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4"/>
  </p:sldMasterIdLst>
  <p:sldIdLst>
    <p:sldId id="276" r:id="rId5"/>
    <p:sldId id="295" r:id="rId6"/>
    <p:sldId id="296" r:id="rId7"/>
  </p:sldIdLst>
  <p:sldSz cx="9753600" cy="7315200"/>
  <p:notesSz cx="7010400" cy="9296400"/>
  <p:defaultTextStyle>
    <a:defPPr>
      <a:defRPr lang="en-US"/>
    </a:defPPr>
    <a:lvl1pPr marL="0" algn="l" defTabSz="382036" rtl="0" eaLnBrk="1" latinLnBrk="0" hangingPunct="1">
      <a:defRPr sz="752" kern="1200">
        <a:solidFill>
          <a:schemeClr val="tx1"/>
        </a:solidFill>
        <a:latin typeface="+mn-lt"/>
        <a:ea typeface="+mn-ea"/>
        <a:cs typeface="+mn-cs"/>
      </a:defRPr>
    </a:lvl1pPr>
    <a:lvl2pPr marL="191018" algn="l" defTabSz="382036" rtl="0" eaLnBrk="1" latinLnBrk="0" hangingPunct="1">
      <a:defRPr sz="752" kern="1200">
        <a:solidFill>
          <a:schemeClr val="tx1"/>
        </a:solidFill>
        <a:latin typeface="+mn-lt"/>
        <a:ea typeface="+mn-ea"/>
        <a:cs typeface="+mn-cs"/>
      </a:defRPr>
    </a:lvl2pPr>
    <a:lvl3pPr marL="382036" algn="l" defTabSz="382036" rtl="0" eaLnBrk="1" latinLnBrk="0" hangingPunct="1">
      <a:defRPr sz="752" kern="1200">
        <a:solidFill>
          <a:schemeClr val="tx1"/>
        </a:solidFill>
        <a:latin typeface="+mn-lt"/>
        <a:ea typeface="+mn-ea"/>
        <a:cs typeface="+mn-cs"/>
      </a:defRPr>
    </a:lvl3pPr>
    <a:lvl4pPr marL="573054" algn="l" defTabSz="382036" rtl="0" eaLnBrk="1" latinLnBrk="0" hangingPunct="1">
      <a:defRPr sz="752" kern="1200">
        <a:solidFill>
          <a:schemeClr val="tx1"/>
        </a:solidFill>
        <a:latin typeface="+mn-lt"/>
        <a:ea typeface="+mn-ea"/>
        <a:cs typeface="+mn-cs"/>
      </a:defRPr>
    </a:lvl4pPr>
    <a:lvl5pPr marL="764073" algn="l" defTabSz="382036" rtl="0" eaLnBrk="1" latinLnBrk="0" hangingPunct="1">
      <a:defRPr sz="752" kern="1200">
        <a:solidFill>
          <a:schemeClr val="tx1"/>
        </a:solidFill>
        <a:latin typeface="+mn-lt"/>
        <a:ea typeface="+mn-ea"/>
        <a:cs typeface="+mn-cs"/>
      </a:defRPr>
    </a:lvl5pPr>
    <a:lvl6pPr marL="955091" algn="l" defTabSz="382036" rtl="0" eaLnBrk="1" latinLnBrk="0" hangingPunct="1">
      <a:defRPr sz="752" kern="1200">
        <a:solidFill>
          <a:schemeClr val="tx1"/>
        </a:solidFill>
        <a:latin typeface="+mn-lt"/>
        <a:ea typeface="+mn-ea"/>
        <a:cs typeface="+mn-cs"/>
      </a:defRPr>
    </a:lvl6pPr>
    <a:lvl7pPr marL="1146109" algn="l" defTabSz="382036" rtl="0" eaLnBrk="1" latinLnBrk="0" hangingPunct="1">
      <a:defRPr sz="752" kern="1200">
        <a:solidFill>
          <a:schemeClr val="tx1"/>
        </a:solidFill>
        <a:latin typeface="+mn-lt"/>
        <a:ea typeface="+mn-ea"/>
        <a:cs typeface="+mn-cs"/>
      </a:defRPr>
    </a:lvl7pPr>
    <a:lvl8pPr marL="1337127" algn="l" defTabSz="382036" rtl="0" eaLnBrk="1" latinLnBrk="0" hangingPunct="1">
      <a:defRPr sz="752" kern="1200">
        <a:solidFill>
          <a:schemeClr val="tx1"/>
        </a:solidFill>
        <a:latin typeface="+mn-lt"/>
        <a:ea typeface="+mn-ea"/>
        <a:cs typeface="+mn-cs"/>
      </a:defRPr>
    </a:lvl8pPr>
    <a:lvl9pPr marL="1528145" algn="l" defTabSz="382036" rtl="0" eaLnBrk="1" latinLnBrk="0" hangingPunct="1">
      <a:defRPr sz="752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FFCC00"/>
    <a:srgbClr val="FFFF66"/>
    <a:srgbClr val="FFFFFF"/>
    <a:srgbClr val="FFFF99"/>
    <a:srgbClr val="FFFF00"/>
    <a:srgbClr val="FFF2CC"/>
    <a:srgbClr val="DDDDDD"/>
    <a:srgbClr val="000000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1964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1836" y="108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31520" y="1197187"/>
            <a:ext cx="8290560" cy="2546773"/>
          </a:xfrm>
        </p:spPr>
        <p:txBody>
          <a:bodyPr anchor="b"/>
          <a:lstStyle>
            <a:lvl1pPr algn="ctr">
              <a:defRPr sz="6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9200" y="3842174"/>
            <a:ext cx="7315200" cy="1766146"/>
          </a:xfrm>
        </p:spPr>
        <p:txBody>
          <a:bodyPr/>
          <a:lstStyle>
            <a:lvl1pPr marL="0" indent="0" algn="ctr">
              <a:buNone/>
              <a:defRPr sz="2560"/>
            </a:lvl1pPr>
            <a:lvl2pPr marL="487695" indent="0" algn="ctr">
              <a:buNone/>
              <a:defRPr sz="2133"/>
            </a:lvl2pPr>
            <a:lvl3pPr marL="975390" indent="0" algn="ctr">
              <a:buNone/>
              <a:defRPr sz="1920"/>
            </a:lvl3pPr>
            <a:lvl4pPr marL="1463086" indent="0" algn="ctr">
              <a:buNone/>
              <a:defRPr sz="1707"/>
            </a:lvl4pPr>
            <a:lvl5pPr marL="1950781" indent="0" algn="ctr">
              <a:buNone/>
              <a:defRPr sz="1707"/>
            </a:lvl5pPr>
            <a:lvl6pPr marL="2438476" indent="0" algn="ctr">
              <a:buNone/>
              <a:defRPr sz="1707"/>
            </a:lvl6pPr>
            <a:lvl7pPr marL="2926171" indent="0" algn="ctr">
              <a:buNone/>
              <a:defRPr sz="1707"/>
            </a:lvl7pPr>
            <a:lvl8pPr marL="3413867" indent="0" algn="ctr">
              <a:buNone/>
              <a:defRPr sz="1707"/>
            </a:lvl8pPr>
            <a:lvl9pPr marL="3901562" indent="0" algn="ctr">
              <a:buNone/>
              <a:defRPr sz="1707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21AFCF-9FD1-4086-BD14-ED0A857230F0}" type="datetimeFigureOut">
              <a:rPr lang="en-US" smtClean="0"/>
              <a:t>5/3/2024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56CDEC-E50C-46CD-BBF8-40F1627E5E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62654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21AFCF-9FD1-4086-BD14-ED0A857230F0}" type="datetimeFigureOut">
              <a:rPr lang="en-US" smtClean="0"/>
              <a:t>5/3/2024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56CDEC-E50C-46CD-BBF8-40F1627E5E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52637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79921" y="389467"/>
            <a:ext cx="2103120" cy="619929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0561" y="389467"/>
            <a:ext cx="6187440" cy="619929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21AFCF-9FD1-4086-BD14-ED0A857230F0}" type="datetimeFigureOut">
              <a:rPr lang="en-US" smtClean="0"/>
              <a:t>5/3/2024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56CDEC-E50C-46CD-BBF8-40F1627E5E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33876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21AFCF-9FD1-4086-BD14-ED0A857230F0}" type="datetimeFigureOut">
              <a:rPr lang="en-US" smtClean="0"/>
              <a:t>5/3/2024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56CDEC-E50C-46CD-BBF8-40F1627E5E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21345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5481" y="1823722"/>
            <a:ext cx="8412480" cy="3042919"/>
          </a:xfrm>
        </p:spPr>
        <p:txBody>
          <a:bodyPr anchor="b"/>
          <a:lstStyle>
            <a:lvl1pPr>
              <a:defRPr sz="6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5481" y="4895429"/>
            <a:ext cx="8412480" cy="1600199"/>
          </a:xfrm>
        </p:spPr>
        <p:txBody>
          <a:bodyPr/>
          <a:lstStyle>
            <a:lvl1pPr marL="0" indent="0">
              <a:buNone/>
              <a:defRPr sz="2560">
                <a:solidFill>
                  <a:schemeClr val="tx1"/>
                </a:solidFill>
              </a:defRPr>
            </a:lvl1pPr>
            <a:lvl2pPr marL="487695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2pPr>
            <a:lvl3pPr marL="975390" indent="0">
              <a:buNone/>
              <a:defRPr sz="1920">
                <a:solidFill>
                  <a:schemeClr val="tx1">
                    <a:tint val="75000"/>
                  </a:schemeClr>
                </a:solidFill>
              </a:defRPr>
            </a:lvl3pPr>
            <a:lvl4pPr marL="1463086" indent="0">
              <a:buNone/>
              <a:defRPr sz="1707">
                <a:solidFill>
                  <a:schemeClr val="tx1">
                    <a:tint val="75000"/>
                  </a:schemeClr>
                </a:solidFill>
              </a:defRPr>
            </a:lvl4pPr>
            <a:lvl5pPr marL="1950781" indent="0">
              <a:buNone/>
              <a:defRPr sz="1707">
                <a:solidFill>
                  <a:schemeClr val="tx1">
                    <a:tint val="75000"/>
                  </a:schemeClr>
                </a:solidFill>
              </a:defRPr>
            </a:lvl5pPr>
            <a:lvl6pPr marL="2438476" indent="0">
              <a:buNone/>
              <a:defRPr sz="1707">
                <a:solidFill>
                  <a:schemeClr val="tx1">
                    <a:tint val="75000"/>
                  </a:schemeClr>
                </a:solidFill>
              </a:defRPr>
            </a:lvl6pPr>
            <a:lvl7pPr marL="2926171" indent="0">
              <a:buNone/>
              <a:defRPr sz="1707">
                <a:solidFill>
                  <a:schemeClr val="tx1">
                    <a:tint val="75000"/>
                  </a:schemeClr>
                </a:solidFill>
              </a:defRPr>
            </a:lvl7pPr>
            <a:lvl8pPr marL="3413867" indent="0">
              <a:buNone/>
              <a:defRPr sz="1707">
                <a:solidFill>
                  <a:schemeClr val="tx1">
                    <a:tint val="75000"/>
                  </a:schemeClr>
                </a:solidFill>
              </a:defRPr>
            </a:lvl8pPr>
            <a:lvl9pPr marL="3901562" indent="0">
              <a:buNone/>
              <a:defRPr sz="170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21AFCF-9FD1-4086-BD14-ED0A857230F0}" type="datetimeFigureOut">
              <a:rPr lang="en-US" smtClean="0"/>
              <a:t>5/3/2024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56CDEC-E50C-46CD-BBF8-40F1627E5E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61776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0560" y="1947333"/>
            <a:ext cx="4145280" cy="464142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37760" y="1947333"/>
            <a:ext cx="4145280" cy="464142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21AFCF-9FD1-4086-BD14-ED0A857230F0}" type="datetimeFigureOut">
              <a:rPr lang="en-US" smtClean="0"/>
              <a:t>5/3/2024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56CDEC-E50C-46CD-BBF8-40F1627E5E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57348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1830" y="389468"/>
            <a:ext cx="8412480" cy="141393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1832" y="1793241"/>
            <a:ext cx="4126229" cy="878839"/>
          </a:xfrm>
        </p:spPr>
        <p:txBody>
          <a:bodyPr anchor="b"/>
          <a:lstStyle>
            <a:lvl1pPr marL="0" indent="0">
              <a:buNone/>
              <a:defRPr sz="2560" b="1"/>
            </a:lvl1pPr>
            <a:lvl2pPr marL="487695" indent="0">
              <a:buNone/>
              <a:defRPr sz="2133" b="1"/>
            </a:lvl2pPr>
            <a:lvl3pPr marL="975390" indent="0">
              <a:buNone/>
              <a:defRPr sz="1920" b="1"/>
            </a:lvl3pPr>
            <a:lvl4pPr marL="1463086" indent="0">
              <a:buNone/>
              <a:defRPr sz="1707" b="1"/>
            </a:lvl4pPr>
            <a:lvl5pPr marL="1950781" indent="0">
              <a:buNone/>
              <a:defRPr sz="1707" b="1"/>
            </a:lvl5pPr>
            <a:lvl6pPr marL="2438476" indent="0">
              <a:buNone/>
              <a:defRPr sz="1707" b="1"/>
            </a:lvl6pPr>
            <a:lvl7pPr marL="2926171" indent="0">
              <a:buNone/>
              <a:defRPr sz="1707" b="1"/>
            </a:lvl7pPr>
            <a:lvl8pPr marL="3413867" indent="0">
              <a:buNone/>
              <a:defRPr sz="1707" b="1"/>
            </a:lvl8pPr>
            <a:lvl9pPr marL="3901562" indent="0">
              <a:buNone/>
              <a:defRPr sz="1707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1832" y="2672080"/>
            <a:ext cx="4126229" cy="393022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37761" y="1793241"/>
            <a:ext cx="4146550" cy="878839"/>
          </a:xfrm>
        </p:spPr>
        <p:txBody>
          <a:bodyPr anchor="b"/>
          <a:lstStyle>
            <a:lvl1pPr marL="0" indent="0">
              <a:buNone/>
              <a:defRPr sz="2560" b="1"/>
            </a:lvl1pPr>
            <a:lvl2pPr marL="487695" indent="0">
              <a:buNone/>
              <a:defRPr sz="2133" b="1"/>
            </a:lvl2pPr>
            <a:lvl3pPr marL="975390" indent="0">
              <a:buNone/>
              <a:defRPr sz="1920" b="1"/>
            </a:lvl3pPr>
            <a:lvl4pPr marL="1463086" indent="0">
              <a:buNone/>
              <a:defRPr sz="1707" b="1"/>
            </a:lvl4pPr>
            <a:lvl5pPr marL="1950781" indent="0">
              <a:buNone/>
              <a:defRPr sz="1707" b="1"/>
            </a:lvl5pPr>
            <a:lvl6pPr marL="2438476" indent="0">
              <a:buNone/>
              <a:defRPr sz="1707" b="1"/>
            </a:lvl6pPr>
            <a:lvl7pPr marL="2926171" indent="0">
              <a:buNone/>
              <a:defRPr sz="1707" b="1"/>
            </a:lvl7pPr>
            <a:lvl8pPr marL="3413867" indent="0">
              <a:buNone/>
              <a:defRPr sz="1707" b="1"/>
            </a:lvl8pPr>
            <a:lvl9pPr marL="3901562" indent="0">
              <a:buNone/>
              <a:defRPr sz="1707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937761" y="2672080"/>
            <a:ext cx="4146550" cy="393022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21AFCF-9FD1-4086-BD14-ED0A857230F0}" type="datetimeFigureOut">
              <a:rPr lang="en-US" smtClean="0"/>
              <a:t>5/3/2024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56CDEC-E50C-46CD-BBF8-40F1627E5E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80875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21AFCF-9FD1-4086-BD14-ED0A857230F0}" type="datetimeFigureOut">
              <a:rPr lang="en-US" smtClean="0"/>
              <a:t>5/3/2024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56CDEC-E50C-46CD-BBF8-40F1627E5E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88289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21AFCF-9FD1-4086-BD14-ED0A857230F0}" type="datetimeFigureOut">
              <a:rPr lang="en-US" smtClean="0"/>
              <a:t>5/3/2024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56CDEC-E50C-46CD-BBF8-40F1627E5E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20804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1830" y="487680"/>
            <a:ext cx="3145790" cy="1706880"/>
          </a:xfrm>
        </p:spPr>
        <p:txBody>
          <a:bodyPr anchor="b"/>
          <a:lstStyle>
            <a:lvl1pPr>
              <a:defRPr sz="3413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46550" y="1053255"/>
            <a:ext cx="4937760" cy="5198533"/>
          </a:xfrm>
        </p:spPr>
        <p:txBody>
          <a:bodyPr/>
          <a:lstStyle>
            <a:lvl1pPr>
              <a:defRPr sz="3413"/>
            </a:lvl1pPr>
            <a:lvl2pPr>
              <a:defRPr sz="2987"/>
            </a:lvl2pPr>
            <a:lvl3pPr>
              <a:defRPr sz="2560"/>
            </a:lvl3pPr>
            <a:lvl4pPr>
              <a:defRPr sz="2133"/>
            </a:lvl4pPr>
            <a:lvl5pPr>
              <a:defRPr sz="2133"/>
            </a:lvl5pPr>
            <a:lvl6pPr>
              <a:defRPr sz="2133"/>
            </a:lvl6pPr>
            <a:lvl7pPr>
              <a:defRPr sz="2133"/>
            </a:lvl7pPr>
            <a:lvl8pPr>
              <a:defRPr sz="2133"/>
            </a:lvl8pPr>
            <a:lvl9pPr>
              <a:defRPr sz="213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1830" y="2194560"/>
            <a:ext cx="3145790" cy="4065694"/>
          </a:xfrm>
        </p:spPr>
        <p:txBody>
          <a:bodyPr/>
          <a:lstStyle>
            <a:lvl1pPr marL="0" indent="0">
              <a:buNone/>
              <a:defRPr sz="1707"/>
            </a:lvl1pPr>
            <a:lvl2pPr marL="487695" indent="0">
              <a:buNone/>
              <a:defRPr sz="1493"/>
            </a:lvl2pPr>
            <a:lvl3pPr marL="975390" indent="0">
              <a:buNone/>
              <a:defRPr sz="1280"/>
            </a:lvl3pPr>
            <a:lvl4pPr marL="1463086" indent="0">
              <a:buNone/>
              <a:defRPr sz="1067"/>
            </a:lvl4pPr>
            <a:lvl5pPr marL="1950781" indent="0">
              <a:buNone/>
              <a:defRPr sz="1067"/>
            </a:lvl5pPr>
            <a:lvl6pPr marL="2438476" indent="0">
              <a:buNone/>
              <a:defRPr sz="1067"/>
            </a:lvl6pPr>
            <a:lvl7pPr marL="2926171" indent="0">
              <a:buNone/>
              <a:defRPr sz="1067"/>
            </a:lvl7pPr>
            <a:lvl8pPr marL="3413867" indent="0">
              <a:buNone/>
              <a:defRPr sz="1067"/>
            </a:lvl8pPr>
            <a:lvl9pPr marL="3901562" indent="0">
              <a:buNone/>
              <a:defRPr sz="1067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21AFCF-9FD1-4086-BD14-ED0A857230F0}" type="datetimeFigureOut">
              <a:rPr lang="en-US" smtClean="0"/>
              <a:t>5/3/2024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56CDEC-E50C-46CD-BBF8-40F1627E5E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28728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1830" y="487680"/>
            <a:ext cx="3145790" cy="1706880"/>
          </a:xfrm>
        </p:spPr>
        <p:txBody>
          <a:bodyPr anchor="b"/>
          <a:lstStyle>
            <a:lvl1pPr>
              <a:defRPr sz="3413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146550" y="1053255"/>
            <a:ext cx="4937760" cy="5198533"/>
          </a:xfrm>
        </p:spPr>
        <p:txBody>
          <a:bodyPr anchor="t"/>
          <a:lstStyle>
            <a:lvl1pPr marL="0" indent="0">
              <a:buNone/>
              <a:defRPr sz="3413"/>
            </a:lvl1pPr>
            <a:lvl2pPr marL="487695" indent="0">
              <a:buNone/>
              <a:defRPr sz="2987"/>
            </a:lvl2pPr>
            <a:lvl3pPr marL="975390" indent="0">
              <a:buNone/>
              <a:defRPr sz="2560"/>
            </a:lvl3pPr>
            <a:lvl4pPr marL="1463086" indent="0">
              <a:buNone/>
              <a:defRPr sz="2133"/>
            </a:lvl4pPr>
            <a:lvl5pPr marL="1950781" indent="0">
              <a:buNone/>
              <a:defRPr sz="2133"/>
            </a:lvl5pPr>
            <a:lvl6pPr marL="2438476" indent="0">
              <a:buNone/>
              <a:defRPr sz="2133"/>
            </a:lvl6pPr>
            <a:lvl7pPr marL="2926171" indent="0">
              <a:buNone/>
              <a:defRPr sz="2133"/>
            </a:lvl7pPr>
            <a:lvl8pPr marL="3413867" indent="0">
              <a:buNone/>
              <a:defRPr sz="2133"/>
            </a:lvl8pPr>
            <a:lvl9pPr marL="3901562" indent="0">
              <a:buNone/>
              <a:defRPr sz="2133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1830" y="2194560"/>
            <a:ext cx="3145790" cy="4065694"/>
          </a:xfrm>
        </p:spPr>
        <p:txBody>
          <a:bodyPr/>
          <a:lstStyle>
            <a:lvl1pPr marL="0" indent="0">
              <a:buNone/>
              <a:defRPr sz="1707"/>
            </a:lvl1pPr>
            <a:lvl2pPr marL="487695" indent="0">
              <a:buNone/>
              <a:defRPr sz="1493"/>
            </a:lvl2pPr>
            <a:lvl3pPr marL="975390" indent="0">
              <a:buNone/>
              <a:defRPr sz="1280"/>
            </a:lvl3pPr>
            <a:lvl4pPr marL="1463086" indent="0">
              <a:buNone/>
              <a:defRPr sz="1067"/>
            </a:lvl4pPr>
            <a:lvl5pPr marL="1950781" indent="0">
              <a:buNone/>
              <a:defRPr sz="1067"/>
            </a:lvl5pPr>
            <a:lvl6pPr marL="2438476" indent="0">
              <a:buNone/>
              <a:defRPr sz="1067"/>
            </a:lvl6pPr>
            <a:lvl7pPr marL="2926171" indent="0">
              <a:buNone/>
              <a:defRPr sz="1067"/>
            </a:lvl7pPr>
            <a:lvl8pPr marL="3413867" indent="0">
              <a:buNone/>
              <a:defRPr sz="1067"/>
            </a:lvl8pPr>
            <a:lvl9pPr marL="3901562" indent="0">
              <a:buNone/>
              <a:defRPr sz="1067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21AFCF-9FD1-4086-BD14-ED0A857230F0}" type="datetimeFigureOut">
              <a:rPr lang="en-US" smtClean="0"/>
              <a:t>5/3/2024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56CDEC-E50C-46CD-BBF8-40F1627E5E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49826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0560" y="389468"/>
            <a:ext cx="8412480" cy="141393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0560" y="1947333"/>
            <a:ext cx="8412480" cy="464142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70560" y="6780108"/>
            <a:ext cx="2194560" cy="3894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21AFCF-9FD1-4086-BD14-ED0A857230F0}" type="datetimeFigureOut">
              <a:rPr lang="en-US" smtClean="0"/>
              <a:t>5/3/2024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30880" y="6780108"/>
            <a:ext cx="3291840" cy="3894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888480" y="6780108"/>
            <a:ext cx="2194560" cy="3894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56CDEC-E50C-46CD-BBF8-40F1627E5E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64295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75390" rtl="0" eaLnBrk="1" latinLnBrk="0" hangingPunct="1">
        <a:lnSpc>
          <a:spcPct val="90000"/>
        </a:lnSpc>
        <a:spcBef>
          <a:spcPct val="0"/>
        </a:spcBef>
        <a:buNone/>
        <a:defRPr sz="4693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43848" indent="-243848" algn="l" defTabSz="975390" rtl="0" eaLnBrk="1" latinLnBrk="0" hangingPunct="1">
        <a:lnSpc>
          <a:spcPct val="90000"/>
        </a:lnSpc>
        <a:spcBef>
          <a:spcPts val="1067"/>
        </a:spcBef>
        <a:buFont typeface="Arial" panose="020B0604020202020204" pitchFamily="34" charset="0"/>
        <a:buChar char="•"/>
        <a:defRPr sz="2987" kern="1200">
          <a:solidFill>
            <a:schemeClr val="tx1"/>
          </a:solidFill>
          <a:latin typeface="+mn-lt"/>
          <a:ea typeface="+mn-ea"/>
          <a:cs typeface="+mn-cs"/>
        </a:defRPr>
      </a:lvl1pPr>
      <a:lvl2pPr marL="731543" indent="-243848" algn="l" defTabSz="975390" rtl="0" eaLnBrk="1" latinLnBrk="0" hangingPunct="1">
        <a:lnSpc>
          <a:spcPct val="90000"/>
        </a:lnSpc>
        <a:spcBef>
          <a:spcPts val="533"/>
        </a:spcBef>
        <a:buFont typeface="Arial" panose="020B0604020202020204" pitchFamily="34" charset="0"/>
        <a:buChar char="•"/>
        <a:defRPr sz="2560" kern="1200">
          <a:solidFill>
            <a:schemeClr val="tx1"/>
          </a:solidFill>
          <a:latin typeface="+mn-lt"/>
          <a:ea typeface="+mn-ea"/>
          <a:cs typeface="+mn-cs"/>
        </a:defRPr>
      </a:lvl2pPr>
      <a:lvl3pPr marL="1219238" indent="-243848" algn="l" defTabSz="975390" rtl="0" eaLnBrk="1" latinLnBrk="0" hangingPunct="1">
        <a:lnSpc>
          <a:spcPct val="90000"/>
        </a:lnSpc>
        <a:spcBef>
          <a:spcPts val="533"/>
        </a:spcBef>
        <a:buFont typeface="Arial" panose="020B0604020202020204" pitchFamily="34" charset="0"/>
        <a:buChar char="•"/>
        <a:defRPr sz="2133" kern="1200">
          <a:solidFill>
            <a:schemeClr val="tx1"/>
          </a:solidFill>
          <a:latin typeface="+mn-lt"/>
          <a:ea typeface="+mn-ea"/>
          <a:cs typeface="+mn-cs"/>
        </a:defRPr>
      </a:lvl3pPr>
      <a:lvl4pPr marL="1706933" indent="-243848" algn="l" defTabSz="975390" rtl="0" eaLnBrk="1" latinLnBrk="0" hangingPunct="1">
        <a:lnSpc>
          <a:spcPct val="90000"/>
        </a:lnSpc>
        <a:spcBef>
          <a:spcPts val="533"/>
        </a:spcBef>
        <a:buFont typeface="Arial" panose="020B0604020202020204" pitchFamily="34" charset="0"/>
        <a:buChar char="•"/>
        <a:defRPr sz="1920" kern="1200">
          <a:solidFill>
            <a:schemeClr val="tx1"/>
          </a:solidFill>
          <a:latin typeface="+mn-lt"/>
          <a:ea typeface="+mn-ea"/>
          <a:cs typeface="+mn-cs"/>
        </a:defRPr>
      </a:lvl4pPr>
      <a:lvl5pPr marL="2194629" indent="-243848" algn="l" defTabSz="975390" rtl="0" eaLnBrk="1" latinLnBrk="0" hangingPunct="1">
        <a:lnSpc>
          <a:spcPct val="90000"/>
        </a:lnSpc>
        <a:spcBef>
          <a:spcPts val="533"/>
        </a:spcBef>
        <a:buFont typeface="Arial" panose="020B0604020202020204" pitchFamily="34" charset="0"/>
        <a:buChar char="•"/>
        <a:defRPr sz="1920" kern="1200">
          <a:solidFill>
            <a:schemeClr val="tx1"/>
          </a:solidFill>
          <a:latin typeface="+mn-lt"/>
          <a:ea typeface="+mn-ea"/>
          <a:cs typeface="+mn-cs"/>
        </a:defRPr>
      </a:lvl5pPr>
      <a:lvl6pPr marL="2682324" indent="-243848" algn="l" defTabSz="975390" rtl="0" eaLnBrk="1" latinLnBrk="0" hangingPunct="1">
        <a:lnSpc>
          <a:spcPct val="90000"/>
        </a:lnSpc>
        <a:spcBef>
          <a:spcPts val="533"/>
        </a:spcBef>
        <a:buFont typeface="Arial" panose="020B0604020202020204" pitchFamily="34" charset="0"/>
        <a:buChar char="•"/>
        <a:defRPr sz="1920" kern="1200">
          <a:solidFill>
            <a:schemeClr val="tx1"/>
          </a:solidFill>
          <a:latin typeface="+mn-lt"/>
          <a:ea typeface="+mn-ea"/>
          <a:cs typeface="+mn-cs"/>
        </a:defRPr>
      </a:lvl6pPr>
      <a:lvl7pPr marL="3170019" indent="-243848" algn="l" defTabSz="975390" rtl="0" eaLnBrk="1" latinLnBrk="0" hangingPunct="1">
        <a:lnSpc>
          <a:spcPct val="90000"/>
        </a:lnSpc>
        <a:spcBef>
          <a:spcPts val="533"/>
        </a:spcBef>
        <a:buFont typeface="Arial" panose="020B0604020202020204" pitchFamily="34" charset="0"/>
        <a:buChar char="•"/>
        <a:defRPr sz="1920" kern="1200">
          <a:solidFill>
            <a:schemeClr val="tx1"/>
          </a:solidFill>
          <a:latin typeface="+mn-lt"/>
          <a:ea typeface="+mn-ea"/>
          <a:cs typeface="+mn-cs"/>
        </a:defRPr>
      </a:lvl7pPr>
      <a:lvl8pPr marL="3657714" indent="-243848" algn="l" defTabSz="975390" rtl="0" eaLnBrk="1" latinLnBrk="0" hangingPunct="1">
        <a:lnSpc>
          <a:spcPct val="90000"/>
        </a:lnSpc>
        <a:spcBef>
          <a:spcPts val="533"/>
        </a:spcBef>
        <a:buFont typeface="Arial" panose="020B0604020202020204" pitchFamily="34" charset="0"/>
        <a:buChar char="•"/>
        <a:defRPr sz="1920" kern="1200">
          <a:solidFill>
            <a:schemeClr val="tx1"/>
          </a:solidFill>
          <a:latin typeface="+mn-lt"/>
          <a:ea typeface="+mn-ea"/>
          <a:cs typeface="+mn-cs"/>
        </a:defRPr>
      </a:lvl8pPr>
      <a:lvl9pPr marL="4145410" indent="-243848" algn="l" defTabSz="975390" rtl="0" eaLnBrk="1" latinLnBrk="0" hangingPunct="1">
        <a:lnSpc>
          <a:spcPct val="90000"/>
        </a:lnSpc>
        <a:spcBef>
          <a:spcPts val="533"/>
        </a:spcBef>
        <a:buFont typeface="Arial" panose="020B0604020202020204" pitchFamily="34" charset="0"/>
        <a:buChar char="•"/>
        <a:defRPr sz="19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75390" rtl="0" eaLnBrk="1" latinLnBrk="0" hangingPunct="1">
        <a:defRPr sz="1920" kern="1200">
          <a:solidFill>
            <a:schemeClr val="tx1"/>
          </a:solidFill>
          <a:latin typeface="+mn-lt"/>
          <a:ea typeface="+mn-ea"/>
          <a:cs typeface="+mn-cs"/>
        </a:defRPr>
      </a:lvl1pPr>
      <a:lvl2pPr marL="487695" algn="l" defTabSz="975390" rtl="0" eaLnBrk="1" latinLnBrk="0" hangingPunct="1">
        <a:defRPr sz="1920" kern="1200">
          <a:solidFill>
            <a:schemeClr val="tx1"/>
          </a:solidFill>
          <a:latin typeface="+mn-lt"/>
          <a:ea typeface="+mn-ea"/>
          <a:cs typeface="+mn-cs"/>
        </a:defRPr>
      </a:lvl2pPr>
      <a:lvl3pPr marL="975390" algn="l" defTabSz="975390" rtl="0" eaLnBrk="1" latinLnBrk="0" hangingPunct="1">
        <a:defRPr sz="1920" kern="1200">
          <a:solidFill>
            <a:schemeClr val="tx1"/>
          </a:solidFill>
          <a:latin typeface="+mn-lt"/>
          <a:ea typeface="+mn-ea"/>
          <a:cs typeface="+mn-cs"/>
        </a:defRPr>
      </a:lvl3pPr>
      <a:lvl4pPr marL="1463086" algn="l" defTabSz="975390" rtl="0" eaLnBrk="1" latinLnBrk="0" hangingPunct="1">
        <a:defRPr sz="1920" kern="1200">
          <a:solidFill>
            <a:schemeClr val="tx1"/>
          </a:solidFill>
          <a:latin typeface="+mn-lt"/>
          <a:ea typeface="+mn-ea"/>
          <a:cs typeface="+mn-cs"/>
        </a:defRPr>
      </a:lvl4pPr>
      <a:lvl5pPr marL="1950781" algn="l" defTabSz="975390" rtl="0" eaLnBrk="1" latinLnBrk="0" hangingPunct="1">
        <a:defRPr sz="1920" kern="1200">
          <a:solidFill>
            <a:schemeClr val="tx1"/>
          </a:solidFill>
          <a:latin typeface="+mn-lt"/>
          <a:ea typeface="+mn-ea"/>
          <a:cs typeface="+mn-cs"/>
        </a:defRPr>
      </a:lvl5pPr>
      <a:lvl6pPr marL="2438476" algn="l" defTabSz="975390" rtl="0" eaLnBrk="1" latinLnBrk="0" hangingPunct="1">
        <a:defRPr sz="1920" kern="1200">
          <a:solidFill>
            <a:schemeClr val="tx1"/>
          </a:solidFill>
          <a:latin typeface="+mn-lt"/>
          <a:ea typeface="+mn-ea"/>
          <a:cs typeface="+mn-cs"/>
        </a:defRPr>
      </a:lvl6pPr>
      <a:lvl7pPr marL="2926171" algn="l" defTabSz="975390" rtl="0" eaLnBrk="1" latinLnBrk="0" hangingPunct="1">
        <a:defRPr sz="1920" kern="1200">
          <a:solidFill>
            <a:schemeClr val="tx1"/>
          </a:solidFill>
          <a:latin typeface="+mn-lt"/>
          <a:ea typeface="+mn-ea"/>
          <a:cs typeface="+mn-cs"/>
        </a:defRPr>
      </a:lvl7pPr>
      <a:lvl8pPr marL="3413867" algn="l" defTabSz="975390" rtl="0" eaLnBrk="1" latinLnBrk="0" hangingPunct="1">
        <a:defRPr sz="1920" kern="1200">
          <a:solidFill>
            <a:schemeClr val="tx1"/>
          </a:solidFill>
          <a:latin typeface="+mn-lt"/>
          <a:ea typeface="+mn-ea"/>
          <a:cs typeface="+mn-cs"/>
        </a:defRPr>
      </a:lvl8pPr>
      <a:lvl9pPr marL="3901562" algn="l" defTabSz="975390" rtl="0" eaLnBrk="1" latinLnBrk="0" hangingPunct="1">
        <a:defRPr sz="19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/>
          <p:cNvGrpSpPr/>
          <p:nvPr/>
        </p:nvGrpSpPr>
        <p:grpSpPr>
          <a:xfrm>
            <a:off x="0" y="176211"/>
            <a:ext cx="2901991" cy="6934477"/>
            <a:chOff x="3624625" y="394439"/>
            <a:chExt cx="2576066" cy="6535274"/>
          </a:xfrm>
        </p:grpSpPr>
        <p:sp>
          <p:nvSpPr>
            <p:cNvPr id="13" name="Rectangle 12"/>
            <p:cNvSpPr/>
            <p:nvPr/>
          </p:nvSpPr>
          <p:spPr>
            <a:xfrm>
              <a:off x="3624625" y="398929"/>
              <a:ext cx="2576066" cy="6530784"/>
            </a:xfrm>
            <a:prstGeom prst="rect">
              <a:avLst/>
            </a:prstGeom>
            <a:solidFill>
              <a:srgbClr val="FFCC00"/>
            </a:solidFill>
            <a:ln>
              <a:solidFill>
                <a:srgbClr val="FFCC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pic>
          <p:nvPicPr>
            <p:cNvPr id="14" name="Picture 13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 flipV="1">
              <a:off x="3624625" y="394439"/>
              <a:ext cx="2576066" cy="6530784"/>
            </a:xfrm>
            <a:prstGeom prst="rect">
              <a:avLst/>
            </a:prstGeom>
          </p:spPr>
        </p:pic>
        <p:sp>
          <p:nvSpPr>
            <p:cNvPr id="15" name="Rounded Rectangle 14"/>
            <p:cNvSpPr/>
            <p:nvPr/>
          </p:nvSpPr>
          <p:spPr>
            <a:xfrm>
              <a:off x="3689448" y="471014"/>
              <a:ext cx="2446419" cy="4930131"/>
            </a:xfrm>
            <a:prstGeom prst="roundRect">
              <a:avLst>
                <a:gd name="adj" fmla="val 2837"/>
              </a:avLst>
            </a:prstGeom>
            <a:solidFill>
              <a:srgbClr val="FFFFFF">
                <a:alpha val="85098"/>
              </a:srgbClr>
            </a:solidFill>
            <a:ln>
              <a:solidFill>
                <a:schemeClr val="accent5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dirty="0">
                  <a:solidFill>
                    <a:schemeClr val="tx1"/>
                  </a:solidFill>
                </a:rPr>
                <a:t>FRKS 24/7 Hotline (785)307-9338</a:t>
              </a:r>
            </a:p>
            <a:p>
              <a:pPr algn="ctr"/>
              <a:endParaRPr lang="en-US" sz="2800" dirty="0">
                <a:solidFill>
                  <a:schemeClr val="tx1"/>
                </a:solidFill>
              </a:endParaRPr>
            </a:p>
            <a:p>
              <a:pPr algn="ctr"/>
              <a:r>
                <a:rPr lang="en-US" sz="2800" dirty="0">
                  <a:solidFill>
                    <a:schemeClr val="tx1"/>
                  </a:solidFill>
                </a:rPr>
                <a:t>2ABCT SARC</a:t>
              </a:r>
            </a:p>
            <a:p>
              <a:pPr algn="ctr"/>
              <a:r>
                <a:rPr lang="en-US" sz="2800" dirty="0">
                  <a:solidFill>
                    <a:schemeClr val="tx1"/>
                  </a:solidFill>
                </a:rPr>
                <a:t>(785)307-2090</a:t>
              </a:r>
            </a:p>
          </p:txBody>
        </p:sp>
        <p:pic>
          <p:nvPicPr>
            <p:cNvPr id="17" name="Picture 16"/>
            <p:cNvPicPr/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689448" y="5473229"/>
              <a:ext cx="2446419" cy="1403149"/>
            </a:xfrm>
            <a:prstGeom prst="rect">
              <a:avLst/>
            </a:prstGeom>
            <a:ln w="28575">
              <a:solidFill>
                <a:schemeClr val="tx1">
                  <a:lumMod val="65000"/>
                  <a:lumOff val="35000"/>
                </a:schemeClr>
              </a:solidFill>
            </a:ln>
          </p:spPr>
        </p:pic>
      </p:grpSp>
      <p:grpSp>
        <p:nvGrpSpPr>
          <p:cNvPr id="9" name="Group 8"/>
          <p:cNvGrpSpPr/>
          <p:nvPr/>
        </p:nvGrpSpPr>
        <p:grpSpPr>
          <a:xfrm>
            <a:off x="3406215" y="180972"/>
            <a:ext cx="2937445" cy="6929717"/>
            <a:chOff x="3425265" y="180972"/>
            <a:chExt cx="2937445" cy="6929717"/>
          </a:xfrm>
        </p:grpSpPr>
        <p:grpSp>
          <p:nvGrpSpPr>
            <p:cNvPr id="2" name="Group 1"/>
            <p:cNvGrpSpPr/>
            <p:nvPr/>
          </p:nvGrpSpPr>
          <p:grpSpPr>
            <a:xfrm>
              <a:off x="3425265" y="180972"/>
              <a:ext cx="2937445" cy="6929717"/>
              <a:chOff x="3527283" y="276222"/>
              <a:chExt cx="2706081" cy="6762753"/>
            </a:xfrm>
          </p:grpSpPr>
          <p:sp>
            <p:nvSpPr>
              <p:cNvPr id="18" name="Text Box 8"/>
              <p:cNvSpPr txBox="1"/>
              <p:nvPr/>
            </p:nvSpPr>
            <p:spPr>
              <a:xfrm>
                <a:off x="3572745" y="398929"/>
                <a:ext cx="2590800" cy="5029200"/>
              </a:xfrm>
              <a:prstGeom prst="rect">
                <a:avLst/>
              </a:prstGeom>
              <a:solidFill>
                <a:schemeClr val="lt1"/>
              </a:solidFill>
              <a:ln w="6350">
                <a:solidFill>
                  <a:prstClr val="black"/>
                </a:solidFill>
              </a:ln>
              <a:effectLst/>
            </p:spPr>
            <p:style>
              <a:lnRef idx="0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ot="0" spcFirstLastPara="0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2600" dirty="0">
                    <a:effectLst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  <a:endParaRPr lang="en-US" sz="1100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algn="ctr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2600" dirty="0">
                    <a:effectLst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  <a:endParaRPr lang="en-US" sz="1100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algn="ctr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2600" dirty="0">
                    <a:effectLst/>
                    <a:ea typeface="Calibri" panose="020F0502020204030204" pitchFamily="34" charset="0"/>
                    <a:cs typeface="Times New Roman" panose="02020603050405020304" pitchFamily="18" charset="0"/>
                  </a:rPr>
                  <a:t>INSERT UNIT-SPECIFIC INFORMATION HERE</a:t>
                </a:r>
                <a:endParaRPr lang="en-US" sz="1100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pic>
            <p:nvPicPr>
              <p:cNvPr id="19" name="Picture 18"/>
              <p:cNvPicPr/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3609892" y="5680033"/>
                <a:ext cx="2516505" cy="1249680"/>
              </a:xfrm>
              <a:prstGeom prst="rect">
                <a:avLst/>
              </a:prstGeom>
            </p:spPr>
          </p:pic>
          <p:sp>
            <p:nvSpPr>
              <p:cNvPr id="20" name="Rectangle 19"/>
              <p:cNvSpPr/>
              <p:nvPr/>
            </p:nvSpPr>
            <p:spPr>
              <a:xfrm>
                <a:off x="3529013" y="276225"/>
                <a:ext cx="2695575" cy="6762750"/>
              </a:xfrm>
              <a:prstGeom prst="rect">
                <a:avLst/>
              </a:prstGeom>
              <a:solidFill>
                <a:srgbClr val="FFCE3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 dirty="0">
                  <a:solidFill>
                    <a:schemeClr val="tx1"/>
                  </a:solidFill>
                </a:endParaRPr>
              </a:p>
            </p:txBody>
          </p:sp>
          <p:pic>
            <p:nvPicPr>
              <p:cNvPr id="21" name="Picture 20"/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 flipH="1" flipV="1">
                <a:off x="3527283" y="276222"/>
                <a:ext cx="2706081" cy="6762749"/>
              </a:xfrm>
              <a:prstGeom prst="rect">
                <a:avLst/>
              </a:prstGeom>
            </p:spPr>
          </p:pic>
          <p:sp>
            <p:nvSpPr>
              <p:cNvPr id="31" name="Rounded Rectangle 30"/>
              <p:cNvSpPr/>
              <p:nvPr/>
            </p:nvSpPr>
            <p:spPr>
              <a:xfrm>
                <a:off x="3587788" y="398082"/>
                <a:ext cx="2560712" cy="6531631"/>
              </a:xfrm>
              <a:prstGeom prst="roundRect">
                <a:avLst>
                  <a:gd name="adj" fmla="val 3151"/>
                </a:avLst>
              </a:prstGeom>
              <a:solidFill>
                <a:srgbClr val="FFFFFF">
                  <a:alpha val="85098"/>
                </a:srgb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38" name="Rounded Rectangle 37"/>
              <p:cNvSpPr/>
              <p:nvPr/>
            </p:nvSpPr>
            <p:spPr>
              <a:xfrm>
                <a:off x="3683788" y="5558951"/>
                <a:ext cx="2375647" cy="1198085"/>
              </a:xfrm>
              <a:prstGeom prst="roundRect">
                <a:avLst/>
              </a:prstGeom>
              <a:solidFill>
                <a:srgbClr val="000000">
                  <a:alpha val="84706"/>
                </a:srgbClr>
              </a:solidFill>
              <a:ln>
                <a:solidFill>
                  <a:schemeClr val="accent5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en-US"/>
                </a:defPPr>
                <a:lvl1pPr marL="0" algn="l" defTabSz="382036" rtl="0" eaLnBrk="1" latinLnBrk="0" hangingPunct="1">
                  <a:defRPr sz="752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191018" algn="l" defTabSz="382036" rtl="0" eaLnBrk="1" latinLnBrk="0" hangingPunct="1">
                  <a:defRPr sz="752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382036" algn="l" defTabSz="382036" rtl="0" eaLnBrk="1" latinLnBrk="0" hangingPunct="1">
                  <a:defRPr sz="752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573054" algn="l" defTabSz="382036" rtl="0" eaLnBrk="1" latinLnBrk="0" hangingPunct="1">
                  <a:defRPr sz="752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764073" algn="l" defTabSz="382036" rtl="0" eaLnBrk="1" latinLnBrk="0" hangingPunct="1">
                  <a:defRPr sz="752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955091" algn="l" defTabSz="382036" rtl="0" eaLnBrk="1" latinLnBrk="0" hangingPunct="1">
                  <a:defRPr sz="752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1146109" algn="l" defTabSz="382036" rtl="0" eaLnBrk="1" latinLnBrk="0" hangingPunct="1">
                  <a:defRPr sz="752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1337127" algn="l" defTabSz="382036" rtl="0" eaLnBrk="1" latinLnBrk="0" hangingPunct="1">
                  <a:defRPr sz="752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1528145" algn="l" defTabSz="382036" rtl="0" eaLnBrk="1" latinLnBrk="0" hangingPunct="1">
                  <a:defRPr sz="752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n-US">
                  <a:solidFill>
                    <a:srgbClr val="FFFF00"/>
                  </a:solidFill>
                </a:endParaRPr>
              </a:p>
            </p:txBody>
          </p:sp>
          <p:sp>
            <p:nvSpPr>
              <p:cNvPr id="34" name="TextBox 33"/>
              <p:cNvSpPr txBox="1"/>
              <p:nvPr/>
            </p:nvSpPr>
            <p:spPr>
              <a:xfrm>
                <a:off x="3587788" y="540233"/>
                <a:ext cx="2560656" cy="611234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b="1" i="1" u="sng" dirty="0">
                    <a:latin typeface="Arial" panose="020B0604020202020204" pitchFamily="34" charset="0"/>
                    <a:cs typeface="Arial" panose="020B0604020202020204" pitchFamily="34" charset="0"/>
                  </a:rPr>
                  <a:t>SHARP Links</a:t>
                </a:r>
              </a:p>
              <a:p>
                <a:pPr algn="ctr"/>
                <a:endParaRPr lang="en-US" sz="1000" b="1" dirty="0"/>
              </a:p>
              <a:p>
                <a:pPr algn="ctr"/>
                <a:r>
                  <a:rPr lang="en-US" sz="1000" b="1" dirty="0"/>
                  <a:t>DoD Safe Helpline - Sexual Assault Support       for the DoD Community</a:t>
                </a:r>
              </a:p>
              <a:p>
                <a:pPr algn="ctr"/>
                <a:r>
                  <a:rPr lang="en-US" sz="1000" dirty="0"/>
                  <a:t>https://www.safehelpline.org/</a:t>
                </a:r>
              </a:p>
              <a:p>
                <a:pPr algn="ctr"/>
                <a:r>
                  <a:rPr lang="en-US" sz="1000" dirty="0"/>
                  <a:t>1-877-995-5247</a:t>
                </a:r>
              </a:p>
              <a:p>
                <a:pPr algn="ctr"/>
                <a:endParaRPr lang="en-US" sz="1000" dirty="0"/>
              </a:p>
              <a:p>
                <a:pPr algn="ctr"/>
                <a:r>
                  <a:rPr lang="en-US" sz="1000" b="1" dirty="0"/>
                  <a:t>Army Resilience Directorate Website</a:t>
                </a:r>
              </a:p>
              <a:p>
                <a:pPr algn="ctr"/>
                <a:r>
                  <a:rPr lang="en-US" sz="1000" dirty="0"/>
                  <a:t>https://www.armyresilience.army.mil</a:t>
                </a:r>
              </a:p>
              <a:p>
                <a:pPr algn="ctr"/>
                <a:endParaRPr lang="en-US" sz="1000" dirty="0"/>
              </a:p>
              <a:p>
                <a:pPr algn="ctr"/>
                <a:r>
                  <a:rPr lang="en-US" sz="1000" b="1" dirty="0"/>
                  <a:t>DoD Sexual Assault Prevention and         Response (SAPR) Website</a:t>
                </a:r>
              </a:p>
              <a:p>
                <a:pPr algn="ctr"/>
                <a:r>
                  <a:rPr lang="en-US" sz="1000" dirty="0"/>
                  <a:t>https://www.sapr.mil</a:t>
                </a:r>
              </a:p>
              <a:p>
                <a:pPr algn="ctr"/>
                <a:endParaRPr lang="en-US" sz="1000" dirty="0"/>
              </a:p>
              <a:p>
                <a:pPr algn="ctr"/>
                <a:r>
                  <a:rPr lang="en-US" sz="1000" b="1" dirty="0"/>
                  <a:t>Army Criminal Investigation Command (CID)</a:t>
                </a:r>
              </a:p>
              <a:p>
                <a:pPr algn="ctr"/>
                <a:r>
                  <a:rPr lang="en-US" sz="1000" dirty="0"/>
                  <a:t>https://www.cid.army.mil/</a:t>
                </a:r>
              </a:p>
              <a:p>
                <a:pPr algn="ctr"/>
                <a:endParaRPr lang="en-US" sz="1000" dirty="0"/>
              </a:p>
              <a:p>
                <a:pPr algn="ctr"/>
                <a:r>
                  <a:rPr lang="en-US" sz="1000" b="1" dirty="0"/>
                  <a:t>National Guard Bureau (NGB)</a:t>
                </a:r>
              </a:p>
              <a:p>
                <a:pPr algn="ctr"/>
                <a:r>
                  <a:rPr lang="en-US" sz="1000" dirty="0"/>
                  <a:t>https://www.nationalguard.mil/Leadership/    Joint-Staff/J-1/SAPR/</a:t>
                </a:r>
              </a:p>
              <a:p>
                <a:pPr algn="ctr"/>
                <a:endParaRPr lang="en-US" sz="1000" dirty="0"/>
              </a:p>
              <a:p>
                <a:pPr algn="ctr"/>
                <a:r>
                  <a:rPr lang="en-US" sz="1000" b="1" dirty="0"/>
                  <a:t>Helping an Employee Recover from                      an Assault</a:t>
                </a:r>
              </a:p>
              <a:p>
                <a:pPr algn="ctr"/>
                <a:r>
                  <a:rPr lang="en-US" sz="1000" dirty="0"/>
                  <a:t>https://www.opm.gov/policy-data-oversight/worklife/reference-materials/traumaticevents.pdf</a:t>
                </a:r>
              </a:p>
              <a:p>
                <a:pPr algn="ctr"/>
                <a:endParaRPr lang="en-US" sz="1000" dirty="0"/>
              </a:p>
              <a:p>
                <a:pPr algn="ctr"/>
                <a:r>
                  <a:rPr lang="en-US" sz="1000" b="1" dirty="0"/>
                  <a:t>Department of Veterans Affairs</a:t>
                </a:r>
              </a:p>
              <a:p>
                <a:pPr algn="ctr"/>
                <a:r>
                  <a:rPr lang="en-US" sz="1000" dirty="0"/>
                  <a:t>https://www.vets.gov/health-care/health-conditions/military-sexual-trauma/</a:t>
                </a:r>
              </a:p>
              <a:p>
                <a:pPr algn="ctr"/>
                <a:endParaRPr lang="en-US" sz="1400" dirty="0"/>
              </a:p>
              <a:p>
                <a:pPr algn="ctr"/>
                <a:endParaRPr lang="en-US" sz="1000" dirty="0"/>
              </a:p>
              <a:p>
                <a:pPr algn="ctr"/>
                <a:endParaRPr lang="en-US" sz="1000" dirty="0"/>
              </a:p>
              <a:p>
                <a:r>
                  <a:rPr lang="en-US" sz="1000" b="1" dirty="0">
                    <a:solidFill>
                      <a:srgbClr val="FFCC00"/>
                    </a:solidFill>
                  </a:rPr>
                  <a:t>                                  - @</a:t>
                </a:r>
                <a:r>
                  <a:rPr lang="en-US" sz="1000" b="1" dirty="0" err="1">
                    <a:solidFill>
                      <a:srgbClr val="FFCC00"/>
                    </a:solidFill>
                  </a:rPr>
                  <a:t>USArmySHARP</a:t>
                </a:r>
                <a:endParaRPr lang="en-US" sz="1000" b="1" dirty="0">
                  <a:solidFill>
                    <a:srgbClr val="FFCC00"/>
                  </a:solidFill>
                </a:endParaRPr>
              </a:p>
              <a:p>
                <a:endParaRPr lang="en-US" sz="1200" b="1" dirty="0">
                  <a:solidFill>
                    <a:srgbClr val="FFCC00"/>
                  </a:solidFill>
                </a:endParaRPr>
              </a:p>
              <a:p>
                <a:r>
                  <a:rPr lang="en-US" sz="1000" b="1" dirty="0">
                    <a:solidFill>
                      <a:srgbClr val="FFCC00"/>
                    </a:solidFill>
                  </a:rPr>
                  <a:t>                                  - Army SHARP</a:t>
                </a:r>
              </a:p>
              <a:p>
                <a:endParaRPr lang="en-US" sz="1300" b="1" dirty="0">
                  <a:solidFill>
                    <a:srgbClr val="FFCC00"/>
                  </a:solidFill>
                </a:endParaRPr>
              </a:p>
              <a:p>
                <a:r>
                  <a:rPr lang="en-US" sz="1000" b="1" dirty="0">
                    <a:solidFill>
                      <a:srgbClr val="FFCC00"/>
                    </a:solidFill>
                  </a:rPr>
                  <a:t>                                  - @</a:t>
                </a:r>
                <a:r>
                  <a:rPr lang="en-US" sz="1000" b="1" dirty="0" err="1">
                    <a:solidFill>
                      <a:srgbClr val="FFCC00"/>
                    </a:solidFill>
                  </a:rPr>
                  <a:t>USArmySHARP</a:t>
                </a:r>
                <a:endParaRPr lang="en-US" sz="1000" b="1" dirty="0"/>
              </a:p>
            </p:txBody>
          </p:sp>
        </p:grpSp>
        <p:grpSp>
          <p:nvGrpSpPr>
            <p:cNvPr id="45" name="Group 44"/>
            <p:cNvGrpSpPr/>
            <p:nvPr/>
          </p:nvGrpSpPr>
          <p:grpSpPr>
            <a:xfrm>
              <a:off x="4113337" y="5722463"/>
              <a:ext cx="341199" cy="969633"/>
              <a:chOff x="4103811" y="5731989"/>
              <a:chExt cx="341199" cy="969633"/>
            </a:xfrm>
          </p:grpSpPr>
          <p:grpSp>
            <p:nvGrpSpPr>
              <p:cNvPr id="46" name="Group 45"/>
              <p:cNvGrpSpPr/>
              <p:nvPr/>
            </p:nvGrpSpPr>
            <p:grpSpPr>
              <a:xfrm>
                <a:off x="4144740" y="6059899"/>
                <a:ext cx="285750" cy="273842"/>
                <a:chOff x="4144740" y="6059899"/>
                <a:chExt cx="285750" cy="273842"/>
              </a:xfrm>
            </p:grpSpPr>
            <p:sp>
              <p:nvSpPr>
                <p:cNvPr id="49" name="Oval 48"/>
                <p:cNvSpPr/>
                <p:nvPr/>
              </p:nvSpPr>
              <p:spPr>
                <a:xfrm>
                  <a:off x="4151883" y="6067041"/>
                  <a:ext cx="261938" cy="254794"/>
                </a:xfrm>
                <a:prstGeom prst="ellipse">
                  <a:avLst/>
                </a:prstGeom>
                <a:solidFill>
                  <a:srgbClr val="FFFFFF"/>
                </a:solidFill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pic>
              <p:nvPicPr>
                <p:cNvPr id="50" name="Picture 49"/>
                <p:cNvPicPr/>
                <p:nvPr/>
              </p:nvPicPr>
              <p:blipFill>
                <a:blip r:embed="rId4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4144740" y="6059899"/>
                  <a:ext cx="285750" cy="273842"/>
                </a:xfrm>
                <a:prstGeom prst="rect">
                  <a:avLst/>
                </a:prstGeom>
              </p:spPr>
            </p:pic>
          </p:grpSp>
          <p:pic>
            <p:nvPicPr>
              <p:cNvPr id="47" name="Picture 46"/>
              <p:cNvPicPr/>
              <p:nvPr/>
            </p:nvPicPr>
            <p:blipFill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4135519" y="5731989"/>
                <a:ext cx="277784" cy="251296"/>
              </a:xfrm>
              <a:prstGeom prst="rect">
                <a:avLst/>
              </a:prstGeom>
            </p:spPr>
          </p:pic>
          <p:pic>
            <p:nvPicPr>
              <p:cNvPr id="48" name="Picture 47"/>
              <p:cNvPicPr/>
              <p:nvPr/>
            </p:nvPicPr>
            <p:blipFill>
              <a:blip r:embed="rId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4103811" y="6392959"/>
                <a:ext cx="341199" cy="308663"/>
              </a:xfrm>
              <a:prstGeom prst="rect">
                <a:avLst/>
              </a:prstGeom>
            </p:spPr>
          </p:pic>
        </p:grpSp>
      </p:grpSp>
      <p:pic>
        <p:nvPicPr>
          <p:cNvPr id="54" name="Picture 53"/>
          <p:cNvPicPr/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57975" y="180976"/>
            <a:ext cx="2992501" cy="461446"/>
          </a:xfrm>
          <a:prstGeom prst="rect">
            <a:avLst/>
          </a:prstGeom>
        </p:spPr>
      </p:pic>
      <p:pic>
        <p:nvPicPr>
          <p:cNvPr id="55" name="Picture 54"/>
          <p:cNvPicPr/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64957" y="5965099"/>
            <a:ext cx="2979118" cy="1145589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56" name="Picture 55"/>
          <p:cNvPicPr/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50471" y="643370"/>
            <a:ext cx="3002624" cy="5316658"/>
          </a:xfrm>
          <a:prstGeom prst="rect">
            <a:avLst/>
          </a:prstGeom>
        </p:spPr>
      </p:pic>
      <p:sp>
        <p:nvSpPr>
          <p:cNvPr id="60" name="TextBox 59"/>
          <p:cNvSpPr txBox="1"/>
          <p:nvPr/>
        </p:nvSpPr>
        <p:spPr>
          <a:xfrm>
            <a:off x="6753625" y="2133569"/>
            <a:ext cx="48763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Arial Narrow" panose="020B0606020202030204" pitchFamily="34" charset="0"/>
              </a:rPr>
              <a:t>Duty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6819801" y="4953433"/>
            <a:ext cx="1031051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 Narrow" panose="020B0606020202030204" pitchFamily="34" charset="0"/>
              </a:rPr>
              <a:t>Respect</a:t>
            </a:r>
          </a:p>
        </p:txBody>
      </p:sp>
      <p:sp>
        <p:nvSpPr>
          <p:cNvPr id="62" name="TextBox 61"/>
          <p:cNvSpPr txBox="1"/>
          <p:nvPr/>
        </p:nvSpPr>
        <p:spPr>
          <a:xfrm>
            <a:off x="6832651" y="4277554"/>
            <a:ext cx="108074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 Narrow" panose="020B0606020202030204" pitchFamily="34" charset="0"/>
              </a:rPr>
              <a:t>Selfless Service</a:t>
            </a:r>
          </a:p>
        </p:txBody>
      </p:sp>
      <p:sp>
        <p:nvSpPr>
          <p:cNvPr id="63" name="TextBox 62"/>
          <p:cNvSpPr txBox="1"/>
          <p:nvPr/>
        </p:nvSpPr>
        <p:spPr>
          <a:xfrm>
            <a:off x="9127725" y="4672263"/>
            <a:ext cx="58541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Arial Narrow" panose="020B0606020202030204" pitchFamily="34" charset="0"/>
              </a:rPr>
              <a:t>Honor</a:t>
            </a:r>
          </a:p>
        </p:txBody>
      </p:sp>
      <p:sp>
        <p:nvSpPr>
          <p:cNvPr id="64" name="TextBox 63"/>
          <p:cNvSpPr txBox="1"/>
          <p:nvPr/>
        </p:nvSpPr>
        <p:spPr>
          <a:xfrm>
            <a:off x="8938918" y="694188"/>
            <a:ext cx="78098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solidFill>
                  <a:schemeClr val="bg1">
                    <a:lumMod val="75000"/>
                  </a:schemeClr>
                </a:solidFill>
                <a:latin typeface="Arial Narrow" panose="020B0606020202030204" pitchFamily="34" charset="0"/>
              </a:rPr>
              <a:t>Integrity</a:t>
            </a:r>
          </a:p>
        </p:txBody>
      </p:sp>
      <p:sp>
        <p:nvSpPr>
          <p:cNvPr id="65" name="TextBox 64"/>
          <p:cNvSpPr txBox="1"/>
          <p:nvPr/>
        </p:nvSpPr>
        <p:spPr>
          <a:xfrm>
            <a:off x="6770936" y="5354235"/>
            <a:ext cx="120417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 Narrow" panose="020B0606020202030204" pitchFamily="34" charset="0"/>
              </a:rPr>
              <a:t>Personal Courage</a:t>
            </a:r>
          </a:p>
        </p:txBody>
      </p:sp>
      <p:sp>
        <p:nvSpPr>
          <p:cNvPr id="81" name="TextBox 80"/>
          <p:cNvSpPr txBox="1"/>
          <p:nvPr/>
        </p:nvSpPr>
        <p:spPr>
          <a:xfrm>
            <a:off x="6749036" y="3834480"/>
            <a:ext cx="63863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solidFill>
                  <a:schemeClr val="bg1">
                    <a:lumMod val="75000"/>
                  </a:schemeClr>
                </a:solidFill>
                <a:latin typeface="Arial Narrow" panose="020B0606020202030204" pitchFamily="34" charset="0"/>
              </a:rPr>
              <a:t>Victim</a:t>
            </a:r>
          </a:p>
        </p:txBody>
      </p:sp>
      <p:sp>
        <p:nvSpPr>
          <p:cNvPr id="82" name="TextBox 81"/>
          <p:cNvSpPr txBox="1"/>
          <p:nvPr/>
        </p:nvSpPr>
        <p:spPr>
          <a:xfrm>
            <a:off x="6952617" y="4735026"/>
            <a:ext cx="62388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solidFill>
                  <a:schemeClr val="tx1">
                    <a:lumMod val="50000"/>
                    <a:lumOff val="50000"/>
                  </a:schemeClr>
                </a:solidFill>
                <a:latin typeface="Arial Narrow" panose="020B0606020202030204" pitchFamily="34" charset="0"/>
              </a:rPr>
              <a:t>Direct</a:t>
            </a:r>
          </a:p>
        </p:txBody>
      </p:sp>
      <p:sp>
        <p:nvSpPr>
          <p:cNvPr id="83" name="TextBox 82"/>
          <p:cNvSpPr txBox="1"/>
          <p:nvPr/>
        </p:nvSpPr>
        <p:spPr>
          <a:xfrm>
            <a:off x="6743951" y="961394"/>
            <a:ext cx="68480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Arial Narrow" panose="020B0606020202030204" pitchFamily="34" charset="0"/>
              </a:rPr>
              <a:t>Distract</a:t>
            </a:r>
          </a:p>
        </p:txBody>
      </p:sp>
      <p:sp>
        <p:nvSpPr>
          <p:cNvPr id="84" name="TextBox 83"/>
          <p:cNvSpPr txBox="1"/>
          <p:nvPr/>
        </p:nvSpPr>
        <p:spPr>
          <a:xfrm>
            <a:off x="8848795" y="1905255"/>
            <a:ext cx="9444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solidFill>
                  <a:schemeClr val="bg1">
                    <a:lumMod val="75000"/>
                  </a:schemeClr>
                </a:solidFill>
                <a:latin typeface="Arial Narrow" panose="020B0606020202030204" pitchFamily="34" charset="0"/>
              </a:rPr>
              <a:t>Delegate</a:t>
            </a:r>
          </a:p>
        </p:txBody>
      </p:sp>
      <p:sp>
        <p:nvSpPr>
          <p:cNvPr id="85" name="TextBox 84"/>
          <p:cNvSpPr txBox="1"/>
          <p:nvPr/>
        </p:nvSpPr>
        <p:spPr>
          <a:xfrm>
            <a:off x="6743951" y="3269885"/>
            <a:ext cx="58381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 Narrow" panose="020B0606020202030204" pitchFamily="34" charset="0"/>
              </a:rPr>
              <a:t>Loyalty</a:t>
            </a:r>
          </a:p>
        </p:txBody>
      </p:sp>
      <p:sp>
        <p:nvSpPr>
          <p:cNvPr id="44" name="Rectangle 43"/>
          <p:cNvSpPr/>
          <p:nvPr/>
        </p:nvSpPr>
        <p:spPr>
          <a:xfrm>
            <a:off x="8234362" y="4623209"/>
            <a:ext cx="785813" cy="23454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 Narrow" panose="020B0606020202030204" pitchFamily="34" charset="0"/>
              </a:rPr>
              <a:t>MRE 514</a:t>
            </a:r>
          </a:p>
        </p:txBody>
      </p:sp>
      <p:sp>
        <p:nvSpPr>
          <p:cNvPr id="52" name="Rounded Rectangle 51"/>
          <p:cNvSpPr/>
          <p:nvPr/>
        </p:nvSpPr>
        <p:spPr>
          <a:xfrm>
            <a:off x="6764957" y="636404"/>
            <a:ext cx="2975488" cy="1866434"/>
          </a:xfrm>
          <a:prstGeom prst="roundRect">
            <a:avLst>
              <a:gd name="adj" fmla="val 0"/>
            </a:avLst>
          </a:prstGeom>
          <a:solidFill>
            <a:srgbClr val="FFFF00">
              <a:alpha val="14902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 dirty="0">
              <a:solidFill>
                <a:schemeClr val="tx1"/>
              </a:solidFill>
            </a:endParaRPr>
          </a:p>
        </p:txBody>
      </p:sp>
      <p:sp>
        <p:nvSpPr>
          <p:cNvPr id="53" name="Rounded Rectangle 52"/>
          <p:cNvSpPr/>
          <p:nvPr/>
        </p:nvSpPr>
        <p:spPr>
          <a:xfrm>
            <a:off x="6764959" y="3271864"/>
            <a:ext cx="2975488" cy="2701895"/>
          </a:xfrm>
          <a:prstGeom prst="roundRect">
            <a:avLst>
              <a:gd name="adj" fmla="val 0"/>
            </a:avLst>
          </a:prstGeom>
          <a:solidFill>
            <a:srgbClr val="FFFF00">
              <a:alpha val="14902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821157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ounded Rectangle 17"/>
          <p:cNvSpPr/>
          <p:nvPr/>
        </p:nvSpPr>
        <p:spPr>
          <a:xfrm>
            <a:off x="3409378" y="57822"/>
            <a:ext cx="2937116" cy="407875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ounded Rectangle 18"/>
          <p:cNvSpPr/>
          <p:nvPr/>
        </p:nvSpPr>
        <p:spPr>
          <a:xfrm>
            <a:off x="6756281" y="57822"/>
            <a:ext cx="2937116" cy="407875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ounded Rectangle 8"/>
          <p:cNvSpPr/>
          <p:nvPr/>
        </p:nvSpPr>
        <p:spPr>
          <a:xfrm>
            <a:off x="62756" y="57823"/>
            <a:ext cx="2937116" cy="407875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/>
          <p:cNvSpPr txBox="1"/>
          <p:nvPr/>
        </p:nvSpPr>
        <p:spPr>
          <a:xfrm>
            <a:off x="0" y="501556"/>
            <a:ext cx="3065929" cy="57400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>
                <a:latin typeface="Franklin Gothic Demi" panose="020B0703020102020204" pitchFamily="34" charset="0"/>
              </a:rPr>
              <a:t>1. Prevention of sexual harassment (SH)       and sexual assault (SA) in the Army is a      </a:t>
            </a:r>
          </a:p>
          <a:p>
            <a:endParaRPr lang="en-US" sz="800" dirty="0">
              <a:latin typeface="Franklin Gothic Demi" panose="020B0703020102020204" pitchFamily="34" charset="0"/>
            </a:endParaRPr>
          </a:p>
          <a:p>
            <a:r>
              <a:rPr lang="en-US" sz="1100" dirty="0">
                <a:latin typeface="Franklin Gothic Demi" panose="020B0703020102020204" pitchFamily="34" charset="0"/>
              </a:rPr>
              <a:t>                     effort that starts with                      .</a:t>
            </a:r>
            <a:endParaRPr lang="en-US" sz="1100" dirty="0"/>
          </a:p>
          <a:p>
            <a:endParaRPr lang="en-US" sz="1000" dirty="0"/>
          </a:p>
          <a:p>
            <a:r>
              <a:rPr lang="en-US" sz="1100" dirty="0">
                <a:latin typeface="Franklin Gothic Demi" panose="020B0703020102020204" pitchFamily="34" charset="0"/>
              </a:rPr>
              <a:t>2. What are three indicators of a healthy relationship vs. an unhealthy relationship?</a:t>
            </a:r>
            <a:endParaRPr lang="en-US" sz="1100" dirty="0"/>
          </a:p>
          <a:p>
            <a:pPr lvl="0"/>
            <a:r>
              <a:rPr lang="en-US" sz="1100" dirty="0"/>
              <a:t> a.         </a:t>
            </a:r>
            <a:r>
              <a:rPr lang="en-US" sz="1050" dirty="0">
                <a:solidFill>
                  <a:srgbClr val="0070C0"/>
                </a:solidFill>
                <a:latin typeface="Segoe Print" panose="02000600000000000000" pitchFamily="2" charset="0"/>
              </a:rPr>
              <a:t> </a:t>
            </a:r>
          </a:p>
          <a:p>
            <a:endParaRPr lang="en-US" sz="1100" dirty="0"/>
          </a:p>
          <a:p>
            <a:r>
              <a:rPr lang="en-US" sz="1100" dirty="0"/>
              <a:t> b.    </a:t>
            </a:r>
            <a:r>
              <a:rPr lang="en-US" sz="1050" dirty="0">
                <a:solidFill>
                  <a:srgbClr val="0070C0"/>
                </a:solidFill>
                <a:latin typeface="Segoe Print" panose="02000600000000000000" pitchFamily="2" charset="0"/>
              </a:rPr>
              <a:t> </a:t>
            </a:r>
            <a:endParaRPr lang="en-US" sz="1100" dirty="0">
              <a:solidFill>
                <a:srgbClr val="0070C0"/>
              </a:solidFill>
              <a:latin typeface="Segoe Print" panose="02000600000000000000" pitchFamily="2" charset="0"/>
            </a:endParaRPr>
          </a:p>
          <a:p>
            <a:endParaRPr lang="en-US" sz="1100" dirty="0"/>
          </a:p>
          <a:p>
            <a:pPr lvl="0"/>
            <a:r>
              <a:rPr lang="en-US" sz="1100" dirty="0"/>
              <a:t> c.       </a:t>
            </a:r>
            <a:r>
              <a:rPr lang="en-US" sz="1050" dirty="0">
                <a:solidFill>
                  <a:srgbClr val="0070C0"/>
                </a:solidFill>
                <a:latin typeface="Segoe Print" panose="02000600000000000000" pitchFamily="2" charset="0"/>
              </a:rPr>
              <a:t> </a:t>
            </a:r>
          </a:p>
          <a:p>
            <a:endParaRPr lang="en-US" sz="1000" dirty="0"/>
          </a:p>
          <a:p>
            <a:r>
              <a:rPr lang="en-US" sz="1100" dirty="0">
                <a:latin typeface="Franklin Gothic Demi" panose="020B0703020102020204" pitchFamily="34" charset="0"/>
              </a:rPr>
              <a:t>3. List some examples of how SH and SA impact a professional work environment. </a:t>
            </a:r>
            <a:endParaRPr lang="en-US" sz="800" dirty="0"/>
          </a:p>
          <a:p>
            <a:r>
              <a:rPr lang="en-US" sz="1100" dirty="0"/>
              <a:t>  a.    </a:t>
            </a:r>
            <a:r>
              <a:rPr lang="en-US" sz="1050" dirty="0">
                <a:solidFill>
                  <a:srgbClr val="0070C0"/>
                </a:solidFill>
                <a:latin typeface="Segoe Print" panose="02000600000000000000" pitchFamily="2" charset="0"/>
              </a:rPr>
              <a:t> </a:t>
            </a:r>
            <a:endParaRPr lang="en-US" sz="1100" dirty="0">
              <a:solidFill>
                <a:srgbClr val="0070C0"/>
              </a:solidFill>
            </a:endParaRPr>
          </a:p>
          <a:p>
            <a:endParaRPr lang="en-US" sz="1100" dirty="0"/>
          </a:p>
          <a:p>
            <a:r>
              <a:rPr lang="en-US" sz="1100" dirty="0"/>
              <a:t>  b.    </a:t>
            </a:r>
            <a:endParaRPr lang="en-US" sz="1100" dirty="0">
              <a:solidFill>
                <a:srgbClr val="0070C0"/>
              </a:solidFill>
            </a:endParaRPr>
          </a:p>
          <a:p>
            <a:endParaRPr lang="en-US" sz="1100" dirty="0"/>
          </a:p>
          <a:p>
            <a:r>
              <a:rPr lang="en-US" sz="1100" dirty="0"/>
              <a:t>  c.  ______________________________________   </a:t>
            </a:r>
            <a:r>
              <a:rPr lang="en-US" sz="1050" dirty="0">
                <a:solidFill>
                  <a:srgbClr val="0070C0"/>
                </a:solidFill>
                <a:latin typeface="Segoe Print" panose="02000600000000000000" pitchFamily="2" charset="0"/>
              </a:rPr>
              <a:t> </a:t>
            </a:r>
            <a:endParaRPr lang="en-US" sz="1100" dirty="0">
              <a:solidFill>
                <a:srgbClr val="0070C0"/>
              </a:solidFill>
            </a:endParaRPr>
          </a:p>
          <a:p>
            <a:endParaRPr lang="en-US" sz="900" dirty="0"/>
          </a:p>
          <a:p>
            <a:r>
              <a:rPr lang="en-US" sz="1100" dirty="0">
                <a:latin typeface="Franklin Gothic Demi" panose="020B0703020102020204" pitchFamily="34" charset="0"/>
              </a:rPr>
              <a:t>4. Bystander Intervention Process five steps: </a:t>
            </a:r>
            <a:endParaRPr lang="en-US" sz="800" dirty="0"/>
          </a:p>
          <a:p>
            <a:r>
              <a:rPr lang="en-US" sz="1100" dirty="0"/>
              <a:t>  a.    </a:t>
            </a:r>
            <a:endParaRPr lang="en-US" sz="1100" dirty="0">
              <a:solidFill>
                <a:srgbClr val="0070C0"/>
              </a:solidFill>
            </a:endParaRPr>
          </a:p>
          <a:p>
            <a:endParaRPr lang="en-US" sz="1100" dirty="0"/>
          </a:p>
          <a:p>
            <a:r>
              <a:rPr lang="en-US" sz="1100" dirty="0"/>
              <a:t>  b.    </a:t>
            </a:r>
            <a:endParaRPr lang="en-US" sz="1100" dirty="0">
              <a:solidFill>
                <a:srgbClr val="0070C0"/>
              </a:solidFill>
            </a:endParaRPr>
          </a:p>
          <a:p>
            <a:endParaRPr lang="en-US" sz="1100" dirty="0"/>
          </a:p>
          <a:p>
            <a:r>
              <a:rPr lang="en-US" sz="1100" dirty="0"/>
              <a:t>  c. </a:t>
            </a:r>
          </a:p>
          <a:p>
            <a:endParaRPr lang="en-US" sz="1100" dirty="0"/>
          </a:p>
          <a:p>
            <a:r>
              <a:rPr lang="en-US" sz="1100" dirty="0"/>
              <a:t>  d.    </a:t>
            </a:r>
          </a:p>
          <a:p>
            <a:endParaRPr lang="en-US" sz="1100" dirty="0"/>
          </a:p>
          <a:p>
            <a:r>
              <a:rPr lang="en-US" sz="1100" dirty="0"/>
              <a:t>  e</a:t>
            </a:r>
            <a:r>
              <a:rPr lang="en-US" sz="1200" dirty="0"/>
              <a:t>.  </a:t>
            </a:r>
          </a:p>
          <a:p>
            <a:endParaRPr lang="en-US" sz="1000" dirty="0"/>
          </a:p>
          <a:p>
            <a:r>
              <a:rPr lang="en-US" sz="1100" dirty="0">
                <a:latin typeface="Franklin Gothic Demi" panose="020B0703020102020204" pitchFamily="34" charset="0"/>
              </a:rPr>
              <a:t>5. List the Bystander Intervention 3Ds: </a:t>
            </a:r>
            <a:endParaRPr lang="en-US" sz="800" dirty="0"/>
          </a:p>
          <a:p>
            <a:r>
              <a:rPr lang="en-US" sz="1100" dirty="0"/>
              <a:t>    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339073" y="501556"/>
            <a:ext cx="3065929" cy="62632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>
                <a:latin typeface="Franklin Gothic Demi" panose="020B0703020102020204" pitchFamily="34" charset="0"/>
              </a:rPr>
              <a:t>6. Sexual Harassment involves conduct that involves and is perceived as:</a:t>
            </a:r>
          </a:p>
          <a:p>
            <a:endParaRPr lang="en-US" sz="1100" dirty="0"/>
          </a:p>
          <a:p>
            <a:r>
              <a:rPr lang="en-US" sz="1100" dirty="0"/>
              <a:t>  a.  </a:t>
            </a:r>
            <a:r>
              <a:rPr lang="en-US" sz="1050" dirty="0">
                <a:solidFill>
                  <a:srgbClr val="0070C0"/>
                </a:solidFill>
                <a:latin typeface="Segoe Print" panose="02000600000000000000" pitchFamily="2" charset="0"/>
              </a:rPr>
              <a:t> </a:t>
            </a:r>
            <a:endParaRPr lang="en-US" sz="1050" dirty="0">
              <a:solidFill>
                <a:srgbClr val="0070C0"/>
              </a:solidFill>
            </a:endParaRPr>
          </a:p>
          <a:p>
            <a:endParaRPr lang="en-US" sz="1100" dirty="0"/>
          </a:p>
          <a:p>
            <a:r>
              <a:rPr lang="en-US" sz="1100" dirty="0"/>
              <a:t>  b. </a:t>
            </a:r>
            <a:endParaRPr lang="en-US" sz="973" dirty="0"/>
          </a:p>
          <a:p>
            <a:endParaRPr lang="en-US" sz="1000" dirty="0"/>
          </a:p>
          <a:p>
            <a:endParaRPr lang="en-US" sz="1100" dirty="0"/>
          </a:p>
          <a:p>
            <a:r>
              <a:rPr lang="en-US" sz="1100" dirty="0">
                <a:latin typeface="Franklin Gothic Demi" panose="020B0703020102020204" pitchFamily="34" charset="0"/>
              </a:rPr>
              <a:t>7. Army policy on sexual harassment         applies to Soldiers 24/7                                    and on- or off-post.                                </a:t>
            </a:r>
            <a:r>
              <a:rPr lang="en-US" sz="1100" dirty="0">
                <a:latin typeface="Segoe Print" panose="02000600000000000000" pitchFamily="2" charset="0"/>
              </a:rPr>
              <a:t>T   /   F</a:t>
            </a:r>
            <a:endParaRPr lang="en-US" sz="1500" dirty="0"/>
          </a:p>
          <a:p>
            <a:endParaRPr lang="en-US" sz="1100" dirty="0"/>
          </a:p>
          <a:p>
            <a:r>
              <a:rPr lang="en-US" sz="1100" dirty="0">
                <a:latin typeface="Franklin Gothic Demi" panose="020B0703020102020204" pitchFamily="34" charset="0"/>
              </a:rPr>
              <a:t>8. The three categories of sexual harassment:</a:t>
            </a:r>
          </a:p>
          <a:p>
            <a:endParaRPr lang="en-US" sz="1100" dirty="0"/>
          </a:p>
          <a:p>
            <a:r>
              <a:rPr lang="en-US" sz="1100" dirty="0"/>
              <a:t>  a.    </a:t>
            </a:r>
            <a:r>
              <a:rPr lang="en-US" sz="1050" dirty="0">
                <a:solidFill>
                  <a:srgbClr val="0070C0"/>
                </a:solidFill>
                <a:latin typeface="Segoe Print" panose="02000600000000000000" pitchFamily="2" charset="0"/>
              </a:rPr>
              <a:t> </a:t>
            </a:r>
            <a:endParaRPr lang="en-US" sz="1100" dirty="0">
              <a:solidFill>
                <a:srgbClr val="0070C0"/>
              </a:solidFill>
            </a:endParaRPr>
          </a:p>
          <a:p>
            <a:endParaRPr lang="en-US" sz="1100" dirty="0"/>
          </a:p>
          <a:p>
            <a:r>
              <a:rPr lang="en-US" sz="1100" dirty="0"/>
              <a:t>  b.   </a:t>
            </a:r>
          </a:p>
          <a:p>
            <a:endParaRPr lang="en-US" sz="1100" dirty="0"/>
          </a:p>
          <a:p>
            <a:r>
              <a:rPr lang="en-US" sz="1100" dirty="0"/>
              <a:t>  c.    </a:t>
            </a:r>
            <a:r>
              <a:rPr lang="en-US" sz="1050" dirty="0">
                <a:solidFill>
                  <a:srgbClr val="0070C0"/>
                </a:solidFill>
                <a:latin typeface="Segoe Print" panose="02000600000000000000" pitchFamily="2" charset="0"/>
              </a:rPr>
              <a:t> </a:t>
            </a:r>
            <a:endParaRPr lang="en-US" sz="1100" dirty="0">
              <a:solidFill>
                <a:srgbClr val="0070C0"/>
              </a:solidFill>
            </a:endParaRPr>
          </a:p>
          <a:p>
            <a:endParaRPr lang="en-US" sz="1500" dirty="0"/>
          </a:p>
          <a:p>
            <a:endParaRPr lang="en-US" sz="700" dirty="0"/>
          </a:p>
          <a:p>
            <a:r>
              <a:rPr lang="en-US" sz="1100" dirty="0">
                <a:latin typeface="Franklin Gothic Demi" panose="020B0703020102020204" pitchFamily="34" charset="0"/>
              </a:rPr>
              <a:t>9. The two types of sexual harassment:</a:t>
            </a:r>
          </a:p>
          <a:p>
            <a:endParaRPr lang="en-US" sz="1100" dirty="0"/>
          </a:p>
          <a:p>
            <a:r>
              <a:rPr lang="en-US" sz="1100" dirty="0"/>
              <a:t>  a.    </a:t>
            </a:r>
            <a:r>
              <a:rPr lang="en-US" sz="1050" dirty="0">
                <a:solidFill>
                  <a:srgbClr val="0070C0"/>
                </a:solidFill>
                <a:latin typeface="Segoe Print" panose="02000600000000000000" pitchFamily="2" charset="0"/>
              </a:rPr>
              <a:t> </a:t>
            </a:r>
            <a:endParaRPr lang="en-US" sz="1100" dirty="0">
              <a:solidFill>
                <a:srgbClr val="0070C0"/>
              </a:solidFill>
            </a:endParaRPr>
          </a:p>
          <a:p>
            <a:endParaRPr lang="en-US" sz="1100" dirty="0"/>
          </a:p>
          <a:p>
            <a:r>
              <a:rPr lang="en-US" sz="1100" dirty="0"/>
              <a:t>  b.    </a:t>
            </a:r>
            <a:endParaRPr lang="en-US" sz="1400" dirty="0"/>
          </a:p>
          <a:p>
            <a:r>
              <a:rPr lang="en-US" sz="1100" dirty="0"/>
              <a:t> </a:t>
            </a:r>
          </a:p>
          <a:p>
            <a:endParaRPr lang="en-US" sz="1100" dirty="0"/>
          </a:p>
          <a:p>
            <a:r>
              <a:rPr lang="en-US" sz="1100" dirty="0">
                <a:latin typeface="Franklin Gothic Demi" panose="020B0703020102020204" pitchFamily="34" charset="0"/>
              </a:rPr>
              <a:t>10. What are the three options to report a Sexual Harassment:</a:t>
            </a:r>
          </a:p>
          <a:p>
            <a:endParaRPr lang="en-US" sz="1100" dirty="0"/>
          </a:p>
          <a:p>
            <a:r>
              <a:rPr lang="en-US" sz="1100" dirty="0"/>
              <a:t>  a.    </a:t>
            </a:r>
          </a:p>
          <a:p>
            <a:endParaRPr lang="en-US" sz="1100" dirty="0"/>
          </a:p>
          <a:p>
            <a:r>
              <a:rPr lang="en-US" sz="1100" dirty="0"/>
              <a:t>  b.    </a:t>
            </a:r>
            <a:r>
              <a:rPr lang="en-US" sz="1050" dirty="0">
                <a:solidFill>
                  <a:srgbClr val="0070C0"/>
                </a:solidFill>
                <a:latin typeface="Segoe Print" panose="02000600000000000000" pitchFamily="2" charset="0"/>
              </a:rPr>
              <a:t> </a:t>
            </a:r>
            <a:endParaRPr lang="en-US" sz="1100" dirty="0">
              <a:solidFill>
                <a:srgbClr val="0070C0"/>
              </a:solidFill>
              <a:latin typeface="Segoe Print" panose="02000600000000000000" pitchFamily="2" charset="0"/>
            </a:endParaRPr>
          </a:p>
          <a:p>
            <a:endParaRPr lang="en-US" sz="1100" dirty="0"/>
          </a:p>
          <a:p>
            <a:r>
              <a:rPr lang="en-US" sz="1100" dirty="0"/>
              <a:t>  c.    </a:t>
            </a:r>
            <a:r>
              <a:rPr lang="en-US" sz="1050" dirty="0">
                <a:solidFill>
                  <a:srgbClr val="0070C0"/>
                </a:solidFill>
                <a:latin typeface="Segoe Print" panose="02000600000000000000" pitchFamily="2" charset="0"/>
              </a:rPr>
              <a:t> </a:t>
            </a:r>
            <a:endParaRPr lang="en-US" sz="1100" dirty="0">
              <a:solidFill>
                <a:srgbClr val="0070C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684279" y="501556"/>
            <a:ext cx="3065929" cy="62724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1100" dirty="0">
                <a:latin typeface="Franklin Gothic Demi" panose="020B0703020102020204" pitchFamily="34" charset="0"/>
              </a:rPr>
              <a:t>11. </a:t>
            </a:r>
            <a:r>
              <a:rPr lang="en-US" sz="1100" dirty="0">
                <a:solidFill>
                  <a:prstClr val="black"/>
                </a:solidFill>
                <a:latin typeface="Franklin Gothic Demi" panose="020B0703020102020204" pitchFamily="34" charset="0"/>
              </a:rPr>
              <a:t>A person who is asleep, unconscious, or incompetent (incapable of                  consenting due to intoxication)                  cannot consent to sex.                             </a:t>
            </a:r>
            <a:r>
              <a:rPr lang="en-US" sz="1100" dirty="0">
                <a:solidFill>
                  <a:prstClr val="black"/>
                </a:solidFill>
                <a:latin typeface="Segoe Print" panose="02000600000000000000" pitchFamily="2" charset="0"/>
              </a:rPr>
              <a:t>T  /  F</a:t>
            </a:r>
            <a:endParaRPr lang="en-US" sz="1400" dirty="0">
              <a:latin typeface="Franklin Gothic Demi" panose="020B0703020102020204" pitchFamily="34" charset="0"/>
            </a:endParaRPr>
          </a:p>
          <a:p>
            <a:endParaRPr lang="en-US" sz="1050" dirty="0">
              <a:latin typeface="Franklin Gothic Demi" panose="020B0703020102020204" pitchFamily="34" charset="0"/>
            </a:endParaRPr>
          </a:p>
          <a:p>
            <a:pPr lvl="0"/>
            <a:r>
              <a:rPr lang="en-US" sz="1100" dirty="0">
                <a:solidFill>
                  <a:prstClr val="black"/>
                </a:solidFill>
                <a:latin typeface="Franklin Gothic Demi" panose="020B0703020102020204" pitchFamily="34" charset="0"/>
              </a:rPr>
              <a:t>12. SA is punishable under which laws: </a:t>
            </a:r>
            <a:endParaRPr lang="en-US" sz="1400" dirty="0">
              <a:solidFill>
                <a:prstClr val="black"/>
              </a:solidFill>
              <a:latin typeface="Franklin Gothic Demi" panose="020B0703020102020204" pitchFamily="34" charset="0"/>
            </a:endParaRPr>
          </a:p>
          <a:p>
            <a:pPr lvl="0"/>
            <a:endParaRPr lang="en-US" sz="1100" dirty="0">
              <a:solidFill>
                <a:prstClr val="black"/>
              </a:solidFill>
            </a:endParaRPr>
          </a:p>
          <a:p>
            <a:pPr lvl="0"/>
            <a:r>
              <a:rPr lang="en-US" sz="1100" dirty="0">
                <a:solidFill>
                  <a:prstClr val="black"/>
                </a:solidFill>
              </a:rPr>
              <a:t>  a. </a:t>
            </a:r>
            <a:r>
              <a:rPr lang="en-US" sz="1100" dirty="0">
                <a:latin typeface="Franklin Gothic Demi" panose="020B0703020102020204" pitchFamily="34" charset="0"/>
              </a:rPr>
              <a:t>Army Soldiers </a:t>
            </a:r>
            <a:r>
              <a:rPr lang="en-US" sz="1100" dirty="0">
                <a:solidFill>
                  <a:prstClr val="black"/>
                </a:solidFill>
              </a:rPr>
              <a:t>             </a:t>
            </a:r>
            <a:r>
              <a:rPr lang="en-US" sz="1050" dirty="0">
                <a:solidFill>
                  <a:srgbClr val="0070C0"/>
                </a:solidFill>
                <a:latin typeface="Segoe Print" panose="02000600000000000000" pitchFamily="2" charset="0"/>
              </a:rPr>
              <a:t> </a:t>
            </a:r>
            <a:endParaRPr lang="en-US" sz="1100" dirty="0">
              <a:solidFill>
                <a:srgbClr val="0070C0"/>
              </a:solidFill>
            </a:endParaRPr>
          </a:p>
          <a:p>
            <a:pPr lvl="0"/>
            <a:endParaRPr lang="en-US" sz="1100" dirty="0">
              <a:solidFill>
                <a:prstClr val="black"/>
              </a:solidFill>
            </a:endParaRPr>
          </a:p>
          <a:p>
            <a:pPr lvl="0"/>
            <a:r>
              <a:rPr lang="en-US" sz="1100" dirty="0">
                <a:solidFill>
                  <a:prstClr val="black"/>
                </a:solidFill>
              </a:rPr>
              <a:t>  b. </a:t>
            </a:r>
            <a:r>
              <a:rPr lang="en-US" sz="1100" dirty="0">
                <a:latin typeface="Franklin Gothic Demi" panose="020B0703020102020204" pitchFamily="34" charset="0"/>
              </a:rPr>
              <a:t>Army Civilians</a:t>
            </a:r>
            <a:r>
              <a:rPr lang="en-US" sz="1100" dirty="0"/>
              <a:t>        </a:t>
            </a:r>
            <a:r>
              <a:rPr lang="en-US" sz="1050" dirty="0">
                <a:solidFill>
                  <a:srgbClr val="0070C0"/>
                </a:solidFill>
                <a:latin typeface="Segoe Print" panose="02000600000000000000" pitchFamily="2" charset="0"/>
              </a:rPr>
              <a:t>         </a:t>
            </a:r>
            <a:r>
              <a:rPr lang="en-US" sz="1050" dirty="0">
                <a:latin typeface="Segoe Print" panose="02000600000000000000" pitchFamily="2" charset="0"/>
              </a:rPr>
              <a:t>   /  </a:t>
            </a:r>
            <a:endParaRPr lang="en-US" sz="1100" dirty="0"/>
          </a:p>
          <a:p>
            <a:endParaRPr lang="en-US" sz="1400" dirty="0">
              <a:latin typeface="Franklin Gothic Demi" panose="020B0703020102020204" pitchFamily="34" charset="0"/>
            </a:endParaRPr>
          </a:p>
          <a:p>
            <a:endParaRPr lang="en-US" sz="1050" dirty="0">
              <a:latin typeface="Franklin Gothic Demi" panose="020B0703020102020204" pitchFamily="34" charset="0"/>
            </a:endParaRPr>
          </a:p>
          <a:p>
            <a:r>
              <a:rPr lang="en-US" sz="1100" dirty="0">
                <a:latin typeface="Franklin Gothic Demi" panose="020B0703020102020204" pitchFamily="34" charset="0"/>
              </a:rPr>
              <a:t>13. A freely given agreement to sex by a competent person is: </a:t>
            </a:r>
          </a:p>
          <a:p>
            <a:endParaRPr lang="en-US" sz="1100" dirty="0"/>
          </a:p>
          <a:p>
            <a:r>
              <a:rPr lang="en-US" sz="1100" dirty="0"/>
              <a:t>        </a:t>
            </a:r>
            <a:r>
              <a:rPr lang="en-US" sz="1050" dirty="0">
                <a:solidFill>
                  <a:srgbClr val="0070C0"/>
                </a:solidFill>
                <a:latin typeface="Segoe Print" panose="02000600000000000000" pitchFamily="2" charset="0"/>
              </a:rPr>
              <a:t> </a:t>
            </a:r>
            <a:endParaRPr lang="en-US" sz="1400" dirty="0"/>
          </a:p>
          <a:p>
            <a:r>
              <a:rPr lang="en-US" sz="1100" dirty="0">
                <a:latin typeface="Franklin Gothic Demi" panose="020B0703020102020204" pitchFamily="34" charset="0"/>
              </a:rPr>
              <a:t>14. The two types of sexual assault reporting options for Army Soldiers:</a:t>
            </a:r>
          </a:p>
          <a:p>
            <a:endParaRPr lang="en-US" sz="1050" dirty="0"/>
          </a:p>
          <a:p>
            <a:r>
              <a:rPr lang="en-US" sz="1100" dirty="0"/>
              <a:t>  a.    </a:t>
            </a:r>
            <a:r>
              <a:rPr lang="en-US" sz="1050" dirty="0">
                <a:solidFill>
                  <a:srgbClr val="0070C0"/>
                </a:solidFill>
                <a:latin typeface="Segoe Print" panose="02000600000000000000" pitchFamily="2" charset="0"/>
              </a:rPr>
              <a:t> </a:t>
            </a:r>
            <a:endParaRPr lang="en-US" sz="1100" dirty="0">
              <a:solidFill>
                <a:srgbClr val="0070C0"/>
              </a:solidFill>
            </a:endParaRPr>
          </a:p>
          <a:p>
            <a:endParaRPr lang="en-US" sz="1100" dirty="0"/>
          </a:p>
          <a:p>
            <a:r>
              <a:rPr lang="en-US" sz="1100" dirty="0"/>
              <a:t>  b.    </a:t>
            </a:r>
          </a:p>
          <a:p>
            <a:endParaRPr lang="en-US" sz="1100" dirty="0"/>
          </a:p>
          <a:p>
            <a:endParaRPr lang="en-US" sz="1050" dirty="0"/>
          </a:p>
          <a:p>
            <a:r>
              <a:rPr lang="en-US" sz="1100" dirty="0">
                <a:latin typeface="Franklin Gothic Demi" panose="020B0703020102020204" pitchFamily="34" charset="0"/>
              </a:rPr>
              <a:t>15. Three actions that constitute retaliation:</a:t>
            </a:r>
          </a:p>
          <a:p>
            <a:endParaRPr lang="en-US" sz="1100" dirty="0"/>
          </a:p>
          <a:p>
            <a:r>
              <a:rPr lang="en-US" sz="1100" dirty="0"/>
              <a:t>  </a:t>
            </a:r>
            <a:r>
              <a:rPr lang="en-US" sz="1100" dirty="0">
                <a:solidFill>
                  <a:prstClr val="black"/>
                </a:solidFill>
              </a:rPr>
              <a:t>a. </a:t>
            </a:r>
            <a:r>
              <a:rPr lang="en-US" sz="1000" dirty="0">
                <a:solidFill>
                  <a:prstClr val="black"/>
                </a:solidFill>
              </a:rPr>
              <a:t>   </a:t>
            </a:r>
            <a:r>
              <a:rPr lang="en-US" sz="1000" dirty="0">
                <a:solidFill>
                  <a:srgbClr val="0070C0"/>
                </a:solidFill>
                <a:latin typeface="Segoe Print" panose="02000600000000000000" pitchFamily="2" charset="0"/>
              </a:rPr>
              <a:t> </a:t>
            </a:r>
            <a:endParaRPr lang="en-US" sz="1000" dirty="0">
              <a:solidFill>
                <a:srgbClr val="0070C0"/>
              </a:solidFill>
            </a:endParaRPr>
          </a:p>
          <a:p>
            <a:endParaRPr lang="en-US" sz="1100" dirty="0"/>
          </a:p>
          <a:p>
            <a:r>
              <a:rPr lang="en-US" sz="1100" dirty="0"/>
              <a:t>  </a:t>
            </a:r>
            <a:r>
              <a:rPr lang="en-US" sz="1100" dirty="0">
                <a:solidFill>
                  <a:prstClr val="black"/>
                </a:solidFill>
              </a:rPr>
              <a:t>b. </a:t>
            </a:r>
            <a:r>
              <a:rPr lang="en-US" sz="1200" dirty="0">
                <a:solidFill>
                  <a:prstClr val="black"/>
                </a:solidFill>
              </a:rPr>
              <a:t>   </a:t>
            </a:r>
            <a:r>
              <a:rPr lang="en-US" sz="1050" dirty="0">
                <a:solidFill>
                  <a:srgbClr val="0070C0"/>
                </a:solidFill>
                <a:latin typeface="Segoe Print" panose="02000600000000000000" pitchFamily="2" charset="0"/>
              </a:rPr>
              <a:t> </a:t>
            </a:r>
            <a:endParaRPr lang="en-US" sz="1100" dirty="0">
              <a:solidFill>
                <a:srgbClr val="0070C0"/>
              </a:solidFill>
            </a:endParaRPr>
          </a:p>
          <a:p>
            <a:endParaRPr lang="en-US" sz="1100" dirty="0"/>
          </a:p>
          <a:p>
            <a:r>
              <a:rPr lang="en-US" sz="1100" dirty="0"/>
              <a:t>  c. </a:t>
            </a:r>
            <a:endParaRPr lang="en-US" sz="930" u="sng" dirty="0">
              <a:latin typeface="Segoe Print" panose="02000600000000000000" pitchFamily="2" charset="0"/>
            </a:endParaRPr>
          </a:p>
          <a:p>
            <a:endParaRPr lang="en-US" sz="930" u="sng" dirty="0">
              <a:latin typeface="Segoe Print" panose="02000600000000000000" pitchFamily="2" charset="0"/>
            </a:endParaRPr>
          </a:p>
          <a:p>
            <a:r>
              <a:rPr lang="en-US" sz="1000" dirty="0">
                <a:latin typeface="Franklin Gothic Demi" panose="020B0703020102020204" pitchFamily="34" charset="0"/>
              </a:rPr>
              <a:t>16. If you want to report retaliation, who can you report it to? </a:t>
            </a:r>
          </a:p>
          <a:p>
            <a:endParaRPr lang="en-US" sz="1000" dirty="0">
              <a:latin typeface="Franklin Gothic Demi" panose="020B0703020102020204" pitchFamily="34" charset="0"/>
            </a:endParaRPr>
          </a:p>
          <a:p>
            <a:endParaRPr lang="en-US" sz="1000" dirty="0">
              <a:latin typeface="Franklin Gothic Demi" panose="020B0703020102020204" pitchFamily="34" charset="0"/>
            </a:endParaRPr>
          </a:p>
          <a:p>
            <a:endParaRPr lang="en-US" sz="930" u="sng" dirty="0">
              <a:latin typeface="Segoe Print" panose="02000600000000000000" pitchFamily="2" charset="0"/>
            </a:endParaRPr>
          </a:p>
        </p:txBody>
      </p:sp>
      <p:sp>
        <p:nvSpPr>
          <p:cNvPr id="12" name="Rounded Rectangle 11"/>
          <p:cNvSpPr/>
          <p:nvPr/>
        </p:nvSpPr>
        <p:spPr>
          <a:xfrm>
            <a:off x="0" y="4033"/>
            <a:ext cx="3059796" cy="7311167"/>
          </a:xfrm>
          <a:prstGeom prst="roundRect">
            <a:avLst>
              <a:gd name="adj" fmla="val 3423"/>
            </a:avLst>
          </a:prstGeom>
          <a:noFill/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 dirty="0">
              <a:solidFill>
                <a:schemeClr val="tx1"/>
              </a:solidFill>
            </a:endParaRPr>
          </a:p>
        </p:txBody>
      </p:sp>
      <p:sp>
        <p:nvSpPr>
          <p:cNvPr id="15" name="Rounded Rectangle 14"/>
          <p:cNvSpPr/>
          <p:nvPr/>
        </p:nvSpPr>
        <p:spPr>
          <a:xfrm>
            <a:off x="3334871" y="2456"/>
            <a:ext cx="3054224" cy="7311167"/>
          </a:xfrm>
          <a:prstGeom prst="roundRect">
            <a:avLst>
              <a:gd name="adj" fmla="val 3423"/>
            </a:avLst>
          </a:prstGeom>
          <a:noFill/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 dirty="0">
              <a:solidFill>
                <a:schemeClr val="tx1"/>
              </a:solidFill>
            </a:endParaRPr>
          </a:p>
        </p:txBody>
      </p:sp>
      <p:sp>
        <p:nvSpPr>
          <p:cNvPr id="16" name="Rounded Rectangle 15"/>
          <p:cNvSpPr/>
          <p:nvPr/>
        </p:nvSpPr>
        <p:spPr>
          <a:xfrm>
            <a:off x="6696079" y="-2999"/>
            <a:ext cx="3059796" cy="7311167"/>
          </a:xfrm>
          <a:prstGeom prst="roundRect">
            <a:avLst>
              <a:gd name="adj" fmla="val 3423"/>
            </a:avLst>
          </a:prstGeom>
          <a:noFill/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 dirty="0">
              <a:solidFill>
                <a:schemeClr val="tx1"/>
              </a:solidFill>
            </a:endParaRPr>
          </a:p>
        </p:txBody>
      </p:sp>
      <p:cxnSp>
        <p:nvCxnSpPr>
          <p:cNvPr id="17" name="Straight Connector 16"/>
          <p:cNvCxnSpPr/>
          <p:nvPr/>
        </p:nvCxnSpPr>
        <p:spPr>
          <a:xfrm>
            <a:off x="3621004" y="5874953"/>
            <a:ext cx="2635623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3639670" y="1524000"/>
            <a:ext cx="2635623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3639666" y="3355329"/>
            <a:ext cx="2635623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3637513" y="4537986"/>
            <a:ext cx="2635623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286863" y="5300698"/>
            <a:ext cx="2635623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6981675" y="4268736"/>
            <a:ext cx="2635623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>
            <a:off x="6907027" y="2221041"/>
            <a:ext cx="2360703" cy="59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-1578" y="58921"/>
            <a:ext cx="3057733" cy="369332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/>
            <a:r>
              <a:rPr lang="en-US" sz="1800" b="1" dirty="0">
                <a:ln w="19050">
                  <a:solidFill>
                    <a:schemeClr val="tx1">
                      <a:lumMod val="50000"/>
                      <a:lumOff val="50000"/>
                    </a:schemeClr>
                  </a:solidFill>
                </a:ln>
                <a:solidFill>
                  <a:schemeClr val="accent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Prevention / Intervention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6696077" y="30929"/>
            <a:ext cx="3057524" cy="461665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/>
            <a:r>
              <a:rPr lang="en-US" sz="2400" b="1" dirty="0">
                <a:ln w="19050">
                  <a:solidFill>
                    <a:schemeClr val="tx1">
                      <a:lumMod val="50000"/>
                      <a:lumOff val="50000"/>
                    </a:schemeClr>
                  </a:solidFill>
                </a:ln>
                <a:solidFill>
                  <a:schemeClr val="accent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Sexual Assault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3185584" y="30929"/>
            <a:ext cx="3389223" cy="461665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/>
            <a:r>
              <a:rPr lang="en-US" sz="2350" b="1" dirty="0">
                <a:ln w="19050">
                  <a:solidFill>
                    <a:schemeClr val="tx1">
                      <a:lumMod val="50000"/>
                      <a:lumOff val="50000"/>
                    </a:schemeClr>
                  </a:solidFill>
                </a:ln>
                <a:solidFill>
                  <a:schemeClr val="accent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Sexual Harassment</a:t>
            </a:r>
          </a:p>
        </p:txBody>
      </p:sp>
      <p:cxnSp>
        <p:nvCxnSpPr>
          <p:cNvPr id="32" name="Straight Connector 31"/>
          <p:cNvCxnSpPr/>
          <p:nvPr/>
        </p:nvCxnSpPr>
        <p:spPr>
          <a:xfrm>
            <a:off x="286863" y="3496507"/>
            <a:ext cx="2635623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>
            <a:off x="286863" y="4281050"/>
            <a:ext cx="2635623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>
            <a:off x="286863" y="4966390"/>
            <a:ext cx="2635623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/>
        </p:nvCxnSpPr>
        <p:spPr>
          <a:xfrm>
            <a:off x="296194" y="5624590"/>
            <a:ext cx="2635623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3639665" y="1180363"/>
            <a:ext cx="2635623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>
            <a:off x="3639666" y="3011803"/>
            <a:ext cx="2635623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>
            <a:off x="3639666" y="3673212"/>
            <a:ext cx="2635623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3649001" y="4854418"/>
            <a:ext cx="2635623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/>
          <p:cNvCxnSpPr/>
          <p:nvPr/>
        </p:nvCxnSpPr>
        <p:spPr>
          <a:xfrm>
            <a:off x="3630335" y="6540328"/>
            <a:ext cx="2635623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/>
          <p:cNvCxnSpPr/>
          <p:nvPr/>
        </p:nvCxnSpPr>
        <p:spPr>
          <a:xfrm>
            <a:off x="6907027" y="3103442"/>
            <a:ext cx="2635623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/>
          <p:cNvCxnSpPr/>
          <p:nvPr/>
        </p:nvCxnSpPr>
        <p:spPr>
          <a:xfrm>
            <a:off x="6972339" y="3905959"/>
            <a:ext cx="2635623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/>
          <p:cNvCxnSpPr/>
          <p:nvPr/>
        </p:nvCxnSpPr>
        <p:spPr>
          <a:xfrm>
            <a:off x="6956795" y="5067429"/>
            <a:ext cx="2635623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/>
          <p:cNvCxnSpPr/>
          <p:nvPr/>
        </p:nvCxnSpPr>
        <p:spPr>
          <a:xfrm>
            <a:off x="6975457" y="5426263"/>
            <a:ext cx="2635623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/>
          <p:cNvCxnSpPr/>
          <p:nvPr/>
        </p:nvCxnSpPr>
        <p:spPr>
          <a:xfrm flipV="1">
            <a:off x="6907027" y="1868631"/>
            <a:ext cx="2433130" cy="1293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/>
          <p:cNvCxnSpPr/>
          <p:nvPr/>
        </p:nvCxnSpPr>
        <p:spPr>
          <a:xfrm>
            <a:off x="3630335" y="6205082"/>
            <a:ext cx="2635623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/>
          <p:cNvCxnSpPr/>
          <p:nvPr/>
        </p:nvCxnSpPr>
        <p:spPr>
          <a:xfrm>
            <a:off x="258872" y="1812645"/>
            <a:ext cx="2635623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56"/>
          <p:cNvCxnSpPr/>
          <p:nvPr/>
        </p:nvCxnSpPr>
        <p:spPr>
          <a:xfrm>
            <a:off x="258871" y="2135745"/>
            <a:ext cx="2635623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/>
          <p:cNvCxnSpPr/>
          <p:nvPr/>
        </p:nvCxnSpPr>
        <p:spPr>
          <a:xfrm>
            <a:off x="258871" y="2459408"/>
            <a:ext cx="2635623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 flipH="1">
            <a:off x="113955" y="1150023"/>
            <a:ext cx="66446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62"/>
          <p:cNvCxnSpPr/>
          <p:nvPr/>
        </p:nvCxnSpPr>
        <p:spPr>
          <a:xfrm flipH="1">
            <a:off x="2198584" y="1150023"/>
            <a:ext cx="66446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/>
          <p:cNvCxnSpPr/>
          <p:nvPr/>
        </p:nvCxnSpPr>
        <p:spPr>
          <a:xfrm>
            <a:off x="286863" y="4626156"/>
            <a:ext cx="2635623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Rectangle 2"/>
          <p:cNvSpPr/>
          <p:nvPr/>
        </p:nvSpPr>
        <p:spPr>
          <a:xfrm>
            <a:off x="20057" y="5892967"/>
            <a:ext cx="2998777" cy="11387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800" dirty="0"/>
              <a:t> </a:t>
            </a:r>
            <a:r>
              <a:rPr lang="en-US" sz="1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r>
              <a:rPr lang="en-US" sz="1200" dirty="0">
                <a:latin typeface="Calibri" panose="020F0502020204030204" pitchFamily="34" charset="0"/>
                <a:cs typeface="Calibri" panose="020F0502020204030204" pitchFamily="34" charset="0"/>
              </a:rPr>
              <a:t>  </a:t>
            </a:r>
            <a:r>
              <a:rPr lang="en-US" sz="1100" dirty="0">
                <a:latin typeface="Calibri" panose="020F0502020204030204" pitchFamily="34" charset="0"/>
                <a:cs typeface="Calibri" panose="020F0502020204030204" pitchFamily="34" charset="0"/>
              </a:rPr>
              <a:t>a.    </a:t>
            </a:r>
          </a:p>
          <a:p>
            <a:endParaRPr lang="en-US" sz="11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1100" dirty="0">
                <a:latin typeface="Calibri" panose="020F0502020204030204" pitchFamily="34" charset="0"/>
                <a:cs typeface="Calibri" panose="020F0502020204030204" pitchFamily="34" charset="0"/>
              </a:rPr>
              <a:t>  b.    </a:t>
            </a:r>
            <a:r>
              <a:rPr lang="en-US" sz="11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endParaRPr lang="en-US" sz="11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1100" dirty="0">
                <a:latin typeface="Calibri" panose="020F0502020204030204" pitchFamily="34" charset="0"/>
                <a:cs typeface="Calibri" panose="020F0502020204030204" pitchFamily="34" charset="0"/>
              </a:rPr>
              <a:t>  c.    </a:t>
            </a:r>
            <a:r>
              <a:rPr lang="en-US" sz="11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286864" y="3196752"/>
            <a:ext cx="2635623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58"/>
          <p:cNvCxnSpPr/>
          <p:nvPr/>
        </p:nvCxnSpPr>
        <p:spPr>
          <a:xfrm>
            <a:off x="336252" y="6269582"/>
            <a:ext cx="2635623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Connector 60"/>
          <p:cNvCxnSpPr/>
          <p:nvPr/>
        </p:nvCxnSpPr>
        <p:spPr>
          <a:xfrm>
            <a:off x="330244" y="6608453"/>
            <a:ext cx="2635623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/>
          <p:cNvCxnSpPr/>
          <p:nvPr/>
        </p:nvCxnSpPr>
        <p:spPr>
          <a:xfrm>
            <a:off x="308259" y="6946488"/>
            <a:ext cx="2635623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6711986" y="6224956"/>
            <a:ext cx="2565618" cy="9387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100" dirty="0">
                <a:latin typeface="Calibri" panose="020F0502020204030204" pitchFamily="34" charset="0"/>
                <a:cs typeface="Calibri" panose="020F0502020204030204" pitchFamily="34" charset="0"/>
              </a:rPr>
              <a:t> a.    </a:t>
            </a:r>
          </a:p>
          <a:p>
            <a:endParaRPr lang="en-US" sz="11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1100" dirty="0">
                <a:latin typeface="Calibri" panose="020F0502020204030204" pitchFamily="34" charset="0"/>
                <a:cs typeface="Calibri" panose="020F0502020204030204" pitchFamily="34" charset="0"/>
              </a:rPr>
              <a:t>  b.    </a:t>
            </a:r>
            <a:r>
              <a:rPr lang="en-US" sz="11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endParaRPr lang="en-US" sz="11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1100" dirty="0">
                <a:latin typeface="Calibri" panose="020F0502020204030204" pitchFamily="34" charset="0"/>
                <a:cs typeface="Calibri" panose="020F0502020204030204" pitchFamily="34" charset="0"/>
              </a:rPr>
              <a:t>  c.    </a:t>
            </a:r>
            <a:r>
              <a:rPr lang="en-US" sz="11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</p:txBody>
      </p:sp>
      <p:cxnSp>
        <p:nvCxnSpPr>
          <p:cNvPr id="64" name="Straight Connector 63"/>
          <p:cNvCxnSpPr/>
          <p:nvPr/>
        </p:nvCxnSpPr>
        <p:spPr>
          <a:xfrm>
            <a:off x="6944351" y="6379986"/>
            <a:ext cx="2635623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Connector 64"/>
          <p:cNvCxnSpPr/>
          <p:nvPr/>
        </p:nvCxnSpPr>
        <p:spPr>
          <a:xfrm>
            <a:off x="6991006" y="6706722"/>
            <a:ext cx="2635623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Connector 65"/>
          <p:cNvCxnSpPr/>
          <p:nvPr/>
        </p:nvCxnSpPr>
        <p:spPr>
          <a:xfrm>
            <a:off x="6981675" y="7032772"/>
            <a:ext cx="2635623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/>
          <p:cNvCxnSpPr/>
          <p:nvPr/>
        </p:nvCxnSpPr>
        <p:spPr>
          <a:xfrm>
            <a:off x="6947464" y="5762334"/>
            <a:ext cx="2635623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064058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ounded Rectangle 17"/>
          <p:cNvSpPr/>
          <p:nvPr/>
        </p:nvSpPr>
        <p:spPr>
          <a:xfrm>
            <a:off x="3409378" y="57822"/>
            <a:ext cx="2937116" cy="407875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ounded Rectangle 18"/>
          <p:cNvSpPr/>
          <p:nvPr/>
        </p:nvSpPr>
        <p:spPr>
          <a:xfrm>
            <a:off x="6756281" y="57822"/>
            <a:ext cx="2937116" cy="407875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ounded Rectangle 8"/>
          <p:cNvSpPr/>
          <p:nvPr/>
        </p:nvSpPr>
        <p:spPr>
          <a:xfrm>
            <a:off x="62756" y="57823"/>
            <a:ext cx="2937116" cy="407875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/>
          <p:cNvSpPr txBox="1"/>
          <p:nvPr/>
        </p:nvSpPr>
        <p:spPr>
          <a:xfrm>
            <a:off x="0" y="501556"/>
            <a:ext cx="3065929" cy="590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>
                <a:latin typeface="Franklin Gothic Demi" panose="020B0703020102020204" pitchFamily="34" charset="0"/>
              </a:rPr>
              <a:t>1. Prevention of sexual harassment (SH)       and sexual assault (SA) in the Army is a      </a:t>
            </a:r>
          </a:p>
          <a:p>
            <a:endParaRPr lang="en-US" sz="800" dirty="0">
              <a:latin typeface="Franklin Gothic Demi" panose="020B0703020102020204" pitchFamily="34" charset="0"/>
            </a:endParaRPr>
          </a:p>
          <a:p>
            <a:r>
              <a:rPr lang="en-US" sz="1100" dirty="0">
                <a:latin typeface="Franklin Gothic Demi" panose="020B0703020102020204" pitchFamily="34" charset="0"/>
              </a:rPr>
              <a:t>  </a:t>
            </a:r>
            <a:r>
              <a:rPr lang="en-US" sz="1000" dirty="0">
                <a:solidFill>
                  <a:srgbClr val="0070C0"/>
                </a:solidFill>
                <a:latin typeface="Segoe Print" panose="02000600000000000000" pitchFamily="2" charset="0"/>
              </a:rPr>
              <a:t>team</a:t>
            </a:r>
            <a:r>
              <a:rPr lang="en-US" sz="1100" dirty="0">
                <a:latin typeface="Franklin Gothic Demi" panose="020B0703020102020204" pitchFamily="34" charset="0"/>
              </a:rPr>
              <a:t>          effort that starts with       </a:t>
            </a:r>
            <a:r>
              <a:rPr lang="en-US" sz="1000" dirty="0">
                <a:solidFill>
                  <a:srgbClr val="0070C0"/>
                </a:solidFill>
                <a:latin typeface="Segoe Print" panose="02000600000000000000" pitchFamily="2" charset="0"/>
              </a:rPr>
              <a:t>You</a:t>
            </a:r>
            <a:r>
              <a:rPr lang="en-US" sz="1100" dirty="0">
                <a:solidFill>
                  <a:srgbClr val="0070C0"/>
                </a:solidFill>
                <a:latin typeface="Segoe Print" panose="02000600000000000000" pitchFamily="2" charset="0"/>
              </a:rPr>
              <a:t>    </a:t>
            </a:r>
            <a:r>
              <a:rPr lang="en-US" sz="1100" dirty="0">
                <a:latin typeface="Franklin Gothic Demi" panose="020B0703020102020204" pitchFamily="34" charset="0"/>
              </a:rPr>
              <a:t>.</a:t>
            </a:r>
          </a:p>
          <a:p>
            <a:endParaRPr lang="en-US" sz="1000" dirty="0"/>
          </a:p>
          <a:p>
            <a:r>
              <a:rPr lang="en-US" sz="1100" dirty="0">
                <a:latin typeface="Franklin Gothic Demi" panose="020B0703020102020204" pitchFamily="34" charset="0"/>
              </a:rPr>
              <a:t>2. What are three indicators of a healthy relationship vs. an unhealthy relationship?</a:t>
            </a:r>
            <a:endParaRPr lang="en-US" sz="1100" dirty="0"/>
          </a:p>
          <a:p>
            <a:pPr lvl="0"/>
            <a:r>
              <a:rPr lang="en-US" sz="1000" dirty="0"/>
              <a:t> a. </a:t>
            </a:r>
            <a:r>
              <a:rPr lang="en-US" sz="1000" dirty="0">
                <a:solidFill>
                  <a:srgbClr val="0070C0"/>
                </a:solidFill>
                <a:latin typeface="Segoe Print" panose="02000600000000000000" pitchFamily="2" charset="0"/>
              </a:rPr>
              <a:t>Trust </a:t>
            </a:r>
          </a:p>
          <a:p>
            <a:endParaRPr lang="en-US" sz="1100" dirty="0"/>
          </a:p>
          <a:p>
            <a:r>
              <a:rPr lang="en-US" sz="1100" dirty="0"/>
              <a:t> b. </a:t>
            </a:r>
            <a:r>
              <a:rPr lang="en-US" sz="1000" dirty="0">
                <a:solidFill>
                  <a:srgbClr val="0070C0"/>
                </a:solidFill>
                <a:latin typeface="Segoe Print" panose="02000600000000000000" pitchFamily="2" charset="0"/>
              </a:rPr>
              <a:t>Respect</a:t>
            </a:r>
            <a:endParaRPr lang="en-US" sz="1100" dirty="0">
              <a:solidFill>
                <a:srgbClr val="0070C0"/>
              </a:solidFill>
              <a:latin typeface="Segoe Print" panose="02000600000000000000" pitchFamily="2" charset="0"/>
            </a:endParaRPr>
          </a:p>
          <a:p>
            <a:endParaRPr lang="en-US" sz="1100" dirty="0"/>
          </a:p>
          <a:p>
            <a:pPr lvl="0"/>
            <a:r>
              <a:rPr lang="en-US" sz="1100" dirty="0"/>
              <a:t> c. </a:t>
            </a:r>
            <a:r>
              <a:rPr lang="en-US" sz="1000" dirty="0">
                <a:solidFill>
                  <a:srgbClr val="0070C0"/>
                </a:solidFill>
                <a:latin typeface="Segoe Print" panose="02000600000000000000" pitchFamily="2" charset="0"/>
              </a:rPr>
              <a:t>Honesty</a:t>
            </a:r>
            <a:r>
              <a:rPr lang="en-US" sz="1100" dirty="0"/>
              <a:t> </a:t>
            </a:r>
            <a:r>
              <a:rPr lang="en-US" sz="1050" dirty="0">
                <a:solidFill>
                  <a:srgbClr val="0070C0"/>
                </a:solidFill>
                <a:latin typeface="Segoe Print" panose="02000600000000000000" pitchFamily="2" charset="0"/>
              </a:rPr>
              <a:t> </a:t>
            </a:r>
          </a:p>
          <a:p>
            <a:endParaRPr lang="en-US" sz="1000" dirty="0"/>
          </a:p>
          <a:p>
            <a:r>
              <a:rPr lang="en-US" sz="1100" dirty="0">
                <a:latin typeface="Franklin Gothic Demi" panose="020B0703020102020204" pitchFamily="34" charset="0"/>
              </a:rPr>
              <a:t>3. List some examples of how SH and SA impact a professional work environment. </a:t>
            </a:r>
            <a:endParaRPr lang="en-US" sz="800" dirty="0"/>
          </a:p>
          <a:p>
            <a:r>
              <a:rPr lang="en-US" sz="1100" dirty="0"/>
              <a:t>  a.    </a:t>
            </a:r>
            <a:r>
              <a:rPr lang="en-US" sz="1050" dirty="0">
                <a:solidFill>
                  <a:srgbClr val="0070C0"/>
                </a:solidFill>
                <a:latin typeface="Segoe Print" panose="02000600000000000000" pitchFamily="2" charset="0"/>
              </a:rPr>
              <a:t> </a:t>
            </a:r>
            <a:endParaRPr lang="en-US" sz="1100" dirty="0">
              <a:solidFill>
                <a:srgbClr val="0070C0"/>
              </a:solidFill>
            </a:endParaRPr>
          </a:p>
          <a:p>
            <a:endParaRPr lang="en-US" sz="1100" dirty="0"/>
          </a:p>
          <a:p>
            <a:r>
              <a:rPr lang="en-US" sz="1100" dirty="0"/>
              <a:t>  b.    </a:t>
            </a:r>
            <a:endParaRPr lang="en-US" sz="1100" dirty="0">
              <a:solidFill>
                <a:srgbClr val="0070C0"/>
              </a:solidFill>
            </a:endParaRPr>
          </a:p>
          <a:p>
            <a:endParaRPr lang="en-US" sz="1100" dirty="0"/>
          </a:p>
          <a:p>
            <a:r>
              <a:rPr lang="en-US" sz="1100" dirty="0"/>
              <a:t>  c.  ______________________________________   </a:t>
            </a:r>
            <a:r>
              <a:rPr lang="en-US" sz="1050" dirty="0">
                <a:solidFill>
                  <a:srgbClr val="0070C0"/>
                </a:solidFill>
                <a:latin typeface="Segoe Print" panose="02000600000000000000" pitchFamily="2" charset="0"/>
              </a:rPr>
              <a:t> </a:t>
            </a:r>
            <a:endParaRPr lang="en-US" sz="1100" dirty="0">
              <a:solidFill>
                <a:srgbClr val="0070C0"/>
              </a:solidFill>
            </a:endParaRPr>
          </a:p>
          <a:p>
            <a:endParaRPr lang="en-US" sz="900" dirty="0"/>
          </a:p>
          <a:p>
            <a:r>
              <a:rPr lang="en-US" sz="1100" dirty="0">
                <a:latin typeface="Franklin Gothic Demi" panose="020B0703020102020204" pitchFamily="34" charset="0"/>
              </a:rPr>
              <a:t>4. Bystander Intervention Process five steps: </a:t>
            </a:r>
            <a:endParaRPr lang="en-US" sz="800" dirty="0"/>
          </a:p>
          <a:p>
            <a:r>
              <a:rPr lang="en-US" sz="1100" dirty="0"/>
              <a:t>  a. </a:t>
            </a:r>
            <a:r>
              <a:rPr lang="en-US" sz="1000" dirty="0">
                <a:solidFill>
                  <a:srgbClr val="0070C0"/>
                </a:solidFill>
                <a:latin typeface="Segoe Print" panose="02000600000000000000" pitchFamily="2" charset="0"/>
              </a:rPr>
              <a:t>Notice the event</a:t>
            </a:r>
            <a:endParaRPr lang="en-US" sz="1100" dirty="0">
              <a:solidFill>
                <a:srgbClr val="0070C0"/>
              </a:solidFill>
            </a:endParaRPr>
          </a:p>
          <a:p>
            <a:endParaRPr lang="en-US" sz="1100" dirty="0"/>
          </a:p>
          <a:p>
            <a:r>
              <a:rPr lang="en-US" sz="1100" dirty="0"/>
              <a:t>  b. </a:t>
            </a:r>
            <a:r>
              <a:rPr lang="en-US" sz="1000" dirty="0">
                <a:solidFill>
                  <a:srgbClr val="0070C0"/>
                </a:solidFill>
                <a:latin typeface="Segoe Print" panose="02000600000000000000" pitchFamily="2" charset="0"/>
              </a:rPr>
              <a:t>Interpret the event as a problem</a:t>
            </a:r>
            <a:r>
              <a:rPr lang="en-US" sz="1000" dirty="0"/>
              <a:t> </a:t>
            </a:r>
            <a:endParaRPr lang="en-US" sz="1100" dirty="0">
              <a:solidFill>
                <a:srgbClr val="0070C0"/>
              </a:solidFill>
            </a:endParaRPr>
          </a:p>
          <a:p>
            <a:endParaRPr lang="en-US" sz="1100" dirty="0"/>
          </a:p>
          <a:p>
            <a:r>
              <a:rPr lang="en-US" sz="1100" dirty="0"/>
              <a:t>  c. </a:t>
            </a:r>
            <a:r>
              <a:rPr lang="en-US" sz="800" dirty="0">
                <a:solidFill>
                  <a:srgbClr val="0070C0"/>
                </a:solidFill>
                <a:latin typeface="Segoe Print" panose="02000600000000000000" pitchFamily="2" charset="0"/>
              </a:rPr>
              <a:t> </a:t>
            </a:r>
            <a:r>
              <a:rPr lang="en-US" sz="900" dirty="0">
                <a:solidFill>
                  <a:srgbClr val="0070C0"/>
                </a:solidFill>
                <a:latin typeface="Segoe Print" panose="02000600000000000000" pitchFamily="2" charset="0"/>
              </a:rPr>
              <a:t>Accept responsibility for doing something </a:t>
            </a:r>
            <a:endParaRPr lang="en-US" sz="800" dirty="0"/>
          </a:p>
          <a:p>
            <a:endParaRPr lang="en-US" sz="1000" dirty="0"/>
          </a:p>
          <a:p>
            <a:r>
              <a:rPr lang="en-US" sz="1000" dirty="0"/>
              <a:t>  d. </a:t>
            </a:r>
            <a:r>
              <a:rPr lang="en-US" sz="1000" dirty="0">
                <a:solidFill>
                  <a:srgbClr val="0070C0"/>
                </a:solidFill>
                <a:latin typeface="Segoe Print" panose="02000600000000000000" pitchFamily="2" charset="0"/>
              </a:rPr>
              <a:t>Decide how to intervene (3Ds)</a:t>
            </a:r>
            <a:endParaRPr lang="en-US" sz="1050" dirty="0">
              <a:solidFill>
                <a:srgbClr val="0070C0"/>
              </a:solidFill>
            </a:endParaRPr>
          </a:p>
          <a:p>
            <a:endParaRPr lang="en-US" sz="1100" dirty="0"/>
          </a:p>
          <a:p>
            <a:r>
              <a:rPr lang="en-US" sz="1100" dirty="0"/>
              <a:t>  e</a:t>
            </a:r>
            <a:r>
              <a:rPr lang="en-US" sz="1200" dirty="0"/>
              <a:t>. </a:t>
            </a:r>
            <a:r>
              <a:rPr lang="en-US" sz="1000" dirty="0">
                <a:solidFill>
                  <a:srgbClr val="0070C0"/>
                </a:solidFill>
                <a:latin typeface="Segoe Print" panose="02000600000000000000" pitchFamily="2" charset="0"/>
              </a:rPr>
              <a:t>Take Action</a:t>
            </a:r>
            <a:endParaRPr lang="en-US" sz="1000" dirty="0"/>
          </a:p>
          <a:p>
            <a:endParaRPr lang="en-US" sz="1000" dirty="0"/>
          </a:p>
          <a:p>
            <a:r>
              <a:rPr lang="en-US" sz="1100" dirty="0">
                <a:latin typeface="Franklin Gothic Demi" panose="020B0703020102020204" pitchFamily="34" charset="0"/>
              </a:rPr>
              <a:t>5. List the Bystander Intervention 3Ds: </a:t>
            </a:r>
            <a:endParaRPr lang="en-US" sz="800" dirty="0"/>
          </a:p>
          <a:p>
            <a:r>
              <a:rPr lang="en-US" sz="1100" dirty="0"/>
              <a:t>    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339073" y="501556"/>
            <a:ext cx="3065929" cy="63401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>
                <a:latin typeface="Franklin Gothic Demi" panose="020B0703020102020204" pitchFamily="34" charset="0"/>
              </a:rPr>
              <a:t>6. Sexual Harassment involves conduct that involves and is perceived as:</a:t>
            </a:r>
          </a:p>
          <a:p>
            <a:endParaRPr lang="en-US" sz="1100" dirty="0"/>
          </a:p>
          <a:p>
            <a:r>
              <a:rPr lang="en-US" sz="1100" dirty="0"/>
              <a:t>  a. </a:t>
            </a:r>
            <a:r>
              <a:rPr lang="en-US" sz="950" dirty="0">
                <a:solidFill>
                  <a:srgbClr val="0070C0"/>
                </a:solidFill>
                <a:latin typeface="Segoe Print" panose="02000600000000000000" pitchFamily="2" charset="0"/>
              </a:rPr>
              <a:t>Unwelcome sexual comments/gestures</a:t>
            </a:r>
            <a:endParaRPr lang="en-US" sz="950" dirty="0">
              <a:solidFill>
                <a:srgbClr val="0070C0"/>
              </a:solidFill>
            </a:endParaRPr>
          </a:p>
          <a:p>
            <a:endParaRPr lang="en-US" sz="1100" dirty="0"/>
          </a:p>
          <a:p>
            <a:r>
              <a:rPr lang="en-US" sz="1100" dirty="0"/>
              <a:t>  b. </a:t>
            </a:r>
            <a:r>
              <a:rPr lang="en-US" sz="950" dirty="0">
                <a:solidFill>
                  <a:srgbClr val="0070C0"/>
                </a:solidFill>
                <a:latin typeface="Segoe Print" panose="02000600000000000000" pitchFamily="2" charset="0"/>
              </a:rPr>
              <a:t>Hostile or Offensive by a reasonable person</a:t>
            </a:r>
            <a:endParaRPr lang="en-US" sz="950" dirty="0"/>
          </a:p>
          <a:p>
            <a:endParaRPr lang="en-US" sz="1000" dirty="0"/>
          </a:p>
          <a:p>
            <a:endParaRPr lang="en-US" sz="1100" dirty="0"/>
          </a:p>
          <a:p>
            <a:r>
              <a:rPr lang="en-US" sz="1100" dirty="0">
                <a:latin typeface="Franklin Gothic Demi" panose="020B0703020102020204" pitchFamily="34" charset="0"/>
              </a:rPr>
              <a:t>7. Army policy on sexual harassment         applies to Soldiers 24/7                                    and on- or off-post.                                </a:t>
            </a:r>
            <a:r>
              <a:rPr lang="en-US" sz="1100" dirty="0">
                <a:latin typeface="Segoe Print" panose="02000600000000000000" pitchFamily="2" charset="0"/>
              </a:rPr>
              <a:t>T   /   F</a:t>
            </a:r>
            <a:endParaRPr lang="en-US" sz="1500" dirty="0"/>
          </a:p>
          <a:p>
            <a:endParaRPr lang="en-US" sz="1100" dirty="0"/>
          </a:p>
          <a:p>
            <a:r>
              <a:rPr lang="en-US" sz="1100" dirty="0">
                <a:latin typeface="Franklin Gothic Demi" panose="020B0703020102020204" pitchFamily="34" charset="0"/>
              </a:rPr>
              <a:t>8. The three categories of sexual harassment:</a:t>
            </a:r>
          </a:p>
          <a:p>
            <a:endParaRPr lang="en-US" sz="1100" dirty="0"/>
          </a:p>
          <a:p>
            <a:r>
              <a:rPr lang="en-US" sz="1100" dirty="0"/>
              <a:t>  a. </a:t>
            </a:r>
            <a:r>
              <a:rPr lang="en-US" sz="1000" dirty="0">
                <a:solidFill>
                  <a:srgbClr val="0070C0"/>
                </a:solidFill>
                <a:latin typeface="Segoe Print" panose="02000600000000000000" pitchFamily="2" charset="0"/>
              </a:rPr>
              <a:t>Verbal</a:t>
            </a:r>
            <a:endParaRPr lang="en-US" sz="1100" dirty="0">
              <a:solidFill>
                <a:srgbClr val="0070C0"/>
              </a:solidFill>
            </a:endParaRPr>
          </a:p>
          <a:p>
            <a:endParaRPr lang="en-US" sz="1100" dirty="0"/>
          </a:p>
          <a:p>
            <a:r>
              <a:rPr lang="en-US" sz="1100" dirty="0"/>
              <a:t>  b. </a:t>
            </a:r>
            <a:r>
              <a:rPr lang="en-US" sz="1000" dirty="0">
                <a:solidFill>
                  <a:srgbClr val="0070C0"/>
                </a:solidFill>
                <a:latin typeface="Segoe Print" panose="02000600000000000000" pitchFamily="2" charset="0"/>
              </a:rPr>
              <a:t>Nonverbal</a:t>
            </a:r>
            <a:endParaRPr lang="en-US" sz="1100" dirty="0"/>
          </a:p>
          <a:p>
            <a:endParaRPr lang="en-US" sz="1100" dirty="0"/>
          </a:p>
          <a:p>
            <a:r>
              <a:rPr lang="en-US" sz="1100" dirty="0"/>
              <a:t>  c.    </a:t>
            </a:r>
            <a:r>
              <a:rPr lang="en-US" sz="1050" dirty="0">
                <a:solidFill>
                  <a:srgbClr val="0070C0"/>
                </a:solidFill>
                <a:latin typeface="Segoe Print" panose="02000600000000000000" pitchFamily="2" charset="0"/>
              </a:rPr>
              <a:t> </a:t>
            </a:r>
            <a:endParaRPr lang="en-US" sz="1100" dirty="0">
              <a:solidFill>
                <a:srgbClr val="0070C0"/>
              </a:solidFill>
            </a:endParaRPr>
          </a:p>
          <a:p>
            <a:endParaRPr lang="en-US" sz="1500" dirty="0"/>
          </a:p>
          <a:p>
            <a:endParaRPr lang="en-US" sz="700" dirty="0"/>
          </a:p>
          <a:p>
            <a:r>
              <a:rPr lang="en-US" sz="1100" dirty="0">
                <a:latin typeface="Franklin Gothic Demi" panose="020B0703020102020204" pitchFamily="34" charset="0"/>
              </a:rPr>
              <a:t>9. The two types of sexual harassment:</a:t>
            </a:r>
          </a:p>
          <a:p>
            <a:endParaRPr lang="en-US" sz="1100" dirty="0"/>
          </a:p>
          <a:p>
            <a:r>
              <a:rPr lang="en-US" sz="1100" dirty="0"/>
              <a:t>  a.    </a:t>
            </a:r>
            <a:r>
              <a:rPr lang="en-US" sz="1050" dirty="0">
                <a:solidFill>
                  <a:srgbClr val="0070C0"/>
                </a:solidFill>
                <a:latin typeface="Segoe Print" panose="02000600000000000000" pitchFamily="2" charset="0"/>
              </a:rPr>
              <a:t> </a:t>
            </a:r>
            <a:endParaRPr lang="en-US" sz="1100" dirty="0">
              <a:solidFill>
                <a:srgbClr val="0070C0"/>
              </a:solidFill>
            </a:endParaRPr>
          </a:p>
          <a:p>
            <a:endParaRPr lang="en-US" sz="1100" dirty="0"/>
          </a:p>
          <a:p>
            <a:r>
              <a:rPr lang="en-US" sz="1000" dirty="0"/>
              <a:t>  b. </a:t>
            </a:r>
            <a:r>
              <a:rPr lang="en-US" sz="1000" dirty="0">
                <a:solidFill>
                  <a:srgbClr val="0070C0"/>
                </a:solidFill>
                <a:latin typeface="Segoe Print" panose="02000600000000000000" pitchFamily="2" charset="0"/>
              </a:rPr>
              <a:t>Hostile Environment</a:t>
            </a:r>
            <a:endParaRPr lang="en-US" sz="1100" dirty="0"/>
          </a:p>
          <a:p>
            <a:r>
              <a:rPr lang="en-US" sz="1100" dirty="0"/>
              <a:t> </a:t>
            </a:r>
          </a:p>
          <a:p>
            <a:endParaRPr lang="en-US" sz="1100" dirty="0"/>
          </a:p>
          <a:p>
            <a:r>
              <a:rPr lang="en-US" sz="1100" dirty="0">
                <a:latin typeface="Franklin Gothic Demi" panose="020B0703020102020204" pitchFamily="34" charset="0"/>
              </a:rPr>
              <a:t>10. What are the three options to report a Sexual Harassment:</a:t>
            </a:r>
          </a:p>
          <a:p>
            <a:endParaRPr lang="en-US" sz="1100" dirty="0"/>
          </a:p>
          <a:p>
            <a:r>
              <a:rPr lang="en-US" sz="1100" dirty="0"/>
              <a:t>  a.    </a:t>
            </a:r>
          </a:p>
          <a:p>
            <a:endParaRPr lang="en-US" sz="1100" dirty="0"/>
          </a:p>
          <a:p>
            <a:r>
              <a:rPr lang="en-US" sz="1100" dirty="0"/>
              <a:t>  b.    </a:t>
            </a:r>
            <a:r>
              <a:rPr lang="en-US" sz="1050" dirty="0">
                <a:solidFill>
                  <a:srgbClr val="0070C0"/>
                </a:solidFill>
                <a:latin typeface="Segoe Print" panose="02000600000000000000" pitchFamily="2" charset="0"/>
              </a:rPr>
              <a:t> </a:t>
            </a:r>
            <a:endParaRPr lang="en-US" sz="1100" dirty="0">
              <a:solidFill>
                <a:srgbClr val="0070C0"/>
              </a:solidFill>
              <a:latin typeface="Segoe Print" panose="02000600000000000000" pitchFamily="2" charset="0"/>
            </a:endParaRPr>
          </a:p>
          <a:p>
            <a:endParaRPr lang="en-US" sz="1100" dirty="0"/>
          </a:p>
          <a:p>
            <a:r>
              <a:rPr lang="en-US" sz="1100" dirty="0"/>
              <a:t>  c.    </a:t>
            </a:r>
            <a:r>
              <a:rPr lang="en-US" sz="1050" dirty="0">
                <a:solidFill>
                  <a:srgbClr val="0070C0"/>
                </a:solidFill>
                <a:latin typeface="Segoe Print" panose="02000600000000000000" pitchFamily="2" charset="0"/>
              </a:rPr>
              <a:t> </a:t>
            </a:r>
            <a:endParaRPr lang="en-US" sz="1100" dirty="0">
              <a:solidFill>
                <a:srgbClr val="0070C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684279" y="501556"/>
            <a:ext cx="3065929" cy="594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1100" dirty="0">
                <a:latin typeface="Franklin Gothic Demi" panose="020B0703020102020204" pitchFamily="34" charset="0"/>
              </a:rPr>
              <a:t>11. </a:t>
            </a:r>
            <a:r>
              <a:rPr lang="en-US" sz="1100" dirty="0">
                <a:solidFill>
                  <a:prstClr val="black"/>
                </a:solidFill>
                <a:latin typeface="Franklin Gothic Demi" panose="020B0703020102020204" pitchFamily="34" charset="0"/>
              </a:rPr>
              <a:t>A person who is asleep, unconscious, or incompetent (incapable of                  consenting due to intoxication)                  cannot consent to sex.                             </a:t>
            </a:r>
            <a:r>
              <a:rPr lang="en-US" sz="1100" dirty="0">
                <a:solidFill>
                  <a:prstClr val="black"/>
                </a:solidFill>
                <a:latin typeface="Segoe Print" panose="02000600000000000000" pitchFamily="2" charset="0"/>
              </a:rPr>
              <a:t>T  /  F</a:t>
            </a:r>
            <a:endParaRPr lang="en-US" sz="1400" dirty="0">
              <a:latin typeface="Franklin Gothic Demi" panose="020B0703020102020204" pitchFamily="34" charset="0"/>
            </a:endParaRPr>
          </a:p>
          <a:p>
            <a:endParaRPr lang="en-US" sz="1050" dirty="0">
              <a:latin typeface="Franklin Gothic Demi" panose="020B0703020102020204" pitchFamily="34" charset="0"/>
            </a:endParaRPr>
          </a:p>
          <a:p>
            <a:pPr lvl="0"/>
            <a:r>
              <a:rPr lang="en-US" sz="1100" dirty="0">
                <a:solidFill>
                  <a:prstClr val="black"/>
                </a:solidFill>
                <a:latin typeface="Franklin Gothic Demi" panose="020B0703020102020204" pitchFamily="34" charset="0"/>
              </a:rPr>
              <a:t>12. SA is punishable under which laws: </a:t>
            </a:r>
            <a:endParaRPr lang="en-US" sz="1400" dirty="0">
              <a:solidFill>
                <a:prstClr val="black"/>
              </a:solidFill>
              <a:latin typeface="Franklin Gothic Demi" panose="020B0703020102020204" pitchFamily="34" charset="0"/>
            </a:endParaRPr>
          </a:p>
          <a:p>
            <a:pPr lvl="0"/>
            <a:endParaRPr lang="en-US" sz="1100" dirty="0">
              <a:solidFill>
                <a:prstClr val="black"/>
              </a:solidFill>
            </a:endParaRPr>
          </a:p>
          <a:p>
            <a:pPr lvl="0"/>
            <a:r>
              <a:rPr lang="en-US" sz="1100" dirty="0">
                <a:solidFill>
                  <a:prstClr val="black"/>
                </a:solidFill>
              </a:rPr>
              <a:t>  a. </a:t>
            </a:r>
            <a:r>
              <a:rPr lang="en-US" sz="1100" dirty="0">
                <a:latin typeface="Franklin Gothic Demi" panose="020B0703020102020204" pitchFamily="34" charset="0"/>
              </a:rPr>
              <a:t>Army Soldiers </a:t>
            </a:r>
            <a:r>
              <a:rPr lang="en-US" sz="1100" dirty="0">
                <a:solidFill>
                  <a:prstClr val="black"/>
                </a:solidFill>
              </a:rPr>
              <a:t>             </a:t>
            </a:r>
            <a:r>
              <a:rPr lang="en-US" sz="1050" dirty="0">
                <a:solidFill>
                  <a:srgbClr val="0070C0"/>
                </a:solidFill>
                <a:latin typeface="Segoe Print" panose="02000600000000000000" pitchFamily="2" charset="0"/>
              </a:rPr>
              <a:t> </a:t>
            </a:r>
            <a:endParaRPr lang="en-US" sz="1100" dirty="0">
              <a:solidFill>
                <a:srgbClr val="0070C0"/>
              </a:solidFill>
            </a:endParaRPr>
          </a:p>
          <a:p>
            <a:pPr lvl="0"/>
            <a:endParaRPr lang="en-US" sz="1100" dirty="0">
              <a:solidFill>
                <a:prstClr val="black"/>
              </a:solidFill>
            </a:endParaRPr>
          </a:p>
          <a:p>
            <a:pPr lvl="0"/>
            <a:r>
              <a:rPr lang="en-US" sz="1100" dirty="0">
                <a:solidFill>
                  <a:prstClr val="black"/>
                </a:solidFill>
              </a:rPr>
              <a:t>  b. </a:t>
            </a:r>
            <a:r>
              <a:rPr lang="en-US" sz="1100" dirty="0">
                <a:latin typeface="Franklin Gothic Demi" panose="020B0703020102020204" pitchFamily="34" charset="0"/>
              </a:rPr>
              <a:t>Army Civilians</a:t>
            </a:r>
            <a:r>
              <a:rPr lang="en-US" sz="1100" dirty="0"/>
              <a:t>        </a:t>
            </a:r>
            <a:r>
              <a:rPr lang="en-US" sz="1050" dirty="0">
                <a:solidFill>
                  <a:srgbClr val="0070C0"/>
                </a:solidFill>
                <a:latin typeface="Segoe Print" panose="02000600000000000000" pitchFamily="2" charset="0"/>
              </a:rPr>
              <a:t>         </a:t>
            </a:r>
            <a:r>
              <a:rPr lang="en-US" sz="1050" dirty="0">
                <a:latin typeface="Segoe Print" panose="02000600000000000000" pitchFamily="2" charset="0"/>
              </a:rPr>
              <a:t>   /  </a:t>
            </a:r>
            <a:endParaRPr lang="en-US" sz="1100" dirty="0"/>
          </a:p>
          <a:p>
            <a:endParaRPr lang="en-US" sz="1400" dirty="0">
              <a:latin typeface="Franklin Gothic Demi" panose="020B0703020102020204" pitchFamily="34" charset="0"/>
            </a:endParaRPr>
          </a:p>
          <a:p>
            <a:endParaRPr lang="en-US" sz="1050" dirty="0">
              <a:latin typeface="Franklin Gothic Demi" panose="020B0703020102020204" pitchFamily="34" charset="0"/>
            </a:endParaRPr>
          </a:p>
          <a:p>
            <a:r>
              <a:rPr lang="en-US" sz="1100" dirty="0">
                <a:latin typeface="Franklin Gothic Demi" panose="020B0703020102020204" pitchFamily="34" charset="0"/>
              </a:rPr>
              <a:t>13. A freely given agreement to sex by a competent person is: </a:t>
            </a:r>
          </a:p>
          <a:p>
            <a:endParaRPr lang="en-US" sz="1100" dirty="0"/>
          </a:p>
          <a:p>
            <a:r>
              <a:rPr lang="en-US" sz="1100" dirty="0"/>
              <a:t>        </a:t>
            </a:r>
            <a:r>
              <a:rPr lang="en-US" sz="1050" dirty="0">
                <a:solidFill>
                  <a:srgbClr val="0070C0"/>
                </a:solidFill>
                <a:latin typeface="Segoe Print" panose="02000600000000000000" pitchFamily="2" charset="0"/>
              </a:rPr>
              <a:t> </a:t>
            </a:r>
            <a:endParaRPr lang="en-US" sz="1400" dirty="0"/>
          </a:p>
          <a:p>
            <a:r>
              <a:rPr lang="en-US" sz="1100" dirty="0">
                <a:latin typeface="Franklin Gothic Demi" panose="020B0703020102020204" pitchFamily="34" charset="0"/>
              </a:rPr>
              <a:t>14. The two types of sexual assault reporting options for Army Soldiers:</a:t>
            </a:r>
          </a:p>
          <a:p>
            <a:endParaRPr lang="en-US" sz="1050" dirty="0"/>
          </a:p>
          <a:p>
            <a:r>
              <a:rPr lang="en-US" sz="1100" dirty="0"/>
              <a:t>  a.    </a:t>
            </a:r>
            <a:r>
              <a:rPr lang="en-US" sz="1050" dirty="0">
                <a:solidFill>
                  <a:srgbClr val="0070C0"/>
                </a:solidFill>
                <a:latin typeface="Segoe Print" panose="02000600000000000000" pitchFamily="2" charset="0"/>
              </a:rPr>
              <a:t> </a:t>
            </a:r>
            <a:endParaRPr lang="en-US" sz="1100" dirty="0">
              <a:solidFill>
                <a:srgbClr val="0070C0"/>
              </a:solidFill>
            </a:endParaRPr>
          </a:p>
          <a:p>
            <a:endParaRPr lang="en-US" sz="1100" dirty="0"/>
          </a:p>
          <a:p>
            <a:r>
              <a:rPr lang="en-US" sz="1100" dirty="0"/>
              <a:t>  b.    </a:t>
            </a:r>
          </a:p>
          <a:p>
            <a:endParaRPr lang="en-US" sz="1100" dirty="0"/>
          </a:p>
          <a:p>
            <a:endParaRPr lang="en-US" sz="1050" dirty="0"/>
          </a:p>
          <a:p>
            <a:r>
              <a:rPr lang="en-US" sz="1100" dirty="0">
                <a:latin typeface="Franklin Gothic Demi" panose="020B0703020102020204" pitchFamily="34" charset="0"/>
              </a:rPr>
              <a:t>15. Three actions that constitute retaliation:</a:t>
            </a:r>
          </a:p>
          <a:p>
            <a:endParaRPr lang="en-US" sz="1100" dirty="0"/>
          </a:p>
          <a:p>
            <a:r>
              <a:rPr lang="en-US" sz="1000" dirty="0"/>
              <a:t>  </a:t>
            </a:r>
            <a:r>
              <a:rPr lang="en-US" sz="1000" dirty="0">
                <a:solidFill>
                  <a:prstClr val="black"/>
                </a:solidFill>
              </a:rPr>
              <a:t>a. </a:t>
            </a:r>
            <a:r>
              <a:rPr lang="en-US" sz="1000" dirty="0">
                <a:solidFill>
                  <a:srgbClr val="0070C0"/>
                </a:solidFill>
                <a:latin typeface="Segoe Print" panose="02000600000000000000" pitchFamily="2" charset="0"/>
              </a:rPr>
              <a:t>Adverse/Unfavorable Personnel Action</a:t>
            </a:r>
            <a:endParaRPr lang="en-US" sz="1000" dirty="0">
              <a:solidFill>
                <a:srgbClr val="0070C0"/>
              </a:solidFill>
            </a:endParaRPr>
          </a:p>
          <a:p>
            <a:endParaRPr lang="en-US" sz="1100" dirty="0"/>
          </a:p>
          <a:p>
            <a:r>
              <a:rPr lang="en-US" sz="1100" dirty="0"/>
              <a:t>  </a:t>
            </a:r>
            <a:r>
              <a:rPr lang="en-US" sz="1100" dirty="0">
                <a:solidFill>
                  <a:prstClr val="black"/>
                </a:solidFill>
              </a:rPr>
              <a:t>b. </a:t>
            </a:r>
            <a:r>
              <a:rPr lang="en-US" sz="1000" dirty="0">
                <a:solidFill>
                  <a:srgbClr val="0070C0"/>
                </a:solidFill>
                <a:latin typeface="Segoe Print" panose="02000600000000000000" pitchFamily="2" charset="0"/>
              </a:rPr>
              <a:t>Ostracism</a:t>
            </a:r>
            <a:endParaRPr lang="en-US" sz="1000" dirty="0">
              <a:solidFill>
                <a:srgbClr val="0070C0"/>
              </a:solidFill>
            </a:endParaRPr>
          </a:p>
          <a:p>
            <a:endParaRPr lang="en-US" sz="1100" dirty="0"/>
          </a:p>
          <a:p>
            <a:r>
              <a:rPr lang="en-US" sz="1100" dirty="0"/>
              <a:t>  c. </a:t>
            </a:r>
            <a:r>
              <a:rPr lang="en-US" sz="900" dirty="0">
                <a:solidFill>
                  <a:srgbClr val="0070C0"/>
                </a:solidFill>
                <a:latin typeface="Segoe Print" panose="02000600000000000000" pitchFamily="2" charset="0"/>
              </a:rPr>
              <a:t>Acts of Cruelty, Oppression, &amp; Maltreatment</a:t>
            </a:r>
            <a:endParaRPr lang="en-US" sz="930" u="sng" dirty="0">
              <a:latin typeface="Segoe Print" panose="02000600000000000000" pitchFamily="2" charset="0"/>
            </a:endParaRPr>
          </a:p>
          <a:p>
            <a:endParaRPr lang="en-US" sz="930" u="sng" dirty="0">
              <a:latin typeface="Segoe Print" panose="02000600000000000000" pitchFamily="2" charset="0"/>
            </a:endParaRPr>
          </a:p>
          <a:p>
            <a:r>
              <a:rPr lang="en-US" sz="1000" dirty="0">
                <a:latin typeface="Franklin Gothic Demi" panose="020B0703020102020204" pitchFamily="34" charset="0"/>
              </a:rPr>
              <a:t>16. If you want to report retaliation, who can you report it to?  </a:t>
            </a:r>
          </a:p>
          <a:p>
            <a:endParaRPr lang="en-US" sz="930" u="sng" dirty="0">
              <a:latin typeface="Segoe Print" panose="02000600000000000000" pitchFamily="2" charset="0"/>
            </a:endParaRPr>
          </a:p>
        </p:txBody>
      </p:sp>
      <p:sp>
        <p:nvSpPr>
          <p:cNvPr id="12" name="Rounded Rectangle 11"/>
          <p:cNvSpPr/>
          <p:nvPr/>
        </p:nvSpPr>
        <p:spPr>
          <a:xfrm>
            <a:off x="0" y="4033"/>
            <a:ext cx="3059796" cy="7311167"/>
          </a:xfrm>
          <a:prstGeom prst="roundRect">
            <a:avLst>
              <a:gd name="adj" fmla="val 3423"/>
            </a:avLst>
          </a:prstGeom>
          <a:noFill/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 dirty="0">
              <a:solidFill>
                <a:schemeClr val="tx1"/>
              </a:solidFill>
            </a:endParaRPr>
          </a:p>
        </p:txBody>
      </p:sp>
      <p:sp>
        <p:nvSpPr>
          <p:cNvPr id="15" name="Rounded Rectangle 14"/>
          <p:cNvSpPr/>
          <p:nvPr/>
        </p:nvSpPr>
        <p:spPr>
          <a:xfrm>
            <a:off x="3334871" y="2456"/>
            <a:ext cx="3054224" cy="7311167"/>
          </a:xfrm>
          <a:prstGeom prst="roundRect">
            <a:avLst>
              <a:gd name="adj" fmla="val 3423"/>
            </a:avLst>
          </a:prstGeom>
          <a:noFill/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 dirty="0">
              <a:solidFill>
                <a:schemeClr val="tx1"/>
              </a:solidFill>
            </a:endParaRPr>
          </a:p>
        </p:txBody>
      </p:sp>
      <p:sp>
        <p:nvSpPr>
          <p:cNvPr id="16" name="Rounded Rectangle 15"/>
          <p:cNvSpPr/>
          <p:nvPr/>
        </p:nvSpPr>
        <p:spPr>
          <a:xfrm>
            <a:off x="6696079" y="-2999"/>
            <a:ext cx="3059796" cy="7311167"/>
          </a:xfrm>
          <a:prstGeom prst="roundRect">
            <a:avLst>
              <a:gd name="adj" fmla="val 3423"/>
            </a:avLst>
          </a:prstGeom>
          <a:noFill/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 dirty="0">
              <a:solidFill>
                <a:schemeClr val="tx1"/>
              </a:solidFill>
            </a:endParaRPr>
          </a:p>
        </p:txBody>
      </p:sp>
      <p:cxnSp>
        <p:nvCxnSpPr>
          <p:cNvPr id="17" name="Straight Connector 16"/>
          <p:cNvCxnSpPr/>
          <p:nvPr/>
        </p:nvCxnSpPr>
        <p:spPr>
          <a:xfrm>
            <a:off x="3621004" y="5874953"/>
            <a:ext cx="2635623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3639670" y="1524000"/>
            <a:ext cx="2635623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3639666" y="3355329"/>
            <a:ext cx="2635623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3637513" y="4537986"/>
            <a:ext cx="2635623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286863" y="5300698"/>
            <a:ext cx="2635623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6981675" y="4268736"/>
            <a:ext cx="2635623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>
            <a:off x="6907027" y="2221041"/>
            <a:ext cx="2360703" cy="59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-1578" y="58921"/>
            <a:ext cx="3057733" cy="369332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/>
            <a:r>
              <a:rPr lang="en-US" sz="1800" b="1" dirty="0">
                <a:ln w="19050">
                  <a:solidFill>
                    <a:schemeClr val="tx1">
                      <a:lumMod val="50000"/>
                      <a:lumOff val="50000"/>
                    </a:schemeClr>
                  </a:solidFill>
                </a:ln>
                <a:solidFill>
                  <a:schemeClr val="accent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Prevention / Intervention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6696077" y="30929"/>
            <a:ext cx="3057524" cy="461665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/>
            <a:r>
              <a:rPr lang="en-US" sz="2400" b="1" dirty="0">
                <a:ln w="19050">
                  <a:solidFill>
                    <a:schemeClr val="tx1">
                      <a:lumMod val="50000"/>
                      <a:lumOff val="50000"/>
                    </a:schemeClr>
                  </a:solidFill>
                </a:ln>
                <a:solidFill>
                  <a:schemeClr val="accent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Sexual Assault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3185584" y="30929"/>
            <a:ext cx="3389223" cy="461665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/>
            <a:r>
              <a:rPr lang="en-US" sz="2350" b="1" dirty="0">
                <a:ln w="19050">
                  <a:solidFill>
                    <a:schemeClr val="tx1">
                      <a:lumMod val="50000"/>
                      <a:lumOff val="50000"/>
                    </a:schemeClr>
                  </a:solidFill>
                </a:ln>
                <a:solidFill>
                  <a:schemeClr val="accent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Sexual Harassment</a:t>
            </a:r>
          </a:p>
        </p:txBody>
      </p:sp>
      <p:cxnSp>
        <p:nvCxnSpPr>
          <p:cNvPr id="32" name="Straight Connector 31"/>
          <p:cNvCxnSpPr/>
          <p:nvPr/>
        </p:nvCxnSpPr>
        <p:spPr>
          <a:xfrm>
            <a:off x="286863" y="3496507"/>
            <a:ext cx="2635623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>
            <a:off x="286863" y="4281050"/>
            <a:ext cx="2635623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>
            <a:off x="286863" y="4966390"/>
            <a:ext cx="2635623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/>
        </p:nvCxnSpPr>
        <p:spPr>
          <a:xfrm>
            <a:off x="296194" y="5624590"/>
            <a:ext cx="2635623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3639665" y="1180363"/>
            <a:ext cx="2635623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>
            <a:off x="3639666" y="3011803"/>
            <a:ext cx="2635623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>
            <a:off x="3639666" y="3673212"/>
            <a:ext cx="2635623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3649001" y="4854418"/>
            <a:ext cx="2635623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/>
          <p:cNvCxnSpPr/>
          <p:nvPr/>
        </p:nvCxnSpPr>
        <p:spPr>
          <a:xfrm>
            <a:off x="3630335" y="6540328"/>
            <a:ext cx="2635623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/>
          <p:cNvCxnSpPr/>
          <p:nvPr/>
        </p:nvCxnSpPr>
        <p:spPr>
          <a:xfrm>
            <a:off x="6907027" y="3103442"/>
            <a:ext cx="2635623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/>
          <p:cNvCxnSpPr/>
          <p:nvPr/>
        </p:nvCxnSpPr>
        <p:spPr>
          <a:xfrm>
            <a:off x="6972339" y="3905959"/>
            <a:ext cx="2635623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/>
          <p:cNvCxnSpPr/>
          <p:nvPr/>
        </p:nvCxnSpPr>
        <p:spPr>
          <a:xfrm>
            <a:off x="6956795" y="5067429"/>
            <a:ext cx="2635623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/>
          <p:cNvCxnSpPr/>
          <p:nvPr/>
        </p:nvCxnSpPr>
        <p:spPr>
          <a:xfrm>
            <a:off x="6975457" y="5426263"/>
            <a:ext cx="2635623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/>
          <p:cNvCxnSpPr/>
          <p:nvPr/>
        </p:nvCxnSpPr>
        <p:spPr>
          <a:xfrm flipV="1">
            <a:off x="6907027" y="1868631"/>
            <a:ext cx="2433130" cy="1293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/>
          <p:cNvCxnSpPr/>
          <p:nvPr/>
        </p:nvCxnSpPr>
        <p:spPr>
          <a:xfrm>
            <a:off x="3630335" y="6205082"/>
            <a:ext cx="2635623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/>
          <p:cNvCxnSpPr/>
          <p:nvPr/>
        </p:nvCxnSpPr>
        <p:spPr>
          <a:xfrm>
            <a:off x="258872" y="1812645"/>
            <a:ext cx="2635623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56"/>
          <p:cNvCxnSpPr/>
          <p:nvPr/>
        </p:nvCxnSpPr>
        <p:spPr>
          <a:xfrm>
            <a:off x="258871" y="2135745"/>
            <a:ext cx="2635623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/>
          <p:cNvCxnSpPr/>
          <p:nvPr/>
        </p:nvCxnSpPr>
        <p:spPr>
          <a:xfrm>
            <a:off x="258871" y="2459408"/>
            <a:ext cx="2635623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 flipH="1">
            <a:off x="113955" y="1150023"/>
            <a:ext cx="66446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62"/>
          <p:cNvCxnSpPr/>
          <p:nvPr/>
        </p:nvCxnSpPr>
        <p:spPr>
          <a:xfrm flipH="1">
            <a:off x="2198584" y="1150023"/>
            <a:ext cx="66446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/>
          <p:cNvCxnSpPr/>
          <p:nvPr/>
        </p:nvCxnSpPr>
        <p:spPr>
          <a:xfrm>
            <a:off x="286863" y="4626156"/>
            <a:ext cx="2635623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Rectangle 2"/>
          <p:cNvSpPr/>
          <p:nvPr/>
        </p:nvSpPr>
        <p:spPr>
          <a:xfrm>
            <a:off x="20057" y="5892967"/>
            <a:ext cx="2998777" cy="11387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800" dirty="0"/>
              <a:t> </a:t>
            </a:r>
            <a:r>
              <a:rPr lang="en-US" sz="1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r>
              <a:rPr lang="en-US" sz="1200" dirty="0">
                <a:latin typeface="Calibri" panose="020F0502020204030204" pitchFamily="34" charset="0"/>
                <a:cs typeface="Calibri" panose="020F0502020204030204" pitchFamily="34" charset="0"/>
              </a:rPr>
              <a:t>  </a:t>
            </a:r>
            <a:r>
              <a:rPr lang="en-US" sz="1100" dirty="0">
                <a:latin typeface="Calibri" panose="020F0502020204030204" pitchFamily="34" charset="0"/>
                <a:cs typeface="Calibri" panose="020F0502020204030204" pitchFamily="34" charset="0"/>
              </a:rPr>
              <a:t>a.    </a:t>
            </a:r>
          </a:p>
          <a:p>
            <a:endParaRPr lang="en-US" sz="11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1100" dirty="0">
                <a:latin typeface="Calibri" panose="020F0502020204030204" pitchFamily="34" charset="0"/>
                <a:cs typeface="Calibri" panose="020F0502020204030204" pitchFamily="34" charset="0"/>
              </a:rPr>
              <a:t>  b.    </a:t>
            </a:r>
            <a:r>
              <a:rPr lang="en-US" sz="11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endParaRPr lang="en-US" sz="11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1100" dirty="0">
                <a:latin typeface="Calibri" panose="020F0502020204030204" pitchFamily="34" charset="0"/>
                <a:cs typeface="Calibri" panose="020F0502020204030204" pitchFamily="34" charset="0"/>
              </a:rPr>
              <a:t>  c.    </a:t>
            </a:r>
            <a:r>
              <a:rPr lang="en-US" sz="11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286864" y="3196752"/>
            <a:ext cx="2635623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58"/>
          <p:cNvCxnSpPr/>
          <p:nvPr/>
        </p:nvCxnSpPr>
        <p:spPr>
          <a:xfrm>
            <a:off x="336252" y="6269582"/>
            <a:ext cx="2635623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Connector 60"/>
          <p:cNvCxnSpPr/>
          <p:nvPr/>
        </p:nvCxnSpPr>
        <p:spPr>
          <a:xfrm>
            <a:off x="330244" y="6608453"/>
            <a:ext cx="2635623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/>
          <p:cNvCxnSpPr/>
          <p:nvPr/>
        </p:nvCxnSpPr>
        <p:spPr>
          <a:xfrm>
            <a:off x="308259" y="6946488"/>
            <a:ext cx="2635623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6710398" y="6205082"/>
            <a:ext cx="2565618" cy="9387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100" dirty="0">
                <a:latin typeface="Calibri" panose="020F0502020204030204" pitchFamily="34" charset="0"/>
                <a:cs typeface="Calibri" panose="020F0502020204030204" pitchFamily="34" charset="0"/>
              </a:rPr>
              <a:t> a.    </a:t>
            </a:r>
          </a:p>
          <a:p>
            <a:endParaRPr lang="en-US" sz="11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1100" dirty="0">
                <a:latin typeface="Calibri" panose="020F0502020204030204" pitchFamily="34" charset="0"/>
                <a:cs typeface="Calibri" panose="020F0502020204030204" pitchFamily="34" charset="0"/>
              </a:rPr>
              <a:t>  b.    </a:t>
            </a:r>
            <a:r>
              <a:rPr lang="en-US" sz="11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endParaRPr lang="en-US" sz="11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1100" dirty="0">
                <a:latin typeface="Calibri" panose="020F0502020204030204" pitchFamily="34" charset="0"/>
                <a:cs typeface="Calibri" panose="020F0502020204030204" pitchFamily="34" charset="0"/>
              </a:rPr>
              <a:t>  c.    </a:t>
            </a:r>
            <a:r>
              <a:rPr lang="en-US" sz="11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</p:txBody>
      </p:sp>
      <p:cxnSp>
        <p:nvCxnSpPr>
          <p:cNvPr id="64" name="Straight Connector 63"/>
          <p:cNvCxnSpPr/>
          <p:nvPr/>
        </p:nvCxnSpPr>
        <p:spPr>
          <a:xfrm>
            <a:off x="6956795" y="6388744"/>
            <a:ext cx="2635623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Connector 64"/>
          <p:cNvCxnSpPr/>
          <p:nvPr/>
        </p:nvCxnSpPr>
        <p:spPr>
          <a:xfrm>
            <a:off x="7003450" y="6715480"/>
            <a:ext cx="2635623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Connector 65"/>
          <p:cNvCxnSpPr/>
          <p:nvPr/>
        </p:nvCxnSpPr>
        <p:spPr>
          <a:xfrm>
            <a:off x="6994119" y="7041530"/>
            <a:ext cx="2635623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/>
          <p:cNvCxnSpPr/>
          <p:nvPr/>
        </p:nvCxnSpPr>
        <p:spPr>
          <a:xfrm>
            <a:off x="6947464" y="5762334"/>
            <a:ext cx="2635623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Rectangle 4"/>
          <p:cNvSpPr/>
          <p:nvPr/>
        </p:nvSpPr>
        <p:spPr>
          <a:xfrm>
            <a:off x="258871" y="6041969"/>
            <a:ext cx="583814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000" dirty="0">
                <a:solidFill>
                  <a:srgbClr val="0070C0"/>
                </a:solidFill>
                <a:latin typeface="Segoe Print" panose="02000600000000000000" pitchFamily="2" charset="0"/>
              </a:rPr>
              <a:t>Direct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240588" y="6388744"/>
            <a:ext cx="707245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000" dirty="0">
                <a:solidFill>
                  <a:srgbClr val="0070C0"/>
                </a:solidFill>
                <a:latin typeface="Segoe Print" panose="02000600000000000000" pitchFamily="2" charset="0"/>
              </a:rPr>
              <a:t>Distract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33307" y="6729585"/>
            <a:ext cx="736099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000" dirty="0">
                <a:solidFill>
                  <a:srgbClr val="0070C0"/>
                </a:solidFill>
                <a:latin typeface="Segoe Print" panose="02000600000000000000" pitchFamily="2" charset="0"/>
              </a:rPr>
              <a:t>Delegate</a:t>
            </a:r>
            <a:endParaRPr lang="en-US" sz="1050" dirty="0"/>
          </a:p>
        </p:txBody>
      </p:sp>
      <p:sp>
        <p:nvSpPr>
          <p:cNvPr id="67" name="Oval 66"/>
          <p:cNvSpPr/>
          <p:nvPr/>
        </p:nvSpPr>
        <p:spPr>
          <a:xfrm>
            <a:off x="5611906" y="2147031"/>
            <a:ext cx="256864" cy="312378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3525860" y="3477041"/>
            <a:ext cx="1261884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000" dirty="0">
                <a:solidFill>
                  <a:srgbClr val="0070C0"/>
                </a:solidFill>
                <a:latin typeface="Segoe Print" panose="02000600000000000000" pitchFamily="2" charset="0"/>
              </a:rPr>
              <a:t>Physical Contact</a:t>
            </a:r>
            <a:endParaRPr lang="en-US" sz="900" dirty="0"/>
          </a:p>
        </p:txBody>
      </p:sp>
      <p:sp>
        <p:nvSpPr>
          <p:cNvPr id="14" name="Rectangle 13"/>
          <p:cNvSpPr/>
          <p:nvPr/>
        </p:nvSpPr>
        <p:spPr>
          <a:xfrm>
            <a:off x="3521554" y="4327797"/>
            <a:ext cx="1117614" cy="25391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000" dirty="0">
                <a:solidFill>
                  <a:srgbClr val="0070C0"/>
                </a:solidFill>
                <a:latin typeface="Segoe Print" panose="02000600000000000000" pitchFamily="2" charset="0"/>
              </a:rPr>
              <a:t>Quid Pro Quo</a:t>
            </a:r>
            <a:endParaRPr lang="en-US" sz="1000" dirty="0"/>
          </a:p>
        </p:txBody>
      </p:sp>
      <p:sp>
        <p:nvSpPr>
          <p:cNvPr id="28" name="Rectangle 27"/>
          <p:cNvSpPr/>
          <p:nvPr/>
        </p:nvSpPr>
        <p:spPr>
          <a:xfrm>
            <a:off x="3621004" y="5652007"/>
            <a:ext cx="938077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000" dirty="0">
                <a:solidFill>
                  <a:srgbClr val="0070C0"/>
                </a:solidFill>
                <a:latin typeface="Segoe Print" panose="02000600000000000000" pitchFamily="2" charset="0"/>
              </a:rPr>
              <a:t>Anonymous</a:t>
            </a:r>
            <a:endParaRPr lang="en-US" sz="1000" dirty="0"/>
          </a:p>
        </p:txBody>
      </p:sp>
      <p:sp>
        <p:nvSpPr>
          <p:cNvPr id="30" name="Rectangle 29"/>
          <p:cNvSpPr/>
          <p:nvPr/>
        </p:nvSpPr>
        <p:spPr>
          <a:xfrm>
            <a:off x="3643866" y="5979984"/>
            <a:ext cx="739305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000" dirty="0">
                <a:solidFill>
                  <a:srgbClr val="0070C0"/>
                </a:solidFill>
                <a:latin typeface="Segoe Print" panose="02000600000000000000" pitchFamily="2" charset="0"/>
              </a:rPr>
              <a:t>Informal</a:t>
            </a:r>
            <a:endParaRPr lang="en-US" sz="1000" dirty="0"/>
          </a:p>
        </p:txBody>
      </p:sp>
      <p:sp>
        <p:nvSpPr>
          <p:cNvPr id="31" name="Rectangle 30"/>
          <p:cNvSpPr/>
          <p:nvPr/>
        </p:nvSpPr>
        <p:spPr>
          <a:xfrm>
            <a:off x="3629374" y="6320072"/>
            <a:ext cx="641522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000" dirty="0">
                <a:solidFill>
                  <a:srgbClr val="0070C0"/>
                </a:solidFill>
                <a:latin typeface="Segoe Print" panose="02000600000000000000" pitchFamily="2" charset="0"/>
              </a:rPr>
              <a:t>Formal</a:t>
            </a:r>
            <a:endParaRPr lang="en-US" sz="1100" dirty="0"/>
          </a:p>
        </p:txBody>
      </p:sp>
      <p:sp>
        <p:nvSpPr>
          <p:cNvPr id="68" name="Oval 67"/>
          <p:cNvSpPr/>
          <p:nvPr/>
        </p:nvSpPr>
        <p:spPr>
          <a:xfrm>
            <a:off x="9083293" y="981386"/>
            <a:ext cx="256864" cy="286870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/>
          <p:cNvSpPr/>
          <p:nvPr/>
        </p:nvSpPr>
        <p:spPr>
          <a:xfrm>
            <a:off x="8299486" y="1630258"/>
            <a:ext cx="572593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000" dirty="0">
                <a:solidFill>
                  <a:srgbClr val="0070C0"/>
                </a:solidFill>
                <a:latin typeface="Segoe Print" panose="02000600000000000000" pitchFamily="2" charset="0"/>
              </a:rPr>
              <a:t>UCMJ</a:t>
            </a:r>
            <a:endParaRPr lang="en-US" sz="1100" dirty="0"/>
          </a:p>
        </p:txBody>
      </p:sp>
      <p:sp>
        <p:nvSpPr>
          <p:cNvPr id="34" name="Rectangle 33"/>
          <p:cNvSpPr/>
          <p:nvPr/>
        </p:nvSpPr>
        <p:spPr>
          <a:xfrm>
            <a:off x="8108568" y="1984903"/>
            <a:ext cx="657552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000" dirty="0">
                <a:solidFill>
                  <a:srgbClr val="0070C0"/>
                </a:solidFill>
                <a:latin typeface="Segoe Print" panose="02000600000000000000" pitchFamily="2" charset="0"/>
              </a:rPr>
              <a:t>Federal</a:t>
            </a:r>
            <a:endParaRPr lang="en-US" sz="1050" dirty="0"/>
          </a:p>
        </p:txBody>
      </p:sp>
      <p:sp>
        <p:nvSpPr>
          <p:cNvPr id="35" name="Rectangle 34"/>
          <p:cNvSpPr/>
          <p:nvPr/>
        </p:nvSpPr>
        <p:spPr>
          <a:xfrm>
            <a:off x="8788509" y="1992731"/>
            <a:ext cx="530915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000" dirty="0">
                <a:solidFill>
                  <a:srgbClr val="0070C0"/>
                </a:solidFill>
                <a:latin typeface="Segoe Print" panose="02000600000000000000" pitchFamily="2" charset="0"/>
              </a:rPr>
              <a:t>State</a:t>
            </a:r>
            <a:endParaRPr lang="en-US" sz="900" dirty="0"/>
          </a:p>
        </p:txBody>
      </p:sp>
      <p:sp>
        <p:nvSpPr>
          <p:cNvPr id="36" name="Rectangle 35"/>
          <p:cNvSpPr/>
          <p:nvPr/>
        </p:nvSpPr>
        <p:spPr>
          <a:xfrm>
            <a:off x="7018999" y="2889875"/>
            <a:ext cx="699230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000" dirty="0">
                <a:solidFill>
                  <a:srgbClr val="0070C0"/>
                </a:solidFill>
                <a:latin typeface="Segoe Print" panose="02000600000000000000" pitchFamily="2" charset="0"/>
              </a:rPr>
              <a:t>Consent</a:t>
            </a:r>
            <a:endParaRPr lang="en-US" sz="900" dirty="0"/>
          </a:p>
        </p:txBody>
      </p:sp>
      <p:sp>
        <p:nvSpPr>
          <p:cNvPr id="40" name="Rectangle 39"/>
          <p:cNvSpPr/>
          <p:nvPr/>
        </p:nvSpPr>
        <p:spPr>
          <a:xfrm>
            <a:off x="7145635" y="3668469"/>
            <a:ext cx="1531188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000" dirty="0">
                <a:solidFill>
                  <a:srgbClr val="0070C0"/>
                </a:solidFill>
                <a:latin typeface="Segoe Print" panose="02000600000000000000" pitchFamily="2" charset="0"/>
              </a:rPr>
              <a:t>Restricted Reporting</a:t>
            </a:r>
            <a:endParaRPr lang="en-US" sz="900" dirty="0"/>
          </a:p>
        </p:txBody>
      </p:sp>
      <p:sp>
        <p:nvSpPr>
          <p:cNvPr id="54" name="Rectangle 53"/>
          <p:cNvSpPr/>
          <p:nvPr/>
        </p:nvSpPr>
        <p:spPr>
          <a:xfrm>
            <a:off x="7145635" y="4037968"/>
            <a:ext cx="1688283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000" dirty="0">
                <a:solidFill>
                  <a:srgbClr val="0070C0"/>
                </a:solidFill>
                <a:latin typeface="Segoe Print" panose="02000600000000000000" pitchFamily="2" charset="0"/>
              </a:rPr>
              <a:t>Unrestricted Reporting</a:t>
            </a:r>
            <a:endParaRPr lang="en-US" sz="900" dirty="0"/>
          </a:p>
        </p:txBody>
      </p:sp>
      <p:sp>
        <p:nvSpPr>
          <p:cNvPr id="4" name="Rectangle 3"/>
          <p:cNvSpPr/>
          <p:nvPr/>
        </p:nvSpPr>
        <p:spPr>
          <a:xfrm>
            <a:off x="240588" y="2962344"/>
            <a:ext cx="1409360" cy="25391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050" dirty="0">
                <a:solidFill>
                  <a:srgbClr val="0070C0"/>
                </a:solidFill>
                <a:latin typeface="Segoe Print" panose="02000600000000000000" pitchFamily="2" charset="0"/>
              </a:rPr>
              <a:t>Loss of Manpower</a:t>
            </a:r>
          </a:p>
        </p:txBody>
      </p:sp>
      <p:sp>
        <p:nvSpPr>
          <p:cNvPr id="69" name="Rectangle 68"/>
          <p:cNvSpPr/>
          <p:nvPr/>
        </p:nvSpPr>
        <p:spPr>
          <a:xfrm>
            <a:off x="218317" y="3551496"/>
            <a:ext cx="1879041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050" dirty="0">
                <a:solidFill>
                  <a:srgbClr val="0070C0"/>
                </a:solidFill>
                <a:latin typeface="Segoe Print" panose="02000600000000000000" pitchFamily="2" charset="0"/>
              </a:rPr>
              <a:t>Distrust within the unit</a:t>
            </a:r>
          </a:p>
        </p:txBody>
      </p:sp>
      <p:sp>
        <p:nvSpPr>
          <p:cNvPr id="70" name="Rectangle 69"/>
          <p:cNvSpPr/>
          <p:nvPr/>
        </p:nvSpPr>
        <p:spPr>
          <a:xfrm>
            <a:off x="227370" y="3279408"/>
            <a:ext cx="1774845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050" dirty="0">
                <a:solidFill>
                  <a:srgbClr val="0070C0"/>
                </a:solidFill>
                <a:latin typeface="Segoe Print" panose="02000600000000000000" pitchFamily="2" charset="0"/>
              </a:rPr>
              <a:t>Destroys unit cohesion</a:t>
            </a:r>
          </a:p>
        </p:txBody>
      </p:sp>
      <p:sp>
        <p:nvSpPr>
          <p:cNvPr id="71" name="Rectangle 70"/>
          <p:cNvSpPr/>
          <p:nvPr/>
        </p:nvSpPr>
        <p:spPr>
          <a:xfrm>
            <a:off x="6907027" y="6193812"/>
            <a:ext cx="1444626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000" dirty="0">
                <a:solidFill>
                  <a:srgbClr val="0070C0"/>
                </a:solidFill>
                <a:latin typeface="Segoe Print" panose="02000600000000000000" pitchFamily="2" charset="0"/>
              </a:rPr>
              <a:t>Chain of Command</a:t>
            </a:r>
            <a:endParaRPr lang="en-US" sz="1000" dirty="0">
              <a:solidFill>
                <a:srgbClr val="0070C0"/>
              </a:solidFill>
            </a:endParaRPr>
          </a:p>
        </p:txBody>
      </p:sp>
      <p:sp>
        <p:nvSpPr>
          <p:cNvPr id="72" name="Rectangle 71"/>
          <p:cNvSpPr/>
          <p:nvPr/>
        </p:nvSpPr>
        <p:spPr>
          <a:xfrm>
            <a:off x="6968138" y="6494401"/>
            <a:ext cx="1616148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000" dirty="0">
                <a:solidFill>
                  <a:srgbClr val="0070C0"/>
                </a:solidFill>
                <a:latin typeface="Segoe Print" panose="02000600000000000000" pitchFamily="2" charset="0"/>
              </a:rPr>
              <a:t>Inspector General (IG)</a:t>
            </a:r>
            <a:endParaRPr lang="en-US" sz="1000" dirty="0">
              <a:solidFill>
                <a:srgbClr val="0070C0"/>
              </a:solidFill>
            </a:endParaRPr>
          </a:p>
        </p:txBody>
      </p:sp>
      <p:sp>
        <p:nvSpPr>
          <p:cNvPr id="73" name="Rectangle 72"/>
          <p:cNvSpPr/>
          <p:nvPr/>
        </p:nvSpPr>
        <p:spPr>
          <a:xfrm>
            <a:off x="6994119" y="6815972"/>
            <a:ext cx="979755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000" dirty="0">
                <a:solidFill>
                  <a:srgbClr val="0070C0"/>
                </a:solidFill>
                <a:latin typeface="Segoe Print" panose="02000600000000000000" pitchFamily="2" charset="0"/>
              </a:rPr>
              <a:t>SARC or VA</a:t>
            </a:r>
            <a:endParaRPr lang="en-US" sz="10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0244916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38d2a309-d798-495b-b1a3-e97c37808eef" xsi:nil="true"/>
    <_ip_UnifiedCompliancePolicyUIAction xmlns="http://schemas.microsoft.com/sharepoint/v3" xsi:nil="true"/>
    <_ip_UnifiedCompliancePolicyProperties xmlns="http://schemas.microsoft.com/sharepoint/v3" xsi:nil="true"/>
    <lcf76f155ced4ddcb4097134ff3c332f xmlns="416eecfc-56a7-4354-8013-4a2d9c92e153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48B1925F2EFB241960044EC5F64C034" ma:contentTypeVersion="14" ma:contentTypeDescription="Create a new document." ma:contentTypeScope="" ma:versionID="965d8b3910506a68aff3868ba0c7d6a9">
  <xsd:schema xmlns:xsd="http://www.w3.org/2001/XMLSchema" xmlns:xs="http://www.w3.org/2001/XMLSchema" xmlns:p="http://schemas.microsoft.com/office/2006/metadata/properties" xmlns:ns1="http://schemas.microsoft.com/sharepoint/v3" xmlns:ns2="416eecfc-56a7-4354-8013-4a2d9c92e153" xmlns:ns3="38d2a309-d798-495b-b1a3-e97c37808eef" targetNamespace="http://schemas.microsoft.com/office/2006/metadata/properties" ma:root="true" ma:fieldsID="25a8d2f9d60bd8242f19c7c241f77aac" ns1:_="" ns2:_="" ns3:_="">
    <xsd:import namespace="http://schemas.microsoft.com/sharepoint/v3"/>
    <xsd:import namespace="416eecfc-56a7-4354-8013-4a2d9c92e153"/>
    <xsd:import namespace="38d2a309-d798-495b-b1a3-e97c37808ee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lcf76f155ced4ddcb4097134ff3c332f" minOccurs="0"/>
                <xsd:element ref="ns3:TaxCatchAll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DateTaken" minOccurs="0"/>
                <xsd:element ref="ns2:MediaLengthInSeconds" minOccurs="0"/>
                <xsd:element ref="ns3:SharedWithUsers" minOccurs="0"/>
                <xsd:element ref="ns3:SharedWithDetails" minOccurs="0"/>
                <xsd:element ref="ns1:_ip_UnifiedCompliancePolicyProperties" minOccurs="0"/>
                <xsd:element ref="ns1:_ip_UnifiedCompliancePolicyUIAc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21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16eecfc-56a7-4354-8013-4a2d9c92e15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1" nillable="true" ma:taxonomy="true" ma:internalName="lcf76f155ced4ddcb4097134ff3c332f" ma:taxonomyFieldName="MediaServiceImageTags" ma:displayName="Image Tags" ma:readOnly="false" ma:fieldId="{5cf76f15-5ced-4ddc-b409-7134ff3c332f}" ma:taxonomyMulti="true" ma:sspId="cc874fec-6985-468d-9a86-0194f6fd86d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6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7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8d2a309-d798-495b-b1a3-e97c37808eef" elementFormDefault="qualified">
    <xsd:import namespace="http://schemas.microsoft.com/office/2006/documentManagement/types"/>
    <xsd:import namespace="http://schemas.microsoft.com/office/infopath/2007/PartnerControls"/>
    <xsd:element name="TaxCatchAll" ma:index="12" nillable="true" ma:displayName="Taxonomy Catch All Column" ma:hidden="true" ma:list="{395a96bf-a49e-49bb-9105-deb179335ba7}" ma:internalName="TaxCatchAll" ma:showField="CatchAllData" ma:web="38d2a309-d798-495b-b1a3-e97c37808ee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8C27F0BF-3B67-48B7-9081-8B7AACF46277}">
  <ds:schemaRefs>
    <ds:schemaRef ds:uri="http://schemas.microsoft.com/office/2006/metadata/properties"/>
    <ds:schemaRef ds:uri="http://schemas.microsoft.com/office/infopath/2007/PartnerControls"/>
    <ds:schemaRef ds:uri="38d2a309-d798-495b-b1a3-e97c37808eef"/>
    <ds:schemaRef ds:uri="http://schemas.microsoft.com/sharepoint/v3"/>
    <ds:schemaRef ds:uri="416eecfc-56a7-4354-8013-4a2d9c92e153"/>
  </ds:schemaRefs>
</ds:datastoreItem>
</file>

<file path=customXml/itemProps2.xml><?xml version="1.0" encoding="utf-8"?>
<ds:datastoreItem xmlns:ds="http://schemas.openxmlformats.org/officeDocument/2006/customXml" ds:itemID="{4E329621-08BE-4F5F-858B-F6D668470BA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43211096-2770-490E-8BA6-72982111E4B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416eecfc-56a7-4354-8013-4a2d9c92e153"/>
    <ds:schemaRef ds:uri="38d2a309-d798-495b-b1a3-e97c37808ee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2719</TotalTime>
  <Words>963</Words>
  <Application>Microsoft Office PowerPoint</Application>
  <PresentationFormat>Custom</PresentationFormat>
  <Paragraphs>281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10" baseType="lpstr">
      <vt:lpstr>Arial</vt:lpstr>
      <vt:lpstr>Arial Narrow</vt:lpstr>
      <vt:lpstr>Calibri</vt:lpstr>
      <vt:lpstr>Calibri Light</vt:lpstr>
      <vt:lpstr>Franklin Gothic Demi</vt:lpstr>
      <vt:lpstr>Segoe Print</vt:lpstr>
      <vt:lpstr>Office Theme</vt:lpstr>
      <vt:lpstr>PowerPoint Presentation</vt:lpstr>
      <vt:lpstr>PowerPoint Presentation</vt:lpstr>
      <vt:lpstr>PowerPoint Presentation</vt:lpstr>
    </vt:vector>
  </TitlesOfParts>
  <Company>United States Army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Dennis, Richard A</dc:creator>
  <cp:lastModifiedBy>Rinehart, Cody T SFC USARMY 1 ID 2 ABCT (USA)</cp:lastModifiedBy>
  <cp:revision>204</cp:revision>
  <cp:lastPrinted>2019-10-01T18:04:03Z</cp:lastPrinted>
  <dcterms:created xsi:type="dcterms:W3CDTF">2019-08-21T19:18:51Z</dcterms:created>
  <dcterms:modified xsi:type="dcterms:W3CDTF">2024-05-03T15:43:16Z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0x010100E48B1925F2EFB241960044EC5F64C034</vt:lpwstr>
  </property>
</Properties>
</file>