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1"/>
  </p:notesMasterIdLst>
  <p:sldIdLst>
    <p:sldId id="275" r:id="rId2"/>
    <p:sldId id="296" r:id="rId3"/>
    <p:sldId id="328" r:id="rId4"/>
    <p:sldId id="294" r:id="rId5"/>
    <p:sldId id="325" r:id="rId6"/>
    <p:sldId id="327" r:id="rId7"/>
    <p:sldId id="298" r:id="rId8"/>
    <p:sldId id="299" r:id="rId9"/>
    <p:sldId id="300" r:id="rId10"/>
    <p:sldId id="301" r:id="rId11"/>
    <p:sldId id="302" r:id="rId12"/>
    <p:sldId id="303" r:id="rId13"/>
    <p:sldId id="304" r:id="rId14"/>
    <p:sldId id="305" r:id="rId15"/>
    <p:sldId id="306" r:id="rId16"/>
    <p:sldId id="307" r:id="rId17"/>
    <p:sldId id="308" r:id="rId18"/>
    <p:sldId id="318" r:id="rId19"/>
    <p:sldId id="309" r:id="rId20"/>
    <p:sldId id="319" r:id="rId21"/>
    <p:sldId id="310" r:id="rId22"/>
    <p:sldId id="311" r:id="rId23"/>
    <p:sldId id="322" r:id="rId24"/>
    <p:sldId id="312" r:id="rId25"/>
    <p:sldId id="329" r:id="rId26"/>
    <p:sldId id="321" r:id="rId27"/>
    <p:sldId id="320" r:id="rId28"/>
    <p:sldId id="313" r:id="rId29"/>
    <p:sldId id="3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91" autoAdjust="0"/>
    <p:restoredTop sz="95171" autoAdjust="0"/>
  </p:normalViewPr>
  <p:slideViewPr>
    <p:cSldViewPr snapToGrid="0">
      <p:cViewPr varScale="1">
        <p:scale>
          <a:sx n="82" d="100"/>
          <a:sy n="82" d="100"/>
        </p:scale>
        <p:origin x="90"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123DB0A-D6D0-479E-B171-E377C078ACB0}" type="datetimeFigureOut">
              <a:rPr lang="en-US" smtClean="0"/>
              <a:pPr/>
              <a:t>12/5/2019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0A8672CD-A755-475F-B151-A146CA74C2CC}" type="slidenum">
              <a:rPr lang="en-US" smtClean="0"/>
              <a:pPr/>
              <a:t>‹#›</a:t>
            </a:fld>
            <a:endParaRPr lang="en-US" dirty="0"/>
          </a:p>
        </p:txBody>
      </p:sp>
    </p:spTree>
    <p:extLst>
      <p:ext uri="{BB962C8B-B14F-4D97-AF65-F5344CB8AC3E}">
        <p14:creationId xmlns:p14="http://schemas.microsoft.com/office/powerpoint/2010/main" val="509430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otes Placeholde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4170446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Reticle Relationship Method</a:t>
            </a:r>
          </a:p>
          <a:p>
            <a:r>
              <a:rPr lang="en-US" dirty="0"/>
              <a:t>With this method, shooters use their aiming device’s reticle to determine the range to target based on standard target information. To use the appearance of objects method based on how they align to an aiming device’s reticle, shooters must be familiar with the sizes and details of personnel and equipment at known distances as shown in figure C-2. </a:t>
            </a:r>
          </a:p>
          <a:p>
            <a:r>
              <a:rPr lang="en-US" dirty="0"/>
              <a:t> </a:t>
            </a:r>
          </a:p>
        </p:txBody>
      </p:sp>
      <p:sp>
        <p:nvSpPr>
          <p:cNvPr id="4" name="Slide Number Placeholder 3"/>
          <p:cNvSpPr>
            <a:spLocks noGrp="1"/>
          </p:cNvSpPr>
          <p:nvPr>
            <p:ph type="sldNum" sz="quarter" idx="10"/>
          </p:nvPr>
        </p:nvSpPr>
        <p:spPr/>
        <p:txBody>
          <a:bodyPr/>
          <a:lstStyle/>
          <a:p>
            <a:fld id="{0A8672CD-A755-475F-B151-A146CA74C2CC}" type="slidenum">
              <a:rPr lang="en-US" smtClean="0"/>
              <a:t>14</a:t>
            </a:fld>
            <a:endParaRPr lang="en-US"/>
          </a:p>
        </p:txBody>
      </p:sp>
    </p:spTree>
    <p:extLst>
      <p:ext uri="{BB962C8B-B14F-4D97-AF65-F5344CB8AC3E}">
        <p14:creationId xmlns:p14="http://schemas.microsoft.com/office/powerpoint/2010/main" val="1447452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Knowing the standard dimensions to potential targets allows for the Soldier to assess those dimensions using the aiming device’s reticle. The Soldier will apply the mil or MOA relationship as they pertain to the aiming device and the target. Figure C-3 and figure C-4 on page C-5, show various reticle relationship examples.</a:t>
            </a:r>
          </a:p>
        </p:txBody>
      </p:sp>
      <p:sp>
        <p:nvSpPr>
          <p:cNvPr id="4" name="Slide Number Placeholder 3"/>
          <p:cNvSpPr>
            <a:spLocks noGrp="1"/>
          </p:cNvSpPr>
          <p:nvPr>
            <p:ph type="sldNum" sz="quarter" idx="10"/>
          </p:nvPr>
        </p:nvSpPr>
        <p:spPr/>
        <p:txBody>
          <a:bodyPr/>
          <a:lstStyle/>
          <a:p>
            <a:fld id="{0A8672CD-A755-475F-B151-A146CA74C2CC}" type="slidenum">
              <a:rPr lang="en-US" smtClean="0"/>
              <a:t>16</a:t>
            </a:fld>
            <a:endParaRPr lang="en-US"/>
          </a:p>
        </p:txBody>
      </p:sp>
    </p:spTree>
    <p:extLst>
      <p:ext uri="{BB962C8B-B14F-4D97-AF65-F5344CB8AC3E}">
        <p14:creationId xmlns:p14="http://schemas.microsoft.com/office/powerpoint/2010/main" val="19886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 The time the projectile is exposed to the wind (range).</a:t>
            </a:r>
          </a:p>
          <a:p>
            <a:r>
              <a:rPr lang="en-US" sz="1050" dirty="0">
                <a:latin typeface="Wingdings-Regular"/>
              </a:rPr>
              <a:t> </a:t>
            </a:r>
            <a:r>
              <a:rPr lang="en-US" dirty="0">
                <a:latin typeface="Arial" panose="020B0604020202020204" pitchFamily="34" charset="0"/>
              </a:rPr>
              <a:t>The direction from which the wind is blowing.</a:t>
            </a:r>
          </a:p>
          <a:p>
            <a:r>
              <a:rPr lang="en-US" sz="1050" dirty="0">
                <a:latin typeface="Wingdings-Regular"/>
              </a:rPr>
              <a:t> </a:t>
            </a:r>
            <a:r>
              <a:rPr lang="en-US" dirty="0">
                <a:latin typeface="Arial" panose="020B0604020202020204" pitchFamily="34" charset="0"/>
              </a:rPr>
              <a:t>The velocity of the wind on the projectile during flight.</a:t>
            </a:r>
            <a:endParaRPr lang="en-US" dirty="0"/>
          </a:p>
          <a:p>
            <a:endParaRPr lang="en-US" dirty="0"/>
          </a:p>
        </p:txBody>
      </p:sp>
      <p:sp>
        <p:nvSpPr>
          <p:cNvPr id="4" name="Slide Number Placeholder 3"/>
          <p:cNvSpPr>
            <a:spLocks noGrp="1"/>
          </p:cNvSpPr>
          <p:nvPr>
            <p:ph type="sldNum" sz="quarter" idx="10"/>
          </p:nvPr>
        </p:nvSpPr>
        <p:spPr/>
        <p:txBody>
          <a:bodyPr/>
          <a:lstStyle/>
          <a:p>
            <a:fld id="{0A8672CD-A755-475F-B151-A146CA74C2CC}" type="slidenum">
              <a:rPr lang="en-US" smtClean="0"/>
              <a:t>22</a:t>
            </a:fld>
            <a:endParaRPr lang="en-US"/>
          </a:p>
        </p:txBody>
      </p:sp>
    </p:spTree>
    <p:extLst>
      <p:ext uri="{BB962C8B-B14F-4D97-AF65-F5344CB8AC3E}">
        <p14:creationId xmlns:p14="http://schemas.microsoft.com/office/powerpoint/2010/main" val="2718641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rPr>
              <a:t> The time the projectile is exposed to the wind (range).</a:t>
            </a:r>
          </a:p>
          <a:p>
            <a:r>
              <a:rPr lang="en-US" sz="1050" dirty="0">
                <a:latin typeface="Wingdings-Regular"/>
              </a:rPr>
              <a:t> </a:t>
            </a:r>
            <a:r>
              <a:rPr lang="en-US" dirty="0">
                <a:latin typeface="Arial" panose="020B0604020202020204" pitchFamily="34" charset="0"/>
              </a:rPr>
              <a:t>The direction from which the wind is blowing.</a:t>
            </a:r>
          </a:p>
          <a:p>
            <a:r>
              <a:rPr lang="en-US" sz="1050" dirty="0">
                <a:latin typeface="Wingdings-Regular"/>
              </a:rPr>
              <a:t> </a:t>
            </a:r>
            <a:r>
              <a:rPr lang="en-US" dirty="0">
                <a:latin typeface="Arial" panose="020B0604020202020204" pitchFamily="34" charset="0"/>
              </a:rPr>
              <a:t>The velocity of the wind on the projectile during flight.</a:t>
            </a:r>
            <a:endParaRPr lang="en-US" dirty="0"/>
          </a:p>
          <a:p>
            <a:endParaRPr lang="en-US" dirty="0"/>
          </a:p>
        </p:txBody>
      </p:sp>
      <p:sp>
        <p:nvSpPr>
          <p:cNvPr id="4" name="Slide Number Placeholder 3"/>
          <p:cNvSpPr>
            <a:spLocks noGrp="1"/>
          </p:cNvSpPr>
          <p:nvPr>
            <p:ph type="sldNum" sz="quarter" idx="10"/>
          </p:nvPr>
        </p:nvSpPr>
        <p:spPr/>
        <p:txBody>
          <a:bodyPr/>
          <a:lstStyle/>
          <a:p>
            <a:fld id="{0A8672CD-A755-475F-B151-A146CA74C2CC}" type="slidenum">
              <a:rPr lang="en-US" smtClean="0"/>
              <a:t>23</a:t>
            </a:fld>
            <a:endParaRPr lang="en-US"/>
          </a:p>
        </p:txBody>
      </p:sp>
    </p:spTree>
    <p:extLst>
      <p:ext uri="{BB962C8B-B14F-4D97-AF65-F5344CB8AC3E}">
        <p14:creationId xmlns:p14="http://schemas.microsoft.com/office/powerpoint/2010/main" val="34433787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4A8D507-B0C2-4B14-BF3E-A913987B38AE}" type="slidenum">
              <a:rPr lang="en-US" altLang="en-US" smtClean="0">
                <a:solidFill>
                  <a:prstClr val="black"/>
                </a:solidFill>
              </a:rPr>
              <a:pPr/>
              <a:t>29</a:t>
            </a:fld>
            <a:endParaRPr lang="en-US" altLang="en-US" dirty="0">
              <a:solidFill>
                <a:prstClr val="black"/>
              </a:solidFill>
            </a:endParaRPr>
          </a:p>
        </p:txBody>
      </p:sp>
    </p:spTree>
    <p:extLst>
      <p:ext uri="{BB962C8B-B14F-4D97-AF65-F5344CB8AC3E}">
        <p14:creationId xmlns:p14="http://schemas.microsoft.com/office/powerpoint/2010/main" val="29451650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Safety Considerations: Fire</a:t>
            </a:r>
            <a:r>
              <a:rPr lang="en-US" baseline="0" dirty="0" smtClean="0"/>
              <a:t> escape plan should be reference </a:t>
            </a:r>
          </a:p>
          <a:p>
            <a:endParaRPr lang="en-US" baseline="0" dirty="0" smtClean="0"/>
          </a:p>
          <a:p>
            <a:pPr eaLnBrk="1" hangingPunct="1"/>
            <a:r>
              <a:rPr lang="en-US" altLang="en-US" dirty="0" smtClean="0">
                <a:solidFill>
                  <a:srgbClr val="000000"/>
                </a:solidFill>
              </a:rPr>
              <a:t>Risk Assessment:  Low</a:t>
            </a:r>
          </a:p>
          <a:p>
            <a:pPr eaLnBrk="1" hangingPunct="1"/>
            <a:endParaRPr lang="en-US" altLang="en-US" dirty="0" smtClean="0">
              <a:solidFill>
                <a:srgbClr val="000000"/>
              </a:solidFill>
            </a:endParaRPr>
          </a:p>
          <a:p>
            <a:pPr eaLnBrk="1" hangingPunct="1"/>
            <a:r>
              <a:rPr lang="en-US" altLang="en-US" dirty="0" smtClean="0">
                <a:solidFill>
                  <a:srgbClr val="000000"/>
                </a:solidFill>
              </a:rPr>
              <a:t>Environmental Considerations:  Keep</a:t>
            </a:r>
            <a:r>
              <a:rPr lang="en-US" altLang="en-US" baseline="0" dirty="0" smtClean="0">
                <a:solidFill>
                  <a:srgbClr val="000000"/>
                </a:solidFill>
              </a:rPr>
              <a:t> tops on bottles when not in use and </a:t>
            </a:r>
            <a:r>
              <a:rPr lang="en-US" altLang="en-US" dirty="0" smtClean="0">
                <a:solidFill>
                  <a:srgbClr val="000000"/>
                </a:solidFill>
              </a:rPr>
              <a:t>remember to remove all trash from the classroom.</a:t>
            </a:r>
          </a:p>
          <a:p>
            <a:pPr eaLnBrk="1" hangingPunct="1"/>
            <a:endParaRPr lang="en-US" altLang="en-US" dirty="0" smtClean="0">
              <a:solidFill>
                <a:srgbClr val="000000"/>
              </a:solidFill>
            </a:endParaRPr>
          </a:p>
          <a:p>
            <a:pPr eaLnBrk="1" hangingPunct="1"/>
            <a:r>
              <a:rPr lang="en-US" altLang="en-US" dirty="0" smtClean="0">
                <a:solidFill>
                  <a:srgbClr val="000000"/>
                </a:solidFill>
              </a:rPr>
              <a:t>Evaluation:  You will be evaluated formally on written examinations which you must achieve a minimum of 70% to continue the course.</a:t>
            </a:r>
          </a:p>
          <a:p>
            <a:endParaRPr lang="en-US" dirty="0"/>
          </a:p>
        </p:txBody>
      </p:sp>
      <p:sp>
        <p:nvSpPr>
          <p:cNvPr id="4" name="Slide Number Placeholder 3"/>
          <p:cNvSpPr>
            <a:spLocks noGrp="1"/>
          </p:cNvSpPr>
          <p:nvPr>
            <p:ph type="sldNum" sz="quarter" idx="10"/>
          </p:nvPr>
        </p:nvSpPr>
        <p:spPr/>
        <p:txBody>
          <a:bodyPr/>
          <a:lstStyle/>
          <a:p>
            <a:fld id="{112F6355-E714-4160-8C44-8CB755025E2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461786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0" dirty="0">
                <a:solidFill>
                  <a:schemeClr val="tx1"/>
                </a:solidFill>
                <a:latin typeface="Arial" panose="020B0604020202020204" pitchFamily="34" charset="0"/>
              </a:rPr>
              <a:t>A complex engagement includes any shot that cannot use the </a:t>
            </a:r>
            <a:r>
              <a:rPr lang="en-US" altLang="en-US" sz="1200" b="0" dirty="0" err="1">
                <a:solidFill>
                  <a:schemeClr val="tx1"/>
                </a:solidFill>
                <a:latin typeface="Arial" panose="020B0604020202020204" pitchFamily="34" charset="0"/>
              </a:rPr>
              <a:t>CoVM</a:t>
            </a:r>
            <a:r>
              <a:rPr lang="en-US" altLang="en-US" sz="1200" b="0" dirty="0">
                <a:solidFill>
                  <a:schemeClr val="tx1"/>
                </a:solidFill>
                <a:latin typeface="Arial" panose="020B0604020202020204" pitchFamily="34" charset="0"/>
              </a:rPr>
              <a:t> as the point of aim to ensure a target hit. Complex engagements require a Soldier to apply various points of aim to successfully defeat the threat. </a:t>
            </a:r>
            <a:br>
              <a:rPr lang="en-US" altLang="en-US" sz="1200" b="0" dirty="0">
                <a:solidFill>
                  <a:schemeClr val="tx1"/>
                </a:solidFill>
                <a:latin typeface="Arial" panose="020B0604020202020204" pitchFamily="34" charset="0"/>
              </a:rPr>
            </a:br>
            <a:endParaRPr lang="en-US" alt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dirty="0" smtClean="0"/>
              <a:t>Conditions</a:t>
            </a:r>
            <a:r>
              <a:rPr lang="en-US" altLang="en-US" b="0" baseline="0" dirty="0" smtClean="0"/>
              <a:t> that make up these engagements: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0" baseline="0" dirty="0" smtClean="0"/>
              <a:t>Target, Environment, and shooter.</a:t>
            </a:r>
            <a:endParaRPr lang="en-US" altLang="en-US" b="0" dirty="0"/>
          </a:p>
          <a:p>
            <a:endParaRPr lang="en-US" b="0" dirty="0"/>
          </a:p>
        </p:txBody>
      </p:sp>
      <p:sp>
        <p:nvSpPr>
          <p:cNvPr id="4" name="Slide Number Placeholder 3"/>
          <p:cNvSpPr>
            <a:spLocks noGrp="1"/>
          </p:cNvSpPr>
          <p:nvPr>
            <p:ph type="sldNum" sz="quarter" idx="10"/>
          </p:nvPr>
        </p:nvSpPr>
        <p:spPr/>
        <p:txBody>
          <a:bodyPr/>
          <a:lstStyle/>
          <a:p>
            <a:fld id="{0A8672CD-A755-475F-B151-A146CA74C2CC}" type="slidenum">
              <a:rPr lang="en-US" smtClean="0"/>
              <a:t>4</a:t>
            </a:fld>
            <a:endParaRPr lang="en-US"/>
          </a:p>
        </p:txBody>
      </p:sp>
    </p:spTree>
    <p:extLst>
      <p:ext uri="{BB962C8B-B14F-4D97-AF65-F5344CB8AC3E}">
        <p14:creationId xmlns:p14="http://schemas.microsoft.com/office/powerpoint/2010/main" val="439027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aim element of employment is the continuous process of orienting the weapon correctly, aligning the sights, aligning on the target, and the application of the appropriate lead and elevation (hold-off or aim-off) during a target engagement. Aiming is a continuous process conducted through pre-shot, shot, and post-shot, to effectively apply lethal fires in a responsible manner with accuracy and precision.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aiming process for engaging stationary targets consist of the following Soldier actions, regardless of the optic, sight, or magnification used by the aiming device: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Weapon orientation – the direction of the weapon as it is held in a stabilized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Sight alignment – the physical alignment of the aiming device: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Iron sight/back-up iron sight and the front sight post.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Optic reticle.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Ballistic reticle (day or thermal).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Sight picture – the target as viewed through the line of sight.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Point of aim (POA) – the specific location where the line of sight intersects the target.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Desired point of impact (POI)–the desired location of the strike of the round to achieve the desired outcome (incapacitation or lethal strike)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t>5</a:t>
            </a:fld>
            <a:endParaRPr lang="en-US"/>
          </a:p>
        </p:txBody>
      </p:sp>
    </p:spTree>
    <p:extLst>
      <p:ext uri="{BB962C8B-B14F-4D97-AF65-F5344CB8AC3E}">
        <p14:creationId xmlns:p14="http://schemas.microsoft.com/office/powerpoint/2010/main" val="3213208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aim element of employment is the continuous process of orienting the weapon correctly, aligning the sights, aligning on the target, and the application of the appropriate lead and elevation (hold-off or aim-off) during a target engagement. Aiming is a continuous process conducted through pre-shot, shot, and post-shot, to effectively apply lethal fires in a responsible manner with accuracy and precision.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The aiming process for engaging stationary targets consist of the following Soldier actions, regardless of the optic, sight, or magnification used by the aiming device: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Weapon orientation – the direction of the weapon as it is held in a stabilized manner.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Sight alignment – the physical alignment of the aiming device: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Iron sight/back-up iron sight and the front sight post.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Optic reticle.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Ballistic reticle (day or thermal).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Sight picture – the target as viewed through the line of sight.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Point of aim (POA) – the specific location where the line of sight intersects the target.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dirty="0"/>
              <a:t> Desired point of impact (POI)–the desired location of the strike of the round to achieve the desired outcome (incapacitation or lethal strike)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p>
          <a:p>
            <a:endParaRPr lang="en-US" dirty="0"/>
          </a:p>
        </p:txBody>
      </p:sp>
      <p:sp>
        <p:nvSpPr>
          <p:cNvPr id="4" name="Slide Number Placeholder 3"/>
          <p:cNvSpPr>
            <a:spLocks noGrp="1"/>
          </p:cNvSpPr>
          <p:nvPr>
            <p:ph type="sldNum" sz="quarter" idx="5"/>
          </p:nvPr>
        </p:nvSpPr>
        <p:spPr/>
        <p:txBody>
          <a:bodyPr/>
          <a:lstStyle/>
          <a:p>
            <a:fld id="{112F6355-E714-4160-8C44-8CB755025E2B}" type="slidenum">
              <a:rPr lang="en-US" smtClean="0"/>
              <a:t>6</a:t>
            </a:fld>
            <a:endParaRPr lang="en-US"/>
          </a:p>
        </p:txBody>
      </p:sp>
    </p:spTree>
    <p:extLst>
      <p:ext uri="{BB962C8B-B14F-4D97-AF65-F5344CB8AC3E}">
        <p14:creationId xmlns:p14="http://schemas.microsoft.com/office/powerpoint/2010/main" val="16945895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Each of these firing conditions may require the Soldier to determine an appropriate aim point that is not the CoVM. This Soldier calculated aim point is called the hold. During any complex engagement, the Soldier serves as the ballistic computer during the shot process. The hold represents a refinement or alteration of the center of visible mass point of aim at the target to counteract certain conditions during a complex engagement for— </a:t>
            </a:r>
          </a:p>
          <a:p>
            <a:r>
              <a:rPr lang="en-US" altLang="en-US"/>
              <a:t> Range to target. </a:t>
            </a:r>
          </a:p>
          <a:p>
            <a:r>
              <a:rPr lang="en-US" altLang="en-US"/>
              <a:t> Lead for targets based on their direction and speed of movement. </a:t>
            </a:r>
          </a:p>
          <a:p>
            <a:r>
              <a:rPr lang="en-US" altLang="en-US"/>
              <a:t> Counter-rotation lead required when the Soldier is moving in the opposite direction of the moving target. </a:t>
            </a:r>
          </a:p>
          <a:p>
            <a:r>
              <a:rPr lang="en-US" altLang="en-US"/>
              <a:t> Wind speed, direction, and duration between the shooter and the target at ranges greater than 300 meters. </a:t>
            </a:r>
          </a:p>
          <a:p>
            <a:r>
              <a:rPr lang="en-US" altLang="en-US"/>
              <a:t> Greatest lethal zone presented by the target to provide the most probable point of impact to achieve immediate incapacitation.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5DC1C9-4484-40B9-82AD-BB1DF2F46FA0}" type="slidenum">
              <a:rPr lang="en-US" altLang="en-US" smtClean="0">
                <a:solidFill>
                  <a:prstClr val="black"/>
                </a:solidFill>
              </a:rPr>
              <a:pPr/>
              <a:t>10</a:t>
            </a:fld>
            <a:endParaRPr lang="en-US" altLang="en-US" dirty="0">
              <a:solidFill>
                <a:prstClr val="black"/>
              </a:solidFill>
            </a:endParaRPr>
          </a:p>
        </p:txBody>
      </p:sp>
    </p:spTree>
    <p:extLst>
      <p:ext uri="{BB962C8B-B14F-4D97-AF65-F5344CB8AC3E}">
        <p14:creationId xmlns:p14="http://schemas.microsoft.com/office/powerpoint/2010/main" val="3814317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Each of these firing conditions may require the Soldier to determine an appropriate aim point that is not the CoVM. This Soldier calculated aim point is called the hold. During any complex engagement, the Soldier serves as the ballistic computer during the shot process. The hold represents a refinement or alteration of the center of visible mass point of aim at the target to counteract certain conditions during a complex engagement for— </a:t>
            </a:r>
          </a:p>
          <a:p>
            <a:r>
              <a:rPr lang="en-US" altLang="en-US"/>
              <a:t> Range to target. </a:t>
            </a:r>
          </a:p>
          <a:p>
            <a:r>
              <a:rPr lang="en-US" altLang="en-US"/>
              <a:t> Lead for targets based on their direction and speed of movement. </a:t>
            </a:r>
          </a:p>
          <a:p>
            <a:r>
              <a:rPr lang="en-US" altLang="en-US"/>
              <a:t> Counter-rotation lead required when the Soldier is moving in the opposite direction of the moving target. </a:t>
            </a:r>
          </a:p>
          <a:p>
            <a:r>
              <a:rPr lang="en-US" altLang="en-US"/>
              <a:t> Wind speed, direction, and duration between the shooter and the target at ranges greater than 300 meters. </a:t>
            </a:r>
          </a:p>
          <a:p>
            <a:r>
              <a:rPr lang="en-US" altLang="en-US"/>
              <a:t> Greatest lethal zone presented by the target to provide the most probable point of impact to achieve immediate incapacitation.</a:t>
            </a: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A5DC1C9-4484-40B9-82AD-BB1DF2F46FA0}" type="slidenum">
              <a:rPr lang="en-US" altLang="en-US" smtClean="0">
                <a:solidFill>
                  <a:prstClr val="black"/>
                </a:solidFill>
              </a:rPr>
              <a:pPr/>
              <a:t>11</a:t>
            </a:fld>
            <a:endParaRPr lang="en-US" altLang="en-US" dirty="0">
              <a:solidFill>
                <a:prstClr val="black"/>
              </a:solidFill>
            </a:endParaRPr>
          </a:p>
        </p:txBody>
      </p:sp>
    </p:spTree>
    <p:extLst>
      <p:ext uri="{BB962C8B-B14F-4D97-AF65-F5344CB8AC3E}">
        <p14:creationId xmlns:p14="http://schemas.microsoft.com/office/powerpoint/2010/main" val="260421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 Deliberate hold points of aim are derived from applying the appropriate ballistic math computation. Deliberate hold determinations are required for precise shots beyond 300 meters for wind, extended range, moving, oblique, or evasive targets. </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CC8CD9C-2852-48E6-AB3B-271B01EA71D9}" type="slidenum">
              <a:rPr lang="en-US" altLang="en-US" smtClean="0">
                <a:solidFill>
                  <a:prstClr val="black"/>
                </a:solidFill>
              </a:rPr>
              <a:pPr/>
              <a:t>12</a:t>
            </a:fld>
            <a:endParaRPr lang="en-US" altLang="en-US" dirty="0">
              <a:solidFill>
                <a:prstClr val="black"/>
              </a:solidFill>
            </a:endParaRPr>
          </a:p>
        </p:txBody>
      </p:sp>
    </p:spTree>
    <p:extLst>
      <p:ext uri="{BB962C8B-B14F-4D97-AF65-F5344CB8AC3E}">
        <p14:creationId xmlns:p14="http://schemas.microsoft.com/office/powerpoint/2010/main" val="2963456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deliberate methods afford the shooter a reliable means of determining the range to a given target; however, these methods require additional time.  </a:t>
            </a:r>
          </a:p>
        </p:txBody>
      </p:sp>
      <p:sp>
        <p:nvSpPr>
          <p:cNvPr id="4" name="Slide Number Placeholder 3"/>
          <p:cNvSpPr>
            <a:spLocks noGrp="1"/>
          </p:cNvSpPr>
          <p:nvPr>
            <p:ph type="sldNum" sz="quarter" idx="10"/>
          </p:nvPr>
        </p:nvSpPr>
        <p:spPr/>
        <p:txBody>
          <a:bodyPr/>
          <a:lstStyle/>
          <a:p>
            <a:fld id="{0A8672CD-A755-475F-B151-A146CA74C2CC}" type="slidenum">
              <a:rPr lang="en-US" smtClean="0"/>
              <a:t>13</a:t>
            </a:fld>
            <a:endParaRPr lang="en-US"/>
          </a:p>
        </p:txBody>
      </p:sp>
    </p:spTree>
    <p:extLst>
      <p:ext uri="{BB962C8B-B14F-4D97-AF65-F5344CB8AC3E}">
        <p14:creationId xmlns:p14="http://schemas.microsoft.com/office/powerpoint/2010/main" val="39366374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Holder 4"/>
          <p:cNvSpPr>
            <a:spLocks noGrp="1"/>
          </p:cNvSpPr>
          <p:nvPr>
            <p:ph type="ftr" sz="quarter" idx="10"/>
          </p:nvPr>
        </p:nvSpPr>
        <p:spPr>
          <a:xfrm>
            <a:off x="4144434" y="6378575"/>
            <a:ext cx="3903133"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Holder 5"/>
          <p:cNvSpPr>
            <a:spLocks noGrp="1"/>
          </p:cNvSpPr>
          <p:nvPr>
            <p:ph type="dt" sz="half" idx="11"/>
          </p:nvPr>
        </p:nvSpPr>
        <p:spPr>
          <a:xfrm>
            <a:off x="609600" y="6378575"/>
            <a:ext cx="2804584"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fld id="{D2BE019C-5B98-4C75-9175-FCDCEFC64B74}" type="datetimeFigureOut">
              <a:rPr lang="en-US">
                <a:solidFill>
                  <a:prstClr val="black">
                    <a:tint val="75000"/>
                  </a:prstClr>
                </a:solidFill>
              </a:rPr>
              <a:pPr eaLnBrk="0" fontAlgn="base" hangingPunct="0">
                <a:spcBef>
                  <a:spcPct val="0"/>
                </a:spcBef>
                <a:spcAft>
                  <a:spcPct val="0"/>
                </a:spcAft>
                <a:defRPr/>
              </a:pPr>
              <a:t>12/5/2019</a:t>
            </a:fld>
            <a:endParaRPr lang="en-US" dirty="0">
              <a:solidFill>
                <a:prstClr val="black">
                  <a:tint val="75000"/>
                </a:prstClr>
              </a:solidFill>
            </a:endParaRPr>
          </a:p>
        </p:txBody>
      </p:sp>
      <p:sp>
        <p:nvSpPr>
          <p:cNvPr id="4" name="Holder 6"/>
          <p:cNvSpPr>
            <a:spLocks noGrp="1"/>
          </p:cNvSpPr>
          <p:nvPr>
            <p:ph type="sldNum" sz="quarter" idx="12"/>
          </p:nvPr>
        </p:nvSpPr>
        <p:spPr>
          <a:xfrm>
            <a:off x="10922000" y="6553201"/>
            <a:ext cx="594784" cy="423863"/>
          </a:xfrm>
          <a:prstGeom prst="rect">
            <a:avLst/>
          </a:prstGeom>
        </p:spPr>
        <p:txBody>
          <a:bodyPr lIns="0" tIns="0" rIns="0" bIns="0"/>
          <a:lstStyle>
            <a:lvl1pPr marL="25400">
              <a:lnSpc>
                <a:spcPts val="3195"/>
              </a:lnSpc>
              <a:defRPr sz="2800" b="0" i="0">
                <a:solidFill>
                  <a:schemeClr val="tx1"/>
                </a:solidFill>
                <a:latin typeface="Arial"/>
                <a:cs typeface="Arial"/>
              </a:defRPr>
            </a:lvl1pPr>
          </a:lstStyle>
          <a:p>
            <a:pPr eaLnBrk="0" fontAlgn="base" hangingPunct="0">
              <a:spcBef>
                <a:spcPct val="0"/>
              </a:spcBef>
              <a:spcAft>
                <a:spcPct val="0"/>
              </a:spcAft>
              <a:defRPr/>
            </a:pPr>
            <a:fld id="{845FD6A6-8F45-4149-A1CC-E93BD6C63877}" type="slidenum">
              <a:rPr>
                <a:solidFill>
                  <a:prstClr val="black"/>
                </a:solidFill>
              </a:rPr>
              <a:pPr eaLnBrk="0" fontAlgn="base" hangingPunct="0">
                <a:spcBef>
                  <a:spcPct val="0"/>
                </a:spcBef>
                <a:spcAft>
                  <a:spcPct val="0"/>
                </a:spcAft>
                <a:defRPr/>
              </a:pPr>
              <a:t>‹#›</a:t>
            </a:fld>
            <a:endParaRPr>
              <a:solidFill>
                <a:prstClr val="black"/>
              </a:solidFill>
            </a:endParaRPr>
          </a:p>
        </p:txBody>
      </p:sp>
    </p:spTree>
    <p:extLst>
      <p:ext uri="{BB962C8B-B14F-4D97-AF65-F5344CB8AC3E}">
        <p14:creationId xmlns:p14="http://schemas.microsoft.com/office/powerpoint/2010/main" val="3653082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type="body" idx="1"/>
          </p:nvPr>
        </p:nvSpPr>
        <p:spPr/>
        <p:txBody>
          <a:bodyPr/>
          <a:lstStyle>
            <a:lvl1pPr>
              <a:defRPr sz="1800" b="0" i="0">
                <a:solidFill>
                  <a:schemeClr val="tx1"/>
                </a:solidFill>
                <a:latin typeface="Arial"/>
                <a:cs typeface="Arial"/>
              </a:defRPr>
            </a:lvl1pPr>
          </a:lstStyle>
          <a:p>
            <a:endParaRPr/>
          </a:p>
        </p:txBody>
      </p:sp>
      <p:sp>
        <p:nvSpPr>
          <p:cNvPr id="4" name="Holder 4"/>
          <p:cNvSpPr>
            <a:spLocks noGrp="1"/>
          </p:cNvSpPr>
          <p:nvPr>
            <p:ph type="ftr" sz="quarter" idx="10"/>
          </p:nvPr>
        </p:nvSpPr>
        <p:spPr>
          <a:xfrm>
            <a:off x="4144434" y="6378575"/>
            <a:ext cx="3903133"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5" name="Holder 5"/>
          <p:cNvSpPr>
            <a:spLocks noGrp="1"/>
          </p:cNvSpPr>
          <p:nvPr>
            <p:ph type="dt" sz="half" idx="11"/>
          </p:nvPr>
        </p:nvSpPr>
        <p:spPr>
          <a:xfrm>
            <a:off x="609600" y="6378575"/>
            <a:ext cx="2804584"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fld id="{4E38DE4D-1A3D-4EA9-85E5-424C9E88F0F3}" type="datetimeFigureOut">
              <a:rPr lang="en-US">
                <a:solidFill>
                  <a:prstClr val="black">
                    <a:tint val="75000"/>
                  </a:prstClr>
                </a:solidFill>
              </a:rPr>
              <a:pPr eaLnBrk="0" fontAlgn="base" hangingPunct="0">
                <a:spcBef>
                  <a:spcPct val="0"/>
                </a:spcBef>
                <a:spcAft>
                  <a:spcPct val="0"/>
                </a:spcAft>
                <a:defRPr/>
              </a:pPr>
              <a:t>12/5/2019</a:t>
            </a:fld>
            <a:endParaRPr lang="en-US" dirty="0">
              <a:solidFill>
                <a:prstClr val="black">
                  <a:tint val="75000"/>
                </a:prstClr>
              </a:solidFill>
            </a:endParaRPr>
          </a:p>
        </p:txBody>
      </p:sp>
      <p:sp>
        <p:nvSpPr>
          <p:cNvPr id="6" name="Holder 6"/>
          <p:cNvSpPr>
            <a:spLocks noGrp="1"/>
          </p:cNvSpPr>
          <p:nvPr>
            <p:ph type="sldNum" sz="quarter" idx="12"/>
          </p:nvPr>
        </p:nvSpPr>
        <p:spPr>
          <a:xfrm>
            <a:off x="10922000" y="6553201"/>
            <a:ext cx="594784" cy="423863"/>
          </a:xfrm>
          <a:prstGeom prst="rect">
            <a:avLst/>
          </a:prstGeom>
        </p:spPr>
        <p:txBody>
          <a:bodyPr lIns="0" tIns="0" rIns="0" bIns="0"/>
          <a:lstStyle>
            <a:lvl1pPr marL="25400">
              <a:lnSpc>
                <a:spcPts val="3195"/>
              </a:lnSpc>
              <a:defRPr sz="2800" b="0" i="0">
                <a:solidFill>
                  <a:schemeClr val="tx1"/>
                </a:solidFill>
                <a:latin typeface="Arial"/>
                <a:cs typeface="Arial"/>
              </a:defRPr>
            </a:lvl1pPr>
          </a:lstStyle>
          <a:p>
            <a:pPr eaLnBrk="0" fontAlgn="base" hangingPunct="0">
              <a:spcBef>
                <a:spcPct val="0"/>
              </a:spcBef>
              <a:spcAft>
                <a:spcPct val="0"/>
              </a:spcAft>
              <a:defRPr/>
            </a:pPr>
            <a:fld id="{65BD3EF4-7FAB-42E1-AD44-7F2614BB9BEF}" type="slidenum">
              <a:rPr>
                <a:solidFill>
                  <a:prstClr val="black"/>
                </a:solidFill>
              </a:rPr>
              <a:pPr eaLnBrk="0" fontAlgn="base" hangingPunct="0">
                <a:spcBef>
                  <a:spcPct val="0"/>
                </a:spcBef>
                <a:spcAft>
                  <a:spcPct val="0"/>
                </a:spcAft>
                <a:defRPr/>
              </a:pPr>
              <a:t>‹#›</a:t>
            </a:fld>
            <a:endParaRPr>
              <a:solidFill>
                <a:prstClr val="black"/>
              </a:solidFill>
            </a:endParaRPr>
          </a:p>
        </p:txBody>
      </p:sp>
    </p:spTree>
    <p:extLst>
      <p:ext uri="{BB962C8B-B14F-4D97-AF65-F5344CB8AC3E}">
        <p14:creationId xmlns:p14="http://schemas.microsoft.com/office/powerpoint/2010/main" val="2781896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887083" y="244855"/>
            <a:ext cx="7808807" cy="299720"/>
          </a:xfrm>
          <a:prstGeom prst="rect">
            <a:avLst/>
          </a:prstGeom>
        </p:spPr>
        <p:txBody>
          <a:bodyPr lIns="0" tIns="0" rIns="0" bIns="0"/>
          <a:lstStyle>
            <a:lvl1pPr>
              <a:defRPr sz="1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a:lstStyle>
            <a:lvl1pPr>
              <a:defRPr/>
            </a:lvl1pPr>
          </a:lstStyle>
          <a:p>
            <a:endParaRPr/>
          </a:p>
        </p:txBody>
      </p:sp>
      <p:sp>
        <p:nvSpPr>
          <p:cNvPr id="5" name="Holder 5"/>
          <p:cNvSpPr>
            <a:spLocks noGrp="1"/>
          </p:cNvSpPr>
          <p:nvPr>
            <p:ph type="ftr" sz="quarter" idx="10"/>
          </p:nvPr>
        </p:nvSpPr>
        <p:spPr>
          <a:xfrm>
            <a:off x="4144434" y="6378575"/>
            <a:ext cx="3903133"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6" name="Holder 6"/>
          <p:cNvSpPr>
            <a:spLocks noGrp="1"/>
          </p:cNvSpPr>
          <p:nvPr>
            <p:ph type="dt" sz="half" idx="11"/>
          </p:nvPr>
        </p:nvSpPr>
        <p:spPr>
          <a:xfrm>
            <a:off x="609600" y="6378575"/>
            <a:ext cx="2804584"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fld id="{585BEB92-3C68-4C6C-84CE-BC8B44ACFFE1}" type="datetimeFigureOut">
              <a:rPr lang="en-US">
                <a:solidFill>
                  <a:prstClr val="black">
                    <a:tint val="75000"/>
                  </a:prstClr>
                </a:solidFill>
              </a:rPr>
              <a:pPr eaLnBrk="0" fontAlgn="base" hangingPunct="0">
                <a:spcBef>
                  <a:spcPct val="0"/>
                </a:spcBef>
                <a:spcAft>
                  <a:spcPct val="0"/>
                </a:spcAft>
                <a:defRPr/>
              </a:pPr>
              <a:t>12/5/2019</a:t>
            </a:fld>
            <a:endParaRPr lang="en-US" dirty="0">
              <a:solidFill>
                <a:prstClr val="black">
                  <a:tint val="75000"/>
                </a:prstClr>
              </a:solidFill>
            </a:endParaRPr>
          </a:p>
        </p:txBody>
      </p:sp>
      <p:sp>
        <p:nvSpPr>
          <p:cNvPr id="7" name="Holder 7"/>
          <p:cNvSpPr>
            <a:spLocks noGrp="1"/>
          </p:cNvSpPr>
          <p:nvPr>
            <p:ph type="sldNum" sz="quarter" idx="12"/>
          </p:nvPr>
        </p:nvSpPr>
        <p:spPr>
          <a:xfrm>
            <a:off x="10922000" y="6553201"/>
            <a:ext cx="594784" cy="423863"/>
          </a:xfrm>
          <a:prstGeom prst="rect">
            <a:avLst/>
          </a:prstGeom>
        </p:spPr>
        <p:txBody>
          <a:bodyPr lIns="0" tIns="0" rIns="0" bIns="0"/>
          <a:lstStyle>
            <a:lvl1pPr marL="25400">
              <a:lnSpc>
                <a:spcPts val="3195"/>
              </a:lnSpc>
              <a:defRPr sz="2800" b="0" i="0">
                <a:solidFill>
                  <a:schemeClr val="tx1"/>
                </a:solidFill>
                <a:latin typeface="Arial"/>
                <a:cs typeface="Arial"/>
              </a:defRPr>
            </a:lvl1pPr>
          </a:lstStyle>
          <a:p>
            <a:pPr eaLnBrk="0" fontAlgn="base" hangingPunct="0">
              <a:spcBef>
                <a:spcPct val="0"/>
              </a:spcBef>
              <a:spcAft>
                <a:spcPct val="0"/>
              </a:spcAft>
              <a:defRPr/>
            </a:pPr>
            <a:fld id="{7586418F-FBEA-4B14-B9C2-28EA1FCE8F6D}" type="slidenum">
              <a:rPr>
                <a:solidFill>
                  <a:prstClr val="black"/>
                </a:solidFill>
              </a:rPr>
              <a:pPr eaLnBrk="0" fontAlgn="base" hangingPunct="0">
                <a:spcBef>
                  <a:spcPct val="0"/>
                </a:spcBef>
                <a:spcAft>
                  <a:spcPct val="0"/>
                </a:spcAft>
                <a:defRPr/>
              </a:pPr>
              <a:t>‹#›</a:t>
            </a:fld>
            <a:endParaRPr>
              <a:solidFill>
                <a:prstClr val="black"/>
              </a:solidFill>
            </a:endParaRPr>
          </a:p>
        </p:txBody>
      </p:sp>
    </p:spTree>
    <p:extLst>
      <p:ext uri="{BB962C8B-B14F-4D97-AF65-F5344CB8AC3E}">
        <p14:creationId xmlns:p14="http://schemas.microsoft.com/office/powerpoint/2010/main" val="283765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Holder 3"/>
          <p:cNvSpPr>
            <a:spLocks noGrp="1"/>
          </p:cNvSpPr>
          <p:nvPr>
            <p:ph type="ftr" sz="quarter" idx="10"/>
          </p:nvPr>
        </p:nvSpPr>
        <p:spPr>
          <a:xfrm>
            <a:off x="4144434" y="6378575"/>
            <a:ext cx="3903133"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Holder 4"/>
          <p:cNvSpPr>
            <a:spLocks noGrp="1"/>
          </p:cNvSpPr>
          <p:nvPr>
            <p:ph type="dt" sz="half" idx="11"/>
          </p:nvPr>
        </p:nvSpPr>
        <p:spPr>
          <a:xfrm>
            <a:off x="609600" y="6378575"/>
            <a:ext cx="2804584"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fld id="{3B05661C-8667-484D-A642-6E66ACD02BDA}" type="datetimeFigureOut">
              <a:rPr lang="en-US">
                <a:solidFill>
                  <a:prstClr val="black">
                    <a:tint val="75000"/>
                  </a:prstClr>
                </a:solidFill>
              </a:rPr>
              <a:pPr eaLnBrk="0" fontAlgn="base" hangingPunct="0">
                <a:spcBef>
                  <a:spcPct val="0"/>
                </a:spcBef>
                <a:spcAft>
                  <a:spcPct val="0"/>
                </a:spcAft>
                <a:defRPr/>
              </a:pPr>
              <a:t>12/5/2019</a:t>
            </a:fld>
            <a:endParaRPr lang="en-US" dirty="0">
              <a:solidFill>
                <a:prstClr val="black">
                  <a:tint val="75000"/>
                </a:prstClr>
              </a:solidFill>
            </a:endParaRPr>
          </a:p>
        </p:txBody>
      </p:sp>
      <p:sp>
        <p:nvSpPr>
          <p:cNvPr id="4" name="Holder 5"/>
          <p:cNvSpPr>
            <a:spLocks noGrp="1"/>
          </p:cNvSpPr>
          <p:nvPr>
            <p:ph type="sldNum" sz="quarter" idx="12"/>
          </p:nvPr>
        </p:nvSpPr>
        <p:spPr>
          <a:xfrm>
            <a:off x="10922000" y="6553201"/>
            <a:ext cx="594784" cy="423863"/>
          </a:xfrm>
          <a:prstGeom prst="rect">
            <a:avLst/>
          </a:prstGeom>
        </p:spPr>
        <p:txBody>
          <a:bodyPr lIns="0" tIns="0" rIns="0" bIns="0"/>
          <a:lstStyle>
            <a:lvl1pPr marL="25400">
              <a:lnSpc>
                <a:spcPts val="3195"/>
              </a:lnSpc>
              <a:defRPr sz="2800" b="0" i="0">
                <a:solidFill>
                  <a:schemeClr val="tx1"/>
                </a:solidFill>
                <a:latin typeface="Arial"/>
                <a:cs typeface="Arial"/>
              </a:defRPr>
            </a:lvl1pPr>
          </a:lstStyle>
          <a:p>
            <a:pPr eaLnBrk="0" fontAlgn="base" hangingPunct="0">
              <a:spcBef>
                <a:spcPct val="0"/>
              </a:spcBef>
              <a:spcAft>
                <a:spcPct val="0"/>
              </a:spcAft>
              <a:defRPr/>
            </a:pPr>
            <a:fld id="{7EA82C37-50F3-4D87-BB02-E6DA9A06F880}" type="slidenum">
              <a:rPr>
                <a:solidFill>
                  <a:prstClr val="black"/>
                </a:solidFill>
              </a:rPr>
              <a:pPr eaLnBrk="0" fontAlgn="base" hangingPunct="0">
                <a:spcBef>
                  <a:spcPct val="0"/>
                </a:spcBef>
                <a:spcAft>
                  <a:spcPct val="0"/>
                </a:spcAft>
                <a:defRPr/>
              </a:pPr>
              <a:t>‹#›</a:t>
            </a:fld>
            <a:endParaRPr>
              <a:solidFill>
                <a:prstClr val="black"/>
              </a:solidFill>
            </a:endParaRPr>
          </a:p>
        </p:txBody>
      </p:sp>
    </p:spTree>
    <p:extLst>
      <p:ext uri="{BB962C8B-B14F-4D97-AF65-F5344CB8AC3E}">
        <p14:creationId xmlns:p14="http://schemas.microsoft.com/office/powerpoint/2010/main" val="2680338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10"/>
          </p:nvPr>
        </p:nvSpPr>
        <p:spPr>
          <a:xfrm>
            <a:off x="4144434" y="6378575"/>
            <a:ext cx="3903133"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endParaRPr lang="en-US">
              <a:solidFill>
                <a:prstClr val="black">
                  <a:tint val="75000"/>
                </a:prstClr>
              </a:solidFill>
            </a:endParaRPr>
          </a:p>
        </p:txBody>
      </p:sp>
      <p:sp>
        <p:nvSpPr>
          <p:cNvPr id="3" name="Holder 3"/>
          <p:cNvSpPr>
            <a:spLocks noGrp="1"/>
          </p:cNvSpPr>
          <p:nvPr>
            <p:ph type="dt" sz="half" idx="11"/>
          </p:nvPr>
        </p:nvSpPr>
        <p:spPr>
          <a:xfrm>
            <a:off x="609600" y="6378575"/>
            <a:ext cx="2804584"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pPr eaLnBrk="0" fontAlgn="base" hangingPunct="0">
              <a:spcBef>
                <a:spcPct val="0"/>
              </a:spcBef>
              <a:spcAft>
                <a:spcPct val="0"/>
              </a:spcAft>
              <a:defRPr/>
            </a:pPr>
            <a:fld id="{262B3EEB-DFC8-4336-BEA2-A8673B5102F8}" type="datetimeFigureOut">
              <a:rPr lang="en-US">
                <a:solidFill>
                  <a:prstClr val="black">
                    <a:tint val="75000"/>
                  </a:prstClr>
                </a:solidFill>
              </a:rPr>
              <a:pPr eaLnBrk="0" fontAlgn="base" hangingPunct="0">
                <a:spcBef>
                  <a:spcPct val="0"/>
                </a:spcBef>
                <a:spcAft>
                  <a:spcPct val="0"/>
                </a:spcAft>
                <a:defRPr/>
              </a:pPr>
              <a:t>12/5/2019</a:t>
            </a:fld>
            <a:endParaRPr lang="en-US" dirty="0">
              <a:solidFill>
                <a:prstClr val="black">
                  <a:tint val="75000"/>
                </a:prstClr>
              </a:solidFill>
            </a:endParaRPr>
          </a:p>
        </p:txBody>
      </p:sp>
      <p:sp>
        <p:nvSpPr>
          <p:cNvPr id="4" name="Holder 4"/>
          <p:cNvSpPr>
            <a:spLocks noGrp="1"/>
          </p:cNvSpPr>
          <p:nvPr>
            <p:ph type="sldNum" sz="quarter" idx="12"/>
          </p:nvPr>
        </p:nvSpPr>
        <p:spPr>
          <a:xfrm>
            <a:off x="10922000" y="6553201"/>
            <a:ext cx="594784" cy="423863"/>
          </a:xfrm>
          <a:prstGeom prst="rect">
            <a:avLst/>
          </a:prstGeom>
        </p:spPr>
        <p:txBody>
          <a:bodyPr lIns="0" tIns="0" rIns="0" bIns="0"/>
          <a:lstStyle>
            <a:lvl1pPr marL="25400">
              <a:lnSpc>
                <a:spcPts val="3195"/>
              </a:lnSpc>
              <a:defRPr sz="2800" b="0" i="0">
                <a:solidFill>
                  <a:schemeClr val="tx1"/>
                </a:solidFill>
                <a:latin typeface="Arial"/>
                <a:cs typeface="Arial"/>
              </a:defRPr>
            </a:lvl1pPr>
          </a:lstStyle>
          <a:p>
            <a:pPr eaLnBrk="0" fontAlgn="base" hangingPunct="0">
              <a:spcBef>
                <a:spcPct val="0"/>
              </a:spcBef>
              <a:spcAft>
                <a:spcPct val="0"/>
              </a:spcAft>
              <a:defRPr/>
            </a:pPr>
            <a:fld id="{56C4FE8D-AE2B-4592-9453-3D88A1412133}" type="slidenum">
              <a:rPr>
                <a:solidFill>
                  <a:prstClr val="black"/>
                </a:solidFill>
              </a:rPr>
              <a:pPr eaLnBrk="0" fontAlgn="base" hangingPunct="0">
                <a:spcBef>
                  <a:spcPct val="0"/>
                </a:spcBef>
                <a:spcAft>
                  <a:spcPct val="0"/>
                </a:spcAft>
                <a:defRPr/>
              </a:pPr>
              <a:t>‹#›</a:t>
            </a:fld>
            <a:endParaRPr>
              <a:solidFill>
                <a:prstClr val="black"/>
              </a:solidFill>
            </a:endParaRPr>
          </a:p>
        </p:txBody>
      </p:sp>
    </p:spTree>
    <p:extLst>
      <p:ext uri="{BB962C8B-B14F-4D97-AF65-F5344CB8AC3E}">
        <p14:creationId xmlns:p14="http://schemas.microsoft.com/office/powerpoint/2010/main" val="572281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82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Holder 3"/>
          <p:cNvSpPr>
            <a:spLocks noGrp="1"/>
          </p:cNvSpPr>
          <p:nvPr>
            <p:ph type="body" idx="1"/>
          </p:nvPr>
        </p:nvSpPr>
        <p:spPr/>
        <p:txBody>
          <a:bodyPr lIns="0" tIns="0" rIns="0" bIns="0"/>
          <a:lstStyle>
            <a:lvl1pPr>
              <a:defRPr sz="1800" b="0" i="0">
                <a:solidFill>
                  <a:schemeClr val="tx1"/>
                </a:solidFill>
                <a:latin typeface="Arial"/>
                <a:cs typeface="Arial"/>
              </a:defRPr>
            </a:lvl1pPr>
          </a:lstStyle>
          <a:p>
            <a:endParaRPr dirty="0"/>
          </a:p>
        </p:txBody>
      </p:sp>
      <p:sp>
        <p:nvSpPr>
          <p:cNvPr id="4" name="Holder 4"/>
          <p:cNvSpPr>
            <a:spLocks noGrp="1"/>
          </p:cNvSpPr>
          <p:nvPr>
            <p:ph type="ftr" sz="quarter" idx="5"/>
          </p:nvPr>
        </p:nvSpPr>
        <p:spPr>
          <a:xfrm>
            <a:off x="4145280" y="6377940"/>
            <a:ext cx="3901440" cy="342900"/>
          </a:xfrm>
          <a:prstGeom prst="rect">
            <a:avLst/>
          </a:prstGeom>
        </p:spPr>
        <p:txBody>
          <a:bodyPr lIns="0" tIns="0" rIns="0" bIns="0"/>
          <a:lstStyle>
            <a:lvl1pPr algn="ctr">
              <a:defRPr>
                <a:solidFill>
                  <a:schemeClr val="tx1">
                    <a:tint val="75000"/>
                  </a:schemeClr>
                </a:solidFill>
                <a:latin typeface="Arial" panose="020B0604020202020204" pitchFamily="34" charset="0"/>
              </a:defRPr>
            </a:lvl1pPr>
          </a:lstStyle>
          <a:p>
            <a:endParaRPr lang="en-US" dirty="0"/>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latin typeface="Arial" panose="020B0604020202020204" pitchFamily="34" charset="0"/>
              </a:defRPr>
            </a:lvl1pPr>
          </a:lstStyle>
          <a:p>
            <a:fld id="{1D8BD707-D9CF-40AE-B4C6-C98DA3205C09}" type="datetimeFigureOut">
              <a:rPr lang="en-US" smtClean="0"/>
              <a:pPr/>
              <a:t>12/5/2019</a:t>
            </a:fld>
            <a:endParaRPr lang="en-US" dirty="0"/>
          </a:p>
        </p:txBody>
      </p:sp>
      <p:sp>
        <p:nvSpPr>
          <p:cNvPr id="6" name="Holder 6"/>
          <p:cNvSpPr>
            <a:spLocks noGrp="1"/>
          </p:cNvSpPr>
          <p:nvPr>
            <p:ph type="sldNum" sz="quarter" idx="7"/>
          </p:nvPr>
        </p:nvSpPr>
        <p:spPr>
          <a:xfrm>
            <a:off x="10921866" y="6553792"/>
            <a:ext cx="595205" cy="422909"/>
          </a:xfrm>
          <a:prstGeom prst="rect">
            <a:avLst/>
          </a:prstGeom>
        </p:spPr>
        <p:txBody>
          <a:bodyPr lIns="0" tIns="0" rIns="0" bIns="0"/>
          <a:lstStyle>
            <a:lvl1pPr>
              <a:defRPr sz="2800" b="0" i="0">
                <a:solidFill>
                  <a:schemeClr val="tx1"/>
                </a:solidFill>
                <a:latin typeface="Arial"/>
                <a:cs typeface="Arial"/>
              </a:defRPr>
            </a:lvl1pPr>
          </a:lstStyle>
          <a:p>
            <a:pPr marL="25400">
              <a:lnSpc>
                <a:spcPts val="3195"/>
              </a:lnSpc>
            </a:pPr>
            <a:fld id="{81D60167-4931-47E6-BA6A-407CBD079E47}" type="slidenum">
              <a:rPr lang="en-US" smtClean="0"/>
              <a:pPr marL="25400">
                <a:lnSpc>
                  <a:spcPts val="3195"/>
                </a:lnSpc>
              </a:pPr>
              <a:t>‹#›</a:t>
            </a:fld>
            <a:endParaRPr lang="en-US" dirty="0"/>
          </a:p>
        </p:txBody>
      </p:sp>
    </p:spTree>
    <p:extLst>
      <p:ext uri="{BB962C8B-B14F-4D97-AF65-F5344CB8AC3E}">
        <p14:creationId xmlns:p14="http://schemas.microsoft.com/office/powerpoint/2010/main" val="2568406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a:srcRect/>
          <a:stretch>
            <a:fillRect/>
          </a:stretch>
        </a:blipFill>
        <a:effectLst/>
      </p:bgPr>
    </p:bg>
    <p:spTree>
      <p:nvGrpSpPr>
        <p:cNvPr id="1" name=""/>
        <p:cNvGrpSpPr/>
        <p:nvPr/>
      </p:nvGrpSpPr>
      <p:grpSpPr>
        <a:xfrm>
          <a:off x="0" y="0"/>
          <a:ext cx="0" cy="0"/>
          <a:chOff x="0" y="0"/>
          <a:chExt cx="0" cy="0"/>
        </a:xfrm>
      </p:grpSpPr>
      <p:pic>
        <p:nvPicPr>
          <p:cNvPr id="5" name="Picture 12">
            <a:extLst>
              <a:ext uri="{FF2B5EF4-FFF2-40B4-BE49-F238E27FC236}">
                <a16:creationId xmlns="" xmlns:a16="http://schemas.microsoft.com/office/drawing/2014/main" id="{F8C3E5D1-44FD-4970-AEA7-C61D18CB2981}"/>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0" y="0"/>
            <a:ext cx="12186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Holder 3"/>
          <p:cNvSpPr>
            <a:spLocks noGrp="1"/>
          </p:cNvSpPr>
          <p:nvPr>
            <p:ph type="body" idx="1"/>
          </p:nvPr>
        </p:nvSpPr>
        <p:spPr bwMode="auto">
          <a:xfrm>
            <a:off x="715434" y="2301876"/>
            <a:ext cx="107611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a:p>
        </p:txBody>
      </p:sp>
      <p:sp>
        <p:nvSpPr>
          <p:cNvPr id="7" name="object 2"/>
          <p:cNvSpPr txBox="1"/>
          <p:nvPr userDrawn="1"/>
        </p:nvSpPr>
        <p:spPr>
          <a:xfrm>
            <a:off x="0" y="6481"/>
            <a:ext cx="12192000" cy="359394"/>
          </a:xfrm>
          <a:prstGeom prst="rect">
            <a:avLst/>
          </a:prstGeom>
        </p:spPr>
        <p:txBody>
          <a:bodyPr wrap="square" lIns="0" tIns="1270" rIns="0" bIns="0">
            <a:spAutoFit/>
          </a:bodyPr>
          <a:lstStyle>
            <a:lvl1pPr marL="127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lnSpc>
                <a:spcPct val="104000"/>
              </a:lnSpc>
              <a:spcBef>
                <a:spcPts val="13"/>
              </a:spcBef>
              <a:spcAft>
                <a:spcPct val="0"/>
              </a:spcAft>
              <a:defRPr/>
            </a:pPr>
            <a:r>
              <a:rPr lang="en-US" altLang="en-US" sz="2400" b="1" dirty="0">
                <a:solidFill>
                  <a:prstClr val="black"/>
                </a:solidFill>
                <a:cs typeface="Arial" panose="020B0604020202020204" pitchFamily="34" charset="0"/>
              </a:rPr>
              <a:t>COMPLEX ENGAGEMENTS</a:t>
            </a:r>
          </a:p>
        </p:txBody>
      </p:sp>
      <p:pic>
        <p:nvPicPr>
          <p:cNvPr id="2" name="Picture 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0543349" y="0"/>
            <a:ext cx="1643463" cy="1453019"/>
          </a:xfrm>
          <a:prstGeom prst="rect">
            <a:avLst/>
          </a:prstGeom>
        </p:spPr>
      </p:pic>
    </p:spTree>
    <p:extLst>
      <p:ext uri="{BB962C8B-B14F-4D97-AF65-F5344CB8AC3E}">
        <p14:creationId xmlns:p14="http://schemas.microsoft.com/office/powerpoint/2010/main" val="17110118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457200" algn="ctr" rtl="0" eaLnBrk="0" fontAlgn="base" hangingPunct="0">
        <a:spcBef>
          <a:spcPct val="0"/>
        </a:spcBef>
        <a:spcAft>
          <a:spcPct val="0"/>
        </a:spcAft>
        <a:defRPr>
          <a:solidFill>
            <a:schemeClr val="tx2"/>
          </a:solidFill>
          <a:latin typeface="Calibri" panose="020F0502020204030204" pitchFamily="34" charset="0"/>
        </a:defRPr>
      </a:lvl6pPr>
      <a:lvl7pPr marL="914400" algn="ctr" rtl="0" eaLnBrk="0" fontAlgn="base" hangingPunct="0">
        <a:spcBef>
          <a:spcPct val="0"/>
        </a:spcBef>
        <a:spcAft>
          <a:spcPct val="0"/>
        </a:spcAft>
        <a:defRPr>
          <a:solidFill>
            <a:schemeClr val="tx2"/>
          </a:solidFill>
          <a:latin typeface="Calibri" panose="020F0502020204030204" pitchFamily="34" charset="0"/>
        </a:defRPr>
      </a:lvl7pPr>
      <a:lvl8pPr marL="1371600" algn="ctr" rtl="0" eaLnBrk="0" fontAlgn="base" hangingPunct="0">
        <a:spcBef>
          <a:spcPct val="0"/>
        </a:spcBef>
        <a:spcAft>
          <a:spcPct val="0"/>
        </a:spcAft>
        <a:defRPr>
          <a:solidFill>
            <a:schemeClr val="tx2"/>
          </a:solidFill>
          <a:latin typeface="Calibri" panose="020F0502020204030204" pitchFamily="34" charset="0"/>
        </a:defRPr>
      </a:lvl8pPr>
      <a:lvl9pPr marL="1828800" algn="ctr" rtl="0" eaLnBrk="0" fontAlgn="base" hangingPunct="0">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Arial" panose="020B0604020202020204" pitchFamily="34" charset="0"/>
          <a:ea typeface="+mn-ea"/>
          <a:cs typeface="+mn-cs"/>
        </a:defRPr>
      </a:lvl1pPr>
      <a:lvl2pPr marL="457200" algn="l" rtl="0" eaLnBrk="0" fontAlgn="base" hangingPunct="0">
        <a:spcBef>
          <a:spcPct val="20000"/>
        </a:spcBef>
        <a:spcAft>
          <a:spcPct val="0"/>
        </a:spcAft>
        <a:defRPr>
          <a:solidFill>
            <a:schemeClr val="tx1"/>
          </a:solidFill>
          <a:latin typeface="+mn-lt"/>
          <a:ea typeface="+mn-ea"/>
          <a:cs typeface="+mn-cs"/>
        </a:defRPr>
      </a:lvl2pPr>
      <a:lvl3pPr marL="914400" algn="l" rtl="0" eaLnBrk="0" fontAlgn="base" hangingPunct="0">
        <a:spcBef>
          <a:spcPct val="20000"/>
        </a:spcBef>
        <a:spcAft>
          <a:spcPct val="0"/>
        </a:spcAft>
        <a:defRPr>
          <a:solidFill>
            <a:schemeClr val="tx1"/>
          </a:solidFill>
          <a:latin typeface="+mn-lt"/>
          <a:ea typeface="+mn-ea"/>
          <a:cs typeface="+mn-cs"/>
        </a:defRPr>
      </a:lvl3pPr>
      <a:lvl4pPr marL="1371600" algn="l" rtl="0" eaLnBrk="0" fontAlgn="base" hangingPunct="0">
        <a:spcBef>
          <a:spcPct val="20000"/>
        </a:spcBef>
        <a:spcAft>
          <a:spcPct val="0"/>
        </a:spcAft>
        <a:defRPr>
          <a:solidFill>
            <a:schemeClr val="tx1"/>
          </a:solidFill>
          <a:latin typeface="+mn-lt"/>
          <a:ea typeface="+mn-ea"/>
          <a:cs typeface="+mn-cs"/>
        </a:defRPr>
      </a:lvl4pPr>
      <a:lvl5pPr marL="1828800" algn="l" rtl="0" eaLnBrk="0" fontAlgn="base" hangingPunct="0">
        <a:spcBef>
          <a:spcPct val="20000"/>
        </a:spcBef>
        <a:spcAft>
          <a:spcPct val="0"/>
        </a:spcAft>
        <a:defRPr>
          <a:solidFill>
            <a:schemeClr val="tx1"/>
          </a:solidFill>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C2EF7AB8-1B7E-4E08-8D45-5C1DCDAEC30A}"/>
              </a:ext>
            </a:extLst>
          </p:cNvPr>
          <p:cNvPicPr>
            <a:picLocks noChangeAspect="1"/>
          </p:cNvPicPr>
          <p:nvPr/>
        </p:nvPicPr>
        <p:blipFill>
          <a:blip r:embed="rId2"/>
          <a:stretch>
            <a:fillRect/>
          </a:stretch>
        </p:blipFill>
        <p:spPr>
          <a:xfrm>
            <a:off x="2119312" y="657411"/>
            <a:ext cx="7953375" cy="5965032"/>
          </a:xfrm>
          <a:prstGeom prst="rect">
            <a:avLst/>
          </a:prstGeom>
        </p:spPr>
      </p:pic>
    </p:spTree>
    <p:extLst>
      <p:ext uri="{BB962C8B-B14F-4D97-AF65-F5344CB8AC3E}">
        <p14:creationId xmlns:p14="http://schemas.microsoft.com/office/powerpoint/2010/main" val="2482615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96334"/>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IMMEDIATE HOLD DETERMINATION</a:t>
            </a:r>
          </a:p>
        </p:txBody>
      </p:sp>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l="14458" r="14861" b="3030"/>
          <a:stretch>
            <a:fillRect/>
          </a:stretch>
        </p:blipFill>
        <p:spPr bwMode="auto">
          <a:xfrm>
            <a:off x="1126066" y="1089378"/>
            <a:ext cx="3671712" cy="534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3"/>
          <p:cNvPicPr>
            <a:picLocks noChangeAspect="1"/>
          </p:cNvPicPr>
          <p:nvPr/>
        </p:nvPicPr>
        <p:blipFill>
          <a:blip r:embed="rId4">
            <a:extLst>
              <a:ext uri="{28A0092B-C50C-407E-A947-70E740481C1C}">
                <a14:useLocalDpi xmlns:a14="http://schemas.microsoft.com/office/drawing/2010/main" val="0"/>
              </a:ext>
            </a:extLst>
          </a:blip>
          <a:srcRect l="12065" r="20464"/>
          <a:stretch>
            <a:fillRect/>
          </a:stretch>
        </p:blipFill>
        <p:spPr bwMode="auto">
          <a:xfrm>
            <a:off x="5954889" y="1439333"/>
            <a:ext cx="4358128" cy="4735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7096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04767" y="476149"/>
            <a:ext cx="4249266" cy="6065763"/>
          </a:xfrm>
          <a:prstGeom prst="rect">
            <a:avLst/>
          </a:prstGeom>
        </p:spPr>
      </p:pic>
    </p:spTree>
    <p:extLst>
      <p:ext uri="{BB962C8B-B14F-4D97-AF65-F5344CB8AC3E}">
        <p14:creationId xmlns:p14="http://schemas.microsoft.com/office/powerpoint/2010/main" val="2175942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nvSpPr>
        <p:spPr>
          <a:xfrm>
            <a:off x="0" y="296330"/>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DELIBERATE HOLD DETERMINATION</a:t>
            </a:r>
          </a:p>
        </p:txBody>
      </p:sp>
      <p:sp>
        <p:nvSpPr>
          <p:cNvPr id="24579" name="Rectangle 1"/>
          <p:cNvSpPr>
            <a:spLocks noChangeArrowheads="1"/>
          </p:cNvSpPr>
          <p:nvPr/>
        </p:nvSpPr>
        <p:spPr bwMode="auto">
          <a:xfrm>
            <a:off x="1524000" y="2667000"/>
            <a:ext cx="9144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0" fontAlgn="base" hangingPunct="0">
              <a:spcBef>
                <a:spcPct val="0"/>
              </a:spcBef>
              <a:spcAft>
                <a:spcPct val="0"/>
              </a:spcAft>
              <a:buFont typeface="Wingdings" panose="05000000000000000000" pitchFamily="2" charset="2"/>
              <a:buChar char="q"/>
            </a:pPr>
            <a:r>
              <a:rPr lang="en-US" altLang="en-US" dirty="0">
                <a:solidFill>
                  <a:prstClr val="black"/>
                </a:solidFill>
              </a:rPr>
              <a:t> Reticle relationship (mil or MOA).</a:t>
            </a:r>
          </a:p>
          <a:p>
            <a:pPr eaLnBrk="0" fontAlgn="base" hangingPunct="0">
              <a:spcBef>
                <a:spcPct val="0"/>
              </a:spcBef>
              <a:spcAft>
                <a:spcPct val="0"/>
              </a:spcAft>
            </a:pPr>
            <a:r>
              <a:rPr lang="en-US" altLang="en-US" dirty="0">
                <a:solidFill>
                  <a:prstClr val="black"/>
                </a:solidFill>
              </a:rPr>
              <a:t> </a:t>
            </a:r>
          </a:p>
          <a:p>
            <a:pPr marL="285750" indent="-285750" eaLnBrk="0" fontAlgn="base" hangingPunct="0">
              <a:spcBef>
                <a:spcPct val="0"/>
              </a:spcBef>
              <a:spcAft>
                <a:spcPct val="0"/>
              </a:spcAft>
              <a:buFont typeface="Wingdings" panose="05000000000000000000" pitchFamily="2" charset="2"/>
              <a:buChar char="q"/>
            </a:pPr>
            <a:r>
              <a:rPr lang="en-US" altLang="en-US" dirty="0">
                <a:solidFill>
                  <a:prstClr val="black"/>
                </a:solidFill>
              </a:rPr>
              <a:t> Recognition method. </a:t>
            </a:r>
          </a:p>
          <a:p>
            <a:pPr marL="285750" indent="-285750" eaLnBrk="0" fontAlgn="base" hangingPunct="0">
              <a:spcBef>
                <a:spcPct val="0"/>
              </a:spcBef>
              <a:spcAft>
                <a:spcPct val="0"/>
              </a:spcAft>
              <a:buFont typeface="Wingdings" panose="05000000000000000000" pitchFamily="2" charset="2"/>
              <a:buChar char="q"/>
            </a:pPr>
            <a:endParaRPr lang="en-US" altLang="en-US" dirty="0">
              <a:solidFill>
                <a:prstClr val="black"/>
              </a:solidFill>
            </a:endParaRPr>
          </a:p>
          <a:p>
            <a:pPr marL="285750" indent="-285750" eaLnBrk="0" fontAlgn="base" hangingPunct="0">
              <a:spcBef>
                <a:spcPct val="0"/>
              </a:spcBef>
              <a:spcAft>
                <a:spcPct val="0"/>
              </a:spcAft>
              <a:buFont typeface="Wingdings" panose="05000000000000000000" pitchFamily="2" charset="2"/>
              <a:buChar char="q"/>
            </a:pPr>
            <a:r>
              <a:rPr lang="en-US" altLang="en-US" dirty="0">
                <a:solidFill>
                  <a:prstClr val="black"/>
                </a:solidFill>
              </a:rPr>
              <a:t> Bracketing method. </a:t>
            </a:r>
          </a:p>
          <a:p>
            <a:pPr marL="285750" indent="-285750" eaLnBrk="0" fontAlgn="base" hangingPunct="0">
              <a:spcBef>
                <a:spcPct val="0"/>
              </a:spcBef>
              <a:spcAft>
                <a:spcPct val="0"/>
              </a:spcAft>
              <a:buFont typeface="Wingdings" panose="05000000000000000000" pitchFamily="2" charset="2"/>
              <a:buChar char="q"/>
            </a:pPr>
            <a:endParaRPr lang="en-US" altLang="en-US" dirty="0">
              <a:solidFill>
                <a:prstClr val="black"/>
              </a:solidFill>
            </a:endParaRPr>
          </a:p>
          <a:p>
            <a:pPr marL="285750" indent="-285750" eaLnBrk="0" fontAlgn="base" hangingPunct="0">
              <a:spcBef>
                <a:spcPct val="0"/>
              </a:spcBef>
              <a:spcAft>
                <a:spcPct val="0"/>
              </a:spcAft>
              <a:buFont typeface="Wingdings" panose="05000000000000000000" pitchFamily="2" charset="2"/>
              <a:buChar char="q"/>
            </a:pPr>
            <a:r>
              <a:rPr lang="en-US" altLang="en-US" dirty="0">
                <a:solidFill>
                  <a:prstClr val="black"/>
                </a:solidFill>
              </a:rPr>
              <a:t> Halving method. </a:t>
            </a:r>
          </a:p>
        </p:txBody>
      </p:sp>
    </p:spTree>
    <p:extLst>
      <p:ext uri="{BB962C8B-B14F-4D97-AF65-F5344CB8AC3E}">
        <p14:creationId xmlns:p14="http://schemas.microsoft.com/office/powerpoint/2010/main" val="3081862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38401" y="1478845"/>
            <a:ext cx="9391310" cy="5059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0" y="307620"/>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RETICLE RELATIONSHIP (MIL OR MOA). </a:t>
            </a:r>
          </a:p>
        </p:txBody>
      </p:sp>
    </p:spTree>
    <p:extLst>
      <p:ext uri="{BB962C8B-B14F-4D97-AF65-F5344CB8AC3E}">
        <p14:creationId xmlns:p14="http://schemas.microsoft.com/office/powerpoint/2010/main" val="2589713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p:cNvPicPr>
            <a:picLocks noChangeAspect="1"/>
          </p:cNvPicPr>
          <p:nvPr/>
        </p:nvPicPr>
        <p:blipFill>
          <a:blip r:embed="rId3">
            <a:extLst>
              <a:ext uri="{28A0092B-C50C-407E-A947-70E740481C1C}">
                <a14:useLocalDpi xmlns:a14="http://schemas.microsoft.com/office/drawing/2010/main" val="0"/>
              </a:ext>
            </a:extLst>
          </a:blip>
          <a:srcRect b="50000"/>
          <a:stretch>
            <a:fillRect/>
          </a:stretch>
        </p:blipFill>
        <p:spPr bwMode="auto">
          <a:xfrm>
            <a:off x="2077342" y="1591733"/>
            <a:ext cx="8037313" cy="478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0" y="276049"/>
            <a:ext cx="12191999"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Recognition Method</a:t>
            </a:r>
          </a:p>
        </p:txBody>
      </p:sp>
    </p:spTree>
    <p:extLst>
      <p:ext uri="{BB962C8B-B14F-4D97-AF65-F5344CB8AC3E}">
        <p14:creationId xmlns:p14="http://schemas.microsoft.com/office/powerpoint/2010/main" val="1634130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76049"/>
            <a:ext cx="12191999"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Recognition Method</a:t>
            </a:r>
          </a:p>
        </p:txBody>
      </p:sp>
      <p:pic>
        <p:nvPicPr>
          <p:cNvPr id="5" name="Picture 1"/>
          <p:cNvPicPr>
            <a:picLocks noChangeAspect="1"/>
          </p:cNvPicPr>
          <p:nvPr/>
        </p:nvPicPr>
        <p:blipFill>
          <a:blip r:embed="rId2">
            <a:extLst>
              <a:ext uri="{28A0092B-C50C-407E-A947-70E740481C1C}">
                <a14:useLocalDpi xmlns:a14="http://schemas.microsoft.com/office/drawing/2010/main" val="0"/>
              </a:ext>
            </a:extLst>
          </a:blip>
          <a:srcRect t="50000"/>
          <a:stretch>
            <a:fillRect/>
          </a:stretch>
        </p:blipFill>
        <p:spPr bwMode="auto">
          <a:xfrm>
            <a:off x="2077342" y="1591732"/>
            <a:ext cx="8037054" cy="4786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66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3"/>
          <p:cNvPicPr>
            <a:picLocks noChangeAspect="1"/>
          </p:cNvPicPr>
          <p:nvPr/>
        </p:nvPicPr>
        <p:blipFill>
          <a:blip r:embed="rId3">
            <a:extLst>
              <a:ext uri="{28A0092B-C50C-407E-A947-70E740481C1C}">
                <a14:useLocalDpi xmlns:a14="http://schemas.microsoft.com/office/drawing/2010/main" val="0"/>
              </a:ext>
            </a:extLst>
          </a:blip>
          <a:srcRect l="5833" t="5109" r="7471" b="51360"/>
          <a:stretch>
            <a:fillRect/>
          </a:stretch>
        </p:blipFill>
        <p:spPr bwMode="auto">
          <a:xfrm>
            <a:off x="1398450" y="1015120"/>
            <a:ext cx="8997032" cy="543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0" y="375357"/>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Bracketing Method</a:t>
            </a:r>
          </a:p>
        </p:txBody>
      </p:sp>
    </p:spTree>
    <p:extLst>
      <p:ext uri="{BB962C8B-B14F-4D97-AF65-F5344CB8AC3E}">
        <p14:creationId xmlns:p14="http://schemas.microsoft.com/office/powerpoint/2010/main" val="2672683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val="0"/>
              </a:ext>
            </a:extLst>
          </a:blip>
          <a:srcRect l="4198" t="56802" r="4198" b="3748"/>
          <a:stretch>
            <a:fillRect/>
          </a:stretch>
        </p:blipFill>
        <p:spPr bwMode="auto">
          <a:xfrm>
            <a:off x="853146" y="1490133"/>
            <a:ext cx="9929686" cy="5142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0" y="283105"/>
            <a:ext cx="12191999"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Bracketing Method</a:t>
            </a:r>
          </a:p>
        </p:txBody>
      </p:sp>
    </p:spTree>
    <p:extLst>
      <p:ext uri="{BB962C8B-B14F-4D97-AF65-F5344CB8AC3E}">
        <p14:creationId xmlns:p14="http://schemas.microsoft.com/office/powerpoint/2010/main" val="148449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328190" y="902143"/>
            <a:ext cx="7529267" cy="572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
          <p:cNvSpPr txBox="1">
            <a:spLocks noChangeArrowheads="1"/>
          </p:cNvSpPr>
          <p:nvPr/>
        </p:nvSpPr>
        <p:spPr>
          <a:xfrm>
            <a:off x="1520824" y="262380"/>
            <a:ext cx="9144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Recognition Method</a:t>
            </a:r>
          </a:p>
        </p:txBody>
      </p:sp>
    </p:spTree>
    <p:extLst>
      <p:ext uri="{BB962C8B-B14F-4D97-AF65-F5344CB8AC3E}">
        <p14:creationId xmlns:p14="http://schemas.microsoft.com/office/powerpoint/2010/main" val="5857401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675467" y="1315372"/>
            <a:ext cx="6845082" cy="5424094"/>
          </a:xfrm>
          <a:prstGeom prst="rect">
            <a:avLst/>
          </a:prstGeom>
        </p:spPr>
      </p:pic>
      <p:sp>
        <p:nvSpPr>
          <p:cNvPr id="3" name="TextBox 2"/>
          <p:cNvSpPr txBox="1"/>
          <p:nvPr/>
        </p:nvSpPr>
        <p:spPr>
          <a:xfrm>
            <a:off x="0" y="275684"/>
            <a:ext cx="12192000"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Moving Targets</a:t>
            </a:r>
          </a:p>
        </p:txBody>
      </p:sp>
      <p:sp>
        <p:nvSpPr>
          <p:cNvPr id="4" name="Rectangle 2"/>
          <p:cNvSpPr txBox="1">
            <a:spLocks noChangeArrowheads="1"/>
          </p:cNvSpPr>
          <p:nvPr/>
        </p:nvSpPr>
        <p:spPr>
          <a:xfrm>
            <a:off x="0" y="917229"/>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Immediate Lead </a:t>
            </a:r>
          </a:p>
        </p:txBody>
      </p:sp>
    </p:spTree>
    <p:extLst>
      <p:ext uri="{BB962C8B-B14F-4D97-AF65-F5344CB8AC3E}">
        <p14:creationId xmlns:p14="http://schemas.microsoft.com/office/powerpoint/2010/main" val="1275480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2895600" y="1524001"/>
            <a:ext cx="6705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2000" b="1" dirty="0">
                <a:solidFill>
                  <a:srgbClr val="000000"/>
                </a:solidFill>
                <a:cs typeface="Arial" panose="020B0604020202020204" pitchFamily="34" charset="0"/>
              </a:rPr>
              <a:t>ACTION: </a:t>
            </a:r>
          </a:p>
          <a:p>
            <a:pPr eaLnBrk="0" fontAlgn="base" hangingPunct="0">
              <a:spcBef>
                <a:spcPct val="0"/>
              </a:spcBef>
              <a:spcAft>
                <a:spcPct val="0"/>
              </a:spcAft>
            </a:pPr>
            <a:r>
              <a:rPr lang="en-US" altLang="en-US" sz="2000" dirty="0">
                <a:solidFill>
                  <a:srgbClr val="000000"/>
                </a:solidFill>
                <a:cs typeface="Arial" panose="020B0604020202020204" pitchFamily="34" charset="0"/>
              </a:rPr>
              <a:t>Conduct an Introduction to Complex Engagement  </a:t>
            </a:r>
          </a:p>
          <a:p>
            <a:pPr eaLnBrk="0" fontAlgn="base" hangingPunct="0">
              <a:spcBef>
                <a:spcPct val="0"/>
              </a:spcBef>
              <a:spcAft>
                <a:spcPct val="0"/>
              </a:spcAft>
            </a:pPr>
            <a:endParaRPr lang="en-US" altLang="en-US" sz="2000" dirty="0">
              <a:solidFill>
                <a:srgbClr val="000000"/>
              </a:solidFill>
              <a:cs typeface="Arial" panose="020B0604020202020204" pitchFamily="34" charset="0"/>
            </a:endParaRPr>
          </a:p>
          <a:p>
            <a:pPr eaLnBrk="0" fontAlgn="base" hangingPunct="0">
              <a:spcBef>
                <a:spcPct val="0"/>
              </a:spcBef>
              <a:spcAft>
                <a:spcPct val="0"/>
              </a:spcAft>
            </a:pPr>
            <a:r>
              <a:rPr lang="en-US" altLang="en-US" sz="2000" b="1" dirty="0">
                <a:solidFill>
                  <a:srgbClr val="000000"/>
                </a:solidFill>
                <a:cs typeface="Arial" panose="020B0604020202020204" pitchFamily="34" charset="0"/>
              </a:rPr>
              <a:t>CONDITION: </a:t>
            </a:r>
            <a:endParaRPr lang="en-US" altLang="en-US" sz="2000" dirty="0">
              <a:solidFill>
                <a:srgbClr val="000000"/>
              </a:solidFill>
              <a:cs typeface="Arial" panose="020B0604020202020204" pitchFamily="34" charset="0"/>
            </a:endParaRPr>
          </a:p>
          <a:p>
            <a:pPr eaLnBrk="0" fontAlgn="base" hangingPunct="0">
              <a:spcBef>
                <a:spcPct val="0"/>
              </a:spcBef>
              <a:spcAft>
                <a:spcPct val="0"/>
              </a:spcAft>
            </a:pPr>
            <a:r>
              <a:rPr lang="en-US" altLang="en-US" sz="2000" dirty="0">
                <a:solidFill>
                  <a:srgbClr val="000000"/>
                </a:solidFill>
                <a:cs typeface="Arial" panose="020B0604020202020204" pitchFamily="34" charset="0"/>
              </a:rPr>
              <a:t>In a classroom and field environment, given a M4-Series rifle, M4 Rifle magazine, </a:t>
            </a:r>
            <a:r>
              <a:rPr lang="en-US" altLang="en-US" sz="2000" dirty="0" smtClean="0">
                <a:solidFill>
                  <a:srgbClr val="000000"/>
                </a:solidFill>
                <a:cs typeface="Arial" panose="020B0604020202020204" pitchFamily="34" charset="0"/>
              </a:rPr>
              <a:t>PAS-13 Thermal, M150 </a:t>
            </a:r>
            <a:r>
              <a:rPr lang="en-US" altLang="en-US" sz="2000" dirty="0">
                <a:solidFill>
                  <a:srgbClr val="000000"/>
                </a:solidFill>
                <a:cs typeface="Arial" panose="020B0604020202020204" pitchFamily="34" charset="0"/>
              </a:rPr>
              <a:t>RCO and small arms maintenance equipment.</a:t>
            </a:r>
          </a:p>
          <a:p>
            <a:pPr eaLnBrk="0" fontAlgn="base" hangingPunct="0">
              <a:spcBef>
                <a:spcPct val="0"/>
              </a:spcBef>
              <a:spcAft>
                <a:spcPct val="0"/>
              </a:spcAft>
            </a:pPr>
            <a:endParaRPr lang="en-US" altLang="en-US" sz="2000" dirty="0">
              <a:solidFill>
                <a:srgbClr val="000000"/>
              </a:solidFill>
              <a:cs typeface="Arial" panose="020B0604020202020204" pitchFamily="34" charset="0"/>
            </a:endParaRPr>
          </a:p>
          <a:p>
            <a:pPr eaLnBrk="0" fontAlgn="base" hangingPunct="0">
              <a:spcBef>
                <a:spcPct val="0"/>
              </a:spcBef>
              <a:spcAft>
                <a:spcPct val="0"/>
              </a:spcAft>
            </a:pPr>
            <a:r>
              <a:rPr lang="en-US" altLang="en-US" sz="2000" b="1" dirty="0">
                <a:solidFill>
                  <a:srgbClr val="000000"/>
                </a:solidFill>
                <a:cs typeface="Arial" panose="020B0604020202020204" pitchFamily="34" charset="0"/>
              </a:rPr>
              <a:t>STANDARD: </a:t>
            </a:r>
          </a:p>
          <a:p>
            <a:pPr eaLnBrk="0" fontAlgn="base" hangingPunct="0">
              <a:spcBef>
                <a:spcPct val="0"/>
              </a:spcBef>
              <a:spcAft>
                <a:spcPct val="0"/>
              </a:spcAft>
            </a:pPr>
            <a:r>
              <a:rPr lang="en-US" altLang="en-US" sz="2000" dirty="0">
                <a:solidFill>
                  <a:srgbClr val="000000"/>
                </a:solidFill>
                <a:cs typeface="Arial" panose="020B0604020202020204" pitchFamily="34" charset="0"/>
              </a:rPr>
              <a:t>Apply the Shot Process to </a:t>
            </a:r>
            <a:r>
              <a:rPr lang="en-US" altLang="en-US" sz="2000" dirty="0" smtClean="0">
                <a:solidFill>
                  <a:srgbClr val="000000"/>
                </a:solidFill>
                <a:cs typeface="Arial" panose="020B0604020202020204" pitchFamily="34" charset="0"/>
              </a:rPr>
              <a:t>Complex </a:t>
            </a:r>
            <a:r>
              <a:rPr lang="en-US" altLang="en-US" sz="2000" dirty="0" smtClean="0">
                <a:solidFill>
                  <a:srgbClr val="000000"/>
                </a:solidFill>
                <a:cs typeface="Arial" panose="020B0604020202020204" pitchFamily="34" charset="0"/>
              </a:rPr>
              <a:t>Engagements during </a:t>
            </a:r>
            <a:r>
              <a:rPr lang="en-US" altLang="en-US" sz="2000" dirty="0" smtClean="0">
                <a:solidFill>
                  <a:srgbClr val="000000"/>
                </a:solidFill>
                <a:cs typeface="Arial" panose="020B0604020202020204" pitchFamily="34" charset="0"/>
              </a:rPr>
              <a:t>training </a:t>
            </a:r>
            <a:r>
              <a:rPr lang="en-US" altLang="en-US" sz="2000" dirty="0">
                <a:solidFill>
                  <a:srgbClr val="000000"/>
                </a:solidFill>
                <a:cs typeface="Arial" panose="020B0604020202020204" pitchFamily="34" charset="0"/>
              </a:rPr>
              <a:t>with an M4 </a:t>
            </a:r>
            <a:r>
              <a:rPr lang="en-US" altLang="en-US" sz="2000" dirty="0" smtClean="0">
                <a:solidFill>
                  <a:srgbClr val="000000"/>
                </a:solidFill>
                <a:cs typeface="Arial" panose="020B0604020202020204" pitchFamily="34" charset="0"/>
              </a:rPr>
              <a:t>Rifle, PAS-13 Thermal </a:t>
            </a:r>
            <a:r>
              <a:rPr lang="en-US" altLang="en-US" sz="2000" dirty="0">
                <a:solidFill>
                  <a:srgbClr val="000000"/>
                </a:solidFill>
                <a:cs typeface="Arial" panose="020B0604020202020204" pitchFamily="34" charset="0"/>
              </a:rPr>
              <a:t>and M150 RCO IAW TC 3-22.9 Rifle and Carbine to engage targets at ranges </a:t>
            </a:r>
            <a:r>
              <a:rPr lang="en-US" altLang="en-US" sz="2000" dirty="0" smtClean="0">
                <a:solidFill>
                  <a:srgbClr val="000000"/>
                </a:solidFill>
                <a:cs typeface="Arial" panose="020B0604020202020204" pitchFamily="34" charset="0"/>
              </a:rPr>
              <a:t>from 100-600 </a:t>
            </a:r>
            <a:r>
              <a:rPr lang="en-US" altLang="en-US" sz="2000" dirty="0">
                <a:solidFill>
                  <a:srgbClr val="000000"/>
                </a:solidFill>
                <a:cs typeface="Arial" panose="020B0604020202020204" pitchFamily="34" charset="0"/>
              </a:rPr>
              <a:t>meters</a:t>
            </a:r>
            <a:r>
              <a:rPr lang="en-US" altLang="en-US" sz="2000" dirty="0" smtClean="0">
                <a:solidFill>
                  <a:srgbClr val="000000"/>
                </a:solidFill>
                <a:cs typeface="Arial" panose="020B0604020202020204" pitchFamily="34" charset="0"/>
              </a:rPr>
              <a:t>. </a:t>
            </a:r>
            <a:r>
              <a:rPr lang="en-US" altLang="en-US" sz="2000" dirty="0" smtClean="0">
                <a:solidFill>
                  <a:srgbClr val="000000"/>
                </a:solidFill>
                <a:cs typeface="Arial" panose="020B0604020202020204" pitchFamily="34" charset="0"/>
              </a:rPr>
              <a:t>Achieve an 80% on the written exam.</a:t>
            </a:r>
            <a:endParaRPr lang="en-US" altLang="en-US" sz="2000" dirty="0">
              <a:solidFill>
                <a:srgbClr val="000000"/>
              </a:solidFill>
              <a:cs typeface="Arial" panose="020B0604020202020204" pitchFamily="34" charset="0"/>
            </a:endParaRPr>
          </a:p>
          <a:p>
            <a:pPr eaLnBrk="0" fontAlgn="base" hangingPunct="0">
              <a:spcBef>
                <a:spcPct val="0"/>
              </a:spcBef>
              <a:spcAft>
                <a:spcPct val="0"/>
              </a:spcAft>
            </a:pPr>
            <a:endParaRPr lang="en-US" altLang="en-US"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241912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603667" y="1275644"/>
            <a:ext cx="6984665" cy="5446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a:xfrm>
            <a:off x="0" y="917229"/>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Deliberate Lead Formula</a:t>
            </a:r>
          </a:p>
        </p:txBody>
      </p:sp>
      <p:sp>
        <p:nvSpPr>
          <p:cNvPr id="4" name="Rectangle 2"/>
          <p:cNvSpPr txBox="1">
            <a:spLocks noChangeArrowheads="1"/>
          </p:cNvSpPr>
          <p:nvPr/>
        </p:nvSpPr>
        <p:spPr>
          <a:xfrm>
            <a:off x="0" y="213521"/>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Moving Targets</a:t>
            </a:r>
          </a:p>
        </p:txBody>
      </p:sp>
    </p:spTree>
    <p:extLst>
      <p:ext uri="{BB962C8B-B14F-4D97-AF65-F5344CB8AC3E}">
        <p14:creationId xmlns:p14="http://schemas.microsoft.com/office/powerpoint/2010/main" val="16764706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21832" y="1431923"/>
            <a:ext cx="6145705" cy="5426077"/>
          </a:xfrm>
          <a:prstGeom prst="rect">
            <a:avLst/>
          </a:prstGeom>
        </p:spPr>
      </p:pic>
      <p:sp>
        <p:nvSpPr>
          <p:cNvPr id="3" name="TextBox 2"/>
          <p:cNvSpPr txBox="1"/>
          <p:nvPr/>
        </p:nvSpPr>
        <p:spPr>
          <a:xfrm>
            <a:off x="0" y="281633"/>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Oblique Targets</a:t>
            </a:r>
          </a:p>
        </p:txBody>
      </p:sp>
    </p:spTree>
    <p:extLst>
      <p:ext uri="{BB962C8B-B14F-4D97-AF65-F5344CB8AC3E}">
        <p14:creationId xmlns:p14="http://schemas.microsoft.com/office/powerpoint/2010/main" val="3051408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003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Environmental Conditions</a:t>
            </a:r>
          </a:p>
        </p:txBody>
      </p:sp>
      <p:pic>
        <p:nvPicPr>
          <p:cNvPr id="6" name="Picture 5"/>
          <p:cNvPicPr>
            <a:picLocks noChangeAspect="1"/>
          </p:cNvPicPr>
          <p:nvPr/>
        </p:nvPicPr>
        <p:blipFill>
          <a:blip r:embed="rId3"/>
          <a:stretch>
            <a:fillRect/>
          </a:stretch>
        </p:blipFill>
        <p:spPr>
          <a:xfrm>
            <a:off x="3694694" y="1054317"/>
            <a:ext cx="4802609" cy="5391638"/>
          </a:xfrm>
          <a:prstGeom prst="rect">
            <a:avLst/>
          </a:prstGeom>
        </p:spPr>
      </p:pic>
    </p:spTree>
    <p:extLst>
      <p:ext uri="{BB962C8B-B14F-4D97-AF65-F5344CB8AC3E}">
        <p14:creationId xmlns:p14="http://schemas.microsoft.com/office/powerpoint/2010/main" val="34942771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0034"/>
            <a:ext cx="12191999" cy="461665"/>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Environmental Conditions</a:t>
            </a:r>
          </a:p>
        </p:txBody>
      </p:sp>
      <p:pic>
        <p:nvPicPr>
          <p:cNvPr id="5" name="Picture 4"/>
          <p:cNvPicPr>
            <a:picLocks noChangeAspect="1"/>
          </p:cNvPicPr>
          <p:nvPr/>
        </p:nvPicPr>
        <p:blipFill>
          <a:blip r:embed="rId3"/>
          <a:stretch>
            <a:fillRect/>
          </a:stretch>
        </p:blipFill>
        <p:spPr>
          <a:xfrm>
            <a:off x="2927053" y="1234939"/>
            <a:ext cx="6337891" cy="5357771"/>
          </a:xfrm>
          <a:prstGeom prst="rect">
            <a:avLst/>
          </a:prstGeom>
        </p:spPr>
      </p:pic>
    </p:spTree>
    <p:extLst>
      <p:ext uri="{BB962C8B-B14F-4D97-AF65-F5344CB8AC3E}">
        <p14:creationId xmlns:p14="http://schemas.microsoft.com/office/powerpoint/2010/main" val="251507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3746"/>
            <a:ext cx="12192000" cy="830997"/>
          </a:xfrm>
          <a:prstGeom prst="rect">
            <a:avLst/>
          </a:prstGeom>
          <a:noFill/>
        </p:spPr>
        <p:txBody>
          <a:bodyPr wrap="square" rtlCol="0">
            <a:spAutoFit/>
          </a:bodyPr>
          <a:lstStyle/>
          <a:p>
            <a:pPr algn="ctr"/>
            <a:r>
              <a:rPr lang="en-US" sz="2400" dirty="0">
                <a:latin typeface="Arial" panose="020B0604020202020204" pitchFamily="34" charset="0"/>
                <a:cs typeface="Arial" panose="020B0604020202020204" pitchFamily="34" charset="0"/>
              </a:rPr>
              <a:t>Wind Indicators</a:t>
            </a:r>
          </a:p>
          <a:p>
            <a:pPr algn="ctr"/>
            <a:endParaRPr lang="en-US" sz="2400" dirty="0">
              <a:latin typeface="Arial" panose="020B0604020202020204" pitchFamily="34" charset="0"/>
              <a:cs typeface="Arial" panose="020B0604020202020204" pitchFamily="34" charset="0"/>
            </a:endParaRPr>
          </a:p>
        </p:txBody>
      </p:sp>
      <p:sp>
        <p:nvSpPr>
          <p:cNvPr id="4" name="Rectangle 3"/>
          <p:cNvSpPr/>
          <p:nvPr/>
        </p:nvSpPr>
        <p:spPr>
          <a:xfrm>
            <a:off x="2115761" y="2015104"/>
            <a:ext cx="7960477" cy="3416320"/>
          </a:xfrm>
          <a:prstGeom prst="rect">
            <a:avLst/>
          </a:prstGeom>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0 to 3 mph = Hardly felt, but smoke drifts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3 to 5 mph = Felt lightly on the face</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5 to 8 mph = Keeps leaves in constant movement</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 8 to 12 mph = Raises dust and loose paper</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12 to 15 mph = Causes small trees to sway.</a:t>
            </a:r>
          </a:p>
        </p:txBody>
      </p:sp>
    </p:spTree>
    <p:extLst>
      <p:ext uri="{BB962C8B-B14F-4D97-AF65-F5344CB8AC3E}">
        <p14:creationId xmlns:p14="http://schemas.microsoft.com/office/powerpoint/2010/main" val="1317855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4645" y="1327948"/>
            <a:ext cx="7596554" cy="4872051"/>
          </a:xfrm>
          <a:prstGeom prst="rect">
            <a:avLst/>
          </a:prstGeom>
        </p:spPr>
      </p:pic>
    </p:spTree>
    <p:extLst>
      <p:ext uri="{BB962C8B-B14F-4D97-AF65-F5344CB8AC3E}">
        <p14:creationId xmlns:p14="http://schemas.microsoft.com/office/powerpoint/2010/main" val="27549394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448864" y="1222555"/>
            <a:ext cx="6879955" cy="5415312"/>
          </a:xfrm>
          <a:prstGeom prst="rect">
            <a:avLst/>
          </a:prstGeom>
        </p:spPr>
      </p:pic>
      <p:sp>
        <p:nvSpPr>
          <p:cNvPr id="6" name="Rectangle 5"/>
          <p:cNvSpPr/>
          <p:nvPr/>
        </p:nvSpPr>
        <p:spPr>
          <a:xfrm>
            <a:off x="0" y="299225"/>
            <a:ext cx="12191999" cy="461665"/>
          </a:xfrm>
          <a:prstGeom prst="rect">
            <a:avLst/>
          </a:prstGeom>
        </p:spPr>
        <p:txBody>
          <a:bodyPr wrap="square">
            <a:spAutoFit/>
          </a:bodyPr>
          <a:lstStyle/>
          <a:p>
            <a:pPr algn="ctr"/>
            <a:r>
              <a:rPr lang="en-US" sz="2400" dirty="0">
                <a:latin typeface="Arial" panose="020B0604020202020204" pitchFamily="34" charset="0"/>
              </a:rPr>
              <a:t>Immediate Wind Hold</a:t>
            </a:r>
          </a:p>
        </p:txBody>
      </p:sp>
    </p:spTree>
    <p:extLst>
      <p:ext uri="{BB962C8B-B14F-4D97-AF65-F5344CB8AC3E}">
        <p14:creationId xmlns:p14="http://schemas.microsoft.com/office/powerpoint/2010/main" val="112951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73275" y="1245944"/>
            <a:ext cx="7935451" cy="5245167"/>
          </a:xfrm>
          <a:prstGeom prst="rect">
            <a:avLst/>
          </a:prstGeom>
        </p:spPr>
      </p:pic>
      <p:sp>
        <p:nvSpPr>
          <p:cNvPr id="6" name="Rectangle 5"/>
          <p:cNvSpPr/>
          <p:nvPr/>
        </p:nvSpPr>
        <p:spPr>
          <a:xfrm>
            <a:off x="0" y="299225"/>
            <a:ext cx="12191999" cy="461665"/>
          </a:xfrm>
          <a:prstGeom prst="rect">
            <a:avLst/>
          </a:prstGeom>
        </p:spPr>
        <p:txBody>
          <a:bodyPr wrap="square">
            <a:spAutoFit/>
          </a:bodyPr>
          <a:lstStyle/>
          <a:p>
            <a:pPr algn="ctr"/>
            <a:r>
              <a:rPr lang="en-US" sz="2400" dirty="0">
                <a:latin typeface="Arial" panose="020B0604020202020204" pitchFamily="34" charset="0"/>
              </a:rPr>
              <a:t>Deliberate Wind Hold</a:t>
            </a:r>
          </a:p>
        </p:txBody>
      </p:sp>
    </p:spTree>
    <p:extLst>
      <p:ext uri="{BB962C8B-B14F-4D97-AF65-F5344CB8AC3E}">
        <p14:creationId xmlns:p14="http://schemas.microsoft.com/office/powerpoint/2010/main" val="3854509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66871" y="895464"/>
            <a:ext cx="5058257" cy="5810136"/>
          </a:xfrm>
          <a:prstGeom prst="rect">
            <a:avLst/>
          </a:prstGeom>
        </p:spPr>
      </p:pic>
      <p:sp>
        <p:nvSpPr>
          <p:cNvPr id="3" name="TextBox 2"/>
          <p:cNvSpPr txBox="1"/>
          <p:nvPr/>
        </p:nvSpPr>
        <p:spPr>
          <a:xfrm>
            <a:off x="0" y="287043"/>
            <a:ext cx="12192000" cy="461665"/>
          </a:xfrm>
          <a:prstGeom prst="rect">
            <a:avLst/>
          </a:prstGeom>
          <a:noFill/>
        </p:spPr>
        <p:txBody>
          <a:bodyPr wrap="square" rtlCol="0">
            <a:spAutoFit/>
          </a:bodyPr>
          <a:lstStyle/>
          <a:p>
            <a:pPr algn="ctr"/>
            <a:r>
              <a:rPr lang="en-US" sz="2400" dirty="0">
                <a:latin typeface="Arial" panose="020B0604020202020204" pitchFamily="34" charset="0"/>
              </a:rPr>
              <a:t>Angled Firing</a:t>
            </a:r>
          </a:p>
        </p:txBody>
      </p:sp>
    </p:spTree>
    <p:extLst>
      <p:ext uri="{BB962C8B-B14F-4D97-AF65-F5344CB8AC3E}">
        <p14:creationId xmlns:p14="http://schemas.microsoft.com/office/powerpoint/2010/main" val="3551937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1" y="1397000"/>
            <a:ext cx="4505325"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1"/>
          <p:cNvSpPr txBox="1">
            <a:spLocks noChangeArrowheads="1"/>
          </p:cNvSpPr>
          <p:nvPr/>
        </p:nvSpPr>
        <p:spPr bwMode="auto">
          <a:xfrm>
            <a:off x="1524000" y="6019801"/>
            <a:ext cx="9144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2400" b="1">
                <a:solidFill>
                  <a:prstClr val="black"/>
                </a:solidFill>
              </a:rPr>
              <a:t>QUESTIONS?</a:t>
            </a:r>
          </a:p>
        </p:txBody>
      </p:sp>
    </p:spTree>
    <p:extLst>
      <p:ext uri="{BB962C8B-B14F-4D97-AF65-F5344CB8AC3E}">
        <p14:creationId xmlns:p14="http://schemas.microsoft.com/office/powerpoint/2010/main" val="2185675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609601"/>
            <a:ext cx="5867400" cy="646331"/>
          </a:xfrm>
          <a:prstGeom prst="rect">
            <a:avLst/>
          </a:prstGeom>
          <a:noFill/>
        </p:spPr>
        <p:txBody>
          <a:bodyPr wrap="square" rtlCol="0">
            <a:spAutoFit/>
          </a:bodyPr>
          <a:lstStyle/>
          <a:p>
            <a:pPr algn="ctr"/>
            <a:r>
              <a:rPr lang="en-US" sz="3600" dirty="0">
                <a:solidFill>
                  <a:prstClr val="black"/>
                </a:solidFill>
              </a:rPr>
              <a:t>INTRODUCTION</a:t>
            </a:r>
          </a:p>
        </p:txBody>
      </p:sp>
      <p:sp>
        <p:nvSpPr>
          <p:cNvPr id="4" name="TextBox 3"/>
          <p:cNvSpPr txBox="1"/>
          <p:nvPr/>
        </p:nvSpPr>
        <p:spPr>
          <a:xfrm>
            <a:off x="3733801" y="1905000"/>
            <a:ext cx="4647747" cy="4832092"/>
          </a:xfrm>
          <a:prstGeom prst="rect">
            <a:avLst/>
          </a:prstGeom>
          <a:noFill/>
        </p:spPr>
        <p:txBody>
          <a:bodyPr wrap="none" rtlCol="0">
            <a:spAutoFit/>
          </a:bodyPr>
          <a:lstStyle/>
          <a:p>
            <a:r>
              <a:rPr lang="en-US" sz="2800" dirty="0">
                <a:solidFill>
                  <a:prstClr val="black"/>
                </a:solidFill>
              </a:rPr>
              <a:t>Safety Considerations:</a:t>
            </a:r>
          </a:p>
          <a:p>
            <a:endParaRPr lang="en-US" sz="2800" dirty="0">
              <a:solidFill>
                <a:prstClr val="black"/>
              </a:solidFill>
            </a:endParaRPr>
          </a:p>
          <a:p>
            <a:endParaRPr lang="en-US" sz="2800" dirty="0">
              <a:solidFill>
                <a:prstClr val="black"/>
              </a:solidFill>
            </a:endParaRPr>
          </a:p>
          <a:p>
            <a:r>
              <a:rPr lang="en-US" sz="2800" dirty="0">
                <a:solidFill>
                  <a:prstClr val="black"/>
                </a:solidFill>
              </a:rPr>
              <a:t>Risk Assessment:</a:t>
            </a:r>
          </a:p>
          <a:p>
            <a:endParaRPr lang="en-US" sz="2800" dirty="0">
              <a:solidFill>
                <a:prstClr val="black"/>
              </a:solidFill>
            </a:endParaRPr>
          </a:p>
          <a:p>
            <a:endParaRPr lang="en-US" sz="2800" dirty="0">
              <a:solidFill>
                <a:prstClr val="black"/>
              </a:solidFill>
            </a:endParaRPr>
          </a:p>
          <a:p>
            <a:r>
              <a:rPr lang="en-US" sz="2800" dirty="0">
                <a:solidFill>
                  <a:prstClr val="black"/>
                </a:solidFill>
              </a:rPr>
              <a:t>Environmental Considerations:</a:t>
            </a:r>
          </a:p>
          <a:p>
            <a:endParaRPr lang="en-US" sz="2800" dirty="0">
              <a:solidFill>
                <a:prstClr val="black"/>
              </a:solidFill>
            </a:endParaRPr>
          </a:p>
          <a:p>
            <a:endParaRPr lang="en-US" sz="2800" dirty="0">
              <a:solidFill>
                <a:prstClr val="black"/>
              </a:solidFill>
            </a:endParaRPr>
          </a:p>
          <a:p>
            <a:r>
              <a:rPr lang="en-US" sz="2800" dirty="0">
                <a:solidFill>
                  <a:prstClr val="black"/>
                </a:solidFill>
              </a:rPr>
              <a:t>Evaluation:</a:t>
            </a:r>
          </a:p>
          <a:p>
            <a:endParaRPr lang="en-US" sz="2800" dirty="0">
              <a:solidFill>
                <a:prstClr val="black"/>
              </a:solidFill>
            </a:endParaRPr>
          </a:p>
        </p:txBody>
      </p:sp>
    </p:spTree>
    <p:extLst>
      <p:ext uri="{BB962C8B-B14F-4D97-AF65-F5344CB8AC3E}">
        <p14:creationId xmlns:p14="http://schemas.microsoft.com/office/powerpoint/2010/main" val="3079945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p:cNvSpPr/>
          <p:nvPr/>
        </p:nvSpPr>
        <p:spPr>
          <a:xfrm rot="9113456">
            <a:off x="2583187" y="3926157"/>
            <a:ext cx="4586194" cy="2329867"/>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endParaRPr lang="en-US" dirty="0">
              <a:latin typeface="Arial" panose="020B0604020202020204" pitchFamily="34" charset="0"/>
            </a:endParaRPr>
          </a:p>
        </p:txBody>
      </p:sp>
      <p:sp>
        <p:nvSpPr>
          <p:cNvPr id="9" name="Oval 8"/>
          <p:cNvSpPr/>
          <p:nvPr/>
        </p:nvSpPr>
        <p:spPr>
          <a:xfrm rot="5400000">
            <a:off x="3764693" y="2127322"/>
            <a:ext cx="4412295" cy="2341567"/>
          </a:xfrm>
          <a:prstGeom prst="ellipse">
            <a:avLst/>
          </a:prstGeom>
          <a:noFill/>
          <a:ln/>
        </p:spPr>
        <p:style>
          <a:lnRef idx="1">
            <a:schemeClr val="dk1"/>
          </a:lnRef>
          <a:fillRef idx="2">
            <a:schemeClr val="dk1"/>
          </a:fillRef>
          <a:effectRef idx="1">
            <a:schemeClr val="dk1"/>
          </a:effectRef>
          <a:fontRef idx="minor">
            <a:schemeClr val="dk1"/>
          </a:fontRef>
        </p:style>
        <p:txBody>
          <a:bodyPr rtlCol="0" anchor="ctr"/>
          <a:lstStyle/>
          <a:p>
            <a:endParaRPr lang="en-US" dirty="0">
              <a:latin typeface="Arial" panose="020B0604020202020204" pitchFamily="34" charset="0"/>
            </a:endParaRPr>
          </a:p>
        </p:txBody>
      </p:sp>
      <p:sp>
        <p:nvSpPr>
          <p:cNvPr id="4" name="Oval 3"/>
          <p:cNvSpPr/>
          <p:nvPr/>
        </p:nvSpPr>
        <p:spPr>
          <a:xfrm rot="1749726">
            <a:off x="4751210" y="3971892"/>
            <a:ext cx="4621943" cy="2297711"/>
          </a:xfrm>
          <a:prstGeom prst="ellipse">
            <a:avLst/>
          </a:prstGeom>
          <a:noFill/>
          <a:ln w="12700"/>
        </p:spPr>
        <p:style>
          <a:lnRef idx="2">
            <a:schemeClr val="dk1"/>
          </a:lnRef>
          <a:fillRef idx="1">
            <a:schemeClr val="lt1"/>
          </a:fillRef>
          <a:effectRef idx="0">
            <a:schemeClr val="dk1"/>
          </a:effectRef>
          <a:fontRef idx="minor">
            <a:schemeClr val="dk1"/>
          </a:fontRef>
        </p:style>
        <p:txBody>
          <a:bodyPr rtlCol="0" anchor="ctr"/>
          <a:lstStyle/>
          <a:p>
            <a:endParaRPr lang="en-US" dirty="0">
              <a:latin typeface="Arial" panose="020B0604020202020204" pitchFamily="34" charset="0"/>
            </a:endParaRPr>
          </a:p>
        </p:txBody>
      </p:sp>
      <p:sp>
        <p:nvSpPr>
          <p:cNvPr id="3" name="Rectangle 2"/>
          <p:cNvSpPr>
            <a:spLocks noChangeArrowheads="1"/>
          </p:cNvSpPr>
          <p:nvPr/>
        </p:nvSpPr>
        <p:spPr bwMode="auto">
          <a:xfrm>
            <a:off x="3432231" y="5513527"/>
            <a:ext cx="253860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dirty="0">
                <a:solidFill>
                  <a:prstClr val="black"/>
                </a:solidFill>
              </a:rPr>
              <a:t> Wind. </a:t>
            </a:r>
          </a:p>
          <a:p>
            <a:pPr eaLnBrk="0" fontAlgn="base" hangingPunct="0">
              <a:spcBef>
                <a:spcPct val="0"/>
              </a:spcBef>
              <a:spcAft>
                <a:spcPct val="0"/>
              </a:spcAft>
            </a:pPr>
            <a:r>
              <a:rPr lang="en-US" altLang="en-US" sz="1400" dirty="0">
                <a:solidFill>
                  <a:prstClr val="black"/>
                </a:solidFill>
              </a:rPr>
              <a:t> Angled firing. </a:t>
            </a:r>
          </a:p>
          <a:p>
            <a:pPr eaLnBrk="0" fontAlgn="base" hangingPunct="0">
              <a:spcBef>
                <a:spcPct val="0"/>
              </a:spcBef>
              <a:spcAft>
                <a:spcPct val="0"/>
              </a:spcAft>
            </a:pPr>
            <a:r>
              <a:rPr lang="en-US" altLang="en-US" sz="1400" dirty="0">
                <a:solidFill>
                  <a:prstClr val="black"/>
                </a:solidFill>
              </a:rPr>
              <a:t> Limited visibility.</a:t>
            </a:r>
          </a:p>
        </p:txBody>
      </p:sp>
      <p:sp>
        <p:nvSpPr>
          <p:cNvPr id="5" name="Rectangle 2"/>
          <p:cNvSpPr>
            <a:spLocks noChangeArrowheads="1"/>
          </p:cNvSpPr>
          <p:nvPr/>
        </p:nvSpPr>
        <p:spPr bwMode="auto">
          <a:xfrm>
            <a:off x="6756410" y="5136687"/>
            <a:ext cx="2710646"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dirty="0">
                <a:solidFill>
                  <a:prstClr val="black"/>
                </a:solidFill>
              </a:rPr>
              <a:t> Moving firing position. </a:t>
            </a:r>
          </a:p>
          <a:p>
            <a:pPr eaLnBrk="0" fontAlgn="base" hangingPunct="0">
              <a:spcBef>
                <a:spcPct val="0"/>
              </a:spcBef>
              <a:spcAft>
                <a:spcPct val="0"/>
              </a:spcAft>
            </a:pPr>
            <a:r>
              <a:rPr lang="en-US" altLang="en-US" sz="1400" dirty="0">
                <a:solidFill>
                  <a:prstClr val="black"/>
                </a:solidFill>
              </a:rPr>
              <a:t> Canted weapon engagements. </a:t>
            </a:r>
          </a:p>
          <a:p>
            <a:pPr eaLnBrk="0" fontAlgn="base" hangingPunct="0">
              <a:spcBef>
                <a:spcPct val="0"/>
              </a:spcBef>
              <a:spcAft>
                <a:spcPct val="0"/>
              </a:spcAft>
            </a:pPr>
            <a:r>
              <a:rPr lang="en-US" altLang="en-US" sz="1400" dirty="0">
                <a:solidFill>
                  <a:prstClr val="black"/>
                </a:solidFill>
              </a:rPr>
              <a:t> CBRN operations engagements.</a:t>
            </a:r>
          </a:p>
        </p:txBody>
      </p:sp>
      <p:sp>
        <p:nvSpPr>
          <p:cNvPr id="7" name="Rectangle 2"/>
          <p:cNvSpPr>
            <a:spLocks noChangeArrowheads="1"/>
          </p:cNvSpPr>
          <p:nvPr/>
        </p:nvSpPr>
        <p:spPr bwMode="auto">
          <a:xfrm>
            <a:off x="5145899" y="2201400"/>
            <a:ext cx="226534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en-US" sz="1400" dirty="0">
                <a:solidFill>
                  <a:prstClr val="black"/>
                </a:solidFill>
              </a:rPr>
              <a:t> Range to target. </a:t>
            </a:r>
          </a:p>
          <a:p>
            <a:pPr eaLnBrk="0" fontAlgn="base" hangingPunct="0">
              <a:spcBef>
                <a:spcPct val="0"/>
              </a:spcBef>
              <a:spcAft>
                <a:spcPct val="0"/>
              </a:spcAft>
            </a:pPr>
            <a:r>
              <a:rPr lang="en-US" altLang="en-US" sz="1400" dirty="0">
                <a:solidFill>
                  <a:prstClr val="black"/>
                </a:solidFill>
              </a:rPr>
              <a:t> Moving targets. </a:t>
            </a:r>
          </a:p>
          <a:p>
            <a:pPr eaLnBrk="0" fontAlgn="base" hangingPunct="0">
              <a:spcBef>
                <a:spcPct val="0"/>
              </a:spcBef>
              <a:spcAft>
                <a:spcPct val="0"/>
              </a:spcAft>
            </a:pPr>
            <a:r>
              <a:rPr lang="en-US" altLang="en-US" sz="1400" dirty="0">
                <a:solidFill>
                  <a:prstClr val="black"/>
                </a:solidFill>
              </a:rPr>
              <a:t> Oblique targets. </a:t>
            </a:r>
          </a:p>
          <a:p>
            <a:pPr eaLnBrk="0" fontAlgn="base" hangingPunct="0">
              <a:spcBef>
                <a:spcPct val="0"/>
              </a:spcBef>
              <a:spcAft>
                <a:spcPct val="0"/>
              </a:spcAft>
            </a:pPr>
            <a:r>
              <a:rPr lang="en-US" altLang="en-US" sz="1400" dirty="0">
                <a:solidFill>
                  <a:prstClr val="black"/>
                </a:solidFill>
              </a:rPr>
              <a:t> Evasive targets. </a:t>
            </a:r>
          </a:p>
          <a:p>
            <a:pPr eaLnBrk="0" fontAlgn="base" hangingPunct="0">
              <a:spcBef>
                <a:spcPct val="0"/>
              </a:spcBef>
              <a:spcAft>
                <a:spcPct val="0"/>
              </a:spcAft>
            </a:pPr>
            <a:r>
              <a:rPr lang="en-US" altLang="en-US" sz="1400" dirty="0">
                <a:solidFill>
                  <a:prstClr val="black"/>
                </a:solidFill>
              </a:rPr>
              <a:t> Limited exposure targets.</a:t>
            </a:r>
          </a:p>
        </p:txBody>
      </p:sp>
      <p:sp>
        <p:nvSpPr>
          <p:cNvPr id="10" name="Rectangle 9"/>
          <p:cNvSpPr>
            <a:spLocks noChangeArrowheads="1"/>
          </p:cNvSpPr>
          <p:nvPr/>
        </p:nvSpPr>
        <p:spPr bwMode="auto">
          <a:xfrm>
            <a:off x="5077282" y="4073092"/>
            <a:ext cx="178711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en-US" sz="1600" b="1" dirty="0">
                <a:solidFill>
                  <a:srgbClr val="FF0000"/>
                </a:solidFill>
              </a:rPr>
              <a:t>COMPLEX ENGAGEMENTS</a:t>
            </a:r>
          </a:p>
        </p:txBody>
      </p:sp>
      <p:sp>
        <p:nvSpPr>
          <p:cNvPr id="11" name="Rectangle 2"/>
          <p:cNvSpPr txBox="1">
            <a:spLocks noChangeArrowheads="1"/>
          </p:cNvSpPr>
          <p:nvPr/>
        </p:nvSpPr>
        <p:spPr>
          <a:xfrm>
            <a:off x="4756092" y="1668461"/>
            <a:ext cx="2302604" cy="639763"/>
          </a:xfrm>
          <a:prstGeom prst="rect">
            <a:avLst/>
          </a:prstGeom>
        </p:spPr>
        <p:txBody>
          <a:bodyPr/>
          <a:lstStyle>
            <a:lvl1pPr>
              <a:defRPr>
                <a:latin typeface="+mj-lt"/>
                <a:ea typeface="+mj-ea"/>
                <a:cs typeface="+mj-cs"/>
              </a:defRPr>
            </a:lvl1pPr>
          </a:lstStyle>
          <a:p>
            <a:pPr algn="ctr">
              <a:defRPr/>
            </a:pPr>
            <a:r>
              <a:rPr lang="en-US" sz="1600" b="1" kern="0" dirty="0">
                <a:solidFill>
                  <a:srgbClr val="00B050"/>
                </a:solidFill>
                <a:latin typeface="Arial" panose="020B0604020202020204" pitchFamily="34" charset="0"/>
              </a:rPr>
              <a:t>TARGET CONDITIONS</a:t>
            </a:r>
          </a:p>
        </p:txBody>
      </p:sp>
      <p:sp>
        <p:nvSpPr>
          <p:cNvPr id="12" name="Rectangle 2"/>
          <p:cNvSpPr txBox="1">
            <a:spLocks noChangeArrowheads="1"/>
          </p:cNvSpPr>
          <p:nvPr/>
        </p:nvSpPr>
        <p:spPr>
          <a:xfrm>
            <a:off x="2562541" y="4906281"/>
            <a:ext cx="3154773" cy="639763"/>
          </a:xfrm>
          <a:prstGeom prst="rect">
            <a:avLst/>
          </a:prstGeom>
        </p:spPr>
        <p:txBody>
          <a:bodyPr/>
          <a:lstStyle>
            <a:lvl1pPr>
              <a:defRPr>
                <a:latin typeface="+mj-lt"/>
                <a:ea typeface="+mj-ea"/>
                <a:cs typeface="+mj-cs"/>
              </a:defRPr>
            </a:lvl1pPr>
          </a:lstStyle>
          <a:p>
            <a:pPr algn="ctr">
              <a:defRPr/>
            </a:pPr>
            <a:r>
              <a:rPr lang="en-US" sz="1600" b="1" kern="0" dirty="0">
                <a:solidFill>
                  <a:schemeClr val="tx1">
                    <a:lumMod val="95000"/>
                    <a:lumOff val="5000"/>
                  </a:schemeClr>
                </a:solidFill>
                <a:latin typeface="Arial" panose="020B0604020202020204" pitchFamily="34" charset="0"/>
              </a:rPr>
              <a:t>ENVIRONMENTAL CONDITIONS</a:t>
            </a:r>
          </a:p>
        </p:txBody>
      </p:sp>
      <p:sp>
        <p:nvSpPr>
          <p:cNvPr id="13" name="Rectangle 2"/>
          <p:cNvSpPr txBox="1">
            <a:spLocks noChangeArrowheads="1"/>
          </p:cNvSpPr>
          <p:nvPr/>
        </p:nvSpPr>
        <p:spPr>
          <a:xfrm>
            <a:off x="6710933" y="4664269"/>
            <a:ext cx="1870553" cy="639763"/>
          </a:xfrm>
          <a:prstGeom prst="rect">
            <a:avLst/>
          </a:prstGeom>
        </p:spPr>
        <p:txBody>
          <a:bodyPr/>
          <a:lstStyle>
            <a:lvl1pPr>
              <a:defRPr>
                <a:latin typeface="+mj-lt"/>
                <a:ea typeface="+mj-ea"/>
                <a:cs typeface="+mj-cs"/>
              </a:defRPr>
            </a:lvl1pPr>
          </a:lstStyle>
          <a:p>
            <a:pPr algn="ctr">
              <a:defRPr/>
            </a:pPr>
            <a:r>
              <a:rPr lang="en-US" sz="1600" b="1" kern="0" dirty="0">
                <a:solidFill>
                  <a:srgbClr val="00B0F0"/>
                </a:solidFill>
                <a:latin typeface="Arial" panose="020B0604020202020204" pitchFamily="34" charset="0"/>
              </a:rPr>
              <a:t>SHOOTER CONDITIONS</a:t>
            </a:r>
          </a:p>
        </p:txBody>
      </p:sp>
    </p:spTree>
    <p:extLst>
      <p:ext uri="{BB962C8B-B14F-4D97-AF65-F5344CB8AC3E}">
        <p14:creationId xmlns:p14="http://schemas.microsoft.com/office/powerpoint/2010/main" val="2582428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 xmlns:a16="http://schemas.microsoft.com/office/drawing/2014/main" id="{113CCB62-6BB0-4146-9284-6ED6DBF2C9C8}"/>
              </a:ext>
            </a:extLst>
          </p:cNvPr>
          <p:cNvGraphicFramePr>
            <a:graphicFrameLocks noGrp="1"/>
          </p:cNvGraphicFramePr>
          <p:nvPr>
            <p:extLst>
              <p:ext uri="{D42A27DB-BD31-4B8C-83A1-F6EECF244321}">
                <p14:modId xmlns:p14="http://schemas.microsoft.com/office/powerpoint/2010/main" val="1072169578"/>
              </p:ext>
            </p:extLst>
          </p:nvPr>
        </p:nvGraphicFramePr>
        <p:xfrm>
          <a:off x="1799369" y="4707155"/>
          <a:ext cx="8655270" cy="630555"/>
        </p:xfrm>
        <a:graphic>
          <a:graphicData uri="http://schemas.openxmlformats.org/drawingml/2006/table">
            <a:tbl>
              <a:tblPr>
                <a:tableStyleId>{5C22544A-7EE6-4342-B048-85BDC9FD1C3A}</a:tableStyleId>
              </a:tblPr>
              <a:tblGrid>
                <a:gridCol w="2885090">
                  <a:extLst>
                    <a:ext uri="{9D8B030D-6E8A-4147-A177-3AD203B41FA5}">
                      <a16:colId xmlns="" xmlns:a16="http://schemas.microsoft.com/office/drawing/2014/main" val="20000"/>
                    </a:ext>
                  </a:extLst>
                </a:gridCol>
                <a:gridCol w="2885090">
                  <a:extLst>
                    <a:ext uri="{9D8B030D-6E8A-4147-A177-3AD203B41FA5}">
                      <a16:colId xmlns="" xmlns:a16="http://schemas.microsoft.com/office/drawing/2014/main" val="20001"/>
                    </a:ext>
                  </a:extLst>
                </a:gridCol>
                <a:gridCol w="2885090">
                  <a:extLst>
                    <a:ext uri="{9D8B030D-6E8A-4147-A177-3AD203B41FA5}">
                      <a16:colId xmlns="" xmlns:a16="http://schemas.microsoft.com/office/drawing/2014/main" val="20002"/>
                    </a:ext>
                  </a:extLst>
                </a:gridCol>
              </a:tblGrid>
              <a:tr h="327660">
                <a:tc>
                  <a:txBody>
                    <a:bodyPr/>
                    <a:lstStyle/>
                    <a:p>
                      <a:pPr algn="ctr" fontAlgn="ctr"/>
                      <a:r>
                        <a:rPr lang="en-US" sz="1600" u="none" strike="noStrike" dirty="0">
                          <a:effectLst/>
                          <a:latin typeface="Arial" panose="020B0604020202020204" pitchFamily="34" charset="0"/>
                        </a:rPr>
                        <a:t>Sighting system employed</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Shooter movement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Target movement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02895">
                <a:tc>
                  <a:txBody>
                    <a:bodyPr/>
                    <a:lstStyle/>
                    <a:p>
                      <a:pPr algn="ctr" fontAlgn="ctr"/>
                      <a:r>
                        <a:rPr lang="en-US" sz="1600" u="none" strike="noStrike" dirty="0">
                          <a:effectLst/>
                          <a:latin typeface="Arial" panose="020B0604020202020204" pitchFamily="34" charset="0"/>
                        </a:rPr>
                        <a:t>Angles (elevation)</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Distance</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Wind</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7" name="object 4"/>
          <p:cNvSpPr txBox="1"/>
          <p:nvPr/>
        </p:nvSpPr>
        <p:spPr>
          <a:xfrm>
            <a:off x="1524001" y="331487"/>
            <a:ext cx="9143999" cy="380232"/>
          </a:xfrm>
          <a:prstGeom prst="rect">
            <a:avLst/>
          </a:prstGeom>
        </p:spPr>
        <p:txBody>
          <a:bodyPr vert="horz" wrap="square" lIns="0" tIns="10795" rIns="0" bIns="0" rtlCol="0">
            <a:spAutoFit/>
          </a:bodyPr>
          <a:lstStyle/>
          <a:p>
            <a:pPr marL="55880" algn="ctr"/>
            <a:r>
              <a:rPr lang="en-US" sz="2400" spc="-5" dirty="0">
                <a:latin typeface="Arial"/>
                <a:cs typeface="Arial"/>
              </a:rPr>
              <a:t>FUNCTIONAL</a:t>
            </a:r>
            <a:r>
              <a:rPr lang="en-US" sz="2400" spc="-15" dirty="0">
                <a:latin typeface="Arial"/>
                <a:cs typeface="Arial"/>
              </a:rPr>
              <a:t> </a:t>
            </a:r>
            <a:r>
              <a:rPr lang="en-US" sz="2400" spc="-5" dirty="0">
                <a:latin typeface="Arial"/>
                <a:cs typeface="Arial"/>
              </a:rPr>
              <a:t>ELEMENTS</a:t>
            </a:r>
          </a:p>
        </p:txBody>
      </p:sp>
      <p:sp>
        <p:nvSpPr>
          <p:cNvPr id="8" name="object 4"/>
          <p:cNvSpPr txBox="1"/>
          <p:nvPr/>
        </p:nvSpPr>
        <p:spPr>
          <a:xfrm>
            <a:off x="1555006" y="1066800"/>
            <a:ext cx="9143999" cy="380232"/>
          </a:xfrm>
          <a:prstGeom prst="rect">
            <a:avLst/>
          </a:prstGeom>
        </p:spPr>
        <p:txBody>
          <a:bodyPr vert="horz" wrap="square" lIns="0" tIns="10795" rIns="0" bIns="0" rtlCol="0">
            <a:spAutoFit/>
          </a:bodyPr>
          <a:lstStyle/>
          <a:p>
            <a:pPr marL="55880" algn="ctr"/>
            <a:r>
              <a:rPr lang="en-US" sz="2400" spc="-5" dirty="0">
                <a:latin typeface="Arial"/>
                <a:cs typeface="Arial"/>
              </a:rPr>
              <a:t>AIM</a:t>
            </a:r>
            <a:endParaRPr sz="2400" dirty="0">
              <a:latin typeface="Arial"/>
              <a:cs typeface="Arial"/>
            </a:endParaRPr>
          </a:p>
        </p:txBody>
      </p:sp>
      <p:graphicFrame>
        <p:nvGraphicFramePr>
          <p:cNvPr id="12" name="Table 11">
            <a:extLst>
              <a:ext uri="{FF2B5EF4-FFF2-40B4-BE49-F238E27FC236}">
                <a16:creationId xmlns="" xmlns:a16="http://schemas.microsoft.com/office/drawing/2014/main" id="{113CCB62-6BB0-4146-9284-6ED6DBF2C9C8}"/>
              </a:ext>
            </a:extLst>
          </p:cNvPr>
          <p:cNvGraphicFramePr>
            <a:graphicFrameLocks noGrp="1"/>
          </p:cNvGraphicFramePr>
          <p:nvPr>
            <p:extLst>
              <p:ext uri="{D42A27DB-BD31-4B8C-83A1-F6EECF244321}">
                <p14:modId xmlns:p14="http://schemas.microsoft.com/office/powerpoint/2010/main" val="3673076550"/>
              </p:ext>
            </p:extLst>
          </p:nvPr>
        </p:nvGraphicFramePr>
        <p:xfrm>
          <a:off x="1799369" y="1830706"/>
          <a:ext cx="8655270" cy="851535"/>
        </p:xfrm>
        <a:graphic>
          <a:graphicData uri="http://schemas.openxmlformats.org/drawingml/2006/table">
            <a:tbl>
              <a:tblPr>
                <a:tableStyleId>{5C22544A-7EE6-4342-B048-85BDC9FD1C3A}</a:tableStyleId>
              </a:tblPr>
              <a:tblGrid>
                <a:gridCol w="2885090">
                  <a:extLst>
                    <a:ext uri="{9D8B030D-6E8A-4147-A177-3AD203B41FA5}">
                      <a16:colId xmlns="" xmlns:a16="http://schemas.microsoft.com/office/drawing/2014/main" val="20000"/>
                    </a:ext>
                  </a:extLst>
                </a:gridCol>
                <a:gridCol w="2885090">
                  <a:extLst>
                    <a:ext uri="{9D8B030D-6E8A-4147-A177-3AD203B41FA5}">
                      <a16:colId xmlns="" xmlns:a16="http://schemas.microsoft.com/office/drawing/2014/main" val="20001"/>
                    </a:ext>
                  </a:extLst>
                </a:gridCol>
                <a:gridCol w="2885090">
                  <a:extLst>
                    <a:ext uri="{9D8B030D-6E8A-4147-A177-3AD203B41FA5}">
                      <a16:colId xmlns="" xmlns:a16="http://schemas.microsoft.com/office/drawing/2014/main" val="20002"/>
                    </a:ext>
                  </a:extLst>
                </a:gridCol>
              </a:tblGrid>
              <a:tr h="354330">
                <a:tc>
                  <a:txBody>
                    <a:bodyPr/>
                    <a:lstStyle/>
                    <a:p>
                      <a:pPr algn="ctr" fontAlgn="ctr"/>
                      <a:r>
                        <a:rPr lang="en-US" sz="1600" u="none" strike="noStrike" dirty="0">
                          <a:effectLst/>
                          <a:latin typeface="Arial" panose="020B0604020202020204" pitchFamily="34" charset="0"/>
                        </a:rPr>
                        <a:t>1. Weapon</a:t>
                      </a:r>
                      <a:r>
                        <a:rPr lang="en-US" sz="1600" u="none" strike="noStrike" baseline="0" dirty="0">
                          <a:effectLst/>
                          <a:latin typeface="Arial" panose="020B0604020202020204" pitchFamily="34" charset="0"/>
                        </a:rPr>
                        <a:t> Orientation</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2. Sight</a:t>
                      </a:r>
                      <a:r>
                        <a:rPr lang="en-US" sz="1600" u="none" strike="noStrike" baseline="0" dirty="0">
                          <a:effectLst/>
                          <a:latin typeface="Arial" panose="020B0604020202020204" pitchFamily="34" charset="0"/>
                        </a:rPr>
                        <a:t> Alignment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3. </a:t>
                      </a:r>
                      <a:r>
                        <a:rPr lang="en-US" sz="1600" u="none" strike="noStrike" dirty="0">
                          <a:solidFill>
                            <a:srgbClr val="FF0000"/>
                          </a:solidFill>
                          <a:effectLst/>
                          <a:latin typeface="Arial" panose="020B0604020202020204" pitchFamily="34" charset="0"/>
                        </a:rPr>
                        <a:t>Sight</a:t>
                      </a:r>
                      <a:r>
                        <a:rPr lang="en-US" sz="1600" u="none" strike="noStrike" baseline="0" dirty="0">
                          <a:solidFill>
                            <a:srgbClr val="FF0000"/>
                          </a:solidFill>
                          <a:effectLst/>
                          <a:latin typeface="Arial" panose="020B0604020202020204" pitchFamily="34" charset="0"/>
                        </a:rPr>
                        <a:t> Picture</a:t>
                      </a:r>
                      <a:endParaRPr lang="en-US" sz="1600" b="0"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90500">
                <a:tc>
                  <a:txBody>
                    <a:bodyPr/>
                    <a:lstStyle/>
                    <a:p>
                      <a:pPr algn="ctr" fontAlgn="ctr"/>
                      <a:r>
                        <a:rPr lang="en-US" sz="1600" u="none" strike="noStrike" dirty="0">
                          <a:solidFill>
                            <a:srgbClr val="FF0000"/>
                          </a:solidFill>
                          <a:effectLst/>
                          <a:latin typeface="Arial" panose="020B0604020202020204" pitchFamily="34" charset="0"/>
                        </a:rPr>
                        <a:t>4. Point of Aim</a:t>
                      </a:r>
                      <a:r>
                        <a:rPr lang="en-US" sz="1600" u="none" strike="noStrike" baseline="0" dirty="0">
                          <a:solidFill>
                            <a:srgbClr val="FF0000"/>
                          </a:solidFill>
                          <a:effectLst/>
                          <a:latin typeface="Arial" panose="020B0604020202020204" pitchFamily="34" charset="0"/>
                        </a:rPr>
                        <a:t> (POA)</a:t>
                      </a:r>
                      <a:endParaRPr lang="en-US" sz="1600" b="0"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u="none" strike="noStrike" dirty="0">
                          <a:solidFill>
                            <a:srgbClr val="FF0000"/>
                          </a:solidFill>
                          <a:effectLst/>
                          <a:latin typeface="Arial" panose="020B0604020202020204" pitchFamily="34" charset="0"/>
                        </a:rPr>
                        <a:t>5. Desired Point of Impact</a:t>
                      </a:r>
                      <a:r>
                        <a:rPr lang="en-US" sz="1600" u="none" strike="noStrike" baseline="0" dirty="0">
                          <a:solidFill>
                            <a:srgbClr val="FF0000"/>
                          </a:solidFill>
                          <a:effectLst/>
                          <a:latin typeface="Arial" panose="020B0604020202020204" pitchFamily="34" charset="0"/>
                        </a:rPr>
                        <a:t> (POI)</a:t>
                      </a:r>
                      <a:endParaRPr lang="en-US" sz="1600" b="0" i="0" u="none" strike="noStrike" dirty="0">
                        <a:solidFill>
                          <a:srgbClr val="FF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1"/>
                  </a:ext>
                </a:extLst>
              </a:tr>
            </a:tbl>
          </a:graphicData>
        </a:graphic>
      </p:graphicFrame>
      <p:sp>
        <p:nvSpPr>
          <p:cNvPr id="13" name="object 4">
            <a:extLst>
              <a:ext uri="{FF2B5EF4-FFF2-40B4-BE49-F238E27FC236}">
                <a16:creationId xmlns="" xmlns:a16="http://schemas.microsoft.com/office/drawing/2014/main" id="{B4EEE024-0643-45D7-BD77-26BA3EBD522D}"/>
              </a:ext>
            </a:extLst>
          </p:cNvPr>
          <p:cNvSpPr txBox="1"/>
          <p:nvPr/>
        </p:nvSpPr>
        <p:spPr>
          <a:xfrm>
            <a:off x="0" y="1465714"/>
            <a:ext cx="12192000" cy="380232"/>
          </a:xfrm>
          <a:prstGeom prst="rect">
            <a:avLst/>
          </a:prstGeom>
        </p:spPr>
        <p:txBody>
          <a:bodyPr vert="horz" wrap="square" lIns="0" tIns="10795" rIns="0" bIns="0" rtlCol="0">
            <a:spAutoFit/>
          </a:bodyPr>
          <a:lstStyle/>
          <a:p>
            <a:pPr marL="55880" algn="ctr"/>
            <a:r>
              <a:rPr lang="en-US" sz="2400" spc="-5" dirty="0">
                <a:latin typeface="Arial"/>
                <a:cs typeface="Arial"/>
              </a:rPr>
              <a:t>COMMON ENGAGEMENT ACTIONS</a:t>
            </a:r>
            <a:endParaRPr lang="en-US" sz="2400" dirty="0">
              <a:latin typeface="Arial"/>
              <a:cs typeface="Arial"/>
            </a:endParaRPr>
          </a:p>
        </p:txBody>
      </p:sp>
      <p:graphicFrame>
        <p:nvGraphicFramePr>
          <p:cNvPr id="14" name="Table 13">
            <a:extLst>
              <a:ext uri="{FF2B5EF4-FFF2-40B4-BE49-F238E27FC236}">
                <a16:creationId xmlns="" xmlns:a16="http://schemas.microsoft.com/office/drawing/2014/main" id="{1047F2A8-D96B-43AD-99E9-4A8525E8A772}"/>
              </a:ext>
            </a:extLst>
          </p:cNvPr>
          <p:cNvGraphicFramePr>
            <a:graphicFrameLocks noGrp="1"/>
          </p:cNvGraphicFramePr>
          <p:nvPr>
            <p:extLst>
              <p:ext uri="{D42A27DB-BD31-4B8C-83A1-F6EECF244321}">
                <p14:modId xmlns:p14="http://schemas.microsoft.com/office/powerpoint/2010/main" val="2924414981"/>
              </p:ext>
            </p:extLst>
          </p:nvPr>
        </p:nvGraphicFramePr>
        <p:xfrm>
          <a:off x="3195145" y="3214234"/>
          <a:ext cx="5770180" cy="383813"/>
        </p:xfrm>
        <a:graphic>
          <a:graphicData uri="http://schemas.openxmlformats.org/drawingml/2006/table">
            <a:tbl>
              <a:tblPr>
                <a:tableStyleId>{5C22544A-7EE6-4342-B048-85BDC9FD1C3A}</a:tableStyleId>
              </a:tblPr>
              <a:tblGrid>
                <a:gridCol w="2885090">
                  <a:extLst>
                    <a:ext uri="{9D8B030D-6E8A-4147-A177-3AD203B41FA5}">
                      <a16:colId xmlns="" xmlns:a16="http://schemas.microsoft.com/office/drawing/2014/main" val="20000"/>
                    </a:ext>
                  </a:extLst>
                </a:gridCol>
                <a:gridCol w="2885090">
                  <a:extLst>
                    <a:ext uri="{9D8B030D-6E8A-4147-A177-3AD203B41FA5}">
                      <a16:colId xmlns="" xmlns:a16="http://schemas.microsoft.com/office/drawing/2014/main" val="20001"/>
                    </a:ext>
                  </a:extLst>
                </a:gridCol>
              </a:tblGrid>
              <a:tr h="383813">
                <a:tc>
                  <a:txBody>
                    <a:bodyPr/>
                    <a:lstStyle/>
                    <a:p>
                      <a:pPr algn="ctr" fontAlgn="ctr"/>
                      <a:r>
                        <a:rPr lang="en-US" sz="1600" b="0" i="0" u="none" strike="noStrike" dirty="0">
                          <a:solidFill>
                            <a:srgbClr val="000000"/>
                          </a:solidFill>
                          <a:effectLst/>
                          <a:latin typeface="Arial" panose="020B0604020202020204" pitchFamily="34" charset="0"/>
                        </a:rPr>
                        <a:t>Pre-Shot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b="0" i="0" u="none" strike="noStrike" dirty="0">
                          <a:solidFill>
                            <a:srgbClr val="000000"/>
                          </a:solidFill>
                          <a:effectLst/>
                          <a:latin typeface="Arial" panose="020B0604020202020204" pitchFamily="34" charset="0"/>
                        </a:rPr>
                        <a:t>Post Shot</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bl>
          </a:graphicData>
        </a:graphic>
      </p:graphicFrame>
      <p:sp>
        <p:nvSpPr>
          <p:cNvPr id="15" name="object 4">
            <a:extLst>
              <a:ext uri="{FF2B5EF4-FFF2-40B4-BE49-F238E27FC236}">
                <a16:creationId xmlns="" xmlns:a16="http://schemas.microsoft.com/office/drawing/2014/main" id="{EF9B1068-8593-4C21-B490-81D66634978C}"/>
              </a:ext>
            </a:extLst>
          </p:cNvPr>
          <p:cNvSpPr txBox="1"/>
          <p:nvPr/>
        </p:nvSpPr>
        <p:spPr>
          <a:xfrm>
            <a:off x="0" y="2834640"/>
            <a:ext cx="12192000" cy="380232"/>
          </a:xfrm>
          <a:prstGeom prst="rect">
            <a:avLst/>
          </a:prstGeom>
        </p:spPr>
        <p:txBody>
          <a:bodyPr vert="horz" wrap="square" lIns="0" tIns="10795" rIns="0" bIns="0" rtlCol="0">
            <a:spAutoFit/>
          </a:bodyPr>
          <a:lstStyle/>
          <a:p>
            <a:pPr marL="55880" algn="ctr"/>
            <a:r>
              <a:rPr lang="en-US" sz="2400" spc="-5" dirty="0">
                <a:latin typeface="Arial"/>
                <a:cs typeface="Arial"/>
              </a:rPr>
              <a:t>SIGHT PICTURE</a:t>
            </a:r>
            <a:endParaRPr lang="en-US" sz="2400" dirty="0">
              <a:latin typeface="Arial"/>
              <a:cs typeface="Arial"/>
            </a:endParaRPr>
          </a:p>
        </p:txBody>
      </p:sp>
      <p:sp>
        <p:nvSpPr>
          <p:cNvPr id="16" name="object 4">
            <a:extLst>
              <a:ext uri="{FF2B5EF4-FFF2-40B4-BE49-F238E27FC236}">
                <a16:creationId xmlns="" xmlns:a16="http://schemas.microsoft.com/office/drawing/2014/main" id="{B4ADB7A5-30B1-4FC6-B3F5-27F036F45411}"/>
              </a:ext>
            </a:extLst>
          </p:cNvPr>
          <p:cNvSpPr txBox="1"/>
          <p:nvPr/>
        </p:nvSpPr>
        <p:spPr>
          <a:xfrm>
            <a:off x="211015" y="4086175"/>
            <a:ext cx="12191999" cy="380232"/>
          </a:xfrm>
          <a:prstGeom prst="rect">
            <a:avLst/>
          </a:prstGeom>
        </p:spPr>
        <p:txBody>
          <a:bodyPr vert="horz" wrap="square" lIns="0" tIns="10795" rIns="0" bIns="0" rtlCol="0">
            <a:spAutoFit/>
          </a:bodyPr>
          <a:lstStyle/>
          <a:p>
            <a:pPr marL="55880" algn="ctr"/>
            <a:r>
              <a:rPr lang="en-US" sz="2400" spc="-5" dirty="0">
                <a:latin typeface="Arial"/>
                <a:cs typeface="Arial"/>
              </a:rPr>
              <a:t>DESIRED POINT OF IMPACT</a:t>
            </a:r>
            <a:endParaRPr lang="en-US" sz="2400" dirty="0">
              <a:latin typeface="Arial"/>
              <a:cs typeface="Arial"/>
            </a:endParaRPr>
          </a:p>
        </p:txBody>
      </p:sp>
    </p:spTree>
    <p:extLst>
      <p:ext uri="{BB962C8B-B14F-4D97-AF65-F5344CB8AC3E}">
        <p14:creationId xmlns:p14="http://schemas.microsoft.com/office/powerpoint/2010/main" val="9455767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4">
            <a:extLst>
              <a:ext uri="{FF2B5EF4-FFF2-40B4-BE49-F238E27FC236}">
                <a16:creationId xmlns="" xmlns:a16="http://schemas.microsoft.com/office/drawing/2014/main" id="{B4EEE024-0643-45D7-BD77-26BA3EBD522D}"/>
              </a:ext>
            </a:extLst>
          </p:cNvPr>
          <p:cNvSpPr txBox="1"/>
          <p:nvPr/>
        </p:nvSpPr>
        <p:spPr>
          <a:xfrm>
            <a:off x="31005" y="1143734"/>
            <a:ext cx="12192000" cy="380232"/>
          </a:xfrm>
          <a:prstGeom prst="rect">
            <a:avLst/>
          </a:prstGeom>
        </p:spPr>
        <p:txBody>
          <a:bodyPr vert="horz" wrap="square" lIns="0" tIns="10795" rIns="0" bIns="0" rtlCol="0">
            <a:spAutoFit/>
          </a:bodyPr>
          <a:lstStyle/>
          <a:p>
            <a:pPr marL="55880" algn="ctr"/>
            <a:r>
              <a:rPr lang="en-US" sz="2400" spc="-5" dirty="0">
                <a:latin typeface="Arial"/>
                <a:cs typeface="Arial"/>
              </a:rPr>
              <a:t>Soldier Function</a:t>
            </a:r>
            <a:endParaRPr lang="en-US" sz="2400" dirty="0">
              <a:latin typeface="Arial"/>
              <a:cs typeface="Arial"/>
            </a:endParaRPr>
          </a:p>
        </p:txBody>
      </p:sp>
      <p:graphicFrame>
        <p:nvGraphicFramePr>
          <p:cNvPr id="14" name="Table 13">
            <a:extLst>
              <a:ext uri="{FF2B5EF4-FFF2-40B4-BE49-F238E27FC236}">
                <a16:creationId xmlns="" xmlns:a16="http://schemas.microsoft.com/office/drawing/2014/main" id="{1047F2A8-D96B-43AD-99E9-4A8525E8A772}"/>
              </a:ext>
            </a:extLst>
          </p:cNvPr>
          <p:cNvGraphicFramePr>
            <a:graphicFrameLocks noGrp="1"/>
          </p:cNvGraphicFramePr>
          <p:nvPr>
            <p:extLst>
              <p:ext uri="{D42A27DB-BD31-4B8C-83A1-F6EECF244321}">
                <p14:modId xmlns:p14="http://schemas.microsoft.com/office/powerpoint/2010/main" val="680545821"/>
              </p:ext>
            </p:extLst>
          </p:nvPr>
        </p:nvGraphicFramePr>
        <p:xfrm>
          <a:off x="3609778" y="1611859"/>
          <a:ext cx="5034454" cy="383813"/>
        </p:xfrm>
        <a:graphic>
          <a:graphicData uri="http://schemas.openxmlformats.org/drawingml/2006/table">
            <a:tbl>
              <a:tblPr>
                <a:tableStyleId>{5C22544A-7EE6-4342-B048-85BDC9FD1C3A}</a:tableStyleId>
              </a:tblPr>
              <a:tblGrid>
                <a:gridCol w="5034454">
                  <a:extLst>
                    <a:ext uri="{9D8B030D-6E8A-4147-A177-3AD203B41FA5}">
                      <a16:colId xmlns="" xmlns:a16="http://schemas.microsoft.com/office/drawing/2014/main" val="20000"/>
                    </a:ext>
                  </a:extLst>
                </a:gridCol>
              </a:tblGrid>
              <a:tr h="383813">
                <a:tc>
                  <a:txBody>
                    <a:bodyPr/>
                    <a:lstStyle/>
                    <a:p>
                      <a:pPr algn="ctr" fontAlgn="ctr"/>
                      <a:r>
                        <a:rPr lang="en-US" sz="1600" b="0" i="0" u="none" strike="noStrike" dirty="0">
                          <a:solidFill>
                            <a:srgbClr val="000000"/>
                          </a:solidFill>
                          <a:effectLst/>
                          <a:latin typeface="Arial" panose="020B0604020202020204" pitchFamily="34" charset="0"/>
                        </a:rPr>
                        <a:t>Ballistic Computer during Shot Process</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bl>
          </a:graphicData>
        </a:graphic>
      </p:graphicFrame>
      <p:sp>
        <p:nvSpPr>
          <p:cNvPr id="15" name="object 4">
            <a:extLst>
              <a:ext uri="{FF2B5EF4-FFF2-40B4-BE49-F238E27FC236}">
                <a16:creationId xmlns="" xmlns:a16="http://schemas.microsoft.com/office/drawing/2014/main" id="{EF9B1068-8593-4C21-B490-81D66634978C}"/>
              </a:ext>
            </a:extLst>
          </p:cNvPr>
          <p:cNvSpPr txBox="1"/>
          <p:nvPr/>
        </p:nvSpPr>
        <p:spPr>
          <a:xfrm>
            <a:off x="0" y="2042160"/>
            <a:ext cx="12192000" cy="380232"/>
          </a:xfrm>
          <a:prstGeom prst="rect">
            <a:avLst/>
          </a:prstGeom>
        </p:spPr>
        <p:txBody>
          <a:bodyPr vert="horz" wrap="square" lIns="0" tIns="10795" rIns="0" bIns="0" rtlCol="0">
            <a:spAutoFit/>
          </a:bodyPr>
          <a:lstStyle/>
          <a:p>
            <a:pPr marL="55880" algn="ctr"/>
            <a:r>
              <a:rPr lang="en-US" sz="2400" spc="-5" dirty="0">
                <a:latin typeface="Arial"/>
                <a:cs typeface="Arial"/>
              </a:rPr>
              <a:t>Holds</a:t>
            </a:r>
            <a:endParaRPr lang="en-US" sz="2400" dirty="0">
              <a:latin typeface="Arial"/>
              <a:cs typeface="Arial"/>
            </a:endParaRPr>
          </a:p>
        </p:txBody>
      </p:sp>
      <p:graphicFrame>
        <p:nvGraphicFramePr>
          <p:cNvPr id="11" name="Table 10">
            <a:extLst>
              <a:ext uri="{FF2B5EF4-FFF2-40B4-BE49-F238E27FC236}">
                <a16:creationId xmlns="" xmlns:a16="http://schemas.microsoft.com/office/drawing/2014/main" id="{3B896EB2-9C9B-4D45-BC56-C3DFB1D028ED}"/>
              </a:ext>
            </a:extLst>
          </p:cNvPr>
          <p:cNvGraphicFramePr>
            <a:graphicFrameLocks noGrp="1"/>
          </p:cNvGraphicFramePr>
          <p:nvPr>
            <p:extLst>
              <p:ext uri="{D42A27DB-BD31-4B8C-83A1-F6EECF244321}">
                <p14:modId xmlns:p14="http://schemas.microsoft.com/office/powerpoint/2010/main" val="641677346"/>
              </p:ext>
            </p:extLst>
          </p:nvPr>
        </p:nvGraphicFramePr>
        <p:xfrm>
          <a:off x="3609778" y="3883766"/>
          <a:ext cx="5034454" cy="380232"/>
        </p:xfrm>
        <a:graphic>
          <a:graphicData uri="http://schemas.openxmlformats.org/drawingml/2006/table">
            <a:tbl>
              <a:tblPr>
                <a:tableStyleId>{5C22544A-7EE6-4342-B048-85BDC9FD1C3A}</a:tableStyleId>
              </a:tblPr>
              <a:tblGrid>
                <a:gridCol w="2517227">
                  <a:extLst>
                    <a:ext uri="{9D8B030D-6E8A-4147-A177-3AD203B41FA5}">
                      <a16:colId xmlns="" xmlns:a16="http://schemas.microsoft.com/office/drawing/2014/main" val="20000"/>
                    </a:ext>
                  </a:extLst>
                </a:gridCol>
                <a:gridCol w="2517227">
                  <a:extLst>
                    <a:ext uri="{9D8B030D-6E8A-4147-A177-3AD203B41FA5}">
                      <a16:colId xmlns="" xmlns:a16="http://schemas.microsoft.com/office/drawing/2014/main" val="20001"/>
                    </a:ext>
                  </a:extLst>
                </a:gridCol>
              </a:tblGrid>
              <a:tr h="380232">
                <a:tc>
                  <a:txBody>
                    <a:bodyPr/>
                    <a:lstStyle/>
                    <a:p>
                      <a:pPr algn="ctr" fontAlgn="ctr"/>
                      <a:r>
                        <a:rPr lang="en-US" sz="1600" b="0" i="0" u="none" strike="noStrike" dirty="0">
                          <a:solidFill>
                            <a:srgbClr val="000000"/>
                          </a:solidFill>
                          <a:effectLst/>
                          <a:latin typeface="Arial" panose="020B0604020202020204" pitchFamily="34" charset="0"/>
                        </a:rPr>
                        <a:t>Immediate </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sz="1600" u="none" strike="noStrike" dirty="0">
                          <a:effectLst/>
                          <a:latin typeface="Arial" panose="020B0604020202020204" pitchFamily="34" charset="0"/>
                        </a:rPr>
                        <a:t>Deliberate</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bl>
          </a:graphicData>
        </a:graphic>
      </p:graphicFrame>
      <p:sp>
        <p:nvSpPr>
          <p:cNvPr id="17" name="object 4">
            <a:extLst>
              <a:ext uri="{FF2B5EF4-FFF2-40B4-BE49-F238E27FC236}">
                <a16:creationId xmlns="" xmlns:a16="http://schemas.microsoft.com/office/drawing/2014/main" id="{6A84E1E1-CB3E-4852-B050-05A9CB0A79EC}"/>
              </a:ext>
            </a:extLst>
          </p:cNvPr>
          <p:cNvSpPr txBox="1"/>
          <p:nvPr/>
        </p:nvSpPr>
        <p:spPr>
          <a:xfrm>
            <a:off x="-15765" y="3445008"/>
            <a:ext cx="12192000" cy="380232"/>
          </a:xfrm>
          <a:prstGeom prst="rect">
            <a:avLst/>
          </a:prstGeom>
        </p:spPr>
        <p:txBody>
          <a:bodyPr vert="horz" wrap="square" lIns="0" tIns="10795" rIns="0" bIns="0" rtlCol="0">
            <a:spAutoFit/>
          </a:bodyPr>
          <a:lstStyle/>
          <a:p>
            <a:pPr marL="55880" algn="ctr"/>
            <a:r>
              <a:rPr lang="en-US" sz="2400" spc="-5" dirty="0">
                <a:latin typeface="Arial"/>
                <a:cs typeface="Arial"/>
              </a:rPr>
              <a:t>Hold Determinations </a:t>
            </a:r>
            <a:endParaRPr lang="en-US" sz="2400" dirty="0">
              <a:latin typeface="Arial"/>
              <a:cs typeface="Arial"/>
            </a:endParaRPr>
          </a:p>
        </p:txBody>
      </p:sp>
      <p:graphicFrame>
        <p:nvGraphicFramePr>
          <p:cNvPr id="12" name="Table 11">
            <a:extLst>
              <a:ext uri="{FF2B5EF4-FFF2-40B4-BE49-F238E27FC236}">
                <a16:creationId xmlns="" xmlns:a16="http://schemas.microsoft.com/office/drawing/2014/main" id="{113CCB62-6BB0-4146-9284-6ED6DBF2C9C8}"/>
              </a:ext>
            </a:extLst>
          </p:cNvPr>
          <p:cNvGraphicFramePr>
            <a:graphicFrameLocks noGrp="1"/>
          </p:cNvGraphicFramePr>
          <p:nvPr>
            <p:extLst>
              <p:ext uri="{D42A27DB-BD31-4B8C-83A1-F6EECF244321}">
                <p14:modId xmlns:p14="http://schemas.microsoft.com/office/powerpoint/2010/main" val="2031635801"/>
              </p:ext>
            </p:extLst>
          </p:nvPr>
        </p:nvGraphicFramePr>
        <p:xfrm>
          <a:off x="919259" y="5046533"/>
          <a:ext cx="10415491" cy="1266825"/>
        </p:xfrm>
        <a:graphic>
          <a:graphicData uri="http://schemas.openxmlformats.org/drawingml/2006/table">
            <a:tbl>
              <a:tblPr>
                <a:tableStyleId>{5C22544A-7EE6-4342-B048-85BDC9FD1C3A}</a:tableStyleId>
              </a:tblPr>
              <a:tblGrid>
                <a:gridCol w="10415491">
                  <a:extLst>
                    <a:ext uri="{9D8B030D-6E8A-4147-A177-3AD203B41FA5}">
                      <a16:colId xmlns="" xmlns:a16="http://schemas.microsoft.com/office/drawing/2014/main" val="20000"/>
                    </a:ext>
                  </a:extLst>
                </a:gridCol>
              </a:tblGrid>
              <a:tr h="0">
                <a:tc>
                  <a:txBody>
                    <a:bodyPr/>
                    <a:lstStyle/>
                    <a:p>
                      <a:pPr marL="0" indent="0" algn="ctr">
                        <a:buFont typeface="Arial" panose="020B0604020202020204" pitchFamily="34" charset="0"/>
                        <a:buNone/>
                      </a:pPr>
                      <a:r>
                        <a:rPr lang="en-US" sz="1600" b="0" i="0" u="none" strike="noStrike" baseline="0" dirty="0">
                          <a:latin typeface="Times New Roman" panose="02020603050405020304" pitchFamily="18" charset="0"/>
                        </a:rPr>
                        <a:t>Range to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190500">
                <a:tc>
                  <a:txBody>
                    <a:bodyP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i="0" u="none" strike="noStrike" baseline="0" dirty="0">
                          <a:latin typeface="Times New Roman" panose="02020603050405020304" pitchFamily="18" charset="0"/>
                        </a:rPr>
                        <a:t>Lead for targets based on their direction and speed of movement.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966800520"/>
                  </a:ext>
                </a:extLst>
              </a:tr>
              <a:tr h="190500">
                <a:tc>
                  <a:txBody>
                    <a:bodyPr/>
                    <a:lstStyle/>
                    <a:p>
                      <a:pPr marL="0" indent="0" algn="ctr">
                        <a:buFont typeface="Arial" panose="020B0604020202020204" pitchFamily="34" charset="0"/>
                        <a:buNone/>
                      </a:pPr>
                      <a:r>
                        <a:rPr lang="en-US" sz="1600" b="0" i="0" u="none" strike="noStrike" baseline="0" dirty="0">
                          <a:latin typeface="Times New Roman" panose="02020603050405020304" pitchFamily="18" charset="0"/>
                        </a:rPr>
                        <a:t>Counter-rotation lead required when the Soldier is moving in the opposite direction of the moving target.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742693399"/>
                  </a:ext>
                </a:extLst>
              </a:tr>
              <a:tr h="190500">
                <a:tc>
                  <a:txBody>
                    <a:bodyPr/>
                    <a:lstStyle/>
                    <a:p>
                      <a:pPr marL="0" indent="0" algn="ctr">
                        <a:buFont typeface="Arial" panose="020B0604020202020204" pitchFamily="34" charset="0"/>
                        <a:buNone/>
                      </a:pPr>
                      <a:r>
                        <a:rPr lang="en-US" sz="1600" b="0" i="0" u="none" strike="noStrike" baseline="0" dirty="0">
                          <a:latin typeface="Times New Roman" panose="02020603050405020304" pitchFamily="18" charset="0"/>
                        </a:rPr>
                        <a:t>Wind speed, direction, and duration between the shooter and the target at ranges greater than 300 meters.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6372655"/>
                  </a:ext>
                </a:extLst>
              </a:tr>
              <a:tr h="190500">
                <a:tc>
                  <a:txBody>
                    <a:bodyPr/>
                    <a:lstStyle/>
                    <a:p>
                      <a:pPr marL="0" indent="0" algn="ctr">
                        <a:buFont typeface="Arial" panose="020B0604020202020204" pitchFamily="34" charset="0"/>
                        <a:buNone/>
                      </a:pPr>
                      <a:r>
                        <a:rPr lang="en-US" sz="1600" b="0" i="0" u="none" strike="noStrike" baseline="0" dirty="0">
                          <a:latin typeface="Times New Roman" panose="02020603050405020304" pitchFamily="18" charset="0"/>
                        </a:rPr>
                        <a:t>Greatest lethal zone presented by the target to provide the most probable point of impact to achieve immediate incapacitation.</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2391389478"/>
                  </a:ext>
                </a:extLst>
              </a:tr>
            </a:tbl>
          </a:graphicData>
        </a:graphic>
      </p:graphicFrame>
      <p:graphicFrame>
        <p:nvGraphicFramePr>
          <p:cNvPr id="18" name="Table 17">
            <a:extLst>
              <a:ext uri="{FF2B5EF4-FFF2-40B4-BE49-F238E27FC236}">
                <a16:creationId xmlns="" xmlns:a16="http://schemas.microsoft.com/office/drawing/2014/main" id="{341A4EF7-1299-40B6-BFFF-CADB8758ECAF}"/>
              </a:ext>
            </a:extLst>
          </p:cNvPr>
          <p:cNvGraphicFramePr>
            <a:graphicFrameLocks noGrp="1"/>
          </p:cNvGraphicFramePr>
          <p:nvPr>
            <p:extLst>
              <p:ext uri="{D42A27DB-BD31-4B8C-83A1-F6EECF244321}">
                <p14:modId xmlns:p14="http://schemas.microsoft.com/office/powerpoint/2010/main" val="724170978"/>
              </p:ext>
            </p:extLst>
          </p:nvPr>
        </p:nvGraphicFramePr>
        <p:xfrm>
          <a:off x="3367514" y="2505458"/>
          <a:ext cx="5518982" cy="881018"/>
        </p:xfrm>
        <a:graphic>
          <a:graphicData uri="http://schemas.openxmlformats.org/drawingml/2006/table">
            <a:tbl>
              <a:tblPr>
                <a:tableStyleId>{5C22544A-7EE6-4342-B048-85BDC9FD1C3A}</a:tableStyleId>
              </a:tblPr>
              <a:tblGrid>
                <a:gridCol w="5518982">
                  <a:extLst>
                    <a:ext uri="{9D8B030D-6E8A-4147-A177-3AD203B41FA5}">
                      <a16:colId xmlns="" xmlns:a16="http://schemas.microsoft.com/office/drawing/2014/main" val="20000"/>
                    </a:ext>
                  </a:extLst>
                </a:gridCol>
              </a:tblGrid>
              <a:tr h="383813">
                <a:tc>
                  <a:txBody>
                    <a:bodyPr/>
                    <a:lstStyle/>
                    <a:p>
                      <a:pPr algn="ctr" fontAlgn="ctr"/>
                      <a:r>
                        <a:rPr lang="en-US" sz="1600" b="0" i="0" u="none" strike="noStrike" dirty="0">
                          <a:solidFill>
                            <a:srgbClr val="000000"/>
                          </a:solidFill>
                          <a:effectLst/>
                          <a:latin typeface="Arial" panose="020B0604020202020204" pitchFamily="34" charset="0"/>
                        </a:rPr>
                        <a:t>Soldiers Calculated Point of Aim</a:t>
                      </a: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10000"/>
                  </a:ext>
                </a:extLst>
              </a:tr>
              <a:tr h="383813">
                <a:tc>
                  <a:txBody>
                    <a:bodyPr/>
                    <a:lstStyle/>
                    <a:p>
                      <a:pPr marL="0" marR="0" lvl="0" indent="0" algn="ctr" defTabSz="914400" eaLnBrk="1" fontAlgn="ctr" latinLnBrk="0" hangingPunct="1">
                        <a:lnSpc>
                          <a:spcPct val="100000"/>
                        </a:lnSpc>
                        <a:spcBef>
                          <a:spcPts val="0"/>
                        </a:spcBef>
                        <a:spcAft>
                          <a:spcPts val="0"/>
                        </a:spcAft>
                        <a:buClrTx/>
                        <a:buSzTx/>
                        <a:buFontTx/>
                        <a:buNone/>
                        <a:tabLst/>
                        <a:defRPr/>
                      </a:pPr>
                      <a:r>
                        <a:rPr lang="en-US" sz="1600" spc="-5" dirty="0">
                          <a:latin typeface="Arial"/>
                          <a:cs typeface="Arial"/>
                        </a:rPr>
                        <a:t>Conditions may determine a point of aim that is not </a:t>
                      </a:r>
                      <a:r>
                        <a:rPr lang="en-US" sz="1600" spc="-5" dirty="0" err="1">
                          <a:latin typeface="Arial"/>
                          <a:cs typeface="Arial"/>
                        </a:rPr>
                        <a:t>CoVM</a:t>
                      </a:r>
                      <a:endParaRPr lang="en-US" sz="1600" dirty="0">
                        <a:latin typeface="Arial"/>
                        <a:cs typeface="Arial"/>
                      </a:endParaRPr>
                    </a:p>
                    <a:p>
                      <a:pPr algn="ctr" fontAlgn="ctr"/>
                      <a:endParaRPr lang="en-US" sz="1600" b="0" i="0" u="none" strike="noStrike" dirty="0">
                        <a:solidFill>
                          <a:srgbClr val="000000"/>
                        </a:solidFill>
                        <a:effectLst/>
                        <a:latin typeface="Arial"/>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 xmlns:a16="http://schemas.microsoft.com/office/drawing/2014/main" val="3925114315"/>
                  </a:ext>
                </a:extLst>
              </a:tr>
            </a:tbl>
          </a:graphicData>
        </a:graphic>
      </p:graphicFrame>
      <p:sp>
        <p:nvSpPr>
          <p:cNvPr id="19" name="object 4">
            <a:extLst>
              <a:ext uri="{FF2B5EF4-FFF2-40B4-BE49-F238E27FC236}">
                <a16:creationId xmlns="" xmlns:a16="http://schemas.microsoft.com/office/drawing/2014/main" id="{CF6F57CE-306E-4DA6-A30F-CB0B195E520C}"/>
              </a:ext>
            </a:extLst>
          </p:cNvPr>
          <p:cNvSpPr txBox="1"/>
          <p:nvPr/>
        </p:nvSpPr>
        <p:spPr>
          <a:xfrm>
            <a:off x="14715" y="4450848"/>
            <a:ext cx="12192000" cy="380232"/>
          </a:xfrm>
          <a:prstGeom prst="rect">
            <a:avLst/>
          </a:prstGeom>
        </p:spPr>
        <p:txBody>
          <a:bodyPr vert="horz" wrap="square" lIns="0" tIns="10795" rIns="0" bIns="0" rtlCol="0">
            <a:spAutoFit/>
          </a:bodyPr>
          <a:lstStyle/>
          <a:p>
            <a:pPr marL="55880" algn="ctr"/>
            <a:r>
              <a:rPr lang="en-US" sz="2400" spc="-5" dirty="0">
                <a:latin typeface="Arial"/>
                <a:cs typeface="Arial"/>
              </a:rPr>
              <a:t>Complex Engagement Refinements/ Alteration of POA</a:t>
            </a:r>
            <a:endParaRPr lang="en-US" sz="2400" dirty="0">
              <a:latin typeface="Arial"/>
              <a:cs typeface="Arial"/>
            </a:endParaRPr>
          </a:p>
        </p:txBody>
      </p:sp>
    </p:spTree>
    <p:extLst>
      <p:ext uri="{BB962C8B-B14F-4D97-AF65-F5344CB8AC3E}">
        <p14:creationId xmlns:p14="http://schemas.microsoft.com/office/powerpoint/2010/main" val="2451933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96327"/>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IMMEDIATE HOLD DETERMINATION</a:t>
            </a:r>
          </a:p>
        </p:txBody>
      </p:sp>
      <p:sp>
        <p:nvSpPr>
          <p:cNvPr id="3" name="TextBox 2"/>
          <p:cNvSpPr txBox="1"/>
          <p:nvPr/>
        </p:nvSpPr>
        <p:spPr>
          <a:xfrm>
            <a:off x="1524001" y="2390274"/>
            <a:ext cx="6978316" cy="2585323"/>
          </a:xfrm>
          <a:prstGeom prst="rect">
            <a:avLst/>
          </a:prstGeom>
          <a:noFill/>
        </p:spPr>
        <p:txBody>
          <a:bodyPr wrap="square" rtlCol="0">
            <a:spAutoFit/>
          </a:bodyPr>
          <a:lstStyle/>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Close quarters engagements</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Laser range finder</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Front sight post method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Recognition method</a:t>
            </a:r>
          </a:p>
          <a:p>
            <a:pPr marL="285750" indent="-285750">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q"/>
            </a:pPr>
            <a:r>
              <a:rPr lang="en-US" dirty="0">
                <a:latin typeface="Arial" panose="020B0604020202020204" pitchFamily="34" charset="0"/>
                <a:cs typeface="Arial" panose="020B0604020202020204" pitchFamily="34" charset="0"/>
              </a:rPr>
              <a:t>100-meter unit-of-measure method</a:t>
            </a:r>
          </a:p>
        </p:txBody>
      </p:sp>
    </p:spTree>
    <p:extLst>
      <p:ext uri="{BB962C8B-B14F-4D97-AF65-F5344CB8AC3E}">
        <p14:creationId xmlns:p14="http://schemas.microsoft.com/office/powerpoint/2010/main" val="1661934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9966" y="1504244"/>
            <a:ext cx="849206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txBox="1">
            <a:spLocks noChangeArrowheads="1"/>
          </p:cNvSpPr>
          <p:nvPr/>
        </p:nvSpPr>
        <p:spPr>
          <a:xfrm>
            <a:off x="0" y="296332"/>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IMMEDIATE HOLD DETERMINATION</a:t>
            </a:r>
          </a:p>
          <a:p>
            <a:pPr algn="ctr">
              <a:defRPr/>
            </a:pPr>
            <a:r>
              <a:rPr lang="en-US" sz="2400" kern="0" dirty="0">
                <a:solidFill>
                  <a:prstClr val="black"/>
                </a:solidFill>
                <a:latin typeface="Arial" panose="020B0604020202020204" pitchFamily="34" charset="0"/>
              </a:rPr>
              <a:t>FRONT SIGHT POST METHOD</a:t>
            </a:r>
          </a:p>
        </p:txBody>
      </p:sp>
    </p:spTree>
    <p:extLst>
      <p:ext uri="{BB962C8B-B14F-4D97-AF65-F5344CB8AC3E}">
        <p14:creationId xmlns:p14="http://schemas.microsoft.com/office/powerpoint/2010/main" val="175128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296332"/>
            <a:ext cx="12192000" cy="639763"/>
          </a:xfrm>
          <a:prstGeom prst="rect">
            <a:avLst/>
          </a:prstGeom>
        </p:spPr>
        <p:txBody>
          <a:bodyPr/>
          <a:lstStyle>
            <a:lvl1pPr>
              <a:defRPr>
                <a:latin typeface="+mj-lt"/>
                <a:ea typeface="+mj-ea"/>
                <a:cs typeface="+mj-cs"/>
              </a:defRPr>
            </a:lvl1pPr>
          </a:lstStyle>
          <a:p>
            <a:pPr algn="ctr">
              <a:defRPr/>
            </a:pPr>
            <a:r>
              <a:rPr lang="en-US" sz="2400" kern="0" dirty="0">
                <a:solidFill>
                  <a:prstClr val="black"/>
                </a:solidFill>
                <a:latin typeface="Arial" panose="020B0604020202020204" pitchFamily="34" charset="0"/>
              </a:rPr>
              <a:t>IMMEDIATE HOLD DETERMINATION</a:t>
            </a:r>
          </a:p>
          <a:p>
            <a:pPr algn="ctr">
              <a:defRPr/>
            </a:pPr>
            <a:r>
              <a:rPr lang="en-US" sz="2400" kern="0" dirty="0">
                <a:solidFill>
                  <a:prstClr val="black"/>
                </a:solidFill>
                <a:latin typeface="Arial" panose="020B0604020202020204" pitchFamily="34" charset="0"/>
              </a:rPr>
              <a:t>RECOGNITION METHOD</a:t>
            </a:r>
          </a:p>
        </p:txBody>
      </p:sp>
      <p:sp>
        <p:nvSpPr>
          <p:cNvPr id="23555" name="Rectangle 2"/>
          <p:cNvSpPr>
            <a:spLocks noChangeArrowheads="1"/>
          </p:cNvSpPr>
          <p:nvPr/>
        </p:nvSpPr>
        <p:spPr bwMode="auto">
          <a:xfrm>
            <a:off x="1524000" y="2094089"/>
            <a:ext cx="9144000" cy="369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0" fontAlgn="base" hangingPunct="0">
              <a:spcBef>
                <a:spcPct val="0"/>
              </a:spcBef>
              <a:spcAft>
                <a:spcPct val="0"/>
              </a:spcAft>
              <a:buFont typeface="Wingdings" panose="05000000000000000000" pitchFamily="2" charset="2"/>
              <a:buChar char="q"/>
            </a:pPr>
            <a:r>
              <a:rPr lang="en-US" altLang="en-US" b="1" dirty="0">
                <a:solidFill>
                  <a:prstClr val="black"/>
                </a:solidFill>
              </a:rPr>
              <a:t> 100 meters </a:t>
            </a:r>
            <a:r>
              <a:rPr lang="en-US" altLang="en-US" dirty="0">
                <a:solidFill>
                  <a:prstClr val="black"/>
                </a:solidFill>
              </a:rPr>
              <a:t>– the target can be clearly observed in detail, and facial features can be distinguished. </a:t>
            </a:r>
          </a:p>
          <a:p>
            <a:pPr marL="285750" indent="-285750" eaLnBrk="0" fontAlgn="base" hangingPunct="0">
              <a:spcBef>
                <a:spcPct val="0"/>
              </a:spcBef>
              <a:spcAft>
                <a:spcPct val="0"/>
              </a:spcAft>
              <a:buFont typeface="Wingdings" panose="05000000000000000000" pitchFamily="2" charset="2"/>
              <a:buChar char="q"/>
            </a:pPr>
            <a:endParaRPr lang="en-US" altLang="en-US" dirty="0">
              <a:solidFill>
                <a:prstClr val="black"/>
              </a:solidFill>
            </a:endParaRPr>
          </a:p>
          <a:p>
            <a:pPr marL="285750" indent="-285750" eaLnBrk="0" fontAlgn="base" hangingPunct="0">
              <a:spcBef>
                <a:spcPct val="0"/>
              </a:spcBef>
              <a:spcAft>
                <a:spcPct val="0"/>
              </a:spcAft>
              <a:buFont typeface="Wingdings" panose="05000000000000000000" pitchFamily="2" charset="2"/>
              <a:buChar char="q"/>
            </a:pPr>
            <a:r>
              <a:rPr lang="en-US" altLang="en-US" b="1" dirty="0">
                <a:solidFill>
                  <a:prstClr val="black"/>
                </a:solidFill>
              </a:rPr>
              <a:t> 200 meters </a:t>
            </a:r>
            <a:r>
              <a:rPr lang="en-US" altLang="en-US" dirty="0">
                <a:solidFill>
                  <a:prstClr val="black"/>
                </a:solidFill>
              </a:rPr>
              <a:t>– the target can be clearly observed, although there is a loss of facial detail. The color of the skin and equipment is still identifiable. </a:t>
            </a:r>
          </a:p>
          <a:p>
            <a:pPr marL="285750" indent="-285750" eaLnBrk="0" fontAlgn="base" hangingPunct="0">
              <a:spcBef>
                <a:spcPct val="0"/>
              </a:spcBef>
              <a:spcAft>
                <a:spcPct val="0"/>
              </a:spcAft>
              <a:buFont typeface="Wingdings" panose="05000000000000000000" pitchFamily="2" charset="2"/>
              <a:buChar char="q"/>
            </a:pPr>
            <a:endParaRPr lang="en-US" altLang="en-US" dirty="0">
              <a:solidFill>
                <a:prstClr val="black"/>
              </a:solidFill>
            </a:endParaRPr>
          </a:p>
          <a:p>
            <a:pPr marL="285750" indent="-285750" eaLnBrk="0" fontAlgn="base" hangingPunct="0">
              <a:spcBef>
                <a:spcPct val="0"/>
              </a:spcBef>
              <a:spcAft>
                <a:spcPct val="0"/>
              </a:spcAft>
              <a:buFont typeface="Wingdings" panose="05000000000000000000" pitchFamily="2" charset="2"/>
              <a:buChar char="q"/>
            </a:pPr>
            <a:r>
              <a:rPr lang="en-US" altLang="en-US" b="1" dirty="0">
                <a:solidFill>
                  <a:prstClr val="black"/>
                </a:solidFill>
              </a:rPr>
              <a:t> 300 meters </a:t>
            </a:r>
            <a:r>
              <a:rPr lang="en-US" altLang="en-US" dirty="0">
                <a:solidFill>
                  <a:prstClr val="black"/>
                </a:solidFill>
              </a:rPr>
              <a:t>– the target has a clear body outline, face color usually remains accurate, but remaining details are blurred. </a:t>
            </a:r>
          </a:p>
          <a:p>
            <a:pPr marL="285750" indent="-285750" eaLnBrk="0" fontAlgn="base" hangingPunct="0">
              <a:spcBef>
                <a:spcPct val="0"/>
              </a:spcBef>
              <a:spcAft>
                <a:spcPct val="0"/>
              </a:spcAft>
              <a:buFont typeface="Wingdings" panose="05000000000000000000" pitchFamily="2" charset="2"/>
              <a:buChar char="q"/>
            </a:pPr>
            <a:endParaRPr lang="en-US" altLang="en-US" dirty="0">
              <a:solidFill>
                <a:prstClr val="black"/>
              </a:solidFill>
            </a:endParaRPr>
          </a:p>
          <a:p>
            <a:pPr marL="285750" indent="-285750" eaLnBrk="0" fontAlgn="base" hangingPunct="0">
              <a:spcBef>
                <a:spcPct val="0"/>
              </a:spcBef>
              <a:spcAft>
                <a:spcPct val="0"/>
              </a:spcAft>
              <a:buFont typeface="Wingdings" panose="05000000000000000000" pitchFamily="2" charset="2"/>
              <a:buChar char="q"/>
            </a:pPr>
            <a:r>
              <a:rPr lang="en-US" altLang="en-US" b="1" dirty="0">
                <a:solidFill>
                  <a:prstClr val="black"/>
                </a:solidFill>
              </a:rPr>
              <a:t> 400 meters </a:t>
            </a:r>
            <a:r>
              <a:rPr lang="en-US" altLang="en-US" dirty="0">
                <a:solidFill>
                  <a:prstClr val="black"/>
                </a:solidFill>
              </a:rPr>
              <a:t>– the body outline is clear, but remaining detail is blurred. </a:t>
            </a:r>
          </a:p>
          <a:p>
            <a:pPr marL="285750" indent="-285750" eaLnBrk="0" fontAlgn="base" hangingPunct="0">
              <a:spcBef>
                <a:spcPct val="0"/>
              </a:spcBef>
              <a:spcAft>
                <a:spcPct val="0"/>
              </a:spcAft>
              <a:buFont typeface="Wingdings" panose="05000000000000000000" pitchFamily="2" charset="2"/>
              <a:buChar char="q"/>
            </a:pPr>
            <a:endParaRPr lang="en-US" altLang="en-US" dirty="0">
              <a:solidFill>
                <a:prstClr val="black"/>
              </a:solidFill>
            </a:endParaRPr>
          </a:p>
          <a:p>
            <a:pPr marL="285750" indent="-285750" eaLnBrk="0" fontAlgn="base" hangingPunct="0">
              <a:spcBef>
                <a:spcPct val="0"/>
              </a:spcBef>
              <a:spcAft>
                <a:spcPct val="0"/>
              </a:spcAft>
              <a:buFont typeface="Wingdings" panose="05000000000000000000" pitchFamily="2" charset="2"/>
              <a:buChar char="q"/>
            </a:pPr>
            <a:r>
              <a:rPr lang="en-US" altLang="en-US" b="1" dirty="0">
                <a:solidFill>
                  <a:prstClr val="black"/>
                </a:solidFill>
              </a:rPr>
              <a:t> 500 meters </a:t>
            </a:r>
            <a:r>
              <a:rPr lang="en-US" altLang="en-US" dirty="0">
                <a:solidFill>
                  <a:prstClr val="black"/>
                </a:solidFill>
              </a:rPr>
              <a:t>– the body shape begins to taper at the ends. The head becomes indistinct from the shoulders. </a:t>
            </a:r>
          </a:p>
        </p:txBody>
      </p:sp>
    </p:spTree>
    <p:extLst>
      <p:ext uri="{BB962C8B-B14F-4D97-AF65-F5344CB8AC3E}">
        <p14:creationId xmlns:p14="http://schemas.microsoft.com/office/powerpoint/2010/main" val="2422883649"/>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1694</Words>
  <Application>Microsoft Office PowerPoint</Application>
  <PresentationFormat>Widescreen</PresentationFormat>
  <Paragraphs>192</Paragraphs>
  <Slides>29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Times New Roman</vt:lpstr>
      <vt:lpstr>Wingdings</vt:lpstr>
      <vt:lpstr>Wingdings-Regular</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Maciel, David SFC MIL TRADOC USA</dc:creator>
  <cp:lastModifiedBy>Stallings, Daniel E SFC MIL TRADOC USA</cp:lastModifiedBy>
  <cp:revision>33</cp:revision>
  <dcterms:created xsi:type="dcterms:W3CDTF">2018-12-19T12:08:16Z</dcterms:created>
  <dcterms:modified xsi:type="dcterms:W3CDTF">2019-12-05T17:35:11Z</dcterms:modified>
</cp:coreProperties>
</file>