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8"/>
  </p:notesMasterIdLst>
  <p:handoutMasterIdLst>
    <p:handoutMasterId r:id="rId19"/>
  </p:handoutMasterIdLst>
  <p:sldIdLst>
    <p:sldId id="617" r:id="rId2"/>
    <p:sldId id="618" r:id="rId3"/>
    <p:sldId id="637" r:id="rId4"/>
    <p:sldId id="638" r:id="rId5"/>
    <p:sldId id="647" r:id="rId6"/>
    <p:sldId id="642" r:id="rId7"/>
    <p:sldId id="644" r:id="rId8"/>
    <p:sldId id="643" r:id="rId9"/>
    <p:sldId id="645" r:id="rId10"/>
    <p:sldId id="619" r:id="rId11"/>
    <p:sldId id="648" r:id="rId12"/>
    <p:sldId id="646" r:id="rId13"/>
    <p:sldId id="620" r:id="rId14"/>
    <p:sldId id="650" r:id="rId15"/>
    <p:sldId id="649" r:id="rId16"/>
    <p:sldId id="651" r:id="rId17"/>
  </p:sldIdLst>
  <p:sldSz cx="9144000" cy="6858000" type="screen4x3"/>
  <p:notesSz cx="6997700" cy="92837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4">
          <p15:clr>
            <a:srgbClr val="A4A3A4"/>
          </p15:clr>
        </p15:guide>
        <p15:guide id="2" pos="22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00"/>
    <a:srgbClr val="969696"/>
    <a:srgbClr val="000000"/>
    <a:srgbClr val="EAEAEA"/>
    <a:srgbClr val="DDDDDD"/>
    <a:srgbClr val="99CC00"/>
    <a:srgbClr val="B2B2B2"/>
    <a:srgbClr val="FFFFCC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53" autoAdjust="0"/>
    <p:restoredTop sz="99762" autoAdjust="0"/>
  </p:normalViewPr>
  <p:slideViewPr>
    <p:cSldViewPr>
      <p:cViewPr varScale="1">
        <p:scale>
          <a:sx n="112" d="100"/>
          <a:sy n="112" d="100"/>
        </p:scale>
        <p:origin x="1866" y="102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-3180" y="-96"/>
      </p:cViewPr>
      <p:guideLst>
        <p:guide orient="horz" pos="2924"/>
        <p:guide pos="22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3957" cy="462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>
            <a:lvl1pPr defTabSz="915988">
              <a:defRPr sz="1200" b="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2124" y="0"/>
            <a:ext cx="3033957" cy="462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>
            <a:lvl1pPr algn="r" defTabSz="915988">
              <a:defRPr sz="1200" b="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60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17612"/>
            <a:ext cx="3033957" cy="464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5" rIns="91432" bIns="45715" numCol="1" anchor="b" anchorCtr="0" compatLnSpc="1">
            <a:prstTxWarp prst="textNoShape">
              <a:avLst/>
            </a:prstTxWarp>
          </a:bodyPr>
          <a:lstStyle>
            <a:lvl1pPr defTabSz="915988">
              <a:defRPr sz="1200" b="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60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2124" y="8817612"/>
            <a:ext cx="3033957" cy="464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5" rIns="91432" bIns="45715" numCol="1" anchor="b" anchorCtr="0" compatLnSpc="1">
            <a:prstTxWarp prst="textNoShape">
              <a:avLst/>
            </a:prstTxWarp>
          </a:bodyPr>
          <a:lstStyle>
            <a:lvl1pPr algn="r" defTabSz="915988">
              <a:defRPr sz="1200" b="0">
                <a:cs typeface="+mn-cs"/>
              </a:defRPr>
            </a:lvl1pPr>
          </a:lstStyle>
          <a:p>
            <a:pPr>
              <a:defRPr/>
            </a:pPr>
            <a:fld id="{160A900E-F6A1-46A3-AECF-0518C19C5F4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82363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337" cy="462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21" tIns="45660" rIns="91321" bIns="4566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3744" y="0"/>
            <a:ext cx="3032337" cy="462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21" tIns="45660" rIns="91321" bIns="4566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7925" y="696913"/>
            <a:ext cx="4641850" cy="3481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8151" y="4408807"/>
            <a:ext cx="5601400" cy="4177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21" tIns="45660" rIns="91321" bIns="456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17612"/>
            <a:ext cx="3032337" cy="464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21" tIns="45660" rIns="91321" bIns="4566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3744" y="8817612"/>
            <a:ext cx="3032337" cy="464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21" tIns="45660" rIns="91321" bIns="4566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cs typeface="+mn-cs"/>
              </a:defRPr>
            </a:lvl1pPr>
          </a:lstStyle>
          <a:p>
            <a:pPr>
              <a:defRPr/>
            </a:pPr>
            <a:fld id="{F34EECCB-A431-457F-A16B-7B7D4EF39FE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8065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200" y="6477000"/>
            <a:ext cx="533400" cy="304800"/>
          </a:xfrm>
          <a:prstGeom prst="rect">
            <a:avLst/>
          </a:prstGeom>
        </p:spPr>
        <p:txBody>
          <a:bodyPr/>
          <a:lstStyle>
            <a:lvl1pPr>
              <a:defRPr sz="1200" baseline="0"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1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85788"/>
            <a:ext cx="2057400" cy="55403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85788"/>
            <a:ext cx="6019800" cy="55403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24088" y="446444"/>
            <a:ext cx="4694237" cy="5191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6" descr="top-corner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848350" y="0"/>
            <a:ext cx="329565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15" descr="top-corner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3048000"/>
            <a:ext cx="329565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9" descr="top-corner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334000" y="3562350"/>
            <a:ext cx="3810000" cy="329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3" descr="top-corner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0"/>
            <a:ext cx="3810000" cy="329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224088" y="585788"/>
            <a:ext cx="46942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31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pic>
        <p:nvPicPr>
          <p:cNvPr id="11" name="Picture 10"/>
          <p:cNvPicPr/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52400" y="134982"/>
            <a:ext cx="99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C:\Users\patrick.mcandrews\AppData\Local\Microsoft\Windows\Temporary Internet Files\Content.Outlook\62E9IEL4\coin Front 15 AUG_New.png"/>
          <p:cNvPicPr>
            <a:picLocks noChangeAspect="1" noChangeArrowheads="1"/>
          </p:cNvPicPr>
          <p:nvPr userDrawn="1"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992291" y="154581"/>
            <a:ext cx="990600" cy="1012269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185" r:id="rId1"/>
    <p:sldLayoutId id="2147485184" r:id="rId2"/>
    <p:sldLayoutId id="2147485186" r:id="rId3"/>
    <p:sldLayoutId id="2147485187" r:id="rId4"/>
    <p:sldLayoutId id="2147485188" r:id="rId5"/>
    <p:sldLayoutId id="2147485189" r:id="rId6"/>
    <p:sldLayoutId id="2147485190" r:id="rId7"/>
    <p:sldLayoutId id="2147485191" r:id="rId8"/>
    <p:sldLayoutId id="2147485192" r:id="rId9"/>
    <p:sldLayoutId id="2147485193" r:id="rId10"/>
    <p:sldLayoutId id="2147485194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u="sng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u="sng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u="sng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u="sng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u="sng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u="sng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u="sng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u="sng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u="sng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6477000"/>
            <a:ext cx="13676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/>
              <a:t>805-BT805065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762000" y="2743200"/>
            <a:ext cx="73914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n-US" sz="4000" dirty="0">
                <a:solidFill>
                  <a:schemeClr val="tx2"/>
                </a:solidFill>
              </a:rPr>
              <a:t>Identification and wear of the         </a:t>
            </a:r>
          </a:p>
          <a:p>
            <a:pPr>
              <a:buFontTx/>
              <a:buNone/>
            </a:pPr>
            <a:r>
              <a:rPr lang="en-US" sz="4000" dirty="0">
                <a:solidFill>
                  <a:schemeClr val="tx2"/>
                </a:solidFill>
              </a:rPr>
              <a:t>              Army Uniform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211094" y="3810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962400" y="305966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2895600" cy="47625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457200" y="6477000"/>
            <a:ext cx="13676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/>
              <a:t>805-BT805065</a:t>
            </a:r>
          </a:p>
        </p:txBody>
      </p:sp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1676400" y="288925"/>
            <a:ext cx="66294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n-US" sz="4000" dirty="0">
                <a:solidFill>
                  <a:schemeClr val="tx2"/>
                </a:solidFill>
              </a:rPr>
              <a:t>Army Combat Uniform</a:t>
            </a:r>
          </a:p>
          <a:p>
            <a:pPr>
              <a:buFontTx/>
              <a:buNone/>
            </a:pPr>
            <a:r>
              <a:rPr lang="en-US" sz="4000" dirty="0">
                <a:solidFill>
                  <a:schemeClr val="tx2"/>
                </a:solidFill>
              </a:rPr>
              <a:t>            (CONT)</a:t>
            </a:r>
          </a:p>
        </p:txBody>
      </p:sp>
      <p:sp>
        <p:nvSpPr>
          <p:cNvPr id="25" name="Text Box 6"/>
          <p:cNvSpPr txBox="1">
            <a:spLocks noChangeArrowheads="1"/>
          </p:cNvSpPr>
          <p:nvPr/>
        </p:nvSpPr>
        <p:spPr bwMode="auto">
          <a:xfrm>
            <a:off x="914400" y="1981200"/>
            <a:ext cx="7315200" cy="13234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l">
              <a:spcBef>
                <a:spcPct val="50000"/>
              </a:spcBef>
            </a:pPr>
            <a:r>
              <a:rPr lang="en-US" sz="3200" b="0" dirty="0"/>
              <a:t>ACU Composition</a:t>
            </a:r>
          </a:p>
          <a:p>
            <a:pPr marL="342900" indent="-342900" algn="l">
              <a:spcBef>
                <a:spcPct val="50000"/>
              </a:spcBef>
            </a:pPr>
            <a:r>
              <a:rPr lang="en-US" sz="3200" b="0" dirty="0"/>
              <a:t> Accessories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211094" y="3810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962400" y="305966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57200" y="6477000"/>
            <a:ext cx="13676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/>
              <a:t>805-BT805065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447800" y="152400"/>
            <a:ext cx="6553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n-US" sz="4000" dirty="0">
                <a:solidFill>
                  <a:schemeClr val="tx2"/>
                </a:solidFill>
              </a:rPr>
              <a:t>Physical Fitness Uniform</a:t>
            </a:r>
          </a:p>
        </p:txBody>
      </p:sp>
      <p:pic>
        <p:nvPicPr>
          <p:cNvPr id="3074" name="Picture 2" descr="PT shorts fema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575" y="1133474"/>
            <a:ext cx="1800225" cy="5343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T winter ma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175" y="914400"/>
            <a:ext cx="1800225" cy="5343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13944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211094" y="3810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962400" y="305966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57200" y="6477000"/>
            <a:ext cx="13676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/>
              <a:t>805-BT805065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447800" y="152400"/>
            <a:ext cx="6553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n-US" sz="4000" dirty="0">
                <a:solidFill>
                  <a:schemeClr val="tx2"/>
                </a:solidFill>
              </a:rPr>
              <a:t>Physical Fitness Uniform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" y="1230243"/>
            <a:ext cx="3901440" cy="4876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1143000"/>
            <a:ext cx="390144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9442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211094" y="3810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962400" y="305966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9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" y="6477000"/>
            <a:ext cx="13676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/>
              <a:t>805-BT805065</a:t>
            </a:r>
          </a:p>
        </p:txBody>
      </p:sp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2209800" y="288925"/>
            <a:ext cx="4953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n-US" sz="4000" dirty="0">
                <a:solidFill>
                  <a:schemeClr val="tx2"/>
                </a:solidFill>
              </a:rPr>
              <a:t>Dress Uniforms</a:t>
            </a:r>
          </a:p>
        </p:txBody>
      </p:sp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990600" y="914400"/>
            <a:ext cx="7086600" cy="57023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None/>
            </a:pPr>
            <a:r>
              <a:rPr lang="en-US" sz="3200" b="0" u="sng" dirty="0"/>
              <a:t>Male</a:t>
            </a:r>
          </a:p>
          <a:p>
            <a:pPr marL="342900" indent="-342900" algn="l">
              <a:spcBef>
                <a:spcPct val="50000"/>
              </a:spcBef>
            </a:pPr>
            <a:r>
              <a:rPr lang="en-US" sz="3200" b="0" dirty="0"/>
              <a:t>Army Green Service Uniform</a:t>
            </a:r>
          </a:p>
          <a:p>
            <a:pPr lvl="1" algn="l">
              <a:spcBef>
                <a:spcPct val="50000"/>
              </a:spcBef>
            </a:pPr>
            <a:r>
              <a:rPr lang="en-US" sz="3200" b="0" dirty="0"/>
              <a:t> Occasions for Wear</a:t>
            </a:r>
          </a:p>
          <a:p>
            <a:pPr lvl="1" algn="l">
              <a:spcBef>
                <a:spcPct val="50000"/>
              </a:spcBef>
            </a:pPr>
            <a:r>
              <a:rPr lang="en-US" sz="3200" b="0" dirty="0"/>
              <a:t> Coat</a:t>
            </a:r>
          </a:p>
          <a:p>
            <a:pPr lvl="1" algn="l">
              <a:spcBef>
                <a:spcPct val="50000"/>
              </a:spcBef>
            </a:pPr>
            <a:r>
              <a:rPr lang="en-US" sz="3200" b="0" dirty="0"/>
              <a:t> Slacks</a:t>
            </a:r>
          </a:p>
          <a:p>
            <a:pPr lvl="1" algn="l">
              <a:spcBef>
                <a:spcPct val="50000"/>
              </a:spcBef>
            </a:pPr>
            <a:r>
              <a:rPr lang="en-US" sz="3200" b="0" dirty="0"/>
              <a:t> Skirt (optional for females)</a:t>
            </a:r>
          </a:p>
          <a:p>
            <a:pPr lvl="1" algn="l">
              <a:spcBef>
                <a:spcPct val="50000"/>
              </a:spcBef>
            </a:pPr>
            <a:r>
              <a:rPr lang="en-US" sz="3200" b="0" dirty="0"/>
              <a:t> Necktie</a:t>
            </a:r>
          </a:p>
          <a:p>
            <a:pPr lvl="1" algn="l">
              <a:spcBef>
                <a:spcPct val="50000"/>
              </a:spcBef>
            </a:pPr>
            <a:r>
              <a:rPr lang="en-US" sz="3200" b="0" dirty="0"/>
              <a:t> Undergarments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211094" y="3810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962400" y="305966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>
          <a:xfrm>
            <a:off x="3124200" y="6238875"/>
            <a:ext cx="2895600" cy="47625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57200" y="6477000"/>
            <a:ext cx="13676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/>
              <a:t>805-BT805065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600200" y="304800"/>
            <a:ext cx="5791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n-US" sz="4000" dirty="0">
                <a:solidFill>
                  <a:schemeClr val="tx2"/>
                </a:solidFill>
              </a:rPr>
              <a:t>Dress Uniforms (</a:t>
            </a:r>
            <a:r>
              <a:rPr lang="en-US" sz="4000" dirty="0" err="1">
                <a:solidFill>
                  <a:schemeClr val="tx2"/>
                </a:solidFill>
              </a:rPr>
              <a:t>Cont</a:t>
            </a:r>
            <a:r>
              <a:rPr lang="en-US" sz="4000" dirty="0">
                <a:solidFill>
                  <a:schemeClr val="tx2"/>
                </a:solidFill>
              </a:rPr>
              <a:t>)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990600" y="914400"/>
            <a:ext cx="7086600" cy="501675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l">
              <a:spcBef>
                <a:spcPct val="50000"/>
              </a:spcBef>
            </a:pPr>
            <a:endParaRPr lang="en-US" sz="3200" b="0" dirty="0"/>
          </a:p>
          <a:p>
            <a:pPr lvl="1" algn="l">
              <a:spcBef>
                <a:spcPct val="50000"/>
              </a:spcBef>
            </a:pPr>
            <a:r>
              <a:rPr lang="en-US" sz="3200" b="0" dirty="0"/>
              <a:t> Belt</a:t>
            </a:r>
          </a:p>
          <a:p>
            <a:pPr lvl="1" algn="l">
              <a:spcBef>
                <a:spcPct val="50000"/>
              </a:spcBef>
            </a:pPr>
            <a:r>
              <a:rPr lang="en-US" sz="3200" b="0" dirty="0"/>
              <a:t> Headgear</a:t>
            </a:r>
          </a:p>
          <a:p>
            <a:pPr lvl="1" algn="l">
              <a:spcBef>
                <a:spcPct val="50000"/>
              </a:spcBef>
            </a:pPr>
            <a:r>
              <a:rPr lang="en-US" sz="3200" b="0" dirty="0"/>
              <a:t> Footwear</a:t>
            </a:r>
          </a:p>
          <a:p>
            <a:pPr lvl="1" algn="l">
              <a:spcBef>
                <a:spcPct val="50000"/>
              </a:spcBef>
            </a:pPr>
            <a:r>
              <a:rPr lang="en-US" sz="3200" b="0" dirty="0"/>
              <a:t> Socks</a:t>
            </a:r>
          </a:p>
          <a:p>
            <a:pPr lvl="1" algn="l">
              <a:spcBef>
                <a:spcPct val="50000"/>
              </a:spcBef>
            </a:pPr>
            <a:r>
              <a:rPr lang="en-US" sz="3200" b="0" dirty="0"/>
              <a:t> </a:t>
            </a:r>
          </a:p>
          <a:p>
            <a:pPr lvl="1" algn="l">
              <a:spcBef>
                <a:spcPct val="50000"/>
              </a:spcBef>
            </a:pPr>
            <a:r>
              <a:rPr lang="en-US" sz="3200" b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34859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211094" y="3810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962400" y="305966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57200" y="6477000"/>
            <a:ext cx="13676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/>
              <a:t>805-BT805065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143000" y="152400"/>
            <a:ext cx="6858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n-US" sz="4000" dirty="0">
                <a:solidFill>
                  <a:schemeClr val="tx2"/>
                </a:solidFill>
              </a:rPr>
              <a:t>       Army Green Service</a:t>
            </a:r>
          </a:p>
          <a:p>
            <a:pPr>
              <a:buFontTx/>
              <a:buNone/>
            </a:pPr>
            <a:r>
              <a:rPr lang="en-US" sz="4000" dirty="0">
                <a:solidFill>
                  <a:schemeClr val="tx2"/>
                </a:solidFill>
              </a:rPr>
              <a:t>                Uniforms            </a:t>
            </a:r>
          </a:p>
        </p:txBody>
      </p:sp>
      <p:pic>
        <p:nvPicPr>
          <p:cNvPr id="4098" name="Picture 2" descr="Green Prototyp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700" y="1638300"/>
            <a:ext cx="40767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91948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211094" y="3810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962400" y="305966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" y="6477000"/>
            <a:ext cx="13676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/>
              <a:t>805-BT805065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295400" y="247471"/>
            <a:ext cx="7315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n-US" sz="3600" dirty="0">
                <a:solidFill>
                  <a:schemeClr val="tx2"/>
                </a:solidFill>
              </a:rPr>
              <a:t>IDENTIFICATIONS AND WEAR        OF MILITARY UNIFORM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762000" y="2727325"/>
            <a:ext cx="8610600" cy="1311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l">
              <a:spcBef>
                <a:spcPct val="50000"/>
              </a:spcBef>
            </a:pPr>
            <a:r>
              <a:rPr lang="en-US" sz="3200" b="0" dirty="0"/>
              <a:t>Clothing Maintenance Allowance</a:t>
            </a:r>
          </a:p>
          <a:p>
            <a:pPr marL="342900" indent="-342900" algn="l">
              <a:spcBef>
                <a:spcPct val="50000"/>
              </a:spcBef>
            </a:pPr>
            <a:r>
              <a:rPr lang="en-US" sz="3200" b="0" dirty="0"/>
              <a:t>Care and Maintenance of Army Uniforms</a:t>
            </a:r>
          </a:p>
        </p:txBody>
      </p:sp>
    </p:spTree>
    <p:extLst>
      <p:ext uri="{BB962C8B-B14F-4D97-AF65-F5344CB8AC3E}">
        <p14:creationId xmlns:p14="http://schemas.microsoft.com/office/powerpoint/2010/main" val="2695820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211094" y="3810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962400" y="305966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457200" y="6477000"/>
            <a:ext cx="13676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/>
              <a:t>805-BT805065</a:t>
            </a:r>
          </a:p>
        </p:txBody>
      </p:sp>
      <p:sp>
        <p:nvSpPr>
          <p:cNvPr id="30" name="Text Box 75"/>
          <p:cNvSpPr txBox="1">
            <a:spLocks noChangeArrowheads="1"/>
          </p:cNvSpPr>
          <p:nvPr/>
        </p:nvSpPr>
        <p:spPr bwMode="auto">
          <a:xfrm>
            <a:off x="1447800" y="76200"/>
            <a:ext cx="67056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n-US" sz="4000" dirty="0">
                <a:solidFill>
                  <a:schemeClr val="tx2"/>
                </a:solidFill>
              </a:rPr>
              <a:t>Identification and Wear of </a:t>
            </a:r>
          </a:p>
          <a:p>
            <a:pPr>
              <a:buFontTx/>
              <a:buNone/>
            </a:pPr>
            <a:r>
              <a:rPr lang="en-US" sz="4000" dirty="0">
                <a:solidFill>
                  <a:schemeClr val="tx2"/>
                </a:solidFill>
              </a:rPr>
              <a:t>          Army Uniform</a:t>
            </a:r>
          </a:p>
        </p:txBody>
      </p:sp>
      <p:sp>
        <p:nvSpPr>
          <p:cNvPr id="31" name="Text Box 76"/>
          <p:cNvSpPr txBox="1">
            <a:spLocks noChangeArrowheads="1"/>
          </p:cNvSpPr>
          <p:nvPr/>
        </p:nvSpPr>
        <p:spPr bwMode="auto">
          <a:xfrm>
            <a:off x="304800" y="2056606"/>
            <a:ext cx="8839200" cy="35067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l">
              <a:spcBef>
                <a:spcPct val="50000"/>
              </a:spcBef>
            </a:pPr>
            <a:r>
              <a:rPr lang="en-US" sz="3200" b="0" dirty="0"/>
              <a:t>Purpose and history of the military uniforms</a:t>
            </a:r>
          </a:p>
          <a:p>
            <a:pPr marL="342900" indent="-342900" algn="l">
              <a:spcBef>
                <a:spcPct val="50000"/>
              </a:spcBef>
              <a:buFontTx/>
              <a:buNone/>
            </a:pPr>
            <a:endParaRPr lang="en-US" sz="3200" b="0" dirty="0"/>
          </a:p>
          <a:p>
            <a:pPr marL="342900" indent="-342900" algn="l">
              <a:spcBef>
                <a:spcPct val="50000"/>
              </a:spcBef>
              <a:buFontTx/>
              <a:buNone/>
            </a:pPr>
            <a:r>
              <a:rPr lang="en-US" sz="3200" b="0" u="sng" dirty="0"/>
              <a:t>The Army Combat Uniform (ACU)</a:t>
            </a:r>
          </a:p>
          <a:p>
            <a:pPr lvl="1" algn="l">
              <a:spcBef>
                <a:spcPct val="50000"/>
              </a:spcBef>
            </a:pPr>
            <a:r>
              <a:rPr lang="en-US" sz="3200" b="0" dirty="0"/>
              <a:t> Occasions for wear</a:t>
            </a:r>
          </a:p>
          <a:p>
            <a:pPr lvl="1" algn="l">
              <a:spcBef>
                <a:spcPct val="50000"/>
              </a:spcBef>
            </a:pPr>
            <a:r>
              <a:rPr lang="en-US" sz="3200" b="0" dirty="0"/>
              <a:t> Restrictions on wear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65" r="56049" b="15254"/>
          <a:stretch/>
        </p:blipFill>
        <p:spPr>
          <a:xfrm>
            <a:off x="6132471" y="1163498"/>
            <a:ext cx="2782929" cy="226550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11094" y="3810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962400" y="305966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57200" y="6477000"/>
            <a:ext cx="13676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/>
              <a:t>805-BT805065</a:t>
            </a:r>
          </a:p>
        </p:txBody>
      </p:sp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1828800" y="212725"/>
            <a:ext cx="5867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en-US" sz="3200" dirty="0">
                <a:solidFill>
                  <a:schemeClr val="tx2"/>
                </a:solidFill>
              </a:rPr>
              <a:t>Army Combat Uniform</a:t>
            </a:r>
          </a:p>
        </p:txBody>
      </p:sp>
      <p:sp>
        <p:nvSpPr>
          <p:cNvPr id="24" name="Text Box 17"/>
          <p:cNvSpPr txBox="1">
            <a:spLocks noChangeArrowheads="1"/>
          </p:cNvSpPr>
          <p:nvPr/>
        </p:nvSpPr>
        <p:spPr bwMode="auto">
          <a:xfrm>
            <a:off x="3657600" y="1163498"/>
            <a:ext cx="3276600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None/>
            </a:pPr>
            <a:r>
              <a:rPr lang="en-US" sz="3600" b="0" u="sng" dirty="0"/>
              <a:t>Head Gear</a:t>
            </a:r>
          </a:p>
        </p:txBody>
      </p:sp>
      <p:sp>
        <p:nvSpPr>
          <p:cNvPr id="26" name="Text Box 14"/>
          <p:cNvSpPr txBox="1">
            <a:spLocks noChangeArrowheads="1"/>
          </p:cNvSpPr>
          <p:nvPr/>
        </p:nvSpPr>
        <p:spPr bwMode="auto">
          <a:xfrm>
            <a:off x="6324600" y="3415229"/>
            <a:ext cx="3962400" cy="5794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l">
              <a:spcBef>
                <a:spcPct val="50000"/>
              </a:spcBef>
            </a:pPr>
            <a:r>
              <a:rPr lang="en-US" sz="3200" b="0" dirty="0"/>
              <a:t>Patrol Cap</a:t>
            </a:r>
          </a:p>
        </p:txBody>
      </p:sp>
      <p:pic>
        <p:nvPicPr>
          <p:cNvPr id="34" name="Picture 15" descr="bere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37" y="1951901"/>
            <a:ext cx="2895600" cy="184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Text Box 16"/>
          <p:cNvSpPr txBox="1">
            <a:spLocks noChangeArrowheads="1"/>
          </p:cNvSpPr>
          <p:nvPr/>
        </p:nvSpPr>
        <p:spPr bwMode="auto">
          <a:xfrm>
            <a:off x="1562100" y="4558143"/>
            <a:ext cx="3200400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l">
              <a:spcBef>
                <a:spcPct val="50000"/>
              </a:spcBef>
            </a:pPr>
            <a:r>
              <a:rPr lang="en-US" sz="3200" b="0" dirty="0"/>
              <a:t>Fleece Cap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321" y="1327507"/>
            <a:ext cx="3353091" cy="85961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/>
          <a:srcRect l="44090" t="22225" r="4200" b="20003"/>
          <a:stretch/>
        </p:blipFill>
        <p:spPr>
          <a:xfrm>
            <a:off x="3826166" y="3916277"/>
            <a:ext cx="2819400" cy="2094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210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211094" y="3810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962400" y="305966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457200" y="6477000"/>
            <a:ext cx="13676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/>
              <a:t>805-BT805065</a:t>
            </a:r>
          </a:p>
        </p:txBody>
      </p:sp>
      <p:sp>
        <p:nvSpPr>
          <p:cNvPr id="30" name="Text Box 2"/>
          <p:cNvSpPr txBox="1">
            <a:spLocks noChangeArrowheads="1"/>
          </p:cNvSpPr>
          <p:nvPr/>
        </p:nvSpPr>
        <p:spPr bwMode="auto">
          <a:xfrm>
            <a:off x="2438400" y="1337608"/>
            <a:ext cx="514191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buFontTx/>
              <a:buNone/>
            </a:pPr>
            <a:r>
              <a:rPr lang="en-US" sz="3200" b="0" u="sng" dirty="0"/>
              <a:t>COAT, ACU TOP 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200" b="0" dirty="0"/>
              <a:t> Coat Description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200" b="0" dirty="0"/>
              <a:t> Wearing Guidelines</a:t>
            </a:r>
          </a:p>
        </p:txBody>
      </p:sp>
      <p:sp>
        <p:nvSpPr>
          <p:cNvPr id="34" name="Text Box 8"/>
          <p:cNvSpPr txBox="1">
            <a:spLocks noChangeArrowheads="1"/>
          </p:cNvSpPr>
          <p:nvPr/>
        </p:nvSpPr>
        <p:spPr bwMode="auto">
          <a:xfrm>
            <a:off x="2362200" y="3429000"/>
            <a:ext cx="60198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buFontTx/>
              <a:buNone/>
            </a:pPr>
            <a:r>
              <a:rPr lang="en-US" sz="3200" b="0" u="sng" dirty="0"/>
              <a:t>TROUSERS, ACU BOTTOM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200" b="0" dirty="0"/>
              <a:t>Trouser Description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200" b="0" dirty="0"/>
              <a:t>Wearing Guidelines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808956" y="231101"/>
            <a:ext cx="6400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en-US" sz="3200" dirty="0">
                <a:solidFill>
                  <a:schemeClr val="tx2"/>
                </a:solidFill>
              </a:rPr>
              <a:t>Army Combat Uniform</a:t>
            </a:r>
          </a:p>
          <a:p>
            <a:pPr algn="ctr">
              <a:buFontTx/>
              <a:buNone/>
            </a:pPr>
            <a:r>
              <a:rPr lang="en-US" sz="2400" dirty="0">
                <a:solidFill>
                  <a:schemeClr val="tx2"/>
                </a:solidFill>
              </a:rPr>
              <a:t>             </a:t>
            </a:r>
          </a:p>
        </p:txBody>
      </p:sp>
    </p:spTree>
    <p:extLst>
      <p:ext uri="{BB962C8B-B14F-4D97-AF65-F5344CB8AC3E}">
        <p14:creationId xmlns:p14="http://schemas.microsoft.com/office/powerpoint/2010/main" val="912318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152400"/>
            <a:ext cx="3741730" cy="523220"/>
          </a:xfrm>
        </p:spPr>
        <p:txBody>
          <a:bodyPr/>
          <a:lstStyle/>
          <a:p>
            <a:r>
              <a:rPr lang="en-US" dirty="0"/>
              <a:t>Army Combat Uniform</a:t>
            </a:r>
          </a:p>
        </p:txBody>
      </p:sp>
      <p:pic>
        <p:nvPicPr>
          <p:cNvPr id="5" name="Picture 2" descr="combat uniform side view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143000"/>
            <a:ext cx="1828800" cy="5098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ombat uniform front sho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088" y="933627"/>
            <a:ext cx="1800225" cy="5343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59554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211094" y="3810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962400" y="305966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57200" y="6477000"/>
            <a:ext cx="13676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/>
              <a:t>805-BT805065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892" y="620915"/>
            <a:ext cx="4895401" cy="611925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8933" y="1297629"/>
            <a:ext cx="3255546" cy="17558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0" y="6307131"/>
            <a:ext cx="8510754" cy="1079086"/>
          </a:xfrm>
          <a:prstGeom prst="rect">
            <a:avLst/>
          </a:prstGeom>
        </p:spPr>
      </p:pic>
      <p:cxnSp>
        <p:nvCxnSpPr>
          <p:cNvPr id="14" name="Straight Arrow Connector 13"/>
          <p:cNvCxnSpPr/>
          <p:nvPr/>
        </p:nvCxnSpPr>
        <p:spPr bwMode="auto">
          <a:xfrm flipH="1">
            <a:off x="5181600" y="1634132"/>
            <a:ext cx="783655" cy="34097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8" name="Straight Arrow Connector 27"/>
          <p:cNvCxnSpPr/>
          <p:nvPr/>
        </p:nvCxnSpPr>
        <p:spPr bwMode="auto">
          <a:xfrm flipH="1" flipV="1">
            <a:off x="5181600" y="2175529"/>
            <a:ext cx="1389190" cy="11047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7" name="Straight Arrow Connector 36"/>
          <p:cNvCxnSpPr/>
          <p:nvPr/>
        </p:nvCxnSpPr>
        <p:spPr bwMode="auto">
          <a:xfrm flipH="1" flipV="1">
            <a:off x="5486400" y="2388908"/>
            <a:ext cx="1262510" cy="37066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2" name="Straight Arrow Connector 41"/>
          <p:cNvCxnSpPr/>
          <p:nvPr/>
        </p:nvCxnSpPr>
        <p:spPr bwMode="auto">
          <a:xfrm>
            <a:off x="1981128" y="1940747"/>
            <a:ext cx="1780293" cy="23478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3" name="Straight Arrow Connector 42"/>
          <p:cNvCxnSpPr/>
          <p:nvPr/>
        </p:nvCxnSpPr>
        <p:spPr bwMode="auto">
          <a:xfrm flipV="1">
            <a:off x="3592120" y="2454996"/>
            <a:ext cx="126989" cy="343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4" name="Straight Arrow Connector 43"/>
          <p:cNvCxnSpPr/>
          <p:nvPr/>
        </p:nvCxnSpPr>
        <p:spPr bwMode="auto">
          <a:xfrm flipV="1">
            <a:off x="1676400" y="2387324"/>
            <a:ext cx="2895192" cy="69055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5" name="Straight Arrow Connector 44"/>
          <p:cNvCxnSpPr/>
          <p:nvPr/>
        </p:nvCxnSpPr>
        <p:spPr bwMode="auto">
          <a:xfrm>
            <a:off x="1301635" y="1305076"/>
            <a:ext cx="2840999" cy="87045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1371192" y="193078"/>
            <a:ext cx="6400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en-US" sz="3200" dirty="0">
                <a:solidFill>
                  <a:schemeClr val="tx2"/>
                </a:solidFill>
              </a:rPr>
              <a:t>Army Combat Uniform</a:t>
            </a:r>
          </a:p>
          <a:p>
            <a:pPr algn="ctr">
              <a:buFontTx/>
              <a:buNone/>
            </a:pPr>
            <a:r>
              <a:rPr lang="en-US" sz="2400" dirty="0">
                <a:solidFill>
                  <a:schemeClr val="tx2"/>
                </a:solidFill>
              </a:rPr>
              <a:t>             </a:t>
            </a:r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28706" y="1083138"/>
            <a:ext cx="6400800" cy="261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n-US" sz="2000" b="0" dirty="0">
                <a:solidFill>
                  <a:schemeClr val="tx2"/>
                </a:solidFill>
              </a:rPr>
              <a:t>Name Tab</a:t>
            </a:r>
          </a:p>
          <a:p>
            <a:pPr>
              <a:buFontTx/>
              <a:buNone/>
            </a:pPr>
            <a:endParaRPr lang="en-US" sz="2000" b="0" dirty="0">
              <a:solidFill>
                <a:schemeClr val="tx2"/>
              </a:solidFill>
            </a:endParaRPr>
          </a:p>
          <a:p>
            <a:pPr>
              <a:buFontTx/>
              <a:buNone/>
            </a:pPr>
            <a:r>
              <a:rPr lang="en-US" sz="2000" b="0" dirty="0">
                <a:solidFill>
                  <a:schemeClr val="tx2"/>
                </a:solidFill>
              </a:rPr>
              <a:t>US Flag Insignia</a:t>
            </a:r>
          </a:p>
          <a:p>
            <a:pPr>
              <a:buFontTx/>
              <a:buNone/>
            </a:pPr>
            <a:endParaRPr lang="en-US" sz="2000" b="0" dirty="0">
              <a:solidFill>
                <a:schemeClr val="tx2"/>
              </a:solidFill>
            </a:endParaRPr>
          </a:p>
          <a:p>
            <a:pPr>
              <a:buFontTx/>
              <a:buNone/>
            </a:pPr>
            <a:r>
              <a:rPr lang="en-US" sz="2000" b="0" dirty="0">
                <a:solidFill>
                  <a:schemeClr val="tx2"/>
                </a:solidFill>
              </a:rPr>
              <a:t>Former Wartime Insignia Patch</a:t>
            </a:r>
          </a:p>
          <a:p>
            <a:pPr>
              <a:buFontTx/>
              <a:buNone/>
            </a:pPr>
            <a:endParaRPr lang="en-US" sz="2000" b="0" dirty="0">
              <a:solidFill>
                <a:schemeClr val="tx2"/>
              </a:solidFill>
            </a:endParaRPr>
          </a:p>
          <a:p>
            <a:pPr>
              <a:buFontTx/>
              <a:buNone/>
            </a:pPr>
            <a:r>
              <a:rPr lang="en-US" sz="2000" b="0" dirty="0">
                <a:solidFill>
                  <a:schemeClr val="tx2"/>
                </a:solidFill>
              </a:rPr>
              <a:t>Rank Insignia</a:t>
            </a:r>
          </a:p>
          <a:p>
            <a:pPr algn="ctr">
              <a:buFontTx/>
              <a:buNone/>
            </a:pPr>
            <a:r>
              <a:rPr lang="en-US" sz="2400" dirty="0">
                <a:solidFill>
                  <a:schemeClr val="tx2"/>
                </a:solidFill>
              </a:rPr>
              <a:t>             </a:t>
            </a:r>
          </a:p>
        </p:txBody>
      </p:sp>
    </p:spTree>
    <p:extLst>
      <p:ext uri="{BB962C8B-B14F-4D97-AF65-F5344CB8AC3E}">
        <p14:creationId xmlns:p14="http://schemas.microsoft.com/office/powerpoint/2010/main" val="12574734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211094" y="3810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962400" y="305966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57200" y="6477000"/>
            <a:ext cx="13676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/>
              <a:t>805-BT805065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405" y="484325"/>
            <a:ext cx="4917250" cy="61465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6014" y="1722108"/>
            <a:ext cx="3255546" cy="1755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0" y="6191335"/>
            <a:ext cx="8510754" cy="107908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0839001" y="501515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cxnSp>
        <p:nvCxnSpPr>
          <p:cNvPr id="23" name="Straight Arrow Connector 22"/>
          <p:cNvCxnSpPr/>
          <p:nvPr/>
        </p:nvCxnSpPr>
        <p:spPr bwMode="auto">
          <a:xfrm flipH="1">
            <a:off x="5072172" y="1883709"/>
            <a:ext cx="783655" cy="34097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4" name="Straight Arrow Connector 23"/>
          <p:cNvCxnSpPr/>
          <p:nvPr/>
        </p:nvCxnSpPr>
        <p:spPr bwMode="auto">
          <a:xfrm flipH="1" flipV="1">
            <a:off x="5161232" y="2319482"/>
            <a:ext cx="1391968" cy="30241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5" name="Straight Arrow Connector 24"/>
          <p:cNvCxnSpPr/>
          <p:nvPr/>
        </p:nvCxnSpPr>
        <p:spPr bwMode="auto">
          <a:xfrm flipH="1" flipV="1">
            <a:off x="5425799" y="2550629"/>
            <a:ext cx="1235592" cy="57357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6" name="Straight Arrow Connector 25"/>
          <p:cNvCxnSpPr/>
          <p:nvPr/>
        </p:nvCxnSpPr>
        <p:spPr bwMode="auto">
          <a:xfrm flipV="1">
            <a:off x="3632652" y="2443904"/>
            <a:ext cx="287051" cy="14743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7" name="Straight Arrow Connector 26"/>
          <p:cNvCxnSpPr/>
          <p:nvPr/>
        </p:nvCxnSpPr>
        <p:spPr bwMode="auto">
          <a:xfrm flipV="1">
            <a:off x="1652453" y="2420135"/>
            <a:ext cx="2954577" cy="84371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9" name="Straight Arrow Connector 28"/>
          <p:cNvCxnSpPr/>
          <p:nvPr/>
        </p:nvCxnSpPr>
        <p:spPr bwMode="auto">
          <a:xfrm>
            <a:off x="2005621" y="2021533"/>
            <a:ext cx="1926554" cy="13264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0" name="Straight Arrow Connector 29"/>
          <p:cNvCxnSpPr/>
          <p:nvPr/>
        </p:nvCxnSpPr>
        <p:spPr bwMode="auto">
          <a:xfrm>
            <a:off x="1298826" y="1398278"/>
            <a:ext cx="2848305" cy="65591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1406630" y="194597"/>
            <a:ext cx="6400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en-US" sz="3200" dirty="0">
                <a:solidFill>
                  <a:schemeClr val="tx2"/>
                </a:solidFill>
              </a:rPr>
              <a:t>Army Combat Uniform</a:t>
            </a:r>
          </a:p>
          <a:p>
            <a:pPr algn="ctr">
              <a:buFontTx/>
              <a:buNone/>
            </a:pPr>
            <a:r>
              <a:rPr lang="en-US" sz="2400" dirty="0">
                <a:solidFill>
                  <a:schemeClr val="tx2"/>
                </a:solidFill>
              </a:rPr>
              <a:t>             </a:t>
            </a:r>
          </a:p>
        </p:txBody>
      </p:sp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34927" y="1189501"/>
            <a:ext cx="6400800" cy="261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n-US" sz="2000" b="0" dirty="0">
                <a:solidFill>
                  <a:schemeClr val="tx2"/>
                </a:solidFill>
              </a:rPr>
              <a:t>Name Tab</a:t>
            </a:r>
          </a:p>
          <a:p>
            <a:pPr>
              <a:buFontTx/>
              <a:buNone/>
            </a:pPr>
            <a:endParaRPr lang="en-US" sz="2000" b="0" dirty="0">
              <a:solidFill>
                <a:schemeClr val="tx2"/>
              </a:solidFill>
            </a:endParaRPr>
          </a:p>
          <a:p>
            <a:pPr>
              <a:buFontTx/>
              <a:buNone/>
            </a:pPr>
            <a:r>
              <a:rPr lang="en-US" sz="2000" b="0" dirty="0">
                <a:solidFill>
                  <a:schemeClr val="tx2"/>
                </a:solidFill>
              </a:rPr>
              <a:t>US Flag Insignia</a:t>
            </a:r>
          </a:p>
          <a:p>
            <a:pPr>
              <a:buFontTx/>
              <a:buNone/>
            </a:pPr>
            <a:endParaRPr lang="en-US" sz="2000" b="0" dirty="0">
              <a:solidFill>
                <a:schemeClr val="tx2"/>
              </a:solidFill>
            </a:endParaRPr>
          </a:p>
          <a:p>
            <a:pPr>
              <a:buFontTx/>
              <a:buNone/>
            </a:pPr>
            <a:r>
              <a:rPr lang="en-US" sz="2000" b="0" dirty="0">
                <a:solidFill>
                  <a:schemeClr val="tx2"/>
                </a:solidFill>
              </a:rPr>
              <a:t>Former Wartime Insignia Patch</a:t>
            </a:r>
          </a:p>
          <a:p>
            <a:pPr>
              <a:buFontTx/>
              <a:buNone/>
            </a:pPr>
            <a:endParaRPr lang="en-US" sz="2000" b="0" dirty="0">
              <a:solidFill>
                <a:schemeClr val="tx2"/>
              </a:solidFill>
            </a:endParaRPr>
          </a:p>
          <a:p>
            <a:pPr>
              <a:buFontTx/>
              <a:buNone/>
            </a:pPr>
            <a:r>
              <a:rPr lang="en-US" sz="2000" b="0" dirty="0">
                <a:solidFill>
                  <a:schemeClr val="tx2"/>
                </a:solidFill>
              </a:rPr>
              <a:t>Rank Insignia</a:t>
            </a:r>
          </a:p>
          <a:p>
            <a:pPr algn="ctr">
              <a:buFontTx/>
              <a:buNone/>
            </a:pPr>
            <a:r>
              <a:rPr lang="en-US" sz="2400" dirty="0">
                <a:solidFill>
                  <a:schemeClr val="tx2"/>
                </a:solidFill>
              </a:rPr>
              <a:t>             </a:t>
            </a:r>
          </a:p>
        </p:txBody>
      </p:sp>
    </p:spTree>
    <p:extLst>
      <p:ext uri="{BB962C8B-B14F-4D97-AF65-F5344CB8AC3E}">
        <p14:creationId xmlns:p14="http://schemas.microsoft.com/office/powerpoint/2010/main" val="1579934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211094" y="3810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962400" y="305966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57200" y="6477000"/>
            <a:ext cx="13676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/>
              <a:t>805-BT805065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628" y="838200"/>
            <a:ext cx="4754880" cy="5943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5862" y="1673200"/>
            <a:ext cx="3255546" cy="17558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9451" y="6245234"/>
            <a:ext cx="8510754" cy="1079086"/>
          </a:xfrm>
          <a:prstGeom prst="rect">
            <a:avLst/>
          </a:prstGeom>
        </p:spPr>
      </p:pic>
      <p:cxnSp>
        <p:nvCxnSpPr>
          <p:cNvPr id="23" name="Straight Arrow Connector 22"/>
          <p:cNvCxnSpPr/>
          <p:nvPr/>
        </p:nvCxnSpPr>
        <p:spPr bwMode="auto">
          <a:xfrm>
            <a:off x="1232557" y="1324854"/>
            <a:ext cx="2822208" cy="99960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4" name="Straight Arrow Connector 23"/>
          <p:cNvCxnSpPr/>
          <p:nvPr/>
        </p:nvCxnSpPr>
        <p:spPr bwMode="auto">
          <a:xfrm>
            <a:off x="3534043" y="2585040"/>
            <a:ext cx="157445" cy="2115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5" name="Straight Arrow Connector 24"/>
          <p:cNvCxnSpPr/>
          <p:nvPr/>
        </p:nvCxnSpPr>
        <p:spPr bwMode="auto">
          <a:xfrm>
            <a:off x="1973435" y="1980253"/>
            <a:ext cx="1639330" cy="402709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6" name="Straight Arrow Connector 25"/>
          <p:cNvCxnSpPr/>
          <p:nvPr/>
        </p:nvCxnSpPr>
        <p:spPr bwMode="auto">
          <a:xfrm flipV="1">
            <a:off x="1626758" y="2551100"/>
            <a:ext cx="2802882" cy="70976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7" name="Straight Arrow Connector 26"/>
          <p:cNvCxnSpPr/>
          <p:nvPr/>
        </p:nvCxnSpPr>
        <p:spPr bwMode="auto">
          <a:xfrm flipH="1" flipV="1">
            <a:off x="5067656" y="2324456"/>
            <a:ext cx="1543824" cy="28173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9" name="Straight Arrow Connector 28"/>
          <p:cNvCxnSpPr/>
          <p:nvPr/>
        </p:nvCxnSpPr>
        <p:spPr bwMode="auto">
          <a:xfrm flipH="1">
            <a:off x="5002069" y="1929286"/>
            <a:ext cx="916566" cy="23885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0" name="Straight Arrow Connector 29"/>
          <p:cNvCxnSpPr/>
          <p:nvPr/>
        </p:nvCxnSpPr>
        <p:spPr bwMode="auto">
          <a:xfrm flipH="1" flipV="1">
            <a:off x="5350165" y="2551100"/>
            <a:ext cx="1361107" cy="55242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1203668" y="162824"/>
            <a:ext cx="6400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en-US" sz="3200" dirty="0">
                <a:solidFill>
                  <a:schemeClr val="tx2"/>
                </a:solidFill>
              </a:rPr>
              <a:t>Army Combat Uniform</a:t>
            </a:r>
          </a:p>
          <a:p>
            <a:pPr algn="ctr">
              <a:buFontTx/>
              <a:buNone/>
            </a:pPr>
            <a:r>
              <a:rPr lang="en-US" sz="2400" dirty="0">
                <a:solidFill>
                  <a:schemeClr val="tx2"/>
                </a:solidFill>
              </a:rPr>
              <a:t>             </a:t>
            </a:r>
          </a:p>
        </p:txBody>
      </p:sp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-33442" y="1155415"/>
            <a:ext cx="6400800" cy="261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n-US" sz="2000" b="0" dirty="0">
                <a:solidFill>
                  <a:schemeClr val="tx2"/>
                </a:solidFill>
              </a:rPr>
              <a:t>Name Tab</a:t>
            </a:r>
          </a:p>
          <a:p>
            <a:pPr>
              <a:buFontTx/>
              <a:buNone/>
            </a:pPr>
            <a:endParaRPr lang="en-US" sz="2000" b="0" dirty="0">
              <a:solidFill>
                <a:schemeClr val="tx2"/>
              </a:solidFill>
            </a:endParaRPr>
          </a:p>
          <a:p>
            <a:pPr>
              <a:buFontTx/>
              <a:buNone/>
            </a:pPr>
            <a:r>
              <a:rPr lang="en-US" sz="2000" b="0" dirty="0">
                <a:solidFill>
                  <a:schemeClr val="tx2"/>
                </a:solidFill>
              </a:rPr>
              <a:t>US Flag Insignia</a:t>
            </a:r>
          </a:p>
          <a:p>
            <a:pPr>
              <a:buFontTx/>
              <a:buNone/>
            </a:pPr>
            <a:endParaRPr lang="en-US" sz="2000" b="0" dirty="0">
              <a:solidFill>
                <a:schemeClr val="tx2"/>
              </a:solidFill>
            </a:endParaRPr>
          </a:p>
          <a:p>
            <a:pPr>
              <a:buFontTx/>
              <a:buNone/>
            </a:pPr>
            <a:r>
              <a:rPr lang="en-US" sz="2000" b="0" dirty="0">
                <a:solidFill>
                  <a:schemeClr val="tx2"/>
                </a:solidFill>
              </a:rPr>
              <a:t>Former Wartime Insignia Patch</a:t>
            </a:r>
          </a:p>
          <a:p>
            <a:pPr>
              <a:buFontTx/>
              <a:buNone/>
            </a:pPr>
            <a:endParaRPr lang="en-US" sz="2000" b="0" dirty="0">
              <a:solidFill>
                <a:schemeClr val="tx2"/>
              </a:solidFill>
            </a:endParaRPr>
          </a:p>
          <a:p>
            <a:pPr>
              <a:buFontTx/>
              <a:buNone/>
            </a:pPr>
            <a:r>
              <a:rPr lang="en-US" sz="2000" b="0" dirty="0">
                <a:solidFill>
                  <a:schemeClr val="tx2"/>
                </a:solidFill>
              </a:rPr>
              <a:t>Rank Insignia</a:t>
            </a:r>
          </a:p>
          <a:p>
            <a:pPr algn="ctr">
              <a:buFontTx/>
              <a:buNone/>
            </a:pPr>
            <a:r>
              <a:rPr lang="en-US" sz="2400" dirty="0">
                <a:solidFill>
                  <a:schemeClr val="tx2"/>
                </a:solidFill>
              </a:rPr>
              <a:t>             </a:t>
            </a:r>
          </a:p>
        </p:txBody>
      </p:sp>
    </p:spTree>
    <p:extLst>
      <p:ext uri="{BB962C8B-B14F-4D97-AF65-F5344CB8AC3E}">
        <p14:creationId xmlns:p14="http://schemas.microsoft.com/office/powerpoint/2010/main" val="3577576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211094" y="3810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962400" y="305966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57200" y="6477000"/>
            <a:ext cx="13676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0" dirty="0"/>
              <a:t>805-BT805065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882" y="794736"/>
            <a:ext cx="4841653" cy="605206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3998" y="1588203"/>
            <a:ext cx="3255546" cy="1761897"/>
          </a:xfrm>
          <a:prstGeom prst="rect">
            <a:avLst/>
          </a:prstGeom>
        </p:spPr>
      </p:pic>
      <p:cxnSp>
        <p:nvCxnSpPr>
          <p:cNvPr id="20" name="Straight Arrow Connector 19"/>
          <p:cNvCxnSpPr/>
          <p:nvPr/>
        </p:nvCxnSpPr>
        <p:spPr bwMode="auto">
          <a:xfrm>
            <a:off x="1909799" y="2032676"/>
            <a:ext cx="1676607" cy="35124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5819" y="6322018"/>
            <a:ext cx="8510754" cy="1079086"/>
          </a:xfrm>
          <a:prstGeom prst="rect">
            <a:avLst/>
          </a:prstGeom>
        </p:spPr>
      </p:pic>
      <p:cxnSp>
        <p:nvCxnSpPr>
          <p:cNvPr id="28" name="Straight Arrow Connector 27"/>
          <p:cNvCxnSpPr/>
          <p:nvPr/>
        </p:nvCxnSpPr>
        <p:spPr bwMode="auto">
          <a:xfrm flipV="1">
            <a:off x="1569391" y="2646265"/>
            <a:ext cx="2676317" cy="609289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1" name="Straight Arrow Connector 30"/>
          <p:cNvCxnSpPr/>
          <p:nvPr/>
        </p:nvCxnSpPr>
        <p:spPr bwMode="auto">
          <a:xfrm>
            <a:off x="3485625" y="2632821"/>
            <a:ext cx="100781" cy="1344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2" name="Straight Arrow Connector 31"/>
          <p:cNvCxnSpPr/>
          <p:nvPr/>
        </p:nvCxnSpPr>
        <p:spPr bwMode="auto">
          <a:xfrm>
            <a:off x="1162671" y="1417784"/>
            <a:ext cx="2647329" cy="85967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3" name="Straight Arrow Connector 32"/>
          <p:cNvCxnSpPr/>
          <p:nvPr/>
        </p:nvCxnSpPr>
        <p:spPr bwMode="auto">
          <a:xfrm flipH="1">
            <a:off x="4707716" y="1822478"/>
            <a:ext cx="1238601" cy="38582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4" name="Straight Arrow Connector 33"/>
          <p:cNvCxnSpPr/>
          <p:nvPr/>
        </p:nvCxnSpPr>
        <p:spPr bwMode="auto">
          <a:xfrm flipH="1" flipV="1">
            <a:off x="4845679" y="2299512"/>
            <a:ext cx="1807621" cy="23470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5" name="Straight Arrow Connector 34"/>
          <p:cNvCxnSpPr/>
          <p:nvPr/>
        </p:nvCxnSpPr>
        <p:spPr bwMode="auto">
          <a:xfrm flipH="1" flipV="1">
            <a:off x="5080417" y="2516933"/>
            <a:ext cx="1673240" cy="50384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1297755" y="308179"/>
            <a:ext cx="6400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en-US" sz="3200" dirty="0">
                <a:solidFill>
                  <a:schemeClr val="tx2"/>
                </a:solidFill>
              </a:rPr>
              <a:t>Army Combat Uniform</a:t>
            </a:r>
          </a:p>
          <a:p>
            <a:pPr algn="ctr">
              <a:buFontTx/>
              <a:buNone/>
            </a:pPr>
            <a:r>
              <a:rPr lang="en-US" sz="2400" dirty="0">
                <a:solidFill>
                  <a:schemeClr val="tx2"/>
                </a:solidFill>
              </a:rPr>
              <a:t>             </a:t>
            </a:r>
          </a:p>
        </p:txBody>
      </p:sp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-76200" y="1200083"/>
            <a:ext cx="6400800" cy="261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n-US" sz="2000" b="0" dirty="0">
                <a:solidFill>
                  <a:schemeClr val="tx2"/>
                </a:solidFill>
              </a:rPr>
              <a:t>Name Tab</a:t>
            </a:r>
          </a:p>
          <a:p>
            <a:pPr>
              <a:buFontTx/>
              <a:buNone/>
            </a:pPr>
            <a:endParaRPr lang="en-US" sz="2000" b="0" dirty="0">
              <a:solidFill>
                <a:schemeClr val="tx2"/>
              </a:solidFill>
            </a:endParaRPr>
          </a:p>
          <a:p>
            <a:pPr>
              <a:buFontTx/>
              <a:buNone/>
            </a:pPr>
            <a:r>
              <a:rPr lang="en-US" sz="2000" b="0" dirty="0">
                <a:solidFill>
                  <a:schemeClr val="tx2"/>
                </a:solidFill>
              </a:rPr>
              <a:t>US Flag Insignia</a:t>
            </a:r>
          </a:p>
          <a:p>
            <a:pPr>
              <a:buFontTx/>
              <a:buNone/>
            </a:pPr>
            <a:endParaRPr lang="en-US" sz="2000" b="0" dirty="0">
              <a:solidFill>
                <a:schemeClr val="tx2"/>
              </a:solidFill>
            </a:endParaRPr>
          </a:p>
          <a:p>
            <a:pPr>
              <a:buFontTx/>
              <a:buNone/>
            </a:pPr>
            <a:r>
              <a:rPr lang="en-US" sz="2000" b="0" dirty="0">
                <a:solidFill>
                  <a:schemeClr val="tx2"/>
                </a:solidFill>
              </a:rPr>
              <a:t>Former Wartime Insignia Patch</a:t>
            </a:r>
          </a:p>
          <a:p>
            <a:pPr>
              <a:buFontTx/>
              <a:buNone/>
            </a:pPr>
            <a:endParaRPr lang="en-US" sz="2000" b="0" dirty="0">
              <a:solidFill>
                <a:schemeClr val="tx2"/>
              </a:solidFill>
            </a:endParaRPr>
          </a:p>
          <a:p>
            <a:pPr>
              <a:buFontTx/>
              <a:buNone/>
            </a:pPr>
            <a:r>
              <a:rPr lang="en-US" sz="2000" b="0" dirty="0">
                <a:solidFill>
                  <a:schemeClr val="tx2"/>
                </a:solidFill>
              </a:rPr>
              <a:t>Rank Insignia</a:t>
            </a:r>
          </a:p>
          <a:p>
            <a:pPr algn="ctr">
              <a:buFontTx/>
              <a:buNone/>
            </a:pPr>
            <a:r>
              <a:rPr lang="en-US" sz="2400" dirty="0">
                <a:solidFill>
                  <a:schemeClr val="tx2"/>
                </a:solidFill>
              </a:rPr>
              <a:t>             </a:t>
            </a:r>
          </a:p>
        </p:txBody>
      </p:sp>
    </p:spTree>
    <p:extLst>
      <p:ext uri="{BB962C8B-B14F-4D97-AF65-F5344CB8AC3E}">
        <p14:creationId xmlns:p14="http://schemas.microsoft.com/office/powerpoint/2010/main" val="3146045859"/>
      </p:ext>
    </p:extLst>
  </p:cSld>
  <p:clrMapOvr>
    <a:masterClrMapping/>
  </p:clrMapOvr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8149</TotalTime>
  <Words>231</Words>
  <Application>Microsoft Office PowerPoint</Application>
  <PresentationFormat>On-screen Show (4:3)</PresentationFormat>
  <Paragraphs>107</Paragraphs>
  <Slides>16</Slides>
  <Notes>0</Notes>
  <HiddenSlides>5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Arial</vt:lpstr>
      <vt:lpstr>1_Default Design</vt:lpstr>
      <vt:lpstr>PowerPoint Presentation</vt:lpstr>
      <vt:lpstr>PowerPoint Presentation</vt:lpstr>
      <vt:lpstr>PowerPoint Presentation</vt:lpstr>
      <vt:lpstr>PowerPoint Presentation</vt:lpstr>
      <vt:lpstr>Army Combat Uniform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USAAC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USAREC</dc:creator>
  <cp:lastModifiedBy>Guinto, Paul N CTR (USA)</cp:lastModifiedBy>
  <cp:revision>1092</cp:revision>
  <dcterms:created xsi:type="dcterms:W3CDTF">2008-09-28T19:54:24Z</dcterms:created>
  <dcterms:modified xsi:type="dcterms:W3CDTF">2023-03-14T15:16:18Z</dcterms:modified>
</cp:coreProperties>
</file>