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5"/>
  </p:sldMasterIdLst>
  <p:notesMasterIdLst>
    <p:notesMasterId r:id="rId108"/>
  </p:notesMasterIdLst>
  <p:handoutMasterIdLst>
    <p:handoutMasterId r:id="rId109"/>
  </p:handoutMasterIdLst>
  <p:sldIdLst>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431" r:id="rId45"/>
    <p:sldId id="432" r:id="rId46"/>
    <p:sldId id="339" r:id="rId47"/>
    <p:sldId id="340"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8" r:id="rId74"/>
    <p:sldId id="369" r:id="rId75"/>
    <p:sldId id="370" r:id="rId76"/>
    <p:sldId id="371" r:id="rId77"/>
    <p:sldId id="372" r:id="rId78"/>
    <p:sldId id="373" r:id="rId79"/>
    <p:sldId id="374" r:id="rId80"/>
    <p:sldId id="375" r:id="rId81"/>
    <p:sldId id="376" r:id="rId82"/>
    <p:sldId id="430" r:id="rId83"/>
    <p:sldId id="377" r:id="rId84"/>
    <p:sldId id="378" r:id="rId85"/>
    <p:sldId id="379" r:id="rId86"/>
    <p:sldId id="380" r:id="rId87"/>
    <p:sldId id="381" r:id="rId88"/>
    <p:sldId id="382" r:id="rId89"/>
    <p:sldId id="383" r:id="rId90"/>
    <p:sldId id="384" r:id="rId91"/>
    <p:sldId id="385" r:id="rId92"/>
    <p:sldId id="386" r:id="rId93"/>
    <p:sldId id="387" r:id="rId94"/>
    <p:sldId id="388" r:id="rId95"/>
    <p:sldId id="389" r:id="rId96"/>
    <p:sldId id="390" r:id="rId97"/>
    <p:sldId id="391" r:id="rId98"/>
    <p:sldId id="392" r:id="rId99"/>
    <p:sldId id="393" r:id="rId100"/>
    <p:sldId id="394" r:id="rId101"/>
    <p:sldId id="395" r:id="rId102"/>
    <p:sldId id="396" r:id="rId103"/>
    <p:sldId id="397" r:id="rId104"/>
    <p:sldId id="427" r:id="rId105"/>
    <p:sldId id="428" r:id="rId106"/>
    <p:sldId id="429" r:id="rId107"/>
  </p:sldIdLst>
  <p:sldSz cx="9144000" cy="6858000" type="screen4x3"/>
  <p:notesSz cx="7010400" cy="9296400"/>
  <p:custDataLst>
    <p:tags r:id="rId1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0000"/>
    <a:srgbClr val="CC6600"/>
    <a:srgbClr val="00279F"/>
    <a:srgbClr val="081D58"/>
    <a:srgbClr val="FFFFFF"/>
    <a:srgbClr val="00B7A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41446" autoAdjust="0"/>
  </p:normalViewPr>
  <p:slideViewPr>
    <p:cSldViewPr>
      <p:cViewPr varScale="1">
        <p:scale>
          <a:sx n="41" d="100"/>
          <a:sy n="41" d="100"/>
        </p:scale>
        <p:origin x="1914" y="48"/>
      </p:cViewPr>
      <p:guideLst>
        <p:guide orient="horz" pos="2160"/>
        <p:guide pos="2880"/>
      </p:guideLst>
    </p:cSldViewPr>
  </p:slideViewPr>
  <p:outlineViewPr>
    <p:cViewPr>
      <p:scale>
        <a:sx n="33" d="100"/>
        <a:sy n="33" d="100"/>
      </p:scale>
      <p:origin x="0" y="-2922"/>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184" y="-3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notesMaster" Target="notesMasters/notes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handoutMaster" Target="handoutMasters/handout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ags" Target="tags/tag1.xml"/><Relationship Id="rId115"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5.xml"/><Relationship Id="rId1" Type="http://schemas.openxmlformats.org/officeDocument/2006/relationships/slide" Target="slides/slide24.xml"/><Relationship Id="rId4"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ee, Marvin H CIV USARMY CAC (USA)" userId="595c8867-bade-41fb-a074-2534ce576ccf" providerId="ADAL" clId="{01296B18-4C9C-420B-9764-62E4980ACDD5}"/>
    <pc:docChg chg="modSld">
      <pc:chgData name="Mcgee, Marvin H CIV USARMY CAC (USA)" userId="595c8867-bade-41fb-a074-2534ce576ccf" providerId="ADAL" clId="{01296B18-4C9C-420B-9764-62E4980ACDD5}" dt="2022-07-19T14:56:01.424" v="12" actId="20577"/>
      <pc:docMkLst>
        <pc:docMk/>
      </pc:docMkLst>
      <pc:sldChg chg="modNotesTx">
        <pc:chgData name="Mcgee, Marvin H CIV USARMY CAC (USA)" userId="595c8867-bade-41fb-a074-2534ce576ccf" providerId="ADAL" clId="{01296B18-4C9C-420B-9764-62E4980ACDD5}" dt="2022-07-19T14:56:01.424" v="12" actId="20577"/>
        <pc:sldMkLst>
          <pc:docMk/>
          <pc:sldMk cId="0"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90"/>
            <a:ext cx="3038372" cy="465774"/>
          </a:xfrm>
          <a:prstGeom prst="rect">
            <a:avLst/>
          </a:prstGeom>
          <a:noFill/>
          <a:ln w="9525">
            <a:noFill/>
            <a:miter lim="800000"/>
            <a:headEnd/>
            <a:tailEnd/>
          </a:ln>
          <a:effectLst/>
        </p:spPr>
        <p:txBody>
          <a:bodyPr vert="horz" wrap="square" lIns="19372" tIns="0" rIns="19372" bIns="0" numCol="1" anchor="t" anchorCtr="0" compatLnSpc="1">
            <a:prstTxWarp prst="textNoShape">
              <a:avLst/>
            </a:prstTxWarp>
          </a:bodyPr>
          <a:lstStyle>
            <a:lvl1pPr defTabSz="929232">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2029" y="-1590"/>
            <a:ext cx="3038371" cy="465774"/>
          </a:xfrm>
          <a:prstGeom prst="rect">
            <a:avLst/>
          </a:prstGeom>
          <a:noFill/>
          <a:ln w="9525">
            <a:noFill/>
            <a:miter lim="800000"/>
            <a:headEnd/>
            <a:tailEnd/>
          </a:ln>
          <a:effectLst/>
        </p:spPr>
        <p:txBody>
          <a:bodyPr vert="horz" wrap="square" lIns="19372" tIns="0" rIns="19372" bIns="0" numCol="1" anchor="t" anchorCtr="0" compatLnSpc="1">
            <a:prstTxWarp prst="textNoShape">
              <a:avLst/>
            </a:prstTxWarp>
          </a:bodyPr>
          <a:lstStyle>
            <a:lvl1pPr algn="r" defTabSz="929232">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0627"/>
            <a:ext cx="3038372" cy="465773"/>
          </a:xfrm>
          <a:prstGeom prst="rect">
            <a:avLst/>
          </a:prstGeom>
          <a:noFill/>
          <a:ln w="9525">
            <a:noFill/>
            <a:miter lim="800000"/>
            <a:headEnd/>
            <a:tailEnd/>
          </a:ln>
          <a:effectLst/>
        </p:spPr>
        <p:txBody>
          <a:bodyPr vert="horz" wrap="square" lIns="19372" tIns="0" rIns="19372" bIns="0" numCol="1" anchor="b" anchorCtr="0" compatLnSpc="1">
            <a:prstTxWarp prst="textNoShape">
              <a:avLst/>
            </a:prstTxWarp>
          </a:bodyPr>
          <a:lstStyle>
            <a:lvl1pPr defTabSz="929232">
              <a:defRPr sz="1000" i="1">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3972029" y="8830627"/>
            <a:ext cx="3038371" cy="465773"/>
          </a:xfrm>
          <a:prstGeom prst="rect">
            <a:avLst/>
          </a:prstGeom>
          <a:noFill/>
          <a:ln w="9525">
            <a:noFill/>
            <a:miter lim="800000"/>
            <a:headEnd/>
            <a:tailEnd/>
          </a:ln>
          <a:effectLst/>
        </p:spPr>
        <p:txBody>
          <a:bodyPr vert="horz" wrap="square" lIns="19372" tIns="0" rIns="19372" bIns="0" numCol="1" anchor="b" anchorCtr="0" compatLnSpc="1">
            <a:prstTxWarp prst="textNoShape">
              <a:avLst/>
            </a:prstTxWarp>
          </a:bodyPr>
          <a:lstStyle>
            <a:lvl1pPr algn="r" defTabSz="929232">
              <a:defRPr sz="1000" i="1">
                <a:latin typeface="Arial" charset="0"/>
              </a:defRPr>
            </a:lvl1pPr>
          </a:lstStyle>
          <a:p>
            <a:pPr>
              <a:defRPr/>
            </a:pPr>
            <a:fld id="{D5BAC0A4-B332-4AF6-A836-7A0B71A80B33}" type="slidenum">
              <a:rPr lang="en-US"/>
              <a:pPr>
                <a:defRPr/>
              </a:pPr>
              <a:t>‹#›</a:t>
            </a:fld>
            <a:endParaRPr lang="en-US" dirty="0"/>
          </a:p>
        </p:txBody>
      </p:sp>
    </p:spTree>
    <p:extLst>
      <p:ext uri="{BB962C8B-B14F-4D97-AF65-F5344CB8AC3E}">
        <p14:creationId xmlns:p14="http://schemas.microsoft.com/office/powerpoint/2010/main" val="2785864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body" sz="quarter" idx="3"/>
          </p:nvPr>
        </p:nvSpPr>
        <p:spPr bwMode="auto">
          <a:xfrm>
            <a:off x="680329" y="4419287"/>
            <a:ext cx="5649745" cy="4877113"/>
          </a:xfrm>
          <a:prstGeom prst="rect">
            <a:avLst/>
          </a:prstGeom>
          <a:noFill/>
          <a:ln w="9525">
            <a:noFill/>
            <a:miter lim="800000"/>
            <a:headEnd/>
            <a:tailEnd/>
          </a:ln>
          <a:effectLst/>
        </p:spPr>
        <p:txBody>
          <a:bodyPr vert="horz" wrap="square" lIns="93634" tIns="46817" rIns="93634" bIns="468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87" name="Rectangle 7"/>
          <p:cNvSpPr>
            <a:spLocks noGrp="1" noRot="1" noChangeAspect="1" noChangeArrowheads="1" noTextEdit="1"/>
          </p:cNvSpPr>
          <p:nvPr>
            <p:ph type="sldImg" idx="2"/>
          </p:nvPr>
        </p:nvSpPr>
        <p:spPr bwMode="auto">
          <a:xfrm>
            <a:off x="1123950" y="676275"/>
            <a:ext cx="4686300" cy="35147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11318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3632344-EAAB-45A6-BD11-B03518B5BA1E}" type="slidenum">
              <a:rPr lang="en-US" smtClean="0"/>
              <a:pPr/>
              <a:t>1</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701359" y="4415791"/>
            <a:ext cx="5607684" cy="4664118"/>
          </a:xfrm>
          <a:noFill/>
          <a:ln/>
        </p:spPr>
        <p:txBody>
          <a:bodyPr/>
          <a:lstStyle/>
          <a:p>
            <a:pPr eaLnBrk="1" hangingPunct="1">
              <a:buFontTx/>
              <a:buNone/>
            </a:pPr>
            <a:r>
              <a:rPr lang="en-US" b="1" dirty="0"/>
              <a:t>Instruction Note:  </a:t>
            </a:r>
          </a:p>
          <a:p>
            <a:pPr lvl="0" eaLnBrk="1" hangingPunct="1">
              <a:buFontTx/>
              <a:buChar char="•"/>
            </a:pPr>
            <a:r>
              <a:rPr lang="en-US" b="1" dirty="0"/>
              <a:t> Selected Note Pages contain instruction comments to assist with the presentation.</a:t>
            </a:r>
          </a:p>
          <a:p>
            <a:pPr lvl="0" eaLnBrk="1" hangingPunct="1">
              <a:buFontTx/>
              <a:buChar char="•"/>
            </a:pPr>
            <a:r>
              <a:rPr lang="en-US" b="1" baseline="0" dirty="0"/>
              <a:t> </a:t>
            </a:r>
            <a:r>
              <a:rPr lang="en-US" b="1" dirty="0"/>
              <a:t>This Standard Training Package (STP) is current as </a:t>
            </a:r>
            <a:r>
              <a:rPr lang="en-US" b="1"/>
              <a:t>of May </a:t>
            </a:r>
            <a:r>
              <a:rPr lang="en-US" b="1" dirty="0"/>
              <a:t>2022. </a:t>
            </a:r>
            <a:r>
              <a:rPr lang="en-US" sz="1200" b="1" dirty="0">
                <a:latin typeface="Times New Roman" pitchFamily="18" charset="0"/>
              </a:rPr>
              <a:t>To ensure this is the most current version, please go to https://tjaglcspublic.army.mil/  and locate the STPs within the "Training" area/box of the </a:t>
            </a:r>
            <a:r>
              <a:rPr lang="en-US" sz="1200" b="1" dirty="0" err="1">
                <a:latin typeface="Times New Roman" pitchFamily="18" charset="0"/>
              </a:rPr>
              <a:t>tjaglcspublic</a:t>
            </a:r>
            <a:r>
              <a:rPr lang="en-US" sz="1200" b="1" dirty="0">
                <a:latin typeface="Times New Roman" pitchFamily="18" charset="0"/>
              </a:rPr>
              <a:t> site.</a:t>
            </a:r>
          </a:p>
          <a:p>
            <a:pPr lvl="0" eaLnBrk="1" hangingPunct="1">
              <a:buFontTx/>
              <a:buChar char="•"/>
            </a:pPr>
            <a:endParaRPr lang="en-US" sz="800" dirty="0">
              <a:latin typeface="Arial" pitchFamily="34" charset="0"/>
            </a:endParaRPr>
          </a:p>
          <a:p>
            <a:pPr eaLnBrk="1" hangingPunct="1">
              <a:lnSpc>
                <a:spcPct val="80000"/>
              </a:lnSpc>
            </a:pPr>
            <a:r>
              <a:rPr lang="en-US" sz="800" dirty="0">
                <a:latin typeface="Arial" pitchFamily="34" charset="0"/>
              </a:rPr>
              <a:t>This entire presentation CANNOT be completed in a one-hour class.  It is designed to be used as a refresher and should be tailored to the specific audience or to meet specific concerns.  These slides DO NOT address every ethics issue and they should not be used as a substitute for individual advice offered by an ethics counselor.  Here are suggested groupings of slides:</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Introduction – Slides 1-8</a:t>
            </a:r>
          </a:p>
          <a:p>
            <a:pPr eaLnBrk="1" hangingPunct="1">
              <a:lnSpc>
                <a:spcPct val="80000"/>
              </a:lnSpc>
            </a:pPr>
            <a:r>
              <a:rPr lang="en-US" sz="800" dirty="0">
                <a:latin typeface="Arial" pitchFamily="34" charset="0"/>
              </a:rPr>
              <a:t>Use of Communications Equipment/Government Property/Official Position – Slides 9-31</a:t>
            </a:r>
          </a:p>
          <a:p>
            <a:pPr eaLnBrk="1" hangingPunct="1">
              <a:lnSpc>
                <a:spcPct val="80000"/>
              </a:lnSpc>
            </a:pPr>
            <a:r>
              <a:rPr lang="en-US" sz="800" dirty="0">
                <a:latin typeface="Arial" pitchFamily="34" charset="0"/>
              </a:rPr>
              <a:t>Gifts – Slides 32-68</a:t>
            </a:r>
          </a:p>
          <a:p>
            <a:pPr eaLnBrk="1" hangingPunct="1">
              <a:lnSpc>
                <a:spcPct val="80000"/>
              </a:lnSpc>
            </a:pPr>
            <a:r>
              <a:rPr lang="en-US" sz="800" dirty="0">
                <a:latin typeface="Arial" pitchFamily="34" charset="0"/>
              </a:rPr>
              <a:t>Family Readiness Groups/Official and Personal Participation in Private Organizations – Slides 69-99</a:t>
            </a:r>
          </a:p>
          <a:p>
            <a:pPr eaLnBrk="1" hangingPunct="1">
              <a:lnSpc>
                <a:spcPct val="80000"/>
              </a:lnSpc>
            </a:pPr>
            <a:r>
              <a:rPr lang="en-US" sz="800" dirty="0">
                <a:latin typeface="Arial" pitchFamily="34" charset="0"/>
              </a:rPr>
              <a:t>Conclusion – Slides 131-133</a:t>
            </a:r>
          </a:p>
          <a:p>
            <a:pPr eaLnBrk="1" hangingPunct="1">
              <a:lnSpc>
                <a:spcPct val="80000"/>
              </a:lnSpc>
            </a:pPr>
            <a:endParaRPr lang="en-US" sz="800" dirty="0">
              <a:latin typeface="Arial" pitchFamily="34" charset="0"/>
            </a:endParaRPr>
          </a:p>
          <a:p>
            <a:pPr eaLnBrk="1" hangingPunct="1">
              <a:lnSpc>
                <a:spcPct val="80000"/>
              </a:lnSpc>
              <a:buFontTx/>
              <a:buNone/>
            </a:pPr>
            <a:r>
              <a:rPr lang="en-US" sz="800" b="1" dirty="0">
                <a:latin typeface="Arial" pitchFamily="34" charset="0"/>
              </a:rPr>
              <a:t>Instructor Comments:  </a:t>
            </a:r>
          </a:p>
          <a:p>
            <a:pPr lvl="0" eaLnBrk="1" hangingPunct="1">
              <a:lnSpc>
                <a:spcPct val="80000"/>
              </a:lnSpc>
              <a:buFontTx/>
              <a:buChar char="•"/>
            </a:pPr>
            <a:r>
              <a:rPr lang="en-US" sz="800" dirty="0">
                <a:latin typeface="Arial" pitchFamily="34" charset="0"/>
              </a:rPr>
              <a:t>  All OGE 450 and OGE 278 filers are required to receive at least one hour of annual ethics training that complies with the provisions of 5 CFR 2638.</a:t>
            </a:r>
            <a:r>
              <a:rPr lang="en-US" sz="800" baseline="0" dirty="0">
                <a:latin typeface="Arial" pitchFamily="34" charset="0"/>
              </a:rPr>
              <a:t>  </a:t>
            </a:r>
          </a:p>
          <a:p>
            <a:pPr lvl="0" eaLnBrk="1" hangingPunct="1">
              <a:lnSpc>
                <a:spcPct val="80000"/>
              </a:lnSpc>
              <a:buFontTx/>
              <a:buChar char="•"/>
            </a:pPr>
            <a:r>
              <a:rPr lang="en-US" sz="800" baseline="0" dirty="0">
                <a:latin typeface="Arial" pitchFamily="34" charset="0"/>
              </a:rPr>
              <a:t>  New addition to the CFR requires initial ethics training for all new employees within 3 months of entering service.  The DAEO may exclude non-supervisory position at or below GS-8.</a:t>
            </a:r>
            <a:endParaRPr lang="en-US" sz="800" dirty="0">
              <a:latin typeface="Arial" pitchFamily="34" charset="0"/>
            </a:endParaRPr>
          </a:p>
          <a:p>
            <a:pPr lvl="0" eaLnBrk="1" hangingPunct="1">
              <a:lnSpc>
                <a:spcPct val="80000"/>
              </a:lnSpc>
              <a:buFontTx/>
              <a:buChar char="•"/>
            </a:pPr>
            <a:r>
              <a:rPr lang="en-US" sz="800" dirty="0">
                <a:latin typeface="Arial" pitchFamily="34" charset="0"/>
              </a:rPr>
              <a:t>  Note, in addition to the annual face-to-face training, acquisition personnel are required to have another hour of face-to-face training, which is tailored to acquisition ethics.  Personnel in the acquisition process should contact their ethics counselor for further information. </a:t>
            </a:r>
          </a:p>
          <a:p>
            <a:pPr lvl="1" eaLnBrk="1" hangingPunct="1">
              <a:lnSpc>
                <a:spcPct val="80000"/>
              </a:lnSpc>
              <a:buFontTx/>
              <a:buChar char="•"/>
            </a:pPr>
            <a:endParaRPr lang="en-US" sz="800" dirty="0">
              <a:latin typeface="Arial" pitchFamily="34" charset="0"/>
            </a:endParaRPr>
          </a:p>
          <a:p>
            <a:pPr eaLnBrk="1" hangingPunct="1">
              <a:lnSpc>
                <a:spcPct val="80000"/>
              </a:lnSpc>
            </a:pPr>
            <a:r>
              <a:rPr lang="en-US" sz="800" u="sng" dirty="0">
                <a:latin typeface="Arial" pitchFamily="34" charset="0"/>
              </a:rPr>
              <a:t>Background:</a:t>
            </a:r>
          </a:p>
          <a:p>
            <a:pPr eaLnBrk="1" hangingPunct="1">
              <a:lnSpc>
                <a:spcPct val="80000"/>
              </a:lnSpc>
            </a:pPr>
            <a:r>
              <a:rPr lang="en-US" sz="800" dirty="0">
                <a:latin typeface="Arial" pitchFamily="34" charset="0"/>
              </a:rPr>
              <a:t>Useful Websites:</a:t>
            </a:r>
          </a:p>
          <a:p>
            <a:pPr marL="171450" indent="-171450" eaLnBrk="1" hangingPunct="1">
              <a:lnSpc>
                <a:spcPct val="80000"/>
              </a:lnSpc>
              <a:buFont typeface="Arial" panose="020B0604020202020204" pitchFamily="34" charset="0"/>
              <a:buChar char="•"/>
            </a:pPr>
            <a:r>
              <a:rPr lang="en-US" sz="800" u="none" dirty="0">
                <a:solidFill>
                  <a:schemeClr val="tx1"/>
                </a:solidFill>
                <a:latin typeface="Arial" pitchFamily="34" charset="0"/>
              </a:rPr>
              <a:t>www.hqda.army.mil/ogc/eandf.htm</a:t>
            </a:r>
          </a:p>
          <a:p>
            <a:pPr marL="171450" indent="-171450" eaLnBrk="1" hangingPunct="1">
              <a:lnSpc>
                <a:spcPct val="80000"/>
              </a:lnSpc>
              <a:buFont typeface="Arial" panose="020B0604020202020204" pitchFamily="34" charset="0"/>
              <a:buChar char="•"/>
            </a:pPr>
            <a:r>
              <a:rPr lang="en-US" sz="800" u="none" dirty="0">
                <a:solidFill>
                  <a:schemeClr val="tx1"/>
                </a:solidFill>
                <a:latin typeface="Arial" pitchFamily="34" charset="0"/>
              </a:rPr>
              <a:t>www.usoge.gov</a:t>
            </a:r>
          </a:p>
          <a:p>
            <a:pPr marL="171450" indent="-171450" eaLnBrk="1" hangingPunct="1">
              <a:lnSpc>
                <a:spcPct val="80000"/>
              </a:lnSpc>
              <a:buFont typeface="Arial" panose="020B0604020202020204" pitchFamily="34" charset="0"/>
              <a:buChar char="•"/>
            </a:pPr>
            <a:r>
              <a:rPr lang="en-US" sz="800" u="none" dirty="0">
                <a:solidFill>
                  <a:schemeClr val="tx1"/>
                </a:solidFill>
                <a:latin typeface="Arial" pitchFamily="34" charset="0"/>
              </a:rPr>
              <a:t>www.defenselink.mil/dodgc/defense_ethics/index.html</a:t>
            </a:r>
          </a:p>
          <a:p>
            <a:pPr marL="171450" indent="-171450" eaLnBrk="1" hangingPunct="1">
              <a:lnSpc>
                <a:spcPct val="80000"/>
              </a:lnSpc>
              <a:buFont typeface="Arial" panose="020B0604020202020204" pitchFamily="34" charset="0"/>
              <a:buChar char="•"/>
            </a:pPr>
            <a:r>
              <a:rPr lang="en-US" sz="800" u="none" dirty="0">
                <a:solidFill>
                  <a:schemeClr val="tx1"/>
                </a:solidFill>
                <a:latin typeface="Arial" pitchFamily="34" charset="0"/>
              </a:rPr>
              <a:t>www.jagcnet.army.mil</a:t>
            </a:r>
          </a:p>
        </p:txBody>
      </p:sp>
    </p:spTree>
    <p:extLst>
      <p:ext uri="{BB962C8B-B14F-4D97-AF65-F5344CB8AC3E}">
        <p14:creationId xmlns:p14="http://schemas.microsoft.com/office/powerpoint/2010/main" val="1148110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13DFD264-9457-4B7F-908A-C1624B89276D}" type="slidenum">
              <a:rPr lang="en-US" smtClean="0"/>
              <a:pPr/>
              <a:t>10</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Two of the 14 ethical principals are relevant to the use of communications equipment.  </a:t>
            </a:r>
          </a:p>
          <a:p>
            <a:pPr lvl="0" eaLnBrk="1" hangingPunct="1">
              <a:buFontTx/>
              <a:buChar char="•"/>
            </a:pPr>
            <a:r>
              <a:rPr lang="en-US" sz="900" dirty="0">
                <a:latin typeface="Arial" pitchFamily="34" charset="0"/>
              </a:rPr>
              <a:t>  Generally, Soldiers should always remember that every piece of Government equipment, communications or not, is provided by the taxpayers’ dollars.  </a:t>
            </a:r>
          </a:p>
          <a:p>
            <a:pPr lvl="0" eaLnBrk="1" hangingPunct="1">
              <a:buFontTx/>
              <a:buChar char="•"/>
            </a:pPr>
            <a:r>
              <a:rPr lang="en-US" sz="900" dirty="0">
                <a:latin typeface="Arial" pitchFamily="34" charset="0"/>
              </a:rPr>
              <a:t>  Congress appropriates those dollars for the military to buy and use equipment for specific purposes.  It is our duty to ensure that the Government resources are used only in the manner approved for use.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a:t>
            </a:r>
            <a:r>
              <a:rPr lang="en-US" sz="900" dirty="0">
                <a:latin typeface="Arial" pitchFamily="34" charset="0"/>
              </a:rPr>
              <a:t> 2635.101, Basic Obligation of Public Service</a:t>
            </a:r>
          </a:p>
        </p:txBody>
      </p:sp>
    </p:spTree>
    <p:extLst>
      <p:ext uri="{BB962C8B-B14F-4D97-AF65-F5344CB8AC3E}">
        <p14:creationId xmlns:p14="http://schemas.microsoft.com/office/powerpoint/2010/main" val="20322267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FCF2F2E0-20CF-4933-B64B-2D459A607432}" type="slidenum">
              <a:rPr lang="en-US" smtClean="0"/>
              <a:pPr/>
              <a:t>100</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cs typeface="Times New Roman" pitchFamily="18" charset="0"/>
              </a:rPr>
              <a:t>  We hope this training has strengthened your understanding of the pertinent ethics issues.  Remember, </a:t>
            </a:r>
            <a:r>
              <a:rPr lang="en-US" sz="900" b="1" i="1" dirty="0">
                <a:latin typeface="Arial" pitchFamily="34" charset="0"/>
                <a:cs typeface="Times New Roman" pitchFamily="18" charset="0"/>
              </a:rPr>
              <a:t>no matter what the ethics issue may be, if you’re not sure what to do, check with your ethics counselor in advance!</a:t>
            </a:r>
            <a:endParaRPr lang="en-US" sz="900" b="1" dirty="0">
              <a:latin typeface="Arial" pitchFamily="34" charset="0"/>
              <a:cs typeface="Times New Roman" pitchFamily="18" charset="0"/>
            </a:endParaRPr>
          </a:p>
          <a:p>
            <a:pPr lvl="1" eaLnBrk="1" hangingPunct="1"/>
            <a:endParaRPr lang="en-US" sz="900" dirty="0">
              <a:latin typeface="Arial" pitchFamily="34" charset="0"/>
              <a:cs typeface="Times New Roman" pitchFamily="18" charset="0"/>
            </a:endParaRPr>
          </a:p>
        </p:txBody>
      </p:sp>
    </p:spTree>
    <p:extLst>
      <p:ext uri="{BB962C8B-B14F-4D97-AF65-F5344CB8AC3E}">
        <p14:creationId xmlns:p14="http://schemas.microsoft.com/office/powerpoint/2010/main" val="4602398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100F99B-FBA3-4F92-8D2C-567DCEF7392C}" type="slidenum">
              <a:rPr lang="en-US" smtClean="0"/>
              <a:pPr/>
              <a:t>101</a:t>
            </a:fld>
            <a:endParaRPr 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r>
              <a:rPr lang="en-US" dirty="0">
                <a:latin typeface="Arial" pitchFamily="34" charset="0"/>
              </a:rPr>
              <a:t>Additionally, individual ethics training can be found at</a:t>
            </a:r>
            <a:r>
              <a:rPr lang="en-US" baseline="0" dirty="0">
                <a:latin typeface="Arial" pitchFamily="34" charset="0"/>
              </a:rPr>
              <a:t>:  https://www.jagcnet2.army.mil/Training/start.xsp?goto=Ethics2.</a:t>
            </a:r>
          </a:p>
          <a:p>
            <a:pPr eaLnBrk="1" hangingPunct="1"/>
            <a:endParaRPr lang="en-US" dirty="0">
              <a:latin typeface="Arial" pitchFamily="34" charset="0"/>
            </a:endParaRPr>
          </a:p>
        </p:txBody>
      </p:sp>
    </p:spTree>
    <p:extLst>
      <p:ext uri="{BB962C8B-B14F-4D97-AF65-F5344CB8AC3E}">
        <p14:creationId xmlns:p14="http://schemas.microsoft.com/office/powerpoint/2010/main" val="35239906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13AD77C-AA7F-46DC-A9BE-2C9C4C8F01A8}" type="slidenum">
              <a:rPr lang="en-US" smtClean="0"/>
              <a:pPr/>
              <a:t>102</a:t>
            </a:fld>
            <a:endParaRPr lang="en-US"/>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r>
              <a:rPr lang="en-US" b="1" dirty="0">
                <a:latin typeface="Arial" pitchFamily="34" charset="0"/>
                <a:cs typeface="Arial" pitchFamily="34" charset="0"/>
              </a:rPr>
              <a:t>Instruction Note:</a:t>
            </a:r>
            <a:endParaRPr lang="en-US" dirty="0">
              <a:latin typeface="Arial" pitchFamily="34" charset="0"/>
              <a:cs typeface="Arial" pitchFamily="34" charset="0"/>
            </a:endParaRPr>
          </a:p>
          <a:p>
            <a:pPr marL="171450" indent="-171450" eaLnBrk="1" hangingPunct="1">
              <a:buFont typeface="Arial" panose="020B0604020202020204" pitchFamily="34" charset="0"/>
              <a:buChar char="•"/>
            </a:pPr>
            <a:r>
              <a:rPr lang="en-US" dirty="0">
                <a:latin typeface="Arial" pitchFamily="34" charset="0"/>
                <a:cs typeface="Arial" pitchFamily="34" charset="0"/>
              </a:rPr>
              <a:t>Questions or comments about this briefing may be referred to the </a:t>
            </a:r>
            <a:r>
              <a:rPr lang="en-US" dirty="0"/>
              <a:t>Educational Technology Distributed Learning Division</a:t>
            </a:r>
            <a:r>
              <a:rPr lang="en-US" baseline="0" dirty="0">
                <a:latin typeface="Arial" pitchFamily="34" charset="0"/>
                <a:cs typeface="Arial" pitchFamily="34" charset="0"/>
              </a:rPr>
              <a:t>, </a:t>
            </a:r>
            <a:r>
              <a:rPr lang="en-US" dirty="0">
                <a:latin typeface="Arial" pitchFamily="34" charset="0"/>
                <a:cs typeface="Arial" pitchFamily="34" charset="0"/>
              </a:rPr>
              <a:t>The Judge Advocate General’s Legal Center and School by going to https://jagu.army.mil</a:t>
            </a:r>
            <a:r>
              <a:rPr lang="en-US" baseline="0" dirty="0">
                <a:latin typeface="Arial" pitchFamily="34" charset="0"/>
                <a:cs typeface="Arial" pitchFamily="34" charset="0"/>
              </a:rPr>
              <a:t> </a:t>
            </a:r>
            <a:r>
              <a:rPr lang="en-US" dirty="0">
                <a:latin typeface="Arial" pitchFamily="34" charset="0"/>
                <a:cs typeface="Arial" pitchFamily="34" charset="0"/>
              </a:rPr>
              <a:t>and submitting a helpdesk ticket.</a:t>
            </a:r>
          </a:p>
          <a:p>
            <a:pPr eaLnBrk="1" hangingPunct="1"/>
            <a:endParaRPr lang="en-US" sz="900" dirty="0">
              <a:latin typeface="Arial" pitchFamily="34" charset="0"/>
              <a:cs typeface="Arial" pitchFamily="34" charset="0"/>
            </a:endParaRPr>
          </a:p>
        </p:txBody>
      </p:sp>
    </p:spTree>
    <p:extLst>
      <p:ext uri="{BB962C8B-B14F-4D97-AF65-F5344CB8AC3E}">
        <p14:creationId xmlns:p14="http://schemas.microsoft.com/office/powerpoint/2010/main" val="261107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FA19551A-6899-42F4-A04E-F17B910ADCF8}" type="slidenum">
              <a:rPr lang="en-US" smtClean="0"/>
              <a:pPr/>
              <a:t>11</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Virtually every type of communications gear in the Army inventory is covered by the requirements that it be used for </a:t>
            </a:r>
            <a:r>
              <a:rPr lang="en-US" sz="900" u="sng" dirty="0">
                <a:latin typeface="Arial" pitchFamily="34" charset="0"/>
              </a:rPr>
              <a:t>official or authorized uses</a:t>
            </a:r>
            <a:r>
              <a:rPr lang="en-US" sz="900" dirty="0">
                <a:latin typeface="Arial" pitchFamily="34" charset="0"/>
              </a:rPr>
              <a:t> only.  The JER specifically addresses use of communications systems.  “Federal Government communication systems and equipment (including Government owned telephones, facsimile machines, electronic mail, internet systems, and commercial systems when use is paid for by the Federal Government) shall be for </a:t>
            </a:r>
            <a:r>
              <a:rPr lang="en-US" sz="900" dirty="0">
                <a:solidFill>
                  <a:srgbClr val="FF0000"/>
                </a:solidFill>
                <a:latin typeface="Arial" pitchFamily="34" charset="0"/>
              </a:rPr>
              <a:t>official use</a:t>
            </a:r>
            <a:r>
              <a:rPr lang="en-US" sz="900" dirty="0">
                <a:latin typeface="Arial" pitchFamily="34" charset="0"/>
              </a:rPr>
              <a:t> and authorized purposes only.”</a:t>
            </a:r>
          </a:p>
          <a:p>
            <a:pPr lvl="0" eaLnBrk="1" hangingPunct="1">
              <a:lnSpc>
                <a:spcPct val="90000"/>
              </a:lnSpc>
              <a:buFontTx/>
              <a:buChar char="•"/>
            </a:pPr>
            <a:r>
              <a:rPr lang="en-US" sz="900" dirty="0">
                <a:latin typeface="Arial" pitchFamily="34" charset="0"/>
              </a:rPr>
              <a:t>  Federal communications; equipment including governmental owned telephones, facsimile machines, electronic mail, Internet systems, and Personal Digital Assistants (PDA) (i.e., Blackberries), are available only for official use and authorized purposes.</a:t>
            </a:r>
          </a:p>
          <a:p>
            <a:pPr lvl="0" eaLnBrk="1" hangingPunct="1">
              <a:lnSpc>
                <a:spcPct val="90000"/>
              </a:lnSpc>
            </a:pPr>
            <a:r>
              <a:rPr lang="en-US" sz="900" dirty="0">
                <a:latin typeface="Arial" pitchFamily="34" charset="0"/>
              </a:rPr>
              <a:t>(1) "Official use" includes emergency communications, communications that are necessary in the interest of the Government; and "morale and welfare" communications by DoD personnel on extended deployments.</a:t>
            </a:r>
          </a:p>
          <a:p>
            <a:pPr lvl="0" eaLnBrk="1" hangingPunct="1">
              <a:lnSpc>
                <a:spcPct val="90000"/>
              </a:lnSpc>
            </a:pPr>
            <a:r>
              <a:rPr lang="en-US" sz="900" dirty="0">
                <a:latin typeface="Arial" pitchFamily="34" charset="0"/>
              </a:rPr>
              <a:t>(2) "Authorized purposes" include brief calls home while TDY to notify family of official transportation or schedule changes. </a:t>
            </a:r>
          </a:p>
          <a:p>
            <a:pPr lvl="0" eaLnBrk="1" hangingPunct="1">
              <a:lnSpc>
                <a:spcPct val="90000"/>
              </a:lnSpc>
            </a:pPr>
            <a:r>
              <a:rPr lang="en-US" sz="900" dirty="0">
                <a:latin typeface="Arial" pitchFamily="34" charset="0"/>
              </a:rPr>
              <a:t>(3) Personal communications from the workplace are also authorized, if supervisor determines that communication (a) presents no adverse affect on official duty performance; (b) is of reasonable duration and frequency and made during personal time whenever possible; (c) serves a legitimate public interest; (d) presents no adverse reflection on </a:t>
            </a:r>
            <a:r>
              <a:rPr lang="en-US" sz="900" dirty="0" err="1">
                <a:latin typeface="Arial" pitchFamily="34" charset="0"/>
              </a:rPr>
              <a:t>DoD</a:t>
            </a:r>
            <a:r>
              <a:rPr lang="en-US" sz="900" dirty="0">
                <a:latin typeface="Arial" pitchFamily="34" charset="0"/>
              </a:rPr>
              <a:t>; and (e) creates no overburden of the communication system or creates no significant additional cost to </a:t>
            </a:r>
            <a:r>
              <a:rPr lang="en-US" sz="900" dirty="0" err="1">
                <a:latin typeface="Arial" pitchFamily="34" charset="0"/>
              </a:rPr>
              <a:t>DoD</a:t>
            </a:r>
            <a:r>
              <a:rPr lang="en-US" sz="900" dirty="0">
                <a:latin typeface="Arial" pitchFamily="34" charset="0"/>
              </a:rPr>
              <a:t>. Personal calls incurring a toll charge (long distance) to the Government are unauthorized.</a:t>
            </a:r>
          </a:p>
          <a:p>
            <a:pPr lvl="0" eaLnBrk="1" hangingPunct="1">
              <a:lnSpc>
                <a:spcPct val="90000"/>
              </a:lnSpc>
              <a:buFontTx/>
              <a:buChar char="•"/>
            </a:pPr>
            <a:r>
              <a:rPr lang="en-US" sz="900" dirty="0">
                <a:latin typeface="Arial" pitchFamily="34" charset="0"/>
              </a:rPr>
              <a:t>  The Code of Federal Regulations states specifically states that “an employee has a duty to protect and conserve Government property and shall not use such property, or allow its use, for other than authorized purposes. … Government property includes … telephone and other telecommunications equipment and services, the Government mails, automated data processing capabilities, [and] printing and reproduction facilities.”</a:t>
            </a:r>
          </a:p>
          <a:p>
            <a:pPr lvl="1" eaLnBrk="1" hangingPunct="1">
              <a:lnSpc>
                <a:spcPct val="90000"/>
              </a:lnSpc>
              <a:buFontTx/>
              <a:buChar char="•"/>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5 C.F.R. </a:t>
            </a:r>
            <a:r>
              <a:rPr lang="en-US" sz="900" dirty="0"/>
              <a:t>§ </a:t>
            </a:r>
            <a:r>
              <a:rPr lang="en-US" sz="900" dirty="0">
                <a:latin typeface="Arial" pitchFamily="34" charset="0"/>
              </a:rPr>
              <a:t>2635.704, Use of Government Property</a:t>
            </a:r>
          </a:p>
        </p:txBody>
      </p:sp>
    </p:spTree>
    <p:extLst>
      <p:ext uri="{BB962C8B-B14F-4D97-AF65-F5344CB8AC3E}">
        <p14:creationId xmlns:p14="http://schemas.microsoft.com/office/powerpoint/2010/main" val="97561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1C0694E-6E3B-451B-9C75-0FE8057E186C}" type="slidenum">
              <a:rPr lang="en-US" smtClean="0"/>
              <a:pPr/>
              <a:t>12</a:t>
            </a:fld>
            <a:endParaRPr lang="en-US"/>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p:spPr>
        <p:txBody>
          <a:bodyPr/>
          <a:lstStyle/>
          <a:p>
            <a:pPr eaLnBrk="1" hangingPunct="1">
              <a:buFontTx/>
              <a:buChar char="•"/>
            </a:pPr>
            <a:r>
              <a:rPr lang="en-US" sz="900" b="1" dirty="0">
                <a:latin typeface="Arial" pitchFamily="34" charset="0"/>
              </a:rPr>
              <a:t>Instructor Comments:</a:t>
            </a:r>
          </a:p>
          <a:p>
            <a:pPr lvl="0" eaLnBrk="1" hangingPunct="1">
              <a:buFontTx/>
              <a:buChar char="•"/>
            </a:pPr>
            <a:r>
              <a:rPr lang="en-US" sz="900" dirty="0">
                <a:latin typeface="Arial" pitchFamily="34" charset="0"/>
              </a:rPr>
              <a:t>  The JER 2-301 states:  “</a:t>
            </a:r>
            <a:r>
              <a:rPr lang="en-US" sz="900" dirty="0">
                <a:solidFill>
                  <a:srgbClr val="FF0000"/>
                </a:solidFill>
                <a:latin typeface="Arial" pitchFamily="34" charset="0"/>
              </a:rPr>
              <a:t>Official use</a:t>
            </a:r>
            <a:r>
              <a:rPr lang="en-US" sz="900" dirty="0">
                <a:latin typeface="Arial" pitchFamily="34" charset="0"/>
              </a:rPr>
              <a:t> includes emergency communications and communications that the DoD Component determines are necessary in the interest of the Federal Government.”</a:t>
            </a:r>
          </a:p>
          <a:p>
            <a:pPr lvl="0" eaLnBrk="1" hangingPunct="1">
              <a:buFontTx/>
              <a:buChar char="•"/>
            </a:pPr>
            <a:r>
              <a:rPr lang="en-US" sz="900" dirty="0">
                <a:latin typeface="Arial" pitchFamily="34" charset="0"/>
              </a:rPr>
              <a:t>  Official use also includes health, morale, and welfare (HMW) communications by military members and DOD employees who are deployed in remote or isolated locations for extended periods of time on official DOD business. When authorized by the theater combatant commander, the theater commander will institute local procedures to authorize HMW communications when commercial service is unavailable or so limited that it is considered unavailable. HMW calls may be made only during nonpeak, </a:t>
            </a:r>
            <a:r>
              <a:rPr lang="en-US" sz="900" dirty="0" err="1">
                <a:latin typeface="Arial" pitchFamily="34" charset="0"/>
              </a:rPr>
              <a:t>nonduty</a:t>
            </a:r>
            <a:r>
              <a:rPr lang="en-US" sz="900" dirty="0">
                <a:latin typeface="Arial" pitchFamily="34" charset="0"/>
              </a:rPr>
              <a:t> hours and should not exceed 15 minutes once per week. The commander may authorize calls that exceed this limit and frequency on an exception basis. </a:t>
            </a:r>
          </a:p>
          <a:p>
            <a:pPr lvl="1" eaLnBrk="1" hangingPunct="1">
              <a:buFontTx/>
              <a:buChar char="•"/>
            </a:pPr>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2-301 Use of Federal Government Resources</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2635.704, Use of Government Property</a:t>
            </a:r>
          </a:p>
        </p:txBody>
      </p:sp>
    </p:spTree>
    <p:extLst>
      <p:ext uri="{BB962C8B-B14F-4D97-AF65-F5344CB8AC3E}">
        <p14:creationId xmlns:p14="http://schemas.microsoft.com/office/powerpoint/2010/main" val="1082210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7C5F4B7-6EC3-4C09-9E63-68C6D4AD3003}" type="slidenum">
              <a:rPr lang="en-US" smtClean="0"/>
              <a:pPr/>
              <a:t>13</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Typically, </a:t>
            </a:r>
            <a:r>
              <a:rPr lang="en-US" sz="900" u="sng" dirty="0">
                <a:latin typeface="Arial" pitchFamily="34" charset="0"/>
              </a:rPr>
              <a:t>official</a:t>
            </a:r>
            <a:r>
              <a:rPr lang="en-US" sz="900" u="none" dirty="0">
                <a:latin typeface="Arial" pitchFamily="34" charset="0"/>
              </a:rPr>
              <a:t> </a:t>
            </a:r>
            <a:r>
              <a:rPr lang="en-US" sz="900" dirty="0">
                <a:latin typeface="Arial" pitchFamily="34" charset="0"/>
              </a:rPr>
              <a:t>use is the straightforward issue; </a:t>
            </a:r>
            <a:r>
              <a:rPr lang="en-US" sz="900" u="sng" dirty="0">
                <a:latin typeface="Arial" pitchFamily="34" charset="0"/>
              </a:rPr>
              <a:t>authorized use</a:t>
            </a:r>
            <a:r>
              <a:rPr lang="en-US" sz="900" dirty="0">
                <a:latin typeface="Arial" pitchFamily="34" charset="0"/>
              </a:rPr>
              <a:t> is where the questions typically come.  </a:t>
            </a:r>
          </a:p>
          <a:p>
            <a:pPr lvl="0" eaLnBrk="1" hangingPunct="1">
              <a:buFontTx/>
              <a:buChar char="•"/>
            </a:pPr>
            <a:r>
              <a:rPr lang="en-US" sz="900" dirty="0">
                <a:latin typeface="Arial" pitchFamily="34" charset="0"/>
              </a:rPr>
              <a:t>  Some authorized uses are specifically mentioned in the JER.  “Authorized purposes include brief communications made by </a:t>
            </a:r>
            <a:r>
              <a:rPr lang="en-US" sz="900" dirty="0" err="1">
                <a:latin typeface="Arial" pitchFamily="34" charset="0"/>
              </a:rPr>
              <a:t>DoD</a:t>
            </a:r>
            <a:r>
              <a:rPr lang="en-US" sz="900" dirty="0">
                <a:latin typeface="Arial" pitchFamily="34" charset="0"/>
              </a:rPr>
              <a:t> employees while they are traveling on Government business to notify family members of official transportation or schedule changes.  They also include personal communications from the </a:t>
            </a:r>
            <a:r>
              <a:rPr lang="en-US" sz="900" dirty="0" err="1">
                <a:latin typeface="Arial" pitchFamily="34" charset="0"/>
              </a:rPr>
              <a:t>DoD</a:t>
            </a:r>
            <a:r>
              <a:rPr lang="en-US" sz="900" dirty="0">
                <a:latin typeface="Arial" pitchFamily="34" charset="0"/>
              </a:rPr>
              <a:t> employee’s usual work place that are most reasonably made while at the work place (such as checking in with spouse or minor children; scheduling doctor and auto or home repair appointments; brief internet searches; emailing directions to visiting relatives).”  The C.F.R. provides an example: “an employee may make a personal long distance call charged to her personal calling card.”</a:t>
            </a:r>
          </a:p>
          <a:p>
            <a:pPr lvl="0" eaLnBrk="1" hangingPunct="1">
              <a:buFontTx/>
              <a:buChar char="•"/>
            </a:pPr>
            <a:r>
              <a:rPr lang="en-US" sz="900" dirty="0">
                <a:latin typeface="Arial" pitchFamily="34" charset="0"/>
              </a:rPr>
              <a:t>  Personal communications from the workplace are also authorized, if a supervisor determines that the communication (a) presents no adverse affect on official duty performance; (b) is of reasonable duration and frequency and made during personal time whenever possible; (c) serves a legitimate public interest; (d) presents no adverse reflection on DoD; and (e) creates no overburden of the communication system or creates no significant additional cost to DoD. Personal calls incurring a toll charge (long distance) to the Government are unauthorized. </a:t>
            </a:r>
          </a:p>
          <a:p>
            <a:pPr lvl="1" eaLnBrk="1" hangingPunct="1">
              <a:buFontTx/>
              <a:buChar char="•"/>
            </a:pPr>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2-301, Use of Federal Government Resources</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2637.704, Use of Government property</a:t>
            </a:r>
          </a:p>
          <a:p>
            <a:pPr eaLnBrk="1" hangingPunct="1">
              <a:buFontTx/>
              <a:buChar char="•"/>
            </a:pPr>
            <a:r>
              <a:rPr lang="en-US" sz="900" dirty="0">
                <a:latin typeface="Arial" pitchFamily="34" charset="0"/>
              </a:rPr>
              <a:t>  AR 25-13,</a:t>
            </a:r>
            <a:r>
              <a:rPr lang="en-US" sz="900" baseline="0" dirty="0">
                <a:latin typeface="Arial" pitchFamily="34" charset="0"/>
              </a:rPr>
              <a:t> Army Telecommunications and Unified Capabilities</a:t>
            </a:r>
            <a:endParaRPr lang="en-US" sz="900" dirty="0">
              <a:latin typeface="Arial" pitchFamily="34" charset="0"/>
            </a:endParaRPr>
          </a:p>
        </p:txBody>
      </p:sp>
    </p:spTree>
    <p:extLst>
      <p:ext uri="{BB962C8B-B14F-4D97-AF65-F5344CB8AC3E}">
        <p14:creationId xmlns:p14="http://schemas.microsoft.com/office/powerpoint/2010/main" val="392074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0B9F878-23A8-47B7-A793-B0D2E0F144DE}" type="slidenum">
              <a:rPr lang="en-US" smtClean="0"/>
              <a:pPr/>
              <a:t>14</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The internet may be used for official Government business.  Some examples are searching for Government purchases, travel, or any mission related research.  The Early Bird is a good example of using the internet to keep abreast of military related news.</a:t>
            </a:r>
          </a:p>
          <a:p>
            <a:pPr lvl="0" eaLnBrk="1" hangingPunct="1">
              <a:lnSpc>
                <a:spcPct val="90000"/>
              </a:lnSpc>
              <a:buFontTx/>
              <a:buChar char="•"/>
            </a:pPr>
            <a:r>
              <a:rPr lang="en-US" sz="900" dirty="0">
                <a:latin typeface="Arial" pitchFamily="34" charset="0"/>
              </a:rPr>
              <a:t>  The main issue regarding the use of the internet is overuse.  Leaders must ensure that Soldiers do not over use the internet so that it impairs productivity.</a:t>
            </a:r>
          </a:p>
          <a:p>
            <a:pPr lvl="0" eaLnBrk="1" hangingPunct="1">
              <a:lnSpc>
                <a:spcPct val="90000"/>
              </a:lnSpc>
              <a:buFontTx/>
              <a:buChar char="•"/>
            </a:pPr>
            <a:r>
              <a:rPr lang="en-US" sz="900" dirty="0">
                <a:latin typeface="Arial" pitchFamily="34" charset="0"/>
              </a:rPr>
              <a:t>  JER 2‑301a(2) “Authorized purposes include brief communications made by DoD employees while they are traveling on Government business to notify family members of official transportation or schedule changes.  They also include personal communications from the DoD employee's usual work place that are most reasonably made while at the work place (such as checking in with spouse or minor children; scheduling doctor and auto or home repair appointments; </a:t>
            </a:r>
            <a:r>
              <a:rPr lang="en-US" sz="900" i="1" dirty="0">
                <a:solidFill>
                  <a:srgbClr val="FF0000"/>
                </a:solidFill>
                <a:latin typeface="Arial" pitchFamily="34" charset="0"/>
              </a:rPr>
              <a:t>brief internet searches; e‑</a:t>
            </a:r>
            <a:r>
              <a:rPr lang="en-US" sz="900" i="1" dirty="0" err="1">
                <a:solidFill>
                  <a:srgbClr val="FF0000"/>
                </a:solidFill>
                <a:latin typeface="Arial" pitchFamily="34" charset="0"/>
              </a:rPr>
              <a:t>mailing</a:t>
            </a:r>
            <a:r>
              <a:rPr lang="en-US" sz="900" i="1" dirty="0">
                <a:solidFill>
                  <a:srgbClr val="FF0000"/>
                </a:solidFill>
                <a:latin typeface="Arial" pitchFamily="34" charset="0"/>
              </a:rPr>
              <a:t> directions to visiting relatives</a:t>
            </a:r>
            <a:r>
              <a:rPr lang="en-US" sz="900" dirty="0">
                <a:latin typeface="Arial" pitchFamily="34" charset="0"/>
              </a:rPr>
              <a:t>) when the Agency Designee permits categories of communications…”</a:t>
            </a:r>
          </a:p>
          <a:p>
            <a:pPr lvl="0" eaLnBrk="1" hangingPunct="1">
              <a:lnSpc>
                <a:spcPct val="90000"/>
              </a:lnSpc>
              <a:buFontTx/>
              <a:buChar char="•"/>
            </a:pPr>
            <a:r>
              <a:rPr lang="en-US" sz="900" dirty="0">
                <a:latin typeface="Arial" pitchFamily="34" charset="0"/>
              </a:rPr>
              <a:t>  JER </a:t>
            </a:r>
            <a:r>
              <a:rPr lang="en-US" sz="900" dirty="0">
                <a:latin typeface="Arial" pitchFamily="34" charset="0"/>
                <a:cs typeface="Arial" pitchFamily="34" charset="0"/>
              </a:rPr>
              <a:t>2-301a(3)</a:t>
            </a:r>
            <a:r>
              <a:rPr lang="en-US" sz="900" dirty="0">
                <a:latin typeface="Arial" pitchFamily="34" charset="0"/>
              </a:rPr>
              <a:t> also states that “DoD employees shall use Federal Government Communications systems with the understanding that such use serves as consent to monitoring of any type of use, including incidental and personal uses, whether authorized or unauthorized.  In addition, use of such systems is not anonymous.  For each use of the internet over Federal Government systems, the name and computer address of the DoD employee user is recorded by the Government and also by the locations searched. “ </a:t>
            </a:r>
          </a:p>
          <a:p>
            <a:pPr lvl="0" eaLnBrk="1" hangingPunct="1">
              <a:lnSpc>
                <a:spcPct val="90000"/>
              </a:lnSpc>
              <a:buFontTx/>
              <a:buChar char="•"/>
            </a:pPr>
            <a:r>
              <a:rPr lang="en-US" sz="900" dirty="0">
                <a:latin typeface="Arial" pitchFamily="34" charset="0"/>
              </a:rPr>
              <a:t>  Gambling.  It is improper for Soldiers to use the Government internet service to gamble.  </a:t>
            </a:r>
          </a:p>
          <a:p>
            <a:pPr lvl="0" eaLnBrk="1" hangingPunct="1">
              <a:lnSpc>
                <a:spcPct val="90000"/>
              </a:lnSpc>
              <a:buFontTx/>
              <a:buChar char="•"/>
            </a:pPr>
            <a:r>
              <a:rPr lang="en-US" sz="900" dirty="0">
                <a:latin typeface="Arial" pitchFamily="34" charset="0"/>
              </a:rPr>
              <a:t>  Note also, a Directive-Type</a:t>
            </a:r>
            <a:r>
              <a:rPr lang="en-US" sz="900" baseline="0" dirty="0">
                <a:latin typeface="Arial" pitchFamily="34" charset="0"/>
              </a:rPr>
              <a:t> Memo</a:t>
            </a:r>
            <a:r>
              <a:rPr lang="en-US" sz="900" dirty="0">
                <a:latin typeface="Arial" pitchFamily="34" charset="0"/>
              </a:rPr>
              <a:t> issued by DoD in early 2010 regarding the use and availability of social networking sites.  Essentially the DTM directs that social networking sties should be made available on Government computer networks.  The fact that these sites are now available does not alleviate the responsibility to comply with the JER.  For example, pornography or other content that reflects adversely on the DoD is still prohibited.  Therefore, Soldiers should think twice before they access their </a:t>
            </a:r>
            <a:r>
              <a:rPr lang="en-US" sz="900" dirty="0" err="1">
                <a:latin typeface="Arial" pitchFamily="34" charset="0"/>
              </a:rPr>
              <a:t>Facebook</a:t>
            </a:r>
            <a:r>
              <a:rPr lang="en-US" sz="900" dirty="0">
                <a:latin typeface="Arial" pitchFamily="34" charset="0"/>
              </a:rPr>
              <a:t> and MySpace pages at work, especially when they can’t always control what someone else posts.</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JER 2-301, Use of Federal Government Resources</a:t>
            </a:r>
          </a:p>
          <a:p>
            <a:pPr eaLnBrk="1" hangingPunct="1">
              <a:lnSpc>
                <a:spcPct val="90000"/>
              </a:lnSpc>
              <a:buFontTx/>
              <a:buChar char="•"/>
            </a:pPr>
            <a:r>
              <a:rPr lang="en-US" sz="900" dirty="0">
                <a:latin typeface="Arial" pitchFamily="34" charset="0"/>
              </a:rPr>
              <a:t>  JER 2-302, Gambling</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123375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3F60F04-EBF4-4EB2-9341-3C5019D71947}" type="slidenum">
              <a:rPr lang="en-US" smtClean="0"/>
              <a:pPr/>
              <a:t>15</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As we discussed, use of a system in a manner that would reflect negatively on DoD is prohibited.  The JER specifically identifies “pornography; chain letters; unofficial advertising; soliciting or selling except on authorized bulletin boards established for such use; inappropriately handled classified information; and other uses that are incompatible with public service.”</a:t>
            </a:r>
          </a:p>
          <a:p>
            <a:pPr lvl="0" eaLnBrk="1" hangingPunct="1">
              <a:buFontTx/>
              <a:buChar char="•"/>
            </a:pPr>
            <a:r>
              <a:rPr lang="en-US" sz="900" dirty="0">
                <a:latin typeface="Arial" pitchFamily="34" charset="0"/>
              </a:rPr>
              <a:t>  You may not use the Government internet or email to run a private business.  </a:t>
            </a:r>
          </a:p>
          <a:p>
            <a:pPr lvl="0" eaLnBrk="1" hangingPunct="1">
              <a:buFontTx/>
              <a:buChar char="•"/>
            </a:pPr>
            <a:r>
              <a:rPr lang="en-US" sz="900" dirty="0">
                <a:latin typeface="Arial" pitchFamily="34" charset="0"/>
              </a:rPr>
              <a:t>  Many people ask about eBay.  Can they check eBay while at work?  The answer is probably yes for a one-time sale, checked during a break or lunch.  However, if a Soldier is selling many items, that might be considered running a business and be prohibited.  </a:t>
            </a:r>
          </a:p>
          <a:p>
            <a:pPr lvl="0" eaLnBrk="1" hangingPunct="1">
              <a:buFontTx/>
              <a:buChar char="•"/>
            </a:pPr>
            <a:r>
              <a:rPr lang="en-US" sz="900" dirty="0">
                <a:latin typeface="Arial" pitchFamily="34" charset="0"/>
              </a:rPr>
              <a:t>  Some commands may prohibit accessing eBay or other sites during the duty day.  </a:t>
            </a:r>
          </a:p>
          <a:p>
            <a:pPr lvl="0" eaLnBrk="1" hangingPunct="1">
              <a:buFontTx/>
              <a:buChar char="•"/>
            </a:pPr>
            <a:r>
              <a:rPr lang="en-US" sz="900" dirty="0">
                <a:latin typeface="Arial" pitchFamily="34" charset="0"/>
              </a:rPr>
              <a:t>  JER </a:t>
            </a:r>
            <a:r>
              <a:rPr lang="en-US" sz="900" dirty="0">
                <a:latin typeface="Arial" pitchFamily="34" charset="0"/>
                <a:cs typeface="Arial" pitchFamily="34" charset="0"/>
              </a:rPr>
              <a:t>2-301(d) “Do not put Federal Government communications systems to uses that would adversely reflect on DoD or the DoD Component (such as uses involving pornography; chain letters; unofficial advertising, soliciting or selling except on authorized bulletin boards established for such use; violations of statute or regulation; inappropriately handled classified information; and other uses that are incompatible with public service).”</a:t>
            </a:r>
          </a:p>
          <a:p>
            <a:pPr eaLnBrk="1" hangingPunct="1"/>
            <a:endParaRPr lang="en-US" sz="900" u="sng" dirty="0">
              <a:solidFill>
                <a:srgbClr val="000000"/>
              </a:solidFill>
              <a:latin typeface="Arial" pitchFamily="34" charset="0"/>
            </a:endParaRPr>
          </a:p>
          <a:p>
            <a:pPr eaLnBrk="1" hangingPunct="1"/>
            <a:r>
              <a:rPr lang="en-US" sz="900" u="sng" dirty="0">
                <a:solidFill>
                  <a:srgbClr val="000000"/>
                </a:solidFill>
                <a:latin typeface="Arial" pitchFamily="34" charset="0"/>
              </a:rPr>
              <a:t>Background</a:t>
            </a:r>
          </a:p>
          <a:p>
            <a:pPr eaLnBrk="1" hangingPunct="1">
              <a:buFontTx/>
              <a:buChar char="•"/>
            </a:pPr>
            <a:r>
              <a:rPr lang="en-US" sz="900" dirty="0">
                <a:solidFill>
                  <a:srgbClr val="000000"/>
                </a:solidFill>
                <a:latin typeface="Arial" pitchFamily="34" charset="0"/>
              </a:rPr>
              <a:t>  JER</a:t>
            </a:r>
            <a:r>
              <a:rPr lang="en-US" sz="900" dirty="0">
                <a:latin typeface="Arial" pitchFamily="34" charset="0"/>
              </a:rPr>
              <a:t> 2-301, Use of Federal Government Resources</a:t>
            </a:r>
          </a:p>
        </p:txBody>
      </p:sp>
    </p:spTree>
    <p:extLst>
      <p:ext uri="{BB962C8B-B14F-4D97-AF65-F5344CB8AC3E}">
        <p14:creationId xmlns:p14="http://schemas.microsoft.com/office/powerpoint/2010/main" val="104285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3DCA15D7-EECD-44EA-AAF9-8F84BE540952}" type="slidenum">
              <a:rPr lang="en-US" smtClean="0"/>
              <a:pPr/>
              <a:t>16</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You should always obtain your command’s policy for use of Government Communications equipment.  A commander may choose to make the policy more restrictive than the JER or Army regulations.  </a:t>
            </a:r>
          </a:p>
          <a:p>
            <a:pPr lvl="0" eaLnBrk="1" hangingPunct="1">
              <a:buFontTx/>
              <a:buChar char="•"/>
            </a:pPr>
            <a:r>
              <a:rPr lang="en-US" sz="900" dirty="0">
                <a:latin typeface="Arial" pitchFamily="34" charset="0"/>
              </a:rPr>
              <a:t>  For example, a commander my limit the access of commercial email accounts such as Hotmail or Yahoo to lunch or after duty hours.  Or, may prohibit accessing eBay or other commercial auction sites.</a:t>
            </a:r>
          </a:p>
          <a:p>
            <a:pPr eaLnBrk="1" hangingPunct="1"/>
            <a:endParaRPr lang="en-US" sz="900" u="sng"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solidFill>
                  <a:srgbClr val="000000"/>
                </a:solidFill>
                <a:latin typeface="Arial" pitchFamily="34" charset="0"/>
              </a:rPr>
              <a:t>  JER</a:t>
            </a:r>
            <a:r>
              <a:rPr lang="en-US" sz="900" dirty="0">
                <a:solidFill>
                  <a:srgbClr val="000000"/>
                </a:solidFill>
                <a:latin typeface="Arial" pitchFamily="34" charset="0"/>
                <a:cs typeface="Arial" pitchFamily="34" charset="0"/>
              </a:rPr>
              <a:t> </a:t>
            </a:r>
            <a:r>
              <a:rPr lang="en-US" sz="900" dirty="0">
                <a:latin typeface="Arial" pitchFamily="34" charset="0"/>
              </a:rPr>
              <a:t>2-301, Use of Federal Government Resources</a:t>
            </a:r>
          </a:p>
          <a:p>
            <a:pPr eaLnBrk="1" hangingPunct="1">
              <a:buFontTx/>
              <a:buChar char="•"/>
            </a:pPr>
            <a:r>
              <a:rPr lang="en-US" sz="900" dirty="0">
                <a:latin typeface="Arial" pitchFamily="34" charset="0"/>
              </a:rPr>
              <a:t>  AR 25-1, Army Knowledge Management and Information Technology</a:t>
            </a:r>
          </a:p>
          <a:p>
            <a:pPr eaLnBrk="1" hangingPunct="1">
              <a:buFontTx/>
              <a:buChar char="•"/>
            </a:pPr>
            <a:r>
              <a:rPr lang="en-US" sz="900" dirty="0">
                <a:latin typeface="Arial" pitchFamily="34" charset="0"/>
              </a:rPr>
              <a:t>  AR 25-2, Information Assurance</a:t>
            </a:r>
          </a:p>
          <a:p>
            <a:pPr eaLnBrk="1" hangingPunct="1"/>
            <a:endParaRPr lang="en-US" sz="900" dirty="0">
              <a:latin typeface="Arial" pitchFamily="34" charset="0"/>
            </a:endParaRPr>
          </a:p>
        </p:txBody>
      </p:sp>
    </p:spTree>
    <p:extLst>
      <p:ext uri="{BB962C8B-B14F-4D97-AF65-F5344CB8AC3E}">
        <p14:creationId xmlns:p14="http://schemas.microsoft.com/office/powerpoint/2010/main" val="4162740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F05A380-17E5-4B4A-B8B2-0A56003F9815}" type="slidenum">
              <a:rPr lang="en-US" smtClean="0"/>
              <a:pPr/>
              <a:t>17</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lnSpc>
                <a:spcPct val="80000"/>
              </a:lnSpc>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Government resources (other than personnel, communications equipment, and vehicles) may be authorized for personal use if a supervisor determines that the use creates no adverse affect on official duty performance; is of reasonable duration and frequency and occurs only during the employee’s personal time; serves a legitimate public purpose; creates no adverse reflection on DoD; and creates no significant additional cost to DoD.</a:t>
            </a:r>
          </a:p>
          <a:p>
            <a:pPr lvl="0" eaLnBrk="1" hangingPunct="1">
              <a:buFontTx/>
              <a:buChar char="•"/>
            </a:pPr>
            <a:r>
              <a:rPr lang="en-US" sz="900" dirty="0">
                <a:latin typeface="Arial" pitchFamily="34" charset="0"/>
              </a:rPr>
              <a:t>  The JER states “Federal Government resources, including personnel, equipment and property, shall be used by DoD employees for official purposes only” except that the commander (or agency designee) may permit DoD employees to use Federal Government resources in limited circumstances.  </a:t>
            </a:r>
          </a:p>
          <a:p>
            <a:pPr lvl="0" eaLnBrk="1" hangingPunct="1">
              <a:buFontTx/>
              <a:buChar char="•"/>
            </a:pPr>
            <a:r>
              <a:rPr lang="en-US" sz="900" dirty="0">
                <a:latin typeface="Arial" pitchFamily="34" charset="0"/>
              </a:rPr>
              <a:t>  The factors to be considered include:</a:t>
            </a:r>
          </a:p>
          <a:p>
            <a:pPr lvl="0" eaLnBrk="1" hangingPunct="1"/>
            <a:r>
              <a:rPr lang="en-US" sz="900" dirty="0">
                <a:latin typeface="Arial" pitchFamily="34" charset="0"/>
              </a:rPr>
              <a:t>(a) The use does not adversely affect the performance of official duties by the </a:t>
            </a:r>
            <a:r>
              <a:rPr lang="en-US" sz="900" dirty="0" err="1">
                <a:latin typeface="Arial" pitchFamily="34" charset="0"/>
              </a:rPr>
              <a:t>DoD</a:t>
            </a:r>
            <a:r>
              <a:rPr lang="en-US" sz="900" dirty="0">
                <a:latin typeface="Arial" pitchFamily="34" charset="0"/>
              </a:rPr>
              <a:t> employee or the </a:t>
            </a:r>
            <a:r>
              <a:rPr lang="en-US" sz="900" dirty="0" err="1">
                <a:latin typeface="Arial" pitchFamily="34" charset="0"/>
              </a:rPr>
              <a:t>DoD</a:t>
            </a:r>
            <a:r>
              <a:rPr lang="en-US" sz="900" dirty="0">
                <a:latin typeface="Arial" pitchFamily="34" charset="0"/>
              </a:rPr>
              <a:t> employee’s organization.</a:t>
            </a:r>
          </a:p>
          <a:p>
            <a:pPr lvl="0" eaLnBrk="1" hangingPunct="1"/>
            <a:r>
              <a:rPr lang="en-US" sz="900" dirty="0">
                <a:latin typeface="Arial" pitchFamily="34" charset="0"/>
              </a:rPr>
              <a:t>(b) The use is of reasonable duration and frequency, and made only during the </a:t>
            </a:r>
            <a:r>
              <a:rPr lang="en-US" sz="900" dirty="0" err="1">
                <a:latin typeface="Arial" pitchFamily="34" charset="0"/>
              </a:rPr>
              <a:t>DoD</a:t>
            </a:r>
            <a:r>
              <a:rPr lang="en-US" sz="900" dirty="0">
                <a:latin typeface="Arial" pitchFamily="34" charset="0"/>
              </a:rPr>
              <a:t> employee’s personal time such as after duty hours or lunch periods;</a:t>
            </a:r>
          </a:p>
          <a:p>
            <a:pPr lvl="0" eaLnBrk="1" hangingPunct="1"/>
            <a:r>
              <a:rPr lang="en-US" sz="900" dirty="0">
                <a:latin typeface="Arial" pitchFamily="34" charset="0"/>
              </a:rPr>
              <a:t>(c) The use serves a legitimate public interest (such as supporting local charities or volunteer services to the community; enhancing the professional skills of the </a:t>
            </a:r>
            <a:r>
              <a:rPr lang="en-US" sz="900" dirty="0" err="1">
                <a:latin typeface="Arial" pitchFamily="34" charset="0"/>
              </a:rPr>
              <a:t>DoD</a:t>
            </a:r>
            <a:r>
              <a:rPr lang="en-US" sz="900" dirty="0">
                <a:latin typeface="Arial" pitchFamily="34" charset="0"/>
              </a:rPr>
              <a:t> employee; job-searching in response to Federal Government downsizing);</a:t>
            </a:r>
          </a:p>
          <a:p>
            <a:pPr lvl="0" eaLnBrk="1" hangingPunct="1"/>
            <a:r>
              <a:rPr lang="en-US" sz="900" dirty="0">
                <a:latin typeface="Arial" pitchFamily="34" charset="0"/>
              </a:rPr>
              <a:t>(d) The use does not put Federal Government resources to uses that would reflect adversely on </a:t>
            </a:r>
            <a:r>
              <a:rPr lang="en-US" sz="900" dirty="0" err="1">
                <a:latin typeface="Arial" pitchFamily="34" charset="0"/>
              </a:rPr>
              <a:t>DoD</a:t>
            </a:r>
            <a:r>
              <a:rPr lang="en-US" sz="900" dirty="0">
                <a:latin typeface="Arial" pitchFamily="34" charset="0"/>
              </a:rPr>
              <a:t> or the </a:t>
            </a:r>
            <a:r>
              <a:rPr lang="en-US" sz="900" dirty="0" err="1">
                <a:latin typeface="Arial" pitchFamily="34" charset="0"/>
              </a:rPr>
              <a:t>DoD</a:t>
            </a:r>
            <a:r>
              <a:rPr lang="en-US" sz="900" dirty="0">
                <a:latin typeface="Arial" pitchFamily="34" charset="0"/>
              </a:rPr>
              <a:t> Component (such as involving commercial activities; unofficial advertising, soliciting or selling; violation of statute or regulation; and other uses that are incompatible with public service); and</a:t>
            </a:r>
          </a:p>
          <a:p>
            <a:pPr lvl="0" eaLnBrk="1" hangingPunct="1"/>
            <a:r>
              <a:rPr lang="en-US" sz="900" dirty="0">
                <a:latin typeface="Arial" pitchFamily="34" charset="0"/>
              </a:rPr>
              <a:t>(e) The use creates no significant additional cost to </a:t>
            </a:r>
            <a:r>
              <a:rPr lang="en-US" sz="900" dirty="0" err="1">
                <a:latin typeface="Arial" pitchFamily="34" charset="0"/>
              </a:rPr>
              <a:t>DoD</a:t>
            </a:r>
            <a:r>
              <a:rPr lang="en-US" sz="900" dirty="0">
                <a:latin typeface="Arial" pitchFamily="34" charset="0"/>
              </a:rPr>
              <a:t> or the </a:t>
            </a:r>
            <a:r>
              <a:rPr lang="en-US" sz="900" dirty="0" err="1">
                <a:latin typeface="Arial" pitchFamily="34" charset="0"/>
              </a:rPr>
              <a:t>DoD</a:t>
            </a:r>
            <a:r>
              <a:rPr lang="en-US" sz="900" dirty="0">
                <a:latin typeface="Arial" pitchFamily="34" charset="0"/>
              </a:rPr>
              <a:t> component.</a:t>
            </a:r>
          </a:p>
          <a:p>
            <a:pPr eaLnBrk="1" hangingPunct="1">
              <a:lnSpc>
                <a:spcPct val="80000"/>
              </a:lnSpc>
            </a:pPr>
            <a:endParaRPr lang="en-US" sz="900" dirty="0">
              <a:latin typeface="Arial" pitchFamily="34" charset="0"/>
            </a:endParaRPr>
          </a:p>
          <a:p>
            <a:pPr eaLnBrk="1" hangingPunct="1">
              <a:lnSpc>
                <a:spcPct val="80000"/>
              </a:lnSpc>
            </a:pPr>
            <a:r>
              <a:rPr lang="en-US" sz="900" u="sng" dirty="0">
                <a:latin typeface="Arial" pitchFamily="34" charset="0"/>
              </a:rPr>
              <a:t>Background:</a:t>
            </a:r>
          </a:p>
          <a:p>
            <a:pPr eaLnBrk="1" hangingPunct="1">
              <a:lnSpc>
                <a:spcPct val="80000"/>
              </a:lnSpc>
              <a:buFontTx/>
              <a:buChar char="•"/>
            </a:pPr>
            <a:r>
              <a:rPr lang="en-US" sz="900" dirty="0">
                <a:latin typeface="Arial" pitchFamily="34" charset="0"/>
              </a:rPr>
              <a:t>  JER 2-301, Use of Federal Government Resources</a:t>
            </a:r>
          </a:p>
          <a:p>
            <a:pPr eaLnBrk="1" hangingPunct="1">
              <a:lnSpc>
                <a:spcPct val="80000"/>
              </a:lnSpc>
              <a:buFontTx/>
              <a:buChar char="•"/>
            </a:pPr>
            <a:r>
              <a:rPr lang="en-US" sz="900" dirty="0">
                <a:latin typeface="Arial" pitchFamily="34" charset="0"/>
              </a:rPr>
              <a:t>  5 C.F.R. </a:t>
            </a:r>
            <a:r>
              <a:rPr lang="en-US" sz="900" dirty="0"/>
              <a:t>§ </a:t>
            </a:r>
            <a:r>
              <a:rPr lang="en-US" sz="900" dirty="0">
                <a:latin typeface="Arial" pitchFamily="34" charset="0"/>
              </a:rPr>
              <a:t>2635.704, Use of Government Property</a:t>
            </a:r>
          </a:p>
          <a:p>
            <a:pPr eaLnBrk="1" hangingPunct="1">
              <a:lnSpc>
                <a:spcPct val="80000"/>
              </a:lnSpc>
            </a:pPr>
            <a:endParaRPr lang="en-US" sz="900" dirty="0">
              <a:latin typeface="Arial" pitchFamily="34" charset="0"/>
            </a:endParaRPr>
          </a:p>
        </p:txBody>
      </p:sp>
    </p:spTree>
    <p:extLst>
      <p:ext uri="{BB962C8B-B14F-4D97-AF65-F5344CB8AC3E}">
        <p14:creationId xmlns:p14="http://schemas.microsoft.com/office/powerpoint/2010/main" val="446361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984CE113-020A-42EA-AF68-45A09A4C5863}" type="slidenum">
              <a:rPr lang="en-US" smtClean="0"/>
              <a:pPr/>
              <a:t>18</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Employees must use official time in an honest effort to perform official duties, unless authorized under law or regulation to use official time for other purposes.</a:t>
            </a:r>
          </a:p>
          <a:p>
            <a:pPr lvl="0" eaLnBrk="1" hangingPunct="1">
              <a:buFontTx/>
              <a:buChar char="•"/>
            </a:pPr>
            <a:r>
              <a:rPr lang="en-US" sz="900" dirty="0">
                <a:latin typeface="Arial" pitchFamily="34" charset="0"/>
              </a:rPr>
              <a:t>  The C.F.R. states “An employee not under a leave system</a:t>
            </a:r>
            <a:r>
              <a:rPr lang="en-US" sz="900" baseline="0" dirty="0">
                <a:latin typeface="Arial" pitchFamily="34" charset="0"/>
              </a:rPr>
              <a:t> . . .</a:t>
            </a:r>
            <a:r>
              <a:rPr lang="en-US" sz="900" dirty="0">
                <a:latin typeface="Arial" pitchFamily="34" charset="0"/>
              </a:rPr>
              <a:t> has an obligation to expend an honest effort and a reasonable proportion of his time in the performance of official duties.” 5 C.F.R.</a:t>
            </a:r>
            <a:r>
              <a:rPr lang="en-US" sz="900" dirty="0"/>
              <a:t> §</a:t>
            </a:r>
            <a:r>
              <a:rPr lang="en-US" sz="900" dirty="0">
                <a:latin typeface="Arial" pitchFamily="34" charset="0"/>
              </a:rPr>
              <a:t> 2635.705(a).</a:t>
            </a:r>
          </a:p>
          <a:p>
            <a:pPr lvl="0" eaLnBrk="1" hangingPunct="1">
              <a:buFontTx/>
              <a:buChar char="•"/>
            </a:pPr>
            <a:r>
              <a:rPr lang="en-US" sz="900" dirty="0">
                <a:latin typeface="Arial" pitchFamily="34" charset="0"/>
              </a:rPr>
              <a:t>  5 C.F.R. </a:t>
            </a:r>
            <a:r>
              <a:rPr lang="en-US" sz="900" dirty="0"/>
              <a:t>§ </a:t>
            </a:r>
            <a:r>
              <a:rPr lang="en-US" sz="900" dirty="0">
                <a:latin typeface="Arial" pitchFamily="34" charset="0"/>
              </a:rPr>
              <a:t>2635.101(a) Public service is a public trust. Each employee has a responsibility to the United States Government and its citizens to place loyalty to the Constitution, laws and ethical principles above private gain. To ensure that every citizen can have complete confidence in the integrity of the Federal Government, each employee shall respect and adhere to the principles of ethical conduct set forth in this section, as well as the implementing standards contained in this part and in supplemental agency regulations. .</a:t>
            </a:r>
            <a:r>
              <a:rPr lang="en-US" sz="900" baseline="0" dirty="0">
                <a:latin typeface="Arial" pitchFamily="34" charset="0"/>
              </a:rPr>
              <a:t> . . </a:t>
            </a:r>
            <a:r>
              <a:rPr lang="en-US" sz="900" dirty="0">
                <a:latin typeface="Arial" pitchFamily="34" charset="0"/>
              </a:rPr>
              <a:t>(5) </a:t>
            </a:r>
            <a:r>
              <a:rPr lang="en-US" sz="900" dirty="0">
                <a:solidFill>
                  <a:srgbClr val="FF0000"/>
                </a:solidFill>
                <a:latin typeface="Arial" pitchFamily="34" charset="0"/>
              </a:rPr>
              <a:t>Employees shall put forth an honest effort in the performance of their duties.</a:t>
            </a:r>
            <a:endParaRPr lang="en-US" sz="900" dirty="0">
              <a:latin typeface="Arial" pitchFamily="34" charset="0"/>
            </a:endParaRP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2635.705, Use of Official Time</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2635.101, Basic Obligation of Public Service </a:t>
            </a:r>
          </a:p>
        </p:txBody>
      </p:sp>
    </p:spTree>
    <p:extLst>
      <p:ext uri="{BB962C8B-B14F-4D97-AF65-F5344CB8AC3E}">
        <p14:creationId xmlns:p14="http://schemas.microsoft.com/office/powerpoint/2010/main" val="1216813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D567514-548C-4643-B22B-A6FBB7958EFC}" type="slidenum">
              <a:rPr lang="en-US" smtClean="0"/>
              <a:pPr/>
              <a:t>19</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The C.F.R. states that “An employee shall not encourage, direct, coerce, or request a subordinate to use official time to perform activities other than those required in the performance of official duties or authorized accordance with law or regulation.” 5 C.F.R. </a:t>
            </a:r>
            <a:r>
              <a:rPr lang="en-US" sz="900" dirty="0"/>
              <a:t>§ </a:t>
            </a:r>
            <a:r>
              <a:rPr lang="en-US" sz="900" dirty="0">
                <a:latin typeface="Arial" pitchFamily="34" charset="0"/>
              </a:rPr>
              <a:t>2635.705(b).</a:t>
            </a:r>
          </a:p>
          <a:p>
            <a:pPr lvl="0" eaLnBrk="1" hangingPunct="1">
              <a:lnSpc>
                <a:spcPct val="90000"/>
              </a:lnSpc>
              <a:buFontTx/>
              <a:buChar char="•"/>
            </a:pPr>
            <a:r>
              <a:rPr lang="en-US" sz="900" dirty="0">
                <a:latin typeface="Arial" pitchFamily="34" charset="0"/>
              </a:rPr>
              <a:t>  The JER states that “[b]</a:t>
            </a:r>
            <a:r>
              <a:rPr lang="en-US" sz="900" dirty="0" err="1">
                <a:latin typeface="Arial" pitchFamily="34" charset="0"/>
              </a:rPr>
              <a:t>ecause</a:t>
            </a:r>
            <a:r>
              <a:rPr lang="en-US" sz="900" dirty="0">
                <a:latin typeface="Arial" pitchFamily="34" charset="0"/>
              </a:rPr>
              <a:t> of the potential for significant cost to the Federal Government, and the potential for abuse, DoD employees, such as secretaries, clerks, and military aides, may not be used to support the unofficial activity of another DoD employee in support of non-Federal entities, nor for any other non-Federal purposes, except as provided in subsections 3-211 and 3-300.b.”  DoD 5500.7-R, 3-303.</a:t>
            </a:r>
          </a:p>
          <a:p>
            <a:pPr lvl="0" eaLnBrk="1" hangingPunct="1">
              <a:lnSpc>
                <a:spcPct val="90000"/>
              </a:lnSpc>
              <a:buFontTx/>
              <a:buChar char="•"/>
            </a:pPr>
            <a:r>
              <a:rPr lang="en-US" sz="900" dirty="0">
                <a:latin typeface="Arial" pitchFamily="34" charset="0"/>
              </a:rPr>
              <a:t>  Enlisted aides have specific rules.  The rules are in DoD Instruction 1315.09, </a:t>
            </a:r>
            <a:r>
              <a:rPr lang="en-US" sz="900" b="0" dirty="0">
                <a:latin typeface="Arial" pitchFamily="34" charset="0"/>
              </a:rPr>
              <a:t>Utilization of Enlisted Aides on</a:t>
            </a:r>
            <a:r>
              <a:rPr lang="en-US" sz="900" b="0" baseline="0" dirty="0">
                <a:latin typeface="Arial" pitchFamily="34" charset="0"/>
              </a:rPr>
              <a:t> Personal Staffs of General and Flag Officers </a:t>
            </a:r>
            <a:r>
              <a:rPr lang="en-US" sz="900" b="0" dirty="0">
                <a:latin typeface="Arial" pitchFamily="34" charset="0"/>
              </a:rPr>
              <a:t>and AR 614-200, Enlisted As</a:t>
            </a:r>
            <a:r>
              <a:rPr lang="en-US" sz="900" dirty="0">
                <a:latin typeface="Arial" pitchFamily="34" charset="0"/>
              </a:rPr>
              <a:t>signments and Utilization Management.</a:t>
            </a:r>
          </a:p>
          <a:p>
            <a:pPr lvl="0" eaLnBrk="1" hangingPunct="1">
              <a:lnSpc>
                <a:spcPct val="90000"/>
              </a:lnSpc>
              <a:buFontTx/>
              <a:buChar char="•"/>
            </a:pPr>
            <a:r>
              <a:rPr lang="en-US" sz="900" dirty="0">
                <a:latin typeface="Arial" pitchFamily="34" charset="0"/>
              </a:rPr>
              <a:t>  The C.F.R. provides an example: An employee of the Department of Housing and Urban Development may not ask his secretary to type his personal correspondence during duty hours. Further, directing or coercing a subordinate to perform such activities during nonduty hours constitutes an improper use of public office for private gain in violation of Sec. 2635.702(a). Where the arrangement is entirely voluntary and appropriate compensation is paid, the secretary may type the correspondence at home on her own time. Where the compensation is not adequate, however, the arrangement would involve a gift to the superior in violation of the standards in subpart C of this part. </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5 C.F.R. </a:t>
            </a:r>
            <a:r>
              <a:rPr lang="en-US" sz="900" dirty="0"/>
              <a:t>§ </a:t>
            </a:r>
            <a:r>
              <a:rPr lang="en-US" sz="900" dirty="0">
                <a:latin typeface="Arial" pitchFamily="34" charset="0"/>
              </a:rPr>
              <a:t>2635.705 Use of Official Time</a:t>
            </a:r>
          </a:p>
          <a:p>
            <a:pPr eaLnBrk="1" hangingPunct="1">
              <a:lnSpc>
                <a:spcPct val="90000"/>
              </a:lnSpc>
              <a:buFontTx/>
              <a:buChar char="•"/>
            </a:pPr>
            <a:r>
              <a:rPr lang="en-US" sz="900" dirty="0">
                <a:latin typeface="Arial" pitchFamily="34" charset="0"/>
              </a:rPr>
              <a:t>  JER 3-211, Logistical Support of Non-Federal Entity Events</a:t>
            </a:r>
          </a:p>
          <a:p>
            <a:pPr eaLnBrk="1" hangingPunct="1">
              <a:lnSpc>
                <a:spcPct val="90000"/>
              </a:lnSpc>
              <a:buFontTx/>
              <a:buChar char="•"/>
            </a:pPr>
            <a:r>
              <a:rPr lang="en-US" sz="900" dirty="0">
                <a:latin typeface="Arial" pitchFamily="34" charset="0"/>
              </a:rPr>
              <a:t>  JER 3-303, Use of Federal Government Resources</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341879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67661C08-0364-436B-90EE-6DF9A145BE8F}" type="slidenum">
              <a:rPr lang="en-US" smtClean="0"/>
              <a:pPr/>
              <a:t>2</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701359" y="4590893"/>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If you have questions on how the ethics rules may apply to your particular situation, please contact your ethics counselor </a:t>
            </a:r>
            <a:r>
              <a:rPr lang="en-US" sz="900" i="1" dirty="0">
                <a:latin typeface="Arial" pitchFamily="34" charset="0"/>
              </a:rPr>
              <a:t>before</a:t>
            </a:r>
            <a:r>
              <a:rPr lang="en-US" sz="900" dirty="0">
                <a:latin typeface="Arial" pitchFamily="34" charset="0"/>
              </a:rPr>
              <a:t> taking action.  It is much smarter (and safer) to get advice in advance, to avoid the risk of taking inappropriate actions, even though they may be very well-intentioned.  Improper conduct may be career-ending, as well as result in costly civil or criminal penalties, or adverse administrative actions.</a:t>
            </a:r>
          </a:p>
          <a:p>
            <a:pPr lvl="0" eaLnBrk="1" hangingPunct="1">
              <a:buFontTx/>
              <a:buChar char="•"/>
            </a:pPr>
            <a:r>
              <a:rPr lang="en-US" sz="900" dirty="0">
                <a:latin typeface="Arial" pitchFamily="34" charset="0"/>
              </a:rPr>
              <a:t>  The information in this</a:t>
            </a:r>
            <a:r>
              <a:rPr lang="en-US" sz="900" baseline="0" dirty="0">
                <a:latin typeface="Arial" pitchFamily="34" charset="0"/>
              </a:rPr>
              <a:t> training package will assist you with spotting issues.  The best practice for issue spotting is to include your ethics counselor during planning meetings for activities that require consideration of these ethical rules.</a:t>
            </a:r>
            <a:endParaRPr lang="en-US" sz="900" dirty="0">
              <a:latin typeface="Arial" pitchFamily="34" charset="0"/>
            </a:endParaRPr>
          </a:p>
          <a:p>
            <a:pPr eaLnBrk="1" hangingPunct="1"/>
            <a:endParaRPr lang="en-US" sz="900" dirty="0">
              <a:latin typeface="Arial" pitchFamily="34" charset="0"/>
            </a:endParaRPr>
          </a:p>
          <a:p>
            <a:pPr eaLnBrk="1" hangingPunct="1"/>
            <a:endParaRPr lang="en-US" dirty="0"/>
          </a:p>
        </p:txBody>
      </p:sp>
    </p:spTree>
    <p:extLst>
      <p:ext uri="{BB962C8B-B14F-4D97-AF65-F5344CB8AC3E}">
        <p14:creationId xmlns:p14="http://schemas.microsoft.com/office/powerpoint/2010/main" val="2710709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19C9A649-0678-4884-B861-B70D62E13F9E}" type="slidenum">
              <a:rPr lang="en-US" smtClean="0"/>
              <a:pPr/>
              <a:t>20</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As with some of the other rules, this one is detailed, and we will discuss only the highlights here.</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General Rule</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You may use Government resources for your personal purposes only if it is approved and the use is minimal, does not interfere with the performance of your official duties, and results in no cost or only a negligible cost to the Government.  5 C.F.R. </a:t>
            </a:r>
            <a:r>
              <a:rPr lang="en-US" sz="900" dirty="0"/>
              <a:t>§</a:t>
            </a:r>
            <a:r>
              <a:rPr lang="en-US" sz="900" dirty="0">
                <a:latin typeface="Arial" pitchFamily="34" charset="0"/>
                <a:cs typeface="Times New Roman" pitchFamily="18" charset="0"/>
              </a:rPr>
              <a:t> 2635.704; DoD 5500.07-R, Joint Ethics Regulation, paragraph 2-301.  </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Scenario</a:t>
            </a:r>
            <a:r>
              <a:rPr lang="en-US" sz="900" dirty="0">
                <a:latin typeface="Arial" pitchFamily="34" charset="0"/>
                <a:cs typeface="Times New Roman" pitchFamily="18" charset="0"/>
              </a:rPr>
              <a:t>:  You have a Government travel card, which normally you use only when you are on official travel.  On Sunday, however, your daughter calls from college to tell you that she needs a new laptop because her old one was destroyed when she jumped into the </a:t>
            </a:r>
            <a:r>
              <a:rPr lang="en-US" sz="900" dirty="0" err="1">
                <a:latin typeface="Arial" pitchFamily="34" charset="0"/>
                <a:cs typeface="Times New Roman" pitchFamily="18" charset="0"/>
              </a:rPr>
              <a:t>mosh</a:t>
            </a:r>
            <a:r>
              <a:rPr lang="en-US" sz="900" dirty="0">
                <a:latin typeface="Arial" pitchFamily="34" charset="0"/>
                <a:cs typeface="Times New Roman" pitchFamily="18" charset="0"/>
              </a:rPr>
              <a:t> pit.  (She refuses to give you any further details.)  You quickly purchase a new one on-line for $900, but since your credit card is at home, you use your Government travel card, knowing you will pay the bill when you get it. </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Question</a:t>
            </a:r>
            <a:r>
              <a:rPr lang="en-US" sz="900" dirty="0">
                <a:latin typeface="Arial" pitchFamily="34" charset="0"/>
                <a:cs typeface="Times New Roman" pitchFamily="18" charset="0"/>
              </a:rPr>
              <a:t>:  Since this is no cost to the Government, it is ok, right?</a:t>
            </a:r>
          </a:p>
          <a:p>
            <a:pPr eaLnBrk="1" hangingPunct="1"/>
            <a:r>
              <a:rPr lang="en-US" dirty="0">
                <a:cs typeface="Times New Roman" pitchFamily="18" charset="0"/>
              </a:rPr>
              <a:t> </a:t>
            </a:r>
          </a:p>
          <a:p>
            <a:pPr eaLnBrk="1" hangingPunct="1"/>
            <a:endParaRPr lang="en-US" dirty="0">
              <a:cs typeface="Times New Roman" pitchFamily="18" charset="0"/>
            </a:endParaRPr>
          </a:p>
          <a:p>
            <a:pPr eaLnBrk="1" hangingPunct="1"/>
            <a:r>
              <a:rPr lang="en-US" b="1" dirty="0">
                <a:cs typeface="Times New Roman" pitchFamily="18" charset="0"/>
              </a:rPr>
              <a:t> </a:t>
            </a:r>
          </a:p>
          <a:p>
            <a:pPr eaLnBrk="1" hangingPunct="1"/>
            <a:r>
              <a:rPr lang="en-US" b="1" dirty="0"/>
              <a:t> </a:t>
            </a:r>
          </a:p>
        </p:txBody>
      </p:sp>
    </p:spTree>
    <p:extLst>
      <p:ext uri="{BB962C8B-B14F-4D97-AF65-F5344CB8AC3E}">
        <p14:creationId xmlns:p14="http://schemas.microsoft.com/office/powerpoint/2010/main" val="4092054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E43ABA2-9725-46CB-A553-575BB0640E42}" type="slidenum">
              <a:rPr lang="en-US" smtClean="0"/>
              <a:pPr/>
              <a:t>21</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a:t>
            </a:r>
            <a:r>
              <a:rPr lang="en-US" sz="900" u="sng" dirty="0">
                <a:latin typeface="Arial" pitchFamily="34" charset="0"/>
                <a:cs typeface="Times New Roman" pitchFamily="18" charset="0"/>
              </a:rPr>
              <a:t>Please choose the best answer</a:t>
            </a:r>
            <a:r>
              <a:rPr lang="en-US" sz="900" dirty="0">
                <a:latin typeface="Arial" pitchFamily="34" charset="0"/>
                <a:cs typeface="Times New Roman" pitchFamily="18" charset="0"/>
              </a:rPr>
              <a:t>.  Should the general rule apply?  Should there be an exception?</a:t>
            </a:r>
          </a:p>
          <a:p>
            <a:pPr eaLnBrk="1" hangingPunct="1"/>
            <a:r>
              <a:rPr lang="en-US" sz="900" dirty="0">
                <a:latin typeface="Arial" pitchFamily="34" charset="0"/>
                <a:cs typeface="Times New Roman" pitchFamily="18" charset="0"/>
              </a:rPr>
              <a:t> </a:t>
            </a:r>
          </a:p>
        </p:txBody>
      </p:sp>
    </p:spTree>
    <p:extLst>
      <p:ext uri="{BB962C8B-B14F-4D97-AF65-F5344CB8AC3E}">
        <p14:creationId xmlns:p14="http://schemas.microsoft.com/office/powerpoint/2010/main" val="3484587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BF16533-42A2-4902-8E8C-576B5EB1CA75}" type="slidenum">
              <a:rPr lang="en-US" smtClean="0"/>
              <a:pPr/>
              <a:t>22</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Yes, answer #3 is correct. </a:t>
            </a:r>
            <a:r>
              <a:rPr lang="en-US" sz="900" dirty="0">
                <a:latin typeface="Arial" pitchFamily="34" charset="0"/>
                <a:cs typeface="Times New Roman" pitchFamily="18" charset="0"/>
              </a:rPr>
              <a:t>The travel card may be used only for travel-related expenses when you are performing official travel.</a:t>
            </a:r>
          </a:p>
          <a:p>
            <a:pPr lvl="0" eaLnBrk="1" hangingPunct="1">
              <a:buFontTx/>
              <a:buChar char="•"/>
            </a:pPr>
            <a:r>
              <a:rPr lang="en-US" sz="900" dirty="0">
                <a:latin typeface="Arial" pitchFamily="34" charset="0"/>
              </a:rPr>
              <a:t>  Answer #1 is incorrect. </a:t>
            </a:r>
            <a:r>
              <a:rPr lang="en-US" sz="900" dirty="0">
                <a:latin typeface="Arial" pitchFamily="34" charset="0"/>
                <a:cs typeface="Times New Roman" pitchFamily="18" charset="0"/>
              </a:rPr>
              <a:t>The travel card may be used only for travel-related expenses when you are performing official travel.  Even if you pay the bill on time, you misused the card.</a:t>
            </a:r>
          </a:p>
          <a:p>
            <a:pPr lvl="0" eaLnBrk="1" hangingPunct="1">
              <a:buFontTx/>
              <a:buChar char="•"/>
            </a:pPr>
            <a:r>
              <a:rPr lang="en-US" sz="900" dirty="0">
                <a:latin typeface="Arial" pitchFamily="34" charset="0"/>
              </a:rPr>
              <a:t>  Answer #2 is incorrect. </a:t>
            </a:r>
            <a:r>
              <a:rPr lang="en-US" sz="900" dirty="0">
                <a:latin typeface="Arial" pitchFamily="34" charset="0"/>
                <a:cs typeface="Times New Roman" pitchFamily="18" charset="0"/>
              </a:rPr>
              <a:t>The travel card may be used only for travel-related expenses when you are performing official travel.  If you believe the Inspector General will not investigate an expenditure under $1,000, you’re in La-La Land.</a:t>
            </a:r>
            <a:r>
              <a:rPr lang="en-US" sz="900" dirty="0">
                <a:latin typeface="Arial" pitchFamily="34" charset="0"/>
              </a:rPr>
              <a:t> </a:t>
            </a:r>
          </a:p>
          <a:p>
            <a:pPr lvl="0" eaLnBrk="1" hangingPunct="1">
              <a:buFontTx/>
              <a:buChar char="•"/>
            </a:pPr>
            <a:r>
              <a:rPr lang="en-US" sz="900" dirty="0">
                <a:latin typeface="Arial" pitchFamily="34" charset="0"/>
                <a:cs typeface="Times New Roman" pitchFamily="18" charset="0"/>
              </a:rPr>
              <a:t>  Be careful, misusing Government resources can be career-threatening.  A Navy Admiral misused Government property and his subordinates' official time to support a private golf tournament that he </a:t>
            </a:r>
            <a:r>
              <a:rPr lang="en-US" sz="900" dirty="0" err="1">
                <a:latin typeface="Arial" pitchFamily="34" charset="0"/>
                <a:cs typeface="Times New Roman" pitchFamily="18" charset="0"/>
              </a:rPr>
              <a:t>mis</a:t>
            </a:r>
            <a:r>
              <a:rPr lang="en-US" sz="900" dirty="0">
                <a:latin typeface="Arial" pitchFamily="34" charset="0"/>
                <a:cs typeface="Times New Roman" pitchFamily="18" charset="0"/>
              </a:rPr>
              <a:t>-advertised as an official event.  For that and improperly soliciting and accepting gifts for the tournament from </a:t>
            </a:r>
            <a:r>
              <a:rPr lang="en-US" sz="900" dirty="0" err="1">
                <a:latin typeface="Arial" pitchFamily="34" charset="0"/>
                <a:cs typeface="Times New Roman" pitchFamily="18" charset="0"/>
              </a:rPr>
              <a:t>DoD</a:t>
            </a:r>
            <a:r>
              <a:rPr lang="en-US" sz="900" dirty="0">
                <a:latin typeface="Arial" pitchFamily="34" charset="0"/>
                <a:cs typeface="Times New Roman" pitchFamily="18" charset="0"/>
              </a:rPr>
              <a:t> contractors, his nomination for another star was withdrawn and his rising career ended.</a:t>
            </a:r>
          </a:p>
          <a:p>
            <a:pPr lvl="0" eaLnBrk="1" hangingPunct="1">
              <a:buFontTx/>
              <a:buChar char="•"/>
            </a:pPr>
            <a:r>
              <a:rPr lang="en-US" sz="900" dirty="0">
                <a:latin typeface="Arial" pitchFamily="34" charset="0"/>
                <a:cs typeface="Times New Roman" pitchFamily="18" charset="0"/>
              </a:rPr>
              <a:t>  As another example, a National Science Foundation (NSF) accountant used her travel card to make personal purchases and unauthorized cash withdrawals 47 times.  When convicted, she was saddled with a $1,000 fine and sentenced to 20 weekends in jail as a condition of a two-year probation.  Her misuse of the travel card not only ended her career at NSF, but barred her from all future federal employment.  </a:t>
            </a:r>
          </a:p>
          <a:p>
            <a:pPr lvl="1" eaLnBrk="1" hangingPunct="1">
              <a:buFontTx/>
              <a:buChar char="•"/>
            </a:pPr>
            <a:endParaRPr lang="en-US" sz="900" dirty="0">
              <a:latin typeface="Arial" pitchFamily="34" charset="0"/>
            </a:endParaRPr>
          </a:p>
        </p:txBody>
      </p:sp>
    </p:spTree>
    <p:extLst>
      <p:ext uri="{BB962C8B-B14F-4D97-AF65-F5344CB8AC3E}">
        <p14:creationId xmlns:p14="http://schemas.microsoft.com/office/powerpoint/2010/main" val="3729856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3C87C39-9A28-4E91-A8B2-1414D9F2DF27}" type="slidenum">
              <a:rPr lang="en-US" smtClean="0"/>
              <a:pPr/>
              <a:t>23</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b="1" dirty="0">
                <a:latin typeface="Arial" pitchFamily="34" charset="0"/>
              </a:rPr>
              <a:t>  </a:t>
            </a:r>
            <a:r>
              <a:rPr lang="en-US" sz="900" dirty="0">
                <a:latin typeface="Arial" pitchFamily="34" charset="0"/>
              </a:rPr>
              <a:t>Now we will discuss use of your official position.</a:t>
            </a:r>
            <a:endParaRPr lang="en-US" sz="900" b="1" dirty="0">
              <a:latin typeface="Arial" pitchFamily="34" charset="0"/>
            </a:endParaRP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General Rule</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You may not use your official position to endorse or promote nonfederal entities or their activities.  5 C.F.R.</a:t>
            </a:r>
            <a:r>
              <a:rPr lang="en-US" sz="900" dirty="0"/>
              <a:t> §</a:t>
            </a:r>
            <a:r>
              <a:rPr lang="en-US" sz="900" dirty="0">
                <a:latin typeface="Arial" pitchFamily="34" charset="0"/>
                <a:cs typeface="Times New Roman" pitchFamily="18" charset="0"/>
              </a:rPr>
              <a:t> 2635.702(b) and (c).</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Reflection</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Should you use your Government position to encourage membership in a private organization, especially when it would involve paying fees?  If not, should there be an exception when it would make accomplishing the mission more effective?</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Scenario</a:t>
            </a:r>
            <a:r>
              <a:rPr lang="en-US" sz="900" dirty="0">
                <a:latin typeface="Arial" pitchFamily="34" charset="0"/>
                <a:cs typeface="Times New Roman" pitchFamily="18" charset="0"/>
              </a:rPr>
              <a:t>: You are in charge of the Tri-Service Interoperability Task Force.  The Task Force includes personnel from all three Military Departments, as well as DoD Civilian employees.  You believe that Task Force personnel would be more aware of multi-Service interoperability issues, and consequently would be more effective, if they joined the Association of the U.S. Army (AUSA),a nonfederal organization that frequently deals with topics of interest to the Task Force.  To join, employees would have to sign up in their personal capacities and pay membership fees.  You assign a member of your staff to distribute AUSA flyers to the Task Force and to give you periodic reports on who has joined.</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Question</a:t>
            </a:r>
            <a:r>
              <a:rPr lang="en-US" sz="900" dirty="0">
                <a:latin typeface="Arial" pitchFamily="34" charset="0"/>
                <a:cs typeface="Times New Roman" pitchFamily="18" charset="0"/>
              </a:rPr>
              <a:t>:  Have you done anything wrong?</a:t>
            </a:r>
            <a:r>
              <a:rPr lang="en-US" sz="900" dirty="0">
                <a:latin typeface="Arial" pitchFamily="34" charset="0"/>
              </a:rPr>
              <a:t> </a:t>
            </a:r>
          </a:p>
        </p:txBody>
      </p:sp>
    </p:spTree>
    <p:extLst>
      <p:ext uri="{BB962C8B-B14F-4D97-AF65-F5344CB8AC3E}">
        <p14:creationId xmlns:p14="http://schemas.microsoft.com/office/powerpoint/2010/main" val="2116187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FD5F719-4815-4968-B809-D372BF4434F2}" type="slidenum">
              <a:rPr lang="en-US" smtClean="0"/>
              <a:pPr/>
              <a:t>24</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a:t>
            </a:r>
            <a:r>
              <a:rPr lang="en-US" sz="900" u="sng" dirty="0">
                <a:latin typeface="Arial" pitchFamily="34" charset="0"/>
                <a:cs typeface="Times New Roman" pitchFamily="18" charset="0"/>
              </a:rPr>
              <a:t>Please choose the best answer</a:t>
            </a:r>
            <a:r>
              <a:rPr lang="en-US" sz="900" dirty="0">
                <a:latin typeface="Arial" pitchFamily="34" charset="0"/>
                <a:cs typeface="Times New Roman" pitchFamily="18" charset="0"/>
              </a:rPr>
              <a:t>.  Should the general rule apply?  Should there be an exception?</a:t>
            </a:r>
          </a:p>
          <a:p>
            <a:pPr eaLnBrk="1" hangingPunct="1"/>
            <a:r>
              <a:rPr lang="en-US" sz="900" dirty="0">
                <a:latin typeface="Arial" pitchFamily="34" charset="0"/>
                <a:cs typeface="Times New Roman" pitchFamily="18" charset="0"/>
              </a:rPr>
              <a:t> </a:t>
            </a:r>
          </a:p>
        </p:txBody>
      </p:sp>
    </p:spTree>
    <p:extLst>
      <p:ext uri="{BB962C8B-B14F-4D97-AF65-F5344CB8AC3E}">
        <p14:creationId xmlns:p14="http://schemas.microsoft.com/office/powerpoint/2010/main" val="3391935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6F780D7-A2CD-4F9D-AD14-06F38760C17C}" type="slidenum">
              <a:rPr lang="en-US" smtClean="0"/>
              <a:pPr/>
              <a:t>25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Answer #2 is correct. </a:t>
            </a:r>
            <a:r>
              <a:rPr lang="en-US" sz="900" dirty="0">
                <a:latin typeface="Arial" pitchFamily="34" charset="0"/>
                <a:cs typeface="Times New Roman" pitchFamily="18" charset="0"/>
              </a:rPr>
              <a:t>Asking your staff to distribute AUSA flyers to the Task Force and asking to give you periodic reports on who on the Task Force had become an AUSA member are </a:t>
            </a:r>
            <a:r>
              <a:rPr lang="en-US" sz="900" i="1" dirty="0">
                <a:latin typeface="Arial" pitchFamily="34" charset="0"/>
                <a:cs typeface="Times New Roman" pitchFamily="18" charset="0"/>
              </a:rPr>
              <a:t>both</a:t>
            </a:r>
            <a:r>
              <a:rPr lang="en-US" sz="900" dirty="0">
                <a:latin typeface="Arial" pitchFamily="34" charset="0"/>
                <a:cs typeface="Times New Roman" pitchFamily="18" charset="0"/>
              </a:rPr>
              <a:t> violations of the prohibition on using your official position to promote the activities of nonfederal entities (in this case, AUSA’s efforts to increase its membership).</a:t>
            </a:r>
            <a:r>
              <a:rPr lang="en-US" sz="900" dirty="0">
                <a:latin typeface="Arial" pitchFamily="34" charset="0"/>
              </a:rPr>
              <a:t> 	</a:t>
            </a:r>
          </a:p>
          <a:p>
            <a:pPr lvl="0" eaLnBrk="1" hangingPunct="1">
              <a:buFontTx/>
              <a:buChar char="•"/>
            </a:pPr>
            <a:r>
              <a:rPr lang="en-US" sz="900" dirty="0">
                <a:latin typeface="Arial" pitchFamily="34" charset="0"/>
              </a:rPr>
              <a:t>  Answer #1 is incorrect. </a:t>
            </a:r>
            <a:r>
              <a:rPr lang="en-US" sz="900" dirty="0">
                <a:latin typeface="Arial" pitchFamily="34" charset="0"/>
                <a:cs typeface="Times New Roman" pitchFamily="18" charset="0"/>
              </a:rPr>
              <a:t> The answer does correctly point out that you should not ask your staff to give you periodic reports on who became an AUSA member because this suggests that you were misusing your official position to coerce your staff to join AUSA.  Actually, </a:t>
            </a:r>
            <a:r>
              <a:rPr lang="en-US" sz="900" i="1" dirty="0">
                <a:latin typeface="Arial" pitchFamily="34" charset="0"/>
                <a:cs typeface="Times New Roman" pitchFamily="18" charset="0"/>
              </a:rPr>
              <a:t>both</a:t>
            </a:r>
            <a:r>
              <a:rPr lang="en-US" sz="900" dirty="0">
                <a:latin typeface="Arial" pitchFamily="34" charset="0"/>
                <a:cs typeface="Times New Roman" pitchFamily="18" charset="0"/>
              </a:rPr>
              <a:t> efforts; </a:t>
            </a:r>
            <a:r>
              <a:rPr lang="en-US" sz="900" i="1" dirty="0">
                <a:latin typeface="Arial" pitchFamily="34" charset="0"/>
                <a:cs typeface="Times New Roman" pitchFamily="18" charset="0"/>
              </a:rPr>
              <a:t>i.e.</a:t>
            </a:r>
            <a:r>
              <a:rPr lang="en-US" sz="900" dirty="0">
                <a:latin typeface="Arial" pitchFamily="34" charset="0"/>
                <a:cs typeface="Times New Roman" pitchFamily="18" charset="0"/>
              </a:rPr>
              <a:t>, distributing flyers and reporting who joins, were inconsistent with the prohibition on using your official position to promote the activities of nonfederal entities (in this case, AUSA’s efforts to increase its membership).</a:t>
            </a:r>
            <a:r>
              <a:rPr lang="en-US" sz="900" dirty="0">
                <a:latin typeface="Arial" pitchFamily="34" charset="0"/>
              </a:rPr>
              <a:t>	</a:t>
            </a:r>
          </a:p>
          <a:p>
            <a:pPr lvl="0" eaLnBrk="1" hangingPunct="1">
              <a:buFontTx/>
              <a:buChar char="•"/>
            </a:pPr>
            <a:r>
              <a:rPr lang="en-US" sz="900" dirty="0">
                <a:latin typeface="Arial" pitchFamily="34" charset="0"/>
              </a:rPr>
              <a:t>  Answer #3 is incorrect. </a:t>
            </a:r>
            <a:r>
              <a:rPr lang="en-US" sz="900" dirty="0">
                <a:latin typeface="Arial" pitchFamily="34" charset="0"/>
                <a:cs typeface="Times New Roman" pitchFamily="18" charset="0"/>
              </a:rPr>
              <a:t>The general rule does not have an exception for using your official position to promote the activities of nonfederal entities, even if those activities would help accomplish the mission. </a:t>
            </a:r>
          </a:p>
        </p:txBody>
      </p:sp>
    </p:spTree>
    <p:extLst>
      <p:ext uri="{BB962C8B-B14F-4D97-AF65-F5344CB8AC3E}">
        <p14:creationId xmlns:p14="http://schemas.microsoft.com/office/powerpoint/2010/main" val="2089140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8B842DF3-D815-486E-BB5F-A967D49FEEE9}" type="slidenum">
              <a:rPr lang="en-US" smtClean="0"/>
              <a:pPr/>
              <a:t>26</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Let's try another scenario on using your official position.  Same general rule, but for your convenience, we’ll repeat it:</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General Rule</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You may not use your official position to promote the activities of nonfederal entities.  5 C.F.R.</a:t>
            </a:r>
            <a:r>
              <a:rPr lang="en-US" sz="900" dirty="0"/>
              <a:t> § </a:t>
            </a:r>
            <a:r>
              <a:rPr lang="en-US" sz="900" dirty="0">
                <a:latin typeface="Arial" pitchFamily="34" charset="0"/>
                <a:cs typeface="Times New Roman" pitchFamily="18" charset="0"/>
              </a:rPr>
              <a:t>2635.702. </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Reflection</a:t>
            </a:r>
            <a:r>
              <a:rPr lang="en-US" sz="900" dirty="0">
                <a:latin typeface="Arial" pitchFamily="34" charset="0"/>
                <a:cs typeface="Times New Roman" pitchFamily="18" charset="0"/>
              </a:rPr>
              <a:t>:  By using my Government title I can show that the people supporting the organization are responsible members of the community.</a:t>
            </a:r>
            <a:r>
              <a:rPr lang="en-US" sz="900" dirty="0">
                <a:latin typeface="Arial" pitchFamily="34" charset="0"/>
              </a:rPr>
              <a:t> </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Scenario</a:t>
            </a:r>
            <a:r>
              <a:rPr lang="en-US" sz="900" dirty="0">
                <a:latin typeface="Arial" pitchFamily="34" charset="0"/>
                <a:cs typeface="Times New Roman" pitchFamily="18" charset="0"/>
              </a:rPr>
              <a:t>:  You volunteer some of your free time to Help the Teachers, a nonprofit civic group that provides counseling to public school teachers to help them cope with the stresses of their profession.  The group will distribute flyers to advertise its upcoming fundraising dinner. To make the public aware of the group’s good works, each flyer will include a name of one of the group’s volunteers and a brief description of that volunteer’s contribution.  The fundraising chairman proposes to include your name as a volunteer on some of the flyers, describe your contribution, and refer to your Government position (Deputy Director, Zero Emission Fuels Development, Office of Stealth Transportation).</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Question</a:t>
            </a:r>
            <a:r>
              <a:rPr lang="en-US" sz="900" dirty="0">
                <a:latin typeface="Arial" pitchFamily="34" charset="0"/>
                <a:cs typeface="Times New Roman" pitchFamily="18" charset="0"/>
              </a:rPr>
              <a:t>:  May you consent to the use of your Government title on the flyers?</a:t>
            </a:r>
            <a:r>
              <a:rPr lang="en-US" sz="900" b="1" dirty="0">
                <a:latin typeface="Arial" pitchFamily="34" charset="0"/>
                <a:cs typeface="Times New Roman" pitchFamily="18" charset="0"/>
              </a:rPr>
              <a:t>  </a:t>
            </a:r>
          </a:p>
        </p:txBody>
      </p:sp>
    </p:spTree>
    <p:extLst>
      <p:ext uri="{BB962C8B-B14F-4D97-AF65-F5344CB8AC3E}">
        <p14:creationId xmlns:p14="http://schemas.microsoft.com/office/powerpoint/2010/main" val="1344389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62E0E89-DD29-43A2-B718-71F101A97D52}" type="slidenum">
              <a:rPr lang="en-US" smtClean="0"/>
              <a:pPr/>
              <a:t>27</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a:t>
            </a:r>
            <a:r>
              <a:rPr lang="en-US" sz="900" u="sng" dirty="0">
                <a:latin typeface="Arial" pitchFamily="34" charset="0"/>
                <a:cs typeface="Times New Roman" pitchFamily="18" charset="0"/>
              </a:rPr>
              <a:t>Please choose the best answer</a:t>
            </a:r>
            <a:r>
              <a:rPr lang="en-US" sz="900" dirty="0">
                <a:latin typeface="Arial" pitchFamily="34" charset="0"/>
                <a:cs typeface="Times New Roman" pitchFamily="18" charset="0"/>
              </a:rPr>
              <a:t>.  Should the general rule apply?  Should there be an exception?</a:t>
            </a:r>
          </a:p>
          <a:p>
            <a:pPr eaLnBrk="1" hangingPunct="1"/>
            <a:r>
              <a:rPr lang="en-US" sz="900" dirty="0">
                <a:latin typeface="Arial" pitchFamily="34" charset="0"/>
                <a:cs typeface="Times New Roman" pitchFamily="18" charset="0"/>
              </a:rPr>
              <a:t> </a:t>
            </a:r>
          </a:p>
          <a:p>
            <a:pPr eaLnBrk="1" hangingPunct="1"/>
            <a:endParaRPr lang="en-US" sz="900" dirty="0">
              <a:latin typeface="Arial" pitchFamily="34" charset="0"/>
              <a:cs typeface="Times New Roman" pitchFamily="18" charset="0"/>
            </a:endParaRPr>
          </a:p>
          <a:p>
            <a:pPr eaLnBrk="1" hangingPunct="1"/>
            <a:r>
              <a:rPr lang="en-US" sz="900" dirty="0">
                <a:latin typeface="Arial" pitchFamily="34" charset="0"/>
                <a:cs typeface="Times New Roman" pitchFamily="18" charset="0"/>
              </a:rPr>
              <a:t> </a:t>
            </a:r>
          </a:p>
          <a:p>
            <a:pPr eaLnBrk="1" hangingPunct="1"/>
            <a:br>
              <a:rPr lang="en-US" sz="900" u="sng" dirty="0">
                <a:latin typeface="Arial" pitchFamily="34" charset="0"/>
                <a:cs typeface="Times New Roman" pitchFamily="18" charset="0"/>
              </a:rPr>
            </a:br>
            <a:br>
              <a:rPr lang="en-US" sz="900" u="sng" dirty="0">
                <a:latin typeface="Arial" pitchFamily="34" charset="0"/>
                <a:cs typeface="Times New Roman" pitchFamily="18" charset="0"/>
              </a:rPr>
            </a:br>
            <a:br>
              <a:rPr lang="en-US" sz="900" u="sng" dirty="0">
                <a:latin typeface="Arial" pitchFamily="34" charset="0"/>
                <a:cs typeface="Times New Roman" pitchFamily="18" charset="0"/>
              </a:rPr>
            </a:br>
            <a:endParaRPr lang="en-US" sz="900" u="sng" dirty="0">
              <a:latin typeface="Arial" pitchFamily="34" charset="0"/>
              <a:cs typeface="Times New Roman" pitchFamily="18" charset="0"/>
            </a:endParaRPr>
          </a:p>
        </p:txBody>
      </p:sp>
    </p:spTree>
    <p:extLst>
      <p:ext uri="{BB962C8B-B14F-4D97-AF65-F5344CB8AC3E}">
        <p14:creationId xmlns:p14="http://schemas.microsoft.com/office/powerpoint/2010/main" val="3925138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4EEFAA5B-9B86-48AF-BAA8-6B01282B42EC}" type="slidenum">
              <a:rPr lang="en-US" smtClean="0"/>
              <a:pPr/>
              <a:t>28</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701359" y="4590893"/>
            <a:ext cx="5607684" cy="4183380"/>
          </a:xfrm>
          <a:noFill/>
          <a:ln/>
        </p:spPr>
        <p:txBody>
          <a:bodyPr/>
          <a:lstStyle/>
          <a:p>
            <a:pPr eaLnBrk="1" hangingPunct="1">
              <a:lnSpc>
                <a:spcPct val="80000"/>
              </a:lnSpc>
              <a:buFontTx/>
              <a:buNone/>
            </a:pPr>
            <a:r>
              <a:rPr lang="en-US" sz="900" b="1" dirty="0">
                <a:latin typeface="Arial" pitchFamily="34" charset="0"/>
              </a:rPr>
              <a:t>Instructor Comments:  </a:t>
            </a:r>
          </a:p>
          <a:p>
            <a:pPr lvl="0" eaLnBrk="1" hangingPunct="1">
              <a:lnSpc>
                <a:spcPct val="80000"/>
              </a:lnSpc>
              <a:buFontTx/>
              <a:buChar char="•"/>
            </a:pPr>
            <a:r>
              <a:rPr lang="en-US" sz="900" dirty="0">
                <a:latin typeface="Arial" pitchFamily="34" charset="0"/>
              </a:rPr>
              <a:t>  </a:t>
            </a:r>
            <a:r>
              <a:rPr lang="en-US" sz="800" dirty="0">
                <a:latin typeface="Arial" pitchFamily="34" charset="0"/>
              </a:rPr>
              <a:t>Yes, answer #3 is correct. </a:t>
            </a:r>
            <a:r>
              <a:rPr lang="en-US" sz="800" dirty="0">
                <a:solidFill>
                  <a:srgbClr val="000000"/>
                </a:solidFill>
                <a:latin typeface="Arial" pitchFamily="34" charset="0"/>
                <a:cs typeface="Times New Roman" pitchFamily="18" charset="0"/>
              </a:rPr>
              <a:t>There are a few, very narrow exceptions to the rule against using your official position to promote the activities of nonfederal entities, but none apply to Help the Teachers. </a:t>
            </a:r>
            <a:r>
              <a:rPr lang="en-US" sz="800" baseline="0" dirty="0">
                <a:solidFill>
                  <a:srgbClr val="000000"/>
                </a:solidFill>
                <a:latin typeface="Arial" pitchFamily="34" charset="0"/>
                <a:cs typeface="Times New Roman" pitchFamily="18" charset="0"/>
              </a:rPr>
              <a:t> JER 3-210.</a:t>
            </a:r>
            <a:endParaRPr lang="en-US" sz="800" dirty="0">
              <a:solidFill>
                <a:srgbClr val="000000"/>
              </a:solidFill>
              <a:latin typeface="Arial" pitchFamily="34" charset="0"/>
              <a:cs typeface="Times New Roman" pitchFamily="18" charset="0"/>
            </a:endParaRPr>
          </a:p>
          <a:p>
            <a:pPr lvl="0" eaLnBrk="1" hangingPunct="1">
              <a:lnSpc>
                <a:spcPct val="80000"/>
              </a:lnSpc>
              <a:buFontTx/>
              <a:buChar char="•"/>
            </a:pPr>
            <a:r>
              <a:rPr lang="en-US" sz="800" dirty="0">
                <a:latin typeface="Arial" pitchFamily="34" charset="0"/>
              </a:rPr>
              <a:t>  Answer #1 is incorrect. </a:t>
            </a:r>
            <a:r>
              <a:rPr lang="en-US" sz="800" dirty="0">
                <a:latin typeface="Arial" pitchFamily="34" charset="0"/>
                <a:cs typeface="Times New Roman" pitchFamily="18" charset="0"/>
              </a:rPr>
              <a:t>The general rule is that you may not use your official position to promote the activities of nonfederal entities, and there is no exception for nonprofit entities that serve a worthy cause.  Such an exception might sound good in principle, but how hard would it be to administer?  For example, who would decide if the cause is worthy?  If the decision were left to each employee, would there be a potential for abuse or for inconsistent results, with one employee considering one organization to be worthy and another employee considering it not deserving of support?</a:t>
            </a:r>
          </a:p>
          <a:p>
            <a:pPr lvl="0" eaLnBrk="1" hangingPunct="1">
              <a:lnSpc>
                <a:spcPct val="80000"/>
              </a:lnSpc>
              <a:buFontTx/>
              <a:buChar char="•"/>
            </a:pPr>
            <a:r>
              <a:rPr lang="en-US" sz="800" dirty="0">
                <a:latin typeface="Arial" pitchFamily="34" charset="0"/>
              </a:rPr>
              <a:t>  Answer #2 is incorrect. </a:t>
            </a:r>
            <a:r>
              <a:rPr lang="en-US" sz="800" dirty="0">
                <a:latin typeface="Arial" pitchFamily="34" charset="0"/>
                <a:cs typeface="Times New Roman" pitchFamily="18" charset="0"/>
              </a:rPr>
              <a:t>It is true that there is no exception for nonprofit entities that serve a worthy cause, but it is not true that there are no exceptions at all to the rule against using your official position to promote the activities of nonfederal entities.</a:t>
            </a:r>
            <a:r>
              <a:rPr lang="en-US" sz="800" dirty="0">
                <a:latin typeface="Arial" pitchFamily="34" charset="0"/>
              </a:rPr>
              <a:t> </a:t>
            </a:r>
          </a:p>
          <a:p>
            <a:pPr lvl="0" eaLnBrk="1" hangingPunct="1">
              <a:lnSpc>
                <a:spcPct val="80000"/>
              </a:lnSpc>
              <a:buFontTx/>
              <a:buChar char="•"/>
            </a:pPr>
            <a:r>
              <a:rPr lang="en-US" sz="800" dirty="0">
                <a:latin typeface="Arial" pitchFamily="34" charset="0"/>
              </a:rPr>
              <a:t>  So, if you don’t use your title or position, may you let the organization use just your name on the fundraising flyer?  </a:t>
            </a:r>
          </a:p>
          <a:p>
            <a:pPr lvl="0" eaLnBrk="1" hangingPunct="1">
              <a:lnSpc>
                <a:spcPct val="80000"/>
              </a:lnSpc>
              <a:buFontTx/>
              <a:buChar char="•"/>
            </a:pPr>
            <a:r>
              <a:rPr lang="en-US" sz="800" dirty="0">
                <a:latin typeface="Arial" pitchFamily="34" charset="0"/>
              </a:rPr>
              <a:t>  Probably.  In your personal capacity, you may actively and visibly participate (including using your name) in the promotion, production, or presentation of a fundraising event,.  You may not do that in your official capacity.  When you do it, however, you can’t use (or allow the charity to use) your official title or position, as we’ve just discussed.  You also can’t personally solicit funds or other support from subordinates or prohibited sources, or those entities that do business, or want to do business, with your agency.  Personal solicitation doesn’t include mass-produced correspondence, such as the flyer, as long as it doesn’t target subordinates or prohibited sources. </a:t>
            </a:r>
          </a:p>
          <a:p>
            <a:pPr lvl="0" eaLnBrk="1" hangingPunct="1">
              <a:lnSpc>
                <a:spcPct val="80000"/>
              </a:lnSpc>
              <a:buFontTx/>
              <a:buChar char="•"/>
            </a:pPr>
            <a:r>
              <a:rPr lang="en-US" sz="800" dirty="0">
                <a:latin typeface="Arial" pitchFamily="34" charset="0"/>
                <a:cs typeface="Times New Roman" pitchFamily="18" charset="0"/>
              </a:rPr>
              <a:t>  Let's examine the exceptions a little closer.  </a:t>
            </a:r>
          </a:p>
          <a:p>
            <a:pPr lvl="0" eaLnBrk="1" hangingPunct="1">
              <a:lnSpc>
                <a:spcPct val="80000"/>
              </a:lnSpc>
              <a:buFontTx/>
              <a:buChar char="•"/>
            </a:pPr>
            <a:r>
              <a:rPr lang="en-US" sz="800" dirty="0">
                <a:latin typeface="Arial" pitchFamily="34" charset="0"/>
                <a:cs typeface="Times New Roman" pitchFamily="18" charset="0"/>
              </a:rPr>
              <a:t>  Can you see the logic for these four exceptions?  The purpose of the rule is to prevent Government personnel from abusing their positions by using Government authority to influence others to favor certain organizations or causes.  </a:t>
            </a:r>
          </a:p>
          <a:p>
            <a:pPr lvl="0" eaLnBrk="1" hangingPunct="1">
              <a:lnSpc>
                <a:spcPct val="80000"/>
              </a:lnSpc>
              <a:buFontTx/>
              <a:buChar char="•"/>
            </a:pPr>
            <a:r>
              <a:rPr lang="en-US" sz="800" dirty="0">
                <a:latin typeface="Arial" pitchFamily="34" charset="0"/>
                <a:cs typeface="Times New Roman" pitchFamily="18" charset="0"/>
              </a:rPr>
              <a:t>  The first exception is for the Combined Federal Campaign, which is open to all qualified charitable organizations based on criteria established and uniformly applied by the Office of Personnel Management.  Thus, there is an existing apparatus to administer Government support in a consistent and objective way, avoiding preferential treatment.</a:t>
            </a:r>
          </a:p>
          <a:p>
            <a:pPr lvl="0" eaLnBrk="1" hangingPunct="1">
              <a:lnSpc>
                <a:spcPct val="80000"/>
              </a:lnSpc>
              <a:buFontTx/>
              <a:buChar char="•"/>
            </a:pPr>
            <a:r>
              <a:rPr lang="en-US" sz="800" dirty="0">
                <a:latin typeface="Arial" pitchFamily="34" charset="0"/>
                <a:cs typeface="Times New Roman" pitchFamily="18" charset="0"/>
              </a:rPr>
              <a:t>  The second exception is for named national entities that support only DoD personnel.  This exception applies, however, only when they are raising funds from within their own membership.  </a:t>
            </a:r>
          </a:p>
          <a:p>
            <a:pPr lvl="0" eaLnBrk="1" hangingPunct="1">
              <a:lnSpc>
                <a:spcPct val="80000"/>
              </a:lnSpc>
              <a:buFontTx/>
              <a:buChar char="•"/>
            </a:pPr>
            <a:r>
              <a:rPr lang="en-US" sz="800" dirty="0">
                <a:latin typeface="Arial" pitchFamily="34" charset="0"/>
                <a:cs typeface="Times New Roman" pitchFamily="18" charset="0"/>
              </a:rPr>
              <a:t>  The third exception is similar to the first.  In cases of disaster relief, the Office of Personnel Management provides a central point of administration to ensure uniformity.  Therefore, charges of preferential treatment are less likely to arise.</a:t>
            </a:r>
          </a:p>
          <a:p>
            <a:pPr lvl="0" eaLnBrk="1" hangingPunct="1">
              <a:lnSpc>
                <a:spcPct val="80000"/>
              </a:lnSpc>
              <a:buFontTx/>
              <a:buChar char="•"/>
            </a:pPr>
            <a:r>
              <a:rPr lang="en-US" sz="800" dirty="0">
                <a:latin typeface="Arial" pitchFamily="34" charset="0"/>
                <a:cs typeface="Times New Roman" pitchFamily="18" charset="0"/>
              </a:rPr>
              <a:t>  Finally, the fourth exception is similar to the second.  This exception is used for MWR activities and other activities in support of Department of Defense personnel or their dependents.  Thus, as with the second exception, this exception is for entities that are closely bound to </a:t>
            </a:r>
            <a:r>
              <a:rPr lang="en-US" sz="800" dirty="0" err="1">
                <a:latin typeface="Arial" pitchFamily="34" charset="0"/>
                <a:cs typeface="Times New Roman" pitchFamily="18" charset="0"/>
              </a:rPr>
              <a:t>DoD</a:t>
            </a:r>
            <a:r>
              <a:rPr lang="en-US" sz="800" dirty="0">
                <a:latin typeface="Arial" pitchFamily="34" charset="0"/>
                <a:cs typeface="Times New Roman" pitchFamily="18" charset="0"/>
              </a:rPr>
              <a:t> personnel and solicit only from their own personnel.</a:t>
            </a:r>
          </a:p>
          <a:p>
            <a:pPr eaLnBrk="1" hangingPunct="1">
              <a:lnSpc>
                <a:spcPct val="80000"/>
              </a:lnSpc>
              <a:buFontTx/>
              <a:buChar char="•"/>
            </a:pPr>
            <a:endParaRPr lang="en-US" sz="800" dirty="0">
              <a:latin typeface="Arial" pitchFamily="34" charset="0"/>
            </a:endParaRPr>
          </a:p>
          <a:p>
            <a:pPr eaLnBrk="1" hangingPunct="1">
              <a:lnSpc>
                <a:spcPct val="80000"/>
              </a:lnSpc>
              <a:buFontTx/>
              <a:buChar char="•"/>
            </a:pPr>
            <a:endParaRPr lang="en-US" sz="800" dirty="0">
              <a:latin typeface="Arial" pitchFamily="34" charset="0"/>
            </a:endParaRPr>
          </a:p>
        </p:txBody>
      </p:sp>
    </p:spTree>
    <p:extLst>
      <p:ext uri="{BB962C8B-B14F-4D97-AF65-F5344CB8AC3E}">
        <p14:creationId xmlns:p14="http://schemas.microsoft.com/office/powerpoint/2010/main" val="1356541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087716D-0D86-4B2B-ADD2-906013C60479}" type="slidenum">
              <a:rPr lang="en-US" smtClean="0"/>
              <a:pPr/>
              <a:t>29</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701359" y="4514485"/>
            <a:ext cx="5607684" cy="4183380"/>
          </a:xfrm>
          <a:noFill/>
          <a:ln/>
        </p:spPr>
        <p:txBody>
          <a:bodyPr/>
          <a:lstStyle/>
          <a:p>
            <a:pPr eaLnBrk="1" hangingPunct="1">
              <a:lnSpc>
                <a:spcPct val="80000"/>
              </a:lnSpc>
              <a:buFontTx/>
              <a:buNone/>
            </a:pPr>
            <a:r>
              <a:rPr lang="en-US" sz="900" b="1" dirty="0">
                <a:latin typeface="Arial" pitchFamily="34" charset="0"/>
              </a:rPr>
              <a:t>Instructor Comments:  </a:t>
            </a:r>
          </a:p>
          <a:p>
            <a:pPr lvl="0" eaLnBrk="1" hangingPunct="1">
              <a:lnSpc>
                <a:spcPct val="80000"/>
              </a:lnSpc>
              <a:buFontTx/>
              <a:buChar char="•"/>
            </a:pPr>
            <a:r>
              <a:rPr lang="en-US" sz="900" dirty="0">
                <a:latin typeface="Arial" pitchFamily="34" charset="0"/>
                <a:cs typeface="Times New Roman" pitchFamily="18" charset="0"/>
              </a:rPr>
              <a:t>  One classic example of an official’s misuse of position occurred when the son of an agency bureau director was denied a rental car because he was too young.  Outraged, his father wrote a scathing letter (on Agency letterhead) to the president of the rental car company, and sent it off in a U.S. postage-paid envelope. The president of the company was not amused and forwarded the scathing response to the head of the Agency.  As a result of his action, the Bureau Director received appropriate administrative action and a fine for his personal use of official postage.</a:t>
            </a:r>
          </a:p>
          <a:p>
            <a:pPr lvl="0" eaLnBrk="1" hangingPunct="1">
              <a:lnSpc>
                <a:spcPct val="80000"/>
              </a:lnSpc>
              <a:buFontTx/>
              <a:buChar char="•"/>
            </a:pPr>
            <a:r>
              <a:rPr lang="en-US" sz="900" dirty="0">
                <a:latin typeface="Arial" pitchFamily="34" charset="0"/>
                <a:cs typeface="Times New Roman" pitchFamily="18" charset="0"/>
              </a:rPr>
              <a:t>  As we just discussed, with a few narrow exceptions, you may not use your official position to promote the activities of nonfederal entities.  What about using Government resources, such as Government facilities or equipment, to give official support to a nonfederal entity?  </a:t>
            </a:r>
          </a:p>
          <a:p>
            <a:pPr lvl="0" eaLnBrk="1" hangingPunct="1">
              <a:lnSpc>
                <a:spcPct val="80000"/>
              </a:lnSpc>
              <a:buFontTx/>
              <a:buChar char="•"/>
            </a:pPr>
            <a:r>
              <a:rPr lang="en-US" sz="900" dirty="0">
                <a:latin typeface="Arial" pitchFamily="34" charset="0"/>
                <a:cs typeface="Times New Roman" pitchFamily="18" charset="0"/>
              </a:rPr>
              <a:t>  The DoD rule on this topic is fairly detailed, so we will give you just the highlights.</a:t>
            </a:r>
          </a:p>
          <a:p>
            <a:pPr lvl="0" eaLnBrk="1" hangingPunct="1">
              <a:lnSpc>
                <a:spcPct val="80000"/>
              </a:lnSpc>
              <a:buFontTx/>
              <a:buChar char="•"/>
            </a:pPr>
            <a:r>
              <a:rPr lang="en-US" sz="900" b="1" u="none" dirty="0">
                <a:latin typeface="Arial" pitchFamily="34" charset="0"/>
                <a:cs typeface="Times New Roman" pitchFamily="18" charset="0"/>
              </a:rPr>
              <a:t>  </a:t>
            </a:r>
            <a:r>
              <a:rPr lang="en-US" sz="900" b="1" u="sng" dirty="0">
                <a:latin typeface="Arial" pitchFamily="34" charset="0"/>
                <a:cs typeface="Times New Roman" pitchFamily="18" charset="0"/>
              </a:rPr>
              <a:t>General Rule</a:t>
            </a:r>
            <a:r>
              <a:rPr lang="en-US" sz="900" dirty="0">
                <a:latin typeface="Arial" pitchFamily="34" charset="0"/>
                <a:cs typeface="Times New Roman" pitchFamily="18" charset="0"/>
              </a:rPr>
              <a:t>:  The head of your organization may authorize the use of Government facilities, equipment, and other resources to support an event (other than a fundraising or membership drive) of a nonfederal entity if the requirements of</a:t>
            </a:r>
            <a:r>
              <a:rPr lang="en-US" sz="900" baseline="0" dirty="0">
                <a:latin typeface="Arial" pitchFamily="34" charset="0"/>
                <a:cs typeface="Times New Roman" pitchFamily="18" charset="0"/>
              </a:rPr>
              <a:t> JER 3-211 are met, to include</a:t>
            </a:r>
            <a:r>
              <a:rPr lang="en-US" sz="900" dirty="0">
                <a:latin typeface="Arial" pitchFamily="34" charset="0"/>
                <a:cs typeface="Times New Roman" pitchFamily="18" charset="0"/>
              </a:rPr>
              <a:t>:</a:t>
            </a:r>
          </a:p>
          <a:p>
            <a:pPr lvl="0" eaLnBrk="1" hangingPunct="1">
              <a:lnSpc>
                <a:spcPct val="80000"/>
              </a:lnSpc>
            </a:pPr>
            <a:r>
              <a:rPr lang="en-US" sz="900" dirty="0">
                <a:latin typeface="Arial" pitchFamily="34" charset="0"/>
                <a:cs typeface="Times New Roman" pitchFamily="18" charset="0"/>
              </a:rPr>
              <a:t>1) The support does not interfere with the performance of official duties;</a:t>
            </a:r>
          </a:p>
          <a:p>
            <a:pPr lvl="0" eaLnBrk="1" hangingPunct="1">
              <a:lnSpc>
                <a:spcPct val="80000"/>
              </a:lnSpc>
            </a:pPr>
            <a:r>
              <a:rPr lang="en-US" sz="900" dirty="0">
                <a:latin typeface="Arial" pitchFamily="34" charset="0"/>
                <a:cs typeface="Times New Roman" pitchFamily="18" charset="0"/>
              </a:rPr>
              <a:t>2) The support serves public affairs or community relations interests of the Department; and</a:t>
            </a:r>
          </a:p>
          <a:p>
            <a:pPr lvl="0" eaLnBrk="1" hangingPunct="1">
              <a:lnSpc>
                <a:spcPct val="80000"/>
              </a:lnSpc>
            </a:pPr>
            <a:r>
              <a:rPr lang="en-US" sz="900" dirty="0">
                <a:latin typeface="Arial" pitchFamily="34" charset="0"/>
                <a:cs typeface="Times New Roman" pitchFamily="18" charset="0"/>
              </a:rPr>
              <a:t>3) Your organization is able and willing to provide the same support to comparable events of other similar nonfederal entities.   DoD 5500.07-R, Joint Ethics Regulation, paragraph 3-211.  </a:t>
            </a:r>
          </a:p>
          <a:p>
            <a:pPr lvl="0" eaLnBrk="1" hangingPunct="1">
              <a:lnSpc>
                <a:spcPct val="80000"/>
              </a:lnSpc>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Reflection</a:t>
            </a:r>
            <a:r>
              <a:rPr lang="en-US" sz="900" dirty="0">
                <a:latin typeface="Arial" pitchFamily="34" charset="0"/>
                <a:cs typeface="Times New Roman" pitchFamily="18" charset="0"/>
              </a:rPr>
              <a:t>:  Do you think that this should be allowed?  Could such use ever be consistent with the performance of a mission of the Department?  Could questions of preferential treatment arise?  Why should we use taxpayer dollars to pay for the support of private entities?</a:t>
            </a:r>
          </a:p>
          <a:p>
            <a:pPr lvl="0" eaLnBrk="1" hangingPunct="1">
              <a:lnSpc>
                <a:spcPct val="80000"/>
              </a:lnSpc>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Scenario</a:t>
            </a:r>
            <a:r>
              <a:rPr lang="en-US" sz="900" dirty="0">
                <a:latin typeface="Arial" pitchFamily="34" charset="0"/>
                <a:cs typeface="Times New Roman" pitchFamily="18" charset="0"/>
              </a:rPr>
              <a:t>:  As the Recreation Officer at Fort </a:t>
            </a:r>
            <a:r>
              <a:rPr lang="en-US" sz="900" dirty="0" err="1">
                <a:latin typeface="Arial" pitchFamily="34" charset="0"/>
                <a:cs typeface="Times New Roman" pitchFamily="18" charset="0"/>
              </a:rPr>
              <a:t>Morly</a:t>
            </a:r>
            <a:r>
              <a:rPr lang="en-US" sz="900" dirty="0">
                <a:latin typeface="Arial" pitchFamily="34" charset="0"/>
                <a:cs typeface="Times New Roman" pitchFamily="18" charset="0"/>
              </a:rPr>
              <a:t>, Tennessee, you are responsible for all recreational facilities on post.  A local private school asks permission to use the post basketball court on Saturday afternoon for a championship game.  You would like to say "yes" because no one else is using the court then, and such use would be in the Department’s community relations interests,</a:t>
            </a:r>
            <a:r>
              <a:rPr lang="en-US" sz="900" baseline="0" dirty="0">
                <a:latin typeface="Arial" pitchFamily="34" charset="0"/>
                <a:cs typeface="Times New Roman" pitchFamily="18" charset="0"/>
              </a:rPr>
              <a:t> b</a:t>
            </a:r>
            <a:r>
              <a:rPr lang="en-US" sz="900" dirty="0">
                <a:latin typeface="Arial" pitchFamily="34" charset="0"/>
                <a:cs typeface="Times New Roman" pitchFamily="18" charset="0"/>
              </a:rPr>
              <a:t>ut you know that if you approve the request, it will encourage other youth and civic groups in the community to request the use of the athletic facilities, and you will be unable to accommodate all the requests.</a:t>
            </a:r>
          </a:p>
          <a:p>
            <a:pPr lvl="0" eaLnBrk="1" hangingPunct="1">
              <a:lnSpc>
                <a:spcPct val="80000"/>
              </a:lnSpc>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Question</a:t>
            </a:r>
            <a:r>
              <a:rPr lang="en-US" sz="900" dirty="0">
                <a:latin typeface="Arial" pitchFamily="34" charset="0"/>
                <a:cs typeface="Times New Roman" pitchFamily="18" charset="0"/>
              </a:rPr>
              <a:t>:  What should you tell the private school?</a:t>
            </a:r>
          </a:p>
          <a:p>
            <a:pPr eaLnBrk="1" hangingPunct="1">
              <a:lnSpc>
                <a:spcPct val="80000"/>
              </a:lnSpc>
              <a:buFontTx/>
              <a:buChar char="•"/>
            </a:pPr>
            <a:endParaRPr lang="en-US" sz="900" dirty="0">
              <a:latin typeface="Arial" pitchFamily="34" charset="0"/>
              <a:cs typeface="Times New Roman" pitchFamily="18" charset="0"/>
            </a:endParaRPr>
          </a:p>
          <a:p>
            <a:pPr eaLnBrk="1" hangingPunct="1">
              <a:lnSpc>
                <a:spcPct val="80000"/>
              </a:lnSpc>
            </a:pPr>
            <a:endParaRPr lang="en-US" sz="900" dirty="0">
              <a:latin typeface="Arial" pitchFamily="34" charset="0"/>
              <a:cs typeface="Times New Roman" pitchFamily="18" charset="0"/>
            </a:endParaRPr>
          </a:p>
          <a:p>
            <a:pPr eaLnBrk="1" hangingPunct="1">
              <a:lnSpc>
                <a:spcPct val="80000"/>
              </a:lnSpc>
            </a:pPr>
            <a:endParaRPr lang="en-US" sz="900" dirty="0">
              <a:cs typeface="Times New Roman" pitchFamily="18" charset="0"/>
            </a:endParaRPr>
          </a:p>
          <a:p>
            <a:pPr eaLnBrk="1" hangingPunct="1">
              <a:lnSpc>
                <a:spcPct val="80000"/>
              </a:lnSpc>
            </a:pPr>
            <a:endParaRPr lang="en-US" sz="900" dirty="0">
              <a:cs typeface="Times New Roman" pitchFamily="18" charset="0"/>
            </a:endParaRPr>
          </a:p>
        </p:txBody>
      </p:sp>
    </p:spTree>
    <p:extLst>
      <p:ext uri="{BB962C8B-B14F-4D97-AF65-F5344CB8AC3E}">
        <p14:creationId xmlns:p14="http://schemas.microsoft.com/office/powerpoint/2010/main" val="272837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078EFFD-729A-4684-8046-0AD0C8C458E6}" type="slidenum">
              <a:rPr lang="en-US" smtClean="0"/>
              <a:pPr/>
              <a:t>3</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701359" y="4648200"/>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As Soldiers and DA Civilians, we act for the benefit of the American public, not for private interests.  The ethics rules are intended to ensure that we perform our mission with that public interest in mind.  Our adherence to ethics principles, and the rules that implement them, is important because it upholds the public</a:t>
            </a:r>
            <a:r>
              <a:rPr lang="en-US" sz="900" dirty="0">
                <a:latin typeface="Arial" pitchFamily="34" charset="0"/>
                <a:sym typeface="WP TypographicSymbols"/>
              </a:rPr>
              <a:t>’</a:t>
            </a:r>
            <a:r>
              <a:rPr lang="en-US" sz="900" dirty="0">
                <a:latin typeface="Arial" pitchFamily="34" charset="0"/>
              </a:rPr>
              <a:t>s confidence in the integrity of our Government. </a:t>
            </a:r>
          </a:p>
        </p:txBody>
      </p:sp>
    </p:spTree>
    <p:extLst>
      <p:ext uri="{BB962C8B-B14F-4D97-AF65-F5344CB8AC3E}">
        <p14:creationId xmlns:p14="http://schemas.microsoft.com/office/powerpoint/2010/main" val="2843619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6414C0B3-0E39-4D58-9494-109CB35B7F57}" type="slidenum">
              <a:rPr lang="en-US" smtClean="0"/>
              <a:pPr/>
              <a:t>30</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701359" y="4514485"/>
            <a:ext cx="5607684" cy="4183380"/>
          </a:xfrm>
          <a:noFill/>
          <a:ln/>
        </p:spPr>
        <p:txBody>
          <a:bodyPr/>
          <a:lstStyle/>
          <a:p>
            <a:pPr marL="687377" lvl="1" indent="-229126" eaLnBrk="1" hangingPunct="1"/>
            <a:r>
              <a:rPr lang="en-US" dirty="0">
                <a:cs typeface="Times New Roman" pitchFamily="18" charset="0"/>
              </a:rPr>
              <a:t> </a:t>
            </a:r>
          </a:p>
          <a:p>
            <a:pPr marL="229126" indent="-229126" eaLnBrk="1" hangingPunct="1"/>
            <a:r>
              <a:rPr lang="en-US" dirty="0">
                <a:cs typeface="Times New Roman" pitchFamily="18" charset="0"/>
              </a:rPr>
              <a:t> </a:t>
            </a:r>
          </a:p>
        </p:txBody>
      </p:sp>
      <p:sp>
        <p:nvSpPr>
          <p:cNvPr id="173061" name="Rectangle 4"/>
          <p:cNvSpPr>
            <a:spLocks noChangeArrowheads="1"/>
          </p:cNvSpPr>
          <p:nvPr/>
        </p:nvSpPr>
        <p:spPr bwMode="auto">
          <a:xfrm>
            <a:off x="757021" y="4495383"/>
            <a:ext cx="5649034" cy="407513"/>
          </a:xfrm>
          <a:prstGeom prst="rect">
            <a:avLst/>
          </a:prstGeom>
          <a:noFill/>
          <a:ln w="9525">
            <a:noFill/>
            <a:miter lim="800000"/>
            <a:headEnd/>
            <a:tailEnd/>
          </a:ln>
        </p:spPr>
        <p:txBody>
          <a:bodyPr lIns="91650" tIns="45825" rIns="91650" bIns="45825">
            <a:spAutoFit/>
          </a:bodyPr>
          <a:lstStyle/>
          <a:p>
            <a:pPr>
              <a:spcBef>
                <a:spcPct val="30000"/>
              </a:spcBef>
              <a:buFontTx/>
              <a:buChar char="•"/>
            </a:pPr>
            <a:r>
              <a:rPr lang="en-US" sz="900" b="1" dirty="0">
                <a:latin typeface="Arial" pitchFamily="34" charset="0"/>
              </a:rPr>
              <a:t> Instructor Comments:  </a:t>
            </a:r>
          </a:p>
          <a:p>
            <a:pPr lvl="1">
              <a:spcBef>
                <a:spcPct val="30000"/>
              </a:spcBef>
              <a:buFontTx/>
              <a:buChar char="•"/>
            </a:pPr>
            <a:r>
              <a:rPr lang="en-US" sz="900" dirty="0">
                <a:latin typeface="Arial" pitchFamily="34" charset="0"/>
              </a:rPr>
              <a:t> </a:t>
            </a:r>
            <a:r>
              <a:rPr lang="en-US" sz="900" u="sng" dirty="0">
                <a:latin typeface="Arial" pitchFamily="34" charset="0"/>
              </a:rPr>
              <a:t>Please choose the best answer</a:t>
            </a:r>
            <a:r>
              <a:rPr lang="en-US" sz="900" dirty="0">
                <a:latin typeface="Arial" pitchFamily="34" charset="0"/>
              </a:rPr>
              <a:t>.  Should the general rule apply?  Should there be an exception?</a:t>
            </a:r>
          </a:p>
        </p:txBody>
      </p:sp>
    </p:spTree>
    <p:extLst>
      <p:ext uri="{BB962C8B-B14F-4D97-AF65-F5344CB8AC3E}">
        <p14:creationId xmlns:p14="http://schemas.microsoft.com/office/powerpoint/2010/main" val="1162683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8EBF2AB5-4B0C-4582-B575-A32AA6E196AC}" type="slidenum">
              <a:rPr lang="en-US" smtClean="0"/>
              <a:pPr/>
              <a:t>31</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Answer #2 is correct. </a:t>
            </a:r>
            <a:r>
              <a:rPr lang="en-US" sz="900" dirty="0">
                <a:solidFill>
                  <a:srgbClr val="000000"/>
                </a:solidFill>
                <a:latin typeface="Arial" pitchFamily="34" charset="0"/>
                <a:cs typeface="Times New Roman" pitchFamily="18" charset="0"/>
              </a:rPr>
              <a:t>You may only support the private school’s championship game if the support meets all seven of the criteria in JER 3-211.  Here, one of the criteria is not met because you will be unable to accommodate other requests for support for comparable events of other similar youth and civic groups.  </a:t>
            </a:r>
          </a:p>
          <a:p>
            <a:pPr lvl="0" eaLnBrk="1" hangingPunct="1">
              <a:buFontTx/>
              <a:buChar char="•"/>
            </a:pPr>
            <a:r>
              <a:rPr lang="en-US" sz="900" dirty="0">
                <a:latin typeface="Arial" pitchFamily="34" charset="0"/>
              </a:rPr>
              <a:t>  Answer #1 is incorrect. </a:t>
            </a:r>
            <a:r>
              <a:rPr lang="en-US" sz="900" dirty="0">
                <a:latin typeface="Arial" pitchFamily="34" charset="0"/>
                <a:cs typeface="Times New Roman" pitchFamily="18" charset="0"/>
              </a:rPr>
              <a:t>You may only support the private school’s championship game if the support meets </a:t>
            </a:r>
            <a:r>
              <a:rPr lang="en-US" sz="900" u="sng" dirty="0">
                <a:latin typeface="Arial" pitchFamily="34" charset="0"/>
                <a:cs typeface="Times New Roman" pitchFamily="18" charset="0"/>
              </a:rPr>
              <a:t>all</a:t>
            </a:r>
            <a:r>
              <a:rPr lang="en-US" sz="900" u="none" baseline="0" dirty="0">
                <a:latin typeface="Arial" pitchFamily="34" charset="0"/>
                <a:cs typeface="Times New Roman" pitchFamily="18" charset="0"/>
              </a:rPr>
              <a:t> </a:t>
            </a:r>
            <a:r>
              <a:rPr lang="en-US" sz="900" dirty="0">
                <a:latin typeface="Arial" pitchFamily="34" charset="0"/>
                <a:cs typeface="Times New Roman" pitchFamily="18" charset="0"/>
              </a:rPr>
              <a:t>of the criteria in the general rule.  If you can’t support similar requests from comparable groups, you will be giving the private school preferential treatment.</a:t>
            </a:r>
          </a:p>
          <a:p>
            <a:pPr lvl="0" eaLnBrk="1" hangingPunct="1">
              <a:buFontTx/>
              <a:buChar char="•"/>
            </a:pPr>
            <a:r>
              <a:rPr lang="en-US" sz="900" dirty="0">
                <a:latin typeface="Arial" pitchFamily="34" charset="0"/>
              </a:rPr>
              <a:t>  Answer #3 is incorrect.  </a:t>
            </a:r>
            <a:r>
              <a:rPr lang="en-US" sz="900" dirty="0">
                <a:latin typeface="Arial" pitchFamily="34" charset="0"/>
                <a:cs typeface="Times New Roman" pitchFamily="18" charset="0"/>
              </a:rPr>
              <a:t>Although the result is right, Government resources may be used to support events of private groups under certain criteria, which make clear that it is in the Department’s interest to support the event.  In this case, since you are not able to accommodate similar requests from comparable groups, you do not meet all of the criteria.</a:t>
            </a:r>
          </a:p>
          <a:p>
            <a:pPr lvl="0" eaLnBrk="1" hangingPunct="1">
              <a:buFontTx/>
              <a:buChar char="•"/>
            </a:pPr>
            <a:r>
              <a:rPr lang="en-US" sz="900" dirty="0">
                <a:latin typeface="Arial" pitchFamily="34" charset="0"/>
                <a:cs typeface="Times New Roman" pitchFamily="18" charset="0"/>
              </a:rPr>
              <a:t>  Before leaving the scenario, we want to reiterate that the three criteria we gave you for supporting an event of a nonfederal entity are not all of the criteria, but just the ones that are usually the most difficult to attain.  Another criterion that sometimes becomes very important relates to whether the nonfederal entity is charging an admission fee for the event.</a:t>
            </a:r>
          </a:p>
        </p:txBody>
      </p:sp>
    </p:spTree>
    <p:extLst>
      <p:ext uri="{BB962C8B-B14F-4D97-AF65-F5344CB8AC3E}">
        <p14:creationId xmlns:p14="http://schemas.microsoft.com/office/powerpoint/2010/main" val="2808950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eaLnBrk="1" hangingPunct="1">
              <a:lnSpc>
                <a:spcPct val="80000"/>
              </a:lnSpc>
            </a:pPr>
            <a:r>
              <a:rPr lang="en-US" sz="800" dirty="0">
                <a:solidFill>
                  <a:srgbClr val="17375E"/>
                </a:solidFill>
              </a:rPr>
              <a:t>INSTRUCTOR NOTE:</a:t>
            </a:r>
            <a:r>
              <a:rPr lang="en-US" sz="800" baseline="0" dirty="0">
                <a:solidFill>
                  <a:srgbClr val="17375E"/>
                </a:solidFill>
              </a:rPr>
              <a:t>  OGE has updated several rule changes to the CFR provisions governing gifts effective 1 January 2017.  You should review 5 CFR 2635 subparts B and C prior to providing ethics training. </a:t>
            </a:r>
            <a:endParaRPr lang="en-US" sz="800" dirty="0">
              <a:solidFill>
                <a:srgbClr val="17375E"/>
              </a:solidFill>
            </a:endParaRPr>
          </a:p>
          <a:p>
            <a:pPr>
              <a:lnSpc>
                <a:spcPct val="80000"/>
              </a:lnSpc>
            </a:pPr>
            <a:endParaRPr lang="en-US" sz="800" dirty="0"/>
          </a:p>
        </p:txBody>
      </p:sp>
    </p:spTree>
    <p:extLst>
      <p:ext uri="{BB962C8B-B14F-4D97-AF65-F5344CB8AC3E}">
        <p14:creationId xmlns:p14="http://schemas.microsoft.com/office/powerpoint/2010/main" val="1756387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15614" lvl="0">
              <a:buFontTx/>
              <a:buChar char="•"/>
            </a:pPr>
            <a:r>
              <a:rPr lang="en-US" b="1" dirty="0">
                <a:latin typeface="Arial" pitchFamily="34" charset="0"/>
                <a:cs typeface="Arial" pitchFamily="34" charset="0"/>
              </a:rPr>
              <a:t>  </a:t>
            </a:r>
            <a:r>
              <a:rPr lang="en-US" dirty="0">
                <a:latin typeface="Arial" pitchFamily="34" charset="0"/>
                <a:cs typeface="Arial" pitchFamily="34" charset="0"/>
              </a:rPr>
              <a:t>We are going to focus on the following areas:</a:t>
            </a:r>
          </a:p>
          <a:p>
            <a:pPr marL="115614" lvl="0">
              <a:buFontTx/>
              <a:buChar char="•"/>
            </a:pPr>
            <a:r>
              <a:rPr lang="en-US" b="1" dirty="0">
                <a:latin typeface="Arial" pitchFamily="34" charset="0"/>
                <a:cs typeface="Arial" pitchFamily="34" charset="0"/>
              </a:rPr>
              <a:t>  First</a:t>
            </a:r>
            <a:r>
              <a:rPr lang="en-US" dirty="0">
                <a:latin typeface="Arial" pitchFamily="34" charset="0"/>
                <a:cs typeface="Arial" pitchFamily="34" charset="0"/>
              </a:rPr>
              <a:t>, what is a </a:t>
            </a:r>
            <a:r>
              <a:rPr lang="en-US" i="1" dirty="0">
                <a:latin typeface="Arial" pitchFamily="34" charset="0"/>
                <a:cs typeface="Arial" pitchFamily="34" charset="0"/>
              </a:rPr>
              <a:t>gift?</a:t>
            </a:r>
          </a:p>
          <a:p>
            <a:pPr marL="115614" lvl="0">
              <a:buFontTx/>
              <a:buChar char="•"/>
            </a:pPr>
            <a:r>
              <a:rPr lang="en-US" i="1" dirty="0">
                <a:latin typeface="Arial" pitchFamily="34" charset="0"/>
                <a:cs typeface="Arial" pitchFamily="34" charset="0"/>
              </a:rPr>
              <a:t>  </a:t>
            </a:r>
            <a:r>
              <a:rPr lang="en-US" b="1" dirty="0">
                <a:latin typeface="Arial" pitchFamily="34" charset="0"/>
                <a:cs typeface="Arial" pitchFamily="34" charset="0"/>
              </a:rPr>
              <a:t>Second</a:t>
            </a:r>
            <a:r>
              <a:rPr lang="en-US" dirty="0">
                <a:latin typeface="Arial" pitchFamily="34" charset="0"/>
                <a:cs typeface="Arial" pitchFamily="34" charset="0"/>
              </a:rPr>
              <a:t>, are there any specific items that are not gifts?</a:t>
            </a:r>
          </a:p>
          <a:p>
            <a:pPr marL="115614" lvl="0">
              <a:buFontTx/>
              <a:buChar char="•"/>
            </a:pPr>
            <a:r>
              <a:rPr lang="en-US" b="1" dirty="0">
                <a:latin typeface="Arial" pitchFamily="34" charset="0"/>
                <a:cs typeface="Arial" pitchFamily="34" charset="0"/>
              </a:rPr>
              <a:t>  Third</a:t>
            </a:r>
            <a:r>
              <a:rPr lang="en-US" dirty="0">
                <a:latin typeface="Arial" pitchFamily="34" charset="0"/>
                <a:cs typeface="Arial" pitchFamily="34" charset="0"/>
              </a:rPr>
              <a:t>, what are the rules governing the acceptance of gifts from specific sources?  We will discuss gifts from outside sources, fellow employees and foreign governments.</a:t>
            </a:r>
          </a:p>
          <a:p>
            <a:pPr marL="115614" lvl="0">
              <a:buFontTx/>
              <a:buChar char="•"/>
            </a:pPr>
            <a:r>
              <a:rPr lang="en-US" b="1" dirty="0">
                <a:latin typeface="Arial" pitchFamily="34" charset="0"/>
                <a:cs typeface="Arial" pitchFamily="34" charset="0"/>
              </a:rPr>
              <a:t>  Lastly</a:t>
            </a:r>
            <a:r>
              <a:rPr lang="en-US" dirty="0">
                <a:latin typeface="Arial" pitchFamily="34" charset="0"/>
                <a:cs typeface="Arial" pitchFamily="34" charset="0"/>
              </a:rPr>
              <a:t>, if you are given a gift that you cannot keep, what are your alternatives?</a:t>
            </a:r>
          </a:p>
        </p:txBody>
      </p:sp>
    </p:spTree>
    <p:extLst>
      <p:ext uri="{BB962C8B-B14F-4D97-AF65-F5344CB8AC3E}">
        <p14:creationId xmlns:p14="http://schemas.microsoft.com/office/powerpoint/2010/main" val="1453012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ln/>
        </p:spPr>
        <p:txBody>
          <a:bodyPr/>
          <a:lstStyle/>
          <a:p>
            <a:pPr marL="0" lvl="2" eaLnBrk="1" hangingPunct="1">
              <a:buFont typeface="Arial" pitchFamily="34" charset="0"/>
              <a:buNone/>
              <a:defRPr/>
            </a:pPr>
            <a:r>
              <a:rPr lang="en-US" b="1" dirty="0">
                <a:latin typeface="Arial" pitchFamily="34" charset="0"/>
                <a:cs typeface="Arial" pitchFamily="34" charset="0"/>
              </a:rPr>
              <a:t>Instructor Comments:</a:t>
            </a:r>
          </a:p>
          <a:p>
            <a:pPr marL="172896" lvl="1" eaLnBrk="1" hangingPunct="1">
              <a:buFont typeface="Arial" pitchFamily="34" charset="0"/>
              <a:buChar char="•"/>
              <a:defRPr/>
            </a:pPr>
            <a:r>
              <a:rPr lang="en-US" b="1" dirty="0">
                <a:latin typeface="Arial" pitchFamily="34" charset="0"/>
                <a:cs typeface="Arial" pitchFamily="34" charset="0"/>
              </a:rPr>
              <a:t>  What is a gift?</a:t>
            </a:r>
            <a:r>
              <a:rPr lang="en-US" dirty="0">
                <a:latin typeface="Arial" pitchFamily="34" charset="0"/>
                <a:cs typeface="Arial" pitchFamily="34" charset="0"/>
              </a:rPr>
              <a:t>  A gift is anything of monetary value, such as cash, meals, hospitality, trips, tickets to events, discounts, and services. </a:t>
            </a:r>
          </a:p>
          <a:p>
            <a:pPr marL="172896" lvl="1" eaLnBrk="1" hangingPunct="1">
              <a:buFont typeface="Arial" pitchFamily="34" charset="0"/>
              <a:buChar char="•"/>
              <a:defRPr/>
            </a:pPr>
            <a:r>
              <a:rPr lang="en-US" dirty="0">
                <a:latin typeface="Arial" pitchFamily="34" charset="0"/>
                <a:cs typeface="Arial" pitchFamily="34" charset="0"/>
              </a:rPr>
              <a:t>  It can be a</a:t>
            </a:r>
            <a:r>
              <a:rPr lang="en-US" b="1" dirty="0">
                <a:latin typeface="Arial" pitchFamily="34" charset="0"/>
                <a:cs typeface="Arial" pitchFamily="34" charset="0"/>
              </a:rPr>
              <a:t> </a:t>
            </a:r>
            <a:r>
              <a:rPr lang="en-US" dirty="0">
                <a:latin typeface="Arial" pitchFamily="34" charset="0"/>
                <a:cs typeface="Arial" pitchFamily="34" charset="0"/>
              </a:rPr>
              <a:t>gratuity, discount, favor, entertainment, hospitality, forbearance, training, transportation, lodging, meal, or anything else of monetary value.</a:t>
            </a:r>
          </a:p>
          <a:p>
            <a:pPr lvl="2" eaLnBrk="1" hangingPunct="1">
              <a:defRPr/>
            </a:pPr>
            <a:endParaRPr lang="en-US" dirty="0">
              <a:solidFill>
                <a:srgbClr val="17375E"/>
              </a:solidFill>
            </a:endParaRPr>
          </a:p>
          <a:p>
            <a:pPr>
              <a:defRPr/>
            </a:pPr>
            <a:endParaRPr lang="en-US" dirty="0"/>
          </a:p>
        </p:txBody>
      </p:sp>
    </p:spTree>
    <p:extLst>
      <p:ext uri="{BB962C8B-B14F-4D97-AF65-F5344CB8AC3E}">
        <p14:creationId xmlns:p14="http://schemas.microsoft.com/office/powerpoint/2010/main" val="4051504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itchFamily="34" charset="0"/>
                <a:cs typeface="Arial" pitchFamily="34" charset="0"/>
              </a:rPr>
              <a:t>Now for the second question:   Are there any specific items that are not considered to be gifts and are therefore acceptable?  The following are items that are not gifts even though they have monetary value. If offered, you may keep the below items because they are not considered to be gifts.  Under </a:t>
            </a:r>
            <a:r>
              <a:rPr lang="en-US" dirty="0"/>
              <a:t>5 C.F.R. § 2635.203(b),</a:t>
            </a:r>
            <a:r>
              <a:rPr lang="en-US" baseline="0" dirty="0"/>
              <a:t> </a:t>
            </a:r>
            <a:r>
              <a:rPr lang="en-US" dirty="0">
                <a:latin typeface="Arial" pitchFamily="34" charset="0"/>
                <a:cs typeface="Arial" pitchFamily="34" charset="0"/>
              </a:rPr>
              <a:t>10 exclusions (meaning item is not a gift), such as:</a:t>
            </a:r>
          </a:p>
          <a:p>
            <a:pPr marL="630096">
              <a:buFont typeface="Arial" pitchFamily="34" charset="0"/>
              <a:buNone/>
              <a:defRPr/>
            </a:pPr>
            <a:r>
              <a:rPr lang="en-US" dirty="0">
                <a:latin typeface="Arial" pitchFamily="34" charset="0"/>
                <a:cs typeface="Arial" pitchFamily="34" charset="0"/>
              </a:rPr>
              <a:t>1.  Modest items of food and non-alcoholic refreshments (coffee and donuts) not served as a part of a meal.</a:t>
            </a:r>
          </a:p>
          <a:p>
            <a:pPr marL="858696" indent="-228600">
              <a:buFont typeface="Arial" pitchFamily="34" charset="0"/>
              <a:buAutoNum type="arabicPeriod" startAt="2"/>
              <a:defRPr/>
            </a:pPr>
            <a:r>
              <a:rPr lang="en-US" dirty="0">
                <a:latin typeface="Arial" pitchFamily="34" charset="0"/>
                <a:cs typeface="Arial" pitchFamily="34" charset="0"/>
              </a:rPr>
              <a:t>Prizes in contests open to the public.</a:t>
            </a:r>
          </a:p>
          <a:p>
            <a:pPr marL="858696" indent="-228600">
              <a:buFont typeface="Arial" pitchFamily="34" charset="0"/>
              <a:buAutoNum type="arabicPeriod" startAt="2"/>
              <a:defRPr/>
            </a:pPr>
            <a:r>
              <a:rPr lang="en-US" dirty="0">
                <a:latin typeface="Arial" pitchFamily="34" charset="0"/>
                <a:cs typeface="Arial" pitchFamily="34" charset="0"/>
              </a:rPr>
              <a:t>Greeting cards and items with little intrinsic value such as plaques, certificates, and trophies that are intended primarily for presentation.  Items that have intrinsic value, such as crystal vases, are considered gifts even when they are inscribed and presented.</a:t>
            </a:r>
          </a:p>
          <a:p>
            <a:pPr marL="858696" indent="-228600">
              <a:buFont typeface="Arial" pitchFamily="34" charset="0"/>
              <a:buAutoNum type="arabicPeriod" startAt="2"/>
              <a:defRPr/>
            </a:pPr>
            <a:r>
              <a:rPr lang="en-US" dirty="0">
                <a:latin typeface="Arial" pitchFamily="34" charset="0"/>
                <a:cs typeface="Arial" pitchFamily="34" charset="0"/>
              </a:rPr>
              <a:t>Commercial discounts available to the public or to all Government or military personnel.  For example, “free ice cream cones to all Soldiers on Tuesdays.”  </a:t>
            </a:r>
          </a:p>
          <a:p>
            <a:pPr marL="858696" indent="-228600">
              <a:buFont typeface="Arial" pitchFamily="34" charset="0"/>
              <a:buAutoNum type="arabicPeriod" startAt="2"/>
              <a:defRPr/>
            </a:pPr>
            <a:r>
              <a:rPr lang="en-US" dirty="0">
                <a:latin typeface="Arial" pitchFamily="34" charset="0"/>
                <a:cs typeface="Arial" pitchFamily="34" charset="0"/>
              </a:rPr>
              <a:t>Anything for which you pay fair market value.</a:t>
            </a:r>
          </a:p>
        </p:txBody>
      </p:sp>
    </p:spTree>
    <p:extLst>
      <p:ext uri="{BB962C8B-B14F-4D97-AF65-F5344CB8AC3E}">
        <p14:creationId xmlns:p14="http://schemas.microsoft.com/office/powerpoint/2010/main" val="3400112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ln/>
        </p:spPr>
        <p:txBody>
          <a:bodyPr/>
          <a:lstStyle/>
          <a:p>
            <a:pPr marL="0" indent="0">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Now that we’ve talked about the broad definition of a gift and some of the exclusions from that definition, let’s focus on the third question:  “What are the rules governing the acceptance of gifts from outside sources?”  The following is the general rule and you will soon see that there are exceptions which we will talk about.</a:t>
            </a:r>
          </a:p>
          <a:p>
            <a:pPr marL="631147" lvl="0">
              <a:buFont typeface="Arial" pitchFamily="34" charset="0"/>
              <a:buChar char="•"/>
              <a:defRPr/>
            </a:pPr>
            <a:r>
              <a:rPr lang="en-US" dirty="0">
                <a:latin typeface="Arial" pitchFamily="34" charset="0"/>
                <a:cs typeface="Arial" pitchFamily="34" charset="0"/>
              </a:rPr>
              <a:t>  You may never solicit a gift.</a:t>
            </a:r>
          </a:p>
          <a:p>
            <a:pPr marL="631147" lvl="0">
              <a:buFont typeface="Arial" pitchFamily="34" charset="0"/>
              <a:buChar char="•"/>
              <a:defRPr/>
            </a:pPr>
            <a:r>
              <a:rPr lang="en-US" dirty="0">
                <a:latin typeface="Arial" pitchFamily="34" charset="0"/>
                <a:cs typeface="Arial" pitchFamily="34" charset="0"/>
              </a:rPr>
              <a:t>  You may not accept a gift from a prohibited source.  We will discuss what a prohibited source is in more detail.</a:t>
            </a:r>
          </a:p>
          <a:p>
            <a:pPr marL="631147" lvl="0">
              <a:buFont typeface="Arial" pitchFamily="34" charset="0"/>
              <a:buChar char="•"/>
              <a:defRPr/>
            </a:pPr>
            <a:r>
              <a:rPr lang="en-US" dirty="0">
                <a:latin typeface="Arial" pitchFamily="34" charset="0"/>
                <a:cs typeface="Arial" pitchFamily="34" charset="0"/>
              </a:rPr>
              <a:t>  You may not accept a gift given to you because of your official position. </a:t>
            </a:r>
          </a:p>
        </p:txBody>
      </p:sp>
    </p:spTree>
    <p:extLst>
      <p:ext uri="{BB962C8B-B14F-4D97-AF65-F5344CB8AC3E}">
        <p14:creationId xmlns:p14="http://schemas.microsoft.com/office/powerpoint/2010/main" val="2297854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Instructor’s Comments:</a:t>
            </a:r>
          </a:p>
          <a:p>
            <a:pPr marL="171450" indent="-171450">
              <a:buFont typeface="Arial" panose="020B0604020202020204" pitchFamily="34" charset="0"/>
              <a:buChar char="•"/>
              <a:defRPr/>
            </a:pPr>
            <a:r>
              <a:rPr lang="en-US" dirty="0">
                <a:latin typeface="Arial" pitchFamily="34" charset="0"/>
                <a:cs typeface="Arial" pitchFamily="34" charset="0"/>
              </a:rPr>
              <a:t>In determining how to analyze whether or not you can keep a gift, the fundamental question is “Who is giving the gift?”  The answer will determine which analysis we use to determine whether or not you can accept the gift.  </a:t>
            </a:r>
          </a:p>
          <a:p>
            <a:pPr marL="171450" indent="-171450">
              <a:buFont typeface="Arial" panose="020B0604020202020204" pitchFamily="34" charset="0"/>
              <a:buChar char="•"/>
              <a:defRPr/>
            </a:pPr>
            <a:r>
              <a:rPr lang="en-US" dirty="0">
                <a:latin typeface="Arial" pitchFamily="34" charset="0"/>
                <a:cs typeface="Arial" pitchFamily="34" charset="0"/>
              </a:rPr>
              <a:t>There are three sources that concern us:  </a:t>
            </a:r>
          </a:p>
          <a:p>
            <a:pPr marL="172896" lvl="0">
              <a:buFont typeface="Arial" pitchFamily="34" charset="0"/>
              <a:buChar char="•"/>
              <a:defRPr/>
            </a:pPr>
            <a:r>
              <a:rPr lang="en-US" dirty="0">
                <a:latin typeface="Arial" pitchFamily="34" charset="0"/>
                <a:cs typeface="Arial" pitchFamily="34" charset="0"/>
              </a:rPr>
              <a:t> Outside sources – which is made up of those gifts from prohibited sources and those gifts given because of your official position.</a:t>
            </a:r>
          </a:p>
          <a:p>
            <a:pPr marL="172896" lvl="0">
              <a:buFont typeface="Arial" pitchFamily="34" charset="0"/>
              <a:buChar char="•"/>
              <a:defRPr/>
            </a:pPr>
            <a:r>
              <a:rPr lang="en-US" dirty="0">
                <a:latin typeface="Arial" pitchFamily="34" charset="0"/>
                <a:cs typeface="Arial" pitchFamily="34" charset="0"/>
              </a:rPr>
              <a:t> Gifts from a Foreign Governments, and</a:t>
            </a:r>
          </a:p>
          <a:p>
            <a:pPr marL="172896" lvl="0">
              <a:buFont typeface="Arial" pitchFamily="34" charset="0"/>
              <a:buChar char="•"/>
              <a:defRPr/>
            </a:pPr>
            <a:r>
              <a:rPr lang="en-US" dirty="0">
                <a:latin typeface="Arial" pitchFamily="34" charset="0"/>
                <a:cs typeface="Arial" pitchFamily="34" charset="0"/>
              </a:rPr>
              <a:t> Gifts Between Employees.</a:t>
            </a:r>
          </a:p>
        </p:txBody>
      </p:sp>
    </p:spTree>
    <p:extLst>
      <p:ext uri="{BB962C8B-B14F-4D97-AF65-F5344CB8AC3E}">
        <p14:creationId xmlns:p14="http://schemas.microsoft.com/office/powerpoint/2010/main" val="1292214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xfrm>
            <a:off x="680684" y="4342565"/>
            <a:ext cx="5607684" cy="4183380"/>
          </a:xfrm>
          <a:ln/>
        </p:spPr>
        <p:txBody>
          <a:bodyPr/>
          <a:lstStyle/>
          <a:p>
            <a:pPr>
              <a:lnSpc>
                <a:spcPct val="90000"/>
              </a:lnSpc>
              <a:buFont typeface="Arial" pitchFamily="34" charset="0"/>
              <a:buNone/>
              <a:defRPr/>
            </a:pPr>
            <a:r>
              <a:rPr lang="en-US" sz="900" b="1" dirty="0">
                <a:latin typeface="Arial" pitchFamily="34" charset="0"/>
                <a:cs typeface="Arial" pitchFamily="34" charset="0"/>
              </a:rPr>
              <a:t>Instructor’s Comments:</a:t>
            </a:r>
          </a:p>
          <a:p>
            <a:pPr marL="171450" indent="-171450">
              <a:lnSpc>
                <a:spcPct val="90000"/>
              </a:lnSpc>
              <a:buFont typeface="Arial" panose="020B0604020202020204" pitchFamily="34" charset="0"/>
              <a:buChar char="•"/>
              <a:defRPr/>
            </a:pPr>
            <a:r>
              <a:rPr lang="en-US" sz="900" dirty="0">
                <a:latin typeface="Arial" pitchFamily="34" charset="0"/>
                <a:cs typeface="Arial" pitchFamily="34" charset="0"/>
              </a:rPr>
              <a:t>Let’s first look at Gifts from Outside Sources.  An immediate question is, what is an outside source?</a:t>
            </a:r>
          </a:p>
          <a:p>
            <a:pPr marL="628650" lvl="1" indent="-171450">
              <a:lnSpc>
                <a:spcPct val="90000"/>
              </a:lnSpc>
              <a:buFont typeface="Arial" panose="020B0604020202020204" pitchFamily="34" charset="0"/>
              <a:buChar char="•"/>
              <a:defRPr/>
            </a:pPr>
            <a:r>
              <a:rPr lang="en-US" sz="900" dirty="0">
                <a:latin typeface="Arial" pitchFamily="34" charset="0"/>
                <a:cs typeface="Arial" pitchFamily="34" charset="0"/>
              </a:rPr>
              <a:t>It is either a prohibited source or a gift given because of an employee’s official position.</a:t>
            </a:r>
          </a:p>
          <a:p>
            <a:pPr marL="171450" lvl="0" indent="-171450">
              <a:lnSpc>
                <a:spcPct val="90000"/>
              </a:lnSpc>
              <a:buFont typeface="Arial" panose="020B0604020202020204" pitchFamily="34" charset="0"/>
              <a:buChar char="•"/>
              <a:defRPr/>
            </a:pPr>
            <a:r>
              <a:rPr lang="en-US" sz="900" dirty="0">
                <a:latin typeface="Arial" pitchFamily="34" charset="0"/>
                <a:cs typeface="Arial" pitchFamily="34" charset="0"/>
              </a:rPr>
              <a:t>What is a “prohibited source?”</a:t>
            </a:r>
          </a:p>
          <a:p>
            <a:pPr marL="628650" lvl="1" indent="-171450">
              <a:lnSpc>
                <a:spcPct val="90000"/>
              </a:lnSpc>
              <a:buFont typeface="Arial" panose="020B0604020202020204" pitchFamily="34" charset="0"/>
              <a:buChar char="•"/>
              <a:defRPr/>
            </a:pPr>
            <a:r>
              <a:rPr lang="en-US" sz="900" dirty="0">
                <a:latin typeface="Arial" pitchFamily="34" charset="0"/>
                <a:cs typeface="Arial" pitchFamily="34" charset="0"/>
              </a:rPr>
              <a:t>It is any private individual or nonfederal organization that </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Is seeking official action by DoD;</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Does or seeks to do business with DoD;</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Conducts activities that are regulated by DoD;</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Has interests that may be affected by the performance of an employee’s official duties; or</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Is an organization, a majority of whose members fall under one of the above categories.</a:t>
            </a:r>
          </a:p>
          <a:p>
            <a:pPr marL="628650" lvl="1" indent="-171450">
              <a:lnSpc>
                <a:spcPct val="90000"/>
              </a:lnSpc>
              <a:buFont typeface="Arial" panose="020B0604020202020204" pitchFamily="34" charset="0"/>
              <a:buChar char="•"/>
              <a:defRPr/>
            </a:pPr>
            <a:r>
              <a:rPr lang="en-US" sz="900" dirty="0">
                <a:latin typeface="Arial" pitchFamily="34" charset="0"/>
                <a:cs typeface="Arial" pitchFamily="34" charset="0"/>
              </a:rPr>
              <a:t>Looking at the second category, how do you know if a gift is given because of an employee’s official position?  It is simple.  If the gift would not have been offered if the employee was not in a certain official position, then it was offered because of that official position.  A couple of examples will help clarify:</a:t>
            </a:r>
          </a:p>
          <a:p>
            <a:pPr lvl="2">
              <a:lnSpc>
                <a:spcPct val="90000"/>
              </a:lnSpc>
              <a:buFont typeface="Arial" pitchFamily="34" charset="0"/>
              <a:buChar char="•"/>
              <a:defRPr/>
            </a:pPr>
            <a:r>
              <a:rPr lang="en-US" sz="900" dirty="0">
                <a:latin typeface="Arial" pitchFamily="34" charset="0"/>
                <a:cs typeface="Arial" pitchFamily="34" charset="0"/>
              </a:rPr>
              <a:t>  If a local ice cream shop offers free ice cream to all Fort Smith military personnel, it is clear that the free ice cream is given because of their official position.  If you are not assigned to Fort Smith, you would not be offered the free ice cream.</a:t>
            </a:r>
          </a:p>
          <a:p>
            <a:pPr lvl="2">
              <a:lnSpc>
                <a:spcPct val="90000"/>
              </a:lnSpc>
              <a:buFont typeface="Arial" pitchFamily="34" charset="0"/>
              <a:buChar char="•"/>
              <a:defRPr/>
            </a:pPr>
            <a:r>
              <a:rPr lang="en-US" sz="900" dirty="0">
                <a:latin typeface="Arial" pitchFamily="34" charset="0"/>
                <a:cs typeface="Arial" pitchFamily="34" charset="0"/>
              </a:rPr>
              <a:t>  Another example:  The ice cream shop now offers free ice cream to all personnel working in the Blue Building, and you just so happen to work there.  While many of the individuals working at the Blue Building are federal employees, there are also others from the private sector.  In this case, the gift of free ice cream is not offered to you because of your official position.   The ice cream is offered because you happen to work at the Blue Building. </a:t>
            </a:r>
          </a:p>
          <a:p>
            <a:pPr lvl="1">
              <a:lnSpc>
                <a:spcPct val="90000"/>
              </a:lnSpc>
              <a:buFont typeface="Arial" pitchFamily="34" charset="0"/>
              <a:buChar char="•"/>
              <a:defRPr/>
            </a:pPr>
            <a:r>
              <a:rPr lang="en-US" sz="900" dirty="0">
                <a:latin typeface="Arial" pitchFamily="34" charset="0"/>
                <a:cs typeface="Arial" pitchFamily="34" charset="0"/>
              </a:rPr>
              <a:t>  Gifts from Outside Sources also include indirect gifts – those gifts given to a parent, spouse, sibling, child, or dependent relative because of that person’s relationship to the employee.  Such gifts are imputed to the employee.  So, a gift given to a commander’s spouse because of the commander’s official position would be a gift to the commander.</a:t>
            </a:r>
          </a:p>
          <a:p>
            <a:pPr>
              <a:lnSpc>
                <a:spcPct val="90000"/>
              </a:lnSpc>
              <a:defRPr/>
            </a:pPr>
            <a:endParaRPr lang="en-US" sz="900" dirty="0">
              <a:latin typeface="Arial" pitchFamily="34" charset="0"/>
              <a:cs typeface="Arial" pitchFamily="34" charset="0"/>
            </a:endParaRPr>
          </a:p>
        </p:txBody>
      </p:sp>
    </p:spTree>
    <p:extLst>
      <p:ext uri="{BB962C8B-B14F-4D97-AF65-F5344CB8AC3E}">
        <p14:creationId xmlns:p14="http://schemas.microsoft.com/office/powerpoint/2010/main" val="1420550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71450" indent="-171450">
              <a:buFont typeface="Arial" panose="020B0604020202020204" pitchFamily="34" charset="0"/>
              <a:buChar char="•"/>
            </a:pPr>
            <a:r>
              <a:rPr lang="en-US" dirty="0">
                <a:latin typeface="Arial" pitchFamily="34" charset="0"/>
                <a:cs typeface="Arial" pitchFamily="34" charset="0"/>
              </a:rPr>
              <a:t>When analyzing gifts from outside sources, there are three questions you must ask:</a:t>
            </a:r>
          </a:p>
          <a:p>
            <a:pPr marL="172896" lvl="0">
              <a:buFontTx/>
              <a:buChar char="•"/>
            </a:pPr>
            <a:r>
              <a:rPr lang="en-US" dirty="0">
                <a:latin typeface="Arial" pitchFamily="34" charset="0"/>
                <a:cs typeface="Arial" pitchFamily="34" charset="0"/>
              </a:rPr>
              <a:t> First question</a:t>
            </a:r>
            <a:r>
              <a:rPr lang="en-US" baseline="0" dirty="0">
                <a:latin typeface="Arial" pitchFamily="34" charset="0"/>
                <a:cs typeface="Arial" pitchFamily="34" charset="0"/>
              </a:rPr>
              <a:t> is new as of Jan 1 2017.  5 CFR 2635.201(b) requires the accepting employee to make “considerations for declining an otherwise impermissible gift.”  This is a values-based question that each employee must ask themselves before getting further into the gift analysis.  </a:t>
            </a:r>
            <a:endParaRPr lang="en-US" dirty="0">
              <a:latin typeface="Arial" pitchFamily="34" charset="0"/>
              <a:cs typeface="Arial" pitchFamily="34" charset="0"/>
            </a:endParaRPr>
          </a:p>
          <a:p>
            <a:pPr marL="173947" lvl="0">
              <a:buFontTx/>
              <a:buChar char="•"/>
            </a:pPr>
            <a:r>
              <a:rPr lang="en-US" dirty="0">
                <a:latin typeface="Arial" pitchFamily="34" charset="0"/>
                <a:cs typeface="Arial" pitchFamily="34" charset="0"/>
              </a:rPr>
              <a:t>  Is it a gift?  Are there any exclusions?  An excluded item is one that</a:t>
            </a:r>
            <a:r>
              <a:rPr lang="en-US" baseline="0" dirty="0">
                <a:latin typeface="Arial" pitchFamily="34" charset="0"/>
                <a:cs typeface="Arial" pitchFamily="34" charset="0"/>
              </a:rPr>
              <a:t> otherwise meets the definition of a gift, but is not considered a gift under standards of ethical conduct gift rules.</a:t>
            </a:r>
            <a:endParaRPr lang="en-US" dirty="0">
              <a:latin typeface="Arial" pitchFamily="34" charset="0"/>
              <a:cs typeface="Arial" pitchFamily="34" charset="0"/>
            </a:endParaRPr>
          </a:p>
          <a:p>
            <a:pPr marL="173947" lvl="0">
              <a:buFontTx/>
              <a:buChar char="•"/>
            </a:pPr>
            <a:r>
              <a:rPr lang="en-US" dirty="0">
                <a:latin typeface="Arial" pitchFamily="34" charset="0"/>
                <a:cs typeface="Arial" pitchFamily="34" charset="0"/>
              </a:rPr>
              <a:t>  If it is a gift, are there any exceptions?</a:t>
            </a:r>
          </a:p>
        </p:txBody>
      </p:sp>
    </p:spTree>
    <p:extLst>
      <p:ext uri="{BB962C8B-B14F-4D97-AF65-F5344CB8AC3E}">
        <p14:creationId xmlns:p14="http://schemas.microsoft.com/office/powerpoint/2010/main" val="402666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96315F3A-DA74-4D41-8959-644EEAF569D8}" type="slidenum">
              <a:rPr lang="en-US" smtClean="0"/>
              <a:pPr/>
              <a:t>4</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None/>
            </a:pPr>
            <a:r>
              <a:rPr lang="en-US" sz="900" dirty="0">
                <a:latin typeface="Arial" pitchFamily="34" charset="0"/>
              </a:rPr>
              <a:t>  Standards of Conduct, or ethics, has several main sources of law and regulation.  </a:t>
            </a:r>
          </a:p>
          <a:p>
            <a:pPr lvl="0" eaLnBrk="1" hangingPunct="1">
              <a:buFontTx/>
              <a:buNone/>
            </a:pPr>
            <a:r>
              <a:rPr lang="en-US" sz="900" dirty="0">
                <a:latin typeface="Arial" pitchFamily="34" charset="0"/>
              </a:rPr>
              <a:t>  This briefing focuses primarily on DoD 5500.7-R, the Joint Ethics Regulation. </a:t>
            </a:r>
          </a:p>
          <a:p>
            <a:pPr lvl="0" eaLnBrk="1" hangingPunct="1">
              <a:buFontTx/>
              <a:buNone/>
            </a:pPr>
            <a:r>
              <a:rPr lang="en-US" sz="900" dirty="0">
                <a:latin typeface="Arial" pitchFamily="34" charset="0"/>
              </a:rPr>
              <a:t>  The JER  applies to all of the services and DOD components.</a:t>
            </a:r>
          </a:p>
          <a:p>
            <a:pPr lvl="0" eaLnBrk="1" hangingPunct="1">
              <a:buFontTx/>
              <a:buNone/>
            </a:pPr>
            <a:r>
              <a:rPr lang="en-US" sz="900" dirty="0">
                <a:latin typeface="Arial" pitchFamily="34" charset="0"/>
              </a:rPr>
              <a:t>  Portions of the JER are punitive.  Any of the Rules that are printed in bold italics are the same as a General Order.  If you violate these provisions of the JER you can face up to two years in jail and a punitive</a:t>
            </a:r>
          </a:p>
          <a:p>
            <a:pPr lvl="0" eaLnBrk="1" hangingPunct="1">
              <a:buFontTx/>
              <a:buNone/>
            </a:pPr>
            <a:r>
              <a:rPr lang="en-US" sz="900" dirty="0">
                <a:latin typeface="Arial" pitchFamily="34" charset="0"/>
              </a:rPr>
              <a:t>  discharge. </a:t>
            </a:r>
          </a:p>
          <a:p>
            <a:pPr eaLnBrk="1" hangingPunct="1"/>
            <a:endParaRPr lang="en-US" sz="900" u="sng" dirty="0">
              <a:latin typeface="Arial" pitchFamily="34" charset="0"/>
            </a:endParaRPr>
          </a:p>
          <a:p>
            <a:pPr eaLnBrk="1" hangingPunct="1"/>
            <a:r>
              <a:rPr lang="en-US" sz="900" u="sng" dirty="0">
                <a:latin typeface="Arial" pitchFamily="34" charset="0"/>
              </a:rPr>
              <a:t>Background:</a:t>
            </a:r>
          </a:p>
          <a:p>
            <a:pPr eaLnBrk="1" hangingPunct="1">
              <a:buClr>
                <a:srgbClr val="000000"/>
              </a:buClr>
              <a:buFontTx/>
              <a:buNone/>
            </a:pPr>
            <a:r>
              <a:rPr lang="en-US" sz="900" dirty="0">
                <a:solidFill>
                  <a:srgbClr val="000000"/>
                </a:solidFill>
                <a:latin typeface="Arial" pitchFamily="34" charset="0"/>
              </a:rPr>
              <a:t>  Standards of Ethical Conduct for Executive Branch Employees 5 C.F.R. Part 2635</a:t>
            </a:r>
          </a:p>
          <a:p>
            <a:pPr eaLnBrk="1" hangingPunct="1">
              <a:buClr>
                <a:srgbClr val="000000"/>
              </a:buClr>
              <a:buFontTx/>
              <a:buNone/>
            </a:pPr>
            <a:r>
              <a:rPr lang="en-US" sz="900" dirty="0">
                <a:solidFill>
                  <a:srgbClr val="000000"/>
                </a:solidFill>
                <a:latin typeface="Arial" pitchFamily="34" charset="0"/>
              </a:rPr>
              <a:t>  The Joint Ethics Regulation (JER), DoD 5500.07-R [Hereinafter “JER”]</a:t>
            </a:r>
          </a:p>
          <a:p>
            <a:pPr eaLnBrk="1" hangingPunct="1">
              <a:buClr>
                <a:srgbClr val="000000"/>
              </a:buClr>
              <a:buFontTx/>
              <a:buNone/>
            </a:pPr>
            <a:r>
              <a:rPr lang="en-US" sz="900" dirty="0">
                <a:solidFill>
                  <a:srgbClr val="000000"/>
                </a:solidFill>
                <a:latin typeface="Arial" pitchFamily="34" charset="0"/>
              </a:rPr>
              <a:t>  18 United States Code Sections 203, 205, 207, 208</a:t>
            </a:r>
          </a:p>
          <a:p>
            <a:pPr eaLnBrk="1" hangingPunct="1">
              <a:buFontTx/>
              <a:buNone/>
            </a:pPr>
            <a:r>
              <a:rPr lang="en-US" sz="900" dirty="0">
                <a:latin typeface="Arial" pitchFamily="34" charset="0"/>
              </a:rPr>
              <a:t>  AR 210-22, Private Organizations of Department of the Army Installations</a:t>
            </a:r>
          </a:p>
          <a:p>
            <a:pPr eaLnBrk="1" hangingPunct="1">
              <a:buFontTx/>
              <a:buNone/>
            </a:pPr>
            <a:r>
              <a:rPr lang="en-US" sz="900" dirty="0">
                <a:latin typeface="Arial" pitchFamily="34" charset="0"/>
              </a:rPr>
              <a:t>  AR 608-1, Army Community Service Center</a:t>
            </a:r>
          </a:p>
          <a:p>
            <a:pPr eaLnBrk="1" hangingPunct="1">
              <a:buFontTx/>
              <a:buNone/>
            </a:pPr>
            <a:r>
              <a:rPr lang="en-US" sz="900" dirty="0">
                <a:latin typeface="Arial" pitchFamily="34" charset="0"/>
              </a:rPr>
              <a:t>  Executive Order 12674 (12 April 1989) </a:t>
            </a:r>
          </a:p>
          <a:p>
            <a:pPr eaLnBrk="1" hangingPunct="1">
              <a:buFontTx/>
              <a:buNone/>
            </a:pPr>
            <a:r>
              <a:rPr lang="en-US" sz="900" dirty="0">
                <a:latin typeface="Arial" pitchFamily="34" charset="0"/>
              </a:rPr>
              <a:t>  AR 600-20, Army Command Policy</a:t>
            </a:r>
          </a:p>
          <a:p>
            <a:pPr eaLnBrk="1" hangingPunct="1"/>
            <a:endParaRPr lang="en-US" sz="900" dirty="0">
              <a:latin typeface="Arial" pitchFamily="34" charset="0"/>
            </a:endParaRPr>
          </a:p>
          <a:p>
            <a:pPr eaLnBrk="1" hangingPunct="1"/>
            <a:endParaRPr lang="en-US" sz="900" dirty="0">
              <a:latin typeface="Arial" pitchFamily="34" charset="0"/>
            </a:endParaRPr>
          </a:p>
        </p:txBody>
      </p:sp>
    </p:spTree>
    <p:extLst>
      <p:ext uri="{BB962C8B-B14F-4D97-AF65-F5344CB8AC3E}">
        <p14:creationId xmlns:p14="http://schemas.microsoft.com/office/powerpoint/2010/main" val="1797547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Arial" pitchFamily="34" charset="0"/>
                <a:cs typeface="Arial" pitchFamily="34" charset="0"/>
              </a:rPr>
              <a:t>5 C.F.R. </a:t>
            </a:r>
            <a:r>
              <a:rPr lang="en-US" sz="1000" dirty="0"/>
              <a:t>§ </a:t>
            </a:r>
            <a:r>
              <a:rPr lang="en-US" baseline="0" dirty="0">
                <a:latin typeface="Arial" pitchFamily="34" charset="0"/>
                <a:cs typeface="Arial" pitchFamily="34" charset="0"/>
              </a:rPr>
              <a:t>2635.201(b) </a:t>
            </a:r>
            <a:endParaRPr lang="en-US" dirty="0"/>
          </a:p>
        </p:txBody>
      </p:sp>
    </p:spTree>
    <p:extLst>
      <p:ext uri="{BB962C8B-B14F-4D97-AF65-F5344CB8AC3E}">
        <p14:creationId xmlns:p14="http://schemas.microsoft.com/office/powerpoint/2010/main" val="148288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to consider in answering</a:t>
            </a:r>
            <a:r>
              <a:rPr lang="en-US" baseline="0" dirty="0"/>
              <a:t> the threshold question. </a:t>
            </a:r>
            <a:r>
              <a:rPr lang="en-US" baseline="0" dirty="0">
                <a:latin typeface="Arial" pitchFamily="34" charset="0"/>
                <a:cs typeface="Arial" pitchFamily="34" charset="0"/>
              </a:rPr>
              <a:t>5 C.F.R. </a:t>
            </a:r>
            <a:r>
              <a:rPr lang="en-US" sz="1000" dirty="0"/>
              <a:t>§</a:t>
            </a:r>
            <a:r>
              <a:rPr lang="en-US" baseline="0" dirty="0">
                <a:latin typeface="Arial" pitchFamily="34" charset="0"/>
                <a:cs typeface="Arial" pitchFamily="34" charset="0"/>
              </a:rPr>
              <a:t> 2635.201(b). </a:t>
            </a:r>
            <a:endParaRPr lang="en-US" dirty="0"/>
          </a:p>
        </p:txBody>
      </p:sp>
    </p:spTree>
    <p:extLst>
      <p:ext uri="{BB962C8B-B14F-4D97-AF65-F5344CB8AC3E}">
        <p14:creationId xmlns:p14="http://schemas.microsoft.com/office/powerpoint/2010/main" val="113770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71450" indent="-171450">
              <a:buFont typeface="Arial" panose="020B0604020202020204" pitchFamily="34" charset="0"/>
              <a:buChar char="•"/>
            </a:pPr>
            <a:r>
              <a:rPr lang="en-US" dirty="0">
                <a:latin typeface="Arial" pitchFamily="34" charset="0"/>
                <a:cs typeface="Arial" pitchFamily="34" charset="0"/>
              </a:rPr>
              <a:t>You are already familiar with the first question, “Is it a gift?” – Recall that a gift is anything with monetary value.  However, there are certain things that have monetary value that are not considered gifts.  There</a:t>
            </a:r>
            <a:r>
              <a:rPr lang="en-US" baseline="0" dirty="0">
                <a:latin typeface="Arial" pitchFamily="34" charset="0"/>
                <a:cs typeface="Arial" pitchFamily="34" charset="0"/>
              </a:rPr>
              <a:t> are 10 exclusions from the definition of gift.  </a:t>
            </a:r>
            <a:r>
              <a:rPr lang="en-US" dirty="0">
                <a:latin typeface="Arial" pitchFamily="34" charset="0"/>
                <a:cs typeface="Arial" pitchFamily="34" charset="0"/>
              </a:rPr>
              <a:t>These exclusions include:</a:t>
            </a:r>
          </a:p>
          <a:p>
            <a:pPr marL="173947" lvl="0">
              <a:buFontTx/>
              <a:buChar char="•"/>
            </a:pPr>
            <a:r>
              <a:rPr lang="en-US" dirty="0">
                <a:latin typeface="Arial" pitchFamily="34" charset="0"/>
                <a:cs typeface="Arial" pitchFamily="34" charset="0"/>
              </a:rPr>
              <a:t>  The refreshment rule:  If it is not intended as a meal, it is not a gift and therefore you may partake (coffee, donuts, and other snacks).</a:t>
            </a:r>
          </a:p>
          <a:p>
            <a:pPr marL="173947" lvl="0">
              <a:buFontTx/>
              <a:buChar char="•"/>
            </a:pPr>
            <a:r>
              <a:rPr lang="en-US" dirty="0">
                <a:latin typeface="Arial" pitchFamily="34" charset="0"/>
                <a:cs typeface="Arial" pitchFamily="34" charset="0"/>
              </a:rPr>
              <a:t>  Greeting cards, plaques, prizes in contests open to the public, public discounts, and gifts for which you pay the fair market value.</a:t>
            </a:r>
          </a:p>
          <a:p>
            <a:r>
              <a:rPr lang="en-US" dirty="0"/>
              <a:t> </a:t>
            </a:r>
          </a:p>
        </p:txBody>
      </p:sp>
    </p:spTree>
    <p:extLst>
      <p:ext uri="{BB962C8B-B14F-4D97-AF65-F5344CB8AC3E}">
        <p14:creationId xmlns:p14="http://schemas.microsoft.com/office/powerpoint/2010/main" val="1768760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680684" y="4342565"/>
            <a:ext cx="5628359" cy="4333014"/>
          </a:xfrm>
          <a:ln/>
        </p:spPr>
        <p:txBody>
          <a:bodyPr/>
          <a:lstStyle/>
          <a:p>
            <a:pPr>
              <a:buFont typeface="Arial" pitchFamily="34" charset="0"/>
              <a:buNone/>
              <a:defRPr/>
            </a:pPr>
            <a:r>
              <a:rPr lang="en-US" sz="900" b="1" dirty="0">
                <a:latin typeface="Arial" pitchFamily="34" charset="0"/>
                <a:cs typeface="Arial" pitchFamily="34" charset="0"/>
              </a:rPr>
              <a:t>Instructor Comments:</a:t>
            </a:r>
          </a:p>
          <a:p>
            <a:pPr marL="171450" indent="-171450">
              <a:buFont typeface="Arial" panose="020B0604020202020204" pitchFamily="34" charset="0"/>
              <a:buChar char="•"/>
              <a:defRPr/>
            </a:pPr>
            <a:r>
              <a:rPr lang="en-US" sz="900" dirty="0">
                <a:latin typeface="Arial" pitchFamily="34" charset="0"/>
                <a:cs typeface="Arial" pitchFamily="34" charset="0"/>
              </a:rPr>
              <a:t>The third question that must be asked if you determine that you indeed have a gift on your hands is:  “Is there an exception that will permit acceptance of the gift?”  Let’s talk about the common exceptions (there are 13 total) to the prohibitions on accepting gifts from outside sources and gifts offered because of your official position.  We will focus on three common exceptions: 1) the $20/$50 exception; 2) gifts based on a personal relationship; and 3) discounts and similar benefits,</a:t>
            </a:r>
            <a:r>
              <a:rPr lang="en-US" sz="900" baseline="0" dirty="0">
                <a:latin typeface="Arial" pitchFamily="34" charset="0"/>
                <a:cs typeface="Arial" pitchFamily="34" charset="0"/>
              </a:rPr>
              <a:t> as well as a recent change in policy enacted by Secretary of Defense Hagel</a:t>
            </a:r>
            <a:r>
              <a:rPr lang="en-US" sz="900" dirty="0">
                <a:latin typeface="Arial" pitchFamily="34" charset="0"/>
                <a:cs typeface="Arial" pitchFamily="34" charset="0"/>
              </a:rPr>
              <a:t>.</a:t>
            </a:r>
          </a:p>
          <a:p>
            <a:pPr marL="171450" indent="-171450">
              <a:buFont typeface="Arial" panose="020B0604020202020204" pitchFamily="34" charset="0"/>
              <a:buChar char="•"/>
              <a:defRPr/>
            </a:pPr>
            <a:r>
              <a:rPr lang="en-US" sz="900" u="sng" dirty="0">
                <a:latin typeface="Arial" pitchFamily="34" charset="0"/>
                <a:cs typeface="Arial" pitchFamily="34" charset="0"/>
              </a:rPr>
              <a:t>The $20/$50 Exception</a:t>
            </a:r>
            <a:r>
              <a:rPr lang="en-US" sz="900" dirty="0">
                <a:latin typeface="Arial" pitchFamily="34" charset="0"/>
                <a:cs typeface="Arial" pitchFamily="34" charset="0"/>
              </a:rPr>
              <a:t>:  You may accept an unsolicited gift (no cash) with a market value of $20 or less from a given source on a given occasion, so long as the total value of all gifts from that single source during a calendar year does not exceed $50.  Employees may not pay the differential over $20 to keep the value of the gift under $20 or under $50 in order to keep the gift (no “buy down” rule).</a:t>
            </a:r>
          </a:p>
          <a:p>
            <a:pPr marL="171450" indent="-171450">
              <a:buFont typeface="Arial" panose="020B0604020202020204" pitchFamily="34" charset="0"/>
              <a:buChar char="•"/>
              <a:defRPr/>
            </a:pPr>
            <a:r>
              <a:rPr lang="en-US" sz="900" dirty="0">
                <a:latin typeface="Arial" pitchFamily="34" charset="0"/>
                <a:cs typeface="Arial" pitchFamily="34" charset="0"/>
              </a:rPr>
              <a:t>So, if you are offered a gift that is worth $30, can you pay $10 and keep the gift?  No.  If the market value of the gift exceeds the $20 limit, you must either decline the gift, or, if you want to accept the gift, you must pay the full market value of $30.  But if you are offered gifts with an aggregate market value of more than $20, you may accept items adding up to $20 and decline the rest.  So, if you are offered three items, one with a market value of $5, another $15, and another $25.  You may keep the items for $5 and $15, but must decline the $25 gift.</a:t>
            </a:r>
          </a:p>
          <a:p>
            <a:pPr marL="171450" indent="-171450">
              <a:buFont typeface="Arial" panose="020B0604020202020204" pitchFamily="34" charset="0"/>
              <a:buChar char="•"/>
              <a:defRPr/>
            </a:pPr>
            <a:r>
              <a:rPr lang="en-US" sz="900" u="sng" dirty="0">
                <a:latin typeface="Arial" pitchFamily="34" charset="0"/>
                <a:cs typeface="Arial" pitchFamily="34" charset="0"/>
              </a:rPr>
              <a:t>Gifts Based on Personal Relationship</a:t>
            </a:r>
            <a:r>
              <a:rPr lang="en-US" sz="900" dirty="0">
                <a:latin typeface="Arial" pitchFamily="34" charset="0"/>
                <a:cs typeface="Arial" pitchFamily="34" charset="0"/>
              </a:rPr>
              <a:t>.  You may accept a gift when it is clearly based on a personal relationship, not your official position.  Relevant factors to consider in making a determination include history of the relationship and whether the family member or friend personally paid for the gift.  </a:t>
            </a:r>
          </a:p>
          <a:p>
            <a:pPr marL="171450" indent="-171450">
              <a:buFont typeface="Arial" panose="020B0604020202020204" pitchFamily="34" charset="0"/>
              <a:buChar char="•"/>
              <a:defRPr/>
            </a:pPr>
            <a:r>
              <a:rPr lang="en-US" sz="900" u="sng" dirty="0">
                <a:latin typeface="Arial" pitchFamily="34" charset="0"/>
                <a:cs typeface="Arial" pitchFamily="34" charset="0"/>
              </a:rPr>
              <a:t>Discounts and Similar Benefits.</a:t>
            </a:r>
            <a:r>
              <a:rPr lang="en-US" sz="900" dirty="0">
                <a:latin typeface="Arial" pitchFamily="34" charset="0"/>
                <a:cs typeface="Arial" pitchFamily="34" charset="0"/>
              </a:rPr>
              <a:t>  You may accept commercial discounts available to the general public or to all Government or military personnel.  In addition, you</a:t>
            </a:r>
            <a:r>
              <a:rPr lang="en-US" sz="900" baseline="0" dirty="0">
                <a:latin typeface="Arial" pitchFamily="34" charset="0"/>
                <a:cs typeface="Arial" pitchFamily="34" charset="0"/>
              </a:rPr>
              <a:t> may accept discounts and similar benefits available to a more specific class of employee, as long as there is no discrimination based on rank or position of authority </a:t>
            </a:r>
            <a:r>
              <a:rPr lang="en-US" sz="900" dirty="0">
                <a:latin typeface="Arial" pitchFamily="34" charset="0"/>
                <a:cs typeface="Arial" pitchFamily="34" charset="0"/>
              </a:rPr>
              <a:t>(i.e. “all officers” or “all members of XYZ unit”)</a:t>
            </a:r>
            <a:r>
              <a:rPr lang="en-US" sz="900" baseline="0" dirty="0">
                <a:latin typeface="Arial" pitchFamily="34" charset="0"/>
                <a:cs typeface="Arial" pitchFamily="34" charset="0"/>
              </a:rPr>
              <a:t> and the source is not a prohibited source.</a:t>
            </a:r>
          </a:p>
          <a:p>
            <a:pPr marL="171450" indent="-171450">
              <a:buFont typeface="Arial" panose="020B0604020202020204" pitchFamily="34" charset="0"/>
              <a:buChar char="•"/>
              <a:defRPr/>
            </a:pPr>
            <a:r>
              <a:rPr lang="en-US" sz="900" u="sng" dirty="0">
                <a:latin typeface="Arial" pitchFamily="34" charset="0"/>
                <a:cs typeface="Arial" pitchFamily="34" charset="0"/>
              </a:rPr>
              <a:t>Waiver of Application of the Standards of Conduct Prohibition on the Acceptance</a:t>
            </a:r>
            <a:r>
              <a:rPr lang="en-US" sz="900" u="sng" baseline="0" dirty="0">
                <a:latin typeface="Arial" pitchFamily="34" charset="0"/>
                <a:cs typeface="Arial" pitchFamily="34" charset="0"/>
              </a:rPr>
              <a:t> of Gifts From Outside Sources for Enlisted Personnel, E-6 and Below, for the Limited Purpose of Gift Acceptance From Charitable and Veterans Service Tax-Exempt Organizations</a:t>
            </a:r>
            <a:r>
              <a:rPr lang="en-US" sz="900" u="none" baseline="0" dirty="0">
                <a:latin typeface="Arial" pitchFamily="34" charset="0"/>
                <a:cs typeface="Arial" pitchFamily="34" charset="0"/>
              </a:rPr>
              <a:t>.  On 16 May 2013, Secretary </a:t>
            </a:r>
            <a:r>
              <a:rPr lang="en-US" sz="900" u="none" baseline="0" dirty="0" err="1">
                <a:latin typeface="Arial" pitchFamily="34" charset="0"/>
                <a:cs typeface="Arial" pitchFamily="34" charset="0"/>
              </a:rPr>
              <a:t>Hagel</a:t>
            </a:r>
            <a:r>
              <a:rPr lang="en-US" sz="900" u="none" baseline="0" dirty="0">
                <a:latin typeface="Arial" pitchFamily="34" charset="0"/>
                <a:cs typeface="Arial" pitchFamily="34" charset="0"/>
              </a:rPr>
              <a:t> waived JER provisions related to gifts (other than cash) from outside sources to enlisted personnel, E-6 and below, for the limited purpose of permitting them to accept gifts from charitable and veterans service tax-exempt organizations.  However, gifts intended to influence enlisted members in the performance of duties or to supplement salary are still prohibited by other provisions of the JER.</a:t>
            </a:r>
          </a:p>
          <a:p>
            <a:pPr marL="171450" indent="-171450">
              <a:buFont typeface="Arial" panose="020B0604020202020204" pitchFamily="34" charset="0"/>
              <a:buChar char="•"/>
              <a:defRPr/>
            </a:pPr>
            <a:r>
              <a:rPr lang="en-US" sz="900" u="none" baseline="0" dirty="0">
                <a:latin typeface="Arial" pitchFamily="34" charset="0"/>
                <a:cs typeface="Arial" pitchFamily="34" charset="0"/>
              </a:rPr>
              <a:t>NOTE: An unsolicited offer of free attendance or free food at a widely attended gathering (WAG) is also an exception to the general prohibition on accepting gifts from outside sources.  See slides 98-99 for further discussion of WAGs. </a:t>
            </a:r>
          </a:p>
          <a:p>
            <a:pPr lvl="1">
              <a:buFont typeface="Arial" pitchFamily="34" charset="0"/>
              <a:buChar char="•"/>
              <a:defRPr/>
            </a:pPr>
            <a:endParaRPr lang="en-US" sz="900" dirty="0">
              <a:latin typeface="Arial" pitchFamily="34" charset="0"/>
              <a:cs typeface="Arial" pitchFamily="34" charset="0"/>
            </a:endParaRPr>
          </a:p>
          <a:p>
            <a:pPr eaLnBrk="1" hangingPunct="1">
              <a:defRPr/>
            </a:pPr>
            <a:r>
              <a:rPr lang="en-US" sz="900" u="sng" dirty="0">
                <a:latin typeface="Arial" pitchFamily="34" charset="0"/>
              </a:rPr>
              <a:t>Background:</a:t>
            </a:r>
          </a:p>
          <a:p>
            <a:pPr>
              <a:buFont typeface="Arial" pitchFamily="34" charset="0"/>
              <a:buChar char="•"/>
              <a:defRPr/>
            </a:pPr>
            <a:r>
              <a:rPr lang="en-US" sz="900" dirty="0">
                <a:latin typeface="Arial" pitchFamily="34" charset="0"/>
                <a:cs typeface="Arial" pitchFamily="34" charset="0"/>
              </a:rPr>
              <a:t> 5 C.F.R. </a:t>
            </a:r>
            <a:r>
              <a:rPr lang="en-US" sz="900" dirty="0"/>
              <a:t>§</a:t>
            </a:r>
            <a:r>
              <a:rPr lang="en-US" sz="900" dirty="0">
                <a:latin typeface="Arial" pitchFamily="34" charset="0"/>
                <a:cs typeface="Arial" pitchFamily="34" charset="0"/>
              </a:rPr>
              <a:t> 2635.204</a:t>
            </a:r>
          </a:p>
          <a:p>
            <a:pPr>
              <a:buFont typeface="Arial" pitchFamily="34" charset="0"/>
              <a:buChar char="•"/>
              <a:defRPr/>
            </a:pPr>
            <a:r>
              <a:rPr lang="en-US" sz="900" dirty="0">
                <a:latin typeface="Arial" pitchFamily="34" charset="0"/>
                <a:cs typeface="Arial" pitchFamily="34" charset="0"/>
              </a:rPr>
              <a:t> 5 C.F.R. </a:t>
            </a:r>
            <a:r>
              <a:rPr lang="en-US" sz="900" dirty="0"/>
              <a:t>§</a:t>
            </a:r>
            <a:r>
              <a:rPr lang="en-US" sz="900" dirty="0">
                <a:latin typeface="Arial" pitchFamily="34" charset="0"/>
                <a:cs typeface="Arial" pitchFamily="34" charset="0"/>
              </a:rPr>
              <a:t> 2635.203(b)(4)</a:t>
            </a:r>
          </a:p>
        </p:txBody>
      </p:sp>
    </p:spTree>
    <p:extLst>
      <p:ext uri="{BB962C8B-B14F-4D97-AF65-F5344CB8AC3E}">
        <p14:creationId xmlns:p14="http://schemas.microsoft.com/office/powerpoint/2010/main" val="2713674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757022" y="4418974"/>
            <a:ext cx="5607684" cy="4183380"/>
          </a:xfrm>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Handling Improper Gifts from Outside Sources</a:t>
            </a:r>
            <a:r>
              <a:rPr lang="en-US" baseline="0" dirty="0">
                <a:latin typeface="Arial" pitchFamily="34" charset="0"/>
                <a:cs typeface="Arial" pitchFamily="34" charset="0"/>
              </a:rPr>
              <a:t> – </a:t>
            </a:r>
            <a:r>
              <a:rPr lang="en-US" dirty="0">
                <a:latin typeface="Arial" pitchFamily="34" charset="0"/>
                <a:cs typeface="Arial" pitchFamily="34" charset="0"/>
              </a:rPr>
              <a:t>When an employee cannot  accept a gift, the employee should:</a:t>
            </a:r>
          </a:p>
          <a:p>
            <a:pPr lvl="1">
              <a:buFont typeface="Arial" pitchFamily="34" charset="0"/>
              <a:buChar char="•"/>
              <a:defRPr/>
            </a:pPr>
            <a:r>
              <a:rPr lang="en-US" dirty="0">
                <a:latin typeface="Arial" pitchFamily="34" charset="0"/>
                <a:cs typeface="Arial" pitchFamily="34" charset="0"/>
              </a:rPr>
              <a:t>  Refuse the gift (if possible) or return the item and diplomatically explain the restrictions on acceptance of gifts by Federal employees.</a:t>
            </a:r>
          </a:p>
          <a:p>
            <a:pPr lvl="1">
              <a:buFont typeface="Arial" pitchFamily="34" charset="0"/>
              <a:buChar char="•"/>
              <a:defRPr/>
            </a:pPr>
            <a:r>
              <a:rPr lang="en-US" dirty="0">
                <a:latin typeface="Arial" pitchFamily="34" charset="0"/>
                <a:cs typeface="Arial" pitchFamily="34" charset="0"/>
              </a:rPr>
              <a:t>  Pay the donor the fair market value of the gift and keep a copy of the receipt/check for your records.</a:t>
            </a:r>
          </a:p>
          <a:p>
            <a:pPr lvl="1">
              <a:buFont typeface="Arial" pitchFamily="34" charset="0"/>
              <a:buChar char="•"/>
              <a:defRPr/>
            </a:pPr>
            <a:r>
              <a:rPr lang="en-US" dirty="0">
                <a:latin typeface="Arial" pitchFamily="34" charset="0"/>
                <a:cs typeface="Arial" pitchFamily="34" charset="0"/>
              </a:rPr>
              <a:t>  Perishable items may be donated to charity, shared within the office, or destroyed with the approval of the supervisor or ethics counselor.</a:t>
            </a:r>
          </a:p>
          <a:p>
            <a:pPr lvl="1">
              <a:buFont typeface="Arial" pitchFamily="34" charset="0"/>
              <a:buChar char="•"/>
              <a:defRPr/>
            </a:pPr>
            <a:r>
              <a:rPr lang="en-US" dirty="0">
                <a:latin typeface="Arial" pitchFamily="34" charset="0"/>
                <a:cs typeface="Arial" pitchFamily="34" charset="0"/>
              </a:rPr>
              <a:t>  Tangible items may also</a:t>
            </a:r>
            <a:r>
              <a:rPr lang="en-US" baseline="0" dirty="0">
                <a:latin typeface="Arial" pitchFamily="34" charset="0"/>
                <a:cs typeface="Arial" pitchFamily="34" charset="0"/>
              </a:rPr>
              <a:t> be destroyed IF they are under $100 (new rule as of 1 Jan 2017).</a:t>
            </a:r>
            <a:endParaRPr lang="en-US" dirty="0">
              <a:latin typeface="Arial" pitchFamily="34" charset="0"/>
              <a:cs typeface="Arial" pitchFamily="34" charset="0"/>
            </a:endParaRPr>
          </a:p>
          <a:p>
            <a:pPr marL="229126" indent="-229126">
              <a:defRPr/>
            </a:pPr>
            <a:endParaRPr lang="en-US" b="1" dirty="0">
              <a:latin typeface="Arial" pitchFamily="34" charset="0"/>
              <a:cs typeface="Arial" pitchFamily="34" charset="0"/>
            </a:endParaRPr>
          </a:p>
          <a:p>
            <a:pPr eaLnBrk="1" hangingPunct="1">
              <a:defRPr/>
            </a:pPr>
            <a:r>
              <a:rPr lang="en-US" u="sng" dirty="0">
                <a:latin typeface="Arial" pitchFamily="34" charset="0"/>
              </a:rPr>
              <a:t>Background:</a:t>
            </a:r>
          </a:p>
          <a:p>
            <a:pPr>
              <a:buFont typeface="Arial" pitchFamily="34" charset="0"/>
              <a:buChar char="•"/>
              <a:defRPr/>
            </a:pPr>
            <a:r>
              <a:rPr lang="en-US" dirty="0">
                <a:latin typeface="Arial" pitchFamily="34" charset="0"/>
                <a:cs typeface="Arial" pitchFamily="34" charset="0"/>
              </a:rPr>
              <a:t> 5 C.F.R. </a:t>
            </a:r>
            <a:r>
              <a:rPr lang="en-US" sz="1000" dirty="0"/>
              <a:t>§</a:t>
            </a:r>
            <a:r>
              <a:rPr lang="en-US" dirty="0">
                <a:latin typeface="Arial" pitchFamily="34" charset="0"/>
                <a:cs typeface="Arial" pitchFamily="34" charset="0"/>
              </a:rPr>
              <a:t> 2635.205</a:t>
            </a:r>
          </a:p>
        </p:txBody>
      </p:sp>
    </p:spTree>
    <p:extLst>
      <p:ext uri="{BB962C8B-B14F-4D97-AF65-F5344CB8AC3E}">
        <p14:creationId xmlns:p14="http://schemas.microsoft.com/office/powerpoint/2010/main" val="3078656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a:p>
        </p:txBody>
      </p:sp>
      <p:sp>
        <p:nvSpPr>
          <p:cNvPr id="18739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876A89F5-A92A-45B3-80C8-D0A6690715D7}" type="slidenum">
              <a:rPr lang="en-US" smtClean="0"/>
              <a:pPr/>
              <a:t>45</a:t>
            </a:fld>
            <a:endParaRPr lang="en-US"/>
          </a:p>
        </p:txBody>
      </p:sp>
    </p:spTree>
    <p:extLst>
      <p:ext uri="{BB962C8B-B14F-4D97-AF65-F5344CB8AC3E}">
        <p14:creationId xmlns:p14="http://schemas.microsoft.com/office/powerpoint/2010/main" val="3345219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r>
              <a:rPr lang="en-US" b="1" baseline="0" dirty="0">
                <a:latin typeface="Arial" pitchFamily="34" charset="0"/>
                <a:cs typeface="Arial" pitchFamily="34" charset="0"/>
              </a:rPr>
              <a:t> </a:t>
            </a:r>
          </a:p>
          <a:p>
            <a:pPr marL="171450" indent="-171450">
              <a:buFont typeface="Arial" panose="020B0604020202020204" pitchFamily="34" charset="0"/>
              <a:buChar char="•"/>
              <a:defRPr/>
            </a:pPr>
            <a:r>
              <a:rPr lang="en-US" dirty="0">
                <a:latin typeface="Arial" pitchFamily="34" charset="0"/>
                <a:cs typeface="Arial" pitchFamily="34" charset="0"/>
              </a:rPr>
              <a:t>The contractor is an outside source.  The pastries and coffee are not intended to be a meal.  While you could make this food into a meal, it is not the intention of the donor.  The items are considered modest items of food and refreshments and are therefore excluded from the broad definition of a gift.  You may partake!</a:t>
            </a:r>
          </a:p>
        </p:txBody>
      </p:sp>
      <p:sp>
        <p:nvSpPr>
          <p:cNvPr id="18842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F4F8F8F0-E417-4DD3-B212-C47739BF6643}" type="slidenum">
              <a:rPr lang="en-US" smtClean="0"/>
              <a:pPr/>
              <a:t>46</a:t>
            </a:fld>
            <a:endParaRPr lang="en-US"/>
          </a:p>
        </p:txBody>
      </p:sp>
    </p:spTree>
    <p:extLst>
      <p:ext uri="{BB962C8B-B14F-4D97-AF65-F5344CB8AC3E}">
        <p14:creationId xmlns:p14="http://schemas.microsoft.com/office/powerpoint/2010/main" val="264096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dirty="0"/>
          </a:p>
        </p:txBody>
      </p:sp>
      <p:sp>
        <p:nvSpPr>
          <p:cNvPr id="189444"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12591435-E6B4-4186-9628-83366FB67957}" type="slidenum">
              <a:rPr lang="en-US" smtClean="0"/>
              <a:pPr/>
              <a:t>47</a:t>
            </a:fld>
            <a:endParaRPr lang="en-US"/>
          </a:p>
        </p:txBody>
      </p:sp>
    </p:spTree>
    <p:extLst>
      <p:ext uri="{BB962C8B-B14F-4D97-AF65-F5344CB8AC3E}">
        <p14:creationId xmlns:p14="http://schemas.microsoft.com/office/powerpoint/2010/main" val="259652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The food items are intended by the donor, an outside source, to be more than just a snack.  The gift is therefore generally not acceptable.  However, under the exceptions to the prohibition, you may accept an unsolicited gift of not more than $20 so long as you do not exceed the $50 total from a single source during a calendar year.</a:t>
            </a:r>
          </a:p>
          <a:p>
            <a:pPr marL="171450" indent="-171450">
              <a:buFont typeface="Arial" panose="020B0604020202020204" pitchFamily="34" charset="0"/>
              <a:buChar char="•"/>
              <a:defRPr/>
            </a:pPr>
            <a:r>
              <a:rPr lang="en-US" dirty="0">
                <a:latin typeface="Arial" pitchFamily="34" charset="0"/>
                <a:cs typeface="Arial" pitchFamily="34" charset="0"/>
              </a:rPr>
              <a:t>If the market value of the gift exceeds $20, you cannot pay the difference.  You must either decline the gift or pay its full market value if you want to keep the gift.</a:t>
            </a:r>
          </a:p>
        </p:txBody>
      </p:sp>
      <p:sp>
        <p:nvSpPr>
          <p:cNvPr id="190468"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60D5E6CB-6B57-430D-8490-6F5C2ED53C3D}" type="slidenum">
              <a:rPr lang="en-US" smtClean="0"/>
              <a:pPr/>
              <a:t>48</a:t>
            </a:fld>
            <a:endParaRPr lang="en-US"/>
          </a:p>
        </p:txBody>
      </p:sp>
    </p:spTree>
    <p:extLst>
      <p:ext uri="{BB962C8B-B14F-4D97-AF65-F5344CB8AC3E}">
        <p14:creationId xmlns:p14="http://schemas.microsoft.com/office/powerpoint/2010/main" val="4221971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dirty="0"/>
          </a:p>
        </p:txBody>
      </p:sp>
      <p:sp>
        <p:nvSpPr>
          <p:cNvPr id="191492"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E13A580D-F2A6-4CC4-B508-78C57B66DEC9}" type="slidenum">
              <a:rPr lang="en-US" smtClean="0"/>
              <a:pPr/>
              <a:t>49</a:t>
            </a:fld>
            <a:endParaRPr lang="en-US"/>
          </a:p>
        </p:txBody>
      </p:sp>
    </p:spTree>
    <p:extLst>
      <p:ext uri="{BB962C8B-B14F-4D97-AF65-F5344CB8AC3E}">
        <p14:creationId xmlns:p14="http://schemas.microsoft.com/office/powerpoint/2010/main" val="402739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5DFC1F7-1109-4F6C-8264-4B3D2F1CBD2A}" type="slidenum">
              <a:rPr lang="en-US" smtClean="0"/>
              <a:pPr/>
              <a:t>5</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r>
              <a:rPr lang="en-US" sz="900" dirty="0">
                <a:latin typeface="Arial" pitchFamily="34" charset="0"/>
              </a:rPr>
              <a:t>  </a:t>
            </a:r>
          </a:p>
          <a:p>
            <a:pPr lvl="0" eaLnBrk="1" hangingPunct="1">
              <a:buFontTx/>
              <a:buChar char="•"/>
            </a:pPr>
            <a:r>
              <a:rPr lang="en-US" sz="900" dirty="0">
                <a:latin typeface="Arial" pitchFamily="34" charset="0"/>
              </a:rPr>
              <a:t>  Here are the topics that are going to be covered today.  </a:t>
            </a:r>
          </a:p>
          <a:p>
            <a:pPr lvl="0" eaLnBrk="1" hangingPunct="1">
              <a:buFontTx/>
              <a:buChar char="•"/>
            </a:pPr>
            <a:r>
              <a:rPr lang="en-US" sz="900" dirty="0">
                <a:latin typeface="Arial" pitchFamily="34" charset="0"/>
              </a:rPr>
              <a:t>  If you have questions during the class, at any time, don’t hesitate to ask. </a:t>
            </a:r>
          </a:p>
        </p:txBody>
      </p:sp>
    </p:spTree>
    <p:extLst>
      <p:ext uri="{BB962C8B-B14F-4D97-AF65-F5344CB8AC3E}">
        <p14:creationId xmlns:p14="http://schemas.microsoft.com/office/powerpoint/2010/main" val="3875957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a:p>
        </p:txBody>
      </p:sp>
      <p:sp>
        <p:nvSpPr>
          <p:cNvPr id="19251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D5F7FE2A-B97A-43F5-AD74-F957180A191C}" type="slidenum">
              <a:rPr lang="en-US" smtClean="0"/>
              <a:pPr/>
              <a:t>50</a:t>
            </a:fld>
            <a:endParaRPr lang="en-US"/>
          </a:p>
        </p:txBody>
      </p:sp>
    </p:spTree>
    <p:extLst>
      <p:ext uri="{BB962C8B-B14F-4D97-AF65-F5344CB8AC3E}">
        <p14:creationId xmlns:p14="http://schemas.microsoft.com/office/powerpoint/2010/main" val="538618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71450" indent="-171450">
              <a:buFont typeface="Arial" panose="020B0604020202020204" pitchFamily="34" charset="0"/>
              <a:buChar char="•"/>
            </a:pPr>
            <a:r>
              <a:rPr lang="en-US" dirty="0">
                <a:latin typeface="Arial" pitchFamily="34" charset="0"/>
                <a:cs typeface="Arial" pitchFamily="34" charset="0"/>
              </a:rPr>
              <a:t>#1 is not correct.  Though the value of the meal does not exceed $20, you must aggregate all gifts received from a single source during the calendar year.  You are then guided by the $20/$50 rule.  You may not accept this fourth meal as it  would exceed the $20/$50 rule ($65). </a:t>
            </a:r>
          </a:p>
          <a:p>
            <a:pPr marL="171450" indent="-171450">
              <a:buFont typeface="Arial" panose="020B0604020202020204" pitchFamily="34" charset="0"/>
              <a:buChar char="•"/>
            </a:pPr>
            <a:r>
              <a:rPr lang="en-US" dirty="0">
                <a:latin typeface="Arial" pitchFamily="34" charset="0"/>
                <a:cs typeface="Arial" pitchFamily="34" charset="0"/>
              </a:rPr>
              <a:t>#2 is not correct.  You can never buy down a gift.  If you exceed the 20/50 rule, you must either decline or pay full market value for the gift.</a:t>
            </a:r>
          </a:p>
          <a:p>
            <a:pPr marL="171450" indent="-171450">
              <a:buFont typeface="Arial" panose="020B0604020202020204" pitchFamily="34" charset="0"/>
              <a:buChar char="•"/>
            </a:pPr>
            <a:r>
              <a:rPr lang="en-US" dirty="0">
                <a:latin typeface="Arial" pitchFamily="34" charset="0"/>
                <a:cs typeface="Arial" pitchFamily="34" charset="0"/>
              </a:rPr>
              <a:t>#3 is correct!  You may not accept this fourth meal as it  would exceed the $20/$50 rule ($65).  You should politely decline or pay the full market value of the meal.</a:t>
            </a:r>
          </a:p>
          <a:p>
            <a:pPr marL="171450" indent="-171450">
              <a:buFont typeface="Arial" panose="020B0604020202020204" pitchFamily="34" charset="0"/>
              <a:buChar char="•"/>
            </a:pPr>
            <a:r>
              <a:rPr lang="en-US" dirty="0">
                <a:latin typeface="Arial" pitchFamily="34" charset="0"/>
                <a:cs typeface="Arial" pitchFamily="34" charset="0"/>
              </a:rPr>
              <a:t>#4 is not correct.  You cannot cut a sandwich into pieces to keep it within acceptable gift limits.</a:t>
            </a:r>
          </a:p>
        </p:txBody>
      </p:sp>
      <p:sp>
        <p:nvSpPr>
          <p:cNvPr id="19354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26272D8D-7166-4CDD-849C-C946C1CC303B}" type="slidenum">
              <a:rPr lang="en-US" smtClean="0"/>
              <a:pPr/>
              <a:t>51</a:t>
            </a:fld>
            <a:endParaRPr lang="en-US"/>
          </a:p>
        </p:txBody>
      </p:sp>
    </p:spTree>
    <p:extLst>
      <p:ext uri="{BB962C8B-B14F-4D97-AF65-F5344CB8AC3E}">
        <p14:creationId xmlns:p14="http://schemas.microsoft.com/office/powerpoint/2010/main" val="2217159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a:buFont typeface="Arial" pitchFamily="34" charset="0"/>
              <a:buNone/>
              <a:defRPr/>
            </a:pPr>
            <a:r>
              <a:rPr lang="en-US" dirty="0">
                <a:latin typeface="Arial" pitchFamily="34" charset="0"/>
                <a:cs typeface="Arial" pitchFamily="34" charset="0"/>
              </a:rPr>
              <a:t>You may never solicit a gift from a foreign Government and you generally may not accept a gift from a foreign Government.  </a:t>
            </a:r>
          </a:p>
          <a:p>
            <a:pPr>
              <a:buFont typeface="Arial" pitchFamily="34" charset="0"/>
              <a:buNone/>
              <a:defRPr/>
            </a:pPr>
            <a:r>
              <a:rPr lang="en-US" dirty="0">
                <a:latin typeface="Arial" pitchFamily="34" charset="0"/>
                <a:cs typeface="Arial" pitchFamily="34" charset="0"/>
              </a:rPr>
              <a:t>A “foreign Government” includes any foreign national, state, local, and municipal Government, and any international or multinational organization whose members are foreign governments.</a:t>
            </a:r>
          </a:p>
          <a:p>
            <a:pPr>
              <a:buFont typeface="Arial" pitchFamily="34" charset="0"/>
              <a:buNone/>
              <a:defRPr/>
            </a:pPr>
            <a:r>
              <a:rPr lang="en-US" dirty="0">
                <a:latin typeface="Arial" pitchFamily="34" charset="0"/>
                <a:cs typeface="Arial" pitchFamily="34" charset="0"/>
              </a:rPr>
              <a:t>So, if you visit England and a London city official gives you a silver tray, it is a gift from a foreign Government.  Similarly, if you receive a gift from the head of a village or a member of a foreign nation’s military, it is a gift from a foreign Government.</a:t>
            </a:r>
          </a:p>
          <a:p>
            <a:pPr>
              <a:buFont typeface="Arial" pitchFamily="34" charset="0"/>
              <a:buNone/>
              <a:defRPr/>
            </a:pPr>
            <a:r>
              <a:rPr lang="en-US" dirty="0">
                <a:latin typeface="Arial" pitchFamily="34" charset="0"/>
                <a:cs typeface="Arial" pitchFamily="34" charset="0"/>
              </a:rPr>
              <a:t>The rules governing foreign gifts are different from the rules governing gifts from outside sources.   If you are given a gift from a foreign Government, you do not go through the three part analysis that you used for gifts from outside sources.  It does not matter whether or not the gift is given to you because of your official position, all that matters is that the gift is from a foreign Government.</a:t>
            </a:r>
          </a:p>
          <a:p>
            <a:pPr>
              <a:buFont typeface="Arial" pitchFamily="34" charset="0"/>
              <a:buNone/>
              <a:defRPr/>
            </a:pPr>
            <a:r>
              <a:rPr lang="en-US" dirty="0">
                <a:latin typeface="Arial" pitchFamily="34" charset="0"/>
                <a:cs typeface="Arial" pitchFamily="34" charset="0"/>
              </a:rPr>
              <a:t>The definition of a “gift” is also a bit different when it comes to gifts from foreign governments.  A gift is anything a foreign Government offers you that is of tangible or intangible value, except for an educational scholarship or medical treatment.</a:t>
            </a:r>
          </a:p>
          <a:p>
            <a:pPr>
              <a:defRPr/>
            </a:pPr>
            <a:endParaRPr lang="en-US" dirty="0">
              <a:latin typeface="Arial" pitchFamily="34" charset="0"/>
              <a:cs typeface="Arial" pitchFamily="34" charset="0"/>
            </a:endParaRPr>
          </a:p>
          <a:p>
            <a:pPr eaLnBrk="1" hangingPunct="1">
              <a:defRPr/>
            </a:pPr>
            <a:r>
              <a:rPr lang="en-US" u="sng" dirty="0">
                <a:latin typeface="Arial" pitchFamily="34" charset="0"/>
              </a:rPr>
              <a:t>Background:</a:t>
            </a:r>
          </a:p>
          <a:p>
            <a:pPr>
              <a:buFont typeface="Arial" pitchFamily="34" charset="0"/>
              <a:buChar char="•"/>
              <a:defRPr/>
            </a:pPr>
            <a:r>
              <a:rPr lang="en-US" dirty="0">
                <a:latin typeface="Arial" pitchFamily="34" charset="0"/>
                <a:cs typeface="Arial" pitchFamily="34" charset="0"/>
              </a:rPr>
              <a:t>  Art I, Sec. 9, Cl. 8</a:t>
            </a:r>
          </a:p>
          <a:p>
            <a:pPr>
              <a:buFont typeface="Arial" pitchFamily="34" charset="0"/>
              <a:buChar char="•"/>
              <a:defRPr/>
            </a:pPr>
            <a:r>
              <a:rPr lang="en-US" dirty="0">
                <a:latin typeface="Arial" pitchFamily="34" charset="0"/>
                <a:cs typeface="Arial" pitchFamily="34" charset="0"/>
              </a:rPr>
              <a:t>  5 U.S.C. </a:t>
            </a:r>
            <a:r>
              <a:rPr lang="en-US" sz="1000" dirty="0"/>
              <a:t>§ </a:t>
            </a:r>
            <a:r>
              <a:rPr lang="en-US" dirty="0">
                <a:latin typeface="Arial" pitchFamily="34" charset="0"/>
                <a:cs typeface="Arial" pitchFamily="34" charset="0"/>
              </a:rPr>
              <a:t>7342</a:t>
            </a:r>
          </a:p>
          <a:p>
            <a:pPr>
              <a:buFont typeface="Arial" pitchFamily="34" charset="0"/>
              <a:buChar char="•"/>
              <a:defRPr/>
            </a:pPr>
            <a:r>
              <a:rPr lang="en-US" dirty="0">
                <a:latin typeface="Arial" pitchFamily="34" charset="0"/>
                <a:cs typeface="Arial" pitchFamily="34" charset="0"/>
              </a:rPr>
              <a:t>  </a:t>
            </a:r>
            <a:r>
              <a:rPr lang="en-US" dirty="0" err="1">
                <a:latin typeface="Arial" pitchFamily="34" charset="0"/>
                <a:cs typeface="Arial" pitchFamily="34" charset="0"/>
              </a:rPr>
              <a:t>DoDD</a:t>
            </a:r>
            <a:r>
              <a:rPr lang="en-US" dirty="0">
                <a:latin typeface="Arial" pitchFamily="34" charset="0"/>
                <a:cs typeface="Arial" pitchFamily="34" charset="0"/>
              </a:rPr>
              <a:t> 1005.13</a:t>
            </a:r>
          </a:p>
          <a:p>
            <a:pPr>
              <a:buFont typeface="Arial" pitchFamily="34" charset="0"/>
              <a:buChar char="•"/>
              <a:defRPr/>
            </a:pPr>
            <a:r>
              <a:rPr lang="en-US" dirty="0">
                <a:latin typeface="Arial" pitchFamily="34" charset="0"/>
                <a:cs typeface="Arial" pitchFamily="34" charset="0"/>
              </a:rPr>
              <a:t>  JER 2-300</a:t>
            </a:r>
          </a:p>
          <a:p>
            <a:pPr>
              <a:defRPr/>
            </a:pPr>
            <a:endParaRPr lang="en-US" dirty="0"/>
          </a:p>
        </p:txBody>
      </p:sp>
    </p:spTree>
    <p:extLst>
      <p:ext uri="{BB962C8B-B14F-4D97-AF65-F5344CB8AC3E}">
        <p14:creationId xmlns:p14="http://schemas.microsoft.com/office/powerpoint/2010/main" val="2554451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680684" y="4415791"/>
            <a:ext cx="5628359" cy="4880610"/>
          </a:xfrm>
          <a:ln/>
        </p:spPr>
        <p:txBody>
          <a:bodyPr/>
          <a:lstStyle/>
          <a:p>
            <a:pPr>
              <a:buFont typeface="Arial" pitchFamily="34" charset="0"/>
              <a:buNone/>
              <a:defRPr/>
            </a:pPr>
            <a:r>
              <a:rPr lang="en-US" b="1" dirty="0">
                <a:latin typeface="Arial" pitchFamily="34" charset="0"/>
                <a:cs typeface="Arial" pitchFamily="34" charset="0"/>
              </a:rPr>
              <a:t>Instructor’s Comments:</a:t>
            </a:r>
          </a:p>
          <a:p>
            <a:pPr marL="171450" indent="-171450">
              <a:buFont typeface="Arial" panose="020B0604020202020204" pitchFamily="34" charset="0"/>
              <a:buChar char="•"/>
              <a:defRPr/>
            </a:pPr>
            <a:r>
              <a:rPr lang="en-US" dirty="0">
                <a:latin typeface="Arial" pitchFamily="34" charset="0"/>
                <a:cs typeface="Arial" pitchFamily="34" charset="0"/>
              </a:rPr>
              <a:t>There are two kinds of gifts that you may accept from a foreign Government.  </a:t>
            </a:r>
          </a:p>
          <a:p>
            <a:pPr marL="171450" indent="-171450">
              <a:buFont typeface="Arial" panose="020B0604020202020204" pitchFamily="34" charset="0"/>
              <a:buChar char="•"/>
              <a:defRPr/>
            </a:pPr>
            <a:r>
              <a:rPr lang="en-US" dirty="0">
                <a:latin typeface="Arial" pitchFamily="34" charset="0"/>
                <a:cs typeface="Arial" pitchFamily="34" charset="0"/>
              </a:rPr>
              <a:t>First, you may accept and keep gifts for yourself that are of minimal value.  Minimal value means having a retail value in the United States at the time of acceptance of $415 or less.  “Minimum value” is established by GSA (U.S. General Services Administration) and is adjusted every 3 years based on the Consumer Price Index.  The minimal value was last updated in 2020</a:t>
            </a:r>
            <a:r>
              <a:rPr lang="en-US" baseline="0" dirty="0">
                <a:latin typeface="Arial" pitchFamily="34" charset="0"/>
                <a:cs typeface="Arial" pitchFamily="34" charset="0"/>
              </a:rPr>
              <a:t>.</a:t>
            </a:r>
            <a:endParaRPr lang="en-US" dirty="0">
              <a:latin typeface="Arial" pitchFamily="34" charset="0"/>
              <a:cs typeface="Arial" pitchFamily="34" charset="0"/>
            </a:endParaRPr>
          </a:p>
          <a:p>
            <a:pPr marL="171450" indent="-171450">
              <a:buFont typeface="Arial" panose="020B0604020202020204" pitchFamily="34" charset="0"/>
              <a:buChar char="•"/>
              <a:defRPr/>
            </a:pPr>
            <a:r>
              <a:rPr lang="en-US" dirty="0">
                <a:latin typeface="Arial" pitchFamily="34" charset="0"/>
                <a:cs typeface="Arial" pitchFamily="34" charset="0"/>
              </a:rPr>
              <a:t>Second, if a gift exceeds the “minimum value,” it may be accepted if it appears that refusal is likely to cause offense, embarrassment, or adversely affect foreign relations.  Such gifts should be accepted on behalf of the United States and upon acceptance, become property of the U.S. Government.  (Note: These gifts must be reported to the Army</a:t>
            </a:r>
            <a:r>
              <a:rPr lang="en-US" baseline="0" dirty="0">
                <a:latin typeface="Arial" pitchFamily="34" charset="0"/>
                <a:cs typeface="Arial" pitchFamily="34" charset="0"/>
              </a:rPr>
              <a:t> Gift Program Coordinator, </a:t>
            </a:r>
            <a:r>
              <a:rPr lang="en-US" sz="1200" dirty="0">
                <a:latin typeface="Times New Roman" pitchFamily="18" charset="0"/>
              </a:rPr>
              <a:t>Office of the Administrative Assistant to the Secretary of the Army, ATTN:  Army Gift Program Coordinator, 105 Army Pentagon, Washington D.C. 20310-0105; telephone: 703-697-3067</a:t>
            </a:r>
            <a:r>
              <a:rPr lang="en-US" dirty="0">
                <a:latin typeface="Arial" pitchFamily="34" charset="0"/>
                <a:cs typeface="Arial" pitchFamily="34" charset="0"/>
              </a:rPr>
              <a:t>).</a:t>
            </a:r>
          </a:p>
          <a:p>
            <a:pPr marL="171450" indent="-171450">
              <a:buFont typeface="Arial" panose="020B0604020202020204" pitchFamily="34" charset="0"/>
              <a:buChar char="•"/>
              <a:defRPr/>
            </a:pPr>
            <a:r>
              <a:rPr lang="en-US" dirty="0">
                <a:latin typeface="Arial" pitchFamily="34" charset="0"/>
                <a:cs typeface="Arial" pitchFamily="34" charset="0"/>
              </a:rPr>
              <a:t> It may not always be clear whether the aggregate U.S. retail value of gifts that you receive at a presentation is within the minimal value.  If you are not sure, then you should treat the gifts as exceeding the minimal value.  Be sure to contact your ethics counselor.</a:t>
            </a:r>
          </a:p>
          <a:p>
            <a:pPr>
              <a:defRPr/>
            </a:pPr>
            <a:endParaRPr lang="en-US" dirty="0">
              <a:latin typeface="Arial" pitchFamily="34" charset="0"/>
              <a:cs typeface="Arial" pitchFamily="34" charset="0"/>
            </a:endParaRPr>
          </a:p>
          <a:p>
            <a:pPr eaLnBrk="1" hangingPunct="1">
              <a:defRPr/>
            </a:pPr>
            <a:r>
              <a:rPr lang="en-US" u="sng" dirty="0">
                <a:latin typeface="Arial" pitchFamily="34" charset="0"/>
              </a:rPr>
              <a:t>Background:</a:t>
            </a:r>
          </a:p>
          <a:p>
            <a:pPr>
              <a:buFont typeface="Arial" pitchFamily="34" charset="0"/>
              <a:buChar char="•"/>
              <a:defRPr/>
            </a:pPr>
            <a:r>
              <a:rPr lang="en-US" dirty="0">
                <a:latin typeface="Arial" pitchFamily="34" charset="0"/>
                <a:cs typeface="Arial" pitchFamily="34" charset="0"/>
              </a:rPr>
              <a:t>  JER 2-300b</a:t>
            </a:r>
          </a:p>
          <a:p>
            <a:pPr>
              <a:defRPr/>
            </a:pPr>
            <a:endParaRPr lang="en-US" dirty="0"/>
          </a:p>
        </p:txBody>
      </p:sp>
    </p:spTree>
    <p:extLst>
      <p:ext uri="{BB962C8B-B14F-4D97-AF65-F5344CB8AC3E}">
        <p14:creationId xmlns:p14="http://schemas.microsoft.com/office/powerpoint/2010/main" val="329137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b="1" dirty="0">
                <a:latin typeface="Arial" pitchFamily="34" charset="0"/>
                <a:cs typeface="Arial" pitchFamily="34" charset="0"/>
              </a:rPr>
              <a:t>Question:  </a:t>
            </a:r>
            <a:r>
              <a:rPr lang="en-US" dirty="0">
                <a:latin typeface="Arial" pitchFamily="34" charset="0"/>
                <a:cs typeface="Arial" pitchFamily="34" charset="0"/>
              </a:rPr>
              <a:t>You are part of a U.S. delegation visiting the nation of Green Mountain.  At 1000 on Tuesday, an official of the Green Mountain Government presents you with a silver tea set that has a U.S. retail value of $150.  At 1600 that same day, but at a different ceremony, the same official presents you with a crystal vase that has a U.S. retail value of $200.  The head of the delegation told you in advance that if offered any gifts that you should accept to avoid embarrassment.  So you accepted both the tea set and the vase.  May you keep the gifts?</a:t>
            </a:r>
          </a:p>
        </p:txBody>
      </p:sp>
      <p:sp>
        <p:nvSpPr>
          <p:cNvPr id="196612"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42BE920A-D2D8-470B-9CE9-AAB3ED58A207}" type="slidenum">
              <a:rPr lang="en-US" smtClean="0"/>
              <a:pPr/>
              <a:t>54</a:t>
            </a:fld>
            <a:endParaRPr lang="en-US"/>
          </a:p>
        </p:txBody>
      </p:sp>
    </p:spTree>
    <p:extLst>
      <p:ext uri="{BB962C8B-B14F-4D97-AF65-F5344CB8AC3E}">
        <p14:creationId xmlns:p14="http://schemas.microsoft.com/office/powerpoint/2010/main" val="27268556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pPr eaLnBrk="1" hangingPunct="1">
              <a:buFontTx/>
              <a:buNone/>
            </a:pPr>
            <a:r>
              <a:rPr lang="en-US" b="1" dirty="0">
                <a:latin typeface="Arial" pitchFamily="34" charset="0"/>
                <a:cs typeface="Arial" pitchFamily="34" charset="0"/>
              </a:rPr>
              <a:t>Instructor Comments:  </a:t>
            </a:r>
          </a:p>
          <a:p>
            <a:pPr marL="171450" indent="-171450" eaLnBrk="1" hangingPunct="1">
              <a:buFont typeface="Arial" panose="020B0604020202020204" pitchFamily="34" charset="0"/>
              <a:buChar char="•"/>
            </a:pPr>
            <a:r>
              <a:rPr lang="en-US" u="sng" dirty="0">
                <a:latin typeface="Arial" pitchFamily="34" charset="0"/>
                <a:cs typeface="Arial" pitchFamily="34" charset="0"/>
              </a:rPr>
              <a:t>Please choose the best answer</a:t>
            </a:r>
            <a:r>
              <a:rPr lang="en-US" sz="900" dirty="0">
                <a:cs typeface="Times New Roman" pitchFamily="18" charset="0"/>
              </a:rPr>
              <a:t>.</a:t>
            </a:r>
          </a:p>
          <a:p>
            <a:endParaRPr lang="en-US" dirty="0"/>
          </a:p>
        </p:txBody>
      </p:sp>
      <p:sp>
        <p:nvSpPr>
          <p:cNvPr id="19763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ADDD708D-33E9-4C88-92C4-3ADAFDD8217F}" type="slidenum">
              <a:rPr lang="en-US" smtClean="0"/>
              <a:pPr/>
              <a:t>55</a:t>
            </a:fld>
            <a:endParaRPr lang="en-US"/>
          </a:p>
        </p:txBody>
      </p:sp>
    </p:spTree>
    <p:extLst>
      <p:ext uri="{BB962C8B-B14F-4D97-AF65-F5344CB8AC3E}">
        <p14:creationId xmlns:p14="http://schemas.microsoft.com/office/powerpoint/2010/main" val="1198332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b="1" dirty="0">
                <a:latin typeface="Arial" pitchFamily="34" charset="0"/>
                <a:cs typeface="Arial" pitchFamily="34" charset="0"/>
              </a:rPr>
              <a:t>#3 is the correct answer</a:t>
            </a:r>
            <a:r>
              <a:rPr lang="en-US" dirty="0">
                <a:latin typeface="Arial" pitchFamily="34" charset="0"/>
                <a:cs typeface="Arial" pitchFamily="34" charset="0"/>
              </a:rPr>
              <a:t>:  The minimal value refers to the aggregate value of all gifts made at the same presentation by the same donor.  Here, although the same donor offered the gifts, he did so at different presentations, one at 1000 and the other at 1600.  Therefore, you do not aggregate the values of the tea set and the vase.  Instead, you consider them separately.  Since each gift is within the minimal value, you may keep both gifts.</a:t>
            </a:r>
          </a:p>
          <a:p>
            <a:pPr marL="171450" indent="-171450">
              <a:buFont typeface="Arial" panose="020B0604020202020204" pitchFamily="34" charset="0"/>
              <a:buChar char="•"/>
              <a:defRPr/>
            </a:pPr>
            <a:r>
              <a:rPr lang="en-US" dirty="0">
                <a:latin typeface="Arial" pitchFamily="34" charset="0"/>
                <a:cs typeface="Arial" pitchFamily="34" charset="0"/>
              </a:rPr>
              <a:t>#1 is incorrect for two reasons:  First, it aggregates the retail value of gifts presented at two separate presentations.  Second, it is never acceptable to “buy down” a gift.  If the retail value of the gift exceeds the minimal value of $415, the gift becomes the property of the U.S. Government.  However, the intended recipient may have the opportunity to purchase the gift by paying for the full market value of the gifts –  the recipient should seek further guidance from his or her ethics counselor.</a:t>
            </a:r>
          </a:p>
          <a:p>
            <a:pPr marL="171450" indent="-171450">
              <a:buFont typeface="Arial" panose="020B0604020202020204" pitchFamily="34" charset="0"/>
              <a:buChar char="•"/>
              <a:defRPr/>
            </a:pPr>
            <a:r>
              <a:rPr lang="en-US" dirty="0">
                <a:latin typeface="Arial" pitchFamily="34" charset="0"/>
                <a:cs typeface="Arial" pitchFamily="34" charset="0"/>
              </a:rPr>
              <a:t>#2 is incorrect because it aggregates the retail value of gifts presented at separate presentations.  Despite being presented by the same donor, the gifts are considered separate gifts.</a:t>
            </a:r>
          </a:p>
        </p:txBody>
      </p:sp>
      <p:sp>
        <p:nvSpPr>
          <p:cNvPr id="19866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192497DD-5977-4DA2-8914-6C6178555B72}" type="slidenum">
              <a:rPr lang="en-US" smtClean="0"/>
              <a:pPr/>
              <a:t>56</a:t>
            </a:fld>
            <a:endParaRPr lang="en-US"/>
          </a:p>
        </p:txBody>
      </p:sp>
    </p:spTree>
    <p:extLst>
      <p:ext uri="{BB962C8B-B14F-4D97-AF65-F5344CB8AC3E}">
        <p14:creationId xmlns:p14="http://schemas.microsoft.com/office/powerpoint/2010/main" val="32392971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None/>
              <a:defRPr/>
            </a:pPr>
            <a:r>
              <a:rPr lang="en-US" b="1" dirty="0">
                <a:latin typeface="Arial" pitchFamily="34" charset="0"/>
                <a:cs typeface="Arial" pitchFamily="34" charset="0"/>
              </a:rPr>
              <a:t>Instructors Comments:</a:t>
            </a:r>
          </a:p>
          <a:p>
            <a:pPr marL="171450" indent="-171450">
              <a:buFont typeface="Arial" panose="020B0604020202020204" pitchFamily="34" charset="0"/>
              <a:buChar char="•"/>
              <a:defRPr/>
            </a:pPr>
            <a:r>
              <a:rPr lang="en-US" dirty="0">
                <a:latin typeface="Arial" pitchFamily="34" charset="0"/>
                <a:cs typeface="Arial" pitchFamily="34" charset="0"/>
              </a:rPr>
              <a:t>Some exchange of gifts between employees is considered to be unethical because of either the potential to abuse the rights of employees, or because of the potential for the appearance of favoritism in superior-subordinate relationships.</a:t>
            </a:r>
          </a:p>
          <a:p>
            <a:pPr>
              <a:defRPr/>
            </a:pPr>
            <a:endParaRPr lang="en-US" dirty="0">
              <a:latin typeface="Arial" pitchFamily="34" charset="0"/>
              <a:cs typeface="Arial" pitchFamily="34" charset="0"/>
            </a:endParaRPr>
          </a:p>
          <a:p>
            <a:pPr eaLnBrk="1" hangingPunct="1">
              <a:defRPr/>
            </a:pPr>
            <a:r>
              <a:rPr lang="en-US" u="sng" dirty="0">
                <a:latin typeface="Arial" pitchFamily="34" charset="0"/>
              </a:rPr>
              <a:t>Background:</a:t>
            </a:r>
          </a:p>
          <a:p>
            <a:pPr>
              <a:buFont typeface="Arial" pitchFamily="34" charset="0"/>
              <a:buChar char="•"/>
              <a:defRPr/>
            </a:pPr>
            <a:r>
              <a:rPr lang="en-US" dirty="0">
                <a:latin typeface="Arial" pitchFamily="34" charset="0"/>
                <a:cs typeface="Arial" pitchFamily="34" charset="0"/>
              </a:rPr>
              <a:t>  5 C.F.R.</a:t>
            </a:r>
            <a:r>
              <a:rPr lang="en-US" sz="1000" dirty="0"/>
              <a:t> §</a:t>
            </a:r>
            <a:r>
              <a:rPr lang="en-US" dirty="0">
                <a:latin typeface="Arial" pitchFamily="34" charset="0"/>
                <a:cs typeface="Arial" pitchFamily="34" charset="0"/>
              </a:rPr>
              <a:t> 2635.302a </a:t>
            </a:r>
          </a:p>
          <a:p>
            <a:pPr>
              <a:buFont typeface="Arial" pitchFamily="34" charset="0"/>
              <a:buChar char="•"/>
              <a:defRPr/>
            </a:pPr>
            <a:r>
              <a:rPr lang="en-US" dirty="0">
                <a:latin typeface="Arial" pitchFamily="34" charset="0"/>
                <a:cs typeface="Arial" pitchFamily="34" charset="0"/>
              </a:rPr>
              <a:t>  5 C.F.R. </a:t>
            </a:r>
            <a:r>
              <a:rPr lang="en-US" sz="1000" dirty="0"/>
              <a:t>§ </a:t>
            </a:r>
            <a:r>
              <a:rPr lang="en-US" dirty="0">
                <a:latin typeface="Arial" pitchFamily="34" charset="0"/>
                <a:cs typeface="Arial" pitchFamily="34" charset="0"/>
              </a:rPr>
              <a:t>2635.303d</a:t>
            </a:r>
          </a:p>
          <a:p>
            <a:pPr>
              <a:defRPr/>
            </a:pPr>
            <a:endParaRPr lang="en-US" dirty="0"/>
          </a:p>
          <a:p>
            <a:pPr>
              <a:defRPr/>
            </a:pPr>
            <a:endParaRPr lang="en-US" dirty="0"/>
          </a:p>
          <a:p>
            <a:pPr lvl="2" eaLnBrk="1" hangingPunct="1">
              <a:lnSpc>
                <a:spcPct val="80000"/>
              </a:lnSpc>
              <a:defRPr/>
            </a:pPr>
            <a:endParaRPr lang="en-US" sz="800" dirty="0"/>
          </a:p>
          <a:p>
            <a:pPr lvl="2" eaLnBrk="1" hangingPunct="1">
              <a:lnSpc>
                <a:spcPct val="80000"/>
              </a:lnSpc>
              <a:defRPr/>
            </a:pPr>
            <a:endParaRPr lang="en-US" sz="800" b="1" dirty="0">
              <a:solidFill>
                <a:srgbClr val="17375E"/>
              </a:solidFill>
            </a:endParaRPr>
          </a:p>
        </p:txBody>
      </p:sp>
      <p:sp>
        <p:nvSpPr>
          <p:cNvPr id="199684"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EB10BF76-7BA3-4AEA-9E55-A8E8C8DA9F4C}" type="slidenum">
              <a:rPr lang="en-US" smtClean="0"/>
              <a:pPr/>
              <a:t>57</a:t>
            </a:fld>
            <a:endParaRPr lang="en-US"/>
          </a:p>
        </p:txBody>
      </p:sp>
    </p:spTree>
    <p:extLst>
      <p:ext uri="{BB962C8B-B14F-4D97-AF65-F5344CB8AC3E}">
        <p14:creationId xmlns:p14="http://schemas.microsoft.com/office/powerpoint/2010/main" val="1928622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212850" y="522288"/>
            <a:ext cx="4648200" cy="3486150"/>
          </a:xfrm>
          <a:ln/>
        </p:spPr>
      </p:sp>
      <p:sp>
        <p:nvSpPr>
          <p:cNvPr id="199683" name="Notes Placeholder 2"/>
          <p:cNvSpPr>
            <a:spLocks noGrp="1"/>
          </p:cNvSpPr>
          <p:nvPr>
            <p:ph type="body" idx="1"/>
          </p:nvPr>
        </p:nvSpPr>
        <p:spPr>
          <a:ln/>
        </p:spPr>
        <p:txBody>
          <a:bodyPr/>
          <a:lstStyle/>
          <a:p>
            <a:pPr>
              <a:lnSpc>
                <a:spcPct val="90000"/>
              </a:lnSpc>
              <a:buFont typeface="Arial" pitchFamily="34" charset="0"/>
              <a:buNone/>
              <a:defRPr/>
            </a:pPr>
            <a:r>
              <a:rPr lang="en-US" b="1" dirty="0">
                <a:latin typeface="Arial" pitchFamily="34" charset="0"/>
                <a:cs typeface="Arial" pitchFamily="34" charset="0"/>
              </a:rPr>
              <a:t>Instructors Comments:</a:t>
            </a:r>
          </a:p>
          <a:p>
            <a:pPr marL="171450" indent="-171450">
              <a:lnSpc>
                <a:spcPct val="90000"/>
              </a:lnSpc>
              <a:buFont typeface="Arial" panose="020B0604020202020204" pitchFamily="34" charset="0"/>
              <a:buChar char="•"/>
              <a:defRPr/>
            </a:pPr>
            <a:r>
              <a:rPr lang="en-US" u="sng" dirty="0">
                <a:latin typeface="Arial" pitchFamily="34" charset="0"/>
                <a:cs typeface="Arial" pitchFamily="34" charset="0"/>
              </a:rPr>
              <a:t>General Rules</a:t>
            </a:r>
            <a:r>
              <a:rPr lang="en-US" dirty="0">
                <a:latin typeface="Arial" pitchFamily="34" charset="0"/>
                <a:cs typeface="Arial" pitchFamily="34" charset="0"/>
              </a:rPr>
              <a:t>:  An employee shall not directly or indirectly:</a:t>
            </a:r>
          </a:p>
          <a:p>
            <a:pPr marL="628650" lvl="1" indent="-171450">
              <a:lnSpc>
                <a:spcPct val="90000"/>
              </a:lnSpc>
              <a:buFont typeface="Arial" panose="020B0604020202020204" pitchFamily="34" charset="0"/>
              <a:buChar char="•"/>
              <a:defRPr/>
            </a:pPr>
            <a:r>
              <a:rPr lang="en-US" dirty="0">
                <a:latin typeface="Arial" pitchFamily="34" charset="0"/>
                <a:cs typeface="Arial" pitchFamily="34" charset="0"/>
              </a:rPr>
              <a:t>Give a gift or make a donation toward a gift for an official superior or solicit a contribution from another employee for a gift to either his own official superior or that of another; or</a:t>
            </a:r>
          </a:p>
          <a:p>
            <a:pPr marL="628650" lvl="1" indent="-171450">
              <a:lnSpc>
                <a:spcPct val="90000"/>
              </a:lnSpc>
              <a:buFont typeface="Arial" panose="020B0604020202020204" pitchFamily="34" charset="0"/>
              <a:buChar char="•"/>
              <a:defRPr/>
            </a:pPr>
            <a:r>
              <a:rPr lang="en-US" dirty="0">
                <a:latin typeface="Arial" pitchFamily="34" charset="0"/>
                <a:cs typeface="Arial" pitchFamily="34" charset="0"/>
              </a:rPr>
              <a:t>Accept a gift from a lower-paid employee unless the donor and recipient are personal friends who are not in an official superior-subordinate relationship.</a:t>
            </a:r>
          </a:p>
          <a:p>
            <a:pPr marL="628650" lvl="1" indent="-171450">
              <a:lnSpc>
                <a:spcPct val="90000"/>
              </a:lnSpc>
              <a:buFont typeface="Arial" panose="020B0604020202020204" pitchFamily="34" charset="0"/>
              <a:buChar char="•"/>
              <a:defRPr/>
            </a:pPr>
            <a:r>
              <a:rPr lang="en-US" dirty="0">
                <a:latin typeface="Arial" pitchFamily="34" charset="0"/>
                <a:cs typeface="Arial" pitchFamily="34" charset="0"/>
              </a:rPr>
              <a:t>“Official superior” means any other employee, including but not limited to an immediate supervisor, whose official responsibilities include directing or evaluating the performance of the employee or any official superior of the employee, i.e., anyone in the employee’s chain of command.</a:t>
            </a:r>
          </a:p>
          <a:p>
            <a:pPr>
              <a:defRPr/>
            </a:pPr>
            <a:endParaRPr lang="en-US" b="1" dirty="0">
              <a:latin typeface="Arial" pitchFamily="34" charset="0"/>
              <a:cs typeface="Arial" pitchFamily="34" charset="0"/>
            </a:endParaRPr>
          </a:p>
          <a:p>
            <a:pPr>
              <a:defRPr/>
            </a:pPr>
            <a:r>
              <a:rPr lang="en-US" u="sng" dirty="0">
                <a:latin typeface="Arial" pitchFamily="34" charset="0"/>
                <a:cs typeface="Arial" pitchFamily="34" charset="0"/>
              </a:rPr>
              <a:t>Background:</a:t>
            </a:r>
          </a:p>
          <a:p>
            <a:pPr>
              <a:buFont typeface="Arial" pitchFamily="34" charset="0"/>
              <a:buChar char="•"/>
              <a:defRPr/>
            </a:pPr>
            <a:r>
              <a:rPr lang="en-US" dirty="0">
                <a:latin typeface="Arial" pitchFamily="34" charset="0"/>
                <a:cs typeface="Arial" pitchFamily="34" charset="0"/>
              </a:rPr>
              <a:t> 5 C.F.R.</a:t>
            </a:r>
            <a:r>
              <a:rPr lang="en-US" sz="1000" dirty="0"/>
              <a:t> §</a:t>
            </a:r>
            <a:r>
              <a:rPr lang="en-US" dirty="0">
                <a:latin typeface="Arial" pitchFamily="34" charset="0"/>
                <a:cs typeface="Arial" pitchFamily="34" charset="0"/>
              </a:rPr>
              <a:t> 2635.302a </a:t>
            </a:r>
          </a:p>
          <a:p>
            <a:pPr>
              <a:buFont typeface="Arial" pitchFamily="34" charset="0"/>
              <a:buChar char="•"/>
              <a:defRPr/>
            </a:pPr>
            <a:r>
              <a:rPr lang="en-US" dirty="0">
                <a:latin typeface="Arial" pitchFamily="34" charset="0"/>
                <a:cs typeface="Arial" pitchFamily="34" charset="0"/>
              </a:rPr>
              <a:t> 5 C.F.R.</a:t>
            </a:r>
            <a:r>
              <a:rPr lang="en-US" sz="1000" dirty="0"/>
              <a:t> §</a:t>
            </a:r>
            <a:r>
              <a:rPr lang="en-US" dirty="0">
                <a:latin typeface="Arial" pitchFamily="34" charset="0"/>
                <a:cs typeface="Arial" pitchFamily="34" charset="0"/>
              </a:rPr>
              <a:t> 2635.303d</a:t>
            </a:r>
          </a:p>
          <a:p>
            <a:pPr>
              <a:defRPr/>
            </a:pPr>
            <a:endParaRPr lang="en-US" dirty="0"/>
          </a:p>
        </p:txBody>
      </p:sp>
      <p:sp>
        <p:nvSpPr>
          <p:cNvPr id="200708"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F8EB90D8-59BE-4B64-92C9-B76D53B125FE}" type="slidenum">
              <a:rPr lang="en-US" smtClean="0"/>
              <a:pPr/>
              <a:t>58</a:t>
            </a:fld>
            <a:endParaRPr lang="en-US"/>
          </a:p>
        </p:txBody>
      </p:sp>
    </p:spTree>
    <p:extLst>
      <p:ext uri="{BB962C8B-B14F-4D97-AF65-F5344CB8AC3E}">
        <p14:creationId xmlns:p14="http://schemas.microsoft.com/office/powerpoint/2010/main" val="3204942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xfrm>
            <a:off x="757022" y="4418974"/>
            <a:ext cx="5607684" cy="4183380"/>
          </a:xfrm>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There are two exceptions that allow unsolicited gifts to be given by subordinates and allow the acceptance of gifts from a lower-paid employee.  Let’s go through each one…</a:t>
            </a:r>
          </a:p>
          <a:p>
            <a:pPr>
              <a:defRPr/>
            </a:pPr>
            <a:endParaRPr lang="en-US" dirty="0"/>
          </a:p>
        </p:txBody>
      </p:sp>
      <p:sp>
        <p:nvSpPr>
          <p:cNvPr id="201732"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7E034035-BF95-41A8-B888-56B9C085C6C6}" type="slidenum">
              <a:rPr lang="en-US" smtClean="0"/>
              <a:pPr/>
              <a:t>59</a:t>
            </a:fld>
            <a:endParaRPr lang="en-US"/>
          </a:p>
        </p:txBody>
      </p:sp>
    </p:spTree>
    <p:extLst>
      <p:ext uri="{BB962C8B-B14F-4D97-AF65-F5344CB8AC3E}">
        <p14:creationId xmlns:p14="http://schemas.microsoft.com/office/powerpoint/2010/main" val="388624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17990B5-7D70-4110-A5DB-323B05DFFAE7}" type="slidenum">
              <a:rPr lang="en-US" smtClean="0"/>
              <a:pPr/>
              <a:t>6</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None/>
            </a:pPr>
            <a:r>
              <a:rPr lang="en-US" sz="900" dirty="0">
                <a:latin typeface="Arial" pitchFamily="34" charset="0"/>
              </a:rPr>
              <a:t>  The C.F.R. (5 C.F.R. </a:t>
            </a:r>
            <a:r>
              <a:rPr lang="en-US" sz="900" dirty="0"/>
              <a:t>§</a:t>
            </a:r>
            <a:r>
              <a:rPr lang="en-US" sz="900" dirty="0">
                <a:latin typeface="Arial" pitchFamily="34" charset="0"/>
              </a:rPr>
              <a:t> 2635.101 Basic Obligation of Public Service) lists 14 ethical mandates for federal employees.</a:t>
            </a:r>
          </a:p>
          <a:p>
            <a:pPr lvl="0" eaLnBrk="1" hangingPunct="1">
              <a:buFontTx/>
              <a:buNone/>
            </a:pPr>
            <a:r>
              <a:rPr lang="en-US" sz="900" dirty="0">
                <a:latin typeface="Arial" pitchFamily="34" charset="0"/>
              </a:rPr>
              <a:t>  These 14 principles are a good starting place for our class because they provide general guidelines that are written so broadly that they cover everything else we will discuss today.  </a:t>
            </a:r>
          </a:p>
          <a:p>
            <a:pPr lvl="0" eaLnBrk="1" hangingPunct="1">
              <a:buFontTx/>
              <a:buNone/>
            </a:pPr>
            <a:r>
              <a:rPr lang="en-US" sz="900" dirty="0">
                <a:latin typeface="Arial" pitchFamily="34" charset="0"/>
              </a:rPr>
              <a:t>  The most helpful, and the easiest to apply, is the 14th.  Take a moment to read it.  If employees adhere to this rule, all the time, then they will rarely, if ever, have a problem with ethics violations.  Basically, if anything a Soldier or Employee does could make the Army look bad, don’t do it.  Bottom-line, if you think something might violate principle 14, go see your Ethics Counselor. </a:t>
            </a:r>
          </a:p>
          <a:p>
            <a:pPr lvl="0" eaLnBrk="1" hangingPunct="1">
              <a:buFontTx/>
              <a:buNone/>
            </a:pPr>
            <a:r>
              <a:rPr lang="en-US" sz="900" dirty="0">
                <a:latin typeface="Arial" pitchFamily="34" charset="0"/>
              </a:rPr>
              <a:t>  The 14 ethical mandates present at 5 C.F.R. </a:t>
            </a:r>
            <a:r>
              <a:rPr lang="en-US" sz="900" dirty="0"/>
              <a:t>§ </a:t>
            </a:r>
            <a:r>
              <a:rPr lang="en-US" sz="900" dirty="0">
                <a:latin typeface="Arial" pitchFamily="34" charset="0"/>
              </a:rPr>
              <a:t>2635.101 were originally created in an Executive Order (EO 12674, </a:t>
            </a:r>
            <a:r>
              <a:rPr lang="en-US" sz="900" dirty="0" err="1">
                <a:latin typeface="Arial" pitchFamily="34" charset="0"/>
              </a:rPr>
              <a:t>dtd</a:t>
            </a:r>
            <a:r>
              <a:rPr lang="en-US" sz="900" dirty="0">
                <a:latin typeface="Arial" pitchFamily="34" charset="0"/>
              </a:rPr>
              <a:t>. April 12, 1989).  LTG Black, the former Army TJAG, wrote the original draft while serving in Washington, D.C. as a major.</a:t>
            </a:r>
          </a:p>
          <a:p>
            <a:pPr eaLnBrk="1" hangingPunct="1"/>
            <a:endParaRPr lang="en-US" sz="900" u="sng"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2635.101, Basic Obligation of public Service</a:t>
            </a:r>
          </a:p>
          <a:p>
            <a:pPr eaLnBrk="1" hangingPunct="1">
              <a:buFontTx/>
              <a:buChar char="•"/>
            </a:pPr>
            <a:r>
              <a:rPr lang="en-US" sz="900" dirty="0">
                <a:latin typeface="Arial" pitchFamily="34" charset="0"/>
              </a:rPr>
              <a:t>  Executive Order 12674 (12 April 1989) </a:t>
            </a:r>
          </a:p>
          <a:p>
            <a:pPr eaLnBrk="1" hangingPunct="1"/>
            <a:endParaRPr lang="en-US" sz="900" dirty="0">
              <a:latin typeface="Arial" pitchFamily="34" charset="0"/>
            </a:endParaRPr>
          </a:p>
        </p:txBody>
      </p:sp>
    </p:spTree>
    <p:extLst>
      <p:ext uri="{BB962C8B-B14F-4D97-AF65-F5344CB8AC3E}">
        <p14:creationId xmlns:p14="http://schemas.microsoft.com/office/powerpoint/2010/main" val="3592893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lvl="0" eaLnBrk="1" hangingPunct="1">
              <a:lnSpc>
                <a:spcPct val="80000"/>
              </a:lnSpc>
              <a:defRPr/>
            </a:pPr>
            <a:r>
              <a:rPr lang="en-US" b="1" dirty="0">
                <a:latin typeface="Arial" pitchFamily="34" charset="0"/>
                <a:cs typeface="Arial" pitchFamily="34" charset="0"/>
              </a:rPr>
              <a:t>Instructor Comments:</a:t>
            </a:r>
          </a:p>
          <a:p>
            <a:pPr marL="171450" lvl="0"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Unsolicited gifts may be given on an occasional basis (not routine), including traditional gift giving occasions, such as birthdays and holidays.  This includes:</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Items (never cash) with an aggregate value of $10 or less per occasions;</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 Items such as food and refreshments that will be consumed at the office;</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 Personal hospitality (e.g. meals) at someone’s home (of a type and value customarily provided to personal friends); and</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Host/hostess gifts.</a:t>
            </a:r>
          </a:p>
          <a:p>
            <a:pPr marL="229126" indent="-229126">
              <a:buFontTx/>
              <a:buAutoNum type="arabicPeriod"/>
              <a:defRPr/>
            </a:pPr>
            <a:endParaRPr lang="en-US" dirty="0">
              <a:latin typeface="Arial" pitchFamily="34" charset="0"/>
              <a:cs typeface="Arial" pitchFamily="34" charset="0"/>
            </a:endParaRPr>
          </a:p>
          <a:p>
            <a:pPr marL="229126" indent="-229126">
              <a:defRPr/>
            </a:pPr>
            <a:r>
              <a:rPr lang="en-US" u="sng" dirty="0">
                <a:latin typeface="Arial" pitchFamily="34" charset="0"/>
                <a:cs typeface="Arial" pitchFamily="34" charset="0"/>
              </a:rPr>
              <a:t>Background:</a:t>
            </a:r>
          </a:p>
          <a:p>
            <a:pPr>
              <a:buFont typeface="Arial" pitchFamily="34" charset="0"/>
              <a:buChar char="•"/>
              <a:defRPr/>
            </a:pPr>
            <a:r>
              <a:rPr lang="en-US" dirty="0">
                <a:latin typeface="Arial" pitchFamily="34" charset="0"/>
                <a:cs typeface="Arial" pitchFamily="34" charset="0"/>
              </a:rPr>
              <a:t> 5 C.F.R. </a:t>
            </a:r>
            <a:r>
              <a:rPr lang="en-US" sz="1000" dirty="0"/>
              <a:t>§</a:t>
            </a:r>
            <a:r>
              <a:rPr lang="en-US" dirty="0">
                <a:latin typeface="Arial" pitchFamily="34" charset="0"/>
                <a:cs typeface="Arial" pitchFamily="34" charset="0"/>
              </a:rPr>
              <a:t> 2635.304</a:t>
            </a:r>
          </a:p>
          <a:p>
            <a:pPr marL="229126" indent="-229126">
              <a:defRPr/>
            </a:pPr>
            <a:endParaRPr lang="en-US" dirty="0"/>
          </a:p>
        </p:txBody>
      </p:sp>
      <p:sp>
        <p:nvSpPr>
          <p:cNvPr id="20275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7FA0419A-6B7F-46FB-B383-342F51A82634}" type="slidenum">
              <a:rPr lang="en-US" smtClean="0"/>
              <a:pPr/>
              <a:t>60</a:t>
            </a:fld>
            <a:endParaRPr lang="en-US"/>
          </a:p>
        </p:txBody>
      </p:sp>
    </p:spTree>
    <p:extLst>
      <p:ext uri="{BB962C8B-B14F-4D97-AF65-F5344CB8AC3E}">
        <p14:creationId xmlns:p14="http://schemas.microsoft.com/office/powerpoint/2010/main" val="16713480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xfrm>
            <a:off x="1212850" y="674688"/>
            <a:ext cx="4648200" cy="3486150"/>
          </a:xfrm>
          <a:ln/>
        </p:spPr>
      </p:sp>
      <p:sp>
        <p:nvSpPr>
          <p:cNvPr id="3" name="Notes Placeholder 2"/>
          <p:cNvSpPr>
            <a:spLocks noGrp="1"/>
          </p:cNvSpPr>
          <p:nvPr>
            <p:ph type="body" idx="1"/>
          </p:nvPr>
        </p:nvSpPr>
        <p:spPr/>
        <p:txBody>
          <a:bodyPr>
            <a:normAutofit/>
          </a:bodyPr>
          <a:lstStyle/>
          <a:p>
            <a:pPr eaLnBrk="1" hangingPunct="1">
              <a:lnSpc>
                <a:spcPct val="80000"/>
              </a:lnSpc>
              <a:buFont typeface="Arial" pitchFamily="34" charset="0"/>
              <a:buNone/>
              <a:defRPr/>
            </a:pPr>
            <a:r>
              <a:rPr lang="en-US" b="1" dirty="0">
                <a:latin typeface="Arial" pitchFamily="34" charset="0"/>
                <a:cs typeface="Arial" pitchFamily="34" charset="0"/>
              </a:rPr>
              <a:t>Instructor Comments:</a:t>
            </a:r>
          </a:p>
          <a:p>
            <a:pPr marL="171450"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A subordinate may give a gift appropriate to the occasion or donate toward a gift to an official superior and an official superior may accept a gift on special infrequent occasions such as:</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In recognition of an infrequent event of personal significance such as marriage, illness, or birth of a child (would not include promotion); or</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Upon an occasion that terminates the official superior-subordinate relationship such as transfer, resignation, or retirement.</a:t>
            </a:r>
          </a:p>
          <a:p>
            <a:pPr lvl="2" eaLnBrk="1" hangingPunct="1">
              <a:lnSpc>
                <a:spcPct val="80000"/>
              </a:lnSpc>
              <a:defRPr/>
            </a:pPr>
            <a:endParaRPr lang="en-US" b="1" dirty="0">
              <a:latin typeface="Arial" pitchFamily="34" charset="0"/>
              <a:cs typeface="Arial" pitchFamily="34" charset="0"/>
            </a:endParaRPr>
          </a:p>
          <a:p>
            <a:pPr marL="229126" indent="-229126">
              <a:defRPr/>
            </a:pPr>
            <a:r>
              <a:rPr lang="en-US" u="sng" dirty="0">
                <a:latin typeface="Arial" pitchFamily="34" charset="0"/>
                <a:cs typeface="Arial" pitchFamily="34" charset="0"/>
              </a:rPr>
              <a:t>Background:</a:t>
            </a:r>
          </a:p>
          <a:p>
            <a:pPr eaLnBrk="1" hangingPunct="1">
              <a:lnSpc>
                <a:spcPct val="80000"/>
              </a:lnSpc>
              <a:buFont typeface="Arial" pitchFamily="34" charset="0"/>
              <a:buChar char="•"/>
              <a:defRPr/>
            </a:pPr>
            <a:r>
              <a:rPr lang="en-US" dirty="0">
                <a:latin typeface="Arial" pitchFamily="34" charset="0"/>
                <a:cs typeface="Arial" pitchFamily="34" charset="0"/>
              </a:rPr>
              <a:t> JER 2-203</a:t>
            </a:r>
          </a:p>
          <a:p>
            <a:pPr lvl="2" eaLnBrk="1" hangingPunct="1">
              <a:lnSpc>
                <a:spcPct val="80000"/>
              </a:lnSpc>
              <a:defRPr/>
            </a:pPr>
            <a:endParaRPr lang="en-US" sz="800" dirty="0">
              <a:solidFill>
                <a:srgbClr val="17375E"/>
              </a:solidFill>
            </a:endParaRPr>
          </a:p>
          <a:p>
            <a:pPr>
              <a:defRPr/>
            </a:pPr>
            <a:endParaRPr lang="en-US" dirty="0"/>
          </a:p>
          <a:p>
            <a:pPr>
              <a:defRPr/>
            </a:pPr>
            <a:endParaRPr lang="en-US" dirty="0"/>
          </a:p>
        </p:txBody>
      </p:sp>
      <p:sp>
        <p:nvSpPr>
          <p:cNvPr id="20378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69A93861-C675-4233-B746-E59BE84E95B8}" type="slidenum">
              <a:rPr lang="en-US" smtClean="0"/>
              <a:pPr/>
              <a:t>61</a:t>
            </a:fld>
            <a:endParaRPr lang="en-US"/>
          </a:p>
        </p:txBody>
      </p:sp>
    </p:spTree>
    <p:extLst>
      <p:ext uri="{BB962C8B-B14F-4D97-AF65-F5344CB8AC3E}">
        <p14:creationId xmlns:p14="http://schemas.microsoft.com/office/powerpoint/2010/main" val="2687596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b="1" dirty="0">
                <a:latin typeface="Arial" pitchFamily="34" charset="0"/>
                <a:cs typeface="Arial" pitchFamily="34" charset="0"/>
              </a:rPr>
              <a:t> </a:t>
            </a:r>
            <a:r>
              <a:rPr lang="en-US" dirty="0">
                <a:latin typeface="Arial" pitchFamily="34" charset="0"/>
                <a:cs typeface="Arial" pitchFamily="34" charset="0"/>
              </a:rPr>
              <a:t>Group gifts on special infrequent occasions are limited to $300 in value per donating group.</a:t>
            </a:r>
          </a:p>
          <a:p>
            <a:pPr marL="171450" indent="-171450">
              <a:buFont typeface="Arial" panose="020B0604020202020204" pitchFamily="34" charset="0"/>
              <a:buChar char="•"/>
              <a:defRPr/>
            </a:pPr>
            <a:r>
              <a:rPr lang="en-US" dirty="0">
                <a:latin typeface="Arial" pitchFamily="34" charset="0"/>
                <a:cs typeface="Arial" pitchFamily="34" charset="0"/>
              </a:rPr>
              <a:t>A donating group is comprised of all contributors to that group gift.  If one employee contributes to two or more donating groups, the value of the gifts from each group the employee contributed is aggregated for the purposes of the $300 limit.</a:t>
            </a:r>
          </a:p>
          <a:p>
            <a:pPr marL="171450" indent="-171450">
              <a:buFont typeface="Arial" panose="020B0604020202020204" pitchFamily="34" charset="0"/>
              <a:buChar char="•"/>
              <a:defRPr/>
            </a:pPr>
            <a:r>
              <a:rPr lang="en-US" dirty="0">
                <a:latin typeface="Arial" pitchFamily="34" charset="0"/>
                <a:cs typeface="Arial" pitchFamily="34" charset="0"/>
              </a:rPr>
              <a:t> Solicitations for gifts to an official superior may not exceed $10 (employees are free to give more than $10) and must be completely voluntary (without pressure or coercion).</a:t>
            </a:r>
          </a:p>
          <a:p>
            <a:pPr marL="171450" indent="-171450">
              <a:buFont typeface="Arial" panose="020B0604020202020204" pitchFamily="34" charset="0"/>
              <a:buChar char="•"/>
              <a:defRPr/>
            </a:pPr>
            <a:r>
              <a:rPr lang="en-US" dirty="0">
                <a:latin typeface="Arial" pitchFamily="34" charset="0"/>
                <a:cs typeface="Arial" pitchFamily="34" charset="0"/>
              </a:rPr>
              <a:t>Gift</a:t>
            </a:r>
            <a:r>
              <a:rPr lang="en-US" baseline="0" dirty="0">
                <a:latin typeface="Arial" pitchFamily="34" charset="0"/>
                <a:cs typeface="Arial" pitchFamily="34" charset="0"/>
              </a:rPr>
              <a:t> recipients may not “buy down” a gift, which means that if a gift is valued at $400, the recipient is prohibited from paying the donating group $100 in order to accept the gift.  A gift recipient who receives a $400 gift must either refuse the gift or pay the full, fair market value for the gift.</a:t>
            </a:r>
            <a:endParaRPr lang="en-US" dirty="0">
              <a:latin typeface="Arial" pitchFamily="34" charset="0"/>
              <a:cs typeface="Arial" pitchFamily="34" charset="0"/>
            </a:endParaRPr>
          </a:p>
          <a:p>
            <a:pPr>
              <a:defRPr/>
            </a:pPr>
            <a:endParaRPr lang="en-US" dirty="0">
              <a:latin typeface="Arial" pitchFamily="34" charset="0"/>
              <a:cs typeface="Arial" pitchFamily="34" charset="0"/>
            </a:endParaRPr>
          </a:p>
          <a:p>
            <a:pPr marL="229126" indent="-229126">
              <a:defRPr/>
            </a:pPr>
            <a:r>
              <a:rPr lang="en-US" u="sng" dirty="0">
                <a:latin typeface="Arial" pitchFamily="34" charset="0"/>
                <a:cs typeface="Arial" pitchFamily="34" charset="0"/>
              </a:rPr>
              <a:t>Background:</a:t>
            </a:r>
          </a:p>
          <a:p>
            <a:pPr>
              <a:buFont typeface="Arial" pitchFamily="34" charset="0"/>
              <a:buChar char="•"/>
              <a:defRPr/>
            </a:pPr>
            <a:r>
              <a:rPr lang="en-US" dirty="0">
                <a:latin typeface="Arial" pitchFamily="34" charset="0"/>
                <a:cs typeface="Arial" pitchFamily="34" charset="0"/>
              </a:rPr>
              <a:t>  JER 2-203</a:t>
            </a:r>
          </a:p>
        </p:txBody>
      </p:sp>
      <p:sp>
        <p:nvSpPr>
          <p:cNvPr id="204804"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310FA2F7-DDCE-4A9B-A0D7-81072A778E3B}" type="slidenum">
              <a:rPr lang="en-US" smtClean="0"/>
              <a:pPr/>
              <a:t>62</a:t>
            </a:fld>
            <a:endParaRPr lang="en-US"/>
          </a:p>
        </p:txBody>
      </p:sp>
    </p:spTree>
    <p:extLst>
      <p:ext uri="{BB962C8B-B14F-4D97-AF65-F5344CB8AC3E}">
        <p14:creationId xmlns:p14="http://schemas.microsoft.com/office/powerpoint/2010/main" val="38801550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US" dirty="0"/>
          </a:p>
        </p:txBody>
      </p:sp>
      <p:sp>
        <p:nvSpPr>
          <p:cNvPr id="205828"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360220D3-0B07-4B45-B2ED-0CC7C03D9F55}" type="slidenum">
              <a:rPr lang="en-US" smtClean="0"/>
              <a:pPr/>
              <a:t>63</a:t>
            </a:fld>
            <a:endParaRPr lang="en-US"/>
          </a:p>
        </p:txBody>
      </p:sp>
    </p:spTree>
    <p:extLst>
      <p:ext uri="{BB962C8B-B14F-4D97-AF65-F5344CB8AC3E}">
        <p14:creationId xmlns:p14="http://schemas.microsoft.com/office/powerpoint/2010/main" val="20778064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pPr eaLnBrk="1" hangingPunct="1">
              <a:buFontTx/>
              <a:buNone/>
            </a:pPr>
            <a:r>
              <a:rPr lang="en-US" b="1" dirty="0">
                <a:latin typeface="Arial" pitchFamily="34" charset="0"/>
                <a:cs typeface="Arial" pitchFamily="34" charset="0"/>
              </a:rPr>
              <a:t>Instructor Comments:  </a:t>
            </a:r>
          </a:p>
          <a:p>
            <a:pPr marL="171450" indent="-171450" eaLnBrk="1" hangingPunct="1">
              <a:buFont typeface="Arial" panose="020B0604020202020204" pitchFamily="34" charset="0"/>
              <a:buChar char="•"/>
            </a:pPr>
            <a:r>
              <a:rPr lang="en-US" u="sng" dirty="0">
                <a:latin typeface="Arial" pitchFamily="34" charset="0"/>
                <a:cs typeface="Arial" pitchFamily="34" charset="0"/>
              </a:rPr>
              <a:t>Please choose the best answer</a:t>
            </a:r>
            <a:r>
              <a:rPr lang="en-US" dirty="0">
                <a:latin typeface="Arial" pitchFamily="34" charset="0"/>
                <a:cs typeface="Arial" pitchFamily="34" charset="0"/>
              </a:rPr>
              <a:t>.</a:t>
            </a:r>
          </a:p>
        </p:txBody>
      </p:sp>
      <p:sp>
        <p:nvSpPr>
          <p:cNvPr id="206852"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0D431365-E1D2-41F0-B703-1B9858C43700}" type="slidenum">
              <a:rPr lang="en-US" smtClean="0"/>
              <a:pPr/>
              <a:t>64</a:t>
            </a:fld>
            <a:endParaRPr lang="en-US"/>
          </a:p>
        </p:txBody>
      </p:sp>
    </p:spTree>
    <p:extLst>
      <p:ext uri="{BB962C8B-B14F-4D97-AF65-F5344CB8AC3E}">
        <p14:creationId xmlns:p14="http://schemas.microsoft.com/office/powerpoint/2010/main" val="2118587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71450" indent="-171450">
              <a:buFont typeface="Arial" panose="020B0604020202020204" pitchFamily="34" charset="0"/>
              <a:buChar char="•"/>
            </a:pPr>
            <a:r>
              <a:rPr lang="en-US" dirty="0">
                <a:latin typeface="Arial" pitchFamily="34" charset="0"/>
                <a:cs typeface="Arial" pitchFamily="34" charset="0"/>
              </a:rPr>
              <a:t>#2 is correct. She may not buy the cups, as gifts given on this basis are not considered occasional.  Since her travel is frequent, her gifts are not given occasionally.</a:t>
            </a:r>
          </a:p>
          <a:p>
            <a:pPr marL="171450" indent="-171450">
              <a:buFont typeface="Arial" panose="020B0604020202020204" pitchFamily="34" charset="0"/>
              <a:buChar char="•"/>
            </a:pPr>
            <a:r>
              <a:rPr lang="en-US" dirty="0">
                <a:latin typeface="Arial" pitchFamily="34" charset="0"/>
                <a:cs typeface="Arial" pitchFamily="34" charset="0"/>
              </a:rPr>
              <a:t>#1 is not correct.  While she remembered to keep her dollar amount under $10, she forgot that it must also be on an occasional basis.  Since her travel is frequent, her gifts would not be given occasionally.</a:t>
            </a:r>
          </a:p>
          <a:p>
            <a:pPr marL="171450" indent="-171450">
              <a:buFont typeface="Arial" panose="020B0604020202020204" pitchFamily="34" charset="0"/>
              <a:buChar char="•"/>
            </a:pPr>
            <a:r>
              <a:rPr lang="en-US" dirty="0">
                <a:latin typeface="Arial" pitchFamily="34" charset="0"/>
                <a:cs typeface="Arial" pitchFamily="34" charset="0"/>
              </a:rPr>
              <a:t>#3 is not correct.  She may give gifts of up to $10 on an infrequent basis, or even of greater value for a special occasion of personal significance, such as marriage, a birth, or retirement.</a:t>
            </a:r>
          </a:p>
        </p:txBody>
      </p:sp>
      <p:sp>
        <p:nvSpPr>
          <p:cNvPr id="20787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11A5BE26-3934-403E-B69A-F06249747BC1}" type="slidenum">
              <a:rPr lang="en-US" smtClean="0"/>
              <a:pPr/>
              <a:t>65</a:t>
            </a:fld>
            <a:endParaRPr lang="en-US"/>
          </a:p>
        </p:txBody>
      </p:sp>
    </p:spTree>
    <p:extLst>
      <p:ext uri="{BB962C8B-B14F-4D97-AF65-F5344CB8AC3E}">
        <p14:creationId xmlns:p14="http://schemas.microsoft.com/office/powerpoint/2010/main" val="13247956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b="1" dirty="0"/>
          </a:p>
        </p:txBody>
      </p:sp>
      <p:sp>
        <p:nvSpPr>
          <p:cNvPr id="20890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67CFE8FA-DFAC-4A1D-A0F3-BC383239F64E}" type="slidenum">
              <a:rPr lang="en-US" smtClean="0"/>
              <a:pPr/>
              <a:t>66</a:t>
            </a:fld>
            <a:endParaRPr lang="en-US"/>
          </a:p>
        </p:txBody>
      </p:sp>
    </p:spTree>
    <p:extLst>
      <p:ext uri="{BB962C8B-B14F-4D97-AF65-F5344CB8AC3E}">
        <p14:creationId xmlns:p14="http://schemas.microsoft.com/office/powerpoint/2010/main" val="42652650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endParaRPr lang="en-US"/>
          </a:p>
        </p:txBody>
      </p:sp>
      <p:sp>
        <p:nvSpPr>
          <p:cNvPr id="209924"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602E6F97-D79F-4221-B841-088914FB2A43}" type="slidenum">
              <a:rPr lang="en-US" smtClean="0"/>
              <a:pPr/>
              <a:t>67</a:t>
            </a:fld>
            <a:endParaRPr lang="en-US"/>
          </a:p>
        </p:txBody>
      </p:sp>
    </p:spTree>
    <p:extLst>
      <p:ext uri="{BB962C8B-B14F-4D97-AF65-F5344CB8AC3E}">
        <p14:creationId xmlns:p14="http://schemas.microsoft.com/office/powerpoint/2010/main" val="5948142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#1 is correct.  This is an exception.  It is a special infrequent occasion of personal significance</a:t>
            </a:r>
            <a:r>
              <a:rPr lang="en-US" b="1" dirty="0">
                <a:latin typeface="Arial" pitchFamily="34" charset="0"/>
                <a:cs typeface="Arial" pitchFamily="34" charset="0"/>
              </a:rPr>
              <a:t>.</a:t>
            </a:r>
          </a:p>
          <a:p>
            <a:pPr marL="171450" indent="-171450">
              <a:buFont typeface="Arial" panose="020B0604020202020204" pitchFamily="34" charset="0"/>
              <a:buChar char="•"/>
              <a:defRPr/>
            </a:pPr>
            <a:r>
              <a:rPr lang="en-US" dirty="0">
                <a:latin typeface="Arial" pitchFamily="34" charset="0"/>
                <a:cs typeface="Arial" pitchFamily="34" charset="0"/>
              </a:rPr>
              <a:t>#2 is incorrect.  While there is a $10 limit on gifts on an occasional basis, there is an exception for special, infrequent occasions of personal significance.  These include marriage, illness, or the birth or adoption of a child.</a:t>
            </a:r>
          </a:p>
          <a:p>
            <a:pPr marL="171450" indent="-171450">
              <a:buFont typeface="Arial" panose="020B0604020202020204" pitchFamily="34" charset="0"/>
              <a:buChar char="•"/>
              <a:defRPr/>
            </a:pPr>
            <a:r>
              <a:rPr lang="en-US" dirty="0">
                <a:latin typeface="Arial" pitchFamily="34" charset="0"/>
                <a:cs typeface="Arial" pitchFamily="34" charset="0"/>
              </a:rPr>
              <a:t>#3 is incorrect.  While you can buy the china because this is a special, infrequent occasion of personal significance, you cannot suggest other subordinates to do so as it could be perceived as coercion.</a:t>
            </a:r>
          </a:p>
        </p:txBody>
      </p:sp>
      <p:sp>
        <p:nvSpPr>
          <p:cNvPr id="210948"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5AB5691D-9151-47EC-AAFC-8CE3CD854483}" type="slidenum">
              <a:rPr lang="en-US" smtClean="0"/>
              <a:pPr/>
              <a:t>68</a:t>
            </a:fld>
            <a:endParaRPr lang="en-US"/>
          </a:p>
        </p:txBody>
      </p:sp>
    </p:spTree>
    <p:extLst>
      <p:ext uri="{BB962C8B-B14F-4D97-AF65-F5344CB8AC3E}">
        <p14:creationId xmlns:p14="http://schemas.microsoft.com/office/powerpoint/2010/main" val="906231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5094F2A-F198-4571-BDA3-3CE9138F8B63}" type="slidenum">
              <a:rPr lang="en-US" smtClean="0"/>
              <a:pPr/>
              <a:t>69</a:t>
            </a:fld>
            <a:endParaRPr lang="en-US"/>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xfrm>
            <a:off x="604345" y="4418974"/>
            <a:ext cx="5607684" cy="4183380"/>
          </a:xfrm>
          <a:noFill/>
          <a:ln/>
        </p:spPr>
        <p:txBody>
          <a:bodyPr/>
          <a:lstStyle/>
          <a:p>
            <a:pPr eaLnBrk="1" hangingPunct="1">
              <a:buFontTx/>
              <a:buNone/>
            </a:pPr>
            <a:r>
              <a:rPr lang="en-US" sz="900" b="1" dirty="0">
                <a:latin typeface="Arial" pitchFamily="34" charset="0"/>
              </a:rPr>
              <a:t>Instructor Comments:</a:t>
            </a:r>
          </a:p>
          <a:p>
            <a:pPr marL="171450" indent="-171450" eaLnBrk="1" hangingPunct="1">
              <a:buFont typeface="Arial" panose="020B0604020202020204" pitchFamily="34" charset="0"/>
              <a:buChar char="•"/>
            </a:pPr>
            <a:r>
              <a:rPr lang="en-US" sz="900" dirty="0">
                <a:latin typeface="Arial" pitchFamily="34" charset="0"/>
              </a:rPr>
              <a:t>Let’s talk a little about Family Readiness Groups.  Appendix J to AR 608-1 specifically addresses the status, support, and operation of SFRGs.</a:t>
            </a:r>
            <a:r>
              <a:rPr lang="en-US" sz="900" baseline="0" dirty="0">
                <a:latin typeface="Arial" pitchFamily="34" charset="0"/>
              </a:rPr>
              <a:t>  It </a:t>
            </a:r>
            <a:r>
              <a:rPr lang="en-US" sz="900" dirty="0">
                <a:latin typeface="Arial" pitchFamily="34" charset="0"/>
              </a:rPr>
              <a:t>states: </a:t>
            </a:r>
          </a:p>
          <a:p>
            <a:pPr lvl="0" eaLnBrk="1" hangingPunct="1"/>
            <a:r>
              <a:rPr lang="en-US" sz="900" i="1" dirty="0">
                <a:latin typeface="Arial" pitchFamily="34" charset="0"/>
              </a:rPr>
              <a:t>a.</a:t>
            </a:r>
            <a:r>
              <a:rPr lang="en-US" sz="900" dirty="0">
                <a:latin typeface="Arial" pitchFamily="34" charset="0"/>
              </a:rPr>
              <a:t> The SFRG is a unit commander's program formed in accordance with</a:t>
            </a:r>
            <a:r>
              <a:rPr lang="en-US" sz="900" baseline="0" dirty="0">
                <a:latin typeface="Arial" pitchFamily="34" charset="0"/>
              </a:rPr>
              <a:t> AR 600-20</a:t>
            </a:r>
            <a:r>
              <a:rPr lang="en-US" sz="900" dirty="0">
                <a:solidFill>
                  <a:schemeClr val="tx1"/>
                </a:solidFill>
                <a:latin typeface="Arial" pitchFamily="34" charset="0"/>
              </a:rPr>
              <a:t>.  </a:t>
            </a:r>
            <a:r>
              <a:rPr lang="en-US" sz="900" dirty="0">
                <a:latin typeface="Arial" pitchFamily="34" charset="0"/>
              </a:rPr>
              <a:t>Normally SFRGs will be established at the company level, with battalion and brigade levels playing an important advisory role.  SFRGs are not a morale, welfare, and recreation program; a NAFI; a private organization; or a nonprofit organization. </a:t>
            </a:r>
            <a:endParaRPr lang="en-US" sz="900" i="1" dirty="0">
              <a:latin typeface="Arial" pitchFamily="34" charset="0"/>
            </a:endParaRPr>
          </a:p>
          <a:p>
            <a:pPr lvl="0" eaLnBrk="1" hangingPunct="1"/>
            <a:r>
              <a:rPr lang="en-US" sz="900" i="1" dirty="0">
                <a:latin typeface="Arial" pitchFamily="34" charset="0"/>
              </a:rPr>
              <a:t>b.</a:t>
            </a:r>
            <a:r>
              <a:rPr lang="en-US" sz="900" dirty="0">
                <a:latin typeface="Arial" pitchFamily="34" charset="0"/>
              </a:rPr>
              <a:t> An SFRG is a command-sponsored organization of Soldiers, civilian employees, family members (immediate and extended) and volunteers belonging to a unit.  SFRGs will provide mutual support and assistance, and a network of communications among the family members, the chain of command, and community resources.  SFRGs will assist unit commanders in meeting military and personal deployment preparedness and enhance the family readiness of the unit's Soldiers and families.  They will also provide feedback to the command on the state of the unit "family." </a:t>
            </a:r>
            <a:endParaRPr lang="en-US" sz="900" i="1" dirty="0">
              <a:latin typeface="Arial" pitchFamily="34" charset="0"/>
            </a:endParaRPr>
          </a:p>
          <a:p>
            <a:pPr lvl="0" eaLnBrk="1" hangingPunct="1"/>
            <a:r>
              <a:rPr lang="en-US" sz="900" i="1" dirty="0">
                <a:latin typeface="Arial" pitchFamily="34" charset="0"/>
              </a:rPr>
              <a:t>c.</a:t>
            </a:r>
            <a:r>
              <a:rPr lang="en-US" sz="900" dirty="0">
                <a:latin typeface="Arial" pitchFamily="34" charset="0"/>
              </a:rPr>
              <a:t> Family readiness is the mutual reinforcement and support provided by the unit to Soldiers, civilian employees, and family members, both immediate and extended.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AR 608-1, Army Community Service Center, Appendix J</a:t>
            </a:r>
          </a:p>
          <a:p>
            <a:pPr eaLnBrk="1" hangingPunct="1">
              <a:buFontTx/>
              <a:buChar char="•"/>
            </a:pPr>
            <a:r>
              <a:rPr lang="en-US" sz="900" dirty="0">
                <a:latin typeface="Arial" pitchFamily="34" charset="0"/>
              </a:rPr>
              <a:t>  Army Directive</a:t>
            </a:r>
            <a:r>
              <a:rPr lang="en-US" sz="900" baseline="0" dirty="0">
                <a:latin typeface="Arial" pitchFamily="34" charset="0"/>
              </a:rPr>
              <a:t> 2019-17 changed the Family Readiness Group Program to the “Soldier and Family Readiness Group (SFRG)” Program among other changes.</a:t>
            </a:r>
            <a:endParaRPr lang="en-US" sz="900" dirty="0">
              <a:latin typeface="Arial" pitchFamily="34" charset="0"/>
            </a:endParaRPr>
          </a:p>
        </p:txBody>
      </p:sp>
    </p:spTree>
    <p:extLst>
      <p:ext uri="{BB962C8B-B14F-4D97-AF65-F5344CB8AC3E}">
        <p14:creationId xmlns:p14="http://schemas.microsoft.com/office/powerpoint/2010/main" val="303869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9629698E-2B9D-4AEF-940D-46F9AA72EA23}" type="slidenum">
              <a:rPr lang="en-US" smtClean="0"/>
              <a:pPr/>
              <a:t>7</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701359" y="4514485"/>
            <a:ext cx="5607684" cy="4183380"/>
          </a:xfrm>
          <a:noFill/>
          <a:ln/>
        </p:spPr>
        <p:txBody>
          <a:bodyPr/>
          <a:lstStyle/>
          <a:p>
            <a:pPr eaLnBrk="1" hangingPunct="1"/>
            <a:endParaRPr lang="en-US" sz="900" dirty="0">
              <a:latin typeface="Arial" pitchFamily="34" charset="0"/>
            </a:endParaRPr>
          </a:p>
        </p:txBody>
      </p:sp>
    </p:spTree>
    <p:extLst>
      <p:ext uri="{BB962C8B-B14F-4D97-AF65-F5344CB8AC3E}">
        <p14:creationId xmlns:p14="http://schemas.microsoft.com/office/powerpoint/2010/main" val="1345566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BAC20E0-9619-4439-9354-7457258C9D9D}" type="slidenum">
              <a:rPr lang="en-US" smtClean="0"/>
              <a:pPr/>
              <a:t>70</a:t>
            </a:fld>
            <a:endParaRPr lang="en-US"/>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The JER (Standards of Conduct/Ethics) applies to the operation of SFRGs.   “SFRGs are official DA programs established pursuant to AR 600-20.  FRG mission activities and appropriated fund expenditures are subject to DoD 5500.07-R (JER), DoD 7000.14-R, 31 USC 341, and all other applicable statutory and regulatory restraints on official activities, use of appropriated funds, and fundraising.”  </a:t>
            </a:r>
          </a:p>
          <a:p>
            <a:pPr lvl="0" eaLnBrk="1" hangingPunct="1">
              <a:lnSpc>
                <a:spcPct val="90000"/>
              </a:lnSpc>
              <a:buFontTx/>
              <a:buChar char="•"/>
            </a:pPr>
            <a:r>
              <a:rPr lang="en-US" sz="900" dirty="0">
                <a:latin typeface="Arial" pitchFamily="34" charset="0"/>
              </a:rPr>
              <a:t>  Due to the ever-present nature of the SFRG, at all levels of command, all personnel should be aware of the restrictions that apply to SFRGs.  “SFRGs will be established at the company level, with battalion and brigade levels playing an important advisory role.  SFRGs are not a MWR program, a Non-appropriated Fund Activity; a private organization; or a nonprofit organization.”  AR 608-1, app. J-1a.</a:t>
            </a:r>
          </a:p>
          <a:p>
            <a:pPr lvl="0" eaLnBrk="1" hangingPunct="1">
              <a:lnSpc>
                <a:spcPct val="90000"/>
              </a:lnSpc>
              <a:buFontTx/>
              <a:buChar char="•"/>
            </a:pPr>
            <a:r>
              <a:rPr lang="en-US" sz="900" dirty="0">
                <a:latin typeface="Arial" pitchFamily="34" charset="0"/>
              </a:rPr>
              <a:t>  “An SFRG is a command sponsored organization of Soldiers, civilian employees, family members and volunteers belonging to a unit.  SFRGs will provide mutual support and assistance, and a network of communications among the family members, the chain of command, and community resources.”  AR 608-1, app. J-1b.</a:t>
            </a:r>
          </a:p>
          <a:p>
            <a:pPr lvl="0" eaLnBrk="1" hangingPunct="1">
              <a:lnSpc>
                <a:spcPct val="90000"/>
              </a:lnSpc>
              <a:buFontTx/>
              <a:buChar char="•"/>
            </a:pPr>
            <a:r>
              <a:rPr lang="en-US" sz="900" dirty="0">
                <a:latin typeface="Arial" pitchFamily="34" charset="0"/>
              </a:rPr>
              <a:t>  AR 608-1, app. J-2:  The SFRG mission is to-</a:t>
            </a:r>
          </a:p>
          <a:p>
            <a:pPr lvl="0" eaLnBrk="1" hangingPunct="1">
              <a:lnSpc>
                <a:spcPct val="90000"/>
              </a:lnSpc>
            </a:pPr>
            <a:r>
              <a:rPr lang="en-US" sz="900" dirty="0">
                <a:latin typeface="Arial" pitchFamily="34" charset="0"/>
              </a:rPr>
              <a:t>(a) Act as an extension of the unit in providing accurate command information.</a:t>
            </a:r>
          </a:p>
          <a:p>
            <a:pPr lvl="0" eaLnBrk="1" hangingPunct="1">
              <a:lnSpc>
                <a:spcPct val="90000"/>
              </a:lnSpc>
            </a:pPr>
            <a:r>
              <a:rPr lang="en-US" sz="900" dirty="0">
                <a:latin typeface="Arial" pitchFamily="34" charset="0"/>
              </a:rPr>
              <a:t>(b) Provide mutual support between the command and the SFRG membership.</a:t>
            </a:r>
          </a:p>
          <a:p>
            <a:pPr lvl="0" eaLnBrk="1" hangingPunct="1">
              <a:lnSpc>
                <a:spcPct val="90000"/>
              </a:lnSpc>
            </a:pPr>
            <a:r>
              <a:rPr lang="en-US" sz="900" dirty="0">
                <a:latin typeface="Arial" pitchFamily="34" charset="0"/>
              </a:rPr>
              <a:t>(c) Advocate more efficient use of available community resources.</a:t>
            </a:r>
          </a:p>
          <a:p>
            <a:pPr lvl="0" eaLnBrk="1" hangingPunct="1">
              <a:lnSpc>
                <a:spcPct val="90000"/>
              </a:lnSpc>
            </a:pPr>
            <a:r>
              <a:rPr lang="en-US" sz="900" dirty="0">
                <a:latin typeface="Arial" pitchFamily="34" charset="0"/>
              </a:rPr>
              <a:t>(d) Help families solve problems at the lowest level.</a:t>
            </a:r>
          </a:p>
          <a:p>
            <a:pPr lvl="0" eaLnBrk="1" hangingPunct="1">
              <a:lnSpc>
                <a:spcPct val="90000"/>
              </a:lnSpc>
            </a:pPr>
            <a:r>
              <a:rPr lang="en-US" sz="900" dirty="0">
                <a:latin typeface="Arial" pitchFamily="34" charset="0"/>
              </a:rPr>
              <a:t>Amended by AD 2019-17:</a:t>
            </a:r>
          </a:p>
          <a:p>
            <a:r>
              <a:rPr lang="en-US" sz="1000" b="0" i="0" u="none" strike="noStrike" kern="1200" baseline="0" dirty="0">
                <a:solidFill>
                  <a:schemeClr val="tx1"/>
                </a:solidFill>
                <a:latin typeface="Arial" charset="0"/>
                <a:ea typeface="+mn-ea"/>
                <a:cs typeface="+mn-cs"/>
              </a:rPr>
              <a:t>The primary goals and expectations of SFRGs are to: </a:t>
            </a:r>
          </a:p>
          <a:p>
            <a:r>
              <a:rPr lang="en-US" sz="1000" b="0" i="0" u="none" strike="noStrike" kern="1200" baseline="0" dirty="0">
                <a:solidFill>
                  <a:schemeClr val="tx1"/>
                </a:solidFill>
                <a:latin typeface="Arial" charset="0"/>
                <a:ea typeface="+mn-ea"/>
                <a:cs typeface="+mn-cs"/>
              </a:rPr>
              <a:t>(1) act as an extension of the unit command in providing official and accurate command information to Soldiers and their Families, </a:t>
            </a:r>
          </a:p>
          <a:p>
            <a:r>
              <a:rPr lang="en-US" sz="1000" b="0" i="0" u="none" strike="noStrike" kern="1200" baseline="0" dirty="0">
                <a:solidFill>
                  <a:schemeClr val="tx1"/>
                </a:solidFill>
                <a:latin typeface="Arial" charset="0"/>
                <a:ea typeface="+mn-ea"/>
                <a:cs typeface="+mn-cs"/>
              </a:rPr>
              <a:t>(2) connect Soldiers and Families to the chain of command and provide support between the command and SFRG members, </a:t>
            </a:r>
          </a:p>
          <a:p>
            <a:r>
              <a:rPr lang="en-US" sz="1000" b="0" i="0" u="none" strike="noStrike" kern="1200" baseline="0" dirty="0">
                <a:solidFill>
                  <a:schemeClr val="tx1"/>
                </a:solidFill>
                <a:latin typeface="Arial" charset="0"/>
                <a:ea typeface="+mn-ea"/>
                <a:cs typeface="+mn-cs"/>
              </a:rPr>
              <a:t>(3) connect SFRG members to available on- and off-post community resources, and </a:t>
            </a:r>
          </a:p>
          <a:p>
            <a:r>
              <a:rPr lang="en-US" sz="1000" b="0" i="0" u="none" strike="noStrike" kern="1200" baseline="0" dirty="0">
                <a:solidFill>
                  <a:schemeClr val="tx1"/>
                </a:solidFill>
                <a:latin typeface="Arial" charset="0"/>
                <a:ea typeface="+mn-ea"/>
                <a:cs typeface="+mn-cs"/>
              </a:rPr>
              <a:t>(4) offer a network of mutual support. </a:t>
            </a:r>
            <a:endParaRPr lang="en-US" sz="900" dirty="0">
              <a:latin typeface="Arial" pitchFamily="34" charset="0"/>
            </a:endParaRP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AR 608-1, Army Community Service Center, Appendix J</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32392633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86465F5-FBFE-4734-94D9-D2D6B2BC69A3}" type="slidenum">
              <a:rPr lang="en-US" smtClean="0"/>
              <a:pPr/>
              <a:t>71</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xfrm>
            <a:off x="701359" y="4361667"/>
            <a:ext cx="5607684" cy="4183380"/>
          </a:xfrm>
          <a:noFill/>
          <a:ln/>
        </p:spPr>
        <p:txBody>
          <a:bodyPr/>
          <a:lstStyle/>
          <a:p>
            <a:pPr eaLnBrk="1" hangingPunct="1">
              <a:lnSpc>
                <a:spcPct val="80000"/>
              </a:lnSpc>
              <a:buFontTx/>
              <a:buNone/>
              <a:tabLst>
                <a:tab pos="114563" algn="l"/>
                <a:tab pos="458252" algn="l"/>
              </a:tabLst>
            </a:pPr>
            <a:r>
              <a:rPr lang="en-US" sz="900" b="1" dirty="0">
                <a:latin typeface="Arial" pitchFamily="34" charset="0"/>
              </a:rPr>
              <a:t>Instructor Comments:</a:t>
            </a:r>
          </a:p>
          <a:p>
            <a:pPr lvl="0" eaLnBrk="1" hangingPunct="1">
              <a:lnSpc>
                <a:spcPct val="80000"/>
              </a:lnSpc>
              <a:buFontTx/>
              <a:buChar char="•"/>
              <a:tabLst>
                <a:tab pos="114563" algn="l"/>
                <a:tab pos="458252" algn="l"/>
              </a:tabLst>
            </a:pPr>
            <a:r>
              <a:rPr lang="en-US" sz="900" dirty="0">
                <a:latin typeface="Arial" pitchFamily="34" charset="0"/>
              </a:rPr>
              <a:t>  Because SFRGs are considered “Official DA Programs,” a command may use appropriated funds to support specified SFRG activities.  “SFRG mission-essential activities are supported using the unit’s appropriated funds.”  AR 608-1, app. J-3.</a:t>
            </a:r>
          </a:p>
          <a:p>
            <a:pPr lvl="0" eaLnBrk="1" hangingPunct="1">
              <a:buFontTx/>
              <a:buChar char="•"/>
              <a:tabLst>
                <a:tab pos="114563" algn="l"/>
                <a:tab pos="458252" algn="l"/>
              </a:tabLst>
            </a:pPr>
            <a:r>
              <a:rPr lang="en-US" sz="900" dirty="0">
                <a:latin typeface="Arial" pitchFamily="34" charset="0"/>
              </a:rPr>
              <a:t>  Additionally, AR 608-1 provides that SFRGs may, under certain circumstances, use:</a:t>
            </a:r>
          </a:p>
          <a:p>
            <a:pPr lvl="0" eaLnBrk="1" hangingPunct="1">
              <a:tabLst>
                <a:tab pos="114563" algn="l"/>
                <a:tab pos="458252" algn="l"/>
              </a:tabLst>
            </a:pPr>
            <a:r>
              <a:rPr lang="en-US" sz="900" dirty="0">
                <a:latin typeface="Arial" pitchFamily="34" charset="0"/>
              </a:rPr>
              <a:t>(a) Government office space and equipment.</a:t>
            </a:r>
          </a:p>
          <a:p>
            <a:pPr lvl="0" eaLnBrk="1" hangingPunct="1">
              <a:tabLst>
                <a:tab pos="114563" algn="l"/>
                <a:tab pos="458252" algn="l"/>
              </a:tabLst>
            </a:pPr>
            <a:r>
              <a:rPr lang="en-US" sz="900" dirty="0">
                <a:latin typeface="Arial" pitchFamily="34" charset="0"/>
              </a:rPr>
              <a:t>(b) Paper and printing.</a:t>
            </a:r>
          </a:p>
          <a:p>
            <a:pPr lvl="0" eaLnBrk="1" hangingPunct="1">
              <a:tabLst>
                <a:tab pos="114563" algn="l"/>
                <a:tab pos="458252" algn="l"/>
              </a:tabLst>
            </a:pPr>
            <a:r>
              <a:rPr lang="en-US" sz="900" dirty="0">
                <a:latin typeface="Arial" pitchFamily="34" charset="0"/>
              </a:rPr>
              <a:t>(c) Army and installation post offices and official mail. </a:t>
            </a:r>
          </a:p>
          <a:p>
            <a:pPr lvl="0" eaLnBrk="1" hangingPunct="1">
              <a:tabLst>
                <a:tab pos="114563" algn="l"/>
                <a:tab pos="458252" algn="l"/>
              </a:tabLst>
            </a:pPr>
            <a:r>
              <a:rPr lang="en-US" sz="900" dirty="0">
                <a:latin typeface="Arial" pitchFamily="34" charset="0"/>
              </a:rPr>
              <a:t>(d) Government vehicles.</a:t>
            </a:r>
          </a:p>
          <a:p>
            <a:pPr lvl="0" eaLnBrk="1" hangingPunct="1">
              <a:tabLst>
                <a:tab pos="114563" algn="l"/>
                <a:tab pos="458252" algn="l"/>
              </a:tabLst>
            </a:pPr>
            <a:r>
              <a:rPr lang="en-US" sz="900" dirty="0">
                <a:latin typeface="Arial" pitchFamily="34" charset="0"/>
              </a:rPr>
              <a:t>(e) Child care.</a:t>
            </a:r>
          </a:p>
          <a:p>
            <a:pPr lvl="0" eaLnBrk="1" hangingPunct="1">
              <a:tabLst>
                <a:tab pos="114563" algn="l"/>
                <a:tab pos="458252" algn="l"/>
              </a:tabLst>
            </a:pPr>
            <a:r>
              <a:rPr lang="en-US" sz="900" dirty="0">
                <a:latin typeface="Arial" pitchFamily="34" charset="0"/>
              </a:rPr>
              <a:t>(f) Statutory Volunteers.</a:t>
            </a:r>
          </a:p>
          <a:p>
            <a:pPr lvl="0" eaLnBrk="1" hangingPunct="1">
              <a:buFontTx/>
              <a:buChar char="•"/>
              <a:tabLst>
                <a:tab pos="114563" algn="l"/>
                <a:tab pos="458252" algn="l"/>
              </a:tabLst>
            </a:pPr>
            <a:r>
              <a:rPr lang="en-US" sz="900" dirty="0">
                <a:latin typeface="Arial" pitchFamily="34" charset="0"/>
              </a:rPr>
              <a:t>  “Commanders will use a Government purchase card to pay for SFRG operating expenses, when practicable.  For example, commanders may use their Government purchase card to purchase supplies, equipment, room rental, or any other approved item to support official SFRG mission activities.”  AR 608-1, app. J-6c.</a:t>
            </a:r>
          </a:p>
          <a:p>
            <a:pPr lvl="0" eaLnBrk="1" hangingPunct="1">
              <a:lnSpc>
                <a:spcPct val="80000"/>
              </a:lnSpc>
              <a:buFontTx/>
              <a:buChar char="•"/>
              <a:tabLst>
                <a:tab pos="114563" algn="l"/>
                <a:tab pos="458252" algn="l"/>
              </a:tabLst>
            </a:pPr>
            <a:r>
              <a:rPr lang="en-US" sz="900" dirty="0">
                <a:latin typeface="Arial" pitchFamily="34" charset="0"/>
              </a:rPr>
              <a:t>  Note, the use of appropriated funds is restricted, and the Regulation specifically bans certain expenditures.  “SFRG mission-essential activities authorized appropriated fund support may not be supported with NAFs.  SFRG mission essential activities cannot be augmented with private money</a:t>
            </a:r>
            <a:r>
              <a:rPr lang="en-US" sz="900" baseline="0" dirty="0">
                <a:latin typeface="Arial" pitchFamily="34" charset="0"/>
              </a:rPr>
              <a:t> . . . .</a:t>
            </a:r>
            <a:r>
              <a:rPr lang="en-US" sz="900" dirty="0">
                <a:latin typeface="Arial" pitchFamily="34" charset="0"/>
              </a:rPr>
              <a:t>  SFRG appropriated fund resources may not be used to support private organization activities, internal fundraisers, or commercial ventures.”  AR 608-1, app. J-3.</a:t>
            </a:r>
          </a:p>
          <a:p>
            <a:pPr lvl="0" eaLnBrk="1" hangingPunct="1">
              <a:lnSpc>
                <a:spcPct val="80000"/>
              </a:lnSpc>
              <a:buFontTx/>
              <a:buChar char="•"/>
              <a:tabLst>
                <a:tab pos="114563" algn="l"/>
                <a:tab pos="458252" algn="l"/>
              </a:tabLst>
            </a:pPr>
            <a:r>
              <a:rPr lang="en-US" sz="900" dirty="0">
                <a:latin typeface="Arial" pitchFamily="34" charset="0"/>
              </a:rPr>
              <a:t>  Appropriated funds may not be used to fund SFRG social activities.  “SFRG social activities can enhance family and Soldier camaraderie, provide stress relief, and reduce family loneliness during deployments.  </a:t>
            </a:r>
            <a:r>
              <a:rPr lang="en-US" sz="900" dirty="0">
                <a:solidFill>
                  <a:srgbClr val="FF0000"/>
                </a:solidFill>
                <a:latin typeface="Arial" pitchFamily="34" charset="0"/>
              </a:rPr>
              <a:t>Social activities will not be funded using appropriated funds.</a:t>
            </a:r>
            <a:r>
              <a:rPr lang="en-US" sz="900" dirty="0">
                <a:latin typeface="Arial" pitchFamily="34" charset="0"/>
              </a:rPr>
              <a:t>  SFRG members may use money contained in an SFRG informal fund to pay for social activities described in paragraph J-7.”  AR 608-1, app. J-2e.</a:t>
            </a:r>
          </a:p>
          <a:p>
            <a:pPr eaLnBrk="1" hangingPunct="1">
              <a:lnSpc>
                <a:spcPct val="80000"/>
              </a:lnSpc>
              <a:tabLst>
                <a:tab pos="114563" algn="l"/>
                <a:tab pos="458252" algn="l"/>
              </a:tabLst>
            </a:pPr>
            <a:endParaRPr lang="en-US" sz="900" u="sng" dirty="0">
              <a:latin typeface="Arial" pitchFamily="34" charset="0"/>
            </a:endParaRPr>
          </a:p>
          <a:p>
            <a:pPr eaLnBrk="1" hangingPunct="1">
              <a:lnSpc>
                <a:spcPct val="80000"/>
              </a:lnSpc>
              <a:tabLst>
                <a:tab pos="114563" algn="l"/>
                <a:tab pos="458252" algn="l"/>
              </a:tabLst>
            </a:pPr>
            <a:r>
              <a:rPr lang="en-US" sz="900" u="sng" dirty="0">
                <a:latin typeface="Arial" pitchFamily="34" charset="0"/>
              </a:rPr>
              <a:t>Background:</a:t>
            </a:r>
          </a:p>
          <a:p>
            <a:pPr eaLnBrk="1" hangingPunct="1">
              <a:lnSpc>
                <a:spcPct val="80000"/>
              </a:lnSpc>
              <a:buFontTx/>
              <a:buChar char="•"/>
              <a:tabLst>
                <a:tab pos="114563" algn="l"/>
                <a:tab pos="458252" algn="l"/>
              </a:tabLst>
            </a:pPr>
            <a:r>
              <a:rPr lang="en-US" sz="900" dirty="0">
                <a:latin typeface="Arial" pitchFamily="34" charset="0"/>
              </a:rPr>
              <a:t>  AR 608-1, Army Community Service Center, Appendix J</a:t>
            </a:r>
          </a:p>
          <a:p>
            <a:pPr eaLnBrk="1" hangingPunct="1">
              <a:lnSpc>
                <a:spcPct val="80000"/>
              </a:lnSpc>
              <a:tabLst>
                <a:tab pos="114563" algn="l"/>
                <a:tab pos="458252" algn="l"/>
              </a:tabLst>
            </a:pPr>
            <a:endParaRPr lang="en-US" sz="900" dirty="0">
              <a:latin typeface="Arial" pitchFamily="34" charset="0"/>
            </a:endParaRPr>
          </a:p>
        </p:txBody>
      </p:sp>
    </p:spTree>
    <p:extLst>
      <p:ext uri="{BB962C8B-B14F-4D97-AF65-F5344CB8AC3E}">
        <p14:creationId xmlns:p14="http://schemas.microsoft.com/office/powerpoint/2010/main" val="16378378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1472F91-4E38-4083-A638-C802D2B75778}" type="slidenum">
              <a:rPr lang="en-US" smtClean="0"/>
              <a:pPr/>
              <a:t>72</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Commanders may authorize their SFRG to maintain one informal fund in accordance with AR 600-20.  </a:t>
            </a:r>
            <a:r>
              <a:rPr lang="en-US" sz="900" i="1" dirty="0">
                <a:latin typeface="Arial" pitchFamily="34" charset="0"/>
              </a:rPr>
              <a:t>No more than one SFRG informal fund per unit may be authorized.  </a:t>
            </a:r>
          </a:p>
          <a:p>
            <a:pPr lvl="0" eaLnBrk="1" hangingPunct="1">
              <a:lnSpc>
                <a:spcPct val="90000"/>
              </a:lnSpc>
              <a:buFontTx/>
              <a:buChar char="•"/>
            </a:pPr>
            <a:r>
              <a:rPr lang="en-US" sz="900" dirty="0">
                <a:latin typeface="Arial" pitchFamily="34" charset="0"/>
              </a:rPr>
              <a:t>  The JER authorizes official fundraising by organizations composed primarily of DoD or DA employees and their dependents when fundraising among their own members or dependants for the benefit of their own welfare funds.  Fundraising will be approved by the appropriate commander after consultations with an ethics official.</a:t>
            </a:r>
          </a:p>
          <a:p>
            <a:pPr lvl="0" eaLnBrk="1" hangingPunct="1">
              <a:lnSpc>
                <a:spcPct val="90000"/>
              </a:lnSpc>
              <a:buFontTx/>
              <a:buChar char="•"/>
            </a:pPr>
            <a:r>
              <a:rPr lang="en-US" sz="900" dirty="0">
                <a:latin typeface="Arial" pitchFamily="34" charset="0"/>
              </a:rPr>
              <a:t>  No External Fundraising:  As an official activity of the DA, the SFRG may not engage in external fundraising and may not solicit gifts and donations.  However, in accordance with AR 1-100 and with the advice of the ethics counselor, commanders and SFRG leaders may, in response to an appropriate inquiry, inform potential donors of the needs of the Army in relation to assisting Army families.</a:t>
            </a:r>
          </a:p>
          <a:p>
            <a:pPr lvl="0" eaLnBrk="1" hangingPunct="1">
              <a:lnSpc>
                <a:spcPct val="90000"/>
              </a:lnSpc>
              <a:buFontTx/>
              <a:buChar char="•"/>
            </a:pPr>
            <a:r>
              <a:rPr lang="en-US" sz="900" dirty="0">
                <a:latin typeface="Arial" pitchFamily="34" charset="0"/>
              </a:rPr>
              <a:t>  Informal funds are private funds generated by SFRG members that are used to benefit the SFRG membership as a whole.  SFRG informal funds may not be deposited or mixed with appropriated funds, unit MWR funds, the unit’s cup and flower funds, or any individuals personal funds.  </a:t>
            </a:r>
          </a:p>
          <a:p>
            <a:pPr lvl="0" eaLnBrk="1" hangingPunct="1">
              <a:lnSpc>
                <a:spcPct val="90000"/>
              </a:lnSpc>
              <a:buFontTx/>
              <a:buChar char="•"/>
            </a:pPr>
            <a:r>
              <a:rPr lang="en-US" sz="900" dirty="0">
                <a:latin typeface="Arial" pitchFamily="34" charset="0"/>
              </a:rPr>
              <a:t>  Examples of authorized use:  SFRG newsletters that contain predominately unofficial information and purely social activities, including, but not limited to, parties and picnics.</a:t>
            </a:r>
          </a:p>
          <a:p>
            <a:pPr lvl="0" eaLnBrk="1" hangingPunct="1">
              <a:lnSpc>
                <a:spcPct val="90000"/>
              </a:lnSpc>
              <a:buFontTx/>
              <a:buChar char="•"/>
            </a:pPr>
            <a:r>
              <a:rPr lang="en-US" sz="900" dirty="0">
                <a:latin typeface="Arial" pitchFamily="34" charset="0"/>
              </a:rPr>
              <a:t>  Examples of unauthorized uses: </a:t>
            </a:r>
            <a:r>
              <a:rPr lang="en-US" sz="900" baseline="0" dirty="0">
                <a:latin typeface="Arial" pitchFamily="34" charset="0"/>
              </a:rPr>
              <a:t> A</a:t>
            </a:r>
            <a:r>
              <a:rPr lang="en-US" sz="900" dirty="0">
                <a:latin typeface="Arial" pitchFamily="34" charset="0"/>
              </a:rPr>
              <a:t>ugmenting the unit’s informal funds (cup and flower); purchasing items or services that are authorized to be paid for with appropriated funds; purchasing traditional military gifts, such as Soldier farewell gifts that are not related to family readiness; and funding the unit ball.</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AR 608-1, Army Community Service Center, Appendix J</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10537311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C0CF0D9-D8A9-4D7D-97C7-B2DC9F98F95A}" type="slidenum">
              <a:rPr lang="en-US" smtClean="0"/>
              <a:pPr/>
              <a:t>73</a:t>
            </a:fld>
            <a:endParaRPr lang="en-US"/>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buFontTx/>
              <a:buNone/>
              <a:tabLst>
                <a:tab pos="232308" algn="l"/>
              </a:tabLst>
            </a:pPr>
            <a:r>
              <a:rPr lang="en-US" sz="900" b="1" dirty="0">
                <a:latin typeface="Arial" pitchFamily="34" charset="0"/>
              </a:rPr>
              <a:t>Instructor Comments:</a:t>
            </a:r>
          </a:p>
          <a:p>
            <a:pPr lvl="0" eaLnBrk="1" hangingPunct="1">
              <a:buFontTx/>
              <a:buChar char="•"/>
              <a:tabLst>
                <a:tab pos="232308" algn="l"/>
              </a:tabLst>
            </a:pPr>
            <a:r>
              <a:rPr lang="en-US" sz="900" dirty="0">
                <a:latin typeface="Arial" pitchFamily="34" charset="0"/>
              </a:rPr>
              <a:t>  Private organizations have substantially more ability than SFRGs to conduct fundraising and to engage in social activities in accordance with AR 210-22, Private Organizations on Department of the Army Installations.  </a:t>
            </a:r>
          </a:p>
          <a:p>
            <a:pPr lvl="0" eaLnBrk="1" hangingPunct="1">
              <a:buFontTx/>
              <a:buChar char="•"/>
              <a:tabLst>
                <a:tab pos="232308" algn="l"/>
              </a:tabLst>
            </a:pPr>
            <a:r>
              <a:rPr lang="en-US" sz="900" dirty="0">
                <a:latin typeface="Arial" pitchFamily="34" charset="0"/>
              </a:rPr>
              <a:t>  KEY:  POs can fundraise OFF POST – SFRGs cannot.</a:t>
            </a:r>
          </a:p>
          <a:p>
            <a:pPr lvl="0" eaLnBrk="1" hangingPunct="1">
              <a:buFontTx/>
              <a:buChar char="•"/>
              <a:tabLst>
                <a:tab pos="232308" algn="l"/>
              </a:tabLst>
            </a:pPr>
            <a:r>
              <a:rPr lang="en-US" sz="900" dirty="0">
                <a:latin typeface="Arial" pitchFamily="34" charset="0"/>
              </a:rPr>
              <a:t>  KEY:  POs do not have a $10,000 limit on gross receipts</a:t>
            </a:r>
            <a:r>
              <a:rPr lang="en-US" sz="900" baseline="0" dirty="0">
                <a:latin typeface="Arial" pitchFamily="34" charset="0"/>
              </a:rPr>
              <a:t> for informal funds</a:t>
            </a:r>
            <a:r>
              <a:rPr lang="en-US" sz="900" dirty="0">
                <a:latin typeface="Arial" pitchFamily="34" charset="0"/>
              </a:rPr>
              <a:t>.</a:t>
            </a:r>
          </a:p>
          <a:p>
            <a:pPr lvl="0" eaLnBrk="1" hangingPunct="1">
              <a:buFontTx/>
              <a:buChar char="•"/>
              <a:tabLst>
                <a:tab pos="232308" algn="l"/>
              </a:tabLst>
            </a:pPr>
            <a:r>
              <a:rPr lang="en-US" sz="900" dirty="0">
                <a:latin typeface="Arial" pitchFamily="34" charset="0"/>
              </a:rPr>
              <a:t>  KEY:  POs do not receive appropriated fund support.</a:t>
            </a:r>
          </a:p>
          <a:p>
            <a:pPr lvl="0" eaLnBrk="1" hangingPunct="1">
              <a:buFontTx/>
              <a:buChar char="•"/>
              <a:tabLst>
                <a:tab pos="232308" algn="l"/>
              </a:tabLst>
            </a:pPr>
            <a:r>
              <a:rPr lang="en-US" sz="900" dirty="0">
                <a:latin typeface="Arial" pitchFamily="34" charset="0"/>
              </a:rPr>
              <a:t>  Individuals may establish private organizations that share the same family readiness goals and objectives as SFRGs.  </a:t>
            </a:r>
          </a:p>
          <a:p>
            <a:pPr lvl="0" eaLnBrk="1" hangingPunct="1">
              <a:buFontTx/>
              <a:buChar char="•"/>
              <a:tabLst>
                <a:tab pos="232308" algn="l"/>
              </a:tabLst>
            </a:pPr>
            <a:r>
              <a:rPr lang="en-US" sz="900" dirty="0">
                <a:latin typeface="Arial" pitchFamily="34" charset="0"/>
              </a:rPr>
              <a:t>  PO managers/board members may not serve in SFRG leadership positions.</a:t>
            </a:r>
          </a:p>
          <a:p>
            <a:pPr lvl="0" eaLnBrk="1" hangingPunct="1">
              <a:buFontTx/>
              <a:buChar char="•"/>
              <a:tabLst>
                <a:tab pos="232308" algn="l"/>
              </a:tabLst>
            </a:pPr>
            <a:r>
              <a:rPr lang="en-US" sz="900" dirty="0">
                <a:latin typeface="Arial" pitchFamily="34" charset="0"/>
              </a:rPr>
              <a:t>  Commanders may not direct the establishment of such a PO.</a:t>
            </a:r>
          </a:p>
          <a:p>
            <a:pPr lvl="0" eaLnBrk="1" hangingPunct="1">
              <a:buFontTx/>
              <a:buChar char="•"/>
              <a:tabLst>
                <a:tab pos="232308" algn="l"/>
              </a:tabLst>
            </a:pPr>
            <a:r>
              <a:rPr lang="en-US" sz="900" dirty="0">
                <a:latin typeface="Arial" pitchFamily="34" charset="0"/>
              </a:rPr>
              <a:t>  Commanders should contact their SJA office regarding PO issues.</a:t>
            </a:r>
          </a:p>
          <a:p>
            <a:pPr eaLnBrk="1" hangingPunct="1">
              <a:tabLst>
                <a:tab pos="232308" algn="l"/>
              </a:tabLst>
            </a:pPr>
            <a:endParaRPr lang="en-US" sz="900" dirty="0">
              <a:latin typeface="Arial" pitchFamily="34" charset="0"/>
            </a:endParaRPr>
          </a:p>
          <a:p>
            <a:pPr eaLnBrk="1" hangingPunct="1">
              <a:tabLst>
                <a:tab pos="232308" algn="l"/>
              </a:tabLst>
            </a:pPr>
            <a:endParaRPr lang="en-US" sz="900" dirty="0">
              <a:latin typeface="Arial" pitchFamily="34" charset="0"/>
            </a:endParaRPr>
          </a:p>
          <a:p>
            <a:pPr eaLnBrk="1" hangingPunct="1">
              <a:tabLst>
                <a:tab pos="232308" algn="l"/>
              </a:tabLst>
            </a:pPr>
            <a:r>
              <a:rPr lang="en-US" sz="900" u="sng" dirty="0">
                <a:latin typeface="Arial" pitchFamily="34" charset="0"/>
              </a:rPr>
              <a:t>Background:</a:t>
            </a:r>
          </a:p>
          <a:p>
            <a:pPr eaLnBrk="1" hangingPunct="1">
              <a:buFontTx/>
              <a:buChar char="•"/>
              <a:tabLst>
                <a:tab pos="232308" algn="l"/>
              </a:tabLst>
            </a:pPr>
            <a:r>
              <a:rPr lang="en-US" sz="900" dirty="0">
                <a:latin typeface="Arial" pitchFamily="34" charset="0"/>
              </a:rPr>
              <a:t>  AR 608-1, Army Community Service Center, Appendix J</a:t>
            </a:r>
          </a:p>
          <a:p>
            <a:pPr eaLnBrk="1" hangingPunct="1">
              <a:buFontTx/>
              <a:buChar char="•"/>
              <a:tabLst>
                <a:tab pos="232308" algn="l"/>
              </a:tabLst>
            </a:pPr>
            <a:r>
              <a:rPr lang="en-US" sz="900" dirty="0">
                <a:latin typeface="Arial" pitchFamily="34" charset="0"/>
              </a:rPr>
              <a:t>  AR 210-22, Private Organizations on Department of the Army Installations</a:t>
            </a:r>
          </a:p>
          <a:p>
            <a:pPr eaLnBrk="1" hangingPunct="1">
              <a:tabLst>
                <a:tab pos="232308" algn="l"/>
              </a:tabLst>
            </a:pPr>
            <a:endParaRPr lang="en-US" sz="900" dirty="0">
              <a:latin typeface="Arial" pitchFamily="34" charset="0"/>
            </a:endParaRPr>
          </a:p>
        </p:txBody>
      </p:sp>
    </p:spTree>
    <p:extLst>
      <p:ext uri="{BB962C8B-B14F-4D97-AF65-F5344CB8AC3E}">
        <p14:creationId xmlns:p14="http://schemas.microsoft.com/office/powerpoint/2010/main" val="23116430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12E9E78-355A-49A2-B82F-2125CED54C2E}" type="slidenum">
              <a:rPr lang="en-US" smtClean="0"/>
              <a:pPr/>
              <a:t>74</a:t>
            </a:fld>
            <a:endParaRPr 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buFontTx/>
              <a:buNone/>
              <a:tabLst>
                <a:tab pos="232308" algn="l"/>
              </a:tabLst>
            </a:pPr>
            <a:r>
              <a:rPr lang="en-US" sz="900" b="1" dirty="0">
                <a:latin typeface="Arial" pitchFamily="34" charset="0"/>
              </a:rPr>
              <a:t>Instructor Comments:</a:t>
            </a:r>
          </a:p>
          <a:p>
            <a:pPr lvl="0" eaLnBrk="1" hangingPunct="1">
              <a:buFontTx/>
              <a:buChar char="•"/>
              <a:tabLst>
                <a:tab pos="232308" algn="l"/>
              </a:tabLst>
            </a:pPr>
            <a:r>
              <a:rPr lang="en-US" sz="900" dirty="0">
                <a:latin typeface="Arial" pitchFamily="34" charset="0"/>
              </a:rPr>
              <a:t>  Individuals may establish private organizations that share the same family readiness goals and objectives as SFRGs.  </a:t>
            </a:r>
          </a:p>
          <a:p>
            <a:pPr lvl="0" eaLnBrk="1" hangingPunct="1">
              <a:buFontTx/>
              <a:buChar char="•"/>
              <a:tabLst>
                <a:tab pos="232308" algn="l"/>
              </a:tabLst>
            </a:pPr>
            <a:r>
              <a:rPr lang="en-US" sz="900" dirty="0">
                <a:latin typeface="Arial" pitchFamily="34" charset="0"/>
              </a:rPr>
              <a:t>  PO managers/board members may not serve in SFRG leadership positions.</a:t>
            </a:r>
          </a:p>
          <a:p>
            <a:pPr lvl="0" eaLnBrk="1" hangingPunct="1">
              <a:buFontTx/>
              <a:buChar char="•"/>
              <a:tabLst>
                <a:tab pos="232308" algn="l"/>
              </a:tabLst>
            </a:pPr>
            <a:r>
              <a:rPr lang="en-US" sz="900" dirty="0">
                <a:latin typeface="Arial" pitchFamily="34" charset="0"/>
              </a:rPr>
              <a:t>  Commanders may not direct the establishment of such a PO.</a:t>
            </a:r>
          </a:p>
          <a:p>
            <a:pPr lvl="0" eaLnBrk="1" hangingPunct="1">
              <a:buFontTx/>
              <a:buChar char="•"/>
              <a:tabLst>
                <a:tab pos="232308" algn="l"/>
              </a:tabLst>
            </a:pPr>
            <a:r>
              <a:rPr lang="en-US" sz="900" dirty="0">
                <a:latin typeface="Arial" pitchFamily="34" charset="0"/>
              </a:rPr>
              <a:t>  Commanders should contact their SJA office regarding PO issues.</a:t>
            </a:r>
          </a:p>
          <a:p>
            <a:pPr lvl="0" eaLnBrk="1" hangingPunct="1">
              <a:buFontTx/>
              <a:buChar char="•"/>
              <a:tabLst>
                <a:tab pos="232308" algn="l"/>
              </a:tabLst>
            </a:pPr>
            <a:r>
              <a:rPr lang="en-US" sz="900" dirty="0">
                <a:latin typeface="Arial" pitchFamily="34" charset="0"/>
              </a:rPr>
              <a:t>  “It is essential that commanders and Government personnel treat such POs in the same manner as all similarly situated </a:t>
            </a:r>
            <a:r>
              <a:rPr lang="en-US" sz="900" dirty="0" err="1">
                <a:latin typeface="Arial" pitchFamily="34" charset="0"/>
              </a:rPr>
              <a:t>POs.</a:t>
            </a:r>
            <a:r>
              <a:rPr lang="en-US" sz="900" dirty="0">
                <a:latin typeface="Arial" pitchFamily="34" charset="0"/>
              </a:rPr>
              <a:t>”  AR 608-1, app. J-11.</a:t>
            </a:r>
          </a:p>
          <a:p>
            <a:pPr eaLnBrk="1" hangingPunct="1">
              <a:tabLst>
                <a:tab pos="232308" algn="l"/>
              </a:tabLst>
            </a:pPr>
            <a:endParaRPr lang="en-US" sz="900" dirty="0">
              <a:latin typeface="Arial" pitchFamily="34" charset="0"/>
            </a:endParaRPr>
          </a:p>
          <a:p>
            <a:pPr eaLnBrk="1" hangingPunct="1">
              <a:tabLst>
                <a:tab pos="232308" algn="l"/>
              </a:tabLst>
            </a:pPr>
            <a:r>
              <a:rPr lang="en-US" sz="900" u="sng" dirty="0">
                <a:latin typeface="Arial" pitchFamily="34" charset="0"/>
              </a:rPr>
              <a:t>Background:</a:t>
            </a:r>
          </a:p>
          <a:p>
            <a:pPr eaLnBrk="1" hangingPunct="1">
              <a:buFontTx/>
              <a:buChar char="•"/>
              <a:tabLst>
                <a:tab pos="232308" algn="l"/>
              </a:tabLst>
            </a:pPr>
            <a:r>
              <a:rPr lang="en-US" sz="900" dirty="0">
                <a:latin typeface="Arial" pitchFamily="34" charset="0"/>
              </a:rPr>
              <a:t>  AR 608-1, Army Community Service Center, Appendix J</a:t>
            </a:r>
          </a:p>
          <a:p>
            <a:pPr eaLnBrk="1" hangingPunct="1">
              <a:buFontTx/>
              <a:buChar char="•"/>
              <a:tabLst>
                <a:tab pos="232308" algn="l"/>
              </a:tabLst>
            </a:pPr>
            <a:r>
              <a:rPr lang="en-US" sz="900" dirty="0">
                <a:latin typeface="Arial" pitchFamily="34" charset="0"/>
              </a:rPr>
              <a:t>  AR 210-22, Private Organizations on Department of the Army Installations</a:t>
            </a:r>
          </a:p>
          <a:p>
            <a:pPr eaLnBrk="1" hangingPunct="1">
              <a:tabLst>
                <a:tab pos="232308" algn="l"/>
              </a:tabLst>
            </a:pPr>
            <a:endParaRPr lang="en-US" dirty="0">
              <a:latin typeface="Arial" pitchFamily="34" charset="0"/>
            </a:endParaRPr>
          </a:p>
        </p:txBody>
      </p:sp>
    </p:spTree>
    <p:extLst>
      <p:ext uri="{BB962C8B-B14F-4D97-AF65-F5344CB8AC3E}">
        <p14:creationId xmlns:p14="http://schemas.microsoft.com/office/powerpoint/2010/main" val="16292730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6E2E99F0-DFAB-442C-8F07-2FCF5E8BCD31}" type="slidenum">
              <a:rPr lang="en-US" smtClean="0"/>
              <a:pPr/>
              <a:t>75</a:t>
            </a:fld>
            <a:endParaRPr lang="en-US"/>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xfrm>
            <a:off x="833360" y="4415790"/>
            <a:ext cx="5607684" cy="4183380"/>
          </a:xfrm>
          <a:noFill/>
          <a:ln/>
        </p:spPr>
        <p:txBody>
          <a:bodyPr/>
          <a:lstStyle/>
          <a:p>
            <a:pPr eaLnBrk="1" hangingPunct="1">
              <a:buFontTx/>
              <a:buNone/>
            </a:pPr>
            <a:r>
              <a:rPr lang="en-US" sz="900" b="1" dirty="0">
                <a:latin typeface="Arial" pitchFamily="34" charset="0"/>
              </a:rPr>
              <a:t>Instructor Comments:</a:t>
            </a:r>
          </a:p>
          <a:p>
            <a:pPr marL="171450" indent="-171450" eaLnBrk="1" hangingPunct="1">
              <a:buFont typeface="Arial" panose="020B0604020202020204" pitchFamily="34" charset="0"/>
              <a:buChar char="•"/>
            </a:pPr>
            <a:r>
              <a:rPr lang="en-US" sz="900" dirty="0">
                <a:latin typeface="Arial" pitchFamily="34" charset="0"/>
              </a:rPr>
              <a:t>The general rule is that fiscal limitations, prohibitions on preferential treatment, and severe restrictions on any type of official endorsement greatly restrict or prohibit support to non-federal entities (NFE).  Private organizations are</a:t>
            </a:r>
            <a:r>
              <a:rPr lang="en-US" sz="900" baseline="0" dirty="0">
                <a:latin typeface="Arial" pitchFamily="34" charset="0"/>
              </a:rPr>
              <a:t> one type of NFE</a:t>
            </a:r>
            <a:r>
              <a:rPr lang="en-US" sz="900" dirty="0">
                <a:latin typeface="Arial" pitchFamily="34" charset="0"/>
              </a:rPr>
              <a:t>.</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baseline="0" dirty="0">
                <a:latin typeface="Arial" pitchFamily="34" charset="0"/>
              </a:rPr>
              <a:t>  </a:t>
            </a:r>
            <a:r>
              <a:rPr lang="en-US" sz="900" dirty="0">
                <a:latin typeface="Arial" pitchFamily="34" charset="0"/>
              </a:rPr>
              <a:t>AR 210-22, Private Organizations on Department of Army Installations </a:t>
            </a:r>
          </a:p>
          <a:p>
            <a:pPr eaLnBrk="1" hangingPunct="1">
              <a:buFontTx/>
              <a:buChar char="•"/>
            </a:pPr>
            <a:r>
              <a:rPr lang="en-US" sz="900" dirty="0">
                <a:latin typeface="Arial" pitchFamily="34" charset="0"/>
              </a:rPr>
              <a:t>  AR 360-1, The Army Public Affairs Program</a:t>
            </a:r>
          </a:p>
          <a:p>
            <a:pPr eaLnBrk="1" hangingPunct="1">
              <a:buFontTx/>
              <a:buChar char="•"/>
            </a:pPr>
            <a:r>
              <a:rPr lang="en-US" sz="900" baseline="0" dirty="0">
                <a:latin typeface="Arial" pitchFamily="34" charset="0"/>
              </a:rPr>
              <a:t>  </a:t>
            </a:r>
            <a:r>
              <a:rPr lang="en-US" sz="900" dirty="0">
                <a:latin typeface="Arial" pitchFamily="34" charset="0"/>
              </a:rPr>
              <a:t>AR 600-29, Fund-Raising within the Department of the Army</a:t>
            </a:r>
          </a:p>
          <a:p>
            <a:pPr eaLnBrk="1" hangingPunct="1">
              <a:buFontTx/>
              <a:buChar char="•"/>
            </a:pPr>
            <a:r>
              <a:rPr lang="en-US" sz="900" baseline="0" dirty="0">
                <a:latin typeface="Arial" pitchFamily="34" charset="0"/>
              </a:rPr>
              <a:t>  </a:t>
            </a:r>
            <a:r>
              <a:rPr lang="en-US" sz="900" dirty="0">
                <a:latin typeface="Arial" pitchFamily="34" charset="0"/>
              </a:rPr>
              <a:t>AR 600-20, Army Command Policy</a:t>
            </a:r>
          </a:p>
        </p:txBody>
      </p:sp>
    </p:spTree>
    <p:extLst>
      <p:ext uri="{BB962C8B-B14F-4D97-AF65-F5344CB8AC3E}">
        <p14:creationId xmlns:p14="http://schemas.microsoft.com/office/powerpoint/2010/main" val="34153114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EA6C4BEF-25AC-405A-BCBD-978AB4991678}" type="slidenum">
              <a:rPr lang="en-US" smtClean="0"/>
              <a:pPr/>
              <a:t>76</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5 C.F.R </a:t>
            </a:r>
            <a:r>
              <a:rPr lang="en-US" sz="900" dirty="0"/>
              <a:t>§</a:t>
            </a:r>
            <a:r>
              <a:rPr lang="en-US" sz="900" dirty="0">
                <a:latin typeface="Arial" pitchFamily="34" charset="0"/>
              </a:rPr>
              <a:t>. 2635.101: </a:t>
            </a:r>
          </a:p>
          <a:p>
            <a:pPr lvl="0" eaLnBrk="1" hangingPunct="1">
              <a:buFontTx/>
              <a:buNone/>
            </a:pPr>
            <a:r>
              <a:rPr lang="en-US" sz="900" dirty="0">
                <a:latin typeface="Arial" pitchFamily="34" charset="0"/>
              </a:rPr>
              <a:t>(2) Employees shall not hold financial interests that conflict with the conscientious performance of duty</a:t>
            </a:r>
          </a:p>
          <a:p>
            <a:pPr lvl="0" eaLnBrk="1" hangingPunct="1">
              <a:buFontTx/>
              <a:buNone/>
            </a:pPr>
            <a:r>
              <a:rPr lang="en-US" sz="900" dirty="0">
                <a:latin typeface="Arial" pitchFamily="34" charset="0"/>
              </a:rPr>
              <a:t>(7) Employees shall not use public office for private gain</a:t>
            </a:r>
          </a:p>
          <a:p>
            <a:pPr lvl="0" eaLnBrk="1" hangingPunct="1">
              <a:buFontTx/>
              <a:buNone/>
            </a:pPr>
            <a:r>
              <a:rPr lang="en-US" sz="900" dirty="0">
                <a:latin typeface="Arial" pitchFamily="34" charset="0"/>
              </a:rPr>
              <a:t>(8) Employees </a:t>
            </a:r>
            <a:r>
              <a:rPr lang="en-US" sz="900" dirty="0">
                <a:solidFill>
                  <a:srgbClr val="FF0000"/>
                </a:solidFill>
                <a:latin typeface="Arial" pitchFamily="34" charset="0"/>
              </a:rPr>
              <a:t>shall act impartially and not give preferential treatment to any private organization or individual</a:t>
            </a:r>
          </a:p>
          <a:p>
            <a:pPr lvl="0" eaLnBrk="1" hangingPunct="1">
              <a:buFontTx/>
              <a:buNone/>
            </a:pPr>
            <a:r>
              <a:rPr lang="en-US" sz="900" dirty="0">
                <a:latin typeface="Arial" pitchFamily="34" charset="0"/>
              </a:rPr>
              <a:t>(9) Employees shall protect and conserve Federal property and shall not use it for other than authorized activities</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2635.101, Basic Obligation of Public Service</a:t>
            </a:r>
          </a:p>
        </p:txBody>
      </p:sp>
    </p:spTree>
    <p:extLst>
      <p:ext uri="{BB962C8B-B14F-4D97-AF65-F5344CB8AC3E}">
        <p14:creationId xmlns:p14="http://schemas.microsoft.com/office/powerpoint/2010/main" val="19782524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39034CE0-DBAF-418C-9BFD-DB1D4921CCB1}" type="slidenum">
              <a:rPr lang="en-US" smtClean="0"/>
              <a:pPr/>
              <a:t>77</a:t>
            </a:fld>
            <a:endParaRPr lang="en-US"/>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701359" y="4266157"/>
            <a:ext cx="5781035" cy="4880610"/>
          </a:xfrm>
          <a:noFill/>
          <a:ln/>
        </p:spPr>
        <p:txBody>
          <a:bodyPr/>
          <a:lstStyle/>
          <a:p>
            <a:pPr eaLnBrk="1" hangingPunct="1">
              <a:lnSpc>
                <a:spcPct val="90000"/>
              </a:lnSpc>
              <a:buFontTx/>
              <a:buNone/>
            </a:pPr>
            <a:r>
              <a:rPr lang="en-US" sz="900" b="1" dirty="0">
                <a:latin typeface="Arial" pitchFamily="34" charset="0"/>
              </a:rPr>
              <a:t>Instructor Comments:  </a:t>
            </a:r>
          </a:p>
          <a:p>
            <a:pPr lvl="0" eaLnBrk="1" hangingPunct="1">
              <a:lnSpc>
                <a:spcPct val="90000"/>
              </a:lnSpc>
              <a:buFontTx/>
              <a:buChar char="•"/>
            </a:pPr>
            <a:r>
              <a:rPr lang="en-US" sz="900" dirty="0">
                <a:latin typeface="Arial" pitchFamily="34" charset="0"/>
              </a:rPr>
              <a:t>  As noted, the general rule is that support to non-federal entities is very limited.</a:t>
            </a:r>
          </a:p>
          <a:p>
            <a:pPr lvl="0" eaLnBrk="1" hangingPunct="1">
              <a:lnSpc>
                <a:spcPct val="90000"/>
              </a:lnSpc>
              <a:buFontTx/>
              <a:buChar char="•"/>
            </a:pPr>
            <a:r>
              <a:rPr lang="en-US" sz="900" dirty="0">
                <a:latin typeface="Arial" pitchFamily="34" charset="0"/>
              </a:rPr>
              <a:t>  Specific rules for support can be found in AR 210-22 and the JER.</a:t>
            </a:r>
          </a:p>
          <a:p>
            <a:pPr lvl="0" eaLnBrk="1" hangingPunct="1">
              <a:lnSpc>
                <a:spcPct val="90000"/>
              </a:lnSpc>
              <a:buFontTx/>
              <a:buChar char="•"/>
            </a:pPr>
            <a:r>
              <a:rPr lang="en-US" sz="900" dirty="0">
                <a:latin typeface="Arial" pitchFamily="34" charset="0"/>
              </a:rPr>
              <a:t>  AR 210-22: </a:t>
            </a:r>
          </a:p>
          <a:p>
            <a:pPr lvl="0" eaLnBrk="1" hangingPunct="1">
              <a:lnSpc>
                <a:spcPct val="90000"/>
              </a:lnSpc>
              <a:buFontTx/>
              <a:buNone/>
            </a:pPr>
            <a:r>
              <a:rPr lang="en-US" sz="900" dirty="0">
                <a:latin typeface="Arial" pitchFamily="34" charset="0"/>
              </a:rPr>
              <a:t>1-1 </a:t>
            </a:r>
            <a:r>
              <a:rPr lang="en-US" sz="900" i="0" dirty="0">
                <a:latin typeface="Arial" pitchFamily="34" charset="0"/>
              </a:rPr>
              <a:t>a. Intent. </a:t>
            </a:r>
            <a:r>
              <a:rPr lang="en-US" sz="900" dirty="0">
                <a:latin typeface="Arial" pitchFamily="34" charset="0"/>
              </a:rPr>
              <a:t>This regulation establishes policy, procedures, and responsibilities for operating private organizations (POs) operating on Army installations. For the purpose of this regulation, private organizations are self-sustaining and non-Federal entities, incorporated or unincorporated, which are operated on Department of Defense (DOD) installations with the written consent of the installation commander (or USAR regional support command commander) or higher authority, by individuals acting exclusively outside the scope of any official capacity as officers, employees, or agents of the Federal Government (DODI 1000.15). In the event of a conflict of interpretation between this regulation and DOD 5500.07-R </a:t>
            </a:r>
            <a:r>
              <a:rPr lang="en-US" sz="900" dirty="0">
                <a:solidFill>
                  <a:schemeClr val="tx1"/>
                </a:solidFill>
                <a:latin typeface="Arial" pitchFamily="34" charset="0"/>
              </a:rPr>
              <a:t>(</a:t>
            </a:r>
            <a:r>
              <a:rPr lang="en-US" sz="900" dirty="0">
                <a:latin typeface="Arial" pitchFamily="34" charset="0"/>
              </a:rPr>
              <a:t>Joint Ethics Regulation), the latter governs. </a:t>
            </a:r>
          </a:p>
          <a:p>
            <a:pPr lvl="0" eaLnBrk="1" hangingPunct="1">
              <a:lnSpc>
                <a:spcPct val="90000"/>
              </a:lnSpc>
              <a:buFontTx/>
              <a:buNone/>
            </a:pPr>
            <a:r>
              <a:rPr lang="en-US" sz="900" dirty="0">
                <a:latin typeface="Arial" pitchFamily="34" charset="0"/>
              </a:rPr>
              <a:t>3-1. General restrictions on approved organizations</a:t>
            </a:r>
            <a:r>
              <a:rPr lang="en-US" sz="900" b="1" dirty="0">
                <a:latin typeface="Arial" pitchFamily="34" charset="0"/>
              </a:rPr>
              <a:t> </a:t>
            </a:r>
          </a:p>
          <a:p>
            <a:pPr lvl="0" eaLnBrk="1" hangingPunct="1">
              <a:lnSpc>
                <a:spcPct val="90000"/>
              </a:lnSpc>
            </a:pPr>
            <a:r>
              <a:rPr lang="en-US" sz="900" i="1" dirty="0">
                <a:latin typeface="Arial" pitchFamily="34" charset="0"/>
              </a:rPr>
              <a:t>a.</a:t>
            </a:r>
            <a:r>
              <a:rPr lang="en-US" sz="900" dirty="0">
                <a:latin typeface="Arial" pitchFamily="34" charset="0"/>
              </a:rPr>
              <a:t> To prevent the appearance of an official sanction or support by DOD, a PO will not include the following in its title or letterhead: </a:t>
            </a:r>
          </a:p>
          <a:p>
            <a:pPr lvl="0" eaLnBrk="1" hangingPunct="1">
              <a:lnSpc>
                <a:spcPct val="90000"/>
              </a:lnSpc>
            </a:pPr>
            <a:r>
              <a:rPr lang="en-US" sz="900" dirty="0">
                <a:latin typeface="Arial" pitchFamily="34" charset="0"/>
              </a:rPr>
              <a:t>(1) The name or seal of DOD or the acronym "DOD." </a:t>
            </a:r>
          </a:p>
          <a:p>
            <a:pPr lvl="0" eaLnBrk="1" hangingPunct="1">
              <a:lnSpc>
                <a:spcPct val="90000"/>
              </a:lnSpc>
            </a:pPr>
            <a:r>
              <a:rPr lang="en-US" sz="900" dirty="0">
                <a:latin typeface="Arial" pitchFamily="34" charset="0"/>
              </a:rPr>
              <a:t>(2) The name, abbreviation or seal of any DOD Component or instrumentality. </a:t>
            </a:r>
          </a:p>
          <a:p>
            <a:pPr lvl="0" eaLnBrk="1" hangingPunct="1">
              <a:lnSpc>
                <a:spcPct val="90000"/>
              </a:lnSpc>
            </a:pPr>
            <a:r>
              <a:rPr lang="en-US" sz="900" dirty="0">
                <a:latin typeface="Arial" pitchFamily="34" charset="0"/>
              </a:rPr>
              <a:t>(3) The seal, insignia, or other identifying device of the local installation. </a:t>
            </a:r>
          </a:p>
          <a:p>
            <a:pPr lvl="0" eaLnBrk="1" hangingPunct="1">
              <a:lnSpc>
                <a:spcPct val="90000"/>
              </a:lnSpc>
            </a:pPr>
            <a:r>
              <a:rPr lang="en-US" sz="900" dirty="0">
                <a:latin typeface="Arial" pitchFamily="34" charset="0"/>
              </a:rPr>
              <a:t>(4) Any other name, abbreviation, seal, logo, insignia, or the like used by any DOD Component to identify any of its programs, locations, or activities. </a:t>
            </a:r>
            <a:endParaRPr lang="en-US" sz="900" i="1" dirty="0">
              <a:latin typeface="Arial" pitchFamily="34" charset="0"/>
            </a:endParaRPr>
          </a:p>
          <a:p>
            <a:pPr lvl="0" eaLnBrk="1" hangingPunct="1">
              <a:lnSpc>
                <a:spcPct val="90000"/>
              </a:lnSpc>
            </a:pPr>
            <a:r>
              <a:rPr lang="en-US" sz="900" i="1" dirty="0">
                <a:latin typeface="Arial" pitchFamily="34" charset="0"/>
              </a:rPr>
              <a:t>b.</a:t>
            </a:r>
            <a:r>
              <a:rPr lang="en-US" sz="900" dirty="0">
                <a:latin typeface="Arial" pitchFamily="34" charset="0"/>
              </a:rPr>
              <a:t> Private organizations will not conduct activities that-- </a:t>
            </a:r>
          </a:p>
          <a:p>
            <a:pPr lvl="0" eaLnBrk="1" hangingPunct="1">
              <a:lnSpc>
                <a:spcPct val="90000"/>
              </a:lnSpc>
            </a:pPr>
            <a:r>
              <a:rPr lang="en-US" sz="900" dirty="0">
                <a:latin typeface="Arial" pitchFamily="34" charset="0"/>
              </a:rPr>
              <a:t>(1) May discredit the Army, DOD, or the Federal Government </a:t>
            </a:r>
          </a:p>
          <a:p>
            <a:pPr lvl="0" eaLnBrk="1" hangingPunct="1">
              <a:lnSpc>
                <a:spcPct val="90000"/>
              </a:lnSpc>
            </a:pPr>
            <a:r>
              <a:rPr lang="en-US" sz="900" dirty="0">
                <a:latin typeface="Arial" pitchFamily="34" charset="0"/>
              </a:rPr>
              <a:t>(2) Impose a financial obligation on the Army or any NAFI. </a:t>
            </a:r>
          </a:p>
          <a:p>
            <a:pPr lvl="0" eaLnBrk="1" hangingPunct="1">
              <a:lnSpc>
                <a:spcPct val="90000"/>
              </a:lnSpc>
            </a:pPr>
            <a:r>
              <a:rPr lang="en-US" sz="900" dirty="0">
                <a:latin typeface="Arial" pitchFamily="34" charset="0"/>
              </a:rPr>
              <a:t>(3) Duplicate and/or compete with authorized Army or NAFI activities. </a:t>
            </a:r>
            <a:endParaRPr lang="en-US" sz="900" i="1" dirty="0">
              <a:latin typeface="Arial" pitchFamily="34" charset="0"/>
            </a:endParaRPr>
          </a:p>
          <a:p>
            <a:pPr lvl="0" eaLnBrk="1" hangingPunct="1">
              <a:lnSpc>
                <a:spcPct val="90000"/>
              </a:lnSpc>
            </a:pPr>
            <a:r>
              <a:rPr lang="en-US" sz="900" i="1" dirty="0">
                <a:latin typeface="Arial" pitchFamily="34" charset="0"/>
              </a:rPr>
              <a:t>c.</a:t>
            </a:r>
            <a:r>
              <a:rPr lang="en-US" sz="900" dirty="0">
                <a:latin typeface="Arial" pitchFamily="34" charset="0"/>
              </a:rPr>
              <a:t> A PO is not created, operated or administered for a commercial or monetary purpose (except for investment clubs, as defined in the glossary ). </a:t>
            </a:r>
            <a:endParaRPr lang="en-US" sz="900" i="1" dirty="0">
              <a:latin typeface="Arial" pitchFamily="34" charset="0"/>
            </a:endParaRPr>
          </a:p>
          <a:p>
            <a:pPr lvl="0" eaLnBrk="1" hangingPunct="1">
              <a:lnSpc>
                <a:spcPct val="90000"/>
              </a:lnSpc>
            </a:pPr>
            <a:r>
              <a:rPr lang="en-US" sz="900" i="1" dirty="0">
                <a:latin typeface="Arial" pitchFamily="34" charset="0"/>
              </a:rPr>
              <a:t>d.</a:t>
            </a:r>
            <a:r>
              <a:rPr lang="en-US" sz="900" dirty="0">
                <a:latin typeface="Arial" pitchFamily="34" charset="0"/>
              </a:rPr>
              <a:t> Private organizations will not engage in the distribution or sale of alcoholic beverages at any time. </a:t>
            </a:r>
            <a:endParaRPr lang="en-US" sz="900" i="1" dirty="0">
              <a:latin typeface="Arial" pitchFamily="34" charset="0"/>
            </a:endParaRPr>
          </a:p>
          <a:p>
            <a:pPr lvl="0" eaLnBrk="1" hangingPunct="1">
              <a:lnSpc>
                <a:spcPct val="90000"/>
              </a:lnSpc>
            </a:pPr>
            <a:r>
              <a:rPr lang="en-US" sz="900" i="1" dirty="0">
                <a:latin typeface="Arial" pitchFamily="34" charset="0"/>
              </a:rPr>
              <a:t>e.</a:t>
            </a:r>
            <a:r>
              <a:rPr lang="en-US" sz="900" dirty="0">
                <a:latin typeface="Arial" pitchFamily="34" charset="0"/>
              </a:rPr>
              <a:t> Private organizations are responsible for complying with fire and safety regulations, environmental laws, tax codes, and other applicable statutes and regulations.</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AR 210-22, Private Organizations on Department of the Army Installations</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1356707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Comments: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VSO/MSO mean Veterans Service Organizations and Military Service Organizations.</a:t>
            </a:r>
            <a:endParaRPr lang="en-US" dirty="0"/>
          </a:p>
          <a:p>
            <a:pPr marL="171450" indent="-171450">
              <a:buFont typeface="Arial" panose="020B0604020202020204" pitchFamily="34" charset="0"/>
              <a:buChar char="•"/>
            </a:pPr>
            <a:r>
              <a:rPr lang="en-US" dirty="0"/>
              <a:t>For full guidance</a:t>
            </a:r>
            <a:r>
              <a:rPr lang="en-US" baseline="0" dirty="0"/>
              <a:t>, consult HQDA EXORD 120-15 and 148-15. </a:t>
            </a:r>
          </a:p>
          <a:p>
            <a:pPr marL="171450" indent="-171450">
              <a:buFont typeface="Arial" panose="020B0604020202020204" pitchFamily="34" charset="0"/>
              <a:buChar char="•"/>
            </a:pPr>
            <a:r>
              <a:rPr lang="en-US" baseline="0" dirty="0"/>
              <a:t>Senior commanders retain discretion to permit access and provide space to nonprofit NFEs assisting Soldiers and Families.  Consistent with mission and regulatory (i.e. JER) requirements, existing resources, and security constraints, senior commanders are highly encouraged to permit nonprofit NFE installation access and support for the purpose of providing services and support to Soldiers and Families.</a:t>
            </a:r>
          </a:p>
          <a:p>
            <a:pPr marL="171450" indent="-171450">
              <a:buFont typeface="Arial" panose="020B0604020202020204" pitchFamily="34" charset="0"/>
              <a:buChar char="•"/>
            </a:pPr>
            <a:r>
              <a:rPr lang="en-US" baseline="0" dirty="0"/>
              <a:t>Senior commanders should consider the nature of the NFEs services and support, the installation’s needs, and the needs of Soldiers and their Families in determining whether to permit an NFE to function on the installation and whether to authorize the use of available installation space and the provision of logistical support.  </a:t>
            </a:r>
          </a:p>
          <a:p>
            <a:pPr marL="171450" indent="-171450">
              <a:buFont typeface="Arial" panose="020B0604020202020204" pitchFamily="34" charset="0"/>
              <a:buChar char="•"/>
            </a:pPr>
            <a:r>
              <a:rPr lang="en-US" baseline="0" dirty="0"/>
              <a:t>Support may be provided when it is consistent with and supportive of the Army Mission; however, nonprofit NFEs are not entitled to Army support. </a:t>
            </a:r>
          </a:p>
          <a:p>
            <a:pPr marL="171450" indent="-171450">
              <a:buFont typeface="Arial" panose="020B0604020202020204" pitchFamily="34" charset="0"/>
              <a:buChar char="•"/>
            </a:pPr>
            <a:r>
              <a:rPr lang="en-US" sz="1000" b="0" i="0" u="none" strike="noStrike" kern="1200" baseline="0" dirty="0">
                <a:solidFill>
                  <a:schemeClr val="tx1"/>
                </a:solidFill>
                <a:latin typeface="Arial" charset="0"/>
                <a:ea typeface="+mn-ea"/>
                <a:cs typeface="+mn-cs"/>
              </a:rPr>
              <a:t>SENIOR COMMANDERS </a:t>
            </a:r>
            <a:r>
              <a:rPr lang="en-US" sz="1000" b="0" i="0" u="sng" strike="noStrike" kern="1200" baseline="0" dirty="0">
                <a:solidFill>
                  <a:schemeClr val="tx1"/>
                </a:solidFill>
                <a:latin typeface="Arial" charset="0"/>
                <a:ea typeface="+mn-ea"/>
                <a:cs typeface="+mn-cs"/>
              </a:rPr>
              <a:t>SHALL</a:t>
            </a:r>
            <a:r>
              <a:rPr lang="en-US" sz="1000" b="0" i="0" u="none" strike="noStrike" kern="1200" baseline="0" dirty="0">
                <a:solidFill>
                  <a:schemeClr val="tx1"/>
                </a:solidFill>
                <a:latin typeface="Arial" charset="0"/>
                <a:ea typeface="+mn-ea"/>
                <a:cs typeface="+mn-cs"/>
              </a:rPr>
              <a:t> ALLOW ACCREDITED, PAID, FULL-TIME  REPRESENTATIVES OF QUALIFYING VSO/MSO ORGANIZATIONS TO FUNCTION ON ARMY INSTALLATIONS UNDER THE SENIOR  COMMANDER'S JURISDICTION FOR THE PURPOSE OF PROVIDING VA-ACCREDITED  REPRESENTATION SERVICES TO TRANSITIONING SERVICE MEMBERS. </a:t>
            </a:r>
            <a:endParaRPr lang="en-US" dirty="0"/>
          </a:p>
        </p:txBody>
      </p:sp>
    </p:spTree>
    <p:extLst>
      <p:ext uri="{BB962C8B-B14F-4D97-AF65-F5344CB8AC3E}">
        <p14:creationId xmlns:p14="http://schemas.microsoft.com/office/powerpoint/2010/main" val="15450281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4B6D8881-4C9D-410B-A4B0-17BD7619C427}" type="slidenum">
              <a:rPr lang="en-US" smtClean="0"/>
              <a:pPr/>
              <a:t>79</a:t>
            </a:fld>
            <a:endParaRPr lang="en-US"/>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lnSpc>
                <a:spcPct val="80000"/>
              </a:lnSpc>
              <a:buFontTx/>
              <a:buNone/>
            </a:pPr>
            <a:r>
              <a:rPr lang="en-US" sz="900" b="1" dirty="0">
                <a:latin typeface="Arial" pitchFamily="34" charset="0"/>
              </a:rPr>
              <a:t>Instructor Comments</a:t>
            </a:r>
            <a:r>
              <a:rPr lang="en-US" sz="900" dirty="0">
                <a:latin typeface="Arial" pitchFamily="34" charset="0"/>
              </a:rPr>
              <a:t>:</a:t>
            </a:r>
          </a:p>
          <a:p>
            <a:pPr lvl="0" eaLnBrk="1" hangingPunct="1">
              <a:lnSpc>
                <a:spcPct val="80000"/>
              </a:lnSpc>
              <a:buFontTx/>
              <a:buChar char="•"/>
            </a:pPr>
            <a:r>
              <a:rPr lang="en-US" sz="900" dirty="0">
                <a:latin typeface="Arial" pitchFamily="34" charset="0"/>
              </a:rPr>
              <a:t>  AR 210-22 states:  The JER governs personal and professional participation in POs by Army employees.  Prior to serving on a PO board or as an adviser to a PO in a personal capacity, personnel will consult with the organization's ethics adviser.  JER, paragraph 3-201 governs service as an official liaison of a PO.  Members acting in their official capacity are prohibited from participating in the management of a PO. (See JER</a:t>
            </a:r>
            <a:r>
              <a:rPr lang="en-US" sz="900" baseline="0" dirty="0">
                <a:latin typeface="Arial" pitchFamily="34" charset="0"/>
              </a:rPr>
              <a:t> </a:t>
            </a:r>
            <a:r>
              <a:rPr lang="en-US" sz="900" dirty="0">
                <a:latin typeface="Arial" pitchFamily="34" charset="0"/>
              </a:rPr>
              <a:t>3-202 for guidance on seeking an exception to this prohibition).</a:t>
            </a:r>
          </a:p>
          <a:p>
            <a:pPr lvl="0" eaLnBrk="1" hangingPunct="1">
              <a:lnSpc>
                <a:spcPct val="80000"/>
              </a:lnSpc>
              <a:buFontTx/>
              <a:buChar char="•"/>
            </a:pPr>
            <a:r>
              <a:rPr lang="en-US" sz="900" dirty="0">
                <a:latin typeface="Arial" pitchFamily="34" charset="0"/>
              </a:rPr>
              <a:t>  AR 210-22, 4-2. Limitations on Army personnel </a:t>
            </a:r>
          </a:p>
          <a:p>
            <a:pPr lvl="0" eaLnBrk="1" hangingPunct="1">
              <a:lnSpc>
                <a:spcPct val="80000"/>
              </a:lnSpc>
            </a:pPr>
            <a:r>
              <a:rPr lang="en-US" sz="900" i="0" dirty="0">
                <a:latin typeface="Arial" pitchFamily="34" charset="0"/>
              </a:rPr>
              <a:t>A.  In </a:t>
            </a:r>
            <a:r>
              <a:rPr lang="en-US" sz="900" dirty="0">
                <a:latin typeface="Arial" pitchFamily="34" charset="0"/>
              </a:rPr>
              <a:t>an official capacity, Army employees (military or civilian) will remain neutral in dealing with </a:t>
            </a:r>
            <a:r>
              <a:rPr lang="en-US" sz="900" dirty="0" err="1">
                <a:latin typeface="Arial" pitchFamily="34" charset="0"/>
              </a:rPr>
              <a:t>POs.</a:t>
            </a:r>
            <a:r>
              <a:rPr lang="en-US" sz="900" dirty="0">
                <a:latin typeface="Arial" pitchFamily="34" charset="0"/>
              </a:rPr>
              <a:t>  The accommodation of one organization over another will be avoided, and there will be no preferential treatment or even the appearance of favoritism. </a:t>
            </a:r>
          </a:p>
          <a:p>
            <a:pPr lvl="0" eaLnBrk="1" hangingPunct="1">
              <a:lnSpc>
                <a:spcPct val="80000"/>
              </a:lnSpc>
            </a:pPr>
            <a:r>
              <a:rPr lang="en-US" sz="900" dirty="0">
                <a:latin typeface="Arial" pitchFamily="34" charset="0"/>
              </a:rPr>
              <a:t>(1) Private organizations will receive no special treatment because they promote Army goals or support the military community. </a:t>
            </a:r>
          </a:p>
          <a:p>
            <a:pPr lvl="0" eaLnBrk="1" hangingPunct="1">
              <a:lnSpc>
                <a:spcPct val="80000"/>
              </a:lnSpc>
            </a:pPr>
            <a:r>
              <a:rPr lang="en-US" sz="900" dirty="0">
                <a:latin typeface="Arial" pitchFamily="34" charset="0"/>
              </a:rPr>
              <a:t>(2) What the Army permits one organization to do, it must be ready to permit other similar types of POs to do. </a:t>
            </a:r>
          </a:p>
          <a:p>
            <a:pPr lvl="0" eaLnBrk="1" hangingPunct="1">
              <a:lnSpc>
                <a:spcPct val="80000"/>
              </a:lnSpc>
            </a:pPr>
            <a:r>
              <a:rPr lang="en-US" sz="900" dirty="0">
                <a:latin typeface="Arial" pitchFamily="34" charset="0"/>
              </a:rPr>
              <a:t>(3) Without reference to specific organizations, Army personnel may be encouraged in general terms to join, support, and participate in service, professional, recreational, and benevolent organizations.  Officials may describe various organizations and their goals, objectives, and activities; however, they will not favor or advocate one over another. </a:t>
            </a:r>
          </a:p>
          <a:p>
            <a:pPr lvl="0" eaLnBrk="1" hangingPunct="1">
              <a:lnSpc>
                <a:spcPct val="80000"/>
              </a:lnSpc>
            </a:pPr>
            <a:r>
              <a:rPr lang="en-US" sz="900" dirty="0">
                <a:latin typeface="Arial" pitchFamily="34" charset="0"/>
              </a:rPr>
              <a:t>(4) Army employees will not use their titles, offices, or positions in connection with their personal PO participation or to officially endorse an organization or its activities.  They will not officially participate in fundraising beyond what is permitted by JER, paragraphs 3-210 and 3-300. (Fundraising for the Combined Federal Campaign and Army Emergency Relief). </a:t>
            </a:r>
          </a:p>
          <a:p>
            <a:pPr lvl="0" eaLnBrk="1" hangingPunct="1">
              <a:lnSpc>
                <a:spcPct val="80000"/>
              </a:lnSpc>
            </a:pPr>
            <a:r>
              <a:rPr lang="en-US" sz="900" dirty="0">
                <a:latin typeface="Arial" pitchFamily="34" charset="0"/>
              </a:rPr>
              <a:t>(5) Giving the appearance that membership in certain organizations is officially sanctioned by the Government will be avoided.  Officer professional development (ODP), noncommissioned officer professional development or other official settings will not be used as occasions for promoting any specific PO or its products. (One example of implied Army endorsement is allowing certain POs to conduct briefings, routinely, at official functions or mandatory training.) </a:t>
            </a:r>
          </a:p>
          <a:p>
            <a:pPr eaLnBrk="1" hangingPunct="1">
              <a:lnSpc>
                <a:spcPct val="80000"/>
              </a:lnSpc>
            </a:pPr>
            <a:endParaRPr lang="en-US" sz="900" dirty="0">
              <a:latin typeface="Arial" pitchFamily="34" charset="0"/>
            </a:endParaRPr>
          </a:p>
          <a:p>
            <a:pPr eaLnBrk="1" hangingPunct="1">
              <a:lnSpc>
                <a:spcPct val="80000"/>
              </a:lnSpc>
            </a:pPr>
            <a:r>
              <a:rPr lang="en-US" sz="900" u="sng" dirty="0">
                <a:latin typeface="Arial" pitchFamily="34" charset="0"/>
              </a:rPr>
              <a:t>Background:</a:t>
            </a:r>
          </a:p>
          <a:p>
            <a:pPr eaLnBrk="1" hangingPunct="1">
              <a:lnSpc>
                <a:spcPct val="80000"/>
              </a:lnSpc>
              <a:buFontTx/>
              <a:buChar char="•"/>
            </a:pPr>
            <a:r>
              <a:rPr lang="en-US" sz="900" dirty="0">
                <a:latin typeface="Arial" pitchFamily="34" charset="0"/>
              </a:rPr>
              <a:t>  JER,</a:t>
            </a:r>
            <a:r>
              <a:rPr lang="en-US" sz="900" baseline="0" dirty="0">
                <a:latin typeface="Arial" pitchFamily="34" charset="0"/>
              </a:rPr>
              <a:t> Chapter 3, Section 2,</a:t>
            </a:r>
            <a:r>
              <a:rPr lang="en-US" sz="900" dirty="0">
                <a:latin typeface="Arial" pitchFamily="34" charset="0"/>
              </a:rPr>
              <a:t> Official Participation in Non-Federal Entities</a:t>
            </a:r>
          </a:p>
          <a:p>
            <a:pPr eaLnBrk="1" hangingPunct="1">
              <a:lnSpc>
                <a:spcPct val="80000"/>
              </a:lnSpc>
              <a:buFontTx/>
              <a:buChar char="•"/>
            </a:pPr>
            <a:r>
              <a:rPr lang="en-US" sz="900" dirty="0">
                <a:latin typeface="Arial" pitchFamily="34" charset="0"/>
              </a:rPr>
              <a:t>  5 C.F.R.</a:t>
            </a:r>
            <a:r>
              <a:rPr lang="en-US" sz="900" dirty="0"/>
              <a:t> §</a:t>
            </a:r>
            <a:r>
              <a:rPr lang="en-US" sz="900" dirty="0">
                <a:latin typeface="Arial" pitchFamily="34" charset="0"/>
              </a:rPr>
              <a:t> 2635.702, 808</a:t>
            </a:r>
          </a:p>
        </p:txBody>
      </p:sp>
    </p:spTree>
    <p:extLst>
      <p:ext uri="{BB962C8B-B14F-4D97-AF65-F5344CB8AC3E}">
        <p14:creationId xmlns:p14="http://schemas.microsoft.com/office/powerpoint/2010/main" val="190870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B442D92-CDD7-4CFE-9534-0FF27623FC54}" type="slidenum">
              <a:rPr lang="en-US" smtClean="0"/>
              <a:pPr/>
              <a:t>8</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701359" y="4514485"/>
            <a:ext cx="5607684" cy="4183380"/>
          </a:xfrm>
          <a:noFill/>
          <a:ln/>
        </p:spPr>
        <p:txBody>
          <a:bodyPr/>
          <a:lstStyle/>
          <a:p>
            <a:pPr eaLnBrk="1" hangingPunct="1"/>
            <a:endParaRPr lang="en-US"/>
          </a:p>
        </p:txBody>
      </p:sp>
    </p:spTree>
    <p:extLst>
      <p:ext uri="{BB962C8B-B14F-4D97-AF65-F5344CB8AC3E}">
        <p14:creationId xmlns:p14="http://schemas.microsoft.com/office/powerpoint/2010/main" val="7256421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387360C8-E7D9-4EA6-8D6C-9BE078DAD603}" type="slidenum">
              <a:rPr lang="en-US" smtClean="0"/>
              <a:pPr/>
              <a:t>80</a:t>
            </a:fld>
            <a:endParaRPr lang="en-US"/>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JER 3-200a:  “Agency Designees may permit their DoD employees to attend meetings, conferences, seminars, or similar events sponsored by non-Federal entities in their official DoD capacities at Federal Government expense if there is a legitimate Federal Government purpose in accordance with 5 USC 4101 and 37 USC 412, such as training a DoD employee beyond maintaining professional credentials or gathering information of value to the DoD.”</a:t>
            </a:r>
          </a:p>
          <a:p>
            <a:pPr lvl="0" eaLnBrk="1" hangingPunct="1">
              <a:buFontTx/>
              <a:buChar char="•"/>
            </a:pPr>
            <a:r>
              <a:rPr lang="en-US" sz="900" dirty="0">
                <a:latin typeface="Arial" pitchFamily="34" charset="0"/>
              </a:rPr>
              <a:t>  JER 3-200b:  “DoD employees are prohibited from attending events sponsored by non-Federal entities in their official DoD capacities at Federal Government expense solely to acquire or maintain professional credentials that are a minimum requirement to hold the DoD position.”</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3-200, Attendance</a:t>
            </a:r>
          </a:p>
          <a:p>
            <a:pPr eaLnBrk="1" hangingPunct="1">
              <a:buFontTx/>
              <a:buChar char="•"/>
            </a:pPr>
            <a:r>
              <a:rPr lang="en-US" sz="900" dirty="0">
                <a:latin typeface="Arial" pitchFamily="34" charset="0"/>
              </a:rPr>
              <a:t>  31 U.S.C.</a:t>
            </a:r>
            <a:r>
              <a:rPr lang="en-US" sz="900" dirty="0"/>
              <a:t> §</a:t>
            </a:r>
            <a:r>
              <a:rPr lang="en-US" sz="900" dirty="0">
                <a:latin typeface="Arial" pitchFamily="34" charset="0"/>
              </a:rPr>
              <a:t> 1345</a:t>
            </a:r>
          </a:p>
        </p:txBody>
      </p:sp>
    </p:spTree>
    <p:extLst>
      <p:ext uri="{BB962C8B-B14F-4D97-AF65-F5344CB8AC3E}">
        <p14:creationId xmlns:p14="http://schemas.microsoft.com/office/powerpoint/2010/main" val="30793502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516FF63-D28F-4180-A9CD-2A5D71CD7AB8}" type="slidenum">
              <a:rPr lang="en-US" smtClean="0"/>
              <a:pPr/>
              <a:t>81</a:t>
            </a:fld>
            <a:endParaRPr lang="en-US"/>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lnSpc>
                <a:spcPct val="80000"/>
              </a:lnSpc>
              <a:buFontTx/>
              <a:buNone/>
            </a:pPr>
            <a:r>
              <a:rPr lang="en-US" sz="800" b="1" dirty="0">
                <a:latin typeface="Arial" pitchFamily="34" charset="0"/>
              </a:rPr>
              <a:t>Instructor Comments:</a:t>
            </a:r>
          </a:p>
          <a:p>
            <a:pPr lvl="0" eaLnBrk="1" hangingPunct="1">
              <a:lnSpc>
                <a:spcPct val="80000"/>
              </a:lnSpc>
              <a:buFontTx/>
              <a:buChar char="•"/>
            </a:pPr>
            <a:r>
              <a:rPr lang="en-US" sz="900" dirty="0">
                <a:latin typeface="Arial" pitchFamily="34" charset="0"/>
              </a:rPr>
              <a:t>  Consistent with sound fiscal principles governing training expenses, DoD employees may attend meetings, conferences, seminars and similar events sponsored by NFEs, and may participate as panelists and speakers. DoD employees may not attend such events at Government expense when it is to acquire or maintain professional credentials that are minimum requirements to hold a DoD position. </a:t>
            </a:r>
          </a:p>
          <a:p>
            <a:pPr lvl="0" eaLnBrk="1" hangingPunct="1">
              <a:lnSpc>
                <a:spcPct val="80000"/>
              </a:lnSpc>
              <a:buFontTx/>
              <a:buChar char="•"/>
            </a:pPr>
            <a:r>
              <a:rPr lang="en-US" sz="900" dirty="0">
                <a:latin typeface="Arial" pitchFamily="34" charset="0"/>
              </a:rPr>
              <a:t>  To provide a speaker (JER 3-211):</a:t>
            </a:r>
          </a:p>
          <a:p>
            <a:pPr lvl="0" eaLnBrk="1" hangingPunct="1">
              <a:lnSpc>
                <a:spcPct val="80000"/>
              </a:lnSpc>
            </a:pPr>
            <a:r>
              <a:rPr lang="en-US" sz="900" dirty="0">
                <a:latin typeface="Arial" pitchFamily="34" charset="0"/>
              </a:rPr>
              <a:t>(1) The support does not interfere with the performance of official duties and would in no way detract from readiness;</a:t>
            </a:r>
          </a:p>
          <a:p>
            <a:pPr lvl="0" eaLnBrk="1" hangingPunct="1">
              <a:lnSpc>
                <a:spcPct val="80000"/>
              </a:lnSpc>
            </a:pPr>
            <a:r>
              <a:rPr lang="en-US" sz="900" dirty="0">
                <a:latin typeface="Arial" pitchFamily="34" charset="0"/>
              </a:rPr>
              <a:t>(2) DoD community relations with the immediate community and/or other legitimate DoD public affairs or military training interests are served by the support;</a:t>
            </a:r>
          </a:p>
          <a:p>
            <a:pPr lvl="0" eaLnBrk="1" hangingPunct="1">
              <a:lnSpc>
                <a:spcPct val="80000"/>
              </a:lnSpc>
            </a:pPr>
            <a:r>
              <a:rPr lang="en-US" sz="900" dirty="0">
                <a:latin typeface="Arial" pitchFamily="34" charset="0"/>
              </a:rPr>
              <a:t>(3) It is appropriate to associate DoD, including the concerned Military Department, with the event;</a:t>
            </a:r>
          </a:p>
          <a:p>
            <a:pPr lvl="0" eaLnBrk="1" hangingPunct="1">
              <a:lnSpc>
                <a:spcPct val="80000"/>
              </a:lnSpc>
            </a:pPr>
            <a:r>
              <a:rPr lang="en-US" sz="900" dirty="0">
                <a:latin typeface="Arial" pitchFamily="34" charset="0"/>
              </a:rPr>
              <a:t>(4) The event is of interest and benefit to the local civilian community, the DoD Component command or organization providing the support, or any other part of DoD;</a:t>
            </a:r>
          </a:p>
          <a:p>
            <a:pPr lvl="0" eaLnBrk="1" hangingPunct="1">
              <a:lnSpc>
                <a:spcPct val="80000"/>
              </a:lnSpc>
            </a:pPr>
            <a:r>
              <a:rPr lang="en-US" sz="900" dirty="0">
                <a:latin typeface="Arial" pitchFamily="34" charset="0"/>
              </a:rPr>
              <a:t>(5) The DoD Component command or organization is able and willing to provide the same support to comparable events that meet the criteria of this subsection and are sponsored by other similar non-federal entities;</a:t>
            </a:r>
          </a:p>
          <a:p>
            <a:pPr lvl="0" eaLnBrk="1" hangingPunct="1">
              <a:lnSpc>
                <a:spcPct val="80000"/>
              </a:lnSpc>
            </a:pPr>
            <a:r>
              <a:rPr lang="en-US" sz="900" dirty="0">
                <a:latin typeface="Arial" pitchFamily="34" charset="0"/>
              </a:rPr>
              <a:t>(6) The use is not restricted by other statutes or regulations; and</a:t>
            </a:r>
          </a:p>
          <a:p>
            <a:pPr lvl="0" eaLnBrk="1" hangingPunct="1">
              <a:lnSpc>
                <a:spcPct val="80000"/>
              </a:lnSpc>
            </a:pPr>
            <a:r>
              <a:rPr lang="en-US" sz="900" dirty="0">
                <a:latin typeface="Arial" pitchFamily="34" charset="0"/>
              </a:rPr>
              <a:t>(7) No admission fee (beyond what will cover the reasonable costs of sponsoring the event) is  charged for the event, no admission fee (beyond what will cover the reasonable cost of sponsoring the event) is charged for the portion of the event supported by DoD, or DoD support to the event is incidental to the entire event in accordance with public affairs guidance.</a:t>
            </a:r>
          </a:p>
          <a:p>
            <a:pPr lvl="0" eaLnBrk="1" hangingPunct="1">
              <a:lnSpc>
                <a:spcPct val="80000"/>
              </a:lnSpc>
              <a:buFontTx/>
              <a:buChar char="•"/>
            </a:pPr>
            <a:r>
              <a:rPr lang="en-US" sz="900" dirty="0">
                <a:latin typeface="Arial" pitchFamily="34" charset="0"/>
              </a:rPr>
              <a:t>  The head of a DoD Component Command or organization may provide, on a limited basis, the use of DoD facilities and equipment (and the services of DoD employees necessary to make proper use of the equipment), as logistical support of a charitable fundraising event sponsored by a non-Federal entity when the head of the DoD Component command or organization determines (1) –(6) above, and the sponsoring non-Federal entity is not affiliated with the CFC.</a:t>
            </a:r>
          </a:p>
          <a:p>
            <a:pPr eaLnBrk="1" hangingPunct="1">
              <a:lnSpc>
                <a:spcPct val="80000"/>
              </a:lnSpc>
            </a:pPr>
            <a:endParaRPr lang="en-US" sz="800" dirty="0">
              <a:latin typeface="Arial" pitchFamily="34" charset="0"/>
            </a:endParaRPr>
          </a:p>
          <a:p>
            <a:pPr eaLnBrk="1" hangingPunct="1">
              <a:lnSpc>
                <a:spcPct val="80000"/>
              </a:lnSpc>
            </a:pPr>
            <a:r>
              <a:rPr lang="en-US" sz="900" u="sng" dirty="0">
                <a:latin typeface="Arial" pitchFamily="34" charset="0"/>
              </a:rPr>
              <a:t>Background:</a:t>
            </a:r>
          </a:p>
          <a:p>
            <a:pPr eaLnBrk="1" hangingPunct="1">
              <a:lnSpc>
                <a:spcPct val="80000"/>
              </a:lnSpc>
              <a:buFontTx/>
              <a:buChar char="•"/>
            </a:pPr>
            <a:r>
              <a:rPr lang="en-US" sz="900" dirty="0">
                <a:latin typeface="Arial" pitchFamily="34" charset="0"/>
              </a:rPr>
              <a:t>  JER 3-211, Logistical Support of Non-Federal Entity Events</a:t>
            </a:r>
          </a:p>
        </p:txBody>
      </p:sp>
    </p:spTree>
    <p:extLst>
      <p:ext uri="{BB962C8B-B14F-4D97-AF65-F5344CB8AC3E}">
        <p14:creationId xmlns:p14="http://schemas.microsoft.com/office/powerpoint/2010/main" val="18971940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F3B96EE-322E-4756-B857-C53FDFDA0894}" type="slidenum">
              <a:rPr lang="en-US" smtClean="0"/>
              <a:pPr/>
              <a:t>82</a:t>
            </a:fld>
            <a:endParaRPr 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xfrm>
            <a:off x="757022" y="4418974"/>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Unless authorized by statute, DoD employees acting in their official capacity may not participate in management of NFEs.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3-202, Management</a:t>
            </a:r>
          </a:p>
        </p:txBody>
      </p:sp>
    </p:spTree>
    <p:extLst>
      <p:ext uri="{BB962C8B-B14F-4D97-AF65-F5344CB8AC3E}">
        <p14:creationId xmlns:p14="http://schemas.microsoft.com/office/powerpoint/2010/main" val="15179180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13C9962F-EE26-4E69-88AA-FC3B527748E9}" type="slidenum">
              <a:rPr lang="en-US" smtClean="0"/>
              <a:pPr/>
              <a:t>83</a:t>
            </a:fld>
            <a:endParaRPr lang="en-US"/>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DoD personnel may participate in their official capacity in the management of non-Federal entities only with the approval of DoD General Counsel.</a:t>
            </a:r>
          </a:p>
          <a:p>
            <a:pPr lvl="0" eaLnBrk="1" hangingPunct="1">
              <a:buFontTx/>
              <a:buChar char="•"/>
            </a:pPr>
            <a:r>
              <a:rPr lang="en-US" sz="900" dirty="0">
                <a:latin typeface="Arial" pitchFamily="34" charset="0"/>
              </a:rPr>
              <a:t>  JER 3-202</a:t>
            </a:r>
            <a:r>
              <a:rPr lang="en-US" sz="900" baseline="0" dirty="0">
                <a:latin typeface="Arial" pitchFamily="34" charset="0"/>
              </a:rPr>
              <a:t> </a:t>
            </a:r>
            <a:r>
              <a:rPr lang="en-US" sz="900" dirty="0">
                <a:latin typeface="Arial" pitchFamily="34" charset="0"/>
              </a:rPr>
              <a:t>states:</a:t>
            </a:r>
            <a:r>
              <a:rPr lang="en-US" sz="900" baseline="0" dirty="0">
                <a:latin typeface="Arial" pitchFamily="34" charset="0"/>
              </a:rPr>
              <a:t> </a:t>
            </a:r>
            <a:r>
              <a:rPr lang="en-US" sz="900" dirty="0">
                <a:latin typeface="Arial" pitchFamily="34" charset="0"/>
              </a:rPr>
              <a:t> “DoD employees may not participate in their official DoD capacities in the management of non-Federal entities without authorization from the DoD General Counsel.”  The JER carves outs some specific exceptions to that rule; they include some organizations such as AER, Air Force Aid Society, Navy-Marine Corps Relief Society, etc.  However, the participation is limited to providing oversight and advice to, and coordination with, the designated organization.</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3-202, Management</a:t>
            </a:r>
          </a:p>
          <a:p>
            <a:pPr eaLnBrk="1" hangingPunct="1"/>
            <a:endParaRPr lang="en-US" sz="900" dirty="0">
              <a:latin typeface="Arial" pitchFamily="34" charset="0"/>
            </a:endParaRPr>
          </a:p>
        </p:txBody>
      </p:sp>
    </p:spTree>
    <p:extLst>
      <p:ext uri="{BB962C8B-B14F-4D97-AF65-F5344CB8AC3E}">
        <p14:creationId xmlns:p14="http://schemas.microsoft.com/office/powerpoint/2010/main" val="31755320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B04FCDA-FBF6-477C-AACC-E3C4E5FE16A0}" type="slidenum">
              <a:rPr lang="en-US" smtClean="0"/>
              <a:pPr/>
              <a:t>84</a:t>
            </a:fld>
            <a:endParaRPr lang="en-US"/>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xfrm>
            <a:off x="604345" y="4342565"/>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DoD employees may serve as liaisons to NFEs when appointed by the appropriate commander.  Liaisons may represent DoD in discussions, but are prohibited from binding their DoD organization to any action.  No liaison may participate in the management of the NFE. </a:t>
            </a:r>
          </a:p>
          <a:p>
            <a:pPr lvl="0" eaLnBrk="1" hangingPunct="1">
              <a:buFontTx/>
              <a:buChar char="•"/>
            </a:pPr>
            <a:r>
              <a:rPr lang="en-US" sz="900" dirty="0">
                <a:latin typeface="Arial" pitchFamily="34" charset="0"/>
              </a:rPr>
              <a:t>  JER 3-201:  “DoD employees may serve as DoD liaisons to non-Federal entities when appointed by the</a:t>
            </a:r>
            <a:r>
              <a:rPr lang="en-US" sz="900" baseline="0" dirty="0">
                <a:latin typeface="Arial" pitchFamily="34" charset="0"/>
              </a:rPr>
              <a:t> </a:t>
            </a:r>
            <a:r>
              <a:rPr lang="en-US" sz="900" dirty="0">
                <a:latin typeface="Arial" pitchFamily="34" charset="0"/>
              </a:rPr>
              <a:t>head of the DoD Component command or organization who determines there is a significant and</a:t>
            </a:r>
            <a:r>
              <a:rPr lang="en-US" sz="900" baseline="0" dirty="0">
                <a:latin typeface="Arial" pitchFamily="34" charset="0"/>
              </a:rPr>
              <a:t> </a:t>
            </a:r>
            <a:r>
              <a:rPr lang="en-US" sz="900" dirty="0">
                <a:latin typeface="Arial" pitchFamily="34" charset="0"/>
              </a:rPr>
              <a:t>continuing DoD interest to be served by such representation. Liaisons serve as part of their</a:t>
            </a:r>
            <a:r>
              <a:rPr lang="en-US" sz="900" baseline="0" dirty="0">
                <a:latin typeface="Arial" pitchFamily="34" charset="0"/>
              </a:rPr>
              <a:t> </a:t>
            </a:r>
            <a:r>
              <a:rPr lang="en-US" sz="900" dirty="0">
                <a:latin typeface="Arial" pitchFamily="34" charset="0"/>
              </a:rPr>
              <a:t>official DoD duties, under DoD Component memberships, and represent only DoD interests to</a:t>
            </a:r>
            <a:r>
              <a:rPr lang="en-US" sz="900" baseline="0" dirty="0">
                <a:latin typeface="Arial" pitchFamily="34" charset="0"/>
              </a:rPr>
              <a:t> </a:t>
            </a:r>
            <a:r>
              <a:rPr lang="en-US" sz="900" dirty="0">
                <a:latin typeface="Arial" pitchFamily="34" charset="0"/>
              </a:rPr>
              <a:t>the non-Federal entity in an advisory capacity. Liaisons may not be involved in matters of</a:t>
            </a:r>
            <a:r>
              <a:rPr lang="en-US" sz="900" baseline="0" dirty="0">
                <a:latin typeface="Arial" pitchFamily="34" charset="0"/>
              </a:rPr>
              <a:t> </a:t>
            </a:r>
            <a:r>
              <a:rPr lang="en-US" sz="900" dirty="0">
                <a:latin typeface="Arial" pitchFamily="34" charset="0"/>
              </a:rPr>
              <a:t>management or control of the non-Federal entity. Liaisons may officially represent DoD in</a:t>
            </a:r>
            <a:r>
              <a:rPr lang="en-US" sz="900" baseline="0" dirty="0">
                <a:latin typeface="Arial" pitchFamily="34" charset="0"/>
              </a:rPr>
              <a:t> </a:t>
            </a:r>
            <a:r>
              <a:rPr lang="en-US" sz="900" dirty="0">
                <a:latin typeface="Arial" pitchFamily="34" charset="0"/>
              </a:rPr>
              <a:t>discussions of matters of mutual interest with non-Federal entities providing it is made clear to</a:t>
            </a:r>
            <a:r>
              <a:rPr lang="en-US" sz="900" baseline="0" dirty="0">
                <a:latin typeface="Arial" pitchFamily="34" charset="0"/>
              </a:rPr>
              <a:t> </a:t>
            </a:r>
            <a:r>
              <a:rPr lang="en-US" sz="900" dirty="0">
                <a:latin typeface="Arial" pitchFamily="34" charset="0"/>
              </a:rPr>
              <a:t>the non-Federal entities that the opinions expressed by liaisons do not bind DoD or any DoD</a:t>
            </a:r>
            <a:r>
              <a:rPr lang="en-US" sz="900" baseline="0" dirty="0">
                <a:latin typeface="Arial" pitchFamily="34" charset="0"/>
              </a:rPr>
              <a:t> </a:t>
            </a:r>
            <a:r>
              <a:rPr lang="en-US" sz="900" dirty="0">
                <a:latin typeface="Arial" pitchFamily="34" charset="0"/>
              </a:rPr>
              <a:t>Component to any action.”</a:t>
            </a:r>
          </a:p>
          <a:p>
            <a:pPr lvl="0" eaLnBrk="1" hangingPunct="1">
              <a:buFontTx/>
              <a:buChar char="•"/>
            </a:pPr>
            <a:r>
              <a:rPr lang="en-US" sz="900" dirty="0">
                <a:latin typeface="Arial" pitchFamily="34" charset="0"/>
              </a:rPr>
              <a:t>  By serving</a:t>
            </a:r>
            <a:r>
              <a:rPr lang="en-US" sz="900" baseline="0" dirty="0">
                <a:latin typeface="Arial" pitchFamily="34" charset="0"/>
              </a:rPr>
              <a:t> as a liaison there is no conflict of interest because the DoD employee only represents the DoD, not the NFE.</a:t>
            </a:r>
            <a:endParaRPr lang="en-US" sz="900" dirty="0">
              <a:latin typeface="Arial" pitchFamily="34" charset="0"/>
            </a:endParaRPr>
          </a:p>
          <a:p>
            <a:pPr lvl="1" eaLnBrk="1" hangingPunct="1">
              <a:buFontTx/>
              <a:buChar char="•"/>
            </a:pPr>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3-201, Membership</a:t>
            </a:r>
          </a:p>
          <a:p>
            <a:pPr eaLnBrk="1" hangingPunct="1"/>
            <a:endParaRPr lang="en-US" dirty="0">
              <a:latin typeface="Arial" pitchFamily="34" charset="0"/>
            </a:endParaRPr>
          </a:p>
        </p:txBody>
      </p:sp>
    </p:spTree>
    <p:extLst>
      <p:ext uri="{BB962C8B-B14F-4D97-AF65-F5344CB8AC3E}">
        <p14:creationId xmlns:p14="http://schemas.microsoft.com/office/powerpoint/2010/main" val="25788933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C7F016C-EA47-41BA-9D51-AC945619E5C9}" type="slidenum">
              <a:rPr lang="en-US" smtClean="0"/>
              <a:pPr/>
              <a:t>85</a:t>
            </a:fld>
            <a:endParaRPr lang="en-US"/>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DoD employees may serve as liaisons to NFEs when appointed by the appropriate commander.  Liaisons may represent DoD in discussions, but are prohibited from binding their DoD organization to any action.  No liaison may participate in the management of the NFE. </a:t>
            </a:r>
          </a:p>
          <a:p>
            <a:pPr lvl="0" eaLnBrk="1" hangingPunct="1">
              <a:buFontTx/>
              <a:buChar char="•"/>
            </a:pPr>
            <a:r>
              <a:rPr lang="en-US" sz="900" dirty="0">
                <a:latin typeface="Arial" pitchFamily="34" charset="0"/>
              </a:rPr>
              <a:t>  JER 3-201:  “DoD employees may serve as DoD liaisons to non-Federal entities when appointed by the</a:t>
            </a:r>
            <a:r>
              <a:rPr lang="en-US" sz="900" baseline="0" dirty="0">
                <a:latin typeface="Arial" pitchFamily="34" charset="0"/>
              </a:rPr>
              <a:t> </a:t>
            </a:r>
            <a:r>
              <a:rPr lang="en-US" sz="900" dirty="0">
                <a:latin typeface="Arial" pitchFamily="34" charset="0"/>
              </a:rPr>
              <a:t>head of the DoD Component command or organization who determines there is a significant and</a:t>
            </a:r>
            <a:r>
              <a:rPr lang="en-US" sz="900" baseline="0" dirty="0">
                <a:latin typeface="Arial" pitchFamily="34" charset="0"/>
              </a:rPr>
              <a:t> </a:t>
            </a:r>
            <a:r>
              <a:rPr lang="en-US" sz="900" dirty="0">
                <a:latin typeface="Arial" pitchFamily="34" charset="0"/>
              </a:rPr>
              <a:t>continuing DoD interest to be served by such representation. Liaisons serve as part of their</a:t>
            </a:r>
            <a:r>
              <a:rPr lang="en-US" sz="900" baseline="0" dirty="0">
                <a:latin typeface="Arial" pitchFamily="34" charset="0"/>
              </a:rPr>
              <a:t> </a:t>
            </a:r>
            <a:r>
              <a:rPr lang="en-US" sz="900" dirty="0">
                <a:latin typeface="Arial" pitchFamily="34" charset="0"/>
              </a:rPr>
              <a:t>official DoD duties, under DoD Component memberships, and represent only DoD interests to</a:t>
            </a:r>
            <a:r>
              <a:rPr lang="en-US" sz="900" baseline="0" dirty="0">
                <a:latin typeface="Arial" pitchFamily="34" charset="0"/>
              </a:rPr>
              <a:t> </a:t>
            </a:r>
            <a:r>
              <a:rPr lang="en-US" sz="900" dirty="0">
                <a:latin typeface="Arial" pitchFamily="34" charset="0"/>
              </a:rPr>
              <a:t>the non-Federal entity in an advisory capacity. Liaisons may not be involved in matters of</a:t>
            </a:r>
            <a:r>
              <a:rPr lang="en-US" sz="900" baseline="0" dirty="0">
                <a:latin typeface="Arial" pitchFamily="34" charset="0"/>
              </a:rPr>
              <a:t> </a:t>
            </a:r>
            <a:r>
              <a:rPr lang="en-US" sz="900" dirty="0">
                <a:latin typeface="Arial" pitchFamily="34" charset="0"/>
              </a:rPr>
              <a:t>management or control of the non-Federal entity. Liaisons may officially represent DoD in</a:t>
            </a:r>
            <a:r>
              <a:rPr lang="en-US" sz="900" baseline="0" dirty="0">
                <a:latin typeface="Arial" pitchFamily="34" charset="0"/>
              </a:rPr>
              <a:t> </a:t>
            </a:r>
            <a:r>
              <a:rPr lang="en-US" sz="900" dirty="0">
                <a:latin typeface="Arial" pitchFamily="34" charset="0"/>
              </a:rPr>
              <a:t>discussions of matters of mutual interest with non-Federal entities providing it is made clear to</a:t>
            </a:r>
            <a:r>
              <a:rPr lang="en-US" sz="900" baseline="0" dirty="0">
                <a:latin typeface="Arial" pitchFamily="34" charset="0"/>
              </a:rPr>
              <a:t> </a:t>
            </a:r>
            <a:r>
              <a:rPr lang="en-US" sz="900" dirty="0">
                <a:latin typeface="Arial" pitchFamily="34" charset="0"/>
              </a:rPr>
              <a:t>the non-Federal entities that the opinions expressed by liaisons do not bind DoD or any DoD</a:t>
            </a:r>
            <a:r>
              <a:rPr lang="en-US" sz="900" baseline="0" dirty="0">
                <a:latin typeface="Arial" pitchFamily="34" charset="0"/>
              </a:rPr>
              <a:t> </a:t>
            </a:r>
            <a:r>
              <a:rPr lang="en-US" sz="900" dirty="0">
                <a:latin typeface="Arial" pitchFamily="34" charset="0"/>
              </a:rPr>
              <a:t>Component to any action.”</a:t>
            </a:r>
          </a:p>
          <a:p>
            <a:pPr lvl="0" eaLnBrk="1" hangingPunct="1">
              <a:buFontTx/>
              <a:buChar char="•"/>
            </a:pPr>
            <a:r>
              <a:rPr lang="en-US" sz="900" dirty="0">
                <a:latin typeface="Arial" pitchFamily="34" charset="0"/>
              </a:rPr>
              <a:t> By serving</a:t>
            </a:r>
            <a:r>
              <a:rPr lang="en-US" sz="900" baseline="0" dirty="0">
                <a:latin typeface="Arial" pitchFamily="34" charset="0"/>
              </a:rPr>
              <a:t> as a liaison there is no conflict of interest because the DoD employee only represents the DoD, not the NFE.</a:t>
            </a:r>
            <a:endParaRPr lang="en-US" sz="900" dirty="0">
              <a:latin typeface="Arial" pitchFamily="34" charset="0"/>
            </a:endParaRPr>
          </a:p>
          <a:p>
            <a:pPr lvl="1" eaLnBrk="1" hangingPunct="1">
              <a:buFontTx/>
              <a:buChar char="•"/>
            </a:pPr>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3-201, Membership</a:t>
            </a:r>
          </a:p>
          <a:p>
            <a:pPr eaLnBrk="1" hangingPunct="1"/>
            <a:endParaRPr lang="en-US" sz="900" dirty="0">
              <a:latin typeface="Arial" pitchFamily="34" charset="0"/>
            </a:endParaRPr>
          </a:p>
        </p:txBody>
      </p:sp>
    </p:spTree>
    <p:extLst>
      <p:ext uri="{BB962C8B-B14F-4D97-AF65-F5344CB8AC3E}">
        <p14:creationId xmlns:p14="http://schemas.microsoft.com/office/powerpoint/2010/main" val="6946754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500FA831-CB7F-44CA-8AF0-9A779E43BF71}" type="slidenum">
              <a:rPr lang="en-US" smtClean="0"/>
              <a:pPr/>
              <a:t>86</a:t>
            </a:fld>
            <a:endParaRPr 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i="1" dirty="0">
                <a:latin typeface="Arial" pitchFamily="34" charset="0"/>
              </a:rPr>
              <a:t>  </a:t>
            </a:r>
            <a:r>
              <a:rPr lang="en-US" sz="900" dirty="0">
                <a:latin typeface="Arial" pitchFamily="34" charset="0"/>
              </a:rPr>
              <a:t>Official endorsements are prohibited by JER 3-209 and 5 C.F.R.</a:t>
            </a:r>
            <a:r>
              <a:rPr lang="en-US" sz="900" dirty="0"/>
              <a:t> §</a:t>
            </a:r>
            <a:r>
              <a:rPr lang="en-US" sz="900" dirty="0">
                <a:latin typeface="Arial" pitchFamily="34" charset="0"/>
              </a:rPr>
              <a:t> 2635.702.</a:t>
            </a:r>
          </a:p>
          <a:p>
            <a:pPr lvl="0" eaLnBrk="1" hangingPunct="1">
              <a:buFontTx/>
              <a:buChar char="•"/>
            </a:pPr>
            <a:r>
              <a:rPr lang="en-US" sz="900" dirty="0">
                <a:latin typeface="Arial" pitchFamily="34" charset="0"/>
              </a:rPr>
              <a:t>  In dealing with NFEs, preferential treatment is prohibited. This includes a ban on official endorsement of an NFE, or any event, product, service or enterprise of an NFE, except as authorized in JER 3-210. (Offering group life insurance programs sponsored by the State Military Department, similar to the Servicemen’s Group Life insurance Program, is permissible.) </a:t>
            </a:r>
          </a:p>
          <a:p>
            <a:pPr lvl="0" eaLnBrk="1" hangingPunct="1">
              <a:buFontTx/>
              <a:buChar char="•"/>
            </a:pPr>
            <a:r>
              <a:rPr lang="en-US" sz="900" dirty="0">
                <a:latin typeface="Arial" pitchFamily="34" charset="0"/>
              </a:rPr>
              <a:t>  JER 3-209:  “Endorsement of a non-Federal entity, event, product, service, or enterprise may be neither stated nor implied by DoD or DoD employees in their official capacities; and titles, positions, or organization names may not be used to suggest official endorsement or preferential treatment of any non-Federal entity except those listed” in 3-210.</a:t>
            </a:r>
          </a:p>
          <a:p>
            <a:pPr lvl="0" eaLnBrk="1" hangingPunct="1">
              <a:buFontTx/>
              <a:buChar char="•"/>
            </a:pPr>
            <a:r>
              <a:rPr lang="en-US" sz="900" dirty="0">
                <a:latin typeface="Arial" pitchFamily="34" charset="0"/>
              </a:rPr>
              <a:t>  Note:  DoD employees may use or allow the use of their titles, positions, or organization names in conjunction with their own names only to identify themselves in the performance of their official duties.  </a:t>
            </a:r>
          </a:p>
          <a:p>
            <a:pPr lvl="0" eaLnBrk="1" hangingPunct="1">
              <a:buFontTx/>
              <a:buChar char="•"/>
            </a:pPr>
            <a:r>
              <a:rPr lang="en-US" sz="900" dirty="0">
                <a:latin typeface="Arial" pitchFamily="34" charset="0"/>
              </a:rPr>
              <a:t>  Acknowledgement of a contribution, service, or assistance may be provided if factual and limited to the purpose of recognizing the contribution.  (Example:  We appreciate your gift to the men and women of the Armed Forces).</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a:t>
            </a:r>
            <a:r>
              <a:rPr lang="en-US" sz="900" dirty="0">
                <a:latin typeface="Arial" pitchFamily="34" charset="0"/>
                <a:cs typeface="Arial" pitchFamily="34" charset="0"/>
              </a:rPr>
              <a:t>3-209, Endorsement</a:t>
            </a:r>
          </a:p>
        </p:txBody>
      </p:sp>
    </p:spTree>
    <p:extLst>
      <p:ext uri="{BB962C8B-B14F-4D97-AF65-F5344CB8AC3E}">
        <p14:creationId xmlns:p14="http://schemas.microsoft.com/office/powerpoint/2010/main" val="37085370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5B4CE3AD-B098-4940-9CFC-4B93FA6C2C02}" type="slidenum">
              <a:rPr lang="en-US" smtClean="0"/>
              <a:pPr/>
              <a:t>87</a:t>
            </a:fld>
            <a:endParaRPr lang="en-US"/>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marL="0" lvl="0" indent="-56230" eaLnBrk="1" hangingPunct="1">
              <a:lnSpc>
                <a:spcPct val="90000"/>
              </a:lnSpc>
              <a:buFontTx/>
              <a:buChar char="•"/>
            </a:pPr>
            <a:r>
              <a:rPr lang="en-US" sz="900" dirty="0">
                <a:latin typeface="Arial" pitchFamily="34" charset="0"/>
              </a:rPr>
              <a:t>  JER 3-210, Fundraising and Membership Drives</a:t>
            </a:r>
          </a:p>
          <a:p>
            <a:pPr marL="0" lvl="0" indent="-56230" eaLnBrk="1" hangingPunct="1">
              <a:lnSpc>
                <a:spcPct val="90000"/>
              </a:lnSpc>
              <a:buFontTx/>
              <a:buChar char="•"/>
            </a:pPr>
            <a:r>
              <a:rPr lang="en-US" sz="900" dirty="0">
                <a:latin typeface="Arial" pitchFamily="34" charset="0"/>
              </a:rPr>
              <a:t>  DoD employees shall not officially endorse or appear to endorse membership drives or fundraising for any non-Federal entity except the following organizations which are not subject to the provisions of subsection 3-211 of this Regulation, below:</a:t>
            </a:r>
          </a:p>
          <a:p>
            <a:pPr marL="0" lvl="0" indent="-56230" eaLnBrk="1" hangingPunct="1">
              <a:lnSpc>
                <a:spcPct val="90000"/>
              </a:lnSpc>
            </a:pPr>
            <a:r>
              <a:rPr lang="en-US" sz="900" dirty="0">
                <a:latin typeface="Arial" pitchFamily="34" charset="0"/>
              </a:rPr>
              <a:t>(a) The Combined Federal Campaign (CFC)</a:t>
            </a:r>
          </a:p>
          <a:p>
            <a:pPr marL="0" lvl="0" indent="-56230" eaLnBrk="1" hangingPunct="1">
              <a:lnSpc>
                <a:spcPct val="90000"/>
              </a:lnSpc>
            </a:pPr>
            <a:r>
              <a:rPr lang="en-US" sz="900" dirty="0">
                <a:latin typeface="Arial" pitchFamily="34" charset="0"/>
              </a:rPr>
              <a:t>(b) Emergency and disaster appeals approved by the Office of Personnel Management (OPM);</a:t>
            </a:r>
          </a:p>
          <a:p>
            <a:pPr marL="0" lvl="0" indent="-56230" eaLnBrk="1" hangingPunct="1">
              <a:lnSpc>
                <a:spcPct val="90000"/>
              </a:lnSpc>
            </a:pPr>
            <a:r>
              <a:rPr lang="en-US" sz="900" dirty="0">
                <a:latin typeface="Arial" pitchFamily="34" charset="0"/>
              </a:rPr>
              <a:t>(c) Army Emergency Relief (AER);</a:t>
            </a:r>
          </a:p>
          <a:p>
            <a:pPr marL="0" lvl="0" indent="-56230" eaLnBrk="1" hangingPunct="1">
              <a:lnSpc>
                <a:spcPct val="90000"/>
              </a:lnSpc>
            </a:pPr>
            <a:r>
              <a:rPr lang="en-US" sz="900" dirty="0">
                <a:latin typeface="Arial" pitchFamily="34" charset="0"/>
              </a:rPr>
              <a:t>(d) Navy-Marine Corps Relief Society;</a:t>
            </a:r>
          </a:p>
          <a:p>
            <a:pPr marL="0" lvl="0" indent="-56230" eaLnBrk="1" hangingPunct="1">
              <a:lnSpc>
                <a:spcPct val="90000"/>
              </a:lnSpc>
            </a:pPr>
            <a:r>
              <a:rPr lang="en-US" sz="900" dirty="0">
                <a:latin typeface="Arial" pitchFamily="34" charset="0"/>
              </a:rPr>
              <a:t>(e) Air Force Assistance Fund, including: Air Force Enlisted Men’s Widows and Dependents Home Foundation, Inc.; Air Force Village; Air Force Aid Society; and General and Mrs. Curtis E. </a:t>
            </a:r>
            <a:r>
              <a:rPr lang="en-US" sz="900" dirty="0" err="1">
                <a:latin typeface="Arial" pitchFamily="34" charset="0"/>
              </a:rPr>
              <a:t>LeMay</a:t>
            </a:r>
            <a:r>
              <a:rPr lang="en-US" sz="900" dirty="0">
                <a:latin typeface="Arial" pitchFamily="34" charset="0"/>
              </a:rPr>
              <a:t> Foundation;</a:t>
            </a:r>
          </a:p>
          <a:p>
            <a:pPr marL="0" lvl="0" indent="-56230" eaLnBrk="1" hangingPunct="1">
              <a:lnSpc>
                <a:spcPct val="90000"/>
              </a:lnSpc>
            </a:pPr>
            <a:r>
              <a:rPr lang="en-US" sz="900" dirty="0">
                <a:latin typeface="Arial" pitchFamily="34" charset="0"/>
              </a:rPr>
              <a:t>(f) Other Organizations composed primarily of DoD employees or their dependents when fundraising among their own members for the benefit of welfare funds for their members or their dependents (i.e. By</a:t>
            </a:r>
            <a:r>
              <a:rPr lang="en-US" sz="900" baseline="0" dirty="0">
                <a:latin typeface="Arial" pitchFamily="34" charset="0"/>
              </a:rPr>
              <a:t> Our Own/For Our Own, or BOOFOO organizations) </a:t>
            </a:r>
            <a:r>
              <a:rPr lang="en-US" sz="900" dirty="0">
                <a:latin typeface="Arial" pitchFamily="34" charset="0"/>
              </a:rPr>
              <a:t>when approved by the head of the DoD Component command or organization after consultation with the DAEO or designee. (This includes most morale, welfare and recreation programs, regardless of funding sources.)</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JER 3-210, Fundraising and Membership Drives</a:t>
            </a:r>
          </a:p>
          <a:p>
            <a:pPr marL="400970" lvl="1" eaLnBrk="1" hangingPunct="1">
              <a:lnSpc>
                <a:spcPct val="90000"/>
              </a:lnSpc>
            </a:pPr>
            <a:endParaRPr lang="en-US" sz="900" dirty="0">
              <a:latin typeface="Arial" pitchFamily="34" charset="0"/>
            </a:endParaRPr>
          </a:p>
          <a:p>
            <a:pPr marL="400970" lvl="1" eaLnBrk="1" hangingPunct="1">
              <a:lnSpc>
                <a:spcPct val="90000"/>
              </a:lnSpc>
              <a:buFontTx/>
              <a:buChar char="•"/>
            </a:pPr>
            <a:endParaRPr lang="en-US" sz="900" dirty="0">
              <a:latin typeface="Arial" pitchFamily="34" charset="0"/>
            </a:endParaRPr>
          </a:p>
        </p:txBody>
      </p:sp>
    </p:spTree>
    <p:extLst>
      <p:ext uri="{BB962C8B-B14F-4D97-AF65-F5344CB8AC3E}">
        <p14:creationId xmlns:p14="http://schemas.microsoft.com/office/powerpoint/2010/main" val="40802135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7B69AF7-5EE9-409B-832E-2F960E8992EA}" type="slidenum">
              <a:rPr lang="en-US" smtClean="0"/>
              <a:pPr/>
              <a:t>88</a:t>
            </a:fld>
            <a:endParaRPr lang="en-US"/>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a:t>
            </a:r>
            <a:r>
              <a:rPr lang="en-US" sz="900" dirty="0">
                <a:latin typeface="Arial" pitchFamily="34" charset="0"/>
                <a:cs typeface="Arial" pitchFamily="34" charset="0"/>
              </a:rPr>
              <a:t>3-300,</a:t>
            </a:r>
            <a:r>
              <a:rPr lang="en-US" sz="900" dirty="0">
                <a:latin typeface="Arial" pitchFamily="34" charset="0"/>
              </a:rPr>
              <a:t> Personal Participation in Non-Federal Entities</a:t>
            </a:r>
          </a:p>
        </p:txBody>
      </p:sp>
    </p:spTree>
    <p:extLst>
      <p:ext uri="{BB962C8B-B14F-4D97-AF65-F5344CB8AC3E}">
        <p14:creationId xmlns:p14="http://schemas.microsoft.com/office/powerpoint/2010/main" val="34195617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A4E9744-DFD2-4A60-88AD-7C8211A7F0BA}" type="slidenum">
              <a:rPr lang="en-US" smtClean="0"/>
              <a:pPr/>
              <a:t>89</a:t>
            </a:fld>
            <a:endParaRPr lang="en-US"/>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Subject to the provisions of the JER, DoD employees may voluntarily participate in activities of Private Organizations and other non-Federal entities as individuals in their personal capacities, provided they act exclusively outside the scope of their official positions.  </a:t>
            </a:r>
          </a:p>
          <a:p>
            <a:pPr lvl="0" eaLnBrk="1" hangingPunct="1">
              <a:buFontTx/>
              <a:buChar char="•"/>
            </a:pPr>
            <a:r>
              <a:rPr lang="en-US" sz="900" dirty="0">
                <a:latin typeface="Arial" pitchFamily="34" charset="0"/>
              </a:rPr>
              <a:t>  DoD employees may not use or allow the use of their official titles, positions or organization names in connection with activities performed in their personal capacities as this tends to suggest official endorsement or preferential treatment by DoD of any non-Federal entity involved.  </a:t>
            </a:r>
            <a:r>
              <a:rPr lang="en-US" sz="900" dirty="0">
                <a:solidFill>
                  <a:srgbClr val="FF0000"/>
                </a:solidFill>
                <a:latin typeface="Arial" pitchFamily="34" charset="0"/>
              </a:rPr>
              <a:t>NOTE:  Military grade and military department as part of an individual's name (Captain Smith, U.S. Army) may be used, the same as other conventional titles such as Mr., Ms., Doctor, or Honorable, in relationship to personal activities.</a:t>
            </a:r>
          </a:p>
          <a:p>
            <a:pPr lvl="0" eaLnBrk="1" hangingPunct="1">
              <a:buFontTx/>
              <a:buChar char="•"/>
            </a:pPr>
            <a:r>
              <a:rPr lang="en-US" sz="900" dirty="0">
                <a:solidFill>
                  <a:srgbClr val="FF0000"/>
                </a:solidFill>
                <a:latin typeface="Arial" pitchFamily="34" charset="0"/>
              </a:rPr>
              <a:t>  An OSD Memo issued 30 Nov 2012 prohibits active duty general officers from managing an NFE that does business with the DoD or focuses its business on DoD personnel.  In addition, the same prohibition applies to all O-6 and below and all E-9 and below if their leadership responsibilities span an entire installation.  Reserve component officers are also covered by this policy but a waiver may be available.  Ethics counselors should carefully consult the policy and personally meet with any member of their command that may be impacted by this policy.</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a:t>
            </a:r>
            <a:r>
              <a:rPr lang="en-US" sz="900" dirty="0">
                <a:latin typeface="Arial" pitchFamily="34" charset="0"/>
                <a:cs typeface="Arial" pitchFamily="34" charset="0"/>
              </a:rPr>
              <a:t>3-300,</a:t>
            </a:r>
            <a:r>
              <a:rPr lang="en-US" sz="900" dirty="0">
                <a:latin typeface="Arial" pitchFamily="34" charset="0"/>
              </a:rPr>
              <a:t> Personal Participation in Non-Federal Entities</a:t>
            </a:r>
          </a:p>
          <a:p>
            <a:pPr eaLnBrk="1" hangingPunct="1"/>
            <a:endParaRPr lang="en-US" sz="900" dirty="0">
              <a:latin typeface="Arial" pitchFamily="34" charset="0"/>
            </a:endParaRPr>
          </a:p>
        </p:txBody>
      </p:sp>
    </p:spTree>
    <p:extLst>
      <p:ext uri="{BB962C8B-B14F-4D97-AF65-F5344CB8AC3E}">
        <p14:creationId xmlns:p14="http://schemas.microsoft.com/office/powerpoint/2010/main" val="351894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6E7BA87E-5370-4F3D-9830-51FD508C1668}" type="slidenum">
              <a:rPr lang="en-US" smtClean="0"/>
              <a:pPr/>
              <a:t>9</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The first substantive area of ethics guidelines we are going to cover is Use of Government Communications Equipment.  </a:t>
            </a:r>
          </a:p>
          <a:p>
            <a:pPr lvl="0" eaLnBrk="1" hangingPunct="1">
              <a:buFontTx/>
              <a:buChar char="•"/>
            </a:pPr>
            <a:r>
              <a:rPr lang="en-US" sz="900" dirty="0">
                <a:latin typeface="Arial" pitchFamily="34" charset="0"/>
              </a:rPr>
              <a:t>  </a:t>
            </a:r>
            <a:r>
              <a:rPr lang="en-US" sz="900" b="1" u="sng" dirty="0">
                <a:latin typeface="Arial" pitchFamily="34" charset="0"/>
              </a:rPr>
              <a:t>General Rule</a:t>
            </a:r>
            <a:r>
              <a:rPr lang="en-US" sz="900" dirty="0">
                <a:latin typeface="Arial" pitchFamily="34" charset="0"/>
              </a:rPr>
              <a:t>.  Employees must protect and conserve Government property and use it (or allow its use) only for official uses</a:t>
            </a:r>
            <a:r>
              <a:rPr lang="en-US" sz="900" baseline="0" dirty="0">
                <a:latin typeface="Arial" pitchFamily="34" charset="0"/>
              </a:rPr>
              <a:t> or</a:t>
            </a:r>
            <a:r>
              <a:rPr lang="en-US" sz="900" dirty="0">
                <a:latin typeface="Arial" pitchFamily="34" charset="0"/>
              </a:rPr>
              <a:t> </a:t>
            </a:r>
            <a:r>
              <a:rPr lang="en-US" sz="900" u="sng" dirty="0">
                <a:latin typeface="Arial" pitchFamily="34" charset="0"/>
              </a:rPr>
              <a:t>authorized purposes</a:t>
            </a:r>
            <a:r>
              <a:rPr lang="en-US" sz="900" dirty="0">
                <a:latin typeface="Arial" pitchFamily="34" charset="0"/>
              </a:rPr>
              <a:t>. </a:t>
            </a:r>
            <a:endParaRPr lang="en-US" sz="900" u="sng" dirty="0">
              <a:latin typeface="Arial" pitchFamily="34" charset="0"/>
            </a:endParaRPr>
          </a:p>
          <a:p>
            <a:pPr lvl="0" eaLnBrk="1" hangingPunct="1">
              <a:buFontTx/>
              <a:buChar char="•"/>
            </a:pPr>
            <a:r>
              <a:rPr lang="en-US" sz="900" dirty="0">
                <a:latin typeface="Arial" pitchFamily="34" charset="0"/>
              </a:rPr>
              <a:t>  Employees have a duty to protect and conserve federal property (Principle 9) and must refrain from using or allowing its use for purposes other than those for which it is made available to the public or those authorized in accordance with law or regulation (5 C.F.R. 2635.704).</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2635.101, Basic Obligation of Public Service</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2635.704, Use of Government Property</a:t>
            </a:r>
          </a:p>
          <a:p>
            <a:pPr eaLnBrk="1" hangingPunct="1">
              <a:buFontTx/>
              <a:buChar char="•"/>
            </a:pPr>
            <a:r>
              <a:rPr lang="en-US" sz="900" dirty="0">
                <a:latin typeface="Arial" pitchFamily="34" charset="0"/>
              </a:rPr>
              <a:t>  31 U.S.C. §</a:t>
            </a:r>
            <a:r>
              <a:rPr lang="en-US" sz="900" dirty="0"/>
              <a:t>§</a:t>
            </a:r>
            <a:r>
              <a:rPr lang="en-US" sz="900" dirty="0">
                <a:latin typeface="Arial" pitchFamily="34" charset="0"/>
              </a:rPr>
              <a:t> 1301, 1344</a:t>
            </a:r>
          </a:p>
          <a:p>
            <a:pPr eaLnBrk="1" hangingPunct="1">
              <a:buFontTx/>
              <a:buChar char="•"/>
            </a:pPr>
            <a:r>
              <a:rPr lang="en-US" sz="900" dirty="0">
                <a:latin typeface="Arial" pitchFamily="34" charset="0"/>
              </a:rPr>
              <a:t>  JER 2-300b</a:t>
            </a:r>
          </a:p>
        </p:txBody>
      </p:sp>
    </p:spTree>
    <p:extLst>
      <p:ext uri="{BB962C8B-B14F-4D97-AF65-F5344CB8AC3E}">
        <p14:creationId xmlns:p14="http://schemas.microsoft.com/office/powerpoint/2010/main" val="8771785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30BD011F-D7EE-4768-BFF8-FA16AE9E2377}" type="slidenum">
              <a:rPr lang="en-US" smtClean="0"/>
              <a:pPr/>
              <a:t>90</a:t>
            </a:fld>
            <a:endParaRPr lang="en-US"/>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z="900"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9368731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E5B47E3-AB19-4831-BFC7-ACA92A08CB8D}" type="slidenum">
              <a:rPr lang="en-US" smtClean="0"/>
              <a:pPr/>
              <a:t>91</a:t>
            </a:fld>
            <a:endParaRPr lang="en-US"/>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775721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F57A6F0-E0D8-4401-9E47-2EDEF1E2757F}" type="slidenum">
              <a:rPr lang="en-US" smtClean="0"/>
              <a:pPr/>
              <a:t>92</a:t>
            </a:fld>
            <a:endParaRPr lang="en-US"/>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171995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C64A8AF-32E3-4927-86FB-04393269DBB7}" type="slidenum">
              <a:rPr lang="en-US" smtClean="0"/>
              <a:pPr/>
              <a:t>93</a:t>
            </a:fld>
            <a:endParaRPr lang="en-US"/>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788085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194F9E4-A500-4A91-A76E-FA4BDCD9F48F}" type="slidenum">
              <a:rPr lang="en-US" smtClean="0"/>
              <a:pPr/>
              <a:t>94</a:t>
            </a:fld>
            <a:endParaRPr lang="en-US"/>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2877850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E2BC86B-7991-49B5-B512-DD15E5195DC3}" type="slidenum">
              <a:rPr lang="en-US" smtClean="0"/>
              <a:pPr/>
              <a:t>95</a:t>
            </a:fld>
            <a:endParaRPr lang="en-US"/>
          </a:p>
        </p:txBody>
      </p:sp>
      <p:sp>
        <p:nvSpPr>
          <p:cNvPr id="237571" name="Rectangle 2"/>
          <p:cNvSpPr>
            <a:spLocks noGrp="1" noRot="1" noChangeAspect="1" noChangeArrowheads="1" noTextEdit="1"/>
          </p:cNvSpPr>
          <p:nvPr>
            <p:ph type="sldImg"/>
          </p:nvPr>
        </p:nvSpPr>
        <p:spPr>
          <a:xfrm>
            <a:off x="1212850" y="674688"/>
            <a:ext cx="4648200" cy="3486150"/>
          </a:xfrm>
          <a:ln/>
        </p:spPr>
      </p:sp>
      <p:sp>
        <p:nvSpPr>
          <p:cNvPr id="23757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JER 3-301:</a:t>
            </a:r>
            <a:r>
              <a:rPr lang="en-US" sz="900" baseline="0" dirty="0">
                <a:latin typeface="Arial" pitchFamily="34" charset="0"/>
              </a:rPr>
              <a:t> </a:t>
            </a:r>
            <a:r>
              <a:rPr lang="en-US" sz="900" dirty="0">
                <a:latin typeface="Arial" pitchFamily="34" charset="0"/>
              </a:rPr>
              <a:t> “Membership and Management.  DoD employees may become members and may participate in the management of non-Federal entities as individuals in a personal capacity provided they act exclusively outside the scope of their official position.  [A</a:t>
            </a:r>
            <a:r>
              <a:rPr lang="en-US" sz="900" dirty="0">
                <a:solidFill>
                  <a:srgbClr val="FF0000"/>
                </a:solidFill>
                <a:latin typeface="Arial" pitchFamily="34" charset="0"/>
              </a:rPr>
              <a:t>] DoD employee may not serve in a personal capacity as an officer, member of the Board of Directors, or in any other similar position in any non-Federal entity offered because of their DoD assignment or position.”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3-301, Membership and Management</a:t>
            </a:r>
          </a:p>
        </p:txBody>
      </p:sp>
    </p:spTree>
    <p:extLst>
      <p:ext uri="{BB962C8B-B14F-4D97-AF65-F5344CB8AC3E}">
        <p14:creationId xmlns:p14="http://schemas.microsoft.com/office/powerpoint/2010/main" val="2939961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918F3CEE-8A39-434C-8DE1-8ABC9B47E8FF}" type="slidenum">
              <a:rPr lang="en-US" smtClean="0"/>
              <a:pPr/>
              <a:t>96</a:t>
            </a:fld>
            <a:endParaRPr lang="en-US"/>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xfrm>
            <a:off x="701359" y="4415791"/>
            <a:ext cx="5607684" cy="4664118"/>
          </a:xfrm>
          <a:noFill/>
          <a:ln/>
        </p:spPr>
        <p:txBody>
          <a:bodyPr/>
          <a:lstStyle/>
          <a:p>
            <a:pPr eaLnBrk="1" hangingPunct="1">
              <a:lnSpc>
                <a:spcPct val="80000"/>
              </a:lnSpc>
              <a:buFontTx/>
              <a:buNone/>
              <a:tabLst>
                <a:tab pos="291181" algn="l"/>
              </a:tabLst>
            </a:pPr>
            <a:r>
              <a:rPr lang="en-US" sz="900" b="1" dirty="0">
                <a:latin typeface="Arial" pitchFamily="34" charset="0"/>
              </a:rPr>
              <a:t>Instructor Comments:</a:t>
            </a:r>
          </a:p>
          <a:p>
            <a:pPr lvl="0" eaLnBrk="1" hangingPunct="1">
              <a:lnSpc>
                <a:spcPct val="80000"/>
              </a:lnSpc>
              <a:buFontTx/>
              <a:buChar char="•"/>
              <a:tabLst>
                <a:tab pos="291181" algn="l"/>
              </a:tabLst>
            </a:pPr>
            <a:r>
              <a:rPr lang="en-US" sz="900" dirty="0">
                <a:latin typeface="Arial" pitchFamily="34" charset="0"/>
              </a:rPr>
              <a:t>  General Rule:  Fundraising in a personal capacity is prohibited in the workplace because it disrupts the workplace, competes with CFC for donations, and invites an abuse of power by superiors.</a:t>
            </a:r>
          </a:p>
          <a:p>
            <a:pPr lvl="0" eaLnBrk="1" hangingPunct="1">
              <a:lnSpc>
                <a:spcPct val="80000"/>
              </a:lnSpc>
              <a:buFontTx/>
              <a:buChar char="•"/>
              <a:tabLst>
                <a:tab pos="291181" algn="l"/>
              </a:tabLst>
            </a:pPr>
            <a:r>
              <a:rPr lang="en-US" sz="900" dirty="0">
                <a:latin typeface="Arial" pitchFamily="34" charset="0"/>
              </a:rPr>
              <a:t>  5 C.F.R. </a:t>
            </a:r>
            <a:r>
              <a:rPr lang="en-US" sz="900" dirty="0"/>
              <a:t>§ </a:t>
            </a:r>
            <a:r>
              <a:rPr lang="en-US" sz="900" dirty="0">
                <a:latin typeface="Arial" pitchFamily="34" charset="0"/>
              </a:rPr>
              <a:t>2635.808(c) Fundraising in a personal capacity.  An employee may engage in fundraising in his personal capacity provided that he does not:</a:t>
            </a:r>
          </a:p>
          <a:p>
            <a:pPr lvl="0" eaLnBrk="1" hangingPunct="1">
              <a:lnSpc>
                <a:spcPct val="80000"/>
              </a:lnSpc>
              <a:tabLst>
                <a:tab pos="291181" algn="l"/>
              </a:tabLst>
            </a:pPr>
            <a:r>
              <a:rPr lang="en-US" sz="900" dirty="0">
                <a:latin typeface="Arial" pitchFamily="34" charset="0"/>
              </a:rPr>
              <a:t>(1) Personally solicit funds or other support from a subordinate or from any person (that is a prohibited source)</a:t>
            </a:r>
          </a:p>
          <a:p>
            <a:pPr lvl="0" eaLnBrk="1" hangingPunct="1">
              <a:lnSpc>
                <a:spcPct val="80000"/>
              </a:lnSpc>
              <a:tabLst>
                <a:tab pos="291181" algn="l"/>
              </a:tabLst>
            </a:pPr>
            <a:r>
              <a:rPr lang="en-US" sz="900" b="1" dirty="0">
                <a:latin typeface="Arial" pitchFamily="34" charset="0"/>
              </a:rPr>
              <a:t>(2) Use or permit the use of his official title, position or any authority associated with his public office to further the fundraising effort, except that an employee who is ordinarily addressed using a general term of address, such as “The Honorable” or a rank, such as a military or ambassadorial rank, may use or permit the use of that term of address or rank for such purposes</a:t>
            </a:r>
          </a:p>
          <a:p>
            <a:pPr lvl="0" eaLnBrk="1" hangingPunct="1">
              <a:lnSpc>
                <a:spcPct val="80000"/>
              </a:lnSpc>
              <a:buFontTx/>
              <a:buChar char="•"/>
              <a:tabLst>
                <a:tab pos="291181" algn="l"/>
              </a:tabLst>
            </a:pPr>
            <a:r>
              <a:rPr lang="en-US" sz="900" dirty="0">
                <a:latin typeface="Arial" pitchFamily="34" charset="0"/>
              </a:rPr>
              <a:t>  AR 210-22, 4-2</a:t>
            </a:r>
          </a:p>
          <a:p>
            <a:pPr lvl="0" eaLnBrk="1" hangingPunct="1">
              <a:lnSpc>
                <a:spcPct val="80000"/>
              </a:lnSpc>
              <a:tabLst>
                <a:tab pos="291181" algn="l"/>
              </a:tabLst>
            </a:pPr>
            <a:r>
              <a:rPr lang="en-US" sz="900" dirty="0">
                <a:latin typeface="Arial" pitchFamily="34" charset="0"/>
              </a:rPr>
              <a:t>f. Employees may not personally solicit subordinates or prohibited sources, as defined in the JER, for PO membership or contributions during fundraising campaigns or allow their names to be used in a solicitation that targets subordinates or prohibited sources.  Exceptions are allowed for Combined Federal Campaign, the Army Emergency Relief, Navy-Marine Corps Relief Society, Air Force Assistance Fund, and Emergency and Disaster appeals approved by the Office of Personnel Management (OPM). </a:t>
            </a:r>
            <a:endParaRPr lang="en-US" sz="900" i="1" dirty="0">
              <a:latin typeface="Arial" pitchFamily="34" charset="0"/>
            </a:endParaRPr>
          </a:p>
          <a:p>
            <a:pPr lvl="0" eaLnBrk="1" hangingPunct="1">
              <a:lnSpc>
                <a:spcPct val="80000"/>
              </a:lnSpc>
              <a:tabLst>
                <a:tab pos="291181" algn="l"/>
              </a:tabLst>
            </a:pPr>
            <a:r>
              <a:rPr lang="en-US" sz="900" dirty="0">
                <a:latin typeface="Arial" pitchFamily="34" charset="0"/>
              </a:rPr>
              <a:t>g</a:t>
            </a:r>
            <a:r>
              <a:rPr lang="en-US" sz="900" i="1" dirty="0">
                <a:latin typeface="Arial" pitchFamily="34" charset="0"/>
              </a:rPr>
              <a:t>.</a:t>
            </a:r>
            <a:r>
              <a:rPr lang="en-US" sz="900" dirty="0">
                <a:latin typeface="Arial" pitchFamily="34" charset="0"/>
              </a:rPr>
              <a:t> Employees will not coerce, influence, or compel other employees to join </a:t>
            </a:r>
            <a:r>
              <a:rPr lang="en-US" sz="900" dirty="0" err="1">
                <a:latin typeface="Arial" pitchFamily="34" charset="0"/>
              </a:rPr>
              <a:t>POs.</a:t>
            </a:r>
            <a:r>
              <a:rPr lang="en-US" sz="900" dirty="0">
                <a:latin typeface="Arial" pitchFamily="34" charset="0"/>
              </a:rPr>
              <a:t>  Participation is a personal decision. </a:t>
            </a:r>
          </a:p>
          <a:p>
            <a:pPr lvl="0" eaLnBrk="1" hangingPunct="1">
              <a:lnSpc>
                <a:spcPct val="80000"/>
              </a:lnSpc>
              <a:tabLst>
                <a:tab pos="291181" algn="l"/>
              </a:tabLst>
            </a:pPr>
            <a:r>
              <a:rPr lang="en-US" sz="900" dirty="0">
                <a:latin typeface="Arial" pitchFamily="34" charset="0"/>
              </a:rPr>
              <a:t>(1) Subordinates will not be appointed as points-of-contact for a PO membership drive nor may privileges be awarded, or taken away, for the participation or membership rate in a PO. </a:t>
            </a:r>
          </a:p>
          <a:p>
            <a:pPr lvl="0" eaLnBrk="1" hangingPunct="1">
              <a:lnSpc>
                <a:spcPct val="80000"/>
              </a:lnSpc>
              <a:tabLst>
                <a:tab pos="291181" algn="l"/>
              </a:tabLst>
            </a:pPr>
            <a:r>
              <a:rPr lang="en-US" sz="900" dirty="0">
                <a:latin typeface="Arial" pitchFamily="34" charset="0"/>
              </a:rPr>
              <a:t>(2) Subordinates will not be encouraged to participate in a particular PO either in a formation, on Army letterhead, or by any other official action. </a:t>
            </a:r>
          </a:p>
          <a:p>
            <a:pPr lvl="0" eaLnBrk="1" hangingPunct="1">
              <a:lnSpc>
                <a:spcPct val="80000"/>
              </a:lnSpc>
              <a:tabLst>
                <a:tab pos="291181" algn="l"/>
              </a:tabLst>
            </a:pPr>
            <a:r>
              <a:rPr lang="en-US" sz="900" dirty="0">
                <a:latin typeface="Arial" pitchFamily="34" charset="0"/>
              </a:rPr>
              <a:t>(3) Subordinates will not be asked to explain a decision not to join or participate in PO activities. </a:t>
            </a:r>
          </a:p>
          <a:p>
            <a:pPr lvl="0" eaLnBrk="1" hangingPunct="1">
              <a:lnSpc>
                <a:spcPct val="80000"/>
              </a:lnSpc>
              <a:tabLst>
                <a:tab pos="291181" algn="l"/>
              </a:tabLst>
            </a:pPr>
            <a:r>
              <a:rPr lang="en-US" sz="900" dirty="0">
                <a:latin typeface="Arial" pitchFamily="34" charset="0"/>
              </a:rPr>
              <a:t>(4) Subordinates are not required to attend meetings to learn about and/or join a PO. </a:t>
            </a:r>
          </a:p>
          <a:p>
            <a:pPr lvl="0" eaLnBrk="1" hangingPunct="1">
              <a:lnSpc>
                <a:spcPct val="80000"/>
              </a:lnSpc>
              <a:tabLst>
                <a:tab pos="291181" algn="l"/>
              </a:tabLst>
            </a:pPr>
            <a:r>
              <a:rPr lang="en-US" sz="900" dirty="0">
                <a:latin typeface="Arial" pitchFamily="34" charset="0"/>
              </a:rPr>
              <a:t>(5) Membership or non-membership lists are not maintained at any command or staff level.</a:t>
            </a:r>
          </a:p>
          <a:p>
            <a:pPr eaLnBrk="1" hangingPunct="1">
              <a:lnSpc>
                <a:spcPct val="80000"/>
              </a:lnSpc>
              <a:tabLst>
                <a:tab pos="291181" algn="l"/>
              </a:tabLst>
            </a:pPr>
            <a:endParaRPr lang="en-US" sz="900" dirty="0">
              <a:latin typeface="Arial" pitchFamily="34" charset="0"/>
            </a:endParaRPr>
          </a:p>
          <a:p>
            <a:pPr eaLnBrk="1" hangingPunct="1">
              <a:lnSpc>
                <a:spcPct val="80000"/>
              </a:lnSpc>
              <a:tabLst>
                <a:tab pos="291181" algn="l"/>
              </a:tabLst>
            </a:pPr>
            <a:r>
              <a:rPr lang="en-US" sz="900" u="sng" dirty="0">
                <a:latin typeface="Arial" pitchFamily="34" charset="0"/>
              </a:rPr>
              <a:t>Background:</a:t>
            </a:r>
          </a:p>
          <a:p>
            <a:pPr eaLnBrk="1" hangingPunct="1">
              <a:lnSpc>
                <a:spcPct val="80000"/>
              </a:lnSpc>
              <a:buFontTx/>
              <a:buChar char="•"/>
              <a:tabLst>
                <a:tab pos="291181" algn="l"/>
              </a:tabLst>
            </a:pPr>
            <a:r>
              <a:rPr lang="en-US" sz="900" dirty="0">
                <a:latin typeface="Arial" pitchFamily="34" charset="0"/>
              </a:rPr>
              <a:t>  5 C.F.R. </a:t>
            </a:r>
            <a:r>
              <a:rPr lang="en-US" sz="900" dirty="0"/>
              <a:t>§ </a:t>
            </a:r>
            <a:r>
              <a:rPr lang="en-US" sz="900" dirty="0">
                <a:latin typeface="Arial" pitchFamily="34" charset="0"/>
              </a:rPr>
              <a:t>2635.808</a:t>
            </a:r>
          </a:p>
          <a:p>
            <a:pPr eaLnBrk="1" hangingPunct="1">
              <a:lnSpc>
                <a:spcPct val="80000"/>
              </a:lnSpc>
              <a:buFontTx/>
              <a:buChar char="•"/>
              <a:tabLst>
                <a:tab pos="291181" algn="l"/>
              </a:tabLst>
            </a:pPr>
            <a:r>
              <a:rPr lang="en-US" sz="900" dirty="0">
                <a:latin typeface="Arial" pitchFamily="34" charset="0"/>
              </a:rPr>
              <a:t>  AR 210-22, Private Organizations on Department of the Army Installations</a:t>
            </a:r>
          </a:p>
          <a:p>
            <a:pPr eaLnBrk="1" hangingPunct="1">
              <a:lnSpc>
                <a:spcPct val="80000"/>
              </a:lnSpc>
              <a:tabLst>
                <a:tab pos="291181" algn="l"/>
              </a:tabLst>
            </a:pPr>
            <a:r>
              <a:rPr lang="en-US" sz="900" dirty="0">
                <a:latin typeface="Arial" pitchFamily="34" charset="0"/>
              </a:rPr>
              <a:t>	</a:t>
            </a:r>
          </a:p>
        </p:txBody>
      </p:sp>
    </p:spTree>
    <p:extLst>
      <p:ext uri="{BB962C8B-B14F-4D97-AF65-F5344CB8AC3E}">
        <p14:creationId xmlns:p14="http://schemas.microsoft.com/office/powerpoint/2010/main" val="26978250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01725FA-7AE2-4A9F-8ED6-60BA5C4ECF7D}" type="slidenum">
              <a:rPr lang="en-US" smtClean="0"/>
              <a:pPr/>
              <a:t>97</a:t>
            </a:fld>
            <a:endParaRPr lang="en-US"/>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JER 3-302, Impartiality of DoD Employees.  </a:t>
            </a:r>
            <a:r>
              <a:rPr lang="en-US" sz="900" dirty="0" err="1">
                <a:latin typeface="Arial" pitchFamily="34" charset="0"/>
              </a:rPr>
              <a:t>DoD</a:t>
            </a:r>
            <a:r>
              <a:rPr lang="en-US" sz="900" dirty="0">
                <a:latin typeface="Arial" pitchFamily="34" charset="0"/>
              </a:rPr>
              <a:t> Employees are generally prohibited from engaging in any official activities in which a non-Federal entity is a party or has a financial interest if the </a:t>
            </a:r>
            <a:r>
              <a:rPr lang="en-US" sz="900" dirty="0" err="1">
                <a:latin typeface="Arial" pitchFamily="34" charset="0"/>
              </a:rPr>
              <a:t>DoD</a:t>
            </a:r>
            <a:r>
              <a:rPr lang="en-US" sz="900" dirty="0">
                <a:latin typeface="Arial" pitchFamily="34" charset="0"/>
              </a:rPr>
              <a:t> employee is an active participant in the non-Federal entity or has been an officer in the non-Federal entity within the last year.</a:t>
            </a:r>
          </a:p>
          <a:p>
            <a:pPr lvl="0" eaLnBrk="1" hangingPunct="1">
              <a:lnSpc>
                <a:spcPct val="90000"/>
              </a:lnSpc>
              <a:buFontTx/>
              <a:buChar char="•"/>
            </a:pPr>
            <a:r>
              <a:rPr lang="en-US" sz="900" dirty="0">
                <a:latin typeface="Arial" pitchFamily="34" charset="0"/>
              </a:rPr>
              <a:t>  AR 210-22, 4-2i.  An officer or civilian employee who is a PO officer or director will not participate in official Army matters affecting the financial interests of that PO, even though someone else makes the final decision (18 USC 208 ). </a:t>
            </a:r>
          </a:p>
          <a:p>
            <a:pPr lvl="0" eaLnBrk="1" hangingPunct="1">
              <a:lnSpc>
                <a:spcPct val="90000"/>
              </a:lnSpc>
            </a:pPr>
            <a:r>
              <a:rPr lang="en-US" sz="900" dirty="0">
                <a:latin typeface="Arial" pitchFamily="34" charset="0"/>
              </a:rPr>
              <a:t>(1) If an Army employee is a PO officer, director, or employee, the employee will not participate as an Army official in such matters as-- </a:t>
            </a:r>
            <a:endParaRPr lang="en-US" sz="900" i="1" dirty="0">
              <a:latin typeface="Arial" pitchFamily="34" charset="0"/>
            </a:endParaRPr>
          </a:p>
          <a:p>
            <a:pPr lvl="0" eaLnBrk="1" hangingPunct="1">
              <a:lnSpc>
                <a:spcPct val="90000"/>
              </a:lnSpc>
            </a:pPr>
            <a:r>
              <a:rPr lang="en-US" sz="900" i="1" dirty="0">
                <a:latin typeface="Arial" pitchFamily="34" charset="0"/>
              </a:rPr>
              <a:t>(a) </a:t>
            </a:r>
            <a:r>
              <a:rPr lang="en-US" sz="900" dirty="0">
                <a:latin typeface="Arial" pitchFamily="34" charset="0"/>
              </a:rPr>
              <a:t>Permitting the organization to use space on an installation. </a:t>
            </a:r>
            <a:endParaRPr lang="en-US" sz="900" i="1" dirty="0">
              <a:latin typeface="Arial" pitchFamily="34" charset="0"/>
            </a:endParaRPr>
          </a:p>
          <a:p>
            <a:pPr lvl="0" eaLnBrk="1" hangingPunct="1">
              <a:lnSpc>
                <a:spcPct val="90000"/>
              </a:lnSpc>
            </a:pPr>
            <a:r>
              <a:rPr lang="en-US" sz="900" i="1" dirty="0">
                <a:latin typeface="Arial" pitchFamily="34" charset="0"/>
              </a:rPr>
              <a:t>(b) </a:t>
            </a:r>
            <a:r>
              <a:rPr lang="en-US" sz="900" dirty="0">
                <a:latin typeface="Arial" pitchFamily="34" charset="0"/>
              </a:rPr>
              <a:t>Engaging in cooperative efforts with the organization. </a:t>
            </a:r>
            <a:endParaRPr lang="en-US" sz="900" i="1" dirty="0">
              <a:latin typeface="Arial" pitchFamily="34" charset="0"/>
            </a:endParaRPr>
          </a:p>
          <a:p>
            <a:pPr lvl="0" eaLnBrk="1" hangingPunct="1">
              <a:lnSpc>
                <a:spcPct val="90000"/>
              </a:lnSpc>
            </a:pPr>
            <a:r>
              <a:rPr lang="en-US" sz="900" i="1" dirty="0">
                <a:latin typeface="Arial" pitchFamily="34" charset="0"/>
              </a:rPr>
              <a:t>(c) </a:t>
            </a:r>
            <a:r>
              <a:rPr lang="en-US" sz="900" dirty="0">
                <a:latin typeface="Arial" pitchFamily="34" charset="0"/>
              </a:rPr>
              <a:t>Approving or recommending approval of other employees' TDY or permissive TDY to attend a training seminar sponsored by the organization. </a:t>
            </a:r>
            <a:endParaRPr lang="en-US" sz="900" i="1" dirty="0">
              <a:latin typeface="Arial" pitchFamily="34" charset="0"/>
            </a:endParaRPr>
          </a:p>
          <a:p>
            <a:pPr lvl="0" eaLnBrk="1" hangingPunct="1">
              <a:lnSpc>
                <a:spcPct val="90000"/>
              </a:lnSpc>
            </a:pPr>
            <a:r>
              <a:rPr lang="en-US" sz="900" i="1" dirty="0">
                <a:latin typeface="Arial" pitchFamily="34" charset="0"/>
              </a:rPr>
              <a:t>(d) </a:t>
            </a:r>
            <a:r>
              <a:rPr lang="en-US" sz="900" dirty="0">
                <a:latin typeface="Arial" pitchFamily="34" charset="0"/>
              </a:rPr>
              <a:t>Determining agency interest for an employee to attend a "widely attended gathering" sponsored by the organization. </a:t>
            </a:r>
            <a:endParaRPr lang="en-US" sz="900" i="1" dirty="0">
              <a:latin typeface="Arial" pitchFamily="34" charset="0"/>
            </a:endParaRPr>
          </a:p>
          <a:p>
            <a:pPr lvl="0" eaLnBrk="1" hangingPunct="1">
              <a:lnSpc>
                <a:spcPct val="90000"/>
              </a:lnSpc>
            </a:pPr>
            <a:r>
              <a:rPr lang="en-US" sz="900" i="1" dirty="0">
                <a:latin typeface="Arial" pitchFamily="34" charset="0"/>
              </a:rPr>
              <a:t>(e) </a:t>
            </a:r>
            <a:r>
              <a:rPr lang="en-US" sz="900" dirty="0">
                <a:latin typeface="Arial" pitchFamily="34" charset="0"/>
              </a:rPr>
              <a:t>Approving an employee's acceptance of travel benefits under 31 USC 1353 . </a:t>
            </a:r>
          </a:p>
          <a:p>
            <a:pPr lvl="0" eaLnBrk="1" hangingPunct="1">
              <a:lnSpc>
                <a:spcPct val="90000"/>
              </a:lnSpc>
            </a:pPr>
            <a:r>
              <a:rPr lang="en-US" sz="900" dirty="0">
                <a:latin typeface="Arial" pitchFamily="34" charset="0"/>
              </a:rPr>
              <a:t>(2) Generally, officers and civilians will not personally seek official action on behalf of non-Federal organizations (18 USC 205 ).  However, when the organization is composed primarily of Federal employees and their dependents, they may represent such organizations before Army representatives in some instances. (The advice of their ethics counselor should be sought before they engage in any such representational activities.) </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baseline="0" dirty="0">
                <a:latin typeface="Arial" pitchFamily="34" charset="0"/>
              </a:rPr>
              <a:t>  </a:t>
            </a:r>
            <a:r>
              <a:rPr lang="en-US" sz="900" dirty="0">
                <a:latin typeface="Arial" pitchFamily="34" charset="0"/>
              </a:rPr>
              <a:t>JER 3-302, Impartiality of DoD Employees.</a:t>
            </a:r>
          </a:p>
          <a:p>
            <a:pPr eaLnBrk="1" hangingPunct="1">
              <a:lnSpc>
                <a:spcPct val="90000"/>
              </a:lnSpc>
              <a:buFontTx/>
              <a:buChar char="•"/>
            </a:pPr>
            <a:r>
              <a:rPr lang="en-US" sz="900" dirty="0">
                <a:latin typeface="Arial" pitchFamily="34" charset="0"/>
              </a:rPr>
              <a:t>  JER </a:t>
            </a:r>
            <a:r>
              <a:rPr lang="en-US" sz="900" dirty="0">
                <a:latin typeface="Arial" pitchFamily="34" charset="0"/>
                <a:cs typeface="Arial" pitchFamily="34" charset="0"/>
              </a:rPr>
              <a:t>3</a:t>
            </a:r>
            <a:r>
              <a:rPr lang="en-US" sz="900" dirty="0">
                <a:latin typeface="Arial" pitchFamily="34" charset="0"/>
              </a:rPr>
              <a:t>-210, Fundraising and Membership Drives</a:t>
            </a:r>
          </a:p>
          <a:p>
            <a:pPr eaLnBrk="1" hangingPunct="1">
              <a:lnSpc>
                <a:spcPct val="90000"/>
              </a:lnSpc>
              <a:buFontTx/>
              <a:buChar char="•"/>
            </a:pPr>
            <a:r>
              <a:rPr lang="en-US" sz="900" dirty="0">
                <a:latin typeface="Arial" pitchFamily="34" charset="0"/>
              </a:rPr>
              <a:t>  5 C.F.R. </a:t>
            </a:r>
            <a:r>
              <a:rPr lang="en-US" sz="900" dirty="0"/>
              <a:t>§ </a:t>
            </a:r>
            <a:r>
              <a:rPr lang="en-US" sz="900" dirty="0">
                <a:latin typeface="Arial" pitchFamily="34" charset="0"/>
              </a:rPr>
              <a:t>2635.702, Use of Public Office for Private Gain</a:t>
            </a:r>
          </a:p>
          <a:p>
            <a:pPr eaLnBrk="1" hangingPunct="1">
              <a:lnSpc>
                <a:spcPct val="90000"/>
              </a:lnSpc>
              <a:buFontTx/>
              <a:buChar char="•"/>
            </a:pPr>
            <a:r>
              <a:rPr lang="en-US" sz="900" dirty="0">
                <a:latin typeface="Arial" pitchFamily="34" charset="0"/>
              </a:rPr>
              <a:t>  AR 210-22, Private Organizations on Department of the Army Installations</a:t>
            </a:r>
          </a:p>
        </p:txBody>
      </p:sp>
    </p:spTree>
    <p:extLst>
      <p:ext uri="{BB962C8B-B14F-4D97-AF65-F5344CB8AC3E}">
        <p14:creationId xmlns:p14="http://schemas.microsoft.com/office/powerpoint/2010/main" val="30469210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DCFFAE9-19F7-46AD-873C-241947F136AE}" type="slidenum">
              <a:rPr lang="en-US" smtClean="0"/>
              <a:pPr/>
              <a:t>98</a:t>
            </a:fld>
            <a:endParaRPr lang="en-US"/>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baseline="0" dirty="0">
                <a:latin typeface="Arial" pitchFamily="34" charset="0"/>
              </a:rPr>
              <a:t>  </a:t>
            </a:r>
            <a:r>
              <a:rPr lang="en-US" sz="900" dirty="0">
                <a:latin typeface="Arial" pitchFamily="34" charset="0"/>
              </a:rPr>
              <a:t>Widely attended gatherings.  When there has been a determination that his attendance is in the interest of the agency because it will further agency programs and operations, an employee may accept an unsolicited gift of free attendance at all or appropriate parts of a widely attended gathering of mutual interest to a number of parties from the sponsor of the event (generally the employee attends in his/her personal capacity). A gathering is widely attended if it is expected that a large number of persons will attend and that persons with a diversity of views or interests will be present.</a:t>
            </a:r>
            <a:r>
              <a:rPr lang="en-US" sz="900" baseline="0" dirty="0">
                <a:latin typeface="Arial" pitchFamily="34" charset="0"/>
              </a:rPr>
              <a:t>  F</a:t>
            </a:r>
            <a:r>
              <a:rPr lang="en-US" sz="900" dirty="0">
                <a:latin typeface="Arial" pitchFamily="34" charset="0"/>
              </a:rPr>
              <a:t>or example, if it is open to members from throughout the interested industry or profession or if those in attendance represent a range of persons interested in a given matter.  For employees subject to a leave system, attendance at the event shall be on the employee's own time or, if authorized by the employee's agency, on excused absence pursuant to applicable guidelines for granting such absence, or otherwise without charge to the employee's leave account. </a:t>
            </a:r>
          </a:p>
          <a:p>
            <a:pPr lvl="0" eaLnBrk="1" hangingPunct="1">
              <a:buFontTx/>
              <a:buChar char="•"/>
            </a:pPr>
            <a:endParaRPr lang="en-US" sz="900" dirty="0">
              <a:latin typeface="Arial" pitchFamily="34" charset="0"/>
            </a:endParaRPr>
          </a:p>
          <a:p>
            <a:pPr lvl="0" eaLnBrk="1" hangingPunct="1">
              <a:buFontTx/>
              <a:buChar char="•"/>
            </a:pPr>
            <a:r>
              <a:rPr lang="en-US" sz="900" dirty="0">
                <a:latin typeface="Arial" pitchFamily="34" charset="0"/>
              </a:rPr>
              <a:t>If someone OTHER than the sponsor of the event is paying</a:t>
            </a:r>
            <a:r>
              <a:rPr lang="en-US" sz="900" baseline="0" dirty="0">
                <a:latin typeface="Arial" pitchFamily="34" charset="0"/>
              </a:rPr>
              <a:t> for the employee’s attendance to the WAG, there are two additional requirements that must be met: 1) there must be at least 100 people in attendance, and 2) the cost to attend must be less than $415 (if it is the type of event that a spouse would normally attend, they may also accept free attendance, however, the aggregate value of both the employee and his/her spouse must be under $415.)</a:t>
            </a:r>
            <a:endParaRPr lang="en-US" sz="900" dirty="0">
              <a:latin typeface="Arial" pitchFamily="34" charset="0"/>
            </a:endParaRP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a:t>
            </a:r>
            <a:r>
              <a:rPr lang="en-US" sz="900" dirty="0"/>
              <a:t> §</a:t>
            </a:r>
            <a:r>
              <a:rPr lang="en-US" sz="900" dirty="0">
                <a:latin typeface="Arial" pitchFamily="34" charset="0"/>
              </a:rPr>
              <a:t> 2635.204g(2)</a:t>
            </a:r>
          </a:p>
        </p:txBody>
      </p:sp>
    </p:spTree>
    <p:extLst>
      <p:ext uri="{BB962C8B-B14F-4D97-AF65-F5344CB8AC3E}">
        <p14:creationId xmlns:p14="http://schemas.microsoft.com/office/powerpoint/2010/main" val="7131173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D6C7298-B7DF-4F1B-9F09-C0D92D0A8FCC}" type="slidenum">
              <a:rPr lang="en-US" smtClean="0"/>
              <a:pPr/>
              <a:t>99</a:t>
            </a:fld>
            <a:endParaRPr lang="en-US"/>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baseline="0" dirty="0">
                <a:latin typeface="Arial" pitchFamily="34" charset="0"/>
              </a:rPr>
              <a:t>  </a:t>
            </a:r>
            <a:r>
              <a:rPr lang="en-US" sz="900" dirty="0">
                <a:latin typeface="Arial" pitchFamily="34" charset="0"/>
              </a:rPr>
              <a:t>Example:  An aerospace industry association that is a prohibited source sponsors an industry wide, two-day seminar for which it charges a fee of $450 and anticipates attendance of approximately 400.  An Air Force contractor pays $2,000 to the association so that the association can extend free invitations to five Air Force officials designated by the contractor.  The Air Force officials may not accept the gifts of free attendance.  Because the contractor specified the invitees and bore the cost of their attendance, the gift of free attendance is considered to be provided by the company and not by the sponsoring association.  Had the contractor paid $2,250 to the association in order that the association might invite any five Federal employees, an Air Force official to whom the sponsoring association extended one of the five invitations could attend if his participation were determined to be in the interest of the agency.  The Air Force official could not in any case accept an invitation directly from the </a:t>
            </a:r>
            <a:r>
              <a:rPr lang="en-US" sz="900" dirty="0" err="1">
                <a:latin typeface="Arial" pitchFamily="34" charset="0"/>
              </a:rPr>
              <a:t>nonsponsor</a:t>
            </a:r>
            <a:r>
              <a:rPr lang="en-US" sz="900" dirty="0">
                <a:latin typeface="Arial" pitchFamily="34" charset="0"/>
              </a:rPr>
              <a:t> contractor because the market value of the gift exceeds $415.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2635.204g.</a:t>
            </a:r>
          </a:p>
          <a:p>
            <a:pPr eaLnBrk="1" hangingPunct="1"/>
            <a:endParaRPr lang="en-US" sz="900" dirty="0">
              <a:latin typeface="Arial" pitchFamily="34" charset="0"/>
            </a:endParaRPr>
          </a:p>
          <a:p>
            <a:pPr eaLnBrk="1" hangingPunct="1"/>
            <a:endParaRPr lang="en-US" sz="900" dirty="0">
              <a:latin typeface="Arial" pitchFamily="34" charset="0"/>
            </a:endParaRPr>
          </a:p>
        </p:txBody>
      </p:sp>
    </p:spTree>
    <p:extLst>
      <p:ext uri="{BB962C8B-B14F-4D97-AF65-F5344CB8AC3E}">
        <p14:creationId xmlns:p14="http://schemas.microsoft.com/office/powerpoint/2010/main" val="302732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Current as of 14 May 2014</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EDD596-5ADB-4C58-9793-C416C4D0F14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Current as of 14 May 2014</a:t>
            </a: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E7017E-1B6C-4EE3-A4E2-F6637CC5060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0692" name="Rectangle 4"/>
          <p:cNvSpPr>
            <a:spLocks noChangeArrowheads="1"/>
          </p:cNvSpPr>
          <p:nvPr/>
        </p:nvSpPr>
        <p:spPr bwMode="auto">
          <a:xfrm>
            <a:off x="304800" y="304800"/>
            <a:ext cx="8458200" cy="6172200"/>
          </a:xfrm>
          <a:prstGeom prst="rect">
            <a:avLst/>
          </a:prstGeom>
          <a:noFill/>
          <a:ln w="101600">
            <a:solidFill>
              <a:srgbClr val="FF0000"/>
            </a:solidFill>
            <a:miter lim="800000"/>
            <a:headEnd/>
            <a:tailEnd/>
          </a:ln>
          <a:effectLst>
            <a:outerShdw dist="107763" dir="2700000" algn="ctr" rotWithShape="0">
              <a:schemeClr val="accent1"/>
            </a:outerShdw>
          </a:effectLst>
        </p:spPr>
        <p:txBody>
          <a:bodyPr wrap="none" anchor="ctr"/>
          <a:lstStyle/>
          <a:p>
            <a:pPr algn="ctr">
              <a:defRPr/>
            </a:pPr>
            <a:endParaRPr lang="en-US" sz="2400" dirty="0">
              <a:solidFill>
                <a:srgbClr val="FF0000"/>
              </a:solidFill>
              <a:latin typeface="Times New Roman" pitchFamily="18" charset="0"/>
            </a:endParaRPr>
          </a:p>
        </p:txBody>
      </p:sp>
      <p:sp>
        <p:nvSpPr>
          <p:cNvPr id="370693" name="Text Box 5"/>
          <p:cNvSpPr txBox="1">
            <a:spLocks noChangeArrowheads="1"/>
          </p:cNvSpPr>
          <p:nvPr/>
        </p:nvSpPr>
        <p:spPr bwMode="auto">
          <a:xfrm>
            <a:off x="5029200" y="6096000"/>
            <a:ext cx="3733800" cy="400110"/>
          </a:xfrm>
          <a:prstGeom prst="rect">
            <a:avLst/>
          </a:prstGeom>
          <a:solidFill>
            <a:srgbClr val="FF0000"/>
          </a:solidFill>
          <a:ln w="9525" algn="ctr">
            <a:solidFill>
              <a:srgbClr val="FF0000"/>
            </a:solidFill>
            <a:miter lim="800000"/>
            <a:headEnd/>
            <a:tailEnd/>
          </a:ln>
          <a:effectLst/>
        </p:spPr>
        <p:txBody>
          <a:bodyPr>
            <a:spAutoFit/>
          </a:bodyPr>
          <a:lstStyle/>
          <a:p>
            <a:pPr marL="342900" indent="-342900" algn="ctr" eaLnBrk="1" hangingPunct="1">
              <a:spcBef>
                <a:spcPct val="50000"/>
              </a:spcBef>
              <a:defRPr/>
            </a:pPr>
            <a:r>
              <a:rPr lang="en-US" sz="2000" b="1" i="1" dirty="0">
                <a:solidFill>
                  <a:schemeClr val="bg1"/>
                </a:solidFill>
              </a:rPr>
              <a:t>ETHICS</a:t>
            </a:r>
            <a:r>
              <a:rPr lang="en-US" sz="2000" b="1" i="1" baseline="0" dirty="0">
                <a:solidFill>
                  <a:schemeClr val="bg1"/>
                </a:solidFill>
              </a:rPr>
              <a:t> TRAINING</a:t>
            </a:r>
            <a:endParaRPr lang="en-US" sz="2000" b="1" i="1" dirty="0">
              <a:solidFill>
                <a:schemeClr val="bg1"/>
              </a:solidFill>
            </a:endParaRPr>
          </a:p>
        </p:txBody>
      </p:sp>
      <p:sp>
        <p:nvSpPr>
          <p:cNvPr id="6" name="TextBox 5"/>
          <p:cNvSpPr txBox="1"/>
          <p:nvPr userDrawn="1"/>
        </p:nvSpPr>
        <p:spPr>
          <a:xfrm>
            <a:off x="381000" y="5638800"/>
            <a:ext cx="3581400" cy="369332"/>
          </a:xfrm>
          <a:prstGeom prst="rect">
            <a:avLst/>
          </a:prstGeom>
          <a:noFill/>
        </p:spPr>
        <p:txBody>
          <a:bodyPr wrap="square" rtlCol="0">
            <a:spAutoFit/>
          </a:bodyPr>
          <a:lstStyle/>
          <a:p>
            <a:endParaRPr lang="en-US" dirty="0"/>
          </a:p>
        </p:txBody>
      </p:sp>
      <p:sp>
        <p:nvSpPr>
          <p:cNvPr id="7" name="TextBox 6"/>
          <p:cNvSpPr txBox="1"/>
          <p:nvPr userDrawn="1"/>
        </p:nvSpPr>
        <p:spPr>
          <a:xfrm>
            <a:off x="152400" y="6611779"/>
            <a:ext cx="3124200" cy="400110"/>
          </a:xfrm>
          <a:prstGeom prst="rect">
            <a:avLst/>
          </a:prstGeom>
          <a:noFill/>
        </p:spPr>
        <p:txBody>
          <a:bodyPr wrap="square" rtlCol="0">
            <a:spAutoFit/>
          </a:bodyPr>
          <a:lstStyle/>
          <a:p>
            <a:r>
              <a:rPr lang="en-US" sz="1000" dirty="0"/>
              <a:t>Current as of 1</a:t>
            </a:r>
            <a:r>
              <a:rPr lang="en-US" sz="1000" baseline="0" dirty="0"/>
              <a:t> January 2019</a:t>
            </a:r>
          </a:p>
          <a:p>
            <a:endParaRPr lang="en-US" sz="1000"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sldNum="0"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hqda.army.mil/ogc/eandf.htm"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hyperlink" Target="http://www.jagcnet.army.mil/"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685800"/>
            <a:ext cx="7772400" cy="1470025"/>
          </a:xfrm>
        </p:spPr>
        <p:txBody>
          <a:bodyPr/>
          <a:lstStyle/>
          <a:p>
            <a:r>
              <a:rPr lang="en-US" dirty="0"/>
              <a:t>Ethics Training</a:t>
            </a:r>
            <a:br>
              <a:rPr lang="en-US" dirty="0"/>
            </a:br>
            <a:endParaRPr lang="en-US" dirty="0"/>
          </a:p>
        </p:txBody>
      </p:sp>
      <p:sp>
        <p:nvSpPr>
          <p:cNvPr id="8195" name="Rectangle 3"/>
          <p:cNvSpPr>
            <a:spLocks noGrp="1" noChangeArrowheads="1"/>
          </p:cNvSpPr>
          <p:nvPr>
            <p:ph type="subTitle" idx="1"/>
          </p:nvPr>
        </p:nvSpPr>
        <p:spPr>
          <a:xfrm>
            <a:off x="1371600" y="3962400"/>
            <a:ext cx="6400800" cy="1752600"/>
          </a:xfrm>
        </p:spPr>
        <p:txBody>
          <a:bodyPr/>
          <a:lstStyle/>
          <a:p>
            <a:r>
              <a:rPr lang="en-US" sz="2800" dirty="0"/>
              <a:t>Name</a:t>
            </a:r>
          </a:p>
          <a:p>
            <a:r>
              <a:rPr lang="en-US" sz="2800" dirty="0"/>
              <a:t>Location/phone #</a:t>
            </a:r>
          </a:p>
          <a:p>
            <a:r>
              <a:rPr lang="en-US" sz="2800" dirty="0"/>
              <a:t>Email address</a:t>
            </a:r>
          </a:p>
        </p:txBody>
      </p:sp>
      <p:pic>
        <p:nvPicPr>
          <p:cNvPr id="8196" name="Picture 4" descr="j0301252"/>
          <p:cNvPicPr>
            <a:picLocks noChangeAspect="1" noChangeArrowheads="1"/>
          </p:cNvPicPr>
          <p:nvPr/>
        </p:nvPicPr>
        <p:blipFill>
          <a:blip r:embed="rId3" cstate="screen"/>
          <a:srcRect/>
          <a:stretch>
            <a:fillRect/>
          </a:stretch>
        </p:blipFill>
        <p:spPr bwMode="auto">
          <a:xfrm>
            <a:off x="3352800" y="1676400"/>
            <a:ext cx="2667000" cy="2281238"/>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457200"/>
            <a:ext cx="8153400" cy="1371600"/>
          </a:xfrm>
        </p:spPr>
        <p:txBody>
          <a:bodyPr/>
          <a:lstStyle/>
          <a:p>
            <a:pPr eaLnBrk="1" hangingPunct="1">
              <a:buClr>
                <a:srgbClr val="000000"/>
              </a:buClr>
            </a:pPr>
            <a:r>
              <a:rPr lang="en-US"/>
              <a:t>Ethics Principles</a:t>
            </a:r>
          </a:p>
        </p:txBody>
      </p:sp>
      <p:sp>
        <p:nvSpPr>
          <p:cNvPr id="17411" name="Rectangle 3"/>
          <p:cNvSpPr>
            <a:spLocks noGrp="1" noChangeArrowheads="1"/>
          </p:cNvSpPr>
          <p:nvPr>
            <p:ph idx="1"/>
          </p:nvPr>
        </p:nvSpPr>
        <p:spPr>
          <a:xfrm>
            <a:off x="685800" y="2057400"/>
            <a:ext cx="8001000" cy="4114800"/>
          </a:xfrm>
        </p:spPr>
        <p:txBody>
          <a:bodyPr/>
          <a:lstStyle/>
          <a:p>
            <a:pPr marL="609600" indent="-609600" eaLnBrk="1" hangingPunct="1">
              <a:buClr>
                <a:srgbClr val="000000"/>
              </a:buClr>
            </a:pPr>
            <a:r>
              <a:rPr lang="en-US" dirty="0"/>
              <a:t>Public service is a public trust (#1)</a:t>
            </a:r>
          </a:p>
          <a:p>
            <a:pPr marL="609600" indent="-609600" eaLnBrk="1" hangingPunct="1">
              <a:buClr>
                <a:srgbClr val="000000"/>
              </a:buClr>
            </a:pPr>
            <a:r>
              <a:rPr lang="en-US" dirty="0"/>
              <a:t>Duty to protect and conserve Government property (#9)</a:t>
            </a:r>
          </a:p>
          <a:p>
            <a:pPr marL="609600" indent="-609600" eaLnBrk="1" hangingPunct="1">
              <a:buClr>
                <a:srgbClr val="000000"/>
              </a:buClr>
            </a:pPr>
            <a:r>
              <a:rPr lang="en-US" dirty="0"/>
              <a:t>Government resources may only be used for authorized purposes (#9)</a:t>
            </a:r>
          </a:p>
          <a:p>
            <a:pPr marL="609600" indent="-609600" eaLnBrk="1" hangingPunct="1">
              <a:buClr>
                <a:srgbClr val="000000"/>
              </a:buClr>
            </a:pPr>
            <a:endParaRPr lang="en-US" dirty="0"/>
          </a:p>
          <a:p>
            <a:pPr marL="609600" indent="-609600" eaLnBrk="1" hangingPunct="1">
              <a:buClr>
                <a:srgbClr val="000000"/>
              </a:buClr>
            </a:pPr>
            <a:endParaRPr lang="en-US" sz="3600" dirty="0">
              <a:solidFill>
                <a:srgbClr val="000000"/>
              </a:solidFill>
            </a:endParaRPr>
          </a:p>
          <a:p>
            <a:pPr marL="609600" indent="-609600" eaLnBrk="1" hangingPunct="1">
              <a:buClr>
                <a:srgbClr val="000000"/>
              </a:buClr>
            </a:pPr>
            <a:endParaRPr lang="en-US" sz="3600" b="1" dirty="0">
              <a:solidFill>
                <a:srgbClr val="000000"/>
              </a:solidFill>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152400"/>
            <a:ext cx="8229600" cy="1143000"/>
          </a:xfrm>
        </p:spPr>
        <p:txBody>
          <a:bodyPr/>
          <a:lstStyle/>
          <a:p>
            <a:pPr eaLnBrk="1" hangingPunct="1"/>
            <a:r>
              <a:rPr lang="en-US" dirty="0"/>
              <a:t>Conclusion</a:t>
            </a:r>
          </a:p>
        </p:txBody>
      </p:sp>
      <p:sp>
        <p:nvSpPr>
          <p:cNvPr id="138243" name="Rectangle 3"/>
          <p:cNvSpPr>
            <a:spLocks noGrp="1" noChangeArrowheads="1"/>
          </p:cNvSpPr>
          <p:nvPr>
            <p:ph idx="1"/>
          </p:nvPr>
        </p:nvSpPr>
        <p:spPr>
          <a:xfrm>
            <a:off x="457200" y="762000"/>
            <a:ext cx="8229600" cy="3581400"/>
          </a:xfrm>
        </p:spPr>
        <p:txBody>
          <a:bodyPr/>
          <a:lstStyle/>
          <a:p>
            <a:pPr marL="812800" indent="-812800" eaLnBrk="1" hangingPunct="1">
              <a:lnSpc>
                <a:spcPct val="90000"/>
              </a:lnSpc>
              <a:buFontTx/>
              <a:buNone/>
            </a:pPr>
            <a:endParaRPr lang="en-US" i="1" u="sng" dirty="0"/>
          </a:p>
          <a:p>
            <a:pPr marL="461963" indent="-461963">
              <a:spcBef>
                <a:spcPts val="0"/>
              </a:spcBef>
              <a:buClr>
                <a:srgbClr val="66FF33"/>
              </a:buClr>
              <a:buSzPct val="125000"/>
              <a:buFont typeface="ZapfDingbats" pitchFamily="82" charset="2"/>
              <a:buChar char=""/>
              <a:defRPr/>
            </a:pPr>
            <a:r>
              <a:rPr lang="en-US" sz="2800" dirty="0"/>
              <a:t> The rules set a minimum standard of conduct</a:t>
            </a:r>
          </a:p>
          <a:p>
            <a:pPr marL="461963" indent="-461963">
              <a:spcBef>
                <a:spcPts val="0"/>
              </a:spcBef>
              <a:buClr>
                <a:srgbClr val="66FF33"/>
              </a:buClr>
              <a:buSzPct val="125000"/>
              <a:buFont typeface="ZapfDingbats" pitchFamily="82" charset="2"/>
              <a:buChar char=""/>
              <a:defRPr/>
            </a:pPr>
            <a:endParaRPr lang="en-US" sz="1400" dirty="0"/>
          </a:p>
          <a:p>
            <a:pPr marL="461963" indent="-461963">
              <a:spcBef>
                <a:spcPts val="0"/>
              </a:spcBef>
              <a:buClr>
                <a:srgbClr val="66FF33"/>
              </a:buClr>
              <a:buSzPct val="125000"/>
              <a:buFont typeface="ZapfDingbats" pitchFamily="82" charset="2"/>
              <a:buChar char=""/>
              <a:defRPr/>
            </a:pPr>
            <a:endParaRPr lang="en-US" sz="900" dirty="0"/>
          </a:p>
          <a:p>
            <a:pPr marL="461963" indent="-461963">
              <a:spcBef>
                <a:spcPts val="0"/>
              </a:spcBef>
              <a:buClr>
                <a:srgbClr val="66FF33"/>
              </a:buClr>
              <a:buSzPct val="125000"/>
              <a:buFont typeface="ZapfDingbats" pitchFamily="82" charset="2"/>
              <a:buChar char=""/>
              <a:defRPr/>
            </a:pPr>
            <a:r>
              <a:rPr lang="en-US" sz="2800" dirty="0"/>
              <a:t> The question you should be asking is, even if legal, </a:t>
            </a:r>
            <a:r>
              <a:rPr lang="en-US" sz="2800" u="sng" dirty="0"/>
              <a:t>is my proposed action the right thing to do?</a:t>
            </a:r>
          </a:p>
          <a:p>
            <a:pPr marL="461963" indent="-461963">
              <a:spcBef>
                <a:spcPts val="0"/>
              </a:spcBef>
              <a:buClr>
                <a:srgbClr val="66FF33"/>
              </a:buClr>
              <a:buSzPct val="125000"/>
              <a:buFont typeface="ZapfDingbats" pitchFamily="82" charset="2"/>
              <a:buChar char=""/>
              <a:defRPr/>
            </a:pPr>
            <a:endParaRPr lang="en-US" sz="1400" dirty="0"/>
          </a:p>
          <a:p>
            <a:pPr marL="461963" indent="-461963">
              <a:spcBef>
                <a:spcPts val="0"/>
              </a:spcBef>
              <a:buClr>
                <a:srgbClr val="66FF33"/>
              </a:buClr>
              <a:buSzPct val="125000"/>
              <a:buFont typeface="ZapfDingbats" pitchFamily="82" charset="2"/>
              <a:buChar char=""/>
              <a:defRPr/>
            </a:pPr>
            <a:endParaRPr lang="en-US" sz="900" dirty="0"/>
          </a:p>
          <a:p>
            <a:pPr marL="461963" indent="-461963">
              <a:spcBef>
                <a:spcPts val="0"/>
              </a:spcBef>
              <a:buClr>
                <a:srgbClr val="66FF33"/>
              </a:buClr>
              <a:buSzPct val="125000"/>
              <a:buFont typeface="ZapfDingbats" pitchFamily="82" charset="2"/>
              <a:buChar char=""/>
              <a:defRPr/>
            </a:pPr>
            <a:r>
              <a:rPr lang="en-US" sz="2800" i="1" dirty="0"/>
              <a:t> </a:t>
            </a:r>
            <a:r>
              <a:rPr lang="en-US" sz="2800" i="1" u="sng" dirty="0"/>
              <a:t>Ask whether your actions</a:t>
            </a:r>
            <a:r>
              <a:rPr lang="en-US" sz="2800" dirty="0"/>
              <a:t>:</a:t>
            </a:r>
          </a:p>
          <a:p>
            <a:pPr marL="688975" indent="-225425">
              <a:spcBef>
                <a:spcPts val="0"/>
              </a:spcBef>
              <a:defRPr/>
            </a:pPr>
            <a:r>
              <a:rPr lang="en-US" sz="2800" dirty="0"/>
              <a:t>Are in the best interest of DoD;</a:t>
            </a:r>
          </a:p>
          <a:p>
            <a:pPr marL="688975" indent="-225425">
              <a:spcBef>
                <a:spcPts val="0"/>
              </a:spcBef>
              <a:defRPr/>
            </a:pPr>
            <a:r>
              <a:rPr lang="en-US" sz="2800" dirty="0"/>
              <a:t>Serve to enhance public confidence in DoD programs and operations; or </a:t>
            </a:r>
          </a:p>
          <a:p>
            <a:pPr marL="688975" indent="-225425">
              <a:spcBef>
                <a:spcPts val="0"/>
              </a:spcBef>
              <a:defRPr/>
            </a:pPr>
            <a:r>
              <a:rPr lang="en-US" sz="2800" dirty="0"/>
              <a:t>Will cause the public to question your integrity or impartiality.</a:t>
            </a:r>
          </a:p>
          <a:p>
            <a:pPr marL="812800" indent="-812800" eaLnBrk="1" hangingPunct="1">
              <a:lnSpc>
                <a:spcPct val="90000"/>
              </a:lnSpc>
              <a:buFontTx/>
              <a:buNone/>
            </a:pP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066800" y="457200"/>
            <a:ext cx="7010400" cy="1143000"/>
          </a:xfrm>
        </p:spPr>
        <p:txBody>
          <a:bodyPr/>
          <a:lstStyle/>
          <a:p>
            <a:pPr eaLnBrk="1" hangingPunct="1">
              <a:buClr>
                <a:srgbClr val="000000"/>
              </a:buClr>
            </a:pPr>
            <a:r>
              <a:rPr lang="en-US" sz="4000"/>
              <a:t>Conclusion</a:t>
            </a:r>
            <a:br>
              <a:rPr lang="en-US" sz="4000"/>
            </a:br>
            <a:r>
              <a:rPr lang="en-US" sz="4000"/>
              <a:t>(continued)</a:t>
            </a:r>
          </a:p>
        </p:txBody>
      </p:sp>
      <p:sp>
        <p:nvSpPr>
          <p:cNvPr id="139267" name="Rectangle 3"/>
          <p:cNvSpPr>
            <a:spLocks noGrp="1" noChangeArrowheads="1"/>
          </p:cNvSpPr>
          <p:nvPr>
            <p:ph idx="1"/>
          </p:nvPr>
        </p:nvSpPr>
        <p:spPr>
          <a:xfrm>
            <a:off x="685800" y="1905000"/>
            <a:ext cx="7924800" cy="3657600"/>
          </a:xfrm>
        </p:spPr>
        <p:txBody>
          <a:bodyPr/>
          <a:lstStyle/>
          <a:p>
            <a:pPr eaLnBrk="1" hangingPunct="1">
              <a:lnSpc>
                <a:spcPct val="80000"/>
              </a:lnSpc>
              <a:buClr>
                <a:srgbClr val="000000"/>
              </a:buClr>
            </a:pPr>
            <a:r>
              <a:rPr lang="en-US" sz="2800"/>
              <a:t>Play it safe – ask your ethics counselor BEFORE taking any action</a:t>
            </a:r>
          </a:p>
          <a:p>
            <a:pPr eaLnBrk="1" hangingPunct="1">
              <a:lnSpc>
                <a:spcPct val="80000"/>
              </a:lnSpc>
              <a:buClr>
                <a:srgbClr val="000000"/>
              </a:buClr>
            </a:pPr>
            <a:r>
              <a:rPr lang="en-US" sz="2800" i="1"/>
              <a:t>(EC(s) names)</a:t>
            </a:r>
          </a:p>
          <a:p>
            <a:pPr eaLnBrk="1" hangingPunct="1">
              <a:lnSpc>
                <a:spcPct val="80000"/>
              </a:lnSpc>
              <a:buClr>
                <a:srgbClr val="000000"/>
              </a:buClr>
            </a:pPr>
            <a:r>
              <a:rPr lang="en-US" sz="2800" i="1"/>
              <a:t>(EC(s) phone #s)</a:t>
            </a:r>
          </a:p>
          <a:p>
            <a:pPr eaLnBrk="1" hangingPunct="1">
              <a:lnSpc>
                <a:spcPct val="80000"/>
              </a:lnSpc>
              <a:buClr>
                <a:srgbClr val="000000"/>
              </a:buClr>
            </a:pPr>
            <a:r>
              <a:rPr lang="en-US" sz="2800" i="1"/>
              <a:t>(Command’s ethics website address)</a:t>
            </a:r>
          </a:p>
          <a:p>
            <a:pPr eaLnBrk="1" hangingPunct="1">
              <a:lnSpc>
                <a:spcPct val="80000"/>
              </a:lnSpc>
              <a:buClr>
                <a:srgbClr val="000000"/>
              </a:buClr>
            </a:pPr>
            <a:r>
              <a:rPr lang="en-US" sz="2800">
                <a:hlinkClick r:id="rId3"/>
              </a:rPr>
              <a:t>www.hqda.army.mil/ogc/eandf.htm</a:t>
            </a:r>
            <a:endParaRPr lang="en-US" sz="2800"/>
          </a:p>
          <a:p>
            <a:pPr eaLnBrk="1" hangingPunct="1">
              <a:lnSpc>
                <a:spcPct val="80000"/>
              </a:lnSpc>
              <a:buClr>
                <a:srgbClr val="000000"/>
              </a:buClr>
            </a:pPr>
            <a:r>
              <a:rPr lang="en-US" sz="2800">
                <a:hlinkClick r:id="rId4"/>
              </a:rPr>
              <a:t>www.jagcnet.army.mil</a:t>
            </a:r>
            <a:endParaRPr lang="en-US" sz="2800"/>
          </a:p>
          <a:p>
            <a:pPr lvl="1" eaLnBrk="1" hangingPunct="1">
              <a:lnSpc>
                <a:spcPct val="80000"/>
              </a:lnSpc>
              <a:buClr>
                <a:srgbClr val="000000"/>
              </a:buClr>
            </a:pPr>
            <a:r>
              <a:rPr lang="en-US" sz="2400"/>
              <a:t>Office of Army General Counsel (Ethics &amp; Fiscal)</a:t>
            </a:r>
          </a:p>
          <a:p>
            <a:pPr lvl="1" eaLnBrk="1" hangingPunct="1">
              <a:lnSpc>
                <a:spcPct val="80000"/>
              </a:lnSpc>
              <a:buClr>
                <a:srgbClr val="000000"/>
              </a:buClr>
            </a:pPr>
            <a:r>
              <a:rPr lang="en-US" sz="2400"/>
              <a:t>Army Standards of Conduct Office</a:t>
            </a:r>
          </a:p>
          <a:p>
            <a:pPr eaLnBrk="1" hangingPunct="1">
              <a:lnSpc>
                <a:spcPct val="80000"/>
              </a:lnSpc>
              <a:buClr>
                <a:srgbClr val="000000"/>
              </a:buClr>
            </a:pPr>
            <a:endParaRPr lang="en-US" sz="280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9"/>
          <p:cNvSpPr txBox="1">
            <a:spLocks noChangeArrowheads="1"/>
          </p:cNvSpPr>
          <p:nvPr/>
        </p:nvSpPr>
        <p:spPr bwMode="auto">
          <a:xfrm>
            <a:off x="2590800" y="2667000"/>
            <a:ext cx="3960813" cy="1098550"/>
          </a:xfrm>
          <a:prstGeom prst="rect">
            <a:avLst/>
          </a:prstGeom>
          <a:noFill/>
          <a:ln w="9525">
            <a:noFill/>
            <a:miter lim="800000"/>
            <a:headEnd/>
            <a:tailEnd/>
          </a:ln>
        </p:spPr>
        <p:txBody>
          <a:bodyPr>
            <a:spAutoFit/>
          </a:bodyPr>
          <a:lstStyle/>
          <a:p>
            <a:r>
              <a:rPr lang="en-US" sz="6600">
                <a:solidFill>
                  <a:srgbClr val="FF0000"/>
                </a:solidFill>
                <a:latin typeface="Arial" pitchFamily="34" charset="0"/>
              </a:rPr>
              <a:t>Questions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609600"/>
            <a:ext cx="7772400" cy="1143000"/>
          </a:xfrm>
        </p:spPr>
        <p:txBody>
          <a:bodyPr/>
          <a:lstStyle/>
          <a:p>
            <a:pPr eaLnBrk="1" hangingPunct="1">
              <a:buClr>
                <a:srgbClr val="000000"/>
              </a:buClr>
            </a:pPr>
            <a:r>
              <a:rPr lang="en-US" sz="4000" dirty="0"/>
              <a:t>Official Use and Authorized Purposes Only</a:t>
            </a:r>
          </a:p>
        </p:txBody>
      </p:sp>
      <p:sp>
        <p:nvSpPr>
          <p:cNvPr id="18435" name="Rectangle 3"/>
          <p:cNvSpPr>
            <a:spLocks noGrp="1" noChangeArrowheads="1"/>
          </p:cNvSpPr>
          <p:nvPr>
            <p:ph idx="1"/>
          </p:nvPr>
        </p:nvSpPr>
        <p:spPr>
          <a:xfrm>
            <a:off x="838200" y="1768475"/>
            <a:ext cx="6705600" cy="4022725"/>
          </a:xfrm>
        </p:spPr>
        <p:txBody>
          <a:bodyPr/>
          <a:lstStyle/>
          <a:p>
            <a:pPr eaLnBrk="1" hangingPunct="1">
              <a:buClr>
                <a:srgbClr val="000000"/>
              </a:buClr>
              <a:buNone/>
            </a:pPr>
            <a:endParaRPr lang="en-US" sz="2800" dirty="0">
              <a:solidFill>
                <a:srgbClr val="000000"/>
              </a:solidFill>
            </a:endParaRPr>
          </a:p>
          <a:p>
            <a:pPr eaLnBrk="1" hangingPunct="1">
              <a:buClr>
                <a:srgbClr val="000000"/>
              </a:buClr>
              <a:buNone/>
            </a:pPr>
            <a:r>
              <a:rPr lang="en-US" sz="2800" dirty="0"/>
              <a:t>Includes the following types of communications equipment</a:t>
            </a:r>
            <a:r>
              <a:rPr lang="en-US" sz="2800" dirty="0">
                <a:solidFill>
                  <a:srgbClr val="000000"/>
                </a:solidFill>
              </a:rPr>
              <a:t>:</a:t>
            </a:r>
            <a:endParaRPr lang="en-US" sz="2800" dirty="0"/>
          </a:p>
          <a:p>
            <a:pPr lvl="1" eaLnBrk="1" hangingPunct="1">
              <a:buClr>
                <a:srgbClr val="000000"/>
              </a:buClr>
            </a:pPr>
            <a:r>
              <a:rPr lang="en-US" sz="2400" dirty="0"/>
              <a:t>Telephones</a:t>
            </a:r>
          </a:p>
          <a:p>
            <a:pPr lvl="1" eaLnBrk="1" hangingPunct="1">
              <a:buClr>
                <a:srgbClr val="000000"/>
              </a:buClr>
            </a:pPr>
            <a:r>
              <a:rPr lang="en-US" sz="2400" dirty="0"/>
              <a:t>Fax Machines</a:t>
            </a:r>
          </a:p>
          <a:p>
            <a:pPr lvl="1" eaLnBrk="1" hangingPunct="1">
              <a:buClr>
                <a:srgbClr val="000000"/>
              </a:buClr>
            </a:pPr>
            <a:r>
              <a:rPr lang="en-US" sz="2400" dirty="0"/>
              <a:t>Computers</a:t>
            </a:r>
          </a:p>
          <a:p>
            <a:pPr lvl="1" eaLnBrk="1" hangingPunct="1">
              <a:buClr>
                <a:srgbClr val="000000"/>
              </a:buClr>
            </a:pPr>
            <a:r>
              <a:rPr lang="en-US" sz="2400" dirty="0"/>
              <a:t>E-mail</a:t>
            </a:r>
          </a:p>
          <a:p>
            <a:pPr lvl="1" eaLnBrk="1" hangingPunct="1">
              <a:buClr>
                <a:srgbClr val="000000"/>
              </a:buClr>
            </a:pPr>
            <a:r>
              <a:rPr lang="en-US" sz="2400" dirty="0"/>
              <a:t>Internet</a:t>
            </a:r>
          </a:p>
          <a:p>
            <a:pPr eaLnBrk="1" hangingPunct="1">
              <a:buClr>
                <a:srgbClr val="000000"/>
              </a:buClr>
            </a:pPr>
            <a:endParaRPr lang="en-US" sz="2800" dirty="0"/>
          </a:p>
        </p:txBody>
      </p:sp>
      <p:pic>
        <p:nvPicPr>
          <p:cNvPr id="18436" name="Picture 4" descr="bd07153_"/>
          <p:cNvPicPr>
            <a:picLocks noChangeAspect="1" noChangeArrowheads="1"/>
          </p:cNvPicPr>
          <p:nvPr/>
        </p:nvPicPr>
        <p:blipFill>
          <a:blip r:embed="rId3" cstate="screen"/>
          <a:srcRect/>
          <a:stretch>
            <a:fillRect/>
          </a:stretch>
        </p:blipFill>
        <p:spPr bwMode="auto">
          <a:xfrm>
            <a:off x="5486400" y="2895600"/>
            <a:ext cx="3048000" cy="2563813"/>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609600"/>
            <a:ext cx="7924800" cy="1143000"/>
          </a:xfrm>
        </p:spPr>
        <p:txBody>
          <a:bodyPr/>
          <a:lstStyle/>
          <a:p>
            <a:pPr eaLnBrk="1" hangingPunct="1">
              <a:buClr>
                <a:srgbClr val="000000"/>
              </a:buClr>
            </a:pPr>
            <a:r>
              <a:rPr lang="en-US"/>
              <a:t>Official Use</a:t>
            </a:r>
          </a:p>
        </p:txBody>
      </p:sp>
      <p:sp>
        <p:nvSpPr>
          <p:cNvPr id="19459" name="Rectangle 3"/>
          <p:cNvSpPr>
            <a:spLocks noGrp="1" noChangeArrowheads="1"/>
          </p:cNvSpPr>
          <p:nvPr>
            <p:ph idx="1"/>
          </p:nvPr>
        </p:nvSpPr>
        <p:spPr>
          <a:xfrm>
            <a:off x="762000" y="1752600"/>
            <a:ext cx="7772400" cy="3581400"/>
          </a:xfrm>
        </p:spPr>
        <p:txBody>
          <a:bodyPr/>
          <a:lstStyle/>
          <a:p>
            <a:pPr eaLnBrk="1" hangingPunct="1">
              <a:buClr>
                <a:srgbClr val="000000"/>
              </a:buClr>
            </a:pPr>
            <a:r>
              <a:rPr lang="en-US" dirty="0"/>
              <a:t>Communications that are necessary in the interest of Government</a:t>
            </a:r>
          </a:p>
          <a:p>
            <a:pPr eaLnBrk="1" hangingPunct="1">
              <a:buClr>
                <a:srgbClr val="000000"/>
              </a:buClr>
            </a:pPr>
            <a:r>
              <a:rPr lang="en-US" dirty="0"/>
              <a:t>Emergency communications</a:t>
            </a:r>
          </a:p>
          <a:p>
            <a:pPr eaLnBrk="1" hangingPunct="1">
              <a:buClr>
                <a:srgbClr val="000000"/>
              </a:buClr>
            </a:pPr>
            <a:r>
              <a:rPr lang="en-US" dirty="0"/>
              <a:t>Morale and welfare communications (extended deployments)</a:t>
            </a:r>
          </a:p>
          <a:p>
            <a:pPr eaLnBrk="1" hangingPunct="1">
              <a:buClr>
                <a:srgbClr val="000000"/>
              </a:buClr>
            </a:pPr>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33400"/>
            <a:ext cx="8229600" cy="1143000"/>
          </a:xfrm>
        </p:spPr>
        <p:txBody>
          <a:bodyPr/>
          <a:lstStyle/>
          <a:p>
            <a:pPr eaLnBrk="1" hangingPunct="1">
              <a:buClr>
                <a:srgbClr val="000000"/>
              </a:buClr>
            </a:pPr>
            <a:r>
              <a:rPr lang="en-US"/>
              <a:t>Authorized Use</a:t>
            </a:r>
          </a:p>
        </p:txBody>
      </p:sp>
      <p:sp>
        <p:nvSpPr>
          <p:cNvPr id="20483" name="Rectangle 3"/>
          <p:cNvSpPr>
            <a:spLocks noGrp="1" noChangeArrowheads="1"/>
          </p:cNvSpPr>
          <p:nvPr>
            <p:ph idx="1"/>
          </p:nvPr>
        </p:nvSpPr>
        <p:spPr>
          <a:xfrm>
            <a:off x="457200" y="1600200"/>
            <a:ext cx="8229600" cy="4530725"/>
          </a:xfrm>
        </p:spPr>
        <p:txBody>
          <a:bodyPr/>
          <a:lstStyle/>
          <a:p>
            <a:pPr eaLnBrk="1" hangingPunct="1">
              <a:lnSpc>
                <a:spcPct val="90000"/>
              </a:lnSpc>
              <a:buClr>
                <a:srgbClr val="000000"/>
              </a:buClr>
            </a:pPr>
            <a:r>
              <a:rPr lang="en-US" sz="2800"/>
              <a:t>Personal communications from office                    </a:t>
            </a:r>
          </a:p>
          <a:p>
            <a:pPr eaLnBrk="1" hangingPunct="1">
              <a:lnSpc>
                <a:spcPct val="90000"/>
              </a:lnSpc>
              <a:buClr>
                <a:srgbClr val="000000"/>
              </a:buClr>
              <a:buFontTx/>
              <a:buNone/>
            </a:pPr>
            <a:r>
              <a:rPr lang="en-US" sz="2800"/>
              <a:t>        - Does not adversely affect official duties</a:t>
            </a:r>
          </a:p>
          <a:p>
            <a:pPr eaLnBrk="1" hangingPunct="1">
              <a:lnSpc>
                <a:spcPct val="90000"/>
              </a:lnSpc>
              <a:buClr>
                <a:srgbClr val="000000"/>
              </a:buClr>
              <a:buFontTx/>
              <a:buNone/>
            </a:pPr>
            <a:r>
              <a:rPr lang="en-US" sz="2800"/>
              <a:t>        - Reasonable duration and frequency</a:t>
            </a:r>
          </a:p>
          <a:p>
            <a:pPr eaLnBrk="1" hangingPunct="1">
              <a:lnSpc>
                <a:spcPct val="90000"/>
              </a:lnSpc>
              <a:buClr>
                <a:srgbClr val="000000"/>
              </a:buClr>
              <a:buFontTx/>
              <a:buNone/>
            </a:pPr>
            <a:r>
              <a:rPr lang="en-US" sz="2800"/>
              <a:t>        - Legitimate public interest</a:t>
            </a:r>
          </a:p>
          <a:p>
            <a:pPr eaLnBrk="1" hangingPunct="1">
              <a:lnSpc>
                <a:spcPct val="90000"/>
              </a:lnSpc>
              <a:buClr>
                <a:srgbClr val="000000"/>
              </a:buClr>
              <a:buFontTx/>
              <a:buNone/>
            </a:pPr>
            <a:r>
              <a:rPr lang="en-US" sz="2800"/>
              <a:t>        - Does not reflect adversely on DOD</a:t>
            </a:r>
          </a:p>
          <a:p>
            <a:pPr eaLnBrk="1" hangingPunct="1">
              <a:lnSpc>
                <a:spcPct val="90000"/>
              </a:lnSpc>
              <a:buClr>
                <a:srgbClr val="000000"/>
              </a:buClr>
              <a:buFontTx/>
              <a:buNone/>
            </a:pPr>
            <a:r>
              <a:rPr lang="en-US" sz="2800"/>
              <a:t>        - Does not overburden communications 		system</a:t>
            </a:r>
          </a:p>
          <a:p>
            <a:pPr eaLnBrk="1" hangingPunct="1">
              <a:lnSpc>
                <a:spcPct val="90000"/>
              </a:lnSpc>
              <a:buClr>
                <a:srgbClr val="000000"/>
              </a:buClr>
              <a:buFontTx/>
              <a:buNone/>
            </a:pPr>
            <a:r>
              <a:rPr lang="en-US" sz="2800"/>
              <a:t>        - Creates no significant additional cost</a:t>
            </a:r>
          </a:p>
          <a:p>
            <a:pPr eaLnBrk="1" hangingPunct="1">
              <a:lnSpc>
                <a:spcPct val="90000"/>
              </a:lnSpc>
              <a:buClr>
                <a:srgbClr val="000000"/>
              </a:buClr>
            </a:pPr>
            <a:r>
              <a:rPr lang="en-US" sz="2800"/>
              <a:t>Brief calls home while TDY (transportation and schedule changes)</a:t>
            </a:r>
          </a:p>
          <a:p>
            <a:pPr eaLnBrk="1" hangingPunct="1">
              <a:lnSpc>
                <a:spcPct val="90000"/>
              </a:lnSpc>
              <a:buClr>
                <a:srgbClr val="000000"/>
              </a:buClr>
              <a:buFontTx/>
              <a:buNone/>
            </a:pPr>
            <a:r>
              <a:rPr lang="en-US" sz="2800"/>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1143000"/>
          </a:xfrm>
        </p:spPr>
        <p:txBody>
          <a:bodyPr/>
          <a:lstStyle/>
          <a:p>
            <a:pPr eaLnBrk="1" hangingPunct="1">
              <a:buClr>
                <a:srgbClr val="000000"/>
              </a:buClr>
            </a:pPr>
            <a:r>
              <a:rPr lang="en-US"/>
              <a:t>E-mail And Internet</a:t>
            </a:r>
          </a:p>
        </p:txBody>
      </p:sp>
      <p:sp>
        <p:nvSpPr>
          <p:cNvPr id="22531" name="Rectangle 3"/>
          <p:cNvSpPr>
            <a:spLocks noGrp="1" noChangeArrowheads="1"/>
          </p:cNvSpPr>
          <p:nvPr>
            <p:ph idx="1"/>
          </p:nvPr>
        </p:nvSpPr>
        <p:spPr>
          <a:xfrm>
            <a:off x="685800" y="1600200"/>
            <a:ext cx="7772400" cy="4495800"/>
          </a:xfrm>
        </p:spPr>
        <p:txBody>
          <a:bodyPr/>
          <a:lstStyle/>
          <a:p>
            <a:pPr eaLnBrk="1" hangingPunct="1">
              <a:buClr>
                <a:srgbClr val="000000"/>
              </a:buClr>
            </a:pPr>
            <a:r>
              <a:rPr lang="en-US" sz="2800" dirty="0"/>
              <a:t>Official Use</a:t>
            </a:r>
          </a:p>
          <a:p>
            <a:pPr eaLnBrk="1" hangingPunct="1">
              <a:buClr>
                <a:srgbClr val="000000"/>
              </a:buClr>
            </a:pPr>
            <a:r>
              <a:rPr lang="en-US" sz="2800" dirty="0"/>
              <a:t>Authorized Use				</a:t>
            </a:r>
          </a:p>
          <a:p>
            <a:pPr eaLnBrk="1" hangingPunct="1">
              <a:buClr>
                <a:srgbClr val="000000"/>
              </a:buClr>
              <a:buFontTx/>
              <a:buNone/>
            </a:pPr>
            <a:r>
              <a:rPr lang="en-US" sz="2800" dirty="0"/>
              <a:t>    -  Brief internet searches</a:t>
            </a:r>
          </a:p>
          <a:p>
            <a:pPr eaLnBrk="1" hangingPunct="1">
              <a:buClr>
                <a:srgbClr val="000000"/>
              </a:buClr>
              <a:buFontTx/>
              <a:buNone/>
            </a:pPr>
            <a:r>
              <a:rPr lang="en-US" sz="2800" dirty="0"/>
              <a:t>    -  E-mailing directions to visiting relatives</a:t>
            </a:r>
          </a:p>
          <a:p>
            <a:pPr marL="682625" indent="-682625" eaLnBrk="1" hangingPunct="1">
              <a:buClr>
                <a:srgbClr val="000000"/>
              </a:buClr>
              <a:buFontTx/>
              <a:buNone/>
            </a:pPr>
            <a:r>
              <a:rPr lang="en-US" sz="2800" dirty="0"/>
              <a:t>    -  Scheduling doctor or home repair    appointments </a:t>
            </a:r>
          </a:p>
          <a:p>
            <a:pPr eaLnBrk="1" hangingPunct="1">
              <a:buClr>
                <a:srgbClr val="000000"/>
              </a:buClr>
            </a:pPr>
            <a:r>
              <a:rPr lang="en-US" sz="2800" dirty="0"/>
              <a:t>Authorized use may not interfere with official duties or undermine readiness</a:t>
            </a:r>
          </a:p>
          <a:p>
            <a:pPr eaLnBrk="1" hangingPunct="1">
              <a:buClr>
                <a:srgbClr val="000000"/>
              </a:buClr>
            </a:pPr>
            <a:r>
              <a:rPr lang="en-US" sz="2800" dirty="0"/>
              <a:t>May not overburden communications system</a:t>
            </a:r>
          </a:p>
        </p:txBody>
      </p:sp>
      <p:pic>
        <p:nvPicPr>
          <p:cNvPr id="22532" name="Picture 4" descr="j0411476[1]"/>
          <p:cNvPicPr>
            <a:picLocks noChangeAspect="1" noChangeArrowheads="1"/>
          </p:cNvPicPr>
          <p:nvPr/>
        </p:nvPicPr>
        <p:blipFill>
          <a:blip r:embed="rId3" cstate="screen"/>
          <a:srcRect/>
          <a:stretch>
            <a:fillRect/>
          </a:stretch>
        </p:blipFill>
        <p:spPr bwMode="auto">
          <a:xfrm>
            <a:off x="6629400" y="1371600"/>
            <a:ext cx="1971675" cy="146685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457200"/>
            <a:ext cx="7620000" cy="1143000"/>
          </a:xfrm>
        </p:spPr>
        <p:txBody>
          <a:bodyPr/>
          <a:lstStyle/>
          <a:p>
            <a:pPr eaLnBrk="1" hangingPunct="1">
              <a:buClr>
                <a:srgbClr val="000000"/>
              </a:buClr>
            </a:pPr>
            <a:r>
              <a:rPr lang="en-US" sz="4800"/>
              <a:t>NO!</a:t>
            </a:r>
          </a:p>
        </p:txBody>
      </p:sp>
      <p:sp>
        <p:nvSpPr>
          <p:cNvPr id="23555" name="Rectangle 3"/>
          <p:cNvSpPr>
            <a:spLocks noGrp="1" noChangeArrowheads="1"/>
          </p:cNvSpPr>
          <p:nvPr>
            <p:ph idx="1"/>
          </p:nvPr>
        </p:nvSpPr>
        <p:spPr>
          <a:xfrm>
            <a:off x="685800" y="1600200"/>
            <a:ext cx="7924800" cy="4530725"/>
          </a:xfrm>
        </p:spPr>
        <p:txBody>
          <a:bodyPr/>
          <a:lstStyle/>
          <a:p>
            <a:pPr eaLnBrk="1" hangingPunct="1">
              <a:lnSpc>
                <a:spcPct val="80000"/>
              </a:lnSpc>
              <a:buClr>
                <a:srgbClr val="000000"/>
              </a:buClr>
            </a:pPr>
            <a:r>
              <a:rPr lang="en-US" sz="2800"/>
              <a:t>Pornography or obscene material</a:t>
            </a:r>
          </a:p>
          <a:p>
            <a:pPr eaLnBrk="1" hangingPunct="1">
              <a:lnSpc>
                <a:spcPct val="80000"/>
              </a:lnSpc>
              <a:buClr>
                <a:srgbClr val="000000"/>
              </a:buClr>
            </a:pPr>
            <a:r>
              <a:rPr lang="en-US" sz="2800"/>
              <a:t>Copyright infringement (such as the sharing of copyright material by means of peer-to-peer software)</a:t>
            </a:r>
          </a:p>
          <a:p>
            <a:pPr eaLnBrk="1" hangingPunct="1">
              <a:lnSpc>
                <a:spcPct val="80000"/>
              </a:lnSpc>
              <a:buClr>
                <a:srgbClr val="000000"/>
              </a:buClr>
            </a:pPr>
            <a:r>
              <a:rPr lang="en-US" sz="2800"/>
              <a:t>Gambling</a:t>
            </a:r>
          </a:p>
          <a:p>
            <a:pPr eaLnBrk="1" hangingPunct="1">
              <a:lnSpc>
                <a:spcPct val="80000"/>
              </a:lnSpc>
              <a:buClr>
                <a:srgbClr val="000000"/>
              </a:buClr>
            </a:pPr>
            <a:r>
              <a:rPr lang="en-US" sz="2800"/>
              <a:t>Unofficial advertising, soliciting, or selling except on authorized bulletin boards established for such use</a:t>
            </a:r>
          </a:p>
          <a:p>
            <a:pPr eaLnBrk="1" hangingPunct="1">
              <a:lnSpc>
                <a:spcPct val="80000"/>
              </a:lnSpc>
              <a:buClr>
                <a:srgbClr val="000000"/>
              </a:buClr>
            </a:pPr>
            <a:r>
              <a:rPr lang="en-US" sz="2800"/>
              <a:t>Chain letters</a:t>
            </a:r>
          </a:p>
          <a:p>
            <a:pPr eaLnBrk="1" hangingPunct="1">
              <a:lnSpc>
                <a:spcPct val="80000"/>
              </a:lnSpc>
              <a:buClr>
                <a:srgbClr val="000000"/>
              </a:buClr>
            </a:pPr>
            <a:r>
              <a:rPr lang="en-US" sz="2800"/>
              <a:t>Inappropriately handled classified information</a:t>
            </a:r>
          </a:p>
        </p:txBody>
      </p:sp>
      <p:pic>
        <p:nvPicPr>
          <p:cNvPr id="23556" name="Picture 4" descr="j0097899[1]"/>
          <p:cNvPicPr>
            <a:picLocks noChangeAspect="1" noChangeArrowheads="1"/>
          </p:cNvPicPr>
          <p:nvPr/>
        </p:nvPicPr>
        <p:blipFill>
          <a:blip r:embed="rId3" cstate="screen"/>
          <a:srcRect/>
          <a:stretch>
            <a:fillRect/>
          </a:stretch>
        </p:blipFill>
        <p:spPr bwMode="auto">
          <a:xfrm>
            <a:off x="6553200" y="228600"/>
            <a:ext cx="1711325" cy="1779588"/>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533400"/>
            <a:ext cx="7467600" cy="1143000"/>
          </a:xfrm>
        </p:spPr>
        <p:txBody>
          <a:bodyPr/>
          <a:lstStyle/>
          <a:p>
            <a:pPr eaLnBrk="1" hangingPunct="1">
              <a:buClr>
                <a:srgbClr val="000000"/>
              </a:buClr>
            </a:pPr>
            <a:r>
              <a:rPr lang="en-US"/>
              <a:t>Beware! </a:t>
            </a:r>
          </a:p>
        </p:txBody>
      </p:sp>
      <p:sp>
        <p:nvSpPr>
          <p:cNvPr id="24579" name="Rectangle 3"/>
          <p:cNvSpPr>
            <a:spLocks noGrp="1" noChangeArrowheads="1"/>
          </p:cNvSpPr>
          <p:nvPr>
            <p:ph idx="1"/>
          </p:nvPr>
        </p:nvSpPr>
        <p:spPr>
          <a:xfrm>
            <a:off x="685800" y="1793875"/>
            <a:ext cx="7772400" cy="4073525"/>
          </a:xfrm>
        </p:spPr>
        <p:txBody>
          <a:bodyPr/>
          <a:lstStyle/>
          <a:p>
            <a:pPr eaLnBrk="1" hangingPunct="1">
              <a:buClr>
                <a:srgbClr val="000000"/>
              </a:buClr>
              <a:buFontTx/>
              <a:buNone/>
            </a:pPr>
            <a:r>
              <a:rPr lang="en-US" dirty="0">
                <a:solidFill>
                  <a:srgbClr val="000000"/>
                </a:solidFill>
              </a:rPr>
              <a:t> 	</a:t>
            </a:r>
            <a:r>
              <a:rPr lang="en-US" sz="4000" dirty="0"/>
              <a:t>Also, check local command policy.</a:t>
            </a:r>
          </a:p>
          <a:p>
            <a:pPr eaLnBrk="1" hangingPunct="1">
              <a:buClr>
                <a:srgbClr val="000000"/>
              </a:buClr>
              <a:buFontTx/>
              <a:buNone/>
            </a:pPr>
            <a:endParaRPr lang="en-US" sz="4000" dirty="0"/>
          </a:p>
          <a:p>
            <a:pPr eaLnBrk="1" hangingPunct="1">
              <a:buClr>
                <a:srgbClr val="000000"/>
              </a:buClr>
              <a:buFontTx/>
              <a:buNone/>
            </a:pPr>
            <a:r>
              <a:rPr lang="en-US" sz="4000" dirty="0"/>
              <a:t>	It can be more restrictive than the JER or AR 25-13 or AR 25-2.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533400"/>
            <a:ext cx="7848600" cy="1143000"/>
          </a:xfrm>
        </p:spPr>
        <p:txBody>
          <a:bodyPr/>
          <a:lstStyle/>
          <a:p>
            <a:pPr eaLnBrk="1" hangingPunct="1">
              <a:buClr>
                <a:srgbClr val="000000"/>
              </a:buClr>
            </a:pPr>
            <a:r>
              <a:rPr lang="en-US" sz="4000" dirty="0"/>
              <a:t>Use Of Other Government Equipment</a:t>
            </a:r>
          </a:p>
        </p:txBody>
      </p:sp>
      <p:sp>
        <p:nvSpPr>
          <p:cNvPr id="25603" name="Rectangle 3"/>
          <p:cNvSpPr>
            <a:spLocks noGrp="1" noChangeArrowheads="1"/>
          </p:cNvSpPr>
          <p:nvPr>
            <p:ph idx="1"/>
          </p:nvPr>
        </p:nvSpPr>
        <p:spPr>
          <a:xfrm>
            <a:off x="609600" y="1981200"/>
            <a:ext cx="8077200" cy="2743200"/>
          </a:xfrm>
        </p:spPr>
        <p:txBody>
          <a:bodyPr/>
          <a:lstStyle/>
          <a:p>
            <a:pPr marL="0" indent="0" eaLnBrk="1" hangingPunct="1">
              <a:buClr>
                <a:srgbClr val="000000"/>
              </a:buClr>
              <a:buNone/>
            </a:pPr>
            <a:r>
              <a:rPr lang="en-US" dirty="0"/>
              <a:t>Use other Federal Government equipment and property only for official uses or authorized purposes as approved by your supervisor.</a:t>
            </a:r>
          </a:p>
          <a:p>
            <a:pPr eaLnBrk="1" hangingPunct="1">
              <a:buClr>
                <a:srgbClr val="000000"/>
              </a:buClr>
            </a:pPr>
            <a:endParaRPr lang="en-US" dirty="0"/>
          </a:p>
          <a:p>
            <a:pPr lvl="1" eaLnBrk="1" hangingPunct="1">
              <a:buClr>
                <a:srgbClr val="000000"/>
              </a:buClr>
              <a:buFontTx/>
              <a:buNone/>
            </a:pPr>
            <a:endParaRPr lang="en-US" dirty="0">
              <a:solidFill>
                <a:srgbClr val="000000"/>
              </a:solidFill>
            </a:endParaRPr>
          </a:p>
        </p:txBody>
      </p:sp>
      <p:pic>
        <p:nvPicPr>
          <p:cNvPr id="25604" name="Picture 5" descr="bs00823_"/>
          <p:cNvPicPr>
            <a:picLocks noChangeAspect="1" noChangeArrowheads="1"/>
          </p:cNvPicPr>
          <p:nvPr/>
        </p:nvPicPr>
        <p:blipFill>
          <a:blip r:embed="rId3" cstate="screen"/>
          <a:srcRect/>
          <a:stretch>
            <a:fillRect/>
          </a:stretch>
        </p:blipFill>
        <p:spPr bwMode="auto">
          <a:xfrm>
            <a:off x="5486400" y="3810000"/>
            <a:ext cx="2776538" cy="2365375"/>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lstStyle/>
          <a:p>
            <a:pPr eaLnBrk="1" hangingPunct="1">
              <a:buClr>
                <a:srgbClr val="000000"/>
              </a:buClr>
            </a:pPr>
            <a:r>
              <a:rPr lang="en-US" sz="4000"/>
              <a:t>Use Of Official Time</a:t>
            </a:r>
          </a:p>
        </p:txBody>
      </p:sp>
      <p:sp>
        <p:nvSpPr>
          <p:cNvPr id="26627" name="Rectangle 3"/>
          <p:cNvSpPr>
            <a:spLocks noGrp="1" noChangeArrowheads="1"/>
          </p:cNvSpPr>
          <p:nvPr>
            <p:ph idx="1"/>
          </p:nvPr>
        </p:nvSpPr>
        <p:spPr>
          <a:xfrm>
            <a:off x="533400" y="1828800"/>
            <a:ext cx="8229600" cy="3006725"/>
          </a:xfrm>
        </p:spPr>
        <p:txBody>
          <a:bodyPr/>
          <a:lstStyle/>
          <a:p>
            <a:pPr marL="0" indent="0" eaLnBrk="1" hangingPunct="1">
              <a:buClr>
                <a:srgbClr val="000000"/>
              </a:buClr>
              <a:buNone/>
            </a:pPr>
            <a:r>
              <a:rPr lang="en-US" b="1" dirty="0"/>
              <a:t>Rule:</a:t>
            </a:r>
            <a:r>
              <a:rPr lang="en-US" dirty="0"/>
              <a:t>  Use official time in an honest effort to perform official duties.  Remember:  Your time is a Government Resource!</a:t>
            </a:r>
          </a:p>
          <a:p>
            <a:pPr lvl="1" eaLnBrk="1" hangingPunct="1">
              <a:buClr>
                <a:srgbClr val="000000"/>
              </a:buClr>
              <a:buFontTx/>
              <a:buNone/>
            </a:pPr>
            <a:endParaRPr lang="en-US" sz="3200" dirty="0"/>
          </a:p>
        </p:txBody>
      </p:sp>
      <p:pic>
        <p:nvPicPr>
          <p:cNvPr id="26628" name="Picture 4" descr="bs00559_"/>
          <p:cNvPicPr>
            <a:picLocks noChangeAspect="1" noChangeArrowheads="1"/>
          </p:cNvPicPr>
          <p:nvPr/>
        </p:nvPicPr>
        <p:blipFill>
          <a:blip r:embed="rId3" cstate="screen"/>
          <a:srcRect/>
          <a:stretch>
            <a:fillRect/>
          </a:stretch>
        </p:blipFill>
        <p:spPr bwMode="auto">
          <a:xfrm>
            <a:off x="533400" y="3810000"/>
            <a:ext cx="4595813" cy="2606675"/>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304800"/>
            <a:ext cx="7696200" cy="1143000"/>
          </a:xfrm>
        </p:spPr>
        <p:txBody>
          <a:bodyPr/>
          <a:lstStyle/>
          <a:p>
            <a:pPr eaLnBrk="1" hangingPunct="1">
              <a:buClr>
                <a:srgbClr val="000000"/>
              </a:buClr>
            </a:pPr>
            <a:r>
              <a:rPr lang="en-US" sz="4000"/>
              <a:t>Use Of Personnel</a:t>
            </a:r>
          </a:p>
        </p:txBody>
      </p:sp>
      <p:sp>
        <p:nvSpPr>
          <p:cNvPr id="27651" name="Rectangle 3"/>
          <p:cNvSpPr>
            <a:spLocks noGrp="1" noChangeArrowheads="1"/>
          </p:cNvSpPr>
          <p:nvPr>
            <p:ph idx="1"/>
          </p:nvPr>
        </p:nvSpPr>
        <p:spPr>
          <a:xfrm>
            <a:off x="609600" y="2057400"/>
            <a:ext cx="7924800" cy="3429000"/>
          </a:xfrm>
        </p:spPr>
        <p:txBody>
          <a:bodyPr/>
          <a:lstStyle/>
          <a:p>
            <a:pPr marL="0" indent="0" eaLnBrk="1" hangingPunct="1">
              <a:buClr>
                <a:srgbClr val="000000"/>
              </a:buClr>
              <a:buNone/>
            </a:pPr>
            <a:r>
              <a:rPr lang="en-US" b="1" dirty="0"/>
              <a:t>Rule:  </a:t>
            </a:r>
            <a:r>
              <a:rPr lang="en-US" dirty="0"/>
              <a:t>Do not ask subordinates to perform tasks outside their official duties.  </a:t>
            </a:r>
          </a:p>
          <a:p>
            <a:pPr lvl="1" eaLnBrk="1" hangingPunct="1">
              <a:buClr>
                <a:srgbClr val="000000"/>
              </a:buClr>
              <a:buFontTx/>
              <a:buNone/>
            </a:pPr>
            <a:endParaRPr lang="en-US" sz="3200" dirty="0"/>
          </a:p>
        </p:txBody>
      </p:sp>
      <p:pic>
        <p:nvPicPr>
          <p:cNvPr id="27652" name="Picture 4" descr="j0280934"/>
          <p:cNvPicPr>
            <a:picLocks noChangeAspect="1" noChangeArrowheads="1"/>
          </p:cNvPicPr>
          <p:nvPr/>
        </p:nvPicPr>
        <p:blipFill>
          <a:blip r:embed="rId3" cstate="screen"/>
          <a:srcRect/>
          <a:stretch>
            <a:fillRect/>
          </a:stretch>
        </p:blipFill>
        <p:spPr bwMode="auto">
          <a:xfrm>
            <a:off x="7620000" y="457200"/>
            <a:ext cx="1179513" cy="1273175"/>
          </a:xfrm>
          <a:prstGeom prst="rect">
            <a:avLst/>
          </a:prstGeom>
          <a:noFill/>
          <a:ln w="9525">
            <a:noFill/>
            <a:miter lim="800000"/>
            <a:headEnd/>
            <a:tailEnd/>
          </a:ln>
        </p:spPr>
      </p:pic>
      <p:pic>
        <p:nvPicPr>
          <p:cNvPr id="27653" name="Picture 5" descr="bd05515_"/>
          <p:cNvPicPr>
            <a:picLocks noChangeAspect="1" noChangeArrowheads="1"/>
          </p:cNvPicPr>
          <p:nvPr/>
        </p:nvPicPr>
        <p:blipFill>
          <a:blip r:embed="rId4" cstate="screen"/>
          <a:srcRect/>
          <a:stretch>
            <a:fillRect/>
          </a:stretch>
        </p:blipFill>
        <p:spPr bwMode="auto">
          <a:xfrm>
            <a:off x="4343400" y="3048000"/>
            <a:ext cx="2827338" cy="3038475"/>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685800"/>
            <a:ext cx="8153400" cy="1143000"/>
          </a:xfrm>
        </p:spPr>
        <p:txBody>
          <a:bodyPr/>
          <a:lstStyle/>
          <a:p>
            <a:pPr eaLnBrk="1" hangingPunct="1"/>
            <a:r>
              <a:rPr lang="en-US" dirty="0"/>
              <a:t>Ethics Questions?</a:t>
            </a:r>
          </a:p>
        </p:txBody>
      </p:sp>
      <p:sp>
        <p:nvSpPr>
          <p:cNvPr id="9219" name="Rectangle 3"/>
          <p:cNvSpPr>
            <a:spLocks noGrp="1" noChangeArrowheads="1"/>
          </p:cNvSpPr>
          <p:nvPr>
            <p:ph idx="1"/>
          </p:nvPr>
        </p:nvSpPr>
        <p:spPr>
          <a:xfrm>
            <a:off x="838200" y="2438400"/>
            <a:ext cx="6248400" cy="3382963"/>
          </a:xfrm>
        </p:spPr>
        <p:txBody>
          <a:bodyPr/>
          <a:lstStyle/>
          <a:p>
            <a:pPr eaLnBrk="1" hangingPunct="1">
              <a:buFontTx/>
              <a:buNone/>
            </a:pPr>
            <a:r>
              <a:rPr lang="en-US"/>
              <a:t>Contact your ethics counselor</a:t>
            </a:r>
          </a:p>
          <a:p>
            <a:pPr eaLnBrk="1" hangingPunct="1">
              <a:buFontTx/>
              <a:buNone/>
            </a:pPr>
            <a:endParaRPr lang="en-US"/>
          </a:p>
          <a:p>
            <a:pPr eaLnBrk="1" hangingPunct="1">
              <a:buFontTx/>
              <a:buNone/>
            </a:pPr>
            <a:r>
              <a:rPr lang="en-US" u="sng"/>
              <a:t>before</a:t>
            </a:r>
            <a:r>
              <a:rPr lang="en-US"/>
              <a:t> you act.</a:t>
            </a:r>
            <a:endParaRPr lang="en-US" u="sng"/>
          </a:p>
        </p:txBody>
      </p:sp>
      <p:pic>
        <p:nvPicPr>
          <p:cNvPr id="9220" name="Picture 4" descr="ball and chain"/>
          <p:cNvPicPr>
            <a:picLocks noChangeAspect="1" noChangeArrowheads="1"/>
          </p:cNvPicPr>
          <p:nvPr/>
        </p:nvPicPr>
        <p:blipFill>
          <a:blip r:embed="rId3" cstate="screen"/>
          <a:srcRect/>
          <a:stretch>
            <a:fillRect/>
          </a:stretch>
        </p:blipFill>
        <p:spPr bwMode="auto">
          <a:xfrm>
            <a:off x="6019800" y="2438400"/>
            <a:ext cx="2613025" cy="31972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44562"/>
          </a:xfrm>
        </p:spPr>
        <p:txBody>
          <a:bodyPr/>
          <a:lstStyle/>
          <a:p>
            <a:pPr eaLnBrk="1" hangingPunct="1"/>
            <a:r>
              <a:rPr lang="en-US" dirty="0"/>
              <a:t>Use of Government Resources</a:t>
            </a:r>
          </a:p>
        </p:txBody>
      </p:sp>
      <p:sp>
        <p:nvSpPr>
          <p:cNvPr id="28675" name="Rectangle 3"/>
          <p:cNvSpPr>
            <a:spLocks noGrp="1" noChangeArrowheads="1"/>
          </p:cNvSpPr>
          <p:nvPr>
            <p:ph type="body" sz="half" idx="1"/>
          </p:nvPr>
        </p:nvSpPr>
        <p:spPr>
          <a:xfrm>
            <a:off x="457200" y="1371600"/>
            <a:ext cx="7924800" cy="4525963"/>
          </a:xfrm>
        </p:spPr>
        <p:txBody>
          <a:bodyPr/>
          <a:lstStyle/>
          <a:p>
            <a:pPr eaLnBrk="1" hangingPunct="1">
              <a:lnSpc>
                <a:spcPct val="90000"/>
              </a:lnSpc>
              <a:buFontTx/>
              <a:buNone/>
            </a:pPr>
            <a:r>
              <a:rPr lang="en-US" sz="2400" dirty="0"/>
              <a:t>SCENARIO:  </a:t>
            </a:r>
            <a:r>
              <a:rPr lang="en-US" sz="2400" dirty="0">
                <a:cs typeface="Times New Roman" pitchFamily="18" charset="0"/>
              </a:rPr>
              <a:t>You have a Government travel card, which you normally use only when you are on official travel.  On Sunday, however, your daughter calls from college to tell you that she needs a new laptop because her old one was destroyed when she jumped into the mosh pit.  (She refuses to give you any further details.)  You quickly purchase a new one on-line for $900,    but since your credit card is at home, you use        your Government travel card,                                       knowing you will pay the bill                                   when you get it. </a:t>
            </a:r>
          </a:p>
          <a:p>
            <a:pPr eaLnBrk="1" hangingPunct="1">
              <a:lnSpc>
                <a:spcPct val="90000"/>
              </a:lnSpc>
            </a:pPr>
            <a:endParaRPr lang="en-US" sz="1600" dirty="0"/>
          </a:p>
          <a:p>
            <a:pPr eaLnBrk="1" hangingPunct="1">
              <a:lnSpc>
                <a:spcPct val="90000"/>
              </a:lnSpc>
              <a:buFontTx/>
              <a:buNone/>
            </a:pPr>
            <a:r>
              <a:rPr lang="en-US" sz="2400" dirty="0"/>
              <a:t>QUESTION:  </a:t>
            </a:r>
            <a:r>
              <a:rPr lang="en-US" sz="2400" dirty="0">
                <a:cs typeface="Times New Roman" pitchFamily="18" charset="0"/>
              </a:rPr>
              <a:t>Since this is no cost                                       to the Government, it is ok, right?</a:t>
            </a:r>
          </a:p>
        </p:txBody>
      </p:sp>
      <p:pic>
        <p:nvPicPr>
          <p:cNvPr id="28676" name="Picture 4" descr="travel_card"/>
          <p:cNvPicPr>
            <a:picLocks noChangeAspect="1" noChangeArrowheads="1"/>
          </p:cNvPicPr>
          <p:nvPr/>
        </p:nvPicPr>
        <p:blipFill>
          <a:blip r:embed="rId3" cstate="screen"/>
          <a:srcRect/>
          <a:stretch>
            <a:fillRect/>
          </a:stretch>
        </p:blipFill>
        <p:spPr bwMode="auto">
          <a:xfrm>
            <a:off x="5943600" y="4191000"/>
            <a:ext cx="2438400" cy="19256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274638"/>
            <a:ext cx="6477000" cy="1143000"/>
          </a:xfrm>
        </p:spPr>
        <p:txBody>
          <a:bodyPr/>
          <a:lstStyle/>
          <a:p>
            <a:pPr eaLnBrk="1" hangingPunct="1"/>
            <a:r>
              <a:rPr lang="en-US"/>
              <a:t>Possible Answers</a:t>
            </a:r>
          </a:p>
        </p:txBody>
      </p:sp>
      <p:sp>
        <p:nvSpPr>
          <p:cNvPr id="29699" name="Rectangle 3"/>
          <p:cNvSpPr>
            <a:spLocks noGrp="1" noChangeArrowheads="1"/>
          </p:cNvSpPr>
          <p:nvPr>
            <p:ph type="body" sz="half" idx="1"/>
          </p:nvPr>
        </p:nvSpPr>
        <p:spPr>
          <a:xfrm>
            <a:off x="457200" y="4084638"/>
            <a:ext cx="8305800" cy="944562"/>
          </a:xfrm>
        </p:spPr>
        <p:txBody>
          <a:bodyPr/>
          <a:lstStyle/>
          <a:p>
            <a:pPr marL="609600" indent="-609600" eaLnBrk="1" hangingPunct="1">
              <a:lnSpc>
                <a:spcPct val="90000"/>
              </a:lnSpc>
              <a:buFontTx/>
              <a:buNone/>
            </a:pPr>
            <a:endParaRPr lang="en-US" sz="1000" dirty="0">
              <a:cs typeface="Times New Roman" pitchFamily="18" charset="0"/>
            </a:endParaRPr>
          </a:p>
          <a:p>
            <a:pPr marL="609600" indent="-609600" eaLnBrk="1" hangingPunct="1">
              <a:lnSpc>
                <a:spcPct val="90000"/>
              </a:lnSpc>
              <a:spcBef>
                <a:spcPct val="0"/>
              </a:spcBef>
              <a:buFontTx/>
              <a:buNone/>
            </a:pPr>
            <a:r>
              <a:rPr lang="en-US" sz="2400" dirty="0">
                <a:cs typeface="Times New Roman" pitchFamily="18" charset="0"/>
              </a:rPr>
              <a:t>2.  No, it is not ok, but don’t worry because the Inspector</a:t>
            </a:r>
          </a:p>
          <a:p>
            <a:pPr marL="609600" indent="-609600" eaLnBrk="1" hangingPunct="1">
              <a:lnSpc>
                <a:spcPct val="95000"/>
              </a:lnSpc>
              <a:spcBef>
                <a:spcPct val="0"/>
              </a:spcBef>
              <a:buFontTx/>
              <a:buNone/>
            </a:pPr>
            <a:r>
              <a:rPr lang="en-US" sz="2400" dirty="0">
                <a:cs typeface="Times New Roman" pitchFamily="18" charset="0"/>
              </a:rPr>
              <a:t>     General will not investigate any expenditure under</a:t>
            </a:r>
          </a:p>
          <a:p>
            <a:pPr marL="609600" indent="-609600" eaLnBrk="1" hangingPunct="1">
              <a:lnSpc>
                <a:spcPct val="90000"/>
              </a:lnSpc>
              <a:spcBef>
                <a:spcPct val="10000"/>
              </a:spcBef>
              <a:spcAft>
                <a:spcPct val="20000"/>
              </a:spcAft>
              <a:buFontTx/>
              <a:buNone/>
            </a:pPr>
            <a:r>
              <a:rPr lang="en-US" sz="2400" dirty="0">
                <a:cs typeface="Times New Roman" pitchFamily="18" charset="0"/>
              </a:rPr>
              <a:t>     $1,000.</a:t>
            </a:r>
            <a:endParaRPr lang="en-US" sz="1000" dirty="0">
              <a:cs typeface="Times New Roman" pitchFamily="18" charset="0"/>
            </a:endParaRPr>
          </a:p>
          <a:p>
            <a:pPr marL="609600" indent="-609600" eaLnBrk="1" hangingPunct="1">
              <a:lnSpc>
                <a:spcPct val="90000"/>
              </a:lnSpc>
              <a:spcBef>
                <a:spcPct val="15000"/>
              </a:spcBef>
              <a:buFontTx/>
              <a:buNone/>
            </a:pPr>
            <a:r>
              <a:rPr lang="en-US" sz="2400" dirty="0">
                <a:cs typeface="Times New Roman" pitchFamily="18" charset="0"/>
              </a:rPr>
              <a:t>3.  No, the travel card may not be used for any personal</a:t>
            </a:r>
          </a:p>
          <a:p>
            <a:pPr marL="609600" indent="-609600" eaLnBrk="1" hangingPunct="1">
              <a:lnSpc>
                <a:spcPct val="90000"/>
              </a:lnSpc>
              <a:spcBef>
                <a:spcPct val="0"/>
              </a:spcBef>
              <a:buFontTx/>
              <a:buNone/>
            </a:pPr>
            <a:r>
              <a:rPr lang="en-US" sz="2400" dirty="0">
                <a:cs typeface="Times New Roman" pitchFamily="18" charset="0"/>
              </a:rPr>
              <a:t>     expenses.</a:t>
            </a:r>
          </a:p>
          <a:p>
            <a:pPr marL="609600" indent="-609600" eaLnBrk="1" hangingPunct="1">
              <a:lnSpc>
                <a:spcPct val="90000"/>
              </a:lnSpc>
            </a:pPr>
            <a:endParaRPr lang="en-US" sz="2400" dirty="0"/>
          </a:p>
        </p:txBody>
      </p:sp>
      <p:pic>
        <p:nvPicPr>
          <p:cNvPr id="29700" name="Picture 4" descr="woman_paying_bills_via_computer"/>
          <p:cNvPicPr>
            <a:picLocks noChangeAspect="1" noChangeArrowheads="1"/>
          </p:cNvPicPr>
          <p:nvPr/>
        </p:nvPicPr>
        <p:blipFill>
          <a:blip r:embed="rId3" cstate="screen"/>
          <a:srcRect/>
          <a:stretch>
            <a:fillRect/>
          </a:stretch>
        </p:blipFill>
        <p:spPr bwMode="auto">
          <a:xfrm>
            <a:off x="5105400" y="1447800"/>
            <a:ext cx="3657600" cy="2743200"/>
          </a:xfrm>
          <a:prstGeom prst="rect">
            <a:avLst/>
          </a:prstGeom>
          <a:noFill/>
          <a:ln w="9525">
            <a:noFill/>
            <a:miter lim="800000"/>
            <a:headEnd/>
            <a:tailEnd/>
          </a:ln>
        </p:spPr>
      </p:pic>
      <p:sp>
        <p:nvSpPr>
          <p:cNvPr id="29701" name="Rectangle 5"/>
          <p:cNvSpPr>
            <a:spLocks noChangeArrowheads="1"/>
          </p:cNvSpPr>
          <p:nvPr/>
        </p:nvSpPr>
        <p:spPr bwMode="auto">
          <a:xfrm>
            <a:off x="533400" y="1752600"/>
            <a:ext cx="4267200" cy="2392363"/>
          </a:xfrm>
          <a:prstGeom prst="rect">
            <a:avLst/>
          </a:prstGeom>
          <a:noFill/>
          <a:ln w="9525">
            <a:noFill/>
            <a:miter lim="800000"/>
            <a:headEnd/>
            <a:tailEnd/>
          </a:ln>
        </p:spPr>
        <p:txBody>
          <a:bodyPr>
            <a:spAutoFit/>
          </a:bodyPr>
          <a:lstStyle/>
          <a:p>
            <a:pPr marL="342900" indent="-342900">
              <a:lnSpc>
                <a:spcPct val="90000"/>
              </a:lnSpc>
              <a:spcBef>
                <a:spcPct val="20000"/>
              </a:spcBef>
              <a:buFontTx/>
              <a:buAutoNum type="arabicPeriod"/>
            </a:pPr>
            <a:r>
              <a:rPr lang="en-US" sz="2400" dirty="0">
                <a:solidFill>
                  <a:srgbClr val="003366"/>
                </a:solidFill>
                <a:latin typeface="Arial" pitchFamily="34" charset="0"/>
                <a:cs typeface="Times New Roman" pitchFamily="18" charset="0"/>
              </a:rPr>
              <a:t>It is ok as long as you pay the travel card bill on time.  The Department will never know.  Actually, it’s a benefit to the Department since it reaps the "points" from use of the travel card.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Correct Answer</a:t>
            </a:r>
          </a:p>
        </p:txBody>
      </p:sp>
      <p:sp>
        <p:nvSpPr>
          <p:cNvPr id="30723" name="Rectangle 3"/>
          <p:cNvSpPr>
            <a:spLocks noGrp="1" noChangeArrowheads="1"/>
          </p:cNvSpPr>
          <p:nvPr>
            <p:ph type="body" sz="half" idx="1"/>
          </p:nvPr>
        </p:nvSpPr>
        <p:spPr>
          <a:xfrm>
            <a:off x="609600" y="2209800"/>
            <a:ext cx="4038600" cy="3505200"/>
          </a:xfrm>
        </p:spPr>
        <p:txBody>
          <a:bodyPr/>
          <a:lstStyle/>
          <a:p>
            <a:pPr eaLnBrk="1" hangingPunct="1">
              <a:buFontTx/>
              <a:buNone/>
            </a:pPr>
            <a:r>
              <a:rPr lang="en-US" sz="2800" dirty="0"/>
              <a:t>#3. </a:t>
            </a:r>
            <a:r>
              <a:rPr lang="en-US" sz="2800" dirty="0">
                <a:cs typeface="Times New Roman" pitchFamily="18" charset="0"/>
              </a:rPr>
              <a:t>The travel card may be used </a:t>
            </a:r>
            <a:r>
              <a:rPr lang="en-US" sz="2800" u="sng" dirty="0">
                <a:cs typeface="Times New Roman" pitchFamily="18" charset="0"/>
              </a:rPr>
              <a:t>only</a:t>
            </a:r>
            <a:r>
              <a:rPr lang="en-US" sz="2800" dirty="0">
                <a:cs typeface="Times New Roman" pitchFamily="18" charset="0"/>
              </a:rPr>
              <a:t> for travel-related expenses </a:t>
            </a:r>
            <a:r>
              <a:rPr lang="en-US" sz="2800" i="1" dirty="0">
                <a:cs typeface="Times New Roman" pitchFamily="18" charset="0"/>
              </a:rPr>
              <a:t>while </a:t>
            </a:r>
            <a:r>
              <a:rPr lang="en-US" sz="2800" dirty="0">
                <a:cs typeface="Times New Roman" pitchFamily="18" charset="0"/>
              </a:rPr>
              <a:t>you are performing official travel.</a:t>
            </a:r>
          </a:p>
        </p:txBody>
      </p:sp>
      <p:pic>
        <p:nvPicPr>
          <p:cNvPr id="30724" name="Picture 4" descr="11_06"/>
          <p:cNvPicPr>
            <a:picLocks noChangeAspect="1" noChangeArrowheads="1"/>
          </p:cNvPicPr>
          <p:nvPr/>
        </p:nvPicPr>
        <p:blipFill>
          <a:blip r:embed="rId3" cstate="screen"/>
          <a:srcRect/>
          <a:stretch>
            <a:fillRect/>
          </a:stretch>
        </p:blipFill>
        <p:spPr bwMode="auto">
          <a:xfrm>
            <a:off x="5105400" y="1828800"/>
            <a:ext cx="3200400" cy="3657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143000"/>
          </a:xfrm>
        </p:spPr>
        <p:txBody>
          <a:bodyPr/>
          <a:lstStyle/>
          <a:p>
            <a:pPr eaLnBrk="1" hangingPunct="1"/>
            <a:r>
              <a:rPr lang="en-US"/>
              <a:t>Use of Your Official Position</a:t>
            </a:r>
          </a:p>
        </p:txBody>
      </p:sp>
      <p:sp>
        <p:nvSpPr>
          <p:cNvPr id="31747" name="Rectangle 3"/>
          <p:cNvSpPr>
            <a:spLocks noGrp="1" noChangeArrowheads="1"/>
          </p:cNvSpPr>
          <p:nvPr>
            <p:ph idx="1"/>
          </p:nvPr>
        </p:nvSpPr>
        <p:spPr>
          <a:xfrm>
            <a:off x="609600" y="1371600"/>
            <a:ext cx="8077200" cy="4267200"/>
          </a:xfrm>
        </p:spPr>
        <p:txBody>
          <a:bodyPr/>
          <a:lstStyle/>
          <a:p>
            <a:pPr eaLnBrk="1" hangingPunct="1">
              <a:lnSpc>
                <a:spcPct val="90000"/>
              </a:lnSpc>
              <a:buFontTx/>
              <a:buNone/>
            </a:pPr>
            <a:r>
              <a:rPr lang="en-US" sz="2400" dirty="0">
                <a:ea typeface="Times New Roman" pitchFamily="18" charset="0"/>
                <a:cs typeface="CG Times" pitchFamily="18" charset="0"/>
              </a:rPr>
              <a:t>SCENARIO:  You are in charge of the Tri-Service Interoperability Task Force.  The Task Force includes personnel from all three Military Departments, as well as DoD Civilian employees.  You believe that Task Force personnel would be effective if they joined the Association of the U.S. Army (AUSA),a nonfederal organization that frequently deals with topics of interest to the Task Force.  To join, employees would have to sign up in their personal capacities and pay membership fees.  You assign a member of your staff to distribute AUSA flyers to the Task Force and to give you periodic reports on who has joined.</a:t>
            </a:r>
          </a:p>
        </p:txBody>
      </p:sp>
      <p:sp>
        <p:nvSpPr>
          <p:cNvPr id="31748" name="Rectangle 4"/>
          <p:cNvSpPr>
            <a:spLocks noChangeArrowheads="1"/>
          </p:cNvSpPr>
          <p:nvPr/>
        </p:nvSpPr>
        <p:spPr bwMode="auto">
          <a:xfrm>
            <a:off x="592238" y="5638800"/>
            <a:ext cx="6705600" cy="533400"/>
          </a:xfrm>
          <a:prstGeom prst="rect">
            <a:avLst/>
          </a:prstGeom>
          <a:noFill/>
          <a:ln w="9525">
            <a:noFill/>
            <a:miter lim="800000"/>
            <a:headEnd/>
            <a:tailEnd/>
          </a:ln>
        </p:spPr>
        <p:txBody>
          <a:bodyPr/>
          <a:lstStyle/>
          <a:p>
            <a:pPr marL="342900" indent="-342900">
              <a:lnSpc>
                <a:spcPct val="90000"/>
              </a:lnSpc>
              <a:spcBef>
                <a:spcPct val="20000"/>
              </a:spcBef>
            </a:pPr>
            <a:r>
              <a:rPr lang="en-US" sz="2400">
                <a:solidFill>
                  <a:srgbClr val="003366"/>
                </a:solidFill>
                <a:latin typeface="Arial" pitchFamily="34" charset="0"/>
                <a:cs typeface="Times New Roman" pitchFamily="18" charset="0"/>
              </a:rPr>
              <a:t>QUESTION:  Have you done anything wrong?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28600"/>
            <a:ext cx="8229600" cy="1143000"/>
          </a:xfrm>
        </p:spPr>
        <p:txBody>
          <a:bodyPr/>
          <a:lstStyle/>
          <a:p>
            <a:pPr eaLnBrk="1" hangingPunct="1"/>
            <a:r>
              <a:rPr lang="en-US"/>
              <a:t>Possible Answers</a:t>
            </a:r>
          </a:p>
        </p:txBody>
      </p:sp>
      <p:sp>
        <p:nvSpPr>
          <p:cNvPr id="32771" name="Rectangle 3"/>
          <p:cNvSpPr>
            <a:spLocks noGrp="1" noChangeArrowheads="1"/>
          </p:cNvSpPr>
          <p:nvPr>
            <p:ph type="body" sz="half" idx="1"/>
          </p:nvPr>
        </p:nvSpPr>
        <p:spPr>
          <a:xfrm>
            <a:off x="342900" y="1066800"/>
            <a:ext cx="8610600" cy="5211763"/>
          </a:xfrm>
        </p:spPr>
        <p:txBody>
          <a:bodyPr/>
          <a:lstStyle/>
          <a:p>
            <a:pPr marL="609600" indent="-609600" eaLnBrk="1" hangingPunct="1">
              <a:lnSpc>
                <a:spcPct val="90000"/>
              </a:lnSpc>
              <a:buFontTx/>
              <a:buAutoNum type="arabicPeriod"/>
            </a:pPr>
            <a:r>
              <a:rPr lang="en-US" sz="2400" dirty="0">
                <a:ea typeface="Times New Roman" pitchFamily="18" charset="0"/>
                <a:cs typeface="CG Times" pitchFamily="18" charset="0"/>
              </a:rPr>
              <a:t>Yes.  Although membership in AUSA by Task Force personnel would help it to accomplish its mission,      requiring periodic reports on who had become an AUSA member suggests that you are coercing Task Force personnel to join AUSA.  </a:t>
            </a:r>
          </a:p>
          <a:p>
            <a:pPr marL="609600" indent="-609600" eaLnBrk="1" hangingPunct="1">
              <a:lnSpc>
                <a:spcPct val="90000"/>
              </a:lnSpc>
              <a:buFontTx/>
              <a:buAutoNum type="arabicPeriod"/>
            </a:pPr>
            <a:endParaRPr lang="en-US" sz="800" dirty="0">
              <a:ea typeface="Times New Roman" pitchFamily="18" charset="0"/>
              <a:cs typeface="CG Times" pitchFamily="18" charset="0"/>
            </a:endParaRPr>
          </a:p>
          <a:p>
            <a:pPr marL="609600" indent="-609600" eaLnBrk="1" hangingPunct="1">
              <a:lnSpc>
                <a:spcPct val="90000"/>
              </a:lnSpc>
              <a:buFontTx/>
              <a:buAutoNum type="arabicPeriod"/>
            </a:pPr>
            <a:r>
              <a:rPr lang="en-US" sz="2400" dirty="0">
                <a:ea typeface="Times New Roman" pitchFamily="18" charset="0"/>
                <a:cs typeface="CG Times" pitchFamily="18" charset="0"/>
              </a:rPr>
              <a:t>Yes.  Although membership in AUSA by Task Force personnel would help it to accomplish its mission,          asking your staff to distribute AUSA flyers to the Task    Force and to give you periodic reports on who had      become an AUSA member suggests that you are coercing your staff to join AUSA.  </a:t>
            </a:r>
          </a:p>
          <a:p>
            <a:pPr marL="609600" indent="-609600" eaLnBrk="1" hangingPunct="1">
              <a:lnSpc>
                <a:spcPct val="90000"/>
              </a:lnSpc>
              <a:buFontTx/>
              <a:buAutoNum type="arabicPeriod"/>
            </a:pPr>
            <a:endParaRPr lang="en-US" sz="800" dirty="0">
              <a:ea typeface="Times New Roman" pitchFamily="18" charset="0"/>
              <a:cs typeface="CG Times" pitchFamily="18" charset="0"/>
            </a:endParaRPr>
          </a:p>
          <a:p>
            <a:pPr marL="609600" indent="-609600" eaLnBrk="1" hangingPunct="1">
              <a:lnSpc>
                <a:spcPct val="90000"/>
              </a:lnSpc>
              <a:buFontTx/>
              <a:buAutoNum type="arabicPeriod"/>
            </a:pPr>
            <a:r>
              <a:rPr lang="en-US" sz="2400" dirty="0">
                <a:ea typeface="Times New Roman" pitchFamily="18" charset="0"/>
                <a:cs typeface="CG Times" pitchFamily="18" charset="0"/>
              </a:rPr>
              <a:t>No.  There is an exception for using your official position to promote the activities of nonfederal entities when it helps accomplish the mission.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Correct Answer</a:t>
            </a:r>
          </a:p>
        </p:txBody>
      </p:sp>
      <p:sp>
        <p:nvSpPr>
          <p:cNvPr id="33795" name="Rectangle 3"/>
          <p:cNvSpPr>
            <a:spLocks noGrp="1" noChangeArrowheads="1"/>
          </p:cNvSpPr>
          <p:nvPr>
            <p:ph type="body" sz="half" idx="1"/>
          </p:nvPr>
        </p:nvSpPr>
        <p:spPr>
          <a:xfrm>
            <a:off x="609600" y="1600200"/>
            <a:ext cx="4800600" cy="4525963"/>
          </a:xfrm>
        </p:spPr>
        <p:txBody>
          <a:bodyPr/>
          <a:lstStyle/>
          <a:p>
            <a:pPr eaLnBrk="1" hangingPunct="1">
              <a:buFontTx/>
              <a:buNone/>
            </a:pPr>
            <a:r>
              <a:rPr lang="en-US" sz="2400" dirty="0">
                <a:ea typeface="Times New Roman" pitchFamily="18" charset="0"/>
                <a:cs typeface="CG Times" pitchFamily="18" charset="0"/>
              </a:rPr>
              <a:t>#2. Asking your staff to distribute AUSA flyers to the Task Force and asking for periodic reports on who joined AUSA are </a:t>
            </a:r>
            <a:r>
              <a:rPr lang="en-US" sz="2400" i="1" dirty="0">
                <a:ea typeface="Times New Roman" pitchFamily="18" charset="0"/>
                <a:cs typeface="CG Times" pitchFamily="18" charset="0"/>
              </a:rPr>
              <a:t>both</a:t>
            </a:r>
            <a:r>
              <a:rPr lang="en-US" sz="2400" dirty="0">
                <a:ea typeface="Times New Roman" pitchFamily="18" charset="0"/>
                <a:cs typeface="CG Times" pitchFamily="18" charset="0"/>
              </a:rPr>
              <a:t> violations of the prohibition on using your official position to promote the activities of nonfederal entities (in this case, AUSA’s efforts to increase its membership). </a:t>
            </a:r>
          </a:p>
        </p:txBody>
      </p:sp>
      <p:pic>
        <p:nvPicPr>
          <p:cNvPr id="33796" name="Picture 4" descr="11_04"/>
          <p:cNvPicPr>
            <a:picLocks noChangeAspect="1" noChangeArrowheads="1"/>
          </p:cNvPicPr>
          <p:nvPr/>
        </p:nvPicPr>
        <p:blipFill>
          <a:blip r:embed="rId3" cstate="screen"/>
          <a:srcRect/>
          <a:stretch>
            <a:fillRect/>
          </a:stretch>
        </p:blipFill>
        <p:spPr bwMode="auto">
          <a:xfrm>
            <a:off x="5562600" y="1676400"/>
            <a:ext cx="2971800" cy="3886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sz="half" idx="1"/>
          </p:nvPr>
        </p:nvSpPr>
        <p:spPr>
          <a:xfrm>
            <a:off x="533400" y="1600200"/>
            <a:ext cx="8229600" cy="4525963"/>
          </a:xfrm>
        </p:spPr>
        <p:txBody>
          <a:bodyPr/>
          <a:lstStyle/>
          <a:p>
            <a:pPr marL="0" indent="0" eaLnBrk="1" hangingPunct="1">
              <a:lnSpc>
                <a:spcPct val="90000"/>
              </a:lnSpc>
              <a:buFontTx/>
              <a:buNone/>
            </a:pPr>
            <a:r>
              <a:rPr lang="en-US" sz="2400" dirty="0">
                <a:ea typeface="Times New Roman" pitchFamily="18" charset="0"/>
                <a:cs typeface="CG Times" pitchFamily="18" charset="0"/>
              </a:rPr>
              <a:t>SCENARIO:  You volunteer for Help the Teachers, a nonprofit civic group that provides counseling to public school teachers to help them cope with the stresses of their profession.  The group will distribute flyers to advertise its upcoming fundraising dinner.  The fundraising chairman proposes to include your name as a volunteer on some of the flyers, describe your contribution, and refer to your Government position (Deputy Director, Zero Emission  Fuels Development, U.S. Office of Stealth Transportation).</a:t>
            </a:r>
          </a:p>
        </p:txBody>
      </p:sp>
      <p:sp>
        <p:nvSpPr>
          <p:cNvPr id="34819" name="Text Box 3"/>
          <p:cNvSpPr txBox="1">
            <a:spLocks noChangeArrowheads="1"/>
          </p:cNvSpPr>
          <p:nvPr/>
        </p:nvSpPr>
        <p:spPr bwMode="auto">
          <a:xfrm>
            <a:off x="533400" y="5105400"/>
            <a:ext cx="8153400" cy="822325"/>
          </a:xfrm>
          <a:prstGeom prst="rect">
            <a:avLst/>
          </a:prstGeom>
          <a:noFill/>
          <a:ln w="9525">
            <a:noFill/>
            <a:miter lim="800000"/>
            <a:headEnd/>
            <a:tailEnd/>
          </a:ln>
        </p:spPr>
        <p:txBody>
          <a:bodyPr>
            <a:spAutoFit/>
          </a:bodyPr>
          <a:lstStyle/>
          <a:p>
            <a:pPr>
              <a:spcBef>
                <a:spcPct val="20000"/>
              </a:spcBef>
            </a:pPr>
            <a:r>
              <a:rPr lang="en-US" sz="2400" dirty="0">
                <a:solidFill>
                  <a:srgbClr val="003366"/>
                </a:solidFill>
                <a:latin typeface="Arial" pitchFamily="34" charset="0"/>
              </a:rPr>
              <a:t>QUESTION:  </a:t>
            </a:r>
            <a:r>
              <a:rPr lang="en-US" sz="2400" dirty="0">
                <a:solidFill>
                  <a:srgbClr val="003366"/>
                </a:solidFill>
                <a:latin typeface="Arial" pitchFamily="34" charset="0"/>
                <a:cs typeface="Times New Roman" pitchFamily="18" charset="0"/>
              </a:rPr>
              <a:t>May you consent to the use of your Government title on the flyers?</a:t>
            </a:r>
            <a:endParaRPr lang="en-US" sz="2400" dirty="0">
              <a:solidFill>
                <a:srgbClr val="003366"/>
              </a:solidFill>
              <a:latin typeface="Arial" pitchFamily="34" charset="0"/>
            </a:endParaRPr>
          </a:p>
        </p:txBody>
      </p:sp>
      <p:sp>
        <p:nvSpPr>
          <p:cNvPr id="34820" name="Rectangle 4"/>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a:r>
              <a:rPr lang="en-US" sz="4400">
                <a:solidFill>
                  <a:srgbClr val="FF0000"/>
                </a:solidFill>
                <a:latin typeface="Arial" pitchFamily="34" charset="0"/>
              </a:rPr>
              <a:t>Use of Your Official Position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lstStyle/>
          <a:p>
            <a:pPr eaLnBrk="1" hangingPunct="1"/>
            <a:r>
              <a:rPr lang="en-US"/>
              <a:t>Possible Answers</a:t>
            </a:r>
          </a:p>
        </p:txBody>
      </p:sp>
      <p:sp>
        <p:nvSpPr>
          <p:cNvPr id="35843" name="Rectangle 3"/>
          <p:cNvSpPr>
            <a:spLocks noGrp="1" noChangeArrowheads="1"/>
          </p:cNvSpPr>
          <p:nvPr>
            <p:ph idx="1"/>
          </p:nvPr>
        </p:nvSpPr>
        <p:spPr>
          <a:xfrm>
            <a:off x="533400" y="1282861"/>
            <a:ext cx="8077200" cy="4876800"/>
          </a:xfrm>
        </p:spPr>
        <p:txBody>
          <a:bodyPr/>
          <a:lstStyle/>
          <a:p>
            <a:pPr marL="609600" indent="-609600" eaLnBrk="1" hangingPunct="1">
              <a:lnSpc>
                <a:spcPct val="80000"/>
              </a:lnSpc>
              <a:buFontTx/>
              <a:buAutoNum type="arabicPeriod"/>
            </a:pPr>
            <a:r>
              <a:rPr lang="en-US" sz="2400" dirty="0"/>
              <a:t>Yes.  </a:t>
            </a:r>
            <a:r>
              <a:rPr lang="en-US" sz="2400" dirty="0">
                <a:cs typeface="Times New Roman" pitchFamily="18" charset="0"/>
              </a:rPr>
              <a:t>Help the Teachers is a nonprofit organization in the service of a worthy cause.  Although the general rule is that you may not use your official position to promote the activities of nonfederal entities, there is an exception for nonprofit entities that serve a worthy cause, since the purpose of Government is to promote the general welfare of the people.</a:t>
            </a:r>
          </a:p>
          <a:p>
            <a:pPr marL="609600" indent="-609600" eaLnBrk="1" hangingPunct="1">
              <a:lnSpc>
                <a:spcPct val="80000"/>
              </a:lnSpc>
              <a:buFontTx/>
              <a:buAutoNum type="arabicPeriod"/>
            </a:pPr>
            <a:endParaRPr lang="en-US" sz="2400" dirty="0">
              <a:cs typeface="Times New Roman" pitchFamily="18" charset="0"/>
            </a:endParaRPr>
          </a:p>
          <a:p>
            <a:pPr marL="609600" indent="-609600" eaLnBrk="1" hangingPunct="1">
              <a:lnSpc>
                <a:spcPct val="80000"/>
              </a:lnSpc>
              <a:buFontTx/>
              <a:buAutoNum type="arabicPeriod"/>
            </a:pPr>
            <a:r>
              <a:rPr lang="en-US" sz="2400" dirty="0">
                <a:cs typeface="Times New Roman" pitchFamily="18" charset="0"/>
              </a:rPr>
              <a:t>No.  The general rule is that you may not use your official position to promote the activities of nonfederal entities.  There are no exceptions.  </a:t>
            </a:r>
          </a:p>
          <a:p>
            <a:pPr marL="609600" indent="-609600" eaLnBrk="1" hangingPunct="1">
              <a:lnSpc>
                <a:spcPct val="80000"/>
              </a:lnSpc>
              <a:buFontTx/>
              <a:buAutoNum type="arabicPeriod"/>
            </a:pPr>
            <a:endParaRPr lang="en-US" sz="2400" dirty="0">
              <a:cs typeface="Times New Roman" pitchFamily="18" charset="0"/>
            </a:endParaRPr>
          </a:p>
          <a:p>
            <a:pPr marL="609600" indent="-609600" eaLnBrk="1" hangingPunct="1">
              <a:lnSpc>
                <a:spcPct val="80000"/>
              </a:lnSpc>
              <a:buFontTx/>
              <a:buAutoNum type="arabicPeriod"/>
            </a:pPr>
            <a:r>
              <a:rPr lang="en-US" sz="2400" dirty="0">
                <a:cs typeface="Times New Roman" pitchFamily="18" charset="0"/>
              </a:rPr>
              <a:t>No.  The general rule is that you may not use your official position to promote nonfederal entities.  There are exceptions, but none that apply here.</a:t>
            </a:r>
            <a:r>
              <a:rPr lang="en-US" sz="2800" dirty="0">
                <a:cs typeface="Times New Roman" pitchFamily="18" charset="0"/>
              </a:rPr>
              <a:t> </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Correct Answer</a:t>
            </a:r>
          </a:p>
        </p:txBody>
      </p:sp>
      <p:sp>
        <p:nvSpPr>
          <p:cNvPr id="36867" name="Rectangle 3"/>
          <p:cNvSpPr>
            <a:spLocks noGrp="1" noChangeArrowheads="1"/>
          </p:cNvSpPr>
          <p:nvPr>
            <p:ph idx="1"/>
          </p:nvPr>
        </p:nvSpPr>
        <p:spPr>
          <a:xfrm>
            <a:off x="533400" y="1219200"/>
            <a:ext cx="2590800" cy="4525963"/>
          </a:xfrm>
        </p:spPr>
        <p:txBody>
          <a:bodyPr/>
          <a:lstStyle/>
          <a:p>
            <a:pPr eaLnBrk="1" hangingPunct="1">
              <a:lnSpc>
                <a:spcPct val="90000"/>
              </a:lnSpc>
              <a:buFontTx/>
              <a:buNone/>
            </a:pPr>
            <a:r>
              <a:rPr lang="en-US" sz="2400" dirty="0">
                <a:ea typeface="Times New Roman" pitchFamily="18" charset="0"/>
                <a:cs typeface="CG Times" pitchFamily="18" charset="0"/>
              </a:rPr>
              <a:t>#3. There are a few, very narrow exceptions to the rule against using your official position to promote the activities of nonfederal entities, but none apply to Help the Teachers.  </a:t>
            </a:r>
          </a:p>
        </p:txBody>
      </p:sp>
      <p:pic>
        <p:nvPicPr>
          <p:cNvPr id="36868" name="Picture 4" descr="poster of marine sergeant in uniform saying, &quot;Give Now!! Maggots !!&quot;"/>
          <p:cNvPicPr>
            <a:picLocks noChangeAspect="1" noChangeArrowheads="1"/>
          </p:cNvPicPr>
          <p:nvPr/>
        </p:nvPicPr>
        <p:blipFill>
          <a:blip r:embed="rId3" cstate="screen"/>
          <a:srcRect/>
          <a:stretch>
            <a:fillRect/>
          </a:stretch>
        </p:blipFill>
        <p:spPr bwMode="auto">
          <a:xfrm>
            <a:off x="3124200" y="1524000"/>
            <a:ext cx="2895600" cy="4648200"/>
          </a:xfrm>
          <a:prstGeom prst="rect">
            <a:avLst/>
          </a:prstGeom>
          <a:noFill/>
          <a:ln w="9525">
            <a:noFill/>
            <a:miter lim="800000"/>
            <a:headEnd/>
            <a:tailEnd/>
          </a:ln>
        </p:spPr>
      </p:pic>
      <p:sp>
        <p:nvSpPr>
          <p:cNvPr id="36869" name="Text Box 5"/>
          <p:cNvSpPr txBox="1">
            <a:spLocks noChangeArrowheads="1"/>
          </p:cNvSpPr>
          <p:nvPr/>
        </p:nvSpPr>
        <p:spPr bwMode="auto">
          <a:xfrm>
            <a:off x="6096000" y="1211484"/>
            <a:ext cx="2819400" cy="5426075"/>
          </a:xfrm>
          <a:prstGeom prst="rect">
            <a:avLst/>
          </a:prstGeom>
          <a:noFill/>
          <a:ln w="9525">
            <a:noFill/>
            <a:miter lim="800000"/>
            <a:headEnd/>
            <a:tailEnd/>
          </a:ln>
        </p:spPr>
        <p:txBody>
          <a:bodyPr>
            <a:spAutoFit/>
          </a:bodyPr>
          <a:lstStyle/>
          <a:p>
            <a:r>
              <a:rPr lang="en-US" sz="2000" dirty="0">
                <a:solidFill>
                  <a:srgbClr val="003366"/>
                </a:solidFill>
                <a:latin typeface="Arial" pitchFamily="34" charset="0"/>
              </a:rPr>
              <a:t>Exceptions:</a:t>
            </a:r>
          </a:p>
          <a:p>
            <a:r>
              <a:rPr lang="en-US" sz="2000" dirty="0">
                <a:solidFill>
                  <a:srgbClr val="003366"/>
                </a:solidFill>
                <a:latin typeface="Arial" pitchFamily="34" charset="0"/>
              </a:rPr>
              <a:t>1. Combined Federal Campaign</a:t>
            </a:r>
          </a:p>
          <a:p>
            <a:r>
              <a:rPr lang="en-US" sz="2000" dirty="0">
                <a:solidFill>
                  <a:srgbClr val="003366"/>
                </a:solidFill>
                <a:latin typeface="Arial" pitchFamily="34" charset="0"/>
              </a:rPr>
              <a:t>2.  Military Relief Societies</a:t>
            </a:r>
          </a:p>
          <a:p>
            <a:r>
              <a:rPr lang="en-US" sz="2000" dirty="0">
                <a:solidFill>
                  <a:srgbClr val="003366"/>
                </a:solidFill>
                <a:latin typeface="Arial" pitchFamily="34" charset="0"/>
              </a:rPr>
              <a:t>3.  Emergency and disaster appeals approved by Office of Personnel Management.</a:t>
            </a:r>
          </a:p>
          <a:p>
            <a:r>
              <a:rPr lang="en-US" sz="2000" dirty="0">
                <a:solidFill>
                  <a:srgbClr val="003366"/>
                </a:solidFill>
                <a:latin typeface="Arial" pitchFamily="34" charset="0"/>
              </a:rPr>
              <a:t>4.  Organizations composed primarily of agency employees or their dependents, under certain circumstances</a:t>
            </a:r>
          </a:p>
          <a:p>
            <a:pPr>
              <a:spcBef>
                <a:spcPct val="50000"/>
              </a:spcBef>
            </a:pPr>
            <a:endParaRPr lang="en-US" sz="2000" dirty="0">
              <a:solidFill>
                <a:srgbClr val="003366"/>
              </a:solidFill>
              <a:latin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Use of Your Official Position</a:t>
            </a:r>
          </a:p>
        </p:txBody>
      </p:sp>
      <p:sp>
        <p:nvSpPr>
          <p:cNvPr id="37891" name="Rectangle 3"/>
          <p:cNvSpPr>
            <a:spLocks noGrp="1" noChangeArrowheads="1"/>
          </p:cNvSpPr>
          <p:nvPr>
            <p:ph type="body" sz="half" idx="1"/>
          </p:nvPr>
        </p:nvSpPr>
        <p:spPr>
          <a:xfrm>
            <a:off x="533400" y="1600200"/>
            <a:ext cx="8077200" cy="4525963"/>
          </a:xfrm>
        </p:spPr>
        <p:txBody>
          <a:bodyPr/>
          <a:lstStyle/>
          <a:p>
            <a:pPr marL="0" indent="0" eaLnBrk="1" hangingPunct="1">
              <a:lnSpc>
                <a:spcPct val="90000"/>
              </a:lnSpc>
              <a:buFontTx/>
              <a:buNone/>
            </a:pPr>
            <a:r>
              <a:rPr lang="en-US" sz="2400" dirty="0">
                <a:ea typeface="Times New Roman" pitchFamily="18" charset="0"/>
                <a:cs typeface="CG Times" pitchFamily="18" charset="0"/>
              </a:rPr>
              <a:t>SCENARIO:  As the Recreation Officer at Fort </a:t>
            </a:r>
            <a:r>
              <a:rPr lang="en-US" sz="2400" dirty="0" err="1">
                <a:ea typeface="Times New Roman" pitchFamily="18" charset="0"/>
                <a:cs typeface="CG Times" pitchFamily="18" charset="0"/>
              </a:rPr>
              <a:t>Morly</a:t>
            </a:r>
            <a:r>
              <a:rPr lang="en-US" sz="2400" dirty="0">
                <a:ea typeface="Times New Roman" pitchFamily="18" charset="0"/>
                <a:cs typeface="CG Times" pitchFamily="18" charset="0"/>
              </a:rPr>
              <a:t>, you are responsible for all recreational facilities on post.  A local private school asks permission to use the post basketball court for a championship game.  You would like to say "yes.”  Such use would be in the Department’s community relations interests, but you know that if you approve their request, it will encourage other youth and civic groups in the community to request use of the athletic facilities, and you will be unable to accommodate all their requests.</a:t>
            </a:r>
          </a:p>
          <a:p>
            <a:pPr marL="0" indent="0" eaLnBrk="1" hangingPunct="1">
              <a:lnSpc>
                <a:spcPct val="90000"/>
              </a:lnSpc>
              <a:buFontTx/>
              <a:buNone/>
            </a:pPr>
            <a:endParaRPr lang="en-US" sz="2400" dirty="0">
              <a:ea typeface="Times New Roman" pitchFamily="18" charset="0"/>
              <a:cs typeface="CG Times" pitchFamily="18" charset="0"/>
            </a:endParaRPr>
          </a:p>
          <a:p>
            <a:pPr marL="0" indent="0" eaLnBrk="1" hangingPunct="1">
              <a:lnSpc>
                <a:spcPct val="90000"/>
              </a:lnSpc>
              <a:buFontTx/>
              <a:buNone/>
            </a:pPr>
            <a:r>
              <a:rPr lang="en-US" sz="2400" dirty="0">
                <a:ea typeface="Times New Roman" pitchFamily="18" charset="0"/>
                <a:cs typeface="CG Times" pitchFamily="18" charset="0"/>
              </a:rPr>
              <a:t>QUESTION:  What should you tell the private school? </a:t>
            </a:r>
          </a:p>
          <a:p>
            <a:pPr marL="0" indent="0" eaLnBrk="1" hangingPunct="1">
              <a:lnSpc>
                <a:spcPct val="90000"/>
              </a:lnSpc>
              <a:buFontTx/>
              <a:buNone/>
            </a:pPr>
            <a:endParaRPr lang="en-US" sz="2400" dirty="0">
              <a:ea typeface="Times New Roman" pitchFamily="18" charset="0"/>
              <a:cs typeface="CG Times"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57200"/>
            <a:ext cx="8229600" cy="1600200"/>
          </a:xfrm>
        </p:spPr>
        <p:txBody>
          <a:bodyPr/>
          <a:lstStyle/>
          <a:p>
            <a:pPr eaLnBrk="1" hangingPunct="1"/>
            <a:r>
              <a:rPr lang="en-US" sz="4800"/>
              <a:t>Why Ethics Rules?</a:t>
            </a:r>
          </a:p>
        </p:txBody>
      </p:sp>
      <p:sp>
        <p:nvSpPr>
          <p:cNvPr id="10243" name="Rectangle 3"/>
          <p:cNvSpPr>
            <a:spLocks noGrp="1" noChangeArrowheads="1"/>
          </p:cNvSpPr>
          <p:nvPr>
            <p:ph idx="1"/>
          </p:nvPr>
        </p:nvSpPr>
        <p:spPr>
          <a:xfrm>
            <a:off x="533400" y="2438400"/>
            <a:ext cx="8077200" cy="2438400"/>
          </a:xfrm>
        </p:spPr>
        <p:txBody>
          <a:bodyPr/>
          <a:lstStyle/>
          <a:p>
            <a:pPr eaLnBrk="1" hangingPunct="1"/>
            <a:r>
              <a:rPr lang="en-US" dirty="0"/>
              <a:t>Ensure we perform our mission with public interest in mind.</a:t>
            </a:r>
          </a:p>
          <a:p>
            <a:pPr eaLnBrk="1" hangingPunct="1"/>
            <a:endParaRPr lang="en-US" sz="1600" dirty="0"/>
          </a:p>
          <a:p>
            <a:pPr eaLnBrk="1" hangingPunct="1"/>
            <a:r>
              <a:rPr lang="en-US" dirty="0"/>
              <a:t>Uphold public’s confidence in integrity of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81000"/>
            <a:ext cx="9144000" cy="914400"/>
          </a:xfrm>
        </p:spPr>
        <p:txBody>
          <a:bodyPr/>
          <a:lstStyle/>
          <a:p>
            <a:pPr eaLnBrk="1" hangingPunct="1"/>
            <a:r>
              <a:rPr lang="en-US"/>
              <a:t>Possible Answers</a:t>
            </a:r>
          </a:p>
        </p:txBody>
      </p:sp>
      <p:sp>
        <p:nvSpPr>
          <p:cNvPr id="38915" name="Rectangle 3"/>
          <p:cNvSpPr>
            <a:spLocks noGrp="1" noChangeArrowheads="1"/>
          </p:cNvSpPr>
          <p:nvPr>
            <p:ph type="body" sz="half" idx="1"/>
          </p:nvPr>
        </p:nvSpPr>
        <p:spPr>
          <a:xfrm>
            <a:off x="457200" y="1371600"/>
            <a:ext cx="8229600" cy="5105400"/>
          </a:xfrm>
        </p:spPr>
        <p:txBody>
          <a:bodyPr/>
          <a:lstStyle/>
          <a:p>
            <a:pPr marL="609600" indent="-609600" eaLnBrk="1" hangingPunct="1">
              <a:lnSpc>
                <a:spcPct val="90000"/>
              </a:lnSpc>
              <a:buFontTx/>
              <a:buAutoNum type="arabicPeriod"/>
            </a:pPr>
            <a:r>
              <a:rPr lang="en-US" sz="2000" dirty="0">
                <a:ea typeface="Times New Roman" pitchFamily="18" charset="0"/>
                <a:cs typeface="CG Times" pitchFamily="18" charset="0"/>
              </a:rPr>
              <a:t>Yes, it may use the basketball court.  Supporting the private school’s championship game would meet two of the three criteria for approval, in that it would not interfere with the performance of official duties and would be in the Department’s community relations interests.  As long as a majority of the criteria are satisfied, and the end result benefits the Department, you may approve the use of the court.</a:t>
            </a:r>
          </a:p>
          <a:p>
            <a:pPr marL="609600" indent="-609600" eaLnBrk="1" hangingPunct="1">
              <a:lnSpc>
                <a:spcPct val="90000"/>
              </a:lnSpc>
              <a:buFontTx/>
              <a:buAutoNum type="arabicPeriod"/>
            </a:pPr>
            <a:endParaRPr lang="en-US" sz="2000" dirty="0">
              <a:ea typeface="Times New Roman" pitchFamily="18" charset="0"/>
              <a:cs typeface="CG Times" pitchFamily="18" charset="0"/>
            </a:endParaRPr>
          </a:p>
          <a:p>
            <a:pPr marL="609600" indent="-609600" eaLnBrk="1" hangingPunct="1">
              <a:lnSpc>
                <a:spcPct val="90000"/>
              </a:lnSpc>
              <a:buFontTx/>
              <a:buAutoNum type="arabicPeriod"/>
            </a:pPr>
            <a:r>
              <a:rPr lang="en-US" sz="2000" dirty="0">
                <a:ea typeface="Times New Roman" pitchFamily="18" charset="0"/>
                <a:cs typeface="CG Times" pitchFamily="18" charset="0"/>
              </a:rPr>
              <a:t>No, it may not use the basketball court.  You know that you will be unable to accommodate requests for support for comparable events of other similar youth and civic groups. </a:t>
            </a:r>
          </a:p>
          <a:p>
            <a:pPr marL="609600" indent="-609600" eaLnBrk="1" hangingPunct="1">
              <a:lnSpc>
                <a:spcPct val="90000"/>
              </a:lnSpc>
              <a:buFontTx/>
              <a:buAutoNum type="arabicPeriod"/>
            </a:pPr>
            <a:endParaRPr lang="en-US" sz="2000" dirty="0">
              <a:ea typeface="Times New Roman" pitchFamily="18" charset="0"/>
              <a:cs typeface="CG Times" pitchFamily="18" charset="0"/>
            </a:endParaRPr>
          </a:p>
          <a:p>
            <a:pPr marL="609600" indent="-609600" eaLnBrk="1" hangingPunct="1">
              <a:lnSpc>
                <a:spcPct val="90000"/>
              </a:lnSpc>
              <a:buFontTx/>
              <a:buAutoNum type="arabicPeriod"/>
            </a:pPr>
            <a:r>
              <a:rPr lang="en-US" sz="2000" dirty="0">
                <a:ea typeface="Times New Roman" pitchFamily="18" charset="0"/>
                <a:cs typeface="CG Times" pitchFamily="18" charset="0"/>
              </a:rPr>
              <a:t>No, it may not use the basketball court.  The private school charges a substantial tuition and is open only to those students who can pay it.  Public funding may not be used for the benefit of private groups.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Correct Answer</a:t>
            </a:r>
          </a:p>
        </p:txBody>
      </p:sp>
      <p:sp>
        <p:nvSpPr>
          <p:cNvPr id="39939" name="Rectangle 3"/>
          <p:cNvSpPr>
            <a:spLocks noGrp="1" noChangeArrowheads="1"/>
          </p:cNvSpPr>
          <p:nvPr>
            <p:ph type="body" sz="half" idx="1"/>
          </p:nvPr>
        </p:nvSpPr>
        <p:spPr>
          <a:xfrm>
            <a:off x="609600" y="1371600"/>
            <a:ext cx="4953000" cy="5486400"/>
          </a:xfrm>
        </p:spPr>
        <p:txBody>
          <a:bodyPr/>
          <a:lstStyle/>
          <a:p>
            <a:pPr eaLnBrk="1" hangingPunct="1">
              <a:lnSpc>
                <a:spcPct val="90000"/>
              </a:lnSpc>
              <a:buFontTx/>
              <a:buNone/>
            </a:pPr>
            <a:r>
              <a:rPr lang="en-US" sz="2800" dirty="0">
                <a:latin typeface="+mj-lt"/>
                <a:cs typeface="Times New Roman" pitchFamily="18" charset="0"/>
              </a:rPr>
              <a:t>#2. You may only support the private school’s championship game if the support meets all of the criteria in the general rule.  Here, one of the criteria is not met because you will be unable to accommodate other requests for support for comparable events of other similar youth and civic groups.  </a:t>
            </a:r>
          </a:p>
        </p:txBody>
      </p:sp>
      <p:pic>
        <p:nvPicPr>
          <p:cNvPr id="39940" name="Picture 4" descr="woman looking upset, holding bill in one hand and shaking finger of other hand at man standing with both hands in pants pockets and looking angry "/>
          <p:cNvPicPr>
            <a:picLocks noGrp="1" noChangeAspect="1" noChangeArrowheads="1"/>
          </p:cNvPicPr>
          <p:nvPr>
            <p:ph sz="half" idx="2"/>
          </p:nvPr>
        </p:nvPicPr>
        <p:blipFill>
          <a:blip r:embed="rId3" cstate="screen"/>
          <a:srcRect/>
          <a:stretch>
            <a:fillRect/>
          </a:stretch>
        </p:blipFill>
        <p:spPr>
          <a:xfrm>
            <a:off x="5791200" y="1447800"/>
            <a:ext cx="2971800" cy="44196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85800"/>
            <a:ext cx="8229600" cy="914400"/>
          </a:xfrm>
        </p:spPr>
        <p:txBody>
          <a:bodyPr/>
          <a:lstStyle/>
          <a:p>
            <a:br>
              <a:rPr lang="en-US" sz="4000"/>
            </a:br>
            <a:r>
              <a:rPr lang="en-US" sz="4800" b="1"/>
              <a:t>GIFTS</a:t>
            </a:r>
            <a:br>
              <a:rPr lang="en-US" sz="4800" b="1"/>
            </a:br>
            <a:endParaRPr lang="en-US" sz="4800" b="1"/>
          </a:p>
        </p:txBody>
      </p:sp>
      <p:pic>
        <p:nvPicPr>
          <p:cNvPr id="40963" name="Picture 3" descr="gift.jpg"/>
          <p:cNvPicPr>
            <a:picLocks noChangeAspect="1"/>
          </p:cNvPicPr>
          <p:nvPr/>
        </p:nvPicPr>
        <p:blipFill>
          <a:blip r:embed="rId3" cstate="screen"/>
          <a:srcRect/>
          <a:stretch>
            <a:fillRect/>
          </a:stretch>
        </p:blipFill>
        <p:spPr bwMode="auto">
          <a:xfrm>
            <a:off x="609600" y="2286000"/>
            <a:ext cx="4095750" cy="2071688"/>
          </a:xfrm>
          <a:prstGeom prst="rect">
            <a:avLst/>
          </a:prstGeom>
          <a:noFill/>
          <a:ln w="9525">
            <a:noFill/>
            <a:miter lim="800000"/>
            <a:headEnd/>
            <a:tailEnd/>
          </a:ln>
        </p:spPr>
      </p:pic>
      <p:pic>
        <p:nvPicPr>
          <p:cNvPr id="40964" name="Picture 4" descr="gift2.jpg"/>
          <p:cNvPicPr>
            <a:picLocks noChangeAspect="1"/>
          </p:cNvPicPr>
          <p:nvPr/>
        </p:nvPicPr>
        <p:blipFill>
          <a:blip r:embed="rId4" cstate="screen"/>
          <a:srcRect/>
          <a:stretch>
            <a:fillRect/>
          </a:stretch>
        </p:blipFill>
        <p:spPr bwMode="auto">
          <a:xfrm>
            <a:off x="5715000" y="3429000"/>
            <a:ext cx="2514600" cy="24765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Focus on Gifts</a:t>
            </a:r>
          </a:p>
        </p:txBody>
      </p:sp>
      <p:sp>
        <p:nvSpPr>
          <p:cNvPr id="41987" name="Rectangle 3"/>
          <p:cNvSpPr>
            <a:spLocks noGrp="1" noChangeArrowheads="1"/>
          </p:cNvSpPr>
          <p:nvPr>
            <p:ph idx="1"/>
          </p:nvPr>
        </p:nvSpPr>
        <p:spPr/>
        <p:txBody>
          <a:bodyPr/>
          <a:lstStyle/>
          <a:p>
            <a:r>
              <a:rPr lang="en-US" b="1"/>
              <a:t>First</a:t>
            </a:r>
            <a:r>
              <a:rPr lang="en-US"/>
              <a:t>, what is a </a:t>
            </a:r>
            <a:r>
              <a:rPr lang="en-US" i="1"/>
              <a:t>gift?</a:t>
            </a:r>
          </a:p>
          <a:p>
            <a:r>
              <a:rPr lang="en-US" b="1"/>
              <a:t>Second</a:t>
            </a:r>
            <a:r>
              <a:rPr lang="en-US"/>
              <a:t>, are there any specific items that are not gifts?</a:t>
            </a:r>
          </a:p>
          <a:p>
            <a:r>
              <a:rPr lang="en-US" b="1"/>
              <a:t>Third</a:t>
            </a:r>
            <a:r>
              <a:rPr lang="en-US"/>
              <a:t>, what are the rules governing the acceptance of gifts from specific sources?</a:t>
            </a:r>
          </a:p>
          <a:p>
            <a:r>
              <a:rPr lang="en-US" b="1"/>
              <a:t>Lastly</a:t>
            </a:r>
            <a:r>
              <a:rPr lang="en-US"/>
              <a:t>, if you are given a gift that you cannot keep, what are your alternatives?</a:t>
            </a:r>
            <a:endParaRPr lang="en-US" b="1"/>
          </a:p>
        </p:txBody>
      </p:sp>
      <p:pic>
        <p:nvPicPr>
          <p:cNvPr id="41988" name="Picture 3" descr="magnifying glass.jpg"/>
          <p:cNvPicPr>
            <a:picLocks noChangeAspect="1"/>
          </p:cNvPicPr>
          <p:nvPr/>
        </p:nvPicPr>
        <p:blipFill>
          <a:blip r:embed="rId3" cstate="screen"/>
          <a:srcRect/>
          <a:stretch>
            <a:fillRect/>
          </a:stretch>
        </p:blipFill>
        <p:spPr bwMode="auto">
          <a:xfrm>
            <a:off x="6934200" y="457200"/>
            <a:ext cx="1524000" cy="1752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38200"/>
            <a:ext cx="8229600" cy="1143000"/>
          </a:xfrm>
        </p:spPr>
        <p:txBody>
          <a:bodyPr/>
          <a:lstStyle/>
          <a:p>
            <a:r>
              <a:rPr lang="en-US"/>
              <a:t>         What is a Gift?</a:t>
            </a:r>
          </a:p>
        </p:txBody>
      </p:sp>
      <p:sp>
        <p:nvSpPr>
          <p:cNvPr id="43011" name="Rectangle 3"/>
          <p:cNvSpPr>
            <a:spLocks noGrp="1" noChangeArrowheads="1"/>
          </p:cNvSpPr>
          <p:nvPr>
            <p:ph idx="1"/>
          </p:nvPr>
        </p:nvSpPr>
        <p:spPr/>
        <p:txBody>
          <a:bodyPr/>
          <a:lstStyle/>
          <a:p>
            <a:pPr>
              <a:buFontTx/>
              <a:buNone/>
            </a:pPr>
            <a:r>
              <a:rPr lang="en-US"/>
              <a:t>		</a:t>
            </a:r>
          </a:p>
          <a:p>
            <a:pPr>
              <a:buFontTx/>
              <a:buNone/>
            </a:pPr>
            <a:r>
              <a:rPr lang="en-US"/>
              <a:t>		</a:t>
            </a:r>
          </a:p>
          <a:p>
            <a:pPr>
              <a:buFontTx/>
              <a:buNone/>
            </a:pPr>
            <a:r>
              <a:rPr lang="en-US"/>
              <a:t>		</a:t>
            </a:r>
          </a:p>
          <a:p>
            <a:pPr>
              <a:buFontTx/>
              <a:buNone/>
            </a:pPr>
            <a:r>
              <a:rPr lang="en-US"/>
              <a:t>		A gift is </a:t>
            </a:r>
            <a:r>
              <a:rPr lang="en-US" i="1"/>
              <a:t>almost</a:t>
            </a:r>
            <a:r>
              <a:rPr lang="en-US"/>
              <a:t> anything of monetary value, be it tangible item or a service.</a:t>
            </a:r>
          </a:p>
          <a:p>
            <a:pPr>
              <a:buFontTx/>
              <a:buNone/>
            </a:pPr>
            <a:r>
              <a:rPr lang="en-US"/>
              <a:t>	</a:t>
            </a:r>
          </a:p>
          <a:p>
            <a:pPr>
              <a:buFontTx/>
              <a:buNone/>
            </a:pPr>
            <a:r>
              <a:rPr lang="en-US">
                <a:cs typeface="Arial" pitchFamily="34" charset="0"/>
              </a:rPr>
              <a:t>		</a:t>
            </a:r>
          </a:p>
          <a:p>
            <a:pPr>
              <a:buFontTx/>
              <a:buNone/>
            </a:pPr>
            <a:r>
              <a:rPr lang="en-US">
                <a:cs typeface="Arial" pitchFamily="34" charset="0"/>
              </a:rPr>
              <a:t>	</a:t>
            </a:r>
            <a:endParaRPr lang="en-US" b="1">
              <a:cs typeface="Arial" pitchFamily="34" charset="0"/>
            </a:endParaRPr>
          </a:p>
          <a:p>
            <a:pPr>
              <a:buFontTx/>
              <a:buNone/>
            </a:pPr>
            <a:endParaRPr lang="en-US" b="1"/>
          </a:p>
        </p:txBody>
      </p:sp>
      <p:pic>
        <p:nvPicPr>
          <p:cNvPr id="43012" name="Picture 3" descr="mystery gift.jpg"/>
          <p:cNvPicPr>
            <a:picLocks noChangeAspect="1"/>
          </p:cNvPicPr>
          <p:nvPr/>
        </p:nvPicPr>
        <p:blipFill>
          <a:blip r:embed="rId3" cstate="screen"/>
          <a:srcRect/>
          <a:stretch>
            <a:fillRect/>
          </a:stretch>
        </p:blipFill>
        <p:spPr bwMode="auto">
          <a:xfrm>
            <a:off x="533400" y="609600"/>
            <a:ext cx="1990725" cy="2133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What is NOT a Gift?</a:t>
            </a:r>
          </a:p>
        </p:txBody>
      </p:sp>
      <p:sp>
        <p:nvSpPr>
          <p:cNvPr id="44035" name="Rectangle 3"/>
          <p:cNvSpPr>
            <a:spLocks noGrp="1" noChangeArrowheads="1"/>
          </p:cNvSpPr>
          <p:nvPr>
            <p:ph idx="1"/>
          </p:nvPr>
        </p:nvSpPr>
        <p:spPr/>
        <p:txBody>
          <a:bodyPr/>
          <a:lstStyle/>
          <a:p>
            <a:pPr>
              <a:lnSpc>
                <a:spcPct val="90000"/>
              </a:lnSpc>
            </a:pPr>
            <a:r>
              <a:rPr lang="en-US" dirty="0"/>
              <a:t>Modest items of food and non-alcoholic refreshments.</a:t>
            </a:r>
          </a:p>
          <a:p>
            <a:pPr>
              <a:lnSpc>
                <a:spcPct val="90000"/>
              </a:lnSpc>
              <a:buFontTx/>
              <a:buNone/>
            </a:pPr>
            <a:endParaRPr lang="en-US" dirty="0"/>
          </a:p>
          <a:p>
            <a:pPr>
              <a:lnSpc>
                <a:spcPct val="90000"/>
              </a:lnSpc>
            </a:pPr>
            <a:r>
              <a:rPr lang="en-US" dirty="0"/>
              <a:t>Prizes in contests open to the public.</a:t>
            </a:r>
          </a:p>
          <a:p>
            <a:pPr>
              <a:lnSpc>
                <a:spcPct val="90000"/>
              </a:lnSpc>
            </a:pPr>
            <a:endParaRPr lang="en-US" dirty="0"/>
          </a:p>
          <a:p>
            <a:pPr>
              <a:lnSpc>
                <a:spcPct val="90000"/>
              </a:lnSpc>
            </a:pPr>
            <a:r>
              <a:rPr lang="en-US" dirty="0"/>
              <a:t>Greeting cards and items of little intrinsic value.</a:t>
            </a:r>
          </a:p>
          <a:p>
            <a:pPr>
              <a:lnSpc>
                <a:spcPct val="90000"/>
              </a:lnSpc>
              <a:buFontTx/>
              <a:buNone/>
            </a:pPr>
            <a:endParaRPr lang="en-US" dirty="0"/>
          </a:p>
          <a:p>
            <a:pPr>
              <a:lnSpc>
                <a:spcPct val="90000"/>
              </a:lnSpc>
            </a:pPr>
            <a:r>
              <a:rPr lang="en-US" dirty="0"/>
              <a:t>Commercial discounts.</a:t>
            </a:r>
          </a:p>
        </p:txBody>
      </p:sp>
      <p:pic>
        <p:nvPicPr>
          <p:cNvPr id="44036" name="Picture 3" descr="ribbon.jpg"/>
          <p:cNvPicPr>
            <a:picLocks noChangeAspect="1"/>
          </p:cNvPicPr>
          <p:nvPr/>
        </p:nvPicPr>
        <p:blipFill>
          <a:blip r:embed="rId3" cstate="screen"/>
          <a:srcRect/>
          <a:stretch>
            <a:fillRect/>
          </a:stretch>
        </p:blipFill>
        <p:spPr bwMode="auto">
          <a:xfrm>
            <a:off x="7543800" y="2209800"/>
            <a:ext cx="1008063" cy="1133475"/>
          </a:xfrm>
          <a:prstGeom prst="rect">
            <a:avLst/>
          </a:prstGeom>
          <a:noFill/>
          <a:ln w="9525">
            <a:noFill/>
            <a:miter lim="800000"/>
            <a:headEnd/>
            <a:tailEnd/>
          </a:ln>
        </p:spPr>
      </p:pic>
      <p:pic>
        <p:nvPicPr>
          <p:cNvPr id="44037" name="Picture 4" descr="cards.jpg"/>
          <p:cNvPicPr>
            <a:picLocks noChangeAspect="1"/>
          </p:cNvPicPr>
          <p:nvPr/>
        </p:nvPicPr>
        <p:blipFill>
          <a:blip r:embed="rId4" cstate="screen"/>
          <a:srcRect/>
          <a:stretch>
            <a:fillRect/>
          </a:stretch>
        </p:blipFill>
        <p:spPr bwMode="auto">
          <a:xfrm>
            <a:off x="6200775" y="4657726"/>
            <a:ext cx="1343025" cy="13430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838200"/>
            <a:ext cx="8229600" cy="1143000"/>
          </a:xfrm>
        </p:spPr>
        <p:txBody>
          <a:bodyPr/>
          <a:lstStyle/>
          <a:p>
            <a:r>
              <a:rPr lang="en-US"/>
              <a:t>GENERAL RULE</a:t>
            </a:r>
          </a:p>
        </p:txBody>
      </p:sp>
      <p:sp>
        <p:nvSpPr>
          <p:cNvPr id="45059" name="Rectangle 3"/>
          <p:cNvSpPr>
            <a:spLocks noGrp="1" noChangeArrowheads="1"/>
          </p:cNvSpPr>
          <p:nvPr>
            <p:ph idx="1"/>
          </p:nvPr>
        </p:nvSpPr>
        <p:spPr/>
        <p:txBody>
          <a:bodyPr/>
          <a:lstStyle/>
          <a:p>
            <a:pPr>
              <a:buFontTx/>
              <a:buNone/>
            </a:pPr>
            <a:r>
              <a:rPr lang="en-US" sz="3600"/>
              <a:t>   </a:t>
            </a:r>
          </a:p>
          <a:p>
            <a:pPr>
              <a:buFontTx/>
              <a:buNone/>
            </a:pPr>
            <a:r>
              <a:rPr lang="en-US" sz="3600"/>
              <a:t>	An employee shall not solicit or accept, directly or indirectly, a gift from a prohibited source or a gift given because of the employee’s official position.</a:t>
            </a:r>
          </a:p>
          <a:p>
            <a:pPr lvl="1">
              <a:buFontTx/>
              <a:buNone/>
            </a:pPr>
            <a:endParaRPr lang="en-US" sz="3200"/>
          </a:p>
          <a:p>
            <a:pPr>
              <a:buFontTx/>
              <a:buNone/>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609600"/>
            <a:ext cx="8229600" cy="1143000"/>
          </a:xfrm>
        </p:spPr>
        <p:txBody>
          <a:bodyPr/>
          <a:lstStyle/>
          <a:p>
            <a:r>
              <a:rPr lang="en-US"/>
              <a:t>Types of Gifts</a:t>
            </a:r>
          </a:p>
        </p:txBody>
      </p:sp>
      <p:sp>
        <p:nvSpPr>
          <p:cNvPr id="46083" name="Rectangle 3"/>
          <p:cNvSpPr>
            <a:spLocks noGrp="1" noChangeArrowheads="1"/>
          </p:cNvSpPr>
          <p:nvPr>
            <p:ph idx="1"/>
          </p:nvPr>
        </p:nvSpPr>
        <p:spPr>
          <a:xfrm>
            <a:off x="457200" y="2103438"/>
            <a:ext cx="8229600" cy="4525962"/>
          </a:xfrm>
        </p:spPr>
        <p:txBody>
          <a:bodyPr/>
          <a:lstStyle/>
          <a:p>
            <a:r>
              <a:rPr lang="en-US" dirty="0"/>
              <a:t>Gifts from Outside Sources</a:t>
            </a:r>
          </a:p>
          <a:p>
            <a:endParaRPr lang="en-US" dirty="0"/>
          </a:p>
          <a:p>
            <a:r>
              <a:rPr lang="en-US" dirty="0"/>
              <a:t>Gifts from Foreign Governments</a:t>
            </a:r>
          </a:p>
          <a:p>
            <a:endParaRPr lang="en-US" dirty="0"/>
          </a:p>
          <a:p>
            <a:r>
              <a:rPr lang="en-US" dirty="0"/>
              <a:t>Gifts Between Employees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What is an Outside Source?</a:t>
            </a:r>
          </a:p>
        </p:txBody>
      </p:sp>
      <p:sp>
        <p:nvSpPr>
          <p:cNvPr id="47107" name="Rectangle 3"/>
          <p:cNvSpPr>
            <a:spLocks noGrp="1" noChangeArrowheads="1"/>
          </p:cNvSpPr>
          <p:nvPr>
            <p:ph idx="1"/>
          </p:nvPr>
        </p:nvSpPr>
        <p:spPr/>
        <p:txBody>
          <a:bodyPr/>
          <a:lstStyle/>
          <a:p>
            <a:pPr marL="609600" indent="-609600">
              <a:buClr>
                <a:srgbClr val="003366"/>
              </a:buClr>
              <a:buFontTx/>
              <a:buAutoNum type="arabicPeriod"/>
            </a:pPr>
            <a:r>
              <a:rPr lang="en-US" dirty="0"/>
              <a:t>Prohibited Source</a:t>
            </a:r>
          </a:p>
          <a:p>
            <a:pPr marL="990600" lvl="1" indent="-533400">
              <a:buClr>
                <a:srgbClr val="003366"/>
              </a:buClr>
            </a:pPr>
            <a:r>
              <a:rPr lang="en-US" dirty="0"/>
              <a:t>Seeking Government action</a:t>
            </a:r>
          </a:p>
          <a:p>
            <a:pPr marL="990600" lvl="1" indent="-533400">
              <a:buClr>
                <a:srgbClr val="003366"/>
              </a:buClr>
            </a:pPr>
            <a:r>
              <a:rPr lang="en-US" dirty="0"/>
              <a:t>Does business or seeks to do business with the Government</a:t>
            </a:r>
          </a:p>
          <a:p>
            <a:pPr marL="990600" lvl="1" indent="-533400">
              <a:buClr>
                <a:srgbClr val="003366"/>
              </a:buClr>
            </a:pPr>
            <a:r>
              <a:rPr lang="en-US" dirty="0"/>
              <a:t>Conducts activities regulated by the Government</a:t>
            </a:r>
          </a:p>
          <a:p>
            <a:pPr marL="990600" lvl="1" indent="-533400">
              <a:buClr>
                <a:srgbClr val="003366"/>
              </a:buClr>
            </a:pPr>
            <a:r>
              <a:rPr lang="en-US" dirty="0"/>
              <a:t>Interests substantially affected by Government agency</a:t>
            </a:r>
          </a:p>
          <a:p>
            <a:pPr marL="609600" indent="-609600">
              <a:buClr>
                <a:srgbClr val="003366"/>
              </a:buClr>
              <a:buFontTx/>
              <a:buNone/>
            </a:pPr>
            <a:r>
              <a:rPr lang="en-US" dirty="0"/>
              <a:t>2.  Because of Official Position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457200"/>
            <a:ext cx="8229600" cy="1143000"/>
          </a:xfrm>
        </p:spPr>
        <p:txBody>
          <a:bodyPr/>
          <a:lstStyle/>
          <a:p>
            <a:r>
              <a:rPr lang="en-US" sz="4000"/>
              <a:t>Outside Sources</a:t>
            </a:r>
            <a:br>
              <a:rPr lang="en-US" sz="4000"/>
            </a:br>
            <a:r>
              <a:rPr lang="en-US" sz="4000"/>
              <a:t>The Method of Analysis:</a:t>
            </a:r>
          </a:p>
        </p:txBody>
      </p:sp>
      <p:sp>
        <p:nvSpPr>
          <p:cNvPr id="48131" name="Rectangle 3"/>
          <p:cNvSpPr>
            <a:spLocks noGrp="1" noChangeArrowheads="1"/>
          </p:cNvSpPr>
          <p:nvPr>
            <p:ph idx="1"/>
          </p:nvPr>
        </p:nvSpPr>
        <p:spPr>
          <a:xfrm>
            <a:off x="474406" y="1828800"/>
            <a:ext cx="8229600" cy="4525963"/>
          </a:xfrm>
        </p:spPr>
        <p:txBody>
          <a:bodyPr/>
          <a:lstStyle/>
          <a:p>
            <a:pPr marL="514350" indent="-514350">
              <a:buAutoNum type="arabicPeriod"/>
            </a:pPr>
            <a:r>
              <a:rPr lang="en-US" dirty="0"/>
              <a:t>Would a reasonable person with knowledge of the relevant facts question the employee’s integrity or impartiality as a result of accepting the gift?</a:t>
            </a:r>
          </a:p>
          <a:p>
            <a:pPr marL="463550" indent="-463550">
              <a:buNone/>
            </a:pPr>
            <a:r>
              <a:rPr lang="en-US" dirty="0"/>
              <a:t>2. If not, is the item actually a gift            (exclusions)?</a:t>
            </a:r>
          </a:p>
          <a:p>
            <a:pPr marL="0" indent="0">
              <a:buNone/>
            </a:pPr>
            <a:r>
              <a:rPr lang="en-US" dirty="0"/>
              <a:t>3. If so, is there an exception?</a:t>
            </a:r>
          </a:p>
          <a:p>
            <a:pPr marL="609600" indent="-609600">
              <a:buFontTx/>
              <a:buAutoNum type="arabicPeriod"/>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533400"/>
            <a:ext cx="8229600" cy="838200"/>
          </a:xfrm>
        </p:spPr>
        <p:txBody>
          <a:bodyPr/>
          <a:lstStyle/>
          <a:p>
            <a:pPr eaLnBrk="1" hangingPunct="1">
              <a:buClr>
                <a:srgbClr val="000000"/>
              </a:buClr>
            </a:pPr>
            <a:r>
              <a:rPr lang="en-US" dirty="0"/>
              <a:t>Key Laws and Regulations</a:t>
            </a:r>
          </a:p>
        </p:txBody>
      </p:sp>
      <p:sp>
        <p:nvSpPr>
          <p:cNvPr id="11267" name="Rectangle 3"/>
          <p:cNvSpPr>
            <a:spLocks noGrp="1" noChangeArrowheads="1"/>
          </p:cNvSpPr>
          <p:nvPr>
            <p:ph idx="1"/>
          </p:nvPr>
        </p:nvSpPr>
        <p:spPr>
          <a:xfrm>
            <a:off x="457200" y="1600200"/>
            <a:ext cx="7924800" cy="4530725"/>
          </a:xfrm>
        </p:spPr>
        <p:txBody>
          <a:bodyPr/>
          <a:lstStyle/>
          <a:p>
            <a:pPr eaLnBrk="1" hangingPunct="1">
              <a:lnSpc>
                <a:spcPct val="80000"/>
              </a:lnSpc>
              <a:buClr>
                <a:srgbClr val="000000"/>
              </a:buClr>
              <a:buFontTx/>
              <a:buNone/>
            </a:pPr>
            <a:endParaRPr lang="en-US" sz="2800" b="1" i="1" dirty="0">
              <a:solidFill>
                <a:srgbClr val="000000"/>
              </a:solidFill>
            </a:endParaRPr>
          </a:p>
          <a:p>
            <a:pPr eaLnBrk="1" hangingPunct="1">
              <a:lnSpc>
                <a:spcPct val="80000"/>
              </a:lnSpc>
              <a:buClr>
                <a:srgbClr val="000000"/>
              </a:buClr>
            </a:pPr>
            <a:r>
              <a:rPr lang="en-US" sz="2800" dirty="0"/>
              <a:t>14 Principles of Ethical Conduct</a:t>
            </a:r>
          </a:p>
          <a:p>
            <a:pPr eaLnBrk="1" hangingPunct="1">
              <a:lnSpc>
                <a:spcPct val="80000"/>
              </a:lnSpc>
              <a:buClr>
                <a:srgbClr val="000000"/>
              </a:buClr>
              <a:buFontTx/>
              <a:buNone/>
            </a:pPr>
            <a:endParaRPr lang="en-US" sz="2800" dirty="0"/>
          </a:p>
          <a:p>
            <a:pPr eaLnBrk="1" hangingPunct="1">
              <a:lnSpc>
                <a:spcPct val="80000"/>
              </a:lnSpc>
              <a:buClr>
                <a:srgbClr val="000000"/>
              </a:buClr>
            </a:pPr>
            <a:r>
              <a:rPr lang="en-US" sz="2800" dirty="0"/>
              <a:t>Standards of Ethical Conduct for Executive Branch Employees 5 C.F.R. Part 2635</a:t>
            </a:r>
          </a:p>
          <a:p>
            <a:pPr eaLnBrk="1" hangingPunct="1">
              <a:lnSpc>
                <a:spcPct val="80000"/>
              </a:lnSpc>
              <a:buClr>
                <a:srgbClr val="000000"/>
              </a:buClr>
            </a:pPr>
            <a:endParaRPr lang="en-US" sz="2800" dirty="0"/>
          </a:p>
          <a:p>
            <a:pPr eaLnBrk="1" hangingPunct="1">
              <a:lnSpc>
                <a:spcPct val="80000"/>
              </a:lnSpc>
              <a:buClr>
                <a:srgbClr val="000000"/>
              </a:buClr>
            </a:pPr>
            <a:r>
              <a:rPr lang="en-US" sz="2800" dirty="0"/>
              <a:t>The Joint Ethics Regulation (JER), DoD 5500.07-R (Change 7)</a:t>
            </a:r>
          </a:p>
          <a:p>
            <a:pPr eaLnBrk="1" hangingPunct="1">
              <a:lnSpc>
                <a:spcPct val="80000"/>
              </a:lnSpc>
              <a:buClr>
                <a:srgbClr val="000000"/>
              </a:buClr>
            </a:pPr>
            <a:endParaRPr lang="en-US" sz="2800" dirty="0"/>
          </a:p>
          <a:p>
            <a:pPr eaLnBrk="1" hangingPunct="1">
              <a:lnSpc>
                <a:spcPct val="80000"/>
              </a:lnSpc>
              <a:buClr>
                <a:srgbClr val="000000"/>
              </a:buClr>
            </a:pPr>
            <a:r>
              <a:rPr lang="en-US" sz="2800" dirty="0"/>
              <a:t>18 U.S.C. §§ 203, 205, 207, 208</a:t>
            </a:r>
          </a:p>
          <a:p>
            <a:pPr eaLnBrk="1" hangingPunct="1">
              <a:lnSpc>
                <a:spcPct val="80000"/>
              </a:lnSpc>
              <a:buClr>
                <a:srgbClr val="000000"/>
              </a:buClr>
            </a:pPr>
            <a:endParaRPr lang="en-US" sz="28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Threshold Question</a:t>
            </a:r>
            <a:br>
              <a:rPr lang="en-US" sz="2400" b="1" dirty="0">
                <a:solidFill>
                  <a:srgbClr val="003366"/>
                </a:solidFill>
                <a:latin typeface="Arial" panose="020B0604020202020204" pitchFamily="34" charset="0"/>
                <a:cs typeface="Arial" panose="020B0604020202020204" pitchFamily="34" charset="0"/>
              </a:rPr>
            </a:br>
            <a:br>
              <a:rPr lang="en-US" sz="2400" b="1" dirty="0">
                <a:solidFill>
                  <a:srgbClr val="003366"/>
                </a:solidFill>
                <a:latin typeface="Arial" panose="020B0604020202020204" pitchFamily="34" charset="0"/>
                <a:cs typeface="Arial" panose="020B0604020202020204" pitchFamily="34" charset="0"/>
              </a:rPr>
            </a:br>
            <a:r>
              <a:rPr lang="en-US" sz="2400" dirty="0">
                <a:solidFill>
                  <a:srgbClr val="003366"/>
                </a:solidFill>
                <a:latin typeface="Arial" panose="020B0604020202020204" pitchFamily="34" charset="0"/>
                <a:cs typeface="Arial" panose="020B0604020202020204" pitchFamily="34" charset="0"/>
              </a:rPr>
              <a:t>(1)  Every employee has a fundamental responsibility to the United States and its citizens to place loyalty to the Constitution, laws, and ethical principles above private gain.  An employee’s actions should promote the public’s trust that this responsibility is being met.  For this reason, </a:t>
            </a:r>
            <a:r>
              <a:rPr lang="en-US" sz="2400" u="sng" dirty="0">
                <a:solidFill>
                  <a:srgbClr val="003366"/>
                </a:solidFill>
                <a:latin typeface="Arial" panose="020B0604020202020204" pitchFamily="34" charset="0"/>
                <a:cs typeface="Arial" panose="020B0604020202020204" pitchFamily="34" charset="0"/>
              </a:rPr>
              <a:t>employees should consider declining otherwise permissible gifts if they believe that a reasonable person with knowledge of the relevant facts would question the employee’s integrity or impartiality as a result of accepting the gift.</a:t>
            </a:r>
            <a:br>
              <a:rPr lang="en-US" u="sng" dirty="0">
                <a:solidFill>
                  <a:srgbClr val="FFFF00"/>
                </a:solidFill>
                <a:latin typeface="Arial" panose="020B0604020202020204" pitchFamily="34" charset="0"/>
                <a:cs typeface="Arial" panose="020B0604020202020204" pitchFamily="34" charset="0"/>
              </a:rPr>
            </a:br>
            <a:endParaRPr lang="en-US" dirty="0"/>
          </a:p>
        </p:txBody>
      </p:sp>
      <p:sp>
        <p:nvSpPr>
          <p:cNvPr id="4" name="Rectangle 2"/>
          <p:cNvSpPr txBox="1">
            <a:spLocks noChangeArrowheads="1"/>
          </p:cNvSpPr>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a:lstStyle>
          <a:p>
            <a:r>
              <a:rPr lang="en-US" sz="4000" kern="0"/>
              <a:t>Outside Sources</a:t>
            </a:r>
            <a:br>
              <a:rPr lang="en-US" sz="4000" kern="0"/>
            </a:br>
            <a:r>
              <a:rPr lang="en-US" sz="4000" kern="0"/>
              <a:t>First Question:</a:t>
            </a:r>
            <a:endParaRPr lang="en-US" sz="4000" kern="0" dirty="0"/>
          </a:p>
        </p:txBody>
      </p:sp>
    </p:spTree>
    <p:extLst>
      <p:ext uri="{BB962C8B-B14F-4D97-AF65-F5344CB8AC3E}">
        <p14:creationId xmlns:p14="http://schemas.microsoft.com/office/powerpoint/2010/main" val="211235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l" eaLnBrk="1" fontAlgn="auto" hangingPunct="1">
              <a:lnSpc>
                <a:spcPct val="90000"/>
              </a:lnSpc>
              <a:spcBef>
                <a:spcPts val="1000"/>
              </a:spcBef>
              <a:spcAft>
                <a:spcPts val="0"/>
              </a:spcAft>
            </a:pP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b="1" dirty="0">
                <a:solidFill>
                  <a:srgbClr val="003366"/>
                </a:solidFill>
                <a:latin typeface="Arial" panose="020B0604020202020204" pitchFamily="34" charset="0"/>
                <a:cs typeface="Arial" panose="020B0604020202020204" pitchFamily="34" charset="0"/>
              </a:rPr>
            </a:br>
            <a:br>
              <a:rPr lang="en-US" sz="1800" b="1" dirty="0">
                <a:solidFill>
                  <a:srgbClr val="003366"/>
                </a:solidFill>
                <a:latin typeface="Arial" panose="020B0604020202020204" pitchFamily="34" charset="0"/>
                <a:cs typeface="Arial" panose="020B0604020202020204" pitchFamily="34" charset="0"/>
              </a:rPr>
            </a:br>
            <a:r>
              <a:rPr lang="en-US" sz="1800" kern="1200" dirty="0">
                <a:solidFill>
                  <a:srgbClr val="003366"/>
                </a:solidFill>
                <a:latin typeface="Arial" panose="020B0604020202020204" pitchFamily="34" charset="0"/>
                <a:ea typeface="+mn-ea"/>
                <a:cs typeface="Arial" panose="020B0604020202020204" pitchFamily="34" charset="0"/>
              </a:rPr>
              <a:t>(2)  An employee who is considering whether acceptance of a gift would lead a reasonable person with knowledge of the relevant facts to question his or her integrity or impartiality may consider, among other relevant factors, whether:</a:t>
            </a:r>
            <a:br>
              <a:rPr lang="en-US" sz="1800" kern="1200" dirty="0">
                <a:solidFill>
                  <a:srgbClr val="003366"/>
                </a:solidFill>
                <a:latin typeface="Arial" panose="020B0604020202020204" pitchFamily="34" charset="0"/>
                <a:ea typeface="+mn-ea"/>
                <a:cs typeface="Arial" panose="020B0604020202020204" pitchFamily="34" charset="0"/>
              </a:rPr>
            </a:br>
            <a:br>
              <a:rPr lang="en-US" sz="1800" kern="1200" dirty="0">
                <a:solidFill>
                  <a:srgbClr val="003366"/>
                </a:solidFill>
                <a:latin typeface="Arial" panose="020B0604020202020204" pitchFamily="34" charset="0"/>
                <a:ea typeface="+mn-ea"/>
                <a:cs typeface="Arial" panose="020B0604020202020204" pitchFamily="34" charset="0"/>
              </a:rPr>
            </a:br>
            <a:r>
              <a:rPr lang="en-US" sz="1800" kern="1200" dirty="0">
                <a:solidFill>
                  <a:srgbClr val="003366"/>
                </a:solidFill>
                <a:latin typeface="Arial" panose="020B0604020202020204" pitchFamily="34" charset="0"/>
                <a:ea typeface="+mn-ea"/>
                <a:cs typeface="Arial" panose="020B0604020202020204" pitchFamily="34" charset="0"/>
              </a:rPr>
              <a:t>(i)	The gift has a high market value;</a:t>
            </a:r>
            <a:br>
              <a:rPr lang="en-US" sz="1800" kern="1200" dirty="0">
                <a:solidFill>
                  <a:srgbClr val="003366"/>
                </a:solidFill>
                <a:latin typeface="Arial" panose="020B0604020202020204" pitchFamily="34" charset="0"/>
                <a:ea typeface="+mn-ea"/>
                <a:cs typeface="Arial" panose="020B0604020202020204" pitchFamily="34" charset="0"/>
              </a:rPr>
            </a:br>
            <a:r>
              <a:rPr lang="en-US" sz="1800" kern="1200" dirty="0">
                <a:solidFill>
                  <a:srgbClr val="003366"/>
                </a:solidFill>
                <a:latin typeface="Arial" panose="020B0604020202020204" pitchFamily="34" charset="0"/>
                <a:ea typeface="+mn-ea"/>
                <a:cs typeface="Arial" panose="020B0604020202020204" pitchFamily="34" charset="0"/>
              </a:rPr>
              <a:t>(ii)  	The timing of the gift creates the appearance that the donor is 	seeking to influence an official action; </a:t>
            </a:r>
            <a:br>
              <a:rPr lang="en-US" sz="1800" kern="1200" dirty="0">
                <a:solidFill>
                  <a:srgbClr val="003366"/>
                </a:solidFill>
                <a:latin typeface="Arial" panose="020B0604020202020204" pitchFamily="34" charset="0"/>
                <a:ea typeface="+mn-ea"/>
                <a:cs typeface="Arial" panose="020B0604020202020204" pitchFamily="34" charset="0"/>
              </a:rPr>
            </a:br>
            <a:r>
              <a:rPr lang="en-US" sz="1800" kern="1200" dirty="0">
                <a:solidFill>
                  <a:srgbClr val="003366"/>
                </a:solidFill>
                <a:latin typeface="Arial" panose="020B0604020202020204" pitchFamily="34" charset="0"/>
                <a:ea typeface="+mn-ea"/>
                <a:cs typeface="Arial" panose="020B0604020202020204" pitchFamily="34" charset="0"/>
              </a:rPr>
              <a:t> (iii)  	The gift was provided by a person who has interest that may be 	substantially affected by the performance or nonperformance of 	the employee’s official duties; and </a:t>
            </a:r>
            <a:br>
              <a:rPr lang="en-US" sz="1800" kern="1200" dirty="0">
                <a:solidFill>
                  <a:srgbClr val="003366"/>
                </a:solidFill>
                <a:latin typeface="Arial" panose="020B0604020202020204" pitchFamily="34" charset="0"/>
                <a:ea typeface="+mn-ea"/>
                <a:cs typeface="Arial" panose="020B0604020202020204" pitchFamily="34" charset="0"/>
              </a:rPr>
            </a:br>
            <a:r>
              <a:rPr lang="en-US" sz="1800" kern="1200" dirty="0">
                <a:solidFill>
                  <a:srgbClr val="003366"/>
                </a:solidFill>
                <a:latin typeface="Arial" panose="020B0604020202020204" pitchFamily="34" charset="0"/>
                <a:ea typeface="+mn-ea"/>
                <a:cs typeface="Arial" panose="020B0604020202020204" pitchFamily="34" charset="0"/>
              </a:rPr>
              <a:t>(iv)  	Acceptance of the gift would provide the donor with significantly 	disproportionate access.  </a:t>
            </a:r>
            <a:br>
              <a:rPr lang="en-US" sz="2500" kern="1200" dirty="0">
                <a:solidFill>
                  <a:prstClr val="black"/>
                </a:solidFill>
                <a:latin typeface="Arial" panose="020B0604020202020204" pitchFamily="34" charset="0"/>
                <a:ea typeface="+mn-ea"/>
                <a:cs typeface="Arial" panose="020B0604020202020204" pitchFamily="34" charset="0"/>
              </a:rPr>
            </a:br>
            <a:br>
              <a:rPr lang="en-US" u="sng" dirty="0">
                <a:solidFill>
                  <a:srgbClr val="FFFF00"/>
                </a:solidFill>
                <a:latin typeface="Arial" panose="020B0604020202020204" pitchFamily="34" charset="0"/>
                <a:cs typeface="Arial" panose="020B0604020202020204" pitchFamily="34" charset="0"/>
              </a:rPr>
            </a:br>
            <a:endParaRPr lang="en-US" dirty="0"/>
          </a:p>
        </p:txBody>
      </p:sp>
      <p:sp>
        <p:nvSpPr>
          <p:cNvPr id="4" name="Rectangle 2"/>
          <p:cNvSpPr txBox="1">
            <a:spLocks noChangeArrowheads="1"/>
          </p:cNvSpPr>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a:lstStyle>
          <a:p>
            <a:r>
              <a:rPr lang="en-US" sz="4000" kern="0"/>
              <a:t>Outside Sources</a:t>
            </a:r>
            <a:br>
              <a:rPr lang="en-US" sz="4000" kern="0"/>
            </a:br>
            <a:r>
              <a:rPr lang="en-US" sz="4000" kern="0"/>
              <a:t>First Question:</a:t>
            </a:r>
            <a:endParaRPr lang="en-US" sz="4000" kern="0" dirty="0"/>
          </a:p>
        </p:txBody>
      </p:sp>
    </p:spTree>
    <p:extLst>
      <p:ext uri="{BB962C8B-B14F-4D97-AF65-F5344CB8AC3E}">
        <p14:creationId xmlns:p14="http://schemas.microsoft.com/office/powerpoint/2010/main" val="1487416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533400"/>
            <a:ext cx="8229600" cy="1143000"/>
          </a:xfrm>
        </p:spPr>
        <p:txBody>
          <a:bodyPr/>
          <a:lstStyle/>
          <a:p>
            <a:r>
              <a:rPr lang="en-US" sz="4000" dirty="0"/>
              <a:t>Outside Sources</a:t>
            </a:r>
            <a:br>
              <a:rPr lang="en-US" sz="4000" dirty="0"/>
            </a:br>
            <a:r>
              <a:rPr lang="en-US" sz="4000" dirty="0"/>
              <a:t>Second Question:</a:t>
            </a:r>
          </a:p>
        </p:txBody>
      </p:sp>
      <p:sp>
        <p:nvSpPr>
          <p:cNvPr id="49155" name="Rectangle 3"/>
          <p:cNvSpPr>
            <a:spLocks noGrp="1" noChangeArrowheads="1"/>
          </p:cNvSpPr>
          <p:nvPr>
            <p:ph idx="1"/>
          </p:nvPr>
        </p:nvSpPr>
        <p:spPr>
          <a:xfrm>
            <a:off x="0" y="1981200"/>
            <a:ext cx="9144000" cy="4525963"/>
          </a:xfrm>
        </p:spPr>
        <p:txBody>
          <a:bodyPr/>
          <a:lstStyle/>
          <a:p>
            <a:pPr>
              <a:buFontTx/>
              <a:buNone/>
            </a:pPr>
            <a:r>
              <a:rPr lang="en-US" dirty="0"/>
              <a:t>				</a:t>
            </a:r>
          </a:p>
          <a:p>
            <a:pPr>
              <a:buFontTx/>
              <a:buNone/>
            </a:pPr>
            <a:r>
              <a:rPr lang="en-US" dirty="0"/>
              <a:t>				      </a:t>
            </a:r>
            <a:r>
              <a:rPr lang="en-US" sz="3600" dirty="0"/>
              <a:t>Is it a Gift?</a:t>
            </a:r>
          </a:p>
          <a:p>
            <a:pPr lvl="1">
              <a:buFontTx/>
              <a:buNone/>
            </a:pPr>
            <a:endParaRPr lang="en-US" sz="3600" dirty="0"/>
          </a:p>
          <a:p>
            <a:pPr lvl="1">
              <a:buFontTx/>
              <a:buNone/>
            </a:pPr>
            <a:r>
              <a:rPr lang="en-US" sz="3600" dirty="0"/>
              <a:t> If it is a gift, are there any exclusions?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8229600" cy="1143000"/>
          </a:xfrm>
        </p:spPr>
        <p:txBody>
          <a:bodyPr/>
          <a:lstStyle/>
          <a:p>
            <a:r>
              <a:rPr lang="en-US" sz="4000" dirty="0"/>
              <a:t>Outside Sources</a:t>
            </a:r>
            <a:br>
              <a:rPr lang="en-US" sz="4000" dirty="0"/>
            </a:br>
            <a:r>
              <a:rPr lang="en-US" sz="4000" dirty="0"/>
              <a:t>Third Question:</a:t>
            </a:r>
          </a:p>
        </p:txBody>
      </p:sp>
      <p:sp>
        <p:nvSpPr>
          <p:cNvPr id="50179" name="Rectangle 3"/>
          <p:cNvSpPr>
            <a:spLocks noGrp="1" noChangeArrowheads="1"/>
          </p:cNvSpPr>
          <p:nvPr>
            <p:ph idx="1"/>
          </p:nvPr>
        </p:nvSpPr>
        <p:spPr>
          <a:xfrm>
            <a:off x="457200" y="1570037"/>
            <a:ext cx="8229600" cy="4525963"/>
          </a:xfrm>
        </p:spPr>
        <p:txBody>
          <a:bodyPr/>
          <a:lstStyle/>
          <a:p>
            <a:pPr algn="ctr">
              <a:lnSpc>
                <a:spcPct val="90000"/>
              </a:lnSpc>
              <a:buFontTx/>
              <a:buNone/>
            </a:pPr>
            <a:r>
              <a:rPr lang="en-US" dirty="0"/>
              <a:t>Do the rules provide an exception permitting acceptance of the gift?</a:t>
            </a:r>
          </a:p>
          <a:p>
            <a:pPr algn="ctr">
              <a:lnSpc>
                <a:spcPct val="90000"/>
              </a:lnSpc>
              <a:buFontTx/>
              <a:buNone/>
            </a:pPr>
            <a:endParaRPr lang="en-US" dirty="0"/>
          </a:p>
          <a:p>
            <a:pPr>
              <a:lnSpc>
                <a:spcPct val="90000"/>
              </a:lnSpc>
              <a:buClr>
                <a:srgbClr val="003366"/>
              </a:buClr>
              <a:buFont typeface="Wingdings" pitchFamily="2" charset="2"/>
              <a:buChar char="Ø"/>
            </a:pPr>
            <a:r>
              <a:rPr lang="en-US" dirty="0">
                <a:cs typeface="Arial" pitchFamily="34" charset="0"/>
              </a:rPr>
              <a:t>Gifts of $20 or less ($50 max for year)</a:t>
            </a:r>
          </a:p>
          <a:p>
            <a:pPr>
              <a:lnSpc>
                <a:spcPct val="90000"/>
              </a:lnSpc>
              <a:buClr>
                <a:srgbClr val="003366"/>
              </a:buClr>
              <a:buFont typeface="Wingdings" pitchFamily="2" charset="2"/>
              <a:buChar char="Ø"/>
            </a:pPr>
            <a:r>
              <a:rPr lang="en-US" dirty="0">
                <a:cs typeface="Arial" pitchFamily="34" charset="0"/>
              </a:rPr>
              <a:t>Gifts based on personal relationship</a:t>
            </a:r>
          </a:p>
          <a:p>
            <a:pPr>
              <a:lnSpc>
                <a:spcPct val="90000"/>
              </a:lnSpc>
              <a:buClr>
                <a:srgbClr val="003366"/>
              </a:buClr>
              <a:buFont typeface="Wingdings" pitchFamily="2" charset="2"/>
              <a:buChar char="Ø"/>
            </a:pPr>
            <a:r>
              <a:rPr lang="en-US" dirty="0">
                <a:cs typeface="Arial" pitchFamily="34" charset="0"/>
              </a:rPr>
              <a:t>Discounts and similar benefits</a:t>
            </a:r>
          </a:p>
          <a:p>
            <a:pPr>
              <a:lnSpc>
                <a:spcPct val="90000"/>
              </a:lnSpc>
              <a:buClr>
                <a:srgbClr val="003366"/>
              </a:buClr>
              <a:buFont typeface="Wingdings" pitchFamily="2" charset="2"/>
              <a:buChar char="Ø"/>
            </a:pPr>
            <a:r>
              <a:rPr lang="en-US" dirty="0">
                <a:cs typeface="Arial" pitchFamily="34" charset="0"/>
              </a:rPr>
              <a:t>Exceptions for Enlisted Personnel E-6 and Below</a:t>
            </a:r>
          </a:p>
          <a:p>
            <a:pPr>
              <a:lnSpc>
                <a:spcPct val="90000"/>
              </a:lnSpc>
              <a:buClr>
                <a:srgbClr val="003366"/>
              </a:buClr>
              <a:buFont typeface="Wingdings" pitchFamily="2" charset="2"/>
              <a:buChar char="Ø"/>
            </a:pPr>
            <a:endParaRPr lang="en-US" dirty="0">
              <a:cs typeface="Arial" pitchFamily="34" charset="0"/>
            </a:endParaRPr>
          </a:p>
          <a:p>
            <a:pPr>
              <a:lnSpc>
                <a:spcPct val="90000"/>
              </a:lnSpc>
              <a:buClr>
                <a:srgbClr val="003366"/>
              </a:buClr>
              <a:buFont typeface="Wingdings" pitchFamily="2" charset="2"/>
              <a:buNone/>
            </a:pPr>
            <a:endParaRPr lang="en-US" dirty="0">
              <a:cs typeface="Arial" pitchFamily="34" charset="0"/>
            </a:endParaRPr>
          </a:p>
          <a:p>
            <a:pPr>
              <a:lnSpc>
                <a:spcPct val="90000"/>
              </a:lnSpc>
              <a:buClr>
                <a:srgbClr val="003366"/>
              </a:buClr>
              <a:buFont typeface="Wingdings" pitchFamily="2" charset="2"/>
              <a:buNone/>
            </a:pPr>
            <a:endParaRPr lang="en-US" dirty="0">
              <a:cs typeface="Arial" pitchFamily="34" charset="0"/>
            </a:endParaRPr>
          </a:p>
          <a:p>
            <a:pPr>
              <a:lnSpc>
                <a:spcPct val="90000"/>
              </a:lnSpc>
              <a:buClr>
                <a:srgbClr val="003366"/>
              </a:buClr>
              <a:buFont typeface="Wingdings" pitchFamily="2" charset="2"/>
              <a:buNone/>
            </a:pPr>
            <a:endParaRPr lang="en-US" dirty="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914400"/>
            <a:ext cx="8153400" cy="914400"/>
          </a:xfrm>
        </p:spPr>
        <p:txBody>
          <a:bodyPr/>
          <a:lstStyle/>
          <a:p>
            <a:r>
              <a:rPr lang="en-US" sz="4000"/>
              <a:t>Gift Disposal</a:t>
            </a:r>
            <a:br>
              <a:rPr lang="en-US" sz="4000"/>
            </a:br>
            <a:endParaRPr lang="en-US" sz="4000"/>
          </a:p>
        </p:txBody>
      </p:sp>
      <p:sp>
        <p:nvSpPr>
          <p:cNvPr id="52227" name="Rectangle 3"/>
          <p:cNvSpPr>
            <a:spLocks noGrp="1" noChangeArrowheads="1"/>
          </p:cNvSpPr>
          <p:nvPr>
            <p:ph idx="1"/>
          </p:nvPr>
        </p:nvSpPr>
        <p:spPr>
          <a:xfrm>
            <a:off x="533400" y="1828800"/>
            <a:ext cx="8229600" cy="4525963"/>
          </a:xfrm>
        </p:spPr>
        <p:txBody>
          <a:bodyPr/>
          <a:lstStyle/>
          <a:p>
            <a:r>
              <a:rPr lang="en-US" dirty="0"/>
              <a:t>Just say “NO” (Refuse or return the item)</a:t>
            </a:r>
          </a:p>
          <a:p>
            <a:r>
              <a:rPr lang="en-US" dirty="0"/>
              <a:t>Pay for it (fair market value)</a:t>
            </a:r>
          </a:p>
          <a:p>
            <a:r>
              <a:rPr lang="en-US" dirty="0"/>
              <a:t>If tangible item is &lt;$100 you may now destroy it</a:t>
            </a:r>
          </a:p>
          <a:p>
            <a:r>
              <a:rPr lang="en-US" dirty="0"/>
              <a:t>If perishable (with Supervisor or EC approval)</a:t>
            </a:r>
          </a:p>
          <a:p>
            <a:pPr lvl="2"/>
            <a:r>
              <a:rPr lang="en-US" dirty="0"/>
              <a:t>Give it to charity</a:t>
            </a:r>
          </a:p>
          <a:p>
            <a:pPr lvl="2"/>
            <a:r>
              <a:rPr lang="en-US" dirty="0"/>
              <a:t>Share within office</a:t>
            </a:r>
          </a:p>
          <a:p>
            <a:pPr lvl="2"/>
            <a:r>
              <a:rPr lang="en-US" dirty="0"/>
              <a:t>Destroy it</a:t>
            </a:r>
          </a:p>
          <a:p>
            <a:pPr marL="914400" lvl="2" indent="0">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609600"/>
            <a:ext cx="8229600" cy="1143000"/>
          </a:xfrm>
        </p:spPr>
        <p:txBody>
          <a:bodyPr/>
          <a:lstStyle/>
          <a:p>
            <a:r>
              <a:rPr lang="en-US"/>
              <a:t>Gifts from Outside Sources</a:t>
            </a:r>
          </a:p>
        </p:txBody>
      </p:sp>
      <p:sp>
        <p:nvSpPr>
          <p:cNvPr id="53251" name="Rectangle 3"/>
          <p:cNvSpPr>
            <a:spLocks noGrp="1" noChangeArrowheads="1"/>
          </p:cNvSpPr>
          <p:nvPr>
            <p:ph idx="1"/>
          </p:nvPr>
        </p:nvSpPr>
        <p:spPr>
          <a:xfrm>
            <a:off x="533400" y="1752600"/>
            <a:ext cx="8153400" cy="4754563"/>
          </a:xfrm>
        </p:spPr>
        <p:txBody>
          <a:bodyPr/>
          <a:lstStyle/>
          <a:p>
            <a:pPr eaLnBrk="1" hangingPunct="1">
              <a:lnSpc>
                <a:spcPct val="90000"/>
              </a:lnSpc>
              <a:buFontTx/>
              <a:buNone/>
            </a:pPr>
            <a:r>
              <a:rPr lang="en-US" sz="2800" b="1">
                <a:ea typeface="Times New Roman" pitchFamily="18" charset="0"/>
                <a:cs typeface="CG Times" pitchFamily="18" charset="0"/>
              </a:rPr>
              <a:t>SCENARIO:</a:t>
            </a:r>
            <a:r>
              <a:rPr lang="en-US" sz="2800">
                <a:ea typeface="Times New Roman" pitchFamily="18" charset="0"/>
                <a:cs typeface="CG Times" pitchFamily="18" charset="0"/>
              </a:rPr>
              <a:t>  You attend an information meeting hosted by a contractor.  As you walk in you are greeted by a table of delicate pastries and the smell of fresh coffee brewing.  </a:t>
            </a:r>
          </a:p>
          <a:p>
            <a:pPr eaLnBrk="1" hangingPunct="1">
              <a:lnSpc>
                <a:spcPct val="90000"/>
              </a:lnSpc>
              <a:buFontTx/>
              <a:buNone/>
            </a:pPr>
            <a:endParaRPr lang="en-US" sz="2800" b="1">
              <a:ea typeface="Times New Roman" pitchFamily="18" charset="0"/>
              <a:cs typeface="CG Times" pitchFamily="18" charset="0"/>
            </a:endParaRPr>
          </a:p>
          <a:p>
            <a:pPr eaLnBrk="1" hangingPunct="1">
              <a:lnSpc>
                <a:spcPct val="90000"/>
              </a:lnSpc>
              <a:buFontTx/>
              <a:buNone/>
            </a:pPr>
            <a:r>
              <a:rPr lang="en-US" sz="2800" b="1">
                <a:ea typeface="Times New Roman" pitchFamily="18" charset="0"/>
                <a:cs typeface="CG Times" pitchFamily="18" charset="0"/>
              </a:rPr>
              <a:t>QUESTION:  </a:t>
            </a:r>
            <a:r>
              <a:rPr lang="en-US" sz="2800">
                <a:ea typeface="Times New Roman" pitchFamily="18" charset="0"/>
                <a:cs typeface="CG Times" pitchFamily="18" charset="0"/>
              </a:rPr>
              <a:t>May you eat the pastries and drink the coffee?</a:t>
            </a:r>
            <a:endParaRPr lang="en-US" sz="2800" b="1">
              <a:ea typeface="Times New Roman" pitchFamily="18" charset="0"/>
              <a:cs typeface="CG Times" pitchFamily="18" charset="0"/>
            </a:endParaRPr>
          </a:p>
          <a:p>
            <a:pPr eaLnBrk="1" hangingPunct="1">
              <a:lnSpc>
                <a:spcPct val="90000"/>
              </a:lnSpc>
              <a:buFontTx/>
              <a:buNone/>
            </a:pPr>
            <a:endParaRPr lang="en-US" sz="3600">
              <a:ea typeface="Times New Roman" pitchFamily="18" charset="0"/>
              <a:cs typeface="CG Times"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t>ANSWER</a:t>
            </a:r>
          </a:p>
        </p:txBody>
      </p:sp>
      <p:pic>
        <p:nvPicPr>
          <p:cNvPr id="54275" name="Content Placeholder 3" descr="pastries.jpg"/>
          <p:cNvPicPr>
            <a:picLocks noGrp="1" noChangeAspect="1"/>
          </p:cNvPicPr>
          <p:nvPr>
            <p:ph idx="1"/>
          </p:nvPr>
        </p:nvPicPr>
        <p:blipFill>
          <a:blip r:embed="rId3" cstate="screen"/>
          <a:srcRect/>
          <a:stretch>
            <a:fillRect/>
          </a:stretch>
        </p:blipFill>
        <p:spPr>
          <a:xfrm>
            <a:off x="914400" y="1143000"/>
            <a:ext cx="2990850" cy="2281238"/>
          </a:xfrm>
        </p:spPr>
      </p:pic>
      <p:sp>
        <p:nvSpPr>
          <p:cNvPr id="6" name="TextBox 5"/>
          <p:cNvSpPr txBox="1"/>
          <p:nvPr/>
        </p:nvSpPr>
        <p:spPr>
          <a:xfrm>
            <a:off x="685800" y="3200400"/>
            <a:ext cx="7848600" cy="1384300"/>
          </a:xfrm>
          <a:prstGeom prst="rect">
            <a:avLst/>
          </a:prstGeom>
          <a:noFill/>
          <a:ln>
            <a:noFill/>
          </a:ln>
        </p:spPr>
        <p:txBody>
          <a:bodyPr>
            <a:spAutoFit/>
          </a:bodyPr>
          <a:lstStyle/>
          <a:p>
            <a:pPr eaLnBrk="0" hangingPunct="0">
              <a:defRPr/>
            </a:pPr>
            <a:r>
              <a:rPr lang="en-US" sz="2800" dirty="0">
                <a:solidFill>
                  <a:srgbClr val="002060"/>
                </a:solidFill>
                <a:latin typeface="+mn-lt"/>
              </a:rPr>
              <a:t>YES.  The intention of the donor is for the pastries and coffee to be a snack and refreshment -- not a meal.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Gifts from Outside Sources</a:t>
            </a:r>
          </a:p>
        </p:txBody>
      </p:sp>
      <p:sp>
        <p:nvSpPr>
          <p:cNvPr id="55299" name="Rectangle 3"/>
          <p:cNvSpPr>
            <a:spLocks noGrp="1" noChangeArrowheads="1"/>
          </p:cNvSpPr>
          <p:nvPr>
            <p:ph idx="1"/>
          </p:nvPr>
        </p:nvSpPr>
        <p:spPr>
          <a:xfrm>
            <a:off x="381000" y="1676400"/>
            <a:ext cx="8382000" cy="4419600"/>
          </a:xfrm>
        </p:spPr>
        <p:txBody>
          <a:bodyPr>
            <a:normAutofit lnSpcReduction="10000"/>
          </a:bodyPr>
          <a:lstStyle/>
          <a:p>
            <a:pPr marL="609600" indent="-609600">
              <a:buFontTx/>
              <a:buNone/>
            </a:pPr>
            <a:r>
              <a:rPr lang="en-US" b="1" dirty="0"/>
              <a:t>SCENARIO:</a:t>
            </a:r>
            <a:r>
              <a:rPr lang="en-US" dirty="0"/>
              <a:t>  The next month, you once again attend an information meeting hosted by the same contractor.  However, since the meeting is near the lunch hour, the contractor offers sandwiches, chips, and drinks instead of pastries and coffee.  The value of the items is $15.</a:t>
            </a:r>
          </a:p>
          <a:p>
            <a:pPr marL="609600" indent="-609600">
              <a:buFontTx/>
              <a:buNone/>
            </a:pPr>
            <a:endParaRPr lang="en-US" dirty="0"/>
          </a:p>
          <a:p>
            <a:pPr marL="609600" indent="-609600">
              <a:buFontTx/>
              <a:buNone/>
            </a:pPr>
            <a:r>
              <a:rPr lang="en-US" b="1" dirty="0"/>
              <a:t>QUESTION:</a:t>
            </a:r>
            <a:r>
              <a:rPr lang="en-US" dirty="0"/>
              <a:t>  May you enjoy the food?</a:t>
            </a:r>
            <a:endParaRPr lang="en-US" b="1" dirty="0"/>
          </a:p>
          <a:p>
            <a:pPr marL="609600" indent="-609600">
              <a:buFontTx/>
              <a:buNone/>
            </a:pPr>
            <a:endParaRPr lang="en-US"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ANSWER</a:t>
            </a:r>
          </a:p>
        </p:txBody>
      </p:sp>
      <p:pic>
        <p:nvPicPr>
          <p:cNvPr id="56323" name="Content Placeholder 3" descr="sandwich.jpg"/>
          <p:cNvPicPr>
            <a:picLocks noGrp="1" noChangeAspect="1"/>
          </p:cNvPicPr>
          <p:nvPr>
            <p:ph idx="1"/>
          </p:nvPr>
        </p:nvPicPr>
        <p:blipFill>
          <a:blip r:embed="rId3" cstate="screen"/>
          <a:srcRect/>
          <a:stretch>
            <a:fillRect/>
          </a:stretch>
        </p:blipFill>
        <p:spPr>
          <a:xfrm>
            <a:off x="3124200" y="1295400"/>
            <a:ext cx="2743200" cy="2057400"/>
          </a:xfrm>
        </p:spPr>
      </p:pic>
      <p:sp>
        <p:nvSpPr>
          <p:cNvPr id="5" name="TextBox 4"/>
          <p:cNvSpPr txBox="1"/>
          <p:nvPr/>
        </p:nvSpPr>
        <p:spPr>
          <a:xfrm>
            <a:off x="762000" y="3733800"/>
            <a:ext cx="7620000" cy="1816100"/>
          </a:xfrm>
          <a:prstGeom prst="rect">
            <a:avLst/>
          </a:prstGeom>
          <a:noFill/>
        </p:spPr>
        <p:txBody>
          <a:bodyPr>
            <a:spAutoFit/>
          </a:bodyPr>
          <a:lstStyle/>
          <a:p>
            <a:pPr eaLnBrk="0" hangingPunct="0">
              <a:defRPr/>
            </a:pPr>
            <a:r>
              <a:rPr lang="en-US" sz="2800" dirty="0">
                <a:solidFill>
                  <a:schemeClr val="accent6"/>
                </a:solidFill>
                <a:latin typeface="+mn-lt"/>
              </a:rPr>
              <a:t>YES.  Though the donor intends the sandwich as a meal, you may accept so long as you abide by the $20/$50 rule for this specific outside source.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Gifts from Outside Sources</a:t>
            </a:r>
          </a:p>
        </p:txBody>
      </p:sp>
      <p:sp>
        <p:nvSpPr>
          <p:cNvPr id="57347" name="Content Placeholder 2"/>
          <p:cNvSpPr>
            <a:spLocks noGrp="1"/>
          </p:cNvSpPr>
          <p:nvPr>
            <p:ph idx="1"/>
          </p:nvPr>
        </p:nvSpPr>
        <p:spPr/>
        <p:txBody>
          <a:bodyPr>
            <a:normAutofit fontScale="92500"/>
          </a:bodyPr>
          <a:lstStyle/>
          <a:p>
            <a:pPr>
              <a:buFontTx/>
              <a:buNone/>
            </a:pPr>
            <a:r>
              <a:rPr lang="en-US" b="1" dirty="0"/>
              <a:t>SCENARIO:  </a:t>
            </a:r>
            <a:r>
              <a:rPr lang="en-US" dirty="0"/>
              <a:t>You attend the same meeting for the next two months where you are offered and accept the fantastic sandwich meal you previously had for $15.  On the fourth visit, you are offered a meal valued at $20.  </a:t>
            </a:r>
          </a:p>
          <a:p>
            <a:pPr>
              <a:buFontTx/>
              <a:buNone/>
            </a:pPr>
            <a:endParaRPr lang="en-US" dirty="0"/>
          </a:p>
          <a:p>
            <a:pPr>
              <a:buFontTx/>
              <a:buNone/>
            </a:pPr>
            <a:r>
              <a:rPr lang="en-US" b="1" dirty="0"/>
              <a:t>QUESTION:</a:t>
            </a:r>
            <a:r>
              <a:rPr lang="en-US" dirty="0"/>
              <a:t>  May you enjoy the meal offered at this meeting?</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304800"/>
            <a:ext cx="7315200" cy="838200"/>
          </a:xfrm>
        </p:spPr>
        <p:txBody>
          <a:bodyPr/>
          <a:lstStyle/>
          <a:p>
            <a:pPr eaLnBrk="1" hangingPunct="1">
              <a:buClr>
                <a:srgbClr val="000000"/>
              </a:buClr>
            </a:pPr>
            <a:r>
              <a:rPr lang="en-US" dirty="0"/>
              <a:t>Discussion Topics</a:t>
            </a:r>
          </a:p>
        </p:txBody>
      </p:sp>
      <p:sp>
        <p:nvSpPr>
          <p:cNvPr id="12291" name="Rectangle 3"/>
          <p:cNvSpPr>
            <a:spLocks noGrp="1" noChangeArrowheads="1"/>
          </p:cNvSpPr>
          <p:nvPr>
            <p:ph idx="1"/>
          </p:nvPr>
        </p:nvSpPr>
        <p:spPr>
          <a:xfrm>
            <a:off x="533400" y="1371600"/>
            <a:ext cx="8077200" cy="4648200"/>
          </a:xfrm>
        </p:spPr>
        <p:txBody>
          <a:bodyPr/>
          <a:lstStyle/>
          <a:p>
            <a:pPr eaLnBrk="1" hangingPunct="1">
              <a:lnSpc>
                <a:spcPct val="80000"/>
              </a:lnSpc>
              <a:buClr>
                <a:srgbClr val="000000"/>
              </a:buClr>
            </a:pPr>
            <a:r>
              <a:rPr lang="en-US" sz="2800" dirty="0"/>
              <a:t>What forms the Ethics Rules and the Code of Ethics – 14 Principles</a:t>
            </a:r>
          </a:p>
          <a:p>
            <a:pPr eaLnBrk="1" hangingPunct="1">
              <a:lnSpc>
                <a:spcPct val="80000"/>
              </a:lnSpc>
              <a:buClr>
                <a:srgbClr val="000000"/>
              </a:buClr>
            </a:pPr>
            <a:r>
              <a:rPr lang="en-US" sz="2800" dirty="0"/>
              <a:t>Use of Communications Equipment</a:t>
            </a:r>
          </a:p>
          <a:p>
            <a:pPr eaLnBrk="1" hangingPunct="1">
              <a:lnSpc>
                <a:spcPct val="80000"/>
              </a:lnSpc>
              <a:buClr>
                <a:srgbClr val="000000"/>
              </a:buClr>
            </a:pPr>
            <a:r>
              <a:rPr lang="en-US" sz="2800" dirty="0"/>
              <a:t>Use of Government Property</a:t>
            </a:r>
          </a:p>
          <a:p>
            <a:pPr eaLnBrk="1" hangingPunct="1">
              <a:lnSpc>
                <a:spcPct val="80000"/>
              </a:lnSpc>
              <a:buClr>
                <a:srgbClr val="000000"/>
              </a:buClr>
            </a:pPr>
            <a:r>
              <a:rPr lang="en-US" sz="2800" dirty="0"/>
              <a:t>Use of Official Position</a:t>
            </a:r>
          </a:p>
          <a:p>
            <a:pPr eaLnBrk="1" hangingPunct="1">
              <a:lnSpc>
                <a:spcPct val="80000"/>
              </a:lnSpc>
              <a:buClr>
                <a:srgbClr val="000000"/>
              </a:buClr>
            </a:pPr>
            <a:r>
              <a:rPr lang="en-US" sz="2800" dirty="0"/>
              <a:t>Gifts</a:t>
            </a:r>
          </a:p>
          <a:p>
            <a:pPr eaLnBrk="1" hangingPunct="1">
              <a:lnSpc>
                <a:spcPct val="80000"/>
              </a:lnSpc>
              <a:buClr>
                <a:srgbClr val="000000"/>
              </a:buClr>
            </a:pPr>
            <a:r>
              <a:rPr lang="en-US" sz="2800" dirty="0"/>
              <a:t>Family Readiness Groups</a:t>
            </a:r>
          </a:p>
          <a:p>
            <a:pPr eaLnBrk="1" hangingPunct="1">
              <a:lnSpc>
                <a:spcPct val="80000"/>
              </a:lnSpc>
              <a:buClr>
                <a:srgbClr val="000000"/>
              </a:buClr>
            </a:pPr>
            <a:r>
              <a:rPr lang="en-US" sz="2800" dirty="0"/>
              <a:t>Official and Personal Participation in Private Organizations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t>Possible Answers	</a:t>
            </a:r>
          </a:p>
        </p:txBody>
      </p:sp>
      <p:sp>
        <p:nvSpPr>
          <p:cNvPr id="58371" name="Content Placeholder 2"/>
          <p:cNvSpPr>
            <a:spLocks noGrp="1"/>
          </p:cNvSpPr>
          <p:nvPr>
            <p:ph idx="1"/>
          </p:nvPr>
        </p:nvSpPr>
        <p:spPr>
          <a:xfrm>
            <a:off x="457200" y="1371600"/>
            <a:ext cx="8229600" cy="4953000"/>
          </a:xfrm>
        </p:spPr>
        <p:txBody>
          <a:bodyPr/>
          <a:lstStyle/>
          <a:p>
            <a:pPr marL="514350" indent="-514350">
              <a:buFontTx/>
              <a:buAutoNum type="arabicPeriod"/>
            </a:pPr>
            <a:r>
              <a:rPr lang="en-US" sz="2400" dirty="0"/>
              <a:t>YES.  The value of the meal does not exceed $20.  Eat and Enjoy!</a:t>
            </a:r>
          </a:p>
          <a:p>
            <a:pPr marL="514350" indent="-514350">
              <a:buFontTx/>
              <a:buAutoNum type="arabicPeriod"/>
            </a:pPr>
            <a:r>
              <a:rPr lang="en-US" sz="2400" dirty="0"/>
              <a:t>YES.  Though the aggregate value of the gifts from this specific contractor now totals $65, I can pay $15 so as not to exceed the $50 annual maximum.</a:t>
            </a:r>
          </a:p>
          <a:p>
            <a:pPr marL="514350" indent="-514350">
              <a:buFontTx/>
              <a:buAutoNum type="arabicPeriod"/>
            </a:pPr>
            <a:r>
              <a:rPr lang="en-US" sz="2400" dirty="0"/>
              <a:t>NO.  Accepting this fourth meal would exceed the $20/$50 rule.  I must politely decline or pay the full market value of the meal.</a:t>
            </a:r>
          </a:p>
          <a:p>
            <a:pPr marL="514350" indent="-514350">
              <a:buFontTx/>
              <a:buAutoNum type="arabicPeriod"/>
            </a:pPr>
            <a:r>
              <a:rPr lang="en-US" sz="2400" dirty="0"/>
              <a:t>YES.  If I control myself and eat only a quarter of the meal, I will not exceed the $50 limit.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t>Correct Answer</a:t>
            </a:r>
          </a:p>
        </p:txBody>
      </p:sp>
      <p:sp>
        <p:nvSpPr>
          <p:cNvPr id="59395" name="Content Placeholder 2"/>
          <p:cNvSpPr>
            <a:spLocks noGrp="1"/>
          </p:cNvSpPr>
          <p:nvPr>
            <p:ph idx="1"/>
          </p:nvPr>
        </p:nvSpPr>
        <p:spPr/>
        <p:txBody>
          <a:bodyPr/>
          <a:lstStyle/>
          <a:p>
            <a:pPr>
              <a:buFontTx/>
              <a:buNone/>
            </a:pPr>
            <a:r>
              <a:rPr lang="en-US" dirty="0"/>
              <a:t>#3 is Correct! </a:t>
            </a:r>
          </a:p>
          <a:p>
            <a:pPr>
              <a:buFontTx/>
              <a:buNone/>
            </a:pPr>
            <a:r>
              <a:rPr lang="en-US" dirty="0"/>
              <a:t>	NO you may not accept this fourth meal as it  would exceed the $20/$50 rule.  You should politely decline or pay the full market value of the meal.</a:t>
            </a:r>
          </a:p>
          <a:p>
            <a:pPr>
              <a:buFontTx/>
              <a:buNone/>
            </a:pPr>
            <a:endParaRPr lang="en-US" dirty="0"/>
          </a:p>
        </p:txBody>
      </p:sp>
      <p:pic>
        <p:nvPicPr>
          <p:cNvPr id="59396" name="Picture 3" descr="free lunch.jpg"/>
          <p:cNvPicPr>
            <a:picLocks noChangeAspect="1"/>
          </p:cNvPicPr>
          <p:nvPr/>
        </p:nvPicPr>
        <p:blipFill>
          <a:blip r:embed="rId3" cstate="screen"/>
          <a:srcRect/>
          <a:stretch>
            <a:fillRect/>
          </a:stretch>
        </p:blipFill>
        <p:spPr bwMode="auto">
          <a:xfrm>
            <a:off x="6400800" y="4114800"/>
            <a:ext cx="1676400" cy="1905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7200"/>
            <a:ext cx="8229600" cy="1143000"/>
          </a:xfrm>
        </p:spPr>
        <p:txBody>
          <a:bodyPr/>
          <a:lstStyle/>
          <a:p>
            <a:r>
              <a:rPr lang="en-US" sz="4000"/>
              <a:t>Gifts from Foreign Governments</a:t>
            </a:r>
          </a:p>
        </p:txBody>
      </p:sp>
      <p:sp>
        <p:nvSpPr>
          <p:cNvPr id="60419" name="Rectangle 3"/>
          <p:cNvSpPr>
            <a:spLocks noGrp="1" noChangeArrowheads="1"/>
          </p:cNvSpPr>
          <p:nvPr>
            <p:ph idx="1"/>
          </p:nvPr>
        </p:nvSpPr>
        <p:spPr>
          <a:xfrm>
            <a:off x="609600" y="2590800"/>
            <a:ext cx="8077200" cy="4267200"/>
          </a:xfrm>
        </p:spPr>
        <p:txBody>
          <a:bodyPr/>
          <a:lstStyle/>
          <a:p>
            <a:pPr eaLnBrk="1" hangingPunct="1">
              <a:buClr>
                <a:srgbClr val="003366"/>
              </a:buClr>
            </a:pPr>
            <a:endParaRPr lang="en-US" sz="2400" dirty="0">
              <a:ea typeface="Times New Roman" pitchFamily="18" charset="0"/>
              <a:cs typeface="CG Times" pitchFamily="18" charset="0"/>
            </a:endParaRPr>
          </a:p>
          <a:p>
            <a:pPr eaLnBrk="1" hangingPunct="1">
              <a:buClr>
                <a:srgbClr val="003366"/>
              </a:buClr>
            </a:pPr>
            <a:r>
              <a:rPr lang="en-US" dirty="0">
                <a:ea typeface="Times New Roman" pitchFamily="18" charset="0"/>
                <a:cs typeface="CG Times" pitchFamily="18" charset="0"/>
              </a:rPr>
              <a:t>NO SOLICITATION of gifts.</a:t>
            </a:r>
            <a:endParaRPr lang="en-US" sz="2400" dirty="0">
              <a:ea typeface="Times New Roman" pitchFamily="18" charset="0"/>
              <a:cs typeface="CG Times" pitchFamily="18" charset="0"/>
            </a:endParaRPr>
          </a:p>
          <a:p>
            <a:pPr eaLnBrk="1" hangingPunct="1">
              <a:buClr>
                <a:srgbClr val="003366"/>
              </a:buClr>
            </a:pPr>
            <a:endParaRPr lang="en-US" sz="2400" dirty="0">
              <a:ea typeface="Times New Roman" pitchFamily="18" charset="0"/>
              <a:cs typeface="CG Times" pitchFamily="18" charset="0"/>
            </a:endParaRPr>
          </a:p>
          <a:p>
            <a:pPr eaLnBrk="1" hangingPunct="1">
              <a:buClr>
                <a:srgbClr val="003366"/>
              </a:buClr>
            </a:pPr>
            <a:r>
              <a:rPr lang="en-US" dirty="0">
                <a:ea typeface="Times New Roman" pitchFamily="18" charset="0"/>
                <a:cs typeface="CG Times" pitchFamily="18" charset="0"/>
              </a:rPr>
              <a:t>Whenever possible, gifts from foreign governments shall be declined.  </a:t>
            </a:r>
          </a:p>
          <a:p>
            <a:pPr eaLnBrk="1" hangingPunct="1">
              <a:buClr>
                <a:srgbClr val="003366"/>
              </a:buClr>
              <a:buFontTx/>
              <a:buNone/>
            </a:pPr>
            <a:endParaRPr lang="en-US" dirty="0">
              <a:ea typeface="Times New Roman" pitchFamily="18" charset="0"/>
              <a:cs typeface="CG Times" pitchFamily="18" charset="0"/>
            </a:endParaRPr>
          </a:p>
          <a:p>
            <a:pPr eaLnBrk="1" hangingPunct="1">
              <a:buClr>
                <a:srgbClr val="003366"/>
              </a:buClr>
            </a:pPr>
            <a:endParaRPr lang="en-US" dirty="0">
              <a:ea typeface="Times New Roman" pitchFamily="18" charset="0"/>
              <a:cs typeface="CG Times" pitchFamily="18" charset="0"/>
            </a:endParaRPr>
          </a:p>
          <a:p>
            <a:pPr eaLnBrk="1" hangingPunct="1">
              <a:buClr>
                <a:srgbClr val="003366"/>
              </a:buClr>
            </a:pPr>
            <a:endParaRPr lang="en-US" dirty="0">
              <a:ea typeface="Times New Roman" pitchFamily="18" charset="0"/>
              <a:cs typeface="CG Times" pitchFamily="18" charset="0"/>
            </a:endParaRPr>
          </a:p>
          <a:p>
            <a:pPr eaLnBrk="1" hangingPunct="1">
              <a:buClr>
                <a:srgbClr val="003366"/>
              </a:buClr>
            </a:pPr>
            <a:endParaRPr lang="en-US" sz="2400" dirty="0">
              <a:ea typeface="Times New Roman" pitchFamily="18" charset="0"/>
              <a:cs typeface="CG Times" pitchFamily="18" charset="0"/>
            </a:endParaRPr>
          </a:p>
          <a:p>
            <a:pPr eaLnBrk="1" hangingPunct="1">
              <a:buFontTx/>
              <a:buNone/>
            </a:pPr>
            <a:endParaRPr lang="en-US" sz="2400" dirty="0">
              <a:ea typeface="Times New Roman" pitchFamily="18" charset="0"/>
              <a:cs typeface="CG Times" pitchFamily="18" charset="0"/>
            </a:endParaRPr>
          </a:p>
        </p:txBody>
      </p:sp>
      <p:pic>
        <p:nvPicPr>
          <p:cNvPr id="60420" name="Picture 3" descr="flags.jpg"/>
          <p:cNvPicPr>
            <a:picLocks noChangeAspect="1"/>
          </p:cNvPicPr>
          <p:nvPr/>
        </p:nvPicPr>
        <p:blipFill>
          <a:blip r:embed="rId3" cstate="screen"/>
          <a:srcRect/>
          <a:stretch>
            <a:fillRect/>
          </a:stretch>
        </p:blipFill>
        <p:spPr bwMode="auto">
          <a:xfrm>
            <a:off x="1828800" y="1828800"/>
            <a:ext cx="5105400" cy="762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685800"/>
            <a:ext cx="8229600" cy="1143000"/>
          </a:xfrm>
        </p:spPr>
        <p:txBody>
          <a:bodyPr/>
          <a:lstStyle/>
          <a:p>
            <a:r>
              <a:rPr lang="en-US" sz="4000"/>
              <a:t>Gifts from Foreign Governments</a:t>
            </a:r>
          </a:p>
        </p:txBody>
      </p:sp>
      <p:sp>
        <p:nvSpPr>
          <p:cNvPr id="61443" name="Rectangle 3"/>
          <p:cNvSpPr>
            <a:spLocks noGrp="1" noChangeArrowheads="1"/>
          </p:cNvSpPr>
          <p:nvPr>
            <p:ph idx="1"/>
          </p:nvPr>
        </p:nvSpPr>
        <p:spPr>
          <a:xfrm>
            <a:off x="457200" y="1905000"/>
            <a:ext cx="8229600" cy="4525963"/>
          </a:xfrm>
        </p:spPr>
        <p:txBody>
          <a:bodyPr/>
          <a:lstStyle/>
          <a:p>
            <a:pPr algn="ctr">
              <a:buFontTx/>
              <a:buNone/>
            </a:pPr>
            <a:r>
              <a:rPr lang="en-US" sz="2400" b="1" dirty="0"/>
              <a:t>TWO EXCEPTIONS:</a:t>
            </a:r>
          </a:p>
          <a:p>
            <a:pPr lvl="1">
              <a:buClr>
                <a:srgbClr val="003366"/>
              </a:buClr>
              <a:buFontTx/>
              <a:buNone/>
            </a:pPr>
            <a:r>
              <a:rPr lang="en-US" sz="2400" dirty="0"/>
              <a:t>1. Individual may accept a gift of “minimal value” (retail value in U.S. at time of acceptance of $415 or less)</a:t>
            </a:r>
          </a:p>
          <a:p>
            <a:pPr lvl="2">
              <a:buClr>
                <a:srgbClr val="003366"/>
              </a:buClr>
            </a:pPr>
            <a:r>
              <a:rPr lang="en-US" u="sng" dirty="0"/>
              <a:t>Must aggregate</a:t>
            </a:r>
            <a:r>
              <a:rPr lang="en-US" dirty="0"/>
              <a:t>:</a:t>
            </a:r>
          </a:p>
          <a:p>
            <a:pPr lvl="3">
              <a:buClr>
                <a:srgbClr val="003366"/>
              </a:buClr>
              <a:buFontTx/>
              <a:buChar char="•"/>
            </a:pPr>
            <a:r>
              <a:rPr lang="en-US" dirty="0"/>
              <a:t>Multiple gifts from donor at a single presentation</a:t>
            </a:r>
          </a:p>
          <a:p>
            <a:pPr lvl="3">
              <a:buClr>
                <a:srgbClr val="003366"/>
              </a:buClr>
              <a:buFontTx/>
              <a:buChar char="•"/>
            </a:pPr>
            <a:r>
              <a:rPr lang="en-US" dirty="0"/>
              <a:t>Gift to spouse is a gift to the service member</a:t>
            </a:r>
          </a:p>
          <a:p>
            <a:pPr lvl="3">
              <a:buClr>
                <a:srgbClr val="003366"/>
              </a:buClr>
              <a:buFontTx/>
              <a:buNone/>
            </a:pPr>
            <a:endParaRPr lang="en-US" dirty="0"/>
          </a:p>
          <a:p>
            <a:pPr lvl="1">
              <a:buClr>
                <a:srgbClr val="003366"/>
              </a:buClr>
              <a:buFontTx/>
              <a:buNone/>
            </a:pPr>
            <a:r>
              <a:rPr lang="en-US" sz="2400" dirty="0"/>
              <a:t>2. Individual may accept gifts on behalf of the U.S. Government that become the property of the U.S. Government upon acceptance.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09600"/>
            <a:ext cx="8229600" cy="1143000"/>
          </a:xfrm>
        </p:spPr>
        <p:txBody>
          <a:bodyPr/>
          <a:lstStyle/>
          <a:p>
            <a:r>
              <a:rPr lang="en-US"/>
              <a:t>Gifts from Foreign Governments</a:t>
            </a:r>
          </a:p>
        </p:txBody>
      </p:sp>
      <p:sp>
        <p:nvSpPr>
          <p:cNvPr id="62467" name="Content Placeholder 2"/>
          <p:cNvSpPr>
            <a:spLocks noGrp="1"/>
          </p:cNvSpPr>
          <p:nvPr>
            <p:ph idx="1"/>
          </p:nvPr>
        </p:nvSpPr>
        <p:spPr>
          <a:xfrm>
            <a:off x="457200" y="1905000"/>
            <a:ext cx="8229600" cy="4525963"/>
          </a:xfrm>
        </p:spPr>
        <p:txBody>
          <a:bodyPr/>
          <a:lstStyle/>
          <a:p>
            <a:pPr>
              <a:buFontTx/>
              <a:buNone/>
            </a:pPr>
            <a:r>
              <a:rPr lang="en-US" sz="2400" dirty="0"/>
              <a:t> </a:t>
            </a:r>
            <a:r>
              <a:rPr lang="en-US" sz="2400" b="1" dirty="0"/>
              <a:t>Question:  </a:t>
            </a:r>
            <a:r>
              <a:rPr lang="en-US" sz="2400" dirty="0"/>
              <a:t>You are part of a U.S. delegation visiting the nation of Green Mountain.  At 1000 on Tuesday, an official of the Green Mountain Government presents you with a silver tea set that has a U.S. retail value of $250.  At 1600 that same day, but at a different ceremony, the same official presents you with a crystal vase that has a U.S. retail value of $200.  The head of the delegation told you in advance that if offered any gifts you should accept to avoid embarrassment.  So you accepted both the tea set and the vase.  May you keep the gifts?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t>Possible Answers</a:t>
            </a:r>
          </a:p>
        </p:txBody>
      </p:sp>
      <p:sp>
        <p:nvSpPr>
          <p:cNvPr id="63491" name="Content Placeholder 2"/>
          <p:cNvSpPr>
            <a:spLocks noGrp="1"/>
          </p:cNvSpPr>
          <p:nvPr>
            <p:ph idx="1"/>
          </p:nvPr>
        </p:nvSpPr>
        <p:spPr>
          <a:xfrm>
            <a:off x="457200" y="1600200"/>
            <a:ext cx="8229600" cy="4571999"/>
          </a:xfrm>
        </p:spPr>
        <p:txBody>
          <a:bodyPr>
            <a:normAutofit lnSpcReduction="10000"/>
          </a:bodyPr>
          <a:lstStyle/>
          <a:p>
            <a:pPr marL="514350" indent="-514350">
              <a:buFontTx/>
              <a:buAutoNum type="arabicPeriod"/>
            </a:pPr>
            <a:r>
              <a:rPr lang="en-US" sz="2400" dirty="0"/>
              <a:t>YES.  Though the aggregate value of the gifts is $450, I can pay the difference between the retail value of the gift and the minimal value of $415.</a:t>
            </a:r>
          </a:p>
          <a:p>
            <a:pPr marL="514350" indent="-514350">
              <a:buFontTx/>
              <a:buAutoNum type="arabicPeriod"/>
            </a:pPr>
            <a:r>
              <a:rPr lang="en-US" sz="2400" dirty="0"/>
              <a:t>NO.  The aggregate retail value of the gifts exceeds the $415 minimal value and, therefore, the gifts must be accepted on behalf of the U.S. Government and become property of the U.S. Government upon acceptance.</a:t>
            </a:r>
          </a:p>
          <a:p>
            <a:pPr marL="514350" indent="-514350">
              <a:buFontTx/>
              <a:buAutoNum type="arabicPeriod"/>
            </a:pPr>
            <a:r>
              <a:rPr lang="en-US" sz="2400" dirty="0"/>
              <a:t>YES.  The minimal value refers to the aggregate of all gifts made at the same presentation by the same donor.  Thus, because these gifts were offered at two separate presentations, they do not exceed the minimal value.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t>Correct Answer</a:t>
            </a:r>
          </a:p>
        </p:txBody>
      </p:sp>
      <p:sp>
        <p:nvSpPr>
          <p:cNvPr id="64515" name="Content Placeholder 2"/>
          <p:cNvSpPr>
            <a:spLocks noGrp="1"/>
          </p:cNvSpPr>
          <p:nvPr>
            <p:ph idx="1"/>
          </p:nvPr>
        </p:nvSpPr>
        <p:spPr/>
        <p:txBody>
          <a:bodyPr/>
          <a:lstStyle/>
          <a:p>
            <a:pPr marL="514350" indent="-514350">
              <a:buFontTx/>
              <a:buNone/>
            </a:pPr>
            <a:r>
              <a:rPr lang="en-US" dirty="0"/>
              <a:t>#3 YES.  The minimal value refers to the aggregate of all gifts made at the same presentation by the same donor.  Thus, because these gifts were offered at two separate presentations, they do not exceed the minimal value.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381000"/>
            <a:ext cx="8229600" cy="1143000"/>
          </a:xfrm>
        </p:spPr>
        <p:txBody>
          <a:bodyPr/>
          <a:lstStyle/>
          <a:p>
            <a:r>
              <a:rPr lang="en-US"/>
              <a:t>Gifts Between Employees</a:t>
            </a:r>
          </a:p>
        </p:txBody>
      </p:sp>
      <p:pic>
        <p:nvPicPr>
          <p:cNvPr id="65539" name="Content Placeholder 4" descr="2_1.gif"/>
          <p:cNvPicPr>
            <a:picLocks noGrp="1" noChangeAspect="1"/>
          </p:cNvPicPr>
          <p:nvPr>
            <p:ph idx="1"/>
          </p:nvPr>
        </p:nvPicPr>
        <p:blipFill>
          <a:blip r:embed="rId3" cstate="screen"/>
          <a:srcRect/>
          <a:stretch>
            <a:fillRect/>
          </a:stretch>
        </p:blipFill>
        <p:spPr>
          <a:xfrm>
            <a:off x="2133600" y="2057400"/>
            <a:ext cx="4781550" cy="2738438"/>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3400" y="914400"/>
            <a:ext cx="8229600" cy="1143000"/>
          </a:xfrm>
        </p:spPr>
        <p:txBody>
          <a:bodyPr/>
          <a:lstStyle/>
          <a:p>
            <a:r>
              <a:rPr lang="en-US"/>
              <a:t>Gifts Between Employees</a:t>
            </a:r>
            <a:br>
              <a:rPr lang="en-US"/>
            </a:br>
            <a:r>
              <a:rPr lang="en-US"/>
              <a:t>General Rule</a:t>
            </a:r>
            <a:br>
              <a:rPr lang="en-US">
                <a:solidFill>
                  <a:srgbClr val="C00000"/>
                </a:solidFill>
              </a:rPr>
            </a:br>
            <a:endParaRPr lang="en-US"/>
          </a:p>
        </p:txBody>
      </p:sp>
      <p:sp>
        <p:nvSpPr>
          <p:cNvPr id="66563" name="Rectangle 6"/>
          <p:cNvSpPr>
            <a:spLocks noChangeArrowheads="1"/>
          </p:cNvSpPr>
          <p:nvPr/>
        </p:nvSpPr>
        <p:spPr bwMode="auto">
          <a:xfrm>
            <a:off x="990600" y="1905000"/>
            <a:ext cx="7315200" cy="4154488"/>
          </a:xfrm>
          <a:prstGeom prst="rect">
            <a:avLst/>
          </a:prstGeom>
          <a:noFill/>
          <a:ln w="9525">
            <a:noFill/>
            <a:miter lim="800000"/>
            <a:headEnd/>
            <a:tailEnd/>
          </a:ln>
        </p:spPr>
        <p:txBody>
          <a:bodyPr>
            <a:spAutoFit/>
          </a:bodyPr>
          <a:lstStyle/>
          <a:p>
            <a:pPr eaLnBrk="0" hangingPunct="0"/>
            <a:r>
              <a:rPr lang="en-US" sz="2400" u="sng" dirty="0">
                <a:solidFill>
                  <a:srgbClr val="003366"/>
                </a:solidFill>
                <a:latin typeface="Arial" pitchFamily="34" charset="0"/>
                <a:cs typeface="Arial" pitchFamily="34" charset="0"/>
              </a:rPr>
              <a:t>An employee shall not, directly or indirectly:</a:t>
            </a:r>
          </a:p>
          <a:p>
            <a:pPr eaLnBrk="0" hangingPunct="0"/>
            <a:endParaRPr lang="en-US" sz="2400" u="sng" dirty="0">
              <a:solidFill>
                <a:srgbClr val="003366"/>
              </a:solidFill>
              <a:latin typeface="Arial" pitchFamily="34" charset="0"/>
              <a:cs typeface="Arial" pitchFamily="34" charset="0"/>
            </a:endParaRPr>
          </a:p>
          <a:p>
            <a:pPr eaLnBrk="0" hangingPunct="0"/>
            <a:r>
              <a:rPr lang="en-US" sz="2400" dirty="0">
                <a:solidFill>
                  <a:srgbClr val="003366"/>
                </a:solidFill>
                <a:latin typeface="Arial" pitchFamily="34" charset="0"/>
                <a:cs typeface="Arial" pitchFamily="34" charset="0"/>
              </a:rPr>
              <a:t>     1.  Give a gift to an official superior,</a:t>
            </a:r>
          </a:p>
          <a:p>
            <a:pPr eaLnBrk="0" hangingPunct="0"/>
            <a:endParaRPr lang="en-US" sz="2400" dirty="0">
              <a:solidFill>
                <a:srgbClr val="003366"/>
              </a:solidFill>
              <a:latin typeface="Arial" pitchFamily="34" charset="0"/>
              <a:cs typeface="Arial" pitchFamily="34" charset="0"/>
            </a:endParaRPr>
          </a:p>
          <a:p>
            <a:pPr defTabSz="857250" eaLnBrk="0" hangingPunct="0"/>
            <a:r>
              <a:rPr lang="en-US" sz="2400" dirty="0">
                <a:solidFill>
                  <a:srgbClr val="003366"/>
                </a:solidFill>
                <a:latin typeface="Arial" pitchFamily="34" charset="0"/>
                <a:cs typeface="Arial" pitchFamily="34" charset="0"/>
              </a:rPr>
              <a:t>     2.  Donate or solicit donations for a gift for a 	superior, or</a:t>
            </a:r>
          </a:p>
          <a:p>
            <a:pPr eaLnBrk="0" hangingPunct="0"/>
            <a:endParaRPr lang="en-US" sz="2400" dirty="0">
              <a:solidFill>
                <a:srgbClr val="003366"/>
              </a:solidFill>
              <a:latin typeface="Arial" pitchFamily="34" charset="0"/>
              <a:cs typeface="Arial" pitchFamily="34" charset="0"/>
            </a:endParaRPr>
          </a:p>
          <a:p>
            <a:pPr defTabSz="798513" eaLnBrk="0" hangingPunct="0"/>
            <a:r>
              <a:rPr lang="en-US" sz="2400" dirty="0">
                <a:solidFill>
                  <a:srgbClr val="003366"/>
                </a:solidFill>
                <a:latin typeface="Arial" pitchFamily="34" charset="0"/>
                <a:cs typeface="Arial" pitchFamily="34" charset="0"/>
              </a:rPr>
              <a:t>     3.  Accept a gift from a lower-paid employee, 	unless the donor and recipient are personal 	friends not in an official superior-subordinate 	relationship.</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t>Gifts Between Employees</a:t>
            </a:r>
          </a:p>
        </p:txBody>
      </p:sp>
      <p:sp>
        <p:nvSpPr>
          <p:cNvPr id="3" name="Content Placeholder 2"/>
          <p:cNvSpPr>
            <a:spLocks noGrp="1"/>
          </p:cNvSpPr>
          <p:nvPr>
            <p:ph idx="1"/>
          </p:nvPr>
        </p:nvSpPr>
        <p:spPr/>
        <p:txBody>
          <a:bodyPr/>
          <a:lstStyle/>
          <a:p>
            <a:pPr algn="ctr">
              <a:buFontTx/>
              <a:buNone/>
              <a:defRPr/>
            </a:pPr>
            <a:r>
              <a:rPr lang="en-US" b="1" dirty="0"/>
              <a:t>        EXCEPTIONS</a:t>
            </a:r>
          </a:p>
          <a:p>
            <a:pPr algn="ctr">
              <a:buFontTx/>
              <a:buNone/>
              <a:defRPr/>
            </a:pPr>
            <a:endParaRPr lang="en-US" b="1" dirty="0"/>
          </a:p>
          <a:p>
            <a:pPr algn="ctr">
              <a:buFontTx/>
              <a:buNone/>
              <a:defRPr/>
            </a:pPr>
            <a:endParaRPr lang="en-US" b="1" dirty="0"/>
          </a:p>
          <a:p>
            <a:pPr marL="514350" indent="-514350">
              <a:buFontTx/>
              <a:buAutoNum type="arabicPeriod"/>
              <a:defRPr/>
            </a:pPr>
            <a:r>
              <a:rPr lang="en-US" u="sng" dirty="0"/>
              <a:t>Occasional Basis</a:t>
            </a:r>
            <a:r>
              <a:rPr lang="en-US" dirty="0"/>
              <a:t>:  Traditional gift giving occasion</a:t>
            </a:r>
          </a:p>
          <a:p>
            <a:pPr marL="514350" indent="-514350">
              <a:buFontTx/>
              <a:buAutoNum type="arabicPeriod"/>
              <a:defRPr/>
            </a:pPr>
            <a:endParaRPr lang="en-US" dirty="0"/>
          </a:p>
          <a:p>
            <a:pPr marL="514350" indent="-514350">
              <a:buFontTx/>
              <a:buAutoNum type="arabicPeriod"/>
              <a:defRPr/>
            </a:pPr>
            <a:r>
              <a:rPr lang="en-US" u="sng" dirty="0"/>
              <a:t>Special and Infrequent Occasions</a:t>
            </a:r>
            <a:r>
              <a:rPr lang="en-US" dirty="0"/>
              <a:t>: Marriage, PCS, Retirement</a:t>
            </a:r>
          </a:p>
        </p:txBody>
      </p:sp>
      <p:pic>
        <p:nvPicPr>
          <p:cNvPr id="67588" name="Picture 3" descr="exceptions.jpg"/>
          <p:cNvPicPr>
            <a:picLocks noChangeAspect="1"/>
          </p:cNvPicPr>
          <p:nvPr/>
        </p:nvPicPr>
        <p:blipFill>
          <a:blip r:embed="rId3" cstate="screen"/>
          <a:srcRect/>
          <a:stretch>
            <a:fillRect/>
          </a:stretch>
        </p:blipFill>
        <p:spPr bwMode="auto">
          <a:xfrm>
            <a:off x="838200" y="1295400"/>
            <a:ext cx="2667000" cy="2057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371600"/>
          </a:xfrm>
        </p:spPr>
        <p:txBody>
          <a:bodyPr/>
          <a:lstStyle/>
          <a:p>
            <a:pPr eaLnBrk="1" hangingPunct="1">
              <a:buClr>
                <a:srgbClr val="000000"/>
              </a:buClr>
            </a:pPr>
            <a:r>
              <a:rPr lang="en-US" dirty="0"/>
              <a:t>Code of Ethics</a:t>
            </a:r>
          </a:p>
        </p:txBody>
      </p:sp>
      <p:sp>
        <p:nvSpPr>
          <p:cNvPr id="13315" name="Text Box 3"/>
          <p:cNvSpPr txBox="1">
            <a:spLocks noChangeArrowheads="1"/>
          </p:cNvSpPr>
          <p:nvPr/>
        </p:nvSpPr>
        <p:spPr bwMode="auto">
          <a:xfrm>
            <a:off x="2133600" y="1752600"/>
            <a:ext cx="49530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pic>
        <p:nvPicPr>
          <p:cNvPr id="13316" name="Picture 12" descr="14 Principles - Ethical Conduct"/>
          <p:cNvPicPr>
            <a:picLocks noChangeAspect="1" noChangeArrowheads="1"/>
          </p:cNvPicPr>
          <p:nvPr/>
        </p:nvPicPr>
        <p:blipFill>
          <a:blip r:embed="rId3" cstate="screen"/>
          <a:srcRect l="6091" t="5634" r="3543" b="12675"/>
          <a:stretch>
            <a:fillRect/>
          </a:stretch>
        </p:blipFill>
        <p:spPr bwMode="auto">
          <a:xfrm>
            <a:off x="1341438" y="914400"/>
            <a:ext cx="6461125" cy="5257800"/>
          </a:xfrm>
          <a:prstGeom prst="rect">
            <a:avLst/>
          </a:prstGeom>
          <a:noFill/>
          <a:ln w="57150">
            <a:noFill/>
            <a:miter lim="800000"/>
            <a:headEnd/>
            <a:tailEnd/>
          </a:ln>
        </p:spPr>
      </p:pic>
      <p:sp>
        <p:nvSpPr>
          <p:cNvPr id="13317" name="Rectangle 13"/>
          <p:cNvSpPr>
            <a:spLocks noChangeArrowheads="1"/>
          </p:cNvSpPr>
          <p:nvPr/>
        </p:nvSpPr>
        <p:spPr bwMode="auto">
          <a:xfrm>
            <a:off x="2133600" y="1219200"/>
            <a:ext cx="4876800" cy="5486400"/>
          </a:xfrm>
          <a:prstGeom prst="rect">
            <a:avLst/>
          </a:prstGeom>
          <a:noFill/>
          <a:ln w="76200" cmpd="tri">
            <a:noFill/>
            <a:miter lim="800000"/>
            <a:headEnd/>
            <a:tailEnd/>
          </a:ln>
        </p:spPr>
        <p:txBody>
          <a:bodyPr wrap="none" anchor="ctr"/>
          <a:lstStyle/>
          <a:p>
            <a:pPr eaLnBrk="0" hangingPunct="0"/>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t>Gifts Between Employees</a:t>
            </a:r>
          </a:p>
        </p:txBody>
      </p:sp>
      <p:sp>
        <p:nvSpPr>
          <p:cNvPr id="68611" name="Content Placeholder 2"/>
          <p:cNvSpPr>
            <a:spLocks noGrp="1"/>
          </p:cNvSpPr>
          <p:nvPr>
            <p:ph idx="1"/>
          </p:nvPr>
        </p:nvSpPr>
        <p:spPr/>
        <p:txBody>
          <a:bodyPr/>
          <a:lstStyle/>
          <a:p>
            <a:pPr algn="ctr">
              <a:buFontTx/>
              <a:buNone/>
            </a:pPr>
            <a:r>
              <a:rPr lang="en-US" b="1" dirty="0"/>
              <a:t>EXCEPTION #1</a:t>
            </a:r>
          </a:p>
          <a:p>
            <a:pPr>
              <a:buFontTx/>
              <a:buNone/>
            </a:pPr>
            <a:r>
              <a:rPr lang="en-US" b="1" dirty="0"/>
              <a:t>Occasional Basis </a:t>
            </a:r>
            <a:r>
              <a:rPr lang="en-US" dirty="0"/>
              <a:t>(traditional gift giving situations)</a:t>
            </a:r>
            <a:r>
              <a:rPr lang="en-US" b="1" dirty="0"/>
              <a:t>:</a:t>
            </a:r>
            <a:endParaRPr lang="en-US" dirty="0"/>
          </a:p>
          <a:p>
            <a:pPr lvl="2"/>
            <a:r>
              <a:rPr lang="en-US" dirty="0"/>
              <a:t>Items must be $10 or less</a:t>
            </a:r>
          </a:p>
          <a:p>
            <a:pPr lvl="2"/>
            <a:r>
              <a:rPr lang="en-US" dirty="0"/>
              <a:t>Food shared in the office </a:t>
            </a:r>
          </a:p>
          <a:p>
            <a:pPr lvl="2"/>
            <a:r>
              <a:rPr lang="en-US" dirty="0"/>
              <a:t>Personal hospitality in subordinate’s home</a:t>
            </a:r>
          </a:p>
          <a:p>
            <a:pPr lvl="2"/>
            <a:r>
              <a:rPr lang="en-US" dirty="0"/>
              <a:t>Host/hostess gifts</a:t>
            </a:r>
          </a:p>
        </p:txBody>
      </p:sp>
      <p:pic>
        <p:nvPicPr>
          <p:cNvPr id="68612" name="Picture 4" descr="party13.gif"/>
          <p:cNvPicPr>
            <a:picLocks noChangeAspect="1"/>
          </p:cNvPicPr>
          <p:nvPr/>
        </p:nvPicPr>
        <p:blipFill>
          <a:blip r:embed="rId3" cstate="screen"/>
          <a:srcRect/>
          <a:stretch>
            <a:fillRect/>
          </a:stretch>
        </p:blipFill>
        <p:spPr bwMode="auto">
          <a:xfrm>
            <a:off x="685800" y="4953000"/>
            <a:ext cx="1285875" cy="1114425"/>
          </a:xfrm>
          <a:prstGeom prst="rect">
            <a:avLst/>
          </a:prstGeom>
          <a:noFill/>
          <a:ln w="9525">
            <a:noFill/>
            <a:miter lim="800000"/>
            <a:headEnd/>
            <a:tailEnd/>
          </a:ln>
        </p:spPr>
      </p:pic>
      <p:pic>
        <p:nvPicPr>
          <p:cNvPr id="68613" name="Picture 5" descr="refreshments.jpg"/>
          <p:cNvPicPr>
            <a:picLocks noChangeAspect="1"/>
          </p:cNvPicPr>
          <p:nvPr/>
        </p:nvPicPr>
        <p:blipFill>
          <a:blip r:embed="rId4" cstate="screen"/>
          <a:srcRect/>
          <a:stretch>
            <a:fillRect/>
          </a:stretch>
        </p:blipFill>
        <p:spPr bwMode="auto">
          <a:xfrm>
            <a:off x="4114800" y="4800600"/>
            <a:ext cx="1133475" cy="1133475"/>
          </a:xfrm>
          <a:prstGeom prst="rect">
            <a:avLst/>
          </a:prstGeom>
          <a:noFill/>
          <a:ln w="9525">
            <a:noFill/>
            <a:miter lim="800000"/>
            <a:headEnd/>
            <a:tailEnd/>
          </a:ln>
        </p:spPr>
      </p:pic>
      <p:pic>
        <p:nvPicPr>
          <p:cNvPr id="68614" name="Picture 6" descr="flowers.jpg"/>
          <p:cNvPicPr>
            <a:picLocks noChangeAspect="1"/>
          </p:cNvPicPr>
          <p:nvPr/>
        </p:nvPicPr>
        <p:blipFill>
          <a:blip r:embed="rId5" cstate="screen"/>
          <a:srcRect/>
          <a:stretch>
            <a:fillRect/>
          </a:stretch>
        </p:blipFill>
        <p:spPr bwMode="auto">
          <a:xfrm>
            <a:off x="7086600" y="4876800"/>
            <a:ext cx="1104900" cy="11049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t>Gifts Between Employees</a:t>
            </a:r>
          </a:p>
        </p:txBody>
      </p:sp>
      <p:sp>
        <p:nvSpPr>
          <p:cNvPr id="69635" name="Content Placeholder 2"/>
          <p:cNvSpPr>
            <a:spLocks noGrp="1"/>
          </p:cNvSpPr>
          <p:nvPr>
            <p:ph idx="1"/>
          </p:nvPr>
        </p:nvSpPr>
        <p:spPr/>
        <p:txBody>
          <a:bodyPr/>
          <a:lstStyle/>
          <a:p>
            <a:pPr algn="ctr">
              <a:buFontTx/>
              <a:buNone/>
            </a:pPr>
            <a:r>
              <a:rPr lang="en-US" b="1"/>
              <a:t>EXCEPTION #2</a:t>
            </a:r>
          </a:p>
          <a:p>
            <a:pPr>
              <a:buFontTx/>
              <a:buNone/>
            </a:pPr>
            <a:r>
              <a:rPr lang="en-US" b="1"/>
              <a:t>Special Infrequent Occasions:</a:t>
            </a:r>
            <a:endParaRPr lang="en-US"/>
          </a:p>
          <a:p>
            <a:pPr lvl="2"/>
            <a:r>
              <a:rPr lang="en-US" b="1"/>
              <a:t> </a:t>
            </a:r>
            <a:r>
              <a:rPr lang="en-US"/>
              <a:t>Occasions that are of personal significance,</a:t>
            </a:r>
          </a:p>
          <a:p>
            <a:pPr lvl="2">
              <a:buFontTx/>
              <a:buNone/>
            </a:pPr>
            <a:endParaRPr lang="en-US" i="1"/>
          </a:p>
          <a:p>
            <a:pPr lvl="2">
              <a:buFontTx/>
              <a:buNone/>
            </a:pPr>
            <a:r>
              <a:rPr lang="en-US" i="1"/>
              <a:t>				OR</a:t>
            </a:r>
          </a:p>
          <a:p>
            <a:pPr lvl="2">
              <a:buFontTx/>
              <a:buNone/>
            </a:pPr>
            <a:endParaRPr lang="en-US" i="1"/>
          </a:p>
          <a:p>
            <a:pPr lvl="2"/>
            <a:r>
              <a:rPr lang="en-US"/>
              <a:t>Superior-subordinate relationship ends, </a:t>
            </a:r>
            <a:r>
              <a:rPr lang="en-US" i="1"/>
              <a:t>and </a:t>
            </a:r>
            <a:endParaRPr lang="en-US"/>
          </a:p>
          <a:p>
            <a:pPr lvl="2"/>
            <a:r>
              <a:rPr lang="en-US"/>
              <a:t>Gift is “appropriate to the occasion”</a:t>
            </a:r>
            <a:endParaRPr lang="en-US" i="1"/>
          </a:p>
          <a:p>
            <a:pPr lvl="2">
              <a:buFontTx/>
              <a:buNone/>
            </a:pPr>
            <a:endParaRPr lang="en-US"/>
          </a:p>
          <a:p>
            <a:endParaRPr lang="en-US"/>
          </a:p>
        </p:txBody>
      </p:sp>
      <p:pic>
        <p:nvPicPr>
          <p:cNvPr id="69636" name="Picture 3" descr="baby-shower-gift-ideas.jpg"/>
          <p:cNvPicPr>
            <a:picLocks noChangeAspect="1"/>
          </p:cNvPicPr>
          <p:nvPr/>
        </p:nvPicPr>
        <p:blipFill>
          <a:blip r:embed="rId3" cstate="screen"/>
          <a:srcRect/>
          <a:stretch>
            <a:fillRect/>
          </a:stretch>
        </p:blipFill>
        <p:spPr bwMode="auto">
          <a:xfrm>
            <a:off x="6934200" y="1219200"/>
            <a:ext cx="1295400" cy="123983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t>Gifts Between Employees</a:t>
            </a:r>
          </a:p>
        </p:txBody>
      </p:sp>
      <p:sp>
        <p:nvSpPr>
          <p:cNvPr id="70659" name="Content Placeholder 2"/>
          <p:cNvSpPr>
            <a:spLocks noGrp="1"/>
          </p:cNvSpPr>
          <p:nvPr>
            <p:ph idx="1"/>
          </p:nvPr>
        </p:nvSpPr>
        <p:spPr>
          <a:xfrm>
            <a:off x="457200" y="1371600"/>
            <a:ext cx="8229600" cy="4525963"/>
          </a:xfrm>
        </p:spPr>
        <p:txBody>
          <a:bodyPr/>
          <a:lstStyle/>
          <a:p>
            <a:pPr algn="ctr">
              <a:buFontTx/>
              <a:buNone/>
            </a:pPr>
            <a:r>
              <a:rPr lang="en-US" u="sng" dirty="0"/>
              <a:t>Gifts Appropriate to the Occasion</a:t>
            </a:r>
          </a:p>
          <a:p>
            <a:endParaRPr lang="en-US" u="sng" dirty="0"/>
          </a:p>
          <a:p>
            <a:pPr lvl="1"/>
            <a:r>
              <a:rPr lang="en-US" dirty="0"/>
              <a:t>$300 limit per donating group</a:t>
            </a:r>
          </a:p>
          <a:p>
            <a:pPr lvl="1">
              <a:buFontTx/>
              <a:buNone/>
            </a:pPr>
            <a:endParaRPr lang="en-US" dirty="0"/>
          </a:p>
          <a:p>
            <a:pPr lvl="1"/>
            <a:r>
              <a:rPr lang="en-US" dirty="0"/>
              <a:t>$10 limit on solicitation among subordinates</a:t>
            </a:r>
          </a:p>
          <a:p>
            <a:pPr lvl="1"/>
            <a:endParaRPr lang="en-US" dirty="0"/>
          </a:p>
          <a:p>
            <a:pPr lvl="1"/>
            <a:r>
              <a:rPr lang="en-US" dirty="0"/>
              <a:t>Voluntary contributions</a:t>
            </a:r>
          </a:p>
          <a:p>
            <a:pPr lvl="1"/>
            <a:endParaRPr lang="en-US" dirty="0"/>
          </a:p>
          <a:p>
            <a:pPr lvl="1"/>
            <a:r>
              <a:rPr lang="en-US" dirty="0"/>
              <a:t>Not subject to “buy down”</a:t>
            </a:r>
          </a:p>
          <a:p>
            <a:pPr lvl="1"/>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t>QUIZ TIME</a:t>
            </a:r>
          </a:p>
        </p:txBody>
      </p:sp>
      <p:sp>
        <p:nvSpPr>
          <p:cNvPr id="71683" name="Content Placeholder 2"/>
          <p:cNvSpPr>
            <a:spLocks noGrp="1"/>
          </p:cNvSpPr>
          <p:nvPr>
            <p:ph idx="1"/>
          </p:nvPr>
        </p:nvSpPr>
        <p:spPr/>
        <p:txBody>
          <a:bodyPr/>
          <a:lstStyle/>
          <a:p>
            <a:pPr>
              <a:buFontTx/>
              <a:buNone/>
            </a:pPr>
            <a:r>
              <a:rPr lang="en-US" b="1" dirty="0"/>
              <a:t>SCENARIO:  </a:t>
            </a:r>
            <a:r>
              <a:rPr lang="en-US" dirty="0"/>
              <a:t>An employee in your section often goes TDY.  She always purchases a souvenir coffee cup from each city she visits for her supervisor who collects them. She is careful to buy cups costing under $10.</a:t>
            </a:r>
          </a:p>
          <a:p>
            <a:pPr>
              <a:buFontTx/>
              <a:buNone/>
            </a:pPr>
            <a:endParaRPr lang="en-US" dirty="0"/>
          </a:p>
          <a:p>
            <a:pPr>
              <a:buFontTx/>
              <a:buNone/>
            </a:pPr>
            <a:r>
              <a:rPr lang="en-US" b="1" dirty="0"/>
              <a:t>QUESTION:  </a:t>
            </a:r>
            <a:r>
              <a:rPr lang="en-US" dirty="0"/>
              <a:t>Can she buy the cups for her boss?</a:t>
            </a:r>
          </a:p>
          <a:p>
            <a:endParaRPr lang="en-US" dirty="0"/>
          </a:p>
        </p:txBody>
      </p:sp>
      <p:pic>
        <p:nvPicPr>
          <p:cNvPr id="71684" name="Picture 3" descr="presents_cp.gif"/>
          <p:cNvPicPr>
            <a:picLocks noChangeAspect="1"/>
          </p:cNvPicPr>
          <p:nvPr/>
        </p:nvPicPr>
        <p:blipFill>
          <a:blip r:embed="rId3" cstate="screen"/>
          <a:srcRect/>
          <a:stretch>
            <a:fillRect/>
          </a:stretch>
        </p:blipFill>
        <p:spPr bwMode="auto">
          <a:xfrm>
            <a:off x="7086600" y="533400"/>
            <a:ext cx="1346200" cy="12414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Possible Answers</a:t>
            </a:r>
          </a:p>
        </p:txBody>
      </p:sp>
      <p:sp>
        <p:nvSpPr>
          <p:cNvPr id="72707" name="Content Placeholder 2"/>
          <p:cNvSpPr>
            <a:spLocks noGrp="1"/>
          </p:cNvSpPr>
          <p:nvPr>
            <p:ph idx="1"/>
          </p:nvPr>
        </p:nvSpPr>
        <p:spPr/>
        <p:txBody>
          <a:bodyPr/>
          <a:lstStyle/>
          <a:p>
            <a:pPr>
              <a:buFontTx/>
              <a:buNone/>
            </a:pPr>
            <a:r>
              <a:rPr lang="en-US" dirty="0"/>
              <a:t>1.  It is all right for her to buy the cups.</a:t>
            </a:r>
          </a:p>
          <a:p>
            <a:pPr>
              <a:buFontTx/>
              <a:buNone/>
            </a:pPr>
            <a:endParaRPr lang="en-US" dirty="0"/>
          </a:p>
          <a:p>
            <a:pPr>
              <a:buFontTx/>
              <a:buNone/>
            </a:pPr>
            <a:r>
              <a:rPr lang="en-US" dirty="0"/>
              <a:t>2.  She may not buy the cups, as gifts given on this basis are not considered occasional.</a:t>
            </a:r>
          </a:p>
          <a:p>
            <a:pPr>
              <a:buFontTx/>
              <a:buNone/>
            </a:pPr>
            <a:endParaRPr lang="en-US" dirty="0"/>
          </a:p>
          <a:p>
            <a:pPr>
              <a:buFontTx/>
              <a:buNone/>
            </a:pPr>
            <a:r>
              <a:rPr lang="en-US" dirty="0"/>
              <a:t>3.  She must not buy gifts for her official superior under any circumstance.</a:t>
            </a:r>
          </a:p>
          <a:p>
            <a:endParaRPr lang="en-US" dirty="0"/>
          </a:p>
        </p:txBody>
      </p:sp>
      <p:pic>
        <p:nvPicPr>
          <p:cNvPr id="72708" name="Picture 4" descr="mug3.jpg"/>
          <p:cNvPicPr>
            <a:picLocks noChangeAspect="1"/>
          </p:cNvPicPr>
          <p:nvPr/>
        </p:nvPicPr>
        <p:blipFill>
          <a:blip r:embed="rId3" cstate="screen"/>
          <a:srcRect/>
          <a:stretch>
            <a:fillRect/>
          </a:stretch>
        </p:blipFill>
        <p:spPr bwMode="auto">
          <a:xfrm>
            <a:off x="7391400" y="533400"/>
            <a:ext cx="1257300" cy="1176338"/>
          </a:xfrm>
          <a:prstGeom prst="rect">
            <a:avLst/>
          </a:prstGeom>
          <a:noFill/>
          <a:ln w="9525">
            <a:noFill/>
            <a:miter lim="800000"/>
            <a:headEnd/>
            <a:tailEnd/>
          </a:ln>
        </p:spPr>
      </p:pic>
      <p:pic>
        <p:nvPicPr>
          <p:cNvPr id="72709" name="Picture 5" descr="mug2.jpg"/>
          <p:cNvPicPr>
            <a:picLocks noChangeAspect="1"/>
          </p:cNvPicPr>
          <p:nvPr/>
        </p:nvPicPr>
        <p:blipFill>
          <a:blip r:embed="rId4" cstate="screen"/>
          <a:srcRect/>
          <a:stretch>
            <a:fillRect/>
          </a:stretch>
        </p:blipFill>
        <p:spPr bwMode="auto">
          <a:xfrm>
            <a:off x="762000" y="533400"/>
            <a:ext cx="1190625" cy="11049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t>Correct Answer</a:t>
            </a:r>
          </a:p>
        </p:txBody>
      </p:sp>
      <p:sp>
        <p:nvSpPr>
          <p:cNvPr id="73731" name="Content Placeholder 2"/>
          <p:cNvSpPr>
            <a:spLocks noGrp="1"/>
          </p:cNvSpPr>
          <p:nvPr>
            <p:ph idx="1"/>
          </p:nvPr>
        </p:nvSpPr>
        <p:spPr/>
        <p:txBody>
          <a:bodyPr/>
          <a:lstStyle/>
          <a:p>
            <a:pPr>
              <a:buFontTx/>
              <a:buNone/>
            </a:pPr>
            <a:endParaRPr lang="en-US" sz="4000" dirty="0"/>
          </a:p>
          <a:p>
            <a:pPr>
              <a:buFontTx/>
              <a:buNone/>
            </a:pPr>
            <a:r>
              <a:rPr lang="en-US" sz="4000" dirty="0"/>
              <a:t>#2 is correct.  She may not buy the cups, as gifts given on this basis are not considered occasional.</a:t>
            </a:r>
          </a:p>
        </p:txBody>
      </p:sp>
      <p:pic>
        <p:nvPicPr>
          <p:cNvPr id="73732" name="Picture 3" descr="ribbon2.jpg"/>
          <p:cNvPicPr>
            <a:picLocks noChangeAspect="1"/>
          </p:cNvPicPr>
          <p:nvPr/>
        </p:nvPicPr>
        <p:blipFill>
          <a:blip r:embed="rId3" cstate="screen"/>
          <a:srcRect/>
          <a:stretch>
            <a:fillRect/>
          </a:stretch>
        </p:blipFill>
        <p:spPr bwMode="auto">
          <a:xfrm>
            <a:off x="990600" y="838200"/>
            <a:ext cx="1371600" cy="12954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t>QUIZ #2</a:t>
            </a:r>
          </a:p>
        </p:txBody>
      </p:sp>
      <p:sp>
        <p:nvSpPr>
          <p:cNvPr id="74755" name="Content Placeholder 2"/>
          <p:cNvSpPr>
            <a:spLocks noGrp="1"/>
          </p:cNvSpPr>
          <p:nvPr>
            <p:ph idx="1"/>
          </p:nvPr>
        </p:nvSpPr>
        <p:spPr/>
        <p:txBody>
          <a:bodyPr/>
          <a:lstStyle/>
          <a:p>
            <a:pPr>
              <a:buFontTx/>
              <a:buNone/>
            </a:pPr>
            <a:r>
              <a:rPr lang="en-US" sz="2800" b="1" dirty="0"/>
              <a:t>SCENARIO:  </a:t>
            </a:r>
            <a:r>
              <a:rPr lang="en-US" sz="2800" dirty="0"/>
              <a:t>Your supervisor has invited you to her wedding.  After checking the gift registry you decide to purchase them a place setting for $70. You also want to encourage other subordinates within the division to purchase the same place settings as well to help the couple complete their set.</a:t>
            </a:r>
          </a:p>
          <a:p>
            <a:pPr>
              <a:buFontTx/>
              <a:buNone/>
            </a:pPr>
            <a:endParaRPr lang="en-US" sz="2800" dirty="0"/>
          </a:p>
          <a:p>
            <a:pPr>
              <a:buFontTx/>
              <a:buNone/>
            </a:pPr>
            <a:r>
              <a:rPr lang="en-US" sz="2800" b="1" dirty="0"/>
              <a:t>QUESTION:  </a:t>
            </a:r>
            <a:r>
              <a:rPr lang="en-US" sz="2800" dirty="0"/>
              <a:t>May you give the setting as a gift?</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t>Possible Answers</a:t>
            </a:r>
          </a:p>
        </p:txBody>
      </p:sp>
      <p:sp>
        <p:nvSpPr>
          <p:cNvPr id="3" name="Content Placeholder 2"/>
          <p:cNvSpPr>
            <a:spLocks noGrp="1"/>
          </p:cNvSpPr>
          <p:nvPr>
            <p:ph idx="1"/>
          </p:nvPr>
        </p:nvSpPr>
        <p:spPr/>
        <p:txBody>
          <a:bodyPr/>
          <a:lstStyle/>
          <a:p>
            <a:pPr marL="514350" indent="-514350">
              <a:buFontTx/>
              <a:buAutoNum type="arabicPeriod"/>
              <a:defRPr/>
            </a:pPr>
            <a:r>
              <a:rPr lang="en-US" dirty="0"/>
              <a:t>You may buy the china.</a:t>
            </a:r>
          </a:p>
          <a:p>
            <a:pPr marL="514350" indent="-514350">
              <a:buFontTx/>
              <a:buAutoNum type="arabicPeriod"/>
              <a:defRPr/>
            </a:pPr>
            <a:endParaRPr lang="en-US" dirty="0"/>
          </a:p>
          <a:p>
            <a:pPr marL="514350" indent="-514350">
              <a:buFontTx/>
              <a:buAutoNum type="arabicPeriod"/>
              <a:defRPr/>
            </a:pPr>
            <a:r>
              <a:rPr lang="en-US" dirty="0"/>
              <a:t>The gift exceeds the $10 limitation on gifts to official-superiors.</a:t>
            </a:r>
          </a:p>
          <a:p>
            <a:pPr marL="514350" indent="-514350">
              <a:buFontTx/>
              <a:buAutoNum type="arabicPeriod"/>
              <a:defRPr/>
            </a:pPr>
            <a:endParaRPr lang="en-US" dirty="0"/>
          </a:p>
          <a:p>
            <a:pPr marL="514350" indent="-514350">
              <a:buFontTx/>
              <a:buAutoNum type="arabicPeriod"/>
              <a:defRPr/>
            </a:pPr>
            <a:r>
              <a:rPr lang="en-US" dirty="0"/>
              <a:t>You may buy the china and encourage subordinates within the division to do likewise.</a:t>
            </a:r>
          </a:p>
          <a:p>
            <a:pPr>
              <a:buFontTx/>
              <a:buNone/>
              <a:defRPr/>
            </a:pPr>
            <a:endParaRPr lang="en-US" dirty="0"/>
          </a:p>
        </p:txBody>
      </p:sp>
      <p:pic>
        <p:nvPicPr>
          <p:cNvPr id="75780" name="Picture 3" descr="china.jpg"/>
          <p:cNvPicPr>
            <a:picLocks noChangeAspect="1"/>
          </p:cNvPicPr>
          <p:nvPr/>
        </p:nvPicPr>
        <p:blipFill>
          <a:blip r:embed="rId3" cstate="screen"/>
          <a:srcRect/>
          <a:stretch>
            <a:fillRect/>
          </a:stretch>
        </p:blipFill>
        <p:spPr bwMode="auto">
          <a:xfrm>
            <a:off x="6324600" y="1143000"/>
            <a:ext cx="2133600" cy="16002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762000"/>
            <a:ext cx="8229600" cy="1143000"/>
          </a:xfrm>
        </p:spPr>
        <p:txBody>
          <a:bodyPr/>
          <a:lstStyle/>
          <a:p>
            <a:r>
              <a:rPr lang="en-US"/>
              <a:t>Correct Answer</a:t>
            </a:r>
          </a:p>
        </p:txBody>
      </p:sp>
      <p:sp>
        <p:nvSpPr>
          <p:cNvPr id="76803" name="Content Placeholder 2"/>
          <p:cNvSpPr>
            <a:spLocks noGrp="1"/>
          </p:cNvSpPr>
          <p:nvPr>
            <p:ph idx="1"/>
          </p:nvPr>
        </p:nvSpPr>
        <p:spPr/>
        <p:txBody>
          <a:bodyPr/>
          <a:lstStyle/>
          <a:p>
            <a:pPr>
              <a:buFontTx/>
              <a:buNone/>
            </a:pPr>
            <a:endParaRPr lang="en-US" sz="4400" dirty="0"/>
          </a:p>
          <a:p>
            <a:pPr algn="ctr">
              <a:buFontTx/>
              <a:buNone/>
            </a:pPr>
            <a:r>
              <a:rPr lang="en-US" sz="4400" dirty="0"/>
              <a:t>#1 is correct!  This is an exception.  It is a special infrequent occasion of personal significance</a:t>
            </a:r>
            <a:r>
              <a:rPr lang="en-US"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152400"/>
            <a:ext cx="8326438" cy="2286000"/>
          </a:xfrm>
        </p:spPr>
        <p:txBody>
          <a:bodyPr/>
          <a:lstStyle/>
          <a:p>
            <a:pPr eaLnBrk="1" hangingPunct="1">
              <a:buClr>
                <a:srgbClr val="000000"/>
              </a:buClr>
            </a:pPr>
            <a:r>
              <a:rPr lang="en-US" dirty="0"/>
              <a:t>Soldier and Family Readiness Groups</a:t>
            </a:r>
          </a:p>
        </p:txBody>
      </p:sp>
      <p:sp>
        <p:nvSpPr>
          <p:cNvPr id="77827" name="Rectangle 4"/>
          <p:cNvSpPr>
            <a:spLocks noChangeArrowheads="1"/>
          </p:cNvSpPr>
          <p:nvPr/>
        </p:nvSpPr>
        <p:spPr bwMode="auto">
          <a:xfrm>
            <a:off x="0" y="-1236663"/>
            <a:ext cx="9144000" cy="0"/>
          </a:xfrm>
          <a:prstGeom prst="rect">
            <a:avLst/>
          </a:prstGeom>
          <a:noFill/>
          <a:ln w="9525">
            <a:noFill/>
            <a:miter lim="800000"/>
            <a:headEnd/>
            <a:tailEnd/>
          </a:ln>
        </p:spPr>
        <p:txBody>
          <a:bodyPr>
            <a:spAutoFit/>
          </a:bodyPr>
          <a:lstStyle/>
          <a:p>
            <a:pPr eaLnBrk="0" hangingPunct="0"/>
            <a:endParaRPr lang="en-US"/>
          </a:p>
        </p:txBody>
      </p:sp>
      <p:pic>
        <p:nvPicPr>
          <p:cNvPr id="77828" name="Picture 7" descr="Yellow Ribbon"/>
          <p:cNvPicPr>
            <a:picLocks noChangeAspect="1" noChangeArrowheads="1"/>
          </p:cNvPicPr>
          <p:nvPr/>
        </p:nvPicPr>
        <p:blipFill>
          <a:blip r:embed="rId3" cstate="screen"/>
          <a:srcRect/>
          <a:stretch>
            <a:fillRect/>
          </a:stretch>
        </p:blipFill>
        <p:spPr bwMode="auto">
          <a:xfrm>
            <a:off x="6629400" y="2514600"/>
            <a:ext cx="1503363" cy="3028950"/>
          </a:xfrm>
          <a:prstGeom prst="rect">
            <a:avLst/>
          </a:prstGeom>
          <a:noFill/>
          <a:ln w="9525">
            <a:noFill/>
            <a:miter lim="800000"/>
            <a:headEnd/>
            <a:tailEnd/>
          </a:ln>
        </p:spPr>
      </p:pic>
      <p:sp>
        <p:nvSpPr>
          <p:cNvPr id="77829" name="Rectangle 13"/>
          <p:cNvSpPr>
            <a:spLocks noChangeArrowheads="1"/>
          </p:cNvSpPr>
          <p:nvPr/>
        </p:nvSpPr>
        <p:spPr bwMode="auto">
          <a:xfrm>
            <a:off x="-360363" y="-1236663"/>
            <a:ext cx="9144001" cy="0"/>
          </a:xfrm>
          <a:prstGeom prst="rect">
            <a:avLst/>
          </a:prstGeom>
          <a:noFill/>
          <a:ln w="9525">
            <a:noFill/>
            <a:miter lim="800000"/>
            <a:headEnd/>
            <a:tailEnd/>
          </a:ln>
        </p:spPr>
        <p:txBody>
          <a:bodyPr>
            <a:spAutoFit/>
          </a:bodyPr>
          <a:lstStyle/>
          <a:p>
            <a:pPr eaLnBrk="0" hangingPunct="0"/>
            <a:endParaRPr lang="en-US"/>
          </a:p>
        </p:txBody>
      </p:sp>
      <p:pic>
        <p:nvPicPr>
          <p:cNvPr id="77830" name="Picture 23" descr="Picture of American Flag with a Bald Eagle imposed on it"/>
          <p:cNvPicPr>
            <a:picLocks noChangeAspect="1" noChangeArrowheads="1"/>
          </p:cNvPicPr>
          <p:nvPr/>
        </p:nvPicPr>
        <p:blipFill>
          <a:blip r:embed="rId4" cstate="screen"/>
          <a:srcRect/>
          <a:stretch>
            <a:fillRect/>
          </a:stretch>
        </p:blipFill>
        <p:spPr bwMode="auto">
          <a:xfrm>
            <a:off x="838200" y="2209800"/>
            <a:ext cx="4572000" cy="3429000"/>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u="sng" dirty="0">
                <a:ea typeface="Times New Roman" pitchFamily="18" charset="0"/>
                <a:cs typeface="CG Times" pitchFamily="18" charset="0"/>
              </a:rPr>
              <a:t>Employees</a:t>
            </a:r>
            <a:r>
              <a:rPr lang="en-US" sz="2800" u="sng" dirty="0">
                <a:ea typeface="Times New Roman" pitchFamily="18" charset="0"/>
                <a:cs typeface="WP TypographicSymbols"/>
              </a:rPr>
              <a:t>’</a:t>
            </a:r>
            <a:r>
              <a:rPr lang="en-US" sz="2800" u="sng" dirty="0">
                <a:ea typeface="Times New Roman" pitchFamily="18" charset="0"/>
                <a:cs typeface="CG Times" pitchFamily="18" charset="0"/>
              </a:rPr>
              <a:t> Responsibilities under Executive Order 12674 (as amended)</a:t>
            </a:r>
            <a:r>
              <a:rPr lang="en-US" sz="2800" dirty="0">
                <a:ea typeface="Times New Roman" pitchFamily="18" charset="0"/>
                <a:cs typeface="CG Times" pitchFamily="18" charset="0"/>
              </a:rPr>
              <a:t>:</a:t>
            </a:r>
          </a:p>
        </p:txBody>
      </p:sp>
      <p:sp>
        <p:nvSpPr>
          <p:cNvPr id="14339" name="Rectangle 3"/>
          <p:cNvSpPr>
            <a:spLocks noGrp="1" noChangeArrowheads="1"/>
          </p:cNvSpPr>
          <p:nvPr>
            <p:ph idx="1"/>
          </p:nvPr>
        </p:nvSpPr>
        <p:spPr/>
        <p:txBody>
          <a:bodyPr/>
          <a:lstStyle/>
          <a:p>
            <a:pPr eaLnBrk="1" hangingPunct="1">
              <a:buFontTx/>
              <a:buNone/>
            </a:pPr>
            <a:r>
              <a:rPr lang="en-US" sz="2400" b="1">
                <a:solidFill>
                  <a:srgbClr val="00CC00"/>
                </a:solidFill>
                <a:ea typeface="Times New Roman" pitchFamily="18" charset="0"/>
                <a:cs typeface="CG Times" pitchFamily="18" charset="0"/>
              </a:rPr>
              <a:t>DO</a:t>
            </a:r>
          </a:p>
          <a:p>
            <a:pPr eaLnBrk="1" hangingPunct="1"/>
            <a:r>
              <a:rPr lang="en-US" sz="2000">
                <a:ea typeface="Times New Roman" pitchFamily="18" charset="0"/>
                <a:cs typeface="CG Times" pitchFamily="18" charset="0"/>
              </a:rPr>
              <a:t>Place loyalty to the Constitution, the laws, and ethical principles above private gain.</a:t>
            </a:r>
          </a:p>
          <a:p>
            <a:pPr eaLnBrk="1" hangingPunct="1"/>
            <a:r>
              <a:rPr lang="en-US" sz="2000">
                <a:ea typeface="Times New Roman" pitchFamily="18" charset="0"/>
                <a:cs typeface="CG Times" pitchFamily="18" charset="0"/>
              </a:rPr>
              <a:t>Act impartially to all groups, persons, and organizations.</a:t>
            </a:r>
          </a:p>
          <a:p>
            <a:pPr eaLnBrk="1" hangingPunct="1"/>
            <a:r>
              <a:rPr lang="en-US" sz="2000">
                <a:ea typeface="Times New Roman" pitchFamily="18" charset="0"/>
                <a:cs typeface="CG Times" pitchFamily="18" charset="0"/>
              </a:rPr>
              <a:t>Give an honest effort in the performance of your duties.</a:t>
            </a:r>
          </a:p>
          <a:p>
            <a:pPr eaLnBrk="1" hangingPunct="1"/>
            <a:r>
              <a:rPr lang="en-US" sz="2000">
                <a:ea typeface="Times New Roman" pitchFamily="18" charset="0"/>
                <a:cs typeface="CG Times" pitchFamily="18" charset="0"/>
              </a:rPr>
              <a:t>Protect and conserve Federal property.</a:t>
            </a:r>
          </a:p>
          <a:p>
            <a:pPr eaLnBrk="1" hangingPunct="1"/>
            <a:r>
              <a:rPr lang="en-US" sz="2000">
                <a:ea typeface="Times New Roman" pitchFamily="18" charset="0"/>
                <a:cs typeface="CG Times" pitchFamily="18" charset="0"/>
              </a:rPr>
              <a:t>Disclose fraud, waste, and abuse, and corruption to appropriate authorities.</a:t>
            </a:r>
          </a:p>
          <a:p>
            <a:pPr eaLnBrk="1" hangingPunct="1"/>
            <a:r>
              <a:rPr lang="en-US" sz="2000">
                <a:ea typeface="Times New Roman" pitchFamily="18" charset="0"/>
                <a:cs typeface="CG Times" pitchFamily="18" charset="0"/>
              </a:rPr>
              <a:t>Fulfill in good faith your obligations as citizens, and pay your Federal, State, and local taxes.  </a:t>
            </a:r>
          </a:p>
          <a:p>
            <a:pPr eaLnBrk="1" hangingPunct="1"/>
            <a:r>
              <a:rPr lang="en-US" sz="2000">
                <a:ea typeface="Times New Roman" pitchFamily="18" charset="0"/>
                <a:cs typeface="CG Times" pitchFamily="18" charset="0"/>
              </a:rPr>
              <a:t>Comply with all laws providing equal opportunity to all persons, regardless of their race, color, religion.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444190"/>
            <a:ext cx="7772400" cy="1371600"/>
          </a:xfrm>
        </p:spPr>
        <p:txBody>
          <a:bodyPr/>
          <a:lstStyle/>
          <a:p>
            <a:pPr eaLnBrk="1" hangingPunct="1">
              <a:buClr>
                <a:srgbClr val="000000"/>
              </a:buClr>
            </a:pPr>
            <a:r>
              <a:rPr lang="en-US" dirty="0"/>
              <a:t>Soldier and Family Readiness Groups </a:t>
            </a:r>
          </a:p>
        </p:txBody>
      </p:sp>
      <p:sp>
        <p:nvSpPr>
          <p:cNvPr id="78851" name="Rectangle 3"/>
          <p:cNvSpPr>
            <a:spLocks noGrp="1" noChangeArrowheads="1"/>
          </p:cNvSpPr>
          <p:nvPr>
            <p:ph idx="1"/>
          </p:nvPr>
        </p:nvSpPr>
        <p:spPr>
          <a:xfrm>
            <a:off x="685800" y="1828800"/>
            <a:ext cx="7696200" cy="4267200"/>
          </a:xfrm>
        </p:spPr>
        <p:txBody>
          <a:bodyPr/>
          <a:lstStyle/>
          <a:p>
            <a:pPr eaLnBrk="1" hangingPunct="1">
              <a:buClr>
                <a:srgbClr val="000000"/>
              </a:buClr>
            </a:pPr>
            <a:r>
              <a:rPr lang="en-US" sz="2800" dirty="0"/>
              <a:t>Soldier and Family Readiness Groups (SFRGs) are official “command sponsored” Army programs</a:t>
            </a:r>
          </a:p>
          <a:p>
            <a:pPr eaLnBrk="1" hangingPunct="1">
              <a:buClr>
                <a:srgbClr val="000000"/>
              </a:buClr>
            </a:pPr>
            <a:r>
              <a:rPr lang="en-US" sz="2800" dirty="0"/>
              <a:t>Primary purposes of SFRGs:</a:t>
            </a:r>
          </a:p>
          <a:p>
            <a:pPr lvl="2" eaLnBrk="1" hangingPunct="1">
              <a:buClr>
                <a:srgbClr val="000000"/>
              </a:buClr>
            </a:pPr>
            <a:r>
              <a:rPr lang="en-US" sz="2200" dirty="0"/>
              <a:t>Act as an extension of the unit command in disseminating information</a:t>
            </a:r>
          </a:p>
          <a:p>
            <a:pPr lvl="2" eaLnBrk="1" hangingPunct="1">
              <a:buClr>
                <a:srgbClr val="000000"/>
              </a:buClr>
            </a:pPr>
            <a:r>
              <a:rPr lang="en-US" sz="2200" dirty="0"/>
              <a:t>Connect Soldiers and Families to the chain of command in order to provide support</a:t>
            </a:r>
          </a:p>
          <a:p>
            <a:pPr lvl="2" eaLnBrk="1" hangingPunct="1">
              <a:buClr>
                <a:srgbClr val="000000"/>
              </a:buClr>
            </a:pPr>
            <a:r>
              <a:rPr lang="en-US" sz="2200" dirty="0"/>
              <a:t>Connect SFRG members to available resources</a:t>
            </a:r>
          </a:p>
          <a:p>
            <a:pPr lvl="2" eaLnBrk="1" hangingPunct="1">
              <a:buClr>
                <a:srgbClr val="000000"/>
              </a:buClr>
            </a:pPr>
            <a:r>
              <a:rPr lang="en-US" sz="2200" dirty="0"/>
              <a:t>Offer a network of support</a:t>
            </a:r>
          </a:p>
          <a:p>
            <a:pPr eaLnBrk="1" hangingPunct="1">
              <a:buClr>
                <a:srgbClr val="000000"/>
              </a:buClr>
            </a:pPr>
            <a:endParaRPr lang="en-US" sz="2800" dirty="0"/>
          </a:p>
          <a:p>
            <a:pPr lvl="2" eaLnBrk="1" hangingPunct="1">
              <a:buClr>
                <a:srgbClr val="000000"/>
              </a:buClr>
            </a:pPr>
            <a:endParaRPr lang="en-US" b="1" dirty="0">
              <a:solidFill>
                <a:srgbClr val="000000"/>
              </a:solidFil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38200" y="152400"/>
            <a:ext cx="7772400" cy="1371600"/>
          </a:xfrm>
        </p:spPr>
        <p:txBody>
          <a:bodyPr/>
          <a:lstStyle/>
          <a:p>
            <a:pPr eaLnBrk="1" hangingPunct="1">
              <a:buClr>
                <a:srgbClr val="000000"/>
              </a:buClr>
            </a:pPr>
            <a:r>
              <a:rPr lang="en-US" sz="4000" dirty="0"/>
              <a:t>Official Support of SFRGs</a:t>
            </a:r>
            <a:r>
              <a:rPr lang="en-US" dirty="0"/>
              <a:t> </a:t>
            </a:r>
          </a:p>
        </p:txBody>
      </p:sp>
      <p:sp>
        <p:nvSpPr>
          <p:cNvPr id="79875" name="Rectangle 3"/>
          <p:cNvSpPr>
            <a:spLocks noGrp="1" noChangeArrowheads="1"/>
          </p:cNvSpPr>
          <p:nvPr>
            <p:ph idx="1"/>
          </p:nvPr>
        </p:nvSpPr>
        <p:spPr>
          <a:xfrm>
            <a:off x="685800" y="1600200"/>
            <a:ext cx="8001000" cy="3886200"/>
          </a:xfrm>
        </p:spPr>
        <p:txBody>
          <a:bodyPr/>
          <a:lstStyle/>
          <a:p>
            <a:pPr eaLnBrk="1" hangingPunct="1">
              <a:buClr>
                <a:srgbClr val="000000"/>
              </a:buClr>
            </a:pPr>
            <a:r>
              <a:rPr lang="en-US" sz="3600" dirty="0"/>
              <a:t>Appropriated funds are authorized for SFRG mission activities</a:t>
            </a:r>
          </a:p>
          <a:p>
            <a:pPr eaLnBrk="1" hangingPunct="1">
              <a:buClr>
                <a:srgbClr val="000000"/>
              </a:buClr>
            </a:pPr>
            <a:r>
              <a:rPr lang="en-US" sz="3600" dirty="0"/>
              <a:t>Government office space and equipment may be used for SFRG mission activities</a:t>
            </a:r>
          </a:p>
        </p:txBody>
      </p:sp>
      <p:pic>
        <p:nvPicPr>
          <p:cNvPr id="79876" name="Picture 4" descr="bs00823_"/>
          <p:cNvPicPr>
            <a:picLocks noChangeAspect="1" noChangeArrowheads="1"/>
          </p:cNvPicPr>
          <p:nvPr/>
        </p:nvPicPr>
        <p:blipFill>
          <a:blip r:embed="rId3" cstate="screen"/>
          <a:srcRect/>
          <a:stretch>
            <a:fillRect/>
          </a:stretch>
        </p:blipFill>
        <p:spPr bwMode="auto">
          <a:xfrm>
            <a:off x="5867400" y="4191000"/>
            <a:ext cx="2286000" cy="1947863"/>
          </a:xfrm>
          <a:prstGeom prst="rect">
            <a:avLst/>
          </a:prstGeom>
          <a:noFill/>
          <a:ln w="9525">
            <a:noFill/>
            <a:miter lim="800000"/>
            <a:headEnd/>
            <a:tailEnd/>
          </a:ln>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2000" y="304800"/>
            <a:ext cx="7543800" cy="1371600"/>
          </a:xfrm>
        </p:spPr>
        <p:txBody>
          <a:bodyPr/>
          <a:lstStyle/>
          <a:p>
            <a:pPr eaLnBrk="1" hangingPunct="1">
              <a:buClr>
                <a:srgbClr val="000000"/>
              </a:buClr>
            </a:pPr>
            <a:r>
              <a:rPr lang="en-US"/>
              <a:t>Fundraising</a:t>
            </a:r>
          </a:p>
        </p:txBody>
      </p:sp>
      <p:sp>
        <p:nvSpPr>
          <p:cNvPr id="80899" name="Rectangle 3"/>
          <p:cNvSpPr>
            <a:spLocks noGrp="1" noChangeArrowheads="1"/>
          </p:cNvSpPr>
          <p:nvPr>
            <p:ph idx="1"/>
          </p:nvPr>
        </p:nvSpPr>
        <p:spPr>
          <a:xfrm>
            <a:off x="609600" y="1600200"/>
            <a:ext cx="7924800" cy="4114800"/>
          </a:xfrm>
        </p:spPr>
        <p:txBody>
          <a:bodyPr/>
          <a:lstStyle/>
          <a:p>
            <a:pPr eaLnBrk="1" hangingPunct="1">
              <a:buClr>
                <a:srgbClr val="000000"/>
              </a:buClr>
            </a:pPr>
            <a:endParaRPr lang="en-US" b="1" dirty="0">
              <a:solidFill>
                <a:srgbClr val="000000"/>
              </a:solidFill>
            </a:endParaRPr>
          </a:p>
          <a:p>
            <a:pPr eaLnBrk="1" hangingPunct="1">
              <a:buClr>
                <a:srgbClr val="000000"/>
              </a:buClr>
            </a:pPr>
            <a:r>
              <a:rPr lang="en-US" dirty="0"/>
              <a:t>SFRGs have limited fundraising authority</a:t>
            </a:r>
          </a:p>
          <a:p>
            <a:pPr eaLnBrk="1" hangingPunct="1">
              <a:buClr>
                <a:srgbClr val="000000"/>
              </a:buClr>
            </a:pPr>
            <a:r>
              <a:rPr lang="en-US" dirty="0"/>
              <a:t>SFRGs may create an informal fund</a:t>
            </a:r>
          </a:p>
          <a:p>
            <a:pPr eaLnBrk="1" hangingPunct="1">
              <a:buClr>
                <a:srgbClr val="000000"/>
              </a:buClr>
            </a:pPr>
            <a:r>
              <a:rPr lang="en-US" dirty="0"/>
              <a:t>Members of SFRGs may only fundraise for informal funds among their own members</a:t>
            </a:r>
          </a:p>
          <a:p>
            <a:pPr eaLnBrk="1" hangingPunct="1">
              <a:buClr>
                <a:srgbClr val="000000"/>
              </a:buClr>
            </a:pPr>
            <a:r>
              <a:rPr lang="en-US" dirty="0"/>
              <a:t>What does this mean?</a:t>
            </a:r>
            <a:endParaRPr lang="en-US" sz="3600" dirty="0"/>
          </a:p>
        </p:txBody>
      </p:sp>
      <p:pic>
        <p:nvPicPr>
          <p:cNvPr id="80900" name="Picture 4" descr="j0250660[1]"/>
          <p:cNvPicPr>
            <a:picLocks noChangeAspect="1" noChangeArrowheads="1"/>
          </p:cNvPicPr>
          <p:nvPr/>
        </p:nvPicPr>
        <p:blipFill>
          <a:blip r:embed="rId3" cstate="screen"/>
          <a:srcRect/>
          <a:stretch>
            <a:fillRect/>
          </a:stretch>
        </p:blipFill>
        <p:spPr bwMode="auto">
          <a:xfrm>
            <a:off x="6705600" y="144463"/>
            <a:ext cx="2001838" cy="2141537"/>
          </a:xfrm>
          <a:prstGeom prst="rect">
            <a:avLst/>
          </a:prstGeom>
          <a:noFill/>
          <a:ln w="9525">
            <a:noFill/>
            <a:miter lim="800000"/>
            <a:headEnd/>
            <a:tailEnd/>
          </a:ln>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8077200" cy="1600200"/>
          </a:xfrm>
        </p:spPr>
        <p:txBody>
          <a:bodyPr/>
          <a:lstStyle/>
          <a:p>
            <a:pPr eaLnBrk="1" hangingPunct="1">
              <a:buClr>
                <a:srgbClr val="000000"/>
              </a:buClr>
            </a:pPr>
            <a:r>
              <a:rPr lang="en-US" dirty="0"/>
              <a:t>SFRGs &amp; Private Organizations</a:t>
            </a:r>
          </a:p>
        </p:txBody>
      </p:sp>
      <p:sp>
        <p:nvSpPr>
          <p:cNvPr id="81923" name="Rectangle 3"/>
          <p:cNvSpPr>
            <a:spLocks noGrp="1" noChangeArrowheads="1"/>
          </p:cNvSpPr>
          <p:nvPr>
            <p:ph idx="1"/>
          </p:nvPr>
        </p:nvSpPr>
        <p:spPr>
          <a:xfrm>
            <a:off x="533400" y="1828800"/>
            <a:ext cx="8077200" cy="3810000"/>
          </a:xfrm>
        </p:spPr>
        <p:txBody>
          <a:bodyPr/>
          <a:lstStyle/>
          <a:p>
            <a:pPr eaLnBrk="1" hangingPunct="1">
              <a:lnSpc>
                <a:spcPct val="90000"/>
              </a:lnSpc>
              <a:buClr>
                <a:srgbClr val="000000"/>
              </a:buClr>
            </a:pPr>
            <a:r>
              <a:rPr lang="en-US" dirty="0"/>
              <a:t>Individuals may establish private organizations (POs) that have similar goals and objectives of SFRGs</a:t>
            </a:r>
          </a:p>
          <a:p>
            <a:pPr lvl="1" eaLnBrk="1" hangingPunct="1">
              <a:lnSpc>
                <a:spcPct val="90000"/>
              </a:lnSpc>
              <a:buClr>
                <a:srgbClr val="000000"/>
              </a:buClr>
              <a:buFontTx/>
              <a:buNone/>
            </a:pPr>
            <a:r>
              <a:rPr lang="en-US" dirty="0"/>
              <a:t>Remember:  These are non-Federal entities!</a:t>
            </a:r>
          </a:p>
          <a:p>
            <a:pPr lvl="1" eaLnBrk="1" hangingPunct="1">
              <a:lnSpc>
                <a:spcPct val="90000"/>
              </a:lnSpc>
              <a:buClr>
                <a:srgbClr val="000000"/>
              </a:buClr>
            </a:pPr>
            <a:endParaRPr lang="en-US" dirty="0"/>
          </a:p>
          <a:p>
            <a:pPr eaLnBrk="1" hangingPunct="1">
              <a:lnSpc>
                <a:spcPct val="90000"/>
              </a:lnSpc>
              <a:buClr>
                <a:srgbClr val="000000"/>
              </a:buClr>
            </a:pPr>
            <a:r>
              <a:rPr lang="en-US" dirty="0"/>
              <a:t>These POs may fundraise IAW the Joint Ethics Regulation</a:t>
            </a:r>
          </a:p>
          <a:p>
            <a:pPr lvl="1" eaLnBrk="1" hangingPunct="1">
              <a:lnSpc>
                <a:spcPct val="90000"/>
              </a:lnSpc>
              <a:buClr>
                <a:srgbClr val="000000"/>
              </a:buClr>
              <a:buFontTx/>
              <a:buNone/>
            </a:pPr>
            <a:r>
              <a:rPr lang="en-US" dirty="0"/>
              <a:t>Remember:  These are non-Federal entities!</a:t>
            </a:r>
          </a:p>
          <a:p>
            <a:pPr eaLnBrk="1" hangingPunct="1">
              <a:lnSpc>
                <a:spcPct val="90000"/>
              </a:lnSpc>
              <a:buClr>
                <a:srgbClr val="000000"/>
              </a:buClr>
            </a:pPr>
            <a:endParaRPr lang="en-US" sz="2800"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533400"/>
            <a:ext cx="7924800" cy="1143000"/>
          </a:xfrm>
        </p:spPr>
        <p:txBody>
          <a:bodyPr/>
          <a:lstStyle/>
          <a:p>
            <a:pPr eaLnBrk="1" hangingPunct="1">
              <a:buClr>
                <a:srgbClr val="000000"/>
              </a:buClr>
            </a:pPr>
            <a:r>
              <a:rPr lang="en-US" sz="4000" dirty="0"/>
              <a:t>SFRGs &amp; Private Organizations</a:t>
            </a:r>
            <a:br>
              <a:rPr lang="en-US" sz="4000" dirty="0"/>
            </a:br>
            <a:r>
              <a:rPr lang="en-US" sz="4000" dirty="0"/>
              <a:t>(Continued)</a:t>
            </a:r>
          </a:p>
        </p:txBody>
      </p:sp>
      <p:sp>
        <p:nvSpPr>
          <p:cNvPr id="82947" name="Rectangle 3"/>
          <p:cNvSpPr>
            <a:spLocks noGrp="1" noChangeArrowheads="1"/>
          </p:cNvSpPr>
          <p:nvPr>
            <p:ph idx="1"/>
          </p:nvPr>
        </p:nvSpPr>
        <p:spPr>
          <a:xfrm>
            <a:off x="457200" y="1870075"/>
            <a:ext cx="8229600" cy="3997325"/>
          </a:xfrm>
        </p:spPr>
        <p:txBody>
          <a:bodyPr/>
          <a:lstStyle/>
          <a:p>
            <a:pPr eaLnBrk="1" hangingPunct="1">
              <a:buClr>
                <a:srgbClr val="000000"/>
              </a:buClr>
            </a:pPr>
            <a:r>
              <a:rPr lang="en-US" dirty="0"/>
              <a:t>To prevent conflicts of interest, leaders of these POs should not be SFRG leaders</a:t>
            </a:r>
          </a:p>
          <a:p>
            <a:pPr lvl="1" eaLnBrk="1" hangingPunct="1">
              <a:buClr>
                <a:srgbClr val="000000"/>
              </a:buClr>
              <a:buFontTx/>
              <a:buNone/>
            </a:pPr>
            <a:r>
              <a:rPr lang="en-US" dirty="0"/>
              <a:t>Remember:  These are non-Federal entities!</a:t>
            </a:r>
          </a:p>
          <a:p>
            <a:pPr lvl="1" eaLnBrk="1" hangingPunct="1">
              <a:buClr>
                <a:srgbClr val="000000"/>
              </a:buClr>
              <a:buFontTx/>
              <a:buNone/>
            </a:pPr>
            <a:endParaRPr lang="en-US" dirty="0"/>
          </a:p>
          <a:p>
            <a:pPr eaLnBrk="1" hangingPunct="1">
              <a:buClr>
                <a:srgbClr val="000000"/>
              </a:buClr>
            </a:pPr>
            <a:r>
              <a:rPr lang="en-US" dirty="0"/>
              <a:t>These POs may not receive preferential treatment from the Army</a:t>
            </a:r>
            <a:r>
              <a:rPr lang="en-US" sz="2800" dirty="0"/>
              <a:t> </a:t>
            </a:r>
          </a:p>
          <a:p>
            <a:pPr lvl="1" eaLnBrk="1" hangingPunct="1">
              <a:buClr>
                <a:srgbClr val="000000"/>
              </a:buClr>
              <a:buFontTx/>
              <a:buNone/>
            </a:pPr>
            <a:r>
              <a:rPr lang="en-US" dirty="0"/>
              <a:t>Remember:  These are non-Federal entities!</a:t>
            </a:r>
            <a:endParaRPr lang="en-US" sz="2400" dirty="0"/>
          </a:p>
          <a:p>
            <a:pPr eaLnBrk="1" hangingPunct="1">
              <a:buClr>
                <a:srgbClr val="000000"/>
              </a:buClr>
            </a:pPr>
            <a:endParaRPr lang="en-US"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3400" y="658813"/>
            <a:ext cx="8229600" cy="1474787"/>
          </a:xfrm>
        </p:spPr>
        <p:txBody>
          <a:bodyPr/>
          <a:lstStyle/>
          <a:p>
            <a:pPr eaLnBrk="1" hangingPunct="1">
              <a:buClr>
                <a:srgbClr val="000000"/>
              </a:buClr>
            </a:pPr>
            <a:r>
              <a:rPr lang="en-US" dirty="0"/>
              <a:t>Official And Personal Participation In Non-Federal Entities</a:t>
            </a:r>
          </a:p>
        </p:txBody>
      </p:sp>
      <p:pic>
        <p:nvPicPr>
          <p:cNvPr id="83971" name="Picture 3" descr="j0197762"/>
          <p:cNvPicPr>
            <a:picLocks noChangeAspect="1" noChangeArrowheads="1"/>
          </p:cNvPicPr>
          <p:nvPr/>
        </p:nvPicPr>
        <p:blipFill>
          <a:blip r:embed="rId3" cstate="screen"/>
          <a:srcRect/>
          <a:stretch>
            <a:fillRect/>
          </a:stretch>
        </p:blipFill>
        <p:spPr bwMode="auto">
          <a:xfrm>
            <a:off x="2514600" y="2514600"/>
            <a:ext cx="4127500" cy="3719513"/>
          </a:xfrm>
          <a:prstGeom prst="rect">
            <a:avLst/>
          </a:prstGeom>
          <a:noFill/>
          <a:ln w="9525">
            <a:noFill/>
            <a:miter lim="800000"/>
            <a:headEnd/>
            <a:tailEnd/>
          </a:ln>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304800"/>
            <a:ext cx="7772400" cy="1371600"/>
          </a:xfrm>
        </p:spPr>
        <p:txBody>
          <a:bodyPr/>
          <a:lstStyle/>
          <a:p>
            <a:pPr eaLnBrk="1" hangingPunct="1">
              <a:buClr>
                <a:srgbClr val="000000"/>
              </a:buClr>
            </a:pPr>
            <a:r>
              <a:rPr lang="en-US"/>
              <a:t>Ethics Principles</a:t>
            </a:r>
          </a:p>
        </p:txBody>
      </p:sp>
      <p:sp>
        <p:nvSpPr>
          <p:cNvPr id="84995" name="Rectangle 3"/>
          <p:cNvSpPr>
            <a:spLocks noGrp="1" noChangeArrowheads="1"/>
          </p:cNvSpPr>
          <p:nvPr>
            <p:ph idx="1"/>
          </p:nvPr>
        </p:nvSpPr>
        <p:spPr>
          <a:xfrm>
            <a:off x="609600" y="1828800"/>
            <a:ext cx="7696200" cy="3962400"/>
          </a:xfrm>
        </p:spPr>
        <p:txBody>
          <a:bodyPr/>
          <a:lstStyle/>
          <a:p>
            <a:pPr marL="609600" indent="-609600" eaLnBrk="1" hangingPunct="1">
              <a:buClr>
                <a:srgbClr val="000000"/>
              </a:buClr>
            </a:pPr>
            <a:r>
              <a:rPr lang="en-US"/>
              <a:t>No preferential treatment for any Non-Federal Entity (NFE) (#8)</a:t>
            </a:r>
          </a:p>
          <a:p>
            <a:pPr marL="609600" indent="-609600" eaLnBrk="1" hangingPunct="1">
              <a:buClr>
                <a:srgbClr val="000000"/>
              </a:buClr>
            </a:pPr>
            <a:r>
              <a:rPr lang="en-US"/>
              <a:t>Do not misuse public office for private gain (#7) </a:t>
            </a:r>
          </a:p>
          <a:p>
            <a:pPr marL="609600" indent="-609600" eaLnBrk="1" hangingPunct="1">
              <a:buClr>
                <a:srgbClr val="000000"/>
              </a:buClr>
            </a:pPr>
            <a:r>
              <a:rPr lang="en-US"/>
              <a:t>Government resources may be used only for authorized purposes (#9)</a:t>
            </a:r>
          </a:p>
          <a:p>
            <a:pPr marL="609600" indent="-609600" eaLnBrk="1" hangingPunct="1">
              <a:buClr>
                <a:srgbClr val="000000"/>
              </a:buClr>
            </a:pPr>
            <a:r>
              <a:rPr lang="en-US"/>
              <a:t>Avoid conflicts of interest (#2)</a:t>
            </a:r>
            <a:endParaRPr lang="en-US" sz="3600" b="1"/>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609600"/>
            <a:ext cx="8153400" cy="1143000"/>
          </a:xfrm>
        </p:spPr>
        <p:txBody>
          <a:bodyPr/>
          <a:lstStyle/>
          <a:p>
            <a:pPr eaLnBrk="1" hangingPunct="1">
              <a:buClr>
                <a:srgbClr val="000000"/>
              </a:buClr>
            </a:pPr>
            <a:r>
              <a:rPr lang="en-US"/>
              <a:t>AR 210-22</a:t>
            </a:r>
          </a:p>
        </p:txBody>
      </p:sp>
      <p:sp>
        <p:nvSpPr>
          <p:cNvPr id="86019" name="Rectangle 3"/>
          <p:cNvSpPr>
            <a:spLocks noGrp="1" noChangeArrowheads="1"/>
          </p:cNvSpPr>
          <p:nvPr>
            <p:ph idx="1"/>
          </p:nvPr>
        </p:nvSpPr>
        <p:spPr>
          <a:xfrm>
            <a:off x="609600" y="2057400"/>
            <a:ext cx="7924800" cy="3886200"/>
          </a:xfrm>
        </p:spPr>
        <p:txBody>
          <a:bodyPr/>
          <a:lstStyle/>
          <a:p>
            <a:pPr eaLnBrk="1" hangingPunct="1">
              <a:buClr>
                <a:srgbClr val="000000"/>
              </a:buClr>
            </a:pPr>
            <a:r>
              <a:rPr lang="en-US" dirty="0"/>
              <a:t>AR 210-22, Private Organizations on Department of the Army Installations </a:t>
            </a:r>
          </a:p>
          <a:p>
            <a:pPr lvl="1" eaLnBrk="1" hangingPunct="1">
              <a:buClr>
                <a:srgbClr val="000000"/>
              </a:buClr>
            </a:pPr>
            <a:r>
              <a:rPr lang="en-US" dirty="0"/>
              <a:t>Outlines Army policy</a:t>
            </a:r>
          </a:p>
          <a:p>
            <a:pPr lvl="1" eaLnBrk="1" hangingPunct="1">
              <a:buClr>
                <a:srgbClr val="000000"/>
              </a:buClr>
            </a:pPr>
            <a:r>
              <a:rPr lang="en-US" dirty="0"/>
              <a:t>Dictates the procedures to establish </a:t>
            </a:r>
          </a:p>
          <a:p>
            <a:pPr lvl="1" eaLnBrk="1" hangingPunct="1">
              <a:buClr>
                <a:srgbClr val="000000"/>
              </a:buClr>
            </a:pPr>
            <a:r>
              <a:rPr lang="en-US" dirty="0"/>
              <a:t>Lists authorized activities</a:t>
            </a:r>
          </a:p>
          <a:p>
            <a:pPr lvl="1" eaLnBrk="1" hangingPunct="1">
              <a:buClr>
                <a:srgbClr val="000000"/>
              </a:buClr>
            </a:pPr>
            <a:r>
              <a:rPr lang="en-US" dirty="0"/>
              <a:t>Lists prohibited activities</a:t>
            </a:r>
          </a:p>
          <a:p>
            <a:pPr eaLnBrk="1" hangingPunct="1">
              <a:buClr>
                <a:srgbClr val="000000"/>
              </a:buClr>
            </a:pPr>
            <a:r>
              <a:rPr lang="en-US" dirty="0"/>
              <a:t>Consult the JER for authorized support</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HQDA EXORDs 120/148-15</a:t>
            </a:r>
          </a:p>
        </p:txBody>
      </p:sp>
      <p:sp>
        <p:nvSpPr>
          <p:cNvPr id="3" name="Content Placeholder 2"/>
          <p:cNvSpPr>
            <a:spLocks noGrp="1"/>
          </p:cNvSpPr>
          <p:nvPr>
            <p:ph idx="1"/>
          </p:nvPr>
        </p:nvSpPr>
        <p:spPr>
          <a:xfrm>
            <a:off x="457200" y="1295401"/>
            <a:ext cx="8229600" cy="4953000"/>
          </a:xfrm>
        </p:spPr>
        <p:txBody>
          <a:bodyPr>
            <a:normAutofit/>
          </a:bodyPr>
          <a:lstStyle/>
          <a:p>
            <a:r>
              <a:rPr lang="en-US" sz="2800" dirty="0"/>
              <a:t>Issues guidance on installation access for NFEs/POs assisting service members and families on </a:t>
            </a:r>
            <a:r>
              <a:rPr lang="en-US" sz="2800" dirty="0" err="1"/>
              <a:t>DoD</a:t>
            </a:r>
            <a:r>
              <a:rPr lang="en-US" sz="2800" dirty="0"/>
              <a:t> installations.</a:t>
            </a:r>
          </a:p>
          <a:p>
            <a:pPr lvl="1"/>
            <a:r>
              <a:rPr lang="en-US" sz="2400" dirty="0"/>
              <a:t>EXORD 120-15 applies to VA-accredited VSO/MSOs</a:t>
            </a:r>
          </a:p>
          <a:p>
            <a:pPr lvl="1"/>
            <a:r>
              <a:rPr lang="en-US" sz="2400" dirty="0"/>
              <a:t>EXORD 148-15 applies to certain nonprofit NFEs</a:t>
            </a:r>
          </a:p>
          <a:p>
            <a:r>
              <a:rPr lang="en-US" sz="2800" dirty="0"/>
              <a:t>Focus on consistent delivery and clarity for adjudicating requests</a:t>
            </a:r>
          </a:p>
          <a:p>
            <a:r>
              <a:rPr lang="en-US" sz="2800" dirty="0"/>
              <a:t>Access for these organizations is within senior commander discretion but highly encouraged</a:t>
            </a:r>
          </a:p>
          <a:p>
            <a:pPr lvl="1"/>
            <a:r>
              <a:rPr lang="en-US" sz="2400" dirty="0"/>
              <a:t>Discretion limited in case of VA-accredited VSO/MSOs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838200" y="762000"/>
            <a:ext cx="7772400" cy="2286000"/>
          </a:xfrm>
        </p:spPr>
        <p:txBody>
          <a:bodyPr/>
          <a:lstStyle/>
          <a:p>
            <a:pPr eaLnBrk="1" hangingPunct="1">
              <a:buClr>
                <a:srgbClr val="000000"/>
              </a:buClr>
            </a:pPr>
            <a:r>
              <a:rPr lang="en-US" dirty="0"/>
              <a:t>Official Participation In NFEs</a:t>
            </a:r>
          </a:p>
        </p:txBody>
      </p:sp>
      <p:pic>
        <p:nvPicPr>
          <p:cNvPr id="87043" name="Picture 4" descr="pe01561_"/>
          <p:cNvPicPr>
            <a:picLocks noChangeAspect="1" noChangeArrowheads="1"/>
          </p:cNvPicPr>
          <p:nvPr/>
        </p:nvPicPr>
        <p:blipFill>
          <a:blip r:embed="rId3" cstate="screen"/>
          <a:srcRect/>
          <a:stretch>
            <a:fillRect/>
          </a:stretch>
        </p:blipFill>
        <p:spPr bwMode="auto">
          <a:xfrm>
            <a:off x="2286000" y="3124200"/>
            <a:ext cx="4583113" cy="304165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800" u="sng" dirty="0">
                <a:ea typeface="Times New Roman" pitchFamily="18" charset="0"/>
                <a:cs typeface="CG Times" pitchFamily="18" charset="0"/>
              </a:rPr>
              <a:t>Employees</a:t>
            </a:r>
            <a:r>
              <a:rPr lang="en-US" sz="2800" u="sng" dirty="0">
                <a:ea typeface="Times New Roman" pitchFamily="18" charset="0"/>
                <a:cs typeface="WP TypographicSymbols"/>
              </a:rPr>
              <a:t>’</a:t>
            </a:r>
            <a:r>
              <a:rPr lang="en-US" sz="2800" u="sng" dirty="0">
                <a:ea typeface="Times New Roman" pitchFamily="18" charset="0"/>
                <a:cs typeface="CG Times" pitchFamily="18" charset="0"/>
              </a:rPr>
              <a:t> Responsibilities under Executive Order 12674 (as amended) (cont)</a:t>
            </a:r>
            <a:r>
              <a:rPr lang="en-US" sz="2800" dirty="0">
                <a:ea typeface="Times New Roman" pitchFamily="18" charset="0"/>
                <a:cs typeface="CG Times" pitchFamily="18" charset="0"/>
              </a:rPr>
              <a:t>:</a:t>
            </a:r>
          </a:p>
        </p:txBody>
      </p:sp>
      <p:sp>
        <p:nvSpPr>
          <p:cNvPr id="15363" name="Rectangle 3"/>
          <p:cNvSpPr>
            <a:spLocks noGrp="1" noChangeArrowheads="1"/>
          </p:cNvSpPr>
          <p:nvPr>
            <p:ph idx="1"/>
          </p:nvPr>
        </p:nvSpPr>
        <p:spPr/>
        <p:txBody>
          <a:bodyPr/>
          <a:lstStyle/>
          <a:p>
            <a:pPr eaLnBrk="1" hangingPunct="1">
              <a:lnSpc>
                <a:spcPct val="90000"/>
              </a:lnSpc>
              <a:buFontTx/>
              <a:buNone/>
            </a:pPr>
            <a:r>
              <a:rPr lang="en-US" sz="2400" b="1" dirty="0">
                <a:solidFill>
                  <a:srgbClr val="FF0000"/>
                </a:solidFill>
              </a:rPr>
              <a:t>DO NOT</a:t>
            </a:r>
          </a:p>
          <a:p>
            <a:pPr eaLnBrk="1" hangingPunct="1">
              <a:lnSpc>
                <a:spcPct val="90000"/>
              </a:lnSpc>
            </a:pPr>
            <a:r>
              <a:rPr lang="en-US" sz="2400" dirty="0"/>
              <a:t>Use nonpublic information to benefit yourself or anyone else.</a:t>
            </a:r>
          </a:p>
          <a:p>
            <a:pPr eaLnBrk="1" hangingPunct="1">
              <a:lnSpc>
                <a:spcPct val="90000"/>
              </a:lnSpc>
            </a:pPr>
            <a:r>
              <a:rPr lang="en-US" sz="2400" dirty="0"/>
              <a:t>Solicit or accept gifts from persons or parties that do business with or seek official action from DOD (unless permitted by an exception).</a:t>
            </a:r>
          </a:p>
          <a:p>
            <a:pPr eaLnBrk="1" hangingPunct="1">
              <a:lnSpc>
                <a:spcPct val="90000"/>
              </a:lnSpc>
            </a:pPr>
            <a:r>
              <a:rPr lang="en-US" sz="2400" dirty="0"/>
              <a:t>Make unauthorized commitments or promises that bind the Government.</a:t>
            </a:r>
          </a:p>
          <a:p>
            <a:pPr eaLnBrk="1" hangingPunct="1">
              <a:lnSpc>
                <a:spcPct val="90000"/>
              </a:lnSpc>
            </a:pPr>
            <a:r>
              <a:rPr lang="en-US" sz="2400" dirty="0"/>
              <a:t>Use Federal property for unauthorized purposes.</a:t>
            </a:r>
          </a:p>
          <a:p>
            <a:pPr eaLnBrk="1" hangingPunct="1">
              <a:lnSpc>
                <a:spcPct val="90000"/>
              </a:lnSpc>
            </a:pPr>
            <a:r>
              <a:rPr lang="en-US" sz="2400" dirty="0"/>
              <a:t>Take jobs or hold financial interests that conflict with your Government responsibilities.</a:t>
            </a:r>
          </a:p>
          <a:p>
            <a:pPr eaLnBrk="1" hangingPunct="1">
              <a:lnSpc>
                <a:spcPct val="90000"/>
              </a:lnSpc>
            </a:pPr>
            <a:r>
              <a:rPr lang="en-US" sz="2400" dirty="0"/>
              <a:t>Take actions that appear illegal or unethical.</a:t>
            </a:r>
          </a:p>
          <a:p>
            <a:pPr eaLnBrk="1" hangingPunct="1">
              <a:lnSpc>
                <a:spcPct val="90000"/>
              </a:lnSpc>
              <a:buFontTx/>
              <a:buNone/>
            </a:pPr>
            <a:endParaRPr lang="en-US" sz="2400" dirty="0">
              <a:ea typeface="Times New Roman" pitchFamily="18" charset="0"/>
              <a:cs typeface="CG Times"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381000"/>
            <a:ext cx="8001000" cy="1371600"/>
          </a:xfrm>
        </p:spPr>
        <p:txBody>
          <a:bodyPr/>
          <a:lstStyle/>
          <a:p>
            <a:pPr eaLnBrk="1" hangingPunct="1">
              <a:buClr>
                <a:srgbClr val="000000"/>
              </a:buClr>
            </a:pPr>
            <a:r>
              <a:rPr lang="en-US" sz="4000"/>
              <a:t>Attendance In An Official Capacity</a:t>
            </a:r>
          </a:p>
        </p:txBody>
      </p:sp>
      <p:sp>
        <p:nvSpPr>
          <p:cNvPr id="88067" name="Rectangle 3"/>
          <p:cNvSpPr>
            <a:spLocks noGrp="1" noChangeArrowheads="1"/>
          </p:cNvSpPr>
          <p:nvPr>
            <p:ph idx="1"/>
          </p:nvPr>
        </p:nvSpPr>
        <p:spPr>
          <a:xfrm>
            <a:off x="762000" y="1905000"/>
            <a:ext cx="7772400" cy="4572000"/>
          </a:xfrm>
        </p:spPr>
        <p:txBody>
          <a:bodyPr/>
          <a:lstStyle/>
          <a:p>
            <a:pPr eaLnBrk="1" hangingPunct="1">
              <a:buClr>
                <a:srgbClr val="000000"/>
              </a:buClr>
              <a:buFontTx/>
              <a:buNone/>
            </a:pPr>
            <a:r>
              <a:rPr lang="en-US" sz="3600" b="1" dirty="0">
                <a:solidFill>
                  <a:srgbClr val="000000"/>
                </a:solidFill>
              </a:rPr>
              <a:t>	</a:t>
            </a:r>
            <a:r>
              <a:rPr lang="en-US" sz="3600" dirty="0"/>
              <a:t>A supervisor (officer or employee above GS-11) may permit DOD employees to attend meetings, conferences, seminars, or similar events sponsored by NFEs </a:t>
            </a:r>
            <a:r>
              <a:rPr lang="en-US" sz="3600" i="1" dirty="0"/>
              <a:t>if</a:t>
            </a:r>
            <a:r>
              <a:rPr lang="en-US" sz="3600" dirty="0"/>
              <a:t> there is a legitimate Government purpose.  </a:t>
            </a:r>
          </a:p>
          <a:p>
            <a:pPr eaLnBrk="1" hangingPunct="1">
              <a:buClr>
                <a:srgbClr val="000000"/>
              </a:buClr>
            </a:pPr>
            <a:endParaRPr lang="en-US" sz="3600" dirty="0"/>
          </a:p>
          <a:p>
            <a:pPr eaLnBrk="1" hangingPunct="1">
              <a:buClr>
                <a:srgbClr val="000000"/>
              </a:buClr>
            </a:pPr>
            <a:endParaRPr lang="en-US" sz="3600" dirty="0">
              <a:solidFill>
                <a:srgbClr val="000000"/>
              </a:solidFill>
            </a:endParaRPr>
          </a:p>
          <a:p>
            <a:pPr eaLnBrk="1" hangingPunct="1">
              <a:buClr>
                <a:srgbClr val="000000"/>
              </a:buClr>
            </a:pPr>
            <a:endParaRPr lang="en-US" sz="3600" b="1" dirty="0">
              <a:solidFill>
                <a:srgbClr val="000000"/>
              </a:solidFill>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533400"/>
            <a:ext cx="8001000" cy="1371600"/>
          </a:xfrm>
        </p:spPr>
        <p:txBody>
          <a:bodyPr/>
          <a:lstStyle/>
          <a:p>
            <a:pPr eaLnBrk="1" hangingPunct="1">
              <a:buClr>
                <a:srgbClr val="000000"/>
              </a:buClr>
            </a:pPr>
            <a:r>
              <a:rPr lang="en-US"/>
              <a:t>Providing Speakers &amp; Panel Members</a:t>
            </a:r>
          </a:p>
        </p:txBody>
      </p:sp>
      <p:sp>
        <p:nvSpPr>
          <p:cNvPr id="89091" name="Rectangle 3"/>
          <p:cNvSpPr>
            <a:spLocks noGrp="1" noChangeArrowheads="1"/>
          </p:cNvSpPr>
          <p:nvPr>
            <p:ph idx="1"/>
          </p:nvPr>
        </p:nvSpPr>
        <p:spPr>
          <a:xfrm>
            <a:off x="838200" y="2133600"/>
            <a:ext cx="7772400" cy="3962400"/>
          </a:xfrm>
        </p:spPr>
        <p:txBody>
          <a:bodyPr/>
          <a:lstStyle/>
          <a:p>
            <a:pPr eaLnBrk="1" hangingPunct="1">
              <a:buClr>
                <a:srgbClr val="000000"/>
              </a:buClr>
              <a:buFontTx/>
              <a:buNone/>
            </a:pPr>
            <a:r>
              <a:rPr lang="en-US" sz="2800" b="1" dirty="0">
                <a:solidFill>
                  <a:srgbClr val="000000"/>
                </a:solidFill>
              </a:rPr>
              <a:t>	</a:t>
            </a:r>
            <a:r>
              <a:rPr lang="en-US" sz="2800" dirty="0"/>
              <a:t>A Commander or head of an Army organization may provide DOD employees in their official capacities to speak at NFE events.</a:t>
            </a:r>
          </a:p>
          <a:p>
            <a:pPr lvl="1" eaLnBrk="1" hangingPunct="1">
              <a:buClr>
                <a:srgbClr val="000000"/>
              </a:buClr>
            </a:pPr>
            <a:r>
              <a:rPr lang="en-US" sz="2400" i="1" dirty="0"/>
              <a:t>But</a:t>
            </a:r>
            <a:r>
              <a:rPr lang="en-US" sz="2400" dirty="0"/>
              <a:t>, there are seven factors that need to be weighed and the fee charged for those to attend must be reasonable.  </a:t>
            </a:r>
          </a:p>
          <a:p>
            <a:pPr lvl="1" eaLnBrk="1" hangingPunct="1">
              <a:buClr>
                <a:srgbClr val="000000"/>
              </a:buClr>
            </a:pPr>
            <a:r>
              <a:rPr lang="en-US" sz="2400" dirty="0"/>
              <a:t>Contact your ethics counselor.</a:t>
            </a:r>
          </a:p>
          <a:p>
            <a:pPr eaLnBrk="1" hangingPunct="1">
              <a:buClr>
                <a:srgbClr val="000000"/>
              </a:buClr>
              <a:buFontTx/>
              <a:buNone/>
            </a:pPr>
            <a:r>
              <a:rPr lang="en-US" sz="2800" dirty="0"/>
              <a:t>	</a:t>
            </a:r>
          </a:p>
          <a:p>
            <a:pPr eaLnBrk="1" hangingPunct="1">
              <a:buClr>
                <a:srgbClr val="000000"/>
              </a:buClr>
            </a:pPr>
            <a:endParaRPr lang="en-US" sz="2800" dirty="0">
              <a:solidFill>
                <a:srgbClr val="000000"/>
              </a:solidFill>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152400"/>
            <a:ext cx="8077200" cy="1905000"/>
          </a:xfrm>
        </p:spPr>
        <p:txBody>
          <a:bodyPr/>
          <a:lstStyle/>
          <a:p>
            <a:pPr eaLnBrk="1" hangingPunct="1">
              <a:buClr>
                <a:srgbClr val="000000"/>
              </a:buClr>
            </a:pPr>
            <a:r>
              <a:rPr lang="en-US" dirty="0"/>
              <a:t>Official Management</a:t>
            </a:r>
            <a:br>
              <a:rPr lang="en-US" dirty="0"/>
            </a:br>
            <a:r>
              <a:rPr lang="en-US" dirty="0"/>
              <a:t>Prohibited</a:t>
            </a:r>
          </a:p>
        </p:txBody>
      </p:sp>
      <p:sp>
        <p:nvSpPr>
          <p:cNvPr id="90115" name="Rectangle 3"/>
          <p:cNvSpPr>
            <a:spLocks noGrp="1" noChangeArrowheads="1"/>
          </p:cNvSpPr>
          <p:nvPr>
            <p:ph idx="1"/>
          </p:nvPr>
        </p:nvSpPr>
        <p:spPr>
          <a:xfrm>
            <a:off x="533400" y="2057400"/>
            <a:ext cx="8229600" cy="3962400"/>
          </a:xfrm>
        </p:spPr>
        <p:txBody>
          <a:bodyPr/>
          <a:lstStyle/>
          <a:p>
            <a:pPr marL="0" indent="0" eaLnBrk="1" hangingPunct="1">
              <a:buClr>
                <a:srgbClr val="000000"/>
              </a:buClr>
              <a:buNone/>
            </a:pPr>
            <a:r>
              <a:rPr lang="en-US" dirty="0"/>
              <a:t>General rule:  You may </a:t>
            </a:r>
            <a:r>
              <a:rPr lang="en-US" u="sng" dirty="0"/>
              <a:t>not</a:t>
            </a:r>
            <a:r>
              <a:rPr lang="en-US" dirty="0"/>
              <a:t> participate in the management of an NFE as part of your official duties.</a:t>
            </a:r>
            <a:r>
              <a:rPr lang="en-US" b="1" dirty="0"/>
              <a:t>  </a:t>
            </a:r>
          </a:p>
          <a:p>
            <a:pPr eaLnBrk="1" hangingPunct="1">
              <a:buClr>
                <a:srgbClr val="000000"/>
              </a:buClr>
            </a:pPr>
            <a:endParaRPr lang="en-US" b="1" dirty="0"/>
          </a:p>
        </p:txBody>
      </p:sp>
      <p:pic>
        <p:nvPicPr>
          <p:cNvPr id="90116" name="Picture 8"/>
          <p:cNvPicPr>
            <a:picLocks noChangeAspect="1" noChangeArrowheads="1"/>
          </p:cNvPicPr>
          <p:nvPr/>
        </p:nvPicPr>
        <p:blipFill>
          <a:blip r:embed="rId3" cstate="screen"/>
          <a:srcRect/>
          <a:stretch>
            <a:fillRect/>
          </a:stretch>
        </p:blipFill>
        <p:spPr bwMode="auto">
          <a:xfrm>
            <a:off x="5329238" y="3657600"/>
            <a:ext cx="3281362" cy="2341563"/>
          </a:xfrm>
          <a:prstGeom prst="rect">
            <a:avLst/>
          </a:prstGeom>
          <a:noFill/>
          <a:ln w="9525">
            <a:noFill/>
            <a:miter lim="800000"/>
            <a:headEnd/>
            <a:tailEnd/>
          </a:ln>
        </p:spPr>
      </p:pic>
      <p:pic>
        <p:nvPicPr>
          <p:cNvPr id="90117" name="Picture 9" descr="buster"/>
          <p:cNvPicPr>
            <a:picLocks noChangeAspect="1" noChangeArrowheads="1"/>
          </p:cNvPicPr>
          <p:nvPr/>
        </p:nvPicPr>
        <p:blipFill>
          <a:blip r:embed="rId4" cstate="screen"/>
          <a:srcRect/>
          <a:stretch>
            <a:fillRect/>
          </a:stretch>
        </p:blipFill>
        <p:spPr bwMode="auto">
          <a:xfrm>
            <a:off x="6019800" y="3733800"/>
            <a:ext cx="2133600" cy="2133600"/>
          </a:xfrm>
          <a:prstGeom prst="rect">
            <a:avLst/>
          </a:prstGeom>
          <a:noFill/>
          <a:ln w="9525">
            <a:noFill/>
            <a:miter lim="800000"/>
            <a:headEnd/>
            <a:tailEnd/>
          </a:ln>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228600"/>
            <a:ext cx="8001000" cy="1371600"/>
          </a:xfrm>
        </p:spPr>
        <p:txBody>
          <a:bodyPr/>
          <a:lstStyle/>
          <a:p>
            <a:pPr eaLnBrk="1" hangingPunct="1">
              <a:buClr>
                <a:srgbClr val="000000"/>
              </a:buClr>
            </a:pPr>
            <a:r>
              <a:rPr lang="en-US"/>
              <a:t>Official Management </a:t>
            </a:r>
          </a:p>
        </p:txBody>
      </p:sp>
      <p:sp>
        <p:nvSpPr>
          <p:cNvPr id="91139" name="Rectangle 3"/>
          <p:cNvSpPr>
            <a:spLocks noGrp="1" noChangeArrowheads="1"/>
          </p:cNvSpPr>
          <p:nvPr>
            <p:ph idx="1"/>
          </p:nvPr>
        </p:nvSpPr>
        <p:spPr>
          <a:xfrm>
            <a:off x="685800" y="1600200"/>
            <a:ext cx="7772400" cy="4038600"/>
          </a:xfrm>
        </p:spPr>
        <p:txBody>
          <a:bodyPr/>
          <a:lstStyle/>
          <a:p>
            <a:pPr eaLnBrk="1" hangingPunct="1">
              <a:buClr>
                <a:srgbClr val="000000"/>
              </a:buClr>
              <a:buFontTx/>
              <a:buNone/>
            </a:pPr>
            <a:r>
              <a:rPr lang="en-US" sz="3600" dirty="0">
                <a:solidFill>
                  <a:srgbClr val="000000"/>
                </a:solidFill>
              </a:rPr>
              <a:t>	</a:t>
            </a:r>
            <a:r>
              <a:rPr lang="en-US" sz="3600" dirty="0"/>
              <a:t>Army employees, to include Soldiers, may participate in the management of a NFE in an official capacity </a:t>
            </a:r>
            <a:r>
              <a:rPr lang="en-US" sz="3600" i="1" dirty="0"/>
              <a:t>only</a:t>
            </a:r>
            <a:r>
              <a:rPr lang="en-US" sz="3600" dirty="0"/>
              <a:t> </a:t>
            </a:r>
            <a:r>
              <a:rPr lang="en-US" sz="3600" i="1" dirty="0"/>
              <a:t>if</a:t>
            </a:r>
            <a:r>
              <a:rPr lang="en-US" sz="3600" dirty="0"/>
              <a:t> authorization is received from the Secretary of the Army </a:t>
            </a:r>
            <a:r>
              <a:rPr lang="en-US" sz="3600" i="1" dirty="0"/>
              <a:t>and</a:t>
            </a:r>
            <a:r>
              <a:rPr lang="en-US" sz="3600" dirty="0"/>
              <a:t> the DOD General Counsel.</a:t>
            </a:r>
            <a:r>
              <a:rPr lang="en-US" sz="3600" b="1" dirty="0"/>
              <a:t>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152400"/>
            <a:ext cx="8001000" cy="1371600"/>
          </a:xfrm>
        </p:spPr>
        <p:txBody>
          <a:bodyPr/>
          <a:lstStyle/>
          <a:p>
            <a:pPr eaLnBrk="1" hangingPunct="1">
              <a:buClr>
                <a:srgbClr val="000000"/>
              </a:buClr>
            </a:pPr>
            <a:r>
              <a:rPr lang="en-US"/>
              <a:t>Liaisons With NFEs</a:t>
            </a:r>
          </a:p>
        </p:txBody>
      </p:sp>
      <p:sp>
        <p:nvSpPr>
          <p:cNvPr id="92163" name="Rectangle 3"/>
          <p:cNvSpPr>
            <a:spLocks noGrp="1" noChangeArrowheads="1"/>
          </p:cNvSpPr>
          <p:nvPr>
            <p:ph idx="1"/>
          </p:nvPr>
        </p:nvSpPr>
        <p:spPr>
          <a:xfrm>
            <a:off x="685800" y="1600200"/>
            <a:ext cx="7772400" cy="4419600"/>
          </a:xfrm>
        </p:spPr>
        <p:txBody>
          <a:bodyPr/>
          <a:lstStyle/>
          <a:p>
            <a:pPr eaLnBrk="1" hangingPunct="1">
              <a:lnSpc>
                <a:spcPct val="90000"/>
              </a:lnSpc>
              <a:buClr>
                <a:srgbClr val="000000"/>
              </a:buClr>
            </a:pPr>
            <a:r>
              <a:rPr lang="en-US" sz="2800" dirty="0"/>
              <a:t>The head of an Army organization may appoint a liaison to an NFE, including a private organization</a:t>
            </a:r>
          </a:p>
          <a:p>
            <a:pPr eaLnBrk="1" hangingPunct="1">
              <a:lnSpc>
                <a:spcPct val="90000"/>
              </a:lnSpc>
              <a:buClr>
                <a:srgbClr val="000000"/>
              </a:buClr>
            </a:pPr>
            <a:endParaRPr lang="en-US" sz="2800" dirty="0"/>
          </a:p>
          <a:p>
            <a:pPr eaLnBrk="1" hangingPunct="1">
              <a:lnSpc>
                <a:spcPct val="90000"/>
              </a:lnSpc>
              <a:buClr>
                <a:srgbClr val="000000"/>
              </a:buClr>
            </a:pPr>
            <a:r>
              <a:rPr lang="en-US" sz="2800" dirty="0"/>
              <a:t>Requires determination of </a:t>
            </a:r>
            <a:r>
              <a:rPr lang="en-US" sz="2800" dirty="0">
                <a:solidFill>
                  <a:srgbClr val="FF0000"/>
                </a:solidFill>
              </a:rPr>
              <a:t>significant</a:t>
            </a:r>
            <a:r>
              <a:rPr lang="en-US" sz="2800" dirty="0"/>
              <a:t> and </a:t>
            </a:r>
            <a:r>
              <a:rPr lang="en-US" sz="2800" dirty="0">
                <a:solidFill>
                  <a:srgbClr val="FF0000"/>
                </a:solidFill>
              </a:rPr>
              <a:t>continuing</a:t>
            </a:r>
            <a:r>
              <a:rPr lang="en-US" sz="2800" dirty="0"/>
              <a:t> DOD interest</a:t>
            </a:r>
          </a:p>
          <a:p>
            <a:pPr eaLnBrk="1" hangingPunct="1">
              <a:lnSpc>
                <a:spcPct val="90000"/>
              </a:lnSpc>
              <a:buClr>
                <a:srgbClr val="000000"/>
              </a:buClr>
              <a:buFontTx/>
              <a:buNone/>
            </a:pPr>
            <a:endParaRPr lang="en-US" sz="2800" dirty="0"/>
          </a:p>
          <a:p>
            <a:pPr eaLnBrk="1" hangingPunct="1">
              <a:lnSpc>
                <a:spcPct val="90000"/>
              </a:lnSpc>
              <a:buClr>
                <a:srgbClr val="000000"/>
              </a:buClr>
            </a:pPr>
            <a:r>
              <a:rPr lang="en-US" sz="2800" dirty="0"/>
              <a:t>The liaison represents only the Army’s interest in matters of mutual interest, but cannot bind the Army to any action</a:t>
            </a:r>
            <a:endParaRPr lang="en-US" sz="2800" b="1"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457200"/>
            <a:ext cx="8229600" cy="1143000"/>
          </a:xfrm>
        </p:spPr>
        <p:txBody>
          <a:bodyPr/>
          <a:lstStyle/>
          <a:p>
            <a:pPr eaLnBrk="1" hangingPunct="1">
              <a:buClr>
                <a:srgbClr val="000000"/>
              </a:buClr>
            </a:pPr>
            <a:r>
              <a:rPr lang="en-US" sz="4000"/>
              <a:t>Liaisons With NFEs</a:t>
            </a:r>
            <a:br>
              <a:rPr lang="en-US" sz="4000"/>
            </a:br>
            <a:r>
              <a:rPr lang="en-US" sz="4000"/>
              <a:t>(continued)</a:t>
            </a:r>
          </a:p>
        </p:txBody>
      </p:sp>
      <p:sp>
        <p:nvSpPr>
          <p:cNvPr id="93187" name="Rectangle 3"/>
          <p:cNvSpPr>
            <a:spLocks noGrp="1" noChangeArrowheads="1"/>
          </p:cNvSpPr>
          <p:nvPr>
            <p:ph idx="1"/>
          </p:nvPr>
        </p:nvSpPr>
        <p:spPr>
          <a:xfrm>
            <a:off x="762000" y="1371600"/>
            <a:ext cx="7543800" cy="4530725"/>
          </a:xfrm>
        </p:spPr>
        <p:txBody>
          <a:bodyPr/>
          <a:lstStyle/>
          <a:p>
            <a:pPr eaLnBrk="1" hangingPunct="1">
              <a:buClr>
                <a:srgbClr val="000000"/>
              </a:buClr>
            </a:pPr>
            <a:endParaRPr lang="en-US" b="1" dirty="0">
              <a:solidFill>
                <a:srgbClr val="000000"/>
              </a:solidFill>
            </a:endParaRPr>
          </a:p>
          <a:p>
            <a:pPr eaLnBrk="1" hangingPunct="1">
              <a:buClr>
                <a:srgbClr val="000000"/>
              </a:buClr>
            </a:pPr>
            <a:r>
              <a:rPr lang="en-US" dirty="0"/>
              <a:t>A liaison cannot participate in the management or control of a NFE  </a:t>
            </a:r>
          </a:p>
          <a:p>
            <a:pPr eaLnBrk="1" hangingPunct="1">
              <a:buClr>
                <a:srgbClr val="000000"/>
              </a:buClr>
              <a:buFontTx/>
              <a:buNone/>
            </a:pPr>
            <a:r>
              <a:rPr lang="en-US" dirty="0"/>
              <a:t> </a:t>
            </a:r>
          </a:p>
          <a:p>
            <a:pPr eaLnBrk="1" hangingPunct="1">
              <a:buClr>
                <a:srgbClr val="000000"/>
              </a:buClr>
            </a:pPr>
            <a:r>
              <a:rPr lang="en-US" dirty="0"/>
              <a:t>Cannot be a full time position for any Soldier or Civilian employee</a:t>
            </a:r>
          </a:p>
          <a:p>
            <a:pPr eaLnBrk="1" hangingPunct="1">
              <a:buClr>
                <a:srgbClr val="000000"/>
              </a:buClr>
              <a:buFontTx/>
              <a:buNone/>
            </a:pPr>
            <a:endParaRPr lang="en-US" dirty="0"/>
          </a:p>
          <a:p>
            <a:pPr eaLnBrk="1" hangingPunct="1">
              <a:buClr>
                <a:srgbClr val="000000"/>
              </a:buClr>
            </a:pPr>
            <a:r>
              <a:rPr lang="en-US" dirty="0"/>
              <a:t>Must be appointed</a:t>
            </a:r>
          </a:p>
          <a:p>
            <a:pPr eaLnBrk="1" hangingPunct="1">
              <a:buClr>
                <a:srgbClr val="000000"/>
              </a:buClr>
            </a:pPr>
            <a:endParaRPr lang="en-US" dirty="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09600" y="457200"/>
            <a:ext cx="8001000" cy="1371600"/>
          </a:xfrm>
        </p:spPr>
        <p:txBody>
          <a:bodyPr/>
          <a:lstStyle/>
          <a:p>
            <a:pPr eaLnBrk="1" hangingPunct="1">
              <a:buClr>
                <a:srgbClr val="000000"/>
              </a:buClr>
            </a:pPr>
            <a:r>
              <a:rPr lang="en-US"/>
              <a:t>Official Endorsements</a:t>
            </a:r>
          </a:p>
        </p:txBody>
      </p:sp>
      <p:sp>
        <p:nvSpPr>
          <p:cNvPr id="94211" name="Rectangle 3"/>
          <p:cNvSpPr>
            <a:spLocks noGrp="1" noChangeArrowheads="1"/>
          </p:cNvSpPr>
          <p:nvPr>
            <p:ph idx="1"/>
          </p:nvPr>
        </p:nvSpPr>
        <p:spPr>
          <a:xfrm>
            <a:off x="762000" y="1752600"/>
            <a:ext cx="7772400" cy="3810000"/>
          </a:xfrm>
        </p:spPr>
        <p:txBody>
          <a:bodyPr/>
          <a:lstStyle/>
          <a:p>
            <a:pPr eaLnBrk="1" hangingPunct="1">
              <a:buClr>
                <a:srgbClr val="000000"/>
              </a:buClr>
            </a:pPr>
            <a:endParaRPr lang="en-US" b="1" dirty="0">
              <a:solidFill>
                <a:srgbClr val="000000"/>
              </a:solidFill>
            </a:endParaRPr>
          </a:p>
          <a:p>
            <a:pPr eaLnBrk="1" hangingPunct="1">
              <a:buClr>
                <a:srgbClr val="000000"/>
              </a:buClr>
              <a:buFontTx/>
              <a:buNone/>
            </a:pPr>
            <a:r>
              <a:rPr lang="en-US" dirty="0">
                <a:solidFill>
                  <a:srgbClr val="000000"/>
                </a:solidFill>
              </a:rPr>
              <a:t>	</a:t>
            </a:r>
            <a:r>
              <a:rPr lang="en-US" dirty="0"/>
              <a:t>Endorsement of an NFE event, product, or service may not be stated or implied by Soldiers or DA Civilians in their official capacities.</a:t>
            </a:r>
            <a:r>
              <a:rPr lang="en-US" b="1" dirty="0"/>
              <a:t> </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533400"/>
            <a:ext cx="7848600" cy="1143000"/>
          </a:xfrm>
        </p:spPr>
        <p:txBody>
          <a:bodyPr/>
          <a:lstStyle/>
          <a:p>
            <a:pPr eaLnBrk="1" hangingPunct="1">
              <a:buClr>
                <a:srgbClr val="000000"/>
              </a:buClr>
            </a:pPr>
            <a:r>
              <a:rPr lang="en-US"/>
              <a:t>Exceptions to Endorsements</a:t>
            </a:r>
          </a:p>
        </p:txBody>
      </p:sp>
      <p:sp>
        <p:nvSpPr>
          <p:cNvPr id="95235" name="Rectangle 3"/>
          <p:cNvSpPr>
            <a:spLocks noGrp="1" noChangeArrowheads="1"/>
          </p:cNvSpPr>
          <p:nvPr>
            <p:ph idx="1"/>
          </p:nvPr>
        </p:nvSpPr>
        <p:spPr>
          <a:xfrm>
            <a:off x="609600" y="1600200"/>
            <a:ext cx="8077200" cy="4114800"/>
          </a:xfrm>
        </p:spPr>
        <p:txBody>
          <a:bodyPr/>
          <a:lstStyle/>
          <a:p>
            <a:pPr eaLnBrk="1" hangingPunct="1">
              <a:buClr>
                <a:srgbClr val="000000"/>
              </a:buClr>
            </a:pPr>
            <a:r>
              <a:rPr lang="en-US"/>
              <a:t>Exceptions:  </a:t>
            </a:r>
          </a:p>
          <a:p>
            <a:pPr lvl="1" eaLnBrk="1" hangingPunct="1">
              <a:buClr>
                <a:srgbClr val="000000"/>
              </a:buClr>
            </a:pPr>
            <a:r>
              <a:rPr lang="en-US"/>
              <a:t>CFC </a:t>
            </a:r>
          </a:p>
          <a:p>
            <a:pPr lvl="1" eaLnBrk="1" hangingPunct="1">
              <a:buClr>
                <a:srgbClr val="000000"/>
              </a:buClr>
            </a:pPr>
            <a:r>
              <a:rPr lang="en-US"/>
              <a:t>AER </a:t>
            </a:r>
          </a:p>
          <a:p>
            <a:pPr lvl="1" eaLnBrk="1" hangingPunct="1">
              <a:buClr>
                <a:srgbClr val="000000"/>
              </a:buClr>
            </a:pPr>
            <a:r>
              <a:rPr lang="en-US"/>
              <a:t>Disaster Appeals approved by OPM, and</a:t>
            </a:r>
          </a:p>
          <a:p>
            <a:pPr lvl="1" eaLnBrk="1" hangingPunct="1">
              <a:buClr>
                <a:srgbClr val="000000"/>
              </a:buClr>
            </a:pPr>
            <a:r>
              <a:rPr lang="en-US"/>
              <a:t>Organizations consisting of Army/DoD employees/dependents when conducting internal fundraising for informal funds when approved by the Commander </a:t>
            </a:r>
          </a:p>
          <a:p>
            <a:pPr eaLnBrk="1" hangingPunct="1">
              <a:buClr>
                <a:srgbClr val="000000"/>
              </a:buClr>
            </a:pPr>
            <a:endParaRPr lang="en-US"/>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381000"/>
            <a:ext cx="8001000" cy="3886200"/>
          </a:xfrm>
        </p:spPr>
        <p:txBody>
          <a:bodyPr/>
          <a:lstStyle/>
          <a:p>
            <a:pPr eaLnBrk="1" hangingPunct="1">
              <a:buClr>
                <a:srgbClr val="000000"/>
              </a:buClr>
            </a:pPr>
            <a:r>
              <a:rPr lang="en-US" dirty="0"/>
              <a:t>Personal Participation In NFEs</a:t>
            </a:r>
          </a:p>
        </p:txBody>
      </p:sp>
      <p:pic>
        <p:nvPicPr>
          <p:cNvPr id="96259" name="Picture 4" descr="bd05545_"/>
          <p:cNvPicPr>
            <a:picLocks noChangeAspect="1" noChangeArrowheads="1"/>
          </p:cNvPicPr>
          <p:nvPr/>
        </p:nvPicPr>
        <p:blipFill>
          <a:blip r:embed="rId3" cstate="screen"/>
          <a:srcRect/>
          <a:stretch>
            <a:fillRect/>
          </a:stretch>
        </p:blipFill>
        <p:spPr bwMode="auto">
          <a:xfrm>
            <a:off x="2895600" y="3124200"/>
            <a:ext cx="3338513" cy="3281363"/>
          </a:xfrm>
          <a:prstGeom prst="rect">
            <a:avLst/>
          </a:prstGeom>
          <a:noFill/>
          <a:ln w="9525">
            <a:noFill/>
            <a:miter lim="800000"/>
            <a:headEnd/>
            <a:tailEnd/>
          </a:ln>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0"/>
            <a:ext cx="8001000" cy="1371600"/>
          </a:xfrm>
        </p:spPr>
        <p:txBody>
          <a:bodyPr/>
          <a:lstStyle/>
          <a:p>
            <a:pPr eaLnBrk="1" hangingPunct="1">
              <a:buClr>
                <a:srgbClr val="000000"/>
              </a:buClr>
            </a:pPr>
            <a:r>
              <a:rPr lang="en-US" dirty="0"/>
              <a:t>Personal Participation</a:t>
            </a:r>
          </a:p>
        </p:txBody>
      </p:sp>
      <p:sp>
        <p:nvSpPr>
          <p:cNvPr id="97283" name="Rectangle 3"/>
          <p:cNvSpPr>
            <a:spLocks noGrp="1" noChangeArrowheads="1"/>
          </p:cNvSpPr>
          <p:nvPr>
            <p:ph idx="1"/>
          </p:nvPr>
        </p:nvSpPr>
        <p:spPr>
          <a:xfrm>
            <a:off x="381000" y="1219200"/>
            <a:ext cx="8382000" cy="4343400"/>
          </a:xfrm>
        </p:spPr>
        <p:txBody>
          <a:bodyPr/>
          <a:lstStyle/>
          <a:p>
            <a:pPr eaLnBrk="1" hangingPunct="1">
              <a:spcBef>
                <a:spcPts val="0"/>
              </a:spcBef>
              <a:spcAft>
                <a:spcPts val="0"/>
              </a:spcAft>
              <a:buClr>
                <a:srgbClr val="000000"/>
              </a:buClr>
            </a:pPr>
            <a:r>
              <a:rPr lang="en-US" dirty="0"/>
              <a:t>Soldiers and Army Civilians may join, participate in, or hold office in NFEs in their personal capacities.</a:t>
            </a:r>
          </a:p>
          <a:p>
            <a:pPr lvl="1" eaLnBrk="1" hangingPunct="1">
              <a:spcBef>
                <a:spcPts val="0"/>
              </a:spcBef>
              <a:spcAft>
                <a:spcPts val="0"/>
              </a:spcAft>
              <a:buClr>
                <a:srgbClr val="000000"/>
              </a:buClr>
            </a:pPr>
            <a:r>
              <a:rPr lang="en-US" dirty="0"/>
              <a:t> Special rules regarding the management of an NFE by general officers or others whose leadership spans an entire installation</a:t>
            </a:r>
          </a:p>
          <a:p>
            <a:pPr lvl="1" eaLnBrk="1" hangingPunct="1">
              <a:spcBef>
                <a:spcPts val="0"/>
              </a:spcBef>
              <a:spcAft>
                <a:spcPts val="0"/>
              </a:spcAft>
              <a:buClr>
                <a:srgbClr val="000000"/>
              </a:buClr>
            </a:pPr>
            <a:endParaRPr lang="en-US" dirty="0"/>
          </a:p>
          <a:p>
            <a:pPr eaLnBrk="1" hangingPunct="1">
              <a:spcBef>
                <a:spcPts val="1200"/>
              </a:spcBef>
              <a:spcAft>
                <a:spcPts val="1200"/>
              </a:spcAft>
              <a:buClr>
                <a:srgbClr val="000000"/>
              </a:buClr>
            </a:pPr>
            <a:r>
              <a:rPr lang="en-US" dirty="0"/>
              <a:t>When participating in NFEs, Soldiers and Army Civilians must act </a:t>
            </a:r>
            <a:r>
              <a:rPr lang="en-US" b="1" i="1" dirty="0"/>
              <a:t>exclusively</a:t>
            </a:r>
            <a:r>
              <a:rPr lang="en-US" dirty="0"/>
              <a:t> outside the scope of their official positions</a:t>
            </a:r>
          </a:p>
          <a:p>
            <a:pPr eaLnBrk="1" hangingPunct="1">
              <a:spcBef>
                <a:spcPts val="1200"/>
              </a:spcBef>
              <a:spcAft>
                <a:spcPts val="1200"/>
              </a:spcAft>
              <a:buClr>
                <a:srgbClr val="000000"/>
              </a:buClr>
            </a:pP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533400"/>
            <a:ext cx="7772400" cy="2286000"/>
          </a:xfrm>
        </p:spPr>
        <p:txBody>
          <a:bodyPr/>
          <a:lstStyle/>
          <a:p>
            <a:pPr eaLnBrk="1" hangingPunct="1">
              <a:buClr>
                <a:srgbClr val="000000"/>
              </a:buClr>
            </a:pPr>
            <a:r>
              <a:rPr lang="en-US" dirty="0"/>
              <a:t>Use Of Government Communications Equipment</a:t>
            </a:r>
          </a:p>
        </p:txBody>
      </p:sp>
      <p:pic>
        <p:nvPicPr>
          <p:cNvPr id="16387" name="Picture 7" descr="bd06790_"/>
          <p:cNvPicPr>
            <a:picLocks noChangeAspect="1" noChangeArrowheads="1"/>
          </p:cNvPicPr>
          <p:nvPr/>
        </p:nvPicPr>
        <p:blipFill>
          <a:blip r:embed="rId3" cstate="screen"/>
          <a:srcRect/>
          <a:stretch>
            <a:fillRect/>
          </a:stretch>
        </p:blipFill>
        <p:spPr bwMode="auto">
          <a:xfrm>
            <a:off x="2667000" y="3124200"/>
            <a:ext cx="3810000" cy="2794000"/>
          </a:xfrm>
          <a:prstGeom prst="rect">
            <a:avLst/>
          </a:prstGeom>
          <a:noFill/>
          <a:ln w="9525">
            <a:noFill/>
            <a:miter lim="800000"/>
            <a:headEnd/>
            <a:tailEnd/>
          </a:ln>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76200"/>
            <a:ext cx="8001000" cy="1371600"/>
          </a:xfrm>
        </p:spPr>
        <p:txBody>
          <a:bodyPr/>
          <a:lstStyle/>
          <a:p>
            <a:pPr eaLnBrk="1" hangingPunct="1">
              <a:buClr>
                <a:srgbClr val="000000"/>
              </a:buClr>
            </a:pPr>
            <a:r>
              <a:rPr lang="en-US"/>
              <a:t>Personal Participation</a:t>
            </a:r>
          </a:p>
        </p:txBody>
      </p:sp>
      <p:sp>
        <p:nvSpPr>
          <p:cNvPr id="98307" name="Rectangle 3"/>
          <p:cNvSpPr>
            <a:spLocks noGrp="1" noChangeArrowheads="1"/>
          </p:cNvSpPr>
          <p:nvPr>
            <p:ph idx="1"/>
          </p:nvPr>
        </p:nvSpPr>
        <p:spPr>
          <a:xfrm>
            <a:off x="762000" y="1447800"/>
            <a:ext cx="7772400" cy="4343400"/>
          </a:xfrm>
        </p:spPr>
        <p:txBody>
          <a:bodyPr/>
          <a:lstStyle/>
          <a:p>
            <a:pPr eaLnBrk="1" hangingPunct="1">
              <a:lnSpc>
                <a:spcPct val="90000"/>
              </a:lnSpc>
              <a:buClr>
                <a:srgbClr val="000000"/>
              </a:buClr>
            </a:pPr>
            <a:r>
              <a:rPr lang="en-US" dirty="0"/>
              <a:t>Soldiers and Army Civilians may not use official titles/positions/organization names in connection with NFE activities </a:t>
            </a:r>
          </a:p>
          <a:p>
            <a:pPr eaLnBrk="1" hangingPunct="1">
              <a:lnSpc>
                <a:spcPct val="90000"/>
              </a:lnSpc>
              <a:buClr>
                <a:srgbClr val="000000"/>
              </a:buClr>
            </a:pPr>
            <a:r>
              <a:rPr lang="en-US" dirty="0"/>
              <a:t>Exception:  A Soldier may use his/her grade and military department as part of his/her name (e.g., Major Smith, U.S. Army). </a:t>
            </a:r>
            <a:r>
              <a:rPr lang="en-US" b="1" i="1" dirty="0"/>
              <a:t>But</a:t>
            </a:r>
            <a:r>
              <a:rPr lang="en-US" b="1" dirty="0"/>
              <a:t>, </a:t>
            </a:r>
            <a:r>
              <a:rPr lang="en-US" dirty="0"/>
              <a:t>cannot use title or position to induce or coerce others to join</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762000" y="609600"/>
            <a:ext cx="7772400" cy="1143000"/>
          </a:xfrm>
        </p:spPr>
        <p:txBody>
          <a:bodyPr/>
          <a:lstStyle/>
          <a:p>
            <a:pPr eaLnBrk="1" hangingPunct="1">
              <a:buClr>
                <a:srgbClr val="000000"/>
              </a:buClr>
            </a:pPr>
            <a:r>
              <a:rPr lang="en-US"/>
              <a:t>You Make the Call!</a:t>
            </a:r>
          </a:p>
        </p:txBody>
      </p:sp>
      <p:sp>
        <p:nvSpPr>
          <p:cNvPr id="99331" name="Rectangle 3"/>
          <p:cNvSpPr>
            <a:spLocks noGrp="1" noChangeArrowheads="1"/>
          </p:cNvSpPr>
          <p:nvPr>
            <p:ph idx="1"/>
          </p:nvPr>
        </p:nvSpPr>
        <p:spPr>
          <a:xfrm>
            <a:off x="457200" y="1870075"/>
            <a:ext cx="8229600" cy="3159125"/>
          </a:xfrm>
        </p:spPr>
        <p:txBody>
          <a:bodyPr/>
          <a:lstStyle/>
          <a:p>
            <a:pPr eaLnBrk="1" hangingPunct="1">
              <a:buClr>
                <a:srgbClr val="000000"/>
              </a:buClr>
              <a:buFontTx/>
              <a:buNone/>
            </a:pPr>
            <a:r>
              <a:rPr lang="en-US">
                <a:solidFill>
                  <a:srgbClr val="000000"/>
                </a:solidFill>
              </a:rPr>
              <a:t>	</a:t>
            </a:r>
            <a:r>
              <a:rPr lang="en-US"/>
              <a:t>A Soldier has been asked by his college to serve on the Alumni Association.  </a:t>
            </a:r>
          </a:p>
          <a:p>
            <a:pPr eaLnBrk="1" hangingPunct="1">
              <a:buClr>
                <a:srgbClr val="000000"/>
              </a:buClr>
              <a:buFontTx/>
              <a:buNone/>
            </a:pPr>
            <a:endParaRPr lang="en-US"/>
          </a:p>
          <a:p>
            <a:pPr eaLnBrk="1" hangingPunct="1">
              <a:buClr>
                <a:srgbClr val="000000"/>
              </a:buClr>
              <a:buFontTx/>
              <a:buNone/>
            </a:pPr>
            <a:r>
              <a:rPr lang="en-US"/>
              <a:t>			</a:t>
            </a:r>
            <a:r>
              <a:rPr lang="en-US" i="1"/>
              <a:t>Is this permissible?</a:t>
            </a:r>
          </a:p>
        </p:txBody>
      </p:sp>
      <p:pic>
        <p:nvPicPr>
          <p:cNvPr id="99332" name="Picture 4" descr="j0094681[1]"/>
          <p:cNvPicPr>
            <a:picLocks noChangeAspect="1" noChangeArrowheads="1"/>
          </p:cNvPicPr>
          <p:nvPr/>
        </p:nvPicPr>
        <p:blipFill>
          <a:blip r:embed="rId3" cstate="screen"/>
          <a:srcRect/>
          <a:stretch>
            <a:fillRect/>
          </a:stretch>
        </p:blipFill>
        <p:spPr bwMode="auto">
          <a:xfrm>
            <a:off x="6019800" y="3352800"/>
            <a:ext cx="2422525" cy="2565400"/>
          </a:xfrm>
          <a:prstGeom prst="rect">
            <a:avLst/>
          </a:prstGeom>
          <a:noFill/>
          <a:ln w="9525">
            <a:noFill/>
            <a:miter lim="800000"/>
            <a:headEnd/>
            <a:tailEnd/>
          </a:ln>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685800"/>
            <a:ext cx="8229600" cy="1143000"/>
          </a:xfrm>
        </p:spPr>
        <p:txBody>
          <a:bodyPr/>
          <a:lstStyle/>
          <a:p>
            <a:pPr eaLnBrk="1" hangingPunct="1">
              <a:buClr>
                <a:srgbClr val="000000"/>
              </a:buClr>
            </a:pPr>
            <a:r>
              <a:rPr lang="en-US"/>
              <a:t>Answer</a:t>
            </a:r>
          </a:p>
        </p:txBody>
      </p:sp>
      <p:sp>
        <p:nvSpPr>
          <p:cNvPr id="100355" name="Rectangle 3"/>
          <p:cNvSpPr>
            <a:spLocks noGrp="1" noChangeArrowheads="1"/>
          </p:cNvSpPr>
          <p:nvPr>
            <p:ph idx="1"/>
          </p:nvPr>
        </p:nvSpPr>
        <p:spPr>
          <a:xfrm>
            <a:off x="838200" y="2098675"/>
            <a:ext cx="7696200" cy="3540125"/>
          </a:xfrm>
        </p:spPr>
        <p:txBody>
          <a:bodyPr/>
          <a:lstStyle/>
          <a:p>
            <a:pPr eaLnBrk="1" hangingPunct="1">
              <a:buClr>
                <a:srgbClr val="000000"/>
              </a:buClr>
            </a:pPr>
            <a:r>
              <a:rPr lang="en-US" dirty="0"/>
              <a:t>He may serve in his personal capacity.</a:t>
            </a:r>
          </a:p>
          <a:p>
            <a:pPr eaLnBrk="1" hangingPunct="1">
              <a:buClr>
                <a:srgbClr val="000000"/>
              </a:buClr>
            </a:pPr>
            <a:endParaRPr lang="en-US" dirty="0"/>
          </a:p>
          <a:p>
            <a:pPr eaLnBrk="1" hangingPunct="1">
              <a:buClr>
                <a:srgbClr val="000000"/>
              </a:buClr>
            </a:pPr>
            <a:r>
              <a:rPr lang="en-US" dirty="0"/>
              <a:t>But, he may not allow his position, duty address, or duty phone number to be used on the college letterhead or other promotional literature.</a:t>
            </a:r>
          </a:p>
        </p:txBody>
      </p:sp>
      <p:pic>
        <p:nvPicPr>
          <p:cNvPr id="100356" name="Picture 4" descr="j0311556"/>
          <p:cNvPicPr>
            <a:picLocks noChangeAspect="1" noChangeArrowheads="1"/>
          </p:cNvPicPr>
          <p:nvPr/>
        </p:nvPicPr>
        <p:blipFill>
          <a:blip r:embed="rId3" cstate="screen"/>
          <a:srcRect/>
          <a:stretch>
            <a:fillRect/>
          </a:stretch>
        </p:blipFill>
        <p:spPr bwMode="auto">
          <a:xfrm>
            <a:off x="6858000" y="493713"/>
            <a:ext cx="1444625" cy="1563687"/>
          </a:xfrm>
          <a:prstGeom prst="rect">
            <a:avLst/>
          </a:prstGeom>
          <a:noFill/>
          <a:ln w="9525">
            <a:noFill/>
            <a:miter lim="800000"/>
            <a:headEnd/>
            <a:tailEnd/>
          </a:ln>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838200" y="762000"/>
            <a:ext cx="7543800" cy="1143000"/>
          </a:xfrm>
        </p:spPr>
        <p:txBody>
          <a:bodyPr/>
          <a:lstStyle/>
          <a:p>
            <a:pPr eaLnBrk="1" hangingPunct="1">
              <a:buClr>
                <a:srgbClr val="000000"/>
              </a:buClr>
            </a:pPr>
            <a:r>
              <a:rPr lang="en-US"/>
              <a:t>You Make the Call!</a:t>
            </a:r>
          </a:p>
        </p:txBody>
      </p:sp>
      <p:sp>
        <p:nvSpPr>
          <p:cNvPr id="101379" name="Rectangle 3"/>
          <p:cNvSpPr>
            <a:spLocks noGrp="1" noChangeArrowheads="1"/>
          </p:cNvSpPr>
          <p:nvPr>
            <p:ph idx="1"/>
          </p:nvPr>
        </p:nvSpPr>
        <p:spPr>
          <a:xfrm>
            <a:off x="457200" y="1981200"/>
            <a:ext cx="8229600" cy="4114800"/>
          </a:xfrm>
        </p:spPr>
        <p:txBody>
          <a:bodyPr/>
          <a:lstStyle/>
          <a:p>
            <a:pPr eaLnBrk="1" hangingPunct="1">
              <a:buClr>
                <a:srgbClr val="000000"/>
              </a:buClr>
              <a:buFontTx/>
              <a:buNone/>
            </a:pPr>
            <a:r>
              <a:rPr lang="en-US" sz="2800" dirty="0">
                <a:solidFill>
                  <a:srgbClr val="000000"/>
                </a:solidFill>
              </a:rPr>
              <a:t>	</a:t>
            </a:r>
            <a:r>
              <a:rPr lang="en-US" sz="2800" dirty="0"/>
              <a:t>COL </a:t>
            </a:r>
            <a:r>
              <a:rPr lang="en-US" sz="2800" dirty="0" err="1"/>
              <a:t>Hooah</a:t>
            </a:r>
            <a:r>
              <a:rPr lang="en-US" sz="2800" dirty="0"/>
              <a:t> is a member of an organization called “Support Your Army.” “Support Your Army” wants to use the post auditorium for a presentation.  COL </a:t>
            </a:r>
            <a:r>
              <a:rPr lang="en-US" sz="2800" dirty="0" err="1"/>
              <a:t>Hooah</a:t>
            </a:r>
            <a:r>
              <a:rPr lang="en-US" sz="2800" dirty="0"/>
              <a:t> decides to submit the request using his official position (Chief of Staff) and rank.  </a:t>
            </a:r>
          </a:p>
          <a:p>
            <a:pPr eaLnBrk="1" hangingPunct="1">
              <a:buClr>
                <a:srgbClr val="000000"/>
              </a:buClr>
              <a:buFontTx/>
              <a:buNone/>
            </a:pPr>
            <a:endParaRPr lang="en-US" sz="2800" dirty="0"/>
          </a:p>
          <a:p>
            <a:pPr algn="ctr" eaLnBrk="1" hangingPunct="1">
              <a:buClr>
                <a:srgbClr val="000000"/>
              </a:buClr>
              <a:buFontTx/>
              <a:buNone/>
            </a:pPr>
            <a:r>
              <a:rPr lang="en-US" sz="2800" i="1" dirty="0"/>
              <a:t>Is this permissible</a:t>
            </a:r>
            <a:r>
              <a:rPr lang="en-US" sz="2800" dirty="0"/>
              <a:t>?  </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14400" y="304800"/>
            <a:ext cx="7620000" cy="1143000"/>
          </a:xfrm>
        </p:spPr>
        <p:txBody>
          <a:bodyPr/>
          <a:lstStyle/>
          <a:p>
            <a:pPr eaLnBrk="1" hangingPunct="1">
              <a:buClr>
                <a:srgbClr val="000000"/>
              </a:buClr>
            </a:pPr>
            <a:r>
              <a:rPr lang="en-US"/>
              <a:t>Answer </a:t>
            </a:r>
          </a:p>
        </p:txBody>
      </p:sp>
      <p:sp>
        <p:nvSpPr>
          <p:cNvPr id="102403" name="Rectangle 3"/>
          <p:cNvSpPr>
            <a:spLocks noGrp="1" noChangeArrowheads="1"/>
          </p:cNvSpPr>
          <p:nvPr>
            <p:ph idx="1"/>
          </p:nvPr>
        </p:nvSpPr>
        <p:spPr>
          <a:xfrm>
            <a:off x="381000" y="1565275"/>
            <a:ext cx="8001000" cy="4530725"/>
          </a:xfrm>
        </p:spPr>
        <p:txBody>
          <a:bodyPr/>
          <a:lstStyle/>
          <a:p>
            <a:pPr algn="ctr" eaLnBrk="1" hangingPunct="1">
              <a:buClr>
                <a:srgbClr val="000000"/>
              </a:buClr>
              <a:buFontTx/>
              <a:buNone/>
            </a:pPr>
            <a:r>
              <a:rPr lang="en-US" sz="2800" dirty="0">
                <a:solidFill>
                  <a:srgbClr val="000000"/>
                </a:solidFill>
              </a:rPr>
              <a:t> </a:t>
            </a:r>
            <a:r>
              <a:rPr lang="en-US" sz="2800" u="sng" dirty="0"/>
              <a:t>Inducement or coercion of benefits</a:t>
            </a:r>
            <a:r>
              <a:rPr lang="en-US" sz="2800" dirty="0"/>
              <a:t>. </a:t>
            </a:r>
          </a:p>
          <a:p>
            <a:pPr eaLnBrk="1" hangingPunct="1">
              <a:buClr>
                <a:srgbClr val="000000"/>
              </a:buClr>
              <a:buFontTx/>
              <a:buNone/>
            </a:pPr>
            <a:r>
              <a:rPr lang="en-US" sz="2800" dirty="0"/>
              <a:t>   An employee, to include all Soldiers, shall not use or permit the use of her Government position or title or any authority associated with her public office in a manner that is intended to coerce or induce another person, including a subordinate, to provide any benefit, financial or otherwise, to herself or to friends, relatives, or </a:t>
            </a:r>
            <a:r>
              <a:rPr lang="en-US" sz="2800" i="1" dirty="0"/>
              <a:t>persons with whom the employee is affiliated in a nongovernmental capacity</a:t>
            </a:r>
            <a:r>
              <a:rPr lang="en-US" sz="2800" dirty="0"/>
              <a:t>. </a:t>
            </a:r>
          </a:p>
        </p:txBody>
      </p:sp>
      <p:pic>
        <p:nvPicPr>
          <p:cNvPr id="102404" name="Picture 4" descr="j0097899[1]"/>
          <p:cNvPicPr>
            <a:picLocks noChangeAspect="1" noChangeArrowheads="1"/>
          </p:cNvPicPr>
          <p:nvPr/>
        </p:nvPicPr>
        <p:blipFill>
          <a:blip r:embed="rId3" cstate="screen"/>
          <a:srcRect/>
          <a:stretch>
            <a:fillRect/>
          </a:stretch>
        </p:blipFill>
        <p:spPr bwMode="auto">
          <a:xfrm>
            <a:off x="7239000" y="0"/>
            <a:ext cx="1711325" cy="1779588"/>
          </a:xfrm>
          <a:prstGeom prst="rect">
            <a:avLst/>
          </a:prstGeom>
          <a:noFill/>
          <a:ln w="9525">
            <a:noFill/>
            <a:miter lim="800000"/>
            <a:headEnd/>
            <a:tailEnd/>
          </a:ln>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title"/>
          </p:nvPr>
        </p:nvSpPr>
        <p:spPr>
          <a:xfrm>
            <a:off x="762000" y="304800"/>
            <a:ext cx="7924800" cy="2133600"/>
          </a:xfrm>
        </p:spPr>
        <p:txBody>
          <a:bodyPr/>
          <a:lstStyle/>
          <a:p>
            <a:pPr eaLnBrk="1" hangingPunct="1">
              <a:buClr>
                <a:srgbClr val="000000"/>
              </a:buClr>
            </a:pPr>
            <a:r>
              <a:rPr lang="en-US" sz="4000" dirty="0"/>
              <a:t>No Membership or Position if Offered Due to Official Position</a:t>
            </a:r>
          </a:p>
        </p:txBody>
      </p:sp>
      <p:sp>
        <p:nvSpPr>
          <p:cNvPr id="103427" name="Rectangle 2"/>
          <p:cNvSpPr>
            <a:spLocks noGrp="1" noChangeArrowheads="1"/>
          </p:cNvSpPr>
          <p:nvPr>
            <p:ph idx="1"/>
          </p:nvPr>
        </p:nvSpPr>
        <p:spPr>
          <a:xfrm>
            <a:off x="457200" y="2514600"/>
            <a:ext cx="7772400" cy="3581400"/>
          </a:xfrm>
        </p:spPr>
        <p:txBody>
          <a:bodyPr/>
          <a:lstStyle/>
          <a:p>
            <a:pPr marL="0" indent="0" eaLnBrk="1" hangingPunct="1">
              <a:buClr>
                <a:srgbClr val="000000"/>
              </a:buClr>
              <a:buNone/>
            </a:pPr>
            <a:r>
              <a:rPr lang="en-US" sz="3600" dirty="0"/>
              <a:t>Membership or position in an NFE may not be accepted if it was offered because of an employee’s official position</a:t>
            </a:r>
          </a:p>
        </p:txBody>
      </p:sp>
      <p:pic>
        <p:nvPicPr>
          <p:cNvPr id="103428" name="Picture 8" descr="j0097983[1]"/>
          <p:cNvPicPr>
            <a:picLocks noChangeAspect="1" noChangeArrowheads="1"/>
          </p:cNvPicPr>
          <p:nvPr/>
        </p:nvPicPr>
        <p:blipFill>
          <a:blip r:embed="rId3" cstate="screen"/>
          <a:srcRect/>
          <a:stretch>
            <a:fillRect/>
          </a:stretch>
        </p:blipFill>
        <p:spPr bwMode="auto">
          <a:xfrm>
            <a:off x="4038600" y="4800600"/>
            <a:ext cx="3473450" cy="776288"/>
          </a:xfrm>
          <a:prstGeom prst="rect">
            <a:avLst/>
          </a:prstGeom>
          <a:noFill/>
          <a:ln w="9525">
            <a:noFill/>
            <a:miter lim="800000"/>
            <a:headEnd/>
            <a:tailEnd/>
          </a:ln>
        </p:spPr>
      </p:pic>
      <p:pic>
        <p:nvPicPr>
          <p:cNvPr id="103429" name="Picture 9" descr="buster"/>
          <p:cNvPicPr>
            <a:picLocks noChangeAspect="1" noChangeArrowheads="1"/>
          </p:cNvPicPr>
          <p:nvPr/>
        </p:nvPicPr>
        <p:blipFill>
          <a:blip r:embed="rId4" cstate="screen"/>
          <a:srcRect/>
          <a:stretch>
            <a:fillRect/>
          </a:stretch>
        </p:blipFill>
        <p:spPr bwMode="auto">
          <a:xfrm>
            <a:off x="4800600" y="4114800"/>
            <a:ext cx="2133600" cy="2133600"/>
          </a:xfrm>
          <a:prstGeom prst="rect">
            <a:avLst/>
          </a:prstGeom>
          <a:noFill/>
          <a:ln w="9525">
            <a:noFill/>
            <a:miter lim="800000"/>
            <a:headEnd/>
            <a:tailEnd/>
          </a:ln>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23900" y="381000"/>
            <a:ext cx="7696200" cy="1143000"/>
          </a:xfrm>
        </p:spPr>
        <p:txBody>
          <a:bodyPr/>
          <a:lstStyle/>
          <a:p>
            <a:pPr eaLnBrk="1" hangingPunct="1">
              <a:buClr>
                <a:srgbClr val="000000"/>
              </a:buClr>
            </a:pPr>
            <a:r>
              <a:rPr lang="en-US"/>
              <a:t>No Solicitation </a:t>
            </a:r>
          </a:p>
        </p:txBody>
      </p:sp>
      <p:sp>
        <p:nvSpPr>
          <p:cNvPr id="104451" name="Rectangle 3"/>
          <p:cNvSpPr>
            <a:spLocks noGrp="1" noChangeArrowheads="1"/>
          </p:cNvSpPr>
          <p:nvPr>
            <p:ph idx="1"/>
          </p:nvPr>
        </p:nvSpPr>
        <p:spPr>
          <a:xfrm>
            <a:off x="685800" y="1752600"/>
            <a:ext cx="7772400" cy="4343400"/>
          </a:xfrm>
        </p:spPr>
        <p:txBody>
          <a:bodyPr/>
          <a:lstStyle/>
          <a:p>
            <a:pPr eaLnBrk="1" hangingPunct="1">
              <a:lnSpc>
                <a:spcPct val="90000"/>
              </a:lnSpc>
              <a:buClr>
                <a:srgbClr val="000000"/>
              </a:buClr>
            </a:pPr>
            <a:r>
              <a:rPr lang="en-US" dirty="0"/>
              <a:t>Army personnel may not solicit subordinates or prohibited sources (e.g. contractors) in NFE fundraising campaigns or membership drives</a:t>
            </a:r>
          </a:p>
          <a:p>
            <a:pPr eaLnBrk="1" hangingPunct="1">
              <a:lnSpc>
                <a:spcPct val="90000"/>
              </a:lnSpc>
              <a:buClr>
                <a:srgbClr val="000000"/>
              </a:buClr>
              <a:buFontTx/>
              <a:buNone/>
            </a:pPr>
            <a:endParaRPr lang="en-US" dirty="0"/>
          </a:p>
          <a:p>
            <a:pPr eaLnBrk="1" hangingPunct="1">
              <a:lnSpc>
                <a:spcPct val="90000"/>
              </a:lnSpc>
              <a:buClr>
                <a:srgbClr val="000000"/>
              </a:buClr>
            </a:pPr>
            <a:r>
              <a:rPr lang="en-US" dirty="0"/>
              <a:t>Army personnel may not permit the use of their names in a NFE solicitation that targets subordinates or prohibited sources </a:t>
            </a:r>
          </a:p>
        </p:txBody>
      </p:sp>
      <p:pic>
        <p:nvPicPr>
          <p:cNvPr id="104452" name="Picture 5" descr="j0097899[1]"/>
          <p:cNvPicPr>
            <a:picLocks noChangeAspect="1" noChangeArrowheads="1"/>
          </p:cNvPicPr>
          <p:nvPr/>
        </p:nvPicPr>
        <p:blipFill>
          <a:blip r:embed="rId3" cstate="screen"/>
          <a:srcRect/>
          <a:stretch>
            <a:fillRect/>
          </a:stretch>
        </p:blipFill>
        <p:spPr bwMode="auto">
          <a:xfrm>
            <a:off x="7239000" y="0"/>
            <a:ext cx="1711325" cy="1779588"/>
          </a:xfrm>
          <a:prstGeom prst="rect">
            <a:avLst/>
          </a:prstGeom>
          <a:noFill/>
          <a:ln w="9525">
            <a:noFill/>
            <a:miter lim="800000"/>
            <a:headEnd/>
            <a:tailEnd/>
          </a:ln>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a:xfrm>
            <a:off x="762000" y="381000"/>
            <a:ext cx="7772400" cy="1524000"/>
          </a:xfrm>
        </p:spPr>
        <p:txBody>
          <a:bodyPr/>
          <a:lstStyle/>
          <a:p>
            <a:pPr eaLnBrk="1" hangingPunct="1">
              <a:buClr>
                <a:srgbClr val="000000"/>
              </a:buClr>
            </a:pPr>
            <a:r>
              <a:rPr lang="en-US"/>
              <a:t>Conflicts Of Interest</a:t>
            </a:r>
            <a:br>
              <a:rPr lang="en-US"/>
            </a:br>
            <a:r>
              <a:rPr lang="en-US"/>
              <a:t>Prohibited</a:t>
            </a:r>
          </a:p>
        </p:txBody>
      </p:sp>
      <p:sp>
        <p:nvSpPr>
          <p:cNvPr id="105475" name="Rectangle 3"/>
          <p:cNvSpPr>
            <a:spLocks noGrp="1" noChangeArrowheads="1"/>
          </p:cNvSpPr>
          <p:nvPr>
            <p:ph idx="1"/>
          </p:nvPr>
        </p:nvSpPr>
        <p:spPr>
          <a:xfrm>
            <a:off x="762000" y="2057400"/>
            <a:ext cx="7772400" cy="3886200"/>
          </a:xfrm>
        </p:spPr>
        <p:txBody>
          <a:bodyPr/>
          <a:lstStyle/>
          <a:p>
            <a:pPr eaLnBrk="1" hangingPunct="1">
              <a:lnSpc>
                <a:spcPct val="90000"/>
              </a:lnSpc>
              <a:buClr>
                <a:srgbClr val="000000"/>
              </a:buClr>
            </a:pPr>
            <a:r>
              <a:rPr lang="en-US" sz="2800" dirty="0"/>
              <a:t>An employee who is an officer, director, or employee of an NFE may not participate in official DOD matters involving the organization.</a:t>
            </a:r>
          </a:p>
          <a:p>
            <a:pPr eaLnBrk="1" hangingPunct="1">
              <a:lnSpc>
                <a:spcPct val="90000"/>
              </a:lnSpc>
              <a:buClr>
                <a:srgbClr val="000000"/>
              </a:buClr>
            </a:pPr>
            <a:r>
              <a:rPr lang="en-US" sz="2800" dirty="0"/>
              <a:t>Employees may </a:t>
            </a:r>
            <a:r>
              <a:rPr lang="en-US" sz="2800" u="sng" dirty="0"/>
              <a:t>not</a:t>
            </a:r>
            <a:r>
              <a:rPr lang="en-US" sz="2800" dirty="0"/>
              <a:t> represent an NFE to the Government.</a:t>
            </a:r>
          </a:p>
          <a:p>
            <a:pPr eaLnBrk="1" hangingPunct="1">
              <a:lnSpc>
                <a:spcPct val="90000"/>
              </a:lnSpc>
              <a:buClr>
                <a:srgbClr val="000000"/>
              </a:buClr>
            </a:pPr>
            <a:r>
              <a:rPr lang="en-US" sz="2800" dirty="0"/>
              <a:t>Exception:  Uncompensated representation for certain nonprofit professional, recreational, and similar organizations.</a:t>
            </a:r>
          </a:p>
          <a:p>
            <a:pPr eaLnBrk="1" hangingPunct="1">
              <a:lnSpc>
                <a:spcPct val="90000"/>
              </a:lnSpc>
              <a:buClr>
                <a:srgbClr val="000000"/>
              </a:buClr>
            </a:pPr>
            <a:endParaRPr lang="en-US" sz="2800" dirty="0"/>
          </a:p>
          <a:p>
            <a:pPr eaLnBrk="1" hangingPunct="1">
              <a:lnSpc>
                <a:spcPct val="90000"/>
              </a:lnSpc>
              <a:buClr>
                <a:srgbClr val="000000"/>
              </a:buClr>
            </a:pPr>
            <a:endParaRPr lang="en-US" sz="2800" b="1" dirty="0">
              <a:solidFill>
                <a:srgbClr val="000000"/>
              </a:solidFill>
            </a:endParaRPr>
          </a:p>
          <a:p>
            <a:pPr eaLnBrk="1" hangingPunct="1">
              <a:lnSpc>
                <a:spcPct val="90000"/>
              </a:lnSpc>
              <a:buClr>
                <a:srgbClr val="000000"/>
              </a:buClr>
            </a:pPr>
            <a:endParaRPr lang="en-US" sz="2800" b="1" dirty="0">
              <a:solidFill>
                <a:srgbClr val="000000"/>
              </a:solidFill>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38200" y="609600"/>
            <a:ext cx="7696200" cy="1143000"/>
          </a:xfrm>
        </p:spPr>
        <p:txBody>
          <a:bodyPr/>
          <a:lstStyle/>
          <a:p>
            <a:pPr eaLnBrk="1" hangingPunct="1">
              <a:buClr>
                <a:srgbClr val="000000"/>
              </a:buClr>
            </a:pPr>
            <a:r>
              <a:rPr lang="en-US" sz="4000"/>
              <a:t>Widely Attended Gatherings (WAGs)</a:t>
            </a:r>
          </a:p>
        </p:txBody>
      </p:sp>
      <p:sp>
        <p:nvSpPr>
          <p:cNvPr id="106499" name="Rectangle 3"/>
          <p:cNvSpPr>
            <a:spLocks noGrp="1" noChangeArrowheads="1"/>
          </p:cNvSpPr>
          <p:nvPr>
            <p:ph idx="1"/>
          </p:nvPr>
        </p:nvSpPr>
        <p:spPr>
          <a:xfrm>
            <a:off x="457200" y="1905000"/>
            <a:ext cx="8229600" cy="4225925"/>
          </a:xfrm>
        </p:spPr>
        <p:txBody>
          <a:bodyPr/>
          <a:lstStyle/>
          <a:p>
            <a:pPr eaLnBrk="1" hangingPunct="1">
              <a:buClr>
                <a:srgbClr val="000000"/>
              </a:buClr>
            </a:pPr>
            <a:r>
              <a:rPr lang="en-US" i="1" u="sng" dirty="0"/>
              <a:t>Unsolicited</a:t>
            </a:r>
            <a:r>
              <a:rPr lang="en-US" dirty="0"/>
              <a:t> offer of free attendance or free food at an event</a:t>
            </a:r>
          </a:p>
          <a:p>
            <a:pPr eaLnBrk="1" hangingPunct="1">
              <a:buClr>
                <a:srgbClr val="000000"/>
              </a:buClr>
            </a:pPr>
            <a:r>
              <a:rPr lang="en-US" dirty="0"/>
              <a:t>Two parts</a:t>
            </a:r>
          </a:p>
          <a:p>
            <a:pPr lvl="1" eaLnBrk="1" hangingPunct="1">
              <a:buClr>
                <a:srgbClr val="000000"/>
              </a:buClr>
            </a:pPr>
            <a:r>
              <a:rPr lang="en-US" dirty="0"/>
              <a:t>Is the event a WAG?</a:t>
            </a:r>
          </a:p>
          <a:p>
            <a:pPr lvl="1" eaLnBrk="1" hangingPunct="1">
              <a:buClr>
                <a:srgbClr val="000000"/>
              </a:buClr>
            </a:pPr>
            <a:r>
              <a:rPr lang="en-US" dirty="0"/>
              <a:t>Is there an Army interest in you attending this event?</a:t>
            </a:r>
          </a:p>
          <a:p>
            <a:pPr eaLnBrk="1" hangingPunct="1">
              <a:buClr>
                <a:srgbClr val="000000"/>
              </a:buClr>
            </a:pPr>
            <a:r>
              <a:rPr lang="en-US" dirty="0"/>
              <a:t>Supervisor makes the determination of Army interest – </a:t>
            </a:r>
            <a:r>
              <a:rPr lang="en-US" b="1" i="1" dirty="0"/>
              <a:t>NOT</a:t>
            </a:r>
            <a:r>
              <a:rPr lang="en-US" dirty="0"/>
              <a:t> </a:t>
            </a:r>
            <a:r>
              <a:rPr lang="en-US" b="1" dirty="0"/>
              <a:t>you</a:t>
            </a:r>
            <a:r>
              <a:rPr lang="en-US" dirty="0"/>
              <a:t> as the invitee</a:t>
            </a:r>
          </a:p>
          <a:p>
            <a:pPr eaLnBrk="1" hangingPunct="1">
              <a:buClr>
                <a:srgbClr val="000000"/>
              </a:buClr>
              <a:buFontTx/>
              <a:buNone/>
            </a:pPr>
            <a:endParaRPr lang="en-US" dirty="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914400" y="381000"/>
            <a:ext cx="7391400" cy="865187"/>
          </a:xfrm>
        </p:spPr>
        <p:txBody>
          <a:bodyPr/>
          <a:lstStyle/>
          <a:p>
            <a:pPr eaLnBrk="1" hangingPunct="1">
              <a:buClr>
                <a:srgbClr val="000000"/>
              </a:buClr>
            </a:pPr>
            <a:r>
              <a:rPr lang="en-US" dirty="0"/>
              <a:t>Is The Event A WAG?</a:t>
            </a:r>
          </a:p>
        </p:txBody>
      </p:sp>
      <p:sp>
        <p:nvSpPr>
          <p:cNvPr id="107523" name="Rectangle 3"/>
          <p:cNvSpPr>
            <a:spLocks noGrp="1" noChangeArrowheads="1"/>
          </p:cNvSpPr>
          <p:nvPr>
            <p:ph idx="1"/>
          </p:nvPr>
        </p:nvSpPr>
        <p:spPr>
          <a:xfrm>
            <a:off x="609600" y="1295400"/>
            <a:ext cx="8001000" cy="4530725"/>
          </a:xfrm>
        </p:spPr>
        <p:txBody>
          <a:bodyPr/>
          <a:lstStyle/>
          <a:p>
            <a:pPr eaLnBrk="1" hangingPunct="1">
              <a:buClr>
                <a:srgbClr val="000000"/>
              </a:buClr>
            </a:pPr>
            <a:r>
              <a:rPr lang="en-US" dirty="0"/>
              <a:t>Sponsor of the event – A large number of persons will attend and that persons with a diversity of views or interests will be present.</a:t>
            </a:r>
          </a:p>
          <a:p>
            <a:pPr eaLnBrk="1" hangingPunct="1">
              <a:buClr>
                <a:srgbClr val="000000"/>
              </a:buClr>
              <a:buFontTx/>
              <a:buNone/>
            </a:pPr>
            <a:endParaRPr lang="en-US" dirty="0"/>
          </a:p>
          <a:p>
            <a:pPr eaLnBrk="1" hangingPunct="1">
              <a:spcBef>
                <a:spcPts val="600"/>
              </a:spcBef>
              <a:spcAft>
                <a:spcPts val="600"/>
              </a:spcAft>
              <a:buClr>
                <a:srgbClr val="000000"/>
              </a:buClr>
            </a:pPr>
            <a:r>
              <a:rPr lang="en-US" dirty="0"/>
              <a:t>Non-sponsor of the event – Minimum of 100 people are expected to attend.</a:t>
            </a:r>
          </a:p>
          <a:p>
            <a:pPr lvl="1" eaLnBrk="1" hangingPunct="1">
              <a:buClr>
                <a:srgbClr val="000000"/>
              </a:buClr>
            </a:pPr>
            <a:r>
              <a:rPr lang="en-US" dirty="0"/>
              <a:t>There are limitations on the admission fee if a non-sponsor bears the costs of attendance</a:t>
            </a:r>
          </a:p>
          <a:p>
            <a:pPr eaLnBrk="1" hangingPunct="1">
              <a:buClr>
                <a:srgbClr val="000000"/>
              </a:buClr>
            </a:pPr>
            <a:endParaRPr lang="en-US"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4560&quot;&gt;&lt;property id=&quot;20148&quot; value=&quot;5&quot;/&gt;&lt;property id=&quot;20300&quot; value=&quot;Slide 1 - &amp;quot;Ethics Training&amp;#x0D;&amp;#x0A;&amp;quot;&quot;/&gt;&lt;property id=&quot;20307&quot; value=&quot;299&quot;/&gt;&lt;/object&gt;&lt;object type=&quot;3&quot; unique_id=&quot;14561&quot;&gt;&lt;property id=&quot;20148&quot; value=&quot;5&quot;/&gt;&lt;property id=&quot;20300&quot; value=&quot;Slide 2 - &amp;quot;Ethics Questions?&amp;quot;&quot;/&gt;&lt;property id=&quot;20307&quot; value=&quot;300&quot;/&gt;&lt;/object&gt;&lt;object type=&quot;3&quot; unique_id=&quot;14562&quot;&gt;&lt;property id=&quot;20148&quot; value=&quot;5&quot;/&gt;&lt;property id=&quot;20300&quot; value=&quot;Slide 3 - &amp;quot;Why Ethics Rules?&amp;quot;&quot;/&gt;&lt;property id=&quot;20307&quot; value=&quot;301&quot;/&gt;&lt;/object&gt;&lt;object type=&quot;3&quot; unique_id=&quot;14563&quot;&gt;&lt;property id=&quot;20148&quot; value=&quot;5&quot;/&gt;&lt;property id=&quot;20300&quot; value=&quot;Slide 4 - &amp;quot;Key Laws and Regulations&amp;quot;&quot;/&gt;&lt;property id=&quot;20307&quot; value=&quot;302&quot;/&gt;&lt;/object&gt;&lt;object type=&quot;3&quot; unique_id=&quot;14564&quot;&gt;&lt;property id=&quot;20148&quot; value=&quot;5&quot;/&gt;&lt;property id=&quot;20300&quot; value=&quot;Slide 5 - &amp;quot;Discussion Topics&amp;quot;&quot;/&gt;&lt;property id=&quot;20307&quot; value=&quot;303&quot;/&gt;&lt;/object&gt;&lt;object type=&quot;3&quot; unique_id=&quot;14565&quot;&gt;&lt;property id=&quot;20148&quot; value=&quot;5&quot;/&gt;&lt;property id=&quot;20300&quot; value=&quot;Slide 6 - &amp;quot;Code of Ethics&amp;quot;&quot;/&gt;&lt;property id=&quot;20307&quot; value=&quot;304&quot;/&gt;&lt;/object&gt;&lt;object type=&quot;3&quot; unique_id=&quot;14566&quot;&gt;&lt;property id=&quot;20148&quot; value=&quot;5&quot;/&gt;&lt;property id=&quot;20300&quot; value=&quot;Slide 7 - &amp;quot;Employees’ Responsibilities under Executive Order 12674 (as amended):&amp;quot;&quot;/&gt;&lt;property id=&quot;20307&quot; value=&quot;305&quot;/&gt;&lt;/object&gt;&lt;object type=&quot;3&quot; unique_id=&quot;14567&quot;&gt;&lt;property id=&quot;20148&quot; value=&quot;5&quot;/&gt;&lt;property id=&quot;20300&quot; value=&quot;Slide 8 - &amp;quot;Employees’ Responsibilities under Executive Order 12674 (as amended) (cont):&amp;quot;&quot;/&gt;&lt;property id=&quot;20307&quot; value=&quot;306&quot;/&gt;&lt;/object&gt;&lt;object type=&quot;3&quot; unique_id=&quot;14568&quot;&gt;&lt;property id=&quot;20148&quot; value=&quot;5&quot;/&gt;&lt;property id=&quot;20300&quot; value=&quot;Slide 9 - &amp;quot;Use Of Government Communications Equipment&amp;quot;&quot;/&gt;&lt;property id=&quot;20307&quot; value=&quot;307&quot;/&gt;&lt;/object&gt;&lt;object type=&quot;3&quot; unique_id=&quot;14569&quot;&gt;&lt;property id=&quot;20148&quot; value=&quot;5&quot;/&gt;&lt;property id=&quot;20300&quot; value=&quot;Slide 10 - &amp;quot;Ethics Principles&amp;quot;&quot;/&gt;&lt;property id=&quot;20307&quot; value=&quot;308&quot;/&gt;&lt;/object&gt;&lt;object type=&quot;3&quot; unique_id=&quot;14570&quot;&gt;&lt;property id=&quot;20148&quot; value=&quot;5&quot;/&gt;&lt;property id=&quot;20300&quot; value=&quot;Slide 11 - &amp;quot;Official Use and Authorized Purposes Only&amp;quot;&quot;/&gt;&lt;property id=&quot;20307&quot; value=&quot;309&quot;/&gt;&lt;/object&gt;&lt;object type=&quot;3&quot; unique_id=&quot;14571&quot;&gt;&lt;property id=&quot;20148&quot; value=&quot;5&quot;/&gt;&lt;property id=&quot;20300&quot; value=&quot;Slide 12 - &amp;quot;Official Use&amp;quot;&quot;/&gt;&lt;property id=&quot;20307&quot; value=&quot;310&quot;/&gt;&lt;/object&gt;&lt;object type=&quot;3&quot; unique_id=&quot;14572&quot;&gt;&lt;property id=&quot;20148&quot; value=&quot;5&quot;/&gt;&lt;property id=&quot;20300&quot; value=&quot;Slide 13 - &amp;quot;Authorized Use&amp;quot;&quot;/&gt;&lt;property id=&quot;20307&quot; value=&quot;311&quot;/&gt;&lt;/object&gt;&lt;object type=&quot;3&quot; unique_id=&quot;14573&quot;&gt;&lt;property id=&quot;20148&quot; value=&quot;5&quot;/&gt;&lt;property id=&quot;20300&quot; value=&quot;Slide 14 - &amp;quot;Cell Phones&amp;quot;&quot;/&gt;&lt;property id=&quot;20307&quot; value=&quot;312&quot;/&gt;&lt;/object&gt;&lt;object type=&quot;3&quot; unique_id=&quot;14574&quot;&gt;&lt;property id=&quot;20148&quot; value=&quot;5&quot;/&gt;&lt;property id=&quot;20300&quot; value=&quot;Slide 15 - &amp;quot;E-mail And Internet&amp;quot;&quot;/&gt;&lt;property id=&quot;20307&quot; value=&quot;313&quot;/&gt;&lt;/object&gt;&lt;object type=&quot;3&quot; unique_id=&quot;14575&quot;&gt;&lt;property id=&quot;20148&quot; value=&quot;5&quot;/&gt;&lt;property id=&quot;20300&quot; value=&quot;Slide 16 - &amp;quot;NO!&amp;quot;&quot;/&gt;&lt;property id=&quot;20307&quot; value=&quot;314&quot;/&gt;&lt;/object&gt;&lt;object type=&quot;3&quot; unique_id=&quot;14576&quot;&gt;&lt;property id=&quot;20148&quot; value=&quot;5&quot;/&gt;&lt;property id=&quot;20300&quot; value=&quot;Slide 17 - &amp;quot;Beware! &amp;quot;&quot;/&gt;&lt;property id=&quot;20307&quot; value=&quot;315&quot;/&gt;&lt;/object&gt;&lt;object type=&quot;3&quot; unique_id=&quot;14577&quot;&gt;&lt;property id=&quot;20148&quot; value=&quot;5&quot;/&gt;&lt;property id=&quot;20300&quot; value=&quot;Slide 18 - &amp;quot;Use Of Other Government Equipment&amp;quot;&quot;/&gt;&lt;property id=&quot;20307&quot; value=&quot;316&quot;/&gt;&lt;/object&gt;&lt;object type=&quot;3&quot; unique_id=&quot;14578&quot;&gt;&lt;property id=&quot;20148&quot; value=&quot;5&quot;/&gt;&lt;property id=&quot;20300&quot; value=&quot;Slide 19 - &amp;quot;Use Of Official Time&amp;quot;&quot;/&gt;&lt;property id=&quot;20307&quot; value=&quot;317&quot;/&gt;&lt;/object&gt;&lt;object type=&quot;3&quot; unique_id=&quot;14579&quot;&gt;&lt;property id=&quot;20148&quot; value=&quot;5&quot;/&gt;&lt;property id=&quot;20300&quot; value=&quot;Slide 20 - &amp;quot;Use Of Personnel&amp;quot;&quot;/&gt;&lt;property id=&quot;20307&quot; value=&quot;318&quot;/&gt;&lt;/object&gt;&lt;object type=&quot;3&quot; unique_id=&quot;14580&quot;&gt;&lt;property id=&quot;20148&quot; value=&quot;5&quot;/&gt;&lt;property id=&quot;20300&quot; value=&quot;Slide 21 - &amp;quot;Use of Government Resources&amp;quot;&quot;/&gt;&lt;property id=&quot;20307&quot; value=&quot;319&quot;/&gt;&lt;/object&gt;&lt;object type=&quot;3&quot; unique_id=&quot;14581&quot;&gt;&lt;property id=&quot;20148&quot; value=&quot;5&quot;/&gt;&lt;property id=&quot;20300&quot; value=&quot;Slide 22 - &amp;quot;Possible Answers&amp;quot;&quot;/&gt;&lt;property id=&quot;20307&quot; value=&quot;320&quot;/&gt;&lt;/object&gt;&lt;object type=&quot;3&quot; unique_id=&quot;14582&quot;&gt;&lt;property id=&quot;20148&quot; value=&quot;5&quot;/&gt;&lt;property id=&quot;20300&quot; value=&quot;Slide 23 - &amp;quot;Correct Answer&amp;quot;&quot;/&gt;&lt;property id=&quot;20307&quot; value=&quot;321&quot;/&gt;&lt;/object&gt;&lt;object type=&quot;3&quot; unique_id=&quot;14583&quot;&gt;&lt;property id=&quot;20148&quot; value=&quot;5&quot;/&gt;&lt;property id=&quot;20300&quot; value=&quot;Slide 24 - &amp;quot;Use of Your Official Position&amp;quot;&quot;/&gt;&lt;property id=&quot;20307&quot; value=&quot;322&quot;/&gt;&lt;/object&gt;&lt;object type=&quot;3&quot; unique_id=&quot;14584&quot;&gt;&lt;property id=&quot;20148&quot; value=&quot;5&quot;/&gt;&lt;property id=&quot;20300&quot; value=&quot;Slide 25 - &amp;quot;Possible Answers&amp;quot;&quot;/&gt;&lt;property id=&quot;20307&quot; value=&quot;323&quot;/&gt;&lt;/object&gt;&lt;object type=&quot;3&quot; unique_id=&quot;14585&quot;&gt;&lt;property id=&quot;20148&quot; value=&quot;5&quot;/&gt;&lt;property id=&quot;20300&quot; value=&quot;Slide 26 - &amp;quot;Correct Answer&amp;quot;&quot;/&gt;&lt;property id=&quot;20307&quot; value=&quot;324&quot;/&gt;&lt;/object&gt;&lt;object type=&quot;3&quot; unique_id=&quot;14586&quot;&gt;&lt;property id=&quot;20148&quot; value=&quot;5&quot;/&gt;&lt;property id=&quot;20300&quot; value=&quot;Slide 27&quot;/&gt;&lt;property id=&quot;20307&quot; value=&quot;325&quot;/&gt;&lt;/object&gt;&lt;object type=&quot;3&quot; unique_id=&quot;14587&quot;&gt;&lt;property id=&quot;20148&quot; value=&quot;5&quot;/&gt;&lt;property id=&quot;20300&quot; value=&quot;Slide 28 - &amp;quot;Possible Answers&amp;quot;&quot;/&gt;&lt;property id=&quot;20307&quot; value=&quot;326&quot;/&gt;&lt;/object&gt;&lt;object type=&quot;3&quot; unique_id=&quot;14588&quot;&gt;&lt;property id=&quot;20148&quot; value=&quot;5&quot;/&gt;&lt;property id=&quot;20300&quot; value=&quot;Slide 29 - &amp;quot;Correct Answer&amp;quot;&quot;/&gt;&lt;property id=&quot;20307&quot; value=&quot;327&quot;/&gt;&lt;/object&gt;&lt;object type=&quot;3&quot; unique_id=&quot;14589&quot;&gt;&lt;property id=&quot;20148&quot; value=&quot;5&quot;/&gt;&lt;property id=&quot;20300&quot; value=&quot;Slide 30 - &amp;quot;Use of Your Official Position&amp;quot;&quot;/&gt;&lt;property id=&quot;20307&quot; value=&quot;328&quot;/&gt;&lt;/object&gt;&lt;object type=&quot;3&quot; unique_id=&quot;14590&quot;&gt;&lt;property id=&quot;20148&quot; value=&quot;5&quot;/&gt;&lt;property id=&quot;20300&quot; value=&quot;Slide 31 - &amp;quot;Possible Answers&amp;quot;&quot;/&gt;&lt;property id=&quot;20307&quot; value=&quot;329&quot;/&gt;&lt;/object&gt;&lt;object type=&quot;3&quot; unique_id=&quot;14591&quot;&gt;&lt;property id=&quot;20148&quot; value=&quot;5&quot;/&gt;&lt;property id=&quot;20300&quot; value=&quot;Slide 32 - &amp;quot;Correct Answer&amp;quot;&quot;/&gt;&lt;property id=&quot;20307&quot; value=&quot;330&quot;/&gt;&lt;/object&gt;&lt;object type=&quot;3&quot; unique_id=&quot;14592&quot;&gt;&lt;property id=&quot;20148&quot; value=&quot;5&quot;/&gt;&lt;property id=&quot;20300&quot; value=&quot;Slide 33 - &amp;quot;&amp;#x0D;&amp;#x0A;GIFTS&amp;#x0D;&amp;#x0A;&amp;quot;&quot;/&gt;&lt;property id=&quot;20307&quot; value=&quot;331&quot;/&gt;&lt;/object&gt;&lt;object type=&quot;3&quot; unique_id=&quot;14593&quot;&gt;&lt;property id=&quot;20148&quot; value=&quot;5&quot;/&gt;&lt;property id=&quot;20300&quot; value=&quot;Slide 34 - &amp;quot;Focus on Gifts&amp;quot;&quot;/&gt;&lt;property id=&quot;20307&quot; value=&quot;332&quot;/&gt;&lt;/object&gt;&lt;object type=&quot;3&quot; unique_id=&quot;14594&quot;&gt;&lt;property id=&quot;20148&quot; value=&quot;5&quot;/&gt;&lt;property id=&quot;20300&quot; value=&quot;Slide 35 - &amp;quot;         What is a Gift?&amp;quot;&quot;/&gt;&lt;property id=&quot;20307&quot; value=&quot;333&quot;/&gt;&lt;/object&gt;&lt;object type=&quot;3&quot; unique_id=&quot;14595&quot;&gt;&lt;property id=&quot;20148&quot; value=&quot;5&quot;/&gt;&lt;property id=&quot;20300&quot; value=&quot;Slide 36 - &amp;quot;What is NOT a Gift?&amp;quot;&quot;/&gt;&lt;property id=&quot;20307&quot; value=&quot;334&quot;/&gt;&lt;/object&gt;&lt;object type=&quot;3&quot; unique_id=&quot;14596&quot;&gt;&lt;property id=&quot;20148&quot; value=&quot;5&quot;/&gt;&lt;property id=&quot;20300&quot; value=&quot;Slide 37 - &amp;quot;GENERAL RULE&amp;quot;&quot;/&gt;&lt;property id=&quot;20307&quot; value=&quot;335&quot;/&gt;&lt;/object&gt;&lt;object type=&quot;3&quot; unique_id=&quot;14597&quot;&gt;&lt;property id=&quot;20148&quot; value=&quot;5&quot;/&gt;&lt;property id=&quot;20300&quot; value=&quot;Slide 38 - &amp;quot;Types of Gifts&amp;quot;&quot;/&gt;&lt;property id=&quot;20307&quot; value=&quot;336&quot;/&gt;&lt;/object&gt;&lt;object type=&quot;3&quot; unique_id=&quot;14598&quot;&gt;&lt;property id=&quot;20148&quot; value=&quot;5&quot;/&gt;&lt;property id=&quot;20300&quot; value=&quot;Slide 39 - &amp;quot;What is an Outside Source?&amp;quot;&quot;/&gt;&lt;property id=&quot;20307&quot; value=&quot;337&quot;/&gt;&lt;/object&gt;&lt;object type=&quot;3&quot; unique_id=&quot;14599&quot;&gt;&lt;property id=&quot;20148&quot; value=&quot;5&quot;/&gt;&lt;property id=&quot;20300&quot; value=&quot;Slide 40 - &amp;quot;Outside Sources&amp;#x0D;&amp;#x0A;The Method of Analysis:&amp;quot;&quot;/&gt;&lt;property id=&quot;20307&quot; value=&quot;338&quot;/&gt;&lt;/object&gt;&lt;object type=&quot;3&quot; unique_id=&quot;14600&quot;&gt;&lt;property id=&quot;20148&quot; value=&quot;5&quot;/&gt;&lt;property id=&quot;20300&quot; value=&quot;Slide 41 - &amp;quot;Outside Sources&amp;#x0D;&amp;#x0A;First Question:&amp;quot;&quot;/&gt;&lt;property id=&quot;20307&quot; value=&quot;339&quot;/&gt;&lt;/object&gt;&lt;object type=&quot;3&quot; unique_id=&quot;14601&quot;&gt;&lt;property id=&quot;20148&quot; value=&quot;5&quot;/&gt;&lt;property id=&quot;20300&quot; value=&quot;Slide 42 - &amp;quot;Outside Sources&amp;#x0D;&amp;#x0A;Second Question:&amp;quot;&quot;/&gt;&lt;property id=&quot;20307&quot; value=&quot;340&quot;/&gt;&lt;/object&gt;&lt;object type=&quot;3&quot; unique_id=&quot;14602&quot;&gt;&lt;property id=&quot;20148&quot; value=&quot;5&quot;/&gt;&lt;property id=&quot;20300&quot; value=&quot;Slide 43 - &amp;quot;Outside Sources&amp;#x0D;&amp;#x0A;Third Question:&amp;quot;&quot;/&gt;&lt;property id=&quot;20307&quot; value=&quot;341&quot;/&gt;&lt;/object&gt;&lt;object type=&quot;3&quot; unique_id=&quot;14603&quot;&gt;&lt;property id=&quot;20148&quot; value=&quot;5&quot;/&gt;&lt;property id=&quot;20300&quot; value=&quot;Slide 44 - &amp;quot;Gift Disposal&amp;#x0D;&amp;#x0A;&amp;quot;&quot;/&gt;&lt;property id=&quot;20307&quot; value=&quot;342&quot;/&gt;&lt;/object&gt;&lt;object type=&quot;3&quot; unique_id=&quot;14604&quot;&gt;&lt;property id=&quot;20148&quot; value=&quot;5&quot;/&gt;&lt;property id=&quot;20300&quot; value=&quot;Slide 45 - &amp;quot;Gifts from Outside Sources&amp;quot;&quot;/&gt;&lt;property id=&quot;20307&quot; value=&quot;343&quot;/&gt;&lt;/object&gt;&lt;object type=&quot;3&quot; unique_id=&quot;14605&quot;&gt;&lt;property id=&quot;20148&quot; value=&quot;5&quot;/&gt;&lt;property id=&quot;20300&quot; value=&quot;Slide 46 - &amp;quot;ANSWER&amp;quot;&quot;/&gt;&lt;property id=&quot;20307&quot; value=&quot;344&quot;/&gt;&lt;/object&gt;&lt;object type=&quot;3&quot; unique_id=&quot;14606&quot;&gt;&lt;property id=&quot;20148&quot; value=&quot;5&quot;/&gt;&lt;property id=&quot;20300&quot; value=&quot;Slide 47 - &amp;quot;Gifts from Outside Sources&amp;quot;&quot;/&gt;&lt;property id=&quot;20307&quot; value=&quot;345&quot;/&gt;&lt;/object&gt;&lt;object type=&quot;3&quot; unique_id=&quot;14607&quot;&gt;&lt;property id=&quot;20148&quot; value=&quot;5&quot;/&gt;&lt;property id=&quot;20300&quot; value=&quot;Slide 48 - &amp;quot;ANSWER&amp;quot;&quot;/&gt;&lt;property id=&quot;20307&quot; value=&quot;346&quot;/&gt;&lt;/object&gt;&lt;object type=&quot;3&quot; unique_id=&quot;14608&quot;&gt;&lt;property id=&quot;20148&quot; value=&quot;5&quot;/&gt;&lt;property id=&quot;20300&quot; value=&quot;Slide 49 - &amp;quot;Gifts from Outside Sources&amp;quot;&quot;/&gt;&lt;property id=&quot;20307&quot; value=&quot;347&quot;/&gt;&lt;/object&gt;&lt;object type=&quot;3&quot; unique_id=&quot;14609&quot;&gt;&lt;property id=&quot;20148&quot; value=&quot;5&quot;/&gt;&lt;property id=&quot;20300&quot; value=&quot;Slide 50 - &amp;quot;Possible Answers&amp;amp;#x09;&amp;quot;&quot;/&gt;&lt;property id=&quot;20307&quot; value=&quot;348&quot;/&gt;&lt;/object&gt;&lt;object type=&quot;3&quot; unique_id=&quot;14610&quot;&gt;&lt;property id=&quot;20148&quot; value=&quot;5&quot;/&gt;&lt;property id=&quot;20300&quot; value=&quot;Slide 51 - &amp;quot;Correct Answer&amp;quot;&quot;/&gt;&lt;property id=&quot;20307&quot; value=&quot;349&quot;/&gt;&lt;/object&gt;&lt;object type=&quot;3&quot; unique_id=&quot;14611&quot;&gt;&lt;property id=&quot;20148&quot; value=&quot;5&quot;/&gt;&lt;property id=&quot;20300&quot; value=&quot;Slide 52 - &amp;quot;Gifts from Foreign Governments&amp;quot;&quot;/&gt;&lt;property id=&quot;20307&quot; value=&quot;350&quot;/&gt;&lt;/object&gt;&lt;object type=&quot;3&quot; unique_id=&quot;14612&quot;&gt;&lt;property id=&quot;20148&quot; value=&quot;5&quot;/&gt;&lt;property id=&quot;20300&quot; value=&quot;Slide 53 - &amp;quot;Gifts from Foreign Governments&amp;quot;&quot;/&gt;&lt;property id=&quot;20307&quot; value=&quot;351&quot;/&gt;&lt;/object&gt;&lt;object type=&quot;3&quot; unique_id=&quot;14613&quot;&gt;&lt;property id=&quot;20148&quot; value=&quot;5&quot;/&gt;&lt;property id=&quot;20300&quot; value=&quot;Slide 54 - &amp;quot;Gifts from Foreign Governments&amp;quot;&quot;/&gt;&lt;property id=&quot;20307&quot; value=&quot;352&quot;/&gt;&lt;/object&gt;&lt;object type=&quot;3&quot; unique_id=&quot;14614&quot;&gt;&lt;property id=&quot;20148&quot; value=&quot;5&quot;/&gt;&lt;property id=&quot;20300&quot; value=&quot;Slide 55 - &amp;quot;Possible Answers&amp;quot;&quot;/&gt;&lt;property id=&quot;20307&quot; value=&quot;353&quot;/&gt;&lt;/object&gt;&lt;object type=&quot;3&quot; unique_id=&quot;14615&quot;&gt;&lt;property id=&quot;20148&quot; value=&quot;5&quot;/&gt;&lt;property id=&quot;20300&quot; value=&quot;Slide 56 - &amp;quot;Correct Answer&amp;quot;&quot;/&gt;&lt;property id=&quot;20307&quot; value=&quot;354&quot;/&gt;&lt;/object&gt;&lt;object type=&quot;3&quot; unique_id=&quot;14616&quot;&gt;&lt;property id=&quot;20148&quot; value=&quot;5&quot;/&gt;&lt;property id=&quot;20300&quot; value=&quot;Slide 57 - &amp;quot;Gifts Between Employees&amp;quot;&quot;/&gt;&lt;property id=&quot;20307&quot; value=&quot;355&quot;/&gt;&lt;/object&gt;&lt;object type=&quot;3&quot; unique_id=&quot;14617&quot;&gt;&lt;property id=&quot;20148&quot; value=&quot;5&quot;/&gt;&lt;property id=&quot;20300&quot; value=&quot;Slide 58 - &amp;quot;Gifts Between Employees&amp;#x0D;&amp;#x0A;General Rule&amp;#x0D;&amp;#x0A;&amp;quot;&quot;/&gt;&lt;property id=&quot;20307&quot; value=&quot;356&quot;/&gt;&lt;/object&gt;&lt;object type=&quot;3&quot; unique_id=&quot;14618&quot;&gt;&lt;property id=&quot;20148&quot; value=&quot;5&quot;/&gt;&lt;property id=&quot;20300&quot; value=&quot;Slide 59 - &amp;quot;Gifts Between Employees&amp;quot;&quot;/&gt;&lt;property id=&quot;20307&quot; value=&quot;357&quot;/&gt;&lt;/object&gt;&lt;object type=&quot;3&quot; unique_id=&quot;14619&quot;&gt;&lt;property id=&quot;20148&quot; value=&quot;5&quot;/&gt;&lt;property id=&quot;20300&quot; value=&quot;Slide 60 - &amp;quot;Gifts Between Employees&amp;quot;&quot;/&gt;&lt;property id=&quot;20307&quot; value=&quot;358&quot;/&gt;&lt;/object&gt;&lt;object type=&quot;3&quot; unique_id=&quot;14620&quot;&gt;&lt;property id=&quot;20148&quot; value=&quot;5&quot;/&gt;&lt;property id=&quot;20300&quot; value=&quot;Slide 61 - &amp;quot;Gifts Between Employees&amp;quot;&quot;/&gt;&lt;property id=&quot;20307&quot; value=&quot;359&quot;/&gt;&lt;/object&gt;&lt;object type=&quot;3&quot; unique_id=&quot;14621&quot;&gt;&lt;property id=&quot;20148&quot; value=&quot;5&quot;/&gt;&lt;property id=&quot;20300&quot; value=&quot;Slide 62 - &amp;quot;Gifts Between Employees&amp;quot;&quot;/&gt;&lt;property id=&quot;20307&quot; value=&quot;360&quot;/&gt;&lt;/object&gt;&lt;object type=&quot;3&quot; unique_id=&quot;14622&quot;&gt;&lt;property id=&quot;20148&quot; value=&quot;5&quot;/&gt;&lt;property id=&quot;20300&quot; value=&quot;Slide 63 - &amp;quot;QUIZ TIME&amp;quot;&quot;/&gt;&lt;property id=&quot;20307&quot; value=&quot;361&quot;/&gt;&lt;/object&gt;&lt;object type=&quot;3&quot; unique_id=&quot;14623&quot;&gt;&lt;property id=&quot;20148&quot; value=&quot;5&quot;/&gt;&lt;property id=&quot;20300&quot; value=&quot;Slide 64 - &amp;quot;Possible Answers&amp;quot;&quot;/&gt;&lt;property id=&quot;20307&quot; value=&quot;362&quot;/&gt;&lt;/object&gt;&lt;object type=&quot;3&quot; unique_id=&quot;14624&quot;&gt;&lt;property id=&quot;20148&quot; value=&quot;5&quot;/&gt;&lt;property id=&quot;20300&quot; value=&quot;Slide 65 - &amp;quot;Correct Answer&amp;quot;&quot;/&gt;&lt;property id=&quot;20307&quot; value=&quot;363&quot;/&gt;&lt;/object&gt;&lt;object type=&quot;3&quot; unique_id=&quot;14625&quot;&gt;&lt;property id=&quot;20148&quot; value=&quot;5&quot;/&gt;&lt;property id=&quot;20300&quot; value=&quot;Slide 66 - &amp;quot;QUIZ #2&amp;quot;&quot;/&gt;&lt;property id=&quot;20307&quot; value=&quot;364&quot;/&gt;&lt;/object&gt;&lt;object type=&quot;3&quot; unique_id=&quot;14626&quot;&gt;&lt;property id=&quot;20148&quot; value=&quot;5&quot;/&gt;&lt;property id=&quot;20300&quot; value=&quot;Slide 67 - &amp;quot;Possible Answers&amp;quot;&quot;/&gt;&lt;property id=&quot;20307&quot; value=&quot;365&quot;/&gt;&lt;/object&gt;&lt;object type=&quot;3&quot; unique_id=&quot;14627&quot;&gt;&lt;property id=&quot;20148&quot; value=&quot;5&quot;/&gt;&lt;property id=&quot;20300&quot; value=&quot;Slide 68 - &amp;quot;Correct Answer&amp;quot;&quot;/&gt;&lt;property id=&quot;20307&quot; value=&quot;366&quot;/&gt;&lt;/object&gt;&lt;object type=&quot;3&quot; unique_id=&quot;14628&quot;&gt;&lt;property id=&quot;20148&quot; value=&quot;5&quot;/&gt;&lt;property id=&quot;20300&quot; value=&quot;Slide 69 - &amp;quot;Gifts for Wounded &amp;amp; Injured&amp;quot;&quot;/&gt;&lt;property id=&quot;20307&quot; value=&quot;367&quot;/&gt;&lt;/object&gt;&lt;object type=&quot;3&quot; unique_id=&quot;14629&quot;&gt;&lt;property id=&quot;20148&quot; value=&quot;5&quot;/&gt;&lt;property id=&quot;20300&quot; value=&quot;Slide 70 - &amp;quot;Family Readiness Groups&amp;quot;&quot;/&gt;&lt;property id=&quot;20307&quot; value=&quot;368&quot;/&gt;&lt;/object&gt;&lt;object type=&quot;3&quot; unique_id=&quot;14630&quot;&gt;&lt;property id=&quot;20148&quot; value=&quot;5&quot;/&gt;&lt;property id=&quot;20300&quot; value=&quot;Slide 71 - &amp;quot;Family Readiness Groups &amp;quot;&quot;/&gt;&lt;property id=&quot;20307&quot; value=&quot;369&quot;/&gt;&lt;/object&gt;&lt;object type=&quot;3&quot; unique_id=&quot;14631&quot;&gt;&lt;property id=&quot;20148&quot; value=&quot;5&quot;/&gt;&lt;property id=&quot;20300&quot; value=&quot;Slide 72 - &amp;quot;Official Support of FRGs &amp;quot;&quot;/&gt;&lt;property id=&quot;20307&quot; value=&quot;370&quot;/&gt;&lt;/object&gt;&lt;object type=&quot;3&quot; unique_id=&quot;14632&quot;&gt;&lt;property id=&quot;20148&quot; value=&quot;5&quot;/&gt;&lt;property id=&quot;20300&quot; value=&quot;Slide 73 - &amp;quot;Fundraising&amp;quot;&quot;/&gt;&lt;property id=&quot;20307&quot; value=&quot;371&quot;/&gt;&lt;/object&gt;&lt;object type=&quot;3&quot; unique_id=&quot;14633&quot;&gt;&lt;property id=&quot;20148&quot; value=&quot;5&quot;/&gt;&lt;property id=&quot;20300&quot; value=&quot;Slide 74 - &amp;quot;FRGs &amp;amp; Private Organizations&amp;quot;&quot;/&gt;&lt;property id=&quot;20307&quot; value=&quot;372&quot;/&gt;&lt;/object&gt;&lt;object type=&quot;3&quot; unique_id=&quot;14634&quot;&gt;&lt;property id=&quot;20148&quot; value=&quot;5&quot;/&gt;&lt;property id=&quot;20300&quot; value=&quot;Slide 75 - &amp;quot;FRGs &amp;amp; Private Organizations&amp;#x0D;&amp;#x0A;(Continued)&amp;quot;&quot;/&gt;&lt;property id=&quot;20307&quot; value=&quot;373&quot;/&gt;&lt;/object&gt;&lt;object type=&quot;3&quot; unique_id=&quot;14635&quot;&gt;&lt;property id=&quot;20148&quot; value=&quot;5&quot;/&gt;&lt;property id=&quot;20300&quot; value=&quot;Slide 76 - &amp;quot;Official And Personal Participation In Private Organizations   &amp;quot;&quot;/&gt;&lt;property id=&quot;20307&quot; value=&quot;374&quot;/&gt;&lt;/object&gt;&lt;object type=&quot;3&quot; unique_id=&quot;14636&quot;&gt;&lt;property id=&quot;20148&quot; value=&quot;5&quot;/&gt;&lt;property id=&quot;20300&quot; value=&quot;Slide 77 - &amp;quot;Ethics Principles&amp;quot;&quot;/&gt;&lt;property id=&quot;20307&quot; value=&quot;375&quot;/&gt;&lt;/object&gt;&lt;object type=&quot;3&quot; unique_id=&quot;14637&quot;&gt;&lt;property id=&quot;20148&quot; value=&quot;5&quot;/&gt;&lt;property id=&quot;20300&quot; value=&quot;Slide 78 - &amp;quot;AR 210-22&amp;quot;&quot;/&gt;&lt;property id=&quot;20307&quot; value=&quot;376&quot;/&gt;&lt;/object&gt;&lt;object type=&quot;3&quot; unique_id=&quot;14638&quot;&gt;&lt;property id=&quot;20148&quot; value=&quot;5&quot;/&gt;&lt;property id=&quot;20300&quot; value=&quot;Slide 80 - &amp;quot;Official Participation In POs &amp;#x0D;&amp;#x0A;Or NFEs&amp;quot;&quot;/&gt;&lt;property id=&quot;20307&quot; value=&quot;377&quot;/&gt;&lt;/object&gt;&lt;object type=&quot;3&quot; unique_id=&quot;14639&quot;&gt;&lt;property id=&quot;20148&quot; value=&quot;5&quot;/&gt;&lt;property id=&quot;20300&quot; value=&quot;Slide 81 - &amp;quot;Attendance In An Official Capacity&amp;quot;&quot;/&gt;&lt;property id=&quot;20307&quot; value=&quot;378&quot;/&gt;&lt;/object&gt;&lt;object type=&quot;3&quot; unique_id=&quot;14640&quot;&gt;&lt;property id=&quot;20148&quot; value=&quot;5&quot;/&gt;&lt;property id=&quot;20300&quot; value=&quot;Slide 82 - &amp;quot;Providing Speakers &amp;amp; Panel Members&amp;quot;&quot;/&gt;&lt;property id=&quot;20307&quot; value=&quot;379&quot;/&gt;&lt;/object&gt;&lt;object type=&quot;3&quot; unique_id=&quot;14641&quot;&gt;&lt;property id=&quot;20148&quot; value=&quot;5&quot;/&gt;&lt;property id=&quot;20300&quot; value=&quot;Slide 83 - &amp;quot;Official Management&amp;#x0D;&amp;#x0A;Prohibited&amp;quot;&quot;/&gt;&lt;property id=&quot;20307&quot; value=&quot;380&quot;/&gt;&lt;/object&gt;&lt;object type=&quot;3&quot; unique_id=&quot;14642&quot;&gt;&lt;property id=&quot;20148&quot; value=&quot;5&quot;/&gt;&lt;property id=&quot;20300&quot; value=&quot;Slide 84 - &amp;quot;Official Management &amp;quot;&quot;/&gt;&lt;property id=&quot;20307&quot; value=&quot;381&quot;/&gt;&lt;/object&gt;&lt;object type=&quot;3&quot; unique_id=&quot;14643&quot;&gt;&lt;property id=&quot;20148&quot; value=&quot;5&quot;/&gt;&lt;property id=&quot;20300&quot; value=&quot;Slide 85 - &amp;quot;Liaisons With NFEs&amp;quot;&quot;/&gt;&lt;property id=&quot;20307&quot; value=&quot;382&quot;/&gt;&lt;/object&gt;&lt;object type=&quot;3&quot; unique_id=&quot;14644&quot;&gt;&lt;property id=&quot;20148&quot; value=&quot;5&quot;/&gt;&lt;property id=&quot;20300&quot; value=&quot;Slide 86 - &amp;quot;Liaisons With NFEs&amp;#x0D;&amp;#x0A;(continued)&amp;quot;&quot;/&gt;&lt;property id=&quot;20307&quot; value=&quot;383&quot;/&gt;&lt;/object&gt;&lt;object type=&quot;3&quot; unique_id=&quot;14645&quot;&gt;&lt;property id=&quot;20148&quot; value=&quot;5&quot;/&gt;&lt;property id=&quot;20300&quot; value=&quot;Slide 87 - &amp;quot;Official Endorsements&amp;quot;&quot;/&gt;&lt;property id=&quot;20307&quot; value=&quot;384&quot;/&gt;&lt;/object&gt;&lt;object type=&quot;3&quot; unique_id=&quot;14646&quot;&gt;&lt;property id=&quot;20148&quot; value=&quot;5&quot;/&gt;&lt;property id=&quot;20300&quot; value=&quot;Slide 88 - &amp;quot;Exceptions to Endorsements&amp;quot;&quot;/&gt;&lt;property id=&quot;20307&quot; value=&quot;385&quot;/&gt;&lt;/object&gt;&lt;object type=&quot;3&quot; unique_id=&quot;14647&quot;&gt;&lt;property id=&quot;20148&quot; value=&quot;5&quot;/&gt;&lt;property id=&quot;20300&quot; value=&quot;Slide 89 - &amp;quot;Personal Participation In Private Organizations&amp;quot;&quot;/&gt;&lt;property id=&quot;20307&quot; value=&quot;386&quot;/&gt;&lt;/object&gt;&lt;object type=&quot;3&quot; unique_id=&quot;14648&quot;&gt;&lt;property id=&quot;20148&quot; value=&quot;5&quot;/&gt;&lt;property id=&quot;20300&quot; value=&quot;Slide 90 - &amp;quot;Personal Participation&amp;quot;&quot;/&gt;&lt;property id=&quot;20307&quot; value=&quot;387&quot;/&gt;&lt;/object&gt;&lt;object type=&quot;3&quot; unique_id=&quot;14649&quot;&gt;&lt;property id=&quot;20148&quot; value=&quot;5&quot;/&gt;&lt;property id=&quot;20300&quot; value=&quot;Slide 91 - &amp;quot;Personal Participation&amp;quot;&quot;/&gt;&lt;property id=&quot;20307&quot; value=&quot;388&quot;/&gt;&lt;/object&gt;&lt;object type=&quot;3&quot; unique_id=&quot;14650&quot;&gt;&lt;property id=&quot;20148&quot; value=&quot;5&quot;/&gt;&lt;property id=&quot;20300&quot; value=&quot;Slide 92 - &amp;quot;You Make the Call!&amp;quot;&quot;/&gt;&lt;property id=&quot;20307&quot; value=&quot;389&quot;/&gt;&lt;/object&gt;&lt;object type=&quot;3&quot; unique_id=&quot;14651&quot;&gt;&lt;property id=&quot;20148&quot; value=&quot;5&quot;/&gt;&lt;property id=&quot;20300&quot; value=&quot;Slide 93 - &amp;quot;Answer&amp;quot;&quot;/&gt;&lt;property id=&quot;20307&quot; value=&quot;390&quot;/&gt;&lt;/object&gt;&lt;object type=&quot;3&quot; unique_id=&quot;14652&quot;&gt;&lt;property id=&quot;20148&quot; value=&quot;5&quot;/&gt;&lt;property id=&quot;20300&quot; value=&quot;Slide 94 - &amp;quot;You Make the Call!&amp;quot;&quot;/&gt;&lt;property id=&quot;20307&quot; value=&quot;391&quot;/&gt;&lt;/object&gt;&lt;object type=&quot;3&quot; unique_id=&quot;14653&quot;&gt;&lt;property id=&quot;20148&quot; value=&quot;5&quot;/&gt;&lt;property id=&quot;20300&quot; value=&quot;Slide 95 - &amp;quot;Answer &amp;quot;&quot;/&gt;&lt;property id=&quot;20307&quot; value=&quot;392&quot;/&gt;&lt;/object&gt;&lt;object type=&quot;3&quot; unique_id=&quot;14654&quot;&gt;&lt;property id=&quot;20148&quot; value=&quot;5&quot;/&gt;&lt;property id=&quot;20300&quot; value=&quot;Slide 96 - &amp;quot;No Membership Or Position If Offered Due To Official Position&amp;quot;&quot;/&gt;&lt;property id=&quot;20307&quot; value=&quot;393&quot;/&gt;&lt;/object&gt;&lt;object type=&quot;3&quot; unique_id=&quot;14655&quot;&gt;&lt;property id=&quot;20148&quot; value=&quot;5&quot;/&gt;&lt;property id=&quot;20300&quot; value=&quot;Slide 97 - &amp;quot;No Solicitation &amp;quot;&quot;/&gt;&lt;property id=&quot;20307&quot; value=&quot;394&quot;/&gt;&lt;/object&gt;&lt;object type=&quot;3&quot; unique_id=&quot;14656&quot;&gt;&lt;property id=&quot;20148&quot; value=&quot;5&quot;/&gt;&lt;property id=&quot;20300&quot; value=&quot;Slide 98 - &amp;quot;Conflicts Of Interest&amp;#x0D;&amp;#x0A;Prohibited&amp;quot;&quot;/&gt;&lt;property id=&quot;20307&quot; value=&quot;395&quot;/&gt;&lt;/object&gt;&lt;object type=&quot;3&quot; unique_id=&quot;14657&quot;&gt;&lt;property id=&quot;20148&quot; value=&quot;5&quot;/&gt;&lt;property id=&quot;20300&quot; value=&quot;Slide 99 - &amp;quot;Widely Attended Gatherings (WAGs)&amp;quot;&quot;/&gt;&lt;property id=&quot;20307&quot; value=&quot;396&quot;/&gt;&lt;/object&gt;&lt;object type=&quot;3&quot; unique_id=&quot;14658&quot;&gt;&lt;property id=&quot;20148&quot; value=&quot;5&quot;/&gt;&lt;property id=&quot;20300&quot; value=&quot;Slide 100 - &amp;quot;Is The Event A WAG?&amp;quot;&quot;/&gt;&lt;property id=&quot;20307&quot; value=&quot;397&quot;/&gt;&lt;/object&gt;&lt;object type=&quot;3&quot; unique_id=&quot;14659&quot;&gt;&lt;property id=&quot;20148&quot; value=&quot;5&quot;/&gt;&lt;property id=&quot;20300&quot; value=&quot;Slide 101 - &amp;quot;Seeking Employment&amp;quot;&quot;/&gt;&lt;property id=&quot;20307&quot; value=&quot;398&quot;/&gt;&lt;/object&gt;&lt;object type=&quot;3&quot; unique_id=&quot;14660&quot;&gt;&lt;property id=&quot;20148&quot; value=&quot;5&quot;/&gt;&lt;property id=&quot;20300&quot; value=&quot;Slide 102 - &amp;quot;Applicable Law&amp;quot;&quot;/&gt;&lt;property id=&quot;20307&quot; value=&quot;399&quot;/&gt;&lt;/object&gt;&lt;object type=&quot;3&quot; unique_id=&quot;14661&quot;&gt;&lt;property id=&quot;20148&quot; value=&quot;5&quot;/&gt;&lt;property id=&quot;20300&quot; value=&quot;Slide 103 - &amp;quot;Seeking Post-Government Employment&amp;quot;&quot;/&gt;&lt;property id=&quot;20307&quot; value=&quot;400&quot;/&gt;&lt;/object&gt;&lt;object type=&quot;3&quot; unique_id=&quot;14662&quot;&gt;&lt;property id=&quot;20148&quot; value=&quot;5&quot;/&gt;&lt;property id=&quot;20300&quot; value=&quot;Slide 104 - &amp;quot;“Seeking Employment”&amp;quot;&quot;/&gt;&lt;property id=&quot;20307&quot; value=&quot;401&quot;/&gt;&lt;/object&gt;&lt;object type=&quot;3&quot; unique_id=&quot;14663&quot;&gt;&lt;property id=&quot;20148&quot; value=&quot;5&quot;/&gt;&lt;property id=&quot;20300&quot; value=&quot;Slide 105 - &amp;quot;Termination of Seeking Employment&amp;quot;&quot;/&gt;&lt;property id=&quot;20307&quot; value=&quot;402&quot;/&gt;&lt;/object&gt;&lt;object type=&quot;3&quot; unique_id=&quot;14664&quot;&gt;&lt;property id=&quot;20148&quot; value=&quot;5&quot;/&gt;&lt;property id=&quot;20300&quot; value=&quot;Slide 106 - &amp;quot;Seeking Employment:  Bottom Line&amp;quot;&quot;/&gt;&lt;property id=&quot;20307&quot; value=&quot;403&quot;/&gt;&lt;/object&gt;&lt;object type=&quot;3&quot; unique_id=&quot;14665&quot;&gt;&lt;property id=&quot;20148&quot; value=&quot;5&quot;/&gt;&lt;property id=&quot;20300&quot; value=&quot;Slide 107 - &amp;quot;Disqualification&amp;quot;&quot;/&gt;&lt;property id=&quot;20307&quot; value=&quot;404&quot;/&gt;&lt;/object&gt;&lt;object type=&quot;3&quot; unique_id=&quot;14666&quot;&gt;&lt;property id=&quot;20148&quot; value=&quot;5&quot;/&gt;&lt;property id=&quot;20300&quot; value=&quot;Slide 108 - &amp;quot;Seeking Employment&amp;#x0D;&amp;#x0A;Outside the Government&amp;quot;&quot;/&gt;&lt;property id=&quot;20307&quot; value=&quot;405&quot;/&gt;&lt;/object&gt;&lt;object type=&quot;3&quot; unique_id=&quot;14667&quot;&gt;&lt;property id=&quot;20148&quot; value=&quot;5&quot;/&gt;&lt;property id=&quot;20300&quot; value=&quot;Slide 109 - &amp;quot;Possible Answers&amp;quot;&quot;/&gt;&lt;property id=&quot;20307&quot; value=&quot;406&quot;/&gt;&lt;/object&gt;&lt;object type=&quot;3&quot; unique_id=&quot;14668&quot;&gt;&lt;property id=&quot;20148&quot; value=&quot;5&quot;/&gt;&lt;property id=&quot;20300&quot; value=&quot;Slide 110 - &amp;quot;Correct Answer&amp;quot;&quot;/&gt;&lt;property id=&quot;20307&quot; value=&quot;407&quot;/&gt;&lt;/object&gt;&lt;object type=&quot;3&quot; unique_id=&quot;14669&quot;&gt;&lt;property id=&quot;20148&quot; value=&quot;5&quot;/&gt;&lt;property id=&quot;20300&quot; value=&quot;Slide 111 - &amp;quot;Post-Government Employment Restrictions&amp;quot;&quot;/&gt;&lt;property id=&quot;20307&quot; value=&quot;408&quot;/&gt;&lt;/object&gt;&lt;object type=&quot;3&quot; unique_id=&quot;14670&quot;&gt;&lt;property id=&quot;20148&quot; value=&quot;5&quot;/&gt;&lt;property id=&quot;20300&quot; value=&quot;Slide 112 - &amp;quot;Post-Government Employment Restrictions&amp;quot;&quot;/&gt;&lt;property id=&quot;20307&quot; value=&quot;409&quot;/&gt;&lt;/object&gt;&lt;object type=&quot;3&quot; unique_id=&quot;14671&quot;&gt;&lt;property id=&quot;20148&quot; value=&quot;5&quot;/&gt;&lt;property id=&quot;20300&quot; value=&quot;Slide 113 - &amp;quot;Lifetime Ban&amp;quot;&quot;/&gt;&lt;property id=&quot;20307&quot; value=&quot;410&quot;/&gt;&lt;/object&gt;&lt;object type=&quot;3&quot; unique_id=&quot;14672&quot;&gt;&lt;property id=&quot;20148&quot; value=&quot;5&quot;/&gt;&lt;property id=&quot;20300&quot; value=&quot;Slide 114 - &amp;quot;Definitions&amp;quot;&quot;/&gt;&lt;property id=&quot;20307&quot; value=&quot;411&quot;/&gt;&lt;/object&gt;&lt;object type=&quot;3&quot; unique_id=&quot;14673&quot;&gt;&lt;property id=&quot;20148&quot; value=&quot;5&quot;/&gt;&lt;property id=&quot;20300&quot; value=&quot;Slide 115 - &amp;quot;Definitions&amp;#x0D;&amp;#x0A;(continued)&amp;quot;&quot;/&gt;&lt;property id=&quot;20307&quot; value=&quot;412&quot;/&gt;&lt;/object&gt;&lt;object type=&quot;3&quot; unique_id=&quot;14674&quot;&gt;&lt;property id=&quot;20148&quot; value=&quot;5&quot;/&gt;&lt;property id=&quot;20300&quot; value=&quot;Slide 116 - &amp;quot;2-Year Ban&amp;quot;&quot;/&gt;&lt;property id=&quot;20307&quot; value=&quot;413&quot;/&gt;&lt;/object&gt;&lt;object type=&quot;3&quot; unique_id=&quot;14675&quot;&gt;&lt;property id=&quot;20148&quot; value=&quot;5&quot;/&gt;&lt;property id=&quot;20300&quot; value=&quot;Slide 117 - &amp;quot;Definitions&amp;quot;&quot;/&gt;&lt;property id=&quot;20307&quot; value=&quot;414&quot;/&gt;&lt;/object&gt;&lt;object type=&quot;3&quot; unique_id=&quot;14676&quot;&gt;&lt;property id=&quot;20148&quot; value=&quot;5&quot;/&gt;&lt;property id=&quot;20300&quot; value=&quot;Slide 118 - &amp;quot;1-Year Cooling-Off Period&amp;quot;&quot;/&gt;&lt;property id=&quot;20307&quot; value=&quot;415&quot;/&gt;&lt;/object&gt;&lt;object type=&quot;3&quot; unique_id=&quot;14677&quot;&gt;&lt;property id=&quot;20148&quot; value=&quot;5&quot;/&gt;&lt;property id=&quot;20300&quot; value=&quot;Slide 119 - &amp;quot;Post-Government Employment Restrictions&amp;quot;&quot;/&gt;&lt;property id=&quot;20307&quot; value=&quot;416&quot;/&gt;&lt;/object&gt;&lt;object type=&quot;3&quot; unique_id=&quot;14678&quot;&gt;&lt;property id=&quot;20148&quot; value=&quot;5&quot;/&gt;&lt;property id=&quot;20300&quot; value=&quot;Slide 120 - &amp;quot;Post-Government Service&amp;quot;&quot;/&gt;&lt;property id=&quot;20307&quot; value=&quot;417&quot;/&gt;&lt;/object&gt;&lt;object type=&quot;3&quot; unique_id=&quot;14679&quot;&gt;&lt;property id=&quot;20148&quot; value=&quot;5&quot;/&gt;&lt;property id=&quot;20300&quot; value=&quot;Slide 121 - &amp;quot;Possible Answers&amp;quot;&quot;/&gt;&lt;property id=&quot;20307&quot; value=&quot;418&quot;/&gt;&lt;/object&gt;&lt;object type=&quot;3&quot; unique_id=&quot;14680&quot;&gt;&lt;property id=&quot;20148&quot; value=&quot;5&quot;/&gt;&lt;property id=&quot;20300&quot; value=&quot;Slide 122 - &amp;quot;Correct Answer&amp;quot;&quot;/&gt;&lt;property id=&quot;20307&quot; value=&quot;419&quot;/&gt;&lt;/object&gt;&lt;object type=&quot;3&quot; unique_id=&quot;14681&quot;&gt;&lt;property id=&quot;20148&quot; value=&quot;5&quot;/&gt;&lt;property id=&quot;20300&quot; value=&quot;Slide 123 - &amp;quot;Post Government Restrictions&amp;#x0D;&amp;#x0A; – Senior Officials&amp;quot;&quot;/&gt;&lt;property id=&quot;20307&quot; value=&quot;420&quot;/&gt;&lt;/object&gt;&lt;object type=&quot;3&quot; unique_id=&quot;14682&quot;&gt;&lt;property id=&quot;20148&quot; value=&quot;5&quot;/&gt;&lt;property id=&quot;20300&quot; value=&quot;Slide 124 - &amp;quot;Post Government Restrictions&amp;#x0D;&amp;#x0A; – Senior Officials&amp;quot;&quot;/&gt;&lt;property id=&quot;20307&quot; value=&quot;421&quot;/&gt;&lt;/object&gt;&lt;object type=&quot;3&quot; unique_id=&quot;14683&quot;&gt;&lt;property id=&quot;20148&quot; value=&quot;5&quot;/&gt;&lt;property id=&quot;20300&quot; value=&quot;Slide 125 - &amp;quot;Possible Answers&amp;quot;&quot;/&gt;&lt;property id=&quot;20307&quot; value=&quot;422&quot;/&gt;&lt;/object&gt;&lt;object type=&quot;3&quot; unique_id=&quot;14684&quot;&gt;&lt;property id=&quot;20148&quot; value=&quot;5&quot;/&gt;&lt;property id=&quot;20300&quot; value=&quot;Slide 126 - &amp;quot;Correct Answer&amp;quot;&quot;/&gt;&lt;property id=&quot;20307&quot; value=&quot;423&quot;/&gt;&lt;/object&gt;&lt;object type=&quot;3&quot; unique_id=&quot;14685&quot;&gt;&lt;property id=&quot;20148&quot; value=&quot;5&quot;/&gt;&lt;property id=&quot;20300&quot; value=&quot;Slide 127 - &amp;quot;Restrictions On Military Personnel&amp;quot;&quot;/&gt;&lt;property id=&quot;20307&quot; value=&quot;424&quot;/&gt;&lt;/object&gt;&lt;object type=&quot;3&quot; unique_id=&quot;14686&quot;&gt;&lt;property id=&quot;20148&quot; value=&quot;5&quot;/&gt;&lt;property id=&quot;20300&quot; value=&quot;Slide 128 - &amp;quot;RECAP&amp;quot;&quot;/&gt;&lt;property id=&quot;20307&quot; value=&quot;425&quot;/&gt;&lt;/object&gt;&lt;object type=&quot;3&quot; unique_id=&quot;14687&quot;&gt;&lt;property id=&quot;20148&quot; value=&quot;5&quot;/&gt;&lt;property id=&quot;20300&quot; value=&quot;Slide 129 - &amp;quot;You are strongly encouraged to consult  your ethics counselor well before you separate from the Government about &quot;/&gt;&lt;property id=&quot;20307&quot; value=&quot;426&quot;/&gt;&lt;/object&gt;&lt;object type=&quot;3&quot; unique_id=&quot;14688&quot;&gt;&lt;property id=&quot;20148&quot; value=&quot;5&quot;/&gt;&lt;property id=&quot;20300&quot; value=&quot;Slide 130 - &amp;quot;Conclusion&amp;quot;&quot;/&gt;&lt;property id=&quot;20307&quot; value=&quot;427&quot;/&gt;&lt;/object&gt;&lt;object type=&quot;3&quot; unique_id=&quot;14689&quot;&gt;&lt;property id=&quot;20148&quot; value=&quot;5&quot;/&gt;&lt;property id=&quot;20300&quot; value=&quot;Slide 131 - &amp;quot;Conclusion&amp;#x0D;&amp;#x0A;(continued)&amp;quot;&quot;/&gt;&lt;property id=&quot;20307&quot; value=&quot;428&quot;/&gt;&lt;/object&gt;&lt;object type=&quot;3&quot; unique_id=&quot;14690&quot;&gt;&lt;property id=&quot;20148&quot; value=&quot;5&quot;/&gt;&lt;property id=&quot;20300&quot; value=&quot;Slide 132&quot;/&gt;&lt;property id=&quot;20307&quot; value=&quot;429&quot;/&gt;&lt;/object&gt;&lt;object type=&quot;3&quot; unique_id=&quot;14691&quot;&gt;&lt;property id=&quot;20148&quot; value=&quot;5&quot;/&gt;&lt;property id=&quot;20300&quot; value=&quot;Slide 79 - &amp;quot;HQDA EXORDs 120/148-15&amp;quot;&quot;/&gt;&lt;property id=&quot;20307&quot; value=&quot;430&quot;/&gt;&lt;/objec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Approval_x0020_Status xmlns="bfc0eaa3-de91-41db-ab70-a1befecdd27d"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owerPoint" ma:contentTypeID="0x010100932A02711E8B394C9FB0EB73B60A78BD" ma:contentTypeVersion="5" ma:contentTypeDescription="Create a new PowerPoint." ma:contentTypeScope="" ma:versionID="041ff44d6e9cb9a04a9e54ab41558e5a">
  <xsd:schema xmlns:xsd="http://www.w3.org/2001/XMLSchema" xmlns:p="http://schemas.microsoft.com/office/2006/metadata/properties" xmlns:ns2="bfc0eaa3-de91-41db-ab70-a1befecdd27d" targetNamespace="http://schemas.microsoft.com/office/2006/metadata/properties" ma:root="true" ma:fieldsID="42482a24a09144bb0127bf4610b962eb" ns2:_="">
    <xsd:import namespace="bfc0eaa3-de91-41db-ab70-a1befecdd27d"/>
    <xsd:element name="properties">
      <xsd:complexType>
        <xsd:sequence>
          <xsd:element name="documentManagement">
            <xsd:complexType>
              <xsd:all>
                <xsd:element ref="ns2:Approval_x0020_Status" minOccurs="0"/>
              </xsd:all>
            </xsd:complexType>
          </xsd:element>
        </xsd:sequence>
      </xsd:complexType>
    </xsd:element>
  </xsd:schema>
  <xsd:schema xmlns:xsd="http://www.w3.org/2001/XMLSchema" xmlns:dms="http://schemas.microsoft.com/office/2006/documentManagement/types" targetNamespace="bfc0eaa3-de91-41db-ab70-a1befecdd27d" elementFormDefault="qualified">
    <xsd:import namespace="http://schemas.microsoft.com/office/2006/documentManagement/types"/>
    <xsd:element name="Approval_x0020_Status" ma:index="8" nillable="true" ma:displayName="Approval Status" ma:list="{b9c6d69c-2220-4a4d-85d5-93ad1027418d}" ma:internalName="Approval_x0020_Status" ma:showField="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ECADA8E-2080-40B3-A6B4-98A94D5DC7ED}">
  <ds:schemaRefs>
    <ds:schemaRef ds:uri="bfc0eaa3-de91-41db-ab70-a1befecdd27d"/>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A892800-4EA5-40BE-AA49-ACC69D6C225C}">
  <ds:schemaRefs>
    <ds:schemaRef ds:uri="http://schemas.microsoft.com/office/2006/metadata/longProperties"/>
  </ds:schemaRefs>
</ds:datastoreItem>
</file>

<file path=customXml/itemProps3.xml><?xml version="1.0" encoding="utf-8"?>
<ds:datastoreItem xmlns:ds="http://schemas.openxmlformats.org/officeDocument/2006/customXml" ds:itemID="{22B028DB-4E64-476B-9BE3-39E479DA40A3}">
  <ds:schemaRefs>
    <ds:schemaRef ds:uri="http://schemas.microsoft.com/sharepoint/v3/contenttype/forms"/>
  </ds:schemaRefs>
</ds:datastoreItem>
</file>

<file path=customXml/itemProps4.xml><?xml version="1.0" encoding="utf-8"?>
<ds:datastoreItem xmlns:ds="http://schemas.openxmlformats.org/officeDocument/2006/customXml" ds:itemID="{D88BF252-2C02-48C0-86B0-99837F44A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0eaa3-de91-41db-ab70-a1befecdd27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5261</TotalTime>
  <Pages>30</Pages>
  <Words>21696</Words>
  <Application>Microsoft Office PowerPoint</Application>
  <PresentationFormat>On-screen Show (4:3)</PresentationFormat>
  <Paragraphs>1242</Paragraphs>
  <Slides>102</Slides>
  <Notes>102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102</vt:i4>
      </vt:variant>
    </vt:vector>
  </HeadingPairs>
  <TitlesOfParts>
    <vt:vector size="107" baseType="lpstr">
      <vt:lpstr>Arial</vt:lpstr>
      <vt:lpstr>Times New Roman</vt:lpstr>
      <vt:lpstr>Wingdings</vt:lpstr>
      <vt:lpstr>ZapfDingbats</vt:lpstr>
      <vt:lpstr>1_Default Design</vt:lpstr>
      <vt:lpstr>Ethics Training </vt:lpstr>
      <vt:lpstr>Ethics Questions?</vt:lpstr>
      <vt:lpstr>Why Ethics Rules?</vt:lpstr>
      <vt:lpstr>Key Laws and Regulations</vt:lpstr>
      <vt:lpstr>Discussion Topics</vt:lpstr>
      <vt:lpstr>Code of Ethics</vt:lpstr>
      <vt:lpstr>Employees’ Responsibilities under Executive Order 12674 (as amended):</vt:lpstr>
      <vt:lpstr>Employees’ Responsibilities under Executive Order 12674 (as amended) (cont):</vt:lpstr>
      <vt:lpstr>Use Of Government Communications Equipment</vt:lpstr>
      <vt:lpstr>Ethics Principles</vt:lpstr>
      <vt:lpstr>Official Use and Authorized Purposes Only</vt:lpstr>
      <vt:lpstr>Official Use</vt:lpstr>
      <vt:lpstr>Authorized Use</vt:lpstr>
      <vt:lpstr>E-mail And Internet</vt:lpstr>
      <vt:lpstr>NO!</vt:lpstr>
      <vt:lpstr>Beware! </vt:lpstr>
      <vt:lpstr>Use Of Other Government Equipment</vt:lpstr>
      <vt:lpstr>Use Of Official Time</vt:lpstr>
      <vt:lpstr>Use Of Personnel</vt:lpstr>
      <vt:lpstr>Use of Government Resources</vt:lpstr>
      <vt:lpstr>Possible Answers</vt:lpstr>
      <vt:lpstr>Correct Answer</vt:lpstr>
      <vt:lpstr>Use of Your Official Position</vt:lpstr>
      <vt:lpstr>Possible Answers</vt:lpstr>
      <vt:lpstr>Correct Answer</vt:lpstr>
      <vt:lpstr>PowerPoint Presentation</vt:lpstr>
      <vt:lpstr>Possible Answers</vt:lpstr>
      <vt:lpstr>Correct Answer</vt:lpstr>
      <vt:lpstr>Use of Your Official Position</vt:lpstr>
      <vt:lpstr>Possible Answers</vt:lpstr>
      <vt:lpstr>Correct Answer</vt:lpstr>
      <vt:lpstr> GIFTS </vt:lpstr>
      <vt:lpstr>Focus on Gifts</vt:lpstr>
      <vt:lpstr>         What is a Gift?</vt:lpstr>
      <vt:lpstr>What is NOT a Gift?</vt:lpstr>
      <vt:lpstr>GENERAL RULE</vt:lpstr>
      <vt:lpstr>Types of Gifts</vt:lpstr>
      <vt:lpstr>What is an Outside Source?</vt:lpstr>
      <vt:lpstr>Outside Sources The Method of Analysis:</vt:lpstr>
      <vt:lpstr>       Threshold Question  (1)  Every employee has a fundamental responsibility to the United States and its citizens to place loyalty to the Constitution, laws, and ethical principles above private gain.  An employee’s actions should promote the public’s trust that this responsibility is being met.  For this reason, employees should consider declining otherwise permissible gifts if they believe that a reasonable person with knowledge of the relevant facts would question the employee’s integrity or impartiality as a result of accepting the gift. </vt:lpstr>
      <vt:lpstr>         (2)  An employee who is considering whether acceptance of a gift would lead a reasonable person with knowledge of the relevant facts to question his or her integrity or impartiality may consider, among other relevant factors, whether:  (i) The gift has a high market value; (ii)   The timing of the gift creates the appearance that the donor is  seeking to influence an official action;   (iii)   The gift was provided by a person who has interest that may be  substantially affected by the performance or nonperformance of  the employee’s official duties; and  (iv)   Acceptance of the gift would provide the donor with significantly  disproportionate access.    </vt:lpstr>
      <vt:lpstr>Outside Sources Second Question:</vt:lpstr>
      <vt:lpstr>Outside Sources Third Question:</vt:lpstr>
      <vt:lpstr>Gift Disposal </vt:lpstr>
      <vt:lpstr>Gifts from Outside Sources</vt:lpstr>
      <vt:lpstr>ANSWER</vt:lpstr>
      <vt:lpstr>Gifts from Outside Sources</vt:lpstr>
      <vt:lpstr>ANSWER</vt:lpstr>
      <vt:lpstr>Gifts from Outside Sources</vt:lpstr>
      <vt:lpstr>Possible Answers </vt:lpstr>
      <vt:lpstr>Correct Answer</vt:lpstr>
      <vt:lpstr>Gifts from Foreign Governments</vt:lpstr>
      <vt:lpstr>Gifts from Foreign Governments</vt:lpstr>
      <vt:lpstr>Gifts from Foreign Governments</vt:lpstr>
      <vt:lpstr>Possible Answers</vt:lpstr>
      <vt:lpstr>Correct Answer</vt:lpstr>
      <vt:lpstr>Gifts Between Employees</vt:lpstr>
      <vt:lpstr>Gifts Between Employees General Rule </vt:lpstr>
      <vt:lpstr>Gifts Between Employees</vt:lpstr>
      <vt:lpstr>Gifts Between Employees</vt:lpstr>
      <vt:lpstr>Gifts Between Employees</vt:lpstr>
      <vt:lpstr>Gifts Between Employees</vt:lpstr>
      <vt:lpstr>QUIZ TIME</vt:lpstr>
      <vt:lpstr>Possible Answers</vt:lpstr>
      <vt:lpstr>Correct Answer</vt:lpstr>
      <vt:lpstr>QUIZ #2</vt:lpstr>
      <vt:lpstr>Possible Answers</vt:lpstr>
      <vt:lpstr>Correct Answer</vt:lpstr>
      <vt:lpstr>Soldier and Family Readiness Groups</vt:lpstr>
      <vt:lpstr>Soldier and Family Readiness Groups </vt:lpstr>
      <vt:lpstr>Official Support of SFRGs </vt:lpstr>
      <vt:lpstr>Fundraising</vt:lpstr>
      <vt:lpstr>SFRGs &amp; Private Organizations</vt:lpstr>
      <vt:lpstr>SFRGs &amp; Private Organizations (Continued)</vt:lpstr>
      <vt:lpstr>Official And Personal Participation In Non-Federal Entities</vt:lpstr>
      <vt:lpstr>Ethics Principles</vt:lpstr>
      <vt:lpstr>AR 210-22</vt:lpstr>
      <vt:lpstr>HQDA EXORDs 120/148-15</vt:lpstr>
      <vt:lpstr>Official Participation In NFEs</vt:lpstr>
      <vt:lpstr>Attendance In An Official Capacity</vt:lpstr>
      <vt:lpstr>Providing Speakers &amp; Panel Members</vt:lpstr>
      <vt:lpstr>Official Management Prohibited</vt:lpstr>
      <vt:lpstr>Official Management </vt:lpstr>
      <vt:lpstr>Liaisons With NFEs</vt:lpstr>
      <vt:lpstr>Liaisons With NFEs (continued)</vt:lpstr>
      <vt:lpstr>Official Endorsements</vt:lpstr>
      <vt:lpstr>Exceptions to Endorsements</vt:lpstr>
      <vt:lpstr>Personal Participation In NFEs</vt:lpstr>
      <vt:lpstr>Personal Participation</vt:lpstr>
      <vt:lpstr>Personal Participation</vt:lpstr>
      <vt:lpstr>You Make the Call!</vt:lpstr>
      <vt:lpstr>Answer</vt:lpstr>
      <vt:lpstr>You Make the Call!</vt:lpstr>
      <vt:lpstr>Answer </vt:lpstr>
      <vt:lpstr>No Membership or Position if Offered Due to Official Position</vt:lpstr>
      <vt:lpstr>No Solicitation </vt:lpstr>
      <vt:lpstr>Conflicts Of Interest Prohibited</vt:lpstr>
      <vt:lpstr>Widely Attended Gatherings (WAGs)</vt:lpstr>
      <vt:lpstr>Is The Event A WAG?</vt:lpstr>
      <vt:lpstr>Conclusion</vt:lpstr>
      <vt:lpstr>Conclusion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SBP</dc:title>
  <dc:subject>Taxation of Survivor Benefits</dc:subject>
  <dc:creator>Curtis A. Parker</dc:creator>
  <cp:lastModifiedBy>Mcgee, Marvin H CIV USARMY CAC (USA)</cp:lastModifiedBy>
  <cp:revision>553</cp:revision>
  <cp:lastPrinted>2019-11-19T20:53:16Z</cp:lastPrinted>
  <dcterms:created xsi:type="dcterms:W3CDTF">1996-06-26T14:33:12Z</dcterms:created>
  <dcterms:modified xsi:type="dcterms:W3CDTF">2022-07-19T14:56:08Z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Gonzalez, Humberto J CTR US USA</vt:lpwstr>
  </property>
  <property fmtid="{D5CDD505-2E9C-101B-9397-08002B2CF9AE}" pid="3" name="xd_Signature">
    <vt:lpwstr/>
  </property>
  <property fmtid="{D5CDD505-2E9C-101B-9397-08002B2CF9AE}" pid="4" name="TemplateUrl">
    <vt:lpwstr/>
  </property>
  <property fmtid="{D5CDD505-2E9C-101B-9397-08002B2CF9AE}" pid="5" name="display_urn:schemas-microsoft-com:office:office#Author">
    <vt:lpwstr>Gonzalez, Humberto J CTR US USA</vt:lpwstr>
  </property>
  <property fmtid="{D5CDD505-2E9C-101B-9397-08002B2CF9AE}" pid="6" name="xd_ProgID">
    <vt:lpwstr/>
  </property>
  <property fmtid="{D5CDD505-2E9C-101B-9397-08002B2CF9AE}" pid="7" name="ContentTypeId">
    <vt:lpwstr>0x010100932A02711E8B394C9FB0EB73B60A78BD</vt:lpwstr>
  </property>
  <property fmtid="{D5CDD505-2E9C-101B-9397-08002B2CF9AE}" pid="8" name="ContentType">
    <vt:lpwstr>Document</vt:lpwstr>
  </property>
</Properties>
</file>