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lthes, Jim CIV USA TRADOC" initials="WJCUT" lastIdx="5" clrIdx="0">
    <p:extLst>
      <p:ext uri="{19B8F6BF-5375-455C-9EA6-DF929625EA0E}">
        <p15:presenceInfo xmlns:p15="http://schemas.microsoft.com/office/powerpoint/2012/main" userId="Walthes, Jim CIV USA TRADO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F8"/>
    <a:srgbClr val="FCFDF5"/>
    <a:srgbClr val="FCFDF1"/>
    <a:srgbClr val="E8B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94" autoAdjust="0"/>
    <p:restoredTop sz="91116" autoAdjust="0"/>
  </p:normalViewPr>
  <p:slideViewPr>
    <p:cSldViewPr>
      <p:cViewPr varScale="1">
        <p:scale>
          <a:sx n="117" d="100"/>
          <a:sy n="11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828" y="1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r">
              <a:defRPr sz="1200"/>
            </a:lvl1pPr>
          </a:lstStyle>
          <a:p>
            <a:pPr>
              <a:defRPr/>
            </a:pPr>
            <a:fld id="{1DBBB3F4-1717-4562-8693-0CC2F628DD5B}" type="datetimeFigureOut">
              <a:rPr lang="en-US"/>
              <a:pPr>
                <a:defRPr/>
              </a:pPr>
              <a:t>3/6/2018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25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828" y="8841725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r">
              <a:defRPr sz="1200"/>
            </a:lvl1pPr>
          </a:lstStyle>
          <a:p>
            <a:pPr>
              <a:defRPr/>
            </a:pPr>
            <a:fld id="{1446FE97-971C-42D7-BF68-FD571E3922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07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828" y="1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09690F9-07DA-4EB6-B6A5-F0635B385BBC}" type="datetimeFigureOut">
              <a:rPr lang="en-US"/>
              <a:pPr>
                <a:defRPr/>
              </a:pPr>
              <a:t>3/6/2018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6" tIns="46658" rIns="93316" bIns="4665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33" y="4422463"/>
            <a:ext cx="5617837" cy="4188775"/>
          </a:xfrm>
          <a:prstGeom prst="rect">
            <a:avLst/>
          </a:prstGeom>
        </p:spPr>
        <p:txBody>
          <a:bodyPr vert="horz" lIns="93316" tIns="46658" rIns="93316" bIns="4665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1725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828" y="8841725"/>
            <a:ext cx="3043665" cy="465775"/>
          </a:xfrm>
          <a:prstGeom prst="rect">
            <a:avLst/>
          </a:prstGeom>
        </p:spPr>
        <p:txBody>
          <a:bodyPr vert="horz" lIns="93316" tIns="46658" rIns="93316" bIns="46658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59F8EC8-205B-46FC-9647-06A45DF604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89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4B3A8-3A39-4222-9B20-622416143E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80808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2842FAD-8622-477D-8372-828907EF5A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80808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BF113EA-E681-4234-B07C-04C7F4B0B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/>
          </p:cNvSpPr>
          <p:nvPr userDrawn="1"/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 anchor="ctr"/>
          <a:lstStyle>
            <a:lvl1pPr>
              <a:defRPr sz="900" dirty="0">
                <a:solidFill>
                  <a:srgbClr val="808080"/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cs typeface="+mn-cs"/>
              </a:rPr>
              <a:t>AS OF: </a:t>
            </a:r>
            <a:fld id="{509495E9-B0DD-4117-AB99-6DAA72FE00D4}" type="datetime8">
              <a:rPr lang="en-US" smtClean="0"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3/6/2018 4:42 PM</a:t>
            </a:fld>
            <a:endParaRPr lang="en-US" dirty="0">
              <a:cs typeface="+mn-cs"/>
            </a:endParaRPr>
          </a:p>
        </p:txBody>
      </p:sp>
      <p:sp>
        <p:nvSpPr>
          <p:cNvPr id="3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CC266A1-8FE7-4F07-AED6-4DDDC27DD7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/>
          </p:cNvSpPr>
          <p:nvPr userDrawn="1"/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 anchor="ctr"/>
          <a:lstStyle>
            <a:lvl1pPr>
              <a:defRPr sz="900" dirty="0">
                <a:solidFill>
                  <a:srgbClr val="808080"/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cs typeface="+mn-cs"/>
              </a:rPr>
              <a:t>AS OF: </a:t>
            </a:r>
            <a:fld id="{509495E9-B0DD-4117-AB99-6DAA72FE00D4}" type="datetime8">
              <a:rPr lang="en-US" smtClean="0"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3/6/2018 4:42 PM</a:t>
            </a:fld>
            <a:endParaRPr lang="en-US" dirty="0"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C72DB8E-1A11-4E18-970F-091717E4A3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80808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942D5E-98C6-4B4C-A668-1F56D370D8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 anchor="ctr"/>
          <a:lstStyle>
            <a:lvl1pPr>
              <a:defRPr sz="900" dirty="0">
                <a:solidFill>
                  <a:srgbClr val="808080"/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cs typeface="+mn-cs"/>
              </a:rPr>
              <a:t>AS OF: </a:t>
            </a:r>
            <a:fld id="{509495E9-B0DD-4117-AB99-6DAA72FE00D4}" type="datetime8">
              <a:rPr lang="en-US" smtClean="0"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3/6/2018 4:42 PM</a:t>
            </a:fld>
            <a:endParaRPr lang="en-US" dirty="0"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DFBE461-EABD-4E29-AEB7-8703BD379A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quarter" idx="10"/>
          </p:nvPr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80808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2DA4D4-EE16-4645-9ACE-65C27DE367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 txBox="1">
            <a:spLocks/>
          </p:cNvSpPr>
          <p:nvPr userDrawn="1"/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 anchor="ctr"/>
          <a:lstStyle>
            <a:lvl1pPr>
              <a:defRPr sz="900" dirty="0">
                <a:solidFill>
                  <a:srgbClr val="808080"/>
                </a:solidFill>
                <a:latin typeface="Arial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cs typeface="+mn-cs"/>
              </a:rPr>
              <a:t>AS OF: </a:t>
            </a:r>
            <a:fld id="{509495E9-B0DD-4117-AB99-6DAA72FE00D4}" type="datetime8">
              <a:rPr lang="en-US" smtClean="0"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3/6/2018 4:42 PM</a:t>
            </a:fld>
            <a:endParaRPr lang="en-US" dirty="0">
              <a:cs typeface="+mn-cs"/>
            </a:endParaRPr>
          </a:p>
        </p:txBody>
      </p:sp>
      <p:sp>
        <p:nvSpPr>
          <p:cNvPr id="3" name="Slide Number Placeholder 1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A6AD82-7744-4C4F-8B2D-354467A6D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80808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6F73B50-45A6-4302-BED5-FBBC9DEB1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>
            <a:off x="-3175" y="6664325"/>
            <a:ext cx="2133600" cy="182563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rgbClr val="80808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5185C7C-4883-4851-838E-C8BA474774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3076" name="Group 23"/>
          <p:cNvGrpSpPr>
            <a:grpSpLocks/>
          </p:cNvGrpSpPr>
          <p:nvPr userDrawn="1"/>
        </p:nvGrpSpPr>
        <p:grpSpPr bwMode="auto">
          <a:xfrm>
            <a:off x="0" y="-4763"/>
            <a:ext cx="9144000" cy="842963"/>
            <a:chOff x="0" y="-4763"/>
            <a:chExt cx="9144000" cy="842963"/>
          </a:xfrm>
        </p:grpSpPr>
        <p:pic>
          <p:nvPicPr>
            <p:cNvPr id="3078" name="Picture 17" descr="P-300-Md-BOTG-Brand-Banner-Horz"/>
            <p:cNvPicPr>
              <a:picLocks noChangeAspect="1" noChangeArrowheads="1"/>
            </p:cNvPicPr>
            <p:nvPr/>
          </p:nvPicPr>
          <p:blipFill>
            <a:blip r:embed="rId13" cstate="print"/>
            <a:srcRect l="2744" t="10001" r="77745"/>
            <a:stretch>
              <a:fillRect/>
            </a:stretch>
          </p:blipFill>
          <p:spPr bwMode="auto">
            <a:xfrm>
              <a:off x="1" y="-28"/>
              <a:ext cx="456688" cy="6402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079" name="Group 8"/>
            <p:cNvGrpSpPr>
              <a:grpSpLocks/>
            </p:cNvGrpSpPr>
            <p:nvPr/>
          </p:nvGrpSpPr>
          <p:grpSpPr bwMode="auto">
            <a:xfrm>
              <a:off x="0" y="633001"/>
              <a:ext cx="9144000" cy="128999"/>
              <a:chOff x="192" y="1023"/>
              <a:chExt cx="5376" cy="96"/>
            </a:xfrm>
          </p:grpSpPr>
          <p:sp>
            <p:nvSpPr>
              <p:cNvPr id="19" name="Rectangle 9"/>
              <p:cNvSpPr>
                <a:spLocks noChangeArrowheads="1"/>
              </p:cNvSpPr>
              <p:nvPr/>
            </p:nvSpPr>
            <p:spPr bwMode="auto">
              <a:xfrm>
                <a:off x="192" y="1023"/>
                <a:ext cx="5376" cy="48"/>
              </a:xfrm>
              <a:prstGeom prst="rect">
                <a:avLst/>
              </a:prstGeom>
              <a:solidFill>
                <a:srgbClr val="FFD52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  <p:sp>
            <p:nvSpPr>
              <p:cNvPr id="20" name="Rectangle 10"/>
              <p:cNvSpPr>
                <a:spLocks noChangeArrowheads="1"/>
              </p:cNvSpPr>
              <p:nvPr/>
            </p:nvSpPr>
            <p:spPr bwMode="auto">
              <a:xfrm>
                <a:off x="192" y="1072"/>
                <a:ext cx="5376" cy="47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cs typeface="+mn-cs"/>
                </a:endParaRPr>
              </a:p>
            </p:txBody>
          </p:sp>
        </p:grp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062288" y="-4763"/>
              <a:ext cx="6080125" cy="639763"/>
            </a:xfrm>
            <a:prstGeom prst="rect">
              <a:avLst/>
            </a:prstGeom>
            <a:solidFill>
              <a:srgbClr val="4D4D4D"/>
            </a:solidFill>
            <a:ln w="9525">
              <a:noFill/>
              <a:miter lim="800000"/>
              <a:headEnd/>
              <a:tailEnd/>
            </a:ln>
          </p:spPr>
          <p:txBody>
            <a:bodyPr wrap="none" lIns="86493" tIns="43247" rIns="86493" bIns="43247" anchor="ctr"/>
            <a:lstStyle/>
            <a:p>
              <a:pPr algn="r" defTabSz="865188">
                <a:defRPr/>
              </a:pPr>
              <a:endParaRPr lang="en-US" sz="1900" b="1" dirty="0">
                <a:cs typeface="+mn-cs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454025" y="0"/>
              <a:ext cx="3763963" cy="63976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2" tIns="45716" rIns="91432" bIns="45716" anchor="ctr"/>
            <a:lstStyle/>
            <a:p>
              <a:pPr>
                <a:defRPr/>
              </a:pPr>
              <a:r>
                <a:rPr lang="en-US" sz="1700" b="1" dirty="0">
                  <a:solidFill>
                    <a:srgbClr val="F6C700"/>
                  </a:solidFill>
                  <a:cs typeface="+mn-cs"/>
                </a:rPr>
                <a:t>AMERICA’S ARMY:</a:t>
              </a:r>
            </a:p>
            <a:p>
              <a:pPr>
                <a:defRPr/>
              </a:pPr>
              <a:r>
                <a:rPr lang="en-US" sz="1700" b="1" dirty="0">
                  <a:solidFill>
                    <a:srgbClr val="969696"/>
                  </a:solidFill>
                  <a:cs typeface="+mn-cs"/>
                </a:rPr>
                <a:t>THE STRENGTH OF THE NATION</a:t>
              </a:r>
            </a:p>
          </p:txBody>
        </p:sp>
        <p:sp>
          <p:nvSpPr>
            <p:cNvPr id="43" name="Rectangle 42"/>
            <p:cNvSpPr>
              <a:spLocks noChangeArrowheads="1"/>
            </p:cNvSpPr>
            <p:nvPr userDrawn="1"/>
          </p:nvSpPr>
          <p:spPr bwMode="auto">
            <a:xfrm>
              <a:off x="4419600" y="176816"/>
              <a:ext cx="4572000" cy="24750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square" lIns="28575" tIns="15875" rIns="28575" bIns="15875">
              <a:spAutoFit/>
            </a:bodyPr>
            <a:lstStyle/>
            <a:p>
              <a:pPr algn="ctr" defTabSz="84138" eaLnBrk="0" hangingPunct="0">
                <a:defRPr/>
              </a:pPr>
              <a:r>
                <a:rPr lang="en-US" sz="1400" b="1" dirty="0" smtClean="0">
                  <a:solidFill>
                    <a:srgbClr val="81AD00"/>
                  </a:solidFill>
                  <a:cs typeface="+mn-cs"/>
                </a:rPr>
                <a:t>U.S.</a:t>
              </a:r>
              <a:r>
                <a:rPr lang="en-US" sz="1400" b="1" baseline="0" dirty="0" smtClean="0">
                  <a:solidFill>
                    <a:srgbClr val="81AD00"/>
                  </a:solidFill>
                  <a:cs typeface="+mn-cs"/>
                </a:rPr>
                <a:t> Army Center for Initial Military Training (CIMT)</a:t>
              </a:r>
              <a:endParaRPr lang="en-US" sz="1400" b="1" dirty="0">
                <a:solidFill>
                  <a:srgbClr val="767900"/>
                </a:solidFill>
                <a:cs typeface="+mn-cs"/>
              </a:endParaRPr>
            </a:p>
          </p:txBody>
        </p:sp>
        <p:cxnSp>
          <p:nvCxnSpPr>
            <p:cNvPr id="53" name="Straight Connector 52"/>
            <p:cNvCxnSpPr/>
            <p:nvPr userDrawn="1"/>
          </p:nvCxnSpPr>
          <p:spPr bwMode="auto">
            <a:xfrm rot="10800000">
              <a:off x="0" y="838200"/>
              <a:ext cx="3581400" cy="0"/>
            </a:xfrm>
            <a:prstGeom prst="line">
              <a:avLst/>
            </a:prstGeom>
            <a:ln w="107950">
              <a:solidFill>
                <a:srgbClr val="FDFEF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Slide Number Placeholder 1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93A0EBB1-DF4C-48F8-9166-906B5FD51C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A6AD82-7744-4C4F-8B2D-354467A6D11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985087"/>
              </p:ext>
            </p:extLst>
          </p:nvPr>
        </p:nvGraphicFramePr>
        <p:xfrm>
          <a:off x="685800" y="1600200"/>
          <a:ext cx="2387599" cy="1333500"/>
        </p:xfrm>
        <a:graphic>
          <a:graphicData uri="http://schemas.openxmlformats.org/drawingml/2006/table">
            <a:tbl>
              <a:tblPr/>
              <a:tblGrid>
                <a:gridCol w="1170019"/>
                <a:gridCol w="608790"/>
                <a:gridCol w="60879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March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3-5km/hr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March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3-5km/hr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March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3-5km/hr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March 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Miles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3-5km/hr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 TRADOC 350-6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600200"/>
            <a:ext cx="4886561" cy="48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57600" y="6400800"/>
            <a:ext cx="548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Table 3-4. Body weight percentage for combat loads. from ATP 3-21x18 April 2017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7620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Ruck March Criteria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37338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 standards are non-gender specific.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494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4656</TotalTime>
  <Words>54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U.S.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the Best COA to Provide the Next Brigade Combat Team (NBCT) with Supply and maintenance Logistics Support</dc:title>
  <dc:creator>Kellie Rae Wutzke</dc:creator>
  <cp:lastModifiedBy>Hamilton, Thriso J CIV USA TRADOC</cp:lastModifiedBy>
  <cp:revision>397</cp:revision>
  <cp:lastPrinted>2017-11-28T14:57:37Z</cp:lastPrinted>
  <dcterms:created xsi:type="dcterms:W3CDTF">2009-12-16T14:51:37Z</dcterms:created>
  <dcterms:modified xsi:type="dcterms:W3CDTF">2018-03-06T21:43:32Z</dcterms:modified>
</cp:coreProperties>
</file>