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281" r:id="rId5"/>
    <p:sldId id="304" r:id="rId6"/>
    <p:sldId id="307" r:id="rId7"/>
    <p:sldId id="309" r:id="rId8"/>
    <p:sldId id="330" r:id="rId9"/>
    <p:sldId id="329" r:id="rId10"/>
    <p:sldId id="328" r:id="rId11"/>
    <p:sldId id="327" r:id="rId12"/>
    <p:sldId id="326" r:id="rId13"/>
    <p:sldId id="325" r:id="rId14"/>
    <p:sldId id="324" r:id="rId15"/>
    <p:sldId id="323" r:id="rId16"/>
    <p:sldId id="322" r:id="rId17"/>
    <p:sldId id="321" r:id="rId18"/>
    <p:sldId id="320" r:id="rId19"/>
    <p:sldId id="319" r:id="rId20"/>
    <p:sldId id="318" r:id="rId21"/>
    <p:sldId id="317" r:id="rId22"/>
    <p:sldId id="316" r:id="rId23"/>
    <p:sldId id="315" r:id="rId24"/>
    <p:sldId id="314" r:id="rId25"/>
    <p:sldId id="311" r:id="rId26"/>
    <p:sldId id="313" r:id="rId27"/>
    <p:sldId id="312" r:id="rId28"/>
    <p:sldId id="310" r:id="rId29"/>
    <p:sldId id="308" r:id="rId30"/>
    <p:sldId id="305" r:id="rId31"/>
    <p:sldId id="306"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8" r:id="rId58"/>
    <p:sldId id="331" r:id="rId59"/>
    <p:sldId id="360"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733" autoAdjust="0"/>
  </p:normalViewPr>
  <p:slideViewPr>
    <p:cSldViewPr snapToGrid="0">
      <p:cViewPr varScale="1">
        <p:scale>
          <a:sx n="46" d="100"/>
          <a:sy n="46" d="100"/>
        </p:scale>
        <p:origin x="2898" y="42"/>
      </p:cViewPr>
      <p:guideLst/>
    </p:cSldViewPr>
  </p:slideViewPr>
  <p:notesTextViewPr>
    <p:cViewPr>
      <p:scale>
        <a:sx n="3" d="2"/>
        <a:sy n="3" d="2"/>
      </p:scale>
      <p:origin x="0" y="0"/>
    </p:cViewPr>
  </p:notesTextViewPr>
  <p:sorterViewPr>
    <p:cViewPr>
      <p:scale>
        <a:sx n="200" d="100"/>
        <a:sy n="200" d="100"/>
      </p:scale>
      <p:origin x="0" y="-50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F307C-E8ED-4679-8C3A-D4497EAFB996}" type="datetimeFigureOut">
              <a:rPr lang="en-US" smtClean="0"/>
              <a:t>10/13/2023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E227-7DD7-44CF-A447-A0063BADFF2C}" type="slidenum">
              <a:rPr lang="en-US" smtClean="0"/>
              <a:t>‹#›</a:t>
            </a:fld>
            <a:endParaRPr lang="en-US"/>
          </a:p>
        </p:txBody>
      </p:sp>
    </p:spTree>
    <p:extLst>
      <p:ext uri="{BB962C8B-B14F-4D97-AF65-F5344CB8AC3E}">
        <p14:creationId xmlns:p14="http://schemas.microsoft.com/office/powerpoint/2010/main" val="153868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a:t>
            </a:fld>
            <a:endParaRPr lang="en-US"/>
          </a:p>
        </p:txBody>
      </p:sp>
    </p:spTree>
    <p:extLst>
      <p:ext uri="{BB962C8B-B14F-4D97-AF65-F5344CB8AC3E}">
        <p14:creationId xmlns:p14="http://schemas.microsoft.com/office/powerpoint/2010/main" val="15166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TC 3-22.240, Chapter 2, Pg 2-3 thru 2-6.</a:t>
            </a:r>
          </a:p>
          <a:p>
            <a:endParaRPr lang="en-US" b="1" dirty="0"/>
          </a:p>
          <a:p>
            <a:r>
              <a:rPr lang="en-US" sz="1800" b="1" i="0" u="none" strike="noStrike" baseline="0" dirty="0">
                <a:solidFill>
                  <a:srgbClr val="000000"/>
                </a:solidFill>
                <a:latin typeface="Times New Roman" panose="02020603050405020304" pitchFamily="18" charset="0"/>
              </a:rPr>
              <a:t>MODELS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2-7. The theory of operations for all M240-series MMGs is relatively the same, but there are some slight differences between each model. All M240-series MMGs (see figures 2-2a and 2-2b on pages 2-4 and 2-5) have the following properties: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All models recoil with gas-assist boost. Three gas settings help maintain a consistent rate of fire(with the exception of M240B/M240H).</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The firing pin is part of bolt and operating rod assembly and cannot strike the primer until the bolt is fully locked.</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Fires from open bolt position prevent the explosion of a cartridge (cook-off) after prolonged firing.</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MOUNTED ON A COAXIAL MOUNT (M240/M240C)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2-8. The M240/M240C model is designed as a coaxial machine gun for tanks and 7.62-mm fire power on light armored vehicles. It has the following properties: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Fires parallel to turret main gun.</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No sights on barrel.</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Can be fired manually or electrically.</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Fired manually from turret ring mount (M240 with optical top cover).</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GROUND-MOUNTED (M240B/M240L)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2-9. The M240B/M240L model is designed as a tripod-mounted or bipod-supported MMG for use by ground forces and has the following properties: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Mounted on tripod (M122A1/M192).</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Ground supported with integral bipod assembly.</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Has front and rear sights on machine gun and barrel.</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Optical accessory top cover and forward rail system.</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MOUNTED ON EXTERIOR PINTLE LOCATION (M240D/M240H) (AVIATION) AND (M240E1)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2-10. M240D/M240H is designed as a pintle-mounted window or door gun for use in rotary aircraft. The M240E1 is designed with front and rear sights and a spade-grip trigger device and is pintle-mounted on light armored vehicles. The MMGs have the following properties: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Mounted in pintle socket.</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Front and rear sights on machine gun.</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Optical accessory top cover.</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Forward rail system (M240H).</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MOUNTED ON SPECIAL PURPOSE MOUNTS (M240N)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2-11. The M240N is designed with front and rear sights and is configured for mounting on watercraft. It has the following properties: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Authorized use of right-hand feed cover assembly, and tray as authorized additional list (AAL) to primary configuration.</a:t>
            </a:r>
          </a:p>
          <a:p>
            <a:r>
              <a:rPr lang="en-US" sz="1800" b="0" i="0" u="none" strike="noStrike" baseline="0" dirty="0">
                <a:solidFill>
                  <a:srgbClr val="000000"/>
                </a:solidFill>
                <a:latin typeface="Times New Roman" panose="02020603050405020304" pitchFamily="18" charset="0"/>
              </a:rPr>
              <a:t>- Front and rear sights on machine gun and barrel.</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Primary U.S. Navy small boat gun.</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Times New Roman" panose="02020603050405020304" pitchFamily="18" charset="0"/>
              </a:rPr>
              <a:t>Optical accessory top cover.</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8ACB2B0A-A2A3-4FE6-A8E4-17BA9B6CAFB0}" type="slidenum">
              <a:rPr lang="en-US" smtClean="0"/>
              <a:t>11</a:t>
            </a:fld>
            <a:endParaRPr lang="en-US"/>
          </a:p>
        </p:txBody>
      </p:sp>
    </p:spTree>
    <p:extLst>
      <p:ext uri="{BB962C8B-B14F-4D97-AF65-F5344CB8AC3E}">
        <p14:creationId xmlns:p14="http://schemas.microsoft.com/office/powerpoint/2010/main" val="374829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 New Roman" panose="02020603050405020304" pitchFamily="18" charset="0"/>
              </a:rPr>
              <a:t>TC 3-22.50, Chapter 2, Pg 2-1</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DESCRIPTION</a:t>
            </a:r>
          </a:p>
          <a:p>
            <a:pPr algn="l"/>
            <a:endParaRPr lang="en-US" sz="1800" b="1"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2-1. The M2 (flexible) is a belt-fed, recoil-operated, air-cooled, crew-served machine gun.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It provides automatic suppressive fire for offensive and defensive purposes.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It can be used effectively against personnel, light armored vehicles, and low/slow flying aircraft.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It can fire single shot and automatic, left- or right-hand feed.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It can be ground mounted on the M3 tripod or the newer M205 lightweight tripod.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The MK 93 Mod 0 and Mod 1 mounts can also be incorporated for use with the tripods.</a:t>
            </a: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2-2. The M2A1 has fixed headspace and timing.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M2A1 parts should never be installed on the M2 at operator level.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Also, the barrel extension assembly and bolt have been serialized and are unique to one particular weapon that shares the last four digits of the serial number on the receiver.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If a new barrel extension or bolt is required, the headspace and timing must be adjusted</a:t>
            </a:r>
          </a:p>
          <a:p>
            <a:pPr algn="l"/>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ATP 3-21.8, App F, Pg F-8</a:t>
            </a:r>
          </a:p>
          <a:p>
            <a:pPr algn="l"/>
            <a:endParaRPr lang="en-US" sz="1800" b="1" i="0" u="none" strike="noStrike" baseline="0" dirty="0">
              <a:latin typeface="Times New Roman" panose="02020603050405020304" pitchFamily="18" charset="0"/>
            </a:endParaRPr>
          </a:p>
          <a:p>
            <a:pPr algn="l"/>
            <a:r>
              <a:rPr lang="en-US" sz="1800" b="0" i="0" u="none" strike="noStrike" baseline="0" dirty="0">
                <a:latin typeface="TimesNewRomanPSMT"/>
              </a:rPr>
              <a:t>The M2 .50-caliber heavy machine gun is not organic to the Infantry platoon or squad, but as there are many times when Infantry Soldiers use it, it is described in this</a:t>
            </a:r>
          </a:p>
          <a:p>
            <a:pPr algn="l"/>
            <a:r>
              <a:rPr lang="en-US" sz="1800" b="0" i="0" u="none" strike="noStrike" baseline="0" dirty="0">
                <a:latin typeface="TimesNewRomanPSMT"/>
              </a:rPr>
              <a:t>appendix</a:t>
            </a:r>
            <a:endParaRPr lang="en-US" sz="1800" b="1"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NewRomanPSMT"/>
              </a:rPr>
              <a:t>F-14. The M2A1 .50-caliber machine gun with </a:t>
            </a:r>
            <a:r>
              <a:rPr lang="en-US" sz="1800" b="0" i="1" u="none" strike="noStrike" baseline="0" dirty="0">
                <a:latin typeface="TimesNewRomanPS-ItalicMT"/>
              </a:rPr>
              <a:t>Quick Change Barrel </a:t>
            </a:r>
            <a:r>
              <a:rPr lang="en-US" sz="1800" b="0" i="0" u="none" strike="noStrike" baseline="0" dirty="0">
                <a:latin typeface="TimesNewRomanPSMT"/>
              </a:rPr>
              <a:t>is an enhancement to the M2 .50</a:t>
            </a:r>
            <a:r>
              <a:rPr lang="en-US" sz="1800" b="1" i="0" u="none" strike="noStrike" baseline="0" dirty="0">
                <a:latin typeface="TimesNewRomanPS-BoldMT"/>
              </a:rPr>
              <a:t>-</a:t>
            </a:r>
            <a:r>
              <a:rPr lang="en-US" sz="1800" b="0" i="0" u="none" strike="noStrike" baseline="0" dirty="0">
                <a:latin typeface="TimesNewRomanPSMT"/>
              </a:rPr>
              <a:t>caliber machine gun offering Soldiers increased performance as well as</a:t>
            </a:r>
          </a:p>
          <a:p>
            <a:pPr algn="l"/>
            <a:r>
              <a:rPr lang="en-US" sz="1800" b="0" i="0" u="none" strike="noStrike" baseline="0" dirty="0">
                <a:latin typeface="TimesNewRomanPSMT"/>
              </a:rPr>
              <a:t>new features and design improvements that make it easier and safer to use. </a:t>
            </a:r>
          </a:p>
          <a:p>
            <a:pPr algn="l"/>
            <a:endParaRPr lang="en-US" sz="1800" b="0" i="0" u="none" strike="noStrike" baseline="0" dirty="0">
              <a:latin typeface="TimesNewRomanPSMT"/>
            </a:endParaRPr>
          </a:p>
          <a:p>
            <a:pPr algn="l"/>
            <a:r>
              <a:rPr lang="en-US" sz="1800" b="0" i="0" u="none" strike="noStrike" baseline="0" dirty="0">
                <a:latin typeface="TimesNewRomanPSMT"/>
              </a:rPr>
              <a:t>The M2A1 provides a fixed headspace and timing configuration, flash hider, and removable carrying handle, which increase the performance of the battle-proven M2. </a:t>
            </a:r>
          </a:p>
          <a:p>
            <a:pPr algn="l"/>
            <a:r>
              <a:rPr lang="en-US" sz="1800" b="0" i="0" u="none" strike="noStrike" baseline="0" dirty="0">
                <a:latin typeface="TimesNewRomanPSMT"/>
              </a:rPr>
              <a:t> </a:t>
            </a:r>
          </a:p>
          <a:p>
            <a:pPr algn="l"/>
            <a:r>
              <a:rPr lang="en-US" sz="1800" b="0" i="0" u="none" strike="noStrike" baseline="0" dirty="0">
                <a:latin typeface="TimesNewRomanPSMT"/>
              </a:rPr>
              <a:t>The M2A1 speeds target engagement and improves survivability and safety by reducing the time required to change the barrel and eliminating the timely procedure of setting headspace.</a:t>
            </a:r>
          </a:p>
          <a:p>
            <a:pPr algn="l"/>
            <a:endParaRPr lang="en-US" sz="1800" b="0" i="0" u="none" strike="noStrike" baseline="0" dirty="0">
              <a:latin typeface="TimesNewRomanPSMT"/>
            </a:endParaRPr>
          </a:p>
          <a:p>
            <a:pPr algn="l"/>
            <a:r>
              <a:rPr lang="en-US" sz="1800" b="0" i="0" u="none" strike="noStrike" baseline="0" dirty="0">
                <a:latin typeface="TimesNewRomanPSMT"/>
              </a:rPr>
              <a:t>The flash hider reduces muzzle flash by 95 percent, making the M2A1 less detectable in limited visibility.</a:t>
            </a:r>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8ACB2B0A-A2A3-4FE6-A8E4-17BA9B6CAFB0}" type="slidenum">
              <a:rPr lang="en-US" smtClean="0"/>
              <a:t>12</a:t>
            </a:fld>
            <a:endParaRPr lang="en-US"/>
          </a:p>
        </p:txBody>
      </p:sp>
    </p:spTree>
    <p:extLst>
      <p:ext uri="{BB962C8B-B14F-4D97-AF65-F5344CB8AC3E}">
        <p14:creationId xmlns:p14="http://schemas.microsoft.com/office/powerpoint/2010/main" val="95456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TC 3-22.50, Chapter 8, Pg 8-3 thru 8-4</a:t>
            </a:r>
          </a:p>
          <a:p>
            <a:pPr algn="l"/>
            <a:endParaRPr lang="en-US" sz="1800" b="1" i="0" u="none" strike="noStrike" baseline="0" dirty="0">
              <a:latin typeface="Arial" panose="020B0604020202020204" pitchFamily="34" charset="0"/>
            </a:endParaRPr>
          </a:p>
          <a:p>
            <a:pPr algn="l"/>
            <a:r>
              <a:rPr lang="en-US" sz="1800" b="0" i="0" u="none" strike="noStrike" baseline="0" dirty="0">
                <a:latin typeface="Times New Roman" panose="02020603050405020304" pitchFamily="18" charset="0"/>
              </a:rPr>
              <a:t>The gunner must determine HOW to engage the threat with the weapon, on the current shot or burst as well as subsequent shots or bursts.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Following the direction of the leader, the Soldier controls the rate of fire to deliver consistent, lethal, and precise fires against the threat.</a:t>
            </a:r>
            <a:endParaRPr lang="en-US" sz="1800" b="1" i="0" u="none" strike="noStrike" baseline="0" dirty="0">
              <a:latin typeface="Arial" panose="020B0604020202020204" pitchFamily="34" charset="0"/>
            </a:endParaRP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M2 and M2A1 weapon Data</a:t>
            </a:r>
          </a:p>
          <a:p>
            <a:pPr algn="l"/>
            <a:endParaRPr lang="en-US" sz="1800" b="1"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Weight of gun (approximate) .................................84 pounds (38.10 kilograms)</a:t>
            </a:r>
          </a:p>
          <a:p>
            <a:pPr algn="l"/>
            <a:r>
              <a:rPr lang="en-US" sz="1800" b="0" i="0" u="none" strike="noStrike" baseline="0" dirty="0">
                <a:latin typeface="Arial" panose="020B0604020202020204" pitchFamily="34" charset="0"/>
              </a:rPr>
              <a:t>Weight of barrel .....................................................26 pounds (11.79 kilograms)</a:t>
            </a:r>
          </a:p>
          <a:p>
            <a:pPr algn="l"/>
            <a:r>
              <a:rPr lang="en-US" sz="1800" b="0" i="0" u="none" strike="noStrike" baseline="0" dirty="0">
                <a:latin typeface="Arial" panose="020B0604020202020204" pitchFamily="34" charset="0"/>
              </a:rPr>
              <a:t>Length of gun (M2A1) ............................................67 inches (172.10 centimeters)</a:t>
            </a:r>
          </a:p>
          <a:p>
            <a:pPr algn="l"/>
            <a:r>
              <a:rPr lang="en-US" sz="1800" b="0" i="0" u="none" strike="noStrike" baseline="0" dirty="0">
                <a:latin typeface="Arial" panose="020B0604020202020204" pitchFamily="34" charset="0"/>
              </a:rPr>
              <a:t>Length of gun.........................................................65 inches (165.43 centimeters)</a:t>
            </a:r>
          </a:p>
          <a:p>
            <a:pPr algn="l"/>
            <a:r>
              <a:rPr lang="en-US" sz="1800" b="0" i="0" u="none" strike="noStrike" baseline="0" dirty="0">
                <a:latin typeface="Arial" panose="020B0604020202020204" pitchFamily="34" charset="0"/>
              </a:rPr>
              <a:t>Length of barrel with flash suppressor (M2A1) ......47 inches (119.38 centimeters)</a:t>
            </a:r>
          </a:p>
          <a:p>
            <a:pPr algn="l"/>
            <a:r>
              <a:rPr lang="en-US" sz="1800" b="0" i="0" u="none" strike="noStrike" baseline="0" dirty="0">
                <a:latin typeface="Arial" panose="020B0604020202020204" pitchFamily="34" charset="0"/>
              </a:rPr>
              <a:t>Length of barrel .....................................................45 inches (114.30 centimeters)</a:t>
            </a:r>
          </a:p>
          <a:p>
            <a:pPr algn="l"/>
            <a:r>
              <a:rPr lang="en-US" sz="1800" b="0" i="0" u="none" strike="noStrike" baseline="0" dirty="0">
                <a:latin typeface="Arial" panose="020B0604020202020204" pitchFamily="34" charset="0"/>
              </a:rPr>
              <a:t>Length of rifling (approximate) ...............................41.88 inches (106.38 centimeters)</a:t>
            </a:r>
          </a:p>
          <a:p>
            <a:pPr algn="l"/>
            <a:r>
              <a:rPr lang="en-US" sz="1800" b="0" i="0" u="none" strike="noStrike" baseline="0" dirty="0">
                <a:latin typeface="Arial" panose="020B0604020202020204" pitchFamily="34" charset="0"/>
              </a:rPr>
              <a:t>Number of lands and grooves................................Eight</a:t>
            </a:r>
          </a:p>
          <a:p>
            <a:pPr algn="l"/>
            <a:r>
              <a:rPr lang="en-US" sz="1800" b="0" i="0" u="none" strike="noStrike" baseline="0" dirty="0">
                <a:latin typeface="Arial" panose="020B0604020202020204" pitchFamily="34" charset="0"/>
              </a:rPr>
              <a:t>Twist, right hand ....................................................One turn in 15 inches (38.10 centimeters)</a:t>
            </a:r>
          </a:p>
          <a:p>
            <a:pPr algn="l"/>
            <a:r>
              <a:rPr lang="en-US" sz="1800" b="0" i="0" u="none" strike="noStrike" baseline="0" dirty="0">
                <a:latin typeface="Arial" panose="020B0604020202020204" pitchFamily="34" charset="0"/>
              </a:rPr>
              <a:t>Feed ......................................................................Link belt</a:t>
            </a:r>
          </a:p>
          <a:p>
            <a:pPr algn="l"/>
            <a:r>
              <a:rPr lang="en-US" sz="1800" b="0" i="0" u="none" strike="noStrike" baseline="0" dirty="0">
                <a:latin typeface="Arial" panose="020B0604020202020204" pitchFamily="34" charset="0"/>
              </a:rPr>
              <a:t>Operation...............................................................Recoil</a:t>
            </a:r>
          </a:p>
          <a:p>
            <a:pPr algn="l"/>
            <a:r>
              <a:rPr lang="en-US" sz="1800" b="0" i="0" u="none" strike="noStrike" baseline="0" dirty="0">
                <a:latin typeface="Arial" panose="020B0604020202020204" pitchFamily="34" charset="0"/>
              </a:rPr>
              <a:t>Cooling ..................................................................Air</a:t>
            </a:r>
          </a:p>
          <a:p>
            <a:pPr algn="l"/>
            <a:r>
              <a:rPr lang="en-US" sz="1800" b="0" i="0" u="none" strike="noStrike" baseline="0" dirty="0">
                <a:latin typeface="Arial" panose="020B0604020202020204" pitchFamily="34" charset="0"/>
              </a:rPr>
              <a:t>Muzzle velocity (approximate) ...............................3,050 feet per second (929.64 meters per second)</a:t>
            </a:r>
          </a:p>
          <a:p>
            <a:pPr algn="l"/>
            <a:r>
              <a:rPr lang="en-US" sz="1800" b="0" i="0" u="none" strike="noStrike" baseline="0" dirty="0">
                <a:latin typeface="Arial" panose="020B0604020202020204" pitchFamily="34" charset="0"/>
              </a:rPr>
              <a:t>Maximum range (approximate)..............................7,400 yards (6,767 meters)</a:t>
            </a:r>
          </a:p>
          <a:p>
            <a:pPr algn="l"/>
            <a:r>
              <a:rPr lang="en-US" sz="1800" b="0" i="0" u="none" strike="noStrike" baseline="0" dirty="0">
                <a:latin typeface="Arial" panose="020B0604020202020204" pitchFamily="34" charset="0"/>
              </a:rPr>
              <a:t>Maximum effective range (approximate) ...............2,000 yards (1,829 meters)</a:t>
            </a:r>
          </a:p>
          <a:p>
            <a:pPr algn="l"/>
            <a:r>
              <a:rPr lang="en-US" sz="1800" b="0" i="0" u="none" strike="noStrike" baseline="0" dirty="0">
                <a:latin typeface="Arial" panose="020B0604020202020204" pitchFamily="34" charset="0"/>
              </a:rPr>
              <a:t>Head space (M2) ...................................................Manually set and checked</a:t>
            </a:r>
          </a:p>
          <a:p>
            <a:pPr algn="l"/>
            <a:r>
              <a:rPr lang="en-US" sz="1800" b="0" i="0" u="none" strike="noStrike" baseline="0" dirty="0">
                <a:latin typeface="Arial" panose="020B0604020202020204" pitchFamily="34" charset="0"/>
              </a:rPr>
              <a:t>Head space (M2A1)...............................................Fixed</a:t>
            </a:r>
            <a:endParaRPr lang="en-US" sz="1800" b="1"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Machine Gun                                                  Rate of Fire                                                                   			Frequency of Barrel Change</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                                                      Rounds per minute		Burst 		Interval</a:t>
            </a:r>
          </a:p>
          <a:p>
            <a:pPr algn="l"/>
            <a:r>
              <a:rPr lang="en-US" sz="1800" b="0" i="0" u="none" strike="noStrike" baseline="0" dirty="0">
                <a:latin typeface="Arial" panose="020B0604020202020204" pitchFamily="34" charset="0"/>
              </a:rPr>
              <a:t>M2/M2A1</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Single Shot			12-15 RPMs</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Sustained:			&lt; 40		6 – 9 Rounds		10 – 15 Seconds	End of the firing day / barrel damaged</a:t>
            </a:r>
          </a:p>
          <a:p>
            <a:pPr algn="l"/>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Rapid: 			&gt; 40		6 – 9 Rounds		5 – 10 Seconds	One hour / barrel damaged</a:t>
            </a:r>
          </a:p>
          <a:p>
            <a:pPr algn="l"/>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Cyclic: 			450 – 600 		Continuous 		Continuous		200 rounds / barrel damaged</a:t>
            </a:r>
          </a:p>
          <a:p>
            <a:pPr algn="l"/>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Grazing Fire: 700 meters</a:t>
            </a:r>
            <a:endParaRPr lang="en-US" dirty="0"/>
          </a:p>
        </p:txBody>
      </p:sp>
      <p:sp>
        <p:nvSpPr>
          <p:cNvPr id="4" name="Slide Number Placeholder 3"/>
          <p:cNvSpPr>
            <a:spLocks noGrp="1"/>
          </p:cNvSpPr>
          <p:nvPr>
            <p:ph type="sldNum" sz="quarter" idx="5"/>
          </p:nvPr>
        </p:nvSpPr>
        <p:spPr/>
        <p:txBody>
          <a:bodyPr/>
          <a:lstStyle/>
          <a:p>
            <a:fld id="{8ACB2B0A-A2A3-4FE6-A8E4-17BA9B6CAFB0}" type="slidenum">
              <a:rPr lang="en-US" smtClean="0"/>
              <a:t>13</a:t>
            </a:fld>
            <a:endParaRPr lang="en-US"/>
          </a:p>
        </p:txBody>
      </p:sp>
    </p:spTree>
    <p:extLst>
      <p:ext uri="{BB962C8B-B14F-4D97-AF65-F5344CB8AC3E}">
        <p14:creationId xmlns:p14="http://schemas.microsoft.com/office/powerpoint/2010/main" val="389577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Arial" panose="020B0604020202020204" pitchFamily="34" charset="0"/>
                <a:cs typeface="Arial" panose="020B0604020202020204" pitchFamily="34" charset="0"/>
              </a:rPr>
              <a:t>DESCRIPTION</a:t>
            </a:r>
          </a:p>
          <a:p>
            <a:pPr algn="l"/>
            <a:endParaRPr lang="en-US" sz="1800" b="1" i="0" u="none" strike="noStrike" baseline="0" dirty="0">
              <a:latin typeface="Arial" panose="020B0604020202020204" pitchFamily="34" charset="0"/>
              <a:cs typeface="Arial" panose="020B0604020202020204" pitchFamily="34" charset="0"/>
            </a:endParaRPr>
          </a:p>
          <a:p>
            <a:pPr algn="l"/>
            <a:r>
              <a:rPr lang="en-US" sz="1800" b="1" i="0" u="none" strike="noStrike" baseline="0" dirty="0">
                <a:latin typeface="Arial" panose="020B0604020202020204" pitchFamily="34" charset="0"/>
                <a:cs typeface="Arial" panose="020B0604020202020204" pitchFamily="34" charset="0"/>
              </a:rPr>
              <a:t>TC 3-22.19, Chapter 2, Pg 2-1</a:t>
            </a:r>
          </a:p>
          <a:p>
            <a:pPr algn="l"/>
            <a:endParaRPr lang="en-US" sz="1800" b="1"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2-1. The MK 19 is an air-cooled, blowback-operated machine gun with six major assemblies.</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A disintegrating metallic link belt feeds ammunition from the left.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MK 19 provides automatic weapon suppressive fire for offensive and defensive purposes.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MK 19 can be used effectively against personnel, light armored vehicles, and hovering rotary aircraft.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weapon system is used as a ground gun mounted on the M3 tripod or the M205 lightweight tripod.</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1" i="0" u="none" strike="noStrike" baseline="0" dirty="0">
                <a:latin typeface="Arial" panose="020B0604020202020204" pitchFamily="34" charset="0"/>
                <a:cs typeface="Arial" panose="020B0604020202020204" pitchFamily="34" charset="0"/>
              </a:rPr>
              <a:t>ATP 3-21.8, App F, Pg F-6</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MK19 is not organic to the weapons company, not the Infantry platoon or squad, but because there are many times when Infantry Soldiers use it, it is described in</a:t>
            </a:r>
          </a:p>
          <a:p>
            <a:pPr algn="l"/>
            <a:r>
              <a:rPr lang="en-US" sz="1800" b="0" i="0" u="none" strike="noStrike" baseline="0" dirty="0">
                <a:latin typeface="Arial" panose="020B0604020202020204" pitchFamily="34" charset="0"/>
                <a:cs typeface="Arial" panose="020B0604020202020204" pitchFamily="34" charset="0"/>
              </a:rPr>
              <a:t>this appendix.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MK19 supports the Soldier in both the offense and defense. </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It gives the unit the capability of laying down a heavy volume of close, accurate, and continuous fire.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ACB2B0A-A2A3-4FE6-A8E4-17BA9B6CAFB0}" type="slidenum">
              <a:rPr lang="en-US" smtClean="0"/>
              <a:t>14</a:t>
            </a:fld>
            <a:endParaRPr lang="en-US"/>
          </a:p>
        </p:txBody>
      </p:sp>
    </p:spTree>
    <p:extLst>
      <p:ext uri="{BB962C8B-B14F-4D97-AF65-F5344CB8AC3E}">
        <p14:creationId xmlns:p14="http://schemas.microsoft.com/office/powerpoint/2010/main" val="280046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TC 3-22.19, Pg 1-10, Para 1-27</a:t>
            </a:r>
          </a:p>
          <a:p>
            <a:pPr algn="l"/>
            <a:endParaRPr lang="en-US" sz="1800" b="1" i="0" u="none" strike="noStrike" baseline="0" dirty="0">
              <a:latin typeface="TimesNewRomanPS-BoldMT"/>
            </a:endParaRPr>
          </a:p>
          <a:p>
            <a:pPr algn="l"/>
            <a:r>
              <a:rPr lang="en-US" sz="1800" b="1" i="0" u="none" strike="noStrike" baseline="0" dirty="0">
                <a:latin typeface="TimesNewRomanPS-BoldMT"/>
              </a:rPr>
              <a:t>PRECISION</a:t>
            </a:r>
          </a:p>
          <a:p>
            <a:pPr algn="l"/>
            <a:r>
              <a:rPr lang="en-US" sz="1800" b="0" i="0" u="none" strike="noStrike" baseline="0" dirty="0">
                <a:latin typeface="TimesNewRoman"/>
              </a:rPr>
              <a:t>1-27. The MK 19 is designed with a specific level of accuracy out to its maximum effective range of 1500 meters point target and 2212 meters area target. This level of accuracy is more consistent and reliable with</a:t>
            </a:r>
          </a:p>
          <a:p>
            <a:pPr algn="l"/>
            <a:r>
              <a:rPr lang="en-US" sz="1800" b="0" i="0" u="none" strike="noStrike" baseline="0" dirty="0">
                <a:latin typeface="TimesNewRoman"/>
              </a:rPr>
              <a:t>magnified aiming devices and superior ammunition. The Soldier must build the skills to use the magnified aiming devices to effectively deliver precision fires during tactical engagements.</a:t>
            </a: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r>
              <a:rPr lang="en-US" sz="1800" b="1" i="0" u="none" strike="noStrike" baseline="0" dirty="0">
                <a:latin typeface="TimesNewRoman"/>
              </a:rPr>
              <a:t>TC 3-22.19, Chapter 8, Pg 8-6</a:t>
            </a:r>
          </a:p>
          <a:p>
            <a:pPr algn="l"/>
            <a:endParaRPr lang="en-US" sz="1800" b="0" i="0" u="none" strike="noStrike" baseline="0" dirty="0">
              <a:latin typeface="TimesNewRoman"/>
            </a:endParaRPr>
          </a:p>
          <a:p>
            <a:pPr algn="l"/>
            <a:r>
              <a:rPr lang="en-US" sz="1800" b="1" i="0" u="none" strike="noStrike" baseline="0" dirty="0">
                <a:latin typeface="TimesNewRomanPS-BoldMT"/>
              </a:rPr>
              <a:t>RATE OF FIRE</a:t>
            </a:r>
          </a:p>
          <a:p>
            <a:pPr algn="l"/>
            <a:endParaRPr lang="en-US" sz="1800" b="1" i="0" u="none" strike="noStrike" baseline="0" dirty="0">
              <a:latin typeface="TimesNewRomanPS-BoldMT"/>
            </a:endParaRPr>
          </a:p>
          <a:p>
            <a:pPr algn="l"/>
            <a:r>
              <a:rPr lang="en-US" sz="1800" b="0" i="0" u="none" strike="noStrike" baseline="0" dirty="0">
                <a:latin typeface="TimesNewRomanPSMT"/>
              </a:rPr>
              <a:t>8-18. The gunner must determine how to engage the threat with the weapon, on the current shot as well as subsequent shots. Following the direction of the leader, the Soldier controls the rate of fire to deliver</a:t>
            </a:r>
          </a:p>
          <a:p>
            <a:pPr algn="l"/>
            <a:r>
              <a:rPr lang="en-US" sz="1800" b="0" i="0" u="none" strike="noStrike" baseline="0" dirty="0">
                <a:latin typeface="TimesNewRomanPSMT"/>
              </a:rPr>
              <a:t>consistent, lethal, and precise fires against the threat.</a:t>
            </a:r>
          </a:p>
          <a:p>
            <a:pPr algn="l"/>
            <a:endParaRPr lang="en-US" sz="1800" b="0" i="0" u="none" strike="noStrike" baseline="0" dirty="0">
              <a:latin typeface="TimesNewRomanPSMT"/>
            </a:endParaRPr>
          </a:p>
          <a:p>
            <a:pPr algn="l"/>
            <a:r>
              <a:rPr lang="en-US" sz="1800" b="1" i="0" u="none" strike="noStrike" baseline="0" dirty="0">
                <a:latin typeface="TimesNewRomanPS-BoldMT"/>
              </a:rPr>
              <a:t>SUSTAINED FIRE</a:t>
            </a:r>
          </a:p>
          <a:p>
            <a:pPr algn="l"/>
            <a:r>
              <a:rPr lang="en-US" sz="1800" b="0" i="0" u="none" strike="noStrike" baseline="0" dirty="0">
                <a:latin typeface="TimesNewRomanPSMT"/>
              </a:rPr>
              <a:t>8-19. Sustained rate of fire consists of less than 40 rounds per minute, in bursts of six to nine rounds, fired at 10- to 15-second intervals, which equals out to 4 ½ bursts every minute. Sustained fire is used when the</a:t>
            </a:r>
          </a:p>
          <a:p>
            <a:pPr algn="l"/>
            <a:r>
              <a:rPr lang="en-US" sz="1800" b="0" i="0" u="none" strike="noStrike" baseline="0" dirty="0">
                <a:latin typeface="TimesNewRomanPSMT"/>
              </a:rPr>
              <a:t>enemy is suppressed and maintains fire superiority. Soldiers should be well-trained in all aspects of sustained rate of fire before attempting any rapid-fire training.</a:t>
            </a:r>
          </a:p>
          <a:p>
            <a:pPr algn="l"/>
            <a:endParaRPr lang="en-US" sz="1800" b="0" i="0" u="none" strike="noStrike" baseline="0" dirty="0">
              <a:latin typeface="TimesNewRomanPSMT"/>
            </a:endParaRPr>
          </a:p>
          <a:p>
            <a:pPr algn="l"/>
            <a:r>
              <a:rPr lang="en-US" sz="1800" b="1" i="0" u="none" strike="noStrike" baseline="0" dirty="0">
                <a:latin typeface="TimesNewRomanPS-BoldMT"/>
              </a:rPr>
              <a:t>RAPID FIRE</a:t>
            </a:r>
          </a:p>
          <a:p>
            <a:pPr algn="l"/>
            <a:r>
              <a:rPr lang="en-US" sz="1800" b="0" i="0" u="none" strike="noStrike" baseline="0" dirty="0">
                <a:latin typeface="TimesNewRomanPSMT"/>
              </a:rPr>
              <a:t>8-20. Rapid rate of fire consists of less than 60 rounds per minute, in bursts of six to nine rounds, fired at 8-to 10-second intervals, which equals about 6 ½ bursts per minute. Once the enemy has been suppressed,</a:t>
            </a:r>
          </a:p>
          <a:p>
            <a:pPr algn="l"/>
            <a:r>
              <a:rPr lang="en-US" sz="1800" b="0" i="0" u="none" strike="noStrike" baseline="0" dirty="0">
                <a:latin typeface="TimesNewRomanPSMT"/>
              </a:rPr>
              <a:t>machine gunners fire at the sustained rate of fire. Sustained rate of fire conserves ammunition and requires only infrequent barrel changes, but it might not be enough volume of fire to effectively suppress or destroy.</a:t>
            </a:r>
          </a:p>
          <a:p>
            <a:pPr algn="l"/>
            <a:endParaRPr lang="en-US" sz="1800" b="0" i="0" u="none" strike="noStrike" baseline="0" dirty="0">
              <a:latin typeface="TimesNewRomanPSMT"/>
            </a:endParaRPr>
          </a:p>
          <a:p>
            <a:pPr algn="l"/>
            <a:r>
              <a:rPr lang="en-US" sz="1800" b="0" i="0" u="none" strike="noStrike" baseline="0" dirty="0">
                <a:latin typeface="TimesNewRomanPSMT"/>
              </a:rPr>
              <a:t>8-21. Rapid fire places an exceptionally high volume of fire on an enemy position. MK 19 gunners normally engage targets at the rapid rate to suppress the enemy quickly. Rapid fire requires much more ammunition</a:t>
            </a:r>
          </a:p>
          <a:p>
            <a:pPr algn="l"/>
            <a:r>
              <a:rPr lang="en-US" sz="1800" b="0" i="0" u="none" strike="noStrike" baseline="0" dirty="0">
                <a:latin typeface="TimesNewRomanPSMT"/>
              </a:rPr>
              <a:t>than a sustained rate of fire. Rapid fire is when the Soldier is required to provide suppressive fires with accuracy, and the need for precise fires, although desired, is not as important. Rapid fire drastically decreases</a:t>
            </a:r>
          </a:p>
          <a:p>
            <a:pPr algn="l"/>
            <a:r>
              <a:rPr lang="en-US" sz="1800" b="0" i="0" u="none" strike="noStrike" baseline="0" dirty="0">
                <a:latin typeface="TimesNewRomanPSMT"/>
              </a:rPr>
              <a:t>the probability of hits due to the rapid succession of recoil impulses and the </a:t>
            </a:r>
            <a:r>
              <a:rPr lang="en-US" sz="1800" b="0" i="0" u="none" strike="noStrike" baseline="0" dirty="0">
                <a:latin typeface="TimesNewRoman"/>
              </a:rPr>
              <a:t>Soldier’s </a:t>
            </a:r>
            <a:r>
              <a:rPr lang="en-US" sz="1800" b="0" i="0" u="none" strike="noStrike" baseline="0" dirty="0">
                <a:latin typeface="TimesNewRomanPSMT"/>
              </a:rPr>
              <a:t>inability to maintain proper sight alignment and sight picture on the target.</a:t>
            </a:r>
          </a:p>
          <a:p>
            <a:pPr algn="l"/>
            <a:endParaRPr lang="en-US" sz="1800" b="0" i="0" u="none" strike="noStrike" baseline="0" dirty="0">
              <a:latin typeface="TimesNewRomanPSMT"/>
            </a:endParaRPr>
          </a:p>
          <a:p>
            <a:pPr algn="l"/>
            <a:r>
              <a:rPr lang="en-US" sz="1800" b="1" i="0" u="none" strike="noStrike" baseline="0" dirty="0">
                <a:latin typeface="TimesNewRomanPS-BoldMT"/>
              </a:rPr>
              <a:t>CYCLIC FIRE</a:t>
            </a:r>
          </a:p>
          <a:p>
            <a:pPr algn="l"/>
            <a:r>
              <a:rPr lang="en-US" sz="1800" b="0" i="0" u="none" strike="noStrike" baseline="0" dirty="0">
                <a:latin typeface="TimesNewRomanPSMT"/>
              </a:rPr>
              <a:t>8-22. The cyclic rate of fire represents the maximum amount of ammunition that can be expended by a gun without a break in firing. The cyclic rate of the MK 19 is 325 to 375 rounds per minute.</a:t>
            </a:r>
          </a:p>
          <a:p>
            <a:pPr algn="l"/>
            <a:endParaRPr lang="en-US" sz="1800" b="0" i="0" u="none" strike="noStrike" baseline="0" dirty="0">
              <a:latin typeface="TimesNewRomanPSMT"/>
            </a:endParaRPr>
          </a:p>
          <a:p>
            <a:pPr algn="l"/>
            <a:r>
              <a:rPr lang="en-US" sz="1800" b="0" i="0" u="none" strike="noStrike" baseline="0" dirty="0">
                <a:latin typeface="TimesNewRomanPSMT"/>
              </a:rPr>
              <a:t>8-23. Cyclic rate of fire is for emergency use only. Cyclic rate of fire uses ammunition very quickly and also can overheat the weapon system to the point of taking the weapon out of action to allow it to cool down.</a:t>
            </a:r>
          </a:p>
          <a:p>
            <a:pPr algn="l"/>
            <a:r>
              <a:rPr lang="en-US" sz="1800" b="0" i="0" u="none" strike="noStrike" baseline="0" dirty="0">
                <a:latin typeface="TimesNewRomanPSMT"/>
              </a:rPr>
              <a:t>Cyclic rate of fire should be used only when necessary to gain fire superiority after a surprise attack or ambush. Cyclic rate of fire is the most inaccurate of all rate of fires. It also can cause damage to the system if the weapon is not properly cleaned, cooled down, or lubricated after the engagement.</a:t>
            </a:r>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endParaRPr lang="en-US" dirty="0"/>
          </a:p>
        </p:txBody>
      </p:sp>
      <p:sp>
        <p:nvSpPr>
          <p:cNvPr id="4" name="Slide Number Placeholder 3"/>
          <p:cNvSpPr>
            <a:spLocks noGrp="1"/>
          </p:cNvSpPr>
          <p:nvPr>
            <p:ph type="sldNum" sz="quarter" idx="5"/>
          </p:nvPr>
        </p:nvSpPr>
        <p:spPr/>
        <p:txBody>
          <a:bodyPr/>
          <a:lstStyle/>
          <a:p>
            <a:fld id="{8ACB2B0A-A2A3-4FE6-A8E4-17BA9B6CAFB0}" type="slidenum">
              <a:rPr lang="en-US" smtClean="0"/>
              <a:t>15</a:t>
            </a:fld>
            <a:endParaRPr lang="en-US"/>
          </a:p>
        </p:txBody>
      </p:sp>
    </p:spTree>
    <p:extLst>
      <p:ext uri="{BB962C8B-B14F-4D97-AF65-F5344CB8AC3E}">
        <p14:creationId xmlns:p14="http://schemas.microsoft.com/office/powerpoint/2010/main" val="29755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16</a:t>
            </a:fld>
            <a:endParaRPr lang="en-US"/>
          </a:p>
        </p:txBody>
      </p:sp>
    </p:spTree>
    <p:extLst>
      <p:ext uri="{BB962C8B-B14F-4D97-AF65-F5344CB8AC3E}">
        <p14:creationId xmlns:p14="http://schemas.microsoft.com/office/powerpoint/2010/main" val="315398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17</a:t>
            </a:fld>
            <a:endParaRPr lang="en-US"/>
          </a:p>
        </p:txBody>
      </p:sp>
    </p:spTree>
    <p:extLst>
      <p:ext uri="{BB962C8B-B14F-4D97-AF65-F5344CB8AC3E}">
        <p14:creationId xmlns:p14="http://schemas.microsoft.com/office/powerpoint/2010/main" val="301488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18</a:t>
            </a:fld>
            <a:endParaRPr lang="en-US"/>
          </a:p>
        </p:txBody>
      </p:sp>
    </p:spTree>
    <p:extLst>
      <p:ext uri="{BB962C8B-B14F-4D97-AF65-F5344CB8AC3E}">
        <p14:creationId xmlns:p14="http://schemas.microsoft.com/office/powerpoint/2010/main" val="419271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19</a:t>
            </a:fld>
            <a:endParaRPr lang="en-US"/>
          </a:p>
        </p:txBody>
      </p:sp>
    </p:spTree>
    <p:extLst>
      <p:ext uri="{BB962C8B-B14F-4D97-AF65-F5344CB8AC3E}">
        <p14:creationId xmlns:p14="http://schemas.microsoft.com/office/powerpoint/2010/main" val="240126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20</a:t>
            </a:fld>
            <a:endParaRPr lang="en-US"/>
          </a:p>
        </p:txBody>
      </p:sp>
    </p:spTree>
    <p:extLst>
      <p:ext uri="{BB962C8B-B14F-4D97-AF65-F5344CB8AC3E}">
        <p14:creationId xmlns:p14="http://schemas.microsoft.com/office/powerpoint/2010/main" val="181157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a:t>
            </a:fld>
            <a:endParaRPr lang="en-US"/>
          </a:p>
        </p:txBody>
      </p:sp>
    </p:spTree>
    <p:extLst>
      <p:ext uri="{BB962C8B-B14F-4D97-AF65-F5344CB8AC3E}">
        <p14:creationId xmlns:p14="http://schemas.microsoft.com/office/powerpoint/2010/main" val="3165983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21</a:t>
            </a:fld>
            <a:endParaRPr lang="en-US"/>
          </a:p>
        </p:txBody>
      </p:sp>
    </p:spTree>
    <p:extLst>
      <p:ext uri="{BB962C8B-B14F-4D97-AF65-F5344CB8AC3E}">
        <p14:creationId xmlns:p14="http://schemas.microsoft.com/office/powerpoint/2010/main" val="2094000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22</a:t>
            </a:fld>
            <a:endParaRPr lang="en-US"/>
          </a:p>
        </p:txBody>
      </p:sp>
    </p:spTree>
    <p:extLst>
      <p:ext uri="{BB962C8B-B14F-4D97-AF65-F5344CB8AC3E}">
        <p14:creationId xmlns:p14="http://schemas.microsoft.com/office/powerpoint/2010/main" val="102653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23</a:t>
            </a:fld>
            <a:endParaRPr lang="en-US"/>
          </a:p>
        </p:txBody>
      </p:sp>
    </p:spTree>
    <p:extLst>
      <p:ext uri="{BB962C8B-B14F-4D97-AF65-F5344CB8AC3E}">
        <p14:creationId xmlns:p14="http://schemas.microsoft.com/office/powerpoint/2010/main" val="355543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24</a:t>
            </a:fld>
            <a:endParaRPr lang="en-US"/>
          </a:p>
        </p:txBody>
      </p:sp>
    </p:spTree>
    <p:extLst>
      <p:ext uri="{BB962C8B-B14F-4D97-AF65-F5344CB8AC3E}">
        <p14:creationId xmlns:p14="http://schemas.microsoft.com/office/powerpoint/2010/main" val="127840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25</a:t>
            </a:fld>
            <a:endParaRPr lang="en-US"/>
          </a:p>
        </p:txBody>
      </p:sp>
    </p:spTree>
    <p:extLst>
      <p:ext uri="{BB962C8B-B14F-4D97-AF65-F5344CB8AC3E}">
        <p14:creationId xmlns:p14="http://schemas.microsoft.com/office/powerpoint/2010/main" val="404802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26</a:t>
            </a:fld>
            <a:endParaRPr lang="en-US"/>
          </a:p>
        </p:txBody>
      </p:sp>
    </p:spTree>
    <p:extLst>
      <p:ext uri="{BB962C8B-B14F-4D97-AF65-F5344CB8AC3E}">
        <p14:creationId xmlns:p14="http://schemas.microsoft.com/office/powerpoint/2010/main" val="2551764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27</a:t>
            </a:fld>
            <a:endParaRPr lang="en-US"/>
          </a:p>
        </p:txBody>
      </p:sp>
    </p:spTree>
    <p:extLst>
      <p:ext uri="{BB962C8B-B14F-4D97-AF65-F5344CB8AC3E}">
        <p14:creationId xmlns:p14="http://schemas.microsoft.com/office/powerpoint/2010/main" val="4117268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28</a:t>
            </a:fld>
            <a:endParaRPr lang="en-US"/>
          </a:p>
        </p:txBody>
      </p:sp>
    </p:spTree>
    <p:extLst>
      <p:ext uri="{BB962C8B-B14F-4D97-AF65-F5344CB8AC3E}">
        <p14:creationId xmlns:p14="http://schemas.microsoft.com/office/powerpoint/2010/main" val="358946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29</a:t>
            </a:fld>
            <a:endParaRPr lang="en-US"/>
          </a:p>
        </p:txBody>
      </p:sp>
    </p:spTree>
    <p:extLst>
      <p:ext uri="{BB962C8B-B14F-4D97-AF65-F5344CB8AC3E}">
        <p14:creationId xmlns:p14="http://schemas.microsoft.com/office/powerpoint/2010/main" val="254626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30</a:t>
            </a:fld>
            <a:endParaRPr lang="en-US"/>
          </a:p>
        </p:txBody>
      </p:sp>
    </p:spTree>
    <p:extLst>
      <p:ext uri="{BB962C8B-B14F-4D97-AF65-F5344CB8AC3E}">
        <p14:creationId xmlns:p14="http://schemas.microsoft.com/office/powerpoint/2010/main" val="207314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a:t>
            </a:fld>
            <a:endParaRPr lang="en-US"/>
          </a:p>
        </p:txBody>
      </p:sp>
    </p:spTree>
    <p:extLst>
      <p:ext uri="{BB962C8B-B14F-4D97-AF65-F5344CB8AC3E}">
        <p14:creationId xmlns:p14="http://schemas.microsoft.com/office/powerpoint/2010/main" val="3892118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31</a:t>
            </a:fld>
            <a:endParaRPr lang="en-US"/>
          </a:p>
        </p:txBody>
      </p:sp>
    </p:spTree>
    <p:extLst>
      <p:ext uri="{BB962C8B-B14F-4D97-AF65-F5344CB8AC3E}">
        <p14:creationId xmlns:p14="http://schemas.microsoft.com/office/powerpoint/2010/main" val="1402982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32</a:t>
            </a:fld>
            <a:endParaRPr lang="en-US"/>
          </a:p>
        </p:txBody>
      </p:sp>
    </p:spTree>
    <p:extLst>
      <p:ext uri="{BB962C8B-B14F-4D97-AF65-F5344CB8AC3E}">
        <p14:creationId xmlns:p14="http://schemas.microsoft.com/office/powerpoint/2010/main" val="2497665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33</a:t>
            </a:fld>
            <a:endParaRPr lang="en-US"/>
          </a:p>
        </p:txBody>
      </p:sp>
    </p:spTree>
    <p:extLst>
      <p:ext uri="{BB962C8B-B14F-4D97-AF65-F5344CB8AC3E}">
        <p14:creationId xmlns:p14="http://schemas.microsoft.com/office/powerpoint/2010/main" val="4196175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34</a:t>
            </a:fld>
            <a:endParaRPr lang="en-US"/>
          </a:p>
        </p:txBody>
      </p:sp>
    </p:spTree>
    <p:extLst>
      <p:ext uri="{BB962C8B-B14F-4D97-AF65-F5344CB8AC3E}">
        <p14:creationId xmlns:p14="http://schemas.microsoft.com/office/powerpoint/2010/main" val="3572055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35</a:t>
            </a:fld>
            <a:endParaRPr lang="en-US"/>
          </a:p>
        </p:txBody>
      </p:sp>
    </p:spTree>
    <p:extLst>
      <p:ext uri="{BB962C8B-B14F-4D97-AF65-F5344CB8AC3E}">
        <p14:creationId xmlns:p14="http://schemas.microsoft.com/office/powerpoint/2010/main" val="313827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36</a:t>
            </a:fld>
            <a:endParaRPr lang="en-US"/>
          </a:p>
        </p:txBody>
      </p:sp>
    </p:spTree>
    <p:extLst>
      <p:ext uri="{BB962C8B-B14F-4D97-AF65-F5344CB8AC3E}">
        <p14:creationId xmlns:p14="http://schemas.microsoft.com/office/powerpoint/2010/main" val="1694556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37</a:t>
            </a:fld>
            <a:endParaRPr lang="en-US"/>
          </a:p>
        </p:txBody>
      </p:sp>
    </p:spTree>
    <p:extLst>
      <p:ext uri="{BB962C8B-B14F-4D97-AF65-F5344CB8AC3E}">
        <p14:creationId xmlns:p14="http://schemas.microsoft.com/office/powerpoint/2010/main" val="2550006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38</a:t>
            </a:fld>
            <a:endParaRPr lang="en-US"/>
          </a:p>
        </p:txBody>
      </p:sp>
    </p:spTree>
    <p:extLst>
      <p:ext uri="{BB962C8B-B14F-4D97-AF65-F5344CB8AC3E}">
        <p14:creationId xmlns:p14="http://schemas.microsoft.com/office/powerpoint/2010/main" val="1785174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39</a:t>
            </a:fld>
            <a:endParaRPr lang="en-US"/>
          </a:p>
        </p:txBody>
      </p:sp>
    </p:spTree>
    <p:extLst>
      <p:ext uri="{BB962C8B-B14F-4D97-AF65-F5344CB8AC3E}">
        <p14:creationId xmlns:p14="http://schemas.microsoft.com/office/powerpoint/2010/main" val="3584323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40</a:t>
            </a:fld>
            <a:endParaRPr lang="en-US"/>
          </a:p>
        </p:txBody>
      </p:sp>
    </p:spTree>
    <p:extLst>
      <p:ext uri="{BB962C8B-B14F-4D97-AF65-F5344CB8AC3E}">
        <p14:creationId xmlns:p14="http://schemas.microsoft.com/office/powerpoint/2010/main" val="172790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a:t>
            </a:fld>
            <a:endParaRPr lang="en-US"/>
          </a:p>
        </p:txBody>
      </p:sp>
    </p:spTree>
    <p:extLst>
      <p:ext uri="{BB962C8B-B14F-4D97-AF65-F5344CB8AC3E}">
        <p14:creationId xmlns:p14="http://schemas.microsoft.com/office/powerpoint/2010/main" val="697554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41</a:t>
            </a:fld>
            <a:endParaRPr lang="en-US"/>
          </a:p>
        </p:txBody>
      </p:sp>
    </p:spTree>
    <p:extLst>
      <p:ext uri="{BB962C8B-B14F-4D97-AF65-F5344CB8AC3E}">
        <p14:creationId xmlns:p14="http://schemas.microsoft.com/office/powerpoint/2010/main" val="2612242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42</a:t>
            </a:fld>
            <a:endParaRPr lang="en-US"/>
          </a:p>
        </p:txBody>
      </p:sp>
    </p:spTree>
    <p:extLst>
      <p:ext uri="{BB962C8B-B14F-4D97-AF65-F5344CB8AC3E}">
        <p14:creationId xmlns:p14="http://schemas.microsoft.com/office/powerpoint/2010/main" val="1207527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43</a:t>
            </a:fld>
            <a:endParaRPr lang="en-US"/>
          </a:p>
        </p:txBody>
      </p:sp>
    </p:spTree>
    <p:extLst>
      <p:ext uri="{BB962C8B-B14F-4D97-AF65-F5344CB8AC3E}">
        <p14:creationId xmlns:p14="http://schemas.microsoft.com/office/powerpoint/2010/main" val="1057470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44</a:t>
            </a:fld>
            <a:endParaRPr lang="en-US"/>
          </a:p>
        </p:txBody>
      </p:sp>
    </p:spTree>
    <p:extLst>
      <p:ext uri="{BB962C8B-B14F-4D97-AF65-F5344CB8AC3E}">
        <p14:creationId xmlns:p14="http://schemas.microsoft.com/office/powerpoint/2010/main" val="2487712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45</a:t>
            </a:fld>
            <a:endParaRPr lang="en-US"/>
          </a:p>
        </p:txBody>
      </p:sp>
    </p:spTree>
    <p:extLst>
      <p:ext uri="{BB962C8B-B14F-4D97-AF65-F5344CB8AC3E}">
        <p14:creationId xmlns:p14="http://schemas.microsoft.com/office/powerpoint/2010/main" val="3569060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46</a:t>
            </a:fld>
            <a:endParaRPr lang="en-US"/>
          </a:p>
        </p:txBody>
      </p:sp>
    </p:spTree>
    <p:extLst>
      <p:ext uri="{BB962C8B-B14F-4D97-AF65-F5344CB8AC3E}">
        <p14:creationId xmlns:p14="http://schemas.microsoft.com/office/powerpoint/2010/main" val="354351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47</a:t>
            </a:fld>
            <a:endParaRPr lang="en-US"/>
          </a:p>
        </p:txBody>
      </p:sp>
    </p:spTree>
    <p:extLst>
      <p:ext uri="{BB962C8B-B14F-4D97-AF65-F5344CB8AC3E}">
        <p14:creationId xmlns:p14="http://schemas.microsoft.com/office/powerpoint/2010/main" val="111454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48</a:t>
            </a:fld>
            <a:endParaRPr lang="en-US"/>
          </a:p>
        </p:txBody>
      </p:sp>
    </p:spTree>
    <p:extLst>
      <p:ext uri="{BB962C8B-B14F-4D97-AF65-F5344CB8AC3E}">
        <p14:creationId xmlns:p14="http://schemas.microsoft.com/office/powerpoint/2010/main" val="2643057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49</a:t>
            </a:fld>
            <a:endParaRPr lang="en-US"/>
          </a:p>
        </p:txBody>
      </p:sp>
    </p:spTree>
    <p:extLst>
      <p:ext uri="{BB962C8B-B14F-4D97-AF65-F5344CB8AC3E}">
        <p14:creationId xmlns:p14="http://schemas.microsoft.com/office/powerpoint/2010/main" val="654129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50</a:t>
            </a:fld>
            <a:endParaRPr lang="en-US"/>
          </a:p>
        </p:txBody>
      </p:sp>
    </p:spTree>
    <p:extLst>
      <p:ext uri="{BB962C8B-B14F-4D97-AF65-F5344CB8AC3E}">
        <p14:creationId xmlns:p14="http://schemas.microsoft.com/office/powerpoint/2010/main" val="393955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a:t>
            </a:fld>
            <a:endParaRPr lang="en-US"/>
          </a:p>
        </p:txBody>
      </p:sp>
    </p:spTree>
    <p:extLst>
      <p:ext uri="{BB962C8B-B14F-4D97-AF65-F5344CB8AC3E}">
        <p14:creationId xmlns:p14="http://schemas.microsoft.com/office/powerpoint/2010/main" val="3551520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51</a:t>
            </a:fld>
            <a:endParaRPr lang="en-US"/>
          </a:p>
        </p:txBody>
      </p:sp>
    </p:spTree>
    <p:extLst>
      <p:ext uri="{BB962C8B-B14F-4D97-AF65-F5344CB8AC3E}">
        <p14:creationId xmlns:p14="http://schemas.microsoft.com/office/powerpoint/2010/main" val="21074531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52</a:t>
            </a:fld>
            <a:endParaRPr lang="en-US"/>
          </a:p>
        </p:txBody>
      </p:sp>
    </p:spTree>
    <p:extLst>
      <p:ext uri="{BB962C8B-B14F-4D97-AF65-F5344CB8AC3E}">
        <p14:creationId xmlns:p14="http://schemas.microsoft.com/office/powerpoint/2010/main" val="202599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53</a:t>
            </a:fld>
            <a:endParaRPr lang="en-US"/>
          </a:p>
        </p:txBody>
      </p:sp>
    </p:spTree>
    <p:extLst>
      <p:ext uri="{BB962C8B-B14F-4D97-AF65-F5344CB8AC3E}">
        <p14:creationId xmlns:p14="http://schemas.microsoft.com/office/powerpoint/2010/main" val="649324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54</a:t>
            </a:fld>
            <a:endParaRPr lang="en-US"/>
          </a:p>
        </p:txBody>
      </p:sp>
    </p:spTree>
    <p:extLst>
      <p:ext uri="{BB962C8B-B14F-4D97-AF65-F5344CB8AC3E}">
        <p14:creationId xmlns:p14="http://schemas.microsoft.com/office/powerpoint/2010/main" val="2076919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56</a:t>
            </a:fld>
            <a:endParaRPr lang="en-US"/>
          </a:p>
        </p:txBody>
      </p:sp>
    </p:spTree>
    <p:extLst>
      <p:ext uri="{BB962C8B-B14F-4D97-AF65-F5344CB8AC3E}">
        <p14:creationId xmlns:p14="http://schemas.microsoft.com/office/powerpoint/2010/main" val="1573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TC 3-22.249</a:t>
            </a:r>
          </a:p>
          <a:p>
            <a:pPr algn="l"/>
            <a:endParaRPr lang="en-US" sz="1800" b="1" i="0" u="none" strike="noStrike" baseline="0" dirty="0">
              <a:latin typeface="Arial" panose="020B0604020202020204" pitchFamily="34" charset="0"/>
            </a:endParaRPr>
          </a:p>
          <a:p>
            <a:r>
              <a:rPr lang="en-US" sz="1800" b="0" i="0" u="none" strike="noStrike" baseline="0" dirty="0">
                <a:solidFill>
                  <a:srgbClr val="000000"/>
                </a:solidFill>
                <a:latin typeface="Times New Roman" panose="02020603050405020304" pitchFamily="18" charset="0"/>
              </a:rPr>
              <a:t>The M249 is a gas-operated, belt or magazine-fed, air-cooled, fully automatic weapon that fires from the open-bolt position.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M249 has a maximum rate of fire of 850 rounds per minute.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Primarily, ammunition feeds into the weapon from a 200-round ammunition box containing a disintegrating, metallic split-link belt.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As an emergency means of feeding, the M249 can use an M16-series rifle or an M4-series carbine magazine, but doing so increases the chances of malfunctions.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gunner can fire the M249 from the shoulder, with a bipod or tripod, or on a machine gun mount.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weapon system has a standardized mounting surface for various optics, pointers, illuminators, and equipment to secure items with common mounting and adjustment hardware. </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ATP 3-21.8, App F, Pg F-3</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M249 light machine gun is organic to the Infantry platoon and squads.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It provides rifle squads with a light automatic weapon for employment during assault.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M249 also can be used in the medium machine gun role in defensive missions or support-by-fire position.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M249 fires from the bipod, the shoulder, the hip, or from the underarm position.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hip and underarm positions normally are used for close-in fire during an assault when the M249 gunner is on the move and does not have time to set the gun in the bipod position. It is best used when a high rate of fire is needed immediately. </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Accuracy of fire is decreased when firing from either the hip or shoulder.</a:t>
            </a:r>
            <a:endParaRPr lang="en-US" dirty="0"/>
          </a:p>
        </p:txBody>
      </p:sp>
      <p:sp>
        <p:nvSpPr>
          <p:cNvPr id="4" name="Slide Number Placeholder 3"/>
          <p:cNvSpPr>
            <a:spLocks noGrp="1"/>
          </p:cNvSpPr>
          <p:nvPr>
            <p:ph type="sldNum" sz="quarter" idx="5"/>
          </p:nvPr>
        </p:nvSpPr>
        <p:spPr/>
        <p:txBody>
          <a:bodyPr/>
          <a:lstStyle/>
          <a:p>
            <a:fld id="{8ACB2B0A-A2A3-4FE6-A8E4-17BA9B6CAFB0}" type="slidenum">
              <a:rPr lang="en-US" smtClean="0"/>
              <a:t>7</a:t>
            </a:fld>
            <a:endParaRPr lang="en-US"/>
          </a:p>
        </p:txBody>
      </p:sp>
    </p:spTree>
    <p:extLst>
      <p:ext uri="{BB962C8B-B14F-4D97-AF65-F5344CB8AC3E}">
        <p14:creationId xmlns:p14="http://schemas.microsoft.com/office/powerpoint/2010/main" val="386477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ATP 3-21.8, Appendix F, Table F-1, Machine gun specifications</a:t>
            </a:r>
          </a:p>
          <a:p>
            <a:endParaRPr lang="en-US" sz="1800" b="1" i="0" u="none" strike="noStrike" baseline="0" dirty="0">
              <a:solidFill>
                <a:srgbClr val="000000"/>
              </a:solidFill>
              <a:latin typeface="Times New Roman" panose="02020603050405020304" pitchFamily="18" charset="0"/>
            </a:endParaRPr>
          </a:p>
          <a:p>
            <a:pPr algn="l"/>
            <a:r>
              <a:rPr lang="en-US" sz="1800" b="1" i="0" u="none" strike="noStrike" baseline="0" dirty="0">
                <a:latin typeface="Arial-BoldMT"/>
              </a:rPr>
              <a:t>Maximum Effective Ranges</a:t>
            </a:r>
          </a:p>
          <a:p>
            <a:pPr algn="l"/>
            <a:endParaRPr lang="en-US" sz="1800" b="0" i="0" u="none" strike="noStrike" baseline="0" dirty="0">
              <a:latin typeface="ArialMT"/>
            </a:endParaRPr>
          </a:p>
          <a:p>
            <a:pPr algn="l"/>
            <a:r>
              <a:rPr lang="en-US" sz="1800" b="0" i="0" u="none" strike="noStrike" baseline="0" dirty="0">
                <a:latin typeface="ArialMT"/>
              </a:rPr>
              <a:t>Bipod/point: 600 m</a:t>
            </a:r>
          </a:p>
          <a:p>
            <a:pPr algn="l"/>
            <a:r>
              <a:rPr lang="en-US" sz="1800" b="0" i="0" u="none" strike="noStrike" baseline="0" dirty="0">
                <a:latin typeface="ArialMT"/>
              </a:rPr>
              <a:t>Bipod/area: 800 m</a:t>
            </a:r>
          </a:p>
          <a:p>
            <a:pPr algn="l"/>
            <a:r>
              <a:rPr lang="en-US" sz="1800" b="0" i="0" u="none" strike="noStrike" baseline="0" dirty="0">
                <a:latin typeface="ArialMT"/>
              </a:rPr>
              <a:t>Tripod/area: 1,000 m</a:t>
            </a:r>
          </a:p>
          <a:p>
            <a:pPr algn="l"/>
            <a:r>
              <a:rPr lang="en-US" sz="1800" b="0" i="0" u="none" strike="noStrike" baseline="0" dirty="0">
                <a:latin typeface="ArialMT"/>
              </a:rPr>
              <a:t>Grazing: 600 m</a:t>
            </a:r>
            <a:endParaRPr lang="en-US" sz="1800" b="1" i="0" u="none" strike="noStrike" baseline="0" dirty="0">
              <a:solidFill>
                <a:srgbClr val="000000"/>
              </a:solidFill>
              <a:latin typeface="Times New Roman" panose="02020603050405020304" pitchFamily="18" charset="0"/>
            </a:endParaRPr>
          </a:p>
          <a:p>
            <a:endParaRPr lang="en-US" sz="1800" b="1" i="0" u="none" strike="noStrike" baseline="0" dirty="0">
              <a:solidFill>
                <a:srgbClr val="000000"/>
              </a:solidFill>
              <a:latin typeface="Times New Roman" panose="02020603050405020304" pitchFamily="18" charset="0"/>
            </a:endParaRPr>
          </a:p>
          <a:p>
            <a:pPr algn="l"/>
            <a:r>
              <a:rPr lang="en-US" sz="1800" b="1" i="0" u="none" strike="noStrike" baseline="0" dirty="0">
                <a:latin typeface="Arial-BoldMT"/>
              </a:rPr>
              <a:t>Maximum Range: </a:t>
            </a:r>
            <a:r>
              <a:rPr lang="en-US" sz="1800" b="0" i="0" u="none" strike="noStrike" baseline="0" dirty="0">
                <a:latin typeface="ArialMT"/>
              </a:rPr>
              <a:t>3600 m</a:t>
            </a:r>
            <a:endParaRPr lang="en-US" sz="1800" b="1" i="0" u="none" strike="noStrike" baseline="0" dirty="0">
              <a:solidFill>
                <a:srgbClr val="000000"/>
              </a:solidFill>
              <a:latin typeface="Times New Roman" panose="02020603050405020304" pitchFamily="18" charset="0"/>
            </a:endParaRPr>
          </a:p>
          <a:p>
            <a:endParaRPr lang="en-US" sz="1800" b="1"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Times New Roman" panose="02020603050405020304" pitchFamily="18" charset="0"/>
              </a:rPr>
              <a:t>TC 3-22.249, Chapter 8, Pg 8-4 thru 8-5</a:t>
            </a:r>
          </a:p>
          <a:p>
            <a:endParaRPr lang="en-US" sz="1800" b="1"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RATE OF FIRE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8-17. The shooter must determine how to engage the threat with the weapon on the current burst as well as subsequent bursts.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Following the direction of the team leader, the Soldier controls the rate of fire to deliver consistent, lethal, and precise fires against the threat.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SUSTAINED FIRE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8-18. Sustained fire is moderately paced at the discretion of the Soldier.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Typically, Soldiers use sustained fire in a training environment or a secure defensive position.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Sustained fire is approximately 50 rounds per minute in 6 to 9-round bursts with 4 to 5 seconds between bursts including a barrel change after 10 minutes of sustained firing.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Sustained firing is the Soldier’s normal rate of fire and allows the most time to focus on the functional elements in the shot process. Sustained fire reinforces all previous training.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RAPID FIRE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8-19. Rapid fire is approximately 100 rounds per minute, fired in 6- to 9-round bursts with 2 to 3 seconds between bursts, including a barrel change every 2 minutes.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Typically, Soldiers use rapid fire for multiple targets or combat scenarios where they do not have overmatch of the threat.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Soldiers should be well-trained in all aspects of sustained firing before attempting any rapid-fire training.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8-20. Soldiers who display a lack of knowledge of employment skills should not advance to rapid fire training until these skills are learned and mastered. </a:t>
            </a: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CYCLIC FIRE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8-21. Cyclic is approximately 850 rounds per minute, fired in continuous bursts, with a barrel change every minute.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Soldiers use cyclic fire to apply suppressive fires with accuracy and when the need for precise fires, although desired, is not as important.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Automatic or burst fires drastically decrease the probability of a hit due to the rapid succession of recoil impulses and the inability of the Soldier to maintain proper sight alignment and sight picture on the target.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8-22. Soldiers should be well-trained in all aspects of sustained firing before attempting any cyclic training. </a:t>
            </a:r>
          </a:p>
          <a:p>
            <a:endParaRPr lang="en-US" dirty="0"/>
          </a:p>
        </p:txBody>
      </p:sp>
      <p:sp>
        <p:nvSpPr>
          <p:cNvPr id="4" name="Slide Number Placeholder 3"/>
          <p:cNvSpPr>
            <a:spLocks noGrp="1"/>
          </p:cNvSpPr>
          <p:nvPr>
            <p:ph type="sldNum" sz="quarter" idx="5"/>
          </p:nvPr>
        </p:nvSpPr>
        <p:spPr/>
        <p:txBody>
          <a:bodyPr/>
          <a:lstStyle/>
          <a:p>
            <a:fld id="{8ACB2B0A-A2A3-4FE6-A8E4-17BA9B6CAFB0}" type="slidenum">
              <a:rPr lang="en-US" smtClean="0"/>
              <a:t>8</a:t>
            </a:fld>
            <a:endParaRPr lang="en-US"/>
          </a:p>
        </p:txBody>
      </p:sp>
    </p:spTree>
    <p:extLst>
      <p:ext uri="{BB962C8B-B14F-4D97-AF65-F5344CB8AC3E}">
        <p14:creationId xmlns:p14="http://schemas.microsoft.com/office/powerpoint/2010/main" val="45777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TC 3-22.240, Chapter 2, Pg 2-1</a:t>
            </a:r>
          </a:p>
          <a:p>
            <a:pPr algn="l"/>
            <a:endParaRPr lang="en-US" sz="1800" b="1" i="0" u="none" strike="noStrike" baseline="0" dirty="0">
              <a:latin typeface="Arial" panose="020B0604020202020204" pitchFamily="34" charset="0"/>
            </a:endParaRP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M240 is a gas-operated, belt-fed, air-cooled, fully automatic weapon that fires from the open-bolt position.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weapon system has a standardized mounting surface for various optics, pointers, illuminators, and equipment, to secure those items with common mounting and adjustment hardware. </a:t>
            </a:r>
          </a:p>
          <a:p>
            <a:pPr algn="l"/>
            <a:endParaRPr lang="en-US" sz="1800" b="1" i="0" u="none" strike="noStrike" baseline="0" dirty="0">
              <a:latin typeface="Arial" panose="020B0604020202020204" pitchFamily="34" charset="0"/>
            </a:endParaRPr>
          </a:p>
          <a:p>
            <a:pPr algn="l"/>
            <a:endParaRPr lang="en-US" sz="1800" b="1" i="0" u="none" strike="noStrike" baseline="0" dirty="0">
              <a:latin typeface="Arial" panose="020B0604020202020204" pitchFamily="34" charset="0"/>
            </a:endParaRP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ATP 3-21.8, App F, Pg F-5</a:t>
            </a:r>
          </a:p>
          <a:p>
            <a:pPr algn="l"/>
            <a:endParaRPr lang="en-US" sz="1800" b="1" i="0" u="none" strike="noStrike" baseline="0" dirty="0">
              <a:latin typeface="Arial" panose="020B0604020202020204" pitchFamily="34" charset="0"/>
            </a:endParaRPr>
          </a:p>
          <a:p>
            <a:pPr algn="l"/>
            <a:r>
              <a:rPr lang="en-US" sz="1800" b="0" i="0" u="none" strike="noStrike" baseline="0" dirty="0">
                <a:latin typeface="TimesNewRomanPSMT"/>
              </a:rPr>
              <a:t>Two medium machine guns and crews are found in the weapons squad. (See figure F-2.) </a:t>
            </a:r>
          </a:p>
          <a:p>
            <a:pPr algn="l"/>
            <a:endParaRPr lang="en-US" sz="1800" b="0" i="0" u="none" strike="noStrike" baseline="0" dirty="0">
              <a:latin typeface="TimesNewRomanPSMT"/>
            </a:endParaRPr>
          </a:p>
          <a:p>
            <a:pPr algn="l"/>
            <a:r>
              <a:rPr lang="en-US" sz="1800" b="0" i="0" u="none" strike="noStrike" baseline="0" dirty="0">
                <a:latin typeface="TimesNewRomanPSMT"/>
              </a:rPr>
              <a:t>The M240B can be fired in the assault mode in emergencies, but normally is fired from the bipod or tripod platform. It also can be vehicle mounted. </a:t>
            </a:r>
          </a:p>
          <a:p>
            <a:pPr algn="l"/>
            <a:endParaRPr lang="en-US" sz="1800" b="0" i="0" u="none" strike="noStrike" baseline="0" dirty="0">
              <a:latin typeface="TimesNewRomanPSMT"/>
            </a:endParaRPr>
          </a:p>
          <a:p>
            <a:pPr algn="l"/>
            <a:r>
              <a:rPr lang="en-US" sz="1800" b="0" i="0" u="none" strike="noStrike" baseline="0" dirty="0">
                <a:latin typeface="TimesNewRomanPSMT"/>
              </a:rPr>
              <a:t>The platoon leader (through his weapons squad leader ) employs his M240B medium machine guns with a rifle squad to provide long range, accurate, sustained fires against dismounted Infantry,</a:t>
            </a:r>
          </a:p>
          <a:p>
            <a:pPr algn="l"/>
            <a:r>
              <a:rPr lang="en-US" sz="1800" b="0" i="0" u="none" strike="noStrike" baseline="0" dirty="0">
                <a:latin typeface="TimesNewRomanPSMT"/>
              </a:rPr>
              <a:t>apertures in fortifications, buildings, and lightly-armored vehicles. </a:t>
            </a:r>
          </a:p>
          <a:p>
            <a:pPr algn="l"/>
            <a:endParaRPr lang="en-US" sz="1800" b="0" i="0" u="none" strike="noStrike" baseline="0" dirty="0">
              <a:latin typeface="TimesNewRomanPSMT"/>
            </a:endParaRPr>
          </a:p>
          <a:p>
            <a:pPr algn="l"/>
            <a:r>
              <a:rPr lang="en-US" sz="1800" b="0" i="0" u="none" strike="noStrike" baseline="0" dirty="0">
                <a:latin typeface="TimesNewRomanPSMT"/>
              </a:rPr>
              <a:t>The M240B also provides a high volume of short-range fire in self-defense against aircraft. </a:t>
            </a:r>
          </a:p>
          <a:p>
            <a:pPr algn="l"/>
            <a:endParaRPr lang="en-US" sz="1800" b="0" i="0" u="none" strike="noStrike" baseline="0" dirty="0">
              <a:latin typeface="TimesNewRomanPSMT"/>
            </a:endParaRPr>
          </a:p>
          <a:p>
            <a:pPr algn="l"/>
            <a:r>
              <a:rPr lang="en-US" sz="1800" b="0" i="0" u="none" strike="noStrike" baseline="0" dirty="0">
                <a:latin typeface="TimesNewRomanPSMT"/>
              </a:rPr>
              <a:t>Machine gunners use point, traversing, searching, or searching and traversing fire to kill or suppress targets.</a:t>
            </a:r>
            <a:endParaRPr lang="en-US" sz="1800" b="1"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ACB2B0A-A2A3-4FE6-A8E4-17BA9B6CAFB0}" type="slidenum">
              <a:rPr lang="en-US" smtClean="0"/>
              <a:t>9</a:t>
            </a:fld>
            <a:endParaRPr lang="en-US"/>
          </a:p>
        </p:txBody>
      </p:sp>
    </p:spTree>
    <p:extLst>
      <p:ext uri="{BB962C8B-B14F-4D97-AF65-F5344CB8AC3E}">
        <p14:creationId xmlns:p14="http://schemas.microsoft.com/office/powerpoint/2010/main" val="169898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TC 3-22.240, Chapter 2, Pg 2-3</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Table 2-1</a:t>
            </a:r>
          </a:p>
          <a:p>
            <a:pPr algn="l"/>
            <a:endParaRPr lang="en-US" sz="1800" b="1" i="0" u="none" strike="noStrike" baseline="0" dirty="0">
              <a:latin typeface="Arial" panose="020B0604020202020204" pitchFamily="34" charset="0"/>
            </a:endParaRPr>
          </a:p>
          <a:p>
            <a:pPr algn="l"/>
            <a:endParaRPr lang="en-US" sz="1800" b="1" i="0" u="none" strike="noStrike" baseline="0" dirty="0">
              <a:latin typeface="Arial" panose="020B0604020202020204" pitchFamily="34" charset="0"/>
            </a:endParaRPr>
          </a:p>
          <a:p>
            <a:r>
              <a:rPr lang="en-US" sz="1800" b="1" i="1" u="none" strike="noStrike" baseline="0" dirty="0">
                <a:solidFill>
                  <a:srgbClr val="000000"/>
                </a:solidFill>
                <a:latin typeface="Arial" panose="020B0604020202020204" pitchFamily="34" charset="0"/>
              </a:rPr>
              <a:t>MEDIUM MACHINE GUN </a:t>
            </a:r>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WEIGHT </a:t>
            </a:r>
            <a:r>
              <a:rPr lang="en-US"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M240/M240C 	                            10.34 kilograms/22.8 pounds 	</a:t>
            </a:r>
          </a:p>
          <a:p>
            <a:r>
              <a:rPr lang="en-US" sz="1800" b="1" i="0" u="none" strike="noStrike" baseline="0" dirty="0">
                <a:solidFill>
                  <a:srgbClr val="000000"/>
                </a:solidFill>
                <a:highlight>
                  <a:srgbClr val="FFFF00"/>
                </a:highlight>
                <a:latin typeface="Arial" panose="020B0604020202020204" pitchFamily="34" charset="0"/>
              </a:rPr>
              <a:t>M240B </a:t>
            </a: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                            12.29 kilograms/27.1 pounds </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Arial" panose="020B0604020202020204" pitchFamily="34" charset="0"/>
              </a:rPr>
              <a:t>M240D 	                            10.39 kilograms/22.9 pounds 	</a:t>
            </a:r>
          </a:p>
          <a:p>
            <a:r>
              <a:rPr lang="en-US" sz="1800" b="0" i="0" u="none" strike="noStrike" baseline="0" dirty="0">
                <a:solidFill>
                  <a:srgbClr val="000000"/>
                </a:solidFill>
                <a:latin typeface="Arial" panose="020B0604020202020204" pitchFamily="34" charset="0"/>
              </a:rPr>
              <a:t>M240E1 	                            11.66 kilograms/25.7 pounds 	</a:t>
            </a:r>
          </a:p>
          <a:p>
            <a:r>
              <a:rPr lang="en-US" sz="1800" b="0" i="0" u="none" strike="noStrike" baseline="0" dirty="0">
                <a:solidFill>
                  <a:srgbClr val="000000"/>
                </a:solidFill>
                <a:latin typeface="Arial" panose="020B0604020202020204" pitchFamily="34" charset="0"/>
              </a:rPr>
              <a:t>M240H 	                            11.70 kilograms/25.8 pounds 	</a:t>
            </a:r>
          </a:p>
          <a:p>
            <a:r>
              <a:rPr lang="en-US" sz="1800" b="0" i="0" u="none" strike="noStrike" baseline="0" dirty="0">
                <a:solidFill>
                  <a:srgbClr val="000000"/>
                </a:solidFill>
                <a:latin typeface="Arial" panose="020B0604020202020204" pitchFamily="34" charset="0"/>
              </a:rPr>
              <a:t>M240L 	                            10.12 kilograms/22.3 pounds 	</a:t>
            </a:r>
          </a:p>
          <a:p>
            <a:r>
              <a:rPr lang="en-US" sz="1800" b="0" i="0" u="none" strike="noStrike" baseline="0" dirty="0">
                <a:solidFill>
                  <a:srgbClr val="000000"/>
                </a:solidFill>
                <a:latin typeface="Arial" panose="020B0604020202020204" pitchFamily="34" charset="0"/>
              </a:rPr>
              <a:t>M240N 	                            10.93 Kilograms/24.1 pounds</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p>
          <a:p>
            <a:r>
              <a:rPr lang="en-US" sz="1800" b="1" i="1" u="none" strike="noStrike" baseline="0" dirty="0">
                <a:solidFill>
                  <a:srgbClr val="000000"/>
                </a:solidFill>
                <a:latin typeface="Arial" panose="020B0604020202020204" pitchFamily="34" charset="0"/>
              </a:rPr>
              <a:t>RATE OF FIRE </a:t>
            </a:r>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ROUNDS PER MINUTE </a:t>
            </a:r>
            <a:r>
              <a:rPr lang="en-US"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Sustained 	                            100 rounds per minute (four to five seconds between bursts). Change barrel every 10 minutes. 	</a:t>
            </a:r>
          </a:p>
          <a:p>
            <a:r>
              <a:rPr lang="en-US" sz="1800" b="0" i="0" u="none" strike="noStrike" baseline="0" dirty="0">
                <a:solidFill>
                  <a:srgbClr val="000000"/>
                </a:solidFill>
                <a:latin typeface="Arial" panose="020B0604020202020204" pitchFamily="34" charset="0"/>
              </a:rPr>
              <a:t>Rapid 	                            200 rounds per minute (two to three seconds between bursts). Change barrel every two minutes. 	</a:t>
            </a:r>
          </a:p>
          <a:p>
            <a:r>
              <a:rPr lang="en-US" sz="1800" b="0" i="0" u="none" strike="noStrike" baseline="0" dirty="0">
                <a:solidFill>
                  <a:srgbClr val="000000"/>
                </a:solidFill>
                <a:latin typeface="Arial" panose="020B0604020202020204" pitchFamily="34" charset="0"/>
              </a:rPr>
              <a:t>Cyclic 	                            650 to 950 rounds per minute. Not intended to fire at 950 rounds per minute. This will cause accelerated wear/damage to the barrel and rest of weapon. </a:t>
            </a:r>
          </a:p>
          <a:p>
            <a:r>
              <a:rPr lang="en-US" sz="1800" b="0" i="0" u="none" strike="noStrike" baseline="0" dirty="0">
                <a:solidFill>
                  <a:srgbClr val="000000"/>
                </a:solidFill>
                <a:latin typeface="Arial" panose="020B0604020202020204" pitchFamily="34" charset="0"/>
              </a:rPr>
              <a:t>                                                    550 to 650 rounds per minute – M240B/M240L/M240N with hydraulic buffer. </a:t>
            </a:r>
          </a:p>
          <a:p>
            <a:r>
              <a:rPr lang="en-US" sz="1800" b="0" i="0" u="none" strike="noStrike" baseline="0" dirty="0">
                <a:solidFill>
                  <a:srgbClr val="000000"/>
                </a:solidFill>
                <a:latin typeface="Arial" panose="020B0604020202020204" pitchFamily="34" charset="0"/>
              </a:rPr>
              <a:t>	</a:t>
            </a:r>
          </a:p>
          <a:p>
            <a:r>
              <a:rPr lang="en-US" sz="1800" b="1" i="1" u="none" strike="noStrike" baseline="0" dirty="0">
                <a:solidFill>
                  <a:srgbClr val="000000"/>
                </a:solidFill>
                <a:latin typeface="Arial" panose="020B0604020202020204" pitchFamily="34" charset="0"/>
              </a:rPr>
              <a:t>RANGE </a:t>
            </a:r>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METERS </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Arial" panose="020B0604020202020204" pitchFamily="34" charset="0"/>
              </a:rPr>
              <a:t>Maximum range 	    3725 meters. 	</a:t>
            </a:r>
          </a:p>
          <a:p>
            <a:r>
              <a:rPr lang="en-US" sz="1800" b="0" i="0" u="none" strike="noStrike" baseline="0" dirty="0">
                <a:solidFill>
                  <a:srgbClr val="000000"/>
                </a:solidFill>
                <a:latin typeface="Arial" panose="020B0604020202020204" pitchFamily="34" charset="0"/>
              </a:rPr>
              <a:t>Maximum effective area 	    1800 meters with M122A1 tripod or M192 tripod (M240B/M240L). 	</a:t>
            </a:r>
          </a:p>
          <a:p>
            <a:r>
              <a:rPr lang="en-US" sz="1800" b="0" i="0" u="none" strike="noStrike" baseline="0" dirty="0">
                <a:solidFill>
                  <a:srgbClr val="000000"/>
                </a:solidFill>
                <a:latin typeface="Arial" panose="020B0604020202020204" pitchFamily="34" charset="0"/>
              </a:rPr>
              <a:t>Maximum effective point 	    800 meters M122A1 tripod or M192 tripod </a:t>
            </a:r>
          </a:p>
          <a:p>
            <a:r>
              <a:rPr lang="en-US" sz="1800" b="0" i="0" u="none" strike="noStrike" baseline="0" dirty="0">
                <a:solidFill>
                  <a:srgbClr val="000000"/>
                </a:solidFill>
                <a:latin typeface="Arial" panose="020B0604020202020204" pitchFamily="34" charset="0"/>
              </a:rPr>
              <a:t>(M240B/M240L). 	</a:t>
            </a:r>
          </a:p>
          <a:p>
            <a:r>
              <a:rPr lang="en-US" sz="1800" b="0" i="0" u="none" strike="noStrike" baseline="0" dirty="0">
                <a:solidFill>
                  <a:srgbClr val="000000"/>
                </a:solidFill>
                <a:latin typeface="Arial" panose="020B0604020202020204" pitchFamily="34" charset="0"/>
              </a:rPr>
              <a:t>Tracer burnout 	    Approximately 900 meters. 	</a:t>
            </a:r>
          </a:p>
          <a:p>
            <a:pPr algn="l"/>
            <a:endParaRPr lang="en-US" sz="1800" b="1"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ACB2B0A-A2A3-4FE6-A8E4-17BA9B6CAFB0}" type="slidenum">
              <a:rPr lang="en-US" smtClean="0"/>
              <a:t>10</a:t>
            </a:fld>
            <a:endParaRPr lang="en-US"/>
          </a:p>
        </p:txBody>
      </p:sp>
    </p:spTree>
    <p:extLst>
      <p:ext uri="{BB962C8B-B14F-4D97-AF65-F5344CB8AC3E}">
        <p14:creationId xmlns:p14="http://schemas.microsoft.com/office/powerpoint/2010/main" val="407067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9084"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436284"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0432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2388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47503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274" y="186689"/>
            <a:ext cx="668765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61552" y="1825625"/>
            <a:ext cx="8206832"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53001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7640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9794" y="186689"/>
            <a:ext cx="6687653"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84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89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9864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939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939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39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870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087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4186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17567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137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7416" y="1035166"/>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404966" y="15653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7416" y="263536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8418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171" y="103515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87721" y="156538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30171" y="263535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79029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0022" y="186689"/>
            <a:ext cx="6687653"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44300" y="1825625"/>
            <a:ext cx="8206832" cy="4530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599" y="6475714"/>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A10425F9-E3D6-4775-B400-2557D74789E7}" type="slidenum">
              <a:rPr lang="en-US" smtClean="0"/>
              <a:pPr/>
              <a:t>‹#›</a:t>
            </a:fld>
            <a:endParaRPr lang="en-US"/>
          </a:p>
        </p:txBody>
      </p:sp>
      <p:sp>
        <p:nvSpPr>
          <p:cNvPr id="8" name="Freeform: Shape 7">
            <a:extLst>
              <a:ext uri="{FF2B5EF4-FFF2-40B4-BE49-F238E27FC236}">
                <a16:creationId xmlns:a16="http://schemas.microsoft.com/office/drawing/2014/main" id="{DE426174-4F9A-4632-E51A-E30C622D7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0"/>
            <a:ext cx="1323074"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Shape 8">
            <a:extLst>
              <a:ext uri="{FF2B5EF4-FFF2-40B4-BE49-F238E27FC236}">
                <a16:creationId xmlns:a16="http://schemas.microsoft.com/office/drawing/2014/main" id="{1E458CF3-DC5B-6F88-BC2E-0ECA6344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1691640"/>
            <a:ext cx="9143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CEA13D70-CF4C-49FE-071C-6E2F73DD5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1691642"/>
            <a:ext cx="728741"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Content Placeholder 2">
            <a:extLst>
              <a:ext uri="{FF2B5EF4-FFF2-40B4-BE49-F238E27FC236}">
                <a16:creationId xmlns:a16="http://schemas.microsoft.com/office/drawing/2014/main" id="{BEA5EBC6-87C8-6BC4-8AF4-5CFB867AF380}"/>
              </a:ext>
            </a:extLst>
          </p:cNvPr>
          <p:cNvSpPr txBox="1">
            <a:spLocks/>
          </p:cNvSpPr>
          <p:nvPr userDrawn="1"/>
        </p:nvSpPr>
        <p:spPr>
          <a:xfrm>
            <a:off x="1240022" y="2176272"/>
            <a:ext cx="7025403" cy="4041648"/>
          </a:xfrm>
          <a:prstGeom prst="rect">
            <a:avLst/>
          </a:prstGeom>
        </p:spPr>
        <p:txBody>
          <a:bodyPr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408C2B4-C8F2-3D99-C414-81D6C2E2045F}"/>
              </a:ext>
            </a:extLst>
          </p:cNvPr>
          <p:cNvSpPr txBox="1"/>
          <p:nvPr userDrawn="1"/>
        </p:nvSpPr>
        <p:spPr>
          <a:xfrm>
            <a:off x="4327207" y="6569155"/>
            <a:ext cx="449162"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CUI</a:t>
            </a:r>
          </a:p>
        </p:txBody>
      </p:sp>
      <p:pic>
        <p:nvPicPr>
          <p:cNvPr id="5" name="Picture 4" descr="MCOE-new design-dui-11SEP09.jpg">
            <a:extLst>
              <a:ext uri="{FF2B5EF4-FFF2-40B4-BE49-F238E27FC236}">
                <a16:creationId xmlns:a16="http://schemas.microsoft.com/office/drawing/2014/main" id="{773E6BA8-32FC-4938-270F-3B73B2FE3E24}"/>
              </a:ext>
            </a:extLst>
          </p:cNvPr>
          <p:cNvPicPr>
            <a:picLocks noChangeAspect="1"/>
          </p:cNvPicPr>
          <p:nvPr userDrawn="1"/>
        </p:nvPicPr>
        <p:blipFill>
          <a:blip r:embed="rId13" cstate="print">
            <a:clrChange>
              <a:clrFrom>
                <a:srgbClr val="FFFFFF"/>
              </a:clrFrom>
              <a:clrTo>
                <a:srgbClr val="FFFFFF">
                  <a:alpha val="0"/>
                </a:srgbClr>
              </a:clrTo>
            </a:clrChange>
            <a:lum/>
          </a:blip>
          <a:stretch>
            <a:fillRect/>
          </a:stretch>
        </p:blipFill>
        <p:spPr bwMode="auto">
          <a:xfrm>
            <a:off x="64892" y="186689"/>
            <a:ext cx="859556" cy="953291"/>
          </a:xfrm>
          <a:prstGeom prst="rect">
            <a:avLst/>
          </a:prstGeom>
          <a:effectLst>
            <a:outerShdw blurRad="50800" dist="50800" dir="5400000" algn="ctr" rotWithShape="0">
              <a:srgbClr val="000000">
                <a:alpha val="0"/>
              </a:srgbClr>
            </a:outerShdw>
            <a:reflection endPos="0" dir="5400000" sy="-100000" algn="bl" rotWithShape="0"/>
          </a:effectLst>
        </p:spPr>
      </p:pic>
    </p:spTree>
    <p:extLst>
      <p:ext uri="{BB962C8B-B14F-4D97-AF65-F5344CB8AC3E}">
        <p14:creationId xmlns:p14="http://schemas.microsoft.com/office/powerpoint/2010/main" val="126641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fif"/><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A099F-95DA-514C-6848-30B862F52468}"/>
              </a:ext>
            </a:extLst>
          </p:cNvPr>
          <p:cNvSpPr>
            <a:spLocks noGrp="1"/>
          </p:cNvSpPr>
          <p:nvPr>
            <p:ph type="sldNum" sz="quarter" idx="12"/>
          </p:nvPr>
        </p:nvSpPr>
        <p:spPr/>
        <p:txBody>
          <a:bodyPr/>
          <a:lstStyle/>
          <a:p>
            <a:fld id="{A10425F9-E3D6-4775-B400-2557D74789E7}" type="slidenum">
              <a:rPr lang="en-US" smtClean="0"/>
              <a:t>1</a:t>
            </a:fld>
            <a:endParaRPr lang="en-US"/>
          </a:p>
        </p:txBody>
      </p:sp>
      <p:sp>
        <p:nvSpPr>
          <p:cNvPr id="2" name="TextBox 1">
            <a:extLst>
              <a:ext uri="{FF2B5EF4-FFF2-40B4-BE49-F238E27FC236}">
                <a16:creationId xmlns:a16="http://schemas.microsoft.com/office/drawing/2014/main" id="{1205A8AB-B089-6239-F537-05BA576AF08D}"/>
              </a:ext>
            </a:extLst>
          </p:cNvPr>
          <p:cNvSpPr txBox="1"/>
          <p:nvPr/>
        </p:nvSpPr>
        <p:spPr>
          <a:xfrm>
            <a:off x="2581478" y="5672726"/>
            <a:ext cx="3981043" cy="715581"/>
          </a:xfrm>
          <a:prstGeom prst="rect">
            <a:avLst/>
          </a:prstGeom>
          <a:noFill/>
        </p:spPr>
        <p:txBody>
          <a:bodyPr wrap="square" rtlCol="0">
            <a:spAutoFit/>
          </a:bodyPr>
          <a:lstStyle/>
          <a:p>
            <a:pPr algn="ctr" rtl="0" fontAlgn="base"/>
            <a:r>
              <a:rPr lang="en-US" sz="1350" b="1" dirty="0">
                <a:latin typeface="Arial" panose="020B0604020202020204" pitchFamily="34" charset="0"/>
              </a:rPr>
              <a:t>Developed by:</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Maneuver COE, DOTD, TEDD</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for Infantryman ALC</a:t>
            </a:r>
            <a:endParaRPr lang="en-US" sz="1350" dirty="0">
              <a:latin typeface="Segoe UI" panose="020B0502040204020203" pitchFamily="34" charset="0"/>
            </a:endParaRPr>
          </a:p>
        </p:txBody>
      </p:sp>
      <p:sp>
        <p:nvSpPr>
          <p:cNvPr id="5" name="TextBox 4">
            <a:extLst>
              <a:ext uri="{FF2B5EF4-FFF2-40B4-BE49-F238E27FC236}">
                <a16:creationId xmlns:a16="http://schemas.microsoft.com/office/drawing/2014/main" id="{49B5FAE5-0587-DCB0-EDDA-E6DF1E84DFB2}"/>
              </a:ext>
            </a:extLst>
          </p:cNvPr>
          <p:cNvSpPr txBox="1"/>
          <p:nvPr/>
        </p:nvSpPr>
        <p:spPr>
          <a:xfrm>
            <a:off x="201237" y="6450527"/>
            <a:ext cx="2524546"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Last Revised</a:t>
            </a:r>
            <a:r>
              <a:rPr lang="en-US" sz="1200" b="1">
                <a:latin typeface="Arial" panose="020B0604020202020204" pitchFamily="34" charset="0"/>
                <a:cs typeface="Arial" panose="020B0604020202020204" pitchFamily="34" charset="0"/>
              </a:rPr>
              <a:t>: 1 MAY </a:t>
            </a:r>
            <a:r>
              <a:rPr lang="en-US" sz="1200" b="1" dirty="0">
                <a:latin typeface="Arial" panose="020B0604020202020204" pitchFamily="34" charset="0"/>
                <a:cs typeface="Arial" panose="020B0604020202020204" pitchFamily="34" charset="0"/>
              </a:rPr>
              <a:t>2023</a:t>
            </a:r>
          </a:p>
        </p:txBody>
      </p:sp>
      <p:pic>
        <p:nvPicPr>
          <p:cNvPr id="25" name="Picture 24" descr="A close up of a sign&#10;&#10;Description automatically generated">
            <a:extLst>
              <a:ext uri="{FF2B5EF4-FFF2-40B4-BE49-F238E27FC236}">
                <a16:creationId xmlns:a16="http://schemas.microsoft.com/office/drawing/2014/main" id="{751F2FB3-FF39-F807-F117-6592B7726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117" y="75780"/>
            <a:ext cx="1077868" cy="1046925"/>
          </a:xfrm>
          <a:prstGeom prst="rect">
            <a:avLst/>
          </a:prstGeom>
        </p:spPr>
      </p:pic>
      <p:sp>
        <p:nvSpPr>
          <p:cNvPr id="3" name="Rectangle 2">
            <a:extLst>
              <a:ext uri="{FF2B5EF4-FFF2-40B4-BE49-F238E27FC236}">
                <a16:creationId xmlns:a16="http://schemas.microsoft.com/office/drawing/2014/main" id="{D6E1C4A4-7352-E1C5-BEFC-778BCB322799}"/>
              </a:ext>
            </a:extLst>
          </p:cNvPr>
          <p:cNvSpPr txBox="1">
            <a:spLocks noChangeArrowheads="1"/>
          </p:cNvSpPr>
          <p:nvPr/>
        </p:nvSpPr>
        <p:spPr bwMode="auto">
          <a:xfrm>
            <a:off x="50016" y="159029"/>
            <a:ext cx="9093984" cy="1157070"/>
          </a:xfrm>
          <a:prstGeom prst="rect">
            <a:avLst/>
          </a:prstGeom>
          <a:noFill/>
          <a:ln w="9525">
            <a:noFill/>
            <a:miter lim="800000"/>
            <a:headEnd/>
            <a:tailEnd/>
          </a:ln>
        </p:spPr>
        <p:txBody>
          <a:bodyPr anchor="ctr"/>
          <a:lstStyle/>
          <a:p>
            <a:pPr algn="ctr" eaLnBrk="1" hangingPunct="1">
              <a:defRPr/>
            </a:pPr>
            <a:r>
              <a:rPr lang="en-US" sz="3200" b="1" kern="0" dirty="0">
                <a:latin typeface="Arial" panose="020B0604020202020204" pitchFamily="34" charset="0"/>
                <a:ea typeface="+mj-ea"/>
                <a:cs typeface="Arial" panose="020B0604020202020204" pitchFamily="34" charset="0"/>
              </a:rPr>
              <a:t>Employ Machine Guns</a:t>
            </a:r>
            <a:br>
              <a:rPr lang="en-US" sz="3200" b="1" kern="0" dirty="0">
                <a:latin typeface="Arial" panose="020B0604020202020204" pitchFamily="34" charset="0"/>
                <a:ea typeface="+mj-ea"/>
                <a:cs typeface="Arial" panose="020B0604020202020204" pitchFamily="34" charset="0"/>
              </a:rPr>
            </a:br>
            <a:r>
              <a:rPr lang="en-US" sz="3200" b="1" kern="0" dirty="0">
                <a:latin typeface="Arial" panose="020B0604020202020204" pitchFamily="34" charset="0"/>
                <a:ea typeface="+mj-ea"/>
                <a:cs typeface="Arial" panose="020B0604020202020204" pitchFamily="34" charset="0"/>
              </a:rPr>
              <a:t>071-NRRAC104</a:t>
            </a:r>
          </a:p>
        </p:txBody>
      </p:sp>
      <p:pic>
        <p:nvPicPr>
          <p:cNvPr id="6" name="Picture 5">
            <a:extLst>
              <a:ext uri="{FF2B5EF4-FFF2-40B4-BE49-F238E27FC236}">
                <a16:creationId xmlns:a16="http://schemas.microsoft.com/office/drawing/2014/main" id="{D868C815-0ACA-2A3D-CC05-358504D4D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617" y="2152817"/>
            <a:ext cx="5426764" cy="3254070"/>
          </a:xfrm>
          <a:prstGeom prst="rect">
            <a:avLst/>
          </a:prstGeom>
        </p:spPr>
      </p:pic>
    </p:spTree>
    <p:extLst>
      <p:ext uri="{BB962C8B-B14F-4D97-AF65-F5344CB8AC3E}">
        <p14:creationId xmlns:p14="http://schemas.microsoft.com/office/powerpoint/2010/main" val="11646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81981"/>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10</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7D3E5E7F-7DD0-6CFB-7D99-47D1080CC86D}"/>
              </a:ext>
            </a:extLst>
          </p:cNvPr>
          <p:cNvSpPr txBox="1">
            <a:spLocks noChangeArrowheads="1"/>
          </p:cNvSpPr>
          <p:nvPr/>
        </p:nvSpPr>
        <p:spPr bwMode="auto">
          <a:xfrm>
            <a:off x="922789" y="1714471"/>
            <a:ext cx="3707843" cy="4969933"/>
          </a:xfrm>
          <a:prstGeom prst="rect">
            <a:avLst/>
          </a:prstGeom>
          <a:noFill/>
          <a:ln w="12700">
            <a:miter lim="800000"/>
            <a:headEnd/>
            <a:tailEnd/>
          </a:ln>
        </p:spPr>
        <p:txBody>
          <a:bodyPr vert="horz" wrap="square" lIns="90488" tIns="44450" rIns="90488" bIns="4445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pPr>
            <a:r>
              <a:rPr lang="en-US" sz="2000" b="1" dirty="0">
                <a:latin typeface="Arial" panose="020B0604020202020204" pitchFamily="34" charset="0"/>
                <a:cs typeface="Arial" panose="020B0604020202020204" pitchFamily="34" charset="0"/>
              </a:rPr>
              <a:t>Caliber:</a:t>
            </a:r>
            <a:r>
              <a:rPr lang="en-US" sz="2000" dirty="0">
                <a:latin typeface="Arial" panose="020B0604020202020204" pitchFamily="34" charset="0"/>
                <a:cs typeface="Arial" panose="020B0604020202020204" pitchFamily="34" charset="0"/>
              </a:rPr>
              <a:t> 7.62mm</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Maximum Range: </a:t>
            </a:r>
            <a:r>
              <a:rPr lang="en-US" sz="2000" dirty="0">
                <a:latin typeface="Arial" panose="020B0604020202020204" pitchFamily="34" charset="0"/>
                <a:cs typeface="Arial" panose="020B0604020202020204" pitchFamily="34" charset="0"/>
              </a:rPr>
              <a:t>3,725m</a:t>
            </a:r>
          </a:p>
          <a:p>
            <a:pPr algn="l">
              <a:lnSpc>
                <a:spcPct val="80000"/>
              </a:lnSpc>
              <a:buFontTx/>
              <a:buNone/>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Area Targets (tripod): </a:t>
            </a:r>
            <a:r>
              <a:rPr lang="en-US" sz="2000" dirty="0">
                <a:latin typeface="Arial" panose="020B0604020202020204" pitchFamily="34" charset="0"/>
                <a:cs typeface="Arial" panose="020B0604020202020204" pitchFamily="34" charset="0"/>
              </a:rPr>
              <a:t>1800m</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Point Targets (tripod): </a:t>
            </a:r>
            <a:r>
              <a:rPr lang="en-US" sz="2000" dirty="0">
                <a:latin typeface="Arial" panose="020B0604020202020204" pitchFamily="34" charset="0"/>
                <a:cs typeface="Arial" panose="020B0604020202020204" pitchFamily="34" charset="0"/>
              </a:rPr>
              <a:t>800m</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Tracer Burnout: </a:t>
            </a:r>
            <a:r>
              <a:rPr lang="en-US" sz="2000" dirty="0">
                <a:latin typeface="Arial" panose="020B0604020202020204" pitchFamily="34" charset="0"/>
                <a:cs typeface="Arial" panose="020B0604020202020204" pitchFamily="34" charset="0"/>
              </a:rPr>
              <a:t>900 m</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Grazing Fire: </a:t>
            </a:r>
            <a:r>
              <a:rPr lang="en-US" sz="2000" dirty="0">
                <a:latin typeface="Arial" panose="020B0604020202020204" pitchFamily="34" charset="0"/>
                <a:cs typeface="Arial" panose="020B0604020202020204" pitchFamily="34" charset="0"/>
              </a:rPr>
              <a:t>600m</a:t>
            </a:r>
          </a:p>
        </p:txBody>
      </p:sp>
      <p:sp>
        <p:nvSpPr>
          <p:cNvPr id="10" name="Rectangle 6">
            <a:extLst>
              <a:ext uri="{FF2B5EF4-FFF2-40B4-BE49-F238E27FC236}">
                <a16:creationId xmlns:a16="http://schemas.microsoft.com/office/drawing/2014/main" id="{76AB273F-3281-B726-2A06-5358D86FFC8D}"/>
              </a:ext>
            </a:extLst>
          </p:cNvPr>
          <p:cNvSpPr txBox="1">
            <a:spLocks noChangeArrowheads="1"/>
          </p:cNvSpPr>
          <p:nvPr/>
        </p:nvSpPr>
        <p:spPr bwMode="auto">
          <a:xfrm>
            <a:off x="0" y="367665"/>
            <a:ext cx="9144000" cy="691515"/>
          </a:xfrm>
          <a:prstGeom prst="rect">
            <a:avLst/>
          </a:prstGeom>
          <a:noFill/>
          <a:ln w="12700">
            <a:miter lim="800000"/>
            <a:headEnd/>
            <a:tailEnd/>
          </a:ln>
        </p:spPr>
        <p:txBody>
          <a:bodyPr vert="horz" wrap="square" lIns="90488" tIns="44450" rIns="90488" bIns="4445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M240 Capabilities</a:t>
            </a:r>
          </a:p>
        </p:txBody>
      </p:sp>
      <p:sp>
        <p:nvSpPr>
          <p:cNvPr id="2" name="TextBox 1">
            <a:extLst>
              <a:ext uri="{FF2B5EF4-FFF2-40B4-BE49-F238E27FC236}">
                <a16:creationId xmlns:a16="http://schemas.microsoft.com/office/drawing/2014/main" id="{E9A06ED2-EED0-607C-283F-DC5AF1252741}"/>
              </a:ext>
            </a:extLst>
          </p:cNvPr>
          <p:cNvSpPr txBox="1"/>
          <p:nvPr/>
        </p:nvSpPr>
        <p:spPr>
          <a:xfrm>
            <a:off x="5250263" y="1777048"/>
            <a:ext cx="3707842" cy="3053144"/>
          </a:xfrm>
          <a:prstGeom prst="rect">
            <a:avLst/>
          </a:prstGeom>
          <a:noFill/>
        </p:spPr>
        <p:txBody>
          <a:bodyPr wrap="square" rtlCol="0">
            <a:spAutoFit/>
          </a:bodyPr>
          <a:lstStyle/>
          <a:p>
            <a:pPr algn="l">
              <a:lnSpc>
                <a:spcPct val="80000"/>
              </a:lnSpc>
            </a:pPr>
            <a:r>
              <a:rPr lang="en-US" sz="2000" b="1" dirty="0">
                <a:latin typeface="Arial" panose="020B0604020202020204" pitchFamily="34" charset="0"/>
                <a:cs typeface="Arial" panose="020B0604020202020204" pitchFamily="34" charset="0"/>
              </a:rPr>
              <a:t>Rates of Fire:</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Sustained:</a:t>
            </a:r>
            <a:r>
              <a:rPr lang="en-US" sz="2000" dirty="0">
                <a:latin typeface="Arial" panose="020B0604020202020204" pitchFamily="34" charset="0"/>
                <a:cs typeface="Arial" panose="020B0604020202020204" pitchFamily="34" charset="0"/>
              </a:rPr>
              <a:t> 100 RPM in 6-9 round bursts. Change Barrell every 10 minutes.</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Rapid:</a:t>
            </a:r>
            <a:r>
              <a:rPr lang="en-US" sz="2000" dirty="0">
                <a:latin typeface="Arial" panose="020B0604020202020204" pitchFamily="34" charset="0"/>
                <a:cs typeface="Arial" panose="020B0604020202020204" pitchFamily="34" charset="0"/>
              </a:rPr>
              <a:t> 200 RPM in 10-12 round bursts. Change Barrell every 2 minutes.</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Cyclic:</a:t>
            </a:r>
            <a:r>
              <a:rPr lang="en-US" sz="2000" dirty="0">
                <a:latin typeface="Arial" panose="020B0604020202020204" pitchFamily="34" charset="0"/>
                <a:cs typeface="Arial" panose="020B0604020202020204" pitchFamily="34" charset="0"/>
              </a:rPr>
              <a:t> 650-950 RPM continuous burst.                 </a:t>
            </a:r>
          </a:p>
        </p:txBody>
      </p:sp>
    </p:spTree>
    <p:extLst>
      <p:ext uri="{BB962C8B-B14F-4D97-AF65-F5344CB8AC3E}">
        <p14:creationId xmlns:p14="http://schemas.microsoft.com/office/powerpoint/2010/main" val="147084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3272" y="6492875"/>
            <a:ext cx="360727"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11</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8C9FD282-ACBD-1F26-A0ED-C5B283E4847D}"/>
              </a:ext>
            </a:extLst>
          </p:cNvPr>
          <p:cNvSpPr txBox="1">
            <a:spLocks noChangeArrowheads="1"/>
          </p:cNvSpPr>
          <p:nvPr/>
        </p:nvSpPr>
        <p:spPr bwMode="auto">
          <a:xfrm>
            <a:off x="0" y="312738"/>
            <a:ext cx="9144000" cy="70485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M240 Variations</a:t>
            </a:r>
          </a:p>
        </p:txBody>
      </p:sp>
      <p:pic>
        <p:nvPicPr>
          <p:cNvPr id="10" name="Picture 9">
            <a:extLst>
              <a:ext uri="{FF2B5EF4-FFF2-40B4-BE49-F238E27FC236}">
                <a16:creationId xmlns:a16="http://schemas.microsoft.com/office/drawing/2014/main" id="{A50B6ACF-BB09-7631-C270-AB1DAACE6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160" y="1849007"/>
            <a:ext cx="2985895" cy="1775459"/>
          </a:xfrm>
          <a:prstGeom prst="rect">
            <a:avLst/>
          </a:prstGeom>
        </p:spPr>
      </p:pic>
      <p:pic>
        <p:nvPicPr>
          <p:cNvPr id="11" name="Picture 10">
            <a:extLst>
              <a:ext uri="{FF2B5EF4-FFF2-40B4-BE49-F238E27FC236}">
                <a16:creationId xmlns:a16="http://schemas.microsoft.com/office/drawing/2014/main" id="{5B958D3C-2EA9-143B-BC94-F06F045C2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288" y="1849007"/>
            <a:ext cx="2983712" cy="1752600"/>
          </a:xfrm>
          <a:prstGeom prst="rect">
            <a:avLst/>
          </a:prstGeom>
        </p:spPr>
      </p:pic>
      <p:pic>
        <p:nvPicPr>
          <p:cNvPr id="12" name="Picture 11">
            <a:extLst>
              <a:ext uri="{FF2B5EF4-FFF2-40B4-BE49-F238E27FC236}">
                <a16:creationId xmlns:a16="http://schemas.microsoft.com/office/drawing/2014/main" id="{08AF46FD-D8BC-012A-6E32-F200C66466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3241" y="4271812"/>
            <a:ext cx="2872833" cy="2048455"/>
          </a:xfrm>
          <a:prstGeom prst="rect">
            <a:avLst/>
          </a:prstGeom>
        </p:spPr>
      </p:pic>
      <p:pic>
        <p:nvPicPr>
          <p:cNvPr id="14" name="Picture 13">
            <a:extLst>
              <a:ext uri="{FF2B5EF4-FFF2-40B4-BE49-F238E27FC236}">
                <a16:creationId xmlns:a16="http://schemas.microsoft.com/office/drawing/2014/main" id="{590BE468-A6E8-9948-AFEF-C37181A787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33767"/>
            <a:ext cx="2567940" cy="1832332"/>
          </a:xfrm>
          <a:prstGeom prst="rect">
            <a:avLst/>
          </a:prstGeom>
        </p:spPr>
      </p:pic>
      <p:grpSp>
        <p:nvGrpSpPr>
          <p:cNvPr id="18" name="Group 17">
            <a:extLst>
              <a:ext uri="{FF2B5EF4-FFF2-40B4-BE49-F238E27FC236}">
                <a16:creationId xmlns:a16="http://schemas.microsoft.com/office/drawing/2014/main" id="{91C8D554-CAF9-37B2-864A-2C8B61623CC3}"/>
              </a:ext>
            </a:extLst>
          </p:cNvPr>
          <p:cNvGrpSpPr/>
          <p:nvPr/>
        </p:nvGrpSpPr>
        <p:grpSpPr>
          <a:xfrm>
            <a:off x="747035" y="4244996"/>
            <a:ext cx="3454400" cy="1918731"/>
            <a:chOff x="2607733" y="3632201"/>
            <a:chExt cx="3454400" cy="1918731"/>
          </a:xfrm>
        </p:grpSpPr>
        <p:pic>
          <p:nvPicPr>
            <p:cNvPr id="19" name="Picture 18">
              <a:extLst>
                <a:ext uri="{FF2B5EF4-FFF2-40B4-BE49-F238E27FC236}">
                  <a16:creationId xmlns:a16="http://schemas.microsoft.com/office/drawing/2014/main" id="{FBF163C9-9246-A225-4020-3D6367B0C8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6199" y="3632201"/>
              <a:ext cx="3445934" cy="1900766"/>
            </a:xfrm>
            <a:prstGeom prst="rect">
              <a:avLst/>
            </a:prstGeom>
          </p:spPr>
        </p:pic>
        <p:sp>
          <p:nvSpPr>
            <p:cNvPr id="20" name="TextBox 19">
              <a:extLst>
                <a:ext uri="{FF2B5EF4-FFF2-40B4-BE49-F238E27FC236}">
                  <a16:creationId xmlns:a16="http://schemas.microsoft.com/office/drawing/2014/main" id="{D173CC06-6885-7E0A-A338-BBC2194B9DFC}"/>
                </a:ext>
              </a:extLst>
            </p:cNvPr>
            <p:cNvSpPr txBox="1"/>
            <p:nvPr/>
          </p:nvSpPr>
          <p:spPr>
            <a:xfrm>
              <a:off x="2607733" y="5181600"/>
              <a:ext cx="948267" cy="369332"/>
            </a:xfrm>
            <a:prstGeom prst="rect">
              <a:avLst/>
            </a:prstGeom>
            <a:noFill/>
          </p:spPr>
          <p:txBody>
            <a:bodyPr wrap="square" rtlCol="0">
              <a:spAutoFit/>
            </a:bodyPr>
            <a:lstStyle/>
            <a:p>
              <a:r>
                <a:rPr lang="en-US" dirty="0"/>
                <a:t>M240H</a:t>
              </a:r>
            </a:p>
          </p:txBody>
        </p:sp>
      </p:grpSp>
    </p:spTree>
    <p:extLst>
      <p:ext uri="{BB962C8B-B14F-4D97-AF65-F5344CB8AC3E}">
        <p14:creationId xmlns:p14="http://schemas.microsoft.com/office/powerpoint/2010/main" val="308945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New Image">
            <a:extLst>
              <a:ext uri="{FF2B5EF4-FFF2-40B4-BE49-F238E27FC236}">
                <a16:creationId xmlns:a16="http://schemas.microsoft.com/office/drawing/2014/main" id="{2C8F2688-DD90-FC92-ACC9-69E5A811C2C2}"/>
              </a:ext>
            </a:extLst>
          </p:cNvPr>
          <p:cNvPicPr>
            <a:picLocks noChangeAspect="1" noChangeArrowheads="1"/>
          </p:cNvPicPr>
          <p:nvPr/>
        </p:nvPicPr>
        <p:blipFill rotWithShape="1">
          <a:blip r:embed="rId3" cstate="print">
            <a:alphaModFix amt="50000"/>
          </a:blip>
          <a:srcRect/>
          <a:stretch/>
        </p:blipFill>
        <p:spPr bwMode="auto">
          <a:xfrm>
            <a:off x="20" y="1"/>
            <a:ext cx="9143980" cy="6857999"/>
          </a:xfrm>
          <a:prstGeom prst="rect">
            <a:avLst/>
          </a:prstGeom>
          <a:noFill/>
        </p:spPr>
      </p:pic>
      <p:sp>
        <p:nvSpPr>
          <p:cNvPr id="9" name="Rectangle 5">
            <a:extLst>
              <a:ext uri="{FF2B5EF4-FFF2-40B4-BE49-F238E27FC236}">
                <a16:creationId xmlns:a16="http://schemas.microsoft.com/office/drawing/2014/main" id="{E05BB97A-B56B-2557-6A81-E9267E10B00E}"/>
              </a:ext>
            </a:extLst>
          </p:cNvPr>
          <p:cNvSpPr txBox="1">
            <a:spLocks noChangeArrowheads="1"/>
          </p:cNvSpPr>
          <p:nvPr/>
        </p:nvSpPr>
        <p:spPr bwMode="auto">
          <a:xfrm>
            <a:off x="1143000" y="2985928"/>
            <a:ext cx="6858000" cy="886141"/>
          </a:xfrm>
          <a:prstGeom prst="rect">
            <a:avLst/>
          </a:prstGeom>
        </p:spPr>
        <p:txBody>
          <a:bodyPr vert="horz" lIns="91440" tIns="45720" rIns="91440" bIns="45720" numCol="1" rtlCol="0" anchor="b"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b="1" dirty="0">
                <a:solidFill>
                  <a:srgbClr val="FFFFFF"/>
                </a:solidFill>
                <a:latin typeface="Arial" panose="020B0604020202020204" pitchFamily="34" charset="0"/>
                <a:cs typeface="Arial" panose="020B0604020202020204" pitchFamily="34" charset="0"/>
              </a:rPr>
              <a:t>M2 Browning</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D141A26B-79DC-4A53-857D-7401E21E816A}" type="slidenum">
              <a:rPr lang="en-US" sz="1000">
                <a:solidFill>
                  <a:srgbClr val="FFFFFF"/>
                </a:solidFill>
                <a:latin typeface="Calibri" panose="020F0502020204030204"/>
                <a:cs typeface="+mn-cs"/>
              </a:rPr>
              <a:pPr defTabSz="914400">
                <a:spcAft>
                  <a:spcPts val="600"/>
                </a:spcAft>
                <a:defRPr/>
              </a:pPr>
              <a:t>12</a:t>
            </a:fld>
            <a:endParaRPr lang="en-US" sz="1000">
              <a:solidFill>
                <a:srgbClr val="FFFFFF"/>
              </a:solidFill>
              <a:latin typeface="Calibri" panose="020F0502020204030204"/>
              <a:cs typeface="+mn-cs"/>
            </a:endParaRPr>
          </a:p>
        </p:txBody>
      </p:sp>
    </p:spTree>
    <p:extLst>
      <p:ext uri="{BB962C8B-B14F-4D97-AF65-F5344CB8AC3E}">
        <p14:creationId xmlns:p14="http://schemas.microsoft.com/office/powerpoint/2010/main" val="320398233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3273" y="6492875"/>
            <a:ext cx="343192" cy="365125"/>
          </a:xfrm>
        </p:spPr>
        <p:txBody>
          <a:bodyPr>
            <a:normAutofit fontScale="92500"/>
          </a:bodyPr>
          <a:lstStyle/>
          <a:p>
            <a:pPr>
              <a:spcAft>
                <a:spcPts val="600"/>
              </a:spcAft>
            </a:pPr>
            <a:fld id="{D141A26B-79DC-4A53-857D-7401E21E816A}" type="slidenum">
              <a:rPr lang="en-US">
                <a:solidFill>
                  <a:schemeClr val="tx1">
                    <a:alpha val="80000"/>
                  </a:schemeClr>
                </a:solidFill>
              </a:rPr>
              <a:pPr>
                <a:spcAft>
                  <a:spcPts val="600"/>
                </a:spcAft>
              </a:pPr>
              <a:t>13</a:t>
            </a:fld>
            <a:endParaRPr lang="en-US" dirty="0">
              <a:solidFill>
                <a:schemeClr val="tx1">
                  <a:alpha val="80000"/>
                </a:schemeClr>
              </a:solidFill>
            </a:endParaRPr>
          </a:p>
        </p:txBody>
      </p:sp>
      <p:sp>
        <p:nvSpPr>
          <p:cNvPr id="10" name="Rectangle 2">
            <a:extLst>
              <a:ext uri="{FF2B5EF4-FFF2-40B4-BE49-F238E27FC236}">
                <a16:creationId xmlns:a16="http://schemas.microsoft.com/office/drawing/2014/main" id="{A2630D16-97A2-97B3-6760-C46B438DB07F}"/>
              </a:ext>
            </a:extLst>
          </p:cNvPr>
          <p:cNvSpPr txBox="1">
            <a:spLocks noChangeArrowheads="1"/>
          </p:cNvSpPr>
          <p:nvPr/>
        </p:nvSpPr>
        <p:spPr bwMode="auto">
          <a:xfrm>
            <a:off x="0" y="364068"/>
            <a:ext cx="9144000" cy="584200"/>
          </a:xfrm>
          <a:prstGeom prst="rect">
            <a:avLst/>
          </a:prstGeom>
          <a:noFill/>
          <a:ln w="12700">
            <a:miter lim="800000"/>
            <a:headEnd/>
            <a:tailEnd/>
          </a:ln>
        </p:spPr>
        <p:txBody>
          <a:bodyPr vert="horz" wrap="square" lIns="90488" tIns="44450" rIns="90488" bIns="4445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M2 Capabilities</a:t>
            </a:r>
          </a:p>
        </p:txBody>
      </p:sp>
      <p:sp>
        <p:nvSpPr>
          <p:cNvPr id="11" name="Rectangle 3">
            <a:extLst>
              <a:ext uri="{FF2B5EF4-FFF2-40B4-BE49-F238E27FC236}">
                <a16:creationId xmlns:a16="http://schemas.microsoft.com/office/drawing/2014/main" id="{6ECF3F3C-E3C7-567B-011E-DF39A44F7C52}"/>
              </a:ext>
            </a:extLst>
          </p:cNvPr>
          <p:cNvSpPr txBox="1">
            <a:spLocks noChangeArrowheads="1"/>
          </p:cNvSpPr>
          <p:nvPr/>
        </p:nvSpPr>
        <p:spPr bwMode="auto">
          <a:xfrm>
            <a:off x="822961" y="1922280"/>
            <a:ext cx="4644890" cy="3490123"/>
          </a:xfrm>
          <a:prstGeom prst="rect">
            <a:avLst/>
          </a:prstGeom>
          <a:noFill/>
          <a:ln w="12700">
            <a:miter lim="800000"/>
            <a:headEnd/>
            <a:tailEnd/>
          </a:ln>
        </p:spPr>
        <p:txBody>
          <a:bodyPr vert="horz" wrap="square" lIns="90488" tIns="44450" rIns="90488" bIns="4445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pPr>
            <a:r>
              <a:rPr lang="en-US" sz="2000" b="1" dirty="0">
                <a:latin typeface="Arial" panose="020B0604020202020204" pitchFamily="34" charset="0"/>
                <a:cs typeface="Arial" panose="020B0604020202020204" pitchFamily="34" charset="0"/>
              </a:rPr>
              <a:t>Caliber: </a:t>
            </a:r>
            <a:r>
              <a:rPr lang="en-US" sz="2000" dirty="0">
                <a:latin typeface="Arial" panose="020B0604020202020204" pitchFamily="34" charset="0"/>
                <a:cs typeface="Arial" panose="020B0604020202020204" pitchFamily="34" charset="0"/>
              </a:rPr>
              <a:t>.50 Cal.</a:t>
            </a:r>
          </a:p>
          <a:p>
            <a:pPr algn="l">
              <a:lnSpc>
                <a:spcPct val="80000"/>
              </a:lnSpc>
            </a:pPr>
            <a:r>
              <a:rPr lang="en-US" sz="2000" b="1" dirty="0">
                <a:latin typeface="Arial" panose="020B0604020202020204" pitchFamily="34" charset="0"/>
                <a:cs typeface="Arial" panose="020B0604020202020204" pitchFamily="34" charset="0"/>
              </a:rPr>
              <a:t>Ammunition:</a:t>
            </a:r>
            <a:r>
              <a:rPr lang="en-US" sz="2000" dirty="0">
                <a:latin typeface="Arial" panose="020B0604020202020204" pitchFamily="34" charset="0"/>
                <a:cs typeface="Arial" panose="020B0604020202020204" pitchFamily="34" charset="0"/>
              </a:rPr>
              <a:t> Ball/Tracer  AP/</a:t>
            </a:r>
            <a:r>
              <a:rPr lang="en-US" sz="2000" dirty="0" err="1">
                <a:latin typeface="Arial" panose="020B0604020202020204" pitchFamily="34" charset="0"/>
                <a:cs typeface="Arial" panose="020B0604020202020204" pitchFamily="34" charset="0"/>
              </a:rPr>
              <a:t>Inced</a:t>
            </a:r>
            <a:r>
              <a:rPr lang="en-US" sz="2000" dirty="0">
                <a:latin typeface="Arial" panose="020B0604020202020204" pitchFamily="34" charset="0"/>
                <a:cs typeface="Arial" panose="020B0604020202020204" pitchFamily="34" charset="0"/>
              </a:rPr>
              <a:t>. (API)/APIT	</a:t>
            </a:r>
          </a:p>
          <a:p>
            <a:pPr algn="l">
              <a:lnSpc>
                <a:spcPct val="140000"/>
              </a:lnSpc>
            </a:pPr>
            <a:r>
              <a:rPr lang="en-US" sz="2000" b="1" dirty="0">
                <a:latin typeface="Arial" panose="020B0604020202020204" pitchFamily="34" charset="0"/>
                <a:cs typeface="Arial" panose="020B0604020202020204" pitchFamily="34" charset="0"/>
              </a:rPr>
              <a:t>Maximum Range: </a:t>
            </a:r>
            <a:r>
              <a:rPr lang="en-US" sz="2000" dirty="0">
                <a:latin typeface="Arial" panose="020B0604020202020204" pitchFamily="34" charset="0"/>
                <a:cs typeface="Arial" panose="020B0604020202020204" pitchFamily="34" charset="0"/>
              </a:rPr>
              <a:t>7400m</a:t>
            </a:r>
          </a:p>
          <a:p>
            <a:pPr algn="l">
              <a:lnSpc>
                <a:spcPct val="140000"/>
              </a:lnSpc>
            </a:pPr>
            <a:r>
              <a:rPr lang="en-US" sz="2000" b="1" dirty="0">
                <a:latin typeface="Arial" panose="020B0604020202020204" pitchFamily="34" charset="0"/>
                <a:cs typeface="Arial" panose="020B0604020202020204" pitchFamily="34" charset="0"/>
              </a:rPr>
              <a:t>Maximum Effective Range:</a:t>
            </a:r>
            <a:r>
              <a:rPr lang="en-US" sz="2000" dirty="0">
                <a:latin typeface="Arial" panose="020B0604020202020204" pitchFamily="34" charset="0"/>
                <a:cs typeface="Arial" panose="020B0604020202020204" pitchFamily="34" charset="0"/>
              </a:rPr>
              <a:t>1829m</a:t>
            </a:r>
          </a:p>
          <a:p>
            <a:pPr algn="l">
              <a:lnSpc>
                <a:spcPct val="140000"/>
              </a:lnSpc>
              <a:buFontTx/>
              <a:buNone/>
            </a:pPr>
            <a:r>
              <a:rPr lang="en-US" sz="2000" b="1" dirty="0">
                <a:latin typeface="Arial" panose="020B0604020202020204" pitchFamily="34" charset="0"/>
                <a:cs typeface="Arial" panose="020B0604020202020204" pitchFamily="34" charset="0"/>
              </a:rPr>
              <a:t>Tracer Burnout: </a:t>
            </a:r>
            <a:r>
              <a:rPr lang="en-US" sz="2000" dirty="0">
                <a:latin typeface="Arial" panose="020B0604020202020204" pitchFamily="34" charset="0"/>
                <a:cs typeface="Arial" panose="020B0604020202020204" pitchFamily="34" charset="0"/>
              </a:rPr>
              <a:t>1800m</a:t>
            </a:r>
          </a:p>
          <a:p>
            <a:pPr algn="l">
              <a:lnSpc>
                <a:spcPct val="140000"/>
              </a:lnSpc>
              <a:buFontTx/>
              <a:buNone/>
            </a:pPr>
            <a:r>
              <a:rPr lang="en-US" sz="2000" b="1" dirty="0">
                <a:latin typeface="Arial" panose="020B0604020202020204" pitchFamily="34" charset="0"/>
                <a:cs typeface="Arial" panose="020B0604020202020204" pitchFamily="34" charset="0"/>
              </a:rPr>
              <a:t>Grazing Fire: </a:t>
            </a:r>
            <a:r>
              <a:rPr lang="en-US" sz="2000" dirty="0">
                <a:latin typeface="Arial" panose="020B0604020202020204" pitchFamily="34" charset="0"/>
                <a:cs typeface="Arial" panose="020B0604020202020204" pitchFamily="34" charset="0"/>
              </a:rPr>
              <a:t>700m</a:t>
            </a:r>
          </a:p>
        </p:txBody>
      </p:sp>
      <p:sp>
        <p:nvSpPr>
          <p:cNvPr id="3" name="TextBox 2">
            <a:extLst>
              <a:ext uri="{FF2B5EF4-FFF2-40B4-BE49-F238E27FC236}">
                <a16:creationId xmlns:a16="http://schemas.microsoft.com/office/drawing/2014/main" id="{F012E029-E03F-B6E0-1B8B-BD6A5D1B7DB9}"/>
              </a:ext>
            </a:extLst>
          </p:cNvPr>
          <p:cNvSpPr txBox="1"/>
          <p:nvPr/>
        </p:nvSpPr>
        <p:spPr>
          <a:xfrm>
            <a:off x="5467851" y="1710874"/>
            <a:ext cx="3407405" cy="3921010"/>
          </a:xfrm>
          <a:prstGeom prst="rect">
            <a:avLst/>
          </a:prstGeom>
          <a:noFill/>
        </p:spPr>
        <p:txBody>
          <a:bodyPr wrap="square" rtlCol="0">
            <a:spAutoFit/>
          </a:bodyPr>
          <a:lstStyle/>
          <a:p>
            <a:pPr algn="l">
              <a:lnSpc>
                <a:spcPct val="140000"/>
              </a:lnSpc>
            </a:pPr>
            <a:r>
              <a:rPr lang="en-US" sz="2000" b="1" dirty="0">
                <a:latin typeface="Arial" panose="020B0604020202020204" pitchFamily="34" charset="0"/>
                <a:cs typeface="Arial" panose="020B0604020202020204" pitchFamily="34" charset="0"/>
              </a:rPr>
              <a:t>Rates of Fire:</a:t>
            </a:r>
          </a:p>
          <a:p>
            <a:pPr algn="l">
              <a:lnSpc>
                <a:spcPct val="140000"/>
              </a:lnSpc>
            </a:pPr>
            <a:r>
              <a:rPr lang="en-US" sz="2000" b="1" dirty="0">
                <a:latin typeface="Arial" panose="020B0604020202020204" pitchFamily="34" charset="0"/>
                <a:cs typeface="Arial" panose="020B0604020202020204" pitchFamily="34" charset="0"/>
              </a:rPr>
              <a:t>Single Shot: </a:t>
            </a:r>
            <a:r>
              <a:rPr lang="en-US" sz="2000" dirty="0">
                <a:latin typeface="Arial" panose="020B0604020202020204" pitchFamily="34" charset="0"/>
                <a:cs typeface="Arial" panose="020B0604020202020204" pitchFamily="34" charset="0"/>
              </a:rPr>
              <a:t>12-15 RPM   </a:t>
            </a:r>
          </a:p>
          <a:p>
            <a:pPr algn="l">
              <a:lnSpc>
                <a:spcPct val="140000"/>
              </a:lnSpc>
            </a:pPr>
            <a:r>
              <a:rPr lang="en-US" sz="2000" b="1" dirty="0">
                <a:latin typeface="Arial" panose="020B0604020202020204" pitchFamily="34" charset="0"/>
                <a:cs typeface="Arial" panose="020B0604020202020204" pitchFamily="34" charset="0"/>
              </a:rPr>
              <a:t>Sustained: </a:t>
            </a:r>
            <a:r>
              <a:rPr lang="en-US" sz="2000" dirty="0">
                <a:latin typeface="Arial" panose="020B0604020202020204" pitchFamily="34" charset="0"/>
                <a:cs typeface="Arial" panose="020B0604020202020204" pitchFamily="34" charset="0"/>
              </a:rPr>
              <a:t>40 RPM in 6-9 round burst, fired 10-15 second intervals </a:t>
            </a:r>
          </a:p>
          <a:p>
            <a:pPr algn="l">
              <a:lnSpc>
                <a:spcPct val="140000"/>
              </a:lnSpc>
            </a:pPr>
            <a:r>
              <a:rPr lang="en-US" sz="2000" b="1" dirty="0">
                <a:latin typeface="Arial" panose="020B0604020202020204" pitchFamily="34" charset="0"/>
                <a:cs typeface="Arial" panose="020B0604020202020204" pitchFamily="34" charset="0"/>
              </a:rPr>
              <a:t>Rapid: </a:t>
            </a:r>
            <a:r>
              <a:rPr lang="en-US" sz="2000" dirty="0">
                <a:latin typeface="Arial" panose="020B0604020202020204" pitchFamily="34" charset="0"/>
                <a:cs typeface="Arial" panose="020B0604020202020204" pitchFamily="34" charset="0"/>
              </a:rPr>
              <a:t>40 RPM in 6-9 round bursts, fired 5-10 second intervals</a:t>
            </a:r>
          </a:p>
          <a:p>
            <a:pPr algn="l">
              <a:lnSpc>
                <a:spcPct val="140000"/>
              </a:lnSpc>
            </a:pPr>
            <a:r>
              <a:rPr lang="en-US" sz="2000" b="1" dirty="0">
                <a:latin typeface="Arial" panose="020B0604020202020204" pitchFamily="34" charset="0"/>
                <a:cs typeface="Arial" panose="020B0604020202020204" pitchFamily="34" charset="0"/>
              </a:rPr>
              <a:t>Cyclic: </a:t>
            </a:r>
            <a:r>
              <a:rPr lang="en-US" sz="2000" dirty="0">
                <a:latin typeface="Arial" panose="020B0604020202020204" pitchFamily="34" charset="0"/>
                <a:cs typeface="Arial" panose="020B0604020202020204" pitchFamily="34" charset="0"/>
              </a:rPr>
              <a:t>450-600 RPM           </a:t>
            </a:r>
          </a:p>
        </p:txBody>
      </p:sp>
    </p:spTree>
    <p:extLst>
      <p:ext uri="{BB962C8B-B14F-4D97-AF65-F5344CB8AC3E}">
        <p14:creationId xmlns:p14="http://schemas.microsoft.com/office/powerpoint/2010/main" val="56101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3926CB-BC05-F571-7DD8-3A905DFB506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8333" r="8334"/>
          <a:stretch/>
        </p:blipFill>
        <p:spPr>
          <a:xfrm>
            <a:off x="20" y="1"/>
            <a:ext cx="9143980" cy="6857999"/>
          </a:xfrm>
          <a:prstGeom prst="rect">
            <a:avLst/>
          </a:prstGeom>
        </p:spPr>
      </p:pic>
      <p:sp>
        <p:nvSpPr>
          <p:cNvPr id="9" name="Rectangle 5">
            <a:extLst>
              <a:ext uri="{FF2B5EF4-FFF2-40B4-BE49-F238E27FC236}">
                <a16:creationId xmlns:a16="http://schemas.microsoft.com/office/drawing/2014/main" id="{A0510882-563C-3E0E-1F5A-49A2D3AD587F}"/>
              </a:ext>
            </a:extLst>
          </p:cNvPr>
          <p:cNvSpPr txBox="1">
            <a:spLocks noChangeArrowheads="1"/>
          </p:cNvSpPr>
          <p:nvPr/>
        </p:nvSpPr>
        <p:spPr bwMode="auto">
          <a:xfrm>
            <a:off x="1143000" y="1978740"/>
            <a:ext cx="6858000" cy="2900518"/>
          </a:xfrm>
          <a:prstGeom prst="rect">
            <a:avLst/>
          </a:prstGeom>
        </p:spPr>
        <p:txBody>
          <a:bodyPr vert="horz"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b="1" dirty="0">
                <a:solidFill>
                  <a:srgbClr val="FFFFFF"/>
                </a:solidFill>
                <a:latin typeface="Arial" panose="020B0604020202020204" pitchFamily="34" charset="0"/>
                <a:cs typeface="Arial" panose="020B0604020202020204" pitchFamily="34" charset="0"/>
              </a:rPr>
              <a:t>MK 19 Automatic Grenade </a:t>
            </a:r>
          </a:p>
          <a:p>
            <a:pPr>
              <a:spcAft>
                <a:spcPts val="600"/>
              </a:spcAft>
            </a:pPr>
            <a:r>
              <a:rPr lang="en-US" b="1" dirty="0">
                <a:solidFill>
                  <a:srgbClr val="FFFFFF"/>
                </a:solidFill>
                <a:latin typeface="Arial" panose="020B0604020202020204" pitchFamily="34" charset="0"/>
                <a:cs typeface="Arial" panose="020B0604020202020204" pitchFamily="34" charset="0"/>
              </a:rPr>
              <a:t>Launcher</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D141A26B-79DC-4A53-857D-7401E21E816A}" type="slidenum">
              <a:rPr lang="en-US" sz="1000">
                <a:solidFill>
                  <a:srgbClr val="FFFFFF"/>
                </a:solidFill>
                <a:latin typeface="Calibri" panose="020F0502020204030204"/>
                <a:cs typeface="+mn-cs"/>
              </a:rPr>
              <a:pPr defTabSz="914400">
                <a:spcAft>
                  <a:spcPts val="600"/>
                </a:spcAft>
                <a:defRPr/>
              </a:pPr>
              <a:t>14</a:t>
            </a:fld>
            <a:endParaRPr lang="en-US" sz="1000">
              <a:solidFill>
                <a:srgbClr val="FFFFFF"/>
              </a:solidFill>
              <a:latin typeface="Calibri" panose="020F0502020204030204"/>
              <a:cs typeface="+mn-cs"/>
            </a:endParaRPr>
          </a:p>
        </p:txBody>
      </p:sp>
    </p:spTree>
    <p:extLst>
      <p:ext uri="{BB962C8B-B14F-4D97-AF65-F5344CB8AC3E}">
        <p14:creationId xmlns:p14="http://schemas.microsoft.com/office/powerpoint/2010/main" val="208252988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58105" y="6492875"/>
            <a:ext cx="368359"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15</a:t>
            </a:fld>
            <a:endParaRPr lang="en-US">
              <a:solidFill>
                <a:schemeClr val="tx1">
                  <a:alpha val="80000"/>
                </a:schemeClr>
              </a:solidFill>
            </a:endParaRPr>
          </a:p>
        </p:txBody>
      </p:sp>
      <p:sp>
        <p:nvSpPr>
          <p:cNvPr id="9" name="Rectangle 2">
            <a:extLst>
              <a:ext uri="{FF2B5EF4-FFF2-40B4-BE49-F238E27FC236}">
                <a16:creationId xmlns:a16="http://schemas.microsoft.com/office/drawing/2014/main" id="{739FBA34-40B5-6A18-B3FF-93F344278E5A}"/>
              </a:ext>
            </a:extLst>
          </p:cNvPr>
          <p:cNvSpPr txBox="1">
            <a:spLocks noChangeArrowheads="1"/>
          </p:cNvSpPr>
          <p:nvPr/>
        </p:nvSpPr>
        <p:spPr bwMode="auto">
          <a:xfrm>
            <a:off x="874207" y="1695450"/>
            <a:ext cx="4359644" cy="4811713"/>
          </a:xfrm>
          <a:prstGeom prst="rect">
            <a:avLst/>
          </a:prstGeom>
          <a:noFill/>
          <a:ln w="12700">
            <a:miter lim="800000"/>
            <a:headEnd/>
            <a:tailEnd/>
          </a:ln>
        </p:spPr>
        <p:txBody>
          <a:bodyPr vert="horz" wrap="square" lIns="90488" tIns="44450" rIns="90488" bIns="4445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pPr>
            <a:r>
              <a:rPr lang="en-US" sz="2000" b="1" dirty="0">
                <a:latin typeface="Arial" panose="020B0604020202020204" pitchFamily="34" charset="0"/>
                <a:cs typeface="Arial" panose="020B0604020202020204" pitchFamily="34" charset="0"/>
              </a:rPr>
              <a:t>Caliber:</a:t>
            </a:r>
            <a:r>
              <a:rPr lang="en-US" sz="2000" dirty="0">
                <a:latin typeface="Arial" panose="020B0604020202020204" pitchFamily="34" charset="0"/>
                <a:cs typeface="Arial" panose="020B0604020202020204" pitchFamily="34" charset="0"/>
              </a:rPr>
              <a:t> 40mm</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Maximum Range: </a:t>
            </a:r>
            <a:r>
              <a:rPr lang="en-US" sz="2000" dirty="0">
                <a:latin typeface="Arial" panose="020B0604020202020204" pitchFamily="34" charset="0"/>
                <a:cs typeface="Arial" panose="020B0604020202020204" pitchFamily="34" charset="0"/>
              </a:rPr>
              <a:t>2212m</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b="1" dirty="0">
                <a:latin typeface="Arial" panose="020B0604020202020204" pitchFamily="34" charset="0"/>
                <a:cs typeface="Arial" panose="020B0604020202020204" pitchFamily="34" charset="0"/>
              </a:rPr>
              <a:t>Maximum Effective Range: </a:t>
            </a:r>
          </a:p>
          <a:p>
            <a:pPr algn="l">
              <a:lnSpc>
                <a:spcPct val="80000"/>
              </a:lnSpc>
            </a:pPr>
            <a:r>
              <a:rPr lang="en-US" sz="2000" dirty="0">
                <a:latin typeface="Arial" panose="020B0604020202020204" pitchFamily="34" charset="0"/>
                <a:cs typeface="Arial" panose="020B0604020202020204" pitchFamily="34" charset="0"/>
              </a:rPr>
              <a:t>1500m (Point)     </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dirty="0">
                <a:latin typeface="Arial" panose="020B0604020202020204" pitchFamily="34" charset="0"/>
                <a:cs typeface="Arial" panose="020B0604020202020204" pitchFamily="34" charset="0"/>
              </a:rPr>
              <a:t>2212m (Area)</a:t>
            </a:r>
          </a:p>
          <a:p>
            <a:pPr algn="l">
              <a:lnSpc>
                <a:spcPct val="80000"/>
              </a:lnSpc>
            </a:pPr>
            <a:endParaRPr lang="en-US" sz="2000" dirty="0">
              <a:latin typeface="Arial" panose="020B0604020202020204" pitchFamily="34" charset="0"/>
              <a:cs typeface="Arial" panose="020B0604020202020204" pitchFamily="34" charset="0"/>
            </a:endParaRPr>
          </a:p>
          <a:p>
            <a:pPr algn="l">
              <a:lnSpc>
                <a:spcPct val="80000"/>
              </a:lnSpc>
            </a:pPr>
            <a:r>
              <a:rPr lang="en-US" sz="2000" dirty="0">
                <a:latin typeface="Arial" panose="020B0604020202020204" pitchFamily="34" charset="0"/>
                <a:cs typeface="Arial" panose="020B0604020202020204" pitchFamily="34" charset="0"/>
              </a:rPr>
              <a:t>Weight (Gun, barrel and tripod): 140.6 Lbs.</a:t>
            </a:r>
          </a:p>
          <a:p>
            <a:pPr algn="l">
              <a:lnSpc>
                <a:spcPct val="80000"/>
              </a:lnSpc>
            </a:pPr>
            <a:r>
              <a:rPr lang="en-US" sz="2000" dirty="0">
                <a:latin typeface="Arial" panose="020B0604020202020204" pitchFamily="34" charset="0"/>
                <a:cs typeface="Arial" panose="020B0604020202020204" pitchFamily="34" charset="0"/>
              </a:rPr>
              <a:t>Ammunition HEDP:		        15m Casualty Radius</a:t>
            </a:r>
          </a:p>
          <a:p>
            <a:pPr algn="l">
              <a:lnSpc>
                <a:spcPct val="80000"/>
              </a:lnSpc>
            </a:pPr>
            <a:endParaRPr lang="en-US" sz="20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C7C5FA3F-EDAB-A6A7-4A6D-3AB56EE31C08}"/>
              </a:ext>
            </a:extLst>
          </p:cNvPr>
          <p:cNvSpPr txBox="1">
            <a:spLocks noChangeArrowheads="1"/>
          </p:cNvSpPr>
          <p:nvPr/>
        </p:nvSpPr>
        <p:spPr bwMode="auto">
          <a:xfrm>
            <a:off x="0" y="364066"/>
            <a:ext cx="9143999" cy="592667"/>
          </a:xfrm>
          <a:prstGeom prst="rect">
            <a:avLst/>
          </a:prstGeom>
          <a:noFill/>
          <a:ln w="12700">
            <a:miter lim="800000"/>
            <a:headEnd/>
            <a:tailEnd/>
          </a:ln>
        </p:spPr>
        <p:txBody>
          <a:bodyPr vert="horz" wrap="square" lIns="90488" tIns="44450" rIns="90488" bIns="4445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MK19 Capabilities</a:t>
            </a:r>
          </a:p>
        </p:txBody>
      </p:sp>
      <p:sp>
        <p:nvSpPr>
          <p:cNvPr id="2" name="TextBox 1">
            <a:extLst>
              <a:ext uri="{FF2B5EF4-FFF2-40B4-BE49-F238E27FC236}">
                <a16:creationId xmlns:a16="http://schemas.microsoft.com/office/drawing/2014/main" id="{7269F2ED-E282-EA2A-23B4-D6EB6850253A}"/>
              </a:ext>
            </a:extLst>
          </p:cNvPr>
          <p:cNvSpPr txBox="1"/>
          <p:nvPr/>
        </p:nvSpPr>
        <p:spPr>
          <a:xfrm>
            <a:off x="5460275" y="1757132"/>
            <a:ext cx="3559900" cy="2582887"/>
          </a:xfrm>
          <a:prstGeom prst="rect">
            <a:avLst/>
          </a:prstGeom>
          <a:noFill/>
        </p:spPr>
        <p:txBody>
          <a:bodyPr wrap="square" rtlCol="0">
            <a:spAutoFit/>
          </a:bodyPr>
          <a:lstStyle/>
          <a:p>
            <a:pPr algn="l">
              <a:lnSpc>
                <a:spcPct val="80000"/>
              </a:lnSpc>
            </a:pPr>
            <a:r>
              <a:rPr lang="en-US" sz="2000" b="1" dirty="0">
                <a:latin typeface="Arial" panose="020B0604020202020204" pitchFamily="34" charset="0"/>
                <a:cs typeface="Arial" panose="020B0604020202020204" pitchFamily="34" charset="0"/>
              </a:rPr>
              <a:t>Rates of Fire:</a:t>
            </a:r>
          </a:p>
          <a:p>
            <a:pPr algn="l">
              <a:lnSpc>
                <a:spcPct val="80000"/>
              </a:lnSpc>
            </a:pPr>
            <a:endParaRPr lang="en-US" sz="2000" b="1" dirty="0">
              <a:latin typeface="Arial" panose="020B0604020202020204" pitchFamily="34" charset="0"/>
              <a:cs typeface="Arial" panose="020B0604020202020204" pitchFamily="34" charset="0"/>
            </a:endParaRPr>
          </a:p>
          <a:p>
            <a:pPr algn="l">
              <a:lnSpc>
                <a:spcPct val="80000"/>
              </a:lnSpc>
            </a:pPr>
            <a:r>
              <a:rPr lang="en-US" b="1" dirty="0">
                <a:latin typeface="Arial" panose="020B0604020202020204" pitchFamily="34" charset="0"/>
                <a:cs typeface="Arial" panose="020B0604020202020204" pitchFamily="34" charset="0"/>
              </a:rPr>
              <a:t>Sustained:</a:t>
            </a:r>
            <a:r>
              <a:rPr lang="en-US" dirty="0">
                <a:latin typeface="Arial" panose="020B0604020202020204" pitchFamily="34" charset="0"/>
                <a:cs typeface="Arial" panose="020B0604020202020204" pitchFamily="34" charset="0"/>
              </a:rPr>
              <a:t> 40 RPM, in bursts of 6-9 </a:t>
            </a:r>
            <a:r>
              <a:rPr lang="en-US" dirty="0" err="1">
                <a:latin typeface="Arial" panose="020B0604020202020204" pitchFamily="34" charset="0"/>
                <a:cs typeface="Arial" panose="020B0604020202020204" pitchFamily="34" charset="0"/>
              </a:rPr>
              <a:t>rds</a:t>
            </a:r>
            <a:r>
              <a:rPr lang="en-US" dirty="0">
                <a:latin typeface="Arial" panose="020B0604020202020204" pitchFamily="34" charset="0"/>
                <a:cs typeface="Arial" panose="020B0604020202020204" pitchFamily="34" charset="0"/>
              </a:rPr>
              <a:t>, fired at 10-15 second intervals</a:t>
            </a:r>
          </a:p>
          <a:p>
            <a:pPr algn="l">
              <a:lnSpc>
                <a:spcPct val="80000"/>
              </a:lnSpc>
            </a:pPr>
            <a:endParaRPr lang="en-US" dirty="0">
              <a:latin typeface="Arial" panose="020B0604020202020204" pitchFamily="34" charset="0"/>
              <a:cs typeface="Arial" panose="020B0604020202020204" pitchFamily="34" charset="0"/>
            </a:endParaRPr>
          </a:p>
          <a:p>
            <a:pPr algn="l">
              <a:lnSpc>
                <a:spcPct val="80000"/>
              </a:lnSpc>
            </a:pPr>
            <a:r>
              <a:rPr lang="en-US" b="1" dirty="0">
                <a:latin typeface="Arial" panose="020B0604020202020204" pitchFamily="34" charset="0"/>
                <a:cs typeface="Arial" panose="020B0604020202020204" pitchFamily="34" charset="0"/>
              </a:rPr>
              <a:t>Rapid:</a:t>
            </a:r>
            <a:r>
              <a:rPr lang="en-US" dirty="0">
                <a:latin typeface="Arial" panose="020B0604020202020204" pitchFamily="34" charset="0"/>
                <a:cs typeface="Arial" panose="020B0604020202020204" pitchFamily="34" charset="0"/>
              </a:rPr>
              <a:t> 60 RPM, in bursts of 6-9 </a:t>
            </a:r>
            <a:r>
              <a:rPr lang="en-US" dirty="0" err="1">
                <a:latin typeface="Arial" panose="020B0604020202020204" pitchFamily="34" charset="0"/>
                <a:cs typeface="Arial" panose="020B0604020202020204" pitchFamily="34" charset="0"/>
              </a:rPr>
              <a:t>rds</a:t>
            </a:r>
            <a:r>
              <a:rPr lang="en-US" dirty="0">
                <a:latin typeface="Arial" panose="020B0604020202020204" pitchFamily="34" charset="0"/>
                <a:cs typeface="Arial" panose="020B0604020202020204" pitchFamily="34" charset="0"/>
              </a:rPr>
              <a:t>, fired at 8-10 second intervals</a:t>
            </a:r>
          </a:p>
          <a:p>
            <a:pPr algn="l">
              <a:lnSpc>
                <a:spcPct val="80000"/>
              </a:lnSpc>
            </a:pPr>
            <a:endParaRPr lang="en-US" dirty="0">
              <a:latin typeface="Arial" panose="020B0604020202020204" pitchFamily="34" charset="0"/>
              <a:cs typeface="Arial" panose="020B0604020202020204" pitchFamily="34" charset="0"/>
            </a:endParaRPr>
          </a:p>
          <a:p>
            <a:pPr algn="l">
              <a:lnSpc>
                <a:spcPct val="80000"/>
              </a:lnSpc>
            </a:pPr>
            <a:r>
              <a:rPr lang="en-US" b="1" dirty="0">
                <a:latin typeface="Arial" panose="020B0604020202020204" pitchFamily="34" charset="0"/>
                <a:cs typeface="Arial" panose="020B0604020202020204" pitchFamily="34" charset="0"/>
              </a:rPr>
              <a:t>Cyclic:</a:t>
            </a:r>
            <a:r>
              <a:rPr lang="en-US" dirty="0">
                <a:latin typeface="Arial" panose="020B0604020202020204" pitchFamily="34" charset="0"/>
                <a:cs typeface="Arial" panose="020B0604020202020204" pitchFamily="34" charset="0"/>
              </a:rPr>
              <a:t> 325-375 RPM</a:t>
            </a:r>
            <a:endParaRPr lang="en-US" dirty="0"/>
          </a:p>
        </p:txBody>
      </p:sp>
    </p:spTree>
    <p:extLst>
      <p:ext uri="{BB962C8B-B14F-4D97-AF65-F5344CB8AC3E}">
        <p14:creationId xmlns:p14="http://schemas.microsoft.com/office/powerpoint/2010/main" val="24898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41327" y="6492875"/>
            <a:ext cx="385137"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16</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EB7079E7-2292-2097-C1A3-30F2C023022C}"/>
              </a:ext>
            </a:extLst>
          </p:cNvPr>
          <p:cNvSpPr txBox="1">
            <a:spLocks noChangeArrowheads="1"/>
          </p:cNvSpPr>
          <p:nvPr/>
        </p:nvSpPr>
        <p:spPr bwMode="auto">
          <a:xfrm>
            <a:off x="0" y="364067"/>
            <a:ext cx="9144000" cy="575734"/>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Enabling Learning Objective B</a:t>
            </a:r>
          </a:p>
        </p:txBody>
      </p:sp>
      <p:sp>
        <p:nvSpPr>
          <p:cNvPr id="10" name="Rectangle 3">
            <a:extLst>
              <a:ext uri="{FF2B5EF4-FFF2-40B4-BE49-F238E27FC236}">
                <a16:creationId xmlns:a16="http://schemas.microsoft.com/office/drawing/2014/main" id="{AFD495E7-257F-41A3-AB56-713C8F9AC727}"/>
              </a:ext>
            </a:extLst>
          </p:cNvPr>
          <p:cNvSpPr txBox="1">
            <a:spLocks noChangeArrowheads="1"/>
          </p:cNvSpPr>
          <p:nvPr/>
        </p:nvSpPr>
        <p:spPr bwMode="auto">
          <a:xfrm>
            <a:off x="906913" y="1743709"/>
            <a:ext cx="8219551" cy="4291013"/>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b="1" dirty="0">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Identify techniques used to deliver effective </a:t>
            </a:r>
          </a:p>
          <a:p>
            <a:pPr>
              <a:buFontTx/>
              <a:buNone/>
            </a:pPr>
            <a:r>
              <a:rPr lang="en-US" sz="2400" dirty="0">
                <a:latin typeface="Arial" panose="020B0604020202020204" pitchFamily="34" charset="0"/>
                <a:cs typeface="Arial" panose="020B0604020202020204" pitchFamily="34" charset="0"/>
              </a:rPr>
              <a:t>Machine gun fire.</a:t>
            </a:r>
          </a:p>
          <a:p>
            <a:pPr>
              <a:buFontTx/>
              <a:buNone/>
            </a:pPr>
            <a:endParaRPr lang="en-US" sz="2400" dirty="0">
              <a:latin typeface="Arial" panose="020B0604020202020204" pitchFamily="34" charset="0"/>
              <a:cs typeface="Arial" panose="020B0604020202020204" pitchFamily="34" charset="0"/>
            </a:endParaRPr>
          </a:p>
          <a:p>
            <a:pPr>
              <a:buFontTx/>
              <a:buNone/>
            </a:pPr>
            <a:r>
              <a:rPr lang="en-US" sz="2400" b="1" dirty="0">
                <a:latin typeface="Arial" panose="020B0604020202020204" pitchFamily="34" charset="0"/>
                <a:cs typeface="Arial" panose="020B0604020202020204" pitchFamily="34" charset="0"/>
              </a:rPr>
              <a:t>Conditions:</a:t>
            </a:r>
            <a:r>
              <a:rPr lang="en-US" sz="2400" dirty="0">
                <a:latin typeface="Arial" panose="020B0604020202020204" pitchFamily="34" charset="0"/>
                <a:cs typeface="Arial" panose="020B0604020202020204" pitchFamily="34" charset="0"/>
              </a:rPr>
              <a:t> As a small unit leader in a classroom</a:t>
            </a:r>
          </a:p>
          <a:p>
            <a:pPr>
              <a:buFontTx/>
              <a:buNone/>
            </a:pPr>
            <a:r>
              <a:rPr lang="en-US" sz="2400" dirty="0">
                <a:latin typeface="Arial" panose="020B0604020202020204" pitchFamily="34" charset="0"/>
                <a:cs typeface="Arial" panose="020B0604020202020204" pitchFamily="34" charset="0"/>
              </a:rPr>
              <a:t>environment, given a block of instruction, ATP 3-21.8, and</a:t>
            </a:r>
          </a:p>
          <a:p>
            <a:pPr>
              <a:buFontTx/>
              <a:buNone/>
            </a:pPr>
            <a:r>
              <a:rPr lang="en-US" sz="2400" dirty="0">
                <a:latin typeface="Arial" panose="020B0604020202020204" pitchFamily="34" charset="0"/>
                <a:cs typeface="Arial" panose="020B0604020202020204" pitchFamily="34" charset="0"/>
              </a:rPr>
              <a:t>a requirement to participate in classroom discussion. </a:t>
            </a:r>
          </a:p>
          <a:p>
            <a:endParaRPr lang="en-US" sz="2400" dirty="0">
              <a:latin typeface="Arial" panose="020B0604020202020204" pitchFamily="34" charset="0"/>
              <a:cs typeface="Arial" panose="020B0604020202020204" pitchFamily="34" charset="0"/>
            </a:endParaRPr>
          </a:p>
          <a:p>
            <a:pPr>
              <a:buFontTx/>
              <a:buNone/>
            </a:pPr>
            <a:r>
              <a:rPr lang="en-US" sz="2400" b="1" dirty="0">
                <a:latin typeface="Arial" panose="020B0604020202020204" pitchFamily="34" charset="0"/>
                <a:cs typeface="Arial" panose="020B0604020202020204" pitchFamily="34" charset="0"/>
              </a:rPr>
              <a:t>Standards:</a:t>
            </a:r>
            <a:r>
              <a:rPr lang="en-US" sz="2400" dirty="0">
                <a:latin typeface="Arial" panose="020B0604020202020204" pitchFamily="34" charset="0"/>
                <a:cs typeface="Arial" panose="020B0604020202020204" pitchFamily="34" charset="0"/>
              </a:rPr>
              <a:t> Identify techniques used to deliver effective </a:t>
            </a:r>
          </a:p>
          <a:p>
            <a:pPr>
              <a:buFontTx/>
              <a:buNone/>
            </a:pPr>
            <a:r>
              <a:rPr lang="en-US" sz="2400" dirty="0">
                <a:latin typeface="Arial" panose="020B0604020202020204" pitchFamily="34" charset="0"/>
                <a:cs typeface="Arial" panose="020B0604020202020204" pitchFamily="34" charset="0"/>
              </a:rPr>
              <a:t>Machine gun fire.</a:t>
            </a:r>
          </a:p>
        </p:txBody>
      </p:sp>
    </p:spTree>
    <p:extLst>
      <p:ext uri="{BB962C8B-B14F-4D97-AF65-F5344CB8AC3E}">
        <p14:creationId xmlns:p14="http://schemas.microsoft.com/office/powerpoint/2010/main" val="232463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74883" y="6492875"/>
            <a:ext cx="351581"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17</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46E2A166-9654-0137-0798-D5D05C4C9C9F}"/>
              </a:ext>
            </a:extLst>
          </p:cNvPr>
          <p:cNvSpPr txBox="1">
            <a:spLocks noChangeArrowheads="1"/>
          </p:cNvSpPr>
          <p:nvPr/>
        </p:nvSpPr>
        <p:spPr bwMode="auto">
          <a:xfrm>
            <a:off x="0" y="347132"/>
            <a:ext cx="9143999" cy="640155"/>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Characteristics of Fire</a:t>
            </a:r>
          </a:p>
        </p:txBody>
      </p:sp>
      <p:sp>
        <p:nvSpPr>
          <p:cNvPr id="10" name="Rectangle 3">
            <a:extLst>
              <a:ext uri="{FF2B5EF4-FFF2-40B4-BE49-F238E27FC236}">
                <a16:creationId xmlns:a16="http://schemas.microsoft.com/office/drawing/2014/main" id="{060258B2-6073-C4A1-E08E-9F1A3D76FB51}"/>
              </a:ext>
            </a:extLst>
          </p:cNvPr>
          <p:cNvSpPr txBox="1">
            <a:spLocks noChangeArrowheads="1"/>
          </p:cNvSpPr>
          <p:nvPr/>
        </p:nvSpPr>
        <p:spPr bwMode="auto">
          <a:xfrm>
            <a:off x="914400" y="1691639"/>
            <a:ext cx="8212064" cy="4614862"/>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000" dirty="0"/>
              <a:t>- </a:t>
            </a:r>
            <a:r>
              <a:rPr lang="en-US" sz="2000" dirty="0">
                <a:latin typeface="Arial" panose="020B0604020202020204" pitchFamily="34" charset="0"/>
                <a:cs typeface="Arial" panose="020B0604020202020204" pitchFamily="34" charset="0"/>
              </a:rPr>
              <a:t>Line of Sight is an imaginary line, from the firers’ eye, through the</a:t>
            </a:r>
          </a:p>
          <a:p>
            <a:pPr>
              <a:buFontTx/>
              <a:buNone/>
            </a:pPr>
            <a:r>
              <a:rPr lang="en-US" sz="2000" dirty="0">
                <a:latin typeface="Arial" panose="020B0604020202020204" pitchFamily="34" charset="0"/>
                <a:cs typeface="Arial" panose="020B0604020202020204" pitchFamily="34" charset="0"/>
              </a:rPr>
              <a:t>sights, to the point of aim on the target.</a:t>
            </a:r>
          </a:p>
          <a:p>
            <a:pPr>
              <a:buFontTx/>
              <a:buNone/>
            </a:pPr>
            <a:r>
              <a:rPr lang="en-US" sz="2000" dirty="0">
                <a:latin typeface="Arial" panose="020B0604020202020204" pitchFamily="34" charset="0"/>
                <a:cs typeface="Arial" panose="020B0604020202020204" pitchFamily="34" charset="0"/>
              </a:rPr>
              <a:t>- A burst of fire is a number of successive rounds fired with the same</a:t>
            </a:r>
          </a:p>
          <a:p>
            <a:pPr>
              <a:buFontTx/>
              <a:buNone/>
            </a:pPr>
            <a:r>
              <a:rPr lang="en-US" sz="2000" dirty="0">
                <a:latin typeface="Arial" panose="020B0604020202020204" pitchFamily="34" charset="0"/>
                <a:cs typeface="Arial" panose="020B0604020202020204" pitchFamily="34" charset="0"/>
              </a:rPr>
              <a:t>elevation and point of aim, when the trigger is held to the rear.</a:t>
            </a: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 The number of rounds in a burst can vary depending on the rate of</a:t>
            </a: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fire employed.</a:t>
            </a:r>
          </a:p>
          <a:p>
            <a:pPr>
              <a:buFontTx/>
              <a:buNone/>
            </a:pPr>
            <a:r>
              <a:rPr lang="en-US" sz="2000" dirty="0">
                <a:latin typeface="Arial" panose="020B0604020202020204" pitchFamily="34" charset="0"/>
                <a:cs typeface="Arial" panose="020B0604020202020204" pitchFamily="34" charset="0"/>
              </a:rPr>
              <a:t>- Factors that affect a burst of fire:</a:t>
            </a:r>
          </a:p>
          <a:p>
            <a:pPr lvl="1"/>
            <a:r>
              <a:rPr lang="en-US" sz="2000" dirty="0">
                <a:latin typeface="Arial" panose="020B0604020202020204" pitchFamily="34" charset="0"/>
                <a:cs typeface="Arial" panose="020B0604020202020204" pitchFamily="34" charset="0"/>
              </a:rPr>
              <a:t>The gunner and rate of fire.</a:t>
            </a:r>
          </a:p>
          <a:p>
            <a:pPr lvl="1"/>
            <a:r>
              <a:rPr lang="en-US" sz="2000" dirty="0">
                <a:latin typeface="Arial" panose="020B0604020202020204" pitchFamily="34" charset="0"/>
                <a:cs typeface="Arial" panose="020B0604020202020204" pitchFamily="34" charset="0"/>
              </a:rPr>
              <a:t>The gun and ammunition.</a:t>
            </a:r>
          </a:p>
          <a:p>
            <a:pPr lvl="1"/>
            <a:r>
              <a:rPr lang="en-US" sz="2000" dirty="0">
                <a:latin typeface="Arial" panose="020B0604020202020204" pitchFamily="34" charset="0"/>
                <a:cs typeface="Arial" panose="020B0604020202020204" pitchFamily="34" charset="0"/>
              </a:rPr>
              <a:t>Clarity of target.</a:t>
            </a:r>
          </a:p>
          <a:p>
            <a:pPr lvl="1"/>
            <a:r>
              <a:rPr lang="en-US" sz="2000" dirty="0">
                <a:latin typeface="Arial" panose="020B0604020202020204" pitchFamily="34" charset="0"/>
                <a:cs typeface="Arial" panose="020B0604020202020204" pitchFamily="34" charset="0"/>
              </a:rPr>
              <a:t>Air / weather.</a:t>
            </a:r>
          </a:p>
          <a:p>
            <a:pPr lvl="1"/>
            <a:r>
              <a:rPr lang="en-US" sz="2000" dirty="0">
                <a:latin typeface="Arial" panose="020B0604020202020204" pitchFamily="34" charset="0"/>
                <a:cs typeface="Arial" panose="020B0604020202020204" pitchFamily="34" charset="0"/>
              </a:rPr>
              <a:t>Distance.</a:t>
            </a:r>
          </a:p>
        </p:txBody>
      </p:sp>
    </p:spTree>
    <p:extLst>
      <p:ext uri="{BB962C8B-B14F-4D97-AF65-F5344CB8AC3E}">
        <p14:creationId xmlns:p14="http://schemas.microsoft.com/office/powerpoint/2010/main" val="200986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74883" y="6492875"/>
            <a:ext cx="351581"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18</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13B9B365-3514-17AF-5F03-906D30412AA9}"/>
              </a:ext>
            </a:extLst>
          </p:cNvPr>
          <p:cNvSpPr txBox="1">
            <a:spLocks noChangeArrowheads="1"/>
          </p:cNvSpPr>
          <p:nvPr/>
        </p:nvSpPr>
        <p:spPr bwMode="auto">
          <a:xfrm>
            <a:off x="874207" y="1691639"/>
            <a:ext cx="8252256" cy="2009552"/>
          </a:xfrm>
          <a:prstGeom prst="rect">
            <a:avLst/>
          </a:prstGeom>
          <a:noFill/>
          <a:ln>
            <a:miter lim="800000"/>
            <a:headEnd/>
            <a:tailEnd/>
          </a:ln>
        </p:spPr>
        <p:txBody>
          <a:bodyPr vert="horz" lIns="90488" tIns="44450" rIns="90488" bIns="4445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dirty="0"/>
              <a:t>- </a:t>
            </a:r>
            <a:r>
              <a:rPr lang="en-US" sz="2400" dirty="0">
                <a:latin typeface="Arial" panose="020B0604020202020204" pitchFamily="34" charset="0"/>
                <a:cs typeface="Arial" panose="020B0604020202020204" pitchFamily="34" charset="0"/>
              </a:rPr>
              <a:t>Trajectory is the curved path the round takes during its flight.</a:t>
            </a:r>
          </a:p>
          <a:p>
            <a:pPr>
              <a:buFontTx/>
              <a:buChar char="-"/>
            </a:pPr>
            <a:r>
              <a:rPr lang="en-US" sz="2400" dirty="0">
                <a:latin typeface="Arial" panose="020B0604020202020204" pitchFamily="34" charset="0"/>
                <a:cs typeface="Arial" panose="020B0604020202020204" pitchFamily="34" charset="0"/>
              </a:rPr>
              <a:t>The major factors influencing trajectory are the velocity of the round, gravity, rotation of the round, and air resistance.</a:t>
            </a:r>
          </a:p>
          <a:p>
            <a:pPr marL="0" indent="0">
              <a:buNone/>
            </a:pPr>
            <a:r>
              <a:rPr lang="en-US" sz="2400" dirty="0">
                <a:latin typeface="Arial" panose="020B0604020202020204" pitchFamily="34" charset="0"/>
                <a:cs typeface="Arial" panose="020B0604020202020204" pitchFamily="34" charset="0"/>
              </a:rPr>
              <a:t>- As the range to the target increases, so does the curve of                         trajectory.</a:t>
            </a:r>
          </a:p>
          <a:p>
            <a:pPr marL="0" indent="0">
              <a:buNone/>
            </a:pPr>
            <a:endParaRPr lang="en-US" u="sng" dirty="0">
              <a:solidFill>
                <a:schemeClr val="hlink"/>
              </a:solidFill>
            </a:endParaRPr>
          </a:p>
        </p:txBody>
      </p:sp>
      <p:sp>
        <p:nvSpPr>
          <p:cNvPr id="10" name="Rectangle 2">
            <a:extLst>
              <a:ext uri="{FF2B5EF4-FFF2-40B4-BE49-F238E27FC236}">
                <a16:creationId xmlns:a16="http://schemas.microsoft.com/office/drawing/2014/main" id="{C81DD39F-EF46-FA31-307D-1BB733CD7128}"/>
              </a:ext>
            </a:extLst>
          </p:cNvPr>
          <p:cNvSpPr>
            <a:spLocks noChangeArrowheads="1"/>
          </p:cNvSpPr>
          <p:nvPr/>
        </p:nvSpPr>
        <p:spPr bwMode="auto">
          <a:xfrm>
            <a:off x="1" y="374002"/>
            <a:ext cx="9143999" cy="540398"/>
          </a:xfrm>
          <a:prstGeom prst="rect">
            <a:avLst/>
          </a:prstGeom>
          <a:noFill/>
          <a:ln w="9525">
            <a:noFill/>
            <a:miter lim="800000"/>
            <a:headEnd/>
            <a:tailEnd/>
          </a:ln>
        </p:spPr>
        <p:txBody>
          <a:bodyPr lIns="90488" tIns="44450" rIns="90488" bIns="44450" anchor="b"/>
          <a:lstStyle/>
          <a:p>
            <a:pPr algn="ctr" eaLnBrk="1" hangingPunct="1"/>
            <a:r>
              <a:rPr lang="en-US" sz="3200" b="1" dirty="0">
                <a:latin typeface="Arial" panose="020B0604020202020204" pitchFamily="34" charset="0"/>
                <a:cs typeface="Arial" panose="020B0604020202020204" pitchFamily="34" charset="0"/>
              </a:rPr>
              <a:t>Characteristics of Fire Trajectory</a:t>
            </a:r>
          </a:p>
        </p:txBody>
      </p:sp>
      <p:grpSp>
        <p:nvGrpSpPr>
          <p:cNvPr id="11" name="Group 10">
            <a:extLst>
              <a:ext uri="{FF2B5EF4-FFF2-40B4-BE49-F238E27FC236}">
                <a16:creationId xmlns:a16="http://schemas.microsoft.com/office/drawing/2014/main" id="{8A6C045A-91B4-98CB-9B56-2D93D7FD4EB5}"/>
              </a:ext>
            </a:extLst>
          </p:cNvPr>
          <p:cNvGrpSpPr/>
          <p:nvPr/>
        </p:nvGrpSpPr>
        <p:grpSpPr>
          <a:xfrm>
            <a:off x="-17536" y="4242475"/>
            <a:ext cx="9144000" cy="2241523"/>
            <a:chOff x="393404" y="3574486"/>
            <a:chExt cx="8463516" cy="2654789"/>
          </a:xfrm>
        </p:grpSpPr>
        <p:pic>
          <p:nvPicPr>
            <p:cNvPr id="12" name="Picture 11">
              <a:extLst>
                <a:ext uri="{FF2B5EF4-FFF2-40B4-BE49-F238E27FC236}">
                  <a16:creationId xmlns:a16="http://schemas.microsoft.com/office/drawing/2014/main" id="{2C37E105-B60D-3F11-943A-F8561794D7AA}"/>
                </a:ext>
              </a:extLst>
            </p:cNvPr>
            <p:cNvPicPr>
              <a:picLocks noChangeAspect="1"/>
            </p:cNvPicPr>
            <p:nvPr/>
          </p:nvPicPr>
          <p:blipFill>
            <a:blip r:embed="rId3"/>
            <a:stretch>
              <a:fillRect/>
            </a:stretch>
          </p:blipFill>
          <p:spPr>
            <a:xfrm>
              <a:off x="393404" y="3574486"/>
              <a:ext cx="8463516" cy="2643612"/>
            </a:xfrm>
            <a:prstGeom prst="rect">
              <a:avLst/>
            </a:prstGeom>
          </p:spPr>
        </p:pic>
        <p:sp>
          <p:nvSpPr>
            <p:cNvPr id="14" name="Rectangle 13">
              <a:extLst>
                <a:ext uri="{FF2B5EF4-FFF2-40B4-BE49-F238E27FC236}">
                  <a16:creationId xmlns:a16="http://schemas.microsoft.com/office/drawing/2014/main" id="{DD249A63-A72F-9FB8-35E1-A16E2DC80EF7}"/>
                </a:ext>
              </a:extLst>
            </p:cNvPr>
            <p:cNvSpPr/>
            <p:nvPr/>
          </p:nvSpPr>
          <p:spPr>
            <a:xfrm>
              <a:off x="395384" y="5859943"/>
              <a:ext cx="1569660" cy="369332"/>
            </a:xfrm>
            <a:prstGeom prst="rect">
              <a:avLst/>
            </a:prstGeom>
          </p:spPr>
          <p:txBody>
            <a:bodyPr wrap="none">
              <a:spAutoFit/>
            </a:bodyPr>
            <a:lstStyle/>
            <a:p>
              <a:r>
                <a:rPr lang="en-US" dirty="0">
                  <a:solidFill>
                    <a:srgbClr val="000000"/>
                  </a:solidFill>
                  <a:latin typeface="Arial" panose="020B0604020202020204" pitchFamily="34" charset="0"/>
                </a:rPr>
                <a:t>m= meter 	</a:t>
              </a:r>
            </a:p>
          </p:txBody>
        </p:sp>
      </p:grpSp>
    </p:spTree>
    <p:extLst>
      <p:ext uri="{BB962C8B-B14F-4D97-AF65-F5344CB8AC3E}">
        <p14:creationId xmlns:p14="http://schemas.microsoft.com/office/powerpoint/2010/main" val="229802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32939" y="6492875"/>
            <a:ext cx="393526"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19</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AEAA0D42-1A75-570F-01AC-43C14147B4D9}"/>
              </a:ext>
            </a:extLst>
          </p:cNvPr>
          <p:cNvSpPr txBox="1">
            <a:spLocks noChangeArrowheads="1"/>
          </p:cNvSpPr>
          <p:nvPr/>
        </p:nvSpPr>
        <p:spPr bwMode="auto">
          <a:xfrm>
            <a:off x="924448" y="1743961"/>
            <a:ext cx="8219552" cy="1690355"/>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400" dirty="0">
                <a:latin typeface="Arial" panose="020B0604020202020204" pitchFamily="34" charset="0"/>
                <a:cs typeface="Arial" panose="020B0604020202020204" pitchFamily="34" charset="0"/>
              </a:rPr>
              <a:t>Maximum ordinate is the highest point above the line of sight which a projectile rises during its’ flight.</a:t>
            </a:r>
          </a:p>
          <a:p>
            <a:pPr>
              <a:buFontTx/>
              <a:buNone/>
            </a:pPr>
            <a:r>
              <a:rPr lang="en-US" sz="2400" dirty="0">
                <a:latin typeface="Arial" panose="020B0604020202020204" pitchFamily="34" charset="0"/>
                <a:cs typeface="Arial" panose="020B0604020202020204" pitchFamily="34" charset="0"/>
              </a:rPr>
              <a:t>- It occurs about two-thirds of the distance from the weapon to the target and increases with the range.</a:t>
            </a:r>
            <a:r>
              <a:rPr lang="en-US" sz="2400" dirty="0"/>
              <a:t>	</a:t>
            </a:r>
          </a:p>
        </p:txBody>
      </p:sp>
      <p:sp>
        <p:nvSpPr>
          <p:cNvPr id="10" name="Rectangle 2">
            <a:extLst>
              <a:ext uri="{FF2B5EF4-FFF2-40B4-BE49-F238E27FC236}">
                <a16:creationId xmlns:a16="http://schemas.microsoft.com/office/drawing/2014/main" id="{073C3989-E907-FBC0-EF4E-BDD9112DCD93}"/>
              </a:ext>
            </a:extLst>
          </p:cNvPr>
          <p:cNvSpPr>
            <a:spLocks noChangeArrowheads="1"/>
          </p:cNvSpPr>
          <p:nvPr/>
        </p:nvSpPr>
        <p:spPr bwMode="auto">
          <a:xfrm>
            <a:off x="1" y="383847"/>
            <a:ext cx="9143999" cy="966488"/>
          </a:xfrm>
          <a:prstGeom prst="rect">
            <a:avLst/>
          </a:prstGeom>
          <a:noFill/>
          <a:ln w="9525">
            <a:noFill/>
            <a:miter lim="800000"/>
            <a:headEnd/>
            <a:tailEnd/>
          </a:ln>
        </p:spPr>
        <p:txBody>
          <a:bodyPr lIns="90488" tIns="44450" rIns="90488" bIns="44450" anchor="b"/>
          <a:lstStyle/>
          <a:p>
            <a:pPr algn="ctr" eaLnBrk="1" hangingPunct="1"/>
            <a:r>
              <a:rPr lang="en-US" sz="3200" b="1" dirty="0">
                <a:latin typeface="Arial" panose="020B0604020202020204" pitchFamily="34" charset="0"/>
                <a:cs typeface="Arial" panose="020B0604020202020204" pitchFamily="34" charset="0"/>
              </a:rPr>
              <a:t>Characteristics of Fire </a:t>
            </a:r>
          </a:p>
          <a:p>
            <a:pPr algn="ctr" eaLnBrk="1" hangingPunct="1"/>
            <a:r>
              <a:rPr lang="en-US" sz="3200" b="1" dirty="0">
                <a:latin typeface="Arial" panose="020B0604020202020204" pitchFamily="34" charset="0"/>
                <a:cs typeface="Arial" panose="020B0604020202020204" pitchFamily="34" charset="0"/>
              </a:rPr>
              <a:t>Maximum Ordinate</a:t>
            </a:r>
          </a:p>
        </p:txBody>
      </p:sp>
      <p:grpSp>
        <p:nvGrpSpPr>
          <p:cNvPr id="11" name="Group 10">
            <a:extLst>
              <a:ext uri="{FF2B5EF4-FFF2-40B4-BE49-F238E27FC236}">
                <a16:creationId xmlns:a16="http://schemas.microsoft.com/office/drawing/2014/main" id="{6D2A90B7-1E17-B81B-4B50-91D8AFAB71FB}"/>
              </a:ext>
            </a:extLst>
          </p:cNvPr>
          <p:cNvGrpSpPr/>
          <p:nvPr/>
        </p:nvGrpSpPr>
        <p:grpSpPr>
          <a:xfrm>
            <a:off x="0" y="4277710"/>
            <a:ext cx="9144000" cy="2089788"/>
            <a:chOff x="0" y="4277710"/>
            <a:chExt cx="9144000" cy="2089788"/>
          </a:xfrm>
        </p:grpSpPr>
        <p:pic>
          <p:nvPicPr>
            <p:cNvPr id="12" name="Picture 11">
              <a:extLst>
                <a:ext uri="{FF2B5EF4-FFF2-40B4-BE49-F238E27FC236}">
                  <a16:creationId xmlns:a16="http://schemas.microsoft.com/office/drawing/2014/main" id="{4B41CE27-90C1-CAAA-F584-3CCEA0A57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7710"/>
              <a:ext cx="9144000" cy="2074460"/>
            </a:xfrm>
            <a:prstGeom prst="rect">
              <a:avLst/>
            </a:prstGeom>
          </p:spPr>
        </p:pic>
        <p:sp>
          <p:nvSpPr>
            <p:cNvPr id="14" name="Rectangle 13">
              <a:extLst>
                <a:ext uri="{FF2B5EF4-FFF2-40B4-BE49-F238E27FC236}">
                  <a16:creationId xmlns:a16="http://schemas.microsoft.com/office/drawing/2014/main" id="{F693E1D9-532F-4A02-E187-CAD5CE9611DD}"/>
                </a:ext>
              </a:extLst>
            </p:cNvPr>
            <p:cNvSpPr/>
            <p:nvPr/>
          </p:nvSpPr>
          <p:spPr>
            <a:xfrm>
              <a:off x="0" y="5998166"/>
              <a:ext cx="1569660" cy="369332"/>
            </a:xfrm>
            <a:prstGeom prst="rect">
              <a:avLst/>
            </a:prstGeom>
          </p:spPr>
          <p:txBody>
            <a:bodyPr wrap="none">
              <a:spAutoFit/>
            </a:bodyPr>
            <a:lstStyle/>
            <a:p>
              <a:r>
                <a:rPr lang="en-US" dirty="0">
                  <a:solidFill>
                    <a:srgbClr val="000000"/>
                  </a:solidFill>
                  <a:latin typeface="Arial" panose="020B0604020202020204" pitchFamily="34" charset="0"/>
                </a:rPr>
                <a:t>m= meter 	</a:t>
              </a:r>
            </a:p>
          </p:txBody>
        </p:sp>
      </p:grpSp>
    </p:spTree>
    <p:extLst>
      <p:ext uri="{BB962C8B-B14F-4D97-AF65-F5344CB8AC3E}">
        <p14:creationId xmlns:p14="http://schemas.microsoft.com/office/powerpoint/2010/main" val="169079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73284" y="6492875"/>
            <a:ext cx="270716"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a:t>
            </a:fld>
            <a:endParaRPr lang="en-US">
              <a:solidFill>
                <a:schemeClr val="tx1">
                  <a:alpha val="80000"/>
                </a:schemeClr>
              </a:solidFill>
            </a:endParaRPr>
          </a:p>
        </p:txBody>
      </p:sp>
      <p:sp>
        <p:nvSpPr>
          <p:cNvPr id="9" name="Text Box 8">
            <a:extLst>
              <a:ext uri="{FF2B5EF4-FFF2-40B4-BE49-F238E27FC236}">
                <a16:creationId xmlns:a16="http://schemas.microsoft.com/office/drawing/2014/main" id="{CE55E2AA-73F4-C99B-FF3E-502922895FA1}"/>
              </a:ext>
            </a:extLst>
          </p:cNvPr>
          <p:cNvSpPr txBox="1">
            <a:spLocks noChangeArrowheads="1"/>
          </p:cNvSpPr>
          <p:nvPr/>
        </p:nvSpPr>
        <p:spPr bwMode="auto">
          <a:xfrm>
            <a:off x="4760595" y="1733233"/>
            <a:ext cx="4141788" cy="4054475"/>
          </a:xfrm>
          <a:prstGeom prst="rect">
            <a:avLst/>
          </a:prstGeom>
          <a:noFill/>
          <a:ln w="9525">
            <a:noFill/>
            <a:miter lim="800000"/>
            <a:headEnd/>
            <a:tailEnd/>
          </a:ln>
        </p:spPr>
        <p:txBody>
          <a:bodyPr>
            <a:spAutoFit/>
          </a:bodyPr>
          <a:lstStyle/>
          <a:p>
            <a:pPr algn="l"/>
            <a:r>
              <a:rPr lang="en-US" sz="2000" dirty="0"/>
              <a:t>“IF ANY SINGLE EVENT CAN BE SAID TO HAVE TRANSFORMED THE HISTORY OF WARFARE, IT WAS THE PERFECTION OF THE TRUE AUTOMATIC MACHINE-GUN BY HIRAM MAXIM IN 1885. </a:t>
            </a:r>
          </a:p>
          <a:p>
            <a:pPr algn="l"/>
            <a:r>
              <a:rPr lang="en-US" sz="2000" dirty="0"/>
              <a:t>“OF ALL THE HIDEOUS WEAPONS OF WAR PRODUCED IN THE TWENTIETH CENTURY, NONE HAS EXTRACTED A MORE DREADFUL TOLL OF HUMAN LIFE THAN THE MACHINE GUN”.</a:t>
            </a:r>
          </a:p>
        </p:txBody>
      </p:sp>
      <p:pic>
        <p:nvPicPr>
          <p:cNvPr id="10" name="Picture 9">
            <a:extLst>
              <a:ext uri="{FF2B5EF4-FFF2-40B4-BE49-F238E27FC236}">
                <a16:creationId xmlns:a16="http://schemas.microsoft.com/office/drawing/2014/main" id="{0B3888F9-DFC3-3C1D-D3C8-365A049BE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1691639"/>
            <a:ext cx="4490992" cy="4533900"/>
          </a:xfrm>
          <a:prstGeom prst="rect">
            <a:avLst/>
          </a:prstGeom>
        </p:spPr>
      </p:pic>
    </p:spTree>
    <p:extLst>
      <p:ext uri="{BB962C8B-B14F-4D97-AF65-F5344CB8AC3E}">
        <p14:creationId xmlns:p14="http://schemas.microsoft.com/office/powerpoint/2010/main" val="375626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58105" y="6492875"/>
            <a:ext cx="368359"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20</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DC74C587-8750-B870-0C04-59A3753CB5B9}"/>
              </a:ext>
            </a:extLst>
          </p:cNvPr>
          <p:cNvSpPr txBox="1">
            <a:spLocks noChangeArrowheads="1"/>
          </p:cNvSpPr>
          <p:nvPr/>
        </p:nvSpPr>
        <p:spPr bwMode="auto">
          <a:xfrm>
            <a:off x="934497" y="1740835"/>
            <a:ext cx="8209503" cy="1655203"/>
          </a:xfrm>
          <a:prstGeom prst="rect">
            <a:avLst/>
          </a:prstGeom>
          <a:noFill/>
          <a:ln>
            <a:miter lim="800000"/>
            <a:headEnd/>
            <a:tailEnd/>
          </a:ln>
        </p:spPr>
        <p:txBody>
          <a:bodyPr vert="horz" lIns="90488" tIns="44450" rIns="90488" bIns="4445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t>- </a:t>
            </a:r>
            <a:r>
              <a:rPr lang="en-US" sz="2400" dirty="0">
                <a:latin typeface="Arial" panose="020B0604020202020204" pitchFamily="34" charset="0"/>
                <a:cs typeface="Arial" panose="020B0604020202020204" pitchFamily="34" charset="0"/>
              </a:rPr>
              <a:t>The pattern made by a group of rounds resulting from a burst of fire is the Cone of Fire.</a:t>
            </a:r>
          </a:p>
          <a:p>
            <a:pPr>
              <a:buFontTx/>
              <a:buNone/>
            </a:pPr>
            <a:r>
              <a:rPr lang="en-US" sz="2400" dirty="0">
                <a:latin typeface="Arial" panose="020B0604020202020204" pitchFamily="34" charset="0"/>
                <a:cs typeface="Arial" panose="020B0604020202020204" pitchFamily="34" charset="0"/>
              </a:rPr>
              <a:t>- The pattern is caused mostly by the vibration of the machine gun and variations in ammunition and atmospheric conditions.</a:t>
            </a:r>
            <a:r>
              <a:rPr lang="en-US" sz="2400" b="1" dirty="0"/>
              <a:t>	           </a:t>
            </a:r>
          </a:p>
        </p:txBody>
      </p:sp>
      <p:sp>
        <p:nvSpPr>
          <p:cNvPr id="10" name="Rectangle 2">
            <a:extLst>
              <a:ext uri="{FF2B5EF4-FFF2-40B4-BE49-F238E27FC236}">
                <a16:creationId xmlns:a16="http://schemas.microsoft.com/office/drawing/2014/main" id="{D4FF8695-DBC9-7DAC-6451-BE1030867982}"/>
              </a:ext>
            </a:extLst>
          </p:cNvPr>
          <p:cNvSpPr>
            <a:spLocks noChangeArrowheads="1"/>
          </p:cNvSpPr>
          <p:nvPr/>
        </p:nvSpPr>
        <p:spPr bwMode="auto">
          <a:xfrm>
            <a:off x="0" y="373215"/>
            <a:ext cx="9143999" cy="966488"/>
          </a:xfrm>
          <a:prstGeom prst="rect">
            <a:avLst/>
          </a:prstGeom>
          <a:noFill/>
          <a:ln w="9525">
            <a:noFill/>
            <a:miter lim="800000"/>
            <a:headEnd/>
            <a:tailEnd/>
          </a:ln>
        </p:spPr>
        <p:txBody>
          <a:bodyPr lIns="90488" tIns="44450" rIns="90488" bIns="44450" anchor="b"/>
          <a:lstStyle/>
          <a:p>
            <a:pPr algn="ctr" eaLnBrk="1" hangingPunct="1"/>
            <a:r>
              <a:rPr lang="en-US" sz="3200" b="1" dirty="0">
                <a:latin typeface="Arial" panose="020B0604020202020204" pitchFamily="34" charset="0"/>
                <a:cs typeface="Arial" panose="020B0604020202020204" pitchFamily="34" charset="0"/>
              </a:rPr>
              <a:t>Characteristics of Fire </a:t>
            </a:r>
          </a:p>
          <a:p>
            <a:pPr algn="ctr" eaLnBrk="1" hangingPunct="1"/>
            <a:r>
              <a:rPr lang="en-US" sz="3200" b="1" dirty="0">
                <a:latin typeface="Arial" panose="020B0604020202020204" pitchFamily="34" charset="0"/>
                <a:cs typeface="Arial" panose="020B0604020202020204" pitchFamily="34" charset="0"/>
              </a:rPr>
              <a:t>Cone of Fire</a:t>
            </a:r>
          </a:p>
        </p:txBody>
      </p:sp>
      <p:pic>
        <p:nvPicPr>
          <p:cNvPr id="11" name="Picture 10">
            <a:extLst>
              <a:ext uri="{FF2B5EF4-FFF2-40B4-BE49-F238E27FC236}">
                <a16:creationId xmlns:a16="http://schemas.microsoft.com/office/drawing/2014/main" id="{C8F41B00-D165-94F6-907B-3B5088B67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88"/>
            <a:ext cx="9144000" cy="2489441"/>
          </a:xfrm>
          <a:prstGeom prst="rect">
            <a:avLst/>
          </a:prstGeom>
        </p:spPr>
      </p:pic>
    </p:spTree>
    <p:extLst>
      <p:ext uri="{BB962C8B-B14F-4D97-AF65-F5344CB8AC3E}">
        <p14:creationId xmlns:p14="http://schemas.microsoft.com/office/powerpoint/2010/main" val="38888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49716" y="6492875"/>
            <a:ext cx="394283"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21</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80B679B4-B9FD-B098-FCAF-7D20F693100C}"/>
              </a:ext>
            </a:extLst>
          </p:cNvPr>
          <p:cNvSpPr txBox="1">
            <a:spLocks noChangeArrowheads="1"/>
          </p:cNvSpPr>
          <p:nvPr/>
        </p:nvSpPr>
        <p:spPr bwMode="auto">
          <a:xfrm>
            <a:off x="904352" y="1690731"/>
            <a:ext cx="8239648" cy="2000250"/>
          </a:xfrm>
          <a:prstGeom prst="rect">
            <a:avLst/>
          </a:prstGeom>
          <a:noFill/>
          <a:ln>
            <a:miter lim="800000"/>
            <a:headEnd/>
            <a:tailEnd/>
          </a:ln>
        </p:spPr>
        <p:txBody>
          <a:bodyPr vert="horz" lIns="90488" tIns="44450" rIns="90488" bIns="4445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 The Beaten Zone is the elliptical pattern formed on the ground or target by the striking rounds. </a:t>
            </a:r>
          </a:p>
          <a:p>
            <a:pPr>
              <a:buFontTx/>
              <a:buNone/>
            </a:pPr>
            <a:r>
              <a:rPr lang="en-US" sz="2400" dirty="0">
                <a:latin typeface="Arial" panose="020B0604020202020204" pitchFamily="34" charset="0"/>
                <a:cs typeface="Arial" panose="020B0604020202020204" pitchFamily="34" charset="0"/>
              </a:rPr>
              <a:t>	-	Oval or Cigar shaped.</a:t>
            </a:r>
          </a:p>
          <a:p>
            <a:pPr>
              <a:buFontTx/>
              <a:buNone/>
            </a:pPr>
            <a:r>
              <a:rPr lang="en-US" sz="2400" dirty="0">
                <a:latin typeface="Arial" panose="020B0604020202020204" pitchFamily="34" charset="0"/>
                <a:cs typeface="Arial" panose="020B0604020202020204" pitchFamily="34" charset="0"/>
              </a:rPr>
              <a:t>	-	Density decreases towards the edges.</a:t>
            </a:r>
          </a:p>
          <a:p>
            <a:pPr>
              <a:buFontTx/>
              <a:buNone/>
            </a:pPr>
            <a:r>
              <a:rPr lang="en-US" sz="2400" dirty="0">
                <a:latin typeface="Arial" panose="020B0604020202020204" pitchFamily="34" charset="0"/>
                <a:cs typeface="Arial" panose="020B0604020202020204" pitchFamily="34" charset="0"/>
              </a:rPr>
              <a:t>	-	Effective beaten zone = 85% of rounds.</a:t>
            </a:r>
          </a:p>
        </p:txBody>
      </p:sp>
      <p:sp>
        <p:nvSpPr>
          <p:cNvPr id="10" name="Rectangle 2">
            <a:extLst>
              <a:ext uri="{FF2B5EF4-FFF2-40B4-BE49-F238E27FC236}">
                <a16:creationId xmlns:a16="http://schemas.microsoft.com/office/drawing/2014/main" id="{23320A89-1D4E-384C-B186-C8900D24BFD5}"/>
              </a:ext>
            </a:extLst>
          </p:cNvPr>
          <p:cNvSpPr>
            <a:spLocks noChangeArrowheads="1"/>
          </p:cNvSpPr>
          <p:nvPr/>
        </p:nvSpPr>
        <p:spPr bwMode="auto">
          <a:xfrm>
            <a:off x="1" y="362582"/>
            <a:ext cx="9143999" cy="977119"/>
          </a:xfrm>
          <a:prstGeom prst="rect">
            <a:avLst/>
          </a:prstGeom>
          <a:noFill/>
          <a:ln w="9525">
            <a:noFill/>
            <a:miter lim="800000"/>
            <a:headEnd/>
            <a:tailEnd/>
          </a:ln>
        </p:spPr>
        <p:txBody>
          <a:bodyPr lIns="90488" tIns="44450" rIns="90488" bIns="44450" anchor="b"/>
          <a:lstStyle/>
          <a:p>
            <a:pPr algn="ctr" eaLnBrk="1" hangingPunct="1"/>
            <a:r>
              <a:rPr lang="en-US" sz="3200" b="1" dirty="0">
                <a:latin typeface="Arial" panose="020B0604020202020204" pitchFamily="34" charset="0"/>
                <a:cs typeface="Arial" panose="020B0604020202020204" pitchFamily="34" charset="0"/>
              </a:rPr>
              <a:t>Characteristics of Fire </a:t>
            </a:r>
          </a:p>
          <a:p>
            <a:pPr algn="ctr" eaLnBrk="1" hangingPunct="1"/>
            <a:r>
              <a:rPr lang="en-US" sz="3200" b="1" dirty="0">
                <a:latin typeface="Arial" panose="020B0604020202020204" pitchFamily="34" charset="0"/>
                <a:cs typeface="Arial" panose="020B0604020202020204" pitchFamily="34" charset="0"/>
              </a:rPr>
              <a:t>Beaten Zone</a:t>
            </a:r>
          </a:p>
        </p:txBody>
      </p:sp>
      <p:pic>
        <p:nvPicPr>
          <p:cNvPr id="11" name="Picture 10">
            <a:extLst>
              <a:ext uri="{FF2B5EF4-FFF2-40B4-BE49-F238E27FC236}">
                <a16:creationId xmlns:a16="http://schemas.microsoft.com/office/drawing/2014/main" id="{945F6410-0BFB-97CE-A8E1-CBA1C218A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4270"/>
            <a:ext cx="9144000" cy="2489441"/>
          </a:xfrm>
          <a:prstGeom prst="rect">
            <a:avLst/>
          </a:prstGeom>
        </p:spPr>
      </p:pic>
    </p:spTree>
    <p:extLst>
      <p:ext uri="{BB962C8B-B14F-4D97-AF65-F5344CB8AC3E}">
        <p14:creationId xmlns:p14="http://schemas.microsoft.com/office/powerpoint/2010/main" val="332082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41327" y="6481981"/>
            <a:ext cx="385137"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22</a:t>
            </a:fld>
            <a:endParaRPr lang="en-US">
              <a:solidFill>
                <a:schemeClr val="tx1">
                  <a:alpha val="80000"/>
                </a:schemeClr>
              </a:solidFill>
            </a:endParaRPr>
          </a:p>
        </p:txBody>
      </p:sp>
      <p:sp>
        <p:nvSpPr>
          <p:cNvPr id="9" name="Rectangle 1027">
            <a:extLst>
              <a:ext uri="{FF2B5EF4-FFF2-40B4-BE49-F238E27FC236}">
                <a16:creationId xmlns:a16="http://schemas.microsoft.com/office/drawing/2014/main" id="{8E54E5C3-E7A7-5F4C-0718-C5F88357D010}"/>
              </a:ext>
            </a:extLst>
          </p:cNvPr>
          <p:cNvSpPr>
            <a:spLocks noChangeArrowheads="1"/>
          </p:cNvSpPr>
          <p:nvPr/>
        </p:nvSpPr>
        <p:spPr bwMode="auto">
          <a:xfrm>
            <a:off x="2661442" y="1706094"/>
            <a:ext cx="3821113" cy="459100"/>
          </a:xfrm>
          <a:prstGeom prst="rect">
            <a:avLst/>
          </a:prstGeom>
          <a:noFill/>
          <a:ln w="12700">
            <a:noFill/>
            <a:miter lim="800000"/>
            <a:headEnd/>
            <a:tailEnd/>
          </a:ln>
        </p:spPr>
        <p:txBody>
          <a:bodyPr wrap="square" lIns="90488" tIns="44450" rIns="90488" bIns="44450">
            <a:spAutoFit/>
          </a:bodyPr>
          <a:lstStyle/>
          <a:p>
            <a:pPr algn="l"/>
            <a:r>
              <a:rPr lang="en-US" sz="2400" b="1" dirty="0"/>
              <a:t>AS RANGE INCREASES…………</a:t>
            </a:r>
          </a:p>
        </p:txBody>
      </p:sp>
      <p:sp>
        <p:nvSpPr>
          <p:cNvPr id="22" name="Rectangle 2">
            <a:extLst>
              <a:ext uri="{FF2B5EF4-FFF2-40B4-BE49-F238E27FC236}">
                <a16:creationId xmlns:a16="http://schemas.microsoft.com/office/drawing/2014/main" id="{124B056C-8224-2378-889B-4627542AF258}"/>
              </a:ext>
            </a:extLst>
          </p:cNvPr>
          <p:cNvSpPr>
            <a:spLocks noChangeArrowheads="1"/>
          </p:cNvSpPr>
          <p:nvPr/>
        </p:nvSpPr>
        <p:spPr bwMode="auto">
          <a:xfrm>
            <a:off x="0" y="343731"/>
            <a:ext cx="9143999" cy="1208376"/>
          </a:xfrm>
          <a:prstGeom prst="rect">
            <a:avLst/>
          </a:prstGeom>
          <a:noFill/>
          <a:ln w="9525">
            <a:noFill/>
            <a:miter lim="800000"/>
            <a:headEnd/>
            <a:tailEnd/>
          </a:ln>
        </p:spPr>
        <p:txBody>
          <a:bodyPr lIns="90488" tIns="44450" rIns="90488" bIns="44450" anchor="b"/>
          <a:lstStyle/>
          <a:p>
            <a:pPr algn="ctr" eaLnBrk="1" hangingPunct="1"/>
            <a:r>
              <a:rPr lang="en-US" sz="3600" b="1" dirty="0">
                <a:latin typeface="Arial" panose="020B0604020202020204" pitchFamily="34" charset="0"/>
                <a:cs typeface="Arial" panose="020B0604020202020204" pitchFamily="34" charset="0"/>
              </a:rPr>
              <a:t>Characteristics of Fire</a:t>
            </a:r>
          </a:p>
          <a:p>
            <a:pPr algn="ctr" eaLnBrk="1" hangingPunct="1"/>
            <a:r>
              <a:rPr lang="en-US" sz="3600" b="1" dirty="0">
                <a:latin typeface="Arial" panose="020B0604020202020204" pitchFamily="34" charset="0"/>
                <a:cs typeface="Arial" panose="020B0604020202020204" pitchFamily="34" charset="0"/>
              </a:rPr>
              <a:t>Range Effects on Beaten Zone</a:t>
            </a:r>
          </a:p>
        </p:txBody>
      </p:sp>
      <p:grpSp>
        <p:nvGrpSpPr>
          <p:cNvPr id="2" name="Group 1">
            <a:extLst>
              <a:ext uri="{FF2B5EF4-FFF2-40B4-BE49-F238E27FC236}">
                <a16:creationId xmlns:a16="http://schemas.microsoft.com/office/drawing/2014/main" id="{C22277AF-3733-E419-AF16-5B5282163089}"/>
              </a:ext>
            </a:extLst>
          </p:cNvPr>
          <p:cNvGrpSpPr/>
          <p:nvPr/>
        </p:nvGrpSpPr>
        <p:grpSpPr>
          <a:xfrm>
            <a:off x="150017" y="2283684"/>
            <a:ext cx="8843962" cy="3874790"/>
            <a:chOff x="36513" y="2237085"/>
            <a:chExt cx="8843962" cy="3874790"/>
          </a:xfrm>
        </p:grpSpPr>
        <p:sp>
          <p:nvSpPr>
            <p:cNvPr id="10" name="Rectangle 1030">
              <a:extLst>
                <a:ext uri="{FF2B5EF4-FFF2-40B4-BE49-F238E27FC236}">
                  <a16:creationId xmlns:a16="http://schemas.microsoft.com/office/drawing/2014/main" id="{0E7F536B-7023-6BEE-2BCF-658CA3662A5A}"/>
                </a:ext>
              </a:extLst>
            </p:cNvPr>
            <p:cNvSpPr>
              <a:spLocks noChangeArrowheads="1"/>
            </p:cNvSpPr>
            <p:nvPr/>
          </p:nvSpPr>
          <p:spPr bwMode="auto">
            <a:xfrm>
              <a:off x="3821112" y="2237085"/>
              <a:ext cx="1165225" cy="454025"/>
            </a:xfrm>
            <a:prstGeom prst="rect">
              <a:avLst/>
            </a:prstGeom>
            <a:noFill/>
            <a:ln w="12700">
              <a:noFill/>
              <a:miter lim="800000"/>
              <a:headEnd/>
              <a:tailEnd/>
            </a:ln>
          </p:spPr>
          <p:txBody>
            <a:bodyPr wrap="none" lIns="90488" tIns="44450" rIns="90488" bIns="44450">
              <a:spAutoFit/>
            </a:bodyPr>
            <a:lstStyle/>
            <a:p>
              <a:r>
                <a:rPr lang="en-US" sz="2400" b="1" u="sng" dirty="0"/>
                <a:t>M240B</a:t>
              </a:r>
            </a:p>
          </p:txBody>
        </p:sp>
        <p:sp>
          <p:nvSpPr>
            <p:cNvPr id="11" name="Oval 1031">
              <a:extLst>
                <a:ext uri="{FF2B5EF4-FFF2-40B4-BE49-F238E27FC236}">
                  <a16:creationId xmlns:a16="http://schemas.microsoft.com/office/drawing/2014/main" id="{BEEC0C2F-3186-CF4B-3887-8C486B793B06}"/>
                </a:ext>
              </a:extLst>
            </p:cNvPr>
            <p:cNvSpPr>
              <a:spLocks noChangeArrowheads="1"/>
            </p:cNvSpPr>
            <p:nvPr/>
          </p:nvSpPr>
          <p:spPr bwMode="auto">
            <a:xfrm>
              <a:off x="730250" y="3359150"/>
              <a:ext cx="3263900" cy="215900"/>
            </a:xfrm>
            <a:prstGeom prst="ellipse">
              <a:avLst/>
            </a:prstGeom>
            <a:solidFill>
              <a:srgbClr val="FC0128"/>
            </a:solidFill>
            <a:ln w="12700">
              <a:solidFill>
                <a:srgbClr val="00FF00"/>
              </a:solidFill>
              <a:round/>
              <a:headEnd/>
              <a:tailEnd/>
            </a:ln>
          </p:spPr>
          <p:txBody>
            <a:bodyPr wrap="none" anchor="ctr"/>
            <a:lstStyle/>
            <a:p>
              <a:endParaRPr lang="en-US" sz="2400" b="1"/>
            </a:p>
          </p:txBody>
        </p:sp>
        <p:sp>
          <p:nvSpPr>
            <p:cNvPr id="12" name="Oval 1032">
              <a:extLst>
                <a:ext uri="{FF2B5EF4-FFF2-40B4-BE49-F238E27FC236}">
                  <a16:creationId xmlns:a16="http://schemas.microsoft.com/office/drawing/2014/main" id="{C8D833C4-D213-DDF0-D7FC-1608851F61BF}"/>
                </a:ext>
              </a:extLst>
            </p:cNvPr>
            <p:cNvSpPr>
              <a:spLocks noChangeArrowheads="1"/>
            </p:cNvSpPr>
            <p:nvPr/>
          </p:nvSpPr>
          <p:spPr bwMode="auto">
            <a:xfrm>
              <a:off x="1339850" y="4711700"/>
              <a:ext cx="2197100" cy="368300"/>
            </a:xfrm>
            <a:prstGeom prst="ellipse">
              <a:avLst/>
            </a:prstGeom>
            <a:solidFill>
              <a:srgbClr val="FC0128"/>
            </a:solidFill>
            <a:ln w="12700">
              <a:solidFill>
                <a:srgbClr val="00FF00"/>
              </a:solidFill>
              <a:round/>
              <a:headEnd/>
              <a:tailEnd/>
            </a:ln>
          </p:spPr>
          <p:txBody>
            <a:bodyPr wrap="none" anchor="ctr"/>
            <a:lstStyle/>
            <a:p>
              <a:endParaRPr lang="en-US" sz="2400" b="1"/>
            </a:p>
          </p:txBody>
        </p:sp>
        <p:sp>
          <p:nvSpPr>
            <p:cNvPr id="14" name="Oval 1033">
              <a:extLst>
                <a:ext uri="{FF2B5EF4-FFF2-40B4-BE49-F238E27FC236}">
                  <a16:creationId xmlns:a16="http://schemas.microsoft.com/office/drawing/2014/main" id="{5DC7F5FB-2712-4877-0031-912D11B52734}"/>
                </a:ext>
              </a:extLst>
            </p:cNvPr>
            <p:cNvSpPr>
              <a:spLocks noChangeArrowheads="1"/>
            </p:cNvSpPr>
            <p:nvPr/>
          </p:nvSpPr>
          <p:spPr bwMode="auto">
            <a:xfrm>
              <a:off x="6084888" y="5667375"/>
              <a:ext cx="1358900" cy="444500"/>
            </a:xfrm>
            <a:prstGeom prst="ellipse">
              <a:avLst/>
            </a:prstGeom>
            <a:solidFill>
              <a:srgbClr val="FC0128"/>
            </a:solidFill>
            <a:ln w="12700">
              <a:solidFill>
                <a:srgbClr val="00FF00"/>
              </a:solidFill>
              <a:round/>
              <a:headEnd/>
              <a:tailEnd/>
            </a:ln>
          </p:spPr>
          <p:txBody>
            <a:bodyPr wrap="none" anchor="ctr"/>
            <a:lstStyle/>
            <a:p>
              <a:endParaRPr lang="en-US" sz="2400" b="1"/>
            </a:p>
          </p:txBody>
        </p:sp>
        <p:sp>
          <p:nvSpPr>
            <p:cNvPr id="18" name="Oval 1034">
              <a:extLst>
                <a:ext uri="{FF2B5EF4-FFF2-40B4-BE49-F238E27FC236}">
                  <a16:creationId xmlns:a16="http://schemas.microsoft.com/office/drawing/2014/main" id="{97F02F40-6107-87EB-C7E7-36A25F2258E9}"/>
                </a:ext>
              </a:extLst>
            </p:cNvPr>
            <p:cNvSpPr>
              <a:spLocks noChangeArrowheads="1"/>
            </p:cNvSpPr>
            <p:nvPr/>
          </p:nvSpPr>
          <p:spPr bwMode="auto">
            <a:xfrm>
              <a:off x="5583238" y="4144963"/>
              <a:ext cx="2654300" cy="292100"/>
            </a:xfrm>
            <a:prstGeom prst="ellipse">
              <a:avLst/>
            </a:prstGeom>
            <a:solidFill>
              <a:srgbClr val="FC0128"/>
            </a:solidFill>
            <a:ln w="12700">
              <a:solidFill>
                <a:srgbClr val="00FF00"/>
              </a:solidFill>
              <a:round/>
              <a:headEnd/>
              <a:tailEnd/>
            </a:ln>
          </p:spPr>
          <p:txBody>
            <a:bodyPr wrap="none" anchor="ctr"/>
            <a:lstStyle/>
            <a:p>
              <a:endParaRPr lang="en-US" sz="2400" b="1"/>
            </a:p>
          </p:txBody>
        </p:sp>
        <p:sp>
          <p:nvSpPr>
            <p:cNvPr id="19" name="Rectangle 1035">
              <a:extLst>
                <a:ext uri="{FF2B5EF4-FFF2-40B4-BE49-F238E27FC236}">
                  <a16:creationId xmlns:a16="http://schemas.microsoft.com/office/drawing/2014/main" id="{FFE7CFC7-846A-C337-5FCF-5CC4CAD96C62}"/>
                </a:ext>
              </a:extLst>
            </p:cNvPr>
            <p:cNvSpPr>
              <a:spLocks noChangeArrowheads="1"/>
            </p:cNvSpPr>
            <p:nvPr/>
          </p:nvSpPr>
          <p:spPr bwMode="auto">
            <a:xfrm>
              <a:off x="364370" y="2717733"/>
              <a:ext cx="4565650" cy="515938"/>
            </a:xfrm>
            <a:prstGeom prst="rect">
              <a:avLst/>
            </a:prstGeom>
            <a:noFill/>
            <a:ln w="12700">
              <a:noFill/>
              <a:miter lim="800000"/>
              <a:headEnd/>
              <a:tailEnd/>
            </a:ln>
          </p:spPr>
          <p:txBody>
            <a:bodyPr wrap="none" lIns="90488" tIns="44450" rIns="90488" bIns="44450">
              <a:spAutoFit/>
            </a:bodyPr>
            <a:lstStyle/>
            <a:p>
              <a:pPr algn="l"/>
              <a:r>
                <a:rPr lang="en-US" sz="2800" b="1" dirty="0"/>
                <a:t>RANGE: 500m	1 X 110 m</a:t>
              </a:r>
            </a:p>
          </p:txBody>
        </p:sp>
        <p:sp>
          <p:nvSpPr>
            <p:cNvPr id="20" name="Rectangle 1036">
              <a:extLst>
                <a:ext uri="{FF2B5EF4-FFF2-40B4-BE49-F238E27FC236}">
                  <a16:creationId xmlns:a16="http://schemas.microsoft.com/office/drawing/2014/main" id="{B0E92A35-0728-2A35-15DD-E1F2B6606C8F}"/>
                </a:ext>
              </a:extLst>
            </p:cNvPr>
            <p:cNvSpPr>
              <a:spLocks noChangeArrowheads="1"/>
            </p:cNvSpPr>
            <p:nvPr/>
          </p:nvSpPr>
          <p:spPr bwMode="auto">
            <a:xfrm>
              <a:off x="4494213" y="3327400"/>
              <a:ext cx="4367212" cy="515938"/>
            </a:xfrm>
            <a:prstGeom prst="rect">
              <a:avLst/>
            </a:prstGeom>
            <a:noFill/>
            <a:ln w="12700">
              <a:noFill/>
              <a:miter lim="800000"/>
              <a:headEnd/>
              <a:tailEnd/>
            </a:ln>
          </p:spPr>
          <p:txBody>
            <a:bodyPr wrap="none" lIns="90488" tIns="44450" rIns="90488" bIns="44450">
              <a:spAutoFit/>
            </a:bodyPr>
            <a:lstStyle/>
            <a:p>
              <a:pPr algn="l"/>
              <a:r>
                <a:rPr lang="en-US" sz="2800" b="1"/>
                <a:t>RANGE: 1000m	2 X 75 m</a:t>
              </a:r>
            </a:p>
          </p:txBody>
        </p:sp>
        <p:sp>
          <p:nvSpPr>
            <p:cNvPr id="21" name="Rectangle 1038">
              <a:extLst>
                <a:ext uri="{FF2B5EF4-FFF2-40B4-BE49-F238E27FC236}">
                  <a16:creationId xmlns:a16="http://schemas.microsoft.com/office/drawing/2014/main" id="{35FC7A94-6360-3AA8-93A4-95CF9DD8E530}"/>
                </a:ext>
              </a:extLst>
            </p:cNvPr>
            <p:cNvSpPr>
              <a:spLocks noChangeArrowheads="1"/>
            </p:cNvSpPr>
            <p:nvPr/>
          </p:nvSpPr>
          <p:spPr bwMode="auto">
            <a:xfrm>
              <a:off x="4513263" y="4899025"/>
              <a:ext cx="4367212" cy="515938"/>
            </a:xfrm>
            <a:prstGeom prst="rect">
              <a:avLst/>
            </a:prstGeom>
            <a:noFill/>
            <a:ln w="12700">
              <a:noFill/>
              <a:miter lim="800000"/>
              <a:headEnd/>
              <a:tailEnd/>
            </a:ln>
          </p:spPr>
          <p:txBody>
            <a:bodyPr wrap="none" lIns="90488" tIns="44450" rIns="90488" bIns="44450">
              <a:spAutoFit/>
            </a:bodyPr>
            <a:lstStyle/>
            <a:p>
              <a:pPr algn="l"/>
              <a:r>
                <a:rPr lang="en-US" sz="2800" b="1"/>
                <a:t>RANGE: 2000m	4 X 50 m</a:t>
              </a:r>
            </a:p>
          </p:txBody>
        </p:sp>
        <p:sp>
          <p:nvSpPr>
            <p:cNvPr id="23" name="Rectangle 1037">
              <a:extLst>
                <a:ext uri="{FF2B5EF4-FFF2-40B4-BE49-F238E27FC236}">
                  <a16:creationId xmlns:a16="http://schemas.microsoft.com/office/drawing/2014/main" id="{26A479EB-CA6C-4EAD-19FF-6BD7CEFFE1FE}"/>
                </a:ext>
              </a:extLst>
            </p:cNvPr>
            <p:cNvSpPr>
              <a:spLocks noChangeArrowheads="1"/>
            </p:cNvSpPr>
            <p:nvPr/>
          </p:nvSpPr>
          <p:spPr bwMode="auto">
            <a:xfrm>
              <a:off x="36513" y="4041775"/>
              <a:ext cx="4367212" cy="515938"/>
            </a:xfrm>
            <a:prstGeom prst="rect">
              <a:avLst/>
            </a:prstGeom>
            <a:noFill/>
            <a:ln w="12700">
              <a:noFill/>
              <a:miter lim="800000"/>
              <a:headEnd/>
              <a:tailEnd/>
            </a:ln>
          </p:spPr>
          <p:txBody>
            <a:bodyPr wrap="none" lIns="90488" tIns="44450" rIns="90488" bIns="44450">
              <a:spAutoFit/>
            </a:bodyPr>
            <a:lstStyle/>
            <a:p>
              <a:pPr algn="l"/>
              <a:r>
                <a:rPr lang="en-US" sz="2800" b="1" dirty="0"/>
                <a:t>RANGE: 1500m	3 X 55 m</a:t>
              </a:r>
            </a:p>
          </p:txBody>
        </p:sp>
      </p:grpSp>
    </p:spTree>
    <p:extLst>
      <p:ext uri="{BB962C8B-B14F-4D97-AF65-F5344CB8AC3E}">
        <p14:creationId xmlns:p14="http://schemas.microsoft.com/office/powerpoint/2010/main" val="2647873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32939" y="6492875"/>
            <a:ext cx="393526"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23</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4FE7F952-FE04-323A-3D80-A11E015DB248}"/>
              </a:ext>
            </a:extLst>
          </p:cNvPr>
          <p:cNvSpPr txBox="1">
            <a:spLocks noChangeArrowheads="1"/>
          </p:cNvSpPr>
          <p:nvPr/>
        </p:nvSpPr>
        <p:spPr bwMode="auto">
          <a:xfrm>
            <a:off x="884256" y="1730652"/>
            <a:ext cx="8259744" cy="1248441"/>
          </a:xfrm>
          <a:prstGeom prst="rect">
            <a:avLst/>
          </a:prstGeom>
          <a:noFill/>
          <a:ln>
            <a:miter lim="800000"/>
            <a:headEnd/>
            <a:tailEnd/>
          </a:ln>
        </p:spPr>
        <p:txBody>
          <a:bodyPr vert="horz" lIns="90488" tIns="44450" rIns="90488" bIns="4445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t>The Danger Space is between the muzzle of the weapon and the target where the trajectory rises less than 1.8 meters (the average height of a standing Soldier) above the ground, including the beaten zone.</a:t>
            </a:r>
          </a:p>
        </p:txBody>
      </p:sp>
      <p:sp>
        <p:nvSpPr>
          <p:cNvPr id="10" name="Rectangle 2">
            <a:extLst>
              <a:ext uri="{FF2B5EF4-FFF2-40B4-BE49-F238E27FC236}">
                <a16:creationId xmlns:a16="http://schemas.microsoft.com/office/drawing/2014/main" id="{1C88D256-EED0-801A-696B-032A64D125F1}"/>
              </a:ext>
            </a:extLst>
          </p:cNvPr>
          <p:cNvSpPr>
            <a:spLocks noChangeArrowheads="1"/>
          </p:cNvSpPr>
          <p:nvPr/>
        </p:nvSpPr>
        <p:spPr bwMode="auto">
          <a:xfrm>
            <a:off x="1" y="383846"/>
            <a:ext cx="9143999" cy="1009017"/>
          </a:xfrm>
          <a:prstGeom prst="rect">
            <a:avLst/>
          </a:prstGeom>
          <a:noFill/>
          <a:ln w="9525">
            <a:noFill/>
            <a:miter lim="800000"/>
            <a:headEnd/>
            <a:tailEnd/>
          </a:ln>
        </p:spPr>
        <p:txBody>
          <a:bodyPr lIns="90488" tIns="44450" rIns="90488" bIns="44450" anchor="b"/>
          <a:lstStyle/>
          <a:p>
            <a:pPr algn="ctr" eaLnBrk="1" hangingPunct="1"/>
            <a:r>
              <a:rPr lang="en-US" sz="3200" b="1" dirty="0">
                <a:latin typeface="Arial" panose="020B0604020202020204" pitchFamily="34" charset="0"/>
                <a:cs typeface="Arial" panose="020B0604020202020204" pitchFamily="34" charset="0"/>
              </a:rPr>
              <a:t>Characteristics of Fire</a:t>
            </a:r>
          </a:p>
          <a:p>
            <a:pPr algn="ctr" eaLnBrk="1" hangingPunct="1"/>
            <a:r>
              <a:rPr lang="en-US" sz="3200" b="1" dirty="0">
                <a:latin typeface="Arial" panose="020B0604020202020204" pitchFamily="34" charset="0"/>
                <a:cs typeface="Arial" panose="020B0604020202020204" pitchFamily="34" charset="0"/>
              </a:rPr>
              <a:t>Danger Space</a:t>
            </a:r>
          </a:p>
        </p:txBody>
      </p:sp>
      <p:grpSp>
        <p:nvGrpSpPr>
          <p:cNvPr id="12" name="Group 11">
            <a:extLst>
              <a:ext uri="{FF2B5EF4-FFF2-40B4-BE49-F238E27FC236}">
                <a16:creationId xmlns:a16="http://schemas.microsoft.com/office/drawing/2014/main" id="{E6E654CB-EA07-E516-8CB7-B26D5F9DDC7A}"/>
              </a:ext>
            </a:extLst>
          </p:cNvPr>
          <p:cNvGrpSpPr/>
          <p:nvPr/>
        </p:nvGrpSpPr>
        <p:grpSpPr>
          <a:xfrm>
            <a:off x="0" y="3642966"/>
            <a:ext cx="9144000" cy="2475348"/>
            <a:chOff x="0" y="3642966"/>
            <a:chExt cx="9144000" cy="2475348"/>
          </a:xfrm>
        </p:grpSpPr>
        <p:pic>
          <p:nvPicPr>
            <p:cNvPr id="14" name="Picture 13">
              <a:extLst>
                <a:ext uri="{FF2B5EF4-FFF2-40B4-BE49-F238E27FC236}">
                  <a16:creationId xmlns:a16="http://schemas.microsoft.com/office/drawing/2014/main" id="{4E64B760-5BDF-C535-31AE-EBA20F51A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74377"/>
              <a:ext cx="9144000" cy="24439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pic>
        <p:grpSp>
          <p:nvGrpSpPr>
            <p:cNvPr id="18" name="Group 17">
              <a:extLst>
                <a:ext uri="{FF2B5EF4-FFF2-40B4-BE49-F238E27FC236}">
                  <a16:creationId xmlns:a16="http://schemas.microsoft.com/office/drawing/2014/main" id="{2E72C936-82A3-683D-19E7-5A1A0F4B3D03}"/>
                </a:ext>
              </a:extLst>
            </p:cNvPr>
            <p:cNvGrpSpPr/>
            <p:nvPr/>
          </p:nvGrpSpPr>
          <p:grpSpPr>
            <a:xfrm>
              <a:off x="1432839" y="3642966"/>
              <a:ext cx="6035040" cy="1130238"/>
              <a:chOff x="939566" y="1813987"/>
              <a:chExt cx="6035040" cy="1130238"/>
            </a:xfrm>
          </p:grpSpPr>
          <p:cxnSp>
            <p:nvCxnSpPr>
              <p:cNvPr id="19" name="Straight Connector 18">
                <a:extLst>
                  <a:ext uri="{FF2B5EF4-FFF2-40B4-BE49-F238E27FC236}">
                    <a16:creationId xmlns:a16="http://schemas.microsoft.com/office/drawing/2014/main" id="{AD1C43E3-ACDC-49C3-2401-53002374A103}"/>
                  </a:ext>
                </a:extLst>
              </p:cNvPr>
              <p:cNvCxnSpPr/>
              <p:nvPr/>
            </p:nvCxnSpPr>
            <p:spPr bwMode="auto">
              <a:xfrm>
                <a:off x="939566" y="2219326"/>
                <a:ext cx="6035040" cy="0"/>
              </a:xfrm>
              <a:prstGeom prst="line">
                <a:avLst/>
              </a:prstGeom>
              <a:noFill/>
              <a:ln w="47625" cap="flat" cmpd="sng" algn="ctr">
                <a:solidFill>
                  <a:srgbClr val="FF0000"/>
                </a:solidFill>
                <a:prstDash val="solid"/>
                <a:round/>
                <a:headEnd type="none" w="med" len="med"/>
                <a:tailEnd type="none" w="med" len="med"/>
              </a:ln>
              <a:effectLst/>
            </p:spPr>
          </p:cxnSp>
          <p:cxnSp>
            <p:nvCxnSpPr>
              <p:cNvPr id="20" name="Straight Arrow Connector 19">
                <a:extLst>
                  <a:ext uri="{FF2B5EF4-FFF2-40B4-BE49-F238E27FC236}">
                    <a16:creationId xmlns:a16="http://schemas.microsoft.com/office/drawing/2014/main" id="{4A945296-1F4C-4972-2434-D2CAB45FAB44}"/>
                  </a:ext>
                </a:extLst>
              </p:cNvPr>
              <p:cNvCxnSpPr/>
              <p:nvPr/>
            </p:nvCxnSpPr>
            <p:spPr bwMode="auto">
              <a:xfrm>
                <a:off x="6960038" y="2223083"/>
                <a:ext cx="0" cy="612396"/>
              </a:xfrm>
              <a:prstGeom prst="straightConnector1">
                <a:avLst/>
              </a:prstGeom>
              <a:noFill/>
              <a:ln w="41275"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C641BF8F-EA6F-5E5C-E89B-AA6A77CAA695}"/>
                  </a:ext>
                </a:extLst>
              </p:cNvPr>
              <p:cNvCxnSpPr/>
              <p:nvPr/>
            </p:nvCxnSpPr>
            <p:spPr bwMode="auto">
              <a:xfrm>
                <a:off x="954918" y="2219326"/>
                <a:ext cx="0" cy="612396"/>
              </a:xfrm>
              <a:prstGeom prst="straightConnector1">
                <a:avLst/>
              </a:prstGeom>
              <a:noFill/>
              <a:ln w="41275" cap="flat" cmpd="sng" algn="ctr">
                <a:solidFill>
                  <a:srgbClr val="FF0000"/>
                </a:solidFill>
                <a:prstDash val="solid"/>
                <a:round/>
                <a:headEnd type="none" w="med" len="med"/>
                <a:tailEnd type="triangle"/>
              </a:ln>
              <a:effectLst/>
            </p:spPr>
          </p:cxnSp>
          <p:sp>
            <p:nvSpPr>
              <p:cNvPr id="22" name="TextBox 21">
                <a:extLst>
                  <a:ext uri="{FF2B5EF4-FFF2-40B4-BE49-F238E27FC236}">
                    <a16:creationId xmlns:a16="http://schemas.microsoft.com/office/drawing/2014/main" id="{DF449A44-74A2-029A-034D-D0D69F506881}"/>
                  </a:ext>
                </a:extLst>
              </p:cNvPr>
              <p:cNvSpPr txBox="1"/>
              <p:nvPr/>
            </p:nvSpPr>
            <p:spPr>
              <a:xfrm>
                <a:off x="2530760" y="1813987"/>
                <a:ext cx="2643289" cy="461665"/>
              </a:xfrm>
              <a:prstGeom prst="rect">
                <a:avLst/>
              </a:prstGeom>
              <a:noFill/>
            </p:spPr>
            <p:txBody>
              <a:bodyPr wrap="none" rtlCol="0">
                <a:spAutoFit/>
              </a:bodyPr>
              <a:lstStyle/>
              <a:p>
                <a:r>
                  <a:rPr lang="en-US" sz="2400" b="1" dirty="0">
                    <a:solidFill>
                      <a:srgbClr val="FF0000"/>
                    </a:solidFill>
                  </a:rPr>
                  <a:t>DANGER SPACE</a:t>
                </a:r>
              </a:p>
            </p:txBody>
          </p:sp>
          <p:cxnSp>
            <p:nvCxnSpPr>
              <p:cNvPr id="23" name="Straight Arrow Connector 22">
                <a:extLst>
                  <a:ext uri="{FF2B5EF4-FFF2-40B4-BE49-F238E27FC236}">
                    <a16:creationId xmlns:a16="http://schemas.microsoft.com/office/drawing/2014/main" id="{7EDEFFA4-E418-66B8-63E0-5E513AB67095}"/>
                  </a:ext>
                </a:extLst>
              </p:cNvPr>
              <p:cNvCxnSpPr/>
              <p:nvPr/>
            </p:nvCxnSpPr>
            <p:spPr bwMode="auto">
              <a:xfrm flipH="1">
                <a:off x="3897196" y="2267556"/>
                <a:ext cx="1381" cy="676669"/>
              </a:xfrm>
              <a:prstGeom prst="straightConnector1">
                <a:avLst/>
              </a:prstGeom>
              <a:noFill/>
              <a:ln w="41275" cap="flat" cmpd="sng" algn="ctr">
                <a:solidFill>
                  <a:srgbClr val="FF0000"/>
                </a:solidFill>
                <a:prstDash val="solid"/>
                <a:round/>
                <a:headEnd type="triangle"/>
                <a:tailEnd type="triangle"/>
              </a:ln>
              <a:effectLst/>
            </p:spPr>
          </p:cxnSp>
          <p:sp>
            <p:nvSpPr>
              <p:cNvPr id="24" name="TextBox 23">
                <a:extLst>
                  <a:ext uri="{FF2B5EF4-FFF2-40B4-BE49-F238E27FC236}">
                    <a16:creationId xmlns:a16="http://schemas.microsoft.com/office/drawing/2014/main" id="{B2B8F286-57B2-3F1B-CF45-BFDFC44A7288}"/>
                  </a:ext>
                </a:extLst>
              </p:cNvPr>
              <p:cNvSpPr txBox="1"/>
              <p:nvPr/>
            </p:nvSpPr>
            <p:spPr>
              <a:xfrm>
                <a:off x="2718760" y="2457347"/>
                <a:ext cx="1165704" cy="338554"/>
              </a:xfrm>
              <a:prstGeom prst="rect">
                <a:avLst/>
              </a:prstGeom>
              <a:noFill/>
            </p:spPr>
            <p:txBody>
              <a:bodyPr wrap="none" rtlCol="0">
                <a:spAutoFit/>
              </a:bodyPr>
              <a:lstStyle/>
              <a:p>
                <a:r>
                  <a:rPr lang="en-US" sz="1600" b="1" dirty="0">
                    <a:solidFill>
                      <a:srgbClr val="FF0000"/>
                    </a:solidFill>
                  </a:rPr>
                  <a:t>MAX 1.8m</a:t>
                </a:r>
              </a:p>
            </p:txBody>
          </p:sp>
        </p:grpSp>
      </p:grpSp>
    </p:spTree>
    <p:extLst>
      <p:ext uri="{BB962C8B-B14F-4D97-AF65-F5344CB8AC3E}">
        <p14:creationId xmlns:p14="http://schemas.microsoft.com/office/powerpoint/2010/main" val="1633019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32939" y="6498759"/>
            <a:ext cx="393526"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24</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AD196737-D2F0-1395-A055-8E0D13F842C1}"/>
              </a:ext>
            </a:extLst>
          </p:cNvPr>
          <p:cNvSpPr txBox="1">
            <a:spLocks noChangeArrowheads="1"/>
          </p:cNvSpPr>
          <p:nvPr/>
        </p:nvSpPr>
        <p:spPr bwMode="auto">
          <a:xfrm>
            <a:off x="0" y="347330"/>
            <a:ext cx="9144000" cy="577703"/>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Classes of MG Fire</a:t>
            </a:r>
          </a:p>
        </p:txBody>
      </p:sp>
      <p:sp>
        <p:nvSpPr>
          <p:cNvPr id="10" name="Rectangle 3">
            <a:extLst>
              <a:ext uri="{FF2B5EF4-FFF2-40B4-BE49-F238E27FC236}">
                <a16:creationId xmlns:a16="http://schemas.microsoft.com/office/drawing/2014/main" id="{E8C4359B-307B-51E5-0C15-20D250A4BFAC}"/>
              </a:ext>
            </a:extLst>
          </p:cNvPr>
          <p:cNvSpPr txBox="1">
            <a:spLocks noChangeArrowheads="1"/>
          </p:cNvSpPr>
          <p:nvPr/>
        </p:nvSpPr>
        <p:spPr bwMode="auto">
          <a:xfrm>
            <a:off x="2351507" y="1734497"/>
            <a:ext cx="4849470" cy="4940940"/>
          </a:xfrm>
          <a:prstGeom prst="rect">
            <a:avLst/>
          </a:prstGeom>
          <a:noFill/>
          <a:ln>
            <a:miter lim="800000"/>
            <a:headEnd/>
            <a:tailEnd/>
          </a:ln>
        </p:spPr>
        <p:txBody>
          <a:bodyPr vert="horz" lIns="90488" tIns="44450" rIns="90488" bIns="4445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dirty="0">
                <a:latin typeface="Arial" panose="020B0604020202020204" pitchFamily="34" charset="0"/>
                <a:cs typeface="Arial" panose="020B0604020202020204" pitchFamily="34" charset="0"/>
              </a:rPr>
              <a:t>Respect to the Ground</a:t>
            </a:r>
          </a:p>
          <a:p>
            <a:pPr lvl="1">
              <a:lnSpc>
                <a:spcPct val="80000"/>
              </a:lnSpc>
            </a:pPr>
            <a:r>
              <a:rPr lang="en-US" sz="2000" dirty="0">
                <a:latin typeface="Arial" panose="020B0604020202020204" pitchFamily="34" charset="0"/>
                <a:cs typeface="Arial" panose="020B0604020202020204" pitchFamily="34" charset="0"/>
              </a:rPr>
              <a:t>Grazing Fire</a:t>
            </a:r>
          </a:p>
          <a:p>
            <a:pPr lvl="1">
              <a:lnSpc>
                <a:spcPct val="80000"/>
              </a:lnSpc>
            </a:pPr>
            <a:r>
              <a:rPr lang="en-US" sz="2000">
                <a:latin typeface="Arial" panose="020B0604020202020204" pitchFamily="34" charset="0"/>
                <a:cs typeface="Arial" panose="020B0604020202020204" pitchFamily="34" charset="0"/>
              </a:rPr>
              <a:t>Plunging Fire</a:t>
            </a:r>
            <a:endParaRPr lang="en-US" sz="2000" dirty="0">
              <a:latin typeface="Arial" panose="020B0604020202020204" pitchFamily="34" charset="0"/>
              <a:cs typeface="Arial" panose="020B0604020202020204" pitchFamily="34" charset="0"/>
            </a:endParaRPr>
          </a:p>
          <a:p>
            <a:pPr>
              <a:lnSpc>
                <a:spcPct val="80000"/>
              </a:lnSpc>
              <a:buFontTx/>
              <a:buNone/>
            </a:pPr>
            <a:r>
              <a:rPr lang="en-US" dirty="0">
                <a:latin typeface="Arial" panose="020B0604020202020204" pitchFamily="34" charset="0"/>
                <a:cs typeface="Arial" panose="020B0604020202020204" pitchFamily="34" charset="0"/>
              </a:rPr>
              <a:t>Respect to the Target</a:t>
            </a:r>
          </a:p>
          <a:p>
            <a:pPr lvl="1">
              <a:lnSpc>
                <a:spcPct val="80000"/>
              </a:lnSpc>
            </a:pPr>
            <a:r>
              <a:rPr lang="en-US" sz="2000" dirty="0">
                <a:latin typeface="Arial" panose="020B0604020202020204" pitchFamily="34" charset="0"/>
                <a:cs typeface="Arial" panose="020B0604020202020204" pitchFamily="34" charset="0"/>
              </a:rPr>
              <a:t>Frontal Fire</a:t>
            </a:r>
          </a:p>
          <a:p>
            <a:pPr lvl="1">
              <a:lnSpc>
                <a:spcPct val="80000"/>
              </a:lnSpc>
            </a:pPr>
            <a:r>
              <a:rPr lang="en-US" sz="2000" dirty="0">
                <a:latin typeface="Arial" panose="020B0604020202020204" pitchFamily="34" charset="0"/>
                <a:cs typeface="Arial" panose="020B0604020202020204" pitchFamily="34" charset="0"/>
              </a:rPr>
              <a:t>Flanking Fire</a:t>
            </a:r>
          </a:p>
          <a:p>
            <a:pPr lvl="1">
              <a:lnSpc>
                <a:spcPct val="80000"/>
              </a:lnSpc>
            </a:pPr>
            <a:r>
              <a:rPr lang="en-US" sz="2000" dirty="0">
                <a:latin typeface="Arial" panose="020B0604020202020204" pitchFamily="34" charset="0"/>
                <a:cs typeface="Arial" panose="020B0604020202020204" pitchFamily="34" charset="0"/>
              </a:rPr>
              <a:t>Oblique Fire</a:t>
            </a:r>
          </a:p>
          <a:p>
            <a:pPr lvl="1">
              <a:lnSpc>
                <a:spcPct val="80000"/>
              </a:lnSpc>
            </a:pPr>
            <a:r>
              <a:rPr lang="en-US" sz="2000" dirty="0">
                <a:latin typeface="Arial" panose="020B0604020202020204" pitchFamily="34" charset="0"/>
                <a:cs typeface="Arial" panose="020B0604020202020204" pitchFamily="34" charset="0"/>
              </a:rPr>
              <a:t>Enfilade Fire</a:t>
            </a:r>
          </a:p>
          <a:p>
            <a:pPr>
              <a:lnSpc>
                <a:spcPct val="80000"/>
              </a:lnSpc>
              <a:buFontTx/>
              <a:buNone/>
            </a:pPr>
            <a:r>
              <a:rPr lang="en-US" dirty="0">
                <a:latin typeface="Arial" panose="020B0604020202020204" pitchFamily="34" charset="0"/>
                <a:cs typeface="Arial" panose="020B0604020202020204" pitchFamily="34" charset="0"/>
              </a:rPr>
              <a:t>Respect to the Machine Gun</a:t>
            </a:r>
          </a:p>
          <a:p>
            <a:pPr lvl="1">
              <a:lnSpc>
                <a:spcPct val="80000"/>
              </a:lnSpc>
            </a:pPr>
            <a:r>
              <a:rPr lang="en-US" sz="2000" dirty="0">
                <a:latin typeface="Arial" panose="020B0604020202020204" pitchFamily="34" charset="0"/>
                <a:cs typeface="Arial" panose="020B0604020202020204" pitchFamily="34" charset="0"/>
              </a:rPr>
              <a:t>Fixed Fire</a:t>
            </a:r>
          </a:p>
          <a:p>
            <a:pPr lvl="1">
              <a:lnSpc>
                <a:spcPct val="80000"/>
              </a:lnSpc>
            </a:pPr>
            <a:r>
              <a:rPr lang="en-US" sz="2000" dirty="0">
                <a:latin typeface="Arial" panose="020B0604020202020204" pitchFamily="34" charset="0"/>
                <a:cs typeface="Arial" panose="020B0604020202020204" pitchFamily="34" charset="0"/>
              </a:rPr>
              <a:t>Traversing Fire</a:t>
            </a:r>
          </a:p>
          <a:p>
            <a:pPr lvl="1">
              <a:lnSpc>
                <a:spcPct val="80000"/>
              </a:lnSpc>
            </a:pPr>
            <a:r>
              <a:rPr lang="en-US" sz="2000" dirty="0">
                <a:latin typeface="Arial" panose="020B0604020202020204" pitchFamily="34" charset="0"/>
                <a:cs typeface="Arial" panose="020B0604020202020204" pitchFamily="34" charset="0"/>
              </a:rPr>
              <a:t>Searching Fire</a:t>
            </a:r>
          </a:p>
          <a:p>
            <a:pPr lvl="1">
              <a:lnSpc>
                <a:spcPct val="80000"/>
              </a:lnSpc>
            </a:pPr>
            <a:r>
              <a:rPr lang="en-US" sz="2000" dirty="0">
                <a:latin typeface="Arial" panose="020B0604020202020204" pitchFamily="34" charset="0"/>
                <a:cs typeface="Arial" panose="020B0604020202020204" pitchFamily="34" charset="0"/>
              </a:rPr>
              <a:t>Traversing and Searching Fire</a:t>
            </a:r>
          </a:p>
          <a:p>
            <a:pPr lvl="1">
              <a:lnSpc>
                <a:spcPct val="80000"/>
              </a:lnSpc>
            </a:pPr>
            <a:r>
              <a:rPr lang="en-US" sz="2000" dirty="0">
                <a:latin typeface="Arial" panose="020B0604020202020204" pitchFamily="34" charset="0"/>
                <a:cs typeface="Arial" panose="020B0604020202020204" pitchFamily="34" charset="0"/>
              </a:rPr>
              <a:t>Swinging Traverse</a:t>
            </a:r>
          </a:p>
          <a:p>
            <a:pPr lvl="1">
              <a:lnSpc>
                <a:spcPct val="80000"/>
              </a:lnSpc>
            </a:pPr>
            <a:r>
              <a:rPr lang="en-US" sz="2000" dirty="0">
                <a:latin typeface="Arial" panose="020B0604020202020204" pitchFamily="34" charset="0"/>
                <a:cs typeface="Arial" panose="020B0604020202020204" pitchFamily="34" charset="0"/>
              </a:rPr>
              <a:t>Free Gun Fire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61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58105" y="6498759"/>
            <a:ext cx="368359"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25</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621F8AAF-0864-6E8A-C12C-B52B6F3C0B8A}"/>
              </a:ext>
            </a:extLst>
          </p:cNvPr>
          <p:cNvSpPr txBox="1">
            <a:spLocks noChangeArrowheads="1"/>
          </p:cNvSpPr>
          <p:nvPr/>
        </p:nvSpPr>
        <p:spPr bwMode="auto">
          <a:xfrm>
            <a:off x="0" y="370408"/>
            <a:ext cx="9126463" cy="533593"/>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Respect to Ground</a:t>
            </a:r>
          </a:p>
        </p:txBody>
      </p:sp>
      <p:sp>
        <p:nvSpPr>
          <p:cNvPr id="10" name="Rectangle 3">
            <a:extLst>
              <a:ext uri="{FF2B5EF4-FFF2-40B4-BE49-F238E27FC236}">
                <a16:creationId xmlns:a16="http://schemas.microsoft.com/office/drawing/2014/main" id="{30B26AA1-2FAB-AECD-FF4C-076F8ED897D4}"/>
              </a:ext>
            </a:extLst>
          </p:cNvPr>
          <p:cNvSpPr txBox="1">
            <a:spLocks noChangeArrowheads="1"/>
          </p:cNvSpPr>
          <p:nvPr/>
        </p:nvSpPr>
        <p:spPr bwMode="auto">
          <a:xfrm>
            <a:off x="844061" y="1618643"/>
            <a:ext cx="8299939" cy="2176463"/>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None/>
            </a:pPr>
            <a:r>
              <a:rPr lang="en-US" sz="2400" dirty="0"/>
              <a:t>Grazing Fire</a:t>
            </a:r>
          </a:p>
          <a:p>
            <a:pPr marL="609600" indent="-609600">
              <a:buFontTx/>
              <a:buNone/>
            </a:pPr>
            <a:r>
              <a:rPr lang="en-US" sz="2400" dirty="0"/>
              <a:t>- Cone of fire rises less than 1 meter above ground.</a:t>
            </a:r>
          </a:p>
          <a:p>
            <a:pPr marL="609600" indent="-609600">
              <a:buFontTx/>
              <a:buNone/>
            </a:pPr>
            <a:r>
              <a:rPr lang="en-US" sz="2400" dirty="0"/>
              <a:t>- On level terrain, grazing fire out to 600 meters.</a:t>
            </a:r>
          </a:p>
          <a:p>
            <a:pPr marL="609600" indent="-609600">
              <a:buFontTx/>
              <a:buNone/>
            </a:pPr>
            <a:r>
              <a:rPr lang="en-US" sz="2400" dirty="0"/>
              <a:t>- Danger space is from the end of the barrel out to the last round in the beaten zone.</a:t>
            </a:r>
          </a:p>
        </p:txBody>
      </p:sp>
      <p:pic>
        <p:nvPicPr>
          <p:cNvPr id="11" name="Picture 10">
            <a:extLst>
              <a:ext uri="{FF2B5EF4-FFF2-40B4-BE49-F238E27FC236}">
                <a16:creationId xmlns:a16="http://schemas.microsoft.com/office/drawing/2014/main" id="{EE93DA8C-BEBA-EE61-491C-E2F5F2085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7341"/>
            <a:ext cx="9143999" cy="2398820"/>
          </a:xfrm>
          <a:prstGeom prst="rect">
            <a:avLst/>
          </a:prstGeom>
        </p:spPr>
      </p:pic>
    </p:spTree>
    <p:extLst>
      <p:ext uri="{BB962C8B-B14F-4D97-AF65-F5344CB8AC3E}">
        <p14:creationId xmlns:p14="http://schemas.microsoft.com/office/powerpoint/2010/main" val="166690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49716" y="6492875"/>
            <a:ext cx="394283"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26</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DA126B66-AC68-585C-4180-59A457F4C6E1}"/>
              </a:ext>
            </a:extLst>
          </p:cNvPr>
          <p:cNvSpPr txBox="1">
            <a:spLocks noChangeArrowheads="1"/>
          </p:cNvSpPr>
          <p:nvPr/>
        </p:nvSpPr>
        <p:spPr bwMode="auto">
          <a:xfrm>
            <a:off x="894303" y="1746190"/>
            <a:ext cx="8249696" cy="1192275"/>
          </a:xfrm>
          <a:prstGeom prst="rect">
            <a:avLst/>
          </a:prstGeom>
          <a:noFill/>
          <a:ln>
            <a:miter lim="800000"/>
            <a:headEnd/>
            <a:tailEnd/>
          </a:ln>
        </p:spPr>
        <p:txBody>
          <a:bodyPr vert="horz" lIns="90488" tIns="44450" rIns="90488" bIns="4445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 Plunging fire occurs when the danger space is within the beaten      zone.</a:t>
            </a:r>
          </a:p>
          <a:p>
            <a:pPr>
              <a:buFontTx/>
              <a:buNone/>
            </a:pPr>
            <a:r>
              <a:rPr lang="en-US" sz="2400" dirty="0">
                <a:latin typeface="Arial" panose="020B0604020202020204" pitchFamily="34" charset="0"/>
                <a:cs typeface="Arial" panose="020B0604020202020204" pitchFamily="34" charset="0"/>
              </a:rPr>
              <a:t>- Results in a loss of grazing fire at any point along the trajectory.</a:t>
            </a:r>
          </a:p>
        </p:txBody>
      </p:sp>
      <p:sp>
        <p:nvSpPr>
          <p:cNvPr id="10" name="Rectangle 2">
            <a:extLst>
              <a:ext uri="{FF2B5EF4-FFF2-40B4-BE49-F238E27FC236}">
                <a16:creationId xmlns:a16="http://schemas.microsoft.com/office/drawing/2014/main" id="{C637E97C-6321-2FAF-22E6-0324C8B42175}"/>
              </a:ext>
            </a:extLst>
          </p:cNvPr>
          <p:cNvSpPr>
            <a:spLocks noChangeArrowheads="1"/>
          </p:cNvSpPr>
          <p:nvPr/>
        </p:nvSpPr>
        <p:spPr bwMode="auto">
          <a:xfrm>
            <a:off x="0" y="353311"/>
            <a:ext cx="9143999" cy="646149"/>
          </a:xfrm>
          <a:prstGeom prst="rect">
            <a:avLst/>
          </a:prstGeom>
          <a:noFill/>
          <a:ln w="9525">
            <a:noFill/>
            <a:miter lim="800000"/>
            <a:headEnd/>
            <a:tailEnd/>
          </a:ln>
        </p:spPr>
        <p:txBody>
          <a:bodyPr lIns="90488" tIns="44450" rIns="90488" bIns="44450" anchor="b"/>
          <a:lstStyle/>
          <a:p>
            <a:pPr algn="ctr" eaLnBrk="1" hangingPunct="1"/>
            <a:r>
              <a:rPr lang="en-US" sz="3600" b="1" dirty="0">
                <a:latin typeface="Arial" panose="020B0604020202020204" pitchFamily="34" charset="0"/>
                <a:cs typeface="Arial" panose="020B0604020202020204" pitchFamily="34" charset="0"/>
              </a:rPr>
              <a:t>Respect to Ground</a:t>
            </a:r>
          </a:p>
        </p:txBody>
      </p:sp>
      <p:pic>
        <p:nvPicPr>
          <p:cNvPr id="11" name="Picture 10">
            <a:extLst>
              <a:ext uri="{FF2B5EF4-FFF2-40B4-BE49-F238E27FC236}">
                <a16:creationId xmlns:a16="http://schemas.microsoft.com/office/drawing/2014/main" id="{E1DE588C-EA20-7C29-0C90-BCFAB2847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6933"/>
            <a:ext cx="9144000" cy="2528255"/>
          </a:xfrm>
          <a:prstGeom prst="rect">
            <a:avLst/>
          </a:prstGeom>
        </p:spPr>
      </p:pic>
    </p:spTree>
    <p:extLst>
      <p:ext uri="{BB962C8B-B14F-4D97-AF65-F5344CB8AC3E}">
        <p14:creationId xmlns:p14="http://schemas.microsoft.com/office/powerpoint/2010/main" val="264031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8759"/>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27</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D184A577-BC86-27EB-311C-567EF4189B21}"/>
              </a:ext>
            </a:extLst>
          </p:cNvPr>
          <p:cNvSpPr txBox="1">
            <a:spLocks noChangeArrowheads="1"/>
          </p:cNvSpPr>
          <p:nvPr/>
        </p:nvSpPr>
        <p:spPr bwMode="auto">
          <a:xfrm>
            <a:off x="0" y="387645"/>
            <a:ext cx="9144000" cy="611815"/>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Respect to Target</a:t>
            </a:r>
          </a:p>
        </p:txBody>
      </p:sp>
      <p:sp>
        <p:nvSpPr>
          <p:cNvPr id="10" name="Text Box 384">
            <a:extLst>
              <a:ext uri="{FF2B5EF4-FFF2-40B4-BE49-F238E27FC236}">
                <a16:creationId xmlns:a16="http://schemas.microsoft.com/office/drawing/2014/main" id="{E08B304B-0EC7-79B4-3A27-3DBF49F25CEC}"/>
              </a:ext>
            </a:extLst>
          </p:cNvPr>
          <p:cNvSpPr txBox="1">
            <a:spLocks noChangeArrowheads="1"/>
          </p:cNvSpPr>
          <p:nvPr/>
        </p:nvSpPr>
        <p:spPr bwMode="auto">
          <a:xfrm>
            <a:off x="622998" y="2646888"/>
            <a:ext cx="4725179" cy="1569660"/>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Frontal fire occurs when the long axis of the beaten zone is at a right angle to the front of the target.</a:t>
            </a:r>
          </a:p>
        </p:txBody>
      </p:sp>
      <p:pic>
        <p:nvPicPr>
          <p:cNvPr id="11" name="Picture 10">
            <a:extLst>
              <a:ext uri="{FF2B5EF4-FFF2-40B4-BE49-F238E27FC236}">
                <a16:creationId xmlns:a16="http://schemas.microsoft.com/office/drawing/2014/main" id="{32BBE62D-2A6A-4C1B-EE84-E08D9B53E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661" y="1515773"/>
            <a:ext cx="3221373" cy="5159229"/>
          </a:xfrm>
          <a:prstGeom prst="rect">
            <a:avLst/>
          </a:prstGeom>
        </p:spPr>
      </p:pic>
    </p:spTree>
    <p:extLst>
      <p:ext uri="{BB962C8B-B14F-4D97-AF65-F5344CB8AC3E}">
        <p14:creationId xmlns:p14="http://schemas.microsoft.com/office/powerpoint/2010/main" val="69380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28</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2298BC6B-B9EA-9A32-F74E-B5840E5C14F6}"/>
              </a:ext>
            </a:extLst>
          </p:cNvPr>
          <p:cNvSpPr>
            <a:spLocks noChangeArrowheads="1"/>
          </p:cNvSpPr>
          <p:nvPr/>
        </p:nvSpPr>
        <p:spPr bwMode="auto">
          <a:xfrm>
            <a:off x="0" y="387646"/>
            <a:ext cx="9144000" cy="633080"/>
          </a:xfrm>
          <a:prstGeom prst="rect">
            <a:avLst/>
          </a:prstGeom>
          <a:noFill/>
          <a:ln w="9525">
            <a:noFill/>
            <a:miter lim="800000"/>
            <a:headEnd/>
            <a:tailEnd/>
          </a:ln>
        </p:spPr>
        <p:txBody>
          <a:bodyPr lIns="90488" tIns="44450" rIns="90488" bIns="44450" anchor="b"/>
          <a:lstStyle/>
          <a:p>
            <a:pPr algn="ctr" eaLnBrk="1" hangingPunct="1"/>
            <a:r>
              <a:rPr lang="en-US" sz="3600" b="1" dirty="0">
                <a:latin typeface="Arial" panose="020B0604020202020204" pitchFamily="34" charset="0"/>
                <a:cs typeface="Arial" panose="020B0604020202020204" pitchFamily="34" charset="0"/>
              </a:rPr>
              <a:t>Respect to Target</a:t>
            </a:r>
          </a:p>
        </p:txBody>
      </p:sp>
      <p:sp>
        <p:nvSpPr>
          <p:cNvPr id="10" name="Text Box 443">
            <a:extLst>
              <a:ext uri="{FF2B5EF4-FFF2-40B4-BE49-F238E27FC236}">
                <a16:creationId xmlns:a16="http://schemas.microsoft.com/office/drawing/2014/main" id="{CB0A2B76-1720-F0F1-36F8-DA80A298D861}"/>
              </a:ext>
            </a:extLst>
          </p:cNvPr>
          <p:cNvSpPr txBox="1">
            <a:spLocks noChangeArrowheads="1"/>
          </p:cNvSpPr>
          <p:nvPr/>
        </p:nvSpPr>
        <p:spPr bwMode="auto">
          <a:xfrm>
            <a:off x="4920658" y="2891928"/>
            <a:ext cx="4099517" cy="1200329"/>
          </a:xfrm>
          <a:prstGeom prst="rect">
            <a:avLst/>
          </a:prstGeom>
          <a:noFill/>
          <a:ln w="9525">
            <a:noFill/>
            <a:miter lim="800000"/>
            <a:headEnd/>
            <a:tailEnd/>
          </a:ln>
        </p:spPr>
        <p:txBody>
          <a:bodyPr wrap="square">
            <a:spAutoFit/>
          </a:bodyPr>
          <a:lstStyle/>
          <a:p>
            <a:r>
              <a:rPr lang="en-US" sz="2400" dirty="0"/>
              <a:t>Flanking fire occurs when the gunner fires at the side of the target.</a:t>
            </a:r>
          </a:p>
        </p:txBody>
      </p:sp>
      <p:pic>
        <p:nvPicPr>
          <p:cNvPr id="11" name="Picture 10">
            <a:extLst>
              <a:ext uri="{FF2B5EF4-FFF2-40B4-BE49-F238E27FC236}">
                <a16:creationId xmlns:a16="http://schemas.microsoft.com/office/drawing/2014/main" id="{DA4240D0-AAC2-8138-D037-355949B60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29" y="1680746"/>
            <a:ext cx="3627976" cy="4812129"/>
          </a:xfrm>
          <a:prstGeom prst="rect">
            <a:avLst/>
          </a:prstGeom>
        </p:spPr>
      </p:pic>
    </p:spTree>
    <p:extLst>
      <p:ext uri="{BB962C8B-B14F-4D97-AF65-F5344CB8AC3E}">
        <p14:creationId xmlns:p14="http://schemas.microsoft.com/office/powerpoint/2010/main" val="180988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29</a:t>
            </a:fld>
            <a:endParaRPr lang="en-US" dirty="0">
              <a:solidFill>
                <a:schemeClr val="tx1">
                  <a:alpha val="80000"/>
                </a:schemeClr>
              </a:solidFill>
            </a:endParaRPr>
          </a:p>
        </p:txBody>
      </p:sp>
      <p:sp>
        <p:nvSpPr>
          <p:cNvPr id="9" name="Text Box 447">
            <a:extLst>
              <a:ext uri="{FF2B5EF4-FFF2-40B4-BE49-F238E27FC236}">
                <a16:creationId xmlns:a16="http://schemas.microsoft.com/office/drawing/2014/main" id="{41CB2565-C6B5-F232-36C0-7D62E53E817E}"/>
              </a:ext>
            </a:extLst>
          </p:cNvPr>
          <p:cNvSpPr txBox="1">
            <a:spLocks noChangeArrowheads="1"/>
          </p:cNvSpPr>
          <p:nvPr/>
        </p:nvSpPr>
        <p:spPr bwMode="auto">
          <a:xfrm>
            <a:off x="5406013" y="2669133"/>
            <a:ext cx="3516923" cy="2308324"/>
          </a:xfrm>
          <a:prstGeom prst="rect">
            <a:avLst/>
          </a:prstGeom>
          <a:noFill/>
          <a:ln w="9525">
            <a:noFill/>
            <a:miter lim="800000"/>
            <a:headEnd/>
            <a:tailEnd/>
          </a:ln>
        </p:spPr>
        <p:txBody>
          <a:bodyPr wrap="square">
            <a:spAutoFit/>
          </a:bodyPr>
          <a:lstStyle/>
          <a:p>
            <a:pPr eaLnBrk="1" hangingPunct="1">
              <a:spcBef>
                <a:spcPct val="20000"/>
              </a:spcBef>
            </a:pPr>
            <a:r>
              <a:rPr lang="en-US" sz="2400" dirty="0">
                <a:latin typeface="Arial" panose="020B0604020202020204" pitchFamily="34" charset="0"/>
                <a:cs typeface="Arial" panose="020B0604020202020204" pitchFamily="34" charset="0"/>
              </a:rPr>
              <a:t>Oblique fire occurs when the long axis of the beaten zone is at an angle other than a right angle to the front of the target.</a:t>
            </a:r>
            <a:endParaRPr lang="en-US" sz="2400" b="1"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C1702A96-5940-B48A-99DC-39773697012B}"/>
              </a:ext>
            </a:extLst>
          </p:cNvPr>
          <p:cNvSpPr>
            <a:spLocks noChangeArrowheads="1"/>
          </p:cNvSpPr>
          <p:nvPr/>
        </p:nvSpPr>
        <p:spPr bwMode="auto">
          <a:xfrm>
            <a:off x="0" y="340242"/>
            <a:ext cx="9006307" cy="616688"/>
          </a:xfrm>
          <a:prstGeom prst="rect">
            <a:avLst/>
          </a:prstGeom>
          <a:noFill/>
          <a:ln w="9525">
            <a:noFill/>
            <a:miter lim="800000"/>
            <a:headEnd/>
            <a:tailEnd/>
          </a:ln>
        </p:spPr>
        <p:txBody>
          <a:bodyPr lIns="90488" tIns="44450" rIns="90488" bIns="44450" anchor="b"/>
          <a:lstStyle/>
          <a:p>
            <a:pPr algn="ctr" eaLnBrk="1" hangingPunct="1"/>
            <a:r>
              <a:rPr lang="en-US" sz="3600" b="1" dirty="0">
                <a:latin typeface="Arial" panose="020B0604020202020204" pitchFamily="34" charset="0"/>
                <a:cs typeface="Arial" panose="020B0604020202020204" pitchFamily="34" charset="0"/>
              </a:rPr>
              <a:t>Respect to Target</a:t>
            </a:r>
          </a:p>
        </p:txBody>
      </p:sp>
      <p:pic>
        <p:nvPicPr>
          <p:cNvPr id="11" name="Picture 10">
            <a:extLst>
              <a:ext uri="{FF2B5EF4-FFF2-40B4-BE49-F238E27FC236}">
                <a16:creationId xmlns:a16="http://schemas.microsoft.com/office/drawing/2014/main" id="{36F536CD-72C6-4B63-8309-2380E0C05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819" y="1691639"/>
            <a:ext cx="3877256" cy="4790341"/>
          </a:xfrm>
          <a:prstGeom prst="rect">
            <a:avLst/>
          </a:prstGeom>
        </p:spPr>
      </p:pic>
    </p:spTree>
    <p:extLst>
      <p:ext uri="{BB962C8B-B14F-4D97-AF65-F5344CB8AC3E}">
        <p14:creationId xmlns:p14="http://schemas.microsoft.com/office/powerpoint/2010/main" val="235601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64895" y="6492875"/>
            <a:ext cx="279105"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4CA6E308-0EE2-C001-49DA-3E5F828CEACE}"/>
              </a:ext>
            </a:extLst>
          </p:cNvPr>
          <p:cNvSpPr txBox="1">
            <a:spLocks noChangeArrowheads="1"/>
          </p:cNvSpPr>
          <p:nvPr/>
        </p:nvSpPr>
        <p:spPr bwMode="auto">
          <a:xfrm>
            <a:off x="0" y="304800"/>
            <a:ext cx="9144000" cy="640080"/>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Terminal Learning Objective</a:t>
            </a:r>
          </a:p>
        </p:txBody>
      </p:sp>
      <p:sp>
        <p:nvSpPr>
          <p:cNvPr id="10" name="Rectangle 3">
            <a:extLst>
              <a:ext uri="{FF2B5EF4-FFF2-40B4-BE49-F238E27FC236}">
                <a16:creationId xmlns:a16="http://schemas.microsoft.com/office/drawing/2014/main" id="{B033FD68-67B3-77E5-6DB4-9B009D9E4418}"/>
              </a:ext>
            </a:extLst>
          </p:cNvPr>
          <p:cNvSpPr txBox="1">
            <a:spLocks noChangeArrowheads="1"/>
          </p:cNvSpPr>
          <p:nvPr/>
        </p:nvSpPr>
        <p:spPr bwMode="auto">
          <a:xfrm>
            <a:off x="914400" y="1733549"/>
            <a:ext cx="8229600" cy="4614241"/>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sz="2400" b="1" dirty="0">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Employ Platoon and Company weapon systems.</a:t>
            </a:r>
          </a:p>
          <a:p>
            <a:pPr>
              <a:lnSpc>
                <a:spcPct val="80000"/>
              </a:lnSpc>
              <a:buFontTx/>
              <a:buNone/>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CONDITIONS:</a:t>
            </a:r>
            <a:r>
              <a:rPr lang="en-US" sz="2400" dirty="0">
                <a:latin typeface="Arial" panose="020B0604020202020204" pitchFamily="34" charset="0"/>
                <a:cs typeface="Arial" panose="020B0604020202020204" pitchFamily="34" charset="0"/>
              </a:rPr>
              <a:t> As a small unit leader in a classroom</a:t>
            </a:r>
          </a:p>
          <a:p>
            <a:pPr>
              <a:lnSpc>
                <a:spcPct val="80000"/>
              </a:lnSpc>
              <a:buFontTx/>
              <a:buNone/>
            </a:pPr>
            <a:r>
              <a:rPr lang="en-US" sz="2400" dirty="0">
                <a:latin typeface="Arial" panose="020B0604020202020204" pitchFamily="34" charset="0"/>
                <a:cs typeface="Arial" panose="020B0604020202020204" pitchFamily="34" charset="0"/>
              </a:rPr>
              <a:t>environment, given a block of instruction, ATP 3-21.8, TC-3-22.19, TC 3-22.50, TC 3-22.240, TC 3-22.249 and a</a:t>
            </a:r>
          </a:p>
          <a:p>
            <a:pPr>
              <a:lnSpc>
                <a:spcPct val="80000"/>
              </a:lnSpc>
              <a:buFontTx/>
              <a:buNone/>
            </a:pPr>
            <a:r>
              <a:rPr lang="en-US" sz="2400" dirty="0">
                <a:latin typeface="Arial" panose="020B0604020202020204" pitchFamily="34" charset="0"/>
                <a:cs typeface="Arial" panose="020B0604020202020204" pitchFamily="34" charset="0"/>
              </a:rPr>
              <a:t>requirement to participate in classroom discussion. </a:t>
            </a:r>
          </a:p>
          <a:p>
            <a:pPr>
              <a:lnSpc>
                <a:spcPct val="80000"/>
              </a:lnSpc>
              <a:buFontTx/>
              <a:buNone/>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STANDARD:</a:t>
            </a:r>
            <a:r>
              <a:rPr lang="en-US" sz="2400" dirty="0">
                <a:latin typeface="Arial" panose="020B0604020202020204" pitchFamily="34" charset="0"/>
                <a:cs typeface="Arial" panose="020B0604020202020204" pitchFamily="34" charset="0"/>
              </a:rPr>
              <a:t> Students must score at least 70% (14 of 20) on the Machine Gun written assessment. Students will have to demonstrate their ability to employ machine guns during the machine gun range (SBF) and STX.</a:t>
            </a:r>
          </a:p>
        </p:txBody>
      </p:sp>
    </p:spTree>
    <p:extLst>
      <p:ext uri="{BB962C8B-B14F-4D97-AF65-F5344CB8AC3E}">
        <p14:creationId xmlns:p14="http://schemas.microsoft.com/office/powerpoint/2010/main" val="269838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30</a:t>
            </a:fld>
            <a:endParaRPr lang="en-US" dirty="0">
              <a:solidFill>
                <a:schemeClr val="tx1">
                  <a:alpha val="80000"/>
                </a:schemeClr>
              </a:solidFill>
            </a:endParaRPr>
          </a:p>
        </p:txBody>
      </p:sp>
      <p:sp>
        <p:nvSpPr>
          <p:cNvPr id="9" name="Text Box 627">
            <a:extLst>
              <a:ext uri="{FF2B5EF4-FFF2-40B4-BE49-F238E27FC236}">
                <a16:creationId xmlns:a16="http://schemas.microsoft.com/office/drawing/2014/main" id="{CEBAAFB8-DC90-5306-938C-9C6B89EC178F}"/>
              </a:ext>
            </a:extLst>
          </p:cNvPr>
          <p:cNvSpPr txBox="1">
            <a:spLocks noChangeArrowheads="1"/>
          </p:cNvSpPr>
          <p:nvPr/>
        </p:nvSpPr>
        <p:spPr bwMode="auto">
          <a:xfrm>
            <a:off x="728740" y="2672483"/>
            <a:ext cx="4119707" cy="1938992"/>
          </a:xfrm>
          <a:prstGeom prst="rect">
            <a:avLst/>
          </a:prstGeom>
          <a:noFill/>
          <a:ln w="9525">
            <a:noFill/>
            <a:miter lim="800000"/>
            <a:headEnd/>
            <a:tailEnd/>
          </a:ln>
        </p:spPr>
        <p:txBody>
          <a:bodyPr wrap="square">
            <a:spAutoFit/>
          </a:bodyPr>
          <a:lstStyle/>
          <a:p>
            <a:pPr eaLnBrk="1" hangingPunct="1">
              <a:spcBef>
                <a:spcPct val="20000"/>
              </a:spcBef>
            </a:pPr>
            <a:r>
              <a:rPr lang="en-US" sz="2400" dirty="0">
                <a:latin typeface="Arial" panose="020B0604020202020204" pitchFamily="34" charset="0"/>
                <a:cs typeface="Arial" panose="020B0604020202020204" pitchFamily="34" charset="0"/>
              </a:rPr>
              <a:t>Enfilade fire occurs when the long axis of the beaten zone coincides or nearly coincides with the long axis of the target.</a:t>
            </a:r>
          </a:p>
        </p:txBody>
      </p:sp>
      <p:sp>
        <p:nvSpPr>
          <p:cNvPr id="10" name="Rectangle 2">
            <a:extLst>
              <a:ext uri="{FF2B5EF4-FFF2-40B4-BE49-F238E27FC236}">
                <a16:creationId xmlns:a16="http://schemas.microsoft.com/office/drawing/2014/main" id="{3F2F45BD-E8E7-A24B-6386-E8A7E965B7AA}"/>
              </a:ext>
            </a:extLst>
          </p:cNvPr>
          <p:cNvSpPr>
            <a:spLocks noChangeArrowheads="1"/>
          </p:cNvSpPr>
          <p:nvPr/>
        </p:nvSpPr>
        <p:spPr bwMode="auto">
          <a:xfrm>
            <a:off x="0" y="350873"/>
            <a:ext cx="9144000" cy="630201"/>
          </a:xfrm>
          <a:prstGeom prst="rect">
            <a:avLst/>
          </a:prstGeom>
          <a:noFill/>
          <a:ln w="9525">
            <a:noFill/>
            <a:miter lim="800000"/>
            <a:headEnd/>
            <a:tailEnd/>
          </a:ln>
        </p:spPr>
        <p:txBody>
          <a:bodyPr lIns="90488" tIns="44450" rIns="90488" bIns="44450" anchor="b"/>
          <a:lstStyle/>
          <a:p>
            <a:pPr algn="ctr" eaLnBrk="1" hangingPunct="1"/>
            <a:r>
              <a:rPr lang="en-US" sz="3600" b="1" dirty="0">
                <a:latin typeface="Arial" panose="020B0604020202020204" pitchFamily="34" charset="0"/>
                <a:cs typeface="Arial" panose="020B0604020202020204" pitchFamily="34" charset="0"/>
              </a:rPr>
              <a:t>Respect to Target</a:t>
            </a:r>
          </a:p>
        </p:txBody>
      </p:sp>
      <p:pic>
        <p:nvPicPr>
          <p:cNvPr id="11" name="Picture 10">
            <a:extLst>
              <a:ext uri="{FF2B5EF4-FFF2-40B4-BE49-F238E27FC236}">
                <a16:creationId xmlns:a16="http://schemas.microsoft.com/office/drawing/2014/main" id="{BEACA557-4C5F-9847-BCB6-9AAA6106E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789" y="1680746"/>
            <a:ext cx="3986868" cy="4630723"/>
          </a:xfrm>
          <a:prstGeom prst="rect">
            <a:avLst/>
          </a:prstGeom>
        </p:spPr>
      </p:pic>
    </p:spTree>
    <p:extLst>
      <p:ext uri="{BB962C8B-B14F-4D97-AF65-F5344CB8AC3E}">
        <p14:creationId xmlns:p14="http://schemas.microsoft.com/office/powerpoint/2010/main" val="840554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31</a:t>
            </a:fld>
            <a:endParaRPr lang="en-US" dirty="0">
              <a:solidFill>
                <a:schemeClr val="tx1">
                  <a:alpha val="80000"/>
                </a:schemeClr>
              </a:solidFill>
            </a:endParaRPr>
          </a:p>
        </p:txBody>
      </p:sp>
      <p:sp>
        <p:nvSpPr>
          <p:cNvPr id="9" name="Rectangle 7">
            <a:extLst>
              <a:ext uri="{FF2B5EF4-FFF2-40B4-BE49-F238E27FC236}">
                <a16:creationId xmlns:a16="http://schemas.microsoft.com/office/drawing/2014/main" id="{A24B84B6-01E1-D883-61B1-A536B6F6991E}"/>
              </a:ext>
            </a:extLst>
          </p:cNvPr>
          <p:cNvSpPr txBox="1">
            <a:spLocks noChangeArrowheads="1"/>
          </p:cNvSpPr>
          <p:nvPr/>
        </p:nvSpPr>
        <p:spPr bwMode="auto">
          <a:xfrm>
            <a:off x="0" y="415708"/>
            <a:ext cx="9144000" cy="6107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Respect to Weapon</a:t>
            </a:r>
          </a:p>
        </p:txBody>
      </p:sp>
      <p:sp>
        <p:nvSpPr>
          <p:cNvPr id="10" name="Text Box 9">
            <a:extLst>
              <a:ext uri="{FF2B5EF4-FFF2-40B4-BE49-F238E27FC236}">
                <a16:creationId xmlns:a16="http://schemas.microsoft.com/office/drawing/2014/main" id="{4DB241C3-B417-0771-DA64-F42B63AF2A33}"/>
              </a:ext>
            </a:extLst>
          </p:cNvPr>
          <p:cNvSpPr txBox="1">
            <a:spLocks noChangeArrowheads="1"/>
          </p:cNvSpPr>
          <p:nvPr/>
        </p:nvSpPr>
        <p:spPr bwMode="auto">
          <a:xfrm>
            <a:off x="440366" y="2988173"/>
            <a:ext cx="5720316" cy="1200329"/>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Fixed Fire delivered against a stationary point target when the depth and width of the beaten zone covers the target.</a:t>
            </a:r>
          </a:p>
        </p:txBody>
      </p:sp>
      <p:pic>
        <p:nvPicPr>
          <p:cNvPr id="11" name="Picture 10">
            <a:extLst>
              <a:ext uri="{FF2B5EF4-FFF2-40B4-BE49-F238E27FC236}">
                <a16:creationId xmlns:a16="http://schemas.microsoft.com/office/drawing/2014/main" id="{2A684B86-4AE5-CA52-E777-466951897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876" y="1691639"/>
            <a:ext cx="1230123" cy="5165026"/>
          </a:xfrm>
          <a:prstGeom prst="rect">
            <a:avLst/>
          </a:prstGeom>
        </p:spPr>
      </p:pic>
    </p:spTree>
    <p:extLst>
      <p:ext uri="{BB962C8B-B14F-4D97-AF65-F5344CB8AC3E}">
        <p14:creationId xmlns:p14="http://schemas.microsoft.com/office/powerpoint/2010/main" val="170208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32</a:t>
            </a:fld>
            <a:endParaRPr lang="en-US" dirty="0">
              <a:solidFill>
                <a:schemeClr val="tx1">
                  <a:alpha val="80000"/>
                </a:schemeClr>
              </a:solidFill>
            </a:endParaRPr>
          </a:p>
        </p:txBody>
      </p:sp>
      <p:sp>
        <p:nvSpPr>
          <p:cNvPr id="9" name="Text Box 6">
            <a:extLst>
              <a:ext uri="{FF2B5EF4-FFF2-40B4-BE49-F238E27FC236}">
                <a16:creationId xmlns:a16="http://schemas.microsoft.com/office/drawing/2014/main" id="{DA991672-84A2-7A93-6DAB-7E7ABE49C3CF}"/>
              </a:ext>
            </a:extLst>
          </p:cNvPr>
          <p:cNvSpPr txBox="1">
            <a:spLocks noChangeArrowheads="1"/>
          </p:cNvSpPr>
          <p:nvPr/>
        </p:nvSpPr>
        <p:spPr bwMode="auto">
          <a:xfrm>
            <a:off x="377504" y="3267680"/>
            <a:ext cx="5342811" cy="830997"/>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Traversing fire distributes in width by successive changes in direction. </a:t>
            </a:r>
          </a:p>
        </p:txBody>
      </p:sp>
      <p:sp>
        <p:nvSpPr>
          <p:cNvPr id="10" name="Rectangle 162">
            <a:extLst>
              <a:ext uri="{FF2B5EF4-FFF2-40B4-BE49-F238E27FC236}">
                <a16:creationId xmlns:a16="http://schemas.microsoft.com/office/drawing/2014/main" id="{BD2DB2E4-F87D-F39E-F688-B019BC49A9CC}"/>
              </a:ext>
            </a:extLst>
          </p:cNvPr>
          <p:cNvSpPr txBox="1">
            <a:spLocks noChangeArrowheads="1"/>
          </p:cNvSpPr>
          <p:nvPr/>
        </p:nvSpPr>
        <p:spPr bwMode="auto">
          <a:xfrm>
            <a:off x="0" y="346224"/>
            <a:ext cx="9144000" cy="63197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Respect to Weapon</a:t>
            </a:r>
          </a:p>
        </p:txBody>
      </p:sp>
      <p:pic>
        <p:nvPicPr>
          <p:cNvPr id="11" name="Picture 10">
            <a:extLst>
              <a:ext uri="{FF2B5EF4-FFF2-40B4-BE49-F238E27FC236}">
                <a16:creationId xmlns:a16="http://schemas.microsoft.com/office/drawing/2014/main" id="{77E1746B-9E34-68AB-4AC6-0DBC2C9B8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363" y="1622147"/>
            <a:ext cx="2939132" cy="5235853"/>
          </a:xfrm>
          <a:prstGeom prst="rect">
            <a:avLst/>
          </a:prstGeom>
        </p:spPr>
      </p:pic>
    </p:spTree>
    <p:extLst>
      <p:ext uri="{BB962C8B-B14F-4D97-AF65-F5344CB8AC3E}">
        <p14:creationId xmlns:p14="http://schemas.microsoft.com/office/powerpoint/2010/main" val="133015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33</a:t>
            </a:fld>
            <a:endParaRPr lang="en-US" dirty="0">
              <a:solidFill>
                <a:schemeClr val="tx1">
                  <a:alpha val="80000"/>
                </a:schemeClr>
              </a:solidFill>
            </a:endParaRPr>
          </a:p>
        </p:txBody>
      </p:sp>
      <p:sp>
        <p:nvSpPr>
          <p:cNvPr id="9" name="Text Box 6">
            <a:extLst>
              <a:ext uri="{FF2B5EF4-FFF2-40B4-BE49-F238E27FC236}">
                <a16:creationId xmlns:a16="http://schemas.microsoft.com/office/drawing/2014/main" id="{09F3947F-5B74-E304-802A-466937BCEE1E}"/>
              </a:ext>
            </a:extLst>
          </p:cNvPr>
          <p:cNvSpPr txBox="1">
            <a:spLocks noChangeArrowheads="1"/>
          </p:cNvSpPr>
          <p:nvPr/>
        </p:nvSpPr>
        <p:spPr bwMode="auto">
          <a:xfrm>
            <a:off x="803868" y="3162522"/>
            <a:ext cx="5065304" cy="830997"/>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Searching fire is distributed in depth by successive changes in elevation.</a:t>
            </a:r>
          </a:p>
        </p:txBody>
      </p:sp>
      <p:sp>
        <p:nvSpPr>
          <p:cNvPr id="10" name="Rectangle 80">
            <a:extLst>
              <a:ext uri="{FF2B5EF4-FFF2-40B4-BE49-F238E27FC236}">
                <a16:creationId xmlns:a16="http://schemas.microsoft.com/office/drawing/2014/main" id="{BB1CD4A9-E6A6-6F31-70F1-9E4B6CDDCD26}"/>
              </a:ext>
            </a:extLst>
          </p:cNvPr>
          <p:cNvSpPr txBox="1">
            <a:spLocks noChangeArrowheads="1"/>
          </p:cNvSpPr>
          <p:nvPr/>
        </p:nvSpPr>
        <p:spPr bwMode="auto">
          <a:xfrm>
            <a:off x="0" y="368595"/>
            <a:ext cx="9144000" cy="65213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Respect to Weapon</a:t>
            </a:r>
          </a:p>
        </p:txBody>
      </p:sp>
      <p:pic>
        <p:nvPicPr>
          <p:cNvPr id="11" name="Picture 10">
            <a:extLst>
              <a:ext uri="{FF2B5EF4-FFF2-40B4-BE49-F238E27FC236}">
                <a16:creationId xmlns:a16="http://schemas.microsoft.com/office/drawing/2014/main" id="{90738CBE-3E91-6893-ADEA-06780C3EC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125" y="1691639"/>
            <a:ext cx="1604310" cy="5026790"/>
          </a:xfrm>
          <a:prstGeom prst="rect">
            <a:avLst/>
          </a:prstGeom>
        </p:spPr>
      </p:pic>
    </p:spTree>
    <p:extLst>
      <p:ext uri="{BB962C8B-B14F-4D97-AF65-F5344CB8AC3E}">
        <p14:creationId xmlns:p14="http://schemas.microsoft.com/office/powerpoint/2010/main" val="2820251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34</a:t>
            </a:fld>
            <a:endParaRPr lang="en-US" dirty="0">
              <a:solidFill>
                <a:schemeClr val="tx1">
                  <a:alpha val="80000"/>
                </a:schemeClr>
              </a:solidFill>
            </a:endParaRPr>
          </a:p>
        </p:txBody>
      </p:sp>
      <p:sp>
        <p:nvSpPr>
          <p:cNvPr id="9" name="Text Box 6">
            <a:extLst>
              <a:ext uri="{FF2B5EF4-FFF2-40B4-BE49-F238E27FC236}">
                <a16:creationId xmlns:a16="http://schemas.microsoft.com/office/drawing/2014/main" id="{74910FF4-41E6-3494-A95B-54042D0ADA7F}"/>
              </a:ext>
            </a:extLst>
          </p:cNvPr>
          <p:cNvSpPr txBox="1">
            <a:spLocks noChangeArrowheads="1"/>
          </p:cNvSpPr>
          <p:nvPr/>
        </p:nvSpPr>
        <p:spPr bwMode="auto">
          <a:xfrm>
            <a:off x="382364" y="2828835"/>
            <a:ext cx="4944140" cy="1200329"/>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Traversing and searching fire is a combination in which successive changes in direction and elevation.</a:t>
            </a:r>
          </a:p>
        </p:txBody>
      </p:sp>
      <p:sp>
        <p:nvSpPr>
          <p:cNvPr id="10" name="Rectangle 158">
            <a:extLst>
              <a:ext uri="{FF2B5EF4-FFF2-40B4-BE49-F238E27FC236}">
                <a16:creationId xmlns:a16="http://schemas.microsoft.com/office/drawing/2014/main" id="{F3D8D91A-A5B4-7834-D006-A861B9A1D7B4}"/>
              </a:ext>
            </a:extLst>
          </p:cNvPr>
          <p:cNvSpPr txBox="1">
            <a:spLocks noChangeArrowheads="1"/>
          </p:cNvSpPr>
          <p:nvPr/>
        </p:nvSpPr>
        <p:spPr bwMode="auto">
          <a:xfrm>
            <a:off x="0" y="361507"/>
            <a:ext cx="9144000" cy="6671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Respect to Weapon</a:t>
            </a:r>
          </a:p>
        </p:txBody>
      </p:sp>
      <p:pic>
        <p:nvPicPr>
          <p:cNvPr id="11" name="Picture 10">
            <a:extLst>
              <a:ext uri="{FF2B5EF4-FFF2-40B4-BE49-F238E27FC236}">
                <a16:creationId xmlns:a16="http://schemas.microsoft.com/office/drawing/2014/main" id="{1D204BB0-16DA-30BC-22C4-943F2619F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5258" y="1766512"/>
            <a:ext cx="3342453" cy="5016615"/>
          </a:xfrm>
          <a:prstGeom prst="rect">
            <a:avLst/>
          </a:prstGeom>
        </p:spPr>
      </p:pic>
    </p:spTree>
    <p:extLst>
      <p:ext uri="{BB962C8B-B14F-4D97-AF65-F5344CB8AC3E}">
        <p14:creationId xmlns:p14="http://schemas.microsoft.com/office/powerpoint/2010/main" val="178228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35</a:t>
            </a:fld>
            <a:endParaRPr lang="en-US" dirty="0">
              <a:solidFill>
                <a:schemeClr val="tx1">
                  <a:alpha val="80000"/>
                </a:schemeClr>
              </a:solidFill>
            </a:endParaRPr>
          </a:p>
        </p:txBody>
      </p:sp>
      <p:sp>
        <p:nvSpPr>
          <p:cNvPr id="9" name="Rectangle 158">
            <a:extLst>
              <a:ext uri="{FF2B5EF4-FFF2-40B4-BE49-F238E27FC236}">
                <a16:creationId xmlns:a16="http://schemas.microsoft.com/office/drawing/2014/main" id="{7C6C6E21-90C3-C13B-635A-C93B326DCCF7}"/>
              </a:ext>
            </a:extLst>
          </p:cNvPr>
          <p:cNvSpPr txBox="1">
            <a:spLocks noChangeArrowheads="1"/>
          </p:cNvSpPr>
          <p:nvPr/>
        </p:nvSpPr>
        <p:spPr bwMode="auto">
          <a:xfrm>
            <a:off x="0" y="340242"/>
            <a:ext cx="9144000" cy="68845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Respect to Weapon</a:t>
            </a:r>
          </a:p>
        </p:txBody>
      </p:sp>
      <p:pic>
        <p:nvPicPr>
          <p:cNvPr id="10" name="Picture 9">
            <a:extLst>
              <a:ext uri="{FF2B5EF4-FFF2-40B4-BE49-F238E27FC236}">
                <a16:creationId xmlns:a16="http://schemas.microsoft.com/office/drawing/2014/main" id="{845157D9-AF73-5DDC-4F2C-B721351EB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53" y="1691639"/>
            <a:ext cx="3336581" cy="4826119"/>
          </a:xfrm>
          <a:prstGeom prst="rect">
            <a:avLst/>
          </a:prstGeom>
        </p:spPr>
      </p:pic>
      <p:sp>
        <p:nvSpPr>
          <p:cNvPr id="11" name="Text Box 6">
            <a:extLst>
              <a:ext uri="{FF2B5EF4-FFF2-40B4-BE49-F238E27FC236}">
                <a16:creationId xmlns:a16="http://schemas.microsoft.com/office/drawing/2014/main" id="{AC002199-0F60-97BB-84B0-0A3ECC46D976}"/>
              </a:ext>
            </a:extLst>
          </p:cNvPr>
          <p:cNvSpPr txBox="1">
            <a:spLocks noChangeArrowheads="1"/>
          </p:cNvSpPr>
          <p:nvPr/>
        </p:nvSpPr>
        <p:spPr bwMode="auto">
          <a:xfrm>
            <a:off x="4664953" y="2696734"/>
            <a:ext cx="4372721" cy="1938992"/>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Swinging traverse fire is employed against targets requiring major changes in direction but little or no change in elevation.</a:t>
            </a:r>
          </a:p>
        </p:txBody>
      </p:sp>
    </p:spTree>
    <p:extLst>
      <p:ext uri="{BB962C8B-B14F-4D97-AF65-F5344CB8AC3E}">
        <p14:creationId xmlns:p14="http://schemas.microsoft.com/office/powerpoint/2010/main" val="411917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36</a:t>
            </a:fld>
            <a:endParaRPr lang="en-US" dirty="0">
              <a:solidFill>
                <a:schemeClr val="tx1">
                  <a:alpha val="80000"/>
                </a:schemeClr>
              </a:solidFill>
            </a:endParaRPr>
          </a:p>
        </p:txBody>
      </p:sp>
      <p:sp>
        <p:nvSpPr>
          <p:cNvPr id="9" name="Text Box 6">
            <a:extLst>
              <a:ext uri="{FF2B5EF4-FFF2-40B4-BE49-F238E27FC236}">
                <a16:creationId xmlns:a16="http://schemas.microsoft.com/office/drawing/2014/main" id="{862D681E-D470-F486-8B56-FCC21EEBAE55}"/>
              </a:ext>
            </a:extLst>
          </p:cNvPr>
          <p:cNvSpPr txBox="1">
            <a:spLocks noChangeArrowheads="1"/>
          </p:cNvSpPr>
          <p:nvPr/>
        </p:nvSpPr>
        <p:spPr bwMode="auto">
          <a:xfrm>
            <a:off x="527403" y="2819125"/>
            <a:ext cx="4619437" cy="1938992"/>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Free-gun fire is delivered against targets requiring major changes in direction and elevation that cannot be applied with the T&amp;E mechanism.</a:t>
            </a:r>
          </a:p>
        </p:txBody>
      </p:sp>
      <p:sp>
        <p:nvSpPr>
          <p:cNvPr id="10" name="Rectangle 164">
            <a:extLst>
              <a:ext uri="{FF2B5EF4-FFF2-40B4-BE49-F238E27FC236}">
                <a16:creationId xmlns:a16="http://schemas.microsoft.com/office/drawing/2014/main" id="{3458500E-B9E0-87A2-AE21-35C528C0D7E2}"/>
              </a:ext>
            </a:extLst>
          </p:cNvPr>
          <p:cNvSpPr txBox="1">
            <a:spLocks noChangeArrowheads="1"/>
          </p:cNvSpPr>
          <p:nvPr/>
        </p:nvSpPr>
        <p:spPr bwMode="auto">
          <a:xfrm>
            <a:off x="0" y="367488"/>
            <a:ext cx="9144000" cy="62134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Respect to Weapon</a:t>
            </a:r>
          </a:p>
        </p:txBody>
      </p:sp>
      <p:pic>
        <p:nvPicPr>
          <p:cNvPr id="11" name="Picture 10">
            <a:extLst>
              <a:ext uri="{FF2B5EF4-FFF2-40B4-BE49-F238E27FC236}">
                <a16:creationId xmlns:a16="http://schemas.microsoft.com/office/drawing/2014/main" id="{0FFA7F6F-0070-45D0-48F1-7D8D0EF26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494" y="1691639"/>
            <a:ext cx="3492296" cy="4860163"/>
          </a:xfrm>
          <a:prstGeom prst="rect">
            <a:avLst/>
          </a:prstGeom>
        </p:spPr>
      </p:pic>
    </p:spTree>
    <p:extLst>
      <p:ext uri="{BB962C8B-B14F-4D97-AF65-F5344CB8AC3E}">
        <p14:creationId xmlns:p14="http://schemas.microsoft.com/office/powerpoint/2010/main" val="846288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37</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A8A8710A-1F7A-E13D-7991-6C386B58F6CE}"/>
              </a:ext>
            </a:extLst>
          </p:cNvPr>
          <p:cNvSpPr txBox="1">
            <a:spLocks noChangeArrowheads="1"/>
          </p:cNvSpPr>
          <p:nvPr/>
        </p:nvSpPr>
        <p:spPr bwMode="auto">
          <a:xfrm>
            <a:off x="838898" y="2057400"/>
            <a:ext cx="8305101" cy="3503428"/>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b="1" dirty="0">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Identify control measures for machine gun fire.</a:t>
            </a:r>
          </a:p>
          <a:p>
            <a:pPr>
              <a:buFontTx/>
              <a:buNone/>
            </a:pPr>
            <a:endParaRPr lang="en-US" sz="2400" dirty="0">
              <a:latin typeface="Arial" panose="020B0604020202020204" pitchFamily="34" charset="0"/>
              <a:cs typeface="Arial" panose="020B0604020202020204" pitchFamily="34" charset="0"/>
            </a:endParaRPr>
          </a:p>
          <a:p>
            <a:pPr>
              <a:buFontTx/>
              <a:buNone/>
            </a:pPr>
            <a:r>
              <a:rPr lang="en-US" sz="2400" b="1" dirty="0">
                <a:latin typeface="Arial" panose="020B0604020202020204" pitchFamily="34" charset="0"/>
                <a:cs typeface="Arial" panose="020B0604020202020204" pitchFamily="34" charset="0"/>
              </a:rPr>
              <a:t>Conditions:</a:t>
            </a:r>
            <a:r>
              <a:rPr lang="en-US" sz="2400" dirty="0">
                <a:latin typeface="Arial" panose="020B0604020202020204" pitchFamily="34" charset="0"/>
                <a:cs typeface="Arial" panose="020B0604020202020204" pitchFamily="34" charset="0"/>
              </a:rPr>
              <a:t> As a small unit leader in a classroom</a:t>
            </a:r>
          </a:p>
          <a:p>
            <a:pPr>
              <a:buFontTx/>
              <a:buNone/>
            </a:pPr>
            <a:r>
              <a:rPr lang="en-US" sz="2400" dirty="0">
                <a:latin typeface="Arial" panose="020B0604020202020204" pitchFamily="34" charset="0"/>
                <a:cs typeface="Arial" panose="020B0604020202020204" pitchFamily="34" charset="0"/>
              </a:rPr>
              <a:t>environment, given a block of instruction, ATP 3-21.8, and</a:t>
            </a:r>
          </a:p>
          <a:p>
            <a:pPr>
              <a:buFontTx/>
              <a:buNone/>
            </a:pPr>
            <a:r>
              <a:rPr lang="en-US" sz="2400" dirty="0">
                <a:latin typeface="Arial" panose="020B0604020202020204" pitchFamily="34" charset="0"/>
                <a:cs typeface="Arial" panose="020B0604020202020204" pitchFamily="34" charset="0"/>
              </a:rPr>
              <a:t>a requirement to participate in classroom discussion. </a:t>
            </a:r>
          </a:p>
          <a:p>
            <a:pPr>
              <a:buFontTx/>
              <a:buNone/>
            </a:pPr>
            <a:endParaRPr lang="en-US" sz="2400" dirty="0">
              <a:latin typeface="Arial" panose="020B0604020202020204" pitchFamily="34" charset="0"/>
              <a:cs typeface="Arial" panose="020B0604020202020204" pitchFamily="34" charset="0"/>
            </a:endParaRPr>
          </a:p>
          <a:p>
            <a:pPr>
              <a:buFontTx/>
              <a:buNone/>
            </a:pPr>
            <a:r>
              <a:rPr lang="en-US" sz="2400" b="1" dirty="0">
                <a:latin typeface="Arial" panose="020B0604020202020204" pitchFamily="34" charset="0"/>
                <a:cs typeface="Arial" panose="020B0604020202020204" pitchFamily="34" charset="0"/>
              </a:rPr>
              <a:t>Standards:</a:t>
            </a:r>
            <a:r>
              <a:rPr lang="en-US" sz="2400" dirty="0">
                <a:latin typeface="Arial" panose="020B0604020202020204" pitchFamily="34" charset="0"/>
                <a:cs typeface="Arial" panose="020B0604020202020204" pitchFamily="34" charset="0"/>
              </a:rPr>
              <a:t> Identify control measures for machine gun fire.</a:t>
            </a:r>
          </a:p>
        </p:txBody>
      </p:sp>
      <p:sp>
        <p:nvSpPr>
          <p:cNvPr id="10" name="Rectangle 2">
            <a:extLst>
              <a:ext uri="{FF2B5EF4-FFF2-40B4-BE49-F238E27FC236}">
                <a16:creationId xmlns:a16="http://schemas.microsoft.com/office/drawing/2014/main" id="{E869BDC3-E744-D03A-A3F7-B35A95922672}"/>
              </a:ext>
            </a:extLst>
          </p:cNvPr>
          <p:cNvSpPr txBox="1">
            <a:spLocks noChangeArrowheads="1"/>
          </p:cNvSpPr>
          <p:nvPr/>
        </p:nvSpPr>
        <p:spPr bwMode="auto">
          <a:xfrm>
            <a:off x="0" y="382772"/>
            <a:ext cx="9144000" cy="684028"/>
          </a:xfrm>
          <a:prstGeom prst="rect">
            <a:avLst/>
          </a:prstGeom>
          <a:noFill/>
          <a:ln>
            <a:miter lim="800000"/>
            <a:headEnd/>
            <a:tailEnd/>
          </a:ln>
        </p:spPr>
        <p:txBody>
          <a:bodyPr lIns="90488" tIns="44450" rIns="90488" bIns="4445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kern="0" dirty="0">
                <a:solidFill>
                  <a:schemeClr val="tx1"/>
                </a:solidFill>
                <a:latin typeface="Arial" panose="020B0604020202020204" pitchFamily="34" charset="0"/>
                <a:cs typeface="Arial" panose="020B0604020202020204" pitchFamily="34" charset="0"/>
              </a:rPr>
              <a:t>Enabling Learning Objective C</a:t>
            </a:r>
          </a:p>
        </p:txBody>
      </p:sp>
    </p:spTree>
    <p:extLst>
      <p:ext uri="{BB962C8B-B14F-4D97-AF65-F5344CB8AC3E}">
        <p14:creationId xmlns:p14="http://schemas.microsoft.com/office/powerpoint/2010/main" val="4048269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38</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9FCBF791-7B20-77AD-D5A7-6DE457117598}"/>
              </a:ext>
            </a:extLst>
          </p:cNvPr>
          <p:cNvSpPr txBox="1">
            <a:spLocks noChangeArrowheads="1"/>
          </p:cNvSpPr>
          <p:nvPr/>
        </p:nvSpPr>
        <p:spPr bwMode="auto">
          <a:xfrm>
            <a:off x="0" y="340242"/>
            <a:ext cx="9144000" cy="637953"/>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Control of MG Fire</a:t>
            </a:r>
          </a:p>
        </p:txBody>
      </p:sp>
      <p:sp>
        <p:nvSpPr>
          <p:cNvPr id="10" name="Rectangle 3">
            <a:extLst>
              <a:ext uri="{FF2B5EF4-FFF2-40B4-BE49-F238E27FC236}">
                <a16:creationId xmlns:a16="http://schemas.microsoft.com/office/drawing/2014/main" id="{793FEC8C-823D-2993-ECF3-BB7693AA3EB5}"/>
              </a:ext>
            </a:extLst>
          </p:cNvPr>
          <p:cNvSpPr txBox="1">
            <a:spLocks noChangeArrowheads="1"/>
          </p:cNvSpPr>
          <p:nvPr/>
        </p:nvSpPr>
        <p:spPr bwMode="auto">
          <a:xfrm>
            <a:off x="914400" y="1751013"/>
            <a:ext cx="8229599" cy="4716048"/>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Types of Targets</a:t>
            </a:r>
          </a:p>
          <a:p>
            <a:r>
              <a:rPr lang="en-US" sz="2400" dirty="0">
                <a:latin typeface="Arial" panose="020B0604020202020204" pitchFamily="34" charset="0"/>
                <a:cs typeface="Arial" panose="020B0604020202020204" pitchFamily="34" charset="0"/>
              </a:rPr>
              <a:t>Point Targets-Fixed fire.</a:t>
            </a:r>
          </a:p>
          <a:p>
            <a:pPr lvl="1"/>
            <a:r>
              <a:rPr lang="en-US" dirty="0">
                <a:latin typeface="Arial" panose="020B0604020202020204" pitchFamily="34" charset="0"/>
                <a:cs typeface="Arial" panose="020B0604020202020204" pitchFamily="34" charset="0"/>
              </a:rPr>
              <a:t>Enemy troops, bunkers, weapon emplacements and lightly armored vehicles.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Area Targets-Traversing, Searching, and  Swinging Travers.</a:t>
            </a:r>
          </a:p>
          <a:p>
            <a:pPr lvl="1"/>
            <a:r>
              <a:rPr lang="en-US" dirty="0">
                <a:latin typeface="Arial" panose="020B0604020202020204" pitchFamily="34" charset="0"/>
                <a:cs typeface="Arial" panose="020B0604020202020204" pitchFamily="34" charset="0"/>
              </a:rPr>
              <a:t>Linear Targets-Traversing Fire</a:t>
            </a:r>
          </a:p>
          <a:p>
            <a:pPr lvl="1"/>
            <a:r>
              <a:rPr lang="en-US" dirty="0">
                <a:latin typeface="Arial" panose="020B0604020202020204" pitchFamily="34" charset="0"/>
                <a:cs typeface="Arial" panose="020B0604020202020204" pitchFamily="34" charset="0"/>
              </a:rPr>
              <a:t>Deep Targets-Searching Fire</a:t>
            </a:r>
          </a:p>
          <a:p>
            <a:pPr lvl="1"/>
            <a:r>
              <a:rPr lang="en-US" dirty="0">
                <a:latin typeface="Arial" panose="020B0604020202020204" pitchFamily="34" charset="0"/>
                <a:cs typeface="Arial" panose="020B0604020202020204" pitchFamily="34" charset="0"/>
              </a:rPr>
              <a:t>Linear Targets with Depth-Traversing and Searching Fire</a:t>
            </a:r>
          </a:p>
        </p:txBody>
      </p:sp>
    </p:spTree>
    <p:extLst>
      <p:ext uri="{BB962C8B-B14F-4D97-AF65-F5344CB8AC3E}">
        <p14:creationId xmlns:p14="http://schemas.microsoft.com/office/powerpoint/2010/main" val="4173578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39</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8BA032D4-B441-640E-1403-259F79165BD4}"/>
              </a:ext>
            </a:extLst>
          </p:cNvPr>
          <p:cNvSpPr txBox="1">
            <a:spLocks noChangeArrowheads="1"/>
          </p:cNvSpPr>
          <p:nvPr/>
        </p:nvSpPr>
        <p:spPr bwMode="auto">
          <a:xfrm>
            <a:off x="0" y="350874"/>
            <a:ext cx="9144000" cy="648586"/>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Control of MG Fire</a:t>
            </a:r>
          </a:p>
        </p:txBody>
      </p:sp>
      <p:sp>
        <p:nvSpPr>
          <p:cNvPr id="10" name="Rectangle 3">
            <a:extLst>
              <a:ext uri="{FF2B5EF4-FFF2-40B4-BE49-F238E27FC236}">
                <a16:creationId xmlns:a16="http://schemas.microsoft.com/office/drawing/2014/main" id="{059D52A3-E99A-4E1A-31EC-DE11D8641149}"/>
              </a:ext>
            </a:extLst>
          </p:cNvPr>
          <p:cNvSpPr txBox="1">
            <a:spLocks noChangeArrowheads="1"/>
          </p:cNvSpPr>
          <p:nvPr/>
        </p:nvSpPr>
        <p:spPr bwMode="auto">
          <a:xfrm>
            <a:off x="931178" y="1751013"/>
            <a:ext cx="8212821" cy="3692857"/>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Distribution and Concentration of Fire</a:t>
            </a:r>
          </a:p>
          <a:p>
            <a:r>
              <a:rPr lang="en-US" sz="2400" dirty="0">
                <a:latin typeface="Arial" panose="020B0604020202020204" pitchFamily="34" charset="0"/>
                <a:cs typeface="Arial" panose="020B0604020202020204" pitchFamily="34" charset="0"/>
              </a:rPr>
              <a:t>The size and nature of the target determines how machine gun fire is applied.</a:t>
            </a:r>
          </a:p>
          <a:p>
            <a:r>
              <a:rPr lang="en-US" sz="2400" dirty="0">
                <a:latin typeface="Arial" panose="020B0604020202020204" pitchFamily="34" charset="0"/>
                <a:cs typeface="Arial" panose="020B0604020202020204" pitchFamily="34" charset="0"/>
              </a:rPr>
              <a:t>Distribute fire in width and depth on large targets.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Concentrate fire on point targets.</a:t>
            </a:r>
          </a:p>
          <a:p>
            <a:pPr lvl="1"/>
            <a:r>
              <a:rPr lang="en-US" dirty="0">
                <a:latin typeface="Arial" panose="020B0604020202020204" pitchFamily="34" charset="0"/>
                <a:cs typeface="Arial" panose="020B0604020202020204" pitchFamily="34" charset="0"/>
              </a:rPr>
              <a:t>Weapons emplacement</a:t>
            </a:r>
          </a:p>
          <a:p>
            <a:pPr lvl="1"/>
            <a:r>
              <a:rPr lang="en-US" dirty="0">
                <a:latin typeface="Arial" panose="020B0604020202020204" pitchFamily="34" charset="0"/>
                <a:cs typeface="Arial" panose="020B0604020202020204" pitchFamily="34" charset="0"/>
              </a:rPr>
              <a:t>Enemy fighting positions</a:t>
            </a:r>
          </a:p>
        </p:txBody>
      </p:sp>
    </p:spTree>
    <p:extLst>
      <p:ext uri="{BB962C8B-B14F-4D97-AF65-F5344CB8AC3E}">
        <p14:creationId xmlns:p14="http://schemas.microsoft.com/office/powerpoint/2010/main" val="392188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56506" y="6492875"/>
            <a:ext cx="287494"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BDB506EA-ED85-2BA1-8F17-9817D854D0B3}"/>
              </a:ext>
            </a:extLst>
          </p:cNvPr>
          <p:cNvSpPr txBox="1">
            <a:spLocks noChangeArrowheads="1"/>
          </p:cNvSpPr>
          <p:nvPr/>
        </p:nvSpPr>
        <p:spPr bwMode="auto">
          <a:xfrm>
            <a:off x="0" y="379967"/>
            <a:ext cx="9144000" cy="617989"/>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Administration</a:t>
            </a:r>
          </a:p>
        </p:txBody>
      </p:sp>
      <p:sp>
        <p:nvSpPr>
          <p:cNvPr id="10" name="Rectangle 3">
            <a:extLst>
              <a:ext uri="{FF2B5EF4-FFF2-40B4-BE49-F238E27FC236}">
                <a16:creationId xmlns:a16="http://schemas.microsoft.com/office/drawing/2014/main" id="{ABD7C137-B30C-C565-FAAA-4E559A23ACE6}"/>
              </a:ext>
            </a:extLst>
          </p:cNvPr>
          <p:cNvSpPr txBox="1">
            <a:spLocks noChangeArrowheads="1"/>
          </p:cNvSpPr>
          <p:nvPr/>
        </p:nvSpPr>
        <p:spPr bwMode="auto">
          <a:xfrm>
            <a:off x="0" y="1855470"/>
            <a:ext cx="9144000" cy="3615690"/>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Safety </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Risk Assessment</a:t>
            </a:r>
          </a:p>
          <a:p>
            <a:pPr algn="ctr"/>
            <a:r>
              <a:rPr lang="en-US"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Environmental</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Evaluation</a:t>
            </a:r>
          </a:p>
        </p:txBody>
      </p:sp>
    </p:spTree>
    <p:extLst>
      <p:ext uri="{BB962C8B-B14F-4D97-AF65-F5344CB8AC3E}">
        <p14:creationId xmlns:p14="http://schemas.microsoft.com/office/powerpoint/2010/main" val="4164391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40</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677F4600-05E1-07B1-F21D-9DEE87D24249}"/>
              </a:ext>
            </a:extLst>
          </p:cNvPr>
          <p:cNvSpPr txBox="1">
            <a:spLocks noChangeArrowheads="1"/>
          </p:cNvSpPr>
          <p:nvPr/>
        </p:nvSpPr>
        <p:spPr bwMode="auto">
          <a:xfrm>
            <a:off x="0" y="372140"/>
            <a:ext cx="9144000" cy="595423"/>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Control of MG Fire</a:t>
            </a:r>
          </a:p>
        </p:txBody>
      </p:sp>
      <p:sp>
        <p:nvSpPr>
          <p:cNvPr id="10" name="Rectangle 3">
            <a:extLst>
              <a:ext uri="{FF2B5EF4-FFF2-40B4-BE49-F238E27FC236}">
                <a16:creationId xmlns:a16="http://schemas.microsoft.com/office/drawing/2014/main" id="{5358E579-BC69-D4A3-3A38-E36A42DD8B6A}"/>
              </a:ext>
            </a:extLst>
          </p:cNvPr>
          <p:cNvSpPr txBox="1">
            <a:spLocks noChangeArrowheads="1"/>
          </p:cNvSpPr>
          <p:nvPr/>
        </p:nvSpPr>
        <p:spPr bwMode="auto">
          <a:xfrm>
            <a:off x="922790" y="1774568"/>
            <a:ext cx="8221210" cy="4433887"/>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Rate of Fire</a:t>
            </a:r>
          </a:p>
          <a:p>
            <a:r>
              <a:rPr lang="en-US" sz="2400" dirty="0">
                <a:latin typeface="Arial" panose="020B0604020202020204" pitchFamily="34" charset="0"/>
                <a:cs typeface="Arial" panose="020B0604020202020204" pitchFamily="34" charset="0"/>
              </a:rPr>
              <a:t>Sustained Fire-Normal rate of fire for the gunner.</a:t>
            </a:r>
          </a:p>
          <a:p>
            <a:pPr>
              <a:buFontTx/>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Rapid Fire-Barrel change after 2 minutes allows an exceptionally high volume of fire, but only for short period of time.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Cyclic Fire-uses the most ammunition that can be used in 1 minute.</a:t>
            </a:r>
          </a:p>
          <a:p>
            <a:pPr lvl="1"/>
            <a:r>
              <a:rPr lang="en-US" dirty="0">
                <a:latin typeface="Arial" panose="020B0604020202020204" pitchFamily="34" charset="0"/>
                <a:cs typeface="Arial" panose="020B0604020202020204" pitchFamily="34" charset="0"/>
              </a:rPr>
              <a:t>Cyclic rate is achieved when the trigger is held to the rear uninterrupted for 1 minute.</a:t>
            </a:r>
          </a:p>
        </p:txBody>
      </p:sp>
    </p:spTree>
    <p:extLst>
      <p:ext uri="{BB962C8B-B14F-4D97-AF65-F5344CB8AC3E}">
        <p14:creationId xmlns:p14="http://schemas.microsoft.com/office/powerpoint/2010/main" val="2044738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41</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D70334F4-057D-A504-4C9F-3A19D9AB6CA8}"/>
              </a:ext>
            </a:extLst>
          </p:cNvPr>
          <p:cNvSpPr txBox="1">
            <a:spLocks noChangeArrowheads="1"/>
          </p:cNvSpPr>
          <p:nvPr/>
        </p:nvSpPr>
        <p:spPr bwMode="auto">
          <a:xfrm>
            <a:off x="0" y="350874"/>
            <a:ext cx="9144000" cy="571993"/>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Predetermined MG Fire</a:t>
            </a:r>
          </a:p>
        </p:txBody>
      </p:sp>
      <p:sp>
        <p:nvSpPr>
          <p:cNvPr id="10" name="Rectangle 3">
            <a:extLst>
              <a:ext uri="{FF2B5EF4-FFF2-40B4-BE49-F238E27FC236}">
                <a16:creationId xmlns:a16="http://schemas.microsoft.com/office/drawing/2014/main" id="{F3521D5A-F4C2-242A-9D92-B9445C188130}"/>
              </a:ext>
            </a:extLst>
          </p:cNvPr>
          <p:cNvSpPr txBox="1">
            <a:spLocks noChangeArrowheads="1"/>
          </p:cNvSpPr>
          <p:nvPr/>
        </p:nvSpPr>
        <p:spPr bwMode="auto">
          <a:xfrm>
            <a:off x="922032" y="1787788"/>
            <a:ext cx="8204433" cy="4598040"/>
          </a:xfrm>
          <a:prstGeom prst="rect">
            <a:avLst/>
          </a:prstGeom>
          <a:noFill/>
          <a:ln>
            <a:miter lim="800000"/>
            <a:headEnd/>
            <a:tailEnd/>
          </a:ln>
        </p:spPr>
        <p:txBody>
          <a:bodyPr vert="horz" lIns="90488" tIns="44450" rIns="90488" bIns="4445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Predetermined Fire organizes the battlefield for the Platoon and gunner.</a:t>
            </a:r>
          </a:p>
          <a:p>
            <a:r>
              <a:rPr lang="en-US" sz="2400" dirty="0">
                <a:latin typeface="Arial" panose="020B0604020202020204" pitchFamily="34" charset="0"/>
                <a:cs typeface="Arial" panose="020B0604020202020204" pitchFamily="34" charset="0"/>
              </a:rPr>
              <a:t>Sector of Fire.</a:t>
            </a:r>
          </a:p>
          <a:p>
            <a:r>
              <a:rPr lang="en-US" sz="2400" dirty="0">
                <a:latin typeface="Arial" panose="020B0604020202020204" pitchFamily="34" charset="0"/>
                <a:cs typeface="Arial" panose="020B0604020202020204" pitchFamily="34" charset="0"/>
              </a:rPr>
              <a:t>Final Protective Fire.</a:t>
            </a:r>
          </a:p>
          <a:p>
            <a:r>
              <a:rPr lang="en-US" sz="2400" dirty="0">
                <a:latin typeface="Arial" panose="020B0604020202020204" pitchFamily="34" charset="0"/>
                <a:cs typeface="Arial" panose="020B0604020202020204" pitchFamily="34" charset="0"/>
              </a:rPr>
              <a:t>Final Protective Line.</a:t>
            </a:r>
          </a:p>
          <a:p>
            <a:r>
              <a:rPr lang="en-US" sz="2400" dirty="0">
                <a:latin typeface="Arial" panose="020B0604020202020204" pitchFamily="34" charset="0"/>
                <a:cs typeface="Arial" panose="020B0604020202020204" pitchFamily="34" charset="0"/>
              </a:rPr>
              <a:t>Principal Direction of Fire.</a:t>
            </a:r>
          </a:p>
          <a:p>
            <a:r>
              <a:rPr lang="en-US" sz="2400" dirty="0">
                <a:latin typeface="Arial" panose="020B0604020202020204" pitchFamily="34" charset="0"/>
                <a:cs typeface="Arial" panose="020B0604020202020204" pitchFamily="34" charset="0"/>
              </a:rPr>
              <a:t>Grazing Fire.</a:t>
            </a:r>
          </a:p>
          <a:p>
            <a:r>
              <a:rPr lang="en-US" sz="2400" dirty="0">
                <a:latin typeface="Arial" panose="020B0604020202020204" pitchFamily="34" charset="0"/>
                <a:cs typeface="Arial" panose="020B0604020202020204" pitchFamily="34" charset="0"/>
              </a:rPr>
              <a:t>Dead Space.</a:t>
            </a:r>
          </a:p>
          <a:p>
            <a:r>
              <a:rPr lang="en-US" sz="2400" dirty="0">
                <a:latin typeface="Arial" panose="020B0604020202020204" pitchFamily="34" charset="0"/>
                <a:cs typeface="Arial" panose="020B0604020202020204" pitchFamily="34" charset="0"/>
              </a:rPr>
              <a:t>Primary Sector of Fire.</a:t>
            </a:r>
          </a:p>
          <a:p>
            <a:r>
              <a:rPr lang="en-US" sz="2400" dirty="0">
                <a:latin typeface="Arial" panose="020B0604020202020204" pitchFamily="34" charset="0"/>
                <a:cs typeface="Arial" panose="020B0604020202020204" pitchFamily="34" charset="0"/>
              </a:rPr>
              <a:t>Secondary Sector of Fire.</a:t>
            </a:r>
          </a:p>
        </p:txBody>
      </p:sp>
    </p:spTree>
    <p:extLst>
      <p:ext uri="{BB962C8B-B14F-4D97-AF65-F5344CB8AC3E}">
        <p14:creationId xmlns:p14="http://schemas.microsoft.com/office/powerpoint/2010/main" val="6847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42</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D68F2E98-815E-0258-62C4-FCDC13D99220}"/>
              </a:ext>
            </a:extLst>
          </p:cNvPr>
          <p:cNvSpPr txBox="1">
            <a:spLocks noChangeArrowheads="1"/>
          </p:cNvSpPr>
          <p:nvPr/>
        </p:nvSpPr>
        <p:spPr bwMode="auto">
          <a:xfrm>
            <a:off x="0" y="350874"/>
            <a:ext cx="9144000" cy="574159"/>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Fire Control</a:t>
            </a:r>
          </a:p>
        </p:txBody>
      </p:sp>
      <p:sp>
        <p:nvSpPr>
          <p:cNvPr id="10" name="Rectangle 3">
            <a:extLst>
              <a:ext uri="{FF2B5EF4-FFF2-40B4-BE49-F238E27FC236}">
                <a16:creationId xmlns:a16="http://schemas.microsoft.com/office/drawing/2014/main" id="{B5233598-83CF-CD36-3141-51C14D4AD036}"/>
              </a:ext>
            </a:extLst>
          </p:cNvPr>
          <p:cNvSpPr txBox="1">
            <a:spLocks noChangeArrowheads="1"/>
          </p:cNvSpPr>
          <p:nvPr/>
        </p:nvSpPr>
        <p:spPr bwMode="auto">
          <a:xfrm>
            <a:off x="1023457" y="1979613"/>
            <a:ext cx="7902430" cy="3357931"/>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Leader initiated methods of Fire Control.</a:t>
            </a:r>
          </a:p>
          <a:p>
            <a:r>
              <a:rPr lang="en-US" sz="2400" dirty="0">
                <a:latin typeface="Arial" panose="020B0604020202020204" pitchFamily="34" charset="0"/>
                <a:cs typeface="Arial" panose="020B0604020202020204" pitchFamily="34" charset="0"/>
              </a:rPr>
              <a:t>Verbal.</a:t>
            </a:r>
          </a:p>
          <a:p>
            <a:r>
              <a:rPr lang="en-US" sz="2400" dirty="0">
                <a:latin typeface="Arial" panose="020B0604020202020204" pitchFamily="34" charset="0"/>
                <a:cs typeface="Arial" panose="020B0604020202020204" pitchFamily="34" charset="0"/>
              </a:rPr>
              <a:t>Arm and Hand Signals.</a:t>
            </a:r>
          </a:p>
          <a:p>
            <a:r>
              <a:rPr lang="en-US" sz="2400" dirty="0">
                <a:latin typeface="Arial" panose="020B0604020202020204" pitchFamily="34" charset="0"/>
                <a:cs typeface="Arial" panose="020B0604020202020204" pitchFamily="34" charset="0"/>
              </a:rPr>
              <a:t>Prearranged Signals.</a:t>
            </a:r>
          </a:p>
          <a:p>
            <a:r>
              <a:rPr lang="en-US" sz="2400" dirty="0">
                <a:latin typeface="Arial" panose="020B0604020202020204" pitchFamily="34" charset="0"/>
                <a:cs typeface="Arial" panose="020B0604020202020204" pitchFamily="34" charset="0"/>
              </a:rPr>
              <a:t>Personal Contact.</a:t>
            </a:r>
          </a:p>
          <a:p>
            <a:r>
              <a:rPr lang="en-US" sz="2400" dirty="0">
                <a:latin typeface="Arial" panose="020B0604020202020204" pitchFamily="34" charset="0"/>
                <a:cs typeface="Arial" panose="020B0604020202020204" pitchFamily="34" charset="0"/>
              </a:rPr>
              <a:t>Range Cards.</a:t>
            </a:r>
          </a:p>
          <a:p>
            <a:r>
              <a:rPr lang="en-US" sz="2400" dirty="0">
                <a:latin typeface="Arial" panose="020B0604020202020204" pitchFamily="34" charset="0"/>
                <a:cs typeface="Arial" panose="020B0604020202020204" pitchFamily="34" charset="0"/>
              </a:rPr>
              <a:t>Standard Operating Procedures.</a:t>
            </a:r>
          </a:p>
        </p:txBody>
      </p:sp>
    </p:spTree>
    <p:extLst>
      <p:ext uri="{BB962C8B-B14F-4D97-AF65-F5344CB8AC3E}">
        <p14:creationId xmlns:p14="http://schemas.microsoft.com/office/powerpoint/2010/main" val="2957665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43</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96A49E23-8B65-26DA-D56B-D743E3BE8B19}"/>
              </a:ext>
            </a:extLst>
          </p:cNvPr>
          <p:cNvSpPr txBox="1">
            <a:spLocks noChangeArrowheads="1"/>
          </p:cNvSpPr>
          <p:nvPr/>
        </p:nvSpPr>
        <p:spPr bwMode="auto">
          <a:xfrm>
            <a:off x="0" y="350874"/>
            <a:ext cx="9144000" cy="574159"/>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Fire Control</a:t>
            </a:r>
          </a:p>
        </p:txBody>
      </p:sp>
      <p:sp>
        <p:nvSpPr>
          <p:cNvPr id="10" name="Rectangle 3">
            <a:extLst>
              <a:ext uri="{FF2B5EF4-FFF2-40B4-BE49-F238E27FC236}">
                <a16:creationId xmlns:a16="http://schemas.microsoft.com/office/drawing/2014/main" id="{3F6974FB-D96C-9292-013D-1698C5599576}"/>
              </a:ext>
            </a:extLst>
          </p:cNvPr>
          <p:cNvSpPr txBox="1">
            <a:spLocks noChangeArrowheads="1"/>
          </p:cNvSpPr>
          <p:nvPr/>
        </p:nvSpPr>
        <p:spPr bwMode="auto">
          <a:xfrm>
            <a:off x="1485900" y="2012632"/>
            <a:ext cx="6172200" cy="4148358"/>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Gun Team initiated methods of Fire Control</a:t>
            </a:r>
          </a:p>
          <a:p>
            <a:pPr>
              <a:buFontTx/>
              <a:buNone/>
            </a:pPr>
            <a:r>
              <a:rPr lang="en-US" sz="2400" dirty="0">
                <a:latin typeface="Arial" panose="020B0604020202020204" pitchFamily="34" charset="0"/>
                <a:cs typeface="Arial" panose="020B0604020202020204" pitchFamily="34" charset="0"/>
              </a:rPr>
              <a:t>(SOP).</a:t>
            </a:r>
          </a:p>
          <a:p>
            <a:r>
              <a:rPr lang="en-US" sz="2400" dirty="0">
                <a:latin typeface="Arial" panose="020B0604020202020204" pitchFamily="34" charset="0"/>
                <a:cs typeface="Arial" panose="020B0604020202020204" pitchFamily="34" charset="0"/>
              </a:rPr>
              <a:t>Observation.</a:t>
            </a:r>
          </a:p>
          <a:p>
            <a:r>
              <a:rPr lang="en-US" sz="2400" dirty="0">
                <a:latin typeface="Arial" panose="020B0604020202020204" pitchFamily="34" charset="0"/>
                <a:cs typeface="Arial" panose="020B0604020202020204" pitchFamily="34" charset="0"/>
              </a:rPr>
              <a:t>Fire.</a:t>
            </a:r>
          </a:p>
          <a:p>
            <a:r>
              <a:rPr lang="en-US" sz="2400" dirty="0">
                <a:latin typeface="Arial" panose="020B0604020202020204" pitchFamily="34" charset="0"/>
                <a:cs typeface="Arial" panose="020B0604020202020204" pitchFamily="34" charset="0"/>
              </a:rPr>
              <a:t>Check.</a:t>
            </a:r>
          </a:p>
          <a:p>
            <a:r>
              <a:rPr lang="en-US" sz="2400" dirty="0">
                <a:latin typeface="Arial" panose="020B0604020202020204" pitchFamily="34" charset="0"/>
                <a:cs typeface="Arial" panose="020B0604020202020204" pitchFamily="34" charset="0"/>
              </a:rPr>
              <a:t>Return Fire.</a:t>
            </a:r>
          </a:p>
          <a:p>
            <a:r>
              <a:rPr lang="en-US" sz="2400" dirty="0">
                <a:latin typeface="Arial" panose="020B0604020202020204" pitchFamily="34" charset="0"/>
                <a:cs typeface="Arial" panose="020B0604020202020204" pitchFamily="34" charset="0"/>
              </a:rPr>
              <a:t>Shift Fire.</a:t>
            </a:r>
          </a:p>
          <a:p>
            <a:r>
              <a:rPr lang="en-US" sz="2400" dirty="0">
                <a:latin typeface="Arial" panose="020B0604020202020204" pitchFamily="34" charset="0"/>
                <a:cs typeface="Arial" panose="020B0604020202020204" pitchFamily="34" charset="0"/>
              </a:rPr>
              <a:t>Rate of Fire.</a:t>
            </a:r>
          </a:p>
          <a:p>
            <a:r>
              <a:rPr lang="en-US" sz="2400" dirty="0">
                <a:latin typeface="Arial" panose="020B0604020202020204" pitchFamily="34" charset="0"/>
                <a:cs typeface="Arial" panose="020B0604020202020204" pitchFamily="34" charset="0"/>
              </a:rPr>
              <a:t>Mutual Support.</a:t>
            </a:r>
          </a:p>
        </p:txBody>
      </p:sp>
    </p:spTree>
    <p:extLst>
      <p:ext uri="{BB962C8B-B14F-4D97-AF65-F5344CB8AC3E}">
        <p14:creationId xmlns:p14="http://schemas.microsoft.com/office/powerpoint/2010/main" val="1635849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44</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2B59A333-AA41-A312-C998-B377B8407024}"/>
              </a:ext>
            </a:extLst>
          </p:cNvPr>
          <p:cNvSpPr txBox="1">
            <a:spLocks noChangeArrowheads="1"/>
          </p:cNvSpPr>
          <p:nvPr/>
        </p:nvSpPr>
        <p:spPr bwMode="auto">
          <a:xfrm>
            <a:off x="0" y="350874"/>
            <a:ext cx="9144000" cy="584791"/>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Fire Control</a:t>
            </a:r>
          </a:p>
        </p:txBody>
      </p:sp>
      <p:sp>
        <p:nvSpPr>
          <p:cNvPr id="10" name="Rectangle 3">
            <a:extLst>
              <a:ext uri="{FF2B5EF4-FFF2-40B4-BE49-F238E27FC236}">
                <a16:creationId xmlns:a16="http://schemas.microsoft.com/office/drawing/2014/main" id="{77125969-1F00-DEF7-E53C-E60B80100361}"/>
              </a:ext>
            </a:extLst>
          </p:cNvPr>
          <p:cNvSpPr txBox="1">
            <a:spLocks noChangeArrowheads="1"/>
          </p:cNvSpPr>
          <p:nvPr/>
        </p:nvSpPr>
        <p:spPr bwMode="auto">
          <a:xfrm>
            <a:off x="0" y="2312546"/>
            <a:ext cx="9144000" cy="2397678"/>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3200" dirty="0">
                <a:latin typeface="Arial" panose="020B0604020202020204" pitchFamily="34" charset="0"/>
                <a:cs typeface="Arial" panose="020B0604020202020204" pitchFamily="34" charset="0"/>
              </a:rPr>
              <a:t>Fire Commands</a:t>
            </a:r>
          </a:p>
          <a:p>
            <a:pPr algn="ctr"/>
            <a:r>
              <a:rPr lang="en-US" sz="2400" dirty="0">
                <a:latin typeface="Arial" panose="020B0604020202020204" pitchFamily="34" charset="0"/>
                <a:cs typeface="Arial" panose="020B0604020202020204" pitchFamily="34" charset="0"/>
              </a:rPr>
              <a:t>Initial Fire Commands.</a:t>
            </a:r>
          </a:p>
          <a:p>
            <a:pPr algn="ctr"/>
            <a:r>
              <a:rPr lang="en-US" sz="2400" dirty="0">
                <a:latin typeface="Arial" panose="020B0604020202020204" pitchFamily="34" charset="0"/>
                <a:cs typeface="Arial" panose="020B0604020202020204" pitchFamily="34" charset="0"/>
              </a:rPr>
              <a:t>Subsequent Fire Commands.</a:t>
            </a:r>
          </a:p>
          <a:p>
            <a:pPr algn="ctr"/>
            <a:r>
              <a:rPr lang="en-US" sz="2400" dirty="0">
                <a:latin typeface="Arial" panose="020B0604020202020204" pitchFamily="34" charset="0"/>
                <a:cs typeface="Arial" panose="020B0604020202020204" pitchFamily="34" charset="0"/>
              </a:rPr>
              <a:t>Doubtful Elements and Corrections.</a:t>
            </a:r>
          </a:p>
          <a:p>
            <a:pPr algn="ctr"/>
            <a:r>
              <a:rPr lang="en-US" sz="2400" dirty="0">
                <a:latin typeface="Arial" panose="020B0604020202020204" pitchFamily="34" charset="0"/>
                <a:cs typeface="Arial" panose="020B0604020202020204" pitchFamily="34" charset="0"/>
              </a:rPr>
              <a:t>Abbreviated Fire Commands.</a:t>
            </a:r>
          </a:p>
        </p:txBody>
      </p:sp>
    </p:spTree>
    <p:extLst>
      <p:ext uri="{BB962C8B-B14F-4D97-AF65-F5344CB8AC3E}">
        <p14:creationId xmlns:p14="http://schemas.microsoft.com/office/powerpoint/2010/main" val="1220806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45</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C0D96117-1655-268D-F6CC-64C47DF6291A}"/>
              </a:ext>
            </a:extLst>
          </p:cNvPr>
          <p:cNvSpPr txBox="1">
            <a:spLocks noChangeArrowheads="1"/>
          </p:cNvSpPr>
          <p:nvPr/>
        </p:nvSpPr>
        <p:spPr bwMode="auto">
          <a:xfrm>
            <a:off x="0" y="365642"/>
            <a:ext cx="9144000" cy="565691"/>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Fire Control</a:t>
            </a:r>
          </a:p>
        </p:txBody>
      </p:sp>
      <p:sp>
        <p:nvSpPr>
          <p:cNvPr id="10" name="Rectangle 3">
            <a:extLst>
              <a:ext uri="{FF2B5EF4-FFF2-40B4-BE49-F238E27FC236}">
                <a16:creationId xmlns:a16="http://schemas.microsoft.com/office/drawing/2014/main" id="{A297BCCE-130E-B26D-43EC-51B26EAA4CB0}"/>
              </a:ext>
            </a:extLst>
          </p:cNvPr>
          <p:cNvSpPr txBox="1">
            <a:spLocks noChangeArrowheads="1"/>
          </p:cNvSpPr>
          <p:nvPr/>
        </p:nvSpPr>
        <p:spPr bwMode="auto">
          <a:xfrm>
            <a:off x="964734" y="1751013"/>
            <a:ext cx="7801761" cy="4433887"/>
          </a:xfrm>
          <a:prstGeom prst="rect">
            <a:avLst/>
          </a:prstGeom>
          <a:noFill/>
          <a:ln>
            <a:miter lim="800000"/>
            <a:headEnd/>
            <a:tailEnd/>
          </a:ln>
        </p:spPr>
        <p:txBody>
          <a:bodyPr vert="horz" lIns="90488" tIns="44450" rIns="90488" bIns="4445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Initial Fire Commands</a:t>
            </a:r>
          </a:p>
          <a:p>
            <a:r>
              <a:rPr lang="en-US" sz="2400" dirty="0">
                <a:latin typeface="Arial" panose="020B0604020202020204" pitchFamily="34" charset="0"/>
                <a:cs typeface="Arial" panose="020B0604020202020204" pitchFamily="34" charset="0"/>
              </a:rPr>
              <a:t>Alert-Fire Mission or Gun number one, Fire mission.</a:t>
            </a:r>
          </a:p>
          <a:p>
            <a:r>
              <a:rPr lang="en-US" sz="2400" dirty="0">
                <a:latin typeface="Arial" panose="020B0604020202020204" pitchFamily="34" charset="0"/>
                <a:cs typeface="Arial" panose="020B0604020202020204" pitchFamily="34" charset="0"/>
              </a:rPr>
              <a:t>Direction-Multiple techniques</a:t>
            </a:r>
          </a:p>
          <a:p>
            <a:pPr lvl="1"/>
            <a:r>
              <a:rPr lang="en-US" dirty="0">
                <a:latin typeface="Arial" panose="020B0604020202020204" pitchFamily="34" charset="0"/>
                <a:cs typeface="Arial" panose="020B0604020202020204" pitchFamily="34" charset="0"/>
              </a:rPr>
              <a:t>Verbal, pointing finger or weapon, marking with tracers and/or giving reference points.</a:t>
            </a:r>
          </a:p>
          <a:p>
            <a:r>
              <a:rPr lang="en-US" sz="2400" dirty="0">
                <a:latin typeface="Arial" panose="020B0604020202020204" pitchFamily="34" charset="0"/>
                <a:cs typeface="Arial" panose="020B0604020202020204" pitchFamily="34" charset="0"/>
              </a:rPr>
              <a:t>Description.</a:t>
            </a:r>
          </a:p>
          <a:p>
            <a:r>
              <a:rPr lang="en-US" sz="2400" dirty="0">
                <a:latin typeface="Arial" panose="020B0604020202020204" pitchFamily="34" charset="0"/>
                <a:cs typeface="Arial" panose="020B0604020202020204" pitchFamily="34" charset="0"/>
              </a:rPr>
              <a:t>Range.</a:t>
            </a:r>
          </a:p>
          <a:p>
            <a:r>
              <a:rPr lang="en-US" sz="2400" dirty="0">
                <a:latin typeface="Arial" panose="020B0604020202020204" pitchFamily="34" charset="0"/>
                <a:cs typeface="Arial" panose="020B0604020202020204" pitchFamily="34" charset="0"/>
              </a:rPr>
              <a:t>Method of Fire.</a:t>
            </a:r>
          </a:p>
          <a:p>
            <a:r>
              <a:rPr lang="en-US" sz="2400" dirty="0">
                <a:latin typeface="Arial" panose="020B0604020202020204" pitchFamily="34" charset="0"/>
                <a:cs typeface="Arial" panose="020B0604020202020204" pitchFamily="34" charset="0"/>
              </a:rPr>
              <a:t>Command to Open Fire.</a:t>
            </a:r>
          </a:p>
        </p:txBody>
      </p:sp>
    </p:spTree>
    <p:extLst>
      <p:ext uri="{BB962C8B-B14F-4D97-AF65-F5344CB8AC3E}">
        <p14:creationId xmlns:p14="http://schemas.microsoft.com/office/powerpoint/2010/main" val="2049540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46</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5ED170FC-BA71-B9FA-0672-75E92F37FEBE}"/>
              </a:ext>
            </a:extLst>
          </p:cNvPr>
          <p:cNvSpPr txBox="1">
            <a:spLocks noChangeArrowheads="1"/>
          </p:cNvSpPr>
          <p:nvPr/>
        </p:nvSpPr>
        <p:spPr bwMode="auto">
          <a:xfrm>
            <a:off x="0" y="347134"/>
            <a:ext cx="9144000" cy="550334"/>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Fire Control</a:t>
            </a:r>
          </a:p>
        </p:txBody>
      </p:sp>
      <p:sp>
        <p:nvSpPr>
          <p:cNvPr id="10" name="Rectangle 3">
            <a:extLst>
              <a:ext uri="{FF2B5EF4-FFF2-40B4-BE49-F238E27FC236}">
                <a16:creationId xmlns:a16="http://schemas.microsoft.com/office/drawing/2014/main" id="{5D81A941-3319-7F37-18B0-74DD27568F5F}"/>
              </a:ext>
            </a:extLst>
          </p:cNvPr>
          <p:cNvSpPr txBox="1">
            <a:spLocks noChangeArrowheads="1"/>
          </p:cNvSpPr>
          <p:nvPr/>
        </p:nvSpPr>
        <p:spPr bwMode="auto">
          <a:xfrm>
            <a:off x="1031846" y="1751013"/>
            <a:ext cx="7734649" cy="4192587"/>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Subsequent Fire Commands:</a:t>
            </a:r>
          </a:p>
          <a:p>
            <a:pPr>
              <a:buFontTx/>
              <a:buNone/>
            </a:pPr>
            <a:r>
              <a:rPr lang="en-US" sz="2400" dirty="0">
                <a:latin typeface="Arial" panose="020B0604020202020204" pitchFamily="34" charset="0"/>
                <a:cs typeface="Arial" panose="020B0604020202020204" pitchFamily="34" charset="0"/>
              </a:rPr>
              <a:t>Leader gives subsequent commands to adjust</a:t>
            </a:r>
          </a:p>
          <a:p>
            <a:pPr>
              <a:buFontTx/>
              <a:buNone/>
            </a:pPr>
            <a:r>
              <a:rPr lang="en-US" sz="2400" dirty="0">
                <a:latin typeface="Arial" panose="020B0604020202020204" pitchFamily="34" charset="0"/>
                <a:cs typeface="Arial" panose="020B0604020202020204" pitchFamily="34" charset="0"/>
              </a:rPr>
              <a:t>direction and elevation, to change current rates</a:t>
            </a:r>
          </a:p>
          <a:p>
            <a:pPr>
              <a:buFontTx/>
              <a:buNone/>
            </a:pPr>
            <a:r>
              <a:rPr lang="en-US" sz="2400" dirty="0">
                <a:latin typeface="Arial" panose="020B0604020202020204" pitchFamily="34" charset="0"/>
                <a:cs typeface="Arial" panose="020B0604020202020204" pitchFamily="34" charset="0"/>
              </a:rPr>
              <a:t>of fire, to interrupt fire or terminate the alert.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Direction and Elevation.</a:t>
            </a:r>
          </a:p>
          <a:p>
            <a:r>
              <a:rPr lang="en-US" sz="2400" dirty="0">
                <a:latin typeface="Arial" panose="020B0604020202020204" pitchFamily="34" charset="0"/>
                <a:cs typeface="Arial" panose="020B0604020202020204" pitchFamily="34" charset="0"/>
              </a:rPr>
              <a:t>Rate of Fire.</a:t>
            </a:r>
          </a:p>
          <a:p>
            <a:r>
              <a:rPr lang="en-US" sz="2400" dirty="0">
                <a:latin typeface="Arial" panose="020B0604020202020204" pitchFamily="34" charset="0"/>
                <a:cs typeface="Arial" panose="020B0604020202020204" pitchFamily="34" charset="0"/>
              </a:rPr>
              <a:t>Fire Command.</a:t>
            </a:r>
          </a:p>
          <a:p>
            <a:r>
              <a:rPr lang="en-US" sz="2400" dirty="0">
                <a:latin typeface="Arial" panose="020B0604020202020204" pitchFamily="34" charset="0"/>
                <a:cs typeface="Arial" panose="020B0604020202020204" pitchFamily="34" charset="0"/>
              </a:rPr>
              <a:t>Termination.</a:t>
            </a:r>
          </a:p>
        </p:txBody>
      </p:sp>
    </p:spTree>
    <p:extLst>
      <p:ext uri="{BB962C8B-B14F-4D97-AF65-F5344CB8AC3E}">
        <p14:creationId xmlns:p14="http://schemas.microsoft.com/office/powerpoint/2010/main" val="2016311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47</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56491161-905D-A89A-7EE7-5EEED78FDE74}"/>
              </a:ext>
            </a:extLst>
          </p:cNvPr>
          <p:cNvSpPr txBox="1">
            <a:spLocks noChangeArrowheads="1"/>
          </p:cNvSpPr>
          <p:nvPr/>
        </p:nvSpPr>
        <p:spPr bwMode="auto">
          <a:xfrm>
            <a:off x="0" y="372140"/>
            <a:ext cx="9144000" cy="559193"/>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Fire Control</a:t>
            </a:r>
          </a:p>
        </p:txBody>
      </p:sp>
      <p:sp>
        <p:nvSpPr>
          <p:cNvPr id="10" name="Rectangle 3">
            <a:extLst>
              <a:ext uri="{FF2B5EF4-FFF2-40B4-BE49-F238E27FC236}">
                <a16:creationId xmlns:a16="http://schemas.microsoft.com/office/drawing/2014/main" id="{F035A6C9-4FFC-657C-02E1-611AE6E872C0}"/>
              </a:ext>
            </a:extLst>
          </p:cNvPr>
          <p:cNvSpPr txBox="1">
            <a:spLocks noChangeArrowheads="1"/>
          </p:cNvSpPr>
          <p:nvPr/>
        </p:nvSpPr>
        <p:spPr bwMode="auto">
          <a:xfrm>
            <a:off x="947956" y="1893888"/>
            <a:ext cx="7986319" cy="3900487"/>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dirty="0"/>
              <a:t>Doubtful Elements and Corrections:</a:t>
            </a:r>
          </a:p>
          <a:p>
            <a:r>
              <a:rPr lang="en-US" dirty="0"/>
              <a:t>If gunner is in doubt about any element, gunner replies “Say again range, target”.</a:t>
            </a:r>
          </a:p>
          <a:p>
            <a:pPr lvl="1"/>
            <a:r>
              <a:rPr lang="en-US" dirty="0"/>
              <a:t>Leader repeats command, saying “ THE COMMAND WAS” repeating element in question.</a:t>
            </a:r>
          </a:p>
          <a:p>
            <a:endParaRPr lang="en-US" dirty="0"/>
          </a:p>
          <a:p>
            <a:r>
              <a:rPr lang="en-US" dirty="0"/>
              <a:t>If Leader makes an error, he immediately says “CORRECTION”, gives corrected element.</a:t>
            </a:r>
          </a:p>
        </p:txBody>
      </p:sp>
    </p:spTree>
    <p:extLst>
      <p:ext uri="{BB962C8B-B14F-4D97-AF65-F5344CB8AC3E}">
        <p14:creationId xmlns:p14="http://schemas.microsoft.com/office/powerpoint/2010/main" val="329842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48</a:t>
            </a:fld>
            <a:endParaRPr lang="en-US" dirty="0">
              <a:solidFill>
                <a:schemeClr val="tx1">
                  <a:alpha val="80000"/>
                </a:schemeClr>
              </a:solidFill>
            </a:endParaRPr>
          </a:p>
        </p:txBody>
      </p:sp>
      <p:sp>
        <p:nvSpPr>
          <p:cNvPr id="11" name="Rectangle 2">
            <a:extLst>
              <a:ext uri="{FF2B5EF4-FFF2-40B4-BE49-F238E27FC236}">
                <a16:creationId xmlns:a16="http://schemas.microsoft.com/office/drawing/2014/main" id="{05DD639A-3E93-E258-D2D7-72B70B9A184A}"/>
              </a:ext>
            </a:extLst>
          </p:cNvPr>
          <p:cNvSpPr txBox="1">
            <a:spLocks noChangeArrowheads="1"/>
          </p:cNvSpPr>
          <p:nvPr/>
        </p:nvSpPr>
        <p:spPr bwMode="auto">
          <a:xfrm>
            <a:off x="0" y="361506"/>
            <a:ext cx="9144000" cy="616689"/>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Fire Control</a:t>
            </a:r>
          </a:p>
        </p:txBody>
      </p:sp>
      <p:sp>
        <p:nvSpPr>
          <p:cNvPr id="12" name="Rectangle 3">
            <a:extLst>
              <a:ext uri="{FF2B5EF4-FFF2-40B4-BE49-F238E27FC236}">
                <a16:creationId xmlns:a16="http://schemas.microsoft.com/office/drawing/2014/main" id="{692EB5B5-FCB5-4CDB-7FAB-2D4F13217F1E}"/>
              </a:ext>
            </a:extLst>
          </p:cNvPr>
          <p:cNvSpPr txBox="1">
            <a:spLocks noChangeArrowheads="1"/>
          </p:cNvSpPr>
          <p:nvPr/>
        </p:nvSpPr>
        <p:spPr bwMode="auto">
          <a:xfrm>
            <a:off x="1015068" y="1731963"/>
            <a:ext cx="7751427" cy="4576762"/>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Abbreviated Fire Commands:</a:t>
            </a:r>
          </a:p>
          <a:p>
            <a:r>
              <a:rPr lang="en-US" sz="2400" dirty="0">
                <a:latin typeface="Arial" panose="020B0604020202020204" pitchFamily="34" charset="0"/>
                <a:cs typeface="Arial" panose="020B0604020202020204" pitchFamily="34" charset="0"/>
              </a:rPr>
              <a:t>Methods.</a:t>
            </a:r>
          </a:p>
          <a:p>
            <a:pPr lvl="1"/>
            <a:r>
              <a:rPr lang="en-US" dirty="0">
                <a:latin typeface="Arial" panose="020B0604020202020204" pitchFamily="34" charset="0"/>
                <a:cs typeface="Arial" panose="020B0604020202020204" pitchFamily="34" charset="0"/>
              </a:rPr>
              <a:t>Oral Signals</a:t>
            </a:r>
          </a:p>
          <a:p>
            <a:pPr lvl="1"/>
            <a:r>
              <a:rPr lang="en-US" dirty="0">
                <a:latin typeface="Arial" panose="020B0604020202020204" pitchFamily="34" charset="0"/>
                <a:cs typeface="Arial" panose="020B0604020202020204" pitchFamily="34" charset="0"/>
              </a:rPr>
              <a:t>Arm and Hand Signals</a:t>
            </a:r>
          </a:p>
          <a:p>
            <a:r>
              <a:rPr lang="en-US" sz="2400" dirty="0">
                <a:latin typeface="Arial" panose="020B0604020202020204" pitchFamily="34" charset="0"/>
                <a:cs typeface="Arial" panose="020B0604020202020204" pitchFamily="34" charset="0"/>
              </a:rPr>
              <a:t>Commands.</a:t>
            </a:r>
          </a:p>
          <a:p>
            <a:pPr lvl="1"/>
            <a:r>
              <a:rPr lang="en-US" dirty="0">
                <a:latin typeface="Arial" panose="020B0604020202020204" pitchFamily="34" charset="0"/>
                <a:cs typeface="Arial" panose="020B0604020202020204" pitchFamily="34" charset="0"/>
              </a:rPr>
              <a:t>Ready</a:t>
            </a:r>
          </a:p>
          <a:p>
            <a:pPr lvl="1"/>
            <a:r>
              <a:rPr lang="en-US" dirty="0">
                <a:latin typeface="Arial" panose="020B0604020202020204" pitchFamily="34" charset="0"/>
                <a:cs typeface="Arial" panose="020B0604020202020204" pitchFamily="34" charset="0"/>
              </a:rPr>
              <a:t>Commence Fire or Change Rate of Fire</a:t>
            </a:r>
          </a:p>
          <a:p>
            <a:pPr lvl="1"/>
            <a:r>
              <a:rPr lang="en-US" dirty="0">
                <a:latin typeface="Arial" panose="020B0604020202020204" pitchFamily="34" charset="0"/>
                <a:cs typeface="Arial" panose="020B0604020202020204" pitchFamily="34" charset="0"/>
              </a:rPr>
              <a:t>Change Direction or Elevation</a:t>
            </a:r>
          </a:p>
          <a:p>
            <a:pPr lvl="1"/>
            <a:r>
              <a:rPr lang="en-US" dirty="0">
                <a:latin typeface="Arial" panose="020B0604020202020204" pitchFamily="34" charset="0"/>
                <a:cs typeface="Arial" panose="020B0604020202020204" pitchFamily="34" charset="0"/>
              </a:rPr>
              <a:t>Interruption or Cessation of Fire</a:t>
            </a:r>
          </a:p>
          <a:p>
            <a:pPr lvl="1"/>
            <a:r>
              <a:rPr lang="en-US" dirty="0">
                <a:latin typeface="Arial" panose="020B0604020202020204" pitchFamily="34" charset="0"/>
                <a:cs typeface="Arial" panose="020B0604020202020204" pitchFamily="34" charset="0"/>
              </a:rPr>
              <a:t>Other Signals</a:t>
            </a:r>
          </a:p>
        </p:txBody>
      </p:sp>
    </p:spTree>
    <p:extLst>
      <p:ext uri="{BB962C8B-B14F-4D97-AF65-F5344CB8AC3E}">
        <p14:creationId xmlns:p14="http://schemas.microsoft.com/office/powerpoint/2010/main" val="1323962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49</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18204BFA-A981-5D44-049A-CAC864C49F35}"/>
              </a:ext>
            </a:extLst>
          </p:cNvPr>
          <p:cNvSpPr txBox="1">
            <a:spLocks noChangeArrowheads="1"/>
          </p:cNvSpPr>
          <p:nvPr/>
        </p:nvSpPr>
        <p:spPr bwMode="auto">
          <a:xfrm>
            <a:off x="1012595" y="1929823"/>
            <a:ext cx="7843706" cy="4291013"/>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sz="2400" b="1" dirty="0">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Identify the elements of a machine gun </a:t>
            </a:r>
          </a:p>
          <a:p>
            <a:pPr>
              <a:lnSpc>
                <a:spcPct val="80000"/>
              </a:lnSpc>
              <a:buFontTx/>
              <a:buNone/>
            </a:pPr>
            <a:r>
              <a:rPr lang="en-US" sz="2400" dirty="0">
                <a:latin typeface="Arial" panose="020B0604020202020204" pitchFamily="34" charset="0"/>
                <a:cs typeface="Arial" panose="020B0604020202020204" pitchFamily="34" charset="0"/>
              </a:rPr>
              <a:t>range card.</a:t>
            </a:r>
          </a:p>
          <a:p>
            <a:pPr>
              <a:lnSpc>
                <a:spcPct val="80000"/>
              </a:lnSpc>
              <a:buFontTx/>
              <a:buNone/>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Conditions:</a:t>
            </a:r>
            <a:r>
              <a:rPr lang="en-US" sz="2400" dirty="0">
                <a:latin typeface="Arial" panose="020B0604020202020204" pitchFamily="34" charset="0"/>
                <a:cs typeface="Arial" panose="020B0604020202020204" pitchFamily="34" charset="0"/>
              </a:rPr>
              <a:t> As a small unit leader in a classroom</a:t>
            </a:r>
          </a:p>
          <a:p>
            <a:pPr>
              <a:lnSpc>
                <a:spcPct val="80000"/>
              </a:lnSpc>
              <a:buFontTx/>
              <a:buNone/>
            </a:pPr>
            <a:r>
              <a:rPr lang="en-US" sz="2400" dirty="0">
                <a:latin typeface="Arial" panose="020B0604020202020204" pitchFamily="34" charset="0"/>
                <a:cs typeface="Arial" panose="020B0604020202020204" pitchFamily="34" charset="0"/>
              </a:rPr>
              <a:t>environment, given a block of instruction, ATP 3-</a:t>
            </a:r>
          </a:p>
          <a:p>
            <a:pPr>
              <a:lnSpc>
                <a:spcPct val="80000"/>
              </a:lnSpc>
              <a:buFontTx/>
              <a:buNone/>
            </a:pPr>
            <a:r>
              <a:rPr lang="en-US" sz="2400" dirty="0">
                <a:latin typeface="Arial" panose="020B0604020202020204" pitchFamily="34" charset="0"/>
                <a:cs typeface="Arial" panose="020B0604020202020204" pitchFamily="34" charset="0"/>
              </a:rPr>
              <a:t>21.8, and a requirement to participate in classroom</a:t>
            </a:r>
          </a:p>
          <a:p>
            <a:pPr>
              <a:lnSpc>
                <a:spcPct val="80000"/>
              </a:lnSpc>
              <a:buFontTx/>
              <a:buNone/>
            </a:pPr>
            <a:r>
              <a:rPr lang="en-US" sz="2400" dirty="0">
                <a:latin typeface="Arial" panose="020B0604020202020204" pitchFamily="34" charset="0"/>
                <a:cs typeface="Arial" panose="020B0604020202020204" pitchFamily="34" charset="0"/>
              </a:rPr>
              <a:t>discussion. </a:t>
            </a:r>
          </a:p>
          <a:p>
            <a:pPr>
              <a:lnSpc>
                <a:spcPct val="80000"/>
              </a:lnSpc>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Standards:</a:t>
            </a:r>
            <a:r>
              <a:rPr lang="en-US" sz="2400" dirty="0">
                <a:latin typeface="Arial" panose="020B0604020202020204" pitchFamily="34" charset="0"/>
                <a:cs typeface="Arial" panose="020B0604020202020204" pitchFamily="34" charset="0"/>
              </a:rPr>
              <a:t> Identify the elements of a machine gun </a:t>
            </a:r>
          </a:p>
          <a:p>
            <a:pPr>
              <a:lnSpc>
                <a:spcPct val="80000"/>
              </a:lnSpc>
              <a:buFontTx/>
              <a:buNone/>
            </a:pPr>
            <a:r>
              <a:rPr lang="en-US" sz="2400" dirty="0">
                <a:latin typeface="Arial" panose="020B0604020202020204" pitchFamily="34" charset="0"/>
                <a:cs typeface="Arial" panose="020B0604020202020204" pitchFamily="34" charset="0"/>
              </a:rPr>
              <a:t>range card.</a:t>
            </a:r>
          </a:p>
        </p:txBody>
      </p:sp>
      <p:sp>
        <p:nvSpPr>
          <p:cNvPr id="10" name="Rectangle 2">
            <a:extLst>
              <a:ext uri="{FF2B5EF4-FFF2-40B4-BE49-F238E27FC236}">
                <a16:creationId xmlns:a16="http://schemas.microsoft.com/office/drawing/2014/main" id="{BDCCD302-595C-C091-FB3E-63C49AAA041D}"/>
              </a:ext>
            </a:extLst>
          </p:cNvPr>
          <p:cNvSpPr txBox="1">
            <a:spLocks noChangeArrowheads="1"/>
          </p:cNvSpPr>
          <p:nvPr/>
        </p:nvSpPr>
        <p:spPr bwMode="auto">
          <a:xfrm>
            <a:off x="0" y="361507"/>
            <a:ext cx="9143999" cy="627322"/>
          </a:xfrm>
          <a:prstGeom prst="rect">
            <a:avLst/>
          </a:prstGeom>
          <a:noFill/>
          <a:ln>
            <a:miter lim="800000"/>
            <a:headEnd/>
            <a:tailEnd/>
          </a:ln>
        </p:spPr>
        <p:txBody>
          <a:bodyPr lIns="90488" tIns="44450" rIns="90488" bIns="4445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solidFill>
                  <a:schemeClr val="tx1"/>
                </a:solidFill>
                <a:latin typeface="Arial" panose="020B0604020202020204" pitchFamily="34" charset="0"/>
                <a:cs typeface="Arial" panose="020B0604020202020204" pitchFamily="34" charset="0"/>
              </a:rPr>
              <a:t>Enabling Learning Objective D</a:t>
            </a:r>
          </a:p>
        </p:txBody>
      </p:sp>
    </p:spTree>
    <p:extLst>
      <p:ext uri="{BB962C8B-B14F-4D97-AF65-F5344CB8AC3E}">
        <p14:creationId xmlns:p14="http://schemas.microsoft.com/office/powerpoint/2010/main" val="7477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56506" y="6492875"/>
            <a:ext cx="287494"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7B595A9F-1C50-83E6-8A91-6305A16CDCB9}"/>
              </a:ext>
            </a:extLst>
          </p:cNvPr>
          <p:cNvSpPr txBox="1">
            <a:spLocks noChangeArrowheads="1"/>
          </p:cNvSpPr>
          <p:nvPr/>
        </p:nvSpPr>
        <p:spPr bwMode="auto">
          <a:xfrm>
            <a:off x="0" y="360045"/>
            <a:ext cx="9144000" cy="569595"/>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Machine Gun Facts</a:t>
            </a:r>
          </a:p>
        </p:txBody>
      </p:sp>
      <p:sp>
        <p:nvSpPr>
          <p:cNvPr id="10" name="Rectangle 3">
            <a:extLst>
              <a:ext uri="{FF2B5EF4-FFF2-40B4-BE49-F238E27FC236}">
                <a16:creationId xmlns:a16="http://schemas.microsoft.com/office/drawing/2014/main" id="{A3FB54C0-4636-281C-00D0-A6429887AEC8}"/>
              </a:ext>
            </a:extLst>
          </p:cNvPr>
          <p:cNvSpPr txBox="1">
            <a:spLocks noChangeArrowheads="1"/>
          </p:cNvSpPr>
          <p:nvPr/>
        </p:nvSpPr>
        <p:spPr bwMode="auto">
          <a:xfrm>
            <a:off x="922788" y="1699895"/>
            <a:ext cx="4190231" cy="3923665"/>
          </a:xfrm>
          <a:prstGeom prst="rect">
            <a:avLst/>
          </a:prstGeom>
          <a:noFill/>
          <a:ln>
            <a:miter lim="800000"/>
            <a:headEnd/>
            <a:tailEnd/>
          </a:ln>
        </p:spPr>
        <p:txBody>
          <a:bodyPr vert="horz" lIns="90488" tIns="44450" rIns="90488" bIns="4445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WW1</a:t>
            </a:r>
          </a:p>
          <a:p>
            <a:pPr lvl="1"/>
            <a:r>
              <a:rPr lang="en-US" sz="2000" dirty="0">
                <a:latin typeface="Arial" panose="020B0604020202020204" pitchFamily="34" charset="0"/>
                <a:cs typeface="Arial" panose="020B0604020202020204" pitchFamily="34" charset="0"/>
              </a:rPr>
              <a:t>KIA 9 million</a:t>
            </a:r>
          </a:p>
          <a:p>
            <a:pPr lvl="1"/>
            <a:r>
              <a:rPr lang="en-US" sz="2000" dirty="0">
                <a:latin typeface="Arial" panose="020B0604020202020204" pitchFamily="34" charset="0"/>
                <a:cs typeface="Arial" panose="020B0604020202020204" pitchFamily="34" charset="0"/>
              </a:rPr>
              <a:t>WIA 12.5 million</a:t>
            </a:r>
          </a:p>
          <a:p>
            <a:pPr lvl="1"/>
            <a:r>
              <a:rPr lang="en-US" sz="2000" dirty="0">
                <a:latin typeface="Arial" panose="020B0604020202020204" pitchFamily="34" charset="0"/>
                <a:cs typeface="Arial" panose="020B0604020202020204" pitchFamily="34" charset="0"/>
              </a:rPr>
              <a:t>Total </a:t>
            </a:r>
            <a:r>
              <a:rPr lang="en-US" sz="2000" dirty="0" err="1">
                <a:latin typeface="Arial" panose="020B0604020202020204" pitchFamily="34" charset="0"/>
                <a:cs typeface="Arial" panose="020B0604020202020204" pitchFamily="34" charset="0"/>
              </a:rPr>
              <a:t>approx</a:t>
            </a:r>
            <a:r>
              <a:rPr lang="en-US" sz="2000" dirty="0">
                <a:latin typeface="Arial" panose="020B0604020202020204" pitchFamily="34" charset="0"/>
                <a:cs typeface="Arial" panose="020B0604020202020204" pitchFamily="34" charset="0"/>
              </a:rPr>
              <a:t> 22 million casualties</a:t>
            </a:r>
          </a:p>
          <a:p>
            <a:pPr lvl="1"/>
            <a:r>
              <a:rPr lang="en-US" sz="2000" dirty="0">
                <a:latin typeface="Arial" panose="020B0604020202020204" pitchFamily="34" charset="0"/>
                <a:cs typeface="Arial" panose="020B0604020202020204" pitchFamily="34" charset="0"/>
              </a:rPr>
              <a:t>25% = 5.5 million</a:t>
            </a:r>
          </a:p>
          <a:p>
            <a:r>
              <a:rPr lang="en-US" sz="2000" dirty="0">
                <a:latin typeface="Arial" panose="020B0604020202020204" pitchFamily="34" charset="0"/>
                <a:cs typeface="Arial" panose="020B0604020202020204" pitchFamily="34" charset="0"/>
              </a:rPr>
              <a:t>BATTLE OF THE SOMME (01 JUL 1916)</a:t>
            </a:r>
          </a:p>
          <a:p>
            <a:pPr lvl="1"/>
            <a:r>
              <a:rPr lang="en-US" sz="2000" dirty="0">
                <a:latin typeface="Arial" panose="020B0604020202020204" pitchFamily="34" charset="0"/>
                <a:cs typeface="Arial" panose="020B0604020202020204" pitchFamily="34" charset="0"/>
              </a:rPr>
              <a:t>Commonwealth KIA 19, 000</a:t>
            </a:r>
          </a:p>
          <a:p>
            <a:pPr lvl="1"/>
            <a:r>
              <a:rPr lang="en-US" sz="2000" dirty="0">
                <a:latin typeface="Arial" panose="020B0604020202020204" pitchFamily="34" charset="0"/>
                <a:cs typeface="Arial" panose="020B0604020202020204" pitchFamily="34" charset="0"/>
              </a:rPr>
              <a:t>Commonwealth WIA 38, 000</a:t>
            </a:r>
          </a:p>
          <a:p>
            <a:pPr lvl="1"/>
            <a:r>
              <a:rPr lang="en-US" sz="2000" dirty="0">
                <a:latin typeface="Arial" panose="020B0604020202020204" pitchFamily="34" charset="0"/>
                <a:cs typeface="Arial" panose="020B0604020202020204" pitchFamily="34" charset="0"/>
              </a:rPr>
              <a:t>British III Corps lost 80%</a:t>
            </a:r>
          </a:p>
          <a:p>
            <a:r>
              <a:rPr lang="en-US" sz="2000" dirty="0">
                <a:latin typeface="Arial" panose="020B0604020202020204" pitchFamily="34" charset="0"/>
                <a:cs typeface="Arial" panose="020B0604020202020204" pitchFamily="34" charset="0"/>
              </a:rPr>
              <a:t>SOMALIA 1993 AAR</a:t>
            </a:r>
          </a:p>
        </p:txBody>
      </p:sp>
      <p:sp>
        <p:nvSpPr>
          <p:cNvPr id="11" name="Text Box 4">
            <a:extLst>
              <a:ext uri="{FF2B5EF4-FFF2-40B4-BE49-F238E27FC236}">
                <a16:creationId xmlns:a16="http://schemas.microsoft.com/office/drawing/2014/main" id="{BAE16558-D35A-57EE-460F-C87FD0380D56}"/>
              </a:ext>
            </a:extLst>
          </p:cNvPr>
          <p:cNvSpPr txBox="1">
            <a:spLocks noChangeArrowheads="1"/>
          </p:cNvSpPr>
          <p:nvPr/>
        </p:nvSpPr>
        <p:spPr bwMode="auto">
          <a:xfrm>
            <a:off x="5399722" y="1701483"/>
            <a:ext cx="3744277" cy="3477875"/>
          </a:xfrm>
          <a:prstGeom prst="rect">
            <a:avLst/>
          </a:prstGeom>
          <a:noFill/>
          <a:ln w="9525">
            <a:noFill/>
            <a:miter lim="800000"/>
            <a:headEnd/>
            <a:tailEnd/>
          </a:ln>
        </p:spPr>
        <p:txBody>
          <a:bodyPr wrap="square">
            <a:spAutoFit/>
          </a:bodyPr>
          <a:lstStyle/>
          <a:p>
            <a:r>
              <a:rPr lang="en-GB" sz="2000" dirty="0">
                <a:latin typeface="Arial" panose="020B0604020202020204" pitchFamily="34" charset="0"/>
                <a:cs typeface="Arial" panose="020B0604020202020204" pitchFamily="34" charset="0"/>
              </a:rPr>
              <a:t>Battle of Somme: Many troops were killed or wounded the moment they stepped out of the front lines into No Man's Land.  Many men walked slowly towards the German lines, laden down with supplies, expecting little or no opposition.  They made for incredulously easy targets for the German machine-gunners.</a:t>
            </a:r>
          </a:p>
        </p:txBody>
      </p:sp>
    </p:spTree>
    <p:extLst>
      <p:ext uri="{BB962C8B-B14F-4D97-AF65-F5344CB8AC3E}">
        <p14:creationId xmlns:p14="http://schemas.microsoft.com/office/powerpoint/2010/main" val="2040950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50</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455812DC-FDB0-5D79-6552-F259DEC42946}"/>
              </a:ext>
            </a:extLst>
          </p:cNvPr>
          <p:cNvSpPr txBox="1">
            <a:spLocks noChangeArrowheads="1"/>
          </p:cNvSpPr>
          <p:nvPr/>
        </p:nvSpPr>
        <p:spPr bwMode="auto">
          <a:xfrm>
            <a:off x="0" y="361506"/>
            <a:ext cx="9144000" cy="563527"/>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Range Card</a:t>
            </a:r>
          </a:p>
        </p:txBody>
      </p:sp>
      <p:sp>
        <p:nvSpPr>
          <p:cNvPr id="10" name="Rectangle 3">
            <a:extLst>
              <a:ext uri="{FF2B5EF4-FFF2-40B4-BE49-F238E27FC236}">
                <a16:creationId xmlns:a16="http://schemas.microsoft.com/office/drawing/2014/main" id="{6E7BEDE7-1241-781F-3C54-604E177FB00A}"/>
              </a:ext>
            </a:extLst>
          </p:cNvPr>
          <p:cNvSpPr txBox="1">
            <a:spLocks noChangeArrowheads="1"/>
          </p:cNvSpPr>
          <p:nvPr/>
        </p:nvSpPr>
        <p:spPr bwMode="auto">
          <a:xfrm>
            <a:off x="973123" y="1780539"/>
            <a:ext cx="8170876" cy="4737735"/>
          </a:xfrm>
          <a:prstGeom prst="rect">
            <a:avLst/>
          </a:prstGeom>
          <a:noFill/>
          <a:ln>
            <a:miter lim="800000"/>
            <a:headEnd/>
            <a:tailEnd/>
          </a:ln>
        </p:spPr>
        <p:txBody>
          <a:bodyPr vert="horz" lIns="90488" tIns="44450" rIns="90488" bIns="4445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latin typeface="Arial" panose="020B0604020202020204" pitchFamily="34" charset="0"/>
                <a:cs typeface="Arial" panose="020B0604020202020204" pitchFamily="34" charset="0"/>
              </a:rPr>
              <a:t>Range Card preparation:</a:t>
            </a:r>
          </a:p>
          <a:p>
            <a:r>
              <a:rPr lang="en-US" sz="2400" dirty="0">
                <a:latin typeface="Arial" panose="020B0604020202020204" pitchFamily="34" charset="0"/>
                <a:cs typeface="Arial" panose="020B0604020202020204" pitchFamily="34" charset="0"/>
              </a:rPr>
              <a:t>Gunner prepares as soon as he occupies and continually revises.</a:t>
            </a:r>
          </a:p>
          <a:p>
            <a:r>
              <a:rPr lang="en-US" sz="2400" dirty="0">
                <a:latin typeface="Arial" panose="020B0604020202020204" pitchFamily="34" charset="0"/>
                <a:cs typeface="Arial" panose="020B0604020202020204" pitchFamily="34" charset="0"/>
              </a:rPr>
              <a:t>Elements included.</a:t>
            </a:r>
          </a:p>
          <a:p>
            <a:pPr lvl="1"/>
            <a:r>
              <a:rPr lang="en-US" dirty="0">
                <a:latin typeface="Arial" panose="020B0604020202020204" pitchFamily="34" charset="0"/>
                <a:cs typeface="Arial" panose="020B0604020202020204" pitchFamily="34" charset="0"/>
              </a:rPr>
              <a:t>Weapon symbol</a:t>
            </a:r>
          </a:p>
          <a:p>
            <a:pPr lvl="1"/>
            <a:r>
              <a:rPr lang="en-US" dirty="0">
                <a:latin typeface="Arial" panose="020B0604020202020204" pitchFamily="34" charset="0"/>
                <a:cs typeface="Arial" panose="020B0604020202020204" pitchFamily="34" charset="0"/>
              </a:rPr>
              <a:t>Sector of Fire</a:t>
            </a:r>
          </a:p>
          <a:p>
            <a:pPr lvl="1"/>
            <a:r>
              <a:rPr lang="en-US" dirty="0">
                <a:latin typeface="Arial" panose="020B0604020202020204" pitchFamily="34" charset="0"/>
                <a:cs typeface="Arial" panose="020B0604020202020204" pitchFamily="34" charset="0"/>
              </a:rPr>
              <a:t>PDF or FPL</a:t>
            </a:r>
          </a:p>
          <a:p>
            <a:pPr lvl="1"/>
            <a:r>
              <a:rPr lang="en-US" dirty="0">
                <a:latin typeface="Arial" panose="020B0604020202020204" pitchFamily="34" charset="0"/>
                <a:cs typeface="Arial" panose="020B0604020202020204" pitchFamily="34" charset="0"/>
              </a:rPr>
              <a:t>Range, azimuth, and number to targets</a:t>
            </a:r>
          </a:p>
          <a:p>
            <a:pPr lvl="1"/>
            <a:r>
              <a:rPr lang="en-US" dirty="0">
                <a:latin typeface="Arial" panose="020B0604020202020204" pitchFamily="34" charset="0"/>
                <a:cs typeface="Arial" panose="020B0604020202020204" pitchFamily="34" charset="0"/>
              </a:rPr>
              <a:t>Dead Space</a:t>
            </a:r>
          </a:p>
          <a:p>
            <a:pPr lvl="1"/>
            <a:r>
              <a:rPr lang="en-US" dirty="0">
                <a:latin typeface="Arial" panose="020B0604020202020204" pitchFamily="34" charset="0"/>
                <a:cs typeface="Arial" panose="020B0604020202020204" pitchFamily="34" charset="0"/>
              </a:rPr>
              <a:t>Reference point/Location of Gun position</a:t>
            </a:r>
          </a:p>
          <a:p>
            <a:pPr lvl="1"/>
            <a:r>
              <a:rPr lang="en-US" dirty="0">
                <a:latin typeface="Arial" panose="020B0604020202020204" pitchFamily="34" charset="0"/>
                <a:cs typeface="Arial" panose="020B0604020202020204" pitchFamily="34" charset="0"/>
              </a:rPr>
              <a:t>Magnetic North arrow</a:t>
            </a:r>
          </a:p>
          <a:p>
            <a:pPr lvl="1"/>
            <a:r>
              <a:rPr lang="en-US" dirty="0">
                <a:latin typeface="Arial" panose="020B0604020202020204" pitchFamily="34" charset="0"/>
                <a:cs typeface="Arial" panose="020B0604020202020204" pitchFamily="34" charset="0"/>
              </a:rPr>
              <a:t>Data section</a:t>
            </a:r>
          </a:p>
        </p:txBody>
      </p:sp>
    </p:spTree>
    <p:extLst>
      <p:ext uri="{BB962C8B-B14F-4D97-AF65-F5344CB8AC3E}">
        <p14:creationId xmlns:p14="http://schemas.microsoft.com/office/powerpoint/2010/main" val="206405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51</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AEBDA53B-EE84-6C87-6118-BC82DD986EA7}"/>
              </a:ext>
            </a:extLst>
          </p:cNvPr>
          <p:cNvSpPr>
            <a:spLocks noChangeArrowheads="1"/>
          </p:cNvSpPr>
          <p:nvPr/>
        </p:nvSpPr>
        <p:spPr bwMode="auto">
          <a:xfrm>
            <a:off x="0" y="355600"/>
            <a:ext cx="9144000" cy="499533"/>
          </a:xfrm>
          <a:prstGeom prst="rect">
            <a:avLst/>
          </a:prstGeom>
          <a:noFill/>
          <a:ln w="9525">
            <a:noFill/>
            <a:miter lim="800000"/>
            <a:headEnd/>
            <a:tailEnd/>
          </a:ln>
        </p:spPr>
        <p:txBody>
          <a:bodyPr lIns="90488" tIns="44450" rIns="90488" bIns="44450" anchor="b"/>
          <a:lstStyle/>
          <a:p>
            <a:pPr algn="ctr" eaLnBrk="1" hangingPunct="1"/>
            <a:r>
              <a:rPr lang="en-US" sz="3600" b="1" dirty="0">
                <a:latin typeface="Arial" panose="020B0604020202020204" pitchFamily="34" charset="0"/>
                <a:cs typeface="Arial" panose="020B0604020202020204" pitchFamily="34" charset="0"/>
              </a:rPr>
              <a:t>MG Weapons Symbols</a:t>
            </a:r>
          </a:p>
        </p:txBody>
      </p:sp>
      <p:graphicFrame>
        <p:nvGraphicFramePr>
          <p:cNvPr id="10" name="Table 9">
            <a:extLst>
              <a:ext uri="{FF2B5EF4-FFF2-40B4-BE49-F238E27FC236}">
                <a16:creationId xmlns:a16="http://schemas.microsoft.com/office/drawing/2014/main" id="{C04A39C3-257A-227C-0875-18DD145B90FB}"/>
              </a:ext>
            </a:extLst>
          </p:cNvPr>
          <p:cNvGraphicFramePr>
            <a:graphicFrameLocks noGrp="1"/>
          </p:cNvGraphicFramePr>
          <p:nvPr/>
        </p:nvGraphicFramePr>
        <p:xfrm>
          <a:off x="1107345" y="1796733"/>
          <a:ext cx="6811861" cy="4580156"/>
        </p:xfrm>
        <a:graphic>
          <a:graphicData uri="http://schemas.openxmlformats.org/drawingml/2006/table">
            <a:tbl>
              <a:tblPr firstRow="1" bandRow="1">
                <a:tableStyleId>{073A0DAA-6AF3-43AB-8588-CEC1D06C72B9}</a:tableStyleId>
              </a:tblPr>
              <a:tblGrid>
                <a:gridCol w="1600831">
                  <a:extLst>
                    <a:ext uri="{9D8B030D-6E8A-4147-A177-3AD203B41FA5}">
                      <a16:colId xmlns:a16="http://schemas.microsoft.com/office/drawing/2014/main" val="20000"/>
                    </a:ext>
                  </a:extLst>
                </a:gridCol>
                <a:gridCol w="1284984">
                  <a:extLst>
                    <a:ext uri="{9D8B030D-6E8A-4147-A177-3AD203B41FA5}">
                      <a16:colId xmlns:a16="http://schemas.microsoft.com/office/drawing/2014/main" val="20001"/>
                    </a:ext>
                  </a:extLst>
                </a:gridCol>
                <a:gridCol w="1317071">
                  <a:extLst>
                    <a:ext uri="{9D8B030D-6E8A-4147-A177-3AD203B41FA5}">
                      <a16:colId xmlns:a16="http://schemas.microsoft.com/office/drawing/2014/main" val="20002"/>
                    </a:ext>
                  </a:extLst>
                </a:gridCol>
                <a:gridCol w="1283516">
                  <a:extLst>
                    <a:ext uri="{9D8B030D-6E8A-4147-A177-3AD203B41FA5}">
                      <a16:colId xmlns:a16="http://schemas.microsoft.com/office/drawing/2014/main" val="20003"/>
                    </a:ext>
                  </a:extLst>
                </a:gridCol>
                <a:gridCol w="1325459">
                  <a:extLst>
                    <a:ext uri="{9D8B030D-6E8A-4147-A177-3AD203B41FA5}">
                      <a16:colId xmlns:a16="http://schemas.microsoft.com/office/drawing/2014/main" val="20004"/>
                    </a:ext>
                  </a:extLst>
                </a:gridCol>
              </a:tblGrid>
              <a:tr h="356299">
                <a:tc>
                  <a:txBody>
                    <a:bodyPr/>
                    <a:lstStyle/>
                    <a:p>
                      <a:r>
                        <a:rPr lang="en-US" sz="1200" dirty="0">
                          <a:solidFill>
                            <a:schemeClr val="tx1"/>
                          </a:solidFill>
                        </a:rPr>
                        <a:t>Weapon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(Blue)</a:t>
                      </a:r>
                    </a:p>
                    <a:p>
                      <a:pPr algn="ctr"/>
                      <a:r>
                        <a:rPr lang="en-US" sz="1200" dirty="0">
                          <a:solidFill>
                            <a:schemeClr val="tx1"/>
                          </a:solidFill>
                        </a:rPr>
                        <a:t>Friend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(Red)</a:t>
                      </a:r>
                    </a:p>
                    <a:p>
                      <a:pPr algn="ctr"/>
                      <a:r>
                        <a:rPr lang="en-US" sz="1200" dirty="0">
                          <a:solidFill>
                            <a:schemeClr val="tx1"/>
                          </a:solidFill>
                        </a:rPr>
                        <a:t>Hostile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(Green)</a:t>
                      </a:r>
                    </a:p>
                    <a:p>
                      <a:pPr algn="ctr"/>
                      <a:r>
                        <a:rPr lang="en-US" sz="1200" dirty="0">
                          <a:solidFill>
                            <a:schemeClr val="tx1"/>
                          </a:solidFill>
                        </a:rPr>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(Yellow)</a:t>
                      </a:r>
                    </a:p>
                    <a:p>
                      <a:pPr algn="ctr"/>
                      <a:r>
                        <a:rPr lang="en-US" sz="1200" dirty="0">
                          <a:solidFill>
                            <a:schemeClr val="tx1"/>
                          </a:solidFill>
                        </a:rPr>
                        <a:t>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30739">
                <a:tc>
                  <a:txBody>
                    <a:bodyPr/>
                    <a:lstStyle/>
                    <a:p>
                      <a:pPr algn="ctr"/>
                      <a:endParaRPr lang="en-US" sz="1200" b="1" dirty="0">
                        <a:solidFill>
                          <a:schemeClr val="tx1"/>
                        </a:solidFill>
                      </a:endParaRPr>
                    </a:p>
                    <a:p>
                      <a:pPr algn="ctr"/>
                      <a:endParaRPr lang="en-US" sz="1200" b="1" dirty="0">
                        <a:solidFill>
                          <a:schemeClr val="tx1"/>
                        </a:solidFill>
                      </a:endParaRPr>
                    </a:p>
                    <a:p>
                      <a:pPr algn="ctr"/>
                      <a:r>
                        <a:rPr lang="en-US" sz="1200" b="1" dirty="0">
                          <a:solidFill>
                            <a:schemeClr val="tx1"/>
                          </a:solidFill>
                        </a:rPr>
                        <a:t>Rifle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u="none" strike="noStrike" baseline="0" dirty="0">
                        <a:latin typeface="Times New Roman" panose="02020603050405020304" pitchFamily="18" charset="0"/>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30739">
                <a:tc>
                  <a:txBody>
                    <a:bodyPr/>
                    <a:lstStyle/>
                    <a:p>
                      <a:pPr algn="ctr"/>
                      <a:endParaRPr lang="en-US" sz="1200" b="1" dirty="0">
                        <a:solidFill>
                          <a:schemeClr val="tx1"/>
                        </a:solidFill>
                      </a:endParaRPr>
                    </a:p>
                    <a:p>
                      <a:pPr algn="ctr"/>
                      <a:endParaRPr lang="en-US" sz="1200" b="1" dirty="0">
                        <a:solidFill>
                          <a:schemeClr val="tx1"/>
                        </a:solidFill>
                      </a:endParaRPr>
                    </a:p>
                    <a:p>
                      <a:pPr algn="ctr"/>
                      <a:r>
                        <a:rPr lang="en-US" sz="1200" b="1" dirty="0">
                          <a:solidFill>
                            <a:schemeClr val="tx1"/>
                          </a:solidFill>
                        </a:rPr>
                        <a:t>Light Machine Gun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30739">
                <a:tc>
                  <a:txBody>
                    <a:bodyPr/>
                    <a:lstStyle/>
                    <a:p>
                      <a:pPr algn="ctr"/>
                      <a:endParaRPr lang="en-US" sz="1200" b="1" dirty="0">
                        <a:solidFill>
                          <a:schemeClr val="tx1"/>
                        </a:solidFill>
                      </a:endParaRPr>
                    </a:p>
                    <a:p>
                      <a:pPr algn="ctr"/>
                      <a:endParaRPr lang="en-US" sz="1200" b="1" dirty="0">
                        <a:solidFill>
                          <a:schemeClr val="tx1"/>
                        </a:solidFill>
                      </a:endParaRPr>
                    </a:p>
                    <a:p>
                      <a:pPr algn="ctr"/>
                      <a:r>
                        <a:rPr lang="en-US" sz="1200" b="1" dirty="0">
                          <a:solidFill>
                            <a:schemeClr val="tx1"/>
                          </a:solidFill>
                        </a:rPr>
                        <a:t>Medium Machine Gun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30739">
                <a:tc>
                  <a:txBody>
                    <a:bodyPr/>
                    <a:lstStyle/>
                    <a:p>
                      <a:pPr algn="ctr"/>
                      <a:endParaRPr lang="en-US" sz="1200" b="1" dirty="0">
                        <a:solidFill>
                          <a:schemeClr val="tx1"/>
                        </a:solidFill>
                      </a:endParaRPr>
                    </a:p>
                    <a:p>
                      <a:pPr algn="ctr"/>
                      <a:endParaRPr lang="en-US" sz="1200" b="1" dirty="0">
                        <a:solidFill>
                          <a:schemeClr val="tx1"/>
                        </a:solidFill>
                      </a:endParaRPr>
                    </a:p>
                    <a:p>
                      <a:pPr algn="ctr"/>
                      <a:r>
                        <a:rPr lang="en-US" sz="1200" b="1" dirty="0">
                          <a:solidFill>
                            <a:schemeClr val="tx1"/>
                          </a:solidFill>
                        </a:rPr>
                        <a:t>Heavy Machine Gun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D12A70EA-1A9D-C11B-21A2-5A0ABA6A32D7}"/>
              </a:ext>
            </a:extLst>
          </p:cNvPr>
          <p:cNvGrpSpPr/>
          <p:nvPr/>
        </p:nvGrpSpPr>
        <p:grpSpPr>
          <a:xfrm>
            <a:off x="2902591" y="2304034"/>
            <a:ext cx="914400" cy="914400"/>
            <a:chOff x="2860646" y="1904301"/>
            <a:chExt cx="914400" cy="914400"/>
          </a:xfrm>
        </p:grpSpPr>
        <p:sp>
          <p:nvSpPr>
            <p:cNvPr id="12" name="Oval 11">
              <a:extLst>
                <a:ext uri="{FF2B5EF4-FFF2-40B4-BE49-F238E27FC236}">
                  <a16:creationId xmlns:a16="http://schemas.microsoft.com/office/drawing/2014/main" id="{07C62DBF-9613-6E91-75F4-5D4FD0088C35}"/>
                </a:ext>
              </a:extLst>
            </p:cNvPr>
            <p:cNvSpPr/>
            <p:nvPr/>
          </p:nvSpPr>
          <p:spPr bwMode="auto">
            <a:xfrm>
              <a:off x="2860646" y="1904301"/>
              <a:ext cx="914400" cy="914400"/>
            </a:xfrm>
            <a:prstGeom prst="ellipse">
              <a:avLst/>
            </a:prstGeom>
            <a:solidFill>
              <a:srgbClr val="0070C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4" name="Straight Arrow Connector 13">
              <a:extLst>
                <a:ext uri="{FF2B5EF4-FFF2-40B4-BE49-F238E27FC236}">
                  <a16:creationId xmlns:a16="http://schemas.microsoft.com/office/drawing/2014/main" id="{FB28674E-2FFB-4B8F-7439-18955C411A21}"/>
                </a:ext>
              </a:extLst>
            </p:cNvPr>
            <p:cNvCxnSpPr/>
            <p:nvPr/>
          </p:nvCxnSpPr>
          <p:spPr bwMode="auto">
            <a:xfrm flipV="1">
              <a:off x="3313651" y="2046914"/>
              <a:ext cx="0" cy="612396"/>
            </a:xfrm>
            <a:prstGeom prst="straightConnector1">
              <a:avLst/>
            </a:prstGeom>
            <a:noFill/>
            <a:ln w="22225" cap="flat" cmpd="sng" algn="ctr">
              <a:solidFill>
                <a:schemeClr val="tx1"/>
              </a:solidFill>
              <a:prstDash val="solid"/>
              <a:round/>
              <a:headEnd type="none" w="med" len="med"/>
              <a:tailEnd type="triangle"/>
            </a:ln>
            <a:effectLst/>
          </p:spPr>
        </p:cxnSp>
      </p:grpSp>
      <p:sp>
        <p:nvSpPr>
          <p:cNvPr id="18" name="Rectangle 17">
            <a:extLst>
              <a:ext uri="{FF2B5EF4-FFF2-40B4-BE49-F238E27FC236}">
                <a16:creationId xmlns:a16="http://schemas.microsoft.com/office/drawing/2014/main" id="{817E172D-FF44-900C-DFC2-2C3B40E9E0A4}"/>
              </a:ext>
            </a:extLst>
          </p:cNvPr>
          <p:cNvSpPr/>
          <p:nvPr/>
        </p:nvSpPr>
        <p:spPr bwMode="auto">
          <a:xfrm rot="18899056">
            <a:off x="4346083" y="2448627"/>
            <a:ext cx="619616" cy="645235"/>
          </a:xfrm>
          <a:prstGeom prst="rect">
            <a:avLst/>
          </a:prstGeom>
          <a:solidFill>
            <a:srgbClr val="FF00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9" name="Straight Arrow Connector 18">
            <a:extLst>
              <a:ext uri="{FF2B5EF4-FFF2-40B4-BE49-F238E27FC236}">
                <a16:creationId xmlns:a16="http://schemas.microsoft.com/office/drawing/2014/main" id="{835698EE-5039-B734-A137-AB196A550B11}"/>
              </a:ext>
            </a:extLst>
          </p:cNvPr>
          <p:cNvCxnSpPr/>
          <p:nvPr/>
        </p:nvCxnSpPr>
        <p:spPr bwMode="auto">
          <a:xfrm flipV="1">
            <a:off x="4657289" y="2465046"/>
            <a:ext cx="0" cy="612396"/>
          </a:xfrm>
          <a:prstGeom prst="straightConnector1">
            <a:avLst/>
          </a:prstGeom>
          <a:noFill/>
          <a:ln w="22225" cap="flat" cmpd="sng" algn="ctr">
            <a:solidFill>
              <a:schemeClr val="tx1"/>
            </a:solidFill>
            <a:prstDash val="solid"/>
            <a:round/>
            <a:headEnd type="none" w="med" len="med"/>
            <a:tailEnd type="triangle"/>
          </a:ln>
          <a:effectLst/>
        </p:spPr>
      </p:cxnSp>
      <p:sp>
        <p:nvSpPr>
          <p:cNvPr id="20" name="Freeform 55">
            <a:extLst>
              <a:ext uri="{FF2B5EF4-FFF2-40B4-BE49-F238E27FC236}">
                <a16:creationId xmlns:a16="http://schemas.microsoft.com/office/drawing/2014/main" id="{22C9A632-2536-6358-E105-DCA1936AE2F5}"/>
              </a:ext>
            </a:extLst>
          </p:cNvPr>
          <p:cNvSpPr/>
          <p:nvPr/>
        </p:nvSpPr>
        <p:spPr bwMode="auto">
          <a:xfrm>
            <a:off x="6780884" y="2324054"/>
            <a:ext cx="869875" cy="835657"/>
          </a:xfrm>
          <a:custGeom>
            <a:avLst/>
            <a:gdLst>
              <a:gd name="connsiteX0" fmla="*/ 411061 w 520118"/>
              <a:gd name="connsiteY0" fmla="*/ 109057 h 528506"/>
              <a:gd name="connsiteX1" fmla="*/ 377505 w 520118"/>
              <a:gd name="connsiteY1" fmla="*/ 67112 h 528506"/>
              <a:gd name="connsiteX2" fmla="*/ 369116 w 520118"/>
              <a:gd name="connsiteY2" fmla="*/ 41945 h 528506"/>
              <a:gd name="connsiteX3" fmla="*/ 343949 w 520118"/>
              <a:gd name="connsiteY3" fmla="*/ 33556 h 528506"/>
              <a:gd name="connsiteX4" fmla="*/ 335560 w 520118"/>
              <a:gd name="connsiteY4" fmla="*/ 8389 h 528506"/>
              <a:gd name="connsiteX5" fmla="*/ 310393 w 520118"/>
              <a:gd name="connsiteY5" fmla="*/ 0 h 528506"/>
              <a:gd name="connsiteX6" fmla="*/ 159391 w 520118"/>
              <a:gd name="connsiteY6" fmla="*/ 8389 h 528506"/>
              <a:gd name="connsiteX7" fmla="*/ 117446 w 520118"/>
              <a:gd name="connsiteY7" fmla="*/ 75501 h 528506"/>
              <a:gd name="connsiteX8" fmla="*/ 109057 w 520118"/>
              <a:gd name="connsiteY8" fmla="*/ 117446 h 528506"/>
              <a:gd name="connsiteX9" fmla="*/ 75501 w 520118"/>
              <a:gd name="connsiteY9" fmla="*/ 125835 h 528506"/>
              <a:gd name="connsiteX10" fmla="*/ 50334 w 520118"/>
              <a:gd name="connsiteY10" fmla="*/ 134224 h 528506"/>
              <a:gd name="connsiteX11" fmla="*/ 41945 w 520118"/>
              <a:gd name="connsiteY11" fmla="*/ 159391 h 528506"/>
              <a:gd name="connsiteX12" fmla="*/ 16778 w 520118"/>
              <a:gd name="connsiteY12" fmla="*/ 176169 h 528506"/>
              <a:gd name="connsiteX13" fmla="*/ 0 w 520118"/>
              <a:gd name="connsiteY13" fmla="*/ 226502 h 528506"/>
              <a:gd name="connsiteX14" fmla="*/ 8389 w 520118"/>
              <a:gd name="connsiteY14" fmla="*/ 318781 h 528506"/>
              <a:gd name="connsiteX15" fmla="*/ 16778 w 520118"/>
              <a:gd name="connsiteY15" fmla="*/ 343948 h 528506"/>
              <a:gd name="connsiteX16" fmla="*/ 41945 w 520118"/>
              <a:gd name="connsiteY16" fmla="*/ 352337 h 528506"/>
              <a:gd name="connsiteX17" fmla="*/ 83890 w 520118"/>
              <a:gd name="connsiteY17" fmla="*/ 385893 h 528506"/>
              <a:gd name="connsiteX18" fmla="*/ 134224 w 520118"/>
              <a:gd name="connsiteY18" fmla="*/ 419449 h 528506"/>
              <a:gd name="connsiteX19" fmla="*/ 151002 w 520118"/>
              <a:gd name="connsiteY19" fmla="*/ 444616 h 528506"/>
              <a:gd name="connsiteX20" fmla="*/ 167780 w 520118"/>
              <a:gd name="connsiteY20" fmla="*/ 494950 h 528506"/>
              <a:gd name="connsiteX21" fmla="*/ 192947 w 520118"/>
              <a:gd name="connsiteY21" fmla="*/ 511728 h 528506"/>
              <a:gd name="connsiteX22" fmla="*/ 243281 w 520118"/>
              <a:gd name="connsiteY22" fmla="*/ 528506 h 528506"/>
              <a:gd name="connsiteX23" fmla="*/ 377505 w 520118"/>
              <a:gd name="connsiteY23" fmla="*/ 520117 h 528506"/>
              <a:gd name="connsiteX24" fmla="*/ 394283 w 520118"/>
              <a:gd name="connsiteY24" fmla="*/ 494950 h 528506"/>
              <a:gd name="connsiteX25" fmla="*/ 419450 w 520118"/>
              <a:gd name="connsiteY25" fmla="*/ 411060 h 528506"/>
              <a:gd name="connsiteX26" fmla="*/ 436228 w 520118"/>
              <a:gd name="connsiteY26" fmla="*/ 385893 h 528506"/>
              <a:gd name="connsiteX27" fmla="*/ 486562 w 520118"/>
              <a:gd name="connsiteY27" fmla="*/ 369115 h 528506"/>
              <a:gd name="connsiteX28" fmla="*/ 511729 w 520118"/>
              <a:gd name="connsiteY28" fmla="*/ 293614 h 528506"/>
              <a:gd name="connsiteX29" fmla="*/ 520118 w 520118"/>
              <a:gd name="connsiteY29" fmla="*/ 268447 h 528506"/>
              <a:gd name="connsiteX30" fmla="*/ 511729 w 520118"/>
              <a:gd name="connsiteY30" fmla="*/ 159391 h 528506"/>
              <a:gd name="connsiteX31" fmla="*/ 494951 w 520118"/>
              <a:gd name="connsiteY31" fmla="*/ 134224 h 528506"/>
              <a:gd name="connsiteX32" fmla="*/ 444617 w 520118"/>
              <a:gd name="connsiteY32" fmla="*/ 117446 h 528506"/>
              <a:gd name="connsiteX33" fmla="*/ 411061 w 520118"/>
              <a:gd name="connsiteY33" fmla="*/ 109057 h 5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0118" h="528506">
                <a:moveTo>
                  <a:pt x="411061" y="109057"/>
                </a:moveTo>
                <a:cubicBezTo>
                  <a:pt x="399876" y="100668"/>
                  <a:pt x="386995" y="82296"/>
                  <a:pt x="377505" y="67112"/>
                </a:cubicBezTo>
                <a:cubicBezTo>
                  <a:pt x="372818" y="59613"/>
                  <a:pt x="375369" y="48198"/>
                  <a:pt x="369116" y="41945"/>
                </a:cubicBezTo>
                <a:cubicBezTo>
                  <a:pt x="362863" y="35692"/>
                  <a:pt x="352338" y="36352"/>
                  <a:pt x="343949" y="33556"/>
                </a:cubicBezTo>
                <a:cubicBezTo>
                  <a:pt x="341153" y="25167"/>
                  <a:pt x="341813" y="14642"/>
                  <a:pt x="335560" y="8389"/>
                </a:cubicBezTo>
                <a:cubicBezTo>
                  <a:pt x="329307" y="2136"/>
                  <a:pt x="319236" y="0"/>
                  <a:pt x="310393" y="0"/>
                </a:cubicBezTo>
                <a:cubicBezTo>
                  <a:pt x="259981" y="0"/>
                  <a:pt x="209725" y="5593"/>
                  <a:pt x="159391" y="8389"/>
                </a:cubicBezTo>
                <a:cubicBezTo>
                  <a:pt x="124762" y="31475"/>
                  <a:pt x="128197" y="21746"/>
                  <a:pt x="117446" y="75501"/>
                </a:cubicBezTo>
                <a:cubicBezTo>
                  <a:pt x="114650" y="89483"/>
                  <a:pt x="118185" y="106492"/>
                  <a:pt x="109057" y="117446"/>
                </a:cubicBezTo>
                <a:cubicBezTo>
                  <a:pt x="101676" y="126303"/>
                  <a:pt x="86587" y="122668"/>
                  <a:pt x="75501" y="125835"/>
                </a:cubicBezTo>
                <a:cubicBezTo>
                  <a:pt x="66998" y="128264"/>
                  <a:pt x="58723" y="131428"/>
                  <a:pt x="50334" y="134224"/>
                </a:cubicBezTo>
                <a:cubicBezTo>
                  <a:pt x="47538" y="142613"/>
                  <a:pt x="47469" y="152486"/>
                  <a:pt x="41945" y="159391"/>
                </a:cubicBezTo>
                <a:cubicBezTo>
                  <a:pt x="35647" y="167264"/>
                  <a:pt x="22122" y="167619"/>
                  <a:pt x="16778" y="176169"/>
                </a:cubicBezTo>
                <a:cubicBezTo>
                  <a:pt x="7405" y="191166"/>
                  <a:pt x="0" y="226502"/>
                  <a:pt x="0" y="226502"/>
                </a:cubicBezTo>
                <a:cubicBezTo>
                  <a:pt x="2796" y="257262"/>
                  <a:pt x="4021" y="288205"/>
                  <a:pt x="8389" y="318781"/>
                </a:cubicBezTo>
                <a:cubicBezTo>
                  <a:pt x="9640" y="327535"/>
                  <a:pt x="10525" y="337695"/>
                  <a:pt x="16778" y="343948"/>
                </a:cubicBezTo>
                <a:cubicBezTo>
                  <a:pt x="23031" y="350201"/>
                  <a:pt x="33556" y="349541"/>
                  <a:pt x="41945" y="352337"/>
                </a:cubicBezTo>
                <a:cubicBezTo>
                  <a:pt x="72946" y="398838"/>
                  <a:pt x="40986" y="362057"/>
                  <a:pt x="83890" y="385893"/>
                </a:cubicBezTo>
                <a:cubicBezTo>
                  <a:pt x="101517" y="395686"/>
                  <a:pt x="134224" y="419449"/>
                  <a:pt x="134224" y="419449"/>
                </a:cubicBezTo>
                <a:cubicBezTo>
                  <a:pt x="139817" y="427838"/>
                  <a:pt x="146907" y="435403"/>
                  <a:pt x="151002" y="444616"/>
                </a:cubicBezTo>
                <a:cubicBezTo>
                  <a:pt x="158185" y="460777"/>
                  <a:pt x="153065" y="485140"/>
                  <a:pt x="167780" y="494950"/>
                </a:cubicBezTo>
                <a:cubicBezTo>
                  <a:pt x="176169" y="500543"/>
                  <a:pt x="183734" y="507633"/>
                  <a:pt x="192947" y="511728"/>
                </a:cubicBezTo>
                <a:cubicBezTo>
                  <a:pt x="209108" y="518911"/>
                  <a:pt x="243281" y="528506"/>
                  <a:pt x="243281" y="528506"/>
                </a:cubicBezTo>
                <a:cubicBezTo>
                  <a:pt x="288022" y="525710"/>
                  <a:pt x="333744" y="529842"/>
                  <a:pt x="377505" y="520117"/>
                </a:cubicBezTo>
                <a:cubicBezTo>
                  <a:pt x="387347" y="517930"/>
                  <a:pt x="390311" y="504217"/>
                  <a:pt x="394283" y="494950"/>
                </a:cubicBezTo>
                <a:cubicBezTo>
                  <a:pt x="408351" y="462124"/>
                  <a:pt x="396894" y="444894"/>
                  <a:pt x="419450" y="411060"/>
                </a:cubicBezTo>
                <a:cubicBezTo>
                  <a:pt x="425043" y="402671"/>
                  <a:pt x="427678" y="391237"/>
                  <a:pt x="436228" y="385893"/>
                </a:cubicBezTo>
                <a:cubicBezTo>
                  <a:pt x="451225" y="376520"/>
                  <a:pt x="486562" y="369115"/>
                  <a:pt x="486562" y="369115"/>
                </a:cubicBezTo>
                <a:lnTo>
                  <a:pt x="511729" y="293614"/>
                </a:lnTo>
                <a:lnTo>
                  <a:pt x="520118" y="268447"/>
                </a:lnTo>
                <a:cubicBezTo>
                  <a:pt x="517322" y="232095"/>
                  <a:pt x="518448" y="195226"/>
                  <a:pt x="511729" y="159391"/>
                </a:cubicBezTo>
                <a:cubicBezTo>
                  <a:pt x="509871" y="149481"/>
                  <a:pt x="503501" y="139568"/>
                  <a:pt x="494951" y="134224"/>
                </a:cubicBezTo>
                <a:cubicBezTo>
                  <a:pt x="479954" y="124851"/>
                  <a:pt x="459332" y="127256"/>
                  <a:pt x="444617" y="117446"/>
                </a:cubicBezTo>
                <a:cubicBezTo>
                  <a:pt x="414797" y="97566"/>
                  <a:pt x="422246" y="117446"/>
                  <a:pt x="411061" y="109057"/>
                </a:cubicBezTo>
                <a:close/>
              </a:path>
            </a:pathLst>
          </a:custGeom>
          <a:solidFill>
            <a:srgbClr val="FFFF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21" name="Straight Arrow Connector 20">
            <a:extLst>
              <a:ext uri="{FF2B5EF4-FFF2-40B4-BE49-F238E27FC236}">
                <a16:creationId xmlns:a16="http://schemas.microsoft.com/office/drawing/2014/main" id="{B9017FAA-43E7-3CB7-80A5-1E7219EF3E1C}"/>
              </a:ext>
            </a:extLst>
          </p:cNvPr>
          <p:cNvCxnSpPr/>
          <p:nvPr/>
        </p:nvCxnSpPr>
        <p:spPr bwMode="auto">
          <a:xfrm flipV="1">
            <a:off x="7211737" y="2465046"/>
            <a:ext cx="0" cy="612396"/>
          </a:xfrm>
          <a:prstGeom prst="straightConnector1">
            <a:avLst/>
          </a:prstGeom>
          <a:noFill/>
          <a:ln w="22225" cap="flat" cmpd="sng" algn="ctr">
            <a:solidFill>
              <a:schemeClr val="tx1"/>
            </a:solidFill>
            <a:prstDash val="solid"/>
            <a:round/>
            <a:headEnd type="none" w="med" len="med"/>
            <a:tailEnd type="triangle"/>
          </a:ln>
          <a:effectLst/>
        </p:spPr>
      </p:cxnSp>
      <p:sp>
        <p:nvSpPr>
          <p:cNvPr id="22" name="Freeform 57">
            <a:extLst>
              <a:ext uri="{FF2B5EF4-FFF2-40B4-BE49-F238E27FC236}">
                <a16:creationId xmlns:a16="http://schemas.microsoft.com/office/drawing/2014/main" id="{AC2E905E-2ABD-74BF-B354-0D0F6B3210F4}"/>
              </a:ext>
            </a:extLst>
          </p:cNvPr>
          <p:cNvSpPr/>
          <p:nvPr/>
        </p:nvSpPr>
        <p:spPr bwMode="auto">
          <a:xfrm>
            <a:off x="6804715" y="3373873"/>
            <a:ext cx="869875" cy="835657"/>
          </a:xfrm>
          <a:custGeom>
            <a:avLst/>
            <a:gdLst>
              <a:gd name="connsiteX0" fmla="*/ 411061 w 520118"/>
              <a:gd name="connsiteY0" fmla="*/ 109057 h 528506"/>
              <a:gd name="connsiteX1" fmla="*/ 377505 w 520118"/>
              <a:gd name="connsiteY1" fmla="*/ 67112 h 528506"/>
              <a:gd name="connsiteX2" fmla="*/ 369116 w 520118"/>
              <a:gd name="connsiteY2" fmla="*/ 41945 h 528506"/>
              <a:gd name="connsiteX3" fmla="*/ 343949 w 520118"/>
              <a:gd name="connsiteY3" fmla="*/ 33556 h 528506"/>
              <a:gd name="connsiteX4" fmla="*/ 335560 w 520118"/>
              <a:gd name="connsiteY4" fmla="*/ 8389 h 528506"/>
              <a:gd name="connsiteX5" fmla="*/ 310393 w 520118"/>
              <a:gd name="connsiteY5" fmla="*/ 0 h 528506"/>
              <a:gd name="connsiteX6" fmla="*/ 159391 w 520118"/>
              <a:gd name="connsiteY6" fmla="*/ 8389 h 528506"/>
              <a:gd name="connsiteX7" fmla="*/ 117446 w 520118"/>
              <a:gd name="connsiteY7" fmla="*/ 75501 h 528506"/>
              <a:gd name="connsiteX8" fmla="*/ 109057 w 520118"/>
              <a:gd name="connsiteY8" fmla="*/ 117446 h 528506"/>
              <a:gd name="connsiteX9" fmla="*/ 75501 w 520118"/>
              <a:gd name="connsiteY9" fmla="*/ 125835 h 528506"/>
              <a:gd name="connsiteX10" fmla="*/ 50334 w 520118"/>
              <a:gd name="connsiteY10" fmla="*/ 134224 h 528506"/>
              <a:gd name="connsiteX11" fmla="*/ 41945 w 520118"/>
              <a:gd name="connsiteY11" fmla="*/ 159391 h 528506"/>
              <a:gd name="connsiteX12" fmla="*/ 16778 w 520118"/>
              <a:gd name="connsiteY12" fmla="*/ 176169 h 528506"/>
              <a:gd name="connsiteX13" fmla="*/ 0 w 520118"/>
              <a:gd name="connsiteY13" fmla="*/ 226502 h 528506"/>
              <a:gd name="connsiteX14" fmla="*/ 8389 w 520118"/>
              <a:gd name="connsiteY14" fmla="*/ 318781 h 528506"/>
              <a:gd name="connsiteX15" fmla="*/ 16778 w 520118"/>
              <a:gd name="connsiteY15" fmla="*/ 343948 h 528506"/>
              <a:gd name="connsiteX16" fmla="*/ 41945 w 520118"/>
              <a:gd name="connsiteY16" fmla="*/ 352337 h 528506"/>
              <a:gd name="connsiteX17" fmla="*/ 83890 w 520118"/>
              <a:gd name="connsiteY17" fmla="*/ 385893 h 528506"/>
              <a:gd name="connsiteX18" fmla="*/ 134224 w 520118"/>
              <a:gd name="connsiteY18" fmla="*/ 419449 h 528506"/>
              <a:gd name="connsiteX19" fmla="*/ 151002 w 520118"/>
              <a:gd name="connsiteY19" fmla="*/ 444616 h 528506"/>
              <a:gd name="connsiteX20" fmla="*/ 167780 w 520118"/>
              <a:gd name="connsiteY20" fmla="*/ 494950 h 528506"/>
              <a:gd name="connsiteX21" fmla="*/ 192947 w 520118"/>
              <a:gd name="connsiteY21" fmla="*/ 511728 h 528506"/>
              <a:gd name="connsiteX22" fmla="*/ 243281 w 520118"/>
              <a:gd name="connsiteY22" fmla="*/ 528506 h 528506"/>
              <a:gd name="connsiteX23" fmla="*/ 377505 w 520118"/>
              <a:gd name="connsiteY23" fmla="*/ 520117 h 528506"/>
              <a:gd name="connsiteX24" fmla="*/ 394283 w 520118"/>
              <a:gd name="connsiteY24" fmla="*/ 494950 h 528506"/>
              <a:gd name="connsiteX25" fmla="*/ 419450 w 520118"/>
              <a:gd name="connsiteY25" fmla="*/ 411060 h 528506"/>
              <a:gd name="connsiteX26" fmla="*/ 436228 w 520118"/>
              <a:gd name="connsiteY26" fmla="*/ 385893 h 528506"/>
              <a:gd name="connsiteX27" fmla="*/ 486562 w 520118"/>
              <a:gd name="connsiteY27" fmla="*/ 369115 h 528506"/>
              <a:gd name="connsiteX28" fmla="*/ 511729 w 520118"/>
              <a:gd name="connsiteY28" fmla="*/ 293614 h 528506"/>
              <a:gd name="connsiteX29" fmla="*/ 520118 w 520118"/>
              <a:gd name="connsiteY29" fmla="*/ 268447 h 528506"/>
              <a:gd name="connsiteX30" fmla="*/ 511729 w 520118"/>
              <a:gd name="connsiteY30" fmla="*/ 159391 h 528506"/>
              <a:gd name="connsiteX31" fmla="*/ 494951 w 520118"/>
              <a:gd name="connsiteY31" fmla="*/ 134224 h 528506"/>
              <a:gd name="connsiteX32" fmla="*/ 444617 w 520118"/>
              <a:gd name="connsiteY32" fmla="*/ 117446 h 528506"/>
              <a:gd name="connsiteX33" fmla="*/ 411061 w 520118"/>
              <a:gd name="connsiteY33" fmla="*/ 109057 h 5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0118" h="528506">
                <a:moveTo>
                  <a:pt x="411061" y="109057"/>
                </a:moveTo>
                <a:cubicBezTo>
                  <a:pt x="399876" y="100668"/>
                  <a:pt x="386995" y="82296"/>
                  <a:pt x="377505" y="67112"/>
                </a:cubicBezTo>
                <a:cubicBezTo>
                  <a:pt x="372818" y="59613"/>
                  <a:pt x="375369" y="48198"/>
                  <a:pt x="369116" y="41945"/>
                </a:cubicBezTo>
                <a:cubicBezTo>
                  <a:pt x="362863" y="35692"/>
                  <a:pt x="352338" y="36352"/>
                  <a:pt x="343949" y="33556"/>
                </a:cubicBezTo>
                <a:cubicBezTo>
                  <a:pt x="341153" y="25167"/>
                  <a:pt x="341813" y="14642"/>
                  <a:pt x="335560" y="8389"/>
                </a:cubicBezTo>
                <a:cubicBezTo>
                  <a:pt x="329307" y="2136"/>
                  <a:pt x="319236" y="0"/>
                  <a:pt x="310393" y="0"/>
                </a:cubicBezTo>
                <a:cubicBezTo>
                  <a:pt x="259981" y="0"/>
                  <a:pt x="209725" y="5593"/>
                  <a:pt x="159391" y="8389"/>
                </a:cubicBezTo>
                <a:cubicBezTo>
                  <a:pt x="124762" y="31475"/>
                  <a:pt x="128197" y="21746"/>
                  <a:pt x="117446" y="75501"/>
                </a:cubicBezTo>
                <a:cubicBezTo>
                  <a:pt x="114650" y="89483"/>
                  <a:pt x="118185" y="106492"/>
                  <a:pt x="109057" y="117446"/>
                </a:cubicBezTo>
                <a:cubicBezTo>
                  <a:pt x="101676" y="126303"/>
                  <a:pt x="86587" y="122668"/>
                  <a:pt x="75501" y="125835"/>
                </a:cubicBezTo>
                <a:cubicBezTo>
                  <a:pt x="66998" y="128264"/>
                  <a:pt x="58723" y="131428"/>
                  <a:pt x="50334" y="134224"/>
                </a:cubicBezTo>
                <a:cubicBezTo>
                  <a:pt x="47538" y="142613"/>
                  <a:pt x="47469" y="152486"/>
                  <a:pt x="41945" y="159391"/>
                </a:cubicBezTo>
                <a:cubicBezTo>
                  <a:pt x="35647" y="167264"/>
                  <a:pt x="22122" y="167619"/>
                  <a:pt x="16778" y="176169"/>
                </a:cubicBezTo>
                <a:cubicBezTo>
                  <a:pt x="7405" y="191166"/>
                  <a:pt x="0" y="226502"/>
                  <a:pt x="0" y="226502"/>
                </a:cubicBezTo>
                <a:cubicBezTo>
                  <a:pt x="2796" y="257262"/>
                  <a:pt x="4021" y="288205"/>
                  <a:pt x="8389" y="318781"/>
                </a:cubicBezTo>
                <a:cubicBezTo>
                  <a:pt x="9640" y="327535"/>
                  <a:pt x="10525" y="337695"/>
                  <a:pt x="16778" y="343948"/>
                </a:cubicBezTo>
                <a:cubicBezTo>
                  <a:pt x="23031" y="350201"/>
                  <a:pt x="33556" y="349541"/>
                  <a:pt x="41945" y="352337"/>
                </a:cubicBezTo>
                <a:cubicBezTo>
                  <a:pt x="72946" y="398838"/>
                  <a:pt x="40986" y="362057"/>
                  <a:pt x="83890" y="385893"/>
                </a:cubicBezTo>
                <a:cubicBezTo>
                  <a:pt x="101517" y="395686"/>
                  <a:pt x="134224" y="419449"/>
                  <a:pt x="134224" y="419449"/>
                </a:cubicBezTo>
                <a:cubicBezTo>
                  <a:pt x="139817" y="427838"/>
                  <a:pt x="146907" y="435403"/>
                  <a:pt x="151002" y="444616"/>
                </a:cubicBezTo>
                <a:cubicBezTo>
                  <a:pt x="158185" y="460777"/>
                  <a:pt x="153065" y="485140"/>
                  <a:pt x="167780" y="494950"/>
                </a:cubicBezTo>
                <a:cubicBezTo>
                  <a:pt x="176169" y="500543"/>
                  <a:pt x="183734" y="507633"/>
                  <a:pt x="192947" y="511728"/>
                </a:cubicBezTo>
                <a:cubicBezTo>
                  <a:pt x="209108" y="518911"/>
                  <a:pt x="243281" y="528506"/>
                  <a:pt x="243281" y="528506"/>
                </a:cubicBezTo>
                <a:cubicBezTo>
                  <a:pt x="288022" y="525710"/>
                  <a:pt x="333744" y="529842"/>
                  <a:pt x="377505" y="520117"/>
                </a:cubicBezTo>
                <a:cubicBezTo>
                  <a:pt x="387347" y="517930"/>
                  <a:pt x="390311" y="504217"/>
                  <a:pt x="394283" y="494950"/>
                </a:cubicBezTo>
                <a:cubicBezTo>
                  <a:pt x="408351" y="462124"/>
                  <a:pt x="396894" y="444894"/>
                  <a:pt x="419450" y="411060"/>
                </a:cubicBezTo>
                <a:cubicBezTo>
                  <a:pt x="425043" y="402671"/>
                  <a:pt x="427678" y="391237"/>
                  <a:pt x="436228" y="385893"/>
                </a:cubicBezTo>
                <a:cubicBezTo>
                  <a:pt x="451225" y="376520"/>
                  <a:pt x="486562" y="369115"/>
                  <a:pt x="486562" y="369115"/>
                </a:cubicBezTo>
                <a:lnTo>
                  <a:pt x="511729" y="293614"/>
                </a:lnTo>
                <a:lnTo>
                  <a:pt x="520118" y="268447"/>
                </a:lnTo>
                <a:cubicBezTo>
                  <a:pt x="517322" y="232095"/>
                  <a:pt x="518448" y="195226"/>
                  <a:pt x="511729" y="159391"/>
                </a:cubicBezTo>
                <a:cubicBezTo>
                  <a:pt x="509871" y="149481"/>
                  <a:pt x="503501" y="139568"/>
                  <a:pt x="494951" y="134224"/>
                </a:cubicBezTo>
                <a:cubicBezTo>
                  <a:pt x="479954" y="124851"/>
                  <a:pt x="459332" y="127256"/>
                  <a:pt x="444617" y="117446"/>
                </a:cubicBezTo>
                <a:cubicBezTo>
                  <a:pt x="414797" y="97566"/>
                  <a:pt x="422246" y="117446"/>
                  <a:pt x="411061" y="109057"/>
                </a:cubicBezTo>
                <a:close/>
              </a:path>
            </a:pathLst>
          </a:custGeom>
          <a:solidFill>
            <a:srgbClr val="FFFF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BD45D4B2-04CB-2A8E-D951-EE845AA10C43}"/>
              </a:ext>
            </a:extLst>
          </p:cNvPr>
          <p:cNvGrpSpPr/>
          <p:nvPr/>
        </p:nvGrpSpPr>
        <p:grpSpPr>
          <a:xfrm>
            <a:off x="7155762" y="3516262"/>
            <a:ext cx="167780" cy="616823"/>
            <a:chOff x="4446166" y="3074682"/>
            <a:chExt cx="167780" cy="616823"/>
          </a:xfrm>
        </p:grpSpPr>
        <p:grpSp>
          <p:nvGrpSpPr>
            <p:cNvPr id="24" name="Group 23">
              <a:extLst>
                <a:ext uri="{FF2B5EF4-FFF2-40B4-BE49-F238E27FC236}">
                  <a16:creationId xmlns:a16="http://schemas.microsoft.com/office/drawing/2014/main" id="{6C5839C6-6A58-203D-BDDB-FC1C8E16C981}"/>
                </a:ext>
              </a:extLst>
            </p:cNvPr>
            <p:cNvGrpSpPr/>
            <p:nvPr/>
          </p:nvGrpSpPr>
          <p:grpSpPr>
            <a:xfrm>
              <a:off x="4446166" y="3401152"/>
              <a:ext cx="167780" cy="290353"/>
              <a:chOff x="3221372" y="3396725"/>
              <a:chExt cx="167780" cy="290353"/>
            </a:xfrm>
          </p:grpSpPr>
          <p:cxnSp>
            <p:nvCxnSpPr>
              <p:cNvPr id="26" name="Straight Connector 25">
                <a:extLst>
                  <a:ext uri="{FF2B5EF4-FFF2-40B4-BE49-F238E27FC236}">
                    <a16:creationId xmlns:a16="http://schemas.microsoft.com/office/drawing/2014/main" id="{36FCEAC6-E2FE-4C07-D060-6FCAACBFD3F8}"/>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0500CA25-B4F8-BE59-8BC6-95575A751965}"/>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25" name="Straight Arrow Connector 24">
              <a:extLst>
                <a:ext uri="{FF2B5EF4-FFF2-40B4-BE49-F238E27FC236}">
                  <a16:creationId xmlns:a16="http://schemas.microsoft.com/office/drawing/2014/main" id="{82C0EB16-35D6-8801-0A3E-522172837988}"/>
                </a:ext>
              </a:extLst>
            </p:cNvPr>
            <p:cNvCxnSpPr/>
            <p:nvPr/>
          </p:nvCxnSpPr>
          <p:spPr bwMode="auto">
            <a:xfrm flipV="1">
              <a:off x="4532853" y="3074682"/>
              <a:ext cx="0" cy="612396"/>
            </a:xfrm>
            <a:prstGeom prst="straightConnector1">
              <a:avLst/>
            </a:prstGeom>
            <a:noFill/>
            <a:ln w="22225" cap="flat" cmpd="sng" algn="ctr">
              <a:solidFill>
                <a:schemeClr val="tx1"/>
              </a:solidFill>
              <a:prstDash val="solid"/>
              <a:round/>
              <a:headEnd type="none" w="med" len="med"/>
              <a:tailEnd type="triangle"/>
            </a:ln>
            <a:effectLst/>
          </p:spPr>
        </p:cxnSp>
      </p:grpSp>
      <p:sp>
        <p:nvSpPr>
          <p:cNvPr id="28" name="Freeform 63">
            <a:extLst>
              <a:ext uri="{FF2B5EF4-FFF2-40B4-BE49-F238E27FC236}">
                <a16:creationId xmlns:a16="http://schemas.microsoft.com/office/drawing/2014/main" id="{C98DF44B-E86C-7264-97E5-78D766B5CB6F}"/>
              </a:ext>
            </a:extLst>
          </p:cNvPr>
          <p:cNvSpPr/>
          <p:nvPr/>
        </p:nvSpPr>
        <p:spPr bwMode="auto">
          <a:xfrm>
            <a:off x="6797674" y="4391296"/>
            <a:ext cx="869875" cy="835657"/>
          </a:xfrm>
          <a:custGeom>
            <a:avLst/>
            <a:gdLst>
              <a:gd name="connsiteX0" fmla="*/ 411061 w 520118"/>
              <a:gd name="connsiteY0" fmla="*/ 109057 h 528506"/>
              <a:gd name="connsiteX1" fmla="*/ 377505 w 520118"/>
              <a:gd name="connsiteY1" fmla="*/ 67112 h 528506"/>
              <a:gd name="connsiteX2" fmla="*/ 369116 w 520118"/>
              <a:gd name="connsiteY2" fmla="*/ 41945 h 528506"/>
              <a:gd name="connsiteX3" fmla="*/ 343949 w 520118"/>
              <a:gd name="connsiteY3" fmla="*/ 33556 h 528506"/>
              <a:gd name="connsiteX4" fmla="*/ 335560 w 520118"/>
              <a:gd name="connsiteY4" fmla="*/ 8389 h 528506"/>
              <a:gd name="connsiteX5" fmla="*/ 310393 w 520118"/>
              <a:gd name="connsiteY5" fmla="*/ 0 h 528506"/>
              <a:gd name="connsiteX6" fmla="*/ 159391 w 520118"/>
              <a:gd name="connsiteY6" fmla="*/ 8389 h 528506"/>
              <a:gd name="connsiteX7" fmla="*/ 117446 w 520118"/>
              <a:gd name="connsiteY7" fmla="*/ 75501 h 528506"/>
              <a:gd name="connsiteX8" fmla="*/ 109057 w 520118"/>
              <a:gd name="connsiteY8" fmla="*/ 117446 h 528506"/>
              <a:gd name="connsiteX9" fmla="*/ 75501 w 520118"/>
              <a:gd name="connsiteY9" fmla="*/ 125835 h 528506"/>
              <a:gd name="connsiteX10" fmla="*/ 50334 w 520118"/>
              <a:gd name="connsiteY10" fmla="*/ 134224 h 528506"/>
              <a:gd name="connsiteX11" fmla="*/ 41945 w 520118"/>
              <a:gd name="connsiteY11" fmla="*/ 159391 h 528506"/>
              <a:gd name="connsiteX12" fmla="*/ 16778 w 520118"/>
              <a:gd name="connsiteY12" fmla="*/ 176169 h 528506"/>
              <a:gd name="connsiteX13" fmla="*/ 0 w 520118"/>
              <a:gd name="connsiteY13" fmla="*/ 226502 h 528506"/>
              <a:gd name="connsiteX14" fmla="*/ 8389 w 520118"/>
              <a:gd name="connsiteY14" fmla="*/ 318781 h 528506"/>
              <a:gd name="connsiteX15" fmla="*/ 16778 w 520118"/>
              <a:gd name="connsiteY15" fmla="*/ 343948 h 528506"/>
              <a:gd name="connsiteX16" fmla="*/ 41945 w 520118"/>
              <a:gd name="connsiteY16" fmla="*/ 352337 h 528506"/>
              <a:gd name="connsiteX17" fmla="*/ 83890 w 520118"/>
              <a:gd name="connsiteY17" fmla="*/ 385893 h 528506"/>
              <a:gd name="connsiteX18" fmla="*/ 134224 w 520118"/>
              <a:gd name="connsiteY18" fmla="*/ 419449 h 528506"/>
              <a:gd name="connsiteX19" fmla="*/ 151002 w 520118"/>
              <a:gd name="connsiteY19" fmla="*/ 444616 h 528506"/>
              <a:gd name="connsiteX20" fmla="*/ 167780 w 520118"/>
              <a:gd name="connsiteY20" fmla="*/ 494950 h 528506"/>
              <a:gd name="connsiteX21" fmla="*/ 192947 w 520118"/>
              <a:gd name="connsiteY21" fmla="*/ 511728 h 528506"/>
              <a:gd name="connsiteX22" fmla="*/ 243281 w 520118"/>
              <a:gd name="connsiteY22" fmla="*/ 528506 h 528506"/>
              <a:gd name="connsiteX23" fmla="*/ 377505 w 520118"/>
              <a:gd name="connsiteY23" fmla="*/ 520117 h 528506"/>
              <a:gd name="connsiteX24" fmla="*/ 394283 w 520118"/>
              <a:gd name="connsiteY24" fmla="*/ 494950 h 528506"/>
              <a:gd name="connsiteX25" fmla="*/ 419450 w 520118"/>
              <a:gd name="connsiteY25" fmla="*/ 411060 h 528506"/>
              <a:gd name="connsiteX26" fmla="*/ 436228 w 520118"/>
              <a:gd name="connsiteY26" fmla="*/ 385893 h 528506"/>
              <a:gd name="connsiteX27" fmla="*/ 486562 w 520118"/>
              <a:gd name="connsiteY27" fmla="*/ 369115 h 528506"/>
              <a:gd name="connsiteX28" fmla="*/ 511729 w 520118"/>
              <a:gd name="connsiteY28" fmla="*/ 293614 h 528506"/>
              <a:gd name="connsiteX29" fmla="*/ 520118 w 520118"/>
              <a:gd name="connsiteY29" fmla="*/ 268447 h 528506"/>
              <a:gd name="connsiteX30" fmla="*/ 511729 w 520118"/>
              <a:gd name="connsiteY30" fmla="*/ 159391 h 528506"/>
              <a:gd name="connsiteX31" fmla="*/ 494951 w 520118"/>
              <a:gd name="connsiteY31" fmla="*/ 134224 h 528506"/>
              <a:gd name="connsiteX32" fmla="*/ 444617 w 520118"/>
              <a:gd name="connsiteY32" fmla="*/ 117446 h 528506"/>
              <a:gd name="connsiteX33" fmla="*/ 411061 w 520118"/>
              <a:gd name="connsiteY33" fmla="*/ 109057 h 5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0118" h="528506">
                <a:moveTo>
                  <a:pt x="411061" y="109057"/>
                </a:moveTo>
                <a:cubicBezTo>
                  <a:pt x="399876" y="100668"/>
                  <a:pt x="386995" y="82296"/>
                  <a:pt x="377505" y="67112"/>
                </a:cubicBezTo>
                <a:cubicBezTo>
                  <a:pt x="372818" y="59613"/>
                  <a:pt x="375369" y="48198"/>
                  <a:pt x="369116" y="41945"/>
                </a:cubicBezTo>
                <a:cubicBezTo>
                  <a:pt x="362863" y="35692"/>
                  <a:pt x="352338" y="36352"/>
                  <a:pt x="343949" y="33556"/>
                </a:cubicBezTo>
                <a:cubicBezTo>
                  <a:pt x="341153" y="25167"/>
                  <a:pt x="341813" y="14642"/>
                  <a:pt x="335560" y="8389"/>
                </a:cubicBezTo>
                <a:cubicBezTo>
                  <a:pt x="329307" y="2136"/>
                  <a:pt x="319236" y="0"/>
                  <a:pt x="310393" y="0"/>
                </a:cubicBezTo>
                <a:cubicBezTo>
                  <a:pt x="259981" y="0"/>
                  <a:pt x="209725" y="5593"/>
                  <a:pt x="159391" y="8389"/>
                </a:cubicBezTo>
                <a:cubicBezTo>
                  <a:pt x="124762" y="31475"/>
                  <a:pt x="128197" y="21746"/>
                  <a:pt x="117446" y="75501"/>
                </a:cubicBezTo>
                <a:cubicBezTo>
                  <a:pt x="114650" y="89483"/>
                  <a:pt x="118185" y="106492"/>
                  <a:pt x="109057" y="117446"/>
                </a:cubicBezTo>
                <a:cubicBezTo>
                  <a:pt x="101676" y="126303"/>
                  <a:pt x="86587" y="122668"/>
                  <a:pt x="75501" y="125835"/>
                </a:cubicBezTo>
                <a:cubicBezTo>
                  <a:pt x="66998" y="128264"/>
                  <a:pt x="58723" y="131428"/>
                  <a:pt x="50334" y="134224"/>
                </a:cubicBezTo>
                <a:cubicBezTo>
                  <a:pt x="47538" y="142613"/>
                  <a:pt x="47469" y="152486"/>
                  <a:pt x="41945" y="159391"/>
                </a:cubicBezTo>
                <a:cubicBezTo>
                  <a:pt x="35647" y="167264"/>
                  <a:pt x="22122" y="167619"/>
                  <a:pt x="16778" y="176169"/>
                </a:cubicBezTo>
                <a:cubicBezTo>
                  <a:pt x="7405" y="191166"/>
                  <a:pt x="0" y="226502"/>
                  <a:pt x="0" y="226502"/>
                </a:cubicBezTo>
                <a:cubicBezTo>
                  <a:pt x="2796" y="257262"/>
                  <a:pt x="4021" y="288205"/>
                  <a:pt x="8389" y="318781"/>
                </a:cubicBezTo>
                <a:cubicBezTo>
                  <a:pt x="9640" y="327535"/>
                  <a:pt x="10525" y="337695"/>
                  <a:pt x="16778" y="343948"/>
                </a:cubicBezTo>
                <a:cubicBezTo>
                  <a:pt x="23031" y="350201"/>
                  <a:pt x="33556" y="349541"/>
                  <a:pt x="41945" y="352337"/>
                </a:cubicBezTo>
                <a:cubicBezTo>
                  <a:pt x="72946" y="398838"/>
                  <a:pt x="40986" y="362057"/>
                  <a:pt x="83890" y="385893"/>
                </a:cubicBezTo>
                <a:cubicBezTo>
                  <a:pt x="101517" y="395686"/>
                  <a:pt x="134224" y="419449"/>
                  <a:pt x="134224" y="419449"/>
                </a:cubicBezTo>
                <a:cubicBezTo>
                  <a:pt x="139817" y="427838"/>
                  <a:pt x="146907" y="435403"/>
                  <a:pt x="151002" y="444616"/>
                </a:cubicBezTo>
                <a:cubicBezTo>
                  <a:pt x="158185" y="460777"/>
                  <a:pt x="153065" y="485140"/>
                  <a:pt x="167780" y="494950"/>
                </a:cubicBezTo>
                <a:cubicBezTo>
                  <a:pt x="176169" y="500543"/>
                  <a:pt x="183734" y="507633"/>
                  <a:pt x="192947" y="511728"/>
                </a:cubicBezTo>
                <a:cubicBezTo>
                  <a:pt x="209108" y="518911"/>
                  <a:pt x="243281" y="528506"/>
                  <a:pt x="243281" y="528506"/>
                </a:cubicBezTo>
                <a:cubicBezTo>
                  <a:pt x="288022" y="525710"/>
                  <a:pt x="333744" y="529842"/>
                  <a:pt x="377505" y="520117"/>
                </a:cubicBezTo>
                <a:cubicBezTo>
                  <a:pt x="387347" y="517930"/>
                  <a:pt x="390311" y="504217"/>
                  <a:pt x="394283" y="494950"/>
                </a:cubicBezTo>
                <a:cubicBezTo>
                  <a:pt x="408351" y="462124"/>
                  <a:pt x="396894" y="444894"/>
                  <a:pt x="419450" y="411060"/>
                </a:cubicBezTo>
                <a:cubicBezTo>
                  <a:pt x="425043" y="402671"/>
                  <a:pt x="427678" y="391237"/>
                  <a:pt x="436228" y="385893"/>
                </a:cubicBezTo>
                <a:cubicBezTo>
                  <a:pt x="451225" y="376520"/>
                  <a:pt x="486562" y="369115"/>
                  <a:pt x="486562" y="369115"/>
                </a:cubicBezTo>
                <a:lnTo>
                  <a:pt x="511729" y="293614"/>
                </a:lnTo>
                <a:lnTo>
                  <a:pt x="520118" y="268447"/>
                </a:lnTo>
                <a:cubicBezTo>
                  <a:pt x="517322" y="232095"/>
                  <a:pt x="518448" y="195226"/>
                  <a:pt x="511729" y="159391"/>
                </a:cubicBezTo>
                <a:cubicBezTo>
                  <a:pt x="509871" y="149481"/>
                  <a:pt x="503501" y="139568"/>
                  <a:pt x="494951" y="134224"/>
                </a:cubicBezTo>
                <a:cubicBezTo>
                  <a:pt x="479954" y="124851"/>
                  <a:pt x="459332" y="127256"/>
                  <a:pt x="444617" y="117446"/>
                </a:cubicBezTo>
                <a:cubicBezTo>
                  <a:pt x="414797" y="97566"/>
                  <a:pt x="422246" y="117446"/>
                  <a:pt x="411061" y="109057"/>
                </a:cubicBezTo>
                <a:close/>
              </a:path>
            </a:pathLst>
          </a:custGeom>
          <a:solidFill>
            <a:srgbClr val="FFFF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29" name="Group 28">
            <a:extLst>
              <a:ext uri="{FF2B5EF4-FFF2-40B4-BE49-F238E27FC236}">
                <a16:creationId xmlns:a16="http://schemas.microsoft.com/office/drawing/2014/main" id="{F634EDC0-6F55-3312-5052-6EBB6C30949F}"/>
              </a:ext>
            </a:extLst>
          </p:cNvPr>
          <p:cNvGrpSpPr/>
          <p:nvPr/>
        </p:nvGrpSpPr>
        <p:grpSpPr>
          <a:xfrm>
            <a:off x="7155762" y="4533483"/>
            <a:ext cx="167780" cy="616823"/>
            <a:chOff x="3221372" y="4151734"/>
            <a:chExt cx="167780" cy="616823"/>
          </a:xfrm>
        </p:grpSpPr>
        <p:grpSp>
          <p:nvGrpSpPr>
            <p:cNvPr id="30" name="Group 29">
              <a:extLst>
                <a:ext uri="{FF2B5EF4-FFF2-40B4-BE49-F238E27FC236}">
                  <a16:creationId xmlns:a16="http://schemas.microsoft.com/office/drawing/2014/main" id="{133224C4-723F-B171-C679-AB59CAB93647}"/>
                </a:ext>
              </a:extLst>
            </p:cNvPr>
            <p:cNvGrpSpPr/>
            <p:nvPr/>
          </p:nvGrpSpPr>
          <p:grpSpPr>
            <a:xfrm>
              <a:off x="3221372" y="4478204"/>
              <a:ext cx="167780" cy="290353"/>
              <a:chOff x="3221372" y="3396725"/>
              <a:chExt cx="167780" cy="290353"/>
            </a:xfrm>
          </p:grpSpPr>
          <p:cxnSp>
            <p:nvCxnSpPr>
              <p:cNvPr id="33" name="Straight Connector 32">
                <a:extLst>
                  <a:ext uri="{FF2B5EF4-FFF2-40B4-BE49-F238E27FC236}">
                    <a16:creationId xmlns:a16="http://schemas.microsoft.com/office/drawing/2014/main" id="{AA822D1A-0664-95C9-EB70-A152CE7F1562}"/>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DD945B6-24FB-6CA9-C002-5C8634EA2E85}"/>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31" name="Straight Arrow Connector 30">
              <a:extLst>
                <a:ext uri="{FF2B5EF4-FFF2-40B4-BE49-F238E27FC236}">
                  <a16:creationId xmlns:a16="http://schemas.microsoft.com/office/drawing/2014/main" id="{1BA16B62-4F24-3D03-8E18-07579B655AC7}"/>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32" name="Straight Connector 31">
              <a:extLst>
                <a:ext uri="{FF2B5EF4-FFF2-40B4-BE49-F238E27FC236}">
                  <a16:creationId xmlns:a16="http://schemas.microsoft.com/office/drawing/2014/main" id="{216E33D5-C3B8-BBE4-FE3C-BA10240DA282}"/>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sp>
        <p:nvSpPr>
          <p:cNvPr id="35" name="Freeform 70">
            <a:extLst>
              <a:ext uri="{FF2B5EF4-FFF2-40B4-BE49-F238E27FC236}">
                <a16:creationId xmlns:a16="http://schemas.microsoft.com/office/drawing/2014/main" id="{9384B514-BE4E-8B21-87E0-7415C7C5C4F5}"/>
              </a:ext>
            </a:extLst>
          </p:cNvPr>
          <p:cNvSpPr/>
          <p:nvPr/>
        </p:nvSpPr>
        <p:spPr bwMode="auto">
          <a:xfrm>
            <a:off x="6797674" y="5439705"/>
            <a:ext cx="869875" cy="835657"/>
          </a:xfrm>
          <a:custGeom>
            <a:avLst/>
            <a:gdLst>
              <a:gd name="connsiteX0" fmla="*/ 411061 w 520118"/>
              <a:gd name="connsiteY0" fmla="*/ 109057 h 528506"/>
              <a:gd name="connsiteX1" fmla="*/ 377505 w 520118"/>
              <a:gd name="connsiteY1" fmla="*/ 67112 h 528506"/>
              <a:gd name="connsiteX2" fmla="*/ 369116 w 520118"/>
              <a:gd name="connsiteY2" fmla="*/ 41945 h 528506"/>
              <a:gd name="connsiteX3" fmla="*/ 343949 w 520118"/>
              <a:gd name="connsiteY3" fmla="*/ 33556 h 528506"/>
              <a:gd name="connsiteX4" fmla="*/ 335560 w 520118"/>
              <a:gd name="connsiteY4" fmla="*/ 8389 h 528506"/>
              <a:gd name="connsiteX5" fmla="*/ 310393 w 520118"/>
              <a:gd name="connsiteY5" fmla="*/ 0 h 528506"/>
              <a:gd name="connsiteX6" fmla="*/ 159391 w 520118"/>
              <a:gd name="connsiteY6" fmla="*/ 8389 h 528506"/>
              <a:gd name="connsiteX7" fmla="*/ 117446 w 520118"/>
              <a:gd name="connsiteY7" fmla="*/ 75501 h 528506"/>
              <a:gd name="connsiteX8" fmla="*/ 109057 w 520118"/>
              <a:gd name="connsiteY8" fmla="*/ 117446 h 528506"/>
              <a:gd name="connsiteX9" fmla="*/ 75501 w 520118"/>
              <a:gd name="connsiteY9" fmla="*/ 125835 h 528506"/>
              <a:gd name="connsiteX10" fmla="*/ 50334 w 520118"/>
              <a:gd name="connsiteY10" fmla="*/ 134224 h 528506"/>
              <a:gd name="connsiteX11" fmla="*/ 41945 w 520118"/>
              <a:gd name="connsiteY11" fmla="*/ 159391 h 528506"/>
              <a:gd name="connsiteX12" fmla="*/ 16778 w 520118"/>
              <a:gd name="connsiteY12" fmla="*/ 176169 h 528506"/>
              <a:gd name="connsiteX13" fmla="*/ 0 w 520118"/>
              <a:gd name="connsiteY13" fmla="*/ 226502 h 528506"/>
              <a:gd name="connsiteX14" fmla="*/ 8389 w 520118"/>
              <a:gd name="connsiteY14" fmla="*/ 318781 h 528506"/>
              <a:gd name="connsiteX15" fmla="*/ 16778 w 520118"/>
              <a:gd name="connsiteY15" fmla="*/ 343948 h 528506"/>
              <a:gd name="connsiteX16" fmla="*/ 41945 w 520118"/>
              <a:gd name="connsiteY16" fmla="*/ 352337 h 528506"/>
              <a:gd name="connsiteX17" fmla="*/ 83890 w 520118"/>
              <a:gd name="connsiteY17" fmla="*/ 385893 h 528506"/>
              <a:gd name="connsiteX18" fmla="*/ 134224 w 520118"/>
              <a:gd name="connsiteY18" fmla="*/ 419449 h 528506"/>
              <a:gd name="connsiteX19" fmla="*/ 151002 w 520118"/>
              <a:gd name="connsiteY19" fmla="*/ 444616 h 528506"/>
              <a:gd name="connsiteX20" fmla="*/ 167780 w 520118"/>
              <a:gd name="connsiteY20" fmla="*/ 494950 h 528506"/>
              <a:gd name="connsiteX21" fmla="*/ 192947 w 520118"/>
              <a:gd name="connsiteY21" fmla="*/ 511728 h 528506"/>
              <a:gd name="connsiteX22" fmla="*/ 243281 w 520118"/>
              <a:gd name="connsiteY22" fmla="*/ 528506 h 528506"/>
              <a:gd name="connsiteX23" fmla="*/ 377505 w 520118"/>
              <a:gd name="connsiteY23" fmla="*/ 520117 h 528506"/>
              <a:gd name="connsiteX24" fmla="*/ 394283 w 520118"/>
              <a:gd name="connsiteY24" fmla="*/ 494950 h 528506"/>
              <a:gd name="connsiteX25" fmla="*/ 419450 w 520118"/>
              <a:gd name="connsiteY25" fmla="*/ 411060 h 528506"/>
              <a:gd name="connsiteX26" fmla="*/ 436228 w 520118"/>
              <a:gd name="connsiteY26" fmla="*/ 385893 h 528506"/>
              <a:gd name="connsiteX27" fmla="*/ 486562 w 520118"/>
              <a:gd name="connsiteY27" fmla="*/ 369115 h 528506"/>
              <a:gd name="connsiteX28" fmla="*/ 511729 w 520118"/>
              <a:gd name="connsiteY28" fmla="*/ 293614 h 528506"/>
              <a:gd name="connsiteX29" fmla="*/ 520118 w 520118"/>
              <a:gd name="connsiteY29" fmla="*/ 268447 h 528506"/>
              <a:gd name="connsiteX30" fmla="*/ 511729 w 520118"/>
              <a:gd name="connsiteY30" fmla="*/ 159391 h 528506"/>
              <a:gd name="connsiteX31" fmla="*/ 494951 w 520118"/>
              <a:gd name="connsiteY31" fmla="*/ 134224 h 528506"/>
              <a:gd name="connsiteX32" fmla="*/ 444617 w 520118"/>
              <a:gd name="connsiteY32" fmla="*/ 117446 h 528506"/>
              <a:gd name="connsiteX33" fmla="*/ 411061 w 520118"/>
              <a:gd name="connsiteY33" fmla="*/ 109057 h 5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0118" h="528506">
                <a:moveTo>
                  <a:pt x="411061" y="109057"/>
                </a:moveTo>
                <a:cubicBezTo>
                  <a:pt x="399876" y="100668"/>
                  <a:pt x="386995" y="82296"/>
                  <a:pt x="377505" y="67112"/>
                </a:cubicBezTo>
                <a:cubicBezTo>
                  <a:pt x="372818" y="59613"/>
                  <a:pt x="375369" y="48198"/>
                  <a:pt x="369116" y="41945"/>
                </a:cubicBezTo>
                <a:cubicBezTo>
                  <a:pt x="362863" y="35692"/>
                  <a:pt x="352338" y="36352"/>
                  <a:pt x="343949" y="33556"/>
                </a:cubicBezTo>
                <a:cubicBezTo>
                  <a:pt x="341153" y="25167"/>
                  <a:pt x="341813" y="14642"/>
                  <a:pt x="335560" y="8389"/>
                </a:cubicBezTo>
                <a:cubicBezTo>
                  <a:pt x="329307" y="2136"/>
                  <a:pt x="319236" y="0"/>
                  <a:pt x="310393" y="0"/>
                </a:cubicBezTo>
                <a:cubicBezTo>
                  <a:pt x="259981" y="0"/>
                  <a:pt x="209725" y="5593"/>
                  <a:pt x="159391" y="8389"/>
                </a:cubicBezTo>
                <a:cubicBezTo>
                  <a:pt x="124762" y="31475"/>
                  <a:pt x="128197" y="21746"/>
                  <a:pt x="117446" y="75501"/>
                </a:cubicBezTo>
                <a:cubicBezTo>
                  <a:pt x="114650" y="89483"/>
                  <a:pt x="118185" y="106492"/>
                  <a:pt x="109057" y="117446"/>
                </a:cubicBezTo>
                <a:cubicBezTo>
                  <a:pt x="101676" y="126303"/>
                  <a:pt x="86587" y="122668"/>
                  <a:pt x="75501" y="125835"/>
                </a:cubicBezTo>
                <a:cubicBezTo>
                  <a:pt x="66998" y="128264"/>
                  <a:pt x="58723" y="131428"/>
                  <a:pt x="50334" y="134224"/>
                </a:cubicBezTo>
                <a:cubicBezTo>
                  <a:pt x="47538" y="142613"/>
                  <a:pt x="47469" y="152486"/>
                  <a:pt x="41945" y="159391"/>
                </a:cubicBezTo>
                <a:cubicBezTo>
                  <a:pt x="35647" y="167264"/>
                  <a:pt x="22122" y="167619"/>
                  <a:pt x="16778" y="176169"/>
                </a:cubicBezTo>
                <a:cubicBezTo>
                  <a:pt x="7405" y="191166"/>
                  <a:pt x="0" y="226502"/>
                  <a:pt x="0" y="226502"/>
                </a:cubicBezTo>
                <a:cubicBezTo>
                  <a:pt x="2796" y="257262"/>
                  <a:pt x="4021" y="288205"/>
                  <a:pt x="8389" y="318781"/>
                </a:cubicBezTo>
                <a:cubicBezTo>
                  <a:pt x="9640" y="327535"/>
                  <a:pt x="10525" y="337695"/>
                  <a:pt x="16778" y="343948"/>
                </a:cubicBezTo>
                <a:cubicBezTo>
                  <a:pt x="23031" y="350201"/>
                  <a:pt x="33556" y="349541"/>
                  <a:pt x="41945" y="352337"/>
                </a:cubicBezTo>
                <a:cubicBezTo>
                  <a:pt x="72946" y="398838"/>
                  <a:pt x="40986" y="362057"/>
                  <a:pt x="83890" y="385893"/>
                </a:cubicBezTo>
                <a:cubicBezTo>
                  <a:pt x="101517" y="395686"/>
                  <a:pt x="134224" y="419449"/>
                  <a:pt x="134224" y="419449"/>
                </a:cubicBezTo>
                <a:cubicBezTo>
                  <a:pt x="139817" y="427838"/>
                  <a:pt x="146907" y="435403"/>
                  <a:pt x="151002" y="444616"/>
                </a:cubicBezTo>
                <a:cubicBezTo>
                  <a:pt x="158185" y="460777"/>
                  <a:pt x="153065" y="485140"/>
                  <a:pt x="167780" y="494950"/>
                </a:cubicBezTo>
                <a:cubicBezTo>
                  <a:pt x="176169" y="500543"/>
                  <a:pt x="183734" y="507633"/>
                  <a:pt x="192947" y="511728"/>
                </a:cubicBezTo>
                <a:cubicBezTo>
                  <a:pt x="209108" y="518911"/>
                  <a:pt x="243281" y="528506"/>
                  <a:pt x="243281" y="528506"/>
                </a:cubicBezTo>
                <a:cubicBezTo>
                  <a:pt x="288022" y="525710"/>
                  <a:pt x="333744" y="529842"/>
                  <a:pt x="377505" y="520117"/>
                </a:cubicBezTo>
                <a:cubicBezTo>
                  <a:pt x="387347" y="517930"/>
                  <a:pt x="390311" y="504217"/>
                  <a:pt x="394283" y="494950"/>
                </a:cubicBezTo>
                <a:cubicBezTo>
                  <a:pt x="408351" y="462124"/>
                  <a:pt x="396894" y="444894"/>
                  <a:pt x="419450" y="411060"/>
                </a:cubicBezTo>
                <a:cubicBezTo>
                  <a:pt x="425043" y="402671"/>
                  <a:pt x="427678" y="391237"/>
                  <a:pt x="436228" y="385893"/>
                </a:cubicBezTo>
                <a:cubicBezTo>
                  <a:pt x="451225" y="376520"/>
                  <a:pt x="486562" y="369115"/>
                  <a:pt x="486562" y="369115"/>
                </a:cubicBezTo>
                <a:lnTo>
                  <a:pt x="511729" y="293614"/>
                </a:lnTo>
                <a:lnTo>
                  <a:pt x="520118" y="268447"/>
                </a:lnTo>
                <a:cubicBezTo>
                  <a:pt x="517322" y="232095"/>
                  <a:pt x="518448" y="195226"/>
                  <a:pt x="511729" y="159391"/>
                </a:cubicBezTo>
                <a:cubicBezTo>
                  <a:pt x="509871" y="149481"/>
                  <a:pt x="503501" y="139568"/>
                  <a:pt x="494951" y="134224"/>
                </a:cubicBezTo>
                <a:cubicBezTo>
                  <a:pt x="479954" y="124851"/>
                  <a:pt x="459332" y="127256"/>
                  <a:pt x="444617" y="117446"/>
                </a:cubicBezTo>
                <a:cubicBezTo>
                  <a:pt x="414797" y="97566"/>
                  <a:pt x="422246" y="117446"/>
                  <a:pt x="411061" y="109057"/>
                </a:cubicBezTo>
                <a:close/>
              </a:path>
            </a:pathLst>
          </a:custGeom>
          <a:solidFill>
            <a:srgbClr val="FFFF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36" name="Group 35">
            <a:extLst>
              <a:ext uri="{FF2B5EF4-FFF2-40B4-BE49-F238E27FC236}">
                <a16:creationId xmlns:a16="http://schemas.microsoft.com/office/drawing/2014/main" id="{0F6F9A71-553F-F855-420B-E3D2AB25C6B2}"/>
              </a:ext>
            </a:extLst>
          </p:cNvPr>
          <p:cNvGrpSpPr/>
          <p:nvPr/>
        </p:nvGrpSpPr>
        <p:grpSpPr>
          <a:xfrm>
            <a:off x="7155762" y="5571040"/>
            <a:ext cx="167780" cy="616823"/>
            <a:chOff x="3208112" y="5133307"/>
            <a:chExt cx="167780" cy="616823"/>
          </a:xfrm>
        </p:grpSpPr>
        <p:grpSp>
          <p:nvGrpSpPr>
            <p:cNvPr id="37" name="Group 36">
              <a:extLst>
                <a:ext uri="{FF2B5EF4-FFF2-40B4-BE49-F238E27FC236}">
                  <a16:creationId xmlns:a16="http://schemas.microsoft.com/office/drawing/2014/main" id="{454137D8-13B7-71C9-0B21-B399320A244B}"/>
                </a:ext>
              </a:extLst>
            </p:cNvPr>
            <p:cNvGrpSpPr/>
            <p:nvPr/>
          </p:nvGrpSpPr>
          <p:grpSpPr>
            <a:xfrm>
              <a:off x="3208112" y="5133307"/>
              <a:ext cx="167780" cy="616823"/>
              <a:chOff x="3221372" y="4151734"/>
              <a:chExt cx="167780" cy="616823"/>
            </a:xfrm>
          </p:grpSpPr>
          <p:grpSp>
            <p:nvGrpSpPr>
              <p:cNvPr id="39" name="Group 38">
                <a:extLst>
                  <a:ext uri="{FF2B5EF4-FFF2-40B4-BE49-F238E27FC236}">
                    <a16:creationId xmlns:a16="http://schemas.microsoft.com/office/drawing/2014/main" id="{B7707133-020D-321C-DA00-2104E5851F86}"/>
                  </a:ext>
                </a:extLst>
              </p:cNvPr>
              <p:cNvGrpSpPr/>
              <p:nvPr/>
            </p:nvGrpSpPr>
            <p:grpSpPr>
              <a:xfrm>
                <a:off x="3221372" y="4478204"/>
                <a:ext cx="167780" cy="290353"/>
                <a:chOff x="3221372" y="3396725"/>
                <a:chExt cx="167780" cy="290353"/>
              </a:xfrm>
            </p:grpSpPr>
            <p:cxnSp>
              <p:nvCxnSpPr>
                <p:cNvPr id="42" name="Straight Connector 41">
                  <a:extLst>
                    <a:ext uri="{FF2B5EF4-FFF2-40B4-BE49-F238E27FC236}">
                      <a16:creationId xmlns:a16="http://schemas.microsoft.com/office/drawing/2014/main" id="{BAA8AB2C-5236-A6E5-C1B9-F7AD672014D7}"/>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B35EF43-DD46-7FA1-C476-65E7B4541729}"/>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40" name="Straight Arrow Connector 39">
                <a:extLst>
                  <a:ext uri="{FF2B5EF4-FFF2-40B4-BE49-F238E27FC236}">
                    <a16:creationId xmlns:a16="http://schemas.microsoft.com/office/drawing/2014/main" id="{FA4AA371-4F40-7B35-0CE7-62C7D4529FC8}"/>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41" name="Straight Connector 40">
                <a:extLst>
                  <a:ext uri="{FF2B5EF4-FFF2-40B4-BE49-F238E27FC236}">
                    <a16:creationId xmlns:a16="http://schemas.microsoft.com/office/drawing/2014/main" id="{CEF4BEF5-9C90-DFF2-FF73-741BC1EFE6B9}"/>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38" name="Straight Connector 37">
              <a:extLst>
                <a:ext uri="{FF2B5EF4-FFF2-40B4-BE49-F238E27FC236}">
                  <a16:creationId xmlns:a16="http://schemas.microsoft.com/office/drawing/2014/main" id="{E4F02914-DE44-49D8-2FAE-35AE5F3D7372}"/>
                </a:ext>
              </a:extLst>
            </p:cNvPr>
            <p:cNvCxnSpPr/>
            <p:nvPr/>
          </p:nvCxnSpPr>
          <p:spPr bwMode="auto">
            <a:xfrm>
              <a:off x="3208112" y="5377925"/>
              <a:ext cx="167780" cy="0"/>
            </a:xfrm>
            <a:prstGeom prst="line">
              <a:avLst/>
            </a:prstGeom>
            <a:noFill/>
            <a:ln w="22225" cap="flat" cmpd="sng" algn="ctr">
              <a:solidFill>
                <a:schemeClr val="tx1"/>
              </a:solidFill>
              <a:prstDash val="solid"/>
              <a:round/>
              <a:headEnd type="none" w="med" len="med"/>
              <a:tailEnd type="none" w="med" len="med"/>
            </a:ln>
            <a:effectLst/>
          </p:spPr>
        </p:cxnSp>
      </p:grpSp>
      <p:sp>
        <p:nvSpPr>
          <p:cNvPr id="44" name="Rectangle 43">
            <a:extLst>
              <a:ext uri="{FF2B5EF4-FFF2-40B4-BE49-F238E27FC236}">
                <a16:creationId xmlns:a16="http://schemas.microsoft.com/office/drawing/2014/main" id="{DD14AC84-0978-79C4-9499-D6666C001654}"/>
              </a:ext>
            </a:extLst>
          </p:cNvPr>
          <p:cNvSpPr/>
          <p:nvPr/>
        </p:nvSpPr>
        <p:spPr bwMode="auto">
          <a:xfrm>
            <a:off x="5494790" y="2304034"/>
            <a:ext cx="914400" cy="914400"/>
          </a:xfrm>
          <a:prstGeom prst="rect">
            <a:avLst/>
          </a:prstGeom>
          <a:solidFill>
            <a:srgbClr val="00B05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45" name="Straight Arrow Connector 44">
            <a:extLst>
              <a:ext uri="{FF2B5EF4-FFF2-40B4-BE49-F238E27FC236}">
                <a16:creationId xmlns:a16="http://schemas.microsoft.com/office/drawing/2014/main" id="{9A828E16-8A84-CA43-59AA-EBFAB9DB2EDF}"/>
              </a:ext>
            </a:extLst>
          </p:cNvPr>
          <p:cNvCxnSpPr/>
          <p:nvPr/>
        </p:nvCxnSpPr>
        <p:spPr bwMode="auto">
          <a:xfrm flipV="1">
            <a:off x="5951990" y="2455036"/>
            <a:ext cx="0" cy="612396"/>
          </a:xfrm>
          <a:prstGeom prst="straightConnector1">
            <a:avLst/>
          </a:prstGeom>
          <a:noFill/>
          <a:ln w="22225" cap="flat" cmpd="sng" algn="ctr">
            <a:solidFill>
              <a:schemeClr val="tx1"/>
            </a:solidFill>
            <a:prstDash val="solid"/>
            <a:round/>
            <a:headEnd type="none" w="med" len="med"/>
            <a:tailEnd type="triangle"/>
          </a:ln>
          <a:effectLst/>
        </p:spPr>
      </p:cxnSp>
      <p:sp>
        <p:nvSpPr>
          <p:cNvPr id="46" name="Rectangle 45">
            <a:extLst>
              <a:ext uri="{FF2B5EF4-FFF2-40B4-BE49-F238E27FC236}">
                <a16:creationId xmlns:a16="http://schemas.microsoft.com/office/drawing/2014/main" id="{1517BE3F-B1D5-E29A-3B37-D635FBAA3FE9}"/>
              </a:ext>
            </a:extLst>
          </p:cNvPr>
          <p:cNvSpPr/>
          <p:nvPr/>
        </p:nvSpPr>
        <p:spPr bwMode="auto">
          <a:xfrm>
            <a:off x="5494790" y="3340317"/>
            <a:ext cx="914400" cy="914400"/>
          </a:xfrm>
          <a:prstGeom prst="rect">
            <a:avLst/>
          </a:prstGeom>
          <a:solidFill>
            <a:srgbClr val="00B05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47" name="Group 46">
            <a:extLst>
              <a:ext uri="{FF2B5EF4-FFF2-40B4-BE49-F238E27FC236}">
                <a16:creationId xmlns:a16="http://schemas.microsoft.com/office/drawing/2014/main" id="{FD9DC12E-E86F-6403-E95E-CBF0130D7F78}"/>
              </a:ext>
            </a:extLst>
          </p:cNvPr>
          <p:cNvGrpSpPr/>
          <p:nvPr/>
        </p:nvGrpSpPr>
        <p:grpSpPr>
          <a:xfrm>
            <a:off x="5868100" y="3498204"/>
            <a:ext cx="167780" cy="616823"/>
            <a:chOff x="4446166" y="3074682"/>
            <a:chExt cx="167780" cy="616823"/>
          </a:xfrm>
        </p:grpSpPr>
        <p:grpSp>
          <p:nvGrpSpPr>
            <p:cNvPr id="48" name="Group 47">
              <a:extLst>
                <a:ext uri="{FF2B5EF4-FFF2-40B4-BE49-F238E27FC236}">
                  <a16:creationId xmlns:a16="http://schemas.microsoft.com/office/drawing/2014/main" id="{11979072-FD3A-C6EC-66F9-D66398102CBA}"/>
                </a:ext>
              </a:extLst>
            </p:cNvPr>
            <p:cNvGrpSpPr/>
            <p:nvPr/>
          </p:nvGrpSpPr>
          <p:grpSpPr>
            <a:xfrm>
              <a:off x="4446166" y="3401152"/>
              <a:ext cx="167780" cy="290353"/>
              <a:chOff x="3221372" y="3396725"/>
              <a:chExt cx="167780" cy="290353"/>
            </a:xfrm>
          </p:grpSpPr>
          <p:cxnSp>
            <p:nvCxnSpPr>
              <p:cNvPr id="50" name="Straight Connector 49">
                <a:extLst>
                  <a:ext uri="{FF2B5EF4-FFF2-40B4-BE49-F238E27FC236}">
                    <a16:creationId xmlns:a16="http://schemas.microsoft.com/office/drawing/2014/main" id="{29F4124C-918F-567B-05DB-189F6D3111D4}"/>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8D13FF44-7553-420D-9C4D-5D64B7923B7E}"/>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49" name="Straight Arrow Connector 48">
              <a:extLst>
                <a:ext uri="{FF2B5EF4-FFF2-40B4-BE49-F238E27FC236}">
                  <a16:creationId xmlns:a16="http://schemas.microsoft.com/office/drawing/2014/main" id="{8BB47F48-093D-31E7-CFAC-9ADF990D3A71}"/>
                </a:ext>
              </a:extLst>
            </p:cNvPr>
            <p:cNvCxnSpPr/>
            <p:nvPr/>
          </p:nvCxnSpPr>
          <p:spPr bwMode="auto">
            <a:xfrm flipV="1">
              <a:off x="4532853" y="3074682"/>
              <a:ext cx="0" cy="612396"/>
            </a:xfrm>
            <a:prstGeom prst="straightConnector1">
              <a:avLst/>
            </a:prstGeom>
            <a:noFill/>
            <a:ln w="22225" cap="flat" cmpd="sng" algn="ctr">
              <a:solidFill>
                <a:schemeClr val="tx1"/>
              </a:solidFill>
              <a:prstDash val="solid"/>
              <a:round/>
              <a:headEnd type="none" w="med" len="med"/>
              <a:tailEnd type="triangle"/>
            </a:ln>
            <a:effectLst/>
          </p:spPr>
        </p:cxnSp>
      </p:grpSp>
      <p:sp>
        <p:nvSpPr>
          <p:cNvPr id="52" name="Rectangle 51">
            <a:extLst>
              <a:ext uri="{FF2B5EF4-FFF2-40B4-BE49-F238E27FC236}">
                <a16:creationId xmlns:a16="http://schemas.microsoft.com/office/drawing/2014/main" id="{FC8C817C-5178-3A4E-4B3A-5D3ACE031E7C}"/>
              </a:ext>
            </a:extLst>
          </p:cNvPr>
          <p:cNvSpPr/>
          <p:nvPr/>
        </p:nvSpPr>
        <p:spPr bwMode="auto">
          <a:xfrm>
            <a:off x="5494790" y="4367881"/>
            <a:ext cx="914400" cy="914400"/>
          </a:xfrm>
          <a:prstGeom prst="rect">
            <a:avLst/>
          </a:prstGeom>
          <a:solidFill>
            <a:srgbClr val="00B05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53" name="Group 52">
            <a:extLst>
              <a:ext uri="{FF2B5EF4-FFF2-40B4-BE49-F238E27FC236}">
                <a16:creationId xmlns:a16="http://schemas.microsoft.com/office/drawing/2014/main" id="{46FAC187-AE3E-B34D-DD3C-E7F249BDC7D8}"/>
              </a:ext>
            </a:extLst>
          </p:cNvPr>
          <p:cNvGrpSpPr/>
          <p:nvPr/>
        </p:nvGrpSpPr>
        <p:grpSpPr>
          <a:xfrm>
            <a:off x="5868100" y="4482655"/>
            <a:ext cx="167780" cy="616823"/>
            <a:chOff x="3221372" y="4151734"/>
            <a:chExt cx="167780" cy="616823"/>
          </a:xfrm>
        </p:grpSpPr>
        <p:grpSp>
          <p:nvGrpSpPr>
            <p:cNvPr id="54" name="Group 53">
              <a:extLst>
                <a:ext uri="{FF2B5EF4-FFF2-40B4-BE49-F238E27FC236}">
                  <a16:creationId xmlns:a16="http://schemas.microsoft.com/office/drawing/2014/main" id="{6D63C4AE-3078-9F5A-4C63-EAB23114CCF6}"/>
                </a:ext>
              </a:extLst>
            </p:cNvPr>
            <p:cNvGrpSpPr/>
            <p:nvPr/>
          </p:nvGrpSpPr>
          <p:grpSpPr>
            <a:xfrm>
              <a:off x="3221372" y="4478204"/>
              <a:ext cx="167780" cy="290353"/>
              <a:chOff x="3221372" y="3396725"/>
              <a:chExt cx="167780" cy="290353"/>
            </a:xfrm>
          </p:grpSpPr>
          <p:cxnSp>
            <p:nvCxnSpPr>
              <p:cNvPr id="57" name="Straight Connector 56">
                <a:extLst>
                  <a:ext uri="{FF2B5EF4-FFF2-40B4-BE49-F238E27FC236}">
                    <a16:creationId xmlns:a16="http://schemas.microsoft.com/office/drawing/2014/main" id="{0671390A-1E29-4ACA-5B33-671033AAD602}"/>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659D7245-CFC8-14C8-9979-00B5F81A7E82}"/>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55" name="Straight Arrow Connector 54">
              <a:extLst>
                <a:ext uri="{FF2B5EF4-FFF2-40B4-BE49-F238E27FC236}">
                  <a16:creationId xmlns:a16="http://schemas.microsoft.com/office/drawing/2014/main" id="{499BC715-284D-3C88-F850-30328D446844}"/>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56" name="Straight Connector 55">
              <a:extLst>
                <a:ext uri="{FF2B5EF4-FFF2-40B4-BE49-F238E27FC236}">
                  <a16:creationId xmlns:a16="http://schemas.microsoft.com/office/drawing/2014/main" id="{2C7B6EAF-0FFE-430A-A94A-52BE8911DB63}"/>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grpSp>
        <p:nvGrpSpPr>
          <p:cNvPr id="59" name="Group 58">
            <a:extLst>
              <a:ext uri="{FF2B5EF4-FFF2-40B4-BE49-F238E27FC236}">
                <a16:creationId xmlns:a16="http://schemas.microsoft.com/office/drawing/2014/main" id="{7D557F82-154E-7232-0F61-6B7C97A22A01}"/>
              </a:ext>
            </a:extLst>
          </p:cNvPr>
          <p:cNvGrpSpPr/>
          <p:nvPr/>
        </p:nvGrpSpPr>
        <p:grpSpPr>
          <a:xfrm>
            <a:off x="5868100" y="5569800"/>
            <a:ext cx="167780" cy="616823"/>
            <a:chOff x="3208112" y="5133307"/>
            <a:chExt cx="167780" cy="616823"/>
          </a:xfrm>
        </p:grpSpPr>
        <p:grpSp>
          <p:nvGrpSpPr>
            <p:cNvPr id="60" name="Group 59">
              <a:extLst>
                <a:ext uri="{FF2B5EF4-FFF2-40B4-BE49-F238E27FC236}">
                  <a16:creationId xmlns:a16="http://schemas.microsoft.com/office/drawing/2014/main" id="{1FB951CE-61AD-67A5-88CB-B7329EF04ACB}"/>
                </a:ext>
              </a:extLst>
            </p:cNvPr>
            <p:cNvGrpSpPr/>
            <p:nvPr/>
          </p:nvGrpSpPr>
          <p:grpSpPr>
            <a:xfrm>
              <a:off x="3208112" y="5133307"/>
              <a:ext cx="167780" cy="616823"/>
              <a:chOff x="3221372" y="4151734"/>
              <a:chExt cx="167780" cy="616823"/>
            </a:xfrm>
          </p:grpSpPr>
          <p:grpSp>
            <p:nvGrpSpPr>
              <p:cNvPr id="62" name="Group 61">
                <a:extLst>
                  <a:ext uri="{FF2B5EF4-FFF2-40B4-BE49-F238E27FC236}">
                    <a16:creationId xmlns:a16="http://schemas.microsoft.com/office/drawing/2014/main" id="{53BD14C9-A95A-DF1A-F178-C6D5FDE7489F}"/>
                  </a:ext>
                </a:extLst>
              </p:cNvPr>
              <p:cNvGrpSpPr/>
              <p:nvPr/>
            </p:nvGrpSpPr>
            <p:grpSpPr>
              <a:xfrm>
                <a:off x="3221372" y="4478204"/>
                <a:ext cx="167780" cy="290353"/>
                <a:chOff x="3221372" y="3396725"/>
                <a:chExt cx="167780" cy="290353"/>
              </a:xfrm>
            </p:grpSpPr>
            <p:cxnSp>
              <p:nvCxnSpPr>
                <p:cNvPr id="65" name="Straight Connector 64">
                  <a:extLst>
                    <a:ext uri="{FF2B5EF4-FFF2-40B4-BE49-F238E27FC236}">
                      <a16:creationId xmlns:a16="http://schemas.microsoft.com/office/drawing/2014/main" id="{FED6BEEC-DA55-E496-AD66-5D424960CAB6}"/>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CC3532CC-7999-E9BD-7C2C-CC801EE37B5C}"/>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63" name="Straight Arrow Connector 62">
                <a:extLst>
                  <a:ext uri="{FF2B5EF4-FFF2-40B4-BE49-F238E27FC236}">
                    <a16:creationId xmlns:a16="http://schemas.microsoft.com/office/drawing/2014/main" id="{8728E35E-1D4F-BC6B-DCF2-BB3039F6B547}"/>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64" name="Straight Connector 63">
                <a:extLst>
                  <a:ext uri="{FF2B5EF4-FFF2-40B4-BE49-F238E27FC236}">
                    <a16:creationId xmlns:a16="http://schemas.microsoft.com/office/drawing/2014/main" id="{214DF783-71AD-1ED6-6CEA-36ED7C94BFA7}"/>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61" name="Straight Connector 60">
              <a:extLst>
                <a:ext uri="{FF2B5EF4-FFF2-40B4-BE49-F238E27FC236}">
                  <a16:creationId xmlns:a16="http://schemas.microsoft.com/office/drawing/2014/main" id="{310159B2-D67F-E34A-8E20-9DA657AD1EC9}"/>
                </a:ext>
              </a:extLst>
            </p:cNvPr>
            <p:cNvCxnSpPr/>
            <p:nvPr/>
          </p:nvCxnSpPr>
          <p:spPr bwMode="auto">
            <a:xfrm>
              <a:off x="3208112" y="5377925"/>
              <a:ext cx="167780" cy="0"/>
            </a:xfrm>
            <a:prstGeom prst="line">
              <a:avLst/>
            </a:prstGeom>
            <a:noFill/>
            <a:ln w="22225" cap="flat" cmpd="sng" algn="ctr">
              <a:solidFill>
                <a:schemeClr val="tx1"/>
              </a:solidFill>
              <a:prstDash val="solid"/>
              <a:round/>
              <a:headEnd type="none" w="med" len="med"/>
              <a:tailEnd type="none" w="med" len="med"/>
            </a:ln>
            <a:effectLst/>
          </p:spPr>
        </p:cxnSp>
      </p:grpSp>
      <p:sp>
        <p:nvSpPr>
          <p:cNvPr id="67" name="Rectangle 66">
            <a:extLst>
              <a:ext uri="{FF2B5EF4-FFF2-40B4-BE49-F238E27FC236}">
                <a16:creationId xmlns:a16="http://schemas.microsoft.com/office/drawing/2014/main" id="{1310158A-258A-42EC-8B6C-0D07D7927A2B}"/>
              </a:ext>
            </a:extLst>
          </p:cNvPr>
          <p:cNvSpPr/>
          <p:nvPr/>
        </p:nvSpPr>
        <p:spPr bwMode="auto">
          <a:xfrm rot="18899056">
            <a:off x="4341887" y="3484910"/>
            <a:ext cx="619616" cy="645235"/>
          </a:xfrm>
          <a:prstGeom prst="rect">
            <a:avLst/>
          </a:prstGeom>
          <a:solidFill>
            <a:srgbClr val="FF00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68" name="Group 67">
            <a:extLst>
              <a:ext uri="{FF2B5EF4-FFF2-40B4-BE49-F238E27FC236}">
                <a16:creationId xmlns:a16="http://schemas.microsoft.com/office/drawing/2014/main" id="{786CF5DB-FEC4-6D97-20EA-1DE2049AD09B}"/>
              </a:ext>
            </a:extLst>
          </p:cNvPr>
          <p:cNvGrpSpPr/>
          <p:nvPr/>
        </p:nvGrpSpPr>
        <p:grpSpPr>
          <a:xfrm>
            <a:off x="4551693" y="3474394"/>
            <a:ext cx="167780" cy="616823"/>
            <a:chOff x="4446166" y="3074682"/>
            <a:chExt cx="167780" cy="616823"/>
          </a:xfrm>
        </p:grpSpPr>
        <p:grpSp>
          <p:nvGrpSpPr>
            <p:cNvPr id="69" name="Group 68">
              <a:extLst>
                <a:ext uri="{FF2B5EF4-FFF2-40B4-BE49-F238E27FC236}">
                  <a16:creationId xmlns:a16="http://schemas.microsoft.com/office/drawing/2014/main" id="{0A586E45-E684-7F7B-63CE-223AA5E9655B}"/>
                </a:ext>
              </a:extLst>
            </p:cNvPr>
            <p:cNvGrpSpPr/>
            <p:nvPr/>
          </p:nvGrpSpPr>
          <p:grpSpPr>
            <a:xfrm>
              <a:off x="4446166" y="3401152"/>
              <a:ext cx="167780" cy="290353"/>
              <a:chOff x="3221372" y="3396725"/>
              <a:chExt cx="167780" cy="290353"/>
            </a:xfrm>
          </p:grpSpPr>
          <p:cxnSp>
            <p:nvCxnSpPr>
              <p:cNvPr id="71" name="Straight Connector 70">
                <a:extLst>
                  <a:ext uri="{FF2B5EF4-FFF2-40B4-BE49-F238E27FC236}">
                    <a16:creationId xmlns:a16="http://schemas.microsoft.com/office/drawing/2014/main" id="{50F2BAE0-B340-186F-92AF-1A57C2FAB12C}"/>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71D5F6F7-3FEF-1909-DC45-E50DBB4C7280}"/>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70" name="Straight Arrow Connector 69">
              <a:extLst>
                <a:ext uri="{FF2B5EF4-FFF2-40B4-BE49-F238E27FC236}">
                  <a16:creationId xmlns:a16="http://schemas.microsoft.com/office/drawing/2014/main" id="{E3AC031F-F1F3-CE5E-BE44-03632B0D1BD7}"/>
                </a:ext>
              </a:extLst>
            </p:cNvPr>
            <p:cNvCxnSpPr/>
            <p:nvPr/>
          </p:nvCxnSpPr>
          <p:spPr bwMode="auto">
            <a:xfrm flipV="1">
              <a:off x="4532853" y="3074682"/>
              <a:ext cx="0" cy="612396"/>
            </a:xfrm>
            <a:prstGeom prst="straightConnector1">
              <a:avLst/>
            </a:prstGeom>
            <a:noFill/>
            <a:ln w="22225" cap="flat" cmpd="sng" algn="ctr">
              <a:solidFill>
                <a:schemeClr val="tx1"/>
              </a:solidFill>
              <a:prstDash val="solid"/>
              <a:round/>
              <a:headEnd type="none" w="med" len="med"/>
              <a:tailEnd type="triangle"/>
            </a:ln>
            <a:effectLst/>
          </p:spPr>
        </p:cxnSp>
      </p:grpSp>
      <p:sp>
        <p:nvSpPr>
          <p:cNvPr id="73" name="Rectangle 72">
            <a:extLst>
              <a:ext uri="{FF2B5EF4-FFF2-40B4-BE49-F238E27FC236}">
                <a16:creationId xmlns:a16="http://schemas.microsoft.com/office/drawing/2014/main" id="{4360FDAB-6BC2-9AED-6BF4-814CC6E1C7B1}"/>
              </a:ext>
            </a:extLst>
          </p:cNvPr>
          <p:cNvSpPr/>
          <p:nvPr/>
        </p:nvSpPr>
        <p:spPr bwMode="auto">
          <a:xfrm rot="18899056">
            <a:off x="4355329" y="4493973"/>
            <a:ext cx="619616" cy="645235"/>
          </a:xfrm>
          <a:prstGeom prst="rect">
            <a:avLst/>
          </a:prstGeom>
          <a:solidFill>
            <a:srgbClr val="FF00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74" name="Group 73">
            <a:extLst>
              <a:ext uri="{FF2B5EF4-FFF2-40B4-BE49-F238E27FC236}">
                <a16:creationId xmlns:a16="http://schemas.microsoft.com/office/drawing/2014/main" id="{66D66C52-43B7-07D2-10D2-CC94AC0D54FB}"/>
              </a:ext>
            </a:extLst>
          </p:cNvPr>
          <p:cNvGrpSpPr/>
          <p:nvPr/>
        </p:nvGrpSpPr>
        <p:grpSpPr>
          <a:xfrm>
            <a:off x="4573421" y="4526556"/>
            <a:ext cx="167780" cy="616823"/>
            <a:chOff x="3221372" y="4151734"/>
            <a:chExt cx="167780" cy="616823"/>
          </a:xfrm>
        </p:grpSpPr>
        <p:grpSp>
          <p:nvGrpSpPr>
            <p:cNvPr id="75" name="Group 74">
              <a:extLst>
                <a:ext uri="{FF2B5EF4-FFF2-40B4-BE49-F238E27FC236}">
                  <a16:creationId xmlns:a16="http://schemas.microsoft.com/office/drawing/2014/main" id="{AAE5FE5E-0CC2-84F4-3874-87322D8A2B1F}"/>
                </a:ext>
              </a:extLst>
            </p:cNvPr>
            <p:cNvGrpSpPr/>
            <p:nvPr/>
          </p:nvGrpSpPr>
          <p:grpSpPr>
            <a:xfrm>
              <a:off x="3221372" y="4478204"/>
              <a:ext cx="167780" cy="290353"/>
              <a:chOff x="3221372" y="3396725"/>
              <a:chExt cx="167780" cy="290353"/>
            </a:xfrm>
          </p:grpSpPr>
          <p:cxnSp>
            <p:nvCxnSpPr>
              <p:cNvPr id="78" name="Straight Connector 77">
                <a:extLst>
                  <a:ext uri="{FF2B5EF4-FFF2-40B4-BE49-F238E27FC236}">
                    <a16:creationId xmlns:a16="http://schemas.microsoft.com/office/drawing/2014/main" id="{82073542-6C83-43F2-33DC-27D48136C902}"/>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FF85EA19-C837-E582-17F3-7E61B8A98E01}"/>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76" name="Straight Arrow Connector 75">
              <a:extLst>
                <a:ext uri="{FF2B5EF4-FFF2-40B4-BE49-F238E27FC236}">
                  <a16:creationId xmlns:a16="http://schemas.microsoft.com/office/drawing/2014/main" id="{8CDA2B5D-BA46-A3B6-24A1-0BD942E5F279}"/>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77" name="Straight Connector 76">
              <a:extLst>
                <a:ext uri="{FF2B5EF4-FFF2-40B4-BE49-F238E27FC236}">
                  <a16:creationId xmlns:a16="http://schemas.microsoft.com/office/drawing/2014/main" id="{A78E4461-94E8-7466-1240-C914606180D4}"/>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grpSp>
        <p:nvGrpSpPr>
          <p:cNvPr id="80" name="Group 79">
            <a:extLst>
              <a:ext uri="{FF2B5EF4-FFF2-40B4-BE49-F238E27FC236}">
                <a16:creationId xmlns:a16="http://schemas.microsoft.com/office/drawing/2014/main" id="{A98631D5-352E-313A-3424-47C5D79236F4}"/>
              </a:ext>
            </a:extLst>
          </p:cNvPr>
          <p:cNvGrpSpPr/>
          <p:nvPr/>
        </p:nvGrpSpPr>
        <p:grpSpPr>
          <a:xfrm>
            <a:off x="4567805" y="5565477"/>
            <a:ext cx="167780" cy="616823"/>
            <a:chOff x="3208112" y="5133307"/>
            <a:chExt cx="167780" cy="616823"/>
          </a:xfrm>
        </p:grpSpPr>
        <p:grpSp>
          <p:nvGrpSpPr>
            <p:cNvPr id="81" name="Group 80">
              <a:extLst>
                <a:ext uri="{FF2B5EF4-FFF2-40B4-BE49-F238E27FC236}">
                  <a16:creationId xmlns:a16="http://schemas.microsoft.com/office/drawing/2014/main" id="{A9083DC8-EF5B-F1F0-79E3-7964614D9A7C}"/>
                </a:ext>
              </a:extLst>
            </p:cNvPr>
            <p:cNvGrpSpPr/>
            <p:nvPr/>
          </p:nvGrpSpPr>
          <p:grpSpPr>
            <a:xfrm>
              <a:off x="3208112" y="5133307"/>
              <a:ext cx="167780" cy="616823"/>
              <a:chOff x="3221372" y="4151734"/>
              <a:chExt cx="167780" cy="616823"/>
            </a:xfrm>
          </p:grpSpPr>
          <p:grpSp>
            <p:nvGrpSpPr>
              <p:cNvPr id="83" name="Group 82">
                <a:extLst>
                  <a:ext uri="{FF2B5EF4-FFF2-40B4-BE49-F238E27FC236}">
                    <a16:creationId xmlns:a16="http://schemas.microsoft.com/office/drawing/2014/main" id="{435BCFCA-3C06-0C82-A244-617541DDE1D0}"/>
                  </a:ext>
                </a:extLst>
              </p:cNvPr>
              <p:cNvGrpSpPr/>
              <p:nvPr/>
            </p:nvGrpSpPr>
            <p:grpSpPr>
              <a:xfrm>
                <a:off x="3221372" y="4478204"/>
                <a:ext cx="167780" cy="290353"/>
                <a:chOff x="3221372" y="3396725"/>
                <a:chExt cx="167780" cy="290353"/>
              </a:xfrm>
            </p:grpSpPr>
            <p:cxnSp>
              <p:nvCxnSpPr>
                <p:cNvPr id="86" name="Straight Connector 85">
                  <a:extLst>
                    <a:ext uri="{FF2B5EF4-FFF2-40B4-BE49-F238E27FC236}">
                      <a16:creationId xmlns:a16="http://schemas.microsoft.com/office/drawing/2014/main" id="{998D92A8-7B9E-FD9E-D32F-5F79E9C52267}"/>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4B37353-65E7-4E0E-8CAE-935E8EDD248C}"/>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84" name="Straight Arrow Connector 83">
                <a:extLst>
                  <a:ext uri="{FF2B5EF4-FFF2-40B4-BE49-F238E27FC236}">
                    <a16:creationId xmlns:a16="http://schemas.microsoft.com/office/drawing/2014/main" id="{16C2631E-5D36-AB8F-5E2F-85D6729C2948}"/>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85" name="Straight Connector 84">
                <a:extLst>
                  <a:ext uri="{FF2B5EF4-FFF2-40B4-BE49-F238E27FC236}">
                    <a16:creationId xmlns:a16="http://schemas.microsoft.com/office/drawing/2014/main" id="{A1EA2325-7CCB-6C64-19FA-B83C5E24732F}"/>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82" name="Straight Connector 81">
              <a:extLst>
                <a:ext uri="{FF2B5EF4-FFF2-40B4-BE49-F238E27FC236}">
                  <a16:creationId xmlns:a16="http://schemas.microsoft.com/office/drawing/2014/main" id="{AEBFC4CB-950C-E83A-5C2F-9257A18050D8}"/>
                </a:ext>
              </a:extLst>
            </p:cNvPr>
            <p:cNvCxnSpPr/>
            <p:nvPr/>
          </p:nvCxnSpPr>
          <p:spPr bwMode="auto">
            <a:xfrm>
              <a:off x="3208112" y="5377925"/>
              <a:ext cx="167780" cy="0"/>
            </a:xfrm>
            <a:prstGeom prst="line">
              <a:avLst/>
            </a:prstGeom>
            <a:noFill/>
            <a:ln w="22225" cap="flat" cmpd="sng" algn="ctr">
              <a:solidFill>
                <a:schemeClr val="tx1"/>
              </a:solidFill>
              <a:prstDash val="solid"/>
              <a:round/>
              <a:headEnd type="none" w="med" len="med"/>
              <a:tailEnd type="none" w="med" len="med"/>
            </a:ln>
            <a:effectLst/>
          </p:spPr>
        </p:cxnSp>
      </p:grpSp>
      <p:sp>
        <p:nvSpPr>
          <p:cNvPr id="88" name="Oval 87">
            <a:extLst>
              <a:ext uri="{FF2B5EF4-FFF2-40B4-BE49-F238E27FC236}">
                <a16:creationId xmlns:a16="http://schemas.microsoft.com/office/drawing/2014/main" id="{A2715E79-3352-CBCE-D8B9-04B92F8C9A9E}"/>
              </a:ext>
            </a:extLst>
          </p:cNvPr>
          <p:cNvSpPr/>
          <p:nvPr/>
        </p:nvSpPr>
        <p:spPr bwMode="auto">
          <a:xfrm>
            <a:off x="2890007" y="4377164"/>
            <a:ext cx="914400" cy="914400"/>
          </a:xfrm>
          <a:prstGeom prst="ellipse">
            <a:avLst/>
          </a:prstGeom>
          <a:solidFill>
            <a:srgbClr val="0070C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89" name="Group 88">
            <a:extLst>
              <a:ext uri="{FF2B5EF4-FFF2-40B4-BE49-F238E27FC236}">
                <a16:creationId xmlns:a16="http://schemas.microsoft.com/office/drawing/2014/main" id="{187D9936-5E31-282C-EEBB-3CF1B67A6235}"/>
              </a:ext>
            </a:extLst>
          </p:cNvPr>
          <p:cNvGrpSpPr/>
          <p:nvPr/>
        </p:nvGrpSpPr>
        <p:grpSpPr>
          <a:xfrm>
            <a:off x="3263317" y="4551467"/>
            <a:ext cx="167780" cy="616823"/>
            <a:chOff x="3221372" y="4151734"/>
            <a:chExt cx="167780" cy="616823"/>
          </a:xfrm>
        </p:grpSpPr>
        <p:grpSp>
          <p:nvGrpSpPr>
            <p:cNvPr id="90" name="Group 89">
              <a:extLst>
                <a:ext uri="{FF2B5EF4-FFF2-40B4-BE49-F238E27FC236}">
                  <a16:creationId xmlns:a16="http://schemas.microsoft.com/office/drawing/2014/main" id="{90954C0A-C536-A12A-A62B-F2E569AB97A3}"/>
                </a:ext>
              </a:extLst>
            </p:cNvPr>
            <p:cNvGrpSpPr/>
            <p:nvPr/>
          </p:nvGrpSpPr>
          <p:grpSpPr>
            <a:xfrm>
              <a:off x="3221372" y="4478204"/>
              <a:ext cx="167780" cy="290353"/>
              <a:chOff x="3221372" y="3396725"/>
              <a:chExt cx="167780" cy="290353"/>
            </a:xfrm>
          </p:grpSpPr>
          <p:cxnSp>
            <p:nvCxnSpPr>
              <p:cNvPr id="93" name="Straight Connector 92">
                <a:extLst>
                  <a:ext uri="{FF2B5EF4-FFF2-40B4-BE49-F238E27FC236}">
                    <a16:creationId xmlns:a16="http://schemas.microsoft.com/office/drawing/2014/main" id="{92453570-468F-6F30-D352-B973A03E8927}"/>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89715679-61BC-75DA-767C-1B8161A2CB8D}"/>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91" name="Straight Arrow Connector 90">
              <a:extLst>
                <a:ext uri="{FF2B5EF4-FFF2-40B4-BE49-F238E27FC236}">
                  <a16:creationId xmlns:a16="http://schemas.microsoft.com/office/drawing/2014/main" id="{C58CD6F7-767D-FBE6-9181-4B7AE0FFDCD0}"/>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92" name="Straight Connector 91">
              <a:extLst>
                <a:ext uri="{FF2B5EF4-FFF2-40B4-BE49-F238E27FC236}">
                  <a16:creationId xmlns:a16="http://schemas.microsoft.com/office/drawing/2014/main" id="{439B2E0A-7A0A-7630-B62B-602A9BDAA7E0}"/>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grpSp>
        <p:nvGrpSpPr>
          <p:cNvPr id="95" name="Group 94">
            <a:extLst>
              <a:ext uri="{FF2B5EF4-FFF2-40B4-BE49-F238E27FC236}">
                <a16:creationId xmlns:a16="http://schemas.microsoft.com/office/drawing/2014/main" id="{774008DE-8EAF-E2A8-0E88-4B402EB30675}"/>
              </a:ext>
            </a:extLst>
          </p:cNvPr>
          <p:cNvGrpSpPr/>
          <p:nvPr/>
        </p:nvGrpSpPr>
        <p:grpSpPr>
          <a:xfrm>
            <a:off x="3250057" y="5533040"/>
            <a:ext cx="167780" cy="616823"/>
            <a:chOff x="3208112" y="5133307"/>
            <a:chExt cx="167780" cy="616823"/>
          </a:xfrm>
        </p:grpSpPr>
        <p:grpSp>
          <p:nvGrpSpPr>
            <p:cNvPr id="96" name="Group 95">
              <a:extLst>
                <a:ext uri="{FF2B5EF4-FFF2-40B4-BE49-F238E27FC236}">
                  <a16:creationId xmlns:a16="http://schemas.microsoft.com/office/drawing/2014/main" id="{4DD4A33B-EC7C-546F-9A40-3099A26B20AE}"/>
                </a:ext>
              </a:extLst>
            </p:cNvPr>
            <p:cNvGrpSpPr/>
            <p:nvPr/>
          </p:nvGrpSpPr>
          <p:grpSpPr>
            <a:xfrm>
              <a:off x="3208112" y="5133307"/>
              <a:ext cx="167780" cy="616823"/>
              <a:chOff x="3221372" y="4151734"/>
              <a:chExt cx="167780" cy="616823"/>
            </a:xfrm>
          </p:grpSpPr>
          <p:grpSp>
            <p:nvGrpSpPr>
              <p:cNvPr id="98" name="Group 97">
                <a:extLst>
                  <a:ext uri="{FF2B5EF4-FFF2-40B4-BE49-F238E27FC236}">
                    <a16:creationId xmlns:a16="http://schemas.microsoft.com/office/drawing/2014/main" id="{2951BC18-ECD9-BFAD-8D6A-B922C4B8CC6F}"/>
                  </a:ext>
                </a:extLst>
              </p:cNvPr>
              <p:cNvGrpSpPr/>
              <p:nvPr/>
            </p:nvGrpSpPr>
            <p:grpSpPr>
              <a:xfrm>
                <a:off x="3221372" y="4478204"/>
                <a:ext cx="167780" cy="290353"/>
                <a:chOff x="3221372" y="3396725"/>
                <a:chExt cx="167780" cy="290353"/>
              </a:xfrm>
            </p:grpSpPr>
            <p:cxnSp>
              <p:nvCxnSpPr>
                <p:cNvPr id="101" name="Straight Connector 100">
                  <a:extLst>
                    <a:ext uri="{FF2B5EF4-FFF2-40B4-BE49-F238E27FC236}">
                      <a16:creationId xmlns:a16="http://schemas.microsoft.com/office/drawing/2014/main" id="{74FCD016-FD00-D7DF-F57A-7BE147A44762}"/>
                    </a:ext>
                  </a:extLst>
                </p:cNvPr>
                <p:cNvCxnSpPr/>
                <p:nvPr/>
              </p:nvCxnSpPr>
              <p:spPr bwMode="auto">
                <a:xfrm>
                  <a:off x="3221372" y="3687078"/>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43071E8C-292A-E63D-DF6C-E34E58E067C5}"/>
                    </a:ext>
                  </a:extLst>
                </p:cNvPr>
                <p:cNvCxnSpPr/>
                <p:nvPr/>
              </p:nvCxnSpPr>
              <p:spPr bwMode="auto">
                <a:xfrm>
                  <a:off x="3221372" y="3396725"/>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99" name="Straight Arrow Connector 98">
                <a:extLst>
                  <a:ext uri="{FF2B5EF4-FFF2-40B4-BE49-F238E27FC236}">
                    <a16:creationId xmlns:a16="http://schemas.microsoft.com/office/drawing/2014/main" id="{1978C5D9-9740-D272-FB6D-2F851A3B2162}"/>
                  </a:ext>
                </a:extLst>
              </p:cNvPr>
              <p:cNvCxnSpPr/>
              <p:nvPr/>
            </p:nvCxnSpPr>
            <p:spPr bwMode="auto">
              <a:xfrm flipV="1">
                <a:off x="3308059" y="4151734"/>
                <a:ext cx="0" cy="612396"/>
              </a:xfrm>
              <a:prstGeom prst="straightConnector1">
                <a:avLst/>
              </a:prstGeom>
              <a:noFill/>
              <a:ln w="22225" cap="flat" cmpd="sng" algn="ctr">
                <a:solidFill>
                  <a:schemeClr val="tx1"/>
                </a:solidFill>
                <a:prstDash val="solid"/>
                <a:round/>
                <a:headEnd type="none" w="med" len="med"/>
                <a:tailEnd type="triangle"/>
              </a:ln>
              <a:effectLst/>
            </p:spPr>
          </p:cxnSp>
          <p:cxnSp>
            <p:nvCxnSpPr>
              <p:cNvPr id="100" name="Straight Connector 99">
                <a:extLst>
                  <a:ext uri="{FF2B5EF4-FFF2-40B4-BE49-F238E27FC236}">
                    <a16:creationId xmlns:a16="http://schemas.microsoft.com/office/drawing/2014/main" id="{FFA73875-78A2-9F7E-67B6-E704A9C122ED}"/>
                  </a:ext>
                </a:extLst>
              </p:cNvPr>
              <p:cNvCxnSpPr/>
              <p:nvPr/>
            </p:nvCxnSpPr>
            <p:spPr bwMode="auto">
              <a:xfrm>
                <a:off x="3221372" y="4555804"/>
                <a:ext cx="167780" cy="0"/>
              </a:xfrm>
              <a:prstGeom prst="line">
                <a:avLst/>
              </a:prstGeom>
              <a:noFill/>
              <a:ln w="22225" cap="flat" cmpd="sng" algn="ctr">
                <a:solidFill>
                  <a:schemeClr val="tx1"/>
                </a:solidFill>
                <a:prstDash val="solid"/>
                <a:round/>
                <a:headEnd type="none" w="med" len="med"/>
                <a:tailEnd type="none" w="med" len="med"/>
              </a:ln>
              <a:effectLst/>
            </p:spPr>
          </p:cxnSp>
        </p:grpSp>
        <p:cxnSp>
          <p:nvCxnSpPr>
            <p:cNvPr id="97" name="Straight Connector 96">
              <a:extLst>
                <a:ext uri="{FF2B5EF4-FFF2-40B4-BE49-F238E27FC236}">
                  <a16:creationId xmlns:a16="http://schemas.microsoft.com/office/drawing/2014/main" id="{106FBC60-A363-FD06-2FB7-E20474EFF6FB}"/>
                </a:ext>
              </a:extLst>
            </p:cNvPr>
            <p:cNvCxnSpPr/>
            <p:nvPr/>
          </p:nvCxnSpPr>
          <p:spPr bwMode="auto">
            <a:xfrm>
              <a:off x="3208112" y="5377925"/>
              <a:ext cx="167780" cy="0"/>
            </a:xfrm>
            <a:prstGeom prst="line">
              <a:avLst/>
            </a:prstGeom>
            <a:noFill/>
            <a:ln w="22225" cap="flat" cmpd="sng" algn="ctr">
              <a:solidFill>
                <a:schemeClr val="tx1"/>
              </a:solidFill>
              <a:prstDash val="solid"/>
              <a:round/>
              <a:headEnd type="none" w="med" len="med"/>
              <a:tailEnd type="none" w="med" len="med"/>
            </a:ln>
            <a:effectLst/>
          </p:spPr>
        </p:cxnSp>
      </p:grpSp>
      <p:grpSp>
        <p:nvGrpSpPr>
          <p:cNvPr id="103" name="Group 102">
            <a:extLst>
              <a:ext uri="{FF2B5EF4-FFF2-40B4-BE49-F238E27FC236}">
                <a16:creationId xmlns:a16="http://schemas.microsoft.com/office/drawing/2014/main" id="{280A01A8-80C5-CE54-068B-35247618A6E8}"/>
              </a:ext>
            </a:extLst>
          </p:cNvPr>
          <p:cNvGrpSpPr/>
          <p:nvPr/>
        </p:nvGrpSpPr>
        <p:grpSpPr>
          <a:xfrm>
            <a:off x="2898396" y="3333549"/>
            <a:ext cx="914400" cy="914400"/>
            <a:chOff x="2860646" y="1904301"/>
            <a:chExt cx="914400" cy="914400"/>
          </a:xfrm>
        </p:grpSpPr>
        <p:sp>
          <p:nvSpPr>
            <p:cNvPr id="104" name="Oval 103">
              <a:extLst>
                <a:ext uri="{FF2B5EF4-FFF2-40B4-BE49-F238E27FC236}">
                  <a16:creationId xmlns:a16="http://schemas.microsoft.com/office/drawing/2014/main" id="{63936305-3B32-27B5-E3DF-B7B7835DD40B}"/>
                </a:ext>
              </a:extLst>
            </p:cNvPr>
            <p:cNvSpPr/>
            <p:nvPr/>
          </p:nvSpPr>
          <p:spPr bwMode="auto">
            <a:xfrm>
              <a:off x="2860646" y="1904301"/>
              <a:ext cx="914400" cy="914400"/>
            </a:xfrm>
            <a:prstGeom prst="ellipse">
              <a:avLst/>
            </a:prstGeom>
            <a:solidFill>
              <a:srgbClr val="0070C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05" name="Straight Arrow Connector 104">
              <a:extLst>
                <a:ext uri="{FF2B5EF4-FFF2-40B4-BE49-F238E27FC236}">
                  <a16:creationId xmlns:a16="http://schemas.microsoft.com/office/drawing/2014/main" id="{8D461B14-D202-D5C6-760C-4B5C1077DCA4}"/>
                </a:ext>
              </a:extLst>
            </p:cNvPr>
            <p:cNvCxnSpPr/>
            <p:nvPr/>
          </p:nvCxnSpPr>
          <p:spPr bwMode="auto">
            <a:xfrm flipV="1">
              <a:off x="3313651" y="2046914"/>
              <a:ext cx="0" cy="612396"/>
            </a:xfrm>
            <a:prstGeom prst="straightConnector1">
              <a:avLst/>
            </a:prstGeom>
            <a:noFill/>
            <a:ln w="22225" cap="flat" cmpd="sng" algn="ctr">
              <a:solidFill>
                <a:schemeClr val="tx1"/>
              </a:solidFill>
              <a:prstDash val="solid"/>
              <a:round/>
              <a:headEnd type="none" w="med" len="med"/>
              <a:tailEnd type="triangle"/>
            </a:ln>
            <a:effectLst/>
          </p:spPr>
        </p:cxnSp>
      </p:grpSp>
      <p:cxnSp>
        <p:nvCxnSpPr>
          <p:cNvPr id="106" name="Straight Connector 105">
            <a:extLst>
              <a:ext uri="{FF2B5EF4-FFF2-40B4-BE49-F238E27FC236}">
                <a16:creationId xmlns:a16="http://schemas.microsoft.com/office/drawing/2014/main" id="{56417184-0A27-A814-DB3C-4ABC39637FC4}"/>
              </a:ext>
            </a:extLst>
          </p:cNvPr>
          <p:cNvCxnSpPr/>
          <p:nvPr/>
        </p:nvCxnSpPr>
        <p:spPr bwMode="auto">
          <a:xfrm>
            <a:off x="3263317" y="4086811"/>
            <a:ext cx="167780" cy="0"/>
          </a:xfrm>
          <a:prstGeom prst="line">
            <a:avLst/>
          </a:prstGeom>
          <a:noFill/>
          <a:ln w="22225"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97D1F572-D746-E03C-98D8-012D7C816A73}"/>
              </a:ext>
            </a:extLst>
          </p:cNvPr>
          <p:cNvCxnSpPr/>
          <p:nvPr/>
        </p:nvCxnSpPr>
        <p:spPr bwMode="auto">
          <a:xfrm>
            <a:off x="3263317" y="3796458"/>
            <a:ext cx="167780" cy="0"/>
          </a:xfrm>
          <a:prstGeom prst="line">
            <a:avLst/>
          </a:prstGeom>
          <a:noFill/>
          <a:ln w="222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79954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52</a:t>
            </a:fld>
            <a:endParaRPr lang="en-US" dirty="0">
              <a:solidFill>
                <a:schemeClr val="tx1">
                  <a:alpha val="80000"/>
                </a:schemeClr>
              </a:solidFill>
            </a:endParaRPr>
          </a:p>
        </p:txBody>
      </p:sp>
      <p:grpSp>
        <p:nvGrpSpPr>
          <p:cNvPr id="9" name="Group 5">
            <a:extLst>
              <a:ext uri="{FF2B5EF4-FFF2-40B4-BE49-F238E27FC236}">
                <a16:creationId xmlns:a16="http://schemas.microsoft.com/office/drawing/2014/main" id="{67CCEDD0-A8F8-EF7A-FAFE-AC6B80A39914}"/>
              </a:ext>
            </a:extLst>
          </p:cNvPr>
          <p:cNvGrpSpPr>
            <a:grpSpLocks/>
          </p:cNvGrpSpPr>
          <p:nvPr/>
        </p:nvGrpSpPr>
        <p:grpSpPr bwMode="auto">
          <a:xfrm>
            <a:off x="1236257" y="779106"/>
            <a:ext cx="4338638" cy="5619750"/>
            <a:chOff x="594" y="-48"/>
            <a:chExt cx="4571" cy="6007"/>
          </a:xfrm>
        </p:grpSpPr>
        <p:pic>
          <p:nvPicPr>
            <p:cNvPr id="10" name="Picture 6">
              <a:extLst>
                <a:ext uri="{FF2B5EF4-FFF2-40B4-BE49-F238E27FC236}">
                  <a16:creationId xmlns:a16="http://schemas.microsoft.com/office/drawing/2014/main" id="{CE292C46-2169-D95B-8EB7-A34D43F6FB80}"/>
                </a:ext>
              </a:extLst>
            </p:cNvPr>
            <p:cNvPicPr>
              <a:picLocks noChangeAspect="1" noChangeArrowheads="1"/>
            </p:cNvPicPr>
            <p:nvPr/>
          </p:nvPicPr>
          <p:blipFill>
            <a:blip r:embed="rId3" cstate="print"/>
            <a:srcRect/>
            <a:stretch>
              <a:fillRect/>
            </a:stretch>
          </p:blipFill>
          <p:spPr bwMode="auto">
            <a:xfrm>
              <a:off x="594" y="-48"/>
              <a:ext cx="4571" cy="1207"/>
            </a:xfrm>
            <a:prstGeom prst="rect">
              <a:avLst/>
            </a:prstGeom>
            <a:noFill/>
            <a:ln w="9525">
              <a:noFill/>
              <a:miter lim="800000"/>
              <a:headEnd/>
              <a:tailEnd/>
            </a:ln>
          </p:spPr>
        </p:pic>
        <p:pic>
          <p:nvPicPr>
            <p:cNvPr id="11" name="Picture 7">
              <a:extLst>
                <a:ext uri="{FF2B5EF4-FFF2-40B4-BE49-F238E27FC236}">
                  <a16:creationId xmlns:a16="http://schemas.microsoft.com/office/drawing/2014/main" id="{44561EB2-78EA-D580-A1E0-DD0BE97295A5}"/>
                </a:ext>
              </a:extLst>
            </p:cNvPr>
            <p:cNvPicPr>
              <a:picLocks noChangeAspect="1" noChangeArrowheads="1"/>
            </p:cNvPicPr>
            <p:nvPr/>
          </p:nvPicPr>
          <p:blipFill>
            <a:blip r:embed="rId4" cstate="print"/>
            <a:srcRect/>
            <a:stretch>
              <a:fillRect/>
            </a:stretch>
          </p:blipFill>
          <p:spPr bwMode="auto">
            <a:xfrm>
              <a:off x="594" y="1152"/>
              <a:ext cx="4571" cy="1207"/>
            </a:xfrm>
            <a:prstGeom prst="rect">
              <a:avLst/>
            </a:prstGeom>
            <a:noFill/>
            <a:ln w="9525">
              <a:noFill/>
              <a:miter lim="800000"/>
              <a:headEnd/>
              <a:tailEnd/>
            </a:ln>
          </p:spPr>
        </p:pic>
        <p:pic>
          <p:nvPicPr>
            <p:cNvPr id="12" name="Picture 8">
              <a:extLst>
                <a:ext uri="{FF2B5EF4-FFF2-40B4-BE49-F238E27FC236}">
                  <a16:creationId xmlns:a16="http://schemas.microsoft.com/office/drawing/2014/main" id="{4B484259-BE58-1EDD-708B-D58FE0B5E463}"/>
                </a:ext>
              </a:extLst>
            </p:cNvPr>
            <p:cNvPicPr>
              <a:picLocks noChangeAspect="1" noChangeArrowheads="1"/>
            </p:cNvPicPr>
            <p:nvPr/>
          </p:nvPicPr>
          <p:blipFill>
            <a:blip r:embed="rId5" cstate="print"/>
            <a:srcRect/>
            <a:stretch>
              <a:fillRect/>
            </a:stretch>
          </p:blipFill>
          <p:spPr bwMode="auto">
            <a:xfrm>
              <a:off x="594" y="2352"/>
              <a:ext cx="4571" cy="1207"/>
            </a:xfrm>
            <a:prstGeom prst="rect">
              <a:avLst/>
            </a:prstGeom>
            <a:noFill/>
            <a:ln w="9525">
              <a:noFill/>
              <a:miter lim="800000"/>
              <a:headEnd/>
              <a:tailEnd/>
            </a:ln>
          </p:spPr>
        </p:pic>
        <p:pic>
          <p:nvPicPr>
            <p:cNvPr id="14" name="Picture 9">
              <a:extLst>
                <a:ext uri="{FF2B5EF4-FFF2-40B4-BE49-F238E27FC236}">
                  <a16:creationId xmlns:a16="http://schemas.microsoft.com/office/drawing/2014/main" id="{B9BCADA0-DA64-BC62-73BF-AE586DBAE121}"/>
                </a:ext>
              </a:extLst>
            </p:cNvPr>
            <p:cNvPicPr>
              <a:picLocks noChangeAspect="1" noChangeArrowheads="1"/>
            </p:cNvPicPr>
            <p:nvPr/>
          </p:nvPicPr>
          <p:blipFill>
            <a:blip r:embed="rId6" cstate="print"/>
            <a:srcRect/>
            <a:stretch>
              <a:fillRect/>
            </a:stretch>
          </p:blipFill>
          <p:spPr bwMode="auto">
            <a:xfrm>
              <a:off x="594" y="3552"/>
              <a:ext cx="4571" cy="1207"/>
            </a:xfrm>
            <a:prstGeom prst="rect">
              <a:avLst/>
            </a:prstGeom>
            <a:noFill/>
            <a:ln w="9525">
              <a:noFill/>
              <a:miter lim="800000"/>
              <a:headEnd/>
              <a:tailEnd/>
            </a:ln>
          </p:spPr>
        </p:pic>
        <p:pic>
          <p:nvPicPr>
            <p:cNvPr id="18" name="Picture 10">
              <a:extLst>
                <a:ext uri="{FF2B5EF4-FFF2-40B4-BE49-F238E27FC236}">
                  <a16:creationId xmlns:a16="http://schemas.microsoft.com/office/drawing/2014/main" id="{80EC1B31-64D1-86B4-CEC4-9EC4F659CC87}"/>
                </a:ext>
              </a:extLst>
            </p:cNvPr>
            <p:cNvPicPr>
              <a:picLocks noChangeAspect="1" noChangeArrowheads="1"/>
            </p:cNvPicPr>
            <p:nvPr/>
          </p:nvPicPr>
          <p:blipFill>
            <a:blip r:embed="rId7" cstate="print"/>
            <a:srcRect/>
            <a:stretch>
              <a:fillRect/>
            </a:stretch>
          </p:blipFill>
          <p:spPr bwMode="auto">
            <a:xfrm>
              <a:off x="594" y="4752"/>
              <a:ext cx="4571" cy="1207"/>
            </a:xfrm>
            <a:prstGeom prst="rect">
              <a:avLst/>
            </a:prstGeom>
            <a:noFill/>
            <a:ln w="9525">
              <a:noFill/>
              <a:miter lim="800000"/>
              <a:headEnd/>
              <a:tailEnd/>
            </a:ln>
          </p:spPr>
        </p:pic>
      </p:grpSp>
      <p:sp>
        <p:nvSpPr>
          <p:cNvPr id="19" name="Text Box 11">
            <a:extLst>
              <a:ext uri="{FF2B5EF4-FFF2-40B4-BE49-F238E27FC236}">
                <a16:creationId xmlns:a16="http://schemas.microsoft.com/office/drawing/2014/main" id="{B4858BF8-6120-4857-0FA4-28CE0A887D91}"/>
              </a:ext>
            </a:extLst>
          </p:cNvPr>
          <p:cNvSpPr txBox="1">
            <a:spLocks noChangeArrowheads="1"/>
          </p:cNvSpPr>
          <p:nvPr/>
        </p:nvSpPr>
        <p:spPr bwMode="auto">
          <a:xfrm>
            <a:off x="5761038" y="1746389"/>
            <a:ext cx="3259137" cy="4664075"/>
          </a:xfrm>
          <a:prstGeom prst="rect">
            <a:avLst/>
          </a:prstGeom>
          <a:noFill/>
          <a:ln w="9525">
            <a:noFill/>
            <a:miter lim="800000"/>
            <a:headEnd/>
            <a:tailEnd/>
          </a:ln>
        </p:spPr>
        <p:txBody>
          <a:bodyPr wrap="square">
            <a:spAutoFit/>
          </a:bodyPr>
          <a:lstStyle/>
          <a:p>
            <a:pPr algn="l"/>
            <a:r>
              <a:rPr lang="en-US" sz="2000" dirty="0">
                <a:latin typeface="Arial" panose="020B0604020202020204" pitchFamily="34" charset="0"/>
                <a:cs typeface="Arial" panose="020B0604020202020204" pitchFamily="34" charset="0"/>
              </a:rPr>
              <a:t>FPL:</a:t>
            </a:r>
          </a:p>
          <a:p>
            <a:pPr algn="l">
              <a:buFontTx/>
              <a:buChar char="•"/>
            </a:pPr>
            <a:r>
              <a:rPr lang="en-US" sz="2000" dirty="0">
                <a:latin typeface="Arial" panose="020B0604020202020204" pitchFamily="34" charset="0"/>
                <a:cs typeface="Arial" panose="020B0604020202020204" pitchFamily="34" charset="0"/>
              </a:rPr>
              <a:t> Aims MG along left or right limit. </a:t>
            </a:r>
          </a:p>
          <a:p>
            <a:pPr algn="l">
              <a:buFontTx/>
              <a:buChar char="•"/>
            </a:pPr>
            <a:r>
              <a:rPr lang="en-US" sz="2000" dirty="0">
                <a:latin typeface="Arial" panose="020B0604020202020204" pitchFamily="34" charset="0"/>
                <a:cs typeface="Arial" panose="020B0604020202020204" pitchFamily="34" charset="0"/>
              </a:rPr>
              <a:t> #1 Target/Drawn as Weapon Symbol</a:t>
            </a:r>
          </a:p>
          <a:p>
            <a:pPr algn="l">
              <a:buFontTx/>
              <a:buChar char="•"/>
            </a:pPr>
            <a:r>
              <a:rPr lang="en-US" sz="2000" dirty="0">
                <a:latin typeface="Arial" panose="020B0604020202020204" pitchFamily="34" charset="0"/>
                <a:cs typeface="Arial" panose="020B0604020202020204" pitchFamily="34" charset="0"/>
              </a:rPr>
              <a:t> Determines Range</a:t>
            </a:r>
          </a:p>
          <a:p>
            <a:pPr algn="l">
              <a:buFontTx/>
              <a:buChar char="•"/>
            </a:pPr>
            <a:r>
              <a:rPr lang="en-US" sz="2000" dirty="0">
                <a:latin typeface="Arial" panose="020B0604020202020204" pitchFamily="34" charset="0"/>
                <a:cs typeface="Arial" panose="020B0604020202020204" pitchFamily="34" charset="0"/>
              </a:rPr>
              <a:t> Dead Space along FPL</a:t>
            </a:r>
          </a:p>
          <a:p>
            <a:pPr algn="l">
              <a:buFontTx/>
              <a:buChar char="•"/>
            </a:pPr>
            <a:r>
              <a:rPr lang="en-US" sz="2000" dirty="0">
                <a:latin typeface="Arial" panose="020B0604020202020204" pitchFamily="34" charset="0"/>
                <a:cs typeface="Arial" panose="020B0604020202020204" pitchFamily="34" charset="0"/>
              </a:rPr>
              <a:t> Grazing Fire</a:t>
            </a:r>
          </a:p>
          <a:p>
            <a:pPr algn="l">
              <a:buFontTx/>
              <a:buChar char="•"/>
            </a:pPr>
            <a:r>
              <a:rPr lang="en-US" sz="2000" dirty="0">
                <a:latin typeface="Arial" panose="020B0604020202020204" pitchFamily="34" charset="0"/>
                <a:cs typeface="Arial" panose="020B0604020202020204" pitchFamily="34" charset="0"/>
              </a:rPr>
              <a:t> FPLs Magnetic azimuth</a:t>
            </a:r>
          </a:p>
          <a:p>
            <a:pPr algn="l">
              <a:buFontTx/>
              <a:buChar char="•"/>
            </a:pPr>
            <a:r>
              <a:rPr lang="en-US" sz="2000" dirty="0">
                <a:latin typeface="Arial" panose="020B0604020202020204" pitchFamily="34" charset="0"/>
                <a:cs typeface="Arial" panose="020B0604020202020204" pitchFamily="34" charset="0"/>
              </a:rPr>
              <a:t> Opposite Sector limit</a:t>
            </a:r>
          </a:p>
          <a:p>
            <a:pPr algn="l">
              <a:buFontTx/>
              <a:buChar char="•"/>
            </a:pPr>
            <a:r>
              <a:rPr lang="en-US" sz="2000" dirty="0">
                <a:latin typeface="Arial" panose="020B0604020202020204" pitchFamily="34" charset="0"/>
                <a:cs typeface="Arial" panose="020B0604020202020204" pitchFamily="34" charset="0"/>
              </a:rPr>
              <a:t> Secondary Sector</a:t>
            </a:r>
          </a:p>
          <a:p>
            <a:pPr algn="l">
              <a:buFontTx/>
              <a:buChar char="•"/>
            </a:pPr>
            <a:r>
              <a:rPr lang="en-US" sz="2000" dirty="0">
                <a:latin typeface="Arial" panose="020B0604020202020204" pitchFamily="34" charset="0"/>
                <a:cs typeface="Arial" panose="020B0604020202020204" pitchFamily="34" charset="0"/>
              </a:rPr>
              <a:t> Magnetic North arrow</a:t>
            </a:r>
          </a:p>
          <a:p>
            <a:pPr algn="l">
              <a:buFontTx/>
              <a:buChar char="•"/>
            </a:pPr>
            <a:r>
              <a:rPr lang="en-US" sz="2000" dirty="0">
                <a:latin typeface="Arial" panose="020B0604020202020204" pitchFamily="34" charset="0"/>
                <a:cs typeface="Arial" panose="020B0604020202020204" pitchFamily="34" charset="0"/>
              </a:rPr>
              <a:t> Positions Location</a:t>
            </a:r>
          </a:p>
          <a:p>
            <a:pPr algn="l">
              <a:buFontTx/>
              <a:buChar char="•"/>
            </a:pPr>
            <a:r>
              <a:rPr lang="en-US" sz="2000" dirty="0">
                <a:latin typeface="Arial" panose="020B0604020202020204" pitchFamily="34" charset="0"/>
                <a:cs typeface="Arial" panose="020B0604020202020204" pitchFamily="34" charset="0"/>
              </a:rPr>
              <a:t> Gunners Unit Info</a:t>
            </a:r>
          </a:p>
          <a:p>
            <a:pPr algn="l">
              <a:buFontTx/>
              <a:buChar char="•"/>
            </a:pPr>
            <a:r>
              <a:rPr lang="en-US" sz="2000" dirty="0">
                <a:latin typeface="Arial" panose="020B0604020202020204" pitchFamily="34" charset="0"/>
                <a:cs typeface="Arial" panose="020B0604020202020204" pitchFamily="34" charset="0"/>
              </a:rPr>
              <a:t> Identify Targets/Data</a:t>
            </a:r>
          </a:p>
        </p:txBody>
      </p:sp>
    </p:spTree>
    <p:extLst>
      <p:ext uri="{BB962C8B-B14F-4D97-AF65-F5344CB8AC3E}">
        <p14:creationId xmlns:p14="http://schemas.microsoft.com/office/powerpoint/2010/main" val="2091967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53</a:t>
            </a:fld>
            <a:endParaRPr lang="en-US" dirty="0">
              <a:solidFill>
                <a:schemeClr val="tx1">
                  <a:alpha val="80000"/>
                </a:schemeClr>
              </a:solidFill>
            </a:endParaRPr>
          </a:p>
        </p:txBody>
      </p:sp>
      <p:grpSp>
        <p:nvGrpSpPr>
          <p:cNvPr id="9" name="Group 2">
            <a:extLst>
              <a:ext uri="{FF2B5EF4-FFF2-40B4-BE49-F238E27FC236}">
                <a16:creationId xmlns:a16="http://schemas.microsoft.com/office/drawing/2014/main" id="{F277C90A-62E2-D546-9D97-57C95EAE2351}"/>
              </a:ext>
            </a:extLst>
          </p:cNvPr>
          <p:cNvGrpSpPr>
            <a:grpSpLocks/>
          </p:cNvGrpSpPr>
          <p:nvPr/>
        </p:nvGrpSpPr>
        <p:grpSpPr bwMode="auto">
          <a:xfrm>
            <a:off x="1236257" y="844987"/>
            <a:ext cx="4434701" cy="5626100"/>
            <a:chOff x="625" y="-90"/>
            <a:chExt cx="4510" cy="5940"/>
          </a:xfrm>
        </p:grpSpPr>
        <p:pic>
          <p:nvPicPr>
            <p:cNvPr id="10" name="Picture 3">
              <a:extLst>
                <a:ext uri="{FF2B5EF4-FFF2-40B4-BE49-F238E27FC236}">
                  <a16:creationId xmlns:a16="http://schemas.microsoft.com/office/drawing/2014/main" id="{874337A8-582D-FC1C-0796-F2423AD4730E}"/>
                </a:ext>
              </a:extLst>
            </p:cNvPr>
            <p:cNvPicPr>
              <a:picLocks noChangeAspect="1" noChangeArrowheads="1"/>
            </p:cNvPicPr>
            <p:nvPr/>
          </p:nvPicPr>
          <p:blipFill>
            <a:blip r:embed="rId3" cstate="print"/>
            <a:srcRect/>
            <a:stretch>
              <a:fillRect/>
            </a:stretch>
          </p:blipFill>
          <p:spPr bwMode="auto">
            <a:xfrm>
              <a:off x="625" y="-90"/>
              <a:ext cx="4510" cy="1482"/>
            </a:xfrm>
            <a:prstGeom prst="rect">
              <a:avLst/>
            </a:prstGeom>
            <a:noFill/>
            <a:ln w="9525">
              <a:noFill/>
              <a:miter lim="800000"/>
              <a:headEnd/>
              <a:tailEnd/>
            </a:ln>
          </p:spPr>
        </p:pic>
        <p:pic>
          <p:nvPicPr>
            <p:cNvPr id="11" name="Picture 4">
              <a:extLst>
                <a:ext uri="{FF2B5EF4-FFF2-40B4-BE49-F238E27FC236}">
                  <a16:creationId xmlns:a16="http://schemas.microsoft.com/office/drawing/2014/main" id="{68C0C499-73DF-55B4-02DC-434444CC01DF}"/>
                </a:ext>
              </a:extLst>
            </p:cNvPr>
            <p:cNvPicPr>
              <a:picLocks noChangeAspect="1" noChangeArrowheads="1"/>
            </p:cNvPicPr>
            <p:nvPr/>
          </p:nvPicPr>
          <p:blipFill>
            <a:blip r:embed="rId4" cstate="print"/>
            <a:srcRect/>
            <a:stretch>
              <a:fillRect/>
            </a:stretch>
          </p:blipFill>
          <p:spPr bwMode="auto">
            <a:xfrm>
              <a:off x="625" y="1392"/>
              <a:ext cx="4510" cy="1482"/>
            </a:xfrm>
            <a:prstGeom prst="rect">
              <a:avLst/>
            </a:prstGeom>
            <a:noFill/>
            <a:ln w="9525">
              <a:noFill/>
              <a:miter lim="800000"/>
              <a:headEnd/>
              <a:tailEnd/>
            </a:ln>
          </p:spPr>
        </p:pic>
        <p:pic>
          <p:nvPicPr>
            <p:cNvPr id="12" name="Picture 5">
              <a:extLst>
                <a:ext uri="{FF2B5EF4-FFF2-40B4-BE49-F238E27FC236}">
                  <a16:creationId xmlns:a16="http://schemas.microsoft.com/office/drawing/2014/main" id="{A37238ED-4421-434D-A4A9-EACA30D47042}"/>
                </a:ext>
              </a:extLst>
            </p:cNvPr>
            <p:cNvPicPr>
              <a:picLocks noChangeAspect="1" noChangeArrowheads="1"/>
            </p:cNvPicPr>
            <p:nvPr/>
          </p:nvPicPr>
          <p:blipFill>
            <a:blip r:embed="rId5" cstate="print"/>
            <a:srcRect/>
            <a:stretch>
              <a:fillRect/>
            </a:stretch>
          </p:blipFill>
          <p:spPr bwMode="auto">
            <a:xfrm>
              <a:off x="625" y="2880"/>
              <a:ext cx="4510" cy="1482"/>
            </a:xfrm>
            <a:prstGeom prst="rect">
              <a:avLst/>
            </a:prstGeom>
            <a:noFill/>
            <a:ln w="9525">
              <a:noFill/>
              <a:miter lim="800000"/>
              <a:headEnd/>
              <a:tailEnd/>
            </a:ln>
          </p:spPr>
        </p:pic>
        <p:pic>
          <p:nvPicPr>
            <p:cNvPr id="14" name="Picture 6">
              <a:extLst>
                <a:ext uri="{FF2B5EF4-FFF2-40B4-BE49-F238E27FC236}">
                  <a16:creationId xmlns:a16="http://schemas.microsoft.com/office/drawing/2014/main" id="{1D95CB8D-03E8-C91A-B675-C53CA83268F5}"/>
                </a:ext>
              </a:extLst>
            </p:cNvPr>
            <p:cNvPicPr>
              <a:picLocks noChangeAspect="1" noChangeArrowheads="1"/>
            </p:cNvPicPr>
            <p:nvPr/>
          </p:nvPicPr>
          <p:blipFill>
            <a:blip r:embed="rId6" cstate="print"/>
            <a:srcRect/>
            <a:stretch>
              <a:fillRect/>
            </a:stretch>
          </p:blipFill>
          <p:spPr bwMode="auto">
            <a:xfrm>
              <a:off x="625" y="4368"/>
              <a:ext cx="4510" cy="1482"/>
            </a:xfrm>
            <a:prstGeom prst="rect">
              <a:avLst/>
            </a:prstGeom>
            <a:noFill/>
            <a:ln w="9525">
              <a:noFill/>
              <a:miter lim="800000"/>
              <a:headEnd/>
              <a:tailEnd/>
            </a:ln>
          </p:spPr>
        </p:pic>
      </p:grpSp>
      <p:sp>
        <p:nvSpPr>
          <p:cNvPr id="18" name="Text Box 7">
            <a:extLst>
              <a:ext uri="{FF2B5EF4-FFF2-40B4-BE49-F238E27FC236}">
                <a16:creationId xmlns:a16="http://schemas.microsoft.com/office/drawing/2014/main" id="{F8D8A8B7-F4FF-317E-6B66-6BF355490CD1}"/>
              </a:ext>
            </a:extLst>
          </p:cNvPr>
          <p:cNvSpPr txBox="1">
            <a:spLocks noChangeArrowheads="1"/>
          </p:cNvSpPr>
          <p:nvPr/>
        </p:nvSpPr>
        <p:spPr bwMode="auto">
          <a:xfrm>
            <a:off x="5992740" y="1860074"/>
            <a:ext cx="3133725" cy="4359275"/>
          </a:xfrm>
          <a:prstGeom prst="rect">
            <a:avLst/>
          </a:prstGeom>
          <a:noFill/>
          <a:ln w="9525">
            <a:noFill/>
            <a:miter lim="800000"/>
            <a:headEnd/>
            <a:tailEnd/>
          </a:ln>
        </p:spPr>
        <p:txBody>
          <a:bodyPr>
            <a:spAutoFit/>
          </a:bodyPr>
          <a:lstStyle/>
          <a:p>
            <a:pPr algn="l"/>
            <a:r>
              <a:rPr lang="en-US" sz="2000" dirty="0">
                <a:latin typeface="Arial" panose="020B0604020202020204" pitchFamily="34" charset="0"/>
                <a:cs typeface="Arial" panose="020B0604020202020204" pitchFamily="34" charset="0"/>
              </a:rPr>
              <a:t>PDF:</a:t>
            </a:r>
          </a:p>
          <a:p>
            <a:pPr algn="l">
              <a:buFontTx/>
              <a:buChar char="•"/>
            </a:pPr>
            <a:r>
              <a:rPr lang="en-US" sz="2000" dirty="0">
                <a:latin typeface="Arial" panose="020B0604020202020204" pitchFamily="34" charset="0"/>
                <a:cs typeface="Arial" panose="020B0604020202020204" pitchFamily="34" charset="0"/>
              </a:rPr>
              <a:t> Locks MG T&amp;E on zero </a:t>
            </a:r>
          </a:p>
          <a:p>
            <a:pPr algn="l">
              <a:buFontTx/>
              <a:buChar char="•"/>
            </a:pPr>
            <a:r>
              <a:rPr lang="en-US" sz="2000" dirty="0">
                <a:latin typeface="Arial" panose="020B0604020202020204" pitchFamily="34" charset="0"/>
                <a:cs typeface="Arial" panose="020B0604020202020204" pitchFamily="34" charset="0"/>
              </a:rPr>
              <a:t> Weapon Symbol in center of sector</a:t>
            </a:r>
          </a:p>
          <a:p>
            <a:pPr algn="l">
              <a:buFontTx/>
              <a:buChar char="•"/>
            </a:pPr>
            <a:r>
              <a:rPr lang="en-US" sz="2000" dirty="0">
                <a:latin typeface="Arial" panose="020B0604020202020204" pitchFamily="34" charset="0"/>
                <a:cs typeface="Arial" panose="020B0604020202020204" pitchFamily="34" charset="0"/>
              </a:rPr>
              <a:t> Determines Range</a:t>
            </a:r>
          </a:p>
          <a:p>
            <a:pPr algn="l">
              <a:buFontTx/>
              <a:buChar char="•"/>
            </a:pPr>
            <a:r>
              <a:rPr lang="en-US" sz="2000" dirty="0">
                <a:latin typeface="Arial" panose="020B0604020202020204" pitchFamily="34" charset="0"/>
                <a:cs typeface="Arial" panose="020B0604020202020204" pitchFamily="34" charset="0"/>
              </a:rPr>
              <a:t> Dead Space along FPL</a:t>
            </a:r>
          </a:p>
          <a:p>
            <a:pPr algn="l">
              <a:buFontTx/>
              <a:buChar char="•"/>
            </a:pPr>
            <a:r>
              <a:rPr lang="en-US" sz="2000" dirty="0">
                <a:latin typeface="Arial" panose="020B0604020202020204" pitchFamily="34" charset="0"/>
                <a:cs typeface="Arial" panose="020B0604020202020204" pitchFamily="34" charset="0"/>
              </a:rPr>
              <a:t> Grazing Fire</a:t>
            </a:r>
          </a:p>
          <a:p>
            <a:pPr algn="l">
              <a:buFontTx/>
              <a:buChar char="•"/>
            </a:pPr>
            <a:r>
              <a:rPr lang="en-US" sz="2000" dirty="0">
                <a:latin typeface="Arial" panose="020B0604020202020204" pitchFamily="34" charset="0"/>
                <a:cs typeface="Arial" panose="020B0604020202020204" pitchFamily="34" charset="0"/>
              </a:rPr>
              <a:t> FPLs Magnetic azimuth</a:t>
            </a:r>
          </a:p>
          <a:p>
            <a:pPr algn="l">
              <a:buFontTx/>
              <a:buChar char="•"/>
            </a:pPr>
            <a:r>
              <a:rPr lang="en-US" sz="2000" dirty="0">
                <a:latin typeface="Arial" panose="020B0604020202020204" pitchFamily="34" charset="0"/>
                <a:cs typeface="Arial" panose="020B0604020202020204" pitchFamily="34" charset="0"/>
              </a:rPr>
              <a:t> Opposite Sector limit</a:t>
            </a:r>
          </a:p>
          <a:p>
            <a:pPr algn="l">
              <a:buFontTx/>
              <a:buChar char="•"/>
            </a:pPr>
            <a:r>
              <a:rPr lang="en-US" sz="2000" dirty="0">
                <a:latin typeface="Arial" panose="020B0604020202020204" pitchFamily="34" charset="0"/>
                <a:cs typeface="Arial" panose="020B0604020202020204" pitchFamily="34" charset="0"/>
              </a:rPr>
              <a:t> Secondary Sector</a:t>
            </a:r>
          </a:p>
          <a:p>
            <a:pPr algn="l">
              <a:buFontTx/>
              <a:buChar char="•"/>
            </a:pPr>
            <a:r>
              <a:rPr lang="en-US" sz="2000" dirty="0">
                <a:latin typeface="Arial" panose="020B0604020202020204" pitchFamily="34" charset="0"/>
                <a:cs typeface="Arial" panose="020B0604020202020204" pitchFamily="34" charset="0"/>
              </a:rPr>
              <a:t> Magnetic North arrow</a:t>
            </a:r>
          </a:p>
          <a:p>
            <a:pPr algn="l">
              <a:buFontTx/>
              <a:buChar char="•"/>
            </a:pPr>
            <a:r>
              <a:rPr lang="en-US" sz="2000" dirty="0">
                <a:latin typeface="Arial" panose="020B0604020202020204" pitchFamily="34" charset="0"/>
                <a:cs typeface="Arial" panose="020B0604020202020204" pitchFamily="34" charset="0"/>
              </a:rPr>
              <a:t> Positions Location</a:t>
            </a:r>
          </a:p>
          <a:p>
            <a:pPr algn="l">
              <a:buFontTx/>
              <a:buChar char="•"/>
            </a:pPr>
            <a:r>
              <a:rPr lang="en-US" sz="2000" dirty="0">
                <a:latin typeface="Arial" panose="020B0604020202020204" pitchFamily="34" charset="0"/>
                <a:cs typeface="Arial" panose="020B0604020202020204" pitchFamily="34" charset="0"/>
              </a:rPr>
              <a:t> Gunners Unit Info</a:t>
            </a:r>
          </a:p>
          <a:p>
            <a:pPr algn="l">
              <a:buFontTx/>
              <a:buChar char="•"/>
            </a:pPr>
            <a:r>
              <a:rPr lang="en-US" sz="2000" dirty="0">
                <a:latin typeface="Arial" panose="020B0604020202020204" pitchFamily="34" charset="0"/>
                <a:cs typeface="Arial" panose="020B0604020202020204" pitchFamily="34" charset="0"/>
              </a:rPr>
              <a:t> Identify Targets/Data</a:t>
            </a:r>
          </a:p>
        </p:txBody>
      </p:sp>
    </p:spTree>
    <p:extLst>
      <p:ext uri="{BB962C8B-B14F-4D97-AF65-F5344CB8AC3E}">
        <p14:creationId xmlns:p14="http://schemas.microsoft.com/office/powerpoint/2010/main" val="3719589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54</a:t>
            </a:fld>
            <a:endParaRPr lang="en-US" dirty="0">
              <a:solidFill>
                <a:schemeClr val="tx1">
                  <a:alpha val="80000"/>
                </a:schemeClr>
              </a:solidFill>
            </a:endParaRPr>
          </a:p>
        </p:txBody>
      </p:sp>
      <p:sp>
        <p:nvSpPr>
          <p:cNvPr id="9" name="Rectangle 3">
            <a:extLst>
              <a:ext uri="{FF2B5EF4-FFF2-40B4-BE49-F238E27FC236}">
                <a16:creationId xmlns:a16="http://schemas.microsoft.com/office/drawing/2014/main" id="{79C6A803-0827-CF8E-0EA0-D8BF354B0D16}"/>
              </a:ext>
            </a:extLst>
          </p:cNvPr>
          <p:cNvSpPr txBox="1">
            <a:spLocks noChangeArrowheads="1"/>
          </p:cNvSpPr>
          <p:nvPr/>
        </p:nvSpPr>
        <p:spPr bwMode="auto">
          <a:xfrm>
            <a:off x="989900" y="2012951"/>
            <a:ext cx="8030275" cy="3547878"/>
          </a:xfrm>
          <a:prstGeom prst="rect">
            <a:avLst/>
          </a:prstGeom>
          <a:noFill/>
          <a:ln>
            <a:miter lim="800000"/>
            <a:headEnd/>
            <a:tailEnd/>
          </a:ln>
        </p:spPr>
        <p:txBody>
          <a:bodyPr vert="horz" lIns="90488" tIns="44450" rIns="90488"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b="1" dirty="0">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Discuss TTPs and Lessons Learned.</a:t>
            </a:r>
          </a:p>
          <a:p>
            <a:pPr>
              <a:buFontTx/>
              <a:buNone/>
            </a:pPr>
            <a:endParaRPr lang="en-US" sz="2400" dirty="0">
              <a:latin typeface="Arial" panose="020B0604020202020204" pitchFamily="34" charset="0"/>
              <a:cs typeface="Arial" panose="020B0604020202020204" pitchFamily="34" charset="0"/>
            </a:endParaRPr>
          </a:p>
          <a:p>
            <a:pPr>
              <a:buFontTx/>
              <a:buNone/>
            </a:pPr>
            <a:r>
              <a:rPr lang="en-US" sz="2400" b="1" dirty="0">
                <a:latin typeface="Arial" panose="020B0604020202020204" pitchFamily="34" charset="0"/>
                <a:cs typeface="Arial" panose="020B0604020202020204" pitchFamily="34" charset="0"/>
              </a:rPr>
              <a:t>Conditions:</a:t>
            </a:r>
            <a:r>
              <a:rPr lang="en-US" sz="2400" dirty="0">
                <a:latin typeface="Arial" panose="020B0604020202020204" pitchFamily="34" charset="0"/>
                <a:cs typeface="Arial" panose="020B0604020202020204" pitchFamily="34" charset="0"/>
              </a:rPr>
              <a:t> As a small unit leader in a classroom</a:t>
            </a:r>
          </a:p>
          <a:p>
            <a:pPr>
              <a:buFontTx/>
              <a:buNone/>
            </a:pPr>
            <a:r>
              <a:rPr lang="en-US" sz="2400" dirty="0">
                <a:latin typeface="Arial" panose="020B0604020202020204" pitchFamily="34" charset="0"/>
                <a:cs typeface="Arial" panose="020B0604020202020204" pitchFamily="34" charset="0"/>
              </a:rPr>
              <a:t>environment, given a block of instruction, ATP 3-21.8, and a requirement to participate in classroom discussion. </a:t>
            </a:r>
          </a:p>
          <a:p>
            <a:endParaRPr lang="en-US" sz="2400" dirty="0">
              <a:latin typeface="Arial" panose="020B0604020202020204" pitchFamily="34" charset="0"/>
              <a:cs typeface="Arial" panose="020B0604020202020204" pitchFamily="34" charset="0"/>
            </a:endParaRPr>
          </a:p>
          <a:p>
            <a:pPr>
              <a:buFontTx/>
              <a:buNone/>
            </a:pPr>
            <a:r>
              <a:rPr lang="en-US" sz="2400" b="1" dirty="0">
                <a:latin typeface="Arial" panose="020B0604020202020204" pitchFamily="34" charset="0"/>
                <a:cs typeface="Arial" panose="020B0604020202020204" pitchFamily="34" charset="0"/>
              </a:rPr>
              <a:t>Standards:</a:t>
            </a:r>
            <a:r>
              <a:rPr lang="en-US" sz="2400" dirty="0">
                <a:latin typeface="Arial" panose="020B0604020202020204" pitchFamily="34" charset="0"/>
                <a:cs typeface="Arial" panose="020B0604020202020204" pitchFamily="34" charset="0"/>
              </a:rPr>
              <a:t> Discuss TTPs and Lessons Learned.</a:t>
            </a:r>
          </a:p>
        </p:txBody>
      </p:sp>
      <p:sp>
        <p:nvSpPr>
          <p:cNvPr id="10" name="Rectangle 2">
            <a:extLst>
              <a:ext uri="{FF2B5EF4-FFF2-40B4-BE49-F238E27FC236}">
                <a16:creationId xmlns:a16="http://schemas.microsoft.com/office/drawing/2014/main" id="{B3B0ECA6-16A8-FEFF-0F02-2D5170A51D8C}"/>
              </a:ext>
            </a:extLst>
          </p:cNvPr>
          <p:cNvSpPr txBox="1">
            <a:spLocks noChangeArrowheads="1"/>
          </p:cNvSpPr>
          <p:nvPr/>
        </p:nvSpPr>
        <p:spPr bwMode="auto">
          <a:xfrm>
            <a:off x="0" y="304800"/>
            <a:ext cx="9144000" cy="762000"/>
          </a:xfrm>
          <a:prstGeom prst="rect">
            <a:avLst/>
          </a:prstGeom>
          <a:noFill/>
          <a:ln>
            <a:miter lim="800000"/>
            <a:headEnd/>
            <a:tailEnd/>
          </a:ln>
        </p:spPr>
        <p:txBody>
          <a:bodyPr lIns="90488" tIns="44450" rIns="90488" bIns="4445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solidFill>
                  <a:schemeClr val="tx1"/>
                </a:solidFill>
                <a:latin typeface="Arial" panose="020B0604020202020204" pitchFamily="34" charset="0"/>
                <a:cs typeface="Arial" panose="020B0604020202020204" pitchFamily="34" charset="0"/>
              </a:rPr>
              <a:t>Enabling Learning Objective E</a:t>
            </a:r>
          </a:p>
        </p:txBody>
      </p:sp>
    </p:spTree>
    <p:extLst>
      <p:ext uri="{BB962C8B-B14F-4D97-AF65-F5344CB8AC3E}">
        <p14:creationId xmlns:p14="http://schemas.microsoft.com/office/powerpoint/2010/main" val="3987138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86" y="2857500"/>
            <a:ext cx="8229600" cy="1143000"/>
          </a:xfrm>
        </p:spPr>
        <p:txBody>
          <a:bodyPr/>
          <a:lstStyle/>
          <a:p>
            <a:r>
              <a:rPr lang="en-US" b="1" dirty="0"/>
              <a:t>Questions?</a:t>
            </a:r>
          </a:p>
        </p:txBody>
      </p:sp>
      <p:sp>
        <p:nvSpPr>
          <p:cNvPr id="5" name="Slide Number Placeholder 4"/>
          <p:cNvSpPr>
            <a:spLocks noGrp="1"/>
          </p:cNvSpPr>
          <p:nvPr>
            <p:ph type="sldNum" sz="quarter" idx="12"/>
          </p:nvPr>
        </p:nvSpPr>
        <p:spPr/>
        <p:txBody>
          <a:bodyPr/>
          <a:lstStyle/>
          <a:p>
            <a:pPr>
              <a:defRPr/>
            </a:pPr>
            <a:fld id="{7CF5FD70-F607-428C-BA55-084E81327258}"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6495" y="6492875"/>
            <a:ext cx="35997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56</a:t>
            </a:fld>
            <a:endParaRPr lang="en-US" dirty="0">
              <a:solidFill>
                <a:schemeClr val="tx1">
                  <a:alpha val="80000"/>
                </a:schemeClr>
              </a:solidFill>
            </a:endParaRPr>
          </a:p>
        </p:txBody>
      </p:sp>
      <p:sp>
        <p:nvSpPr>
          <p:cNvPr id="9" name="Rectangle 2">
            <a:extLst>
              <a:ext uri="{FF2B5EF4-FFF2-40B4-BE49-F238E27FC236}">
                <a16:creationId xmlns:a16="http://schemas.microsoft.com/office/drawing/2014/main" id="{A5D2F310-786E-DC81-A290-1FF276910E6C}"/>
              </a:ext>
            </a:extLst>
          </p:cNvPr>
          <p:cNvSpPr txBox="1">
            <a:spLocks noChangeArrowheads="1"/>
          </p:cNvSpPr>
          <p:nvPr/>
        </p:nvSpPr>
        <p:spPr bwMode="auto">
          <a:xfrm>
            <a:off x="0" y="340242"/>
            <a:ext cx="9143999" cy="563526"/>
          </a:xfrm>
          <a:prstGeom prst="rect">
            <a:avLst/>
          </a:prstGeom>
          <a:noFill/>
          <a:ln>
            <a:miter lim="800000"/>
            <a:headEnd/>
            <a:tailEnd/>
          </a:ln>
        </p:spPr>
        <p:txBody>
          <a:bodyPr vert="horz" lIns="90488" tIns="44450" rIns="90488" bIns="4445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Terminal Learning Objective</a:t>
            </a:r>
          </a:p>
        </p:txBody>
      </p:sp>
      <p:sp>
        <p:nvSpPr>
          <p:cNvPr id="10" name="Rectangle 9">
            <a:extLst>
              <a:ext uri="{FF2B5EF4-FFF2-40B4-BE49-F238E27FC236}">
                <a16:creationId xmlns:a16="http://schemas.microsoft.com/office/drawing/2014/main" id="{12C63FF2-DC19-BD6A-FA75-92582EE9710A}"/>
              </a:ext>
            </a:extLst>
          </p:cNvPr>
          <p:cNvSpPr/>
          <p:nvPr/>
        </p:nvSpPr>
        <p:spPr>
          <a:xfrm>
            <a:off x="847288" y="1994498"/>
            <a:ext cx="7994708" cy="3637919"/>
          </a:xfrm>
          <a:prstGeom prst="rect">
            <a:avLst/>
          </a:prstGeom>
        </p:spPr>
        <p:txBody>
          <a:bodyPr wrap="square">
            <a:spAutoFit/>
          </a:bodyPr>
          <a:lstStyle/>
          <a:p>
            <a:pPr>
              <a:lnSpc>
                <a:spcPct val="80000"/>
              </a:lnSpc>
              <a:buFontTx/>
              <a:buNone/>
            </a:pPr>
            <a:r>
              <a:rPr lang="en-US" sz="2400" b="1" dirty="0">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Employ Platoon and Company weapon systems.</a:t>
            </a:r>
          </a:p>
          <a:p>
            <a:pPr>
              <a:lnSpc>
                <a:spcPct val="80000"/>
              </a:lnSpc>
              <a:buFontTx/>
              <a:buNone/>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CONDITIONS</a:t>
            </a:r>
            <a:r>
              <a:rPr lang="en-US" sz="2400" dirty="0">
                <a:latin typeface="Arial" panose="020B0604020202020204" pitchFamily="34" charset="0"/>
                <a:cs typeface="Arial" panose="020B0604020202020204" pitchFamily="34" charset="0"/>
              </a:rPr>
              <a:t>: As a small unit leader in a classroom</a:t>
            </a:r>
          </a:p>
          <a:p>
            <a:pPr>
              <a:lnSpc>
                <a:spcPct val="80000"/>
              </a:lnSpc>
              <a:buFontTx/>
              <a:buNone/>
            </a:pPr>
            <a:r>
              <a:rPr lang="en-US" sz="2400" dirty="0">
                <a:latin typeface="Arial" panose="020B0604020202020204" pitchFamily="34" charset="0"/>
                <a:cs typeface="Arial" panose="020B0604020202020204" pitchFamily="34" charset="0"/>
              </a:rPr>
              <a:t>environment, given a block of instruction, ATP 3-21.8, TC-3-22.19, TC 3-22.50, TC 3-22.240, TC 3-22.249 and a</a:t>
            </a:r>
          </a:p>
          <a:p>
            <a:pPr>
              <a:lnSpc>
                <a:spcPct val="80000"/>
              </a:lnSpc>
              <a:buFontTx/>
              <a:buNone/>
            </a:pPr>
            <a:r>
              <a:rPr lang="en-US" sz="2400" dirty="0">
                <a:latin typeface="Arial" panose="020B0604020202020204" pitchFamily="34" charset="0"/>
                <a:cs typeface="Arial" panose="020B0604020202020204" pitchFamily="34" charset="0"/>
              </a:rPr>
              <a:t>requirement to participate in classroom discussion. </a:t>
            </a:r>
          </a:p>
          <a:p>
            <a:pPr>
              <a:lnSpc>
                <a:spcPct val="80000"/>
              </a:lnSpc>
              <a:buFontTx/>
              <a:buNone/>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STANDARD</a:t>
            </a:r>
            <a:r>
              <a:rPr lang="en-US" sz="2400" dirty="0">
                <a:latin typeface="Arial" panose="020B0604020202020204" pitchFamily="34" charset="0"/>
                <a:cs typeface="Arial" panose="020B0604020202020204" pitchFamily="34" charset="0"/>
              </a:rPr>
              <a:t>: Students must score at least 70% (14 of 20) on the Machine Gun written assessment. Students will have to demonstrate their ability to employ machine guns during the machine gun range (SBF) and STX.</a:t>
            </a:r>
          </a:p>
        </p:txBody>
      </p:sp>
    </p:spTree>
    <p:extLst>
      <p:ext uri="{BB962C8B-B14F-4D97-AF65-F5344CB8AC3E}">
        <p14:creationId xmlns:p14="http://schemas.microsoft.com/office/powerpoint/2010/main" val="254143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31339" y="6492875"/>
            <a:ext cx="312661"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a:t>
            </a:fld>
            <a:endParaRPr lang="en-US">
              <a:solidFill>
                <a:schemeClr val="tx1">
                  <a:alpha val="80000"/>
                </a:schemeClr>
              </a:solidFill>
            </a:endParaRPr>
          </a:p>
        </p:txBody>
      </p:sp>
      <p:sp>
        <p:nvSpPr>
          <p:cNvPr id="9" name="Rectangle 2">
            <a:extLst>
              <a:ext uri="{FF2B5EF4-FFF2-40B4-BE49-F238E27FC236}">
                <a16:creationId xmlns:a16="http://schemas.microsoft.com/office/drawing/2014/main" id="{C316B787-F160-F892-0B9D-FF555C3C38D7}"/>
              </a:ext>
            </a:extLst>
          </p:cNvPr>
          <p:cNvSpPr txBox="1">
            <a:spLocks noChangeArrowheads="1"/>
          </p:cNvSpPr>
          <p:nvPr/>
        </p:nvSpPr>
        <p:spPr bwMode="auto">
          <a:xfrm>
            <a:off x="0" y="373197"/>
            <a:ext cx="9143999" cy="609600"/>
          </a:xfrm>
          <a:prstGeom prst="rect">
            <a:avLst/>
          </a:prstGeom>
          <a:noFill/>
          <a:ln>
            <a:miter lim="800000"/>
            <a:headEnd/>
            <a:tailEnd/>
          </a:ln>
        </p:spPr>
        <p:txBody>
          <a:bodyPr vert="horz" lIns="90488" tIns="44450" rIns="90488" bIns="4445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Enabling Learning Objective A</a:t>
            </a:r>
          </a:p>
        </p:txBody>
      </p:sp>
      <p:sp>
        <p:nvSpPr>
          <p:cNvPr id="10" name="Rectangle 3">
            <a:extLst>
              <a:ext uri="{FF2B5EF4-FFF2-40B4-BE49-F238E27FC236}">
                <a16:creationId xmlns:a16="http://schemas.microsoft.com/office/drawing/2014/main" id="{22D2E061-7FC1-FFF2-9FF4-09AA3273E6AD}"/>
              </a:ext>
            </a:extLst>
          </p:cNvPr>
          <p:cNvSpPr txBox="1">
            <a:spLocks noChangeArrowheads="1"/>
          </p:cNvSpPr>
          <p:nvPr/>
        </p:nvSpPr>
        <p:spPr bwMode="auto">
          <a:xfrm>
            <a:off x="939567" y="1724224"/>
            <a:ext cx="8204432" cy="3887152"/>
          </a:xfrm>
          <a:prstGeom prst="rect">
            <a:avLst/>
          </a:prstGeom>
          <a:noFill/>
          <a:ln>
            <a:miter lim="800000"/>
            <a:headEnd/>
            <a:tailEnd/>
          </a:ln>
        </p:spPr>
        <p:txBody>
          <a:bodyPr vert="horz" lIns="90488" tIns="44450" rIns="90488" bIns="4445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sz="2400" b="1" dirty="0">
                <a:latin typeface="Arial" panose="020B0604020202020204" pitchFamily="34" charset="0"/>
                <a:cs typeface="Arial" panose="020B0604020202020204" pitchFamily="34" charset="0"/>
              </a:rPr>
              <a:t>Action:</a:t>
            </a:r>
            <a:r>
              <a:rPr lang="en-US" sz="2400" dirty="0">
                <a:latin typeface="Arial" panose="020B0604020202020204" pitchFamily="34" charset="0"/>
                <a:cs typeface="Arial" panose="020B0604020202020204" pitchFamily="34" charset="0"/>
              </a:rPr>
              <a:t> Identify the characteristics and capabilities of</a:t>
            </a:r>
          </a:p>
          <a:p>
            <a:pPr>
              <a:lnSpc>
                <a:spcPct val="80000"/>
              </a:lnSpc>
              <a:buFontTx/>
              <a:buNone/>
            </a:pPr>
            <a:r>
              <a:rPr lang="en-US" sz="2400" dirty="0">
                <a:latin typeface="Arial" panose="020B0604020202020204" pitchFamily="34" charset="0"/>
                <a:cs typeface="Arial" panose="020B0604020202020204" pitchFamily="34" charset="0"/>
              </a:rPr>
              <a:t>Platoon and Company weapon systems.</a:t>
            </a:r>
          </a:p>
          <a:p>
            <a:pPr>
              <a:lnSpc>
                <a:spcPct val="80000"/>
              </a:lnSpc>
              <a:buFontTx/>
              <a:buNone/>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Conditions:</a:t>
            </a:r>
            <a:r>
              <a:rPr lang="en-US" sz="2400" dirty="0">
                <a:latin typeface="Arial" panose="020B0604020202020204" pitchFamily="34" charset="0"/>
                <a:cs typeface="Arial" panose="020B0604020202020204" pitchFamily="34" charset="0"/>
              </a:rPr>
              <a:t> As a small unit leader in a classroom</a:t>
            </a:r>
          </a:p>
          <a:p>
            <a:pPr>
              <a:lnSpc>
                <a:spcPct val="80000"/>
              </a:lnSpc>
              <a:buFontTx/>
              <a:buNone/>
            </a:pPr>
            <a:r>
              <a:rPr lang="en-US" sz="2400" dirty="0">
                <a:latin typeface="Arial" panose="020B0604020202020204" pitchFamily="34" charset="0"/>
                <a:cs typeface="Arial" panose="020B0604020202020204" pitchFamily="34" charset="0"/>
              </a:rPr>
              <a:t>environment, given a block of instruction, ATP 3-21.8, TC 3-22.19, TC 3-22.50, TC 3-22.240, TC 3-22.249 and a</a:t>
            </a:r>
          </a:p>
          <a:p>
            <a:pPr>
              <a:lnSpc>
                <a:spcPct val="80000"/>
              </a:lnSpc>
              <a:buFontTx/>
              <a:buNone/>
            </a:pPr>
            <a:r>
              <a:rPr lang="en-US" sz="2400" dirty="0">
                <a:latin typeface="Arial" panose="020B0604020202020204" pitchFamily="34" charset="0"/>
                <a:cs typeface="Arial" panose="020B0604020202020204" pitchFamily="34" charset="0"/>
              </a:rPr>
              <a:t>requirement to participate in classroom discussion. </a:t>
            </a:r>
          </a:p>
          <a:p>
            <a:pPr>
              <a:lnSpc>
                <a:spcPct val="80000"/>
              </a:lnSpc>
              <a:buFontTx/>
              <a:buNone/>
            </a:pPr>
            <a:endParaRPr lang="en-US" sz="2400" dirty="0">
              <a:latin typeface="Arial" panose="020B0604020202020204" pitchFamily="34" charset="0"/>
              <a:cs typeface="Arial" panose="020B0604020202020204" pitchFamily="34" charset="0"/>
            </a:endParaRPr>
          </a:p>
          <a:p>
            <a:pPr>
              <a:lnSpc>
                <a:spcPct val="80000"/>
              </a:lnSpc>
              <a:buFontTx/>
              <a:buNone/>
            </a:pPr>
            <a:r>
              <a:rPr lang="en-US" sz="2400" b="1" dirty="0">
                <a:latin typeface="Arial" panose="020B0604020202020204" pitchFamily="34" charset="0"/>
                <a:cs typeface="Arial" panose="020B0604020202020204" pitchFamily="34" charset="0"/>
              </a:rPr>
              <a:t>Standards:</a:t>
            </a:r>
            <a:r>
              <a:rPr lang="en-US" sz="2400" dirty="0">
                <a:latin typeface="Arial" panose="020B0604020202020204" pitchFamily="34" charset="0"/>
                <a:cs typeface="Arial" panose="020B0604020202020204" pitchFamily="34" charset="0"/>
              </a:rPr>
              <a:t> Identify the characteristics and capabilities of</a:t>
            </a:r>
          </a:p>
          <a:p>
            <a:pPr>
              <a:lnSpc>
                <a:spcPct val="80000"/>
              </a:lnSpc>
              <a:buFontTx/>
              <a:buNone/>
            </a:pPr>
            <a:r>
              <a:rPr lang="en-US" sz="2400" dirty="0">
                <a:latin typeface="Arial" panose="020B0604020202020204" pitchFamily="34" charset="0"/>
                <a:cs typeface="Arial" panose="020B0604020202020204" pitchFamily="34" charset="0"/>
              </a:rPr>
              <a:t>Platoon and Company weapon systems.</a:t>
            </a:r>
            <a:endParaRPr lang="en-US" sz="2400" dirty="0"/>
          </a:p>
        </p:txBody>
      </p:sp>
    </p:spTree>
    <p:extLst>
      <p:ext uri="{BB962C8B-B14F-4D97-AF65-F5344CB8AC3E}">
        <p14:creationId xmlns:p14="http://schemas.microsoft.com/office/powerpoint/2010/main" val="364286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Saw.jpg">
            <a:extLst>
              <a:ext uri="{FF2B5EF4-FFF2-40B4-BE49-F238E27FC236}">
                <a16:creationId xmlns:a16="http://schemas.microsoft.com/office/drawing/2014/main" id="{DA496FD7-5C36-9450-E9E1-DE57E6B00F67}"/>
              </a:ext>
            </a:extLst>
          </p:cNvPr>
          <p:cNvPicPr>
            <a:picLocks noChangeAspect="1"/>
          </p:cNvPicPr>
          <p:nvPr/>
        </p:nvPicPr>
        <p:blipFill rotWithShape="1">
          <a:blip r:embed="rId3" cstate="print"/>
          <a:srcRect l="5666" r="5667"/>
          <a:stretch/>
        </p:blipFill>
        <p:spPr bwMode="auto">
          <a:xfrm>
            <a:off x="-2285" y="10"/>
            <a:ext cx="9143999" cy="6857990"/>
          </a:xfrm>
          <a:prstGeom prst="rect">
            <a:avLst/>
          </a:prstGeom>
          <a:noFill/>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a:extLst>
              <a:ext uri="{FF2B5EF4-FFF2-40B4-BE49-F238E27FC236}">
                <a16:creationId xmlns:a16="http://schemas.microsoft.com/office/drawing/2014/main" id="{641D607E-4645-AA2F-926A-EE883BEBB7AA}"/>
              </a:ext>
            </a:extLst>
          </p:cNvPr>
          <p:cNvSpPr txBox="1">
            <a:spLocks noChangeArrowheads="1"/>
          </p:cNvSpPr>
          <p:nvPr/>
        </p:nvSpPr>
        <p:spPr bwMode="auto">
          <a:xfrm>
            <a:off x="2287" y="1931815"/>
            <a:ext cx="9141713" cy="2556546"/>
          </a:xfrm>
          <a:prstGeom prst="rect">
            <a:avLst/>
          </a:prstGeom>
          <a:effectLst>
            <a:outerShdw blurRad="50800" dist="38100" dir="2700000" algn="tl" rotWithShape="0">
              <a:prstClr val="black">
                <a:alpha val="40000"/>
              </a:prstClr>
            </a:outerShdw>
          </a:effectLst>
        </p:spPr>
        <p:txBody>
          <a:bodyPr vert="horz"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b="1" dirty="0">
                <a:solidFill>
                  <a:srgbClr val="FFFFFF"/>
                </a:solidFill>
                <a:latin typeface="Arial" panose="020B0604020202020204" pitchFamily="34" charset="0"/>
                <a:cs typeface="Arial" panose="020B0604020202020204" pitchFamily="34" charset="0"/>
              </a:rPr>
              <a:t>M249 Squad             Automatic Weapon</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D141A26B-79DC-4A53-857D-7401E21E816A}" type="slidenum">
              <a:rPr lang="en-US">
                <a:solidFill>
                  <a:srgbClr val="FFFFFF"/>
                </a:solidFill>
                <a:latin typeface="Calibri" panose="020F0502020204030204"/>
                <a:cs typeface="+mn-cs"/>
              </a:rPr>
              <a:pPr defTabSz="914400">
                <a:spcAft>
                  <a:spcPts val="600"/>
                </a:spcAft>
                <a:defRPr/>
              </a:pPr>
              <a:t>7</a:t>
            </a:fld>
            <a:endParaRPr lang="en-US">
              <a:solidFill>
                <a:srgbClr val="FFFFFF"/>
              </a:solidFill>
              <a:latin typeface="Calibri" panose="020F0502020204030204"/>
              <a:cs typeface="+mn-cs"/>
            </a:endParaRPr>
          </a:p>
        </p:txBody>
      </p:sp>
    </p:spTree>
    <p:extLst>
      <p:ext uri="{BB962C8B-B14F-4D97-AF65-F5344CB8AC3E}">
        <p14:creationId xmlns:p14="http://schemas.microsoft.com/office/powerpoint/2010/main" val="138873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48117" y="6492875"/>
            <a:ext cx="295883"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a:t>
            </a:fld>
            <a:endParaRPr lang="en-US">
              <a:solidFill>
                <a:schemeClr val="tx1">
                  <a:alpha val="80000"/>
                </a:schemeClr>
              </a:solidFill>
            </a:endParaRPr>
          </a:p>
        </p:txBody>
      </p:sp>
      <p:sp>
        <p:nvSpPr>
          <p:cNvPr id="9" name="Rectangle 2">
            <a:extLst>
              <a:ext uri="{FF2B5EF4-FFF2-40B4-BE49-F238E27FC236}">
                <a16:creationId xmlns:a16="http://schemas.microsoft.com/office/drawing/2014/main" id="{36E0DDF3-905C-94E0-C141-8E87A9120E19}"/>
              </a:ext>
            </a:extLst>
          </p:cNvPr>
          <p:cNvSpPr txBox="1">
            <a:spLocks noChangeArrowheads="1"/>
          </p:cNvSpPr>
          <p:nvPr/>
        </p:nvSpPr>
        <p:spPr bwMode="auto">
          <a:xfrm>
            <a:off x="0" y="350520"/>
            <a:ext cx="9143999" cy="632460"/>
          </a:xfrm>
          <a:prstGeom prst="rect">
            <a:avLst/>
          </a:prstGeom>
          <a:noFill/>
          <a:ln w="12700">
            <a:miter lim="800000"/>
            <a:headEnd/>
            <a:tailEnd/>
          </a:ln>
        </p:spPr>
        <p:txBody>
          <a:bodyPr vert="horz" wrap="square" lIns="90488" tIns="44450" rIns="90488" bIns="4445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M249 Capabilities</a:t>
            </a:r>
          </a:p>
        </p:txBody>
      </p:sp>
      <p:sp>
        <p:nvSpPr>
          <p:cNvPr id="10" name="Rectangle 3">
            <a:extLst>
              <a:ext uri="{FF2B5EF4-FFF2-40B4-BE49-F238E27FC236}">
                <a16:creationId xmlns:a16="http://schemas.microsoft.com/office/drawing/2014/main" id="{C259C819-1BC4-C91F-B105-A2EB35F0F7FE}"/>
              </a:ext>
            </a:extLst>
          </p:cNvPr>
          <p:cNvSpPr txBox="1">
            <a:spLocks noChangeArrowheads="1"/>
          </p:cNvSpPr>
          <p:nvPr/>
        </p:nvSpPr>
        <p:spPr bwMode="auto">
          <a:xfrm>
            <a:off x="897622" y="1971702"/>
            <a:ext cx="3674378" cy="4521173"/>
          </a:xfrm>
          <a:prstGeom prst="rect">
            <a:avLst/>
          </a:prstGeom>
          <a:noFill/>
          <a:ln w="12700">
            <a:miter lim="800000"/>
            <a:headEnd/>
            <a:tailEnd/>
          </a:ln>
        </p:spPr>
        <p:txBody>
          <a:bodyPr vert="horz" wrap="square" lIns="90488" tIns="44450" rIns="90488" bIns="44450" numCol="1" rtlCol="0" anchor="t" anchorCtr="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en-US" sz="1600" b="1" dirty="0">
                <a:latin typeface="Arial" panose="020B0604020202020204" pitchFamily="34" charset="0"/>
                <a:cs typeface="Arial" panose="020B0604020202020204" pitchFamily="34" charset="0"/>
              </a:rPr>
              <a:t>Caliber:</a:t>
            </a:r>
            <a:r>
              <a:rPr lang="en-US" sz="1600" dirty="0">
                <a:latin typeface="Arial" panose="020B0604020202020204" pitchFamily="34" charset="0"/>
                <a:cs typeface="Arial" panose="020B0604020202020204" pitchFamily="34" charset="0"/>
              </a:rPr>
              <a:t>		5.56mm</a:t>
            </a:r>
          </a:p>
          <a:p>
            <a:pPr algn="l">
              <a:lnSpc>
                <a:spcPct val="70000"/>
              </a:lnSpc>
            </a:pPr>
            <a:r>
              <a:rPr lang="en-US" sz="1600" dirty="0">
                <a:latin typeface="Arial" panose="020B0604020202020204" pitchFamily="34" charset="0"/>
                <a:cs typeface="Arial" panose="020B0604020202020204" pitchFamily="34" charset="0"/>
              </a:rPr>
              <a:t> </a:t>
            </a:r>
          </a:p>
          <a:p>
            <a:pPr algn="l">
              <a:lnSpc>
                <a:spcPct val="70000"/>
              </a:lnSpc>
            </a:pPr>
            <a:r>
              <a:rPr lang="en-US" sz="1600" b="1" dirty="0">
                <a:latin typeface="Arial" panose="020B0604020202020204" pitchFamily="34" charset="0"/>
                <a:cs typeface="Arial" panose="020B0604020202020204" pitchFamily="34" charset="0"/>
              </a:rPr>
              <a:t>Maximum Range:</a:t>
            </a:r>
            <a:r>
              <a:rPr lang="en-US" sz="1600" dirty="0">
                <a:latin typeface="Arial" panose="020B0604020202020204" pitchFamily="34" charset="0"/>
                <a:cs typeface="Arial" panose="020B0604020202020204" pitchFamily="34" charset="0"/>
              </a:rPr>
              <a:t>	3600m</a:t>
            </a:r>
          </a:p>
          <a:p>
            <a:pPr algn="l">
              <a:lnSpc>
                <a:spcPct val="70000"/>
              </a:lnSpc>
            </a:pPr>
            <a:endParaRPr lang="en-US" sz="1600" dirty="0">
              <a:latin typeface="Arial" panose="020B0604020202020204" pitchFamily="34" charset="0"/>
              <a:cs typeface="Arial" panose="020B0604020202020204" pitchFamily="34" charset="0"/>
            </a:endParaRPr>
          </a:p>
          <a:p>
            <a:pPr algn="l">
              <a:lnSpc>
                <a:spcPct val="70000"/>
              </a:lnSpc>
            </a:pPr>
            <a:r>
              <a:rPr lang="en-US" sz="1600" b="1" dirty="0">
                <a:latin typeface="Arial" panose="020B0604020202020204" pitchFamily="34" charset="0"/>
                <a:cs typeface="Arial" panose="020B0604020202020204" pitchFamily="34" charset="0"/>
              </a:rPr>
              <a:t>Maximum Effective Range:</a:t>
            </a:r>
          </a:p>
          <a:p>
            <a:pPr algn="l">
              <a:lnSpc>
                <a:spcPct val="70000"/>
              </a:lnSpc>
            </a:pPr>
            <a:endParaRPr lang="en-US" sz="1600" b="1" dirty="0">
              <a:latin typeface="Arial" panose="020B0604020202020204" pitchFamily="34" charset="0"/>
              <a:cs typeface="Arial" panose="020B0604020202020204" pitchFamily="34" charset="0"/>
            </a:endParaRPr>
          </a:p>
          <a:p>
            <a:pPr algn="l">
              <a:lnSpc>
                <a:spcPct val="70000"/>
              </a:lnSpc>
            </a:pPr>
            <a:r>
              <a:rPr lang="en-US" sz="1600" b="1" dirty="0">
                <a:latin typeface="Arial" panose="020B0604020202020204" pitchFamily="34" charset="0"/>
                <a:cs typeface="Arial" panose="020B0604020202020204" pitchFamily="34" charset="0"/>
              </a:rPr>
              <a:t>Bipod/Point Targets: </a:t>
            </a:r>
            <a:r>
              <a:rPr lang="en-US" sz="1600" dirty="0">
                <a:latin typeface="Arial" panose="020B0604020202020204" pitchFamily="34" charset="0"/>
                <a:cs typeface="Arial" panose="020B0604020202020204" pitchFamily="34" charset="0"/>
              </a:rPr>
              <a:t>600m</a:t>
            </a:r>
          </a:p>
          <a:p>
            <a:pPr algn="l">
              <a:lnSpc>
                <a:spcPct val="70000"/>
              </a:lnSpc>
            </a:pPr>
            <a:endParaRPr lang="en-US" sz="1600" dirty="0">
              <a:latin typeface="Arial" panose="020B0604020202020204" pitchFamily="34" charset="0"/>
              <a:cs typeface="Arial" panose="020B0604020202020204" pitchFamily="34" charset="0"/>
            </a:endParaRPr>
          </a:p>
          <a:p>
            <a:pPr algn="l">
              <a:lnSpc>
                <a:spcPct val="70000"/>
              </a:lnSpc>
            </a:pPr>
            <a:r>
              <a:rPr lang="en-US" sz="1600" b="1" dirty="0">
                <a:latin typeface="Arial" panose="020B0604020202020204" pitchFamily="34" charset="0"/>
                <a:cs typeface="Arial" panose="020B0604020202020204" pitchFamily="34" charset="0"/>
              </a:rPr>
              <a:t>Bipod/Area Targets: </a:t>
            </a:r>
            <a:r>
              <a:rPr lang="en-US" sz="1600" dirty="0">
                <a:latin typeface="Arial" panose="020B0604020202020204" pitchFamily="34" charset="0"/>
                <a:cs typeface="Arial" panose="020B0604020202020204" pitchFamily="34" charset="0"/>
              </a:rPr>
              <a:t>800m</a:t>
            </a:r>
          </a:p>
          <a:p>
            <a:pPr algn="l">
              <a:lnSpc>
                <a:spcPct val="70000"/>
              </a:lnSpc>
            </a:pPr>
            <a:endParaRPr lang="en-US" sz="1600" b="1" dirty="0">
              <a:latin typeface="Arial" panose="020B0604020202020204" pitchFamily="34" charset="0"/>
              <a:cs typeface="Arial" panose="020B0604020202020204" pitchFamily="34" charset="0"/>
            </a:endParaRPr>
          </a:p>
          <a:p>
            <a:pPr algn="l">
              <a:lnSpc>
                <a:spcPct val="70000"/>
              </a:lnSpc>
            </a:pPr>
            <a:r>
              <a:rPr lang="en-US" sz="1600" b="1" dirty="0">
                <a:latin typeface="Arial" panose="020B0604020202020204" pitchFamily="34" charset="0"/>
                <a:cs typeface="Arial" panose="020B0604020202020204" pitchFamily="34" charset="0"/>
              </a:rPr>
              <a:t>Tripod/Area Targets:</a:t>
            </a:r>
            <a:r>
              <a:rPr lang="en-US" sz="1600" dirty="0">
                <a:latin typeface="Arial" panose="020B0604020202020204" pitchFamily="34" charset="0"/>
                <a:cs typeface="Arial" panose="020B0604020202020204" pitchFamily="34" charset="0"/>
              </a:rPr>
              <a:t>1000m</a:t>
            </a:r>
          </a:p>
          <a:p>
            <a:pPr algn="l">
              <a:lnSpc>
                <a:spcPct val="70000"/>
              </a:lnSpc>
            </a:pPr>
            <a:endParaRPr lang="en-US" sz="1600" b="1" dirty="0">
              <a:latin typeface="Arial" panose="020B0604020202020204" pitchFamily="34" charset="0"/>
              <a:cs typeface="Arial" panose="020B0604020202020204" pitchFamily="34" charset="0"/>
            </a:endParaRPr>
          </a:p>
          <a:p>
            <a:pPr algn="l">
              <a:lnSpc>
                <a:spcPct val="70000"/>
              </a:lnSpc>
            </a:pPr>
            <a:r>
              <a:rPr lang="en-US" sz="1600" b="1" dirty="0">
                <a:latin typeface="Arial" panose="020B0604020202020204" pitchFamily="34" charset="0"/>
                <a:cs typeface="Arial" panose="020B0604020202020204" pitchFamily="34" charset="0"/>
              </a:rPr>
              <a:t>Grazing Fire: </a:t>
            </a:r>
            <a:r>
              <a:rPr lang="en-US" sz="1600" dirty="0">
                <a:latin typeface="Arial" panose="020B0604020202020204" pitchFamily="34" charset="0"/>
                <a:cs typeface="Arial" panose="020B0604020202020204" pitchFamily="34" charset="0"/>
              </a:rPr>
              <a:t>600m</a:t>
            </a:r>
          </a:p>
          <a:p>
            <a:pPr algn="l">
              <a:lnSpc>
                <a:spcPct val="70000"/>
              </a:lnSpc>
            </a:pPr>
            <a:endParaRPr lang="en-US" sz="1600" b="1" dirty="0">
              <a:latin typeface="Arial" panose="020B0604020202020204" pitchFamily="34" charset="0"/>
              <a:cs typeface="Arial" panose="020B0604020202020204" pitchFamily="34" charset="0"/>
            </a:endParaRPr>
          </a:p>
          <a:p>
            <a:pPr algn="l">
              <a:lnSpc>
                <a:spcPct val="70000"/>
              </a:lnSpc>
            </a:pPr>
            <a:r>
              <a:rPr lang="en-US" sz="1600" b="1" dirty="0">
                <a:latin typeface="Arial" panose="020B0604020202020204" pitchFamily="34" charset="0"/>
                <a:cs typeface="Arial" panose="020B0604020202020204" pitchFamily="34" charset="0"/>
              </a:rPr>
              <a:t>Tracer Burnout:</a:t>
            </a:r>
            <a:r>
              <a:rPr lang="en-US" sz="1600" dirty="0">
                <a:latin typeface="Arial" panose="020B0604020202020204" pitchFamily="34" charset="0"/>
                <a:cs typeface="Arial" panose="020B0604020202020204" pitchFamily="34" charset="0"/>
              </a:rPr>
              <a:t> 900m</a:t>
            </a:r>
          </a:p>
          <a:p>
            <a:pPr lvl="1" algn="l">
              <a:lnSpc>
                <a:spcPct val="70000"/>
              </a:lnSpc>
              <a:buFontTx/>
              <a:buNone/>
            </a:pPr>
            <a:endParaRPr lang="en-US" sz="1200" dirty="0">
              <a:latin typeface="Arial" panose="020B0604020202020204" pitchFamily="34" charset="0"/>
              <a:cs typeface="Arial" panose="020B0604020202020204" pitchFamily="34" charset="0"/>
            </a:endParaRPr>
          </a:p>
          <a:p>
            <a:pPr algn="l">
              <a:lnSpc>
                <a:spcPct val="70000"/>
              </a:lnSpc>
            </a:pPr>
            <a:endParaRPr lang="en-US" sz="1200" dirty="0">
              <a:latin typeface="Arial" panose="020B0604020202020204" pitchFamily="34" charset="0"/>
              <a:cs typeface="Arial" panose="020B0604020202020204" pitchFamily="34" charset="0"/>
            </a:endParaRPr>
          </a:p>
          <a:p>
            <a:pPr algn="l">
              <a:lnSpc>
                <a:spcPct val="70000"/>
              </a:lnSpc>
              <a:buFontTx/>
              <a:buNone/>
            </a:pPr>
            <a:r>
              <a:rPr lang="en-US" sz="1200" dirty="0">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978B1FA-ABF7-8C85-0D8F-DD2AB73CD881}"/>
              </a:ext>
            </a:extLst>
          </p:cNvPr>
          <p:cNvSpPr txBox="1"/>
          <p:nvPr/>
        </p:nvSpPr>
        <p:spPr>
          <a:xfrm>
            <a:off x="5362833" y="1970983"/>
            <a:ext cx="3781167" cy="4204228"/>
          </a:xfrm>
          <a:prstGeom prst="rect">
            <a:avLst/>
          </a:prstGeom>
          <a:noFill/>
        </p:spPr>
        <p:txBody>
          <a:bodyPr wrap="square" rtlCol="0">
            <a:spAutoFit/>
          </a:bodyPr>
          <a:lstStyle/>
          <a:p>
            <a:pPr algn="l">
              <a:lnSpc>
                <a:spcPct val="70000"/>
              </a:lnSpc>
            </a:pPr>
            <a:r>
              <a:rPr lang="en-US" sz="1600" b="1" dirty="0">
                <a:latin typeface="Arial" panose="020B0604020202020204" pitchFamily="34" charset="0"/>
                <a:cs typeface="Arial" panose="020B0604020202020204" pitchFamily="34" charset="0"/>
              </a:rPr>
              <a:t>Rates of Fire</a:t>
            </a:r>
            <a:r>
              <a:rPr lang="en-US" sz="1600" dirty="0">
                <a:latin typeface="Arial" panose="020B0604020202020204" pitchFamily="34" charset="0"/>
                <a:cs typeface="Arial" panose="020B0604020202020204" pitchFamily="34" charset="0"/>
              </a:rPr>
              <a:t>:     </a:t>
            </a:r>
          </a:p>
          <a:p>
            <a:pPr algn="l"/>
            <a:endParaRPr lang="en-US" sz="1600" b="1" i="1" u="none" strike="noStrike" baseline="0" dirty="0">
              <a:solidFill>
                <a:srgbClr val="000000"/>
              </a:solidFill>
              <a:latin typeface="Arial" panose="020B0604020202020204" pitchFamily="34" charset="0"/>
            </a:endParaRPr>
          </a:p>
          <a:p>
            <a:pPr algn="l"/>
            <a:r>
              <a:rPr lang="en-US" sz="1600" b="1" i="1" u="none" strike="noStrike" baseline="0" dirty="0">
                <a:solidFill>
                  <a:srgbClr val="000000"/>
                </a:solidFill>
                <a:latin typeface="Arial" panose="020B0604020202020204" pitchFamily="34" charset="0"/>
              </a:rPr>
              <a:t>SUSTAINED: </a:t>
            </a:r>
          </a:p>
          <a:p>
            <a:pPr algn="l"/>
            <a:r>
              <a:rPr lang="en-US" sz="1600" b="0" i="0" u="none" strike="noStrike" baseline="0" dirty="0">
                <a:solidFill>
                  <a:srgbClr val="000000"/>
                </a:solidFill>
                <a:latin typeface="Arial" panose="020B0604020202020204" pitchFamily="34" charset="0"/>
              </a:rPr>
              <a:t>50 rounds per minute, Fired in 6- to 9-round bursts, 4-5 seconds between bursts (barrel change every 10 minutes). 	</a:t>
            </a:r>
          </a:p>
          <a:p>
            <a:pPr algn="l"/>
            <a:endParaRPr lang="en-US" sz="1600" b="1" i="1" u="none" strike="noStrike" baseline="0" dirty="0">
              <a:solidFill>
                <a:srgbClr val="000000"/>
              </a:solidFill>
              <a:latin typeface="Arial" panose="020B0604020202020204" pitchFamily="34" charset="0"/>
            </a:endParaRPr>
          </a:p>
          <a:p>
            <a:pPr algn="l"/>
            <a:r>
              <a:rPr lang="en-US" sz="1600" b="1" i="1" u="none" strike="noStrike" baseline="0" dirty="0">
                <a:solidFill>
                  <a:srgbClr val="000000"/>
                </a:solidFill>
                <a:latin typeface="Arial" panose="020B0604020202020204" pitchFamily="34" charset="0"/>
              </a:rPr>
              <a:t>RAPID: </a:t>
            </a:r>
            <a:r>
              <a:rPr lang="en-US" sz="1600" b="0" i="0" u="none" strike="noStrike" baseline="0" dirty="0">
                <a:solidFill>
                  <a:srgbClr val="000000"/>
                </a:solidFill>
                <a:latin typeface="Arial" panose="020B0604020202020204" pitchFamily="34" charset="0"/>
              </a:rPr>
              <a:t>	</a:t>
            </a:r>
          </a:p>
          <a:p>
            <a:pPr algn="l"/>
            <a:r>
              <a:rPr lang="en-US" sz="1600" b="0" i="0" u="none" strike="noStrike" baseline="0" dirty="0">
                <a:solidFill>
                  <a:srgbClr val="000000"/>
                </a:solidFill>
                <a:latin typeface="Arial" panose="020B0604020202020204" pitchFamily="34" charset="0"/>
              </a:rPr>
              <a:t>100 rounds per minute, Fired in 6- to 9-round bursts, 2-3 seconds between bursts (barrel change every two minutes). 	</a:t>
            </a:r>
          </a:p>
          <a:p>
            <a:pPr algn="l"/>
            <a:endParaRPr lang="en-US" sz="1600" b="1" i="1" u="none" strike="noStrike" baseline="0" dirty="0">
              <a:solidFill>
                <a:srgbClr val="000000"/>
              </a:solidFill>
              <a:latin typeface="Arial" panose="020B0604020202020204" pitchFamily="34" charset="0"/>
            </a:endParaRPr>
          </a:p>
          <a:p>
            <a:pPr algn="l"/>
            <a:r>
              <a:rPr lang="en-US" sz="1600" b="1" i="1" u="none" strike="noStrike" baseline="0" dirty="0">
                <a:solidFill>
                  <a:srgbClr val="000000"/>
                </a:solidFill>
                <a:latin typeface="Arial" panose="020B0604020202020204" pitchFamily="34" charset="0"/>
              </a:rPr>
              <a:t>CYCLIC: </a:t>
            </a:r>
            <a:r>
              <a:rPr lang="en-US" sz="1600" b="0" i="0" u="none" strike="noStrike" baseline="0" dirty="0">
                <a:solidFill>
                  <a:srgbClr val="000000"/>
                </a:solidFill>
                <a:latin typeface="Arial" panose="020B0604020202020204" pitchFamily="34" charset="0"/>
              </a:rPr>
              <a:t>	850 rounds per minute, </a:t>
            </a:r>
          </a:p>
          <a:p>
            <a:pPr algn="l"/>
            <a:r>
              <a:rPr lang="en-US" sz="1600" b="0" i="0" u="none" strike="noStrike" baseline="0" dirty="0">
                <a:solidFill>
                  <a:srgbClr val="000000"/>
                </a:solidFill>
                <a:latin typeface="Arial" panose="020B0604020202020204" pitchFamily="34" charset="0"/>
              </a:rPr>
              <a:t>Continuous burst (barrel change every minute).</a:t>
            </a:r>
            <a:endParaRPr lang="en-US" sz="1600" dirty="0"/>
          </a:p>
        </p:txBody>
      </p:sp>
    </p:spTree>
    <p:extLst>
      <p:ext uri="{BB962C8B-B14F-4D97-AF65-F5344CB8AC3E}">
        <p14:creationId xmlns:p14="http://schemas.microsoft.com/office/powerpoint/2010/main" val="412798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52AE955-CA6A-0DBA-4EC5-DEFE4E5A5B8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4585" r="7081" b="-1"/>
          <a:stretch/>
        </p:blipFill>
        <p:spPr>
          <a:xfrm>
            <a:off x="20" y="1"/>
            <a:ext cx="9143980" cy="6857999"/>
          </a:xfrm>
          <a:prstGeom prst="rect">
            <a:avLst/>
          </a:prstGeom>
        </p:spPr>
      </p:pic>
      <p:sp>
        <p:nvSpPr>
          <p:cNvPr id="10" name="Rectangle 8">
            <a:extLst>
              <a:ext uri="{FF2B5EF4-FFF2-40B4-BE49-F238E27FC236}">
                <a16:creationId xmlns:a16="http://schemas.microsoft.com/office/drawing/2014/main" id="{952E6FE9-E2C9-8CD9-F0BA-937E46107F45}"/>
              </a:ext>
            </a:extLst>
          </p:cNvPr>
          <p:cNvSpPr txBox="1">
            <a:spLocks noChangeArrowheads="1"/>
          </p:cNvSpPr>
          <p:nvPr/>
        </p:nvSpPr>
        <p:spPr bwMode="auto">
          <a:xfrm>
            <a:off x="2099358" y="2254756"/>
            <a:ext cx="4945284" cy="1846839"/>
          </a:xfrm>
          <a:prstGeom prst="rect">
            <a:avLst/>
          </a:prstGeom>
        </p:spPr>
        <p:txBody>
          <a:bodyPr vert="horz"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b="1" dirty="0">
                <a:solidFill>
                  <a:srgbClr val="FFFFFF"/>
                </a:solidFill>
                <a:latin typeface="Arial" panose="020B0604020202020204" pitchFamily="34" charset="0"/>
                <a:cs typeface="Arial" panose="020B0604020202020204" pitchFamily="34" charset="0"/>
              </a:rPr>
              <a:t>M240  Machinegun</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D141A26B-79DC-4A53-857D-7401E21E816A}" type="slidenum">
              <a:rPr lang="en-US" sz="1000">
                <a:solidFill>
                  <a:srgbClr val="FFFFFF"/>
                </a:solidFill>
                <a:latin typeface="Calibri" panose="020F0502020204030204"/>
                <a:cs typeface="+mn-cs"/>
              </a:rPr>
              <a:pPr defTabSz="914400">
                <a:spcAft>
                  <a:spcPts val="600"/>
                </a:spcAft>
                <a:defRPr/>
              </a:pPr>
              <a:t>9</a:t>
            </a:fld>
            <a:endParaRPr lang="en-US" sz="1000">
              <a:solidFill>
                <a:srgbClr val="FFFFFF"/>
              </a:solidFill>
              <a:latin typeface="Calibri" panose="020F0502020204030204"/>
              <a:cs typeface="+mn-cs"/>
            </a:endParaRPr>
          </a:p>
        </p:txBody>
      </p:sp>
    </p:spTree>
    <p:extLst>
      <p:ext uri="{BB962C8B-B14F-4D97-AF65-F5344CB8AC3E}">
        <p14:creationId xmlns:p14="http://schemas.microsoft.com/office/powerpoint/2010/main" val="13409269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E03221DB8575428E79CBD780947F3A" ma:contentTypeVersion="31" ma:contentTypeDescription="Create a new document." ma:contentTypeScope="" ma:versionID="1d7128004c7d8f9c7eb1c5ca3cecab1d">
  <xsd:schema xmlns:xsd="http://www.w3.org/2001/XMLSchema" xmlns:xs="http://www.w3.org/2001/XMLSchema" xmlns:p="http://schemas.microsoft.com/office/2006/metadata/properties" xmlns:ns1="http://schemas.microsoft.com/sharepoint/v3" xmlns:ns2="248de226-9649-4240-8bfb-15b600037279" xmlns:ns3="fe40b97f-f325-46b3-babb-f4269e043981" targetNamespace="http://schemas.microsoft.com/office/2006/metadata/properties" ma:root="true" ma:fieldsID="173b36b42faf3c9ddaa4c95358596f1c" ns1:_="" ns2:_="" ns3:_="">
    <xsd:import namespace="http://schemas.microsoft.com/sharepoint/v3"/>
    <xsd:import namespace="248de226-9649-4240-8bfb-15b600037279"/>
    <xsd:import namespace="fe40b97f-f325-46b3-babb-f4269e043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C_x002e_DA5500_x002f_5501_x002d_LS3N_x002f_A" minOccurs="0"/>
                <xsd:element ref="ns2:FORD_x002c_ALL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de226-9649-4240-8bfb-15b600037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dexed="true" ma:internalName="MediaServiceLocation" ma:readOnly="true">
      <xsd:simpleType>
        <xsd:restriction base="dms:Text"/>
      </xsd:simpleType>
    </xsd:element>
    <xsd:element name="C_x002e_DA5500_x002f_5501_x002d_LS3N_x002f_A" ma:index="23" nillable="true" ma:displayName="C. DA 5500/5501 - LS3 N/A  " ma:format="Dropdown" ma:internalName="C_x002e_DA5500_x002f_5501_x002d_LS3N_x002f_A">
      <xsd:simpleType>
        <xsd:restriction base="dms:Text">
          <xsd:maxLength value="255"/>
        </xsd:restriction>
      </xsd:simpleType>
    </xsd:element>
    <xsd:element name="FORD_x002c_ALLEN" ma:index="24" nillable="true" ma:displayName="FORD, ALLEN" ma:format="Dropdown" ma:internalName="FORD_x002c_ALLEN">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0b97f-f325-46b3-babb-f4269e0439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61b4ad-2fbb-48f3-a284-9ff1657daf7d}" ma:internalName="TaxCatchAll" ma:readOnly="false" ma:showField="CatchAllData" ma:web="fe40b97f-f325-46b3-babb-f4269e04398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8de226-9649-4240-8bfb-15b600037279">
      <Terms xmlns="http://schemas.microsoft.com/office/infopath/2007/PartnerControls"/>
    </lcf76f155ced4ddcb4097134ff3c332f>
    <SharedWithUsers xmlns="fe40b97f-f325-46b3-babb-f4269e043981">
      <UserInfo>
        <DisplayName>Stroman, Stephen C SFC USARMY (USA)</DisplayName>
        <AccountId>67</AccountId>
        <AccountType/>
      </UserInfo>
      <UserInfo>
        <DisplayName>Johnson, Richard L III SFC USARMY (USA)</DisplayName>
        <AccountId>73</AccountId>
        <AccountType/>
      </UserInfo>
      <UserInfo>
        <DisplayName>Lamach, Alben C SSG USARMY NG TXARNG (USA)</DisplayName>
        <AccountId>68</AccountId>
        <AccountType/>
      </UserInfo>
      <UserInfo>
        <DisplayName>Bedsole, William L SSG USARMY NG TXARNG (USA)</DisplayName>
        <AccountId>69</AccountId>
        <AccountType/>
      </UserInfo>
    </SharedWithUsers>
    <_ip_UnifiedCompliancePolicyUIAction xmlns="http://schemas.microsoft.com/sharepoint/v3" xsi:nil="true"/>
    <FORD_x002c_ALLEN xmlns="248de226-9649-4240-8bfb-15b600037279" xsi:nil="true"/>
    <C_x002e_DA5500_x002f_5501_x002d_LS3N_x002f_A xmlns="248de226-9649-4240-8bfb-15b600037279" xsi:nil="true"/>
    <_ip_UnifiedCompliancePolicyProperties xmlns="http://schemas.microsoft.com/sharepoint/v3" xsi:nil="true"/>
    <TaxCatchAll xmlns="fe40b97f-f325-46b3-babb-f4269e043981" xsi:nil="true"/>
  </documentManagement>
</p:properties>
</file>

<file path=customXml/itemProps1.xml><?xml version="1.0" encoding="utf-8"?>
<ds:datastoreItem xmlns:ds="http://schemas.openxmlformats.org/officeDocument/2006/customXml" ds:itemID="{7380853F-2FF5-4221-90EA-2FCA5FF4BAC7}"/>
</file>

<file path=customXml/itemProps2.xml><?xml version="1.0" encoding="utf-8"?>
<ds:datastoreItem xmlns:ds="http://schemas.openxmlformats.org/officeDocument/2006/customXml" ds:itemID="{6EEF6F7F-4A1D-43D9-87B0-2A9CF46449E1}">
  <ds:schemaRefs>
    <ds:schemaRef ds:uri="http://schemas.microsoft.com/sharepoint/v3/contenttype/forms"/>
  </ds:schemaRefs>
</ds:datastoreItem>
</file>

<file path=customXml/itemProps3.xml><?xml version="1.0" encoding="utf-8"?>
<ds:datastoreItem xmlns:ds="http://schemas.openxmlformats.org/officeDocument/2006/customXml" ds:itemID="{5A17A0FB-372E-4E99-BEEC-1109719A0F60}">
  <ds:schemaRefs>
    <ds:schemaRef ds:uri="http://schemas.microsoft.com/office/2006/metadata/properties"/>
    <ds:schemaRef ds:uri="http://schemas.microsoft.com/office/infopath/2007/PartnerControls"/>
    <ds:schemaRef ds:uri="ea497026-d481-43c8-bd62-7b436f9a3692"/>
    <ds:schemaRef ds:uri="54c69f0c-a238-4c4b-86a9-e1b72ef19d06"/>
  </ds:schemaRefs>
</ds:datastoreItem>
</file>

<file path=docProps/app.xml><?xml version="1.0" encoding="utf-8"?>
<Properties xmlns="http://schemas.openxmlformats.org/officeDocument/2006/extended-properties" xmlns:vt="http://schemas.openxmlformats.org/officeDocument/2006/docPropsVTypes">
  <Template>Office Theme</Template>
  <TotalTime>2164</TotalTime>
  <Words>5563</Words>
  <Application>Microsoft Office PowerPoint</Application>
  <PresentationFormat>On-screen Show (4:3)</PresentationFormat>
  <Paragraphs>832</Paragraphs>
  <Slides>56</Slides>
  <Notes>54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Arial-BoldMT</vt:lpstr>
      <vt:lpstr>ArialMT</vt:lpstr>
      <vt:lpstr>Calibri</vt:lpstr>
      <vt:lpstr>Segoe UI</vt:lpstr>
      <vt:lpstr>Times New Roman</vt:lpstr>
      <vt:lpstr>TimesNewRoman</vt:lpstr>
      <vt:lpstr>TimesNewRomanPS-BoldMT</vt:lpstr>
      <vt:lpstr>TimesNewRomanPS-ItalicMT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History and Heritage NRSBC013</dc:title>
  <dc:creator>Stanley, Justin</dc:creator>
  <cp:lastModifiedBy>Buck, Thomas P CIV USARMY MCOE (USA)</cp:lastModifiedBy>
  <cp:revision>44</cp:revision>
  <dcterms:created xsi:type="dcterms:W3CDTF">2022-06-14T13:13:52Z</dcterms:created>
  <dcterms:modified xsi:type="dcterms:W3CDTF">2023-10-13T13:07:21Z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0x0101002DE03221DB8575428E79CBD780947F3A</vt:lpwstr>
  </property>
  <property fmtid="{D5CDD505-2E9C-101B-9397-08002B2CF9AE}" pid="3" name="MediaServiceImageTags">
    <vt:lpwstr/>
  </property>
</Properties>
</file>