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sldIdLst>
    <p:sldId id="256" r:id="rId5"/>
    <p:sldId id="332" r:id="rId6"/>
    <p:sldId id="257" r:id="rId7"/>
    <p:sldId id="258" r:id="rId8"/>
    <p:sldId id="302" r:id="rId9"/>
    <p:sldId id="301" r:id="rId10"/>
    <p:sldId id="300" r:id="rId11"/>
    <p:sldId id="299" r:id="rId12"/>
    <p:sldId id="298" r:id="rId13"/>
    <p:sldId id="297" r:id="rId14"/>
    <p:sldId id="296" r:id="rId15"/>
    <p:sldId id="295" r:id="rId16"/>
    <p:sldId id="294" r:id="rId17"/>
    <p:sldId id="293" r:id="rId18"/>
    <p:sldId id="292" r:id="rId19"/>
    <p:sldId id="291" r:id="rId20"/>
    <p:sldId id="290" r:id="rId21"/>
    <p:sldId id="289" r:id="rId22"/>
    <p:sldId id="288" r:id="rId23"/>
    <p:sldId id="287" r:id="rId24"/>
    <p:sldId id="286" r:id="rId25"/>
    <p:sldId id="285" r:id="rId26"/>
    <p:sldId id="284" r:id="rId27"/>
    <p:sldId id="283" r:id="rId28"/>
    <p:sldId id="282" r:id="rId29"/>
    <p:sldId id="333" r:id="rId30"/>
    <p:sldId id="280" r:id="rId31"/>
    <p:sldId id="279" r:id="rId32"/>
    <p:sldId id="278" r:id="rId33"/>
    <p:sldId id="277" r:id="rId34"/>
    <p:sldId id="276" r:id="rId35"/>
    <p:sldId id="275" r:id="rId36"/>
    <p:sldId id="274" r:id="rId37"/>
    <p:sldId id="273" r:id="rId38"/>
    <p:sldId id="272" r:id="rId39"/>
    <p:sldId id="271" r:id="rId40"/>
    <p:sldId id="270" r:id="rId41"/>
    <p:sldId id="269" r:id="rId42"/>
    <p:sldId id="268" r:id="rId43"/>
    <p:sldId id="267" r:id="rId44"/>
    <p:sldId id="266" r:id="rId45"/>
    <p:sldId id="265" r:id="rId46"/>
    <p:sldId id="264" r:id="rId47"/>
    <p:sldId id="263" r:id="rId48"/>
    <p:sldId id="262" r:id="rId49"/>
    <p:sldId id="261" r:id="rId50"/>
    <p:sldId id="260" r:id="rId51"/>
    <p:sldId id="331"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63A56E-CC56-4A21-8FD5-953A320FF6AB}" v="39" dt="2023-06-12T17:31:47.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423" autoAdjust="0"/>
  </p:normalViewPr>
  <p:slideViewPr>
    <p:cSldViewPr snapToGrid="0">
      <p:cViewPr varScale="1">
        <p:scale>
          <a:sx n="96" d="100"/>
          <a:sy n="96" d="100"/>
        </p:scale>
        <p:origin x="207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ck, Thomas P CIV USARMY MCOE (USA)" userId="S::thomas.p.buck4.civ@army.mil::80f10f39-ec51-4f46-af90-da28eb669aa5" providerId="AD" clId="Web-{9963A56E-CC56-4A21-8FD5-953A320FF6AB}"/>
    <pc:docChg chg="modSld">
      <pc:chgData name="Buck, Thomas P CIV USARMY MCOE (USA)" userId="S::thomas.p.buck4.civ@army.mil::80f10f39-ec51-4f46-af90-da28eb669aa5" providerId="AD" clId="Web-{9963A56E-CC56-4A21-8FD5-953A320FF6AB}" dt="2023-06-12T17:31:45.130" v="51" actId="20577"/>
      <pc:docMkLst>
        <pc:docMk/>
      </pc:docMkLst>
      <pc:sldChg chg="modNotes">
        <pc:chgData name="Buck, Thomas P CIV USARMY MCOE (USA)" userId="S::thomas.p.buck4.civ@army.mil::80f10f39-ec51-4f46-af90-da28eb669aa5" providerId="AD" clId="Web-{9963A56E-CC56-4A21-8FD5-953A320FF6AB}" dt="2023-06-12T17:22:46.966" v="12"/>
        <pc:sldMkLst>
          <pc:docMk/>
          <pc:sldMk cId="1579168364" sldId="266"/>
        </pc:sldMkLst>
      </pc:sldChg>
      <pc:sldChg chg="modSp modNotes">
        <pc:chgData name="Buck, Thomas P CIV USARMY MCOE (USA)" userId="S::thomas.p.buck4.civ@army.mil::80f10f39-ec51-4f46-af90-da28eb669aa5" providerId="AD" clId="Web-{9963A56E-CC56-4A21-8FD5-953A320FF6AB}" dt="2023-06-12T17:31:45.130" v="51" actId="20577"/>
        <pc:sldMkLst>
          <pc:docMk/>
          <pc:sldMk cId="2896488972" sldId="277"/>
        </pc:sldMkLst>
        <pc:spChg chg="mod">
          <ac:chgData name="Buck, Thomas P CIV USARMY MCOE (USA)" userId="S::thomas.p.buck4.civ@army.mil::80f10f39-ec51-4f46-af90-da28eb669aa5" providerId="AD" clId="Web-{9963A56E-CC56-4A21-8FD5-953A320FF6AB}" dt="2023-06-12T17:31:45.130" v="51" actId="20577"/>
          <ac:spMkLst>
            <pc:docMk/>
            <pc:sldMk cId="2896488972" sldId="277"/>
            <ac:spMk id="10" creationId="{AC019135-419C-04BB-EE53-16AC130CE524}"/>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F307C-E8ED-4679-8C3A-D4497EAFB996}" type="datetimeFigureOut">
              <a:rPr lang="en-US" smtClean="0"/>
              <a:t>6/12/2023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6E227-7DD7-44CF-A447-A0063BADFF2C}" type="slidenum">
              <a:rPr lang="en-US" smtClean="0"/>
              <a:t>‹#›</a:t>
            </a:fld>
            <a:endParaRPr lang="en-US"/>
          </a:p>
        </p:txBody>
      </p:sp>
    </p:spTree>
    <p:extLst>
      <p:ext uri="{BB962C8B-B14F-4D97-AF65-F5344CB8AC3E}">
        <p14:creationId xmlns:p14="http://schemas.microsoft.com/office/powerpoint/2010/main" val="153868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ATP 3-09.30, Chapter 4</a:t>
            </a:r>
          </a:p>
          <a:p>
            <a:endParaRPr lang="en-US" dirty="0"/>
          </a:p>
          <a:p>
            <a:pPr algn="l"/>
            <a:r>
              <a:rPr lang="en-US" sz="1800" b="0" i="0" u="none" strike="noStrike" baseline="0" dirty="0">
                <a:latin typeface="TimesNewRoman"/>
              </a:rPr>
              <a:t>4-1. A </a:t>
            </a:r>
            <a:r>
              <a:rPr lang="en-US" sz="1800" b="0" i="1" u="none" strike="noStrike" baseline="0" dirty="0">
                <a:latin typeface="TimesNewRoman,Italic"/>
              </a:rPr>
              <a:t>call for fire </a:t>
            </a:r>
            <a:r>
              <a:rPr lang="en-US" sz="1800" b="0" i="0" u="none" strike="noStrike" baseline="0" dirty="0">
                <a:latin typeface="TimesNewRoman"/>
              </a:rPr>
              <a:t>is a request for fire containing data necessary for obtaining the required fire on a target (FM 3-09).</a:t>
            </a:r>
          </a:p>
          <a:p>
            <a:pPr algn="l"/>
            <a:endParaRPr lang="en-US" sz="1800" b="0" i="0" u="none" strike="noStrike" baseline="0" dirty="0">
              <a:latin typeface="TimesNewRoman"/>
            </a:endParaRPr>
          </a:p>
          <a:p>
            <a:pPr algn="l"/>
            <a:r>
              <a:rPr lang="en-US" sz="1800" b="0" i="0" u="none" strike="noStrike" baseline="0" dirty="0">
                <a:latin typeface="TimesNewRoman"/>
              </a:rPr>
              <a:t>4-2. A call for fire is a concise message prepared by the observer. It contains all of the information needed by the fire direction center (FDC) to determine the method of target attack. It is a request for fire, not an</a:t>
            </a:r>
          </a:p>
          <a:p>
            <a:pPr algn="l"/>
            <a:r>
              <a:rPr lang="en-US" sz="1800" b="0" i="0" u="none" strike="noStrike" baseline="0" dirty="0">
                <a:latin typeface="TimesNewRoman"/>
              </a:rPr>
              <a:t>order.</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5</a:t>
            </a:fld>
            <a:endParaRPr lang="en-US"/>
          </a:p>
        </p:txBody>
      </p:sp>
    </p:spTree>
    <p:extLst>
      <p:ext uri="{BB962C8B-B14F-4D97-AF65-F5344CB8AC3E}">
        <p14:creationId xmlns:p14="http://schemas.microsoft.com/office/powerpoint/2010/main" val="3884638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
              </a:rPr>
              <a:t>ATP 3-09.30, Chapter 3</a:t>
            </a:r>
          </a:p>
          <a:p>
            <a:pPr algn="l"/>
            <a:endParaRPr lang="en-US" sz="1800" b="0" i="0" u="none" strike="noStrike" baseline="0" dirty="0">
              <a:latin typeface="TimesNewRoman"/>
            </a:endParaRPr>
          </a:p>
          <a:p>
            <a:pPr algn="l"/>
            <a:r>
              <a:rPr lang="en-US" sz="1800" b="0" i="0" u="none" strike="noStrike" baseline="0" dirty="0">
                <a:latin typeface="TimesNewRoman"/>
              </a:rPr>
              <a:t>A </a:t>
            </a:r>
            <a:r>
              <a:rPr lang="en-US" sz="1800" b="0" i="1" u="none" strike="noStrike" baseline="0" dirty="0">
                <a:latin typeface="TimesNewRoman,Italic"/>
              </a:rPr>
              <a:t>mil </a:t>
            </a:r>
            <a:r>
              <a:rPr lang="en-US" sz="1800" b="0" i="0" u="none" strike="noStrike" baseline="0" dirty="0">
                <a:latin typeface="TimesNewRoman"/>
              </a:rPr>
              <a:t>is a unit of measure for angles that is based on the angle subtended by l/6400 of the circumference of a circle (FM 6-40)</a:t>
            </a:r>
            <a:r>
              <a:rPr lang="en-US" sz="1800" b="1" i="0" u="none" strike="noStrike" baseline="0" dirty="0">
                <a:latin typeface="TimesNewRoman,Bold"/>
              </a:rPr>
              <a:t>. </a:t>
            </a:r>
            <a:r>
              <a:rPr lang="en-US" sz="1800" b="0" i="0" u="none" strike="noStrike" baseline="0" dirty="0">
                <a:latin typeface="TimesNewRoman"/>
              </a:rPr>
              <a:t>The mil is used because of its accuracy and the mil relation formula,</a:t>
            </a:r>
          </a:p>
          <a:p>
            <a:pPr algn="l"/>
            <a:r>
              <a:rPr lang="en-US" sz="1800" b="0" i="0" u="none" strike="noStrike" baseline="0" dirty="0">
                <a:latin typeface="TimesNewRoman"/>
              </a:rPr>
              <a:t>which is based on the assumption that an angle of one mil will subtend an arc of one meter at a distance of 1,000 meters. The graphic representation of mil is a lower-case letter “m” with a virgule (/) through it (m/ ).</a:t>
            </a:r>
          </a:p>
          <a:p>
            <a:pPr algn="l"/>
            <a:endParaRPr lang="en-US" sz="1800" b="0" i="0" u="none" strike="noStrike" baseline="0" dirty="0">
              <a:latin typeface="TimesNewRoman"/>
            </a:endParaRPr>
          </a:p>
          <a:p>
            <a:pPr algn="l"/>
            <a:r>
              <a:rPr lang="en-US" sz="1800" b="0" i="0" u="none" strike="noStrike" baseline="0" dirty="0">
                <a:latin typeface="TimesNewRoman"/>
              </a:rPr>
              <a:t>The mil relation formula (see Figure 3-1) has several applications in observed fire procedures. It can be used to determine the width of a lateral shift in meters to the nearest 10 meters from a known point to a</a:t>
            </a:r>
          </a:p>
          <a:p>
            <a:pPr algn="l"/>
            <a:r>
              <a:rPr lang="en-US" sz="1800" b="0" i="0" u="none" strike="noStrike" baseline="0" dirty="0">
                <a:latin typeface="TimesNewRoman"/>
              </a:rPr>
              <a:t>new target. Use the mil relation in estimating distances based on known equipment dimensions in meters and measured mils and in determining deviation corrections in adjustment of fire procedures based on the</a:t>
            </a:r>
          </a:p>
          <a:p>
            <a:pPr algn="l"/>
            <a:r>
              <a:rPr lang="en-US" sz="1800" b="0" i="0" u="none" strike="noStrike" baseline="0" dirty="0">
                <a:latin typeface="TimesNewRoman"/>
              </a:rPr>
              <a:t>deviation spotting in mils and the observer target distance factor.</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39</a:t>
            </a:fld>
            <a:endParaRPr lang="en-US"/>
          </a:p>
        </p:txBody>
      </p:sp>
    </p:spTree>
    <p:extLst>
      <p:ext uri="{BB962C8B-B14F-4D97-AF65-F5344CB8AC3E}">
        <p14:creationId xmlns:p14="http://schemas.microsoft.com/office/powerpoint/2010/main" val="3827493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dirty="0">
                <a:latin typeface="TimesNewRoman,BoldItalic"/>
              </a:rPr>
              <a:t>ATP 3-09.30, Chapter 3, Pg 3-7</a:t>
            </a:r>
          </a:p>
          <a:p>
            <a:endParaRPr lang="en-US" sz="1800" b="1" i="1" dirty="0">
              <a:latin typeface="TimesNewRoman,BoldItalic"/>
            </a:endParaRPr>
          </a:p>
          <a:p>
            <a:pPr algn="l"/>
            <a:r>
              <a:rPr lang="en-US" sz="1800" b="1" i="1" u="none" strike="noStrike" baseline="0" dirty="0">
                <a:latin typeface="TimesNewRoman,BoldItalic"/>
              </a:rPr>
              <a:t>Note</a:t>
            </a:r>
            <a:r>
              <a:rPr lang="en-US" sz="1800" b="0" i="0" u="none" strike="noStrike" baseline="0" dirty="0">
                <a:latin typeface="TimesNewRoman"/>
              </a:rPr>
              <a:t>. The observer should memorize the width (in mils) of his fingers and hand. Then, when shifts of 100 mils or more are required, he can use his hand instead of binoculars for determining shifts to place fires near the adjusting point as quickly as possible.</a:t>
            </a:r>
            <a:endParaRPr lang="en-US" dirty="0">
              <a:cs typeface="Calibri"/>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41</a:t>
            </a:fld>
            <a:endParaRPr lang="en-US"/>
          </a:p>
        </p:txBody>
      </p:sp>
    </p:spTree>
    <p:extLst>
      <p:ext uri="{BB962C8B-B14F-4D97-AF65-F5344CB8AC3E}">
        <p14:creationId xmlns:p14="http://schemas.microsoft.com/office/powerpoint/2010/main" val="125669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NewRoman"/>
              </a:rPr>
              <a:t>ATP 3-09.30, Chapter 4</a:t>
            </a:r>
          </a:p>
          <a:p>
            <a:pPr algn="l"/>
            <a:endParaRPr lang="en-US" sz="1800" b="0" i="0" u="none" strike="noStrike" baseline="0" dirty="0">
              <a:latin typeface="TimesNewRoman"/>
            </a:endParaRPr>
          </a:p>
          <a:p>
            <a:pPr algn="l"/>
            <a:r>
              <a:rPr lang="en-US" sz="1800" b="0" i="0" u="none" strike="noStrike" baseline="0" dirty="0">
                <a:latin typeface="TimesNewRoman"/>
              </a:rPr>
              <a:t>The six elements of a call for fire include: observer identification, warning order, target location, target description, method of engagement and method of fire and control. Regardless of the method of</a:t>
            </a:r>
          </a:p>
          <a:p>
            <a:pPr algn="l"/>
            <a:r>
              <a:rPr lang="en-US" sz="1800" b="0" i="0" u="none" strike="noStrike" baseline="0" dirty="0">
                <a:latin typeface="TimesNewRoman"/>
              </a:rPr>
              <a:t>target location used, the call for fire is normally sent in three transmissions, consisting of six elements, with a break and read back after each transmission. Send the information for each transmission as it is</a:t>
            </a:r>
          </a:p>
          <a:p>
            <a:pPr algn="l"/>
            <a:r>
              <a:rPr lang="en-US" sz="1800" b="0" i="0" u="none" strike="noStrike" baseline="0" dirty="0">
                <a:latin typeface="TimesNewRoman"/>
              </a:rPr>
              <a:t>determined, rather than waiting until a complete call for fire has been prepared. The transmissions and elements are organized in the following sequence:</a:t>
            </a:r>
          </a:p>
          <a:p>
            <a:pPr algn="l"/>
            <a:endParaRPr lang="en-US" sz="1800" b="0" i="0" u="none" strike="noStrike" baseline="0" dirty="0">
              <a:latin typeface="TimesNewRoman"/>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
              </a:rPr>
              <a:t>Observer identification and warning order.</a:t>
            </a:r>
          </a:p>
          <a:p>
            <a:pPr algn="l"/>
            <a:r>
              <a:rPr lang="en-US" sz="1800" b="0" i="0" u="none" strike="noStrike" baseline="0" dirty="0">
                <a:latin typeface="Wingdings" panose="05000000000000000000" pitchFamily="2" charset="2"/>
              </a:rPr>
              <a:t>- </a:t>
            </a:r>
            <a:r>
              <a:rPr lang="en-US" sz="1800" b="0" i="0" u="none" strike="noStrike" baseline="0" dirty="0">
                <a:latin typeface="TimesNewRoman"/>
              </a:rPr>
              <a:t>Target location.</a:t>
            </a:r>
          </a:p>
          <a:p>
            <a:pPr algn="l"/>
            <a:r>
              <a:rPr lang="en-US" sz="1800" b="0" i="0" u="none" strike="noStrike" baseline="0" dirty="0">
                <a:latin typeface="Wingdings" panose="05000000000000000000" pitchFamily="2" charset="2"/>
              </a:rPr>
              <a:t>- </a:t>
            </a:r>
            <a:r>
              <a:rPr lang="en-US" sz="1800" b="0" i="0" u="none" strike="noStrike" baseline="0" dirty="0">
                <a:latin typeface="TimesNewRoman"/>
              </a:rPr>
              <a:t>Target description, method of engagement, and method of fire and control.</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7</a:t>
            </a:fld>
            <a:endParaRPr lang="en-US"/>
          </a:p>
        </p:txBody>
      </p:sp>
    </p:spTree>
    <p:extLst>
      <p:ext uri="{BB962C8B-B14F-4D97-AF65-F5344CB8AC3E}">
        <p14:creationId xmlns:p14="http://schemas.microsoft.com/office/powerpoint/2010/main" val="250637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Bold"/>
              </a:rPr>
              <a:t>ATP 3-09.30, Chapter 4, Pg 4-2</a:t>
            </a:r>
          </a:p>
          <a:p>
            <a:pPr algn="l"/>
            <a:endParaRPr lang="en-US" sz="1800" b="1" i="0" u="none" strike="noStrike" baseline="0" dirty="0">
              <a:latin typeface="TimesNewRoman,Bold"/>
            </a:endParaRPr>
          </a:p>
          <a:p>
            <a:pPr algn="l"/>
            <a:r>
              <a:rPr lang="en-US" sz="1800" b="1" i="0" u="none" strike="noStrike" baseline="0" dirty="0">
                <a:latin typeface="TimesNewRoman,Bold"/>
              </a:rPr>
              <a:t>OBSERVER IDENTIFICATION</a:t>
            </a:r>
          </a:p>
          <a:p>
            <a:pPr algn="l"/>
            <a:endParaRPr lang="en-US" sz="1800" b="0" i="0" u="none" strike="noStrike" baseline="0" dirty="0">
              <a:latin typeface="TimesNewRoman"/>
            </a:endParaRPr>
          </a:p>
          <a:p>
            <a:pPr algn="l"/>
            <a:r>
              <a:rPr lang="en-US" sz="1800" b="0" i="0" u="none" strike="noStrike" baseline="0" dirty="0">
                <a:latin typeface="TimesNewRoman"/>
              </a:rPr>
              <a:t>4-9. This element tells the FDC who is calling for fire.</a:t>
            </a:r>
          </a:p>
          <a:p>
            <a:pPr algn="l"/>
            <a:endParaRPr lang="en-US" sz="1800" b="0" i="0" u="none" strike="noStrike" baseline="0" dirty="0">
              <a:latin typeface="TimesNewRoman"/>
            </a:endParaRPr>
          </a:p>
          <a:p>
            <a:pPr algn="l"/>
            <a:endParaRPr lang="en-US" sz="1800" b="0" i="0" u="none" strike="noStrike" baseline="0" dirty="0">
              <a:latin typeface="TimesNewRoman"/>
            </a:endParaRPr>
          </a:p>
          <a:p>
            <a:pPr algn="l"/>
            <a:r>
              <a:rPr lang="en-US" sz="1800" b="1" i="0" u="none" strike="noStrike" baseline="0" dirty="0">
                <a:latin typeface="TimesNewRoman,Bold"/>
              </a:rPr>
              <a:t>WARNING ORDER</a:t>
            </a:r>
          </a:p>
          <a:p>
            <a:pPr algn="l"/>
            <a:endParaRPr lang="en-US" sz="1800" b="1" i="0" u="none" strike="noStrike" baseline="0" dirty="0">
              <a:latin typeface="TimesNewRoman,Bold"/>
            </a:endParaRPr>
          </a:p>
          <a:p>
            <a:pPr algn="l"/>
            <a:r>
              <a:rPr lang="en-US" sz="1800" b="0" i="0" u="none" strike="noStrike" baseline="0" dirty="0">
                <a:latin typeface="TimesNewRoman"/>
              </a:rPr>
              <a:t>4-10. The warning order clears the net for the fire mission. The warning order consists of the type of mission, the size of the element to FFE, and the method of target location.</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9</a:t>
            </a:fld>
            <a:endParaRPr lang="en-US"/>
          </a:p>
        </p:txBody>
      </p:sp>
    </p:spTree>
    <p:extLst>
      <p:ext uri="{BB962C8B-B14F-4D97-AF65-F5344CB8AC3E}">
        <p14:creationId xmlns:p14="http://schemas.microsoft.com/office/powerpoint/2010/main" val="3375153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ATP 3-09.30, Chapter 4, Pg 4-4</a:t>
            </a:r>
          </a:p>
          <a:p>
            <a:endParaRPr lang="en-US" dirty="0"/>
          </a:p>
          <a:p>
            <a:pPr algn="l"/>
            <a:r>
              <a:rPr lang="en-US" sz="1800" b="0" i="0" u="none" strike="noStrike" baseline="0" dirty="0">
                <a:latin typeface="TimesNewRoman"/>
              </a:rPr>
              <a:t>4-30. The fourth element of the warning order is target description. The observer must describe the target in enough detail that the FDC can determine the amount and type of ammunition to use. The FDC selects</a:t>
            </a:r>
          </a:p>
          <a:p>
            <a:pPr algn="l"/>
            <a:r>
              <a:rPr lang="en-US" sz="1800" b="0" i="0" u="none" strike="noStrike" baseline="0" dirty="0">
                <a:latin typeface="TimesNewRoman"/>
              </a:rPr>
              <a:t>different ammunition for different types of targets. The observer should be brief but accurate. The description should contain the following:</a:t>
            </a:r>
          </a:p>
          <a:p>
            <a:pPr algn="l"/>
            <a:endParaRPr lang="en-US" sz="1800" b="0" i="0" u="none" strike="noStrike" baseline="0" dirty="0">
              <a:latin typeface="Wingdings" panose="05000000000000000000" pitchFamily="2" charset="2"/>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
              </a:rPr>
              <a:t>What the target is (troops, equipment, supply depot, trucks).</a:t>
            </a:r>
          </a:p>
          <a:p>
            <a:pPr marL="0" indent="0" algn="l">
              <a:buFontTx/>
              <a:buNone/>
            </a:pPr>
            <a:r>
              <a:rPr lang="en-US" sz="1800" b="0" i="0" u="none" strike="noStrike" baseline="0" dirty="0">
                <a:latin typeface="TimesNewRoman"/>
              </a:rPr>
              <a:t>- What the target is doing (digging in, in an assembly area).</a:t>
            </a:r>
          </a:p>
          <a:p>
            <a:pPr algn="l"/>
            <a:r>
              <a:rPr lang="en-US" sz="1800" b="0" i="0" u="none" strike="noStrike" baseline="0" dirty="0">
                <a:latin typeface="TimesNewRoman"/>
              </a:rPr>
              <a:t>- The number of elements in the target (squad, platoon, three trucks, six tanks).</a:t>
            </a:r>
          </a:p>
          <a:p>
            <a:pPr algn="l"/>
            <a:r>
              <a:rPr lang="en-US" sz="1800" b="0" i="0" u="none" strike="noStrike" baseline="0" dirty="0">
                <a:latin typeface="Wingdings" panose="05000000000000000000" pitchFamily="2" charset="2"/>
              </a:rPr>
              <a:t>- </a:t>
            </a:r>
            <a:r>
              <a:rPr lang="en-US" sz="1800" b="0" i="0" u="none" strike="noStrike" baseline="0" dirty="0">
                <a:latin typeface="TimesNewRoman"/>
              </a:rPr>
              <a:t>The degree of protection (in the open, in foxholes, in bunkers with overhead protection).</a:t>
            </a:r>
          </a:p>
          <a:p>
            <a:pPr algn="l"/>
            <a:r>
              <a:rPr lang="en-US" sz="1800" b="0" i="0" u="none" strike="noStrike" baseline="0" dirty="0">
                <a:latin typeface="Wingdings" panose="05000000000000000000" pitchFamily="2" charset="2"/>
              </a:rPr>
              <a:t>- </a:t>
            </a:r>
            <a:r>
              <a:rPr lang="en-US" sz="1800" b="0" i="0" u="none" strike="noStrike" baseline="0" dirty="0">
                <a:latin typeface="TimesNewRoman"/>
              </a:rPr>
              <a:t>The target size and shape if these are significant. For a rectangular target, give the length and width (in meters) and the attitude. For example, </a:t>
            </a:r>
            <a:r>
              <a:rPr lang="en-US" sz="1800" b="1" i="0" u="none" strike="noStrike" baseline="0" dirty="0">
                <a:latin typeface="TimesNewRoman,Bold"/>
              </a:rPr>
              <a:t>400 BY 300</a:t>
            </a:r>
            <a:r>
              <a:rPr lang="en-US" sz="1800" b="0" i="0" u="none" strike="noStrike" baseline="0" dirty="0">
                <a:latin typeface="TimesNewRoman"/>
              </a:rPr>
              <a:t>, </a:t>
            </a:r>
            <a:r>
              <a:rPr lang="en-US" sz="1800" b="1" i="0" u="none" strike="noStrike" baseline="0" dirty="0">
                <a:latin typeface="TimesNewRoman,Bold"/>
              </a:rPr>
              <a:t>ATTITUDE 2800</a:t>
            </a:r>
            <a:r>
              <a:rPr lang="en-US" sz="1800" b="0" i="0" u="none" strike="noStrike" baseline="0" dirty="0">
                <a:latin typeface="TimesNewRoman"/>
              </a:rPr>
              <a:t>. For a circular</a:t>
            </a:r>
          </a:p>
          <a:p>
            <a:pPr algn="l"/>
            <a:r>
              <a:rPr lang="en-US" sz="1800" b="0" i="0" u="none" strike="noStrike" baseline="0" dirty="0">
                <a:latin typeface="TimesNewRoman"/>
              </a:rPr>
              <a:t>target, give the radius. For example, </a:t>
            </a:r>
            <a:r>
              <a:rPr lang="en-US" sz="1800" b="1" i="0" u="none" strike="noStrike" baseline="0" dirty="0">
                <a:latin typeface="TimesNewRoman,Bold"/>
              </a:rPr>
              <a:t>RADIUS 200</a:t>
            </a:r>
            <a:r>
              <a:rPr lang="en-US" sz="1800" b="0" i="0" u="none" strike="noStrike" baseline="0" dirty="0">
                <a:latin typeface="TimesNewRoman"/>
              </a:rPr>
              <a:t>. For a linear target, give the length and attitude.</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10</a:t>
            </a:fld>
            <a:endParaRPr lang="en-US"/>
          </a:p>
        </p:txBody>
      </p:sp>
    </p:spTree>
    <p:extLst>
      <p:ext uri="{BB962C8B-B14F-4D97-AF65-F5344CB8AC3E}">
        <p14:creationId xmlns:p14="http://schemas.microsoft.com/office/powerpoint/2010/main" val="206402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NewRoman"/>
              </a:rPr>
              <a:t>ATP 3-09.30, Chapter 4, Pg </a:t>
            </a:r>
          </a:p>
          <a:p>
            <a:pPr algn="l"/>
            <a:endParaRPr lang="en-US" sz="1800" b="0" i="0" u="none" strike="noStrike" baseline="0" dirty="0">
              <a:latin typeface="TimesNewRoman"/>
            </a:endParaRPr>
          </a:p>
          <a:p>
            <a:pPr algn="l"/>
            <a:r>
              <a:rPr lang="en-US" sz="1800" b="0" i="0" u="none" strike="noStrike" baseline="0" dirty="0">
                <a:latin typeface="TimesNewRoman"/>
              </a:rPr>
              <a:t>4-31. The fifth element of the warning order is method of engagement. The observer may indicate how he wants to attack the target. This element consists of the type of adjustment, trajectory, ammunition, and</a:t>
            </a:r>
          </a:p>
          <a:p>
            <a:pPr algn="l"/>
            <a:r>
              <a:rPr lang="en-US" sz="1800" b="0" i="0" u="none" strike="noStrike" baseline="0" dirty="0">
                <a:latin typeface="TimesNewRoman"/>
              </a:rPr>
              <a:t>distribution. </a:t>
            </a:r>
            <a:r>
              <a:rPr lang="en-US" sz="1800" b="1" i="0" u="none" strike="noStrike" baseline="0" dirty="0">
                <a:latin typeface="TimesNewRoman,Bold"/>
              </a:rPr>
              <a:t>DANGER CLOSE </a:t>
            </a:r>
            <a:r>
              <a:rPr lang="en-US" sz="1800" b="0" i="0" u="none" strike="noStrike" baseline="0" dirty="0">
                <a:latin typeface="TimesNewRoman"/>
              </a:rPr>
              <a:t>and </a:t>
            </a:r>
            <a:r>
              <a:rPr lang="en-US" sz="1800" b="1" i="0" u="none" strike="noStrike" baseline="0" dirty="0">
                <a:latin typeface="TimesNewRoman,Bold"/>
              </a:rPr>
              <a:t>MARK </a:t>
            </a:r>
            <a:r>
              <a:rPr lang="en-US" sz="1800" b="0" i="0" u="none" strike="noStrike" baseline="0" dirty="0">
                <a:latin typeface="TimesNewRoman"/>
              </a:rPr>
              <a:t>are included as appropriate.</a:t>
            </a:r>
          </a:p>
          <a:p>
            <a:pPr algn="l"/>
            <a:endParaRPr lang="en-US" sz="1800" b="0" i="0" u="none" strike="noStrike" baseline="0" dirty="0">
              <a:latin typeface="TimesNewRoman"/>
            </a:endParaRPr>
          </a:p>
          <a:p>
            <a:pPr algn="l"/>
            <a:r>
              <a:rPr lang="en-US" sz="1800" b="1" i="0" u="none" strike="noStrike" baseline="0" dirty="0">
                <a:latin typeface="TimesNewRoman,Bold"/>
              </a:rPr>
              <a:t>Type of Adjustment</a:t>
            </a:r>
          </a:p>
          <a:p>
            <a:pPr algn="l"/>
            <a:r>
              <a:rPr lang="en-US" sz="1800" b="0" i="0" u="none" strike="noStrike" baseline="0" dirty="0">
                <a:latin typeface="TimesNewRoman"/>
              </a:rPr>
              <a:t>4-32. Two type of adjustment may be employed—area and precision. Unless precision is specified, area fire will be used.</a:t>
            </a:r>
          </a:p>
          <a:p>
            <a:pPr algn="l"/>
            <a:endParaRPr lang="en-US" sz="1800" b="0" i="0" u="none" strike="noStrike" baseline="0" dirty="0">
              <a:latin typeface="TimesNewRoman"/>
            </a:endParaRPr>
          </a:p>
          <a:p>
            <a:pPr algn="l"/>
            <a:r>
              <a:rPr lang="en-US" sz="1800" b="1" i="0" u="none" strike="noStrike" baseline="0" dirty="0">
                <a:latin typeface="TimesNewRoman,Bold"/>
              </a:rPr>
              <a:t>Trajectory</a:t>
            </a:r>
          </a:p>
          <a:p>
            <a:pPr algn="l"/>
            <a:endParaRPr lang="en-US" sz="1800" b="1" i="0" u="none" strike="noStrike" baseline="0" dirty="0">
              <a:latin typeface="TimesNewRoman,Bold"/>
            </a:endParaRPr>
          </a:p>
          <a:p>
            <a:pPr algn="l"/>
            <a:r>
              <a:rPr lang="en-US" sz="1800" b="0" i="0" u="none" strike="noStrike" baseline="0" dirty="0">
                <a:latin typeface="TimesNewRoman,Bold"/>
              </a:rPr>
              <a:t>Low Angle</a:t>
            </a:r>
          </a:p>
          <a:p>
            <a:pPr algn="l"/>
            <a:endParaRPr lang="en-US" sz="1800" b="0" i="0" u="none" strike="noStrike" baseline="0" dirty="0">
              <a:latin typeface="TimesNewRoman,Bold"/>
            </a:endParaRPr>
          </a:p>
          <a:p>
            <a:pPr algn="l"/>
            <a:r>
              <a:rPr lang="en-US" sz="1800" b="0" i="0" u="none" strike="noStrike" baseline="0" dirty="0">
                <a:latin typeface="TimesNewRoman,Bold"/>
              </a:rPr>
              <a:t>High Angle</a:t>
            </a:r>
          </a:p>
          <a:p>
            <a:pPr algn="l"/>
            <a:endParaRPr lang="en-US" sz="1800" b="0" i="0" u="none" strike="noStrike" baseline="0" dirty="0">
              <a:latin typeface="TimesNewRoman,Bold"/>
            </a:endParaRPr>
          </a:p>
          <a:p>
            <a:pPr algn="l"/>
            <a:r>
              <a:rPr lang="en-US" sz="1800" b="1" i="0" u="none" strike="noStrike" baseline="0" dirty="0">
                <a:latin typeface="TimesNewRoman,Bold"/>
              </a:rPr>
              <a:t>Danger Close</a:t>
            </a:r>
          </a:p>
          <a:p>
            <a:pPr algn="l"/>
            <a:endParaRPr lang="en-US" sz="1800" b="1" i="0" u="none" strike="noStrike" baseline="0" dirty="0">
              <a:latin typeface="TimesNewRoman,Bold"/>
            </a:endParaRPr>
          </a:p>
          <a:p>
            <a:pPr algn="l"/>
            <a:r>
              <a:rPr lang="en-US" sz="1800" b="0" i="0" u="none" strike="noStrike" baseline="0" dirty="0">
                <a:latin typeface="TimesNewRoman"/>
              </a:rPr>
              <a:t>4-35. </a:t>
            </a:r>
            <a:r>
              <a:rPr lang="en-US" sz="1800" b="1" i="0" u="none" strike="noStrike" baseline="0" dirty="0">
                <a:latin typeface="TimesNewRoman,Bold"/>
              </a:rPr>
              <a:t>DANGER CLOSE </a:t>
            </a:r>
            <a:r>
              <a:rPr lang="en-US" sz="1800" b="0" i="0" u="none" strike="noStrike" baseline="0" dirty="0">
                <a:latin typeface="TimesNewRoman"/>
              </a:rPr>
              <a:t>is included in the method of engagement when the target is (or rounds will impact) within 600 meters of any friendly troops for mortars and artillery, 750 meters for 5 inch naval guns</a:t>
            </a:r>
          </a:p>
          <a:p>
            <a:pPr algn="l"/>
            <a:r>
              <a:rPr lang="en-US" sz="1800" b="0" i="0" u="none" strike="noStrike" baseline="0" dirty="0">
                <a:latin typeface="TimesNewRoman"/>
              </a:rPr>
              <a:t>and tomahawk land attack missile (TLAM). </a:t>
            </a:r>
            <a:r>
              <a:rPr lang="en-US" sz="1800" b="1" i="0" u="none" strike="noStrike" baseline="0" dirty="0">
                <a:latin typeface="TimesNewRoman,Bold"/>
              </a:rPr>
              <a:t>DANGER CLOSE </a:t>
            </a:r>
            <a:r>
              <a:rPr lang="en-US" sz="1800" b="0" i="0" u="none" strike="noStrike" baseline="0" dirty="0">
                <a:latin typeface="TimesNewRoman"/>
              </a:rPr>
              <a:t>and risk estimate distances are different in meaning. Risk estimate distances can be referenced in ATP 3-09.32.</a:t>
            </a:r>
          </a:p>
          <a:p>
            <a:pPr algn="l"/>
            <a:endParaRPr lang="en-US" sz="1800" b="0" i="0" u="none" strike="noStrike" baseline="0" dirty="0">
              <a:latin typeface="TimesNewRoman"/>
            </a:endParaRPr>
          </a:p>
          <a:p>
            <a:pPr algn="l"/>
            <a:r>
              <a:rPr lang="en-US" sz="1800" b="1" i="0" u="none" strike="noStrike" baseline="0" dirty="0">
                <a:latin typeface="TimesNewRoman,Bold"/>
              </a:rPr>
              <a:t>Mark</a:t>
            </a:r>
          </a:p>
          <a:p>
            <a:pPr algn="l"/>
            <a:r>
              <a:rPr lang="en-US" sz="1800" b="0" i="0" u="none" strike="noStrike" baseline="0" dirty="0">
                <a:latin typeface="TimesNewRoman"/>
              </a:rPr>
              <a:t>4-36. </a:t>
            </a:r>
            <a:r>
              <a:rPr lang="en-US" sz="1800" b="1" i="0" u="none" strike="noStrike" baseline="0" dirty="0">
                <a:latin typeface="TimesNewRoman,Bold"/>
              </a:rPr>
              <a:t>MARK </a:t>
            </a:r>
            <a:r>
              <a:rPr lang="en-US" sz="1800" b="0" i="0" u="none" strike="noStrike" baseline="0" dirty="0">
                <a:latin typeface="TimesNewRoman"/>
              </a:rPr>
              <a:t>is included in the method of engagement to indicate that the observer is going to call for rounds for either of the following reasons:</a:t>
            </a:r>
          </a:p>
          <a:p>
            <a:pPr algn="l"/>
            <a:endParaRPr lang="en-US" sz="1800" b="0" i="0" u="none" strike="noStrike" baseline="0" dirty="0">
              <a:latin typeface="TimesNewRoman"/>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
              </a:rPr>
              <a:t>To orient himself in his zone of observation.</a:t>
            </a:r>
          </a:p>
          <a:p>
            <a:pPr algn="l"/>
            <a:r>
              <a:rPr lang="en-US" sz="1800" b="0" i="0" u="none" strike="noStrike" baseline="0" dirty="0">
                <a:latin typeface="Wingdings" panose="05000000000000000000" pitchFamily="2" charset="2"/>
              </a:rPr>
              <a:t>- </a:t>
            </a:r>
            <a:r>
              <a:rPr lang="en-US" sz="1800" b="0" i="0" u="none" strike="noStrike" baseline="0" dirty="0">
                <a:latin typeface="TimesNewRoman"/>
              </a:rPr>
              <a:t>To indicate targets to ground troops, aircraft, or other observers.</a:t>
            </a:r>
            <a:endParaRPr lang="en-US" sz="1800" b="0" i="0" u="none" strike="noStrike" baseline="0" dirty="0">
              <a:latin typeface="TimesNewRoman,Bold"/>
            </a:endParaRPr>
          </a:p>
          <a:p>
            <a:pPr algn="l"/>
            <a:endParaRPr lang="en-US" sz="1800" b="0" i="0" u="none" strike="noStrike" baseline="0" dirty="0">
              <a:latin typeface="TimesNewRoman,Bold"/>
            </a:endParaRPr>
          </a:p>
          <a:p>
            <a:pPr algn="l"/>
            <a:endParaRPr lang="en-US" sz="1800" b="1" i="0" u="none" strike="noStrike" baseline="0" dirty="0">
              <a:latin typeface="TimesNewRoman,Bold"/>
            </a:endParaRPr>
          </a:p>
          <a:p>
            <a:pPr algn="l"/>
            <a:r>
              <a:rPr lang="en-US" sz="1800" b="1" i="0" u="none" strike="noStrike" baseline="0" dirty="0">
                <a:latin typeface="TimesNewRoman,Bold"/>
              </a:rPr>
              <a:t>Ammunition</a:t>
            </a:r>
          </a:p>
          <a:p>
            <a:pPr algn="l"/>
            <a:r>
              <a:rPr lang="en-US" sz="1800" b="0" i="0" u="none" strike="noStrike" baseline="0" dirty="0">
                <a:latin typeface="TimesNewRoman"/>
              </a:rPr>
              <a:t>4-39. The observer may request any type of ammunition during the adjustment or the FFE phase of his mission. Use a high explosive (HE) shell with </a:t>
            </a:r>
            <a:r>
              <a:rPr lang="en-US" sz="1800" b="0" i="0" u="none" strike="noStrike" baseline="0" dirty="0" err="1">
                <a:latin typeface="TimesNewRoman"/>
              </a:rPr>
              <a:t>fuze</a:t>
            </a:r>
            <a:r>
              <a:rPr lang="en-US" sz="1800" b="0" i="0" u="none" strike="noStrike" baseline="0" dirty="0">
                <a:latin typeface="TimesNewRoman"/>
              </a:rPr>
              <a:t> quick for normal adjustment. If that is what the observer</a:t>
            </a:r>
          </a:p>
          <a:p>
            <a:pPr algn="l"/>
            <a:r>
              <a:rPr lang="en-US" sz="1800" b="0" i="0" u="none" strike="noStrike" baseline="0" dirty="0">
                <a:latin typeface="TimesNewRoman"/>
              </a:rPr>
              <a:t>desires, he need not request it in his call for fire. If the observer does not request a shell </a:t>
            </a:r>
            <a:r>
              <a:rPr lang="en-US" sz="1800" b="0" i="0" u="none" strike="noStrike" baseline="0" dirty="0" err="1">
                <a:latin typeface="TimesNewRoman"/>
              </a:rPr>
              <a:t>fuze</a:t>
            </a:r>
            <a:r>
              <a:rPr lang="en-US" sz="1800" b="0" i="0" u="none" strike="noStrike" baseline="0" dirty="0">
                <a:latin typeface="TimesNewRoman"/>
              </a:rPr>
              <a:t>, the fire direction officer determines the shell </a:t>
            </a:r>
            <a:r>
              <a:rPr lang="en-US" sz="1800" b="0" i="0" u="none" strike="noStrike" baseline="0" dirty="0" err="1">
                <a:latin typeface="TimesNewRoman"/>
              </a:rPr>
              <a:t>fuze</a:t>
            </a:r>
            <a:r>
              <a:rPr lang="en-US" sz="1800" b="0" i="0" u="none" strike="noStrike" baseline="0" dirty="0">
                <a:latin typeface="TimesNewRoman"/>
              </a:rPr>
              <a:t> combination. The unit SOP may designate a standard shell </a:t>
            </a:r>
            <a:r>
              <a:rPr lang="en-US" sz="1800" b="0" i="0" u="none" strike="noStrike" baseline="0" dirty="0" err="1">
                <a:latin typeface="TimesNewRoman"/>
              </a:rPr>
              <a:t>fuze</a:t>
            </a:r>
            <a:endParaRPr lang="en-US" sz="1800" b="0" i="0" u="none" strike="noStrike" baseline="0" dirty="0">
              <a:latin typeface="TimesNewRoman"/>
            </a:endParaRPr>
          </a:p>
          <a:p>
            <a:pPr algn="l"/>
            <a:r>
              <a:rPr lang="en-US" sz="1800" b="0" i="0" u="none" strike="noStrike" baseline="0" dirty="0">
                <a:latin typeface="TimesNewRoman"/>
              </a:rPr>
              <a:t>combination.</a:t>
            </a:r>
          </a:p>
          <a:p>
            <a:pPr algn="l"/>
            <a:endParaRPr lang="en-US" sz="1800" b="0" i="0" u="none" strike="noStrike" baseline="0" dirty="0">
              <a:latin typeface="TimesNewRoman"/>
            </a:endParaRPr>
          </a:p>
          <a:p>
            <a:pPr algn="l"/>
            <a:r>
              <a:rPr lang="en-US" sz="1800" b="0" i="0" u="none" strike="noStrike" baseline="0" dirty="0">
                <a:latin typeface="TimesNewRoman"/>
              </a:rPr>
              <a:t>4-40. If the observer desires a shell/</a:t>
            </a:r>
            <a:r>
              <a:rPr lang="en-US" sz="1800" b="0" i="0" u="none" strike="noStrike" baseline="0" dirty="0" err="1">
                <a:latin typeface="TimesNewRoman"/>
              </a:rPr>
              <a:t>fuze</a:t>
            </a:r>
            <a:r>
              <a:rPr lang="en-US" sz="1800" b="0" i="0" u="none" strike="noStrike" baseline="0" dirty="0">
                <a:latin typeface="TimesNewRoman"/>
              </a:rPr>
              <a:t> combination other than standard, the shell/</a:t>
            </a:r>
            <a:r>
              <a:rPr lang="en-US" sz="1800" b="0" i="0" u="none" strike="noStrike" baseline="0" dirty="0" err="1">
                <a:latin typeface="TimesNewRoman"/>
              </a:rPr>
              <a:t>fuze</a:t>
            </a:r>
            <a:r>
              <a:rPr lang="en-US" sz="1800" b="0" i="0" u="none" strike="noStrike" baseline="0" dirty="0">
                <a:latin typeface="TimesNewRoman"/>
              </a:rPr>
              <a:t> "in adjust" is announced first, then the shell/</a:t>
            </a:r>
            <a:r>
              <a:rPr lang="en-US" sz="1800" b="0" i="0" u="none" strike="noStrike" baseline="0" dirty="0" err="1">
                <a:latin typeface="TimesNewRoman"/>
              </a:rPr>
              <a:t>fuze</a:t>
            </a:r>
            <a:r>
              <a:rPr lang="en-US" sz="1800" b="0" i="0" u="none" strike="noStrike" baseline="0" dirty="0">
                <a:latin typeface="TimesNewRoman"/>
              </a:rPr>
              <a:t> "in effect". For FFE missions, it is not necessary to announce "in effect"</a:t>
            </a:r>
          </a:p>
          <a:p>
            <a:pPr algn="l"/>
            <a:r>
              <a:rPr lang="en-US" sz="1800" b="0" i="0" u="none" strike="noStrike" baseline="0" dirty="0">
                <a:latin typeface="TimesNewRoman"/>
              </a:rPr>
              <a:t>after the shell/</a:t>
            </a:r>
            <a:r>
              <a:rPr lang="en-US" sz="1800" b="0" i="0" u="none" strike="noStrike" baseline="0" dirty="0" err="1">
                <a:latin typeface="TimesNewRoman"/>
              </a:rPr>
              <a:t>fuze</a:t>
            </a:r>
            <a:r>
              <a:rPr lang="en-US" sz="1800" b="0" i="0" u="none" strike="noStrike" baseline="0" dirty="0">
                <a:latin typeface="TimesNewRoman"/>
              </a:rPr>
              <a:t> request.</a:t>
            </a:r>
          </a:p>
          <a:p>
            <a:pPr algn="l"/>
            <a:endParaRPr lang="en-US" sz="1800" b="0" i="0" u="none" strike="noStrike" baseline="0" dirty="0">
              <a:latin typeface="TimesNewRoman"/>
            </a:endParaRPr>
          </a:p>
          <a:p>
            <a:pPr algn="l"/>
            <a:r>
              <a:rPr lang="en-US" sz="1800" b="1" i="0" u="none" strike="noStrike" baseline="0" dirty="0">
                <a:latin typeface="TimesNewRoman,Bold"/>
              </a:rPr>
              <a:t>Distribution</a:t>
            </a:r>
          </a:p>
          <a:p>
            <a:pPr algn="l"/>
            <a:r>
              <a:rPr lang="en-US" sz="1800" b="0" i="0" u="none" strike="noStrike" baseline="0" dirty="0">
                <a:latin typeface="TimesNewRoman"/>
              </a:rPr>
              <a:t>4-45. The observer may control the pattern of bursts in the target area. This pattern of bursts is called a sheaf. Unless otherwise requested, the artillery computer system assumes a circular target with a 100 meter</a:t>
            </a:r>
          </a:p>
          <a:p>
            <a:pPr algn="l"/>
            <a:r>
              <a:rPr lang="en-US" sz="1800" b="0" i="0" u="none" strike="noStrike" baseline="0" dirty="0">
                <a:latin typeface="TimesNewRoman"/>
              </a:rPr>
              <a:t>radius. The artillery computer system determines individual weapon aiming points to distribute the bursts for best coverage of this type of target.</a:t>
            </a:r>
          </a:p>
          <a:p>
            <a:pPr algn="l"/>
            <a:endParaRPr lang="en-US" sz="1800" b="0" i="0" u="none" strike="noStrike" baseline="0" dirty="0">
              <a:latin typeface="TimesNewRoman"/>
            </a:endParaRPr>
          </a:p>
          <a:p>
            <a:pPr algn="l"/>
            <a:endParaRPr lang="en-US" sz="1800" b="0" i="0" u="none" strike="noStrike" baseline="0" dirty="0">
              <a:latin typeface="TimesNewRoman"/>
            </a:endParaRPr>
          </a:p>
          <a:p>
            <a:pPr algn="l"/>
            <a:endParaRPr lang="en-US" sz="1800" b="0" i="0" u="none" strike="noStrike" baseline="0" dirty="0">
              <a:latin typeface="TimesNewRoman"/>
            </a:endParaRPr>
          </a:p>
          <a:p>
            <a:pPr algn="l"/>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11</a:t>
            </a:fld>
            <a:endParaRPr lang="en-US"/>
          </a:p>
        </p:txBody>
      </p:sp>
    </p:spTree>
    <p:extLst>
      <p:ext uri="{BB962C8B-B14F-4D97-AF65-F5344CB8AC3E}">
        <p14:creationId xmlns:p14="http://schemas.microsoft.com/office/powerpoint/2010/main" val="73449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NewRoman"/>
              </a:rPr>
              <a:t>ATP 3-09.30, Chapter 4</a:t>
            </a:r>
          </a:p>
          <a:p>
            <a:pPr algn="l"/>
            <a:endParaRPr lang="en-US" sz="1800" b="0" i="0" u="none" strike="noStrike" baseline="0" dirty="0">
              <a:latin typeface="TimesNewRoman"/>
            </a:endParaRPr>
          </a:p>
          <a:p>
            <a:pPr algn="l"/>
            <a:r>
              <a:rPr lang="en-US" sz="1800" b="0" i="0" u="none" strike="noStrike" baseline="0" dirty="0">
                <a:latin typeface="TimesNewRoman"/>
              </a:rPr>
              <a:t>4-46. The sixth element of the warning order is method of fire and control. The method of fire and control element indicates the desired manner of attacking the target, whether the observer wants to control the time</a:t>
            </a:r>
          </a:p>
          <a:p>
            <a:pPr algn="l"/>
            <a:r>
              <a:rPr lang="en-US" sz="1800" b="0" i="0" u="none" strike="noStrike" baseline="0" dirty="0">
                <a:latin typeface="TimesNewRoman"/>
              </a:rPr>
              <a:t>or delivery of fire, and whether he can observe the target. Methods of control at my command (AMC) and time on target (TOT) are especially useful in massing fires. The AMC and TOT missions achieve surprise</a:t>
            </a:r>
          </a:p>
          <a:p>
            <a:pPr algn="l"/>
            <a:r>
              <a:rPr lang="en-US" sz="1800" b="0" i="0" u="none" strike="noStrike" baseline="0" dirty="0">
                <a:latin typeface="TimesNewRoman"/>
              </a:rPr>
              <a:t>and maximize the effects of the initial volley on a target. When used by the observer, these methods of control can reduce the sporadic engagement of the target, or “popcorn effect,” which can be the result of</a:t>
            </a:r>
          </a:p>
          <a:p>
            <a:pPr algn="l"/>
            <a:r>
              <a:rPr lang="en-US" sz="1800" b="0" i="0" u="none" strike="noStrike" baseline="0" dirty="0">
                <a:latin typeface="TimesNewRoman"/>
              </a:rPr>
              <a:t>Rounds fired when ready.</a:t>
            </a:r>
          </a:p>
          <a:p>
            <a:pPr algn="l"/>
            <a:endParaRPr lang="en-US" sz="1800" b="0" i="0" u="none" strike="noStrike" baseline="0" dirty="0">
              <a:latin typeface="TimesNewRoman"/>
            </a:endParaRPr>
          </a:p>
          <a:p>
            <a:pPr algn="l"/>
            <a:r>
              <a:rPr lang="en-US" sz="1800" b="1" i="0" u="none" strike="noStrike" baseline="0" dirty="0">
                <a:latin typeface="TimesNewRoman,Bold"/>
              </a:rPr>
              <a:t>Method of Fire</a:t>
            </a:r>
          </a:p>
          <a:p>
            <a:pPr algn="l"/>
            <a:endParaRPr lang="en-US" sz="1800" b="1" i="0" u="none" strike="noStrike" baseline="0" dirty="0">
              <a:latin typeface="TimesNewRoman,Bold"/>
            </a:endParaRPr>
          </a:p>
          <a:p>
            <a:pPr algn="l"/>
            <a:r>
              <a:rPr lang="en-US" sz="1800" b="0" i="0" u="none" strike="noStrike" baseline="0" dirty="0">
                <a:latin typeface="TimesNewRoman"/>
              </a:rPr>
              <a:t>4-47. In area fire, the observer normally conducts adjustment with one howitzer or with the center gun of a mortar platoon or section. If the observer determines that more than one gun is necessary for adjustment, he</a:t>
            </a:r>
          </a:p>
          <a:p>
            <a:pPr algn="l"/>
            <a:r>
              <a:rPr lang="en-US" sz="1800" b="0" i="0" u="none" strike="noStrike" baseline="0" dirty="0">
                <a:latin typeface="TimesNewRoman"/>
              </a:rPr>
              <a:t>can request </a:t>
            </a:r>
            <a:r>
              <a:rPr lang="en-US" sz="1800" b="1" i="0" u="none" strike="noStrike" baseline="0" dirty="0">
                <a:latin typeface="TimesNewRoman,Bold"/>
              </a:rPr>
              <a:t>2 GUNS IN ADJUST </a:t>
            </a:r>
            <a:r>
              <a:rPr lang="en-US" sz="1800" b="0" i="0" u="none" strike="noStrike" baseline="0" dirty="0">
                <a:latin typeface="TimesNewRoman"/>
              </a:rPr>
              <a:t>or </a:t>
            </a:r>
            <a:r>
              <a:rPr lang="en-US" sz="1800" b="1" i="0" u="none" strike="noStrike" baseline="0" dirty="0">
                <a:latin typeface="TimesNewRoman,Bold"/>
              </a:rPr>
              <a:t>PLATOON</a:t>
            </a:r>
            <a:r>
              <a:rPr lang="en-US" sz="1800" b="0" i="0" u="none" strike="noStrike" baseline="0" dirty="0">
                <a:latin typeface="TimesNewRoman"/>
              </a:rPr>
              <a:t>/</a:t>
            </a:r>
            <a:r>
              <a:rPr lang="en-US" sz="1800" b="1" i="0" u="none" strike="noStrike" baseline="0" dirty="0">
                <a:latin typeface="TimesNewRoman,Bold"/>
              </a:rPr>
              <a:t>BATTERY RIGHT </a:t>
            </a:r>
            <a:r>
              <a:rPr lang="en-US" sz="1800" b="0" i="0" u="none" strike="noStrike" baseline="0" dirty="0">
                <a:latin typeface="TimesNewRoman"/>
              </a:rPr>
              <a:t>(</a:t>
            </a:r>
            <a:r>
              <a:rPr lang="en-US" sz="1800" b="1" i="0" u="none" strike="noStrike" baseline="0" dirty="0">
                <a:latin typeface="TimesNewRoman,Bold"/>
              </a:rPr>
              <a:t>LEFT</a:t>
            </a:r>
            <a:r>
              <a:rPr lang="en-US" sz="1800" b="0" i="0" u="none" strike="noStrike" baseline="0" dirty="0">
                <a:latin typeface="TimesNewRoman"/>
              </a:rPr>
              <a:t>). (Adjusting at extreme distances may be easier with two guns firing.) The normal interval fired by a platoon or battery right (left)</a:t>
            </a:r>
          </a:p>
          <a:p>
            <a:pPr algn="l"/>
            <a:r>
              <a:rPr lang="en-US" sz="1800" b="0" i="0" u="none" strike="noStrike" baseline="0" dirty="0">
                <a:latin typeface="TimesNewRoman"/>
              </a:rPr>
              <a:t>is 5 seconds. If the observer wants some other interval, he may so specify.</a:t>
            </a:r>
          </a:p>
          <a:p>
            <a:pPr algn="l"/>
            <a:endParaRPr lang="en-US" sz="1800" b="0" i="0" u="none" strike="noStrike" baseline="0" dirty="0">
              <a:latin typeface="TimesNewRoman"/>
            </a:endParaRPr>
          </a:p>
          <a:p>
            <a:pPr algn="l"/>
            <a:endParaRPr lang="en-US" sz="1800" b="0" i="0" u="none" strike="noStrike" baseline="0" dirty="0">
              <a:latin typeface="TimesNewRoman"/>
            </a:endParaRPr>
          </a:p>
          <a:p>
            <a:pPr algn="l"/>
            <a:r>
              <a:rPr lang="en-US" sz="1800" b="1" i="0" u="none" strike="noStrike" baseline="0" dirty="0">
                <a:latin typeface="TimesNewRoman,Bold"/>
              </a:rPr>
              <a:t>Method of Control Chapter 4, Pg 4-7 – 4-9</a:t>
            </a:r>
            <a:endParaRPr lang="en-US" sz="1800" b="0" i="0" u="none" strike="noStrike" baseline="0" dirty="0">
              <a:latin typeface="TimesNewRoman"/>
            </a:endParaRPr>
          </a:p>
          <a:p>
            <a:pPr algn="l"/>
            <a:endParaRPr lang="en-US" sz="1800" b="0" i="0" u="none" strike="noStrike" baseline="0" dirty="0">
              <a:latin typeface="TimesNewRoman"/>
            </a:endParaRPr>
          </a:p>
          <a:p>
            <a:pPr algn="l"/>
            <a:endParaRPr lang="en-US" sz="1800" b="0" i="0" u="none" strike="noStrike" baseline="0" dirty="0">
              <a:latin typeface="TimesNewRoman"/>
            </a:endParaRPr>
          </a:p>
          <a:p>
            <a:pPr algn="l"/>
            <a:endParaRPr lang="en-US" sz="1800" b="0" i="0" u="none" strike="noStrike" baseline="0" dirty="0">
              <a:latin typeface="TimesNewRoman"/>
            </a:endParaRPr>
          </a:p>
          <a:p>
            <a:pPr algn="l"/>
            <a:endParaRPr lang="en-US" sz="1800" b="0" i="0" u="none" strike="noStrike" baseline="0" dirty="0">
              <a:latin typeface="TimesNewRoman"/>
            </a:endParaRPr>
          </a:p>
          <a:p>
            <a:pPr algn="l"/>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12</a:t>
            </a:fld>
            <a:endParaRPr lang="en-US"/>
          </a:p>
        </p:txBody>
      </p:sp>
    </p:spTree>
    <p:extLst>
      <p:ext uri="{BB962C8B-B14F-4D97-AF65-F5344CB8AC3E}">
        <p14:creationId xmlns:p14="http://schemas.microsoft.com/office/powerpoint/2010/main" val="2480107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
              </a:rPr>
              <a:t>ATP 3-09.30, Chapter 4</a:t>
            </a:r>
          </a:p>
          <a:p>
            <a:pPr algn="l"/>
            <a:endParaRPr lang="en-US" sz="1800" b="0" i="0" u="none" strike="noStrike" baseline="0" dirty="0">
              <a:latin typeface="TimesNewRoman"/>
            </a:endParaRPr>
          </a:p>
          <a:p>
            <a:pPr algn="l"/>
            <a:r>
              <a:rPr lang="en-US" sz="1800" b="0" i="0" u="none" strike="noStrike" baseline="0" dirty="0">
                <a:latin typeface="TimesNewRoman"/>
              </a:rPr>
              <a:t>4-66. After the FDC receives the call for fire, it determines if and how to attack the target. The FDC announces that decision to the observer in the form of a MTO. The observer will acknowledge the MTO by</a:t>
            </a:r>
          </a:p>
          <a:p>
            <a:pPr algn="l"/>
            <a:r>
              <a:rPr lang="en-US" sz="1800" b="0" i="0" u="none" strike="noStrike" baseline="0" dirty="0">
                <a:latin typeface="TimesNewRoman"/>
              </a:rPr>
              <a:t>reading back in entirety, and if conducting a grid mission may include, </a:t>
            </a:r>
            <a:r>
              <a:rPr lang="en-US" sz="1800" b="1" i="0" u="none" strike="noStrike" baseline="0" dirty="0">
                <a:latin typeface="TimesNewRoman,Bold"/>
              </a:rPr>
              <a:t>BREAK, DIRECTION </a:t>
            </a:r>
            <a:r>
              <a:rPr lang="en-US" sz="1800" b="0" i="0" u="none" strike="noStrike" baseline="0" dirty="0">
                <a:latin typeface="TimesNewRoman"/>
              </a:rPr>
              <a:t>(observer target direction) at the end. The MTO consists of the four items discussed below.</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13</a:t>
            </a:fld>
            <a:endParaRPr lang="en-US"/>
          </a:p>
        </p:txBody>
      </p:sp>
    </p:spTree>
    <p:extLst>
      <p:ext uri="{BB962C8B-B14F-4D97-AF65-F5344CB8AC3E}">
        <p14:creationId xmlns:p14="http://schemas.microsoft.com/office/powerpoint/2010/main" val="51315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BoldItalic"/>
              </a:rPr>
              <a:t>ATP 3-09.30, Chapter 4, Pg 4-3</a:t>
            </a:r>
          </a:p>
          <a:p>
            <a:pPr algn="l"/>
            <a:endParaRPr lang="en-US" sz="1800" b="1" i="1" u="none" strike="noStrike" baseline="0" dirty="0">
              <a:latin typeface="TimesNewRoman,BoldItalic"/>
            </a:endParaRPr>
          </a:p>
          <a:p>
            <a:pPr algn="l"/>
            <a:r>
              <a:rPr lang="en-US" sz="1800" b="1" i="1" u="none" strike="noStrike" baseline="0" dirty="0">
                <a:latin typeface="TimesNewRoman,BoldItalic"/>
              </a:rPr>
              <a:t>Grid</a:t>
            </a:r>
          </a:p>
          <a:p>
            <a:pPr algn="l"/>
            <a:r>
              <a:rPr lang="en-US" sz="1800" b="0" i="0" u="none" strike="noStrike" baseline="0" dirty="0">
                <a:latin typeface="TimesNewRoman"/>
              </a:rPr>
              <a:t>4-20. The observer sends the most accurate target location he can determine. The minimum acceptable standard is a six digit grid when calling for fire on a map spotted target location. Send a minimum eight or</a:t>
            </a:r>
          </a:p>
          <a:p>
            <a:pPr algn="l"/>
            <a:r>
              <a:rPr lang="en-US" sz="1800" b="0" i="0" u="none" strike="noStrike" baseline="0" dirty="0">
                <a:latin typeface="TimesNewRoman"/>
              </a:rPr>
              <a:t>ten digit grid location for registration points or other points for which greater accuracy is required. Altitude is included immediately after the grid. The observer-target direction is normally sent after the entire initial</a:t>
            </a:r>
          </a:p>
          <a:p>
            <a:pPr algn="l"/>
            <a:r>
              <a:rPr lang="en-US" sz="1800" b="0" i="0" u="none" strike="noStrike" baseline="0" dirty="0">
                <a:latin typeface="TimesNewRoman"/>
              </a:rPr>
              <a:t>call for fire, since the FDC does not need the direction to locate the target.</a:t>
            </a:r>
          </a:p>
          <a:p>
            <a:pPr algn="l"/>
            <a:endParaRPr lang="en-US" sz="1800" b="0" i="0" u="none" strike="noStrike" baseline="0" dirty="0">
              <a:latin typeface="TimesNewRoman"/>
            </a:endParaRPr>
          </a:p>
          <a:p>
            <a:pPr algn="l"/>
            <a:r>
              <a:rPr lang="en-US" sz="1800" b="0" i="0" u="none" strike="noStrike" baseline="0" dirty="0">
                <a:latin typeface="TimesNewRoman"/>
              </a:rPr>
              <a:t>4-21. Do not announce the word grid. For example, </a:t>
            </a:r>
            <a:r>
              <a:rPr lang="en-US" sz="1800" b="1" i="0" u="none" strike="noStrike" baseline="0" dirty="0">
                <a:latin typeface="TimesNewRoman,Bold"/>
              </a:rPr>
              <a:t>ADJUST FIRE, OVER</a:t>
            </a:r>
            <a:r>
              <a:rPr lang="en-US" sz="1800" b="0" i="0" u="none" strike="noStrike" baseline="0" dirty="0">
                <a:latin typeface="TimesNewRoman"/>
              </a:rPr>
              <a:t>.</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15</a:t>
            </a:fld>
            <a:endParaRPr lang="en-US"/>
          </a:p>
        </p:txBody>
      </p:sp>
    </p:spTree>
    <p:extLst>
      <p:ext uri="{BB962C8B-B14F-4D97-AF65-F5344CB8AC3E}">
        <p14:creationId xmlns:p14="http://schemas.microsoft.com/office/powerpoint/2010/main" val="371291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BoldItalic"/>
              </a:rPr>
              <a:t>ATP 3-09.30, Chapter 4, Pg 4-4 </a:t>
            </a:r>
          </a:p>
          <a:p>
            <a:pPr algn="l"/>
            <a:endParaRPr lang="en-US" sz="1800" b="1" i="1" u="none" strike="noStrike" baseline="0" dirty="0">
              <a:latin typeface="TimesNewRoman,BoldItalic"/>
            </a:endParaRPr>
          </a:p>
          <a:p>
            <a:pPr algn="l"/>
            <a:r>
              <a:rPr lang="en-US" sz="1800" b="1" i="1" u="none" strike="noStrike" baseline="0" dirty="0">
                <a:latin typeface="TimesNewRoman,BoldItalic"/>
              </a:rPr>
              <a:t>Shift from a Known Point</a:t>
            </a:r>
          </a:p>
          <a:p>
            <a:endParaRPr lang="en-US" sz="1800" b="1" i="1" dirty="0">
              <a:latin typeface="TimesNewRoman,BoldItalic"/>
            </a:endParaRPr>
          </a:p>
          <a:p>
            <a:r>
              <a:rPr lang="en-US" sz="1800" b="0" i="0" u="none" strike="noStrike" baseline="0" dirty="0">
                <a:latin typeface="TimesNewRoman"/>
              </a:rPr>
              <a:t>4-28. In a shift from a known point mission, (see Figure 4-1) the target will be located in relation to a preexisting known point or recorded target. </a:t>
            </a:r>
            <a:endParaRPr lang="en-US" sz="1800" dirty="0">
              <a:latin typeface="TimesNewRoman"/>
            </a:endParaRPr>
          </a:p>
          <a:p>
            <a:endParaRPr lang="en-US" sz="1800" dirty="0">
              <a:latin typeface="TimesNewRoman"/>
            </a:endParaRPr>
          </a:p>
          <a:p>
            <a:r>
              <a:rPr lang="en-US" sz="1800" b="0" i="0" u="none" strike="noStrike" baseline="0" dirty="0">
                <a:latin typeface="TimesNewRoman"/>
              </a:rPr>
              <a:t>In the warning order, identify the point or target from which to</a:t>
            </a:r>
            <a:r>
              <a:rPr lang="en-US" sz="1800" dirty="0">
                <a:latin typeface="TimesNewRoman"/>
              </a:rPr>
              <a:t> </a:t>
            </a:r>
            <a:r>
              <a:rPr lang="en-US" sz="1800" b="0" i="0" u="none" strike="noStrike" baseline="0" dirty="0">
                <a:latin typeface="TimesNewRoman"/>
              </a:rPr>
              <a:t>shift. (The observer and the FDC must know the location of the point or recorded target.) </a:t>
            </a:r>
            <a:endParaRPr lang="en-US" dirty="0">
              <a:latin typeface="Calibri" panose="020F0502020204030204"/>
              <a:cs typeface="Calibri" panose="020F0502020204030204"/>
            </a:endParaRPr>
          </a:p>
          <a:p>
            <a:endParaRPr lang="en-US" sz="1800" dirty="0">
              <a:latin typeface="TimesNewRoman"/>
            </a:endParaRPr>
          </a:p>
          <a:p>
            <a:r>
              <a:rPr lang="en-US" sz="1800" b="0" i="0" u="none" strike="noStrike" baseline="0" dirty="0">
                <a:latin typeface="TimesNewRoman"/>
              </a:rPr>
              <a:t>The observer then sends the observer-target direction. </a:t>
            </a:r>
            <a:endParaRPr lang="en-US" dirty="0">
              <a:latin typeface="Calibri" panose="020F0502020204030204"/>
              <a:cs typeface="Calibri"/>
            </a:endParaRPr>
          </a:p>
          <a:p>
            <a:endParaRPr lang="en-US" sz="1800" dirty="0">
              <a:latin typeface="TimesNewRoman"/>
            </a:endParaRPr>
          </a:p>
          <a:p>
            <a:r>
              <a:rPr lang="en-US" sz="1800" b="0" i="0" u="none" strike="noStrike" baseline="0" dirty="0">
                <a:latin typeface="TimesNewRoman"/>
              </a:rPr>
              <a:t>Normally, mils are the preferred unit of measure for a shift. </a:t>
            </a:r>
            <a:endParaRPr lang="en-US" dirty="0">
              <a:latin typeface="Calibri" panose="020F0502020204030204"/>
              <a:cs typeface="Calibri"/>
            </a:endParaRPr>
          </a:p>
          <a:p>
            <a:endParaRPr lang="en-US" sz="1800" dirty="0">
              <a:latin typeface="TimesNewRoman"/>
            </a:endParaRPr>
          </a:p>
          <a:p>
            <a:r>
              <a:rPr lang="en-US" sz="1800" b="0" i="0" u="none" strike="noStrike" baseline="0" dirty="0">
                <a:latin typeface="TimesNewRoman"/>
              </a:rPr>
              <a:t>However,</a:t>
            </a:r>
            <a:r>
              <a:rPr lang="en-US" sz="1800" dirty="0">
                <a:latin typeface="TimesNewRoman"/>
              </a:rPr>
              <a:t> </a:t>
            </a:r>
            <a:r>
              <a:rPr lang="en-US" sz="1800" b="0" i="0" u="none" strike="noStrike" baseline="0" dirty="0">
                <a:latin typeface="TimesNewRoman"/>
              </a:rPr>
              <a:t>the FDC can accept degrees or cardinal directions, whichever the observer specifies.</a:t>
            </a:r>
            <a:r>
              <a:rPr lang="en-US" sz="1800" dirty="0">
                <a:latin typeface="TimesNewRoman"/>
              </a:rPr>
              <a:t> </a:t>
            </a:r>
            <a:endParaRPr lang="en-US" dirty="0">
              <a:latin typeface="Calibri" panose="020F0502020204030204"/>
              <a:cs typeface="Calibri"/>
            </a:endParaRPr>
          </a:p>
          <a:p>
            <a:endParaRPr lang="en-US" sz="1800" dirty="0">
              <a:latin typeface="TimesNewRoman"/>
            </a:endParaRPr>
          </a:p>
          <a:p>
            <a:pPr algn="l"/>
            <a:r>
              <a:rPr lang="en-US" sz="1800" b="0" i="0" u="none" strike="noStrike" baseline="0" dirty="0">
                <a:latin typeface="TimesNewRoman"/>
              </a:rPr>
              <a:t>The corrections are sent next:</a:t>
            </a:r>
            <a:endParaRPr lang="en-US" dirty="0">
              <a:cs typeface="Calibri"/>
            </a:endParaRPr>
          </a:p>
          <a:p>
            <a:pPr algn="l"/>
            <a:endParaRPr lang="en-US" sz="1800" b="0" i="0" u="none" strike="noStrike" baseline="0" dirty="0">
              <a:latin typeface="TimesNewRoman"/>
            </a:endParaRPr>
          </a:p>
          <a:p>
            <a:pPr algn="l"/>
            <a:r>
              <a:rPr lang="en-US" sz="1800" b="0" i="0" u="none" strike="noStrike" baseline="0" dirty="0">
                <a:latin typeface="Wingdings" panose="05000000000000000000" pitchFamily="2" charset="2"/>
              </a:rPr>
              <a:t>- </a:t>
            </a:r>
            <a:r>
              <a:rPr lang="en-US" sz="1800" b="1" i="0" u="none" strike="noStrike" baseline="0" dirty="0">
                <a:latin typeface="TimesNewRoman,Bold"/>
              </a:rPr>
              <a:t>Lateral shift </a:t>
            </a:r>
            <a:r>
              <a:rPr lang="en-US" sz="1800" b="0" i="0" u="none" strike="noStrike" baseline="0" dirty="0">
                <a:latin typeface="TimesNewRoman"/>
              </a:rPr>
              <a:t>in meters (how far left or right the target is) from the known point.</a:t>
            </a:r>
          </a:p>
          <a:p>
            <a:pPr algn="l"/>
            <a:r>
              <a:rPr lang="en-US" sz="1800" b="0" i="0" u="none" strike="noStrike" baseline="0" dirty="0">
                <a:latin typeface="Wingdings" panose="05000000000000000000" pitchFamily="2" charset="2"/>
              </a:rPr>
              <a:t>- </a:t>
            </a:r>
            <a:r>
              <a:rPr lang="en-US" sz="1800" b="1" i="0" u="none" strike="noStrike" baseline="0" dirty="0">
                <a:latin typeface="TimesNewRoman,Bold"/>
              </a:rPr>
              <a:t>Range shift </a:t>
            </a:r>
            <a:r>
              <a:rPr lang="en-US" sz="1800" b="0" i="0" u="none" strike="noStrike" baseline="0" dirty="0">
                <a:latin typeface="TimesNewRoman"/>
              </a:rPr>
              <a:t>(how much farther [</a:t>
            </a:r>
            <a:r>
              <a:rPr lang="en-US" sz="1800" b="1" i="0" u="none" strike="noStrike" baseline="0" dirty="0">
                <a:latin typeface="TimesNewRoman,Bold"/>
              </a:rPr>
              <a:t>ADD</a:t>
            </a:r>
            <a:r>
              <a:rPr lang="en-US" sz="1800" b="0" i="0" u="none" strike="noStrike" baseline="0" dirty="0">
                <a:latin typeface="TimesNewRoman"/>
              </a:rPr>
              <a:t>] or close [</a:t>
            </a:r>
            <a:r>
              <a:rPr lang="en-US" sz="1800" b="1" i="0" u="none" strike="noStrike" baseline="0" dirty="0">
                <a:latin typeface="TimesNewRoman,Bold"/>
              </a:rPr>
              <a:t>DROP</a:t>
            </a:r>
            <a:r>
              <a:rPr lang="en-US" sz="1800" b="0" i="0" u="none" strike="noStrike" baseline="0" dirty="0">
                <a:latin typeface="TimesNewRoman"/>
              </a:rPr>
              <a:t>] the target is in relation to the known point, to the nearest 100 meters).</a:t>
            </a:r>
          </a:p>
          <a:p>
            <a:pPr algn="l"/>
            <a:r>
              <a:rPr lang="en-US" sz="1800" b="0" i="0" u="none" strike="noStrike" baseline="0" dirty="0">
                <a:latin typeface="Wingdings" panose="05000000000000000000" pitchFamily="2" charset="2"/>
              </a:rPr>
              <a:t>- </a:t>
            </a:r>
            <a:r>
              <a:rPr lang="en-US" sz="1800" b="1" i="0" u="none" strike="noStrike" baseline="0" dirty="0">
                <a:latin typeface="TimesNewRoman,Bold"/>
              </a:rPr>
              <a:t>Vertical shift </a:t>
            </a:r>
            <a:r>
              <a:rPr lang="en-US" sz="1800" b="0" i="0" u="none" strike="noStrike" baseline="0" dirty="0">
                <a:latin typeface="TimesNewRoman"/>
              </a:rPr>
              <a:t>(how much the altitude of the target is above [</a:t>
            </a:r>
            <a:r>
              <a:rPr lang="en-US" sz="1800" b="1" i="0" u="none" strike="noStrike" baseline="0" dirty="0">
                <a:latin typeface="TimesNewRoman,Bold"/>
              </a:rPr>
              <a:t>UP</a:t>
            </a:r>
            <a:r>
              <a:rPr lang="en-US" sz="1800" b="0" i="0" u="none" strike="noStrike" baseline="0" dirty="0">
                <a:latin typeface="TimesNewRoman"/>
              </a:rPr>
              <a:t>] or below [</a:t>
            </a:r>
            <a:r>
              <a:rPr lang="en-US" sz="1800" b="1" i="0" u="none" strike="noStrike" baseline="0" dirty="0">
                <a:latin typeface="TimesNewRoman,Bold"/>
              </a:rPr>
              <a:t>DOWN</a:t>
            </a:r>
            <a:r>
              <a:rPr lang="en-US" sz="1800" b="0" i="0" u="none" strike="noStrike" baseline="0" dirty="0">
                <a:latin typeface="TimesNewRoman"/>
              </a:rPr>
              <a:t>] the altitude of the known point, expressed to the nearest 5 meters). Vertical shift is usually only significant if it is greater than or equal to 35 meters.</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30</a:t>
            </a:fld>
            <a:endParaRPr lang="en-US"/>
          </a:p>
        </p:txBody>
      </p:sp>
    </p:spTree>
    <p:extLst>
      <p:ext uri="{BB962C8B-B14F-4D97-AF65-F5344CB8AC3E}">
        <p14:creationId xmlns:p14="http://schemas.microsoft.com/office/powerpoint/2010/main" val="365808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9084"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436284"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404322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123881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47503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274" y="186689"/>
            <a:ext cx="6687653"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61552" y="1825625"/>
            <a:ext cx="8206832" cy="4530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153001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76407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29794" y="186689"/>
            <a:ext cx="6687653"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8422"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8922"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98648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939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939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39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870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087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241868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417567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13759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7416" y="1035166"/>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404966" y="156539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7416" y="2635366"/>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84182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0171" y="1035156"/>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87721" y="156538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30171" y="2635356"/>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279029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0022" y="186689"/>
            <a:ext cx="6687653"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44300" y="1825625"/>
            <a:ext cx="8206832" cy="45307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599" y="6475714"/>
            <a:ext cx="20574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A10425F9-E3D6-4775-B400-2557D74789E7}" type="slidenum">
              <a:rPr lang="en-US" smtClean="0"/>
              <a:pPr/>
              <a:t>‹#›</a:t>
            </a:fld>
            <a:endParaRPr lang="en-US"/>
          </a:p>
        </p:txBody>
      </p:sp>
      <p:sp>
        <p:nvSpPr>
          <p:cNvPr id="8" name="Freeform: Shape 7">
            <a:extLst>
              <a:ext uri="{FF2B5EF4-FFF2-40B4-BE49-F238E27FC236}">
                <a16:creationId xmlns:a16="http://schemas.microsoft.com/office/drawing/2014/main" id="{DE426174-4F9A-4632-E51A-E30C622D75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 y="0"/>
            <a:ext cx="1323074"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Shape 8">
            <a:extLst>
              <a:ext uri="{FF2B5EF4-FFF2-40B4-BE49-F238E27FC236}">
                <a16:creationId xmlns:a16="http://schemas.microsoft.com/office/drawing/2014/main" id="{1E458CF3-DC5B-6F88-BC2E-0ECA6344B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 y="1691640"/>
            <a:ext cx="9143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Freeform: Shape 9">
            <a:extLst>
              <a:ext uri="{FF2B5EF4-FFF2-40B4-BE49-F238E27FC236}">
                <a16:creationId xmlns:a16="http://schemas.microsoft.com/office/drawing/2014/main" id="{CEA13D70-CF4C-49FE-071C-6E2F73DD5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1691642"/>
            <a:ext cx="728741"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 name="Content Placeholder 2">
            <a:extLst>
              <a:ext uri="{FF2B5EF4-FFF2-40B4-BE49-F238E27FC236}">
                <a16:creationId xmlns:a16="http://schemas.microsoft.com/office/drawing/2014/main" id="{BEA5EBC6-87C8-6BC4-8AF4-5CFB867AF380}"/>
              </a:ext>
            </a:extLst>
          </p:cNvPr>
          <p:cNvSpPr txBox="1">
            <a:spLocks/>
          </p:cNvSpPr>
          <p:nvPr userDrawn="1"/>
        </p:nvSpPr>
        <p:spPr>
          <a:xfrm>
            <a:off x="1240022" y="2176272"/>
            <a:ext cx="7025403" cy="4041648"/>
          </a:xfrm>
          <a:prstGeom prst="rect">
            <a:avLst/>
          </a:prstGeom>
        </p:spPr>
        <p:txBody>
          <a:bodyPr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408C2B4-C8F2-3D99-C414-81D6C2E2045F}"/>
              </a:ext>
            </a:extLst>
          </p:cNvPr>
          <p:cNvSpPr txBox="1"/>
          <p:nvPr userDrawn="1"/>
        </p:nvSpPr>
        <p:spPr>
          <a:xfrm>
            <a:off x="4327207" y="6569155"/>
            <a:ext cx="449162" cy="276999"/>
          </a:xfrm>
          <a:prstGeom prst="rect">
            <a:avLst/>
          </a:prstGeom>
          <a:noFill/>
        </p:spPr>
        <p:txBody>
          <a:bodyPr wrap="none" rtlCol="0">
            <a:spAutoFit/>
          </a:bodyPr>
          <a:lstStyle/>
          <a:p>
            <a:r>
              <a:rPr lang="en-US" sz="1200" b="1" dirty="0">
                <a:solidFill>
                  <a:srgbClr val="FF0000"/>
                </a:solidFill>
                <a:latin typeface="Arial" panose="020B0604020202020204" pitchFamily="34" charset="0"/>
                <a:cs typeface="Arial" panose="020B0604020202020204" pitchFamily="34" charset="0"/>
              </a:rPr>
              <a:t>CUI</a:t>
            </a:r>
          </a:p>
        </p:txBody>
      </p:sp>
      <p:pic>
        <p:nvPicPr>
          <p:cNvPr id="5" name="Picture 4" descr="MCOE-new design-dui-11SEP09.jpg">
            <a:extLst>
              <a:ext uri="{FF2B5EF4-FFF2-40B4-BE49-F238E27FC236}">
                <a16:creationId xmlns:a16="http://schemas.microsoft.com/office/drawing/2014/main" id="{773E6BA8-32FC-4938-270F-3B73B2FE3E24}"/>
              </a:ext>
            </a:extLst>
          </p:cNvPr>
          <p:cNvPicPr>
            <a:picLocks noChangeAspect="1"/>
          </p:cNvPicPr>
          <p:nvPr userDrawn="1"/>
        </p:nvPicPr>
        <p:blipFill>
          <a:blip r:embed="rId13" cstate="print">
            <a:clrChange>
              <a:clrFrom>
                <a:srgbClr val="FFFFFF"/>
              </a:clrFrom>
              <a:clrTo>
                <a:srgbClr val="FFFFFF">
                  <a:alpha val="0"/>
                </a:srgbClr>
              </a:clrTo>
            </a:clrChange>
            <a:lum/>
          </a:blip>
          <a:stretch>
            <a:fillRect/>
          </a:stretch>
        </p:blipFill>
        <p:spPr bwMode="auto">
          <a:xfrm>
            <a:off x="64892" y="186689"/>
            <a:ext cx="859556" cy="953291"/>
          </a:xfrm>
          <a:prstGeom prst="rect">
            <a:avLst/>
          </a:prstGeom>
          <a:effectLst>
            <a:outerShdw blurRad="50800" dist="50800" dir="5400000" algn="ctr" rotWithShape="0">
              <a:srgbClr val="000000">
                <a:alpha val="0"/>
              </a:srgbClr>
            </a:outerShdw>
            <a:reflection endPos="0" dir="5400000" sy="-100000" algn="bl" rotWithShape="0"/>
          </a:effectLst>
        </p:spPr>
      </p:pic>
    </p:spTree>
    <p:extLst>
      <p:ext uri="{BB962C8B-B14F-4D97-AF65-F5344CB8AC3E}">
        <p14:creationId xmlns:p14="http://schemas.microsoft.com/office/powerpoint/2010/main" val="1266416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image" Target="../media/image8.w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5A099F-95DA-514C-6848-30B862F52468}"/>
              </a:ext>
            </a:extLst>
          </p:cNvPr>
          <p:cNvSpPr>
            <a:spLocks noGrp="1"/>
          </p:cNvSpPr>
          <p:nvPr>
            <p:ph type="sldNum" sz="quarter" idx="12"/>
          </p:nvPr>
        </p:nvSpPr>
        <p:spPr/>
        <p:txBody>
          <a:bodyPr/>
          <a:lstStyle/>
          <a:p>
            <a:fld id="{A10425F9-E3D6-4775-B400-2557D74789E7}" type="slidenum">
              <a:rPr lang="en-US" smtClean="0"/>
              <a:t>1</a:t>
            </a:fld>
            <a:endParaRPr lang="en-US"/>
          </a:p>
        </p:txBody>
      </p:sp>
      <p:sp>
        <p:nvSpPr>
          <p:cNvPr id="14" name="Title 13">
            <a:extLst>
              <a:ext uri="{FF2B5EF4-FFF2-40B4-BE49-F238E27FC236}">
                <a16:creationId xmlns:a16="http://schemas.microsoft.com/office/drawing/2014/main" id="{F40683D7-E8D6-8A50-FAC9-351F52F6E10C}"/>
              </a:ext>
            </a:extLst>
          </p:cNvPr>
          <p:cNvSpPr>
            <a:spLocks noGrp="1"/>
          </p:cNvSpPr>
          <p:nvPr>
            <p:ph type="ctrTitle" idx="4294967295"/>
          </p:nvPr>
        </p:nvSpPr>
        <p:spPr>
          <a:xfrm>
            <a:off x="1273731" y="121998"/>
            <a:ext cx="6691499" cy="1632311"/>
          </a:xfrm>
        </p:spPr>
        <p:txBody>
          <a:bodyPr/>
          <a:lstStyle/>
          <a:p>
            <a:pPr algn="ctr"/>
            <a:br>
              <a:rPr lang="en-US" sz="4800" dirty="0"/>
            </a:br>
            <a:r>
              <a:rPr lang="en-US" sz="3600" dirty="0">
                <a:latin typeface="Arial" charset="0"/>
              </a:rPr>
              <a:t>FORWARD OBSERVER PROCEDURES</a:t>
            </a:r>
            <a:br>
              <a:rPr lang="en-US" sz="4800" dirty="0">
                <a:latin typeface="Arial" charset="0"/>
              </a:rPr>
            </a:br>
            <a:r>
              <a:rPr lang="en-US" sz="2800" dirty="0">
                <a:latin typeface="Arial" charset="0"/>
              </a:rPr>
              <a:t>071-NRRAB011</a:t>
            </a:r>
            <a:br>
              <a:rPr lang="en-US" sz="2800" dirty="0">
                <a:solidFill>
                  <a:schemeClr val="tx2"/>
                </a:solidFill>
                <a:latin typeface="Arial" charset="0"/>
              </a:rPr>
            </a:br>
            <a:endParaRPr lang="en-US" sz="4800" dirty="0"/>
          </a:p>
        </p:txBody>
      </p:sp>
      <p:sp>
        <p:nvSpPr>
          <p:cNvPr id="2" name="TextBox 1">
            <a:extLst>
              <a:ext uri="{FF2B5EF4-FFF2-40B4-BE49-F238E27FC236}">
                <a16:creationId xmlns:a16="http://schemas.microsoft.com/office/drawing/2014/main" id="{1205A8AB-B089-6239-F537-05BA576AF08D}"/>
              </a:ext>
            </a:extLst>
          </p:cNvPr>
          <p:cNvSpPr txBox="1"/>
          <p:nvPr/>
        </p:nvSpPr>
        <p:spPr>
          <a:xfrm>
            <a:off x="2581478" y="5672726"/>
            <a:ext cx="3981043" cy="715581"/>
          </a:xfrm>
          <a:prstGeom prst="rect">
            <a:avLst/>
          </a:prstGeom>
          <a:noFill/>
        </p:spPr>
        <p:txBody>
          <a:bodyPr wrap="square" rtlCol="0">
            <a:spAutoFit/>
          </a:bodyPr>
          <a:lstStyle/>
          <a:p>
            <a:pPr algn="ctr" rtl="0" fontAlgn="base"/>
            <a:r>
              <a:rPr lang="en-US" sz="1350" b="1" dirty="0">
                <a:latin typeface="Arial" panose="020B0604020202020204" pitchFamily="34" charset="0"/>
              </a:rPr>
              <a:t>Developed by:</a:t>
            </a:r>
            <a:r>
              <a:rPr lang="en-US" sz="1350" dirty="0">
                <a:latin typeface="Arial" panose="020B0604020202020204" pitchFamily="34" charset="0"/>
              </a:rPr>
              <a:t>​</a:t>
            </a:r>
            <a:endParaRPr lang="en-US" sz="1350" dirty="0">
              <a:latin typeface="Segoe UI" panose="020B0502040204020203" pitchFamily="34" charset="0"/>
            </a:endParaRPr>
          </a:p>
          <a:p>
            <a:pPr algn="ctr" rtl="0" fontAlgn="base"/>
            <a:r>
              <a:rPr lang="en-US" sz="1350" b="1" dirty="0">
                <a:latin typeface="Arial" panose="020B0604020202020204" pitchFamily="34" charset="0"/>
              </a:rPr>
              <a:t>Maneuver COE, DOTD, TEDD</a:t>
            </a:r>
            <a:r>
              <a:rPr lang="en-US" sz="1350" dirty="0">
                <a:latin typeface="Arial" panose="020B0604020202020204" pitchFamily="34" charset="0"/>
              </a:rPr>
              <a:t>​</a:t>
            </a:r>
            <a:endParaRPr lang="en-US" sz="1350" dirty="0">
              <a:latin typeface="Segoe UI" panose="020B0502040204020203" pitchFamily="34" charset="0"/>
            </a:endParaRPr>
          </a:p>
          <a:p>
            <a:pPr algn="ctr" rtl="0" fontAlgn="base"/>
            <a:r>
              <a:rPr lang="en-US" sz="1350" b="1" dirty="0">
                <a:latin typeface="Arial" panose="020B0604020202020204" pitchFamily="34" charset="0"/>
              </a:rPr>
              <a:t>for Infantryman ALC</a:t>
            </a:r>
            <a:endParaRPr lang="en-US" sz="1350" dirty="0">
              <a:latin typeface="Segoe UI" panose="020B0502040204020203" pitchFamily="34" charset="0"/>
            </a:endParaRPr>
          </a:p>
        </p:txBody>
      </p:sp>
      <p:sp>
        <p:nvSpPr>
          <p:cNvPr id="5" name="TextBox 4">
            <a:extLst>
              <a:ext uri="{FF2B5EF4-FFF2-40B4-BE49-F238E27FC236}">
                <a16:creationId xmlns:a16="http://schemas.microsoft.com/office/drawing/2014/main" id="{49B5FAE5-0587-DCB0-EDDA-E6DF1E84DFB2}"/>
              </a:ext>
            </a:extLst>
          </p:cNvPr>
          <p:cNvSpPr txBox="1"/>
          <p:nvPr/>
        </p:nvSpPr>
        <p:spPr>
          <a:xfrm>
            <a:off x="201237" y="6450527"/>
            <a:ext cx="2524546"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Last Revised: 14 JUN 2022</a:t>
            </a:r>
          </a:p>
        </p:txBody>
      </p:sp>
      <p:pic>
        <p:nvPicPr>
          <p:cNvPr id="25" name="Picture 24" descr="A close up of a sign&#10;&#10;Description automatically generated">
            <a:extLst>
              <a:ext uri="{FF2B5EF4-FFF2-40B4-BE49-F238E27FC236}">
                <a16:creationId xmlns:a16="http://schemas.microsoft.com/office/drawing/2014/main" id="{751F2FB3-FF39-F807-F117-6592B7726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117" y="75780"/>
            <a:ext cx="1077868" cy="1046925"/>
          </a:xfrm>
          <a:prstGeom prst="rect">
            <a:avLst/>
          </a:prstGeom>
        </p:spPr>
      </p:pic>
      <p:pic>
        <p:nvPicPr>
          <p:cNvPr id="19" name="Picture 18">
            <a:extLst>
              <a:ext uri="{FF2B5EF4-FFF2-40B4-BE49-F238E27FC236}">
                <a16:creationId xmlns:a16="http://schemas.microsoft.com/office/drawing/2014/main" id="{9D72A9AF-0B77-95EE-193C-B0F57CD382CB}"/>
              </a:ext>
            </a:extLst>
          </p:cNvPr>
          <p:cNvPicPr>
            <a:picLocks noChangeAspect="1"/>
          </p:cNvPicPr>
          <p:nvPr/>
        </p:nvPicPr>
        <p:blipFill>
          <a:blip r:embed="rId3"/>
          <a:stretch>
            <a:fillRect/>
          </a:stretch>
        </p:blipFill>
        <p:spPr>
          <a:xfrm>
            <a:off x="2152362" y="2092047"/>
            <a:ext cx="4934235" cy="3242941"/>
          </a:xfrm>
          <a:prstGeom prst="rect">
            <a:avLst/>
          </a:prstGeom>
        </p:spPr>
      </p:pic>
    </p:spTree>
    <p:extLst>
      <p:ext uri="{BB962C8B-B14F-4D97-AF65-F5344CB8AC3E}">
        <p14:creationId xmlns:p14="http://schemas.microsoft.com/office/powerpoint/2010/main" val="285381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10</a:t>
            </a:fld>
            <a:endParaRPr lang="en-US"/>
          </a:p>
        </p:txBody>
      </p:sp>
      <p:sp>
        <p:nvSpPr>
          <p:cNvPr id="10" name="Rectangle 2051">
            <a:extLst>
              <a:ext uri="{FF2B5EF4-FFF2-40B4-BE49-F238E27FC236}">
                <a16:creationId xmlns:a16="http://schemas.microsoft.com/office/drawing/2014/main" id="{3F830CEB-F9A2-9DD4-77C2-384C64B59EC6}"/>
              </a:ext>
            </a:extLst>
          </p:cNvPr>
          <p:cNvSpPr>
            <a:spLocks noChangeArrowheads="1"/>
          </p:cNvSpPr>
          <p:nvPr/>
        </p:nvSpPr>
        <p:spPr bwMode="auto">
          <a:xfrm>
            <a:off x="1239140" y="268288"/>
            <a:ext cx="7904860" cy="850900"/>
          </a:xfrm>
          <a:prstGeom prst="rect">
            <a:avLst/>
          </a:prstGeom>
          <a:noFill/>
          <a:ln w="9525">
            <a:noFill/>
            <a:miter lim="800000"/>
            <a:headEnd/>
            <a:tailEnd/>
          </a:ln>
        </p:spPr>
        <p:txBody>
          <a:bodyPr anchor="ctr"/>
          <a:lstStyle/>
          <a:p>
            <a:pPr algn="ctr"/>
            <a:r>
              <a:rPr lang="en-US" sz="3600" b="1" dirty="0">
                <a:latin typeface="Arial" charset="0"/>
              </a:rPr>
              <a:t>TARGET DESCRIPTION</a:t>
            </a:r>
          </a:p>
        </p:txBody>
      </p:sp>
      <p:sp>
        <p:nvSpPr>
          <p:cNvPr id="11" name="Text Box 2052">
            <a:extLst>
              <a:ext uri="{FF2B5EF4-FFF2-40B4-BE49-F238E27FC236}">
                <a16:creationId xmlns:a16="http://schemas.microsoft.com/office/drawing/2014/main" id="{49401FA0-5ADD-FE47-07FC-F7000811F89A}"/>
              </a:ext>
            </a:extLst>
          </p:cNvPr>
          <p:cNvSpPr txBox="1">
            <a:spLocks noChangeArrowheads="1"/>
          </p:cNvSpPr>
          <p:nvPr/>
        </p:nvSpPr>
        <p:spPr bwMode="auto">
          <a:xfrm>
            <a:off x="891849" y="2481708"/>
            <a:ext cx="7975600" cy="3277820"/>
          </a:xfrm>
          <a:prstGeom prst="rect">
            <a:avLst/>
          </a:prstGeom>
          <a:noFill/>
          <a:ln w="9525">
            <a:noFill/>
            <a:miter lim="800000"/>
            <a:headEnd/>
            <a:tailEnd/>
          </a:ln>
        </p:spPr>
        <p:txBody>
          <a:bodyPr wrap="square">
            <a:spAutoFit/>
          </a:bodyPr>
          <a:lstStyle/>
          <a:p>
            <a:pPr marL="457200" indent="-457200">
              <a:spcBef>
                <a:spcPct val="50000"/>
              </a:spcBef>
            </a:pPr>
            <a:r>
              <a:rPr lang="en-US" b="1" dirty="0">
                <a:latin typeface="Arial" charset="0"/>
              </a:rPr>
              <a:t>     </a:t>
            </a:r>
            <a:r>
              <a:rPr lang="en-US" dirty="0">
                <a:latin typeface="Arial" charset="0"/>
              </a:rPr>
              <a:t>THE OBSERVER MUST DESCRIBE THE TARGET IN ENOUGH DETAIL, SO THAT THE FDC CAN DETERMINE THE AMOUNT AND TYPE OF AMMUNITION TO USE. IT IS NECESSARY TO EFFECTLY NUETRALIZE OR DESTORY THE TARGET.  IT SHOULD DESCRIBE:</a:t>
            </a:r>
          </a:p>
          <a:p>
            <a:pPr marL="457200" indent="-457200">
              <a:spcBef>
                <a:spcPct val="50000"/>
              </a:spcBef>
            </a:pPr>
            <a:r>
              <a:rPr lang="en-US" dirty="0">
                <a:latin typeface="Arial" charset="0"/>
              </a:rPr>
              <a:t>     •  WHAT THE TARGET IS</a:t>
            </a:r>
          </a:p>
          <a:p>
            <a:pPr marL="457200" indent="-457200">
              <a:spcBef>
                <a:spcPct val="50000"/>
              </a:spcBef>
            </a:pPr>
            <a:r>
              <a:rPr lang="en-US" dirty="0">
                <a:latin typeface="Arial" charset="0"/>
              </a:rPr>
              <a:t>     •  WHAT THE TARGET IS DOING</a:t>
            </a:r>
          </a:p>
          <a:p>
            <a:pPr marL="457200" indent="-457200">
              <a:spcBef>
                <a:spcPct val="50000"/>
              </a:spcBef>
            </a:pPr>
            <a:r>
              <a:rPr lang="en-US" dirty="0">
                <a:latin typeface="Arial" charset="0"/>
              </a:rPr>
              <a:t>     •  THE NUMBER OF ELEMENTS TO THE TARGET</a:t>
            </a:r>
          </a:p>
          <a:p>
            <a:pPr marL="457200" indent="-457200">
              <a:spcBef>
                <a:spcPct val="50000"/>
              </a:spcBef>
            </a:pPr>
            <a:r>
              <a:rPr lang="en-US" dirty="0">
                <a:latin typeface="Arial" charset="0"/>
              </a:rPr>
              <a:t>     •  THE DEGREE OF PROTECTION</a:t>
            </a:r>
          </a:p>
          <a:p>
            <a:pPr marL="457200" indent="-457200">
              <a:spcBef>
                <a:spcPct val="50000"/>
              </a:spcBef>
            </a:pPr>
            <a:r>
              <a:rPr lang="en-US" dirty="0">
                <a:latin typeface="Arial" charset="0"/>
              </a:rPr>
              <a:t>     •  THE TARGET SIZE AND SHAPE</a:t>
            </a:r>
          </a:p>
        </p:txBody>
      </p:sp>
    </p:spTree>
    <p:extLst>
      <p:ext uri="{BB962C8B-B14F-4D97-AF65-F5344CB8AC3E}">
        <p14:creationId xmlns:p14="http://schemas.microsoft.com/office/powerpoint/2010/main" val="383436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11</a:t>
            </a:fld>
            <a:endParaRPr lang="en-US"/>
          </a:p>
        </p:txBody>
      </p:sp>
      <p:sp>
        <p:nvSpPr>
          <p:cNvPr id="10" name="Rectangle 3">
            <a:extLst>
              <a:ext uri="{FF2B5EF4-FFF2-40B4-BE49-F238E27FC236}">
                <a16:creationId xmlns:a16="http://schemas.microsoft.com/office/drawing/2014/main" id="{99547FC7-3DD9-AD19-3D07-0674615E51CB}"/>
              </a:ext>
            </a:extLst>
          </p:cNvPr>
          <p:cNvSpPr>
            <a:spLocks noChangeArrowheads="1"/>
          </p:cNvSpPr>
          <p:nvPr/>
        </p:nvSpPr>
        <p:spPr bwMode="auto">
          <a:xfrm>
            <a:off x="1230594" y="327025"/>
            <a:ext cx="7913404" cy="850900"/>
          </a:xfrm>
          <a:prstGeom prst="rect">
            <a:avLst/>
          </a:prstGeom>
          <a:noFill/>
          <a:ln w="9525">
            <a:noFill/>
            <a:miter lim="800000"/>
            <a:headEnd/>
            <a:tailEnd/>
          </a:ln>
        </p:spPr>
        <p:txBody>
          <a:bodyPr anchor="ctr"/>
          <a:lstStyle/>
          <a:p>
            <a:pPr algn="ctr"/>
            <a:r>
              <a:rPr lang="en-US" sz="3600" b="1" dirty="0">
                <a:latin typeface="Arial" charset="0"/>
              </a:rPr>
              <a:t>METHOD OF ENGAGEMENT</a:t>
            </a:r>
          </a:p>
        </p:txBody>
      </p:sp>
      <p:sp>
        <p:nvSpPr>
          <p:cNvPr id="11" name="Text Box 4">
            <a:extLst>
              <a:ext uri="{FF2B5EF4-FFF2-40B4-BE49-F238E27FC236}">
                <a16:creationId xmlns:a16="http://schemas.microsoft.com/office/drawing/2014/main" id="{9DD3D0E5-B09E-1DA7-7619-E1276CB2EF1B}"/>
              </a:ext>
            </a:extLst>
          </p:cNvPr>
          <p:cNvSpPr txBox="1">
            <a:spLocks noChangeArrowheads="1"/>
          </p:cNvSpPr>
          <p:nvPr/>
        </p:nvSpPr>
        <p:spPr bwMode="auto">
          <a:xfrm>
            <a:off x="1011490" y="2257159"/>
            <a:ext cx="7653946" cy="3139321"/>
          </a:xfrm>
          <a:prstGeom prst="rect">
            <a:avLst/>
          </a:prstGeom>
          <a:noFill/>
          <a:ln w="9525">
            <a:noFill/>
            <a:miter lim="800000"/>
            <a:headEnd/>
            <a:tailEnd/>
          </a:ln>
        </p:spPr>
        <p:txBody>
          <a:bodyPr wrap="square">
            <a:spAutoFit/>
          </a:bodyPr>
          <a:lstStyle/>
          <a:p>
            <a:pPr marL="457200" indent="-457200">
              <a:spcBef>
                <a:spcPct val="50000"/>
              </a:spcBef>
            </a:pPr>
            <a:r>
              <a:rPr lang="en-US" dirty="0">
                <a:latin typeface="Arial" charset="0"/>
              </a:rPr>
              <a:t>     THE OBSERVER MAY INDICATE HOW HE WANTS TO ATTACK THE TARGET. THIS CONSISTS OF:</a:t>
            </a:r>
          </a:p>
          <a:p>
            <a:pPr marL="457200" indent="-457200">
              <a:spcBef>
                <a:spcPct val="50000"/>
              </a:spcBef>
            </a:pPr>
            <a:r>
              <a:rPr lang="en-US" dirty="0">
                <a:latin typeface="Arial" charset="0"/>
              </a:rPr>
              <a:t>      •  TYPE OF ADJUSTMENT</a:t>
            </a:r>
          </a:p>
          <a:p>
            <a:pPr marL="457200" indent="-457200">
              <a:spcBef>
                <a:spcPct val="50000"/>
              </a:spcBef>
            </a:pPr>
            <a:r>
              <a:rPr lang="en-US" dirty="0">
                <a:latin typeface="Arial" charset="0"/>
              </a:rPr>
              <a:t>      •  TRAJECTORY</a:t>
            </a:r>
          </a:p>
          <a:p>
            <a:pPr marL="457200" indent="-457200">
              <a:spcBef>
                <a:spcPct val="50000"/>
              </a:spcBef>
            </a:pPr>
            <a:r>
              <a:rPr lang="en-US" dirty="0">
                <a:latin typeface="Arial" charset="0"/>
              </a:rPr>
              <a:t>      •  AMMUNITION</a:t>
            </a:r>
          </a:p>
          <a:p>
            <a:pPr marL="457200" indent="-457200">
              <a:spcBef>
                <a:spcPct val="50000"/>
              </a:spcBef>
            </a:pPr>
            <a:r>
              <a:rPr lang="en-US" dirty="0">
                <a:latin typeface="Arial" charset="0"/>
              </a:rPr>
              <a:t>      •  DISTRIBUTION</a:t>
            </a:r>
          </a:p>
          <a:p>
            <a:pPr marL="457200" indent="-457200">
              <a:spcBef>
                <a:spcPct val="50000"/>
              </a:spcBef>
            </a:pPr>
            <a:r>
              <a:rPr lang="en-US" dirty="0">
                <a:latin typeface="Arial" charset="0"/>
              </a:rPr>
              <a:t>      •  DANGER CLOSE</a:t>
            </a:r>
          </a:p>
          <a:p>
            <a:pPr marL="457200" indent="-457200">
              <a:spcBef>
                <a:spcPct val="50000"/>
              </a:spcBef>
            </a:pPr>
            <a:r>
              <a:rPr lang="en-US" dirty="0">
                <a:latin typeface="Arial" charset="0"/>
              </a:rPr>
              <a:t>      •  MARK</a:t>
            </a:r>
          </a:p>
        </p:txBody>
      </p:sp>
    </p:spTree>
    <p:extLst>
      <p:ext uri="{BB962C8B-B14F-4D97-AF65-F5344CB8AC3E}">
        <p14:creationId xmlns:p14="http://schemas.microsoft.com/office/powerpoint/2010/main" val="303466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12</a:t>
            </a:fld>
            <a:endParaRPr lang="en-US"/>
          </a:p>
        </p:txBody>
      </p:sp>
      <p:sp>
        <p:nvSpPr>
          <p:cNvPr id="10" name="Rectangle 3">
            <a:extLst>
              <a:ext uri="{FF2B5EF4-FFF2-40B4-BE49-F238E27FC236}">
                <a16:creationId xmlns:a16="http://schemas.microsoft.com/office/drawing/2014/main" id="{5830A283-38CD-8E3E-FDD4-4FE7C3DC292C}"/>
              </a:ext>
            </a:extLst>
          </p:cNvPr>
          <p:cNvSpPr>
            <a:spLocks noChangeArrowheads="1"/>
          </p:cNvSpPr>
          <p:nvPr/>
        </p:nvSpPr>
        <p:spPr bwMode="auto">
          <a:xfrm>
            <a:off x="1230594" y="288925"/>
            <a:ext cx="7913404" cy="850900"/>
          </a:xfrm>
          <a:prstGeom prst="rect">
            <a:avLst/>
          </a:prstGeom>
          <a:noFill/>
          <a:ln w="9525">
            <a:noFill/>
            <a:miter lim="800000"/>
            <a:headEnd/>
            <a:tailEnd/>
          </a:ln>
        </p:spPr>
        <p:txBody>
          <a:bodyPr anchor="ctr"/>
          <a:lstStyle/>
          <a:p>
            <a:pPr algn="ctr"/>
            <a:r>
              <a:rPr lang="en-US" sz="3600" b="1" dirty="0">
                <a:latin typeface="Arial" charset="0"/>
              </a:rPr>
              <a:t>METHOD OF FIRE AND CONTROL</a:t>
            </a:r>
          </a:p>
        </p:txBody>
      </p:sp>
      <p:sp>
        <p:nvSpPr>
          <p:cNvPr id="11" name="Text Box 4">
            <a:extLst>
              <a:ext uri="{FF2B5EF4-FFF2-40B4-BE49-F238E27FC236}">
                <a16:creationId xmlns:a16="http://schemas.microsoft.com/office/drawing/2014/main" id="{E29CF6A0-55C6-3150-3439-642DEE78FCB8}"/>
              </a:ext>
            </a:extLst>
          </p:cNvPr>
          <p:cNvSpPr txBox="1">
            <a:spLocks noChangeArrowheads="1"/>
          </p:cNvSpPr>
          <p:nvPr/>
        </p:nvSpPr>
        <p:spPr bwMode="auto">
          <a:xfrm>
            <a:off x="684895" y="1824453"/>
            <a:ext cx="7975600" cy="1892826"/>
          </a:xfrm>
          <a:prstGeom prst="rect">
            <a:avLst/>
          </a:prstGeom>
          <a:noFill/>
          <a:ln w="9525">
            <a:noFill/>
            <a:miter lim="800000"/>
            <a:headEnd/>
            <a:tailEnd/>
          </a:ln>
        </p:spPr>
        <p:txBody>
          <a:bodyPr>
            <a:spAutoFit/>
          </a:bodyPr>
          <a:lstStyle/>
          <a:p>
            <a:pPr marL="457200" indent="-457200">
              <a:spcBef>
                <a:spcPct val="50000"/>
              </a:spcBef>
            </a:pPr>
            <a:r>
              <a:rPr lang="en-US" dirty="0">
                <a:latin typeface="Arial" charset="0"/>
              </a:rPr>
              <a:t>      THE DESIRED MANNER OF ATTACKING THE TARGET, WHETHER THE OBSERVER WANTS TO CONTROL THE TIME OF DELIVERY OF FIRE, AND WHETHER HE CAN OBSERVE THE TARGET</a:t>
            </a:r>
          </a:p>
          <a:p>
            <a:pPr marL="457200" indent="-457200">
              <a:spcBef>
                <a:spcPct val="50000"/>
              </a:spcBef>
            </a:pPr>
            <a:r>
              <a:rPr lang="en-US" dirty="0">
                <a:latin typeface="Arial" charset="0"/>
              </a:rPr>
              <a:t>	</a:t>
            </a:r>
            <a:r>
              <a:rPr lang="en-US" dirty="0">
                <a:solidFill>
                  <a:srgbClr val="008000"/>
                </a:solidFill>
                <a:latin typeface="Arial" charset="0"/>
              </a:rPr>
              <a:t>THE ACCROYM “WAT” CAN BE USED TO HELP REMEMBER THESE METHODS. THEY CAN BE EXCEPTIONALLY USEFULL WHEN MASSING FIRES.</a:t>
            </a:r>
            <a:endParaRPr lang="en-US" dirty="0">
              <a:latin typeface="Arial" charset="0"/>
            </a:endParaRPr>
          </a:p>
        </p:txBody>
      </p:sp>
      <p:grpSp>
        <p:nvGrpSpPr>
          <p:cNvPr id="2" name="Group 1">
            <a:extLst>
              <a:ext uri="{FF2B5EF4-FFF2-40B4-BE49-F238E27FC236}">
                <a16:creationId xmlns:a16="http://schemas.microsoft.com/office/drawing/2014/main" id="{CC761AB8-7014-4398-A7C7-1F99F1CCBF11}"/>
              </a:ext>
            </a:extLst>
          </p:cNvPr>
          <p:cNvGrpSpPr/>
          <p:nvPr/>
        </p:nvGrpSpPr>
        <p:grpSpPr>
          <a:xfrm>
            <a:off x="1338574" y="4401907"/>
            <a:ext cx="5356225" cy="1617107"/>
            <a:chOff x="1133475" y="4862513"/>
            <a:chExt cx="5356225" cy="1617107"/>
          </a:xfrm>
        </p:grpSpPr>
        <p:sp>
          <p:nvSpPr>
            <p:cNvPr id="12" name="TextBox 11">
              <a:extLst>
                <a:ext uri="{FF2B5EF4-FFF2-40B4-BE49-F238E27FC236}">
                  <a16:creationId xmlns:a16="http://schemas.microsoft.com/office/drawing/2014/main" id="{C30AED83-D4BE-1147-05C4-94C3EFA314A3}"/>
                </a:ext>
              </a:extLst>
            </p:cNvPr>
            <p:cNvSpPr txBox="1">
              <a:spLocks noChangeArrowheads="1"/>
            </p:cNvSpPr>
            <p:nvPr/>
          </p:nvSpPr>
          <p:spPr bwMode="auto">
            <a:xfrm>
              <a:off x="1133475" y="4862513"/>
              <a:ext cx="2360583" cy="369332"/>
            </a:xfrm>
            <a:prstGeom prst="rect">
              <a:avLst/>
            </a:prstGeom>
            <a:noFill/>
            <a:ln w="9525">
              <a:noFill/>
              <a:miter lim="800000"/>
              <a:headEnd/>
              <a:tailEnd/>
            </a:ln>
          </p:spPr>
          <p:txBody>
            <a:bodyPr wrap="none">
              <a:spAutoFit/>
            </a:bodyPr>
            <a:lstStyle/>
            <a:p>
              <a:pPr marL="457200" indent="-457200">
                <a:spcBef>
                  <a:spcPct val="50000"/>
                </a:spcBef>
              </a:pPr>
              <a:r>
                <a:rPr lang="en-US" dirty="0">
                  <a:latin typeface="Arial" charset="0"/>
                </a:rPr>
                <a:t>WHEN READY (WR)</a:t>
              </a:r>
            </a:p>
          </p:txBody>
        </p:sp>
        <p:sp>
          <p:nvSpPr>
            <p:cNvPr id="13" name="TextBox 12">
              <a:extLst>
                <a:ext uri="{FF2B5EF4-FFF2-40B4-BE49-F238E27FC236}">
                  <a16:creationId xmlns:a16="http://schemas.microsoft.com/office/drawing/2014/main" id="{BBB9FF22-1EBF-AC37-1910-21198F3438FE}"/>
                </a:ext>
              </a:extLst>
            </p:cNvPr>
            <p:cNvSpPr txBox="1">
              <a:spLocks noChangeArrowheads="1"/>
            </p:cNvSpPr>
            <p:nvPr/>
          </p:nvSpPr>
          <p:spPr bwMode="auto">
            <a:xfrm>
              <a:off x="1670050" y="5529263"/>
              <a:ext cx="3889375" cy="369332"/>
            </a:xfrm>
            <a:prstGeom prst="rect">
              <a:avLst/>
            </a:prstGeom>
            <a:noFill/>
            <a:ln w="9525">
              <a:noFill/>
              <a:miter lim="800000"/>
              <a:headEnd/>
              <a:tailEnd/>
            </a:ln>
          </p:spPr>
          <p:txBody>
            <a:bodyPr>
              <a:spAutoFit/>
            </a:bodyPr>
            <a:lstStyle/>
            <a:p>
              <a:pPr marL="457200" indent="-457200">
                <a:spcBef>
                  <a:spcPct val="50000"/>
                </a:spcBef>
              </a:pPr>
              <a:r>
                <a:rPr lang="en-US" dirty="0">
                  <a:latin typeface="Arial" charset="0"/>
                </a:rPr>
                <a:t>AT MY COMMAND (AMC)</a:t>
              </a:r>
            </a:p>
          </p:txBody>
        </p:sp>
        <p:sp>
          <p:nvSpPr>
            <p:cNvPr id="14" name="TextBox 13">
              <a:extLst>
                <a:ext uri="{FF2B5EF4-FFF2-40B4-BE49-F238E27FC236}">
                  <a16:creationId xmlns:a16="http://schemas.microsoft.com/office/drawing/2014/main" id="{343D65BD-6581-2F46-A080-FF320C0351F1}"/>
                </a:ext>
              </a:extLst>
            </p:cNvPr>
            <p:cNvSpPr txBox="1">
              <a:spLocks noChangeArrowheads="1"/>
            </p:cNvSpPr>
            <p:nvPr/>
          </p:nvSpPr>
          <p:spPr bwMode="auto">
            <a:xfrm>
              <a:off x="2308225" y="6110288"/>
              <a:ext cx="4181475" cy="369332"/>
            </a:xfrm>
            <a:prstGeom prst="rect">
              <a:avLst/>
            </a:prstGeom>
            <a:noFill/>
            <a:ln w="9525">
              <a:noFill/>
              <a:miter lim="800000"/>
              <a:headEnd/>
              <a:tailEnd/>
            </a:ln>
          </p:spPr>
          <p:txBody>
            <a:bodyPr>
              <a:spAutoFit/>
            </a:bodyPr>
            <a:lstStyle/>
            <a:p>
              <a:pPr marL="457200" indent="-457200">
                <a:spcBef>
                  <a:spcPct val="50000"/>
                </a:spcBef>
              </a:pPr>
              <a:r>
                <a:rPr lang="en-US" dirty="0">
                  <a:latin typeface="Arial" charset="0"/>
                </a:rPr>
                <a:t>TIME ON TARGET (TOT)</a:t>
              </a:r>
            </a:p>
          </p:txBody>
        </p:sp>
      </p:grpSp>
    </p:spTree>
    <p:extLst>
      <p:ext uri="{BB962C8B-B14F-4D97-AF65-F5344CB8AC3E}">
        <p14:creationId xmlns:p14="http://schemas.microsoft.com/office/powerpoint/2010/main" val="262141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down)">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13</a:t>
            </a:fld>
            <a:endParaRPr lang="en-US"/>
          </a:p>
        </p:txBody>
      </p:sp>
      <p:sp>
        <p:nvSpPr>
          <p:cNvPr id="10" name="Rectangle 1027">
            <a:extLst>
              <a:ext uri="{FF2B5EF4-FFF2-40B4-BE49-F238E27FC236}">
                <a16:creationId xmlns:a16="http://schemas.microsoft.com/office/drawing/2014/main" id="{F09AE07E-4C60-E0B3-FB8B-53704A6FAE74}"/>
              </a:ext>
            </a:extLst>
          </p:cNvPr>
          <p:cNvSpPr>
            <a:spLocks noChangeArrowheads="1"/>
          </p:cNvSpPr>
          <p:nvPr/>
        </p:nvSpPr>
        <p:spPr bwMode="auto">
          <a:xfrm>
            <a:off x="1222049" y="317500"/>
            <a:ext cx="7921950" cy="850900"/>
          </a:xfrm>
          <a:prstGeom prst="rect">
            <a:avLst/>
          </a:prstGeom>
          <a:noFill/>
          <a:ln w="9525">
            <a:noFill/>
            <a:miter lim="800000"/>
            <a:headEnd/>
            <a:tailEnd/>
          </a:ln>
        </p:spPr>
        <p:txBody>
          <a:bodyPr anchor="ctr"/>
          <a:lstStyle/>
          <a:p>
            <a:pPr algn="ctr"/>
            <a:r>
              <a:rPr lang="en-US" sz="3600" b="1" dirty="0">
                <a:latin typeface="Arial" charset="0"/>
              </a:rPr>
              <a:t>MESSAGE TO OBSERVER</a:t>
            </a:r>
          </a:p>
        </p:txBody>
      </p:sp>
      <p:sp>
        <p:nvSpPr>
          <p:cNvPr id="11" name="Text Box 1028">
            <a:extLst>
              <a:ext uri="{FF2B5EF4-FFF2-40B4-BE49-F238E27FC236}">
                <a16:creationId xmlns:a16="http://schemas.microsoft.com/office/drawing/2014/main" id="{942F0841-7A86-84EE-A5BC-1118F00F7DAC}"/>
              </a:ext>
            </a:extLst>
          </p:cNvPr>
          <p:cNvSpPr txBox="1">
            <a:spLocks noChangeArrowheads="1"/>
          </p:cNvSpPr>
          <p:nvPr/>
        </p:nvSpPr>
        <p:spPr bwMode="auto">
          <a:xfrm>
            <a:off x="908198" y="2359114"/>
            <a:ext cx="7841953" cy="3416320"/>
          </a:xfrm>
          <a:prstGeom prst="rect">
            <a:avLst/>
          </a:prstGeom>
          <a:noFill/>
          <a:ln w="9525">
            <a:noFill/>
            <a:miter lim="800000"/>
            <a:headEnd/>
            <a:tailEnd/>
          </a:ln>
        </p:spPr>
        <p:txBody>
          <a:bodyPr wrap="square">
            <a:spAutoFit/>
          </a:bodyPr>
          <a:lstStyle/>
          <a:p>
            <a:pPr marL="457200" indent="-457200">
              <a:spcBef>
                <a:spcPct val="50000"/>
              </a:spcBef>
              <a:buFont typeface="Arial" panose="020B0604020202020204" pitchFamily="34" charset="0"/>
              <a:buChar char="•"/>
            </a:pPr>
            <a:r>
              <a:rPr lang="en-US" dirty="0">
                <a:latin typeface="Arial" charset="0"/>
              </a:rPr>
              <a:t>AFTER THE FDC RECEIVES A CFF, IT DETERMINES HOW THE TARGET WILL BE ATTACKED. </a:t>
            </a:r>
          </a:p>
          <a:p>
            <a:pPr marL="457200" indent="-457200">
              <a:spcBef>
                <a:spcPct val="50000"/>
              </a:spcBef>
              <a:buFont typeface="Arial" panose="020B0604020202020204" pitchFamily="34" charset="0"/>
              <a:buChar char="•"/>
            </a:pPr>
            <a:r>
              <a:rPr lang="en-US" dirty="0">
                <a:latin typeface="Arial" charset="0"/>
              </a:rPr>
              <a:t>THAT DECISION WILL BE ANNOUNCED TO THE OBSERVER IN THE FORM OF A MESSAGE TO OBSERVER (MTO) </a:t>
            </a:r>
          </a:p>
          <a:p>
            <a:pPr marL="457200" indent="-457200">
              <a:spcBef>
                <a:spcPct val="50000"/>
              </a:spcBef>
              <a:buFont typeface="Arial" panose="020B0604020202020204" pitchFamily="34" charset="0"/>
              <a:buChar char="•"/>
            </a:pPr>
            <a:r>
              <a:rPr lang="en-US" dirty="0">
                <a:latin typeface="Arial" charset="0"/>
              </a:rPr>
              <a:t>THE (MTO) CONSISTS OF</a:t>
            </a:r>
          </a:p>
          <a:p>
            <a:pPr marL="457200" indent="-457200">
              <a:spcBef>
                <a:spcPct val="50000"/>
              </a:spcBef>
            </a:pPr>
            <a:r>
              <a:rPr lang="en-US" sz="1800" dirty="0">
                <a:latin typeface="Arial" charset="0"/>
              </a:rPr>
              <a:t>        - UNIT FIRING </a:t>
            </a:r>
          </a:p>
          <a:p>
            <a:pPr marL="457200" indent="-457200">
              <a:spcBef>
                <a:spcPct val="50000"/>
              </a:spcBef>
            </a:pPr>
            <a:r>
              <a:rPr lang="en-US" sz="1800" dirty="0">
                <a:latin typeface="Arial" charset="0"/>
              </a:rPr>
              <a:t>        - NUMBER OF ROUNDS</a:t>
            </a:r>
          </a:p>
          <a:p>
            <a:pPr marL="457200" indent="-457200">
              <a:spcBef>
                <a:spcPct val="50000"/>
              </a:spcBef>
            </a:pPr>
            <a:r>
              <a:rPr lang="en-US" sz="1800" dirty="0">
                <a:latin typeface="Arial" charset="0"/>
              </a:rPr>
              <a:t>        - TARGET NUMBER</a:t>
            </a:r>
          </a:p>
          <a:p>
            <a:pPr marL="457200" indent="-457200">
              <a:spcBef>
                <a:spcPct val="50000"/>
              </a:spcBef>
            </a:pPr>
            <a:r>
              <a:rPr lang="en-US" sz="1800" dirty="0">
                <a:latin typeface="Arial" charset="0"/>
              </a:rPr>
              <a:t>        - CHANGE TO METHOD OF ENGAGEMENT IF APPLICABLE</a:t>
            </a:r>
            <a:endParaRPr lang="en-US" dirty="0">
              <a:latin typeface="Arial" charset="0"/>
            </a:endParaRPr>
          </a:p>
        </p:txBody>
      </p:sp>
    </p:spTree>
    <p:extLst>
      <p:ext uri="{BB962C8B-B14F-4D97-AF65-F5344CB8AC3E}">
        <p14:creationId xmlns:p14="http://schemas.microsoft.com/office/powerpoint/2010/main" val="324386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14</a:t>
            </a:fld>
            <a:endParaRPr lang="en-US"/>
          </a:p>
        </p:txBody>
      </p:sp>
      <p:sp>
        <p:nvSpPr>
          <p:cNvPr id="15" name="Rectangle 2052">
            <a:extLst>
              <a:ext uri="{FF2B5EF4-FFF2-40B4-BE49-F238E27FC236}">
                <a16:creationId xmlns:a16="http://schemas.microsoft.com/office/drawing/2014/main" id="{B082337A-5231-2BA9-F0D8-D57B09BC9709}"/>
              </a:ext>
            </a:extLst>
          </p:cNvPr>
          <p:cNvSpPr>
            <a:spLocks noChangeArrowheads="1"/>
          </p:cNvSpPr>
          <p:nvPr/>
        </p:nvSpPr>
        <p:spPr bwMode="auto">
          <a:xfrm>
            <a:off x="1196411" y="354013"/>
            <a:ext cx="7947587" cy="850900"/>
          </a:xfrm>
          <a:prstGeom prst="rect">
            <a:avLst/>
          </a:prstGeom>
          <a:noFill/>
          <a:ln w="9525">
            <a:noFill/>
            <a:miter lim="800000"/>
            <a:headEnd/>
            <a:tailEnd/>
          </a:ln>
        </p:spPr>
        <p:txBody>
          <a:bodyPr anchor="ctr"/>
          <a:lstStyle/>
          <a:p>
            <a:pPr algn="ctr"/>
            <a:r>
              <a:rPr lang="en-US" sz="3600" b="1" dirty="0">
                <a:latin typeface="Arial" charset="0"/>
              </a:rPr>
              <a:t>SAMPLE MISSION</a:t>
            </a:r>
          </a:p>
        </p:txBody>
      </p:sp>
      <p:pic>
        <p:nvPicPr>
          <p:cNvPr id="16" name="Picture 2053">
            <a:extLst>
              <a:ext uri="{FF2B5EF4-FFF2-40B4-BE49-F238E27FC236}">
                <a16:creationId xmlns:a16="http://schemas.microsoft.com/office/drawing/2014/main" id="{2C4E3353-E209-19CC-6652-D21BDDE17154}"/>
              </a:ext>
            </a:extLst>
          </p:cNvPr>
          <p:cNvPicPr>
            <a:picLocks noChangeArrowheads="1"/>
          </p:cNvPicPr>
          <p:nvPr/>
        </p:nvPicPr>
        <p:blipFill>
          <a:blip r:embed="rId2" cstate="print"/>
          <a:srcRect/>
          <a:stretch>
            <a:fillRect/>
          </a:stretch>
        </p:blipFill>
        <p:spPr bwMode="auto">
          <a:xfrm>
            <a:off x="981075" y="1752600"/>
            <a:ext cx="7181850" cy="4845050"/>
          </a:xfrm>
          <a:prstGeom prst="rect">
            <a:avLst/>
          </a:prstGeom>
          <a:noFill/>
          <a:ln w="12700">
            <a:noFill/>
            <a:miter lim="800000"/>
            <a:headEnd/>
            <a:tailEnd/>
          </a:ln>
        </p:spPr>
      </p:pic>
    </p:spTree>
    <p:extLst>
      <p:ext uri="{BB962C8B-B14F-4D97-AF65-F5344CB8AC3E}">
        <p14:creationId xmlns:p14="http://schemas.microsoft.com/office/powerpoint/2010/main" val="1394101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15</a:t>
            </a:fld>
            <a:endParaRPr lang="en-US"/>
          </a:p>
        </p:txBody>
      </p:sp>
      <p:sp>
        <p:nvSpPr>
          <p:cNvPr id="10" name="Text Box 4">
            <a:extLst>
              <a:ext uri="{FF2B5EF4-FFF2-40B4-BE49-F238E27FC236}">
                <a16:creationId xmlns:a16="http://schemas.microsoft.com/office/drawing/2014/main" id="{322D2C2C-BF3D-49A4-B400-DD3C93E6A0F1}"/>
              </a:ext>
            </a:extLst>
          </p:cNvPr>
          <p:cNvSpPr txBox="1">
            <a:spLocks noChangeArrowheads="1"/>
          </p:cNvSpPr>
          <p:nvPr/>
        </p:nvSpPr>
        <p:spPr bwMode="auto">
          <a:xfrm>
            <a:off x="804584" y="1790090"/>
            <a:ext cx="7534831" cy="4524315"/>
          </a:xfrm>
          <a:prstGeom prst="rect">
            <a:avLst/>
          </a:prstGeom>
          <a:noFill/>
          <a:ln w="9525">
            <a:noFill/>
            <a:miter lim="800000"/>
            <a:headEnd/>
            <a:tailEnd/>
          </a:ln>
        </p:spPr>
        <p:txBody>
          <a:bodyPr wrap="square">
            <a:spAutoFit/>
          </a:bodyPr>
          <a:lstStyle/>
          <a:p>
            <a:pPr marL="914400" lvl="1" indent="-457200">
              <a:spcBef>
                <a:spcPct val="50000"/>
              </a:spcBef>
              <a:buFont typeface="Arial" charset="0"/>
              <a:buChar char="•"/>
            </a:pPr>
            <a:r>
              <a:rPr lang="en-US" dirty="0">
                <a:latin typeface="Arial" charset="0"/>
              </a:rPr>
              <a:t>IN A GRID MISSION, </a:t>
            </a:r>
            <a:r>
              <a:rPr lang="en-US" u="sng" dirty="0">
                <a:latin typeface="Arial" charset="0"/>
              </a:rPr>
              <a:t>SIX DIGIT GRIDS </a:t>
            </a:r>
            <a:r>
              <a:rPr lang="en-US" dirty="0">
                <a:latin typeface="Arial" charset="0"/>
              </a:rPr>
              <a:t>NORMALLY ARE SENT AND ARE THE ARMY </a:t>
            </a:r>
            <a:r>
              <a:rPr lang="en-US" u="sng" dirty="0">
                <a:latin typeface="Arial" charset="0"/>
              </a:rPr>
              <a:t>STANDARD</a:t>
            </a:r>
            <a:r>
              <a:rPr lang="en-US" dirty="0">
                <a:latin typeface="Arial" charset="0"/>
              </a:rPr>
              <a:t> FOR CFF MISSIONS.</a:t>
            </a:r>
          </a:p>
          <a:p>
            <a:pPr lvl="1">
              <a:spcBef>
                <a:spcPct val="50000"/>
              </a:spcBef>
            </a:pPr>
            <a:endParaRPr lang="en-US" dirty="0">
              <a:latin typeface="Arial" charset="0"/>
            </a:endParaRPr>
          </a:p>
          <a:p>
            <a:pPr marL="914400" lvl="1" indent="-457200">
              <a:spcBef>
                <a:spcPct val="50000"/>
              </a:spcBef>
              <a:buFont typeface="Arial" charset="0"/>
              <a:buChar char="•"/>
            </a:pPr>
            <a:r>
              <a:rPr lang="en-US" dirty="0">
                <a:latin typeface="Arial" charset="0"/>
              </a:rPr>
              <a:t>EIGHT DIGIT GRIDS MAY BE SENT WHEN GREATER ACCURACY IS REQUIRED. </a:t>
            </a:r>
          </a:p>
          <a:p>
            <a:pPr lvl="1">
              <a:spcBef>
                <a:spcPct val="50000"/>
              </a:spcBef>
            </a:pPr>
            <a:endParaRPr lang="en-US" dirty="0">
              <a:latin typeface="Arial" charset="0"/>
            </a:endParaRPr>
          </a:p>
          <a:p>
            <a:pPr marL="914400" lvl="1" indent="-457200">
              <a:spcBef>
                <a:spcPct val="50000"/>
              </a:spcBef>
              <a:buFont typeface="Arial" charset="0"/>
              <a:buChar char="•"/>
            </a:pPr>
            <a:r>
              <a:rPr lang="en-US" dirty="0">
                <a:latin typeface="Arial" charset="0"/>
              </a:rPr>
              <a:t>WHEN SENDING A GRID MISSION, THE OBSERVERS LOCATION DOES NOT NEED TO BE KNOWN BY THE FDC.</a:t>
            </a:r>
          </a:p>
          <a:p>
            <a:pPr lvl="1">
              <a:spcBef>
                <a:spcPct val="50000"/>
              </a:spcBef>
            </a:pPr>
            <a:r>
              <a:rPr lang="en-US" dirty="0">
                <a:latin typeface="Arial" charset="0"/>
              </a:rPr>
              <a:t> </a:t>
            </a:r>
          </a:p>
          <a:p>
            <a:pPr marL="914400" lvl="1" indent="-457200">
              <a:spcBef>
                <a:spcPct val="50000"/>
              </a:spcBef>
              <a:buFont typeface="Arial" charset="0"/>
              <a:buChar char="•"/>
            </a:pPr>
            <a:r>
              <a:rPr lang="en-US" dirty="0">
                <a:latin typeface="Arial" charset="0"/>
              </a:rPr>
              <a:t>THE OBSERVER TARGET (OT) DIRECTION MUST BE SENT BEFORE OR WITH THE FIRST SUBSEQUENT ADJUSTMENT.</a:t>
            </a:r>
          </a:p>
        </p:txBody>
      </p:sp>
      <p:sp>
        <p:nvSpPr>
          <p:cNvPr id="11" name="Rectangle 3">
            <a:extLst>
              <a:ext uri="{FF2B5EF4-FFF2-40B4-BE49-F238E27FC236}">
                <a16:creationId xmlns:a16="http://schemas.microsoft.com/office/drawing/2014/main" id="{6BADA40F-523A-F303-EBAF-64476031E3BB}"/>
              </a:ext>
            </a:extLst>
          </p:cNvPr>
          <p:cNvSpPr>
            <a:spLocks noChangeArrowheads="1"/>
          </p:cNvSpPr>
          <p:nvPr/>
        </p:nvSpPr>
        <p:spPr bwMode="auto">
          <a:xfrm>
            <a:off x="1230594" y="217487"/>
            <a:ext cx="7913404" cy="1068387"/>
          </a:xfrm>
          <a:prstGeom prst="rect">
            <a:avLst/>
          </a:prstGeom>
          <a:noFill/>
          <a:ln w="9525">
            <a:noFill/>
            <a:miter lim="800000"/>
            <a:headEnd/>
            <a:tailEnd/>
          </a:ln>
        </p:spPr>
        <p:txBody>
          <a:bodyPr anchor="ctr"/>
          <a:lstStyle/>
          <a:p>
            <a:pPr algn="ctr"/>
            <a:r>
              <a:rPr lang="en-US" sz="3600" b="1" dirty="0">
                <a:latin typeface="Arial" charset="0"/>
              </a:rPr>
              <a:t>LOCATE A TARGET BY GRID COORDINATES</a:t>
            </a:r>
          </a:p>
        </p:txBody>
      </p:sp>
    </p:spTree>
    <p:extLst>
      <p:ext uri="{BB962C8B-B14F-4D97-AF65-F5344CB8AC3E}">
        <p14:creationId xmlns:p14="http://schemas.microsoft.com/office/powerpoint/2010/main" val="2907388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16</a:t>
            </a:fld>
            <a:endParaRPr lang="en-US"/>
          </a:p>
        </p:txBody>
      </p:sp>
      <p:sp>
        <p:nvSpPr>
          <p:cNvPr id="10" name="Rectangle 3">
            <a:extLst>
              <a:ext uri="{FF2B5EF4-FFF2-40B4-BE49-F238E27FC236}">
                <a16:creationId xmlns:a16="http://schemas.microsoft.com/office/drawing/2014/main" id="{5A696D20-3303-3126-E09D-9FAA24265ED4}"/>
              </a:ext>
            </a:extLst>
          </p:cNvPr>
          <p:cNvSpPr>
            <a:spLocks noChangeArrowheads="1"/>
          </p:cNvSpPr>
          <p:nvPr/>
        </p:nvSpPr>
        <p:spPr bwMode="auto">
          <a:xfrm>
            <a:off x="1256232" y="188913"/>
            <a:ext cx="7887766" cy="1096962"/>
          </a:xfrm>
          <a:prstGeom prst="rect">
            <a:avLst/>
          </a:prstGeom>
          <a:noFill/>
          <a:ln w="9525">
            <a:noFill/>
            <a:miter lim="800000"/>
            <a:headEnd/>
            <a:tailEnd/>
          </a:ln>
        </p:spPr>
        <p:txBody>
          <a:bodyPr anchor="ctr"/>
          <a:lstStyle/>
          <a:p>
            <a:pPr algn="ctr"/>
            <a:r>
              <a:rPr lang="en-US" sz="3600" b="1" dirty="0">
                <a:latin typeface="Arial" charset="0"/>
              </a:rPr>
              <a:t>LOCATE A TARGET BY GRID COORDINATES </a:t>
            </a:r>
            <a:r>
              <a:rPr lang="en-US" sz="1800" b="1" dirty="0">
                <a:latin typeface="Arial" charset="0"/>
              </a:rPr>
              <a:t>(cont)</a:t>
            </a:r>
          </a:p>
        </p:txBody>
      </p:sp>
      <p:sp>
        <p:nvSpPr>
          <p:cNvPr id="11" name="Text Box 4">
            <a:extLst>
              <a:ext uri="{FF2B5EF4-FFF2-40B4-BE49-F238E27FC236}">
                <a16:creationId xmlns:a16="http://schemas.microsoft.com/office/drawing/2014/main" id="{373B5071-3F59-40DC-654F-CEBA570FEC5C}"/>
              </a:ext>
            </a:extLst>
          </p:cNvPr>
          <p:cNvSpPr txBox="1">
            <a:spLocks noChangeArrowheads="1"/>
          </p:cNvSpPr>
          <p:nvPr/>
        </p:nvSpPr>
        <p:spPr bwMode="auto">
          <a:xfrm>
            <a:off x="1054219" y="2263360"/>
            <a:ext cx="7645400" cy="3416320"/>
          </a:xfrm>
          <a:prstGeom prst="rect">
            <a:avLst/>
          </a:prstGeom>
          <a:noFill/>
          <a:ln w="9525">
            <a:noFill/>
            <a:miter lim="800000"/>
            <a:headEnd/>
            <a:tailEnd/>
          </a:ln>
        </p:spPr>
        <p:txBody>
          <a:bodyPr wrap="square">
            <a:spAutoFit/>
          </a:bodyPr>
          <a:lstStyle/>
          <a:p>
            <a:pPr marL="457200" indent="-457200">
              <a:spcBef>
                <a:spcPct val="50000"/>
              </a:spcBef>
            </a:pPr>
            <a:r>
              <a:rPr lang="en-US" b="1" dirty="0">
                <a:latin typeface="Arial" charset="0"/>
              </a:rPr>
              <a:t>1.  </a:t>
            </a:r>
            <a:r>
              <a:rPr lang="en-US" dirty="0">
                <a:latin typeface="Arial" charset="0"/>
              </a:rPr>
              <a:t>ORIENT A MAP USING A COMPASS OR TERRAIN ASSOCIATION</a:t>
            </a:r>
          </a:p>
          <a:p>
            <a:pPr marL="457200" indent="-457200">
              <a:spcBef>
                <a:spcPct val="50000"/>
              </a:spcBef>
            </a:pPr>
            <a:endParaRPr lang="en-US" dirty="0">
              <a:latin typeface="Arial" charset="0"/>
            </a:endParaRPr>
          </a:p>
          <a:p>
            <a:pPr marL="457200" indent="-457200">
              <a:spcBef>
                <a:spcPct val="50000"/>
              </a:spcBef>
              <a:buFontTx/>
              <a:buAutoNum type="arabicPeriod" startAt="2"/>
            </a:pPr>
            <a:r>
              <a:rPr lang="en-US" dirty="0">
                <a:latin typeface="Arial" charset="0"/>
              </a:rPr>
              <a:t>LOCATE THE TARGET, IDENTIFY IT WITH ONE OF THE TERRAIN FEATURES ON THE GROUND </a:t>
            </a:r>
          </a:p>
          <a:p>
            <a:pPr marL="457200" indent="-457200">
              <a:spcBef>
                <a:spcPct val="50000"/>
              </a:spcBef>
            </a:pPr>
            <a:endParaRPr lang="en-US" dirty="0">
              <a:latin typeface="Arial" charset="0"/>
            </a:endParaRPr>
          </a:p>
          <a:p>
            <a:pPr marL="457200" indent="-457200">
              <a:spcBef>
                <a:spcPct val="50000"/>
              </a:spcBef>
            </a:pPr>
            <a:r>
              <a:rPr lang="en-US" dirty="0">
                <a:latin typeface="Arial" charset="0"/>
              </a:rPr>
              <a:t>3.  LOCATE THE TERRAIN FEATURE ON THE MAP</a:t>
            </a:r>
          </a:p>
          <a:p>
            <a:pPr marL="457200" indent="-457200">
              <a:spcBef>
                <a:spcPct val="50000"/>
              </a:spcBef>
            </a:pPr>
            <a:endParaRPr lang="en-US" dirty="0">
              <a:latin typeface="Arial" charset="0"/>
            </a:endParaRPr>
          </a:p>
          <a:p>
            <a:pPr marL="457200" indent="-457200">
              <a:spcBef>
                <a:spcPct val="50000"/>
              </a:spcBef>
              <a:buAutoNum type="arabicPeriod" startAt="4"/>
            </a:pPr>
            <a:r>
              <a:rPr lang="en-US" dirty="0">
                <a:latin typeface="Arial" charset="0"/>
              </a:rPr>
              <a:t>DETERMINE THE SIX-DIGIT GRID COORDINATE OF THE POINT PLOTTED ON THE MAP</a:t>
            </a:r>
          </a:p>
        </p:txBody>
      </p:sp>
    </p:spTree>
    <p:extLst>
      <p:ext uri="{BB962C8B-B14F-4D97-AF65-F5344CB8AC3E}">
        <p14:creationId xmlns:p14="http://schemas.microsoft.com/office/powerpoint/2010/main" val="3195627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17</a:t>
            </a:fld>
            <a:endParaRPr lang="en-US"/>
          </a:p>
        </p:txBody>
      </p:sp>
      <p:sp>
        <p:nvSpPr>
          <p:cNvPr id="10" name="Rectangle 4">
            <a:extLst>
              <a:ext uri="{FF2B5EF4-FFF2-40B4-BE49-F238E27FC236}">
                <a16:creationId xmlns:a16="http://schemas.microsoft.com/office/drawing/2014/main" id="{A37EA40B-D363-CA97-3737-53EBEAC30E02}"/>
              </a:ext>
            </a:extLst>
          </p:cNvPr>
          <p:cNvSpPr>
            <a:spLocks noChangeArrowheads="1"/>
          </p:cNvSpPr>
          <p:nvPr/>
        </p:nvSpPr>
        <p:spPr bwMode="auto">
          <a:xfrm>
            <a:off x="1230594" y="196850"/>
            <a:ext cx="7913406" cy="850900"/>
          </a:xfrm>
          <a:prstGeom prst="rect">
            <a:avLst/>
          </a:prstGeom>
          <a:noFill/>
          <a:ln w="9525">
            <a:noFill/>
            <a:miter lim="800000"/>
            <a:headEnd/>
            <a:tailEnd/>
          </a:ln>
        </p:spPr>
        <p:txBody>
          <a:bodyPr anchor="ctr"/>
          <a:lstStyle/>
          <a:p>
            <a:pPr algn="ctr"/>
            <a:r>
              <a:rPr lang="en-US" sz="3600" b="1" dirty="0">
                <a:latin typeface="Arial" charset="0"/>
              </a:rPr>
              <a:t>SAMPLE MISSION</a:t>
            </a:r>
          </a:p>
        </p:txBody>
      </p:sp>
      <p:pic>
        <p:nvPicPr>
          <p:cNvPr id="11" name="Picture 5">
            <a:extLst>
              <a:ext uri="{FF2B5EF4-FFF2-40B4-BE49-F238E27FC236}">
                <a16:creationId xmlns:a16="http://schemas.microsoft.com/office/drawing/2014/main" id="{18E3360F-C66F-A238-CE20-3F0577B50995}"/>
              </a:ext>
            </a:extLst>
          </p:cNvPr>
          <p:cNvPicPr>
            <a:picLocks noChangeArrowheads="1"/>
          </p:cNvPicPr>
          <p:nvPr/>
        </p:nvPicPr>
        <p:blipFill>
          <a:blip r:embed="rId2" cstate="print"/>
          <a:srcRect/>
          <a:stretch>
            <a:fillRect/>
          </a:stretch>
        </p:blipFill>
        <p:spPr bwMode="auto">
          <a:xfrm>
            <a:off x="1126353" y="1746903"/>
            <a:ext cx="7181850" cy="4845050"/>
          </a:xfrm>
          <a:prstGeom prst="rect">
            <a:avLst/>
          </a:prstGeom>
          <a:noFill/>
          <a:ln w="12700">
            <a:noFill/>
            <a:miter lim="800000"/>
            <a:headEnd/>
            <a:tailEnd/>
          </a:ln>
        </p:spPr>
      </p:pic>
    </p:spTree>
    <p:extLst>
      <p:ext uri="{BB962C8B-B14F-4D97-AF65-F5344CB8AC3E}">
        <p14:creationId xmlns:p14="http://schemas.microsoft.com/office/powerpoint/2010/main" val="2060301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18</a:t>
            </a:fld>
            <a:endParaRPr lang="en-US"/>
          </a:p>
        </p:txBody>
      </p:sp>
      <p:sp>
        <p:nvSpPr>
          <p:cNvPr id="10" name="Rectangle 9">
            <a:extLst>
              <a:ext uri="{FF2B5EF4-FFF2-40B4-BE49-F238E27FC236}">
                <a16:creationId xmlns:a16="http://schemas.microsoft.com/office/drawing/2014/main" id="{11D68076-6DDD-F085-00BD-049A259F1F83}"/>
              </a:ext>
            </a:extLst>
          </p:cNvPr>
          <p:cNvSpPr>
            <a:spLocks noChangeArrowheads="1"/>
          </p:cNvSpPr>
          <p:nvPr/>
        </p:nvSpPr>
        <p:spPr bwMode="auto">
          <a:xfrm>
            <a:off x="1213503" y="312738"/>
            <a:ext cx="7930495" cy="850900"/>
          </a:xfrm>
          <a:prstGeom prst="rect">
            <a:avLst/>
          </a:prstGeom>
          <a:noFill/>
          <a:ln w="9525">
            <a:noFill/>
            <a:miter lim="800000"/>
            <a:headEnd/>
            <a:tailEnd/>
          </a:ln>
        </p:spPr>
        <p:txBody>
          <a:bodyPr anchor="ctr"/>
          <a:lstStyle/>
          <a:p>
            <a:pPr algn="ctr"/>
            <a:r>
              <a:rPr lang="en-US" sz="3600" b="1" dirty="0">
                <a:latin typeface="Arial" charset="0"/>
              </a:rPr>
              <a:t>PRACTICAL EXERCISE 1</a:t>
            </a:r>
          </a:p>
        </p:txBody>
      </p:sp>
      <p:sp>
        <p:nvSpPr>
          <p:cNvPr id="11" name="Text Box 10">
            <a:extLst>
              <a:ext uri="{FF2B5EF4-FFF2-40B4-BE49-F238E27FC236}">
                <a16:creationId xmlns:a16="http://schemas.microsoft.com/office/drawing/2014/main" id="{BB2A8477-59AD-DC09-1013-6D3C4027E104}"/>
              </a:ext>
            </a:extLst>
          </p:cNvPr>
          <p:cNvSpPr txBox="1">
            <a:spLocks noChangeArrowheads="1"/>
          </p:cNvSpPr>
          <p:nvPr/>
        </p:nvSpPr>
        <p:spPr bwMode="auto">
          <a:xfrm>
            <a:off x="1024486" y="2859413"/>
            <a:ext cx="7606766" cy="1920526"/>
          </a:xfrm>
          <a:prstGeom prst="rect">
            <a:avLst/>
          </a:prstGeom>
          <a:noFill/>
          <a:ln w="9525">
            <a:noFill/>
            <a:miter lim="800000"/>
            <a:headEnd/>
            <a:tailEnd/>
          </a:ln>
        </p:spPr>
        <p:txBody>
          <a:bodyPr wrap="square">
            <a:spAutoFit/>
          </a:bodyPr>
          <a:lstStyle/>
          <a:p>
            <a:pPr eaLnBrk="0" hangingPunct="0">
              <a:spcBef>
                <a:spcPct val="20000"/>
              </a:spcBef>
              <a:buClr>
                <a:schemeClr val="accent1"/>
              </a:buClr>
              <a:buSzPct val="75000"/>
              <a:buFont typeface="Monotype Sorts" pitchFamily="2" charset="2"/>
              <a:buNone/>
            </a:pPr>
            <a:r>
              <a:rPr lang="en-US" dirty="0">
                <a:latin typeface="Arial" charset="0"/>
              </a:rPr>
              <a:t>GRID MISSION</a:t>
            </a:r>
          </a:p>
          <a:p>
            <a:pPr eaLnBrk="0" hangingPunct="0">
              <a:spcBef>
                <a:spcPct val="20000"/>
              </a:spcBef>
              <a:buClr>
                <a:schemeClr val="accent1"/>
              </a:buClr>
              <a:buSzPct val="75000"/>
              <a:buFont typeface="Monotype Sorts" pitchFamily="2" charset="2"/>
              <a:buNone/>
            </a:pPr>
            <a:r>
              <a:rPr lang="en-US" dirty="0">
                <a:latin typeface="Arial" charset="0"/>
              </a:rPr>
              <a:t>You are an OP. You see an enemy convoy stopped in the open. You determine by looking at your map that they are located at grid PK234567. Your call sign is W27 and FDC is D45. </a:t>
            </a:r>
          </a:p>
          <a:p>
            <a:pPr eaLnBrk="0" hangingPunct="0">
              <a:spcBef>
                <a:spcPct val="20000"/>
              </a:spcBef>
              <a:buClr>
                <a:schemeClr val="accent1"/>
              </a:buClr>
              <a:buSzPct val="75000"/>
              <a:buFont typeface="Monotype Sorts" pitchFamily="2" charset="2"/>
              <a:buNone/>
            </a:pPr>
            <a:endParaRPr lang="en-US" dirty="0">
              <a:latin typeface="Arial" charset="0"/>
            </a:endParaRPr>
          </a:p>
          <a:p>
            <a:pPr eaLnBrk="0" hangingPunct="0">
              <a:spcBef>
                <a:spcPct val="20000"/>
              </a:spcBef>
              <a:buClr>
                <a:schemeClr val="accent1"/>
              </a:buClr>
              <a:buSzPct val="75000"/>
              <a:buFont typeface="Monotype Sorts" pitchFamily="2" charset="2"/>
              <a:buNone/>
            </a:pPr>
            <a:r>
              <a:rPr lang="en-US" dirty="0">
                <a:latin typeface="Arial" charset="0"/>
              </a:rPr>
              <a:t>What is your CFF?</a:t>
            </a:r>
          </a:p>
        </p:txBody>
      </p:sp>
    </p:spTree>
    <p:extLst>
      <p:ext uri="{BB962C8B-B14F-4D97-AF65-F5344CB8AC3E}">
        <p14:creationId xmlns:p14="http://schemas.microsoft.com/office/powerpoint/2010/main" val="3224384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19</a:t>
            </a:fld>
            <a:endParaRPr lang="en-US"/>
          </a:p>
        </p:txBody>
      </p:sp>
      <p:sp>
        <p:nvSpPr>
          <p:cNvPr id="10" name="Rectangle 1031">
            <a:extLst>
              <a:ext uri="{FF2B5EF4-FFF2-40B4-BE49-F238E27FC236}">
                <a16:creationId xmlns:a16="http://schemas.microsoft.com/office/drawing/2014/main" id="{F7A282F0-0D9C-3795-8110-5FDA25E027A3}"/>
              </a:ext>
            </a:extLst>
          </p:cNvPr>
          <p:cNvSpPr>
            <a:spLocks noChangeArrowheads="1"/>
          </p:cNvSpPr>
          <p:nvPr/>
        </p:nvSpPr>
        <p:spPr bwMode="auto">
          <a:xfrm>
            <a:off x="1247686" y="177800"/>
            <a:ext cx="7896312" cy="1158875"/>
          </a:xfrm>
          <a:prstGeom prst="rect">
            <a:avLst/>
          </a:prstGeom>
          <a:noFill/>
          <a:ln w="9525">
            <a:noFill/>
            <a:miter lim="800000"/>
            <a:headEnd/>
            <a:tailEnd/>
          </a:ln>
        </p:spPr>
        <p:txBody>
          <a:bodyPr anchor="ctr"/>
          <a:lstStyle/>
          <a:p>
            <a:pPr algn="ctr"/>
            <a:r>
              <a:rPr lang="en-US" sz="3600" b="1" dirty="0">
                <a:latin typeface="Arial" charset="0"/>
              </a:rPr>
              <a:t>PRACTICAL EXERCISE 1 SOLUTION</a:t>
            </a:r>
          </a:p>
        </p:txBody>
      </p:sp>
      <p:sp>
        <p:nvSpPr>
          <p:cNvPr id="11" name="Rectangle 1033">
            <a:extLst>
              <a:ext uri="{FF2B5EF4-FFF2-40B4-BE49-F238E27FC236}">
                <a16:creationId xmlns:a16="http://schemas.microsoft.com/office/drawing/2014/main" id="{22D3670B-2FC6-9EA2-3DC5-B2E6208ABCBA}"/>
              </a:ext>
            </a:extLst>
          </p:cNvPr>
          <p:cNvSpPr>
            <a:spLocks noChangeArrowheads="1"/>
          </p:cNvSpPr>
          <p:nvPr/>
        </p:nvSpPr>
        <p:spPr bwMode="auto">
          <a:xfrm>
            <a:off x="1505425" y="2806983"/>
            <a:ext cx="6552250" cy="2064120"/>
          </a:xfrm>
          <a:prstGeom prst="rect">
            <a:avLst/>
          </a:prstGeom>
          <a:noFill/>
          <a:ln w="12700">
            <a:noFill/>
            <a:miter lim="800000"/>
            <a:headEnd/>
            <a:tailEnd/>
          </a:ln>
        </p:spPr>
        <p:txBody>
          <a:bodyPr lIns="90488" tIns="44450" rIns="90488" bIns="44450"/>
          <a:lstStyle/>
          <a:p>
            <a:pPr marL="342900" indent="-342900">
              <a:spcAft>
                <a:spcPct val="50000"/>
              </a:spcAft>
              <a:buFont typeface="Arial" panose="020B0604020202020204" pitchFamily="34" charset="0"/>
              <a:buChar char="•"/>
            </a:pPr>
            <a:r>
              <a:rPr lang="en-US" dirty="0">
                <a:latin typeface="Arial" charset="0"/>
              </a:rPr>
              <a:t>OBSERVER ID: D45 this is W27.</a:t>
            </a:r>
          </a:p>
          <a:p>
            <a:pPr marL="342900" indent="-342900">
              <a:spcAft>
                <a:spcPct val="50000"/>
              </a:spcAft>
              <a:buFont typeface="Arial" panose="020B0604020202020204" pitchFamily="34" charset="0"/>
              <a:buChar char="•"/>
            </a:pPr>
            <a:r>
              <a:rPr lang="en-US" dirty="0">
                <a:latin typeface="Arial" charset="0"/>
              </a:rPr>
              <a:t>WARNING ORDER: Adjust fire, over.</a:t>
            </a:r>
          </a:p>
          <a:p>
            <a:pPr marL="342900" indent="-342900">
              <a:spcAft>
                <a:spcPct val="50000"/>
              </a:spcAft>
            </a:pPr>
            <a:r>
              <a:rPr lang="en-US" dirty="0">
                <a:latin typeface="Arial" charset="0"/>
              </a:rPr>
              <a:t>•   TARGET LOCATION: Grid PK234567, over.</a:t>
            </a:r>
          </a:p>
          <a:p>
            <a:pPr marL="342900" indent="-342900">
              <a:spcAft>
                <a:spcPct val="50000"/>
              </a:spcAft>
            </a:pPr>
            <a:r>
              <a:rPr lang="en-US" dirty="0">
                <a:latin typeface="Arial" charset="0"/>
              </a:rPr>
              <a:t>•   TARGET DESCRIPTION: Enemy convoy in the   open, over.</a:t>
            </a:r>
          </a:p>
        </p:txBody>
      </p:sp>
    </p:spTree>
    <p:extLst>
      <p:ext uri="{BB962C8B-B14F-4D97-AF65-F5344CB8AC3E}">
        <p14:creationId xmlns:p14="http://schemas.microsoft.com/office/powerpoint/2010/main" val="384237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D011B1-4C2D-2F27-BE97-E2E525858A14}"/>
              </a:ext>
            </a:extLst>
          </p:cNvPr>
          <p:cNvSpPr>
            <a:spLocks noGrp="1"/>
          </p:cNvSpPr>
          <p:nvPr>
            <p:ph type="title"/>
          </p:nvPr>
        </p:nvSpPr>
        <p:spPr/>
        <p:txBody>
          <a:bodyPr/>
          <a:lstStyle/>
          <a:p>
            <a:r>
              <a:rPr lang="en-US" dirty="0"/>
              <a:t>VL Classroom Rules</a:t>
            </a:r>
            <a:br>
              <a:rPr lang="en-US" dirty="0"/>
            </a:br>
            <a:r>
              <a:rPr lang="en-US" sz="2400" dirty="0"/>
              <a:t>MS Teams</a:t>
            </a:r>
          </a:p>
        </p:txBody>
      </p:sp>
      <p:sp>
        <p:nvSpPr>
          <p:cNvPr id="4" name="Content Placeholder 3">
            <a:extLst>
              <a:ext uri="{FF2B5EF4-FFF2-40B4-BE49-F238E27FC236}">
                <a16:creationId xmlns:a16="http://schemas.microsoft.com/office/drawing/2014/main" id="{B6CF4F55-9305-55FE-6579-49D75471BD07}"/>
              </a:ext>
            </a:extLst>
          </p:cNvPr>
          <p:cNvSpPr>
            <a:spLocks noGrp="1"/>
          </p:cNvSpPr>
          <p:nvPr>
            <p:ph idx="1"/>
          </p:nvPr>
        </p:nvSpPr>
        <p:spPr/>
        <p:txBody>
          <a:bodyPr>
            <a:norm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Conduct a microphone and webcam check.</a:t>
            </a:r>
          </a:p>
          <a:p>
            <a:pPr marL="457200" indent="-457200">
              <a:buFont typeface="+mj-lt"/>
              <a:buAutoNum type="arabicPeriod"/>
            </a:pPr>
            <a:r>
              <a:rPr lang="en-US" sz="2000" dirty="0">
                <a:latin typeface="Arial" panose="020B0604020202020204" pitchFamily="34" charset="0"/>
                <a:cs typeface="Arial" panose="020B0604020202020204" pitchFamily="34" charset="0"/>
              </a:rPr>
              <a:t>Identify yourself before contributing to the discussion or asking a question.</a:t>
            </a:r>
          </a:p>
          <a:p>
            <a:pPr marL="457200" indent="-457200">
              <a:buFont typeface="+mj-lt"/>
              <a:buAutoNum type="arabicPeriod"/>
            </a:pPr>
            <a:r>
              <a:rPr lang="en-US" sz="2000" dirty="0">
                <a:latin typeface="Arial" panose="020B0604020202020204" pitchFamily="34" charset="0"/>
                <a:cs typeface="Arial" panose="020B0604020202020204" pitchFamily="34" charset="0"/>
              </a:rPr>
              <a:t>Use the A365 MS Teams raised hand function to ask questions.</a:t>
            </a:r>
            <a:endParaRPr lang="en-US" sz="2000" b="0" i="0" u="none" strike="noStrike" baseline="0" dirty="0">
              <a:latin typeface="Arial" panose="020B0604020202020204" pitchFamily="34" charset="0"/>
              <a:cs typeface="Arial" panose="020B0604020202020204" pitchFamily="34" charset="0"/>
            </a:endParaRPr>
          </a:p>
          <a:p>
            <a:pPr marL="457200" marR="0" indent="-457200" algn="l">
              <a:buFont typeface="+mj-lt"/>
              <a:buAutoNum type="arabicPeriod"/>
            </a:pPr>
            <a:r>
              <a:rPr lang="en-US" sz="2000" b="0" i="0" u="none" strike="noStrike" baseline="0" dirty="0">
                <a:latin typeface="Arial" panose="020B0604020202020204" pitchFamily="34" charset="0"/>
                <a:cs typeface="Arial" panose="020B0604020202020204" pitchFamily="34" charset="0"/>
              </a:rPr>
              <a:t>Use the chat section to ask questions that are complex or require an extended time to answer. The host/presenter will introduce your question and then allow the group to further discuss it. If your question does not get presented to the group due to time constraints, then the host will answer it before the next meeting.</a:t>
            </a:r>
          </a:p>
          <a:p>
            <a:pPr marL="457200" indent="-457200">
              <a:buFont typeface="+mj-lt"/>
              <a:buAutoNum type="arabicPeriod"/>
            </a:pPr>
            <a:r>
              <a:rPr lang="en-US" sz="2000" dirty="0">
                <a:latin typeface="Arial" panose="020B0604020202020204" pitchFamily="34" charset="0"/>
                <a:cs typeface="Arial" panose="020B0604020202020204" pitchFamily="34" charset="0"/>
              </a:rPr>
              <a:t>Classroom introductions (name/location/unit).</a:t>
            </a:r>
          </a:p>
        </p:txBody>
      </p:sp>
      <p:sp>
        <p:nvSpPr>
          <p:cNvPr id="2" name="Slide Number Placeholder 1">
            <a:extLst>
              <a:ext uri="{FF2B5EF4-FFF2-40B4-BE49-F238E27FC236}">
                <a16:creationId xmlns:a16="http://schemas.microsoft.com/office/drawing/2014/main" id="{4AD3111A-C7C8-61AB-B8AF-6144F96CB38D}"/>
              </a:ext>
            </a:extLst>
          </p:cNvPr>
          <p:cNvSpPr>
            <a:spLocks noGrp="1"/>
          </p:cNvSpPr>
          <p:nvPr>
            <p:ph type="sldNum" sz="quarter" idx="12"/>
          </p:nvPr>
        </p:nvSpPr>
        <p:spPr/>
        <p:txBody>
          <a:bodyPr/>
          <a:lstStyle/>
          <a:p>
            <a:fld id="{A10425F9-E3D6-4775-B400-2557D74789E7}" type="slidenum">
              <a:rPr lang="en-US" smtClean="0"/>
              <a:t>2</a:t>
            </a:fld>
            <a:endParaRPr lang="en-US"/>
          </a:p>
        </p:txBody>
      </p:sp>
    </p:spTree>
    <p:extLst>
      <p:ext uri="{BB962C8B-B14F-4D97-AF65-F5344CB8AC3E}">
        <p14:creationId xmlns:p14="http://schemas.microsoft.com/office/powerpoint/2010/main" val="3910387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20</a:t>
            </a:fld>
            <a:endParaRPr lang="en-US"/>
          </a:p>
        </p:txBody>
      </p:sp>
      <p:sp>
        <p:nvSpPr>
          <p:cNvPr id="10" name="Rectangle 7">
            <a:extLst>
              <a:ext uri="{FF2B5EF4-FFF2-40B4-BE49-F238E27FC236}">
                <a16:creationId xmlns:a16="http://schemas.microsoft.com/office/drawing/2014/main" id="{49032DBB-971A-9E36-2F0F-93B69FF83438}"/>
              </a:ext>
            </a:extLst>
          </p:cNvPr>
          <p:cNvSpPr>
            <a:spLocks noChangeArrowheads="1"/>
          </p:cNvSpPr>
          <p:nvPr/>
        </p:nvSpPr>
        <p:spPr bwMode="auto">
          <a:xfrm>
            <a:off x="1256232" y="190499"/>
            <a:ext cx="7887768" cy="1171575"/>
          </a:xfrm>
          <a:prstGeom prst="rect">
            <a:avLst/>
          </a:prstGeom>
          <a:noFill/>
          <a:ln w="9525">
            <a:noFill/>
            <a:miter lim="800000"/>
            <a:headEnd/>
            <a:tailEnd/>
          </a:ln>
        </p:spPr>
        <p:txBody>
          <a:bodyPr anchor="ctr"/>
          <a:lstStyle/>
          <a:p>
            <a:pPr algn="ctr"/>
            <a:r>
              <a:rPr lang="en-US" sz="3600" b="1" dirty="0">
                <a:latin typeface="Arial" charset="0"/>
              </a:rPr>
              <a:t>LOCATE A TARGET BY </a:t>
            </a:r>
          </a:p>
          <a:p>
            <a:pPr algn="ctr"/>
            <a:r>
              <a:rPr lang="en-US" sz="3600" b="1" dirty="0">
                <a:latin typeface="Arial" charset="0"/>
              </a:rPr>
              <a:t>POLAR PLOT</a:t>
            </a:r>
          </a:p>
        </p:txBody>
      </p:sp>
      <p:sp>
        <p:nvSpPr>
          <p:cNvPr id="11" name="Rectangle 9">
            <a:extLst>
              <a:ext uri="{FF2B5EF4-FFF2-40B4-BE49-F238E27FC236}">
                <a16:creationId xmlns:a16="http://schemas.microsoft.com/office/drawing/2014/main" id="{BEE473EB-9376-D4A1-8CE5-53F77183DA35}"/>
              </a:ext>
            </a:extLst>
          </p:cNvPr>
          <p:cNvSpPr>
            <a:spLocks noChangeArrowheads="1"/>
          </p:cNvSpPr>
          <p:nvPr/>
        </p:nvSpPr>
        <p:spPr bwMode="auto">
          <a:xfrm>
            <a:off x="977307" y="2617737"/>
            <a:ext cx="7619762" cy="2602313"/>
          </a:xfrm>
          <a:prstGeom prst="rect">
            <a:avLst/>
          </a:prstGeom>
          <a:noFill/>
          <a:ln w="12700">
            <a:noFill/>
            <a:miter lim="800000"/>
            <a:headEnd/>
            <a:tailEnd/>
          </a:ln>
        </p:spPr>
        <p:txBody>
          <a:bodyPr lIns="90488" tIns="44450" rIns="90488" bIns="44450"/>
          <a:lstStyle/>
          <a:p>
            <a:pPr marL="342900" indent="-342900">
              <a:spcAft>
                <a:spcPct val="50000"/>
              </a:spcAft>
              <a:buFont typeface="Arial" panose="020B0604020202020204" pitchFamily="34" charset="0"/>
              <a:buChar char="•"/>
            </a:pPr>
            <a:r>
              <a:rPr lang="en-US" dirty="0">
                <a:latin typeface="Arial" charset="0"/>
              </a:rPr>
              <a:t>THE TERM POLAR ALERTS THE FDC THAT THE TARGET WILL BE LOCATED WITH RESPECT TO THE OBSERVER’S POSITION</a:t>
            </a:r>
          </a:p>
          <a:p>
            <a:pPr marL="342900" indent="-342900">
              <a:spcAft>
                <a:spcPct val="50000"/>
              </a:spcAft>
            </a:pPr>
            <a:endParaRPr lang="en-US" dirty="0">
              <a:latin typeface="Arial" charset="0"/>
            </a:endParaRPr>
          </a:p>
          <a:p>
            <a:pPr marL="342900" indent="-342900">
              <a:spcAft>
                <a:spcPct val="50000"/>
              </a:spcAft>
              <a:buFont typeface="Arial" panose="020B0604020202020204" pitchFamily="34" charset="0"/>
              <a:buChar char="•"/>
            </a:pPr>
            <a:r>
              <a:rPr lang="en-US" dirty="0">
                <a:latin typeface="Arial" charset="0"/>
              </a:rPr>
              <a:t>THE OBSERVER'S LOCATION </a:t>
            </a:r>
            <a:r>
              <a:rPr lang="en-US" u="sng" dirty="0">
                <a:latin typeface="Arial" charset="0"/>
              </a:rPr>
              <a:t>MUST</a:t>
            </a:r>
            <a:r>
              <a:rPr lang="en-US" dirty="0">
                <a:latin typeface="Arial" charset="0"/>
              </a:rPr>
              <a:t> BE KNOWN TO THE FDC</a:t>
            </a:r>
          </a:p>
          <a:p>
            <a:pPr marL="342900" indent="-342900">
              <a:spcAft>
                <a:spcPct val="50000"/>
              </a:spcAft>
            </a:pPr>
            <a:endParaRPr lang="en-US" dirty="0">
              <a:latin typeface="Arial" charset="0"/>
            </a:endParaRPr>
          </a:p>
          <a:p>
            <a:pPr marL="342900" indent="-342900">
              <a:spcAft>
                <a:spcPct val="50000"/>
              </a:spcAft>
              <a:buFont typeface="Arial" panose="020B0604020202020204" pitchFamily="34" charset="0"/>
              <a:buChar char="•"/>
            </a:pPr>
            <a:r>
              <a:rPr lang="en-US" dirty="0">
                <a:latin typeface="Arial" charset="0"/>
              </a:rPr>
              <a:t>THE OBSERVER SENDS THE DIRECTION AND DISTANCE</a:t>
            </a:r>
          </a:p>
        </p:txBody>
      </p:sp>
    </p:spTree>
    <p:extLst>
      <p:ext uri="{BB962C8B-B14F-4D97-AF65-F5344CB8AC3E}">
        <p14:creationId xmlns:p14="http://schemas.microsoft.com/office/powerpoint/2010/main" val="4177564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21</a:t>
            </a:fld>
            <a:endParaRPr lang="en-US"/>
          </a:p>
        </p:txBody>
      </p:sp>
      <p:sp>
        <p:nvSpPr>
          <p:cNvPr id="10" name="Rectangle 7">
            <a:extLst>
              <a:ext uri="{FF2B5EF4-FFF2-40B4-BE49-F238E27FC236}">
                <a16:creationId xmlns:a16="http://schemas.microsoft.com/office/drawing/2014/main" id="{C3FF3CD6-55EA-BCDC-669F-8F2681C8A3CE}"/>
              </a:ext>
            </a:extLst>
          </p:cNvPr>
          <p:cNvSpPr>
            <a:spLocks noChangeArrowheads="1"/>
          </p:cNvSpPr>
          <p:nvPr/>
        </p:nvSpPr>
        <p:spPr bwMode="auto">
          <a:xfrm>
            <a:off x="1281869" y="103187"/>
            <a:ext cx="7862130" cy="1316037"/>
          </a:xfrm>
          <a:prstGeom prst="rect">
            <a:avLst/>
          </a:prstGeom>
          <a:noFill/>
          <a:ln w="9525">
            <a:noFill/>
            <a:miter lim="800000"/>
            <a:headEnd/>
            <a:tailEnd/>
          </a:ln>
        </p:spPr>
        <p:txBody>
          <a:bodyPr anchor="ctr"/>
          <a:lstStyle/>
          <a:p>
            <a:pPr algn="ctr"/>
            <a:r>
              <a:rPr lang="en-US" sz="3600" b="1" dirty="0">
                <a:latin typeface="Arial" charset="0"/>
              </a:rPr>
              <a:t>LOCATE A TARGET BY </a:t>
            </a:r>
          </a:p>
          <a:p>
            <a:pPr algn="ctr"/>
            <a:r>
              <a:rPr lang="en-US" sz="3600" b="1" dirty="0">
                <a:latin typeface="Arial" charset="0"/>
              </a:rPr>
              <a:t>POLAR PLOT </a:t>
            </a:r>
            <a:r>
              <a:rPr lang="en-US" sz="1800" dirty="0">
                <a:solidFill>
                  <a:schemeClr val="tx2"/>
                </a:solidFill>
                <a:latin typeface="Arial" charset="0"/>
              </a:rPr>
              <a:t>(Cont.)</a:t>
            </a:r>
          </a:p>
        </p:txBody>
      </p:sp>
      <p:sp>
        <p:nvSpPr>
          <p:cNvPr id="11" name="Rectangle 9">
            <a:extLst>
              <a:ext uri="{FF2B5EF4-FFF2-40B4-BE49-F238E27FC236}">
                <a16:creationId xmlns:a16="http://schemas.microsoft.com/office/drawing/2014/main" id="{EB82A42E-5964-8EB8-BB8C-E0F2245F0264}"/>
              </a:ext>
            </a:extLst>
          </p:cNvPr>
          <p:cNvSpPr>
            <a:spLocks noChangeArrowheads="1"/>
          </p:cNvSpPr>
          <p:nvPr/>
        </p:nvSpPr>
        <p:spPr bwMode="auto">
          <a:xfrm>
            <a:off x="1427957" y="2535321"/>
            <a:ext cx="6288086" cy="2824296"/>
          </a:xfrm>
          <a:prstGeom prst="rect">
            <a:avLst/>
          </a:prstGeom>
          <a:noFill/>
          <a:ln w="12700">
            <a:noFill/>
            <a:miter lim="800000"/>
            <a:headEnd/>
            <a:tailEnd/>
          </a:ln>
        </p:spPr>
        <p:txBody>
          <a:bodyPr lIns="90488" tIns="44450" rIns="90488" bIns="44450"/>
          <a:lstStyle/>
          <a:p>
            <a:pPr marL="342900" indent="-342900">
              <a:spcAft>
                <a:spcPct val="50000"/>
              </a:spcAft>
            </a:pPr>
            <a:r>
              <a:rPr lang="en-US" dirty="0">
                <a:latin typeface="Arial" charset="0"/>
              </a:rPr>
              <a:t>1.  DETERMINE OBSERVER TARGET (OT) DIRECTION  </a:t>
            </a:r>
          </a:p>
          <a:p>
            <a:pPr marL="342900" indent="-342900">
              <a:spcAft>
                <a:spcPct val="50000"/>
              </a:spcAft>
            </a:pPr>
            <a:endParaRPr lang="en-US" dirty="0">
              <a:latin typeface="Arial" charset="0"/>
            </a:endParaRPr>
          </a:p>
          <a:p>
            <a:pPr marL="342900" indent="-342900">
              <a:spcAft>
                <a:spcPct val="50000"/>
              </a:spcAft>
            </a:pPr>
            <a:r>
              <a:rPr lang="en-US" dirty="0">
                <a:latin typeface="Arial" charset="0"/>
              </a:rPr>
              <a:t>2.  ESTIMATE DISTANCE TO TARGET   </a:t>
            </a:r>
          </a:p>
          <a:p>
            <a:pPr marL="342900" indent="-342900">
              <a:spcAft>
                <a:spcPct val="50000"/>
              </a:spcAft>
            </a:pPr>
            <a:endParaRPr lang="en-US" dirty="0">
              <a:latin typeface="Arial" charset="0"/>
            </a:endParaRPr>
          </a:p>
          <a:p>
            <a:pPr marL="342900" indent="-342900">
              <a:spcAft>
                <a:spcPct val="50000"/>
              </a:spcAft>
            </a:pPr>
            <a:r>
              <a:rPr lang="en-US" dirty="0">
                <a:latin typeface="Arial" charset="0"/>
              </a:rPr>
              <a:t>3.  DETERMINE VERTICAL SHIFT </a:t>
            </a:r>
          </a:p>
        </p:txBody>
      </p:sp>
    </p:spTree>
    <p:extLst>
      <p:ext uri="{BB962C8B-B14F-4D97-AF65-F5344CB8AC3E}">
        <p14:creationId xmlns:p14="http://schemas.microsoft.com/office/powerpoint/2010/main" val="532618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22</a:t>
            </a:fld>
            <a:endParaRPr lang="en-US"/>
          </a:p>
        </p:txBody>
      </p:sp>
      <p:sp>
        <p:nvSpPr>
          <p:cNvPr id="10" name="Rectangle 7">
            <a:extLst>
              <a:ext uri="{FF2B5EF4-FFF2-40B4-BE49-F238E27FC236}">
                <a16:creationId xmlns:a16="http://schemas.microsoft.com/office/drawing/2014/main" id="{014870F8-52F4-516B-1DB9-C690D674FAF6}"/>
              </a:ext>
            </a:extLst>
          </p:cNvPr>
          <p:cNvSpPr>
            <a:spLocks noChangeArrowheads="1"/>
          </p:cNvSpPr>
          <p:nvPr/>
        </p:nvSpPr>
        <p:spPr bwMode="auto">
          <a:xfrm>
            <a:off x="1247686" y="322263"/>
            <a:ext cx="7896313" cy="850900"/>
          </a:xfrm>
          <a:prstGeom prst="rect">
            <a:avLst/>
          </a:prstGeom>
          <a:noFill/>
          <a:ln w="9525">
            <a:noFill/>
            <a:miter lim="800000"/>
            <a:headEnd/>
            <a:tailEnd/>
          </a:ln>
        </p:spPr>
        <p:txBody>
          <a:bodyPr anchor="ctr"/>
          <a:lstStyle/>
          <a:p>
            <a:pPr algn="ctr"/>
            <a:r>
              <a:rPr lang="en-US" sz="3600" b="1" dirty="0">
                <a:latin typeface="Arial" charset="0"/>
              </a:rPr>
              <a:t>DETERMINE OT DIRECTION</a:t>
            </a:r>
          </a:p>
        </p:txBody>
      </p:sp>
      <p:sp>
        <p:nvSpPr>
          <p:cNvPr id="11" name="Rectangle 9">
            <a:extLst>
              <a:ext uri="{FF2B5EF4-FFF2-40B4-BE49-F238E27FC236}">
                <a16:creationId xmlns:a16="http://schemas.microsoft.com/office/drawing/2014/main" id="{6E75C57B-F2F6-75EF-56CB-7E02200177F9}"/>
              </a:ext>
            </a:extLst>
          </p:cNvPr>
          <p:cNvSpPr>
            <a:spLocks noChangeArrowheads="1"/>
          </p:cNvSpPr>
          <p:nvPr/>
        </p:nvSpPr>
        <p:spPr bwMode="auto">
          <a:xfrm>
            <a:off x="1538518" y="2140274"/>
            <a:ext cx="6066964" cy="3368329"/>
          </a:xfrm>
          <a:prstGeom prst="rect">
            <a:avLst/>
          </a:prstGeom>
          <a:noFill/>
          <a:ln w="12700">
            <a:noFill/>
            <a:miter lim="800000"/>
            <a:headEnd/>
            <a:tailEnd/>
          </a:ln>
        </p:spPr>
        <p:txBody>
          <a:bodyPr lIns="90488" tIns="44450" rIns="90488" bIns="44450"/>
          <a:lstStyle/>
          <a:p>
            <a:pPr marL="342900" indent="-342900">
              <a:spcAft>
                <a:spcPct val="50000"/>
              </a:spcAft>
              <a:buFontTx/>
              <a:buChar char="•"/>
            </a:pPr>
            <a:r>
              <a:rPr lang="en-US" dirty="0">
                <a:latin typeface="Arial" charset="0"/>
              </a:rPr>
              <a:t>DETERMINE OT DIRECTION TO THE NEAREST 10</a:t>
            </a:r>
          </a:p>
          <a:p>
            <a:pPr marL="342900" indent="-342900">
              <a:spcAft>
                <a:spcPct val="50000"/>
              </a:spcAft>
            </a:pPr>
            <a:r>
              <a:rPr lang="en-US" dirty="0">
                <a:latin typeface="Arial" charset="0"/>
              </a:rPr>
              <a:t>MILS</a:t>
            </a:r>
          </a:p>
          <a:p>
            <a:pPr marL="342900" indent="-342900">
              <a:spcAft>
                <a:spcPct val="50000"/>
              </a:spcAft>
            </a:pPr>
            <a:endParaRPr lang="en-US" dirty="0">
              <a:latin typeface="Arial" charset="0"/>
            </a:endParaRPr>
          </a:p>
          <a:p>
            <a:pPr marL="342900" indent="-342900">
              <a:spcAft>
                <a:spcPct val="50000"/>
              </a:spcAft>
            </a:pPr>
            <a:r>
              <a:rPr lang="en-US" dirty="0">
                <a:latin typeface="Arial" charset="0"/>
              </a:rPr>
              <a:t>1.  ESTIMATING: CARDINAL DIRECTIONS</a:t>
            </a:r>
          </a:p>
          <a:p>
            <a:pPr marL="342900" indent="-342900">
              <a:spcAft>
                <a:spcPct val="50000"/>
              </a:spcAft>
            </a:pPr>
            <a:r>
              <a:rPr lang="en-US" dirty="0">
                <a:latin typeface="Arial" charset="0"/>
              </a:rPr>
              <a:t>2.  SCALING FROM A MAP: GRID AZIMUTH</a:t>
            </a:r>
          </a:p>
          <a:p>
            <a:pPr marL="342900" indent="-342900">
              <a:spcAft>
                <a:spcPct val="50000"/>
              </a:spcAft>
            </a:pPr>
            <a:r>
              <a:rPr lang="en-US" dirty="0">
                <a:latin typeface="Arial" charset="0"/>
              </a:rPr>
              <a:t>3.  COMPASS</a:t>
            </a:r>
          </a:p>
          <a:p>
            <a:pPr marL="342900" indent="-342900">
              <a:spcAft>
                <a:spcPct val="50000"/>
              </a:spcAft>
            </a:pPr>
            <a:r>
              <a:rPr lang="en-US" dirty="0">
                <a:latin typeface="Arial" charset="0"/>
              </a:rPr>
              <a:t>4.  MEASURING FROM A REFERENCE POINT</a:t>
            </a:r>
          </a:p>
          <a:p>
            <a:pPr marL="342900" indent="-342900">
              <a:spcAft>
                <a:spcPct val="50000"/>
              </a:spcAft>
            </a:pPr>
            <a:r>
              <a:rPr lang="en-US" dirty="0">
                <a:latin typeface="Arial" charset="0"/>
              </a:rPr>
              <a:t>5.  OTHER MEASURING DEVICES</a:t>
            </a:r>
          </a:p>
        </p:txBody>
      </p:sp>
    </p:spTree>
    <p:extLst>
      <p:ext uri="{BB962C8B-B14F-4D97-AF65-F5344CB8AC3E}">
        <p14:creationId xmlns:p14="http://schemas.microsoft.com/office/powerpoint/2010/main" val="2074870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23</a:t>
            </a:fld>
            <a:endParaRPr lang="en-US"/>
          </a:p>
        </p:txBody>
      </p:sp>
      <p:sp>
        <p:nvSpPr>
          <p:cNvPr id="10" name="Rectangle 7">
            <a:extLst>
              <a:ext uri="{FF2B5EF4-FFF2-40B4-BE49-F238E27FC236}">
                <a16:creationId xmlns:a16="http://schemas.microsoft.com/office/drawing/2014/main" id="{E77943FB-DF83-A43F-FA47-931A8CDB58D2}"/>
              </a:ext>
            </a:extLst>
          </p:cNvPr>
          <p:cNvSpPr>
            <a:spLocks noChangeArrowheads="1"/>
          </p:cNvSpPr>
          <p:nvPr/>
        </p:nvSpPr>
        <p:spPr bwMode="auto">
          <a:xfrm>
            <a:off x="1256232" y="341313"/>
            <a:ext cx="7887766" cy="850900"/>
          </a:xfrm>
          <a:prstGeom prst="rect">
            <a:avLst/>
          </a:prstGeom>
          <a:noFill/>
          <a:ln w="9525">
            <a:noFill/>
            <a:miter lim="800000"/>
            <a:headEnd/>
            <a:tailEnd/>
          </a:ln>
        </p:spPr>
        <p:txBody>
          <a:bodyPr anchor="ctr"/>
          <a:lstStyle/>
          <a:p>
            <a:pPr algn="ctr"/>
            <a:r>
              <a:rPr lang="en-US" sz="3600" b="1" dirty="0">
                <a:latin typeface="Arial" charset="0"/>
              </a:rPr>
              <a:t>ESTIMATE OT DISTANCE</a:t>
            </a:r>
          </a:p>
        </p:txBody>
      </p:sp>
      <p:sp>
        <p:nvSpPr>
          <p:cNvPr id="11" name="Rectangle 9">
            <a:extLst>
              <a:ext uri="{FF2B5EF4-FFF2-40B4-BE49-F238E27FC236}">
                <a16:creationId xmlns:a16="http://schemas.microsoft.com/office/drawing/2014/main" id="{A604D465-6545-C56A-1568-1599709FA41C}"/>
              </a:ext>
            </a:extLst>
          </p:cNvPr>
          <p:cNvSpPr>
            <a:spLocks noChangeArrowheads="1"/>
          </p:cNvSpPr>
          <p:nvPr/>
        </p:nvSpPr>
        <p:spPr bwMode="auto">
          <a:xfrm>
            <a:off x="628117" y="2747962"/>
            <a:ext cx="7887766" cy="2447880"/>
          </a:xfrm>
          <a:prstGeom prst="rect">
            <a:avLst/>
          </a:prstGeom>
          <a:noFill/>
          <a:ln w="12700">
            <a:noFill/>
            <a:miter lim="800000"/>
            <a:headEnd/>
            <a:tailEnd/>
          </a:ln>
        </p:spPr>
        <p:txBody>
          <a:bodyPr lIns="90488" tIns="44450" rIns="90488" bIns="44450"/>
          <a:lstStyle/>
          <a:p>
            <a:pPr marL="514350" indent="-514350">
              <a:spcAft>
                <a:spcPct val="50000"/>
              </a:spcAft>
              <a:buAutoNum type="arabicPeriod"/>
            </a:pPr>
            <a:r>
              <a:rPr lang="en-US" sz="2800" dirty="0">
                <a:latin typeface="Arial" charset="0"/>
              </a:rPr>
              <a:t>LASER</a:t>
            </a:r>
          </a:p>
          <a:p>
            <a:pPr marL="514350" indent="-514350">
              <a:spcAft>
                <a:spcPct val="50000"/>
              </a:spcAft>
              <a:buAutoNum type="arabicPeriod"/>
            </a:pPr>
            <a:r>
              <a:rPr lang="en-US" sz="2800" dirty="0">
                <a:latin typeface="Arial" charset="0"/>
              </a:rPr>
              <a:t>FLASH-TO-BANG  </a:t>
            </a:r>
            <a:r>
              <a:rPr lang="en-US" sz="2000" dirty="0">
                <a:latin typeface="Arial" charset="0"/>
              </a:rPr>
              <a:t> (</a:t>
            </a:r>
            <a:r>
              <a:rPr lang="en-US" sz="1800" dirty="0">
                <a:latin typeface="+mj-lt"/>
              </a:rPr>
              <a:t>Elapsed time between impact and sound x 350 [speed of sound in meters] = Distance)</a:t>
            </a:r>
          </a:p>
          <a:p>
            <a:pPr marL="457200" indent="-457200">
              <a:spcAft>
                <a:spcPct val="50000"/>
              </a:spcAft>
            </a:pPr>
            <a:r>
              <a:rPr lang="en-US" sz="2800" dirty="0">
                <a:latin typeface="Arial" charset="0"/>
              </a:rPr>
              <a:t>3.  ESTIMATION </a:t>
            </a:r>
          </a:p>
        </p:txBody>
      </p:sp>
    </p:spTree>
    <p:extLst>
      <p:ext uri="{BB962C8B-B14F-4D97-AF65-F5344CB8AC3E}">
        <p14:creationId xmlns:p14="http://schemas.microsoft.com/office/powerpoint/2010/main" val="3340223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24</a:t>
            </a:fld>
            <a:endParaRPr lang="en-US"/>
          </a:p>
        </p:txBody>
      </p:sp>
      <p:sp>
        <p:nvSpPr>
          <p:cNvPr id="10" name="Rectangle 7">
            <a:extLst>
              <a:ext uri="{FF2B5EF4-FFF2-40B4-BE49-F238E27FC236}">
                <a16:creationId xmlns:a16="http://schemas.microsoft.com/office/drawing/2014/main" id="{74F1B6CB-10DC-8898-F719-1B22609F08C9}"/>
              </a:ext>
            </a:extLst>
          </p:cNvPr>
          <p:cNvSpPr>
            <a:spLocks noChangeArrowheads="1"/>
          </p:cNvSpPr>
          <p:nvPr/>
        </p:nvSpPr>
        <p:spPr bwMode="auto">
          <a:xfrm>
            <a:off x="1168399" y="374649"/>
            <a:ext cx="7975600" cy="1163593"/>
          </a:xfrm>
          <a:prstGeom prst="rect">
            <a:avLst/>
          </a:prstGeom>
          <a:noFill/>
          <a:ln w="9525">
            <a:noFill/>
            <a:miter lim="800000"/>
            <a:headEnd/>
            <a:tailEnd/>
          </a:ln>
        </p:spPr>
        <p:txBody>
          <a:bodyPr anchor="ctr"/>
          <a:lstStyle/>
          <a:p>
            <a:pPr algn="ctr"/>
            <a:r>
              <a:rPr lang="en-US" sz="3600" b="1" dirty="0">
                <a:latin typeface="Arial" charset="0"/>
              </a:rPr>
              <a:t>DETERMINE A VERTICAL </a:t>
            </a:r>
            <a:br>
              <a:rPr lang="en-US" sz="3600" b="1" dirty="0">
                <a:latin typeface="Arial" charset="0"/>
              </a:rPr>
            </a:br>
            <a:r>
              <a:rPr lang="en-US" sz="3600" b="1" dirty="0">
                <a:latin typeface="Arial" charset="0"/>
              </a:rPr>
              <a:t>SHIFT</a:t>
            </a:r>
          </a:p>
        </p:txBody>
      </p:sp>
      <p:sp>
        <p:nvSpPr>
          <p:cNvPr id="11" name="Rectangle 9">
            <a:extLst>
              <a:ext uri="{FF2B5EF4-FFF2-40B4-BE49-F238E27FC236}">
                <a16:creationId xmlns:a16="http://schemas.microsoft.com/office/drawing/2014/main" id="{0188B9E5-732A-AA5F-B04D-D3FD7CF2F534}"/>
              </a:ext>
            </a:extLst>
          </p:cNvPr>
          <p:cNvSpPr>
            <a:spLocks noChangeArrowheads="1"/>
          </p:cNvSpPr>
          <p:nvPr/>
        </p:nvSpPr>
        <p:spPr bwMode="auto">
          <a:xfrm>
            <a:off x="584200" y="2772111"/>
            <a:ext cx="7975600" cy="2469734"/>
          </a:xfrm>
          <a:prstGeom prst="rect">
            <a:avLst/>
          </a:prstGeom>
          <a:noFill/>
          <a:ln w="12700">
            <a:noFill/>
            <a:miter lim="800000"/>
            <a:headEnd/>
            <a:tailEnd/>
          </a:ln>
        </p:spPr>
        <p:txBody>
          <a:bodyPr lIns="90488" tIns="44450" rIns="90488" bIns="44450"/>
          <a:lstStyle/>
          <a:p>
            <a:pPr marL="342900" indent="-342900">
              <a:spcAft>
                <a:spcPct val="50000"/>
              </a:spcAft>
            </a:pPr>
            <a:r>
              <a:rPr lang="en-US" b="1" dirty="0">
                <a:latin typeface="Arial" charset="0"/>
              </a:rPr>
              <a:t>    •  DETERMINE VERTICAL SHIFT, IF SIGNIFICANT. DETERMINE AN “</a:t>
            </a:r>
            <a:r>
              <a:rPr lang="en-US" b="1" dirty="0">
                <a:solidFill>
                  <a:srgbClr val="008000"/>
                </a:solidFill>
                <a:latin typeface="Arial" charset="0"/>
              </a:rPr>
              <a:t>UP</a:t>
            </a:r>
            <a:r>
              <a:rPr lang="en-US" b="1" dirty="0">
                <a:latin typeface="Arial" charset="0"/>
              </a:rPr>
              <a:t> OR </a:t>
            </a:r>
            <a:r>
              <a:rPr lang="en-US" b="1" dirty="0">
                <a:solidFill>
                  <a:srgbClr val="008000"/>
                </a:solidFill>
                <a:latin typeface="Arial" charset="0"/>
              </a:rPr>
              <a:t>DOWN</a:t>
            </a:r>
            <a:r>
              <a:rPr lang="en-US" b="1" dirty="0">
                <a:latin typeface="Arial" charset="0"/>
              </a:rPr>
              <a:t>” SHIFT IF THE DIFFERENCE BETWEEN THE OBSERVER ALTITUDE AND THE TARGET ALTITUDE IS 35 METERS OR GREATER. </a:t>
            </a:r>
          </a:p>
          <a:p>
            <a:pPr marL="342900" indent="-342900">
              <a:spcAft>
                <a:spcPct val="50000"/>
              </a:spcAft>
            </a:pPr>
            <a:endParaRPr lang="en-US" b="1" dirty="0">
              <a:latin typeface="Arial" charset="0"/>
            </a:endParaRPr>
          </a:p>
          <a:p>
            <a:pPr marL="342900" indent="-342900">
              <a:spcAft>
                <a:spcPct val="50000"/>
              </a:spcAft>
            </a:pPr>
            <a:r>
              <a:rPr lang="en-US" b="1" dirty="0">
                <a:latin typeface="Arial" charset="0"/>
              </a:rPr>
              <a:t>     •  VERTICAL SHIFTS ARE SENT TO THE FDC BY USING THE TERMS “</a:t>
            </a:r>
            <a:r>
              <a:rPr lang="en-US" b="1" dirty="0">
                <a:solidFill>
                  <a:srgbClr val="008000"/>
                </a:solidFill>
                <a:latin typeface="Arial" charset="0"/>
              </a:rPr>
              <a:t>UP</a:t>
            </a:r>
            <a:r>
              <a:rPr lang="en-US" b="1" dirty="0">
                <a:latin typeface="Arial" charset="0"/>
              </a:rPr>
              <a:t>” AND “</a:t>
            </a:r>
            <a:r>
              <a:rPr lang="en-US" b="1" dirty="0">
                <a:solidFill>
                  <a:srgbClr val="008000"/>
                </a:solidFill>
                <a:latin typeface="Arial" charset="0"/>
              </a:rPr>
              <a:t>DOWN</a:t>
            </a:r>
            <a:r>
              <a:rPr lang="en-US" b="1" dirty="0">
                <a:latin typeface="Arial" charset="0"/>
              </a:rPr>
              <a:t>”</a:t>
            </a:r>
          </a:p>
        </p:txBody>
      </p:sp>
    </p:spTree>
    <p:extLst>
      <p:ext uri="{BB962C8B-B14F-4D97-AF65-F5344CB8AC3E}">
        <p14:creationId xmlns:p14="http://schemas.microsoft.com/office/powerpoint/2010/main" val="1524859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25</a:t>
            </a:fld>
            <a:endParaRPr lang="en-US"/>
          </a:p>
        </p:txBody>
      </p:sp>
      <p:sp>
        <p:nvSpPr>
          <p:cNvPr id="10" name="Rectangle 7">
            <a:extLst>
              <a:ext uri="{FF2B5EF4-FFF2-40B4-BE49-F238E27FC236}">
                <a16:creationId xmlns:a16="http://schemas.microsoft.com/office/drawing/2014/main" id="{3EA1B6AB-B2DA-9879-BD8D-E1251BE5F4AE}"/>
              </a:ext>
            </a:extLst>
          </p:cNvPr>
          <p:cNvSpPr>
            <a:spLocks noChangeArrowheads="1"/>
          </p:cNvSpPr>
          <p:nvPr/>
        </p:nvSpPr>
        <p:spPr bwMode="auto">
          <a:xfrm>
            <a:off x="1273323" y="112712"/>
            <a:ext cx="7870676" cy="1277937"/>
          </a:xfrm>
          <a:prstGeom prst="rect">
            <a:avLst/>
          </a:prstGeom>
          <a:noFill/>
          <a:ln w="9525">
            <a:noFill/>
            <a:miter lim="800000"/>
            <a:headEnd/>
            <a:tailEnd/>
          </a:ln>
        </p:spPr>
        <p:txBody>
          <a:bodyPr anchor="ctr"/>
          <a:lstStyle/>
          <a:p>
            <a:pPr algn="ctr"/>
            <a:r>
              <a:rPr lang="en-US" sz="3600" b="1" dirty="0">
                <a:latin typeface="Arial" charset="0"/>
              </a:rPr>
              <a:t>FIRE MISSION (POLAR) </a:t>
            </a:r>
            <a:br>
              <a:rPr lang="en-US" sz="3600" b="1" dirty="0">
                <a:latin typeface="Arial" charset="0"/>
              </a:rPr>
            </a:br>
            <a:r>
              <a:rPr lang="en-US" sz="3600" b="1" dirty="0">
                <a:latin typeface="Arial" charset="0"/>
              </a:rPr>
              <a:t>INITIAL FIRE REQUEST</a:t>
            </a:r>
          </a:p>
        </p:txBody>
      </p:sp>
      <p:sp>
        <p:nvSpPr>
          <p:cNvPr id="11" name="Rectangle 9">
            <a:extLst>
              <a:ext uri="{FF2B5EF4-FFF2-40B4-BE49-F238E27FC236}">
                <a16:creationId xmlns:a16="http://schemas.microsoft.com/office/drawing/2014/main" id="{051EFD54-E9B4-B78C-73FD-5C48B05A8A19}"/>
              </a:ext>
            </a:extLst>
          </p:cNvPr>
          <p:cNvSpPr>
            <a:spLocks noChangeArrowheads="1"/>
          </p:cNvSpPr>
          <p:nvPr/>
        </p:nvSpPr>
        <p:spPr bwMode="auto">
          <a:xfrm>
            <a:off x="1175388" y="2216300"/>
            <a:ext cx="6793224" cy="3433762"/>
          </a:xfrm>
          <a:prstGeom prst="rect">
            <a:avLst/>
          </a:prstGeom>
          <a:noFill/>
          <a:ln w="12700">
            <a:noFill/>
            <a:miter lim="800000"/>
            <a:headEnd/>
            <a:tailEnd/>
          </a:ln>
        </p:spPr>
        <p:txBody>
          <a:bodyPr lIns="90488" tIns="44450" rIns="90488" bIns="44450"/>
          <a:lstStyle/>
          <a:p>
            <a:pPr marL="342900" indent="-342900" eaLnBrk="0" hangingPunct="0">
              <a:spcBef>
                <a:spcPct val="20000"/>
              </a:spcBef>
              <a:buClr>
                <a:schemeClr val="accent1"/>
              </a:buClr>
              <a:buSzPct val="75000"/>
              <a:buFont typeface="Monotype Sorts" pitchFamily="2" charset="2"/>
              <a:buNone/>
            </a:pPr>
            <a:r>
              <a:rPr lang="en-US" sz="2000" b="1" u="sng" dirty="0">
                <a:latin typeface="Arial" charset="0"/>
              </a:rPr>
              <a:t>OBSERVER</a:t>
            </a:r>
            <a:r>
              <a:rPr lang="en-US" sz="2000" b="1" dirty="0">
                <a:latin typeface="Arial" charset="0"/>
              </a:rPr>
              <a:t>                                        </a:t>
            </a:r>
            <a:r>
              <a:rPr lang="en-US" sz="2000" b="1" u="sng" dirty="0">
                <a:latin typeface="Arial" charset="0"/>
              </a:rPr>
              <a:t>FDC</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Z56, THIS IS Z31, FIRE,</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FOR EFFECT, POLAR, OVER.          Z31 THIS IS Z56 </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                                                            FIRE FOR EFFECT,</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                                                            POLAR, OUT.</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DIRECTION 4520, DISTANCE</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2300, DOWN 35, OVER.                    DIRECTION 4520, </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                                                            DISTANCE 2300, </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                                                            DOWN 35, OUT.</a:t>
            </a:r>
          </a:p>
          <a:p>
            <a:pPr marL="342900" indent="-342900" eaLnBrk="0" hangingPunct="0">
              <a:spcBef>
                <a:spcPct val="20000"/>
              </a:spcBef>
              <a:buClr>
                <a:schemeClr val="accent1"/>
              </a:buClr>
              <a:buSzPct val="75000"/>
              <a:buFont typeface="Monotype Sorts" pitchFamily="2" charset="2"/>
              <a:buNone/>
            </a:pPr>
            <a:br>
              <a:rPr lang="en-US" sz="2000" dirty="0">
                <a:solidFill>
                  <a:srgbClr val="3BC7FF"/>
                </a:solidFill>
                <a:latin typeface="Arial" charset="0"/>
              </a:rPr>
            </a:br>
            <a:endParaRPr lang="en-US" sz="2000" dirty="0">
              <a:solidFill>
                <a:srgbClr val="3BC7FF"/>
              </a:solidFill>
              <a:latin typeface="Arial" charset="0"/>
            </a:endParaRPr>
          </a:p>
        </p:txBody>
      </p:sp>
    </p:spTree>
    <p:extLst>
      <p:ext uri="{BB962C8B-B14F-4D97-AF65-F5344CB8AC3E}">
        <p14:creationId xmlns:p14="http://schemas.microsoft.com/office/powerpoint/2010/main" val="2941670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26</a:t>
            </a:fld>
            <a:endParaRPr lang="en-US"/>
          </a:p>
        </p:txBody>
      </p:sp>
      <p:sp>
        <p:nvSpPr>
          <p:cNvPr id="10" name="Rectangle 7">
            <a:extLst>
              <a:ext uri="{FF2B5EF4-FFF2-40B4-BE49-F238E27FC236}">
                <a16:creationId xmlns:a16="http://schemas.microsoft.com/office/drawing/2014/main" id="{2D204AEC-03A4-D0DB-6371-36427CFDEB21}"/>
              </a:ext>
            </a:extLst>
          </p:cNvPr>
          <p:cNvSpPr>
            <a:spLocks noChangeArrowheads="1"/>
          </p:cNvSpPr>
          <p:nvPr/>
        </p:nvSpPr>
        <p:spPr bwMode="auto">
          <a:xfrm>
            <a:off x="1281869" y="47624"/>
            <a:ext cx="7862130" cy="1419225"/>
          </a:xfrm>
          <a:prstGeom prst="rect">
            <a:avLst/>
          </a:prstGeom>
          <a:noFill/>
          <a:ln w="9525">
            <a:noFill/>
            <a:miter lim="800000"/>
            <a:headEnd/>
            <a:tailEnd/>
          </a:ln>
        </p:spPr>
        <p:txBody>
          <a:bodyPr anchor="ctr"/>
          <a:lstStyle/>
          <a:p>
            <a:pPr algn="ctr"/>
            <a:r>
              <a:rPr lang="en-US" sz="3600" b="1" dirty="0">
                <a:latin typeface="Arial" charset="0"/>
              </a:rPr>
              <a:t>FIRE MISSION (POLAR) </a:t>
            </a:r>
            <a:br>
              <a:rPr lang="en-US" sz="3600" b="1" dirty="0">
                <a:latin typeface="Arial" charset="0"/>
              </a:rPr>
            </a:br>
            <a:r>
              <a:rPr lang="en-US" sz="3600" b="1" dirty="0">
                <a:latin typeface="Arial" charset="0"/>
              </a:rPr>
              <a:t>INITIAL FIRE REQUEST </a:t>
            </a:r>
            <a:r>
              <a:rPr lang="en-US" sz="1800" dirty="0">
                <a:latin typeface="Arial" charset="0"/>
              </a:rPr>
              <a:t>(CONT)</a:t>
            </a:r>
          </a:p>
        </p:txBody>
      </p:sp>
      <p:sp>
        <p:nvSpPr>
          <p:cNvPr id="11" name="Rectangle 9">
            <a:extLst>
              <a:ext uri="{FF2B5EF4-FFF2-40B4-BE49-F238E27FC236}">
                <a16:creationId xmlns:a16="http://schemas.microsoft.com/office/drawing/2014/main" id="{01C78965-3C33-EA9D-C3ED-BA66D79306E6}"/>
              </a:ext>
            </a:extLst>
          </p:cNvPr>
          <p:cNvSpPr>
            <a:spLocks noChangeArrowheads="1"/>
          </p:cNvSpPr>
          <p:nvPr/>
        </p:nvSpPr>
        <p:spPr bwMode="auto">
          <a:xfrm>
            <a:off x="764269" y="2809521"/>
            <a:ext cx="7862131" cy="2323521"/>
          </a:xfrm>
          <a:prstGeom prst="rect">
            <a:avLst/>
          </a:prstGeom>
          <a:noFill/>
          <a:ln w="12700">
            <a:noFill/>
            <a:miter lim="800000"/>
            <a:headEnd/>
            <a:tailEnd/>
          </a:ln>
        </p:spPr>
        <p:txBody>
          <a:bodyPr lIns="90488" tIns="44450" rIns="90488" bIns="44450"/>
          <a:lstStyle/>
          <a:p>
            <a:pPr marL="342900" indent="-342900" eaLnBrk="0" hangingPunct="0">
              <a:spcBef>
                <a:spcPct val="20000"/>
              </a:spcBef>
              <a:buClr>
                <a:schemeClr val="accent1"/>
              </a:buClr>
              <a:buSzPct val="75000"/>
              <a:buFont typeface="Monotype Sorts" pitchFamily="2" charset="2"/>
              <a:buNone/>
            </a:pPr>
            <a:r>
              <a:rPr lang="en-US" sz="2000" b="1" u="sng" dirty="0">
                <a:latin typeface="Arial" charset="0"/>
              </a:rPr>
              <a:t>OBSERVER</a:t>
            </a:r>
            <a:r>
              <a:rPr lang="en-US" sz="2000" b="1" dirty="0">
                <a:latin typeface="Arial" charset="0"/>
              </a:rPr>
              <a:t>                                        </a:t>
            </a:r>
            <a:r>
              <a:rPr lang="en-US" sz="2000" b="1" u="sng" dirty="0">
                <a:latin typeface="Arial" charset="0"/>
              </a:rPr>
              <a:t>FDC</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INFANTRY COMPANY IN</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OPEN, ICM, OVER.                            INFANTRY COMPANY IN</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                                                            OPEN, ICM, AUTHENTICATE</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                                                            TANGO FOXTROT, OVER.</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I AUTHENTICATE ECHO, OUT. </a:t>
            </a:r>
          </a:p>
        </p:txBody>
      </p:sp>
    </p:spTree>
    <p:extLst>
      <p:ext uri="{BB962C8B-B14F-4D97-AF65-F5344CB8AC3E}">
        <p14:creationId xmlns:p14="http://schemas.microsoft.com/office/powerpoint/2010/main" val="152913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27</a:t>
            </a:fld>
            <a:endParaRPr lang="en-US"/>
          </a:p>
        </p:txBody>
      </p:sp>
      <p:sp>
        <p:nvSpPr>
          <p:cNvPr id="10" name="Rectangle 7">
            <a:extLst>
              <a:ext uri="{FF2B5EF4-FFF2-40B4-BE49-F238E27FC236}">
                <a16:creationId xmlns:a16="http://schemas.microsoft.com/office/drawing/2014/main" id="{D12C5CE5-CB12-B0AA-5514-8A743E6C86DA}"/>
              </a:ext>
            </a:extLst>
          </p:cNvPr>
          <p:cNvSpPr>
            <a:spLocks noChangeArrowheads="1"/>
          </p:cNvSpPr>
          <p:nvPr/>
        </p:nvSpPr>
        <p:spPr bwMode="auto">
          <a:xfrm>
            <a:off x="1230594" y="168747"/>
            <a:ext cx="7913405" cy="1103956"/>
          </a:xfrm>
          <a:prstGeom prst="rect">
            <a:avLst/>
          </a:prstGeom>
          <a:noFill/>
          <a:ln w="9525">
            <a:noFill/>
            <a:miter lim="800000"/>
            <a:headEnd/>
            <a:tailEnd/>
          </a:ln>
        </p:spPr>
        <p:txBody>
          <a:bodyPr anchor="ctr"/>
          <a:lstStyle/>
          <a:p>
            <a:pPr algn="ctr"/>
            <a:r>
              <a:rPr lang="en-US" sz="3600" b="1" dirty="0">
                <a:latin typeface="Arial" charset="0"/>
              </a:rPr>
              <a:t>FIRE MISSION (POLAR) </a:t>
            </a:r>
            <a:br>
              <a:rPr lang="en-US" sz="3600" b="1" dirty="0">
                <a:latin typeface="Arial" charset="0"/>
              </a:rPr>
            </a:br>
            <a:r>
              <a:rPr lang="en-US" sz="3600" b="1" dirty="0">
                <a:latin typeface="Arial" charset="0"/>
              </a:rPr>
              <a:t>MESSAGE TO OBSERVER</a:t>
            </a:r>
          </a:p>
        </p:txBody>
      </p:sp>
      <p:sp>
        <p:nvSpPr>
          <p:cNvPr id="11" name="Rectangle 9">
            <a:extLst>
              <a:ext uri="{FF2B5EF4-FFF2-40B4-BE49-F238E27FC236}">
                <a16:creationId xmlns:a16="http://schemas.microsoft.com/office/drawing/2014/main" id="{89D17777-F551-F8C2-192D-94CA4F02EBAC}"/>
              </a:ext>
            </a:extLst>
          </p:cNvPr>
          <p:cNvSpPr>
            <a:spLocks noChangeArrowheads="1"/>
          </p:cNvSpPr>
          <p:nvPr/>
        </p:nvSpPr>
        <p:spPr bwMode="auto">
          <a:xfrm>
            <a:off x="1079856" y="2283769"/>
            <a:ext cx="7975600" cy="3114675"/>
          </a:xfrm>
          <a:prstGeom prst="rect">
            <a:avLst/>
          </a:prstGeom>
          <a:noFill/>
          <a:ln w="12700">
            <a:noFill/>
            <a:miter lim="800000"/>
            <a:headEnd/>
            <a:tailEnd/>
          </a:ln>
        </p:spPr>
        <p:txBody>
          <a:bodyPr lIns="90488" tIns="44450" rIns="90488" bIns="44450"/>
          <a:lstStyle/>
          <a:p>
            <a:pPr marL="342900" indent="-342900" eaLnBrk="0" hangingPunct="0">
              <a:spcBef>
                <a:spcPct val="20000"/>
              </a:spcBef>
              <a:buClr>
                <a:schemeClr val="accent1"/>
              </a:buClr>
              <a:buSzPct val="75000"/>
              <a:buFont typeface="Monotype Sorts" pitchFamily="2" charset="2"/>
              <a:buNone/>
            </a:pPr>
            <a:r>
              <a:rPr lang="en-US" sz="2000" b="1" u="sng" dirty="0">
                <a:latin typeface="Arial" charset="0"/>
              </a:rPr>
              <a:t>OBSERVER</a:t>
            </a:r>
            <a:r>
              <a:rPr lang="en-US" sz="2000" b="1" dirty="0">
                <a:latin typeface="Arial" charset="0"/>
              </a:rPr>
              <a:t>                                        </a:t>
            </a:r>
            <a:r>
              <a:rPr lang="en-US" sz="2000" b="1" u="sng" dirty="0">
                <a:latin typeface="Arial" charset="0"/>
              </a:rPr>
              <a:t>FDC</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                                                            MESSAGE TO OBSERVER,</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                                                            Y, VT</a:t>
            </a:r>
            <a:r>
              <a:rPr lang="en-US" sz="2000" b="1" baseline="30000" dirty="0">
                <a:latin typeface="Arial" charset="0"/>
              </a:rPr>
              <a:t>2</a:t>
            </a:r>
            <a:r>
              <a:rPr lang="en-US" sz="2000" b="1" dirty="0">
                <a:latin typeface="Arial" charset="0"/>
              </a:rPr>
              <a:t>, 3 ROUNDS, TARGET </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                                                            AF2036, OVER.</a:t>
            </a:r>
          </a:p>
          <a:p>
            <a:pPr marL="342900" indent="-342900" eaLnBrk="0" hangingPunct="0">
              <a:spcBef>
                <a:spcPct val="20000"/>
              </a:spcBef>
              <a:buClr>
                <a:schemeClr val="accent1"/>
              </a:buClr>
              <a:buSzPct val="75000"/>
              <a:buFont typeface="Monotype Sorts" pitchFamily="2" charset="2"/>
              <a:buNone/>
            </a:pPr>
            <a:endParaRPr lang="en-US" sz="2000" b="1" dirty="0">
              <a:latin typeface="Arial" charset="0"/>
            </a:endParaRP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MESSAGE TO OBSERVER, Y,</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VT, 3 ROUNDS, TARGET AF2036, </a:t>
            </a:r>
          </a:p>
          <a:p>
            <a:pPr marL="342900" indent="-342900" eaLnBrk="0" hangingPunct="0">
              <a:spcBef>
                <a:spcPct val="20000"/>
              </a:spcBef>
              <a:buClr>
                <a:schemeClr val="accent1"/>
              </a:buClr>
              <a:buSzPct val="75000"/>
              <a:buFont typeface="Monotype Sorts" pitchFamily="2" charset="2"/>
              <a:buNone/>
            </a:pPr>
            <a:r>
              <a:rPr lang="en-US" sz="2000" b="1" dirty="0">
                <a:latin typeface="Arial" charset="0"/>
              </a:rPr>
              <a:t>OUT.</a:t>
            </a:r>
          </a:p>
          <a:p>
            <a:pPr marL="342900" indent="-342900" eaLnBrk="0" hangingPunct="0">
              <a:spcBef>
                <a:spcPct val="20000"/>
              </a:spcBef>
              <a:buClr>
                <a:schemeClr val="accent1"/>
              </a:buClr>
              <a:buSzPct val="75000"/>
              <a:buFont typeface="Monotype Sorts" pitchFamily="2" charset="2"/>
              <a:buNone/>
            </a:pPr>
            <a:endParaRPr lang="en-US" sz="2000" dirty="0">
              <a:latin typeface="Arial" charset="0"/>
            </a:endParaRPr>
          </a:p>
        </p:txBody>
      </p:sp>
    </p:spTree>
    <p:extLst>
      <p:ext uri="{BB962C8B-B14F-4D97-AF65-F5344CB8AC3E}">
        <p14:creationId xmlns:p14="http://schemas.microsoft.com/office/powerpoint/2010/main" val="1410977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28</a:t>
            </a:fld>
            <a:endParaRPr lang="en-US"/>
          </a:p>
        </p:txBody>
      </p:sp>
      <p:sp>
        <p:nvSpPr>
          <p:cNvPr id="10" name="Rectangle 7">
            <a:extLst>
              <a:ext uri="{FF2B5EF4-FFF2-40B4-BE49-F238E27FC236}">
                <a16:creationId xmlns:a16="http://schemas.microsoft.com/office/drawing/2014/main" id="{DEC19DA2-EE5E-4D95-3A69-672BB67817F1}"/>
              </a:ext>
            </a:extLst>
          </p:cNvPr>
          <p:cNvSpPr>
            <a:spLocks noChangeArrowheads="1"/>
          </p:cNvSpPr>
          <p:nvPr/>
        </p:nvSpPr>
        <p:spPr bwMode="auto">
          <a:xfrm>
            <a:off x="1230594" y="298450"/>
            <a:ext cx="7913406" cy="850900"/>
          </a:xfrm>
          <a:prstGeom prst="rect">
            <a:avLst/>
          </a:prstGeom>
          <a:noFill/>
          <a:ln w="9525">
            <a:noFill/>
            <a:miter lim="800000"/>
            <a:headEnd/>
            <a:tailEnd/>
          </a:ln>
        </p:spPr>
        <p:txBody>
          <a:bodyPr anchor="ctr"/>
          <a:lstStyle/>
          <a:p>
            <a:pPr algn="ctr"/>
            <a:r>
              <a:rPr lang="en-US" sz="3600" b="1" dirty="0">
                <a:latin typeface="Arial" charset="0"/>
              </a:rPr>
              <a:t>PRACTICAL EXERCISE 2</a:t>
            </a:r>
          </a:p>
        </p:txBody>
      </p:sp>
      <p:sp>
        <p:nvSpPr>
          <p:cNvPr id="11" name="Rectangle 9">
            <a:extLst>
              <a:ext uri="{FF2B5EF4-FFF2-40B4-BE49-F238E27FC236}">
                <a16:creationId xmlns:a16="http://schemas.microsoft.com/office/drawing/2014/main" id="{95F11D2B-4124-D146-9E58-EB8D86121DC0}"/>
              </a:ext>
            </a:extLst>
          </p:cNvPr>
          <p:cNvSpPr>
            <a:spLocks noChangeArrowheads="1"/>
          </p:cNvSpPr>
          <p:nvPr/>
        </p:nvSpPr>
        <p:spPr bwMode="auto">
          <a:xfrm>
            <a:off x="584200" y="2468778"/>
            <a:ext cx="7975600" cy="1920444"/>
          </a:xfrm>
          <a:prstGeom prst="rect">
            <a:avLst/>
          </a:prstGeom>
          <a:noFill/>
          <a:ln w="12700">
            <a:noFill/>
            <a:miter lim="800000"/>
            <a:headEnd/>
            <a:tailEnd/>
          </a:ln>
        </p:spPr>
        <p:txBody>
          <a:bodyPr lIns="90488" tIns="44450" rIns="90488" bIns="44450"/>
          <a:lstStyle/>
          <a:p>
            <a:pPr marL="342900" indent="-342900" eaLnBrk="0" hangingPunct="0">
              <a:spcBef>
                <a:spcPct val="20000"/>
              </a:spcBef>
              <a:buClr>
                <a:schemeClr val="accent1"/>
              </a:buClr>
              <a:buSzPct val="75000"/>
              <a:buFont typeface="Monotype Sorts" pitchFamily="2" charset="2"/>
              <a:buNone/>
            </a:pPr>
            <a:r>
              <a:rPr lang="en-US" dirty="0">
                <a:latin typeface="Arial" charset="0"/>
              </a:rPr>
              <a:t>   </a:t>
            </a:r>
            <a:r>
              <a:rPr lang="en-US" b="1" dirty="0">
                <a:latin typeface="Arial" charset="0"/>
              </a:rPr>
              <a:t>	</a:t>
            </a:r>
            <a:r>
              <a:rPr lang="en-US" dirty="0">
                <a:latin typeface="Arial" charset="0"/>
              </a:rPr>
              <a:t>You are an OP.  The FDC knows your location. You see an enemy convoy stopped in the open. They are located on an azimuth of 2500 mils and a distance of 5200 meters from your location. Your call sign is W27 and FDC D45.</a:t>
            </a:r>
          </a:p>
          <a:p>
            <a:pPr marL="342900" indent="-342900" eaLnBrk="0" hangingPunct="0">
              <a:spcBef>
                <a:spcPct val="20000"/>
              </a:spcBef>
              <a:buClr>
                <a:schemeClr val="accent1"/>
              </a:buClr>
              <a:buSzPct val="75000"/>
              <a:buFont typeface="Monotype Sorts" pitchFamily="2" charset="2"/>
              <a:buNone/>
            </a:pPr>
            <a:endParaRPr lang="en-US" dirty="0">
              <a:latin typeface="Arial" charset="0"/>
            </a:endParaRPr>
          </a:p>
          <a:p>
            <a:pPr marL="342900" indent="-342900" eaLnBrk="0" hangingPunct="0">
              <a:spcBef>
                <a:spcPct val="20000"/>
              </a:spcBef>
              <a:buClr>
                <a:schemeClr val="accent1"/>
              </a:buClr>
              <a:buSzPct val="75000"/>
              <a:buFont typeface="Monotype Sorts" pitchFamily="2" charset="2"/>
              <a:buNone/>
            </a:pPr>
            <a:r>
              <a:rPr lang="en-US" dirty="0">
                <a:latin typeface="Arial" charset="0"/>
              </a:rPr>
              <a:t>     What is your CFF?</a:t>
            </a:r>
          </a:p>
        </p:txBody>
      </p:sp>
    </p:spTree>
    <p:extLst>
      <p:ext uri="{BB962C8B-B14F-4D97-AF65-F5344CB8AC3E}">
        <p14:creationId xmlns:p14="http://schemas.microsoft.com/office/powerpoint/2010/main" val="3333289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29</a:t>
            </a:fld>
            <a:endParaRPr lang="en-US"/>
          </a:p>
        </p:txBody>
      </p:sp>
      <p:sp>
        <p:nvSpPr>
          <p:cNvPr id="10" name="Rectangle 1031">
            <a:extLst>
              <a:ext uri="{FF2B5EF4-FFF2-40B4-BE49-F238E27FC236}">
                <a16:creationId xmlns:a16="http://schemas.microsoft.com/office/drawing/2014/main" id="{64D0E47F-8800-D700-6E08-28ECD22B6B13}"/>
              </a:ext>
            </a:extLst>
          </p:cNvPr>
          <p:cNvSpPr>
            <a:spLocks noChangeArrowheads="1"/>
          </p:cNvSpPr>
          <p:nvPr/>
        </p:nvSpPr>
        <p:spPr bwMode="auto">
          <a:xfrm>
            <a:off x="1264778" y="147638"/>
            <a:ext cx="7879220" cy="1223962"/>
          </a:xfrm>
          <a:prstGeom prst="rect">
            <a:avLst/>
          </a:prstGeom>
          <a:noFill/>
          <a:ln w="9525">
            <a:noFill/>
            <a:miter lim="800000"/>
            <a:headEnd/>
            <a:tailEnd/>
          </a:ln>
        </p:spPr>
        <p:txBody>
          <a:bodyPr anchor="ctr"/>
          <a:lstStyle/>
          <a:p>
            <a:pPr algn="ctr"/>
            <a:r>
              <a:rPr lang="en-US" sz="3600" b="1" dirty="0">
                <a:latin typeface="Arial" charset="0"/>
              </a:rPr>
              <a:t>PRACTICAL EXERCISE 2 SOLUTION</a:t>
            </a:r>
          </a:p>
        </p:txBody>
      </p:sp>
      <p:sp>
        <p:nvSpPr>
          <p:cNvPr id="11" name="Rectangle 1033">
            <a:extLst>
              <a:ext uri="{FF2B5EF4-FFF2-40B4-BE49-F238E27FC236}">
                <a16:creationId xmlns:a16="http://schemas.microsoft.com/office/drawing/2014/main" id="{E877DCC6-4DD2-4160-ABC2-F63D544AD124}"/>
              </a:ext>
            </a:extLst>
          </p:cNvPr>
          <p:cNvSpPr>
            <a:spLocks noChangeArrowheads="1"/>
          </p:cNvSpPr>
          <p:nvPr/>
        </p:nvSpPr>
        <p:spPr bwMode="auto">
          <a:xfrm>
            <a:off x="994398" y="2797278"/>
            <a:ext cx="7975600" cy="1810373"/>
          </a:xfrm>
          <a:prstGeom prst="rect">
            <a:avLst/>
          </a:prstGeom>
          <a:noFill/>
          <a:ln w="12700">
            <a:noFill/>
            <a:miter lim="800000"/>
            <a:headEnd/>
            <a:tailEnd/>
          </a:ln>
        </p:spPr>
        <p:txBody>
          <a:bodyPr lIns="90488" tIns="44450" rIns="90488" bIns="44450"/>
          <a:lstStyle/>
          <a:p>
            <a:pPr marL="285750" indent="-285750" eaLnBrk="0" hangingPunct="0">
              <a:spcAft>
                <a:spcPct val="50000"/>
              </a:spcAft>
              <a:buSzPct val="75000"/>
              <a:buFont typeface="Arial" panose="020B0604020202020204" pitchFamily="34" charset="0"/>
              <a:buChar char="•"/>
            </a:pPr>
            <a:r>
              <a:rPr lang="en-US" dirty="0">
                <a:latin typeface="Arial" charset="0"/>
              </a:rPr>
              <a:t>OBSERVER ID and WARNING ORDER: D45 this is W27, FFE, polar,      over.</a:t>
            </a:r>
          </a:p>
          <a:p>
            <a:pPr marL="285750" indent="-285750" eaLnBrk="0" hangingPunct="0">
              <a:spcAft>
                <a:spcPct val="50000"/>
              </a:spcAft>
              <a:buSzPct val="75000"/>
              <a:buFont typeface="Arial" panose="020B0604020202020204" pitchFamily="34" charset="0"/>
              <a:buChar char="•"/>
            </a:pPr>
            <a:r>
              <a:rPr lang="en-US" dirty="0">
                <a:latin typeface="Arial" charset="0"/>
              </a:rPr>
              <a:t>TARGET LOCATION: Dir 2500 mils, Dis. 5200 meters, over. </a:t>
            </a:r>
          </a:p>
          <a:p>
            <a:pPr marL="285750" indent="-285750" eaLnBrk="0" hangingPunct="0">
              <a:spcAft>
                <a:spcPct val="50000"/>
              </a:spcAft>
              <a:buSzPct val="75000"/>
              <a:buFont typeface="Arial" panose="020B0604020202020204" pitchFamily="34" charset="0"/>
              <a:buChar char="•"/>
            </a:pPr>
            <a:r>
              <a:rPr lang="en-US" dirty="0">
                <a:latin typeface="Arial" charset="0"/>
              </a:rPr>
              <a:t>TARGET DESCRIPTION: Enemy convoy stopped in the open, over.</a:t>
            </a:r>
            <a:endParaRPr lang="en-US" sz="2000" dirty="0">
              <a:solidFill>
                <a:srgbClr val="3BC7FF"/>
              </a:solidFill>
              <a:latin typeface="Arial" charset="0"/>
            </a:endParaRPr>
          </a:p>
        </p:txBody>
      </p:sp>
    </p:spTree>
    <p:extLst>
      <p:ext uri="{BB962C8B-B14F-4D97-AF65-F5344CB8AC3E}">
        <p14:creationId xmlns:p14="http://schemas.microsoft.com/office/powerpoint/2010/main" val="2284049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E8C967F-3BB3-1D80-D811-D2B3658EB20A}"/>
              </a:ext>
            </a:extLst>
          </p:cNvPr>
          <p:cNvSpPr>
            <a:spLocks noGrp="1"/>
          </p:cNvSpPr>
          <p:nvPr>
            <p:ph type="sldNum" sz="quarter" idx="12"/>
          </p:nvPr>
        </p:nvSpPr>
        <p:spPr/>
        <p:txBody>
          <a:bodyPr/>
          <a:lstStyle/>
          <a:p>
            <a:fld id="{A10425F9-E3D6-4775-B400-2557D74789E7}" type="slidenum">
              <a:rPr lang="en-US" smtClean="0"/>
              <a:t>3</a:t>
            </a:fld>
            <a:endParaRPr lang="en-US"/>
          </a:p>
        </p:txBody>
      </p:sp>
      <p:sp>
        <p:nvSpPr>
          <p:cNvPr id="7" name="Rectangle 4">
            <a:extLst>
              <a:ext uri="{FF2B5EF4-FFF2-40B4-BE49-F238E27FC236}">
                <a16:creationId xmlns:a16="http://schemas.microsoft.com/office/drawing/2014/main" id="{3428E04B-B78D-50E5-B7AF-BEF7737ED359}"/>
              </a:ext>
            </a:extLst>
          </p:cNvPr>
          <p:cNvSpPr>
            <a:spLocks noChangeArrowheads="1"/>
          </p:cNvSpPr>
          <p:nvPr/>
        </p:nvSpPr>
        <p:spPr bwMode="auto">
          <a:xfrm>
            <a:off x="1193799" y="333837"/>
            <a:ext cx="7950200" cy="640383"/>
          </a:xfrm>
          <a:prstGeom prst="rect">
            <a:avLst/>
          </a:prstGeom>
          <a:noFill/>
          <a:ln w="12700">
            <a:noFill/>
            <a:miter lim="800000"/>
            <a:headEnd/>
            <a:tailEnd/>
          </a:ln>
        </p:spPr>
        <p:txBody>
          <a:bodyPr lIns="90488" tIns="44450" rIns="90488" bIns="44450" anchor="b"/>
          <a:lstStyle/>
          <a:p>
            <a:pPr algn="ctr">
              <a:lnSpc>
                <a:spcPct val="80000"/>
              </a:lnSpc>
            </a:pPr>
            <a:r>
              <a:rPr lang="en-US" sz="3600" b="1" dirty="0">
                <a:latin typeface="Arial" charset="0"/>
              </a:rPr>
              <a:t>TERMINAL LEARNING</a:t>
            </a:r>
            <a:r>
              <a:rPr lang="en-US" sz="3600" b="1" i="1" dirty="0">
                <a:latin typeface="Arial" charset="0"/>
              </a:rPr>
              <a:t> </a:t>
            </a:r>
            <a:r>
              <a:rPr lang="en-US" sz="3600" b="1" dirty="0">
                <a:latin typeface="Arial" charset="0"/>
              </a:rPr>
              <a:t>OBJECTIVE</a:t>
            </a:r>
            <a:endParaRPr lang="en-US" sz="3600" b="1" i="1" u="sng" dirty="0">
              <a:latin typeface="Arial" charset="0"/>
            </a:endParaRPr>
          </a:p>
        </p:txBody>
      </p:sp>
      <p:sp>
        <p:nvSpPr>
          <p:cNvPr id="8" name="Text Box 5">
            <a:extLst>
              <a:ext uri="{FF2B5EF4-FFF2-40B4-BE49-F238E27FC236}">
                <a16:creationId xmlns:a16="http://schemas.microsoft.com/office/drawing/2014/main" id="{0D226B59-6919-AE68-31A0-3E151C9C59FC}"/>
              </a:ext>
            </a:extLst>
          </p:cNvPr>
          <p:cNvSpPr txBox="1">
            <a:spLocks noChangeArrowheads="1"/>
          </p:cNvSpPr>
          <p:nvPr/>
        </p:nvSpPr>
        <p:spPr bwMode="auto">
          <a:xfrm>
            <a:off x="947247" y="1738214"/>
            <a:ext cx="7975600" cy="4093428"/>
          </a:xfrm>
          <a:prstGeom prst="rect">
            <a:avLst/>
          </a:prstGeom>
          <a:noFill/>
          <a:ln w="9525">
            <a:noFill/>
            <a:miter lim="800000"/>
            <a:headEnd/>
            <a:tailEnd/>
          </a:ln>
        </p:spPr>
        <p:txBody>
          <a:bodyPr>
            <a:spAutoFit/>
          </a:bodyPr>
          <a:lstStyle/>
          <a:p>
            <a:pPr eaLnBrk="0" hangingPunct="0"/>
            <a:r>
              <a:rPr lang="en-US" sz="2000" b="1" u="sng" dirty="0">
                <a:latin typeface="Arial" charset="0"/>
              </a:rPr>
              <a:t>ACTION</a:t>
            </a:r>
            <a:r>
              <a:rPr lang="en-US" sz="2000" b="1" dirty="0">
                <a:latin typeface="Arial" charset="0"/>
              </a:rPr>
              <a:t>:</a:t>
            </a:r>
            <a:r>
              <a:rPr lang="en-US" sz="2000" dirty="0">
                <a:latin typeface="Arial" charset="0"/>
              </a:rPr>
              <a:t>  Call for and Adjust Indirect Fire.</a:t>
            </a:r>
          </a:p>
          <a:p>
            <a:pPr eaLnBrk="0" hangingPunct="0"/>
            <a:endParaRPr lang="en-US" sz="2000" dirty="0">
              <a:latin typeface="Arial" charset="0"/>
            </a:endParaRPr>
          </a:p>
          <a:p>
            <a:pPr eaLnBrk="0" hangingPunct="0"/>
            <a:r>
              <a:rPr lang="en-US" sz="2000" b="1" u="sng" dirty="0">
                <a:latin typeface="Arial" charset="0"/>
              </a:rPr>
              <a:t>CONDITIONS</a:t>
            </a:r>
            <a:r>
              <a:rPr lang="en-US" sz="2000" b="1" dirty="0">
                <a:latin typeface="Arial" charset="0"/>
              </a:rPr>
              <a:t>:</a:t>
            </a:r>
            <a:r>
              <a:rPr lang="en-US" sz="2000" dirty="0">
                <a:latin typeface="Arial" charset="0"/>
              </a:rPr>
              <a:t>  As a small unit leader in a GUARDFIST / CFFT, given binoculars, radio, M2 compass, pencils, coordinate scale, 1:50,000 map of target area, grid location of friendly troops and a supporting unit.</a:t>
            </a:r>
          </a:p>
          <a:p>
            <a:pPr eaLnBrk="0" hangingPunct="0"/>
            <a:endParaRPr lang="en-US" sz="2000" dirty="0">
              <a:latin typeface="Arial" charset="0"/>
            </a:endParaRPr>
          </a:p>
          <a:p>
            <a:pPr eaLnBrk="0" hangingPunct="0"/>
            <a:r>
              <a:rPr lang="en-US" sz="2000" b="1" u="sng" dirty="0">
                <a:latin typeface="Arial" charset="0"/>
              </a:rPr>
              <a:t>STANDARDS</a:t>
            </a:r>
            <a:r>
              <a:rPr lang="en-US" sz="2000" b="1" dirty="0">
                <a:latin typeface="Arial" charset="0"/>
              </a:rPr>
              <a:t>:</a:t>
            </a:r>
            <a:r>
              <a:rPr lang="en-US" sz="2000" dirty="0">
                <a:latin typeface="Arial" charset="0"/>
              </a:rPr>
              <a:t>  Determine the target location to within 250 meters of its actual location. Adjustments must be sent within 45 seconds after each round impacts. Observer must enter the fire for effect phase using no more than six rounds (initial round plus five for adjustment). Fire for effect must be within 50 meters of the target using successive bracketing procedures or creeping fire if danger close. </a:t>
            </a:r>
          </a:p>
        </p:txBody>
      </p:sp>
    </p:spTree>
    <p:extLst>
      <p:ext uri="{BB962C8B-B14F-4D97-AF65-F5344CB8AC3E}">
        <p14:creationId xmlns:p14="http://schemas.microsoft.com/office/powerpoint/2010/main" val="4199888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30</a:t>
            </a:fld>
            <a:endParaRPr lang="en-US"/>
          </a:p>
        </p:txBody>
      </p:sp>
      <p:sp>
        <p:nvSpPr>
          <p:cNvPr id="10" name="Rectangle 6">
            <a:extLst>
              <a:ext uri="{FF2B5EF4-FFF2-40B4-BE49-F238E27FC236}">
                <a16:creationId xmlns:a16="http://schemas.microsoft.com/office/drawing/2014/main" id="{AC019135-419C-04BB-EE53-16AC130CE524}"/>
              </a:ext>
            </a:extLst>
          </p:cNvPr>
          <p:cNvSpPr>
            <a:spLocks noChangeArrowheads="1"/>
          </p:cNvSpPr>
          <p:nvPr/>
        </p:nvSpPr>
        <p:spPr bwMode="auto">
          <a:xfrm>
            <a:off x="968761" y="2465203"/>
            <a:ext cx="7975600" cy="2305759"/>
          </a:xfrm>
          <a:prstGeom prst="rect">
            <a:avLst/>
          </a:prstGeom>
          <a:noFill/>
          <a:ln w="12700">
            <a:noFill/>
            <a:miter lim="800000"/>
            <a:headEnd/>
            <a:tailEnd/>
          </a:ln>
        </p:spPr>
        <p:txBody>
          <a:bodyPr lIns="90488" tIns="44450" rIns="90488" bIns="44450" anchor="t">
            <a:spAutoFit/>
          </a:bodyPr>
          <a:lstStyle/>
          <a:p>
            <a:pPr marL="285750" indent="-285750">
              <a:buFont typeface="Arial"/>
              <a:buChar char="•"/>
            </a:pPr>
            <a:r>
              <a:rPr lang="en-US" dirty="0">
                <a:latin typeface="Arial"/>
                <a:cs typeface="Arial"/>
              </a:rPr>
              <a:t>THE OBSERVER MAY HAVE ONE OR MORE KNOWN POINTS IN HIS AREA OF RESPONSIBILITY. </a:t>
            </a:r>
            <a:endParaRPr lang="en-US">
              <a:latin typeface="Arial"/>
              <a:cs typeface="Arial"/>
            </a:endParaRPr>
          </a:p>
          <a:p>
            <a:endParaRPr lang="en-US">
              <a:latin typeface="Arial"/>
              <a:cs typeface="Arial"/>
            </a:endParaRPr>
          </a:p>
          <a:p>
            <a:pPr marL="285750" indent="-285750">
              <a:buFont typeface="Arial"/>
              <a:buChar char="•"/>
            </a:pPr>
            <a:r>
              <a:rPr lang="en-US">
                <a:latin typeface="Arial"/>
                <a:cs typeface="Arial"/>
              </a:rPr>
              <a:t>THESE ARE READILY IDENTIFIABLE </a:t>
            </a:r>
            <a:r>
              <a:rPr lang="en-US" dirty="0">
                <a:latin typeface="Arial"/>
                <a:cs typeface="Arial"/>
              </a:rPr>
              <a:t>POINTS WHOSE LOCATIONS ARE KNOWN TO BOTH THE OBSERVER AND FDC.</a:t>
            </a:r>
          </a:p>
          <a:p>
            <a:endParaRPr lang="en-US" dirty="0">
              <a:latin typeface="Arial" charset="0"/>
            </a:endParaRPr>
          </a:p>
          <a:p>
            <a:pPr marL="285750" indent="-285750">
              <a:buFont typeface="Arial"/>
              <a:buChar char="•"/>
            </a:pPr>
            <a:r>
              <a:rPr lang="en-US" dirty="0">
                <a:latin typeface="Arial"/>
                <a:cs typeface="Arial"/>
              </a:rPr>
              <a:t>THE OBSERVER DOES NOT NEED A MAP; HE NEEDS ONLY THE KNOWN POINT.                                    </a:t>
            </a:r>
            <a:endParaRPr lang="en-US" dirty="0">
              <a:latin typeface="Arial" charset="0"/>
              <a:cs typeface="Arial"/>
            </a:endParaRPr>
          </a:p>
        </p:txBody>
      </p:sp>
      <p:sp>
        <p:nvSpPr>
          <p:cNvPr id="11" name="Rectangle 7">
            <a:extLst>
              <a:ext uri="{FF2B5EF4-FFF2-40B4-BE49-F238E27FC236}">
                <a16:creationId xmlns:a16="http://schemas.microsoft.com/office/drawing/2014/main" id="{EBD50EB9-DE39-C113-37E7-3C0C80E2CD58}"/>
              </a:ext>
            </a:extLst>
          </p:cNvPr>
          <p:cNvSpPr>
            <a:spLocks noChangeArrowheads="1"/>
          </p:cNvSpPr>
          <p:nvPr/>
        </p:nvSpPr>
        <p:spPr bwMode="auto">
          <a:xfrm>
            <a:off x="1247686" y="147638"/>
            <a:ext cx="7896312" cy="1166812"/>
          </a:xfrm>
          <a:prstGeom prst="rect">
            <a:avLst/>
          </a:prstGeom>
          <a:noFill/>
          <a:ln w="9525">
            <a:noFill/>
            <a:miter lim="800000"/>
            <a:headEnd/>
            <a:tailEnd/>
          </a:ln>
        </p:spPr>
        <p:txBody>
          <a:bodyPr anchor="ctr"/>
          <a:lstStyle/>
          <a:p>
            <a:pPr algn="ctr"/>
            <a:r>
              <a:rPr lang="en-US" sz="3600" b="1" dirty="0">
                <a:latin typeface="Arial" charset="0"/>
              </a:rPr>
              <a:t>LOCATE A TARGET BY SHIFT FROM A KNOWN POINT</a:t>
            </a:r>
          </a:p>
        </p:txBody>
      </p:sp>
    </p:spTree>
    <p:extLst>
      <p:ext uri="{BB962C8B-B14F-4D97-AF65-F5344CB8AC3E}">
        <p14:creationId xmlns:p14="http://schemas.microsoft.com/office/powerpoint/2010/main" val="2896488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31</a:t>
            </a:fld>
            <a:endParaRPr lang="en-US"/>
          </a:p>
        </p:txBody>
      </p:sp>
      <p:sp>
        <p:nvSpPr>
          <p:cNvPr id="10" name="Rectangle 1030">
            <a:extLst>
              <a:ext uri="{FF2B5EF4-FFF2-40B4-BE49-F238E27FC236}">
                <a16:creationId xmlns:a16="http://schemas.microsoft.com/office/drawing/2014/main" id="{C04BBF09-1511-8631-4B7B-C132E20D46F3}"/>
              </a:ext>
            </a:extLst>
          </p:cNvPr>
          <p:cNvSpPr>
            <a:spLocks noChangeArrowheads="1"/>
          </p:cNvSpPr>
          <p:nvPr/>
        </p:nvSpPr>
        <p:spPr bwMode="auto">
          <a:xfrm>
            <a:off x="1220860" y="1769297"/>
            <a:ext cx="7692404" cy="4706417"/>
          </a:xfrm>
          <a:prstGeom prst="rect">
            <a:avLst/>
          </a:prstGeom>
          <a:noFill/>
          <a:ln w="12700">
            <a:noFill/>
            <a:miter lim="800000"/>
            <a:headEnd/>
            <a:tailEnd/>
          </a:ln>
        </p:spPr>
        <p:txBody>
          <a:bodyPr wrap="square" lIns="90488" tIns="44450" rIns="90488" bIns="44450">
            <a:spAutoFit/>
          </a:bodyPr>
          <a:lstStyle/>
          <a:p>
            <a:pPr marL="457200" indent="-457200">
              <a:buFontTx/>
              <a:buAutoNum type="arabicPeriod"/>
            </a:pPr>
            <a:r>
              <a:rPr lang="en-US" sz="2000" dirty="0">
                <a:latin typeface="Arial" charset="0"/>
              </a:rPr>
              <a:t>IDENTIFY TO THE FDC THE KNOWN POINT TO BE USED.</a:t>
            </a:r>
          </a:p>
          <a:p>
            <a:pPr marL="457200" indent="-457200">
              <a:buFontTx/>
              <a:buAutoNum type="arabicPeriod"/>
            </a:pPr>
            <a:endParaRPr lang="en-US" sz="2000" dirty="0">
              <a:latin typeface="Arial" charset="0"/>
            </a:endParaRPr>
          </a:p>
          <a:p>
            <a:pPr marL="457200" indent="-457200">
              <a:buFontTx/>
              <a:buAutoNum type="arabicPeriod"/>
            </a:pPr>
            <a:r>
              <a:rPr lang="en-US" sz="2000" dirty="0">
                <a:latin typeface="Arial" charset="0"/>
              </a:rPr>
              <a:t>DETERMINE THE OT DIRECTION</a:t>
            </a:r>
          </a:p>
          <a:p>
            <a:pPr marL="457200" indent="-457200">
              <a:buFontTx/>
              <a:buAutoNum type="arabicPeriod"/>
            </a:pPr>
            <a:endParaRPr lang="en-US" sz="2000" dirty="0">
              <a:latin typeface="Arial" charset="0"/>
            </a:endParaRPr>
          </a:p>
          <a:p>
            <a:pPr marL="457200" indent="-457200">
              <a:buFontTx/>
              <a:buAutoNum type="arabicPeriod"/>
            </a:pPr>
            <a:r>
              <a:rPr lang="en-US" sz="2000" dirty="0">
                <a:latin typeface="Arial" charset="0"/>
              </a:rPr>
              <a:t>DETERMINE THE RANGE SHIFT</a:t>
            </a:r>
          </a:p>
          <a:p>
            <a:pPr marL="457200" indent="-457200">
              <a:buFontTx/>
              <a:buAutoNum type="arabicPeriod"/>
            </a:pPr>
            <a:endParaRPr lang="en-US" sz="2000" dirty="0">
              <a:latin typeface="Arial" charset="0"/>
            </a:endParaRPr>
          </a:p>
          <a:p>
            <a:pPr marL="457200" indent="-457200">
              <a:buFontTx/>
              <a:buAutoNum type="arabicPeriod"/>
            </a:pPr>
            <a:r>
              <a:rPr lang="en-US" sz="2000" dirty="0">
                <a:latin typeface="Arial" charset="0"/>
              </a:rPr>
              <a:t>DETERMINE THE LATERAL SHIFT</a:t>
            </a:r>
          </a:p>
          <a:p>
            <a:pPr marL="457200" indent="-457200">
              <a:buFontTx/>
              <a:buAutoNum type="arabicPeriod"/>
            </a:pPr>
            <a:endParaRPr lang="en-US" sz="2000" dirty="0">
              <a:latin typeface="Arial" charset="0"/>
            </a:endParaRPr>
          </a:p>
          <a:p>
            <a:pPr marL="457200" indent="-457200">
              <a:buFontTx/>
              <a:buAutoNum type="arabicPeriod"/>
            </a:pPr>
            <a:r>
              <a:rPr lang="en-US" sz="2000" dirty="0">
                <a:latin typeface="Arial" charset="0"/>
              </a:rPr>
              <a:t>DETERMINE THE VERTICAL SHIFT, IF NECESSARY</a:t>
            </a:r>
          </a:p>
          <a:p>
            <a:pPr marL="457200" indent="-457200">
              <a:buFontTx/>
              <a:buAutoNum type="arabicPeriod"/>
            </a:pPr>
            <a:endParaRPr lang="en-US" sz="2000" dirty="0">
              <a:latin typeface="Arial" charset="0"/>
            </a:endParaRPr>
          </a:p>
          <a:p>
            <a:pPr marL="457200" indent="-457200">
              <a:buFont typeface="Arial" pitchFamily="34" charset="0"/>
              <a:buChar char="•"/>
            </a:pPr>
            <a:r>
              <a:rPr lang="en-US" sz="2000" dirty="0">
                <a:latin typeface="Arial" charset="0"/>
              </a:rPr>
              <a:t>DURING THE WARNING ORDER, THE FDC ANNOUNCES THE KNOWN POINT USED FOR THE MISSION.</a:t>
            </a:r>
          </a:p>
          <a:p>
            <a:pPr marL="457200" indent="-457200"/>
            <a:endParaRPr lang="en-US" sz="2000" dirty="0">
              <a:latin typeface="Arial" charset="0"/>
            </a:endParaRPr>
          </a:p>
          <a:p>
            <a:pPr marL="457200" indent="-457200">
              <a:buFont typeface="Arial" pitchFamily="34" charset="0"/>
              <a:buChar char="•"/>
            </a:pPr>
            <a:r>
              <a:rPr lang="en-US" sz="2000" dirty="0">
                <a:latin typeface="Arial" charset="0"/>
              </a:rPr>
              <a:t>EXAMPLE: H66 THIS IS H44, ADJUST FIRE, SHIFT </a:t>
            </a:r>
            <a:r>
              <a:rPr lang="en-US" sz="2000" u="sng" dirty="0">
                <a:latin typeface="Arial" charset="0"/>
              </a:rPr>
              <a:t>AA7733</a:t>
            </a:r>
            <a:r>
              <a:rPr lang="en-US" sz="2000" dirty="0">
                <a:latin typeface="Arial" charset="0"/>
              </a:rPr>
              <a:t>, OVER                                     </a:t>
            </a:r>
          </a:p>
        </p:txBody>
      </p:sp>
      <p:sp>
        <p:nvSpPr>
          <p:cNvPr id="11" name="Rectangle 1031">
            <a:extLst>
              <a:ext uri="{FF2B5EF4-FFF2-40B4-BE49-F238E27FC236}">
                <a16:creationId xmlns:a16="http://schemas.microsoft.com/office/drawing/2014/main" id="{17BC3B20-81DF-04E8-078A-4EECA9F1246E}"/>
              </a:ext>
            </a:extLst>
          </p:cNvPr>
          <p:cNvSpPr>
            <a:spLocks noChangeArrowheads="1"/>
          </p:cNvSpPr>
          <p:nvPr/>
        </p:nvSpPr>
        <p:spPr bwMode="auto">
          <a:xfrm>
            <a:off x="1273323" y="166688"/>
            <a:ext cx="7870675" cy="1128712"/>
          </a:xfrm>
          <a:prstGeom prst="rect">
            <a:avLst/>
          </a:prstGeom>
          <a:noFill/>
          <a:ln w="9525">
            <a:noFill/>
            <a:miter lim="800000"/>
            <a:headEnd/>
            <a:tailEnd/>
          </a:ln>
        </p:spPr>
        <p:txBody>
          <a:bodyPr anchor="ctr"/>
          <a:lstStyle/>
          <a:p>
            <a:pPr algn="ctr"/>
            <a:r>
              <a:rPr lang="en-US" sz="3600" b="1" dirty="0">
                <a:latin typeface="Arial" charset="0"/>
              </a:rPr>
              <a:t>LOCATE A TARGET BY SHIFT FROM A KNOWN POINT </a:t>
            </a:r>
            <a:r>
              <a:rPr lang="en-US" sz="1800" dirty="0">
                <a:latin typeface="Arial" charset="0"/>
              </a:rPr>
              <a:t>(cont)</a:t>
            </a:r>
            <a:endParaRPr lang="en-US" sz="3600" dirty="0">
              <a:latin typeface="Arial" charset="0"/>
            </a:endParaRPr>
          </a:p>
        </p:txBody>
      </p:sp>
    </p:spTree>
    <p:extLst>
      <p:ext uri="{BB962C8B-B14F-4D97-AF65-F5344CB8AC3E}">
        <p14:creationId xmlns:p14="http://schemas.microsoft.com/office/powerpoint/2010/main" val="3908647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32</a:t>
            </a:fld>
            <a:endParaRPr lang="en-US"/>
          </a:p>
        </p:txBody>
      </p:sp>
      <p:sp>
        <p:nvSpPr>
          <p:cNvPr id="10" name="Rectangle 6">
            <a:extLst>
              <a:ext uri="{FF2B5EF4-FFF2-40B4-BE49-F238E27FC236}">
                <a16:creationId xmlns:a16="http://schemas.microsoft.com/office/drawing/2014/main" id="{05343BE8-D6C4-D3BE-FA23-D1F4AD6109DE}"/>
              </a:ext>
            </a:extLst>
          </p:cNvPr>
          <p:cNvSpPr>
            <a:spLocks noChangeArrowheads="1"/>
          </p:cNvSpPr>
          <p:nvPr/>
        </p:nvSpPr>
        <p:spPr bwMode="auto">
          <a:xfrm>
            <a:off x="746570" y="2885464"/>
            <a:ext cx="7975600" cy="2028761"/>
          </a:xfrm>
          <a:prstGeom prst="rect">
            <a:avLst/>
          </a:prstGeom>
          <a:noFill/>
          <a:ln w="12700">
            <a:noFill/>
            <a:miter lim="800000"/>
            <a:headEnd/>
            <a:tailEnd/>
          </a:ln>
        </p:spPr>
        <p:txBody>
          <a:bodyPr lIns="90488" tIns="44450" rIns="90488" bIns="44450">
            <a:spAutoFit/>
          </a:bodyPr>
          <a:lstStyle/>
          <a:p>
            <a:pPr marL="457200" indent="-457200">
              <a:buFontTx/>
              <a:buAutoNum type="arabicPeriod"/>
            </a:pPr>
            <a:r>
              <a:rPr lang="en-US" dirty="0">
                <a:latin typeface="Arial" charset="0"/>
              </a:rPr>
              <a:t>OT DIRECTION IS THE DIRECTION IN MILS FROM THE OBSERVER TO THE TARGET. </a:t>
            </a:r>
          </a:p>
          <a:p>
            <a:pPr marL="457200" indent="-457200">
              <a:buFontTx/>
              <a:buAutoNum type="arabicPeriod"/>
            </a:pPr>
            <a:endParaRPr lang="en-US" dirty="0">
              <a:latin typeface="Arial" charset="0"/>
            </a:endParaRPr>
          </a:p>
          <a:p>
            <a:pPr marL="457200" indent="-457200">
              <a:buFontTx/>
              <a:buAutoNum type="arabicPeriod"/>
            </a:pPr>
            <a:r>
              <a:rPr lang="en-US" dirty="0">
                <a:latin typeface="Arial" charset="0"/>
              </a:rPr>
              <a:t>GRID AZIMUTH IS THE PREFERRED METHOD FOR DETERMINING DIRECTION TO THE TARGET</a:t>
            </a:r>
          </a:p>
          <a:p>
            <a:pPr marL="457200" indent="-457200">
              <a:buFontTx/>
              <a:buAutoNum type="arabicPeriod"/>
            </a:pPr>
            <a:endParaRPr lang="en-US" dirty="0">
              <a:latin typeface="Arial" charset="0"/>
            </a:endParaRPr>
          </a:p>
          <a:p>
            <a:pPr marL="457200" indent="-457200">
              <a:buFontTx/>
              <a:buAutoNum type="arabicPeriod"/>
            </a:pPr>
            <a:r>
              <a:rPr lang="en-US" dirty="0">
                <a:latin typeface="Arial" charset="0"/>
              </a:rPr>
              <a:t>DIRECTION IS ROUNDED TO THE NEAREST 10 MILS                                     </a:t>
            </a:r>
          </a:p>
        </p:txBody>
      </p:sp>
      <p:sp>
        <p:nvSpPr>
          <p:cNvPr id="11" name="Rectangle 7">
            <a:extLst>
              <a:ext uri="{FF2B5EF4-FFF2-40B4-BE49-F238E27FC236}">
                <a16:creationId xmlns:a16="http://schemas.microsoft.com/office/drawing/2014/main" id="{710B1048-C73D-A14A-75A3-DD7B0B237E9B}"/>
              </a:ext>
            </a:extLst>
          </p:cNvPr>
          <p:cNvSpPr>
            <a:spLocks noChangeArrowheads="1"/>
          </p:cNvSpPr>
          <p:nvPr/>
        </p:nvSpPr>
        <p:spPr bwMode="auto">
          <a:xfrm>
            <a:off x="1256232" y="188913"/>
            <a:ext cx="7887767" cy="1135062"/>
          </a:xfrm>
          <a:prstGeom prst="rect">
            <a:avLst/>
          </a:prstGeom>
          <a:noFill/>
          <a:ln w="9525">
            <a:noFill/>
            <a:miter lim="800000"/>
            <a:headEnd/>
            <a:tailEnd/>
          </a:ln>
        </p:spPr>
        <p:txBody>
          <a:bodyPr anchor="ctr"/>
          <a:lstStyle/>
          <a:p>
            <a:pPr algn="ctr"/>
            <a:r>
              <a:rPr lang="en-US" sz="3600" b="1" dirty="0">
                <a:latin typeface="Arial" charset="0"/>
              </a:rPr>
              <a:t>DETERMINE THE OT DIRECTION</a:t>
            </a:r>
          </a:p>
        </p:txBody>
      </p:sp>
    </p:spTree>
    <p:extLst>
      <p:ext uri="{BB962C8B-B14F-4D97-AF65-F5344CB8AC3E}">
        <p14:creationId xmlns:p14="http://schemas.microsoft.com/office/powerpoint/2010/main" val="3740627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33</a:t>
            </a:fld>
            <a:endParaRPr lang="en-US"/>
          </a:p>
        </p:txBody>
      </p:sp>
      <p:sp>
        <p:nvSpPr>
          <p:cNvPr id="10" name="Rectangle 6">
            <a:extLst>
              <a:ext uri="{FF2B5EF4-FFF2-40B4-BE49-F238E27FC236}">
                <a16:creationId xmlns:a16="http://schemas.microsoft.com/office/drawing/2014/main" id="{13822FE4-AD83-9FFD-4590-E3DE02E94353}"/>
              </a:ext>
            </a:extLst>
          </p:cNvPr>
          <p:cNvSpPr>
            <a:spLocks noChangeArrowheads="1"/>
          </p:cNvSpPr>
          <p:nvPr/>
        </p:nvSpPr>
        <p:spPr bwMode="auto">
          <a:xfrm>
            <a:off x="584200" y="2742202"/>
            <a:ext cx="7975600" cy="2305759"/>
          </a:xfrm>
          <a:prstGeom prst="rect">
            <a:avLst/>
          </a:prstGeom>
          <a:noFill/>
          <a:ln w="12700">
            <a:noFill/>
            <a:miter lim="800000"/>
            <a:headEnd/>
            <a:tailEnd/>
          </a:ln>
        </p:spPr>
        <p:txBody>
          <a:bodyPr lIns="90488" tIns="44450" rIns="90488" bIns="44450">
            <a:spAutoFit/>
          </a:bodyPr>
          <a:lstStyle/>
          <a:p>
            <a:pPr marL="457200" indent="-457200">
              <a:buFontTx/>
              <a:buAutoNum type="arabicPeriod"/>
            </a:pPr>
            <a:r>
              <a:rPr lang="en-US" dirty="0">
                <a:latin typeface="Arial" charset="0"/>
              </a:rPr>
              <a:t>THE OBSERVER MUST DETERMINE WHETHER THE TARGET IS AT A GREATER OR LESSER DISTANCE (FROM THE OBSERVER) THAN THE KNOWN POINT AND DETERMINE THE DIFFERENCE IN METERS</a:t>
            </a:r>
          </a:p>
          <a:p>
            <a:pPr marL="457200" indent="-457200">
              <a:buFontTx/>
              <a:buAutoNum type="arabicPeriod"/>
            </a:pPr>
            <a:r>
              <a:rPr lang="en-US" dirty="0">
                <a:latin typeface="Arial" charset="0"/>
              </a:rPr>
              <a:t>IF THE TARGET IS FURTHER AWAY THAN THE KNOWN POINT, THE OBSERVER MUST “</a:t>
            </a:r>
            <a:r>
              <a:rPr lang="en-US" dirty="0">
                <a:solidFill>
                  <a:srgbClr val="008000"/>
                </a:solidFill>
                <a:latin typeface="Arial" charset="0"/>
              </a:rPr>
              <a:t>ADD</a:t>
            </a:r>
            <a:r>
              <a:rPr lang="en-US" dirty="0">
                <a:latin typeface="Arial" charset="0"/>
              </a:rPr>
              <a:t>” THE DIFFERENCE.</a:t>
            </a:r>
          </a:p>
          <a:p>
            <a:pPr marL="457200" indent="-457200">
              <a:buFontTx/>
              <a:buAutoNum type="arabicPeriod"/>
            </a:pPr>
            <a:r>
              <a:rPr lang="en-US" dirty="0">
                <a:latin typeface="Arial" charset="0"/>
              </a:rPr>
              <a:t>IF THE TARGET IS CLOSER THAN THE KNOWN POINT, THE OBSERVER MUST SUBTRACT, OR “</a:t>
            </a:r>
            <a:r>
              <a:rPr lang="en-US" dirty="0">
                <a:solidFill>
                  <a:srgbClr val="008000"/>
                </a:solidFill>
                <a:latin typeface="Arial" charset="0"/>
              </a:rPr>
              <a:t>DROP</a:t>
            </a:r>
            <a:r>
              <a:rPr lang="en-US" dirty="0">
                <a:latin typeface="Arial" charset="0"/>
              </a:rPr>
              <a:t>” THE DIFFERENCE.</a:t>
            </a:r>
          </a:p>
        </p:txBody>
      </p:sp>
      <p:sp>
        <p:nvSpPr>
          <p:cNvPr id="11" name="Rectangle 7">
            <a:extLst>
              <a:ext uri="{FF2B5EF4-FFF2-40B4-BE49-F238E27FC236}">
                <a16:creationId xmlns:a16="http://schemas.microsoft.com/office/drawing/2014/main" id="{662B177B-9280-7393-01B3-9F47FEB127FC}"/>
              </a:ext>
            </a:extLst>
          </p:cNvPr>
          <p:cNvSpPr>
            <a:spLocks noChangeArrowheads="1"/>
          </p:cNvSpPr>
          <p:nvPr/>
        </p:nvSpPr>
        <p:spPr bwMode="auto">
          <a:xfrm>
            <a:off x="1239140" y="198438"/>
            <a:ext cx="7904858" cy="1116012"/>
          </a:xfrm>
          <a:prstGeom prst="rect">
            <a:avLst/>
          </a:prstGeom>
          <a:noFill/>
          <a:ln w="9525">
            <a:noFill/>
            <a:miter lim="800000"/>
            <a:headEnd/>
            <a:tailEnd/>
          </a:ln>
        </p:spPr>
        <p:txBody>
          <a:bodyPr anchor="ctr"/>
          <a:lstStyle/>
          <a:p>
            <a:pPr algn="ctr"/>
            <a:r>
              <a:rPr lang="en-US" sz="3600" b="1" dirty="0">
                <a:latin typeface="Arial" charset="0"/>
              </a:rPr>
              <a:t>DETERMINE THE RANGE SHIFT</a:t>
            </a:r>
          </a:p>
        </p:txBody>
      </p:sp>
    </p:spTree>
    <p:extLst>
      <p:ext uri="{BB962C8B-B14F-4D97-AF65-F5344CB8AC3E}">
        <p14:creationId xmlns:p14="http://schemas.microsoft.com/office/powerpoint/2010/main" val="1709114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34</a:t>
            </a:fld>
            <a:endParaRPr lang="en-US"/>
          </a:p>
        </p:txBody>
      </p:sp>
      <p:sp>
        <p:nvSpPr>
          <p:cNvPr id="10" name="Rectangle 7">
            <a:extLst>
              <a:ext uri="{FF2B5EF4-FFF2-40B4-BE49-F238E27FC236}">
                <a16:creationId xmlns:a16="http://schemas.microsoft.com/office/drawing/2014/main" id="{325827E7-4652-030F-F2DA-C4290666D2A1}"/>
              </a:ext>
            </a:extLst>
          </p:cNvPr>
          <p:cNvSpPr>
            <a:spLocks noChangeArrowheads="1"/>
          </p:cNvSpPr>
          <p:nvPr/>
        </p:nvSpPr>
        <p:spPr bwMode="auto">
          <a:xfrm>
            <a:off x="1256232" y="176212"/>
            <a:ext cx="7887766" cy="1157287"/>
          </a:xfrm>
          <a:prstGeom prst="rect">
            <a:avLst/>
          </a:prstGeom>
          <a:noFill/>
          <a:ln w="9525">
            <a:noFill/>
            <a:miter lim="800000"/>
            <a:headEnd/>
            <a:tailEnd/>
          </a:ln>
        </p:spPr>
        <p:txBody>
          <a:bodyPr anchor="ctr"/>
          <a:lstStyle/>
          <a:p>
            <a:pPr algn="ctr"/>
            <a:r>
              <a:rPr lang="en-US" sz="3600" b="1" dirty="0">
                <a:latin typeface="Arial" charset="0"/>
              </a:rPr>
              <a:t>DETERMINING RANGE SHIFT</a:t>
            </a:r>
          </a:p>
          <a:p>
            <a:pPr algn="ctr"/>
            <a:r>
              <a:rPr lang="en-US" sz="3600" b="1" dirty="0">
                <a:latin typeface="Arial" charset="0"/>
              </a:rPr>
              <a:t> </a:t>
            </a:r>
            <a:r>
              <a:rPr lang="en-US" sz="1800" dirty="0">
                <a:latin typeface="Arial" charset="0"/>
              </a:rPr>
              <a:t>(CONT.)</a:t>
            </a:r>
          </a:p>
        </p:txBody>
      </p:sp>
      <p:pic>
        <p:nvPicPr>
          <p:cNvPr id="11" name="Picture 10">
            <a:extLst>
              <a:ext uri="{FF2B5EF4-FFF2-40B4-BE49-F238E27FC236}">
                <a16:creationId xmlns:a16="http://schemas.microsoft.com/office/drawing/2014/main" id="{B0D1739B-B04D-2319-4340-1130BA98CAF1}"/>
              </a:ext>
            </a:extLst>
          </p:cNvPr>
          <p:cNvPicPr>
            <a:picLocks noChangeArrowheads="1"/>
          </p:cNvPicPr>
          <p:nvPr/>
        </p:nvPicPr>
        <p:blipFill>
          <a:blip r:embed="rId2" cstate="print"/>
          <a:srcRect/>
          <a:stretch>
            <a:fillRect/>
          </a:stretch>
        </p:blipFill>
        <p:spPr bwMode="auto">
          <a:xfrm>
            <a:off x="1154632" y="1886054"/>
            <a:ext cx="7518400" cy="4418012"/>
          </a:xfrm>
          <a:prstGeom prst="rect">
            <a:avLst/>
          </a:prstGeom>
          <a:noFill/>
          <a:ln w="12700">
            <a:noFill/>
            <a:miter lim="800000"/>
            <a:headEnd/>
            <a:tailEnd/>
          </a:ln>
        </p:spPr>
      </p:pic>
    </p:spTree>
    <p:extLst>
      <p:ext uri="{BB962C8B-B14F-4D97-AF65-F5344CB8AC3E}">
        <p14:creationId xmlns:p14="http://schemas.microsoft.com/office/powerpoint/2010/main" val="1496197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35</a:t>
            </a:fld>
            <a:endParaRPr lang="en-US"/>
          </a:p>
        </p:txBody>
      </p:sp>
      <p:sp>
        <p:nvSpPr>
          <p:cNvPr id="10" name="Rectangle 6">
            <a:extLst>
              <a:ext uri="{FF2B5EF4-FFF2-40B4-BE49-F238E27FC236}">
                <a16:creationId xmlns:a16="http://schemas.microsoft.com/office/drawing/2014/main" id="{DB8B6A46-C8C9-458C-5EEB-EDD329050ECE}"/>
              </a:ext>
            </a:extLst>
          </p:cNvPr>
          <p:cNvSpPr>
            <a:spLocks noChangeArrowheads="1"/>
          </p:cNvSpPr>
          <p:nvPr/>
        </p:nvSpPr>
        <p:spPr bwMode="auto">
          <a:xfrm>
            <a:off x="920216" y="2691618"/>
            <a:ext cx="7303568" cy="1474763"/>
          </a:xfrm>
          <a:prstGeom prst="rect">
            <a:avLst/>
          </a:prstGeom>
          <a:noFill/>
          <a:ln w="12700">
            <a:noFill/>
            <a:miter lim="800000"/>
            <a:headEnd/>
            <a:tailEnd/>
          </a:ln>
        </p:spPr>
        <p:txBody>
          <a:bodyPr wrap="square" lIns="90488" tIns="44450" rIns="90488" bIns="44450">
            <a:spAutoFit/>
          </a:bodyPr>
          <a:lstStyle/>
          <a:p>
            <a:pPr marL="457200" indent="-457200"/>
            <a:r>
              <a:rPr lang="en-US" dirty="0">
                <a:latin typeface="Arial" charset="0"/>
              </a:rPr>
              <a:t>4. RANGE CORRECTIONS ARE SENT TO THE FDC BY USING THE TERMS “</a:t>
            </a:r>
            <a:r>
              <a:rPr lang="en-US" dirty="0">
                <a:solidFill>
                  <a:srgbClr val="008000"/>
                </a:solidFill>
                <a:latin typeface="Arial" charset="0"/>
              </a:rPr>
              <a:t>ADD</a:t>
            </a:r>
            <a:r>
              <a:rPr lang="en-US" dirty="0">
                <a:latin typeface="Arial" charset="0"/>
              </a:rPr>
              <a:t>” AND “</a:t>
            </a:r>
            <a:r>
              <a:rPr lang="en-US" dirty="0">
                <a:solidFill>
                  <a:srgbClr val="008000"/>
                </a:solidFill>
                <a:latin typeface="Arial" charset="0"/>
              </a:rPr>
              <a:t>DROP</a:t>
            </a:r>
            <a:r>
              <a:rPr lang="en-US" dirty="0">
                <a:latin typeface="Arial" charset="0"/>
              </a:rPr>
              <a:t>”</a:t>
            </a:r>
          </a:p>
          <a:p>
            <a:pPr marL="457200" indent="-457200">
              <a:buFontTx/>
              <a:buChar char="•"/>
            </a:pPr>
            <a:endParaRPr lang="en-US" dirty="0">
              <a:latin typeface="Arial" charset="0"/>
            </a:endParaRPr>
          </a:p>
          <a:p>
            <a:pPr marL="457200" indent="-457200"/>
            <a:r>
              <a:rPr lang="en-US" dirty="0">
                <a:latin typeface="Arial" charset="0"/>
              </a:rPr>
              <a:t>5. RANGE CORRECTIONS ARE ROUNDED TO THE NEAREST 100 METERS                                     </a:t>
            </a:r>
          </a:p>
        </p:txBody>
      </p:sp>
      <p:sp>
        <p:nvSpPr>
          <p:cNvPr id="11" name="Rectangle 7">
            <a:extLst>
              <a:ext uri="{FF2B5EF4-FFF2-40B4-BE49-F238E27FC236}">
                <a16:creationId xmlns:a16="http://schemas.microsoft.com/office/drawing/2014/main" id="{8BA120BE-ADE2-101D-D8C5-359BA956819A}"/>
              </a:ext>
            </a:extLst>
          </p:cNvPr>
          <p:cNvSpPr>
            <a:spLocks noChangeArrowheads="1"/>
          </p:cNvSpPr>
          <p:nvPr/>
        </p:nvSpPr>
        <p:spPr bwMode="auto">
          <a:xfrm>
            <a:off x="1256232" y="176212"/>
            <a:ext cx="7887766" cy="1157287"/>
          </a:xfrm>
          <a:prstGeom prst="rect">
            <a:avLst/>
          </a:prstGeom>
          <a:noFill/>
          <a:ln w="9525">
            <a:noFill/>
            <a:miter lim="800000"/>
            <a:headEnd/>
            <a:tailEnd/>
          </a:ln>
        </p:spPr>
        <p:txBody>
          <a:bodyPr anchor="ctr"/>
          <a:lstStyle/>
          <a:p>
            <a:pPr algn="ctr"/>
            <a:r>
              <a:rPr lang="en-US" sz="3600" b="1" dirty="0">
                <a:latin typeface="Arial" charset="0"/>
              </a:rPr>
              <a:t>DETERMINING RANGE SHIFT </a:t>
            </a:r>
          </a:p>
          <a:p>
            <a:pPr algn="ctr"/>
            <a:r>
              <a:rPr lang="en-US" sz="1800" dirty="0">
                <a:latin typeface="Arial" charset="0"/>
              </a:rPr>
              <a:t>(CONT.)</a:t>
            </a:r>
          </a:p>
        </p:txBody>
      </p:sp>
    </p:spTree>
    <p:extLst>
      <p:ext uri="{BB962C8B-B14F-4D97-AF65-F5344CB8AC3E}">
        <p14:creationId xmlns:p14="http://schemas.microsoft.com/office/powerpoint/2010/main" val="2819138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36</a:t>
            </a:fld>
            <a:endParaRPr lang="en-US"/>
          </a:p>
        </p:txBody>
      </p:sp>
      <p:sp>
        <p:nvSpPr>
          <p:cNvPr id="10" name="Rectangle 6">
            <a:extLst>
              <a:ext uri="{FF2B5EF4-FFF2-40B4-BE49-F238E27FC236}">
                <a16:creationId xmlns:a16="http://schemas.microsoft.com/office/drawing/2014/main" id="{9780517C-37AC-C468-0667-05B88D4029F2}"/>
              </a:ext>
            </a:extLst>
          </p:cNvPr>
          <p:cNvSpPr>
            <a:spLocks noChangeArrowheads="1"/>
          </p:cNvSpPr>
          <p:nvPr/>
        </p:nvSpPr>
        <p:spPr bwMode="auto">
          <a:xfrm>
            <a:off x="584200" y="2691618"/>
            <a:ext cx="7975600" cy="1474763"/>
          </a:xfrm>
          <a:prstGeom prst="rect">
            <a:avLst/>
          </a:prstGeom>
          <a:noFill/>
          <a:ln w="12700">
            <a:noFill/>
            <a:miter lim="800000"/>
            <a:headEnd/>
            <a:tailEnd/>
          </a:ln>
        </p:spPr>
        <p:txBody>
          <a:bodyPr lIns="90488" tIns="44450" rIns="90488" bIns="44450">
            <a:spAutoFit/>
          </a:bodyPr>
          <a:lstStyle/>
          <a:p>
            <a:pPr marL="457200" indent="-457200">
              <a:buFontTx/>
              <a:buAutoNum type="arabicPeriod"/>
            </a:pPr>
            <a:r>
              <a:rPr lang="en-US" dirty="0">
                <a:latin typeface="Arial" charset="0"/>
              </a:rPr>
              <a:t>THE LATERAL SHIFT IS A RIGHT OR LEFT CORRECTION THAT BRINGS THE ROUND ONTO THE OBSERVER TARGET (OT) LINE</a:t>
            </a:r>
          </a:p>
          <a:p>
            <a:pPr marL="457200" indent="-457200"/>
            <a:endParaRPr lang="en-US" dirty="0">
              <a:latin typeface="Arial" charset="0"/>
            </a:endParaRPr>
          </a:p>
          <a:p>
            <a:pPr marL="457200" indent="-457200"/>
            <a:r>
              <a:rPr lang="en-US" dirty="0">
                <a:latin typeface="Arial" charset="0"/>
              </a:rPr>
              <a:t>2.  THE LATERAL SHIFT DETERMINES THE STRAIGHT-LINE DISTANCE, IN METERS, BETWEEN THE KNOWN POINT AND THE OT LINE                                     </a:t>
            </a:r>
          </a:p>
        </p:txBody>
      </p:sp>
      <p:sp>
        <p:nvSpPr>
          <p:cNvPr id="11" name="Rectangle 7">
            <a:extLst>
              <a:ext uri="{FF2B5EF4-FFF2-40B4-BE49-F238E27FC236}">
                <a16:creationId xmlns:a16="http://schemas.microsoft.com/office/drawing/2014/main" id="{4518ABC4-D163-B26E-6F36-7FC98B747C8F}"/>
              </a:ext>
            </a:extLst>
          </p:cNvPr>
          <p:cNvSpPr>
            <a:spLocks noChangeArrowheads="1"/>
          </p:cNvSpPr>
          <p:nvPr/>
        </p:nvSpPr>
        <p:spPr bwMode="auto">
          <a:xfrm>
            <a:off x="1256232" y="169862"/>
            <a:ext cx="7887767" cy="1106487"/>
          </a:xfrm>
          <a:prstGeom prst="rect">
            <a:avLst/>
          </a:prstGeom>
          <a:noFill/>
          <a:ln w="9525">
            <a:noFill/>
            <a:miter lim="800000"/>
            <a:headEnd/>
            <a:tailEnd/>
          </a:ln>
        </p:spPr>
        <p:txBody>
          <a:bodyPr anchor="ctr"/>
          <a:lstStyle/>
          <a:p>
            <a:pPr algn="ctr"/>
            <a:r>
              <a:rPr lang="en-US" sz="3600" b="1" dirty="0">
                <a:latin typeface="Arial" charset="0"/>
              </a:rPr>
              <a:t>DETERMINE THE LATERAL SHIFT</a:t>
            </a:r>
          </a:p>
        </p:txBody>
      </p:sp>
    </p:spTree>
    <p:extLst>
      <p:ext uri="{BB962C8B-B14F-4D97-AF65-F5344CB8AC3E}">
        <p14:creationId xmlns:p14="http://schemas.microsoft.com/office/powerpoint/2010/main" val="4131936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37</a:t>
            </a:fld>
            <a:endParaRPr lang="en-US"/>
          </a:p>
        </p:txBody>
      </p:sp>
      <p:sp>
        <p:nvSpPr>
          <p:cNvPr id="10" name="Rectangle 6">
            <a:extLst>
              <a:ext uri="{FF2B5EF4-FFF2-40B4-BE49-F238E27FC236}">
                <a16:creationId xmlns:a16="http://schemas.microsoft.com/office/drawing/2014/main" id="{93091CFC-49DF-B9D5-E152-2BB0323CDB5D}"/>
              </a:ext>
            </a:extLst>
          </p:cNvPr>
          <p:cNvSpPr>
            <a:spLocks noChangeArrowheads="1"/>
          </p:cNvSpPr>
          <p:nvPr/>
        </p:nvSpPr>
        <p:spPr bwMode="auto">
          <a:xfrm>
            <a:off x="584200" y="2741258"/>
            <a:ext cx="7975600" cy="2305759"/>
          </a:xfrm>
          <a:prstGeom prst="rect">
            <a:avLst/>
          </a:prstGeom>
          <a:noFill/>
          <a:ln w="12700">
            <a:noFill/>
            <a:miter lim="800000"/>
            <a:headEnd/>
            <a:tailEnd/>
          </a:ln>
        </p:spPr>
        <p:txBody>
          <a:bodyPr lIns="90488" tIns="44450" rIns="90488" bIns="44450">
            <a:spAutoFit/>
          </a:bodyPr>
          <a:lstStyle/>
          <a:p>
            <a:pPr marL="457200" indent="-457200">
              <a:buFontTx/>
              <a:buAutoNum type="arabicPeriod"/>
            </a:pPr>
            <a:r>
              <a:rPr lang="en-US" dirty="0">
                <a:latin typeface="Arial" charset="0"/>
              </a:rPr>
              <a:t>DETERMINE THE SHIFT FACTOR </a:t>
            </a:r>
          </a:p>
          <a:p>
            <a:pPr marL="457200" indent="-457200">
              <a:buFontTx/>
              <a:buAutoNum type="arabicPeriod"/>
            </a:pPr>
            <a:endParaRPr lang="en-US" dirty="0">
              <a:latin typeface="Arial" charset="0"/>
            </a:endParaRPr>
          </a:p>
          <a:p>
            <a:pPr marL="457200" indent="-457200">
              <a:buFontTx/>
              <a:buAutoNum type="arabicPeriod"/>
            </a:pPr>
            <a:r>
              <a:rPr lang="en-US" dirty="0">
                <a:latin typeface="Arial" charset="0"/>
              </a:rPr>
              <a:t>DETERMINE THE DEVIATION</a:t>
            </a:r>
          </a:p>
          <a:p>
            <a:pPr marL="457200" indent="-457200">
              <a:buFontTx/>
              <a:buAutoNum type="arabicPeriod"/>
            </a:pPr>
            <a:endParaRPr lang="en-US" dirty="0">
              <a:latin typeface="Arial" charset="0"/>
            </a:endParaRPr>
          </a:p>
          <a:p>
            <a:pPr marL="457200" indent="-457200">
              <a:buFontTx/>
              <a:buAutoNum type="arabicPeriod"/>
            </a:pPr>
            <a:r>
              <a:rPr lang="en-US" dirty="0">
                <a:latin typeface="Arial" charset="0"/>
              </a:rPr>
              <a:t>MULTIPLY THE SHIFT FACTOR AND DEVIATION</a:t>
            </a:r>
          </a:p>
          <a:p>
            <a:pPr marL="457200" indent="-457200">
              <a:buFontTx/>
              <a:buAutoNum type="arabicPeriod"/>
            </a:pPr>
            <a:endParaRPr lang="en-US" dirty="0">
              <a:latin typeface="Arial" charset="0"/>
            </a:endParaRPr>
          </a:p>
          <a:p>
            <a:pPr marL="457200" indent="-457200">
              <a:buFontTx/>
              <a:buAutoNum type="arabicPeriod"/>
            </a:pPr>
            <a:r>
              <a:rPr lang="en-US" dirty="0">
                <a:latin typeface="Arial" charset="0"/>
              </a:rPr>
              <a:t>EXPRESS IN METERS, AND ROUND TO THE NEAREST </a:t>
            </a:r>
            <a:r>
              <a:rPr lang="en-US" dirty="0">
                <a:solidFill>
                  <a:srgbClr val="FF0000"/>
                </a:solidFill>
                <a:latin typeface="Arial" charset="0"/>
              </a:rPr>
              <a:t>10 METERS</a:t>
            </a:r>
          </a:p>
          <a:p>
            <a:pPr marL="457200" indent="-457200"/>
            <a:r>
              <a:rPr lang="en-US" dirty="0">
                <a:latin typeface="Arial" charset="0"/>
              </a:rPr>
              <a:t>                                     </a:t>
            </a:r>
          </a:p>
        </p:txBody>
      </p:sp>
      <p:sp>
        <p:nvSpPr>
          <p:cNvPr id="11" name="Rectangle 7">
            <a:extLst>
              <a:ext uri="{FF2B5EF4-FFF2-40B4-BE49-F238E27FC236}">
                <a16:creationId xmlns:a16="http://schemas.microsoft.com/office/drawing/2014/main" id="{75DF9F64-67A8-9A47-62BC-F67045022D90}"/>
              </a:ext>
            </a:extLst>
          </p:cNvPr>
          <p:cNvSpPr>
            <a:spLocks noChangeArrowheads="1"/>
          </p:cNvSpPr>
          <p:nvPr/>
        </p:nvSpPr>
        <p:spPr bwMode="auto">
          <a:xfrm>
            <a:off x="1264779" y="272750"/>
            <a:ext cx="7879220" cy="1039812"/>
          </a:xfrm>
          <a:prstGeom prst="rect">
            <a:avLst/>
          </a:prstGeom>
          <a:noFill/>
          <a:ln w="9525">
            <a:noFill/>
            <a:miter lim="800000"/>
            <a:headEnd/>
            <a:tailEnd/>
          </a:ln>
        </p:spPr>
        <p:txBody>
          <a:bodyPr anchor="ctr"/>
          <a:lstStyle/>
          <a:p>
            <a:pPr algn="ctr"/>
            <a:r>
              <a:rPr lang="en-US" sz="3600" b="1" dirty="0">
                <a:latin typeface="Arial" charset="0"/>
              </a:rPr>
              <a:t>DETERMINE THE LATERAL SHIFT</a:t>
            </a:r>
          </a:p>
          <a:p>
            <a:pPr algn="ctr"/>
            <a:r>
              <a:rPr lang="en-US" sz="3600" b="1" dirty="0">
                <a:latin typeface="Arial" charset="0"/>
              </a:rPr>
              <a:t> </a:t>
            </a:r>
            <a:r>
              <a:rPr lang="en-US" sz="1800" dirty="0">
                <a:latin typeface="Arial" charset="0"/>
              </a:rPr>
              <a:t>(cont)</a:t>
            </a:r>
            <a:endParaRPr lang="en-US" sz="4000" dirty="0">
              <a:latin typeface="Arial" charset="0"/>
            </a:endParaRPr>
          </a:p>
        </p:txBody>
      </p:sp>
    </p:spTree>
    <p:extLst>
      <p:ext uri="{BB962C8B-B14F-4D97-AF65-F5344CB8AC3E}">
        <p14:creationId xmlns:p14="http://schemas.microsoft.com/office/powerpoint/2010/main" val="4217042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38</a:t>
            </a:fld>
            <a:endParaRPr lang="en-US"/>
          </a:p>
        </p:txBody>
      </p:sp>
      <p:sp>
        <p:nvSpPr>
          <p:cNvPr id="10" name="Rectangle 6">
            <a:extLst>
              <a:ext uri="{FF2B5EF4-FFF2-40B4-BE49-F238E27FC236}">
                <a16:creationId xmlns:a16="http://schemas.microsoft.com/office/drawing/2014/main" id="{DF010B86-7254-04B2-B3A1-9516F8E0AC93}"/>
              </a:ext>
            </a:extLst>
          </p:cNvPr>
          <p:cNvSpPr>
            <a:spLocks noChangeArrowheads="1"/>
          </p:cNvSpPr>
          <p:nvPr/>
        </p:nvSpPr>
        <p:spPr bwMode="auto">
          <a:xfrm>
            <a:off x="987039" y="3009676"/>
            <a:ext cx="7169921" cy="1751762"/>
          </a:xfrm>
          <a:prstGeom prst="rect">
            <a:avLst/>
          </a:prstGeom>
          <a:noFill/>
          <a:ln w="12700">
            <a:noFill/>
            <a:miter lim="800000"/>
            <a:headEnd/>
            <a:tailEnd/>
          </a:ln>
        </p:spPr>
        <p:txBody>
          <a:bodyPr wrap="square" lIns="90488" tIns="44450" rIns="90488" bIns="44450">
            <a:spAutoFit/>
          </a:bodyPr>
          <a:lstStyle/>
          <a:p>
            <a:pPr marL="457200" indent="-457200">
              <a:buFontTx/>
              <a:buAutoNum type="arabicPeriod"/>
            </a:pPr>
            <a:r>
              <a:rPr lang="en-US" dirty="0">
                <a:latin typeface="Arial" charset="0"/>
              </a:rPr>
              <a:t>DETERMINE THE KNOWN POINT DISTANCE</a:t>
            </a:r>
          </a:p>
          <a:p>
            <a:pPr marL="457200" indent="-457200">
              <a:buFontTx/>
              <a:buAutoNum type="arabicPeriod"/>
            </a:pPr>
            <a:endParaRPr lang="en-US" dirty="0">
              <a:latin typeface="Arial" charset="0"/>
            </a:endParaRPr>
          </a:p>
          <a:p>
            <a:pPr marL="457200" indent="-457200">
              <a:buFontTx/>
              <a:buAutoNum type="arabicPeriod"/>
            </a:pPr>
            <a:r>
              <a:rPr lang="en-US" dirty="0">
                <a:latin typeface="Arial" charset="0"/>
              </a:rPr>
              <a:t>DIVIDE THE KNOWN POINT DISTANCE BY 1,000</a:t>
            </a:r>
          </a:p>
          <a:p>
            <a:pPr marL="457200" indent="-457200">
              <a:buFontTx/>
              <a:buAutoNum type="arabicPeriod"/>
            </a:pPr>
            <a:endParaRPr lang="en-US" dirty="0">
              <a:latin typeface="Arial" charset="0"/>
            </a:endParaRPr>
          </a:p>
          <a:p>
            <a:pPr marL="457200" indent="-457200">
              <a:buFontTx/>
              <a:buAutoNum type="arabicPeriod"/>
            </a:pPr>
            <a:r>
              <a:rPr lang="en-US" dirty="0">
                <a:latin typeface="Arial" charset="0"/>
              </a:rPr>
              <a:t>THE SUM OF THIS WILL BE MULTIPLIED BY THE DEVIATION</a:t>
            </a:r>
          </a:p>
          <a:p>
            <a:pPr marL="457200" indent="-457200"/>
            <a:r>
              <a:rPr lang="en-US" dirty="0">
                <a:latin typeface="Arial" charset="0"/>
              </a:rPr>
              <a:t>                                     </a:t>
            </a:r>
          </a:p>
        </p:txBody>
      </p:sp>
      <p:sp>
        <p:nvSpPr>
          <p:cNvPr id="11" name="Rectangle 7">
            <a:extLst>
              <a:ext uri="{FF2B5EF4-FFF2-40B4-BE49-F238E27FC236}">
                <a16:creationId xmlns:a16="http://schemas.microsoft.com/office/drawing/2014/main" id="{2DFC80F3-EBB2-ADC9-FB03-D5EB27C6766B}"/>
              </a:ext>
            </a:extLst>
          </p:cNvPr>
          <p:cNvSpPr>
            <a:spLocks noChangeArrowheads="1"/>
          </p:cNvSpPr>
          <p:nvPr/>
        </p:nvSpPr>
        <p:spPr bwMode="auto">
          <a:xfrm>
            <a:off x="1247686" y="179388"/>
            <a:ext cx="7896312" cy="1116012"/>
          </a:xfrm>
          <a:prstGeom prst="rect">
            <a:avLst/>
          </a:prstGeom>
          <a:noFill/>
          <a:ln w="9525">
            <a:noFill/>
            <a:miter lim="800000"/>
            <a:headEnd/>
            <a:tailEnd/>
          </a:ln>
        </p:spPr>
        <p:txBody>
          <a:bodyPr anchor="ctr"/>
          <a:lstStyle/>
          <a:p>
            <a:pPr algn="ctr"/>
            <a:r>
              <a:rPr lang="en-US" sz="3600" b="1" dirty="0">
                <a:latin typeface="Arial" charset="0"/>
              </a:rPr>
              <a:t>DETERMINE THE SHIFT FACTOR</a:t>
            </a:r>
          </a:p>
        </p:txBody>
      </p:sp>
    </p:spTree>
    <p:extLst>
      <p:ext uri="{BB962C8B-B14F-4D97-AF65-F5344CB8AC3E}">
        <p14:creationId xmlns:p14="http://schemas.microsoft.com/office/powerpoint/2010/main" val="217921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39</a:t>
            </a:fld>
            <a:endParaRPr lang="en-US"/>
          </a:p>
        </p:txBody>
      </p:sp>
      <p:sp>
        <p:nvSpPr>
          <p:cNvPr id="10" name="Rectangle 7">
            <a:extLst>
              <a:ext uri="{FF2B5EF4-FFF2-40B4-BE49-F238E27FC236}">
                <a16:creationId xmlns:a16="http://schemas.microsoft.com/office/drawing/2014/main" id="{2AB9B045-A846-43EF-E97F-7C9E9EF844B0}"/>
              </a:ext>
            </a:extLst>
          </p:cNvPr>
          <p:cNvSpPr>
            <a:spLocks noChangeArrowheads="1"/>
          </p:cNvSpPr>
          <p:nvPr/>
        </p:nvSpPr>
        <p:spPr bwMode="auto">
          <a:xfrm>
            <a:off x="1273323" y="414478"/>
            <a:ext cx="7682669" cy="1019828"/>
          </a:xfrm>
          <a:prstGeom prst="rect">
            <a:avLst/>
          </a:prstGeom>
          <a:noFill/>
          <a:ln w="9525">
            <a:noFill/>
            <a:miter lim="800000"/>
            <a:headEnd/>
            <a:tailEnd/>
          </a:ln>
        </p:spPr>
        <p:txBody>
          <a:bodyPr anchor="ctr"/>
          <a:lstStyle/>
          <a:p>
            <a:pPr algn="ctr"/>
            <a:r>
              <a:rPr lang="en-US" sz="3200" b="1" dirty="0">
                <a:latin typeface="Arial" charset="0"/>
              </a:rPr>
              <a:t>DETERMINING THE SHIFT FACTOR</a:t>
            </a:r>
          </a:p>
          <a:p>
            <a:pPr algn="ctr"/>
            <a:r>
              <a:rPr lang="en-US" sz="3600" b="1" dirty="0">
                <a:latin typeface="Arial" charset="0"/>
              </a:rPr>
              <a:t> </a:t>
            </a:r>
            <a:r>
              <a:rPr lang="en-US" sz="2000" b="1" dirty="0">
                <a:latin typeface="Arial" charset="0"/>
              </a:rPr>
              <a:t>(cont)</a:t>
            </a:r>
          </a:p>
        </p:txBody>
      </p:sp>
      <p:pic>
        <p:nvPicPr>
          <p:cNvPr id="11" name="Picture 10">
            <a:extLst>
              <a:ext uri="{FF2B5EF4-FFF2-40B4-BE49-F238E27FC236}">
                <a16:creationId xmlns:a16="http://schemas.microsoft.com/office/drawing/2014/main" id="{BDAD85EE-8E9F-1C6D-4F5B-CA49DDB5860C}"/>
              </a:ext>
            </a:extLst>
          </p:cNvPr>
          <p:cNvPicPr>
            <a:picLocks noChangeArrowheads="1"/>
          </p:cNvPicPr>
          <p:nvPr/>
        </p:nvPicPr>
        <p:blipFill>
          <a:blip r:embed="rId3" cstate="print"/>
          <a:srcRect/>
          <a:stretch>
            <a:fillRect/>
          </a:stretch>
        </p:blipFill>
        <p:spPr bwMode="auto">
          <a:xfrm>
            <a:off x="3521075" y="1738312"/>
            <a:ext cx="4935537" cy="4854575"/>
          </a:xfrm>
          <a:prstGeom prst="rect">
            <a:avLst/>
          </a:prstGeom>
          <a:noFill/>
          <a:ln w="12700">
            <a:noFill/>
            <a:miter lim="800000"/>
            <a:headEnd/>
            <a:tailEnd/>
          </a:ln>
        </p:spPr>
      </p:pic>
      <p:grpSp>
        <p:nvGrpSpPr>
          <p:cNvPr id="2" name="Group 1">
            <a:extLst>
              <a:ext uri="{FF2B5EF4-FFF2-40B4-BE49-F238E27FC236}">
                <a16:creationId xmlns:a16="http://schemas.microsoft.com/office/drawing/2014/main" id="{8DA6642D-E8D1-C173-F097-A08AC56D3FA6}"/>
              </a:ext>
            </a:extLst>
          </p:cNvPr>
          <p:cNvGrpSpPr/>
          <p:nvPr/>
        </p:nvGrpSpPr>
        <p:grpSpPr>
          <a:xfrm>
            <a:off x="596900" y="2082800"/>
            <a:ext cx="2539407" cy="4165600"/>
            <a:chOff x="596900" y="2082800"/>
            <a:chExt cx="2539407" cy="4165600"/>
          </a:xfrm>
        </p:grpSpPr>
        <p:sp>
          <p:nvSpPr>
            <p:cNvPr id="12" name="Rectangle 11">
              <a:extLst>
                <a:ext uri="{FF2B5EF4-FFF2-40B4-BE49-F238E27FC236}">
                  <a16:creationId xmlns:a16="http://schemas.microsoft.com/office/drawing/2014/main" id="{25154405-070E-3E7E-F099-C5183CD96A12}"/>
                </a:ext>
              </a:extLst>
            </p:cNvPr>
            <p:cNvSpPr>
              <a:spLocks noChangeArrowheads="1"/>
            </p:cNvSpPr>
            <p:nvPr/>
          </p:nvSpPr>
          <p:spPr bwMode="auto">
            <a:xfrm>
              <a:off x="596900" y="2082800"/>
              <a:ext cx="2539407" cy="4165600"/>
            </a:xfrm>
            <a:prstGeom prst="rect">
              <a:avLst/>
            </a:prstGeom>
            <a:noFill/>
            <a:ln w="12700">
              <a:noFill/>
              <a:miter lim="800000"/>
              <a:headEnd/>
              <a:tailEnd/>
            </a:ln>
            <a:effectLst/>
          </p:spPr>
          <p:txBody>
            <a:bodyPr lIns="90488" tIns="44450" rIns="90488" bIns="44450"/>
            <a:lstStyle/>
            <a:p>
              <a:pPr marL="342900" indent="-342900">
                <a:spcBef>
                  <a:spcPct val="20000"/>
                </a:spcBef>
                <a:defRPr/>
              </a:pPr>
              <a:r>
                <a:rPr lang="en-US" sz="1800" b="0" dirty="0">
                  <a:effectLst>
                    <a:outerShdw blurRad="38100" dist="38100" dir="2700000" algn="tl">
                      <a:srgbClr val="C0C0C0"/>
                    </a:outerShdw>
                  </a:effectLst>
                  <a:latin typeface="Britannic Bold" pitchFamily="34" charset="0"/>
                </a:rPr>
                <a:t>  </a:t>
              </a:r>
              <a:r>
                <a:rPr lang="en-US" b="0" dirty="0">
                  <a:effectLst>
                    <a:outerShdw blurRad="38100" dist="38100" dir="2700000" algn="tl">
                      <a:srgbClr val="C0C0C0"/>
                    </a:outerShdw>
                  </a:effectLst>
                  <a:latin typeface="Arial Rounded MT Bold" pitchFamily="34" charset="0"/>
                </a:rPr>
                <a:t>MIL  RELATION</a:t>
              </a:r>
            </a:p>
          </p:txBody>
        </p:sp>
        <p:grpSp>
          <p:nvGrpSpPr>
            <p:cNvPr id="13" name="Group 17">
              <a:extLst>
                <a:ext uri="{FF2B5EF4-FFF2-40B4-BE49-F238E27FC236}">
                  <a16:creationId xmlns:a16="http://schemas.microsoft.com/office/drawing/2014/main" id="{E4F468BF-898C-0E36-F2AD-547D486C9AB8}"/>
                </a:ext>
              </a:extLst>
            </p:cNvPr>
            <p:cNvGrpSpPr>
              <a:grpSpLocks/>
            </p:cNvGrpSpPr>
            <p:nvPr/>
          </p:nvGrpSpPr>
          <p:grpSpPr bwMode="auto">
            <a:xfrm>
              <a:off x="687388" y="2690813"/>
              <a:ext cx="2293937" cy="2859087"/>
              <a:chOff x="433" y="1695"/>
              <a:chExt cx="1445" cy="1801"/>
            </a:xfrm>
          </p:grpSpPr>
          <p:sp>
            <p:nvSpPr>
              <p:cNvPr id="14" name="Text Box 8">
                <a:extLst>
                  <a:ext uri="{FF2B5EF4-FFF2-40B4-BE49-F238E27FC236}">
                    <a16:creationId xmlns:a16="http://schemas.microsoft.com/office/drawing/2014/main" id="{9A6AAC17-2692-D03E-9586-E400303DBB11}"/>
                  </a:ext>
                </a:extLst>
              </p:cNvPr>
              <p:cNvSpPr txBox="1">
                <a:spLocks noChangeArrowheads="1"/>
              </p:cNvSpPr>
              <p:nvPr/>
            </p:nvSpPr>
            <p:spPr bwMode="auto">
              <a:xfrm>
                <a:off x="1309" y="2340"/>
                <a:ext cx="116" cy="288"/>
              </a:xfrm>
              <a:prstGeom prst="rect">
                <a:avLst/>
              </a:prstGeom>
              <a:noFill/>
              <a:ln w="9525">
                <a:noFill/>
                <a:miter lim="800000"/>
                <a:headEnd/>
                <a:tailEnd/>
              </a:ln>
            </p:spPr>
            <p:txBody>
              <a:bodyPr wrap="none">
                <a:spAutoFit/>
              </a:bodyPr>
              <a:lstStyle/>
              <a:p>
                <a:endParaRPr lang="en-US">
                  <a:latin typeface="Arial" charset="0"/>
                </a:endParaRPr>
              </a:p>
            </p:txBody>
          </p:sp>
          <p:grpSp>
            <p:nvGrpSpPr>
              <p:cNvPr id="15" name="Group 12">
                <a:extLst>
                  <a:ext uri="{FF2B5EF4-FFF2-40B4-BE49-F238E27FC236}">
                    <a16:creationId xmlns:a16="http://schemas.microsoft.com/office/drawing/2014/main" id="{C5A9DA4C-19BC-11B6-351D-65455E940EF7}"/>
                  </a:ext>
                </a:extLst>
              </p:cNvPr>
              <p:cNvGrpSpPr>
                <a:grpSpLocks/>
              </p:cNvGrpSpPr>
              <p:nvPr/>
            </p:nvGrpSpPr>
            <p:grpSpPr bwMode="auto">
              <a:xfrm>
                <a:off x="433" y="1695"/>
                <a:ext cx="1445" cy="1801"/>
                <a:chOff x="489" y="1335"/>
                <a:chExt cx="1445" cy="1801"/>
              </a:xfrm>
            </p:grpSpPr>
            <p:sp>
              <p:nvSpPr>
                <p:cNvPr id="16" name="Rectangle 13">
                  <a:extLst>
                    <a:ext uri="{FF2B5EF4-FFF2-40B4-BE49-F238E27FC236}">
                      <a16:creationId xmlns:a16="http://schemas.microsoft.com/office/drawing/2014/main" id="{BF4F36F8-2C5F-E0BE-CB4C-00D5E63B9130}"/>
                    </a:ext>
                  </a:extLst>
                </p:cNvPr>
                <p:cNvSpPr>
                  <a:spLocks noChangeArrowheads="1"/>
                </p:cNvSpPr>
                <p:nvPr/>
              </p:nvSpPr>
              <p:spPr bwMode="auto">
                <a:xfrm>
                  <a:off x="489" y="1335"/>
                  <a:ext cx="1445" cy="1801"/>
                </a:xfrm>
                <a:prstGeom prst="rect">
                  <a:avLst/>
                </a:prstGeom>
                <a:noFill/>
                <a:ln w="12700">
                  <a:noFill/>
                  <a:miter lim="800000"/>
                  <a:headEnd/>
                  <a:tailEnd/>
                </a:ln>
                <a:effectLst/>
              </p:spPr>
              <p:txBody>
                <a:bodyPr wrap="none" lIns="90488" tIns="44450" rIns="90488" bIns="44450">
                  <a:spAutoFit/>
                </a:bodyPr>
                <a:lstStyle/>
                <a:p>
                  <a:pPr eaLnBrk="0" hangingPunct="0">
                    <a:lnSpc>
                      <a:spcPct val="150000"/>
                    </a:lnSpc>
                    <a:defRPr/>
                  </a:pPr>
                  <a:r>
                    <a:rPr lang="en-US" dirty="0">
                      <a:effectLst>
                        <a:outerShdw blurRad="38100" dist="38100" dir="2700000" algn="tl">
                          <a:srgbClr val="C0C0C0"/>
                        </a:outerShdw>
                      </a:effectLst>
                      <a:latin typeface="Arial" pitchFamily="34" charset="0"/>
                    </a:rPr>
                    <a:t>W </a:t>
                  </a:r>
                </a:p>
                <a:p>
                  <a:pPr eaLnBrk="0" hangingPunct="0">
                    <a:lnSpc>
                      <a:spcPct val="150000"/>
                    </a:lnSpc>
                    <a:defRPr/>
                  </a:pPr>
                  <a:r>
                    <a:rPr lang="en-US" dirty="0">
                      <a:effectLst>
                        <a:outerShdw blurRad="38100" dist="38100" dir="2700000" algn="tl">
                          <a:srgbClr val="C0C0C0"/>
                        </a:outerShdw>
                      </a:effectLst>
                      <a:latin typeface="Arial" pitchFamily="34" charset="0"/>
                    </a:rPr>
                    <a:t>Rm = 1</a:t>
                  </a:r>
                </a:p>
                <a:p>
                  <a:pPr eaLnBrk="0" hangingPunct="0">
                    <a:lnSpc>
                      <a:spcPct val="150000"/>
                    </a:lnSpc>
                    <a:defRPr/>
                  </a:pPr>
                  <a:r>
                    <a:rPr lang="en-US" dirty="0">
                      <a:effectLst>
                        <a:outerShdw blurRad="38100" dist="38100" dir="2700000" algn="tl">
                          <a:srgbClr val="C0C0C0"/>
                        </a:outerShdw>
                      </a:effectLst>
                      <a:latin typeface="Arial" pitchFamily="34" charset="0"/>
                    </a:rPr>
                    <a:t>W = Rm</a:t>
                  </a:r>
                </a:p>
                <a:p>
                  <a:pPr eaLnBrk="0" hangingPunct="0">
                    <a:lnSpc>
                      <a:spcPct val="150000"/>
                    </a:lnSpc>
                    <a:defRPr/>
                  </a:pPr>
                  <a:r>
                    <a:rPr lang="en-US" dirty="0">
                      <a:effectLst>
                        <a:outerShdw blurRad="38100" dist="38100" dir="2700000" algn="tl">
                          <a:srgbClr val="C0C0C0"/>
                        </a:outerShdw>
                      </a:effectLst>
                      <a:latin typeface="Arial" pitchFamily="34" charset="0"/>
                    </a:rPr>
                    <a:t>W = 3.0 x 30m</a:t>
                  </a:r>
                </a:p>
                <a:p>
                  <a:pPr eaLnBrk="0" hangingPunct="0">
                    <a:lnSpc>
                      <a:spcPct val="150000"/>
                    </a:lnSpc>
                    <a:defRPr/>
                  </a:pPr>
                  <a:r>
                    <a:rPr lang="en-US" dirty="0">
                      <a:effectLst>
                        <a:outerShdw blurRad="38100" dist="38100" dir="2700000" algn="tl">
                          <a:srgbClr val="C0C0C0"/>
                        </a:outerShdw>
                      </a:effectLst>
                      <a:latin typeface="Arial" pitchFamily="34" charset="0"/>
                    </a:rPr>
                    <a:t>W = 90 or R 90</a:t>
                  </a:r>
                  <a:endParaRPr lang="en-US" dirty="0">
                    <a:solidFill>
                      <a:srgbClr val="FFDE3E"/>
                    </a:solidFill>
                    <a:effectLst>
                      <a:outerShdw blurRad="38100" dist="38100" dir="2700000" algn="tl">
                        <a:srgbClr val="C0C0C0"/>
                      </a:outerShdw>
                    </a:effectLst>
                    <a:latin typeface="Arial" pitchFamily="34" charset="0"/>
                  </a:endParaRPr>
                </a:p>
              </p:txBody>
            </p:sp>
            <p:sp>
              <p:nvSpPr>
                <p:cNvPr id="17" name="Rectangle 14">
                  <a:extLst>
                    <a:ext uri="{FF2B5EF4-FFF2-40B4-BE49-F238E27FC236}">
                      <a16:creationId xmlns:a16="http://schemas.microsoft.com/office/drawing/2014/main" id="{781B6EE7-1C45-5A7C-A9B9-233CA88D977F}"/>
                    </a:ext>
                  </a:extLst>
                </p:cNvPr>
                <p:cNvSpPr>
                  <a:spLocks noChangeArrowheads="1"/>
                </p:cNvSpPr>
                <p:nvPr/>
              </p:nvSpPr>
              <p:spPr bwMode="auto">
                <a:xfrm>
                  <a:off x="489" y="1450"/>
                  <a:ext cx="649"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dirty="0">
                      <a:effectLst>
                        <a:outerShdw blurRad="38100" dist="38100" dir="2700000" algn="tl">
                          <a:srgbClr val="C0C0C0"/>
                        </a:outerShdw>
                      </a:effectLst>
                      <a:latin typeface="Arial" pitchFamily="34" charset="0"/>
                    </a:rPr>
                    <a:t>_____</a:t>
                  </a:r>
                </a:p>
              </p:txBody>
            </p:sp>
          </p:grpSp>
        </p:grpSp>
      </p:grpSp>
    </p:spTree>
    <p:extLst>
      <p:ext uri="{BB962C8B-B14F-4D97-AF65-F5344CB8AC3E}">
        <p14:creationId xmlns:p14="http://schemas.microsoft.com/office/powerpoint/2010/main" val="228366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4</a:t>
            </a:fld>
            <a:endParaRPr lang="en-US"/>
          </a:p>
        </p:txBody>
      </p:sp>
      <p:sp>
        <p:nvSpPr>
          <p:cNvPr id="10" name="Text Box 4">
            <a:extLst>
              <a:ext uri="{FF2B5EF4-FFF2-40B4-BE49-F238E27FC236}">
                <a16:creationId xmlns:a16="http://schemas.microsoft.com/office/drawing/2014/main" id="{AE2633FF-E745-2D72-0C1E-7E42471922D6}"/>
              </a:ext>
            </a:extLst>
          </p:cNvPr>
          <p:cNvSpPr txBox="1">
            <a:spLocks noChangeArrowheads="1"/>
          </p:cNvSpPr>
          <p:nvPr/>
        </p:nvSpPr>
        <p:spPr bwMode="auto">
          <a:xfrm>
            <a:off x="1824230" y="1728386"/>
            <a:ext cx="5495539" cy="4359275"/>
          </a:xfrm>
          <a:prstGeom prst="rect">
            <a:avLst/>
          </a:prstGeom>
          <a:noFill/>
          <a:ln w="9525">
            <a:noFill/>
            <a:miter lim="800000"/>
            <a:headEnd/>
            <a:tailEnd/>
          </a:ln>
        </p:spPr>
        <p:txBody>
          <a:bodyPr wrap="square">
            <a:spAutoFit/>
          </a:bodyPr>
          <a:lstStyle/>
          <a:p>
            <a:pPr defTabSz="914400" eaLnBrk="0" fontAlgn="base" hangingPunct="0">
              <a:spcBef>
                <a:spcPct val="0"/>
              </a:spcBef>
              <a:spcAft>
                <a:spcPct val="0"/>
              </a:spcAft>
              <a:buFontTx/>
              <a:buChar char="•"/>
            </a:pPr>
            <a:r>
              <a:rPr lang="en-US" sz="4000" b="1" dirty="0">
                <a:solidFill>
                  <a:srgbClr val="000000"/>
                </a:solidFill>
                <a:latin typeface="Arial" charset="0"/>
              </a:rPr>
              <a:t>  SAFETY</a:t>
            </a:r>
          </a:p>
          <a:p>
            <a:pPr defTabSz="914400" eaLnBrk="0" fontAlgn="base" hangingPunct="0">
              <a:spcBef>
                <a:spcPct val="0"/>
              </a:spcBef>
              <a:spcAft>
                <a:spcPct val="0"/>
              </a:spcAft>
              <a:buFontTx/>
              <a:buChar char="•"/>
            </a:pPr>
            <a:endParaRPr lang="en-US" sz="4000" b="1" dirty="0">
              <a:solidFill>
                <a:srgbClr val="000000"/>
              </a:solidFill>
              <a:latin typeface="Arial" charset="0"/>
            </a:endParaRPr>
          </a:p>
          <a:p>
            <a:pPr defTabSz="914400" eaLnBrk="0" fontAlgn="base" hangingPunct="0">
              <a:spcBef>
                <a:spcPct val="0"/>
              </a:spcBef>
              <a:spcAft>
                <a:spcPct val="0"/>
              </a:spcAft>
              <a:buFontTx/>
              <a:buChar char="•"/>
            </a:pPr>
            <a:r>
              <a:rPr lang="en-US" sz="4000" b="1" dirty="0">
                <a:solidFill>
                  <a:srgbClr val="000000"/>
                </a:solidFill>
                <a:latin typeface="Arial" charset="0"/>
              </a:rPr>
              <a:t>  RISK ASSESSMENT</a:t>
            </a:r>
          </a:p>
          <a:p>
            <a:pPr defTabSz="914400" eaLnBrk="0" fontAlgn="base" hangingPunct="0">
              <a:spcBef>
                <a:spcPct val="0"/>
              </a:spcBef>
              <a:spcAft>
                <a:spcPct val="0"/>
              </a:spcAft>
              <a:buFontTx/>
              <a:buChar char="•"/>
            </a:pPr>
            <a:endParaRPr lang="en-US" sz="4000" b="1" dirty="0">
              <a:solidFill>
                <a:srgbClr val="000000"/>
              </a:solidFill>
              <a:latin typeface="Arial" charset="0"/>
            </a:endParaRPr>
          </a:p>
          <a:p>
            <a:pPr defTabSz="914400" eaLnBrk="0" fontAlgn="base" hangingPunct="0">
              <a:spcBef>
                <a:spcPct val="0"/>
              </a:spcBef>
              <a:spcAft>
                <a:spcPct val="0"/>
              </a:spcAft>
              <a:buFontTx/>
              <a:buChar char="•"/>
            </a:pPr>
            <a:r>
              <a:rPr lang="en-US" sz="4000" b="1" dirty="0">
                <a:solidFill>
                  <a:srgbClr val="000000"/>
                </a:solidFill>
                <a:latin typeface="Arial" charset="0"/>
              </a:rPr>
              <a:t>  ENVIRONMENTAL</a:t>
            </a:r>
          </a:p>
          <a:p>
            <a:pPr defTabSz="914400" eaLnBrk="0" fontAlgn="base" hangingPunct="0">
              <a:spcBef>
                <a:spcPct val="0"/>
              </a:spcBef>
              <a:spcAft>
                <a:spcPct val="0"/>
              </a:spcAft>
              <a:buFontTx/>
              <a:buChar char="•"/>
            </a:pPr>
            <a:endParaRPr lang="en-US" sz="4000" b="1" dirty="0">
              <a:solidFill>
                <a:srgbClr val="000000"/>
              </a:solidFill>
              <a:latin typeface="Arial" charset="0"/>
            </a:endParaRPr>
          </a:p>
          <a:p>
            <a:pPr defTabSz="914400" eaLnBrk="0" fontAlgn="base" hangingPunct="0">
              <a:spcBef>
                <a:spcPct val="0"/>
              </a:spcBef>
              <a:spcAft>
                <a:spcPct val="0"/>
              </a:spcAft>
              <a:buFontTx/>
              <a:buChar char="•"/>
            </a:pPr>
            <a:r>
              <a:rPr lang="en-US" sz="4000" b="1" dirty="0">
                <a:solidFill>
                  <a:srgbClr val="000000"/>
                </a:solidFill>
                <a:latin typeface="Arial" charset="0"/>
              </a:rPr>
              <a:t>  EVALUATION</a:t>
            </a:r>
          </a:p>
        </p:txBody>
      </p:sp>
    </p:spTree>
    <p:extLst>
      <p:ext uri="{BB962C8B-B14F-4D97-AF65-F5344CB8AC3E}">
        <p14:creationId xmlns:p14="http://schemas.microsoft.com/office/powerpoint/2010/main" val="1619268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40</a:t>
            </a:fld>
            <a:endParaRPr lang="en-US"/>
          </a:p>
        </p:txBody>
      </p:sp>
      <p:sp>
        <p:nvSpPr>
          <p:cNvPr id="10" name="Rectangle 6">
            <a:extLst>
              <a:ext uri="{FF2B5EF4-FFF2-40B4-BE49-F238E27FC236}">
                <a16:creationId xmlns:a16="http://schemas.microsoft.com/office/drawing/2014/main" id="{8CC4F24C-5F41-7A71-312F-66C7208DDDC4}"/>
              </a:ext>
            </a:extLst>
          </p:cNvPr>
          <p:cNvSpPr>
            <a:spLocks noChangeArrowheads="1"/>
          </p:cNvSpPr>
          <p:nvPr/>
        </p:nvSpPr>
        <p:spPr bwMode="auto">
          <a:xfrm>
            <a:off x="695295" y="2830118"/>
            <a:ext cx="7975600" cy="1197764"/>
          </a:xfrm>
          <a:prstGeom prst="rect">
            <a:avLst/>
          </a:prstGeom>
          <a:noFill/>
          <a:ln w="12700">
            <a:noFill/>
            <a:miter lim="800000"/>
            <a:headEnd/>
            <a:tailEnd/>
          </a:ln>
        </p:spPr>
        <p:txBody>
          <a:bodyPr lIns="90488" tIns="44450" rIns="90488" bIns="44450">
            <a:spAutoFit/>
          </a:bodyPr>
          <a:lstStyle/>
          <a:p>
            <a:pPr marL="457200" indent="-457200"/>
            <a:r>
              <a:rPr lang="en-US" dirty="0">
                <a:latin typeface="Arial" charset="0"/>
                <a:cs typeface="Arial" charset="0"/>
              </a:rPr>
              <a:t>      •  </a:t>
            </a:r>
            <a:r>
              <a:rPr lang="en-US" dirty="0">
                <a:latin typeface="Arial" charset="0"/>
              </a:rPr>
              <a:t>THE DEVIATION IS THE DIFFERENCE, IN MILS, BETWEEN THE KNOWN POINT DIRECTION AND THE TARGET DIRECTION</a:t>
            </a:r>
          </a:p>
          <a:p>
            <a:pPr marL="457200" indent="-457200"/>
            <a:endParaRPr lang="en-US" dirty="0">
              <a:latin typeface="Arial" charset="0"/>
            </a:endParaRPr>
          </a:p>
          <a:p>
            <a:pPr marL="457200" indent="-457200"/>
            <a:r>
              <a:rPr lang="en-US" dirty="0">
                <a:latin typeface="Arial" charset="0"/>
                <a:cs typeface="Arial" charset="0"/>
              </a:rPr>
              <a:t>     •  </a:t>
            </a:r>
            <a:r>
              <a:rPr lang="en-US" dirty="0">
                <a:latin typeface="Arial" charset="0"/>
              </a:rPr>
              <a:t>USE HAND METHOD WHEN DEVIATION IS NEEDED QUICKLY                                    </a:t>
            </a:r>
          </a:p>
        </p:txBody>
      </p:sp>
      <p:sp>
        <p:nvSpPr>
          <p:cNvPr id="11" name="Rectangle 7">
            <a:extLst>
              <a:ext uri="{FF2B5EF4-FFF2-40B4-BE49-F238E27FC236}">
                <a16:creationId xmlns:a16="http://schemas.microsoft.com/office/drawing/2014/main" id="{7FA4DAFB-51FB-E8C3-A93F-5517F211A5C5}"/>
              </a:ext>
            </a:extLst>
          </p:cNvPr>
          <p:cNvSpPr>
            <a:spLocks noChangeArrowheads="1"/>
          </p:cNvSpPr>
          <p:nvPr/>
        </p:nvSpPr>
        <p:spPr bwMode="auto">
          <a:xfrm>
            <a:off x="0" y="141288"/>
            <a:ext cx="9143999" cy="1249362"/>
          </a:xfrm>
          <a:prstGeom prst="rect">
            <a:avLst/>
          </a:prstGeom>
          <a:noFill/>
          <a:ln w="9525">
            <a:noFill/>
            <a:miter lim="800000"/>
            <a:headEnd/>
            <a:tailEnd/>
          </a:ln>
        </p:spPr>
        <p:txBody>
          <a:bodyPr anchor="ctr"/>
          <a:lstStyle/>
          <a:p>
            <a:pPr algn="ctr"/>
            <a:r>
              <a:rPr lang="en-US" sz="3600" b="1" dirty="0">
                <a:latin typeface="Arial" charset="0"/>
              </a:rPr>
              <a:t>DETERMINE THE </a:t>
            </a:r>
          </a:p>
          <a:p>
            <a:pPr algn="ctr"/>
            <a:r>
              <a:rPr lang="en-US" sz="3600" b="1" dirty="0">
                <a:latin typeface="Arial" charset="0"/>
              </a:rPr>
              <a:t>DEVIATION</a:t>
            </a:r>
          </a:p>
        </p:txBody>
      </p:sp>
    </p:spTree>
    <p:extLst>
      <p:ext uri="{BB962C8B-B14F-4D97-AF65-F5344CB8AC3E}">
        <p14:creationId xmlns:p14="http://schemas.microsoft.com/office/powerpoint/2010/main" val="2902261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41</a:t>
            </a:fld>
            <a:endParaRPr lang="en-US"/>
          </a:p>
        </p:txBody>
      </p:sp>
      <p:sp>
        <p:nvSpPr>
          <p:cNvPr id="10" name="Rectangle 7">
            <a:extLst>
              <a:ext uri="{FF2B5EF4-FFF2-40B4-BE49-F238E27FC236}">
                <a16:creationId xmlns:a16="http://schemas.microsoft.com/office/drawing/2014/main" id="{F0B929A6-D87A-F9A2-C96F-416D5855FA83}"/>
              </a:ext>
            </a:extLst>
          </p:cNvPr>
          <p:cNvSpPr>
            <a:spLocks noChangeArrowheads="1"/>
          </p:cNvSpPr>
          <p:nvPr/>
        </p:nvSpPr>
        <p:spPr bwMode="auto">
          <a:xfrm>
            <a:off x="1" y="458442"/>
            <a:ext cx="9143999" cy="640163"/>
          </a:xfrm>
          <a:prstGeom prst="rect">
            <a:avLst/>
          </a:prstGeom>
          <a:noFill/>
          <a:ln w="9525">
            <a:noFill/>
            <a:miter lim="800000"/>
            <a:headEnd/>
            <a:tailEnd/>
          </a:ln>
        </p:spPr>
        <p:txBody>
          <a:bodyPr anchor="ctr"/>
          <a:lstStyle/>
          <a:p>
            <a:pPr algn="ctr"/>
            <a:r>
              <a:rPr lang="en-US" sz="3600" b="1" dirty="0">
                <a:latin typeface="Arial" charset="0"/>
              </a:rPr>
              <a:t>DETERMINING DEVIATION</a:t>
            </a:r>
          </a:p>
        </p:txBody>
      </p:sp>
      <p:pic>
        <p:nvPicPr>
          <p:cNvPr id="3" name="Picture 2">
            <a:extLst>
              <a:ext uri="{FF2B5EF4-FFF2-40B4-BE49-F238E27FC236}">
                <a16:creationId xmlns:a16="http://schemas.microsoft.com/office/drawing/2014/main" id="{BDB155E4-DD9C-D4AC-7591-2FAAB8146EC6}"/>
              </a:ext>
            </a:extLst>
          </p:cNvPr>
          <p:cNvPicPr>
            <a:picLocks noChangeAspect="1"/>
          </p:cNvPicPr>
          <p:nvPr/>
        </p:nvPicPr>
        <p:blipFill>
          <a:blip r:embed="rId3"/>
          <a:stretch>
            <a:fillRect/>
          </a:stretch>
        </p:blipFill>
        <p:spPr>
          <a:xfrm>
            <a:off x="964275" y="1874697"/>
            <a:ext cx="7989615" cy="4426350"/>
          </a:xfrm>
          <a:prstGeom prst="rect">
            <a:avLst/>
          </a:prstGeom>
        </p:spPr>
      </p:pic>
    </p:spTree>
    <p:extLst>
      <p:ext uri="{BB962C8B-B14F-4D97-AF65-F5344CB8AC3E}">
        <p14:creationId xmlns:p14="http://schemas.microsoft.com/office/powerpoint/2010/main" val="1579168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42</a:t>
            </a:fld>
            <a:endParaRPr lang="en-US"/>
          </a:p>
        </p:txBody>
      </p:sp>
      <p:sp>
        <p:nvSpPr>
          <p:cNvPr id="10" name="Rectangle 6">
            <a:extLst>
              <a:ext uri="{FF2B5EF4-FFF2-40B4-BE49-F238E27FC236}">
                <a16:creationId xmlns:a16="http://schemas.microsoft.com/office/drawing/2014/main" id="{2A82D6C5-DE84-81AB-9C5D-1896C8A22936}"/>
              </a:ext>
            </a:extLst>
          </p:cNvPr>
          <p:cNvSpPr>
            <a:spLocks noChangeArrowheads="1"/>
          </p:cNvSpPr>
          <p:nvPr/>
        </p:nvSpPr>
        <p:spPr bwMode="auto">
          <a:xfrm>
            <a:off x="669657" y="3315250"/>
            <a:ext cx="7804685" cy="1197764"/>
          </a:xfrm>
          <a:prstGeom prst="rect">
            <a:avLst/>
          </a:prstGeom>
          <a:noFill/>
          <a:ln w="12700">
            <a:noFill/>
            <a:miter lim="800000"/>
            <a:headEnd/>
            <a:tailEnd/>
          </a:ln>
        </p:spPr>
        <p:txBody>
          <a:bodyPr wrap="square" lIns="90488" tIns="44450" rIns="90488" bIns="44450">
            <a:spAutoFit/>
          </a:bodyPr>
          <a:lstStyle/>
          <a:p>
            <a:pPr marL="457200" indent="-457200">
              <a:buFontTx/>
              <a:buAutoNum type="arabicPeriod"/>
            </a:pPr>
            <a:r>
              <a:rPr lang="en-US" dirty="0">
                <a:latin typeface="Arial" charset="0"/>
              </a:rPr>
              <a:t>MULTIPLY THE SHIFT FACTOR AND DEVIATION</a:t>
            </a:r>
          </a:p>
          <a:p>
            <a:pPr marL="457200" indent="-457200">
              <a:buFontTx/>
              <a:buAutoNum type="arabicPeriod"/>
            </a:pPr>
            <a:endParaRPr lang="en-US" dirty="0">
              <a:latin typeface="Arial" charset="0"/>
            </a:endParaRPr>
          </a:p>
          <a:p>
            <a:pPr marL="457200" indent="-457200"/>
            <a:r>
              <a:rPr lang="en-US" dirty="0">
                <a:latin typeface="Arial" charset="0"/>
              </a:rPr>
              <a:t>2.  EXPRESS IN METERS, AND ROUND TO THE NEAREST 10 METERS</a:t>
            </a:r>
          </a:p>
          <a:p>
            <a:pPr marL="457200" indent="-457200"/>
            <a:r>
              <a:rPr lang="en-US" dirty="0">
                <a:latin typeface="Arial" charset="0"/>
              </a:rPr>
              <a:t>                                     </a:t>
            </a:r>
          </a:p>
        </p:txBody>
      </p:sp>
      <p:sp>
        <p:nvSpPr>
          <p:cNvPr id="11" name="Rectangle 7">
            <a:extLst>
              <a:ext uri="{FF2B5EF4-FFF2-40B4-BE49-F238E27FC236}">
                <a16:creationId xmlns:a16="http://schemas.microsoft.com/office/drawing/2014/main" id="{D22C6F5D-46EE-C56E-2391-441C7DBACE63}"/>
              </a:ext>
            </a:extLst>
          </p:cNvPr>
          <p:cNvSpPr>
            <a:spLocks noChangeArrowheads="1"/>
          </p:cNvSpPr>
          <p:nvPr/>
        </p:nvSpPr>
        <p:spPr bwMode="auto">
          <a:xfrm>
            <a:off x="0" y="165100"/>
            <a:ext cx="9144000" cy="1187450"/>
          </a:xfrm>
          <a:prstGeom prst="rect">
            <a:avLst/>
          </a:prstGeom>
          <a:noFill/>
          <a:ln w="9525">
            <a:noFill/>
            <a:miter lim="800000"/>
            <a:headEnd/>
            <a:tailEnd/>
          </a:ln>
        </p:spPr>
        <p:txBody>
          <a:bodyPr anchor="ctr"/>
          <a:lstStyle/>
          <a:p>
            <a:pPr algn="ctr"/>
            <a:r>
              <a:rPr lang="en-US" sz="3600" b="1" dirty="0">
                <a:latin typeface="Arial" charset="0"/>
              </a:rPr>
              <a:t>MULTIPLY THE SHIFT </a:t>
            </a:r>
          </a:p>
          <a:p>
            <a:pPr algn="ctr"/>
            <a:r>
              <a:rPr lang="en-US" sz="3600" b="1" dirty="0">
                <a:latin typeface="Arial" charset="0"/>
              </a:rPr>
              <a:t>FACTOR AND DEVIATION </a:t>
            </a:r>
          </a:p>
        </p:txBody>
      </p:sp>
    </p:spTree>
    <p:extLst>
      <p:ext uri="{BB962C8B-B14F-4D97-AF65-F5344CB8AC3E}">
        <p14:creationId xmlns:p14="http://schemas.microsoft.com/office/powerpoint/2010/main" val="3948874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43</a:t>
            </a:fld>
            <a:endParaRPr lang="en-US"/>
          </a:p>
        </p:txBody>
      </p:sp>
      <p:sp>
        <p:nvSpPr>
          <p:cNvPr id="10" name="Rectangle 14">
            <a:extLst>
              <a:ext uri="{FF2B5EF4-FFF2-40B4-BE49-F238E27FC236}">
                <a16:creationId xmlns:a16="http://schemas.microsoft.com/office/drawing/2014/main" id="{1F81A00A-F355-44B9-0D14-E600E3503260}"/>
              </a:ext>
            </a:extLst>
          </p:cNvPr>
          <p:cNvSpPr>
            <a:spLocks noChangeArrowheads="1"/>
          </p:cNvSpPr>
          <p:nvPr/>
        </p:nvSpPr>
        <p:spPr bwMode="auto">
          <a:xfrm>
            <a:off x="2" y="343973"/>
            <a:ext cx="9143998" cy="628952"/>
          </a:xfrm>
          <a:prstGeom prst="rect">
            <a:avLst/>
          </a:prstGeom>
          <a:noFill/>
          <a:ln w="12700">
            <a:noFill/>
            <a:miter lim="800000"/>
            <a:headEnd/>
            <a:tailEnd/>
          </a:ln>
          <a:effectLst/>
        </p:spPr>
        <p:txBody>
          <a:bodyPr lIns="90488" tIns="44450" rIns="90488" bIns="44450"/>
          <a:lstStyle/>
          <a:p>
            <a:pPr algn="ctr">
              <a:defRPr/>
            </a:pPr>
            <a:r>
              <a:rPr lang="en-US" sz="4000" b="0" dirty="0">
                <a:effectLst>
                  <a:outerShdw blurRad="38100" dist="38100" dir="2700000" algn="tl">
                    <a:srgbClr val="C0C0C0"/>
                  </a:outerShdw>
                </a:effectLst>
                <a:latin typeface="Arial" pitchFamily="34" charset="0"/>
              </a:rPr>
              <a:t>   </a:t>
            </a:r>
            <a:r>
              <a:rPr lang="en-US" sz="3600" b="1" dirty="0">
                <a:effectLst>
                  <a:outerShdw blurRad="38100" dist="38100" dir="2700000" algn="tl">
                    <a:srgbClr val="C0C0C0"/>
                  </a:outerShdw>
                </a:effectLst>
                <a:latin typeface="Arial" pitchFamily="34" charset="0"/>
              </a:rPr>
              <a:t>DETERMINING LATERAL SHIFT</a:t>
            </a:r>
            <a:endParaRPr lang="en-US" sz="3600" b="1" dirty="0">
              <a:solidFill>
                <a:srgbClr val="3BC7FF"/>
              </a:solidFill>
              <a:effectLst>
                <a:outerShdw blurRad="38100" dist="38100" dir="2700000" algn="tl">
                  <a:srgbClr val="C0C0C0"/>
                </a:outerShdw>
              </a:effectLst>
              <a:latin typeface="Arial" pitchFamily="34" charset="0"/>
            </a:endParaRPr>
          </a:p>
        </p:txBody>
      </p:sp>
      <p:grpSp>
        <p:nvGrpSpPr>
          <p:cNvPr id="11" name="Group 37">
            <a:extLst>
              <a:ext uri="{FF2B5EF4-FFF2-40B4-BE49-F238E27FC236}">
                <a16:creationId xmlns:a16="http://schemas.microsoft.com/office/drawing/2014/main" id="{12858957-1C5C-20BF-2E14-3B28628C36C9}"/>
              </a:ext>
            </a:extLst>
          </p:cNvPr>
          <p:cNvGrpSpPr>
            <a:grpSpLocks/>
          </p:cNvGrpSpPr>
          <p:nvPr/>
        </p:nvGrpSpPr>
        <p:grpSpPr bwMode="auto">
          <a:xfrm>
            <a:off x="919956" y="1840214"/>
            <a:ext cx="7304087" cy="4635500"/>
            <a:chOff x="515" y="812"/>
            <a:chExt cx="4601" cy="2920"/>
          </a:xfrm>
        </p:grpSpPr>
        <p:sp>
          <p:nvSpPr>
            <p:cNvPr id="12" name="Rectangle 6">
              <a:extLst>
                <a:ext uri="{FF2B5EF4-FFF2-40B4-BE49-F238E27FC236}">
                  <a16:creationId xmlns:a16="http://schemas.microsoft.com/office/drawing/2014/main" id="{9F0349C8-C0D4-521F-AF59-162DAD37AC8C}"/>
                </a:ext>
              </a:extLst>
            </p:cNvPr>
            <p:cNvSpPr>
              <a:spLocks noChangeArrowheads="1"/>
            </p:cNvSpPr>
            <p:nvPr/>
          </p:nvSpPr>
          <p:spPr bwMode="auto">
            <a:xfrm>
              <a:off x="515" y="1621"/>
              <a:ext cx="2128" cy="286"/>
            </a:xfrm>
            <a:prstGeom prst="rect">
              <a:avLst/>
            </a:prstGeom>
            <a:noFill/>
            <a:ln w="12700">
              <a:noFill/>
              <a:miter lim="800000"/>
              <a:headEnd/>
              <a:tailEnd/>
            </a:ln>
          </p:spPr>
          <p:txBody>
            <a:bodyPr wrap="none" lIns="90488" tIns="44450" rIns="90488" bIns="44450">
              <a:spAutoFit/>
            </a:bodyPr>
            <a:lstStyle/>
            <a:p>
              <a:r>
                <a:rPr lang="en-US">
                  <a:latin typeface="Arial" charset="0"/>
                </a:rPr>
                <a:t>                                      </a:t>
              </a:r>
            </a:p>
          </p:txBody>
        </p:sp>
        <p:sp>
          <p:nvSpPr>
            <p:cNvPr id="13" name="Text Box 8">
              <a:extLst>
                <a:ext uri="{FF2B5EF4-FFF2-40B4-BE49-F238E27FC236}">
                  <a16:creationId xmlns:a16="http://schemas.microsoft.com/office/drawing/2014/main" id="{3C2F9B2A-C2A6-EA08-CABD-AEE6CE713057}"/>
                </a:ext>
              </a:extLst>
            </p:cNvPr>
            <p:cNvSpPr txBox="1">
              <a:spLocks noChangeArrowheads="1"/>
            </p:cNvSpPr>
            <p:nvPr/>
          </p:nvSpPr>
          <p:spPr bwMode="auto">
            <a:xfrm>
              <a:off x="1309" y="2341"/>
              <a:ext cx="116" cy="288"/>
            </a:xfrm>
            <a:prstGeom prst="rect">
              <a:avLst/>
            </a:prstGeom>
            <a:noFill/>
            <a:ln w="9525">
              <a:noFill/>
              <a:miter lim="800000"/>
              <a:headEnd/>
              <a:tailEnd/>
            </a:ln>
          </p:spPr>
          <p:txBody>
            <a:bodyPr wrap="none">
              <a:spAutoFit/>
            </a:bodyPr>
            <a:lstStyle/>
            <a:p>
              <a:endParaRPr lang="en-US">
                <a:latin typeface="Times New Roman" pitchFamily="18" charset="0"/>
              </a:endParaRPr>
            </a:p>
          </p:txBody>
        </p:sp>
        <p:sp>
          <p:nvSpPr>
            <p:cNvPr id="14" name="Rectangle 15">
              <a:extLst>
                <a:ext uri="{FF2B5EF4-FFF2-40B4-BE49-F238E27FC236}">
                  <a16:creationId xmlns:a16="http://schemas.microsoft.com/office/drawing/2014/main" id="{84A22FD5-5281-1DC3-1D19-C15240BA9598}"/>
                </a:ext>
              </a:extLst>
            </p:cNvPr>
            <p:cNvSpPr>
              <a:spLocks noChangeArrowheads="1"/>
            </p:cNvSpPr>
            <p:nvPr/>
          </p:nvSpPr>
          <p:spPr bwMode="auto">
            <a:xfrm>
              <a:off x="620" y="812"/>
              <a:ext cx="4496" cy="2920"/>
            </a:xfrm>
            <a:prstGeom prst="rect">
              <a:avLst/>
            </a:prstGeom>
            <a:solidFill>
              <a:srgbClr val="FCFFC6"/>
            </a:solidFill>
            <a:ln w="12700">
              <a:solidFill>
                <a:schemeClr val="tx1"/>
              </a:solidFill>
              <a:miter lim="800000"/>
              <a:headEnd/>
              <a:tailEnd/>
            </a:ln>
          </p:spPr>
          <p:txBody>
            <a:bodyPr wrap="none" anchor="ctr"/>
            <a:lstStyle/>
            <a:p>
              <a:endParaRPr lang="en-US"/>
            </a:p>
          </p:txBody>
        </p:sp>
        <p:pic>
          <p:nvPicPr>
            <p:cNvPr id="15" name="Picture 17">
              <a:extLst>
                <a:ext uri="{FF2B5EF4-FFF2-40B4-BE49-F238E27FC236}">
                  <a16:creationId xmlns:a16="http://schemas.microsoft.com/office/drawing/2014/main" id="{D6123C7E-4AD4-EA2D-8BF8-7AE886BA63FA}"/>
                </a:ext>
              </a:extLst>
            </p:cNvPr>
            <p:cNvPicPr>
              <a:picLocks noChangeArrowheads="1"/>
            </p:cNvPicPr>
            <p:nvPr/>
          </p:nvPicPr>
          <p:blipFill>
            <a:blip r:embed="rId3" cstate="print"/>
            <a:srcRect/>
            <a:stretch>
              <a:fillRect/>
            </a:stretch>
          </p:blipFill>
          <p:spPr bwMode="auto">
            <a:xfrm>
              <a:off x="3504" y="912"/>
              <a:ext cx="1514" cy="809"/>
            </a:xfrm>
            <a:prstGeom prst="rect">
              <a:avLst/>
            </a:prstGeom>
            <a:noFill/>
            <a:ln w="12700">
              <a:noFill/>
              <a:miter lim="800000"/>
              <a:headEnd/>
              <a:tailEnd/>
            </a:ln>
          </p:spPr>
        </p:pic>
        <p:graphicFrame>
          <p:nvGraphicFramePr>
            <p:cNvPr id="16" name="Object 18">
              <a:hlinkClick r:id="" action="ppaction://ole?verb=0"/>
              <a:extLst>
                <a:ext uri="{FF2B5EF4-FFF2-40B4-BE49-F238E27FC236}">
                  <a16:creationId xmlns:a16="http://schemas.microsoft.com/office/drawing/2014/main" id="{2B9167C5-4280-C315-5DF5-0722CB232297}"/>
                </a:ext>
              </a:extLst>
            </p:cNvPr>
            <p:cNvGraphicFramePr>
              <a:graphicFrameLocks/>
            </p:cNvGraphicFramePr>
            <p:nvPr/>
          </p:nvGraphicFramePr>
          <p:xfrm>
            <a:off x="1249" y="856"/>
            <a:ext cx="575" cy="816"/>
          </p:xfrm>
          <a:graphic>
            <a:graphicData uri="http://schemas.openxmlformats.org/presentationml/2006/ole">
              <mc:AlternateContent xmlns:mc="http://schemas.openxmlformats.org/markup-compatibility/2006">
                <mc:Choice xmlns:v="urn:schemas-microsoft-com:vml" Requires="v">
                  <p:oleObj spid="_x0000_s71721" name="ClipArt" r:id="rId4" imgW="1425240" imgH="1234800" progId="">
                    <p:embed/>
                  </p:oleObj>
                </mc:Choice>
                <mc:Fallback>
                  <p:oleObj name="ClipArt" r:id="rId4" imgW="1425240" imgH="1234800" progId="">
                    <p:embed/>
                    <p:pic>
                      <p:nvPicPr>
                        <p:cNvPr id="16" name="Object 18">
                          <a:hlinkClick r:id="" action="ppaction://ole?verb=0"/>
                          <a:extLst>
                            <a:ext uri="{FF2B5EF4-FFF2-40B4-BE49-F238E27FC236}">
                              <a16:creationId xmlns:a16="http://schemas.microsoft.com/office/drawing/2014/main" id="{2B9167C5-4280-C315-5DF5-0722CB23229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 y="856"/>
                          <a:ext cx="575"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Line 20">
              <a:extLst>
                <a:ext uri="{FF2B5EF4-FFF2-40B4-BE49-F238E27FC236}">
                  <a16:creationId xmlns:a16="http://schemas.microsoft.com/office/drawing/2014/main" id="{EE55EE56-E588-1BBA-AA3A-3EA12ADFA06B}"/>
                </a:ext>
              </a:extLst>
            </p:cNvPr>
            <p:cNvSpPr>
              <a:spLocks noChangeShapeType="1"/>
            </p:cNvSpPr>
            <p:nvPr/>
          </p:nvSpPr>
          <p:spPr bwMode="auto">
            <a:xfrm flipV="1">
              <a:off x="2224" y="1621"/>
              <a:ext cx="1504" cy="1659"/>
            </a:xfrm>
            <a:prstGeom prst="line">
              <a:avLst/>
            </a:prstGeom>
            <a:noFill/>
            <a:ln w="50800">
              <a:solidFill>
                <a:schemeClr val="tx1"/>
              </a:solidFill>
              <a:round/>
              <a:headEnd/>
              <a:tailEnd/>
            </a:ln>
          </p:spPr>
          <p:txBody>
            <a:bodyPr wrap="none" anchor="ctr"/>
            <a:lstStyle/>
            <a:p>
              <a:endParaRPr lang="en-US"/>
            </a:p>
          </p:txBody>
        </p:sp>
        <p:sp>
          <p:nvSpPr>
            <p:cNvPr id="18" name="Line 21">
              <a:extLst>
                <a:ext uri="{FF2B5EF4-FFF2-40B4-BE49-F238E27FC236}">
                  <a16:creationId xmlns:a16="http://schemas.microsoft.com/office/drawing/2014/main" id="{709A442C-629C-2123-08ED-AF4C44B82C96}"/>
                </a:ext>
              </a:extLst>
            </p:cNvPr>
            <p:cNvSpPr>
              <a:spLocks noChangeShapeType="1"/>
            </p:cNvSpPr>
            <p:nvPr/>
          </p:nvSpPr>
          <p:spPr bwMode="auto">
            <a:xfrm flipV="1">
              <a:off x="1600" y="1616"/>
              <a:ext cx="2128" cy="233"/>
            </a:xfrm>
            <a:prstGeom prst="line">
              <a:avLst/>
            </a:prstGeom>
            <a:noFill/>
            <a:ln w="50800">
              <a:solidFill>
                <a:schemeClr val="tx1"/>
              </a:solidFill>
              <a:round/>
              <a:headEnd/>
              <a:tailEnd/>
            </a:ln>
          </p:spPr>
          <p:txBody>
            <a:bodyPr wrap="none" anchor="ctr"/>
            <a:lstStyle/>
            <a:p>
              <a:endParaRPr lang="en-US"/>
            </a:p>
          </p:txBody>
        </p:sp>
        <p:sp>
          <p:nvSpPr>
            <p:cNvPr id="19" name="Line 22">
              <a:extLst>
                <a:ext uri="{FF2B5EF4-FFF2-40B4-BE49-F238E27FC236}">
                  <a16:creationId xmlns:a16="http://schemas.microsoft.com/office/drawing/2014/main" id="{A99DE908-2B89-CB48-F540-F2B2DE407920}"/>
                </a:ext>
              </a:extLst>
            </p:cNvPr>
            <p:cNvSpPr>
              <a:spLocks noChangeShapeType="1"/>
            </p:cNvSpPr>
            <p:nvPr/>
          </p:nvSpPr>
          <p:spPr bwMode="auto">
            <a:xfrm flipH="1" flipV="1">
              <a:off x="1568" y="1808"/>
              <a:ext cx="656" cy="1472"/>
            </a:xfrm>
            <a:prstGeom prst="line">
              <a:avLst/>
            </a:prstGeom>
            <a:noFill/>
            <a:ln w="50800">
              <a:solidFill>
                <a:schemeClr val="tx1"/>
              </a:solidFill>
              <a:round/>
              <a:headEnd/>
              <a:tailEnd/>
            </a:ln>
          </p:spPr>
          <p:txBody>
            <a:bodyPr wrap="none" anchor="ctr"/>
            <a:lstStyle/>
            <a:p>
              <a:endParaRPr lang="en-US"/>
            </a:p>
          </p:txBody>
        </p:sp>
        <p:sp>
          <p:nvSpPr>
            <p:cNvPr id="20" name="Rectangle 23">
              <a:extLst>
                <a:ext uri="{FF2B5EF4-FFF2-40B4-BE49-F238E27FC236}">
                  <a16:creationId xmlns:a16="http://schemas.microsoft.com/office/drawing/2014/main" id="{11731178-5967-60D8-3C0B-9415A1EDEEDF}"/>
                </a:ext>
              </a:extLst>
            </p:cNvPr>
            <p:cNvSpPr>
              <a:spLocks noChangeArrowheads="1"/>
            </p:cNvSpPr>
            <p:nvPr/>
          </p:nvSpPr>
          <p:spPr bwMode="auto">
            <a:xfrm>
              <a:off x="1715" y="1278"/>
              <a:ext cx="838" cy="402"/>
            </a:xfrm>
            <a:prstGeom prst="rect">
              <a:avLst/>
            </a:prstGeom>
            <a:noFill/>
            <a:ln w="12700">
              <a:noFill/>
              <a:miter lim="800000"/>
              <a:headEnd/>
              <a:tailEnd/>
            </a:ln>
          </p:spPr>
          <p:txBody>
            <a:bodyPr wrap="none" lIns="90488" tIns="44450" rIns="90488" bIns="44450">
              <a:spAutoFit/>
            </a:bodyPr>
            <a:lstStyle/>
            <a:p>
              <a:pPr eaLnBrk="0" hangingPunct="0"/>
              <a:r>
                <a:rPr lang="en-US" sz="1800" b="0" dirty="0">
                  <a:latin typeface="Times New Roman" pitchFamily="18" charset="0"/>
                </a:rPr>
                <a:t>BMP IN</a:t>
              </a:r>
            </a:p>
            <a:p>
              <a:pPr eaLnBrk="0" hangingPunct="0"/>
              <a:r>
                <a:rPr lang="en-US" sz="1800" b="0" dirty="0">
                  <a:latin typeface="Times New Roman" pitchFamily="18" charset="0"/>
                </a:rPr>
                <a:t>TREE LINE</a:t>
              </a:r>
            </a:p>
          </p:txBody>
        </p:sp>
        <p:sp>
          <p:nvSpPr>
            <p:cNvPr id="21" name="Rectangle 24">
              <a:extLst>
                <a:ext uri="{FF2B5EF4-FFF2-40B4-BE49-F238E27FC236}">
                  <a16:creationId xmlns:a16="http://schemas.microsoft.com/office/drawing/2014/main" id="{4852405B-8D12-5045-3F6E-0D494F362A03}"/>
                </a:ext>
              </a:extLst>
            </p:cNvPr>
            <p:cNvSpPr>
              <a:spLocks noChangeArrowheads="1"/>
            </p:cNvSpPr>
            <p:nvPr/>
          </p:nvSpPr>
          <p:spPr bwMode="auto">
            <a:xfrm>
              <a:off x="2819" y="1470"/>
              <a:ext cx="710" cy="229"/>
            </a:xfrm>
            <a:prstGeom prst="rect">
              <a:avLst/>
            </a:prstGeom>
            <a:noFill/>
            <a:ln w="12700">
              <a:noFill/>
              <a:miter lim="800000"/>
              <a:headEnd/>
              <a:tailEnd/>
            </a:ln>
          </p:spPr>
          <p:txBody>
            <a:bodyPr wrap="none" lIns="90488" tIns="44450" rIns="90488" bIns="44450">
              <a:spAutoFit/>
            </a:bodyPr>
            <a:lstStyle/>
            <a:p>
              <a:pPr eaLnBrk="0" hangingPunct="0"/>
              <a:r>
                <a:rPr lang="en-US" sz="1800" b="0">
                  <a:latin typeface="Times New Roman" pitchFamily="18" charset="0"/>
                </a:rPr>
                <a:t>LEFT 160</a:t>
              </a:r>
            </a:p>
          </p:txBody>
        </p:sp>
        <p:sp>
          <p:nvSpPr>
            <p:cNvPr id="22" name="Rectangle 25">
              <a:extLst>
                <a:ext uri="{FF2B5EF4-FFF2-40B4-BE49-F238E27FC236}">
                  <a16:creationId xmlns:a16="http://schemas.microsoft.com/office/drawing/2014/main" id="{44C63884-01EB-2BA2-6A92-783BA2FF01DC}"/>
                </a:ext>
              </a:extLst>
            </p:cNvPr>
            <p:cNvSpPr>
              <a:spLocks noChangeArrowheads="1"/>
            </p:cNvSpPr>
            <p:nvPr/>
          </p:nvSpPr>
          <p:spPr bwMode="auto">
            <a:xfrm>
              <a:off x="4259" y="1758"/>
              <a:ext cx="702" cy="402"/>
            </a:xfrm>
            <a:prstGeom prst="rect">
              <a:avLst/>
            </a:prstGeom>
            <a:noFill/>
            <a:ln w="12700">
              <a:noFill/>
              <a:miter lim="800000"/>
              <a:headEnd/>
              <a:tailEnd/>
            </a:ln>
          </p:spPr>
          <p:txBody>
            <a:bodyPr wrap="none" lIns="90488" tIns="44450" rIns="90488" bIns="44450">
              <a:spAutoFit/>
            </a:bodyPr>
            <a:lstStyle/>
            <a:p>
              <a:pPr eaLnBrk="0" hangingPunct="0"/>
              <a:r>
                <a:rPr lang="en-US" sz="1800" b="0">
                  <a:latin typeface="Times New Roman" pitchFamily="18" charset="0"/>
                </a:rPr>
                <a:t>KNOWN </a:t>
              </a:r>
            </a:p>
            <a:p>
              <a:pPr eaLnBrk="0" hangingPunct="0"/>
              <a:r>
                <a:rPr lang="en-US" sz="1800" b="0">
                  <a:latin typeface="Times New Roman" pitchFamily="18" charset="0"/>
                </a:rPr>
                <a:t>POINT</a:t>
              </a:r>
            </a:p>
          </p:txBody>
        </p:sp>
        <p:sp>
          <p:nvSpPr>
            <p:cNvPr id="23" name="AutoShape 26">
              <a:extLst>
                <a:ext uri="{FF2B5EF4-FFF2-40B4-BE49-F238E27FC236}">
                  <a16:creationId xmlns:a16="http://schemas.microsoft.com/office/drawing/2014/main" id="{BE1FF6A1-6202-3F7E-14C6-D69A3EB8D97F}"/>
                </a:ext>
              </a:extLst>
            </p:cNvPr>
            <p:cNvSpPr>
              <a:spLocks noChangeArrowheads="1"/>
            </p:cNvSpPr>
            <p:nvPr/>
          </p:nvSpPr>
          <p:spPr bwMode="auto">
            <a:xfrm>
              <a:off x="2116" y="3364"/>
              <a:ext cx="280" cy="280"/>
            </a:xfrm>
            <a:prstGeom prst="triangle">
              <a:avLst>
                <a:gd name="adj" fmla="val 49995"/>
              </a:avLst>
            </a:prstGeom>
            <a:noFill/>
            <a:ln w="12700">
              <a:solidFill>
                <a:schemeClr val="tx1"/>
              </a:solidFill>
              <a:miter lim="800000"/>
              <a:headEnd/>
              <a:tailEnd/>
            </a:ln>
          </p:spPr>
          <p:txBody>
            <a:bodyPr wrap="none" anchor="ctr"/>
            <a:lstStyle/>
            <a:p>
              <a:endParaRPr lang="en-US"/>
            </a:p>
          </p:txBody>
        </p:sp>
        <p:sp>
          <p:nvSpPr>
            <p:cNvPr id="24" name="Arc 27">
              <a:extLst>
                <a:ext uri="{FF2B5EF4-FFF2-40B4-BE49-F238E27FC236}">
                  <a16:creationId xmlns:a16="http://schemas.microsoft.com/office/drawing/2014/main" id="{8B51A7D4-EC8B-E94B-1B0E-1D7EFB8F49BE}"/>
                </a:ext>
              </a:extLst>
            </p:cNvPr>
            <p:cNvSpPr>
              <a:spLocks/>
            </p:cNvSpPr>
            <p:nvPr/>
          </p:nvSpPr>
          <p:spPr bwMode="auto">
            <a:xfrm>
              <a:off x="1912" y="2470"/>
              <a:ext cx="795" cy="266"/>
            </a:xfrm>
            <a:custGeom>
              <a:avLst/>
              <a:gdLst>
                <a:gd name="T0" fmla="*/ 0 w 33525"/>
                <a:gd name="T1" fmla="*/ 0 h 25657"/>
                <a:gd name="T2" fmla="*/ 0 w 33525"/>
                <a:gd name="T3" fmla="*/ 0 h 25657"/>
                <a:gd name="T4" fmla="*/ 0 w 33525"/>
                <a:gd name="T5" fmla="*/ 0 h 25657"/>
                <a:gd name="T6" fmla="*/ 0 60000 65536"/>
                <a:gd name="T7" fmla="*/ 0 60000 65536"/>
                <a:gd name="T8" fmla="*/ 0 60000 65536"/>
                <a:gd name="T9" fmla="*/ 0 w 33525"/>
                <a:gd name="T10" fmla="*/ 0 h 25657"/>
                <a:gd name="T11" fmla="*/ 33525 w 33525"/>
                <a:gd name="T12" fmla="*/ 25657 h 25657"/>
              </a:gdLst>
              <a:ahLst/>
              <a:cxnLst>
                <a:cxn ang="T6">
                  <a:pos x="T0" y="T1"/>
                </a:cxn>
                <a:cxn ang="T7">
                  <a:pos x="T2" y="T3"/>
                </a:cxn>
                <a:cxn ang="T8">
                  <a:pos x="T4" y="T5"/>
                </a:cxn>
              </a:cxnLst>
              <a:rect l="T9" t="T10" r="T11" b="T12"/>
              <a:pathLst>
                <a:path w="33525" h="25657" fill="none" extrusionOk="0">
                  <a:moveTo>
                    <a:pt x="0" y="3590"/>
                  </a:moveTo>
                  <a:cubicBezTo>
                    <a:pt x="3536" y="1248"/>
                    <a:pt x="7683" y="-1"/>
                    <a:pt x="11925" y="0"/>
                  </a:cubicBezTo>
                  <a:cubicBezTo>
                    <a:pt x="23854" y="0"/>
                    <a:pt x="33525" y="9670"/>
                    <a:pt x="33525" y="21600"/>
                  </a:cubicBezTo>
                  <a:cubicBezTo>
                    <a:pt x="33525" y="22961"/>
                    <a:pt x="33396" y="24319"/>
                    <a:pt x="33140" y="25656"/>
                  </a:cubicBezTo>
                </a:path>
                <a:path w="33525" h="25657" stroke="0" extrusionOk="0">
                  <a:moveTo>
                    <a:pt x="0" y="3590"/>
                  </a:moveTo>
                  <a:cubicBezTo>
                    <a:pt x="3536" y="1248"/>
                    <a:pt x="7683" y="-1"/>
                    <a:pt x="11925" y="0"/>
                  </a:cubicBezTo>
                  <a:cubicBezTo>
                    <a:pt x="23854" y="0"/>
                    <a:pt x="33525" y="9670"/>
                    <a:pt x="33525" y="21600"/>
                  </a:cubicBezTo>
                  <a:cubicBezTo>
                    <a:pt x="33525" y="22961"/>
                    <a:pt x="33396" y="24319"/>
                    <a:pt x="33140" y="25656"/>
                  </a:cubicBezTo>
                  <a:lnTo>
                    <a:pt x="11925" y="21600"/>
                  </a:lnTo>
                  <a:close/>
                </a:path>
              </a:pathLst>
            </a:custGeom>
            <a:noFill/>
            <a:ln w="50800" cap="rnd">
              <a:solidFill>
                <a:schemeClr val="tx1"/>
              </a:solidFill>
              <a:round/>
              <a:headEnd type="triangle" w="med" len="med"/>
              <a:tailEnd/>
            </a:ln>
          </p:spPr>
          <p:txBody>
            <a:bodyPr wrap="none" anchor="ctr"/>
            <a:lstStyle/>
            <a:p>
              <a:endParaRPr lang="en-US"/>
            </a:p>
          </p:txBody>
        </p:sp>
        <p:sp>
          <p:nvSpPr>
            <p:cNvPr id="25" name="Rectangle 28">
              <a:extLst>
                <a:ext uri="{FF2B5EF4-FFF2-40B4-BE49-F238E27FC236}">
                  <a16:creationId xmlns:a16="http://schemas.microsoft.com/office/drawing/2014/main" id="{97494421-AD84-CEF4-33E6-41EA17B0273B}"/>
                </a:ext>
              </a:extLst>
            </p:cNvPr>
            <p:cNvSpPr>
              <a:spLocks noChangeArrowheads="1"/>
            </p:cNvSpPr>
            <p:nvPr/>
          </p:nvSpPr>
          <p:spPr bwMode="auto">
            <a:xfrm>
              <a:off x="2099" y="2238"/>
              <a:ext cx="638" cy="229"/>
            </a:xfrm>
            <a:prstGeom prst="rect">
              <a:avLst/>
            </a:prstGeom>
            <a:noFill/>
            <a:ln w="12700">
              <a:noFill/>
              <a:miter lim="800000"/>
              <a:headEnd/>
              <a:tailEnd/>
            </a:ln>
          </p:spPr>
          <p:txBody>
            <a:bodyPr wrap="none" lIns="90488" tIns="44450" rIns="90488" bIns="44450">
              <a:spAutoFit/>
            </a:bodyPr>
            <a:lstStyle/>
            <a:p>
              <a:pPr eaLnBrk="0" hangingPunct="0"/>
              <a:r>
                <a:rPr lang="en-US" sz="1800" b="0">
                  <a:latin typeface="Times New Roman" pitchFamily="18" charset="0"/>
                </a:rPr>
                <a:t>62 MILS</a:t>
              </a:r>
            </a:p>
          </p:txBody>
        </p:sp>
        <p:sp>
          <p:nvSpPr>
            <p:cNvPr id="26" name="Rectangle 29">
              <a:extLst>
                <a:ext uri="{FF2B5EF4-FFF2-40B4-BE49-F238E27FC236}">
                  <a16:creationId xmlns:a16="http://schemas.microsoft.com/office/drawing/2014/main" id="{472782AD-1F0C-4911-67AB-371331E1A998}"/>
                </a:ext>
              </a:extLst>
            </p:cNvPr>
            <p:cNvSpPr>
              <a:spLocks noChangeArrowheads="1"/>
            </p:cNvSpPr>
            <p:nvPr/>
          </p:nvSpPr>
          <p:spPr bwMode="auto">
            <a:xfrm>
              <a:off x="3111" y="2334"/>
              <a:ext cx="826" cy="402"/>
            </a:xfrm>
            <a:prstGeom prst="rect">
              <a:avLst/>
            </a:prstGeom>
            <a:noFill/>
            <a:ln w="12700">
              <a:noFill/>
              <a:miter lim="800000"/>
              <a:headEnd/>
              <a:tailEnd/>
            </a:ln>
          </p:spPr>
          <p:txBody>
            <a:bodyPr wrap="none" lIns="90488" tIns="44450" rIns="90488" bIns="44450">
              <a:spAutoFit/>
            </a:bodyPr>
            <a:lstStyle/>
            <a:p>
              <a:pPr algn="ctr" eaLnBrk="0" hangingPunct="0"/>
              <a:r>
                <a:rPr lang="en-US" sz="1800" b="0">
                  <a:latin typeface="Times New Roman" pitchFamily="18" charset="0"/>
                </a:rPr>
                <a:t>DISTANCE</a:t>
              </a:r>
            </a:p>
            <a:p>
              <a:pPr algn="ctr" eaLnBrk="0" hangingPunct="0"/>
              <a:r>
                <a:rPr lang="en-US" sz="1800" b="0">
                  <a:latin typeface="Times New Roman" pitchFamily="18" charset="0"/>
                </a:rPr>
                <a:t>2500</a:t>
              </a:r>
            </a:p>
          </p:txBody>
        </p:sp>
        <p:sp>
          <p:nvSpPr>
            <p:cNvPr id="27" name="Rectangle 30">
              <a:extLst>
                <a:ext uri="{FF2B5EF4-FFF2-40B4-BE49-F238E27FC236}">
                  <a16:creationId xmlns:a16="http://schemas.microsoft.com/office/drawing/2014/main" id="{2A62C8A4-24D5-D97E-D999-10573BBF249A}"/>
                </a:ext>
              </a:extLst>
            </p:cNvPr>
            <p:cNvSpPr>
              <a:spLocks noChangeArrowheads="1"/>
            </p:cNvSpPr>
            <p:nvPr/>
          </p:nvSpPr>
          <p:spPr bwMode="auto">
            <a:xfrm>
              <a:off x="2091" y="1902"/>
              <a:ext cx="906" cy="402"/>
            </a:xfrm>
            <a:prstGeom prst="rect">
              <a:avLst/>
            </a:prstGeom>
            <a:noFill/>
            <a:ln w="12700">
              <a:noFill/>
              <a:miter lim="800000"/>
              <a:headEnd/>
              <a:tailEnd/>
            </a:ln>
          </p:spPr>
          <p:txBody>
            <a:bodyPr wrap="none" lIns="90488" tIns="44450" rIns="90488" bIns="44450">
              <a:spAutoFit/>
            </a:bodyPr>
            <a:lstStyle/>
            <a:p>
              <a:pPr algn="ctr" eaLnBrk="0" hangingPunct="0"/>
              <a:r>
                <a:rPr lang="en-US" sz="1800" b="0">
                  <a:latin typeface="Times New Roman" pitchFamily="18" charset="0"/>
                </a:rPr>
                <a:t>ANGULAR</a:t>
              </a:r>
            </a:p>
            <a:p>
              <a:pPr algn="ctr" eaLnBrk="0" hangingPunct="0"/>
              <a:r>
                <a:rPr lang="en-US" sz="1800" b="0">
                  <a:latin typeface="Times New Roman" pitchFamily="18" charset="0"/>
                </a:rPr>
                <a:t>DEVIATION</a:t>
              </a:r>
            </a:p>
          </p:txBody>
        </p:sp>
        <p:sp>
          <p:nvSpPr>
            <p:cNvPr id="28" name="Rectangle 31">
              <a:extLst>
                <a:ext uri="{FF2B5EF4-FFF2-40B4-BE49-F238E27FC236}">
                  <a16:creationId xmlns:a16="http://schemas.microsoft.com/office/drawing/2014/main" id="{C8CC063D-4789-F0CB-623A-2728AD0D95E0}"/>
                </a:ext>
              </a:extLst>
            </p:cNvPr>
            <p:cNvSpPr>
              <a:spLocks noChangeArrowheads="1"/>
            </p:cNvSpPr>
            <p:nvPr/>
          </p:nvSpPr>
          <p:spPr bwMode="auto">
            <a:xfrm>
              <a:off x="1235" y="3438"/>
              <a:ext cx="866" cy="229"/>
            </a:xfrm>
            <a:prstGeom prst="rect">
              <a:avLst/>
            </a:prstGeom>
            <a:noFill/>
            <a:ln w="12700">
              <a:noFill/>
              <a:miter lim="800000"/>
              <a:headEnd/>
              <a:tailEnd/>
            </a:ln>
          </p:spPr>
          <p:txBody>
            <a:bodyPr wrap="none" lIns="90488" tIns="44450" rIns="90488" bIns="44450">
              <a:spAutoFit/>
            </a:bodyPr>
            <a:lstStyle/>
            <a:p>
              <a:pPr eaLnBrk="0" hangingPunct="0"/>
              <a:r>
                <a:rPr lang="en-US" sz="1800" b="0">
                  <a:latin typeface="Times New Roman" pitchFamily="18" charset="0"/>
                </a:rPr>
                <a:t>OBSERVER</a:t>
              </a:r>
            </a:p>
          </p:txBody>
        </p:sp>
        <p:sp>
          <p:nvSpPr>
            <p:cNvPr id="29" name="Rectangle 32">
              <a:extLst>
                <a:ext uri="{FF2B5EF4-FFF2-40B4-BE49-F238E27FC236}">
                  <a16:creationId xmlns:a16="http://schemas.microsoft.com/office/drawing/2014/main" id="{CBE626DA-C607-ECF7-4C7B-7E19D8EE701B}"/>
                </a:ext>
              </a:extLst>
            </p:cNvPr>
            <p:cNvSpPr>
              <a:spLocks noChangeArrowheads="1"/>
            </p:cNvSpPr>
            <p:nvPr/>
          </p:nvSpPr>
          <p:spPr bwMode="auto">
            <a:xfrm>
              <a:off x="3809" y="2622"/>
              <a:ext cx="1214" cy="402"/>
            </a:xfrm>
            <a:prstGeom prst="rect">
              <a:avLst/>
            </a:prstGeom>
            <a:noFill/>
            <a:ln w="12700">
              <a:noFill/>
              <a:miter lim="800000"/>
              <a:headEnd/>
              <a:tailEnd/>
            </a:ln>
          </p:spPr>
          <p:txBody>
            <a:bodyPr wrap="none" lIns="90488" tIns="44450" rIns="90488" bIns="44450">
              <a:spAutoFit/>
            </a:bodyPr>
            <a:lstStyle/>
            <a:p>
              <a:pPr algn="ctr" eaLnBrk="0" hangingPunct="0"/>
              <a:r>
                <a:rPr lang="en-US" sz="1800" b="0">
                  <a:latin typeface="Times New Roman" pitchFamily="18" charset="0"/>
                </a:rPr>
                <a:t>DIRECTION 0850</a:t>
              </a:r>
            </a:p>
            <a:p>
              <a:pPr algn="ctr" eaLnBrk="0" hangingPunct="0"/>
              <a:r>
                <a:rPr lang="en-US" sz="1800" b="0">
                  <a:latin typeface="Times New Roman" pitchFamily="18" charset="0"/>
                </a:rPr>
                <a:t>DISTANCE 2500</a:t>
              </a:r>
            </a:p>
          </p:txBody>
        </p:sp>
        <p:sp>
          <p:nvSpPr>
            <p:cNvPr id="30" name="Rectangle 33">
              <a:extLst>
                <a:ext uri="{FF2B5EF4-FFF2-40B4-BE49-F238E27FC236}">
                  <a16:creationId xmlns:a16="http://schemas.microsoft.com/office/drawing/2014/main" id="{33C6277E-D512-DA66-28A8-9CCF782C6973}"/>
                </a:ext>
              </a:extLst>
            </p:cNvPr>
            <p:cNvSpPr>
              <a:spLocks noChangeArrowheads="1"/>
            </p:cNvSpPr>
            <p:nvPr/>
          </p:nvSpPr>
          <p:spPr bwMode="auto">
            <a:xfrm>
              <a:off x="1331" y="1951"/>
              <a:ext cx="202" cy="229"/>
            </a:xfrm>
            <a:prstGeom prst="rect">
              <a:avLst/>
            </a:prstGeom>
            <a:noFill/>
            <a:ln w="12700">
              <a:noFill/>
              <a:miter lim="800000"/>
              <a:headEnd/>
              <a:tailEnd/>
            </a:ln>
          </p:spPr>
          <p:txBody>
            <a:bodyPr wrap="none" lIns="90488" tIns="44450" rIns="90488" bIns="44450">
              <a:spAutoFit/>
            </a:bodyPr>
            <a:lstStyle/>
            <a:p>
              <a:pPr eaLnBrk="0" hangingPunct="0"/>
              <a:r>
                <a:rPr lang="en-US" sz="1800" b="0">
                  <a:latin typeface="Times New Roman" pitchFamily="18" charset="0"/>
                </a:rPr>
                <a:t>T</a:t>
              </a:r>
            </a:p>
          </p:txBody>
        </p:sp>
        <p:pic>
          <p:nvPicPr>
            <p:cNvPr id="31" name="Picture 34">
              <a:extLst>
                <a:ext uri="{FF2B5EF4-FFF2-40B4-BE49-F238E27FC236}">
                  <a16:creationId xmlns:a16="http://schemas.microsoft.com/office/drawing/2014/main" id="{55D6CAA8-BC85-A694-48AD-CF5FABD12EF3}"/>
                </a:ext>
              </a:extLst>
            </p:cNvPr>
            <p:cNvPicPr>
              <a:picLocks noChangeArrowheads="1"/>
            </p:cNvPicPr>
            <p:nvPr/>
          </p:nvPicPr>
          <p:blipFill>
            <a:blip r:embed="rId6" cstate="print"/>
            <a:srcRect/>
            <a:stretch>
              <a:fillRect/>
            </a:stretch>
          </p:blipFill>
          <p:spPr bwMode="auto">
            <a:xfrm>
              <a:off x="1209" y="1496"/>
              <a:ext cx="607" cy="360"/>
            </a:xfrm>
            <a:prstGeom prst="rect">
              <a:avLst/>
            </a:prstGeom>
            <a:noFill/>
            <a:ln w="12700">
              <a:noFill/>
              <a:miter lim="800000"/>
              <a:headEnd/>
              <a:tailEnd/>
            </a:ln>
          </p:spPr>
        </p:pic>
        <p:graphicFrame>
          <p:nvGraphicFramePr>
            <p:cNvPr id="32" name="Object 36">
              <a:hlinkClick r:id="" action="ppaction://ole?verb=0"/>
              <a:extLst>
                <a:ext uri="{FF2B5EF4-FFF2-40B4-BE49-F238E27FC236}">
                  <a16:creationId xmlns:a16="http://schemas.microsoft.com/office/drawing/2014/main" id="{CEED9E8B-4955-9632-6CBE-05E78DBB0D5D}"/>
                </a:ext>
              </a:extLst>
            </p:cNvPr>
            <p:cNvGraphicFramePr>
              <a:graphicFrameLocks/>
            </p:cNvGraphicFramePr>
            <p:nvPr/>
          </p:nvGraphicFramePr>
          <p:xfrm>
            <a:off x="825" y="920"/>
            <a:ext cx="575" cy="1008"/>
          </p:xfrm>
          <a:graphic>
            <a:graphicData uri="http://schemas.openxmlformats.org/presentationml/2006/ole">
              <mc:AlternateContent xmlns:mc="http://schemas.openxmlformats.org/markup-compatibility/2006">
                <mc:Choice xmlns:v="urn:schemas-microsoft-com:vml" Requires="v">
                  <p:oleObj spid="_x0000_s71722" name="Clip" r:id="rId7" imgW="1425240" imgH="1234800" progId="">
                    <p:embed/>
                  </p:oleObj>
                </mc:Choice>
                <mc:Fallback>
                  <p:oleObj name="Clip" r:id="rId7" imgW="1425240" imgH="1234800" progId="">
                    <p:embed/>
                    <p:pic>
                      <p:nvPicPr>
                        <p:cNvPr id="32" name="Object 36">
                          <a:hlinkClick r:id="" action="ppaction://ole?verb=0"/>
                          <a:extLst>
                            <a:ext uri="{FF2B5EF4-FFF2-40B4-BE49-F238E27FC236}">
                              <a16:creationId xmlns:a16="http://schemas.microsoft.com/office/drawing/2014/main" id="{CEED9E8B-4955-9632-6CBE-05E78DBB0D5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 y="920"/>
                          <a:ext cx="575"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2182361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44</a:t>
            </a:fld>
            <a:endParaRPr lang="en-US"/>
          </a:p>
        </p:txBody>
      </p:sp>
      <p:sp>
        <p:nvSpPr>
          <p:cNvPr id="10" name="Rectangle 6">
            <a:extLst>
              <a:ext uri="{FF2B5EF4-FFF2-40B4-BE49-F238E27FC236}">
                <a16:creationId xmlns:a16="http://schemas.microsoft.com/office/drawing/2014/main" id="{4695416C-0989-DB52-1922-0111F0FDDF28}"/>
              </a:ext>
            </a:extLst>
          </p:cNvPr>
          <p:cNvSpPr>
            <a:spLocks noChangeArrowheads="1"/>
          </p:cNvSpPr>
          <p:nvPr/>
        </p:nvSpPr>
        <p:spPr bwMode="auto">
          <a:xfrm>
            <a:off x="584199" y="3131591"/>
            <a:ext cx="7975600" cy="2028761"/>
          </a:xfrm>
          <a:prstGeom prst="rect">
            <a:avLst/>
          </a:prstGeom>
          <a:noFill/>
          <a:ln w="12700">
            <a:noFill/>
            <a:miter lim="800000"/>
            <a:headEnd/>
            <a:tailEnd/>
          </a:ln>
        </p:spPr>
        <p:txBody>
          <a:bodyPr lIns="90488" tIns="44450" rIns="90488" bIns="44450">
            <a:spAutoFit/>
          </a:bodyPr>
          <a:lstStyle/>
          <a:p>
            <a:pPr eaLnBrk="0" hangingPunct="0">
              <a:spcAft>
                <a:spcPct val="50000"/>
              </a:spcAft>
              <a:buClr>
                <a:schemeClr val="accent1"/>
              </a:buClr>
              <a:buSzPct val="75000"/>
              <a:buFont typeface="Monotype Sorts" pitchFamily="2" charset="2"/>
              <a:buNone/>
            </a:pPr>
            <a:r>
              <a:rPr lang="en-US" dirty="0">
                <a:latin typeface="Arial" charset="0"/>
              </a:rPr>
              <a:t>You are an OP. You see an enemy convoy stopped in the open.  They are located two fingers to the left and 200 meters below BC2811. Your direction and distance to BC2811 is 0300 mils and 2400 meters respectively. Your call sign is W27 and FDC is D45. </a:t>
            </a:r>
          </a:p>
          <a:p>
            <a:pPr eaLnBrk="0" hangingPunct="0">
              <a:spcAft>
                <a:spcPct val="50000"/>
              </a:spcAft>
              <a:buClr>
                <a:schemeClr val="accent1"/>
              </a:buClr>
              <a:buSzPct val="75000"/>
              <a:buFont typeface="Monotype Sorts" pitchFamily="2" charset="2"/>
              <a:buNone/>
            </a:pPr>
            <a:endParaRPr lang="en-US" dirty="0">
              <a:latin typeface="Arial" charset="0"/>
            </a:endParaRPr>
          </a:p>
          <a:p>
            <a:pPr eaLnBrk="0" hangingPunct="0">
              <a:spcAft>
                <a:spcPct val="50000"/>
              </a:spcAft>
              <a:buClr>
                <a:schemeClr val="accent1"/>
              </a:buClr>
              <a:buSzPct val="75000"/>
              <a:buFont typeface="Monotype Sorts" pitchFamily="2" charset="2"/>
              <a:buNone/>
            </a:pPr>
            <a:r>
              <a:rPr lang="en-US" dirty="0">
                <a:latin typeface="Arial" charset="0"/>
              </a:rPr>
              <a:t>What is your CFF? (hint: remember RALS)         </a:t>
            </a:r>
          </a:p>
        </p:txBody>
      </p:sp>
      <p:sp>
        <p:nvSpPr>
          <p:cNvPr id="11" name="Rectangle 7">
            <a:extLst>
              <a:ext uri="{FF2B5EF4-FFF2-40B4-BE49-F238E27FC236}">
                <a16:creationId xmlns:a16="http://schemas.microsoft.com/office/drawing/2014/main" id="{CD9458A5-2532-07FC-4B07-8479D9EB400C}"/>
              </a:ext>
            </a:extLst>
          </p:cNvPr>
          <p:cNvSpPr>
            <a:spLocks noChangeArrowheads="1"/>
          </p:cNvSpPr>
          <p:nvPr/>
        </p:nvSpPr>
        <p:spPr bwMode="auto">
          <a:xfrm>
            <a:off x="0" y="288925"/>
            <a:ext cx="9143999" cy="850900"/>
          </a:xfrm>
          <a:prstGeom prst="rect">
            <a:avLst/>
          </a:prstGeom>
          <a:noFill/>
          <a:ln w="9525">
            <a:noFill/>
            <a:miter lim="800000"/>
            <a:headEnd/>
            <a:tailEnd/>
          </a:ln>
        </p:spPr>
        <p:txBody>
          <a:bodyPr anchor="ctr"/>
          <a:lstStyle/>
          <a:p>
            <a:pPr algn="ctr"/>
            <a:r>
              <a:rPr lang="en-US" sz="3600" b="1" dirty="0">
                <a:latin typeface="Arial" charset="0"/>
              </a:rPr>
              <a:t>PRACTICAL EXERCISE 3</a:t>
            </a:r>
          </a:p>
        </p:txBody>
      </p:sp>
    </p:spTree>
    <p:extLst>
      <p:ext uri="{BB962C8B-B14F-4D97-AF65-F5344CB8AC3E}">
        <p14:creationId xmlns:p14="http://schemas.microsoft.com/office/powerpoint/2010/main" val="1919338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45</a:t>
            </a:fld>
            <a:endParaRPr lang="en-US"/>
          </a:p>
        </p:txBody>
      </p:sp>
      <p:sp>
        <p:nvSpPr>
          <p:cNvPr id="10" name="Rectangle 7">
            <a:extLst>
              <a:ext uri="{FF2B5EF4-FFF2-40B4-BE49-F238E27FC236}">
                <a16:creationId xmlns:a16="http://schemas.microsoft.com/office/drawing/2014/main" id="{2D259785-EC5F-987D-6E90-312F30188A39}"/>
              </a:ext>
            </a:extLst>
          </p:cNvPr>
          <p:cNvSpPr>
            <a:spLocks noChangeArrowheads="1"/>
          </p:cNvSpPr>
          <p:nvPr/>
        </p:nvSpPr>
        <p:spPr bwMode="auto">
          <a:xfrm>
            <a:off x="-1" y="203200"/>
            <a:ext cx="9143999" cy="1130300"/>
          </a:xfrm>
          <a:prstGeom prst="rect">
            <a:avLst/>
          </a:prstGeom>
          <a:noFill/>
          <a:ln w="9525">
            <a:noFill/>
            <a:miter lim="800000"/>
            <a:headEnd/>
            <a:tailEnd/>
          </a:ln>
        </p:spPr>
        <p:txBody>
          <a:bodyPr anchor="ctr"/>
          <a:lstStyle/>
          <a:p>
            <a:pPr algn="ctr"/>
            <a:r>
              <a:rPr lang="en-US" sz="3600" b="1" dirty="0">
                <a:latin typeface="Arial" charset="0"/>
              </a:rPr>
              <a:t>PRACTICAL EXERCISE 3 </a:t>
            </a:r>
          </a:p>
          <a:p>
            <a:pPr algn="ctr"/>
            <a:r>
              <a:rPr lang="en-US" sz="3600" b="1" dirty="0">
                <a:latin typeface="Arial" charset="0"/>
              </a:rPr>
              <a:t>CALCULATION</a:t>
            </a:r>
          </a:p>
        </p:txBody>
      </p:sp>
      <p:sp>
        <p:nvSpPr>
          <p:cNvPr id="11" name="Rectangle 9">
            <a:extLst>
              <a:ext uri="{FF2B5EF4-FFF2-40B4-BE49-F238E27FC236}">
                <a16:creationId xmlns:a16="http://schemas.microsoft.com/office/drawing/2014/main" id="{AF6B18DA-C2A1-C551-E8E5-204DAD2AA214}"/>
              </a:ext>
            </a:extLst>
          </p:cNvPr>
          <p:cNvSpPr>
            <a:spLocks noChangeArrowheads="1"/>
          </p:cNvSpPr>
          <p:nvPr/>
        </p:nvSpPr>
        <p:spPr bwMode="auto">
          <a:xfrm>
            <a:off x="1685658" y="2767413"/>
            <a:ext cx="6125198" cy="2556617"/>
          </a:xfrm>
          <a:prstGeom prst="rect">
            <a:avLst/>
          </a:prstGeom>
          <a:noFill/>
          <a:ln w="12700">
            <a:noFill/>
            <a:miter lim="800000"/>
            <a:headEnd/>
            <a:tailEnd/>
          </a:ln>
        </p:spPr>
        <p:txBody>
          <a:bodyPr lIns="90488" tIns="44450" rIns="90488" bIns="44450"/>
          <a:lstStyle/>
          <a:p>
            <a:pPr marL="342900" indent="-342900" eaLnBrk="0" hangingPunct="0">
              <a:spcAft>
                <a:spcPct val="75000"/>
              </a:spcAft>
              <a:buClr>
                <a:schemeClr val="accent1"/>
              </a:buClr>
              <a:buSzPct val="75000"/>
              <a:buFont typeface="Monotype Sorts" pitchFamily="2" charset="2"/>
              <a:buNone/>
            </a:pPr>
            <a:r>
              <a:rPr lang="en-US" dirty="0">
                <a:latin typeface="Arial" charset="0"/>
              </a:rPr>
              <a:t>0300 mils (dir to KP) - 70 (2 fingers, left) = 0230 mils</a:t>
            </a:r>
          </a:p>
          <a:p>
            <a:pPr marL="342900" indent="-342900" eaLnBrk="0" hangingPunct="0">
              <a:spcAft>
                <a:spcPct val="75000"/>
              </a:spcAft>
              <a:buClr>
                <a:schemeClr val="accent1"/>
              </a:buClr>
              <a:buSzPct val="75000"/>
              <a:buFont typeface="Monotype Sorts" pitchFamily="2" charset="2"/>
              <a:buNone/>
            </a:pPr>
            <a:endParaRPr lang="en-US" dirty="0">
              <a:latin typeface="Arial" charset="0"/>
            </a:endParaRPr>
          </a:p>
          <a:p>
            <a:pPr marL="342900" indent="-342900" eaLnBrk="0" hangingPunct="0">
              <a:spcAft>
                <a:spcPct val="75000"/>
              </a:spcAft>
              <a:buClr>
                <a:schemeClr val="accent1"/>
              </a:buClr>
              <a:buSzPct val="75000"/>
              <a:buFont typeface="Monotype Sorts" pitchFamily="2" charset="2"/>
              <a:buNone/>
            </a:pPr>
            <a:r>
              <a:rPr lang="en-US" dirty="0">
                <a:latin typeface="Arial" charset="0"/>
              </a:rPr>
              <a:t>2400 m (</a:t>
            </a:r>
            <a:r>
              <a:rPr lang="en-US" dirty="0" err="1">
                <a:latin typeface="Arial" charset="0"/>
              </a:rPr>
              <a:t>dis</a:t>
            </a:r>
            <a:r>
              <a:rPr lang="en-US" dirty="0">
                <a:latin typeface="Arial" charset="0"/>
              </a:rPr>
              <a:t> to KP)/1000 (common factor) = 2.4 OT factor</a:t>
            </a:r>
          </a:p>
          <a:p>
            <a:pPr marL="342900" indent="-342900" eaLnBrk="0" hangingPunct="0">
              <a:spcAft>
                <a:spcPct val="75000"/>
              </a:spcAft>
              <a:buClr>
                <a:schemeClr val="accent1"/>
              </a:buClr>
              <a:buSzPct val="75000"/>
              <a:buFont typeface="Monotype Sorts" pitchFamily="2" charset="2"/>
              <a:buNone/>
            </a:pPr>
            <a:endParaRPr lang="en-US" dirty="0">
              <a:latin typeface="Arial" charset="0"/>
            </a:endParaRPr>
          </a:p>
          <a:p>
            <a:pPr marL="342900" indent="-342900" eaLnBrk="0" hangingPunct="0">
              <a:spcAft>
                <a:spcPct val="75000"/>
              </a:spcAft>
              <a:buClr>
                <a:schemeClr val="accent1"/>
              </a:buClr>
              <a:buSzPct val="75000"/>
              <a:buFont typeface="Monotype Sorts" pitchFamily="2" charset="2"/>
              <a:buNone/>
            </a:pPr>
            <a:r>
              <a:rPr lang="en-US" dirty="0">
                <a:latin typeface="Arial" charset="0"/>
              </a:rPr>
              <a:t>2.4 X 70 (2 fingers) = 168.0 (round to nearest 10 = 170)</a:t>
            </a:r>
          </a:p>
        </p:txBody>
      </p:sp>
    </p:spTree>
    <p:extLst>
      <p:ext uri="{BB962C8B-B14F-4D97-AF65-F5344CB8AC3E}">
        <p14:creationId xmlns:p14="http://schemas.microsoft.com/office/powerpoint/2010/main" val="3726241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46</a:t>
            </a:fld>
            <a:endParaRPr lang="en-US"/>
          </a:p>
        </p:txBody>
      </p:sp>
      <p:sp>
        <p:nvSpPr>
          <p:cNvPr id="10" name="Rectangle 7">
            <a:extLst>
              <a:ext uri="{FF2B5EF4-FFF2-40B4-BE49-F238E27FC236}">
                <a16:creationId xmlns:a16="http://schemas.microsoft.com/office/drawing/2014/main" id="{433038FE-609C-05BB-2957-73EC0C1DB384}"/>
              </a:ext>
            </a:extLst>
          </p:cNvPr>
          <p:cNvSpPr>
            <a:spLocks noChangeArrowheads="1"/>
          </p:cNvSpPr>
          <p:nvPr/>
        </p:nvSpPr>
        <p:spPr bwMode="auto">
          <a:xfrm>
            <a:off x="-1" y="165099"/>
            <a:ext cx="9143999" cy="1216025"/>
          </a:xfrm>
          <a:prstGeom prst="rect">
            <a:avLst/>
          </a:prstGeom>
          <a:noFill/>
          <a:ln w="9525">
            <a:noFill/>
            <a:miter lim="800000"/>
            <a:headEnd/>
            <a:tailEnd/>
          </a:ln>
        </p:spPr>
        <p:txBody>
          <a:bodyPr anchor="ctr"/>
          <a:lstStyle/>
          <a:p>
            <a:pPr algn="ctr"/>
            <a:r>
              <a:rPr lang="en-US" sz="3600" b="1" dirty="0">
                <a:latin typeface="Arial" charset="0"/>
              </a:rPr>
              <a:t>PRACTICAL EXERCISE 3 </a:t>
            </a:r>
          </a:p>
          <a:p>
            <a:pPr algn="ctr"/>
            <a:r>
              <a:rPr lang="en-US" sz="3600" b="1" dirty="0">
                <a:latin typeface="Arial" charset="0"/>
              </a:rPr>
              <a:t>SOLUTION</a:t>
            </a:r>
          </a:p>
        </p:txBody>
      </p:sp>
      <p:sp>
        <p:nvSpPr>
          <p:cNvPr id="11" name="Rectangle 9">
            <a:extLst>
              <a:ext uri="{FF2B5EF4-FFF2-40B4-BE49-F238E27FC236}">
                <a16:creationId xmlns:a16="http://schemas.microsoft.com/office/drawing/2014/main" id="{BC236A52-C748-17A3-2C97-4651BA5279A1}"/>
              </a:ext>
            </a:extLst>
          </p:cNvPr>
          <p:cNvSpPr>
            <a:spLocks noChangeArrowheads="1"/>
          </p:cNvSpPr>
          <p:nvPr/>
        </p:nvSpPr>
        <p:spPr bwMode="auto">
          <a:xfrm>
            <a:off x="1168399" y="2758867"/>
            <a:ext cx="7975600" cy="2530980"/>
          </a:xfrm>
          <a:prstGeom prst="rect">
            <a:avLst/>
          </a:prstGeom>
          <a:noFill/>
          <a:ln w="12700">
            <a:noFill/>
            <a:miter lim="800000"/>
            <a:headEnd/>
            <a:tailEnd/>
          </a:ln>
        </p:spPr>
        <p:txBody>
          <a:bodyPr lIns="90488" tIns="44450" rIns="90488" bIns="44450"/>
          <a:lstStyle/>
          <a:p>
            <a:pPr eaLnBrk="0" hangingPunct="0">
              <a:spcAft>
                <a:spcPct val="50000"/>
              </a:spcAft>
              <a:buClr>
                <a:schemeClr val="accent1"/>
              </a:buClr>
              <a:buSzPct val="75000"/>
            </a:pPr>
            <a:r>
              <a:rPr lang="en-US" dirty="0">
                <a:latin typeface="Arial" charset="0"/>
              </a:rPr>
              <a:t>OBSERVER ID and WARNING ORDER: D45 this is W27, adjust fire, shift, BC2811, over</a:t>
            </a:r>
          </a:p>
          <a:p>
            <a:pPr marL="342900" indent="-342900" eaLnBrk="0" hangingPunct="0">
              <a:spcAft>
                <a:spcPct val="50000"/>
              </a:spcAft>
              <a:buClr>
                <a:schemeClr val="accent1"/>
              </a:buClr>
              <a:buSzPct val="75000"/>
              <a:buFont typeface="Monotype Sorts" pitchFamily="2" charset="2"/>
              <a:buNone/>
            </a:pPr>
            <a:endParaRPr lang="en-US" dirty="0">
              <a:latin typeface="Arial" charset="0"/>
            </a:endParaRPr>
          </a:p>
          <a:p>
            <a:pPr marL="342900" indent="-342900" eaLnBrk="0" hangingPunct="0">
              <a:spcAft>
                <a:spcPct val="50000"/>
              </a:spcAft>
              <a:buClr>
                <a:schemeClr val="accent1"/>
              </a:buClr>
              <a:buSzPct val="75000"/>
              <a:buFont typeface="Monotype Sorts" pitchFamily="2" charset="2"/>
              <a:buNone/>
            </a:pPr>
            <a:r>
              <a:rPr lang="en-US" dirty="0">
                <a:latin typeface="Arial" charset="0"/>
              </a:rPr>
              <a:t>TARGET LOCATION: Dir. 0230 mils, Left 170, Drop 200, over</a:t>
            </a:r>
          </a:p>
          <a:p>
            <a:pPr marL="342900" indent="-342900" eaLnBrk="0" hangingPunct="0">
              <a:spcAft>
                <a:spcPct val="50000"/>
              </a:spcAft>
              <a:buClr>
                <a:schemeClr val="accent1"/>
              </a:buClr>
              <a:buSzPct val="75000"/>
              <a:buFont typeface="Monotype Sorts" pitchFamily="2" charset="2"/>
              <a:buNone/>
            </a:pPr>
            <a:endParaRPr lang="en-US" dirty="0">
              <a:latin typeface="Arial" charset="0"/>
            </a:endParaRPr>
          </a:p>
          <a:p>
            <a:pPr marL="342900" indent="-342900" eaLnBrk="0" hangingPunct="0">
              <a:spcAft>
                <a:spcPct val="50000"/>
              </a:spcAft>
              <a:buClr>
                <a:schemeClr val="accent1"/>
              </a:buClr>
              <a:buSzPct val="75000"/>
              <a:buFont typeface="Monotype Sorts" pitchFamily="2" charset="2"/>
              <a:buNone/>
            </a:pPr>
            <a:r>
              <a:rPr lang="en-US" dirty="0">
                <a:latin typeface="Arial" charset="0"/>
              </a:rPr>
              <a:t>TARGET DESCRIPTION: Enemy convoy in open, over.</a:t>
            </a:r>
          </a:p>
        </p:txBody>
      </p:sp>
    </p:spTree>
    <p:extLst>
      <p:ext uri="{BB962C8B-B14F-4D97-AF65-F5344CB8AC3E}">
        <p14:creationId xmlns:p14="http://schemas.microsoft.com/office/powerpoint/2010/main" val="1473691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47</a:t>
            </a:fld>
            <a:endParaRPr lang="en-US"/>
          </a:p>
        </p:txBody>
      </p:sp>
      <p:sp>
        <p:nvSpPr>
          <p:cNvPr id="10" name="Rectangle 2">
            <a:extLst>
              <a:ext uri="{FF2B5EF4-FFF2-40B4-BE49-F238E27FC236}">
                <a16:creationId xmlns:a16="http://schemas.microsoft.com/office/drawing/2014/main" id="{0BC24880-3C90-87CA-9F33-E4ECC3CFF204}"/>
              </a:ext>
            </a:extLst>
          </p:cNvPr>
          <p:cNvSpPr>
            <a:spLocks noChangeArrowheads="1"/>
          </p:cNvSpPr>
          <p:nvPr/>
        </p:nvSpPr>
        <p:spPr bwMode="auto">
          <a:xfrm>
            <a:off x="1358781" y="403305"/>
            <a:ext cx="7785219" cy="666750"/>
          </a:xfrm>
          <a:prstGeom prst="rect">
            <a:avLst/>
          </a:prstGeom>
          <a:noFill/>
          <a:ln w="12700">
            <a:noFill/>
            <a:miter lim="800000"/>
            <a:headEnd/>
            <a:tailEnd/>
          </a:ln>
        </p:spPr>
        <p:txBody>
          <a:bodyPr lIns="67866" tIns="33338" rIns="67866" bIns="33338" anchor="b"/>
          <a:lstStyle/>
          <a:p>
            <a:pPr algn="ctr">
              <a:lnSpc>
                <a:spcPct val="80000"/>
              </a:lnSpc>
            </a:pPr>
            <a:r>
              <a:rPr lang="en-US" sz="3600" b="1" dirty="0">
                <a:latin typeface="Arial" charset="0"/>
              </a:rPr>
              <a:t>TERMINAL LEARNING</a:t>
            </a:r>
            <a:r>
              <a:rPr lang="en-US" sz="3600" b="1" i="1" dirty="0">
                <a:latin typeface="Arial" charset="0"/>
              </a:rPr>
              <a:t> </a:t>
            </a:r>
            <a:r>
              <a:rPr lang="en-US" sz="3600" b="1" dirty="0">
                <a:latin typeface="Arial" charset="0"/>
              </a:rPr>
              <a:t>OBJECTIVE</a:t>
            </a:r>
            <a:endParaRPr lang="en-US" sz="3600" b="1" i="1" u="sng" dirty="0">
              <a:latin typeface="Arial" charset="0"/>
            </a:endParaRPr>
          </a:p>
        </p:txBody>
      </p:sp>
      <p:sp>
        <p:nvSpPr>
          <p:cNvPr id="11" name="Text Box 5">
            <a:extLst>
              <a:ext uri="{FF2B5EF4-FFF2-40B4-BE49-F238E27FC236}">
                <a16:creationId xmlns:a16="http://schemas.microsoft.com/office/drawing/2014/main" id="{3180F3D9-F2A7-62DD-5099-3312ABE72E7C}"/>
              </a:ext>
            </a:extLst>
          </p:cNvPr>
          <p:cNvSpPr txBox="1">
            <a:spLocks noChangeArrowheads="1"/>
          </p:cNvSpPr>
          <p:nvPr/>
        </p:nvSpPr>
        <p:spPr bwMode="auto">
          <a:xfrm>
            <a:off x="902604" y="2208280"/>
            <a:ext cx="8173029" cy="4093428"/>
          </a:xfrm>
          <a:prstGeom prst="rect">
            <a:avLst/>
          </a:prstGeom>
          <a:noFill/>
          <a:ln w="9525">
            <a:noFill/>
            <a:miter lim="800000"/>
            <a:headEnd/>
            <a:tailEnd/>
          </a:ln>
        </p:spPr>
        <p:txBody>
          <a:bodyPr wrap="square">
            <a:spAutoFit/>
          </a:bodyPr>
          <a:lstStyle/>
          <a:p>
            <a:pPr eaLnBrk="0" hangingPunct="0"/>
            <a:r>
              <a:rPr lang="en-US" sz="2000" b="1" u="sng" dirty="0">
                <a:latin typeface="Arial" charset="0"/>
              </a:rPr>
              <a:t>ACTION</a:t>
            </a:r>
            <a:r>
              <a:rPr lang="en-US" sz="2000" b="1" dirty="0">
                <a:latin typeface="Arial" charset="0"/>
              </a:rPr>
              <a:t>:  </a:t>
            </a:r>
            <a:r>
              <a:rPr lang="en-US" sz="2000" dirty="0">
                <a:latin typeface="Arial" charset="0"/>
              </a:rPr>
              <a:t>Call for and Adjust Indirect Fire.</a:t>
            </a:r>
          </a:p>
          <a:p>
            <a:pPr eaLnBrk="0" hangingPunct="0"/>
            <a:endParaRPr lang="en-US" sz="2000" dirty="0">
              <a:latin typeface="Arial" charset="0"/>
            </a:endParaRPr>
          </a:p>
          <a:p>
            <a:pPr eaLnBrk="0" hangingPunct="0"/>
            <a:r>
              <a:rPr lang="en-US" sz="2000" b="1" u="sng" dirty="0">
                <a:latin typeface="Arial" charset="0"/>
              </a:rPr>
              <a:t>CONDITIONS</a:t>
            </a:r>
            <a:r>
              <a:rPr lang="en-US" sz="2000" b="1" dirty="0">
                <a:latin typeface="Arial" charset="0"/>
              </a:rPr>
              <a:t>:  </a:t>
            </a:r>
            <a:r>
              <a:rPr lang="en-US" sz="2000" dirty="0">
                <a:latin typeface="Arial" charset="0"/>
              </a:rPr>
              <a:t>As a small unit leader in a GUARDFIST / CFFT, given binoculars, radio, M2 compass, pencils, coordinate scale, 1:50,000 map of target area, grid location of friendly troops and a supporting unit.</a:t>
            </a:r>
          </a:p>
          <a:p>
            <a:pPr eaLnBrk="0" hangingPunct="0"/>
            <a:endParaRPr lang="en-US" sz="2000" dirty="0">
              <a:latin typeface="Arial" charset="0"/>
            </a:endParaRPr>
          </a:p>
          <a:p>
            <a:pPr eaLnBrk="0" hangingPunct="0"/>
            <a:r>
              <a:rPr lang="en-US" sz="2000" b="1" u="sng" dirty="0">
                <a:latin typeface="Arial" charset="0"/>
              </a:rPr>
              <a:t>STANDARDS</a:t>
            </a:r>
            <a:r>
              <a:rPr lang="en-US" sz="2000" b="1" dirty="0">
                <a:latin typeface="Arial" charset="0"/>
              </a:rPr>
              <a:t>:  </a:t>
            </a:r>
            <a:r>
              <a:rPr lang="en-US" sz="2000" dirty="0">
                <a:latin typeface="Arial" charset="0"/>
              </a:rPr>
              <a:t>Determine the target location to within 250 meters of its actual location. Adjustments must be sent within 45 seconds after each round impacts. Observer must enter the fire for effect phase using no more than six rounds (initial round plus five for adjustment). Fire for effect must be within 50 meters of the target using successive bracketing procedures or creeping fire if danger close. </a:t>
            </a:r>
          </a:p>
        </p:txBody>
      </p:sp>
    </p:spTree>
    <p:extLst>
      <p:ext uri="{BB962C8B-B14F-4D97-AF65-F5344CB8AC3E}">
        <p14:creationId xmlns:p14="http://schemas.microsoft.com/office/powerpoint/2010/main" val="1442455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486" y="2857500"/>
            <a:ext cx="8229600" cy="1143000"/>
          </a:xfrm>
        </p:spPr>
        <p:txBody>
          <a:bodyPr/>
          <a:lstStyle/>
          <a:p>
            <a:r>
              <a:rPr lang="en-US" b="1" dirty="0"/>
              <a:t>Questions?</a:t>
            </a:r>
          </a:p>
        </p:txBody>
      </p:sp>
      <p:sp>
        <p:nvSpPr>
          <p:cNvPr id="5" name="Slide Number Placeholder 4"/>
          <p:cNvSpPr>
            <a:spLocks noGrp="1"/>
          </p:cNvSpPr>
          <p:nvPr>
            <p:ph type="sldNum" sz="quarter" idx="12"/>
          </p:nvPr>
        </p:nvSpPr>
        <p:spPr/>
        <p:txBody>
          <a:bodyPr/>
          <a:lstStyle/>
          <a:p>
            <a:pPr>
              <a:defRPr/>
            </a:pPr>
            <a:fld id="{7CF5FD70-F607-428C-BA55-084E81327258}" type="slidenum">
              <a:rPr lang="en-US" smtClean="0"/>
              <a:pPr>
                <a:defRPr/>
              </a:pPr>
              <a:t>48</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5</a:t>
            </a:fld>
            <a:endParaRPr lang="en-US"/>
          </a:p>
        </p:txBody>
      </p:sp>
      <p:sp>
        <p:nvSpPr>
          <p:cNvPr id="10" name="Rectangle 2052">
            <a:extLst>
              <a:ext uri="{FF2B5EF4-FFF2-40B4-BE49-F238E27FC236}">
                <a16:creationId xmlns:a16="http://schemas.microsoft.com/office/drawing/2014/main" id="{54F633E6-7FDE-E9B5-3AF1-E48187467950}"/>
              </a:ext>
            </a:extLst>
          </p:cNvPr>
          <p:cNvSpPr>
            <a:spLocks noChangeArrowheads="1"/>
          </p:cNvSpPr>
          <p:nvPr/>
        </p:nvSpPr>
        <p:spPr bwMode="auto">
          <a:xfrm>
            <a:off x="1239140" y="339725"/>
            <a:ext cx="7904859" cy="847725"/>
          </a:xfrm>
          <a:prstGeom prst="rect">
            <a:avLst/>
          </a:prstGeom>
          <a:noFill/>
          <a:ln w="9525">
            <a:noFill/>
            <a:miter lim="800000"/>
            <a:headEnd/>
            <a:tailEnd/>
          </a:ln>
        </p:spPr>
        <p:txBody>
          <a:bodyPr anchor="ctr"/>
          <a:lstStyle/>
          <a:p>
            <a:pPr algn="ctr"/>
            <a:r>
              <a:rPr lang="en-US" sz="3600" b="1" dirty="0">
                <a:latin typeface="Arial" charset="0"/>
              </a:rPr>
              <a:t>WHAT IS A CALL FOR FIRE?</a:t>
            </a:r>
          </a:p>
        </p:txBody>
      </p:sp>
      <p:sp>
        <p:nvSpPr>
          <p:cNvPr id="11" name="Text Box 2054">
            <a:extLst>
              <a:ext uri="{FF2B5EF4-FFF2-40B4-BE49-F238E27FC236}">
                <a16:creationId xmlns:a16="http://schemas.microsoft.com/office/drawing/2014/main" id="{879C1B71-4705-8C4D-D568-00875A940446}"/>
              </a:ext>
            </a:extLst>
          </p:cNvPr>
          <p:cNvSpPr txBox="1">
            <a:spLocks noChangeArrowheads="1"/>
          </p:cNvSpPr>
          <p:nvPr/>
        </p:nvSpPr>
        <p:spPr bwMode="auto">
          <a:xfrm>
            <a:off x="874757" y="2785141"/>
            <a:ext cx="7975600" cy="2092881"/>
          </a:xfrm>
          <a:prstGeom prst="rect">
            <a:avLst/>
          </a:prstGeom>
          <a:noFill/>
          <a:ln w="9525">
            <a:noFill/>
            <a:miter lim="800000"/>
            <a:headEnd/>
            <a:tailEnd/>
          </a:ln>
        </p:spPr>
        <p:txBody>
          <a:bodyPr>
            <a:spAutoFit/>
          </a:bodyPr>
          <a:lstStyle/>
          <a:p>
            <a:pPr>
              <a:spcBef>
                <a:spcPct val="50000"/>
              </a:spcBef>
            </a:pPr>
            <a:r>
              <a:rPr lang="en-US" b="1" dirty="0">
                <a:latin typeface="Arial" charset="0"/>
              </a:rPr>
              <a:t>•  </a:t>
            </a:r>
            <a:r>
              <a:rPr lang="en-US" sz="2000" dirty="0">
                <a:latin typeface="Arial" charset="0"/>
              </a:rPr>
              <a:t>A concise message prepared by the observer. It contains all information needed by the FDC to determine the method of target attack.</a:t>
            </a:r>
          </a:p>
          <a:p>
            <a:pPr>
              <a:spcBef>
                <a:spcPct val="50000"/>
              </a:spcBef>
            </a:pPr>
            <a:r>
              <a:rPr lang="en-US" sz="2000" dirty="0">
                <a:latin typeface="Arial" charset="0"/>
              </a:rPr>
              <a:t>•  It is a request for fire, not an order. It must be sent quickly, but clearly so it can be understood, recorded, and read back without error, by the FDC recorder. </a:t>
            </a:r>
          </a:p>
        </p:txBody>
      </p:sp>
    </p:spTree>
    <p:extLst>
      <p:ext uri="{BB962C8B-B14F-4D97-AF65-F5344CB8AC3E}">
        <p14:creationId xmlns:p14="http://schemas.microsoft.com/office/powerpoint/2010/main" val="390005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6</a:t>
            </a:fld>
            <a:endParaRPr lang="en-US"/>
          </a:p>
        </p:txBody>
      </p:sp>
      <p:sp>
        <p:nvSpPr>
          <p:cNvPr id="10" name="Title 4">
            <a:extLst>
              <a:ext uri="{FF2B5EF4-FFF2-40B4-BE49-F238E27FC236}">
                <a16:creationId xmlns:a16="http://schemas.microsoft.com/office/drawing/2014/main" id="{F2E06D84-BF34-4C3C-EAF4-9BE7D775B889}"/>
              </a:ext>
            </a:extLst>
          </p:cNvPr>
          <p:cNvSpPr txBox="1">
            <a:spLocks/>
          </p:cNvSpPr>
          <p:nvPr/>
        </p:nvSpPr>
        <p:spPr>
          <a:xfrm>
            <a:off x="1239139" y="421305"/>
            <a:ext cx="7904860" cy="62128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sz="3600" dirty="0"/>
              <a:t>DESCRIPTION</a:t>
            </a:r>
          </a:p>
        </p:txBody>
      </p:sp>
      <p:sp>
        <p:nvSpPr>
          <p:cNvPr id="11" name="Subtitle 5">
            <a:extLst>
              <a:ext uri="{FF2B5EF4-FFF2-40B4-BE49-F238E27FC236}">
                <a16:creationId xmlns:a16="http://schemas.microsoft.com/office/drawing/2014/main" id="{A52939B4-AAD6-94AA-2661-96DEB087F157}"/>
              </a:ext>
            </a:extLst>
          </p:cNvPr>
          <p:cNvSpPr txBox="1">
            <a:spLocks/>
          </p:cNvSpPr>
          <p:nvPr/>
        </p:nvSpPr>
        <p:spPr>
          <a:xfrm>
            <a:off x="1095375" y="2475718"/>
            <a:ext cx="7691438" cy="247229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en-US" b="0" dirty="0"/>
              <a:t>The observer should tell the RATELO he has seen a target so the RATELO can start the call for fire while the target location is being determined. Information is sent as it is determined rather than waiting until a complete call for fire has been prepared. Regardless of the method of target location used, the normal call for fire is sent in three parts consisting of six elements. </a:t>
            </a:r>
          </a:p>
        </p:txBody>
      </p:sp>
    </p:spTree>
    <p:extLst>
      <p:ext uri="{BB962C8B-B14F-4D97-AF65-F5344CB8AC3E}">
        <p14:creationId xmlns:p14="http://schemas.microsoft.com/office/powerpoint/2010/main" val="4027762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7</a:t>
            </a:fld>
            <a:endParaRPr lang="en-US"/>
          </a:p>
        </p:txBody>
      </p:sp>
      <p:sp>
        <p:nvSpPr>
          <p:cNvPr id="10" name="TextBox 9">
            <a:extLst>
              <a:ext uri="{FF2B5EF4-FFF2-40B4-BE49-F238E27FC236}">
                <a16:creationId xmlns:a16="http://schemas.microsoft.com/office/drawing/2014/main" id="{C024C12F-ED00-552B-A079-C184DEFB95B7}"/>
              </a:ext>
            </a:extLst>
          </p:cNvPr>
          <p:cNvSpPr txBox="1"/>
          <p:nvPr/>
        </p:nvSpPr>
        <p:spPr>
          <a:xfrm>
            <a:off x="2286000" y="3259289"/>
            <a:ext cx="4572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12" name="Rectangle 1028">
            <a:extLst>
              <a:ext uri="{FF2B5EF4-FFF2-40B4-BE49-F238E27FC236}">
                <a16:creationId xmlns:a16="http://schemas.microsoft.com/office/drawing/2014/main" id="{469A7440-0090-6CC1-C945-55D96412CBDC}"/>
              </a:ext>
            </a:extLst>
          </p:cNvPr>
          <p:cNvSpPr>
            <a:spLocks noChangeArrowheads="1"/>
          </p:cNvSpPr>
          <p:nvPr/>
        </p:nvSpPr>
        <p:spPr bwMode="auto">
          <a:xfrm>
            <a:off x="1230594" y="313486"/>
            <a:ext cx="7913405" cy="737138"/>
          </a:xfrm>
          <a:prstGeom prst="rect">
            <a:avLst/>
          </a:prstGeom>
          <a:noFill/>
          <a:ln w="9525">
            <a:noFill/>
            <a:miter lim="800000"/>
            <a:headEnd/>
            <a:tailEnd/>
          </a:ln>
        </p:spPr>
        <p:txBody>
          <a:bodyPr anchor="ctr"/>
          <a:lstStyle/>
          <a:p>
            <a:pPr algn="ctr"/>
            <a:r>
              <a:rPr lang="en-US" sz="3600" b="1" dirty="0">
                <a:latin typeface="Arial" charset="0"/>
              </a:rPr>
              <a:t>SIX ELEMENTS</a:t>
            </a:r>
          </a:p>
        </p:txBody>
      </p:sp>
      <p:sp>
        <p:nvSpPr>
          <p:cNvPr id="13" name="Text Box 1030">
            <a:extLst>
              <a:ext uri="{FF2B5EF4-FFF2-40B4-BE49-F238E27FC236}">
                <a16:creationId xmlns:a16="http://schemas.microsoft.com/office/drawing/2014/main" id="{B7FC0358-103D-614C-81A0-BF1189F8C78E}"/>
              </a:ext>
            </a:extLst>
          </p:cNvPr>
          <p:cNvSpPr txBox="1">
            <a:spLocks noChangeArrowheads="1"/>
          </p:cNvSpPr>
          <p:nvPr/>
        </p:nvSpPr>
        <p:spPr bwMode="auto">
          <a:xfrm>
            <a:off x="1199496" y="1900238"/>
            <a:ext cx="7679584" cy="3725862"/>
          </a:xfrm>
          <a:prstGeom prst="rect">
            <a:avLst/>
          </a:prstGeom>
          <a:noFill/>
          <a:ln w="9525">
            <a:noFill/>
            <a:miter lim="800000"/>
            <a:headEnd/>
            <a:tailEnd/>
          </a:ln>
        </p:spPr>
        <p:txBody>
          <a:bodyPr wrap="square">
            <a:spAutoFit/>
          </a:bodyPr>
          <a:lstStyle/>
          <a:p>
            <a:pPr marL="457200" indent="-457200">
              <a:spcBef>
                <a:spcPct val="50000"/>
              </a:spcBef>
              <a:buFontTx/>
              <a:buAutoNum type="arabicPlain"/>
            </a:pPr>
            <a:r>
              <a:rPr lang="en-US" sz="2800" dirty="0">
                <a:latin typeface="Arial" charset="0"/>
              </a:rPr>
              <a:t>OBSERVER IDENTIFICATION</a:t>
            </a:r>
          </a:p>
          <a:p>
            <a:pPr marL="457200" indent="-457200">
              <a:spcBef>
                <a:spcPct val="50000"/>
              </a:spcBef>
              <a:buFontTx/>
              <a:buAutoNum type="arabicPlain"/>
            </a:pPr>
            <a:r>
              <a:rPr lang="en-US" sz="2800" dirty="0">
                <a:latin typeface="Arial" charset="0"/>
              </a:rPr>
              <a:t>WARNING ORDER</a:t>
            </a:r>
          </a:p>
          <a:p>
            <a:pPr marL="457200" indent="-457200">
              <a:spcBef>
                <a:spcPct val="50000"/>
              </a:spcBef>
              <a:buFontTx/>
              <a:buAutoNum type="arabicPlain"/>
            </a:pPr>
            <a:r>
              <a:rPr lang="en-US" sz="2800" dirty="0">
                <a:latin typeface="Arial" charset="0"/>
              </a:rPr>
              <a:t>TARGET LOCATION</a:t>
            </a:r>
          </a:p>
          <a:p>
            <a:pPr marL="457200" indent="-457200">
              <a:spcBef>
                <a:spcPct val="50000"/>
              </a:spcBef>
              <a:buFontTx/>
              <a:buAutoNum type="arabicPlain"/>
            </a:pPr>
            <a:r>
              <a:rPr lang="en-US" sz="2800" dirty="0">
                <a:latin typeface="Arial" charset="0"/>
              </a:rPr>
              <a:t>TARGET DESCRIPTION</a:t>
            </a:r>
          </a:p>
          <a:p>
            <a:pPr marL="457200" indent="-457200">
              <a:spcBef>
                <a:spcPct val="50000"/>
              </a:spcBef>
              <a:buFontTx/>
              <a:buAutoNum type="arabicPlain"/>
            </a:pPr>
            <a:r>
              <a:rPr lang="en-US" sz="2800" dirty="0">
                <a:latin typeface="Arial" charset="0"/>
              </a:rPr>
              <a:t>METHOD OF ENGAGEMENT</a:t>
            </a:r>
          </a:p>
          <a:p>
            <a:pPr marL="457200" indent="-457200">
              <a:spcBef>
                <a:spcPct val="50000"/>
              </a:spcBef>
              <a:buFontTx/>
              <a:buAutoNum type="arabicPlain"/>
            </a:pPr>
            <a:r>
              <a:rPr lang="en-US" sz="2800" dirty="0">
                <a:latin typeface="Arial" charset="0"/>
              </a:rPr>
              <a:t>METHOD OF FIRE AND CONTROL</a:t>
            </a:r>
          </a:p>
        </p:txBody>
      </p:sp>
    </p:spTree>
    <p:extLst>
      <p:ext uri="{BB962C8B-B14F-4D97-AF65-F5344CB8AC3E}">
        <p14:creationId xmlns:p14="http://schemas.microsoft.com/office/powerpoint/2010/main" val="267053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8</a:t>
            </a:fld>
            <a:endParaRPr lang="en-US"/>
          </a:p>
        </p:txBody>
      </p:sp>
      <p:sp>
        <p:nvSpPr>
          <p:cNvPr id="10" name="Rectangle 1027">
            <a:extLst>
              <a:ext uri="{FF2B5EF4-FFF2-40B4-BE49-F238E27FC236}">
                <a16:creationId xmlns:a16="http://schemas.microsoft.com/office/drawing/2014/main" id="{05EC3218-7A95-ED71-C9B9-3ECCDBA5E7A2}"/>
              </a:ext>
            </a:extLst>
          </p:cNvPr>
          <p:cNvSpPr>
            <a:spLocks noChangeArrowheads="1"/>
          </p:cNvSpPr>
          <p:nvPr/>
        </p:nvSpPr>
        <p:spPr bwMode="auto">
          <a:xfrm>
            <a:off x="1264778" y="176288"/>
            <a:ext cx="7879221" cy="850900"/>
          </a:xfrm>
          <a:prstGeom prst="rect">
            <a:avLst/>
          </a:prstGeom>
          <a:noFill/>
          <a:ln w="9525">
            <a:noFill/>
            <a:miter lim="800000"/>
            <a:headEnd/>
            <a:tailEnd/>
          </a:ln>
        </p:spPr>
        <p:txBody>
          <a:bodyPr anchor="ctr"/>
          <a:lstStyle/>
          <a:p>
            <a:pPr algn="ctr"/>
            <a:r>
              <a:rPr lang="en-US" sz="3600" b="1" dirty="0">
                <a:latin typeface="Arial" charset="0"/>
              </a:rPr>
              <a:t>THREE TRANSMISSIONS</a:t>
            </a:r>
          </a:p>
        </p:txBody>
      </p:sp>
      <p:sp>
        <p:nvSpPr>
          <p:cNvPr id="11" name="Text Box 1028">
            <a:extLst>
              <a:ext uri="{FF2B5EF4-FFF2-40B4-BE49-F238E27FC236}">
                <a16:creationId xmlns:a16="http://schemas.microsoft.com/office/drawing/2014/main" id="{2189F62B-F261-40F1-B79C-B66DA2D31AFD}"/>
              </a:ext>
            </a:extLst>
          </p:cNvPr>
          <p:cNvSpPr txBox="1">
            <a:spLocks noChangeArrowheads="1"/>
          </p:cNvSpPr>
          <p:nvPr/>
        </p:nvSpPr>
        <p:spPr bwMode="auto">
          <a:xfrm>
            <a:off x="968896" y="1817066"/>
            <a:ext cx="7975600" cy="4365625"/>
          </a:xfrm>
          <a:prstGeom prst="rect">
            <a:avLst/>
          </a:prstGeom>
          <a:noFill/>
          <a:ln w="9525">
            <a:noFill/>
            <a:miter lim="800000"/>
            <a:headEnd/>
            <a:tailEnd/>
          </a:ln>
        </p:spPr>
        <p:txBody>
          <a:bodyPr>
            <a:spAutoFit/>
          </a:bodyPr>
          <a:lstStyle/>
          <a:p>
            <a:pPr marL="457200" indent="-457200">
              <a:spcBef>
                <a:spcPct val="50000"/>
              </a:spcBef>
              <a:buFontTx/>
              <a:buAutoNum type="arabicPlain"/>
            </a:pPr>
            <a:r>
              <a:rPr lang="en-US" sz="2800" dirty="0">
                <a:latin typeface="Arial" charset="0"/>
              </a:rPr>
              <a:t>OBSERVER IDENTIFICATION AND WARNING ORDER</a:t>
            </a:r>
          </a:p>
          <a:p>
            <a:pPr marL="457200" indent="-457200">
              <a:spcBef>
                <a:spcPct val="50000"/>
              </a:spcBef>
            </a:pPr>
            <a:endParaRPr lang="en-US" sz="2800" dirty="0">
              <a:latin typeface="Arial" charset="0"/>
            </a:endParaRPr>
          </a:p>
          <a:p>
            <a:pPr marL="457200" indent="-457200">
              <a:spcBef>
                <a:spcPct val="50000"/>
              </a:spcBef>
            </a:pPr>
            <a:r>
              <a:rPr lang="en-US" sz="2800" dirty="0">
                <a:latin typeface="Arial" charset="0"/>
              </a:rPr>
              <a:t>2   TARGET LOCATION</a:t>
            </a:r>
          </a:p>
          <a:p>
            <a:pPr marL="457200" indent="-457200">
              <a:spcBef>
                <a:spcPct val="50000"/>
              </a:spcBef>
            </a:pPr>
            <a:endParaRPr lang="en-US" sz="2800" dirty="0">
              <a:latin typeface="Arial" charset="0"/>
            </a:endParaRPr>
          </a:p>
          <a:p>
            <a:pPr marL="457200" indent="-457200">
              <a:spcBef>
                <a:spcPct val="50000"/>
              </a:spcBef>
            </a:pPr>
            <a:r>
              <a:rPr lang="en-US" sz="2800" dirty="0">
                <a:latin typeface="Arial" charset="0"/>
              </a:rPr>
              <a:t>3   TARGET DESCRIPTION, METHOD OF ENGAGEMENT, METHOD OF FIRE AND CONTROL</a:t>
            </a:r>
          </a:p>
        </p:txBody>
      </p:sp>
    </p:spTree>
    <p:extLst>
      <p:ext uri="{BB962C8B-B14F-4D97-AF65-F5344CB8AC3E}">
        <p14:creationId xmlns:p14="http://schemas.microsoft.com/office/powerpoint/2010/main" val="340852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7E14AD-318A-BC97-5F3D-0099B5738BE2}"/>
              </a:ext>
            </a:extLst>
          </p:cNvPr>
          <p:cNvSpPr>
            <a:spLocks noGrp="1"/>
          </p:cNvSpPr>
          <p:nvPr>
            <p:ph type="sldNum" sz="quarter" idx="12"/>
          </p:nvPr>
        </p:nvSpPr>
        <p:spPr/>
        <p:txBody>
          <a:bodyPr/>
          <a:lstStyle/>
          <a:p>
            <a:fld id="{A10425F9-E3D6-4775-B400-2557D74789E7}" type="slidenum">
              <a:rPr lang="en-US" smtClean="0"/>
              <a:t>9</a:t>
            </a:fld>
            <a:endParaRPr lang="en-US"/>
          </a:p>
        </p:txBody>
      </p:sp>
      <p:sp>
        <p:nvSpPr>
          <p:cNvPr id="10" name="Rectangle 1027">
            <a:extLst>
              <a:ext uri="{FF2B5EF4-FFF2-40B4-BE49-F238E27FC236}">
                <a16:creationId xmlns:a16="http://schemas.microsoft.com/office/drawing/2014/main" id="{2310D56D-6B6D-7A30-BD12-182BCAFE54E3}"/>
              </a:ext>
            </a:extLst>
          </p:cNvPr>
          <p:cNvSpPr>
            <a:spLocks noChangeArrowheads="1"/>
          </p:cNvSpPr>
          <p:nvPr/>
        </p:nvSpPr>
        <p:spPr bwMode="auto">
          <a:xfrm>
            <a:off x="1230594" y="187755"/>
            <a:ext cx="7913405" cy="1158875"/>
          </a:xfrm>
          <a:prstGeom prst="rect">
            <a:avLst/>
          </a:prstGeom>
          <a:noFill/>
          <a:ln w="9525">
            <a:noFill/>
            <a:miter lim="800000"/>
            <a:headEnd/>
            <a:tailEnd/>
          </a:ln>
        </p:spPr>
        <p:txBody>
          <a:bodyPr anchor="ctr"/>
          <a:lstStyle/>
          <a:p>
            <a:pPr algn="ctr"/>
            <a:r>
              <a:rPr lang="en-US" sz="3600" b="1" dirty="0">
                <a:latin typeface="Arial" charset="0"/>
              </a:rPr>
              <a:t>OBSERVER IDENTIFICATION </a:t>
            </a:r>
            <a:br>
              <a:rPr lang="en-US" sz="3600" b="1" dirty="0">
                <a:latin typeface="Arial" charset="0"/>
              </a:rPr>
            </a:br>
            <a:r>
              <a:rPr lang="en-US" sz="3600" b="1" dirty="0">
                <a:latin typeface="Arial" charset="0"/>
              </a:rPr>
              <a:t>AND WARNING ORDER</a:t>
            </a:r>
          </a:p>
        </p:txBody>
      </p:sp>
      <p:sp>
        <p:nvSpPr>
          <p:cNvPr id="11" name="Text Box 1028">
            <a:extLst>
              <a:ext uri="{FF2B5EF4-FFF2-40B4-BE49-F238E27FC236}">
                <a16:creationId xmlns:a16="http://schemas.microsoft.com/office/drawing/2014/main" id="{CC10401A-8A89-D96C-6A2B-7A299DDF40ED}"/>
              </a:ext>
            </a:extLst>
          </p:cNvPr>
          <p:cNvSpPr txBox="1">
            <a:spLocks noChangeArrowheads="1"/>
          </p:cNvSpPr>
          <p:nvPr/>
        </p:nvSpPr>
        <p:spPr bwMode="auto">
          <a:xfrm>
            <a:off x="776599" y="2080056"/>
            <a:ext cx="7988300" cy="3508653"/>
          </a:xfrm>
          <a:prstGeom prst="rect">
            <a:avLst/>
          </a:prstGeom>
          <a:noFill/>
          <a:ln w="9525">
            <a:noFill/>
            <a:miter lim="800000"/>
            <a:headEnd/>
            <a:tailEnd/>
          </a:ln>
        </p:spPr>
        <p:txBody>
          <a:bodyPr>
            <a:spAutoFit/>
          </a:bodyPr>
          <a:lstStyle/>
          <a:p>
            <a:pPr marL="457200" indent="-457200">
              <a:spcBef>
                <a:spcPct val="50000"/>
              </a:spcBef>
              <a:buFont typeface="Arial" panose="020B0604020202020204" pitchFamily="34" charset="0"/>
              <a:buChar char="•"/>
            </a:pPr>
            <a:r>
              <a:rPr lang="en-US" sz="2200" dirty="0">
                <a:latin typeface="Arial" charset="0"/>
              </a:rPr>
              <a:t>TELLS THE FIRE DIRECTION CENTER (FDC) WHO IS CALLING FOR FIRE</a:t>
            </a:r>
          </a:p>
          <a:p>
            <a:pPr marL="457200" indent="-457200">
              <a:spcBef>
                <a:spcPct val="50000"/>
              </a:spcBef>
              <a:buFont typeface="Arial" panose="020B0604020202020204" pitchFamily="34" charset="0"/>
              <a:buChar char="•"/>
            </a:pPr>
            <a:r>
              <a:rPr lang="en-US" sz="2200" dirty="0">
                <a:latin typeface="Arial" charset="0"/>
              </a:rPr>
              <a:t>CLEARS THE NET FOR THE FIRE MISSION AND TELLS THE FDC THE TYPE OF MISSION, THE SIZE OF THE ELEMENT TO FIRE FOR EFFECT, AND THE TYPE OF TARGET LOCATION THAT WILL BE USED</a:t>
            </a:r>
          </a:p>
          <a:p>
            <a:pPr marL="457200" indent="-457200">
              <a:spcBef>
                <a:spcPct val="50000"/>
              </a:spcBef>
              <a:buFont typeface="Arial" panose="020B0604020202020204" pitchFamily="34" charset="0"/>
              <a:buChar char="•"/>
            </a:pPr>
            <a:r>
              <a:rPr lang="en-US" sz="2200" dirty="0">
                <a:latin typeface="Arial" charset="0"/>
              </a:rPr>
              <a:t>TYPES OF MISSIONS: ADJUST FIRE, FIRE FOR EFFECT</a:t>
            </a:r>
            <a:r>
              <a:rPr lang="en-US" sz="2200">
                <a:latin typeface="Arial" charset="0"/>
              </a:rPr>
              <a:t>, SUPPRESSION</a:t>
            </a:r>
            <a:r>
              <a:rPr lang="en-US" sz="2200" dirty="0">
                <a:latin typeface="Arial" charset="0"/>
              </a:rPr>
              <a:t>, IMMEDIATE SMOKE, </a:t>
            </a:r>
            <a:r>
              <a:rPr lang="en-US" sz="2200">
                <a:latin typeface="Arial" charset="0"/>
              </a:rPr>
              <a:t>IMMEDIATE SUPPRESSION, ILLUMINATION</a:t>
            </a:r>
            <a:endParaRPr lang="en-US" sz="2200" dirty="0">
              <a:latin typeface="Arial" charset="0"/>
            </a:endParaRPr>
          </a:p>
        </p:txBody>
      </p:sp>
    </p:spTree>
    <p:extLst>
      <p:ext uri="{BB962C8B-B14F-4D97-AF65-F5344CB8AC3E}">
        <p14:creationId xmlns:p14="http://schemas.microsoft.com/office/powerpoint/2010/main" val="33809043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E03221DB8575428E79CBD780947F3A" ma:contentTypeVersion="31" ma:contentTypeDescription="Create a new document." ma:contentTypeScope="" ma:versionID="1d7128004c7d8f9c7eb1c5ca3cecab1d">
  <xsd:schema xmlns:xsd="http://www.w3.org/2001/XMLSchema" xmlns:xs="http://www.w3.org/2001/XMLSchema" xmlns:p="http://schemas.microsoft.com/office/2006/metadata/properties" xmlns:ns1="http://schemas.microsoft.com/sharepoint/v3" xmlns:ns2="248de226-9649-4240-8bfb-15b600037279" xmlns:ns3="fe40b97f-f325-46b3-babb-f4269e043981" targetNamespace="http://schemas.microsoft.com/office/2006/metadata/properties" ma:root="true" ma:fieldsID="173b36b42faf3c9ddaa4c95358596f1c" ns1:_="" ns2:_="" ns3:_="">
    <xsd:import namespace="http://schemas.microsoft.com/sharepoint/v3"/>
    <xsd:import namespace="248de226-9649-4240-8bfb-15b600037279"/>
    <xsd:import namespace="fe40b97f-f325-46b3-babb-f4269e0439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C_x002e_DA5500_x002f_5501_x002d_LS3N_x002f_A" minOccurs="0"/>
                <xsd:element ref="ns2:FORD_x002c_ALL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ma:readOnly="false">
      <xsd:simpleType>
        <xsd:restriction base="dms:Note"/>
      </xsd:simpleType>
    </xsd:element>
    <xsd:element name="_ip_UnifiedCompliancePolicyUIAction" ma:index="22"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8de226-9649-4240-8bfb-15b600037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hidden="true" ma:indexed="true" ma:internalName="MediaServiceLocation" ma:readOnly="true">
      <xsd:simpleType>
        <xsd:restriction base="dms:Text"/>
      </xsd:simpleType>
    </xsd:element>
    <xsd:element name="C_x002e_DA5500_x002f_5501_x002d_LS3N_x002f_A" ma:index="23" nillable="true" ma:displayName="C. DA 5500/5501 - LS3 N/A  " ma:format="Dropdown" ma:internalName="C_x002e_DA5500_x002f_5501_x002d_LS3N_x002f_A">
      <xsd:simpleType>
        <xsd:restriction base="dms:Text">
          <xsd:maxLength value="255"/>
        </xsd:restriction>
      </xsd:simpleType>
    </xsd:element>
    <xsd:element name="FORD_x002c_ALLEN" ma:index="24" nillable="true" ma:displayName="FORD, ALLEN" ma:format="Dropdown" ma:internalName="FORD_x002c_ALLEN">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40b97f-f325-46b3-babb-f4269e0439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61b4ad-2fbb-48f3-a284-9ff1657daf7d}" ma:internalName="TaxCatchAll" ma:readOnly="false" ma:showField="CatchAllData" ma:web="fe40b97f-f325-46b3-babb-f4269e04398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8de226-9649-4240-8bfb-15b600037279">
      <Terms xmlns="http://schemas.microsoft.com/office/infopath/2007/PartnerControls"/>
    </lcf76f155ced4ddcb4097134ff3c332f>
    <_ip_UnifiedCompliancePolicyUIAction xmlns="http://schemas.microsoft.com/sharepoint/v3" xsi:nil="true"/>
    <FORD_x002c_ALLEN xmlns="248de226-9649-4240-8bfb-15b600037279" xsi:nil="true"/>
    <C_x002e_DA5500_x002f_5501_x002d_LS3N_x002f_A xmlns="248de226-9649-4240-8bfb-15b600037279" xsi:nil="true"/>
    <_ip_UnifiedCompliancePolicyProperties xmlns="http://schemas.microsoft.com/sharepoint/v3" xsi:nil="true"/>
    <TaxCatchAll xmlns="fe40b97f-f325-46b3-babb-f4269e043981" xsi:nil="true"/>
  </documentManagement>
</p:properties>
</file>

<file path=customXml/itemProps1.xml><?xml version="1.0" encoding="utf-8"?>
<ds:datastoreItem xmlns:ds="http://schemas.openxmlformats.org/officeDocument/2006/customXml" ds:itemID="{B3EE12D8-9D24-4C14-92BE-39CDE4C68BFB}"/>
</file>

<file path=customXml/itemProps2.xml><?xml version="1.0" encoding="utf-8"?>
<ds:datastoreItem xmlns:ds="http://schemas.openxmlformats.org/officeDocument/2006/customXml" ds:itemID="{2D70808D-757E-4354-A844-6D7E5534668E}">
  <ds:schemaRefs>
    <ds:schemaRef ds:uri="http://schemas.microsoft.com/sharepoint/v3/contenttype/forms"/>
  </ds:schemaRefs>
</ds:datastoreItem>
</file>

<file path=customXml/itemProps3.xml><?xml version="1.0" encoding="utf-8"?>
<ds:datastoreItem xmlns:ds="http://schemas.openxmlformats.org/officeDocument/2006/customXml" ds:itemID="{AA6529AE-A815-48F4-BA72-3EE5C703A690}">
  <ds:schemaRefs>
    <ds:schemaRef ds:uri="http://schemas.microsoft.com/office/2006/metadata/properties"/>
    <ds:schemaRef ds:uri="http://schemas.microsoft.com/office/infopath/2007/PartnerControls"/>
    <ds:schemaRef ds:uri="ea497026-d481-43c8-bd62-7b436f9a3692"/>
  </ds:schemaRefs>
</ds:datastoreItem>
</file>

<file path=docProps/app.xml><?xml version="1.0" encoding="utf-8"?>
<Properties xmlns="http://schemas.openxmlformats.org/officeDocument/2006/extended-properties" xmlns:vt="http://schemas.openxmlformats.org/officeDocument/2006/docPropsVTypes">
  <Template>Office Theme</Template>
  <TotalTime>906</TotalTime>
  <Words>4162</Words>
  <Application>Microsoft Office PowerPoint</Application>
  <PresentationFormat>On-screen Show (4:3)</PresentationFormat>
  <Paragraphs>473</Paragraphs>
  <Slides>48</Slides>
  <Notes>11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 FORWARD OBSERVER PROCEDURES 071-NRRAB011 </vt:lpstr>
      <vt:lpstr>VL Classroom Rules MS Teams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Branch History and Heritage NRSBC013</dc:title>
  <dc:creator>Stanley, Justin</dc:creator>
  <cp:lastModifiedBy>Buck, Thomas P CIV USARMY MCOE (USA)</cp:lastModifiedBy>
  <cp:revision>35</cp:revision>
  <dcterms:created xsi:type="dcterms:W3CDTF">2022-06-14T13:13:52Z</dcterms:created>
  <dcterms:modified xsi:type="dcterms:W3CDTF">2023-06-12T17:31:50Z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0x0101002DE03221DB8575428E79CBD780947F3A</vt:lpwstr>
  </property>
  <property fmtid="{D5CDD505-2E9C-101B-9397-08002B2CF9AE}" pid="3" name="MediaServiceImageTags">
    <vt:lpwstr/>
  </property>
</Properties>
</file>