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34"/>
  </p:notesMasterIdLst>
  <p:handoutMasterIdLst>
    <p:handoutMasterId r:id="rId135"/>
  </p:handoutMasterIdLst>
  <p:sldIdLst>
    <p:sldId id="259" r:id="rId6"/>
    <p:sldId id="442" r:id="rId7"/>
    <p:sldId id="381" r:id="rId8"/>
    <p:sldId id="554" r:id="rId9"/>
    <p:sldId id="490" r:id="rId10"/>
    <p:sldId id="555" r:id="rId11"/>
    <p:sldId id="492" r:id="rId12"/>
    <p:sldId id="493" r:id="rId13"/>
    <p:sldId id="502" r:id="rId14"/>
    <p:sldId id="556" r:id="rId15"/>
    <p:sldId id="503" r:id="rId16"/>
    <p:sldId id="274" r:id="rId17"/>
    <p:sldId id="276" r:id="rId18"/>
    <p:sldId id="277" r:id="rId19"/>
    <p:sldId id="605" r:id="rId20"/>
    <p:sldId id="606" r:id="rId21"/>
    <p:sldId id="557" r:id="rId22"/>
    <p:sldId id="558" r:id="rId23"/>
    <p:sldId id="559" r:id="rId24"/>
    <p:sldId id="560" r:id="rId25"/>
    <p:sldId id="291" r:id="rId26"/>
    <p:sldId id="564" r:id="rId27"/>
    <p:sldId id="563" r:id="rId28"/>
    <p:sldId id="562" r:id="rId29"/>
    <p:sldId id="561" r:id="rId30"/>
    <p:sldId id="292" r:id="rId31"/>
    <p:sldId id="414" r:id="rId32"/>
    <p:sldId id="535" r:id="rId33"/>
    <p:sldId id="565" r:id="rId34"/>
    <p:sldId id="357" r:id="rId35"/>
    <p:sldId id="602" r:id="rId36"/>
    <p:sldId id="323" r:id="rId37"/>
    <p:sldId id="566" r:id="rId38"/>
    <p:sldId id="567" r:id="rId39"/>
    <p:sldId id="569" r:id="rId40"/>
    <p:sldId id="568" r:id="rId41"/>
    <p:sldId id="570" r:id="rId42"/>
    <p:sldId id="571" r:id="rId43"/>
    <p:sldId id="609" r:id="rId44"/>
    <p:sldId id="574" r:id="rId45"/>
    <p:sldId id="575" r:id="rId46"/>
    <p:sldId id="577" r:id="rId47"/>
    <p:sldId id="576" r:id="rId48"/>
    <p:sldId id="578" r:id="rId49"/>
    <p:sldId id="580" r:id="rId50"/>
    <p:sldId id="466" r:id="rId51"/>
    <p:sldId id="465" r:id="rId52"/>
    <p:sldId id="468" r:id="rId53"/>
    <p:sldId id="581" r:id="rId54"/>
    <p:sldId id="607" r:id="rId55"/>
    <p:sldId id="608" r:id="rId56"/>
    <p:sldId id="388" r:id="rId57"/>
    <p:sldId id="395" r:id="rId58"/>
    <p:sldId id="396" r:id="rId59"/>
    <p:sldId id="544" r:id="rId60"/>
    <p:sldId id="542" r:id="rId61"/>
    <p:sldId id="543" r:id="rId62"/>
    <p:sldId id="398" r:id="rId63"/>
    <p:sldId id="369" r:id="rId64"/>
    <p:sldId id="370" r:id="rId65"/>
    <p:sldId id="371" r:id="rId66"/>
    <p:sldId id="582" r:id="rId67"/>
    <p:sldId id="405" r:id="rId68"/>
    <p:sldId id="545" r:id="rId69"/>
    <p:sldId id="475" r:id="rId70"/>
    <p:sldId id="505" r:id="rId71"/>
    <p:sldId id="509" r:id="rId72"/>
    <p:sldId id="507" r:id="rId73"/>
    <p:sldId id="508" r:id="rId74"/>
    <p:sldId id="510" r:id="rId75"/>
    <p:sldId id="604" r:id="rId76"/>
    <p:sldId id="603" r:id="rId77"/>
    <p:sldId id="487" r:id="rId78"/>
    <p:sldId id="488" r:id="rId79"/>
    <p:sldId id="532" r:id="rId80"/>
    <p:sldId id="610" r:id="rId81"/>
    <p:sldId id="534" r:id="rId82"/>
    <p:sldId id="515" r:id="rId83"/>
    <p:sldId id="516" r:id="rId84"/>
    <p:sldId id="517" r:id="rId85"/>
    <p:sldId id="518" r:id="rId86"/>
    <p:sldId id="519" r:id="rId87"/>
    <p:sldId id="522" r:id="rId88"/>
    <p:sldId id="523" r:id="rId89"/>
    <p:sldId id="524" r:id="rId90"/>
    <p:sldId id="525" r:id="rId91"/>
    <p:sldId id="526" r:id="rId92"/>
    <p:sldId id="527" r:id="rId93"/>
    <p:sldId id="528" r:id="rId94"/>
    <p:sldId id="529" r:id="rId95"/>
    <p:sldId id="485" r:id="rId96"/>
    <p:sldId id="486" r:id="rId97"/>
    <p:sldId id="583" r:id="rId98"/>
    <p:sldId id="447" r:id="rId99"/>
    <p:sldId id="546" r:id="rId100"/>
    <p:sldId id="612" r:id="rId101"/>
    <p:sldId id="611" r:id="rId102"/>
    <p:sldId id="613" r:id="rId103"/>
    <p:sldId id="614" r:id="rId104"/>
    <p:sldId id="615" r:id="rId105"/>
    <p:sldId id="616" r:id="rId106"/>
    <p:sldId id="596" r:id="rId107"/>
    <p:sldId id="595" r:id="rId108"/>
    <p:sldId id="597" r:id="rId109"/>
    <p:sldId id="598" r:id="rId110"/>
    <p:sldId id="599" r:id="rId111"/>
    <p:sldId id="600" r:id="rId112"/>
    <p:sldId id="601" r:id="rId113"/>
    <p:sldId id="594" r:id="rId114"/>
    <p:sldId id="325" r:id="rId115"/>
    <p:sldId id="387" r:id="rId116"/>
    <p:sldId id="389" r:id="rId117"/>
    <p:sldId id="333" r:id="rId118"/>
    <p:sldId id="335" r:id="rId119"/>
    <p:sldId id="339" r:id="rId120"/>
    <p:sldId id="390" r:id="rId121"/>
    <p:sldId id="391" r:id="rId122"/>
    <p:sldId id="354" r:id="rId123"/>
    <p:sldId id="392" r:id="rId124"/>
    <p:sldId id="416" r:id="rId125"/>
    <p:sldId id="417" r:id="rId126"/>
    <p:sldId id="536" r:id="rId127"/>
    <p:sldId id="537" r:id="rId128"/>
    <p:sldId id="538" r:id="rId129"/>
    <p:sldId id="539" r:id="rId130"/>
    <p:sldId id="540" r:id="rId131"/>
    <p:sldId id="541" r:id="rId132"/>
    <p:sldId id="593" r:id="rId13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0D"/>
    <a:srgbClr val="DAA600"/>
    <a:srgbClr val="EAB200"/>
    <a:srgbClr val="2CD4F6"/>
    <a:srgbClr val="34CFEE"/>
    <a:srgbClr val="5AB3C8"/>
    <a:srgbClr val="0060A8"/>
    <a:srgbClr val="005A9E"/>
    <a:srgbClr val="005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8304" autoAdjust="0"/>
  </p:normalViewPr>
  <p:slideViewPr>
    <p:cSldViewPr>
      <p:cViewPr varScale="1">
        <p:scale>
          <a:sx n="100" d="100"/>
          <a:sy n="100" d="100"/>
        </p:scale>
        <p:origin x="151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E4B32933-24D8-4F7B-B11D-BB2FAB8DA86A}" type="datetimeFigureOut">
              <a:rPr lang="en-US"/>
              <a:pPr>
                <a:defRPr/>
              </a:pPr>
              <a:t>3/22/2022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A708DD35-1015-4FE1-98C6-D3940A167BA1}" type="slidenum">
              <a:rPr lang="en-US"/>
              <a:pPr>
                <a:defRPr/>
              </a:pPr>
              <a:t>‹#›</a:t>
            </a:fld>
            <a:endParaRPr lang="en-US"/>
          </a:p>
        </p:txBody>
      </p:sp>
    </p:spTree>
    <p:extLst>
      <p:ext uri="{BB962C8B-B14F-4D97-AF65-F5344CB8AC3E}">
        <p14:creationId xmlns:p14="http://schemas.microsoft.com/office/powerpoint/2010/main" val="59951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3588EF28-5933-45DE-A9DE-31ABF8262990}" type="datetimeFigureOut">
              <a:rPr lang="en-US"/>
              <a:pPr>
                <a:defRPr/>
              </a:pPr>
              <a:t>3/22/2022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2F3FD755-AA7B-4B78-A2B4-5AF7602CACCA}" type="slidenum">
              <a:rPr lang="en-US"/>
              <a:pPr>
                <a:defRPr/>
              </a:pPr>
              <a:t>‹#›</a:t>
            </a:fld>
            <a:endParaRPr lang="en-US"/>
          </a:p>
        </p:txBody>
      </p:sp>
    </p:spTree>
    <p:extLst>
      <p:ext uri="{BB962C8B-B14F-4D97-AF65-F5344CB8AC3E}">
        <p14:creationId xmlns:p14="http://schemas.microsoft.com/office/powerpoint/2010/main" val="1828991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1D451-CB8A-418E-BB32-855A2711909F}" type="slidenum">
              <a:rPr lang="en-US" smtClean="0"/>
              <a:pPr fontAlgn="base">
                <a:spcBef>
                  <a:spcPct val="0"/>
                </a:spcBef>
                <a:spcAft>
                  <a:spcPct val="0"/>
                </a:spcAft>
                <a:defRPr/>
              </a:pPr>
              <a:t>1</a:t>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79783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redundancy allows for multiple fail-safe measures to provide the maximum level of safety in both training and operational environments. A Soldier would have to violate two of the rules of firearms safety or violate a weapon safety status in order to have a negligent discharge</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11</a:t>
            </a:fld>
            <a:endParaRPr lang="en-US"/>
          </a:p>
        </p:txBody>
      </p:sp>
    </p:spTree>
    <p:extLst>
      <p:ext uri="{BB962C8B-B14F-4D97-AF65-F5344CB8AC3E}">
        <p14:creationId xmlns:p14="http://schemas.microsoft.com/office/powerpoint/2010/main" val="10027579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4A4408-FED4-4E08-9CB0-0308662E7D8C}" type="slidenum">
              <a:rPr lang="en-US" smtClean="0"/>
              <a:pPr fontAlgn="base">
                <a:spcBef>
                  <a:spcPct val="0"/>
                </a:spcBef>
                <a:spcAft>
                  <a:spcPct val="0"/>
                </a:spcAft>
                <a:defRPr/>
              </a:pPr>
              <a:t>118</a:t>
            </a:fld>
            <a:endParaRPr lang="en-US" smtClean="0"/>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0462672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F2597D-D6E2-44EF-B73E-7833ABE6E481}" type="slidenum">
              <a:rPr lang="en-US" smtClean="0"/>
              <a:pPr fontAlgn="base">
                <a:spcBef>
                  <a:spcPct val="0"/>
                </a:spcBef>
                <a:spcAft>
                  <a:spcPct val="0"/>
                </a:spcAft>
                <a:defRPr/>
              </a:pPr>
              <a:t>119</a:t>
            </a:fld>
            <a:endParaRPr lang="en-US" smtClean="0"/>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600044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A1FCB-C054-46AE-AD49-B213C88D2EC1}" type="slidenum">
              <a:rPr lang="en-US" smtClean="0"/>
              <a:pPr fontAlgn="base">
                <a:spcBef>
                  <a:spcPct val="0"/>
                </a:spcBef>
                <a:spcAft>
                  <a:spcPct val="0"/>
                </a:spcAft>
                <a:defRPr/>
              </a:pPr>
              <a:t>120</a:t>
            </a:fld>
            <a:endParaRPr lang="en-US" smtClean="0"/>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459378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400F7B-6F4C-471F-A9DB-33D578D35FED}" type="slidenum">
              <a:rPr lang="en-US" smtClean="0"/>
              <a:pPr fontAlgn="base">
                <a:spcBef>
                  <a:spcPct val="0"/>
                </a:spcBef>
                <a:spcAft>
                  <a:spcPct val="0"/>
                </a:spcAft>
                <a:defRPr/>
              </a:pPr>
              <a:t>121</a:t>
            </a:fld>
            <a:endParaRPr lang="en-US"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9271200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9A9F39-5383-4B94-B6B6-A7FB03BCB7D0}" type="slidenum">
              <a:rPr lang="en-US" smtClean="0"/>
              <a:pPr fontAlgn="base">
                <a:spcBef>
                  <a:spcPct val="0"/>
                </a:spcBef>
                <a:spcAft>
                  <a:spcPct val="0"/>
                </a:spcAft>
                <a:defRPr/>
              </a:pPr>
              <a:t>122</a:t>
            </a:fld>
            <a:endParaRPr lang="en-US" smtClean="0"/>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5984093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644A3D-50B7-43E1-B251-C632F4BF878F}" type="slidenum">
              <a:rPr lang="en-US" smtClean="0"/>
              <a:pPr fontAlgn="base">
                <a:spcBef>
                  <a:spcPct val="0"/>
                </a:spcBef>
                <a:spcAft>
                  <a:spcPct val="0"/>
                </a:spcAft>
                <a:defRPr/>
              </a:pPr>
              <a:t>123</a:t>
            </a:fld>
            <a:endParaRPr lang="en-US" smtClean="0"/>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002723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2FE339-3AE3-4DD9-BC4E-D7D937B8E58F}" type="slidenum">
              <a:rPr lang="en-US" smtClean="0"/>
              <a:pPr fontAlgn="base">
                <a:spcBef>
                  <a:spcPct val="0"/>
                </a:spcBef>
                <a:spcAft>
                  <a:spcPct val="0"/>
                </a:spcAft>
                <a:defRPr/>
              </a:pPr>
              <a:t>124</a:t>
            </a:fld>
            <a:endParaRPr lang="en-US" smtClean="0"/>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928523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2F803C-14D2-47BB-979F-BD0A92DAE57E}" type="slidenum">
              <a:rPr lang="en-US" smtClean="0"/>
              <a:pPr fontAlgn="base">
                <a:spcBef>
                  <a:spcPct val="0"/>
                </a:spcBef>
                <a:spcAft>
                  <a:spcPct val="0"/>
                </a:spcAft>
                <a:defRPr/>
              </a:pPr>
              <a:t>125</a:t>
            </a:fld>
            <a:endParaRPr lang="en-US" smtClean="0"/>
          </a:p>
        </p:txBody>
      </p:sp>
      <p:sp>
        <p:nvSpPr>
          <p:cNvPr id="149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9474092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AFFB58-D2D6-445D-A5FC-2E8D40211840}" type="slidenum">
              <a:rPr lang="en-US" smtClean="0"/>
              <a:pPr fontAlgn="base">
                <a:spcBef>
                  <a:spcPct val="0"/>
                </a:spcBef>
                <a:spcAft>
                  <a:spcPct val="0"/>
                </a:spcAft>
                <a:defRPr/>
              </a:pPr>
              <a:t>126</a:t>
            </a:fld>
            <a:endParaRPr lang="en-US" smtClean="0"/>
          </a:p>
        </p:txBody>
      </p:sp>
      <p:sp>
        <p:nvSpPr>
          <p:cNvPr id="150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69410798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7F3492-9E6E-47F5-8823-895F847542F0}" type="slidenum">
              <a:rPr lang="en-US" smtClean="0"/>
              <a:pPr fontAlgn="base">
                <a:spcBef>
                  <a:spcPct val="0"/>
                </a:spcBef>
                <a:spcAft>
                  <a:spcPct val="0"/>
                </a:spcAft>
                <a:defRPr/>
              </a:pPr>
              <a:t>127</a:t>
            </a:fld>
            <a:endParaRPr lang="en-US" smtClean="0"/>
          </a:p>
        </p:txBody>
      </p:sp>
      <p:sp>
        <p:nvSpPr>
          <p:cNvPr id="151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2656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C485A7-56D3-4581-B8A3-4504DA4936AF}" type="slidenum">
              <a:rPr lang="en-US" smtClean="0"/>
              <a:pPr fontAlgn="base">
                <a:spcBef>
                  <a:spcPct val="0"/>
                </a:spcBef>
                <a:spcAft>
                  <a:spcPct val="0"/>
                </a:spcAft>
                <a:defRPr/>
              </a:pPr>
              <a:t>12</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0362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9739C-C66A-4C47-B6CA-DFD6AA0204B2}" type="slidenum">
              <a:rPr lang="en-US" smtClean="0"/>
              <a:pPr fontAlgn="base">
                <a:spcBef>
                  <a:spcPct val="0"/>
                </a:spcBef>
                <a:spcAft>
                  <a:spcPct val="0"/>
                </a:spcAft>
                <a:defRPr/>
              </a:pPr>
              <a:t>13</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TM 9-1005-319-10</a:t>
            </a:r>
          </a:p>
          <a:p>
            <a:pPr eaLnBrk="1" hangingPunct="1">
              <a:spcBef>
                <a:spcPct val="0"/>
              </a:spcBef>
            </a:pPr>
            <a:r>
              <a:rPr lang="en-US" dirty="0" smtClean="0"/>
              <a:t>TC 3-22.9,</a:t>
            </a:r>
            <a:r>
              <a:rPr lang="en-US" baseline="0" dirty="0" smtClean="0"/>
              <a:t> </a:t>
            </a:r>
            <a:r>
              <a:rPr lang="en-US" baseline="0" dirty="0" err="1" smtClean="0"/>
              <a:t>pg</a:t>
            </a:r>
            <a:r>
              <a:rPr lang="en-US" baseline="0" dirty="0" smtClean="0"/>
              <a:t> 2-4</a:t>
            </a:r>
            <a:endParaRPr lang="en-US" dirty="0" smtClean="0"/>
          </a:p>
        </p:txBody>
      </p:sp>
    </p:spTree>
    <p:extLst>
      <p:ext uri="{BB962C8B-B14F-4D97-AF65-F5344CB8AC3E}">
        <p14:creationId xmlns:p14="http://schemas.microsoft.com/office/powerpoint/2010/main" val="67680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38" indent="-290513">
              <a:spcBef>
                <a:spcPct val="30000"/>
              </a:spcBef>
              <a:defRPr sz="1200">
                <a:solidFill>
                  <a:schemeClr val="tx1"/>
                </a:solidFill>
                <a:latin typeface="Calibri" panose="020F0502020204030204" pitchFamily="34" charset="0"/>
              </a:defRPr>
            </a:lvl2pPr>
            <a:lvl3pPr marL="1165225" indent="-231775">
              <a:spcBef>
                <a:spcPct val="30000"/>
              </a:spcBef>
              <a:defRPr sz="1200">
                <a:solidFill>
                  <a:schemeClr val="tx1"/>
                </a:solidFill>
                <a:latin typeface="Calibri" panose="020F0502020204030204" pitchFamily="34" charset="0"/>
              </a:defRPr>
            </a:lvl3pPr>
            <a:lvl4pPr marL="1631950"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eaLnBrk="0" fontAlgn="base" hangingPunct="0">
              <a:spcBef>
                <a:spcPct val="30000"/>
              </a:spcBef>
              <a:spcAft>
                <a:spcPct val="0"/>
              </a:spcAft>
              <a:defRPr sz="1200">
                <a:solidFill>
                  <a:schemeClr val="tx1"/>
                </a:solidFill>
                <a:latin typeface="Calibri" panose="020F0502020204030204" pitchFamily="34" charset="0"/>
              </a:defRPr>
            </a:lvl6pPr>
            <a:lvl7pPr marL="3013075" indent="-231775" eaLnBrk="0" fontAlgn="base" hangingPunct="0">
              <a:spcBef>
                <a:spcPct val="30000"/>
              </a:spcBef>
              <a:spcAft>
                <a:spcPct val="0"/>
              </a:spcAft>
              <a:defRPr sz="1200">
                <a:solidFill>
                  <a:schemeClr val="tx1"/>
                </a:solidFill>
                <a:latin typeface="Calibri" panose="020F0502020204030204" pitchFamily="34" charset="0"/>
              </a:defRPr>
            </a:lvl7pPr>
            <a:lvl8pPr marL="3470275" indent="-231775" eaLnBrk="0" fontAlgn="base" hangingPunct="0">
              <a:spcBef>
                <a:spcPct val="30000"/>
              </a:spcBef>
              <a:spcAft>
                <a:spcPct val="0"/>
              </a:spcAft>
              <a:defRPr sz="1200">
                <a:solidFill>
                  <a:schemeClr val="tx1"/>
                </a:solidFill>
                <a:latin typeface="Calibri" panose="020F0502020204030204" pitchFamily="34" charset="0"/>
              </a:defRPr>
            </a:lvl8pPr>
            <a:lvl9pPr marL="392747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23252-9590-45FE-9B6D-65E99784B93A}" type="slidenum">
              <a:rPr lang="en-US" altLang="en-US" smtClean="0"/>
              <a:pPr>
                <a:spcBef>
                  <a:spcPct val="0"/>
                </a:spcBef>
              </a:pPr>
              <a:t>15</a:t>
            </a:fld>
            <a:endParaRPr lang="en-US" altLang="en-US" smtClean="0"/>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eaLnBrk="1" hangingPunct="1">
              <a:spcBef>
                <a:spcPct val="0"/>
              </a:spcBef>
              <a:defRPr/>
            </a:pPr>
            <a:r>
              <a:rPr lang="en-US" altLang="en-US" dirty="0" smtClean="0">
                <a:solidFill>
                  <a:schemeClr val="bg1"/>
                </a:solidFill>
                <a:latin typeface="Arial" panose="020B0604020202020204" pitchFamily="34" charset="0"/>
              </a:rPr>
              <a:t>M4A1 Series Carbine is magazine-fed, gas-operated, air-cooled, shoulder-fired 5.56-millimeter weapon. This section describes the general characteristics and components of the M4A1 Series Carbine.</a:t>
            </a:r>
          </a:p>
          <a:p>
            <a:pPr eaLnBrk="1" hangingPunct="1">
              <a:spcBef>
                <a:spcPct val="0"/>
              </a:spcBef>
              <a:defRPr/>
            </a:pPr>
            <a:endParaRPr lang="en-US" altLang="en-US" dirty="0" smtClean="0">
              <a:solidFill>
                <a:schemeClr val="bg1"/>
              </a:solidFill>
              <a:latin typeface="Arial" panose="020B0604020202020204" pitchFamily="34" charset="0"/>
            </a:endParaRPr>
          </a:p>
          <a:p>
            <a:pPr eaLnBrk="1" hangingPunct="1">
              <a:spcBef>
                <a:spcPct val="0"/>
              </a:spcBef>
              <a:defRPr/>
            </a:pPr>
            <a:r>
              <a:rPr lang="en-US" altLang="en-US" b="1" dirty="0" smtClean="0">
                <a:solidFill>
                  <a:schemeClr val="bg1"/>
                </a:solidFill>
                <a:latin typeface="Arial" panose="020B0604020202020204" pitchFamily="34" charset="0"/>
              </a:rPr>
              <a:t>M4/M4A1 CARBINE Characteristics</a:t>
            </a:r>
          </a:p>
          <a:p>
            <a:pPr eaLnBrk="1" hangingPunct="1">
              <a:spcBef>
                <a:spcPct val="0"/>
              </a:spcBef>
              <a:defRPr/>
            </a:pPr>
            <a:r>
              <a:rPr lang="en-US" altLang="en-US" dirty="0" smtClean="0">
                <a:solidFill>
                  <a:schemeClr val="bg1"/>
                </a:solidFill>
                <a:latin typeface="Arial" panose="020B0604020202020204" pitchFamily="34" charset="0"/>
              </a:rPr>
              <a:t>Caliber ................................. 5.56 mm</a:t>
            </a:r>
          </a:p>
          <a:p>
            <a:pPr eaLnBrk="1" hangingPunct="1">
              <a:spcBef>
                <a:spcPct val="0"/>
              </a:spcBef>
              <a:defRPr/>
            </a:pPr>
            <a:r>
              <a:rPr lang="en-US" altLang="en-US" dirty="0" smtClean="0">
                <a:solidFill>
                  <a:schemeClr val="bg1"/>
                </a:solidFill>
                <a:latin typeface="Arial" panose="020B0604020202020204" pitchFamily="34" charset="0"/>
              </a:rPr>
              <a:t>Weight ................................... w/30 (loaded) round mag 7.5 </a:t>
            </a:r>
            <a:r>
              <a:rPr lang="en-US" altLang="en-US" dirty="0" err="1" smtClean="0">
                <a:solidFill>
                  <a:schemeClr val="bg1"/>
                </a:solidFill>
                <a:latin typeface="Arial" panose="020B0604020202020204" pitchFamily="34" charset="0"/>
              </a:rPr>
              <a:t>lb</a:t>
            </a:r>
            <a:endParaRPr lang="en-US" altLang="en-US" dirty="0" smtClean="0">
              <a:solidFill>
                <a:schemeClr val="bg1"/>
              </a:solidFill>
              <a:latin typeface="Arial" panose="020B0604020202020204" pitchFamily="34" charset="0"/>
            </a:endParaRPr>
          </a:p>
          <a:p>
            <a:pPr eaLnBrk="1" hangingPunct="1">
              <a:spcBef>
                <a:spcPct val="0"/>
              </a:spcBef>
              <a:defRPr/>
            </a:pPr>
            <a:r>
              <a:rPr lang="en-US" altLang="en-US" dirty="0" smtClean="0">
                <a:solidFill>
                  <a:schemeClr val="bg1"/>
                </a:solidFill>
                <a:latin typeface="Arial" panose="020B0604020202020204" pitchFamily="34" charset="0"/>
              </a:rPr>
              <a:t>Length ................................... Buttstock Closed 29.75 in</a:t>
            </a:r>
          </a:p>
          <a:p>
            <a:pPr eaLnBrk="1" hangingPunct="1">
              <a:spcBef>
                <a:spcPct val="0"/>
              </a:spcBef>
              <a:defRPr/>
            </a:pPr>
            <a:r>
              <a:rPr lang="en-US" altLang="en-US" dirty="0" smtClean="0">
                <a:solidFill>
                  <a:schemeClr val="bg1"/>
                </a:solidFill>
                <a:latin typeface="Arial" panose="020B0604020202020204" pitchFamily="34" charset="0"/>
              </a:rPr>
              <a:t>Buttstock Opened 33.0 in</a:t>
            </a:r>
          </a:p>
          <a:p>
            <a:pPr eaLnBrk="1" hangingPunct="1">
              <a:spcBef>
                <a:spcPct val="0"/>
              </a:spcBef>
              <a:defRPr/>
            </a:pPr>
            <a:r>
              <a:rPr lang="en-US" altLang="en-US" dirty="0" smtClean="0">
                <a:solidFill>
                  <a:schemeClr val="bg1"/>
                </a:solidFill>
                <a:latin typeface="Arial" panose="020B0604020202020204" pitchFamily="34" charset="0"/>
              </a:rPr>
              <a:t>Mechanical Features:</a:t>
            </a:r>
          </a:p>
          <a:p>
            <a:pPr eaLnBrk="1" hangingPunct="1">
              <a:spcBef>
                <a:spcPct val="0"/>
              </a:spcBef>
              <a:defRPr/>
            </a:pPr>
            <a:r>
              <a:rPr lang="en-US" altLang="en-US" dirty="0" smtClean="0">
                <a:solidFill>
                  <a:schemeClr val="bg1"/>
                </a:solidFill>
                <a:latin typeface="Arial" panose="020B0604020202020204" pitchFamily="34" charset="0"/>
              </a:rPr>
              <a:t>Riffling . . . . . . . . . . . . . . . . . . . . . . . . . . . . . . . . (RH 1/7 twist)</a:t>
            </a:r>
          </a:p>
          <a:p>
            <a:pPr eaLnBrk="1" hangingPunct="1">
              <a:spcBef>
                <a:spcPct val="0"/>
              </a:spcBef>
              <a:defRPr/>
            </a:pPr>
            <a:r>
              <a:rPr lang="en-US" altLang="en-US" dirty="0" smtClean="0">
                <a:solidFill>
                  <a:schemeClr val="bg1"/>
                </a:solidFill>
                <a:latin typeface="Arial" panose="020B0604020202020204" pitchFamily="34" charset="0"/>
              </a:rPr>
              <a:t>Detachable carrying handle w/integral accessory mounting rail</a:t>
            </a:r>
          </a:p>
          <a:p>
            <a:pPr eaLnBrk="1" hangingPunct="1">
              <a:spcBef>
                <a:spcPct val="0"/>
              </a:spcBef>
              <a:defRPr/>
            </a:pPr>
            <a:r>
              <a:rPr lang="en-US" altLang="en-US" dirty="0" smtClean="0">
                <a:solidFill>
                  <a:schemeClr val="bg1"/>
                </a:solidFill>
                <a:latin typeface="Arial" panose="020B0604020202020204" pitchFamily="34" charset="0"/>
              </a:rPr>
              <a:t>Buttstock has four positions; closed, 1 R open, 3/4 open, and fully Open.</a:t>
            </a:r>
          </a:p>
          <a:p>
            <a:pPr eaLnBrk="1" hangingPunct="1">
              <a:spcBef>
                <a:spcPct val="0"/>
              </a:spcBef>
              <a:defRPr/>
            </a:pPr>
            <a:r>
              <a:rPr lang="en-US" altLang="en-US" dirty="0" smtClean="0">
                <a:solidFill>
                  <a:schemeClr val="bg1"/>
                </a:solidFill>
                <a:latin typeface="Arial" panose="020B0604020202020204" pitchFamily="34" charset="0"/>
              </a:rPr>
              <a:t>Firing Characteristics:</a:t>
            </a:r>
          </a:p>
          <a:p>
            <a:pPr eaLnBrk="1" hangingPunct="1">
              <a:spcBef>
                <a:spcPct val="0"/>
              </a:spcBef>
              <a:defRPr/>
            </a:pPr>
            <a:r>
              <a:rPr lang="en-US" altLang="en-US" dirty="0" smtClean="0">
                <a:solidFill>
                  <a:schemeClr val="bg1"/>
                </a:solidFill>
                <a:latin typeface="Arial" panose="020B0604020202020204" pitchFamily="34" charset="0"/>
              </a:rPr>
              <a:t>Muzzle Velocity . . . . . . . . . . . . . . . . . . . . 2,970 fps</a:t>
            </a:r>
          </a:p>
          <a:p>
            <a:pPr eaLnBrk="1" hangingPunct="1">
              <a:spcBef>
                <a:spcPct val="0"/>
              </a:spcBef>
              <a:defRPr/>
            </a:pPr>
            <a:r>
              <a:rPr lang="en-US" altLang="en-US" dirty="0" smtClean="0">
                <a:solidFill>
                  <a:schemeClr val="bg1"/>
                </a:solidFill>
                <a:latin typeface="Arial" panose="020B0604020202020204" pitchFamily="34" charset="0"/>
              </a:rPr>
              <a:t>Chamber pressure . . . . . . . . . . . . . . . . . . . 52,000 psi</a:t>
            </a:r>
          </a:p>
          <a:p>
            <a:pPr eaLnBrk="1" hangingPunct="1">
              <a:spcBef>
                <a:spcPct val="0"/>
              </a:spcBef>
              <a:defRPr/>
            </a:pPr>
            <a:r>
              <a:rPr lang="en-US" altLang="en-US" dirty="0" smtClean="0">
                <a:solidFill>
                  <a:schemeClr val="bg1"/>
                </a:solidFill>
                <a:latin typeface="Arial" panose="020B0604020202020204" pitchFamily="34" charset="0"/>
              </a:rPr>
              <a:t>Cyclic Rate of Fire................. 700-970 rpm (approx.)</a:t>
            </a:r>
          </a:p>
          <a:p>
            <a:pPr eaLnBrk="1" hangingPunct="1">
              <a:spcBef>
                <a:spcPct val="0"/>
              </a:spcBef>
              <a:defRPr/>
            </a:pPr>
            <a:r>
              <a:rPr lang="en-US" altLang="en-US" dirty="0" smtClean="0">
                <a:solidFill>
                  <a:schemeClr val="bg1"/>
                </a:solidFill>
                <a:latin typeface="Arial" panose="020B0604020202020204" pitchFamily="34" charset="0"/>
              </a:rPr>
              <a:t>Fire Selector ............................ SAFE-SEMI-BURST (M4)</a:t>
            </a:r>
          </a:p>
          <a:p>
            <a:pPr eaLnBrk="1" hangingPunct="1">
              <a:spcBef>
                <a:spcPct val="0"/>
              </a:spcBef>
              <a:defRPr/>
            </a:pPr>
            <a:r>
              <a:rPr lang="en-US" altLang="en-US" dirty="0" smtClean="0">
                <a:solidFill>
                  <a:schemeClr val="bg1"/>
                </a:solidFill>
                <a:latin typeface="Arial" panose="020B0604020202020204" pitchFamily="34" charset="0"/>
              </a:rPr>
              <a:t>SAFE-SEMI-AUTO (M4A1)</a:t>
            </a:r>
          </a:p>
          <a:p>
            <a:pPr eaLnBrk="1" hangingPunct="1">
              <a:spcBef>
                <a:spcPct val="0"/>
              </a:spcBef>
              <a:defRPr/>
            </a:pPr>
            <a:r>
              <a:rPr lang="en-US" altLang="en-US" dirty="0" smtClean="0">
                <a:solidFill>
                  <a:schemeClr val="bg1"/>
                </a:solidFill>
                <a:latin typeface="Arial" panose="020B0604020202020204" pitchFamily="34" charset="0"/>
              </a:rPr>
              <a:t>Max Effective Rate of Fire:</a:t>
            </a:r>
          </a:p>
          <a:p>
            <a:pPr eaLnBrk="1" hangingPunct="1">
              <a:spcBef>
                <a:spcPct val="0"/>
              </a:spcBef>
              <a:defRPr/>
            </a:pPr>
            <a:r>
              <a:rPr lang="en-US" altLang="en-US" dirty="0" smtClean="0">
                <a:solidFill>
                  <a:schemeClr val="bg1"/>
                </a:solidFill>
                <a:latin typeface="Arial" panose="020B0604020202020204" pitchFamily="34" charset="0"/>
              </a:rPr>
              <a:t>Semi . . . . . . . . . . . . . . . . . . . . . . . . . . . . . . 45rpm</a:t>
            </a:r>
          </a:p>
          <a:p>
            <a:pPr eaLnBrk="1" hangingPunct="1">
              <a:spcBef>
                <a:spcPct val="0"/>
              </a:spcBef>
              <a:defRPr/>
            </a:pPr>
            <a:r>
              <a:rPr lang="en-US" altLang="en-US" dirty="0" smtClean="0">
                <a:solidFill>
                  <a:schemeClr val="bg1"/>
                </a:solidFill>
                <a:latin typeface="Arial" panose="020B0604020202020204" pitchFamily="34" charset="0"/>
              </a:rPr>
              <a:t>Burst/Auto . . . . . . . . . . . . . . . . . . . . . . 90 rpm</a:t>
            </a:r>
          </a:p>
          <a:p>
            <a:pPr eaLnBrk="1" hangingPunct="1">
              <a:spcBef>
                <a:spcPct val="0"/>
              </a:spcBef>
              <a:defRPr/>
            </a:pPr>
            <a:r>
              <a:rPr lang="en-US" altLang="en-US" dirty="0" smtClean="0">
                <a:solidFill>
                  <a:schemeClr val="bg1"/>
                </a:solidFill>
                <a:latin typeface="Arial" panose="020B0604020202020204" pitchFamily="34" charset="0"/>
              </a:rPr>
              <a:t>Sustained Rate of Fire 12/15 rpm</a:t>
            </a:r>
          </a:p>
          <a:p>
            <a:pPr eaLnBrk="1" hangingPunct="1">
              <a:spcBef>
                <a:spcPct val="0"/>
              </a:spcBef>
              <a:defRPr/>
            </a:pPr>
            <a:r>
              <a:rPr lang="en-US" altLang="en-US" dirty="0" smtClean="0">
                <a:solidFill>
                  <a:schemeClr val="bg1"/>
                </a:solidFill>
                <a:latin typeface="Arial" panose="020B0604020202020204" pitchFamily="34" charset="0"/>
              </a:rPr>
              <a:t>Max Effective Range 500 meters (individual/point targets)</a:t>
            </a:r>
          </a:p>
          <a:p>
            <a:pPr eaLnBrk="1" hangingPunct="1">
              <a:spcBef>
                <a:spcPct val="0"/>
              </a:spcBef>
              <a:defRPr/>
            </a:pPr>
            <a:r>
              <a:rPr lang="en-US" altLang="en-US" dirty="0" smtClean="0">
                <a:solidFill>
                  <a:schemeClr val="bg1"/>
                </a:solidFill>
                <a:latin typeface="Arial" panose="020B0604020202020204" pitchFamily="34" charset="0"/>
              </a:rPr>
              <a:t>600 meters (area targets)</a:t>
            </a:r>
          </a:p>
          <a:p>
            <a:pPr eaLnBrk="1" hangingPunct="1">
              <a:spcBef>
                <a:spcPct val="0"/>
              </a:spcBef>
              <a:defRPr/>
            </a:pPr>
            <a:r>
              <a:rPr lang="en-US" altLang="en-US" dirty="0" smtClean="0">
                <a:solidFill>
                  <a:schemeClr val="bg1"/>
                </a:solidFill>
                <a:latin typeface="Arial" panose="020B0604020202020204" pitchFamily="34" charset="0"/>
              </a:rPr>
              <a:t>Max Range 3600 meter</a:t>
            </a:r>
          </a:p>
          <a:p>
            <a:pPr eaLnBrk="1" hangingPunct="1">
              <a:spcBef>
                <a:spcPct val="0"/>
              </a:spcBef>
              <a:defRPr/>
            </a:pPr>
            <a:endParaRPr lang="en-US" altLang="en-US" dirty="0" smtClean="0">
              <a:solidFill>
                <a:schemeClr val="bg1"/>
              </a:solidFill>
              <a:latin typeface="Arial" panose="020B0604020202020204" pitchFamily="34" charset="0"/>
            </a:endParaRPr>
          </a:p>
          <a:p>
            <a:pPr eaLnBrk="1" hangingPunct="1">
              <a:spcBef>
                <a:spcPct val="0"/>
              </a:spcBef>
              <a:defRPr/>
            </a:pPr>
            <a:r>
              <a:rPr lang="en-US" altLang="en-US" dirty="0" smtClean="0">
                <a:solidFill>
                  <a:schemeClr val="bg1"/>
                </a:solidFill>
                <a:latin typeface="Arial" panose="020B0604020202020204" pitchFamily="34" charset="0"/>
              </a:rPr>
              <a:t>Each weapon consists of two major components: the upper receiver and the lower receiver. These components are described below including their associated assemblies, subassemblies, and parts.</a:t>
            </a:r>
          </a:p>
          <a:p>
            <a:pPr eaLnBrk="1" hangingPunct="1">
              <a:spcBef>
                <a:spcPct val="0"/>
              </a:spcBef>
              <a:defRPr/>
            </a:pPr>
            <a:endParaRPr lang="en-US" altLang="en-US" b="1" dirty="0" smtClean="0">
              <a:solidFill>
                <a:schemeClr val="bg1"/>
              </a:solidFill>
              <a:latin typeface="Arial" panose="020B0604020202020204" pitchFamily="34" charset="0"/>
            </a:endParaRPr>
          </a:p>
          <a:p>
            <a:pPr eaLnBrk="1" hangingPunct="1">
              <a:spcBef>
                <a:spcPct val="0"/>
              </a:spcBef>
              <a:defRPr/>
            </a:pPr>
            <a:r>
              <a:rPr lang="en-US" altLang="en-US" b="1" dirty="0" smtClean="0">
                <a:solidFill>
                  <a:schemeClr val="bg1"/>
                </a:solidFill>
                <a:latin typeface="Arial" panose="020B0604020202020204" pitchFamily="34" charset="0"/>
              </a:rPr>
              <a:t>UPPER RECEIVER</a:t>
            </a:r>
          </a:p>
          <a:p>
            <a:pPr eaLnBrk="1" hangingPunct="1">
              <a:spcBef>
                <a:spcPct val="0"/>
              </a:spcBef>
              <a:defRPr/>
            </a:pPr>
            <a:r>
              <a:rPr lang="en-US" altLang="en-US" dirty="0" smtClean="0">
                <a:solidFill>
                  <a:schemeClr val="bg1"/>
                </a:solidFill>
                <a:latin typeface="Arial" panose="020B0604020202020204" pitchFamily="34" charset="0"/>
              </a:rPr>
              <a:t>An aluminum receiver helps reduce the overall weight of the rifle/carbine and allows for mounting of equipment and accessories. The upper receiver consists of the following:</a:t>
            </a:r>
          </a:p>
          <a:p>
            <a:pPr eaLnBrk="1" hangingPunct="1">
              <a:spcBef>
                <a:spcPct val="0"/>
              </a:spcBef>
              <a:defRPr/>
            </a:pPr>
            <a:r>
              <a:rPr lang="en-US" altLang="en-US" dirty="0" smtClean="0">
                <a:solidFill>
                  <a:schemeClr val="bg1"/>
                </a:solidFill>
                <a:latin typeface="Arial" panose="020B0604020202020204" pitchFamily="34" charset="0"/>
              </a:rPr>
              <a:t>Barrel assembly.</a:t>
            </a:r>
          </a:p>
          <a:p>
            <a:pPr eaLnBrk="1" hangingPunct="1">
              <a:spcBef>
                <a:spcPct val="0"/>
              </a:spcBef>
              <a:defRPr/>
            </a:pPr>
            <a:r>
              <a:rPr lang="en-US" altLang="en-US" dirty="0" smtClean="0">
                <a:solidFill>
                  <a:schemeClr val="bg1"/>
                </a:solidFill>
                <a:latin typeface="Arial" panose="020B0604020202020204" pitchFamily="34" charset="0"/>
              </a:rPr>
              <a:t>Barrel. The bore and chamber of the barrel are chrome-plated to reduce wear and fouling over the life of the weapon.</a:t>
            </a:r>
          </a:p>
          <a:p>
            <a:pPr eaLnBrk="1" hangingPunct="1">
              <a:spcBef>
                <a:spcPct val="0"/>
              </a:spcBef>
              <a:defRPr/>
            </a:pPr>
            <a:r>
              <a:rPr lang="en-US" altLang="en-US" dirty="0" smtClean="0">
                <a:solidFill>
                  <a:schemeClr val="bg1"/>
                </a:solidFill>
                <a:latin typeface="Arial" panose="020B0604020202020204" pitchFamily="34" charset="0"/>
              </a:rPr>
              <a:t>Flash hider or compensator. Located at the end of the barrel, is provided to reduce the signature of the weapon during firing and reduce barrel movement off target during firing.</a:t>
            </a:r>
          </a:p>
          <a:p>
            <a:pPr eaLnBrk="1" hangingPunct="1">
              <a:spcBef>
                <a:spcPct val="0"/>
              </a:spcBef>
              <a:defRPr/>
            </a:pPr>
            <a:r>
              <a:rPr lang="en-US" altLang="en-US" dirty="0" smtClean="0">
                <a:solidFill>
                  <a:schemeClr val="bg1"/>
                </a:solidFill>
                <a:latin typeface="Arial" panose="020B0604020202020204" pitchFamily="34" charset="0"/>
              </a:rPr>
              <a:t>Sling swivel. The attachment hardware for the sling system used to properly carry the weapon.</a:t>
            </a:r>
          </a:p>
          <a:p>
            <a:pPr eaLnBrk="1" hangingPunct="1">
              <a:spcBef>
                <a:spcPct val="0"/>
              </a:spcBef>
              <a:defRPr/>
            </a:pPr>
            <a:r>
              <a:rPr lang="en-US" altLang="en-US" dirty="0" smtClean="0">
                <a:solidFill>
                  <a:schemeClr val="bg1"/>
                </a:solidFill>
                <a:latin typeface="Arial" panose="020B0604020202020204" pitchFamily="34" charset="0"/>
              </a:rPr>
              <a:t>Front sight assembly. Includes an adjustable front sight post that facilitates zeroing the weapon, serves as the forward portion of the iron sight or back up iron sight, and assists with range determination.</a:t>
            </a:r>
          </a:p>
          <a:p>
            <a:pPr eaLnBrk="1" hangingPunct="1">
              <a:spcBef>
                <a:spcPct val="0"/>
              </a:spcBef>
              <a:defRPr/>
            </a:pPr>
            <a:r>
              <a:rPr lang="en-US" altLang="en-US" dirty="0" smtClean="0">
                <a:solidFill>
                  <a:schemeClr val="bg1"/>
                </a:solidFill>
                <a:latin typeface="Arial" panose="020B0604020202020204" pitchFamily="34" charset="0"/>
              </a:rPr>
              <a:t>Adapter rail system (ARS). Provided in varying lengths, depending on the variant applied. Used to attach common aiming devices or accessories.</a:t>
            </a:r>
          </a:p>
          <a:p>
            <a:pPr eaLnBrk="1" hangingPunct="1">
              <a:spcBef>
                <a:spcPct val="0"/>
              </a:spcBef>
              <a:defRPr/>
            </a:pPr>
            <a:r>
              <a:rPr lang="en-US" altLang="en-US" dirty="0" smtClean="0">
                <a:solidFill>
                  <a:schemeClr val="bg1"/>
                </a:solidFill>
                <a:latin typeface="Arial" panose="020B0604020202020204" pitchFamily="34" charset="0"/>
              </a:rPr>
              <a:t>Slip ring. Provides a spring loaded locking mechanism for the </a:t>
            </a:r>
            <a:r>
              <a:rPr lang="en-US" altLang="en-US" dirty="0" err="1" smtClean="0">
                <a:solidFill>
                  <a:schemeClr val="bg1"/>
                </a:solidFill>
                <a:latin typeface="Arial" panose="020B0604020202020204" pitchFamily="34" charset="0"/>
              </a:rPr>
              <a:t>weapon?s</a:t>
            </a:r>
            <a:r>
              <a:rPr lang="en-US" altLang="en-US" dirty="0" smtClean="0">
                <a:solidFill>
                  <a:schemeClr val="bg1"/>
                </a:solidFill>
                <a:latin typeface="Arial" panose="020B0604020202020204" pitchFamily="34" charset="0"/>
              </a:rPr>
              <a:t> hand guards.</a:t>
            </a:r>
          </a:p>
          <a:p>
            <a:pPr eaLnBrk="1" hangingPunct="1">
              <a:spcBef>
                <a:spcPct val="0"/>
              </a:spcBef>
              <a:defRPr/>
            </a:pPr>
            <a:r>
              <a:rPr lang="en-US" altLang="en-US" dirty="0" smtClean="0">
                <a:solidFill>
                  <a:schemeClr val="bg1"/>
                </a:solidFill>
                <a:latin typeface="Arial" panose="020B0604020202020204" pitchFamily="34" charset="0"/>
              </a:rPr>
              <a:t>Hand Guards.  Provides protection for your hands.</a:t>
            </a:r>
          </a:p>
          <a:p>
            <a:pPr eaLnBrk="1" hangingPunct="1">
              <a:spcBef>
                <a:spcPct val="0"/>
              </a:spcBef>
              <a:defRPr/>
            </a:pPr>
            <a:r>
              <a:rPr lang="en-US" altLang="en-US" dirty="0" smtClean="0">
                <a:solidFill>
                  <a:schemeClr val="bg1"/>
                </a:solidFill>
                <a:latin typeface="Arial" panose="020B0604020202020204" pitchFamily="34" charset="0"/>
              </a:rPr>
              <a:t>Ejection port. Provides an opening in the upper receiver to allow ammunition or spent casing ejection from the weapon.</a:t>
            </a:r>
          </a:p>
          <a:p>
            <a:pPr eaLnBrk="1" hangingPunct="1">
              <a:spcBef>
                <a:spcPct val="0"/>
              </a:spcBef>
              <a:defRPr/>
            </a:pPr>
            <a:r>
              <a:rPr lang="en-US" altLang="en-US" dirty="0" smtClean="0">
                <a:solidFill>
                  <a:schemeClr val="bg1"/>
                </a:solidFill>
                <a:latin typeface="Arial" panose="020B0604020202020204" pitchFamily="34" charset="0"/>
              </a:rPr>
              <a:t>Ejection port cover. Provides a dust cover for the ejection port, protecting the upper receiver and bolt assembly from foreign objects.</a:t>
            </a:r>
          </a:p>
          <a:p>
            <a:pPr eaLnBrk="1" hangingPunct="1">
              <a:spcBef>
                <a:spcPct val="0"/>
              </a:spcBef>
              <a:defRPr/>
            </a:pPr>
            <a:r>
              <a:rPr lang="en-US" altLang="en-US" dirty="0" smtClean="0">
                <a:solidFill>
                  <a:schemeClr val="bg1"/>
                </a:solidFill>
                <a:latin typeface="Arial" panose="020B0604020202020204" pitchFamily="34" charset="0"/>
              </a:rPr>
              <a:t>Forward assist assembly. Provides a Soldier applied mechanical assist to the bolt assembly during operations.</a:t>
            </a:r>
          </a:p>
          <a:p>
            <a:pPr eaLnBrk="1" hangingPunct="1">
              <a:spcBef>
                <a:spcPct val="0"/>
              </a:spcBef>
              <a:defRPr/>
            </a:pPr>
            <a:r>
              <a:rPr lang="en-US" altLang="en-US" dirty="0" smtClean="0">
                <a:solidFill>
                  <a:schemeClr val="bg1"/>
                </a:solidFill>
                <a:latin typeface="Arial" panose="020B0604020202020204" pitchFamily="34" charset="0"/>
              </a:rPr>
              <a:t>Charging Handle</a:t>
            </a:r>
          </a:p>
          <a:p>
            <a:pPr eaLnBrk="1" hangingPunct="1">
              <a:spcBef>
                <a:spcPct val="0"/>
              </a:spcBef>
              <a:defRPr/>
            </a:pPr>
            <a:r>
              <a:rPr lang="en-US" altLang="en-US" dirty="0" smtClean="0">
                <a:solidFill>
                  <a:schemeClr val="bg1"/>
                </a:solidFill>
                <a:latin typeface="Arial" panose="020B0604020202020204" pitchFamily="34" charset="0"/>
              </a:rPr>
              <a:t>Bolt Carrier</a:t>
            </a:r>
          </a:p>
          <a:p>
            <a:pPr eaLnBrk="1" hangingPunct="1">
              <a:spcBef>
                <a:spcPct val="0"/>
              </a:spcBef>
              <a:defRPr/>
            </a:pPr>
            <a:r>
              <a:rPr lang="en-US" altLang="en-US" dirty="0" smtClean="0">
                <a:solidFill>
                  <a:schemeClr val="bg1"/>
                </a:solidFill>
                <a:latin typeface="Arial" panose="020B0604020202020204" pitchFamily="34" charset="0"/>
              </a:rPr>
              <a:t>Bolt</a:t>
            </a:r>
          </a:p>
          <a:p>
            <a:pPr eaLnBrk="1" hangingPunct="1">
              <a:spcBef>
                <a:spcPct val="0"/>
              </a:spcBef>
              <a:defRPr/>
            </a:pPr>
            <a:r>
              <a:rPr lang="en-US" altLang="en-US" dirty="0" smtClean="0">
                <a:solidFill>
                  <a:schemeClr val="bg1"/>
                </a:solidFill>
                <a:latin typeface="Arial" panose="020B0604020202020204" pitchFamily="34" charset="0"/>
              </a:rPr>
              <a:t>Bolt Cam Pin</a:t>
            </a:r>
          </a:p>
          <a:p>
            <a:pPr eaLnBrk="1" hangingPunct="1">
              <a:spcBef>
                <a:spcPct val="0"/>
              </a:spcBef>
              <a:defRPr/>
            </a:pPr>
            <a:r>
              <a:rPr lang="en-US" altLang="en-US" dirty="0" smtClean="0">
                <a:solidFill>
                  <a:schemeClr val="bg1"/>
                </a:solidFill>
                <a:latin typeface="Arial" panose="020B0604020202020204" pitchFamily="34" charset="0"/>
              </a:rPr>
              <a:t>Firing Pin</a:t>
            </a:r>
          </a:p>
          <a:p>
            <a:pPr eaLnBrk="1" hangingPunct="1">
              <a:spcBef>
                <a:spcPct val="0"/>
              </a:spcBef>
              <a:defRPr/>
            </a:pPr>
            <a:r>
              <a:rPr lang="en-US" altLang="en-US" dirty="0" smtClean="0">
                <a:solidFill>
                  <a:schemeClr val="bg1"/>
                </a:solidFill>
                <a:latin typeface="Arial" panose="020B0604020202020204" pitchFamily="34" charset="0"/>
              </a:rPr>
              <a:t>Firing Pin Retaining Pin</a:t>
            </a:r>
          </a:p>
          <a:p>
            <a:pPr eaLnBrk="1" hangingPunct="1">
              <a:spcBef>
                <a:spcPct val="0"/>
              </a:spcBef>
              <a:defRPr/>
            </a:pPr>
            <a:r>
              <a:rPr lang="en-US" altLang="en-US" dirty="0" smtClean="0">
                <a:solidFill>
                  <a:schemeClr val="bg1"/>
                </a:solidFill>
                <a:latin typeface="Arial" panose="020B0604020202020204" pitchFamily="34" charset="0"/>
              </a:rPr>
              <a:t>Extractor</a:t>
            </a:r>
          </a:p>
          <a:p>
            <a:pPr eaLnBrk="1" hangingPunct="1">
              <a:spcBef>
                <a:spcPct val="0"/>
              </a:spcBef>
              <a:defRPr/>
            </a:pPr>
            <a:r>
              <a:rPr lang="en-US" altLang="en-US" dirty="0" smtClean="0">
                <a:solidFill>
                  <a:schemeClr val="bg1"/>
                </a:solidFill>
                <a:latin typeface="Arial" panose="020B0604020202020204" pitchFamily="34" charset="0"/>
              </a:rPr>
              <a:t>Extractor Retaining Pin</a:t>
            </a:r>
          </a:p>
          <a:p>
            <a:pPr eaLnBrk="1" hangingPunct="1">
              <a:spcBef>
                <a:spcPct val="0"/>
              </a:spcBef>
              <a:defRPr/>
            </a:pPr>
            <a:endParaRPr lang="en-US" altLang="en-US" dirty="0" smtClean="0">
              <a:solidFill>
                <a:schemeClr val="bg1"/>
              </a:solidFill>
              <a:latin typeface="Arial" panose="020B0604020202020204" pitchFamily="34" charset="0"/>
            </a:endParaRPr>
          </a:p>
          <a:p>
            <a:pPr eaLnBrk="1" hangingPunct="1">
              <a:spcBef>
                <a:spcPct val="0"/>
              </a:spcBef>
              <a:defRPr/>
            </a:pPr>
            <a:r>
              <a:rPr lang="en-US" altLang="en-US" b="1" dirty="0" smtClean="0">
                <a:solidFill>
                  <a:schemeClr val="bg1"/>
                </a:solidFill>
                <a:latin typeface="Arial" panose="020B0604020202020204" pitchFamily="34" charset="0"/>
              </a:rPr>
              <a:t>LOWER RECEIVER</a:t>
            </a:r>
          </a:p>
          <a:p>
            <a:pPr eaLnBrk="1" hangingPunct="1">
              <a:spcBef>
                <a:spcPct val="0"/>
              </a:spcBef>
              <a:defRPr/>
            </a:pPr>
            <a:r>
              <a:rPr lang="en-US" altLang="en-US" dirty="0" smtClean="0">
                <a:solidFill>
                  <a:schemeClr val="bg1"/>
                </a:solidFill>
                <a:latin typeface="Arial" panose="020B0604020202020204" pitchFamily="34" charset="0"/>
              </a:rPr>
              <a:t>The lower receiver consists of the following components, assemblies, and parts:</a:t>
            </a:r>
          </a:p>
          <a:p>
            <a:pPr eaLnBrk="1" hangingPunct="1">
              <a:spcBef>
                <a:spcPct val="0"/>
              </a:spcBef>
              <a:defRPr/>
            </a:pPr>
            <a:r>
              <a:rPr lang="en-US" altLang="en-US" dirty="0" smtClean="0">
                <a:solidFill>
                  <a:schemeClr val="bg1"/>
                </a:solidFill>
                <a:latin typeface="Arial" panose="020B0604020202020204" pitchFamily="34" charset="0"/>
              </a:rPr>
              <a:t>Trigger assembly. Provides the trigger, pins, springs, and other mechanical components necessary to fire the weapon.</a:t>
            </a:r>
          </a:p>
          <a:p>
            <a:pPr eaLnBrk="1" hangingPunct="1">
              <a:spcBef>
                <a:spcPct val="0"/>
              </a:spcBef>
              <a:defRPr/>
            </a:pPr>
            <a:r>
              <a:rPr lang="en-US" altLang="en-US" dirty="0" smtClean="0">
                <a:solidFill>
                  <a:schemeClr val="bg1"/>
                </a:solidFill>
                <a:latin typeface="Arial" panose="020B0604020202020204" pitchFamily="34" charset="0"/>
              </a:rPr>
              <a:t>Bolt catch. A mechanical lever that can be applied to lock the bolt to the rear by the Soldier, or automatically during the cycle of function when the magazine is empty.</a:t>
            </a:r>
          </a:p>
          <a:p>
            <a:pPr eaLnBrk="1" hangingPunct="1">
              <a:spcBef>
                <a:spcPct val="0"/>
              </a:spcBef>
              <a:defRPr/>
            </a:pPr>
            <a:r>
              <a:rPr lang="en-US" altLang="en-US" dirty="0" smtClean="0">
                <a:solidFill>
                  <a:schemeClr val="bg1"/>
                </a:solidFill>
                <a:latin typeface="Arial" panose="020B0604020202020204" pitchFamily="34" charset="0"/>
              </a:rPr>
              <a:t>Pistol grip. An ambidextrous pistol-type handle that assists in recoil absorption during firing.</a:t>
            </a:r>
          </a:p>
          <a:p>
            <a:pPr eaLnBrk="1" hangingPunct="1">
              <a:spcBef>
                <a:spcPct val="0"/>
              </a:spcBef>
              <a:defRPr/>
            </a:pPr>
            <a:r>
              <a:rPr lang="en-US" altLang="en-US" dirty="0" smtClean="0">
                <a:solidFill>
                  <a:schemeClr val="bg1"/>
                </a:solidFill>
                <a:latin typeface="Arial" panose="020B0604020202020204" pitchFamily="34" charset="0"/>
              </a:rPr>
              <a:t>Magazine catch assembly. Provides a simple, spring-loaded locking mechanism to secure the magazine within the magazine well. Provides the operator an easy to manipulate, push-to-release textured button to release the magazine from the magazine well during operation.</a:t>
            </a:r>
          </a:p>
          <a:p>
            <a:pPr eaLnBrk="1" hangingPunct="1">
              <a:spcBef>
                <a:spcPct val="0"/>
              </a:spcBef>
              <a:defRPr/>
            </a:pPr>
            <a:r>
              <a:rPr lang="en-US" altLang="en-US" dirty="0" smtClean="0">
                <a:solidFill>
                  <a:schemeClr val="bg1"/>
                </a:solidFill>
                <a:latin typeface="Arial" panose="020B0604020202020204" pitchFamily="34" charset="0"/>
              </a:rPr>
              <a:t>Buttstock assembly. Contains the components necessary for proper shoulder placement of the weapon during all firing positions, returning the bolt assembly to battery, and managing the forces of recoil during operation.</a:t>
            </a:r>
          </a:p>
          <a:p>
            <a:pPr eaLnBrk="1" hangingPunct="1">
              <a:spcBef>
                <a:spcPct val="0"/>
              </a:spcBef>
              <a:defRPr/>
            </a:pPr>
            <a:r>
              <a:rPr lang="en-US" altLang="en-US" dirty="0" smtClean="0">
                <a:solidFill>
                  <a:schemeClr val="bg1"/>
                </a:solidFill>
                <a:latin typeface="Arial" panose="020B0604020202020204" pitchFamily="34" charset="0"/>
              </a:rPr>
              <a:t>The M4-/M4A1-series carbine has a four position collapsible buttstock assembly: </a:t>
            </a:r>
          </a:p>
          <a:p>
            <a:pPr eaLnBrk="1" hangingPunct="1">
              <a:spcBef>
                <a:spcPct val="0"/>
              </a:spcBef>
              <a:defRPr/>
            </a:pPr>
            <a:r>
              <a:rPr lang="en-US" altLang="en-US" dirty="0" smtClean="0">
                <a:solidFill>
                  <a:schemeClr val="bg1"/>
                </a:solidFill>
                <a:latin typeface="Arial" panose="020B0604020202020204" pitchFamily="34" charset="0"/>
              </a:rPr>
              <a:t>Closed, ½ open, ¾ open, and fully-open.</a:t>
            </a:r>
          </a:p>
          <a:p>
            <a:pPr eaLnBrk="1" hangingPunct="1">
              <a:spcBef>
                <a:spcPct val="0"/>
              </a:spcBef>
              <a:defRPr/>
            </a:pPr>
            <a:r>
              <a:rPr lang="en-US" altLang="en-US" dirty="0" smtClean="0">
                <a:solidFill>
                  <a:schemeClr val="bg1"/>
                </a:solidFill>
                <a:latin typeface="Arial" panose="020B0604020202020204" pitchFamily="34" charset="0"/>
              </a:rPr>
              <a:t>Buffer</a:t>
            </a:r>
          </a:p>
          <a:p>
            <a:pPr eaLnBrk="1" hangingPunct="1">
              <a:spcBef>
                <a:spcPct val="0"/>
              </a:spcBef>
              <a:defRPr/>
            </a:pPr>
            <a:r>
              <a:rPr lang="en-US" altLang="en-US" dirty="0" smtClean="0">
                <a:solidFill>
                  <a:schemeClr val="bg1"/>
                </a:solidFill>
                <a:latin typeface="Arial" panose="020B0604020202020204" pitchFamily="34" charset="0"/>
              </a:rPr>
              <a:t>Buffer Action spring. Provides the stored energy to return the bolt carrier assembly back into battery during operation.</a:t>
            </a:r>
          </a:p>
          <a:p>
            <a:pPr eaLnBrk="1" hangingPunct="1">
              <a:spcBef>
                <a:spcPct val="0"/>
              </a:spcBef>
              <a:defRPr/>
            </a:pPr>
            <a:r>
              <a:rPr lang="en-US" altLang="en-US" dirty="0" smtClean="0">
                <a:solidFill>
                  <a:schemeClr val="bg1"/>
                </a:solidFill>
                <a:latin typeface="Arial" panose="020B0604020202020204" pitchFamily="34" charset="0"/>
              </a:rPr>
              <a:t>Buffer Tube. Provides space for the action spring and buffer assembly during operation.</a:t>
            </a:r>
          </a:p>
          <a:p>
            <a:pPr eaLnBrk="1" hangingPunct="1">
              <a:spcBef>
                <a:spcPct val="0"/>
              </a:spcBef>
              <a:defRPr/>
            </a:pPr>
            <a:r>
              <a:rPr lang="en-US" altLang="en-US" dirty="0" smtClean="0">
                <a:solidFill>
                  <a:schemeClr val="bg1"/>
                </a:solidFill>
                <a:latin typeface="Arial" panose="020B0604020202020204" pitchFamily="34" charset="0"/>
              </a:rPr>
              <a:t>Adjustable Buttstock</a:t>
            </a:r>
          </a:p>
          <a:p>
            <a:pPr eaLnBrk="1" hangingPunct="1">
              <a:spcBef>
                <a:spcPct val="0"/>
              </a:spcBef>
              <a:defRPr/>
            </a:pPr>
            <a:endParaRPr lang="en-US" altLang="en-US" dirty="0" smtClean="0">
              <a:solidFill>
                <a:schemeClr val="bg1"/>
              </a:solidFill>
              <a:latin typeface="Arial" panose="020B0604020202020204" pitchFamily="34" charset="0"/>
            </a:endParaRPr>
          </a:p>
          <a:p>
            <a:pPr eaLnBrk="1" hangingPunct="1">
              <a:spcBef>
                <a:spcPct val="0"/>
              </a:spcBef>
              <a:defRPr/>
            </a:pPr>
            <a:endParaRPr lang="en-US" altLang="en-US" dirty="0" smtClean="0"/>
          </a:p>
        </p:txBody>
      </p:sp>
    </p:spTree>
    <p:extLst>
      <p:ext uri="{BB962C8B-B14F-4D97-AF65-F5344CB8AC3E}">
        <p14:creationId xmlns:p14="http://schemas.microsoft.com/office/powerpoint/2010/main" val="192339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on learning.</a:t>
            </a:r>
            <a:r>
              <a:rPr lang="en-US" baseline="0" dirty="0" smtClean="0"/>
              <a:t> Have the students to identify the parts.</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16</a:t>
            </a:fld>
            <a:endParaRPr lang="en-US"/>
          </a:p>
        </p:txBody>
      </p:sp>
    </p:spTree>
    <p:extLst>
      <p:ext uri="{BB962C8B-B14F-4D97-AF65-F5344CB8AC3E}">
        <p14:creationId xmlns:p14="http://schemas.microsoft.com/office/powerpoint/2010/main" val="287527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8ED5A-0F80-403A-B15B-51525B067ACF}" type="slidenum">
              <a:rPr lang="en-US" smtClean="0"/>
              <a:pPr fontAlgn="base">
                <a:spcBef>
                  <a:spcPct val="0"/>
                </a:spcBef>
                <a:spcAft>
                  <a:spcPct val="0"/>
                </a:spcAft>
                <a:defRPr/>
              </a:pPr>
              <a:t>17</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fontAlgn="auto" hangingPunct="1">
              <a:lnSpc>
                <a:spcPct val="80000"/>
              </a:lnSpc>
              <a:spcBef>
                <a:spcPct val="0"/>
              </a:spcBef>
              <a:spcAft>
                <a:spcPts val="0"/>
              </a:spcAft>
              <a:defRPr/>
            </a:pPr>
            <a:r>
              <a:rPr lang="en-US" sz="800" dirty="0"/>
              <a:t> </a:t>
            </a:r>
            <a:r>
              <a:rPr lang="en-US" sz="800" dirty="0" smtClean="0"/>
              <a:t>TC 3-22.9, </a:t>
            </a:r>
            <a:r>
              <a:rPr lang="en-US" sz="800" dirty="0" err="1" smtClean="0"/>
              <a:t>pg</a:t>
            </a:r>
            <a:r>
              <a:rPr lang="en-US" sz="800" baseline="0" dirty="0" smtClean="0"/>
              <a:t> 2-4</a:t>
            </a:r>
            <a:endParaRPr lang="en-US" sz="800" dirty="0"/>
          </a:p>
        </p:txBody>
      </p:sp>
    </p:spTree>
    <p:extLst>
      <p:ext uri="{BB962C8B-B14F-4D97-AF65-F5344CB8AC3E}">
        <p14:creationId xmlns:p14="http://schemas.microsoft.com/office/powerpoint/2010/main" val="2218436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8ED5A-0F80-403A-B15B-51525B067ACF}" type="slidenum">
              <a:rPr lang="en-US" smtClean="0"/>
              <a:pPr fontAlgn="base">
                <a:spcBef>
                  <a:spcPct val="0"/>
                </a:spcBef>
                <a:spcAft>
                  <a:spcPct val="0"/>
                </a:spcAft>
                <a:defRPr/>
              </a:pPr>
              <a:t>18</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fontAlgn="auto" hangingPunct="1">
              <a:lnSpc>
                <a:spcPct val="80000"/>
              </a:lnSpc>
              <a:spcBef>
                <a:spcPct val="0"/>
              </a:spcBef>
              <a:spcAft>
                <a:spcPts val="0"/>
              </a:spcAft>
              <a:defRPr/>
            </a:pPr>
            <a:r>
              <a:rPr lang="en-US" sz="800" dirty="0"/>
              <a:t> </a:t>
            </a:r>
          </a:p>
        </p:txBody>
      </p:sp>
    </p:spTree>
    <p:extLst>
      <p:ext uri="{BB962C8B-B14F-4D97-AF65-F5344CB8AC3E}">
        <p14:creationId xmlns:p14="http://schemas.microsoft.com/office/powerpoint/2010/main" val="2642691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8ED5A-0F80-403A-B15B-51525B067ACF}" type="slidenum">
              <a:rPr lang="en-US" smtClean="0"/>
              <a:pPr fontAlgn="base">
                <a:spcBef>
                  <a:spcPct val="0"/>
                </a:spcBef>
                <a:spcAft>
                  <a:spcPct val="0"/>
                </a:spcAft>
                <a:defRPr/>
              </a:pPr>
              <a:t>19</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fontAlgn="auto" hangingPunct="1">
              <a:lnSpc>
                <a:spcPct val="80000"/>
              </a:lnSpc>
              <a:spcBef>
                <a:spcPct val="0"/>
              </a:spcBef>
              <a:spcAft>
                <a:spcPts val="0"/>
              </a:spcAft>
              <a:defRPr/>
            </a:pPr>
            <a:r>
              <a:rPr lang="en-US" sz="800" dirty="0"/>
              <a:t> </a:t>
            </a:r>
          </a:p>
        </p:txBody>
      </p:sp>
    </p:spTree>
    <p:extLst>
      <p:ext uri="{BB962C8B-B14F-4D97-AF65-F5344CB8AC3E}">
        <p14:creationId xmlns:p14="http://schemas.microsoft.com/office/powerpoint/2010/main" val="52294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8ED5A-0F80-403A-B15B-51525B067ACF}" type="slidenum">
              <a:rPr lang="en-US" smtClean="0"/>
              <a:pPr fontAlgn="base">
                <a:spcBef>
                  <a:spcPct val="0"/>
                </a:spcBef>
                <a:spcAft>
                  <a:spcPct val="0"/>
                </a:spcAft>
                <a:defRPr/>
              </a:pPr>
              <a:t>20</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fontAlgn="auto" hangingPunct="1">
              <a:lnSpc>
                <a:spcPct val="80000"/>
              </a:lnSpc>
              <a:spcBef>
                <a:spcPct val="0"/>
              </a:spcBef>
              <a:spcAft>
                <a:spcPts val="0"/>
              </a:spcAft>
              <a:defRPr/>
            </a:pPr>
            <a:r>
              <a:rPr lang="en-US" sz="800" dirty="0"/>
              <a:t> </a:t>
            </a:r>
          </a:p>
        </p:txBody>
      </p:sp>
    </p:spTree>
    <p:extLst>
      <p:ext uri="{BB962C8B-B14F-4D97-AF65-F5344CB8AC3E}">
        <p14:creationId xmlns:p14="http://schemas.microsoft.com/office/powerpoint/2010/main" val="145438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8ED5A-0F80-403A-B15B-51525B067ACF}" type="slidenum">
              <a:rPr lang="en-US" smtClean="0"/>
              <a:pPr fontAlgn="base">
                <a:spcBef>
                  <a:spcPct val="0"/>
                </a:spcBef>
                <a:spcAft>
                  <a:spcPct val="0"/>
                </a:spcAft>
                <a:defRPr/>
              </a:pPr>
              <a:t>21</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fontAlgn="auto" hangingPunct="1">
              <a:lnSpc>
                <a:spcPct val="80000"/>
              </a:lnSpc>
              <a:spcBef>
                <a:spcPct val="0"/>
              </a:spcBef>
              <a:spcAft>
                <a:spcPts val="0"/>
              </a:spcAft>
              <a:defRPr/>
            </a:pPr>
            <a:r>
              <a:rPr lang="en-US" sz="800" dirty="0"/>
              <a:t> </a:t>
            </a:r>
          </a:p>
        </p:txBody>
      </p:sp>
    </p:spTree>
    <p:extLst>
      <p:ext uri="{BB962C8B-B14F-4D97-AF65-F5344CB8AC3E}">
        <p14:creationId xmlns:p14="http://schemas.microsoft.com/office/powerpoint/2010/main" val="172130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60C226-18CD-4197-8612-43FD189B223F}" type="slidenum">
              <a:rPr lang="en-US" smtClean="0"/>
              <a:pPr fontAlgn="base">
                <a:spcBef>
                  <a:spcPct val="0"/>
                </a:spcBef>
                <a:spcAft>
                  <a:spcPct val="0"/>
                </a:spcAft>
                <a:defRPr/>
              </a:pPr>
              <a:t>2</a:t>
            </a:fld>
            <a:endParaRPr lang="en-US" smtClean="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7048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8ED5A-0F80-403A-B15B-51525B067ACF}" type="slidenum">
              <a:rPr lang="en-US" smtClean="0"/>
              <a:pPr fontAlgn="base">
                <a:spcBef>
                  <a:spcPct val="0"/>
                </a:spcBef>
                <a:spcAft>
                  <a:spcPct val="0"/>
                </a:spcAft>
                <a:defRPr/>
              </a:pPr>
              <a:t>22</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fontAlgn="auto" hangingPunct="1">
              <a:lnSpc>
                <a:spcPct val="80000"/>
              </a:lnSpc>
              <a:spcBef>
                <a:spcPct val="0"/>
              </a:spcBef>
              <a:spcAft>
                <a:spcPts val="0"/>
              </a:spcAft>
              <a:defRPr/>
            </a:pPr>
            <a:r>
              <a:rPr lang="en-US" sz="800" dirty="0"/>
              <a:t> </a:t>
            </a:r>
          </a:p>
        </p:txBody>
      </p:sp>
    </p:spTree>
    <p:extLst>
      <p:ext uri="{BB962C8B-B14F-4D97-AF65-F5344CB8AC3E}">
        <p14:creationId xmlns:p14="http://schemas.microsoft.com/office/powerpoint/2010/main" val="2974384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8ED5A-0F80-403A-B15B-51525B067ACF}" type="slidenum">
              <a:rPr lang="en-US" smtClean="0"/>
              <a:pPr fontAlgn="base">
                <a:spcBef>
                  <a:spcPct val="0"/>
                </a:spcBef>
                <a:spcAft>
                  <a:spcPct val="0"/>
                </a:spcAft>
                <a:defRPr/>
              </a:pPr>
              <a:t>23</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fontAlgn="auto" hangingPunct="1">
              <a:lnSpc>
                <a:spcPct val="80000"/>
              </a:lnSpc>
              <a:spcBef>
                <a:spcPct val="0"/>
              </a:spcBef>
              <a:spcAft>
                <a:spcPts val="0"/>
              </a:spcAft>
              <a:defRPr/>
            </a:pPr>
            <a:r>
              <a:rPr lang="en-US" sz="800" dirty="0"/>
              <a:t> </a:t>
            </a:r>
          </a:p>
        </p:txBody>
      </p:sp>
    </p:spTree>
    <p:extLst>
      <p:ext uri="{BB962C8B-B14F-4D97-AF65-F5344CB8AC3E}">
        <p14:creationId xmlns:p14="http://schemas.microsoft.com/office/powerpoint/2010/main" val="745983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8ED5A-0F80-403A-B15B-51525B067ACF}" type="slidenum">
              <a:rPr lang="en-US" smtClean="0"/>
              <a:pPr fontAlgn="base">
                <a:spcBef>
                  <a:spcPct val="0"/>
                </a:spcBef>
                <a:spcAft>
                  <a:spcPct val="0"/>
                </a:spcAft>
                <a:defRPr/>
              </a:pPr>
              <a:t>24</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fontAlgn="auto" hangingPunct="1">
              <a:lnSpc>
                <a:spcPct val="80000"/>
              </a:lnSpc>
              <a:spcBef>
                <a:spcPct val="0"/>
              </a:spcBef>
              <a:spcAft>
                <a:spcPts val="0"/>
              </a:spcAft>
              <a:defRPr/>
            </a:pPr>
            <a:r>
              <a:rPr lang="en-US" sz="800" dirty="0"/>
              <a:t> </a:t>
            </a:r>
          </a:p>
        </p:txBody>
      </p:sp>
    </p:spTree>
    <p:extLst>
      <p:ext uri="{BB962C8B-B14F-4D97-AF65-F5344CB8AC3E}">
        <p14:creationId xmlns:p14="http://schemas.microsoft.com/office/powerpoint/2010/main" val="28551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8ED5A-0F80-403A-B15B-51525B067ACF}" type="slidenum">
              <a:rPr lang="en-US" smtClean="0"/>
              <a:pPr fontAlgn="base">
                <a:spcBef>
                  <a:spcPct val="0"/>
                </a:spcBef>
                <a:spcAft>
                  <a:spcPct val="0"/>
                </a:spcAft>
                <a:defRPr/>
              </a:pPr>
              <a:t>25</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eaLnBrk="1" fontAlgn="auto" hangingPunct="1">
              <a:lnSpc>
                <a:spcPct val="80000"/>
              </a:lnSpc>
              <a:spcBef>
                <a:spcPct val="0"/>
              </a:spcBef>
              <a:spcAft>
                <a:spcPts val="0"/>
              </a:spcAft>
              <a:defRPr/>
            </a:pPr>
            <a:r>
              <a:rPr lang="en-US" sz="800" dirty="0"/>
              <a:t> </a:t>
            </a:r>
          </a:p>
        </p:txBody>
      </p:sp>
    </p:spTree>
    <p:extLst>
      <p:ext uri="{BB962C8B-B14F-4D97-AF65-F5344CB8AC3E}">
        <p14:creationId xmlns:p14="http://schemas.microsoft.com/office/powerpoint/2010/main" val="347663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DD45C-46C0-46ED-A2C8-E75EB710929D}" type="slidenum">
              <a:rPr lang="en-US" smtClean="0"/>
              <a:pPr fontAlgn="base">
                <a:spcBef>
                  <a:spcPct val="0"/>
                </a:spcBef>
                <a:spcAft>
                  <a:spcPct val="0"/>
                </a:spcAft>
                <a:defRPr/>
              </a:pPr>
              <a:t>26</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85100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C63152-B02B-457D-9CBF-2BF243849F10}" type="slidenum">
              <a:rPr lang="en-US" smtClean="0"/>
              <a:pPr fontAlgn="base">
                <a:spcBef>
                  <a:spcPct val="0"/>
                </a:spcBef>
                <a:spcAft>
                  <a:spcPct val="0"/>
                </a:spcAft>
                <a:defRPr/>
              </a:pPr>
              <a:t>27</a:t>
            </a:fld>
            <a:endParaRPr lang="en-US" smtClean="0"/>
          </a:p>
        </p:txBody>
      </p:sp>
      <p:sp>
        <p:nvSpPr>
          <p:cNvPr id="171011"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2" name="Notes Placeholder 2"/>
          <p:cNvSpPr>
            <a:spLocks noGrp="1"/>
          </p:cNvSpPr>
          <p:nvPr>
            <p:ph type="body" idx="1"/>
          </p:nvPr>
        </p:nvSpPr>
        <p:spPr bwMode="auto">
          <a:noFill/>
        </p:spPr>
        <p:txBody>
          <a:bodyPr wrap="square" lIns="91562" tIns="45780" rIns="91562" bIns="45780" numCol="1" anchor="t" anchorCtr="0" compatLnSpc="1">
            <a:prstTxWarp prst="textNoShape">
              <a:avLst/>
            </a:prstTxWarp>
          </a:bodyPr>
          <a:lstStyle/>
          <a:p>
            <a:pPr eaLnBrk="1" hangingPunct="1">
              <a:spcBef>
                <a:spcPct val="0"/>
              </a:spcBef>
            </a:pPr>
            <a:endParaRPr lang="en-US" smtClean="0"/>
          </a:p>
        </p:txBody>
      </p:sp>
      <p:sp>
        <p:nvSpPr>
          <p:cNvPr id="171013" name="Slide Number Placeholder 3"/>
          <p:cNvSpPr txBox="1">
            <a:spLocks noGrp="1"/>
          </p:cNvSpPr>
          <p:nvPr/>
        </p:nvSpPr>
        <p:spPr bwMode="auto">
          <a:xfrm>
            <a:off x="3978132" y="8842029"/>
            <a:ext cx="3043343" cy="465455"/>
          </a:xfrm>
          <a:prstGeom prst="rect">
            <a:avLst/>
          </a:prstGeom>
          <a:noFill/>
          <a:ln w="9525">
            <a:noFill/>
            <a:miter lim="800000"/>
            <a:headEnd/>
            <a:tailEnd/>
          </a:ln>
        </p:spPr>
        <p:txBody>
          <a:bodyPr lIns="91562" tIns="45780" rIns="91562" bIns="45780" anchor="b"/>
          <a:lstStyle/>
          <a:p>
            <a:pPr algn="r" defTabSz="913794"/>
            <a:fld id="{8CE67537-6856-48EC-96F4-39EB24D508B4}" type="slidenum">
              <a:rPr lang="en-US" sz="1200">
                <a:latin typeface="Calibri" pitchFamily="34" charset="0"/>
              </a:rPr>
              <a:pPr algn="r" defTabSz="913794"/>
              <a:t>27</a:t>
            </a:fld>
            <a:endParaRPr lang="en-US" sz="1200">
              <a:latin typeface="Calibri" pitchFamily="34" charset="0"/>
            </a:endParaRPr>
          </a:p>
        </p:txBody>
      </p:sp>
    </p:spTree>
    <p:extLst>
      <p:ext uri="{BB962C8B-B14F-4D97-AF65-F5344CB8AC3E}">
        <p14:creationId xmlns:p14="http://schemas.microsoft.com/office/powerpoint/2010/main" val="4256326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3CC928-F98B-4911-97F7-4FFD17C5D2A9}" type="slidenum">
              <a:rPr lang="en-US" smtClean="0"/>
              <a:pPr fontAlgn="base">
                <a:spcBef>
                  <a:spcPct val="0"/>
                </a:spcBef>
                <a:spcAft>
                  <a:spcPct val="0"/>
                </a:spcAft>
                <a:defRPr/>
              </a:pPr>
              <a:t>28</a:t>
            </a:fld>
            <a:endParaRPr lang="en-US" smtClean="0"/>
          </a:p>
        </p:txBody>
      </p:sp>
      <p:sp>
        <p:nvSpPr>
          <p:cNvPr id="172035"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6" name="Notes Placeholder 2"/>
          <p:cNvSpPr>
            <a:spLocks noGrp="1"/>
          </p:cNvSpPr>
          <p:nvPr>
            <p:ph type="body" idx="1"/>
          </p:nvPr>
        </p:nvSpPr>
        <p:spPr bwMode="auto">
          <a:noFill/>
        </p:spPr>
        <p:txBody>
          <a:bodyPr wrap="square" lIns="91562" tIns="45780" rIns="91562" bIns="45780" numCol="1" anchor="t" anchorCtr="0" compatLnSpc="1">
            <a:prstTxWarp prst="textNoShape">
              <a:avLst/>
            </a:prstTxWarp>
          </a:bodyPr>
          <a:lstStyle/>
          <a:p>
            <a:pPr eaLnBrk="1" hangingPunct="1">
              <a:spcBef>
                <a:spcPct val="0"/>
              </a:spcBef>
            </a:pPr>
            <a:r>
              <a:rPr lang="en-US" dirty="0" smtClean="0"/>
              <a:t>CCMCK-TM 9-6920-3700-10-Minimum engagement distance when using CCMCK ammunition in converted weapons is 5 meters (16.4 </a:t>
            </a:r>
            <a:r>
              <a:rPr lang="en-US" dirty="0" err="1" smtClean="0"/>
              <a:t>ft</a:t>
            </a:r>
            <a:r>
              <a:rPr lang="en-US" dirty="0" smtClean="0"/>
              <a:t>).  Personnel injury may occur if shots are taken at less than 5 meters (16.4 </a:t>
            </a:r>
            <a:r>
              <a:rPr lang="en-US" dirty="0" err="1" smtClean="0"/>
              <a:t>ft</a:t>
            </a:r>
            <a:r>
              <a:rPr lang="en-US" dirty="0" smtClean="0"/>
              <a:t>). No personnel will be allowed within a radius of 75 meters (246 </a:t>
            </a:r>
            <a:r>
              <a:rPr lang="en-US" dirty="0" err="1" smtClean="0"/>
              <a:t>ft</a:t>
            </a:r>
            <a:r>
              <a:rPr lang="en-US" dirty="0" smtClean="0"/>
              <a:t>) of the CCMCK Training Area when Force-On-Force training is being conducted without meeting the minimum safety requirements for CCMCK use.  Serious injury could occur if a participant is struck by a CCMCK projectile in the eyes or on exposed skin.</a:t>
            </a:r>
          </a:p>
          <a:p>
            <a:pPr eaLnBrk="1" hangingPunct="1">
              <a:spcBef>
                <a:spcPct val="0"/>
              </a:spcBef>
            </a:pPr>
            <a:endParaRPr lang="en-US" dirty="0" smtClean="0"/>
          </a:p>
          <a:p>
            <a:pPr eaLnBrk="1" hangingPunct="1">
              <a:spcBef>
                <a:spcPct val="0"/>
              </a:spcBef>
            </a:pPr>
            <a:r>
              <a:rPr lang="en-US" dirty="0" smtClean="0"/>
              <a:t>AB09 - Cartridge, 5.56 Millimeter, Blue UTM: XM1042; AB10 - Cartridge, 5.56 Millimeter, Red UTM: XM1042</a:t>
            </a:r>
          </a:p>
        </p:txBody>
      </p:sp>
      <p:sp>
        <p:nvSpPr>
          <p:cNvPr id="172037" name="Slide Number Placeholder 3"/>
          <p:cNvSpPr txBox="1">
            <a:spLocks noGrp="1"/>
          </p:cNvSpPr>
          <p:nvPr/>
        </p:nvSpPr>
        <p:spPr bwMode="auto">
          <a:xfrm>
            <a:off x="3978132" y="8842029"/>
            <a:ext cx="3043343" cy="465455"/>
          </a:xfrm>
          <a:prstGeom prst="rect">
            <a:avLst/>
          </a:prstGeom>
          <a:noFill/>
          <a:ln w="9525">
            <a:noFill/>
            <a:miter lim="800000"/>
            <a:headEnd/>
            <a:tailEnd/>
          </a:ln>
        </p:spPr>
        <p:txBody>
          <a:bodyPr lIns="91562" tIns="45780" rIns="91562" bIns="45780" anchor="b"/>
          <a:lstStyle/>
          <a:p>
            <a:pPr algn="r" defTabSz="913794"/>
            <a:fld id="{41A9CA1D-CC99-4324-A406-C6FCC60B9954}" type="slidenum">
              <a:rPr lang="en-US" sz="1200">
                <a:latin typeface="Calibri" pitchFamily="34" charset="0"/>
              </a:rPr>
              <a:pPr algn="r" defTabSz="913794"/>
              <a:t>28</a:t>
            </a:fld>
            <a:endParaRPr lang="en-US" sz="1200">
              <a:latin typeface="Calibri" pitchFamily="34" charset="0"/>
            </a:endParaRPr>
          </a:p>
        </p:txBody>
      </p:sp>
    </p:spTree>
    <p:extLst>
      <p:ext uri="{BB962C8B-B14F-4D97-AF65-F5344CB8AC3E}">
        <p14:creationId xmlns:p14="http://schemas.microsoft.com/office/powerpoint/2010/main" val="707731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3CC928-F98B-4911-97F7-4FFD17C5D2A9}" type="slidenum">
              <a:rPr lang="en-US" smtClean="0"/>
              <a:pPr fontAlgn="base">
                <a:spcBef>
                  <a:spcPct val="0"/>
                </a:spcBef>
                <a:spcAft>
                  <a:spcPct val="0"/>
                </a:spcAft>
                <a:defRPr/>
              </a:pPr>
              <a:t>29</a:t>
            </a:fld>
            <a:endParaRPr lang="en-US" smtClean="0"/>
          </a:p>
        </p:txBody>
      </p:sp>
      <p:sp>
        <p:nvSpPr>
          <p:cNvPr id="172035"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6" name="Notes Placeholder 2"/>
          <p:cNvSpPr>
            <a:spLocks noGrp="1"/>
          </p:cNvSpPr>
          <p:nvPr>
            <p:ph type="body" idx="1"/>
          </p:nvPr>
        </p:nvSpPr>
        <p:spPr bwMode="auto">
          <a:noFill/>
        </p:spPr>
        <p:txBody>
          <a:bodyPr wrap="square" lIns="91562" tIns="45780" rIns="91562" bIns="45780" numCol="1" anchor="t" anchorCtr="0" compatLnSpc="1">
            <a:prstTxWarp prst="textNoShape">
              <a:avLst/>
            </a:prstTxWarp>
          </a:bodyPr>
          <a:lstStyle/>
          <a:p>
            <a:pPr eaLnBrk="1" hangingPunct="1">
              <a:spcBef>
                <a:spcPct val="0"/>
              </a:spcBef>
            </a:pPr>
            <a:r>
              <a:rPr lang="en-US" dirty="0" smtClean="0"/>
              <a:t>CCMCK-TM 9-6920-3700-10-Minimum engagement distance when using CCMCK ammunition in converted weapons is 5 meters (16.4 </a:t>
            </a:r>
            <a:r>
              <a:rPr lang="en-US" dirty="0" err="1" smtClean="0"/>
              <a:t>ft</a:t>
            </a:r>
            <a:r>
              <a:rPr lang="en-US" dirty="0" smtClean="0"/>
              <a:t>).  Personnel injury may occur if shots are taken at less than 5 meters (16.4 </a:t>
            </a:r>
            <a:r>
              <a:rPr lang="en-US" dirty="0" err="1" smtClean="0"/>
              <a:t>ft</a:t>
            </a:r>
            <a:r>
              <a:rPr lang="en-US" dirty="0" smtClean="0"/>
              <a:t>). No personnel will be allowed within a radius of 75 meters (246 </a:t>
            </a:r>
            <a:r>
              <a:rPr lang="en-US" dirty="0" err="1" smtClean="0"/>
              <a:t>ft</a:t>
            </a:r>
            <a:r>
              <a:rPr lang="en-US" dirty="0" smtClean="0"/>
              <a:t>) of the CCMCK Training Area when Force-On-Force training is being conducted without meeting the minimum safety requirements for CCMCK use.  Serious injury could occur if a participant is struck by a CCMCK projectile in the eyes or on exposed skin.</a:t>
            </a:r>
          </a:p>
          <a:p>
            <a:pPr eaLnBrk="1" hangingPunct="1">
              <a:spcBef>
                <a:spcPct val="0"/>
              </a:spcBef>
            </a:pPr>
            <a:endParaRPr lang="en-US" dirty="0" smtClean="0"/>
          </a:p>
          <a:p>
            <a:pPr eaLnBrk="1" hangingPunct="1">
              <a:spcBef>
                <a:spcPct val="0"/>
              </a:spcBef>
            </a:pPr>
            <a:r>
              <a:rPr lang="en-US" dirty="0" smtClean="0"/>
              <a:t>AB09 - Cartridge, 5.56 Millimeter, Blue UTM: XM1042; AB10 - Cartridge, 5.56 Millimeter, Red UTM: XM1042</a:t>
            </a:r>
          </a:p>
        </p:txBody>
      </p:sp>
      <p:sp>
        <p:nvSpPr>
          <p:cNvPr id="172037" name="Slide Number Placeholder 3"/>
          <p:cNvSpPr txBox="1">
            <a:spLocks noGrp="1"/>
          </p:cNvSpPr>
          <p:nvPr/>
        </p:nvSpPr>
        <p:spPr bwMode="auto">
          <a:xfrm>
            <a:off x="3978132" y="8842029"/>
            <a:ext cx="3043343" cy="465455"/>
          </a:xfrm>
          <a:prstGeom prst="rect">
            <a:avLst/>
          </a:prstGeom>
          <a:noFill/>
          <a:ln w="9525">
            <a:noFill/>
            <a:miter lim="800000"/>
            <a:headEnd/>
            <a:tailEnd/>
          </a:ln>
        </p:spPr>
        <p:txBody>
          <a:bodyPr lIns="91562" tIns="45780" rIns="91562" bIns="45780" anchor="b"/>
          <a:lstStyle/>
          <a:p>
            <a:pPr algn="r" defTabSz="913794"/>
            <a:fld id="{41A9CA1D-CC99-4324-A406-C6FCC60B9954}" type="slidenum">
              <a:rPr lang="en-US" sz="1200">
                <a:latin typeface="Calibri" pitchFamily="34" charset="0"/>
              </a:rPr>
              <a:pPr algn="r" defTabSz="913794"/>
              <a:t>29</a:t>
            </a:fld>
            <a:endParaRPr lang="en-US" sz="1200">
              <a:latin typeface="Calibri" pitchFamily="34" charset="0"/>
            </a:endParaRPr>
          </a:p>
        </p:txBody>
      </p:sp>
    </p:spTree>
    <p:extLst>
      <p:ext uri="{BB962C8B-B14F-4D97-AF65-F5344CB8AC3E}">
        <p14:creationId xmlns:p14="http://schemas.microsoft.com/office/powerpoint/2010/main" val="730402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AEC764-1109-4113-A947-61C7E55F9BA8}" type="slidenum">
              <a:rPr lang="en-US" smtClean="0"/>
              <a:pPr fontAlgn="base">
                <a:spcBef>
                  <a:spcPct val="0"/>
                </a:spcBef>
                <a:spcAft>
                  <a:spcPct val="0"/>
                </a:spcAft>
                <a:defRPr/>
              </a:pPr>
              <a:t>30</a:t>
            </a:fld>
            <a:endParaRPr lang="en-US" smtClean="0"/>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222276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DD45C-46C0-46ED-A2C8-E75EB710929D}" type="slidenum">
              <a:rPr lang="en-US" smtClean="0"/>
              <a:pPr fontAlgn="base">
                <a:spcBef>
                  <a:spcPct val="0"/>
                </a:spcBef>
                <a:spcAft>
                  <a:spcPct val="0"/>
                </a:spcAft>
                <a:defRPr/>
              </a:pPr>
              <a:t>31</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02438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F40B65-E140-40C8-967C-813541FE54F9}" type="slidenum">
              <a:rPr lang="en-US" smtClean="0"/>
              <a:pPr fontAlgn="base">
                <a:spcBef>
                  <a:spcPct val="0"/>
                </a:spcBef>
                <a:spcAft>
                  <a:spcPct val="0"/>
                </a:spcAft>
                <a:defRPr/>
              </a:pPr>
              <a:t>3</a:t>
            </a:fld>
            <a:endParaRPr lang="en-US"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TC 3-22.9 para 1-3</a:t>
            </a:r>
          </a:p>
          <a:p>
            <a:pPr eaLnBrk="1" hangingPunct="1">
              <a:spcBef>
                <a:spcPct val="0"/>
              </a:spcBef>
            </a:pPr>
            <a:r>
              <a:rPr lang="en-US" dirty="0" smtClean="0"/>
              <a:t>Stress can be countered using the principles associated with Soldier resilience and performance enhancement. The Comprehensive Soldier and Family Fitness (CSF2) is designed to increase a Soldier’s ability and willingness to perform an assigned task or mission and enhance his performance by assessing and training mental resilience, physical resilience, and performance enhancement techniques and skills. This initiative introduces many resources used to train Soldiers on skills to counter stress. For more information about CSF2, see http://csf2.army.mil/. </a:t>
            </a:r>
          </a:p>
        </p:txBody>
      </p:sp>
    </p:spTree>
    <p:extLst>
      <p:ext uri="{BB962C8B-B14F-4D97-AF65-F5344CB8AC3E}">
        <p14:creationId xmlns:p14="http://schemas.microsoft.com/office/powerpoint/2010/main" val="2601268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1AD29B-2E87-4CDD-B8A9-0F97DD753867}" type="slidenum">
              <a:rPr lang="en-US" smtClean="0"/>
              <a:pPr fontAlgn="base">
                <a:spcBef>
                  <a:spcPct val="0"/>
                </a:spcBef>
                <a:spcAft>
                  <a:spcPct val="0"/>
                </a:spcAft>
                <a:defRPr/>
              </a:pPr>
              <a:t>32</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45606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Workspace management includes the Soldier’s ability to perform the following functions: </a:t>
            </a:r>
          </a:p>
          <a:p>
            <a:r>
              <a:rPr lang="en-US" b="1" dirty="0" smtClean="0"/>
              <a:t>Selector lever </a:t>
            </a:r>
            <a:r>
              <a:rPr lang="en-US" dirty="0" smtClean="0"/>
              <a:t>– to change the weapon’s status from safe to semiautomatic, to burst/automatic from any position. </a:t>
            </a:r>
          </a:p>
          <a:p>
            <a:r>
              <a:rPr lang="en-US" dirty="0" smtClean="0"/>
              <a:t>Note. Some models will have ambidextrous selectors.  </a:t>
            </a:r>
          </a:p>
          <a:p>
            <a:r>
              <a:rPr lang="en-US" b="1" dirty="0" smtClean="0"/>
              <a:t>Charging handle </a:t>
            </a:r>
            <a:r>
              <a:rPr lang="en-US" dirty="0" smtClean="0"/>
              <a:t>– to smoothly use the charging handle during operation. This includes any corrective actions to overcome malfunctions, loading, unloading, or clearing procedures. </a:t>
            </a:r>
            <a:r>
              <a:rPr lang="en-US" b="1" dirty="0" smtClean="0"/>
              <a:t>Bolt catch </a:t>
            </a:r>
            <a:r>
              <a:rPr lang="en-US" dirty="0" smtClean="0"/>
              <a:t>– to operate the bolt catch mechanism on the weapon during operations. </a:t>
            </a:r>
            <a:r>
              <a:rPr lang="en-US" b="1" dirty="0" smtClean="0"/>
              <a:t>Ejection port </a:t>
            </a:r>
            <a:r>
              <a:rPr lang="en-US" dirty="0" smtClean="0"/>
              <a:t>– closing the ejection port cover to protect the bolt carrier assembly, ammunition, and chamber from external debris upon completion of an engagement. This includes observation of the ejection port area during malfunctions and clearing procedures. </a:t>
            </a:r>
            <a:r>
              <a:rPr lang="en-US" b="1" dirty="0" smtClean="0"/>
              <a:t>Magazine catch </a:t>
            </a:r>
            <a:r>
              <a:rPr lang="en-US" dirty="0" smtClean="0"/>
              <a:t>– the smooth functioning of the magazine catch during reloading procedures, clearing procedures, or malfunction corrective actions. </a:t>
            </a:r>
            <a:r>
              <a:rPr lang="en-US" b="1" dirty="0" smtClean="0"/>
              <a:t>Chamber check </a:t>
            </a:r>
            <a:r>
              <a:rPr lang="en-US" dirty="0" smtClean="0"/>
              <a:t>– the sequence used to verify the status of the weapon’s chamber. </a:t>
            </a:r>
            <a:r>
              <a:rPr lang="en-US" b="1" dirty="0" smtClean="0"/>
              <a:t>Forward assist </a:t>
            </a:r>
            <a:r>
              <a:rPr lang="en-US" dirty="0" smtClean="0"/>
              <a:t>– the routine use of the forward assist assembly of the weapon during loading procedures or when correcting malfunctions.</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33</a:t>
            </a:fld>
            <a:endParaRPr lang="en-US"/>
          </a:p>
        </p:txBody>
      </p:sp>
    </p:spTree>
    <p:extLst>
      <p:ext uri="{BB962C8B-B14F-4D97-AF65-F5344CB8AC3E}">
        <p14:creationId xmlns:p14="http://schemas.microsoft.com/office/powerpoint/2010/main" val="2815118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pg</a:t>
            </a:r>
            <a:r>
              <a:rPr lang="en-US" dirty="0" smtClean="0"/>
              <a:t> 6-1</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34</a:t>
            </a:fld>
            <a:endParaRPr lang="en-US"/>
          </a:p>
        </p:txBody>
      </p:sp>
    </p:spTree>
    <p:extLst>
      <p:ext uri="{BB962C8B-B14F-4D97-AF65-F5344CB8AC3E}">
        <p14:creationId xmlns:p14="http://schemas.microsoft.com/office/powerpoint/2010/main" val="2855284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pg</a:t>
            </a:r>
            <a:r>
              <a:rPr lang="en-US" dirty="0" smtClean="0"/>
              <a:t> 6-1</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35</a:t>
            </a:fld>
            <a:endParaRPr lang="en-US"/>
          </a:p>
        </p:txBody>
      </p:sp>
    </p:spTree>
    <p:extLst>
      <p:ext uri="{BB962C8B-B14F-4D97-AF65-F5344CB8AC3E}">
        <p14:creationId xmlns:p14="http://schemas.microsoft.com/office/powerpoint/2010/main" val="4051529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pg</a:t>
            </a:r>
            <a:r>
              <a:rPr lang="en-US" dirty="0" smtClean="0"/>
              <a:t> 6-1</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36</a:t>
            </a:fld>
            <a:endParaRPr lang="en-US"/>
          </a:p>
        </p:txBody>
      </p:sp>
    </p:spTree>
    <p:extLst>
      <p:ext uri="{BB962C8B-B14F-4D97-AF65-F5344CB8AC3E}">
        <p14:creationId xmlns:p14="http://schemas.microsoft.com/office/powerpoint/2010/main" val="342186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pg</a:t>
            </a:r>
            <a:r>
              <a:rPr lang="en-US" dirty="0" smtClean="0"/>
              <a:t> 6-1</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37</a:t>
            </a:fld>
            <a:endParaRPr lang="en-US"/>
          </a:p>
        </p:txBody>
      </p:sp>
    </p:spTree>
    <p:extLst>
      <p:ext uri="{BB962C8B-B14F-4D97-AF65-F5344CB8AC3E}">
        <p14:creationId xmlns:p14="http://schemas.microsoft.com/office/powerpoint/2010/main" val="753751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pg</a:t>
            </a:r>
            <a:r>
              <a:rPr lang="en-US" dirty="0" smtClean="0"/>
              <a:t> 6-1</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38</a:t>
            </a:fld>
            <a:endParaRPr lang="en-US"/>
          </a:p>
        </p:txBody>
      </p:sp>
    </p:spTree>
    <p:extLst>
      <p:ext uri="{BB962C8B-B14F-4D97-AF65-F5344CB8AC3E}">
        <p14:creationId xmlns:p14="http://schemas.microsoft.com/office/powerpoint/2010/main" val="2127831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spcBef>
                <a:spcPct val="50000"/>
              </a:spcBef>
              <a:buFontTx/>
              <a:buChar char="•"/>
            </a:pPr>
            <a:r>
              <a:rPr lang="en-US" altLang="en-US" b="1" dirty="0" smtClean="0"/>
              <a:t>Your eye must remain in the same position behind the sights in order to achieve consistent sight alignment in relationship to the target</a:t>
            </a:r>
          </a:p>
          <a:p>
            <a:pPr>
              <a:spcBef>
                <a:spcPct val="50000"/>
              </a:spcBef>
              <a:buFontTx/>
              <a:buChar char="•"/>
            </a:pPr>
            <a:r>
              <a:rPr lang="en-US" altLang="en-US" b="1" dirty="0" smtClean="0"/>
              <a:t>A Proper </a:t>
            </a:r>
            <a:r>
              <a:rPr lang="en-US" altLang="en-US" b="1" dirty="0" err="1" smtClean="0"/>
              <a:t>Stockweld</a:t>
            </a:r>
            <a:r>
              <a:rPr lang="en-US" altLang="en-US" b="1" dirty="0" smtClean="0"/>
              <a:t> is necessary for proper sight alignment</a:t>
            </a:r>
            <a:endParaRPr lang="en-US" altLang="en-US" sz="900" b="1" dirty="0" smtClean="0">
              <a:latin typeface="Impact" panose="020B0806030902050204" pitchFamily="34" charset="0"/>
            </a:endParaRPr>
          </a:p>
          <a:p>
            <a:r>
              <a:rPr lang="en-US" sz="2400" b="1" dirty="0" smtClean="0">
                <a:solidFill>
                  <a:schemeClr val="bg1"/>
                </a:solidFill>
              </a:rPr>
              <a:t>The aiming process for engaging stationary targets consist of the following Soldier actions, regardless of the optic, sight, or magnification used by the aiming device:</a:t>
            </a:r>
          </a:p>
          <a:p>
            <a:r>
              <a:rPr lang="en-US" sz="2400" b="1" dirty="0" smtClean="0">
                <a:solidFill>
                  <a:schemeClr val="bg1"/>
                </a:solidFill>
              </a:rPr>
              <a:t> </a:t>
            </a:r>
            <a:endParaRPr lang="en-US" sz="2400" dirty="0" smtClean="0">
              <a:solidFill>
                <a:schemeClr val="bg1"/>
              </a:solidFill>
            </a:endParaRPr>
          </a:p>
          <a:p>
            <a:pPr marL="342900" indent="-342900">
              <a:buFont typeface="Arial" panose="020B0604020202020204" pitchFamily="34" charset="0"/>
              <a:buChar char="•"/>
            </a:pPr>
            <a:r>
              <a:rPr lang="en-US" sz="2400" b="1" dirty="0" smtClean="0">
                <a:solidFill>
                  <a:schemeClr val="bg1"/>
                </a:solidFill>
              </a:rPr>
              <a:t>Weapon orientation </a:t>
            </a:r>
            <a:r>
              <a:rPr lang="en-US" sz="2400" dirty="0" smtClean="0">
                <a:solidFill>
                  <a:schemeClr val="bg1"/>
                </a:solidFill>
              </a:rPr>
              <a:t>– the direction of the weapon as it is held in a stabilized manner.</a:t>
            </a:r>
          </a:p>
          <a:p>
            <a:pPr marL="342900" indent="-342900">
              <a:buFont typeface="Arial" panose="020B0604020202020204" pitchFamily="34" charset="0"/>
              <a:buChar char="•"/>
            </a:pPr>
            <a:endParaRPr lang="en-US" sz="2400" dirty="0" smtClean="0">
              <a:solidFill>
                <a:schemeClr val="bg1"/>
              </a:solidFill>
            </a:endParaRPr>
          </a:p>
          <a:p>
            <a:pPr marL="342900" indent="-342900">
              <a:buFont typeface="Arial" panose="020B0604020202020204" pitchFamily="34" charset="0"/>
              <a:buChar char="•"/>
            </a:pPr>
            <a:r>
              <a:rPr lang="en-US" sz="2400" b="1" dirty="0" smtClean="0">
                <a:solidFill>
                  <a:schemeClr val="bg1"/>
                </a:solidFill>
              </a:rPr>
              <a:t>Sight alignment </a:t>
            </a:r>
            <a:r>
              <a:rPr lang="en-US" sz="2400" dirty="0" smtClean="0">
                <a:solidFill>
                  <a:schemeClr val="bg1"/>
                </a:solidFill>
              </a:rPr>
              <a:t>– the physical alignment of the aiming device:</a:t>
            </a:r>
          </a:p>
          <a:p>
            <a:pPr lvl="2"/>
            <a:r>
              <a:rPr lang="en-US" sz="2400" dirty="0" smtClean="0">
                <a:solidFill>
                  <a:schemeClr val="bg1"/>
                </a:solidFill>
              </a:rPr>
              <a:t>-Iron sight/back-up iron sight and the front sight post.</a:t>
            </a:r>
          </a:p>
          <a:p>
            <a:pPr lvl="2"/>
            <a:r>
              <a:rPr lang="en-US" sz="2400" dirty="0" smtClean="0">
                <a:solidFill>
                  <a:schemeClr val="bg1"/>
                </a:solidFill>
              </a:rPr>
              <a:t>-Optic reticle.</a:t>
            </a:r>
          </a:p>
          <a:p>
            <a:pPr lvl="2"/>
            <a:r>
              <a:rPr lang="en-US" sz="2400" dirty="0" smtClean="0">
                <a:solidFill>
                  <a:schemeClr val="bg1"/>
                </a:solidFill>
              </a:rPr>
              <a:t>-Ballistic reticle (day or thermal).</a:t>
            </a:r>
          </a:p>
          <a:p>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17E028-CE33-42BB-BB30-A7808389478E}" type="slidenum">
              <a:rPr lang="en-US" altLang="en-US" smtClean="0">
                <a:latin typeface="Calibri" panose="020F0502020204030204" pitchFamily="34" charset="0"/>
              </a:rPr>
              <a:pPr/>
              <a:t>39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256355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Chp</a:t>
            </a:r>
            <a:r>
              <a:rPr lang="en-US" dirty="0" smtClean="0"/>
              <a:t> 7</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40</a:t>
            </a:fld>
            <a:endParaRPr lang="en-US"/>
          </a:p>
        </p:txBody>
      </p:sp>
    </p:spTree>
    <p:extLst>
      <p:ext uri="{BB962C8B-B14F-4D97-AF65-F5344CB8AC3E}">
        <p14:creationId xmlns:p14="http://schemas.microsoft.com/office/powerpoint/2010/main" val="119621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Chp</a:t>
            </a:r>
            <a:r>
              <a:rPr lang="en-US" dirty="0" smtClean="0"/>
              <a:t> 7</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41</a:t>
            </a:fld>
            <a:endParaRPr lang="en-US"/>
          </a:p>
        </p:txBody>
      </p:sp>
    </p:spTree>
    <p:extLst>
      <p:ext uri="{BB962C8B-B14F-4D97-AF65-F5344CB8AC3E}">
        <p14:creationId xmlns:p14="http://schemas.microsoft.com/office/powerpoint/2010/main" val="28002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smtClean="0">
                <a:solidFill>
                  <a:schemeClr val="bg1"/>
                </a:solidFill>
                <a:latin typeface="Arial" pitchFamily="34" charset="0"/>
                <a:cs typeface="Arial" pitchFamily="34" charset="0"/>
              </a:rPr>
              <a:t>Failure to follow these rules can result in…</a:t>
            </a:r>
          </a:p>
          <a:p>
            <a:endParaRPr lang="en-US" dirty="0" smtClean="0"/>
          </a:p>
        </p:txBody>
      </p:sp>
      <p:sp>
        <p:nvSpPr>
          <p:cNvPr id="4" name="Slide Number Placeholder 3"/>
          <p:cNvSpPr>
            <a:spLocks noGrp="1"/>
          </p:cNvSpPr>
          <p:nvPr>
            <p:ph type="sldNum" sz="quarter" idx="5"/>
          </p:nvPr>
        </p:nvSpPr>
        <p:spPr/>
        <p:txBody>
          <a:bodyPr/>
          <a:lstStyle/>
          <a:p>
            <a:pPr>
              <a:defRPr/>
            </a:pPr>
            <a:fld id="{97233C32-CE19-4585-8640-F5F415D56132}" type="slidenum">
              <a:rPr lang="en-US" smtClean="0"/>
              <a:pPr>
                <a:defRPr/>
              </a:pPr>
              <a:t>4</a:t>
            </a:fld>
            <a:endParaRPr lang="en-US"/>
          </a:p>
        </p:txBody>
      </p:sp>
    </p:spTree>
    <p:extLst>
      <p:ext uri="{BB962C8B-B14F-4D97-AF65-F5344CB8AC3E}">
        <p14:creationId xmlns:p14="http://schemas.microsoft.com/office/powerpoint/2010/main" val="709341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Chp</a:t>
            </a:r>
            <a:r>
              <a:rPr lang="en-US" dirty="0" smtClean="0"/>
              <a:t> 8-2</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42</a:t>
            </a:fld>
            <a:endParaRPr lang="en-US"/>
          </a:p>
        </p:txBody>
      </p:sp>
    </p:spTree>
    <p:extLst>
      <p:ext uri="{BB962C8B-B14F-4D97-AF65-F5344CB8AC3E}">
        <p14:creationId xmlns:p14="http://schemas.microsoft.com/office/powerpoint/2010/main" val="1266649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Chp</a:t>
            </a:r>
            <a:r>
              <a:rPr lang="en-US" dirty="0" smtClean="0"/>
              <a:t> 7</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43</a:t>
            </a:fld>
            <a:endParaRPr lang="en-US"/>
          </a:p>
        </p:txBody>
      </p:sp>
    </p:spTree>
    <p:extLst>
      <p:ext uri="{BB962C8B-B14F-4D97-AF65-F5344CB8AC3E}">
        <p14:creationId xmlns:p14="http://schemas.microsoft.com/office/powerpoint/2010/main" val="1746028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 3-22.9 </a:t>
            </a:r>
            <a:r>
              <a:rPr lang="en-US" dirty="0" err="1" smtClean="0"/>
              <a:t>Chp</a:t>
            </a:r>
            <a:r>
              <a:rPr lang="en-US" dirty="0" smtClean="0"/>
              <a:t> 7</a:t>
            </a:r>
          </a:p>
          <a:p>
            <a:pPr marL="800100" lvl="1" indent="-342900">
              <a:buFont typeface="Arial" panose="020B0604020202020204" pitchFamily="34" charset="0"/>
              <a:buChar char="•"/>
            </a:pPr>
            <a:r>
              <a:rPr lang="en-US" sz="2400" dirty="0" smtClean="0">
                <a:solidFill>
                  <a:schemeClr val="bg1"/>
                </a:solidFill>
              </a:rPr>
              <a:t>Change between any of the primary firing positions; standing, crouched, kneeling, sitting, or prone.</a:t>
            </a:r>
          </a:p>
          <a:p>
            <a:pPr marL="800100" lvl="1" indent="-342900">
              <a:buFont typeface="Arial" panose="020B0604020202020204" pitchFamily="34" charset="0"/>
              <a:buChar char="•"/>
            </a:pPr>
            <a:endParaRPr lang="en-US" sz="2400" dirty="0" smtClean="0">
              <a:solidFill>
                <a:schemeClr val="bg1"/>
              </a:solidFill>
            </a:endParaRPr>
          </a:p>
          <a:p>
            <a:pPr marL="800100" lvl="1" indent="-342900">
              <a:buFont typeface="Arial" panose="020B0604020202020204" pitchFamily="34" charset="0"/>
              <a:buChar char="•"/>
            </a:pPr>
            <a:r>
              <a:rPr lang="en-US" sz="2400" dirty="0" smtClean="0">
                <a:solidFill>
                  <a:schemeClr val="bg1"/>
                </a:solidFill>
              </a:rPr>
              <a:t>Negotiate stairwells in urban environments.</a:t>
            </a:r>
          </a:p>
          <a:p>
            <a:pPr marL="800100" lvl="1" indent="-342900">
              <a:buFont typeface="Arial" panose="020B0604020202020204" pitchFamily="34" charset="0"/>
              <a:buChar char="•"/>
            </a:pPr>
            <a:endParaRPr lang="en-US" sz="2400" dirty="0" smtClean="0">
              <a:solidFill>
                <a:schemeClr val="bg1"/>
              </a:solidFill>
            </a:endParaRPr>
          </a:p>
          <a:p>
            <a:pPr marL="800100" lvl="1" indent="-342900">
              <a:buFont typeface="Arial" panose="020B0604020202020204" pitchFamily="34" charset="0"/>
              <a:buChar char="•"/>
            </a:pPr>
            <a:r>
              <a:rPr lang="en-US" sz="2400" dirty="0" smtClean="0">
                <a:solidFill>
                  <a:schemeClr val="bg1"/>
                </a:solidFill>
              </a:rPr>
              <a:t>Travel across inclined or descending surfaces, obstacles, or terrain.</a:t>
            </a:r>
            <a:endParaRPr lang="en-US" sz="20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44</a:t>
            </a:fld>
            <a:endParaRPr lang="en-US"/>
          </a:p>
        </p:txBody>
      </p:sp>
    </p:spTree>
    <p:extLst>
      <p:ext uri="{BB962C8B-B14F-4D97-AF65-F5344CB8AC3E}">
        <p14:creationId xmlns:p14="http://schemas.microsoft.com/office/powerpoint/2010/main" val="569345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Stock-weld. </a:t>
            </a:r>
            <a:r>
              <a:rPr lang="en-US" sz="1200" dirty="0" smtClean="0">
                <a:solidFill>
                  <a:schemeClr val="bg1"/>
                </a:solidFill>
                <a:cs typeface="Times New Roman" pitchFamily="18" charset="0"/>
              </a:rPr>
              <a:t>The firer’s head is as upright as possible with the full weight of the head resting on the stock.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Rifle butt-plate/butt-stock position. </a:t>
            </a:r>
            <a:r>
              <a:rPr lang="en-US" sz="1200" dirty="0" smtClean="0">
                <a:solidFill>
                  <a:schemeClr val="bg1"/>
                </a:solidFill>
                <a:cs typeface="Times New Roman" pitchFamily="18" charset="0"/>
              </a:rPr>
              <a:t>The butt plate/butt-stock should be placed high enough in the shoulder to allow for consistent stock weld.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Firing hand. </a:t>
            </a:r>
            <a:r>
              <a:rPr lang="en-US" sz="1200" dirty="0" smtClean="0">
                <a:solidFill>
                  <a:schemeClr val="bg1"/>
                </a:solidFill>
                <a:cs typeface="Times New Roman" pitchFamily="18" charset="0"/>
              </a:rPr>
              <a:t>The firer should have a firm handshake grip on the pistol grip and place their finger on the trigger where it naturally falls.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Non-firing hand. </a:t>
            </a:r>
            <a:r>
              <a:rPr lang="en-US" sz="1200" dirty="0" smtClean="0">
                <a:solidFill>
                  <a:schemeClr val="bg1"/>
                </a:solidFill>
                <a:cs typeface="Times New Roman" pitchFamily="18" charset="0"/>
              </a:rPr>
              <a:t>The hand guard should be placed in the ‘V’ formed between the thumb and index finger on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hand. Enough grip pressure should be applied to control the rifle during recoil.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hand can be moved forward or back on the handguards to adjust the elevation of the position. For prone supported, the back of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hand will rest on the sandbags.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Firing elbow. </a:t>
            </a:r>
            <a:r>
              <a:rPr lang="en-US" sz="1200" dirty="0" smtClean="0">
                <a:solidFill>
                  <a:schemeClr val="bg1"/>
                </a:solidFill>
                <a:cs typeface="Times New Roman" pitchFamily="18" charset="0"/>
              </a:rPr>
              <a:t>Place the firing elbow where it naturally falls.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err="1" smtClean="0">
                <a:solidFill>
                  <a:schemeClr val="bg1"/>
                </a:solidFill>
                <a:cs typeface="Times New Roman" pitchFamily="18" charset="0"/>
              </a:rPr>
              <a:t>Nonfiring</a:t>
            </a:r>
            <a:r>
              <a:rPr lang="en-US" sz="1200" b="1" dirty="0" smtClean="0">
                <a:solidFill>
                  <a:schemeClr val="bg1"/>
                </a:solidFill>
                <a:cs typeface="Times New Roman" pitchFamily="18" charset="0"/>
              </a:rPr>
              <a:t> elbow. </a:t>
            </a:r>
            <a:r>
              <a:rPr lang="en-US" sz="1200" dirty="0" smtClean="0">
                <a:solidFill>
                  <a:schemeClr val="bg1"/>
                </a:solidFill>
                <a:cs typeface="Times New Roman" pitchFamily="18" charset="0"/>
              </a:rPr>
              <a:t>Place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elbow directly underneath the rifle as much as possible.  For prone unsupported, proper use of bone support is more critical in this position due to the lack of artificial support from the sandbag in the supported position.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Leg position. </a:t>
            </a:r>
            <a:r>
              <a:rPr lang="en-US" sz="1200" dirty="0" smtClean="0">
                <a:solidFill>
                  <a:schemeClr val="bg1"/>
                </a:solidFill>
                <a:cs typeface="Times New Roman" pitchFamily="18" charset="0"/>
              </a:rPr>
              <a:t>The firer’s legs may be either spread with heels as flat as possible on ground or the firing side leg may be bent at the knee to relieve pressure on the stomach.</a:t>
            </a:r>
            <a:endParaRPr lang="en-US" sz="1200" dirty="0" smtClean="0">
              <a:solidFill>
                <a:schemeClr val="bg1"/>
              </a:solidFill>
            </a:endParaRP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Sandbags (prone supported). </a:t>
            </a:r>
            <a:r>
              <a:rPr lang="en-US" sz="1200" dirty="0" smtClean="0">
                <a:solidFill>
                  <a:schemeClr val="bg1"/>
                </a:solidFill>
                <a:cs typeface="Times New Roman" pitchFamily="18" charset="0"/>
              </a:rPr>
              <a:t>The sandbags should be at a height that allows for support without interfering with the other elements of the position.</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46</a:t>
            </a:fld>
            <a:endParaRPr lang="en-US"/>
          </a:p>
        </p:txBody>
      </p:sp>
    </p:spTree>
    <p:extLst>
      <p:ext uri="{BB962C8B-B14F-4D97-AF65-F5344CB8AC3E}">
        <p14:creationId xmlns:p14="http://schemas.microsoft.com/office/powerpoint/2010/main" val="1779686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Stock-weld. </a:t>
            </a:r>
            <a:r>
              <a:rPr lang="en-US" sz="1200" dirty="0" smtClean="0">
                <a:solidFill>
                  <a:schemeClr val="bg1"/>
                </a:solidFill>
                <a:cs typeface="Times New Roman" pitchFamily="18" charset="0"/>
              </a:rPr>
              <a:t>The firer’s head is as upright as possible with the full weight of the head resting on the stock.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Rifle butt-plate/butt-stock position. </a:t>
            </a:r>
            <a:r>
              <a:rPr lang="en-US" sz="1200" dirty="0" smtClean="0">
                <a:solidFill>
                  <a:schemeClr val="bg1"/>
                </a:solidFill>
                <a:cs typeface="Times New Roman" pitchFamily="18" charset="0"/>
              </a:rPr>
              <a:t>The butt plate/butt-stock should be placed high enough in the shoulder to allow for consistent stock weld.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Firing hand. </a:t>
            </a:r>
            <a:r>
              <a:rPr lang="en-US" sz="1200" dirty="0" smtClean="0">
                <a:solidFill>
                  <a:schemeClr val="bg1"/>
                </a:solidFill>
                <a:cs typeface="Times New Roman" pitchFamily="18" charset="0"/>
              </a:rPr>
              <a:t>The firer should have a firm handshake grip on the pistol grip and place their finger on the trigger where it naturally falls.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Non-firing hand. </a:t>
            </a:r>
            <a:r>
              <a:rPr lang="en-US" sz="1200" dirty="0" smtClean="0">
                <a:solidFill>
                  <a:schemeClr val="bg1"/>
                </a:solidFill>
                <a:cs typeface="Times New Roman" pitchFamily="18" charset="0"/>
              </a:rPr>
              <a:t>The hand guard should be placed in the ‘V’ formed between the thumb and index finger on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hand. Enough grip pressure should be applied to control the rifle during recoil.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hand can be moved forward or back on the handguards to adjust the elevation of the position. For prone supported, the back of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hand will rest on the sandbags.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Firing elbow. </a:t>
            </a:r>
            <a:r>
              <a:rPr lang="en-US" sz="1200" dirty="0" smtClean="0">
                <a:solidFill>
                  <a:schemeClr val="bg1"/>
                </a:solidFill>
                <a:cs typeface="Times New Roman" pitchFamily="18" charset="0"/>
              </a:rPr>
              <a:t>Place the firing elbow where it naturally falls.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err="1" smtClean="0">
                <a:solidFill>
                  <a:schemeClr val="bg1"/>
                </a:solidFill>
                <a:cs typeface="Times New Roman" pitchFamily="18" charset="0"/>
              </a:rPr>
              <a:t>Nonfiring</a:t>
            </a:r>
            <a:r>
              <a:rPr lang="en-US" sz="1200" b="1" dirty="0" smtClean="0">
                <a:solidFill>
                  <a:schemeClr val="bg1"/>
                </a:solidFill>
                <a:cs typeface="Times New Roman" pitchFamily="18" charset="0"/>
              </a:rPr>
              <a:t> elbow. </a:t>
            </a:r>
            <a:r>
              <a:rPr lang="en-US" sz="1200" dirty="0" smtClean="0">
                <a:solidFill>
                  <a:schemeClr val="bg1"/>
                </a:solidFill>
                <a:cs typeface="Times New Roman" pitchFamily="18" charset="0"/>
              </a:rPr>
              <a:t>Place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elbow directly underneath the rifle as much as possible.  For prone unsupported, proper use of bone support is more critical in this position due to the lack of artificial support from the sandbag in the supported position. </a:t>
            </a: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Leg position. </a:t>
            </a:r>
            <a:r>
              <a:rPr lang="en-US" sz="1200" dirty="0" smtClean="0">
                <a:solidFill>
                  <a:schemeClr val="bg1"/>
                </a:solidFill>
                <a:cs typeface="Times New Roman" pitchFamily="18" charset="0"/>
              </a:rPr>
              <a:t>The firer’s legs may be either spread with heels as flat as possible on ground or the firing side leg may be bent at the knee to relieve pressure on the stomach.</a:t>
            </a:r>
            <a:endParaRPr lang="en-US" sz="1200" dirty="0" smtClean="0">
              <a:solidFill>
                <a:schemeClr val="bg1"/>
              </a:solidFill>
            </a:endParaRPr>
          </a:p>
          <a:p>
            <a:pPr algn="just"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Sandbags (prone supported). </a:t>
            </a:r>
            <a:r>
              <a:rPr lang="en-US" sz="1200" dirty="0" smtClean="0">
                <a:solidFill>
                  <a:schemeClr val="bg1"/>
                </a:solidFill>
                <a:cs typeface="Times New Roman" pitchFamily="18" charset="0"/>
              </a:rPr>
              <a:t>The sandbags should be at a height that allows for support without interfering with the other elements of the position.</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47</a:t>
            </a:fld>
            <a:endParaRPr lang="en-US"/>
          </a:p>
        </p:txBody>
      </p:sp>
    </p:spTree>
    <p:extLst>
      <p:ext uri="{BB962C8B-B14F-4D97-AF65-F5344CB8AC3E}">
        <p14:creationId xmlns:p14="http://schemas.microsoft.com/office/powerpoint/2010/main" val="3049291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0" hangingPunct="0">
              <a:buFont typeface="Arial" pitchFamily="34" charset="0"/>
              <a:buChar char="•"/>
              <a:tabLst>
                <a:tab pos="774700" algn="l"/>
              </a:tabLst>
            </a:pPr>
            <a:r>
              <a:rPr lang="en-US" sz="1200" b="1" dirty="0" smtClean="0">
                <a:solidFill>
                  <a:schemeClr val="bg1"/>
                </a:solidFill>
                <a:cs typeface="Times New Roman" pitchFamily="18" charset="0"/>
              </a:rPr>
              <a:t> </a:t>
            </a:r>
            <a:r>
              <a:rPr lang="en-US" sz="1200" b="1" dirty="0" err="1" smtClean="0">
                <a:solidFill>
                  <a:schemeClr val="bg1"/>
                </a:solidFill>
                <a:cs typeface="Times New Roman" pitchFamily="18" charset="0"/>
              </a:rPr>
              <a:t>Stockweld</a:t>
            </a:r>
            <a:r>
              <a:rPr lang="en-US" sz="1200" b="1" dirty="0" smtClean="0">
                <a:solidFill>
                  <a:schemeClr val="bg1"/>
                </a:solidFill>
                <a:cs typeface="Times New Roman" pitchFamily="18" charset="0"/>
              </a:rPr>
              <a:t>. </a:t>
            </a:r>
            <a:r>
              <a:rPr lang="en-US" sz="1200" dirty="0" smtClean="0">
                <a:solidFill>
                  <a:schemeClr val="bg1"/>
                </a:solidFill>
                <a:cs typeface="Times New Roman" pitchFamily="18" charset="0"/>
              </a:rPr>
              <a:t>The firer’s head is as upright as possible with the full weight of the head resting on</a:t>
            </a:r>
          </a:p>
          <a:p>
            <a:pPr eaLnBrk="0" hangingPunct="0">
              <a:buFont typeface="Arial" pitchFamily="34" charset="0"/>
              <a:buChar char="•"/>
              <a:tabLst>
                <a:tab pos="774700" algn="l"/>
              </a:tabLst>
            </a:pPr>
            <a:r>
              <a:rPr lang="en-US" sz="1200" dirty="0" smtClean="0">
                <a:solidFill>
                  <a:schemeClr val="bg1"/>
                </a:solidFill>
                <a:cs typeface="Times New Roman" pitchFamily="18" charset="0"/>
              </a:rPr>
              <a:t>the stock.</a:t>
            </a:r>
            <a:endParaRPr lang="en-US" sz="1200" dirty="0" smtClean="0">
              <a:solidFill>
                <a:schemeClr val="bg1"/>
              </a:solidFill>
            </a:endParaRPr>
          </a:p>
          <a:p>
            <a:pPr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Rifle </a:t>
            </a:r>
            <a:r>
              <a:rPr lang="en-US" sz="1200" b="1" dirty="0" err="1" smtClean="0">
                <a:solidFill>
                  <a:schemeClr val="bg1"/>
                </a:solidFill>
                <a:cs typeface="Times New Roman" pitchFamily="18" charset="0"/>
              </a:rPr>
              <a:t>buttplate</a:t>
            </a:r>
            <a:r>
              <a:rPr lang="en-US" sz="1200" b="1" dirty="0" smtClean="0">
                <a:solidFill>
                  <a:schemeClr val="bg1"/>
                </a:solidFill>
                <a:cs typeface="Times New Roman" pitchFamily="18" charset="0"/>
              </a:rPr>
              <a:t>/buttstock position. </a:t>
            </a:r>
            <a:r>
              <a:rPr lang="en-US" sz="1200" dirty="0" smtClean="0">
                <a:solidFill>
                  <a:schemeClr val="bg1"/>
                </a:solidFill>
                <a:cs typeface="Times New Roman" pitchFamily="18" charset="0"/>
              </a:rPr>
              <a:t>The </a:t>
            </a:r>
            <a:r>
              <a:rPr lang="en-US" sz="1200" dirty="0" err="1" smtClean="0">
                <a:solidFill>
                  <a:schemeClr val="bg1"/>
                </a:solidFill>
                <a:cs typeface="Times New Roman" pitchFamily="18" charset="0"/>
              </a:rPr>
              <a:t>buttplate</a:t>
            </a:r>
            <a:r>
              <a:rPr lang="en-US" sz="1200" dirty="0" smtClean="0">
                <a:solidFill>
                  <a:schemeClr val="bg1"/>
                </a:solidFill>
                <a:cs typeface="Times New Roman" pitchFamily="18" charset="0"/>
              </a:rPr>
              <a:t>/buttstock will be higher in the shoulder than in the prone position.</a:t>
            </a:r>
            <a:endParaRPr lang="en-US" sz="1200" dirty="0" smtClean="0">
              <a:solidFill>
                <a:schemeClr val="bg1"/>
              </a:solidFill>
            </a:endParaRPr>
          </a:p>
          <a:p>
            <a:pPr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Firing hand. </a:t>
            </a:r>
            <a:r>
              <a:rPr lang="en-US" sz="1200" dirty="0" smtClean="0">
                <a:solidFill>
                  <a:schemeClr val="bg1"/>
                </a:solidFill>
                <a:cs typeface="Times New Roman" pitchFamily="18" charset="0"/>
              </a:rPr>
              <a:t>The firer should have a firm handshake grip on the pistol grip and place their finger on the trigger where it naturally falls.</a:t>
            </a:r>
            <a:endParaRPr lang="en-US" sz="1200" dirty="0" smtClean="0">
              <a:solidFill>
                <a:schemeClr val="bg1"/>
              </a:solidFill>
            </a:endParaRPr>
          </a:p>
          <a:p>
            <a:pPr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err="1" smtClean="0">
                <a:solidFill>
                  <a:schemeClr val="bg1"/>
                </a:solidFill>
                <a:cs typeface="Times New Roman" pitchFamily="18" charset="0"/>
              </a:rPr>
              <a:t>Nonfiring</a:t>
            </a:r>
            <a:r>
              <a:rPr lang="en-US" sz="1200" b="1" dirty="0" smtClean="0">
                <a:solidFill>
                  <a:schemeClr val="bg1"/>
                </a:solidFill>
                <a:cs typeface="Times New Roman" pitchFamily="18" charset="0"/>
              </a:rPr>
              <a:t> hand. </a:t>
            </a:r>
            <a:r>
              <a:rPr lang="en-US" sz="1200" dirty="0" smtClean="0">
                <a:solidFill>
                  <a:schemeClr val="bg1"/>
                </a:solidFill>
                <a:cs typeface="Times New Roman" pitchFamily="18" charset="0"/>
              </a:rPr>
              <a:t>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hand will hold the handguards firmly and will also be pushed against the artificial support. Hand positioning will vary depending on the type of support used.</a:t>
            </a:r>
            <a:endParaRPr lang="en-US" sz="1200" dirty="0" smtClean="0">
              <a:solidFill>
                <a:schemeClr val="bg1"/>
              </a:solidFill>
            </a:endParaRPr>
          </a:p>
          <a:p>
            <a:pPr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err="1" smtClean="0">
                <a:solidFill>
                  <a:schemeClr val="bg1"/>
                </a:solidFill>
                <a:cs typeface="Times New Roman" pitchFamily="18" charset="0"/>
              </a:rPr>
              <a:t>Nonfiring</a:t>
            </a:r>
            <a:r>
              <a:rPr lang="en-US" sz="1200" b="1" dirty="0" smtClean="0">
                <a:solidFill>
                  <a:schemeClr val="bg1"/>
                </a:solidFill>
                <a:cs typeface="Times New Roman" pitchFamily="18" charset="0"/>
              </a:rPr>
              <a:t> elbow. </a:t>
            </a:r>
            <a:r>
              <a:rPr lang="en-US" sz="1200" dirty="0" smtClean="0">
                <a:solidFill>
                  <a:schemeClr val="bg1"/>
                </a:solidFill>
                <a:cs typeface="Times New Roman" pitchFamily="18" charset="0"/>
              </a:rPr>
              <a:t>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elbow and forearm may be used to assist with the weapon’s stability by pushing against the artificial support. The contact of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elbow and forearm with the structure will vary depending on the support used and the angle to the target.</a:t>
            </a:r>
            <a:endParaRPr lang="en-US" sz="1200" dirty="0" smtClean="0">
              <a:solidFill>
                <a:schemeClr val="bg1"/>
              </a:solidFill>
            </a:endParaRPr>
          </a:p>
          <a:p>
            <a:pPr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Firing elbow. </a:t>
            </a:r>
            <a:r>
              <a:rPr lang="en-US" sz="1200" dirty="0" smtClean="0">
                <a:solidFill>
                  <a:schemeClr val="bg1"/>
                </a:solidFill>
                <a:cs typeface="Times New Roman" pitchFamily="18" charset="0"/>
              </a:rPr>
              <a:t>Place the firing elbow directly underneath the rifle as much as possible. The elbow should be placed either in front of or behind the kneecap. Placing the elbow directly on the kneecap will cause it to roll and increases the wobble area. The firing elbow may need to be raised slightly to create a pocket for the rifle </a:t>
            </a:r>
            <a:r>
              <a:rPr lang="en-US" sz="1200" dirty="0" err="1" smtClean="0">
                <a:solidFill>
                  <a:schemeClr val="bg1"/>
                </a:solidFill>
                <a:cs typeface="Times New Roman" pitchFamily="18" charset="0"/>
              </a:rPr>
              <a:t>buttplate</a:t>
            </a:r>
            <a:r>
              <a:rPr lang="en-US" sz="1200" dirty="0" smtClean="0">
                <a:solidFill>
                  <a:schemeClr val="bg1"/>
                </a:solidFill>
                <a:cs typeface="Times New Roman" pitchFamily="18" charset="0"/>
              </a:rPr>
              <a:t>/buttstock to be placed in.</a:t>
            </a:r>
            <a:endParaRPr lang="en-US" sz="1200" dirty="0" smtClean="0">
              <a:solidFill>
                <a:schemeClr val="bg1"/>
              </a:solidFill>
            </a:endParaRPr>
          </a:p>
          <a:p>
            <a:pPr eaLnBrk="0" hangingPunct="0">
              <a:buFont typeface="Arial" pitchFamily="34" charset="0"/>
              <a:buChar char="•"/>
              <a:tabLst>
                <a:tab pos="774700" algn="l"/>
              </a:tabLst>
            </a:pPr>
            <a:r>
              <a:rPr lang="en-US" sz="1200" dirty="0" smtClean="0">
                <a:solidFill>
                  <a:schemeClr val="bg1"/>
                </a:solidFill>
                <a:cs typeface="Times New Roman" pitchFamily="18" charset="0"/>
              </a:rPr>
              <a:t> </a:t>
            </a:r>
            <a:r>
              <a:rPr lang="en-US" sz="1200" b="1" dirty="0" smtClean="0">
                <a:solidFill>
                  <a:schemeClr val="bg1"/>
                </a:solidFill>
                <a:cs typeface="Times New Roman" pitchFamily="18" charset="0"/>
              </a:rPr>
              <a:t>Leg position. </a:t>
            </a:r>
            <a:r>
              <a:rPr lang="en-US" sz="1200" dirty="0" smtClean="0">
                <a:solidFill>
                  <a:schemeClr val="bg1"/>
                </a:solidFill>
                <a:cs typeface="Times New Roman" pitchFamily="18" charset="0"/>
              </a:rPr>
              <a:t>The firing leg should be bent approximately 90 degrees at the knee and used as support for the firing elbow. The </a:t>
            </a:r>
            <a:r>
              <a:rPr lang="en-US" sz="1200" dirty="0" err="1" smtClean="0">
                <a:solidFill>
                  <a:schemeClr val="bg1"/>
                </a:solidFill>
                <a:cs typeface="Times New Roman" pitchFamily="18" charset="0"/>
              </a:rPr>
              <a:t>nonfiring</a:t>
            </a:r>
            <a:r>
              <a:rPr lang="en-US" sz="1200" dirty="0" smtClean="0">
                <a:solidFill>
                  <a:schemeClr val="bg1"/>
                </a:solidFill>
                <a:cs typeface="Times New Roman" pitchFamily="18" charset="0"/>
              </a:rPr>
              <a:t> leg is used as support for the weight of the body. The firer may rest their body weight on the heel. Some firers lack the flexibility to do this and may have a gap between their buttocks and the heel. </a:t>
            </a: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48</a:t>
            </a:fld>
            <a:endParaRPr lang="en-US"/>
          </a:p>
        </p:txBody>
      </p:sp>
    </p:spTree>
    <p:extLst>
      <p:ext uri="{BB962C8B-B14F-4D97-AF65-F5344CB8AC3E}">
        <p14:creationId xmlns:p14="http://schemas.microsoft.com/office/powerpoint/2010/main" val="22343123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solidFill>
                  <a:schemeClr val="bg1"/>
                </a:solidFill>
                <a:latin typeface="Arial" panose="020B0604020202020204" pitchFamily="34" charset="0"/>
                <a:cs typeface="Arial" panose="020B0604020202020204" pitchFamily="34" charset="0"/>
              </a:rPr>
              <a:t>Low Ready Position: </a:t>
            </a:r>
            <a:r>
              <a:rPr lang="en-US" altLang="en-US" smtClean="0">
                <a:solidFill>
                  <a:schemeClr val="bg1"/>
                </a:solidFill>
                <a:latin typeface="Arial" panose="020B0604020202020204" pitchFamily="34" charset="0"/>
                <a:cs typeface="Arial" panose="020B0604020202020204" pitchFamily="34" charset="0"/>
              </a:rPr>
              <a:t>The low ready position is used when contact is likely.  In the low ready position, the weapon is slung, the buttstock is in the Soldier’s shoulder, the muzzle is angled down at a 30- to 45-degree angle and oriented towards the Soldier’s sector of fire. Firing hand position is the same as in the safe hang and the collapsed low ready. From this position, the Soldier is ready to engage threats within a very short amount of time, with minimal movement.  The Soldier looks over the top of his optics or sights to </a:t>
            </a:r>
            <a:r>
              <a:rPr lang="en-US" altLang="en-US" u="sng" smtClean="0">
                <a:solidFill>
                  <a:schemeClr val="bg1"/>
                </a:solidFill>
                <a:latin typeface="Arial" panose="020B0604020202020204" pitchFamily="34" charset="0"/>
                <a:cs typeface="Arial" panose="020B0604020202020204" pitchFamily="34" charset="0"/>
              </a:rPr>
              <a:t>maintain situation awareness of his sector</a:t>
            </a:r>
            <a:r>
              <a:rPr lang="en-US" altLang="en-US" smtClean="0">
                <a:solidFill>
                  <a:schemeClr val="bg1"/>
                </a:solidFill>
                <a:latin typeface="Arial" panose="020B0604020202020204" pitchFamily="34" charset="0"/>
                <a:cs typeface="Arial" panose="020B0604020202020204" pitchFamily="34" charset="0"/>
              </a:rPr>
              <a:t>. The Soldier’s head remains upright.</a:t>
            </a:r>
          </a:p>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3FAFB8-75D1-452A-AF6E-C31DDEC5F6ED}" type="slidenum">
              <a:rPr lang="en-US" altLang="en-US" smtClean="0">
                <a:latin typeface="Calibri" panose="020F0502020204030204" pitchFamily="34" charset="0"/>
              </a:rPr>
              <a:pPr/>
              <a:t>50</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06302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solidFill>
                  <a:schemeClr val="bg1"/>
                </a:solidFill>
                <a:latin typeface="Arial" panose="020B0604020202020204" pitchFamily="34" charset="0"/>
                <a:cs typeface="Arial" panose="020B0604020202020204" pitchFamily="34" charset="0"/>
              </a:rPr>
              <a:t>High Ready Position: </a:t>
            </a:r>
            <a:r>
              <a:rPr lang="en-US" altLang="en-US" smtClean="0">
                <a:solidFill>
                  <a:schemeClr val="bg1"/>
                </a:solidFill>
                <a:latin typeface="Arial" panose="020B0604020202020204" pitchFamily="34" charset="0"/>
                <a:cs typeface="Arial" panose="020B0604020202020204" pitchFamily="34" charset="0"/>
              </a:rPr>
              <a:t>The high ready position is used when the Soldier’s sector of fire includes areas overhead, or when an elevated muzzle orientation is appropriate for safety. The high ready position is Similar to the low ready in that it is used when contact is likely. In the high ready, the weapon is slung, buttstock is under the armpit, the muzzle angled up to at least a 45-degree angle and oriented toward the Soldier’s sector of fire—ensuring no other Soldiers are flagged. The firing hand remains in the same position as the low ready. The nonfiring side hand can be free as the weapon is supported by the firing side hand and armpit.  This position is not as effective as the low ready for several reasons: it impedes the field of view, flags friendly's above the sector of fire, and typically takes longer to acquire the target.</a:t>
            </a:r>
          </a:p>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97F1CB-8CBA-47AC-A982-3ADE3611A635}" type="slidenum">
              <a:rPr lang="en-US" altLang="en-US" smtClean="0">
                <a:latin typeface="Calibri" panose="020F0502020204030204" pitchFamily="34" charset="0"/>
              </a:rPr>
              <a:pPr/>
              <a:t>51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883197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96C674-62CC-4DCA-A8C3-638B014D0C3F}" type="slidenum">
              <a:rPr lang="en-US" smtClean="0"/>
              <a:pPr fontAlgn="base">
                <a:spcBef>
                  <a:spcPct val="0"/>
                </a:spcBef>
                <a:spcAft>
                  <a:spcPct val="0"/>
                </a:spcAft>
                <a:defRPr/>
              </a:pPr>
              <a:t>52</a:t>
            </a:fld>
            <a:endParaRPr lang="en-US" smtClean="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80860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FF149B-F9EC-41D5-B6AB-16E1513BC9AE}" type="slidenum">
              <a:rPr lang="en-US" smtClean="0"/>
              <a:pPr fontAlgn="base">
                <a:spcBef>
                  <a:spcPct val="0"/>
                </a:spcBef>
                <a:spcAft>
                  <a:spcPct val="0"/>
                </a:spcAft>
                <a:defRPr/>
              </a:pPr>
              <a:t>53</a:t>
            </a:fld>
            <a:endParaRPr lang="en-US" smtClean="0"/>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1180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latin typeface="Arial" pitchFamily="34" charset="0"/>
                <a:cs typeface="Arial" pitchFamily="34" charset="0"/>
              </a:rPr>
              <a:t>The Soldier must know how to operate the mechanical safeties built into the weapons they employ, as well as the principles of operation.</a:t>
            </a:r>
          </a:p>
          <a:p>
            <a:endParaRPr lang="en-US" dirty="0" smtClean="0"/>
          </a:p>
        </p:txBody>
      </p:sp>
      <p:sp>
        <p:nvSpPr>
          <p:cNvPr id="4" name="Slide Number Placeholder 3"/>
          <p:cNvSpPr>
            <a:spLocks noGrp="1"/>
          </p:cNvSpPr>
          <p:nvPr>
            <p:ph type="sldNum" sz="quarter" idx="5"/>
          </p:nvPr>
        </p:nvSpPr>
        <p:spPr/>
        <p:txBody>
          <a:bodyPr/>
          <a:lstStyle/>
          <a:p>
            <a:pPr>
              <a:defRPr/>
            </a:pPr>
            <a:fld id="{97233C32-CE19-4585-8640-F5F415D56132}" type="slidenum">
              <a:rPr lang="en-US" smtClean="0"/>
              <a:pPr>
                <a:defRPr/>
              </a:pPr>
              <a:t>5</a:t>
            </a:fld>
            <a:endParaRPr lang="en-US"/>
          </a:p>
        </p:txBody>
      </p:sp>
    </p:spTree>
    <p:extLst>
      <p:ext uri="{BB962C8B-B14F-4D97-AF65-F5344CB8AC3E}">
        <p14:creationId xmlns:p14="http://schemas.microsoft.com/office/powerpoint/2010/main" val="3740528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E1E5B3-3203-460D-AC82-0280C0E83627}" type="slidenum">
              <a:rPr lang="en-US" smtClean="0"/>
              <a:pPr fontAlgn="base">
                <a:spcBef>
                  <a:spcPct val="0"/>
                </a:spcBef>
                <a:spcAft>
                  <a:spcPct val="0"/>
                </a:spcAft>
                <a:defRPr/>
              </a:pPr>
              <a:t>54</a:t>
            </a:fld>
            <a:endParaRPr lang="en-US"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Demonstrate loading the M4 and allow the trainee to develop safe techniques TC 3-22.9, App</a:t>
            </a:r>
            <a:r>
              <a:rPr lang="en-US" baseline="0" dirty="0" smtClean="0"/>
              <a:t> D-6, ICTL 071-COM-0028 Load an M16-Series Rifle/M4-Series Carbine</a:t>
            </a:r>
            <a:endParaRPr lang="en-US" dirty="0" smtClean="0"/>
          </a:p>
        </p:txBody>
      </p:sp>
    </p:spTree>
    <p:extLst>
      <p:ext uri="{BB962C8B-B14F-4D97-AF65-F5344CB8AC3E}">
        <p14:creationId xmlns:p14="http://schemas.microsoft.com/office/powerpoint/2010/main" val="28027863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16785-F2F2-41BD-BD16-6017C107620B}" type="slidenum">
              <a:rPr lang="en-US" smtClean="0"/>
              <a:pPr fontAlgn="base">
                <a:spcBef>
                  <a:spcPct val="0"/>
                </a:spcBef>
                <a:spcAft>
                  <a:spcPct val="0"/>
                </a:spcAft>
                <a:defRPr/>
              </a:pPr>
              <a:t>55</a:t>
            </a:fld>
            <a:endParaRPr lang="en-US" smtClean="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976765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FF149B-F9EC-41D5-B6AB-16E1513BC9AE}" type="slidenum">
              <a:rPr lang="en-US" smtClean="0"/>
              <a:pPr fontAlgn="base">
                <a:spcBef>
                  <a:spcPct val="0"/>
                </a:spcBef>
                <a:spcAft>
                  <a:spcPct val="0"/>
                </a:spcAft>
                <a:defRPr/>
              </a:pPr>
              <a:t>56</a:t>
            </a:fld>
            <a:endParaRPr lang="en-US" smtClean="0"/>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4707053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E1E5B3-3203-460D-AC82-0280C0E83627}" type="slidenum">
              <a:rPr lang="en-US" smtClean="0"/>
              <a:pPr fontAlgn="base">
                <a:spcBef>
                  <a:spcPct val="0"/>
                </a:spcBef>
                <a:spcAft>
                  <a:spcPct val="0"/>
                </a:spcAft>
                <a:defRPr/>
              </a:pPr>
              <a:t>57</a:t>
            </a:fld>
            <a:endParaRPr lang="en-US"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965729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16785-F2F2-41BD-BD16-6017C107620B}" type="slidenum">
              <a:rPr lang="en-US" smtClean="0"/>
              <a:pPr fontAlgn="base">
                <a:spcBef>
                  <a:spcPct val="0"/>
                </a:spcBef>
                <a:spcAft>
                  <a:spcPct val="0"/>
                </a:spcAft>
                <a:defRPr/>
              </a:pPr>
              <a:t>58</a:t>
            </a:fld>
            <a:endParaRPr lang="en-US" smtClean="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56465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5741AD-31CB-424A-9FA9-00CD08A4D3B3}" type="slidenum">
              <a:rPr lang="en-US" smtClean="0"/>
              <a:pPr fontAlgn="base">
                <a:spcBef>
                  <a:spcPct val="0"/>
                </a:spcBef>
                <a:spcAft>
                  <a:spcPct val="0"/>
                </a:spcAft>
                <a:defRPr/>
              </a:pPr>
              <a:t>59</a:t>
            </a:fld>
            <a:endParaRPr lang="en-US" smtClean="0"/>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253133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3DFED2-31AA-4814-B52E-7A897CE6F473}" type="slidenum">
              <a:rPr lang="en-US" smtClean="0"/>
              <a:pPr fontAlgn="base">
                <a:spcBef>
                  <a:spcPct val="0"/>
                </a:spcBef>
                <a:spcAft>
                  <a:spcPct val="0"/>
                </a:spcAft>
                <a:defRPr/>
              </a:pPr>
              <a:t>60</a:t>
            </a:fld>
            <a:endParaRPr lang="en-US" smtClean="0"/>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000" dirty="0"/>
              <a:t> </a:t>
            </a:r>
            <a:r>
              <a:rPr lang="en-US" sz="1000" dirty="0" smtClean="0"/>
              <a:t>"Confirm that the Selector is set to the SEMI, AUTO, or BURST position" to TM 9-1005-319-10, changing "SPORTS" to "CSPORTS".</a:t>
            </a:r>
          </a:p>
          <a:p>
            <a:pPr eaLnBrk="1" hangingPunct="1">
              <a:lnSpc>
                <a:spcPct val="80000"/>
              </a:lnSpc>
              <a:spcBef>
                <a:spcPct val="0"/>
              </a:spcBef>
            </a:pPr>
            <a:r>
              <a:rPr lang="en-US" sz="1000" dirty="0" smtClean="0"/>
              <a:t>GROUND PRECAUTIONARY ACTION MESSAGE TACOM LCMC #GPA19-001,</a:t>
            </a:r>
            <a:r>
              <a:rPr lang="en-US" sz="1000" baseline="0" dirty="0" smtClean="0"/>
              <a:t> 16 OCT 18        *******Summary of Problem: On 29 MAR 2018 SOUM #18-004 alerted the field of an unintended discharge on an M4A1 that occurred when the operator pulled the trigger with the selector switch between the SEMI and AUTO detents (outside of detent). The weapon did not fire when the operator pulled the trigger and instead fired when the selector was moved further. On 23 APR 2018, SOUM #18-005 alerted the field, as a result of this incident, ongoing investigation determined that there is the potential for all carbines and rifles to behave in this way. Both messages required performing a modified functions inspection and reporting those findings.******</a:t>
            </a:r>
            <a:endParaRPr lang="en-US" sz="1000" dirty="0"/>
          </a:p>
        </p:txBody>
      </p:sp>
    </p:spTree>
    <p:extLst>
      <p:ext uri="{BB962C8B-B14F-4D97-AF65-F5344CB8AC3E}">
        <p14:creationId xmlns:p14="http://schemas.microsoft.com/office/powerpoint/2010/main" val="39111960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B3200-69F0-4B07-A2AF-C1AFF970F1CC}" type="slidenum">
              <a:rPr lang="en-US" smtClean="0"/>
              <a:pPr fontAlgn="base">
                <a:spcBef>
                  <a:spcPct val="0"/>
                </a:spcBef>
                <a:spcAft>
                  <a:spcPct val="0"/>
                </a:spcAft>
                <a:defRPr/>
              </a:pPr>
              <a:t>61</a:t>
            </a:fld>
            <a:endParaRPr lang="en-US"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800" dirty="0" smtClean="0"/>
              <a:t>An obstructed chamber (stove piped round or double feed) are the only malfunctions covered under this task. The field expedient method for correcting charging handle impingement or bolt override can potentially damage equipment or injure personnel. If the weapon experiences a bolt override or charging handle impingement, evacuate the weapon to maintainer when tactical situation permits.</a:t>
            </a:r>
            <a:endParaRPr lang="en-US" sz="800" dirty="0"/>
          </a:p>
        </p:txBody>
      </p:sp>
    </p:spTree>
    <p:extLst>
      <p:ext uri="{BB962C8B-B14F-4D97-AF65-F5344CB8AC3E}">
        <p14:creationId xmlns:p14="http://schemas.microsoft.com/office/powerpoint/2010/main" val="3567201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B3200-69F0-4B07-A2AF-C1AFF970F1CC}" type="slidenum">
              <a:rPr lang="en-US" smtClean="0"/>
              <a:pPr fontAlgn="base">
                <a:spcBef>
                  <a:spcPct val="0"/>
                </a:spcBef>
                <a:spcAft>
                  <a:spcPct val="0"/>
                </a:spcAft>
                <a:defRPr/>
              </a:pPr>
              <a:t>62</a:t>
            </a:fld>
            <a:endParaRPr lang="en-US"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800" dirty="0" smtClean="0"/>
              <a:t>An obstructed chamber (stove piped round or double feed) are the only malfunctions covered under this task. The field expedient method for correcting charging handle impingement or bolt override can potentially damage equipment or injure personnel. If the weapon experiences a bolt override or charging handle impingement, evacuate the weapon to maintainer when tactical situation permits.</a:t>
            </a:r>
            <a:endParaRPr lang="en-US" sz="800" dirty="0"/>
          </a:p>
        </p:txBody>
      </p:sp>
    </p:spTree>
    <p:extLst>
      <p:ext uri="{BB962C8B-B14F-4D97-AF65-F5344CB8AC3E}">
        <p14:creationId xmlns:p14="http://schemas.microsoft.com/office/powerpoint/2010/main" val="1907334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AEF3A9-7C0B-4855-BD00-3B4BD1BA71C8}" type="slidenum">
              <a:rPr lang="en-US" smtClean="0"/>
              <a:pPr fontAlgn="base">
                <a:spcBef>
                  <a:spcPct val="0"/>
                </a:spcBef>
                <a:spcAft>
                  <a:spcPct val="0"/>
                </a:spcAft>
                <a:defRPr/>
              </a:pPr>
              <a:t>63</a:t>
            </a:fld>
            <a:endParaRPr lang="en-US" smtClean="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4757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smtClean="0">
                <a:solidFill>
                  <a:schemeClr val="bg1"/>
                </a:solidFill>
                <a:latin typeface="Arial" pitchFamily="34" charset="0"/>
                <a:cs typeface="Arial" pitchFamily="34" charset="0"/>
              </a:rPr>
              <a:t>The Soldier must know how to operate the mechanical safeties built into the weapons they employ, as well as the principles of operation.</a:t>
            </a:r>
          </a:p>
          <a:p>
            <a:endParaRPr lang="en-US" smtClean="0"/>
          </a:p>
        </p:txBody>
      </p:sp>
      <p:sp>
        <p:nvSpPr>
          <p:cNvPr id="4" name="Slide Number Placeholder 3"/>
          <p:cNvSpPr>
            <a:spLocks noGrp="1"/>
          </p:cNvSpPr>
          <p:nvPr>
            <p:ph type="sldNum" sz="quarter" idx="5"/>
          </p:nvPr>
        </p:nvSpPr>
        <p:spPr/>
        <p:txBody>
          <a:bodyPr/>
          <a:lstStyle/>
          <a:p>
            <a:pPr>
              <a:defRPr/>
            </a:pPr>
            <a:fld id="{97233C32-CE19-4585-8640-F5F415D56132}" type="slidenum">
              <a:rPr lang="en-US" smtClean="0"/>
              <a:pPr>
                <a:defRPr/>
              </a:pPr>
              <a:t>6</a:t>
            </a:fld>
            <a:endParaRPr lang="en-US"/>
          </a:p>
        </p:txBody>
      </p:sp>
    </p:spTree>
    <p:extLst>
      <p:ext uri="{BB962C8B-B14F-4D97-AF65-F5344CB8AC3E}">
        <p14:creationId xmlns:p14="http://schemas.microsoft.com/office/powerpoint/2010/main" val="4595594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5741AD-31CB-424A-9FA9-00CD08A4D3B3}" type="slidenum">
              <a:rPr lang="en-US" smtClean="0"/>
              <a:pPr fontAlgn="base">
                <a:spcBef>
                  <a:spcPct val="0"/>
                </a:spcBef>
                <a:spcAft>
                  <a:spcPct val="0"/>
                </a:spcAft>
                <a:defRPr/>
              </a:pPr>
              <a:t>64</a:t>
            </a:fld>
            <a:endParaRPr lang="en-US" smtClean="0"/>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4307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Internal:</a:t>
            </a:r>
          </a:p>
          <a:p>
            <a:pPr eaLnBrk="1" hangingPunct="1">
              <a:spcBef>
                <a:spcPct val="0"/>
              </a:spcBef>
            </a:pPr>
            <a:r>
              <a:rPr lang="en-US" smtClean="0"/>
              <a:t>Everything that happens to the bullet from the time the primer is struck until it reaches the muzzle of the barrel.</a:t>
            </a:r>
          </a:p>
          <a:p>
            <a:pPr eaLnBrk="1" hangingPunct="1">
              <a:spcBef>
                <a:spcPct val="0"/>
              </a:spcBef>
            </a:pPr>
            <a:endParaRPr lang="en-US" smtClean="0"/>
          </a:p>
          <a:p>
            <a:pPr eaLnBrk="1" hangingPunct="1">
              <a:spcBef>
                <a:spcPct val="0"/>
              </a:spcBef>
            </a:pPr>
            <a:r>
              <a:rPr lang="en-US" smtClean="0"/>
              <a:t>External:</a:t>
            </a:r>
          </a:p>
          <a:p>
            <a:pPr eaLnBrk="1" hangingPunct="1">
              <a:spcBef>
                <a:spcPct val="0"/>
              </a:spcBef>
            </a:pPr>
            <a:r>
              <a:rPr lang="en-US" smtClean="0"/>
              <a:t>Everything that happens to the bullet from the time it exits the muzzle until it reaches the target.</a:t>
            </a:r>
          </a:p>
          <a:p>
            <a:pPr eaLnBrk="1" hangingPunct="1">
              <a:spcBef>
                <a:spcPct val="0"/>
              </a:spcBef>
            </a:pPr>
            <a:endParaRPr lang="en-US" smtClean="0"/>
          </a:p>
          <a:p>
            <a:pPr eaLnBrk="1" hangingPunct="1">
              <a:spcBef>
                <a:spcPct val="0"/>
              </a:spcBef>
            </a:pPr>
            <a:r>
              <a:rPr lang="en-US" smtClean="0"/>
              <a:t>Terminal:</a:t>
            </a:r>
          </a:p>
          <a:p>
            <a:pPr eaLnBrk="1" hangingPunct="1">
              <a:spcBef>
                <a:spcPct val="0"/>
              </a:spcBef>
            </a:pPr>
            <a:r>
              <a:rPr lang="en-US" smtClean="0"/>
              <a:t>Everything that happens to the projectile once it comes in contact with the target.</a:t>
            </a:r>
          </a:p>
          <a:p>
            <a:pPr eaLnBrk="1" hangingPunct="1">
              <a:spcBef>
                <a:spcPct val="0"/>
              </a:spcBef>
            </a:pPr>
            <a:endParaRPr lang="en-US" smtClean="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F246DE-0294-4D13-AFC8-10C8E689D110}" type="slidenum">
              <a:rPr lang="en-US" smtClean="0"/>
              <a:pPr fontAlgn="base">
                <a:spcBef>
                  <a:spcPct val="0"/>
                </a:spcBef>
                <a:spcAft>
                  <a:spcPct val="0"/>
                </a:spcAft>
                <a:defRPr/>
              </a:pPr>
              <a:t>65</a:t>
            </a:fld>
            <a:endParaRPr lang="en-US" smtClean="0"/>
          </a:p>
        </p:txBody>
      </p:sp>
    </p:spTree>
    <p:extLst>
      <p:ext uri="{BB962C8B-B14F-4D97-AF65-F5344CB8AC3E}">
        <p14:creationId xmlns:p14="http://schemas.microsoft.com/office/powerpoint/2010/main" val="19130363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p:txBody>
          <a:bodyPr wrap="square" numCol="1" anchor="t" anchorCtr="0" compatLnSpc="1">
            <a:prstTxWarp prst="textNoShape">
              <a:avLst/>
            </a:prstTxWarp>
          </a:bodyPr>
          <a:lstStyle/>
          <a:p>
            <a:pPr marL="725811" indent="-725811">
              <a:spcBef>
                <a:spcPct val="20000"/>
              </a:spcBef>
              <a:buClr>
                <a:schemeClr val="tx1"/>
              </a:buClr>
              <a:defRPr/>
            </a:pPr>
            <a:r>
              <a:rPr lang="en-US" dirty="0" smtClean="0"/>
              <a:t>A common cylindrical bullet has no loft capabilities, as does an airplane wing.</a:t>
            </a:r>
          </a:p>
          <a:p>
            <a:pPr marL="725811" indent="-725811">
              <a:spcBef>
                <a:spcPct val="20000"/>
              </a:spcBef>
              <a:buClr>
                <a:schemeClr val="tx1"/>
              </a:buClr>
              <a:defRPr/>
            </a:pPr>
            <a:r>
              <a:rPr lang="en-US" dirty="0" smtClean="0"/>
              <a:t>The sole purpose of the spin that is imparted upon a bullet is to keep the projectile from tumbling end over end.</a:t>
            </a:r>
          </a:p>
          <a:p>
            <a:pPr marL="725811" indent="-725811">
              <a:spcBef>
                <a:spcPct val="20000"/>
              </a:spcBef>
              <a:buClr>
                <a:schemeClr val="tx1"/>
              </a:buClr>
              <a:defRPr/>
            </a:pPr>
            <a:r>
              <a:rPr lang="en-US" dirty="0" smtClean="0"/>
              <a:t>A bullet fired from a true horizontal barrel begins to slow down and fall towards the earth immediately upon leaving the muzzle of the weapon.</a:t>
            </a:r>
          </a:p>
          <a:p>
            <a:pPr eaLnBrk="1" hangingPunct="1">
              <a:spcBef>
                <a:spcPct val="0"/>
              </a:spcBef>
              <a:defRPr/>
            </a:pPr>
            <a:endParaRPr lang="en-US" dirty="0"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9A48326-2978-4BC0-AE23-77C9FA69DAC8}" type="slidenum">
              <a:rPr lang="en-US" smtClean="0"/>
              <a:pPr>
                <a:defRPr/>
              </a:pPr>
              <a:t>66</a:t>
            </a:fld>
            <a:endParaRPr lang="en-US" smtClean="0"/>
          </a:p>
        </p:txBody>
      </p:sp>
    </p:spTree>
    <p:extLst>
      <p:ext uri="{BB962C8B-B14F-4D97-AF65-F5344CB8AC3E}">
        <p14:creationId xmlns:p14="http://schemas.microsoft.com/office/powerpoint/2010/main" val="22194660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bullet has no loft capability and begin to fall as soon as it leaves the barrel.</a:t>
            </a:r>
          </a:p>
        </p:txBody>
      </p:sp>
      <p:sp>
        <p:nvSpPr>
          <p:cNvPr id="166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2CA970-C9D8-44C8-87A9-D6B8115A37C5}" type="slidenum">
              <a:rPr lang="en-US" smtClean="0"/>
              <a:pPr>
                <a:defRPr/>
              </a:pPr>
              <a:t>67</a:t>
            </a:fld>
            <a:endParaRPr lang="en-US" smtClean="0"/>
          </a:p>
        </p:txBody>
      </p:sp>
    </p:spTree>
    <p:extLst>
      <p:ext uri="{BB962C8B-B14F-4D97-AF65-F5344CB8AC3E}">
        <p14:creationId xmlns:p14="http://schemas.microsoft.com/office/powerpoint/2010/main" val="35924252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In order to align our weapon with the projectile path,or trajectory, we need to understand a couple of definitions.</a:t>
            </a:r>
          </a:p>
          <a:p>
            <a:pPr eaLnBrk="1" hangingPunct="1"/>
            <a:endParaRPr lang="en-US" smtClean="0"/>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ED7180-5085-4AD5-BAB3-C210C1FFA84A}" type="slidenum">
              <a:rPr lang="en-US" smtClean="0"/>
              <a:pPr>
                <a:defRPr/>
              </a:pPr>
              <a:t>68</a:t>
            </a:fld>
            <a:endParaRPr lang="en-US" smtClean="0"/>
          </a:p>
        </p:txBody>
      </p:sp>
    </p:spTree>
    <p:extLst>
      <p:ext uri="{BB962C8B-B14F-4D97-AF65-F5344CB8AC3E}">
        <p14:creationId xmlns:p14="http://schemas.microsoft.com/office/powerpoint/2010/main" val="27134381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994A5D-216D-4853-A0EB-789AE9679D7C}" type="slidenum">
              <a:rPr lang="en-US" smtClean="0"/>
              <a:pPr>
                <a:defRPr/>
              </a:pPr>
              <a:t>69</a:t>
            </a:fld>
            <a:endParaRPr lang="en-US" smtClean="0"/>
          </a:p>
        </p:txBody>
      </p:sp>
    </p:spTree>
    <p:extLst>
      <p:ext uri="{BB962C8B-B14F-4D97-AF65-F5344CB8AC3E}">
        <p14:creationId xmlns:p14="http://schemas.microsoft.com/office/powerpoint/2010/main" val="22488914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6E9B00F-C6A0-410F-8FEA-8AD3CD39B6BB}" type="slidenum">
              <a:rPr lang="en-US" smtClean="0"/>
              <a:pPr>
                <a:defRPr/>
              </a:pPr>
              <a:t>70</a:t>
            </a:fld>
            <a:endParaRPr lang="en-US" smtClean="0"/>
          </a:p>
        </p:txBody>
      </p:sp>
    </p:spTree>
    <p:extLst>
      <p:ext uri="{BB962C8B-B14F-4D97-AF65-F5344CB8AC3E}">
        <p14:creationId xmlns:p14="http://schemas.microsoft.com/office/powerpoint/2010/main" val="6328270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If you move the front sight post in the direction of the up arrow, the post will physically move downward, as the arrow determines change in impact.  You are still going to acquire proper sight alignment even though the post has moved.  Since the front sight is attached to the end of the barrel, the barrel will be lifted to acquire proper sight alignment.</a:t>
            </a:r>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327364-3396-4A22-B84C-4F48E24FBECD}" type="slidenum">
              <a:rPr lang="en-US" smtClean="0"/>
              <a:pPr>
                <a:defRPr/>
              </a:pPr>
              <a:t>71</a:t>
            </a:fld>
            <a:endParaRPr lang="en-US" smtClean="0"/>
          </a:p>
        </p:txBody>
      </p:sp>
    </p:spTree>
    <p:extLst>
      <p:ext uri="{BB962C8B-B14F-4D97-AF65-F5344CB8AC3E}">
        <p14:creationId xmlns:p14="http://schemas.microsoft.com/office/powerpoint/2010/main" val="12443245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DD45C-46C0-46ED-A2C8-E75EB710929D}" type="slidenum">
              <a:rPr lang="en-US" smtClean="0"/>
              <a:pPr fontAlgn="base">
                <a:spcBef>
                  <a:spcPct val="0"/>
                </a:spcBef>
                <a:spcAft>
                  <a:spcPct val="0"/>
                </a:spcAft>
                <a:defRPr/>
              </a:pPr>
              <a:t>72</a:t>
            </a:fld>
            <a:endParaRPr lang="en-US" smtClean="0"/>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860652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D53E43-B8A8-480A-8B86-A98C8B2EB924}" type="slidenum">
              <a:rPr lang="en-US" smtClean="0"/>
              <a:pPr fontAlgn="base">
                <a:spcBef>
                  <a:spcPct val="0"/>
                </a:spcBef>
                <a:spcAft>
                  <a:spcPct val="0"/>
                </a:spcAft>
                <a:defRPr/>
              </a:pPr>
              <a:t>73</a:t>
            </a:fld>
            <a:endParaRPr lang="en-US" smtClean="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6328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wrong in this picture?</a:t>
            </a:r>
            <a:endParaRPr lang="en-US" dirty="0"/>
          </a:p>
        </p:txBody>
      </p:sp>
      <p:sp>
        <p:nvSpPr>
          <p:cNvPr id="4" name="Slide Number Placeholder 3"/>
          <p:cNvSpPr>
            <a:spLocks noGrp="1"/>
          </p:cNvSpPr>
          <p:nvPr>
            <p:ph type="sldNum" sz="quarter" idx="10"/>
          </p:nvPr>
        </p:nvSpPr>
        <p:spPr/>
        <p:txBody>
          <a:bodyPr/>
          <a:lstStyle/>
          <a:p>
            <a:pPr>
              <a:defRPr/>
            </a:pPr>
            <a:fld id="{2F3FD755-AA7B-4B78-A2B4-5AF7602CACCA}" type="slidenum">
              <a:rPr lang="en-US" smtClean="0"/>
              <a:pPr>
                <a:defRPr/>
              </a:pPr>
              <a:t>7</a:t>
            </a:fld>
            <a:endParaRPr lang="en-US"/>
          </a:p>
        </p:txBody>
      </p:sp>
    </p:spTree>
    <p:extLst>
      <p:ext uri="{BB962C8B-B14F-4D97-AF65-F5344CB8AC3E}">
        <p14:creationId xmlns:p14="http://schemas.microsoft.com/office/powerpoint/2010/main" val="42504766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38" indent="-290513">
              <a:spcBef>
                <a:spcPct val="30000"/>
              </a:spcBef>
              <a:defRPr sz="1200">
                <a:solidFill>
                  <a:schemeClr val="tx1"/>
                </a:solidFill>
                <a:latin typeface="Calibri" panose="020F0502020204030204" pitchFamily="34" charset="0"/>
              </a:defRPr>
            </a:lvl2pPr>
            <a:lvl3pPr marL="1165225" indent="-231775">
              <a:spcBef>
                <a:spcPct val="30000"/>
              </a:spcBef>
              <a:defRPr sz="1200">
                <a:solidFill>
                  <a:schemeClr val="tx1"/>
                </a:solidFill>
                <a:latin typeface="Calibri" panose="020F0502020204030204" pitchFamily="34" charset="0"/>
              </a:defRPr>
            </a:lvl3pPr>
            <a:lvl4pPr marL="1631950"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eaLnBrk="0" fontAlgn="base" hangingPunct="0">
              <a:spcBef>
                <a:spcPct val="30000"/>
              </a:spcBef>
              <a:spcAft>
                <a:spcPct val="0"/>
              </a:spcAft>
              <a:defRPr sz="1200">
                <a:solidFill>
                  <a:schemeClr val="tx1"/>
                </a:solidFill>
                <a:latin typeface="Calibri" panose="020F0502020204030204" pitchFamily="34" charset="0"/>
              </a:defRPr>
            </a:lvl6pPr>
            <a:lvl7pPr marL="3013075" indent="-231775" eaLnBrk="0" fontAlgn="base" hangingPunct="0">
              <a:spcBef>
                <a:spcPct val="30000"/>
              </a:spcBef>
              <a:spcAft>
                <a:spcPct val="0"/>
              </a:spcAft>
              <a:defRPr sz="1200">
                <a:solidFill>
                  <a:schemeClr val="tx1"/>
                </a:solidFill>
                <a:latin typeface="Calibri" panose="020F0502020204030204" pitchFamily="34" charset="0"/>
              </a:defRPr>
            </a:lvl7pPr>
            <a:lvl8pPr marL="3470275" indent="-231775" eaLnBrk="0" fontAlgn="base" hangingPunct="0">
              <a:spcBef>
                <a:spcPct val="30000"/>
              </a:spcBef>
              <a:spcAft>
                <a:spcPct val="0"/>
              </a:spcAft>
              <a:defRPr sz="1200">
                <a:solidFill>
                  <a:schemeClr val="tx1"/>
                </a:solidFill>
                <a:latin typeface="Calibri" panose="020F0502020204030204" pitchFamily="34" charset="0"/>
              </a:defRPr>
            </a:lvl8pPr>
            <a:lvl9pPr marL="392747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DACA3A-6F41-4540-B8BE-44DFC2E4CB91}" type="slidenum">
              <a:rPr lang="en-US" altLang="en-US" smtClean="0"/>
              <a:pPr>
                <a:spcBef>
                  <a:spcPct val="0"/>
                </a:spcBef>
              </a:pPr>
              <a:t>76</a:t>
            </a:fld>
            <a:endParaRPr lang="en-US" altLang="en-US" smtClean="0"/>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50418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E74707-C6FF-4D0A-85E4-297036F50FCF}" type="slidenum">
              <a:rPr lang="en-US" smtClean="0"/>
              <a:pPr>
                <a:defRPr/>
              </a:pPr>
              <a:t>78</a:t>
            </a:fld>
            <a:endParaRPr lang="en-US" smtClean="0"/>
          </a:p>
        </p:txBody>
      </p:sp>
      <p:sp>
        <p:nvSpPr>
          <p:cNvPr id="188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8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Q:Do you need to set the rifle to Mechanical Zero every time you go to the range?</a:t>
            </a:r>
          </a:p>
          <a:p>
            <a:pPr eaLnBrk="1" hangingPunct="1">
              <a:spcBef>
                <a:spcPct val="0"/>
              </a:spcBef>
            </a:pPr>
            <a:r>
              <a:rPr lang="en-US" dirty="0" smtClean="0"/>
              <a:t>A:These presets should be set on a rifle if it is the soldiers first time firing that specific weapon.</a:t>
            </a:r>
          </a:p>
          <a:p>
            <a:pPr eaLnBrk="1" hangingPunct="1">
              <a:spcBef>
                <a:spcPct val="0"/>
              </a:spcBef>
            </a:pPr>
            <a:r>
              <a:rPr lang="en-US" dirty="0" smtClean="0"/>
              <a:t>If it is the soldiers assigned weapon that has already been zeroed by that individual, this step should be waived.</a:t>
            </a:r>
          </a:p>
        </p:txBody>
      </p:sp>
    </p:spTree>
    <p:extLst>
      <p:ext uri="{BB962C8B-B14F-4D97-AF65-F5344CB8AC3E}">
        <p14:creationId xmlns:p14="http://schemas.microsoft.com/office/powerpoint/2010/main" val="18875276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F3D965A-0EDC-4023-A470-7955B6D4A588}" type="slidenum">
              <a:rPr lang="en-US" smtClean="0"/>
              <a:pPr>
                <a:defRPr/>
              </a:pPr>
              <a:t>79</a:t>
            </a:fld>
            <a:endParaRPr lang="en-US" smtClean="0"/>
          </a:p>
        </p:txBody>
      </p:sp>
      <p:sp>
        <p:nvSpPr>
          <p:cNvPr id="189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6296028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659F354-0212-48AF-9E47-057C92B2F76B}" type="slidenum">
              <a:rPr lang="en-US" smtClean="0"/>
              <a:pPr>
                <a:defRPr/>
              </a:pPr>
              <a:t>80</a:t>
            </a:fld>
            <a:endParaRPr lang="en-US" smtClean="0"/>
          </a:p>
        </p:txBody>
      </p:sp>
      <p:sp>
        <p:nvSpPr>
          <p:cNvPr id="190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7819" eaLnBrk="1" hangingPunct="1">
              <a:spcBef>
                <a:spcPct val="0"/>
              </a:spcBef>
            </a:pPr>
            <a:r>
              <a:rPr lang="en-US" dirty="0" smtClean="0"/>
              <a:t>*The most important step in the zeroing process is zero confirmation out to 300 meters. Having a 25 m zero does not guarantee a center hit at 300 meters. The only way to rely on a 300-m hit, is to confirm a 300-m zero. E-2, TC 3-22.9</a:t>
            </a:r>
          </a:p>
        </p:txBody>
      </p:sp>
    </p:spTree>
    <p:extLst>
      <p:ext uri="{BB962C8B-B14F-4D97-AF65-F5344CB8AC3E}">
        <p14:creationId xmlns:p14="http://schemas.microsoft.com/office/powerpoint/2010/main" val="3919072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8E3261-6BD0-450A-8E76-1934450EC2D4}" type="slidenum">
              <a:rPr lang="en-US" smtClean="0"/>
              <a:pPr>
                <a:defRPr/>
              </a:pPr>
              <a:t>81</a:t>
            </a:fld>
            <a:endParaRPr lang="en-US" smtClean="0"/>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4021794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0832171-3C0C-4B24-88C9-19B272EB02EC}" type="slidenum">
              <a:rPr lang="en-US" smtClean="0"/>
              <a:pPr>
                <a:defRPr/>
              </a:pPr>
              <a:t>82</a:t>
            </a:fld>
            <a:endParaRPr lang="en-US" smtClean="0"/>
          </a:p>
        </p:txBody>
      </p:sp>
      <p:sp>
        <p:nvSpPr>
          <p:cNvPr id="192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Use a paper e-type and have a student come up and show where they perceive center mass to be.  </a:t>
            </a:r>
          </a:p>
          <a:p>
            <a:pPr eaLnBrk="1" hangingPunct="1">
              <a:spcBef>
                <a:spcPct val="0"/>
              </a:spcBef>
            </a:pPr>
            <a:r>
              <a:rPr lang="en-US" dirty="0" smtClean="0"/>
              <a:t>Then fold the target in half to demonstrate where true center mass is.</a:t>
            </a:r>
          </a:p>
          <a:p>
            <a:pPr eaLnBrk="1" hangingPunct="1">
              <a:spcBef>
                <a:spcPct val="0"/>
              </a:spcBef>
            </a:pPr>
            <a:r>
              <a:rPr lang="en-US" dirty="0" smtClean="0"/>
              <a:t>True center mass would be aiming higher, at 300 meters the probability of getting the target is reduced because you are always higher than your point of aim with a 300 meter zero.</a:t>
            </a:r>
          </a:p>
          <a:p>
            <a:pPr eaLnBrk="1" hangingPunct="1">
              <a:spcBef>
                <a:spcPct val="0"/>
              </a:spcBef>
            </a:pPr>
            <a:r>
              <a:rPr lang="en-US" dirty="0" smtClean="0"/>
              <a:t>Q:Which target is most commonly missed on a pop-</a:t>
            </a:r>
            <a:r>
              <a:rPr lang="en-US" dirty="0" err="1" smtClean="0"/>
              <a:t>qual</a:t>
            </a:r>
            <a:r>
              <a:rPr lang="en-US" dirty="0" smtClean="0"/>
              <a:t>?</a:t>
            </a:r>
          </a:p>
          <a:p>
            <a:pPr eaLnBrk="1" hangingPunct="1">
              <a:spcBef>
                <a:spcPct val="0"/>
              </a:spcBef>
            </a:pPr>
            <a:r>
              <a:rPr lang="en-US" dirty="0" smtClean="0"/>
              <a:t>A:150M, because the trajectory is at its highest pint.</a:t>
            </a:r>
          </a:p>
          <a:p>
            <a:pPr eaLnBrk="1" hangingPunct="1">
              <a:spcBef>
                <a:spcPct val="0"/>
              </a:spcBef>
            </a:pPr>
            <a:r>
              <a:rPr lang="en-US" dirty="0" smtClean="0"/>
              <a:t>Q:How much is it above  point of aim?</a:t>
            </a:r>
          </a:p>
          <a:p>
            <a:pPr eaLnBrk="1" hangingPunct="1">
              <a:spcBef>
                <a:spcPct val="0"/>
              </a:spcBef>
            </a:pPr>
            <a:r>
              <a:rPr lang="en-US" dirty="0" smtClean="0"/>
              <a:t>A:7-10 inches.</a:t>
            </a:r>
          </a:p>
          <a:p>
            <a:pPr eaLnBrk="1" hangingPunct="1">
              <a:spcBef>
                <a:spcPct val="0"/>
              </a:spcBef>
            </a:pPr>
            <a:r>
              <a:rPr lang="en-US" dirty="0" smtClean="0"/>
              <a:t>Q:Where does that place the bullets on the target?</a:t>
            </a:r>
          </a:p>
          <a:p>
            <a:pPr eaLnBrk="1" hangingPunct="1">
              <a:spcBef>
                <a:spcPct val="0"/>
              </a:spcBef>
            </a:pPr>
            <a:r>
              <a:rPr lang="en-US" dirty="0" smtClean="0"/>
              <a:t>A:In the neck or head, depending on the quality of the zero.  It may in fact be more due to shooter error.  This is why alternate points of aim are recommended for the highest probability of hits out to 300M, in 23-9 (Find Ref.)</a:t>
            </a:r>
          </a:p>
          <a:p>
            <a:pPr eaLnBrk="1" hangingPunct="1">
              <a:spcBef>
                <a:spcPct val="0"/>
              </a:spcBef>
            </a:pPr>
            <a:endParaRPr lang="en-US" dirty="0" smtClean="0"/>
          </a:p>
          <a:p>
            <a:pPr eaLnBrk="1" hangingPunct="1">
              <a:spcBef>
                <a:spcPct val="0"/>
              </a:spcBef>
            </a:pPr>
            <a:r>
              <a:rPr lang="en-US" dirty="0" smtClean="0"/>
              <a:t>Consistency should be stressed.  Do not change your idea of center mass.  </a:t>
            </a:r>
          </a:p>
        </p:txBody>
      </p:sp>
    </p:spTree>
    <p:extLst>
      <p:ext uri="{BB962C8B-B14F-4D97-AF65-F5344CB8AC3E}">
        <p14:creationId xmlns:p14="http://schemas.microsoft.com/office/powerpoint/2010/main" val="12206436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60BA266-D753-4569-81AD-6E968FE2E298}" type="slidenum">
              <a:rPr lang="en-US" smtClean="0"/>
              <a:pPr>
                <a:defRPr/>
              </a:pPr>
              <a:t>83</a:t>
            </a:fld>
            <a:endParaRPr lang="en-US" smtClean="0"/>
          </a:p>
        </p:txBody>
      </p:sp>
    </p:spTree>
    <p:extLst>
      <p:ext uri="{BB962C8B-B14F-4D97-AF65-F5344CB8AC3E}">
        <p14:creationId xmlns:p14="http://schemas.microsoft.com/office/powerpoint/2010/main" val="13539847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E8B2BA6-711F-4E6B-9CAF-59F147EB12BE}" type="slidenum">
              <a:rPr lang="en-US" smtClean="0"/>
              <a:pPr>
                <a:defRPr/>
              </a:pPr>
              <a:t>84</a:t>
            </a:fld>
            <a:endParaRPr lang="en-US" smtClean="0"/>
          </a:p>
        </p:txBody>
      </p:sp>
      <p:sp>
        <p:nvSpPr>
          <p:cNvPr id="195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8746434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D5986A-2597-4F0D-8F99-7E3363DBBC24}" type="slidenum">
              <a:rPr lang="en-US" smtClean="0"/>
              <a:pPr>
                <a:defRPr/>
              </a:pPr>
              <a:t>85</a:t>
            </a:fld>
            <a:endParaRPr lang="en-US" smtClean="0"/>
          </a:p>
        </p:txBody>
      </p:sp>
      <p:sp>
        <p:nvSpPr>
          <p:cNvPr id="196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7819" eaLnBrk="1" hangingPunct="1">
              <a:spcBef>
                <a:spcPct val="0"/>
              </a:spcBef>
            </a:pPr>
            <a:r>
              <a:rPr lang="en-US" dirty="0" smtClean="0"/>
              <a:t>There is a  3 step process to facilitate zeroing. Knowledge in each step area will expedite the zeroing process, saving time and bullets.</a:t>
            </a:r>
          </a:p>
          <a:p>
            <a:pPr defTabSz="947819" eaLnBrk="1" hangingPunct="1">
              <a:spcBef>
                <a:spcPct val="0"/>
              </a:spcBef>
            </a:pPr>
            <a:endParaRPr lang="en-US" dirty="0" smtClean="0"/>
          </a:p>
        </p:txBody>
      </p:sp>
    </p:spTree>
    <p:extLst>
      <p:ext uri="{BB962C8B-B14F-4D97-AF65-F5344CB8AC3E}">
        <p14:creationId xmlns:p14="http://schemas.microsoft.com/office/powerpoint/2010/main" val="12750147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0F056D-5A66-497B-8943-45B02FD8CB69}" type="slidenum">
              <a:rPr lang="en-US" smtClean="0"/>
              <a:pPr fontAlgn="base">
                <a:spcBef>
                  <a:spcPct val="0"/>
                </a:spcBef>
                <a:spcAft>
                  <a:spcPct val="0"/>
                </a:spcAft>
                <a:defRPr/>
              </a:pPr>
              <a:t>91</a:t>
            </a:fld>
            <a:endParaRPr lang="en-US" smtClean="0"/>
          </a:p>
        </p:txBody>
      </p:sp>
      <p:sp>
        <p:nvSpPr>
          <p:cNvPr id="197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8249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TC 3-22.9,  pg1-4</a:t>
            </a:r>
          </a:p>
        </p:txBody>
      </p:sp>
      <p:sp>
        <p:nvSpPr>
          <p:cNvPr id="4" name="Slide Number Placeholder 3"/>
          <p:cNvSpPr>
            <a:spLocks noGrp="1"/>
          </p:cNvSpPr>
          <p:nvPr>
            <p:ph type="sldNum" sz="quarter" idx="5"/>
          </p:nvPr>
        </p:nvSpPr>
        <p:spPr/>
        <p:txBody>
          <a:bodyPr/>
          <a:lstStyle/>
          <a:p>
            <a:pPr>
              <a:defRPr/>
            </a:pPr>
            <a:fld id="{D7E58999-55F7-493F-85FC-8BC26C5E2E64}" type="slidenum">
              <a:rPr lang="en-US" smtClean="0"/>
              <a:pPr>
                <a:defRPr/>
              </a:pPr>
              <a:t>9</a:t>
            </a:fld>
            <a:endParaRPr lang="en-US"/>
          </a:p>
        </p:txBody>
      </p:sp>
    </p:spTree>
    <p:extLst>
      <p:ext uri="{BB962C8B-B14F-4D97-AF65-F5344CB8AC3E}">
        <p14:creationId xmlns:p14="http://schemas.microsoft.com/office/powerpoint/2010/main" val="26445396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8A34AC-127C-44A2-9758-C009FD4549A6}" type="slidenum">
              <a:rPr lang="en-US" smtClean="0"/>
              <a:pPr fontAlgn="base">
                <a:spcBef>
                  <a:spcPct val="0"/>
                </a:spcBef>
                <a:spcAft>
                  <a:spcPct val="0"/>
                </a:spcAft>
                <a:defRPr/>
              </a:pPr>
              <a:t>92</a:t>
            </a:fld>
            <a:endParaRPr lang="en-US" smtClean="0"/>
          </a:p>
        </p:txBody>
      </p:sp>
      <p:sp>
        <p:nvSpPr>
          <p:cNvPr id="198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8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endParaRPr lang="en-US" smtClean="0"/>
          </a:p>
          <a:p>
            <a:pPr eaLnBrk="1" hangingPunct="1">
              <a:spcBef>
                <a:spcPct val="0"/>
              </a:spcBef>
            </a:pPr>
            <a:endParaRPr lang="en-US" smtClean="0"/>
          </a:p>
        </p:txBody>
      </p:sp>
    </p:spTree>
    <p:extLst>
      <p:ext uri="{BB962C8B-B14F-4D97-AF65-F5344CB8AC3E}">
        <p14:creationId xmlns:p14="http://schemas.microsoft.com/office/powerpoint/2010/main" val="28833511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FB535-5263-4CFC-9BAD-49A7A2097276}" type="slidenum">
              <a:rPr lang="en-US" smtClean="0"/>
              <a:pPr fontAlgn="base">
                <a:spcBef>
                  <a:spcPct val="0"/>
                </a:spcBef>
                <a:spcAft>
                  <a:spcPct val="0"/>
                </a:spcAft>
                <a:defRPr/>
              </a:pPr>
              <a:t>94</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718565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D53E43-B8A8-480A-8B86-A98C8B2EB924}" type="slidenum">
              <a:rPr lang="en-US" smtClean="0"/>
              <a:pPr fontAlgn="base">
                <a:spcBef>
                  <a:spcPct val="0"/>
                </a:spcBef>
                <a:spcAft>
                  <a:spcPct val="0"/>
                </a:spcAft>
                <a:defRPr/>
              </a:pPr>
              <a:t>95</a:t>
            </a:fld>
            <a:endParaRPr lang="en-US" smtClean="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Individual</a:t>
            </a:r>
            <a:r>
              <a:rPr lang="en-US" baseline="0" dirty="0" smtClean="0"/>
              <a:t> task- </a:t>
            </a:r>
            <a:r>
              <a:rPr lang="en-US" dirty="0" smtClean="0"/>
              <a:t>071-705-0011 Mount the M68</a:t>
            </a:r>
          </a:p>
          <a:p>
            <a:pPr eaLnBrk="1" hangingPunct="1">
              <a:spcBef>
                <a:spcPct val="0"/>
              </a:spcBef>
            </a:pPr>
            <a:r>
              <a:rPr lang="en-US" dirty="0" smtClean="0"/>
              <a:t>Individual task-</a:t>
            </a:r>
            <a:r>
              <a:rPr lang="en-US" baseline="0" dirty="0" smtClean="0"/>
              <a:t> </a:t>
            </a:r>
            <a:r>
              <a:rPr lang="en-US" dirty="0" smtClean="0"/>
              <a:t>071-705-0013Boresight the M68</a:t>
            </a:r>
          </a:p>
        </p:txBody>
      </p:sp>
    </p:spTree>
    <p:extLst>
      <p:ext uri="{BB962C8B-B14F-4D97-AF65-F5344CB8AC3E}">
        <p14:creationId xmlns:p14="http://schemas.microsoft.com/office/powerpoint/2010/main" val="13964478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47800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2FCFC-179A-4F0A-9A43-6F69503ECE11}" type="slidenum">
              <a:rPr lang="en-US" smtClean="0">
                <a:solidFill>
                  <a:prstClr val="black"/>
                </a:solidFill>
              </a:rPr>
              <a:pPr fontAlgn="base">
                <a:spcBef>
                  <a:spcPct val="0"/>
                </a:spcBef>
                <a:spcAft>
                  <a:spcPct val="0"/>
                </a:spcAft>
                <a:defRPr/>
              </a:pPr>
              <a:t>102</a:t>
            </a:fld>
            <a:endParaRPr lang="en-US" smtClean="0">
              <a:solidFill>
                <a:prstClr val="black"/>
              </a:solidFill>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It is best to use two Soldiers to boresight. The firer zeros the </a:t>
            </a:r>
            <a:r>
              <a:rPr lang="en-US" dirty="0" err="1" smtClean="0"/>
              <a:t>borelight</a:t>
            </a:r>
            <a:r>
              <a:rPr lang="en-US" dirty="0" smtClean="0"/>
              <a:t> by making adjustments on the optic or</a:t>
            </a:r>
          </a:p>
          <a:p>
            <a:pPr eaLnBrk="1" hangingPunct="1">
              <a:spcBef>
                <a:spcPct val="0"/>
              </a:spcBef>
            </a:pPr>
            <a:r>
              <a:rPr lang="en-US" dirty="0" smtClean="0"/>
              <a:t>aiming laser being used. The target holder matches the beam and zeroing mark, secures the target straight up and down</a:t>
            </a:r>
          </a:p>
          <a:p>
            <a:pPr eaLnBrk="1" hangingPunct="1">
              <a:spcBef>
                <a:spcPct val="0"/>
              </a:spcBef>
            </a:pPr>
            <a:r>
              <a:rPr lang="en-US" dirty="0" smtClean="0"/>
              <a:t>(aligned with the cant of the weapon) 10 meters from the </a:t>
            </a:r>
            <a:r>
              <a:rPr lang="en-US" dirty="0" err="1" smtClean="0"/>
              <a:t>borelight</a:t>
            </a:r>
            <a:r>
              <a:rPr lang="en-US" dirty="0" smtClean="0"/>
              <a:t>, and directs the firer to make necessary adjustments.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5457271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2FCFC-179A-4F0A-9A43-6F69503ECE11}" type="slidenum">
              <a:rPr lang="en-US" smtClean="0">
                <a:solidFill>
                  <a:prstClr val="black"/>
                </a:solidFill>
              </a:rPr>
              <a:pPr fontAlgn="base">
                <a:spcBef>
                  <a:spcPct val="0"/>
                </a:spcBef>
                <a:spcAft>
                  <a:spcPct val="0"/>
                </a:spcAft>
                <a:defRPr/>
              </a:pPr>
              <a:t>103</a:t>
            </a:fld>
            <a:endParaRPr lang="en-US" smtClean="0">
              <a:solidFill>
                <a:prstClr val="black"/>
              </a:solidFill>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It is best to use two Soldiers to boresight. The firer zeros the </a:t>
            </a:r>
            <a:r>
              <a:rPr lang="en-US" dirty="0" err="1" smtClean="0"/>
              <a:t>borelight</a:t>
            </a:r>
            <a:r>
              <a:rPr lang="en-US" dirty="0" smtClean="0"/>
              <a:t> by making adjustments on the optic or aiming laser being used. The target holder matches the beam and zeroing mark, secures the target straight up and down (aligned with the cant of the weapon) 10 meters from the </a:t>
            </a:r>
            <a:r>
              <a:rPr lang="en-US" dirty="0" err="1" smtClean="0"/>
              <a:t>borelight</a:t>
            </a:r>
            <a:r>
              <a:rPr lang="en-US" dirty="0" smtClean="0"/>
              <a:t>, and directs the firer to make necessary adjustments. Both Soldiers must clearly communicate their actions.</a:t>
            </a:r>
          </a:p>
          <a:p>
            <a:pPr eaLnBrk="1" hangingPunct="1">
              <a:spcBef>
                <a:spcPct val="0"/>
              </a:spcBef>
            </a:pPr>
            <a:endParaRPr lang="en-US" dirty="0" smtClean="0"/>
          </a:p>
          <a:p>
            <a:pPr eaLnBrk="1" hangingPunct="1">
              <a:spcBef>
                <a:spcPct val="0"/>
              </a:spcBef>
            </a:pPr>
            <a:r>
              <a:rPr lang="en-US" dirty="0" smtClean="0"/>
              <a:t>Note: If possible, use the established 10-meter </a:t>
            </a:r>
            <a:r>
              <a:rPr lang="en-US" dirty="0" err="1" smtClean="0"/>
              <a:t>boresighting</a:t>
            </a:r>
            <a:r>
              <a:rPr lang="en-US" dirty="0" smtClean="0"/>
              <a:t> target from FM 3-22.9, Appendix F. If not available, then ensure the target used is properly marked with a laser </a:t>
            </a:r>
            <a:r>
              <a:rPr lang="en-US" dirty="0" err="1" smtClean="0"/>
              <a:t>borelight</a:t>
            </a:r>
            <a:r>
              <a:rPr lang="en-US" dirty="0" smtClean="0"/>
              <a:t> zero mark and the M68 CCO boresight offset (Figure 2). Mark the offset by first identifying the correct offset then starting from the center of the </a:t>
            </a:r>
            <a:r>
              <a:rPr lang="en-US" dirty="0" err="1" smtClean="0"/>
              <a:t>borelight</a:t>
            </a:r>
            <a:r>
              <a:rPr lang="en-US" dirty="0" smtClean="0"/>
              <a:t> zero mark, count the number of squares (up 5.6) to the M68 CCO 10-meter </a:t>
            </a:r>
            <a:r>
              <a:rPr lang="en-US" dirty="0" err="1" smtClean="0"/>
              <a:t>borelight</a:t>
            </a:r>
            <a:r>
              <a:rPr lang="en-US" dirty="0" smtClean="0"/>
              <a:t> offset and mark the spot.</a:t>
            </a:r>
          </a:p>
          <a:p>
            <a:pPr eaLnBrk="1" hangingPunct="1">
              <a:spcBef>
                <a:spcPct val="0"/>
              </a:spcBef>
            </a:pPr>
            <a:endParaRPr lang="en-US" dirty="0" smtClean="0"/>
          </a:p>
          <a:p>
            <a:pPr eaLnBrk="1" hangingPunct="1">
              <a:spcBef>
                <a:spcPct val="0"/>
              </a:spcBef>
            </a:pPr>
            <a:r>
              <a:rPr lang="en-US" dirty="0" smtClean="0"/>
              <a:t>(4) Note: If the visible laser cannot be located on the target or does not remain on the target as it is spun, then boresight at 2 meters instead of 10 meters. When the visible laser is zeroed at 2 meters, restart the procedure at 10 meters.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29244244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2FCFC-179A-4F0A-9A43-6F69503ECE11}" type="slidenum">
              <a:rPr lang="en-US" smtClean="0">
                <a:solidFill>
                  <a:prstClr val="black"/>
                </a:solidFill>
              </a:rPr>
              <a:pPr fontAlgn="base">
                <a:spcBef>
                  <a:spcPct val="0"/>
                </a:spcBef>
                <a:spcAft>
                  <a:spcPct val="0"/>
                </a:spcAft>
                <a:defRPr/>
              </a:pPr>
              <a:t>104</a:t>
            </a:fld>
            <a:endParaRPr lang="en-US" smtClean="0">
              <a:solidFill>
                <a:prstClr val="black"/>
              </a:solidFill>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It is best to use two Soldiers to boresight. The firer zeros the </a:t>
            </a:r>
            <a:r>
              <a:rPr lang="en-US" dirty="0" err="1" smtClean="0"/>
              <a:t>borelight</a:t>
            </a:r>
            <a:r>
              <a:rPr lang="en-US" dirty="0" smtClean="0"/>
              <a:t> by making adjustments on the optic or aiming laser being used. The target holder matches the beam and zeroing mark, secures the target straight up and down (aligned with the cant of the weapon) 10 meters from the </a:t>
            </a:r>
            <a:r>
              <a:rPr lang="en-US" dirty="0" err="1" smtClean="0"/>
              <a:t>borelight</a:t>
            </a:r>
            <a:r>
              <a:rPr lang="en-US" dirty="0" smtClean="0"/>
              <a:t>, and directs the firer to make necessary adjustments. Both Soldiers must clearly communicate their actions.</a:t>
            </a:r>
          </a:p>
          <a:p>
            <a:pPr eaLnBrk="1" hangingPunct="1">
              <a:spcBef>
                <a:spcPct val="0"/>
              </a:spcBef>
            </a:pPr>
            <a:endParaRPr lang="en-US" dirty="0" smtClean="0"/>
          </a:p>
          <a:p>
            <a:pPr eaLnBrk="1" hangingPunct="1">
              <a:spcBef>
                <a:spcPct val="0"/>
              </a:spcBef>
            </a:pPr>
            <a:r>
              <a:rPr lang="en-US" dirty="0" smtClean="0"/>
              <a:t>Note: If possible, use the established 10-meter </a:t>
            </a:r>
            <a:r>
              <a:rPr lang="en-US" dirty="0" err="1" smtClean="0"/>
              <a:t>boresighting</a:t>
            </a:r>
            <a:r>
              <a:rPr lang="en-US" dirty="0" smtClean="0"/>
              <a:t> target from FM 3-22.9, Appendix F. If not available, then ensure the target used is properly marked with a laser </a:t>
            </a:r>
            <a:r>
              <a:rPr lang="en-US" dirty="0" err="1" smtClean="0"/>
              <a:t>borelight</a:t>
            </a:r>
            <a:r>
              <a:rPr lang="en-US" dirty="0" smtClean="0"/>
              <a:t> zero mark and the M68 CCO boresight offset (Figure 2). Mark the offset by first identifying the correct offset then starting from the center of the </a:t>
            </a:r>
            <a:r>
              <a:rPr lang="en-US" dirty="0" err="1" smtClean="0"/>
              <a:t>borelight</a:t>
            </a:r>
            <a:r>
              <a:rPr lang="en-US" dirty="0" smtClean="0"/>
              <a:t> zero mark, count the number of squares (up 5.6) to the M68 CCO 10-meter </a:t>
            </a:r>
            <a:r>
              <a:rPr lang="en-US" dirty="0" err="1" smtClean="0"/>
              <a:t>borelight</a:t>
            </a:r>
            <a:r>
              <a:rPr lang="en-US" dirty="0" smtClean="0"/>
              <a:t> offset and mark the spot.</a:t>
            </a:r>
          </a:p>
          <a:p>
            <a:pPr eaLnBrk="1" hangingPunct="1">
              <a:spcBef>
                <a:spcPct val="0"/>
              </a:spcBef>
            </a:pPr>
            <a:endParaRPr lang="en-US" dirty="0" smtClean="0"/>
          </a:p>
          <a:p>
            <a:pPr eaLnBrk="1" hangingPunct="1">
              <a:spcBef>
                <a:spcPct val="0"/>
              </a:spcBef>
            </a:pPr>
            <a:r>
              <a:rPr lang="en-US" dirty="0" smtClean="0"/>
              <a:t>(4) Note: If the visible laser cannot be located on the target or does not remain on the target as it is spun, then boresight at 2 meters instead of 10 meters. When the visible laser is zeroed at 2 meters, restart the procedure at 10 meters. </a:t>
            </a:r>
          </a:p>
          <a:p>
            <a:pPr eaLnBrk="1" hangingPunct="1">
              <a:spcBef>
                <a:spcPct val="0"/>
              </a:spcBef>
            </a:pPr>
            <a:endParaRPr lang="en-US" smtClean="0"/>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5534862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2FCFC-179A-4F0A-9A43-6F69503ECE11}" type="slidenum">
              <a:rPr lang="en-US" smtClean="0">
                <a:solidFill>
                  <a:prstClr val="black"/>
                </a:solidFill>
              </a:rPr>
              <a:pPr fontAlgn="base">
                <a:spcBef>
                  <a:spcPct val="0"/>
                </a:spcBef>
                <a:spcAft>
                  <a:spcPct val="0"/>
                </a:spcAft>
                <a:defRPr/>
              </a:pPr>
              <a:t>105</a:t>
            </a:fld>
            <a:endParaRPr lang="en-US" smtClean="0">
              <a:solidFill>
                <a:prstClr val="black"/>
              </a:solidFill>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It is best to use two Soldiers to boresight. The firer zeros the </a:t>
            </a:r>
            <a:r>
              <a:rPr lang="en-US" dirty="0" err="1" smtClean="0"/>
              <a:t>borelight</a:t>
            </a:r>
            <a:r>
              <a:rPr lang="en-US" dirty="0" smtClean="0"/>
              <a:t> by making adjustments on the optic or aiming laser being used. The target holder matches the beam and zeroing mark, secures the target straight up and down (aligned with the cant of the weapon) 10 meters from the </a:t>
            </a:r>
            <a:r>
              <a:rPr lang="en-US" dirty="0" err="1" smtClean="0"/>
              <a:t>borelight</a:t>
            </a:r>
            <a:r>
              <a:rPr lang="en-US" dirty="0" smtClean="0"/>
              <a:t>, and directs the firer to make necessary adjustments. Both Soldiers must clearly communicate their actions.</a:t>
            </a:r>
          </a:p>
          <a:p>
            <a:pPr eaLnBrk="1" hangingPunct="1">
              <a:spcBef>
                <a:spcPct val="0"/>
              </a:spcBef>
            </a:pPr>
            <a:endParaRPr lang="en-US" dirty="0" smtClean="0"/>
          </a:p>
          <a:p>
            <a:pPr eaLnBrk="1" hangingPunct="1">
              <a:spcBef>
                <a:spcPct val="0"/>
              </a:spcBef>
            </a:pPr>
            <a:r>
              <a:rPr lang="en-US" dirty="0" smtClean="0"/>
              <a:t>Note: If possible, use the established 10-meter </a:t>
            </a:r>
            <a:r>
              <a:rPr lang="en-US" dirty="0" err="1" smtClean="0"/>
              <a:t>boresighting</a:t>
            </a:r>
            <a:r>
              <a:rPr lang="en-US" dirty="0" smtClean="0"/>
              <a:t> target from FM 3-22.9, Appendix F. If not available, then ensure the target used is properly marked with a laser </a:t>
            </a:r>
            <a:r>
              <a:rPr lang="en-US" dirty="0" err="1" smtClean="0"/>
              <a:t>borelight</a:t>
            </a:r>
            <a:r>
              <a:rPr lang="en-US" dirty="0" smtClean="0"/>
              <a:t> zero mark and the M68 CCO boresight offset (Figure 2). Mark the offset by first identifying the correct offset then starting from the center of the </a:t>
            </a:r>
            <a:r>
              <a:rPr lang="en-US" dirty="0" err="1" smtClean="0"/>
              <a:t>borelight</a:t>
            </a:r>
            <a:r>
              <a:rPr lang="en-US" dirty="0" smtClean="0"/>
              <a:t> zero mark, count the number of squares (up 5.6) to the M68 CCO 10-meter </a:t>
            </a:r>
            <a:r>
              <a:rPr lang="en-US" dirty="0" err="1" smtClean="0"/>
              <a:t>borelight</a:t>
            </a:r>
            <a:r>
              <a:rPr lang="en-US" dirty="0" smtClean="0"/>
              <a:t> offset and mark the spot.</a:t>
            </a:r>
          </a:p>
          <a:p>
            <a:pPr eaLnBrk="1" hangingPunct="1">
              <a:spcBef>
                <a:spcPct val="0"/>
              </a:spcBef>
            </a:pPr>
            <a:endParaRPr lang="en-US" dirty="0" smtClean="0"/>
          </a:p>
          <a:p>
            <a:pPr eaLnBrk="1" hangingPunct="1">
              <a:spcBef>
                <a:spcPct val="0"/>
              </a:spcBef>
            </a:pPr>
            <a:r>
              <a:rPr lang="en-US" dirty="0" smtClean="0"/>
              <a:t>(4) Note: If the visible laser cannot be located on the target or does not remain on the target as it is spun, then boresight at 2 meters instead of 10 meters. When the visible laser is zeroed at 2 meters, restart the procedure at 10 meters. </a:t>
            </a:r>
          </a:p>
          <a:p>
            <a:pPr eaLnBrk="1" hangingPunct="1">
              <a:spcBef>
                <a:spcPct val="0"/>
              </a:spcBef>
            </a:pPr>
            <a:endParaRPr lang="en-US" smtClean="0"/>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17922612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2FCFC-179A-4F0A-9A43-6F69503ECE11}" type="slidenum">
              <a:rPr lang="en-US" smtClean="0">
                <a:solidFill>
                  <a:prstClr val="black"/>
                </a:solidFill>
              </a:rPr>
              <a:pPr fontAlgn="base">
                <a:spcBef>
                  <a:spcPct val="0"/>
                </a:spcBef>
                <a:spcAft>
                  <a:spcPct val="0"/>
                </a:spcAft>
                <a:defRPr/>
              </a:pPr>
              <a:t>106</a:t>
            </a:fld>
            <a:endParaRPr lang="en-US" smtClean="0">
              <a:solidFill>
                <a:prstClr val="black"/>
              </a:solidFill>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It is best to use two Soldiers to boresight. The firer zeros the </a:t>
            </a:r>
            <a:r>
              <a:rPr lang="en-US" dirty="0" err="1" smtClean="0"/>
              <a:t>borelight</a:t>
            </a:r>
            <a:r>
              <a:rPr lang="en-US" dirty="0" smtClean="0"/>
              <a:t> by making adjustments on the optic or aiming laser being used. The target holder matches the beam and zeroing mark, secures the target straight up and down (aligned with the cant of the weapon) 10 meters from the </a:t>
            </a:r>
            <a:r>
              <a:rPr lang="en-US" dirty="0" err="1" smtClean="0"/>
              <a:t>borelight</a:t>
            </a:r>
            <a:r>
              <a:rPr lang="en-US" dirty="0" smtClean="0"/>
              <a:t>, and directs the firer to make necessary adjustments. Both Soldiers must clearly communicate their actions.</a:t>
            </a:r>
          </a:p>
          <a:p>
            <a:pPr eaLnBrk="1" hangingPunct="1">
              <a:spcBef>
                <a:spcPct val="0"/>
              </a:spcBef>
            </a:pPr>
            <a:endParaRPr lang="en-US" dirty="0" smtClean="0"/>
          </a:p>
          <a:p>
            <a:pPr eaLnBrk="1" hangingPunct="1">
              <a:spcBef>
                <a:spcPct val="0"/>
              </a:spcBef>
            </a:pPr>
            <a:r>
              <a:rPr lang="en-US" dirty="0" smtClean="0"/>
              <a:t>Note: If possible, use the established 10-meter </a:t>
            </a:r>
            <a:r>
              <a:rPr lang="en-US" dirty="0" err="1" smtClean="0"/>
              <a:t>boresighting</a:t>
            </a:r>
            <a:r>
              <a:rPr lang="en-US" dirty="0" smtClean="0"/>
              <a:t> target from FM 3-22.9, Appendix F. If not available, then ensure the target used is properly marked with a laser </a:t>
            </a:r>
            <a:r>
              <a:rPr lang="en-US" dirty="0" err="1" smtClean="0"/>
              <a:t>borelight</a:t>
            </a:r>
            <a:r>
              <a:rPr lang="en-US" dirty="0" smtClean="0"/>
              <a:t> zero mark and the M68 CCO boresight offset (Figure 2). Mark the offset by first identifying the correct offset then starting from the center of the </a:t>
            </a:r>
            <a:r>
              <a:rPr lang="en-US" dirty="0" err="1" smtClean="0"/>
              <a:t>borelight</a:t>
            </a:r>
            <a:r>
              <a:rPr lang="en-US" dirty="0" smtClean="0"/>
              <a:t> zero mark, count the number of squares (up 5.6) to the M68 CCO 10-meter </a:t>
            </a:r>
            <a:r>
              <a:rPr lang="en-US" dirty="0" err="1" smtClean="0"/>
              <a:t>borelight</a:t>
            </a:r>
            <a:r>
              <a:rPr lang="en-US" dirty="0" smtClean="0"/>
              <a:t> offset and mark the spot.</a:t>
            </a:r>
          </a:p>
          <a:p>
            <a:pPr eaLnBrk="1" hangingPunct="1">
              <a:spcBef>
                <a:spcPct val="0"/>
              </a:spcBef>
            </a:pPr>
            <a:endParaRPr lang="en-US" dirty="0" smtClean="0"/>
          </a:p>
          <a:p>
            <a:pPr eaLnBrk="1" hangingPunct="1">
              <a:spcBef>
                <a:spcPct val="0"/>
              </a:spcBef>
            </a:pPr>
            <a:r>
              <a:rPr lang="en-US" dirty="0" smtClean="0"/>
              <a:t>(4) Note: If the visible laser cannot be located on the target or does not remain on the target as it is spun, then boresight at 2 meters instead of 10 meters. When the visible laser is zeroed at 2 meters, restart the procedure at 10 meters. </a:t>
            </a:r>
          </a:p>
          <a:p>
            <a:pPr eaLnBrk="1" hangingPunct="1">
              <a:spcBef>
                <a:spcPct val="0"/>
              </a:spcBef>
            </a:pPr>
            <a:endParaRPr lang="en-US" dirty="0" smtClean="0"/>
          </a:p>
          <a:p>
            <a:pPr eaLnBrk="1" hangingPunct="1">
              <a:spcBef>
                <a:spcPct val="0"/>
              </a:spcBef>
            </a:pPr>
            <a:r>
              <a:rPr lang="en-US" dirty="0" smtClean="0"/>
              <a:t>Determine if the </a:t>
            </a:r>
            <a:r>
              <a:rPr lang="en-US" dirty="0" err="1" smtClean="0"/>
              <a:t>borelight</a:t>
            </a:r>
            <a:r>
              <a:rPr lang="en-US" dirty="0" smtClean="0"/>
              <a:t> is </a:t>
            </a:r>
            <a:r>
              <a:rPr lang="en-US" dirty="0" err="1" smtClean="0"/>
              <a:t>boresighted</a:t>
            </a:r>
            <a:r>
              <a:rPr lang="en-US" dirty="0" smtClean="0"/>
              <a:t> (zeroed) to the weapon. Note: A 1 cm or less circle means the </a:t>
            </a:r>
            <a:r>
              <a:rPr lang="en-US" dirty="0" err="1" smtClean="0"/>
              <a:t>borelight</a:t>
            </a:r>
            <a:r>
              <a:rPr lang="en-US" dirty="0" smtClean="0"/>
              <a:t> has been </a:t>
            </a:r>
            <a:r>
              <a:rPr lang="en-US" dirty="0" err="1" smtClean="0"/>
              <a:t>boresighted</a:t>
            </a:r>
            <a:r>
              <a:rPr lang="en-US" dirty="0" smtClean="0"/>
              <a:t> to the weapon. </a:t>
            </a:r>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2474388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2FCFC-179A-4F0A-9A43-6F69503ECE11}" type="slidenum">
              <a:rPr lang="en-US" smtClean="0">
                <a:solidFill>
                  <a:prstClr val="black"/>
                </a:solidFill>
              </a:rPr>
              <a:pPr fontAlgn="base">
                <a:spcBef>
                  <a:spcPct val="0"/>
                </a:spcBef>
                <a:spcAft>
                  <a:spcPct val="0"/>
                </a:spcAft>
                <a:defRPr/>
              </a:pPr>
              <a:t>107</a:t>
            </a:fld>
            <a:endParaRPr lang="en-US" smtClean="0">
              <a:solidFill>
                <a:prstClr val="black"/>
              </a:solidFill>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It is best to use two Soldiers to boresight. The firer zeros the </a:t>
            </a:r>
            <a:r>
              <a:rPr lang="en-US" dirty="0" err="1" smtClean="0"/>
              <a:t>borelight</a:t>
            </a:r>
            <a:r>
              <a:rPr lang="en-US" dirty="0" smtClean="0"/>
              <a:t> by making adjustments on the optic or aiming laser being used. The target holder matches the beam and zeroing mark, secures the target straight up and down (aligned with the cant of the weapon) 10 meters from the </a:t>
            </a:r>
            <a:r>
              <a:rPr lang="en-US" dirty="0" err="1" smtClean="0"/>
              <a:t>borelight</a:t>
            </a:r>
            <a:r>
              <a:rPr lang="en-US" dirty="0" smtClean="0"/>
              <a:t>, and directs the firer to make necessary adjustments. Both Soldiers must clearly communicate their actions.</a:t>
            </a:r>
          </a:p>
          <a:p>
            <a:pPr eaLnBrk="1" hangingPunct="1">
              <a:spcBef>
                <a:spcPct val="0"/>
              </a:spcBef>
            </a:pPr>
            <a:endParaRPr lang="en-US" dirty="0" smtClean="0"/>
          </a:p>
          <a:p>
            <a:pPr eaLnBrk="1" hangingPunct="1">
              <a:spcBef>
                <a:spcPct val="0"/>
              </a:spcBef>
            </a:pPr>
            <a:r>
              <a:rPr lang="en-US" dirty="0" smtClean="0"/>
              <a:t>Note: If possible, use the established 10-meter </a:t>
            </a:r>
            <a:r>
              <a:rPr lang="en-US" dirty="0" err="1" smtClean="0"/>
              <a:t>boresighting</a:t>
            </a:r>
            <a:r>
              <a:rPr lang="en-US" dirty="0" smtClean="0"/>
              <a:t> target from FM 3-22.9, Appendix F. If not available, then ensure the target used is properly marked with a laser </a:t>
            </a:r>
            <a:r>
              <a:rPr lang="en-US" dirty="0" err="1" smtClean="0"/>
              <a:t>borelight</a:t>
            </a:r>
            <a:r>
              <a:rPr lang="en-US" dirty="0" smtClean="0"/>
              <a:t> zero mark and the M68 CCO boresight offset (Figure 2). Mark the offset by first identifying the correct offset then starting from the center of the </a:t>
            </a:r>
            <a:r>
              <a:rPr lang="en-US" dirty="0" err="1" smtClean="0"/>
              <a:t>borelight</a:t>
            </a:r>
            <a:r>
              <a:rPr lang="en-US" dirty="0" smtClean="0"/>
              <a:t> zero mark, count the number of squares (up 5.6) to the M68 CCO 10-meter </a:t>
            </a:r>
            <a:r>
              <a:rPr lang="en-US" dirty="0" err="1" smtClean="0"/>
              <a:t>borelight</a:t>
            </a:r>
            <a:r>
              <a:rPr lang="en-US" dirty="0" smtClean="0"/>
              <a:t> offset and mark the spot.</a:t>
            </a:r>
          </a:p>
          <a:p>
            <a:pPr eaLnBrk="1" hangingPunct="1">
              <a:spcBef>
                <a:spcPct val="0"/>
              </a:spcBef>
            </a:pPr>
            <a:endParaRPr lang="en-US" dirty="0" smtClean="0"/>
          </a:p>
          <a:p>
            <a:pPr eaLnBrk="1" hangingPunct="1">
              <a:spcBef>
                <a:spcPct val="0"/>
              </a:spcBef>
            </a:pPr>
            <a:r>
              <a:rPr lang="en-US" dirty="0" smtClean="0"/>
              <a:t>(4) Note: If the visible laser cannot be located on the target or does not remain on the target as it is spun, then boresight at 2 meters instead of 10 meters. When the visible laser is zeroed at 2 meters, restart the procedure at 10 meters. </a:t>
            </a:r>
          </a:p>
          <a:p>
            <a:pPr eaLnBrk="1" hangingPunct="1">
              <a:spcBef>
                <a:spcPct val="0"/>
              </a:spcBef>
            </a:pPr>
            <a:endParaRPr lang="en-US" dirty="0" smtClean="0"/>
          </a:p>
          <a:p>
            <a:pPr eaLnBrk="1" hangingPunct="1">
              <a:spcBef>
                <a:spcPct val="0"/>
              </a:spcBef>
            </a:pPr>
            <a:r>
              <a:rPr lang="en-US" dirty="0" smtClean="0"/>
              <a:t>Determine if the </a:t>
            </a:r>
            <a:r>
              <a:rPr lang="en-US" dirty="0" err="1" smtClean="0"/>
              <a:t>borelight</a:t>
            </a:r>
            <a:r>
              <a:rPr lang="en-US" dirty="0" smtClean="0"/>
              <a:t> is </a:t>
            </a:r>
            <a:r>
              <a:rPr lang="en-US" dirty="0" err="1" smtClean="0"/>
              <a:t>boresighted</a:t>
            </a:r>
            <a:r>
              <a:rPr lang="en-US" dirty="0" smtClean="0"/>
              <a:t> (zeroed) to the weapon. Note: A 1 cm or less circle means the </a:t>
            </a:r>
            <a:r>
              <a:rPr lang="en-US" dirty="0" err="1" smtClean="0"/>
              <a:t>borelight</a:t>
            </a:r>
            <a:r>
              <a:rPr lang="en-US" dirty="0" smtClean="0"/>
              <a:t> has been </a:t>
            </a:r>
            <a:r>
              <a:rPr lang="en-US" dirty="0" err="1" smtClean="0"/>
              <a:t>boresighted</a:t>
            </a:r>
            <a:r>
              <a:rPr lang="en-US" dirty="0" smtClean="0"/>
              <a:t> to the weapon. </a:t>
            </a:r>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349602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7E58999-55F7-493F-85FC-8BC26C5E2E64}" type="slidenum">
              <a:rPr lang="en-US" smtClean="0"/>
              <a:pPr>
                <a:defRPr/>
              </a:pPr>
              <a:t>10</a:t>
            </a:fld>
            <a:endParaRPr lang="en-US"/>
          </a:p>
        </p:txBody>
      </p:sp>
    </p:spTree>
    <p:extLst>
      <p:ext uri="{BB962C8B-B14F-4D97-AF65-F5344CB8AC3E}">
        <p14:creationId xmlns:p14="http://schemas.microsoft.com/office/powerpoint/2010/main" val="18658756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2FCFC-179A-4F0A-9A43-6F69503ECE11}" type="slidenum">
              <a:rPr lang="en-US" smtClean="0">
                <a:solidFill>
                  <a:prstClr val="black"/>
                </a:solidFill>
              </a:rPr>
              <a:pPr fontAlgn="base">
                <a:spcBef>
                  <a:spcPct val="0"/>
                </a:spcBef>
                <a:spcAft>
                  <a:spcPct val="0"/>
                </a:spcAft>
                <a:defRPr/>
              </a:pPr>
              <a:t>108</a:t>
            </a:fld>
            <a:endParaRPr lang="en-US" smtClean="0">
              <a:solidFill>
                <a:prstClr val="black"/>
              </a:solidFill>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It is best to use two Soldiers to boresight. The firer zeros the </a:t>
            </a:r>
            <a:r>
              <a:rPr lang="en-US" dirty="0" err="1" smtClean="0"/>
              <a:t>borelight</a:t>
            </a:r>
            <a:r>
              <a:rPr lang="en-US" dirty="0" smtClean="0"/>
              <a:t> by making adjustments on the optic or aiming laser being used. The target holder matches the beam and zeroing mark, secures the target straight up and down (aligned with the cant of the weapon) 10 meters from the </a:t>
            </a:r>
            <a:r>
              <a:rPr lang="en-US" dirty="0" err="1" smtClean="0"/>
              <a:t>borelight</a:t>
            </a:r>
            <a:r>
              <a:rPr lang="en-US" dirty="0" smtClean="0"/>
              <a:t>, and directs the firer to make necessary adjustments. Both Soldiers must clearly communicate their actions.</a:t>
            </a:r>
          </a:p>
          <a:p>
            <a:pPr eaLnBrk="1" hangingPunct="1">
              <a:spcBef>
                <a:spcPct val="0"/>
              </a:spcBef>
            </a:pPr>
            <a:endParaRPr lang="en-US" dirty="0" smtClean="0"/>
          </a:p>
          <a:p>
            <a:pPr eaLnBrk="1" hangingPunct="1">
              <a:spcBef>
                <a:spcPct val="0"/>
              </a:spcBef>
            </a:pPr>
            <a:r>
              <a:rPr lang="en-US" dirty="0" smtClean="0"/>
              <a:t>Note: If possible, use the established 10-meter </a:t>
            </a:r>
            <a:r>
              <a:rPr lang="en-US" dirty="0" err="1" smtClean="0"/>
              <a:t>boresighting</a:t>
            </a:r>
            <a:r>
              <a:rPr lang="en-US" dirty="0" smtClean="0"/>
              <a:t> target from FM 3-22.9, Appendix F. If not available, then ensure the target used is properly marked with a laser </a:t>
            </a:r>
            <a:r>
              <a:rPr lang="en-US" dirty="0" err="1" smtClean="0"/>
              <a:t>borelight</a:t>
            </a:r>
            <a:r>
              <a:rPr lang="en-US" dirty="0" smtClean="0"/>
              <a:t> zero mark and the M68 CCO boresight offset (Figure 2). Mark the offset by first identifying the correct offset then starting from the center of the </a:t>
            </a:r>
            <a:r>
              <a:rPr lang="en-US" dirty="0" err="1" smtClean="0"/>
              <a:t>borelight</a:t>
            </a:r>
            <a:r>
              <a:rPr lang="en-US" dirty="0" smtClean="0"/>
              <a:t> zero mark, count the number of squares (up 5.6) to the M68 CCO 10-meter </a:t>
            </a:r>
            <a:r>
              <a:rPr lang="en-US" dirty="0" err="1" smtClean="0"/>
              <a:t>borelight</a:t>
            </a:r>
            <a:r>
              <a:rPr lang="en-US" dirty="0" smtClean="0"/>
              <a:t> offset and mark the spot.</a:t>
            </a:r>
          </a:p>
          <a:p>
            <a:pPr eaLnBrk="1" hangingPunct="1">
              <a:spcBef>
                <a:spcPct val="0"/>
              </a:spcBef>
            </a:pPr>
            <a:endParaRPr lang="en-US" dirty="0" smtClean="0"/>
          </a:p>
          <a:p>
            <a:pPr eaLnBrk="1" hangingPunct="1">
              <a:spcBef>
                <a:spcPct val="0"/>
              </a:spcBef>
            </a:pPr>
            <a:r>
              <a:rPr lang="en-US" dirty="0" smtClean="0"/>
              <a:t>(4) Note: If the visible laser cannot be located on the target or does not remain on the target as it is spun, then boresight at 2 meters instead of 10 meters. When the visible laser is zeroed at 2 meters, restart the procedure at 10 meters. </a:t>
            </a:r>
          </a:p>
          <a:p>
            <a:pPr eaLnBrk="1" hangingPunct="1">
              <a:spcBef>
                <a:spcPct val="0"/>
              </a:spcBef>
            </a:pPr>
            <a:endParaRPr lang="en-US" dirty="0" smtClean="0"/>
          </a:p>
          <a:p>
            <a:pPr eaLnBrk="1" hangingPunct="1">
              <a:spcBef>
                <a:spcPct val="0"/>
              </a:spcBef>
            </a:pPr>
            <a:r>
              <a:rPr lang="en-US" dirty="0" smtClean="0"/>
              <a:t>Determine if the </a:t>
            </a:r>
            <a:r>
              <a:rPr lang="en-US" dirty="0" err="1" smtClean="0"/>
              <a:t>borelight</a:t>
            </a:r>
            <a:r>
              <a:rPr lang="en-US" dirty="0" smtClean="0"/>
              <a:t> is </a:t>
            </a:r>
            <a:r>
              <a:rPr lang="en-US" dirty="0" err="1" smtClean="0"/>
              <a:t>boresighted</a:t>
            </a:r>
            <a:r>
              <a:rPr lang="en-US" dirty="0" smtClean="0"/>
              <a:t> (zeroed) to the weapon. Note: A 1 cm or less circle means the </a:t>
            </a:r>
            <a:r>
              <a:rPr lang="en-US" dirty="0" err="1" smtClean="0"/>
              <a:t>borelight</a:t>
            </a:r>
            <a:r>
              <a:rPr lang="en-US" dirty="0" smtClean="0"/>
              <a:t> has been </a:t>
            </a:r>
            <a:r>
              <a:rPr lang="en-US" dirty="0" err="1" smtClean="0"/>
              <a:t>boresighted</a:t>
            </a:r>
            <a:r>
              <a:rPr lang="en-US" dirty="0" smtClean="0"/>
              <a:t> to the weapon. </a:t>
            </a:r>
          </a:p>
          <a:p>
            <a:pPr eaLnBrk="1" hangingPunct="1">
              <a:spcBef>
                <a:spcPct val="0"/>
              </a:spcBef>
            </a:pPr>
            <a:endParaRPr lang="en-US" dirty="0" smtClean="0"/>
          </a:p>
          <a:p>
            <a:pPr eaLnBrk="1" hangingPunct="1">
              <a:spcBef>
                <a:spcPct val="0"/>
              </a:spcBef>
            </a:pPr>
            <a:endParaRPr lang="en-US" dirty="0" smtClean="0"/>
          </a:p>
        </p:txBody>
      </p:sp>
    </p:spTree>
    <p:extLst>
      <p:ext uri="{BB962C8B-B14F-4D97-AF65-F5344CB8AC3E}">
        <p14:creationId xmlns:p14="http://schemas.microsoft.com/office/powerpoint/2010/main" val="27955167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D53E43-B8A8-480A-8B86-A98C8B2EB924}" type="slidenum">
              <a:rPr lang="en-US" smtClean="0"/>
              <a:pPr fontAlgn="base">
                <a:spcBef>
                  <a:spcPct val="0"/>
                </a:spcBef>
                <a:spcAft>
                  <a:spcPct val="0"/>
                </a:spcAft>
                <a:defRPr/>
              </a:pPr>
              <a:t>109</a:t>
            </a:fld>
            <a:endParaRPr lang="en-US" smtClean="0"/>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867333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02FCFC-179A-4F0A-9A43-6F69503ECE11}" type="slidenum">
              <a:rPr lang="en-US" smtClean="0"/>
              <a:pPr fontAlgn="base">
                <a:spcBef>
                  <a:spcPct val="0"/>
                </a:spcBef>
                <a:spcAft>
                  <a:spcPct val="0"/>
                </a:spcAft>
                <a:defRPr/>
              </a:pPr>
              <a:t>110</a:t>
            </a:fld>
            <a:endParaRPr lang="en-US" smtClean="0"/>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175530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17A936-D09A-40C5-8187-94546478CD19}" type="slidenum">
              <a:rPr lang="en-US" smtClean="0"/>
              <a:pPr fontAlgn="base">
                <a:spcBef>
                  <a:spcPct val="0"/>
                </a:spcBef>
                <a:spcAft>
                  <a:spcPct val="0"/>
                </a:spcAft>
                <a:defRPr/>
              </a:pPr>
              <a:t>111</a:t>
            </a:fld>
            <a:endParaRPr lang="en-US" smtClean="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968386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0CEB98-421E-4C66-B668-57428D5CCCF4}" type="slidenum">
              <a:rPr lang="en-US" smtClean="0"/>
              <a:pPr fontAlgn="base">
                <a:spcBef>
                  <a:spcPct val="0"/>
                </a:spcBef>
                <a:spcAft>
                  <a:spcPct val="0"/>
                </a:spcAft>
                <a:defRPr/>
              </a:pPr>
              <a:t>112</a:t>
            </a:fld>
            <a:endParaRPr lang="en-US" smtClean="0"/>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0149446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3DA6BA-F6C3-4114-8F1C-E14DA3DCF835}" type="slidenum">
              <a:rPr lang="en-US" smtClean="0"/>
              <a:pPr fontAlgn="base">
                <a:spcBef>
                  <a:spcPct val="0"/>
                </a:spcBef>
                <a:spcAft>
                  <a:spcPct val="0"/>
                </a:spcAft>
                <a:defRPr/>
              </a:pPr>
              <a:t>113</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380282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8AC473-DA0B-4DE0-B14E-1AF4B40868EA}" type="slidenum">
              <a:rPr lang="en-US" smtClean="0"/>
              <a:pPr fontAlgn="base">
                <a:spcBef>
                  <a:spcPct val="0"/>
                </a:spcBef>
                <a:spcAft>
                  <a:spcPct val="0"/>
                </a:spcAft>
                <a:defRPr/>
              </a:pPr>
              <a:t>114</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7443394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674112-2AB5-42C3-8FA2-52421C94BD60}" type="slidenum">
              <a:rPr lang="en-US" smtClean="0"/>
              <a:pPr fontAlgn="base">
                <a:spcBef>
                  <a:spcPct val="0"/>
                </a:spcBef>
                <a:spcAft>
                  <a:spcPct val="0"/>
                </a:spcAft>
                <a:defRPr/>
              </a:pPr>
              <a:t>115</a:t>
            </a:fld>
            <a:endParaRPr lang="en-US" smtClean="0"/>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143950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33343-D925-410C-A8BC-EBA1E50CED7E}" type="slidenum">
              <a:rPr lang="en-US" smtClean="0"/>
              <a:pPr fontAlgn="base">
                <a:spcBef>
                  <a:spcPct val="0"/>
                </a:spcBef>
                <a:spcAft>
                  <a:spcPct val="0"/>
                </a:spcAft>
                <a:defRPr/>
              </a:pPr>
              <a:t>116</a:t>
            </a:fld>
            <a:endParaRPr lang="en-US" smtClean="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461784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56E2AD-423B-4293-AA94-220763DE0C8C}" type="slidenum">
              <a:rPr lang="en-US" smtClean="0"/>
              <a:pPr fontAlgn="base">
                <a:spcBef>
                  <a:spcPct val="0"/>
                </a:spcBef>
                <a:spcAft>
                  <a:spcPct val="0"/>
                </a:spcAft>
                <a:defRPr/>
              </a:pPr>
              <a:t>117</a:t>
            </a:fld>
            <a:endParaRPr lang="en-US" smtClean="0"/>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0219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A2F24A4-651A-43B5-B219-9F34444967A6}" type="datetime1">
              <a:rPr lang="en-US"/>
              <a:pPr>
                <a:defRPr/>
              </a:pPr>
              <a:t>3/22/2022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2002B4-9093-4AFC-9416-0A172E91B6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A127B2-AC2A-45E2-A0EA-50B064305BA1}" type="datetime1">
              <a:rPr lang="en-US"/>
              <a:pPr>
                <a:defRPr/>
              </a:pPr>
              <a:t>3/22/2022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AAEF9E-B2E7-4A31-9A48-49F0C952DB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8C0338-A585-4C1C-80E2-FA03D2CAF877}" type="datetime1">
              <a:rPr lang="en-US"/>
              <a:pPr>
                <a:defRPr/>
              </a:pPr>
              <a:t>3/22/2022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A83F70-6920-450F-8FB2-32551B72A2B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rtlCol="0">
            <a:normAutofit/>
          </a:bodyPr>
          <a:lstStyle/>
          <a:p>
            <a:pPr lvl="0"/>
            <a:endParaRPr lang="en-US" noProof="0" smtClean="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B0551783-2438-4BDB-93D2-7AA911ACA91A}" type="datetime1">
              <a:rPr lang="en-US"/>
              <a:pPr>
                <a:defRPr/>
              </a:pPr>
              <a:t>3/22/2022</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DA7D743C-6AEF-40F6-AFE7-77C8015872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D15513-2811-4140-ADA3-553F551724D4}" type="datetime1">
              <a:rPr lang="en-US"/>
              <a:pPr>
                <a:defRPr/>
              </a:pPr>
              <a:t>3/22/2022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8D69E9-0892-4C27-A9CD-509490471E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D57590-7386-477F-A73D-A397BA39AE25}" type="datetime1">
              <a:rPr lang="en-US"/>
              <a:pPr>
                <a:defRPr/>
              </a:pPr>
              <a:t>3/22/2022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63D40B-BBF0-43EE-B95A-20FF47ACB3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BBB7E9-33DD-4737-B70C-687834C55FCB}" type="datetime1">
              <a:rPr lang="en-US"/>
              <a:pPr>
                <a:defRPr/>
              </a:pPr>
              <a:t>3/22/2022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06E8DF-758D-4F0E-8C72-B6D7D0C349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02744C-1FB4-4DD7-9F9E-324832FDA391}" type="datetime1">
              <a:rPr lang="en-US"/>
              <a:pPr>
                <a:defRPr/>
              </a:pPr>
              <a:t>3/22/2022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9B5C34-5E72-477F-8326-A961BFBFE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6296E2-4849-4C6E-A1B0-21C0C4CD405B}" type="datetime1">
              <a:rPr lang="en-US"/>
              <a:pPr>
                <a:defRPr/>
              </a:pPr>
              <a:t>3/22/2022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8EB08A-636A-495D-B93D-867B5E1DD0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9EC7378-CBF2-4FC0-BDBC-58F7A0A99009}" type="datetime1">
              <a:rPr lang="en-US"/>
              <a:pPr>
                <a:defRPr/>
              </a:pPr>
              <a:t>3/22/2022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534400" y="6356350"/>
            <a:ext cx="533400" cy="365125"/>
          </a:xfrm>
        </p:spPr>
        <p:txBody>
          <a:bodyPr/>
          <a:lstStyle>
            <a:lvl1pPr>
              <a:defRPr/>
            </a:lvl1pPr>
          </a:lstStyle>
          <a:p>
            <a:pPr>
              <a:defRPr/>
            </a:pPr>
            <a:fld id="{F50E54B9-C030-4496-9CC9-7DFE23A09E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4AC745-DE1E-4149-A955-F5DC1032F71F}" type="datetime1">
              <a:rPr lang="en-US"/>
              <a:pPr>
                <a:defRPr/>
              </a:pPr>
              <a:t>3/22/2022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460275-6893-4DDE-8744-1CA0F9086F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9C6052-1E16-4743-9583-AE2740BCD4CA}" type="datetime1">
              <a:rPr lang="en-US"/>
              <a:pPr>
                <a:defRPr/>
              </a:pPr>
              <a:t>3/22/2022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4CC43B-31C8-4F61-A8C2-3CF64D15E7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alpha val="0"/>
          </a:schemeClr>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088FE2-7D39-4207-AD45-2D51CFA74A49}" type="datetime1">
              <a:rPr lang="en-US"/>
              <a:pPr>
                <a:defRPr/>
              </a:pPr>
              <a:t>3/22/2022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A3500F4-6ABB-48EB-927C-D701308D7A1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43" r:id="rId7"/>
    <p:sldLayoutId id="2147483839" r:id="rId8"/>
    <p:sldLayoutId id="2147483840" r:id="rId9"/>
    <p:sldLayoutId id="2147483841" r:id="rId10"/>
    <p:sldLayoutId id="2147483842" r:id="rId11"/>
    <p:sldLayoutId id="214748384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6.png"/><Relationship Id="rId7"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6.png"/><Relationship Id="rId4" Type="http://schemas.openxmlformats.org/officeDocument/2006/relationships/oleObject" Target="../embeddings/oleObject2.bin"/></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9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47"/>
          <p:cNvSpPr txBox="1">
            <a:spLocks noChangeArrowheads="1"/>
          </p:cNvSpPr>
          <p:nvPr/>
        </p:nvSpPr>
        <p:spPr bwMode="auto">
          <a:xfrm>
            <a:off x="152400" y="2026384"/>
            <a:ext cx="8763000" cy="1631216"/>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4000" b="1" dirty="0" smtClean="0">
                <a:solidFill>
                  <a:schemeClr val="bg1"/>
                </a:solidFill>
              </a:rPr>
              <a:t>Rifle </a:t>
            </a:r>
            <a:r>
              <a:rPr lang="en-US" sz="4000" b="1" dirty="0">
                <a:solidFill>
                  <a:schemeClr val="bg1"/>
                </a:solidFill>
              </a:rPr>
              <a:t>Marksmanship</a:t>
            </a:r>
          </a:p>
          <a:p>
            <a:pPr algn="ctr" fontAlgn="auto">
              <a:spcBef>
                <a:spcPct val="50000"/>
              </a:spcBef>
              <a:spcAft>
                <a:spcPts val="0"/>
              </a:spcAft>
              <a:defRPr/>
            </a:pPr>
            <a:r>
              <a:rPr lang="en-US" sz="4000" b="1" dirty="0" smtClean="0">
                <a:solidFill>
                  <a:schemeClr val="bg1"/>
                </a:solidFill>
              </a:rPr>
              <a:t>RM </a:t>
            </a:r>
            <a:r>
              <a:rPr lang="en-US" sz="4000" b="1" dirty="0">
                <a:solidFill>
                  <a:schemeClr val="bg1"/>
                </a:solidFill>
              </a:rPr>
              <a:t>1</a:t>
            </a:r>
          </a:p>
        </p:txBody>
      </p:sp>
      <p:sp>
        <p:nvSpPr>
          <p:cNvPr id="5" name="Slide Number Placeholder 4"/>
          <p:cNvSpPr>
            <a:spLocks noGrp="1"/>
          </p:cNvSpPr>
          <p:nvPr>
            <p:ph type="sldNum" sz="quarter" idx="12"/>
          </p:nvPr>
        </p:nvSpPr>
        <p:spPr/>
        <p:txBody>
          <a:bodyPr/>
          <a:lstStyle/>
          <a:p>
            <a:pPr>
              <a:defRPr/>
            </a:pPr>
            <a:fld id="{D5B916F2-03CB-4582-8C94-3B36104916A2}" type="slidenum">
              <a:rPr lang="en-US"/>
              <a:pPr>
                <a:defRPr/>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346D078-DD97-4CA5-A020-6F8117701116}" type="slidenum">
              <a:rPr lang="en-US" smtClean="0"/>
              <a:pPr>
                <a:defRPr/>
              </a:pPr>
              <a:t>10</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823651863"/>
              </p:ext>
            </p:extLst>
          </p:nvPr>
        </p:nvGraphicFramePr>
        <p:xfrm>
          <a:off x="533400" y="1397000"/>
          <a:ext cx="8153400" cy="4754365"/>
        </p:xfrm>
        <a:graphic>
          <a:graphicData uri="http://schemas.openxmlformats.org/drawingml/2006/table">
            <a:tbl>
              <a:tblPr firstRow="1" bandRow="1">
                <a:tableStyleId>{073A0DAA-6AF3-43AB-8588-CEC1D06C72B9}</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639565">
                <a:tc>
                  <a:txBody>
                    <a:bodyPr/>
                    <a:lstStyle/>
                    <a:p>
                      <a:pPr algn="ctr"/>
                      <a:r>
                        <a:rPr lang="en-US" sz="2800" dirty="0" smtClean="0"/>
                        <a:t>Weapon Control Status</a:t>
                      </a:r>
                      <a:endParaRPr lang="en-US" sz="2800" dirty="0"/>
                    </a:p>
                  </a:txBody>
                  <a:tcPr/>
                </a:tc>
                <a:tc>
                  <a:txBody>
                    <a:bodyPr/>
                    <a:lstStyle/>
                    <a:p>
                      <a:pPr algn="ctr"/>
                      <a:r>
                        <a:rPr lang="en-US" sz="2800" dirty="0" smtClean="0"/>
                        <a:t>Definition</a:t>
                      </a:r>
                      <a:endParaRPr lang="en-US" sz="2800" dirty="0"/>
                    </a:p>
                  </a:txBody>
                  <a:tcPr/>
                </a:tc>
                <a:extLst>
                  <a:ext uri="{0D108BD9-81ED-4DB2-BD59-A6C34878D82A}">
                    <a16:rowId xmlns:a16="http://schemas.microsoft.com/office/drawing/2014/main" val="10000"/>
                  </a:ext>
                </a:extLst>
              </a:tr>
              <a:tr h="1103906">
                <a:tc>
                  <a:txBody>
                    <a:bodyPr/>
                    <a:lstStyle/>
                    <a:p>
                      <a:endParaRPr lang="en-US" sz="2800" dirty="0" smtClean="0"/>
                    </a:p>
                    <a:p>
                      <a:r>
                        <a:rPr lang="en-US" sz="2800" dirty="0" smtClean="0"/>
                        <a:t>Weapons hold</a:t>
                      </a:r>
                      <a:endParaRPr lang="en-US" sz="2800" dirty="0"/>
                    </a:p>
                  </a:txBody>
                  <a:tcPr/>
                </a:tc>
                <a:tc>
                  <a:txBody>
                    <a:bodyPr/>
                    <a:lstStyle/>
                    <a:p>
                      <a:endParaRPr lang="en-US" sz="2800" dirty="0" smtClean="0"/>
                    </a:p>
                    <a:p>
                      <a:r>
                        <a:rPr lang="en-US" sz="2800" dirty="0" smtClean="0"/>
                        <a:t>Engage only if engaged or ordered to engage.</a:t>
                      </a:r>
                      <a:endParaRPr lang="en-US" sz="2800" dirty="0"/>
                    </a:p>
                  </a:txBody>
                  <a:tcPr/>
                </a:tc>
                <a:extLst>
                  <a:ext uri="{0D108BD9-81ED-4DB2-BD59-A6C34878D82A}">
                    <a16:rowId xmlns:a16="http://schemas.microsoft.com/office/drawing/2014/main" val="10001"/>
                  </a:ext>
                </a:extLst>
              </a:tr>
              <a:tr h="639565">
                <a:tc>
                  <a:txBody>
                    <a:bodyPr/>
                    <a:lstStyle/>
                    <a:p>
                      <a:endParaRPr lang="en-US" sz="2800" dirty="0" smtClean="0"/>
                    </a:p>
                    <a:p>
                      <a:r>
                        <a:rPr lang="en-US" sz="2800" dirty="0" smtClean="0"/>
                        <a:t>Weapons tight</a:t>
                      </a:r>
                      <a:endParaRPr lang="en-US" sz="2800" dirty="0"/>
                    </a:p>
                  </a:txBody>
                  <a:tcPr/>
                </a:tc>
                <a:tc>
                  <a:txBody>
                    <a:bodyPr/>
                    <a:lstStyle/>
                    <a:p>
                      <a:r>
                        <a:rPr lang="en-US" sz="2800" dirty="0" smtClean="0"/>
                        <a:t>Engage only if target is positively identified as enemy.</a:t>
                      </a:r>
                      <a:endParaRPr lang="en-US" sz="2800" dirty="0"/>
                    </a:p>
                  </a:txBody>
                  <a:tcPr/>
                </a:tc>
                <a:extLst>
                  <a:ext uri="{0D108BD9-81ED-4DB2-BD59-A6C34878D82A}">
                    <a16:rowId xmlns:a16="http://schemas.microsoft.com/office/drawing/2014/main" val="10002"/>
                  </a:ext>
                </a:extLst>
              </a:tr>
              <a:tr h="639565">
                <a:tc>
                  <a:txBody>
                    <a:bodyPr/>
                    <a:lstStyle/>
                    <a:p>
                      <a:endParaRPr lang="en-US" sz="2800" dirty="0" smtClean="0"/>
                    </a:p>
                    <a:p>
                      <a:r>
                        <a:rPr lang="en-US" sz="2800" dirty="0" smtClean="0"/>
                        <a:t>Weapons free</a:t>
                      </a:r>
                      <a:endParaRPr lang="en-US" sz="2800" dirty="0"/>
                    </a:p>
                  </a:txBody>
                  <a:tcPr/>
                </a:tc>
                <a:tc>
                  <a:txBody>
                    <a:bodyPr/>
                    <a:lstStyle/>
                    <a:p>
                      <a:r>
                        <a:rPr lang="en-US" sz="2800" dirty="0" smtClean="0"/>
                        <a:t>Engage targets</a:t>
                      </a:r>
                      <a:r>
                        <a:rPr lang="en-US" sz="2800" baseline="0" dirty="0" smtClean="0"/>
                        <a:t> not positively identified as friendly.</a:t>
                      </a:r>
                      <a:endParaRPr lang="en-US" sz="2800" dirty="0"/>
                    </a:p>
                  </a:txBody>
                  <a:tcPr/>
                </a:tc>
                <a:extLst>
                  <a:ext uri="{0D108BD9-81ED-4DB2-BD59-A6C34878D82A}">
                    <a16:rowId xmlns:a16="http://schemas.microsoft.com/office/drawing/2014/main" val="10003"/>
                  </a:ext>
                </a:extLst>
              </a:tr>
            </a:tbl>
          </a:graphicData>
        </a:graphic>
      </p:graphicFrame>
      <p:sp>
        <p:nvSpPr>
          <p:cNvPr id="5" name="Rectangle 2"/>
          <p:cNvSpPr txBox="1">
            <a:spLocks noChangeArrowheads="1"/>
          </p:cNvSpPr>
          <p:nvPr/>
        </p:nvSpPr>
        <p:spPr bwMode="auto">
          <a:xfrm>
            <a:off x="152400" y="57083"/>
            <a:ext cx="8839200" cy="781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smtClean="0">
                <a:solidFill>
                  <a:schemeClr val="bg1"/>
                </a:solidFill>
                <a:latin typeface="Arial" pitchFamily="34" charset="0"/>
                <a:cs typeface="Arial" pitchFamily="34" charset="0"/>
              </a:rPr>
              <a:t>Safe Weapons Handling</a:t>
            </a:r>
            <a:endParaRPr lang="en-US" sz="3100" b="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60134769"/>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22523" y="0"/>
            <a:ext cx="6830717" cy="769441"/>
          </a:xfrm>
          <a:prstGeom prst="rect">
            <a:avLst/>
          </a:prstGeom>
          <a:noFill/>
          <a:ln w="9525">
            <a:noFill/>
            <a:miter lim="800000"/>
            <a:headEnd/>
            <a:tailEnd/>
          </a:ln>
        </p:spPr>
        <p:txBody>
          <a:bodyPr wrap="none">
            <a:spAutoFit/>
          </a:bodyPr>
          <a:lstStyle/>
          <a:p>
            <a:pPr algn="ctr" eaLnBrk="0" hangingPunct="0"/>
            <a:r>
              <a:rPr lang="en-US" sz="4400" b="1" dirty="0" smtClean="0">
                <a:solidFill>
                  <a:schemeClr val="bg1"/>
                </a:solidFill>
                <a:latin typeface="Arial" charset="0"/>
              </a:rPr>
              <a:t>M68 CHARACTERISTICS</a:t>
            </a:r>
            <a:endParaRPr lang="en-US" sz="4400" b="1" dirty="0">
              <a:solidFill>
                <a:schemeClr val="bg1"/>
              </a:solidFill>
              <a:latin typeface="Arial" charset="0"/>
            </a:endParaRPr>
          </a:p>
        </p:txBody>
      </p:sp>
      <p:sp>
        <p:nvSpPr>
          <p:cNvPr id="11267" name="Text Box 3"/>
          <p:cNvSpPr txBox="1">
            <a:spLocks noChangeArrowheads="1"/>
          </p:cNvSpPr>
          <p:nvPr/>
        </p:nvSpPr>
        <p:spPr bwMode="auto">
          <a:xfrm>
            <a:off x="533400" y="2070080"/>
            <a:ext cx="8382000" cy="3416320"/>
          </a:xfrm>
          <a:prstGeom prst="rect">
            <a:avLst/>
          </a:prstGeom>
          <a:noFill/>
          <a:ln w="9525">
            <a:noFill/>
            <a:miter lim="800000"/>
            <a:headEnd/>
            <a:tailEnd/>
          </a:ln>
        </p:spPr>
        <p:txBody>
          <a:bodyPr>
            <a:spAutoFit/>
          </a:bodyPr>
          <a:lstStyle/>
          <a:p>
            <a:pPr eaLnBrk="0" hangingPunct="0">
              <a:tabLst>
                <a:tab pos="3605213" algn="l"/>
              </a:tabLst>
            </a:pPr>
            <a:r>
              <a:rPr lang="en-US" b="1" dirty="0" smtClean="0">
                <a:solidFill>
                  <a:schemeClr val="bg1"/>
                </a:solidFill>
                <a:latin typeface="Arial" charset="0"/>
              </a:rPr>
              <a:t>Description:  </a:t>
            </a:r>
            <a:r>
              <a:rPr lang="en-US" dirty="0" smtClean="0">
                <a:solidFill>
                  <a:schemeClr val="bg1"/>
                </a:solidFill>
                <a:latin typeface="Arial" charset="0"/>
              </a:rPr>
              <a:t>Electrical Red Dot Sight for the M16A1/A2 Rifle, M4 Series Carbine or the Modular Weapons Systems.</a:t>
            </a:r>
            <a:endParaRPr lang="en-US" dirty="0">
              <a:solidFill>
                <a:schemeClr val="bg1"/>
              </a:solidFill>
              <a:latin typeface="Arial" charset="0"/>
            </a:endParaRPr>
          </a:p>
          <a:p>
            <a:pPr eaLnBrk="0" hangingPunct="0">
              <a:tabLst>
                <a:tab pos="3605213" algn="l"/>
              </a:tabLst>
            </a:pPr>
            <a:endParaRPr lang="en-US" dirty="0">
              <a:solidFill>
                <a:schemeClr val="bg1"/>
              </a:solidFill>
              <a:latin typeface="Arial" charset="0"/>
            </a:endParaRPr>
          </a:p>
          <a:p>
            <a:pPr eaLnBrk="0" hangingPunct="0">
              <a:tabLst>
                <a:tab pos="3605213" algn="l"/>
              </a:tabLst>
            </a:pPr>
            <a:r>
              <a:rPr lang="en-US" b="1" dirty="0" smtClean="0">
                <a:solidFill>
                  <a:schemeClr val="bg1"/>
                </a:solidFill>
                <a:latin typeface="Arial" charset="0"/>
              </a:rPr>
              <a:t>M68 Close Combat Optic (CCO):  </a:t>
            </a:r>
            <a:r>
              <a:rPr lang="en-US" dirty="0" smtClean="0">
                <a:solidFill>
                  <a:schemeClr val="bg1"/>
                </a:solidFill>
                <a:latin typeface="Arial" charset="0"/>
              </a:rPr>
              <a:t>Becomes 100</a:t>
            </a:r>
            <a:r>
              <a:rPr lang="en-US" dirty="0">
                <a:solidFill>
                  <a:schemeClr val="bg1"/>
                </a:solidFill>
                <a:latin typeface="Arial" charset="0"/>
              </a:rPr>
              <a:t>% </a:t>
            </a:r>
            <a:r>
              <a:rPr lang="en-US" dirty="0" smtClean="0">
                <a:solidFill>
                  <a:schemeClr val="bg1"/>
                </a:solidFill>
                <a:latin typeface="Arial" charset="0"/>
              </a:rPr>
              <a:t>Parallax Free at 50 Meters and beyond, Features an Anti-Reflective Coated Lens System</a:t>
            </a:r>
            <a:endParaRPr lang="en-US" dirty="0">
              <a:solidFill>
                <a:schemeClr val="bg1"/>
              </a:solidFill>
              <a:latin typeface="Arial" charset="0"/>
            </a:endParaRPr>
          </a:p>
          <a:p>
            <a:pPr eaLnBrk="0" hangingPunct="0">
              <a:tabLst>
                <a:tab pos="3605213" algn="l"/>
              </a:tabLst>
            </a:pPr>
            <a:endParaRPr lang="en-US" dirty="0">
              <a:solidFill>
                <a:schemeClr val="bg1"/>
              </a:solidFill>
              <a:latin typeface="Arial" charset="0"/>
            </a:endParaRPr>
          </a:p>
          <a:p>
            <a:pPr eaLnBrk="0" hangingPunct="0">
              <a:buFontTx/>
              <a:buChar char="•"/>
              <a:tabLst>
                <a:tab pos="3605213" algn="l"/>
              </a:tabLst>
            </a:pPr>
            <a:r>
              <a:rPr lang="en-US" dirty="0">
                <a:solidFill>
                  <a:schemeClr val="bg1"/>
                </a:solidFill>
                <a:latin typeface="Arial" charset="0"/>
              </a:rPr>
              <a:t>  LENGTH:  4.9 INCHES (125 mm)</a:t>
            </a:r>
          </a:p>
          <a:p>
            <a:pPr eaLnBrk="0" hangingPunct="0">
              <a:buFontTx/>
              <a:buChar char="•"/>
              <a:tabLst>
                <a:tab pos="3605213" algn="l"/>
              </a:tabLst>
            </a:pPr>
            <a:r>
              <a:rPr lang="en-US" dirty="0">
                <a:solidFill>
                  <a:schemeClr val="bg1"/>
                </a:solidFill>
                <a:latin typeface="Arial" charset="0"/>
              </a:rPr>
              <a:t>  WEIGHT:  6.2 </a:t>
            </a:r>
            <a:r>
              <a:rPr lang="en-US" dirty="0" err="1">
                <a:solidFill>
                  <a:schemeClr val="bg1"/>
                </a:solidFill>
                <a:latin typeface="Arial" charset="0"/>
              </a:rPr>
              <a:t>Ozs</a:t>
            </a:r>
            <a:r>
              <a:rPr lang="en-US" dirty="0">
                <a:solidFill>
                  <a:schemeClr val="bg1"/>
                </a:solidFill>
                <a:latin typeface="Arial" charset="0"/>
              </a:rPr>
              <a:t> (175 </a:t>
            </a:r>
            <a:r>
              <a:rPr lang="en-US" dirty="0" err="1">
                <a:solidFill>
                  <a:schemeClr val="bg1"/>
                </a:solidFill>
                <a:latin typeface="Arial" charset="0"/>
              </a:rPr>
              <a:t>gms</a:t>
            </a:r>
            <a:r>
              <a:rPr lang="en-US" dirty="0">
                <a:solidFill>
                  <a:schemeClr val="bg1"/>
                </a:solidFill>
                <a:latin typeface="Arial" charset="0"/>
              </a:rPr>
              <a:t>)</a:t>
            </a:r>
          </a:p>
          <a:p>
            <a:pPr eaLnBrk="0" hangingPunct="0">
              <a:buFontTx/>
              <a:buChar char="•"/>
              <a:tabLst>
                <a:tab pos="3605213" algn="l"/>
              </a:tabLst>
            </a:pPr>
            <a:r>
              <a:rPr lang="en-US" dirty="0">
                <a:solidFill>
                  <a:schemeClr val="bg1"/>
                </a:solidFill>
                <a:latin typeface="Arial" charset="0"/>
              </a:rPr>
              <a:t>  BATTERY LIFE:  3-20 DAYS</a:t>
            </a:r>
          </a:p>
          <a:p>
            <a:pPr eaLnBrk="0" hangingPunct="0">
              <a:buFontTx/>
              <a:buChar char="•"/>
              <a:tabLst>
                <a:tab pos="3605213" algn="l"/>
              </a:tabLst>
            </a:pPr>
            <a:r>
              <a:rPr lang="en-US" dirty="0">
                <a:solidFill>
                  <a:schemeClr val="bg1"/>
                </a:solidFill>
                <a:latin typeface="Arial" charset="0"/>
              </a:rPr>
              <a:t>  RED DOT DIAMETER:  2.2 cm @ 25 M</a:t>
            </a:r>
          </a:p>
          <a:p>
            <a:pPr eaLnBrk="0" hangingPunct="0">
              <a:tabLst>
                <a:tab pos="3605213" algn="l"/>
              </a:tabLst>
            </a:pPr>
            <a:r>
              <a:rPr lang="en-US" dirty="0">
                <a:solidFill>
                  <a:schemeClr val="bg1"/>
                </a:solidFill>
                <a:latin typeface="Arial" charset="0"/>
              </a:rPr>
              <a:t>	8.8 cm @ 100 M</a:t>
            </a:r>
          </a:p>
          <a:p>
            <a:pPr eaLnBrk="0" hangingPunct="0">
              <a:tabLst>
                <a:tab pos="3605213" algn="l"/>
              </a:tabLst>
            </a:pPr>
            <a:r>
              <a:rPr lang="en-US" dirty="0">
                <a:solidFill>
                  <a:schemeClr val="bg1"/>
                </a:solidFill>
                <a:latin typeface="Arial" charset="0"/>
              </a:rPr>
              <a:t>	26.4 cm @ 300 M</a:t>
            </a:r>
          </a:p>
        </p:txBody>
      </p:sp>
    </p:spTree>
    <p:extLst>
      <p:ext uri="{BB962C8B-B14F-4D97-AF65-F5344CB8AC3E}">
        <p14:creationId xmlns:p14="http://schemas.microsoft.com/office/powerpoint/2010/main" val="14223518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0" y="453749"/>
            <a:ext cx="6248400" cy="2746651"/>
          </a:xfrm>
          <a:prstGeom prst="rect">
            <a:avLst/>
          </a:prstGeom>
          <a:noFill/>
          <a:ln w="9525">
            <a:noFill/>
            <a:miter lim="800000"/>
            <a:headEnd/>
            <a:tailEnd/>
          </a:ln>
          <a:effectLst/>
        </p:spPr>
        <p:txBody>
          <a:bodyPr lIns="444360" tIns="418968" rIns="609408" bIns="380880" anchor="ctr">
            <a:spAutoFit/>
          </a:bodyPr>
          <a:lstStyle/>
          <a:p>
            <a:pPr eaLnBrk="0" hangingPunct="0">
              <a:defRPr/>
            </a:pPr>
            <a:r>
              <a:rPr lang="en-US" sz="1400" b="1" dirty="0">
                <a:solidFill>
                  <a:srgbClr val="000000"/>
                </a:solidFill>
                <a:latin typeface="Arial" pitchFamily="34" charset="0"/>
                <a:ea typeface="Times New Roman" pitchFamily="18" charset="0"/>
                <a:cs typeface="Arial" pitchFamily="34" charset="0"/>
              </a:rPr>
              <a:t>Mount the CCO to the flattop receiver rail (M4, M4A1, M16A4).</a:t>
            </a:r>
          </a:p>
          <a:p>
            <a:pPr eaLnBrk="0" hangingPunct="0">
              <a:defRPr/>
            </a:pPr>
            <a:endParaRPr lang="en-US" sz="1400" b="1" dirty="0">
              <a:latin typeface="Arial" pitchFamily="34" charset="0"/>
              <a:cs typeface="Arial" pitchFamily="34" charset="0"/>
            </a:endParaRPr>
          </a:p>
          <a:p>
            <a:pPr marL="228600" indent="-228600" eaLnBrk="0" hangingPunct="0">
              <a:defRPr/>
            </a:pPr>
            <a:r>
              <a:rPr lang="en-US" sz="1400" b="1" dirty="0">
                <a:solidFill>
                  <a:srgbClr val="000000"/>
                </a:solidFill>
                <a:latin typeface="Arial" pitchFamily="34" charset="0"/>
                <a:ea typeface="Times New Roman" pitchFamily="18" charset="0"/>
                <a:cs typeface="Arial" pitchFamily="34" charset="0"/>
              </a:rPr>
              <a:t>a. Ensure base of CCO does not extend past the end of the mounting rail. </a:t>
            </a:r>
          </a:p>
          <a:p>
            <a:pPr marL="228600" indent="-228600" eaLnBrk="0" hangingPunct="0">
              <a:defRPr/>
            </a:pPr>
            <a:r>
              <a:rPr lang="en-US" sz="1400" b="1" dirty="0">
                <a:solidFill>
                  <a:srgbClr val="000000"/>
                </a:solidFill>
                <a:latin typeface="Arial" pitchFamily="34" charset="0"/>
                <a:ea typeface="Times New Roman" pitchFamily="18" charset="0"/>
                <a:cs typeface="Arial" pitchFamily="34" charset="0"/>
              </a:rPr>
              <a:t>b. Ensure the grabber edges wrap around the mounting rail.</a:t>
            </a:r>
            <a:endParaRPr lang="en-US" sz="1400" b="1" dirty="0">
              <a:latin typeface="Arial" pitchFamily="34" charset="0"/>
              <a:cs typeface="Arial" pitchFamily="34" charset="0"/>
            </a:endParaRPr>
          </a:p>
          <a:p>
            <a:pPr eaLnBrk="0" hangingPunct="0">
              <a:defRPr/>
            </a:pPr>
            <a:r>
              <a:rPr lang="en-US" sz="1400" b="1" dirty="0">
                <a:solidFill>
                  <a:srgbClr val="000000"/>
                </a:solidFill>
                <a:latin typeface="Arial" pitchFamily="34" charset="0"/>
                <a:ea typeface="Times New Roman" pitchFamily="18" charset="0"/>
                <a:cs typeface="Arial" pitchFamily="34" charset="0"/>
              </a:rPr>
              <a:t>c. Ensure torque bar is in slot on mounting rail.</a:t>
            </a:r>
          </a:p>
          <a:p>
            <a:pPr eaLnBrk="0" hangingPunct="0">
              <a:defRPr/>
            </a:pPr>
            <a:r>
              <a:rPr lang="en-US" sz="1400" b="1" dirty="0">
                <a:solidFill>
                  <a:srgbClr val="000000"/>
                </a:solidFill>
                <a:latin typeface="Arial" pitchFamily="34" charset="0"/>
                <a:ea typeface="Times New Roman" pitchFamily="18" charset="0"/>
                <a:cs typeface="Arial" pitchFamily="34" charset="0"/>
              </a:rPr>
              <a:t>d. Applying finger pressure only, rotate the torque knob counter clockwise until it snaps two times</a:t>
            </a:r>
            <a:r>
              <a:rPr lang="en-US" sz="1400" b="1" dirty="0">
                <a:latin typeface="Arial" pitchFamily="34" charset="0"/>
                <a:cs typeface="Arial" pitchFamily="34" charset="0"/>
              </a:rPr>
              <a:t> </a:t>
            </a:r>
            <a:endParaRPr lang="en-US" sz="1400" b="1" dirty="0">
              <a:solidFill>
                <a:schemeClr val="bg1"/>
              </a:solidFill>
              <a:latin typeface="Arial" pitchFamily="34" charset="0"/>
              <a:cs typeface="Arial" pitchFamily="34" charset="0"/>
            </a:endParaRPr>
          </a:p>
          <a:p>
            <a:pPr eaLnBrk="0" hangingPunct="0">
              <a:defRPr/>
            </a:pPr>
            <a:r>
              <a:rPr lang="en-US" sz="1400" b="1" dirty="0">
                <a:solidFill>
                  <a:schemeClr val="bg1"/>
                </a:solidFill>
                <a:latin typeface="Arial" pitchFamily="34" charset="0"/>
                <a:cs typeface="Arial" pitchFamily="34" charset="0"/>
              </a:rPr>
              <a:t>e. Ensure to burn ends of five fifty cord to eliminate fraying.</a:t>
            </a:r>
          </a:p>
        </p:txBody>
      </p:sp>
      <p:sp>
        <p:nvSpPr>
          <p:cNvPr id="18435" name="TextBox 7"/>
          <p:cNvSpPr txBox="1">
            <a:spLocks noChangeArrowheads="1"/>
          </p:cNvSpPr>
          <p:nvPr/>
        </p:nvSpPr>
        <p:spPr bwMode="auto">
          <a:xfrm>
            <a:off x="2819400" y="0"/>
            <a:ext cx="3780202" cy="584775"/>
          </a:xfrm>
          <a:prstGeom prst="rect">
            <a:avLst/>
          </a:prstGeom>
          <a:noFill/>
          <a:ln w="9525">
            <a:noFill/>
            <a:miter lim="800000"/>
            <a:headEnd/>
            <a:tailEnd/>
          </a:ln>
        </p:spPr>
        <p:txBody>
          <a:bodyPr wrap="none">
            <a:spAutoFit/>
          </a:bodyPr>
          <a:lstStyle/>
          <a:p>
            <a:r>
              <a:rPr lang="en-US" sz="3200" b="1" u="sng" dirty="0">
                <a:solidFill>
                  <a:schemeClr val="bg1"/>
                </a:solidFill>
                <a:latin typeface="Arial" charset="0"/>
                <a:cs typeface="Arial" charset="0"/>
              </a:rPr>
              <a:t>Mounting the CCO</a:t>
            </a:r>
          </a:p>
        </p:txBody>
      </p:sp>
      <p:pic>
        <p:nvPicPr>
          <p:cNvPr id="18436" name="Picture 5"/>
          <p:cNvPicPr>
            <a:picLocks noChangeAspect="1" noChangeArrowheads="1"/>
          </p:cNvPicPr>
          <p:nvPr/>
        </p:nvPicPr>
        <p:blipFill>
          <a:blip r:embed="rId2" cstate="print"/>
          <a:srcRect/>
          <a:stretch>
            <a:fillRect/>
          </a:stretch>
        </p:blipFill>
        <p:spPr bwMode="auto">
          <a:xfrm>
            <a:off x="304800" y="3581400"/>
            <a:ext cx="4114800" cy="3276600"/>
          </a:xfrm>
          <a:prstGeom prst="rect">
            <a:avLst/>
          </a:prstGeom>
          <a:noFill/>
          <a:ln w="9525">
            <a:noFill/>
            <a:miter lim="800000"/>
            <a:headEnd/>
            <a:tailEnd/>
          </a:ln>
        </p:spPr>
      </p:pic>
      <p:pic>
        <p:nvPicPr>
          <p:cNvPr id="18437" name="Picture 6"/>
          <p:cNvPicPr>
            <a:picLocks noChangeAspect="1" noChangeArrowheads="1"/>
          </p:cNvPicPr>
          <p:nvPr/>
        </p:nvPicPr>
        <p:blipFill>
          <a:blip r:embed="rId3" cstate="print"/>
          <a:srcRect/>
          <a:stretch>
            <a:fillRect/>
          </a:stretch>
        </p:blipFill>
        <p:spPr bwMode="auto">
          <a:xfrm>
            <a:off x="4729163" y="3562350"/>
            <a:ext cx="4114800" cy="3276600"/>
          </a:xfrm>
          <a:prstGeom prst="rect">
            <a:avLst/>
          </a:prstGeom>
          <a:noFill/>
          <a:ln w="9525">
            <a:noFill/>
            <a:miter lim="800000"/>
            <a:headEnd/>
            <a:tailEnd/>
          </a:ln>
        </p:spPr>
      </p:pic>
      <p:sp>
        <p:nvSpPr>
          <p:cNvPr id="2" name="TextBox 7"/>
          <p:cNvSpPr txBox="1">
            <a:spLocks noChangeArrowheads="1"/>
          </p:cNvSpPr>
          <p:nvPr/>
        </p:nvSpPr>
        <p:spPr bwMode="auto">
          <a:xfrm>
            <a:off x="1600200" y="3163824"/>
            <a:ext cx="860172" cy="369332"/>
          </a:xfrm>
          <a:prstGeom prst="rect">
            <a:avLst/>
          </a:prstGeom>
          <a:noFill/>
          <a:ln w="9525">
            <a:noFill/>
            <a:miter lim="800000"/>
            <a:headEnd/>
            <a:tailEnd/>
          </a:ln>
        </p:spPr>
        <p:txBody>
          <a:bodyPr wrap="none">
            <a:spAutoFit/>
          </a:bodyPr>
          <a:lstStyle/>
          <a:p>
            <a:r>
              <a:rPr lang="en-US" dirty="0">
                <a:solidFill>
                  <a:schemeClr val="bg1"/>
                </a:solidFill>
                <a:latin typeface="Arial" panose="020B0604020202020204" pitchFamily="34" charset="0"/>
                <a:cs typeface="Arial" panose="020B0604020202020204" pitchFamily="34" charset="0"/>
              </a:rPr>
              <a:t>Wrong</a:t>
            </a:r>
          </a:p>
        </p:txBody>
      </p:sp>
      <p:sp>
        <p:nvSpPr>
          <p:cNvPr id="18439" name="TextBox 8"/>
          <p:cNvSpPr txBox="1">
            <a:spLocks noChangeArrowheads="1"/>
          </p:cNvSpPr>
          <p:nvPr/>
        </p:nvSpPr>
        <p:spPr bwMode="auto">
          <a:xfrm>
            <a:off x="6477000" y="3134678"/>
            <a:ext cx="723275" cy="369332"/>
          </a:xfrm>
          <a:prstGeom prst="rect">
            <a:avLst/>
          </a:prstGeom>
          <a:noFill/>
          <a:ln w="9525">
            <a:noFill/>
            <a:miter lim="800000"/>
            <a:headEnd/>
            <a:tailEnd/>
          </a:ln>
        </p:spPr>
        <p:txBody>
          <a:bodyPr wrap="none">
            <a:spAutoFit/>
          </a:bodyPr>
          <a:lstStyle/>
          <a:p>
            <a:r>
              <a:rPr lang="en-US" dirty="0">
                <a:solidFill>
                  <a:schemeClr val="bg1"/>
                </a:solidFill>
                <a:latin typeface="Arial" panose="020B0604020202020204" pitchFamily="34" charset="0"/>
                <a:cs typeface="Arial" panose="020B0604020202020204" pitchFamily="34" charset="0"/>
              </a:rPr>
              <a:t>Right</a:t>
            </a:r>
          </a:p>
        </p:txBody>
      </p:sp>
    </p:spTree>
    <p:extLst>
      <p:ext uri="{BB962C8B-B14F-4D97-AF65-F5344CB8AC3E}">
        <p14:creationId xmlns:p14="http://schemas.microsoft.com/office/powerpoint/2010/main" val="5734678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81000" y="0"/>
            <a:ext cx="8458200" cy="838200"/>
          </a:xfrm>
        </p:spPr>
        <p:txBody>
          <a:bodyPr anchor="t"/>
          <a:lstStyle/>
          <a:p>
            <a:pPr algn="l" eaLnBrk="1" hangingPunct="1"/>
            <a:r>
              <a:rPr lang="en-US" sz="3200" b="1" dirty="0">
                <a:solidFill>
                  <a:schemeClr val="bg1"/>
                </a:solidFill>
                <a:latin typeface="Arial" pitchFamily="34" charset="0"/>
                <a:cs typeface="Arial" pitchFamily="34" charset="0"/>
              </a:rPr>
              <a:t>B</a:t>
            </a:r>
            <a:r>
              <a:rPr lang="en-US" sz="3200" b="1" dirty="0" smtClean="0">
                <a:solidFill>
                  <a:schemeClr val="bg1"/>
                </a:solidFill>
                <a:latin typeface="Arial" pitchFamily="34" charset="0"/>
                <a:cs typeface="Arial" pitchFamily="34" charset="0"/>
              </a:rPr>
              <a:t>oresight the M68 CCO to an M4- Carbine</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a:solidFill>
                  <a:schemeClr val="bg1"/>
                </a:solidFill>
                <a:latin typeface="Arial" pitchFamily="34" charset="0"/>
                <a:ea typeface="Times New Roman"/>
                <a:cs typeface="Arial" pitchFamily="34" charset="0"/>
              </a:rPr>
              <a:t/>
            </a:r>
            <a:br>
              <a:rPr lang="en-US" sz="3200" dirty="0">
                <a:solidFill>
                  <a:schemeClr val="bg1"/>
                </a:solidFill>
                <a:latin typeface="Arial" pitchFamily="34" charset="0"/>
                <a:ea typeface="Times New Roman"/>
                <a:cs typeface="Arial" pitchFamily="34" charset="0"/>
              </a:rPr>
            </a:br>
            <a:endParaRPr lang="en-US" sz="3200" dirty="0" smtClean="0">
              <a:solidFill>
                <a:schemeClr val="bg1"/>
              </a:solidFill>
              <a:latin typeface="Arial" pitchFamily="34" charset="0"/>
              <a:cs typeface="Arial" pitchFamily="34" charset="0"/>
            </a:endParaRPr>
          </a:p>
        </p:txBody>
      </p:sp>
      <p:sp>
        <p:nvSpPr>
          <p:cNvPr id="156676" name="Rectangle 1028"/>
          <p:cNvSpPr>
            <a:spLocks noGrp="1" noChangeArrowheads="1"/>
          </p:cNvSpPr>
          <p:nvPr>
            <p:ph idx="1"/>
          </p:nvPr>
        </p:nvSpPr>
        <p:spPr>
          <a:xfrm>
            <a:off x="457200" y="1219199"/>
            <a:ext cx="8229600" cy="5502276"/>
          </a:xfrm>
        </p:spPr>
        <p:txBody>
          <a:bodyPr/>
          <a:lstStyle/>
          <a:p>
            <a:pPr marL="0" indent="0" eaLnBrk="1" hangingPunct="1">
              <a:buNone/>
            </a:pPr>
            <a:r>
              <a:rPr lang="en-US" sz="2000" b="1" dirty="0" smtClean="0">
                <a:solidFill>
                  <a:schemeClr val="bg1"/>
                </a:solidFill>
                <a:latin typeface="Arial" pitchFamily="34" charset="0"/>
                <a:cs typeface="Arial" pitchFamily="34" charset="0"/>
              </a:rPr>
              <a:t>(1) Zero </a:t>
            </a:r>
            <a:r>
              <a:rPr lang="en-US" sz="2000" b="1" dirty="0">
                <a:solidFill>
                  <a:schemeClr val="bg1"/>
                </a:solidFill>
                <a:latin typeface="Arial" pitchFamily="34" charset="0"/>
                <a:cs typeface="Arial" pitchFamily="34" charset="0"/>
              </a:rPr>
              <a:t>the </a:t>
            </a:r>
            <a:r>
              <a:rPr lang="en-US" sz="2000" b="1" dirty="0" err="1">
                <a:solidFill>
                  <a:schemeClr val="bg1"/>
                </a:solidFill>
                <a:latin typeface="Arial" pitchFamily="34" charset="0"/>
                <a:cs typeface="Arial" pitchFamily="34" charset="0"/>
              </a:rPr>
              <a:t>borelight</a:t>
            </a:r>
            <a:r>
              <a:rPr lang="en-US" sz="2000" b="1" dirty="0">
                <a:solidFill>
                  <a:schemeClr val="bg1"/>
                </a:solidFill>
                <a:latin typeface="Arial" pitchFamily="34" charset="0"/>
                <a:cs typeface="Arial" pitchFamily="34" charset="0"/>
              </a:rPr>
              <a:t> to the weapon.</a:t>
            </a:r>
          </a:p>
          <a:p>
            <a:pPr eaLnBrk="1" hangingPunct="1">
              <a:buFontTx/>
              <a:buNone/>
            </a:pPr>
            <a:r>
              <a:rPr lang="en-US" sz="2000" dirty="0">
                <a:solidFill>
                  <a:schemeClr val="bg1"/>
                </a:solidFill>
                <a:latin typeface="Arial" pitchFamily="34" charset="0"/>
                <a:cs typeface="Arial" pitchFamily="34" charset="0"/>
              </a:rPr>
              <a:t> 	</a:t>
            </a:r>
            <a:endParaRPr lang="en-US" sz="2000" dirty="0" smtClean="0">
              <a:solidFill>
                <a:schemeClr val="bg1"/>
              </a:solidFill>
              <a:latin typeface="Arial" pitchFamily="34" charset="0"/>
              <a:cs typeface="Arial" pitchFamily="34" charset="0"/>
            </a:endParaRPr>
          </a:p>
          <a:p>
            <a:pPr eaLnBrk="1" hangingPunct="1">
              <a:buFontTx/>
              <a:buNone/>
            </a:pP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a</a:t>
            </a:r>
            <a:r>
              <a:rPr lang="en-US" sz="2000" dirty="0">
                <a:solidFill>
                  <a:schemeClr val="bg1"/>
                </a:solidFill>
                <a:latin typeface="Arial" pitchFamily="34" charset="0"/>
                <a:cs typeface="Arial" pitchFamily="34" charset="0"/>
              </a:rPr>
              <a:t>. Ensure the weapon is clear</a:t>
            </a:r>
            <a:r>
              <a:rPr lang="en-US" sz="2000" dirty="0" smtClean="0">
                <a:solidFill>
                  <a:schemeClr val="bg1"/>
                </a:solidFill>
                <a:latin typeface="Arial" pitchFamily="34" charset="0"/>
                <a:cs typeface="Arial" pitchFamily="34" charset="0"/>
              </a:rPr>
              <a:t>.</a:t>
            </a:r>
          </a:p>
          <a:p>
            <a:pPr eaLnBrk="1" hangingPunct="1">
              <a:buFontTx/>
              <a:buNone/>
            </a:pPr>
            <a:r>
              <a:rPr lang="en-US" sz="2000" dirty="0" smtClean="0">
                <a:solidFill>
                  <a:schemeClr val="bg1"/>
                </a:solidFill>
                <a:latin typeface="Arial" pitchFamily="34" charset="0"/>
                <a:cs typeface="Arial" pitchFamily="34" charset="0"/>
              </a:rPr>
              <a:t> 	b</a:t>
            </a: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Stabilize </a:t>
            </a:r>
            <a:r>
              <a:rPr lang="en-US" sz="2000" dirty="0">
                <a:solidFill>
                  <a:schemeClr val="bg1"/>
                </a:solidFill>
                <a:latin typeface="Arial" pitchFamily="34" charset="0"/>
                <a:cs typeface="Arial" pitchFamily="34" charset="0"/>
              </a:rPr>
              <a:t>the </a:t>
            </a:r>
            <a:r>
              <a:rPr lang="en-US" sz="2000" dirty="0" smtClean="0">
                <a:solidFill>
                  <a:schemeClr val="bg1"/>
                </a:solidFill>
                <a:latin typeface="Arial" pitchFamily="34" charset="0"/>
                <a:cs typeface="Arial" pitchFamily="34" charset="0"/>
              </a:rPr>
              <a:t>weapon on the sandbag </a:t>
            </a:r>
            <a:r>
              <a:rPr lang="en-US" sz="2000" dirty="0">
                <a:solidFill>
                  <a:schemeClr val="bg1"/>
                </a:solidFill>
                <a:latin typeface="Arial" pitchFamily="34" charset="0"/>
                <a:cs typeface="Arial" pitchFamily="34" charset="0"/>
              </a:rPr>
              <a:t>without a cant.</a:t>
            </a:r>
          </a:p>
          <a:p>
            <a:pPr eaLnBrk="1" hangingPunct="1">
              <a:buFontTx/>
              <a:buNone/>
            </a:pP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   </a:t>
            </a:r>
            <a:r>
              <a:rPr lang="en-US" sz="1800" i="1" dirty="0" smtClean="0">
                <a:solidFill>
                  <a:schemeClr val="bg1"/>
                </a:solidFill>
                <a:latin typeface="Arial" pitchFamily="34" charset="0"/>
                <a:cs typeface="Arial" pitchFamily="34" charset="0"/>
              </a:rPr>
              <a:t>The </a:t>
            </a:r>
            <a:r>
              <a:rPr lang="en-US" sz="1800" i="1" dirty="0">
                <a:solidFill>
                  <a:schemeClr val="bg1"/>
                </a:solidFill>
                <a:latin typeface="Arial" pitchFamily="34" charset="0"/>
                <a:cs typeface="Arial" pitchFamily="34" charset="0"/>
              </a:rPr>
              <a:t>weapon does not have to be perfectly level with the ground when </a:t>
            </a:r>
            <a:r>
              <a:rPr lang="en-US" sz="1800" i="1" dirty="0" smtClean="0">
                <a:solidFill>
                  <a:schemeClr val="bg1"/>
                </a:solidFill>
                <a:latin typeface="Arial" pitchFamily="34" charset="0"/>
                <a:cs typeface="Arial" pitchFamily="34" charset="0"/>
              </a:rPr>
              <a:t> 	</a:t>
            </a:r>
            <a:r>
              <a:rPr lang="en-US" sz="1800" i="1" dirty="0" err="1" smtClean="0">
                <a:solidFill>
                  <a:schemeClr val="bg1"/>
                </a:solidFill>
                <a:latin typeface="Arial" pitchFamily="34" charset="0"/>
                <a:cs typeface="Arial" pitchFamily="34" charset="0"/>
              </a:rPr>
              <a:t>boresighting</a:t>
            </a:r>
            <a:r>
              <a:rPr lang="en-US" sz="1800" i="1" dirty="0" smtClean="0">
                <a:solidFill>
                  <a:schemeClr val="bg1"/>
                </a:solidFill>
                <a:latin typeface="Arial" pitchFamily="34" charset="0"/>
                <a:cs typeface="Arial" pitchFamily="34" charset="0"/>
              </a:rPr>
              <a:t>.</a:t>
            </a:r>
          </a:p>
          <a:p>
            <a:pPr eaLnBrk="1" hangingPunct="1">
              <a:buFontTx/>
              <a:buNone/>
            </a:pPr>
            <a:r>
              <a:rPr lang="en-US" sz="2000" dirty="0" smtClean="0">
                <a:solidFill>
                  <a:schemeClr val="bg1"/>
                </a:solidFill>
                <a:latin typeface="Arial" pitchFamily="34" charset="0"/>
                <a:cs typeface="Arial" pitchFamily="34" charset="0"/>
              </a:rPr>
              <a:t> </a:t>
            </a: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c.  </a:t>
            </a:r>
            <a:r>
              <a:rPr lang="en-US" sz="2000" dirty="0">
                <a:solidFill>
                  <a:schemeClr val="bg1"/>
                </a:solidFill>
                <a:latin typeface="Arial" pitchFamily="34" charset="0"/>
                <a:cs typeface="Arial" pitchFamily="34" charset="0"/>
              </a:rPr>
              <a:t>Attach the 5.56-millimeter mandrel to the </a:t>
            </a:r>
            <a:r>
              <a:rPr lang="en-US" sz="2000" dirty="0" err="1">
                <a:solidFill>
                  <a:schemeClr val="bg1"/>
                </a:solidFill>
                <a:latin typeface="Arial" pitchFamily="34" charset="0"/>
                <a:cs typeface="Arial" pitchFamily="34" charset="0"/>
              </a:rPr>
              <a:t>borelight</a:t>
            </a:r>
            <a:r>
              <a:rPr lang="en-US" sz="2000" dirty="0" smtClean="0">
                <a:solidFill>
                  <a:schemeClr val="bg1"/>
                </a:solidFill>
                <a:latin typeface="Arial" pitchFamily="34" charset="0"/>
                <a:cs typeface="Arial" pitchFamily="34" charset="0"/>
              </a:rPr>
              <a:t>.</a:t>
            </a:r>
          </a:p>
          <a:p>
            <a:pPr eaLnBrk="1" hangingPunct="1">
              <a:buFontTx/>
              <a:buNone/>
            </a:pPr>
            <a:r>
              <a:rPr lang="en-US" sz="2000" dirty="0" smtClean="0">
                <a:solidFill>
                  <a:schemeClr val="bg1"/>
                </a:solidFill>
                <a:latin typeface="Arial" pitchFamily="34" charset="0"/>
                <a:cs typeface="Arial" pitchFamily="34" charset="0"/>
              </a:rPr>
              <a:t>	d. Insert </a:t>
            </a:r>
            <a:r>
              <a:rPr lang="en-US" sz="2000" dirty="0">
                <a:solidFill>
                  <a:schemeClr val="bg1"/>
                </a:solidFill>
                <a:latin typeface="Arial" pitchFamily="34" charset="0"/>
                <a:cs typeface="Arial" pitchFamily="34" charset="0"/>
              </a:rPr>
              <a:t>the mandrel into the weapon's </a:t>
            </a:r>
            <a:r>
              <a:rPr lang="en-US" sz="2000" dirty="0" smtClean="0">
                <a:solidFill>
                  <a:schemeClr val="bg1"/>
                </a:solidFill>
                <a:latin typeface="Arial" pitchFamily="34" charset="0"/>
                <a:cs typeface="Arial" pitchFamily="34" charset="0"/>
              </a:rPr>
              <a:t>muzzle.</a:t>
            </a:r>
            <a:endParaRPr lang="en-US" sz="2000" dirty="0">
              <a:solidFill>
                <a:schemeClr val="bg1"/>
              </a:solidFill>
              <a:latin typeface="Arial" pitchFamily="34" charset="0"/>
              <a:cs typeface="Arial" pitchFamily="34" charset="0"/>
            </a:endParaRPr>
          </a:p>
          <a:p>
            <a:pPr eaLnBrk="1" hangingPunct="1">
              <a:buFontTx/>
              <a:buNone/>
            </a:pPr>
            <a:r>
              <a:rPr lang="en-US" sz="2000" dirty="0">
                <a:solidFill>
                  <a:schemeClr val="bg1"/>
                </a:solidFill>
                <a:latin typeface="Arial" pitchFamily="34" charset="0"/>
                <a:cs typeface="Arial" pitchFamily="34" charset="0"/>
              </a:rPr>
              <a:t> 	</a:t>
            </a:r>
            <a:endParaRPr lang="en-US" sz="2000" dirty="0" smtClean="0">
              <a:solidFill>
                <a:schemeClr val="bg1"/>
              </a:solidFill>
              <a:latin typeface="Arial" pitchFamily="34" charset="0"/>
              <a:cs typeface="Arial" pitchFamily="34" charset="0"/>
            </a:endParaRPr>
          </a:p>
          <a:p>
            <a:pPr eaLnBrk="1" hangingPunct="1">
              <a:buFontTx/>
              <a:buNone/>
            </a:pPr>
            <a:endParaRPr lang="en-US" sz="1600" b="1" i="1" dirty="0" smtClean="0">
              <a:solidFill>
                <a:schemeClr val="bg1"/>
              </a:solidFill>
              <a:latin typeface="Arial" pitchFamily="34" charset="0"/>
              <a:cs typeface="Arial" pitchFamily="34" charset="0"/>
            </a:endParaRPr>
          </a:p>
          <a:p>
            <a:pPr eaLnBrk="1" hangingPunct="1">
              <a:buFontTx/>
              <a:buNone/>
            </a:pPr>
            <a:endParaRPr lang="en-US" sz="1600" b="1" i="1" dirty="0">
              <a:solidFill>
                <a:schemeClr val="bg1"/>
              </a:solidFill>
              <a:latin typeface="Arial" pitchFamily="34" charset="0"/>
              <a:cs typeface="Arial" pitchFamily="34" charset="0"/>
            </a:endParaRPr>
          </a:p>
          <a:p>
            <a:pPr eaLnBrk="1" hangingPunct="1">
              <a:buFontTx/>
              <a:buNone/>
            </a:pPr>
            <a:endParaRPr lang="en-US" sz="1600" b="1" i="1" dirty="0" smtClean="0">
              <a:solidFill>
                <a:schemeClr val="bg1"/>
              </a:solidFill>
              <a:latin typeface="Arial" pitchFamily="34" charset="0"/>
              <a:cs typeface="Arial" pitchFamily="34" charset="0"/>
            </a:endParaRPr>
          </a:p>
          <a:p>
            <a:pPr eaLnBrk="1" hangingPunct="1">
              <a:buFontTx/>
              <a:buNone/>
            </a:pPr>
            <a:endParaRPr lang="en-US" sz="1600" b="1" i="1" dirty="0">
              <a:solidFill>
                <a:schemeClr val="bg1"/>
              </a:solidFill>
              <a:latin typeface="Arial" pitchFamily="34" charset="0"/>
              <a:cs typeface="Arial" pitchFamily="34" charset="0"/>
            </a:endParaRPr>
          </a:p>
          <a:p>
            <a:pPr eaLnBrk="1" hangingPunct="1">
              <a:buFontTx/>
              <a:buNone/>
            </a:pPr>
            <a:endParaRPr lang="en-US" sz="1600" b="1" i="1" dirty="0" smtClean="0">
              <a:solidFill>
                <a:schemeClr val="bg1"/>
              </a:solidFill>
              <a:latin typeface="Arial" pitchFamily="34" charset="0"/>
              <a:cs typeface="Arial" pitchFamily="34" charset="0"/>
            </a:endParaRPr>
          </a:p>
          <a:p>
            <a:pPr eaLnBrk="1" hangingPunct="1">
              <a:buFontTx/>
              <a:buNone/>
            </a:pPr>
            <a:endParaRPr lang="en-US" sz="1600" b="1" i="1" dirty="0">
              <a:solidFill>
                <a:schemeClr val="bg1"/>
              </a:solidFill>
              <a:latin typeface="Arial" pitchFamily="34" charset="0"/>
              <a:cs typeface="Arial" pitchFamily="34" charset="0"/>
            </a:endParaRPr>
          </a:p>
          <a:p>
            <a:pPr eaLnBrk="1" hangingPunct="1">
              <a:buFontTx/>
              <a:buNone/>
            </a:pPr>
            <a:r>
              <a:rPr lang="en-US" sz="1600" b="1" i="1" dirty="0" smtClean="0">
                <a:solidFill>
                  <a:schemeClr val="bg1"/>
                </a:solidFill>
                <a:latin typeface="Arial" pitchFamily="34" charset="0"/>
                <a:cs typeface="Arial" pitchFamily="34" charset="0"/>
              </a:rPr>
              <a:t>Note</a:t>
            </a:r>
            <a:r>
              <a:rPr lang="en-US" sz="1600" b="1" i="1" dirty="0">
                <a:solidFill>
                  <a:schemeClr val="bg1"/>
                </a:solidFill>
                <a:latin typeface="Arial" pitchFamily="34" charset="0"/>
                <a:cs typeface="Arial" pitchFamily="34" charset="0"/>
              </a:rPr>
              <a:t>: The </a:t>
            </a:r>
            <a:r>
              <a:rPr lang="en-US" sz="1600" b="1" i="1" dirty="0" err="1">
                <a:solidFill>
                  <a:schemeClr val="bg1"/>
                </a:solidFill>
                <a:latin typeface="Arial" pitchFamily="34" charset="0"/>
                <a:cs typeface="Arial" pitchFamily="34" charset="0"/>
              </a:rPr>
              <a:t>borelight</a:t>
            </a:r>
            <a:r>
              <a:rPr lang="en-US" sz="1600" b="1" i="1" dirty="0">
                <a:solidFill>
                  <a:schemeClr val="bg1"/>
                </a:solidFill>
                <a:latin typeface="Arial" pitchFamily="34" charset="0"/>
                <a:cs typeface="Arial" pitchFamily="34" charset="0"/>
              </a:rPr>
              <a:t> is seated properly when the mandrel cannot be moved any further into the muzzle and </a:t>
            </a:r>
            <a:r>
              <a:rPr lang="en-US" sz="1600" b="1" i="1" dirty="0" smtClean="0">
                <a:solidFill>
                  <a:schemeClr val="bg1"/>
                </a:solidFill>
                <a:latin typeface="Arial" pitchFamily="34" charset="0"/>
                <a:cs typeface="Arial" pitchFamily="34" charset="0"/>
              </a:rPr>
              <a:t>the mandrel </a:t>
            </a:r>
            <a:r>
              <a:rPr lang="en-US" sz="1600" b="1" i="1" dirty="0">
                <a:solidFill>
                  <a:schemeClr val="bg1"/>
                </a:solidFill>
                <a:latin typeface="Arial" pitchFamily="34" charset="0"/>
                <a:cs typeface="Arial" pitchFamily="34" charset="0"/>
              </a:rPr>
              <a:t>spins freely.</a:t>
            </a:r>
          </a:p>
        </p:txBody>
      </p:sp>
      <p:sp>
        <p:nvSpPr>
          <p:cNvPr id="5" name="Slide Number Placeholder 4"/>
          <p:cNvSpPr>
            <a:spLocks noGrp="1"/>
          </p:cNvSpPr>
          <p:nvPr>
            <p:ph type="sldNum" sz="quarter" idx="12"/>
          </p:nvPr>
        </p:nvSpPr>
        <p:spPr/>
        <p:txBody>
          <a:bodyPr/>
          <a:lstStyle/>
          <a:p>
            <a:pPr>
              <a:defRPr/>
            </a:pPr>
            <a:fld id="{9ACDC844-59AB-450F-82D4-2ED7D82BF408}" type="slidenum">
              <a:rPr lang="en-US">
                <a:solidFill>
                  <a:prstClr val="white">
                    <a:tint val="75000"/>
                  </a:prstClr>
                </a:solidFill>
              </a:rPr>
              <a:pPr>
                <a:defRPr/>
              </a:pPr>
              <a:t>102</a:t>
            </a:fld>
            <a:endParaRPr lang="en-US">
              <a:solidFill>
                <a:prstClr val="white">
                  <a:tint val="75000"/>
                </a:prstClr>
              </a:solidFill>
            </a:endParaRPr>
          </a:p>
        </p:txBody>
      </p:sp>
      <p:pic>
        <p:nvPicPr>
          <p:cNvPr id="2" name="Picture 1"/>
          <p:cNvPicPr>
            <a:picLocks noChangeAspect="1"/>
          </p:cNvPicPr>
          <p:nvPr/>
        </p:nvPicPr>
        <p:blipFill>
          <a:blip r:embed="rId3"/>
          <a:stretch>
            <a:fillRect/>
          </a:stretch>
        </p:blipFill>
        <p:spPr>
          <a:xfrm>
            <a:off x="1524000" y="4267200"/>
            <a:ext cx="5334000" cy="1752600"/>
          </a:xfrm>
          <a:prstGeom prst="rect">
            <a:avLst/>
          </a:prstGeom>
        </p:spPr>
      </p:pic>
    </p:spTree>
    <p:extLst>
      <p:ext uri="{BB962C8B-B14F-4D97-AF65-F5344CB8AC3E}">
        <p14:creationId xmlns:p14="http://schemas.microsoft.com/office/powerpoint/2010/main" val="1495138561"/>
      </p:ext>
    </p:extLst>
  </p:cSld>
  <p:clrMapOvr>
    <a:masterClrMapping/>
  </p:clrMapOvr>
  <p:transition>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81000" y="0"/>
            <a:ext cx="8458200" cy="838200"/>
          </a:xfrm>
        </p:spPr>
        <p:txBody>
          <a:bodyPr anchor="t"/>
          <a:lstStyle/>
          <a:p>
            <a:pPr algn="l" eaLnBrk="1" hangingPunct="1"/>
            <a:r>
              <a:rPr lang="en-US" sz="3200" b="1" dirty="0">
                <a:solidFill>
                  <a:schemeClr val="bg1"/>
                </a:solidFill>
                <a:latin typeface="Arial" pitchFamily="34" charset="0"/>
                <a:cs typeface="Arial" pitchFamily="34" charset="0"/>
              </a:rPr>
              <a:t>B</a:t>
            </a:r>
            <a:r>
              <a:rPr lang="en-US" sz="3200" b="1" dirty="0" smtClean="0">
                <a:solidFill>
                  <a:schemeClr val="bg1"/>
                </a:solidFill>
                <a:latin typeface="Arial" pitchFamily="34" charset="0"/>
                <a:cs typeface="Arial" pitchFamily="34" charset="0"/>
              </a:rPr>
              <a:t>oresight the M68 CCO to an M4- Carbine</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a:solidFill>
                  <a:schemeClr val="bg1"/>
                </a:solidFill>
                <a:latin typeface="Arial" pitchFamily="34" charset="0"/>
                <a:ea typeface="Times New Roman"/>
                <a:cs typeface="Arial" pitchFamily="34" charset="0"/>
              </a:rPr>
              <a:t/>
            </a:r>
            <a:br>
              <a:rPr lang="en-US" sz="3200" dirty="0">
                <a:solidFill>
                  <a:schemeClr val="bg1"/>
                </a:solidFill>
                <a:latin typeface="Arial" pitchFamily="34" charset="0"/>
                <a:ea typeface="Times New Roman"/>
                <a:cs typeface="Arial" pitchFamily="34" charset="0"/>
              </a:rPr>
            </a:br>
            <a:endParaRPr lang="en-US" sz="3200" dirty="0" smtClean="0">
              <a:solidFill>
                <a:schemeClr val="bg1"/>
              </a:solidFill>
              <a:latin typeface="Arial" pitchFamily="34" charset="0"/>
              <a:cs typeface="Arial" pitchFamily="34" charset="0"/>
            </a:endParaRPr>
          </a:p>
        </p:txBody>
      </p:sp>
      <p:sp>
        <p:nvSpPr>
          <p:cNvPr id="156676" name="Rectangle 1028"/>
          <p:cNvSpPr>
            <a:spLocks noGrp="1" noChangeArrowheads="1"/>
          </p:cNvSpPr>
          <p:nvPr>
            <p:ph idx="1"/>
          </p:nvPr>
        </p:nvSpPr>
        <p:spPr>
          <a:xfrm>
            <a:off x="381000" y="914400"/>
            <a:ext cx="7239000" cy="1445014"/>
          </a:xfrm>
        </p:spPr>
        <p:txBody>
          <a:bodyPr/>
          <a:lstStyle/>
          <a:p>
            <a:pPr marL="0" indent="0" eaLnBrk="1" hangingPunct="1">
              <a:buNone/>
            </a:pPr>
            <a:r>
              <a:rPr lang="en-US" sz="2000" b="1" dirty="0" smtClean="0">
                <a:solidFill>
                  <a:schemeClr val="bg1"/>
                </a:solidFill>
                <a:latin typeface="Arial" pitchFamily="34" charset="0"/>
                <a:cs typeface="Arial" pitchFamily="34" charset="0"/>
              </a:rPr>
              <a:t>(2) Prepare the target</a:t>
            </a:r>
          </a:p>
          <a:p>
            <a:pPr marL="0" indent="0" eaLnBrk="1" hangingPunct="1">
              <a:buNone/>
            </a:pPr>
            <a:endParaRPr lang="en-US" sz="2000" b="1" i="1" dirty="0">
              <a:solidFill>
                <a:schemeClr val="bg1"/>
              </a:solidFill>
              <a:latin typeface="Arial" pitchFamily="34" charset="0"/>
              <a:cs typeface="Arial" pitchFamily="34" charset="0"/>
            </a:endParaRPr>
          </a:p>
          <a:p>
            <a:pPr marL="0" indent="0" eaLnBrk="1" hangingPunct="1">
              <a:buNone/>
            </a:pP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    a</a:t>
            </a:r>
            <a:r>
              <a:rPr lang="en-US" sz="2000" dirty="0">
                <a:solidFill>
                  <a:schemeClr val="bg1"/>
                </a:solidFill>
                <a:latin typeface="Arial" pitchFamily="34" charset="0"/>
                <a:cs typeface="Arial" pitchFamily="34" charset="0"/>
              </a:rPr>
              <a:t>. Secure a target that includes the correct boresight </a:t>
            </a:r>
            <a:r>
              <a:rPr lang="en-US" sz="2000" dirty="0" smtClean="0">
                <a:solidFill>
                  <a:schemeClr val="bg1"/>
                </a:solidFill>
                <a:latin typeface="Arial" pitchFamily="34" charset="0"/>
                <a:cs typeface="Arial" pitchFamily="34" charset="0"/>
              </a:rPr>
              <a:t>offset.</a:t>
            </a:r>
          </a:p>
          <a:p>
            <a:pPr marL="0" indent="0" eaLnBrk="1" hangingPunct="1">
              <a:buNone/>
            </a:pPr>
            <a:endParaRPr lang="en-US" sz="2000" dirty="0" smtClean="0">
              <a:solidFill>
                <a:schemeClr val="bg1"/>
              </a:solidFill>
              <a:latin typeface="Arial" pitchFamily="34" charset="0"/>
              <a:cs typeface="Arial" pitchFamily="34" charset="0"/>
            </a:endParaRPr>
          </a:p>
          <a:p>
            <a:pPr marL="0" indent="0" eaLnBrk="1" hangingPunct="1">
              <a:buNone/>
            </a:pPr>
            <a:endParaRPr lang="en-US" sz="1600"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9ACDC844-59AB-450F-82D4-2ED7D82BF408}" type="slidenum">
              <a:rPr lang="en-US">
                <a:solidFill>
                  <a:prstClr val="white">
                    <a:tint val="75000"/>
                  </a:prstClr>
                </a:solidFill>
              </a:rPr>
              <a:pPr>
                <a:defRPr/>
              </a:pPr>
              <a:t>103</a:t>
            </a:fld>
            <a:endParaRPr lang="en-US">
              <a:solidFill>
                <a:prstClr val="white">
                  <a:tint val="75000"/>
                </a:prstClr>
              </a:solidFill>
            </a:endParaRPr>
          </a:p>
        </p:txBody>
      </p:sp>
      <p:pic>
        <p:nvPicPr>
          <p:cNvPr id="2" name="Picture 1"/>
          <p:cNvPicPr>
            <a:picLocks noChangeAspect="1"/>
          </p:cNvPicPr>
          <p:nvPr/>
        </p:nvPicPr>
        <p:blipFill>
          <a:blip r:embed="rId3"/>
          <a:stretch>
            <a:fillRect/>
          </a:stretch>
        </p:blipFill>
        <p:spPr>
          <a:xfrm>
            <a:off x="1066800" y="2209800"/>
            <a:ext cx="6248400" cy="4511675"/>
          </a:xfrm>
          <a:prstGeom prst="rect">
            <a:avLst/>
          </a:prstGeom>
        </p:spPr>
      </p:pic>
    </p:spTree>
    <p:extLst>
      <p:ext uri="{BB962C8B-B14F-4D97-AF65-F5344CB8AC3E}">
        <p14:creationId xmlns:p14="http://schemas.microsoft.com/office/powerpoint/2010/main" val="80194670"/>
      </p:ext>
    </p:extLst>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81000" y="0"/>
            <a:ext cx="8458200" cy="838200"/>
          </a:xfrm>
        </p:spPr>
        <p:txBody>
          <a:bodyPr anchor="t"/>
          <a:lstStyle/>
          <a:p>
            <a:pPr algn="l" eaLnBrk="1" hangingPunct="1"/>
            <a:r>
              <a:rPr lang="en-US" sz="3200" b="1" dirty="0">
                <a:solidFill>
                  <a:schemeClr val="bg1"/>
                </a:solidFill>
                <a:latin typeface="Arial" pitchFamily="34" charset="0"/>
                <a:cs typeface="Arial" pitchFamily="34" charset="0"/>
              </a:rPr>
              <a:t>B</a:t>
            </a:r>
            <a:r>
              <a:rPr lang="en-US" sz="3200" b="1" dirty="0" smtClean="0">
                <a:solidFill>
                  <a:schemeClr val="bg1"/>
                </a:solidFill>
                <a:latin typeface="Arial" pitchFamily="34" charset="0"/>
                <a:cs typeface="Arial" pitchFamily="34" charset="0"/>
              </a:rPr>
              <a:t>oresight the M68 CCO to an M4- Carbine</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a:solidFill>
                  <a:schemeClr val="bg1"/>
                </a:solidFill>
                <a:latin typeface="Arial" pitchFamily="34" charset="0"/>
                <a:ea typeface="Times New Roman"/>
                <a:cs typeface="Arial" pitchFamily="34" charset="0"/>
              </a:rPr>
              <a:t/>
            </a:r>
            <a:br>
              <a:rPr lang="en-US" sz="3200" dirty="0">
                <a:solidFill>
                  <a:schemeClr val="bg1"/>
                </a:solidFill>
                <a:latin typeface="Arial" pitchFamily="34" charset="0"/>
                <a:ea typeface="Times New Roman"/>
                <a:cs typeface="Arial" pitchFamily="34" charset="0"/>
              </a:rPr>
            </a:br>
            <a:endParaRPr lang="en-US" sz="3200" dirty="0" smtClean="0">
              <a:solidFill>
                <a:schemeClr val="bg1"/>
              </a:solidFill>
              <a:latin typeface="Arial" pitchFamily="34" charset="0"/>
              <a:cs typeface="Arial" pitchFamily="34" charset="0"/>
            </a:endParaRPr>
          </a:p>
        </p:txBody>
      </p:sp>
      <p:sp>
        <p:nvSpPr>
          <p:cNvPr id="156676" name="Rectangle 1028"/>
          <p:cNvSpPr>
            <a:spLocks noGrp="1" noChangeArrowheads="1"/>
          </p:cNvSpPr>
          <p:nvPr>
            <p:ph idx="1"/>
          </p:nvPr>
        </p:nvSpPr>
        <p:spPr>
          <a:xfrm>
            <a:off x="381000" y="1219199"/>
            <a:ext cx="8610600" cy="5502275"/>
          </a:xfrm>
        </p:spPr>
        <p:txBody>
          <a:bodyPr/>
          <a:lstStyle/>
          <a:p>
            <a:pPr marL="0" indent="0" eaLnBrk="1" hangingPunct="1">
              <a:buNone/>
            </a:pPr>
            <a:endParaRPr lang="en-US" sz="2000" b="1" i="1" dirty="0">
              <a:solidFill>
                <a:schemeClr val="bg1"/>
              </a:solidFill>
              <a:latin typeface="Arial" pitchFamily="34" charset="0"/>
              <a:cs typeface="Arial" pitchFamily="34" charset="0"/>
            </a:endParaRPr>
          </a:p>
          <a:p>
            <a:pPr marL="0" indent="0" eaLnBrk="1" hangingPunct="1">
              <a:buNone/>
            </a:pP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    b. Measure 10 meters</a:t>
            </a:r>
          </a:p>
          <a:p>
            <a:pPr marL="0" indent="0" eaLnBrk="1" hangingPunct="1">
              <a:buNone/>
            </a:pPr>
            <a:r>
              <a:rPr lang="en-US" sz="2000" dirty="0" smtClean="0">
                <a:solidFill>
                  <a:schemeClr val="bg1"/>
                </a:solidFill>
                <a:latin typeface="Arial" pitchFamily="34" charset="0"/>
                <a:cs typeface="Arial" pitchFamily="34" charset="0"/>
              </a:rPr>
              <a:t>     c. Turn on the </a:t>
            </a:r>
            <a:r>
              <a:rPr lang="en-US" sz="2000" dirty="0" err="1" smtClean="0">
                <a:solidFill>
                  <a:schemeClr val="bg1"/>
                </a:solidFill>
                <a:latin typeface="Arial" pitchFamily="34" charset="0"/>
                <a:cs typeface="Arial" pitchFamily="34" charset="0"/>
              </a:rPr>
              <a:t>borelight</a:t>
            </a:r>
            <a:r>
              <a:rPr lang="en-US" sz="2000" dirty="0" smtClean="0">
                <a:solidFill>
                  <a:schemeClr val="bg1"/>
                </a:solidFill>
                <a:latin typeface="Arial" pitchFamily="34" charset="0"/>
                <a:cs typeface="Arial" pitchFamily="34" charset="0"/>
              </a:rPr>
              <a:t>.</a:t>
            </a:r>
          </a:p>
          <a:p>
            <a:pPr marL="0" indent="0" eaLnBrk="1" hangingPunct="1">
              <a:buNone/>
            </a:pPr>
            <a:r>
              <a:rPr lang="en-US" sz="2000" dirty="0" smtClean="0">
                <a:solidFill>
                  <a:schemeClr val="bg1"/>
                </a:solidFill>
                <a:latin typeface="Arial" pitchFamily="34" charset="0"/>
                <a:cs typeface="Arial" pitchFamily="34" charset="0"/>
              </a:rPr>
              <a:t>     d. Ensure the laser strikes the target.</a:t>
            </a:r>
          </a:p>
          <a:p>
            <a:pPr marL="0" indent="0" eaLnBrk="1" hangingPunct="1">
              <a:buNone/>
            </a:pPr>
            <a:r>
              <a:rPr lang="en-US" sz="2000" dirty="0" smtClean="0">
                <a:solidFill>
                  <a:schemeClr val="bg1"/>
                </a:solidFill>
                <a:latin typeface="Arial" pitchFamily="34" charset="0"/>
                <a:cs typeface="Arial" pitchFamily="34" charset="0"/>
              </a:rPr>
              <a:t>     e. Place the </a:t>
            </a:r>
            <a:r>
              <a:rPr lang="en-US" sz="2000" dirty="0" err="1" smtClean="0">
                <a:solidFill>
                  <a:schemeClr val="bg1"/>
                </a:solidFill>
                <a:latin typeface="Arial" pitchFamily="34" charset="0"/>
                <a:cs typeface="Arial" pitchFamily="34" charset="0"/>
              </a:rPr>
              <a:t>borelight</a:t>
            </a:r>
            <a:r>
              <a:rPr lang="en-US" sz="2000" dirty="0" smtClean="0">
                <a:solidFill>
                  <a:schemeClr val="bg1"/>
                </a:solidFill>
                <a:latin typeface="Arial" pitchFamily="34" charset="0"/>
                <a:cs typeface="Arial" pitchFamily="34" charset="0"/>
              </a:rPr>
              <a:t> in </a:t>
            </a:r>
            <a:r>
              <a:rPr lang="en-US" sz="2000" dirty="0">
                <a:solidFill>
                  <a:schemeClr val="bg1"/>
                </a:solidFill>
                <a:latin typeface="Arial" pitchFamily="34" charset="0"/>
                <a:cs typeface="Arial" pitchFamily="34" charset="0"/>
              </a:rPr>
              <a:t>the start position by rotating the </a:t>
            </a:r>
            <a:r>
              <a:rPr lang="en-US" sz="2000" dirty="0" err="1">
                <a:solidFill>
                  <a:schemeClr val="bg1"/>
                </a:solidFill>
                <a:latin typeface="Arial" pitchFamily="34" charset="0"/>
                <a:cs typeface="Arial" pitchFamily="34" charset="0"/>
              </a:rPr>
              <a:t>borelight</a:t>
            </a:r>
            <a:r>
              <a:rPr lang="en-US" sz="2000" dirty="0">
                <a:solidFill>
                  <a:schemeClr val="bg1"/>
                </a:solidFill>
                <a:latin typeface="Arial" pitchFamily="34" charset="0"/>
                <a:cs typeface="Arial" pitchFamily="34" charset="0"/>
              </a:rPr>
              <a:t> counter-clockwise (CCW) 180 degrees until </a:t>
            </a:r>
            <a:r>
              <a:rPr lang="en-US" sz="2000" dirty="0" smtClean="0">
                <a:solidFill>
                  <a:schemeClr val="bg1"/>
                </a:solidFill>
                <a:latin typeface="Arial" pitchFamily="34" charset="0"/>
                <a:cs typeface="Arial" pitchFamily="34" charset="0"/>
              </a:rPr>
              <a:t>the battery </a:t>
            </a:r>
            <a:r>
              <a:rPr lang="en-US" sz="2000" dirty="0">
                <a:solidFill>
                  <a:schemeClr val="bg1"/>
                </a:solidFill>
                <a:latin typeface="Arial" pitchFamily="34" charset="0"/>
                <a:cs typeface="Arial" pitchFamily="34" charset="0"/>
              </a:rPr>
              <a:t>compartment is facing </a:t>
            </a:r>
            <a:r>
              <a:rPr lang="en-US" sz="2000" dirty="0" smtClean="0">
                <a:solidFill>
                  <a:schemeClr val="bg1"/>
                </a:solidFill>
                <a:latin typeface="Arial" pitchFamily="34" charset="0"/>
                <a:cs typeface="Arial" pitchFamily="34" charset="0"/>
              </a:rPr>
              <a:t>upward.</a:t>
            </a:r>
          </a:p>
          <a:p>
            <a:pPr marL="0" indent="0" eaLnBrk="1" hangingPunct="1">
              <a:buNone/>
            </a:pPr>
            <a:endParaRPr lang="en-US" sz="2000" dirty="0">
              <a:solidFill>
                <a:schemeClr val="bg1"/>
              </a:solidFill>
              <a:latin typeface="Arial" pitchFamily="34" charset="0"/>
              <a:cs typeface="Arial" pitchFamily="34" charset="0"/>
            </a:endParaRPr>
          </a:p>
          <a:p>
            <a:pPr marL="0" indent="0" eaLnBrk="1" hangingPunct="1">
              <a:buNone/>
            </a:pPr>
            <a:endParaRPr lang="en-US" sz="1600"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9ACDC844-59AB-450F-82D4-2ED7D82BF408}" type="slidenum">
              <a:rPr lang="en-US">
                <a:solidFill>
                  <a:prstClr val="white">
                    <a:tint val="75000"/>
                  </a:prstClr>
                </a:solidFill>
              </a:rPr>
              <a:pPr>
                <a:defRPr/>
              </a:pPr>
              <a:t>104</a:t>
            </a:fld>
            <a:endParaRPr lang="en-US">
              <a:solidFill>
                <a:prstClr val="white">
                  <a:tint val="75000"/>
                </a:prstClr>
              </a:solidFill>
            </a:endParaRPr>
          </a:p>
        </p:txBody>
      </p:sp>
      <p:pic>
        <p:nvPicPr>
          <p:cNvPr id="3" name="Picture 2"/>
          <p:cNvPicPr>
            <a:picLocks noChangeAspect="1"/>
          </p:cNvPicPr>
          <p:nvPr/>
        </p:nvPicPr>
        <p:blipFill>
          <a:blip r:embed="rId3"/>
          <a:stretch>
            <a:fillRect/>
          </a:stretch>
        </p:blipFill>
        <p:spPr>
          <a:xfrm>
            <a:off x="1371600" y="4175408"/>
            <a:ext cx="5868219" cy="2152950"/>
          </a:xfrm>
          <a:prstGeom prst="rect">
            <a:avLst/>
          </a:prstGeom>
        </p:spPr>
      </p:pic>
    </p:spTree>
    <p:extLst>
      <p:ext uri="{BB962C8B-B14F-4D97-AF65-F5344CB8AC3E}">
        <p14:creationId xmlns:p14="http://schemas.microsoft.com/office/powerpoint/2010/main" val="353679654"/>
      </p:ext>
    </p:extLst>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81000" y="0"/>
            <a:ext cx="8458200" cy="838200"/>
          </a:xfrm>
        </p:spPr>
        <p:txBody>
          <a:bodyPr anchor="t"/>
          <a:lstStyle/>
          <a:p>
            <a:pPr algn="l" eaLnBrk="1" hangingPunct="1"/>
            <a:r>
              <a:rPr lang="en-US" sz="3200" b="1" dirty="0">
                <a:solidFill>
                  <a:schemeClr val="bg1"/>
                </a:solidFill>
                <a:latin typeface="Arial" pitchFamily="34" charset="0"/>
                <a:cs typeface="Arial" pitchFamily="34" charset="0"/>
              </a:rPr>
              <a:t>B</a:t>
            </a:r>
            <a:r>
              <a:rPr lang="en-US" sz="3200" b="1" dirty="0" smtClean="0">
                <a:solidFill>
                  <a:schemeClr val="bg1"/>
                </a:solidFill>
                <a:latin typeface="Arial" pitchFamily="34" charset="0"/>
                <a:cs typeface="Arial" pitchFamily="34" charset="0"/>
              </a:rPr>
              <a:t>oresight the M68 CCO to an M4- Carbine</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a:solidFill>
                  <a:schemeClr val="bg1"/>
                </a:solidFill>
                <a:latin typeface="Arial" pitchFamily="34" charset="0"/>
                <a:ea typeface="Times New Roman"/>
                <a:cs typeface="Arial" pitchFamily="34" charset="0"/>
              </a:rPr>
              <a:t/>
            </a:r>
            <a:br>
              <a:rPr lang="en-US" sz="3200" dirty="0">
                <a:solidFill>
                  <a:schemeClr val="bg1"/>
                </a:solidFill>
                <a:latin typeface="Arial" pitchFamily="34" charset="0"/>
                <a:ea typeface="Times New Roman"/>
                <a:cs typeface="Arial" pitchFamily="34" charset="0"/>
              </a:rPr>
            </a:br>
            <a:endParaRPr lang="en-US" sz="3200" dirty="0" smtClean="0">
              <a:solidFill>
                <a:schemeClr val="bg1"/>
              </a:solidFill>
              <a:latin typeface="Arial" pitchFamily="34" charset="0"/>
              <a:cs typeface="Arial" pitchFamily="34" charset="0"/>
            </a:endParaRPr>
          </a:p>
        </p:txBody>
      </p:sp>
      <p:sp>
        <p:nvSpPr>
          <p:cNvPr id="156676" name="Rectangle 1028"/>
          <p:cNvSpPr>
            <a:spLocks noGrp="1" noChangeArrowheads="1"/>
          </p:cNvSpPr>
          <p:nvPr>
            <p:ph idx="1"/>
          </p:nvPr>
        </p:nvSpPr>
        <p:spPr>
          <a:xfrm>
            <a:off x="228600" y="1219199"/>
            <a:ext cx="8610600" cy="5502275"/>
          </a:xfrm>
        </p:spPr>
        <p:txBody>
          <a:bodyPr/>
          <a:lstStyle/>
          <a:p>
            <a:pPr marL="0" indent="0" eaLnBrk="1" hangingPunct="1">
              <a:buNone/>
            </a:pPr>
            <a:endParaRPr lang="en-US" sz="2000" b="1" i="1" dirty="0">
              <a:solidFill>
                <a:schemeClr val="bg1"/>
              </a:solidFill>
              <a:latin typeface="Arial" pitchFamily="34" charset="0"/>
              <a:cs typeface="Arial" pitchFamily="34" charset="0"/>
            </a:endParaRPr>
          </a:p>
          <a:p>
            <a:pPr marL="0" indent="0" eaLnBrk="1" hangingPunct="1">
              <a:buNone/>
            </a:pPr>
            <a:r>
              <a:rPr lang="en-US" sz="2000" dirty="0" smtClean="0">
                <a:solidFill>
                  <a:schemeClr val="bg1"/>
                </a:solidFill>
                <a:latin typeface="Arial" pitchFamily="34" charset="0"/>
                <a:cs typeface="Arial" pitchFamily="34" charset="0"/>
              </a:rPr>
              <a:t>     f. </a:t>
            </a:r>
            <a:r>
              <a:rPr lang="en-US" sz="1600" dirty="0" smtClean="0">
                <a:solidFill>
                  <a:schemeClr val="bg1"/>
                </a:solidFill>
                <a:latin typeface="Arial" pitchFamily="34" charset="0"/>
                <a:cs typeface="Arial" pitchFamily="34" charset="0"/>
              </a:rPr>
              <a:t> </a:t>
            </a:r>
            <a:r>
              <a:rPr lang="en-US" sz="2000" dirty="0">
                <a:solidFill>
                  <a:schemeClr val="bg1"/>
                </a:solidFill>
                <a:latin typeface="Arial" pitchFamily="34" charset="0"/>
                <a:cs typeface="Arial" pitchFamily="34" charset="0"/>
              </a:rPr>
              <a:t>Secure the </a:t>
            </a:r>
            <a:r>
              <a:rPr lang="en-US" sz="2000" dirty="0" err="1">
                <a:solidFill>
                  <a:schemeClr val="bg1"/>
                </a:solidFill>
                <a:latin typeface="Arial" pitchFamily="34" charset="0"/>
                <a:cs typeface="Arial" pitchFamily="34" charset="0"/>
              </a:rPr>
              <a:t>boresighting</a:t>
            </a:r>
            <a:r>
              <a:rPr lang="en-US" sz="2000" dirty="0">
                <a:solidFill>
                  <a:schemeClr val="bg1"/>
                </a:solidFill>
                <a:latin typeface="Arial" pitchFamily="34" charset="0"/>
                <a:cs typeface="Arial" pitchFamily="34" charset="0"/>
              </a:rPr>
              <a:t> target with the laser striking the zeroing mark or draw a zeroing mark (small dot) </a:t>
            </a:r>
            <a:r>
              <a:rPr lang="en-US" sz="2000" dirty="0" smtClean="0">
                <a:solidFill>
                  <a:schemeClr val="bg1"/>
                </a:solidFill>
                <a:latin typeface="Arial" pitchFamily="34" charset="0"/>
                <a:cs typeface="Arial" pitchFamily="34" charset="0"/>
              </a:rPr>
              <a:t>on the </a:t>
            </a:r>
            <a:r>
              <a:rPr lang="en-US" sz="2000" dirty="0">
                <a:solidFill>
                  <a:schemeClr val="bg1"/>
                </a:solidFill>
                <a:latin typeface="Arial" pitchFamily="34" charset="0"/>
                <a:cs typeface="Arial" pitchFamily="34" charset="0"/>
              </a:rPr>
              <a:t>target, where the laser strikes the target.</a:t>
            </a:r>
          </a:p>
          <a:p>
            <a:pPr marL="0" indent="0" eaLnBrk="1" hangingPunct="1">
              <a:buNone/>
            </a:pP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    g. </a:t>
            </a:r>
            <a:r>
              <a:rPr lang="en-US" sz="2000" dirty="0">
                <a:solidFill>
                  <a:schemeClr val="bg1"/>
                </a:solidFill>
                <a:latin typeface="Arial" pitchFamily="34" charset="0"/>
                <a:cs typeface="Arial" pitchFamily="34" charset="0"/>
              </a:rPr>
              <a:t>Determine the </a:t>
            </a:r>
            <a:r>
              <a:rPr lang="en-US" sz="2000" dirty="0" err="1">
                <a:solidFill>
                  <a:schemeClr val="bg1"/>
                </a:solidFill>
                <a:latin typeface="Arial" pitchFamily="34" charset="0"/>
                <a:cs typeface="Arial" pitchFamily="34" charset="0"/>
              </a:rPr>
              <a:t>boresighting</a:t>
            </a:r>
            <a:r>
              <a:rPr lang="en-US" sz="2000" dirty="0">
                <a:solidFill>
                  <a:schemeClr val="bg1"/>
                </a:solidFill>
                <a:latin typeface="Arial" pitchFamily="34" charset="0"/>
                <a:cs typeface="Arial" pitchFamily="34" charset="0"/>
              </a:rPr>
              <a:t> reference point.</a:t>
            </a:r>
          </a:p>
          <a:p>
            <a:pPr marL="0" indent="0" eaLnBrk="1" hangingPunct="1">
              <a:buNone/>
            </a:pP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        1. </a:t>
            </a:r>
            <a:r>
              <a:rPr lang="en-US" sz="2000" dirty="0">
                <a:solidFill>
                  <a:schemeClr val="bg1"/>
                </a:solidFill>
                <a:latin typeface="Arial" pitchFamily="34" charset="0"/>
                <a:cs typeface="Arial" pitchFamily="34" charset="0"/>
              </a:rPr>
              <a:t>Place the </a:t>
            </a:r>
            <a:r>
              <a:rPr lang="en-US" sz="2000" dirty="0" err="1">
                <a:solidFill>
                  <a:schemeClr val="bg1"/>
                </a:solidFill>
                <a:latin typeface="Arial" pitchFamily="34" charset="0"/>
                <a:cs typeface="Arial" pitchFamily="34" charset="0"/>
              </a:rPr>
              <a:t>borelight</a:t>
            </a:r>
            <a:r>
              <a:rPr lang="en-US" sz="2000" dirty="0">
                <a:solidFill>
                  <a:schemeClr val="bg1"/>
                </a:solidFill>
                <a:latin typeface="Arial" pitchFamily="34" charset="0"/>
                <a:cs typeface="Arial" pitchFamily="34" charset="0"/>
              </a:rPr>
              <a:t> in the half turn position by rotating the </a:t>
            </a:r>
            <a:r>
              <a:rPr lang="en-US" sz="2000" dirty="0" err="1">
                <a:solidFill>
                  <a:schemeClr val="bg1"/>
                </a:solidFill>
                <a:latin typeface="Arial" pitchFamily="34" charset="0"/>
                <a:cs typeface="Arial" pitchFamily="34" charset="0"/>
              </a:rPr>
              <a:t>borelight</a:t>
            </a:r>
            <a:r>
              <a:rPr lang="en-US" sz="2000" dirty="0">
                <a:solidFill>
                  <a:schemeClr val="bg1"/>
                </a:solidFill>
                <a:latin typeface="Arial" pitchFamily="34" charset="0"/>
                <a:cs typeface="Arial" pitchFamily="34" charset="0"/>
              </a:rPr>
              <a:t> </a:t>
            </a:r>
            <a:r>
              <a:rPr lang="en-US" sz="2000" dirty="0" smtClean="0">
                <a:solidFill>
                  <a:schemeClr val="bg1"/>
                </a:solidFill>
                <a:latin typeface="Arial" pitchFamily="34" charset="0"/>
                <a:cs typeface="Arial" pitchFamily="34" charset="0"/>
              </a:rPr>
              <a:t>	CCW </a:t>
            </a:r>
            <a:r>
              <a:rPr lang="en-US" sz="2000" dirty="0">
                <a:solidFill>
                  <a:schemeClr val="bg1"/>
                </a:solidFill>
                <a:latin typeface="Arial" pitchFamily="34" charset="0"/>
                <a:cs typeface="Arial" pitchFamily="34" charset="0"/>
              </a:rPr>
              <a:t>180 degrees until the </a:t>
            </a:r>
            <a:r>
              <a:rPr lang="en-US" sz="2000" dirty="0" smtClean="0">
                <a:solidFill>
                  <a:schemeClr val="bg1"/>
                </a:solidFill>
                <a:latin typeface="Arial" pitchFamily="34" charset="0"/>
                <a:cs typeface="Arial" pitchFamily="34" charset="0"/>
              </a:rPr>
              <a:t>battery compartment </a:t>
            </a:r>
            <a:r>
              <a:rPr lang="en-US" sz="2000" dirty="0">
                <a:solidFill>
                  <a:schemeClr val="bg1"/>
                </a:solidFill>
                <a:latin typeface="Arial" pitchFamily="34" charset="0"/>
                <a:cs typeface="Arial" pitchFamily="34" charset="0"/>
              </a:rPr>
              <a:t>is facing down </a:t>
            </a:r>
            <a:r>
              <a:rPr lang="en-US" sz="2000" dirty="0" smtClean="0">
                <a:solidFill>
                  <a:schemeClr val="bg1"/>
                </a:solidFill>
                <a:latin typeface="Arial" pitchFamily="34" charset="0"/>
                <a:cs typeface="Arial" pitchFamily="34" charset="0"/>
              </a:rPr>
              <a:t>	and </a:t>
            </a:r>
            <a:r>
              <a:rPr lang="en-US" sz="2000" dirty="0">
                <a:solidFill>
                  <a:schemeClr val="bg1"/>
                </a:solidFill>
                <a:latin typeface="Arial" pitchFamily="34" charset="0"/>
                <a:cs typeface="Arial" pitchFamily="34" charset="0"/>
              </a:rPr>
              <a:t>the adjusters are on the bottom (Figure 4</a:t>
            </a:r>
            <a:r>
              <a:rPr lang="en-US" sz="2000" dirty="0" smtClean="0">
                <a:solidFill>
                  <a:schemeClr val="bg1"/>
                </a:solidFill>
                <a:latin typeface="Arial" pitchFamily="34" charset="0"/>
                <a:cs typeface="Arial" pitchFamily="34" charset="0"/>
              </a:rPr>
              <a:t>).</a:t>
            </a:r>
          </a:p>
          <a:p>
            <a:pPr marL="0" indent="0" eaLnBrk="1" hangingPunct="1">
              <a:buNone/>
            </a:pPr>
            <a:endParaRPr lang="en-US" sz="2000"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9ACDC844-59AB-450F-82D4-2ED7D82BF408}" type="slidenum">
              <a:rPr lang="en-US">
                <a:solidFill>
                  <a:prstClr val="white">
                    <a:tint val="75000"/>
                  </a:prstClr>
                </a:solidFill>
              </a:rPr>
              <a:pPr>
                <a:defRPr/>
              </a:pPr>
              <a:t>105</a:t>
            </a:fld>
            <a:endParaRPr lang="en-US">
              <a:solidFill>
                <a:prstClr val="white">
                  <a:tint val="75000"/>
                </a:prstClr>
              </a:solidFill>
            </a:endParaRPr>
          </a:p>
        </p:txBody>
      </p:sp>
      <p:pic>
        <p:nvPicPr>
          <p:cNvPr id="6" name="Picture 5"/>
          <p:cNvPicPr>
            <a:picLocks noChangeAspect="1"/>
          </p:cNvPicPr>
          <p:nvPr/>
        </p:nvPicPr>
        <p:blipFill rotWithShape="1">
          <a:blip r:embed="rId3"/>
          <a:srcRect t="4348" b="21739"/>
          <a:stretch/>
        </p:blipFill>
        <p:spPr>
          <a:xfrm>
            <a:off x="1295400" y="4679951"/>
            <a:ext cx="6477000" cy="1676398"/>
          </a:xfrm>
          <a:prstGeom prst="rect">
            <a:avLst/>
          </a:prstGeom>
        </p:spPr>
      </p:pic>
    </p:spTree>
    <p:extLst>
      <p:ext uri="{BB962C8B-B14F-4D97-AF65-F5344CB8AC3E}">
        <p14:creationId xmlns:p14="http://schemas.microsoft.com/office/powerpoint/2010/main" val="2710997752"/>
      </p:ext>
    </p:extLst>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81000" y="0"/>
            <a:ext cx="8458200" cy="838200"/>
          </a:xfrm>
        </p:spPr>
        <p:txBody>
          <a:bodyPr anchor="t"/>
          <a:lstStyle/>
          <a:p>
            <a:pPr algn="l" eaLnBrk="1" hangingPunct="1"/>
            <a:r>
              <a:rPr lang="en-US" sz="3200" b="1" dirty="0">
                <a:solidFill>
                  <a:schemeClr val="bg1"/>
                </a:solidFill>
                <a:latin typeface="Arial" pitchFamily="34" charset="0"/>
                <a:cs typeface="Arial" pitchFamily="34" charset="0"/>
              </a:rPr>
              <a:t>B</a:t>
            </a:r>
            <a:r>
              <a:rPr lang="en-US" sz="3200" b="1" dirty="0" smtClean="0">
                <a:solidFill>
                  <a:schemeClr val="bg1"/>
                </a:solidFill>
                <a:latin typeface="Arial" pitchFamily="34" charset="0"/>
                <a:cs typeface="Arial" pitchFamily="34" charset="0"/>
              </a:rPr>
              <a:t>oresight the M68 CCO to an M4- Carbine</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a:solidFill>
                  <a:schemeClr val="bg1"/>
                </a:solidFill>
                <a:latin typeface="Arial" pitchFamily="34" charset="0"/>
                <a:ea typeface="Times New Roman"/>
                <a:cs typeface="Arial" pitchFamily="34" charset="0"/>
              </a:rPr>
              <a:t/>
            </a:r>
            <a:br>
              <a:rPr lang="en-US" sz="3200" dirty="0">
                <a:solidFill>
                  <a:schemeClr val="bg1"/>
                </a:solidFill>
                <a:latin typeface="Arial" pitchFamily="34" charset="0"/>
                <a:ea typeface="Times New Roman"/>
                <a:cs typeface="Arial" pitchFamily="34" charset="0"/>
              </a:rPr>
            </a:br>
            <a:endParaRPr lang="en-US" sz="3200" dirty="0" smtClean="0">
              <a:solidFill>
                <a:schemeClr val="bg1"/>
              </a:solidFill>
              <a:latin typeface="Arial" pitchFamily="34" charset="0"/>
              <a:cs typeface="Arial" pitchFamily="34" charset="0"/>
            </a:endParaRPr>
          </a:p>
        </p:txBody>
      </p:sp>
      <p:sp>
        <p:nvSpPr>
          <p:cNvPr id="156676" name="Rectangle 1028"/>
          <p:cNvSpPr>
            <a:spLocks noGrp="1" noChangeArrowheads="1"/>
          </p:cNvSpPr>
          <p:nvPr>
            <p:ph idx="1"/>
          </p:nvPr>
        </p:nvSpPr>
        <p:spPr>
          <a:xfrm>
            <a:off x="228600" y="1219199"/>
            <a:ext cx="8610600" cy="5502275"/>
          </a:xfrm>
        </p:spPr>
        <p:txBody>
          <a:bodyPr/>
          <a:lstStyle/>
          <a:p>
            <a:pPr marL="0" indent="0" eaLnBrk="1" hangingPunct="1">
              <a:buNone/>
            </a:pPr>
            <a:r>
              <a:rPr lang="en-US" sz="2000" dirty="0" smtClean="0">
                <a:solidFill>
                  <a:schemeClr val="bg1"/>
                </a:solidFill>
                <a:latin typeface="Arial" pitchFamily="34" charset="0"/>
                <a:cs typeface="Arial" pitchFamily="34" charset="0"/>
              </a:rPr>
              <a:t>         2</a:t>
            </a:r>
            <a:r>
              <a:rPr lang="en-US" sz="2000" dirty="0">
                <a:solidFill>
                  <a:schemeClr val="bg1"/>
                </a:solidFill>
                <a:latin typeface="Arial" pitchFamily="34" charset="0"/>
                <a:cs typeface="Arial" pitchFamily="34" charset="0"/>
              </a:rPr>
              <a:t>. Identify the point half way between the start point (battery up) and the half-turn point (battery down) as </a:t>
            </a:r>
            <a:r>
              <a:rPr lang="en-US" sz="2000" dirty="0" smtClean="0">
                <a:solidFill>
                  <a:schemeClr val="bg1"/>
                </a:solidFill>
                <a:latin typeface="Arial" pitchFamily="34" charset="0"/>
                <a:cs typeface="Arial" pitchFamily="34" charset="0"/>
              </a:rPr>
              <a:t>the reference point.</a:t>
            </a:r>
          </a:p>
          <a:p>
            <a:pPr marL="0" indent="0" eaLnBrk="1" hangingPunct="1">
              <a:buNone/>
            </a:pPr>
            <a:endParaRPr lang="en-US" sz="2000"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9ACDC844-59AB-450F-82D4-2ED7D82BF408}" type="slidenum">
              <a:rPr lang="en-US">
                <a:solidFill>
                  <a:prstClr val="white">
                    <a:tint val="75000"/>
                  </a:prstClr>
                </a:solidFill>
              </a:rPr>
              <a:pPr>
                <a:defRPr/>
              </a:pPr>
              <a:t>106</a:t>
            </a:fld>
            <a:endParaRPr lang="en-US">
              <a:solidFill>
                <a:prstClr val="white">
                  <a:tint val="75000"/>
                </a:prstClr>
              </a:solidFill>
            </a:endParaRPr>
          </a:p>
        </p:txBody>
      </p:sp>
      <p:pic>
        <p:nvPicPr>
          <p:cNvPr id="2" name="Picture 1"/>
          <p:cNvPicPr>
            <a:picLocks noChangeAspect="1"/>
          </p:cNvPicPr>
          <p:nvPr/>
        </p:nvPicPr>
        <p:blipFill>
          <a:blip r:embed="rId3"/>
          <a:stretch>
            <a:fillRect/>
          </a:stretch>
        </p:blipFill>
        <p:spPr>
          <a:xfrm>
            <a:off x="2514600" y="1905000"/>
            <a:ext cx="3738562" cy="3382508"/>
          </a:xfrm>
          <a:prstGeom prst="rect">
            <a:avLst/>
          </a:prstGeom>
        </p:spPr>
      </p:pic>
      <p:sp>
        <p:nvSpPr>
          <p:cNvPr id="3" name="Rectangle 2"/>
          <p:cNvSpPr/>
          <p:nvPr/>
        </p:nvSpPr>
        <p:spPr>
          <a:xfrm>
            <a:off x="228600" y="5297269"/>
            <a:ext cx="8610600" cy="646331"/>
          </a:xfrm>
          <a:prstGeom prst="rect">
            <a:avLst/>
          </a:prstGeom>
        </p:spPr>
        <p:txBody>
          <a:bodyPr wrap="square">
            <a:spAutoFit/>
          </a:bodyPr>
          <a:lstStyle/>
          <a:p>
            <a:r>
              <a:rPr lang="en-US" dirty="0">
                <a:solidFill>
                  <a:schemeClr val="bg1"/>
                </a:solidFill>
              </a:rPr>
              <a:t> </a:t>
            </a:r>
            <a:r>
              <a:rPr lang="en-US" dirty="0" smtClean="0">
                <a:solidFill>
                  <a:schemeClr val="bg1"/>
                </a:solidFill>
              </a:rPr>
              <a:t>3. Determine </a:t>
            </a:r>
            <a:r>
              <a:rPr lang="en-US" dirty="0">
                <a:solidFill>
                  <a:schemeClr val="bg1"/>
                </a:solidFill>
              </a:rPr>
              <a:t>if the </a:t>
            </a:r>
            <a:r>
              <a:rPr lang="en-US" dirty="0" err="1">
                <a:solidFill>
                  <a:schemeClr val="bg1"/>
                </a:solidFill>
              </a:rPr>
              <a:t>borelight</a:t>
            </a:r>
            <a:r>
              <a:rPr lang="en-US" dirty="0">
                <a:solidFill>
                  <a:schemeClr val="bg1"/>
                </a:solidFill>
              </a:rPr>
              <a:t> is </a:t>
            </a:r>
            <a:r>
              <a:rPr lang="en-US" dirty="0" err="1">
                <a:solidFill>
                  <a:schemeClr val="bg1"/>
                </a:solidFill>
              </a:rPr>
              <a:t>boresighted</a:t>
            </a:r>
            <a:r>
              <a:rPr lang="en-US" dirty="0">
                <a:solidFill>
                  <a:schemeClr val="bg1"/>
                </a:solidFill>
              </a:rPr>
              <a:t> (zeroed) to the weapon.</a:t>
            </a:r>
          </a:p>
          <a:p>
            <a:r>
              <a:rPr lang="en-US" dirty="0">
                <a:solidFill>
                  <a:schemeClr val="bg1"/>
                </a:solidFill>
              </a:rPr>
              <a:t> </a:t>
            </a:r>
            <a:r>
              <a:rPr lang="en-US" sz="1600" b="1" i="1" dirty="0" smtClean="0">
                <a:solidFill>
                  <a:schemeClr val="bg1"/>
                </a:solidFill>
              </a:rPr>
              <a:t>Note</a:t>
            </a:r>
            <a:r>
              <a:rPr lang="en-US" sz="1600" b="1" i="1" dirty="0">
                <a:solidFill>
                  <a:schemeClr val="bg1"/>
                </a:solidFill>
              </a:rPr>
              <a:t>: A </a:t>
            </a:r>
            <a:r>
              <a:rPr lang="en-US" sz="1600" b="1" i="1" dirty="0" smtClean="0">
                <a:solidFill>
                  <a:schemeClr val="bg1"/>
                </a:solidFill>
              </a:rPr>
              <a:t>1cm </a:t>
            </a:r>
            <a:r>
              <a:rPr lang="en-US" sz="1600" b="1" i="1" dirty="0">
                <a:solidFill>
                  <a:schemeClr val="bg1"/>
                </a:solidFill>
              </a:rPr>
              <a:t>or less circle means the </a:t>
            </a:r>
            <a:r>
              <a:rPr lang="en-US" sz="1600" b="1" i="1" dirty="0" err="1">
                <a:solidFill>
                  <a:schemeClr val="bg1"/>
                </a:solidFill>
              </a:rPr>
              <a:t>borelight</a:t>
            </a:r>
            <a:r>
              <a:rPr lang="en-US" sz="1600" b="1" i="1" dirty="0">
                <a:solidFill>
                  <a:schemeClr val="bg1"/>
                </a:solidFill>
              </a:rPr>
              <a:t> has been </a:t>
            </a:r>
            <a:r>
              <a:rPr lang="en-US" sz="1600" b="1" i="1" dirty="0" err="1">
                <a:solidFill>
                  <a:schemeClr val="bg1"/>
                </a:solidFill>
              </a:rPr>
              <a:t>boresighted</a:t>
            </a:r>
            <a:r>
              <a:rPr lang="en-US" sz="1600" b="1" i="1" dirty="0">
                <a:solidFill>
                  <a:schemeClr val="bg1"/>
                </a:solidFill>
              </a:rPr>
              <a:t> to the </a:t>
            </a:r>
            <a:r>
              <a:rPr lang="en-US" sz="1600" b="1" i="1" dirty="0" smtClean="0">
                <a:solidFill>
                  <a:schemeClr val="bg1"/>
                </a:solidFill>
              </a:rPr>
              <a:t>weapon.</a:t>
            </a:r>
            <a:endParaRPr lang="en-US" sz="1600" b="1" i="1" dirty="0">
              <a:solidFill>
                <a:schemeClr val="bg1"/>
              </a:solidFill>
            </a:endParaRPr>
          </a:p>
        </p:txBody>
      </p:sp>
    </p:spTree>
    <p:extLst>
      <p:ext uri="{BB962C8B-B14F-4D97-AF65-F5344CB8AC3E}">
        <p14:creationId xmlns:p14="http://schemas.microsoft.com/office/powerpoint/2010/main" val="2596575956"/>
      </p:ext>
    </p:extLst>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81000" y="0"/>
            <a:ext cx="8458200" cy="838200"/>
          </a:xfrm>
        </p:spPr>
        <p:txBody>
          <a:bodyPr anchor="t"/>
          <a:lstStyle/>
          <a:p>
            <a:pPr algn="l" eaLnBrk="1" hangingPunct="1"/>
            <a:r>
              <a:rPr lang="en-US" sz="3200" b="1" dirty="0">
                <a:solidFill>
                  <a:schemeClr val="bg1"/>
                </a:solidFill>
                <a:latin typeface="Arial" pitchFamily="34" charset="0"/>
                <a:cs typeface="Arial" pitchFamily="34" charset="0"/>
              </a:rPr>
              <a:t>B</a:t>
            </a:r>
            <a:r>
              <a:rPr lang="en-US" sz="3200" b="1" dirty="0" smtClean="0">
                <a:solidFill>
                  <a:schemeClr val="bg1"/>
                </a:solidFill>
                <a:latin typeface="Arial" pitchFamily="34" charset="0"/>
                <a:cs typeface="Arial" pitchFamily="34" charset="0"/>
              </a:rPr>
              <a:t>oresight the M68 CCO to an M4- Carbine</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a:solidFill>
                  <a:schemeClr val="bg1"/>
                </a:solidFill>
                <a:latin typeface="Arial" pitchFamily="34" charset="0"/>
                <a:ea typeface="Times New Roman"/>
                <a:cs typeface="Arial" pitchFamily="34" charset="0"/>
              </a:rPr>
              <a:t/>
            </a:r>
            <a:br>
              <a:rPr lang="en-US" sz="3200" dirty="0">
                <a:solidFill>
                  <a:schemeClr val="bg1"/>
                </a:solidFill>
                <a:latin typeface="Arial" pitchFamily="34" charset="0"/>
                <a:ea typeface="Times New Roman"/>
                <a:cs typeface="Arial" pitchFamily="34" charset="0"/>
              </a:rPr>
            </a:br>
            <a:endParaRPr lang="en-US" sz="3200" dirty="0" smtClean="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9ACDC844-59AB-450F-82D4-2ED7D82BF408}" type="slidenum">
              <a:rPr lang="en-US">
                <a:solidFill>
                  <a:prstClr val="white">
                    <a:tint val="75000"/>
                  </a:prstClr>
                </a:solidFill>
              </a:rPr>
              <a:pPr>
                <a:defRPr/>
              </a:pPr>
              <a:t>107</a:t>
            </a:fld>
            <a:endParaRPr lang="en-US">
              <a:solidFill>
                <a:prstClr val="white">
                  <a:tint val="75000"/>
                </a:prstClr>
              </a:solidFill>
            </a:endParaRPr>
          </a:p>
        </p:txBody>
      </p:sp>
      <p:sp>
        <p:nvSpPr>
          <p:cNvPr id="4" name="Content Placeholder 3"/>
          <p:cNvSpPr>
            <a:spLocks noGrp="1"/>
          </p:cNvSpPr>
          <p:nvPr>
            <p:ph idx="1"/>
          </p:nvPr>
        </p:nvSpPr>
        <p:spPr>
          <a:xfrm>
            <a:off x="152400" y="914400"/>
            <a:ext cx="8839200" cy="5334000"/>
          </a:xfrm>
        </p:spPr>
        <p:txBody>
          <a:bodyPr/>
          <a:lstStyle/>
          <a:p>
            <a:pPr marL="0" indent="0">
              <a:buNone/>
            </a:pPr>
            <a:r>
              <a:rPr lang="en-US" sz="2000" b="1" dirty="0" smtClean="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3) Boresight the CCO to the </a:t>
            </a:r>
            <a:r>
              <a:rPr lang="en-US" sz="2000" b="1" dirty="0" smtClean="0">
                <a:solidFill>
                  <a:schemeClr val="bg1"/>
                </a:solidFill>
                <a:latin typeface="Arial" panose="020B0604020202020204" pitchFamily="34" charset="0"/>
                <a:cs typeface="Arial" panose="020B0604020202020204" pitchFamily="34" charset="0"/>
              </a:rPr>
              <a:t>weapon</a:t>
            </a:r>
          </a:p>
          <a:p>
            <a:pPr marL="0" indent="0">
              <a:buNone/>
            </a:pPr>
            <a:endParaRPr lang="en-US" sz="2000" dirty="0" smtClean="0">
              <a:solidFill>
                <a:schemeClr val="bg1"/>
              </a:solidFill>
              <a:latin typeface="Arial" panose="020B0604020202020204" pitchFamily="34" charset="0"/>
              <a:cs typeface="Arial" panose="020B0604020202020204" pitchFamily="34" charset="0"/>
            </a:endParaRPr>
          </a:p>
          <a:p>
            <a:pPr marL="0" indent="0">
              <a:buNone/>
            </a:pPr>
            <a:r>
              <a:rPr lang="en-US" sz="1800" dirty="0">
                <a:solidFill>
                  <a:schemeClr val="bg1"/>
                </a:solidFill>
                <a:latin typeface="Arial" panose="020B0604020202020204" pitchFamily="34" charset="0"/>
                <a:cs typeface="Arial" panose="020B0604020202020204" pitchFamily="34" charset="0"/>
              </a:rPr>
              <a:t> </a:t>
            </a:r>
            <a:r>
              <a:rPr lang="en-US" sz="1800" dirty="0" smtClean="0">
                <a:solidFill>
                  <a:schemeClr val="bg1"/>
                </a:solidFill>
                <a:latin typeface="Arial" panose="020B0604020202020204" pitchFamily="34" charset="0"/>
                <a:cs typeface="Arial" panose="020B0604020202020204" pitchFamily="34" charset="0"/>
              </a:rPr>
              <a:t>    a</a:t>
            </a:r>
            <a:r>
              <a:rPr lang="en-US" sz="1800" dirty="0">
                <a:solidFill>
                  <a:schemeClr val="bg1"/>
                </a:solidFill>
                <a:latin typeface="Arial" panose="020B0604020202020204" pitchFamily="34" charset="0"/>
                <a:cs typeface="Arial" panose="020B0604020202020204" pitchFamily="34" charset="0"/>
              </a:rPr>
              <a:t>. Rotate  switch knob clockwise to desired brightness level</a:t>
            </a:r>
            <a:r>
              <a:rPr lang="en-US" sz="1800" dirty="0" smtClean="0">
                <a:solidFill>
                  <a:schemeClr val="bg1"/>
                </a:solidFill>
                <a:latin typeface="Arial" panose="020B0604020202020204" pitchFamily="34" charset="0"/>
                <a:cs typeface="Arial" panose="020B0604020202020204" pitchFamily="34" charset="0"/>
              </a:rPr>
              <a:t>.</a:t>
            </a:r>
          </a:p>
          <a:p>
            <a:pPr marL="0" indent="0">
              <a:buNone/>
            </a:pPr>
            <a:endParaRPr lang="en-US" sz="800" dirty="0" smtClean="0">
              <a:solidFill>
                <a:schemeClr val="bg1"/>
              </a:solidFill>
              <a:latin typeface="Arial" panose="020B0604020202020204" pitchFamily="34" charset="0"/>
              <a:cs typeface="Arial" panose="020B0604020202020204" pitchFamily="34" charset="0"/>
            </a:endParaRPr>
          </a:p>
          <a:p>
            <a:pPr marL="0" indent="0">
              <a:buNone/>
            </a:pPr>
            <a:r>
              <a:rPr lang="en-US" sz="1800" dirty="0" smtClean="0">
                <a:solidFill>
                  <a:schemeClr val="bg1"/>
                </a:solidFill>
                <a:latin typeface="Arial" panose="020B0604020202020204" pitchFamily="34" charset="0"/>
                <a:cs typeface="Arial" panose="020B0604020202020204" pitchFamily="34" charset="0"/>
              </a:rPr>
              <a:t>     b</a:t>
            </a:r>
            <a:r>
              <a:rPr lang="en-US" sz="1800" dirty="0">
                <a:solidFill>
                  <a:schemeClr val="bg1"/>
                </a:solidFill>
                <a:latin typeface="Arial" panose="020B0604020202020204" pitchFamily="34" charset="0"/>
                <a:cs typeface="Arial" panose="020B0604020202020204" pitchFamily="34" charset="0"/>
              </a:rPr>
              <a:t>. Aim the red dot in the CCO reticle at the 10-meter </a:t>
            </a:r>
            <a:r>
              <a:rPr lang="en-US" sz="1800" dirty="0" err="1">
                <a:solidFill>
                  <a:schemeClr val="bg1"/>
                </a:solidFill>
                <a:latin typeface="Arial" panose="020B0604020202020204" pitchFamily="34" charset="0"/>
                <a:cs typeface="Arial" panose="020B0604020202020204" pitchFamily="34" charset="0"/>
              </a:rPr>
              <a:t>boresighting</a:t>
            </a:r>
            <a:r>
              <a:rPr lang="en-US" sz="1800" dirty="0">
                <a:solidFill>
                  <a:schemeClr val="bg1"/>
                </a:solidFill>
                <a:latin typeface="Arial" panose="020B0604020202020204" pitchFamily="34" charset="0"/>
                <a:cs typeface="Arial" panose="020B0604020202020204" pitchFamily="34" charset="0"/>
              </a:rPr>
              <a:t> target</a:t>
            </a:r>
            <a:r>
              <a:rPr lang="en-US" sz="1800" dirty="0" smtClean="0">
                <a:solidFill>
                  <a:schemeClr val="bg1"/>
                </a:solidFill>
                <a:latin typeface="Arial" panose="020B0604020202020204" pitchFamily="34" charset="0"/>
                <a:cs typeface="Arial" panose="020B0604020202020204" pitchFamily="34" charset="0"/>
              </a:rPr>
              <a:t>.</a:t>
            </a:r>
          </a:p>
          <a:p>
            <a:pPr marL="0" indent="0">
              <a:buNone/>
            </a:pPr>
            <a:endParaRPr lang="en-US" sz="900" dirty="0">
              <a:solidFill>
                <a:schemeClr val="bg1"/>
              </a:solidFill>
              <a:latin typeface="Arial" panose="020B0604020202020204" pitchFamily="34" charset="0"/>
              <a:cs typeface="Arial" panose="020B0604020202020204" pitchFamily="34" charset="0"/>
            </a:endParaRPr>
          </a:p>
          <a:p>
            <a:pPr marL="0" indent="0">
              <a:buNone/>
            </a:pPr>
            <a:r>
              <a:rPr lang="en-US" sz="1800" dirty="0">
                <a:solidFill>
                  <a:schemeClr val="bg1"/>
                </a:solidFill>
                <a:latin typeface="Arial" panose="020B0604020202020204" pitchFamily="34" charset="0"/>
                <a:cs typeface="Arial" panose="020B0604020202020204" pitchFamily="34" charset="0"/>
              </a:rPr>
              <a:t> </a:t>
            </a:r>
            <a:r>
              <a:rPr lang="en-US" sz="1800" dirty="0" smtClean="0">
                <a:solidFill>
                  <a:schemeClr val="bg1"/>
                </a:solidFill>
                <a:latin typeface="Arial" panose="020B0604020202020204" pitchFamily="34" charset="0"/>
                <a:cs typeface="Arial" panose="020B0604020202020204" pitchFamily="34" charset="0"/>
              </a:rPr>
              <a:t>    c</a:t>
            </a:r>
            <a:r>
              <a:rPr lang="en-US" sz="1800" dirty="0">
                <a:solidFill>
                  <a:schemeClr val="bg1"/>
                </a:solidFill>
                <a:latin typeface="Arial" panose="020B0604020202020204" pitchFamily="34" charset="0"/>
                <a:cs typeface="Arial" panose="020B0604020202020204" pitchFamily="34" charset="0"/>
              </a:rPr>
              <a:t>. Make adjustments to the </a:t>
            </a:r>
            <a:r>
              <a:rPr lang="en-US" sz="1800" dirty="0" err="1">
                <a:solidFill>
                  <a:schemeClr val="bg1"/>
                </a:solidFill>
                <a:latin typeface="Arial" panose="020B0604020202020204" pitchFamily="34" charset="0"/>
                <a:cs typeface="Arial" panose="020B0604020202020204" pitchFamily="34" charset="0"/>
              </a:rPr>
              <a:t>windage</a:t>
            </a:r>
            <a:r>
              <a:rPr lang="en-US" sz="1800" dirty="0">
                <a:solidFill>
                  <a:schemeClr val="bg1"/>
                </a:solidFill>
                <a:latin typeface="Arial" panose="020B0604020202020204" pitchFamily="34" charset="0"/>
                <a:cs typeface="Arial" panose="020B0604020202020204" pitchFamily="34" charset="0"/>
              </a:rPr>
              <a:t> and elevation of the CCO until the </a:t>
            </a:r>
            <a:r>
              <a:rPr lang="en-US" sz="1800" dirty="0" err="1">
                <a:solidFill>
                  <a:schemeClr val="bg1"/>
                </a:solidFill>
                <a:latin typeface="Arial" panose="020B0604020202020204" pitchFamily="34" charset="0"/>
                <a:cs typeface="Arial" panose="020B0604020202020204" pitchFamily="34" charset="0"/>
              </a:rPr>
              <a:t>borelight</a:t>
            </a:r>
            <a:r>
              <a:rPr lang="en-US" sz="1800" dirty="0">
                <a:solidFill>
                  <a:schemeClr val="bg1"/>
                </a:solidFill>
                <a:latin typeface="Arial" panose="020B0604020202020204" pitchFamily="34" charset="0"/>
                <a:cs typeface="Arial" panose="020B0604020202020204" pitchFamily="34" charset="0"/>
              </a:rPr>
              <a:t> is centered with the circle on </a:t>
            </a:r>
            <a:r>
              <a:rPr lang="en-US" sz="1800" dirty="0" smtClean="0">
                <a:solidFill>
                  <a:schemeClr val="bg1"/>
                </a:solidFill>
                <a:latin typeface="Arial" panose="020B0604020202020204" pitchFamily="34" charset="0"/>
                <a:cs typeface="Arial" panose="020B0604020202020204" pitchFamily="34" charset="0"/>
              </a:rPr>
              <a:t>the </a:t>
            </a:r>
            <a:r>
              <a:rPr lang="en-US" sz="1800" dirty="0" err="1" smtClean="0">
                <a:solidFill>
                  <a:schemeClr val="bg1"/>
                </a:solidFill>
                <a:latin typeface="Arial" panose="020B0604020202020204" pitchFamily="34" charset="0"/>
                <a:cs typeface="Arial" panose="020B0604020202020204" pitchFamily="34" charset="0"/>
              </a:rPr>
              <a:t>boresighting</a:t>
            </a:r>
            <a:r>
              <a:rPr lang="en-US" sz="1800" dirty="0" smtClean="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target</a:t>
            </a:r>
            <a:r>
              <a:rPr lang="en-US" sz="1800" dirty="0" smtClean="0">
                <a:solidFill>
                  <a:schemeClr val="bg1"/>
                </a:solidFill>
                <a:latin typeface="Arial" panose="020B0604020202020204" pitchFamily="34" charset="0"/>
                <a:cs typeface="Arial" panose="020B0604020202020204" pitchFamily="34" charset="0"/>
              </a:rPr>
              <a:t>.</a:t>
            </a:r>
          </a:p>
          <a:p>
            <a:pPr marL="0" indent="0">
              <a:buNone/>
            </a:pPr>
            <a:endParaRPr lang="en-US" sz="800" dirty="0">
              <a:solidFill>
                <a:schemeClr val="bg1"/>
              </a:solidFill>
              <a:latin typeface="Arial" panose="020B0604020202020204" pitchFamily="34" charset="0"/>
              <a:cs typeface="Arial" panose="020B0604020202020204" pitchFamily="34" charset="0"/>
            </a:endParaRPr>
          </a:p>
          <a:p>
            <a:pPr marL="0" indent="0">
              <a:buNone/>
            </a:pPr>
            <a:r>
              <a:rPr lang="en-US" sz="1800" dirty="0">
                <a:solidFill>
                  <a:schemeClr val="bg1"/>
                </a:solidFill>
                <a:latin typeface="Arial" panose="020B0604020202020204" pitchFamily="34" charset="0"/>
                <a:cs typeface="Arial" panose="020B0604020202020204" pitchFamily="34" charset="0"/>
              </a:rPr>
              <a:t> </a:t>
            </a:r>
            <a:r>
              <a:rPr lang="en-US" sz="1800" dirty="0" smtClean="0">
                <a:solidFill>
                  <a:schemeClr val="bg1"/>
                </a:solidFill>
                <a:latin typeface="Arial" panose="020B0604020202020204" pitchFamily="34" charset="0"/>
                <a:cs typeface="Arial" panose="020B0604020202020204" pitchFamily="34" charset="0"/>
              </a:rPr>
              <a:t>    d</a:t>
            </a:r>
            <a:r>
              <a:rPr lang="en-US" sz="1800" dirty="0">
                <a:solidFill>
                  <a:schemeClr val="bg1"/>
                </a:solidFill>
                <a:latin typeface="Arial" panose="020B0604020202020204" pitchFamily="34" charset="0"/>
                <a:cs typeface="Arial" panose="020B0604020202020204" pitchFamily="34" charset="0"/>
              </a:rPr>
              <a:t>. Turn the </a:t>
            </a:r>
            <a:r>
              <a:rPr lang="en-US" sz="1800" dirty="0" err="1">
                <a:solidFill>
                  <a:schemeClr val="bg1"/>
                </a:solidFill>
                <a:latin typeface="Arial" panose="020B0604020202020204" pitchFamily="34" charset="0"/>
                <a:cs typeface="Arial" panose="020B0604020202020204" pitchFamily="34" charset="0"/>
              </a:rPr>
              <a:t>borelight</a:t>
            </a:r>
            <a:r>
              <a:rPr lang="en-US" sz="1800" dirty="0">
                <a:solidFill>
                  <a:schemeClr val="bg1"/>
                </a:solidFill>
                <a:latin typeface="Arial" panose="020B0604020202020204" pitchFamily="34" charset="0"/>
                <a:cs typeface="Arial" panose="020B0604020202020204" pitchFamily="34" charset="0"/>
              </a:rPr>
              <a:t> off</a:t>
            </a:r>
            <a:r>
              <a:rPr lang="en-US" sz="1800" dirty="0" smtClean="0">
                <a:solidFill>
                  <a:schemeClr val="bg1"/>
                </a:solidFill>
                <a:latin typeface="Arial" panose="020B0604020202020204" pitchFamily="34" charset="0"/>
                <a:cs typeface="Arial" panose="020B0604020202020204" pitchFamily="34" charset="0"/>
              </a:rPr>
              <a:t>.</a:t>
            </a:r>
          </a:p>
          <a:p>
            <a:pPr marL="0" indent="0">
              <a:buNone/>
            </a:pPr>
            <a:endParaRPr lang="en-US" sz="800" dirty="0">
              <a:solidFill>
                <a:schemeClr val="bg1"/>
              </a:solidFill>
              <a:latin typeface="Arial" panose="020B0604020202020204" pitchFamily="34" charset="0"/>
              <a:cs typeface="Arial" panose="020B0604020202020204" pitchFamily="34" charset="0"/>
            </a:endParaRPr>
          </a:p>
          <a:p>
            <a:pPr marL="0" indent="0">
              <a:buNone/>
            </a:pPr>
            <a:r>
              <a:rPr lang="en-US" sz="1800" dirty="0">
                <a:solidFill>
                  <a:schemeClr val="bg1"/>
                </a:solidFill>
                <a:latin typeface="Arial" panose="020B0604020202020204" pitchFamily="34" charset="0"/>
                <a:cs typeface="Arial" panose="020B0604020202020204" pitchFamily="34" charset="0"/>
              </a:rPr>
              <a:t> </a:t>
            </a:r>
            <a:r>
              <a:rPr lang="en-US" sz="1800" dirty="0" smtClean="0">
                <a:solidFill>
                  <a:schemeClr val="bg1"/>
                </a:solidFill>
                <a:latin typeface="Arial" panose="020B0604020202020204" pitchFamily="34" charset="0"/>
                <a:cs typeface="Arial" panose="020B0604020202020204" pitchFamily="34" charset="0"/>
              </a:rPr>
              <a:t>    e</a:t>
            </a:r>
            <a:r>
              <a:rPr lang="en-US" sz="1800" dirty="0">
                <a:solidFill>
                  <a:schemeClr val="bg1"/>
                </a:solidFill>
                <a:latin typeface="Arial" panose="020B0604020202020204" pitchFamily="34" charset="0"/>
                <a:cs typeface="Arial" panose="020B0604020202020204" pitchFamily="34" charset="0"/>
              </a:rPr>
              <a:t>. Move the weapon off of the boresight point of aim</a:t>
            </a:r>
            <a:r>
              <a:rPr lang="en-US" sz="1800" dirty="0" smtClean="0">
                <a:solidFill>
                  <a:schemeClr val="bg1"/>
                </a:solidFill>
                <a:latin typeface="Arial" panose="020B0604020202020204" pitchFamily="34" charset="0"/>
                <a:cs typeface="Arial" panose="020B0604020202020204" pitchFamily="34" charset="0"/>
              </a:rPr>
              <a:t>.</a:t>
            </a:r>
          </a:p>
          <a:p>
            <a:pPr marL="0" indent="0">
              <a:buNone/>
            </a:pPr>
            <a:endParaRPr lang="en-US" sz="800" dirty="0">
              <a:solidFill>
                <a:schemeClr val="bg1"/>
              </a:solidFill>
              <a:latin typeface="Arial" panose="020B0604020202020204" pitchFamily="34" charset="0"/>
              <a:cs typeface="Arial" panose="020B0604020202020204" pitchFamily="34" charset="0"/>
            </a:endParaRPr>
          </a:p>
          <a:p>
            <a:pPr marL="0" indent="0">
              <a:buNone/>
            </a:pPr>
            <a:r>
              <a:rPr lang="en-US" sz="1800" dirty="0">
                <a:solidFill>
                  <a:schemeClr val="bg1"/>
                </a:solidFill>
                <a:latin typeface="Arial" panose="020B0604020202020204" pitchFamily="34" charset="0"/>
                <a:cs typeface="Arial" panose="020B0604020202020204" pitchFamily="34" charset="0"/>
              </a:rPr>
              <a:t> </a:t>
            </a:r>
            <a:r>
              <a:rPr lang="en-US" sz="1800" dirty="0" smtClean="0">
                <a:solidFill>
                  <a:schemeClr val="bg1"/>
                </a:solidFill>
                <a:latin typeface="Arial" panose="020B0604020202020204" pitchFamily="34" charset="0"/>
                <a:cs typeface="Arial" panose="020B0604020202020204" pitchFamily="34" charset="0"/>
              </a:rPr>
              <a:t>    f</a:t>
            </a:r>
            <a:r>
              <a:rPr lang="en-US" sz="1800" dirty="0">
                <a:solidFill>
                  <a:schemeClr val="bg1"/>
                </a:solidFill>
                <a:latin typeface="Arial" panose="020B0604020202020204" pitchFamily="34" charset="0"/>
                <a:cs typeface="Arial" panose="020B0604020202020204" pitchFamily="34" charset="0"/>
              </a:rPr>
              <a:t>. Realign the red dot in the CCO on the boresight point of aim</a:t>
            </a:r>
            <a:r>
              <a:rPr lang="en-US" sz="1800" dirty="0" smtClean="0">
                <a:solidFill>
                  <a:schemeClr val="bg1"/>
                </a:solidFill>
                <a:latin typeface="Arial" panose="020B0604020202020204" pitchFamily="34" charset="0"/>
                <a:cs typeface="Arial" panose="020B0604020202020204" pitchFamily="34" charset="0"/>
              </a:rPr>
              <a:t>.</a:t>
            </a:r>
          </a:p>
          <a:p>
            <a:pPr marL="0" indent="0">
              <a:buNone/>
            </a:pPr>
            <a:endParaRPr lang="en-US" sz="800" dirty="0">
              <a:solidFill>
                <a:schemeClr val="bg1"/>
              </a:solidFill>
              <a:latin typeface="Arial" panose="020B0604020202020204" pitchFamily="34" charset="0"/>
              <a:cs typeface="Arial" panose="020B0604020202020204" pitchFamily="34" charset="0"/>
            </a:endParaRPr>
          </a:p>
          <a:p>
            <a:pPr marL="0" indent="0">
              <a:buNone/>
            </a:pPr>
            <a:r>
              <a:rPr lang="en-US" sz="1800" dirty="0">
                <a:solidFill>
                  <a:schemeClr val="bg1"/>
                </a:solidFill>
                <a:latin typeface="Arial" panose="020B0604020202020204" pitchFamily="34" charset="0"/>
                <a:cs typeface="Arial" panose="020B0604020202020204" pitchFamily="34" charset="0"/>
              </a:rPr>
              <a:t> </a:t>
            </a:r>
            <a:r>
              <a:rPr lang="en-US" sz="1800" dirty="0" smtClean="0">
                <a:solidFill>
                  <a:schemeClr val="bg1"/>
                </a:solidFill>
                <a:latin typeface="Arial" panose="020B0604020202020204" pitchFamily="34" charset="0"/>
                <a:cs typeface="Arial" panose="020B0604020202020204" pitchFamily="34" charset="0"/>
              </a:rPr>
              <a:t>    g</a:t>
            </a:r>
            <a:r>
              <a:rPr lang="en-US" sz="1800" dirty="0">
                <a:solidFill>
                  <a:schemeClr val="bg1"/>
                </a:solidFill>
                <a:latin typeface="Arial" panose="020B0604020202020204" pitchFamily="34" charset="0"/>
                <a:cs typeface="Arial" panose="020B0604020202020204" pitchFamily="34" charset="0"/>
              </a:rPr>
              <a:t>. Turn the </a:t>
            </a:r>
            <a:r>
              <a:rPr lang="en-US" sz="1800" dirty="0" err="1">
                <a:solidFill>
                  <a:schemeClr val="bg1"/>
                </a:solidFill>
                <a:latin typeface="Arial" panose="020B0604020202020204" pitchFamily="34" charset="0"/>
                <a:cs typeface="Arial" panose="020B0604020202020204" pitchFamily="34" charset="0"/>
              </a:rPr>
              <a:t>borelight</a:t>
            </a:r>
            <a:r>
              <a:rPr lang="en-US" sz="1800" dirty="0">
                <a:solidFill>
                  <a:schemeClr val="bg1"/>
                </a:solidFill>
                <a:latin typeface="Arial" panose="020B0604020202020204" pitchFamily="34" charset="0"/>
                <a:cs typeface="Arial" panose="020B0604020202020204" pitchFamily="34" charset="0"/>
              </a:rPr>
              <a:t> back on</a:t>
            </a:r>
            <a:r>
              <a:rPr lang="en-US" sz="1800" dirty="0" smtClean="0">
                <a:solidFill>
                  <a:schemeClr val="bg1"/>
                </a:solidFill>
                <a:latin typeface="Arial" panose="020B0604020202020204" pitchFamily="34" charset="0"/>
                <a:cs typeface="Arial" panose="020B0604020202020204" pitchFamily="34" charset="0"/>
              </a:rPr>
              <a:t>.</a:t>
            </a:r>
          </a:p>
          <a:p>
            <a:pPr marL="0" indent="0">
              <a:buNone/>
            </a:pPr>
            <a:endParaRPr lang="en-US" sz="800" dirty="0">
              <a:solidFill>
                <a:schemeClr val="bg1"/>
              </a:solidFill>
              <a:latin typeface="Arial" panose="020B0604020202020204" pitchFamily="34" charset="0"/>
              <a:cs typeface="Arial" panose="020B0604020202020204" pitchFamily="34" charset="0"/>
            </a:endParaRPr>
          </a:p>
          <a:p>
            <a:pPr marL="0" indent="0">
              <a:buNone/>
            </a:pPr>
            <a:r>
              <a:rPr lang="en-US" sz="1800" dirty="0">
                <a:solidFill>
                  <a:schemeClr val="bg1"/>
                </a:solidFill>
                <a:latin typeface="Arial" panose="020B0604020202020204" pitchFamily="34" charset="0"/>
                <a:cs typeface="Arial" panose="020B0604020202020204" pitchFamily="34" charset="0"/>
              </a:rPr>
              <a:t> </a:t>
            </a:r>
            <a:r>
              <a:rPr lang="en-US" sz="1800" dirty="0" smtClean="0">
                <a:solidFill>
                  <a:schemeClr val="bg1"/>
                </a:solidFill>
                <a:latin typeface="Arial" panose="020B0604020202020204" pitchFamily="34" charset="0"/>
                <a:cs typeface="Arial" panose="020B0604020202020204" pitchFamily="34" charset="0"/>
              </a:rPr>
              <a:t>    h</a:t>
            </a:r>
            <a:r>
              <a:rPr lang="en-US" sz="1800" dirty="0">
                <a:solidFill>
                  <a:schemeClr val="bg1"/>
                </a:solidFill>
                <a:latin typeface="Arial" panose="020B0604020202020204" pitchFamily="34" charset="0"/>
                <a:cs typeface="Arial" panose="020B0604020202020204" pitchFamily="34" charset="0"/>
              </a:rPr>
              <a:t>. Verify that the </a:t>
            </a:r>
            <a:r>
              <a:rPr lang="en-US" sz="1800" dirty="0" err="1">
                <a:solidFill>
                  <a:schemeClr val="bg1"/>
                </a:solidFill>
                <a:latin typeface="Arial" panose="020B0604020202020204" pitchFamily="34" charset="0"/>
                <a:cs typeface="Arial" panose="020B0604020202020204" pitchFamily="34" charset="0"/>
              </a:rPr>
              <a:t>borelight</a:t>
            </a:r>
            <a:r>
              <a:rPr lang="en-US" sz="1800" dirty="0">
                <a:solidFill>
                  <a:schemeClr val="bg1"/>
                </a:solidFill>
                <a:latin typeface="Arial" panose="020B0604020202020204" pitchFamily="34" charset="0"/>
                <a:cs typeface="Arial" panose="020B0604020202020204" pitchFamily="34" charset="0"/>
              </a:rPr>
              <a:t> laser is in the </a:t>
            </a:r>
            <a:r>
              <a:rPr lang="en-US" sz="1800" dirty="0" err="1">
                <a:solidFill>
                  <a:schemeClr val="bg1"/>
                </a:solidFill>
                <a:latin typeface="Arial" panose="020B0604020202020204" pitchFamily="34" charset="0"/>
                <a:cs typeface="Arial" panose="020B0604020202020204" pitchFamily="34" charset="0"/>
              </a:rPr>
              <a:t>borelight</a:t>
            </a:r>
            <a:r>
              <a:rPr lang="en-US" sz="1800" dirty="0">
                <a:solidFill>
                  <a:schemeClr val="bg1"/>
                </a:solidFill>
                <a:latin typeface="Arial" panose="020B0604020202020204" pitchFamily="34" charset="0"/>
                <a:cs typeface="Arial" panose="020B0604020202020204" pitchFamily="34" charset="0"/>
              </a:rPr>
              <a:t> circle and that CCO red dot is aligned with the boresight point </a:t>
            </a:r>
            <a:r>
              <a:rPr lang="en-US" sz="1800" dirty="0" smtClean="0">
                <a:solidFill>
                  <a:schemeClr val="bg1"/>
                </a:solidFill>
                <a:latin typeface="Arial" panose="020B0604020202020204" pitchFamily="34" charset="0"/>
                <a:cs typeface="Arial" panose="020B0604020202020204" pitchFamily="34" charset="0"/>
              </a:rPr>
              <a:t>of aim</a:t>
            </a:r>
            <a:r>
              <a:rPr lang="en-US" sz="1800" dirty="0">
                <a:solidFill>
                  <a:schemeClr val="bg1"/>
                </a:solidFill>
                <a:latin typeface="Arial" panose="020B0604020202020204" pitchFamily="34" charset="0"/>
                <a:cs typeface="Arial" panose="020B0604020202020204" pitchFamily="34" charset="0"/>
              </a:rPr>
              <a:t>.</a:t>
            </a:r>
          </a:p>
          <a:p>
            <a:pPr marL="0" indent="0">
              <a:buNone/>
            </a:pPr>
            <a:r>
              <a:rPr lang="en-US"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9829841"/>
      </p:ext>
    </p:extLst>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381000" y="0"/>
            <a:ext cx="8458200" cy="838200"/>
          </a:xfrm>
        </p:spPr>
        <p:txBody>
          <a:bodyPr anchor="t"/>
          <a:lstStyle/>
          <a:p>
            <a:pPr algn="l" eaLnBrk="1" hangingPunct="1"/>
            <a:r>
              <a:rPr lang="en-US" sz="3200" b="1" dirty="0">
                <a:solidFill>
                  <a:schemeClr val="bg1"/>
                </a:solidFill>
                <a:latin typeface="Arial" pitchFamily="34" charset="0"/>
                <a:cs typeface="Arial" pitchFamily="34" charset="0"/>
              </a:rPr>
              <a:t>B</a:t>
            </a:r>
            <a:r>
              <a:rPr lang="en-US" sz="3200" b="1" dirty="0" smtClean="0">
                <a:solidFill>
                  <a:schemeClr val="bg1"/>
                </a:solidFill>
                <a:latin typeface="Arial" pitchFamily="34" charset="0"/>
                <a:cs typeface="Arial" pitchFamily="34" charset="0"/>
              </a:rPr>
              <a:t>oresight the M68 CCO to an M4- Carbine</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a:solidFill>
                  <a:schemeClr val="bg1"/>
                </a:solidFill>
                <a:latin typeface="Arial" pitchFamily="34" charset="0"/>
                <a:ea typeface="Times New Roman"/>
                <a:cs typeface="Arial" pitchFamily="34" charset="0"/>
              </a:rPr>
              <a:t/>
            </a:r>
            <a:br>
              <a:rPr lang="en-US" sz="3200" dirty="0">
                <a:solidFill>
                  <a:schemeClr val="bg1"/>
                </a:solidFill>
                <a:latin typeface="Arial" pitchFamily="34" charset="0"/>
                <a:ea typeface="Times New Roman"/>
                <a:cs typeface="Arial" pitchFamily="34" charset="0"/>
              </a:rPr>
            </a:br>
            <a:endParaRPr lang="en-US" sz="3200" dirty="0" smtClean="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9ACDC844-59AB-450F-82D4-2ED7D82BF408}" type="slidenum">
              <a:rPr lang="en-US">
                <a:solidFill>
                  <a:prstClr val="white">
                    <a:tint val="75000"/>
                  </a:prstClr>
                </a:solidFill>
              </a:rPr>
              <a:pPr>
                <a:defRPr/>
              </a:pPr>
              <a:t>108</a:t>
            </a:fld>
            <a:endParaRPr lang="en-US">
              <a:solidFill>
                <a:prstClr val="white">
                  <a:tint val="75000"/>
                </a:prstClr>
              </a:solidFill>
            </a:endParaRPr>
          </a:p>
        </p:txBody>
      </p:sp>
      <p:sp>
        <p:nvSpPr>
          <p:cNvPr id="4" name="Content Placeholder 3"/>
          <p:cNvSpPr>
            <a:spLocks noGrp="1"/>
          </p:cNvSpPr>
          <p:nvPr>
            <p:ph idx="1"/>
          </p:nvPr>
        </p:nvSpPr>
        <p:spPr>
          <a:xfrm>
            <a:off x="457200" y="1600201"/>
            <a:ext cx="8229600" cy="3505200"/>
          </a:xfrm>
        </p:spPr>
        <p:txBody>
          <a:bodyPr/>
          <a:lstStyle/>
          <a:p>
            <a:pPr marL="0" indent="0">
              <a:buNone/>
            </a:pPr>
            <a:r>
              <a:rPr lang="en-US" sz="2000"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(4)</a:t>
            </a:r>
            <a:r>
              <a:rPr lang="en-US" sz="2000" dirty="0" smtClean="0">
                <a:solidFill>
                  <a:schemeClr val="bg1"/>
                </a:solidFill>
                <a:latin typeface="Arial" panose="020B0604020202020204" pitchFamily="34" charset="0"/>
                <a:cs typeface="Arial" panose="020B0604020202020204" pitchFamily="34" charset="0"/>
              </a:rPr>
              <a:t> Remove </a:t>
            </a:r>
            <a:r>
              <a:rPr lang="en-US" sz="2000" dirty="0">
                <a:solidFill>
                  <a:schemeClr val="bg1"/>
                </a:solidFill>
                <a:latin typeface="Arial" panose="020B0604020202020204" pitchFamily="34" charset="0"/>
                <a:cs typeface="Arial" panose="020B0604020202020204" pitchFamily="34" charset="0"/>
              </a:rPr>
              <a:t>the </a:t>
            </a:r>
            <a:r>
              <a:rPr lang="en-US" sz="2000" dirty="0" err="1">
                <a:solidFill>
                  <a:schemeClr val="bg1"/>
                </a:solidFill>
                <a:latin typeface="Arial" panose="020B0604020202020204" pitchFamily="34" charset="0"/>
                <a:cs typeface="Arial" panose="020B0604020202020204" pitchFamily="34" charset="0"/>
              </a:rPr>
              <a:t>borelight</a:t>
            </a:r>
            <a:r>
              <a:rPr lang="en-US" sz="2000" dirty="0">
                <a:solidFill>
                  <a:schemeClr val="bg1"/>
                </a:solidFill>
                <a:latin typeface="Arial" panose="020B0604020202020204" pitchFamily="34" charset="0"/>
                <a:cs typeface="Arial" panose="020B0604020202020204" pitchFamily="34" charset="0"/>
              </a:rPr>
              <a:t> from the weapon.</a:t>
            </a:r>
          </a:p>
          <a:p>
            <a:pPr marL="0" indent="0">
              <a:buNone/>
            </a:pP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a:t>
            </a:r>
          </a:p>
          <a:p>
            <a:pPr marL="0" indent="0">
              <a:buNone/>
            </a:pPr>
            <a:r>
              <a:rPr lang="en-US" sz="2000" dirty="0" smtClean="0">
                <a:solidFill>
                  <a:schemeClr val="bg1"/>
                </a:solidFill>
                <a:latin typeface="Arial" panose="020B0604020202020204" pitchFamily="34" charset="0"/>
                <a:cs typeface="Arial" panose="020B0604020202020204" pitchFamily="34" charset="0"/>
              </a:rPr>
              <a:t>     a</a:t>
            </a:r>
            <a:r>
              <a:rPr lang="en-US" sz="2000" dirty="0">
                <a:solidFill>
                  <a:schemeClr val="bg1"/>
                </a:solidFill>
                <a:latin typeface="Arial" panose="020B0604020202020204" pitchFamily="34" charset="0"/>
                <a:cs typeface="Arial" panose="020B0604020202020204" pitchFamily="34" charset="0"/>
              </a:rPr>
              <a:t>. Turn the </a:t>
            </a:r>
            <a:r>
              <a:rPr lang="en-US" sz="2000" dirty="0" err="1">
                <a:solidFill>
                  <a:schemeClr val="bg1"/>
                </a:solidFill>
                <a:latin typeface="Arial" panose="020B0604020202020204" pitchFamily="34" charset="0"/>
                <a:cs typeface="Arial" panose="020B0604020202020204" pitchFamily="34" charset="0"/>
              </a:rPr>
              <a:t>borelight</a:t>
            </a:r>
            <a:r>
              <a:rPr lang="en-US" sz="2000" dirty="0">
                <a:solidFill>
                  <a:schemeClr val="bg1"/>
                </a:solidFill>
                <a:latin typeface="Arial" panose="020B0604020202020204" pitchFamily="34" charset="0"/>
                <a:cs typeface="Arial" panose="020B0604020202020204" pitchFamily="34" charset="0"/>
              </a:rPr>
              <a:t> off</a:t>
            </a:r>
            <a:r>
              <a:rPr lang="en-US" sz="2000" dirty="0" smtClean="0">
                <a:solidFill>
                  <a:schemeClr val="bg1"/>
                </a:solidFill>
                <a:latin typeface="Arial" panose="020B0604020202020204" pitchFamily="34" charset="0"/>
                <a:cs typeface="Arial" panose="020B0604020202020204" pitchFamily="34" charset="0"/>
              </a:rPr>
              <a:t>.</a:t>
            </a:r>
          </a:p>
          <a:p>
            <a:pPr marL="0" indent="0">
              <a:buNone/>
            </a:pPr>
            <a:endParaRPr lang="en-US" sz="2000" dirty="0">
              <a:solidFill>
                <a:schemeClr val="bg1"/>
              </a:solidFill>
              <a:latin typeface="Arial" panose="020B0604020202020204" pitchFamily="34" charset="0"/>
              <a:cs typeface="Arial" panose="020B0604020202020204" pitchFamily="34" charset="0"/>
            </a:endParaRPr>
          </a:p>
          <a:p>
            <a:pPr marL="0" indent="0">
              <a:buNone/>
            </a:pP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b</a:t>
            </a:r>
            <a:r>
              <a:rPr lang="en-US" sz="2000" dirty="0">
                <a:solidFill>
                  <a:schemeClr val="bg1"/>
                </a:solidFill>
                <a:latin typeface="Arial" panose="020B0604020202020204" pitchFamily="34" charset="0"/>
                <a:cs typeface="Arial" panose="020B0604020202020204" pitchFamily="34" charset="0"/>
              </a:rPr>
              <a:t>. Carefully remove the </a:t>
            </a:r>
            <a:r>
              <a:rPr lang="en-US" sz="2000" dirty="0" err="1">
                <a:solidFill>
                  <a:schemeClr val="bg1"/>
                </a:solidFill>
                <a:latin typeface="Arial" panose="020B0604020202020204" pitchFamily="34" charset="0"/>
                <a:cs typeface="Arial" panose="020B0604020202020204" pitchFamily="34" charset="0"/>
              </a:rPr>
              <a:t>borelight</a:t>
            </a:r>
            <a:r>
              <a:rPr lang="en-US" sz="2000" dirty="0">
                <a:solidFill>
                  <a:schemeClr val="bg1"/>
                </a:solidFill>
                <a:latin typeface="Arial" panose="020B0604020202020204" pitchFamily="34" charset="0"/>
                <a:cs typeface="Arial" panose="020B0604020202020204" pitchFamily="34" charset="0"/>
              </a:rPr>
              <a:t> and mandrel from the muzzle of </a:t>
            </a:r>
            <a:r>
              <a:rPr lang="en-US" sz="2000" dirty="0" smtClean="0">
                <a:solidFill>
                  <a:schemeClr val="bg1"/>
                </a:solidFill>
                <a:latin typeface="Arial" panose="020B0604020202020204" pitchFamily="34" charset="0"/>
                <a:cs typeface="Arial" panose="020B0604020202020204" pitchFamily="34" charset="0"/>
              </a:rPr>
              <a:t>              the </a:t>
            </a:r>
            <a:r>
              <a:rPr lang="en-US" sz="2000" dirty="0">
                <a:solidFill>
                  <a:schemeClr val="bg1"/>
                </a:solidFill>
                <a:latin typeface="Arial" panose="020B0604020202020204" pitchFamily="34" charset="0"/>
                <a:cs typeface="Arial" panose="020B0604020202020204" pitchFamily="34" charset="0"/>
              </a:rPr>
              <a:t>weapon</a:t>
            </a:r>
            <a:r>
              <a:rPr lang="en-US" sz="2000" dirty="0" smtClean="0">
                <a:solidFill>
                  <a:schemeClr val="bg1"/>
                </a:solidFill>
                <a:latin typeface="Arial" panose="020B0604020202020204" pitchFamily="34" charset="0"/>
                <a:cs typeface="Arial" panose="020B0604020202020204" pitchFamily="34" charset="0"/>
              </a:rPr>
              <a:t>.</a:t>
            </a:r>
          </a:p>
          <a:p>
            <a:pPr marL="0" indent="0">
              <a:buNone/>
            </a:pPr>
            <a:endParaRPr lang="en-US" sz="2000" dirty="0">
              <a:solidFill>
                <a:schemeClr val="bg1"/>
              </a:solidFill>
              <a:latin typeface="Arial" panose="020B0604020202020204" pitchFamily="34" charset="0"/>
              <a:cs typeface="Arial" panose="020B0604020202020204" pitchFamily="34" charset="0"/>
            </a:endParaRPr>
          </a:p>
          <a:p>
            <a:pPr marL="0" indent="0">
              <a:buNone/>
            </a:pP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c</a:t>
            </a:r>
            <a:r>
              <a:rPr lang="en-US" sz="2000" dirty="0">
                <a:solidFill>
                  <a:schemeClr val="bg1"/>
                </a:solidFill>
                <a:latin typeface="Arial" panose="020B0604020202020204" pitchFamily="34" charset="0"/>
                <a:cs typeface="Arial" panose="020B0604020202020204" pitchFamily="34" charset="0"/>
              </a:rPr>
              <a:t>. Remove the </a:t>
            </a:r>
            <a:r>
              <a:rPr lang="en-US" sz="2000" dirty="0" err="1">
                <a:solidFill>
                  <a:schemeClr val="bg1"/>
                </a:solidFill>
                <a:latin typeface="Arial" panose="020B0604020202020204" pitchFamily="34" charset="0"/>
                <a:cs typeface="Arial" panose="020B0604020202020204" pitchFamily="34" charset="0"/>
              </a:rPr>
              <a:t>borelight</a:t>
            </a:r>
            <a:r>
              <a:rPr lang="en-US" sz="2000" dirty="0">
                <a:solidFill>
                  <a:schemeClr val="bg1"/>
                </a:solidFill>
                <a:latin typeface="Arial" panose="020B0604020202020204" pitchFamily="34" charset="0"/>
                <a:cs typeface="Arial" panose="020B0604020202020204" pitchFamily="34" charset="0"/>
              </a:rPr>
              <a:t> from the </a:t>
            </a:r>
            <a:r>
              <a:rPr lang="en-US" sz="2000" dirty="0" smtClean="0">
                <a:solidFill>
                  <a:schemeClr val="bg1"/>
                </a:solidFill>
                <a:latin typeface="Arial" panose="020B0604020202020204" pitchFamily="34" charset="0"/>
                <a:cs typeface="Arial" panose="020B0604020202020204" pitchFamily="34" charset="0"/>
              </a:rPr>
              <a:t>mandrel</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166826"/>
      </p:ext>
    </p:extLst>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457200" y="0"/>
            <a:ext cx="8229600" cy="1143000"/>
          </a:xfrm>
        </p:spPr>
        <p:txBody>
          <a:bodyPr anchor="t"/>
          <a:lstStyle/>
          <a:p>
            <a:pPr eaLnBrk="1" hangingPunct="1"/>
            <a:r>
              <a:rPr lang="en-US" sz="4000" b="1" dirty="0" smtClean="0">
                <a:solidFill>
                  <a:schemeClr val="bg1"/>
                </a:solidFill>
              </a:rPr>
              <a:t>ENABLING LEARNING OBJECTIVE - J</a:t>
            </a:r>
          </a:p>
        </p:txBody>
      </p:sp>
      <p:graphicFrame>
        <p:nvGraphicFramePr>
          <p:cNvPr id="476205" name="Group 45"/>
          <p:cNvGraphicFramePr>
            <a:graphicFrameLocks noGrp="1"/>
          </p:cNvGraphicFramePr>
          <p:nvPr>
            <p:ph type="tbl" idx="1"/>
            <p:extLst>
              <p:ext uri="{D42A27DB-BD31-4B8C-83A1-F6EECF244321}">
                <p14:modId xmlns:p14="http://schemas.microsoft.com/office/powerpoint/2010/main" val="3395775110"/>
              </p:ext>
            </p:extLst>
          </p:nvPr>
        </p:nvGraphicFramePr>
        <p:xfrm>
          <a:off x="76200" y="1066800"/>
          <a:ext cx="8991600" cy="5791200"/>
        </p:xfrm>
        <a:graphic>
          <a:graphicData uri="http://schemas.openxmlformats.org/drawingml/2006/table">
            <a:tbl>
              <a:tblPr/>
              <a:tblGrid>
                <a:gridCol w="2497666">
                  <a:extLst>
                    <a:ext uri="{9D8B030D-6E8A-4147-A177-3AD203B41FA5}">
                      <a16:colId xmlns:a16="http://schemas.microsoft.com/office/drawing/2014/main" val="20000"/>
                    </a:ext>
                  </a:extLst>
                </a:gridCol>
                <a:gridCol w="6493934">
                  <a:extLst>
                    <a:ext uri="{9D8B030D-6E8A-4147-A177-3AD203B41FA5}">
                      <a16:colId xmlns:a16="http://schemas.microsoft.com/office/drawing/2014/main" val="20001"/>
                    </a:ext>
                  </a:extLst>
                </a:gridCol>
              </a:tblGrid>
              <a:tr h="123949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ACTION: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kern="1200" dirty="0" smtClean="0">
                          <a:solidFill>
                            <a:schemeClr val="bg1"/>
                          </a:solidFill>
                          <a:latin typeface="Arial" pitchFamily="34" charset="0"/>
                          <a:ea typeface="+mn-ea"/>
                          <a:cs typeface="Arial" pitchFamily="34" charset="0"/>
                        </a:rPr>
                        <a:t>Maintain an M4 Carbine</a:t>
                      </a:r>
                      <a:endParaRPr lang="en-US" sz="24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566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CONDITIONS:</a:t>
                      </a:r>
                      <a:endParaRPr kumimoji="0" lang="en-US" sz="2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2400" kern="1200" dirty="0" smtClean="0">
                          <a:solidFill>
                            <a:schemeClr val="bg1"/>
                          </a:solidFill>
                          <a:latin typeface="Arial" pitchFamily="34" charset="0"/>
                          <a:ea typeface="+mn-ea"/>
                          <a:cs typeface="Arial" pitchFamily="34" charset="0"/>
                        </a:rPr>
                        <a:t>In a classroom</a:t>
                      </a:r>
                      <a:r>
                        <a:rPr lang="en-US" sz="2400" kern="1200" baseline="0" dirty="0" smtClean="0">
                          <a:solidFill>
                            <a:schemeClr val="bg1"/>
                          </a:solidFill>
                          <a:latin typeface="Arial" pitchFamily="34" charset="0"/>
                          <a:ea typeface="+mn-ea"/>
                          <a:cs typeface="Arial" pitchFamily="34" charset="0"/>
                        </a:rPr>
                        <a:t>, g</a:t>
                      </a:r>
                      <a:r>
                        <a:rPr lang="en-US" sz="2400" kern="1200" dirty="0" smtClean="0">
                          <a:solidFill>
                            <a:schemeClr val="bg1"/>
                          </a:solidFill>
                          <a:latin typeface="Arial" pitchFamily="34" charset="0"/>
                          <a:ea typeface="+mn-ea"/>
                          <a:cs typeface="Arial" pitchFamily="34" charset="0"/>
                        </a:rPr>
                        <a:t>iven an M4-Carbine, magazine, 5.56mm ammunition, </a:t>
                      </a:r>
                      <a:r>
                        <a:rPr lang="en-US" sz="2400" dirty="0" smtClean="0">
                          <a:solidFill>
                            <a:schemeClr val="bg1"/>
                          </a:solidFill>
                          <a:latin typeface="Arial"/>
                          <a:ea typeface="Times New Roman"/>
                        </a:rPr>
                        <a:t>TM 9-1005-319-10, TC 3-22.9, </a:t>
                      </a:r>
                      <a:r>
                        <a:rPr lang="en-US" sz="2400" kern="1200" dirty="0" smtClean="0">
                          <a:solidFill>
                            <a:schemeClr val="bg1"/>
                          </a:solidFill>
                          <a:latin typeface="Arial" pitchFamily="34" charset="0"/>
                          <a:ea typeface="+mn-ea"/>
                          <a:cs typeface="Arial" pitchFamily="34" charset="0"/>
                        </a:rPr>
                        <a:t>and small arms cleaning materials.</a:t>
                      </a:r>
                      <a:endParaRPr lang="en-US" sz="2400" kern="1200" dirty="0">
                        <a:solidFill>
                          <a:schemeClr val="bg1"/>
                        </a:solidFill>
                        <a:latin typeface="Arial" pitchFamily="34" charset="0"/>
                        <a:ea typeface="+mn-ea"/>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60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STANDARDS:</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800" kern="1200" dirty="0" smtClean="0">
                          <a:solidFill>
                            <a:schemeClr val="bg1"/>
                          </a:solidFill>
                          <a:latin typeface="Arial" pitchFamily="34" charset="0"/>
                          <a:ea typeface="+mn-ea"/>
                          <a:cs typeface="Arial" pitchFamily="34" charset="0"/>
                        </a:rPr>
                        <a:t>Demonstrate the steps of maintaining the M4 Carbine by:</a:t>
                      </a:r>
                    </a:p>
                    <a:p>
                      <a:endParaRPr lang="en-US" sz="1800" kern="1200" dirty="0" smtClean="0">
                        <a:solidFill>
                          <a:schemeClr val="bg1"/>
                        </a:solidFill>
                        <a:latin typeface="Arial" pitchFamily="34" charset="0"/>
                        <a:ea typeface="+mn-ea"/>
                        <a:cs typeface="Arial" pitchFamily="34" charset="0"/>
                      </a:endParaRPr>
                    </a:p>
                    <a:p>
                      <a:r>
                        <a:rPr lang="en-US" sz="1800" kern="1200" dirty="0" smtClean="0">
                          <a:solidFill>
                            <a:schemeClr val="bg1"/>
                          </a:solidFill>
                          <a:latin typeface="Arial" pitchFamily="34" charset="0"/>
                          <a:ea typeface="+mn-ea"/>
                          <a:cs typeface="Arial" pitchFamily="34" charset="0"/>
                        </a:rPr>
                        <a:t>1. Clearing</a:t>
                      </a:r>
                    </a:p>
                    <a:p>
                      <a:r>
                        <a:rPr lang="en-US" sz="1800" kern="1200" dirty="0" smtClean="0">
                          <a:solidFill>
                            <a:schemeClr val="bg1"/>
                          </a:solidFill>
                          <a:latin typeface="Arial" pitchFamily="34" charset="0"/>
                          <a:ea typeface="+mn-ea"/>
                          <a:cs typeface="Arial" pitchFamily="34" charset="0"/>
                        </a:rPr>
                        <a:t>2. Disassembling</a:t>
                      </a:r>
                    </a:p>
                    <a:p>
                      <a:r>
                        <a:rPr lang="en-US" sz="1800" kern="1200" dirty="0" smtClean="0">
                          <a:solidFill>
                            <a:schemeClr val="bg1"/>
                          </a:solidFill>
                          <a:latin typeface="Arial" pitchFamily="34" charset="0"/>
                          <a:ea typeface="+mn-ea"/>
                          <a:cs typeface="Arial" pitchFamily="34" charset="0"/>
                        </a:rPr>
                        <a:t>3. Cleaning</a:t>
                      </a:r>
                    </a:p>
                    <a:p>
                      <a:r>
                        <a:rPr lang="en-US" sz="1800" kern="1200" dirty="0" smtClean="0">
                          <a:solidFill>
                            <a:schemeClr val="bg1"/>
                          </a:solidFill>
                          <a:latin typeface="Arial" pitchFamily="34" charset="0"/>
                          <a:ea typeface="+mn-ea"/>
                          <a:cs typeface="Arial" pitchFamily="34" charset="0"/>
                        </a:rPr>
                        <a:t>4. Inspecting</a:t>
                      </a:r>
                    </a:p>
                    <a:p>
                      <a:r>
                        <a:rPr lang="en-US" sz="1800" kern="1200" dirty="0" smtClean="0">
                          <a:solidFill>
                            <a:schemeClr val="bg1"/>
                          </a:solidFill>
                          <a:latin typeface="Arial" pitchFamily="34" charset="0"/>
                          <a:ea typeface="+mn-ea"/>
                          <a:cs typeface="Arial" pitchFamily="34" charset="0"/>
                        </a:rPr>
                        <a:t>5. Lubricating</a:t>
                      </a:r>
                    </a:p>
                    <a:p>
                      <a:r>
                        <a:rPr lang="en-US" sz="1800" kern="1200" dirty="0" smtClean="0">
                          <a:solidFill>
                            <a:schemeClr val="bg1"/>
                          </a:solidFill>
                          <a:latin typeface="Arial" pitchFamily="34" charset="0"/>
                          <a:ea typeface="+mn-ea"/>
                          <a:cs typeface="Arial" pitchFamily="34" charset="0"/>
                        </a:rPr>
                        <a:t>6. Assembling</a:t>
                      </a:r>
                    </a:p>
                    <a:p>
                      <a:r>
                        <a:rPr lang="en-US" sz="1800" kern="1200" dirty="0" smtClean="0">
                          <a:solidFill>
                            <a:schemeClr val="bg1"/>
                          </a:solidFill>
                          <a:latin typeface="Arial" pitchFamily="34" charset="0"/>
                          <a:ea typeface="+mn-ea"/>
                          <a:cs typeface="Arial" pitchFamily="34" charset="0"/>
                        </a:rPr>
                        <a:t>7. Performing a Function Check</a:t>
                      </a:r>
                      <a:endParaRPr lang="en-US" sz="1800" kern="1200" dirty="0">
                        <a:solidFill>
                          <a:schemeClr val="bg1"/>
                        </a:solidFill>
                        <a:latin typeface="Arial" pitchFamily="34" charset="0"/>
                        <a:ea typeface="+mn-ea"/>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73518CB4-D85D-4E76-8319-B19317DA6FEA}" type="slidenum">
              <a:rPr lang="en-US" smtClean="0"/>
              <a:pPr>
                <a:defRPr/>
              </a:pPr>
              <a:t>109</a:t>
            </a:fld>
            <a:endParaRPr lang="en-US"/>
          </a:p>
        </p:txBody>
      </p:sp>
    </p:spTree>
    <p:extLst>
      <p:ext uri="{BB962C8B-B14F-4D97-AF65-F5344CB8AC3E}">
        <p14:creationId xmlns:p14="http://schemas.microsoft.com/office/powerpoint/2010/main" val="22040906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76200"/>
            <a:ext cx="9144000" cy="1219200"/>
          </a:xfrm>
        </p:spPr>
        <p:txBody>
          <a:bodyPr anchor="t"/>
          <a:lstStyle/>
          <a:p>
            <a:r>
              <a:rPr lang="en-US" sz="4000" b="1" dirty="0" smtClean="0">
                <a:solidFill>
                  <a:schemeClr val="bg1"/>
                </a:solidFill>
                <a:latin typeface="Arial" pitchFamily="34" charset="0"/>
                <a:cs typeface="Arial" pitchFamily="34" charset="0"/>
              </a:rPr>
              <a:t>Prevention of Negligent Discharge</a:t>
            </a:r>
            <a:br>
              <a:rPr lang="en-US" sz="4000" b="1" dirty="0" smtClean="0">
                <a:solidFill>
                  <a:schemeClr val="bg1"/>
                </a:solidFill>
                <a:latin typeface="Arial" pitchFamily="34" charset="0"/>
                <a:cs typeface="Arial" pitchFamily="34" charset="0"/>
              </a:rPr>
            </a:br>
            <a:endParaRPr lang="en-US" sz="3200" b="1" dirty="0" smtClean="0">
              <a:solidFill>
                <a:schemeClr val="bg1"/>
              </a:solidFill>
              <a:latin typeface="Arial" pitchFamily="34" charset="0"/>
              <a:cs typeface="Arial" pitchFamily="34" charset="0"/>
            </a:endParaRPr>
          </a:p>
        </p:txBody>
      </p:sp>
      <p:sp>
        <p:nvSpPr>
          <p:cNvPr id="23555" name="Rectangle 3"/>
          <p:cNvSpPr txBox="1">
            <a:spLocks noChangeArrowheads="1"/>
          </p:cNvSpPr>
          <p:nvPr/>
        </p:nvSpPr>
        <p:spPr bwMode="auto">
          <a:xfrm>
            <a:off x="457200" y="1981200"/>
            <a:ext cx="8153400" cy="3200400"/>
          </a:xfrm>
          <a:prstGeom prst="rect">
            <a:avLst/>
          </a:prstGeom>
          <a:noFill/>
          <a:ln w="9525">
            <a:noFill/>
            <a:miter lim="800000"/>
            <a:headEnd/>
            <a:tailEnd/>
          </a:ln>
        </p:spPr>
        <p:txBody>
          <a:bodyPr/>
          <a:lstStyle/>
          <a:p>
            <a:endParaRPr lang="en-US" sz="2400" dirty="0">
              <a:solidFill>
                <a:schemeClr val="bg1"/>
              </a:solidFill>
            </a:endParaRPr>
          </a:p>
          <a:p>
            <a:r>
              <a:rPr lang="en-US" sz="2400" dirty="0">
                <a:solidFill>
                  <a:schemeClr val="bg1"/>
                </a:solidFill>
              </a:rPr>
              <a:t>Negligent discharge is the unintentional firing of a weapon.</a:t>
            </a:r>
          </a:p>
          <a:p>
            <a:endParaRPr lang="en-US" sz="2400" dirty="0">
              <a:solidFill>
                <a:schemeClr val="bg1"/>
              </a:solidFill>
            </a:endParaRPr>
          </a:p>
          <a:p>
            <a:r>
              <a:rPr lang="en-US" sz="2400" dirty="0">
                <a:solidFill>
                  <a:schemeClr val="bg1"/>
                </a:solidFill>
              </a:rPr>
              <a:t>	• Negligent discharges are </a:t>
            </a:r>
            <a:r>
              <a:rPr lang="en-US" sz="2400" b="1" u="sng" dirty="0">
                <a:solidFill>
                  <a:schemeClr val="bg1"/>
                </a:solidFill>
              </a:rPr>
              <a:t>UNACCEPTABLE</a:t>
            </a:r>
            <a:r>
              <a:rPr lang="en-US" sz="2400" u="sng" dirty="0" smtClean="0">
                <a:solidFill>
                  <a:schemeClr val="bg1"/>
                </a:solidFill>
              </a:rPr>
              <a:t>!</a:t>
            </a:r>
          </a:p>
          <a:p>
            <a:endParaRPr lang="en-US" sz="2400" dirty="0">
              <a:solidFill>
                <a:schemeClr val="bg1"/>
              </a:solidFill>
            </a:endParaRPr>
          </a:p>
          <a:p>
            <a:r>
              <a:rPr lang="en-US" sz="2400" dirty="0">
                <a:solidFill>
                  <a:schemeClr val="bg1"/>
                </a:solidFill>
              </a:rPr>
              <a:t>	• Negligent discharges are a result of improper </a:t>
            </a:r>
            <a:r>
              <a:rPr lang="en-US" sz="2400" dirty="0" smtClean="0">
                <a:solidFill>
                  <a:schemeClr val="bg1"/>
                </a:solidFill>
              </a:rPr>
              <a:t>	    	  safety procedures and can be </a:t>
            </a:r>
            <a:r>
              <a:rPr lang="en-US" sz="2400" u="sng" dirty="0" smtClean="0">
                <a:solidFill>
                  <a:schemeClr val="bg1"/>
                </a:solidFill>
              </a:rPr>
              <a:t>punishable</a:t>
            </a:r>
            <a:r>
              <a:rPr lang="en-US" sz="2400" dirty="0" smtClean="0">
                <a:solidFill>
                  <a:schemeClr val="bg1"/>
                </a:solidFill>
              </a:rPr>
              <a:t> under 	  the Uniform Code of Military Justice.</a:t>
            </a:r>
          </a:p>
          <a:p>
            <a:r>
              <a:rPr lang="en-US" sz="2400" dirty="0" smtClean="0">
                <a:solidFill>
                  <a:schemeClr val="bg1"/>
                </a:solidFill>
              </a:rPr>
              <a:t>	</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pPr>
              <a:defRPr/>
            </a:pPr>
            <a:fld id="{29970591-D493-44A2-9FE4-781458D5FB1E}" type="slidenum">
              <a:rPr lang="en-US" smtClean="0"/>
              <a:pPr>
                <a:defRPr/>
              </a:pPr>
              <a:t>11</a:t>
            </a:fld>
            <a:endParaRPr lang="en-US"/>
          </a:p>
        </p:txBody>
      </p:sp>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0" y="0"/>
            <a:ext cx="9144000" cy="1143000"/>
          </a:xfrm>
        </p:spPr>
        <p:txBody>
          <a:bodyPr anchor="t"/>
          <a:lstStyle/>
          <a:p>
            <a:pPr eaLnBrk="1" hangingPunct="1"/>
            <a:r>
              <a:rPr lang="en-US" sz="3200" b="1" dirty="0" smtClean="0">
                <a:solidFill>
                  <a:schemeClr val="bg1"/>
                </a:solidFill>
                <a:latin typeface="Arial" pitchFamily="34" charset="0"/>
                <a:cs typeface="Arial" pitchFamily="34" charset="0"/>
              </a:rPr>
              <a:t>Maintain an M4- Carbine</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Step 1 Clear the Weapon</a:t>
            </a:r>
          </a:p>
        </p:txBody>
      </p:sp>
      <p:sp>
        <p:nvSpPr>
          <p:cNvPr id="156676" name="Rectangle 1028"/>
          <p:cNvSpPr>
            <a:spLocks noGrp="1" noChangeArrowheads="1"/>
          </p:cNvSpPr>
          <p:nvPr>
            <p:ph idx="1"/>
          </p:nvPr>
        </p:nvSpPr>
        <p:spPr>
          <a:xfrm>
            <a:off x="457200" y="2057400"/>
            <a:ext cx="8229600" cy="4495800"/>
          </a:xfrm>
        </p:spPr>
        <p:txBody>
          <a:bodyPr/>
          <a:lstStyle/>
          <a:p>
            <a:pPr eaLnBrk="1" hangingPunct="1">
              <a:buFontTx/>
              <a:buNone/>
            </a:pPr>
            <a:r>
              <a:rPr lang="en-US" sz="2000" dirty="0" smtClean="0">
                <a:solidFill>
                  <a:schemeClr val="bg1"/>
                </a:solidFill>
                <a:latin typeface="Arial" pitchFamily="34" charset="0"/>
                <a:cs typeface="Arial" pitchFamily="34" charset="0"/>
              </a:rPr>
              <a:t>The first step in maintaining your weapon is to ensure it is unloaded and cleared.</a:t>
            </a:r>
          </a:p>
          <a:p>
            <a:pPr eaLnBrk="1" hangingPunct="1">
              <a:buFontTx/>
              <a:buNone/>
            </a:pPr>
            <a:endParaRPr lang="en-US" sz="2000" dirty="0" smtClean="0">
              <a:solidFill>
                <a:schemeClr val="bg1"/>
              </a:solidFill>
              <a:latin typeface="Arial" pitchFamily="34" charset="0"/>
              <a:cs typeface="Arial" pitchFamily="34" charset="0"/>
            </a:endParaRPr>
          </a:p>
          <a:p>
            <a:pPr eaLnBrk="1" hangingPunct="1">
              <a:buFontTx/>
              <a:buNone/>
            </a:pPr>
            <a:r>
              <a:rPr lang="en-US" sz="2000" dirty="0" smtClean="0">
                <a:solidFill>
                  <a:schemeClr val="bg1"/>
                </a:solidFill>
                <a:latin typeface="Arial" pitchFamily="34" charset="0"/>
                <a:cs typeface="Arial" pitchFamily="34" charset="0"/>
              </a:rPr>
              <a:t>	- Point the weapon in a safe direction</a:t>
            </a:r>
          </a:p>
          <a:p>
            <a:pPr eaLnBrk="1" hangingPunct="1">
              <a:buFontTx/>
              <a:buNone/>
            </a:pPr>
            <a:r>
              <a:rPr lang="en-US" sz="2000" dirty="0" smtClean="0">
                <a:solidFill>
                  <a:schemeClr val="bg1"/>
                </a:solidFill>
                <a:latin typeface="Arial" pitchFamily="34" charset="0"/>
                <a:cs typeface="Arial" pitchFamily="34" charset="0"/>
              </a:rPr>
              <a:t>	- Attempt to place the weapon on SAFE</a:t>
            </a:r>
          </a:p>
          <a:p>
            <a:pPr eaLnBrk="1" hangingPunct="1">
              <a:buFontTx/>
              <a:buNone/>
            </a:pPr>
            <a:r>
              <a:rPr lang="en-US" sz="2000" dirty="0" smtClean="0">
                <a:solidFill>
                  <a:schemeClr val="bg1"/>
                </a:solidFill>
                <a:latin typeface="Arial" pitchFamily="34" charset="0"/>
                <a:cs typeface="Arial" pitchFamily="34" charset="0"/>
              </a:rPr>
              <a:t>	- Remove the magazine</a:t>
            </a:r>
          </a:p>
          <a:p>
            <a:pPr eaLnBrk="1" hangingPunct="1">
              <a:buFontTx/>
              <a:buNone/>
            </a:pPr>
            <a:r>
              <a:rPr lang="en-US" sz="2000" dirty="0" smtClean="0">
                <a:solidFill>
                  <a:schemeClr val="bg1"/>
                </a:solidFill>
                <a:latin typeface="Arial" pitchFamily="34" charset="0"/>
                <a:cs typeface="Arial" pitchFamily="34" charset="0"/>
              </a:rPr>
              <a:t>	- Lock the bolt open</a:t>
            </a:r>
          </a:p>
          <a:p>
            <a:pPr eaLnBrk="1" hangingPunct="1">
              <a:buFontTx/>
              <a:buNone/>
            </a:pPr>
            <a:r>
              <a:rPr lang="en-US" sz="2000" dirty="0" smtClean="0">
                <a:solidFill>
                  <a:schemeClr val="bg1"/>
                </a:solidFill>
                <a:latin typeface="Arial" pitchFamily="34" charset="0"/>
                <a:cs typeface="Arial" pitchFamily="34" charset="0"/>
              </a:rPr>
              <a:t>	- Inspect the receiver and chamber</a:t>
            </a:r>
          </a:p>
          <a:p>
            <a:pPr eaLnBrk="1" hangingPunct="1">
              <a:buFontTx/>
              <a:buNone/>
            </a:pPr>
            <a:r>
              <a:rPr lang="en-US" sz="2000" dirty="0" smtClean="0">
                <a:solidFill>
                  <a:schemeClr val="bg1"/>
                </a:solidFill>
                <a:latin typeface="Arial" pitchFamily="34" charset="0"/>
                <a:cs typeface="Arial" pitchFamily="34" charset="0"/>
              </a:rPr>
              <a:t>	- Allow the bolt to go forward</a:t>
            </a:r>
          </a:p>
          <a:p>
            <a:pPr eaLnBrk="1" hangingPunct="1">
              <a:buFontTx/>
              <a:buNone/>
            </a:pPr>
            <a:r>
              <a:rPr lang="en-US" sz="2000">
                <a:solidFill>
                  <a:schemeClr val="bg1"/>
                </a:solidFill>
                <a:latin typeface="Arial" pitchFamily="34" charset="0"/>
                <a:cs typeface="Arial" pitchFamily="34" charset="0"/>
              </a:rPr>
              <a:t>	</a:t>
            </a:r>
            <a:r>
              <a:rPr lang="en-US" sz="2000" smtClean="0">
                <a:solidFill>
                  <a:schemeClr val="bg1"/>
                </a:solidFill>
                <a:latin typeface="Arial" pitchFamily="34" charset="0"/>
                <a:cs typeface="Arial" pitchFamily="34" charset="0"/>
              </a:rPr>
              <a:t>- Close </a:t>
            </a:r>
            <a:r>
              <a:rPr lang="en-US" sz="2000" dirty="0" smtClean="0">
                <a:solidFill>
                  <a:schemeClr val="bg1"/>
                </a:solidFill>
                <a:latin typeface="Arial" pitchFamily="34" charset="0"/>
                <a:cs typeface="Arial" pitchFamily="34" charset="0"/>
              </a:rPr>
              <a:t>the ejection </a:t>
            </a:r>
            <a:r>
              <a:rPr lang="en-US" sz="2000" smtClean="0">
                <a:solidFill>
                  <a:schemeClr val="bg1"/>
                </a:solidFill>
                <a:latin typeface="Arial" pitchFamily="34" charset="0"/>
                <a:cs typeface="Arial" pitchFamily="34" charset="0"/>
              </a:rPr>
              <a:t>port cover</a:t>
            </a:r>
            <a:endParaRPr lang="en-US" sz="2000" dirty="0" smtClean="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9ACDC844-59AB-450F-82D4-2ED7D82BF408}" type="slidenum">
              <a:rPr lang="en-US"/>
              <a:pPr>
                <a:defRPr/>
              </a:pPr>
              <a:t>110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67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67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67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6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457200" y="152400"/>
            <a:ext cx="8229600" cy="914400"/>
          </a:xfrm>
        </p:spPr>
        <p:txBody>
          <a:bodyPr anchor="t"/>
          <a:lstStyle/>
          <a:p>
            <a:pPr eaLnBrk="1" hangingPunct="1"/>
            <a:r>
              <a:rPr lang="en-US" sz="3200" b="1" smtClean="0">
                <a:solidFill>
                  <a:schemeClr val="bg1"/>
                </a:solidFill>
                <a:latin typeface="Arial" pitchFamily="34" charset="0"/>
                <a:cs typeface="Arial" pitchFamily="34" charset="0"/>
              </a:rPr>
              <a:t>CLEAR THE M4</a:t>
            </a:r>
          </a:p>
        </p:txBody>
      </p:sp>
      <p:sp>
        <p:nvSpPr>
          <p:cNvPr id="6" name="Rectangle 6"/>
          <p:cNvSpPr txBox="1">
            <a:spLocks noChangeArrowheads="1"/>
          </p:cNvSpPr>
          <p:nvPr/>
        </p:nvSpPr>
        <p:spPr>
          <a:xfrm>
            <a:off x="533400" y="2667000"/>
            <a:ext cx="8229600" cy="914400"/>
          </a:xfrm>
          <a:prstGeom prst="rect">
            <a:avLst/>
          </a:prstGeom>
        </p:spPr>
        <p:txBody>
          <a:bodyPr>
            <a:normAutofit/>
          </a:bodyPr>
          <a:lstStyle/>
          <a:p>
            <a:pPr algn="ctr" fontAlgn="auto">
              <a:spcAft>
                <a:spcPts val="0"/>
              </a:spcAft>
              <a:defRPr/>
            </a:pPr>
            <a:r>
              <a:rPr lang="en-US" sz="4000" b="1" dirty="0">
                <a:solidFill>
                  <a:schemeClr val="bg1"/>
                </a:solidFill>
                <a:latin typeface="+mj-lt"/>
                <a:ea typeface="+mj-ea"/>
                <a:cs typeface="+mj-cs"/>
              </a:rPr>
              <a:t>PRACTICE</a:t>
            </a:r>
          </a:p>
        </p:txBody>
      </p:sp>
      <p:sp>
        <p:nvSpPr>
          <p:cNvPr id="5" name="Slide Number Placeholder 4"/>
          <p:cNvSpPr>
            <a:spLocks noGrp="1"/>
          </p:cNvSpPr>
          <p:nvPr>
            <p:ph type="sldNum" sz="quarter" idx="12"/>
          </p:nvPr>
        </p:nvSpPr>
        <p:spPr/>
        <p:txBody>
          <a:bodyPr/>
          <a:lstStyle/>
          <a:p>
            <a:pPr>
              <a:defRPr/>
            </a:pPr>
            <a:fld id="{1239C76D-4DE1-4CD8-8273-92D29D3C5BE5}" type="slidenum">
              <a:rPr lang="en-US"/>
              <a:pPr>
                <a:defRPr/>
              </a:pPr>
              <a:t>111</a:t>
            </a:fld>
            <a:endParaRPr lang="en-US"/>
          </a:p>
        </p:txBody>
      </p:sp>
    </p:spTree>
  </p:cSld>
  <p:clrMapOvr>
    <a:masterClrMapping/>
  </p:clrMapOvr>
  <p:transition>
    <p:wipe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457200" y="0"/>
            <a:ext cx="8229600" cy="1143000"/>
          </a:xfrm>
        </p:spPr>
        <p:txBody>
          <a:bodyPr anchor="t"/>
          <a:lstStyle/>
          <a:p>
            <a:pPr eaLnBrk="1" hangingPunct="1"/>
            <a:r>
              <a:rPr lang="en-US" sz="3200" b="1" dirty="0" smtClean="0">
                <a:solidFill>
                  <a:schemeClr val="bg1"/>
                </a:solidFill>
                <a:latin typeface="Arial" pitchFamily="34" charset="0"/>
                <a:cs typeface="Arial" pitchFamily="34" charset="0"/>
              </a:rPr>
              <a:t>Maintain an M4</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Step 2 Disassemble the Weapon</a:t>
            </a:r>
          </a:p>
        </p:txBody>
      </p:sp>
      <p:sp>
        <p:nvSpPr>
          <p:cNvPr id="156676" name="Rectangle 1028"/>
          <p:cNvSpPr>
            <a:spLocks noGrp="1" noChangeArrowheads="1"/>
          </p:cNvSpPr>
          <p:nvPr>
            <p:ph idx="1"/>
          </p:nvPr>
        </p:nvSpPr>
        <p:spPr>
          <a:xfrm>
            <a:off x="457200" y="2286000"/>
            <a:ext cx="8229600" cy="3581400"/>
          </a:xfrm>
        </p:spPr>
        <p:txBody>
          <a:bodyPr/>
          <a:lstStyle/>
          <a:p>
            <a:pPr eaLnBrk="1" hangingPunct="1">
              <a:buFontTx/>
              <a:buNone/>
            </a:pPr>
            <a:r>
              <a:rPr lang="en-US" sz="2000" dirty="0" smtClean="0">
                <a:solidFill>
                  <a:schemeClr val="bg1"/>
                </a:solidFill>
                <a:latin typeface="Arial" pitchFamily="34" charset="0"/>
                <a:cs typeface="Arial" pitchFamily="34" charset="0"/>
              </a:rPr>
              <a:t>The second step in maintaining your weapon is to ensure it is disassembled.</a:t>
            </a:r>
          </a:p>
          <a:p>
            <a:pPr eaLnBrk="1" hangingPunct="1">
              <a:buFontTx/>
              <a:buNone/>
            </a:pPr>
            <a:endParaRPr lang="en-US" sz="2000" dirty="0" smtClean="0">
              <a:solidFill>
                <a:schemeClr val="bg1"/>
              </a:solidFill>
              <a:latin typeface="Arial" pitchFamily="34" charset="0"/>
              <a:cs typeface="Arial" pitchFamily="34" charset="0"/>
            </a:endParaRPr>
          </a:p>
          <a:p>
            <a:pPr eaLnBrk="1" hangingPunct="1">
              <a:buFontTx/>
              <a:buChar char="-"/>
            </a:pPr>
            <a:r>
              <a:rPr lang="en-US" sz="2000" dirty="0" smtClean="0">
                <a:solidFill>
                  <a:schemeClr val="bg1"/>
                </a:solidFill>
                <a:latin typeface="Arial" pitchFamily="34" charset="0"/>
                <a:cs typeface="Arial" pitchFamily="34" charset="0"/>
              </a:rPr>
              <a:t>Remove the Sling</a:t>
            </a:r>
          </a:p>
          <a:p>
            <a:pPr eaLnBrk="1" hangingPunct="1">
              <a:buFontTx/>
              <a:buChar char="-"/>
            </a:pPr>
            <a:r>
              <a:rPr lang="en-US" sz="2000" dirty="0" smtClean="0">
                <a:solidFill>
                  <a:schemeClr val="bg1"/>
                </a:solidFill>
                <a:latin typeface="Arial" pitchFamily="34" charset="0"/>
                <a:cs typeface="Arial" pitchFamily="34" charset="0"/>
              </a:rPr>
              <a:t>Remove the hand guards</a:t>
            </a:r>
          </a:p>
          <a:p>
            <a:pPr eaLnBrk="1" hangingPunct="1">
              <a:buFontTx/>
              <a:buChar char="-"/>
            </a:pPr>
            <a:r>
              <a:rPr lang="en-US" sz="2000" dirty="0" smtClean="0">
                <a:solidFill>
                  <a:schemeClr val="bg1"/>
                </a:solidFill>
                <a:latin typeface="Arial" pitchFamily="34" charset="0"/>
                <a:cs typeface="Arial" pitchFamily="34" charset="0"/>
              </a:rPr>
              <a:t>Separate the Upper and Lower Receiver</a:t>
            </a:r>
          </a:p>
          <a:p>
            <a:pPr eaLnBrk="1" hangingPunct="1">
              <a:buFontTx/>
              <a:buChar char="-"/>
            </a:pPr>
            <a:r>
              <a:rPr lang="en-US" sz="2000" dirty="0" smtClean="0">
                <a:solidFill>
                  <a:schemeClr val="bg1"/>
                </a:solidFill>
                <a:latin typeface="Arial" pitchFamily="34" charset="0"/>
                <a:cs typeface="Arial" pitchFamily="34" charset="0"/>
              </a:rPr>
              <a:t>Remove the Bolt Carrier Group and the Charging Handle</a:t>
            </a:r>
          </a:p>
          <a:p>
            <a:pPr eaLnBrk="1" hangingPunct="1">
              <a:buFontTx/>
              <a:buChar char="-"/>
            </a:pPr>
            <a:r>
              <a:rPr lang="en-US" sz="2000" dirty="0" smtClean="0">
                <a:solidFill>
                  <a:schemeClr val="bg1"/>
                </a:solidFill>
                <a:latin typeface="Arial" pitchFamily="34" charset="0"/>
                <a:cs typeface="Arial" pitchFamily="34" charset="0"/>
              </a:rPr>
              <a:t>Disassemble the Bolt Carrier Group</a:t>
            </a:r>
          </a:p>
          <a:p>
            <a:pPr eaLnBrk="1" hangingPunct="1">
              <a:buFontTx/>
              <a:buChar char="-"/>
            </a:pPr>
            <a:r>
              <a:rPr lang="en-US" sz="2000" dirty="0" smtClean="0">
                <a:solidFill>
                  <a:schemeClr val="bg1"/>
                </a:solidFill>
                <a:latin typeface="Arial" pitchFamily="34" charset="0"/>
                <a:cs typeface="Arial" pitchFamily="34" charset="0"/>
              </a:rPr>
              <a:t>Remove the Buffer and Buffer Spring</a:t>
            </a:r>
          </a:p>
          <a:p>
            <a:pPr eaLnBrk="1" hangingPunct="1">
              <a:buFontTx/>
              <a:buChar char="-"/>
            </a:pPr>
            <a:endParaRPr lang="en-US" sz="2000" dirty="0" smtClean="0">
              <a:solidFill>
                <a:schemeClr val="bg1"/>
              </a:solidFill>
              <a:latin typeface="Arial" pitchFamily="34" charset="0"/>
              <a:cs typeface="Arial" pitchFamily="34" charset="0"/>
            </a:endParaRPr>
          </a:p>
          <a:p>
            <a:pPr eaLnBrk="1" hangingPunct="1">
              <a:buFontTx/>
              <a:buNone/>
            </a:pPr>
            <a:endParaRPr lang="en-US" sz="2000" dirty="0" smtClean="0">
              <a:solidFill>
                <a:schemeClr val="bg1"/>
              </a:solidFill>
              <a:latin typeface="Arial" pitchFamily="34" charset="0"/>
              <a:cs typeface="Arial" pitchFamily="34" charset="0"/>
            </a:endParaRPr>
          </a:p>
          <a:p>
            <a:pPr eaLnBrk="1" hangingPunct="1">
              <a:buFontTx/>
              <a:buNone/>
            </a:pPr>
            <a:endParaRPr lang="en-US" sz="2000" dirty="0" smtClean="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1EDD72AA-9DA7-460D-9C68-B4FAED2C0F7C}" type="slidenum">
              <a:rPr lang="en-US"/>
              <a:pPr>
                <a:defRPr/>
              </a:pPr>
              <a:t>112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67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67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6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0"/>
            <a:ext cx="8229600" cy="1143000"/>
          </a:xfrm>
        </p:spPr>
        <p:txBody>
          <a:bodyPr anchor="t"/>
          <a:lstStyle/>
          <a:p>
            <a:pPr eaLnBrk="1" hangingPunct="1"/>
            <a:r>
              <a:rPr lang="en-US" sz="3200" b="1" dirty="0" smtClean="0">
                <a:solidFill>
                  <a:schemeClr val="bg1"/>
                </a:solidFill>
                <a:latin typeface="Arial" pitchFamily="34" charset="0"/>
                <a:cs typeface="Arial" pitchFamily="34" charset="0"/>
              </a:rPr>
              <a:t>Maintain an M4 </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Step 3 Clean the weapon</a:t>
            </a:r>
          </a:p>
        </p:txBody>
      </p:sp>
      <p:sp>
        <p:nvSpPr>
          <p:cNvPr id="3" name="Rectangle 16"/>
          <p:cNvSpPr txBox="1">
            <a:spLocks noChangeArrowheads="1"/>
          </p:cNvSpPr>
          <p:nvPr/>
        </p:nvSpPr>
        <p:spPr bwMode="auto">
          <a:xfrm>
            <a:off x="419493" y="2093863"/>
            <a:ext cx="8229600" cy="1868537"/>
          </a:xfrm>
          <a:prstGeom prst="rect">
            <a:avLst/>
          </a:prstGeom>
          <a:noFill/>
          <a:ln>
            <a:miter lim="800000"/>
            <a:headEnd/>
            <a:tailEnd/>
          </a:ln>
        </p:spPr>
        <p:txBody>
          <a:bodyPr/>
          <a:lstStyle/>
          <a:p>
            <a:pPr fontAlgn="auto">
              <a:lnSpc>
                <a:spcPct val="90000"/>
              </a:lnSpc>
              <a:spcBef>
                <a:spcPct val="20000"/>
              </a:spcBef>
              <a:spcAft>
                <a:spcPts val="0"/>
              </a:spcAft>
              <a:defRPr/>
            </a:pPr>
            <a:r>
              <a:rPr lang="en-US" sz="2000" kern="0" dirty="0" smtClean="0">
                <a:solidFill>
                  <a:schemeClr val="bg1"/>
                </a:solidFill>
              </a:rPr>
              <a:t>-Clean </a:t>
            </a:r>
            <a:r>
              <a:rPr lang="en-US" sz="2000" kern="0" dirty="0">
                <a:solidFill>
                  <a:schemeClr val="bg1"/>
                </a:solidFill>
              </a:rPr>
              <a:t>the rifle by removing carbon buildup and lubricating according to lubrication instructions. </a:t>
            </a:r>
          </a:p>
          <a:p>
            <a:pPr marL="342900" indent="-342900" fontAlgn="auto">
              <a:lnSpc>
                <a:spcPct val="90000"/>
              </a:lnSpc>
              <a:spcBef>
                <a:spcPct val="20000"/>
              </a:spcBef>
              <a:spcAft>
                <a:spcPts val="0"/>
              </a:spcAft>
              <a:defRPr/>
            </a:pPr>
            <a:endParaRPr lang="en-US" sz="2000" kern="0" dirty="0">
              <a:solidFill>
                <a:schemeClr val="bg1"/>
              </a:solidFill>
            </a:endParaRPr>
          </a:p>
          <a:p>
            <a:pPr fontAlgn="auto">
              <a:lnSpc>
                <a:spcPct val="90000"/>
              </a:lnSpc>
              <a:spcBef>
                <a:spcPct val="20000"/>
              </a:spcBef>
              <a:spcAft>
                <a:spcPts val="0"/>
              </a:spcAft>
              <a:defRPr/>
            </a:pPr>
            <a:r>
              <a:rPr lang="en-US" sz="2000" kern="0" dirty="0" smtClean="0">
                <a:solidFill>
                  <a:schemeClr val="bg1"/>
                </a:solidFill>
              </a:rPr>
              <a:t>-Make </a:t>
            </a:r>
            <a:r>
              <a:rPr lang="en-US" sz="2000" kern="0" dirty="0">
                <a:solidFill>
                  <a:schemeClr val="bg1"/>
                </a:solidFill>
              </a:rPr>
              <a:t>sure you remove any excessive oil from the bore before firing. </a:t>
            </a:r>
          </a:p>
          <a:p>
            <a:pPr marL="342900" indent="-342900" fontAlgn="auto">
              <a:lnSpc>
                <a:spcPct val="90000"/>
              </a:lnSpc>
              <a:spcBef>
                <a:spcPct val="20000"/>
              </a:spcBef>
              <a:spcAft>
                <a:spcPts val="0"/>
              </a:spcAft>
              <a:defRPr/>
            </a:pPr>
            <a:endParaRPr lang="en-US" sz="2000" kern="0" dirty="0">
              <a:solidFill>
                <a:schemeClr val="bg1"/>
              </a:solidFill>
            </a:endParaRPr>
          </a:p>
          <a:p>
            <a:pPr marL="342900" indent="-342900" fontAlgn="auto">
              <a:lnSpc>
                <a:spcPct val="90000"/>
              </a:lnSpc>
              <a:spcBef>
                <a:spcPct val="20000"/>
              </a:spcBef>
              <a:spcAft>
                <a:spcPts val="0"/>
              </a:spcAft>
              <a:buFontTx/>
              <a:buChar char="•"/>
              <a:defRPr/>
            </a:pPr>
            <a:endParaRPr lang="en-US" sz="2000" kern="0" dirty="0">
              <a:solidFill>
                <a:schemeClr val="bg1"/>
              </a:solidFill>
            </a:endParaRPr>
          </a:p>
        </p:txBody>
      </p:sp>
      <p:sp>
        <p:nvSpPr>
          <p:cNvPr id="5" name="Slide Number Placeholder 4"/>
          <p:cNvSpPr>
            <a:spLocks noGrp="1"/>
          </p:cNvSpPr>
          <p:nvPr>
            <p:ph type="sldNum" sz="quarter" idx="12"/>
          </p:nvPr>
        </p:nvSpPr>
        <p:spPr/>
        <p:txBody>
          <a:bodyPr/>
          <a:lstStyle/>
          <a:p>
            <a:pPr>
              <a:defRPr/>
            </a:pPr>
            <a:fld id="{1BA2BF5A-F897-4F92-9A6F-09321D47550E}" type="slidenum">
              <a:rPr lang="en-US"/>
              <a:pPr>
                <a:defRPr/>
              </a:pPr>
              <a:t>113</a:t>
            </a:fld>
            <a:endParaRPr lang="en-US"/>
          </a:p>
        </p:txBody>
      </p:sp>
    </p:spTree>
  </p:cSld>
  <p:clrMapOvr>
    <a:masterClrMapping/>
  </p:clrMapOvr>
  <p:transition>
    <p:wipe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457200" y="0"/>
            <a:ext cx="8229600" cy="1600200"/>
          </a:xfrm>
        </p:spPr>
        <p:txBody>
          <a:bodyPr rtlCol="0" anchor="t">
            <a:normAutofit/>
          </a:bodyPr>
          <a:lstStyle/>
          <a:p>
            <a:pPr eaLnBrk="1" fontAlgn="auto" hangingPunct="1">
              <a:spcAft>
                <a:spcPts val="0"/>
              </a:spcAft>
              <a:defRPr/>
            </a:pPr>
            <a:r>
              <a:rPr lang="en-US" sz="3200" b="1" dirty="0" smtClean="0">
                <a:solidFill>
                  <a:schemeClr val="bg1"/>
                </a:solidFill>
                <a:latin typeface="Arial" pitchFamily="34" charset="0"/>
                <a:cs typeface="Arial" pitchFamily="34" charset="0"/>
              </a:rPr>
              <a:t>Maintain an M4 </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Step 4 Inspect the weapon for Serviceability</a:t>
            </a:r>
          </a:p>
        </p:txBody>
      </p:sp>
      <p:sp>
        <p:nvSpPr>
          <p:cNvPr id="6" name="Rectangle 16"/>
          <p:cNvSpPr txBox="1">
            <a:spLocks noChangeArrowheads="1"/>
          </p:cNvSpPr>
          <p:nvPr/>
        </p:nvSpPr>
        <p:spPr bwMode="auto">
          <a:xfrm>
            <a:off x="457200" y="2895600"/>
            <a:ext cx="8229600" cy="2895600"/>
          </a:xfrm>
          <a:prstGeom prst="rect">
            <a:avLst/>
          </a:prstGeom>
          <a:noFill/>
          <a:ln>
            <a:miter lim="800000"/>
            <a:headEnd/>
            <a:tailEnd/>
          </a:ln>
        </p:spPr>
        <p:txBody>
          <a:bodyPr/>
          <a:lstStyle/>
          <a:p>
            <a:pPr fontAlgn="auto">
              <a:spcBef>
                <a:spcPts val="0"/>
              </a:spcBef>
              <a:spcAft>
                <a:spcPts val="0"/>
              </a:spcAft>
              <a:defRPr/>
            </a:pPr>
            <a:r>
              <a:rPr lang="en-US" sz="2000" b="1" dirty="0">
                <a:solidFill>
                  <a:schemeClr val="bg1"/>
                </a:solidFill>
              </a:rPr>
              <a:t>Upper Receiver Group</a:t>
            </a: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r>
              <a:rPr lang="en-US" sz="2000" b="1" dirty="0">
                <a:solidFill>
                  <a:schemeClr val="bg1"/>
                </a:solidFill>
              </a:rPr>
              <a:t>Lower Receiver</a:t>
            </a: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r>
              <a:rPr lang="en-US" sz="2000" b="1" dirty="0">
                <a:solidFill>
                  <a:schemeClr val="bg1"/>
                </a:solidFill>
              </a:rPr>
              <a:t>Bolt Carrier Group</a:t>
            </a:r>
          </a:p>
          <a:p>
            <a:pPr fontAlgn="auto">
              <a:spcBef>
                <a:spcPts val="0"/>
              </a:spcBef>
              <a:spcAft>
                <a:spcPts val="0"/>
              </a:spcAft>
              <a:defRPr/>
            </a:pPr>
            <a:endParaRPr lang="en-US" sz="2000" b="1" dirty="0">
              <a:solidFill>
                <a:schemeClr val="bg1"/>
              </a:solidFill>
            </a:endParaRPr>
          </a:p>
          <a:p>
            <a:pPr fontAlgn="auto">
              <a:spcBef>
                <a:spcPts val="0"/>
              </a:spcBef>
              <a:spcAft>
                <a:spcPts val="0"/>
              </a:spcAft>
              <a:defRPr/>
            </a:pPr>
            <a:endParaRPr lang="en-US" sz="2000" dirty="0">
              <a:solidFill>
                <a:schemeClr val="bg1"/>
              </a:solidFill>
            </a:endParaRPr>
          </a:p>
          <a:p>
            <a:pPr fontAlgn="auto">
              <a:spcBef>
                <a:spcPts val="0"/>
              </a:spcBef>
              <a:spcAft>
                <a:spcPts val="0"/>
              </a:spcAft>
              <a:defRPr/>
            </a:pPr>
            <a:r>
              <a:rPr lang="en-US" sz="2000" u="sng" dirty="0">
                <a:solidFill>
                  <a:schemeClr val="bg1"/>
                </a:solidFill>
              </a:rPr>
              <a:t>Note: Report and turn in unserviceable parts for maintenance</a:t>
            </a:r>
          </a:p>
          <a:p>
            <a:pPr fontAlgn="auto">
              <a:spcBef>
                <a:spcPts val="0"/>
              </a:spcBef>
              <a:spcAft>
                <a:spcPts val="0"/>
              </a:spcAft>
              <a:defRPr/>
            </a:pPr>
            <a:endParaRPr lang="en-US" sz="2000" dirty="0">
              <a:solidFill>
                <a:schemeClr val="bg1"/>
              </a:solidFill>
            </a:endParaRPr>
          </a:p>
          <a:p>
            <a:pPr fontAlgn="auto">
              <a:spcBef>
                <a:spcPts val="0"/>
              </a:spcBef>
              <a:spcAft>
                <a:spcPts val="0"/>
              </a:spcAft>
              <a:defRPr/>
            </a:pPr>
            <a:endParaRPr lang="en-US" sz="2000" dirty="0">
              <a:solidFill>
                <a:schemeClr val="bg1"/>
              </a:solidFill>
            </a:endParaRPr>
          </a:p>
          <a:p>
            <a:pPr fontAlgn="auto">
              <a:spcBef>
                <a:spcPts val="0"/>
              </a:spcBef>
              <a:spcAft>
                <a:spcPts val="0"/>
              </a:spcAft>
              <a:defRPr/>
            </a:pPr>
            <a:r>
              <a:rPr lang="en-US" sz="2000" dirty="0">
                <a:solidFill>
                  <a:schemeClr val="bg1"/>
                </a:solidFill>
              </a:rPr>
              <a:t> </a:t>
            </a:r>
          </a:p>
          <a:p>
            <a:pPr marL="342900" indent="-342900" fontAlgn="auto">
              <a:lnSpc>
                <a:spcPct val="90000"/>
              </a:lnSpc>
              <a:spcBef>
                <a:spcPct val="20000"/>
              </a:spcBef>
              <a:spcAft>
                <a:spcPts val="0"/>
              </a:spcAft>
              <a:defRPr/>
            </a:pPr>
            <a:endParaRPr lang="en-US" sz="2000" kern="0" dirty="0">
              <a:solidFill>
                <a:schemeClr val="bg1"/>
              </a:solidFill>
            </a:endParaRPr>
          </a:p>
          <a:p>
            <a:pPr marL="342900" indent="-342900" fontAlgn="auto">
              <a:lnSpc>
                <a:spcPct val="90000"/>
              </a:lnSpc>
              <a:spcBef>
                <a:spcPct val="20000"/>
              </a:spcBef>
              <a:spcAft>
                <a:spcPts val="0"/>
              </a:spcAft>
              <a:buFontTx/>
              <a:buChar char="•"/>
              <a:defRPr/>
            </a:pPr>
            <a:endParaRPr lang="en-US" sz="2000" kern="0" dirty="0">
              <a:solidFill>
                <a:schemeClr val="bg1"/>
              </a:solidFill>
            </a:endParaRPr>
          </a:p>
        </p:txBody>
      </p:sp>
      <p:sp>
        <p:nvSpPr>
          <p:cNvPr id="5" name="Slide Number Placeholder 4"/>
          <p:cNvSpPr>
            <a:spLocks noGrp="1"/>
          </p:cNvSpPr>
          <p:nvPr>
            <p:ph type="sldNum" sz="quarter" idx="12"/>
          </p:nvPr>
        </p:nvSpPr>
        <p:spPr/>
        <p:txBody>
          <a:bodyPr/>
          <a:lstStyle/>
          <a:p>
            <a:pPr>
              <a:defRPr/>
            </a:pPr>
            <a:fld id="{7536EE9B-5E96-4BE3-851C-95CD337953C8}" type="slidenum">
              <a:rPr lang="en-US"/>
              <a:pPr>
                <a:defRPr/>
              </a:pPr>
              <a:t>114</a:t>
            </a:fld>
            <a:endParaRPr lang="en-US"/>
          </a:p>
        </p:txBody>
      </p:sp>
    </p:spTree>
  </p:cSld>
  <p:clrMapOvr>
    <a:masterClrMapping/>
  </p:clrMapOvr>
  <p:transition>
    <p:wipe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457200" y="0"/>
            <a:ext cx="8229600" cy="1143000"/>
          </a:xfrm>
        </p:spPr>
        <p:txBody>
          <a:bodyPr anchor="t"/>
          <a:lstStyle/>
          <a:p>
            <a:pPr eaLnBrk="1" hangingPunct="1"/>
            <a:r>
              <a:rPr lang="en-US" sz="3200" b="1" dirty="0" smtClean="0">
                <a:solidFill>
                  <a:schemeClr val="bg1"/>
                </a:solidFill>
                <a:latin typeface="Arial" pitchFamily="34" charset="0"/>
                <a:cs typeface="Arial" pitchFamily="34" charset="0"/>
              </a:rPr>
              <a:t>Maintain an M4 </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Step 5 Lubricate the weapon</a:t>
            </a:r>
          </a:p>
        </p:txBody>
      </p:sp>
      <p:sp>
        <p:nvSpPr>
          <p:cNvPr id="6" name="Rectangle 3"/>
          <p:cNvSpPr txBox="1">
            <a:spLocks noChangeArrowheads="1"/>
          </p:cNvSpPr>
          <p:nvPr/>
        </p:nvSpPr>
        <p:spPr bwMode="auto">
          <a:xfrm>
            <a:off x="114300" y="2514600"/>
            <a:ext cx="8915400" cy="3124200"/>
          </a:xfrm>
          <a:prstGeom prst="rect">
            <a:avLst/>
          </a:prstGeom>
          <a:noFill/>
          <a:ln>
            <a:miter lim="800000"/>
            <a:headEnd/>
            <a:tailEnd/>
          </a:ln>
        </p:spPr>
        <p:txBody>
          <a:bodyPr/>
          <a:lstStyle/>
          <a:p>
            <a:pPr marL="342900" indent="-342900" fontAlgn="auto">
              <a:lnSpc>
                <a:spcPct val="80000"/>
              </a:lnSpc>
              <a:spcBef>
                <a:spcPct val="20000"/>
              </a:spcBef>
              <a:spcAft>
                <a:spcPts val="0"/>
              </a:spcAft>
              <a:defRPr/>
            </a:pPr>
            <a:r>
              <a:rPr lang="en-US" sz="2000" b="1" kern="0" dirty="0" smtClean="0">
                <a:solidFill>
                  <a:schemeClr val="bg1"/>
                </a:solidFill>
              </a:rPr>
              <a:t>NOTE:</a:t>
            </a:r>
            <a:r>
              <a:rPr lang="en-US" sz="2000" kern="0" dirty="0" smtClean="0">
                <a:solidFill>
                  <a:schemeClr val="bg1"/>
                </a:solidFill>
              </a:rPr>
              <a:t>  Lightly lubricate means apply a film of lubricant barely visible to the eye.</a:t>
            </a:r>
          </a:p>
          <a:p>
            <a:pPr marL="342900" indent="-342900" fontAlgn="auto">
              <a:lnSpc>
                <a:spcPct val="80000"/>
              </a:lnSpc>
              <a:spcBef>
                <a:spcPct val="20000"/>
              </a:spcBef>
              <a:spcAft>
                <a:spcPts val="0"/>
              </a:spcAft>
              <a:defRPr/>
            </a:pPr>
            <a:r>
              <a:rPr lang="en-US" sz="2000" kern="0" dirty="0" smtClean="0">
                <a:solidFill>
                  <a:schemeClr val="bg1"/>
                </a:solidFill>
              </a:rPr>
              <a:t>Generously </a:t>
            </a:r>
            <a:r>
              <a:rPr lang="en-US" sz="2000" kern="0" dirty="0">
                <a:solidFill>
                  <a:schemeClr val="bg1"/>
                </a:solidFill>
              </a:rPr>
              <a:t>lube means apply the lubricant heavily enough so that it can </a:t>
            </a:r>
            <a:r>
              <a:rPr lang="en-US" sz="2000" kern="0" dirty="0" smtClean="0">
                <a:solidFill>
                  <a:schemeClr val="bg1"/>
                </a:solidFill>
              </a:rPr>
              <a:t>be</a:t>
            </a:r>
          </a:p>
          <a:p>
            <a:pPr marL="342900" indent="-342900" fontAlgn="auto">
              <a:lnSpc>
                <a:spcPct val="80000"/>
              </a:lnSpc>
              <a:spcBef>
                <a:spcPct val="20000"/>
              </a:spcBef>
              <a:spcAft>
                <a:spcPts val="0"/>
              </a:spcAft>
              <a:defRPr/>
            </a:pPr>
            <a:r>
              <a:rPr lang="en-US" sz="2000" kern="0" dirty="0" smtClean="0">
                <a:solidFill>
                  <a:schemeClr val="bg1"/>
                </a:solidFill>
              </a:rPr>
              <a:t>spread with the finger.</a:t>
            </a:r>
          </a:p>
          <a:p>
            <a:pPr marL="342900" indent="-342900" fontAlgn="auto">
              <a:lnSpc>
                <a:spcPct val="80000"/>
              </a:lnSpc>
              <a:spcBef>
                <a:spcPct val="20000"/>
              </a:spcBef>
              <a:spcAft>
                <a:spcPts val="0"/>
              </a:spcAft>
              <a:defRPr/>
            </a:pPr>
            <a:endParaRPr lang="en-US" sz="2000" kern="0" dirty="0">
              <a:solidFill>
                <a:schemeClr val="bg1"/>
              </a:solidFill>
            </a:endParaRPr>
          </a:p>
          <a:p>
            <a:pPr marL="342900" indent="-342900" fontAlgn="auto">
              <a:lnSpc>
                <a:spcPct val="80000"/>
              </a:lnSpc>
              <a:spcBef>
                <a:spcPct val="20000"/>
              </a:spcBef>
              <a:spcAft>
                <a:spcPts val="0"/>
              </a:spcAft>
              <a:buFont typeface="Wingdings" pitchFamily="2" charset="2"/>
              <a:buNone/>
              <a:defRPr/>
            </a:pPr>
            <a:r>
              <a:rPr lang="en-US" sz="2000" kern="0" dirty="0">
                <a:solidFill>
                  <a:schemeClr val="bg1"/>
                </a:solidFill>
              </a:rPr>
              <a:t>Clean the following rifle parts lightly lubricating with CLP</a:t>
            </a:r>
          </a:p>
          <a:p>
            <a:pPr marL="342900" indent="-342900" fontAlgn="auto">
              <a:lnSpc>
                <a:spcPct val="80000"/>
              </a:lnSpc>
              <a:spcBef>
                <a:spcPct val="20000"/>
              </a:spcBef>
              <a:spcAft>
                <a:spcPts val="0"/>
              </a:spcAft>
              <a:buFont typeface="Wingdings" pitchFamily="2" charset="2"/>
              <a:buNone/>
              <a:defRPr/>
            </a:pPr>
            <a:endParaRPr lang="en-US" sz="2000" kern="0" dirty="0">
              <a:solidFill>
                <a:schemeClr val="bg1"/>
              </a:solidFill>
            </a:endParaRPr>
          </a:p>
          <a:p>
            <a:pPr fontAlgn="auto">
              <a:lnSpc>
                <a:spcPct val="80000"/>
              </a:lnSpc>
              <a:spcBef>
                <a:spcPct val="20000"/>
              </a:spcBef>
              <a:spcAft>
                <a:spcPts val="0"/>
              </a:spcAft>
              <a:defRPr/>
            </a:pPr>
            <a:r>
              <a:rPr lang="en-US" sz="2000" b="1" kern="0" dirty="0" smtClean="0">
                <a:solidFill>
                  <a:schemeClr val="bg1"/>
                </a:solidFill>
              </a:rPr>
              <a:t>-Upper </a:t>
            </a:r>
            <a:r>
              <a:rPr lang="en-US" sz="2000" b="1" kern="0" dirty="0">
                <a:solidFill>
                  <a:schemeClr val="bg1"/>
                </a:solidFill>
              </a:rPr>
              <a:t>receiver and  carrying handle</a:t>
            </a:r>
          </a:p>
          <a:p>
            <a:pPr fontAlgn="auto">
              <a:lnSpc>
                <a:spcPct val="80000"/>
              </a:lnSpc>
              <a:spcBef>
                <a:spcPct val="20000"/>
              </a:spcBef>
              <a:spcAft>
                <a:spcPts val="0"/>
              </a:spcAft>
              <a:defRPr/>
            </a:pPr>
            <a:r>
              <a:rPr lang="en-US" sz="2000" b="1" kern="0" dirty="0" smtClean="0">
                <a:solidFill>
                  <a:schemeClr val="bg1"/>
                </a:solidFill>
              </a:rPr>
              <a:t>-Lower </a:t>
            </a:r>
            <a:r>
              <a:rPr lang="en-US" sz="2000" b="1" kern="0" dirty="0">
                <a:solidFill>
                  <a:schemeClr val="bg1"/>
                </a:solidFill>
              </a:rPr>
              <a:t>Receiver Group</a:t>
            </a:r>
            <a:endParaRPr lang="en-US" sz="2000" kern="0" dirty="0">
              <a:solidFill>
                <a:schemeClr val="bg1"/>
              </a:solidFill>
            </a:endParaRPr>
          </a:p>
          <a:p>
            <a:pPr fontAlgn="auto">
              <a:lnSpc>
                <a:spcPct val="80000"/>
              </a:lnSpc>
              <a:spcBef>
                <a:spcPct val="20000"/>
              </a:spcBef>
              <a:spcAft>
                <a:spcPts val="0"/>
              </a:spcAft>
              <a:defRPr/>
            </a:pPr>
            <a:r>
              <a:rPr lang="en-US" sz="2000" b="1" kern="0" dirty="0" smtClean="0">
                <a:solidFill>
                  <a:schemeClr val="bg1"/>
                </a:solidFill>
              </a:rPr>
              <a:t>-Bolt </a:t>
            </a:r>
            <a:r>
              <a:rPr lang="en-US" sz="2000" b="1" kern="0" dirty="0">
                <a:solidFill>
                  <a:schemeClr val="bg1"/>
                </a:solidFill>
              </a:rPr>
              <a:t>Carrier Group </a:t>
            </a:r>
            <a:r>
              <a:rPr lang="en-US" sz="2000" kern="0" dirty="0">
                <a:solidFill>
                  <a:schemeClr val="bg1"/>
                </a:solidFill>
              </a:rPr>
              <a:t/>
            </a:r>
            <a:br>
              <a:rPr lang="en-US" sz="2000" kern="0" dirty="0">
                <a:solidFill>
                  <a:schemeClr val="bg1"/>
                </a:solidFill>
              </a:rPr>
            </a:br>
            <a:endParaRPr lang="en-US" sz="2000" kern="0" dirty="0">
              <a:solidFill>
                <a:schemeClr val="bg1"/>
              </a:solidFill>
            </a:endParaRPr>
          </a:p>
          <a:p>
            <a:pPr marL="342900" indent="-342900" fontAlgn="auto">
              <a:lnSpc>
                <a:spcPct val="80000"/>
              </a:lnSpc>
              <a:spcBef>
                <a:spcPct val="20000"/>
              </a:spcBef>
              <a:spcAft>
                <a:spcPts val="0"/>
              </a:spcAft>
              <a:defRPr/>
            </a:pPr>
            <a:endParaRPr lang="en-US" sz="2000" kern="0" dirty="0">
              <a:solidFill>
                <a:schemeClr val="bg1"/>
              </a:solidFill>
            </a:endParaRPr>
          </a:p>
          <a:p>
            <a:pPr marL="342900" indent="-342900" fontAlgn="auto">
              <a:lnSpc>
                <a:spcPct val="80000"/>
              </a:lnSpc>
              <a:spcBef>
                <a:spcPct val="20000"/>
              </a:spcBef>
              <a:spcAft>
                <a:spcPts val="0"/>
              </a:spcAft>
              <a:defRPr/>
            </a:pPr>
            <a:r>
              <a:rPr lang="en-US" sz="2000" kern="0" dirty="0">
                <a:solidFill>
                  <a:schemeClr val="bg1"/>
                </a:solidFill>
              </a:rPr>
              <a:t>	</a:t>
            </a:r>
          </a:p>
        </p:txBody>
      </p:sp>
      <p:sp>
        <p:nvSpPr>
          <p:cNvPr id="5" name="Slide Number Placeholder 4"/>
          <p:cNvSpPr>
            <a:spLocks noGrp="1"/>
          </p:cNvSpPr>
          <p:nvPr>
            <p:ph type="sldNum" sz="quarter" idx="12"/>
          </p:nvPr>
        </p:nvSpPr>
        <p:spPr/>
        <p:txBody>
          <a:bodyPr/>
          <a:lstStyle/>
          <a:p>
            <a:pPr>
              <a:defRPr/>
            </a:pPr>
            <a:fld id="{33D1EEA5-0FBD-40EB-8F4B-05D383610449}" type="slidenum">
              <a:rPr lang="en-US"/>
              <a:pPr>
                <a:defRPr/>
              </a:pPr>
              <a:t>115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457200" y="0"/>
            <a:ext cx="8229600" cy="1143000"/>
          </a:xfrm>
        </p:spPr>
        <p:txBody>
          <a:bodyPr anchor="t"/>
          <a:lstStyle/>
          <a:p>
            <a:pPr eaLnBrk="1" hangingPunct="1"/>
            <a:r>
              <a:rPr lang="en-US" sz="3200" b="1" dirty="0" smtClean="0">
                <a:solidFill>
                  <a:schemeClr val="bg1"/>
                </a:solidFill>
                <a:latin typeface="Arial" pitchFamily="34" charset="0"/>
                <a:cs typeface="Arial" pitchFamily="34" charset="0"/>
              </a:rPr>
              <a:t>Maintain an M4 </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Step 6 Assemble the Weapon</a:t>
            </a:r>
          </a:p>
        </p:txBody>
      </p:sp>
      <p:sp>
        <p:nvSpPr>
          <p:cNvPr id="156676" name="Rectangle 1028"/>
          <p:cNvSpPr>
            <a:spLocks noGrp="1" noChangeArrowheads="1"/>
          </p:cNvSpPr>
          <p:nvPr>
            <p:ph idx="1"/>
          </p:nvPr>
        </p:nvSpPr>
        <p:spPr>
          <a:xfrm>
            <a:off x="0" y="2362200"/>
            <a:ext cx="9144000" cy="3505200"/>
          </a:xfrm>
        </p:spPr>
        <p:txBody>
          <a:bodyPr/>
          <a:lstStyle/>
          <a:p>
            <a:pPr eaLnBrk="1" hangingPunct="1">
              <a:buFontTx/>
              <a:buChar char="-"/>
            </a:pPr>
            <a:r>
              <a:rPr lang="en-US" sz="2000" dirty="0" smtClean="0">
                <a:solidFill>
                  <a:schemeClr val="bg1"/>
                </a:solidFill>
                <a:latin typeface="Arial" pitchFamily="34" charset="0"/>
                <a:cs typeface="Arial" pitchFamily="34" charset="0"/>
              </a:rPr>
              <a:t>Reassemble the Buffer and Buffer Spring</a:t>
            </a:r>
          </a:p>
          <a:p>
            <a:pPr eaLnBrk="1" hangingPunct="1">
              <a:buFontTx/>
              <a:buChar char="-"/>
            </a:pPr>
            <a:r>
              <a:rPr lang="en-US" sz="2000" dirty="0" smtClean="0">
                <a:solidFill>
                  <a:schemeClr val="bg1"/>
                </a:solidFill>
                <a:latin typeface="Arial" pitchFamily="34" charset="0"/>
                <a:cs typeface="Arial" pitchFamily="34" charset="0"/>
              </a:rPr>
              <a:t>Reassemble the Bolt Carrier Group</a:t>
            </a:r>
          </a:p>
          <a:p>
            <a:pPr eaLnBrk="1" hangingPunct="1">
              <a:buFontTx/>
              <a:buChar char="-"/>
            </a:pPr>
            <a:r>
              <a:rPr lang="en-US" sz="2000" dirty="0" smtClean="0">
                <a:solidFill>
                  <a:schemeClr val="bg1"/>
                </a:solidFill>
                <a:latin typeface="Arial" pitchFamily="34" charset="0"/>
                <a:cs typeface="Arial" pitchFamily="34" charset="0"/>
              </a:rPr>
              <a:t>Replace the Bolt Carrier Group and the Charging Handle</a:t>
            </a:r>
          </a:p>
          <a:p>
            <a:pPr eaLnBrk="1" hangingPunct="1">
              <a:buFontTx/>
              <a:buChar char="-"/>
            </a:pPr>
            <a:r>
              <a:rPr lang="en-US" sz="2000" dirty="0" smtClean="0">
                <a:solidFill>
                  <a:schemeClr val="bg1"/>
                </a:solidFill>
                <a:latin typeface="Arial" pitchFamily="34" charset="0"/>
                <a:cs typeface="Arial" pitchFamily="34" charset="0"/>
              </a:rPr>
              <a:t>Reassemble  the Upper and Lower Receiver</a:t>
            </a:r>
          </a:p>
          <a:p>
            <a:pPr eaLnBrk="1" hangingPunct="1">
              <a:buFontTx/>
              <a:buChar char="-"/>
            </a:pPr>
            <a:r>
              <a:rPr lang="en-US" sz="2000" dirty="0" smtClean="0">
                <a:solidFill>
                  <a:schemeClr val="bg1"/>
                </a:solidFill>
                <a:latin typeface="Arial" pitchFamily="34" charset="0"/>
                <a:cs typeface="Arial" pitchFamily="34" charset="0"/>
              </a:rPr>
              <a:t>Replace the handguards</a:t>
            </a:r>
          </a:p>
          <a:p>
            <a:pPr eaLnBrk="1" hangingPunct="1">
              <a:buFontTx/>
              <a:buChar char="-"/>
            </a:pPr>
            <a:r>
              <a:rPr lang="en-US" sz="2000" dirty="0" smtClean="0">
                <a:solidFill>
                  <a:schemeClr val="bg1"/>
                </a:solidFill>
                <a:latin typeface="Arial" pitchFamily="34" charset="0"/>
                <a:cs typeface="Arial" pitchFamily="34" charset="0"/>
              </a:rPr>
              <a:t>Replace the Sling</a:t>
            </a:r>
          </a:p>
          <a:p>
            <a:pPr eaLnBrk="1" hangingPunct="1">
              <a:buFontTx/>
              <a:buChar char="-"/>
            </a:pPr>
            <a:endParaRPr lang="en-US" sz="2000" dirty="0" smtClean="0">
              <a:solidFill>
                <a:schemeClr val="bg1"/>
              </a:solidFill>
              <a:latin typeface="Arial" pitchFamily="34" charset="0"/>
              <a:cs typeface="Arial" pitchFamily="34" charset="0"/>
            </a:endParaRPr>
          </a:p>
          <a:p>
            <a:pPr eaLnBrk="1" hangingPunct="1">
              <a:buFontTx/>
              <a:buNone/>
            </a:pPr>
            <a:endParaRPr lang="en-US" sz="2000" dirty="0" smtClean="0">
              <a:solidFill>
                <a:schemeClr val="bg1"/>
              </a:solidFill>
              <a:latin typeface="Arial" pitchFamily="34" charset="0"/>
              <a:cs typeface="Arial" pitchFamily="34" charset="0"/>
            </a:endParaRPr>
          </a:p>
          <a:p>
            <a:pPr eaLnBrk="1" hangingPunct="1">
              <a:buFontTx/>
              <a:buNone/>
            </a:pPr>
            <a:endParaRPr lang="en-US" sz="2000" dirty="0" smtClean="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D8FF17E6-B6A4-44C2-A982-D12EED278CCE}" type="slidenum">
              <a:rPr lang="en-US"/>
              <a:pPr>
                <a:defRPr/>
              </a:pPr>
              <a:t>116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6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6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6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457200" y="0"/>
            <a:ext cx="8229600" cy="1143000"/>
          </a:xfrm>
        </p:spPr>
        <p:txBody>
          <a:bodyPr anchor="t"/>
          <a:lstStyle/>
          <a:p>
            <a:pPr eaLnBrk="1" hangingPunct="1"/>
            <a:r>
              <a:rPr lang="en-US" sz="3200" b="1" dirty="0" smtClean="0">
                <a:solidFill>
                  <a:schemeClr val="bg1"/>
                </a:solidFill>
                <a:latin typeface="Arial" pitchFamily="34" charset="0"/>
                <a:cs typeface="Arial" pitchFamily="34" charset="0"/>
              </a:rPr>
              <a:t>Maintain an M4 </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
            </a:r>
            <a:br>
              <a:rPr lang="en-US" sz="3200" b="1"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Step 7 Perform a Function Check</a:t>
            </a:r>
          </a:p>
        </p:txBody>
      </p:sp>
      <p:sp>
        <p:nvSpPr>
          <p:cNvPr id="156676" name="Rectangle 1028"/>
          <p:cNvSpPr>
            <a:spLocks noGrp="1" noChangeArrowheads="1"/>
          </p:cNvSpPr>
          <p:nvPr>
            <p:ph idx="1"/>
          </p:nvPr>
        </p:nvSpPr>
        <p:spPr>
          <a:xfrm>
            <a:off x="0" y="2362200"/>
            <a:ext cx="9144000" cy="2743200"/>
          </a:xfrm>
        </p:spPr>
        <p:txBody>
          <a:bodyPr/>
          <a:lstStyle/>
          <a:p>
            <a:pPr eaLnBrk="1" hangingPunct="1">
              <a:buFontTx/>
              <a:buNone/>
            </a:pPr>
            <a:r>
              <a:rPr lang="en-US" sz="2000" dirty="0" smtClean="0">
                <a:solidFill>
                  <a:schemeClr val="bg1"/>
                </a:solidFill>
                <a:latin typeface="Arial" pitchFamily="34" charset="0"/>
                <a:cs typeface="Arial" pitchFamily="34" charset="0"/>
              </a:rPr>
              <a:t>The final step in maintaining your weapon is to ensure it functions properly.</a:t>
            </a:r>
          </a:p>
          <a:p>
            <a:pPr eaLnBrk="1" hangingPunct="1">
              <a:buFontTx/>
              <a:buNone/>
            </a:pPr>
            <a:endParaRPr lang="en-US" sz="2000" dirty="0" smtClean="0">
              <a:solidFill>
                <a:schemeClr val="bg1"/>
              </a:solidFill>
              <a:latin typeface="Arial" pitchFamily="34" charset="0"/>
              <a:cs typeface="Arial" pitchFamily="34" charset="0"/>
            </a:endParaRPr>
          </a:p>
          <a:p>
            <a:pPr marL="0" indent="0" eaLnBrk="1" hangingPunct="1">
              <a:buNone/>
            </a:pPr>
            <a:r>
              <a:rPr lang="en-US" sz="2000" dirty="0" smtClean="0">
                <a:solidFill>
                  <a:schemeClr val="bg1"/>
                </a:solidFill>
                <a:latin typeface="Arial" pitchFamily="34" charset="0"/>
                <a:cs typeface="Arial" pitchFamily="34" charset="0"/>
              </a:rPr>
              <a:t>-Check to ensure the weapon is clear and the selector lever is on SAFE. </a:t>
            </a:r>
          </a:p>
          <a:p>
            <a:pPr marL="0" indent="0" eaLnBrk="1" hangingPunct="1">
              <a:buNone/>
            </a:pPr>
            <a:r>
              <a:rPr lang="en-US" sz="2000" dirty="0" smtClean="0">
                <a:solidFill>
                  <a:schemeClr val="bg1"/>
                </a:solidFill>
                <a:latin typeface="Arial" pitchFamily="34" charset="0"/>
                <a:cs typeface="Arial" pitchFamily="34" charset="0"/>
              </a:rPr>
              <a:t>-Conduct SAFE Position Checks</a:t>
            </a:r>
          </a:p>
          <a:p>
            <a:pPr marL="0" indent="0" eaLnBrk="1" hangingPunct="1">
              <a:buNone/>
            </a:pPr>
            <a:r>
              <a:rPr lang="en-US" sz="2000" dirty="0" smtClean="0">
                <a:solidFill>
                  <a:schemeClr val="bg1"/>
                </a:solidFill>
                <a:latin typeface="Arial" pitchFamily="34" charset="0"/>
                <a:cs typeface="Arial" pitchFamily="34" charset="0"/>
              </a:rPr>
              <a:t>-Conduct SEMI Position Checks</a:t>
            </a:r>
          </a:p>
          <a:p>
            <a:pPr marL="0" indent="0" eaLnBrk="1" hangingPunct="1">
              <a:buNone/>
            </a:pPr>
            <a:r>
              <a:rPr lang="en-US" sz="2000" dirty="0" smtClean="0">
                <a:solidFill>
                  <a:schemeClr val="bg1"/>
                </a:solidFill>
                <a:latin typeface="Arial" pitchFamily="34" charset="0"/>
                <a:cs typeface="Arial" pitchFamily="34" charset="0"/>
              </a:rPr>
              <a:t>-Conduct BURST Position Checks</a:t>
            </a:r>
          </a:p>
          <a:p>
            <a:pPr eaLnBrk="1" hangingPunct="1"/>
            <a:endParaRPr lang="en-US" sz="2000" dirty="0" smtClean="0">
              <a:solidFill>
                <a:schemeClr val="bg1"/>
              </a:solidFill>
              <a:latin typeface="Arial" pitchFamily="34" charset="0"/>
              <a:cs typeface="Arial" pitchFamily="34" charset="0"/>
            </a:endParaRPr>
          </a:p>
          <a:p>
            <a:pPr eaLnBrk="1" hangingPunct="1"/>
            <a:endParaRPr lang="en-US" sz="2000" dirty="0" smtClean="0">
              <a:solidFill>
                <a:schemeClr val="bg1"/>
              </a:solidFill>
              <a:latin typeface="Arial" pitchFamily="34" charset="0"/>
              <a:cs typeface="Arial" pitchFamily="34" charset="0"/>
            </a:endParaRPr>
          </a:p>
          <a:p>
            <a:pPr eaLnBrk="1" hangingPunct="1">
              <a:buFontTx/>
              <a:buChar char="-"/>
            </a:pPr>
            <a:endParaRPr lang="en-US" sz="2000" dirty="0" smtClean="0">
              <a:solidFill>
                <a:schemeClr val="bg1"/>
              </a:solidFill>
              <a:latin typeface="Arial" pitchFamily="34" charset="0"/>
              <a:cs typeface="Arial" pitchFamily="34" charset="0"/>
            </a:endParaRPr>
          </a:p>
          <a:p>
            <a:pPr eaLnBrk="1" hangingPunct="1">
              <a:buFontTx/>
              <a:buNone/>
            </a:pPr>
            <a:endParaRPr lang="en-US" sz="2000" dirty="0" smtClean="0">
              <a:solidFill>
                <a:schemeClr val="bg1"/>
              </a:solidFill>
              <a:latin typeface="Arial" pitchFamily="34" charset="0"/>
              <a:cs typeface="Arial" pitchFamily="34" charset="0"/>
            </a:endParaRPr>
          </a:p>
          <a:p>
            <a:pPr eaLnBrk="1" hangingPunct="1">
              <a:buFontTx/>
              <a:buNone/>
            </a:pPr>
            <a:endParaRPr lang="en-US" sz="2000" dirty="0" smtClean="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75887991-7E94-4CA7-BD17-86FA937809ED}" type="slidenum">
              <a:rPr lang="en-US"/>
              <a:pPr>
                <a:defRPr/>
              </a:pPr>
              <a:t>117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p:spPr>
        <p:txBody>
          <a:bodyPr anchor="t"/>
          <a:lstStyle/>
          <a:p>
            <a:pPr eaLnBrk="1" hangingPunct="1"/>
            <a:r>
              <a:rPr lang="en-US" sz="3200" b="1" smtClean="0">
                <a:solidFill>
                  <a:schemeClr val="bg1"/>
                </a:solidFill>
                <a:latin typeface="Arial" pitchFamily="34" charset="0"/>
                <a:cs typeface="Arial" pitchFamily="34" charset="0"/>
              </a:rPr>
              <a:t>MAINTAIN MAGAZINE</a:t>
            </a:r>
          </a:p>
        </p:txBody>
      </p:sp>
      <p:sp>
        <p:nvSpPr>
          <p:cNvPr id="8" name="Rectangle 16"/>
          <p:cNvSpPr txBox="1">
            <a:spLocks noChangeArrowheads="1"/>
          </p:cNvSpPr>
          <p:nvPr/>
        </p:nvSpPr>
        <p:spPr bwMode="auto">
          <a:xfrm>
            <a:off x="457200" y="1676400"/>
            <a:ext cx="8229600" cy="4267200"/>
          </a:xfrm>
          <a:prstGeom prst="rect">
            <a:avLst/>
          </a:prstGeom>
          <a:noFill/>
          <a:ln>
            <a:miter lim="800000"/>
            <a:headEnd/>
            <a:tailEnd/>
          </a:ln>
        </p:spPr>
        <p:txBody>
          <a:bodyPr/>
          <a:lstStyle/>
          <a:p>
            <a:pPr fontAlgn="auto">
              <a:spcBef>
                <a:spcPts val="0"/>
              </a:spcBef>
              <a:spcAft>
                <a:spcPts val="0"/>
              </a:spcAft>
              <a:defRPr/>
            </a:pPr>
            <a:r>
              <a:rPr lang="en-US" sz="2400" dirty="0">
                <a:solidFill>
                  <a:schemeClr val="bg1"/>
                </a:solidFill>
              </a:rPr>
              <a:t>Disassemble </a:t>
            </a:r>
            <a:r>
              <a:rPr lang="en-US" sz="2400" dirty="0" smtClean="0">
                <a:solidFill>
                  <a:schemeClr val="bg1"/>
                </a:solidFill>
              </a:rPr>
              <a:t>Magazine</a:t>
            </a:r>
          </a:p>
          <a:p>
            <a:pPr fontAlgn="auto">
              <a:spcBef>
                <a:spcPts val="0"/>
              </a:spcBef>
              <a:spcAft>
                <a:spcPts val="0"/>
              </a:spcAft>
              <a:defRPr/>
            </a:pPr>
            <a:endParaRPr lang="en-US" sz="2400" dirty="0">
              <a:solidFill>
                <a:schemeClr val="bg1"/>
              </a:solidFill>
            </a:endParaRPr>
          </a:p>
          <a:p>
            <a:pPr fontAlgn="auto">
              <a:spcBef>
                <a:spcPts val="0"/>
              </a:spcBef>
              <a:spcAft>
                <a:spcPts val="0"/>
              </a:spcAft>
              <a:defRPr/>
            </a:pPr>
            <a:r>
              <a:rPr lang="en-US" sz="2400" dirty="0">
                <a:solidFill>
                  <a:schemeClr val="bg1"/>
                </a:solidFill>
              </a:rPr>
              <a:t>Clean </a:t>
            </a:r>
            <a:r>
              <a:rPr lang="en-US" sz="2400" dirty="0" smtClean="0">
                <a:solidFill>
                  <a:schemeClr val="bg1"/>
                </a:solidFill>
              </a:rPr>
              <a:t>Magazine</a:t>
            </a:r>
          </a:p>
          <a:p>
            <a:pPr fontAlgn="auto">
              <a:spcBef>
                <a:spcPts val="0"/>
              </a:spcBef>
              <a:spcAft>
                <a:spcPts val="0"/>
              </a:spcAft>
              <a:defRPr/>
            </a:pPr>
            <a:endParaRPr lang="en-US" sz="2400" dirty="0">
              <a:solidFill>
                <a:schemeClr val="bg1"/>
              </a:solidFill>
            </a:endParaRPr>
          </a:p>
          <a:p>
            <a:pPr fontAlgn="auto">
              <a:spcBef>
                <a:spcPts val="0"/>
              </a:spcBef>
              <a:spcAft>
                <a:spcPts val="0"/>
              </a:spcAft>
              <a:defRPr/>
            </a:pPr>
            <a:r>
              <a:rPr lang="en-US" sz="2400" dirty="0">
                <a:solidFill>
                  <a:schemeClr val="bg1"/>
                </a:solidFill>
              </a:rPr>
              <a:t>Reassemble Magazine</a:t>
            </a:r>
          </a:p>
          <a:p>
            <a:pPr fontAlgn="auto">
              <a:spcBef>
                <a:spcPts val="0"/>
              </a:spcBef>
              <a:spcAft>
                <a:spcPts val="0"/>
              </a:spcAft>
              <a:defRPr/>
            </a:pPr>
            <a:endParaRPr lang="en-US" sz="2000" dirty="0">
              <a:solidFill>
                <a:schemeClr val="bg1"/>
              </a:solidFill>
            </a:endParaRPr>
          </a:p>
          <a:p>
            <a:pPr fontAlgn="auto">
              <a:spcBef>
                <a:spcPts val="0"/>
              </a:spcBef>
              <a:spcAft>
                <a:spcPts val="0"/>
              </a:spcAft>
              <a:defRPr/>
            </a:pPr>
            <a:endParaRPr lang="en-US" sz="2000" dirty="0">
              <a:solidFill>
                <a:schemeClr val="bg1"/>
              </a:solidFill>
            </a:endParaRPr>
          </a:p>
          <a:p>
            <a:pPr fontAlgn="auto">
              <a:spcBef>
                <a:spcPts val="0"/>
              </a:spcBef>
              <a:spcAft>
                <a:spcPts val="0"/>
              </a:spcAft>
              <a:defRPr/>
            </a:pPr>
            <a:r>
              <a:rPr lang="en-US" sz="2000" dirty="0">
                <a:solidFill>
                  <a:schemeClr val="bg1"/>
                </a:solidFill>
              </a:rPr>
              <a:t> </a:t>
            </a:r>
          </a:p>
          <a:p>
            <a:pPr marL="342900" indent="-342900" fontAlgn="auto">
              <a:lnSpc>
                <a:spcPct val="90000"/>
              </a:lnSpc>
              <a:spcBef>
                <a:spcPct val="20000"/>
              </a:spcBef>
              <a:spcAft>
                <a:spcPts val="0"/>
              </a:spcAft>
              <a:defRPr/>
            </a:pPr>
            <a:endParaRPr lang="en-US" sz="2000" kern="0" dirty="0">
              <a:solidFill>
                <a:schemeClr val="bg1"/>
              </a:solidFill>
            </a:endParaRPr>
          </a:p>
          <a:p>
            <a:pPr marL="342900" indent="-342900" fontAlgn="auto">
              <a:lnSpc>
                <a:spcPct val="90000"/>
              </a:lnSpc>
              <a:spcBef>
                <a:spcPct val="20000"/>
              </a:spcBef>
              <a:spcAft>
                <a:spcPts val="0"/>
              </a:spcAft>
              <a:buFontTx/>
              <a:buChar char="•"/>
              <a:defRPr/>
            </a:pPr>
            <a:endParaRPr lang="en-US" sz="2000" kern="0" dirty="0">
              <a:solidFill>
                <a:schemeClr val="bg1"/>
              </a:solidFill>
            </a:endParaRPr>
          </a:p>
        </p:txBody>
      </p:sp>
      <p:sp>
        <p:nvSpPr>
          <p:cNvPr id="5" name="Slide Number Placeholder 4"/>
          <p:cNvSpPr>
            <a:spLocks noGrp="1"/>
          </p:cNvSpPr>
          <p:nvPr>
            <p:ph type="sldNum" sz="quarter" idx="12"/>
          </p:nvPr>
        </p:nvSpPr>
        <p:spPr/>
        <p:txBody>
          <a:bodyPr/>
          <a:lstStyle/>
          <a:p>
            <a:pPr>
              <a:defRPr/>
            </a:pPr>
            <a:fld id="{4E13242F-16F6-4E35-A2BE-D83AFF27E77D}" type="slidenum">
              <a:rPr lang="en-US"/>
              <a:pPr>
                <a:defRPr/>
              </a:pPr>
              <a:t>118</a:t>
            </a:fld>
            <a:endParaRPr lang="en-US"/>
          </a:p>
        </p:txBody>
      </p:sp>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457200" y="381000"/>
            <a:ext cx="8229600" cy="914400"/>
          </a:xfrm>
        </p:spPr>
        <p:txBody>
          <a:bodyPr anchor="t"/>
          <a:lstStyle/>
          <a:p>
            <a:pPr eaLnBrk="1" hangingPunct="1"/>
            <a:r>
              <a:rPr lang="en-US" sz="3200" b="1" dirty="0" smtClean="0">
                <a:solidFill>
                  <a:schemeClr val="bg1"/>
                </a:solidFill>
                <a:latin typeface="Arial" pitchFamily="34" charset="0"/>
                <a:cs typeface="Arial" pitchFamily="34" charset="0"/>
              </a:rPr>
              <a:t>MAINTAIN THE M4 Carbine</a:t>
            </a:r>
          </a:p>
        </p:txBody>
      </p:sp>
      <p:sp>
        <p:nvSpPr>
          <p:cNvPr id="6" name="Rectangle 6"/>
          <p:cNvSpPr txBox="1">
            <a:spLocks noChangeArrowheads="1"/>
          </p:cNvSpPr>
          <p:nvPr/>
        </p:nvSpPr>
        <p:spPr>
          <a:xfrm>
            <a:off x="228600" y="2667000"/>
            <a:ext cx="8229600" cy="914400"/>
          </a:xfrm>
          <a:prstGeom prst="rect">
            <a:avLst/>
          </a:prstGeom>
        </p:spPr>
        <p:txBody>
          <a:bodyPr/>
          <a:lstStyle/>
          <a:p>
            <a:pPr algn="ctr" fontAlgn="auto">
              <a:spcAft>
                <a:spcPts val="0"/>
              </a:spcAft>
              <a:defRPr/>
            </a:pPr>
            <a:r>
              <a:rPr lang="en-US" sz="2800" b="1" dirty="0">
                <a:solidFill>
                  <a:schemeClr val="bg1"/>
                </a:solidFill>
                <a:ea typeface="+mj-ea"/>
              </a:rPr>
              <a:t>PRACTICE</a:t>
            </a:r>
          </a:p>
          <a:p>
            <a:pPr algn="ctr" fontAlgn="auto">
              <a:spcAft>
                <a:spcPts val="0"/>
              </a:spcAft>
              <a:defRPr/>
            </a:pPr>
            <a:endParaRPr lang="en-US" sz="2800" b="1" dirty="0">
              <a:solidFill>
                <a:schemeClr val="bg1"/>
              </a:solidFill>
              <a:ea typeface="+mj-ea"/>
            </a:endParaRPr>
          </a:p>
          <a:p>
            <a:pPr algn="ctr" fontAlgn="auto">
              <a:spcAft>
                <a:spcPts val="0"/>
              </a:spcAft>
              <a:defRPr/>
            </a:pPr>
            <a:r>
              <a:rPr lang="en-US" sz="2800" b="1" dirty="0">
                <a:solidFill>
                  <a:schemeClr val="bg1"/>
                </a:solidFill>
                <a:ea typeface="+mj-ea"/>
              </a:rPr>
              <a:t>Perform a Function Check</a:t>
            </a:r>
          </a:p>
        </p:txBody>
      </p:sp>
      <p:sp>
        <p:nvSpPr>
          <p:cNvPr id="5" name="Slide Number Placeholder 4"/>
          <p:cNvSpPr>
            <a:spLocks noGrp="1"/>
          </p:cNvSpPr>
          <p:nvPr>
            <p:ph type="sldNum" sz="quarter" idx="12"/>
          </p:nvPr>
        </p:nvSpPr>
        <p:spPr/>
        <p:txBody>
          <a:bodyPr/>
          <a:lstStyle/>
          <a:p>
            <a:pPr>
              <a:defRPr/>
            </a:pPr>
            <a:fld id="{05A7827D-5B3F-47EF-AC50-B9959C5AAF68}" type="slidenum">
              <a:rPr lang="en-US"/>
              <a:pPr>
                <a:defRPr/>
              </a:pPr>
              <a:t>119</a:t>
            </a:fld>
            <a:endParaRPr lang="en-US"/>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1943100" y="2582863"/>
            <a:ext cx="5143500" cy="769937"/>
          </a:xfrm>
          <a:prstGeom prst="rect">
            <a:avLst/>
          </a:prstGeom>
          <a:noFill/>
          <a:ln w="9525">
            <a:noFill/>
            <a:miter lim="800000"/>
            <a:headEnd/>
            <a:tailEnd/>
          </a:ln>
        </p:spPr>
        <p:txBody>
          <a:bodyPr wrap="none">
            <a:spAutoFit/>
          </a:bodyPr>
          <a:lstStyle/>
          <a:p>
            <a:r>
              <a:rPr lang="en-US" sz="4400" b="1">
                <a:solidFill>
                  <a:schemeClr val="bg1"/>
                </a:solidFill>
                <a:latin typeface="Calibri" pitchFamily="34" charset="0"/>
              </a:rPr>
              <a:t>CHECK ON LEARNING</a:t>
            </a:r>
            <a:endParaRPr lang="en-US" sz="440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fld id="{9909000A-BD45-4501-B26D-C3408BFC9518}" type="slidenum">
              <a:rPr lang="en-US"/>
              <a:pPr>
                <a:defRPr/>
              </a:pPr>
              <a:t>12</a:t>
            </a:fld>
            <a:endParaRPr lang="en-US"/>
          </a:p>
        </p:txBody>
      </p:sp>
    </p:spTree>
  </p:cSld>
  <p:clrMapOvr>
    <a:masterClrMapping/>
  </p:clrMapOvr>
  <p:transition>
    <p:wipe dir="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457200" y="0"/>
            <a:ext cx="8229600" cy="1143000"/>
          </a:xfrm>
        </p:spPr>
        <p:txBody>
          <a:bodyPr anchor="t"/>
          <a:lstStyle/>
          <a:p>
            <a:pPr eaLnBrk="1" hangingPunct="1"/>
            <a:r>
              <a:rPr lang="en-US" sz="4000" b="1" dirty="0" smtClean="0">
                <a:solidFill>
                  <a:schemeClr val="bg1"/>
                </a:solidFill>
              </a:rPr>
              <a:t>ENABLING LEARNING OBJECTIVE - K</a:t>
            </a:r>
          </a:p>
        </p:txBody>
      </p:sp>
      <p:graphicFrame>
        <p:nvGraphicFramePr>
          <p:cNvPr id="476205" name="Group 45"/>
          <p:cNvGraphicFramePr>
            <a:graphicFrameLocks noGrp="1"/>
          </p:cNvGraphicFramePr>
          <p:nvPr>
            <p:ph type="tbl" idx="1"/>
            <p:extLst>
              <p:ext uri="{D42A27DB-BD31-4B8C-83A1-F6EECF244321}">
                <p14:modId xmlns:p14="http://schemas.microsoft.com/office/powerpoint/2010/main" val="1709492704"/>
              </p:ext>
            </p:extLst>
          </p:nvPr>
        </p:nvGraphicFramePr>
        <p:xfrm>
          <a:off x="457200" y="1143000"/>
          <a:ext cx="8229600" cy="4951096"/>
        </p:xfrm>
        <a:graphic>
          <a:graphicData uri="http://schemas.openxmlformats.org/drawingml/2006/table">
            <a:tbl>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1068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ACTION: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a:ea typeface="Times New Roman"/>
                        </a:rPr>
                        <a:t>Conduct Preventive Maintenance Checks and Services (PMCS) on an M4-Carbine.</a:t>
                      </a:r>
                      <a:endParaRPr lang="en-US" sz="2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2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CONDITIONS:</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a:ea typeface="Times New Roman"/>
                        </a:rPr>
                        <a:t>In a classroom environment, given an M4-Carbine; DA Form 2404; demonstration, and practical exercise</a:t>
                      </a:r>
                    </a:p>
                    <a:p>
                      <a:pPr marL="0" marR="0">
                        <a:lnSpc>
                          <a:spcPct val="115000"/>
                        </a:lnSpc>
                        <a:spcBef>
                          <a:spcPts val="200"/>
                        </a:spcBef>
                        <a:spcAft>
                          <a:spcPts val="200"/>
                        </a:spcAft>
                      </a:pPr>
                      <a:r>
                        <a:rPr lang="en-US" sz="2400" dirty="0" smtClean="0">
                          <a:solidFill>
                            <a:schemeClr val="bg1"/>
                          </a:solidFill>
                          <a:latin typeface="Arial"/>
                          <a:ea typeface="Times New Roman"/>
                        </a:rPr>
                        <a:t>on conducting Preventive Maintenance Checks and Services.</a:t>
                      </a:r>
                      <a:endParaRPr lang="en-US" sz="2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2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STANDARDS:</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a:ea typeface="Times New Roman"/>
                        </a:rPr>
                        <a:t>Conduct a proper PMCS on assigned M4-Carbine IAW the appropriate TM 9-1005-310-319-10.</a:t>
                      </a:r>
                      <a:endParaRPr lang="en-US" sz="2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2870E5EA-B09C-447C-A41B-C76F3FCC3AF1}" type="slidenum">
              <a:rPr lang="en-US" smtClean="0"/>
              <a:pPr>
                <a:defRPr/>
              </a:pPr>
              <a:t>120</a:t>
            </a:fld>
            <a:endParaRPr lang="en-US"/>
          </a:p>
        </p:txBody>
      </p:sp>
    </p:spTree>
  </p:cSld>
  <p:clrMapOvr>
    <a:masterClrMapping/>
  </p:clrMapOvr>
  <p:transition>
    <p:wip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77F544-90B0-4FCB-9593-993CD4448D5F}" type="slidenum">
              <a:rPr lang="en-US"/>
              <a:pPr>
                <a:defRPr/>
              </a:pPr>
              <a:t>121</a:t>
            </a:fld>
            <a:endParaRPr lang="en-US"/>
          </a:p>
        </p:txBody>
      </p:sp>
      <p:sp>
        <p:nvSpPr>
          <p:cNvPr id="5" name="Rectangle 2"/>
          <p:cNvSpPr>
            <a:spLocks noGrp="1" noChangeArrowheads="1"/>
          </p:cNvSpPr>
          <p:nvPr>
            <p:ph type="title"/>
          </p:nvPr>
        </p:nvSpPr>
        <p:spPr>
          <a:xfrm>
            <a:off x="457200" y="0"/>
            <a:ext cx="8229600" cy="1143000"/>
          </a:xfrm>
        </p:spPr>
        <p:txBody>
          <a:bodyPr rtlCol="0" anchor="t">
            <a:normAutofit fontScale="90000"/>
          </a:bodyPr>
          <a:lstStyle/>
          <a:p>
            <a:pPr eaLnBrk="1" fontAlgn="auto" hangingPunct="1">
              <a:spcAft>
                <a:spcPts val="0"/>
              </a:spcAft>
              <a:defRPr/>
            </a:pPr>
            <a:r>
              <a:rPr lang="en-US" sz="4000" b="1" dirty="0" smtClean="0">
                <a:solidFill>
                  <a:schemeClr val="bg1"/>
                </a:solidFill>
              </a:rPr>
              <a:t>PREVENTIVE MAINTENANCE CHECKS AND SERVICES (PMCS)</a:t>
            </a:r>
          </a:p>
        </p:txBody>
      </p:sp>
      <p:sp>
        <p:nvSpPr>
          <p:cNvPr id="6" name="Rectangle 3"/>
          <p:cNvSpPr>
            <a:spLocks noGrp="1" noChangeArrowheads="1"/>
          </p:cNvSpPr>
          <p:nvPr>
            <p:ph idx="1"/>
          </p:nvPr>
        </p:nvSpPr>
        <p:spPr>
          <a:xfrm>
            <a:off x="457200" y="1905000"/>
            <a:ext cx="8229600" cy="2895600"/>
          </a:xfrm>
        </p:spPr>
        <p:txBody>
          <a:bodyPr rtlCol="0">
            <a:normAutofit lnSpcReduction="10000"/>
          </a:bodyPr>
          <a:lstStyle/>
          <a:p>
            <a:pPr marL="0" indent="0" eaLnBrk="1" fontAlgn="auto" hangingPunct="1">
              <a:spcAft>
                <a:spcPts val="0"/>
              </a:spcAft>
              <a:buNone/>
              <a:defRPr/>
            </a:pPr>
            <a:r>
              <a:rPr lang="en-US" sz="2400" dirty="0" smtClean="0">
                <a:solidFill>
                  <a:schemeClr val="bg1"/>
                </a:solidFill>
              </a:rPr>
              <a:t>-Item # column</a:t>
            </a:r>
          </a:p>
          <a:p>
            <a:pPr eaLnBrk="1" fontAlgn="auto" hangingPunct="1">
              <a:spcAft>
                <a:spcPts val="0"/>
              </a:spcAft>
              <a:defRPr/>
            </a:pPr>
            <a:endParaRPr lang="en-US" sz="2400" dirty="0" smtClean="0">
              <a:solidFill>
                <a:schemeClr val="bg1"/>
              </a:solidFill>
            </a:endParaRPr>
          </a:p>
          <a:p>
            <a:pPr marL="0" indent="0" eaLnBrk="1" fontAlgn="auto" hangingPunct="1">
              <a:spcAft>
                <a:spcPts val="0"/>
              </a:spcAft>
              <a:buNone/>
              <a:defRPr/>
            </a:pPr>
            <a:r>
              <a:rPr lang="en-US" sz="2400" dirty="0" smtClean="0">
                <a:solidFill>
                  <a:schemeClr val="bg1"/>
                </a:solidFill>
              </a:rPr>
              <a:t>-Interval column</a:t>
            </a:r>
          </a:p>
          <a:p>
            <a:pPr eaLnBrk="1" fontAlgn="auto" hangingPunct="1">
              <a:spcAft>
                <a:spcPts val="0"/>
              </a:spcAft>
              <a:defRPr/>
            </a:pPr>
            <a:endParaRPr lang="en-US" sz="2400" dirty="0" smtClean="0">
              <a:solidFill>
                <a:schemeClr val="bg1"/>
              </a:solidFill>
            </a:endParaRPr>
          </a:p>
          <a:p>
            <a:pPr marL="0" indent="0" eaLnBrk="1" fontAlgn="auto" hangingPunct="1">
              <a:spcAft>
                <a:spcPts val="0"/>
              </a:spcAft>
              <a:buNone/>
              <a:defRPr/>
            </a:pPr>
            <a:r>
              <a:rPr lang="en-US" sz="2400" dirty="0" smtClean="0">
                <a:solidFill>
                  <a:schemeClr val="bg1"/>
                </a:solidFill>
              </a:rPr>
              <a:t>-Item to be inspected</a:t>
            </a:r>
          </a:p>
          <a:p>
            <a:pPr eaLnBrk="1" fontAlgn="auto" hangingPunct="1">
              <a:spcAft>
                <a:spcPts val="0"/>
              </a:spcAft>
              <a:defRPr/>
            </a:pPr>
            <a:endParaRPr lang="en-US" sz="2400" dirty="0" smtClean="0">
              <a:solidFill>
                <a:schemeClr val="bg1"/>
              </a:solidFill>
            </a:endParaRPr>
          </a:p>
          <a:p>
            <a:pPr marL="0" indent="0" eaLnBrk="1" fontAlgn="auto" hangingPunct="1">
              <a:spcAft>
                <a:spcPts val="0"/>
              </a:spcAft>
              <a:buNone/>
              <a:defRPr/>
            </a:pPr>
            <a:r>
              <a:rPr lang="en-US" sz="2400" dirty="0" smtClean="0">
                <a:solidFill>
                  <a:schemeClr val="bg1"/>
                </a:solidFill>
              </a:rPr>
              <a:t>-Equipment is not ready / available column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69D1368-EA69-42D7-B42C-717E5F9B5FA8}" type="slidenum">
              <a:rPr lang="en-US"/>
              <a:pPr>
                <a:defRPr/>
              </a:pPr>
              <a:t>122</a:t>
            </a:fld>
            <a:endParaRPr lang="en-US"/>
          </a:p>
        </p:txBody>
      </p:sp>
      <p:sp>
        <p:nvSpPr>
          <p:cNvPr id="5" name="Rectangle 2"/>
          <p:cNvSpPr>
            <a:spLocks noGrp="1" noChangeArrowheads="1"/>
          </p:cNvSpPr>
          <p:nvPr>
            <p:ph type="title"/>
          </p:nvPr>
        </p:nvSpPr>
        <p:spPr>
          <a:xfrm>
            <a:off x="457200" y="0"/>
            <a:ext cx="8229600" cy="1143000"/>
          </a:xfrm>
        </p:spPr>
        <p:txBody>
          <a:bodyPr rtlCol="0" anchor="t">
            <a:normAutofit fontScale="90000"/>
          </a:bodyPr>
          <a:lstStyle/>
          <a:p>
            <a:pPr eaLnBrk="1" fontAlgn="auto" hangingPunct="1">
              <a:spcAft>
                <a:spcPts val="0"/>
              </a:spcAft>
              <a:defRPr/>
            </a:pPr>
            <a:r>
              <a:rPr lang="en-US" sz="4000" b="1" dirty="0" smtClean="0">
                <a:solidFill>
                  <a:schemeClr val="bg1"/>
                </a:solidFill>
              </a:rPr>
              <a:t>PREVENTIVE MAINTENANCE CHECKS AND SERVICES (PMCS)</a:t>
            </a:r>
          </a:p>
        </p:txBody>
      </p:sp>
      <p:pic>
        <p:nvPicPr>
          <p:cNvPr id="50180" name="Picture 7" descr="M16A2-A4 M4_Page_040.jpg"/>
          <p:cNvPicPr>
            <a:picLocks noChangeAspect="1"/>
          </p:cNvPicPr>
          <p:nvPr/>
        </p:nvPicPr>
        <p:blipFill>
          <a:blip r:embed="rId3" cstate="print"/>
          <a:srcRect l="8830" t="5673" r="9921"/>
          <a:stretch>
            <a:fillRect/>
          </a:stretch>
        </p:blipFill>
        <p:spPr bwMode="auto">
          <a:xfrm>
            <a:off x="609600" y="1143000"/>
            <a:ext cx="7696200" cy="556418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C19CAD9-BF63-4BAA-AC09-41762BE58A42}" type="slidenum">
              <a:rPr lang="en-US"/>
              <a:pPr>
                <a:defRPr/>
              </a:pPr>
              <a:t>123</a:t>
            </a:fld>
            <a:endParaRPr lang="en-US"/>
          </a:p>
        </p:txBody>
      </p:sp>
      <p:sp>
        <p:nvSpPr>
          <p:cNvPr id="5" name="Rectangle 2"/>
          <p:cNvSpPr>
            <a:spLocks noGrp="1" noChangeArrowheads="1"/>
          </p:cNvSpPr>
          <p:nvPr>
            <p:ph type="title"/>
          </p:nvPr>
        </p:nvSpPr>
        <p:spPr>
          <a:xfrm>
            <a:off x="457200" y="0"/>
            <a:ext cx="8229600" cy="1143000"/>
          </a:xfrm>
        </p:spPr>
        <p:txBody>
          <a:bodyPr rtlCol="0" anchor="t">
            <a:normAutofit fontScale="90000"/>
          </a:bodyPr>
          <a:lstStyle/>
          <a:p>
            <a:pPr eaLnBrk="1" fontAlgn="auto" hangingPunct="1">
              <a:spcAft>
                <a:spcPts val="0"/>
              </a:spcAft>
              <a:defRPr/>
            </a:pPr>
            <a:r>
              <a:rPr lang="en-US" sz="4000" b="1" dirty="0" smtClean="0">
                <a:solidFill>
                  <a:schemeClr val="bg1"/>
                </a:solidFill>
              </a:rPr>
              <a:t>PREVENTIVE MAINTENANCE CHECKS AND SERVICES (PMCS)</a:t>
            </a:r>
          </a:p>
        </p:txBody>
      </p:sp>
      <p:pic>
        <p:nvPicPr>
          <p:cNvPr id="51204" name="Picture 5" descr="M16A2-A4 M4_Page_041.jpg"/>
          <p:cNvPicPr>
            <a:picLocks noChangeAspect="1"/>
          </p:cNvPicPr>
          <p:nvPr/>
        </p:nvPicPr>
        <p:blipFill>
          <a:blip r:embed="rId3" cstate="print"/>
          <a:srcRect l="12122" t="5666" r="7071" b="5119"/>
          <a:stretch>
            <a:fillRect/>
          </a:stretch>
        </p:blipFill>
        <p:spPr bwMode="auto">
          <a:xfrm>
            <a:off x="457200" y="1066800"/>
            <a:ext cx="8077200" cy="551973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89DFA33-E8C2-49E3-BE57-4A14574F40BE}" type="slidenum">
              <a:rPr lang="en-US"/>
              <a:pPr>
                <a:defRPr/>
              </a:pPr>
              <a:t>124</a:t>
            </a:fld>
            <a:endParaRPr lang="en-US"/>
          </a:p>
        </p:txBody>
      </p:sp>
      <p:sp>
        <p:nvSpPr>
          <p:cNvPr id="5" name="Rectangle 2"/>
          <p:cNvSpPr>
            <a:spLocks noGrp="1" noChangeArrowheads="1"/>
          </p:cNvSpPr>
          <p:nvPr>
            <p:ph type="title"/>
          </p:nvPr>
        </p:nvSpPr>
        <p:spPr>
          <a:xfrm>
            <a:off x="457200" y="0"/>
            <a:ext cx="8229600" cy="1143000"/>
          </a:xfrm>
        </p:spPr>
        <p:txBody>
          <a:bodyPr rtlCol="0" anchor="t">
            <a:normAutofit fontScale="90000"/>
          </a:bodyPr>
          <a:lstStyle/>
          <a:p>
            <a:pPr eaLnBrk="1" fontAlgn="auto" hangingPunct="1">
              <a:spcAft>
                <a:spcPts val="0"/>
              </a:spcAft>
              <a:defRPr/>
            </a:pPr>
            <a:r>
              <a:rPr lang="en-US" sz="4000" b="1" dirty="0" smtClean="0">
                <a:solidFill>
                  <a:schemeClr val="bg1"/>
                </a:solidFill>
              </a:rPr>
              <a:t>PREVENTIVE MAINTENANCE CHECKS AND SERVICES (PMCS)</a:t>
            </a:r>
          </a:p>
        </p:txBody>
      </p:sp>
      <p:pic>
        <p:nvPicPr>
          <p:cNvPr id="52228" name="Picture 5" descr="M16A2-A4 M4_Page_042.jpg"/>
          <p:cNvPicPr>
            <a:picLocks noChangeAspect="1"/>
          </p:cNvPicPr>
          <p:nvPr/>
        </p:nvPicPr>
        <p:blipFill>
          <a:blip r:embed="rId3" cstate="print"/>
          <a:srcRect l="10620" t="5119" r="10620"/>
          <a:stretch>
            <a:fillRect/>
          </a:stretch>
        </p:blipFill>
        <p:spPr bwMode="auto">
          <a:xfrm>
            <a:off x="914400" y="1143000"/>
            <a:ext cx="7391400" cy="554513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8F8F5AF-D665-4C60-9793-54151EF9ED8B}" type="slidenum">
              <a:rPr lang="en-US"/>
              <a:pPr>
                <a:defRPr/>
              </a:pPr>
              <a:t>125</a:t>
            </a:fld>
            <a:endParaRPr lang="en-US"/>
          </a:p>
        </p:txBody>
      </p:sp>
      <p:sp>
        <p:nvSpPr>
          <p:cNvPr id="5" name="Rectangle 2"/>
          <p:cNvSpPr>
            <a:spLocks noGrp="1" noChangeArrowheads="1"/>
          </p:cNvSpPr>
          <p:nvPr>
            <p:ph type="title"/>
          </p:nvPr>
        </p:nvSpPr>
        <p:spPr>
          <a:xfrm>
            <a:off x="457200" y="0"/>
            <a:ext cx="8229600" cy="1143000"/>
          </a:xfrm>
        </p:spPr>
        <p:txBody>
          <a:bodyPr rtlCol="0" anchor="t">
            <a:normAutofit fontScale="90000"/>
          </a:bodyPr>
          <a:lstStyle/>
          <a:p>
            <a:pPr eaLnBrk="1" fontAlgn="auto" hangingPunct="1">
              <a:spcAft>
                <a:spcPts val="0"/>
              </a:spcAft>
              <a:defRPr/>
            </a:pPr>
            <a:r>
              <a:rPr lang="en-US" sz="4000" b="1" dirty="0" smtClean="0">
                <a:solidFill>
                  <a:schemeClr val="bg1"/>
                </a:solidFill>
              </a:rPr>
              <a:t>PREVENTIVE MAINTENANCE CHECKS AND SERVICES (PMCS)</a:t>
            </a:r>
          </a:p>
        </p:txBody>
      </p:sp>
      <p:pic>
        <p:nvPicPr>
          <p:cNvPr id="53252" name="Picture 5" descr="M16A2-A4 M4_Page_043.jpg"/>
          <p:cNvPicPr>
            <a:picLocks noChangeAspect="1"/>
          </p:cNvPicPr>
          <p:nvPr/>
        </p:nvPicPr>
        <p:blipFill>
          <a:blip r:embed="rId3" cstate="print"/>
          <a:srcRect l="11583" t="4150" r="6049" b="2449"/>
          <a:stretch>
            <a:fillRect/>
          </a:stretch>
        </p:blipFill>
        <p:spPr bwMode="auto">
          <a:xfrm>
            <a:off x="762000" y="1143000"/>
            <a:ext cx="7694613" cy="54102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B8A8F61-2E63-404D-A342-886DCBA09543}" type="slidenum">
              <a:rPr lang="en-US"/>
              <a:pPr>
                <a:defRPr/>
              </a:pPr>
              <a:t>126</a:t>
            </a:fld>
            <a:endParaRPr lang="en-US"/>
          </a:p>
        </p:txBody>
      </p:sp>
      <p:sp>
        <p:nvSpPr>
          <p:cNvPr id="5" name="Rectangle 2"/>
          <p:cNvSpPr>
            <a:spLocks noGrp="1" noChangeArrowheads="1"/>
          </p:cNvSpPr>
          <p:nvPr>
            <p:ph type="title"/>
          </p:nvPr>
        </p:nvSpPr>
        <p:spPr>
          <a:xfrm>
            <a:off x="457200" y="0"/>
            <a:ext cx="8229600" cy="1143000"/>
          </a:xfrm>
        </p:spPr>
        <p:txBody>
          <a:bodyPr rtlCol="0" anchor="t">
            <a:normAutofit fontScale="90000"/>
          </a:bodyPr>
          <a:lstStyle/>
          <a:p>
            <a:pPr eaLnBrk="1" fontAlgn="auto" hangingPunct="1">
              <a:spcAft>
                <a:spcPts val="0"/>
              </a:spcAft>
              <a:defRPr/>
            </a:pPr>
            <a:r>
              <a:rPr lang="en-US" sz="4000" b="1" dirty="0" smtClean="0">
                <a:solidFill>
                  <a:schemeClr val="bg1"/>
                </a:solidFill>
              </a:rPr>
              <a:t>PREVENTIVE MAINTENANCE CHECKS AND SERVICES (PMCS)</a:t>
            </a:r>
          </a:p>
        </p:txBody>
      </p:sp>
      <p:pic>
        <p:nvPicPr>
          <p:cNvPr id="54276" name="Picture 5" descr="M16A2-A4 M4_Page_044.jpg"/>
          <p:cNvPicPr>
            <a:picLocks noChangeAspect="1"/>
          </p:cNvPicPr>
          <p:nvPr/>
        </p:nvPicPr>
        <p:blipFill>
          <a:blip r:embed="rId3" cstate="print"/>
          <a:srcRect l="12035" t="3252" r="9505" b="3252"/>
          <a:stretch>
            <a:fillRect/>
          </a:stretch>
        </p:blipFill>
        <p:spPr bwMode="auto">
          <a:xfrm>
            <a:off x="990600" y="1066800"/>
            <a:ext cx="7543800" cy="55975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5F3F320-49FA-483F-9A1C-24DA958EA936}" type="slidenum">
              <a:rPr lang="en-US"/>
              <a:pPr>
                <a:defRPr/>
              </a:pPr>
              <a:t>127</a:t>
            </a:fld>
            <a:endParaRPr lang="en-US"/>
          </a:p>
        </p:txBody>
      </p:sp>
      <p:sp>
        <p:nvSpPr>
          <p:cNvPr id="5" name="Rectangle 2"/>
          <p:cNvSpPr>
            <a:spLocks noGrp="1" noChangeArrowheads="1"/>
          </p:cNvSpPr>
          <p:nvPr>
            <p:ph type="title"/>
          </p:nvPr>
        </p:nvSpPr>
        <p:spPr>
          <a:xfrm>
            <a:off x="457200" y="0"/>
            <a:ext cx="8229600" cy="1143000"/>
          </a:xfrm>
        </p:spPr>
        <p:txBody>
          <a:bodyPr rtlCol="0" anchor="t">
            <a:normAutofit fontScale="90000"/>
          </a:bodyPr>
          <a:lstStyle/>
          <a:p>
            <a:pPr eaLnBrk="1" fontAlgn="auto" hangingPunct="1">
              <a:spcAft>
                <a:spcPts val="0"/>
              </a:spcAft>
              <a:defRPr/>
            </a:pPr>
            <a:r>
              <a:rPr lang="en-US" sz="4000" b="1" dirty="0" smtClean="0">
                <a:solidFill>
                  <a:schemeClr val="bg1"/>
                </a:solidFill>
              </a:rPr>
              <a:t>PREVENTIVE MAINTENANCE CHECKS AND SERVICES (PMCS)</a:t>
            </a:r>
          </a:p>
        </p:txBody>
      </p:sp>
      <p:pic>
        <p:nvPicPr>
          <p:cNvPr id="55300" name="Picture 5" descr="M16A2-A4 M4_Page_045.jpg"/>
          <p:cNvPicPr>
            <a:picLocks noChangeAspect="1"/>
          </p:cNvPicPr>
          <p:nvPr/>
        </p:nvPicPr>
        <p:blipFill>
          <a:blip r:embed="rId3" cstate="print"/>
          <a:srcRect l="13963" t="4338" r="8817"/>
          <a:stretch>
            <a:fillRect/>
          </a:stretch>
        </p:blipFill>
        <p:spPr bwMode="auto">
          <a:xfrm>
            <a:off x="990600" y="1066800"/>
            <a:ext cx="7239000" cy="556101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786" y="533400"/>
            <a:ext cx="9144000" cy="5334000"/>
          </a:xfrm>
          <a:prstGeom prst="rect">
            <a:avLst/>
          </a:prstGeom>
          <a:noFill/>
        </p:spPr>
        <p:txBody>
          <a:bodyPr lIns="90488" tIns="44450" rIns="90488" bIns="44450" anchor="ctr">
            <a:noAutofit/>
          </a:bodyPr>
          <a:lstStyle/>
          <a:p>
            <a:pPr algn="ctr" fontAlgn="auto">
              <a:spcAft>
                <a:spcPts val="0"/>
              </a:spcAft>
              <a:defRPr/>
            </a:pPr>
            <a:r>
              <a:rPr lang="en-US" sz="4800" b="1" dirty="0" smtClean="0">
                <a:solidFill>
                  <a:schemeClr val="bg1"/>
                </a:solidFill>
                <a:ea typeface="+mj-ea"/>
              </a:rPr>
              <a:t>CHECK ON LEARNING</a:t>
            </a:r>
          </a:p>
          <a:p>
            <a:pPr algn="ctr" fontAlgn="auto">
              <a:spcAft>
                <a:spcPts val="0"/>
              </a:spcAft>
              <a:defRPr/>
            </a:pPr>
            <a:endParaRPr lang="en-US" sz="4800" b="1" dirty="0">
              <a:solidFill>
                <a:schemeClr val="bg1"/>
              </a:solidFill>
              <a:ea typeface="+mj-ea"/>
            </a:endParaRPr>
          </a:p>
          <a:p>
            <a:pPr algn="ctr" fontAlgn="auto">
              <a:spcAft>
                <a:spcPts val="0"/>
              </a:spcAft>
              <a:defRPr/>
            </a:pPr>
            <a:r>
              <a:rPr lang="en-US" sz="4800" b="1" dirty="0" smtClean="0">
                <a:solidFill>
                  <a:schemeClr val="bg1"/>
                </a:solidFill>
                <a:ea typeface="+mj-ea"/>
              </a:rPr>
              <a:t>&amp;</a:t>
            </a:r>
          </a:p>
          <a:p>
            <a:pPr algn="ctr" fontAlgn="auto">
              <a:spcAft>
                <a:spcPts val="0"/>
              </a:spcAft>
              <a:defRPr/>
            </a:pPr>
            <a:endParaRPr lang="en-US" sz="4800" b="1" dirty="0">
              <a:solidFill>
                <a:schemeClr val="bg1"/>
              </a:solidFill>
              <a:ea typeface="+mj-ea"/>
            </a:endParaRPr>
          </a:p>
          <a:p>
            <a:pPr algn="ctr" fontAlgn="auto">
              <a:spcAft>
                <a:spcPts val="0"/>
              </a:spcAft>
              <a:defRPr/>
            </a:pPr>
            <a:r>
              <a:rPr lang="en-US" sz="4800" b="1" dirty="0" smtClean="0">
                <a:solidFill>
                  <a:schemeClr val="bg1"/>
                </a:solidFill>
                <a:ea typeface="+mj-ea"/>
              </a:rPr>
              <a:t>SUMMARY</a:t>
            </a:r>
            <a:endParaRPr lang="en-US" sz="4000" b="1" dirty="0">
              <a:solidFill>
                <a:schemeClr val="bg1"/>
              </a:solidFill>
              <a:ea typeface="+mj-ea"/>
            </a:endParaRPr>
          </a:p>
        </p:txBody>
      </p:sp>
    </p:spTree>
    <p:extLst>
      <p:ext uri="{BB962C8B-B14F-4D97-AF65-F5344CB8AC3E}">
        <p14:creationId xmlns:p14="http://schemas.microsoft.com/office/powerpoint/2010/main" val="425056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nchor="t"/>
          <a:lstStyle/>
          <a:p>
            <a:pPr eaLnBrk="1" hangingPunct="1"/>
            <a:r>
              <a:rPr lang="en-US" sz="3200" b="1" smtClean="0">
                <a:solidFill>
                  <a:schemeClr val="bg1"/>
                </a:solidFill>
                <a:latin typeface="Arial" pitchFamily="34" charset="0"/>
                <a:cs typeface="Arial" pitchFamily="34" charset="0"/>
              </a:rPr>
              <a:t>ENABLING LEARNING OBJECTIVE - B</a:t>
            </a:r>
          </a:p>
        </p:txBody>
      </p:sp>
      <p:graphicFrame>
        <p:nvGraphicFramePr>
          <p:cNvPr id="452669" name="Group 61"/>
          <p:cNvGraphicFramePr>
            <a:graphicFrameLocks noGrp="1"/>
          </p:cNvGraphicFramePr>
          <p:nvPr>
            <p:ph type="tbl" idx="1"/>
            <p:extLst>
              <p:ext uri="{D42A27DB-BD31-4B8C-83A1-F6EECF244321}">
                <p14:modId xmlns:p14="http://schemas.microsoft.com/office/powerpoint/2010/main" val="211846787"/>
              </p:ext>
            </p:extLst>
          </p:nvPr>
        </p:nvGraphicFramePr>
        <p:xfrm>
          <a:off x="190500" y="1828800"/>
          <a:ext cx="8763000" cy="4419600"/>
        </p:xfrm>
        <a:graphic>
          <a:graphicData uri="http://schemas.openxmlformats.org/drawingml/2006/table">
            <a:tbl>
              <a:tblPr/>
              <a:tblGrid>
                <a:gridCol w="2353027">
                  <a:extLst>
                    <a:ext uri="{9D8B030D-6E8A-4147-A177-3AD203B41FA5}">
                      <a16:colId xmlns:a16="http://schemas.microsoft.com/office/drawing/2014/main" val="20000"/>
                    </a:ext>
                  </a:extLst>
                </a:gridCol>
                <a:gridCol w="6409973">
                  <a:extLst>
                    <a:ext uri="{9D8B030D-6E8A-4147-A177-3AD203B41FA5}">
                      <a16:colId xmlns:a16="http://schemas.microsoft.com/office/drawing/2014/main" val="20001"/>
                    </a:ext>
                  </a:extLst>
                </a:gridCol>
              </a:tblGrid>
              <a:tr h="6619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ACTION:</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a:solidFill>
                            <a:schemeClr val="bg1"/>
                          </a:solidFill>
                          <a:latin typeface="Arial" pitchFamily="34" charset="0"/>
                          <a:ea typeface="Times New Roman"/>
                          <a:cs typeface="Arial" pitchFamily="34" charset="0"/>
                        </a:rPr>
                        <a:t>Identify the </a:t>
                      </a:r>
                      <a:r>
                        <a:rPr lang="en-US" sz="2400" dirty="0" smtClean="0">
                          <a:solidFill>
                            <a:schemeClr val="bg1"/>
                          </a:solidFill>
                          <a:latin typeface="Arial" pitchFamily="34" charset="0"/>
                          <a:ea typeface="Times New Roman"/>
                          <a:cs typeface="Arial" pitchFamily="34" charset="0"/>
                        </a:rPr>
                        <a:t>Characteristics </a:t>
                      </a:r>
                      <a:r>
                        <a:rPr lang="en-US" sz="2400" dirty="0">
                          <a:solidFill>
                            <a:schemeClr val="bg1"/>
                          </a:solidFill>
                          <a:latin typeface="Arial" pitchFamily="34" charset="0"/>
                          <a:ea typeface="Times New Roman"/>
                          <a:cs typeface="Arial" pitchFamily="34" charset="0"/>
                        </a:rPr>
                        <a:t>of the </a:t>
                      </a:r>
                      <a:r>
                        <a:rPr lang="en-US" sz="2400" dirty="0" smtClean="0">
                          <a:solidFill>
                            <a:schemeClr val="bg1"/>
                          </a:solidFill>
                          <a:latin typeface="Arial" pitchFamily="34" charset="0"/>
                          <a:ea typeface="Times New Roman"/>
                          <a:cs typeface="Arial" pitchFamily="34" charset="0"/>
                        </a:rPr>
                        <a:t>M4 </a:t>
                      </a:r>
                      <a:r>
                        <a:rPr lang="en-US" sz="2400" dirty="0">
                          <a:solidFill>
                            <a:schemeClr val="bg1"/>
                          </a:solidFill>
                          <a:latin typeface="Arial" pitchFamily="34" charset="0"/>
                          <a:ea typeface="Times New Roman"/>
                          <a:cs typeface="Arial" pitchFamily="34" charset="0"/>
                        </a:rPr>
                        <a:t>Carbine</a:t>
                      </a: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8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CONDITIONS:</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pitchFamily="34" charset="0"/>
                          <a:ea typeface="Times New Roman"/>
                          <a:cs typeface="Arial" pitchFamily="34" charset="0"/>
                        </a:rPr>
                        <a:t>In a classroom,</a:t>
                      </a:r>
                      <a:r>
                        <a:rPr lang="en-US" sz="2400" baseline="0" dirty="0" smtClean="0">
                          <a:solidFill>
                            <a:schemeClr val="bg1"/>
                          </a:solidFill>
                          <a:latin typeface="Arial" pitchFamily="34" charset="0"/>
                          <a:ea typeface="Times New Roman"/>
                          <a:cs typeface="Arial" pitchFamily="34" charset="0"/>
                        </a:rPr>
                        <a:t> </a:t>
                      </a:r>
                      <a:r>
                        <a:rPr lang="en-US" sz="2400" dirty="0" smtClean="0">
                          <a:solidFill>
                            <a:schemeClr val="bg1"/>
                          </a:solidFill>
                          <a:latin typeface="Arial" pitchFamily="34" charset="0"/>
                          <a:ea typeface="Times New Roman"/>
                          <a:cs typeface="Arial" pitchFamily="34" charset="0"/>
                        </a:rPr>
                        <a:t>given an M4 Carbine and presentation.</a:t>
                      </a:r>
                      <a:endParaRPr lang="en-US" sz="24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186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STANDARDS:</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2400" kern="1200" dirty="0" smtClean="0">
                          <a:solidFill>
                            <a:schemeClr val="bg1"/>
                          </a:solidFill>
                          <a:latin typeface="Arial" pitchFamily="34" charset="0"/>
                          <a:ea typeface="+mn-ea"/>
                          <a:cs typeface="Arial" pitchFamily="34" charset="0"/>
                        </a:rPr>
                        <a:t>Identify the characteristics of the M4-Carbine by:</a:t>
                      </a:r>
                    </a:p>
                    <a:p>
                      <a:endParaRPr lang="en-US" sz="2400" kern="1200" dirty="0" smtClean="0">
                        <a:solidFill>
                          <a:schemeClr val="bg1"/>
                        </a:solidFill>
                        <a:latin typeface="Arial" pitchFamily="34" charset="0"/>
                        <a:ea typeface="+mn-ea"/>
                        <a:cs typeface="Arial" pitchFamily="34" charset="0"/>
                      </a:endParaRPr>
                    </a:p>
                    <a:p>
                      <a:r>
                        <a:rPr lang="en-US" sz="2400" kern="1200" dirty="0" smtClean="0">
                          <a:solidFill>
                            <a:schemeClr val="bg1"/>
                          </a:solidFill>
                          <a:latin typeface="Arial" pitchFamily="34" charset="0"/>
                          <a:ea typeface="+mn-ea"/>
                          <a:cs typeface="Arial" pitchFamily="34" charset="0"/>
                        </a:rPr>
                        <a:t>Identifying the components of the M4 Carbine.</a:t>
                      </a:r>
                    </a:p>
                    <a:p>
                      <a:endParaRPr lang="en-US" sz="2400" kern="1200" dirty="0" smtClean="0">
                        <a:solidFill>
                          <a:schemeClr val="bg1"/>
                        </a:solidFill>
                        <a:latin typeface="Arial" pitchFamily="34" charset="0"/>
                        <a:ea typeface="+mn-ea"/>
                        <a:cs typeface="Arial" pitchFamily="34" charset="0"/>
                      </a:endParaRPr>
                    </a:p>
                    <a:p>
                      <a:r>
                        <a:rPr lang="en-US" sz="2400" kern="1200" dirty="0" smtClean="0">
                          <a:solidFill>
                            <a:schemeClr val="bg1"/>
                          </a:solidFill>
                          <a:latin typeface="Arial" pitchFamily="34" charset="0"/>
                          <a:ea typeface="+mn-ea"/>
                          <a:cs typeface="Arial" pitchFamily="34" charset="0"/>
                        </a:rPr>
                        <a:t>Identifying the 8 cycles of function.</a:t>
                      </a:r>
                      <a:endParaRPr lang="en-US" sz="2400" kern="1200" dirty="0">
                        <a:solidFill>
                          <a:schemeClr val="bg1"/>
                        </a:solidFill>
                        <a:latin typeface="Arial" pitchFamily="34" charset="0"/>
                        <a:ea typeface="+mn-ea"/>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DE622130-F230-4158-954D-3D6A959429FD}" type="slidenum">
              <a:rPr lang="en-US" smtClean="0"/>
              <a:pPr>
                <a:defRPr/>
              </a:pPr>
              <a:t>13</a:t>
            </a:fld>
            <a:endParaRPr lang="en-US"/>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a:solidFill>
                  <a:schemeClr val="bg1"/>
                </a:solidFill>
              </a:rPr>
              <a:t>Major </a:t>
            </a:r>
            <a:r>
              <a:rPr lang="en-US" sz="3200" b="1" dirty="0" smtClean="0">
                <a:solidFill>
                  <a:schemeClr val="bg1"/>
                </a:solidFill>
              </a:rPr>
              <a:t>Components</a:t>
            </a:r>
          </a:p>
        </p:txBody>
      </p:sp>
      <p:sp>
        <p:nvSpPr>
          <p:cNvPr id="31747" name="Rectangle 1"/>
          <p:cNvSpPr>
            <a:spLocks noChangeArrowheads="1"/>
          </p:cNvSpPr>
          <p:nvPr/>
        </p:nvSpPr>
        <p:spPr bwMode="auto">
          <a:xfrm>
            <a:off x="533400" y="1479352"/>
            <a:ext cx="8153400" cy="4832092"/>
          </a:xfrm>
          <a:prstGeom prst="rect">
            <a:avLst/>
          </a:prstGeom>
          <a:noFill/>
          <a:ln w="9525">
            <a:noFill/>
            <a:miter lim="800000"/>
            <a:headEnd/>
            <a:tailEnd/>
          </a:ln>
        </p:spPr>
        <p:txBody>
          <a:bodyPr anchor="ctr">
            <a:spAutoFit/>
          </a:bodyPr>
          <a:lstStyle/>
          <a:p>
            <a:pPr marL="457200" indent="-457200">
              <a:buFont typeface="Arial" panose="020B0604020202020204" pitchFamily="34" charset="0"/>
              <a:buChar char="•"/>
            </a:pPr>
            <a:r>
              <a:rPr lang="en-US" sz="2800" dirty="0" smtClean="0">
                <a:solidFill>
                  <a:schemeClr val="bg1"/>
                </a:solidFill>
                <a:latin typeface="Calibri" pitchFamily="34" charset="0"/>
                <a:cs typeface="Times New Roman" pitchFamily="18" charset="0"/>
              </a:rPr>
              <a:t>M4 </a:t>
            </a:r>
            <a:r>
              <a:rPr lang="en-US" sz="2800" dirty="0">
                <a:solidFill>
                  <a:schemeClr val="bg1"/>
                </a:solidFill>
                <a:latin typeface="Calibri" pitchFamily="34" charset="0"/>
                <a:cs typeface="Times New Roman" pitchFamily="18" charset="0"/>
              </a:rPr>
              <a:t>is a lightweight, 5.56-mm, magazine-fed, </a:t>
            </a:r>
            <a:r>
              <a:rPr lang="en-US" sz="2800" dirty="0" smtClean="0">
                <a:solidFill>
                  <a:schemeClr val="bg1"/>
                </a:solidFill>
                <a:latin typeface="Calibri" pitchFamily="34" charset="0"/>
                <a:cs typeface="Times New Roman" pitchFamily="18" charset="0"/>
              </a:rPr>
              <a:t>gas operated</a:t>
            </a:r>
            <a:r>
              <a:rPr lang="en-US" sz="2800" dirty="0">
                <a:solidFill>
                  <a:schemeClr val="bg1"/>
                </a:solidFill>
                <a:latin typeface="Calibri" pitchFamily="34" charset="0"/>
                <a:cs typeface="Times New Roman" pitchFamily="18" charset="0"/>
              </a:rPr>
              <a:t>, air-cooled, shoulder-fired rifle or carbine. They fire in semiautomatic </a:t>
            </a:r>
            <a:r>
              <a:rPr lang="en-US" sz="2800" dirty="0" smtClean="0">
                <a:solidFill>
                  <a:schemeClr val="bg1"/>
                </a:solidFill>
                <a:latin typeface="Calibri" pitchFamily="34" charset="0"/>
                <a:cs typeface="Times New Roman" pitchFamily="18" charset="0"/>
              </a:rPr>
              <a:t>(single shot), </a:t>
            </a:r>
            <a:r>
              <a:rPr lang="en-US" sz="2800" dirty="0">
                <a:solidFill>
                  <a:schemeClr val="bg1"/>
                </a:solidFill>
                <a:latin typeface="Calibri" pitchFamily="34" charset="0"/>
                <a:cs typeface="Times New Roman" pitchFamily="18" charset="0"/>
              </a:rPr>
              <a:t>three-round burst, or in automatic mode using a selector lever, depending on the variant</a:t>
            </a:r>
            <a:r>
              <a:rPr lang="en-US" sz="2800" dirty="0" smtClean="0">
                <a:solidFill>
                  <a:schemeClr val="bg1"/>
                </a:solidFill>
                <a:latin typeface="Calibri" pitchFamily="34" charset="0"/>
                <a:cs typeface="Times New Roman" pitchFamily="18" charset="0"/>
              </a:rPr>
              <a:t>.</a:t>
            </a:r>
          </a:p>
          <a:p>
            <a:pPr marL="457200" indent="-457200">
              <a:buFont typeface="Arial" panose="020B0604020202020204" pitchFamily="34" charset="0"/>
              <a:buChar char="•"/>
            </a:pPr>
            <a:endParaRPr lang="en-US" sz="2800" dirty="0">
              <a:solidFill>
                <a:schemeClr val="bg1"/>
              </a:solidFill>
              <a:latin typeface="Calibri" pitchFamily="34" charset="0"/>
              <a:cs typeface="Times New Roman" pitchFamily="18" charset="0"/>
            </a:endParaRPr>
          </a:p>
          <a:p>
            <a:pPr marL="457200" indent="-457200">
              <a:buFont typeface="Arial" panose="020B0604020202020204" pitchFamily="34" charset="0"/>
              <a:buChar char="•"/>
            </a:pPr>
            <a:r>
              <a:rPr lang="en-US" sz="2800" dirty="0" smtClean="0">
                <a:solidFill>
                  <a:schemeClr val="bg1"/>
                </a:solidFill>
                <a:latin typeface="Calibri" pitchFamily="34" charset="0"/>
                <a:cs typeface="Times New Roman" pitchFamily="18" charset="0"/>
              </a:rPr>
              <a:t>The two major components of the M4/M16 series weapon are:</a:t>
            </a:r>
          </a:p>
          <a:p>
            <a:endParaRPr lang="en-US" sz="2800" dirty="0" smtClean="0">
              <a:solidFill>
                <a:schemeClr val="bg1"/>
              </a:solidFill>
              <a:latin typeface="Calibri" pitchFamily="34" charset="0"/>
              <a:cs typeface="Times New Roman" pitchFamily="18" charset="0"/>
            </a:endParaRPr>
          </a:p>
          <a:p>
            <a:pPr marL="914400" lvl="1" indent="-457200">
              <a:buFont typeface="Arial" panose="020B0604020202020204" pitchFamily="34" charset="0"/>
              <a:buChar char="•"/>
            </a:pPr>
            <a:r>
              <a:rPr lang="en-US" sz="2800" dirty="0" smtClean="0">
                <a:solidFill>
                  <a:schemeClr val="bg1"/>
                </a:solidFill>
                <a:latin typeface="Calibri" pitchFamily="34" charset="0"/>
                <a:cs typeface="Times New Roman" pitchFamily="18" charset="0"/>
              </a:rPr>
              <a:t>Upper Receiver</a:t>
            </a:r>
          </a:p>
          <a:p>
            <a:pPr marL="914400" lvl="1" indent="-457200">
              <a:buFont typeface="Arial" panose="020B0604020202020204" pitchFamily="34" charset="0"/>
              <a:buChar char="•"/>
            </a:pPr>
            <a:r>
              <a:rPr lang="en-US" sz="2800" dirty="0" smtClean="0">
                <a:solidFill>
                  <a:schemeClr val="bg1"/>
                </a:solidFill>
                <a:latin typeface="Calibri" pitchFamily="34" charset="0"/>
                <a:cs typeface="Times New Roman" pitchFamily="18" charset="0"/>
              </a:rPr>
              <a:t>Lower Receiver</a:t>
            </a:r>
            <a:endParaRPr lang="en-US" sz="2800"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fld id="{8A9FA0AD-E818-4FBD-AD42-984B4FB7A612}" type="slidenum">
              <a:rPr lang="en-US"/>
              <a:pPr>
                <a:defRPr/>
              </a:pPr>
              <a:t>14</a:t>
            </a:fld>
            <a:endParaRPr lang="en-US"/>
          </a:p>
        </p:txBody>
      </p:sp>
    </p:spTree>
  </p:cSld>
  <p:clrMapOvr>
    <a:masterClrMapping/>
  </p:clrMapOvr>
  <p:transition advClick="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6"/>
          <p:cNvSpPr txBox="1">
            <a:spLocks noChangeArrowheads="1"/>
          </p:cNvSpPr>
          <p:nvPr/>
        </p:nvSpPr>
        <p:spPr bwMode="auto">
          <a:xfrm>
            <a:off x="3890963" y="76200"/>
            <a:ext cx="510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a:solidFill>
                  <a:schemeClr val="bg1"/>
                </a:solidFill>
                <a:latin typeface="Arial" panose="020B0604020202020204" pitchFamily="34" charset="0"/>
              </a:rPr>
              <a:t>M4A1 Upper Receiver</a:t>
            </a:r>
          </a:p>
        </p:txBody>
      </p:sp>
      <p:sp>
        <p:nvSpPr>
          <p:cNvPr id="81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113D1B-F2DB-421D-8C76-00BEA3B32357}" type="slidenum">
              <a:rPr lang="en-US" altLang="en-US" sz="1200" smtClean="0">
                <a:solidFill>
                  <a:srgbClr val="FFFFFF"/>
                </a:solidFill>
              </a:rPr>
              <a:pPr>
                <a:spcBef>
                  <a:spcPct val="0"/>
                </a:spcBef>
                <a:buFontTx/>
                <a:buNone/>
              </a:pPr>
              <a:t>15</a:t>
            </a:fld>
            <a:endParaRPr lang="en-US" altLang="en-US" sz="1200" smtClean="0">
              <a:solidFill>
                <a:srgbClr val="FFFFFF"/>
              </a:solidFill>
            </a:endParaRPr>
          </a:p>
        </p:txBody>
      </p:sp>
      <p:sp>
        <p:nvSpPr>
          <p:cNvPr id="8196" name="Rectangle 5"/>
          <p:cNvSpPr>
            <a:spLocks noChangeArrowheads="1"/>
          </p:cNvSpPr>
          <p:nvPr/>
        </p:nvSpPr>
        <p:spPr bwMode="auto">
          <a:xfrm>
            <a:off x="0" y="152400"/>
            <a:ext cx="3810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chemeClr val="bg1"/>
                </a:solidFill>
                <a:latin typeface="Arial" panose="020B0604020202020204" pitchFamily="34" charset="0"/>
              </a:rPr>
              <a:t>Primary function: </a:t>
            </a:r>
          </a:p>
          <a:p>
            <a:pPr eaLnBrk="1" hangingPunct="1">
              <a:spcBef>
                <a:spcPct val="0"/>
              </a:spcBef>
              <a:buFontTx/>
              <a:buNone/>
            </a:pPr>
            <a:r>
              <a:rPr lang="en-US" altLang="en-US" sz="2400" dirty="0">
                <a:solidFill>
                  <a:schemeClr val="bg1"/>
                </a:solidFill>
                <a:latin typeface="Arial" panose="020B0604020202020204" pitchFamily="34" charset="0"/>
              </a:rPr>
              <a:t>Personal weapon</a:t>
            </a:r>
          </a:p>
          <a:p>
            <a:pPr eaLnBrk="1" hangingPunct="1">
              <a:spcBef>
                <a:spcPct val="0"/>
              </a:spcBef>
              <a:buFontTx/>
              <a:buNone/>
            </a:pPr>
            <a:r>
              <a:rPr lang="en-US" altLang="en-US" sz="2400" dirty="0">
                <a:solidFill>
                  <a:schemeClr val="bg1"/>
                </a:solidFill>
                <a:latin typeface="Arial" panose="020B0604020202020204" pitchFamily="34" charset="0"/>
              </a:rPr>
              <a:t/>
            </a:r>
            <a:br>
              <a:rPr lang="en-US" altLang="en-US" sz="2400" dirty="0">
                <a:solidFill>
                  <a:schemeClr val="bg1"/>
                </a:solidFill>
                <a:latin typeface="Arial" panose="020B0604020202020204" pitchFamily="34" charset="0"/>
              </a:rPr>
            </a:br>
            <a:r>
              <a:rPr lang="en-US" altLang="en-US" sz="2400" dirty="0">
                <a:solidFill>
                  <a:schemeClr val="bg1"/>
                </a:solidFill>
                <a:latin typeface="Arial" panose="020B0604020202020204" pitchFamily="34" charset="0"/>
              </a:rPr>
              <a:t>Length Buttstock closed: 29.75 inches </a:t>
            </a:r>
          </a:p>
          <a:p>
            <a:pPr eaLnBrk="1" hangingPunct="1">
              <a:spcBef>
                <a:spcPct val="0"/>
              </a:spcBef>
              <a:buFontTx/>
              <a:buNone/>
            </a:pPr>
            <a:r>
              <a:rPr lang="en-US" altLang="en-US" sz="2400" dirty="0">
                <a:solidFill>
                  <a:schemeClr val="bg1"/>
                </a:solidFill>
                <a:latin typeface="Arial" panose="020B0604020202020204" pitchFamily="34" charset="0"/>
              </a:rPr>
              <a:t>Length Buttstock open: 33.0 inches</a:t>
            </a:r>
          </a:p>
          <a:p>
            <a:pPr eaLnBrk="1" hangingPunct="1">
              <a:spcBef>
                <a:spcPct val="0"/>
              </a:spcBef>
              <a:buFontTx/>
              <a:buNone/>
            </a:pPr>
            <a:r>
              <a:rPr lang="en-US" altLang="en-US" sz="2400" dirty="0">
                <a:solidFill>
                  <a:schemeClr val="bg1"/>
                </a:solidFill>
                <a:latin typeface="Arial" panose="020B0604020202020204" pitchFamily="34" charset="0"/>
              </a:rPr>
              <a:t/>
            </a:r>
            <a:br>
              <a:rPr lang="en-US" altLang="en-US" sz="2400" dirty="0">
                <a:solidFill>
                  <a:schemeClr val="bg1"/>
                </a:solidFill>
                <a:latin typeface="Arial" panose="020B0604020202020204" pitchFamily="34" charset="0"/>
              </a:rPr>
            </a:br>
            <a:r>
              <a:rPr lang="en-US" altLang="en-US" sz="2400" dirty="0">
                <a:solidFill>
                  <a:schemeClr val="bg1"/>
                </a:solidFill>
                <a:latin typeface="Arial" panose="020B0604020202020204" pitchFamily="34" charset="0"/>
              </a:rPr>
              <a:t>Weight, with 30 round magazine: 7.50 pounds </a:t>
            </a:r>
          </a:p>
          <a:p>
            <a:pPr eaLnBrk="1" hangingPunct="1">
              <a:spcBef>
                <a:spcPct val="0"/>
              </a:spcBef>
              <a:buFontTx/>
              <a:buNone/>
            </a:pPr>
            <a:r>
              <a:rPr lang="en-US" altLang="en-US" sz="2400" dirty="0">
                <a:solidFill>
                  <a:schemeClr val="bg1"/>
                </a:solidFill>
                <a:latin typeface="Arial" panose="020B0604020202020204" pitchFamily="34" charset="0"/>
              </a:rPr>
              <a:t/>
            </a:r>
            <a:br>
              <a:rPr lang="en-US" altLang="en-US" sz="2400" dirty="0">
                <a:solidFill>
                  <a:schemeClr val="bg1"/>
                </a:solidFill>
                <a:latin typeface="Arial" panose="020B0604020202020204" pitchFamily="34" charset="0"/>
              </a:rPr>
            </a:br>
            <a:r>
              <a:rPr lang="en-US" altLang="en-US" sz="2400" dirty="0">
                <a:solidFill>
                  <a:schemeClr val="bg1"/>
                </a:solidFill>
                <a:latin typeface="Arial" panose="020B0604020202020204" pitchFamily="34" charset="0"/>
              </a:rPr>
              <a:t>Bore diameter: 5.56mm </a:t>
            </a:r>
          </a:p>
          <a:p>
            <a:pPr eaLnBrk="1" hangingPunct="1">
              <a:spcBef>
                <a:spcPct val="0"/>
              </a:spcBef>
              <a:buFontTx/>
              <a:buNone/>
            </a:pPr>
            <a:r>
              <a:rPr lang="en-US" altLang="en-US" sz="2400" dirty="0">
                <a:solidFill>
                  <a:schemeClr val="bg1"/>
                </a:solidFill>
                <a:latin typeface="Arial" panose="020B0604020202020204" pitchFamily="34" charset="0"/>
              </a:rPr>
              <a:t/>
            </a:r>
            <a:br>
              <a:rPr lang="en-US" altLang="en-US" sz="2400" dirty="0">
                <a:solidFill>
                  <a:schemeClr val="bg1"/>
                </a:solidFill>
                <a:latin typeface="Arial" panose="020B0604020202020204" pitchFamily="34" charset="0"/>
              </a:rPr>
            </a:br>
            <a:r>
              <a:rPr lang="en-US" altLang="en-US" sz="2400" dirty="0">
                <a:solidFill>
                  <a:schemeClr val="bg1"/>
                </a:solidFill>
                <a:latin typeface="Arial" panose="020B0604020202020204" pitchFamily="34" charset="0"/>
              </a:rPr>
              <a:t>Maximum effective range: 3600m</a:t>
            </a:r>
            <a:br>
              <a:rPr lang="en-US" altLang="en-US" sz="2400" dirty="0">
                <a:solidFill>
                  <a:schemeClr val="bg1"/>
                </a:solidFill>
                <a:latin typeface="Arial" panose="020B0604020202020204" pitchFamily="34" charset="0"/>
              </a:rPr>
            </a:br>
            <a:r>
              <a:rPr lang="en-US" altLang="en-US" sz="2400" dirty="0">
                <a:solidFill>
                  <a:schemeClr val="bg1"/>
                </a:solidFill>
                <a:latin typeface="Arial" panose="020B0604020202020204" pitchFamily="34" charset="0"/>
              </a:rPr>
              <a:t>Area target: 600 meters</a:t>
            </a:r>
            <a:br>
              <a:rPr lang="en-US" altLang="en-US" sz="2400" dirty="0">
                <a:solidFill>
                  <a:schemeClr val="bg1"/>
                </a:solidFill>
                <a:latin typeface="Arial" panose="020B0604020202020204" pitchFamily="34" charset="0"/>
              </a:rPr>
            </a:br>
            <a:r>
              <a:rPr lang="en-US" altLang="en-US" sz="2400" dirty="0">
                <a:solidFill>
                  <a:schemeClr val="bg1"/>
                </a:solidFill>
                <a:latin typeface="Arial" panose="020B0604020202020204" pitchFamily="34" charset="0"/>
              </a:rPr>
              <a:t>Point target: 500 meters</a:t>
            </a:r>
            <a:br>
              <a:rPr lang="en-US" altLang="en-US" sz="2400" dirty="0">
                <a:solidFill>
                  <a:schemeClr val="bg1"/>
                </a:solidFill>
                <a:latin typeface="Arial" panose="020B0604020202020204" pitchFamily="34" charset="0"/>
              </a:rPr>
            </a:br>
            <a:endParaRPr lang="en-US" altLang="en-US" sz="2400" dirty="0">
              <a:solidFill>
                <a:schemeClr val="bg1"/>
              </a:solidFill>
              <a:latin typeface="Arial" panose="020B0604020202020204" pitchFamily="34" charset="0"/>
            </a:endParaRPr>
          </a:p>
        </p:txBody>
      </p:sp>
      <p:pic>
        <p:nvPicPr>
          <p:cNvPr id="81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438" y="609601"/>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7437" y="3824288"/>
            <a:ext cx="55022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36"/>
          <p:cNvSpPr txBox="1">
            <a:spLocks noChangeArrowheads="1"/>
          </p:cNvSpPr>
          <p:nvPr/>
        </p:nvSpPr>
        <p:spPr bwMode="auto">
          <a:xfrm>
            <a:off x="3962400" y="3516315"/>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dirty="0">
                <a:solidFill>
                  <a:schemeClr val="bg1"/>
                </a:solidFill>
                <a:latin typeface="Arial" panose="020B0604020202020204" pitchFamily="34" charset="0"/>
              </a:rPr>
              <a:t>M4A1 Lower Receiver</a:t>
            </a:r>
          </a:p>
        </p:txBody>
      </p:sp>
    </p:spTree>
    <p:extLst>
      <p:ext uri="{BB962C8B-B14F-4D97-AF65-F5344CB8AC3E}">
        <p14:creationId xmlns:p14="http://schemas.microsoft.com/office/powerpoint/2010/main" val="561731100"/>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7000"/>
            <a:ext cx="8229600" cy="1143000"/>
          </a:xfrm>
        </p:spPr>
        <p:txBody>
          <a:bodyPr/>
          <a:lstStyle/>
          <a:p>
            <a:r>
              <a:rPr lang="en-US" altLang="en-US" sz="4000" b="1" dirty="0" smtClean="0">
                <a:solidFill>
                  <a:schemeClr val="bg1"/>
                </a:solidFill>
                <a:latin typeface="Arial" panose="020B0604020202020204" pitchFamily="34" charset="0"/>
                <a:cs typeface="Arial" panose="020B0604020202020204" pitchFamily="34" charset="0"/>
              </a:rPr>
              <a:t>M4A1 Series Carbine</a:t>
            </a:r>
          </a:p>
        </p:txBody>
      </p:sp>
      <p:pic>
        <p:nvPicPr>
          <p:cNvPr id="1024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3998913"/>
            <a:ext cx="8229600" cy="3114675"/>
          </a:xfrm>
        </p:spPr>
      </p:pic>
      <p:pic>
        <p:nvPicPr>
          <p:cNvPr id="1024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4754563" y="2514600"/>
            <a:ext cx="685800" cy="171450"/>
          </a:xfrm>
          <a:prstGeom prst="right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7" name="Right Arrow 6"/>
          <p:cNvSpPr/>
          <p:nvPr/>
        </p:nvSpPr>
        <p:spPr>
          <a:xfrm rot="1216817">
            <a:off x="1684338" y="1423988"/>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8" name="Right Arrow 7"/>
          <p:cNvSpPr/>
          <p:nvPr/>
        </p:nvSpPr>
        <p:spPr>
          <a:xfrm rot="19258309">
            <a:off x="1747838" y="2652713"/>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Right Arrow 8"/>
          <p:cNvSpPr/>
          <p:nvPr/>
        </p:nvSpPr>
        <p:spPr>
          <a:xfrm rot="16200000">
            <a:off x="7286625" y="3170238"/>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0" name="Right Arrow 9"/>
          <p:cNvSpPr/>
          <p:nvPr/>
        </p:nvSpPr>
        <p:spPr>
          <a:xfrm rot="8564712">
            <a:off x="6307138" y="1325563"/>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1" name="Right Arrow 10"/>
          <p:cNvSpPr/>
          <p:nvPr/>
        </p:nvSpPr>
        <p:spPr>
          <a:xfrm rot="8624629">
            <a:off x="6634163" y="1685925"/>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2" name="Right Arrow 11"/>
          <p:cNvSpPr/>
          <p:nvPr/>
        </p:nvSpPr>
        <p:spPr>
          <a:xfrm rot="16200000">
            <a:off x="6043613" y="3654425"/>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3" name="Right Arrow 12"/>
          <p:cNvSpPr/>
          <p:nvPr/>
        </p:nvSpPr>
        <p:spPr>
          <a:xfrm rot="16200000">
            <a:off x="3172619" y="2939256"/>
            <a:ext cx="685800" cy="173038"/>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4" name="Right Arrow 13"/>
          <p:cNvSpPr/>
          <p:nvPr/>
        </p:nvSpPr>
        <p:spPr>
          <a:xfrm rot="5400000">
            <a:off x="4269582" y="1439069"/>
            <a:ext cx="685800" cy="173037"/>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5" name="Right Arrow 14"/>
          <p:cNvSpPr/>
          <p:nvPr/>
        </p:nvSpPr>
        <p:spPr>
          <a:xfrm rot="5400000">
            <a:off x="8142288" y="1541463"/>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6" name="Right Arrow 15"/>
          <p:cNvSpPr/>
          <p:nvPr/>
        </p:nvSpPr>
        <p:spPr>
          <a:xfrm rot="10800000">
            <a:off x="4525963" y="5535613"/>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7" name="Right Arrow 16"/>
          <p:cNvSpPr/>
          <p:nvPr/>
        </p:nvSpPr>
        <p:spPr>
          <a:xfrm rot="16200000">
            <a:off x="3016250" y="6202363"/>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8" name="Right Arrow 17"/>
          <p:cNvSpPr/>
          <p:nvPr/>
        </p:nvSpPr>
        <p:spPr>
          <a:xfrm rot="20018571">
            <a:off x="2289175" y="5513388"/>
            <a:ext cx="685800" cy="173037"/>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19" name="Right Arrow 18"/>
          <p:cNvSpPr/>
          <p:nvPr/>
        </p:nvSpPr>
        <p:spPr>
          <a:xfrm rot="5400000">
            <a:off x="3705225" y="4510088"/>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0" name="Right Arrow 19"/>
          <p:cNvSpPr/>
          <p:nvPr/>
        </p:nvSpPr>
        <p:spPr>
          <a:xfrm rot="5400000">
            <a:off x="3344863" y="4887913"/>
            <a:ext cx="685800" cy="171450"/>
          </a:xfrm>
          <a:prstGeom prst="right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1" name="Right Arrow 20"/>
          <p:cNvSpPr/>
          <p:nvPr/>
        </p:nvSpPr>
        <p:spPr>
          <a:xfrm rot="5400000">
            <a:off x="2202657" y="4452144"/>
            <a:ext cx="685800" cy="173037"/>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2" name="Right Arrow 21"/>
          <p:cNvSpPr/>
          <p:nvPr/>
        </p:nvSpPr>
        <p:spPr>
          <a:xfrm rot="16200000">
            <a:off x="5491163" y="3192463"/>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3" name="Right Arrow 22"/>
          <p:cNvSpPr/>
          <p:nvPr/>
        </p:nvSpPr>
        <p:spPr>
          <a:xfrm rot="16200000">
            <a:off x="6520657" y="5550694"/>
            <a:ext cx="685800" cy="173037"/>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4" name="Right Arrow 23"/>
          <p:cNvSpPr/>
          <p:nvPr/>
        </p:nvSpPr>
        <p:spPr>
          <a:xfrm rot="16200000">
            <a:off x="315119" y="2721769"/>
            <a:ext cx="685800" cy="173038"/>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5" name="Right Arrow 24"/>
          <p:cNvSpPr/>
          <p:nvPr/>
        </p:nvSpPr>
        <p:spPr>
          <a:xfrm rot="10800000">
            <a:off x="4667250" y="6551613"/>
            <a:ext cx="685800" cy="17145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6" name="Right Arrow 25"/>
          <p:cNvSpPr/>
          <p:nvPr/>
        </p:nvSpPr>
        <p:spPr>
          <a:xfrm>
            <a:off x="4754563" y="2300288"/>
            <a:ext cx="685800" cy="171450"/>
          </a:xfrm>
          <a:prstGeom prst="rightArrow">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11766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smtClean="0">
                <a:solidFill>
                  <a:schemeClr val="bg1"/>
                </a:solidFill>
              </a:rPr>
              <a:t>8 Cycles of Function</a:t>
            </a:r>
          </a:p>
        </p:txBody>
      </p:sp>
      <p:sp>
        <p:nvSpPr>
          <p:cNvPr id="258051" name="Rectangle 3"/>
          <p:cNvSpPr>
            <a:spLocks noGrp="1" noChangeArrowheads="1"/>
          </p:cNvSpPr>
          <p:nvPr>
            <p:ph idx="1"/>
          </p:nvPr>
        </p:nvSpPr>
        <p:spPr>
          <a:xfrm>
            <a:off x="838200" y="2054225"/>
            <a:ext cx="2667000" cy="3505200"/>
          </a:xfrm>
        </p:spPr>
        <p:txBody>
          <a:bodyPr/>
          <a:lstStyle/>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Feeding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Chambering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Firing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Unlocking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Extracting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Ejecting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Cocking</a:t>
            </a:r>
          </a:p>
        </p:txBody>
      </p:sp>
      <p:sp>
        <p:nvSpPr>
          <p:cNvPr id="13" name="Slide Number Placeholder 12"/>
          <p:cNvSpPr>
            <a:spLocks noGrp="1"/>
          </p:cNvSpPr>
          <p:nvPr>
            <p:ph type="sldNum" sz="quarter" idx="12"/>
          </p:nvPr>
        </p:nvSpPr>
        <p:spPr/>
        <p:txBody>
          <a:bodyPr/>
          <a:lstStyle/>
          <a:p>
            <a:pPr>
              <a:defRPr/>
            </a:pPr>
            <a:fld id="{29F1AE56-471A-4B96-9834-3FED2D8206D9}" type="slidenum">
              <a:rPr lang="en-US"/>
              <a:pPr>
                <a:defRPr/>
              </a:pPr>
              <a:t>17</a:t>
            </a:fld>
            <a:endParaRPr lang="en-US"/>
          </a:p>
        </p:txBody>
      </p:sp>
    </p:spTree>
    <p:extLst>
      <p:ext uri="{BB962C8B-B14F-4D97-AF65-F5344CB8AC3E}">
        <p14:creationId xmlns:p14="http://schemas.microsoft.com/office/powerpoint/2010/main" val="279130924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smtClean="0">
                <a:solidFill>
                  <a:schemeClr val="bg1"/>
                </a:solidFill>
              </a:rPr>
              <a:t>8 Cycles of Function</a:t>
            </a:r>
          </a:p>
        </p:txBody>
      </p:sp>
      <p:sp>
        <p:nvSpPr>
          <p:cNvPr id="258051" name="Rectangle 3"/>
          <p:cNvSpPr>
            <a:spLocks noGrp="1" noChangeArrowheads="1"/>
          </p:cNvSpPr>
          <p:nvPr>
            <p:ph idx="1"/>
          </p:nvPr>
        </p:nvSpPr>
        <p:spPr>
          <a:xfrm>
            <a:off x="152400" y="2286000"/>
            <a:ext cx="2286000" cy="3505200"/>
          </a:xfrm>
        </p:spPr>
        <p:txBody>
          <a:bodyPr/>
          <a:lstStyle/>
          <a:p>
            <a:pPr eaLnBrk="1" hangingPunct="1">
              <a:lnSpc>
                <a:spcPct val="90000"/>
              </a:lnSpc>
            </a:pPr>
            <a:r>
              <a:rPr lang="en-US" sz="2400" b="1" dirty="0" smtClean="0">
                <a:solidFill>
                  <a:schemeClr val="bg1"/>
                </a:solidFill>
                <a:latin typeface="Arial" panose="020B0604020202020204" pitchFamily="34" charset="0"/>
                <a:cs typeface="Arial" panose="020B0604020202020204" pitchFamily="34" charset="0"/>
              </a:rPr>
              <a:t>Feeding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Chambering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Firing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Unlocking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Extracting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Ejecting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Cocking</a:t>
            </a:r>
          </a:p>
        </p:txBody>
      </p:sp>
      <p:sp>
        <p:nvSpPr>
          <p:cNvPr id="13" name="Slide Number Placeholder 12"/>
          <p:cNvSpPr>
            <a:spLocks noGrp="1"/>
          </p:cNvSpPr>
          <p:nvPr>
            <p:ph type="sldNum" sz="quarter" idx="12"/>
          </p:nvPr>
        </p:nvSpPr>
        <p:spPr/>
        <p:txBody>
          <a:bodyPr/>
          <a:lstStyle/>
          <a:p>
            <a:pPr>
              <a:defRPr/>
            </a:pPr>
            <a:fld id="{29F1AE56-471A-4B96-9834-3FED2D8206D9}" type="slidenum">
              <a:rPr lang="en-US"/>
              <a:pPr>
                <a:defRPr/>
              </a:pPr>
              <a:t>18</a:t>
            </a:fld>
            <a:endParaRPr lang="en-US"/>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81137"/>
            <a:ext cx="6172200" cy="502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141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smtClean="0">
                <a:solidFill>
                  <a:schemeClr val="bg1"/>
                </a:solidFill>
              </a:rPr>
              <a:t>8 Cycles of Function</a:t>
            </a:r>
          </a:p>
        </p:txBody>
      </p:sp>
      <p:sp>
        <p:nvSpPr>
          <p:cNvPr id="258051" name="Rectangle 3"/>
          <p:cNvSpPr>
            <a:spLocks noGrp="1" noChangeArrowheads="1"/>
          </p:cNvSpPr>
          <p:nvPr>
            <p:ph idx="1"/>
          </p:nvPr>
        </p:nvSpPr>
        <p:spPr>
          <a:xfrm>
            <a:off x="76200" y="2286000"/>
            <a:ext cx="2362200" cy="3505200"/>
          </a:xfrm>
        </p:spPr>
        <p:txBody>
          <a:bodyPr/>
          <a:lstStyle/>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Feeding</a:t>
            </a:r>
          </a:p>
          <a:p>
            <a:pPr eaLnBrk="1" hangingPunct="1">
              <a:lnSpc>
                <a:spcPct val="90000"/>
              </a:lnSpc>
            </a:pPr>
            <a:r>
              <a:rPr lang="en-US" sz="2400" b="1" dirty="0" smtClean="0">
                <a:solidFill>
                  <a:schemeClr val="bg1"/>
                </a:solidFill>
                <a:latin typeface="Arial" panose="020B0604020202020204" pitchFamily="34" charset="0"/>
                <a:cs typeface="Arial" panose="020B0604020202020204" pitchFamily="34" charset="0"/>
              </a:rPr>
              <a:t>Chambering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Firing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Unlocking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Extracting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Ejecting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Cocking</a:t>
            </a:r>
          </a:p>
        </p:txBody>
      </p:sp>
      <p:sp>
        <p:nvSpPr>
          <p:cNvPr id="13" name="Slide Number Placeholder 12"/>
          <p:cNvSpPr>
            <a:spLocks noGrp="1"/>
          </p:cNvSpPr>
          <p:nvPr>
            <p:ph type="sldNum" sz="quarter" idx="12"/>
          </p:nvPr>
        </p:nvSpPr>
        <p:spPr/>
        <p:txBody>
          <a:bodyPr/>
          <a:lstStyle/>
          <a:p>
            <a:pPr>
              <a:defRPr/>
            </a:pPr>
            <a:fld id="{29F1AE56-471A-4B96-9834-3FED2D8206D9}" type="slidenum">
              <a:rPr lang="en-US"/>
              <a:pPr>
                <a:defRPr/>
              </a:pPr>
              <a:t>19</a:t>
            </a:fld>
            <a:endParaRPr lang="en-US"/>
          </a:p>
        </p:txBody>
      </p:sp>
      <p:pic>
        <p:nvPicPr>
          <p:cNvPr id="6" name="Picture 4"/>
          <p:cNvPicPr>
            <a:picLocks noChangeAspect="1"/>
          </p:cNvPicPr>
          <p:nvPr/>
        </p:nvPicPr>
        <p:blipFill rotWithShape="1">
          <a:blip r:embed="rId3">
            <a:extLst>
              <a:ext uri="{28A0092B-C50C-407E-A947-70E740481C1C}">
                <a14:useLocalDpi xmlns:a14="http://schemas.microsoft.com/office/drawing/2010/main" val="0"/>
              </a:ext>
            </a:extLst>
          </a:blip>
          <a:srcRect b="31330"/>
          <a:stretch/>
        </p:blipFill>
        <p:spPr bwMode="auto">
          <a:xfrm>
            <a:off x="2667000" y="1676400"/>
            <a:ext cx="6096000" cy="480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00801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52400"/>
            <a:ext cx="9144000" cy="762000"/>
          </a:xfrm>
        </p:spPr>
        <p:txBody>
          <a:bodyPr anchor="t"/>
          <a:lstStyle/>
          <a:p>
            <a:pPr eaLnBrk="1" hangingPunct="1"/>
            <a:r>
              <a:rPr lang="en-US" sz="3200" b="1" dirty="0" smtClean="0">
                <a:solidFill>
                  <a:schemeClr val="bg1"/>
                </a:solidFill>
                <a:latin typeface="Arial" pitchFamily="34" charset="0"/>
                <a:cs typeface="Arial" pitchFamily="34" charset="0"/>
              </a:rPr>
              <a:t>TERMINAL LEARNING OBJECTIVE</a:t>
            </a:r>
          </a:p>
        </p:txBody>
      </p:sp>
      <p:graphicFrame>
        <p:nvGraphicFramePr>
          <p:cNvPr id="452669" name="Group 61"/>
          <p:cNvGraphicFramePr>
            <a:graphicFrameLocks noGrp="1"/>
          </p:cNvGraphicFramePr>
          <p:nvPr>
            <p:ph type="tbl" idx="1"/>
            <p:extLst>
              <p:ext uri="{D42A27DB-BD31-4B8C-83A1-F6EECF244321}">
                <p14:modId xmlns:p14="http://schemas.microsoft.com/office/powerpoint/2010/main" val="1831341082"/>
              </p:ext>
            </p:extLst>
          </p:nvPr>
        </p:nvGraphicFramePr>
        <p:xfrm>
          <a:off x="65317" y="1261182"/>
          <a:ext cx="8991600" cy="5487683"/>
        </p:xfrm>
        <a:graphic>
          <a:graphicData uri="http://schemas.openxmlformats.org/drawingml/2006/table">
            <a:tbl>
              <a:tblPr/>
              <a:tblGrid>
                <a:gridCol w="2296883">
                  <a:extLst>
                    <a:ext uri="{9D8B030D-6E8A-4147-A177-3AD203B41FA5}">
                      <a16:colId xmlns:a16="http://schemas.microsoft.com/office/drawing/2014/main" val="20000"/>
                    </a:ext>
                  </a:extLst>
                </a:gridCol>
                <a:gridCol w="6694717">
                  <a:extLst>
                    <a:ext uri="{9D8B030D-6E8A-4147-A177-3AD203B41FA5}">
                      <a16:colId xmlns:a16="http://schemas.microsoft.com/office/drawing/2014/main" val="20001"/>
                    </a:ext>
                  </a:extLst>
                </a:gridCol>
              </a:tblGrid>
              <a:tr h="7666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ACTION:</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2000" dirty="0" smtClean="0">
                          <a:solidFill>
                            <a:schemeClr val="bg1"/>
                          </a:solidFill>
                          <a:latin typeface="Arial" pitchFamily="34" charset="0"/>
                          <a:ea typeface="Times New Roman"/>
                          <a:cs typeface="Arial" pitchFamily="34" charset="0"/>
                        </a:rPr>
                        <a:t>Perform Introductory</a:t>
                      </a:r>
                      <a:r>
                        <a:rPr lang="en-US" sz="2000" baseline="0" dirty="0" smtClean="0">
                          <a:solidFill>
                            <a:schemeClr val="bg1"/>
                          </a:solidFill>
                          <a:latin typeface="Arial" pitchFamily="34" charset="0"/>
                          <a:ea typeface="Times New Roman"/>
                          <a:cs typeface="Arial" pitchFamily="34" charset="0"/>
                        </a:rPr>
                        <a:t> </a:t>
                      </a:r>
                      <a:r>
                        <a:rPr lang="en-US" sz="2000" dirty="0" smtClean="0">
                          <a:solidFill>
                            <a:schemeClr val="bg1"/>
                          </a:solidFill>
                          <a:latin typeface="Arial" pitchFamily="34" charset="0"/>
                          <a:ea typeface="Times New Roman"/>
                          <a:cs typeface="Arial" pitchFamily="34" charset="0"/>
                        </a:rPr>
                        <a:t>Rifle </a:t>
                      </a:r>
                      <a:r>
                        <a:rPr lang="en-US" sz="2000" dirty="0">
                          <a:solidFill>
                            <a:schemeClr val="bg1"/>
                          </a:solidFill>
                          <a:latin typeface="Arial" pitchFamily="34" charset="0"/>
                          <a:ea typeface="Times New Roman"/>
                          <a:cs typeface="Arial" pitchFamily="34" charset="0"/>
                        </a:rPr>
                        <a:t>Marksmanship Training on the </a:t>
                      </a:r>
                      <a:r>
                        <a:rPr lang="en-US" sz="2000" dirty="0" smtClean="0">
                          <a:solidFill>
                            <a:schemeClr val="bg1"/>
                          </a:solidFill>
                          <a:latin typeface="Arial" pitchFamily="34" charset="0"/>
                          <a:ea typeface="Times New Roman"/>
                          <a:cs typeface="Arial" pitchFamily="34" charset="0"/>
                        </a:rPr>
                        <a:t>M4-Carbine</a:t>
                      </a:r>
                      <a:endParaRPr lang="en-US" sz="20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999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CONDITIONS:</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2000" kern="1200" dirty="0" smtClean="0">
                          <a:solidFill>
                            <a:schemeClr val="bg1"/>
                          </a:solidFill>
                          <a:latin typeface="Arial" pitchFamily="34" charset="0"/>
                          <a:ea typeface="+mn-ea"/>
                          <a:cs typeface="Arial" pitchFamily="34" charset="0"/>
                        </a:rPr>
                        <a:t>In a classroom, given an overview of the US Army RM process; an M4 Carbine; one 30-round magazine; 3 5.56mm dummy rounds; disassembly mat (GTA 07-01-0369 or GTA 07-01-045); a cleaning kit with the following cleaning materials: swabs, pipe cleaner; and cleaner, lubricant and preservative (CLP); and wearing the</a:t>
                      </a:r>
                      <a:r>
                        <a:rPr lang="en-US" sz="2000" kern="1200" baseline="0" dirty="0" smtClean="0">
                          <a:solidFill>
                            <a:schemeClr val="bg1"/>
                          </a:solidFill>
                          <a:latin typeface="Arial" pitchFamily="34" charset="0"/>
                          <a:ea typeface="+mn-ea"/>
                          <a:cs typeface="Arial" pitchFamily="34" charset="0"/>
                        </a:rPr>
                        <a:t> prescribed uniform</a:t>
                      </a:r>
                      <a:r>
                        <a:rPr lang="en-US" sz="2000" kern="1200" dirty="0" smtClean="0">
                          <a:solidFill>
                            <a:schemeClr val="bg1"/>
                          </a:solidFill>
                          <a:latin typeface="Arial" pitchFamily="34" charset="0"/>
                          <a:ea typeface="+mn-ea"/>
                          <a:cs typeface="Arial" pitchFamily="34" charset="0"/>
                        </a:rPr>
                        <a:t>.</a:t>
                      </a:r>
                      <a:endParaRPr lang="en-US" sz="20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67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STANDARDS:</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0"/>
                        </a:spcAft>
                      </a:pPr>
                      <a:r>
                        <a:rPr lang="en-US" sz="2000" kern="1200" dirty="0" smtClean="0">
                          <a:solidFill>
                            <a:schemeClr val="bg1"/>
                          </a:solidFill>
                          <a:latin typeface="Arial" pitchFamily="34" charset="0"/>
                          <a:ea typeface="+mn-ea"/>
                          <a:cs typeface="Arial" pitchFamily="34" charset="0"/>
                        </a:rPr>
                        <a:t>Comprehend weapon</a:t>
                      </a:r>
                      <a:r>
                        <a:rPr lang="en-US" sz="2000" kern="1200" baseline="0" dirty="0" smtClean="0">
                          <a:solidFill>
                            <a:schemeClr val="bg1"/>
                          </a:solidFill>
                          <a:latin typeface="Arial" pitchFamily="34" charset="0"/>
                          <a:ea typeface="+mn-ea"/>
                          <a:cs typeface="Arial" pitchFamily="34" charset="0"/>
                        </a:rPr>
                        <a:t> handling/safety,</a:t>
                      </a:r>
                      <a:r>
                        <a:rPr lang="en-US" sz="2000" kern="1200" dirty="0" smtClean="0">
                          <a:solidFill>
                            <a:schemeClr val="bg1"/>
                          </a:solidFill>
                          <a:latin typeface="Arial" pitchFamily="34" charset="0"/>
                          <a:ea typeface="+mn-ea"/>
                          <a:cs typeface="Arial" pitchFamily="34" charset="0"/>
                        </a:rPr>
                        <a:t> identify the characteristics of the M4 Carbine, 5.56mm Ammunition, the BUIS, M68 CCO; maintain the M4 Carbine</a:t>
                      </a:r>
                      <a:r>
                        <a:rPr lang="en-US" sz="2000" kern="1200" baseline="0" dirty="0" smtClean="0">
                          <a:solidFill>
                            <a:schemeClr val="bg1"/>
                          </a:solidFill>
                          <a:latin typeface="Arial" pitchFamily="34" charset="0"/>
                          <a:ea typeface="+mn-ea"/>
                          <a:cs typeface="Arial" pitchFamily="34" charset="0"/>
                        </a:rPr>
                        <a:t> and</a:t>
                      </a:r>
                      <a:r>
                        <a:rPr lang="en-US" sz="2000" kern="1200" dirty="0" smtClean="0">
                          <a:solidFill>
                            <a:schemeClr val="bg1"/>
                          </a:solidFill>
                          <a:latin typeface="Arial" pitchFamily="34" charset="0"/>
                          <a:ea typeface="+mn-ea"/>
                          <a:cs typeface="Arial" pitchFamily="34" charset="0"/>
                        </a:rPr>
                        <a:t> magazine, load and unload an M4 Carbine, perform immediate and remedial action drills, identify ammunition types, and understand basic ballistics.</a:t>
                      </a:r>
                      <a:endParaRPr lang="en-US" sz="20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lstStyle/>
          <a:p>
            <a:pPr>
              <a:defRPr/>
            </a:pPr>
            <a:fld id="{B51C61F9-A1B8-4502-BBB9-254F9A581614}" type="slidenum">
              <a:rPr lang="en-US" smtClean="0"/>
              <a:pPr>
                <a:defRPr/>
              </a:pPr>
              <a:t>2</a:t>
            </a:fld>
            <a:endParaRPr 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smtClean="0">
                <a:solidFill>
                  <a:schemeClr val="bg1"/>
                </a:solidFill>
              </a:rPr>
              <a:t>8 Cycles of Function</a:t>
            </a:r>
          </a:p>
        </p:txBody>
      </p:sp>
      <p:sp>
        <p:nvSpPr>
          <p:cNvPr id="258051" name="Rectangle 3"/>
          <p:cNvSpPr>
            <a:spLocks noGrp="1" noChangeArrowheads="1"/>
          </p:cNvSpPr>
          <p:nvPr>
            <p:ph idx="1"/>
          </p:nvPr>
        </p:nvSpPr>
        <p:spPr>
          <a:xfrm>
            <a:off x="76200" y="2286000"/>
            <a:ext cx="2362200" cy="3505200"/>
          </a:xfrm>
        </p:spPr>
        <p:txBody>
          <a:bodyPr/>
          <a:lstStyle/>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Feeding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Chambering</a:t>
            </a:r>
          </a:p>
          <a:p>
            <a:pPr eaLnBrk="1" hangingPunct="1">
              <a:lnSpc>
                <a:spcPct val="90000"/>
              </a:lnSpc>
            </a:pPr>
            <a:r>
              <a:rPr lang="en-US" sz="2400" b="1" dirty="0" smtClean="0">
                <a:solidFill>
                  <a:schemeClr val="bg1"/>
                </a:solidFill>
                <a:latin typeface="Arial" panose="020B0604020202020204" pitchFamily="34" charset="0"/>
                <a:cs typeface="Arial" panose="020B0604020202020204" pitchFamily="34" charset="0"/>
              </a:rPr>
              <a:t>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Firing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Unlocking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Extracting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Ejecting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Cocking</a:t>
            </a:r>
          </a:p>
        </p:txBody>
      </p:sp>
      <p:sp>
        <p:nvSpPr>
          <p:cNvPr id="13" name="Slide Number Placeholder 12"/>
          <p:cNvSpPr>
            <a:spLocks noGrp="1"/>
          </p:cNvSpPr>
          <p:nvPr>
            <p:ph type="sldNum" sz="quarter" idx="12"/>
          </p:nvPr>
        </p:nvSpPr>
        <p:spPr/>
        <p:txBody>
          <a:bodyPr/>
          <a:lstStyle/>
          <a:p>
            <a:pPr>
              <a:defRPr/>
            </a:pPr>
            <a:fld id="{29F1AE56-471A-4B96-9834-3FED2D8206D9}" type="slidenum">
              <a:rPr lang="en-US"/>
              <a:pPr>
                <a:defRPr/>
              </a:pPr>
              <a:t>20</a:t>
            </a:fld>
            <a:endParaRPr lang="en-US"/>
          </a:p>
        </p:txBody>
      </p:sp>
      <p:pic>
        <p:nvPicPr>
          <p:cNvPr id="6" name="Picture 4"/>
          <p:cNvPicPr>
            <a:picLocks noChangeAspect="1"/>
          </p:cNvPicPr>
          <p:nvPr/>
        </p:nvPicPr>
        <p:blipFill rotWithShape="1">
          <a:blip r:embed="rId3">
            <a:extLst>
              <a:ext uri="{28A0092B-C50C-407E-A947-70E740481C1C}">
                <a14:useLocalDpi xmlns:a14="http://schemas.microsoft.com/office/drawing/2010/main" val="0"/>
              </a:ext>
            </a:extLst>
          </a:blip>
          <a:srcRect b="40260"/>
          <a:stretch/>
        </p:blipFill>
        <p:spPr bwMode="auto">
          <a:xfrm>
            <a:off x="2743200" y="1905000"/>
            <a:ext cx="6172200" cy="4451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37810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smtClean="0">
                <a:solidFill>
                  <a:schemeClr val="bg1"/>
                </a:solidFill>
              </a:rPr>
              <a:t>8 Cycles of Function</a:t>
            </a:r>
          </a:p>
        </p:txBody>
      </p:sp>
      <p:sp>
        <p:nvSpPr>
          <p:cNvPr id="258051" name="Rectangle 3"/>
          <p:cNvSpPr>
            <a:spLocks noGrp="1" noChangeArrowheads="1"/>
          </p:cNvSpPr>
          <p:nvPr>
            <p:ph idx="1"/>
          </p:nvPr>
        </p:nvSpPr>
        <p:spPr>
          <a:xfrm>
            <a:off x="76200" y="2286000"/>
            <a:ext cx="2209800" cy="3505200"/>
          </a:xfrm>
        </p:spPr>
        <p:txBody>
          <a:bodyPr/>
          <a:lstStyle/>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Feeding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Chambering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Locking</a:t>
            </a:r>
          </a:p>
          <a:p>
            <a:pPr eaLnBrk="1" hangingPunct="1">
              <a:lnSpc>
                <a:spcPct val="90000"/>
              </a:lnSpc>
            </a:pPr>
            <a:r>
              <a:rPr lang="en-US" sz="2400" b="1" dirty="0" smtClean="0">
                <a:solidFill>
                  <a:schemeClr val="bg1"/>
                </a:solidFill>
                <a:latin typeface="Arial" panose="020B0604020202020204" pitchFamily="34" charset="0"/>
                <a:cs typeface="Arial" panose="020B0604020202020204" pitchFamily="34" charset="0"/>
              </a:rPr>
              <a:t>Firing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Unlocking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Extracting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Ejecting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Cocking</a:t>
            </a:r>
          </a:p>
        </p:txBody>
      </p:sp>
      <p:sp>
        <p:nvSpPr>
          <p:cNvPr id="13" name="Slide Number Placeholder 12"/>
          <p:cNvSpPr>
            <a:spLocks noGrp="1"/>
          </p:cNvSpPr>
          <p:nvPr>
            <p:ph type="sldNum" sz="quarter" idx="12"/>
          </p:nvPr>
        </p:nvSpPr>
        <p:spPr/>
        <p:txBody>
          <a:bodyPr/>
          <a:lstStyle/>
          <a:p>
            <a:pPr>
              <a:defRPr/>
            </a:pPr>
            <a:fld id="{29F1AE56-471A-4B96-9834-3FED2D8206D9}" type="slidenum">
              <a:rPr lang="en-US"/>
              <a:pPr>
                <a:defRPr/>
              </a:pPr>
              <a:t>21</a:t>
            </a:fld>
            <a:endParaRPr lang="en-US"/>
          </a:p>
        </p:txBody>
      </p:sp>
      <p:pic>
        <p:nvPicPr>
          <p:cNvPr id="6" name="Picture 4"/>
          <p:cNvPicPr>
            <a:picLocks noChangeAspect="1"/>
          </p:cNvPicPr>
          <p:nvPr/>
        </p:nvPicPr>
        <p:blipFill rotWithShape="1">
          <a:blip r:embed="rId3">
            <a:extLst>
              <a:ext uri="{28A0092B-C50C-407E-A947-70E740481C1C}">
                <a14:useLocalDpi xmlns:a14="http://schemas.microsoft.com/office/drawing/2010/main" val="0"/>
              </a:ext>
            </a:extLst>
          </a:blip>
          <a:srcRect b="43740"/>
          <a:stretch/>
        </p:blipFill>
        <p:spPr bwMode="auto">
          <a:xfrm>
            <a:off x="2329873" y="1600200"/>
            <a:ext cx="6585527" cy="475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smtClean="0">
                <a:solidFill>
                  <a:schemeClr val="bg1"/>
                </a:solidFill>
              </a:rPr>
              <a:t>8 Cycles of Function</a:t>
            </a:r>
          </a:p>
        </p:txBody>
      </p:sp>
      <p:sp>
        <p:nvSpPr>
          <p:cNvPr id="258051" name="Rectangle 3"/>
          <p:cNvSpPr>
            <a:spLocks noGrp="1" noChangeArrowheads="1"/>
          </p:cNvSpPr>
          <p:nvPr>
            <p:ph idx="1"/>
          </p:nvPr>
        </p:nvSpPr>
        <p:spPr>
          <a:xfrm>
            <a:off x="47625" y="2209800"/>
            <a:ext cx="2362200" cy="3429000"/>
          </a:xfrm>
        </p:spPr>
        <p:txBody>
          <a:bodyPr/>
          <a:lstStyle/>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Feeding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Chambering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Firing</a:t>
            </a:r>
          </a:p>
          <a:p>
            <a:pPr eaLnBrk="1" hangingPunct="1">
              <a:lnSpc>
                <a:spcPct val="90000"/>
              </a:lnSpc>
            </a:pPr>
            <a:r>
              <a:rPr lang="en-US" sz="2400" b="1" dirty="0" smtClean="0">
                <a:solidFill>
                  <a:schemeClr val="bg1"/>
                </a:solidFill>
                <a:latin typeface="Arial" panose="020B0604020202020204" pitchFamily="34" charset="0"/>
                <a:cs typeface="Arial" panose="020B0604020202020204" pitchFamily="34" charset="0"/>
              </a:rPr>
              <a:t>Unlocking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Extracting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Ejecting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Cocking</a:t>
            </a:r>
          </a:p>
        </p:txBody>
      </p:sp>
      <p:sp>
        <p:nvSpPr>
          <p:cNvPr id="13" name="Slide Number Placeholder 12"/>
          <p:cNvSpPr>
            <a:spLocks noGrp="1"/>
          </p:cNvSpPr>
          <p:nvPr>
            <p:ph type="sldNum" sz="quarter" idx="12"/>
          </p:nvPr>
        </p:nvSpPr>
        <p:spPr/>
        <p:txBody>
          <a:bodyPr/>
          <a:lstStyle/>
          <a:p>
            <a:pPr>
              <a:defRPr/>
            </a:pPr>
            <a:fld id="{29F1AE56-471A-4B96-9834-3FED2D8206D9}" type="slidenum">
              <a:rPr lang="en-US"/>
              <a:pPr>
                <a:defRPr/>
              </a:pPr>
              <a:t>22</a:t>
            </a:fld>
            <a:endParaRPr lang="en-US"/>
          </a:p>
        </p:txBody>
      </p:sp>
      <p:pic>
        <p:nvPicPr>
          <p:cNvPr id="6" name="Picture 4"/>
          <p:cNvPicPr>
            <a:picLocks noChangeAspect="1"/>
          </p:cNvPicPr>
          <p:nvPr/>
        </p:nvPicPr>
        <p:blipFill rotWithShape="1">
          <a:blip r:embed="rId3">
            <a:extLst>
              <a:ext uri="{28A0092B-C50C-407E-A947-70E740481C1C}">
                <a14:useLocalDpi xmlns:a14="http://schemas.microsoft.com/office/drawing/2010/main" val="0"/>
              </a:ext>
            </a:extLst>
          </a:blip>
          <a:srcRect b="36068"/>
          <a:stretch/>
        </p:blipFill>
        <p:spPr bwMode="auto">
          <a:xfrm>
            <a:off x="2460978" y="1828800"/>
            <a:ext cx="6302022"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11735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smtClean="0">
                <a:solidFill>
                  <a:schemeClr val="bg1"/>
                </a:solidFill>
              </a:rPr>
              <a:t>8 Cycles of Function</a:t>
            </a:r>
          </a:p>
        </p:txBody>
      </p:sp>
      <p:sp>
        <p:nvSpPr>
          <p:cNvPr id="258051" name="Rectangle 3"/>
          <p:cNvSpPr>
            <a:spLocks noGrp="1" noChangeArrowheads="1"/>
          </p:cNvSpPr>
          <p:nvPr>
            <p:ph idx="1"/>
          </p:nvPr>
        </p:nvSpPr>
        <p:spPr>
          <a:xfrm>
            <a:off x="228600" y="2286000"/>
            <a:ext cx="2286000" cy="3505200"/>
          </a:xfrm>
        </p:spPr>
        <p:txBody>
          <a:bodyPr/>
          <a:lstStyle/>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Feeding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Chambering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Firing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Unlocking</a:t>
            </a:r>
          </a:p>
          <a:p>
            <a:pPr eaLnBrk="1" hangingPunct="1">
              <a:lnSpc>
                <a:spcPct val="90000"/>
              </a:lnSpc>
            </a:pPr>
            <a:r>
              <a:rPr lang="en-US" sz="2400" b="1" dirty="0" smtClean="0">
                <a:solidFill>
                  <a:schemeClr val="bg1"/>
                </a:solidFill>
                <a:latin typeface="Arial" panose="020B0604020202020204" pitchFamily="34" charset="0"/>
                <a:cs typeface="Arial" panose="020B0604020202020204" pitchFamily="34" charset="0"/>
              </a:rPr>
              <a:t>Extracting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Ejecting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Cocking</a:t>
            </a:r>
          </a:p>
        </p:txBody>
      </p:sp>
      <p:sp>
        <p:nvSpPr>
          <p:cNvPr id="13" name="Slide Number Placeholder 12"/>
          <p:cNvSpPr>
            <a:spLocks noGrp="1"/>
          </p:cNvSpPr>
          <p:nvPr>
            <p:ph type="sldNum" sz="quarter" idx="12"/>
          </p:nvPr>
        </p:nvSpPr>
        <p:spPr/>
        <p:txBody>
          <a:bodyPr/>
          <a:lstStyle/>
          <a:p>
            <a:pPr>
              <a:defRPr/>
            </a:pPr>
            <a:fld id="{29F1AE56-471A-4B96-9834-3FED2D8206D9}" type="slidenum">
              <a:rPr lang="en-US"/>
              <a:pPr>
                <a:defRPr/>
              </a:pPr>
              <a:t>23</a:t>
            </a:fld>
            <a:endParaRPr lang="en-US"/>
          </a:p>
        </p:txBody>
      </p:sp>
      <p:pic>
        <p:nvPicPr>
          <p:cNvPr id="6" name="Picture 4"/>
          <p:cNvPicPr>
            <a:picLocks noChangeAspect="1"/>
          </p:cNvPicPr>
          <p:nvPr/>
        </p:nvPicPr>
        <p:blipFill rotWithShape="1">
          <a:blip r:embed="rId3">
            <a:extLst>
              <a:ext uri="{28A0092B-C50C-407E-A947-70E740481C1C}">
                <a14:useLocalDpi xmlns:a14="http://schemas.microsoft.com/office/drawing/2010/main" val="0"/>
              </a:ext>
            </a:extLst>
          </a:blip>
          <a:srcRect b="32232"/>
          <a:stretch/>
        </p:blipFill>
        <p:spPr bwMode="auto">
          <a:xfrm>
            <a:off x="2743200" y="1905000"/>
            <a:ext cx="6324600" cy="403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11514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smtClean="0">
                <a:solidFill>
                  <a:schemeClr val="bg1"/>
                </a:solidFill>
              </a:rPr>
              <a:t>8 Cycles of Function</a:t>
            </a:r>
          </a:p>
        </p:txBody>
      </p:sp>
      <p:sp>
        <p:nvSpPr>
          <p:cNvPr id="258051" name="Rectangle 3"/>
          <p:cNvSpPr>
            <a:spLocks noGrp="1" noChangeArrowheads="1"/>
          </p:cNvSpPr>
          <p:nvPr>
            <p:ph idx="1"/>
          </p:nvPr>
        </p:nvSpPr>
        <p:spPr>
          <a:xfrm>
            <a:off x="76200" y="2286000"/>
            <a:ext cx="2209800" cy="3505200"/>
          </a:xfrm>
        </p:spPr>
        <p:txBody>
          <a:bodyPr/>
          <a:lstStyle/>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Feeding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Chambering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Firing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Unlocking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Extracting</a:t>
            </a:r>
          </a:p>
          <a:p>
            <a:pPr eaLnBrk="1" hangingPunct="1">
              <a:lnSpc>
                <a:spcPct val="90000"/>
              </a:lnSpc>
            </a:pPr>
            <a:r>
              <a:rPr lang="en-US" sz="2400" b="1" dirty="0" smtClean="0">
                <a:solidFill>
                  <a:schemeClr val="bg1"/>
                </a:solidFill>
                <a:latin typeface="Arial" panose="020B0604020202020204" pitchFamily="34" charset="0"/>
                <a:cs typeface="Arial" panose="020B0604020202020204" pitchFamily="34" charset="0"/>
              </a:rPr>
              <a:t>Ejecting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Cocking</a:t>
            </a:r>
          </a:p>
        </p:txBody>
      </p:sp>
      <p:sp>
        <p:nvSpPr>
          <p:cNvPr id="13" name="Slide Number Placeholder 12"/>
          <p:cNvSpPr>
            <a:spLocks noGrp="1"/>
          </p:cNvSpPr>
          <p:nvPr>
            <p:ph type="sldNum" sz="quarter" idx="12"/>
          </p:nvPr>
        </p:nvSpPr>
        <p:spPr/>
        <p:txBody>
          <a:bodyPr/>
          <a:lstStyle/>
          <a:p>
            <a:pPr>
              <a:defRPr/>
            </a:pPr>
            <a:fld id="{29F1AE56-471A-4B96-9834-3FED2D8206D9}" type="slidenum">
              <a:rPr lang="en-US"/>
              <a:pPr>
                <a:defRPr/>
              </a:pPr>
              <a:t>24</a:t>
            </a:fld>
            <a:endParaRPr lang="en-US"/>
          </a:p>
        </p:txBody>
      </p:sp>
      <p:pic>
        <p:nvPicPr>
          <p:cNvPr id="6" name="Picture 4"/>
          <p:cNvPicPr>
            <a:picLocks noChangeAspect="1"/>
          </p:cNvPicPr>
          <p:nvPr/>
        </p:nvPicPr>
        <p:blipFill rotWithShape="1">
          <a:blip r:embed="rId3">
            <a:extLst>
              <a:ext uri="{28A0092B-C50C-407E-A947-70E740481C1C}">
                <a14:useLocalDpi xmlns:a14="http://schemas.microsoft.com/office/drawing/2010/main" val="0"/>
              </a:ext>
            </a:extLst>
          </a:blip>
          <a:srcRect b="31602"/>
          <a:stretch/>
        </p:blipFill>
        <p:spPr bwMode="auto">
          <a:xfrm>
            <a:off x="2362200" y="1791494"/>
            <a:ext cx="6553200" cy="44569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4596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0"/>
            <a:ext cx="8229600" cy="1219200"/>
          </a:xfrm>
        </p:spPr>
        <p:txBody>
          <a:bodyPr anchor="t"/>
          <a:lstStyle/>
          <a:p>
            <a:pPr eaLnBrk="1" hangingPunct="1"/>
            <a:r>
              <a:rPr lang="en-US" sz="4000" b="1" dirty="0" smtClean="0">
                <a:solidFill>
                  <a:schemeClr val="bg1"/>
                </a:solidFill>
              </a:rPr>
              <a:t>Weapon Characteristics</a:t>
            </a:r>
            <a:br>
              <a:rPr lang="en-US" sz="4000" b="1" dirty="0" smtClean="0">
                <a:solidFill>
                  <a:schemeClr val="bg1"/>
                </a:solidFill>
              </a:rPr>
            </a:br>
            <a:r>
              <a:rPr lang="en-US" sz="3200" b="1" dirty="0" smtClean="0">
                <a:solidFill>
                  <a:schemeClr val="bg1"/>
                </a:solidFill>
              </a:rPr>
              <a:t>8 Cycles of Function</a:t>
            </a:r>
          </a:p>
        </p:txBody>
      </p:sp>
      <p:sp>
        <p:nvSpPr>
          <p:cNvPr id="258051" name="Rectangle 3"/>
          <p:cNvSpPr>
            <a:spLocks noGrp="1" noChangeArrowheads="1"/>
          </p:cNvSpPr>
          <p:nvPr>
            <p:ph idx="1"/>
          </p:nvPr>
        </p:nvSpPr>
        <p:spPr>
          <a:xfrm>
            <a:off x="76200" y="2362200"/>
            <a:ext cx="2209800" cy="3505200"/>
          </a:xfrm>
        </p:spPr>
        <p:txBody>
          <a:bodyPr/>
          <a:lstStyle/>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Feeding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Chambering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Firing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Unlocking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Extracting</a:t>
            </a:r>
          </a:p>
          <a:p>
            <a:pPr eaLnBrk="1" hangingPunct="1">
              <a:lnSpc>
                <a:spcPct val="90000"/>
              </a:lnSpc>
            </a:pPr>
            <a:r>
              <a:rPr lang="en-US" sz="2400" dirty="0" smtClean="0">
                <a:solidFill>
                  <a:schemeClr val="bg1"/>
                </a:solidFill>
                <a:latin typeface="Arial" panose="020B0604020202020204" pitchFamily="34" charset="0"/>
                <a:cs typeface="Arial" panose="020B0604020202020204" pitchFamily="34" charset="0"/>
              </a:rPr>
              <a:t>Ejecting</a:t>
            </a:r>
          </a:p>
          <a:p>
            <a:pPr eaLnBrk="1" hangingPunct="1">
              <a:lnSpc>
                <a:spcPct val="90000"/>
              </a:lnSpc>
            </a:pPr>
            <a:r>
              <a:rPr lang="en-US" sz="2400" b="1" dirty="0" smtClean="0">
                <a:solidFill>
                  <a:schemeClr val="bg1"/>
                </a:solidFill>
                <a:latin typeface="Arial" panose="020B0604020202020204" pitchFamily="34" charset="0"/>
                <a:cs typeface="Arial" panose="020B0604020202020204" pitchFamily="34" charset="0"/>
              </a:rPr>
              <a:t>Cocking</a:t>
            </a:r>
          </a:p>
        </p:txBody>
      </p:sp>
      <p:sp>
        <p:nvSpPr>
          <p:cNvPr id="13" name="Slide Number Placeholder 12"/>
          <p:cNvSpPr>
            <a:spLocks noGrp="1"/>
          </p:cNvSpPr>
          <p:nvPr>
            <p:ph type="sldNum" sz="quarter" idx="12"/>
          </p:nvPr>
        </p:nvSpPr>
        <p:spPr/>
        <p:txBody>
          <a:bodyPr/>
          <a:lstStyle/>
          <a:p>
            <a:pPr>
              <a:defRPr/>
            </a:pPr>
            <a:fld id="{29F1AE56-471A-4B96-9834-3FED2D8206D9}" type="slidenum">
              <a:rPr lang="en-US"/>
              <a:pPr>
                <a:defRPr/>
              </a:pPr>
              <a:t>25</a:t>
            </a:fld>
            <a:endParaRPr lang="en-US"/>
          </a:p>
        </p:txBody>
      </p:sp>
      <p:pic>
        <p:nvPicPr>
          <p:cNvPr id="6" name="Picture 4"/>
          <p:cNvPicPr>
            <a:picLocks noChangeAspect="1"/>
          </p:cNvPicPr>
          <p:nvPr/>
        </p:nvPicPr>
        <p:blipFill rotWithShape="1">
          <a:blip r:embed="rId3">
            <a:extLst>
              <a:ext uri="{28A0092B-C50C-407E-A947-70E740481C1C}">
                <a14:useLocalDpi xmlns:a14="http://schemas.microsoft.com/office/drawing/2010/main" val="0"/>
              </a:ext>
            </a:extLst>
          </a:blip>
          <a:srcRect b="14331"/>
          <a:stretch/>
        </p:blipFill>
        <p:spPr bwMode="auto">
          <a:xfrm>
            <a:off x="2590800" y="1423987"/>
            <a:ext cx="6324600" cy="510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07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8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457200" y="2590800"/>
            <a:ext cx="8229600" cy="914400"/>
          </a:xfrm>
        </p:spPr>
        <p:txBody>
          <a:bodyPr rtlCol="0" anchor="t">
            <a:normAutofit fontScale="90000"/>
          </a:bodyPr>
          <a:lstStyle/>
          <a:p>
            <a:pPr eaLnBrk="1" fontAlgn="auto" hangingPunct="1">
              <a:spcAft>
                <a:spcPts val="0"/>
              </a:spcAft>
              <a:defRPr/>
            </a:pPr>
            <a:r>
              <a:rPr lang="en-US" sz="4000" b="1" dirty="0" smtClean="0">
                <a:solidFill>
                  <a:schemeClr val="bg1"/>
                </a:solidFill>
              </a:rPr>
              <a:t>CHECK ON LEARNING</a:t>
            </a:r>
            <a:br>
              <a:rPr lang="en-US" sz="4000" b="1" dirty="0" smtClean="0">
                <a:solidFill>
                  <a:schemeClr val="bg1"/>
                </a:solidFill>
              </a:rPr>
            </a:br>
            <a:endParaRPr lang="en-US" sz="4000" b="1"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7D89FC95-E8DC-4B46-BF4A-4015AE8BE157}" type="slidenum">
              <a:rPr lang="en-US"/>
              <a:pPr>
                <a:defRPr/>
              </a:pPr>
              <a:t>26</a:t>
            </a:fld>
            <a:endParaRPr lang="en-US"/>
          </a:p>
        </p:txBody>
      </p:sp>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533400" y="0"/>
            <a:ext cx="8229600" cy="1066800"/>
          </a:xfrm>
        </p:spPr>
        <p:txBody>
          <a:bodyPr rtlCol="0">
            <a:normAutofit fontScale="90000"/>
          </a:bodyPr>
          <a:lstStyle/>
          <a:p>
            <a:pPr eaLnBrk="1" fontAlgn="auto" hangingPunct="1">
              <a:spcAft>
                <a:spcPts val="0"/>
              </a:spcAft>
              <a:defRPr/>
            </a:pPr>
            <a:r>
              <a:rPr lang="en-US" sz="4000" b="1" dirty="0" smtClean="0">
                <a:solidFill>
                  <a:schemeClr val="bg1"/>
                </a:solidFill>
              </a:rPr>
              <a:t>Types of Ammunition for the </a:t>
            </a:r>
            <a:br>
              <a:rPr lang="en-US" sz="4000" b="1" dirty="0" smtClean="0">
                <a:solidFill>
                  <a:schemeClr val="bg1"/>
                </a:solidFill>
              </a:rPr>
            </a:br>
            <a:r>
              <a:rPr lang="en-US" sz="4000" b="1" dirty="0" smtClean="0">
                <a:solidFill>
                  <a:schemeClr val="bg1"/>
                </a:solidFill>
              </a:rPr>
              <a:t>M4-Series Rifle</a:t>
            </a:r>
          </a:p>
        </p:txBody>
      </p:sp>
      <p:pic>
        <p:nvPicPr>
          <p:cNvPr id="83971" name="Picture 9"/>
          <p:cNvPicPr>
            <a:picLocks noChangeAspect="1" noChangeArrowheads="1"/>
          </p:cNvPicPr>
          <p:nvPr/>
        </p:nvPicPr>
        <p:blipFill>
          <a:blip r:embed="rId3" cstate="print"/>
          <a:srcRect/>
          <a:stretch>
            <a:fillRect/>
          </a:stretch>
        </p:blipFill>
        <p:spPr bwMode="auto">
          <a:xfrm>
            <a:off x="692150" y="1473200"/>
            <a:ext cx="679450" cy="2590800"/>
          </a:xfrm>
          <a:prstGeom prst="rect">
            <a:avLst/>
          </a:prstGeom>
          <a:noFill/>
          <a:ln w="9525">
            <a:noFill/>
            <a:miter lim="800000"/>
            <a:headEnd/>
            <a:tailEnd/>
          </a:ln>
        </p:spPr>
      </p:pic>
      <p:pic>
        <p:nvPicPr>
          <p:cNvPr id="83972" name="Picture 10" descr="556_M855"/>
          <p:cNvPicPr>
            <a:picLocks noChangeAspect="1" noChangeArrowheads="1"/>
          </p:cNvPicPr>
          <p:nvPr/>
        </p:nvPicPr>
        <p:blipFill>
          <a:blip r:embed="rId4" cstate="print"/>
          <a:srcRect/>
          <a:stretch>
            <a:fillRect/>
          </a:stretch>
        </p:blipFill>
        <p:spPr bwMode="auto">
          <a:xfrm>
            <a:off x="4038600" y="1371600"/>
            <a:ext cx="863600" cy="2614613"/>
          </a:xfrm>
          <a:prstGeom prst="rect">
            <a:avLst/>
          </a:prstGeom>
          <a:noFill/>
          <a:ln w="9525">
            <a:noFill/>
            <a:miter lim="800000"/>
            <a:headEnd/>
            <a:tailEnd/>
          </a:ln>
        </p:spPr>
      </p:pic>
      <p:pic>
        <p:nvPicPr>
          <p:cNvPr id="83973" name="Picture 11" descr="556_M856"/>
          <p:cNvPicPr>
            <a:picLocks noChangeAspect="1" noChangeArrowheads="1"/>
          </p:cNvPicPr>
          <p:nvPr/>
        </p:nvPicPr>
        <p:blipFill>
          <a:blip r:embed="rId5" cstate="print"/>
          <a:srcRect/>
          <a:stretch>
            <a:fillRect/>
          </a:stretch>
        </p:blipFill>
        <p:spPr bwMode="auto">
          <a:xfrm>
            <a:off x="7539038" y="1320800"/>
            <a:ext cx="762000" cy="2578100"/>
          </a:xfrm>
          <a:prstGeom prst="rect">
            <a:avLst/>
          </a:prstGeom>
          <a:noFill/>
          <a:ln w="9525">
            <a:noFill/>
            <a:miter lim="800000"/>
            <a:headEnd/>
            <a:tailEnd/>
          </a:ln>
        </p:spPr>
      </p:pic>
      <p:sp>
        <p:nvSpPr>
          <p:cNvPr id="83974" name="Rectangle 16"/>
          <p:cNvSpPr>
            <a:spLocks noChangeArrowheads="1"/>
          </p:cNvSpPr>
          <p:nvPr/>
        </p:nvSpPr>
        <p:spPr bwMode="auto">
          <a:xfrm>
            <a:off x="228600" y="4064000"/>
            <a:ext cx="1539875" cy="584200"/>
          </a:xfrm>
          <a:prstGeom prst="rect">
            <a:avLst/>
          </a:prstGeom>
          <a:noFill/>
          <a:ln w="9525">
            <a:noFill/>
            <a:miter lim="800000"/>
            <a:headEnd/>
            <a:tailEnd/>
          </a:ln>
        </p:spPr>
        <p:txBody>
          <a:bodyPr wrap="none">
            <a:spAutoFit/>
          </a:bodyPr>
          <a:lstStyle/>
          <a:p>
            <a:pPr algn="ctr"/>
            <a:r>
              <a:rPr lang="en-US" sz="1600" b="1" dirty="0">
                <a:solidFill>
                  <a:schemeClr val="bg1"/>
                </a:solidFill>
                <a:latin typeface="Calibri" pitchFamily="34" charset="0"/>
              </a:rPr>
              <a:t>M196, 5.56-mm</a:t>
            </a:r>
          </a:p>
          <a:p>
            <a:pPr algn="ctr"/>
            <a:r>
              <a:rPr lang="en-US" sz="1600" b="1" dirty="0">
                <a:solidFill>
                  <a:schemeClr val="bg1"/>
                </a:solidFill>
                <a:latin typeface="Calibri" pitchFamily="34" charset="0"/>
              </a:rPr>
              <a:t>Tracer</a:t>
            </a:r>
            <a:r>
              <a:rPr lang="en-US" sz="1600" dirty="0">
                <a:solidFill>
                  <a:schemeClr val="bg1"/>
                </a:solidFill>
                <a:latin typeface="Calibri" pitchFamily="34" charset="0"/>
              </a:rPr>
              <a:t> </a:t>
            </a:r>
          </a:p>
        </p:txBody>
      </p:sp>
      <p:sp>
        <p:nvSpPr>
          <p:cNvPr id="83975" name="Rectangle 17"/>
          <p:cNvSpPr>
            <a:spLocks noChangeArrowheads="1"/>
          </p:cNvSpPr>
          <p:nvPr/>
        </p:nvSpPr>
        <p:spPr bwMode="auto">
          <a:xfrm>
            <a:off x="3732213" y="3962400"/>
            <a:ext cx="1539875" cy="584200"/>
          </a:xfrm>
          <a:prstGeom prst="rect">
            <a:avLst/>
          </a:prstGeom>
          <a:noFill/>
          <a:ln w="9525">
            <a:noFill/>
            <a:miter lim="800000"/>
            <a:headEnd/>
            <a:tailEnd/>
          </a:ln>
        </p:spPr>
        <p:txBody>
          <a:bodyPr wrap="none">
            <a:spAutoFit/>
          </a:bodyPr>
          <a:lstStyle/>
          <a:p>
            <a:pPr algn="ctr"/>
            <a:r>
              <a:rPr lang="en-US" sz="1600" b="1">
                <a:solidFill>
                  <a:schemeClr val="bg1"/>
                </a:solidFill>
                <a:latin typeface="Calibri" pitchFamily="34" charset="0"/>
              </a:rPr>
              <a:t>M855, 5.56-mm</a:t>
            </a:r>
          </a:p>
          <a:p>
            <a:pPr algn="ctr"/>
            <a:r>
              <a:rPr lang="en-US" sz="1600" b="1">
                <a:solidFill>
                  <a:schemeClr val="bg1"/>
                </a:solidFill>
                <a:latin typeface="Calibri" pitchFamily="34" charset="0"/>
              </a:rPr>
              <a:t>Ball</a:t>
            </a:r>
          </a:p>
        </p:txBody>
      </p:sp>
      <p:sp>
        <p:nvSpPr>
          <p:cNvPr id="83976" name="Rectangle 18"/>
          <p:cNvSpPr>
            <a:spLocks noChangeArrowheads="1"/>
          </p:cNvSpPr>
          <p:nvPr/>
        </p:nvSpPr>
        <p:spPr bwMode="auto">
          <a:xfrm>
            <a:off x="7172325" y="3911600"/>
            <a:ext cx="1538288" cy="584200"/>
          </a:xfrm>
          <a:prstGeom prst="rect">
            <a:avLst/>
          </a:prstGeom>
          <a:noFill/>
          <a:ln w="9525">
            <a:noFill/>
            <a:miter lim="800000"/>
            <a:headEnd/>
            <a:tailEnd/>
          </a:ln>
        </p:spPr>
        <p:txBody>
          <a:bodyPr wrap="none">
            <a:spAutoFit/>
          </a:bodyPr>
          <a:lstStyle/>
          <a:p>
            <a:pPr algn="ctr"/>
            <a:r>
              <a:rPr lang="en-US" sz="1600" b="1">
                <a:solidFill>
                  <a:schemeClr val="bg1"/>
                </a:solidFill>
                <a:latin typeface="Calibri" pitchFamily="34" charset="0"/>
              </a:rPr>
              <a:t>M856, 5.56-mm</a:t>
            </a:r>
          </a:p>
          <a:p>
            <a:pPr algn="ctr"/>
            <a:r>
              <a:rPr lang="en-US" sz="1600" b="1">
                <a:solidFill>
                  <a:schemeClr val="bg1"/>
                </a:solidFill>
                <a:latin typeface="Calibri" pitchFamily="34" charset="0"/>
              </a:rPr>
              <a:t>Tracer</a:t>
            </a:r>
          </a:p>
        </p:txBody>
      </p:sp>
      <p:sp>
        <p:nvSpPr>
          <p:cNvPr id="83977" name="Line 21"/>
          <p:cNvSpPr>
            <a:spLocks noChangeShapeType="1"/>
          </p:cNvSpPr>
          <p:nvPr/>
        </p:nvSpPr>
        <p:spPr bwMode="auto">
          <a:xfrm>
            <a:off x="8153400" y="2286000"/>
            <a:ext cx="152400" cy="0"/>
          </a:xfrm>
          <a:prstGeom prst="line">
            <a:avLst/>
          </a:prstGeom>
          <a:noFill/>
          <a:ln w="38100">
            <a:solidFill>
              <a:schemeClr val="tx1"/>
            </a:solidFill>
            <a:round/>
            <a:headEnd/>
            <a:tailEnd/>
          </a:ln>
        </p:spPr>
        <p:txBody>
          <a:bodyPr/>
          <a:lstStyle/>
          <a:p>
            <a:endParaRPr lang="en-US"/>
          </a:p>
        </p:txBody>
      </p:sp>
      <p:sp>
        <p:nvSpPr>
          <p:cNvPr id="23" name="Slide Number Placeholder 22"/>
          <p:cNvSpPr>
            <a:spLocks noGrp="1"/>
          </p:cNvSpPr>
          <p:nvPr>
            <p:ph type="sldNum" sz="quarter" idx="12"/>
          </p:nvPr>
        </p:nvSpPr>
        <p:spPr/>
        <p:txBody>
          <a:bodyPr/>
          <a:lstStyle/>
          <a:p>
            <a:pPr>
              <a:defRPr/>
            </a:pPr>
            <a:fld id="{03974A7E-DBF7-41D9-9D73-BA68C32660A7}" type="slidenum">
              <a:rPr lang="en-US"/>
              <a:pPr>
                <a:defRPr/>
              </a:pPr>
              <a:t>27</a:t>
            </a:fld>
            <a:endParaRPr lang="en-US"/>
          </a:p>
        </p:txBody>
      </p:sp>
      <p:sp>
        <p:nvSpPr>
          <p:cNvPr id="83979" name="Rectangle 21"/>
          <p:cNvSpPr>
            <a:spLocks noChangeArrowheads="1"/>
          </p:cNvSpPr>
          <p:nvPr/>
        </p:nvSpPr>
        <p:spPr bwMode="auto">
          <a:xfrm>
            <a:off x="76200" y="4724400"/>
            <a:ext cx="2133600" cy="1384995"/>
          </a:xfrm>
          <a:prstGeom prst="rect">
            <a:avLst/>
          </a:prstGeom>
          <a:noFill/>
          <a:ln w="9525">
            <a:noFill/>
            <a:miter lim="800000"/>
            <a:headEnd/>
            <a:tailEnd/>
          </a:ln>
        </p:spPr>
        <p:txBody>
          <a:bodyPr wrap="square">
            <a:spAutoFit/>
          </a:bodyPr>
          <a:lstStyle/>
          <a:p>
            <a:r>
              <a:rPr lang="en-US" sz="1200" b="1" dirty="0">
                <a:solidFill>
                  <a:schemeClr val="bg1"/>
                </a:solidFill>
              </a:rPr>
              <a:t>Red or Orange Tip:  </a:t>
            </a:r>
            <a:r>
              <a:rPr lang="en-US" sz="1200" dirty="0">
                <a:solidFill>
                  <a:schemeClr val="bg1"/>
                </a:solidFill>
              </a:rPr>
              <a:t>The M196 cartridge is used only in the M16A1 rifle.  Its main uses are for observation of fire, incendiary effect, and signaling.</a:t>
            </a:r>
          </a:p>
          <a:p>
            <a:endParaRPr lang="en-US" sz="1200" dirty="0">
              <a:solidFill>
                <a:schemeClr val="bg1"/>
              </a:solidFill>
            </a:endParaRPr>
          </a:p>
        </p:txBody>
      </p:sp>
      <p:sp>
        <p:nvSpPr>
          <p:cNvPr id="83980" name="Rectangle 24"/>
          <p:cNvSpPr>
            <a:spLocks noChangeArrowheads="1"/>
          </p:cNvSpPr>
          <p:nvPr/>
        </p:nvSpPr>
        <p:spPr bwMode="auto">
          <a:xfrm>
            <a:off x="3733800" y="4648200"/>
            <a:ext cx="2209800" cy="830263"/>
          </a:xfrm>
          <a:prstGeom prst="rect">
            <a:avLst/>
          </a:prstGeom>
          <a:noFill/>
          <a:ln w="9525">
            <a:noFill/>
            <a:miter lim="800000"/>
            <a:headEnd/>
            <a:tailEnd/>
          </a:ln>
        </p:spPr>
        <p:txBody>
          <a:bodyPr>
            <a:spAutoFit/>
          </a:bodyPr>
          <a:lstStyle/>
          <a:p>
            <a:r>
              <a:rPr lang="en-US" sz="1200" b="1">
                <a:solidFill>
                  <a:schemeClr val="bg1"/>
                </a:solidFill>
              </a:rPr>
              <a:t>Green Tip: </a:t>
            </a:r>
            <a:r>
              <a:rPr lang="en-US" sz="1200">
                <a:solidFill>
                  <a:schemeClr val="bg1"/>
                </a:solidFill>
              </a:rPr>
              <a:t>The M855 cartridge is used in the M16A2/3/4 and in M4-series weapons</a:t>
            </a:r>
          </a:p>
        </p:txBody>
      </p:sp>
      <p:sp>
        <p:nvSpPr>
          <p:cNvPr id="83981" name="Rectangle 25"/>
          <p:cNvSpPr>
            <a:spLocks noChangeArrowheads="1"/>
          </p:cNvSpPr>
          <p:nvPr/>
        </p:nvSpPr>
        <p:spPr bwMode="auto">
          <a:xfrm>
            <a:off x="7010400" y="4648200"/>
            <a:ext cx="2209800" cy="1016000"/>
          </a:xfrm>
          <a:prstGeom prst="rect">
            <a:avLst/>
          </a:prstGeom>
          <a:noFill/>
          <a:ln w="9525">
            <a:noFill/>
            <a:miter lim="800000"/>
            <a:headEnd/>
            <a:tailEnd/>
          </a:ln>
        </p:spPr>
        <p:txBody>
          <a:bodyPr>
            <a:spAutoFit/>
          </a:bodyPr>
          <a:lstStyle/>
          <a:p>
            <a:r>
              <a:rPr lang="en-US" sz="1200" b="1">
                <a:solidFill>
                  <a:schemeClr val="bg1"/>
                </a:solidFill>
              </a:rPr>
              <a:t>Red tip (orange when linked 4 to 1 for the M249):</a:t>
            </a:r>
          </a:p>
          <a:p>
            <a:r>
              <a:rPr lang="en-US" sz="1200">
                <a:solidFill>
                  <a:schemeClr val="bg1"/>
                </a:solidFill>
              </a:rPr>
              <a:t>The M856 tracer cartridge is used in the M16A2/3/4 and M4-series weapons.</a:t>
            </a:r>
            <a:r>
              <a:rPr lang="en-US" sz="1200" b="1">
                <a:solidFill>
                  <a:schemeClr val="bg1"/>
                </a:solidFill>
              </a:rPr>
              <a:t>  </a:t>
            </a: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533400" y="0"/>
            <a:ext cx="8229600" cy="1066800"/>
          </a:xfrm>
        </p:spPr>
        <p:txBody>
          <a:bodyPr rtlCol="0">
            <a:normAutofit fontScale="90000"/>
          </a:bodyPr>
          <a:lstStyle/>
          <a:p>
            <a:pPr eaLnBrk="1" fontAlgn="auto" hangingPunct="1">
              <a:spcAft>
                <a:spcPts val="0"/>
              </a:spcAft>
              <a:defRPr/>
            </a:pPr>
            <a:r>
              <a:rPr lang="en-US" sz="4000" b="1" dirty="0" smtClean="0">
                <a:solidFill>
                  <a:schemeClr val="bg1"/>
                </a:solidFill>
              </a:rPr>
              <a:t>Types of Ammunition for the </a:t>
            </a:r>
            <a:br>
              <a:rPr lang="en-US" sz="4000" b="1" dirty="0" smtClean="0">
                <a:solidFill>
                  <a:schemeClr val="bg1"/>
                </a:solidFill>
              </a:rPr>
            </a:br>
            <a:r>
              <a:rPr lang="en-US" sz="4000" b="1" dirty="0" smtClean="0">
                <a:solidFill>
                  <a:schemeClr val="bg1"/>
                </a:solidFill>
              </a:rPr>
              <a:t>M4-Series Rifle</a:t>
            </a:r>
          </a:p>
        </p:txBody>
      </p:sp>
      <p:pic>
        <p:nvPicPr>
          <p:cNvPr id="84995" name="Picture 5"/>
          <p:cNvPicPr>
            <a:picLocks noChangeAspect="1" noChangeArrowheads="1"/>
          </p:cNvPicPr>
          <p:nvPr/>
        </p:nvPicPr>
        <p:blipFill>
          <a:blip r:embed="rId3" cstate="print"/>
          <a:srcRect/>
          <a:stretch>
            <a:fillRect/>
          </a:stretch>
        </p:blipFill>
        <p:spPr bwMode="auto">
          <a:xfrm>
            <a:off x="520700" y="1219200"/>
            <a:ext cx="754063" cy="2457450"/>
          </a:xfrm>
          <a:prstGeom prst="rect">
            <a:avLst/>
          </a:prstGeom>
          <a:noFill/>
          <a:ln w="9525">
            <a:noFill/>
            <a:miter lim="800000"/>
            <a:headEnd/>
            <a:tailEnd/>
          </a:ln>
        </p:spPr>
      </p:pic>
      <p:pic>
        <p:nvPicPr>
          <p:cNvPr id="84996" name="Picture 6" descr="556_M200"/>
          <p:cNvPicPr>
            <a:picLocks noChangeAspect="1" noChangeArrowheads="1"/>
          </p:cNvPicPr>
          <p:nvPr/>
        </p:nvPicPr>
        <p:blipFill>
          <a:blip r:embed="rId4" cstate="print"/>
          <a:srcRect/>
          <a:stretch>
            <a:fillRect/>
          </a:stretch>
        </p:blipFill>
        <p:spPr bwMode="auto">
          <a:xfrm>
            <a:off x="4241800" y="1143000"/>
            <a:ext cx="673100" cy="2565400"/>
          </a:xfrm>
          <a:prstGeom prst="rect">
            <a:avLst/>
          </a:prstGeom>
          <a:noFill/>
          <a:ln w="9525">
            <a:noFill/>
            <a:miter lim="800000"/>
            <a:headEnd/>
            <a:tailEnd/>
          </a:ln>
        </p:spPr>
      </p:pic>
      <p:pic>
        <p:nvPicPr>
          <p:cNvPr id="84997" name="Picture 8" descr="556_M193"/>
          <p:cNvPicPr>
            <a:picLocks noChangeAspect="1" noChangeArrowheads="1"/>
          </p:cNvPicPr>
          <p:nvPr/>
        </p:nvPicPr>
        <p:blipFill>
          <a:blip r:embed="rId5" cstate="print"/>
          <a:srcRect/>
          <a:stretch>
            <a:fillRect/>
          </a:stretch>
        </p:blipFill>
        <p:spPr bwMode="auto">
          <a:xfrm>
            <a:off x="7467600" y="1143000"/>
            <a:ext cx="757238" cy="2571750"/>
          </a:xfrm>
          <a:prstGeom prst="rect">
            <a:avLst/>
          </a:prstGeom>
          <a:noFill/>
          <a:ln w="9525">
            <a:noFill/>
            <a:miter lim="800000"/>
            <a:headEnd/>
            <a:tailEnd/>
          </a:ln>
        </p:spPr>
      </p:pic>
      <p:sp>
        <p:nvSpPr>
          <p:cNvPr id="84998" name="Rectangle 12"/>
          <p:cNvSpPr>
            <a:spLocks noChangeArrowheads="1"/>
          </p:cNvSpPr>
          <p:nvPr/>
        </p:nvSpPr>
        <p:spPr bwMode="auto">
          <a:xfrm>
            <a:off x="0" y="3743325"/>
            <a:ext cx="1828800" cy="584200"/>
          </a:xfrm>
          <a:prstGeom prst="rect">
            <a:avLst/>
          </a:prstGeom>
          <a:noFill/>
          <a:ln w="9525">
            <a:noFill/>
            <a:miter lim="800000"/>
            <a:headEnd/>
            <a:tailEnd/>
          </a:ln>
        </p:spPr>
        <p:txBody>
          <a:bodyPr>
            <a:spAutoFit/>
          </a:bodyPr>
          <a:lstStyle/>
          <a:p>
            <a:pPr algn="ctr"/>
            <a:r>
              <a:rPr lang="en-US" sz="1600" b="1">
                <a:solidFill>
                  <a:schemeClr val="bg1"/>
                </a:solidFill>
                <a:latin typeface="Calibri" pitchFamily="34" charset="0"/>
              </a:rPr>
              <a:t>M199A1</a:t>
            </a:r>
            <a:r>
              <a:rPr lang="en-US" sz="1600">
                <a:solidFill>
                  <a:schemeClr val="bg1"/>
                </a:solidFill>
                <a:latin typeface="Calibri" pitchFamily="34" charset="0"/>
              </a:rPr>
              <a:t>,</a:t>
            </a:r>
            <a:r>
              <a:rPr lang="en-US" sz="1600" b="1">
                <a:solidFill>
                  <a:schemeClr val="bg1"/>
                </a:solidFill>
                <a:latin typeface="Calibri" pitchFamily="34" charset="0"/>
              </a:rPr>
              <a:t> 5.56-mm</a:t>
            </a:r>
            <a:r>
              <a:rPr lang="en-US" sz="1600">
                <a:solidFill>
                  <a:schemeClr val="bg1"/>
                </a:solidFill>
                <a:latin typeface="Calibri" pitchFamily="34" charset="0"/>
              </a:rPr>
              <a:t>  </a:t>
            </a:r>
            <a:r>
              <a:rPr lang="en-US" sz="1600" b="1">
                <a:solidFill>
                  <a:schemeClr val="bg1"/>
                </a:solidFill>
                <a:latin typeface="Calibri" pitchFamily="34" charset="0"/>
              </a:rPr>
              <a:t> </a:t>
            </a:r>
          </a:p>
          <a:p>
            <a:pPr algn="ctr"/>
            <a:r>
              <a:rPr lang="en-US" sz="1600" b="1">
                <a:solidFill>
                  <a:schemeClr val="bg1"/>
                </a:solidFill>
                <a:latin typeface="Calibri" pitchFamily="34" charset="0"/>
              </a:rPr>
              <a:t>Dummy</a:t>
            </a:r>
          </a:p>
        </p:txBody>
      </p:sp>
      <p:sp>
        <p:nvSpPr>
          <p:cNvPr id="84999" name="Rectangle 13"/>
          <p:cNvSpPr>
            <a:spLocks noChangeArrowheads="1"/>
          </p:cNvSpPr>
          <p:nvPr/>
        </p:nvSpPr>
        <p:spPr bwMode="auto">
          <a:xfrm>
            <a:off x="3817938" y="3738563"/>
            <a:ext cx="1592262" cy="584200"/>
          </a:xfrm>
          <a:prstGeom prst="rect">
            <a:avLst/>
          </a:prstGeom>
          <a:noFill/>
          <a:ln w="9525">
            <a:noFill/>
            <a:miter lim="800000"/>
            <a:headEnd/>
            <a:tailEnd/>
          </a:ln>
        </p:spPr>
        <p:txBody>
          <a:bodyPr>
            <a:spAutoFit/>
          </a:bodyPr>
          <a:lstStyle/>
          <a:p>
            <a:pPr algn="ctr"/>
            <a:r>
              <a:rPr lang="en-US" sz="1600" b="1">
                <a:solidFill>
                  <a:schemeClr val="bg1"/>
                </a:solidFill>
                <a:latin typeface="Calibri" pitchFamily="34" charset="0"/>
              </a:rPr>
              <a:t>M200, 5.56-mm</a:t>
            </a:r>
          </a:p>
          <a:p>
            <a:pPr algn="ctr"/>
            <a:r>
              <a:rPr lang="en-US" sz="1600" b="1">
                <a:solidFill>
                  <a:schemeClr val="bg1"/>
                </a:solidFill>
                <a:latin typeface="Calibri" pitchFamily="34" charset="0"/>
              </a:rPr>
              <a:t>Blank</a:t>
            </a:r>
            <a:r>
              <a:rPr lang="en-US" sz="1600">
                <a:solidFill>
                  <a:schemeClr val="bg1"/>
                </a:solidFill>
                <a:latin typeface="Calibri" pitchFamily="34" charset="0"/>
              </a:rPr>
              <a:t> </a:t>
            </a:r>
          </a:p>
        </p:txBody>
      </p:sp>
      <p:sp>
        <p:nvSpPr>
          <p:cNvPr id="85000" name="Rectangle 15"/>
          <p:cNvSpPr>
            <a:spLocks noChangeArrowheads="1"/>
          </p:cNvSpPr>
          <p:nvPr/>
        </p:nvSpPr>
        <p:spPr bwMode="auto">
          <a:xfrm>
            <a:off x="7085013" y="3733800"/>
            <a:ext cx="1539875" cy="584200"/>
          </a:xfrm>
          <a:prstGeom prst="rect">
            <a:avLst/>
          </a:prstGeom>
          <a:noFill/>
          <a:ln w="9525">
            <a:noFill/>
            <a:miter lim="800000"/>
            <a:headEnd/>
            <a:tailEnd/>
          </a:ln>
        </p:spPr>
        <p:txBody>
          <a:bodyPr wrap="none">
            <a:spAutoFit/>
          </a:bodyPr>
          <a:lstStyle/>
          <a:p>
            <a:pPr algn="ctr"/>
            <a:r>
              <a:rPr lang="en-US" sz="1600" b="1">
                <a:solidFill>
                  <a:schemeClr val="bg1"/>
                </a:solidFill>
                <a:latin typeface="Calibri" pitchFamily="34" charset="0"/>
              </a:rPr>
              <a:t>M193, 5.56-mm</a:t>
            </a:r>
          </a:p>
          <a:p>
            <a:pPr algn="ctr"/>
            <a:r>
              <a:rPr lang="en-US" sz="1600" b="1">
                <a:solidFill>
                  <a:schemeClr val="bg1"/>
                </a:solidFill>
                <a:latin typeface="Calibri" pitchFamily="34" charset="0"/>
              </a:rPr>
              <a:t>Ball</a:t>
            </a:r>
          </a:p>
        </p:txBody>
      </p:sp>
      <p:sp>
        <p:nvSpPr>
          <p:cNvPr id="85001" name="Line 21"/>
          <p:cNvSpPr>
            <a:spLocks noChangeShapeType="1"/>
          </p:cNvSpPr>
          <p:nvPr/>
        </p:nvSpPr>
        <p:spPr bwMode="auto">
          <a:xfrm>
            <a:off x="8153400" y="2286000"/>
            <a:ext cx="152400" cy="0"/>
          </a:xfrm>
          <a:prstGeom prst="line">
            <a:avLst/>
          </a:prstGeom>
          <a:noFill/>
          <a:ln w="38100">
            <a:solidFill>
              <a:schemeClr val="tx1"/>
            </a:solidFill>
            <a:round/>
            <a:headEnd/>
            <a:tailEnd/>
          </a:ln>
        </p:spPr>
        <p:txBody>
          <a:bodyPr/>
          <a:lstStyle/>
          <a:p>
            <a:endParaRPr lang="en-US"/>
          </a:p>
        </p:txBody>
      </p:sp>
      <p:sp>
        <p:nvSpPr>
          <p:cNvPr id="23" name="Slide Number Placeholder 22"/>
          <p:cNvSpPr>
            <a:spLocks noGrp="1"/>
          </p:cNvSpPr>
          <p:nvPr>
            <p:ph type="sldNum" sz="quarter" idx="12"/>
          </p:nvPr>
        </p:nvSpPr>
        <p:spPr/>
        <p:txBody>
          <a:bodyPr/>
          <a:lstStyle/>
          <a:p>
            <a:pPr>
              <a:defRPr/>
            </a:pPr>
            <a:fld id="{24E2E1CD-7857-422D-9D0E-1721C073860E}" type="slidenum">
              <a:rPr lang="en-US"/>
              <a:pPr>
                <a:defRPr/>
              </a:pPr>
              <a:t>28</a:t>
            </a:fld>
            <a:endParaRPr lang="en-US"/>
          </a:p>
        </p:txBody>
      </p:sp>
      <p:sp>
        <p:nvSpPr>
          <p:cNvPr id="85003" name="Rectangle 16"/>
          <p:cNvSpPr>
            <a:spLocks noChangeArrowheads="1"/>
          </p:cNvSpPr>
          <p:nvPr/>
        </p:nvSpPr>
        <p:spPr bwMode="auto">
          <a:xfrm>
            <a:off x="7162800" y="4419600"/>
            <a:ext cx="1905000" cy="1754188"/>
          </a:xfrm>
          <a:prstGeom prst="rect">
            <a:avLst/>
          </a:prstGeom>
          <a:noFill/>
          <a:ln w="9525">
            <a:noFill/>
            <a:miter lim="800000"/>
            <a:headEnd/>
            <a:tailEnd/>
          </a:ln>
        </p:spPr>
        <p:txBody>
          <a:bodyPr>
            <a:spAutoFit/>
          </a:bodyPr>
          <a:lstStyle/>
          <a:p>
            <a:r>
              <a:rPr lang="en-US" sz="1200" b="1">
                <a:solidFill>
                  <a:schemeClr val="bg1"/>
                </a:solidFill>
              </a:rPr>
              <a:t>5.56-mm Plain Tip: </a:t>
            </a:r>
            <a:r>
              <a:rPr lang="en-US" sz="1200">
                <a:solidFill>
                  <a:schemeClr val="bg1"/>
                </a:solidFill>
              </a:rPr>
              <a:t>The M193 is the standard cartridge for field use with the M16A1 rifle. The M193 cartridge is a center-fire cartridge with a 55-grain, gilded metal-jacketed, lead alloy core bullet.</a:t>
            </a:r>
          </a:p>
        </p:txBody>
      </p:sp>
      <p:sp>
        <p:nvSpPr>
          <p:cNvPr id="85004" name="Rectangle 19"/>
          <p:cNvSpPr>
            <a:spLocks noChangeArrowheads="1"/>
          </p:cNvSpPr>
          <p:nvPr/>
        </p:nvSpPr>
        <p:spPr bwMode="auto">
          <a:xfrm>
            <a:off x="0" y="4419600"/>
            <a:ext cx="2438400" cy="1200150"/>
          </a:xfrm>
          <a:prstGeom prst="rect">
            <a:avLst/>
          </a:prstGeom>
          <a:noFill/>
          <a:ln w="9525">
            <a:noFill/>
            <a:miter lim="800000"/>
            <a:headEnd/>
            <a:tailEnd/>
          </a:ln>
        </p:spPr>
        <p:txBody>
          <a:bodyPr>
            <a:spAutoFit/>
          </a:bodyPr>
          <a:lstStyle/>
          <a:p>
            <a:r>
              <a:rPr lang="en-US" sz="1200" b="1">
                <a:solidFill>
                  <a:schemeClr val="bg1"/>
                </a:solidFill>
              </a:rPr>
              <a:t>Six grooves along the sides of the case beginning about 1/2 inch from its tip: </a:t>
            </a:r>
            <a:r>
              <a:rPr lang="en-US" sz="1200">
                <a:solidFill>
                  <a:schemeClr val="bg1"/>
                </a:solidFill>
              </a:rPr>
              <a:t>The M199 dummy cartridge is used in all M16-/M4-series weapons during dry-firing and other training.</a:t>
            </a:r>
            <a:endParaRPr lang="en-US" sz="1200" b="1">
              <a:solidFill>
                <a:schemeClr val="bg1"/>
              </a:solidFill>
            </a:endParaRPr>
          </a:p>
        </p:txBody>
      </p:sp>
      <p:sp>
        <p:nvSpPr>
          <p:cNvPr id="85005" name="Rectangle 20"/>
          <p:cNvSpPr>
            <a:spLocks noChangeArrowheads="1"/>
          </p:cNvSpPr>
          <p:nvPr/>
        </p:nvSpPr>
        <p:spPr bwMode="auto">
          <a:xfrm>
            <a:off x="3429000" y="4414838"/>
            <a:ext cx="2667000" cy="831850"/>
          </a:xfrm>
          <a:prstGeom prst="rect">
            <a:avLst/>
          </a:prstGeom>
          <a:noFill/>
          <a:ln w="9525">
            <a:noFill/>
            <a:miter lim="800000"/>
            <a:headEnd/>
            <a:tailEnd/>
          </a:ln>
        </p:spPr>
        <p:txBody>
          <a:bodyPr>
            <a:spAutoFit/>
          </a:bodyPr>
          <a:lstStyle/>
          <a:p>
            <a:r>
              <a:rPr lang="en-US" sz="1200" b="1">
                <a:solidFill>
                  <a:schemeClr val="bg1"/>
                </a:solidFill>
              </a:rPr>
              <a:t>Case mouth is closed with a seven-petal rosette crimp, violet tip: </a:t>
            </a:r>
            <a:r>
              <a:rPr lang="en-US" sz="1200">
                <a:solidFill>
                  <a:schemeClr val="bg1"/>
                </a:solidFill>
              </a:rPr>
              <a:t>The M200 blank cartridge is used in all M16-/M4-series weapons.</a:t>
            </a:r>
            <a:endParaRPr lang="en-US" sz="1200" b="1">
              <a:solidFill>
                <a:schemeClr val="bg1"/>
              </a:solidFill>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99269" y="114300"/>
            <a:ext cx="8229600" cy="1066800"/>
          </a:xfrm>
        </p:spPr>
        <p:txBody>
          <a:bodyPr rtlCol="0">
            <a:normAutofit fontScale="90000"/>
          </a:bodyPr>
          <a:lstStyle/>
          <a:p>
            <a:pPr eaLnBrk="1" fontAlgn="auto" hangingPunct="1">
              <a:spcAft>
                <a:spcPts val="0"/>
              </a:spcAft>
              <a:defRPr/>
            </a:pPr>
            <a:r>
              <a:rPr lang="en-US" sz="4000" b="1" dirty="0" smtClean="0">
                <a:solidFill>
                  <a:schemeClr val="bg1"/>
                </a:solidFill>
              </a:rPr>
              <a:t>Types of Ammunition for the </a:t>
            </a:r>
            <a:br>
              <a:rPr lang="en-US" sz="4000" b="1" dirty="0" smtClean="0">
                <a:solidFill>
                  <a:schemeClr val="bg1"/>
                </a:solidFill>
              </a:rPr>
            </a:br>
            <a:r>
              <a:rPr lang="en-US" sz="4000" b="1" dirty="0" smtClean="0">
                <a:solidFill>
                  <a:schemeClr val="bg1"/>
                </a:solidFill>
              </a:rPr>
              <a:t>M4-Series Rifle</a:t>
            </a:r>
          </a:p>
        </p:txBody>
      </p:sp>
      <p:sp>
        <p:nvSpPr>
          <p:cNvPr id="85001" name="Line 21"/>
          <p:cNvSpPr>
            <a:spLocks noChangeShapeType="1"/>
          </p:cNvSpPr>
          <p:nvPr/>
        </p:nvSpPr>
        <p:spPr bwMode="auto">
          <a:xfrm>
            <a:off x="8153400" y="2286000"/>
            <a:ext cx="152400" cy="0"/>
          </a:xfrm>
          <a:prstGeom prst="line">
            <a:avLst/>
          </a:prstGeom>
          <a:noFill/>
          <a:ln w="38100">
            <a:solidFill>
              <a:schemeClr val="tx1"/>
            </a:solidFill>
            <a:round/>
            <a:headEnd/>
            <a:tailEnd/>
          </a:ln>
        </p:spPr>
        <p:txBody>
          <a:bodyPr/>
          <a:lstStyle/>
          <a:p>
            <a:endParaRPr lang="en-US"/>
          </a:p>
        </p:txBody>
      </p:sp>
      <p:sp>
        <p:nvSpPr>
          <p:cNvPr id="23" name="Slide Number Placeholder 22"/>
          <p:cNvSpPr>
            <a:spLocks noGrp="1"/>
          </p:cNvSpPr>
          <p:nvPr>
            <p:ph type="sldNum" sz="quarter" idx="12"/>
          </p:nvPr>
        </p:nvSpPr>
        <p:spPr/>
        <p:txBody>
          <a:bodyPr/>
          <a:lstStyle/>
          <a:p>
            <a:pPr>
              <a:defRPr/>
            </a:pPr>
            <a:fld id="{24E2E1CD-7857-422D-9D0E-1721C073860E}" type="slidenum">
              <a:rPr lang="en-US"/>
              <a:pPr>
                <a:defRPr/>
              </a:pPr>
              <a:t>29</a:t>
            </a:fld>
            <a:endParaRPr lang="en-US"/>
          </a:p>
        </p:txBody>
      </p:sp>
      <p:grpSp>
        <p:nvGrpSpPr>
          <p:cNvPr id="6" name="Group 5"/>
          <p:cNvGrpSpPr/>
          <p:nvPr/>
        </p:nvGrpSpPr>
        <p:grpSpPr>
          <a:xfrm>
            <a:off x="1066800" y="1459468"/>
            <a:ext cx="7086600" cy="4896882"/>
            <a:chOff x="1678454" y="1459468"/>
            <a:chExt cx="5871230" cy="5246132"/>
          </a:xfrm>
        </p:grpSpPr>
        <p:pic>
          <p:nvPicPr>
            <p:cNvPr id="4" name="Picture 3"/>
            <p:cNvPicPr>
              <a:picLocks noChangeAspect="1"/>
            </p:cNvPicPr>
            <p:nvPr/>
          </p:nvPicPr>
          <p:blipFill>
            <a:blip r:embed="rId3"/>
            <a:stretch>
              <a:fillRect/>
            </a:stretch>
          </p:blipFill>
          <p:spPr>
            <a:xfrm>
              <a:off x="1678454" y="1907347"/>
              <a:ext cx="5871230" cy="4798253"/>
            </a:xfrm>
            <a:prstGeom prst="rect">
              <a:avLst/>
            </a:prstGeom>
          </p:spPr>
        </p:pic>
        <p:sp>
          <p:nvSpPr>
            <p:cNvPr id="5" name="TextBox 4"/>
            <p:cNvSpPr txBox="1"/>
            <p:nvPr/>
          </p:nvSpPr>
          <p:spPr>
            <a:xfrm>
              <a:off x="2348031" y="1459468"/>
              <a:ext cx="4792722" cy="369332"/>
            </a:xfrm>
            <a:prstGeom prst="rect">
              <a:avLst/>
            </a:prstGeom>
            <a:noFill/>
          </p:spPr>
          <p:txBody>
            <a:bodyPr wrap="none" rtlCol="0">
              <a:spAutoFit/>
            </a:bodyPr>
            <a:lstStyle/>
            <a:p>
              <a:r>
                <a:rPr lang="en-US" b="1" dirty="0" smtClean="0">
                  <a:solidFill>
                    <a:schemeClr val="bg1"/>
                  </a:solidFill>
                </a:rPr>
                <a:t>CCMCK Full Material Release Ammunition</a:t>
              </a:r>
              <a:endParaRPr lang="en-US" b="1" dirty="0">
                <a:solidFill>
                  <a:schemeClr val="bg1"/>
                </a:solidFill>
              </a:endParaRPr>
            </a:p>
          </p:txBody>
        </p:sp>
      </p:grpSp>
    </p:spTree>
    <p:extLst>
      <p:ext uri="{BB962C8B-B14F-4D97-AF65-F5344CB8AC3E}">
        <p14:creationId xmlns:p14="http://schemas.microsoft.com/office/powerpoint/2010/main" val="3801558072"/>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685800"/>
          </a:xfrm>
        </p:spPr>
        <p:txBody>
          <a:bodyPr anchor="t"/>
          <a:lstStyle/>
          <a:p>
            <a:pPr eaLnBrk="1" hangingPunct="1"/>
            <a:r>
              <a:rPr lang="en-US" sz="3200" b="1" dirty="0" smtClean="0">
                <a:solidFill>
                  <a:schemeClr val="bg1"/>
                </a:solidFill>
                <a:latin typeface="Arial" pitchFamily="34" charset="0"/>
                <a:cs typeface="Arial" pitchFamily="34" charset="0"/>
              </a:rPr>
              <a:t>ENABLING LEARNING OBJECTIVE - A</a:t>
            </a:r>
          </a:p>
        </p:txBody>
      </p:sp>
      <p:graphicFrame>
        <p:nvGraphicFramePr>
          <p:cNvPr id="452669" name="Group 61"/>
          <p:cNvGraphicFramePr>
            <a:graphicFrameLocks noGrp="1"/>
          </p:cNvGraphicFramePr>
          <p:nvPr>
            <p:ph type="tbl" idx="1"/>
            <p:extLst>
              <p:ext uri="{D42A27DB-BD31-4B8C-83A1-F6EECF244321}">
                <p14:modId xmlns:p14="http://schemas.microsoft.com/office/powerpoint/2010/main" val="342159286"/>
              </p:ext>
            </p:extLst>
          </p:nvPr>
        </p:nvGraphicFramePr>
        <p:xfrm>
          <a:off x="0" y="2438400"/>
          <a:ext cx="9144000" cy="4419600"/>
        </p:xfrm>
        <a:graphic>
          <a:graphicData uri="http://schemas.openxmlformats.org/drawingml/2006/table">
            <a:tbl>
              <a:tblPr/>
              <a:tblGrid>
                <a:gridCol w="2455334">
                  <a:extLst>
                    <a:ext uri="{9D8B030D-6E8A-4147-A177-3AD203B41FA5}">
                      <a16:colId xmlns:a16="http://schemas.microsoft.com/office/drawing/2014/main" val="20000"/>
                    </a:ext>
                  </a:extLst>
                </a:gridCol>
                <a:gridCol w="6688666">
                  <a:extLst>
                    <a:ext uri="{9D8B030D-6E8A-4147-A177-3AD203B41FA5}">
                      <a16:colId xmlns:a16="http://schemas.microsoft.com/office/drawing/2014/main" val="20001"/>
                    </a:ext>
                  </a:extLst>
                </a:gridCol>
              </a:tblGrid>
              <a:tr h="10672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ACTION:</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000" kern="1200" dirty="0" smtClean="0">
                          <a:solidFill>
                            <a:schemeClr val="bg1"/>
                          </a:solidFill>
                          <a:latin typeface="Arial" pitchFamily="34" charset="0"/>
                          <a:ea typeface="+mn-ea"/>
                          <a:cs typeface="Arial" pitchFamily="34" charset="0"/>
                        </a:rPr>
                        <a:t>Perform Safe Weapons Handling</a:t>
                      </a:r>
                      <a:endParaRPr lang="en-US" sz="20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CONDITIONS:</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800" b="0" i="0" u="none" strike="noStrike" kern="1200" baseline="0" dirty="0" smtClean="0">
                          <a:solidFill>
                            <a:schemeClr val="bg1"/>
                          </a:solidFill>
                          <a:latin typeface="+mn-lt"/>
                          <a:ea typeface="+mn-ea"/>
                          <a:cs typeface="+mn-cs"/>
                        </a:rPr>
                        <a:t>In a classroom, given an individual weapon and instruction on weapon safety.</a:t>
                      </a:r>
                      <a:endParaRPr lang="en-US" sz="20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16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STANDARDS:</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800" b="1" i="0" u="none" strike="noStrike" kern="1200" baseline="0" dirty="0" smtClean="0">
                          <a:solidFill>
                            <a:schemeClr val="bg1"/>
                          </a:solidFill>
                          <a:latin typeface="+mn-lt"/>
                          <a:ea typeface="+mn-ea"/>
                          <a:cs typeface="+mn-cs"/>
                        </a:rPr>
                        <a:t>Trainees will demonstrate the four rules of weapon safety:</a:t>
                      </a:r>
                    </a:p>
                    <a:p>
                      <a:endParaRPr lang="en-US" sz="1800" b="1" i="0" u="none" strike="noStrike" kern="1200" baseline="0" dirty="0" smtClean="0">
                        <a:solidFill>
                          <a:schemeClr val="bg1"/>
                        </a:solidFill>
                        <a:latin typeface="+mn-lt"/>
                        <a:ea typeface="+mn-ea"/>
                        <a:cs typeface="+mn-cs"/>
                      </a:endParaRPr>
                    </a:p>
                    <a:p>
                      <a:r>
                        <a:rPr lang="en-US" sz="1800" b="0" i="0" u="none" strike="noStrike" kern="1200" baseline="0" dirty="0" smtClean="0">
                          <a:solidFill>
                            <a:schemeClr val="bg1"/>
                          </a:solidFill>
                          <a:latin typeface="+mn-lt"/>
                          <a:ea typeface="+mn-ea"/>
                          <a:cs typeface="+mn-cs"/>
                        </a:rPr>
                        <a:t> -Treat every weapon as if it were loaded</a:t>
                      </a:r>
                    </a:p>
                    <a:p>
                      <a:r>
                        <a:rPr lang="en-US" sz="1800" b="0" i="0" u="none" strike="noStrike" kern="1200" baseline="0" dirty="0" smtClean="0">
                          <a:solidFill>
                            <a:schemeClr val="bg1"/>
                          </a:solidFill>
                          <a:latin typeface="+mn-lt"/>
                          <a:ea typeface="+mn-ea"/>
                          <a:cs typeface="+mn-cs"/>
                        </a:rPr>
                        <a:t> -Never point the weapon at anything you do not intend to shoot</a:t>
                      </a:r>
                    </a:p>
                    <a:p>
                      <a:r>
                        <a:rPr lang="en-US" sz="1800" b="0" i="0" u="none" strike="noStrike" kern="1200" baseline="0" dirty="0" smtClean="0">
                          <a:solidFill>
                            <a:schemeClr val="bg1"/>
                          </a:solidFill>
                          <a:latin typeface="+mn-lt"/>
                          <a:ea typeface="+mn-ea"/>
                          <a:cs typeface="+mn-cs"/>
                        </a:rPr>
                        <a:t> -Keep finger off the trigger until ready to fire</a:t>
                      </a:r>
                    </a:p>
                    <a:p>
                      <a:r>
                        <a:rPr lang="en-US" sz="1800" b="0" i="0" u="none" strike="noStrike" kern="1200" baseline="0" dirty="0" smtClean="0">
                          <a:solidFill>
                            <a:schemeClr val="bg1"/>
                          </a:solidFill>
                          <a:latin typeface="+mn-lt"/>
                          <a:ea typeface="+mn-ea"/>
                          <a:cs typeface="+mn-cs"/>
                        </a:rPr>
                        <a:t> -Ensure positive identification of the target and its surroundings</a:t>
                      </a:r>
                      <a:endParaRPr lang="en-US" sz="2000" kern="1200" dirty="0">
                        <a:solidFill>
                          <a:schemeClr val="bg1"/>
                        </a:solidFill>
                        <a:latin typeface="Arial" pitchFamily="34" charset="0"/>
                        <a:ea typeface="+mn-ea"/>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BD2E1E07-A96E-47ED-B42F-F853E355A0F5}" type="slidenum">
              <a:rPr lang="en-US" smtClean="0"/>
              <a:pPr>
                <a:defRPr/>
              </a:pPr>
              <a:t>3</a:t>
            </a:fld>
            <a:endParaRPr 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715963"/>
          </a:xfrm>
        </p:spPr>
        <p:txBody>
          <a:bodyPr anchor="t"/>
          <a:lstStyle/>
          <a:p>
            <a:pPr eaLnBrk="1" hangingPunct="1"/>
            <a:r>
              <a:rPr lang="en-US" sz="4000" b="1" dirty="0" smtClean="0">
                <a:solidFill>
                  <a:schemeClr val="bg1"/>
                </a:solidFill>
              </a:rPr>
              <a:t>MAINTAIN AMMUNITION</a:t>
            </a:r>
            <a:endParaRPr lang="en-US" sz="3200" b="1" dirty="0" smtClean="0">
              <a:solidFill>
                <a:schemeClr val="bg1"/>
              </a:solidFill>
            </a:endParaRPr>
          </a:p>
        </p:txBody>
      </p:sp>
      <p:sp>
        <p:nvSpPr>
          <p:cNvPr id="502787" name="Text Box 3"/>
          <p:cNvSpPr txBox="1">
            <a:spLocks noChangeArrowheads="1"/>
          </p:cNvSpPr>
          <p:nvPr/>
        </p:nvSpPr>
        <p:spPr bwMode="auto">
          <a:xfrm>
            <a:off x="381000" y="1395412"/>
            <a:ext cx="7639050" cy="3786188"/>
          </a:xfrm>
          <a:prstGeom prst="rect">
            <a:avLst/>
          </a:prstGeom>
          <a:noFill/>
          <a:ln w="9525">
            <a:noFill/>
            <a:miter lim="800000"/>
            <a:headEnd/>
            <a:tailEnd/>
          </a:ln>
        </p:spPr>
        <p:txBody>
          <a:bodyPr wrap="none">
            <a:spAutoFit/>
          </a:bodyPr>
          <a:lstStyle/>
          <a:p>
            <a:pPr marL="342900" indent="-342900">
              <a:buFontTx/>
              <a:buChar char="•"/>
            </a:pPr>
            <a:r>
              <a:rPr lang="en-US" sz="2400" dirty="0">
                <a:solidFill>
                  <a:schemeClr val="bg1"/>
                </a:solidFill>
                <a:latin typeface="Calibri" pitchFamily="34" charset="0"/>
              </a:rPr>
              <a:t>Keep dry and clean</a:t>
            </a:r>
          </a:p>
          <a:p>
            <a:pPr marL="342900" indent="-342900">
              <a:buFontTx/>
              <a:buChar char="•"/>
            </a:pPr>
            <a:endParaRPr lang="en-US" sz="2400" dirty="0">
              <a:solidFill>
                <a:schemeClr val="bg1"/>
              </a:solidFill>
              <a:latin typeface="Calibri" pitchFamily="34" charset="0"/>
            </a:endParaRPr>
          </a:p>
          <a:p>
            <a:pPr marL="342900" indent="-342900">
              <a:buFontTx/>
              <a:buChar char="•"/>
            </a:pPr>
            <a:r>
              <a:rPr lang="en-US" sz="2400" dirty="0">
                <a:solidFill>
                  <a:schemeClr val="bg1"/>
                </a:solidFill>
                <a:latin typeface="Calibri" pitchFamily="34" charset="0"/>
              </a:rPr>
              <a:t>Do not fire if:</a:t>
            </a:r>
          </a:p>
          <a:p>
            <a:pPr marL="342900" indent="-342900"/>
            <a:endParaRPr lang="en-US" sz="2400" dirty="0">
              <a:solidFill>
                <a:schemeClr val="bg1"/>
              </a:solidFill>
              <a:latin typeface="Calibri" pitchFamily="34" charset="0"/>
            </a:endParaRPr>
          </a:p>
          <a:p>
            <a:pPr marL="342900" indent="-342900"/>
            <a:r>
              <a:rPr lang="en-US" sz="2400" dirty="0">
                <a:solidFill>
                  <a:schemeClr val="bg1"/>
                </a:solidFill>
                <a:latin typeface="Calibri" pitchFamily="34" charset="0"/>
              </a:rPr>
              <a:t>	-  Seriously corroded ammunition</a:t>
            </a:r>
          </a:p>
          <a:p>
            <a:pPr marL="342900" indent="-342900"/>
            <a:r>
              <a:rPr lang="en-US" sz="2400" dirty="0">
                <a:solidFill>
                  <a:schemeClr val="bg1"/>
                </a:solidFill>
                <a:latin typeface="Calibri" pitchFamily="34" charset="0"/>
              </a:rPr>
              <a:t>	-  Dented cartridges</a:t>
            </a:r>
          </a:p>
          <a:p>
            <a:pPr marL="342900" indent="-342900"/>
            <a:r>
              <a:rPr lang="en-US" sz="2400" dirty="0">
                <a:solidFill>
                  <a:schemeClr val="bg1"/>
                </a:solidFill>
                <a:latin typeface="Calibri" pitchFamily="34" charset="0"/>
              </a:rPr>
              <a:t>	-  Cartridges with loose bullets</a:t>
            </a:r>
          </a:p>
          <a:p>
            <a:pPr marL="342900" indent="-342900"/>
            <a:r>
              <a:rPr lang="en-US" sz="2400" dirty="0">
                <a:solidFill>
                  <a:schemeClr val="bg1"/>
                </a:solidFill>
                <a:latin typeface="Calibri" pitchFamily="34" charset="0"/>
              </a:rPr>
              <a:t>	-  Cartridges exposed to extreme heat (135 degrees) until</a:t>
            </a:r>
          </a:p>
          <a:p>
            <a:pPr marL="342900" indent="-342900"/>
            <a:r>
              <a:rPr lang="en-US" sz="2400" dirty="0" smtClean="0">
                <a:solidFill>
                  <a:schemeClr val="bg1"/>
                </a:solidFill>
                <a:latin typeface="Calibri" pitchFamily="34" charset="0"/>
              </a:rPr>
              <a:t>		they </a:t>
            </a:r>
            <a:r>
              <a:rPr lang="en-US" sz="2400" dirty="0">
                <a:solidFill>
                  <a:schemeClr val="bg1"/>
                </a:solidFill>
                <a:latin typeface="Calibri" pitchFamily="34" charset="0"/>
              </a:rPr>
              <a:t>have cooled</a:t>
            </a:r>
          </a:p>
          <a:p>
            <a:pPr marL="630238" lvl="1" indent="-173038">
              <a:buFont typeface="Arial" pitchFamily="34" charset="0"/>
              <a:buChar char="•"/>
            </a:pPr>
            <a:endParaRPr lang="en-US" sz="2400" dirty="0">
              <a:solidFill>
                <a:schemeClr val="bg1"/>
              </a:solidFill>
              <a:latin typeface="Calibri" pitchFamily="34" charset="0"/>
            </a:endParaRPr>
          </a:p>
        </p:txBody>
      </p:sp>
      <p:sp>
        <p:nvSpPr>
          <p:cNvPr id="5" name="Slide Number Placeholder 4"/>
          <p:cNvSpPr>
            <a:spLocks noGrp="1"/>
          </p:cNvSpPr>
          <p:nvPr>
            <p:ph type="sldNum" sz="quarter" idx="12"/>
          </p:nvPr>
        </p:nvSpPr>
        <p:spPr/>
        <p:txBody>
          <a:bodyPr/>
          <a:lstStyle/>
          <a:p>
            <a:pPr>
              <a:defRPr/>
            </a:pPr>
            <a:fld id="{709E42DF-7007-441B-B047-3B3516A3F3D1}" type="slidenum">
              <a:rPr lang="en-US"/>
              <a:pPr>
                <a:defRPr/>
              </a:pPr>
              <a:t>30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7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7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78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78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27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2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457200" y="2590800"/>
            <a:ext cx="8229600" cy="914400"/>
          </a:xfrm>
        </p:spPr>
        <p:txBody>
          <a:bodyPr rtlCol="0" anchor="t">
            <a:normAutofit fontScale="90000"/>
          </a:bodyPr>
          <a:lstStyle/>
          <a:p>
            <a:pPr eaLnBrk="1" fontAlgn="auto" hangingPunct="1">
              <a:spcAft>
                <a:spcPts val="0"/>
              </a:spcAft>
              <a:defRPr/>
            </a:pPr>
            <a:r>
              <a:rPr lang="en-US" sz="4000" b="1" dirty="0" smtClean="0">
                <a:solidFill>
                  <a:schemeClr val="bg1"/>
                </a:solidFill>
              </a:rPr>
              <a:t>CHECK ON LEARNING</a:t>
            </a:r>
            <a:br>
              <a:rPr lang="en-US" sz="4000" b="1" dirty="0" smtClean="0">
                <a:solidFill>
                  <a:schemeClr val="bg1"/>
                </a:solidFill>
              </a:rPr>
            </a:br>
            <a:endParaRPr lang="en-US" sz="4000" b="1"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7D89FC95-E8DC-4B46-BF4A-4015AE8BE157}" type="slidenum">
              <a:rPr lang="en-US"/>
              <a:pPr>
                <a:defRPr/>
              </a:pPr>
              <a:t>31</a:t>
            </a:fld>
            <a:endParaRPr lang="en-US"/>
          </a:p>
        </p:txBody>
      </p:sp>
    </p:spTree>
    <p:extLst>
      <p:ext uri="{BB962C8B-B14F-4D97-AF65-F5344CB8AC3E}">
        <p14:creationId xmlns:p14="http://schemas.microsoft.com/office/powerpoint/2010/main" val="2110100160"/>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457200" y="0"/>
            <a:ext cx="8229600" cy="1143000"/>
          </a:xfrm>
        </p:spPr>
        <p:txBody>
          <a:bodyPr anchor="t"/>
          <a:lstStyle/>
          <a:p>
            <a:pPr eaLnBrk="1" hangingPunct="1"/>
            <a:r>
              <a:rPr lang="en-US" sz="4000" b="1" smtClean="0">
                <a:solidFill>
                  <a:schemeClr val="bg1"/>
                </a:solidFill>
              </a:rPr>
              <a:t>ENABLING LEARNING OBJECTIVE - C</a:t>
            </a:r>
          </a:p>
        </p:txBody>
      </p:sp>
      <p:graphicFrame>
        <p:nvGraphicFramePr>
          <p:cNvPr id="456752" name="Group 48"/>
          <p:cNvGraphicFramePr>
            <a:graphicFrameLocks noGrp="1"/>
          </p:cNvGraphicFramePr>
          <p:nvPr>
            <p:ph type="tbl" idx="1"/>
            <p:extLst>
              <p:ext uri="{D42A27DB-BD31-4B8C-83A1-F6EECF244321}">
                <p14:modId xmlns:p14="http://schemas.microsoft.com/office/powerpoint/2010/main" val="1297491066"/>
              </p:ext>
            </p:extLst>
          </p:nvPr>
        </p:nvGraphicFramePr>
        <p:xfrm>
          <a:off x="457200" y="762000"/>
          <a:ext cx="8305800" cy="5572376"/>
        </p:xfrm>
        <a:graphic>
          <a:graphicData uri="http://schemas.openxmlformats.org/drawingml/2006/table">
            <a:tbl>
              <a:tblPr/>
              <a:tblGrid>
                <a:gridCol w="2307167">
                  <a:extLst>
                    <a:ext uri="{9D8B030D-6E8A-4147-A177-3AD203B41FA5}">
                      <a16:colId xmlns:a16="http://schemas.microsoft.com/office/drawing/2014/main" val="20000"/>
                    </a:ext>
                  </a:extLst>
                </a:gridCol>
                <a:gridCol w="5998633">
                  <a:extLst>
                    <a:ext uri="{9D8B030D-6E8A-4147-A177-3AD203B41FA5}">
                      <a16:colId xmlns:a16="http://schemas.microsoft.com/office/drawing/2014/main" val="20001"/>
                    </a:ext>
                  </a:extLst>
                </a:gridCol>
              </a:tblGrid>
              <a:tr h="83147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ACTION:</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pitchFamily="34" charset="0"/>
                          <a:ea typeface="Times New Roman"/>
                          <a:cs typeface="Arial" pitchFamily="34" charset="0"/>
                        </a:rPr>
                        <a:t>Identify the Functional Elements of the Shot</a:t>
                      </a:r>
                      <a:r>
                        <a:rPr lang="en-US" sz="2400" baseline="0" dirty="0" smtClean="0">
                          <a:solidFill>
                            <a:schemeClr val="bg1"/>
                          </a:solidFill>
                          <a:latin typeface="Arial" pitchFamily="34" charset="0"/>
                          <a:ea typeface="Times New Roman"/>
                          <a:cs typeface="Arial" pitchFamily="34" charset="0"/>
                        </a:rPr>
                        <a:t> Process</a:t>
                      </a:r>
                      <a:endParaRPr lang="en-US" sz="24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74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CONDITIONS:</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pitchFamily="34" charset="0"/>
                          <a:ea typeface="Times New Roman"/>
                          <a:cs typeface="Arial" pitchFamily="34" charset="0"/>
                        </a:rPr>
                        <a:t>Given an M4-Carbine</a:t>
                      </a:r>
                      <a:r>
                        <a:rPr lang="en-US" sz="2400" baseline="0" dirty="0" smtClean="0">
                          <a:solidFill>
                            <a:schemeClr val="bg1"/>
                          </a:solidFill>
                          <a:latin typeface="Arial" pitchFamily="34" charset="0"/>
                          <a:ea typeface="Times New Roman"/>
                          <a:cs typeface="Arial" pitchFamily="34" charset="0"/>
                        </a:rPr>
                        <a:t> in a classroom environment</a:t>
                      </a:r>
                      <a:endParaRPr lang="en-US" sz="24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436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STANDARDS:</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nSpc>
                          <a:spcPct val="115000"/>
                        </a:lnSpc>
                        <a:spcBef>
                          <a:spcPts val="200"/>
                        </a:spcBef>
                        <a:spcAft>
                          <a:spcPts val="200"/>
                        </a:spcAft>
                        <a:buFont typeface="Arial" panose="020B0604020202020204" pitchFamily="34" charset="0"/>
                        <a:buNone/>
                      </a:pPr>
                      <a:r>
                        <a:rPr lang="en-US" sz="1800" dirty="0" smtClean="0">
                          <a:solidFill>
                            <a:schemeClr val="bg1"/>
                          </a:solidFill>
                          <a:latin typeface="Arial" pitchFamily="34" charset="0"/>
                          <a:ea typeface="Times New Roman"/>
                          <a:cs typeface="Arial" pitchFamily="34" charset="0"/>
                        </a:rPr>
                        <a:t>The trainee will identify the Four Functional Elements of the Shot</a:t>
                      </a:r>
                      <a:r>
                        <a:rPr lang="en-US" sz="1800" baseline="0" dirty="0" smtClean="0">
                          <a:solidFill>
                            <a:schemeClr val="bg1"/>
                          </a:solidFill>
                          <a:latin typeface="Arial" pitchFamily="34" charset="0"/>
                          <a:ea typeface="Times New Roman"/>
                          <a:cs typeface="Arial" pitchFamily="34" charset="0"/>
                        </a:rPr>
                        <a:t> Process </a:t>
                      </a:r>
                      <a:r>
                        <a:rPr lang="en-US" sz="1800" dirty="0" smtClean="0">
                          <a:solidFill>
                            <a:schemeClr val="bg1"/>
                          </a:solidFill>
                          <a:latin typeface="Arial" pitchFamily="34" charset="0"/>
                          <a:ea typeface="Times New Roman"/>
                          <a:cs typeface="Arial" pitchFamily="34" charset="0"/>
                        </a:rPr>
                        <a:t>by:</a:t>
                      </a:r>
                    </a:p>
                    <a:p>
                      <a:pPr marL="0" marR="0" indent="0">
                        <a:lnSpc>
                          <a:spcPct val="115000"/>
                        </a:lnSpc>
                        <a:spcBef>
                          <a:spcPts val="200"/>
                        </a:spcBef>
                        <a:spcAft>
                          <a:spcPts val="200"/>
                        </a:spcAft>
                        <a:buFont typeface="Arial" panose="020B0604020202020204" pitchFamily="34" charset="0"/>
                        <a:buNone/>
                      </a:pPr>
                      <a:endParaRPr lang="en-US" sz="1800" dirty="0" smtClean="0">
                        <a:solidFill>
                          <a:schemeClr val="bg1"/>
                        </a:solidFill>
                        <a:latin typeface="Arial" pitchFamily="34" charset="0"/>
                        <a:ea typeface="Times New Roman"/>
                        <a:cs typeface="Arial" pitchFamily="34" charset="0"/>
                      </a:endParaRPr>
                    </a:p>
                    <a:p>
                      <a:pPr marL="285750" marR="0" indent="-285750">
                        <a:lnSpc>
                          <a:spcPct val="115000"/>
                        </a:lnSpc>
                        <a:spcBef>
                          <a:spcPts val="200"/>
                        </a:spcBef>
                        <a:spcAft>
                          <a:spcPts val="200"/>
                        </a:spcAft>
                        <a:buFont typeface="Arial" panose="020B0604020202020204" pitchFamily="34" charset="0"/>
                        <a:buChar char="•"/>
                      </a:pPr>
                      <a:r>
                        <a:rPr lang="en-US" sz="1800" dirty="0" smtClean="0">
                          <a:solidFill>
                            <a:schemeClr val="bg1"/>
                          </a:solidFill>
                          <a:latin typeface="Arial" pitchFamily="34" charset="0"/>
                          <a:ea typeface="Times New Roman"/>
                          <a:cs typeface="Arial" pitchFamily="34" charset="0"/>
                        </a:rPr>
                        <a:t>Demonstrating Proper Workspace Management.</a:t>
                      </a:r>
                    </a:p>
                    <a:p>
                      <a:pPr marL="285750" marR="0" indent="-285750">
                        <a:lnSpc>
                          <a:spcPct val="115000"/>
                        </a:lnSpc>
                        <a:spcBef>
                          <a:spcPts val="200"/>
                        </a:spcBef>
                        <a:spcAft>
                          <a:spcPts val="200"/>
                        </a:spcAft>
                        <a:buFont typeface="Arial" panose="020B0604020202020204" pitchFamily="34" charset="0"/>
                        <a:buChar char="•"/>
                      </a:pPr>
                      <a:r>
                        <a:rPr lang="en-US" sz="1800" dirty="0" smtClean="0">
                          <a:solidFill>
                            <a:schemeClr val="bg1"/>
                          </a:solidFill>
                          <a:latin typeface="Arial" pitchFamily="34" charset="0"/>
                          <a:ea typeface="Times New Roman"/>
                          <a:cs typeface="Arial" pitchFamily="34" charset="0"/>
                        </a:rPr>
                        <a:t>Demonstrating Proper Stability.</a:t>
                      </a:r>
                    </a:p>
                    <a:p>
                      <a:pPr marL="285750" marR="0" indent="-285750">
                        <a:lnSpc>
                          <a:spcPct val="115000"/>
                        </a:lnSpc>
                        <a:spcBef>
                          <a:spcPts val="200"/>
                        </a:spcBef>
                        <a:spcAft>
                          <a:spcPts val="200"/>
                        </a:spcAft>
                        <a:buFont typeface="Arial" panose="020B0604020202020204" pitchFamily="34" charset="0"/>
                        <a:buChar char="•"/>
                      </a:pPr>
                      <a:r>
                        <a:rPr lang="en-US" sz="1800" dirty="0" smtClean="0">
                          <a:solidFill>
                            <a:schemeClr val="bg1"/>
                          </a:solidFill>
                          <a:latin typeface="Arial" pitchFamily="34" charset="0"/>
                          <a:ea typeface="Times New Roman"/>
                          <a:cs typeface="Arial" pitchFamily="34" charset="0"/>
                        </a:rPr>
                        <a:t>Demonstrating</a:t>
                      </a:r>
                      <a:r>
                        <a:rPr lang="en-US" sz="1800" baseline="0" dirty="0" smtClean="0">
                          <a:solidFill>
                            <a:schemeClr val="bg1"/>
                          </a:solidFill>
                          <a:latin typeface="Arial" pitchFamily="34" charset="0"/>
                          <a:ea typeface="Times New Roman"/>
                          <a:cs typeface="Arial" pitchFamily="34" charset="0"/>
                        </a:rPr>
                        <a:t> Proper Aim</a:t>
                      </a:r>
                    </a:p>
                    <a:p>
                      <a:pPr marL="285750" marR="0" indent="-285750">
                        <a:lnSpc>
                          <a:spcPct val="115000"/>
                        </a:lnSpc>
                        <a:spcBef>
                          <a:spcPts val="200"/>
                        </a:spcBef>
                        <a:spcAft>
                          <a:spcPts val="200"/>
                        </a:spcAft>
                        <a:buFont typeface="Arial" panose="020B0604020202020204" pitchFamily="34" charset="0"/>
                        <a:buChar char="•"/>
                      </a:pPr>
                      <a:r>
                        <a:rPr lang="en-US" sz="1800" baseline="0" dirty="0" smtClean="0">
                          <a:solidFill>
                            <a:schemeClr val="bg1"/>
                          </a:solidFill>
                          <a:latin typeface="Arial" pitchFamily="34" charset="0"/>
                          <a:ea typeface="Times New Roman"/>
                          <a:cs typeface="Arial" pitchFamily="34" charset="0"/>
                        </a:rPr>
                        <a:t>Demonstrating Proper Control.</a:t>
                      </a:r>
                    </a:p>
                    <a:p>
                      <a:pPr marL="285750" marR="0" indent="-285750">
                        <a:lnSpc>
                          <a:spcPct val="115000"/>
                        </a:lnSpc>
                        <a:spcBef>
                          <a:spcPts val="200"/>
                        </a:spcBef>
                        <a:spcAft>
                          <a:spcPts val="200"/>
                        </a:spcAft>
                        <a:buFont typeface="Arial" panose="020B0604020202020204" pitchFamily="34" charset="0"/>
                        <a:buChar char="•"/>
                      </a:pPr>
                      <a:r>
                        <a:rPr lang="en-US" sz="1800" baseline="0" dirty="0" smtClean="0">
                          <a:solidFill>
                            <a:schemeClr val="bg1"/>
                          </a:solidFill>
                          <a:latin typeface="Arial" pitchFamily="34" charset="0"/>
                          <a:ea typeface="Times New Roman"/>
                          <a:cs typeface="Arial" pitchFamily="34" charset="0"/>
                        </a:rPr>
                        <a:t>Demonstrating Proper Movement</a:t>
                      </a:r>
                      <a:endParaRPr lang="en-US" sz="1800" dirty="0" smtClean="0">
                        <a:solidFill>
                          <a:schemeClr val="bg1"/>
                        </a:solidFill>
                        <a:latin typeface="Arial" pitchFamily="34" charset="0"/>
                        <a:ea typeface="Times New Roman"/>
                        <a:cs typeface="Arial" pitchFamily="34" charset="0"/>
                      </a:endParaRPr>
                    </a:p>
                    <a:p>
                      <a:pPr marL="285750" marR="0" indent="-285750">
                        <a:lnSpc>
                          <a:spcPct val="115000"/>
                        </a:lnSpc>
                        <a:spcBef>
                          <a:spcPts val="200"/>
                        </a:spcBef>
                        <a:spcAft>
                          <a:spcPts val="200"/>
                        </a:spcAft>
                        <a:buFont typeface="Arial" panose="020B0604020202020204" pitchFamily="34" charset="0"/>
                        <a:buChar char="•"/>
                      </a:pPr>
                      <a:r>
                        <a:rPr lang="en-US" sz="1800" dirty="0" smtClean="0">
                          <a:solidFill>
                            <a:schemeClr val="bg1"/>
                          </a:solidFill>
                          <a:latin typeface="Arial" pitchFamily="34" charset="0"/>
                          <a:ea typeface="Times New Roman"/>
                          <a:cs typeface="Arial" pitchFamily="34" charset="0"/>
                        </a:rPr>
                        <a:t>Identifying the primary RM firing positions.</a:t>
                      </a:r>
                      <a:endParaRPr lang="en-US" sz="18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CEFC1CDF-3988-41F0-8D75-292AD6601D66}" type="slidenum">
              <a:rPr lang="en-US" smtClean="0"/>
              <a:pPr>
                <a:defRPr/>
              </a:pPr>
              <a:t>32</a:t>
            </a:fld>
            <a:endParaRPr lang="en-US"/>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Workspace Management</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33</a:t>
            </a:fld>
            <a:endParaRPr lang="en-US"/>
          </a:p>
        </p:txBody>
      </p:sp>
      <p:sp>
        <p:nvSpPr>
          <p:cNvPr id="5" name="TextBox 4"/>
          <p:cNvSpPr txBox="1"/>
          <p:nvPr/>
        </p:nvSpPr>
        <p:spPr>
          <a:xfrm>
            <a:off x="609600" y="1371600"/>
            <a:ext cx="7543800" cy="1015663"/>
          </a:xfrm>
          <a:prstGeom prst="rect">
            <a:avLst/>
          </a:prstGeom>
          <a:noFill/>
        </p:spPr>
        <p:txBody>
          <a:bodyPr wrap="square" rtlCol="0">
            <a:spAutoFit/>
          </a:bodyPr>
          <a:lstStyle/>
          <a:p>
            <a:r>
              <a:rPr lang="en-US" sz="2000" dirty="0">
                <a:solidFill>
                  <a:schemeClr val="bg1"/>
                </a:solidFill>
              </a:rPr>
              <a:t>The workspace is a spherical area, 12 to 18 inches in diameter centered on the Soldier’s chin and approximately 12 inches in front of their chin</a:t>
            </a:r>
          </a:p>
        </p:txBody>
      </p:sp>
      <p:pic>
        <p:nvPicPr>
          <p:cNvPr id="6" name="Picture 5"/>
          <p:cNvPicPr>
            <a:picLocks noChangeAspect="1"/>
          </p:cNvPicPr>
          <p:nvPr/>
        </p:nvPicPr>
        <p:blipFill>
          <a:blip r:embed="rId3"/>
          <a:stretch>
            <a:fillRect/>
          </a:stretch>
        </p:blipFill>
        <p:spPr>
          <a:xfrm>
            <a:off x="1371600" y="2615863"/>
            <a:ext cx="6400799" cy="4089737"/>
          </a:xfrm>
          <a:prstGeom prst="rect">
            <a:avLst/>
          </a:prstGeom>
        </p:spPr>
      </p:pic>
    </p:spTree>
    <p:extLst>
      <p:ext uri="{BB962C8B-B14F-4D97-AF65-F5344CB8AC3E}">
        <p14:creationId xmlns:p14="http://schemas.microsoft.com/office/powerpoint/2010/main" val="3784106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Stability</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34</a:t>
            </a:fld>
            <a:endParaRPr lang="en-US"/>
          </a:p>
        </p:txBody>
      </p:sp>
      <p:sp>
        <p:nvSpPr>
          <p:cNvPr id="3" name="TextBox 2"/>
          <p:cNvSpPr txBox="1"/>
          <p:nvPr/>
        </p:nvSpPr>
        <p:spPr>
          <a:xfrm>
            <a:off x="609600" y="2808744"/>
            <a:ext cx="4876800" cy="2677656"/>
          </a:xfrm>
          <a:prstGeom prst="rect">
            <a:avLst/>
          </a:prstGeom>
          <a:noFill/>
        </p:spPr>
        <p:txBody>
          <a:bodyPr wrap="square" rtlCol="0">
            <a:spAutoFit/>
          </a:bodyPr>
          <a:lstStyle/>
          <a:p>
            <a:r>
              <a:rPr lang="en-US" sz="2400" b="1" dirty="0" smtClean="0">
                <a:solidFill>
                  <a:schemeClr val="bg1"/>
                </a:solidFill>
              </a:rPr>
              <a:t>Support</a:t>
            </a:r>
          </a:p>
          <a:p>
            <a:pPr marL="457200" indent="-457200">
              <a:buAutoNum type="arabicPeriod"/>
            </a:pPr>
            <a:endParaRPr lang="en-US" sz="2400" b="1" dirty="0" smtClean="0">
              <a:solidFill>
                <a:schemeClr val="bg1"/>
              </a:solidFill>
            </a:endParaRPr>
          </a:p>
          <a:p>
            <a:r>
              <a:rPr lang="en-US" sz="2400" b="1" dirty="0" smtClean="0">
                <a:solidFill>
                  <a:schemeClr val="bg1"/>
                </a:solidFill>
              </a:rPr>
              <a:t>Muscle relaxation</a:t>
            </a:r>
          </a:p>
          <a:p>
            <a:pPr marL="457200" indent="-457200">
              <a:buAutoNum type="arabicPeriod"/>
            </a:pPr>
            <a:endParaRPr lang="en-US" sz="2400" b="1" dirty="0" smtClean="0">
              <a:solidFill>
                <a:schemeClr val="bg1"/>
              </a:solidFill>
            </a:endParaRPr>
          </a:p>
          <a:p>
            <a:r>
              <a:rPr lang="en-US" sz="2400" b="1" dirty="0" smtClean="0">
                <a:solidFill>
                  <a:schemeClr val="bg1"/>
                </a:solidFill>
              </a:rPr>
              <a:t>Natural Point of Aim</a:t>
            </a:r>
          </a:p>
          <a:p>
            <a:pPr marL="457200" indent="-457200">
              <a:buAutoNum type="arabicPeriod"/>
            </a:pPr>
            <a:endParaRPr lang="en-US" sz="2400" b="1" dirty="0" smtClean="0">
              <a:solidFill>
                <a:schemeClr val="bg1"/>
              </a:solidFill>
            </a:endParaRPr>
          </a:p>
          <a:p>
            <a:r>
              <a:rPr lang="en-US" sz="2400" b="1" dirty="0" smtClean="0">
                <a:solidFill>
                  <a:schemeClr val="bg1"/>
                </a:solidFill>
              </a:rPr>
              <a:t>Recoil Management</a:t>
            </a:r>
          </a:p>
        </p:txBody>
      </p:sp>
      <p:sp>
        <p:nvSpPr>
          <p:cNvPr id="7" name="TextBox 6"/>
          <p:cNvSpPr txBox="1"/>
          <p:nvPr/>
        </p:nvSpPr>
        <p:spPr>
          <a:xfrm>
            <a:off x="3221309" y="1143000"/>
            <a:ext cx="2335896" cy="461665"/>
          </a:xfrm>
          <a:prstGeom prst="rect">
            <a:avLst/>
          </a:prstGeom>
          <a:noFill/>
        </p:spPr>
        <p:txBody>
          <a:bodyPr wrap="none" rtlCol="0">
            <a:spAutoFit/>
          </a:bodyPr>
          <a:lstStyle/>
          <a:p>
            <a:r>
              <a:rPr lang="en-US" sz="2400" b="1" dirty="0" smtClean="0">
                <a:solidFill>
                  <a:schemeClr val="bg1"/>
                </a:solidFill>
              </a:rPr>
              <a:t>Four functions</a:t>
            </a:r>
            <a:endParaRPr lang="en-US" sz="2400" b="1" dirty="0">
              <a:solidFill>
                <a:schemeClr val="bg1"/>
              </a:solidFill>
            </a:endParaRPr>
          </a:p>
        </p:txBody>
      </p:sp>
    </p:spTree>
    <p:extLst>
      <p:ext uri="{BB962C8B-B14F-4D97-AF65-F5344CB8AC3E}">
        <p14:creationId xmlns:p14="http://schemas.microsoft.com/office/powerpoint/2010/main" val="18866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solidFill>
                  <a:schemeClr val="bg1"/>
                </a:solidFill>
              </a:rPr>
              <a:t>Stability</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35</a:t>
            </a:fld>
            <a:endParaRPr lang="en-US"/>
          </a:p>
        </p:txBody>
      </p:sp>
      <p:sp>
        <p:nvSpPr>
          <p:cNvPr id="3" name="TextBox 2"/>
          <p:cNvSpPr txBox="1"/>
          <p:nvPr/>
        </p:nvSpPr>
        <p:spPr>
          <a:xfrm>
            <a:off x="381000" y="1905000"/>
            <a:ext cx="8458200" cy="4893647"/>
          </a:xfrm>
          <a:prstGeom prst="rect">
            <a:avLst/>
          </a:prstGeom>
          <a:noFill/>
        </p:spPr>
        <p:txBody>
          <a:bodyPr wrap="square" rtlCol="0">
            <a:spAutoFit/>
          </a:bodyPr>
          <a:lstStyle/>
          <a:p>
            <a:r>
              <a:rPr lang="en-US" sz="2400" b="1" dirty="0" smtClean="0">
                <a:solidFill>
                  <a:schemeClr val="bg1"/>
                </a:solidFill>
              </a:rPr>
              <a:t>Support </a:t>
            </a:r>
            <a:r>
              <a:rPr lang="en-US" sz="2400" dirty="0" smtClean="0">
                <a:solidFill>
                  <a:schemeClr val="bg1"/>
                </a:solidFill>
              </a:rPr>
              <a:t>can </a:t>
            </a:r>
            <a:r>
              <a:rPr lang="en-US" sz="2400" dirty="0">
                <a:solidFill>
                  <a:schemeClr val="bg1"/>
                </a:solidFill>
              </a:rPr>
              <a:t>be natural or artificial or a combination of both. Natural support comes from a combination of the shooter’s bones and muscles. Artificial support comes from objects outside the shooter’s </a:t>
            </a:r>
            <a:r>
              <a:rPr lang="en-US" sz="2400" dirty="0" smtClean="0">
                <a:solidFill>
                  <a:schemeClr val="bg1"/>
                </a:solidFill>
              </a:rPr>
              <a:t>body.</a:t>
            </a:r>
          </a:p>
          <a:p>
            <a:endParaRPr lang="en-US" sz="2400" b="1" dirty="0" smtClean="0">
              <a:solidFill>
                <a:schemeClr val="bg1"/>
              </a:solidFill>
            </a:endParaRPr>
          </a:p>
          <a:p>
            <a:pPr marL="285750" indent="-285750">
              <a:buFont typeface="Arial" panose="020B0604020202020204" pitchFamily="34" charset="0"/>
              <a:buChar char="•"/>
            </a:pPr>
            <a:r>
              <a:rPr lang="en-US" sz="2400" dirty="0" smtClean="0">
                <a:solidFill>
                  <a:schemeClr val="bg1"/>
                </a:solidFill>
              </a:rPr>
              <a:t>Leg position</a:t>
            </a:r>
          </a:p>
          <a:p>
            <a:pPr marL="285750" indent="-285750">
              <a:buFont typeface="Arial" panose="020B0604020202020204" pitchFamily="34" charset="0"/>
              <a:buChar char="•"/>
            </a:pPr>
            <a:r>
              <a:rPr lang="en-US" sz="2400" dirty="0" smtClean="0">
                <a:solidFill>
                  <a:schemeClr val="bg1"/>
                </a:solidFill>
              </a:rPr>
              <a:t>Stance/Center of Gravity</a:t>
            </a:r>
          </a:p>
          <a:p>
            <a:pPr marL="285750" indent="-285750">
              <a:buFont typeface="Arial" panose="020B0604020202020204" pitchFamily="34" charset="0"/>
              <a:buChar char="•"/>
            </a:pPr>
            <a:r>
              <a:rPr lang="en-US" sz="2400" dirty="0" smtClean="0">
                <a:solidFill>
                  <a:schemeClr val="bg1"/>
                </a:solidFill>
              </a:rPr>
              <a:t>Firing Elbow</a:t>
            </a:r>
          </a:p>
          <a:p>
            <a:pPr marL="285750" indent="-285750">
              <a:buFont typeface="Arial" panose="020B0604020202020204" pitchFamily="34" charset="0"/>
              <a:buChar char="•"/>
            </a:pPr>
            <a:r>
              <a:rPr lang="en-US" sz="2400" dirty="0" smtClean="0">
                <a:solidFill>
                  <a:schemeClr val="bg1"/>
                </a:solidFill>
              </a:rPr>
              <a:t>Non-Firing Elbow</a:t>
            </a:r>
          </a:p>
          <a:p>
            <a:pPr marL="285750" indent="-285750">
              <a:buFont typeface="Arial" panose="020B0604020202020204" pitchFamily="34" charset="0"/>
              <a:buChar char="•"/>
            </a:pPr>
            <a:r>
              <a:rPr lang="en-US" sz="2400" dirty="0" smtClean="0">
                <a:solidFill>
                  <a:schemeClr val="bg1"/>
                </a:solidFill>
              </a:rPr>
              <a:t>Firing Hand</a:t>
            </a:r>
          </a:p>
          <a:p>
            <a:pPr marL="285750" indent="-285750">
              <a:buFont typeface="Arial" panose="020B0604020202020204" pitchFamily="34" charset="0"/>
              <a:buChar char="•"/>
            </a:pPr>
            <a:r>
              <a:rPr lang="en-US" sz="2400" dirty="0" smtClean="0">
                <a:solidFill>
                  <a:schemeClr val="bg1"/>
                </a:solidFill>
              </a:rPr>
              <a:t>Non-Firing Hand</a:t>
            </a:r>
          </a:p>
          <a:p>
            <a:pPr marL="285750" indent="-285750">
              <a:buFont typeface="Arial" panose="020B0604020202020204" pitchFamily="34" charset="0"/>
              <a:buChar char="•"/>
            </a:pPr>
            <a:r>
              <a:rPr lang="en-US" sz="2400" dirty="0" smtClean="0">
                <a:solidFill>
                  <a:schemeClr val="bg1"/>
                </a:solidFill>
              </a:rPr>
              <a:t>Buttstock</a:t>
            </a:r>
          </a:p>
          <a:p>
            <a:pPr marL="285750" indent="-285750">
              <a:buFont typeface="Arial" panose="020B0604020202020204" pitchFamily="34" charset="0"/>
              <a:buChar char="•"/>
            </a:pPr>
            <a:r>
              <a:rPr lang="en-US" sz="2400" dirty="0" smtClean="0">
                <a:solidFill>
                  <a:schemeClr val="bg1"/>
                </a:solidFill>
              </a:rPr>
              <a:t>Stock Weld</a:t>
            </a:r>
          </a:p>
        </p:txBody>
      </p:sp>
    </p:spTree>
    <p:extLst>
      <p:ext uri="{BB962C8B-B14F-4D97-AF65-F5344CB8AC3E}">
        <p14:creationId xmlns:p14="http://schemas.microsoft.com/office/powerpoint/2010/main" val="2614000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Stability</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36</a:t>
            </a:fld>
            <a:endParaRPr lang="en-US"/>
          </a:p>
        </p:txBody>
      </p:sp>
      <p:sp>
        <p:nvSpPr>
          <p:cNvPr id="3" name="TextBox 2"/>
          <p:cNvSpPr txBox="1"/>
          <p:nvPr/>
        </p:nvSpPr>
        <p:spPr>
          <a:xfrm>
            <a:off x="381000" y="1660001"/>
            <a:ext cx="8534400" cy="5109091"/>
          </a:xfrm>
          <a:prstGeom prst="rect">
            <a:avLst/>
          </a:prstGeom>
          <a:noFill/>
        </p:spPr>
        <p:txBody>
          <a:bodyPr wrap="square" rtlCol="0">
            <a:spAutoFit/>
          </a:bodyPr>
          <a:lstStyle/>
          <a:p>
            <a:r>
              <a:rPr lang="en-US" sz="2400" b="1" dirty="0" smtClean="0">
                <a:solidFill>
                  <a:schemeClr val="bg1"/>
                </a:solidFill>
              </a:rPr>
              <a:t>Muscle Relaxation </a:t>
            </a:r>
            <a:r>
              <a:rPr lang="en-US" sz="2400" dirty="0" smtClean="0">
                <a:solidFill>
                  <a:schemeClr val="bg1"/>
                </a:solidFill>
              </a:rPr>
              <a:t>is the </a:t>
            </a:r>
            <a:r>
              <a:rPr lang="en-US" sz="2400" dirty="0">
                <a:solidFill>
                  <a:schemeClr val="bg1"/>
                </a:solidFill>
              </a:rPr>
              <a:t>ability of the Soldier to maintain orientation of the weapon appropriately during the shot process while keeping the major muscle groups from straining to maintain the weapon system’s position. Relaxed muscles contribute to stability provided by support.  </a:t>
            </a:r>
            <a:r>
              <a:rPr lang="en-US" sz="1600" dirty="0" smtClean="0">
                <a:solidFill>
                  <a:schemeClr val="bg1"/>
                </a:solidFill>
              </a:rPr>
              <a:t> </a:t>
            </a:r>
          </a:p>
          <a:p>
            <a:endParaRPr lang="en-US" sz="1600" b="1" dirty="0">
              <a:solidFill>
                <a:schemeClr val="bg1"/>
              </a:solidFill>
            </a:endParaRPr>
          </a:p>
          <a:p>
            <a:pPr marL="285750" indent="-285750">
              <a:buFont typeface="Arial" panose="020B0604020202020204" pitchFamily="34" charset="0"/>
              <a:buChar char="•"/>
            </a:pPr>
            <a:r>
              <a:rPr lang="en-US" dirty="0" smtClean="0">
                <a:solidFill>
                  <a:schemeClr val="bg1"/>
                </a:solidFill>
              </a:rPr>
              <a:t>Strained </a:t>
            </a:r>
            <a:r>
              <a:rPr lang="en-US" dirty="0">
                <a:solidFill>
                  <a:schemeClr val="bg1"/>
                </a:solidFill>
              </a:rPr>
              <a:t>or fatigued muscles detract from </a:t>
            </a:r>
            <a:r>
              <a:rPr lang="en-US" dirty="0" smtClean="0">
                <a:solidFill>
                  <a:schemeClr val="bg1"/>
                </a:solidFill>
              </a:rPr>
              <a:t>stability.</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As </a:t>
            </a:r>
            <a:r>
              <a:rPr lang="en-US" dirty="0">
                <a:solidFill>
                  <a:schemeClr val="bg1"/>
                </a:solidFill>
              </a:rPr>
              <a:t>a rule, the more support from the shooter’s bones the less he requires from his </a:t>
            </a:r>
            <a:r>
              <a:rPr lang="en-US" dirty="0" smtClean="0">
                <a:solidFill>
                  <a:schemeClr val="bg1"/>
                </a:solidFill>
              </a:rPr>
              <a:t>muscles.</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The </a:t>
            </a:r>
            <a:r>
              <a:rPr lang="en-US" dirty="0">
                <a:solidFill>
                  <a:schemeClr val="bg1"/>
                </a:solidFill>
              </a:rPr>
              <a:t>more skeletal support, the more stable the position, as bones do not fatigue or </a:t>
            </a:r>
            <a:r>
              <a:rPr lang="en-US" dirty="0" smtClean="0">
                <a:solidFill>
                  <a:schemeClr val="bg1"/>
                </a:solidFill>
              </a:rPr>
              <a:t>strain.</a:t>
            </a:r>
          </a:p>
          <a:p>
            <a:pPr marL="285750" indent="-285750">
              <a:buFont typeface="Arial" panose="020B0604020202020204" pitchFamily="34" charset="0"/>
              <a:buChar char="•"/>
            </a:pPr>
            <a:endParaRPr lang="en-US" dirty="0" smtClean="0">
              <a:solidFill>
                <a:schemeClr val="bg1"/>
              </a:solidFill>
            </a:endParaRPr>
          </a:p>
          <a:p>
            <a:pPr marL="285750" indent="-285750">
              <a:buFont typeface="Arial" panose="020B0604020202020204" pitchFamily="34" charset="0"/>
              <a:buChar char="•"/>
            </a:pPr>
            <a:r>
              <a:rPr lang="en-US" dirty="0" smtClean="0">
                <a:solidFill>
                  <a:schemeClr val="bg1"/>
                </a:solidFill>
              </a:rPr>
              <a:t>As </a:t>
            </a:r>
            <a:r>
              <a:rPr lang="en-US" dirty="0">
                <a:solidFill>
                  <a:schemeClr val="bg1"/>
                </a:solidFill>
              </a:rPr>
              <a:t>a rule, the less muscle support required, the longer the shooter can stay in position. </a:t>
            </a:r>
            <a:endParaRPr lang="en-US" sz="2800" dirty="0" smtClean="0">
              <a:solidFill>
                <a:schemeClr val="bg1"/>
              </a:solidFill>
            </a:endParaRPr>
          </a:p>
        </p:txBody>
      </p:sp>
      <p:sp>
        <p:nvSpPr>
          <p:cNvPr id="7" name="TextBox 6"/>
          <p:cNvSpPr txBox="1"/>
          <p:nvPr/>
        </p:nvSpPr>
        <p:spPr>
          <a:xfrm>
            <a:off x="3404052" y="941341"/>
            <a:ext cx="2335896" cy="461665"/>
          </a:xfrm>
          <a:prstGeom prst="rect">
            <a:avLst/>
          </a:prstGeom>
          <a:noFill/>
        </p:spPr>
        <p:txBody>
          <a:bodyPr wrap="none" rtlCol="0">
            <a:spAutoFit/>
          </a:bodyPr>
          <a:lstStyle/>
          <a:p>
            <a:r>
              <a:rPr lang="en-US" sz="2400" b="1" dirty="0" smtClean="0">
                <a:solidFill>
                  <a:schemeClr val="bg1"/>
                </a:solidFill>
              </a:rPr>
              <a:t>Four functions</a:t>
            </a:r>
            <a:endParaRPr lang="en-US" sz="2400" b="1" dirty="0">
              <a:solidFill>
                <a:schemeClr val="bg1"/>
              </a:solidFill>
            </a:endParaRPr>
          </a:p>
        </p:txBody>
      </p:sp>
    </p:spTree>
    <p:extLst>
      <p:ext uri="{BB962C8B-B14F-4D97-AF65-F5344CB8AC3E}">
        <p14:creationId xmlns:p14="http://schemas.microsoft.com/office/powerpoint/2010/main" val="2240258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Stability</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37</a:t>
            </a:fld>
            <a:endParaRPr lang="en-US"/>
          </a:p>
        </p:txBody>
      </p:sp>
      <p:sp>
        <p:nvSpPr>
          <p:cNvPr id="3" name="TextBox 2"/>
          <p:cNvSpPr txBox="1"/>
          <p:nvPr/>
        </p:nvSpPr>
        <p:spPr>
          <a:xfrm>
            <a:off x="190500" y="1415296"/>
            <a:ext cx="8763000" cy="4524315"/>
          </a:xfrm>
          <a:prstGeom prst="rect">
            <a:avLst/>
          </a:prstGeom>
          <a:noFill/>
        </p:spPr>
        <p:txBody>
          <a:bodyPr wrap="square" rtlCol="0">
            <a:spAutoFit/>
          </a:bodyPr>
          <a:lstStyle/>
          <a:p>
            <a:r>
              <a:rPr lang="en-US" sz="2400" b="1" dirty="0">
                <a:solidFill>
                  <a:schemeClr val="bg1"/>
                </a:solidFill>
              </a:rPr>
              <a:t>Natural Point of </a:t>
            </a:r>
            <a:r>
              <a:rPr lang="en-US" sz="2400" b="1" dirty="0" smtClean="0">
                <a:solidFill>
                  <a:schemeClr val="bg1"/>
                </a:solidFill>
              </a:rPr>
              <a:t>Aim</a:t>
            </a:r>
            <a:r>
              <a:rPr lang="en-US" sz="2400" dirty="0" smtClean="0">
                <a:solidFill>
                  <a:schemeClr val="bg1"/>
                </a:solidFill>
              </a:rPr>
              <a:t> </a:t>
            </a:r>
            <a:r>
              <a:rPr lang="en-US" sz="2400" dirty="0">
                <a:solidFill>
                  <a:schemeClr val="bg1"/>
                </a:solidFill>
              </a:rPr>
              <a:t>is the point where the barrel naturally orients when the shooter’s muscles are relaxed and support is achieved. The natural point of aim is built upon the following </a:t>
            </a:r>
            <a:r>
              <a:rPr lang="en-US" sz="2400" dirty="0" smtClean="0">
                <a:solidFill>
                  <a:schemeClr val="bg1"/>
                </a:solidFill>
              </a:rPr>
              <a:t>principles:</a:t>
            </a:r>
          </a:p>
          <a:p>
            <a:endParaRPr lang="en-US" sz="2400" dirty="0">
              <a:solidFill>
                <a:schemeClr val="bg1"/>
              </a:solidFill>
            </a:endParaRPr>
          </a:p>
          <a:p>
            <a:pPr marL="342900" indent="-342900">
              <a:buFont typeface="Arial" panose="020B0604020202020204" pitchFamily="34" charset="0"/>
              <a:buChar char="•"/>
            </a:pPr>
            <a:r>
              <a:rPr lang="en-US" dirty="0" smtClean="0">
                <a:solidFill>
                  <a:schemeClr val="bg1"/>
                </a:solidFill>
              </a:rPr>
              <a:t>The </a:t>
            </a:r>
            <a:r>
              <a:rPr lang="en-US" dirty="0">
                <a:solidFill>
                  <a:schemeClr val="bg1"/>
                </a:solidFill>
              </a:rPr>
              <a:t>closer the natural point of aim is to the target, the less muscle support </a:t>
            </a:r>
            <a:r>
              <a:rPr lang="en-US" dirty="0" smtClean="0">
                <a:solidFill>
                  <a:schemeClr val="bg1"/>
                </a:solidFill>
              </a:rPr>
              <a:t>required.</a:t>
            </a:r>
          </a:p>
          <a:p>
            <a:pPr marL="342900" indent="-342900">
              <a:buFont typeface="Arial" panose="020B0604020202020204" pitchFamily="34" charset="0"/>
              <a:buChar char="•"/>
            </a:pPr>
            <a:endParaRPr lang="en-US" dirty="0" smtClean="0">
              <a:solidFill>
                <a:schemeClr val="bg1"/>
              </a:solidFill>
            </a:endParaRPr>
          </a:p>
          <a:p>
            <a:pPr marL="342900" indent="-342900">
              <a:buFont typeface="Arial" panose="020B0604020202020204" pitchFamily="34" charset="0"/>
              <a:buChar char="•"/>
            </a:pPr>
            <a:r>
              <a:rPr lang="en-US" dirty="0" smtClean="0">
                <a:solidFill>
                  <a:schemeClr val="bg1"/>
                </a:solidFill>
              </a:rPr>
              <a:t>The </a:t>
            </a:r>
            <a:r>
              <a:rPr lang="en-US" dirty="0">
                <a:solidFill>
                  <a:schemeClr val="bg1"/>
                </a:solidFill>
              </a:rPr>
              <a:t>more stable the position, the more resistant to recoil it </a:t>
            </a:r>
            <a:r>
              <a:rPr lang="en-US" dirty="0" smtClean="0">
                <a:solidFill>
                  <a:schemeClr val="bg1"/>
                </a:solidFill>
              </a:rPr>
              <a:t>is.</a:t>
            </a:r>
          </a:p>
          <a:p>
            <a:pPr marL="342900" indent="-342900">
              <a:buFont typeface="Arial" panose="020B0604020202020204" pitchFamily="34" charset="0"/>
              <a:buChar char="•"/>
            </a:pPr>
            <a:endParaRPr lang="en-US" dirty="0" smtClean="0">
              <a:solidFill>
                <a:schemeClr val="bg1"/>
              </a:solidFill>
            </a:endParaRPr>
          </a:p>
          <a:p>
            <a:pPr marL="342900" indent="-342900">
              <a:buFont typeface="Arial" panose="020B0604020202020204" pitchFamily="34" charset="0"/>
              <a:buChar char="•"/>
            </a:pPr>
            <a:r>
              <a:rPr lang="en-US" dirty="0" smtClean="0">
                <a:solidFill>
                  <a:schemeClr val="bg1"/>
                </a:solidFill>
              </a:rPr>
              <a:t>More </a:t>
            </a:r>
            <a:r>
              <a:rPr lang="en-US" dirty="0">
                <a:solidFill>
                  <a:schemeClr val="bg1"/>
                </a:solidFill>
              </a:rPr>
              <a:t>of the shooter’s body on the ground equals a more stable </a:t>
            </a:r>
            <a:r>
              <a:rPr lang="en-US" dirty="0" smtClean="0">
                <a:solidFill>
                  <a:schemeClr val="bg1"/>
                </a:solidFill>
              </a:rPr>
              <a:t>position.</a:t>
            </a:r>
          </a:p>
          <a:p>
            <a:pPr marL="342900" indent="-342900">
              <a:buFont typeface="Arial" panose="020B0604020202020204" pitchFamily="34" charset="0"/>
              <a:buChar char="•"/>
            </a:pPr>
            <a:endParaRPr lang="en-US" dirty="0" smtClean="0">
              <a:solidFill>
                <a:schemeClr val="bg1"/>
              </a:solidFill>
            </a:endParaRPr>
          </a:p>
          <a:p>
            <a:pPr marL="342900" indent="-342900">
              <a:buFont typeface="Arial" panose="020B0604020202020204" pitchFamily="34" charset="0"/>
              <a:buChar char="•"/>
            </a:pPr>
            <a:r>
              <a:rPr lang="en-US" dirty="0" smtClean="0">
                <a:solidFill>
                  <a:schemeClr val="bg1"/>
                </a:solidFill>
              </a:rPr>
              <a:t>More </a:t>
            </a:r>
            <a:r>
              <a:rPr lang="en-US" dirty="0">
                <a:solidFill>
                  <a:schemeClr val="bg1"/>
                </a:solidFill>
              </a:rPr>
              <a:t>of the shooter’s body on the ground equals less mobility for the </a:t>
            </a:r>
            <a:r>
              <a:rPr lang="en-US" b="1" dirty="0">
                <a:solidFill>
                  <a:schemeClr val="bg1"/>
                </a:solidFill>
              </a:rPr>
              <a:t>shooter.</a:t>
            </a:r>
          </a:p>
          <a:p>
            <a:endParaRPr lang="en-US" sz="2400" b="1" dirty="0">
              <a:solidFill>
                <a:schemeClr val="bg1"/>
              </a:solidFill>
            </a:endParaRPr>
          </a:p>
        </p:txBody>
      </p:sp>
      <p:sp>
        <p:nvSpPr>
          <p:cNvPr id="7" name="TextBox 6"/>
          <p:cNvSpPr txBox="1"/>
          <p:nvPr/>
        </p:nvSpPr>
        <p:spPr>
          <a:xfrm>
            <a:off x="3404052" y="941341"/>
            <a:ext cx="2335896" cy="461665"/>
          </a:xfrm>
          <a:prstGeom prst="rect">
            <a:avLst/>
          </a:prstGeom>
          <a:noFill/>
        </p:spPr>
        <p:txBody>
          <a:bodyPr wrap="none" rtlCol="0">
            <a:spAutoFit/>
          </a:bodyPr>
          <a:lstStyle/>
          <a:p>
            <a:r>
              <a:rPr lang="en-US" sz="2400" b="1" dirty="0" smtClean="0">
                <a:solidFill>
                  <a:schemeClr val="bg1"/>
                </a:solidFill>
              </a:rPr>
              <a:t>Four functions</a:t>
            </a:r>
            <a:endParaRPr lang="en-US" sz="2400" b="1" dirty="0">
              <a:solidFill>
                <a:schemeClr val="bg1"/>
              </a:solidFill>
            </a:endParaRPr>
          </a:p>
        </p:txBody>
      </p:sp>
    </p:spTree>
    <p:extLst>
      <p:ext uri="{BB962C8B-B14F-4D97-AF65-F5344CB8AC3E}">
        <p14:creationId xmlns:p14="http://schemas.microsoft.com/office/powerpoint/2010/main" val="3627896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bg1"/>
                </a:solidFill>
              </a:rPr>
              <a:t>Stability</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38</a:t>
            </a:fld>
            <a:endParaRPr lang="en-US"/>
          </a:p>
        </p:txBody>
      </p:sp>
      <p:sp>
        <p:nvSpPr>
          <p:cNvPr id="3" name="TextBox 2"/>
          <p:cNvSpPr txBox="1"/>
          <p:nvPr/>
        </p:nvSpPr>
        <p:spPr>
          <a:xfrm>
            <a:off x="381000" y="1660001"/>
            <a:ext cx="8534400" cy="3908762"/>
          </a:xfrm>
          <a:prstGeom prst="rect">
            <a:avLst/>
          </a:prstGeom>
          <a:noFill/>
        </p:spPr>
        <p:txBody>
          <a:bodyPr wrap="square" rtlCol="0">
            <a:spAutoFit/>
          </a:bodyPr>
          <a:lstStyle/>
          <a:p>
            <a:r>
              <a:rPr lang="en-US" sz="2400" b="1" dirty="0" smtClean="0">
                <a:solidFill>
                  <a:schemeClr val="bg1"/>
                </a:solidFill>
              </a:rPr>
              <a:t>Recoil Management</a:t>
            </a:r>
          </a:p>
          <a:p>
            <a:endParaRPr lang="en-US" sz="2400" b="1" dirty="0" smtClean="0">
              <a:solidFill>
                <a:schemeClr val="bg1"/>
              </a:solidFill>
            </a:endParaRPr>
          </a:p>
          <a:p>
            <a:pPr marL="342900" indent="-342900">
              <a:buFont typeface="Arial" panose="020B0604020202020204" pitchFamily="34" charset="0"/>
              <a:buChar char="•"/>
            </a:pPr>
            <a:r>
              <a:rPr lang="en-US" sz="2000" dirty="0">
                <a:solidFill>
                  <a:schemeClr val="bg1"/>
                </a:solidFill>
              </a:rPr>
              <a:t>Recoil management is the result of a Soldier assuming and maintaining a stable firing position which mitigates the disturbance of one's sight picture during the cycle of function of the weapon. </a:t>
            </a:r>
            <a:endParaRPr lang="en-US" sz="2000" dirty="0" smtClean="0">
              <a:solidFill>
                <a:schemeClr val="bg1"/>
              </a:solidFill>
            </a:endParaRPr>
          </a:p>
          <a:p>
            <a:endParaRPr lang="en-US" sz="2000" dirty="0">
              <a:solidFill>
                <a:schemeClr val="bg1"/>
              </a:solidFill>
            </a:endParaRPr>
          </a:p>
          <a:p>
            <a:endParaRPr lang="en-US" sz="2000" dirty="0" smtClean="0">
              <a:solidFill>
                <a:schemeClr val="bg1"/>
              </a:solidFill>
            </a:endParaRPr>
          </a:p>
          <a:p>
            <a:pPr marL="342900" indent="-342900">
              <a:buFont typeface="Arial" panose="020B0604020202020204" pitchFamily="34" charset="0"/>
              <a:buChar char="•"/>
            </a:pPr>
            <a:r>
              <a:rPr lang="en-US" sz="2000" dirty="0">
                <a:solidFill>
                  <a:schemeClr val="bg1"/>
                </a:solidFill>
              </a:rPr>
              <a:t>The Soldier’s firing position manages recoil using support of the weapon system, the weight of their body, and the placement of the weapon during the shot process. Proper recoil management allows the sights to rapidly return to the target and allows for faster follow up shots. </a:t>
            </a:r>
          </a:p>
        </p:txBody>
      </p:sp>
      <p:sp>
        <p:nvSpPr>
          <p:cNvPr id="7" name="TextBox 6"/>
          <p:cNvSpPr txBox="1"/>
          <p:nvPr/>
        </p:nvSpPr>
        <p:spPr>
          <a:xfrm>
            <a:off x="3404052" y="941341"/>
            <a:ext cx="2335896" cy="461665"/>
          </a:xfrm>
          <a:prstGeom prst="rect">
            <a:avLst/>
          </a:prstGeom>
          <a:noFill/>
        </p:spPr>
        <p:txBody>
          <a:bodyPr wrap="none" rtlCol="0">
            <a:spAutoFit/>
          </a:bodyPr>
          <a:lstStyle/>
          <a:p>
            <a:r>
              <a:rPr lang="en-US" sz="2400" b="1" dirty="0" smtClean="0">
                <a:solidFill>
                  <a:schemeClr val="bg1"/>
                </a:solidFill>
              </a:rPr>
              <a:t>Four functions</a:t>
            </a:r>
            <a:endParaRPr lang="en-US" sz="2400" b="1" dirty="0">
              <a:solidFill>
                <a:schemeClr val="bg1"/>
              </a:solidFill>
            </a:endParaRPr>
          </a:p>
        </p:txBody>
      </p:sp>
    </p:spTree>
    <p:extLst>
      <p:ext uri="{BB962C8B-B14F-4D97-AF65-F5344CB8AC3E}">
        <p14:creationId xmlns:p14="http://schemas.microsoft.com/office/powerpoint/2010/main" val="17018477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dirty="0" smtClean="0">
                <a:solidFill>
                  <a:schemeClr val="bg1"/>
                </a:solidFill>
                <a:latin typeface="Arial" panose="020B0604020202020204" pitchFamily="34" charset="0"/>
                <a:cs typeface="Arial" panose="020B0604020202020204" pitchFamily="34" charset="0"/>
              </a:rPr>
              <a:t>Aim</a:t>
            </a:r>
            <a:endParaRPr lang="en-US" altLang="en-US" dirty="0" smtClean="0"/>
          </a:p>
        </p:txBody>
      </p:sp>
      <p:sp>
        <p:nvSpPr>
          <p:cNvPr id="3" name="Content Placeholder 2"/>
          <p:cNvSpPr>
            <a:spLocks noGrp="1"/>
          </p:cNvSpPr>
          <p:nvPr>
            <p:ph idx="1"/>
          </p:nvPr>
        </p:nvSpPr>
        <p:spPr>
          <a:xfrm>
            <a:off x="457200" y="1381125"/>
            <a:ext cx="8229600" cy="4525963"/>
          </a:xfrm>
        </p:spPr>
        <p:txBody>
          <a:bodyPr/>
          <a:lstStyle/>
          <a:p>
            <a:pPr lvl="1">
              <a:spcBef>
                <a:spcPct val="50000"/>
              </a:spcBef>
              <a:buFont typeface="Wingdings" charset="0"/>
              <a:buChar char="Ø"/>
              <a:defRPr/>
            </a:pPr>
            <a:r>
              <a:rPr lang="en-US" dirty="0">
                <a:solidFill>
                  <a:schemeClr val="bg1"/>
                </a:solidFill>
                <a:latin typeface="Arial" panose="020B0604020202020204" pitchFamily="34" charset="0"/>
                <a:cs typeface="Arial" panose="020B0604020202020204" pitchFamily="34" charset="0"/>
              </a:rPr>
              <a:t> Focus should be on the front sight post</a:t>
            </a:r>
          </a:p>
          <a:p>
            <a:pPr lvl="1">
              <a:spcBef>
                <a:spcPct val="50000"/>
              </a:spcBef>
              <a:buFont typeface="Wingdings" charset="0"/>
              <a:buChar char="Ø"/>
              <a:defRPr/>
            </a:pPr>
            <a:r>
              <a:rPr lang="en-US" dirty="0">
                <a:solidFill>
                  <a:schemeClr val="bg1"/>
                </a:solidFill>
                <a:latin typeface="Arial" panose="020B0604020202020204" pitchFamily="34" charset="0"/>
                <a:cs typeface="Arial" panose="020B0604020202020204" pitchFamily="34" charset="0"/>
              </a:rPr>
              <a:t>  The target should be blurry when the eye is focused correctly</a:t>
            </a:r>
            <a:r>
              <a:rPr lang="en-US" dirty="0" smtClean="0">
                <a:solidFill>
                  <a:schemeClr val="bg1"/>
                </a:solidFill>
                <a:latin typeface="Arial" panose="020B0604020202020204" pitchFamily="34" charset="0"/>
                <a:cs typeface="Arial" panose="020B0604020202020204" pitchFamily="34" charset="0"/>
              </a:rPr>
              <a:t>.</a:t>
            </a:r>
          </a:p>
          <a:p>
            <a:pPr marL="457200" lvl="1" indent="0">
              <a:spcBef>
                <a:spcPct val="50000"/>
              </a:spcBef>
              <a:buFont typeface="Arial" panose="020B0604020202020204" pitchFamily="34" charset="0"/>
              <a:buNone/>
              <a:defRPr/>
            </a:pPr>
            <a:endParaRPr lang="en-US" dirty="0">
              <a:solidFill>
                <a:schemeClr val="bg1"/>
              </a:solidFill>
              <a:latin typeface="Arial" panose="020B0604020202020204" pitchFamily="34" charset="0"/>
              <a:cs typeface="Arial" panose="020B0604020202020204" pitchFamily="34" charset="0"/>
            </a:endParaRP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FE11F8-4900-4ACD-9609-D43AF19CF988}" type="slidenum">
              <a:rPr lang="en-US" altLang="en-US" sz="1200" smtClean="0">
                <a:solidFill>
                  <a:srgbClr val="FFFFFF"/>
                </a:solidFill>
              </a:rPr>
              <a:pPr>
                <a:spcBef>
                  <a:spcPct val="0"/>
                </a:spcBef>
                <a:buFontTx/>
                <a:buNone/>
              </a:pPr>
              <a:t>39</a:t>
            </a:fld>
            <a:endParaRPr lang="en-US" altLang="en-US" sz="1200" smtClean="0">
              <a:solidFill>
                <a:srgbClr val="FFFFFF"/>
              </a:solidFill>
            </a:endParaRPr>
          </a:p>
        </p:txBody>
      </p:sp>
      <p:pic>
        <p:nvPicPr>
          <p:cNvPr id="409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2955925"/>
            <a:ext cx="52070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6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1070043"/>
            <a:ext cx="8534400" cy="5787958"/>
          </a:xfrm>
        </p:spPr>
        <p:txBody>
          <a:bodyPr/>
          <a:lstStyle/>
          <a:p>
            <a:pPr marL="0" indent="0" algn="ctr">
              <a:buNone/>
            </a:pPr>
            <a:r>
              <a:rPr lang="en-US" sz="2800" b="1" dirty="0">
                <a:solidFill>
                  <a:schemeClr val="bg1"/>
                </a:solidFill>
                <a:latin typeface="Arial" pitchFamily="34" charset="0"/>
                <a:cs typeface="Arial" pitchFamily="34" charset="0"/>
              </a:rPr>
              <a:t>Four Rules of Weapon </a:t>
            </a:r>
            <a:r>
              <a:rPr lang="en-US" sz="2800" b="1" dirty="0" smtClean="0">
                <a:solidFill>
                  <a:schemeClr val="bg1"/>
                </a:solidFill>
                <a:latin typeface="Arial" pitchFamily="34" charset="0"/>
                <a:cs typeface="Arial" pitchFamily="34" charset="0"/>
              </a:rPr>
              <a:t>Safety</a:t>
            </a:r>
          </a:p>
          <a:p>
            <a:pPr marL="0" indent="0">
              <a:buNone/>
            </a:pPr>
            <a:endParaRPr lang="en-US" sz="2800" dirty="0" smtClean="0">
              <a:solidFill>
                <a:schemeClr val="bg1"/>
              </a:solidFill>
            </a:endParaRPr>
          </a:p>
          <a:p>
            <a:pPr marL="514350" indent="-514350">
              <a:buFont typeface="+mj-lt"/>
              <a:buAutoNum type="arabicPeriod"/>
            </a:pPr>
            <a:r>
              <a:rPr lang="en-US" sz="2800" dirty="0" smtClean="0">
                <a:solidFill>
                  <a:schemeClr val="bg1"/>
                </a:solidFill>
              </a:rPr>
              <a:t>Treat </a:t>
            </a:r>
            <a:r>
              <a:rPr lang="en-US" sz="2800" dirty="0">
                <a:solidFill>
                  <a:schemeClr val="bg1"/>
                </a:solidFill>
              </a:rPr>
              <a:t>every weapon as if it were </a:t>
            </a:r>
            <a:r>
              <a:rPr lang="en-US" sz="2800" dirty="0" smtClean="0">
                <a:solidFill>
                  <a:schemeClr val="bg1"/>
                </a:solidFill>
              </a:rPr>
              <a:t>loaded.</a:t>
            </a:r>
          </a:p>
          <a:p>
            <a:pPr marL="514350" indent="-514350">
              <a:buFont typeface="+mj-lt"/>
              <a:buAutoNum type="arabicPeriod"/>
            </a:pPr>
            <a:endParaRPr lang="en-US" sz="2800" dirty="0">
              <a:solidFill>
                <a:schemeClr val="bg1"/>
              </a:solidFill>
            </a:endParaRPr>
          </a:p>
          <a:p>
            <a:pPr marL="514350" indent="-514350">
              <a:buFont typeface="+mj-lt"/>
              <a:buAutoNum type="arabicPeriod"/>
            </a:pPr>
            <a:r>
              <a:rPr lang="en-US" sz="2800" dirty="0" smtClean="0">
                <a:solidFill>
                  <a:schemeClr val="bg1"/>
                </a:solidFill>
              </a:rPr>
              <a:t>Never </a:t>
            </a:r>
            <a:r>
              <a:rPr lang="en-US" sz="2800" dirty="0">
                <a:solidFill>
                  <a:schemeClr val="bg1"/>
                </a:solidFill>
              </a:rPr>
              <a:t>point the weapon at anything you do not intend to </a:t>
            </a:r>
            <a:r>
              <a:rPr lang="en-US" sz="2800" dirty="0" smtClean="0">
                <a:solidFill>
                  <a:schemeClr val="bg1"/>
                </a:solidFill>
              </a:rPr>
              <a:t>shoot.</a:t>
            </a:r>
          </a:p>
          <a:p>
            <a:pPr marL="514350" indent="-514350">
              <a:buFont typeface="+mj-lt"/>
              <a:buAutoNum type="arabicPeriod"/>
            </a:pPr>
            <a:endParaRPr lang="en-US" sz="2800" dirty="0">
              <a:solidFill>
                <a:schemeClr val="bg1"/>
              </a:solidFill>
            </a:endParaRPr>
          </a:p>
          <a:p>
            <a:pPr marL="514350" indent="-514350">
              <a:buFont typeface="+mj-lt"/>
              <a:buAutoNum type="arabicPeriod"/>
            </a:pPr>
            <a:r>
              <a:rPr lang="en-US" sz="2800" dirty="0" smtClean="0">
                <a:solidFill>
                  <a:schemeClr val="bg1"/>
                </a:solidFill>
              </a:rPr>
              <a:t>Keep </a:t>
            </a:r>
            <a:r>
              <a:rPr lang="en-US" sz="2800" dirty="0">
                <a:solidFill>
                  <a:schemeClr val="bg1"/>
                </a:solidFill>
              </a:rPr>
              <a:t>finger off the trigger until ready to </a:t>
            </a:r>
            <a:r>
              <a:rPr lang="en-US" sz="2800" dirty="0" smtClean="0">
                <a:solidFill>
                  <a:schemeClr val="bg1"/>
                </a:solidFill>
              </a:rPr>
              <a:t>fire.</a:t>
            </a:r>
          </a:p>
          <a:p>
            <a:pPr marL="514350" indent="-514350">
              <a:buFont typeface="+mj-lt"/>
              <a:buAutoNum type="arabicPeriod"/>
            </a:pPr>
            <a:endParaRPr lang="en-US" sz="2800" dirty="0">
              <a:solidFill>
                <a:schemeClr val="bg1"/>
              </a:solidFill>
            </a:endParaRPr>
          </a:p>
          <a:p>
            <a:pPr marL="514350" indent="-514350">
              <a:buFont typeface="+mj-lt"/>
              <a:buAutoNum type="arabicPeriod"/>
            </a:pPr>
            <a:r>
              <a:rPr lang="en-US" sz="2800" dirty="0" smtClean="0">
                <a:solidFill>
                  <a:schemeClr val="bg1"/>
                </a:solidFill>
              </a:rPr>
              <a:t>Ensure </a:t>
            </a:r>
            <a:r>
              <a:rPr lang="en-US" sz="2800" dirty="0">
                <a:solidFill>
                  <a:schemeClr val="bg1"/>
                </a:solidFill>
              </a:rPr>
              <a:t>positive identification of the target and its </a:t>
            </a:r>
            <a:r>
              <a:rPr lang="en-US" sz="2800" dirty="0" smtClean="0">
                <a:solidFill>
                  <a:schemeClr val="bg1"/>
                </a:solidFill>
              </a:rPr>
              <a:t>surroundings.</a:t>
            </a:r>
            <a:endParaRPr lang="en-US" dirty="0">
              <a:solidFill>
                <a:schemeClr val="bg1"/>
              </a:solidFill>
              <a:latin typeface="Arial" pitchFamily="34" charset="0"/>
              <a:cs typeface="Arial" pitchFamily="34" charset="0"/>
            </a:endParaRPr>
          </a:p>
        </p:txBody>
      </p:sp>
      <p:sp>
        <p:nvSpPr>
          <p:cNvPr id="6" name="Slide Number Placeholder 4"/>
          <p:cNvSpPr>
            <a:spLocks noGrp="1"/>
          </p:cNvSpPr>
          <p:nvPr>
            <p:ph type="sldNum" sz="quarter" idx="12"/>
          </p:nvPr>
        </p:nvSpPr>
        <p:spPr/>
        <p:txBody>
          <a:bodyPr/>
          <a:lstStyle/>
          <a:p>
            <a:pPr>
              <a:defRPr/>
            </a:pPr>
            <a:fld id="{33AD0DC9-E02C-4D38-9045-EAE52EDD929B}" type="slidenum">
              <a:rPr lang="en-US" smtClean="0"/>
              <a:pPr>
                <a:defRPr/>
              </a:pPr>
              <a:t>4</a:t>
            </a:fld>
            <a:endParaRPr lang="en-US" dirty="0"/>
          </a:p>
        </p:txBody>
      </p:sp>
      <p:sp>
        <p:nvSpPr>
          <p:cNvPr id="5" name="Rectangle 2"/>
          <p:cNvSpPr txBox="1">
            <a:spLocks noChangeArrowheads="1"/>
          </p:cNvSpPr>
          <p:nvPr/>
        </p:nvSpPr>
        <p:spPr bwMode="auto">
          <a:xfrm>
            <a:off x="152400" y="152400"/>
            <a:ext cx="8839200" cy="781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smtClean="0">
                <a:solidFill>
                  <a:schemeClr val="bg1"/>
                </a:solidFill>
                <a:latin typeface="Arial" pitchFamily="34" charset="0"/>
                <a:cs typeface="Arial" pitchFamily="34" charset="0"/>
              </a:rPr>
              <a:t>Weapons Safety</a:t>
            </a:r>
            <a:endParaRPr lang="en-US" sz="3100" b="1"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03085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341"/>
          </a:xfrm>
        </p:spPr>
        <p:txBody>
          <a:bodyPr/>
          <a:lstStyle/>
          <a:p>
            <a:r>
              <a:rPr lang="en-US" b="1" dirty="0" smtClean="0">
                <a:solidFill>
                  <a:schemeClr val="bg1"/>
                </a:solidFill>
              </a:rPr>
              <a:t>Aim</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40</a:t>
            </a:fld>
            <a:endParaRPr lang="en-US"/>
          </a:p>
        </p:txBody>
      </p:sp>
      <p:sp>
        <p:nvSpPr>
          <p:cNvPr id="3" name="TextBox 2"/>
          <p:cNvSpPr txBox="1"/>
          <p:nvPr/>
        </p:nvSpPr>
        <p:spPr>
          <a:xfrm>
            <a:off x="304800" y="2209800"/>
            <a:ext cx="8534400" cy="3416320"/>
          </a:xfrm>
          <a:prstGeom prst="rect">
            <a:avLst/>
          </a:prstGeom>
          <a:noFill/>
        </p:spPr>
        <p:txBody>
          <a:bodyPr wrap="square" rtlCol="0">
            <a:spAutoFit/>
          </a:bodyPr>
          <a:lstStyle/>
          <a:p>
            <a:pPr marL="800100" lvl="1" indent="-342900">
              <a:buFont typeface="Arial" panose="020B0604020202020204" pitchFamily="34" charset="0"/>
              <a:buChar char="•"/>
            </a:pPr>
            <a:r>
              <a:rPr lang="en-US" sz="2400" b="1" dirty="0">
                <a:solidFill>
                  <a:schemeClr val="bg1"/>
                </a:solidFill>
              </a:rPr>
              <a:t>Sight picture </a:t>
            </a:r>
            <a:r>
              <a:rPr lang="en-US" sz="2400" dirty="0">
                <a:solidFill>
                  <a:schemeClr val="bg1"/>
                </a:solidFill>
              </a:rPr>
              <a:t>– the target as viewed through the line of sight. </a:t>
            </a:r>
            <a:endParaRPr lang="en-US" sz="2400" dirty="0" smtClean="0">
              <a:solidFill>
                <a:schemeClr val="bg1"/>
              </a:solidFill>
            </a:endParaRPr>
          </a:p>
          <a:p>
            <a:pPr marL="800100" lvl="1" indent="-342900">
              <a:buFont typeface="Arial" panose="020B0604020202020204" pitchFamily="34" charset="0"/>
              <a:buChar char="•"/>
            </a:pPr>
            <a:endParaRPr lang="en-US" sz="2400" dirty="0">
              <a:solidFill>
                <a:schemeClr val="bg1"/>
              </a:solidFill>
            </a:endParaRPr>
          </a:p>
          <a:p>
            <a:pPr marL="800100" lvl="1" indent="-342900">
              <a:buFont typeface="Arial" panose="020B0604020202020204" pitchFamily="34" charset="0"/>
              <a:buChar char="•"/>
            </a:pPr>
            <a:r>
              <a:rPr lang="en-US" sz="2400" b="1" dirty="0">
                <a:solidFill>
                  <a:schemeClr val="bg1"/>
                </a:solidFill>
              </a:rPr>
              <a:t>Point of aim (POA) </a:t>
            </a:r>
            <a:r>
              <a:rPr lang="en-US" sz="2400" dirty="0">
                <a:solidFill>
                  <a:schemeClr val="bg1"/>
                </a:solidFill>
              </a:rPr>
              <a:t>– the specific location where the line of sight intersects the target</a:t>
            </a:r>
            <a:r>
              <a:rPr lang="en-US" sz="2400" dirty="0" smtClean="0">
                <a:solidFill>
                  <a:schemeClr val="bg1"/>
                </a:solidFill>
              </a:rPr>
              <a:t>.</a:t>
            </a:r>
          </a:p>
          <a:p>
            <a:pPr marL="800100" lvl="1" indent="-342900">
              <a:buFont typeface="Arial" panose="020B0604020202020204" pitchFamily="34" charset="0"/>
              <a:buChar char="•"/>
            </a:pPr>
            <a:endParaRPr lang="en-US" sz="2400" dirty="0">
              <a:solidFill>
                <a:schemeClr val="bg1"/>
              </a:solidFill>
            </a:endParaRPr>
          </a:p>
          <a:p>
            <a:pPr marL="800100" lvl="1" indent="-342900">
              <a:buFont typeface="Arial" panose="020B0604020202020204" pitchFamily="34" charset="0"/>
              <a:buChar char="•"/>
            </a:pPr>
            <a:r>
              <a:rPr lang="en-US" sz="2400" b="1" dirty="0">
                <a:solidFill>
                  <a:schemeClr val="bg1"/>
                </a:solidFill>
              </a:rPr>
              <a:t>Desired point of impact (POI)–</a:t>
            </a:r>
            <a:r>
              <a:rPr lang="en-US" sz="2400" dirty="0">
                <a:solidFill>
                  <a:schemeClr val="bg1"/>
                </a:solidFill>
              </a:rPr>
              <a:t>the desired location of the strike of the round to achieve the desired outcome (incapacitation or lethal strike).</a:t>
            </a:r>
            <a:endParaRPr lang="en-US" sz="2000" dirty="0">
              <a:solidFill>
                <a:schemeClr val="bg1"/>
              </a:solidFill>
            </a:endParaRPr>
          </a:p>
        </p:txBody>
      </p:sp>
    </p:spTree>
    <p:extLst>
      <p:ext uri="{BB962C8B-B14F-4D97-AF65-F5344CB8AC3E}">
        <p14:creationId xmlns:p14="http://schemas.microsoft.com/office/powerpoint/2010/main" val="1141245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341"/>
          </a:xfrm>
        </p:spPr>
        <p:txBody>
          <a:bodyPr/>
          <a:lstStyle/>
          <a:p>
            <a:r>
              <a:rPr lang="en-US" b="1" dirty="0" smtClean="0">
                <a:solidFill>
                  <a:schemeClr val="bg1"/>
                </a:solidFill>
              </a:rPr>
              <a:t>Control</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41</a:t>
            </a:fld>
            <a:endParaRPr lang="en-US"/>
          </a:p>
        </p:txBody>
      </p:sp>
      <p:sp>
        <p:nvSpPr>
          <p:cNvPr id="3" name="TextBox 2"/>
          <p:cNvSpPr txBox="1"/>
          <p:nvPr/>
        </p:nvSpPr>
        <p:spPr>
          <a:xfrm>
            <a:off x="76200" y="2209800"/>
            <a:ext cx="8991600" cy="2308324"/>
          </a:xfrm>
          <a:prstGeom prst="rect">
            <a:avLst/>
          </a:prstGeom>
          <a:noFill/>
        </p:spPr>
        <p:txBody>
          <a:bodyPr wrap="square" rtlCol="0">
            <a:spAutoFit/>
          </a:bodyPr>
          <a:lstStyle/>
          <a:p>
            <a:pPr lvl="1"/>
            <a:r>
              <a:rPr lang="en-US" sz="2400" b="1" dirty="0" smtClean="0">
                <a:solidFill>
                  <a:schemeClr val="bg1"/>
                </a:solidFill>
              </a:rPr>
              <a:t>Control </a:t>
            </a:r>
            <a:r>
              <a:rPr lang="en-US" sz="2400" dirty="0" smtClean="0">
                <a:solidFill>
                  <a:schemeClr val="bg1"/>
                </a:solidFill>
              </a:rPr>
              <a:t>consists of </a:t>
            </a:r>
            <a:r>
              <a:rPr lang="en-US" sz="2400" dirty="0">
                <a:solidFill>
                  <a:schemeClr val="bg1"/>
                </a:solidFill>
              </a:rPr>
              <a:t>all the conscious actions of the Soldier before, during, and after the shot process that the Soldier specifically is in control of. The first of which is trigger control. This includes whether, when, and how to engage. It incorporates the Soldier as a function of safety, as well as the ultimate responsibility of firing the weapon. </a:t>
            </a:r>
            <a:endParaRPr lang="en-US" sz="2000" dirty="0">
              <a:solidFill>
                <a:schemeClr val="bg1"/>
              </a:solidFill>
            </a:endParaRPr>
          </a:p>
        </p:txBody>
      </p:sp>
    </p:spTree>
    <p:extLst>
      <p:ext uri="{BB962C8B-B14F-4D97-AF65-F5344CB8AC3E}">
        <p14:creationId xmlns:p14="http://schemas.microsoft.com/office/powerpoint/2010/main" val="823720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341"/>
          </a:xfrm>
        </p:spPr>
        <p:txBody>
          <a:bodyPr/>
          <a:lstStyle/>
          <a:p>
            <a:r>
              <a:rPr lang="en-US" b="1" dirty="0" smtClean="0">
                <a:solidFill>
                  <a:schemeClr val="bg1"/>
                </a:solidFill>
              </a:rPr>
              <a:t>Control</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42</a:t>
            </a:fld>
            <a:endParaRPr lang="en-US"/>
          </a:p>
        </p:txBody>
      </p:sp>
      <p:sp>
        <p:nvSpPr>
          <p:cNvPr id="3" name="TextBox 2"/>
          <p:cNvSpPr txBox="1"/>
          <p:nvPr/>
        </p:nvSpPr>
        <p:spPr>
          <a:xfrm>
            <a:off x="0" y="1221395"/>
            <a:ext cx="8991600" cy="4893647"/>
          </a:xfrm>
          <a:prstGeom prst="rect">
            <a:avLst/>
          </a:prstGeom>
          <a:noFill/>
        </p:spPr>
        <p:txBody>
          <a:bodyPr wrap="square" rtlCol="0">
            <a:spAutoFit/>
          </a:bodyPr>
          <a:lstStyle/>
          <a:p>
            <a:pPr lvl="1"/>
            <a:r>
              <a:rPr lang="en-US" sz="2400" b="1" dirty="0">
                <a:solidFill>
                  <a:schemeClr val="bg1"/>
                </a:solidFill>
              </a:rPr>
              <a:t>The control element consists of several supporting Soldier functions, and include all the actions to minimize the Soldier’s induced arc of movement. Executed correctly, it provides for the best engagement window of opportunity to the firer. The Soldier physically maintains positive control of the shot process by </a:t>
            </a:r>
            <a:r>
              <a:rPr lang="en-US" sz="2400" b="1" dirty="0" smtClean="0">
                <a:solidFill>
                  <a:schemeClr val="bg1"/>
                </a:solidFill>
              </a:rPr>
              <a:t>managing:</a:t>
            </a:r>
          </a:p>
          <a:p>
            <a:pPr lvl="1"/>
            <a:endParaRPr lang="en-US" sz="2400" b="1" dirty="0">
              <a:solidFill>
                <a:schemeClr val="bg1"/>
              </a:solidFill>
            </a:endParaRPr>
          </a:p>
          <a:p>
            <a:pPr lvl="1"/>
            <a:endParaRPr lang="en-US" sz="2400" b="1" dirty="0" smtClean="0">
              <a:solidFill>
                <a:schemeClr val="bg1"/>
              </a:solidFill>
            </a:endParaRPr>
          </a:p>
          <a:p>
            <a:pPr marL="800100" lvl="1" indent="-342900">
              <a:buFont typeface="Arial" panose="020B0604020202020204" pitchFamily="34" charset="0"/>
              <a:buChar char="•"/>
            </a:pPr>
            <a:r>
              <a:rPr lang="en-US" sz="2400" dirty="0" smtClean="0">
                <a:solidFill>
                  <a:schemeClr val="bg1"/>
                </a:solidFill>
              </a:rPr>
              <a:t>Trigger control</a:t>
            </a:r>
          </a:p>
          <a:p>
            <a:pPr marL="800100" lvl="1" indent="-342900">
              <a:buFont typeface="Arial" panose="020B0604020202020204" pitchFamily="34" charset="0"/>
              <a:buChar char="•"/>
            </a:pPr>
            <a:r>
              <a:rPr lang="en-US" sz="2400" dirty="0" smtClean="0">
                <a:solidFill>
                  <a:schemeClr val="bg1"/>
                </a:solidFill>
              </a:rPr>
              <a:t>Breathing control</a:t>
            </a:r>
          </a:p>
          <a:p>
            <a:pPr marL="800100" lvl="1" indent="-342900">
              <a:buFont typeface="Arial" panose="020B0604020202020204" pitchFamily="34" charset="0"/>
              <a:buChar char="•"/>
            </a:pPr>
            <a:r>
              <a:rPr lang="en-US" sz="2400" dirty="0" smtClean="0">
                <a:solidFill>
                  <a:schemeClr val="bg1"/>
                </a:solidFill>
              </a:rPr>
              <a:t>Workspace management</a:t>
            </a:r>
          </a:p>
          <a:p>
            <a:pPr marL="800100" lvl="1" indent="-342900">
              <a:buFont typeface="Arial" panose="020B0604020202020204" pitchFamily="34" charset="0"/>
              <a:buChar char="•"/>
            </a:pPr>
            <a:r>
              <a:rPr lang="en-US" sz="2400" dirty="0" smtClean="0">
                <a:solidFill>
                  <a:schemeClr val="bg1"/>
                </a:solidFill>
              </a:rPr>
              <a:t>Calling </a:t>
            </a:r>
            <a:r>
              <a:rPr lang="en-US" sz="2400" dirty="0">
                <a:solidFill>
                  <a:schemeClr val="bg1"/>
                </a:solidFill>
              </a:rPr>
              <a:t>the shot (firing or shot </a:t>
            </a:r>
            <a:r>
              <a:rPr lang="en-US" sz="2400" dirty="0" smtClean="0">
                <a:solidFill>
                  <a:schemeClr val="bg1"/>
                </a:solidFill>
              </a:rPr>
              <a:t>execution)</a:t>
            </a:r>
          </a:p>
          <a:p>
            <a:pPr marL="800100" lvl="1" indent="-342900">
              <a:buFont typeface="Arial" panose="020B0604020202020204" pitchFamily="34" charset="0"/>
              <a:buChar char="•"/>
            </a:pPr>
            <a:r>
              <a:rPr lang="en-US" sz="2400" dirty="0" smtClean="0">
                <a:solidFill>
                  <a:schemeClr val="bg1"/>
                </a:solidFill>
              </a:rPr>
              <a:t>Follow-through</a:t>
            </a:r>
            <a:endParaRPr lang="en-US" sz="2000" dirty="0">
              <a:solidFill>
                <a:schemeClr val="bg1"/>
              </a:solidFill>
            </a:endParaRPr>
          </a:p>
        </p:txBody>
      </p:sp>
    </p:spTree>
    <p:extLst>
      <p:ext uri="{BB962C8B-B14F-4D97-AF65-F5344CB8AC3E}">
        <p14:creationId xmlns:p14="http://schemas.microsoft.com/office/powerpoint/2010/main" val="1823031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341"/>
          </a:xfrm>
        </p:spPr>
        <p:txBody>
          <a:bodyPr/>
          <a:lstStyle/>
          <a:p>
            <a:r>
              <a:rPr lang="en-US" b="1" dirty="0" smtClean="0">
                <a:solidFill>
                  <a:schemeClr val="bg1"/>
                </a:solidFill>
              </a:rPr>
              <a:t>Movement</a:t>
            </a:r>
            <a:endParaRPr lang="en-US"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43</a:t>
            </a:fld>
            <a:endParaRPr lang="en-US"/>
          </a:p>
        </p:txBody>
      </p:sp>
      <p:sp>
        <p:nvSpPr>
          <p:cNvPr id="3" name="TextBox 2"/>
          <p:cNvSpPr txBox="1"/>
          <p:nvPr/>
        </p:nvSpPr>
        <p:spPr>
          <a:xfrm>
            <a:off x="76200" y="2209800"/>
            <a:ext cx="8991600" cy="1938992"/>
          </a:xfrm>
          <a:prstGeom prst="rect">
            <a:avLst/>
          </a:prstGeom>
          <a:noFill/>
        </p:spPr>
        <p:txBody>
          <a:bodyPr wrap="square" rtlCol="0">
            <a:spAutoFit/>
          </a:bodyPr>
          <a:lstStyle/>
          <a:p>
            <a:pPr lvl="1"/>
            <a:r>
              <a:rPr lang="en-US" sz="2400" b="1" dirty="0" smtClean="0">
                <a:solidFill>
                  <a:schemeClr val="bg1"/>
                </a:solidFill>
              </a:rPr>
              <a:t>Movement </a:t>
            </a:r>
            <a:r>
              <a:rPr lang="en-US" sz="2400" dirty="0" smtClean="0">
                <a:solidFill>
                  <a:schemeClr val="bg1"/>
                </a:solidFill>
              </a:rPr>
              <a:t>is </a:t>
            </a:r>
            <a:r>
              <a:rPr lang="en-US" sz="2400" dirty="0">
                <a:solidFill>
                  <a:schemeClr val="bg1"/>
                </a:solidFill>
              </a:rPr>
              <a:t>the process of the </a:t>
            </a:r>
            <a:r>
              <a:rPr lang="en-US" sz="2400" dirty="0" smtClean="0">
                <a:solidFill>
                  <a:schemeClr val="bg1"/>
                </a:solidFill>
              </a:rPr>
              <a:t>Soldier’s physical actions during </a:t>
            </a:r>
            <a:r>
              <a:rPr lang="en-US" sz="2400" dirty="0">
                <a:solidFill>
                  <a:schemeClr val="bg1"/>
                </a:solidFill>
              </a:rPr>
              <a:t>the engagement process. It includes the Soldier’s ability to move laterally, forward, diagonally, and in a retrograde manner while maintaining stabilization, appropriate aim, and control of the weapon.</a:t>
            </a:r>
            <a:endParaRPr lang="en-US" sz="2000" dirty="0">
              <a:solidFill>
                <a:schemeClr val="bg1"/>
              </a:solidFill>
            </a:endParaRPr>
          </a:p>
        </p:txBody>
      </p:sp>
    </p:spTree>
    <p:extLst>
      <p:ext uri="{BB962C8B-B14F-4D97-AF65-F5344CB8AC3E}">
        <p14:creationId xmlns:p14="http://schemas.microsoft.com/office/powerpoint/2010/main" val="2371417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341"/>
          </a:xfrm>
        </p:spPr>
        <p:txBody>
          <a:bodyPr/>
          <a:lstStyle/>
          <a:p>
            <a:r>
              <a:rPr lang="en-US" sz="3600" b="1" dirty="0" smtClean="0">
                <a:solidFill>
                  <a:schemeClr val="bg1"/>
                </a:solidFill>
              </a:rPr>
              <a:t>Movement</a:t>
            </a:r>
            <a:endParaRPr lang="en-US" sz="3600" dirty="0"/>
          </a:p>
        </p:txBody>
      </p:sp>
      <p:sp>
        <p:nvSpPr>
          <p:cNvPr id="4" name="Slide Number Placeholder 3"/>
          <p:cNvSpPr>
            <a:spLocks noGrp="1"/>
          </p:cNvSpPr>
          <p:nvPr>
            <p:ph type="sldNum" sz="quarter" idx="12"/>
          </p:nvPr>
        </p:nvSpPr>
        <p:spPr/>
        <p:txBody>
          <a:bodyPr/>
          <a:lstStyle/>
          <a:p>
            <a:pPr>
              <a:defRPr/>
            </a:pPr>
            <a:fld id="{DA7D743C-6AEF-40F6-AFE7-77C801587241}" type="slidenum">
              <a:rPr lang="en-US" smtClean="0"/>
              <a:pPr>
                <a:defRPr/>
              </a:pPr>
              <a:t>44</a:t>
            </a:fld>
            <a:endParaRPr lang="en-US"/>
          </a:p>
        </p:txBody>
      </p:sp>
      <p:sp>
        <p:nvSpPr>
          <p:cNvPr id="3" name="TextBox 2"/>
          <p:cNvSpPr txBox="1"/>
          <p:nvPr/>
        </p:nvSpPr>
        <p:spPr>
          <a:xfrm>
            <a:off x="609600" y="1905000"/>
            <a:ext cx="7848600" cy="2308324"/>
          </a:xfrm>
          <a:prstGeom prst="rect">
            <a:avLst/>
          </a:prstGeom>
          <a:noFill/>
        </p:spPr>
        <p:txBody>
          <a:bodyPr wrap="square" rtlCol="0">
            <a:spAutoFit/>
          </a:bodyPr>
          <a:lstStyle/>
          <a:p>
            <a:pPr lvl="1"/>
            <a:r>
              <a:rPr lang="en-US" sz="2400" b="1" dirty="0">
                <a:solidFill>
                  <a:schemeClr val="bg1"/>
                </a:solidFill>
              </a:rPr>
              <a:t>Vertical </a:t>
            </a:r>
            <a:r>
              <a:rPr lang="en-US" sz="2400" dirty="0">
                <a:solidFill>
                  <a:schemeClr val="bg1"/>
                </a:solidFill>
              </a:rPr>
              <a:t>movements are those actions taken to change their firing posture or negotiate terrain or obstacles while actively seeking, orienting on, or engaging threats. </a:t>
            </a:r>
            <a:endParaRPr lang="en-US" sz="2400" dirty="0" smtClean="0">
              <a:solidFill>
                <a:schemeClr val="bg1"/>
              </a:solidFill>
            </a:endParaRPr>
          </a:p>
          <a:p>
            <a:pPr lvl="1"/>
            <a:endParaRPr lang="en-US" sz="2400" b="1" dirty="0">
              <a:solidFill>
                <a:schemeClr val="bg1"/>
              </a:solidFill>
            </a:endParaRPr>
          </a:p>
          <a:p>
            <a:pPr lvl="1"/>
            <a:endParaRPr lang="en-US" sz="2400" b="1" dirty="0" smtClean="0">
              <a:solidFill>
                <a:schemeClr val="bg1"/>
              </a:solidFill>
            </a:endParaRPr>
          </a:p>
        </p:txBody>
      </p:sp>
      <p:sp>
        <p:nvSpPr>
          <p:cNvPr id="5" name="TextBox 4"/>
          <p:cNvSpPr txBox="1"/>
          <p:nvPr/>
        </p:nvSpPr>
        <p:spPr>
          <a:xfrm>
            <a:off x="609600" y="4114800"/>
            <a:ext cx="7848600" cy="1200329"/>
          </a:xfrm>
          <a:prstGeom prst="rect">
            <a:avLst/>
          </a:prstGeom>
          <a:noFill/>
        </p:spPr>
        <p:txBody>
          <a:bodyPr wrap="square" rtlCol="0">
            <a:spAutoFit/>
          </a:bodyPr>
          <a:lstStyle/>
          <a:p>
            <a:pPr lvl="1"/>
            <a:r>
              <a:rPr lang="en-US" sz="2400" b="1" dirty="0">
                <a:solidFill>
                  <a:schemeClr val="bg1"/>
                </a:solidFill>
              </a:rPr>
              <a:t>Horizontal </a:t>
            </a:r>
            <a:r>
              <a:rPr lang="en-US" sz="2400" dirty="0">
                <a:solidFill>
                  <a:schemeClr val="bg1"/>
                </a:solidFill>
              </a:rPr>
              <a:t>movements are actions taken to negotiate the battlefield while actively seeking, orienting on, or engaging threats. </a:t>
            </a:r>
            <a:endParaRPr lang="en-US" sz="2400" dirty="0" smtClean="0">
              <a:solidFill>
                <a:schemeClr val="bg1"/>
              </a:solidFill>
            </a:endParaRPr>
          </a:p>
        </p:txBody>
      </p:sp>
    </p:spTree>
    <p:extLst>
      <p:ext uri="{BB962C8B-B14F-4D97-AF65-F5344CB8AC3E}">
        <p14:creationId xmlns:p14="http://schemas.microsoft.com/office/powerpoint/2010/main" val="108273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0"/>
            <a:ext cx="8229600" cy="762000"/>
          </a:xfrm>
        </p:spPr>
        <p:txBody>
          <a:bodyPr/>
          <a:lstStyle/>
          <a:p>
            <a:pPr eaLnBrk="1" hangingPunct="1"/>
            <a:r>
              <a:rPr lang="en-US" sz="3600" b="1" dirty="0" smtClean="0">
                <a:solidFill>
                  <a:schemeClr val="bg1"/>
                </a:solidFill>
              </a:rPr>
              <a:t>Standing  Unsupported</a:t>
            </a:r>
            <a:endParaRPr lang="en-US" sz="36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E171BEDC-9499-44E3-89E0-1FA8A5BABEAA}" type="slidenum">
              <a:rPr lang="en-US"/>
              <a:pPr>
                <a:defRPr/>
              </a:pPr>
              <a:t>45</a:t>
            </a:fld>
            <a:endParaRPr lang="en-US"/>
          </a:p>
        </p:txBody>
      </p:sp>
      <p:pic>
        <p:nvPicPr>
          <p:cNvPr id="3" name="Content Placeholder 2"/>
          <p:cNvPicPr>
            <a:picLocks noGrp="1" noChangeAspect="1"/>
          </p:cNvPicPr>
          <p:nvPr>
            <p:ph idx="1"/>
          </p:nvPr>
        </p:nvPicPr>
        <p:blipFill>
          <a:blip r:embed="rId2"/>
          <a:stretch>
            <a:fillRect/>
          </a:stretch>
        </p:blipFill>
        <p:spPr>
          <a:xfrm>
            <a:off x="381000" y="914606"/>
            <a:ext cx="8153400" cy="5714794"/>
          </a:xfrm>
          <a:prstGeom prst="rect">
            <a:avLst/>
          </a:prstGeom>
        </p:spPr>
      </p:pic>
    </p:spTree>
    <p:extLst>
      <p:ext uri="{BB962C8B-B14F-4D97-AF65-F5344CB8AC3E}">
        <p14:creationId xmlns:p14="http://schemas.microsoft.com/office/powerpoint/2010/main" val="2752518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rtlCol="0">
            <a:noAutofit/>
          </a:bodyPr>
          <a:lstStyle/>
          <a:p>
            <a:pPr eaLnBrk="1" fontAlgn="auto" hangingPunct="1">
              <a:spcAft>
                <a:spcPts val="0"/>
              </a:spcAft>
              <a:defRPr/>
            </a:pPr>
            <a:r>
              <a:rPr lang="en-US" sz="3600" b="1" dirty="0" smtClean="0">
                <a:solidFill>
                  <a:schemeClr val="bg1"/>
                </a:solidFill>
              </a:rPr>
              <a:t>Prone unsupported</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pPr>
              <a:defRPr/>
            </a:pPr>
            <a:fld id="{F85B60AC-9BB9-40AB-A9FC-EA45BA081713}" type="slidenum">
              <a:rPr lang="en-US"/>
              <a:pPr>
                <a:defRPr/>
              </a:pPr>
              <a:t>46</a:t>
            </a:fld>
            <a:endParaRPr lang="en-US"/>
          </a:p>
        </p:txBody>
      </p:sp>
      <p:pic>
        <p:nvPicPr>
          <p:cNvPr id="25604" name="Picture 3"/>
          <p:cNvPicPr>
            <a:picLocks noGrp="1" noChangeAspect="1" noChangeArrowheads="1"/>
          </p:cNvPicPr>
          <p:nvPr>
            <p:ph idx="1"/>
          </p:nvPr>
        </p:nvPicPr>
        <p:blipFill>
          <a:blip r:embed="rId3" cstate="print"/>
          <a:srcRect/>
          <a:stretch>
            <a:fillRect/>
          </a:stretch>
        </p:blipFill>
        <p:spPr>
          <a:xfrm>
            <a:off x="990600" y="762000"/>
            <a:ext cx="3505200" cy="2133600"/>
          </a:xfrm>
        </p:spPr>
      </p:pic>
      <p:sp>
        <p:nvSpPr>
          <p:cNvPr id="25605" name="Rectangle 1"/>
          <p:cNvSpPr>
            <a:spLocks noChangeArrowheads="1"/>
          </p:cNvSpPr>
          <p:nvPr/>
        </p:nvSpPr>
        <p:spPr bwMode="auto">
          <a:xfrm>
            <a:off x="0" y="3077796"/>
            <a:ext cx="9144000" cy="3293209"/>
          </a:xfrm>
          <a:prstGeom prst="rect">
            <a:avLst/>
          </a:prstGeom>
          <a:noFill/>
          <a:ln w="9525">
            <a:noFill/>
            <a:miter lim="800000"/>
            <a:headEnd/>
            <a:tailEnd/>
          </a:ln>
        </p:spPr>
        <p:txBody>
          <a:bodyPr anchor="ctr">
            <a:spAutoFit/>
          </a:bodyPr>
          <a:lstStyle/>
          <a:p>
            <a:pPr algn="just">
              <a:tabLst>
                <a:tab pos="774700" algn="l"/>
              </a:tabLst>
            </a:pPr>
            <a:r>
              <a:rPr lang="en-US" sz="1600" dirty="0">
                <a:solidFill>
                  <a:schemeClr val="bg1"/>
                </a:solidFill>
                <a:cs typeface="Times New Roman" pitchFamily="18" charset="0"/>
              </a:rPr>
              <a:t>The prone position depends on a number of factors. Each variation can help or hinder the firer’s success rate. The main goal is to find a position that focuses on the following key areas and to be consistent:</a:t>
            </a:r>
          </a:p>
          <a:p>
            <a:pPr algn="just">
              <a:tabLst>
                <a:tab pos="774700" algn="l"/>
              </a:tabLst>
            </a:pPr>
            <a:endParaRPr lang="en-US" sz="1600" dirty="0">
              <a:solidFill>
                <a:schemeClr val="bg1"/>
              </a:solidFill>
              <a:cs typeface="Times New Roman" pitchFamily="18" charset="0"/>
            </a:endParaRPr>
          </a:p>
          <a:p>
            <a:pPr algn="just" eaLnBrk="0" hangingPunct="0">
              <a:buFont typeface="Arial" pitchFamily="34" charset="0"/>
              <a:buChar char="•"/>
              <a:tabLst>
                <a:tab pos="774700" algn="l"/>
              </a:tabLst>
            </a:pPr>
            <a:r>
              <a:rPr lang="en-US" sz="1600" dirty="0">
                <a:solidFill>
                  <a:schemeClr val="bg1"/>
                </a:solidFill>
                <a:cs typeface="Times New Roman" pitchFamily="18" charset="0"/>
              </a:rPr>
              <a:t> </a:t>
            </a:r>
            <a:r>
              <a:rPr lang="en-US" sz="1600" b="1" dirty="0" smtClean="0">
                <a:solidFill>
                  <a:schemeClr val="bg1"/>
                </a:solidFill>
                <a:cs typeface="Times New Roman" pitchFamily="18" charset="0"/>
              </a:rPr>
              <a:t>Stock-weld</a:t>
            </a:r>
          </a:p>
          <a:p>
            <a:pPr algn="just" eaLnBrk="0" hangingPunct="0">
              <a:buFont typeface="Arial" pitchFamily="34" charset="0"/>
              <a:buChar char="•"/>
              <a:tabLst>
                <a:tab pos="774700" algn="l"/>
              </a:tabLst>
            </a:pPr>
            <a:endParaRPr lang="en-US" sz="1600" b="1" dirty="0" smtClean="0">
              <a:solidFill>
                <a:schemeClr val="bg1"/>
              </a:solidFill>
              <a:cs typeface="Times New Roman" pitchFamily="18" charset="0"/>
            </a:endParaRPr>
          </a:p>
          <a:p>
            <a:pPr algn="just" eaLnBrk="0" hangingPunct="0">
              <a:buFont typeface="Arial" pitchFamily="34" charset="0"/>
              <a:buChar char="•"/>
              <a:tabLst>
                <a:tab pos="774700" algn="l"/>
              </a:tabLst>
            </a:pPr>
            <a:r>
              <a:rPr lang="en-US" sz="1600" b="1" dirty="0" smtClean="0">
                <a:solidFill>
                  <a:schemeClr val="bg1"/>
                </a:solidFill>
                <a:cs typeface="Times New Roman" pitchFamily="18" charset="0"/>
              </a:rPr>
              <a:t> Rifle </a:t>
            </a:r>
            <a:r>
              <a:rPr lang="en-US" sz="1600" b="1" dirty="0">
                <a:solidFill>
                  <a:schemeClr val="bg1"/>
                </a:solidFill>
                <a:cs typeface="Times New Roman" pitchFamily="18" charset="0"/>
              </a:rPr>
              <a:t>butt-plate/butt-stock </a:t>
            </a:r>
            <a:r>
              <a:rPr lang="en-US" sz="1600" b="1" dirty="0" smtClean="0">
                <a:solidFill>
                  <a:schemeClr val="bg1"/>
                </a:solidFill>
                <a:cs typeface="Times New Roman" pitchFamily="18" charset="0"/>
              </a:rPr>
              <a:t>position</a:t>
            </a:r>
          </a:p>
          <a:p>
            <a:pPr algn="just" eaLnBrk="0" hangingPunct="0">
              <a:buFont typeface="Arial" pitchFamily="34" charset="0"/>
              <a:buChar char="•"/>
              <a:tabLst>
                <a:tab pos="774700" algn="l"/>
              </a:tabLst>
            </a:pPr>
            <a:endParaRPr lang="en-US" sz="1600" dirty="0">
              <a:solidFill>
                <a:schemeClr val="bg1"/>
              </a:solidFill>
              <a:cs typeface="Times New Roman" pitchFamily="18" charset="0"/>
            </a:endParaRPr>
          </a:p>
          <a:p>
            <a:pPr algn="just" eaLnBrk="0" hangingPunct="0">
              <a:buFont typeface="Arial" pitchFamily="34" charset="0"/>
              <a:buChar char="•"/>
              <a:tabLst>
                <a:tab pos="774700" algn="l"/>
              </a:tabLst>
            </a:pPr>
            <a:r>
              <a:rPr lang="en-US" sz="1600" b="1" dirty="0" smtClean="0">
                <a:solidFill>
                  <a:schemeClr val="bg1"/>
                </a:solidFill>
                <a:cs typeface="Times New Roman" pitchFamily="18" charset="0"/>
              </a:rPr>
              <a:t> Firing hand</a:t>
            </a:r>
          </a:p>
          <a:p>
            <a:pPr algn="just" eaLnBrk="0" hangingPunct="0">
              <a:buFont typeface="Arial" pitchFamily="34" charset="0"/>
              <a:buChar char="•"/>
              <a:tabLst>
                <a:tab pos="774700" algn="l"/>
              </a:tabLst>
            </a:pPr>
            <a:endParaRPr lang="en-US" sz="1600" b="1" dirty="0" smtClean="0">
              <a:solidFill>
                <a:schemeClr val="bg1"/>
              </a:solidFill>
              <a:cs typeface="Times New Roman" pitchFamily="18" charset="0"/>
            </a:endParaRPr>
          </a:p>
          <a:p>
            <a:pPr algn="just" eaLnBrk="0" hangingPunct="0">
              <a:buFont typeface="Arial" pitchFamily="34" charset="0"/>
              <a:buChar char="•"/>
              <a:tabLst>
                <a:tab pos="774700" algn="l"/>
              </a:tabLst>
            </a:pPr>
            <a:r>
              <a:rPr lang="en-US" sz="1600" dirty="0" smtClean="0">
                <a:solidFill>
                  <a:schemeClr val="bg1"/>
                </a:solidFill>
                <a:cs typeface="Times New Roman" pitchFamily="18" charset="0"/>
              </a:rPr>
              <a:t> </a:t>
            </a:r>
            <a:r>
              <a:rPr lang="en-US" sz="1600" b="1" dirty="0">
                <a:solidFill>
                  <a:schemeClr val="bg1"/>
                </a:solidFill>
                <a:cs typeface="Times New Roman" pitchFamily="18" charset="0"/>
              </a:rPr>
              <a:t>Non-firing </a:t>
            </a:r>
            <a:r>
              <a:rPr lang="en-US" sz="1600" b="1" dirty="0" smtClean="0">
                <a:solidFill>
                  <a:schemeClr val="bg1"/>
                </a:solidFill>
                <a:cs typeface="Times New Roman" pitchFamily="18" charset="0"/>
              </a:rPr>
              <a:t>hand</a:t>
            </a:r>
            <a:r>
              <a:rPr lang="en-US" sz="1600" dirty="0" smtClean="0">
                <a:solidFill>
                  <a:schemeClr val="bg1"/>
                </a:solidFill>
                <a:cs typeface="Times New Roman" pitchFamily="18" charset="0"/>
              </a:rPr>
              <a:t> </a:t>
            </a:r>
            <a:r>
              <a:rPr lang="en-US" sz="1600" b="1" dirty="0">
                <a:solidFill>
                  <a:schemeClr val="bg1"/>
                </a:solidFill>
                <a:cs typeface="Times New Roman" pitchFamily="18" charset="0"/>
              </a:rPr>
              <a:t>Firing </a:t>
            </a:r>
            <a:r>
              <a:rPr lang="en-US" sz="1600" b="1" dirty="0" smtClean="0">
                <a:solidFill>
                  <a:schemeClr val="bg1"/>
                </a:solidFill>
                <a:cs typeface="Times New Roman" pitchFamily="18" charset="0"/>
              </a:rPr>
              <a:t>elbow</a:t>
            </a:r>
          </a:p>
          <a:p>
            <a:pPr algn="just" eaLnBrk="0" hangingPunct="0">
              <a:buFont typeface="Arial" pitchFamily="34" charset="0"/>
              <a:buChar char="•"/>
              <a:tabLst>
                <a:tab pos="774700" algn="l"/>
              </a:tabLst>
            </a:pPr>
            <a:endParaRPr lang="en-US" sz="1600" dirty="0">
              <a:solidFill>
                <a:schemeClr val="bg1"/>
              </a:solidFill>
              <a:cs typeface="Times New Roman" pitchFamily="18" charset="0"/>
            </a:endParaRPr>
          </a:p>
          <a:p>
            <a:pPr algn="just" eaLnBrk="0" hangingPunct="0">
              <a:buFont typeface="Arial" pitchFamily="34" charset="0"/>
              <a:buChar char="•"/>
              <a:tabLst>
                <a:tab pos="774700" algn="l"/>
              </a:tabLst>
            </a:pPr>
            <a:r>
              <a:rPr lang="en-US" sz="1600" dirty="0">
                <a:solidFill>
                  <a:schemeClr val="bg1"/>
                </a:solidFill>
                <a:cs typeface="Times New Roman" pitchFamily="18" charset="0"/>
              </a:rPr>
              <a:t> </a:t>
            </a:r>
            <a:r>
              <a:rPr lang="en-US" sz="1600" b="1" dirty="0" err="1">
                <a:solidFill>
                  <a:schemeClr val="bg1"/>
                </a:solidFill>
                <a:cs typeface="Times New Roman" pitchFamily="18" charset="0"/>
              </a:rPr>
              <a:t>Nonfiring</a:t>
            </a:r>
            <a:r>
              <a:rPr lang="en-US" sz="1600" b="1" dirty="0">
                <a:solidFill>
                  <a:schemeClr val="bg1"/>
                </a:solidFill>
                <a:cs typeface="Times New Roman" pitchFamily="18" charset="0"/>
              </a:rPr>
              <a:t> </a:t>
            </a:r>
            <a:r>
              <a:rPr lang="en-US" sz="1600" b="1" dirty="0" smtClean="0">
                <a:solidFill>
                  <a:schemeClr val="bg1"/>
                </a:solidFill>
                <a:cs typeface="Times New Roman" pitchFamily="18" charset="0"/>
              </a:rPr>
              <a:t>elbow</a:t>
            </a:r>
            <a:r>
              <a:rPr lang="en-US" sz="1600" dirty="0" smtClean="0">
                <a:solidFill>
                  <a:schemeClr val="bg1"/>
                </a:solidFill>
                <a:cs typeface="Times New Roman" pitchFamily="18" charset="0"/>
              </a:rPr>
              <a:t> </a:t>
            </a:r>
            <a:r>
              <a:rPr lang="en-US" sz="1600" b="1" dirty="0">
                <a:solidFill>
                  <a:schemeClr val="bg1"/>
                </a:solidFill>
                <a:cs typeface="Times New Roman" pitchFamily="18" charset="0"/>
              </a:rPr>
              <a:t>Leg </a:t>
            </a:r>
            <a:r>
              <a:rPr lang="en-US" sz="1600" b="1" dirty="0" smtClean="0">
                <a:solidFill>
                  <a:schemeClr val="bg1"/>
                </a:solidFill>
                <a:cs typeface="Times New Roman" pitchFamily="18" charset="0"/>
              </a:rPr>
              <a:t>position</a:t>
            </a:r>
            <a:r>
              <a:rPr lang="en-US" sz="1600" dirty="0" smtClean="0">
                <a:solidFill>
                  <a:schemeClr val="bg1"/>
                </a:solidFill>
                <a:cs typeface="Times New Roman" pitchFamily="18" charset="0"/>
              </a:rPr>
              <a:t> </a:t>
            </a:r>
            <a:r>
              <a:rPr lang="en-US" sz="1600" b="1" dirty="0">
                <a:solidFill>
                  <a:schemeClr val="bg1"/>
                </a:solidFill>
                <a:cs typeface="Times New Roman" pitchFamily="18" charset="0"/>
              </a:rPr>
              <a:t>Sandbags (prone </a:t>
            </a:r>
            <a:r>
              <a:rPr lang="en-US" sz="1600" b="1" dirty="0" smtClean="0">
                <a:solidFill>
                  <a:schemeClr val="bg1"/>
                </a:solidFill>
                <a:cs typeface="Times New Roman" pitchFamily="18" charset="0"/>
              </a:rPr>
              <a:t>supported</a:t>
            </a:r>
            <a:endParaRPr lang="en-US" sz="1600" dirty="0">
              <a:solidFill>
                <a:schemeClr val="bg1"/>
              </a:solidFill>
            </a:endParaRPr>
          </a:p>
        </p:txBody>
      </p:sp>
      <p:pic>
        <p:nvPicPr>
          <p:cNvPr id="25606" name="Picture 8"/>
          <p:cNvPicPr>
            <a:picLocks noChangeAspect="1" noChangeArrowheads="1"/>
          </p:cNvPicPr>
          <p:nvPr/>
        </p:nvPicPr>
        <p:blipFill>
          <a:blip r:embed="rId4" cstate="print"/>
          <a:srcRect/>
          <a:stretch>
            <a:fillRect/>
          </a:stretch>
        </p:blipFill>
        <p:spPr bwMode="auto">
          <a:xfrm>
            <a:off x="4419600" y="762000"/>
            <a:ext cx="3352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762000"/>
          </a:xfrm>
        </p:spPr>
        <p:txBody>
          <a:bodyPr/>
          <a:lstStyle/>
          <a:p>
            <a:pPr eaLnBrk="1" hangingPunct="1"/>
            <a:r>
              <a:rPr lang="en-US" sz="3600" b="1" dirty="0" smtClean="0">
                <a:solidFill>
                  <a:schemeClr val="bg1"/>
                </a:solidFill>
              </a:rPr>
              <a:t>Prone supported</a:t>
            </a:r>
            <a:endParaRPr lang="en-US" sz="3600"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E171BEDC-9499-44E3-89E0-1FA8A5BABEAA}" type="slidenum">
              <a:rPr lang="en-US"/>
              <a:pPr>
                <a:defRPr/>
              </a:pPr>
              <a:t>47</a:t>
            </a:fld>
            <a:endParaRPr lang="en-US"/>
          </a:p>
        </p:txBody>
      </p:sp>
      <p:pic>
        <p:nvPicPr>
          <p:cNvPr id="24580" name="Picture 2"/>
          <p:cNvPicPr>
            <a:picLocks noGrp="1" noChangeAspect="1" noChangeArrowheads="1"/>
          </p:cNvPicPr>
          <p:nvPr>
            <p:ph idx="1"/>
          </p:nvPr>
        </p:nvPicPr>
        <p:blipFill>
          <a:blip r:embed="rId3" cstate="print"/>
          <a:srcRect/>
          <a:stretch>
            <a:fillRect/>
          </a:stretch>
        </p:blipFill>
        <p:spPr>
          <a:xfrm>
            <a:off x="1004888" y="609599"/>
            <a:ext cx="3414712" cy="2326223"/>
          </a:xfrm>
        </p:spPr>
      </p:pic>
      <p:sp>
        <p:nvSpPr>
          <p:cNvPr id="24581" name="Rectangle 1"/>
          <p:cNvSpPr>
            <a:spLocks noChangeArrowheads="1"/>
          </p:cNvSpPr>
          <p:nvPr/>
        </p:nvSpPr>
        <p:spPr bwMode="auto">
          <a:xfrm>
            <a:off x="533400" y="3488590"/>
            <a:ext cx="8153400" cy="2800767"/>
          </a:xfrm>
          <a:prstGeom prst="rect">
            <a:avLst/>
          </a:prstGeom>
          <a:noFill/>
          <a:ln w="9525">
            <a:noFill/>
            <a:miter lim="800000"/>
            <a:headEnd/>
            <a:tailEnd/>
          </a:ln>
        </p:spPr>
        <p:txBody>
          <a:bodyPr wrap="square" anchor="ctr">
            <a:spAutoFit/>
          </a:bodyPr>
          <a:lstStyle/>
          <a:p>
            <a:pPr algn="just" eaLnBrk="0" hangingPunct="0">
              <a:buFont typeface="Arial" pitchFamily="34" charset="0"/>
              <a:buChar char="•"/>
              <a:tabLst>
                <a:tab pos="774700" algn="l"/>
              </a:tabLst>
            </a:pPr>
            <a:r>
              <a:rPr lang="en-US" sz="1600" b="1" dirty="0" smtClean="0">
                <a:solidFill>
                  <a:schemeClr val="bg1"/>
                </a:solidFill>
                <a:cs typeface="Times New Roman" pitchFamily="18" charset="0"/>
              </a:rPr>
              <a:t> Stock-weld </a:t>
            </a:r>
            <a:r>
              <a:rPr lang="en-US" sz="1600" b="1" dirty="0">
                <a:solidFill>
                  <a:schemeClr val="bg1"/>
                </a:solidFill>
                <a:cs typeface="Times New Roman" pitchFamily="18" charset="0"/>
              </a:rPr>
              <a:t>Rifle butt-plate/butt-stock </a:t>
            </a:r>
            <a:r>
              <a:rPr lang="en-US" sz="1600" b="1" dirty="0" smtClean="0">
                <a:solidFill>
                  <a:schemeClr val="bg1"/>
                </a:solidFill>
                <a:cs typeface="Times New Roman" pitchFamily="18" charset="0"/>
              </a:rPr>
              <a:t>position</a:t>
            </a:r>
          </a:p>
          <a:p>
            <a:pPr algn="just" eaLnBrk="0" hangingPunct="0">
              <a:buFont typeface="Arial" pitchFamily="34" charset="0"/>
              <a:buChar char="•"/>
              <a:tabLst>
                <a:tab pos="774700" algn="l"/>
              </a:tabLst>
            </a:pPr>
            <a:endParaRPr lang="en-US" sz="1600" b="1" dirty="0" smtClean="0">
              <a:solidFill>
                <a:schemeClr val="bg1"/>
              </a:solidFill>
              <a:cs typeface="Times New Roman" pitchFamily="18" charset="0"/>
            </a:endParaRPr>
          </a:p>
          <a:p>
            <a:pPr algn="just" eaLnBrk="0" hangingPunct="0">
              <a:buFont typeface="Arial" pitchFamily="34" charset="0"/>
              <a:buChar char="•"/>
              <a:tabLst>
                <a:tab pos="774700" algn="l"/>
              </a:tabLst>
            </a:pPr>
            <a:r>
              <a:rPr lang="en-US" sz="1600" b="1" dirty="0">
                <a:solidFill>
                  <a:schemeClr val="bg1"/>
                </a:solidFill>
                <a:cs typeface="Times New Roman" pitchFamily="18" charset="0"/>
              </a:rPr>
              <a:t> </a:t>
            </a:r>
            <a:r>
              <a:rPr lang="en-US" sz="1600" b="1" dirty="0" smtClean="0">
                <a:solidFill>
                  <a:schemeClr val="bg1"/>
                </a:solidFill>
                <a:cs typeface="Times New Roman" pitchFamily="18" charset="0"/>
              </a:rPr>
              <a:t>Firing hand </a:t>
            </a:r>
            <a:r>
              <a:rPr lang="en-US" sz="1600" b="1" dirty="0">
                <a:solidFill>
                  <a:schemeClr val="bg1"/>
                </a:solidFill>
                <a:cs typeface="Times New Roman" pitchFamily="18" charset="0"/>
              </a:rPr>
              <a:t>Non-firing </a:t>
            </a:r>
            <a:r>
              <a:rPr lang="en-US" sz="1600" b="1" dirty="0" smtClean="0">
                <a:solidFill>
                  <a:schemeClr val="bg1"/>
                </a:solidFill>
                <a:cs typeface="Times New Roman" pitchFamily="18" charset="0"/>
              </a:rPr>
              <a:t>hand</a:t>
            </a:r>
          </a:p>
          <a:p>
            <a:pPr algn="just" eaLnBrk="0" hangingPunct="0">
              <a:buFont typeface="Arial" pitchFamily="34" charset="0"/>
              <a:buChar char="•"/>
              <a:tabLst>
                <a:tab pos="774700" algn="l"/>
              </a:tabLst>
            </a:pPr>
            <a:endParaRPr lang="en-US" sz="1600" b="1" dirty="0" smtClean="0">
              <a:solidFill>
                <a:schemeClr val="bg1"/>
              </a:solidFill>
              <a:cs typeface="Times New Roman" pitchFamily="18" charset="0"/>
            </a:endParaRPr>
          </a:p>
          <a:p>
            <a:pPr algn="just" eaLnBrk="0" hangingPunct="0">
              <a:buFont typeface="Arial" pitchFamily="34" charset="0"/>
              <a:buChar char="•"/>
              <a:tabLst>
                <a:tab pos="774700" algn="l"/>
              </a:tabLst>
            </a:pPr>
            <a:r>
              <a:rPr lang="en-US" sz="1600" b="1" dirty="0" smtClean="0">
                <a:solidFill>
                  <a:schemeClr val="bg1"/>
                </a:solidFill>
                <a:cs typeface="Times New Roman" pitchFamily="18" charset="0"/>
              </a:rPr>
              <a:t> Firing elbow</a:t>
            </a:r>
          </a:p>
          <a:p>
            <a:pPr algn="just" eaLnBrk="0" hangingPunct="0">
              <a:buFont typeface="Arial" pitchFamily="34" charset="0"/>
              <a:buChar char="•"/>
              <a:tabLst>
                <a:tab pos="774700" algn="l"/>
              </a:tabLst>
            </a:pPr>
            <a:endParaRPr lang="en-US" sz="1600" b="1" dirty="0" smtClean="0">
              <a:solidFill>
                <a:schemeClr val="bg1"/>
              </a:solidFill>
              <a:cs typeface="Times New Roman" pitchFamily="18" charset="0"/>
            </a:endParaRPr>
          </a:p>
          <a:p>
            <a:pPr algn="just" eaLnBrk="0" hangingPunct="0">
              <a:buFont typeface="Arial" pitchFamily="34" charset="0"/>
              <a:buChar char="•"/>
              <a:tabLst>
                <a:tab pos="774700" algn="l"/>
              </a:tabLst>
            </a:pPr>
            <a:r>
              <a:rPr lang="en-US" sz="1600" b="1" dirty="0" smtClean="0">
                <a:solidFill>
                  <a:schemeClr val="bg1"/>
                </a:solidFill>
                <a:cs typeface="Times New Roman" pitchFamily="18" charset="0"/>
              </a:rPr>
              <a:t> </a:t>
            </a:r>
            <a:r>
              <a:rPr lang="en-US" sz="1600" b="1" dirty="0" err="1" smtClean="0">
                <a:solidFill>
                  <a:schemeClr val="bg1"/>
                </a:solidFill>
                <a:cs typeface="Times New Roman" pitchFamily="18" charset="0"/>
              </a:rPr>
              <a:t>Nonfiring</a:t>
            </a:r>
            <a:r>
              <a:rPr lang="en-US" sz="1600" b="1" dirty="0" smtClean="0">
                <a:solidFill>
                  <a:schemeClr val="bg1"/>
                </a:solidFill>
                <a:cs typeface="Times New Roman" pitchFamily="18" charset="0"/>
              </a:rPr>
              <a:t> elbow</a:t>
            </a:r>
          </a:p>
          <a:p>
            <a:pPr algn="just" eaLnBrk="0" hangingPunct="0">
              <a:buFont typeface="Arial" pitchFamily="34" charset="0"/>
              <a:buChar char="•"/>
              <a:tabLst>
                <a:tab pos="774700" algn="l"/>
              </a:tabLst>
            </a:pPr>
            <a:endParaRPr lang="en-US" sz="1600" b="1" dirty="0" smtClean="0">
              <a:solidFill>
                <a:schemeClr val="bg1"/>
              </a:solidFill>
              <a:cs typeface="Times New Roman" pitchFamily="18" charset="0"/>
            </a:endParaRPr>
          </a:p>
          <a:p>
            <a:pPr algn="just" eaLnBrk="0" hangingPunct="0">
              <a:buFont typeface="Arial" pitchFamily="34" charset="0"/>
              <a:buChar char="•"/>
              <a:tabLst>
                <a:tab pos="774700" algn="l"/>
              </a:tabLst>
            </a:pPr>
            <a:r>
              <a:rPr lang="en-US" sz="1600" b="1" dirty="0">
                <a:solidFill>
                  <a:schemeClr val="bg1"/>
                </a:solidFill>
                <a:cs typeface="Times New Roman" pitchFamily="18" charset="0"/>
              </a:rPr>
              <a:t> </a:t>
            </a:r>
            <a:r>
              <a:rPr lang="en-US" sz="1600" b="1" dirty="0" smtClean="0">
                <a:solidFill>
                  <a:schemeClr val="bg1"/>
                </a:solidFill>
                <a:cs typeface="Times New Roman" pitchFamily="18" charset="0"/>
              </a:rPr>
              <a:t>Leg position</a:t>
            </a:r>
          </a:p>
          <a:p>
            <a:pPr algn="just" eaLnBrk="0" hangingPunct="0">
              <a:buFont typeface="Arial" pitchFamily="34" charset="0"/>
              <a:buChar char="•"/>
              <a:tabLst>
                <a:tab pos="774700" algn="l"/>
              </a:tabLst>
            </a:pPr>
            <a:endParaRPr lang="en-US" sz="1600" b="1" dirty="0" smtClean="0">
              <a:solidFill>
                <a:schemeClr val="bg1"/>
              </a:solidFill>
              <a:cs typeface="Times New Roman" pitchFamily="18" charset="0"/>
            </a:endParaRPr>
          </a:p>
          <a:p>
            <a:pPr algn="just" eaLnBrk="0" hangingPunct="0">
              <a:buFont typeface="Arial" pitchFamily="34" charset="0"/>
              <a:buChar char="•"/>
              <a:tabLst>
                <a:tab pos="774700" algn="l"/>
              </a:tabLst>
            </a:pPr>
            <a:r>
              <a:rPr lang="en-US" sz="1600" b="1" dirty="0" smtClean="0">
                <a:solidFill>
                  <a:schemeClr val="bg1"/>
                </a:solidFill>
                <a:cs typeface="Times New Roman" pitchFamily="18" charset="0"/>
              </a:rPr>
              <a:t> Sandbags </a:t>
            </a:r>
            <a:r>
              <a:rPr lang="en-US" sz="1600" b="1" dirty="0">
                <a:solidFill>
                  <a:schemeClr val="bg1"/>
                </a:solidFill>
                <a:cs typeface="Times New Roman" pitchFamily="18" charset="0"/>
              </a:rPr>
              <a:t>(prone supported</a:t>
            </a:r>
            <a:r>
              <a:rPr lang="en-US" sz="1600" b="1" dirty="0" smtClean="0">
                <a:solidFill>
                  <a:schemeClr val="bg1"/>
                </a:solidFill>
                <a:cs typeface="Times New Roman" pitchFamily="18" charset="0"/>
              </a:rPr>
              <a:t>)</a:t>
            </a:r>
            <a:endParaRPr lang="en-US" sz="1600" b="1" dirty="0">
              <a:solidFill>
                <a:schemeClr val="bg1"/>
              </a:solidFill>
            </a:endParaRPr>
          </a:p>
        </p:txBody>
      </p:sp>
      <p:pic>
        <p:nvPicPr>
          <p:cNvPr id="24582" name="Picture 6"/>
          <p:cNvPicPr>
            <a:picLocks noChangeAspect="1" noChangeArrowheads="1"/>
          </p:cNvPicPr>
          <p:nvPr/>
        </p:nvPicPr>
        <p:blipFill>
          <a:blip r:embed="rId4" cstate="print"/>
          <a:srcRect/>
          <a:stretch>
            <a:fillRect/>
          </a:stretch>
        </p:blipFill>
        <p:spPr bwMode="auto">
          <a:xfrm>
            <a:off x="4419600" y="609599"/>
            <a:ext cx="3657600" cy="2326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98437"/>
            <a:ext cx="8229600" cy="1004888"/>
          </a:xfrm>
        </p:spPr>
        <p:txBody>
          <a:bodyPr/>
          <a:lstStyle/>
          <a:p>
            <a:pPr eaLnBrk="1" hangingPunct="1"/>
            <a:r>
              <a:rPr lang="en-US" sz="3600" b="1" dirty="0" smtClean="0">
                <a:solidFill>
                  <a:schemeClr val="bg1"/>
                </a:solidFill>
                <a:latin typeface="Arial" pitchFamily="34" charset="0"/>
                <a:cs typeface="Arial" pitchFamily="34" charset="0"/>
              </a:rPr>
              <a:t>Kneeling supported</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(Barricade)</a:t>
            </a:r>
            <a:endParaRPr lang="en-US" sz="3600" dirty="0" smtClean="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2B71EE1-03B2-4028-BF7B-997FB382B403}" type="slidenum">
              <a:rPr lang="en-US"/>
              <a:pPr>
                <a:defRPr/>
              </a:pPr>
              <a:t>48</a:t>
            </a:fld>
            <a:endParaRPr lang="en-US"/>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7467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98437"/>
            <a:ext cx="8229600" cy="1020763"/>
          </a:xfrm>
        </p:spPr>
        <p:txBody>
          <a:bodyPr/>
          <a:lstStyle/>
          <a:p>
            <a:pPr eaLnBrk="1" hangingPunct="1"/>
            <a:r>
              <a:rPr lang="en-US" sz="3600" b="1" dirty="0" smtClean="0">
                <a:solidFill>
                  <a:schemeClr val="bg1"/>
                </a:solidFill>
                <a:latin typeface="Arial" pitchFamily="34" charset="0"/>
                <a:cs typeface="Arial" pitchFamily="34" charset="0"/>
              </a:rPr>
              <a:t>Standing supported</a:t>
            </a:r>
            <a:br>
              <a:rPr lang="en-US" sz="3600" b="1" dirty="0" smtClean="0">
                <a:solidFill>
                  <a:schemeClr val="bg1"/>
                </a:solidFill>
                <a:latin typeface="Arial" pitchFamily="34" charset="0"/>
                <a:cs typeface="Arial" pitchFamily="34" charset="0"/>
              </a:rPr>
            </a:br>
            <a:r>
              <a:rPr lang="en-US" sz="3600" b="1" dirty="0" smtClean="0">
                <a:solidFill>
                  <a:schemeClr val="bg1"/>
                </a:solidFill>
                <a:latin typeface="Arial" pitchFamily="34" charset="0"/>
                <a:cs typeface="Arial" pitchFamily="34" charset="0"/>
              </a:rPr>
              <a:t>(Barricade)</a:t>
            </a:r>
            <a:endParaRPr lang="en-US" sz="3600" dirty="0" smtClean="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12B71EE1-03B2-4028-BF7B-997FB382B403}" type="slidenum">
              <a:rPr lang="en-US"/>
              <a:pPr>
                <a:defRPr/>
              </a:pPr>
              <a:t>49</a:t>
            </a:fld>
            <a:endParaRPr lang="en-US"/>
          </a:p>
        </p:txBody>
      </p:sp>
      <p:grpSp>
        <p:nvGrpSpPr>
          <p:cNvPr id="2" name="Group 1"/>
          <p:cNvGrpSpPr/>
          <p:nvPr/>
        </p:nvGrpSpPr>
        <p:grpSpPr>
          <a:xfrm>
            <a:off x="381000" y="1461418"/>
            <a:ext cx="8229600" cy="5396582"/>
            <a:chOff x="457200" y="762000"/>
            <a:chExt cx="8229600" cy="5625182"/>
          </a:xfrm>
        </p:grpSpPr>
        <p:pic>
          <p:nvPicPr>
            <p:cNvPr id="3" name="Picture 2"/>
            <p:cNvPicPr>
              <a:picLocks noChangeAspect="1"/>
            </p:cNvPicPr>
            <p:nvPr/>
          </p:nvPicPr>
          <p:blipFill rotWithShape="1">
            <a:blip r:embed="rId2"/>
            <a:srcRect r="49074"/>
            <a:stretch/>
          </p:blipFill>
          <p:spPr>
            <a:xfrm>
              <a:off x="457200" y="762000"/>
              <a:ext cx="4038600" cy="5625182"/>
            </a:xfrm>
            <a:prstGeom prst="rect">
              <a:avLst/>
            </a:prstGeom>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38200"/>
              <a:ext cx="42672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27573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914400"/>
          </a:xfrm>
        </p:spPr>
        <p:txBody>
          <a:bodyPr anchor="t">
            <a:normAutofit/>
          </a:bodyPr>
          <a:lstStyle/>
          <a:p>
            <a:pPr>
              <a:defRPr/>
            </a:pPr>
            <a:r>
              <a:rPr lang="en-US" sz="4000" b="1" dirty="0" smtClean="0">
                <a:solidFill>
                  <a:schemeClr val="bg1"/>
                </a:solidFill>
                <a:latin typeface="Arial" pitchFamily="34" charset="0"/>
                <a:cs typeface="Arial" pitchFamily="34" charset="0"/>
              </a:rPr>
              <a:t>Safe Weapons Handling</a:t>
            </a:r>
            <a:endParaRPr lang="en-US" sz="3100" b="1" dirty="0" smtClean="0">
              <a:solidFill>
                <a:srgbClr val="C00000"/>
              </a:solidFill>
              <a:latin typeface="Arial" pitchFamily="34" charset="0"/>
              <a:cs typeface="Arial" pitchFamily="34" charset="0"/>
            </a:endParaRPr>
          </a:p>
        </p:txBody>
      </p:sp>
      <p:sp>
        <p:nvSpPr>
          <p:cNvPr id="10243" name="Rectangle 3"/>
          <p:cNvSpPr>
            <a:spLocks noGrp="1" noChangeArrowheads="1"/>
          </p:cNvSpPr>
          <p:nvPr>
            <p:ph idx="1"/>
          </p:nvPr>
        </p:nvSpPr>
        <p:spPr>
          <a:xfrm>
            <a:off x="152400" y="838200"/>
            <a:ext cx="8763000" cy="5943600"/>
          </a:xfrm>
        </p:spPr>
        <p:txBody>
          <a:bodyPr/>
          <a:lstStyle/>
          <a:p>
            <a:pPr marL="0" indent="0" algn="ctr">
              <a:buNone/>
            </a:pPr>
            <a:endParaRPr lang="en-US" sz="2800" dirty="0">
              <a:solidFill>
                <a:schemeClr val="bg1"/>
              </a:solidFill>
              <a:latin typeface="Arial" pitchFamily="34" charset="0"/>
              <a:cs typeface="Arial" pitchFamily="34" charset="0"/>
            </a:endParaRPr>
          </a:p>
          <a:p>
            <a:pPr marL="0" indent="0">
              <a:buNone/>
            </a:pPr>
            <a:r>
              <a:rPr lang="en-US" sz="2800" dirty="0" smtClean="0">
                <a:solidFill>
                  <a:schemeClr val="bg1"/>
                </a:solidFill>
                <a:latin typeface="Arial" pitchFamily="34" charset="0"/>
                <a:cs typeface="Arial" pitchFamily="34" charset="0"/>
              </a:rPr>
              <a:t>Weapons </a:t>
            </a:r>
            <a:r>
              <a:rPr lang="en-US" sz="2800" dirty="0">
                <a:solidFill>
                  <a:schemeClr val="bg1"/>
                </a:solidFill>
                <a:latin typeface="Arial" pitchFamily="34" charset="0"/>
                <a:cs typeface="Arial" pitchFamily="34" charset="0"/>
              </a:rPr>
              <a:t>handling is built on three </a:t>
            </a:r>
            <a:r>
              <a:rPr lang="en-US" sz="2800" dirty="0" smtClean="0">
                <a:solidFill>
                  <a:schemeClr val="bg1"/>
                </a:solidFill>
                <a:latin typeface="Arial" pitchFamily="34" charset="0"/>
                <a:cs typeface="Arial" pitchFamily="34" charset="0"/>
              </a:rPr>
              <a:t>components:</a:t>
            </a:r>
          </a:p>
          <a:p>
            <a:pPr marL="0" indent="0">
              <a:buNone/>
            </a:pPr>
            <a:endParaRPr lang="en-US" sz="2800" dirty="0">
              <a:solidFill>
                <a:schemeClr val="bg1"/>
              </a:solidFill>
              <a:latin typeface="Arial" pitchFamily="34" charset="0"/>
              <a:cs typeface="Arial" pitchFamily="34" charset="0"/>
            </a:endParaRPr>
          </a:p>
          <a:p>
            <a:pPr marL="0" indent="0">
              <a:buNone/>
            </a:pPr>
            <a:r>
              <a:rPr lang="en-US" sz="2400" b="1" dirty="0">
                <a:solidFill>
                  <a:schemeClr val="bg1"/>
                </a:solidFill>
                <a:latin typeface="Arial" pitchFamily="34" charset="0"/>
                <a:cs typeface="Arial" pitchFamily="34" charset="0"/>
              </a:rPr>
              <a:t>Soldier</a:t>
            </a:r>
            <a:r>
              <a:rPr lang="en-US" sz="2400" dirty="0">
                <a:solidFill>
                  <a:schemeClr val="bg1"/>
                </a:solidFill>
                <a:latin typeface="Arial" pitchFamily="34" charset="0"/>
                <a:cs typeface="Arial" pitchFamily="34" charset="0"/>
              </a:rPr>
              <a:t>- The Soldier must maintain situational understanding of friendly forces, the status of the weapon, and the </a:t>
            </a:r>
            <a:r>
              <a:rPr lang="en-US" sz="2400" dirty="0" smtClean="0">
                <a:solidFill>
                  <a:schemeClr val="bg1"/>
                </a:solidFill>
                <a:latin typeface="Arial" pitchFamily="34" charset="0"/>
                <a:cs typeface="Arial" pitchFamily="34" charset="0"/>
              </a:rPr>
              <a:t>environment.</a:t>
            </a:r>
          </a:p>
          <a:p>
            <a:pPr marL="0" indent="0">
              <a:buNone/>
            </a:pPr>
            <a:endParaRPr lang="en-US" sz="2400" dirty="0" smtClean="0">
              <a:solidFill>
                <a:schemeClr val="bg1"/>
              </a:solidFill>
              <a:latin typeface="Arial" pitchFamily="34" charset="0"/>
              <a:cs typeface="Arial" pitchFamily="34" charset="0"/>
            </a:endParaRPr>
          </a:p>
          <a:p>
            <a:pPr marL="0" indent="0">
              <a:buNone/>
            </a:pPr>
            <a:r>
              <a:rPr lang="en-US" sz="2400" b="1" dirty="0" smtClean="0">
                <a:solidFill>
                  <a:schemeClr val="bg1"/>
                </a:solidFill>
                <a:latin typeface="Arial" pitchFamily="34" charset="0"/>
                <a:cs typeface="Arial" pitchFamily="34" charset="0"/>
              </a:rPr>
              <a:t>Weapon-</a:t>
            </a:r>
            <a:r>
              <a:rPr lang="en-US" sz="2400" dirty="0" smtClean="0">
                <a:solidFill>
                  <a:schemeClr val="bg1"/>
                </a:solidFill>
                <a:latin typeface="Arial" pitchFamily="34" charset="0"/>
                <a:cs typeface="Arial" pitchFamily="34" charset="0"/>
              </a:rPr>
              <a:t> The </a:t>
            </a:r>
            <a:r>
              <a:rPr lang="en-US" sz="2400" dirty="0">
                <a:solidFill>
                  <a:schemeClr val="bg1"/>
                </a:solidFill>
                <a:latin typeface="Arial" pitchFamily="34" charset="0"/>
                <a:cs typeface="Arial" pitchFamily="34" charset="0"/>
              </a:rPr>
              <a:t>weapon is the primary tool the Soldier uses to defeat threats in combat. </a:t>
            </a:r>
            <a:endParaRPr lang="en-US" sz="2400" dirty="0" smtClean="0">
              <a:solidFill>
                <a:schemeClr val="bg1"/>
              </a:solidFill>
              <a:latin typeface="Arial" pitchFamily="34" charset="0"/>
              <a:cs typeface="Arial" pitchFamily="34" charset="0"/>
            </a:endParaRPr>
          </a:p>
          <a:p>
            <a:pPr marL="0" indent="0">
              <a:buNone/>
            </a:pPr>
            <a:endParaRPr lang="en-US" sz="2400" dirty="0" smtClean="0">
              <a:solidFill>
                <a:schemeClr val="bg1"/>
              </a:solidFill>
              <a:latin typeface="Arial" pitchFamily="34" charset="0"/>
              <a:cs typeface="Arial" pitchFamily="34" charset="0"/>
            </a:endParaRPr>
          </a:p>
          <a:p>
            <a:pPr marL="0" indent="0">
              <a:buNone/>
            </a:pPr>
            <a:r>
              <a:rPr lang="en-US" sz="2400" b="1" dirty="0">
                <a:solidFill>
                  <a:schemeClr val="bg1"/>
                </a:solidFill>
                <a:latin typeface="Arial" pitchFamily="34" charset="0"/>
                <a:cs typeface="Arial" pitchFamily="34" charset="0"/>
              </a:rPr>
              <a:t>Environment-</a:t>
            </a:r>
            <a:r>
              <a:rPr lang="en-US" sz="2400" dirty="0">
                <a:solidFill>
                  <a:schemeClr val="bg1"/>
                </a:solidFill>
                <a:latin typeface="Arial" pitchFamily="34" charset="0"/>
                <a:cs typeface="Arial" pitchFamily="34" charset="0"/>
              </a:rPr>
              <a:t> The environment is the Soldier’s surroundings and </a:t>
            </a:r>
            <a:r>
              <a:rPr lang="en-US" sz="2400" dirty="0" smtClean="0">
                <a:solidFill>
                  <a:schemeClr val="bg1"/>
                </a:solidFill>
                <a:latin typeface="Arial" pitchFamily="34" charset="0"/>
                <a:cs typeface="Arial" pitchFamily="34" charset="0"/>
              </a:rPr>
              <a:t>mindset.</a:t>
            </a:r>
          </a:p>
        </p:txBody>
      </p:sp>
      <p:sp>
        <p:nvSpPr>
          <p:cNvPr id="6" name="Slide Number Placeholder 4"/>
          <p:cNvSpPr>
            <a:spLocks noGrp="1"/>
          </p:cNvSpPr>
          <p:nvPr>
            <p:ph type="sldNum" sz="quarter" idx="12"/>
          </p:nvPr>
        </p:nvSpPr>
        <p:spPr/>
        <p:txBody>
          <a:bodyPr/>
          <a:lstStyle/>
          <a:p>
            <a:pPr>
              <a:defRPr/>
            </a:pPr>
            <a:fld id="{33AD0DC9-E02C-4D38-9045-EAE52EDD929B}"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42888"/>
            <a:ext cx="8229600" cy="1143001"/>
          </a:xfrm>
        </p:spPr>
        <p:txBody>
          <a:bodyPr/>
          <a:lstStyle/>
          <a:p>
            <a:r>
              <a:rPr lang="en-US" altLang="en-US" b="1" u="sng" smtClean="0">
                <a:latin typeface="Arial" panose="020B0604020202020204" pitchFamily="34" charset="0"/>
                <a:cs typeface="Arial" panose="020B0604020202020204" pitchFamily="34" charset="0"/>
              </a:rPr>
              <a:t>Low Ready Position</a:t>
            </a:r>
            <a:endParaRPr lang="en-US" altLang="en-US" u="sng" smtClean="0"/>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77FAD4-AF8F-4BC8-BAC7-9EF2A7C0E42A}" type="slidenum">
              <a:rPr lang="en-US" altLang="en-US" sz="1200" smtClean="0">
                <a:solidFill>
                  <a:srgbClr val="FFFFFF"/>
                </a:solidFill>
              </a:rPr>
              <a:pPr>
                <a:spcBef>
                  <a:spcPct val="0"/>
                </a:spcBef>
                <a:buFontTx/>
                <a:buNone/>
              </a:pPr>
              <a:t>50</a:t>
            </a:fld>
            <a:endParaRPr lang="en-US" altLang="en-US" sz="1200" smtClean="0">
              <a:solidFill>
                <a:srgbClr val="FFFFFF"/>
              </a:solidFill>
            </a:endParaRPr>
          </a:p>
        </p:txBody>
      </p:sp>
      <p:pic>
        <p:nvPicPr>
          <p:cNvPr id="1946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696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947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54000"/>
            <a:ext cx="8229600" cy="1143000"/>
          </a:xfrm>
        </p:spPr>
        <p:txBody>
          <a:bodyPr/>
          <a:lstStyle/>
          <a:p>
            <a:r>
              <a:rPr lang="en-US" altLang="en-US" b="1" u="sng" smtClean="0">
                <a:latin typeface="Arial" panose="020B0604020202020204" pitchFamily="34" charset="0"/>
                <a:cs typeface="Arial" panose="020B0604020202020204" pitchFamily="34" charset="0"/>
              </a:rPr>
              <a:t>High Ready Position</a:t>
            </a:r>
            <a:endParaRPr lang="en-US" altLang="en-US" smtClean="0"/>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0BCCE20-C8D2-45AA-A61A-983E83516DC6}" type="slidenum">
              <a:rPr lang="en-US" altLang="en-US" sz="1200" smtClean="0">
                <a:solidFill>
                  <a:srgbClr val="FFFFFF"/>
                </a:solidFill>
              </a:rPr>
              <a:pPr>
                <a:spcBef>
                  <a:spcPct val="0"/>
                </a:spcBef>
                <a:buFontTx/>
                <a:buNone/>
              </a:pPr>
              <a:t>51</a:t>
            </a:fld>
            <a:endParaRPr lang="en-US" altLang="en-US" sz="1200" smtClean="0">
              <a:solidFill>
                <a:srgbClr val="FFFFFF"/>
              </a:solidFill>
            </a:endParaRPr>
          </a:p>
        </p:txBody>
      </p:sp>
      <p:pic>
        <p:nvPicPr>
          <p:cNvPr id="215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7848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933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p:cNvSpPr>
          <p:nvPr/>
        </p:nvSpPr>
        <p:spPr bwMode="auto">
          <a:xfrm>
            <a:off x="457200" y="2514600"/>
            <a:ext cx="8229600" cy="762000"/>
          </a:xfrm>
          <a:prstGeom prst="rect">
            <a:avLst/>
          </a:prstGeom>
          <a:noFill/>
          <a:ln w="9525">
            <a:noFill/>
            <a:miter lim="800000"/>
            <a:headEnd/>
            <a:tailEnd/>
          </a:ln>
        </p:spPr>
        <p:txBody>
          <a:bodyPr/>
          <a:lstStyle/>
          <a:p>
            <a:pPr algn="ctr"/>
            <a:r>
              <a:rPr lang="en-US" sz="4000" b="1">
                <a:solidFill>
                  <a:schemeClr val="bg1"/>
                </a:solidFill>
                <a:latin typeface="Calibri" pitchFamily="34" charset="0"/>
              </a:rPr>
              <a:t>CHECK ON LEARNING</a:t>
            </a:r>
            <a:r>
              <a:rPr lang="en-US" sz="4400">
                <a:solidFill>
                  <a:schemeClr val="bg1"/>
                </a:solidFill>
                <a:latin typeface="Calibri" pitchFamily="34" charset="0"/>
              </a:rPr>
              <a:t> </a:t>
            </a:r>
          </a:p>
        </p:txBody>
      </p:sp>
      <p:sp>
        <p:nvSpPr>
          <p:cNvPr id="4" name="Slide Number Placeholder 3"/>
          <p:cNvSpPr>
            <a:spLocks noGrp="1"/>
          </p:cNvSpPr>
          <p:nvPr>
            <p:ph type="sldNum" sz="quarter" idx="12"/>
          </p:nvPr>
        </p:nvSpPr>
        <p:spPr/>
        <p:txBody>
          <a:bodyPr/>
          <a:lstStyle/>
          <a:p>
            <a:pPr>
              <a:defRPr/>
            </a:pPr>
            <a:fld id="{5A3DFB3B-23A4-4DAB-B379-801981207C14}" type="slidenum">
              <a:rPr lang="en-US"/>
              <a:pPr>
                <a:defRPr/>
              </a:pPr>
              <a:t>52</a:t>
            </a:fld>
            <a:endParaRPr lang="en-US"/>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457200" y="0"/>
            <a:ext cx="8229600" cy="1143000"/>
          </a:xfrm>
        </p:spPr>
        <p:txBody>
          <a:bodyPr anchor="t"/>
          <a:lstStyle/>
          <a:p>
            <a:pPr eaLnBrk="1" hangingPunct="1"/>
            <a:r>
              <a:rPr lang="en-US" sz="4000" b="1" dirty="0" smtClean="0">
                <a:solidFill>
                  <a:schemeClr val="bg1"/>
                </a:solidFill>
              </a:rPr>
              <a:t>ENABLING LEARNING OBJECTIVE - D</a:t>
            </a:r>
          </a:p>
        </p:txBody>
      </p:sp>
      <p:graphicFrame>
        <p:nvGraphicFramePr>
          <p:cNvPr id="476205" name="Group 45"/>
          <p:cNvGraphicFramePr>
            <a:graphicFrameLocks noGrp="1"/>
          </p:cNvGraphicFramePr>
          <p:nvPr>
            <p:ph type="tbl" idx="1"/>
            <p:extLst>
              <p:ext uri="{D42A27DB-BD31-4B8C-83A1-F6EECF244321}">
                <p14:modId xmlns:p14="http://schemas.microsoft.com/office/powerpoint/2010/main" val="2669057557"/>
              </p:ext>
            </p:extLst>
          </p:nvPr>
        </p:nvGraphicFramePr>
        <p:xfrm>
          <a:off x="304800" y="914400"/>
          <a:ext cx="8534400" cy="5878771"/>
        </p:xfrm>
        <a:graphic>
          <a:graphicData uri="http://schemas.openxmlformats.org/drawingml/2006/table">
            <a:tbl>
              <a:tblPr/>
              <a:tblGrid>
                <a:gridCol w="2291644">
                  <a:extLst>
                    <a:ext uri="{9D8B030D-6E8A-4147-A177-3AD203B41FA5}">
                      <a16:colId xmlns:a16="http://schemas.microsoft.com/office/drawing/2014/main" val="20000"/>
                    </a:ext>
                  </a:extLst>
                </a:gridCol>
                <a:gridCol w="6242756">
                  <a:extLst>
                    <a:ext uri="{9D8B030D-6E8A-4147-A177-3AD203B41FA5}">
                      <a16:colId xmlns:a16="http://schemas.microsoft.com/office/drawing/2014/main" val="20001"/>
                    </a:ext>
                  </a:extLst>
                </a:gridCol>
              </a:tblGrid>
              <a:tr h="1406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ACTION: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a:ea typeface="Times New Roman"/>
                        </a:rPr>
                        <a:t>Load</a:t>
                      </a:r>
                      <a:r>
                        <a:rPr lang="en-US" sz="2400" baseline="0" dirty="0" smtClean="0">
                          <a:solidFill>
                            <a:schemeClr val="bg1"/>
                          </a:solidFill>
                          <a:latin typeface="Arial"/>
                          <a:ea typeface="Times New Roman"/>
                        </a:rPr>
                        <a:t> a</a:t>
                      </a:r>
                      <a:r>
                        <a:rPr lang="en-US" sz="2400" dirty="0" smtClean="0">
                          <a:solidFill>
                            <a:schemeClr val="bg1"/>
                          </a:solidFill>
                          <a:latin typeface="Arial"/>
                          <a:ea typeface="Times New Roman"/>
                        </a:rPr>
                        <a:t> M4-Carbine </a:t>
                      </a:r>
                      <a:endParaRPr lang="en-US" sz="2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6843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CONDITIONS:</a:t>
                      </a:r>
                      <a:endParaRPr kumimoji="0" lang="en-US" sz="2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a:ea typeface="Times New Roman"/>
                        </a:rPr>
                        <a:t>Given a</a:t>
                      </a:r>
                      <a:r>
                        <a:rPr lang="en-US" sz="2400" baseline="0" dirty="0" smtClean="0">
                          <a:solidFill>
                            <a:schemeClr val="bg1"/>
                          </a:solidFill>
                          <a:latin typeface="Arial"/>
                          <a:ea typeface="Times New Roman"/>
                        </a:rPr>
                        <a:t> </a:t>
                      </a:r>
                      <a:r>
                        <a:rPr lang="en-US" sz="2400" dirty="0" smtClean="0">
                          <a:solidFill>
                            <a:schemeClr val="bg1"/>
                          </a:solidFill>
                          <a:latin typeface="Arial"/>
                          <a:ea typeface="Times New Roman"/>
                        </a:rPr>
                        <a:t>M4-Carbine,</a:t>
                      </a:r>
                      <a:r>
                        <a:rPr lang="en-US" sz="2400" baseline="0" dirty="0" smtClean="0">
                          <a:solidFill>
                            <a:schemeClr val="bg1"/>
                          </a:solidFill>
                          <a:latin typeface="Arial"/>
                          <a:ea typeface="Times New Roman"/>
                        </a:rPr>
                        <a:t> dummy rounds, and a </a:t>
                      </a:r>
                      <a:r>
                        <a:rPr lang="en-US" sz="2400" dirty="0" smtClean="0">
                          <a:solidFill>
                            <a:schemeClr val="bg1"/>
                          </a:solidFill>
                          <a:latin typeface="Arial"/>
                          <a:ea typeface="Times New Roman"/>
                        </a:rPr>
                        <a:t>magazine in a classroom environment.</a:t>
                      </a:r>
                      <a:endParaRPr lang="en-US" sz="2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36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STANDARDS:</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nSpc>
                          <a:spcPct val="115000"/>
                        </a:lnSpc>
                        <a:spcBef>
                          <a:spcPts val="200"/>
                        </a:spcBef>
                        <a:spcAft>
                          <a:spcPts val="200"/>
                        </a:spcAft>
                        <a:buFont typeface="Arial" panose="020B0604020202020204" pitchFamily="34" charset="0"/>
                        <a:buNone/>
                      </a:pPr>
                      <a:r>
                        <a:rPr lang="en-US" sz="1400" dirty="0" smtClean="0">
                          <a:solidFill>
                            <a:schemeClr val="bg1"/>
                          </a:solidFill>
                          <a:latin typeface="Arial"/>
                          <a:ea typeface="Times New Roman"/>
                        </a:rPr>
                        <a:t>Correctly load the M4 Carbine by:</a:t>
                      </a:r>
                    </a:p>
                    <a:p>
                      <a:pPr marL="285750" marR="0" indent="-285750">
                        <a:lnSpc>
                          <a:spcPct val="115000"/>
                        </a:lnSpc>
                        <a:spcBef>
                          <a:spcPts val="200"/>
                        </a:spcBef>
                        <a:spcAft>
                          <a:spcPts val="200"/>
                        </a:spcAft>
                        <a:buFont typeface="Arial" panose="020B0604020202020204" pitchFamily="34" charset="0"/>
                        <a:buChar char="•"/>
                      </a:pPr>
                      <a:r>
                        <a:rPr lang="en-US" sz="1400" dirty="0" smtClean="0">
                          <a:solidFill>
                            <a:schemeClr val="bg1"/>
                          </a:solidFill>
                          <a:latin typeface="Arial"/>
                          <a:ea typeface="Times New Roman"/>
                        </a:rPr>
                        <a:t>Loading a magazine.</a:t>
                      </a:r>
                    </a:p>
                    <a:p>
                      <a:pPr marL="285750" marR="0" indent="-285750">
                        <a:lnSpc>
                          <a:spcPct val="115000"/>
                        </a:lnSpc>
                        <a:spcBef>
                          <a:spcPts val="200"/>
                        </a:spcBef>
                        <a:spcAft>
                          <a:spcPts val="200"/>
                        </a:spcAft>
                        <a:buFont typeface="Arial" panose="020B0604020202020204" pitchFamily="34" charset="0"/>
                        <a:buChar char="•"/>
                      </a:pPr>
                      <a:r>
                        <a:rPr lang="en-US" sz="1400" dirty="0" smtClean="0">
                          <a:solidFill>
                            <a:schemeClr val="bg1"/>
                          </a:solidFill>
                          <a:latin typeface="Arial"/>
                          <a:ea typeface="Times New Roman"/>
                        </a:rPr>
                        <a:t>Keeping the weapon pointed in a safe direction.</a:t>
                      </a:r>
                    </a:p>
                    <a:p>
                      <a:pPr marL="285750" marR="0" indent="-285750">
                        <a:lnSpc>
                          <a:spcPct val="115000"/>
                        </a:lnSpc>
                        <a:spcBef>
                          <a:spcPts val="200"/>
                        </a:spcBef>
                        <a:spcAft>
                          <a:spcPts val="200"/>
                        </a:spcAft>
                        <a:buFont typeface="Arial" panose="020B0604020202020204" pitchFamily="34" charset="0"/>
                        <a:buChar char="•"/>
                      </a:pPr>
                      <a:r>
                        <a:rPr lang="en-US" sz="1400" dirty="0" smtClean="0">
                          <a:solidFill>
                            <a:schemeClr val="bg1"/>
                          </a:solidFill>
                          <a:latin typeface="Arial"/>
                          <a:ea typeface="Times New Roman"/>
                        </a:rPr>
                        <a:t>Ensuring the chamber was clear.</a:t>
                      </a:r>
                    </a:p>
                    <a:p>
                      <a:pPr marL="285750" marR="0" indent="-285750">
                        <a:lnSpc>
                          <a:spcPct val="115000"/>
                        </a:lnSpc>
                        <a:spcBef>
                          <a:spcPts val="200"/>
                        </a:spcBef>
                        <a:spcAft>
                          <a:spcPts val="200"/>
                        </a:spcAft>
                        <a:buFont typeface="Arial" panose="020B0604020202020204" pitchFamily="34" charset="0"/>
                        <a:buChar char="•"/>
                      </a:pPr>
                      <a:r>
                        <a:rPr lang="en-US" sz="1400" dirty="0" smtClean="0">
                          <a:solidFill>
                            <a:schemeClr val="bg1"/>
                          </a:solidFill>
                          <a:latin typeface="Arial"/>
                          <a:ea typeface="Times New Roman"/>
                        </a:rPr>
                        <a:t>Placing the weapon on Safe.</a:t>
                      </a:r>
                    </a:p>
                    <a:p>
                      <a:pPr marL="285750" marR="0" indent="-285750">
                        <a:lnSpc>
                          <a:spcPct val="115000"/>
                        </a:lnSpc>
                        <a:spcBef>
                          <a:spcPts val="200"/>
                        </a:spcBef>
                        <a:spcAft>
                          <a:spcPts val="200"/>
                        </a:spcAft>
                        <a:buFont typeface="Arial" panose="020B0604020202020204" pitchFamily="34" charset="0"/>
                        <a:buChar char="•"/>
                      </a:pPr>
                      <a:r>
                        <a:rPr lang="en-US" sz="1400" dirty="0" smtClean="0">
                          <a:solidFill>
                            <a:schemeClr val="bg1"/>
                          </a:solidFill>
                          <a:latin typeface="Arial"/>
                          <a:ea typeface="Times New Roman"/>
                        </a:rPr>
                        <a:t>Locking the bolt to the rear.</a:t>
                      </a:r>
                    </a:p>
                    <a:p>
                      <a:pPr marL="285750" marR="0" indent="-285750">
                        <a:lnSpc>
                          <a:spcPct val="115000"/>
                        </a:lnSpc>
                        <a:spcBef>
                          <a:spcPts val="200"/>
                        </a:spcBef>
                        <a:spcAft>
                          <a:spcPts val="200"/>
                        </a:spcAft>
                        <a:buFont typeface="Arial" panose="020B0604020202020204" pitchFamily="34" charset="0"/>
                        <a:buChar char="•"/>
                      </a:pPr>
                      <a:r>
                        <a:rPr lang="en-US" sz="1400" dirty="0" smtClean="0">
                          <a:solidFill>
                            <a:schemeClr val="bg1"/>
                          </a:solidFill>
                          <a:latin typeface="Arial"/>
                          <a:ea typeface="Times New Roman"/>
                        </a:rPr>
                        <a:t>Inserting the magazine into the magazine well.</a:t>
                      </a:r>
                    </a:p>
                    <a:p>
                      <a:pPr marL="285750" marR="0" indent="-285750">
                        <a:lnSpc>
                          <a:spcPct val="115000"/>
                        </a:lnSpc>
                        <a:spcBef>
                          <a:spcPts val="200"/>
                        </a:spcBef>
                        <a:spcAft>
                          <a:spcPts val="200"/>
                        </a:spcAft>
                        <a:buFont typeface="Arial" panose="020B0604020202020204" pitchFamily="34" charset="0"/>
                        <a:buChar char="•"/>
                      </a:pPr>
                      <a:r>
                        <a:rPr lang="en-US" sz="1400" dirty="0" smtClean="0">
                          <a:solidFill>
                            <a:schemeClr val="bg1"/>
                          </a:solidFill>
                          <a:latin typeface="Arial"/>
                          <a:ea typeface="Times New Roman"/>
                        </a:rPr>
                        <a:t>Allowing the bolt to go forward chambering a round.</a:t>
                      </a:r>
                      <a:endParaRPr lang="en-US" sz="1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2FAE79CD-A388-4102-BE3A-5201F4B15B77}" type="slidenum">
              <a:rPr lang="en-US" smtClean="0"/>
              <a:pPr>
                <a:defRPr/>
              </a:pPr>
              <a:t>53</a:t>
            </a:fld>
            <a:endParaRPr lang="en-US"/>
          </a:p>
        </p:txBody>
      </p:sp>
    </p:spTree>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nchor="t"/>
          <a:lstStyle/>
          <a:p>
            <a:pPr eaLnBrk="1" hangingPunct="1"/>
            <a:r>
              <a:rPr lang="en-US" sz="4000" b="1" dirty="0" smtClean="0">
                <a:solidFill>
                  <a:schemeClr val="bg1"/>
                </a:solidFill>
              </a:rPr>
              <a:t>Load a M4 Carbine</a:t>
            </a:r>
          </a:p>
        </p:txBody>
      </p:sp>
      <p:sp>
        <p:nvSpPr>
          <p:cNvPr id="8" name="Rectangle 16"/>
          <p:cNvSpPr txBox="1">
            <a:spLocks noChangeArrowheads="1"/>
          </p:cNvSpPr>
          <p:nvPr/>
        </p:nvSpPr>
        <p:spPr bwMode="auto">
          <a:xfrm>
            <a:off x="381000" y="1143000"/>
            <a:ext cx="8229600" cy="4267200"/>
          </a:xfrm>
          <a:prstGeom prst="rect">
            <a:avLst/>
          </a:prstGeom>
          <a:noFill/>
          <a:ln>
            <a:miter lim="800000"/>
            <a:headEnd/>
            <a:tailEnd/>
          </a:ln>
        </p:spPr>
        <p:txBody>
          <a:bodyPr/>
          <a:lstStyle/>
          <a:p>
            <a:pPr fontAlgn="auto">
              <a:spcBef>
                <a:spcPts val="0"/>
              </a:spcBef>
              <a:spcAft>
                <a:spcPts val="0"/>
              </a:spcAft>
              <a:defRPr/>
            </a:pPr>
            <a:r>
              <a:rPr lang="en-US" sz="2400" b="1" dirty="0">
                <a:solidFill>
                  <a:schemeClr val="bg1"/>
                </a:solidFill>
              </a:rPr>
              <a:t>Load a </a:t>
            </a:r>
            <a:r>
              <a:rPr lang="en-US" sz="2400" b="1" dirty="0" smtClean="0">
                <a:solidFill>
                  <a:schemeClr val="bg1"/>
                </a:solidFill>
              </a:rPr>
              <a:t>Magazine:</a:t>
            </a:r>
          </a:p>
          <a:p>
            <a:pPr fontAlgn="auto">
              <a:spcBef>
                <a:spcPts val="0"/>
              </a:spcBef>
              <a:spcAft>
                <a:spcPts val="0"/>
              </a:spcAft>
              <a:defRPr/>
            </a:pPr>
            <a:endParaRPr lang="en-US" sz="2400" b="1" dirty="0">
              <a:solidFill>
                <a:schemeClr val="bg1"/>
              </a:solidFill>
            </a:endParaRPr>
          </a:p>
          <a:p>
            <a:pPr fontAlgn="auto">
              <a:spcBef>
                <a:spcPts val="0"/>
              </a:spcBef>
              <a:spcAft>
                <a:spcPts val="0"/>
              </a:spcAft>
              <a:defRPr/>
            </a:pPr>
            <a:r>
              <a:rPr lang="en-US" sz="2400" b="1" dirty="0">
                <a:solidFill>
                  <a:schemeClr val="bg1"/>
                </a:solidFill>
              </a:rPr>
              <a:t>	</a:t>
            </a:r>
            <a:r>
              <a:rPr lang="en-US" sz="2400" dirty="0">
                <a:solidFill>
                  <a:schemeClr val="bg1"/>
                </a:solidFill>
              </a:rPr>
              <a:t>Single Load</a:t>
            </a:r>
          </a:p>
          <a:p>
            <a:pPr fontAlgn="auto">
              <a:spcBef>
                <a:spcPts val="0"/>
              </a:spcBef>
              <a:spcAft>
                <a:spcPts val="0"/>
              </a:spcAft>
              <a:defRPr/>
            </a:pPr>
            <a:r>
              <a:rPr lang="en-US" sz="2400" dirty="0">
                <a:solidFill>
                  <a:schemeClr val="bg1"/>
                </a:solidFill>
              </a:rPr>
              <a:t>	Speed </a:t>
            </a:r>
            <a:r>
              <a:rPr lang="en-US" sz="2400" dirty="0" smtClean="0">
                <a:solidFill>
                  <a:schemeClr val="bg1"/>
                </a:solidFill>
              </a:rPr>
              <a:t>Load</a:t>
            </a:r>
          </a:p>
          <a:p>
            <a:pPr fontAlgn="auto">
              <a:spcBef>
                <a:spcPts val="0"/>
              </a:spcBef>
              <a:spcAft>
                <a:spcPts val="0"/>
              </a:spcAft>
              <a:defRPr/>
            </a:pPr>
            <a:endParaRPr lang="en-US" sz="2400" b="1" dirty="0">
              <a:solidFill>
                <a:schemeClr val="bg1"/>
              </a:solidFill>
            </a:endParaRPr>
          </a:p>
          <a:p>
            <a:pPr eaLnBrk="1" hangingPunct="1">
              <a:lnSpc>
                <a:spcPct val="80000"/>
              </a:lnSpc>
              <a:buFontTx/>
              <a:buNone/>
            </a:pPr>
            <a:r>
              <a:rPr lang="en-US" sz="2400" b="1" dirty="0" smtClean="0">
                <a:solidFill>
                  <a:schemeClr val="bg1"/>
                </a:solidFill>
              </a:rPr>
              <a:t>Load a M4-Carbine:</a:t>
            </a:r>
          </a:p>
          <a:p>
            <a:pPr eaLnBrk="1" hangingPunct="1">
              <a:lnSpc>
                <a:spcPct val="80000"/>
              </a:lnSpc>
              <a:buFontTx/>
              <a:buNone/>
            </a:pPr>
            <a:endParaRPr lang="en-US" sz="2400" b="1" dirty="0" smtClean="0">
              <a:solidFill>
                <a:schemeClr val="bg1"/>
              </a:solidFill>
            </a:endParaRPr>
          </a:p>
          <a:p>
            <a:pPr marL="800100" lvl="1" indent="-342900">
              <a:lnSpc>
                <a:spcPct val="80000"/>
              </a:lnSpc>
              <a:buFont typeface="Arial" panose="020B0604020202020204" pitchFamily="34" charset="0"/>
              <a:buChar char="•"/>
            </a:pPr>
            <a:r>
              <a:rPr lang="en-US" sz="2400" dirty="0" smtClean="0">
                <a:solidFill>
                  <a:schemeClr val="bg1"/>
                </a:solidFill>
              </a:rPr>
              <a:t>The </a:t>
            </a:r>
            <a:r>
              <a:rPr lang="en-US" sz="2400" dirty="0">
                <a:solidFill>
                  <a:schemeClr val="bg1"/>
                </a:solidFill>
              </a:rPr>
              <a:t>magazine may be loaded with the bolt assembly open or closed.</a:t>
            </a:r>
          </a:p>
          <a:p>
            <a:pPr eaLnBrk="1" hangingPunct="1">
              <a:lnSpc>
                <a:spcPct val="80000"/>
              </a:lnSpc>
              <a:buFontTx/>
              <a:buNone/>
            </a:pPr>
            <a:endParaRPr lang="en-US" sz="2400" dirty="0">
              <a:solidFill>
                <a:schemeClr val="bg1"/>
              </a:solidFill>
            </a:endParaRPr>
          </a:p>
          <a:p>
            <a:pPr marL="800100" lvl="1" indent="-342900">
              <a:lnSpc>
                <a:spcPct val="80000"/>
              </a:lnSpc>
              <a:buFont typeface="Arial" panose="020B0604020202020204" pitchFamily="34" charset="0"/>
              <a:buChar char="•"/>
            </a:pPr>
            <a:r>
              <a:rPr lang="en-US" sz="2400" dirty="0">
                <a:solidFill>
                  <a:schemeClr val="bg1"/>
                </a:solidFill>
              </a:rPr>
              <a:t>Load weapon with bolt </a:t>
            </a:r>
            <a:r>
              <a:rPr lang="en-US" sz="2400" dirty="0" smtClean="0">
                <a:solidFill>
                  <a:schemeClr val="bg1"/>
                </a:solidFill>
              </a:rPr>
              <a:t>open</a:t>
            </a:r>
          </a:p>
          <a:p>
            <a:pPr eaLnBrk="1" hangingPunct="1">
              <a:lnSpc>
                <a:spcPct val="80000"/>
              </a:lnSpc>
              <a:buFontTx/>
              <a:buNone/>
            </a:pPr>
            <a:endParaRPr lang="en-US" sz="2400" dirty="0">
              <a:solidFill>
                <a:schemeClr val="bg1"/>
              </a:solidFill>
            </a:endParaRPr>
          </a:p>
          <a:p>
            <a:pPr marL="800100" lvl="1" indent="-342900">
              <a:lnSpc>
                <a:spcPct val="80000"/>
              </a:lnSpc>
              <a:buFont typeface="Arial" panose="020B0604020202020204" pitchFamily="34" charset="0"/>
              <a:buChar char="•"/>
            </a:pPr>
            <a:r>
              <a:rPr lang="en-US" sz="2400" dirty="0">
                <a:solidFill>
                  <a:schemeClr val="bg1"/>
                </a:solidFill>
              </a:rPr>
              <a:t>Load weapon with bolt closed</a:t>
            </a:r>
          </a:p>
          <a:p>
            <a:pPr fontAlgn="auto">
              <a:spcBef>
                <a:spcPts val="0"/>
              </a:spcBef>
              <a:spcAft>
                <a:spcPts val="0"/>
              </a:spcAft>
              <a:defRPr/>
            </a:pPr>
            <a:endParaRPr lang="en-US" sz="2400" b="1" dirty="0">
              <a:solidFill>
                <a:schemeClr val="bg1"/>
              </a:solidFill>
            </a:endParaRPr>
          </a:p>
          <a:p>
            <a:pPr fontAlgn="auto">
              <a:spcBef>
                <a:spcPts val="0"/>
              </a:spcBef>
              <a:spcAft>
                <a:spcPts val="0"/>
              </a:spcAft>
              <a:defRPr/>
            </a:pPr>
            <a:endParaRPr lang="en-US" sz="2400" b="1" dirty="0">
              <a:solidFill>
                <a:schemeClr val="bg1"/>
              </a:solidFill>
            </a:endParaRPr>
          </a:p>
          <a:p>
            <a:pPr fontAlgn="auto">
              <a:spcBef>
                <a:spcPts val="0"/>
              </a:spcBef>
              <a:spcAft>
                <a:spcPts val="0"/>
              </a:spcAft>
              <a:defRPr/>
            </a:pPr>
            <a:endParaRPr lang="en-US" sz="2000" dirty="0">
              <a:solidFill>
                <a:schemeClr val="bg1"/>
              </a:solidFill>
            </a:endParaRPr>
          </a:p>
          <a:p>
            <a:pPr fontAlgn="auto">
              <a:spcBef>
                <a:spcPts val="0"/>
              </a:spcBef>
              <a:spcAft>
                <a:spcPts val="0"/>
              </a:spcAft>
              <a:defRPr/>
            </a:pPr>
            <a:endParaRPr lang="en-US" sz="2000" dirty="0">
              <a:solidFill>
                <a:schemeClr val="bg1"/>
              </a:solidFill>
            </a:endParaRPr>
          </a:p>
          <a:p>
            <a:pPr fontAlgn="auto">
              <a:spcBef>
                <a:spcPts val="0"/>
              </a:spcBef>
              <a:spcAft>
                <a:spcPts val="0"/>
              </a:spcAft>
              <a:defRPr/>
            </a:pPr>
            <a:r>
              <a:rPr lang="en-US" sz="2000" dirty="0">
                <a:solidFill>
                  <a:schemeClr val="bg1"/>
                </a:solidFill>
              </a:rPr>
              <a:t> </a:t>
            </a:r>
          </a:p>
          <a:p>
            <a:pPr marL="342900" indent="-342900" fontAlgn="auto">
              <a:lnSpc>
                <a:spcPct val="90000"/>
              </a:lnSpc>
              <a:spcBef>
                <a:spcPct val="20000"/>
              </a:spcBef>
              <a:spcAft>
                <a:spcPts val="0"/>
              </a:spcAft>
              <a:defRPr/>
            </a:pPr>
            <a:endParaRPr lang="en-US" sz="2000" kern="0" dirty="0">
              <a:solidFill>
                <a:schemeClr val="bg1"/>
              </a:solidFill>
            </a:endParaRPr>
          </a:p>
          <a:p>
            <a:pPr marL="342900" indent="-342900" fontAlgn="auto">
              <a:lnSpc>
                <a:spcPct val="90000"/>
              </a:lnSpc>
              <a:spcBef>
                <a:spcPct val="20000"/>
              </a:spcBef>
              <a:spcAft>
                <a:spcPts val="0"/>
              </a:spcAft>
              <a:buFontTx/>
              <a:buChar char="•"/>
              <a:defRPr/>
            </a:pPr>
            <a:endParaRPr lang="en-US" sz="2000" kern="0" dirty="0">
              <a:solidFill>
                <a:schemeClr val="bg1"/>
              </a:solidFill>
            </a:endParaRPr>
          </a:p>
        </p:txBody>
      </p:sp>
      <p:sp>
        <p:nvSpPr>
          <p:cNvPr id="5" name="Slide Number Placeholder 4"/>
          <p:cNvSpPr>
            <a:spLocks noGrp="1"/>
          </p:cNvSpPr>
          <p:nvPr>
            <p:ph type="sldNum" sz="quarter" idx="12"/>
          </p:nvPr>
        </p:nvSpPr>
        <p:spPr/>
        <p:txBody>
          <a:bodyPr/>
          <a:lstStyle/>
          <a:p>
            <a:pPr>
              <a:defRPr/>
            </a:pPr>
            <a:fld id="{8C6448FE-DEC4-4A7E-9803-10425660C7B7}" type="slidenum">
              <a:rPr lang="en-US"/>
              <a:pPr>
                <a:defRPr/>
              </a:pPr>
              <a:t>54</a:t>
            </a:fld>
            <a:endParaRPr lang="en-US"/>
          </a:p>
        </p:txBody>
      </p:sp>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p:cNvSpPr>
          <p:nvPr/>
        </p:nvSpPr>
        <p:spPr bwMode="auto">
          <a:xfrm>
            <a:off x="457200" y="2514600"/>
            <a:ext cx="8229600" cy="2133600"/>
          </a:xfrm>
          <a:prstGeom prst="rect">
            <a:avLst/>
          </a:prstGeom>
          <a:noFill/>
          <a:ln w="9525">
            <a:noFill/>
            <a:miter lim="800000"/>
            <a:headEnd/>
            <a:tailEnd/>
          </a:ln>
        </p:spPr>
        <p:txBody>
          <a:bodyPr/>
          <a:lstStyle/>
          <a:p>
            <a:pPr algn="ctr"/>
            <a:r>
              <a:rPr lang="en-US" sz="4000" b="1">
                <a:solidFill>
                  <a:schemeClr val="bg1"/>
                </a:solidFill>
                <a:latin typeface="Calibri" pitchFamily="34" charset="0"/>
              </a:rPr>
              <a:t>Practice</a:t>
            </a:r>
          </a:p>
          <a:p>
            <a:pPr algn="ctr"/>
            <a:r>
              <a:rPr lang="en-US" sz="4000" b="1">
                <a:solidFill>
                  <a:schemeClr val="bg1"/>
                </a:solidFill>
                <a:latin typeface="Calibri" pitchFamily="34" charset="0"/>
              </a:rPr>
              <a:t>CHECK ON LEARNING</a:t>
            </a:r>
            <a:r>
              <a:rPr lang="en-US" sz="4400">
                <a:solidFill>
                  <a:schemeClr val="bg1"/>
                </a:solidFill>
                <a:latin typeface="Calibri" pitchFamily="34" charset="0"/>
              </a:rPr>
              <a:t> </a:t>
            </a:r>
          </a:p>
        </p:txBody>
      </p:sp>
      <p:sp>
        <p:nvSpPr>
          <p:cNvPr id="4" name="Slide Number Placeholder 3"/>
          <p:cNvSpPr>
            <a:spLocks noGrp="1"/>
          </p:cNvSpPr>
          <p:nvPr>
            <p:ph type="sldNum" sz="quarter" idx="12"/>
          </p:nvPr>
        </p:nvSpPr>
        <p:spPr/>
        <p:txBody>
          <a:bodyPr/>
          <a:lstStyle/>
          <a:p>
            <a:pPr>
              <a:defRPr/>
            </a:pPr>
            <a:fld id="{79361BD5-6FDB-4050-9091-86E7BFDD6CC2}" type="slidenum">
              <a:rPr lang="en-US"/>
              <a:pPr>
                <a:defRPr/>
              </a:pPr>
              <a:t>55</a:t>
            </a:fld>
            <a:endParaRPr lang="en-US"/>
          </a:p>
        </p:txBody>
      </p:sp>
    </p:spTree>
    <p:extLst>
      <p:ext uri="{BB962C8B-B14F-4D97-AF65-F5344CB8AC3E}">
        <p14:creationId xmlns:p14="http://schemas.microsoft.com/office/powerpoint/2010/main" val="2301867532"/>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457200" y="0"/>
            <a:ext cx="8229600" cy="1143000"/>
          </a:xfrm>
        </p:spPr>
        <p:txBody>
          <a:bodyPr anchor="t"/>
          <a:lstStyle/>
          <a:p>
            <a:pPr eaLnBrk="1" hangingPunct="1"/>
            <a:r>
              <a:rPr lang="en-US" sz="4000" b="1" dirty="0" smtClean="0">
                <a:solidFill>
                  <a:schemeClr val="bg1"/>
                </a:solidFill>
              </a:rPr>
              <a:t>ENABLING LEARNING OBJECTIVE - </a:t>
            </a:r>
            <a:r>
              <a:rPr lang="en-US" sz="4000" b="1" dirty="0">
                <a:solidFill>
                  <a:schemeClr val="bg1"/>
                </a:solidFill>
              </a:rPr>
              <a:t>E</a:t>
            </a:r>
            <a:endParaRPr lang="en-US" sz="4000" b="1" dirty="0" smtClean="0">
              <a:solidFill>
                <a:schemeClr val="bg1"/>
              </a:solidFill>
            </a:endParaRPr>
          </a:p>
        </p:txBody>
      </p:sp>
      <p:graphicFrame>
        <p:nvGraphicFramePr>
          <p:cNvPr id="476205" name="Group 45"/>
          <p:cNvGraphicFramePr>
            <a:graphicFrameLocks noGrp="1"/>
          </p:cNvGraphicFramePr>
          <p:nvPr>
            <p:ph type="tbl" idx="1"/>
            <p:extLst>
              <p:ext uri="{D42A27DB-BD31-4B8C-83A1-F6EECF244321}">
                <p14:modId xmlns:p14="http://schemas.microsoft.com/office/powerpoint/2010/main" val="2534722397"/>
              </p:ext>
            </p:extLst>
          </p:nvPr>
        </p:nvGraphicFramePr>
        <p:xfrm>
          <a:off x="457200" y="1676400"/>
          <a:ext cx="8229600" cy="4952999"/>
        </p:xfrm>
        <a:graphic>
          <a:graphicData uri="http://schemas.openxmlformats.org/drawingml/2006/table">
            <a:tbl>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115182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ACTION: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a:ea typeface="Times New Roman"/>
                        </a:rPr>
                        <a:t>Unload a</a:t>
                      </a:r>
                      <a:r>
                        <a:rPr lang="en-US" sz="2400" baseline="0" dirty="0" smtClean="0">
                          <a:solidFill>
                            <a:schemeClr val="bg1"/>
                          </a:solidFill>
                          <a:latin typeface="Arial"/>
                          <a:ea typeface="Times New Roman"/>
                        </a:rPr>
                        <a:t> </a:t>
                      </a:r>
                      <a:r>
                        <a:rPr lang="en-US" sz="2400" dirty="0" smtClean="0">
                          <a:solidFill>
                            <a:schemeClr val="bg1"/>
                          </a:solidFill>
                          <a:latin typeface="Arial"/>
                          <a:ea typeface="Times New Roman"/>
                        </a:rPr>
                        <a:t>M4-Carbine </a:t>
                      </a:r>
                      <a:endParaRPr lang="en-US" sz="2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413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CONDITIONS:</a:t>
                      </a:r>
                      <a:endParaRPr kumimoji="0" lang="en-US" sz="2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a:ea typeface="Times New Roman"/>
                        </a:rPr>
                        <a:t>Given an fully loaded M4-Carbine in a classroom environment.</a:t>
                      </a:r>
                      <a:endParaRPr lang="en-US" sz="2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987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STANDARDS:</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1200" dirty="0" smtClean="0">
                          <a:solidFill>
                            <a:schemeClr val="bg1"/>
                          </a:solidFill>
                          <a:latin typeface="Arial"/>
                          <a:ea typeface="Times New Roman"/>
                        </a:rPr>
                        <a:t>Correctly Unload the M4 Carbine by:</a:t>
                      </a:r>
                    </a:p>
                    <a:p>
                      <a:pPr marL="171450" marR="0" indent="-171450">
                        <a:lnSpc>
                          <a:spcPct val="115000"/>
                        </a:lnSpc>
                        <a:spcBef>
                          <a:spcPts val="200"/>
                        </a:spcBef>
                        <a:spcAft>
                          <a:spcPts val="200"/>
                        </a:spcAft>
                        <a:buFont typeface="Arial" panose="020B0604020202020204" pitchFamily="34" charset="0"/>
                        <a:buChar char="•"/>
                      </a:pPr>
                      <a:r>
                        <a:rPr lang="en-US" sz="1200" dirty="0" smtClean="0">
                          <a:solidFill>
                            <a:schemeClr val="bg1"/>
                          </a:solidFill>
                          <a:latin typeface="Arial"/>
                          <a:ea typeface="Times New Roman"/>
                        </a:rPr>
                        <a:t>Attempting to place the weapon on safe.</a:t>
                      </a:r>
                    </a:p>
                    <a:p>
                      <a:pPr marL="171450" marR="0" indent="-171450">
                        <a:lnSpc>
                          <a:spcPct val="115000"/>
                        </a:lnSpc>
                        <a:spcBef>
                          <a:spcPts val="200"/>
                        </a:spcBef>
                        <a:spcAft>
                          <a:spcPts val="200"/>
                        </a:spcAft>
                        <a:buFont typeface="Arial" panose="020B0604020202020204" pitchFamily="34" charset="0"/>
                        <a:buChar char="•"/>
                      </a:pPr>
                      <a:r>
                        <a:rPr lang="en-US" sz="1200" dirty="0" smtClean="0">
                          <a:solidFill>
                            <a:schemeClr val="bg1"/>
                          </a:solidFill>
                          <a:latin typeface="Arial"/>
                          <a:ea typeface="Times New Roman"/>
                        </a:rPr>
                        <a:t>Removing the source of ammunition, (magazine).</a:t>
                      </a:r>
                    </a:p>
                    <a:p>
                      <a:pPr marL="171450" marR="0" indent="-171450">
                        <a:lnSpc>
                          <a:spcPct val="115000"/>
                        </a:lnSpc>
                        <a:spcBef>
                          <a:spcPts val="200"/>
                        </a:spcBef>
                        <a:spcAft>
                          <a:spcPts val="200"/>
                        </a:spcAft>
                        <a:buFont typeface="Arial" panose="020B0604020202020204" pitchFamily="34" charset="0"/>
                        <a:buChar char="•"/>
                      </a:pPr>
                      <a:r>
                        <a:rPr lang="en-US" sz="1200" dirty="0" smtClean="0">
                          <a:solidFill>
                            <a:schemeClr val="bg1"/>
                          </a:solidFill>
                          <a:latin typeface="Arial"/>
                          <a:ea typeface="Times New Roman"/>
                        </a:rPr>
                        <a:t>Locking the bolt to the rear. (If it is not already place the weapon on safe.)</a:t>
                      </a:r>
                    </a:p>
                    <a:p>
                      <a:pPr marL="171450" marR="0" indent="-171450">
                        <a:lnSpc>
                          <a:spcPct val="115000"/>
                        </a:lnSpc>
                        <a:spcBef>
                          <a:spcPts val="200"/>
                        </a:spcBef>
                        <a:spcAft>
                          <a:spcPts val="200"/>
                        </a:spcAft>
                        <a:buFont typeface="Arial" panose="020B0604020202020204" pitchFamily="34" charset="0"/>
                        <a:buChar char="•"/>
                      </a:pPr>
                      <a:r>
                        <a:rPr lang="en-US" sz="1200" dirty="0" smtClean="0">
                          <a:solidFill>
                            <a:schemeClr val="bg1"/>
                          </a:solidFill>
                          <a:latin typeface="Arial"/>
                          <a:ea typeface="Times New Roman"/>
                        </a:rPr>
                        <a:t>Conducting (three point safety check) inspection ensuring weapon is cleared.</a:t>
                      </a:r>
                    </a:p>
                    <a:p>
                      <a:pPr marL="171450" marR="0" indent="-171450">
                        <a:lnSpc>
                          <a:spcPct val="115000"/>
                        </a:lnSpc>
                        <a:spcBef>
                          <a:spcPts val="200"/>
                        </a:spcBef>
                        <a:spcAft>
                          <a:spcPts val="200"/>
                        </a:spcAft>
                        <a:buFont typeface="Arial" panose="020B0604020202020204" pitchFamily="34" charset="0"/>
                        <a:buChar char="•"/>
                      </a:pPr>
                      <a:r>
                        <a:rPr lang="en-US" sz="1200" dirty="0" smtClean="0">
                          <a:solidFill>
                            <a:schemeClr val="bg1"/>
                          </a:solidFill>
                          <a:latin typeface="Arial"/>
                          <a:ea typeface="Times New Roman"/>
                        </a:rPr>
                        <a:t>Pressing bolt release (allowing the bolt to go forward).</a:t>
                      </a:r>
                    </a:p>
                    <a:p>
                      <a:pPr marL="171450" marR="0" indent="-171450">
                        <a:lnSpc>
                          <a:spcPct val="115000"/>
                        </a:lnSpc>
                        <a:spcBef>
                          <a:spcPts val="200"/>
                        </a:spcBef>
                        <a:spcAft>
                          <a:spcPts val="200"/>
                        </a:spcAft>
                        <a:buFont typeface="Arial" panose="020B0604020202020204" pitchFamily="34" charset="0"/>
                        <a:buChar char="•"/>
                      </a:pPr>
                      <a:r>
                        <a:rPr lang="en-US" sz="1200" dirty="0" smtClean="0">
                          <a:solidFill>
                            <a:schemeClr val="bg1"/>
                          </a:solidFill>
                          <a:latin typeface="Arial"/>
                          <a:ea typeface="Times New Roman"/>
                        </a:rPr>
                        <a:t>Closing ejection port cover.</a:t>
                      </a:r>
                      <a:endParaRPr lang="en-US" sz="12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2FAE79CD-A388-4102-BE3A-5201F4B15B77}" type="slidenum">
              <a:rPr lang="en-US" smtClean="0"/>
              <a:pPr>
                <a:defRPr/>
              </a:pPr>
              <a:t>56</a:t>
            </a:fld>
            <a:endParaRPr lang="en-US"/>
          </a:p>
        </p:txBody>
      </p:sp>
    </p:spTree>
    <p:extLst>
      <p:ext uri="{BB962C8B-B14F-4D97-AF65-F5344CB8AC3E}">
        <p14:creationId xmlns:p14="http://schemas.microsoft.com/office/powerpoint/2010/main" val="3859397197"/>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nchor="t"/>
          <a:lstStyle/>
          <a:p>
            <a:pPr eaLnBrk="1" hangingPunct="1"/>
            <a:r>
              <a:rPr lang="en-US" sz="4000" b="1" dirty="0" smtClean="0">
                <a:solidFill>
                  <a:schemeClr val="bg1"/>
                </a:solidFill>
              </a:rPr>
              <a:t>Unload A Magazine &amp; M4 Carbine</a:t>
            </a:r>
          </a:p>
        </p:txBody>
      </p:sp>
      <p:sp>
        <p:nvSpPr>
          <p:cNvPr id="8" name="Rectangle 16"/>
          <p:cNvSpPr txBox="1">
            <a:spLocks noChangeArrowheads="1"/>
          </p:cNvSpPr>
          <p:nvPr/>
        </p:nvSpPr>
        <p:spPr bwMode="auto">
          <a:xfrm>
            <a:off x="457200" y="1616075"/>
            <a:ext cx="8229600" cy="4267200"/>
          </a:xfrm>
          <a:prstGeom prst="rect">
            <a:avLst/>
          </a:prstGeom>
          <a:noFill/>
          <a:ln>
            <a:miter lim="800000"/>
            <a:headEnd/>
            <a:tailEnd/>
          </a:ln>
        </p:spPr>
        <p:txBody>
          <a:bodyPr/>
          <a:lstStyle/>
          <a:p>
            <a:pPr fontAlgn="auto">
              <a:spcBef>
                <a:spcPts val="0"/>
              </a:spcBef>
              <a:spcAft>
                <a:spcPts val="0"/>
              </a:spcAft>
              <a:defRPr/>
            </a:pPr>
            <a:r>
              <a:rPr lang="en-US" sz="2800" b="1" dirty="0" smtClean="0">
                <a:solidFill>
                  <a:schemeClr val="bg1"/>
                </a:solidFill>
              </a:rPr>
              <a:t>Unload an M4 Carbine:</a:t>
            </a:r>
          </a:p>
          <a:p>
            <a:pPr fontAlgn="auto">
              <a:spcBef>
                <a:spcPts val="0"/>
              </a:spcBef>
              <a:spcAft>
                <a:spcPts val="0"/>
              </a:spcAft>
              <a:defRPr/>
            </a:pPr>
            <a:endParaRPr lang="en-US" sz="2800" b="1" dirty="0">
              <a:solidFill>
                <a:schemeClr val="bg1"/>
              </a:solidFill>
            </a:endParaRPr>
          </a:p>
          <a:p>
            <a:pPr eaLnBrk="1" hangingPunct="1">
              <a:lnSpc>
                <a:spcPct val="80000"/>
              </a:lnSpc>
              <a:buFontTx/>
              <a:buNone/>
            </a:pPr>
            <a:r>
              <a:rPr lang="en-US" sz="2800" dirty="0">
                <a:solidFill>
                  <a:schemeClr val="bg1"/>
                </a:solidFill>
              </a:rPr>
              <a:t>Remove the Magazine</a:t>
            </a:r>
          </a:p>
          <a:p>
            <a:pPr eaLnBrk="1" hangingPunct="1">
              <a:lnSpc>
                <a:spcPct val="80000"/>
              </a:lnSpc>
              <a:buFontTx/>
              <a:buNone/>
            </a:pPr>
            <a:endParaRPr lang="en-US" sz="2800" dirty="0">
              <a:solidFill>
                <a:schemeClr val="bg1"/>
              </a:solidFill>
            </a:endParaRPr>
          </a:p>
          <a:p>
            <a:pPr eaLnBrk="1" hangingPunct="1">
              <a:lnSpc>
                <a:spcPct val="80000"/>
              </a:lnSpc>
              <a:buFontTx/>
              <a:buNone/>
            </a:pPr>
            <a:r>
              <a:rPr lang="en-US" sz="2800" dirty="0">
                <a:solidFill>
                  <a:schemeClr val="bg1"/>
                </a:solidFill>
              </a:rPr>
              <a:t>Remove the Ammunition</a:t>
            </a:r>
          </a:p>
          <a:p>
            <a:pPr fontAlgn="auto">
              <a:spcBef>
                <a:spcPts val="0"/>
              </a:spcBef>
              <a:spcAft>
                <a:spcPts val="0"/>
              </a:spcAft>
              <a:defRPr/>
            </a:pPr>
            <a:endParaRPr lang="en-US" sz="2400" b="1" dirty="0">
              <a:solidFill>
                <a:schemeClr val="bg1"/>
              </a:solidFill>
              <a:latin typeface="+mn-lt"/>
              <a:cs typeface="+mn-cs"/>
            </a:endParaRPr>
          </a:p>
          <a:p>
            <a:pPr fontAlgn="auto">
              <a:spcBef>
                <a:spcPts val="0"/>
              </a:spcBef>
              <a:spcAft>
                <a:spcPts val="0"/>
              </a:spcAft>
              <a:defRPr/>
            </a:pPr>
            <a:r>
              <a:rPr lang="en-US" sz="2400" b="1" dirty="0">
                <a:solidFill>
                  <a:schemeClr val="bg1"/>
                </a:solidFill>
                <a:latin typeface="+mn-lt"/>
                <a:cs typeface="+mn-cs"/>
              </a:rPr>
              <a:t>	</a:t>
            </a:r>
          </a:p>
          <a:p>
            <a:pPr fontAlgn="auto">
              <a:spcBef>
                <a:spcPts val="0"/>
              </a:spcBef>
              <a:spcAft>
                <a:spcPts val="0"/>
              </a:spcAft>
              <a:defRPr/>
            </a:pPr>
            <a:endParaRPr lang="en-US" sz="2400" b="1" dirty="0">
              <a:solidFill>
                <a:schemeClr val="bg1"/>
              </a:solidFill>
              <a:latin typeface="+mn-lt"/>
              <a:cs typeface="+mn-cs"/>
            </a:endParaRPr>
          </a:p>
          <a:p>
            <a:pPr fontAlgn="auto">
              <a:spcBef>
                <a:spcPts val="0"/>
              </a:spcBef>
              <a:spcAft>
                <a:spcPts val="0"/>
              </a:spcAft>
              <a:defRPr/>
            </a:pPr>
            <a:endParaRPr lang="en-US" sz="2000" dirty="0">
              <a:solidFill>
                <a:schemeClr val="bg1"/>
              </a:solidFill>
              <a:latin typeface="+mn-lt"/>
              <a:cs typeface="+mn-cs"/>
            </a:endParaRPr>
          </a:p>
          <a:p>
            <a:pPr fontAlgn="auto">
              <a:spcBef>
                <a:spcPts val="0"/>
              </a:spcBef>
              <a:spcAft>
                <a:spcPts val="0"/>
              </a:spcAft>
              <a:defRPr/>
            </a:pPr>
            <a:endParaRPr lang="en-US" sz="2000" dirty="0">
              <a:solidFill>
                <a:schemeClr val="bg1"/>
              </a:solidFill>
              <a:latin typeface="+mn-lt"/>
              <a:cs typeface="+mn-cs"/>
            </a:endParaRPr>
          </a:p>
          <a:p>
            <a:pPr fontAlgn="auto">
              <a:spcBef>
                <a:spcPts val="0"/>
              </a:spcBef>
              <a:spcAft>
                <a:spcPts val="0"/>
              </a:spcAft>
              <a:defRPr/>
            </a:pPr>
            <a:r>
              <a:rPr lang="en-US" sz="2000" dirty="0">
                <a:solidFill>
                  <a:schemeClr val="bg1"/>
                </a:solidFill>
                <a:latin typeface="+mn-lt"/>
                <a:cs typeface="+mn-cs"/>
              </a:rPr>
              <a:t> </a:t>
            </a:r>
          </a:p>
          <a:p>
            <a:pPr marL="342900" indent="-342900" fontAlgn="auto">
              <a:lnSpc>
                <a:spcPct val="90000"/>
              </a:lnSpc>
              <a:spcBef>
                <a:spcPct val="20000"/>
              </a:spcBef>
              <a:spcAft>
                <a:spcPts val="0"/>
              </a:spcAft>
              <a:defRPr/>
            </a:pPr>
            <a:endParaRPr lang="en-US" sz="2000" kern="0" dirty="0">
              <a:solidFill>
                <a:schemeClr val="bg1"/>
              </a:solidFill>
              <a:latin typeface="+mn-lt"/>
              <a:cs typeface="+mn-cs"/>
            </a:endParaRPr>
          </a:p>
          <a:p>
            <a:pPr marL="342900" indent="-342900" fontAlgn="auto">
              <a:lnSpc>
                <a:spcPct val="90000"/>
              </a:lnSpc>
              <a:spcBef>
                <a:spcPct val="20000"/>
              </a:spcBef>
              <a:spcAft>
                <a:spcPts val="0"/>
              </a:spcAft>
              <a:buFontTx/>
              <a:buChar char="•"/>
              <a:defRPr/>
            </a:pPr>
            <a:endParaRPr lang="en-US" sz="2000" kern="0" dirty="0">
              <a:solidFill>
                <a:schemeClr val="bg1"/>
              </a:solidFill>
              <a:latin typeface="+mn-lt"/>
              <a:cs typeface="+mn-cs"/>
            </a:endParaRPr>
          </a:p>
        </p:txBody>
      </p:sp>
      <p:sp>
        <p:nvSpPr>
          <p:cNvPr id="5" name="Slide Number Placeholder 4"/>
          <p:cNvSpPr>
            <a:spLocks noGrp="1"/>
          </p:cNvSpPr>
          <p:nvPr>
            <p:ph type="sldNum" sz="quarter" idx="12"/>
          </p:nvPr>
        </p:nvSpPr>
        <p:spPr/>
        <p:txBody>
          <a:bodyPr/>
          <a:lstStyle/>
          <a:p>
            <a:pPr>
              <a:defRPr/>
            </a:pPr>
            <a:fld id="{8C6448FE-DEC4-4A7E-9803-10425660C7B7}" type="slidenum">
              <a:rPr lang="en-US"/>
              <a:pPr>
                <a:defRPr/>
              </a:pPr>
              <a:t>57</a:t>
            </a:fld>
            <a:endParaRPr lang="en-US"/>
          </a:p>
        </p:txBody>
      </p:sp>
    </p:spTree>
    <p:extLst>
      <p:ext uri="{BB962C8B-B14F-4D97-AF65-F5344CB8AC3E}">
        <p14:creationId xmlns:p14="http://schemas.microsoft.com/office/powerpoint/2010/main" val="2085461959"/>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p:cNvSpPr>
          <p:nvPr/>
        </p:nvSpPr>
        <p:spPr bwMode="auto">
          <a:xfrm>
            <a:off x="457200" y="2514600"/>
            <a:ext cx="8229600" cy="2133600"/>
          </a:xfrm>
          <a:prstGeom prst="rect">
            <a:avLst/>
          </a:prstGeom>
          <a:noFill/>
          <a:ln w="9525">
            <a:noFill/>
            <a:miter lim="800000"/>
            <a:headEnd/>
            <a:tailEnd/>
          </a:ln>
        </p:spPr>
        <p:txBody>
          <a:bodyPr/>
          <a:lstStyle/>
          <a:p>
            <a:pPr algn="ctr"/>
            <a:r>
              <a:rPr lang="en-US" sz="4000" b="1">
                <a:solidFill>
                  <a:schemeClr val="bg1"/>
                </a:solidFill>
                <a:latin typeface="Calibri" pitchFamily="34" charset="0"/>
              </a:rPr>
              <a:t>Practice</a:t>
            </a:r>
          </a:p>
          <a:p>
            <a:pPr algn="ctr"/>
            <a:r>
              <a:rPr lang="en-US" sz="4000" b="1">
                <a:solidFill>
                  <a:schemeClr val="bg1"/>
                </a:solidFill>
                <a:latin typeface="Calibri" pitchFamily="34" charset="0"/>
              </a:rPr>
              <a:t>CHECK ON LEARNING</a:t>
            </a:r>
            <a:r>
              <a:rPr lang="en-US" sz="4400">
                <a:solidFill>
                  <a:schemeClr val="bg1"/>
                </a:solidFill>
                <a:latin typeface="Calibri" pitchFamily="34" charset="0"/>
              </a:rPr>
              <a:t> </a:t>
            </a:r>
          </a:p>
        </p:txBody>
      </p:sp>
      <p:sp>
        <p:nvSpPr>
          <p:cNvPr id="4" name="Slide Number Placeholder 3"/>
          <p:cNvSpPr>
            <a:spLocks noGrp="1"/>
          </p:cNvSpPr>
          <p:nvPr>
            <p:ph type="sldNum" sz="quarter" idx="12"/>
          </p:nvPr>
        </p:nvSpPr>
        <p:spPr/>
        <p:txBody>
          <a:bodyPr/>
          <a:lstStyle/>
          <a:p>
            <a:pPr>
              <a:defRPr/>
            </a:pPr>
            <a:fld id="{79361BD5-6FDB-4050-9091-86E7BFDD6CC2}" type="slidenum">
              <a:rPr lang="en-US"/>
              <a:pPr>
                <a:defRPr/>
              </a:pPr>
              <a:t>58</a:t>
            </a:fld>
            <a:endParaRPr lang="en-US"/>
          </a:p>
        </p:txBody>
      </p:sp>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457200" y="0"/>
            <a:ext cx="8229600" cy="1143000"/>
          </a:xfrm>
        </p:spPr>
        <p:txBody>
          <a:bodyPr anchor="t"/>
          <a:lstStyle/>
          <a:p>
            <a:pPr eaLnBrk="1" hangingPunct="1"/>
            <a:r>
              <a:rPr lang="en-US" sz="4000" b="1" dirty="0" smtClean="0">
                <a:solidFill>
                  <a:schemeClr val="bg1"/>
                </a:solidFill>
              </a:rPr>
              <a:t>ENABLING LEARNING OBJECTIVE - F</a:t>
            </a:r>
          </a:p>
        </p:txBody>
      </p:sp>
      <p:graphicFrame>
        <p:nvGraphicFramePr>
          <p:cNvPr id="476205" name="Group 45"/>
          <p:cNvGraphicFramePr>
            <a:graphicFrameLocks noGrp="1"/>
          </p:cNvGraphicFramePr>
          <p:nvPr>
            <p:ph type="tbl" idx="1"/>
            <p:extLst>
              <p:ext uri="{D42A27DB-BD31-4B8C-83A1-F6EECF244321}">
                <p14:modId xmlns:p14="http://schemas.microsoft.com/office/powerpoint/2010/main" val="3934771655"/>
              </p:ext>
            </p:extLst>
          </p:nvPr>
        </p:nvGraphicFramePr>
        <p:xfrm>
          <a:off x="228600" y="1219200"/>
          <a:ext cx="8686800" cy="5382896"/>
        </p:xfrm>
        <a:graphic>
          <a:graphicData uri="http://schemas.openxmlformats.org/drawingml/2006/table">
            <a:tbl>
              <a:tblPr/>
              <a:tblGrid>
                <a:gridCol w="2413000">
                  <a:extLst>
                    <a:ext uri="{9D8B030D-6E8A-4147-A177-3AD203B41FA5}">
                      <a16:colId xmlns:a16="http://schemas.microsoft.com/office/drawing/2014/main" val="20000"/>
                    </a:ext>
                  </a:extLst>
                </a:gridCol>
                <a:gridCol w="6273800">
                  <a:extLst>
                    <a:ext uri="{9D8B030D-6E8A-4147-A177-3AD203B41FA5}">
                      <a16:colId xmlns:a16="http://schemas.microsoft.com/office/drawing/2014/main" val="20001"/>
                    </a:ext>
                  </a:extLst>
                </a:gridCol>
              </a:tblGrid>
              <a:tr h="114976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ACTION: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kern="1200" dirty="0" smtClean="0">
                          <a:solidFill>
                            <a:schemeClr val="bg1"/>
                          </a:solidFill>
                          <a:latin typeface="Arial" pitchFamily="34" charset="0"/>
                          <a:ea typeface="+mn-ea"/>
                          <a:cs typeface="Arial" pitchFamily="34" charset="0"/>
                        </a:rPr>
                        <a:t>Correct a malfunction of an M4 Carbine</a:t>
                      </a:r>
                      <a:endParaRPr lang="en-US" sz="24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047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CONDITIONS:</a:t>
                      </a:r>
                      <a:endParaRPr kumimoji="0" lang="en-US" sz="2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a:solidFill>
                            <a:schemeClr val="bg1"/>
                          </a:solidFill>
                          <a:latin typeface="Arial"/>
                          <a:ea typeface="Times New Roman"/>
                        </a:rPr>
                        <a:t>Given an </a:t>
                      </a:r>
                      <a:r>
                        <a:rPr lang="en-US" sz="2400" dirty="0" smtClean="0">
                          <a:solidFill>
                            <a:schemeClr val="bg1"/>
                          </a:solidFill>
                          <a:latin typeface="Arial"/>
                          <a:ea typeface="Times New Roman"/>
                        </a:rPr>
                        <a:t>M4-Carbine </a:t>
                      </a:r>
                      <a:r>
                        <a:rPr lang="en-US" sz="2400" dirty="0">
                          <a:solidFill>
                            <a:schemeClr val="bg1"/>
                          </a:solidFill>
                          <a:latin typeface="Arial"/>
                          <a:ea typeface="Times New Roman"/>
                        </a:rPr>
                        <a:t>that has a malfunction and has stopped firing.</a:t>
                      </a: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726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STANDARDS:</a:t>
                      </a:r>
                      <a:endParaRPr kumimoji="0" lang="en-US" sz="2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a:ea typeface="Times New Roman"/>
                        </a:rPr>
                        <a:t>Correct a malfunction with the M4</a:t>
                      </a:r>
                      <a:r>
                        <a:rPr lang="en-US" sz="2400" baseline="0" dirty="0" smtClean="0">
                          <a:solidFill>
                            <a:schemeClr val="bg1"/>
                          </a:solidFill>
                          <a:latin typeface="Arial"/>
                          <a:ea typeface="Times New Roman"/>
                        </a:rPr>
                        <a:t> Series Carbine by:</a:t>
                      </a:r>
                    </a:p>
                    <a:p>
                      <a:pPr marL="0" marR="0">
                        <a:lnSpc>
                          <a:spcPct val="115000"/>
                        </a:lnSpc>
                        <a:spcBef>
                          <a:spcPts val="200"/>
                        </a:spcBef>
                        <a:spcAft>
                          <a:spcPts val="200"/>
                        </a:spcAft>
                      </a:pPr>
                      <a:r>
                        <a:rPr lang="en-US" sz="2400" baseline="0" dirty="0" smtClean="0">
                          <a:solidFill>
                            <a:schemeClr val="bg1"/>
                          </a:solidFill>
                          <a:latin typeface="Arial"/>
                          <a:ea typeface="Times New Roman"/>
                        </a:rPr>
                        <a:t>-Properly applying CSPORTS</a:t>
                      </a:r>
                    </a:p>
                    <a:p>
                      <a:pPr marL="0" marR="0">
                        <a:lnSpc>
                          <a:spcPct val="115000"/>
                        </a:lnSpc>
                        <a:spcBef>
                          <a:spcPts val="200"/>
                        </a:spcBef>
                        <a:spcAft>
                          <a:spcPts val="200"/>
                        </a:spcAft>
                      </a:pPr>
                      <a:r>
                        <a:rPr lang="en-US" sz="2400" baseline="0" dirty="0" smtClean="0">
                          <a:solidFill>
                            <a:schemeClr val="bg1"/>
                          </a:solidFill>
                          <a:latin typeface="Arial"/>
                          <a:ea typeface="Times New Roman"/>
                        </a:rPr>
                        <a:t>-Properly performing Remedial Action when immediate Action fails.</a:t>
                      </a:r>
                      <a:endParaRPr lang="en-US" sz="2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C45213B0-1B24-4314-B451-A7B48E32D647}" type="slidenum">
              <a:rPr lang="en-US" smtClean="0"/>
              <a:pPr>
                <a:defRPr/>
              </a:pPr>
              <a:t>59</a:t>
            </a:fld>
            <a:endParaRPr lang="en-US"/>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914400"/>
          </a:xfrm>
        </p:spPr>
        <p:txBody>
          <a:bodyPr anchor="t">
            <a:normAutofit/>
          </a:bodyPr>
          <a:lstStyle/>
          <a:p>
            <a:pPr>
              <a:defRPr/>
            </a:pPr>
            <a:r>
              <a:rPr lang="en-US" sz="4000" b="1" dirty="0" smtClean="0">
                <a:solidFill>
                  <a:schemeClr val="bg1"/>
                </a:solidFill>
                <a:latin typeface="Arial" pitchFamily="34" charset="0"/>
                <a:cs typeface="Arial" pitchFamily="34" charset="0"/>
              </a:rPr>
              <a:t>Safe Weapons Handling</a:t>
            </a:r>
            <a:endParaRPr lang="en-US" sz="3100" b="1" dirty="0" smtClean="0">
              <a:solidFill>
                <a:srgbClr val="C00000"/>
              </a:solidFill>
              <a:latin typeface="Arial" pitchFamily="34" charset="0"/>
              <a:cs typeface="Arial" pitchFamily="34" charset="0"/>
            </a:endParaRPr>
          </a:p>
        </p:txBody>
      </p:sp>
      <p:sp>
        <p:nvSpPr>
          <p:cNvPr id="10243" name="Rectangle 3"/>
          <p:cNvSpPr>
            <a:spLocks noGrp="1" noChangeArrowheads="1"/>
          </p:cNvSpPr>
          <p:nvPr>
            <p:ph idx="1"/>
          </p:nvPr>
        </p:nvSpPr>
        <p:spPr>
          <a:xfrm>
            <a:off x="152400" y="1447800"/>
            <a:ext cx="8763000" cy="5334000"/>
          </a:xfrm>
        </p:spPr>
        <p:txBody>
          <a:bodyPr/>
          <a:lstStyle/>
          <a:p>
            <a:pPr marL="0" indent="0">
              <a:buNone/>
            </a:pPr>
            <a:endParaRPr lang="en-US" dirty="0" smtClean="0">
              <a:solidFill>
                <a:schemeClr val="bg1"/>
              </a:solidFill>
              <a:latin typeface="Arial" pitchFamily="34" charset="0"/>
              <a:cs typeface="Arial" pitchFamily="34" charset="0"/>
            </a:endParaRPr>
          </a:p>
          <a:p>
            <a:pPr marL="0" indent="0">
              <a:buNone/>
            </a:pPr>
            <a:r>
              <a:rPr lang="en-US" sz="2800" dirty="0" smtClean="0">
                <a:solidFill>
                  <a:schemeClr val="bg1"/>
                </a:solidFill>
                <a:latin typeface="Arial" pitchFamily="34" charset="0"/>
                <a:cs typeface="Arial" pitchFamily="34" charset="0"/>
              </a:rPr>
              <a:t>The </a:t>
            </a:r>
            <a:r>
              <a:rPr lang="en-US" sz="2800" dirty="0">
                <a:solidFill>
                  <a:schemeClr val="bg1"/>
                </a:solidFill>
                <a:latin typeface="Arial" pitchFamily="34" charset="0"/>
                <a:cs typeface="Arial" pitchFamily="34" charset="0"/>
              </a:rPr>
              <a:t>weapons handling measures are</a:t>
            </a:r>
            <a:r>
              <a:rPr lang="en-US" sz="2800" dirty="0" smtClean="0">
                <a:solidFill>
                  <a:schemeClr val="bg1"/>
                </a:solidFill>
                <a:latin typeface="Arial" pitchFamily="34" charset="0"/>
                <a:cs typeface="Arial" pitchFamily="34" charset="0"/>
              </a:rPr>
              <a:t>:</a:t>
            </a:r>
          </a:p>
          <a:p>
            <a:pPr marL="0" indent="0">
              <a:buNone/>
            </a:pPr>
            <a:endParaRPr lang="en-US"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Rules </a:t>
            </a:r>
            <a:r>
              <a:rPr lang="en-US" sz="2800" dirty="0">
                <a:solidFill>
                  <a:schemeClr val="bg1"/>
                </a:solidFill>
                <a:latin typeface="Arial" pitchFamily="34" charset="0"/>
                <a:cs typeface="Arial" pitchFamily="34" charset="0"/>
              </a:rPr>
              <a:t>of firearms </a:t>
            </a:r>
            <a:r>
              <a:rPr lang="en-US" sz="2800" dirty="0" smtClean="0">
                <a:solidFill>
                  <a:schemeClr val="bg1"/>
                </a:solidFill>
                <a:latin typeface="Arial" pitchFamily="34" charset="0"/>
                <a:cs typeface="Arial" pitchFamily="34" charset="0"/>
              </a:rPr>
              <a:t>safety</a:t>
            </a:r>
          </a:p>
          <a:p>
            <a:pPr marL="0" indent="0">
              <a:buNone/>
            </a:pPr>
            <a:endParaRPr lang="en-US"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Weapon </a:t>
            </a:r>
            <a:r>
              <a:rPr lang="en-US" sz="2800" dirty="0">
                <a:solidFill>
                  <a:schemeClr val="bg1"/>
                </a:solidFill>
                <a:latin typeface="Arial" pitchFamily="34" charset="0"/>
                <a:cs typeface="Arial" pitchFamily="34" charset="0"/>
              </a:rPr>
              <a:t>safety </a:t>
            </a:r>
            <a:r>
              <a:rPr lang="en-US" sz="2800" dirty="0" smtClean="0">
                <a:solidFill>
                  <a:schemeClr val="bg1"/>
                </a:solidFill>
                <a:latin typeface="Arial" pitchFamily="34" charset="0"/>
                <a:cs typeface="Arial" pitchFamily="34" charset="0"/>
              </a:rPr>
              <a:t>status </a:t>
            </a:r>
          </a:p>
          <a:p>
            <a:pPr marL="0" indent="0">
              <a:buNone/>
            </a:pPr>
            <a:endParaRPr lang="en-US"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Weapons </a:t>
            </a:r>
            <a:r>
              <a:rPr lang="en-US" sz="2800" dirty="0">
                <a:solidFill>
                  <a:schemeClr val="bg1"/>
                </a:solidFill>
                <a:latin typeface="Arial" pitchFamily="34" charset="0"/>
                <a:cs typeface="Arial" pitchFamily="34" charset="0"/>
              </a:rPr>
              <a:t>control </a:t>
            </a:r>
            <a:r>
              <a:rPr lang="en-US" sz="2800" dirty="0" smtClean="0">
                <a:solidFill>
                  <a:schemeClr val="bg1"/>
                </a:solidFill>
                <a:latin typeface="Arial" pitchFamily="34" charset="0"/>
                <a:cs typeface="Arial" pitchFamily="34" charset="0"/>
              </a:rPr>
              <a:t>status</a:t>
            </a:r>
          </a:p>
        </p:txBody>
      </p:sp>
      <p:sp>
        <p:nvSpPr>
          <p:cNvPr id="6" name="Slide Number Placeholder 4"/>
          <p:cNvSpPr>
            <a:spLocks noGrp="1"/>
          </p:cNvSpPr>
          <p:nvPr>
            <p:ph type="sldNum" sz="quarter" idx="12"/>
          </p:nvPr>
        </p:nvSpPr>
        <p:spPr/>
        <p:txBody>
          <a:bodyPr/>
          <a:lstStyle/>
          <a:p>
            <a:pPr>
              <a:defRPr/>
            </a:pPr>
            <a:fld id="{33AD0DC9-E02C-4D38-9045-EAE52EDD929B}" type="slidenum">
              <a:rPr lang="en-US" smtClean="0"/>
              <a:pPr>
                <a:defRPr/>
              </a:pPr>
              <a:t>6</a:t>
            </a:fld>
            <a:endParaRPr lang="en-US" dirty="0"/>
          </a:p>
        </p:txBody>
      </p:sp>
    </p:spTree>
    <p:extLst>
      <p:ext uri="{BB962C8B-B14F-4D97-AF65-F5344CB8AC3E}">
        <p14:creationId xmlns:p14="http://schemas.microsoft.com/office/powerpoint/2010/main" val="26723869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152400" y="914399"/>
            <a:ext cx="8839200" cy="5807075"/>
          </a:xfrm>
        </p:spPr>
        <p:txBody>
          <a:bodyPr/>
          <a:lstStyle/>
          <a:p>
            <a:pPr eaLnBrk="1" hangingPunct="1">
              <a:lnSpc>
                <a:spcPct val="90000"/>
              </a:lnSpc>
            </a:pPr>
            <a:r>
              <a:rPr lang="en-US" sz="2400" dirty="0">
                <a:solidFill>
                  <a:schemeClr val="bg1"/>
                </a:solidFill>
              </a:rPr>
              <a:t>Immediate action involves quickly applying a possible correction to a malfunction without determining the actual cause. It does not involve observation, diagnosis of the malfunction, or decision-making beyond recognition that there is a problem. As the term suggests, it is performed immediately and quickly, taking no more than a few seconds</a:t>
            </a:r>
            <a:r>
              <a:rPr lang="en-US" sz="2400" dirty="0" smtClean="0">
                <a:solidFill>
                  <a:schemeClr val="bg1"/>
                </a:solidFill>
              </a:rPr>
              <a:t>.</a:t>
            </a:r>
          </a:p>
          <a:p>
            <a:pPr eaLnBrk="1" hangingPunct="1">
              <a:lnSpc>
                <a:spcPct val="90000"/>
              </a:lnSpc>
            </a:pPr>
            <a:endParaRPr lang="en-US" sz="2400" dirty="0" smtClean="0">
              <a:solidFill>
                <a:schemeClr val="bg1"/>
              </a:solidFill>
            </a:endParaRPr>
          </a:p>
          <a:p>
            <a:pPr eaLnBrk="1" hangingPunct="1">
              <a:lnSpc>
                <a:spcPct val="90000"/>
              </a:lnSpc>
            </a:pPr>
            <a:r>
              <a:rPr lang="en-US" sz="2400" b="1" u="sng" dirty="0" smtClean="0">
                <a:solidFill>
                  <a:schemeClr val="bg1"/>
                </a:solidFill>
              </a:rPr>
              <a:t>C</a:t>
            </a:r>
            <a:r>
              <a:rPr lang="en-US" sz="2400" u="sng" dirty="0" smtClean="0">
                <a:solidFill>
                  <a:schemeClr val="bg1"/>
                </a:solidFill>
              </a:rPr>
              <a:t>onfirm</a:t>
            </a:r>
            <a:r>
              <a:rPr lang="en-US" sz="2400" dirty="0" smtClean="0">
                <a:solidFill>
                  <a:schemeClr val="bg1"/>
                </a:solidFill>
              </a:rPr>
              <a:t> </a:t>
            </a:r>
            <a:r>
              <a:rPr lang="en-US" sz="2400" dirty="0">
                <a:solidFill>
                  <a:schemeClr val="bg1"/>
                </a:solidFill>
              </a:rPr>
              <a:t>that the Selector is set to the SEMI, AUTO, or BURST </a:t>
            </a:r>
            <a:r>
              <a:rPr lang="en-US" sz="2400" dirty="0" smtClean="0">
                <a:solidFill>
                  <a:schemeClr val="bg1"/>
                </a:solidFill>
              </a:rPr>
              <a:t>position</a:t>
            </a:r>
          </a:p>
          <a:p>
            <a:pPr eaLnBrk="1" hangingPunct="1">
              <a:lnSpc>
                <a:spcPct val="90000"/>
              </a:lnSpc>
            </a:pPr>
            <a:r>
              <a:rPr lang="en-US" sz="2400" b="1" u="sng" dirty="0" smtClean="0">
                <a:solidFill>
                  <a:schemeClr val="bg1"/>
                </a:solidFill>
              </a:rPr>
              <a:t>S</a:t>
            </a:r>
            <a:r>
              <a:rPr lang="en-US" sz="2400" u="sng" dirty="0" smtClean="0">
                <a:solidFill>
                  <a:schemeClr val="bg1"/>
                </a:solidFill>
              </a:rPr>
              <a:t>lap </a:t>
            </a:r>
            <a:r>
              <a:rPr lang="en-US" sz="2400" b="1" dirty="0" smtClean="0">
                <a:solidFill>
                  <a:schemeClr val="bg1"/>
                </a:solidFill>
              </a:rPr>
              <a:t>- </a:t>
            </a:r>
            <a:r>
              <a:rPr lang="en-US" sz="2400" dirty="0" smtClean="0">
                <a:solidFill>
                  <a:schemeClr val="bg1"/>
                </a:solidFill>
              </a:rPr>
              <a:t>Slap upward on the bottom of the magazine </a:t>
            </a:r>
          </a:p>
          <a:p>
            <a:pPr eaLnBrk="1" hangingPunct="1">
              <a:lnSpc>
                <a:spcPct val="90000"/>
              </a:lnSpc>
            </a:pPr>
            <a:r>
              <a:rPr lang="en-US" sz="2400" b="1" u="sng" dirty="0" smtClean="0">
                <a:solidFill>
                  <a:schemeClr val="bg1"/>
                </a:solidFill>
              </a:rPr>
              <a:t>P</a:t>
            </a:r>
            <a:r>
              <a:rPr lang="en-US" sz="2400" u="sng" dirty="0" smtClean="0">
                <a:solidFill>
                  <a:schemeClr val="bg1"/>
                </a:solidFill>
              </a:rPr>
              <a:t>ull </a:t>
            </a:r>
            <a:r>
              <a:rPr lang="en-US" sz="2400" b="1" dirty="0" smtClean="0">
                <a:solidFill>
                  <a:schemeClr val="bg1"/>
                </a:solidFill>
              </a:rPr>
              <a:t>- </a:t>
            </a:r>
            <a:r>
              <a:rPr lang="en-US" sz="2400" dirty="0" smtClean="0">
                <a:solidFill>
                  <a:schemeClr val="bg1"/>
                </a:solidFill>
              </a:rPr>
              <a:t>Pull the charging handle to the rear</a:t>
            </a:r>
          </a:p>
          <a:p>
            <a:pPr eaLnBrk="1" hangingPunct="1">
              <a:lnSpc>
                <a:spcPct val="90000"/>
              </a:lnSpc>
            </a:pPr>
            <a:r>
              <a:rPr lang="en-US" sz="2400" b="1" u="sng" dirty="0" smtClean="0">
                <a:solidFill>
                  <a:schemeClr val="bg1"/>
                </a:solidFill>
              </a:rPr>
              <a:t>O</a:t>
            </a:r>
            <a:r>
              <a:rPr lang="en-US" sz="2400" u="sng" dirty="0" smtClean="0">
                <a:solidFill>
                  <a:schemeClr val="bg1"/>
                </a:solidFill>
              </a:rPr>
              <a:t>bserve </a:t>
            </a:r>
            <a:r>
              <a:rPr lang="en-US" sz="2400" b="1" dirty="0" smtClean="0">
                <a:solidFill>
                  <a:schemeClr val="bg1"/>
                </a:solidFill>
              </a:rPr>
              <a:t>- </a:t>
            </a:r>
            <a:r>
              <a:rPr lang="en-US" sz="2400" dirty="0" smtClean="0">
                <a:solidFill>
                  <a:schemeClr val="bg1"/>
                </a:solidFill>
              </a:rPr>
              <a:t>Observe the ejection of a live or expended cartridge</a:t>
            </a:r>
          </a:p>
          <a:p>
            <a:pPr eaLnBrk="1" hangingPunct="1">
              <a:lnSpc>
                <a:spcPct val="90000"/>
              </a:lnSpc>
            </a:pPr>
            <a:r>
              <a:rPr lang="en-US" sz="2400" b="1" u="sng" dirty="0" smtClean="0">
                <a:solidFill>
                  <a:schemeClr val="bg1"/>
                </a:solidFill>
              </a:rPr>
              <a:t>R</a:t>
            </a:r>
            <a:r>
              <a:rPr lang="en-US" sz="2400" u="sng" dirty="0" smtClean="0">
                <a:solidFill>
                  <a:schemeClr val="bg1"/>
                </a:solidFill>
              </a:rPr>
              <a:t>elease </a:t>
            </a:r>
            <a:r>
              <a:rPr lang="en-US" sz="2400" b="1" dirty="0" smtClean="0">
                <a:solidFill>
                  <a:schemeClr val="bg1"/>
                </a:solidFill>
              </a:rPr>
              <a:t>- </a:t>
            </a:r>
            <a:r>
              <a:rPr lang="en-US" sz="2400" dirty="0" smtClean="0">
                <a:solidFill>
                  <a:schemeClr val="bg1"/>
                </a:solidFill>
              </a:rPr>
              <a:t>Release the charging handle</a:t>
            </a:r>
          </a:p>
          <a:p>
            <a:pPr eaLnBrk="1" hangingPunct="1">
              <a:lnSpc>
                <a:spcPct val="90000"/>
              </a:lnSpc>
            </a:pPr>
            <a:r>
              <a:rPr lang="en-US" sz="2400" b="1" u="sng" dirty="0" smtClean="0">
                <a:solidFill>
                  <a:schemeClr val="bg1"/>
                </a:solidFill>
              </a:rPr>
              <a:t>T</a:t>
            </a:r>
            <a:r>
              <a:rPr lang="en-US" sz="2400" u="sng" dirty="0" smtClean="0">
                <a:solidFill>
                  <a:schemeClr val="bg1"/>
                </a:solidFill>
              </a:rPr>
              <a:t>ap </a:t>
            </a:r>
            <a:r>
              <a:rPr lang="en-US" sz="2400" b="1" dirty="0" smtClean="0">
                <a:solidFill>
                  <a:schemeClr val="bg1"/>
                </a:solidFill>
              </a:rPr>
              <a:t>-</a:t>
            </a:r>
            <a:r>
              <a:rPr lang="en-US" sz="2400" dirty="0" smtClean="0">
                <a:solidFill>
                  <a:schemeClr val="bg1"/>
                </a:solidFill>
              </a:rPr>
              <a:t> Tap the forward assist</a:t>
            </a:r>
          </a:p>
          <a:p>
            <a:pPr eaLnBrk="1" hangingPunct="1">
              <a:lnSpc>
                <a:spcPct val="90000"/>
              </a:lnSpc>
            </a:pPr>
            <a:r>
              <a:rPr lang="en-US" sz="2400" b="1" u="sng" dirty="0" smtClean="0">
                <a:solidFill>
                  <a:schemeClr val="bg1"/>
                </a:solidFill>
              </a:rPr>
              <a:t>S</a:t>
            </a:r>
            <a:r>
              <a:rPr lang="en-US" sz="2400" u="sng" dirty="0" smtClean="0">
                <a:solidFill>
                  <a:schemeClr val="bg1"/>
                </a:solidFill>
              </a:rPr>
              <a:t>queeze </a:t>
            </a:r>
            <a:r>
              <a:rPr lang="en-US" sz="2400" b="1" dirty="0" smtClean="0">
                <a:solidFill>
                  <a:schemeClr val="bg1"/>
                </a:solidFill>
              </a:rPr>
              <a:t>-</a:t>
            </a:r>
            <a:r>
              <a:rPr lang="en-US" sz="2400" dirty="0" smtClean="0">
                <a:solidFill>
                  <a:schemeClr val="bg1"/>
                </a:solidFill>
              </a:rPr>
              <a:t> Squeeze the trigger</a:t>
            </a:r>
            <a:endParaRPr lang="en-US" sz="2400" b="1" u="sng" dirty="0" smtClean="0">
              <a:solidFill>
                <a:schemeClr val="bg1"/>
              </a:solidFill>
            </a:endParaRPr>
          </a:p>
        </p:txBody>
      </p:sp>
      <p:sp>
        <p:nvSpPr>
          <p:cNvPr id="5" name="Slide Number Placeholder 4"/>
          <p:cNvSpPr>
            <a:spLocks noGrp="1"/>
          </p:cNvSpPr>
          <p:nvPr>
            <p:ph type="sldNum" sz="quarter" idx="12"/>
          </p:nvPr>
        </p:nvSpPr>
        <p:spPr/>
        <p:txBody>
          <a:bodyPr/>
          <a:lstStyle/>
          <a:p>
            <a:pPr>
              <a:defRPr/>
            </a:pPr>
            <a:fld id="{4EA04276-55E2-4B35-B8A3-A26D6087DCBC}" type="slidenum">
              <a:rPr lang="en-US"/>
              <a:pPr>
                <a:defRPr/>
              </a:pPr>
              <a:t>60</a:t>
            </a:fld>
            <a:endParaRPr lang="en-US"/>
          </a:p>
        </p:txBody>
      </p:sp>
      <p:sp>
        <p:nvSpPr>
          <p:cNvPr id="65540" name="TextBox 7"/>
          <p:cNvSpPr txBox="1">
            <a:spLocks noChangeArrowheads="1"/>
          </p:cNvSpPr>
          <p:nvPr/>
        </p:nvSpPr>
        <p:spPr bwMode="auto">
          <a:xfrm>
            <a:off x="2350782" y="17206"/>
            <a:ext cx="4442435" cy="707886"/>
          </a:xfrm>
          <a:prstGeom prst="rect">
            <a:avLst/>
          </a:prstGeom>
          <a:noFill/>
          <a:ln w="9525">
            <a:noFill/>
            <a:miter lim="800000"/>
            <a:headEnd/>
            <a:tailEnd/>
          </a:ln>
        </p:spPr>
        <p:txBody>
          <a:bodyPr wrap="none">
            <a:spAutoFit/>
          </a:bodyPr>
          <a:lstStyle/>
          <a:p>
            <a:r>
              <a:rPr lang="en-US" sz="4000" b="1" dirty="0" smtClean="0">
                <a:solidFill>
                  <a:schemeClr val="bg1"/>
                </a:solidFill>
              </a:rPr>
              <a:t>Immediate Action</a:t>
            </a:r>
            <a:endParaRPr lang="en-US" sz="5400" b="1" dirty="0">
              <a:solidFill>
                <a:schemeClr val="bg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3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4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4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43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1143000"/>
          </a:xfrm>
        </p:spPr>
        <p:txBody>
          <a:bodyPr anchor="t"/>
          <a:lstStyle/>
          <a:p>
            <a:pPr eaLnBrk="1" hangingPunct="1"/>
            <a:r>
              <a:rPr lang="en-US" sz="4000" b="1" smtClean="0">
                <a:solidFill>
                  <a:schemeClr val="bg1"/>
                </a:solidFill>
              </a:rPr>
              <a:t>REMEDIAL ACTION</a:t>
            </a:r>
          </a:p>
        </p:txBody>
      </p:sp>
      <p:sp>
        <p:nvSpPr>
          <p:cNvPr id="237571" name="Rectangle 3"/>
          <p:cNvSpPr>
            <a:spLocks noGrp="1" noChangeArrowheads="1"/>
          </p:cNvSpPr>
          <p:nvPr>
            <p:ph idx="1"/>
          </p:nvPr>
        </p:nvSpPr>
        <p:spPr>
          <a:xfrm>
            <a:off x="152400" y="1066799"/>
            <a:ext cx="8839200" cy="5654675"/>
          </a:xfrm>
        </p:spPr>
        <p:txBody>
          <a:bodyPr/>
          <a:lstStyle/>
          <a:p>
            <a:pPr eaLnBrk="1" hangingPunct="1"/>
            <a:r>
              <a:rPr lang="en-US" sz="2400" b="1" dirty="0" smtClean="0">
                <a:solidFill>
                  <a:schemeClr val="bg1"/>
                </a:solidFill>
              </a:rPr>
              <a:t>Correct an Obstructed Chamber</a:t>
            </a:r>
          </a:p>
          <a:p>
            <a:pPr eaLnBrk="1" hangingPunct="1"/>
            <a:endParaRPr lang="en-US" sz="2400" b="1" dirty="0" smtClean="0">
              <a:solidFill>
                <a:schemeClr val="bg1"/>
              </a:solidFill>
            </a:endParaRPr>
          </a:p>
          <a:p>
            <a:pPr marL="0" indent="0" eaLnBrk="1" hangingPunct="1">
              <a:buNone/>
            </a:pPr>
            <a:r>
              <a:rPr lang="en-US" sz="2400" dirty="0">
                <a:solidFill>
                  <a:schemeClr val="bg1"/>
                </a:solidFill>
              </a:rPr>
              <a:t> </a:t>
            </a:r>
            <a:r>
              <a:rPr lang="en-US" sz="2400" dirty="0" smtClean="0">
                <a:solidFill>
                  <a:schemeClr val="bg1"/>
                </a:solidFill>
              </a:rPr>
              <a:t>    (</a:t>
            </a:r>
            <a:r>
              <a:rPr lang="en-US" sz="2400" dirty="0">
                <a:solidFill>
                  <a:schemeClr val="bg1"/>
                </a:solidFill>
              </a:rPr>
              <a:t>1) Attempt to place the weapon on </a:t>
            </a:r>
            <a:r>
              <a:rPr lang="en-US" sz="2400" dirty="0" smtClean="0">
                <a:solidFill>
                  <a:schemeClr val="bg1"/>
                </a:solidFill>
              </a:rPr>
              <a:t>SAFE.</a:t>
            </a:r>
          </a:p>
          <a:p>
            <a:pPr marL="0" indent="0" eaLnBrk="1" hangingPunct="1">
              <a:buNone/>
            </a:pPr>
            <a:endParaRPr lang="en-US" sz="2400" dirty="0">
              <a:solidFill>
                <a:schemeClr val="bg1"/>
              </a:solidFill>
            </a:endParaRPr>
          </a:p>
          <a:p>
            <a:pPr marL="0" indent="0" eaLnBrk="1" hangingPunct="1">
              <a:buNone/>
            </a:pPr>
            <a:r>
              <a:rPr lang="en-US" sz="2400" dirty="0">
                <a:solidFill>
                  <a:schemeClr val="bg1"/>
                </a:solidFill>
              </a:rPr>
              <a:t> </a:t>
            </a:r>
            <a:r>
              <a:rPr lang="en-US" sz="2400" dirty="0" smtClean="0">
                <a:solidFill>
                  <a:schemeClr val="bg1"/>
                </a:solidFill>
              </a:rPr>
              <a:t>    (</a:t>
            </a:r>
            <a:r>
              <a:rPr lang="en-US" sz="2400" dirty="0">
                <a:solidFill>
                  <a:schemeClr val="bg1"/>
                </a:solidFill>
              </a:rPr>
              <a:t>2) Remove the magazine</a:t>
            </a:r>
            <a:r>
              <a:rPr lang="en-US" sz="2400" dirty="0" smtClean="0">
                <a:solidFill>
                  <a:schemeClr val="bg1"/>
                </a:solidFill>
              </a:rPr>
              <a:t>.</a:t>
            </a:r>
          </a:p>
          <a:p>
            <a:pPr marL="0" indent="0" eaLnBrk="1" hangingPunct="1">
              <a:buNone/>
            </a:pPr>
            <a:endParaRPr lang="en-US" sz="2400" dirty="0" smtClean="0">
              <a:solidFill>
                <a:schemeClr val="bg1"/>
              </a:solidFill>
            </a:endParaRPr>
          </a:p>
          <a:p>
            <a:pPr marL="0" indent="0" eaLnBrk="1" hangingPunct="1">
              <a:buNone/>
            </a:pPr>
            <a:r>
              <a:rPr lang="en-US" sz="2400" dirty="0" smtClean="0">
                <a:solidFill>
                  <a:schemeClr val="bg1"/>
                </a:solidFill>
              </a:rPr>
              <a:t>     (</a:t>
            </a:r>
            <a:r>
              <a:rPr lang="en-US" sz="2400" dirty="0">
                <a:solidFill>
                  <a:schemeClr val="bg1"/>
                </a:solidFill>
              </a:rPr>
              <a:t>3) Lock the charging handle to the rear</a:t>
            </a:r>
            <a:r>
              <a:rPr lang="en-US" sz="2400" dirty="0" smtClean="0">
                <a:solidFill>
                  <a:schemeClr val="bg1"/>
                </a:solidFill>
              </a:rPr>
              <a:t>.</a:t>
            </a:r>
          </a:p>
          <a:p>
            <a:pPr marL="0" indent="0" eaLnBrk="1" hangingPunct="1">
              <a:buNone/>
            </a:pPr>
            <a:endParaRPr lang="en-US" sz="2400" dirty="0">
              <a:solidFill>
                <a:schemeClr val="bg1"/>
              </a:solidFill>
            </a:endParaRPr>
          </a:p>
          <a:p>
            <a:pPr marL="0" indent="0" eaLnBrk="1" hangingPunct="1">
              <a:buNone/>
            </a:pPr>
            <a:r>
              <a:rPr lang="en-US" sz="2400" dirty="0">
                <a:solidFill>
                  <a:schemeClr val="bg1"/>
                </a:solidFill>
              </a:rPr>
              <a:t> </a:t>
            </a:r>
            <a:r>
              <a:rPr lang="en-US" sz="2400" dirty="0" smtClean="0">
                <a:solidFill>
                  <a:schemeClr val="bg1"/>
                </a:solidFill>
              </a:rPr>
              <a:t>    (</a:t>
            </a:r>
            <a:r>
              <a:rPr lang="en-US" sz="2400" dirty="0">
                <a:solidFill>
                  <a:schemeClr val="bg1"/>
                </a:solidFill>
              </a:rPr>
              <a:t>4) Place the selector lever on SAFE, if not already done</a:t>
            </a:r>
            <a:r>
              <a:rPr lang="en-US" sz="2400" dirty="0" smtClean="0">
                <a:solidFill>
                  <a:schemeClr val="bg1"/>
                </a:solidFill>
              </a:rPr>
              <a:t>.</a:t>
            </a:r>
          </a:p>
          <a:p>
            <a:pPr marL="0" indent="0" eaLnBrk="1" hangingPunct="1">
              <a:buNone/>
            </a:pPr>
            <a:endParaRPr lang="en-US" sz="2400" dirty="0">
              <a:solidFill>
                <a:schemeClr val="bg1"/>
              </a:solidFill>
            </a:endParaRPr>
          </a:p>
          <a:p>
            <a:pPr marL="0" indent="0" eaLnBrk="1" hangingPunct="1">
              <a:buNone/>
            </a:pPr>
            <a:r>
              <a:rPr lang="en-US" sz="2400" dirty="0">
                <a:solidFill>
                  <a:schemeClr val="bg1"/>
                </a:solidFill>
              </a:rPr>
              <a:t> </a:t>
            </a:r>
            <a:r>
              <a:rPr lang="en-US" sz="2400" dirty="0" smtClean="0">
                <a:solidFill>
                  <a:schemeClr val="bg1"/>
                </a:solidFill>
              </a:rPr>
              <a:t>    (</a:t>
            </a:r>
            <a:r>
              <a:rPr lang="en-US" sz="2400" dirty="0">
                <a:solidFill>
                  <a:schemeClr val="bg1"/>
                </a:solidFill>
              </a:rPr>
              <a:t>5) Visually inspect the chamber</a:t>
            </a:r>
            <a:r>
              <a:rPr lang="en-US" sz="2400" dirty="0" smtClean="0">
                <a:solidFill>
                  <a:schemeClr val="bg1"/>
                </a:solidFill>
              </a:rPr>
              <a:t>.</a:t>
            </a:r>
          </a:p>
          <a:p>
            <a:pPr marL="0" indent="0" eaLnBrk="1" hangingPunct="1">
              <a:buNone/>
            </a:pPr>
            <a:endParaRPr lang="en-US" sz="1400" dirty="0">
              <a:solidFill>
                <a:schemeClr val="bg1"/>
              </a:solidFill>
            </a:endParaRPr>
          </a:p>
        </p:txBody>
      </p:sp>
      <p:sp>
        <p:nvSpPr>
          <p:cNvPr id="5" name="Slide Number Placeholder 4"/>
          <p:cNvSpPr>
            <a:spLocks noGrp="1"/>
          </p:cNvSpPr>
          <p:nvPr>
            <p:ph type="sldNum" sz="quarter" idx="12"/>
          </p:nvPr>
        </p:nvSpPr>
        <p:spPr/>
        <p:txBody>
          <a:bodyPr/>
          <a:lstStyle/>
          <a:p>
            <a:pPr>
              <a:defRPr/>
            </a:pPr>
            <a:fld id="{EBEEB169-8538-45E5-8D7C-A2A6B96C7069}" type="slidenum">
              <a:rPr lang="en-US"/>
              <a:pPr>
                <a:defRPr/>
              </a:pPr>
              <a:t>61</a:t>
            </a:fld>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5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5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57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75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1143000"/>
          </a:xfrm>
        </p:spPr>
        <p:txBody>
          <a:bodyPr anchor="t"/>
          <a:lstStyle/>
          <a:p>
            <a:pPr eaLnBrk="1" hangingPunct="1"/>
            <a:r>
              <a:rPr lang="en-US" sz="4000" b="1" smtClean="0">
                <a:solidFill>
                  <a:schemeClr val="bg1"/>
                </a:solidFill>
              </a:rPr>
              <a:t>REMEDIAL ACTION</a:t>
            </a:r>
          </a:p>
        </p:txBody>
      </p:sp>
      <p:sp>
        <p:nvSpPr>
          <p:cNvPr id="237571" name="Rectangle 3"/>
          <p:cNvSpPr>
            <a:spLocks noGrp="1" noChangeArrowheads="1"/>
          </p:cNvSpPr>
          <p:nvPr>
            <p:ph idx="1"/>
          </p:nvPr>
        </p:nvSpPr>
        <p:spPr>
          <a:xfrm>
            <a:off x="152400" y="838201"/>
            <a:ext cx="8839200" cy="5518149"/>
          </a:xfrm>
        </p:spPr>
        <p:txBody>
          <a:bodyPr/>
          <a:lstStyle/>
          <a:p>
            <a:pPr eaLnBrk="1" hangingPunct="1"/>
            <a:r>
              <a:rPr lang="en-US" sz="2400" b="1" dirty="0" smtClean="0">
                <a:solidFill>
                  <a:schemeClr val="bg1"/>
                </a:solidFill>
              </a:rPr>
              <a:t>Correct a mechanical malfunction</a:t>
            </a:r>
          </a:p>
          <a:p>
            <a:pPr marL="0" indent="0" eaLnBrk="1" hangingPunct="1">
              <a:buNone/>
            </a:pPr>
            <a:r>
              <a:rPr lang="en-US" sz="2000" dirty="0">
                <a:solidFill>
                  <a:schemeClr val="bg1"/>
                </a:solidFill>
              </a:rPr>
              <a:t>	</a:t>
            </a:r>
            <a:r>
              <a:rPr lang="en-US" sz="2000" dirty="0" smtClean="0">
                <a:solidFill>
                  <a:schemeClr val="bg1"/>
                </a:solidFill>
              </a:rPr>
              <a:t>(1) </a:t>
            </a:r>
            <a:r>
              <a:rPr lang="en-US" sz="2000" dirty="0">
                <a:solidFill>
                  <a:schemeClr val="bg1"/>
                </a:solidFill>
              </a:rPr>
              <a:t>Angling the ejection port downward and shaking </a:t>
            </a:r>
            <a:r>
              <a:rPr lang="en-US" sz="2000" dirty="0" smtClean="0">
                <a:solidFill>
                  <a:schemeClr val="bg1"/>
                </a:solidFill>
              </a:rPr>
              <a:t>the rifle </a:t>
            </a:r>
            <a:r>
              <a:rPr lang="en-US" sz="2000" dirty="0">
                <a:solidFill>
                  <a:schemeClr val="bg1"/>
                </a:solidFill>
              </a:rPr>
              <a:t>to remove </a:t>
            </a:r>
            <a:r>
              <a:rPr lang="en-US" sz="2000" dirty="0" smtClean="0">
                <a:solidFill>
                  <a:schemeClr val="bg1"/>
                </a:solidFill>
              </a:rPr>
              <a:t>	cartridge</a:t>
            </a:r>
            <a:r>
              <a:rPr lang="en-US" sz="2000" dirty="0">
                <a:solidFill>
                  <a:schemeClr val="bg1"/>
                </a:solidFill>
              </a:rPr>
              <a:t>.</a:t>
            </a:r>
          </a:p>
          <a:p>
            <a:pPr marL="0" indent="0" eaLnBrk="1" hangingPunct="1">
              <a:buNone/>
            </a:pPr>
            <a:r>
              <a:rPr lang="en-US" sz="2000" dirty="0" smtClean="0">
                <a:solidFill>
                  <a:schemeClr val="bg1"/>
                </a:solidFill>
              </a:rPr>
              <a:t>	(2) </a:t>
            </a:r>
            <a:r>
              <a:rPr lang="en-US" sz="2000" dirty="0">
                <a:solidFill>
                  <a:schemeClr val="bg1"/>
                </a:solidFill>
              </a:rPr>
              <a:t>Using a cleaning rod to push out a cartridge case </a:t>
            </a:r>
            <a:r>
              <a:rPr lang="en-US" sz="2000" dirty="0" smtClean="0">
                <a:solidFill>
                  <a:schemeClr val="bg1"/>
                </a:solidFill>
              </a:rPr>
              <a:t>stuck in </a:t>
            </a:r>
            <a:r>
              <a:rPr lang="en-US" sz="2000" dirty="0">
                <a:solidFill>
                  <a:schemeClr val="bg1"/>
                </a:solidFill>
              </a:rPr>
              <a:t>the </a:t>
            </a:r>
            <a:r>
              <a:rPr lang="en-US" sz="2000" dirty="0" smtClean="0">
                <a:solidFill>
                  <a:schemeClr val="bg1"/>
                </a:solidFill>
              </a:rPr>
              <a:t>	chamber.</a:t>
            </a:r>
          </a:p>
          <a:p>
            <a:pPr marL="0" indent="0" eaLnBrk="1" hangingPunct="1">
              <a:buNone/>
            </a:pPr>
            <a:r>
              <a:rPr lang="en-US" sz="2000" dirty="0" smtClean="0">
                <a:solidFill>
                  <a:schemeClr val="bg1"/>
                </a:solidFill>
              </a:rPr>
              <a:t>	(3) </a:t>
            </a:r>
            <a:r>
              <a:rPr lang="en-US" sz="2000" dirty="0">
                <a:solidFill>
                  <a:schemeClr val="bg1"/>
                </a:solidFill>
              </a:rPr>
              <a:t>Insert a new loaded </a:t>
            </a:r>
            <a:r>
              <a:rPr lang="en-US" sz="2000" dirty="0" smtClean="0">
                <a:solidFill>
                  <a:schemeClr val="bg1"/>
                </a:solidFill>
              </a:rPr>
              <a:t>magazine.</a:t>
            </a:r>
          </a:p>
          <a:p>
            <a:pPr marL="0" indent="0" eaLnBrk="1" hangingPunct="1">
              <a:buNone/>
            </a:pPr>
            <a:endParaRPr lang="en-US" sz="1050" dirty="0" smtClean="0">
              <a:solidFill>
                <a:schemeClr val="bg1"/>
              </a:solidFill>
            </a:endParaRPr>
          </a:p>
          <a:p>
            <a:pPr marL="0" indent="0" eaLnBrk="1" hangingPunct="1">
              <a:buNone/>
            </a:pPr>
            <a:r>
              <a:rPr lang="en-US" sz="1800" i="1" dirty="0" smtClean="0">
                <a:solidFill>
                  <a:schemeClr val="bg1"/>
                </a:solidFill>
              </a:rPr>
              <a:t>Note</a:t>
            </a:r>
            <a:r>
              <a:rPr lang="en-US" sz="1800" i="1" dirty="0">
                <a:solidFill>
                  <a:schemeClr val="bg1"/>
                </a:solidFill>
              </a:rPr>
              <a:t>:  When the magazine is fully seated, you should hear an audible click.</a:t>
            </a:r>
          </a:p>
          <a:p>
            <a:pPr marL="0" indent="0" eaLnBrk="1" hangingPunct="1">
              <a:lnSpc>
                <a:spcPct val="150000"/>
              </a:lnSpc>
              <a:buNone/>
            </a:pPr>
            <a:r>
              <a:rPr lang="en-US" sz="2000" dirty="0" smtClean="0">
                <a:solidFill>
                  <a:schemeClr val="bg1"/>
                </a:solidFill>
              </a:rPr>
              <a:t>	(4) </a:t>
            </a:r>
            <a:r>
              <a:rPr lang="en-US" sz="2000" dirty="0">
                <a:solidFill>
                  <a:schemeClr val="bg1"/>
                </a:solidFill>
              </a:rPr>
              <a:t>Press bolt catch to release the </a:t>
            </a:r>
            <a:r>
              <a:rPr lang="en-US" sz="2000" dirty="0" smtClean="0">
                <a:solidFill>
                  <a:schemeClr val="bg1"/>
                </a:solidFill>
              </a:rPr>
              <a:t>bolt.</a:t>
            </a:r>
          </a:p>
          <a:p>
            <a:pPr marL="0" indent="0" eaLnBrk="1" hangingPunct="1">
              <a:buNone/>
            </a:pPr>
            <a:r>
              <a:rPr lang="en-US" sz="2000" dirty="0">
                <a:solidFill>
                  <a:schemeClr val="bg1"/>
                </a:solidFill>
              </a:rPr>
              <a:t>	</a:t>
            </a:r>
            <a:r>
              <a:rPr lang="en-US" sz="2000" dirty="0" smtClean="0">
                <a:solidFill>
                  <a:schemeClr val="bg1"/>
                </a:solidFill>
              </a:rPr>
              <a:t>(5) </a:t>
            </a:r>
            <a:r>
              <a:rPr lang="en-US" sz="2000" dirty="0">
                <a:solidFill>
                  <a:schemeClr val="bg1"/>
                </a:solidFill>
              </a:rPr>
              <a:t>Visually observe the round enter the chamber.</a:t>
            </a:r>
          </a:p>
          <a:p>
            <a:pPr marL="0" indent="0" eaLnBrk="1" hangingPunct="1">
              <a:buNone/>
            </a:pPr>
            <a:r>
              <a:rPr lang="en-US" sz="2000" dirty="0">
                <a:solidFill>
                  <a:schemeClr val="bg1"/>
                </a:solidFill>
              </a:rPr>
              <a:t>      	</a:t>
            </a:r>
            <a:r>
              <a:rPr lang="en-US" sz="2000" dirty="0" smtClean="0">
                <a:solidFill>
                  <a:schemeClr val="bg1"/>
                </a:solidFill>
              </a:rPr>
              <a:t>(6) </a:t>
            </a:r>
            <a:r>
              <a:rPr lang="en-US" sz="2000" dirty="0">
                <a:solidFill>
                  <a:schemeClr val="bg1"/>
                </a:solidFill>
              </a:rPr>
              <a:t>Reacquire target.</a:t>
            </a:r>
          </a:p>
          <a:p>
            <a:pPr marL="0" indent="0" eaLnBrk="1" hangingPunct="1">
              <a:buNone/>
            </a:pPr>
            <a:r>
              <a:rPr lang="en-US" sz="2000" dirty="0">
                <a:solidFill>
                  <a:schemeClr val="bg1"/>
                </a:solidFill>
              </a:rPr>
              <a:t>      </a:t>
            </a:r>
            <a:r>
              <a:rPr lang="en-US" sz="2000" dirty="0" smtClean="0">
                <a:solidFill>
                  <a:schemeClr val="bg1"/>
                </a:solidFill>
              </a:rPr>
              <a:t>	(7) </a:t>
            </a:r>
            <a:r>
              <a:rPr lang="en-US" sz="2000" dirty="0">
                <a:solidFill>
                  <a:schemeClr val="bg1"/>
                </a:solidFill>
              </a:rPr>
              <a:t>Press the trigger</a:t>
            </a:r>
            <a:r>
              <a:rPr lang="en-US" sz="2000" dirty="0" smtClean="0">
                <a:solidFill>
                  <a:schemeClr val="bg1"/>
                </a:solidFill>
              </a:rPr>
              <a:t>.</a:t>
            </a:r>
          </a:p>
          <a:p>
            <a:pPr marL="0" indent="0" eaLnBrk="1" hangingPunct="1">
              <a:buNone/>
            </a:pPr>
            <a:r>
              <a:rPr lang="en-US" sz="2000" dirty="0" smtClean="0">
                <a:solidFill>
                  <a:schemeClr val="bg1"/>
                </a:solidFill>
              </a:rPr>
              <a:t>           	     (a) </a:t>
            </a:r>
            <a:r>
              <a:rPr lang="en-US" sz="2000" dirty="0">
                <a:solidFill>
                  <a:schemeClr val="bg1"/>
                </a:solidFill>
              </a:rPr>
              <a:t>Continue the engagement if the weapon fires.</a:t>
            </a:r>
          </a:p>
          <a:p>
            <a:pPr marL="0" indent="0" eaLnBrk="1" hangingPunct="1">
              <a:buNone/>
            </a:pPr>
            <a:r>
              <a:rPr lang="en-US" sz="2000" dirty="0">
                <a:solidFill>
                  <a:schemeClr val="bg1"/>
                </a:solidFill>
              </a:rPr>
              <a:t>           </a:t>
            </a:r>
            <a:r>
              <a:rPr lang="en-US" sz="2000" dirty="0" smtClean="0">
                <a:solidFill>
                  <a:schemeClr val="bg1"/>
                </a:solidFill>
              </a:rPr>
              <a:t>	     (b) </a:t>
            </a:r>
            <a:r>
              <a:rPr lang="en-US" sz="2000" dirty="0">
                <a:solidFill>
                  <a:schemeClr val="bg1"/>
                </a:solidFill>
              </a:rPr>
              <a:t>If weapon fails to fire, evacuate weapon to maintainer when </a:t>
            </a:r>
            <a:r>
              <a:rPr lang="en-US" sz="2000" dirty="0" smtClean="0">
                <a:solidFill>
                  <a:schemeClr val="bg1"/>
                </a:solidFill>
              </a:rPr>
              <a:t>		     tactical situation </a:t>
            </a:r>
            <a:r>
              <a:rPr lang="en-US" sz="2000" dirty="0">
                <a:solidFill>
                  <a:schemeClr val="bg1"/>
                </a:solidFill>
              </a:rPr>
              <a:t>permits</a:t>
            </a:r>
            <a:r>
              <a:rPr lang="en-US" sz="2400" dirty="0">
                <a:solidFill>
                  <a:schemeClr val="bg1"/>
                </a:solidFill>
              </a:rPr>
              <a:t>.</a:t>
            </a:r>
            <a:endParaRPr lang="en-US" sz="2400" dirty="0" smtClean="0">
              <a:solidFill>
                <a:schemeClr val="bg1"/>
              </a:solidFill>
            </a:endParaRPr>
          </a:p>
        </p:txBody>
      </p:sp>
      <p:sp>
        <p:nvSpPr>
          <p:cNvPr id="5" name="Slide Number Placeholder 4"/>
          <p:cNvSpPr>
            <a:spLocks noGrp="1"/>
          </p:cNvSpPr>
          <p:nvPr>
            <p:ph type="sldNum" sz="quarter" idx="12"/>
          </p:nvPr>
        </p:nvSpPr>
        <p:spPr/>
        <p:txBody>
          <a:bodyPr/>
          <a:lstStyle/>
          <a:p>
            <a:pPr>
              <a:defRPr/>
            </a:pPr>
            <a:fld id="{EBEEB169-8538-45E5-8D7C-A2A6B96C7069}" type="slidenum">
              <a:rPr lang="en-US"/>
              <a:pPr>
                <a:defRPr/>
              </a:pPr>
              <a:t>62</a:t>
            </a:fld>
            <a:endParaRPr lang="en-US"/>
          </a:p>
        </p:txBody>
      </p:sp>
    </p:spTree>
    <p:extLst>
      <p:ext uri="{BB962C8B-B14F-4D97-AF65-F5344CB8AC3E}">
        <p14:creationId xmlns:p14="http://schemas.microsoft.com/office/powerpoint/2010/main" val="313163383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571">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5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75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75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757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757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757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7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p:cNvSpPr>
          <p:nvPr/>
        </p:nvSpPr>
        <p:spPr bwMode="auto">
          <a:xfrm>
            <a:off x="457200" y="2514600"/>
            <a:ext cx="8229600" cy="762000"/>
          </a:xfrm>
          <a:prstGeom prst="rect">
            <a:avLst/>
          </a:prstGeom>
          <a:noFill/>
          <a:ln w="9525">
            <a:noFill/>
            <a:miter lim="800000"/>
            <a:headEnd/>
            <a:tailEnd/>
          </a:ln>
        </p:spPr>
        <p:txBody>
          <a:bodyPr/>
          <a:lstStyle/>
          <a:p>
            <a:pPr algn="ctr"/>
            <a:r>
              <a:rPr lang="en-US" sz="4000" b="1">
                <a:solidFill>
                  <a:schemeClr val="bg1"/>
                </a:solidFill>
                <a:latin typeface="Calibri" pitchFamily="34" charset="0"/>
              </a:rPr>
              <a:t>CHECK ON LEARNING</a:t>
            </a:r>
            <a:r>
              <a:rPr lang="en-US" sz="4400">
                <a:solidFill>
                  <a:schemeClr val="bg1"/>
                </a:solidFill>
                <a:latin typeface="Calibri" pitchFamily="34" charset="0"/>
              </a:rPr>
              <a:t> </a:t>
            </a:r>
          </a:p>
        </p:txBody>
      </p:sp>
      <p:sp>
        <p:nvSpPr>
          <p:cNvPr id="4" name="Slide Number Placeholder 3"/>
          <p:cNvSpPr>
            <a:spLocks noGrp="1"/>
          </p:cNvSpPr>
          <p:nvPr>
            <p:ph type="sldNum" sz="quarter" idx="12"/>
          </p:nvPr>
        </p:nvSpPr>
        <p:spPr/>
        <p:txBody>
          <a:bodyPr/>
          <a:lstStyle/>
          <a:p>
            <a:pPr>
              <a:defRPr/>
            </a:pPr>
            <a:fld id="{0593C7F6-7DC8-4A22-96AA-3B37758F8FFE}" type="slidenum">
              <a:rPr lang="en-US"/>
              <a:pPr>
                <a:defRPr/>
              </a:pPr>
              <a:t>63</a:t>
            </a:fld>
            <a:endParaRPr lang="en-US"/>
          </a:p>
        </p:txBody>
      </p:sp>
    </p:spTree>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457200" y="0"/>
            <a:ext cx="8229600" cy="914400"/>
          </a:xfrm>
        </p:spPr>
        <p:txBody>
          <a:bodyPr anchor="t"/>
          <a:lstStyle/>
          <a:p>
            <a:pPr eaLnBrk="1" hangingPunct="1"/>
            <a:r>
              <a:rPr lang="en-US" sz="4000" b="1" dirty="0" smtClean="0">
                <a:solidFill>
                  <a:schemeClr val="bg1"/>
                </a:solidFill>
              </a:rPr>
              <a:t>ENABLING LEARNING OBJECTIVE - G</a:t>
            </a:r>
          </a:p>
        </p:txBody>
      </p:sp>
      <p:graphicFrame>
        <p:nvGraphicFramePr>
          <p:cNvPr id="476205" name="Group 45"/>
          <p:cNvGraphicFramePr>
            <a:graphicFrameLocks noGrp="1"/>
          </p:cNvGraphicFramePr>
          <p:nvPr>
            <p:ph type="tbl" idx="1"/>
            <p:extLst>
              <p:ext uri="{D42A27DB-BD31-4B8C-83A1-F6EECF244321}">
                <p14:modId xmlns:p14="http://schemas.microsoft.com/office/powerpoint/2010/main" val="2933999908"/>
              </p:ext>
            </p:extLst>
          </p:nvPr>
        </p:nvGraphicFramePr>
        <p:xfrm>
          <a:off x="457200" y="1143000"/>
          <a:ext cx="8229600" cy="5562601"/>
        </p:xfrm>
        <a:graphic>
          <a:graphicData uri="http://schemas.openxmlformats.org/drawingml/2006/table">
            <a:tbl>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125161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ACTION: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kern="1200" dirty="0" smtClean="0">
                          <a:solidFill>
                            <a:schemeClr val="bg1"/>
                          </a:solidFill>
                          <a:latin typeface="Arial" pitchFamily="34" charset="0"/>
                          <a:ea typeface="+mn-ea"/>
                          <a:cs typeface="Arial" pitchFamily="34" charset="0"/>
                        </a:rPr>
                        <a:t>Identify the Ballistics associated with 5.56mm ammunition.</a:t>
                      </a:r>
                      <a:endParaRPr lang="en-US" sz="24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2643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CONDITIONS:</a:t>
                      </a:r>
                      <a:endParaRPr kumimoji="0" lang="en-US" sz="2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dirty="0" smtClean="0">
                          <a:solidFill>
                            <a:schemeClr val="bg1"/>
                          </a:solidFill>
                          <a:latin typeface="Arial"/>
                          <a:ea typeface="Times New Roman"/>
                        </a:rPr>
                        <a:t>In a classroom, given TM 9-1005-319-10, TC 3-22.9 and student handouts.</a:t>
                      </a:r>
                      <a:endParaRPr lang="en-US" sz="24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45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STANDARDS:</a:t>
                      </a:r>
                      <a:endParaRPr kumimoji="0" lang="en-US" sz="2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1800" dirty="0" smtClean="0">
                          <a:solidFill>
                            <a:schemeClr val="bg1"/>
                          </a:solidFill>
                          <a:latin typeface="Arial"/>
                          <a:ea typeface="Times New Roman"/>
                        </a:rPr>
                        <a:t>Identify the ballistics associated with 5.56mm ammunition by:</a:t>
                      </a:r>
                    </a:p>
                    <a:p>
                      <a:pPr marL="0" marR="0">
                        <a:lnSpc>
                          <a:spcPct val="115000"/>
                        </a:lnSpc>
                        <a:spcBef>
                          <a:spcPts val="200"/>
                        </a:spcBef>
                        <a:spcAft>
                          <a:spcPts val="200"/>
                        </a:spcAft>
                      </a:pPr>
                      <a:endParaRPr lang="en-US" sz="1800" dirty="0" smtClean="0">
                        <a:solidFill>
                          <a:schemeClr val="bg1"/>
                        </a:solidFill>
                        <a:latin typeface="Arial"/>
                        <a:ea typeface="Times New Roman"/>
                      </a:endParaRPr>
                    </a:p>
                    <a:p>
                      <a:pPr marL="0" marR="0">
                        <a:lnSpc>
                          <a:spcPct val="115000"/>
                        </a:lnSpc>
                        <a:spcBef>
                          <a:spcPts val="200"/>
                        </a:spcBef>
                        <a:spcAft>
                          <a:spcPts val="200"/>
                        </a:spcAft>
                      </a:pPr>
                      <a:r>
                        <a:rPr lang="en-US" sz="1800" dirty="0" smtClean="0">
                          <a:solidFill>
                            <a:schemeClr val="bg1"/>
                          </a:solidFill>
                          <a:latin typeface="Arial"/>
                          <a:ea typeface="Times New Roman"/>
                        </a:rPr>
                        <a:t>-Defining Ballistics</a:t>
                      </a:r>
                    </a:p>
                    <a:p>
                      <a:pPr marL="0" marR="0">
                        <a:lnSpc>
                          <a:spcPct val="115000"/>
                        </a:lnSpc>
                        <a:spcBef>
                          <a:spcPts val="200"/>
                        </a:spcBef>
                        <a:spcAft>
                          <a:spcPts val="200"/>
                        </a:spcAft>
                      </a:pPr>
                      <a:r>
                        <a:rPr lang="en-US" sz="1800" dirty="0" smtClean="0">
                          <a:solidFill>
                            <a:schemeClr val="bg1"/>
                          </a:solidFill>
                          <a:latin typeface="Arial"/>
                          <a:ea typeface="Times New Roman"/>
                        </a:rPr>
                        <a:t>-Identifying Internal Ballistics</a:t>
                      </a:r>
                    </a:p>
                    <a:p>
                      <a:pPr marL="0" marR="0">
                        <a:lnSpc>
                          <a:spcPct val="115000"/>
                        </a:lnSpc>
                        <a:spcBef>
                          <a:spcPts val="200"/>
                        </a:spcBef>
                        <a:spcAft>
                          <a:spcPts val="200"/>
                        </a:spcAft>
                      </a:pPr>
                      <a:r>
                        <a:rPr lang="en-US" sz="1800" dirty="0" smtClean="0">
                          <a:solidFill>
                            <a:schemeClr val="bg1"/>
                          </a:solidFill>
                          <a:latin typeface="Arial"/>
                          <a:ea typeface="Times New Roman"/>
                        </a:rPr>
                        <a:t>-Identifying External Ballistics</a:t>
                      </a:r>
                    </a:p>
                    <a:p>
                      <a:pPr marL="0" marR="0">
                        <a:lnSpc>
                          <a:spcPct val="115000"/>
                        </a:lnSpc>
                        <a:spcBef>
                          <a:spcPts val="200"/>
                        </a:spcBef>
                        <a:spcAft>
                          <a:spcPts val="200"/>
                        </a:spcAft>
                      </a:pPr>
                      <a:r>
                        <a:rPr lang="en-US" sz="1800" dirty="0" smtClean="0">
                          <a:solidFill>
                            <a:schemeClr val="bg1"/>
                          </a:solidFill>
                          <a:latin typeface="Arial"/>
                          <a:ea typeface="Times New Roman"/>
                        </a:rPr>
                        <a:t>-Identifying Terminal Ballistics</a:t>
                      </a:r>
                    </a:p>
                    <a:p>
                      <a:pPr marL="0" marR="0">
                        <a:lnSpc>
                          <a:spcPct val="115000"/>
                        </a:lnSpc>
                        <a:spcBef>
                          <a:spcPts val="200"/>
                        </a:spcBef>
                        <a:spcAft>
                          <a:spcPts val="200"/>
                        </a:spcAft>
                      </a:pPr>
                      <a:r>
                        <a:rPr lang="en-US" sz="1800" dirty="0" smtClean="0">
                          <a:solidFill>
                            <a:schemeClr val="bg1"/>
                          </a:solidFill>
                          <a:latin typeface="Arial"/>
                          <a:ea typeface="Times New Roman"/>
                        </a:rPr>
                        <a:t>-Identifying the parts of a Trajectory</a:t>
                      </a:r>
                      <a:endParaRPr lang="en-US" sz="1800" dirty="0">
                        <a:solidFill>
                          <a:schemeClr val="bg1"/>
                        </a:solidFill>
                        <a:latin typeface="Arial"/>
                        <a:ea typeface="Times New Roman"/>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C45213B0-1B24-4314-B451-A7B48E32D647}" type="slidenum">
              <a:rPr lang="en-US" smtClean="0"/>
              <a:pPr>
                <a:defRPr/>
              </a:pPr>
              <a:t>64</a:t>
            </a:fld>
            <a:endParaRPr lang="en-US"/>
          </a:p>
        </p:txBody>
      </p:sp>
    </p:spTree>
    <p:extLst>
      <p:ext uri="{BB962C8B-B14F-4D97-AF65-F5344CB8AC3E}">
        <p14:creationId xmlns:p14="http://schemas.microsoft.com/office/powerpoint/2010/main" val="1489761760"/>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txBox="1">
            <a:spLocks noChangeArrowheads="1"/>
          </p:cNvSpPr>
          <p:nvPr/>
        </p:nvSpPr>
        <p:spPr bwMode="auto">
          <a:xfrm>
            <a:off x="304800" y="914400"/>
            <a:ext cx="8534400" cy="5638800"/>
          </a:xfrm>
          <a:prstGeom prst="rect">
            <a:avLst/>
          </a:prstGeom>
          <a:noFill/>
          <a:ln w="9525">
            <a:noFill/>
            <a:miter lim="800000"/>
            <a:headEnd/>
            <a:tailEnd/>
          </a:ln>
        </p:spPr>
        <p:txBody>
          <a:bodyPr/>
          <a:lstStyle/>
          <a:p>
            <a:pPr marL="457200" indent="-457200">
              <a:lnSpc>
                <a:spcPct val="90000"/>
              </a:lnSpc>
              <a:spcBef>
                <a:spcPct val="20000"/>
              </a:spcBef>
              <a:buClr>
                <a:schemeClr val="tx1"/>
              </a:buClr>
            </a:pPr>
            <a:r>
              <a:rPr lang="en-US" sz="2400" dirty="0" smtClean="0">
                <a:solidFill>
                  <a:schemeClr val="bg1"/>
                </a:solidFill>
              </a:rPr>
              <a:t>Ballistics </a:t>
            </a:r>
            <a:r>
              <a:rPr lang="en-US" sz="2400" dirty="0">
                <a:solidFill>
                  <a:schemeClr val="bg1"/>
                </a:solidFill>
              </a:rPr>
              <a:t>is the science of the processes that occur from </a:t>
            </a:r>
            <a:r>
              <a:rPr lang="en-US" sz="2400" dirty="0" smtClean="0">
                <a:solidFill>
                  <a:schemeClr val="bg1"/>
                </a:solidFill>
              </a:rPr>
              <a:t>the</a:t>
            </a:r>
          </a:p>
          <a:p>
            <a:pPr marL="457200" indent="-457200">
              <a:lnSpc>
                <a:spcPct val="90000"/>
              </a:lnSpc>
              <a:spcBef>
                <a:spcPct val="20000"/>
              </a:spcBef>
              <a:buClr>
                <a:schemeClr val="tx1"/>
              </a:buClr>
            </a:pPr>
            <a:r>
              <a:rPr lang="en-US" sz="2400" dirty="0" smtClean="0">
                <a:solidFill>
                  <a:schemeClr val="bg1"/>
                </a:solidFill>
              </a:rPr>
              <a:t>time </a:t>
            </a:r>
            <a:r>
              <a:rPr lang="en-US" sz="2400" dirty="0">
                <a:solidFill>
                  <a:schemeClr val="bg1"/>
                </a:solidFill>
              </a:rPr>
              <a:t>a firearm is fired to the </a:t>
            </a:r>
            <a:r>
              <a:rPr lang="en-US" sz="2400" dirty="0" smtClean="0">
                <a:solidFill>
                  <a:schemeClr val="bg1"/>
                </a:solidFill>
              </a:rPr>
              <a:t>time </a:t>
            </a:r>
            <a:r>
              <a:rPr lang="en-US" sz="2400" dirty="0">
                <a:solidFill>
                  <a:schemeClr val="bg1"/>
                </a:solidFill>
              </a:rPr>
              <a:t>the bullet impacts </a:t>
            </a:r>
            <a:r>
              <a:rPr lang="en-US" sz="2400" dirty="0" smtClean="0">
                <a:solidFill>
                  <a:schemeClr val="bg1"/>
                </a:solidFill>
              </a:rPr>
              <a:t>its target</a:t>
            </a:r>
            <a:r>
              <a:rPr lang="en-US" sz="2400" dirty="0">
                <a:solidFill>
                  <a:schemeClr val="bg1"/>
                </a:solidFill>
              </a:rPr>
              <a:t>.</a:t>
            </a:r>
          </a:p>
          <a:p>
            <a:pPr marL="457200" indent="-457200">
              <a:lnSpc>
                <a:spcPct val="90000"/>
              </a:lnSpc>
              <a:spcBef>
                <a:spcPct val="20000"/>
              </a:spcBef>
            </a:pPr>
            <a:endParaRPr lang="en-US" sz="2400" dirty="0" smtClean="0">
              <a:solidFill>
                <a:schemeClr val="bg1"/>
              </a:solidFill>
            </a:endParaRPr>
          </a:p>
          <a:p>
            <a:pPr marL="457200" indent="-457200">
              <a:lnSpc>
                <a:spcPct val="90000"/>
              </a:lnSpc>
              <a:spcBef>
                <a:spcPct val="20000"/>
              </a:spcBef>
            </a:pPr>
            <a:endParaRPr lang="en-US" sz="2400" dirty="0" smtClean="0">
              <a:solidFill>
                <a:schemeClr val="bg1"/>
              </a:solidFill>
            </a:endParaRPr>
          </a:p>
          <a:p>
            <a:pPr marL="457200" indent="-457200">
              <a:lnSpc>
                <a:spcPct val="90000"/>
              </a:lnSpc>
              <a:spcBef>
                <a:spcPct val="20000"/>
              </a:spcBef>
            </a:pPr>
            <a:r>
              <a:rPr lang="en-US" sz="2400" dirty="0" smtClean="0">
                <a:solidFill>
                  <a:schemeClr val="bg1"/>
                </a:solidFill>
              </a:rPr>
              <a:t>The </a:t>
            </a:r>
            <a:r>
              <a:rPr lang="en-US" sz="2400" dirty="0">
                <a:solidFill>
                  <a:schemeClr val="bg1"/>
                </a:solidFill>
              </a:rPr>
              <a:t>flight path of a bullet includes </a:t>
            </a:r>
            <a:r>
              <a:rPr lang="en-US" sz="2400" b="1" dirty="0">
                <a:solidFill>
                  <a:schemeClr val="bg1"/>
                </a:solidFill>
              </a:rPr>
              <a:t>three stages</a:t>
            </a:r>
            <a:r>
              <a:rPr lang="en-US" sz="2400" dirty="0">
                <a:solidFill>
                  <a:schemeClr val="bg1"/>
                </a:solidFill>
              </a:rPr>
              <a:t>: </a:t>
            </a:r>
            <a:endParaRPr lang="en-US" sz="2400" dirty="0" smtClean="0">
              <a:solidFill>
                <a:schemeClr val="bg1"/>
              </a:solidFill>
            </a:endParaRPr>
          </a:p>
          <a:p>
            <a:pPr marL="457200" indent="-457200">
              <a:lnSpc>
                <a:spcPct val="90000"/>
              </a:lnSpc>
              <a:spcBef>
                <a:spcPct val="20000"/>
              </a:spcBef>
            </a:pPr>
            <a:endParaRPr lang="en-US" sz="2400" dirty="0" smtClean="0">
              <a:solidFill>
                <a:schemeClr val="bg1"/>
              </a:solidFill>
            </a:endParaRPr>
          </a:p>
          <a:p>
            <a:pPr marL="457200" indent="-457200">
              <a:lnSpc>
                <a:spcPct val="90000"/>
              </a:lnSpc>
              <a:spcBef>
                <a:spcPct val="20000"/>
              </a:spcBef>
            </a:pPr>
            <a:r>
              <a:rPr lang="en-US" sz="2000" b="1" dirty="0" smtClean="0">
                <a:solidFill>
                  <a:schemeClr val="bg1"/>
                </a:solidFill>
              </a:rPr>
              <a:t>- The travel down </a:t>
            </a:r>
            <a:r>
              <a:rPr lang="en-US" sz="2000" b="1" dirty="0">
                <a:solidFill>
                  <a:schemeClr val="bg1"/>
                </a:solidFill>
              </a:rPr>
              <a:t>the </a:t>
            </a:r>
            <a:r>
              <a:rPr lang="en-US" sz="2000" b="1" dirty="0" smtClean="0">
                <a:solidFill>
                  <a:schemeClr val="bg1"/>
                </a:solidFill>
              </a:rPr>
              <a:t>barrel</a:t>
            </a:r>
          </a:p>
          <a:p>
            <a:pPr marL="457200" indent="-457200">
              <a:lnSpc>
                <a:spcPct val="90000"/>
              </a:lnSpc>
              <a:spcBef>
                <a:spcPct val="20000"/>
              </a:spcBef>
            </a:pPr>
            <a:endParaRPr lang="en-US" sz="2000" b="1" dirty="0" smtClean="0">
              <a:solidFill>
                <a:schemeClr val="bg1"/>
              </a:solidFill>
            </a:endParaRPr>
          </a:p>
          <a:p>
            <a:pPr marL="457200" indent="-457200">
              <a:lnSpc>
                <a:spcPct val="90000"/>
              </a:lnSpc>
              <a:spcBef>
                <a:spcPct val="20000"/>
              </a:spcBef>
            </a:pPr>
            <a:r>
              <a:rPr lang="en-US" sz="2000" b="1" dirty="0" smtClean="0">
                <a:solidFill>
                  <a:schemeClr val="bg1"/>
                </a:solidFill>
              </a:rPr>
              <a:t>- The path through the air to the target</a:t>
            </a:r>
          </a:p>
          <a:p>
            <a:pPr marL="457200" indent="-457200">
              <a:lnSpc>
                <a:spcPct val="90000"/>
              </a:lnSpc>
              <a:spcBef>
                <a:spcPct val="20000"/>
              </a:spcBef>
            </a:pPr>
            <a:endParaRPr lang="en-US" sz="2000" b="1" dirty="0" smtClean="0">
              <a:solidFill>
                <a:schemeClr val="bg1"/>
              </a:solidFill>
            </a:endParaRPr>
          </a:p>
          <a:p>
            <a:pPr marL="457200" indent="-457200">
              <a:lnSpc>
                <a:spcPct val="90000"/>
              </a:lnSpc>
              <a:spcBef>
                <a:spcPct val="20000"/>
              </a:spcBef>
            </a:pPr>
            <a:r>
              <a:rPr lang="en-US" sz="2000" b="1" dirty="0" smtClean="0">
                <a:solidFill>
                  <a:schemeClr val="bg1"/>
                </a:solidFill>
              </a:rPr>
              <a:t>- The </a:t>
            </a:r>
            <a:r>
              <a:rPr lang="en-US" sz="2000" b="1" dirty="0">
                <a:solidFill>
                  <a:schemeClr val="bg1"/>
                </a:solidFill>
              </a:rPr>
              <a:t>actions the bullet takes upon impact with the target</a:t>
            </a:r>
            <a:r>
              <a:rPr lang="en-US" sz="2000" b="1" dirty="0" smtClean="0">
                <a:solidFill>
                  <a:schemeClr val="bg1"/>
                </a:solidFill>
              </a:rPr>
              <a:t>.</a:t>
            </a:r>
          </a:p>
          <a:p>
            <a:pPr marL="457200" indent="-457200">
              <a:lnSpc>
                <a:spcPct val="90000"/>
              </a:lnSpc>
              <a:spcBef>
                <a:spcPct val="20000"/>
              </a:spcBef>
            </a:pPr>
            <a:endParaRPr lang="en-US" sz="2400" dirty="0" smtClean="0">
              <a:solidFill>
                <a:schemeClr val="bg1"/>
              </a:solidFill>
            </a:endParaRPr>
          </a:p>
        </p:txBody>
      </p:sp>
      <p:sp>
        <p:nvSpPr>
          <p:cNvPr id="89091" name="TextBox 3"/>
          <p:cNvSpPr txBox="1">
            <a:spLocks noChangeArrowheads="1"/>
          </p:cNvSpPr>
          <p:nvPr/>
        </p:nvSpPr>
        <p:spPr bwMode="auto">
          <a:xfrm>
            <a:off x="3580606" y="76200"/>
            <a:ext cx="1982788" cy="584200"/>
          </a:xfrm>
          <a:prstGeom prst="rect">
            <a:avLst/>
          </a:prstGeom>
          <a:noFill/>
          <a:ln w="9525">
            <a:noFill/>
            <a:miter lim="800000"/>
            <a:headEnd/>
            <a:tailEnd/>
          </a:ln>
        </p:spPr>
        <p:txBody>
          <a:bodyPr wrap="none">
            <a:spAutoFit/>
          </a:bodyPr>
          <a:lstStyle/>
          <a:p>
            <a:r>
              <a:rPr lang="en-US" sz="3200" b="1" dirty="0">
                <a:solidFill>
                  <a:schemeClr val="bg1"/>
                </a:solidFill>
              </a:rPr>
              <a:t>Ballistics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162300" y="1223007"/>
            <a:ext cx="2781300" cy="461665"/>
          </a:xfrm>
          <a:prstGeom prst="rect">
            <a:avLst/>
          </a:prstGeom>
          <a:noFill/>
          <a:ln w="9525">
            <a:noFill/>
            <a:miter lim="800000"/>
            <a:headEnd/>
            <a:tailEnd/>
          </a:ln>
        </p:spPr>
        <p:txBody>
          <a:bodyPr wrap="square">
            <a:spAutoFit/>
          </a:bodyPr>
          <a:lstStyle/>
          <a:p>
            <a:pPr>
              <a:spcBef>
                <a:spcPct val="20000"/>
              </a:spcBef>
              <a:buClr>
                <a:srgbClr val="FF9933"/>
              </a:buClr>
              <a:buFont typeface="Monotype Sorts"/>
              <a:buNone/>
            </a:pPr>
            <a:r>
              <a:rPr lang="en-US" sz="2400" b="1" dirty="0" smtClean="0">
                <a:solidFill>
                  <a:schemeClr val="bg1"/>
                </a:solidFill>
              </a:rPr>
              <a:t>Countermeasures</a:t>
            </a:r>
            <a:endParaRPr lang="en-US" sz="2400" b="1" dirty="0">
              <a:solidFill>
                <a:schemeClr val="bg1"/>
              </a:solidFill>
            </a:endParaRPr>
          </a:p>
        </p:txBody>
      </p:sp>
      <p:sp>
        <p:nvSpPr>
          <p:cNvPr id="9" name="Rectangle 2"/>
          <p:cNvSpPr>
            <a:spLocks noChangeArrowheads="1"/>
          </p:cNvSpPr>
          <p:nvPr/>
        </p:nvSpPr>
        <p:spPr bwMode="auto">
          <a:xfrm>
            <a:off x="247650" y="2057400"/>
            <a:ext cx="8610600" cy="3564053"/>
          </a:xfrm>
          <a:prstGeom prst="rect">
            <a:avLst/>
          </a:prstGeom>
          <a:noFill/>
          <a:ln w="9525">
            <a:noFill/>
            <a:miter lim="800000"/>
            <a:headEnd/>
            <a:tailEnd/>
          </a:ln>
        </p:spPr>
        <p:txBody>
          <a:bodyPr wrap="square">
            <a:spAutoFit/>
          </a:bodyPr>
          <a:lstStyle/>
          <a:p>
            <a:pPr eaLnBrk="1" hangingPunct="1">
              <a:lnSpc>
                <a:spcPct val="90000"/>
              </a:lnSpc>
              <a:buClr>
                <a:schemeClr val="tx1"/>
              </a:buClr>
              <a:buFontTx/>
              <a:buNone/>
              <a:defRPr/>
            </a:pPr>
            <a:r>
              <a:rPr lang="en-US" altLang="en-US" sz="2400" dirty="0">
                <a:solidFill>
                  <a:schemeClr val="bg1"/>
                </a:solidFill>
              </a:rPr>
              <a:t>1.   </a:t>
            </a:r>
            <a:r>
              <a:rPr lang="en-US" altLang="en-US" sz="2400" b="1" dirty="0">
                <a:solidFill>
                  <a:schemeClr val="bg1"/>
                </a:solidFill>
              </a:rPr>
              <a:t>Gravity</a:t>
            </a:r>
          </a:p>
          <a:p>
            <a:pPr eaLnBrk="1" hangingPunct="1">
              <a:lnSpc>
                <a:spcPct val="90000"/>
              </a:lnSpc>
              <a:buClr>
                <a:schemeClr val="tx1"/>
              </a:buClr>
              <a:buFontTx/>
              <a:buNone/>
              <a:defRPr/>
            </a:pPr>
            <a:r>
              <a:rPr lang="en-US" altLang="en-US" sz="2400" dirty="0">
                <a:solidFill>
                  <a:schemeClr val="bg1"/>
                </a:solidFill>
              </a:rPr>
              <a:t>	-Causes the bullet to fall towards the earth </a:t>
            </a:r>
            <a:r>
              <a:rPr lang="en-US" altLang="en-US" sz="2400" dirty="0" smtClean="0">
                <a:solidFill>
                  <a:schemeClr val="bg1"/>
                </a:solidFill>
              </a:rPr>
              <a:t>immediately 	  after </a:t>
            </a:r>
            <a:r>
              <a:rPr lang="en-US" altLang="en-US" sz="2400" dirty="0">
                <a:solidFill>
                  <a:schemeClr val="bg1"/>
                </a:solidFill>
              </a:rPr>
              <a:t>exiting the barrel.</a:t>
            </a:r>
          </a:p>
          <a:p>
            <a:pPr marL="0" indent="0" eaLnBrk="1" hangingPunct="1">
              <a:spcBef>
                <a:spcPts val="0"/>
              </a:spcBef>
              <a:buClr>
                <a:schemeClr val="tx1"/>
              </a:buClr>
              <a:buFont typeface="Arial" panose="020B0604020202020204" pitchFamily="34" charset="0"/>
              <a:buNone/>
              <a:defRPr/>
            </a:pPr>
            <a:r>
              <a:rPr lang="en-US" sz="2400" dirty="0">
                <a:solidFill>
                  <a:schemeClr val="bg1"/>
                </a:solidFill>
                <a:latin typeface="Arial" charset="0"/>
              </a:rPr>
              <a:t>	-A common cylindrical bullet has no loft </a:t>
            </a:r>
            <a:r>
              <a:rPr lang="en-US" sz="2400" dirty="0" smtClean="0">
                <a:solidFill>
                  <a:schemeClr val="bg1"/>
                </a:solidFill>
                <a:latin typeface="Arial" charset="0"/>
              </a:rPr>
              <a:t>capabilities</a:t>
            </a:r>
            <a:r>
              <a:rPr lang="en-US" sz="2400" dirty="0">
                <a:solidFill>
                  <a:schemeClr val="bg1"/>
                </a:solidFill>
                <a:latin typeface="Arial" charset="0"/>
              </a:rPr>
              <a:t>. It </a:t>
            </a:r>
            <a:r>
              <a:rPr lang="en-US" sz="2400" dirty="0" smtClean="0">
                <a:solidFill>
                  <a:schemeClr val="bg1"/>
                </a:solidFill>
                <a:latin typeface="Arial" charset="0"/>
              </a:rPr>
              <a:t>	  	  never rises </a:t>
            </a:r>
            <a:r>
              <a:rPr lang="en-US" sz="2400" dirty="0">
                <a:solidFill>
                  <a:schemeClr val="bg1"/>
                </a:solidFill>
                <a:latin typeface="Arial" charset="0"/>
              </a:rPr>
              <a:t>under its own power</a:t>
            </a:r>
            <a:r>
              <a:rPr lang="en-US" sz="2400" dirty="0" smtClean="0">
                <a:solidFill>
                  <a:schemeClr val="bg1"/>
                </a:solidFill>
                <a:latin typeface="Arial" charset="0"/>
              </a:rPr>
              <a:t>.</a:t>
            </a:r>
          </a:p>
          <a:p>
            <a:pPr marL="0" indent="0" eaLnBrk="1" hangingPunct="1">
              <a:spcBef>
                <a:spcPts val="0"/>
              </a:spcBef>
              <a:buClr>
                <a:schemeClr val="tx1"/>
              </a:buClr>
              <a:buFont typeface="Arial" panose="020B0604020202020204" pitchFamily="34" charset="0"/>
              <a:buNone/>
              <a:defRPr/>
            </a:pPr>
            <a:endParaRPr lang="en-US" sz="2400" dirty="0" smtClean="0">
              <a:solidFill>
                <a:schemeClr val="bg1"/>
              </a:solidFill>
              <a:latin typeface="Arial" charset="0"/>
            </a:endParaRPr>
          </a:p>
          <a:p>
            <a:pPr eaLnBrk="1" hangingPunct="1">
              <a:lnSpc>
                <a:spcPct val="90000"/>
              </a:lnSpc>
              <a:buClr>
                <a:schemeClr val="tx1"/>
              </a:buClr>
              <a:buFontTx/>
              <a:buNone/>
            </a:pPr>
            <a:r>
              <a:rPr lang="en-US" altLang="en-US" sz="2400" dirty="0">
                <a:solidFill>
                  <a:schemeClr val="bg1"/>
                </a:solidFill>
              </a:rPr>
              <a:t>2.   </a:t>
            </a:r>
            <a:r>
              <a:rPr lang="en-US" altLang="en-US" sz="2400" b="1" dirty="0">
                <a:solidFill>
                  <a:schemeClr val="bg1"/>
                </a:solidFill>
              </a:rPr>
              <a:t>Air Resistance</a:t>
            </a:r>
          </a:p>
          <a:p>
            <a:pPr eaLnBrk="1" hangingPunct="1">
              <a:lnSpc>
                <a:spcPct val="90000"/>
              </a:lnSpc>
              <a:buClr>
                <a:schemeClr val="tx1"/>
              </a:buClr>
              <a:buFontTx/>
              <a:buNone/>
            </a:pPr>
            <a:r>
              <a:rPr lang="en-US" altLang="en-US" sz="2400" dirty="0">
                <a:solidFill>
                  <a:schemeClr val="bg1"/>
                </a:solidFill>
              </a:rPr>
              <a:t>	-Causes the bullet to slow down</a:t>
            </a:r>
          </a:p>
          <a:p>
            <a:pPr eaLnBrk="1" hangingPunct="1">
              <a:lnSpc>
                <a:spcPct val="90000"/>
              </a:lnSpc>
              <a:buClr>
                <a:schemeClr val="tx1"/>
              </a:buClr>
              <a:buFontTx/>
              <a:buNone/>
            </a:pPr>
            <a:r>
              <a:rPr lang="en-US" altLang="en-US" sz="2400" dirty="0">
                <a:solidFill>
                  <a:schemeClr val="bg1"/>
                </a:solidFill>
              </a:rPr>
              <a:t>	-Causes the bullet to fly erratically and tumble</a:t>
            </a:r>
          </a:p>
          <a:p>
            <a:pPr marL="0" indent="0" eaLnBrk="1" hangingPunct="1">
              <a:spcBef>
                <a:spcPts val="0"/>
              </a:spcBef>
              <a:buClr>
                <a:schemeClr val="tx1"/>
              </a:buClr>
              <a:buFont typeface="Arial" panose="020B0604020202020204" pitchFamily="34" charset="0"/>
              <a:buNone/>
              <a:defRPr/>
            </a:pPr>
            <a:endParaRPr lang="en-US" sz="2400" dirty="0">
              <a:solidFill>
                <a:schemeClr val="bg1"/>
              </a:solidFill>
              <a:latin typeface="Arial" charset="0"/>
            </a:endParaRPr>
          </a:p>
        </p:txBody>
      </p:sp>
      <p:sp>
        <p:nvSpPr>
          <p:cNvPr id="12" name="Slide Number Placeholder 11"/>
          <p:cNvSpPr>
            <a:spLocks noGrp="1"/>
          </p:cNvSpPr>
          <p:nvPr>
            <p:ph type="sldNum" sz="quarter" idx="12"/>
          </p:nvPr>
        </p:nvSpPr>
        <p:spPr/>
        <p:txBody>
          <a:bodyPr/>
          <a:lstStyle/>
          <a:p>
            <a:pPr>
              <a:defRPr/>
            </a:pPr>
            <a:fld id="{635474D6-96EF-4D88-97A8-502C47487397}" type="slidenum">
              <a:rPr lang="en-US" smtClean="0"/>
              <a:pPr>
                <a:defRPr/>
              </a:pPr>
              <a:t>66</a:t>
            </a:fld>
            <a:endParaRPr lang="en-US"/>
          </a:p>
        </p:txBody>
      </p:sp>
      <p:sp>
        <p:nvSpPr>
          <p:cNvPr id="91142" name="TextBox 3"/>
          <p:cNvSpPr txBox="1">
            <a:spLocks noChangeArrowheads="1"/>
          </p:cNvSpPr>
          <p:nvPr/>
        </p:nvSpPr>
        <p:spPr bwMode="auto">
          <a:xfrm>
            <a:off x="3542506" y="152400"/>
            <a:ext cx="1982788" cy="584200"/>
          </a:xfrm>
          <a:prstGeom prst="rect">
            <a:avLst/>
          </a:prstGeom>
          <a:noFill/>
          <a:ln w="9525">
            <a:noFill/>
            <a:miter lim="800000"/>
            <a:headEnd/>
            <a:tailEnd/>
          </a:ln>
        </p:spPr>
        <p:txBody>
          <a:bodyPr wrap="none">
            <a:spAutoFit/>
          </a:bodyPr>
          <a:lstStyle/>
          <a:p>
            <a:r>
              <a:rPr lang="en-US" sz="3200" b="1" dirty="0">
                <a:solidFill>
                  <a:schemeClr val="bg1"/>
                </a:solidFill>
              </a:rPr>
              <a:t>Ballistics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7"/>
          <p:cNvGrpSpPr/>
          <p:nvPr/>
        </p:nvGrpSpPr>
        <p:grpSpPr>
          <a:xfrm>
            <a:off x="8229588" y="3124200"/>
            <a:ext cx="381012" cy="609600"/>
            <a:chOff x="7543788" y="5105400"/>
            <a:chExt cx="381012" cy="609600"/>
          </a:xfrm>
          <a:solidFill>
            <a:srgbClr val="538022"/>
          </a:solidFill>
        </p:grpSpPr>
        <p:sp>
          <p:nvSpPr>
            <p:cNvPr id="29" name="AutoShape 4"/>
            <p:cNvSpPr>
              <a:spLocks noChangeArrowheads="1"/>
            </p:cNvSpPr>
            <p:nvPr/>
          </p:nvSpPr>
          <p:spPr bwMode="auto">
            <a:xfrm>
              <a:off x="7543788" y="5248072"/>
              <a:ext cx="381012" cy="466928"/>
            </a:xfrm>
            <a:prstGeom prst="roundRect">
              <a:avLst>
                <a:gd name="adj" fmla="val 16667"/>
              </a:avLst>
            </a:prstGeom>
            <a:grpFill/>
            <a:ln w="9525">
              <a:solidFill>
                <a:srgbClr val="538022"/>
              </a:solidFill>
              <a:round/>
              <a:headEnd/>
              <a:tailEnd/>
            </a:ln>
          </p:spPr>
          <p:txBody>
            <a:bodyPr wrap="none" anchor="ctr"/>
            <a:lstStyle/>
            <a:p>
              <a:pPr>
                <a:defRPr/>
              </a:pPr>
              <a:endParaRPr lang="en-US">
                <a:latin typeface="Calibri" pitchFamily="34" charset="0"/>
              </a:endParaRPr>
            </a:p>
          </p:txBody>
        </p:sp>
        <p:sp>
          <p:nvSpPr>
            <p:cNvPr id="30" name="Oval 6"/>
            <p:cNvSpPr>
              <a:spLocks noChangeArrowheads="1"/>
            </p:cNvSpPr>
            <p:nvPr/>
          </p:nvSpPr>
          <p:spPr bwMode="auto">
            <a:xfrm>
              <a:off x="7635231" y="5105400"/>
              <a:ext cx="198126" cy="207523"/>
            </a:xfrm>
            <a:prstGeom prst="ellipse">
              <a:avLst/>
            </a:prstGeom>
            <a:grpFill/>
            <a:ln w="9525">
              <a:solidFill>
                <a:srgbClr val="538022"/>
              </a:solidFill>
              <a:round/>
              <a:headEnd/>
              <a:tailEnd/>
            </a:ln>
          </p:spPr>
          <p:txBody>
            <a:bodyPr wrap="none" anchor="ctr"/>
            <a:lstStyle/>
            <a:p>
              <a:pPr>
                <a:defRPr/>
              </a:pPr>
              <a:endParaRPr lang="en-US">
                <a:latin typeface="Calibri" pitchFamily="34" charset="0"/>
              </a:endParaRPr>
            </a:p>
          </p:txBody>
        </p:sp>
      </p:grpSp>
      <p:sp>
        <p:nvSpPr>
          <p:cNvPr id="95234" name="Text Box 12"/>
          <p:cNvSpPr txBox="1">
            <a:spLocks noChangeArrowheads="1"/>
          </p:cNvSpPr>
          <p:nvPr/>
        </p:nvSpPr>
        <p:spPr bwMode="auto">
          <a:xfrm>
            <a:off x="0" y="1752600"/>
            <a:ext cx="9144000" cy="830263"/>
          </a:xfrm>
          <a:prstGeom prst="rect">
            <a:avLst/>
          </a:prstGeom>
          <a:noFill/>
          <a:ln w="9525">
            <a:noFill/>
            <a:miter lim="800000"/>
            <a:headEnd/>
            <a:tailEnd/>
          </a:ln>
        </p:spPr>
        <p:txBody>
          <a:bodyPr>
            <a:spAutoFit/>
          </a:bodyPr>
          <a:lstStyle/>
          <a:p>
            <a:pPr>
              <a:spcBef>
                <a:spcPct val="20000"/>
              </a:spcBef>
              <a:buClr>
                <a:srgbClr val="FF9933"/>
              </a:buClr>
              <a:buFont typeface="Monotype Sorts"/>
              <a:buNone/>
            </a:pPr>
            <a:r>
              <a:rPr lang="en-US" sz="2400" b="1">
                <a:solidFill>
                  <a:schemeClr val="bg1"/>
                </a:solidFill>
              </a:rPr>
              <a:t>Trajectory</a:t>
            </a:r>
            <a:r>
              <a:rPr lang="en-US" sz="2400">
                <a:solidFill>
                  <a:schemeClr val="bg1"/>
                </a:solidFill>
              </a:rPr>
              <a:t> is the path that the bullet will take when it is fired from the rifle.  </a:t>
            </a:r>
          </a:p>
        </p:txBody>
      </p:sp>
      <p:sp>
        <p:nvSpPr>
          <p:cNvPr id="20" name="Slide Number Placeholder 19"/>
          <p:cNvSpPr>
            <a:spLocks noGrp="1"/>
          </p:cNvSpPr>
          <p:nvPr>
            <p:ph type="sldNum" sz="quarter" idx="12"/>
          </p:nvPr>
        </p:nvSpPr>
        <p:spPr/>
        <p:txBody>
          <a:bodyPr/>
          <a:lstStyle/>
          <a:p>
            <a:pPr>
              <a:defRPr/>
            </a:pPr>
            <a:fld id="{309A2C8F-1171-468B-B00B-9CE008993BEA}" type="slidenum">
              <a:rPr lang="en-US" smtClean="0"/>
              <a:pPr>
                <a:defRPr/>
              </a:pPr>
              <a:t>67</a:t>
            </a:fld>
            <a:endParaRPr lang="en-US"/>
          </a:p>
        </p:txBody>
      </p:sp>
      <p:grpSp>
        <p:nvGrpSpPr>
          <p:cNvPr id="95236" name="Group 25"/>
          <p:cNvGrpSpPr>
            <a:grpSpLocks/>
          </p:cNvGrpSpPr>
          <p:nvPr/>
        </p:nvGrpSpPr>
        <p:grpSpPr bwMode="auto">
          <a:xfrm>
            <a:off x="381000" y="2819400"/>
            <a:ext cx="7977774" cy="949608"/>
            <a:chOff x="381000" y="3342322"/>
            <a:chExt cx="7977359" cy="949585"/>
          </a:xfrm>
        </p:grpSpPr>
        <p:sp>
          <p:nvSpPr>
            <p:cNvPr id="95241" name="Text Box 11"/>
            <p:cNvSpPr txBox="1">
              <a:spLocks noChangeArrowheads="1"/>
            </p:cNvSpPr>
            <p:nvPr/>
          </p:nvSpPr>
          <p:spPr bwMode="auto">
            <a:xfrm>
              <a:off x="3505200" y="3805237"/>
              <a:ext cx="1914525" cy="461963"/>
            </a:xfrm>
            <a:prstGeom prst="rect">
              <a:avLst/>
            </a:prstGeom>
            <a:noFill/>
            <a:ln w="9525">
              <a:noFill/>
              <a:miter lim="800000"/>
              <a:headEnd/>
              <a:tailEnd/>
            </a:ln>
          </p:spPr>
          <p:txBody>
            <a:bodyPr wrap="none">
              <a:spAutoFit/>
            </a:bodyPr>
            <a:lstStyle/>
            <a:p>
              <a:pPr>
                <a:spcBef>
                  <a:spcPct val="20000"/>
                </a:spcBef>
                <a:buClr>
                  <a:srgbClr val="FF9933"/>
                </a:buClr>
                <a:buFont typeface="Monotype Sorts"/>
                <a:buNone/>
              </a:pPr>
              <a:r>
                <a:rPr lang="en-US" sz="2400" b="1" dirty="0">
                  <a:solidFill>
                    <a:srgbClr val="FF9933"/>
                  </a:solidFill>
                  <a:latin typeface="Calibri" pitchFamily="34" charset="0"/>
                </a:rPr>
                <a:t>Path of Bullet</a:t>
              </a:r>
            </a:p>
          </p:txBody>
        </p:sp>
        <p:pic>
          <p:nvPicPr>
            <p:cNvPr id="95242" name="Picture 46" descr="m4.jpg"/>
            <p:cNvPicPr>
              <a:picLocks noChangeAspect="1"/>
            </p:cNvPicPr>
            <p:nvPr/>
          </p:nvPicPr>
          <p:blipFill>
            <a:blip r:embed="rId3" cstate="print"/>
            <a:srcRect/>
            <a:stretch>
              <a:fillRect/>
            </a:stretch>
          </p:blipFill>
          <p:spPr bwMode="auto">
            <a:xfrm>
              <a:off x="381000" y="3342322"/>
              <a:ext cx="2059495" cy="757238"/>
            </a:xfrm>
            <a:prstGeom prst="rect">
              <a:avLst/>
            </a:prstGeom>
            <a:noFill/>
            <a:ln w="9525">
              <a:noFill/>
              <a:miter lim="800000"/>
              <a:headEnd/>
              <a:tailEnd/>
            </a:ln>
          </p:spPr>
        </p:pic>
        <p:sp>
          <p:nvSpPr>
            <p:cNvPr id="95240" name="Freeform 7"/>
            <p:cNvSpPr>
              <a:spLocks/>
            </p:cNvSpPr>
            <p:nvPr/>
          </p:nvSpPr>
          <p:spPr bwMode="auto">
            <a:xfrm rot="21377531">
              <a:off x="2439254" y="3382041"/>
              <a:ext cx="5919105" cy="909866"/>
            </a:xfrm>
            <a:custGeom>
              <a:avLst/>
              <a:gdLst>
                <a:gd name="T0" fmla="*/ 0 w 4272"/>
                <a:gd name="T1" fmla="*/ 0 h 864"/>
                <a:gd name="T2" fmla="*/ 2147483647 w 4272"/>
                <a:gd name="T3" fmla="*/ 2147483647 h 864"/>
                <a:gd name="T4" fmla="*/ 2147483647 w 4272"/>
                <a:gd name="T5" fmla="*/ 2147483647 h 864"/>
                <a:gd name="T6" fmla="*/ 2147483647 w 4272"/>
                <a:gd name="T7" fmla="*/ 2147483647 h 864"/>
                <a:gd name="T8" fmla="*/ 2147483647 w 4272"/>
                <a:gd name="T9" fmla="*/ 2147483647 h 864"/>
                <a:gd name="T10" fmla="*/ 0 60000 65536"/>
                <a:gd name="T11" fmla="*/ 0 60000 65536"/>
                <a:gd name="T12" fmla="*/ 0 60000 65536"/>
                <a:gd name="T13" fmla="*/ 0 60000 65536"/>
                <a:gd name="T14" fmla="*/ 0 60000 65536"/>
                <a:gd name="T15" fmla="*/ 0 w 4272"/>
                <a:gd name="T16" fmla="*/ 0 h 864"/>
                <a:gd name="T17" fmla="*/ 4272 w 4272"/>
                <a:gd name="T18" fmla="*/ 864 h 864"/>
              </a:gdLst>
              <a:ahLst/>
              <a:cxnLst>
                <a:cxn ang="T10">
                  <a:pos x="T0" y="T1"/>
                </a:cxn>
                <a:cxn ang="T11">
                  <a:pos x="T2" y="T3"/>
                </a:cxn>
                <a:cxn ang="T12">
                  <a:pos x="T4" y="T5"/>
                </a:cxn>
                <a:cxn ang="T13">
                  <a:pos x="T6" y="T7"/>
                </a:cxn>
                <a:cxn ang="T14">
                  <a:pos x="T8" y="T9"/>
                </a:cxn>
              </a:cxnLst>
              <a:rect l="T15" t="T16" r="T17" b="T18"/>
              <a:pathLst>
                <a:path w="4272" h="864">
                  <a:moveTo>
                    <a:pt x="0" y="0"/>
                  </a:moveTo>
                  <a:cubicBezTo>
                    <a:pt x="280" y="4"/>
                    <a:pt x="560" y="8"/>
                    <a:pt x="960" y="48"/>
                  </a:cubicBezTo>
                  <a:cubicBezTo>
                    <a:pt x="1360" y="88"/>
                    <a:pt x="1952" y="152"/>
                    <a:pt x="2400" y="240"/>
                  </a:cubicBezTo>
                  <a:cubicBezTo>
                    <a:pt x="2848" y="328"/>
                    <a:pt x="3336" y="472"/>
                    <a:pt x="3648" y="576"/>
                  </a:cubicBezTo>
                  <a:cubicBezTo>
                    <a:pt x="3960" y="680"/>
                    <a:pt x="4116" y="772"/>
                    <a:pt x="4272" y="864"/>
                  </a:cubicBezTo>
                </a:path>
              </a:pathLst>
            </a:custGeom>
            <a:noFill/>
            <a:ln w="31750">
              <a:solidFill>
                <a:srgbClr val="FF9933"/>
              </a:solidFill>
              <a:round/>
              <a:headEnd/>
              <a:tailEnd/>
            </a:ln>
          </p:spPr>
          <p:txBody>
            <a:bodyPr/>
            <a:lstStyle/>
            <a:p>
              <a:endParaRPr lang="en-US"/>
            </a:p>
          </p:txBody>
        </p:sp>
      </p:grpSp>
      <p:sp>
        <p:nvSpPr>
          <p:cNvPr id="31" name="Rectangle 30"/>
          <p:cNvSpPr/>
          <p:nvPr/>
        </p:nvSpPr>
        <p:spPr>
          <a:xfrm>
            <a:off x="3468491" y="91500"/>
            <a:ext cx="2143344" cy="584775"/>
          </a:xfrm>
          <a:prstGeom prst="rect">
            <a:avLst/>
          </a:prstGeom>
          <a:noFill/>
        </p:spPr>
        <p:txBody>
          <a:bodyPr wrap="none">
            <a:spAutoFit/>
          </a:bodyPr>
          <a:lstStyle/>
          <a:p>
            <a:pPr algn="ctr" fontAlgn="auto">
              <a:spcBef>
                <a:spcPts val="0"/>
              </a:spcBef>
              <a:spcAft>
                <a:spcPts val="0"/>
              </a:spcAft>
              <a:defRPr/>
            </a:pPr>
            <a:r>
              <a:rPr lang="en-US" sz="3200" b="1" dirty="0">
                <a:solidFill>
                  <a:schemeClr val="bg1"/>
                </a:solidFill>
              </a:rPr>
              <a:t>Trajectory</a:t>
            </a:r>
            <a:endParaRPr lang="en-US" sz="3200" b="1" dirty="0">
              <a:ln w="17780" cmpd="sng">
                <a:solidFill>
                  <a:srgbClr val="FFFFFF"/>
                </a:solidFill>
                <a:prstDash val="solid"/>
                <a:miter lim="800000"/>
              </a:ln>
              <a:effectLst>
                <a:outerShdw blurRad="50800" algn="tl" rotWithShape="0">
                  <a:srgbClr val="000000"/>
                </a:outerShdw>
              </a:effectLst>
            </a:endParaRPr>
          </a:p>
        </p:txBody>
      </p:sp>
      <p:sp>
        <p:nvSpPr>
          <p:cNvPr id="17" name="Text Box 12"/>
          <p:cNvSpPr txBox="1">
            <a:spLocks noChangeArrowheads="1"/>
          </p:cNvSpPr>
          <p:nvPr/>
        </p:nvSpPr>
        <p:spPr bwMode="auto">
          <a:xfrm>
            <a:off x="304800" y="4449763"/>
            <a:ext cx="8480425" cy="830262"/>
          </a:xfrm>
          <a:prstGeom prst="rect">
            <a:avLst/>
          </a:prstGeom>
          <a:noFill/>
          <a:ln w="9525">
            <a:noFill/>
            <a:miter lim="800000"/>
            <a:headEnd/>
            <a:tailEnd/>
          </a:ln>
        </p:spPr>
        <p:txBody>
          <a:bodyPr>
            <a:spAutoFit/>
          </a:bodyPr>
          <a:lstStyle/>
          <a:p>
            <a:pPr>
              <a:spcBef>
                <a:spcPct val="20000"/>
              </a:spcBef>
              <a:buClr>
                <a:srgbClr val="FF9933"/>
              </a:buClr>
              <a:buFont typeface="Monotype Sorts"/>
              <a:buNone/>
            </a:pPr>
            <a:r>
              <a:rPr lang="en-US" sz="2400" dirty="0">
                <a:solidFill>
                  <a:schemeClr val="bg1"/>
                </a:solidFill>
              </a:rPr>
              <a:t>This is what happens when a bullet leaves the muzzle, when the barrel and line of sight are  parallel to the ground.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txBox="1">
            <a:spLocks noChangeArrowheads="1"/>
          </p:cNvSpPr>
          <p:nvPr/>
        </p:nvSpPr>
        <p:spPr bwMode="auto">
          <a:xfrm>
            <a:off x="0" y="1371600"/>
            <a:ext cx="9144000" cy="2819400"/>
          </a:xfrm>
          <a:prstGeom prst="rect">
            <a:avLst/>
          </a:prstGeom>
          <a:noFill/>
          <a:ln w="9525">
            <a:noFill/>
            <a:miter lim="800000"/>
            <a:headEnd/>
            <a:tailEnd/>
          </a:ln>
        </p:spPr>
        <p:txBody>
          <a:bodyPr/>
          <a:lstStyle/>
          <a:p>
            <a:pPr marL="342900" indent="-342900">
              <a:spcBef>
                <a:spcPct val="20000"/>
              </a:spcBef>
              <a:buClr>
                <a:schemeClr val="hlink"/>
              </a:buClr>
            </a:pPr>
            <a:r>
              <a:rPr lang="en-US" sz="2400">
                <a:solidFill>
                  <a:schemeClr val="bg1"/>
                </a:solidFill>
              </a:rPr>
              <a:t>	</a:t>
            </a:r>
            <a:r>
              <a:rPr lang="en-US" sz="2400" b="1">
                <a:solidFill>
                  <a:schemeClr val="bg1"/>
                </a:solidFill>
              </a:rPr>
              <a:t>Line of Sight:</a:t>
            </a:r>
          </a:p>
          <a:p>
            <a:pPr marL="342900" indent="-342900">
              <a:spcBef>
                <a:spcPct val="20000"/>
              </a:spcBef>
              <a:buClr>
                <a:schemeClr val="hlink"/>
              </a:buClr>
              <a:buFont typeface="Wingdings" pitchFamily="2" charset="2"/>
              <a:buNone/>
            </a:pPr>
            <a:r>
              <a:rPr lang="en-US" sz="2400">
                <a:solidFill>
                  <a:schemeClr val="bg1"/>
                </a:solidFill>
              </a:rPr>
              <a:t>	This is what the shooter sees behind the sights and can be illustrated by drawing a straight imaginary line from your eye through the rear and front sights out to the target.  This is how you aim.  </a:t>
            </a:r>
          </a:p>
        </p:txBody>
      </p:sp>
      <p:pic>
        <p:nvPicPr>
          <p:cNvPr id="93187" name="Picture 46" descr="m4.jpg"/>
          <p:cNvPicPr>
            <a:picLocks noChangeAspect="1"/>
          </p:cNvPicPr>
          <p:nvPr/>
        </p:nvPicPr>
        <p:blipFill>
          <a:blip r:embed="rId3" cstate="print"/>
          <a:srcRect/>
          <a:stretch>
            <a:fillRect/>
          </a:stretch>
        </p:blipFill>
        <p:spPr bwMode="auto">
          <a:xfrm>
            <a:off x="381000" y="5018088"/>
            <a:ext cx="2058988" cy="757237"/>
          </a:xfrm>
          <a:prstGeom prst="rect">
            <a:avLst/>
          </a:prstGeom>
          <a:noFill/>
          <a:ln w="9525">
            <a:noFill/>
            <a:miter lim="800000"/>
            <a:headEnd/>
            <a:tailEnd/>
          </a:ln>
        </p:spPr>
      </p:pic>
      <p:sp>
        <p:nvSpPr>
          <p:cNvPr id="93188" name="Line 10"/>
          <p:cNvSpPr>
            <a:spLocks noChangeShapeType="1"/>
          </p:cNvSpPr>
          <p:nvPr/>
        </p:nvSpPr>
        <p:spPr bwMode="auto">
          <a:xfrm>
            <a:off x="1143000" y="5075238"/>
            <a:ext cx="7086600" cy="0"/>
          </a:xfrm>
          <a:prstGeom prst="line">
            <a:avLst/>
          </a:prstGeom>
          <a:noFill/>
          <a:ln w="31750">
            <a:solidFill>
              <a:schemeClr val="bg1"/>
            </a:solidFill>
            <a:round/>
            <a:headEnd/>
            <a:tailEnd type="triangle" w="med" len="med"/>
          </a:ln>
        </p:spPr>
        <p:txBody>
          <a:bodyPr/>
          <a:lstStyle/>
          <a:p>
            <a:endParaRPr lang="en-US"/>
          </a:p>
        </p:txBody>
      </p:sp>
      <p:sp>
        <p:nvSpPr>
          <p:cNvPr id="93189" name="Text Box 10"/>
          <p:cNvSpPr txBox="1">
            <a:spLocks noChangeArrowheads="1"/>
          </p:cNvSpPr>
          <p:nvPr/>
        </p:nvSpPr>
        <p:spPr bwMode="auto">
          <a:xfrm>
            <a:off x="4475163" y="4495800"/>
            <a:ext cx="1712912" cy="461963"/>
          </a:xfrm>
          <a:prstGeom prst="rect">
            <a:avLst/>
          </a:prstGeom>
          <a:noFill/>
          <a:ln w="9525">
            <a:noFill/>
            <a:miter lim="800000"/>
            <a:headEnd/>
            <a:tailEnd/>
          </a:ln>
        </p:spPr>
        <p:txBody>
          <a:bodyPr wrap="none">
            <a:spAutoFit/>
          </a:bodyPr>
          <a:lstStyle/>
          <a:p>
            <a:pPr algn="ctr">
              <a:spcBef>
                <a:spcPct val="20000"/>
              </a:spcBef>
              <a:buClr>
                <a:srgbClr val="FF9933"/>
              </a:buClr>
              <a:buFont typeface="Monotype Sorts"/>
              <a:buNone/>
            </a:pPr>
            <a:r>
              <a:rPr lang="en-US" sz="2400">
                <a:solidFill>
                  <a:schemeClr val="bg1"/>
                </a:solidFill>
                <a:latin typeface="Calibri" pitchFamily="34" charset="0"/>
              </a:rPr>
              <a:t>Line of Sight</a:t>
            </a:r>
          </a:p>
        </p:txBody>
      </p:sp>
      <p:grpSp>
        <p:nvGrpSpPr>
          <p:cNvPr id="2" name="Group 19"/>
          <p:cNvGrpSpPr/>
          <p:nvPr/>
        </p:nvGrpSpPr>
        <p:grpSpPr>
          <a:xfrm>
            <a:off x="8229588" y="4757058"/>
            <a:ext cx="381012" cy="609600"/>
            <a:chOff x="7543788" y="5105400"/>
            <a:chExt cx="381012" cy="609600"/>
          </a:xfrm>
          <a:solidFill>
            <a:srgbClr val="538022"/>
          </a:solidFill>
        </p:grpSpPr>
        <p:sp>
          <p:nvSpPr>
            <p:cNvPr id="21" name="AutoShape 4"/>
            <p:cNvSpPr>
              <a:spLocks noChangeArrowheads="1"/>
            </p:cNvSpPr>
            <p:nvPr/>
          </p:nvSpPr>
          <p:spPr bwMode="auto">
            <a:xfrm>
              <a:off x="7543788" y="5248072"/>
              <a:ext cx="381012" cy="466928"/>
            </a:xfrm>
            <a:prstGeom prst="roundRect">
              <a:avLst>
                <a:gd name="adj" fmla="val 16667"/>
              </a:avLst>
            </a:prstGeom>
            <a:grpFill/>
            <a:ln w="9525">
              <a:solidFill>
                <a:srgbClr val="538022"/>
              </a:solidFill>
              <a:round/>
              <a:headEnd/>
              <a:tailEnd/>
            </a:ln>
          </p:spPr>
          <p:txBody>
            <a:bodyPr wrap="none" anchor="ctr"/>
            <a:lstStyle/>
            <a:p>
              <a:pPr>
                <a:defRPr/>
              </a:pPr>
              <a:endParaRPr lang="en-US">
                <a:latin typeface="Calibri" pitchFamily="34" charset="0"/>
              </a:endParaRPr>
            </a:p>
          </p:txBody>
        </p:sp>
        <p:sp>
          <p:nvSpPr>
            <p:cNvPr id="22" name="Oval 6"/>
            <p:cNvSpPr>
              <a:spLocks noChangeArrowheads="1"/>
            </p:cNvSpPr>
            <p:nvPr/>
          </p:nvSpPr>
          <p:spPr bwMode="auto">
            <a:xfrm>
              <a:off x="7635231" y="5105400"/>
              <a:ext cx="198126" cy="207523"/>
            </a:xfrm>
            <a:prstGeom prst="ellipse">
              <a:avLst/>
            </a:prstGeom>
            <a:grpFill/>
            <a:ln w="9525">
              <a:solidFill>
                <a:srgbClr val="538022"/>
              </a:solidFill>
              <a:round/>
              <a:headEnd/>
              <a:tailEnd/>
            </a:ln>
          </p:spPr>
          <p:txBody>
            <a:bodyPr wrap="none" anchor="ctr"/>
            <a:lstStyle/>
            <a:p>
              <a:pPr>
                <a:defRPr/>
              </a:pPr>
              <a:endParaRPr lang="en-US">
                <a:latin typeface="Calibri" pitchFamily="34" charset="0"/>
              </a:endParaRPr>
            </a:p>
          </p:txBody>
        </p:sp>
      </p:grpSp>
      <p:sp>
        <p:nvSpPr>
          <p:cNvPr id="93191" name="TextBox 9"/>
          <p:cNvSpPr txBox="1">
            <a:spLocks noChangeArrowheads="1"/>
          </p:cNvSpPr>
          <p:nvPr/>
        </p:nvSpPr>
        <p:spPr bwMode="auto">
          <a:xfrm>
            <a:off x="2794692" y="52527"/>
            <a:ext cx="3783215" cy="584775"/>
          </a:xfrm>
          <a:prstGeom prst="rect">
            <a:avLst/>
          </a:prstGeom>
          <a:noFill/>
          <a:ln w="9525">
            <a:noFill/>
            <a:miter lim="800000"/>
            <a:headEnd/>
            <a:tailEnd/>
          </a:ln>
        </p:spPr>
        <p:txBody>
          <a:bodyPr wrap="none">
            <a:spAutoFit/>
          </a:bodyPr>
          <a:lstStyle/>
          <a:p>
            <a:r>
              <a:rPr lang="en-US" sz="3200" b="1" dirty="0">
                <a:solidFill>
                  <a:schemeClr val="bg1"/>
                </a:solidFill>
              </a:rPr>
              <a:t>Parts of Trajectory</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txBox="1">
            <a:spLocks noChangeArrowheads="1"/>
          </p:cNvSpPr>
          <p:nvPr/>
        </p:nvSpPr>
        <p:spPr bwMode="auto">
          <a:xfrm>
            <a:off x="0" y="1431925"/>
            <a:ext cx="9144000" cy="2514600"/>
          </a:xfrm>
          <a:prstGeom prst="rect">
            <a:avLst/>
          </a:prstGeom>
          <a:noFill/>
          <a:ln w="9525">
            <a:noFill/>
            <a:miter lim="800000"/>
            <a:headEnd/>
            <a:tailEnd/>
          </a:ln>
        </p:spPr>
        <p:txBody>
          <a:bodyPr/>
          <a:lstStyle/>
          <a:p>
            <a:pPr marL="342900" indent="-342900">
              <a:lnSpc>
                <a:spcPct val="90000"/>
              </a:lnSpc>
              <a:spcBef>
                <a:spcPct val="20000"/>
              </a:spcBef>
              <a:buClr>
                <a:schemeClr val="tx1"/>
              </a:buClr>
              <a:buFont typeface="Wingdings" pitchFamily="2" charset="2"/>
              <a:buNone/>
            </a:pPr>
            <a:r>
              <a:rPr lang="en-US" sz="2400">
                <a:solidFill>
                  <a:schemeClr val="bg1"/>
                </a:solidFill>
              </a:rPr>
              <a:t>	</a:t>
            </a:r>
            <a:r>
              <a:rPr lang="en-US" sz="2400" b="1">
                <a:solidFill>
                  <a:schemeClr val="bg1"/>
                </a:solidFill>
              </a:rPr>
              <a:t>Line of Bore:</a:t>
            </a:r>
          </a:p>
          <a:p>
            <a:pPr marL="342900" indent="-342900">
              <a:lnSpc>
                <a:spcPct val="90000"/>
              </a:lnSpc>
              <a:spcBef>
                <a:spcPct val="20000"/>
              </a:spcBef>
              <a:buClr>
                <a:schemeClr val="hlink"/>
              </a:buClr>
              <a:buFont typeface="Wingdings" pitchFamily="2" charset="2"/>
              <a:buNone/>
            </a:pPr>
            <a:r>
              <a:rPr lang="en-US" sz="2400" b="1">
                <a:solidFill>
                  <a:schemeClr val="bg1"/>
                </a:solidFill>
              </a:rPr>
              <a:t>	</a:t>
            </a:r>
            <a:r>
              <a:rPr lang="en-US" sz="2400">
                <a:solidFill>
                  <a:schemeClr val="bg1"/>
                </a:solidFill>
              </a:rPr>
              <a:t>This is a straight imaginary line that is drawn from the muzzle of the rifle out to the target.  It is also the path a bullet would take if gravity and wind resistance weren’t a factor.</a:t>
            </a:r>
          </a:p>
        </p:txBody>
      </p:sp>
      <p:grpSp>
        <p:nvGrpSpPr>
          <p:cNvPr id="94211" name="Group 18"/>
          <p:cNvGrpSpPr>
            <a:grpSpLocks/>
          </p:cNvGrpSpPr>
          <p:nvPr/>
        </p:nvGrpSpPr>
        <p:grpSpPr bwMode="auto">
          <a:xfrm>
            <a:off x="381000" y="5018460"/>
            <a:ext cx="7848600" cy="772740"/>
            <a:chOff x="381000" y="5018722"/>
            <a:chExt cx="7848600" cy="757238"/>
          </a:xfrm>
        </p:grpSpPr>
        <p:pic>
          <p:nvPicPr>
            <p:cNvPr id="94214" name="Picture 46" descr="m4.jpg"/>
            <p:cNvPicPr>
              <a:picLocks noChangeAspect="1"/>
            </p:cNvPicPr>
            <p:nvPr/>
          </p:nvPicPr>
          <p:blipFill>
            <a:blip r:embed="rId3" cstate="print"/>
            <a:srcRect/>
            <a:stretch>
              <a:fillRect/>
            </a:stretch>
          </p:blipFill>
          <p:spPr bwMode="auto">
            <a:xfrm>
              <a:off x="381000" y="5018722"/>
              <a:ext cx="2059495" cy="757238"/>
            </a:xfrm>
            <a:prstGeom prst="rect">
              <a:avLst/>
            </a:prstGeom>
            <a:noFill/>
            <a:ln w="9525">
              <a:noFill/>
              <a:miter lim="800000"/>
              <a:headEnd/>
              <a:tailEnd/>
            </a:ln>
          </p:spPr>
        </p:pic>
        <p:sp>
          <p:nvSpPr>
            <p:cNvPr id="94215" name="Text Box 3"/>
            <p:cNvSpPr txBox="1">
              <a:spLocks noChangeArrowheads="1"/>
            </p:cNvSpPr>
            <p:nvPr/>
          </p:nvSpPr>
          <p:spPr bwMode="auto">
            <a:xfrm>
              <a:off x="4488718" y="5303520"/>
              <a:ext cx="1681038" cy="461665"/>
            </a:xfrm>
            <a:prstGeom prst="rect">
              <a:avLst/>
            </a:prstGeom>
            <a:noFill/>
            <a:ln w="9525">
              <a:solidFill>
                <a:schemeClr val="bg1"/>
              </a:solidFill>
              <a:miter lim="800000"/>
              <a:headEnd/>
              <a:tailEnd/>
            </a:ln>
          </p:spPr>
          <p:txBody>
            <a:bodyPr wrap="none">
              <a:spAutoFit/>
            </a:bodyPr>
            <a:lstStyle/>
            <a:p>
              <a:pPr algn="ctr">
                <a:spcBef>
                  <a:spcPct val="20000"/>
                </a:spcBef>
                <a:buClr>
                  <a:srgbClr val="FF9933"/>
                </a:buClr>
                <a:buFont typeface="Monotype Sorts"/>
                <a:buNone/>
              </a:pPr>
              <a:r>
                <a:rPr lang="en-US" sz="2400" dirty="0">
                  <a:solidFill>
                    <a:schemeClr val="bg1"/>
                  </a:solidFill>
                  <a:latin typeface="Calibri" pitchFamily="34" charset="0"/>
                </a:rPr>
                <a:t>Line of Bore</a:t>
              </a:r>
            </a:p>
          </p:txBody>
        </p:sp>
        <p:sp>
          <p:nvSpPr>
            <p:cNvPr id="94216" name="Line 9"/>
            <p:cNvSpPr>
              <a:spLocks noChangeShapeType="1"/>
            </p:cNvSpPr>
            <p:nvPr/>
          </p:nvSpPr>
          <p:spPr bwMode="auto">
            <a:xfrm>
              <a:off x="2362200" y="5257800"/>
              <a:ext cx="5867400" cy="0"/>
            </a:xfrm>
            <a:prstGeom prst="line">
              <a:avLst/>
            </a:prstGeom>
            <a:noFill/>
            <a:ln w="31750">
              <a:solidFill>
                <a:schemeClr val="hlink"/>
              </a:solidFill>
              <a:round/>
              <a:headEnd/>
              <a:tailEnd type="triangle" w="med" len="med"/>
            </a:ln>
          </p:spPr>
          <p:txBody>
            <a:bodyPr/>
            <a:lstStyle/>
            <a:p>
              <a:endParaRPr lang="en-US"/>
            </a:p>
          </p:txBody>
        </p:sp>
      </p:grpSp>
      <p:sp>
        <p:nvSpPr>
          <p:cNvPr id="18" name="Rectangle 17"/>
          <p:cNvSpPr/>
          <p:nvPr/>
        </p:nvSpPr>
        <p:spPr>
          <a:xfrm>
            <a:off x="3500328" y="67599"/>
            <a:ext cx="2143344" cy="584775"/>
          </a:xfrm>
          <a:prstGeom prst="rect">
            <a:avLst/>
          </a:prstGeom>
          <a:noFill/>
        </p:spPr>
        <p:txBody>
          <a:bodyPr wrap="none">
            <a:spAutoFit/>
          </a:bodyPr>
          <a:lstStyle/>
          <a:p>
            <a:pPr algn="ctr" fontAlgn="auto">
              <a:spcBef>
                <a:spcPts val="0"/>
              </a:spcBef>
              <a:spcAft>
                <a:spcPts val="0"/>
              </a:spcAft>
              <a:defRPr/>
            </a:pPr>
            <a:r>
              <a:rPr lang="en-US" sz="3200" b="1" dirty="0">
                <a:solidFill>
                  <a:schemeClr val="bg1"/>
                </a:solidFill>
              </a:rPr>
              <a:t>Trajectory</a:t>
            </a:r>
            <a:endParaRPr lang="en-US" sz="3200" b="1" dirty="0">
              <a:ln w="17780" cmpd="sng">
                <a:solidFill>
                  <a:srgbClr val="FFFFFF"/>
                </a:solidFill>
                <a:prstDash val="solid"/>
                <a:miter lim="800000"/>
              </a:ln>
              <a:effectLst>
                <a:outerShdw blurRad="50800" algn="tl" rotWithShape="0">
                  <a:srgbClr val="000000"/>
                </a:outerShdw>
              </a:effectLst>
              <a:latin typeface="+mn-lt"/>
              <a:cs typeface="+mn-cs"/>
            </a:endParaRPr>
          </a:p>
        </p:txBody>
      </p:sp>
      <p:grpSp>
        <p:nvGrpSpPr>
          <p:cNvPr id="3" name="Group 19"/>
          <p:cNvGrpSpPr/>
          <p:nvPr/>
        </p:nvGrpSpPr>
        <p:grpSpPr>
          <a:xfrm>
            <a:off x="8229588" y="4757058"/>
            <a:ext cx="381012" cy="609600"/>
            <a:chOff x="7543788" y="5105400"/>
            <a:chExt cx="381012" cy="609600"/>
          </a:xfrm>
          <a:solidFill>
            <a:srgbClr val="538022"/>
          </a:solidFill>
        </p:grpSpPr>
        <p:sp>
          <p:nvSpPr>
            <p:cNvPr id="21" name="AutoShape 4"/>
            <p:cNvSpPr>
              <a:spLocks noChangeArrowheads="1"/>
            </p:cNvSpPr>
            <p:nvPr/>
          </p:nvSpPr>
          <p:spPr bwMode="auto">
            <a:xfrm>
              <a:off x="7543788" y="5248072"/>
              <a:ext cx="381012" cy="466928"/>
            </a:xfrm>
            <a:prstGeom prst="roundRect">
              <a:avLst>
                <a:gd name="adj" fmla="val 16667"/>
              </a:avLst>
            </a:prstGeom>
            <a:grpFill/>
            <a:ln w="9525">
              <a:solidFill>
                <a:srgbClr val="538022"/>
              </a:solidFill>
              <a:round/>
              <a:headEnd/>
              <a:tailEnd/>
            </a:ln>
          </p:spPr>
          <p:txBody>
            <a:bodyPr wrap="none" anchor="ctr"/>
            <a:lstStyle/>
            <a:p>
              <a:pPr>
                <a:defRPr/>
              </a:pPr>
              <a:endParaRPr lang="en-US">
                <a:latin typeface="Calibri" pitchFamily="34" charset="0"/>
              </a:endParaRPr>
            </a:p>
          </p:txBody>
        </p:sp>
        <p:sp>
          <p:nvSpPr>
            <p:cNvPr id="22" name="Oval 6"/>
            <p:cNvSpPr>
              <a:spLocks noChangeArrowheads="1"/>
            </p:cNvSpPr>
            <p:nvPr/>
          </p:nvSpPr>
          <p:spPr bwMode="auto">
            <a:xfrm>
              <a:off x="7635231" y="5105400"/>
              <a:ext cx="198126" cy="207523"/>
            </a:xfrm>
            <a:prstGeom prst="ellipse">
              <a:avLst/>
            </a:prstGeom>
            <a:grpFill/>
            <a:ln w="9525">
              <a:solidFill>
                <a:srgbClr val="538022"/>
              </a:solidFill>
              <a:round/>
              <a:headEnd/>
              <a:tailEnd/>
            </a:ln>
          </p:spPr>
          <p:txBody>
            <a:bodyPr wrap="none" anchor="ctr"/>
            <a:lstStyle/>
            <a:p>
              <a:pPr>
                <a:defRPr/>
              </a:pPr>
              <a:endParaRPr lang="en-US">
                <a:latin typeface="Calibri"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42BF4EAE-78D2-40C4-82EB-80800611875D}" type="slidenum">
              <a:rPr lang="en-US" smtClean="0"/>
              <a:pPr>
                <a:defRPr/>
              </a:pPr>
              <a:t>7</a:t>
            </a:fld>
            <a:endParaRPr lang="en-US"/>
          </a:p>
        </p:txBody>
      </p:sp>
      <p:grpSp>
        <p:nvGrpSpPr>
          <p:cNvPr id="3" name="Group 2"/>
          <p:cNvGrpSpPr/>
          <p:nvPr/>
        </p:nvGrpSpPr>
        <p:grpSpPr>
          <a:xfrm>
            <a:off x="1676400" y="1066800"/>
            <a:ext cx="5791200" cy="5715000"/>
            <a:chOff x="1676400" y="1143000"/>
            <a:chExt cx="5791200" cy="5715000"/>
          </a:xfrm>
        </p:grpSpPr>
        <p:pic>
          <p:nvPicPr>
            <p:cNvPr id="12291" name="Picture 8" descr="marine7_big.jpg"/>
            <p:cNvPicPr>
              <a:picLocks noChangeAspect="1"/>
            </p:cNvPicPr>
            <p:nvPr/>
          </p:nvPicPr>
          <p:blipFill>
            <a:blip r:embed="rId3" cstate="print"/>
            <a:srcRect r="12695"/>
            <a:stretch>
              <a:fillRect/>
            </a:stretch>
          </p:blipFill>
          <p:spPr bwMode="auto">
            <a:xfrm>
              <a:off x="1676400" y="1143000"/>
              <a:ext cx="5791200" cy="5715000"/>
            </a:xfrm>
            <a:prstGeom prst="rect">
              <a:avLst/>
            </a:prstGeom>
            <a:noFill/>
            <a:ln w="9525">
              <a:noFill/>
              <a:miter lim="800000"/>
              <a:headEnd/>
              <a:tailEnd/>
            </a:ln>
          </p:spPr>
        </p:pic>
        <p:sp>
          <p:nvSpPr>
            <p:cNvPr id="10" name="Oval 9"/>
            <p:cNvSpPr/>
            <p:nvPr/>
          </p:nvSpPr>
          <p:spPr>
            <a:xfrm>
              <a:off x="3924300" y="2353955"/>
              <a:ext cx="1181100" cy="12274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2" name="Picture 1"/>
          <p:cNvPicPr>
            <a:picLocks noChangeAspect="1"/>
          </p:cNvPicPr>
          <p:nvPr/>
        </p:nvPicPr>
        <p:blipFill>
          <a:blip r:embed="rId4"/>
          <a:stretch>
            <a:fillRect/>
          </a:stretch>
        </p:blipFill>
        <p:spPr>
          <a:xfrm>
            <a:off x="0" y="21771"/>
            <a:ext cx="9144000" cy="1072989"/>
          </a:xfrm>
          <a:prstGeom prst="rect">
            <a:avLst/>
          </a:prstGeom>
        </p:spPr>
      </p:pic>
    </p:spTree>
  </p:cSld>
  <p:clrMapOvr>
    <a:masterClrMapping/>
  </p:clrMapOvr>
  <p:transition advTm="9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Text Box 28"/>
          <p:cNvSpPr txBox="1">
            <a:spLocks noChangeArrowheads="1"/>
          </p:cNvSpPr>
          <p:nvPr/>
        </p:nvSpPr>
        <p:spPr bwMode="auto">
          <a:xfrm>
            <a:off x="1842666" y="990600"/>
            <a:ext cx="5471370" cy="461665"/>
          </a:xfrm>
          <a:prstGeom prst="rect">
            <a:avLst/>
          </a:prstGeom>
          <a:noFill/>
          <a:ln w="9525">
            <a:noFill/>
            <a:miter lim="800000"/>
            <a:headEnd/>
            <a:tailEnd/>
          </a:ln>
        </p:spPr>
        <p:txBody>
          <a:bodyPr wrap="none">
            <a:spAutoFit/>
          </a:bodyPr>
          <a:lstStyle/>
          <a:p>
            <a:pPr algn="ctr">
              <a:spcBef>
                <a:spcPct val="20000"/>
              </a:spcBef>
              <a:buClr>
                <a:srgbClr val="FF9933"/>
              </a:buClr>
              <a:buFont typeface="Monotype Sorts"/>
              <a:buNone/>
            </a:pPr>
            <a:r>
              <a:rPr lang="en-US" sz="2400" dirty="0">
                <a:solidFill>
                  <a:schemeClr val="bg1"/>
                </a:solidFill>
              </a:rPr>
              <a:t>What has to change to </a:t>
            </a:r>
            <a:r>
              <a:rPr lang="en-US" sz="2400" dirty="0" smtClean="0">
                <a:solidFill>
                  <a:schemeClr val="bg1"/>
                </a:solidFill>
              </a:rPr>
              <a:t>hit each </a:t>
            </a:r>
            <a:r>
              <a:rPr lang="en-US" sz="2400" dirty="0">
                <a:solidFill>
                  <a:schemeClr val="bg1"/>
                </a:solidFill>
              </a:rPr>
              <a:t>target?</a:t>
            </a:r>
          </a:p>
        </p:txBody>
      </p:sp>
      <p:sp>
        <p:nvSpPr>
          <p:cNvPr id="39" name="Rectangle 38"/>
          <p:cNvSpPr/>
          <p:nvPr/>
        </p:nvSpPr>
        <p:spPr>
          <a:xfrm>
            <a:off x="3506678" y="144175"/>
            <a:ext cx="2143344" cy="584775"/>
          </a:xfrm>
          <a:prstGeom prst="rect">
            <a:avLst/>
          </a:prstGeom>
          <a:noFill/>
        </p:spPr>
        <p:txBody>
          <a:bodyPr wrap="none">
            <a:spAutoFit/>
          </a:bodyPr>
          <a:lstStyle/>
          <a:p>
            <a:pPr algn="ctr" fontAlgn="auto">
              <a:spcBef>
                <a:spcPts val="0"/>
              </a:spcBef>
              <a:spcAft>
                <a:spcPts val="0"/>
              </a:spcAft>
              <a:defRPr/>
            </a:pPr>
            <a:r>
              <a:rPr lang="en-US" sz="3200" b="1" dirty="0">
                <a:solidFill>
                  <a:schemeClr val="bg1"/>
                </a:solidFill>
              </a:rPr>
              <a:t>Trajectory</a:t>
            </a:r>
            <a:endParaRPr lang="en-US" sz="3200" b="1" dirty="0">
              <a:ln w="17780" cmpd="sng">
                <a:solidFill>
                  <a:srgbClr val="FFFFFF"/>
                </a:solidFill>
                <a:prstDash val="solid"/>
                <a:miter lim="800000"/>
              </a:ln>
              <a:effectLst>
                <a:outerShdw blurRad="50800" algn="tl" rotWithShape="0">
                  <a:srgbClr val="000000"/>
                </a:outerShdw>
              </a:effectLst>
            </a:endParaRPr>
          </a:p>
        </p:txBody>
      </p:sp>
      <p:grpSp>
        <p:nvGrpSpPr>
          <p:cNvPr id="10" name="Group 9"/>
          <p:cNvGrpSpPr/>
          <p:nvPr/>
        </p:nvGrpSpPr>
        <p:grpSpPr>
          <a:xfrm>
            <a:off x="535002" y="1704681"/>
            <a:ext cx="8380398" cy="2410119"/>
            <a:chOff x="535002" y="2695281"/>
            <a:chExt cx="8380398" cy="2410119"/>
          </a:xfrm>
        </p:grpSpPr>
        <p:grpSp>
          <p:nvGrpSpPr>
            <p:cNvPr id="96259" name="Group 31"/>
            <p:cNvGrpSpPr>
              <a:grpSpLocks/>
            </p:cNvGrpSpPr>
            <p:nvPr/>
          </p:nvGrpSpPr>
          <p:grpSpPr bwMode="auto">
            <a:xfrm>
              <a:off x="535002" y="2718433"/>
              <a:ext cx="8380398" cy="1472567"/>
              <a:chOff x="535071" y="1054102"/>
              <a:chExt cx="8381916" cy="2787654"/>
            </a:xfrm>
          </p:grpSpPr>
          <p:pic>
            <p:nvPicPr>
              <p:cNvPr id="96262" name="Picture 46" descr="m4.jpg"/>
              <p:cNvPicPr>
                <a:picLocks noChangeAspect="1"/>
              </p:cNvPicPr>
              <p:nvPr/>
            </p:nvPicPr>
            <p:blipFill>
              <a:blip r:embed="rId3" cstate="print"/>
              <a:srcRect/>
              <a:stretch>
                <a:fillRect/>
              </a:stretch>
            </p:blipFill>
            <p:spPr bwMode="auto">
              <a:xfrm>
                <a:off x="535071" y="2227943"/>
                <a:ext cx="1676823" cy="757238"/>
              </a:xfrm>
              <a:prstGeom prst="rect">
                <a:avLst/>
              </a:prstGeom>
              <a:noFill/>
              <a:ln w="9525">
                <a:noFill/>
                <a:miter lim="800000"/>
                <a:headEnd/>
                <a:tailEnd/>
              </a:ln>
            </p:spPr>
          </p:pic>
          <p:grpSp>
            <p:nvGrpSpPr>
              <p:cNvPr id="96263" name="Group 2"/>
              <p:cNvGrpSpPr>
                <a:grpSpLocks/>
              </p:cNvGrpSpPr>
              <p:nvPr/>
            </p:nvGrpSpPr>
            <p:grpSpPr bwMode="auto">
              <a:xfrm>
                <a:off x="915987" y="1054102"/>
                <a:ext cx="8001000" cy="2787654"/>
                <a:chOff x="577" y="376"/>
                <a:chExt cx="5040" cy="1756"/>
              </a:xfrm>
            </p:grpSpPr>
            <p:sp>
              <p:nvSpPr>
                <p:cNvPr id="96265" name="Line 9"/>
                <p:cNvSpPr>
                  <a:spLocks noChangeShapeType="1"/>
                </p:cNvSpPr>
                <p:nvPr/>
              </p:nvSpPr>
              <p:spPr bwMode="auto">
                <a:xfrm>
                  <a:off x="1345" y="1259"/>
                  <a:ext cx="3696" cy="0"/>
                </a:xfrm>
                <a:prstGeom prst="line">
                  <a:avLst/>
                </a:prstGeom>
                <a:noFill/>
                <a:ln w="31750">
                  <a:solidFill>
                    <a:schemeClr val="hlink"/>
                  </a:solidFill>
                  <a:round/>
                  <a:headEnd/>
                  <a:tailEnd type="triangle" w="med" len="med"/>
                </a:ln>
              </p:spPr>
              <p:txBody>
                <a:bodyPr/>
                <a:lstStyle/>
                <a:p>
                  <a:endParaRPr lang="en-US"/>
                </a:p>
              </p:txBody>
            </p:sp>
            <p:sp>
              <p:nvSpPr>
                <p:cNvPr id="96266" name="Line 10"/>
                <p:cNvSpPr>
                  <a:spLocks noChangeShapeType="1"/>
                </p:cNvSpPr>
                <p:nvPr/>
              </p:nvSpPr>
              <p:spPr bwMode="auto">
                <a:xfrm>
                  <a:off x="577" y="1152"/>
                  <a:ext cx="4464" cy="0"/>
                </a:xfrm>
                <a:prstGeom prst="line">
                  <a:avLst/>
                </a:prstGeom>
                <a:noFill/>
                <a:ln w="31750">
                  <a:solidFill>
                    <a:schemeClr val="bg1"/>
                  </a:solidFill>
                  <a:round/>
                  <a:headEnd/>
                  <a:tailEnd type="triangle" w="med" len="med"/>
                </a:ln>
              </p:spPr>
              <p:txBody>
                <a:bodyPr/>
                <a:lstStyle/>
                <a:p>
                  <a:endParaRPr lang="en-US"/>
                </a:p>
              </p:txBody>
            </p:sp>
            <p:sp>
              <p:nvSpPr>
                <p:cNvPr id="96264" name="Freeform 8"/>
                <p:cNvSpPr>
                  <a:spLocks/>
                </p:cNvSpPr>
                <p:nvPr/>
              </p:nvSpPr>
              <p:spPr bwMode="auto">
                <a:xfrm rot="-2820">
                  <a:off x="1345" y="1268"/>
                  <a:ext cx="4272" cy="864"/>
                </a:xfrm>
                <a:custGeom>
                  <a:avLst/>
                  <a:gdLst>
                    <a:gd name="T0" fmla="*/ 0 w 4272"/>
                    <a:gd name="T1" fmla="*/ 0 h 864"/>
                    <a:gd name="T2" fmla="*/ 960 w 4272"/>
                    <a:gd name="T3" fmla="*/ 48 h 864"/>
                    <a:gd name="T4" fmla="*/ 2400 w 4272"/>
                    <a:gd name="T5" fmla="*/ 240 h 864"/>
                    <a:gd name="T6" fmla="*/ 3648 w 4272"/>
                    <a:gd name="T7" fmla="*/ 576 h 864"/>
                    <a:gd name="T8" fmla="*/ 4272 w 4272"/>
                    <a:gd name="T9" fmla="*/ 864 h 864"/>
                    <a:gd name="T10" fmla="*/ 0 60000 65536"/>
                    <a:gd name="T11" fmla="*/ 0 60000 65536"/>
                    <a:gd name="T12" fmla="*/ 0 60000 65536"/>
                    <a:gd name="T13" fmla="*/ 0 60000 65536"/>
                    <a:gd name="T14" fmla="*/ 0 60000 65536"/>
                    <a:gd name="T15" fmla="*/ 0 w 4272"/>
                    <a:gd name="T16" fmla="*/ 0 h 864"/>
                    <a:gd name="T17" fmla="*/ 4272 w 4272"/>
                    <a:gd name="T18" fmla="*/ 864 h 864"/>
                  </a:gdLst>
                  <a:ahLst/>
                  <a:cxnLst>
                    <a:cxn ang="T10">
                      <a:pos x="T0" y="T1"/>
                    </a:cxn>
                    <a:cxn ang="T11">
                      <a:pos x="T2" y="T3"/>
                    </a:cxn>
                    <a:cxn ang="T12">
                      <a:pos x="T4" y="T5"/>
                    </a:cxn>
                    <a:cxn ang="T13">
                      <a:pos x="T6" y="T7"/>
                    </a:cxn>
                    <a:cxn ang="T14">
                      <a:pos x="T8" y="T9"/>
                    </a:cxn>
                  </a:cxnLst>
                  <a:rect l="T15" t="T16" r="T17" b="T18"/>
                  <a:pathLst>
                    <a:path w="4272" h="864">
                      <a:moveTo>
                        <a:pt x="0" y="0"/>
                      </a:moveTo>
                      <a:cubicBezTo>
                        <a:pt x="280" y="4"/>
                        <a:pt x="560" y="8"/>
                        <a:pt x="960" y="48"/>
                      </a:cubicBezTo>
                      <a:cubicBezTo>
                        <a:pt x="1360" y="88"/>
                        <a:pt x="1952" y="152"/>
                        <a:pt x="2400" y="240"/>
                      </a:cubicBezTo>
                      <a:cubicBezTo>
                        <a:pt x="2848" y="328"/>
                        <a:pt x="3336" y="472"/>
                        <a:pt x="3648" y="576"/>
                      </a:cubicBezTo>
                      <a:cubicBezTo>
                        <a:pt x="3960" y="680"/>
                        <a:pt x="4116" y="772"/>
                        <a:pt x="4272" y="864"/>
                      </a:cubicBezTo>
                    </a:path>
                  </a:pathLst>
                </a:custGeom>
                <a:noFill/>
                <a:ln w="31750">
                  <a:solidFill>
                    <a:srgbClr val="FF9933"/>
                  </a:solidFill>
                  <a:round/>
                  <a:headEnd/>
                  <a:tailEnd/>
                </a:ln>
              </p:spPr>
              <p:txBody>
                <a:bodyPr/>
                <a:lstStyle/>
                <a:p>
                  <a:endParaRPr lang="en-US"/>
                </a:p>
              </p:txBody>
            </p:sp>
            <p:sp>
              <p:nvSpPr>
                <p:cNvPr id="96267" name="Text Box 14"/>
                <p:cNvSpPr txBox="1">
                  <a:spLocks noChangeArrowheads="1"/>
                </p:cNvSpPr>
                <p:nvPr/>
              </p:nvSpPr>
              <p:spPr bwMode="auto">
                <a:xfrm>
                  <a:off x="4929" y="376"/>
                  <a:ext cx="454" cy="440"/>
                </a:xfrm>
                <a:prstGeom prst="rect">
                  <a:avLst/>
                </a:prstGeom>
                <a:noFill/>
                <a:ln w="9525">
                  <a:noFill/>
                  <a:miter lim="800000"/>
                  <a:headEnd/>
                  <a:tailEnd/>
                </a:ln>
              </p:spPr>
              <p:txBody>
                <a:bodyPr wrap="none">
                  <a:spAutoFit/>
                </a:bodyPr>
                <a:lstStyle/>
                <a:p>
                  <a:pPr>
                    <a:spcBef>
                      <a:spcPct val="20000"/>
                    </a:spcBef>
                    <a:buClr>
                      <a:srgbClr val="FF9933"/>
                    </a:buClr>
                    <a:buFont typeface="Monotype Sorts"/>
                    <a:buNone/>
                  </a:pPr>
                  <a:r>
                    <a:rPr lang="en-US" dirty="0">
                      <a:solidFill>
                        <a:schemeClr val="bg1"/>
                      </a:solidFill>
                      <a:latin typeface="Calibri" pitchFamily="34" charset="0"/>
                    </a:rPr>
                    <a:t>300m</a:t>
                  </a:r>
                </a:p>
              </p:txBody>
            </p:sp>
          </p:grpSp>
        </p:grpSp>
        <p:grpSp>
          <p:nvGrpSpPr>
            <p:cNvPr id="4" name="Group 32"/>
            <p:cNvGrpSpPr/>
            <p:nvPr/>
          </p:nvGrpSpPr>
          <p:grpSpPr>
            <a:xfrm>
              <a:off x="8001000" y="3048000"/>
              <a:ext cx="381012" cy="609600"/>
              <a:chOff x="7543788" y="5105400"/>
              <a:chExt cx="381012" cy="609600"/>
            </a:xfrm>
            <a:solidFill>
              <a:srgbClr val="538022"/>
            </a:solidFill>
          </p:grpSpPr>
          <p:sp>
            <p:nvSpPr>
              <p:cNvPr id="35" name="AutoShape 4"/>
              <p:cNvSpPr>
                <a:spLocks noChangeArrowheads="1"/>
              </p:cNvSpPr>
              <p:nvPr/>
            </p:nvSpPr>
            <p:spPr bwMode="auto">
              <a:xfrm>
                <a:off x="7543788" y="5248072"/>
                <a:ext cx="381012" cy="466928"/>
              </a:xfrm>
              <a:prstGeom prst="roundRect">
                <a:avLst>
                  <a:gd name="adj" fmla="val 16667"/>
                </a:avLst>
              </a:prstGeom>
              <a:grpFill/>
              <a:ln w="9525">
                <a:solidFill>
                  <a:srgbClr val="538022"/>
                </a:solidFill>
                <a:round/>
                <a:headEnd/>
                <a:tailEnd/>
              </a:ln>
            </p:spPr>
            <p:txBody>
              <a:bodyPr wrap="none" anchor="ctr"/>
              <a:lstStyle/>
              <a:p>
                <a:pPr>
                  <a:defRPr/>
                </a:pPr>
                <a:endParaRPr lang="en-US">
                  <a:latin typeface="Calibri" pitchFamily="34" charset="0"/>
                </a:endParaRPr>
              </a:p>
            </p:txBody>
          </p:sp>
          <p:sp>
            <p:nvSpPr>
              <p:cNvPr id="38" name="Oval 6"/>
              <p:cNvSpPr>
                <a:spLocks noChangeArrowheads="1"/>
              </p:cNvSpPr>
              <p:nvPr/>
            </p:nvSpPr>
            <p:spPr bwMode="auto">
              <a:xfrm>
                <a:off x="7635231" y="5105400"/>
                <a:ext cx="198126" cy="207523"/>
              </a:xfrm>
              <a:prstGeom prst="ellipse">
                <a:avLst/>
              </a:prstGeom>
              <a:grpFill/>
              <a:ln w="9525">
                <a:solidFill>
                  <a:srgbClr val="538022"/>
                </a:solidFill>
                <a:round/>
                <a:headEnd/>
                <a:tailEnd/>
              </a:ln>
            </p:spPr>
            <p:txBody>
              <a:bodyPr wrap="none" anchor="ctr"/>
              <a:lstStyle/>
              <a:p>
                <a:pPr>
                  <a:defRPr/>
                </a:pPr>
                <a:endParaRPr lang="en-US">
                  <a:latin typeface="Calibri" pitchFamily="34" charset="0"/>
                </a:endParaRPr>
              </a:p>
            </p:txBody>
          </p:sp>
        </p:grpSp>
        <p:pic>
          <p:nvPicPr>
            <p:cNvPr id="2" name="Picture 1"/>
            <p:cNvPicPr>
              <a:picLocks noChangeAspect="1"/>
            </p:cNvPicPr>
            <p:nvPr/>
          </p:nvPicPr>
          <p:blipFill>
            <a:blip r:embed="rId4"/>
            <a:stretch>
              <a:fillRect/>
            </a:stretch>
          </p:blipFill>
          <p:spPr>
            <a:xfrm>
              <a:off x="6062846" y="3048000"/>
              <a:ext cx="390178" cy="621846"/>
            </a:xfrm>
            <a:prstGeom prst="rect">
              <a:avLst/>
            </a:prstGeom>
          </p:spPr>
        </p:pic>
        <p:sp>
          <p:nvSpPr>
            <p:cNvPr id="15" name="Text Box 14"/>
            <p:cNvSpPr txBox="1">
              <a:spLocks noChangeArrowheads="1"/>
            </p:cNvSpPr>
            <p:nvPr/>
          </p:nvSpPr>
          <p:spPr bwMode="auto">
            <a:xfrm>
              <a:off x="5904255" y="2695281"/>
              <a:ext cx="720069" cy="369332"/>
            </a:xfrm>
            <a:prstGeom prst="rect">
              <a:avLst/>
            </a:prstGeom>
            <a:noFill/>
            <a:ln w="9525">
              <a:noFill/>
              <a:miter lim="800000"/>
              <a:headEnd/>
              <a:tailEnd/>
            </a:ln>
          </p:spPr>
          <p:txBody>
            <a:bodyPr wrap="none">
              <a:spAutoFit/>
            </a:bodyPr>
            <a:lstStyle/>
            <a:p>
              <a:pPr>
                <a:spcBef>
                  <a:spcPct val="20000"/>
                </a:spcBef>
                <a:buClr>
                  <a:srgbClr val="FF9933"/>
                </a:buClr>
                <a:buFont typeface="Monotype Sorts"/>
                <a:buNone/>
              </a:pPr>
              <a:r>
                <a:rPr lang="en-US" dirty="0" smtClean="0">
                  <a:solidFill>
                    <a:schemeClr val="bg1"/>
                  </a:solidFill>
                  <a:latin typeface="Calibri" pitchFamily="34" charset="0"/>
                </a:rPr>
                <a:t>150m</a:t>
              </a:r>
              <a:endParaRPr lang="en-US" dirty="0">
                <a:solidFill>
                  <a:schemeClr val="bg1"/>
                </a:solidFill>
                <a:latin typeface="Calibri" pitchFamily="34" charset="0"/>
              </a:endParaRPr>
            </a:p>
          </p:txBody>
        </p:sp>
        <p:sp>
          <p:nvSpPr>
            <p:cNvPr id="16" name="Text Box 14"/>
            <p:cNvSpPr txBox="1">
              <a:spLocks noChangeArrowheads="1"/>
            </p:cNvSpPr>
            <p:nvPr/>
          </p:nvSpPr>
          <p:spPr bwMode="auto">
            <a:xfrm>
              <a:off x="3521177" y="2714919"/>
              <a:ext cx="603050" cy="369332"/>
            </a:xfrm>
            <a:prstGeom prst="rect">
              <a:avLst/>
            </a:prstGeom>
            <a:noFill/>
            <a:ln w="9525">
              <a:noFill/>
              <a:miter lim="800000"/>
              <a:headEnd/>
              <a:tailEnd/>
            </a:ln>
          </p:spPr>
          <p:txBody>
            <a:bodyPr wrap="none">
              <a:spAutoFit/>
            </a:bodyPr>
            <a:lstStyle/>
            <a:p>
              <a:pPr>
                <a:spcBef>
                  <a:spcPct val="20000"/>
                </a:spcBef>
                <a:buClr>
                  <a:srgbClr val="FF9933"/>
                </a:buClr>
                <a:buFont typeface="Monotype Sorts"/>
                <a:buNone/>
              </a:pPr>
              <a:r>
                <a:rPr lang="en-US" dirty="0">
                  <a:solidFill>
                    <a:schemeClr val="bg1"/>
                  </a:solidFill>
                  <a:latin typeface="Calibri" pitchFamily="34" charset="0"/>
                </a:rPr>
                <a:t>5</a:t>
              </a:r>
              <a:r>
                <a:rPr lang="en-US" dirty="0" smtClean="0">
                  <a:solidFill>
                    <a:schemeClr val="bg1"/>
                  </a:solidFill>
                  <a:latin typeface="Calibri" pitchFamily="34" charset="0"/>
                </a:rPr>
                <a:t>0m</a:t>
              </a:r>
              <a:endParaRPr lang="en-US" dirty="0">
                <a:solidFill>
                  <a:schemeClr val="bg1"/>
                </a:solidFill>
                <a:latin typeface="Calibri" pitchFamily="34" charset="0"/>
              </a:endParaRPr>
            </a:p>
          </p:txBody>
        </p:sp>
        <p:pic>
          <p:nvPicPr>
            <p:cNvPr id="17" name="Picture 16"/>
            <p:cNvPicPr>
              <a:picLocks noChangeAspect="1"/>
            </p:cNvPicPr>
            <p:nvPr/>
          </p:nvPicPr>
          <p:blipFill>
            <a:blip r:embed="rId4"/>
            <a:stretch>
              <a:fillRect/>
            </a:stretch>
          </p:blipFill>
          <p:spPr>
            <a:xfrm>
              <a:off x="3657600" y="3190672"/>
              <a:ext cx="345410" cy="441827"/>
            </a:xfrm>
            <a:prstGeom prst="rect">
              <a:avLst/>
            </a:prstGeom>
          </p:spPr>
        </p:pic>
        <p:sp>
          <p:nvSpPr>
            <p:cNvPr id="3" name="TextBox 2"/>
            <p:cNvSpPr txBox="1"/>
            <p:nvPr/>
          </p:nvSpPr>
          <p:spPr>
            <a:xfrm>
              <a:off x="3798346" y="4182070"/>
              <a:ext cx="1685077" cy="923330"/>
            </a:xfrm>
            <a:prstGeom prst="rect">
              <a:avLst/>
            </a:prstGeom>
            <a:noFill/>
            <a:ln>
              <a:solidFill>
                <a:schemeClr val="bg1"/>
              </a:solidFill>
            </a:ln>
          </p:spPr>
          <p:txBody>
            <a:bodyPr wrap="none" rtlCol="0">
              <a:spAutoFit/>
            </a:bodyPr>
            <a:lstStyle/>
            <a:p>
              <a:r>
                <a:rPr lang="en-US" b="1" dirty="0" smtClean="0">
                  <a:solidFill>
                    <a:schemeClr val="bg1"/>
                  </a:solidFill>
                </a:rPr>
                <a:t>Line of sight</a:t>
              </a:r>
            </a:p>
            <a:p>
              <a:r>
                <a:rPr lang="en-US" b="1" dirty="0" smtClean="0">
                  <a:solidFill>
                    <a:schemeClr val="accent1"/>
                  </a:solidFill>
                </a:rPr>
                <a:t>Line of bore</a:t>
              </a:r>
            </a:p>
            <a:p>
              <a:r>
                <a:rPr lang="en-US" b="1" dirty="0" smtClean="0">
                  <a:solidFill>
                    <a:srgbClr val="FFC000"/>
                  </a:solidFill>
                </a:rPr>
                <a:t>Path of round</a:t>
              </a:r>
              <a:endParaRPr lang="en-US" b="1" dirty="0">
                <a:solidFill>
                  <a:srgbClr val="FFC000"/>
                </a:solidFill>
              </a:endParaRPr>
            </a:p>
          </p:txBody>
        </p:sp>
      </p:grpSp>
      <p:grpSp>
        <p:nvGrpSpPr>
          <p:cNvPr id="12" name="Group 11"/>
          <p:cNvGrpSpPr/>
          <p:nvPr/>
        </p:nvGrpSpPr>
        <p:grpSpPr>
          <a:xfrm>
            <a:off x="2284278" y="5334000"/>
            <a:ext cx="5210268" cy="1295400"/>
            <a:chOff x="2284278" y="5334000"/>
            <a:chExt cx="5210268" cy="1295400"/>
          </a:xfrm>
        </p:grpSpPr>
        <p:sp>
          <p:nvSpPr>
            <p:cNvPr id="6" name="TextBox 5"/>
            <p:cNvSpPr txBox="1"/>
            <p:nvPr/>
          </p:nvSpPr>
          <p:spPr>
            <a:xfrm>
              <a:off x="5386212" y="5334000"/>
              <a:ext cx="2108334" cy="369332"/>
            </a:xfrm>
            <a:prstGeom prst="rect">
              <a:avLst/>
            </a:prstGeom>
            <a:noFill/>
            <a:ln>
              <a:noFill/>
            </a:ln>
          </p:spPr>
          <p:txBody>
            <a:bodyPr wrap="none" rtlCol="0">
              <a:spAutoFit/>
            </a:bodyPr>
            <a:lstStyle/>
            <a:p>
              <a:r>
                <a:rPr lang="en-US" dirty="0" smtClean="0">
                  <a:solidFill>
                    <a:schemeClr val="bg1"/>
                  </a:solidFill>
                </a:rPr>
                <a:t>Target Point of aim</a:t>
              </a:r>
            </a:p>
          </p:txBody>
        </p:sp>
        <p:grpSp>
          <p:nvGrpSpPr>
            <p:cNvPr id="8" name="Group 7"/>
            <p:cNvGrpSpPr/>
            <p:nvPr/>
          </p:nvGrpSpPr>
          <p:grpSpPr>
            <a:xfrm>
              <a:off x="2284278" y="6016939"/>
              <a:ext cx="4040322" cy="612461"/>
              <a:chOff x="2284278" y="5154139"/>
              <a:chExt cx="4040322" cy="612461"/>
            </a:xfrm>
          </p:grpSpPr>
          <p:sp>
            <p:nvSpPr>
              <p:cNvPr id="27" name="Line 10"/>
              <p:cNvSpPr>
                <a:spLocks noChangeShapeType="1"/>
              </p:cNvSpPr>
              <p:nvPr/>
            </p:nvSpPr>
            <p:spPr bwMode="auto">
              <a:xfrm>
                <a:off x="4343400" y="5337681"/>
                <a:ext cx="1981200" cy="0"/>
              </a:xfrm>
              <a:prstGeom prst="line">
                <a:avLst/>
              </a:prstGeom>
              <a:noFill/>
              <a:ln w="31750">
                <a:solidFill>
                  <a:schemeClr val="bg1"/>
                </a:solidFill>
                <a:round/>
                <a:headEnd/>
                <a:tailEnd type="triangle" w="med" len="med"/>
              </a:ln>
            </p:spPr>
            <p:txBody>
              <a:bodyPr/>
              <a:lstStyle/>
              <a:p>
                <a:endParaRPr lang="en-US"/>
              </a:p>
            </p:txBody>
          </p:sp>
          <p:pic>
            <p:nvPicPr>
              <p:cNvPr id="29" name="Picture 46" descr="m4.jpg"/>
              <p:cNvPicPr>
                <a:picLocks noChangeAspect="1"/>
              </p:cNvPicPr>
              <p:nvPr/>
            </p:nvPicPr>
            <p:blipFill>
              <a:blip r:embed="rId3" cstate="print"/>
              <a:srcRect/>
              <a:stretch>
                <a:fillRect/>
              </a:stretch>
            </p:blipFill>
            <p:spPr bwMode="auto">
              <a:xfrm>
                <a:off x="2284278" y="5154139"/>
                <a:ext cx="2059122" cy="612461"/>
              </a:xfrm>
              <a:prstGeom prst="rect">
                <a:avLst/>
              </a:prstGeom>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5400000" scaled="1"/>
                <a:tileRect/>
              </a:gradFill>
              <a:ln w="9525">
                <a:noFill/>
                <a:miter lim="800000"/>
                <a:headEnd/>
                <a:tailEnd/>
              </a:ln>
            </p:spPr>
          </p:pic>
        </p:grpSp>
      </p:grpSp>
      <p:sp>
        <p:nvSpPr>
          <p:cNvPr id="11" name="TextBox 10"/>
          <p:cNvSpPr txBox="1"/>
          <p:nvPr/>
        </p:nvSpPr>
        <p:spPr>
          <a:xfrm>
            <a:off x="38697" y="4355068"/>
            <a:ext cx="9105303" cy="369332"/>
          </a:xfrm>
          <a:prstGeom prst="rect">
            <a:avLst/>
          </a:prstGeom>
          <a:noFill/>
        </p:spPr>
        <p:txBody>
          <a:bodyPr wrap="square" rtlCol="0">
            <a:spAutoFit/>
          </a:bodyPr>
          <a:lstStyle/>
          <a:p>
            <a:pPr algn="ctr"/>
            <a:r>
              <a:rPr lang="en-US" dirty="0" smtClean="0">
                <a:solidFill>
                  <a:schemeClr val="bg1"/>
                </a:solidFill>
              </a:rPr>
              <a:t>---------------------------------------------------------------------------------------------------------------------</a:t>
            </a:r>
          </a:p>
        </p:txBody>
      </p:sp>
      <p:pic>
        <p:nvPicPr>
          <p:cNvPr id="13" name="Picture 12"/>
          <p:cNvPicPr>
            <a:picLocks noChangeAspect="1"/>
          </p:cNvPicPr>
          <p:nvPr/>
        </p:nvPicPr>
        <p:blipFill>
          <a:blip r:embed="rId5"/>
          <a:stretch>
            <a:fillRect/>
          </a:stretch>
        </p:blipFill>
        <p:spPr>
          <a:xfrm>
            <a:off x="6368156" y="5857973"/>
            <a:ext cx="337444" cy="688661"/>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3500328" y="124184"/>
            <a:ext cx="2143344" cy="584775"/>
          </a:xfrm>
          <a:prstGeom prst="rect">
            <a:avLst/>
          </a:prstGeom>
        </p:spPr>
        <p:txBody>
          <a:bodyPr wrap="none">
            <a:spAutoFit/>
          </a:bodyPr>
          <a:lstStyle/>
          <a:p>
            <a:pPr algn="ctr" fontAlgn="auto">
              <a:spcBef>
                <a:spcPts val="0"/>
              </a:spcBef>
              <a:spcAft>
                <a:spcPts val="0"/>
              </a:spcAft>
              <a:defRPr/>
            </a:pPr>
            <a:r>
              <a:rPr lang="en-US" sz="3200" b="1" dirty="0">
                <a:solidFill>
                  <a:schemeClr val="bg1"/>
                </a:solidFill>
              </a:rPr>
              <a:t>Trajectory</a:t>
            </a:r>
            <a:endParaRPr lang="en-US" sz="3200" b="1" dirty="0">
              <a:ln w="17780" cmpd="sng">
                <a:solidFill>
                  <a:srgbClr val="FFFFFF"/>
                </a:solidFill>
                <a:prstDash val="solid"/>
                <a:miter lim="800000"/>
              </a:ln>
              <a:effectLst>
                <a:outerShdw blurRad="50800" algn="tl" rotWithShape="0">
                  <a:srgbClr val="000000"/>
                </a:outerShdw>
              </a:effectLst>
            </a:endParaRPr>
          </a:p>
        </p:txBody>
      </p:sp>
      <p:sp>
        <p:nvSpPr>
          <p:cNvPr id="14" name="TextBox 13"/>
          <p:cNvSpPr txBox="1"/>
          <p:nvPr/>
        </p:nvSpPr>
        <p:spPr>
          <a:xfrm>
            <a:off x="762000" y="6412468"/>
            <a:ext cx="7734300" cy="338554"/>
          </a:xfrm>
          <a:prstGeom prst="rect">
            <a:avLst/>
          </a:prstGeom>
          <a:noFill/>
        </p:spPr>
        <p:txBody>
          <a:bodyPr wrap="square" rtlCol="0">
            <a:spAutoFit/>
          </a:bodyPr>
          <a:lstStyle/>
          <a:p>
            <a:r>
              <a:rPr lang="en-US" sz="1600" dirty="0" smtClean="0">
                <a:solidFill>
                  <a:srgbClr val="FF0000"/>
                </a:solidFill>
              </a:rPr>
              <a:t>**Remember to keep the same point of aim before and after sight post adjustments.</a:t>
            </a:r>
          </a:p>
        </p:txBody>
      </p:sp>
      <p:grpSp>
        <p:nvGrpSpPr>
          <p:cNvPr id="21" name="Group 20"/>
          <p:cNvGrpSpPr/>
          <p:nvPr/>
        </p:nvGrpSpPr>
        <p:grpSpPr>
          <a:xfrm>
            <a:off x="827168" y="1001467"/>
            <a:ext cx="7517104" cy="2763381"/>
            <a:chOff x="827168" y="1959817"/>
            <a:chExt cx="7517104" cy="2763381"/>
          </a:xfrm>
        </p:grpSpPr>
        <p:grpSp>
          <p:nvGrpSpPr>
            <p:cNvPr id="17" name="Group 16"/>
            <p:cNvGrpSpPr/>
            <p:nvPr/>
          </p:nvGrpSpPr>
          <p:grpSpPr>
            <a:xfrm>
              <a:off x="827168" y="1959817"/>
              <a:ext cx="7097632" cy="2459784"/>
              <a:chOff x="827168" y="1959817"/>
              <a:chExt cx="7097632" cy="2459784"/>
            </a:xfrm>
          </p:grpSpPr>
          <p:grpSp>
            <p:nvGrpSpPr>
              <p:cNvPr id="15" name="Group 14"/>
              <p:cNvGrpSpPr/>
              <p:nvPr/>
            </p:nvGrpSpPr>
            <p:grpSpPr>
              <a:xfrm>
                <a:off x="827168" y="1959817"/>
                <a:ext cx="7097632" cy="2459784"/>
                <a:chOff x="827168" y="1959817"/>
                <a:chExt cx="7097632" cy="2459784"/>
              </a:xfrm>
            </p:grpSpPr>
            <p:grpSp>
              <p:nvGrpSpPr>
                <p:cNvPr id="10" name="Group 9"/>
                <p:cNvGrpSpPr/>
                <p:nvPr/>
              </p:nvGrpSpPr>
              <p:grpSpPr>
                <a:xfrm>
                  <a:off x="827168" y="1981200"/>
                  <a:ext cx="5421232" cy="2438401"/>
                  <a:chOff x="141368" y="1176937"/>
                  <a:chExt cx="4659232" cy="1688052"/>
                </a:xfrm>
              </p:grpSpPr>
              <p:grpSp>
                <p:nvGrpSpPr>
                  <p:cNvPr id="33" name="Group 32"/>
                  <p:cNvGrpSpPr/>
                  <p:nvPr/>
                </p:nvGrpSpPr>
                <p:grpSpPr>
                  <a:xfrm>
                    <a:off x="2919834" y="1295400"/>
                    <a:ext cx="1880766" cy="1569589"/>
                    <a:chOff x="990600" y="4577162"/>
                    <a:chExt cx="1880766" cy="1569589"/>
                  </a:xfrm>
                </p:grpSpPr>
                <p:sp>
                  <p:nvSpPr>
                    <p:cNvPr id="35" name="Arc 34"/>
                    <p:cNvSpPr/>
                    <p:nvPr/>
                  </p:nvSpPr>
                  <p:spPr>
                    <a:xfrm flipH="1">
                      <a:off x="1831302" y="4904733"/>
                      <a:ext cx="485037" cy="1242017"/>
                    </a:xfrm>
                    <a:prstGeom prst="arc">
                      <a:avLst>
                        <a:gd name="adj1" fmla="val 16292027"/>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7" name="Arc 36"/>
                    <p:cNvSpPr/>
                    <p:nvPr/>
                  </p:nvSpPr>
                  <p:spPr>
                    <a:xfrm>
                      <a:off x="990600" y="4904734"/>
                      <a:ext cx="411782" cy="1242017"/>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5" name="Equal 44"/>
                    <p:cNvSpPr/>
                    <p:nvPr/>
                  </p:nvSpPr>
                  <p:spPr>
                    <a:xfrm>
                      <a:off x="2371574" y="5041160"/>
                      <a:ext cx="499792" cy="34183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1410091" y="5294415"/>
                      <a:ext cx="428920" cy="249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95865" y="4577162"/>
                      <a:ext cx="1066800" cy="9975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037661" y="5640310"/>
                      <a:ext cx="1273259" cy="170453"/>
                    </a:xfrm>
                    <a:prstGeom prst="rect">
                      <a:avLst/>
                    </a:prstGeom>
                    <a:noFill/>
                  </p:spPr>
                  <p:txBody>
                    <a:bodyPr wrap="none" rtlCol="0">
                      <a:spAutoFit/>
                    </a:bodyPr>
                    <a:lstStyle/>
                    <a:p>
                      <a:r>
                        <a:rPr lang="en-US" sz="1000" dirty="0" smtClean="0">
                          <a:solidFill>
                            <a:schemeClr val="bg1"/>
                          </a:solidFill>
                        </a:rPr>
                        <a:t>Lower Front </a:t>
                      </a:r>
                      <a:r>
                        <a:rPr lang="en-US" sz="1000" dirty="0">
                          <a:solidFill>
                            <a:schemeClr val="bg1"/>
                          </a:solidFill>
                        </a:rPr>
                        <a:t>S</a:t>
                      </a:r>
                      <a:r>
                        <a:rPr lang="en-US" sz="1000" dirty="0" smtClean="0">
                          <a:solidFill>
                            <a:schemeClr val="bg1"/>
                          </a:solidFill>
                        </a:rPr>
                        <a:t>ight </a:t>
                      </a:r>
                      <a:r>
                        <a:rPr lang="en-US" sz="1000" dirty="0">
                          <a:solidFill>
                            <a:schemeClr val="bg1"/>
                          </a:solidFill>
                        </a:rPr>
                        <a:t>P</a:t>
                      </a:r>
                      <a:r>
                        <a:rPr lang="en-US" sz="1000" dirty="0" smtClean="0">
                          <a:solidFill>
                            <a:schemeClr val="bg1"/>
                          </a:solidFill>
                        </a:rPr>
                        <a:t>ost</a:t>
                      </a:r>
                    </a:p>
                  </p:txBody>
                </p:sp>
                <p:cxnSp>
                  <p:nvCxnSpPr>
                    <p:cNvPr id="66" name="Straight Connector 65"/>
                    <p:cNvCxnSpPr/>
                    <p:nvPr/>
                  </p:nvCxnSpPr>
                  <p:spPr>
                    <a:xfrm>
                      <a:off x="1629265" y="4953000"/>
                      <a:ext cx="0" cy="480017"/>
                    </a:xfrm>
                    <a:prstGeom prst="line">
                      <a:avLst/>
                    </a:prstGeom>
                  </p:spPr>
                  <p:style>
                    <a:lnRef idx="3">
                      <a:schemeClr val="dk1"/>
                    </a:lnRef>
                    <a:fillRef idx="0">
                      <a:schemeClr val="dk1"/>
                    </a:fillRef>
                    <a:effectRef idx="2">
                      <a:schemeClr val="dk1"/>
                    </a:effectRef>
                    <a:fontRef idx="minor">
                      <a:schemeClr val="tx1"/>
                    </a:fontRef>
                  </p:style>
                </p:cxnSp>
                <p:sp>
                  <p:nvSpPr>
                    <p:cNvPr id="67" name="Curved Left Arrow 66"/>
                    <p:cNvSpPr/>
                    <p:nvPr/>
                  </p:nvSpPr>
                  <p:spPr>
                    <a:xfrm rot="10800000">
                      <a:off x="1524000" y="5029200"/>
                      <a:ext cx="182880" cy="182880"/>
                    </a:xfrm>
                    <a:prstGeom prst="curvedLef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grpSp>
              <p:pic>
                <p:nvPicPr>
                  <p:cNvPr id="2" name="Picture 1"/>
                  <p:cNvPicPr>
                    <a:picLocks noChangeAspect="1"/>
                  </p:cNvPicPr>
                  <p:nvPr/>
                </p:nvPicPr>
                <p:blipFill>
                  <a:blip r:embed="rId3"/>
                  <a:stretch>
                    <a:fillRect/>
                  </a:stretch>
                </p:blipFill>
                <p:spPr>
                  <a:xfrm>
                    <a:off x="1258347" y="1176937"/>
                    <a:ext cx="885387" cy="1411085"/>
                  </a:xfrm>
                  <a:prstGeom prst="rect">
                    <a:avLst/>
                  </a:prstGeom>
                </p:spPr>
              </p:pic>
              <p:sp>
                <p:nvSpPr>
                  <p:cNvPr id="3" name="Sun 2"/>
                  <p:cNvSpPr/>
                  <p:nvPr/>
                </p:nvSpPr>
                <p:spPr>
                  <a:xfrm>
                    <a:off x="1558536" y="2526153"/>
                    <a:ext cx="261958" cy="174598"/>
                  </a:xfrm>
                  <a:prstGeom prst="sun">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TextBox 5"/>
                  <p:cNvSpPr txBox="1"/>
                  <p:nvPr/>
                </p:nvSpPr>
                <p:spPr>
                  <a:xfrm>
                    <a:off x="141368" y="1821546"/>
                    <a:ext cx="389850" cy="369332"/>
                  </a:xfrm>
                  <a:prstGeom prst="rect">
                    <a:avLst/>
                  </a:prstGeom>
                  <a:noFill/>
                </p:spPr>
                <p:txBody>
                  <a:bodyPr wrap="none" rtlCol="0">
                    <a:spAutoFit/>
                  </a:bodyPr>
                  <a:lstStyle/>
                  <a:p>
                    <a:r>
                      <a:rPr lang="en-US" dirty="0" smtClean="0">
                        <a:solidFill>
                          <a:schemeClr val="bg1"/>
                        </a:solidFill>
                      </a:rPr>
                      <a:t>IF</a:t>
                    </a:r>
                  </a:p>
                </p:txBody>
              </p:sp>
              <p:pic>
                <p:nvPicPr>
                  <p:cNvPr id="7" name="Picture 6"/>
                  <p:cNvPicPr>
                    <a:picLocks noChangeAspect="1"/>
                  </p:cNvPicPr>
                  <p:nvPr/>
                </p:nvPicPr>
                <p:blipFill>
                  <a:blip r:embed="rId4"/>
                  <a:stretch>
                    <a:fillRect/>
                  </a:stretch>
                </p:blipFill>
                <p:spPr>
                  <a:xfrm>
                    <a:off x="616923" y="1926957"/>
                    <a:ext cx="463336" cy="158510"/>
                  </a:xfrm>
                  <a:prstGeom prst="rect">
                    <a:avLst/>
                  </a:prstGeom>
                </p:spPr>
              </p:pic>
            </p:grpSp>
            <p:pic>
              <p:nvPicPr>
                <p:cNvPr id="8" name="Picture 7"/>
                <p:cNvPicPr>
                  <a:picLocks noChangeAspect="1"/>
                </p:cNvPicPr>
                <p:nvPr/>
              </p:nvPicPr>
              <p:blipFill>
                <a:blip r:embed="rId5"/>
                <a:stretch>
                  <a:fillRect/>
                </a:stretch>
              </p:blipFill>
              <p:spPr>
                <a:xfrm>
                  <a:off x="6858001" y="1959817"/>
                  <a:ext cx="1066799" cy="2062511"/>
                </a:xfrm>
                <a:prstGeom prst="rect">
                  <a:avLst/>
                </a:prstGeom>
              </p:spPr>
            </p:pic>
          </p:grpSp>
          <p:pic>
            <p:nvPicPr>
              <p:cNvPr id="16" name="Picture 15"/>
              <p:cNvPicPr>
                <a:picLocks noChangeAspect="1"/>
              </p:cNvPicPr>
              <p:nvPr/>
            </p:nvPicPr>
            <p:blipFill>
              <a:blip r:embed="rId6"/>
              <a:stretch>
                <a:fillRect/>
              </a:stretch>
            </p:blipFill>
            <p:spPr>
              <a:xfrm>
                <a:off x="3419809" y="3048000"/>
                <a:ext cx="542591" cy="225572"/>
              </a:xfrm>
              <a:prstGeom prst="rect">
                <a:avLst/>
              </a:prstGeom>
            </p:spPr>
          </p:pic>
        </p:grpSp>
        <p:pic>
          <p:nvPicPr>
            <p:cNvPr id="18" name="Picture 17"/>
            <p:cNvPicPr>
              <a:picLocks noChangeAspect="1"/>
            </p:cNvPicPr>
            <p:nvPr/>
          </p:nvPicPr>
          <p:blipFill>
            <a:blip r:embed="rId7"/>
            <a:stretch>
              <a:fillRect/>
            </a:stretch>
          </p:blipFill>
          <p:spPr>
            <a:xfrm>
              <a:off x="7214587" y="2819400"/>
              <a:ext cx="329213" cy="274344"/>
            </a:xfrm>
            <a:prstGeom prst="rect">
              <a:avLst/>
            </a:prstGeom>
          </p:spPr>
        </p:pic>
        <p:sp>
          <p:nvSpPr>
            <p:cNvPr id="20" name="TextBox 19"/>
            <p:cNvSpPr txBox="1"/>
            <p:nvPr/>
          </p:nvSpPr>
          <p:spPr>
            <a:xfrm>
              <a:off x="2183611" y="4353866"/>
              <a:ext cx="6160661" cy="369332"/>
            </a:xfrm>
            <a:prstGeom prst="rect">
              <a:avLst/>
            </a:prstGeom>
            <a:noFill/>
          </p:spPr>
          <p:txBody>
            <a:bodyPr wrap="none" rtlCol="0">
              <a:spAutoFit/>
            </a:bodyPr>
            <a:lstStyle/>
            <a:p>
              <a:r>
                <a:rPr lang="en-US" dirty="0" smtClean="0">
                  <a:solidFill>
                    <a:schemeClr val="bg1"/>
                  </a:solidFill>
                </a:rPr>
                <a:t>High low                                                           Center mass</a:t>
              </a:r>
            </a:p>
          </p:txBody>
        </p:sp>
      </p:grpSp>
      <p:grpSp>
        <p:nvGrpSpPr>
          <p:cNvPr id="26" name="Group 25"/>
          <p:cNvGrpSpPr/>
          <p:nvPr/>
        </p:nvGrpSpPr>
        <p:grpSpPr>
          <a:xfrm>
            <a:off x="4267109" y="4541543"/>
            <a:ext cx="914492" cy="1831759"/>
            <a:chOff x="4267108" y="4312675"/>
            <a:chExt cx="1086547" cy="2060627"/>
          </a:xfrm>
        </p:grpSpPr>
        <p:pic>
          <p:nvPicPr>
            <p:cNvPr id="25" name="Picture 24"/>
            <p:cNvPicPr>
              <a:picLocks noChangeAspect="1"/>
            </p:cNvPicPr>
            <p:nvPr/>
          </p:nvPicPr>
          <p:blipFill>
            <a:blip r:embed="rId8"/>
            <a:stretch>
              <a:fillRect/>
            </a:stretch>
          </p:blipFill>
          <p:spPr>
            <a:xfrm>
              <a:off x="4267108" y="4312675"/>
              <a:ext cx="1066892" cy="2060627"/>
            </a:xfrm>
            <a:prstGeom prst="rect">
              <a:avLst/>
            </a:prstGeom>
          </p:spPr>
        </p:pic>
        <p:grpSp>
          <p:nvGrpSpPr>
            <p:cNvPr id="24" name="Group 23"/>
            <p:cNvGrpSpPr/>
            <p:nvPr/>
          </p:nvGrpSpPr>
          <p:grpSpPr>
            <a:xfrm>
              <a:off x="4267200" y="5027276"/>
              <a:ext cx="1086455" cy="1192515"/>
              <a:chOff x="4212442" y="5505120"/>
              <a:chExt cx="1542559" cy="2267280"/>
            </a:xfrm>
          </p:grpSpPr>
          <p:sp>
            <p:nvSpPr>
              <p:cNvPr id="48" name="Arc 47"/>
              <p:cNvSpPr/>
              <p:nvPr/>
            </p:nvSpPr>
            <p:spPr>
              <a:xfrm flipH="1">
                <a:off x="5190638" y="5978298"/>
                <a:ext cx="564363" cy="1794100"/>
              </a:xfrm>
              <a:prstGeom prst="arc">
                <a:avLst>
                  <a:gd name="adj1" fmla="val 16292027"/>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9" name="Arc 48"/>
              <p:cNvSpPr/>
              <p:nvPr/>
            </p:nvSpPr>
            <p:spPr>
              <a:xfrm>
                <a:off x="4212442" y="5978300"/>
                <a:ext cx="479127" cy="17941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1" name="Rectangle 50"/>
              <p:cNvSpPr/>
              <p:nvPr/>
            </p:nvSpPr>
            <p:spPr>
              <a:xfrm>
                <a:off x="4700539" y="6541196"/>
                <a:ext cx="499068" cy="36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334923" y="5505120"/>
                <a:ext cx="1241271" cy="144096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4955558" y="6048020"/>
                <a:ext cx="0" cy="693387"/>
              </a:xfrm>
              <a:prstGeom prst="line">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9223059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457200" y="2590800"/>
            <a:ext cx="8229600" cy="914400"/>
          </a:xfrm>
        </p:spPr>
        <p:txBody>
          <a:bodyPr rtlCol="0" anchor="t">
            <a:normAutofit fontScale="90000"/>
          </a:bodyPr>
          <a:lstStyle/>
          <a:p>
            <a:pPr eaLnBrk="1" fontAlgn="auto" hangingPunct="1">
              <a:spcAft>
                <a:spcPts val="0"/>
              </a:spcAft>
              <a:defRPr/>
            </a:pPr>
            <a:r>
              <a:rPr lang="en-US" sz="4000" b="1" dirty="0" smtClean="0">
                <a:solidFill>
                  <a:schemeClr val="bg1"/>
                </a:solidFill>
              </a:rPr>
              <a:t>CHECK ON LEARNING</a:t>
            </a:r>
            <a:br>
              <a:rPr lang="en-US" sz="4000" b="1" dirty="0" smtClean="0">
                <a:solidFill>
                  <a:schemeClr val="bg1"/>
                </a:solidFill>
              </a:rPr>
            </a:br>
            <a:endParaRPr lang="en-US" sz="4000" b="1" dirty="0" smtClean="0">
              <a:solidFill>
                <a:schemeClr val="bg1"/>
              </a:solidFill>
            </a:endParaRPr>
          </a:p>
        </p:txBody>
      </p:sp>
      <p:sp>
        <p:nvSpPr>
          <p:cNvPr id="4" name="Slide Number Placeholder 3"/>
          <p:cNvSpPr>
            <a:spLocks noGrp="1"/>
          </p:cNvSpPr>
          <p:nvPr>
            <p:ph type="sldNum" sz="quarter" idx="12"/>
          </p:nvPr>
        </p:nvSpPr>
        <p:spPr/>
        <p:txBody>
          <a:bodyPr/>
          <a:lstStyle/>
          <a:p>
            <a:pPr>
              <a:defRPr/>
            </a:pPr>
            <a:fld id="{7D89FC95-E8DC-4B46-BF4A-4015AE8BE157}" type="slidenum">
              <a:rPr lang="en-US"/>
              <a:pPr>
                <a:defRPr/>
              </a:pPr>
              <a:t>72</a:t>
            </a:fld>
            <a:endParaRPr lang="en-US"/>
          </a:p>
        </p:txBody>
      </p:sp>
    </p:spTree>
    <p:extLst>
      <p:ext uri="{BB962C8B-B14F-4D97-AF65-F5344CB8AC3E}">
        <p14:creationId xmlns:p14="http://schemas.microsoft.com/office/powerpoint/2010/main" val="2739859402"/>
      </p:ext>
    </p:extLst>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457200" y="76200"/>
            <a:ext cx="8229600" cy="762000"/>
          </a:xfrm>
        </p:spPr>
        <p:txBody>
          <a:bodyPr anchor="t"/>
          <a:lstStyle/>
          <a:p>
            <a:pPr eaLnBrk="1" hangingPunct="1"/>
            <a:r>
              <a:rPr lang="en-US" sz="4000" b="1" dirty="0" smtClean="0">
                <a:solidFill>
                  <a:schemeClr val="bg1"/>
                </a:solidFill>
              </a:rPr>
              <a:t>ENABLING LEARNING OBJECTIVE - H</a:t>
            </a:r>
          </a:p>
        </p:txBody>
      </p:sp>
      <p:graphicFrame>
        <p:nvGraphicFramePr>
          <p:cNvPr id="476205" name="Group 45"/>
          <p:cNvGraphicFramePr>
            <a:graphicFrameLocks noGrp="1"/>
          </p:cNvGraphicFramePr>
          <p:nvPr>
            <p:ph type="tbl" idx="1"/>
            <p:extLst>
              <p:ext uri="{D42A27DB-BD31-4B8C-83A1-F6EECF244321}">
                <p14:modId xmlns:p14="http://schemas.microsoft.com/office/powerpoint/2010/main" val="2327027255"/>
              </p:ext>
            </p:extLst>
          </p:nvPr>
        </p:nvGraphicFramePr>
        <p:xfrm>
          <a:off x="152400" y="1143000"/>
          <a:ext cx="8763000" cy="5562599"/>
        </p:xfrm>
        <a:graphic>
          <a:graphicData uri="http://schemas.openxmlformats.org/drawingml/2006/table">
            <a:tbl>
              <a:tblPr/>
              <a:tblGrid>
                <a:gridCol w="2266293">
                  <a:extLst>
                    <a:ext uri="{9D8B030D-6E8A-4147-A177-3AD203B41FA5}">
                      <a16:colId xmlns:a16="http://schemas.microsoft.com/office/drawing/2014/main" val="20000"/>
                    </a:ext>
                  </a:extLst>
                </a:gridCol>
                <a:gridCol w="6496707">
                  <a:extLst>
                    <a:ext uri="{9D8B030D-6E8A-4147-A177-3AD203B41FA5}">
                      <a16:colId xmlns:a16="http://schemas.microsoft.com/office/drawing/2014/main" val="20001"/>
                    </a:ext>
                  </a:extLst>
                </a:gridCol>
              </a:tblGrid>
              <a:tr h="9689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ACTION: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kern="1200" dirty="0" smtClean="0">
                          <a:solidFill>
                            <a:schemeClr val="bg1"/>
                          </a:solidFill>
                          <a:latin typeface="Arial" pitchFamily="34" charset="0"/>
                          <a:ea typeface="+mn-ea"/>
                          <a:cs typeface="Arial" pitchFamily="34" charset="0"/>
                        </a:rPr>
                        <a:t>Manipulate BUIS to achieve Zero</a:t>
                      </a:r>
                      <a:endParaRPr lang="en-US" sz="24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70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CONDITIONS:</a:t>
                      </a:r>
                      <a:endParaRPr kumimoji="0" lang="en-US" sz="2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2400" kern="1200" dirty="0" smtClean="0">
                          <a:solidFill>
                            <a:schemeClr val="bg1"/>
                          </a:solidFill>
                          <a:latin typeface="Arial" pitchFamily="34" charset="0"/>
                          <a:ea typeface="+mn-ea"/>
                          <a:cs typeface="Arial" pitchFamily="34" charset="0"/>
                        </a:rPr>
                        <a:t>Given an M4 Carbine with BUIS</a:t>
                      </a:r>
                      <a:r>
                        <a:rPr lang="en-US" sz="2400" kern="1200" baseline="0" dirty="0" smtClean="0">
                          <a:solidFill>
                            <a:schemeClr val="bg1"/>
                          </a:solidFill>
                          <a:latin typeface="Arial" pitchFamily="34" charset="0"/>
                          <a:ea typeface="+mn-ea"/>
                          <a:cs typeface="Arial" pitchFamily="34" charset="0"/>
                        </a:rPr>
                        <a:t> and</a:t>
                      </a:r>
                      <a:r>
                        <a:rPr lang="en-US" sz="2400" kern="1200" dirty="0" smtClean="0">
                          <a:solidFill>
                            <a:schemeClr val="bg1"/>
                          </a:solidFill>
                          <a:latin typeface="Arial" pitchFamily="34" charset="0"/>
                          <a:ea typeface="+mn-ea"/>
                          <a:cs typeface="Arial" pitchFamily="34" charset="0"/>
                        </a:rPr>
                        <a:t> instructions on operating procedures for BUIS manipulation.</a:t>
                      </a:r>
                      <a:endParaRPr lang="en-US" sz="2400" kern="1200" dirty="0">
                        <a:solidFill>
                          <a:schemeClr val="bg1"/>
                        </a:solidFill>
                        <a:latin typeface="Arial" pitchFamily="34" charset="0"/>
                        <a:ea typeface="+mn-ea"/>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6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STANDARDS:</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800" kern="1200" dirty="0" smtClean="0">
                          <a:solidFill>
                            <a:schemeClr val="bg1"/>
                          </a:solidFill>
                          <a:latin typeface="Arial" pitchFamily="34" charset="0"/>
                          <a:ea typeface="+mn-ea"/>
                          <a:cs typeface="Arial" pitchFamily="34" charset="0"/>
                        </a:rPr>
                        <a:t>Each Trainee will manipulate an M4 Series Carbine and properly adjust their BUIS by:</a:t>
                      </a:r>
                    </a:p>
                    <a:p>
                      <a:endParaRPr lang="en-US" sz="1800" kern="1200" dirty="0" smtClean="0">
                        <a:solidFill>
                          <a:schemeClr val="bg1"/>
                        </a:solidFill>
                        <a:latin typeface="Arial" pitchFamily="34" charset="0"/>
                        <a:ea typeface="+mn-ea"/>
                        <a:cs typeface="Arial" pitchFamily="34" charset="0"/>
                      </a:endParaRPr>
                    </a:p>
                    <a:p>
                      <a:r>
                        <a:rPr lang="en-US" sz="1800" kern="1200" dirty="0" smtClean="0">
                          <a:solidFill>
                            <a:schemeClr val="bg1"/>
                          </a:solidFill>
                          <a:latin typeface="Arial" pitchFamily="34" charset="0"/>
                          <a:ea typeface="+mn-ea"/>
                          <a:cs typeface="Arial" pitchFamily="34" charset="0"/>
                        </a:rPr>
                        <a:t>-Identifying all components of the Back Up Iron Sights.</a:t>
                      </a:r>
                    </a:p>
                    <a:p>
                      <a:endParaRPr lang="en-US" sz="800" kern="1200" dirty="0" smtClean="0">
                        <a:solidFill>
                          <a:schemeClr val="bg1"/>
                        </a:solidFill>
                        <a:latin typeface="Arial" pitchFamily="34" charset="0"/>
                        <a:ea typeface="+mn-ea"/>
                        <a:cs typeface="Arial" pitchFamily="34" charset="0"/>
                      </a:endParaRPr>
                    </a:p>
                    <a:p>
                      <a:r>
                        <a:rPr lang="en-US" sz="1800" kern="1200" dirty="0" smtClean="0">
                          <a:solidFill>
                            <a:schemeClr val="bg1"/>
                          </a:solidFill>
                          <a:latin typeface="Arial" pitchFamily="34" charset="0"/>
                          <a:ea typeface="+mn-ea"/>
                          <a:cs typeface="Arial" pitchFamily="34" charset="0"/>
                        </a:rPr>
                        <a:t>-Ensuring the Bullet Drop Compensator (BDC) is set on the                                                                           300 Meter Setting.</a:t>
                      </a:r>
                    </a:p>
                    <a:p>
                      <a:endParaRPr lang="en-US" sz="1050" kern="1200" dirty="0" smtClean="0">
                        <a:solidFill>
                          <a:schemeClr val="bg1"/>
                        </a:solidFill>
                        <a:latin typeface="Arial" pitchFamily="34" charset="0"/>
                        <a:ea typeface="+mn-ea"/>
                        <a:cs typeface="Arial" pitchFamily="34" charset="0"/>
                      </a:endParaRPr>
                    </a:p>
                    <a:p>
                      <a:r>
                        <a:rPr lang="en-US" sz="1800" kern="1200" dirty="0" smtClean="0">
                          <a:solidFill>
                            <a:schemeClr val="bg1"/>
                          </a:solidFill>
                          <a:latin typeface="Arial" pitchFamily="34" charset="0"/>
                          <a:ea typeface="+mn-ea"/>
                          <a:cs typeface="Arial" pitchFamily="34" charset="0"/>
                        </a:rPr>
                        <a:t>-Identifying the Front Sight Post Elevation increments of 2 (2)    Minutes of Angle.</a:t>
                      </a:r>
                    </a:p>
                    <a:p>
                      <a:endParaRPr lang="en-US" sz="1050" kern="1200" dirty="0" smtClean="0">
                        <a:solidFill>
                          <a:schemeClr val="bg1"/>
                        </a:solidFill>
                        <a:latin typeface="Arial" pitchFamily="34" charset="0"/>
                        <a:ea typeface="+mn-ea"/>
                        <a:cs typeface="Arial" pitchFamily="34" charset="0"/>
                      </a:endParaRPr>
                    </a:p>
                    <a:p>
                      <a:r>
                        <a:rPr lang="en-US" sz="1800" kern="1200" dirty="0" smtClean="0">
                          <a:solidFill>
                            <a:schemeClr val="bg1"/>
                          </a:solidFill>
                          <a:latin typeface="Arial" pitchFamily="34" charset="0"/>
                          <a:ea typeface="+mn-ea"/>
                          <a:cs typeface="Arial" pitchFamily="34" charset="0"/>
                        </a:rPr>
                        <a:t>-Identifying the </a:t>
                      </a:r>
                      <a:r>
                        <a:rPr lang="en-US" sz="1800" kern="1200" dirty="0" err="1" smtClean="0">
                          <a:solidFill>
                            <a:schemeClr val="bg1"/>
                          </a:solidFill>
                          <a:latin typeface="Arial" pitchFamily="34" charset="0"/>
                          <a:ea typeface="+mn-ea"/>
                          <a:cs typeface="Arial" pitchFamily="34" charset="0"/>
                        </a:rPr>
                        <a:t>Windage</a:t>
                      </a:r>
                      <a:r>
                        <a:rPr lang="en-US" sz="1800" kern="1200" dirty="0" smtClean="0">
                          <a:solidFill>
                            <a:schemeClr val="bg1"/>
                          </a:solidFill>
                          <a:latin typeface="Arial" pitchFamily="34" charset="0"/>
                          <a:ea typeface="+mn-ea"/>
                          <a:cs typeface="Arial" pitchFamily="34" charset="0"/>
                        </a:rPr>
                        <a:t> Adjustments are ¾ (.75) Minutes of Angle.</a:t>
                      </a:r>
                      <a:endParaRPr lang="en-US" sz="1800" kern="1200" dirty="0">
                        <a:solidFill>
                          <a:schemeClr val="bg1"/>
                        </a:solidFill>
                        <a:latin typeface="Arial" pitchFamily="34" charset="0"/>
                        <a:ea typeface="+mn-ea"/>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73518CB4-D85D-4E76-8319-B19317DA6FEA}" type="slidenum">
              <a:rPr lang="en-US" smtClean="0"/>
              <a:pPr>
                <a:defRPr/>
              </a:pPr>
              <a:t>73</a:t>
            </a:fld>
            <a:endParaRPr lang="en-US"/>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D253691-472B-45BB-AEB9-7217D5EB9236}" type="slidenum">
              <a:rPr lang="en-US" smtClean="0"/>
              <a:pPr>
                <a:defRPr/>
              </a:pPr>
              <a:t>74</a:t>
            </a:fld>
            <a:endParaRPr lang="en-US"/>
          </a:p>
        </p:txBody>
      </p:sp>
      <p:sp>
        <p:nvSpPr>
          <p:cNvPr id="69635" name="Rectangle 1"/>
          <p:cNvSpPr>
            <a:spLocks noChangeArrowheads="1"/>
          </p:cNvSpPr>
          <p:nvPr/>
        </p:nvSpPr>
        <p:spPr bwMode="auto">
          <a:xfrm>
            <a:off x="0" y="0"/>
            <a:ext cx="9144000" cy="2308225"/>
          </a:xfrm>
          <a:prstGeom prst="rect">
            <a:avLst/>
          </a:prstGeom>
          <a:noFill/>
          <a:ln w="9525">
            <a:noFill/>
            <a:miter lim="800000"/>
            <a:headEnd/>
            <a:tailEnd/>
          </a:ln>
        </p:spPr>
        <p:txBody>
          <a:bodyPr anchor="ctr">
            <a:spAutoFit/>
          </a:bodyPr>
          <a:lstStyle/>
          <a:p>
            <a:pPr algn="ctr" eaLnBrk="0" hangingPunct="0">
              <a:tabLst>
                <a:tab pos="673100" algn="l"/>
              </a:tabLst>
            </a:pPr>
            <a:r>
              <a:rPr lang="en-US" sz="2400" b="1">
                <a:solidFill>
                  <a:schemeClr val="bg1"/>
                </a:solidFill>
                <a:cs typeface="Times New Roman" pitchFamily="18" charset="0"/>
              </a:rPr>
              <a:t>BACKUP IRON SIGHT (BUIS)</a:t>
            </a:r>
          </a:p>
          <a:p>
            <a:pPr eaLnBrk="0" hangingPunct="0">
              <a:tabLst>
                <a:tab pos="673100" algn="l"/>
              </a:tabLst>
            </a:pPr>
            <a:endParaRPr lang="en-US" sz="2400">
              <a:solidFill>
                <a:schemeClr val="bg1"/>
              </a:solidFill>
            </a:endParaRPr>
          </a:p>
          <a:p>
            <a:pPr eaLnBrk="0" hangingPunct="0">
              <a:tabLst>
                <a:tab pos="673100" algn="l"/>
              </a:tabLst>
            </a:pPr>
            <a:r>
              <a:rPr lang="en-US" sz="2400">
                <a:solidFill>
                  <a:schemeClr val="bg1"/>
                </a:solidFill>
                <a:cs typeface="Times New Roman" pitchFamily="18" charset="0"/>
              </a:rPr>
              <a:t>The BUIS is a semi-permanent flip-up sight equipped with a rail-grabbing base. The BUIS provides a backup capability effective out to 600 meters and can be installed on M16A4 rifles and M4 carbines.</a:t>
            </a:r>
            <a:endParaRPr lang="en-US" sz="2400">
              <a:solidFill>
                <a:schemeClr val="bg1"/>
              </a:solidFill>
            </a:endParaRPr>
          </a:p>
        </p:txBody>
      </p:sp>
      <p:sp>
        <p:nvSpPr>
          <p:cNvPr id="69637" name="Rectangle 8"/>
          <p:cNvSpPr>
            <a:spLocks noChangeArrowheads="1"/>
          </p:cNvSpPr>
          <p:nvPr/>
        </p:nvSpPr>
        <p:spPr bwMode="auto">
          <a:xfrm>
            <a:off x="4648200" y="5754688"/>
            <a:ext cx="4572000" cy="646112"/>
          </a:xfrm>
          <a:prstGeom prst="rect">
            <a:avLst/>
          </a:prstGeom>
          <a:noFill/>
          <a:ln w="9525">
            <a:noFill/>
            <a:miter lim="800000"/>
            <a:headEnd/>
            <a:tailEnd/>
          </a:ln>
        </p:spPr>
        <p:txBody>
          <a:bodyPr>
            <a:spAutoFit/>
          </a:bodyPr>
          <a:lstStyle/>
          <a:p>
            <a:pPr algn="ctr"/>
            <a:r>
              <a:rPr lang="en-US" dirty="0">
                <a:solidFill>
                  <a:schemeClr val="bg1"/>
                </a:solidFill>
              </a:rPr>
              <a:t>Armorer mounted in last slot on upper receiver</a:t>
            </a:r>
          </a:p>
        </p:txBody>
      </p:sp>
      <p:grpSp>
        <p:nvGrpSpPr>
          <p:cNvPr id="2" name="Group 1"/>
          <p:cNvGrpSpPr/>
          <p:nvPr/>
        </p:nvGrpSpPr>
        <p:grpSpPr>
          <a:xfrm>
            <a:off x="5219700" y="2588841"/>
            <a:ext cx="3429000" cy="2642906"/>
            <a:chOff x="2590800" y="2279650"/>
            <a:chExt cx="3429000" cy="2642906"/>
          </a:xfrm>
        </p:grpSpPr>
        <p:pic>
          <p:nvPicPr>
            <p:cNvPr id="6" name="Picture 5" descr="bMIL-SPEC%20BUIS.jpg"/>
            <p:cNvPicPr>
              <a:picLocks noChangeAspect="1"/>
            </p:cNvPicPr>
            <p:nvPr/>
          </p:nvPicPr>
          <p:blipFill>
            <a:blip r:embed="rId2" cstate="print"/>
            <a:stretch>
              <a:fillRect/>
            </a:stretch>
          </p:blipFill>
          <p:spPr>
            <a:xfrm>
              <a:off x="2590800" y="2279650"/>
              <a:ext cx="3429000" cy="2642906"/>
            </a:xfrm>
            <a:prstGeom prst="ellipse">
              <a:avLst/>
            </a:prstGeom>
            <a:ln>
              <a:noFill/>
            </a:ln>
            <a:effectLst>
              <a:softEdge rad="112500"/>
            </a:effectLst>
          </p:spPr>
        </p:pic>
        <p:sp>
          <p:nvSpPr>
            <p:cNvPr id="7" name="Oval 6"/>
            <p:cNvSpPr/>
            <p:nvPr/>
          </p:nvSpPr>
          <p:spPr>
            <a:xfrm>
              <a:off x="3124200" y="3345656"/>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 name="Picture 5" descr="MVC-01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3021013"/>
            <a:ext cx="239236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p:nvSpPr>
        <p:spPr bwMode="auto">
          <a:xfrm>
            <a:off x="76200" y="5219700"/>
            <a:ext cx="2971800" cy="12001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bg1"/>
                </a:solidFill>
                <a:latin typeface="Arial" panose="020B0604020202020204" pitchFamily="34" charset="0"/>
              </a:rPr>
              <a:t>Front sight post is not bent or damaged and the base of the sight post is flush with the front sight base.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470025" y="152400"/>
            <a:ext cx="6362700" cy="762000"/>
          </a:xfrm>
          <a:prstGeom prst="rect">
            <a:avLst/>
          </a:prstGeom>
          <a:noFill/>
          <a:ln w="9525">
            <a:noFill/>
            <a:miter lim="800000"/>
            <a:headEnd/>
            <a:tailEnd/>
          </a:ln>
        </p:spPr>
        <p:txBody>
          <a:bodyPr wrap="none">
            <a:spAutoFit/>
          </a:bodyPr>
          <a:lstStyle/>
          <a:p>
            <a:pPr algn="ctr" eaLnBrk="0" hangingPunct="0"/>
            <a:r>
              <a:rPr lang="en-US" sz="4400" b="1" dirty="0">
                <a:solidFill>
                  <a:schemeClr val="bg1"/>
                </a:solidFill>
              </a:rPr>
              <a:t>MAJOR COMPONENTS</a:t>
            </a:r>
          </a:p>
        </p:txBody>
      </p:sp>
      <p:grpSp>
        <p:nvGrpSpPr>
          <p:cNvPr id="9" name="Group 8"/>
          <p:cNvGrpSpPr/>
          <p:nvPr/>
        </p:nvGrpSpPr>
        <p:grpSpPr>
          <a:xfrm>
            <a:off x="820738" y="2238375"/>
            <a:ext cx="7248525" cy="2867025"/>
            <a:chOff x="820738" y="1528763"/>
            <a:chExt cx="7248525" cy="2867025"/>
          </a:xfrm>
        </p:grpSpPr>
        <p:graphicFrame>
          <p:nvGraphicFramePr>
            <p:cNvPr id="2050" name="Object 3"/>
            <p:cNvGraphicFramePr>
              <a:graphicFrameLocks noChangeAspect="1"/>
            </p:cNvGraphicFramePr>
            <p:nvPr>
              <p:extLst>
                <p:ext uri="{D42A27DB-BD31-4B8C-83A1-F6EECF244321}">
                  <p14:modId xmlns:p14="http://schemas.microsoft.com/office/powerpoint/2010/main" val="3275664635"/>
                </p:ext>
              </p:extLst>
            </p:nvPr>
          </p:nvGraphicFramePr>
          <p:xfrm>
            <a:off x="3462338" y="2462213"/>
            <a:ext cx="2219325" cy="1933575"/>
          </p:xfrm>
          <a:graphic>
            <a:graphicData uri="http://schemas.openxmlformats.org/presentationml/2006/ole">
              <mc:AlternateContent xmlns:mc="http://schemas.openxmlformats.org/markup-compatibility/2006">
                <mc:Choice xmlns:v="urn:schemas-microsoft-com:vml" Requires="v">
                  <p:oleObj spid="_x0000_s2244" name="Bitmap Image" r:id="rId3" imgW="2219635" imgH="1933333" progId="Paint.Picture">
                    <p:embed/>
                  </p:oleObj>
                </mc:Choice>
                <mc:Fallback>
                  <p:oleObj name="Bitmap Image" r:id="rId3" imgW="2219635" imgH="1933333"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2462213"/>
                          <a:ext cx="22193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4343401" y="1528763"/>
              <a:ext cx="3216276" cy="1290637"/>
              <a:chOff x="2736" y="963"/>
              <a:chExt cx="2026" cy="813"/>
            </a:xfrm>
          </p:grpSpPr>
          <p:sp>
            <p:nvSpPr>
              <p:cNvPr id="2073" name="Text Box 5"/>
              <p:cNvSpPr txBox="1">
                <a:spLocks noChangeArrowheads="1"/>
              </p:cNvSpPr>
              <p:nvPr/>
            </p:nvSpPr>
            <p:spPr bwMode="auto">
              <a:xfrm>
                <a:off x="3974" y="964"/>
                <a:ext cx="788" cy="194"/>
              </a:xfrm>
              <a:prstGeom prst="rect">
                <a:avLst/>
              </a:prstGeom>
              <a:noFill/>
              <a:ln w="9525">
                <a:noFill/>
                <a:miter lim="800000"/>
                <a:headEnd/>
                <a:tailEnd/>
              </a:ln>
            </p:spPr>
            <p:txBody>
              <a:bodyPr wrap="none">
                <a:spAutoFit/>
              </a:bodyPr>
              <a:lstStyle/>
              <a:p>
                <a:pPr eaLnBrk="0" hangingPunct="0"/>
                <a:r>
                  <a:rPr lang="en-US" sz="1400" b="1">
                    <a:solidFill>
                      <a:schemeClr val="bg1"/>
                    </a:solidFill>
                  </a:rPr>
                  <a:t>SIGHT LEAF</a:t>
                </a:r>
              </a:p>
            </p:txBody>
          </p:sp>
          <p:sp>
            <p:nvSpPr>
              <p:cNvPr id="2074" name="Rectangle 6"/>
              <p:cNvSpPr>
                <a:spLocks noChangeArrowheads="1"/>
              </p:cNvSpPr>
              <p:nvPr/>
            </p:nvSpPr>
            <p:spPr bwMode="auto">
              <a:xfrm>
                <a:off x="3981" y="963"/>
                <a:ext cx="768" cy="192"/>
              </a:xfrm>
              <a:prstGeom prst="rect">
                <a:avLst/>
              </a:prstGeom>
              <a:noFill/>
              <a:ln w="38100">
                <a:solidFill>
                  <a:srgbClr val="FF0000"/>
                </a:solidFill>
                <a:miter lim="800000"/>
                <a:headEnd/>
                <a:tailEnd/>
              </a:ln>
            </p:spPr>
            <p:txBody>
              <a:bodyPr wrap="none" anchor="ctr"/>
              <a:lstStyle/>
              <a:p>
                <a:endParaRPr lang="en-US"/>
              </a:p>
            </p:txBody>
          </p:sp>
          <p:sp>
            <p:nvSpPr>
              <p:cNvPr id="2075" name="Line 7"/>
              <p:cNvSpPr>
                <a:spLocks noChangeShapeType="1"/>
              </p:cNvSpPr>
              <p:nvPr/>
            </p:nvSpPr>
            <p:spPr bwMode="auto">
              <a:xfrm flipH="1">
                <a:off x="2736" y="1056"/>
                <a:ext cx="1248" cy="720"/>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4953000" y="2252663"/>
              <a:ext cx="3116263" cy="566737"/>
              <a:chOff x="3120" y="1419"/>
              <a:chExt cx="1963" cy="357"/>
            </a:xfrm>
          </p:grpSpPr>
          <p:sp>
            <p:nvSpPr>
              <p:cNvPr id="2070" name="Text Box 9"/>
              <p:cNvSpPr txBox="1">
                <a:spLocks noChangeArrowheads="1"/>
              </p:cNvSpPr>
              <p:nvPr/>
            </p:nvSpPr>
            <p:spPr bwMode="auto">
              <a:xfrm>
                <a:off x="3953" y="1419"/>
                <a:ext cx="1117" cy="194"/>
              </a:xfrm>
              <a:prstGeom prst="rect">
                <a:avLst/>
              </a:prstGeom>
              <a:noFill/>
              <a:ln w="9525">
                <a:noFill/>
                <a:miter lim="800000"/>
                <a:headEnd/>
                <a:tailEnd/>
              </a:ln>
            </p:spPr>
            <p:txBody>
              <a:bodyPr wrap="none">
                <a:spAutoFit/>
              </a:bodyPr>
              <a:lstStyle/>
              <a:p>
                <a:pPr eaLnBrk="0" hangingPunct="0"/>
                <a:r>
                  <a:rPr lang="en-US" sz="1400" b="1">
                    <a:solidFill>
                      <a:schemeClr val="bg1"/>
                    </a:solidFill>
                  </a:rPr>
                  <a:t>WINDAGE SCREW</a:t>
                </a:r>
              </a:p>
            </p:txBody>
          </p:sp>
          <p:sp>
            <p:nvSpPr>
              <p:cNvPr id="2071" name="Rectangle 10"/>
              <p:cNvSpPr>
                <a:spLocks noChangeArrowheads="1"/>
              </p:cNvSpPr>
              <p:nvPr/>
            </p:nvSpPr>
            <p:spPr bwMode="auto">
              <a:xfrm>
                <a:off x="3931" y="1420"/>
                <a:ext cx="1152" cy="192"/>
              </a:xfrm>
              <a:prstGeom prst="rect">
                <a:avLst/>
              </a:prstGeom>
              <a:noFill/>
              <a:ln w="38100">
                <a:solidFill>
                  <a:srgbClr val="FF0000"/>
                </a:solidFill>
                <a:miter lim="800000"/>
                <a:headEnd/>
                <a:tailEnd/>
              </a:ln>
            </p:spPr>
            <p:txBody>
              <a:bodyPr wrap="none" anchor="ctr"/>
              <a:lstStyle/>
              <a:p>
                <a:endParaRPr lang="en-US"/>
              </a:p>
            </p:txBody>
          </p:sp>
          <p:sp>
            <p:nvSpPr>
              <p:cNvPr id="2072" name="Line 11"/>
              <p:cNvSpPr>
                <a:spLocks noChangeShapeType="1"/>
              </p:cNvSpPr>
              <p:nvPr/>
            </p:nvSpPr>
            <p:spPr bwMode="auto">
              <a:xfrm flipH="1">
                <a:off x="3120" y="1488"/>
                <a:ext cx="816" cy="288"/>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4" name="Group 12"/>
            <p:cNvGrpSpPr>
              <a:grpSpLocks/>
            </p:cNvGrpSpPr>
            <p:nvPr/>
          </p:nvGrpSpPr>
          <p:grpSpPr bwMode="auto">
            <a:xfrm>
              <a:off x="5562600" y="2971800"/>
              <a:ext cx="2125663" cy="533400"/>
              <a:chOff x="3504" y="1872"/>
              <a:chExt cx="1339" cy="336"/>
            </a:xfrm>
          </p:grpSpPr>
          <p:sp>
            <p:nvSpPr>
              <p:cNvPr id="2067" name="Text Box 13"/>
              <p:cNvSpPr txBox="1">
                <a:spLocks noChangeArrowheads="1"/>
              </p:cNvSpPr>
              <p:nvPr/>
            </p:nvSpPr>
            <p:spPr bwMode="auto">
              <a:xfrm>
                <a:off x="3897" y="1877"/>
                <a:ext cx="937" cy="330"/>
              </a:xfrm>
              <a:prstGeom prst="rect">
                <a:avLst/>
              </a:prstGeom>
              <a:noFill/>
              <a:ln w="9525">
                <a:noFill/>
                <a:miter lim="800000"/>
                <a:headEnd/>
                <a:tailEnd/>
              </a:ln>
            </p:spPr>
            <p:txBody>
              <a:bodyPr wrap="none">
                <a:spAutoFit/>
              </a:bodyPr>
              <a:lstStyle/>
              <a:p>
                <a:pPr eaLnBrk="0" hangingPunct="0"/>
                <a:r>
                  <a:rPr lang="en-US" sz="1400" b="1">
                    <a:solidFill>
                      <a:schemeClr val="bg1"/>
                    </a:solidFill>
                  </a:rPr>
                  <a:t>BUTTON HEAD</a:t>
                </a:r>
              </a:p>
              <a:p>
                <a:pPr eaLnBrk="0" hangingPunct="0"/>
                <a:r>
                  <a:rPr lang="en-US" sz="1400" b="1">
                    <a:solidFill>
                      <a:schemeClr val="bg1"/>
                    </a:solidFill>
                  </a:rPr>
                  <a:t>CAP SCREW</a:t>
                </a:r>
              </a:p>
            </p:txBody>
          </p:sp>
          <p:sp>
            <p:nvSpPr>
              <p:cNvPr id="2068" name="Rectangle 14"/>
              <p:cNvSpPr>
                <a:spLocks noChangeArrowheads="1"/>
              </p:cNvSpPr>
              <p:nvPr/>
            </p:nvSpPr>
            <p:spPr bwMode="auto">
              <a:xfrm>
                <a:off x="3883" y="1872"/>
                <a:ext cx="960" cy="336"/>
              </a:xfrm>
              <a:prstGeom prst="rect">
                <a:avLst/>
              </a:prstGeom>
              <a:noFill/>
              <a:ln w="38100">
                <a:solidFill>
                  <a:srgbClr val="FF0000"/>
                </a:solidFill>
                <a:miter lim="800000"/>
                <a:headEnd/>
                <a:tailEnd/>
              </a:ln>
            </p:spPr>
            <p:txBody>
              <a:bodyPr wrap="none" anchor="ctr"/>
              <a:lstStyle/>
              <a:p>
                <a:endParaRPr lang="en-US"/>
              </a:p>
            </p:txBody>
          </p:sp>
          <p:sp>
            <p:nvSpPr>
              <p:cNvPr id="2069" name="Line 15"/>
              <p:cNvSpPr>
                <a:spLocks noChangeShapeType="1"/>
              </p:cNvSpPr>
              <p:nvPr/>
            </p:nvSpPr>
            <p:spPr bwMode="auto">
              <a:xfrm flipH="1" flipV="1">
                <a:off x="3504" y="2016"/>
                <a:ext cx="384" cy="48"/>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5" name="Group 16"/>
            <p:cNvGrpSpPr>
              <a:grpSpLocks/>
            </p:cNvGrpSpPr>
            <p:nvPr/>
          </p:nvGrpSpPr>
          <p:grpSpPr bwMode="auto">
            <a:xfrm>
              <a:off x="4724400" y="3352800"/>
              <a:ext cx="3044825" cy="917575"/>
              <a:chOff x="2976" y="2112"/>
              <a:chExt cx="1918" cy="578"/>
            </a:xfrm>
          </p:grpSpPr>
          <p:sp>
            <p:nvSpPr>
              <p:cNvPr id="2064" name="Text Box 17"/>
              <p:cNvSpPr txBox="1">
                <a:spLocks noChangeArrowheads="1"/>
              </p:cNvSpPr>
              <p:nvPr/>
            </p:nvSpPr>
            <p:spPr bwMode="auto">
              <a:xfrm>
                <a:off x="4052" y="2496"/>
                <a:ext cx="827" cy="194"/>
              </a:xfrm>
              <a:prstGeom prst="rect">
                <a:avLst/>
              </a:prstGeom>
              <a:noFill/>
              <a:ln w="9525">
                <a:noFill/>
                <a:miter lim="800000"/>
                <a:headEnd/>
                <a:tailEnd/>
              </a:ln>
            </p:spPr>
            <p:txBody>
              <a:bodyPr wrap="none">
                <a:spAutoFit/>
              </a:bodyPr>
              <a:lstStyle/>
              <a:p>
                <a:pPr eaLnBrk="0" hangingPunct="0"/>
                <a:r>
                  <a:rPr lang="en-US" sz="1400" b="1">
                    <a:solidFill>
                      <a:schemeClr val="bg1"/>
                    </a:solidFill>
                  </a:rPr>
                  <a:t>INDEX LINES</a:t>
                </a:r>
              </a:p>
            </p:txBody>
          </p:sp>
          <p:sp>
            <p:nvSpPr>
              <p:cNvPr id="2065" name="Rectangle 18"/>
              <p:cNvSpPr>
                <a:spLocks noChangeArrowheads="1"/>
              </p:cNvSpPr>
              <p:nvPr/>
            </p:nvSpPr>
            <p:spPr bwMode="auto">
              <a:xfrm>
                <a:off x="4030" y="2496"/>
                <a:ext cx="864" cy="192"/>
              </a:xfrm>
              <a:prstGeom prst="rect">
                <a:avLst/>
              </a:prstGeom>
              <a:noFill/>
              <a:ln w="38100">
                <a:solidFill>
                  <a:srgbClr val="FF0000"/>
                </a:solidFill>
                <a:miter lim="800000"/>
                <a:headEnd/>
                <a:tailEnd/>
              </a:ln>
            </p:spPr>
            <p:txBody>
              <a:bodyPr wrap="none" anchor="ctr"/>
              <a:lstStyle/>
              <a:p>
                <a:endParaRPr lang="en-US"/>
              </a:p>
            </p:txBody>
          </p:sp>
          <p:sp>
            <p:nvSpPr>
              <p:cNvPr id="2066" name="Line 19"/>
              <p:cNvSpPr>
                <a:spLocks noChangeShapeType="1"/>
              </p:cNvSpPr>
              <p:nvPr/>
            </p:nvSpPr>
            <p:spPr bwMode="auto">
              <a:xfrm flipH="1" flipV="1">
                <a:off x="2976" y="2112"/>
                <a:ext cx="1056" cy="384"/>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6" name="Group 20"/>
            <p:cNvGrpSpPr>
              <a:grpSpLocks/>
            </p:cNvGrpSpPr>
            <p:nvPr/>
          </p:nvGrpSpPr>
          <p:grpSpPr bwMode="auto">
            <a:xfrm>
              <a:off x="820738" y="3733800"/>
              <a:ext cx="2760662" cy="457200"/>
              <a:chOff x="517" y="2352"/>
              <a:chExt cx="1739" cy="288"/>
            </a:xfrm>
          </p:grpSpPr>
          <p:sp>
            <p:nvSpPr>
              <p:cNvPr id="2061" name="Text Box 21"/>
              <p:cNvSpPr txBox="1">
                <a:spLocks noChangeArrowheads="1"/>
              </p:cNvSpPr>
              <p:nvPr/>
            </p:nvSpPr>
            <p:spPr bwMode="auto">
              <a:xfrm>
                <a:off x="517" y="2400"/>
                <a:ext cx="1028" cy="194"/>
              </a:xfrm>
              <a:prstGeom prst="rect">
                <a:avLst/>
              </a:prstGeom>
              <a:noFill/>
              <a:ln w="9525">
                <a:noFill/>
                <a:miter lim="800000"/>
                <a:headEnd/>
                <a:tailEnd/>
              </a:ln>
            </p:spPr>
            <p:txBody>
              <a:bodyPr wrap="none">
                <a:spAutoFit/>
              </a:bodyPr>
              <a:lstStyle/>
              <a:p>
                <a:pPr eaLnBrk="0" hangingPunct="0"/>
                <a:r>
                  <a:rPr lang="en-US" sz="1400" b="1">
                    <a:solidFill>
                      <a:schemeClr val="bg1"/>
                    </a:solidFill>
                  </a:rPr>
                  <a:t>WINDAGE KNOB</a:t>
                </a:r>
              </a:p>
            </p:txBody>
          </p:sp>
          <p:sp>
            <p:nvSpPr>
              <p:cNvPr id="2062" name="Rectangle 22"/>
              <p:cNvSpPr>
                <a:spLocks noChangeArrowheads="1"/>
              </p:cNvSpPr>
              <p:nvPr/>
            </p:nvSpPr>
            <p:spPr bwMode="auto">
              <a:xfrm>
                <a:off x="546" y="2352"/>
                <a:ext cx="960" cy="288"/>
              </a:xfrm>
              <a:prstGeom prst="rect">
                <a:avLst/>
              </a:prstGeom>
              <a:noFill/>
              <a:ln w="38100">
                <a:solidFill>
                  <a:srgbClr val="FF0000"/>
                </a:solidFill>
                <a:miter lim="800000"/>
                <a:headEnd/>
                <a:tailEnd/>
              </a:ln>
            </p:spPr>
            <p:txBody>
              <a:bodyPr wrap="none" anchor="ctr"/>
              <a:lstStyle/>
              <a:p>
                <a:endParaRPr lang="en-US"/>
              </a:p>
            </p:txBody>
          </p:sp>
          <p:sp>
            <p:nvSpPr>
              <p:cNvPr id="2063" name="Line 23"/>
              <p:cNvSpPr>
                <a:spLocks noChangeShapeType="1"/>
              </p:cNvSpPr>
              <p:nvPr/>
            </p:nvSpPr>
            <p:spPr bwMode="auto">
              <a:xfrm>
                <a:off x="1536" y="2496"/>
                <a:ext cx="720" cy="0"/>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7" name="Group 24"/>
            <p:cNvGrpSpPr>
              <a:grpSpLocks/>
            </p:cNvGrpSpPr>
            <p:nvPr/>
          </p:nvGrpSpPr>
          <p:grpSpPr bwMode="auto">
            <a:xfrm>
              <a:off x="1050925" y="1828800"/>
              <a:ext cx="2987675" cy="838200"/>
              <a:chOff x="662" y="1152"/>
              <a:chExt cx="1882" cy="528"/>
            </a:xfrm>
          </p:grpSpPr>
          <p:sp>
            <p:nvSpPr>
              <p:cNvPr id="2058" name="Text Box 25"/>
              <p:cNvSpPr txBox="1">
                <a:spLocks noChangeArrowheads="1"/>
              </p:cNvSpPr>
              <p:nvPr/>
            </p:nvSpPr>
            <p:spPr bwMode="auto">
              <a:xfrm>
                <a:off x="662" y="1176"/>
                <a:ext cx="1185" cy="194"/>
              </a:xfrm>
              <a:prstGeom prst="rect">
                <a:avLst/>
              </a:prstGeom>
              <a:noFill/>
              <a:ln w="9525">
                <a:noFill/>
                <a:miter lim="800000"/>
                <a:headEnd/>
                <a:tailEnd/>
              </a:ln>
            </p:spPr>
            <p:txBody>
              <a:bodyPr wrap="none">
                <a:spAutoFit/>
              </a:bodyPr>
              <a:lstStyle/>
              <a:p>
                <a:pPr eaLnBrk="0" hangingPunct="0"/>
                <a:r>
                  <a:rPr lang="en-US" sz="1400" b="1" dirty="0">
                    <a:solidFill>
                      <a:schemeClr val="bg1"/>
                    </a:solidFill>
                  </a:rPr>
                  <a:t>SIGHT APERATURE</a:t>
                </a:r>
              </a:p>
            </p:txBody>
          </p:sp>
          <p:sp>
            <p:nvSpPr>
              <p:cNvPr id="2059" name="Rectangle 26"/>
              <p:cNvSpPr>
                <a:spLocks noChangeArrowheads="1"/>
              </p:cNvSpPr>
              <p:nvPr/>
            </p:nvSpPr>
            <p:spPr bwMode="auto">
              <a:xfrm>
                <a:off x="679" y="1152"/>
                <a:ext cx="1152" cy="240"/>
              </a:xfrm>
              <a:prstGeom prst="rect">
                <a:avLst/>
              </a:prstGeom>
              <a:noFill/>
              <a:ln w="38100">
                <a:solidFill>
                  <a:srgbClr val="FF0000"/>
                </a:solidFill>
                <a:miter lim="800000"/>
                <a:headEnd/>
                <a:tailEnd/>
              </a:ln>
            </p:spPr>
            <p:txBody>
              <a:bodyPr wrap="none" anchor="ctr"/>
              <a:lstStyle/>
              <a:p>
                <a:endParaRPr lang="en-US"/>
              </a:p>
            </p:txBody>
          </p:sp>
          <p:sp>
            <p:nvSpPr>
              <p:cNvPr id="2060" name="Line 27"/>
              <p:cNvSpPr>
                <a:spLocks noChangeShapeType="1"/>
              </p:cNvSpPr>
              <p:nvPr/>
            </p:nvSpPr>
            <p:spPr bwMode="auto">
              <a:xfrm>
                <a:off x="1848" y="1296"/>
                <a:ext cx="696" cy="384"/>
              </a:xfrm>
              <a:prstGeom prst="line">
                <a:avLst/>
              </a:prstGeom>
              <a:noFill/>
              <a:ln w="38100">
                <a:solidFill>
                  <a:srgbClr val="FF0000"/>
                </a:solidFill>
                <a:round/>
                <a:headEnd/>
                <a:tailEnd type="triangle" w="med" len="med"/>
              </a:ln>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0" y="137160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chemeClr val="bg1"/>
                </a:solidFill>
                <a:latin typeface="Arial" panose="020B0604020202020204" pitchFamily="34" charset="0"/>
              </a:rPr>
              <a:t>The average answer is:</a:t>
            </a:r>
          </a:p>
          <a:p>
            <a:pPr eaLnBrk="1" hangingPunct="1">
              <a:spcBef>
                <a:spcPct val="0"/>
              </a:spcBef>
              <a:buFontTx/>
              <a:buNone/>
            </a:pPr>
            <a:r>
              <a:rPr lang="en-US" altLang="en-US" sz="2800">
                <a:solidFill>
                  <a:schemeClr val="bg1"/>
                </a:solidFill>
                <a:latin typeface="Arial" panose="020B0604020202020204" pitchFamily="34" charset="0"/>
              </a:rPr>
              <a:t> “Adjusting the sights so that the bullets impact where we are aiming.”</a:t>
            </a:r>
          </a:p>
        </p:txBody>
      </p:sp>
      <p:sp>
        <p:nvSpPr>
          <p:cNvPr id="52227" name="Text Box 4"/>
          <p:cNvSpPr txBox="1">
            <a:spLocks noChangeArrowheads="1"/>
          </p:cNvSpPr>
          <p:nvPr/>
        </p:nvSpPr>
        <p:spPr bwMode="auto">
          <a:xfrm>
            <a:off x="0" y="31242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chemeClr val="bg1"/>
                </a:solidFill>
                <a:latin typeface="Arial" panose="020B0604020202020204" pitchFamily="34" charset="0"/>
              </a:rPr>
              <a:t>TC 3-22.9 C1 states: The purpose of zeroing is to align the sights with the weapon’s barrel given standard issue ammunition.</a:t>
            </a:r>
          </a:p>
        </p:txBody>
      </p:sp>
      <p:sp>
        <p:nvSpPr>
          <p:cNvPr id="52228" name="Text Box 5"/>
          <p:cNvSpPr txBox="1">
            <a:spLocks noChangeArrowheads="1"/>
          </p:cNvSpPr>
          <p:nvPr/>
        </p:nvSpPr>
        <p:spPr bwMode="auto">
          <a:xfrm>
            <a:off x="0" y="514985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chemeClr val="bg1"/>
                </a:solidFill>
                <a:latin typeface="Arial" panose="020B0604020202020204" pitchFamily="34" charset="0"/>
              </a:rPr>
              <a:t>Both answers are correct. </a:t>
            </a:r>
          </a:p>
          <a:p>
            <a:pPr eaLnBrk="1" hangingPunct="1">
              <a:spcBef>
                <a:spcPct val="0"/>
              </a:spcBef>
              <a:buFontTx/>
              <a:buNone/>
            </a:pPr>
            <a:endParaRPr lang="en-US" altLang="en-US" sz="2800">
              <a:solidFill>
                <a:schemeClr val="bg1"/>
              </a:solidFill>
              <a:latin typeface="Arial" panose="020B0604020202020204" pitchFamily="34" charset="0"/>
            </a:endParaRPr>
          </a:p>
        </p:txBody>
      </p:sp>
      <p:sp>
        <p:nvSpPr>
          <p:cNvPr id="13414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7314C8-5880-4392-84E8-857CA936A40C}" type="slidenum">
              <a:rPr lang="en-US" altLang="en-US" sz="1200" smtClean="0">
                <a:solidFill>
                  <a:srgbClr val="FFFFFF"/>
                </a:solidFill>
              </a:rPr>
              <a:pPr>
                <a:spcBef>
                  <a:spcPct val="0"/>
                </a:spcBef>
                <a:buFontTx/>
                <a:buNone/>
              </a:pPr>
              <a:t>76</a:t>
            </a:fld>
            <a:endParaRPr lang="en-US" altLang="en-US" sz="1200" smtClean="0">
              <a:solidFill>
                <a:srgbClr val="FFFFFF"/>
              </a:solidFill>
            </a:endParaRPr>
          </a:p>
        </p:txBody>
      </p:sp>
      <p:sp>
        <p:nvSpPr>
          <p:cNvPr id="134150" name="TextBox 6"/>
          <p:cNvSpPr txBox="1">
            <a:spLocks noChangeArrowheads="1"/>
          </p:cNvSpPr>
          <p:nvPr/>
        </p:nvSpPr>
        <p:spPr bwMode="auto">
          <a:xfrm>
            <a:off x="2414588" y="42863"/>
            <a:ext cx="434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u="sng">
                <a:solidFill>
                  <a:schemeClr val="bg1"/>
                </a:solidFill>
                <a:latin typeface="Arial" panose="020B0604020202020204" pitchFamily="34" charset="0"/>
              </a:rPr>
              <a:t>What is Zeroing?</a:t>
            </a:r>
          </a:p>
        </p:txBody>
      </p:sp>
    </p:spTree>
    <p:extLst>
      <p:ext uri="{BB962C8B-B14F-4D97-AF65-F5344CB8AC3E}">
        <p14:creationId xmlns:p14="http://schemas.microsoft.com/office/powerpoint/2010/main" val="4234913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p:bldP spid="52228"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0" y="152400"/>
            <a:ext cx="9144000" cy="584775"/>
          </a:xfrm>
          <a:prstGeom prst="rect">
            <a:avLst/>
          </a:prstGeom>
          <a:noFill/>
          <a:ln w="9525">
            <a:noFill/>
            <a:miter lim="800000"/>
            <a:headEnd/>
            <a:tailEnd/>
          </a:ln>
        </p:spPr>
        <p:txBody>
          <a:bodyPr wrap="square">
            <a:spAutoFit/>
          </a:bodyPr>
          <a:lstStyle/>
          <a:p>
            <a:pPr algn="ctr" eaLnBrk="0" hangingPunct="0"/>
            <a:r>
              <a:rPr lang="en-US" sz="3200" b="1" dirty="0" smtClean="0">
                <a:solidFill>
                  <a:schemeClr val="bg1"/>
                </a:solidFill>
              </a:rPr>
              <a:t>Zeroing</a:t>
            </a:r>
            <a:endParaRPr lang="en-US" sz="3200" b="1" dirty="0">
              <a:solidFill>
                <a:schemeClr val="bg1"/>
              </a:solidFill>
            </a:endParaRPr>
          </a:p>
        </p:txBody>
      </p:sp>
      <p:graphicFrame>
        <p:nvGraphicFramePr>
          <p:cNvPr id="27651" name="Object 3"/>
          <p:cNvGraphicFramePr>
            <a:graphicFrameLocks noChangeAspect="1"/>
          </p:cNvGraphicFramePr>
          <p:nvPr/>
        </p:nvGraphicFramePr>
        <p:xfrm>
          <a:off x="5943600" y="1419225"/>
          <a:ext cx="2609850" cy="4448175"/>
        </p:xfrm>
        <a:graphic>
          <a:graphicData uri="http://schemas.openxmlformats.org/presentationml/2006/ole">
            <mc:AlternateContent xmlns:mc="http://schemas.openxmlformats.org/markup-compatibility/2006">
              <mc:Choice xmlns:v="urn:schemas-microsoft-com:vml" Requires="v">
                <p:oleObj spid="_x0000_s3269" name="Bitmap Image" r:id="rId4" imgW="2609829" imgH="4448026" progId="Paint.Picture">
                  <p:embed/>
                </p:oleObj>
              </mc:Choice>
              <mc:Fallback>
                <p:oleObj name="Bitmap Image" r:id="rId4" imgW="2609829" imgH="444802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419225"/>
                        <a:ext cx="26098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Text Box 4"/>
          <p:cNvSpPr txBox="1">
            <a:spLocks noChangeArrowheads="1"/>
          </p:cNvSpPr>
          <p:nvPr/>
        </p:nvSpPr>
        <p:spPr bwMode="auto">
          <a:xfrm>
            <a:off x="361950" y="2601686"/>
            <a:ext cx="5181600" cy="2677656"/>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400" dirty="0">
                <a:solidFill>
                  <a:schemeClr val="bg1"/>
                </a:solidFill>
              </a:rPr>
              <a:t>  </a:t>
            </a:r>
            <a:r>
              <a:rPr lang="en-US" sz="2400" dirty="0" smtClean="0">
                <a:solidFill>
                  <a:schemeClr val="bg1"/>
                </a:solidFill>
              </a:rPr>
              <a:t>Fire two 5-round groups before making any adjustments</a:t>
            </a:r>
          </a:p>
          <a:p>
            <a:pPr eaLnBrk="0" hangingPunct="0">
              <a:spcBef>
                <a:spcPct val="50000"/>
              </a:spcBef>
            </a:pPr>
            <a:endParaRPr lang="en-US" sz="2400" dirty="0">
              <a:solidFill>
                <a:schemeClr val="bg1"/>
              </a:solidFill>
            </a:endParaRPr>
          </a:p>
          <a:p>
            <a:pPr eaLnBrk="0" hangingPunct="0">
              <a:spcBef>
                <a:spcPct val="50000"/>
              </a:spcBef>
              <a:buFontTx/>
              <a:buChar char="•"/>
            </a:pPr>
            <a:r>
              <a:rPr lang="en-US" sz="2400" dirty="0">
                <a:solidFill>
                  <a:schemeClr val="bg1"/>
                </a:solidFill>
              </a:rPr>
              <a:t>  </a:t>
            </a:r>
            <a:r>
              <a:rPr lang="en-US" sz="2400" dirty="0" smtClean="0">
                <a:solidFill>
                  <a:schemeClr val="bg1"/>
                </a:solidFill>
              </a:rPr>
              <a:t>Place five of six rounds from two consecutive 5-round groups in the four centimeter circle</a:t>
            </a:r>
            <a:endParaRPr lang="en-US" sz="2400" dirty="0">
              <a:solidFill>
                <a:schemeClr val="bg1"/>
              </a:solidFill>
            </a:endParaRPr>
          </a:p>
        </p:txBody>
      </p:sp>
      <p:sp>
        <p:nvSpPr>
          <p:cNvPr id="27653" name="AutoShape 5"/>
          <p:cNvSpPr>
            <a:spLocks noChangeArrowheads="1"/>
          </p:cNvSpPr>
          <p:nvPr/>
        </p:nvSpPr>
        <p:spPr bwMode="auto">
          <a:xfrm>
            <a:off x="7086600" y="3733800"/>
            <a:ext cx="381000" cy="381000"/>
          </a:xfrm>
          <a:prstGeom prst="star32">
            <a:avLst>
              <a:gd name="adj" fmla="val 37500"/>
            </a:avLst>
          </a:prstGeom>
          <a:solidFill>
            <a:schemeClr val="bg1"/>
          </a:solidFill>
          <a:ln w="9525">
            <a:noFill/>
            <a:miter lim="800000"/>
            <a:headEnd/>
            <a:tailEnd/>
          </a:ln>
        </p:spPr>
        <p:txBody>
          <a:bodyPr wrap="none" anchor="ctr"/>
          <a:lstStyle/>
          <a:p>
            <a:endParaRPr lang="en-US"/>
          </a:p>
        </p:txBody>
      </p:sp>
      <p:sp>
        <p:nvSpPr>
          <p:cNvPr id="27654" name="AutoShape 6"/>
          <p:cNvSpPr>
            <a:spLocks noChangeArrowheads="1"/>
          </p:cNvSpPr>
          <p:nvPr/>
        </p:nvSpPr>
        <p:spPr bwMode="auto">
          <a:xfrm>
            <a:off x="6629400" y="3733800"/>
            <a:ext cx="381000" cy="381000"/>
          </a:xfrm>
          <a:prstGeom prst="star32">
            <a:avLst>
              <a:gd name="adj" fmla="val 37500"/>
            </a:avLst>
          </a:prstGeom>
          <a:solidFill>
            <a:schemeClr val="tx1"/>
          </a:solidFill>
          <a:ln w="9525">
            <a:noFill/>
            <a:miter lim="800000"/>
            <a:headEnd/>
            <a:tailEnd/>
          </a:ln>
        </p:spPr>
        <p:txBody>
          <a:bodyPr wrap="none" anchor="ctr"/>
          <a:lstStyle/>
          <a:p>
            <a:endParaRPr lang="en-US"/>
          </a:p>
        </p:txBody>
      </p:sp>
      <p:sp>
        <p:nvSpPr>
          <p:cNvPr id="27655" name="AutoShape 7"/>
          <p:cNvSpPr>
            <a:spLocks noChangeArrowheads="1"/>
          </p:cNvSpPr>
          <p:nvPr/>
        </p:nvSpPr>
        <p:spPr bwMode="auto">
          <a:xfrm>
            <a:off x="7391400" y="3886200"/>
            <a:ext cx="381000" cy="381000"/>
          </a:xfrm>
          <a:prstGeom prst="star32">
            <a:avLst>
              <a:gd name="adj" fmla="val 37500"/>
            </a:avLst>
          </a:prstGeom>
          <a:solidFill>
            <a:schemeClr val="tx1"/>
          </a:solidFill>
          <a:ln w="9525">
            <a:noFill/>
            <a:miter lim="800000"/>
            <a:headEnd/>
            <a:tailEnd/>
          </a:ln>
        </p:spPr>
        <p:txBody>
          <a:bodyPr wrap="none" anchor="ctr"/>
          <a:lstStyle/>
          <a:p>
            <a:endParaRPr lang="en-US"/>
          </a:p>
        </p:txBody>
      </p:sp>
      <p:sp>
        <p:nvSpPr>
          <p:cNvPr id="27656" name="AutoShape 8"/>
          <p:cNvSpPr>
            <a:spLocks noChangeArrowheads="1"/>
          </p:cNvSpPr>
          <p:nvPr/>
        </p:nvSpPr>
        <p:spPr bwMode="auto">
          <a:xfrm>
            <a:off x="7772400" y="2590800"/>
            <a:ext cx="381000" cy="381000"/>
          </a:xfrm>
          <a:prstGeom prst="star32">
            <a:avLst>
              <a:gd name="adj" fmla="val 37500"/>
            </a:avLst>
          </a:prstGeom>
          <a:solidFill>
            <a:schemeClr val="bg1"/>
          </a:solidFill>
          <a:ln w="9525">
            <a:noFill/>
            <a:miter lim="800000"/>
            <a:headEnd/>
            <a:tailEnd/>
          </a:ln>
        </p:spPr>
        <p:txBody>
          <a:bodyPr wrap="none" anchor="ctr"/>
          <a:lstStyle/>
          <a:p>
            <a:endParaRPr lang="en-US"/>
          </a:p>
        </p:txBody>
      </p:sp>
      <p:sp>
        <p:nvSpPr>
          <p:cNvPr id="27657" name="AutoShape 9"/>
          <p:cNvSpPr>
            <a:spLocks noChangeArrowheads="1"/>
          </p:cNvSpPr>
          <p:nvPr/>
        </p:nvSpPr>
        <p:spPr bwMode="auto">
          <a:xfrm>
            <a:off x="7086600" y="3429000"/>
            <a:ext cx="381000" cy="381000"/>
          </a:xfrm>
          <a:prstGeom prst="star32">
            <a:avLst>
              <a:gd name="adj" fmla="val 37500"/>
            </a:avLst>
          </a:prstGeom>
          <a:solidFill>
            <a:schemeClr val="tx1"/>
          </a:solidFill>
          <a:ln w="9525">
            <a:noFill/>
            <a:miter lim="800000"/>
            <a:headEnd/>
            <a:tailEnd/>
          </a:ln>
        </p:spPr>
        <p:txBody>
          <a:bodyPr wrap="none" anchor="ctr"/>
          <a:lstStyle/>
          <a:p>
            <a:endParaRPr lang="en-US"/>
          </a:p>
        </p:txBody>
      </p:sp>
      <p:sp>
        <p:nvSpPr>
          <p:cNvPr id="27658" name="AutoShape 10"/>
          <p:cNvSpPr>
            <a:spLocks noChangeArrowheads="1"/>
          </p:cNvSpPr>
          <p:nvPr/>
        </p:nvSpPr>
        <p:spPr bwMode="auto">
          <a:xfrm>
            <a:off x="6858000" y="3886200"/>
            <a:ext cx="381000" cy="381000"/>
          </a:xfrm>
          <a:prstGeom prst="star32">
            <a:avLst>
              <a:gd name="adj" fmla="val 37500"/>
            </a:avLst>
          </a:prstGeom>
          <a:solidFill>
            <a:schemeClr val="tx1"/>
          </a:solidFill>
          <a:ln w="9525">
            <a:noFill/>
            <a:miter lim="800000"/>
            <a:headEnd/>
            <a:tailEnd/>
          </a:ln>
        </p:spPr>
        <p:txBody>
          <a:bodyPr wrap="none" anchor="ctr"/>
          <a:lstStyle/>
          <a:p>
            <a:endParaRPr lang="en-US"/>
          </a:p>
        </p:txBody>
      </p:sp>
      <p:sp>
        <p:nvSpPr>
          <p:cNvPr id="11" name="AutoShape 7"/>
          <p:cNvSpPr>
            <a:spLocks noChangeArrowheads="1"/>
          </p:cNvSpPr>
          <p:nvPr/>
        </p:nvSpPr>
        <p:spPr bwMode="auto">
          <a:xfrm>
            <a:off x="7391400" y="3505200"/>
            <a:ext cx="381000" cy="381000"/>
          </a:xfrm>
          <a:prstGeom prst="star32">
            <a:avLst>
              <a:gd name="adj" fmla="val 37500"/>
            </a:avLst>
          </a:prstGeom>
          <a:solidFill>
            <a:schemeClr val="tx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down)">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wipe(down)">
                                      <p:cBhvr>
                                        <p:cTn id="12" dur="5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658"/>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GUNSHOT.WAV"/>
                                        </p:tgtEl>
                                      </p:cMediaNode>
                                    </p:audio>
                                  </p:subTnLst>
                                </p:cTn>
                              </p:par>
                            </p:childTnLst>
                          </p:cTn>
                        </p:par>
                        <p:par>
                          <p:cTn id="17" fill="hold">
                            <p:stCondLst>
                              <p:cond delay="500"/>
                            </p:stCondLst>
                            <p:childTnLst>
                              <p:par>
                                <p:cTn id="18" presetID="1" presetClass="entr" presetSubtype="0" fill="hold" grpId="0" nodeType="afterEffect">
                                  <p:stCondLst>
                                    <p:cond delay="1000"/>
                                  </p:stCondLst>
                                  <p:childTnLst>
                                    <p:set>
                                      <p:cBhvr>
                                        <p:cTn id="19" dur="1" fill="hold">
                                          <p:stCondLst>
                                            <p:cond delay="499"/>
                                          </p:stCondLst>
                                        </p:cTn>
                                        <p:tgtEl>
                                          <p:spTgt spid="2765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GUNSHOT.WAV"/>
                                        </p:tgtEl>
                                      </p:cMediaNode>
                                    </p:audio>
                                  </p:subTnLst>
                                </p:cTn>
                              </p:par>
                            </p:childTnLst>
                          </p:cTn>
                        </p:par>
                        <p:par>
                          <p:cTn id="20" fill="hold">
                            <p:stCondLst>
                              <p:cond delay="2000"/>
                            </p:stCondLst>
                            <p:childTnLst>
                              <p:par>
                                <p:cTn id="21" presetID="1" presetClass="entr" presetSubtype="0" fill="hold" grpId="0" nodeType="afterEffect">
                                  <p:stCondLst>
                                    <p:cond delay="1000"/>
                                  </p:stCondLst>
                                  <p:childTnLst>
                                    <p:set>
                                      <p:cBhvr>
                                        <p:cTn id="22" dur="1" fill="hold">
                                          <p:stCondLst>
                                            <p:cond delay="499"/>
                                          </p:stCondLst>
                                        </p:cTn>
                                        <p:tgtEl>
                                          <p:spTgt spid="2765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GUNSHOT.WAV"/>
                                        </p:tgtEl>
                                      </p:cMediaNode>
                                    </p:audio>
                                  </p:subTnLst>
                                </p:cTn>
                              </p:par>
                            </p:childTnLst>
                          </p:cTn>
                        </p:par>
                        <p:par>
                          <p:cTn id="23" fill="hold">
                            <p:stCondLst>
                              <p:cond delay="3500"/>
                            </p:stCondLst>
                            <p:childTnLst>
                              <p:par>
                                <p:cTn id="24" presetID="1" presetClass="entr" presetSubtype="0" fill="hold" grpId="0" nodeType="afterEffect">
                                  <p:stCondLst>
                                    <p:cond delay="2000"/>
                                  </p:stCondLst>
                                  <p:childTnLst>
                                    <p:set>
                                      <p:cBhvr>
                                        <p:cTn id="25" dur="1" fill="hold">
                                          <p:stCondLst>
                                            <p:cond delay="499"/>
                                          </p:stCondLst>
                                        </p:cTn>
                                        <p:tgtEl>
                                          <p:spTgt spid="2765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GUNSHOT.WAV"/>
                                        </p:tgtEl>
                                      </p:cMediaNode>
                                    </p:audio>
                                  </p:subTnLst>
                                </p:cTn>
                              </p:par>
                            </p:childTnLst>
                          </p:cTn>
                        </p:par>
                        <p:par>
                          <p:cTn id="26" fill="hold">
                            <p:stCondLst>
                              <p:cond delay="6000"/>
                            </p:stCondLst>
                            <p:childTnLst>
                              <p:par>
                                <p:cTn id="27" presetID="1" presetClass="entr" presetSubtype="0" fill="hold" grpId="0" nodeType="afterEffect">
                                  <p:stCondLst>
                                    <p:cond delay="1000"/>
                                  </p:stCondLst>
                                  <p:childTnLst>
                                    <p:set>
                                      <p:cBhvr>
                                        <p:cTn id="28" dur="1" fill="hold">
                                          <p:stCondLst>
                                            <p:cond delay="499"/>
                                          </p:stCondLst>
                                        </p:cTn>
                                        <p:tgtEl>
                                          <p:spTgt spid="2765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GUNSHOT.WAV"/>
                                        </p:tgtEl>
                                      </p:cMediaNode>
                                    </p:audio>
                                  </p:subTnLst>
                                </p:cTn>
                              </p:par>
                            </p:childTnLst>
                          </p:cTn>
                        </p:par>
                        <p:par>
                          <p:cTn id="29" fill="hold">
                            <p:stCondLst>
                              <p:cond delay="7500"/>
                            </p:stCondLst>
                            <p:childTnLst>
                              <p:par>
                                <p:cTn id="30" presetID="1" presetClass="entr" presetSubtype="0" fill="hold" grpId="0" nodeType="afterEffect">
                                  <p:stCondLst>
                                    <p:cond delay="1000"/>
                                  </p:stCondLst>
                                  <p:childTnLst>
                                    <p:set>
                                      <p:cBhvr>
                                        <p:cTn id="31" dur="1" fill="hold">
                                          <p:stCondLst>
                                            <p:cond delay="499"/>
                                          </p:stCondLst>
                                        </p:cTn>
                                        <p:tgtEl>
                                          <p:spTgt spid="27653"/>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GUNSHOT.WAV"/>
                                        </p:tgtEl>
                                      </p:cMediaNode>
                                    </p:audio>
                                  </p:subTnLst>
                                </p:cTn>
                              </p:par>
                            </p:childTnLst>
                          </p:cTn>
                        </p:par>
                        <p:par>
                          <p:cTn id="32" fill="hold">
                            <p:stCondLst>
                              <p:cond delay="9000"/>
                            </p:stCondLst>
                            <p:childTnLst>
                              <p:par>
                                <p:cTn id="33" presetID="1" presetClass="entr" presetSubtype="0" fill="hold" grpId="0" nodeType="afterEffect">
                                  <p:stCondLst>
                                    <p:cond delay="2000"/>
                                  </p:stCondLst>
                                  <p:childTnLst>
                                    <p:set>
                                      <p:cBhvr>
                                        <p:cTn id="34" dur="1" fill="hold">
                                          <p:stCondLst>
                                            <p:cond delay="499"/>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P spid="27653" grpId="0" animBg="1"/>
      <p:bldP spid="27654" grpId="0" animBg="1"/>
      <p:bldP spid="27655" grpId="0" animBg="1"/>
      <p:bldP spid="27656" grpId="0" animBg="1"/>
      <p:bldP spid="27657" grpId="0" animBg="1"/>
      <p:bldP spid="27658"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1241519" y="1138238"/>
            <a:ext cx="6742551" cy="4857359"/>
            <a:chOff x="1241519" y="1138238"/>
            <a:chExt cx="6742551" cy="4857359"/>
          </a:xfrm>
        </p:grpSpPr>
        <p:pic>
          <p:nvPicPr>
            <p:cNvPr id="19" name="Picture 18" descr="bMIL-SPEC%20BUIS.jpg"/>
            <p:cNvPicPr>
              <a:picLocks noChangeAspect="1"/>
            </p:cNvPicPr>
            <p:nvPr/>
          </p:nvPicPr>
          <p:blipFill>
            <a:blip r:embed="rId3" cstate="print"/>
            <a:stretch>
              <a:fillRect/>
            </a:stretch>
          </p:blipFill>
          <p:spPr>
            <a:xfrm>
              <a:off x="2898294" y="1967102"/>
              <a:ext cx="3429000" cy="2642906"/>
            </a:xfrm>
            <a:prstGeom prst="ellipse">
              <a:avLst/>
            </a:prstGeom>
            <a:ln>
              <a:noFill/>
            </a:ln>
            <a:effectLst>
              <a:softEdge rad="112500"/>
            </a:effectLst>
          </p:spPr>
        </p:pic>
        <p:grpSp>
          <p:nvGrpSpPr>
            <p:cNvPr id="101379" name="Group 16"/>
            <p:cNvGrpSpPr>
              <a:grpSpLocks/>
            </p:cNvGrpSpPr>
            <p:nvPr/>
          </p:nvGrpSpPr>
          <p:grpSpPr bwMode="auto">
            <a:xfrm>
              <a:off x="1241519" y="1138238"/>
              <a:ext cx="6742551" cy="4857359"/>
              <a:chOff x="1241519" y="809922"/>
              <a:chExt cx="6742551" cy="4857072"/>
            </a:xfrm>
          </p:grpSpPr>
          <p:sp>
            <p:nvSpPr>
              <p:cNvPr id="101381" name="Text Box 2"/>
              <p:cNvSpPr txBox="1">
                <a:spLocks noChangeArrowheads="1"/>
              </p:cNvSpPr>
              <p:nvPr/>
            </p:nvSpPr>
            <p:spPr bwMode="auto">
              <a:xfrm>
                <a:off x="1241519" y="809922"/>
                <a:ext cx="6742551" cy="461638"/>
              </a:xfrm>
              <a:prstGeom prst="rect">
                <a:avLst/>
              </a:prstGeom>
              <a:noFill/>
              <a:ln w="9525">
                <a:noFill/>
                <a:miter lim="800000"/>
                <a:headEnd/>
                <a:tailEnd/>
              </a:ln>
            </p:spPr>
            <p:txBody>
              <a:bodyPr wrap="none">
                <a:spAutoFit/>
              </a:bodyPr>
              <a:lstStyle/>
              <a:p>
                <a:pPr algn="ctr"/>
                <a:r>
                  <a:rPr lang="en-US" sz="2400">
                    <a:solidFill>
                      <a:schemeClr val="bg1"/>
                    </a:solidFill>
                  </a:rPr>
                  <a:t>Pre-range departure/post weapons draw checks</a:t>
                </a:r>
              </a:p>
            </p:txBody>
          </p:sp>
          <p:sp>
            <p:nvSpPr>
              <p:cNvPr id="101387" name="Line 8"/>
              <p:cNvSpPr>
                <a:spLocks noChangeShapeType="1"/>
              </p:cNvSpPr>
              <p:nvPr/>
            </p:nvSpPr>
            <p:spPr bwMode="auto">
              <a:xfrm flipH="1" flipV="1">
                <a:off x="5947153" y="3157566"/>
                <a:ext cx="533400" cy="990598"/>
              </a:xfrm>
              <a:prstGeom prst="line">
                <a:avLst/>
              </a:prstGeom>
              <a:noFill/>
              <a:ln w="25400">
                <a:solidFill>
                  <a:srgbClr val="FF0000"/>
                </a:solidFill>
                <a:round/>
                <a:headEnd/>
                <a:tailEnd type="triangle" w="med" len="med"/>
              </a:ln>
            </p:spPr>
            <p:txBody>
              <a:bodyPr/>
              <a:lstStyle/>
              <a:p>
                <a:endParaRPr lang="en-US"/>
              </a:p>
            </p:txBody>
          </p:sp>
          <p:sp>
            <p:nvSpPr>
              <p:cNvPr id="101388" name="Text Box 9"/>
              <p:cNvSpPr txBox="1">
                <a:spLocks noChangeArrowheads="1"/>
              </p:cNvSpPr>
              <p:nvPr/>
            </p:nvSpPr>
            <p:spPr bwMode="auto">
              <a:xfrm>
                <a:off x="3003928" y="4836780"/>
                <a:ext cx="3505200" cy="830214"/>
              </a:xfrm>
              <a:prstGeom prst="rect">
                <a:avLst/>
              </a:prstGeom>
              <a:noFill/>
              <a:ln w="25400">
                <a:solidFill>
                  <a:schemeClr val="bg1"/>
                </a:solidFill>
                <a:miter lim="800000"/>
                <a:headEnd/>
                <a:tailEnd/>
              </a:ln>
            </p:spPr>
            <p:txBody>
              <a:bodyPr>
                <a:spAutoFit/>
              </a:bodyPr>
              <a:lstStyle/>
              <a:p>
                <a:pPr algn="ctr"/>
                <a:r>
                  <a:rPr lang="en-US" sz="2400" dirty="0">
                    <a:solidFill>
                      <a:schemeClr val="bg1"/>
                    </a:solidFill>
                  </a:rPr>
                  <a:t>Armorer mounted in last slot on upper receiver</a:t>
                </a:r>
              </a:p>
            </p:txBody>
          </p:sp>
        </p:grpSp>
      </p:grpSp>
      <p:sp>
        <p:nvSpPr>
          <p:cNvPr id="101380" name="TextBox 12"/>
          <p:cNvSpPr txBox="1">
            <a:spLocks noChangeArrowheads="1"/>
          </p:cNvSpPr>
          <p:nvPr/>
        </p:nvSpPr>
        <p:spPr bwMode="auto">
          <a:xfrm>
            <a:off x="3913188" y="0"/>
            <a:ext cx="1686680" cy="584775"/>
          </a:xfrm>
          <a:prstGeom prst="rect">
            <a:avLst/>
          </a:prstGeom>
          <a:noFill/>
          <a:ln w="9525">
            <a:noFill/>
            <a:miter lim="800000"/>
            <a:headEnd/>
            <a:tailEnd/>
          </a:ln>
        </p:spPr>
        <p:txBody>
          <a:bodyPr wrap="none">
            <a:spAutoFit/>
          </a:bodyPr>
          <a:lstStyle/>
          <a:p>
            <a:r>
              <a:rPr lang="en-US" sz="3200" b="1" dirty="0">
                <a:solidFill>
                  <a:schemeClr val="bg1"/>
                </a:solidFill>
              </a:rPr>
              <a:t>Zeroing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1000" y="1524000"/>
            <a:ext cx="8229600" cy="3416300"/>
          </a:xfrm>
          <a:prstGeom prst="rect">
            <a:avLst/>
          </a:prstGeom>
          <a:noFill/>
          <a:ln w="9525">
            <a:noFill/>
            <a:miter lim="800000"/>
            <a:headEnd/>
            <a:tailEnd/>
          </a:ln>
        </p:spPr>
        <p:txBody>
          <a:bodyPr wrap="square">
            <a:spAutoFit/>
          </a:bodyPr>
          <a:lstStyle/>
          <a:p>
            <a:pPr algn="ctr">
              <a:defRPr/>
            </a:pPr>
            <a:endParaRPr lang="en-US" sz="2400" dirty="0">
              <a:solidFill>
                <a:schemeClr val="bg1"/>
              </a:solidFill>
            </a:endParaRPr>
          </a:p>
          <a:p>
            <a:pPr>
              <a:defRPr/>
            </a:pPr>
            <a:r>
              <a:rPr lang="en-US" sz="2400" dirty="0">
                <a:solidFill>
                  <a:schemeClr val="bg1"/>
                </a:solidFill>
              </a:rPr>
              <a:t>The Army has developed methods for engaging targets based on the following two scenarios:</a:t>
            </a:r>
          </a:p>
          <a:p>
            <a:pPr>
              <a:defRPr/>
            </a:pPr>
            <a:endParaRPr lang="en-US" sz="2400" dirty="0">
              <a:solidFill>
                <a:schemeClr val="bg1"/>
              </a:solidFill>
            </a:endParaRPr>
          </a:p>
          <a:p>
            <a:pPr marL="514350" indent="-514350">
              <a:buFont typeface="+mj-lt"/>
              <a:buAutoNum type="arabicPeriod"/>
              <a:defRPr/>
            </a:pPr>
            <a:r>
              <a:rPr lang="en-US" sz="2400" dirty="0">
                <a:solidFill>
                  <a:schemeClr val="bg1"/>
                </a:solidFill>
              </a:rPr>
              <a:t>Unknown distance = Battle Sight Zero (BSZ)</a:t>
            </a:r>
          </a:p>
          <a:p>
            <a:pPr lvl="1">
              <a:defRPr/>
            </a:pPr>
            <a:r>
              <a:rPr lang="en-US" sz="2400" dirty="0" smtClean="0">
                <a:solidFill>
                  <a:schemeClr val="bg1"/>
                </a:solidFill>
              </a:rPr>
              <a:t>BUIS and </a:t>
            </a:r>
            <a:r>
              <a:rPr lang="en-US" sz="2400" dirty="0">
                <a:solidFill>
                  <a:schemeClr val="bg1"/>
                </a:solidFill>
              </a:rPr>
              <a:t>M68 CCO</a:t>
            </a:r>
          </a:p>
          <a:p>
            <a:pPr>
              <a:defRPr/>
            </a:pPr>
            <a:endParaRPr lang="en-US" sz="2400" dirty="0">
              <a:solidFill>
                <a:schemeClr val="bg1"/>
              </a:solidFill>
            </a:endParaRPr>
          </a:p>
          <a:p>
            <a:pPr marL="514350" indent="-514350">
              <a:buFont typeface="+mj-lt"/>
              <a:buAutoNum type="arabicPeriod" startAt="2"/>
              <a:defRPr/>
            </a:pPr>
            <a:r>
              <a:rPr lang="en-US" sz="2400" dirty="0">
                <a:solidFill>
                  <a:schemeClr val="bg1"/>
                </a:solidFill>
              </a:rPr>
              <a:t>Known distance = Bullet Drop </a:t>
            </a:r>
            <a:r>
              <a:rPr lang="en-US" sz="2400" dirty="0" smtClean="0">
                <a:solidFill>
                  <a:schemeClr val="bg1"/>
                </a:solidFill>
              </a:rPr>
              <a:t>Compensator </a:t>
            </a:r>
            <a:r>
              <a:rPr lang="en-US" sz="2400" dirty="0">
                <a:solidFill>
                  <a:schemeClr val="bg1"/>
                </a:solidFill>
              </a:rPr>
              <a:t>(BDC)</a:t>
            </a:r>
          </a:p>
          <a:p>
            <a:pPr lvl="1">
              <a:defRPr/>
            </a:pPr>
            <a:r>
              <a:rPr lang="en-US" sz="2400" dirty="0" smtClean="0">
                <a:solidFill>
                  <a:schemeClr val="bg1"/>
                </a:solidFill>
              </a:rPr>
              <a:t>BUIS, </a:t>
            </a:r>
            <a:r>
              <a:rPr lang="en-US" sz="2400" dirty="0">
                <a:solidFill>
                  <a:schemeClr val="bg1"/>
                </a:solidFill>
              </a:rPr>
              <a:t>and M68 CCO</a:t>
            </a:r>
          </a:p>
        </p:txBody>
      </p:sp>
      <p:sp>
        <p:nvSpPr>
          <p:cNvPr id="9" name="Slide Number Placeholder 8"/>
          <p:cNvSpPr>
            <a:spLocks noGrp="1"/>
          </p:cNvSpPr>
          <p:nvPr>
            <p:ph type="sldNum" sz="quarter" idx="12"/>
          </p:nvPr>
        </p:nvSpPr>
        <p:spPr/>
        <p:txBody>
          <a:bodyPr/>
          <a:lstStyle/>
          <a:p>
            <a:pPr>
              <a:defRPr/>
            </a:pPr>
            <a:fld id="{6C74E2E2-C2FA-4CC8-AD8B-F1FF334A0483}" type="slidenum">
              <a:rPr lang="en-US" smtClean="0"/>
              <a:pPr>
                <a:defRPr/>
              </a:pPr>
              <a:t>79</a:t>
            </a:fld>
            <a:endParaRPr lang="en-US"/>
          </a:p>
        </p:txBody>
      </p:sp>
      <p:sp>
        <p:nvSpPr>
          <p:cNvPr id="102404" name="TextBox 5"/>
          <p:cNvSpPr txBox="1">
            <a:spLocks noChangeArrowheads="1"/>
          </p:cNvSpPr>
          <p:nvPr/>
        </p:nvSpPr>
        <p:spPr bwMode="auto">
          <a:xfrm>
            <a:off x="3709194" y="323591"/>
            <a:ext cx="1686680" cy="584775"/>
          </a:xfrm>
          <a:prstGeom prst="rect">
            <a:avLst/>
          </a:prstGeom>
          <a:noFill/>
          <a:ln w="9525">
            <a:noFill/>
            <a:miter lim="800000"/>
            <a:headEnd/>
            <a:tailEnd/>
          </a:ln>
        </p:spPr>
        <p:txBody>
          <a:bodyPr wrap="none">
            <a:spAutoFit/>
          </a:bodyPr>
          <a:lstStyle/>
          <a:p>
            <a:r>
              <a:rPr lang="en-US" sz="3200" b="1" dirty="0">
                <a:solidFill>
                  <a:schemeClr val="bg1"/>
                </a:solidFill>
              </a:rPr>
              <a:t>Zeroing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D02B9817-F65A-4B7A-99EE-C428E622D4DC}" type="slidenum">
              <a:rPr lang="en-US" smtClean="0"/>
              <a:pPr>
                <a:defRPr/>
              </a:pPr>
              <a:t>8</a:t>
            </a:fld>
            <a:endParaRPr lang="en-US"/>
          </a:p>
        </p:txBody>
      </p:sp>
      <p:sp>
        <p:nvSpPr>
          <p:cNvPr id="13316" name="Content Placeholder 6"/>
          <p:cNvSpPr>
            <a:spLocks noGrp="1"/>
          </p:cNvSpPr>
          <p:nvPr>
            <p:ph idx="1"/>
          </p:nvPr>
        </p:nvSpPr>
        <p:spPr>
          <a:xfrm>
            <a:off x="457200" y="1066800"/>
            <a:ext cx="8458200" cy="2057400"/>
          </a:xfrm>
        </p:spPr>
        <p:txBody>
          <a:bodyPr/>
          <a:lstStyle/>
          <a:p>
            <a:r>
              <a:rPr lang="en-US" sz="2400" dirty="0" smtClean="0">
                <a:solidFill>
                  <a:schemeClr val="bg1"/>
                </a:solidFill>
                <a:latin typeface="Arial" pitchFamily="34" charset="0"/>
                <a:cs typeface="Arial" pitchFamily="34" charset="0"/>
              </a:rPr>
              <a:t>Ensure the weapon is clear upon possession.</a:t>
            </a: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The weapon remains on safe except when preparing to engage a target.</a:t>
            </a:r>
          </a:p>
        </p:txBody>
      </p:sp>
      <p:pic>
        <p:nvPicPr>
          <p:cNvPr id="13317" name="Picture 2"/>
          <p:cNvPicPr>
            <a:picLocks noChangeAspect="1" noChangeArrowheads="1"/>
          </p:cNvPicPr>
          <p:nvPr/>
        </p:nvPicPr>
        <p:blipFill>
          <a:blip r:embed="rId2" cstate="print"/>
          <a:srcRect/>
          <a:stretch>
            <a:fillRect/>
          </a:stretch>
        </p:blipFill>
        <p:spPr bwMode="auto">
          <a:xfrm>
            <a:off x="1151767" y="3048000"/>
            <a:ext cx="6773033" cy="3657600"/>
          </a:xfrm>
          <a:prstGeom prst="rect">
            <a:avLst/>
          </a:prstGeom>
          <a:noFill/>
          <a:ln w="9525">
            <a:noFill/>
            <a:miter lim="800000"/>
            <a:headEnd/>
            <a:tailEnd/>
          </a:ln>
        </p:spPr>
      </p:pic>
      <p:sp>
        <p:nvSpPr>
          <p:cNvPr id="7" name="Rectangle 2"/>
          <p:cNvSpPr txBox="1">
            <a:spLocks noChangeArrowheads="1"/>
          </p:cNvSpPr>
          <p:nvPr/>
        </p:nvSpPr>
        <p:spPr bwMode="auto">
          <a:xfrm>
            <a:off x="152400" y="152400"/>
            <a:ext cx="8839200" cy="781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smtClean="0">
                <a:solidFill>
                  <a:schemeClr val="bg1"/>
                </a:solidFill>
                <a:latin typeface="Arial" pitchFamily="34" charset="0"/>
                <a:cs typeface="Arial" pitchFamily="34" charset="0"/>
              </a:rPr>
              <a:t>Safe Weapons Handling</a:t>
            </a:r>
            <a:endParaRPr lang="en-US" sz="3100" b="1"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Content Placeholder 11"/>
          <p:cNvSpPr>
            <a:spLocks noGrp="1"/>
          </p:cNvSpPr>
          <p:nvPr>
            <p:ph idx="1"/>
          </p:nvPr>
        </p:nvSpPr>
        <p:spPr>
          <a:xfrm>
            <a:off x="381000" y="1143000"/>
            <a:ext cx="8382000" cy="5213350"/>
          </a:xfrm>
        </p:spPr>
        <p:txBody>
          <a:bodyPr/>
          <a:lstStyle/>
          <a:p>
            <a:pPr marL="514350" indent="-514350" eaLnBrk="1" hangingPunct="1">
              <a:buFont typeface="Arial" pitchFamily="34" charset="0"/>
              <a:buNone/>
            </a:pPr>
            <a:r>
              <a:rPr lang="en-US" sz="2400" dirty="0" smtClean="0">
                <a:solidFill>
                  <a:schemeClr val="bg1"/>
                </a:solidFill>
                <a:latin typeface="Arial" pitchFamily="34" charset="0"/>
                <a:cs typeface="Arial" pitchFamily="34" charset="0"/>
              </a:rPr>
              <a:t>To achieve a </a:t>
            </a:r>
            <a:r>
              <a:rPr lang="en-US" sz="2400" dirty="0" err="1" smtClean="0">
                <a:solidFill>
                  <a:schemeClr val="bg1"/>
                </a:solidFill>
                <a:latin typeface="Arial" pitchFamily="34" charset="0"/>
                <a:cs typeface="Arial" pitchFamily="34" charset="0"/>
              </a:rPr>
              <a:t>Battlesight</a:t>
            </a:r>
            <a:r>
              <a:rPr lang="en-US" sz="2400" dirty="0" smtClean="0">
                <a:solidFill>
                  <a:schemeClr val="bg1"/>
                </a:solidFill>
                <a:latin typeface="Arial" pitchFamily="34" charset="0"/>
                <a:cs typeface="Arial" pitchFamily="34" charset="0"/>
              </a:rPr>
              <a:t> Zero:</a:t>
            </a:r>
          </a:p>
          <a:p>
            <a:pPr marL="514350" indent="-514350" eaLnBrk="1" hangingPunct="1">
              <a:buFont typeface="Arial" pitchFamily="34" charset="0"/>
              <a:buNone/>
            </a:pPr>
            <a:endParaRPr lang="en-US" sz="2400" dirty="0">
              <a:solidFill>
                <a:schemeClr val="bg1"/>
              </a:solidFill>
              <a:latin typeface="Arial" pitchFamily="34" charset="0"/>
              <a:cs typeface="Arial" pitchFamily="34" charset="0"/>
            </a:endParaRPr>
          </a:p>
          <a:p>
            <a:pPr marL="514350" indent="-514350" eaLnBrk="1" hangingPunct="1">
              <a:buFont typeface="Arial" pitchFamily="34" charset="0"/>
              <a:buNone/>
            </a:pPr>
            <a:endParaRPr lang="en-US" sz="2400" dirty="0" smtClean="0">
              <a:solidFill>
                <a:schemeClr val="bg1"/>
              </a:solidFill>
              <a:latin typeface="Arial" pitchFamily="34" charset="0"/>
              <a:cs typeface="Arial" pitchFamily="34" charset="0"/>
            </a:endParaRPr>
          </a:p>
          <a:p>
            <a:pPr marL="514350" indent="-514350" eaLnBrk="1" hangingPunct="1">
              <a:buFont typeface="Calibri" pitchFamily="34" charset="0"/>
              <a:buAutoNum type="arabicPeriod"/>
            </a:pPr>
            <a:r>
              <a:rPr lang="en-US" sz="2400" dirty="0" smtClean="0">
                <a:solidFill>
                  <a:schemeClr val="bg1"/>
                </a:solidFill>
                <a:latin typeface="Arial" pitchFamily="34" charset="0"/>
                <a:cs typeface="Arial" pitchFamily="34" charset="0"/>
              </a:rPr>
              <a:t>If available, use a laser </a:t>
            </a:r>
            <a:r>
              <a:rPr lang="en-US" sz="2400" dirty="0" err="1" smtClean="0">
                <a:solidFill>
                  <a:schemeClr val="bg1"/>
                </a:solidFill>
                <a:latin typeface="Arial" pitchFamily="34" charset="0"/>
                <a:cs typeface="Arial" pitchFamily="34" charset="0"/>
              </a:rPr>
              <a:t>borelight</a:t>
            </a:r>
            <a:r>
              <a:rPr lang="en-US" sz="2400" dirty="0" smtClean="0">
                <a:solidFill>
                  <a:schemeClr val="bg1"/>
                </a:solidFill>
                <a:latin typeface="Arial" pitchFamily="34" charset="0"/>
                <a:cs typeface="Arial" pitchFamily="34" charset="0"/>
              </a:rPr>
              <a:t> to get on paper at 25m</a:t>
            </a:r>
          </a:p>
          <a:p>
            <a:pPr marL="514350" indent="-514350" eaLnBrk="1" hangingPunct="1">
              <a:buFont typeface="Calibri" pitchFamily="34" charset="0"/>
              <a:buAutoNum type="arabicPeriod"/>
            </a:pPr>
            <a:endParaRPr lang="en-US" sz="2400" dirty="0" smtClean="0">
              <a:solidFill>
                <a:schemeClr val="bg1"/>
              </a:solidFill>
              <a:latin typeface="Arial" pitchFamily="34" charset="0"/>
              <a:cs typeface="Arial" pitchFamily="34" charset="0"/>
            </a:endParaRPr>
          </a:p>
          <a:p>
            <a:pPr marL="514350" indent="-514350" eaLnBrk="1" hangingPunct="1">
              <a:buFont typeface="Calibri" pitchFamily="34" charset="0"/>
              <a:buAutoNum type="arabicPeriod"/>
            </a:pPr>
            <a:r>
              <a:rPr lang="en-US" sz="2400" dirty="0" smtClean="0">
                <a:solidFill>
                  <a:schemeClr val="bg1"/>
                </a:solidFill>
                <a:latin typeface="Arial" pitchFamily="34" charset="0"/>
                <a:cs typeface="Arial" pitchFamily="34" charset="0"/>
              </a:rPr>
              <a:t>Zero rifle at 25m</a:t>
            </a:r>
          </a:p>
          <a:p>
            <a:pPr marL="514350" indent="-514350" eaLnBrk="1" hangingPunct="1">
              <a:buFont typeface="Calibri" pitchFamily="34" charset="0"/>
              <a:buAutoNum type="arabicPeriod"/>
            </a:pPr>
            <a:endParaRPr lang="en-US" sz="2400" dirty="0" smtClean="0">
              <a:solidFill>
                <a:schemeClr val="bg1"/>
              </a:solidFill>
              <a:latin typeface="Arial" pitchFamily="34" charset="0"/>
              <a:cs typeface="Arial" pitchFamily="34" charset="0"/>
            </a:endParaRPr>
          </a:p>
          <a:p>
            <a:pPr marL="514350" indent="-514350" eaLnBrk="1" hangingPunct="1">
              <a:buFont typeface="Calibri" pitchFamily="34" charset="0"/>
              <a:buAutoNum type="arabicPeriod"/>
            </a:pPr>
            <a:r>
              <a:rPr lang="en-US" sz="2400" dirty="0" smtClean="0">
                <a:solidFill>
                  <a:schemeClr val="bg1"/>
                </a:solidFill>
                <a:latin typeface="Arial" pitchFamily="34" charset="0"/>
                <a:cs typeface="Arial" pitchFamily="34" charset="0"/>
              </a:rPr>
              <a:t>*Confirm and/or refine zero at 300 meters</a:t>
            </a:r>
          </a:p>
          <a:p>
            <a:pPr marL="514350" indent="-514350" eaLnBrk="1" hangingPunct="1">
              <a:buFont typeface="Calibri" pitchFamily="34" charset="0"/>
              <a:buAutoNum type="arabicPeriod"/>
            </a:pPr>
            <a:endParaRPr lang="en-US" sz="2400" b="1" u="sng" dirty="0" smtClean="0">
              <a:solidFill>
                <a:schemeClr val="bg1"/>
              </a:solidFill>
              <a:latin typeface="Arial" pitchFamily="34" charset="0"/>
              <a:cs typeface="Arial" pitchFamily="34" charset="0"/>
            </a:endParaRPr>
          </a:p>
          <a:p>
            <a:pPr marL="514350" indent="-514350" eaLnBrk="1" hangingPunct="1">
              <a:buFont typeface="Calibri" pitchFamily="34" charset="0"/>
              <a:buAutoNum type="arabicPeriod"/>
            </a:pPr>
            <a:r>
              <a:rPr lang="en-US" sz="2400" dirty="0" smtClean="0">
                <a:solidFill>
                  <a:schemeClr val="bg1"/>
                </a:solidFill>
                <a:latin typeface="Arial" pitchFamily="34" charset="0"/>
                <a:cs typeface="Arial" pitchFamily="34" charset="0"/>
              </a:rPr>
              <a:t>If possible, engage targets from 100m-300m to confirm point of impact versus point of aim</a:t>
            </a:r>
          </a:p>
        </p:txBody>
      </p:sp>
      <p:sp>
        <p:nvSpPr>
          <p:cNvPr id="11" name="Slide Number Placeholder 10"/>
          <p:cNvSpPr>
            <a:spLocks noGrp="1"/>
          </p:cNvSpPr>
          <p:nvPr>
            <p:ph type="sldNum" sz="quarter" idx="12"/>
          </p:nvPr>
        </p:nvSpPr>
        <p:spPr/>
        <p:txBody>
          <a:bodyPr/>
          <a:lstStyle/>
          <a:p>
            <a:pPr>
              <a:defRPr/>
            </a:pPr>
            <a:fld id="{CDE25E53-A084-474E-AFF3-4B292C952BFC}" type="slidenum">
              <a:rPr lang="en-US" smtClean="0"/>
              <a:pPr>
                <a:defRPr/>
              </a:pPr>
              <a:t>80</a:t>
            </a:fld>
            <a:endParaRPr lang="en-US"/>
          </a:p>
        </p:txBody>
      </p:sp>
      <p:sp>
        <p:nvSpPr>
          <p:cNvPr id="103428" name="TextBox 5"/>
          <p:cNvSpPr txBox="1">
            <a:spLocks noChangeArrowheads="1"/>
          </p:cNvSpPr>
          <p:nvPr/>
        </p:nvSpPr>
        <p:spPr bwMode="auto">
          <a:xfrm>
            <a:off x="2897503" y="193100"/>
            <a:ext cx="3348994" cy="584775"/>
          </a:xfrm>
          <a:prstGeom prst="rect">
            <a:avLst/>
          </a:prstGeom>
          <a:noFill/>
          <a:ln w="9525">
            <a:noFill/>
            <a:miter lim="800000"/>
            <a:headEnd/>
            <a:tailEnd/>
          </a:ln>
        </p:spPr>
        <p:txBody>
          <a:bodyPr wrap="none">
            <a:spAutoFit/>
          </a:bodyPr>
          <a:lstStyle/>
          <a:p>
            <a:r>
              <a:rPr lang="en-US" sz="3200" b="1" dirty="0" err="1">
                <a:solidFill>
                  <a:schemeClr val="bg1"/>
                </a:solidFill>
              </a:rPr>
              <a:t>BattleSight</a:t>
            </a:r>
            <a:r>
              <a:rPr lang="en-US" sz="3200" b="1" dirty="0">
                <a:solidFill>
                  <a:schemeClr val="bg1"/>
                </a:solidFill>
              </a:rPr>
              <a:t> Zero</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46" descr="m4.jpg"/>
          <p:cNvPicPr>
            <a:picLocks noChangeAspect="1"/>
          </p:cNvPicPr>
          <p:nvPr/>
        </p:nvPicPr>
        <p:blipFill>
          <a:blip r:embed="rId3" cstate="print"/>
          <a:srcRect/>
          <a:stretch>
            <a:fillRect/>
          </a:stretch>
        </p:blipFill>
        <p:spPr bwMode="auto">
          <a:xfrm>
            <a:off x="26988" y="3300412"/>
            <a:ext cx="1588872" cy="661988"/>
          </a:xfrm>
          <a:prstGeom prst="rect">
            <a:avLst/>
          </a:prstGeom>
          <a:noFill/>
          <a:ln w="9525">
            <a:noFill/>
            <a:miter lim="800000"/>
            <a:headEnd/>
            <a:tailEnd/>
          </a:ln>
        </p:spPr>
      </p:pic>
      <p:grpSp>
        <p:nvGrpSpPr>
          <p:cNvPr id="104451" name="Group 87"/>
          <p:cNvGrpSpPr>
            <a:grpSpLocks/>
          </p:cNvGrpSpPr>
          <p:nvPr/>
        </p:nvGrpSpPr>
        <p:grpSpPr bwMode="auto">
          <a:xfrm>
            <a:off x="8001000" y="5181600"/>
            <a:ext cx="420688" cy="685800"/>
            <a:chOff x="5776918" y="336013"/>
            <a:chExt cx="1244498" cy="2026188"/>
          </a:xfrm>
        </p:grpSpPr>
        <p:sp>
          <p:nvSpPr>
            <p:cNvPr id="104501"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latin typeface="Calibri" pitchFamily="34" charset="0"/>
              </a:endParaRPr>
            </a:p>
          </p:txBody>
        </p:sp>
        <p:sp>
          <p:nvSpPr>
            <p:cNvPr id="96" name="Rounded Rectangle 95"/>
            <p:cNvSpPr/>
            <p:nvPr/>
          </p:nvSpPr>
          <p:spPr>
            <a:xfrm>
              <a:off x="6100958" y="336013"/>
              <a:ext cx="582330" cy="656635"/>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ectangle 96"/>
            <p:cNvSpPr/>
            <p:nvPr/>
          </p:nvSpPr>
          <p:spPr>
            <a:xfrm>
              <a:off x="5791008" y="1142736"/>
              <a:ext cx="1230408" cy="1219465"/>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4452" name="Group 83"/>
          <p:cNvGrpSpPr>
            <a:grpSpLocks/>
          </p:cNvGrpSpPr>
          <p:nvPr/>
        </p:nvGrpSpPr>
        <p:grpSpPr bwMode="auto">
          <a:xfrm>
            <a:off x="6643688" y="5181600"/>
            <a:ext cx="420687" cy="685800"/>
            <a:chOff x="5776918" y="336013"/>
            <a:chExt cx="1244498" cy="2026188"/>
          </a:xfrm>
        </p:grpSpPr>
        <p:sp>
          <p:nvSpPr>
            <p:cNvPr id="104498"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latin typeface="Calibri" pitchFamily="34" charset="0"/>
              </a:endParaRPr>
            </a:p>
          </p:txBody>
        </p:sp>
        <p:sp>
          <p:nvSpPr>
            <p:cNvPr id="86" name="Rounded Rectangle 85"/>
            <p:cNvSpPr/>
            <p:nvPr/>
          </p:nvSpPr>
          <p:spPr>
            <a:xfrm>
              <a:off x="6100956" y="336013"/>
              <a:ext cx="582332" cy="656635"/>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Rectangle 86"/>
            <p:cNvSpPr/>
            <p:nvPr/>
          </p:nvSpPr>
          <p:spPr>
            <a:xfrm>
              <a:off x="5791005" y="1142736"/>
              <a:ext cx="1230411" cy="1219465"/>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4453" name="Group 68"/>
          <p:cNvGrpSpPr>
            <a:grpSpLocks/>
          </p:cNvGrpSpPr>
          <p:nvPr/>
        </p:nvGrpSpPr>
        <p:grpSpPr bwMode="auto">
          <a:xfrm>
            <a:off x="1595438" y="2514600"/>
            <a:ext cx="935037" cy="1524000"/>
            <a:chOff x="5776918" y="336013"/>
            <a:chExt cx="1244498" cy="2026188"/>
          </a:xfrm>
        </p:grpSpPr>
        <p:sp>
          <p:nvSpPr>
            <p:cNvPr id="104495"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latin typeface="Calibri" pitchFamily="34" charset="0"/>
              </a:endParaRPr>
            </a:p>
          </p:txBody>
        </p:sp>
        <p:sp>
          <p:nvSpPr>
            <p:cNvPr id="67" name="Rounded Rectangle 66"/>
            <p:cNvSpPr/>
            <p:nvPr/>
          </p:nvSpPr>
          <p:spPr>
            <a:xfrm>
              <a:off x="6102305" y="336013"/>
              <a:ext cx="581047" cy="654290"/>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p:cNvSpPr/>
            <p:nvPr/>
          </p:nvSpPr>
          <p:spPr>
            <a:xfrm>
              <a:off x="5791708" y="1142267"/>
              <a:ext cx="1229708" cy="1219934"/>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4454" name="Group 73"/>
          <p:cNvGrpSpPr>
            <a:grpSpLocks/>
          </p:cNvGrpSpPr>
          <p:nvPr/>
        </p:nvGrpSpPr>
        <p:grpSpPr bwMode="auto">
          <a:xfrm>
            <a:off x="7013575" y="2514600"/>
            <a:ext cx="936625" cy="1524000"/>
            <a:chOff x="5776918" y="336013"/>
            <a:chExt cx="1244498" cy="2026188"/>
          </a:xfrm>
        </p:grpSpPr>
        <p:sp>
          <p:nvSpPr>
            <p:cNvPr id="104492"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latin typeface="Calibri" pitchFamily="34" charset="0"/>
              </a:endParaRPr>
            </a:p>
          </p:txBody>
        </p:sp>
        <p:sp>
          <p:nvSpPr>
            <p:cNvPr id="76" name="Rounded Rectangle 75"/>
            <p:cNvSpPr/>
            <p:nvPr/>
          </p:nvSpPr>
          <p:spPr>
            <a:xfrm>
              <a:off x="6101753" y="336013"/>
              <a:ext cx="582172" cy="654290"/>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5791684" y="1142267"/>
              <a:ext cx="1229732" cy="1219934"/>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4455" name="Group 69"/>
          <p:cNvGrpSpPr>
            <a:grpSpLocks/>
          </p:cNvGrpSpPr>
          <p:nvPr/>
        </p:nvGrpSpPr>
        <p:grpSpPr bwMode="auto">
          <a:xfrm>
            <a:off x="4398963" y="2514600"/>
            <a:ext cx="936625" cy="1524000"/>
            <a:chOff x="5776918" y="336013"/>
            <a:chExt cx="1244498" cy="2026188"/>
          </a:xfrm>
        </p:grpSpPr>
        <p:sp>
          <p:nvSpPr>
            <p:cNvPr id="104489"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latin typeface="Calibri" pitchFamily="34" charset="0"/>
              </a:endParaRPr>
            </a:p>
          </p:txBody>
        </p:sp>
        <p:sp>
          <p:nvSpPr>
            <p:cNvPr id="72" name="Rounded Rectangle 71"/>
            <p:cNvSpPr/>
            <p:nvPr/>
          </p:nvSpPr>
          <p:spPr>
            <a:xfrm>
              <a:off x="6101753" y="336013"/>
              <a:ext cx="582172" cy="654290"/>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5791683" y="1142267"/>
              <a:ext cx="1229733" cy="1219934"/>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456" name="Text Box 2"/>
          <p:cNvSpPr txBox="1">
            <a:spLocks noChangeArrowheads="1"/>
          </p:cNvSpPr>
          <p:nvPr/>
        </p:nvSpPr>
        <p:spPr bwMode="auto">
          <a:xfrm>
            <a:off x="152400" y="1085850"/>
            <a:ext cx="8839200" cy="1200150"/>
          </a:xfrm>
          <a:prstGeom prst="rect">
            <a:avLst/>
          </a:prstGeom>
          <a:noFill/>
          <a:ln w="9525">
            <a:noFill/>
            <a:miter lim="800000"/>
            <a:headEnd/>
            <a:tailEnd/>
          </a:ln>
        </p:spPr>
        <p:txBody>
          <a:bodyPr>
            <a:spAutoFit/>
          </a:bodyPr>
          <a:lstStyle/>
          <a:p>
            <a:pPr marL="292100" indent="-292100">
              <a:spcBef>
                <a:spcPct val="50000"/>
              </a:spcBef>
              <a:buFont typeface="Wingdings" pitchFamily="2" charset="2"/>
              <a:buChar char="Ø"/>
            </a:pPr>
            <a:r>
              <a:rPr lang="en-US" sz="2400" dirty="0">
                <a:solidFill>
                  <a:schemeClr val="bg1"/>
                </a:solidFill>
              </a:rPr>
              <a:t>A </a:t>
            </a:r>
            <a:r>
              <a:rPr lang="en-US" sz="2400" i="1" dirty="0">
                <a:solidFill>
                  <a:schemeClr val="bg1"/>
                </a:solidFill>
              </a:rPr>
              <a:t>Battle Sight Zero</a:t>
            </a:r>
            <a:r>
              <a:rPr lang="en-US" sz="2400" dirty="0">
                <a:solidFill>
                  <a:schemeClr val="bg1"/>
                </a:solidFill>
              </a:rPr>
              <a:t> allows you to aim center mass on a target and achieve a hit from zero to 300m.  A correctly zeroed rifle will impact within 10 inches of your point of aim. </a:t>
            </a:r>
            <a:endParaRPr lang="en-US" sz="1600" u="sng" dirty="0">
              <a:solidFill>
                <a:schemeClr val="bg1"/>
              </a:solidFill>
            </a:endParaRPr>
          </a:p>
        </p:txBody>
      </p:sp>
      <p:grpSp>
        <p:nvGrpSpPr>
          <p:cNvPr id="104457" name="Group 3"/>
          <p:cNvGrpSpPr>
            <a:grpSpLocks/>
          </p:cNvGrpSpPr>
          <p:nvPr/>
        </p:nvGrpSpPr>
        <p:grpSpPr bwMode="auto">
          <a:xfrm>
            <a:off x="246063" y="2433637"/>
            <a:ext cx="8305800" cy="2366963"/>
            <a:chOff x="0" y="2064"/>
            <a:chExt cx="5616" cy="1491"/>
          </a:xfrm>
        </p:grpSpPr>
        <p:sp>
          <p:nvSpPr>
            <p:cNvPr id="104478" name="Text Box 22"/>
            <p:cNvSpPr txBox="1">
              <a:spLocks noChangeArrowheads="1"/>
            </p:cNvSpPr>
            <p:nvPr/>
          </p:nvSpPr>
          <p:spPr bwMode="auto">
            <a:xfrm>
              <a:off x="2812" y="3264"/>
              <a:ext cx="646" cy="291"/>
            </a:xfrm>
            <a:prstGeom prst="rect">
              <a:avLst/>
            </a:prstGeom>
            <a:noFill/>
            <a:ln w="9525">
              <a:noFill/>
              <a:miter lim="800000"/>
              <a:headEnd/>
              <a:tailEnd/>
            </a:ln>
          </p:spPr>
          <p:txBody>
            <a:bodyPr wrap="none">
              <a:spAutoFit/>
            </a:bodyPr>
            <a:lstStyle/>
            <a:p>
              <a:pPr>
                <a:spcBef>
                  <a:spcPct val="20000"/>
                </a:spcBef>
                <a:buClr>
                  <a:srgbClr val="FF9933"/>
                </a:buClr>
                <a:buFont typeface="Monotype Sorts"/>
                <a:buNone/>
              </a:pPr>
              <a:r>
                <a:rPr lang="en-US" sz="2400" dirty="0">
                  <a:solidFill>
                    <a:schemeClr val="bg1"/>
                  </a:solidFill>
                </a:rPr>
                <a:t>180m</a:t>
              </a:r>
            </a:p>
          </p:txBody>
        </p:sp>
        <p:sp>
          <p:nvSpPr>
            <p:cNvPr id="104470" name="Line 14"/>
            <p:cNvSpPr>
              <a:spLocks noChangeShapeType="1"/>
            </p:cNvSpPr>
            <p:nvPr/>
          </p:nvSpPr>
          <p:spPr bwMode="auto">
            <a:xfrm flipV="1">
              <a:off x="2400" y="2712"/>
              <a:ext cx="1" cy="144"/>
            </a:xfrm>
            <a:prstGeom prst="line">
              <a:avLst/>
            </a:prstGeom>
            <a:noFill/>
            <a:ln w="9525">
              <a:solidFill>
                <a:schemeClr val="bg1"/>
              </a:solidFill>
              <a:round/>
              <a:headEnd/>
              <a:tailEnd type="triangle" w="med" len="med"/>
            </a:ln>
          </p:spPr>
          <p:txBody>
            <a:bodyPr/>
            <a:lstStyle/>
            <a:p>
              <a:endParaRPr lang="en-US"/>
            </a:p>
          </p:txBody>
        </p:sp>
        <p:sp>
          <p:nvSpPr>
            <p:cNvPr id="104471" name="Line 15"/>
            <p:cNvSpPr>
              <a:spLocks noChangeShapeType="1"/>
            </p:cNvSpPr>
            <p:nvPr/>
          </p:nvSpPr>
          <p:spPr bwMode="auto">
            <a:xfrm>
              <a:off x="2400" y="3024"/>
              <a:ext cx="0" cy="144"/>
            </a:xfrm>
            <a:prstGeom prst="line">
              <a:avLst/>
            </a:prstGeom>
            <a:noFill/>
            <a:ln w="9525">
              <a:solidFill>
                <a:schemeClr val="bg1"/>
              </a:solidFill>
              <a:round/>
              <a:headEnd/>
              <a:tailEnd type="triangle" w="med" len="med"/>
            </a:ln>
          </p:spPr>
          <p:txBody>
            <a:bodyPr/>
            <a:lstStyle/>
            <a:p>
              <a:endParaRPr lang="en-US"/>
            </a:p>
          </p:txBody>
        </p:sp>
        <p:sp>
          <p:nvSpPr>
            <p:cNvPr id="104472" name="Text Box 16"/>
            <p:cNvSpPr txBox="1">
              <a:spLocks noChangeArrowheads="1"/>
            </p:cNvSpPr>
            <p:nvPr/>
          </p:nvSpPr>
          <p:spPr bwMode="auto">
            <a:xfrm>
              <a:off x="2201" y="2856"/>
              <a:ext cx="493" cy="155"/>
            </a:xfrm>
            <a:prstGeom prst="rect">
              <a:avLst/>
            </a:prstGeom>
            <a:noFill/>
            <a:ln w="9525">
              <a:noFill/>
              <a:miter lim="800000"/>
              <a:headEnd/>
              <a:tailEnd/>
            </a:ln>
          </p:spPr>
          <p:txBody>
            <a:bodyPr wrap="none">
              <a:spAutoFit/>
            </a:bodyPr>
            <a:lstStyle/>
            <a:p>
              <a:r>
                <a:rPr lang="en-US" sz="1000" dirty="0">
                  <a:solidFill>
                    <a:schemeClr val="bg1"/>
                  </a:solidFill>
                </a:rPr>
                <a:t>10 inches</a:t>
              </a:r>
            </a:p>
          </p:txBody>
        </p:sp>
        <p:sp>
          <p:nvSpPr>
            <p:cNvPr id="104473" name="Line 17"/>
            <p:cNvSpPr>
              <a:spLocks noChangeShapeType="1"/>
            </p:cNvSpPr>
            <p:nvPr/>
          </p:nvSpPr>
          <p:spPr bwMode="auto">
            <a:xfrm>
              <a:off x="0" y="2640"/>
              <a:ext cx="5188" cy="0"/>
            </a:xfrm>
            <a:prstGeom prst="line">
              <a:avLst/>
            </a:prstGeom>
            <a:noFill/>
            <a:ln w="25400">
              <a:solidFill>
                <a:schemeClr val="bg1"/>
              </a:solidFill>
              <a:round/>
              <a:headEnd/>
              <a:tailEnd type="triangle" w="med" len="med"/>
            </a:ln>
          </p:spPr>
          <p:txBody>
            <a:bodyPr/>
            <a:lstStyle/>
            <a:p>
              <a:endParaRPr lang="en-US"/>
            </a:p>
          </p:txBody>
        </p:sp>
        <p:sp>
          <p:nvSpPr>
            <p:cNvPr id="104474" name="Freeform 18"/>
            <p:cNvSpPr>
              <a:spLocks/>
            </p:cNvSpPr>
            <p:nvPr/>
          </p:nvSpPr>
          <p:spPr bwMode="auto">
            <a:xfrm>
              <a:off x="924" y="2448"/>
              <a:ext cx="4692" cy="336"/>
            </a:xfrm>
            <a:custGeom>
              <a:avLst/>
              <a:gdLst>
                <a:gd name="T0" fmla="*/ 0 w 4464"/>
                <a:gd name="T1" fmla="*/ 2 h 424"/>
                <a:gd name="T2" fmla="*/ 6710 w 4464"/>
                <a:gd name="T3" fmla="*/ 2 h 424"/>
                <a:gd name="T4" fmla="*/ 11526 w 4464"/>
                <a:gd name="T5" fmla="*/ 2 h 424"/>
                <a:gd name="T6" fmla="*/ 15299 w 4464"/>
                <a:gd name="T7" fmla="*/ 2 h 424"/>
                <a:gd name="T8" fmla="*/ 19492 w 4464"/>
                <a:gd name="T9" fmla="*/ 2 h 424"/>
                <a:gd name="T10" fmla="*/ 0 60000 65536"/>
                <a:gd name="T11" fmla="*/ 0 60000 65536"/>
                <a:gd name="T12" fmla="*/ 0 60000 65536"/>
                <a:gd name="T13" fmla="*/ 0 60000 65536"/>
                <a:gd name="T14" fmla="*/ 0 60000 65536"/>
                <a:gd name="T15" fmla="*/ 0 w 4464"/>
                <a:gd name="T16" fmla="*/ 0 h 424"/>
                <a:gd name="T17" fmla="*/ 4464 w 4464"/>
                <a:gd name="T18" fmla="*/ 424 h 424"/>
              </a:gdLst>
              <a:ahLst/>
              <a:cxnLst>
                <a:cxn ang="T10">
                  <a:pos x="T0" y="T1"/>
                </a:cxn>
                <a:cxn ang="T11">
                  <a:pos x="T2" y="T3"/>
                </a:cxn>
                <a:cxn ang="T12">
                  <a:pos x="T4" y="T5"/>
                </a:cxn>
                <a:cxn ang="T13">
                  <a:pos x="T6" y="T7"/>
                </a:cxn>
                <a:cxn ang="T14">
                  <a:pos x="T8" y="T9"/>
                </a:cxn>
              </a:cxnLst>
              <a:rect l="T15" t="T16" r="T17" b="T18"/>
              <a:pathLst>
                <a:path w="4464" h="424">
                  <a:moveTo>
                    <a:pt x="0" y="280"/>
                  </a:moveTo>
                  <a:cubicBezTo>
                    <a:pt x="548" y="180"/>
                    <a:pt x="1096" y="80"/>
                    <a:pt x="1536" y="40"/>
                  </a:cubicBezTo>
                  <a:cubicBezTo>
                    <a:pt x="1976" y="0"/>
                    <a:pt x="2312" y="16"/>
                    <a:pt x="2640" y="40"/>
                  </a:cubicBezTo>
                  <a:cubicBezTo>
                    <a:pt x="2968" y="64"/>
                    <a:pt x="3200" y="120"/>
                    <a:pt x="3504" y="184"/>
                  </a:cubicBezTo>
                  <a:cubicBezTo>
                    <a:pt x="3808" y="248"/>
                    <a:pt x="4344" y="360"/>
                    <a:pt x="4464" y="424"/>
                  </a:cubicBezTo>
                </a:path>
              </a:pathLst>
            </a:custGeom>
            <a:noFill/>
            <a:ln w="25400">
              <a:solidFill>
                <a:srgbClr val="FF9933"/>
              </a:solidFill>
              <a:round/>
              <a:headEnd/>
              <a:tailEnd/>
            </a:ln>
          </p:spPr>
          <p:txBody>
            <a:bodyPr/>
            <a:lstStyle/>
            <a:p>
              <a:endParaRPr lang="en-US"/>
            </a:p>
          </p:txBody>
        </p:sp>
        <p:sp>
          <p:nvSpPr>
            <p:cNvPr id="104475" name="Line 19"/>
            <p:cNvSpPr>
              <a:spLocks noChangeShapeType="1"/>
            </p:cNvSpPr>
            <p:nvPr/>
          </p:nvSpPr>
          <p:spPr bwMode="auto">
            <a:xfrm>
              <a:off x="3148" y="2640"/>
              <a:ext cx="0" cy="624"/>
            </a:xfrm>
            <a:prstGeom prst="line">
              <a:avLst/>
            </a:prstGeom>
            <a:noFill/>
            <a:ln w="19050">
              <a:solidFill>
                <a:schemeClr val="bg1"/>
              </a:solidFill>
              <a:round/>
              <a:headEnd/>
              <a:tailEnd type="triangle" w="med" len="med"/>
            </a:ln>
          </p:spPr>
          <p:txBody>
            <a:bodyPr/>
            <a:lstStyle/>
            <a:p>
              <a:endParaRPr lang="en-US"/>
            </a:p>
          </p:txBody>
        </p:sp>
        <p:sp>
          <p:nvSpPr>
            <p:cNvPr id="104476" name="Oval 20"/>
            <p:cNvSpPr>
              <a:spLocks noChangeArrowheads="1"/>
            </p:cNvSpPr>
            <p:nvPr/>
          </p:nvSpPr>
          <p:spPr bwMode="auto">
            <a:xfrm>
              <a:off x="1132" y="2544"/>
              <a:ext cx="192" cy="192"/>
            </a:xfrm>
            <a:prstGeom prst="ellipse">
              <a:avLst/>
            </a:prstGeom>
            <a:noFill/>
            <a:ln w="9525">
              <a:solidFill>
                <a:srgbClr val="FF3399"/>
              </a:solidFill>
              <a:round/>
              <a:headEnd/>
              <a:tailEnd/>
            </a:ln>
          </p:spPr>
          <p:txBody>
            <a:bodyPr wrap="none" anchor="ctr"/>
            <a:lstStyle/>
            <a:p>
              <a:endParaRPr lang="en-US">
                <a:solidFill>
                  <a:schemeClr val="bg1"/>
                </a:solidFill>
              </a:endParaRPr>
            </a:p>
          </p:txBody>
        </p:sp>
        <p:sp>
          <p:nvSpPr>
            <p:cNvPr id="104477" name="Text Box 21"/>
            <p:cNvSpPr txBox="1">
              <a:spLocks noChangeArrowheads="1"/>
            </p:cNvSpPr>
            <p:nvPr/>
          </p:nvSpPr>
          <p:spPr bwMode="auto">
            <a:xfrm>
              <a:off x="940" y="3264"/>
              <a:ext cx="530" cy="291"/>
            </a:xfrm>
            <a:prstGeom prst="rect">
              <a:avLst/>
            </a:prstGeom>
            <a:noFill/>
            <a:ln w="9525">
              <a:noFill/>
              <a:miter lim="800000"/>
              <a:headEnd/>
              <a:tailEnd/>
            </a:ln>
          </p:spPr>
          <p:txBody>
            <a:bodyPr wrap="none">
              <a:spAutoFit/>
            </a:bodyPr>
            <a:lstStyle/>
            <a:p>
              <a:pPr>
                <a:spcBef>
                  <a:spcPct val="20000"/>
                </a:spcBef>
                <a:buClr>
                  <a:srgbClr val="FF9933"/>
                </a:buClr>
                <a:buFont typeface="Monotype Sorts"/>
                <a:buNone/>
              </a:pPr>
              <a:r>
                <a:rPr lang="en-US" sz="2400">
                  <a:solidFill>
                    <a:schemeClr val="bg1"/>
                  </a:solidFill>
                </a:rPr>
                <a:t>25m</a:t>
              </a:r>
            </a:p>
          </p:txBody>
        </p:sp>
        <p:sp>
          <p:nvSpPr>
            <p:cNvPr id="104479" name="Text Box 23"/>
            <p:cNvSpPr txBox="1">
              <a:spLocks noChangeArrowheads="1"/>
            </p:cNvSpPr>
            <p:nvPr/>
          </p:nvSpPr>
          <p:spPr bwMode="auto">
            <a:xfrm>
              <a:off x="4636" y="3264"/>
              <a:ext cx="646" cy="291"/>
            </a:xfrm>
            <a:prstGeom prst="rect">
              <a:avLst/>
            </a:prstGeom>
            <a:noFill/>
            <a:ln w="9525">
              <a:noFill/>
              <a:miter lim="800000"/>
              <a:headEnd/>
              <a:tailEnd/>
            </a:ln>
          </p:spPr>
          <p:txBody>
            <a:bodyPr wrap="none">
              <a:spAutoFit/>
            </a:bodyPr>
            <a:lstStyle/>
            <a:p>
              <a:pPr>
                <a:spcBef>
                  <a:spcPct val="20000"/>
                </a:spcBef>
                <a:buClr>
                  <a:srgbClr val="FF9933"/>
                </a:buClr>
                <a:buFont typeface="Monotype Sorts"/>
                <a:buNone/>
              </a:pPr>
              <a:r>
                <a:rPr lang="en-US" sz="2400">
                  <a:solidFill>
                    <a:schemeClr val="bg1"/>
                  </a:solidFill>
                </a:rPr>
                <a:t>300m</a:t>
              </a:r>
            </a:p>
          </p:txBody>
        </p:sp>
        <p:sp>
          <p:nvSpPr>
            <p:cNvPr id="104480" name="Text Box 24"/>
            <p:cNvSpPr txBox="1">
              <a:spLocks noChangeArrowheads="1"/>
            </p:cNvSpPr>
            <p:nvPr/>
          </p:nvSpPr>
          <p:spPr bwMode="auto">
            <a:xfrm>
              <a:off x="3540" y="2934"/>
              <a:ext cx="1088" cy="252"/>
            </a:xfrm>
            <a:prstGeom prst="rect">
              <a:avLst/>
            </a:prstGeom>
            <a:noFill/>
            <a:ln w="9525">
              <a:solidFill>
                <a:schemeClr val="bg1"/>
              </a:solidFill>
              <a:miter lim="800000"/>
              <a:headEnd/>
              <a:tailEnd/>
            </a:ln>
          </p:spPr>
          <p:txBody>
            <a:bodyPr wrap="none">
              <a:spAutoFit/>
            </a:bodyPr>
            <a:lstStyle/>
            <a:p>
              <a:pPr>
                <a:spcBef>
                  <a:spcPct val="20000"/>
                </a:spcBef>
                <a:buClr>
                  <a:srgbClr val="FF9933"/>
                </a:buClr>
                <a:buFont typeface="Monotype Sorts"/>
                <a:buNone/>
              </a:pPr>
              <a:r>
                <a:rPr lang="en-US" sz="2000">
                  <a:solidFill>
                    <a:schemeClr val="bg1"/>
                  </a:solidFill>
                </a:rPr>
                <a:t>Line of Sight</a:t>
              </a:r>
            </a:p>
          </p:txBody>
        </p:sp>
        <p:sp>
          <p:nvSpPr>
            <p:cNvPr id="104481" name="Line 30"/>
            <p:cNvSpPr>
              <a:spLocks noChangeShapeType="1"/>
            </p:cNvSpPr>
            <p:nvPr/>
          </p:nvSpPr>
          <p:spPr bwMode="auto">
            <a:xfrm>
              <a:off x="1228" y="2640"/>
              <a:ext cx="0" cy="624"/>
            </a:xfrm>
            <a:prstGeom prst="line">
              <a:avLst/>
            </a:prstGeom>
            <a:noFill/>
            <a:ln w="19050">
              <a:solidFill>
                <a:schemeClr val="bg1"/>
              </a:solidFill>
              <a:round/>
              <a:headEnd/>
              <a:tailEnd type="triangle" w="med" len="med"/>
            </a:ln>
          </p:spPr>
          <p:txBody>
            <a:bodyPr/>
            <a:lstStyle/>
            <a:p>
              <a:endParaRPr lang="en-US"/>
            </a:p>
          </p:txBody>
        </p:sp>
        <p:sp>
          <p:nvSpPr>
            <p:cNvPr id="104482" name="Line 31"/>
            <p:cNvSpPr>
              <a:spLocks noChangeShapeType="1"/>
            </p:cNvSpPr>
            <p:nvPr/>
          </p:nvSpPr>
          <p:spPr bwMode="auto">
            <a:xfrm>
              <a:off x="4924" y="2640"/>
              <a:ext cx="0" cy="624"/>
            </a:xfrm>
            <a:prstGeom prst="line">
              <a:avLst/>
            </a:prstGeom>
            <a:noFill/>
            <a:ln w="19050">
              <a:solidFill>
                <a:schemeClr val="bg1"/>
              </a:solidFill>
              <a:round/>
              <a:headEnd/>
              <a:tailEnd type="triangle" w="med" len="med"/>
            </a:ln>
          </p:spPr>
          <p:txBody>
            <a:bodyPr/>
            <a:lstStyle/>
            <a:p>
              <a:endParaRPr lang="en-US"/>
            </a:p>
          </p:txBody>
        </p:sp>
        <p:sp>
          <p:nvSpPr>
            <p:cNvPr id="104483" name="Text Box 32"/>
            <p:cNvSpPr txBox="1">
              <a:spLocks noChangeArrowheads="1"/>
            </p:cNvSpPr>
            <p:nvPr/>
          </p:nvSpPr>
          <p:spPr bwMode="auto">
            <a:xfrm>
              <a:off x="1669" y="2064"/>
              <a:ext cx="889" cy="252"/>
            </a:xfrm>
            <a:prstGeom prst="rect">
              <a:avLst/>
            </a:prstGeom>
            <a:noFill/>
            <a:ln w="9525">
              <a:solidFill>
                <a:schemeClr val="bg1"/>
              </a:solidFill>
              <a:miter lim="800000"/>
              <a:headEnd/>
              <a:tailEnd/>
            </a:ln>
          </p:spPr>
          <p:txBody>
            <a:bodyPr wrap="none">
              <a:spAutoFit/>
            </a:bodyPr>
            <a:lstStyle/>
            <a:p>
              <a:pPr algn="ctr">
                <a:spcBef>
                  <a:spcPct val="20000"/>
                </a:spcBef>
                <a:buClr>
                  <a:srgbClr val="FF9933"/>
                </a:buClr>
                <a:buFont typeface="Monotype Sorts"/>
                <a:buNone/>
              </a:pPr>
              <a:r>
                <a:rPr lang="en-US" sz="2000">
                  <a:solidFill>
                    <a:schemeClr val="bg1"/>
                  </a:solidFill>
                </a:rPr>
                <a:t>Trajectory</a:t>
              </a:r>
            </a:p>
          </p:txBody>
        </p:sp>
        <p:sp>
          <p:nvSpPr>
            <p:cNvPr id="104484" name="Line 33"/>
            <p:cNvSpPr>
              <a:spLocks noChangeShapeType="1"/>
            </p:cNvSpPr>
            <p:nvPr/>
          </p:nvSpPr>
          <p:spPr bwMode="auto">
            <a:xfrm>
              <a:off x="2112" y="2318"/>
              <a:ext cx="0" cy="192"/>
            </a:xfrm>
            <a:prstGeom prst="line">
              <a:avLst/>
            </a:prstGeom>
            <a:noFill/>
            <a:ln w="19050">
              <a:solidFill>
                <a:schemeClr val="bg1"/>
              </a:solidFill>
              <a:round/>
              <a:headEnd/>
              <a:tailEnd type="triangle" w="med" len="med"/>
            </a:ln>
          </p:spPr>
          <p:txBody>
            <a:bodyPr/>
            <a:lstStyle/>
            <a:p>
              <a:endParaRPr lang="en-US"/>
            </a:p>
          </p:txBody>
        </p:sp>
        <p:sp>
          <p:nvSpPr>
            <p:cNvPr id="104485" name="Line 34"/>
            <p:cNvSpPr>
              <a:spLocks noChangeShapeType="1"/>
            </p:cNvSpPr>
            <p:nvPr/>
          </p:nvSpPr>
          <p:spPr bwMode="auto">
            <a:xfrm flipV="1">
              <a:off x="4019" y="2647"/>
              <a:ext cx="0" cy="288"/>
            </a:xfrm>
            <a:prstGeom prst="line">
              <a:avLst/>
            </a:prstGeom>
            <a:noFill/>
            <a:ln w="19050">
              <a:solidFill>
                <a:schemeClr val="bg1"/>
              </a:solidFill>
              <a:round/>
              <a:headEnd/>
              <a:tailEnd type="triangle" w="med" len="med"/>
            </a:ln>
          </p:spPr>
          <p:txBody>
            <a:bodyPr/>
            <a:lstStyle/>
            <a:p>
              <a:endParaRPr lang="en-US"/>
            </a:p>
          </p:txBody>
        </p:sp>
        <p:sp>
          <p:nvSpPr>
            <p:cNvPr id="104486" name="Oval 35"/>
            <p:cNvSpPr>
              <a:spLocks noChangeArrowheads="1"/>
            </p:cNvSpPr>
            <p:nvPr/>
          </p:nvSpPr>
          <p:spPr bwMode="auto">
            <a:xfrm>
              <a:off x="1180" y="2592"/>
              <a:ext cx="96" cy="96"/>
            </a:xfrm>
            <a:prstGeom prst="ellipse">
              <a:avLst/>
            </a:prstGeom>
            <a:solidFill>
              <a:srgbClr val="FFFF99"/>
            </a:solidFill>
            <a:ln w="9525">
              <a:noFill/>
              <a:round/>
              <a:headEnd/>
              <a:tailEnd/>
            </a:ln>
          </p:spPr>
          <p:txBody>
            <a:bodyPr wrap="none" anchor="ctr"/>
            <a:lstStyle/>
            <a:p>
              <a:endParaRPr lang="en-US">
                <a:solidFill>
                  <a:schemeClr val="bg1"/>
                </a:solidFill>
              </a:endParaRPr>
            </a:p>
          </p:txBody>
        </p:sp>
        <p:sp>
          <p:nvSpPr>
            <p:cNvPr id="104487" name="Oval 36"/>
            <p:cNvSpPr>
              <a:spLocks noChangeArrowheads="1"/>
            </p:cNvSpPr>
            <p:nvPr/>
          </p:nvSpPr>
          <p:spPr bwMode="auto">
            <a:xfrm>
              <a:off x="4876" y="2592"/>
              <a:ext cx="96" cy="96"/>
            </a:xfrm>
            <a:prstGeom prst="ellipse">
              <a:avLst/>
            </a:prstGeom>
            <a:solidFill>
              <a:srgbClr val="FFFF99"/>
            </a:solidFill>
            <a:ln w="9525">
              <a:noFill/>
              <a:round/>
              <a:headEnd/>
              <a:tailEnd/>
            </a:ln>
          </p:spPr>
          <p:txBody>
            <a:bodyPr wrap="none" anchor="ctr"/>
            <a:lstStyle/>
            <a:p>
              <a:endParaRPr lang="en-US">
                <a:solidFill>
                  <a:schemeClr val="bg1"/>
                </a:solidFill>
              </a:endParaRPr>
            </a:p>
          </p:txBody>
        </p:sp>
        <p:sp>
          <p:nvSpPr>
            <p:cNvPr id="104488" name="Oval 37"/>
            <p:cNvSpPr>
              <a:spLocks noChangeArrowheads="1"/>
            </p:cNvSpPr>
            <p:nvPr/>
          </p:nvSpPr>
          <p:spPr bwMode="auto">
            <a:xfrm>
              <a:off x="3086" y="2413"/>
              <a:ext cx="96" cy="96"/>
            </a:xfrm>
            <a:prstGeom prst="ellipse">
              <a:avLst/>
            </a:prstGeom>
            <a:solidFill>
              <a:srgbClr val="FFFF99"/>
            </a:solidFill>
            <a:ln w="9525">
              <a:noFill/>
              <a:round/>
              <a:headEnd/>
              <a:tailEnd/>
            </a:ln>
          </p:spPr>
          <p:txBody>
            <a:bodyPr wrap="none" anchor="ctr"/>
            <a:lstStyle/>
            <a:p>
              <a:endParaRPr lang="en-US">
                <a:solidFill>
                  <a:schemeClr val="bg1"/>
                </a:solidFill>
              </a:endParaRPr>
            </a:p>
          </p:txBody>
        </p:sp>
      </p:grpSp>
      <p:sp>
        <p:nvSpPr>
          <p:cNvPr id="104458" name="Rectangle 69"/>
          <p:cNvSpPr>
            <a:spLocks noChangeArrowheads="1"/>
          </p:cNvSpPr>
          <p:nvPr/>
        </p:nvSpPr>
        <p:spPr bwMode="auto">
          <a:xfrm>
            <a:off x="381000" y="5410200"/>
            <a:ext cx="3429000" cy="701675"/>
          </a:xfrm>
          <a:prstGeom prst="rect">
            <a:avLst/>
          </a:prstGeom>
          <a:noFill/>
          <a:ln w="9525">
            <a:solidFill>
              <a:schemeClr val="bg1"/>
            </a:solidFill>
            <a:miter lim="800000"/>
            <a:headEnd/>
            <a:tailEnd/>
          </a:ln>
        </p:spPr>
        <p:txBody>
          <a:bodyPr>
            <a:spAutoFit/>
          </a:bodyPr>
          <a:lstStyle/>
          <a:p>
            <a:pPr>
              <a:spcBef>
                <a:spcPct val="20000"/>
              </a:spcBef>
              <a:buClr>
                <a:schemeClr val="tx1"/>
              </a:buClr>
            </a:pPr>
            <a:r>
              <a:rPr lang="en-US">
                <a:solidFill>
                  <a:schemeClr val="bg1"/>
                </a:solidFill>
              </a:rPr>
              <a:t>350m = 10” below point of aim</a:t>
            </a:r>
          </a:p>
          <a:p>
            <a:pPr>
              <a:spcBef>
                <a:spcPct val="20000"/>
              </a:spcBef>
              <a:buClr>
                <a:schemeClr val="tx1"/>
              </a:buClr>
            </a:pPr>
            <a:r>
              <a:rPr lang="en-US">
                <a:solidFill>
                  <a:schemeClr val="bg1"/>
                </a:solidFill>
              </a:rPr>
              <a:t>400m = 20” below point of aim</a:t>
            </a:r>
          </a:p>
        </p:txBody>
      </p:sp>
      <p:sp>
        <p:nvSpPr>
          <p:cNvPr id="104459" name="Text Box 18"/>
          <p:cNvSpPr txBox="1">
            <a:spLocks noChangeArrowheads="1"/>
          </p:cNvSpPr>
          <p:nvPr/>
        </p:nvSpPr>
        <p:spPr bwMode="auto">
          <a:xfrm>
            <a:off x="4984750" y="6015038"/>
            <a:ext cx="990600" cy="461962"/>
          </a:xfrm>
          <a:prstGeom prst="rect">
            <a:avLst/>
          </a:prstGeom>
          <a:noFill/>
          <a:ln w="9525">
            <a:noFill/>
            <a:miter lim="800000"/>
            <a:headEnd/>
            <a:tailEnd/>
          </a:ln>
        </p:spPr>
        <p:txBody>
          <a:bodyPr>
            <a:spAutoFit/>
          </a:bodyPr>
          <a:lstStyle/>
          <a:p>
            <a:pPr algn="ctr">
              <a:spcBef>
                <a:spcPct val="20000"/>
              </a:spcBef>
              <a:buClr>
                <a:srgbClr val="FF9933"/>
              </a:buClr>
              <a:buFont typeface="Monotype Sorts"/>
              <a:buNone/>
            </a:pPr>
            <a:r>
              <a:rPr lang="en-US" sz="2400">
                <a:solidFill>
                  <a:schemeClr val="bg1"/>
                </a:solidFill>
              </a:rPr>
              <a:t>300m</a:t>
            </a:r>
          </a:p>
        </p:txBody>
      </p:sp>
      <p:grpSp>
        <p:nvGrpSpPr>
          <p:cNvPr id="104460" name="Group 77"/>
          <p:cNvGrpSpPr>
            <a:grpSpLocks/>
          </p:cNvGrpSpPr>
          <p:nvPr/>
        </p:nvGrpSpPr>
        <p:grpSpPr bwMode="auto">
          <a:xfrm>
            <a:off x="5272088" y="5181600"/>
            <a:ext cx="420687" cy="685800"/>
            <a:chOff x="5776918" y="336013"/>
            <a:chExt cx="1244498" cy="2026188"/>
          </a:xfrm>
        </p:grpSpPr>
        <p:sp>
          <p:nvSpPr>
            <p:cNvPr id="104467"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latin typeface="Calibri" pitchFamily="34" charset="0"/>
              </a:endParaRPr>
            </a:p>
          </p:txBody>
        </p:sp>
        <p:sp>
          <p:nvSpPr>
            <p:cNvPr id="80" name="Rounded Rectangle 79"/>
            <p:cNvSpPr/>
            <p:nvPr/>
          </p:nvSpPr>
          <p:spPr>
            <a:xfrm>
              <a:off x="6100956" y="336013"/>
              <a:ext cx="582332" cy="656635"/>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5791005" y="1142736"/>
              <a:ext cx="1230411" cy="1219465"/>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4461" name="Oval 27"/>
          <p:cNvSpPr>
            <a:spLocks noChangeArrowheads="1"/>
          </p:cNvSpPr>
          <p:nvPr/>
        </p:nvSpPr>
        <p:spPr bwMode="auto">
          <a:xfrm>
            <a:off x="5440363" y="5567363"/>
            <a:ext cx="73025" cy="61912"/>
          </a:xfrm>
          <a:prstGeom prst="ellipse">
            <a:avLst/>
          </a:prstGeom>
          <a:solidFill>
            <a:srgbClr val="FFFF99"/>
          </a:solidFill>
          <a:ln w="9525">
            <a:solidFill>
              <a:srgbClr val="FFFF99"/>
            </a:solidFill>
            <a:round/>
            <a:headEnd/>
            <a:tailEnd/>
          </a:ln>
        </p:spPr>
        <p:txBody>
          <a:bodyPr wrap="none" anchor="ctr"/>
          <a:lstStyle/>
          <a:p>
            <a:endParaRPr lang="en-US">
              <a:latin typeface="Calibri" pitchFamily="34" charset="0"/>
            </a:endParaRPr>
          </a:p>
        </p:txBody>
      </p:sp>
      <p:sp>
        <p:nvSpPr>
          <p:cNvPr id="104462" name="Oval 27"/>
          <p:cNvSpPr>
            <a:spLocks noChangeArrowheads="1"/>
          </p:cNvSpPr>
          <p:nvPr/>
        </p:nvSpPr>
        <p:spPr bwMode="auto">
          <a:xfrm>
            <a:off x="6807200" y="5676900"/>
            <a:ext cx="73025" cy="61913"/>
          </a:xfrm>
          <a:prstGeom prst="ellipse">
            <a:avLst/>
          </a:prstGeom>
          <a:solidFill>
            <a:srgbClr val="FFFF99"/>
          </a:solidFill>
          <a:ln w="9525">
            <a:solidFill>
              <a:srgbClr val="FFFF99"/>
            </a:solidFill>
            <a:round/>
            <a:headEnd/>
            <a:tailEnd/>
          </a:ln>
        </p:spPr>
        <p:txBody>
          <a:bodyPr wrap="none" anchor="ctr"/>
          <a:lstStyle/>
          <a:p>
            <a:endParaRPr lang="en-US">
              <a:latin typeface="Calibri" pitchFamily="34" charset="0"/>
            </a:endParaRPr>
          </a:p>
        </p:txBody>
      </p:sp>
      <p:sp>
        <p:nvSpPr>
          <p:cNvPr id="104463" name="Oval 27"/>
          <p:cNvSpPr>
            <a:spLocks noChangeArrowheads="1"/>
          </p:cNvSpPr>
          <p:nvPr/>
        </p:nvSpPr>
        <p:spPr bwMode="auto">
          <a:xfrm>
            <a:off x="8175625" y="5829300"/>
            <a:ext cx="73025" cy="61913"/>
          </a:xfrm>
          <a:prstGeom prst="ellipse">
            <a:avLst/>
          </a:prstGeom>
          <a:solidFill>
            <a:srgbClr val="FFFF99"/>
          </a:solidFill>
          <a:ln w="9525">
            <a:solidFill>
              <a:srgbClr val="FFFF99"/>
            </a:solidFill>
            <a:round/>
            <a:headEnd/>
            <a:tailEnd/>
          </a:ln>
        </p:spPr>
        <p:txBody>
          <a:bodyPr wrap="none" anchor="ctr"/>
          <a:lstStyle/>
          <a:p>
            <a:endParaRPr lang="en-US">
              <a:latin typeface="Calibri" pitchFamily="34" charset="0"/>
            </a:endParaRPr>
          </a:p>
        </p:txBody>
      </p:sp>
      <p:sp>
        <p:nvSpPr>
          <p:cNvPr id="104464" name="Text Box 18"/>
          <p:cNvSpPr txBox="1">
            <a:spLocks noChangeArrowheads="1"/>
          </p:cNvSpPr>
          <p:nvPr/>
        </p:nvSpPr>
        <p:spPr bwMode="auto">
          <a:xfrm>
            <a:off x="7727950" y="6019800"/>
            <a:ext cx="990600" cy="461963"/>
          </a:xfrm>
          <a:prstGeom prst="rect">
            <a:avLst/>
          </a:prstGeom>
          <a:noFill/>
          <a:ln w="9525">
            <a:noFill/>
            <a:miter lim="800000"/>
            <a:headEnd/>
            <a:tailEnd/>
          </a:ln>
        </p:spPr>
        <p:txBody>
          <a:bodyPr>
            <a:spAutoFit/>
          </a:bodyPr>
          <a:lstStyle/>
          <a:p>
            <a:pPr algn="ctr">
              <a:spcBef>
                <a:spcPct val="20000"/>
              </a:spcBef>
              <a:buClr>
                <a:srgbClr val="FF9933"/>
              </a:buClr>
              <a:buFont typeface="Monotype Sorts"/>
              <a:buNone/>
            </a:pPr>
            <a:r>
              <a:rPr lang="en-US" sz="2400">
                <a:solidFill>
                  <a:schemeClr val="bg1"/>
                </a:solidFill>
              </a:rPr>
              <a:t>400m</a:t>
            </a:r>
          </a:p>
        </p:txBody>
      </p:sp>
      <p:sp>
        <p:nvSpPr>
          <p:cNvPr id="104465" name="Text Box 18"/>
          <p:cNvSpPr txBox="1">
            <a:spLocks noChangeArrowheads="1"/>
          </p:cNvSpPr>
          <p:nvPr/>
        </p:nvSpPr>
        <p:spPr bwMode="auto">
          <a:xfrm>
            <a:off x="6357938" y="6019800"/>
            <a:ext cx="990600" cy="461963"/>
          </a:xfrm>
          <a:prstGeom prst="rect">
            <a:avLst/>
          </a:prstGeom>
          <a:noFill/>
          <a:ln w="9525">
            <a:noFill/>
            <a:miter lim="800000"/>
            <a:headEnd/>
            <a:tailEnd/>
          </a:ln>
        </p:spPr>
        <p:txBody>
          <a:bodyPr>
            <a:spAutoFit/>
          </a:bodyPr>
          <a:lstStyle/>
          <a:p>
            <a:pPr algn="ctr">
              <a:spcBef>
                <a:spcPct val="20000"/>
              </a:spcBef>
              <a:buClr>
                <a:srgbClr val="FF9933"/>
              </a:buClr>
              <a:buFont typeface="Monotype Sorts"/>
              <a:buNone/>
            </a:pPr>
            <a:r>
              <a:rPr lang="en-US" sz="2400">
                <a:solidFill>
                  <a:schemeClr val="bg1"/>
                </a:solidFill>
              </a:rPr>
              <a:t>350m</a:t>
            </a:r>
          </a:p>
        </p:txBody>
      </p:sp>
      <p:sp>
        <p:nvSpPr>
          <p:cNvPr id="104466" name="TextBox 55"/>
          <p:cNvSpPr txBox="1">
            <a:spLocks noChangeArrowheads="1"/>
          </p:cNvSpPr>
          <p:nvPr/>
        </p:nvSpPr>
        <p:spPr bwMode="auto">
          <a:xfrm>
            <a:off x="3048000" y="0"/>
            <a:ext cx="3462807" cy="584775"/>
          </a:xfrm>
          <a:prstGeom prst="rect">
            <a:avLst/>
          </a:prstGeom>
          <a:noFill/>
          <a:ln w="9525">
            <a:noFill/>
            <a:miter lim="800000"/>
            <a:headEnd/>
            <a:tailEnd/>
          </a:ln>
        </p:spPr>
        <p:txBody>
          <a:bodyPr wrap="none">
            <a:spAutoFit/>
          </a:bodyPr>
          <a:lstStyle/>
          <a:p>
            <a:r>
              <a:rPr lang="en-US" sz="3200" b="1" dirty="0" err="1" smtClean="0">
                <a:solidFill>
                  <a:schemeClr val="bg1"/>
                </a:solidFill>
              </a:rPr>
              <a:t>BattleSight</a:t>
            </a:r>
            <a:r>
              <a:rPr lang="en-US" sz="3200" b="1" dirty="0" smtClean="0">
                <a:solidFill>
                  <a:schemeClr val="bg1"/>
                </a:solidFill>
              </a:rPr>
              <a:t> </a:t>
            </a:r>
            <a:r>
              <a:rPr lang="en-US" sz="3200" b="1" dirty="0">
                <a:solidFill>
                  <a:schemeClr val="bg1"/>
                </a:solidFill>
              </a:rPr>
              <a:t>Zero</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5474" name="Group 24"/>
          <p:cNvGrpSpPr>
            <a:grpSpLocks/>
          </p:cNvGrpSpPr>
          <p:nvPr/>
        </p:nvGrpSpPr>
        <p:grpSpPr bwMode="auto">
          <a:xfrm>
            <a:off x="5562600" y="2179638"/>
            <a:ext cx="2133600" cy="3970337"/>
            <a:chOff x="5776918" y="336013"/>
            <a:chExt cx="1244499" cy="2026188"/>
          </a:xfrm>
        </p:grpSpPr>
        <p:sp>
          <p:nvSpPr>
            <p:cNvPr id="105487"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latin typeface="Calibri" pitchFamily="34" charset="0"/>
              </a:endParaRPr>
            </a:p>
          </p:txBody>
        </p:sp>
        <p:sp>
          <p:nvSpPr>
            <p:cNvPr id="27" name="Rounded Rectangle 26"/>
            <p:cNvSpPr/>
            <p:nvPr/>
          </p:nvSpPr>
          <p:spPr>
            <a:xfrm>
              <a:off x="6101933" y="336013"/>
              <a:ext cx="581507" cy="654602"/>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5776918" y="1142924"/>
              <a:ext cx="1244499" cy="1219277"/>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475" name="Group 20"/>
          <p:cNvGrpSpPr>
            <a:grpSpLocks/>
          </p:cNvGrpSpPr>
          <p:nvPr/>
        </p:nvGrpSpPr>
        <p:grpSpPr bwMode="auto">
          <a:xfrm>
            <a:off x="1414463" y="2182813"/>
            <a:ext cx="2133600" cy="3968750"/>
            <a:chOff x="5776918" y="336013"/>
            <a:chExt cx="1244498" cy="2026188"/>
          </a:xfrm>
        </p:grpSpPr>
        <p:sp>
          <p:nvSpPr>
            <p:cNvPr id="105484"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latin typeface="Calibri" pitchFamily="34" charset="0"/>
              </a:endParaRPr>
            </a:p>
          </p:txBody>
        </p:sp>
        <p:sp>
          <p:nvSpPr>
            <p:cNvPr id="23" name="Rounded Rectangle 22"/>
            <p:cNvSpPr/>
            <p:nvPr/>
          </p:nvSpPr>
          <p:spPr>
            <a:xfrm>
              <a:off x="6101932" y="336013"/>
              <a:ext cx="581507" cy="654864"/>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5776918" y="1143246"/>
              <a:ext cx="1244498" cy="1218955"/>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5476" name="Rectangle 15"/>
          <p:cNvSpPr>
            <a:spLocks noChangeArrowheads="1"/>
          </p:cNvSpPr>
          <p:nvPr/>
        </p:nvSpPr>
        <p:spPr bwMode="auto">
          <a:xfrm>
            <a:off x="1219200" y="4195763"/>
            <a:ext cx="2514600" cy="2514600"/>
          </a:xfrm>
          <a:prstGeom prst="rect">
            <a:avLst/>
          </a:prstGeom>
          <a:solidFill>
            <a:srgbClr val="969696">
              <a:alpha val="50195"/>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05477" name="Rectangle 16"/>
          <p:cNvSpPr>
            <a:spLocks noChangeArrowheads="1"/>
          </p:cNvSpPr>
          <p:nvPr/>
        </p:nvSpPr>
        <p:spPr bwMode="auto">
          <a:xfrm>
            <a:off x="5367338" y="4625975"/>
            <a:ext cx="2514600" cy="2079625"/>
          </a:xfrm>
          <a:prstGeom prst="rect">
            <a:avLst/>
          </a:prstGeom>
          <a:solidFill>
            <a:srgbClr val="969696">
              <a:alpha val="50195"/>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05478" name="Line 17"/>
          <p:cNvSpPr>
            <a:spLocks noChangeShapeType="1"/>
          </p:cNvSpPr>
          <p:nvPr/>
        </p:nvSpPr>
        <p:spPr bwMode="auto">
          <a:xfrm>
            <a:off x="457200" y="4206875"/>
            <a:ext cx="3886200" cy="0"/>
          </a:xfrm>
          <a:prstGeom prst="line">
            <a:avLst/>
          </a:prstGeom>
          <a:noFill/>
          <a:ln w="25400">
            <a:solidFill>
              <a:srgbClr val="FF0000"/>
            </a:solidFill>
            <a:prstDash val="dash"/>
            <a:round/>
            <a:headEnd/>
            <a:tailEnd/>
          </a:ln>
        </p:spPr>
        <p:txBody>
          <a:bodyPr/>
          <a:lstStyle/>
          <a:p>
            <a:endParaRPr lang="en-US"/>
          </a:p>
        </p:txBody>
      </p:sp>
      <p:sp>
        <p:nvSpPr>
          <p:cNvPr id="105479" name="Text Box 18"/>
          <p:cNvSpPr txBox="1">
            <a:spLocks noChangeArrowheads="1"/>
          </p:cNvSpPr>
          <p:nvPr/>
        </p:nvSpPr>
        <p:spPr bwMode="auto">
          <a:xfrm>
            <a:off x="1136650" y="1227138"/>
            <a:ext cx="2938463" cy="830262"/>
          </a:xfrm>
          <a:prstGeom prst="rect">
            <a:avLst/>
          </a:prstGeom>
          <a:noFill/>
          <a:ln w="9525">
            <a:noFill/>
            <a:miter lim="800000"/>
            <a:headEnd/>
            <a:tailEnd/>
          </a:ln>
        </p:spPr>
        <p:txBody>
          <a:bodyPr>
            <a:spAutoFit/>
          </a:bodyPr>
          <a:lstStyle/>
          <a:p>
            <a:pPr algn="ctr"/>
            <a:r>
              <a:rPr lang="en-US" sz="2400">
                <a:solidFill>
                  <a:schemeClr val="bg1"/>
                </a:solidFill>
              </a:rPr>
              <a:t>  Center Mass</a:t>
            </a:r>
          </a:p>
          <a:p>
            <a:pPr algn="ctr"/>
            <a:r>
              <a:rPr lang="en-US" sz="2400">
                <a:solidFill>
                  <a:schemeClr val="bg1"/>
                </a:solidFill>
              </a:rPr>
              <a:t>Including head</a:t>
            </a:r>
          </a:p>
        </p:txBody>
      </p:sp>
      <p:sp>
        <p:nvSpPr>
          <p:cNvPr id="105480" name="Text Box 19"/>
          <p:cNvSpPr txBox="1">
            <a:spLocks noChangeArrowheads="1"/>
          </p:cNvSpPr>
          <p:nvPr/>
        </p:nvSpPr>
        <p:spPr bwMode="auto">
          <a:xfrm>
            <a:off x="4724400" y="1227138"/>
            <a:ext cx="4038600" cy="830262"/>
          </a:xfrm>
          <a:prstGeom prst="rect">
            <a:avLst/>
          </a:prstGeom>
          <a:noFill/>
          <a:ln w="9525">
            <a:noFill/>
            <a:miter lim="800000"/>
            <a:headEnd/>
            <a:tailEnd/>
          </a:ln>
        </p:spPr>
        <p:txBody>
          <a:bodyPr>
            <a:spAutoFit/>
          </a:bodyPr>
          <a:lstStyle/>
          <a:p>
            <a:pPr algn="ctr"/>
            <a:r>
              <a:rPr lang="en-US" sz="2400">
                <a:solidFill>
                  <a:schemeClr val="bg1"/>
                </a:solidFill>
              </a:rPr>
              <a:t>Center Mass</a:t>
            </a:r>
          </a:p>
          <a:p>
            <a:pPr algn="ctr"/>
            <a:r>
              <a:rPr lang="en-US" sz="2400">
                <a:solidFill>
                  <a:schemeClr val="bg1"/>
                </a:solidFill>
              </a:rPr>
              <a:t>NOT Including the head</a:t>
            </a:r>
          </a:p>
        </p:txBody>
      </p:sp>
      <p:sp>
        <p:nvSpPr>
          <p:cNvPr id="105481" name="Text Box 20"/>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r>
              <a:rPr lang="en-US" sz="3200" b="1" dirty="0">
                <a:solidFill>
                  <a:schemeClr val="bg1"/>
                </a:solidFill>
              </a:rPr>
              <a:t>  Which is CENTER MASS?</a:t>
            </a:r>
          </a:p>
        </p:txBody>
      </p:sp>
      <p:sp>
        <p:nvSpPr>
          <p:cNvPr id="105482" name="Line 17"/>
          <p:cNvSpPr>
            <a:spLocks noChangeShapeType="1"/>
          </p:cNvSpPr>
          <p:nvPr/>
        </p:nvSpPr>
        <p:spPr bwMode="auto">
          <a:xfrm>
            <a:off x="4681538" y="4625975"/>
            <a:ext cx="3886200" cy="0"/>
          </a:xfrm>
          <a:prstGeom prst="line">
            <a:avLst/>
          </a:prstGeom>
          <a:noFill/>
          <a:ln w="25400">
            <a:solidFill>
              <a:srgbClr val="FF0000"/>
            </a:solidFill>
            <a:prstDash val="dash"/>
            <a:round/>
            <a:headEnd/>
            <a:tailEnd/>
          </a:ln>
        </p:spPr>
        <p:txBody>
          <a:bodyPr/>
          <a:lstStyle/>
          <a:p>
            <a:endParaRPr lang="en-US"/>
          </a:p>
        </p:txBody>
      </p:sp>
      <p:sp>
        <p:nvSpPr>
          <p:cNvPr id="67596" name="Text Box 20"/>
          <p:cNvSpPr txBox="1">
            <a:spLocks noChangeArrowheads="1"/>
          </p:cNvSpPr>
          <p:nvPr/>
        </p:nvSpPr>
        <p:spPr bwMode="auto">
          <a:xfrm rot="20762919">
            <a:off x="2313567" y="2254919"/>
            <a:ext cx="4419600" cy="1569660"/>
          </a:xfrm>
          <a:prstGeom prst="rect">
            <a:avLst/>
          </a:prstGeom>
          <a:noFill/>
          <a:ln w="9525">
            <a:noFill/>
            <a:miter lim="800000"/>
            <a:headEnd/>
            <a:tailEnd/>
          </a:ln>
        </p:spPr>
        <p:txBody>
          <a:bodyPr>
            <a:spAutoFit/>
            <a:scene3d>
              <a:camera prst="orthographicFront"/>
              <a:lightRig rig="twoPt" dir="t"/>
            </a:scene3d>
            <a:sp3d extrusionH="57150" prstMaterial="matte">
              <a:bevelT w="38100" h="38100"/>
            </a:sp3d>
          </a:bodyPr>
          <a:lstStyle/>
          <a:p>
            <a:pPr algn="ctr">
              <a:defRPr/>
            </a:pPr>
            <a:r>
              <a:rPr lang="en-US" sz="4800" b="1" dirty="0">
                <a:solidFill>
                  <a:schemeClr val="accent2">
                    <a:lumMod val="75000"/>
                  </a:schemeClr>
                </a:solidFill>
                <a:effectLst>
                  <a:outerShdw blurRad="38100" dist="63500" dir="3240000" sx="104000" sy="104000" algn="ctr" rotWithShape="0">
                    <a:schemeClr val="tx1">
                      <a:alpha val="43000"/>
                    </a:schemeClr>
                  </a:outerShdw>
                </a:effectLst>
                <a:latin typeface="Stencil" pitchFamily="82" charset="0"/>
              </a:rPr>
              <a:t>Be Consistent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7596"/>
                                        </p:tgtEl>
                                        <p:attrNameLst>
                                          <p:attrName>style.visibility</p:attrName>
                                        </p:attrNameLst>
                                      </p:cBhvr>
                                      <p:to>
                                        <p:strVal val="visible"/>
                                      </p:to>
                                    </p:set>
                                    <p:anim calcmode="lin" valueType="num">
                                      <p:cBhvr>
                                        <p:cTn id="7" dur="500" fill="hold"/>
                                        <p:tgtEl>
                                          <p:spTgt spid="6759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7596"/>
                                        </p:tgtEl>
                                        <p:attrNameLst>
                                          <p:attrName>ppt_y</p:attrName>
                                        </p:attrNameLst>
                                      </p:cBhvr>
                                      <p:tavLst>
                                        <p:tav tm="0">
                                          <p:val>
                                            <p:strVal val="#ppt_y"/>
                                          </p:val>
                                        </p:tav>
                                        <p:tav tm="100000">
                                          <p:val>
                                            <p:strVal val="#ppt_y"/>
                                          </p:val>
                                        </p:tav>
                                      </p:tavLst>
                                    </p:anim>
                                    <p:anim calcmode="lin" valueType="num">
                                      <p:cBhvr>
                                        <p:cTn id="9" dur="500" fill="hold"/>
                                        <p:tgtEl>
                                          <p:spTgt spid="6759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759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457200" y="838200"/>
            <a:ext cx="8229600" cy="838200"/>
          </a:xfrm>
        </p:spPr>
        <p:txBody>
          <a:bodyPr/>
          <a:lstStyle/>
          <a:p>
            <a:pPr algn="ctr">
              <a:buFont typeface="Arial" pitchFamily="34" charset="0"/>
              <a:buNone/>
            </a:pPr>
            <a:r>
              <a:rPr lang="en-US" sz="4400" b="1" smtClean="0">
                <a:solidFill>
                  <a:schemeClr val="bg1"/>
                </a:solidFill>
              </a:rPr>
              <a:t>What is Minute of Angle?</a:t>
            </a:r>
          </a:p>
          <a:p>
            <a:pPr algn="ctr">
              <a:buFont typeface="Arial" pitchFamily="34" charset="0"/>
              <a:buNone/>
            </a:pPr>
            <a:endParaRPr lang="en-US" sz="2800" b="1" smtClean="0">
              <a:solidFill>
                <a:schemeClr val="bg1"/>
              </a:solidFill>
            </a:endParaRPr>
          </a:p>
          <a:p>
            <a:pPr algn="ctr">
              <a:buFont typeface="Arial" pitchFamily="34" charset="0"/>
              <a:buNone/>
            </a:pPr>
            <a:endParaRPr lang="en-US" sz="2800" b="1" smtClean="0">
              <a:solidFill>
                <a:schemeClr val="bg1"/>
              </a:solidFill>
            </a:endParaRPr>
          </a:p>
        </p:txBody>
      </p:sp>
      <p:sp>
        <p:nvSpPr>
          <p:cNvPr id="4" name="Slide Number Placeholder 3"/>
          <p:cNvSpPr>
            <a:spLocks noGrp="1"/>
          </p:cNvSpPr>
          <p:nvPr>
            <p:ph type="sldNum" sz="quarter" idx="12"/>
          </p:nvPr>
        </p:nvSpPr>
        <p:spPr/>
        <p:txBody>
          <a:bodyPr/>
          <a:lstStyle/>
          <a:p>
            <a:pPr>
              <a:defRPr/>
            </a:pPr>
            <a:fld id="{3A8EBC0A-8933-4856-B1F9-8BB7B6C8AACF}" type="slidenum">
              <a:rPr lang="en-US" smtClean="0"/>
              <a:pPr>
                <a:defRPr/>
              </a:pPr>
              <a:t>83</a:t>
            </a:fld>
            <a:endParaRPr lang="en-US" dirty="0"/>
          </a:p>
        </p:txBody>
      </p:sp>
      <p:sp>
        <p:nvSpPr>
          <p:cNvPr id="5" name="Rectangle 4"/>
          <p:cNvSpPr/>
          <p:nvPr/>
        </p:nvSpPr>
        <p:spPr>
          <a:xfrm>
            <a:off x="2270097" y="0"/>
            <a:ext cx="4584075" cy="584775"/>
          </a:xfrm>
          <a:prstGeom prst="rect">
            <a:avLst/>
          </a:prstGeom>
          <a:noFill/>
        </p:spPr>
        <p:txBody>
          <a:bodyPr wrap="none">
            <a:spAutoFit/>
          </a:bodyPr>
          <a:lstStyle/>
          <a:p>
            <a:pPr algn="ctr" fontAlgn="auto">
              <a:spcBef>
                <a:spcPts val="0"/>
              </a:spcBef>
              <a:spcAft>
                <a:spcPts val="0"/>
              </a:spcAft>
              <a:defRPr/>
            </a:pPr>
            <a:r>
              <a:rPr lang="en-US" sz="3200" b="1" dirty="0">
                <a:solidFill>
                  <a:schemeClr val="bg1"/>
                </a:solidFill>
              </a:rPr>
              <a:t>Minute of Angle (MOA)</a:t>
            </a:r>
            <a:endParaRPr lang="en-US" sz="3200" b="1" dirty="0">
              <a:ln w="17780" cmpd="sng">
                <a:solidFill>
                  <a:srgbClr val="FFFFFF"/>
                </a:solidFill>
                <a:prstDash val="solid"/>
                <a:miter lim="800000"/>
              </a:ln>
              <a:effectLst>
                <a:outerShdw blurRad="50800" algn="tl" rotWithShape="0">
                  <a:srgbClr val="000000"/>
                </a:outerShdw>
              </a:effectLst>
              <a:latin typeface="+mn-lt"/>
              <a:cs typeface="+mn-cs"/>
            </a:endParaRPr>
          </a:p>
        </p:txBody>
      </p:sp>
      <p:sp>
        <p:nvSpPr>
          <p:cNvPr id="30" name="Content Placeholder 2"/>
          <p:cNvSpPr txBox="1">
            <a:spLocks/>
          </p:cNvSpPr>
          <p:nvPr/>
        </p:nvSpPr>
        <p:spPr bwMode="auto">
          <a:xfrm>
            <a:off x="447675" y="1524000"/>
            <a:ext cx="8229600" cy="990600"/>
          </a:xfrm>
          <a:prstGeom prst="rect">
            <a:avLst/>
          </a:prstGeom>
          <a:noFill/>
          <a:ln w="9525">
            <a:noFill/>
            <a:miter lim="800000"/>
            <a:headEnd/>
            <a:tailEnd/>
          </a:ln>
        </p:spPr>
        <p:txBody>
          <a:bodyPr/>
          <a:lstStyle/>
          <a:p>
            <a:pPr marL="342900" indent="-342900" algn="ctr" eaLnBrk="0" hangingPunct="0">
              <a:spcBef>
                <a:spcPct val="20000"/>
              </a:spcBef>
              <a:buFont typeface="Arial" pitchFamily="34" charset="0"/>
              <a:buNone/>
              <a:defRPr/>
            </a:pPr>
            <a:r>
              <a:rPr lang="en-US" sz="2800" dirty="0">
                <a:solidFill>
                  <a:schemeClr val="bg1"/>
                </a:solidFill>
                <a:latin typeface="+mn-lt"/>
                <a:cs typeface="+mn-cs"/>
              </a:rPr>
              <a:t>MOA is an angular unit of measure in fractions of degrees.</a:t>
            </a:r>
          </a:p>
          <a:p>
            <a:pPr marL="342900" indent="-342900" algn="ctr" eaLnBrk="0" hangingPunct="0">
              <a:spcBef>
                <a:spcPct val="20000"/>
              </a:spcBef>
              <a:buFont typeface="Arial" pitchFamily="34" charset="0"/>
              <a:buNone/>
              <a:defRPr/>
            </a:pPr>
            <a:endParaRPr lang="en-US" sz="2800" b="1" dirty="0">
              <a:solidFill>
                <a:schemeClr val="bg1"/>
              </a:solidFill>
              <a:latin typeface="+mn-lt"/>
              <a:cs typeface="+mn-cs"/>
            </a:endParaRPr>
          </a:p>
          <a:p>
            <a:pPr marL="342900" indent="-342900" algn="ctr" eaLnBrk="0" hangingPunct="0">
              <a:spcBef>
                <a:spcPct val="20000"/>
              </a:spcBef>
              <a:buFont typeface="Arial" pitchFamily="34" charset="0"/>
              <a:buNone/>
              <a:defRPr/>
            </a:pPr>
            <a:endParaRPr lang="en-US" sz="2800" b="1" dirty="0">
              <a:solidFill>
                <a:schemeClr val="bg1"/>
              </a:solidFill>
              <a:latin typeface="+mn-lt"/>
              <a:cs typeface="+mn-cs"/>
            </a:endParaRPr>
          </a:p>
        </p:txBody>
      </p:sp>
      <p:grpSp>
        <p:nvGrpSpPr>
          <p:cNvPr id="2" name="Group 16"/>
          <p:cNvGrpSpPr>
            <a:grpSpLocks/>
          </p:cNvGrpSpPr>
          <p:nvPr/>
        </p:nvGrpSpPr>
        <p:grpSpPr bwMode="auto">
          <a:xfrm>
            <a:off x="2362200" y="2514600"/>
            <a:ext cx="4397375" cy="4038600"/>
            <a:chOff x="2514600" y="2819400"/>
            <a:chExt cx="4397375" cy="4038600"/>
          </a:xfrm>
        </p:grpSpPr>
        <p:sp>
          <p:nvSpPr>
            <p:cNvPr id="108551" name="TextBox 28"/>
            <p:cNvSpPr txBox="1">
              <a:spLocks noChangeArrowheads="1"/>
            </p:cNvSpPr>
            <p:nvPr/>
          </p:nvSpPr>
          <p:spPr bwMode="auto">
            <a:xfrm>
              <a:off x="4419600" y="6488113"/>
              <a:ext cx="569913" cy="369887"/>
            </a:xfrm>
            <a:prstGeom prst="rect">
              <a:avLst/>
            </a:prstGeom>
            <a:noFill/>
            <a:ln w="9525">
              <a:noFill/>
              <a:miter lim="800000"/>
              <a:headEnd/>
              <a:tailEnd/>
            </a:ln>
          </p:spPr>
          <p:txBody>
            <a:bodyPr wrap="none">
              <a:spAutoFit/>
            </a:bodyPr>
            <a:lstStyle/>
            <a:p>
              <a:r>
                <a:rPr lang="en-US">
                  <a:solidFill>
                    <a:schemeClr val="bg1"/>
                  </a:solidFill>
                </a:rPr>
                <a:t>180</a:t>
              </a:r>
            </a:p>
          </p:txBody>
        </p:sp>
        <p:grpSp>
          <p:nvGrpSpPr>
            <p:cNvPr id="108552" name="Group 41"/>
            <p:cNvGrpSpPr>
              <a:grpSpLocks/>
            </p:cNvGrpSpPr>
            <p:nvPr/>
          </p:nvGrpSpPr>
          <p:grpSpPr bwMode="auto">
            <a:xfrm>
              <a:off x="2514600" y="2819400"/>
              <a:ext cx="4397375" cy="3621088"/>
              <a:chOff x="2514600" y="2819400"/>
              <a:chExt cx="4397375" cy="3621087"/>
            </a:xfrm>
          </p:grpSpPr>
          <p:sp>
            <p:nvSpPr>
              <p:cNvPr id="32" name="Oval 31"/>
              <p:cNvSpPr/>
              <p:nvPr/>
            </p:nvSpPr>
            <p:spPr>
              <a:xfrm>
                <a:off x="3200400" y="3468688"/>
                <a:ext cx="2895600" cy="297179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08554" name="TextBox 27"/>
              <p:cNvSpPr txBox="1">
                <a:spLocks noChangeArrowheads="1"/>
              </p:cNvSpPr>
              <p:nvPr/>
            </p:nvSpPr>
            <p:spPr bwMode="auto">
              <a:xfrm>
                <a:off x="6172199" y="4735512"/>
                <a:ext cx="457200" cy="369332"/>
              </a:xfrm>
              <a:prstGeom prst="rect">
                <a:avLst/>
              </a:prstGeom>
              <a:noFill/>
              <a:ln w="9525">
                <a:noFill/>
                <a:miter lim="800000"/>
                <a:headEnd/>
                <a:tailEnd/>
              </a:ln>
            </p:spPr>
            <p:txBody>
              <a:bodyPr>
                <a:spAutoFit/>
              </a:bodyPr>
              <a:lstStyle/>
              <a:p>
                <a:r>
                  <a:rPr lang="en-US">
                    <a:solidFill>
                      <a:schemeClr val="bg1"/>
                    </a:solidFill>
                  </a:rPr>
                  <a:t>90</a:t>
                </a:r>
              </a:p>
            </p:txBody>
          </p:sp>
          <p:sp>
            <p:nvSpPr>
              <p:cNvPr id="108555" name="TextBox 30"/>
              <p:cNvSpPr txBox="1">
                <a:spLocks noChangeArrowheads="1"/>
              </p:cNvSpPr>
              <p:nvPr/>
            </p:nvSpPr>
            <p:spPr bwMode="auto">
              <a:xfrm>
                <a:off x="2514600" y="4735512"/>
                <a:ext cx="569913" cy="369888"/>
              </a:xfrm>
              <a:prstGeom prst="rect">
                <a:avLst/>
              </a:prstGeom>
              <a:noFill/>
              <a:ln w="9525">
                <a:noFill/>
                <a:miter lim="800000"/>
                <a:headEnd/>
                <a:tailEnd/>
              </a:ln>
            </p:spPr>
            <p:txBody>
              <a:bodyPr wrap="none">
                <a:spAutoFit/>
              </a:bodyPr>
              <a:lstStyle/>
              <a:p>
                <a:r>
                  <a:rPr lang="en-US">
                    <a:solidFill>
                      <a:schemeClr val="bg1"/>
                    </a:solidFill>
                  </a:rPr>
                  <a:t>270</a:t>
                </a:r>
              </a:p>
            </p:txBody>
          </p:sp>
          <p:sp>
            <p:nvSpPr>
              <p:cNvPr id="108556" name="TextBox 31"/>
              <p:cNvSpPr txBox="1">
                <a:spLocks noChangeArrowheads="1"/>
              </p:cNvSpPr>
              <p:nvPr/>
            </p:nvSpPr>
            <p:spPr bwMode="auto">
              <a:xfrm>
                <a:off x="4495800" y="3135312"/>
                <a:ext cx="312738" cy="369888"/>
              </a:xfrm>
              <a:prstGeom prst="rect">
                <a:avLst/>
              </a:prstGeom>
              <a:noFill/>
              <a:ln w="9525">
                <a:noFill/>
                <a:miter lim="800000"/>
                <a:headEnd/>
                <a:tailEnd/>
              </a:ln>
            </p:spPr>
            <p:txBody>
              <a:bodyPr wrap="none">
                <a:spAutoFit/>
              </a:bodyPr>
              <a:lstStyle/>
              <a:p>
                <a:r>
                  <a:rPr lang="en-US">
                    <a:solidFill>
                      <a:schemeClr val="bg1"/>
                    </a:solidFill>
                  </a:rPr>
                  <a:t>0</a:t>
                </a:r>
              </a:p>
            </p:txBody>
          </p:sp>
          <p:cxnSp>
            <p:nvCxnSpPr>
              <p:cNvPr id="37" name="Straight Connector 36"/>
              <p:cNvCxnSpPr>
                <a:stCxn id="32" idx="0"/>
              </p:cNvCxnSpPr>
              <p:nvPr/>
            </p:nvCxnSpPr>
            <p:spPr>
              <a:xfrm>
                <a:off x="4648200" y="3468688"/>
                <a:ext cx="0" cy="14954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648200" y="3516313"/>
                <a:ext cx="228600" cy="1487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8559" name="TextBox 56"/>
              <p:cNvSpPr txBox="1">
                <a:spLocks noChangeArrowheads="1"/>
              </p:cNvSpPr>
              <p:nvPr/>
            </p:nvSpPr>
            <p:spPr bwMode="auto">
              <a:xfrm>
                <a:off x="3581400" y="4506912"/>
                <a:ext cx="993775" cy="338138"/>
              </a:xfrm>
              <a:prstGeom prst="rect">
                <a:avLst/>
              </a:prstGeom>
              <a:noFill/>
              <a:ln w="9525">
                <a:solidFill>
                  <a:schemeClr val="bg1"/>
                </a:solidFill>
                <a:miter lim="800000"/>
                <a:headEnd/>
                <a:tailEnd/>
              </a:ln>
            </p:spPr>
            <p:txBody>
              <a:bodyPr wrap="none">
                <a:spAutoFit/>
              </a:bodyPr>
              <a:lstStyle/>
              <a:p>
                <a:r>
                  <a:rPr lang="en-US" sz="1600">
                    <a:solidFill>
                      <a:schemeClr val="bg1"/>
                    </a:solidFill>
                  </a:rPr>
                  <a:t>1 degree</a:t>
                </a:r>
              </a:p>
            </p:txBody>
          </p:sp>
          <p:cxnSp>
            <p:nvCxnSpPr>
              <p:cNvPr id="40" name="Straight Arrow Connector 39"/>
              <p:cNvCxnSpPr/>
              <p:nvPr/>
            </p:nvCxnSpPr>
            <p:spPr>
              <a:xfrm flipV="1">
                <a:off x="4267200" y="4125913"/>
                <a:ext cx="381000" cy="3810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0673" name="TextBox 59"/>
              <p:cNvSpPr txBox="1">
                <a:spLocks noChangeArrowheads="1"/>
              </p:cNvSpPr>
              <p:nvPr/>
            </p:nvSpPr>
            <p:spPr bwMode="auto">
              <a:xfrm>
                <a:off x="2590800" y="2819400"/>
                <a:ext cx="4321175" cy="369888"/>
              </a:xfrm>
              <a:prstGeom prst="rect">
                <a:avLst/>
              </a:prstGeom>
              <a:solidFill>
                <a:schemeClr val="bg2">
                  <a:lumMod val="60000"/>
                  <a:lumOff val="40000"/>
                </a:schemeClr>
              </a:solidFill>
              <a:ln>
                <a:headEnd/>
                <a:tailEnd/>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solidFill>
                      <a:schemeClr val="bg1"/>
                    </a:solidFill>
                  </a:rPr>
                  <a:t>1 MINUTE OF ANGLE=1/60 of DEGREE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9570" name="Group 28"/>
          <p:cNvGrpSpPr>
            <a:grpSpLocks/>
          </p:cNvGrpSpPr>
          <p:nvPr/>
        </p:nvGrpSpPr>
        <p:grpSpPr bwMode="auto">
          <a:xfrm>
            <a:off x="381000" y="3500438"/>
            <a:ext cx="8763000" cy="3128962"/>
            <a:chOff x="381000" y="3276600"/>
            <a:chExt cx="8763000" cy="3128963"/>
          </a:xfrm>
        </p:grpSpPr>
        <p:sp>
          <p:nvSpPr>
            <p:cNvPr id="109576" name="Text Box 7"/>
            <p:cNvSpPr txBox="1">
              <a:spLocks noChangeArrowheads="1"/>
            </p:cNvSpPr>
            <p:nvPr/>
          </p:nvSpPr>
          <p:spPr bwMode="auto">
            <a:xfrm>
              <a:off x="3429000" y="5943600"/>
              <a:ext cx="12192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100 y/m  </a:t>
              </a:r>
            </a:p>
          </p:txBody>
        </p:sp>
        <p:sp>
          <p:nvSpPr>
            <p:cNvPr id="109577" name="Text Box 8"/>
            <p:cNvSpPr txBox="1">
              <a:spLocks noChangeArrowheads="1"/>
            </p:cNvSpPr>
            <p:nvPr/>
          </p:nvSpPr>
          <p:spPr bwMode="auto">
            <a:xfrm>
              <a:off x="4953000" y="5943600"/>
              <a:ext cx="12954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200 y/m </a:t>
              </a:r>
            </a:p>
          </p:txBody>
        </p:sp>
        <p:sp>
          <p:nvSpPr>
            <p:cNvPr id="109578" name="Text Box 9"/>
            <p:cNvSpPr txBox="1">
              <a:spLocks noChangeArrowheads="1"/>
            </p:cNvSpPr>
            <p:nvPr/>
          </p:nvSpPr>
          <p:spPr bwMode="auto">
            <a:xfrm>
              <a:off x="6324600" y="5943600"/>
              <a:ext cx="12192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300 y/m </a:t>
              </a:r>
            </a:p>
          </p:txBody>
        </p:sp>
        <p:sp>
          <p:nvSpPr>
            <p:cNvPr id="109579" name="Text Box 25"/>
            <p:cNvSpPr txBox="1">
              <a:spLocks noChangeArrowheads="1"/>
            </p:cNvSpPr>
            <p:nvPr/>
          </p:nvSpPr>
          <p:spPr bwMode="auto">
            <a:xfrm>
              <a:off x="7696200" y="5943600"/>
              <a:ext cx="1447800" cy="461963"/>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400 y/m </a:t>
              </a:r>
            </a:p>
          </p:txBody>
        </p:sp>
        <p:grpSp>
          <p:nvGrpSpPr>
            <p:cNvPr id="109580" name="Group 25"/>
            <p:cNvGrpSpPr>
              <a:grpSpLocks/>
            </p:cNvGrpSpPr>
            <p:nvPr/>
          </p:nvGrpSpPr>
          <p:grpSpPr bwMode="auto">
            <a:xfrm>
              <a:off x="381000" y="3276600"/>
              <a:ext cx="8382000" cy="2438400"/>
              <a:chOff x="381000" y="3276600"/>
              <a:chExt cx="8382000" cy="2438400"/>
            </a:xfrm>
          </p:grpSpPr>
          <p:grpSp>
            <p:nvGrpSpPr>
              <p:cNvPr id="109581" name="Group 4"/>
              <p:cNvGrpSpPr>
                <a:grpSpLocks/>
              </p:cNvGrpSpPr>
              <p:nvPr/>
            </p:nvGrpSpPr>
            <p:grpSpPr bwMode="auto">
              <a:xfrm>
                <a:off x="381000" y="3276600"/>
                <a:ext cx="7772400" cy="2438400"/>
                <a:chOff x="432" y="1248"/>
                <a:chExt cx="4896" cy="1536"/>
              </a:xfrm>
            </p:grpSpPr>
            <p:sp>
              <p:nvSpPr>
                <p:cNvPr id="109596" name="Line 5"/>
                <p:cNvSpPr>
                  <a:spLocks noChangeShapeType="1"/>
                </p:cNvSpPr>
                <p:nvPr/>
              </p:nvSpPr>
              <p:spPr bwMode="auto">
                <a:xfrm>
                  <a:off x="432" y="2784"/>
                  <a:ext cx="4896" cy="0"/>
                </a:xfrm>
                <a:prstGeom prst="line">
                  <a:avLst/>
                </a:prstGeom>
                <a:noFill/>
                <a:ln w="38100">
                  <a:solidFill>
                    <a:schemeClr val="bg1"/>
                  </a:solidFill>
                  <a:round/>
                  <a:headEnd/>
                  <a:tailEnd/>
                </a:ln>
              </p:spPr>
              <p:txBody>
                <a:bodyPr wrap="none" anchor="ctr"/>
                <a:lstStyle/>
                <a:p>
                  <a:endParaRPr lang="en-US"/>
                </a:p>
              </p:txBody>
            </p:sp>
            <p:sp>
              <p:nvSpPr>
                <p:cNvPr id="109597" name="Line 6"/>
                <p:cNvSpPr>
                  <a:spLocks noChangeShapeType="1"/>
                </p:cNvSpPr>
                <p:nvPr/>
              </p:nvSpPr>
              <p:spPr bwMode="auto">
                <a:xfrm flipV="1">
                  <a:off x="432" y="1248"/>
                  <a:ext cx="4896" cy="1536"/>
                </a:xfrm>
                <a:prstGeom prst="line">
                  <a:avLst/>
                </a:prstGeom>
                <a:noFill/>
                <a:ln w="38100">
                  <a:solidFill>
                    <a:schemeClr val="bg1"/>
                  </a:solidFill>
                  <a:round/>
                  <a:headEnd/>
                  <a:tailEnd/>
                </a:ln>
              </p:spPr>
              <p:txBody>
                <a:bodyPr wrap="none" anchor="ctr"/>
                <a:lstStyle/>
                <a:p>
                  <a:endParaRPr lang="en-US"/>
                </a:p>
              </p:txBody>
            </p:sp>
          </p:grpSp>
          <p:sp>
            <p:nvSpPr>
              <p:cNvPr id="109582" name="Text Box 11"/>
              <p:cNvSpPr txBox="1">
                <a:spLocks noChangeArrowheads="1"/>
              </p:cNvSpPr>
              <p:nvPr/>
            </p:nvSpPr>
            <p:spPr bwMode="auto">
              <a:xfrm>
                <a:off x="1600200" y="5257800"/>
                <a:ext cx="11430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latin typeface="Times New Roman" pitchFamily="18" charset="0"/>
                  </a:rPr>
                  <a:t>1 MOA</a:t>
                </a:r>
              </a:p>
            </p:txBody>
          </p:sp>
          <p:sp>
            <p:nvSpPr>
              <p:cNvPr id="109583" name="Line 12"/>
              <p:cNvSpPr>
                <a:spLocks noChangeShapeType="1"/>
              </p:cNvSpPr>
              <p:nvPr/>
            </p:nvSpPr>
            <p:spPr bwMode="auto">
              <a:xfrm>
                <a:off x="3810000" y="4724400"/>
                <a:ext cx="0" cy="914400"/>
              </a:xfrm>
              <a:prstGeom prst="line">
                <a:avLst/>
              </a:prstGeom>
              <a:noFill/>
              <a:ln w="9525">
                <a:solidFill>
                  <a:srgbClr val="FF0000"/>
                </a:solidFill>
                <a:round/>
                <a:headEnd type="arrow" w="med" len="med"/>
                <a:tailEnd type="arrow" w="med" len="med"/>
              </a:ln>
            </p:spPr>
            <p:txBody>
              <a:bodyPr wrap="none" anchor="ctr"/>
              <a:lstStyle/>
              <a:p>
                <a:endParaRPr lang="en-US"/>
              </a:p>
            </p:txBody>
          </p:sp>
          <p:sp>
            <p:nvSpPr>
              <p:cNvPr id="109584" name="Line 13"/>
              <p:cNvSpPr>
                <a:spLocks noChangeShapeType="1"/>
              </p:cNvSpPr>
              <p:nvPr/>
            </p:nvSpPr>
            <p:spPr bwMode="auto">
              <a:xfrm>
                <a:off x="5334000" y="4267200"/>
                <a:ext cx="0" cy="1371600"/>
              </a:xfrm>
              <a:prstGeom prst="line">
                <a:avLst/>
              </a:prstGeom>
              <a:noFill/>
              <a:ln w="9525">
                <a:solidFill>
                  <a:srgbClr val="FF0000"/>
                </a:solidFill>
                <a:round/>
                <a:headEnd type="arrow" w="med" len="med"/>
                <a:tailEnd type="arrow" w="med" len="med"/>
              </a:ln>
            </p:spPr>
            <p:txBody>
              <a:bodyPr wrap="none" anchor="ctr"/>
              <a:lstStyle/>
              <a:p>
                <a:endParaRPr lang="en-US"/>
              </a:p>
            </p:txBody>
          </p:sp>
          <p:sp>
            <p:nvSpPr>
              <p:cNvPr id="109585" name="Line 14"/>
              <p:cNvSpPr>
                <a:spLocks noChangeShapeType="1"/>
              </p:cNvSpPr>
              <p:nvPr/>
            </p:nvSpPr>
            <p:spPr bwMode="auto">
              <a:xfrm>
                <a:off x="6629400" y="3810000"/>
                <a:ext cx="0" cy="1828800"/>
              </a:xfrm>
              <a:prstGeom prst="line">
                <a:avLst/>
              </a:prstGeom>
              <a:noFill/>
              <a:ln w="9525">
                <a:solidFill>
                  <a:srgbClr val="FF0000"/>
                </a:solidFill>
                <a:round/>
                <a:headEnd type="arrow" w="med" len="med"/>
                <a:tailEnd type="arrow" w="med" len="med"/>
              </a:ln>
            </p:spPr>
            <p:txBody>
              <a:bodyPr wrap="none" anchor="ctr"/>
              <a:lstStyle/>
              <a:p>
                <a:endParaRPr lang="en-US"/>
              </a:p>
            </p:txBody>
          </p:sp>
          <p:sp>
            <p:nvSpPr>
              <p:cNvPr id="109586" name="Line 15"/>
              <p:cNvSpPr>
                <a:spLocks noChangeShapeType="1"/>
              </p:cNvSpPr>
              <p:nvPr/>
            </p:nvSpPr>
            <p:spPr bwMode="auto">
              <a:xfrm>
                <a:off x="8077200" y="3429000"/>
                <a:ext cx="0" cy="2133600"/>
              </a:xfrm>
              <a:prstGeom prst="line">
                <a:avLst/>
              </a:prstGeom>
              <a:noFill/>
              <a:ln w="9525">
                <a:solidFill>
                  <a:srgbClr val="FF0000"/>
                </a:solidFill>
                <a:round/>
                <a:headEnd type="arrow" w="med" len="med"/>
                <a:tailEnd type="arrow" w="med" len="med"/>
              </a:ln>
            </p:spPr>
            <p:txBody>
              <a:bodyPr wrap="none" anchor="ctr"/>
              <a:lstStyle/>
              <a:p>
                <a:endParaRPr lang="en-US"/>
              </a:p>
            </p:txBody>
          </p:sp>
          <p:sp>
            <p:nvSpPr>
              <p:cNvPr id="109587" name="Text Box 16"/>
              <p:cNvSpPr txBox="1">
                <a:spLocks noChangeArrowheads="1"/>
              </p:cNvSpPr>
              <p:nvPr/>
            </p:nvSpPr>
            <p:spPr bwMode="auto">
              <a:xfrm>
                <a:off x="3962400" y="4572000"/>
                <a:ext cx="838200" cy="457200"/>
              </a:xfrm>
              <a:prstGeom prst="rect">
                <a:avLst/>
              </a:prstGeom>
              <a:noFill/>
              <a:ln w="9525">
                <a:noFill/>
                <a:miter lim="800000"/>
                <a:headEnd/>
                <a:tailEnd/>
              </a:ln>
            </p:spPr>
            <p:txBody>
              <a:bodyPr>
                <a:spAutoFit/>
              </a:bodyPr>
              <a:lstStyle/>
              <a:p>
                <a:pPr>
                  <a:spcBef>
                    <a:spcPct val="50000"/>
                  </a:spcBef>
                </a:pPr>
                <a:endParaRPr lang="en-US" sz="2400">
                  <a:solidFill>
                    <a:srgbClr val="FF0000"/>
                  </a:solidFill>
                  <a:latin typeface="Times New Roman" pitchFamily="18" charset="0"/>
                </a:endParaRPr>
              </a:p>
            </p:txBody>
          </p:sp>
          <p:sp>
            <p:nvSpPr>
              <p:cNvPr id="109588" name="Text Box 17"/>
              <p:cNvSpPr txBox="1">
                <a:spLocks noChangeArrowheads="1"/>
              </p:cNvSpPr>
              <p:nvPr/>
            </p:nvSpPr>
            <p:spPr bwMode="auto">
              <a:xfrm>
                <a:off x="5562600" y="4419600"/>
                <a:ext cx="838200" cy="457200"/>
              </a:xfrm>
              <a:prstGeom prst="rect">
                <a:avLst/>
              </a:prstGeom>
              <a:noFill/>
              <a:ln w="9525">
                <a:noFill/>
                <a:miter lim="800000"/>
                <a:headEnd/>
                <a:tailEnd/>
              </a:ln>
            </p:spPr>
            <p:txBody>
              <a:bodyPr>
                <a:spAutoFit/>
              </a:bodyPr>
              <a:lstStyle/>
              <a:p>
                <a:pPr>
                  <a:spcBef>
                    <a:spcPct val="50000"/>
                  </a:spcBef>
                </a:pPr>
                <a:endParaRPr lang="en-US" sz="2400">
                  <a:solidFill>
                    <a:srgbClr val="FF0000"/>
                  </a:solidFill>
                  <a:latin typeface="Times New Roman" pitchFamily="18" charset="0"/>
                </a:endParaRPr>
              </a:p>
            </p:txBody>
          </p:sp>
          <p:sp>
            <p:nvSpPr>
              <p:cNvPr id="109589" name="Text Box 18"/>
              <p:cNvSpPr txBox="1">
                <a:spLocks noChangeArrowheads="1"/>
              </p:cNvSpPr>
              <p:nvPr/>
            </p:nvSpPr>
            <p:spPr bwMode="auto">
              <a:xfrm>
                <a:off x="6858000" y="4191000"/>
                <a:ext cx="838200" cy="457200"/>
              </a:xfrm>
              <a:prstGeom prst="rect">
                <a:avLst/>
              </a:prstGeom>
              <a:noFill/>
              <a:ln w="9525">
                <a:noFill/>
                <a:miter lim="800000"/>
                <a:headEnd/>
                <a:tailEnd/>
              </a:ln>
            </p:spPr>
            <p:txBody>
              <a:bodyPr>
                <a:spAutoFit/>
              </a:bodyPr>
              <a:lstStyle/>
              <a:p>
                <a:pPr>
                  <a:spcBef>
                    <a:spcPct val="50000"/>
                  </a:spcBef>
                </a:pPr>
                <a:endParaRPr lang="en-US" sz="2400">
                  <a:solidFill>
                    <a:srgbClr val="FF0000"/>
                  </a:solidFill>
                  <a:latin typeface="Times New Roman" pitchFamily="18" charset="0"/>
                </a:endParaRPr>
              </a:p>
            </p:txBody>
          </p:sp>
          <p:grpSp>
            <p:nvGrpSpPr>
              <p:cNvPr id="109590" name="Group 20"/>
              <p:cNvGrpSpPr>
                <a:grpSpLocks/>
              </p:cNvGrpSpPr>
              <p:nvPr/>
            </p:nvGrpSpPr>
            <p:grpSpPr bwMode="auto">
              <a:xfrm>
                <a:off x="3733800" y="4114800"/>
                <a:ext cx="5029200" cy="1143000"/>
                <a:chOff x="2448" y="2304"/>
                <a:chExt cx="3168" cy="720"/>
              </a:xfrm>
            </p:grpSpPr>
            <p:sp>
              <p:nvSpPr>
                <p:cNvPr id="109592" name="Text Box 21"/>
                <p:cNvSpPr txBox="1">
                  <a:spLocks noChangeArrowheads="1"/>
                </p:cNvSpPr>
                <p:nvPr/>
              </p:nvSpPr>
              <p:spPr bwMode="auto">
                <a:xfrm>
                  <a:off x="5184" y="2304"/>
                  <a:ext cx="432" cy="288"/>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4”</a:t>
                  </a:r>
                </a:p>
              </p:txBody>
            </p:sp>
            <p:sp>
              <p:nvSpPr>
                <p:cNvPr id="109593" name="Text Box 22"/>
                <p:cNvSpPr txBox="1">
                  <a:spLocks noChangeArrowheads="1"/>
                </p:cNvSpPr>
                <p:nvPr/>
              </p:nvSpPr>
              <p:spPr bwMode="auto">
                <a:xfrm>
                  <a:off x="3408" y="2592"/>
                  <a:ext cx="432" cy="288"/>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2”</a:t>
                  </a:r>
                </a:p>
              </p:txBody>
            </p:sp>
            <p:sp>
              <p:nvSpPr>
                <p:cNvPr id="109594" name="Text Box 23"/>
                <p:cNvSpPr txBox="1">
                  <a:spLocks noChangeArrowheads="1"/>
                </p:cNvSpPr>
                <p:nvPr/>
              </p:nvSpPr>
              <p:spPr bwMode="auto">
                <a:xfrm>
                  <a:off x="2448" y="2736"/>
                  <a:ext cx="432" cy="288"/>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1”</a:t>
                  </a:r>
                </a:p>
              </p:txBody>
            </p:sp>
            <p:sp>
              <p:nvSpPr>
                <p:cNvPr id="109595" name="Text Box 24"/>
                <p:cNvSpPr txBox="1">
                  <a:spLocks noChangeArrowheads="1"/>
                </p:cNvSpPr>
                <p:nvPr/>
              </p:nvSpPr>
              <p:spPr bwMode="auto">
                <a:xfrm>
                  <a:off x="4272" y="2448"/>
                  <a:ext cx="432" cy="288"/>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3”</a:t>
                  </a:r>
                </a:p>
              </p:txBody>
            </p:sp>
          </p:grpSp>
          <p:sp>
            <p:nvSpPr>
              <p:cNvPr id="64" name="Arc 63"/>
              <p:cNvSpPr/>
              <p:nvPr/>
            </p:nvSpPr>
            <p:spPr>
              <a:xfrm>
                <a:off x="2362200" y="5064126"/>
                <a:ext cx="228600" cy="650875"/>
              </a:xfrm>
              <a:prstGeom prst="arc">
                <a:avLst>
                  <a:gd name="adj1" fmla="val 16298195"/>
                  <a:gd name="adj2" fmla="val 5316460"/>
                </a:avLst>
              </a:prstGeom>
              <a:noFill/>
              <a:ln w="41275">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sp>
        <p:nvSpPr>
          <p:cNvPr id="30" name="Slide Number Placeholder 29"/>
          <p:cNvSpPr>
            <a:spLocks noGrp="1"/>
          </p:cNvSpPr>
          <p:nvPr>
            <p:ph type="sldNum" sz="quarter" idx="12"/>
          </p:nvPr>
        </p:nvSpPr>
        <p:spPr/>
        <p:txBody>
          <a:bodyPr/>
          <a:lstStyle/>
          <a:p>
            <a:pPr>
              <a:defRPr/>
            </a:pPr>
            <a:fld id="{CB9A202A-43F4-47D4-B2EE-83423702B22F}" type="slidenum">
              <a:rPr lang="en-US" smtClean="0"/>
              <a:pPr>
                <a:defRPr/>
              </a:pPr>
              <a:t>84</a:t>
            </a:fld>
            <a:endParaRPr lang="en-US"/>
          </a:p>
        </p:txBody>
      </p:sp>
      <p:sp>
        <p:nvSpPr>
          <p:cNvPr id="109572" name="Text Box 19"/>
          <p:cNvSpPr txBox="1">
            <a:spLocks noChangeArrowheads="1"/>
          </p:cNvSpPr>
          <p:nvPr/>
        </p:nvSpPr>
        <p:spPr bwMode="auto">
          <a:xfrm>
            <a:off x="990600" y="1609725"/>
            <a:ext cx="7391400" cy="461963"/>
          </a:xfrm>
          <a:prstGeom prst="rect">
            <a:avLst/>
          </a:prstGeom>
          <a:noFill/>
          <a:ln w="9525">
            <a:solidFill>
              <a:schemeClr val="bg1"/>
            </a:solidFill>
            <a:miter lim="800000"/>
            <a:headEnd/>
            <a:tailEnd/>
          </a:ln>
        </p:spPr>
        <p:txBody>
          <a:bodyPr>
            <a:spAutoFit/>
          </a:bodyPr>
          <a:lstStyle/>
          <a:p>
            <a:pPr marL="292100" indent="-292100">
              <a:spcAft>
                <a:spcPct val="10000"/>
              </a:spcAft>
            </a:pPr>
            <a:r>
              <a:rPr lang="en-US" sz="2400" b="1">
                <a:solidFill>
                  <a:schemeClr val="bg1"/>
                </a:solidFill>
              </a:rPr>
              <a:t>1 minute of angle = 1 inch at 100 yards/meters </a:t>
            </a:r>
          </a:p>
        </p:txBody>
      </p:sp>
      <p:sp>
        <p:nvSpPr>
          <p:cNvPr id="109573" name="Text Box 19"/>
          <p:cNvSpPr txBox="1">
            <a:spLocks noChangeArrowheads="1"/>
          </p:cNvSpPr>
          <p:nvPr/>
        </p:nvSpPr>
        <p:spPr bwMode="auto">
          <a:xfrm>
            <a:off x="990600" y="2143125"/>
            <a:ext cx="7391400" cy="461963"/>
          </a:xfrm>
          <a:prstGeom prst="rect">
            <a:avLst/>
          </a:prstGeom>
          <a:noFill/>
          <a:ln w="9525">
            <a:solidFill>
              <a:schemeClr val="bg1"/>
            </a:solidFill>
            <a:miter lim="800000"/>
            <a:headEnd/>
            <a:tailEnd/>
          </a:ln>
        </p:spPr>
        <p:txBody>
          <a:bodyPr>
            <a:spAutoFit/>
          </a:bodyPr>
          <a:lstStyle/>
          <a:p>
            <a:pPr marL="292100" indent="-292100">
              <a:spcAft>
                <a:spcPct val="10000"/>
              </a:spcAft>
            </a:pPr>
            <a:r>
              <a:rPr lang="en-US" sz="2400" b="1">
                <a:solidFill>
                  <a:schemeClr val="bg1"/>
                </a:solidFill>
              </a:rPr>
              <a:t>1 minute of angle = 2 inches at 200 yards/meters </a:t>
            </a:r>
          </a:p>
        </p:txBody>
      </p:sp>
      <p:sp>
        <p:nvSpPr>
          <p:cNvPr id="109574" name="Text Box 19"/>
          <p:cNvSpPr txBox="1">
            <a:spLocks noChangeArrowheads="1"/>
          </p:cNvSpPr>
          <p:nvPr/>
        </p:nvSpPr>
        <p:spPr bwMode="auto">
          <a:xfrm>
            <a:off x="990600" y="2676525"/>
            <a:ext cx="7391400" cy="461963"/>
          </a:xfrm>
          <a:prstGeom prst="rect">
            <a:avLst/>
          </a:prstGeom>
          <a:noFill/>
          <a:ln w="9525">
            <a:solidFill>
              <a:schemeClr val="bg1"/>
            </a:solidFill>
            <a:miter lim="800000"/>
            <a:headEnd/>
            <a:tailEnd/>
          </a:ln>
        </p:spPr>
        <p:txBody>
          <a:bodyPr>
            <a:spAutoFit/>
          </a:bodyPr>
          <a:lstStyle/>
          <a:p>
            <a:pPr marL="292100" indent="-292100">
              <a:spcAft>
                <a:spcPct val="10000"/>
              </a:spcAft>
            </a:pPr>
            <a:r>
              <a:rPr lang="en-US" sz="2400" b="1">
                <a:solidFill>
                  <a:schemeClr val="bg1"/>
                </a:solidFill>
              </a:rPr>
              <a:t>1 minute of angle = 3 inches at 300 yards/meters </a:t>
            </a:r>
          </a:p>
        </p:txBody>
      </p:sp>
      <p:sp>
        <p:nvSpPr>
          <p:cNvPr id="31" name="Rectangle 30"/>
          <p:cNvSpPr/>
          <p:nvPr/>
        </p:nvSpPr>
        <p:spPr>
          <a:xfrm>
            <a:off x="2270097" y="0"/>
            <a:ext cx="4584075" cy="584775"/>
          </a:xfrm>
          <a:prstGeom prst="rect">
            <a:avLst/>
          </a:prstGeom>
          <a:noFill/>
        </p:spPr>
        <p:txBody>
          <a:bodyPr wrap="none">
            <a:spAutoFit/>
          </a:bodyPr>
          <a:lstStyle/>
          <a:p>
            <a:pPr algn="ctr" fontAlgn="auto">
              <a:spcBef>
                <a:spcPts val="0"/>
              </a:spcBef>
              <a:spcAft>
                <a:spcPts val="0"/>
              </a:spcAft>
              <a:defRPr/>
            </a:pPr>
            <a:r>
              <a:rPr lang="en-US" sz="3200" b="1" dirty="0">
                <a:solidFill>
                  <a:schemeClr val="bg1"/>
                </a:solidFill>
              </a:rPr>
              <a:t>Minute of Angle (MOA)</a:t>
            </a:r>
            <a:endParaRPr lang="en-US" sz="3200" b="1" dirty="0">
              <a:ln w="17780" cmpd="sng">
                <a:solidFill>
                  <a:srgbClr val="FFFFFF"/>
                </a:solidFill>
                <a:prstDash val="solid"/>
                <a:miter lim="800000"/>
              </a:ln>
              <a:effectLst>
                <a:outerShdw blurRad="50800" algn="tl" rotWithShape="0">
                  <a:srgbClr val="000000"/>
                </a:outerShdw>
              </a:effectLst>
              <a:latin typeface="+mn-lt"/>
              <a:cs typeface="+mn-cs"/>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Group 3"/>
          <p:cNvGraphicFramePr>
            <a:graphicFrameLocks noGrp="1"/>
          </p:cNvGraphicFramePr>
          <p:nvPr>
            <p:ph/>
          </p:nvPr>
        </p:nvGraphicFramePr>
        <p:xfrm>
          <a:off x="76200" y="1143000"/>
          <a:ext cx="8915400" cy="4830763"/>
        </p:xfrm>
        <a:graphic>
          <a:graphicData uri="http://schemas.openxmlformats.org/drawingml/2006/table">
            <a:tbl>
              <a:tblPr/>
              <a:tblGrid>
                <a:gridCol w="48006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06450">
                <a:tc>
                  <a:txBody>
                    <a:bodyPr/>
                    <a:lstStyle/>
                    <a:p>
                      <a:pPr marL="533400" marR="0" lvl="0" indent="-533400" algn="l" defTabSz="914400" rtl="0" eaLnBrk="0" fontAlgn="base" latinLnBrk="0" hangingPunct="0">
                        <a:lnSpc>
                          <a:spcPct val="100000"/>
                        </a:lnSpc>
                        <a:spcBef>
                          <a:spcPct val="20000"/>
                        </a:spcBef>
                        <a:spcAft>
                          <a:spcPct val="0"/>
                        </a:spcAft>
                        <a:buClr>
                          <a:schemeClr val="tx1"/>
                        </a:buClr>
                        <a:buSzTx/>
                        <a:buFont typeface="Monotype Sorts" pitchFamily="-32" charset="2"/>
                        <a:buNone/>
                        <a:tabLst/>
                      </a:pPr>
                      <a:r>
                        <a:rPr kumimoji="0" lang="en-US" sz="2800" b="0" i="0" u="none" strike="noStrike" cap="none" normalizeH="0" baseline="0" dirty="0" smtClean="0">
                          <a:ln>
                            <a:noFill/>
                          </a:ln>
                          <a:solidFill>
                            <a:schemeClr val="bg1"/>
                          </a:solidFill>
                          <a:effectLst/>
                          <a:latin typeface="Arial" charset="0"/>
                        </a:rPr>
                        <a:t>1)  6” @ 600m= ?MOA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33"/>
                        </a:buClr>
                        <a:buSzTx/>
                        <a:buFont typeface="Monotype Sorts" pitchFamily="-32" charset="2"/>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3275">
                <a:tc>
                  <a:txBody>
                    <a:bodyPr/>
                    <a:lstStyle/>
                    <a:p>
                      <a:pPr marL="533400" marR="0" lvl="0" indent="-533400" algn="l" defTabSz="914400" rtl="0" eaLnBrk="0" fontAlgn="base" latinLnBrk="0" hangingPunct="0">
                        <a:lnSpc>
                          <a:spcPct val="100000"/>
                        </a:lnSpc>
                        <a:spcBef>
                          <a:spcPct val="20000"/>
                        </a:spcBef>
                        <a:spcAft>
                          <a:spcPct val="0"/>
                        </a:spcAft>
                        <a:buClr>
                          <a:schemeClr val="tx1"/>
                        </a:buClr>
                        <a:buSzTx/>
                        <a:buFont typeface="Monotype Sorts" pitchFamily="-32" charset="2"/>
                        <a:buNone/>
                        <a:tabLst/>
                      </a:pPr>
                      <a:r>
                        <a:rPr kumimoji="0" lang="en-US" sz="2800" b="0" i="0" u="none" strike="noStrike" cap="none" normalizeH="0" baseline="0" dirty="0" smtClean="0">
                          <a:ln>
                            <a:noFill/>
                          </a:ln>
                          <a:solidFill>
                            <a:schemeClr val="bg1"/>
                          </a:solidFill>
                          <a:effectLst/>
                          <a:latin typeface="Arial" charset="0"/>
                        </a:rPr>
                        <a:t>2)  3 MOA @ 200m=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33"/>
                        </a:buClr>
                        <a:buSzTx/>
                        <a:buFont typeface="Monotype Sorts" pitchFamily="-32" charset="2"/>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6450">
                <a:tc>
                  <a:txBody>
                    <a:bodyPr/>
                    <a:lstStyle/>
                    <a:p>
                      <a:pPr marL="533400" marR="0" lvl="0" indent="-533400" algn="l" defTabSz="914400" rtl="0" eaLnBrk="0" fontAlgn="base" latinLnBrk="0" hangingPunct="0">
                        <a:lnSpc>
                          <a:spcPct val="100000"/>
                        </a:lnSpc>
                        <a:spcBef>
                          <a:spcPct val="20000"/>
                        </a:spcBef>
                        <a:spcAft>
                          <a:spcPct val="0"/>
                        </a:spcAft>
                        <a:buClr>
                          <a:schemeClr val="tx1"/>
                        </a:buClr>
                        <a:buSzTx/>
                        <a:buFont typeface="Monotype Sorts" pitchFamily="-32" charset="2"/>
                        <a:buNone/>
                        <a:tabLst/>
                      </a:pPr>
                      <a:r>
                        <a:rPr kumimoji="0" lang="en-US" sz="2800" b="0" i="0" u="none" strike="noStrike" cap="none" normalizeH="0" baseline="0" dirty="0" smtClean="0">
                          <a:ln>
                            <a:noFill/>
                          </a:ln>
                          <a:solidFill>
                            <a:schemeClr val="bg1"/>
                          </a:solidFill>
                          <a:effectLst/>
                          <a:latin typeface="Arial" charset="0"/>
                        </a:rPr>
                        <a:t>3)  6” @ 400m= ?MOA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33"/>
                        </a:buClr>
                        <a:buSzTx/>
                        <a:buFont typeface="Monotype Sorts" pitchFamily="-32" charset="2"/>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4863">
                <a:tc>
                  <a:txBody>
                    <a:bodyPr/>
                    <a:lstStyle/>
                    <a:p>
                      <a:pPr marL="533400" marR="0" lvl="0" indent="-533400" algn="l" defTabSz="914400" rtl="0" eaLnBrk="0" fontAlgn="base" latinLnBrk="0" hangingPunct="0">
                        <a:lnSpc>
                          <a:spcPct val="100000"/>
                        </a:lnSpc>
                        <a:spcBef>
                          <a:spcPct val="20000"/>
                        </a:spcBef>
                        <a:spcAft>
                          <a:spcPct val="0"/>
                        </a:spcAft>
                        <a:buClr>
                          <a:schemeClr val="tx1"/>
                        </a:buClr>
                        <a:buSzTx/>
                        <a:buFont typeface="Monotype Sorts" pitchFamily="-32" charset="2"/>
                        <a:buNone/>
                        <a:tabLst/>
                      </a:pPr>
                      <a:r>
                        <a:rPr kumimoji="0" lang="en-US" sz="2800" b="0" i="0" u="none" strike="noStrike" cap="none" normalizeH="0" baseline="0" dirty="0" smtClean="0">
                          <a:ln>
                            <a:noFill/>
                          </a:ln>
                          <a:solidFill>
                            <a:schemeClr val="bg1"/>
                          </a:solidFill>
                          <a:effectLst/>
                          <a:latin typeface="Arial" charset="0"/>
                        </a:rPr>
                        <a:t>4)  4 MOA @300m=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33"/>
                        </a:buClr>
                        <a:buSzTx/>
                        <a:buFont typeface="Monotype Sorts" pitchFamily="-32" charset="2"/>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3275">
                <a:tc>
                  <a:txBody>
                    <a:bodyPr/>
                    <a:lstStyle/>
                    <a:p>
                      <a:pPr marL="533400" marR="0" lvl="0" indent="-533400" algn="l" defTabSz="914400" rtl="0" eaLnBrk="0" fontAlgn="base" latinLnBrk="0" hangingPunct="0">
                        <a:lnSpc>
                          <a:spcPct val="100000"/>
                        </a:lnSpc>
                        <a:spcBef>
                          <a:spcPct val="20000"/>
                        </a:spcBef>
                        <a:spcAft>
                          <a:spcPct val="0"/>
                        </a:spcAft>
                        <a:buClr>
                          <a:schemeClr val="tx1"/>
                        </a:buClr>
                        <a:buSzTx/>
                        <a:buFont typeface="Monotype Sorts" pitchFamily="-32" charset="2"/>
                        <a:buNone/>
                        <a:tabLst/>
                      </a:pPr>
                      <a:r>
                        <a:rPr kumimoji="0" lang="en-US" sz="2800" b="0" i="0" u="none" strike="noStrike" cap="none" normalizeH="0" baseline="0" dirty="0" smtClean="0">
                          <a:ln>
                            <a:noFill/>
                          </a:ln>
                          <a:solidFill>
                            <a:schemeClr val="bg1"/>
                          </a:solidFill>
                          <a:effectLst/>
                          <a:latin typeface="Arial" charset="0"/>
                        </a:rPr>
                        <a:t>5)  20” @ 500m= ?MOA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33"/>
                        </a:buClr>
                        <a:buSzTx/>
                        <a:buFont typeface="Monotype Sorts" pitchFamily="-32" charset="2"/>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6450">
                <a:tc>
                  <a:txBody>
                    <a:bodyPr/>
                    <a:lstStyle/>
                    <a:p>
                      <a:pPr marL="533400" marR="0" lvl="0" indent="-533400" algn="l" defTabSz="914400" rtl="0" eaLnBrk="0" fontAlgn="base" latinLnBrk="0" hangingPunct="0">
                        <a:lnSpc>
                          <a:spcPct val="100000"/>
                        </a:lnSpc>
                        <a:spcBef>
                          <a:spcPct val="20000"/>
                        </a:spcBef>
                        <a:spcAft>
                          <a:spcPct val="0"/>
                        </a:spcAft>
                        <a:buClr>
                          <a:schemeClr val="tx1"/>
                        </a:buClr>
                        <a:buSzTx/>
                        <a:buFont typeface="Monotype Sorts" pitchFamily="-32" charset="2"/>
                        <a:buNone/>
                        <a:tabLst/>
                      </a:pPr>
                      <a:r>
                        <a:rPr kumimoji="0" lang="en-US" sz="2800" b="0" i="0" u="none" strike="noStrike" cap="none" normalizeH="0" baseline="0" dirty="0" smtClean="0">
                          <a:ln>
                            <a:noFill/>
                          </a:ln>
                          <a:solidFill>
                            <a:schemeClr val="bg1"/>
                          </a:solidFill>
                          <a:effectLst/>
                          <a:latin typeface="Arial" charset="0"/>
                        </a:rPr>
                        <a:t>6)  5 MOA @ 300m= ?inch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9933"/>
                        </a:buClr>
                        <a:buSzTx/>
                        <a:buFont typeface="Monotype Sorts" pitchFamily="-32" charset="2"/>
                        <a:buNone/>
                        <a:tabLst/>
                      </a:pPr>
                      <a:endParaRPr kumimoji="0" lang="en-US" sz="2800" b="1"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0617" name="Text Box 26"/>
          <p:cNvSpPr txBox="1">
            <a:spLocks noChangeArrowheads="1"/>
          </p:cNvSpPr>
          <p:nvPr/>
        </p:nvSpPr>
        <p:spPr bwMode="auto">
          <a:xfrm>
            <a:off x="5241925" y="6357938"/>
            <a:ext cx="184150" cy="27463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0618" name="Text Box 27"/>
          <p:cNvSpPr txBox="1">
            <a:spLocks noChangeArrowheads="1"/>
          </p:cNvSpPr>
          <p:nvPr/>
        </p:nvSpPr>
        <p:spPr bwMode="auto">
          <a:xfrm>
            <a:off x="4632325" y="6084888"/>
            <a:ext cx="184150" cy="519112"/>
          </a:xfrm>
          <a:prstGeom prst="rect">
            <a:avLst/>
          </a:prstGeom>
          <a:noFill/>
          <a:ln w="9525">
            <a:noFill/>
            <a:miter lim="800000"/>
            <a:headEnd/>
            <a:tailEnd/>
          </a:ln>
        </p:spPr>
        <p:txBody>
          <a:bodyPr wrap="none">
            <a:spAutoFit/>
          </a:bodyPr>
          <a:lstStyle/>
          <a:p>
            <a:endParaRPr lang="en-US" sz="2800">
              <a:latin typeface="Calibri" pitchFamily="34" charset="0"/>
            </a:endParaRPr>
          </a:p>
        </p:txBody>
      </p:sp>
      <p:sp>
        <p:nvSpPr>
          <p:cNvPr id="17" name="Text Box 28"/>
          <p:cNvSpPr txBox="1">
            <a:spLocks noChangeArrowheads="1"/>
          </p:cNvSpPr>
          <p:nvPr/>
        </p:nvSpPr>
        <p:spPr bwMode="auto">
          <a:xfrm>
            <a:off x="5029200" y="1295400"/>
            <a:ext cx="3173413" cy="523875"/>
          </a:xfrm>
          <a:prstGeom prst="rect">
            <a:avLst/>
          </a:prstGeom>
          <a:noFill/>
          <a:ln w="9525">
            <a:noFill/>
            <a:miter lim="800000"/>
            <a:headEnd/>
            <a:tailEnd/>
          </a:ln>
        </p:spPr>
        <p:txBody>
          <a:bodyPr wrap="none">
            <a:spAutoFit/>
          </a:bodyPr>
          <a:lstStyle/>
          <a:p>
            <a:pPr>
              <a:spcBef>
                <a:spcPct val="20000"/>
              </a:spcBef>
              <a:buClr>
                <a:srgbClr val="FF9933"/>
              </a:buClr>
              <a:buFont typeface="Monotype Sorts"/>
              <a:buNone/>
            </a:pPr>
            <a:r>
              <a:rPr lang="en-US" sz="2800">
                <a:solidFill>
                  <a:schemeClr val="bg1"/>
                </a:solidFill>
              </a:rPr>
              <a:t>6”/ (6)00m=1 MOA</a:t>
            </a:r>
          </a:p>
        </p:txBody>
      </p:sp>
      <p:sp>
        <p:nvSpPr>
          <p:cNvPr id="18" name="Text Box 29"/>
          <p:cNvSpPr txBox="1">
            <a:spLocks noChangeArrowheads="1"/>
          </p:cNvSpPr>
          <p:nvPr/>
        </p:nvSpPr>
        <p:spPr bwMode="auto">
          <a:xfrm>
            <a:off x="5029200" y="2057400"/>
            <a:ext cx="3254375" cy="523875"/>
          </a:xfrm>
          <a:prstGeom prst="rect">
            <a:avLst/>
          </a:prstGeom>
          <a:noFill/>
          <a:ln w="9525">
            <a:noFill/>
            <a:miter lim="800000"/>
            <a:headEnd/>
            <a:tailEnd/>
          </a:ln>
        </p:spPr>
        <p:txBody>
          <a:bodyPr wrap="none">
            <a:spAutoFit/>
          </a:bodyPr>
          <a:lstStyle/>
          <a:p>
            <a:r>
              <a:rPr lang="en-US" sz="2800">
                <a:solidFill>
                  <a:schemeClr val="bg1"/>
                </a:solidFill>
              </a:rPr>
              <a:t>3 x (2)00= 6 inches</a:t>
            </a:r>
          </a:p>
        </p:txBody>
      </p:sp>
      <p:sp>
        <p:nvSpPr>
          <p:cNvPr id="19" name="Text Box 30"/>
          <p:cNvSpPr txBox="1">
            <a:spLocks noChangeArrowheads="1"/>
          </p:cNvSpPr>
          <p:nvPr/>
        </p:nvSpPr>
        <p:spPr bwMode="auto">
          <a:xfrm>
            <a:off x="5029200" y="2895600"/>
            <a:ext cx="2532063" cy="523875"/>
          </a:xfrm>
          <a:prstGeom prst="rect">
            <a:avLst/>
          </a:prstGeom>
          <a:noFill/>
          <a:ln w="9525">
            <a:noFill/>
            <a:miter lim="800000"/>
            <a:headEnd/>
            <a:tailEnd/>
          </a:ln>
        </p:spPr>
        <p:txBody>
          <a:bodyPr wrap="none">
            <a:spAutoFit/>
          </a:bodyPr>
          <a:lstStyle/>
          <a:p>
            <a:r>
              <a:rPr lang="en-US" sz="2800">
                <a:solidFill>
                  <a:schemeClr val="bg1"/>
                </a:solidFill>
              </a:rPr>
              <a:t>6”/4= 1.5 MOA</a:t>
            </a:r>
          </a:p>
        </p:txBody>
      </p:sp>
      <p:sp>
        <p:nvSpPr>
          <p:cNvPr id="20" name="Text Box 58"/>
          <p:cNvSpPr txBox="1">
            <a:spLocks noChangeArrowheads="1"/>
          </p:cNvSpPr>
          <p:nvPr/>
        </p:nvSpPr>
        <p:spPr bwMode="auto">
          <a:xfrm>
            <a:off x="5029200" y="3657600"/>
            <a:ext cx="3454400" cy="523875"/>
          </a:xfrm>
          <a:prstGeom prst="rect">
            <a:avLst/>
          </a:prstGeom>
          <a:noFill/>
          <a:ln w="9525">
            <a:noFill/>
            <a:miter lim="800000"/>
            <a:headEnd/>
            <a:tailEnd/>
          </a:ln>
        </p:spPr>
        <p:txBody>
          <a:bodyPr wrap="none">
            <a:spAutoFit/>
          </a:bodyPr>
          <a:lstStyle/>
          <a:p>
            <a:r>
              <a:rPr lang="en-US" sz="2800">
                <a:solidFill>
                  <a:schemeClr val="bg1"/>
                </a:solidFill>
              </a:rPr>
              <a:t>4 x (3)00= 12 inches</a:t>
            </a:r>
          </a:p>
        </p:txBody>
      </p:sp>
      <p:sp>
        <p:nvSpPr>
          <p:cNvPr id="21" name="Text Box 59"/>
          <p:cNvSpPr txBox="1">
            <a:spLocks noChangeArrowheads="1"/>
          </p:cNvSpPr>
          <p:nvPr/>
        </p:nvSpPr>
        <p:spPr bwMode="auto">
          <a:xfrm>
            <a:off x="5029200" y="4495800"/>
            <a:ext cx="2630488" cy="523875"/>
          </a:xfrm>
          <a:prstGeom prst="rect">
            <a:avLst/>
          </a:prstGeom>
          <a:noFill/>
          <a:ln w="9525">
            <a:noFill/>
            <a:miter lim="800000"/>
            <a:headEnd/>
            <a:tailEnd/>
          </a:ln>
        </p:spPr>
        <p:txBody>
          <a:bodyPr wrap="none">
            <a:spAutoFit/>
          </a:bodyPr>
          <a:lstStyle/>
          <a:p>
            <a:r>
              <a:rPr lang="en-US" sz="2800">
                <a:solidFill>
                  <a:schemeClr val="bg1"/>
                </a:solidFill>
              </a:rPr>
              <a:t>20”/ 5=  4 MOA</a:t>
            </a:r>
          </a:p>
        </p:txBody>
      </p:sp>
      <p:sp>
        <p:nvSpPr>
          <p:cNvPr id="22" name="Text Box 60"/>
          <p:cNvSpPr txBox="1">
            <a:spLocks noChangeArrowheads="1"/>
          </p:cNvSpPr>
          <p:nvPr/>
        </p:nvSpPr>
        <p:spPr bwMode="auto">
          <a:xfrm>
            <a:off x="5029200" y="5334000"/>
            <a:ext cx="2813050" cy="523875"/>
          </a:xfrm>
          <a:prstGeom prst="rect">
            <a:avLst/>
          </a:prstGeom>
          <a:noFill/>
          <a:ln w="9525">
            <a:noFill/>
            <a:miter lim="800000"/>
            <a:headEnd/>
            <a:tailEnd/>
          </a:ln>
        </p:spPr>
        <p:txBody>
          <a:bodyPr wrap="none">
            <a:spAutoFit/>
          </a:bodyPr>
          <a:lstStyle/>
          <a:p>
            <a:r>
              <a:rPr lang="en-US" sz="2800">
                <a:solidFill>
                  <a:schemeClr val="bg1"/>
                </a:solidFill>
              </a:rPr>
              <a:t>5 x 3= 15 inches</a:t>
            </a:r>
          </a:p>
        </p:txBody>
      </p:sp>
      <p:sp>
        <p:nvSpPr>
          <p:cNvPr id="24" name="Slide Number Placeholder 23"/>
          <p:cNvSpPr>
            <a:spLocks noGrp="1"/>
          </p:cNvSpPr>
          <p:nvPr>
            <p:ph type="sldNum" sz="quarter" idx="12"/>
          </p:nvPr>
        </p:nvSpPr>
        <p:spPr/>
        <p:txBody>
          <a:bodyPr/>
          <a:lstStyle/>
          <a:p>
            <a:pPr>
              <a:defRPr/>
            </a:pPr>
            <a:fld id="{E4EAB6FF-EAAF-4D80-9BD0-0D195428AA24}" type="slidenum">
              <a:rPr lang="en-US" smtClean="0"/>
              <a:pPr>
                <a:defRPr/>
              </a:pPr>
              <a:t>85</a:t>
            </a:fld>
            <a:endParaRPr lang="en-US"/>
          </a:p>
        </p:txBody>
      </p:sp>
      <p:sp>
        <p:nvSpPr>
          <p:cNvPr id="25" name="Rectangle 24"/>
          <p:cNvSpPr/>
          <p:nvPr/>
        </p:nvSpPr>
        <p:spPr>
          <a:xfrm>
            <a:off x="1169349" y="0"/>
            <a:ext cx="6785576" cy="584775"/>
          </a:xfrm>
          <a:prstGeom prst="rect">
            <a:avLst/>
          </a:prstGeom>
          <a:noFill/>
        </p:spPr>
        <p:txBody>
          <a:bodyPr wrap="none">
            <a:spAutoFit/>
          </a:bodyPr>
          <a:lstStyle/>
          <a:p>
            <a:pPr algn="ctr" fontAlgn="auto">
              <a:spcBef>
                <a:spcPts val="0"/>
              </a:spcBef>
              <a:spcAft>
                <a:spcPts val="0"/>
              </a:spcAft>
              <a:defRPr/>
            </a:pPr>
            <a:r>
              <a:rPr lang="en-US" sz="3200" b="1" dirty="0">
                <a:solidFill>
                  <a:schemeClr val="bg1"/>
                </a:solidFill>
              </a:rPr>
              <a:t>Minute of Angle (MOA) Worksheet</a:t>
            </a:r>
            <a:endParaRPr lang="en-US" sz="3200" b="1" dirty="0">
              <a:ln w="17780" cmpd="sng">
                <a:solidFill>
                  <a:srgbClr val="FFFFFF"/>
                </a:solidFill>
                <a:prstDash val="solid"/>
                <a:miter lim="800000"/>
              </a:ln>
              <a:effectLst>
                <a:outerShdw blurRad="50800" algn="tl" rotWithShape="0">
                  <a:srgbClr val="000000"/>
                </a:outerShdw>
              </a:effectLst>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9D57CA5-1B4F-4BE7-AB8C-A8F760E374F9}" type="slidenum">
              <a:rPr lang="en-US" smtClean="0"/>
              <a:pPr>
                <a:defRPr/>
              </a:pPr>
              <a:t>86</a:t>
            </a:fld>
            <a:endParaRPr lang="en-US"/>
          </a:p>
        </p:txBody>
      </p:sp>
      <p:grpSp>
        <p:nvGrpSpPr>
          <p:cNvPr id="111619" name="Group 16"/>
          <p:cNvGrpSpPr>
            <a:grpSpLocks/>
          </p:cNvGrpSpPr>
          <p:nvPr/>
        </p:nvGrpSpPr>
        <p:grpSpPr bwMode="auto">
          <a:xfrm>
            <a:off x="-3175" y="1001713"/>
            <a:ext cx="4400550" cy="5408612"/>
            <a:chOff x="-207667" y="1000992"/>
            <a:chExt cx="4400546" cy="5409537"/>
          </a:xfrm>
        </p:grpSpPr>
        <p:grpSp>
          <p:nvGrpSpPr>
            <p:cNvPr id="111624" name="Group 20"/>
            <p:cNvGrpSpPr>
              <a:grpSpLocks/>
            </p:cNvGrpSpPr>
            <p:nvPr/>
          </p:nvGrpSpPr>
          <p:grpSpPr bwMode="auto">
            <a:xfrm>
              <a:off x="1090613" y="1749425"/>
              <a:ext cx="2133600" cy="3968750"/>
              <a:chOff x="5776918" y="336013"/>
              <a:chExt cx="1244498" cy="2026188"/>
            </a:xfrm>
          </p:grpSpPr>
          <p:sp>
            <p:nvSpPr>
              <p:cNvPr id="111637"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latin typeface="Calibri" pitchFamily="34" charset="0"/>
                </a:endParaRPr>
              </a:p>
            </p:txBody>
          </p:sp>
          <p:sp>
            <p:nvSpPr>
              <p:cNvPr id="5" name="Rounded Rectangle 4"/>
              <p:cNvSpPr/>
              <p:nvPr/>
            </p:nvSpPr>
            <p:spPr>
              <a:xfrm>
                <a:off x="6102103" y="335710"/>
                <a:ext cx="581506" cy="654976"/>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777089" y="1143082"/>
                <a:ext cx="1244497" cy="1219163"/>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1625" name="Group 14"/>
            <p:cNvGrpSpPr>
              <a:grpSpLocks/>
            </p:cNvGrpSpPr>
            <p:nvPr/>
          </p:nvGrpSpPr>
          <p:grpSpPr bwMode="auto">
            <a:xfrm>
              <a:off x="-207667" y="1000992"/>
              <a:ext cx="4400546" cy="5409537"/>
              <a:chOff x="404813" y="1549751"/>
              <a:chExt cx="3615190" cy="4317649"/>
            </a:xfrm>
          </p:grpSpPr>
          <p:sp>
            <p:nvSpPr>
              <p:cNvPr id="111626" name="Line 7"/>
              <p:cNvSpPr>
                <a:spLocks noChangeShapeType="1"/>
              </p:cNvSpPr>
              <p:nvPr/>
            </p:nvSpPr>
            <p:spPr bwMode="auto">
              <a:xfrm>
                <a:off x="1090613" y="2133600"/>
                <a:ext cx="0" cy="3200400"/>
              </a:xfrm>
              <a:prstGeom prst="line">
                <a:avLst/>
              </a:prstGeom>
              <a:noFill/>
              <a:ln w="28575">
                <a:solidFill>
                  <a:schemeClr val="bg1"/>
                </a:solidFill>
                <a:round/>
                <a:headEnd type="arrow" w="lg" len="lg"/>
                <a:tailEnd type="arrow" w="lg" len="lg"/>
              </a:ln>
            </p:spPr>
            <p:txBody>
              <a:bodyPr/>
              <a:lstStyle/>
              <a:p>
                <a:endParaRPr lang="en-US"/>
              </a:p>
            </p:txBody>
          </p:sp>
          <p:sp>
            <p:nvSpPr>
              <p:cNvPr id="111627" name="Line 8"/>
              <p:cNvSpPr>
                <a:spLocks noChangeShapeType="1"/>
              </p:cNvSpPr>
              <p:nvPr/>
            </p:nvSpPr>
            <p:spPr bwMode="auto">
              <a:xfrm flipH="1">
                <a:off x="404813" y="2133600"/>
                <a:ext cx="3102643" cy="0"/>
              </a:xfrm>
              <a:prstGeom prst="line">
                <a:avLst/>
              </a:prstGeom>
              <a:noFill/>
              <a:ln w="19050">
                <a:solidFill>
                  <a:schemeClr val="bg1"/>
                </a:solidFill>
                <a:round/>
                <a:headEnd/>
                <a:tailEnd/>
              </a:ln>
            </p:spPr>
            <p:txBody>
              <a:bodyPr/>
              <a:lstStyle/>
              <a:p>
                <a:endParaRPr lang="en-US"/>
              </a:p>
            </p:txBody>
          </p:sp>
          <p:sp>
            <p:nvSpPr>
              <p:cNvPr id="111628" name="Line 9"/>
              <p:cNvSpPr>
                <a:spLocks noChangeShapeType="1"/>
              </p:cNvSpPr>
              <p:nvPr/>
            </p:nvSpPr>
            <p:spPr bwMode="auto">
              <a:xfrm flipH="1">
                <a:off x="404813" y="5334000"/>
                <a:ext cx="3102643" cy="0"/>
              </a:xfrm>
              <a:prstGeom prst="line">
                <a:avLst/>
              </a:prstGeom>
              <a:noFill/>
              <a:ln w="19050">
                <a:solidFill>
                  <a:schemeClr val="bg1"/>
                </a:solidFill>
                <a:round/>
                <a:headEnd/>
                <a:tailEnd/>
              </a:ln>
            </p:spPr>
            <p:txBody>
              <a:bodyPr/>
              <a:lstStyle/>
              <a:p>
                <a:endParaRPr lang="en-US"/>
              </a:p>
            </p:txBody>
          </p:sp>
          <p:sp>
            <p:nvSpPr>
              <p:cNvPr id="111629" name="Text Box 10"/>
              <p:cNvSpPr txBox="1">
                <a:spLocks noChangeArrowheads="1"/>
              </p:cNvSpPr>
              <p:nvPr/>
            </p:nvSpPr>
            <p:spPr bwMode="auto">
              <a:xfrm>
                <a:off x="486678" y="3429000"/>
                <a:ext cx="512545" cy="368480"/>
              </a:xfrm>
              <a:prstGeom prst="rect">
                <a:avLst/>
              </a:prstGeom>
              <a:noFill/>
              <a:ln w="9525">
                <a:noFill/>
                <a:miter lim="800000"/>
                <a:headEnd/>
                <a:tailEnd/>
              </a:ln>
            </p:spPr>
            <p:txBody>
              <a:bodyPr wrap="none">
                <a:spAutoFit/>
              </a:bodyPr>
              <a:lstStyle/>
              <a:p>
                <a:pPr algn="ctr"/>
                <a:r>
                  <a:rPr lang="en-US" sz="2400">
                    <a:solidFill>
                      <a:schemeClr val="bg1"/>
                    </a:solidFill>
                    <a:latin typeface="Calibri" pitchFamily="34" charset="0"/>
                  </a:rPr>
                  <a:t>40”</a:t>
                </a:r>
              </a:p>
            </p:txBody>
          </p:sp>
          <p:sp>
            <p:nvSpPr>
              <p:cNvPr id="111630" name="Line 11"/>
              <p:cNvSpPr>
                <a:spLocks noChangeShapeType="1"/>
              </p:cNvSpPr>
              <p:nvPr/>
            </p:nvSpPr>
            <p:spPr bwMode="auto">
              <a:xfrm>
                <a:off x="1471613" y="5334000"/>
                <a:ext cx="0" cy="533400"/>
              </a:xfrm>
              <a:prstGeom prst="line">
                <a:avLst/>
              </a:prstGeom>
              <a:noFill/>
              <a:ln w="19050">
                <a:solidFill>
                  <a:schemeClr val="bg1"/>
                </a:solidFill>
                <a:round/>
                <a:headEnd/>
                <a:tailEnd/>
              </a:ln>
            </p:spPr>
            <p:txBody>
              <a:bodyPr/>
              <a:lstStyle/>
              <a:p>
                <a:endParaRPr lang="en-US"/>
              </a:p>
            </p:txBody>
          </p:sp>
          <p:sp>
            <p:nvSpPr>
              <p:cNvPr id="111631" name="Line 12"/>
              <p:cNvSpPr>
                <a:spLocks noChangeShapeType="1"/>
              </p:cNvSpPr>
              <p:nvPr/>
            </p:nvSpPr>
            <p:spPr bwMode="auto">
              <a:xfrm>
                <a:off x="3224213" y="5334000"/>
                <a:ext cx="0" cy="533400"/>
              </a:xfrm>
              <a:prstGeom prst="line">
                <a:avLst/>
              </a:prstGeom>
              <a:noFill/>
              <a:ln w="19050">
                <a:solidFill>
                  <a:schemeClr val="bg1"/>
                </a:solidFill>
                <a:round/>
                <a:headEnd/>
                <a:tailEnd/>
              </a:ln>
            </p:spPr>
            <p:txBody>
              <a:bodyPr/>
              <a:lstStyle/>
              <a:p>
                <a:endParaRPr lang="en-US"/>
              </a:p>
            </p:txBody>
          </p:sp>
          <p:sp>
            <p:nvSpPr>
              <p:cNvPr id="111632" name="Text Box 13"/>
              <p:cNvSpPr txBox="1">
                <a:spLocks noChangeArrowheads="1"/>
              </p:cNvSpPr>
              <p:nvPr/>
            </p:nvSpPr>
            <p:spPr bwMode="auto">
              <a:xfrm>
                <a:off x="2060684" y="5410200"/>
                <a:ext cx="512545" cy="368480"/>
              </a:xfrm>
              <a:prstGeom prst="rect">
                <a:avLst/>
              </a:prstGeom>
              <a:noFill/>
              <a:ln w="9525">
                <a:noFill/>
                <a:miter lim="800000"/>
                <a:headEnd/>
                <a:tailEnd/>
              </a:ln>
            </p:spPr>
            <p:txBody>
              <a:bodyPr wrap="none">
                <a:spAutoFit/>
              </a:bodyPr>
              <a:lstStyle/>
              <a:p>
                <a:pPr algn="ctr"/>
                <a:r>
                  <a:rPr lang="en-US" sz="2400">
                    <a:solidFill>
                      <a:schemeClr val="bg1"/>
                    </a:solidFill>
                    <a:latin typeface="Calibri" pitchFamily="34" charset="0"/>
                  </a:rPr>
                  <a:t>20”</a:t>
                </a:r>
              </a:p>
            </p:txBody>
          </p:sp>
          <p:sp>
            <p:nvSpPr>
              <p:cNvPr id="111633" name="Line 14"/>
              <p:cNvSpPr>
                <a:spLocks noChangeShapeType="1"/>
              </p:cNvSpPr>
              <p:nvPr/>
            </p:nvSpPr>
            <p:spPr bwMode="auto">
              <a:xfrm flipH="1">
                <a:off x="1471613" y="5867400"/>
                <a:ext cx="1752600" cy="0"/>
              </a:xfrm>
              <a:prstGeom prst="line">
                <a:avLst/>
              </a:prstGeom>
              <a:noFill/>
              <a:ln w="28575">
                <a:solidFill>
                  <a:schemeClr val="bg1"/>
                </a:solidFill>
                <a:round/>
                <a:headEnd type="arrow" w="lg" len="lg"/>
                <a:tailEnd type="arrow" w="lg" len="lg"/>
              </a:ln>
            </p:spPr>
            <p:txBody>
              <a:bodyPr/>
              <a:lstStyle/>
              <a:p>
                <a:endParaRPr lang="en-US"/>
              </a:p>
            </p:txBody>
          </p:sp>
          <p:sp>
            <p:nvSpPr>
              <p:cNvPr id="111634" name="Text Box 13"/>
              <p:cNvSpPr txBox="1">
                <a:spLocks noChangeArrowheads="1"/>
              </p:cNvSpPr>
              <p:nvPr/>
            </p:nvSpPr>
            <p:spPr bwMode="auto">
              <a:xfrm>
                <a:off x="3507456" y="3939267"/>
                <a:ext cx="512546" cy="368480"/>
              </a:xfrm>
              <a:prstGeom prst="rect">
                <a:avLst/>
              </a:prstGeom>
              <a:noFill/>
              <a:ln w="9525">
                <a:noFill/>
                <a:miter lim="800000"/>
                <a:headEnd/>
                <a:tailEnd/>
              </a:ln>
            </p:spPr>
            <p:txBody>
              <a:bodyPr wrap="none">
                <a:spAutoFit/>
              </a:bodyPr>
              <a:lstStyle/>
              <a:p>
                <a:pPr algn="ctr"/>
                <a:r>
                  <a:rPr lang="en-US" sz="2400">
                    <a:solidFill>
                      <a:schemeClr val="bg1"/>
                    </a:solidFill>
                    <a:latin typeface="Calibri" pitchFamily="34" charset="0"/>
                  </a:rPr>
                  <a:t>30”</a:t>
                </a:r>
              </a:p>
            </p:txBody>
          </p:sp>
          <p:sp>
            <p:nvSpPr>
              <p:cNvPr id="111635" name="Text Box 13"/>
              <p:cNvSpPr txBox="1">
                <a:spLocks noChangeArrowheads="1"/>
              </p:cNvSpPr>
              <p:nvPr/>
            </p:nvSpPr>
            <p:spPr bwMode="auto">
              <a:xfrm>
                <a:off x="3507457" y="2344346"/>
                <a:ext cx="512546" cy="368480"/>
              </a:xfrm>
              <a:prstGeom prst="rect">
                <a:avLst/>
              </a:prstGeom>
              <a:noFill/>
              <a:ln w="9525">
                <a:noFill/>
                <a:miter lim="800000"/>
                <a:headEnd/>
                <a:tailEnd/>
              </a:ln>
            </p:spPr>
            <p:txBody>
              <a:bodyPr wrap="none">
                <a:spAutoFit/>
              </a:bodyPr>
              <a:lstStyle/>
              <a:p>
                <a:pPr algn="ctr"/>
                <a:r>
                  <a:rPr lang="en-US" sz="2400">
                    <a:solidFill>
                      <a:schemeClr val="bg1"/>
                    </a:solidFill>
                    <a:latin typeface="Calibri" pitchFamily="34" charset="0"/>
                  </a:rPr>
                  <a:t>10”</a:t>
                </a:r>
              </a:p>
            </p:txBody>
          </p:sp>
          <p:sp>
            <p:nvSpPr>
              <p:cNvPr id="111636" name="Text Box 13"/>
              <p:cNvSpPr txBox="1">
                <a:spLocks noChangeArrowheads="1"/>
              </p:cNvSpPr>
              <p:nvPr/>
            </p:nvSpPr>
            <p:spPr bwMode="auto">
              <a:xfrm>
                <a:off x="2272031" y="1549751"/>
                <a:ext cx="151761" cy="368543"/>
              </a:xfrm>
              <a:prstGeom prst="rect">
                <a:avLst/>
              </a:prstGeom>
              <a:noFill/>
              <a:ln w="9525">
                <a:noFill/>
                <a:miter lim="800000"/>
                <a:headEnd/>
                <a:tailEnd/>
              </a:ln>
            </p:spPr>
            <p:txBody>
              <a:bodyPr wrap="none">
                <a:spAutoFit/>
              </a:bodyPr>
              <a:lstStyle/>
              <a:p>
                <a:pPr algn="ctr"/>
                <a:endParaRPr lang="en-US" sz="2400">
                  <a:latin typeface="Calibri" pitchFamily="34" charset="0"/>
                </a:endParaRPr>
              </a:p>
            </p:txBody>
          </p:sp>
        </p:grpSp>
      </p:grpSp>
      <p:sp>
        <p:nvSpPr>
          <p:cNvPr id="111620" name="TextBox 17"/>
          <p:cNvSpPr txBox="1">
            <a:spLocks noChangeArrowheads="1"/>
          </p:cNvSpPr>
          <p:nvPr/>
        </p:nvSpPr>
        <p:spPr bwMode="auto">
          <a:xfrm>
            <a:off x="4343400" y="914400"/>
            <a:ext cx="4800600" cy="5816600"/>
          </a:xfrm>
          <a:prstGeom prst="rect">
            <a:avLst/>
          </a:prstGeom>
          <a:noFill/>
          <a:ln w="9525">
            <a:noFill/>
            <a:miter lim="800000"/>
            <a:headEnd/>
            <a:tailEnd/>
          </a:ln>
        </p:spPr>
        <p:txBody>
          <a:bodyPr>
            <a:spAutoFit/>
          </a:bodyPr>
          <a:lstStyle/>
          <a:p>
            <a:pPr marL="342900" indent="-342900">
              <a:buFont typeface="Wingdings" pitchFamily="2" charset="2"/>
              <a:buChar char="Ø"/>
            </a:pPr>
            <a:r>
              <a:rPr lang="en-US" sz="2400">
                <a:solidFill>
                  <a:schemeClr val="bg1"/>
                </a:solidFill>
              </a:rPr>
              <a:t>The standard ‘E-Type’ Silhouette is 40” tall and 20” wide.  This is to represent a human target in the kneeling position.</a:t>
            </a:r>
          </a:p>
          <a:p>
            <a:pPr marL="342900" indent="-342900">
              <a:buFont typeface="Wingdings" pitchFamily="2" charset="2"/>
              <a:buChar char="Ø"/>
            </a:pPr>
            <a:endParaRPr lang="en-US" sz="2400">
              <a:solidFill>
                <a:schemeClr val="bg1"/>
              </a:solidFill>
            </a:endParaRPr>
          </a:p>
          <a:p>
            <a:pPr marL="342900" indent="-342900">
              <a:buFont typeface="Wingdings" pitchFamily="2" charset="2"/>
              <a:buChar char="Ø"/>
            </a:pPr>
            <a:r>
              <a:rPr lang="en-US" sz="2400">
                <a:solidFill>
                  <a:schemeClr val="bg1"/>
                </a:solidFill>
              </a:rPr>
              <a:t>Using known dimensions like these will make your Inch / MOA conversions much easier.</a:t>
            </a:r>
          </a:p>
          <a:p>
            <a:pPr marL="342900" indent="-342900">
              <a:buFont typeface="Wingdings" pitchFamily="2" charset="2"/>
              <a:buChar char="Ø"/>
            </a:pPr>
            <a:endParaRPr lang="en-US">
              <a:solidFill>
                <a:schemeClr val="bg1"/>
              </a:solidFill>
            </a:endParaRPr>
          </a:p>
          <a:p>
            <a:pPr marL="342900" indent="-342900">
              <a:buFont typeface="Wingdings" pitchFamily="2" charset="2"/>
              <a:buChar char="Ø"/>
            </a:pPr>
            <a:endParaRPr lang="en-US">
              <a:solidFill>
                <a:schemeClr val="bg1"/>
              </a:solidFill>
            </a:endParaRPr>
          </a:p>
          <a:p>
            <a:pPr marL="342900" indent="-342900">
              <a:buFont typeface="Wingdings" pitchFamily="2" charset="2"/>
              <a:buChar char="Ø"/>
            </a:pPr>
            <a:endParaRPr lang="en-US">
              <a:solidFill>
                <a:schemeClr val="bg1"/>
              </a:solidFill>
            </a:endParaRPr>
          </a:p>
          <a:p>
            <a:pPr marL="342900" indent="-342900">
              <a:buFont typeface="Wingdings" pitchFamily="2" charset="2"/>
              <a:buChar char="Ø"/>
            </a:pPr>
            <a:endParaRPr lang="en-US">
              <a:solidFill>
                <a:schemeClr val="bg1"/>
              </a:solidFill>
            </a:endParaRPr>
          </a:p>
          <a:p>
            <a:pPr marL="342900" indent="-342900">
              <a:buFont typeface="Wingdings" pitchFamily="2" charset="2"/>
              <a:buChar char="Ø"/>
            </a:pPr>
            <a:endParaRPr lang="en-US">
              <a:solidFill>
                <a:schemeClr val="bg1"/>
              </a:solidFill>
            </a:endParaRPr>
          </a:p>
          <a:p>
            <a:pPr marL="342900" indent="-342900">
              <a:buFont typeface="Wingdings" pitchFamily="2" charset="2"/>
              <a:buChar char="Ø"/>
            </a:pPr>
            <a:endParaRPr lang="en-US">
              <a:solidFill>
                <a:schemeClr val="bg1"/>
              </a:solidFill>
            </a:endParaRPr>
          </a:p>
          <a:p>
            <a:pPr marL="342900" indent="-342900">
              <a:buFont typeface="Wingdings" pitchFamily="2" charset="2"/>
              <a:buChar char="Ø"/>
            </a:pPr>
            <a:r>
              <a:rPr lang="en-US" sz="2400">
                <a:solidFill>
                  <a:schemeClr val="bg1"/>
                </a:solidFill>
              </a:rPr>
              <a:t>Round your result to the nearest practical measurement.</a:t>
            </a:r>
          </a:p>
        </p:txBody>
      </p:sp>
      <p:sp>
        <p:nvSpPr>
          <p:cNvPr id="111621" name="Line 7"/>
          <p:cNvSpPr>
            <a:spLocks noChangeShapeType="1"/>
          </p:cNvSpPr>
          <p:nvPr/>
        </p:nvSpPr>
        <p:spPr bwMode="auto">
          <a:xfrm>
            <a:off x="3657600" y="2733675"/>
            <a:ext cx="0" cy="3009900"/>
          </a:xfrm>
          <a:prstGeom prst="line">
            <a:avLst/>
          </a:prstGeom>
          <a:noFill/>
          <a:ln w="28575">
            <a:solidFill>
              <a:schemeClr val="bg1"/>
            </a:solidFill>
            <a:round/>
            <a:headEnd type="arrow" w="lg" len="lg"/>
            <a:tailEnd type="arrow" w="lg" len="lg"/>
          </a:ln>
        </p:spPr>
        <p:txBody>
          <a:bodyPr/>
          <a:lstStyle/>
          <a:p>
            <a:endParaRPr lang="en-US"/>
          </a:p>
        </p:txBody>
      </p:sp>
      <p:sp>
        <p:nvSpPr>
          <p:cNvPr id="111622" name="Line 7"/>
          <p:cNvSpPr>
            <a:spLocks noChangeShapeType="1"/>
          </p:cNvSpPr>
          <p:nvPr/>
        </p:nvSpPr>
        <p:spPr bwMode="auto">
          <a:xfrm>
            <a:off x="3657600" y="1722438"/>
            <a:ext cx="0" cy="1011237"/>
          </a:xfrm>
          <a:prstGeom prst="line">
            <a:avLst/>
          </a:prstGeom>
          <a:noFill/>
          <a:ln w="28575">
            <a:solidFill>
              <a:schemeClr val="bg1"/>
            </a:solidFill>
            <a:round/>
            <a:headEnd type="arrow" w="lg" len="lg"/>
            <a:tailEnd type="arrow" w="lg" len="lg"/>
          </a:ln>
        </p:spPr>
        <p:txBody>
          <a:bodyPr/>
          <a:lstStyle/>
          <a:p>
            <a:endParaRPr lang="en-US"/>
          </a:p>
        </p:txBody>
      </p:sp>
      <p:sp>
        <p:nvSpPr>
          <p:cNvPr id="27" name="TextBox 26"/>
          <p:cNvSpPr txBox="1"/>
          <p:nvPr/>
        </p:nvSpPr>
        <p:spPr>
          <a:xfrm>
            <a:off x="4800600" y="4343400"/>
            <a:ext cx="3810000" cy="1477963"/>
          </a:xfrm>
          <a:prstGeom prst="rect">
            <a:avLst/>
          </a:prstGeom>
          <a:noFill/>
          <a:ln w="19050" cmpd="dbl">
            <a:solidFill>
              <a:schemeClr val="accent1"/>
            </a:solidFill>
            <a:prstDash val="dash"/>
          </a:ln>
        </p:spPr>
        <p:txBody>
          <a:bodyPr>
            <a:spAutoFit/>
          </a:bodyPr>
          <a:lstStyle/>
          <a:p>
            <a:pPr marL="342900" indent="-342900">
              <a:buFont typeface="Wingdings" pitchFamily="2" charset="2"/>
              <a:buChar char="Ø"/>
              <a:defRPr/>
            </a:pPr>
            <a:endParaRPr lang="en-US" dirty="0">
              <a:solidFill>
                <a:schemeClr val="bg1"/>
              </a:solidFill>
            </a:endParaRPr>
          </a:p>
          <a:p>
            <a:pPr marL="342900" indent="-342900">
              <a:buFont typeface="Wingdings" pitchFamily="2" charset="2"/>
              <a:buChar char="Ø"/>
              <a:defRPr/>
            </a:pPr>
            <a:r>
              <a:rPr lang="en-US" dirty="0">
                <a:solidFill>
                  <a:schemeClr val="bg1"/>
                </a:solidFill>
              </a:rPr>
              <a:t>Inch ÷ (Distance ÷ 100) = MOA</a:t>
            </a:r>
          </a:p>
          <a:p>
            <a:pPr marL="342900" indent="-342900">
              <a:buFont typeface="Wingdings" pitchFamily="2" charset="2"/>
              <a:buChar char="Ø"/>
              <a:defRPr/>
            </a:pPr>
            <a:endParaRPr lang="en-US" dirty="0">
              <a:solidFill>
                <a:schemeClr val="bg1"/>
              </a:solidFill>
            </a:endParaRPr>
          </a:p>
          <a:p>
            <a:pPr marL="342900" indent="-342900">
              <a:buFont typeface="Wingdings" pitchFamily="2" charset="2"/>
              <a:buChar char="Ø"/>
              <a:defRPr/>
            </a:pPr>
            <a:r>
              <a:rPr lang="en-US" dirty="0">
                <a:solidFill>
                  <a:schemeClr val="bg1"/>
                </a:solidFill>
              </a:rPr>
              <a:t>MOA x (Distance ÷ 100)= Inch</a:t>
            </a:r>
          </a:p>
          <a:p>
            <a:pPr>
              <a:defRPr/>
            </a:pPr>
            <a:endParaRPr lang="en-US" dirty="0">
              <a:solidFill>
                <a:schemeClr val="bg1"/>
              </a:solidFill>
            </a:endParaRPr>
          </a:p>
        </p:txBody>
      </p:sp>
      <p:sp>
        <p:nvSpPr>
          <p:cNvPr id="24" name="TextBox 23"/>
          <p:cNvSpPr txBox="1"/>
          <p:nvPr/>
        </p:nvSpPr>
        <p:spPr>
          <a:xfrm>
            <a:off x="2951620" y="151538"/>
            <a:ext cx="3240759" cy="584775"/>
          </a:xfrm>
          <a:prstGeom prst="rect">
            <a:avLst/>
          </a:prstGeom>
          <a:noFill/>
        </p:spPr>
        <p:txBody>
          <a:bodyPr wrap="none" rtlCol="0">
            <a:spAutoFit/>
          </a:bodyPr>
          <a:lstStyle/>
          <a:p>
            <a:r>
              <a:rPr lang="en-US" sz="3200" b="1">
                <a:solidFill>
                  <a:schemeClr val="bg1"/>
                </a:solidFill>
              </a:rPr>
              <a:t>Minute of Angle</a:t>
            </a:r>
            <a:endParaRPr lang="en-US" sz="320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42" name="Group 30"/>
          <p:cNvGrpSpPr>
            <a:grpSpLocks/>
          </p:cNvGrpSpPr>
          <p:nvPr/>
        </p:nvGrpSpPr>
        <p:grpSpPr bwMode="auto">
          <a:xfrm>
            <a:off x="225425" y="1905000"/>
            <a:ext cx="3051175" cy="4159250"/>
            <a:chOff x="-207667" y="1732490"/>
            <a:chExt cx="3431880" cy="4678039"/>
          </a:xfrm>
        </p:grpSpPr>
        <p:grpSp>
          <p:nvGrpSpPr>
            <p:cNvPr id="112654" name="Group 20"/>
            <p:cNvGrpSpPr>
              <a:grpSpLocks/>
            </p:cNvGrpSpPr>
            <p:nvPr/>
          </p:nvGrpSpPr>
          <p:grpSpPr bwMode="auto">
            <a:xfrm>
              <a:off x="1090613" y="1749425"/>
              <a:ext cx="2133600" cy="3968750"/>
              <a:chOff x="5776918" y="336013"/>
              <a:chExt cx="1244498" cy="2026188"/>
            </a:xfrm>
          </p:grpSpPr>
          <p:sp>
            <p:nvSpPr>
              <p:cNvPr id="112664"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solidFill>
                    <a:schemeClr val="bg1"/>
                  </a:solidFill>
                </a:endParaRPr>
              </a:p>
            </p:txBody>
          </p:sp>
          <p:sp>
            <p:nvSpPr>
              <p:cNvPr id="43" name="Rounded Rectangle 42"/>
              <p:cNvSpPr/>
              <p:nvPr/>
            </p:nvSpPr>
            <p:spPr>
              <a:xfrm>
                <a:off x="6101771" y="335571"/>
                <a:ext cx="581158" cy="654505"/>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sp>
            <p:nvSpPr>
              <p:cNvPr id="44" name="Rectangle 43"/>
              <p:cNvSpPr/>
              <p:nvPr/>
            </p:nvSpPr>
            <p:spPr>
              <a:xfrm>
                <a:off x="5776822" y="1143220"/>
                <a:ext cx="1244594" cy="1218765"/>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grpSp>
        <p:grpSp>
          <p:nvGrpSpPr>
            <p:cNvPr id="112655" name="Group 32"/>
            <p:cNvGrpSpPr>
              <a:grpSpLocks/>
            </p:cNvGrpSpPr>
            <p:nvPr/>
          </p:nvGrpSpPr>
          <p:grpSpPr bwMode="auto">
            <a:xfrm>
              <a:off x="-207667" y="1732490"/>
              <a:ext cx="3431880" cy="4678039"/>
              <a:chOff x="404813" y="2133600"/>
              <a:chExt cx="2819400" cy="3733800"/>
            </a:xfrm>
          </p:grpSpPr>
          <p:sp>
            <p:nvSpPr>
              <p:cNvPr id="112656" name="Line 7"/>
              <p:cNvSpPr>
                <a:spLocks noChangeShapeType="1"/>
              </p:cNvSpPr>
              <p:nvPr/>
            </p:nvSpPr>
            <p:spPr bwMode="auto">
              <a:xfrm>
                <a:off x="1090613" y="2133600"/>
                <a:ext cx="0" cy="3200400"/>
              </a:xfrm>
              <a:prstGeom prst="line">
                <a:avLst/>
              </a:prstGeom>
              <a:noFill/>
              <a:ln w="28575">
                <a:solidFill>
                  <a:schemeClr val="bg1"/>
                </a:solidFill>
                <a:round/>
                <a:headEnd type="arrow" w="lg" len="lg"/>
                <a:tailEnd type="arrow" w="lg" len="lg"/>
              </a:ln>
            </p:spPr>
            <p:txBody>
              <a:bodyPr/>
              <a:lstStyle/>
              <a:p>
                <a:endParaRPr lang="en-US"/>
              </a:p>
            </p:txBody>
          </p:sp>
          <p:sp>
            <p:nvSpPr>
              <p:cNvPr id="112657" name="Line 8"/>
              <p:cNvSpPr>
                <a:spLocks noChangeShapeType="1"/>
              </p:cNvSpPr>
              <p:nvPr/>
            </p:nvSpPr>
            <p:spPr bwMode="auto">
              <a:xfrm flipH="1">
                <a:off x="404813" y="2133600"/>
                <a:ext cx="2819400" cy="0"/>
              </a:xfrm>
              <a:prstGeom prst="line">
                <a:avLst/>
              </a:prstGeom>
              <a:noFill/>
              <a:ln w="19050">
                <a:solidFill>
                  <a:schemeClr val="bg1"/>
                </a:solidFill>
                <a:round/>
                <a:headEnd/>
                <a:tailEnd/>
              </a:ln>
            </p:spPr>
            <p:txBody>
              <a:bodyPr/>
              <a:lstStyle/>
              <a:p>
                <a:endParaRPr lang="en-US"/>
              </a:p>
            </p:txBody>
          </p:sp>
          <p:sp>
            <p:nvSpPr>
              <p:cNvPr id="112658" name="Line 9"/>
              <p:cNvSpPr>
                <a:spLocks noChangeShapeType="1"/>
              </p:cNvSpPr>
              <p:nvPr/>
            </p:nvSpPr>
            <p:spPr bwMode="auto">
              <a:xfrm flipH="1">
                <a:off x="404813" y="5334000"/>
                <a:ext cx="2819400" cy="0"/>
              </a:xfrm>
              <a:prstGeom prst="line">
                <a:avLst/>
              </a:prstGeom>
              <a:noFill/>
              <a:ln w="19050">
                <a:solidFill>
                  <a:schemeClr val="bg1"/>
                </a:solidFill>
                <a:round/>
                <a:headEnd/>
                <a:tailEnd/>
              </a:ln>
            </p:spPr>
            <p:txBody>
              <a:bodyPr/>
              <a:lstStyle/>
              <a:p>
                <a:endParaRPr lang="en-US"/>
              </a:p>
            </p:txBody>
          </p:sp>
          <p:sp>
            <p:nvSpPr>
              <p:cNvPr id="112659" name="Text Box 10"/>
              <p:cNvSpPr txBox="1">
                <a:spLocks noChangeArrowheads="1"/>
              </p:cNvSpPr>
              <p:nvPr/>
            </p:nvSpPr>
            <p:spPr bwMode="auto">
              <a:xfrm>
                <a:off x="404813" y="3429000"/>
                <a:ext cx="582422" cy="414495"/>
              </a:xfrm>
              <a:prstGeom prst="rect">
                <a:avLst/>
              </a:prstGeom>
              <a:noFill/>
              <a:ln w="9525">
                <a:noFill/>
                <a:miter lim="800000"/>
                <a:headEnd/>
                <a:tailEnd/>
              </a:ln>
            </p:spPr>
            <p:txBody>
              <a:bodyPr wrap="none">
                <a:spAutoFit/>
              </a:bodyPr>
              <a:lstStyle/>
              <a:p>
                <a:r>
                  <a:rPr lang="en-US" sz="2400">
                    <a:solidFill>
                      <a:schemeClr val="bg1"/>
                    </a:solidFill>
                  </a:rPr>
                  <a:t>40”</a:t>
                </a:r>
              </a:p>
            </p:txBody>
          </p:sp>
          <p:sp>
            <p:nvSpPr>
              <p:cNvPr id="112660" name="Line 11"/>
              <p:cNvSpPr>
                <a:spLocks noChangeShapeType="1"/>
              </p:cNvSpPr>
              <p:nvPr/>
            </p:nvSpPr>
            <p:spPr bwMode="auto">
              <a:xfrm>
                <a:off x="1471613" y="5334000"/>
                <a:ext cx="0" cy="533400"/>
              </a:xfrm>
              <a:prstGeom prst="line">
                <a:avLst/>
              </a:prstGeom>
              <a:noFill/>
              <a:ln w="19050">
                <a:solidFill>
                  <a:schemeClr val="bg1"/>
                </a:solidFill>
                <a:round/>
                <a:headEnd/>
                <a:tailEnd/>
              </a:ln>
            </p:spPr>
            <p:txBody>
              <a:bodyPr/>
              <a:lstStyle/>
              <a:p>
                <a:endParaRPr lang="en-US"/>
              </a:p>
            </p:txBody>
          </p:sp>
          <p:sp>
            <p:nvSpPr>
              <p:cNvPr id="112661" name="Line 12"/>
              <p:cNvSpPr>
                <a:spLocks noChangeShapeType="1"/>
              </p:cNvSpPr>
              <p:nvPr/>
            </p:nvSpPr>
            <p:spPr bwMode="auto">
              <a:xfrm>
                <a:off x="3224213" y="5334000"/>
                <a:ext cx="0" cy="533400"/>
              </a:xfrm>
              <a:prstGeom prst="line">
                <a:avLst/>
              </a:prstGeom>
              <a:noFill/>
              <a:ln w="19050">
                <a:solidFill>
                  <a:schemeClr val="bg1"/>
                </a:solidFill>
                <a:round/>
                <a:headEnd/>
                <a:tailEnd/>
              </a:ln>
            </p:spPr>
            <p:txBody>
              <a:bodyPr/>
              <a:lstStyle/>
              <a:p>
                <a:endParaRPr lang="en-US"/>
              </a:p>
            </p:txBody>
          </p:sp>
          <p:sp>
            <p:nvSpPr>
              <p:cNvPr id="112662" name="Text Box 13"/>
              <p:cNvSpPr txBox="1">
                <a:spLocks noChangeArrowheads="1"/>
              </p:cNvSpPr>
              <p:nvPr/>
            </p:nvSpPr>
            <p:spPr bwMode="auto">
              <a:xfrm>
                <a:off x="2005013" y="5410200"/>
                <a:ext cx="582422" cy="414495"/>
              </a:xfrm>
              <a:prstGeom prst="rect">
                <a:avLst/>
              </a:prstGeom>
              <a:noFill/>
              <a:ln w="9525">
                <a:noFill/>
                <a:miter lim="800000"/>
                <a:headEnd/>
                <a:tailEnd/>
              </a:ln>
            </p:spPr>
            <p:txBody>
              <a:bodyPr wrap="none">
                <a:spAutoFit/>
              </a:bodyPr>
              <a:lstStyle/>
              <a:p>
                <a:r>
                  <a:rPr lang="en-US" sz="2400">
                    <a:solidFill>
                      <a:schemeClr val="bg1"/>
                    </a:solidFill>
                  </a:rPr>
                  <a:t>20”</a:t>
                </a:r>
              </a:p>
            </p:txBody>
          </p:sp>
          <p:sp>
            <p:nvSpPr>
              <p:cNvPr id="112663" name="Line 14"/>
              <p:cNvSpPr>
                <a:spLocks noChangeShapeType="1"/>
              </p:cNvSpPr>
              <p:nvPr/>
            </p:nvSpPr>
            <p:spPr bwMode="auto">
              <a:xfrm flipH="1">
                <a:off x="1471613" y="5867400"/>
                <a:ext cx="1752600" cy="0"/>
              </a:xfrm>
              <a:prstGeom prst="line">
                <a:avLst/>
              </a:prstGeom>
              <a:noFill/>
              <a:ln w="28575">
                <a:solidFill>
                  <a:schemeClr val="bg1"/>
                </a:solidFill>
                <a:round/>
                <a:headEnd type="arrow" w="lg" len="lg"/>
                <a:tailEnd type="arrow" w="lg" len="lg"/>
              </a:ln>
            </p:spPr>
            <p:txBody>
              <a:bodyPr/>
              <a:lstStyle/>
              <a:p>
                <a:endParaRPr lang="en-US"/>
              </a:p>
            </p:txBody>
          </p:sp>
        </p:grpSp>
      </p:grpSp>
      <p:sp>
        <p:nvSpPr>
          <p:cNvPr id="4" name="Slide Number Placeholder 3"/>
          <p:cNvSpPr>
            <a:spLocks noGrp="1"/>
          </p:cNvSpPr>
          <p:nvPr>
            <p:ph type="sldNum" sz="quarter" idx="12"/>
          </p:nvPr>
        </p:nvSpPr>
        <p:spPr/>
        <p:txBody>
          <a:bodyPr/>
          <a:lstStyle/>
          <a:p>
            <a:pPr>
              <a:defRPr/>
            </a:pPr>
            <a:fld id="{66F790C0-0540-48BD-8872-EAD19F864A61}" type="slidenum">
              <a:rPr lang="en-US" smtClean="0"/>
              <a:pPr>
                <a:defRPr/>
              </a:pPr>
              <a:t>87</a:t>
            </a:fld>
            <a:endParaRPr lang="en-US"/>
          </a:p>
        </p:txBody>
      </p:sp>
      <p:sp>
        <p:nvSpPr>
          <p:cNvPr id="112644" name="Text Box 16"/>
          <p:cNvSpPr txBox="1">
            <a:spLocks noChangeArrowheads="1"/>
          </p:cNvSpPr>
          <p:nvPr/>
        </p:nvSpPr>
        <p:spPr bwMode="auto">
          <a:xfrm>
            <a:off x="1600200" y="1041400"/>
            <a:ext cx="1524000" cy="646113"/>
          </a:xfrm>
          <a:prstGeom prst="rect">
            <a:avLst/>
          </a:prstGeom>
          <a:noFill/>
          <a:ln w="15875">
            <a:solidFill>
              <a:schemeClr val="bg1"/>
            </a:solidFill>
            <a:miter lim="800000"/>
            <a:headEnd/>
            <a:tailEnd/>
          </a:ln>
        </p:spPr>
        <p:txBody>
          <a:bodyPr>
            <a:spAutoFit/>
          </a:bodyPr>
          <a:lstStyle/>
          <a:p>
            <a:pPr algn="ctr"/>
            <a:r>
              <a:rPr lang="en-US" sz="3600">
                <a:solidFill>
                  <a:schemeClr val="bg1"/>
                </a:solidFill>
              </a:rPr>
              <a:t>300m</a:t>
            </a:r>
          </a:p>
        </p:txBody>
      </p:sp>
      <p:sp>
        <p:nvSpPr>
          <p:cNvPr id="85" name="Text Box 19"/>
          <p:cNvSpPr txBox="1">
            <a:spLocks noChangeArrowheads="1"/>
          </p:cNvSpPr>
          <p:nvPr/>
        </p:nvSpPr>
        <p:spPr bwMode="auto">
          <a:xfrm>
            <a:off x="3429000" y="5181600"/>
            <a:ext cx="1776413" cy="461963"/>
          </a:xfrm>
          <a:prstGeom prst="rect">
            <a:avLst/>
          </a:prstGeom>
          <a:noFill/>
          <a:ln w="9525">
            <a:noFill/>
            <a:miter lim="800000"/>
            <a:headEnd/>
            <a:tailEnd/>
          </a:ln>
        </p:spPr>
        <p:txBody>
          <a:bodyPr wrap="none">
            <a:spAutoFit/>
          </a:bodyPr>
          <a:lstStyle/>
          <a:p>
            <a:pPr marL="457200" indent="-457200"/>
            <a:r>
              <a:rPr lang="en-US" sz="2400">
                <a:solidFill>
                  <a:schemeClr val="bg1"/>
                </a:solidFill>
              </a:rPr>
              <a:t>   a. aligned</a:t>
            </a:r>
          </a:p>
        </p:txBody>
      </p:sp>
      <p:sp>
        <p:nvSpPr>
          <p:cNvPr id="86" name="Text Box 19"/>
          <p:cNvSpPr txBox="1">
            <a:spLocks noChangeArrowheads="1"/>
          </p:cNvSpPr>
          <p:nvPr/>
        </p:nvSpPr>
        <p:spPr bwMode="auto">
          <a:xfrm>
            <a:off x="3371850" y="4648200"/>
            <a:ext cx="3625850" cy="461963"/>
          </a:xfrm>
          <a:prstGeom prst="rect">
            <a:avLst/>
          </a:prstGeom>
          <a:noFill/>
          <a:ln w="9525">
            <a:noFill/>
            <a:miter lim="800000"/>
            <a:headEnd/>
            <a:tailEnd/>
          </a:ln>
        </p:spPr>
        <p:txBody>
          <a:bodyPr wrap="none">
            <a:spAutoFit/>
          </a:bodyPr>
          <a:lstStyle/>
          <a:p>
            <a:pPr marL="457200" indent="-457200">
              <a:buFontTx/>
              <a:buAutoNum type="arabicPeriod" startAt="2"/>
            </a:pPr>
            <a:r>
              <a:rPr lang="en-US" sz="2400">
                <a:solidFill>
                  <a:schemeClr val="bg1"/>
                </a:solidFill>
              </a:rPr>
              <a:t>Windage adjustment?</a:t>
            </a:r>
          </a:p>
        </p:txBody>
      </p:sp>
      <p:sp>
        <p:nvSpPr>
          <p:cNvPr id="87" name="Text Box 18"/>
          <p:cNvSpPr txBox="1">
            <a:spLocks noChangeArrowheads="1"/>
          </p:cNvSpPr>
          <p:nvPr/>
        </p:nvSpPr>
        <p:spPr bwMode="auto">
          <a:xfrm>
            <a:off x="3600450" y="4114800"/>
            <a:ext cx="5716588" cy="461963"/>
          </a:xfrm>
          <a:prstGeom prst="rect">
            <a:avLst/>
          </a:prstGeom>
          <a:noFill/>
          <a:ln w="9525">
            <a:noFill/>
            <a:miter lim="800000"/>
            <a:headEnd/>
            <a:tailEnd/>
          </a:ln>
        </p:spPr>
        <p:txBody>
          <a:bodyPr wrap="none">
            <a:spAutoFit/>
          </a:bodyPr>
          <a:lstStyle/>
          <a:p>
            <a:pPr marL="342900" indent="-342900"/>
            <a:r>
              <a:rPr lang="en-US" sz="2400">
                <a:solidFill>
                  <a:schemeClr val="bg1"/>
                </a:solidFill>
              </a:rPr>
              <a:t>d. 10 MOA = about 6clicks on front sight </a:t>
            </a:r>
          </a:p>
        </p:txBody>
      </p:sp>
      <p:sp>
        <p:nvSpPr>
          <p:cNvPr id="88" name="Text Box 18"/>
          <p:cNvSpPr txBox="1">
            <a:spLocks noChangeArrowheads="1"/>
          </p:cNvSpPr>
          <p:nvPr/>
        </p:nvSpPr>
        <p:spPr bwMode="auto">
          <a:xfrm>
            <a:off x="3602038" y="3581400"/>
            <a:ext cx="4876800" cy="461963"/>
          </a:xfrm>
          <a:prstGeom prst="rect">
            <a:avLst/>
          </a:prstGeom>
          <a:noFill/>
          <a:ln w="9525">
            <a:noFill/>
            <a:miter lim="800000"/>
            <a:headEnd/>
            <a:tailEnd/>
          </a:ln>
        </p:spPr>
        <p:txBody>
          <a:bodyPr wrap="none">
            <a:spAutoFit/>
          </a:bodyPr>
          <a:lstStyle/>
          <a:p>
            <a:pPr marL="342900" indent="-342900"/>
            <a:r>
              <a:rPr lang="en-US" sz="2400">
                <a:solidFill>
                  <a:schemeClr val="bg1"/>
                </a:solidFill>
              </a:rPr>
              <a:t>c. 1 click on front sight = 1 ¾ MOA</a:t>
            </a:r>
          </a:p>
        </p:txBody>
      </p:sp>
      <p:sp>
        <p:nvSpPr>
          <p:cNvPr id="89" name="Text Box 18"/>
          <p:cNvSpPr txBox="1">
            <a:spLocks noChangeArrowheads="1"/>
          </p:cNvSpPr>
          <p:nvPr/>
        </p:nvSpPr>
        <p:spPr bwMode="auto">
          <a:xfrm>
            <a:off x="3600450" y="3124200"/>
            <a:ext cx="3595688" cy="461963"/>
          </a:xfrm>
          <a:prstGeom prst="rect">
            <a:avLst/>
          </a:prstGeom>
          <a:noFill/>
          <a:ln w="9525">
            <a:noFill/>
            <a:miter lim="800000"/>
            <a:headEnd/>
            <a:tailEnd/>
          </a:ln>
        </p:spPr>
        <p:txBody>
          <a:bodyPr wrap="none">
            <a:spAutoFit/>
          </a:bodyPr>
          <a:lstStyle/>
          <a:p>
            <a:pPr marL="342900" indent="-342900"/>
            <a:r>
              <a:rPr lang="en-US" sz="2400">
                <a:solidFill>
                  <a:schemeClr val="bg1"/>
                </a:solidFill>
              </a:rPr>
              <a:t>b. 30”/3(00)m = 10  MOA</a:t>
            </a:r>
          </a:p>
        </p:txBody>
      </p:sp>
      <p:sp>
        <p:nvSpPr>
          <p:cNvPr id="90" name="Text Box 18"/>
          <p:cNvSpPr txBox="1">
            <a:spLocks noChangeArrowheads="1"/>
          </p:cNvSpPr>
          <p:nvPr/>
        </p:nvSpPr>
        <p:spPr bwMode="auto">
          <a:xfrm>
            <a:off x="3600450" y="2667000"/>
            <a:ext cx="3402013" cy="461963"/>
          </a:xfrm>
          <a:prstGeom prst="rect">
            <a:avLst/>
          </a:prstGeom>
          <a:noFill/>
          <a:ln w="9525">
            <a:noFill/>
            <a:miter lim="800000"/>
            <a:headEnd/>
            <a:tailEnd/>
          </a:ln>
        </p:spPr>
        <p:txBody>
          <a:bodyPr wrap="none">
            <a:spAutoFit/>
          </a:bodyPr>
          <a:lstStyle/>
          <a:p>
            <a:pPr marL="342900" indent="-342900"/>
            <a:r>
              <a:rPr lang="en-US" sz="2400">
                <a:solidFill>
                  <a:schemeClr val="bg1"/>
                </a:solidFill>
              </a:rPr>
              <a:t>a. Need to come up 30”</a:t>
            </a:r>
          </a:p>
        </p:txBody>
      </p:sp>
      <p:sp>
        <p:nvSpPr>
          <p:cNvPr id="91" name="Text Box 17"/>
          <p:cNvSpPr txBox="1">
            <a:spLocks noChangeArrowheads="1"/>
          </p:cNvSpPr>
          <p:nvPr/>
        </p:nvSpPr>
        <p:spPr bwMode="auto">
          <a:xfrm>
            <a:off x="3276600" y="2209800"/>
            <a:ext cx="3678238" cy="461963"/>
          </a:xfrm>
          <a:prstGeom prst="rect">
            <a:avLst/>
          </a:prstGeom>
          <a:noFill/>
          <a:ln w="9525">
            <a:noFill/>
            <a:miter lim="800000"/>
            <a:headEnd/>
            <a:tailEnd/>
          </a:ln>
        </p:spPr>
        <p:txBody>
          <a:bodyPr wrap="none">
            <a:spAutoFit/>
          </a:bodyPr>
          <a:lstStyle/>
          <a:p>
            <a:pPr marL="457200" indent="-457200">
              <a:buFontTx/>
              <a:buAutoNum type="arabicPeriod"/>
            </a:pPr>
            <a:r>
              <a:rPr lang="en-US" sz="2400">
                <a:solidFill>
                  <a:schemeClr val="bg1"/>
                </a:solidFill>
              </a:rPr>
              <a:t>Elevation adjustment?</a:t>
            </a:r>
          </a:p>
        </p:txBody>
      </p:sp>
      <p:grpSp>
        <p:nvGrpSpPr>
          <p:cNvPr id="6" name="Group 140"/>
          <p:cNvGrpSpPr>
            <a:grpSpLocks/>
          </p:cNvGrpSpPr>
          <p:nvPr/>
        </p:nvGrpSpPr>
        <p:grpSpPr bwMode="auto">
          <a:xfrm>
            <a:off x="2057400" y="6172200"/>
            <a:ext cx="457200" cy="609600"/>
            <a:chOff x="6553200" y="5105400"/>
            <a:chExt cx="457200" cy="609600"/>
          </a:xfrm>
          <a:solidFill>
            <a:srgbClr val="FF0000"/>
          </a:solidFill>
        </p:grpSpPr>
        <p:sp>
          <p:nvSpPr>
            <p:cNvPr id="66582" name="Oval 15"/>
            <p:cNvSpPr>
              <a:spLocks noChangeArrowheads="1"/>
            </p:cNvSpPr>
            <p:nvPr/>
          </p:nvSpPr>
          <p:spPr bwMode="auto">
            <a:xfrm>
              <a:off x="6934200" y="5105400"/>
              <a:ext cx="76200" cy="76200"/>
            </a:xfrm>
            <a:prstGeom prst="ellipse">
              <a:avLst/>
            </a:prstGeom>
            <a:grpFill/>
            <a:ln w="9525">
              <a:solidFill>
                <a:schemeClr val="tx1"/>
              </a:solidFill>
              <a:round/>
              <a:headEnd/>
              <a:tailEnd/>
            </a:ln>
          </p:spPr>
          <p:txBody>
            <a:bodyPr wrap="none" anchor="ctr"/>
            <a:lstStyle/>
            <a:p>
              <a:pPr>
                <a:defRPr/>
              </a:pPr>
              <a:endParaRPr lang="en-US">
                <a:solidFill>
                  <a:srgbClr val="FF0000"/>
                </a:solidFill>
                <a:latin typeface="Calibri" pitchFamily="34" charset="0"/>
              </a:endParaRPr>
            </a:p>
          </p:txBody>
        </p:sp>
        <p:sp>
          <p:nvSpPr>
            <p:cNvPr id="66583" name="Oval 15"/>
            <p:cNvSpPr>
              <a:spLocks noChangeArrowheads="1"/>
            </p:cNvSpPr>
            <p:nvPr/>
          </p:nvSpPr>
          <p:spPr bwMode="auto">
            <a:xfrm>
              <a:off x="6553200" y="5638800"/>
              <a:ext cx="76200" cy="76200"/>
            </a:xfrm>
            <a:prstGeom prst="ellipse">
              <a:avLst/>
            </a:prstGeom>
            <a:grpFill/>
            <a:ln w="9525">
              <a:solidFill>
                <a:schemeClr val="tx1"/>
              </a:solidFill>
              <a:round/>
              <a:headEnd/>
              <a:tailEnd/>
            </a:ln>
          </p:spPr>
          <p:txBody>
            <a:bodyPr wrap="none" anchor="ctr"/>
            <a:lstStyle/>
            <a:p>
              <a:pPr>
                <a:defRPr/>
              </a:pPr>
              <a:endParaRPr lang="en-US">
                <a:solidFill>
                  <a:srgbClr val="FF0000"/>
                </a:solidFill>
                <a:latin typeface="Calibri" pitchFamily="34" charset="0"/>
              </a:endParaRPr>
            </a:p>
          </p:txBody>
        </p:sp>
        <p:sp>
          <p:nvSpPr>
            <p:cNvPr id="66584" name="Oval 15"/>
            <p:cNvSpPr>
              <a:spLocks noChangeArrowheads="1"/>
            </p:cNvSpPr>
            <p:nvPr/>
          </p:nvSpPr>
          <p:spPr bwMode="auto">
            <a:xfrm>
              <a:off x="6781800" y="5334000"/>
              <a:ext cx="76200" cy="76200"/>
            </a:xfrm>
            <a:prstGeom prst="ellipse">
              <a:avLst/>
            </a:prstGeom>
            <a:grpFill/>
            <a:ln w="9525">
              <a:solidFill>
                <a:schemeClr val="tx1"/>
              </a:solidFill>
              <a:round/>
              <a:headEnd/>
              <a:tailEnd/>
            </a:ln>
          </p:spPr>
          <p:txBody>
            <a:bodyPr wrap="none" anchor="ctr"/>
            <a:lstStyle/>
            <a:p>
              <a:pPr>
                <a:defRPr/>
              </a:pPr>
              <a:endParaRPr lang="en-US">
                <a:solidFill>
                  <a:srgbClr val="FF0000"/>
                </a:solidFill>
                <a:latin typeface="Calibri" pitchFamily="34" charset="0"/>
              </a:endParaRPr>
            </a:p>
          </p:txBody>
        </p:sp>
        <p:sp>
          <p:nvSpPr>
            <p:cNvPr id="66585" name="Oval 15"/>
            <p:cNvSpPr>
              <a:spLocks noChangeArrowheads="1"/>
            </p:cNvSpPr>
            <p:nvPr/>
          </p:nvSpPr>
          <p:spPr bwMode="auto">
            <a:xfrm>
              <a:off x="6934200" y="5257800"/>
              <a:ext cx="76200" cy="76200"/>
            </a:xfrm>
            <a:prstGeom prst="ellipse">
              <a:avLst/>
            </a:prstGeom>
            <a:grpFill/>
            <a:ln w="9525">
              <a:solidFill>
                <a:schemeClr val="tx1"/>
              </a:solidFill>
              <a:round/>
              <a:headEnd/>
              <a:tailEnd/>
            </a:ln>
          </p:spPr>
          <p:txBody>
            <a:bodyPr wrap="none" anchor="ctr"/>
            <a:lstStyle/>
            <a:p>
              <a:pPr>
                <a:defRPr/>
              </a:pPr>
              <a:endParaRPr lang="en-US">
                <a:solidFill>
                  <a:srgbClr val="FF0000"/>
                </a:solidFill>
                <a:latin typeface="Calibri" pitchFamily="34" charset="0"/>
              </a:endParaRPr>
            </a:p>
          </p:txBody>
        </p:sp>
        <p:sp>
          <p:nvSpPr>
            <p:cNvPr id="66586" name="Oval 15"/>
            <p:cNvSpPr>
              <a:spLocks noChangeArrowheads="1"/>
            </p:cNvSpPr>
            <p:nvPr/>
          </p:nvSpPr>
          <p:spPr bwMode="auto">
            <a:xfrm>
              <a:off x="6858000" y="5181600"/>
              <a:ext cx="76200" cy="76200"/>
            </a:xfrm>
            <a:prstGeom prst="ellipse">
              <a:avLst/>
            </a:prstGeom>
            <a:grpFill/>
            <a:ln w="9525">
              <a:solidFill>
                <a:schemeClr val="tx1"/>
              </a:solidFill>
              <a:round/>
              <a:headEnd/>
              <a:tailEnd/>
            </a:ln>
          </p:spPr>
          <p:txBody>
            <a:bodyPr wrap="none" anchor="ctr"/>
            <a:lstStyle/>
            <a:p>
              <a:pPr>
                <a:defRPr/>
              </a:pPr>
              <a:endParaRPr lang="en-US">
                <a:solidFill>
                  <a:srgbClr val="FF0000"/>
                </a:solidFill>
                <a:latin typeface="Calibri" pitchFamily="34" charset="0"/>
              </a:endParaRPr>
            </a:p>
          </p:txBody>
        </p:sp>
      </p:grpSp>
      <p:sp>
        <p:nvSpPr>
          <p:cNvPr id="112653" name="TextBox 31"/>
          <p:cNvSpPr txBox="1">
            <a:spLocks noChangeArrowheads="1"/>
          </p:cNvSpPr>
          <p:nvPr/>
        </p:nvSpPr>
        <p:spPr bwMode="auto">
          <a:xfrm>
            <a:off x="1371600" y="0"/>
            <a:ext cx="6862763" cy="584200"/>
          </a:xfrm>
          <a:prstGeom prst="rect">
            <a:avLst/>
          </a:prstGeom>
          <a:noFill/>
          <a:ln w="9525">
            <a:noFill/>
            <a:miter lim="800000"/>
            <a:headEnd/>
            <a:tailEnd/>
          </a:ln>
        </p:spPr>
        <p:txBody>
          <a:bodyPr wrap="none">
            <a:spAutoFit/>
          </a:bodyPr>
          <a:lstStyle/>
          <a:p>
            <a:r>
              <a:rPr lang="en-US" sz="3200" b="1">
                <a:solidFill>
                  <a:schemeClr val="bg1"/>
                </a:solidFill>
              </a:rPr>
              <a:t>Minute of Angle Practical Exercise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par>
                          <p:cTn id="23" fill="hold" nodeType="afterGroup">
                            <p:stCondLst>
                              <p:cond delay="0"/>
                            </p:stCondLst>
                            <p:childTnLst>
                              <p:par>
                                <p:cTn id="24" presetID="64" presetClass="path" presetSubtype="0" accel="50000" decel="50000" fill="hold" nodeType="afterEffect">
                                  <p:stCondLst>
                                    <p:cond delay="0"/>
                                  </p:stCondLst>
                                  <p:childTnLst>
                                    <p:animMotion origin="layout" path="M 0.00833 4.44444E-6 L 0.00833 -0.36667 " pathEditMode="relative" rAng="0" ptsTypes="AA">
                                      <p:cBhvr>
                                        <p:cTn id="25" dur="2000" fill="hold"/>
                                        <p:tgtEl>
                                          <p:spTgt spid="6"/>
                                        </p:tgtEl>
                                        <p:attrNameLst>
                                          <p:attrName>ppt_x</p:attrName>
                                          <p:attrName>ppt_y</p:attrName>
                                        </p:attrNameLst>
                                      </p:cBhvr>
                                      <p:rCtr x="0" y="-183"/>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P spid="89" grpId="0"/>
      <p:bldP spid="90" grpId="0"/>
      <p:bldP spid="91" grpId="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3666" name="Group 30"/>
          <p:cNvGrpSpPr>
            <a:grpSpLocks/>
          </p:cNvGrpSpPr>
          <p:nvPr/>
        </p:nvGrpSpPr>
        <p:grpSpPr bwMode="auto">
          <a:xfrm>
            <a:off x="4899025" y="1998663"/>
            <a:ext cx="3051175" cy="4159250"/>
            <a:chOff x="-207667" y="1732490"/>
            <a:chExt cx="3431880" cy="4678039"/>
          </a:xfrm>
        </p:grpSpPr>
        <p:grpSp>
          <p:nvGrpSpPr>
            <p:cNvPr id="113678" name="Group 20"/>
            <p:cNvGrpSpPr>
              <a:grpSpLocks/>
            </p:cNvGrpSpPr>
            <p:nvPr/>
          </p:nvGrpSpPr>
          <p:grpSpPr bwMode="auto">
            <a:xfrm>
              <a:off x="1090613" y="1749425"/>
              <a:ext cx="2133600" cy="3968750"/>
              <a:chOff x="5776918" y="336013"/>
              <a:chExt cx="1244498" cy="2026188"/>
            </a:xfrm>
          </p:grpSpPr>
          <p:sp>
            <p:nvSpPr>
              <p:cNvPr id="113688"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solidFill>
                    <a:schemeClr val="bg1"/>
                  </a:solidFill>
                </a:endParaRPr>
              </a:p>
            </p:txBody>
          </p:sp>
          <p:sp>
            <p:nvSpPr>
              <p:cNvPr id="43" name="Rounded Rectangle 42"/>
              <p:cNvSpPr/>
              <p:nvPr/>
            </p:nvSpPr>
            <p:spPr>
              <a:xfrm>
                <a:off x="6101771" y="335571"/>
                <a:ext cx="581158" cy="654505"/>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sp>
            <p:nvSpPr>
              <p:cNvPr id="44" name="Rectangle 43"/>
              <p:cNvSpPr/>
              <p:nvPr/>
            </p:nvSpPr>
            <p:spPr>
              <a:xfrm>
                <a:off x="5776822" y="1143219"/>
                <a:ext cx="1244594" cy="1218765"/>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grpSp>
        <p:grpSp>
          <p:nvGrpSpPr>
            <p:cNvPr id="113679" name="Group 32"/>
            <p:cNvGrpSpPr>
              <a:grpSpLocks/>
            </p:cNvGrpSpPr>
            <p:nvPr/>
          </p:nvGrpSpPr>
          <p:grpSpPr bwMode="auto">
            <a:xfrm>
              <a:off x="-207667" y="1732490"/>
              <a:ext cx="3431880" cy="4678039"/>
              <a:chOff x="404813" y="2133600"/>
              <a:chExt cx="2819400" cy="3733800"/>
            </a:xfrm>
          </p:grpSpPr>
          <p:sp>
            <p:nvSpPr>
              <p:cNvPr id="113680" name="Line 7"/>
              <p:cNvSpPr>
                <a:spLocks noChangeShapeType="1"/>
              </p:cNvSpPr>
              <p:nvPr/>
            </p:nvSpPr>
            <p:spPr bwMode="auto">
              <a:xfrm>
                <a:off x="1090613" y="2133600"/>
                <a:ext cx="0" cy="3200400"/>
              </a:xfrm>
              <a:prstGeom prst="line">
                <a:avLst/>
              </a:prstGeom>
              <a:noFill/>
              <a:ln w="28575">
                <a:solidFill>
                  <a:schemeClr val="bg1"/>
                </a:solidFill>
                <a:round/>
                <a:headEnd type="arrow" w="lg" len="lg"/>
                <a:tailEnd type="arrow" w="lg" len="lg"/>
              </a:ln>
            </p:spPr>
            <p:txBody>
              <a:bodyPr/>
              <a:lstStyle/>
              <a:p>
                <a:endParaRPr lang="en-US"/>
              </a:p>
            </p:txBody>
          </p:sp>
          <p:sp>
            <p:nvSpPr>
              <p:cNvPr id="113681" name="Line 8"/>
              <p:cNvSpPr>
                <a:spLocks noChangeShapeType="1"/>
              </p:cNvSpPr>
              <p:nvPr/>
            </p:nvSpPr>
            <p:spPr bwMode="auto">
              <a:xfrm flipH="1">
                <a:off x="404813" y="2133600"/>
                <a:ext cx="2819400" cy="0"/>
              </a:xfrm>
              <a:prstGeom prst="line">
                <a:avLst/>
              </a:prstGeom>
              <a:noFill/>
              <a:ln w="19050">
                <a:solidFill>
                  <a:schemeClr val="bg1"/>
                </a:solidFill>
                <a:round/>
                <a:headEnd/>
                <a:tailEnd/>
              </a:ln>
            </p:spPr>
            <p:txBody>
              <a:bodyPr/>
              <a:lstStyle/>
              <a:p>
                <a:endParaRPr lang="en-US"/>
              </a:p>
            </p:txBody>
          </p:sp>
          <p:sp>
            <p:nvSpPr>
              <p:cNvPr id="113682" name="Line 9"/>
              <p:cNvSpPr>
                <a:spLocks noChangeShapeType="1"/>
              </p:cNvSpPr>
              <p:nvPr/>
            </p:nvSpPr>
            <p:spPr bwMode="auto">
              <a:xfrm flipH="1">
                <a:off x="404813" y="5334000"/>
                <a:ext cx="2819400" cy="0"/>
              </a:xfrm>
              <a:prstGeom prst="line">
                <a:avLst/>
              </a:prstGeom>
              <a:noFill/>
              <a:ln w="19050">
                <a:solidFill>
                  <a:schemeClr val="bg1"/>
                </a:solidFill>
                <a:round/>
                <a:headEnd/>
                <a:tailEnd/>
              </a:ln>
            </p:spPr>
            <p:txBody>
              <a:bodyPr/>
              <a:lstStyle/>
              <a:p>
                <a:endParaRPr lang="en-US"/>
              </a:p>
            </p:txBody>
          </p:sp>
          <p:sp>
            <p:nvSpPr>
              <p:cNvPr id="113683" name="Text Box 10"/>
              <p:cNvSpPr txBox="1">
                <a:spLocks noChangeArrowheads="1"/>
              </p:cNvSpPr>
              <p:nvPr/>
            </p:nvSpPr>
            <p:spPr bwMode="auto">
              <a:xfrm>
                <a:off x="404813" y="3429000"/>
                <a:ext cx="582422" cy="414495"/>
              </a:xfrm>
              <a:prstGeom prst="rect">
                <a:avLst/>
              </a:prstGeom>
              <a:noFill/>
              <a:ln w="9525">
                <a:noFill/>
                <a:miter lim="800000"/>
                <a:headEnd/>
                <a:tailEnd/>
              </a:ln>
            </p:spPr>
            <p:txBody>
              <a:bodyPr wrap="none">
                <a:spAutoFit/>
              </a:bodyPr>
              <a:lstStyle/>
              <a:p>
                <a:r>
                  <a:rPr lang="en-US" sz="2400">
                    <a:solidFill>
                      <a:schemeClr val="bg1"/>
                    </a:solidFill>
                  </a:rPr>
                  <a:t>40”</a:t>
                </a:r>
              </a:p>
            </p:txBody>
          </p:sp>
          <p:sp>
            <p:nvSpPr>
              <p:cNvPr id="113684" name="Line 11"/>
              <p:cNvSpPr>
                <a:spLocks noChangeShapeType="1"/>
              </p:cNvSpPr>
              <p:nvPr/>
            </p:nvSpPr>
            <p:spPr bwMode="auto">
              <a:xfrm>
                <a:off x="1471613" y="5334000"/>
                <a:ext cx="0" cy="533400"/>
              </a:xfrm>
              <a:prstGeom prst="line">
                <a:avLst/>
              </a:prstGeom>
              <a:noFill/>
              <a:ln w="19050">
                <a:solidFill>
                  <a:schemeClr val="bg1"/>
                </a:solidFill>
                <a:round/>
                <a:headEnd/>
                <a:tailEnd/>
              </a:ln>
            </p:spPr>
            <p:txBody>
              <a:bodyPr/>
              <a:lstStyle/>
              <a:p>
                <a:endParaRPr lang="en-US"/>
              </a:p>
            </p:txBody>
          </p:sp>
          <p:sp>
            <p:nvSpPr>
              <p:cNvPr id="113685" name="Line 12"/>
              <p:cNvSpPr>
                <a:spLocks noChangeShapeType="1"/>
              </p:cNvSpPr>
              <p:nvPr/>
            </p:nvSpPr>
            <p:spPr bwMode="auto">
              <a:xfrm>
                <a:off x="3224213" y="5334000"/>
                <a:ext cx="0" cy="533400"/>
              </a:xfrm>
              <a:prstGeom prst="line">
                <a:avLst/>
              </a:prstGeom>
              <a:noFill/>
              <a:ln w="19050">
                <a:solidFill>
                  <a:schemeClr val="bg1"/>
                </a:solidFill>
                <a:round/>
                <a:headEnd/>
                <a:tailEnd/>
              </a:ln>
            </p:spPr>
            <p:txBody>
              <a:bodyPr/>
              <a:lstStyle/>
              <a:p>
                <a:endParaRPr lang="en-US"/>
              </a:p>
            </p:txBody>
          </p:sp>
          <p:sp>
            <p:nvSpPr>
              <p:cNvPr id="113686" name="Text Box 13"/>
              <p:cNvSpPr txBox="1">
                <a:spLocks noChangeArrowheads="1"/>
              </p:cNvSpPr>
              <p:nvPr/>
            </p:nvSpPr>
            <p:spPr bwMode="auto">
              <a:xfrm>
                <a:off x="2005013" y="5410200"/>
                <a:ext cx="582422" cy="414495"/>
              </a:xfrm>
              <a:prstGeom prst="rect">
                <a:avLst/>
              </a:prstGeom>
              <a:noFill/>
              <a:ln w="9525">
                <a:noFill/>
                <a:miter lim="800000"/>
                <a:headEnd/>
                <a:tailEnd/>
              </a:ln>
            </p:spPr>
            <p:txBody>
              <a:bodyPr wrap="none">
                <a:spAutoFit/>
              </a:bodyPr>
              <a:lstStyle/>
              <a:p>
                <a:r>
                  <a:rPr lang="en-US" sz="2400">
                    <a:solidFill>
                      <a:schemeClr val="bg1"/>
                    </a:solidFill>
                  </a:rPr>
                  <a:t>20”</a:t>
                </a:r>
              </a:p>
            </p:txBody>
          </p:sp>
          <p:sp>
            <p:nvSpPr>
              <p:cNvPr id="113687" name="Line 14"/>
              <p:cNvSpPr>
                <a:spLocks noChangeShapeType="1"/>
              </p:cNvSpPr>
              <p:nvPr/>
            </p:nvSpPr>
            <p:spPr bwMode="auto">
              <a:xfrm flipH="1">
                <a:off x="1471613" y="5867400"/>
                <a:ext cx="1752600" cy="0"/>
              </a:xfrm>
              <a:prstGeom prst="line">
                <a:avLst/>
              </a:prstGeom>
              <a:noFill/>
              <a:ln w="28575">
                <a:solidFill>
                  <a:schemeClr val="bg1"/>
                </a:solidFill>
                <a:round/>
                <a:headEnd type="arrow" w="lg" len="lg"/>
                <a:tailEnd type="arrow" w="lg" len="lg"/>
              </a:ln>
            </p:spPr>
            <p:txBody>
              <a:bodyPr/>
              <a:lstStyle/>
              <a:p>
                <a:endParaRPr lang="en-US"/>
              </a:p>
            </p:txBody>
          </p:sp>
        </p:grpSp>
      </p:grpSp>
      <p:sp>
        <p:nvSpPr>
          <p:cNvPr id="4" name="Slide Number Placeholder 3"/>
          <p:cNvSpPr>
            <a:spLocks noGrp="1"/>
          </p:cNvSpPr>
          <p:nvPr>
            <p:ph type="sldNum" sz="quarter" idx="12"/>
          </p:nvPr>
        </p:nvSpPr>
        <p:spPr/>
        <p:txBody>
          <a:bodyPr/>
          <a:lstStyle/>
          <a:p>
            <a:pPr>
              <a:defRPr/>
            </a:pPr>
            <a:fld id="{DB09E147-F76B-4118-850B-A24A7A761F37}" type="slidenum">
              <a:rPr lang="en-US" smtClean="0"/>
              <a:pPr>
                <a:defRPr/>
              </a:pPr>
              <a:t>88</a:t>
            </a:fld>
            <a:endParaRPr lang="en-US"/>
          </a:p>
        </p:txBody>
      </p:sp>
      <p:sp>
        <p:nvSpPr>
          <p:cNvPr id="113668" name="Text Box 16"/>
          <p:cNvSpPr txBox="1">
            <a:spLocks noChangeArrowheads="1"/>
          </p:cNvSpPr>
          <p:nvPr/>
        </p:nvSpPr>
        <p:spPr bwMode="auto">
          <a:xfrm>
            <a:off x="6289675" y="1143000"/>
            <a:ext cx="1338263" cy="646113"/>
          </a:xfrm>
          <a:prstGeom prst="rect">
            <a:avLst/>
          </a:prstGeom>
          <a:noFill/>
          <a:ln w="15875">
            <a:solidFill>
              <a:schemeClr val="bg1"/>
            </a:solidFill>
            <a:miter lim="800000"/>
            <a:headEnd/>
            <a:tailEnd/>
          </a:ln>
        </p:spPr>
        <p:txBody>
          <a:bodyPr wrap="none">
            <a:spAutoFit/>
          </a:bodyPr>
          <a:lstStyle/>
          <a:p>
            <a:pPr algn="ctr"/>
            <a:r>
              <a:rPr lang="en-US" sz="3600">
                <a:solidFill>
                  <a:schemeClr val="bg1"/>
                </a:solidFill>
              </a:rPr>
              <a:t>500m</a:t>
            </a:r>
          </a:p>
        </p:txBody>
      </p:sp>
      <p:grpSp>
        <p:nvGrpSpPr>
          <p:cNvPr id="6" name="Group 138"/>
          <p:cNvGrpSpPr>
            <a:grpSpLocks/>
          </p:cNvGrpSpPr>
          <p:nvPr/>
        </p:nvGrpSpPr>
        <p:grpSpPr bwMode="auto">
          <a:xfrm>
            <a:off x="7751763" y="3886200"/>
            <a:ext cx="782637" cy="304800"/>
            <a:chOff x="7751134" y="3886200"/>
            <a:chExt cx="783266" cy="304800"/>
          </a:xfrm>
          <a:solidFill>
            <a:srgbClr val="FF0000"/>
          </a:solidFill>
        </p:grpSpPr>
        <p:sp>
          <p:nvSpPr>
            <p:cNvPr id="67606" name="Oval 15"/>
            <p:cNvSpPr>
              <a:spLocks noChangeArrowheads="1"/>
            </p:cNvSpPr>
            <p:nvPr/>
          </p:nvSpPr>
          <p:spPr bwMode="auto">
            <a:xfrm>
              <a:off x="8458200" y="41148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7607" name="Oval 15"/>
            <p:cNvSpPr>
              <a:spLocks noChangeArrowheads="1"/>
            </p:cNvSpPr>
            <p:nvPr/>
          </p:nvSpPr>
          <p:spPr bwMode="auto">
            <a:xfrm>
              <a:off x="7827334" y="41148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7608" name="Oval 15"/>
            <p:cNvSpPr>
              <a:spLocks noChangeArrowheads="1"/>
            </p:cNvSpPr>
            <p:nvPr/>
          </p:nvSpPr>
          <p:spPr bwMode="auto">
            <a:xfrm>
              <a:off x="7751134" y="39624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7609" name="Oval 15"/>
            <p:cNvSpPr>
              <a:spLocks noChangeArrowheads="1"/>
            </p:cNvSpPr>
            <p:nvPr/>
          </p:nvSpPr>
          <p:spPr bwMode="auto">
            <a:xfrm>
              <a:off x="7909560" y="38862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7610" name="Oval 15"/>
            <p:cNvSpPr>
              <a:spLocks noChangeArrowheads="1"/>
            </p:cNvSpPr>
            <p:nvPr/>
          </p:nvSpPr>
          <p:spPr bwMode="auto">
            <a:xfrm>
              <a:off x="7979734" y="40386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grpSp>
      <p:sp>
        <p:nvSpPr>
          <p:cNvPr id="58" name="Text Box 17"/>
          <p:cNvSpPr txBox="1">
            <a:spLocks noChangeArrowheads="1"/>
          </p:cNvSpPr>
          <p:nvPr/>
        </p:nvSpPr>
        <p:spPr bwMode="auto">
          <a:xfrm>
            <a:off x="457200" y="2133600"/>
            <a:ext cx="3678238" cy="461963"/>
          </a:xfrm>
          <a:prstGeom prst="rect">
            <a:avLst/>
          </a:prstGeom>
          <a:noFill/>
          <a:ln w="9525">
            <a:noFill/>
            <a:miter lim="800000"/>
            <a:headEnd/>
            <a:tailEnd/>
          </a:ln>
        </p:spPr>
        <p:txBody>
          <a:bodyPr wrap="none">
            <a:spAutoFit/>
          </a:bodyPr>
          <a:lstStyle/>
          <a:p>
            <a:pPr marL="457200" indent="-457200">
              <a:buFontTx/>
              <a:buAutoNum type="arabicPeriod"/>
            </a:pPr>
            <a:r>
              <a:rPr lang="en-US" sz="2400">
                <a:solidFill>
                  <a:schemeClr val="bg1"/>
                </a:solidFill>
              </a:rPr>
              <a:t>Elevation adjustment?</a:t>
            </a:r>
          </a:p>
        </p:txBody>
      </p:sp>
      <p:sp>
        <p:nvSpPr>
          <p:cNvPr id="59" name="Text Box 18"/>
          <p:cNvSpPr txBox="1">
            <a:spLocks noChangeArrowheads="1"/>
          </p:cNvSpPr>
          <p:nvPr/>
        </p:nvSpPr>
        <p:spPr bwMode="auto">
          <a:xfrm>
            <a:off x="762000" y="2438400"/>
            <a:ext cx="1525588" cy="461963"/>
          </a:xfrm>
          <a:prstGeom prst="rect">
            <a:avLst/>
          </a:prstGeom>
          <a:noFill/>
          <a:ln w="9525">
            <a:noFill/>
            <a:miter lim="800000"/>
            <a:headEnd/>
            <a:tailEnd/>
          </a:ln>
        </p:spPr>
        <p:txBody>
          <a:bodyPr wrap="none">
            <a:spAutoFit/>
          </a:bodyPr>
          <a:lstStyle/>
          <a:p>
            <a:pPr marL="342900" indent="-342900">
              <a:buFont typeface="Wingdings" pitchFamily="2" charset="2"/>
              <a:buAutoNum type="alphaLcPeriod"/>
            </a:pPr>
            <a:r>
              <a:rPr lang="en-US" sz="2400">
                <a:solidFill>
                  <a:schemeClr val="bg1"/>
                </a:solidFill>
              </a:rPr>
              <a:t>aligned</a:t>
            </a:r>
          </a:p>
        </p:txBody>
      </p:sp>
      <p:sp>
        <p:nvSpPr>
          <p:cNvPr id="60" name="Text Box 19"/>
          <p:cNvSpPr txBox="1">
            <a:spLocks noChangeArrowheads="1"/>
          </p:cNvSpPr>
          <p:nvPr/>
        </p:nvSpPr>
        <p:spPr bwMode="auto">
          <a:xfrm>
            <a:off x="473075" y="3276600"/>
            <a:ext cx="3625850" cy="461963"/>
          </a:xfrm>
          <a:prstGeom prst="rect">
            <a:avLst/>
          </a:prstGeom>
          <a:noFill/>
          <a:ln w="9525">
            <a:noFill/>
            <a:miter lim="800000"/>
            <a:headEnd/>
            <a:tailEnd/>
          </a:ln>
        </p:spPr>
        <p:txBody>
          <a:bodyPr wrap="none">
            <a:spAutoFit/>
          </a:bodyPr>
          <a:lstStyle/>
          <a:p>
            <a:pPr marL="457200" indent="-457200">
              <a:buFontTx/>
              <a:buAutoNum type="arabicPeriod" startAt="2"/>
            </a:pPr>
            <a:r>
              <a:rPr lang="en-US" sz="2400">
                <a:solidFill>
                  <a:schemeClr val="bg1"/>
                </a:solidFill>
              </a:rPr>
              <a:t>Windage adjustment?</a:t>
            </a:r>
          </a:p>
        </p:txBody>
      </p:sp>
      <p:sp>
        <p:nvSpPr>
          <p:cNvPr id="61" name="Text Box 22"/>
          <p:cNvSpPr txBox="1">
            <a:spLocks noChangeArrowheads="1"/>
          </p:cNvSpPr>
          <p:nvPr/>
        </p:nvSpPr>
        <p:spPr bwMode="auto">
          <a:xfrm>
            <a:off x="762000" y="3733800"/>
            <a:ext cx="4090988" cy="461963"/>
          </a:xfrm>
          <a:prstGeom prst="rect">
            <a:avLst/>
          </a:prstGeom>
          <a:noFill/>
          <a:ln w="9525">
            <a:noFill/>
            <a:miter lim="800000"/>
            <a:headEnd/>
            <a:tailEnd/>
          </a:ln>
        </p:spPr>
        <p:txBody>
          <a:bodyPr>
            <a:spAutoFit/>
          </a:bodyPr>
          <a:lstStyle/>
          <a:p>
            <a:pPr marL="342900" indent="-342900"/>
            <a:r>
              <a:rPr lang="en-US" sz="2400">
                <a:solidFill>
                  <a:schemeClr val="bg1"/>
                </a:solidFill>
              </a:rPr>
              <a:t>a. Need to come left 10”</a:t>
            </a:r>
          </a:p>
        </p:txBody>
      </p:sp>
      <p:sp>
        <p:nvSpPr>
          <p:cNvPr id="62" name="Text Box 22"/>
          <p:cNvSpPr txBox="1">
            <a:spLocks noChangeArrowheads="1"/>
          </p:cNvSpPr>
          <p:nvPr/>
        </p:nvSpPr>
        <p:spPr bwMode="auto">
          <a:xfrm>
            <a:off x="762000" y="5189538"/>
            <a:ext cx="4090988" cy="830262"/>
          </a:xfrm>
          <a:prstGeom prst="rect">
            <a:avLst/>
          </a:prstGeom>
          <a:noFill/>
          <a:ln w="9525">
            <a:noFill/>
            <a:miter lim="800000"/>
            <a:headEnd/>
            <a:tailEnd/>
          </a:ln>
        </p:spPr>
        <p:txBody>
          <a:bodyPr>
            <a:spAutoFit/>
          </a:bodyPr>
          <a:lstStyle/>
          <a:p>
            <a:pPr marL="342900" indent="-342900"/>
            <a:r>
              <a:rPr lang="en-US" sz="2400">
                <a:solidFill>
                  <a:schemeClr val="bg1"/>
                </a:solidFill>
              </a:rPr>
              <a:t>d. 2 MOA = 3 clicks of windage </a:t>
            </a:r>
          </a:p>
        </p:txBody>
      </p:sp>
      <p:sp>
        <p:nvSpPr>
          <p:cNvPr id="63" name="Text Box 22"/>
          <p:cNvSpPr txBox="1">
            <a:spLocks noChangeArrowheads="1"/>
          </p:cNvSpPr>
          <p:nvPr/>
        </p:nvSpPr>
        <p:spPr bwMode="auto">
          <a:xfrm>
            <a:off x="762000" y="4495800"/>
            <a:ext cx="4090988" cy="830263"/>
          </a:xfrm>
          <a:prstGeom prst="rect">
            <a:avLst/>
          </a:prstGeom>
          <a:noFill/>
          <a:ln w="9525">
            <a:noFill/>
            <a:miter lim="800000"/>
            <a:headEnd/>
            <a:tailEnd/>
          </a:ln>
        </p:spPr>
        <p:txBody>
          <a:bodyPr>
            <a:spAutoFit/>
          </a:bodyPr>
          <a:lstStyle/>
          <a:p>
            <a:pPr marL="342900" indent="-342900"/>
            <a:r>
              <a:rPr lang="en-US" sz="2400">
                <a:solidFill>
                  <a:schemeClr val="bg1"/>
                </a:solidFill>
              </a:rPr>
              <a:t>c. 1 click of windage = ¾ MOA</a:t>
            </a:r>
          </a:p>
        </p:txBody>
      </p:sp>
      <p:sp>
        <p:nvSpPr>
          <p:cNvPr id="64" name="Text Box 22"/>
          <p:cNvSpPr txBox="1">
            <a:spLocks noChangeArrowheads="1"/>
          </p:cNvSpPr>
          <p:nvPr/>
        </p:nvSpPr>
        <p:spPr bwMode="auto">
          <a:xfrm>
            <a:off x="762000" y="4114800"/>
            <a:ext cx="4090988" cy="461963"/>
          </a:xfrm>
          <a:prstGeom prst="rect">
            <a:avLst/>
          </a:prstGeom>
          <a:noFill/>
          <a:ln w="9525">
            <a:noFill/>
            <a:miter lim="800000"/>
            <a:headEnd/>
            <a:tailEnd/>
          </a:ln>
        </p:spPr>
        <p:txBody>
          <a:bodyPr>
            <a:spAutoFit/>
          </a:bodyPr>
          <a:lstStyle/>
          <a:p>
            <a:pPr marL="342900" indent="-342900"/>
            <a:r>
              <a:rPr lang="en-US" sz="2400">
                <a:solidFill>
                  <a:schemeClr val="bg1"/>
                </a:solidFill>
              </a:rPr>
              <a:t>b. 10”/5(00)m = 2 MOA</a:t>
            </a:r>
          </a:p>
        </p:txBody>
      </p:sp>
      <p:sp>
        <p:nvSpPr>
          <p:cNvPr id="113677" name="TextBox 31"/>
          <p:cNvSpPr txBox="1">
            <a:spLocks noChangeArrowheads="1"/>
          </p:cNvSpPr>
          <p:nvPr/>
        </p:nvSpPr>
        <p:spPr bwMode="auto">
          <a:xfrm>
            <a:off x="1371600" y="0"/>
            <a:ext cx="6862763" cy="584200"/>
          </a:xfrm>
          <a:prstGeom prst="rect">
            <a:avLst/>
          </a:prstGeom>
          <a:noFill/>
          <a:ln w="9525">
            <a:noFill/>
            <a:miter lim="800000"/>
            <a:headEnd/>
            <a:tailEnd/>
          </a:ln>
        </p:spPr>
        <p:txBody>
          <a:bodyPr wrap="none">
            <a:spAutoFit/>
          </a:bodyPr>
          <a:lstStyle/>
          <a:p>
            <a:r>
              <a:rPr lang="en-US" sz="3200" b="1">
                <a:solidFill>
                  <a:schemeClr val="bg1"/>
                </a:solidFill>
              </a:rPr>
              <a:t>Minute of Angle Practical Exercise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par>
                          <p:cTn id="31" fill="hold" nodeType="afterGroup">
                            <p:stCondLst>
                              <p:cond delay="0"/>
                            </p:stCondLst>
                            <p:childTnLst>
                              <p:par>
                                <p:cTn id="32" presetID="35" presetClass="path" presetSubtype="0" accel="50000" decel="50000" fill="hold" nodeType="afterEffect">
                                  <p:stCondLst>
                                    <p:cond delay="0"/>
                                  </p:stCondLst>
                                  <p:childTnLst>
                                    <p:animMotion origin="layout" path="M -1.38889E-6 1.11111E-6 L -0.09045 1.11111E-6 " pathEditMode="relative" rAng="0" ptsTypes="AA">
                                      <p:cBhvr>
                                        <p:cTn id="33" dur="2000" fill="hold"/>
                                        <p:tgtEl>
                                          <p:spTgt spid="6"/>
                                        </p:tgtEl>
                                        <p:attrNameLst>
                                          <p:attrName>ppt_x</p:attrName>
                                          <p:attrName>ppt_y</p:attrName>
                                        </p:attrNameLst>
                                      </p:cBhvr>
                                      <p:rCtr x="-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P spid="63" grpId="0"/>
      <p:bldP spid="64"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4690" name="Group 45"/>
          <p:cNvGrpSpPr>
            <a:grpSpLocks/>
          </p:cNvGrpSpPr>
          <p:nvPr/>
        </p:nvGrpSpPr>
        <p:grpSpPr bwMode="auto">
          <a:xfrm>
            <a:off x="76200" y="2160588"/>
            <a:ext cx="3051175" cy="4159250"/>
            <a:chOff x="-207667" y="1732490"/>
            <a:chExt cx="3431880" cy="4678039"/>
          </a:xfrm>
        </p:grpSpPr>
        <p:grpSp>
          <p:nvGrpSpPr>
            <p:cNvPr id="114707" name="Group 20"/>
            <p:cNvGrpSpPr>
              <a:grpSpLocks/>
            </p:cNvGrpSpPr>
            <p:nvPr/>
          </p:nvGrpSpPr>
          <p:grpSpPr bwMode="auto">
            <a:xfrm>
              <a:off x="1090613" y="1749425"/>
              <a:ext cx="2133600" cy="3968750"/>
              <a:chOff x="5776918" y="336013"/>
              <a:chExt cx="1244498" cy="2026188"/>
            </a:xfrm>
          </p:grpSpPr>
          <p:sp>
            <p:nvSpPr>
              <p:cNvPr id="114717"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solidFill>
                    <a:schemeClr val="bg1"/>
                  </a:solidFill>
                  <a:latin typeface="Calibri" pitchFamily="34" charset="0"/>
                </a:endParaRPr>
              </a:p>
            </p:txBody>
          </p:sp>
          <p:sp>
            <p:nvSpPr>
              <p:cNvPr id="59" name="Rounded Rectangle 58"/>
              <p:cNvSpPr/>
              <p:nvPr/>
            </p:nvSpPr>
            <p:spPr>
              <a:xfrm>
                <a:off x="6101771" y="335571"/>
                <a:ext cx="581158" cy="654505"/>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60" name="Rectangle 59"/>
              <p:cNvSpPr/>
              <p:nvPr/>
            </p:nvSpPr>
            <p:spPr>
              <a:xfrm>
                <a:off x="5776822" y="1143219"/>
                <a:ext cx="1244594" cy="1218765"/>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grpSp>
        <p:grpSp>
          <p:nvGrpSpPr>
            <p:cNvPr id="114708" name="Group 47"/>
            <p:cNvGrpSpPr>
              <a:grpSpLocks/>
            </p:cNvGrpSpPr>
            <p:nvPr/>
          </p:nvGrpSpPr>
          <p:grpSpPr bwMode="auto">
            <a:xfrm>
              <a:off x="-207667" y="1732490"/>
              <a:ext cx="3431880" cy="4678039"/>
              <a:chOff x="404813" y="2133600"/>
              <a:chExt cx="2819400" cy="3733800"/>
            </a:xfrm>
          </p:grpSpPr>
          <p:sp>
            <p:nvSpPr>
              <p:cNvPr id="114709" name="Line 7"/>
              <p:cNvSpPr>
                <a:spLocks noChangeShapeType="1"/>
              </p:cNvSpPr>
              <p:nvPr/>
            </p:nvSpPr>
            <p:spPr bwMode="auto">
              <a:xfrm>
                <a:off x="1090613" y="2133600"/>
                <a:ext cx="0" cy="3200400"/>
              </a:xfrm>
              <a:prstGeom prst="line">
                <a:avLst/>
              </a:prstGeom>
              <a:noFill/>
              <a:ln w="28575">
                <a:solidFill>
                  <a:schemeClr val="bg1"/>
                </a:solidFill>
                <a:round/>
                <a:headEnd type="arrow" w="lg" len="lg"/>
                <a:tailEnd type="arrow" w="lg" len="lg"/>
              </a:ln>
            </p:spPr>
            <p:txBody>
              <a:bodyPr/>
              <a:lstStyle/>
              <a:p>
                <a:endParaRPr lang="en-US"/>
              </a:p>
            </p:txBody>
          </p:sp>
          <p:sp>
            <p:nvSpPr>
              <p:cNvPr id="114710" name="Line 8"/>
              <p:cNvSpPr>
                <a:spLocks noChangeShapeType="1"/>
              </p:cNvSpPr>
              <p:nvPr/>
            </p:nvSpPr>
            <p:spPr bwMode="auto">
              <a:xfrm flipH="1">
                <a:off x="404813" y="2133600"/>
                <a:ext cx="2819400" cy="0"/>
              </a:xfrm>
              <a:prstGeom prst="line">
                <a:avLst/>
              </a:prstGeom>
              <a:noFill/>
              <a:ln w="19050">
                <a:solidFill>
                  <a:schemeClr val="bg1"/>
                </a:solidFill>
                <a:round/>
                <a:headEnd/>
                <a:tailEnd/>
              </a:ln>
            </p:spPr>
            <p:txBody>
              <a:bodyPr/>
              <a:lstStyle/>
              <a:p>
                <a:endParaRPr lang="en-US"/>
              </a:p>
            </p:txBody>
          </p:sp>
          <p:sp>
            <p:nvSpPr>
              <p:cNvPr id="114711" name="Line 9"/>
              <p:cNvSpPr>
                <a:spLocks noChangeShapeType="1"/>
              </p:cNvSpPr>
              <p:nvPr/>
            </p:nvSpPr>
            <p:spPr bwMode="auto">
              <a:xfrm flipH="1">
                <a:off x="404813" y="5334000"/>
                <a:ext cx="2819400" cy="0"/>
              </a:xfrm>
              <a:prstGeom prst="line">
                <a:avLst/>
              </a:prstGeom>
              <a:noFill/>
              <a:ln w="19050">
                <a:solidFill>
                  <a:schemeClr val="bg1"/>
                </a:solidFill>
                <a:round/>
                <a:headEnd/>
                <a:tailEnd/>
              </a:ln>
            </p:spPr>
            <p:txBody>
              <a:bodyPr/>
              <a:lstStyle/>
              <a:p>
                <a:endParaRPr lang="en-US"/>
              </a:p>
            </p:txBody>
          </p:sp>
          <p:sp>
            <p:nvSpPr>
              <p:cNvPr id="114712" name="Text Box 10"/>
              <p:cNvSpPr txBox="1">
                <a:spLocks noChangeArrowheads="1"/>
              </p:cNvSpPr>
              <p:nvPr/>
            </p:nvSpPr>
            <p:spPr bwMode="auto">
              <a:xfrm>
                <a:off x="404813" y="3429000"/>
                <a:ext cx="576497" cy="414495"/>
              </a:xfrm>
              <a:prstGeom prst="rect">
                <a:avLst/>
              </a:prstGeom>
              <a:noFill/>
              <a:ln w="9525">
                <a:noFill/>
                <a:miter lim="800000"/>
                <a:headEnd/>
                <a:tailEnd/>
              </a:ln>
            </p:spPr>
            <p:txBody>
              <a:bodyPr wrap="none">
                <a:spAutoFit/>
              </a:bodyPr>
              <a:lstStyle/>
              <a:p>
                <a:r>
                  <a:rPr lang="en-US" sz="2400">
                    <a:solidFill>
                      <a:schemeClr val="bg1"/>
                    </a:solidFill>
                    <a:latin typeface="Calibri" pitchFamily="34" charset="0"/>
                  </a:rPr>
                  <a:t>40”</a:t>
                </a:r>
              </a:p>
            </p:txBody>
          </p:sp>
          <p:sp>
            <p:nvSpPr>
              <p:cNvPr id="114713" name="Line 11"/>
              <p:cNvSpPr>
                <a:spLocks noChangeShapeType="1"/>
              </p:cNvSpPr>
              <p:nvPr/>
            </p:nvSpPr>
            <p:spPr bwMode="auto">
              <a:xfrm>
                <a:off x="1471613" y="5334000"/>
                <a:ext cx="0" cy="533400"/>
              </a:xfrm>
              <a:prstGeom prst="line">
                <a:avLst/>
              </a:prstGeom>
              <a:noFill/>
              <a:ln w="19050">
                <a:solidFill>
                  <a:schemeClr val="bg1"/>
                </a:solidFill>
                <a:round/>
                <a:headEnd/>
                <a:tailEnd/>
              </a:ln>
            </p:spPr>
            <p:txBody>
              <a:bodyPr/>
              <a:lstStyle/>
              <a:p>
                <a:endParaRPr lang="en-US"/>
              </a:p>
            </p:txBody>
          </p:sp>
          <p:sp>
            <p:nvSpPr>
              <p:cNvPr id="114714" name="Line 12"/>
              <p:cNvSpPr>
                <a:spLocks noChangeShapeType="1"/>
              </p:cNvSpPr>
              <p:nvPr/>
            </p:nvSpPr>
            <p:spPr bwMode="auto">
              <a:xfrm>
                <a:off x="3224213" y="5334000"/>
                <a:ext cx="0" cy="533400"/>
              </a:xfrm>
              <a:prstGeom prst="line">
                <a:avLst/>
              </a:prstGeom>
              <a:noFill/>
              <a:ln w="19050">
                <a:solidFill>
                  <a:schemeClr val="bg1"/>
                </a:solidFill>
                <a:round/>
                <a:headEnd/>
                <a:tailEnd/>
              </a:ln>
            </p:spPr>
            <p:txBody>
              <a:bodyPr/>
              <a:lstStyle/>
              <a:p>
                <a:endParaRPr lang="en-US"/>
              </a:p>
            </p:txBody>
          </p:sp>
          <p:sp>
            <p:nvSpPr>
              <p:cNvPr id="114715" name="Text Box 13"/>
              <p:cNvSpPr txBox="1">
                <a:spLocks noChangeArrowheads="1"/>
              </p:cNvSpPr>
              <p:nvPr/>
            </p:nvSpPr>
            <p:spPr bwMode="auto">
              <a:xfrm>
                <a:off x="2005013" y="5410200"/>
                <a:ext cx="576497" cy="414495"/>
              </a:xfrm>
              <a:prstGeom prst="rect">
                <a:avLst/>
              </a:prstGeom>
              <a:noFill/>
              <a:ln w="9525">
                <a:noFill/>
                <a:miter lim="800000"/>
                <a:headEnd/>
                <a:tailEnd/>
              </a:ln>
            </p:spPr>
            <p:txBody>
              <a:bodyPr wrap="none">
                <a:spAutoFit/>
              </a:bodyPr>
              <a:lstStyle/>
              <a:p>
                <a:r>
                  <a:rPr lang="en-US" sz="2400">
                    <a:solidFill>
                      <a:schemeClr val="bg1"/>
                    </a:solidFill>
                    <a:latin typeface="Calibri" pitchFamily="34" charset="0"/>
                  </a:rPr>
                  <a:t>20”</a:t>
                </a:r>
              </a:p>
            </p:txBody>
          </p:sp>
          <p:sp>
            <p:nvSpPr>
              <p:cNvPr id="114716" name="Line 14"/>
              <p:cNvSpPr>
                <a:spLocks noChangeShapeType="1"/>
              </p:cNvSpPr>
              <p:nvPr/>
            </p:nvSpPr>
            <p:spPr bwMode="auto">
              <a:xfrm flipH="1">
                <a:off x="1471613" y="5867400"/>
                <a:ext cx="1752600" cy="0"/>
              </a:xfrm>
              <a:prstGeom prst="line">
                <a:avLst/>
              </a:prstGeom>
              <a:noFill/>
              <a:ln w="28575">
                <a:solidFill>
                  <a:schemeClr val="bg1"/>
                </a:solidFill>
                <a:round/>
                <a:headEnd type="arrow" w="lg" len="lg"/>
                <a:tailEnd type="arrow" w="lg" len="lg"/>
              </a:ln>
            </p:spPr>
            <p:txBody>
              <a:bodyPr/>
              <a:lstStyle/>
              <a:p>
                <a:endParaRPr lang="en-US"/>
              </a:p>
            </p:txBody>
          </p:sp>
        </p:grpSp>
      </p:grpSp>
      <p:sp>
        <p:nvSpPr>
          <p:cNvPr id="4" name="Slide Number Placeholder 3"/>
          <p:cNvSpPr>
            <a:spLocks noGrp="1"/>
          </p:cNvSpPr>
          <p:nvPr>
            <p:ph type="sldNum" sz="quarter" idx="12"/>
          </p:nvPr>
        </p:nvSpPr>
        <p:spPr/>
        <p:txBody>
          <a:bodyPr/>
          <a:lstStyle/>
          <a:p>
            <a:pPr>
              <a:defRPr/>
            </a:pPr>
            <a:fld id="{55C2F718-F3E9-4C3E-AA91-FE6975FB4B73}" type="slidenum">
              <a:rPr lang="en-US" smtClean="0"/>
              <a:pPr>
                <a:defRPr/>
              </a:pPr>
              <a:t>89</a:t>
            </a:fld>
            <a:endParaRPr lang="en-US" dirty="0"/>
          </a:p>
        </p:txBody>
      </p:sp>
      <p:sp>
        <p:nvSpPr>
          <p:cNvPr id="49"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5FFD60F4-E659-4497-A8CC-F9948ED31C28}" type="slidenum">
              <a:rPr lang="en-US" sz="1200">
                <a:solidFill>
                  <a:schemeClr val="tx1">
                    <a:tint val="75000"/>
                  </a:schemeClr>
                </a:solidFill>
                <a:latin typeface="+mn-lt"/>
                <a:cs typeface="+mn-cs"/>
              </a:rPr>
              <a:pPr algn="r" fontAlgn="auto">
                <a:spcBef>
                  <a:spcPts val="0"/>
                </a:spcBef>
                <a:spcAft>
                  <a:spcPts val="0"/>
                </a:spcAft>
                <a:defRPr/>
              </a:pPr>
              <a:t>89</a:t>
            </a:fld>
            <a:endParaRPr lang="en-US" sz="1200" dirty="0">
              <a:solidFill>
                <a:schemeClr val="tx1">
                  <a:tint val="75000"/>
                </a:schemeClr>
              </a:solidFill>
              <a:latin typeface="+mn-lt"/>
              <a:cs typeface="+mn-cs"/>
            </a:endParaRPr>
          </a:p>
        </p:txBody>
      </p:sp>
      <p:sp>
        <p:nvSpPr>
          <p:cNvPr id="114693" name="Text Box 16"/>
          <p:cNvSpPr txBox="1">
            <a:spLocks noChangeArrowheads="1"/>
          </p:cNvSpPr>
          <p:nvPr/>
        </p:nvSpPr>
        <p:spPr bwMode="auto">
          <a:xfrm>
            <a:off x="1497013" y="1247775"/>
            <a:ext cx="1295400" cy="657225"/>
          </a:xfrm>
          <a:prstGeom prst="rect">
            <a:avLst/>
          </a:prstGeom>
          <a:noFill/>
          <a:ln w="15875">
            <a:solidFill>
              <a:schemeClr val="bg1"/>
            </a:solidFill>
            <a:miter lim="800000"/>
            <a:headEnd/>
            <a:tailEnd/>
          </a:ln>
        </p:spPr>
        <p:txBody>
          <a:bodyPr>
            <a:spAutoFit/>
          </a:bodyPr>
          <a:lstStyle/>
          <a:p>
            <a:pPr algn="ctr"/>
            <a:r>
              <a:rPr lang="en-US" sz="3600">
                <a:solidFill>
                  <a:schemeClr val="bg1"/>
                </a:solidFill>
                <a:latin typeface="Calibri" pitchFamily="34" charset="0"/>
              </a:rPr>
              <a:t>400m</a:t>
            </a:r>
          </a:p>
        </p:txBody>
      </p:sp>
      <p:grpSp>
        <p:nvGrpSpPr>
          <p:cNvPr id="6" name="Group 80"/>
          <p:cNvGrpSpPr>
            <a:grpSpLocks/>
          </p:cNvGrpSpPr>
          <p:nvPr/>
        </p:nvGrpSpPr>
        <p:grpSpPr bwMode="auto">
          <a:xfrm>
            <a:off x="3725863" y="1752600"/>
            <a:ext cx="457200" cy="609600"/>
            <a:chOff x="1219200" y="6019800"/>
            <a:chExt cx="457200" cy="609600"/>
          </a:xfrm>
          <a:solidFill>
            <a:srgbClr val="FF0000"/>
          </a:solidFill>
        </p:grpSpPr>
        <p:sp>
          <p:nvSpPr>
            <p:cNvPr id="68631" name="Oval 15"/>
            <p:cNvSpPr>
              <a:spLocks noChangeArrowheads="1"/>
            </p:cNvSpPr>
            <p:nvPr/>
          </p:nvSpPr>
          <p:spPr bwMode="auto">
            <a:xfrm>
              <a:off x="1600200" y="60198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8632" name="Oval 15"/>
            <p:cNvSpPr>
              <a:spLocks noChangeArrowheads="1"/>
            </p:cNvSpPr>
            <p:nvPr/>
          </p:nvSpPr>
          <p:spPr bwMode="auto">
            <a:xfrm>
              <a:off x="1219200" y="65532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8633" name="Oval 15"/>
            <p:cNvSpPr>
              <a:spLocks noChangeArrowheads="1"/>
            </p:cNvSpPr>
            <p:nvPr/>
          </p:nvSpPr>
          <p:spPr bwMode="auto">
            <a:xfrm>
              <a:off x="1447800" y="62484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8634" name="Oval 15"/>
            <p:cNvSpPr>
              <a:spLocks noChangeArrowheads="1"/>
            </p:cNvSpPr>
            <p:nvPr/>
          </p:nvSpPr>
          <p:spPr bwMode="auto">
            <a:xfrm>
              <a:off x="1600200" y="61722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8635" name="Oval 15"/>
            <p:cNvSpPr>
              <a:spLocks noChangeArrowheads="1"/>
            </p:cNvSpPr>
            <p:nvPr/>
          </p:nvSpPr>
          <p:spPr bwMode="auto">
            <a:xfrm>
              <a:off x="1524000" y="60960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grpSp>
      <p:sp>
        <p:nvSpPr>
          <p:cNvPr id="56335" name="Text Box 17"/>
          <p:cNvSpPr txBox="1">
            <a:spLocks noChangeArrowheads="1"/>
          </p:cNvSpPr>
          <p:nvPr/>
        </p:nvSpPr>
        <p:spPr bwMode="auto">
          <a:xfrm>
            <a:off x="4191000" y="1447800"/>
            <a:ext cx="3424238" cy="430213"/>
          </a:xfrm>
          <a:prstGeom prst="rect">
            <a:avLst/>
          </a:prstGeom>
          <a:noFill/>
          <a:ln w="9525">
            <a:noFill/>
            <a:miter lim="800000"/>
            <a:headEnd/>
            <a:tailEnd/>
          </a:ln>
        </p:spPr>
        <p:txBody>
          <a:bodyPr wrap="none">
            <a:spAutoFit/>
          </a:bodyPr>
          <a:lstStyle/>
          <a:p>
            <a:pPr marL="457200" indent="-457200">
              <a:buFontTx/>
              <a:buAutoNum type="arabicPeriod"/>
            </a:pPr>
            <a:r>
              <a:rPr lang="en-US" sz="2200">
                <a:solidFill>
                  <a:schemeClr val="bg1"/>
                </a:solidFill>
              </a:rPr>
              <a:t>Elevation adjustment?</a:t>
            </a:r>
          </a:p>
        </p:txBody>
      </p:sp>
      <p:sp>
        <p:nvSpPr>
          <p:cNvPr id="56338" name="Text Box 18"/>
          <p:cNvSpPr txBox="1">
            <a:spLocks noChangeArrowheads="1"/>
          </p:cNvSpPr>
          <p:nvPr/>
        </p:nvSpPr>
        <p:spPr bwMode="auto">
          <a:xfrm>
            <a:off x="4495800" y="2971800"/>
            <a:ext cx="4603750" cy="769938"/>
          </a:xfrm>
          <a:prstGeom prst="rect">
            <a:avLst/>
          </a:prstGeom>
          <a:noFill/>
          <a:ln w="9525">
            <a:noFill/>
            <a:miter lim="800000"/>
            <a:headEnd/>
            <a:tailEnd/>
          </a:ln>
        </p:spPr>
        <p:txBody>
          <a:bodyPr wrap="none">
            <a:spAutoFit/>
          </a:bodyPr>
          <a:lstStyle/>
          <a:p>
            <a:pPr marL="342900" indent="-342900"/>
            <a:r>
              <a:rPr lang="en-US" sz="2200">
                <a:solidFill>
                  <a:schemeClr val="bg1"/>
                </a:solidFill>
              </a:rPr>
              <a:t>d. 6 MOA= approx 3 clicks on front </a:t>
            </a:r>
          </a:p>
          <a:p>
            <a:pPr marL="342900" indent="-342900"/>
            <a:r>
              <a:rPr lang="en-US" sz="2200">
                <a:solidFill>
                  <a:schemeClr val="bg1"/>
                </a:solidFill>
              </a:rPr>
              <a:t>     sight </a:t>
            </a:r>
          </a:p>
        </p:txBody>
      </p:sp>
      <p:sp>
        <p:nvSpPr>
          <p:cNvPr id="56339" name="Text Box 18"/>
          <p:cNvSpPr txBox="1">
            <a:spLocks noChangeArrowheads="1"/>
          </p:cNvSpPr>
          <p:nvPr/>
        </p:nvSpPr>
        <p:spPr bwMode="auto">
          <a:xfrm>
            <a:off x="4495800" y="2590800"/>
            <a:ext cx="4494213"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c. 1 click on front sight = 1 ¾ MOA</a:t>
            </a:r>
          </a:p>
        </p:txBody>
      </p:sp>
      <p:sp>
        <p:nvSpPr>
          <p:cNvPr id="56340" name="Text Box 18"/>
          <p:cNvSpPr txBox="1">
            <a:spLocks noChangeArrowheads="1"/>
          </p:cNvSpPr>
          <p:nvPr/>
        </p:nvSpPr>
        <p:spPr bwMode="auto">
          <a:xfrm>
            <a:off x="4495800" y="2209800"/>
            <a:ext cx="3082925"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b. 24”/4(00)m = 6 MOA</a:t>
            </a:r>
          </a:p>
        </p:txBody>
      </p:sp>
      <p:sp>
        <p:nvSpPr>
          <p:cNvPr id="56341" name="Text Box 18"/>
          <p:cNvSpPr txBox="1">
            <a:spLocks noChangeArrowheads="1"/>
          </p:cNvSpPr>
          <p:nvPr/>
        </p:nvSpPr>
        <p:spPr bwMode="auto">
          <a:xfrm>
            <a:off x="4419600" y="1828800"/>
            <a:ext cx="3654425"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 a. Need to come down 24”</a:t>
            </a:r>
          </a:p>
        </p:txBody>
      </p:sp>
      <p:sp>
        <p:nvSpPr>
          <p:cNvPr id="56336" name="Text Box 19"/>
          <p:cNvSpPr txBox="1">
            <a:spLocks noChangeArrowheads="1"/>
          </p:cNvSpPr>
          <p:nvPr/>
        </p:nvSpPr>
        <p:spPr bwMode="auto">
          <a:xfrm>
            <a:off x="4114800" y="3886200"/>
            <a:ext cx="3378200" cy="430213"/>
          </a:xfrm>
          <a:prstGeom prst="rect">
            <a:avLst/>
          </a:prstGeom>
          <a:noFill/>
          <a:ln w="9525">
            <a:noFill/>
            <a:miter lim="800000"/>
            <a:headEnd/>
            <a:tailEnd/>
          </a:ln>
        </p:spPr>
        <p:txBody>
          <a:bodyPr wrap="none">
            <a:spAutoFit/>
          </a:bodyPr>
          <a:lstStyle/>
          <a:p>
            <a:pPr marL="457200" indent="-457200">
              <a:buFontTx/>
              <a:buAutoNum type="arabicPeriod" startAt="2"/>
            </a:pPr>
            <a:r>
              <a:rPr lang="en-US" sz="2200">
                <a:solidFill>
                  <a:schemeClr val="bg1"/>
                </a:solidFill>
              </a:rPr>
              <a:t>Windage adjustment?</a:t>
            </a:r>
          </a:p>
        </p:txBody>
      </p:sp>
      <p:sp>
        <p:nvSpPr>
          <p:cNvPr id="56337" name="Text Box 22"/>
          <p:cNvSpPr txBox="1">
            <a:spLocks noChangeArrowheads="1"/>
          </p:cNvSpPr>
          <p:nvPr/>
        </p:nvSpPr>
        <p:spPr bwMode="auto">
          <a:xfrm>
            <a:off x="4419600" y="5410200"/>
            <a:ext cx="4210050"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d.  5 MOA = 7 clicks of windage </a:t>
            </a:r>
          </a:p>
        </p:txBody>
      </p:sp>
      <p:sp>
        <p:nvSpPr>
          <p:cNvPr id="56342" name="Text Box 22"/>
          <p:cNvSpPr txBox="1">
            <a:spLocks noChangeArrowheads="1"/>
          </p:cNvSpPr>
          <p:nvPr/>
        </p:nvSpPr>
        <p:spPr bwMode="auto">
          <a:xfrm>
            <a:off x="4419600" y="5029200"/>
            <a:ext cx="4068763"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c.  1 click of windage = ¾ MOA</a:t>
            </a:r>
          </a:p>
        </p:txBody>
      </p:sp>
      <p:sp>
        <p:nvSpPr>
          <p:cNvPr id="56343" name="Text Box 22"/>
          <p:cNvSpPr txBox="1">
            <a:spLocks noChangeArrowheads="1"/>
          </p:cNvSpPr>
          <p:nvPr/>
        </p:nvSpPr>
        <p:spPr bwMode="auto">
          <a:xfrm>
            <a:off x="4419600" y="4648200"/>
            <a:ext cx="3160713"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b.  20”/4(00)m = 5 MOA</a:t>
            </a:r>
          </a:p>
        </p:txBody>
      </p:sp>
      <p:sp>
        <p:nvSpPr>
          <p:cNvPr id="56344" name="Text Box 22"/>
          <p:cNvSpPr txBox="1">
            <a:spLocks noChangeArrowheads="1"/>
          </p:cNvSpPr>
          <p:nvPr/>
        </p:nvSpPr>
        <p:spPr bwMode="auto">
          <a:xfrm>
            <a:off x="4419600" y="4267200"/>
            <a:ext cx="3278188"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a.  Need to come left 20”</a:t>
            </a:r>
          </a:p>
        </p:txBody>
      </p:sp>
      <p:grpSp>
        <p:nvGrpSpPr>
          <p:cNvPr id="7" name="Group 80"/>
          <p:cNvGrpSpPr>
            <a:grpSpLocks/>
          </p:cNvGrpSpPr>
          <p:nvPr/>
        </p:nvGrpSpPr>
        <p:grpSpPr bwMode="auto">
          <a:xfrm>
            <a:off x="3733800" y="3794125"/>
            <a:ext cx="457200" cy="609600"/>
            <a:chOff x="1219200" y="6019800"/>
            <a:chExt cx="457200" cy="609600"/>
          </a:xfrm>
          <a:solidFill>
            <a:srgbClr val="FF0000"/>
          </a:solidFill>
        </p:grpSpPr>
        <p:sp>
          <p:nvSpPr>
            <p:cNvPr id="68626" name="Oval 15"/>
            <p:cNvSpPr>
              <a:spLocks noChangeArrowheads="1"/>
            </p:cNvSpPr>
            <p:nvPr/>
          </p:nvSpPr>
          <p:spPr bwMode="auto">
            <a:xfrm>
              <a:off x="1600200" y="60198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8627" name="Oval 15"/>
            <p:cNvSpPr>
              <a:spLocks noChangeArrowheads="1"/>
            </p:cNvSpPr>
            <p:nvPr/>
          </p:nvSpPr>
          <p:spPr bwMode="auto">
            <a:xfrm>
              <a:off x="1219200" y="65532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8628" name="Oval 15"/>
            <p:cNvSpPr>
              <a:spLocks noChangeArrowheads="1"/>
            </p:cNvSpPr>
            <p:nvPr/>
          </p:nvSpPr>
          <p:spPr bwMode="auto">
            <a:xfrm>
              <a:off x="1447800" y="62484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8629" name="Oval 15"/>
            <p:cNvSpPr>
              <a:spLocks noChangeArrowheads="1"/>
            </p:cNvSpPr>
            <p:nvPr/>
          </p:nvSpPr>
          <p:spPr bwMode="auto">
            <a:xfrm>
              <a:off x="1600200" y="61722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8630" name="Oval 15"/>
            <p:cNvSpPr>
              <a:spLocks noChangeArrowheads="1"/>
            </p:cNvSpPr>
            <p:nvPr/>
          </p:nvSpPr>
          <p:spPr bwMode="auto">
            <a:xfrm>
              <a:off x="1524000" y="60960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grpSp>
      <p:sp>
        <p:nvSpPr>
          <p:cNvPr id="114706" name="TextBox 41"/>
          <p:cNvSpPr txBox="1">
            <a:spLocks noChangeArrowheads="1"/>
          </p:cNvSpPr>
          <p:nvPr/>
        </p:nvSpPr>
        <p:spPr bwMode="auto">
          <a:xfrm>
            <a:off x="1371600" y="0"/>
            <a:ext cx="6862763" cy="584200"/>
          </a:xfrm>
          <a:prstGeom prst="rect">
            <a:avLst/>
          </a:prstGeom>
          <a:noFill/>
          <a:ln w="9525">
            <a:noFill/>
            <a:miter lim="800000"/>
            <a:headEnd/>
            <a:tailEnd/>
          </a:ln>
        </p:spPr>
        <p:txBody>
          <a:bodyPr wrap="none">
            <a:spAutoFit/>
          </a:bodyPr>
          <a:lstStyle/>
          <a:p>
            <a:r>
              <a:rPr lang="en-US" sz="3200" b="1">
                <a:solidFill>
                  <a:schemeClr val="bg1"/>
                </a:solidFill>
              </a:rPr>
              <a:t>Minute of Angle Practical Exercise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38"/>
                                        </p:tgtEl>
                                        <p:attrNameLst>
                                          <p:attrName>style.visibility</p:attrName>
                                        </p:attrNameLst>
                                      </p:cBhvr>
                                      <p:to>
                                        <p:strVal val="visible"/>
                                      </p:to>
                                    </p:set>
                                  </p:childTnLst>
                                </p:cTn>
                              </p:par>
                            </p:childTnLst>
                          </p:cTn>
                        </p:par>
                        <p:par>
                          <p:cTn id="23" fill="hold" nodeType="afterGroup">
                            <p:stCondLst>
                              <p:cond delay="0"/>
                            </p:stCondLst>
                            <p:childTnLst>
                              <p:par>
                                <p:cTn id="24" presetID="42" presetClass="path" presetSubtype="0" accel="50000" decel="50000" fill="hold" nodeType="afterEffect">
                                  <p:stCondLst>
                                    <p:cond delay="0"/>
                                  </p:stCondLst>
                                  <p:childTnLst>
                                    <p:animMotion origin="layout" path="M 8.33333E-7 -1.11111E-6 L -0.00156 0.28889 " pathEditMode="relative" rAng="0" ptsTypes="AA">
                                      <p:cBhvr>
                                        <p:cTn id="25" dur="2000" fill="hold"/>
                                        <p:tgtEl>
                                          <p:spTgt spid="6"/>
                                        </p:tgtEl>
                                        <p:attrNameLst>
                                          <p:attrName>ppt_x</p:attrName>
                                          <p:attrName>ppt_y</p:attrName>
                                        </p:attrNameLst>
                                      </p:cBhvr>
                                      <p:rCtr x="-100" y="14400"/>
                                    </p:animMotion>
                                  </p:childTnLst>
                                </p:cTn>
                              </p:par>
                            </p:childTnLst>
                          </p:cTn>
                        </p:par>
                        <p:par>
                          <p:cTn id="26" fill="hold" nodeType="afterGroup">
                            <p:stCondLst>
                              <p:cond delay="2000"/>
                            </p:stCondLst>
                            <p:childTnLst>
                              <p:par>
                                <p:cTn id="27" presetID="1" presetClass="exit" presetSubtype="0" fill="hold" nodeType="after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par>
                          <p:cTn id="29" fill="hold" nodeType="afterGroup">
                            <p:stCondLst>
                              <p:cond delay="2000"/>
                            </p:stCondLst>
                            <p:childTnLst>
                              <p:par>
                                <p:cTn id="30" presetID="1"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33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634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6343"/>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634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6337"/>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5" presetClass="path" presetSubtype="0" accel="50000" decel="50000" fill="hold" nodeType="clickEffect">
                                  <p:stCondLst>
                                    <p:cond delay="0"/>
                                  </p:stCondLst>
                                  <p:childTnLst>
                                    <p:animMotion origin="layout" path="M -0.00243 -0.00879 L -0.19409 -0.00648 " pathEditMode="relative" rAng="0" ptsTypes="AA">
                                      <p:cBhvr>
                                        <p:cTn id="55" dur="2000" fill="hold"/>
                                        <p:tgtEl>
                                          <p:spTgt spid="7"/>
                                        </p:tgtEl>
                                        <p:attrNameLst>
                                          <p:attrName>ppt_x</p:attrName>
                                          <p:attrName>ppt_y</p:attrName>
                                        </p:attrNameLst>
                                      </p:cBhvr>
                                      <p:rCtr x="-96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p:bldP spid="56338" grpId="0"/>
      <p:bldP spid="56339" grpId="0"/>
      <p:bldP spid="56340" grpId="0"/>
      <p:bldP spid="56341" grpId="0"/>
      <p:bldP spid="56336" grpId="0"/>
      <p:bldP spid="56337" grpId="0"/>
      <p:bldP spid="56342" grpId="0"/>
      <p:bldP spid="56343" grpId="0"/>
      <p:bldP spid="5634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90500" y="685800"/>
            <a:ext cx="8763000" cy="6172200"/>
          </a:xfrm>
          <a:prstGeom prst="rect">
            <a:avLst/>
          </a:prstGeom>
          <a:noFill/>
          <a:ln>
            <a:miter lim="800000"/>
            <a:headEnd/>
            <a:tailEnd/>
          </a:ln>
        </p:spPr>
        <p:txBody>
          <a:bodyPr/>
          <a:lstStyle/>
          <a:p>
            <a:pPr>
              <a:spcBef>
                <a:spcPct val="20000"/>
              </a:spcBef>
              <a:defRPr/>
            </a:pPr>
            <a:r>
              <a:rPr lang="en-US" sz="2000" b="1" kern="0" dirty="0">
                <a:solidFill>
                  <a:schemeClr val="bg1"/>
                </a:solidFill>
              </a:rPr>
              <a:t>Weapon Status </a:t>
            </a:r>
            <a:r>
              <a:rPr lang="en-US" sz="2000" kern="0" dirty="0">
                <a:solidFill>
                  <a:schemeClr val="bg1"/>
                </a:solidFill>
              </a:rPr>
              <a:t>is described by one of </a:t>
            </a:r>
            <a:r>
              <a:rPr lang="en-US" sz="2000" kern="0" dirty="0" smtClean="0">
                <a:solidFill>
                  <a:schemeClr val="bg1"/>
                </a:solidFill>
              </a:rPr>
              <a:t>four </a:t>
            </a:r>
            <a:r>
              <a:rPr lang="en-US" sz="2000" kern="0" dirty="0">
                <a:solidFill>
                  <a:schemeClr val="bg1"/>
                </a:solidFill>
              </a:rPr>
              <a:t>conditions. The steps in the loading and unloading process </a:t>
            </a:r>
            <a:r>
              <a:rPr lang="en-US" sz="2000" kern="0" dirty="0" smtClean="0">
                <a:solidFill>
                  <a:schemeClr val="bg1"/>
                </a:solidFill>
              </a:rPr>
              <a:t>revolves through </a:t>
            </a:r>
            <a:r>
              <a:rPr lang="en-US" sz="2000" kern="0" dirty="0">
                <a:solidFill>
                  <a:schemeClr val="bg1"/>
                </a:solidFill>
              </a:rPr>
              <a:t>these </a:t>
            </a:r>
            <a:r>
              <a:rPr lang="en-US" sz="2000" kern="0" dirty="0" smtClean="0">
                <a:solidFill>
                  <a:schemeClr val="bg1"/>
                </a:solidFill>
              </a:rPr>
              <a:t>four </a:t>
            </a:r>
            <a:r>
              <a:rPr lang="en-US" sz="2000" kern="0" dirty="0">
                <a:solidFill>
                  <a:schemeClr val="bg1"/>
                </a:solidFill>
              </a:rPr>
              <a:t>specific conditions of readiness.</a:t>
            </a:r>
          </a:p>
          <a:p>
            <a:pPr>
              <a:defRPr/>
            </a:pPr>
            <a:endParaRPr lang="en-US" sz="1200" dirty="0" smtClean="0">
              <a:solidFill>
                <a:schemeClr val="bg1"/>
              </a:solidFill>
            </a:endParaRPr>
          </a:p>
          <a:p>
            <a:pPr>
              <a:defRPr/>
            </a:pPr>
            <a:r>
              <a:rPr lang="en-US" dirty="0">
                <a:solidFill>
                  <a:schemeClr val="bg1"/>
                </a:solidFill>
              </a:rPr>
              <a:t>• </a:t>
            </a:r>
            <a:r>
              <a:rPr lang="en-US" b="1" dirty="0" smtClean="0">
                <a:solidFill>
                  <a:schemeClr val="bg1"/>
                </a:solidFill>
              </a:rPr>
              <a:t>Green</a:t>
            </a:r>
            <a:r>
              <a:rPr lang="en-US" dirty="0">
                <a:solidFill>
                  <a:schemeClr val="bg1"/>
                </a:solidFill>
              </a:rPr>
              <a:t>	– Selector switch is set to </a:t>
            </a:r>
            <a:r>
              <a:rPr lang="en-US" b="1" dirty="0" smtClean="0">
                <a:solidFill>
                  <a:schemeClr val="bg1"/>
                </a:solidFill>
              </a:rPr>
              <a:t>SAFE</a:t>
            </a:r>
          </a:p>
          <a:p>
            <a:pPr>
              <a:defRPr/>
            </a:pPr>
            <a:r>
              <a:rPr lang="en-US" dirty="0">
                <a:solidFill>
                  <a:schemeClr val="bg1"/>
                </a:solidFill>
              </a:rPr>
              <a:t>	– </a:t>
            </a:r>
            <a:r>
              <a:rPr lang="en-US" dirty="0" smtClean="0">
                <a:solidFill>
                  <a:schemeClr val="bg1"/>
                </a:solidFill>
              </a:rPr>
              <a:t>Magazine removed from weapon </a:t>
            </a:r>
            <a:endParaRPr lang="en-US" dirty="0">
              <a:solidFill>
                <a:schemeClr val="bg1"/>
              </a:solidFill>
            </a:endParaRPr>
          </a:p>
          <a:p>
            <a:pPr>
              <a:defRPr/>
            </a:pPr>
            <a:r>
              <a:rPr lang="en-US" dirty="0">
                <a:solidFill>
                  <a:schemeClr val="bg1"/>
                </a:solidFill>
              </a:rPr>
              <a:t>	– Bolt forward, ejection port cover </a:t>
            </a:r>
            <a:r>
              <a:rPr lang="en-US" dirty="0" smtClean="0">
                <a:solidFill>
                  <a:schemeClr val="bg1"/>
                </a:solidFill>
              </a:rPr>
              <a:t>closed</a:t>
            </a:r>
          </a:p>
          <a:p>
            <a:pPr>
              <a:defRPr/>
            </a:pPr>
            <a:endParaRPr lang="en-US" dirty="0">
              <a:solidFill>
                <a:schemeClr val="bg1"/>
              </a:solidFill>
            </a:endParaRPr>
          </a:p>
          <a:p>
            <a:pPr>
              <a:defRPr/>
            </a:pPr>
            <a:r>
              <a:rPr lang="en-US" dirty="0">
                <a:solidFill>
                  <a:schemeClr val="bg1"/>
                </a:solidFill>
              </a:rPr>
              <a:t>• </a:t>
            </a:r>
            <a:r>
              <a:rPr lang="en-US" b="1" dirty="0" smtClean="0">
                <a:solidFill>
                  <a:schemeClr val="bg1"/>
                </a:solidFill>
              </a:rPr>
              <a:t>Amber</a:t>
            </a:r>
            <a:r>
              <a:rPr lang="en-US" dirty="0">
                <a:solidFill>
                  <a:schemeClr val="bg1"/>
                </a:solidFill>
              </a:rPr>
              <a:t>	– Selector switch is set to </a:t>
            </a:r>
            <a:r>
              <a:rPr lang="en-US" b="1" dirty="0">
                <a:solidFill>
                  <a:schemeClr val="bg1"/>
                </a:solidFill>
              </a:rPr>
              <a:t>SAFE</a:t>
            </a:r>
          </a:p>
          <a:p>
            <a:pPr>
              <a:defRPr/>
            </a:pPr>
            <a:r>
              <a:rPr lang="en-US" dirty="0">
                <a:solidFill>
                  <a:schemeClr val="bg1"/>
                </a:solidFill>
              </a:rPr>
              <a:t>	– Magazine with ammunition inserted in weapon</a:t>
            </a:r>
          </a:p>
          <a:p>
            <a:pPr>
              <a:defRPr/>
            </a:pPr>
            <a:r>
              <a:rPr lang="en-US" dirty="0">
                <a:solidFill>
                  <a:schemeClr val="bg1"/>
                </a:solidFill>
              </a:rPr>
              <a:t>	– Bolt forward, no round in chamber, ejection port cover </a:t>
            </a:r>
            <a:r>
              <a:rPr lang="en-US" dirty="0" smtClean="0">
                <a:solidFill>
                  <a:schemeClr val="bg1"/>
                </a:solidFill>
              </a:rPr>
              <a:t>closed</a:t>
            </a:r>
          </a:p>
          <a:p>
            <a:pPr>
              <a:defRPr/>
            </a:pPr>
            <a:endParaRPr lang="en-US" dirty="0">
              <a:solidFill>
                <a:schemeClr val="bg1"/>
              </a:solidFill>
            </a:endParaRPr>
          </a:p>
          <a:p>
            <a:pPr>
              <a:defRPr/>
            </a:pPr>
            <a:r>
              <a:rPr lang="en-US" dirty="0">
                <a:solidFill>
                  <a:schemeClr val="bg1"/>
                </a:solidFill>
              </a:rPr>
              <a:t>• </a:t>
            </a:r>
            <a:r>
              <a:rPr lang="en-US" b="1" dirty="0">
                <a:solidFill>
                  <a:schemeClr val="bg1"/>
                </a:solidFill>
              </a:rPr>
              <a:t>Red	</a:t>
            </a:r>
            <a:r>
              <a:rPr lang="en-US" dirty="0" smtClean="0">
                <a:solidFill>
                  <a:schemeClr val="bg1"/>
                </a:solidFill>
              </a:rPr>
              <a:t>– </a:t>
            </a:r>
            <a:r>
              <a:rPr lang="en-US" dirty="0">
                <a:solidFill>
                  <a:schemeClr val="bg1"/>
                </a:solidFill>
              </a:rPr>
              <a:t>Selector switch is set to </a:t>
            </a:r>
            <a:r>
              <a:rPr lang="en-US" b="1" dirty="0" smtClean="0">
                <a:solidFill>
                  <a:schemeClr val="bg1"/>
                </a:solidFill>
              </a:rPr>
              <a:t>SAFE</a:t>
            </a:r>
          </a:p>
          <a:p>
            <a:pPr>
              <a:defRPr/>
            </a:pPr>
            <a:r>
              <a:rPr lang="en-US" dirty="0">
                <a:solidFill>
                  <a:schemeClr val="bg1"/>
                </a:solidFill>
              </a:rPr>
              <a:t>	– Magazine locked into the magazine well</a:t>
            </a:r>
          </a:p>
          <a:p>
            <a:pPr>
              <a:defRPr/>
            </a:pPr>
            <a:r>
              <a:rPr lang="en-US" dirty="0">
                <a:solidFill>
                  <a:schemeClr val="bg1"/>
                </a:solidFill>
              </a:rPr>
              <a:t>	– Bolt is </a:t>
            </a:r>
            <a:r>
              <a:rPr lang="en-US" b="1" dirty="0">
                <a:solidFill>
                  <a:schemeClr val="bg1"/>
                </a:solidFill>
              </a:rPr>
              <a:t>FORWARD</a:t>
            </a:r>
            <a:r>
              <a:rPr lang="en-US" dirty="0">
                <a:solidFill>
                  <a:schemeClr val="bg1"/>
                </a:solidFill>
              </a:rPr>
              <a:t> and locked with a round in the chamber</a:t>
            </a:r>
          </a:p>
          <a:p>
            <a:pPr>
              <a:defRPr/>
            </a:pPr>
            <a:r>
              <a:rPr lang="en-US" dirty="0">
                <a:solidFill>
                  <a:schemeClr val="bg1"/>
                </a:solidFill>
              </a:rPr>
              <a:t>	– E</a:t>
            </a:r>
            <a:r>
              <a:rPr lang="en-US" dirty="0" smtClean="0">
                <a:solidFill>
                  <a:schemeClr val="bg1"/>
                </a:solidFill>
              </a:rPr>
              <a:t>jection </a:t>
            </a:r>
            <a:r>
              <a:rPr lang="en-US" dirty="0">
                <a:solidFill>
                  <a:schemeClr val="bg1"/>
                </a:solidFill>
              </a:rPr>
              <a:t>port </a:t>
            </a:r>
            <a:r>
              <a:rPr lang="en-US" dirty="0" smtClean="0">
                <a:solidFill>
                  <a:schemeClr val="bg1"/>
                </a:solidFill>
              </a:rPr>
              <a:t>cover closed</a:t>
            </a:r>
          </a:p>
          <a:p>
            <a:pPr>
              <a:defRPr/>
            </a:pPr>
            <a:endParaRPr lang="en-US" dirty="0" smtClean="0">
              <a:solidFill>
                <a:schemeClr val="bg1"/>
              </a:solidFill>
            </a:endParaRPr>
          </a:p>
          <a:p>
            <a:pPr>
              <a:defRPr/>
            </a:pPr>
            <a:r>
              <a:rPr lang="en-US" dirty="0">
                <a:solidFill>
                  <a:schemeClr val="bg1"/>
                </a:solidFill>
              </a:rPr>
              <a:t>• </a:t>
            </a:r>
            <a:r>
              <a:rPr lang="en-US" b="1" dirty="0" smtClean="0">
                <a:solidFill>
                  <a:schemeClr val="bg1"/>
                </a:solidFill>
              </a:rPr>
              <a:t>Black </a:t>
            </a:r>
            <a:r>
              <a:rPr lang="en-US" b="1" dirty="0">
                <a:solidFill>
                  <a:schemeClr val="bg1"/>
                </a:solidFill>
              </a:rPr>
              <a:t>	</a:t>
            </a:r>
            <a:r>
              <a:rPr lang="en-US" dirty="0" smtClean="0">
                <a:solidFill>
                  <a:schemeClr val="bg1"/>
                </a:solidFill>
              </a:rPr>
              <a:t>– Magazine locked into the magazine well</a:t>
            </a:r>
          </a:p>
          <a:p>
            <a:pPr>
              <a:defRPr/>
            </a:pPr>
            <a:r>
              <a:rPr lang="en-US" dirty="0">
                <a:solidFill>
                  <a:schemeClr val="bg1"/>
                </a:solidFill>
              </a:rPr>
              <a:t>	</a:t>
            </a:r>
            <a:r>
              <a:rPr lang="en-US" dirty="0" smtClean="0">
                <a:solidFill>
                  <a:schemeClr val="bg1"/>
                </a:solidFill>
              </a:rPr>
              <a:t>– Bolt is </a:t>
            </a:r>
            <a:r>
              <a:rPr lang="en-US" b="1" dirty="0" smtClean="0">
                <a:solidFill>
                  <a:schemeClr val="bg1"/>
                </a:solidFill>
              </a:rPr>
              <a:t>FORWARD</a:t>
            </a:r>
            <a:r>
              <a:rPr lang="en-US" dirty="0" smtClean="0">
                <a:solidFill>
                  <a:schemeClr val="bg1"/>
                </a:solidFill>
              </a:rPr>
              <a:t> and locked with a round in the chamber</a:t>
            </a:r>
          </a:p>
          <a:p>
            <a:pPr>
              <a:defRPr/>
            </a:pPr>
            <a:r>
              <a:rPr lang="en-US" dirty="0">
                <a:solidFill>
                  <a:schemeClr val="bg1"/>
                </a:solidFill>
              </a:rPr>
              <a:t>	</a:t>
            </a:r>
            <a:r>
              <a:rPr lang="en-US" dirty="0" smtClean="0">
                <a:solidFill>
                  <a:schemeClr val="bg1"/>
                </a:solidFill>
              </a:rPr>
              <a:t>– Ejector port cover may be closed</a:t>
            </a:r>
          </a:p>
          <a:p>
            <a:pPr>
              <a:defRPr/>
            </a:pPr>
            <a:r>
              <a:rPr lang="en-US" dirty="0">
                <a:solidFill>
                  <a:schemeClr val="bg1"/>
                </a:solidFill>
              </a:rPr>
              <a:t>	</a:t>
            </a:r>
            <a:r>
              <a:rPr lang="en-US" dirty="0" smtClean="0">
                <a:solidFill>
                  <a:schemeClr val="bg1"/>
                </a:solidFill>
              </a:rPr>
              <a:t>– Firer is authorized to enter the </a:t>
            </a:r>
            <a:r>
              <a:rPr lang="en-US" b="1" dirty="0" smtClean="0">
                <a:solidFill>
                  <a:schemeClr val="bg1"/>
                </a:solidFill>
              </a:rPr>
              <a:t>SHOT PROCESS</a:t>
            </a:r>
          </a:p>
          <a:p>
            <a:pPr>
              <a:defRPr/>
            </a:pPr>
            <a:r>
              <a:rPr lang="en-US" dirty="0">
                <a:solidFill>
                  <a:schemeClr val="bg1"/>
                </a:solidFill>
              </a:rPr>
              <a:t>	</a:t>
            </a:r>
            <a:r>
              <a:rPr lang="en-US" dirty="0" smtClean="0">
                <a:solidFill>
                  <a:schemeClr val="bg1"/>
                </a:solidFill>
              </a:rPr>
              <a:t>– Selector switch is set to </a:t>
            </a:r>
            <a:r>
              <a:rPr lang="en-US" b="1" dirty="0" smtClean="0">
                <a:solidFill>
                  <a:schemeClr val="bg1"/>
                </a:solidFill>
              </a:rPr>
              <a:t>FIRE</a:t>
            </a:r>
          </a:p>
        </p:txBody>
      </p:sp>
      <p:sp>
        <p:nvSpPr>
          <p:cNvPr id="6" name="Slide Number Placeholder 5"/>
          <p:cNvSpPr>
            <a:spLocks noGrp="1"/>
          </p:cNvSpPr>
          <p:nvPr>
            <p:ph type="sldNum" sz="quarter" idx="12"/>
          </p:nvPr>
        </p:nvSpPr>
        <p:spPr/>
        <p:txBody>
          <a:bodyPr/>
          <a:lstStyle/>
          <a:p>
            <a:pPr>
              <a:defRPr/>
            </a:pPr>
            <a:fld id="{C346D078-DD97-4CA5-A020-6F8117701116}" type="slidenum">
              <a:rPr lang="en-US" smtClean="0"/>
              <a:pPr>
                <a:defRPr/>
              </a:pPr>
              <a:t>9</a:t>
            </a:fld>
            <a:endParaRPr lang="en-US"/>
          </a:p>
        </p:txBody>
      </p:sp>
      <p:sp>
        <p:nvSpPr>
          <p:cNvPr id="8" name="Rectangle 2"/>
          <p:cNvSpPr txBox="1">
            <a:spLocks noChangeArrowheads="1"/>
          </p:cNvSpPr>
          <p:nvPr/>
        </p:nvSpPr>
        <p:spPr bwMode="auto">
          <a:xfrm>
            <a:off x="152400" y="0"/>
            <a:ext cx="8839200" cy="781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4000" b="1" dirty="0" smtClean="0">
                <a:solidFill>
                  <a:schemeClr val="bg1"/>
                </a:solidFill>
                <a:latin typeface="Arial" pitchFamily="34" charset="0"/>
                <a:cs typeface="Arial" pitchFamily="34" charset="0"/>
              </a:rPr>
              <a:t>Safe Weapons Handling</a:t>
            </a:r>
            <a:endParaRPr lang="en-US" sz="3100" b="1" dirty="0" smtClean="0">
              <a:solidFill>
                <a:srgbClr val="C00000"/>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5714" name="Group 41"/>
          <p:cNvGrpSpPr>
            <a:grpSpLocks/>
          </p:cNvGrpSpPr>
          <p:nvPr/>
        </p:nvGrpSpPr>
        <p:grpSpPr bwMode="auto">
          <a:xfrm>
            <a:off x="5711825" y="1931988"/>
            <a:ext cx="3051175" cy="4159250"/>
            <a:chOff x="-207667" y="1732490"/>
            <a:chExt cx="3431880" cy="4678039"/>
          </a:xfrm>
        </p:grpSpPr>
        <p:grpSp>
          <p:nvGrpSpPr>
            <p:cNvPr id="115730" name="Group 20"/>
            <p:cNvGrpSpPr>
              <a:grpSpLocks/>
            </p:cNvGrpSpPr>
            <p:nvPr/>
          </p:nvGrpSpPr>
          <p:grpSpPr bwMode="auto">
            <a:xfrm>
              <a:off x="1090613" y="1749425"/>
              <a:ext cx="2133600" cy="3968750"/>
              <a:chOff x="5776918" y="336013"/>
              <a:chExt cx="1244498" cy="2026188"/>
            </a:xfrm>
          </p:grpSpPr>
          <p:sp>
            <p:nvSpPr>
              <p:cNvPr id="115740" name="AutoShape 4"/>
              <p:cNvSpPr>
                <a:spLocks noChangeArrowheads="1"/>
              </p:cNvSpPr>
              <p:nvPr/>
            </p:nvSpPr>
            <p:spPr bwMode="auto">
              <a:xfrm>
                <a:off x="5776918" y="838201"/>
                <a:ext cx="1243580" cy="1524000"/>
              </a:xfrm>
              <a:prstGeom prst="roundRect">
                <a:avLst>
                  <a:gd name="adj" fmla="val 16667"/>
                </a:avLst>
              </a:prstGeom>
              <a:solidFill>
                <a:srgbClr val="538022"/>
              </a:solidFill>
              <a:ln w="9525">
                <a:solidFill>
                  <a:srgbClr val="538022"/>
                </a:solidFill>
                <a:round/>
                <a:headEnd/>
                <a:tailEnd/>
              </a:ln>
            </p:spPr>
            <p:txBody>
              <a:bodyPr wrap="none" anchor="ctr"/>
              <a:lstStyle/>
              <a:p>
                <a:endParaRPr lang="en-US">
                  <a:solidFill>
                    <a:schemeClr val="bg1"/>
                  </a:solidFill>
                </a:endParaRPr>
              </a:p>
            </p:txBody>
          </p:sp>
          <p:sp>
            <p:nvSpPr>
              <p:cNvPr id="65" name="Rounded Rectangle 64"/>
              <p:cNvSpPr/>
              <p:nvPr/>
            </p:nvSpPr>
            <p:spPr>
              <a:xfrm>
                <a:off x="6101771" y="335571"/>
                <a:ext cx="581158" cy="654505"/>
              </a:xfrm>
              <a:prstGeom prst="round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sp>
            <p:nvSpPr>
              <p:cNvPr id="66" name="Rectangle 65"/>
              <p:cNvSpPr/>
              <p:nvPr/>
            </p:nvSpPr>
            <p:spPr>
              <a:xfrm>
                <a:off x="5776822" y="1143219"/>
                <a:ext cx="1244594" cy="1218765"/>
              </a:xfrm>
              <a:prstGeom prst="rect">
                <a:avLst/>
              </a:prstGeom>
              <a:solidFill>
                <a:srgbClr val="538022"/>
              </a:solidFill>
              <a:ln>
                <a:solidFill>
                  <a:srgbClr val="5380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latin typeface="Arial" pitchFamily="34" charset="0"/>
                  <a:cs typeface="Arial" pitchFamily="34" charset="0"/>
                </a:endParaRPr>
              </a:p>
            </p:txBody>
          </p:sp>
        </p:grpSp>
        <p:grpSp>
          <p:nvGrpSpPr>
            <p:cNvPr id="115731" name="Group 43"/>
            <p:cNvGrpSpPr>
              <a:grpSpLocks/>
            </p:cNvGrpSpPr>
            <p:nvPr/>
          </p:nvGrpSpPr>
          <p:grpSpPr bwMode="auto">
            <a:xfrm>
              <a:off x="-207667" y="1732490"/>
              <a:ext cx="3431880" cy="4678039"/>
              <a:chOff x="404813" y="2133600"/>
              <a:chExt cx="2819400" cy="3733800"/>
            </a:xfrm>
          </p:grpSpPr>
          <p:sp>
            <p:nvSpPr>
              <p:cNvPr id="115732" name="Line 7"/>
              <p:cNvSpPr>
                <a:spLocks noChangeShapeType="1"/>
              </p:cNvSpPr>
              <p:nvPr/>
            </p:nvSpPr>
            <p:spPr bwMode="auto">
              <a:xfrm>
                <a:off x="1090613" y="2133600"/>
                <a:ext cx="0" cy="3200400"/>
              </a:xfrm>
              <a:prstGeom prst="line">
                <a:avLst/>
              </a:prstGeom>
              <a:noFill/>
              <a:ln w="28575">
                <a:solidFill>
                  <a:schemeClr val="bg1"/>
                </a:solidFill>
                <a:round/>
                <a:headEnd type="arrow" w="lg" len="lg"/>
                <a:tailEnd type="arrow" w="lg" len="lg"/>
              </a:ln>
            </p:spPr>
            <p:txBody>
              <a:bodyPr/>
              <a:lstStyle/>
              <a:p>
                <a:endParaRPr lang="en-US"/>
              </a:p>
            </p:txBody>
          </p:sp>
          <p:sp>
            <p:nvSpPr>
              <p:cNvPr id="115733" name="Line 8"/>
              <p:cNvSpPr>
                <a:spLocks noChangeShapeType="1"/>
              </p:cNvSpPr>
              <p:nvPr/>
            </p:nvSpPr>
            <p:spPr bwMode="auto">
              <a:xfrm flipH="1">
                <a:off x="404813" y="2133600"/>
                <a:ext cx="2819400" cy="0"/>
              </a:xfrm>
              <a:prstGeom prst="line">
                <a:avLst/>
              </a:prstGeom>
              <a:noFill/>
              <a:ln w="19050">
                <a:solidFill>
                  <a:schemeClr val="bg1"/>
                </a:solidFill>
                <a:round/>
                <a:headEnd/>
                <a:tailEnd/>
              </a:ln>
            </p:spPr>
            <p:txBody>
              <a:bodyPr/>
              <a:lstStyle/>
              <a:p>
                <a:endParaRPr lang="en-US"/>
              </a:p>
            </p:txBody>
          </p:sp>
          <p:sp>
            <p:nvSpPr>
              <p:cNvPr id="115734" name="Line 9"/>
              <p:cNvSpPr>
                <a:spLocks noChangeShapeType="1"/>
              </p:cNvSpPr>
              <p:nvPr/>
            </p:nvSpPr>
            <p:spPr bwMode="auto">
              <a:xfrm flipH="1">
                <a:off x="404813" y="5334000"/>
                <a:ext cx="2819400" cy="0"/>
              </a:xfrm>
              <a:prstGeom prst="line">
                <a:avLst/>
              </a:prstGeom>
              <a:noFill/>
              <a:ln w="19050">
                <a:solidFill>
                  <a:schemeClr val="bg1"/>
                </a:solidFill>
                <a:round/>
                <a:headEnd/>
                <a:tailEnd/>
              </a:ln>
            </p:spPr>
            <p:txBody>
              <a:bodyPr/>
              <a:lstStyle/>
              <a:p>
                <a:endParaRPr lang="en-US"/>
              </a:p>
            </p:txBody>
          </p:sp>
          <p:sp>
            <p:nvSpPr>
              <p:cNvPr id="115735" name="Text Box 10"/>
              <p:cNvSpPr txBox="1">
                <a:spLocks noChangeArrowheads="1"/>
              </p:cNvSpPr>
              <p:nvPr/>
            </p:nvSpPr>
            <p:spPr bwMode="auto">
              <a:xfrm>
                <a:off x="404813" y="3429000"/>
                <a:ext cx="582422" cy="414495"/>
              </a:xfrm>
              <a:prstGeom prst="rect">
                <a:avLst/>
              </a:prstGeom>
              <a:noFill/>
              <a:ln w="9525">
                <a:noFill/>
                <a:miter lim="800000"/>
                <a:headEnd/>
                <a:tailEnd/>
              </a:ln>
            </p:spPr>
            <p:txBody>
              <a:bodyPr wrap="none">
                <a:spAutoFit/>
              </a:bodyPr>
              <a:lstStyle/>
              <a:p>
                <a:r>
                  <a:rPr lang="en-US" sz="2400">
                    <a:solidFill>
                      <a:schemeClr val="bg1"/>
                    </a:solidFill>
                  </a:rPr>
                  <a:t>40”</a:t>
                </a:r>
              </a:p>
            </p:txBody>
          </p:sp>
          <p:sp>
            <p:nvSpPr>
              <p:cNvPr id="115736" name="Line 11"/>
              <p:cNvSpPr>
                <a:spLocks noChangeShapeType="1"/>
              </p:cNvSpPr>
              <p:nvPr/>
            </p:nvSpPr>
            <p:spPr bwMode="auto">
              <a:xfrm>
                <a:off x="1471613" y="5334000"/>
                <a:ext cx="0" cy="533400"/>
              </a:xfrm>
              <a:prstGeom prst="line">
                <a:avLst/>
              </a:prstGeom>
              <a:noFill/>
              <a:ln w="19050">
                <a:solidFill>
                  <a:schemeClr val="bg1"/>
                </a:solidFill>
                <a:round/>
                <a:headEnd/>
                <a:tailEnd/>
              </a:ln>
            </p:spPr>
            <p:txBody>
              <a:bodyPr/>
              <a:lstStyle/>
              <a:p>
                <a:endParaRPr lang="en-US"/>
              </a:p>
            </p:txBody>
          </p:sp>
          <p:sp>
            <p:nvSpPr>
              <p:cNvPr id="115737" name="Line 12"/>
              <p:cNvSpPr>
                <a:spLocks noChangeShapeType="1"/>
              </p:cNvSpPr>
              <p:nvPr/>
            </p:nvSpPr>
            <p:spPr bwMode="auto">
              <a:xfrm>
                <a:off x="3224213" y="5334000"/>
                <a:ext cx="0" cy="533400"/>
              </a:xfrm>
              <a:prstGeom prst="line">
                <a:avLst/>
              </a:prstGeom>
              <a:noFill/>
              <a:ln w="19050">
                <a:solidFill>
                  <a:schemeClr val="bg1"/>
                </a:solidFill>
                <a:round/>
                <a:headEnd/>
                <a:tailEnd/>
              </a:ln>
            </p:spPr>
            <p:txBody>
              <a:bodyPr/>
              <a:lstStyle/>
              <a:p>
                <a:endParaRPr lang="en-US"/>
              </a:p>
            </p:txBody>
          </p:sp>
          <p:sp>
            <p:nvSpPr>
              <p:cNvPr id="115738" name="Text Box 13"/>
              <p:cNvSpPr txBox="1">
                <a:spLocks noChangeArrowheads="1"/>
              </p:cNvSpPr>
              <p:nvPr/>
            </p:nvSpPr>
            <p:spPr bwMode="auto">
              <a:xfrm>
                <a:off x="2005013" y="5410200"/>
                <a:ext cx="582422" cy="414495"/>
              </a:xfrm>
              <a:prstGeom prst="rect">
                <a:avLst/>
              </a:prstGeom>
              <a:noFill/>
              <a:ln w="9525">
                <a:noFill/>
                <a:miter lim="800000"/>
                <a:headEnd/>
                <a:tailEnd/>
              </a:ln>
            </p:spPr>
            <p:txBody>
              <a:bodyPr wrap="none">
                <a:spAutoFit/>
              </a:bodyPr>
              <a:lstStyle/>
              <a:p>
                <a:r>
                  <a:rPr lang="en-US" sz="2400">
                    <a:solidFill>
                      <a:schemeClr val="bg1"/>
                    </a:solidFill>
                  </a:rPr>
                  <a:t>20”</a:t>
                </a:r>
              </a:p>
            </p:txBody>
          </p:sp>
          <p:sp>
            <p:nvSpPr>
              <p:cNvPr id="115739" name="Line 14"/>
              <p:cNvSpPr>
                <a:spLocks noChangeShapeType="1"/>
              </p:cNvSpPr>
              <p:nvPr/>
            </p:nvSpPr>
            <p:spPr bwMode="auto">
              <a:xfrm flipH="1">
                <a:off x="1471613" y="5867400"/>
                <a:ext cx="1752600" cy="0"/>
              </a:xfrm>
              <a:prstGeom prst="line">
                <a:avLst/>
              </a:prstGeom>
              <a:noFill/>
              <a:ln w="28575">
                <a:solidFill>
                  <a:schemeClr val="bg1"/>
                </a:solidFill>
                <a:round/>
                <a:headEnd type="arrow" w="lg" len="lg"/>
                <a:tailEnd type="arrow" w="lg" len="lg"/>
              </a:ln>
            </p:spPr>
            <p:txBody>
              <a:bodyPr/>
              <a:lstStyle/>
              <a:p>
                <a:endParaRPr lang="en-US"/>
              </a:p>
            </p:txBody>
          </p:sp>
        </p:grpSp>
      </p:grpSp>
      <p:sp>
        <p:nvSpPr>
          <p:cNvPr id="4" name="Slide Number Placeholder 3"/>
          <p:cNvSpPr>
            <a:spLocks noGrp="1"/>
          </p:cNvSpPr>
          <p:nvPr>
            <p:ph type="sldNum" sz="quarter" idx="12"/>
          </p:nvPr>
        </p:nvSpPr>
        <p:spPr/>
        <p:txBody>
          <a:bodyPr/>
          <a:lstStyle/>
          <a:p>
            <a:pPr>
              <a:defRPr/>
            </a:pPr>
            <a:fld id="{627106C8-6B44-4FA7-BFF9-95EA0A260D1F}" type="slidenum">
              <a:rPr lang="en-US" smtClean="0"/>
              <a:pPr>
                <a:defRPr/>
              </a:pPr>
              <a:t>90</a:t>
            </a:fld>
            <a:endParaRPr lang="en-US"/>
          </a:p>
        </p:txBody>
      </p:sp>
      <p:grpSp>
        <p:nvGrpSpPr>
          <p:cNvPr id="6" name="Group 86"/>
          <p:cNvGrpSpPr>
            <a:grpSpLocks/>
          </p:cNvGrpSpPr>
          <p:nvPr/>
        </p:nvGrpSpPr>
        <p:grpSpPr bwMode="auto">
          <a:xfrm>
            <a:off x="4495800" y="5128878"/>
            <a:ext cx="762000" cy="304800"/>
            <a:chOff x="7772400" y="3200400"/>
            <a:chExt cx="762000" cy="304800"/>
          </a:xfrm>
          <a:solidFill>
            <a:srgbClr val="FF0000"/>
          </a:solidFill>
        </p:grpSpPr>
        <p:sp>
          <p:nvSpPr>
            <p:cNvPr id="69654" name="Oval 15"/>
            <p:cNvSpPr>
              <a:spLocks noChangeArrowheads="1"/>
            </p:cNvSpPr>
            <p:nvPr/>
          </p:nvSpPr>
          <p:spPr bwMode="auto">
            <a:xfrm>
              <a:off x="8458200" y="34290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9655" name="Oval 15"/>
            <p:cNvSpPr>
              <a:spLocks noChangeArrowheads="1"/>
            </p:cNvSpPr>
            <p:nvPr/>
          </p:nvSpPr>
          <p:spPr bwMode="auto">
            <a:xfrm>
              <a:off x="7848600" y="34290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9656" name="Oval 15"/>
            <p:cNvSpPr>
              <a:spLocks noChangeArrowheads="1"/>
            </p:cNvSpPr>
            <p:nvPr/>
          </p:nvSpPr>
          <p:spPr bwMode="auto">
            <a:xfrm>
              <a:off x="7772400" y="32766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9657" name="Oval 15"/>
            <p:cNvSpPr>
              <a:spLocks noChangeArrowheads="1"/>
            </p:cNvSpPr>
            <p:nvPr/>
          </p:nvSpPr>
          <p:spPr bwMode="auto">
            <a:xfrm>
              <a:off x="7848600" y="32004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9658" name="Oval 15"/>
            <p:cNvSpPr>
              <a:spLocks noChangeArrowheads="1"/>
            </p:cNvSpPr>
            <p:nvPr/>
          </p:nvSpPr>
          <p:spPr bwMode="auto">
            <a:xfrm>
              <a:off x="8001000" y="33528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grpSp>
      <p:sp>
        <p:nvSpPr>
          <p:cNvPr id="45" name="Text Box 17"/>
          <p:cNvSpPr txBox="1">
            <a:spLocks noChangeArrowheads="1"/>
          </p:cNvSpPr>
          <p:nvPr/>
        </p:nvSpPr>
        <p:spPr bwMode="auto">
          <a:xfrm>
            <a:off x="304800" y="1447800"/>
            <a:ext cx="3424238" cy="430213"/>
          </a:xfrm>
          <a:prstGeom prst="rect">
            <a:avLst/>
          </a:prstGeom>
          <a:noFill/>
          <a:ln w="9525">
            <a:noFill/>
            <a:miter lim="800000"/>
            <a:headEnd/>
            <a:tailEnd/>
          </a:ln>
        </p:spPr>
        <p:txBody>
          <a:bodyPr wrap="none">
            <a:spAutoFit/>
          </a:bodyPr>
          <a:lstStyle/>
          <a:p>
            <a:pPr marL="457200" indent="-457200">
              <a:buFontTx/>
              <a:buAutoNum type="arabicPeriod"/>
            </a:pPr>
            <a:r>
              <a:rPr lang="en-US" sz="2200">
                <a:solidFill>
                  <a:schemeClr val="bg1"/>
                </a:solidFill>
              </a:rPr>
              <a:t>Elevation adjustment?</a:t>
            </a:r>
          </a:p>
        </p:txBody>
      </p:sp>
      <p:sp>
        <p:nvSpPr>
          <p:cNvPr id="46" name="Text Box 18"/>
          <p:cNvSpPr txBox="1">
            <a:spLocks noChangeArrowheads="1"/>
          </p:cNvSpPr>
          <p:nvPr/>
        </p:nvSpPr>
        <p:spPr bwMode="auto">
          <a:xfrm>
            <a:off x="581025" y="3154363"/>
            <a:ext cx="5341938" cy="430212"/>
          </a:xfrm>
          <a:prstGeom prst="rect">
            <a:avLst/>
          </a:prstGeom>
          <a:noFill/>
          <a:ln w="9525">
            <a:noFill/>
            <a:miter lim="800000"/>
            <a:headEnd/>
            <a:tailEnd/>
          </a:ln>
        </p:spPr>
        <p:txBody>
          <a:bodyPr wrap="none">
            <a:spAutoFit/>
          </a:bodyPr>
          <a:lstStyle/>
          <a:p>
            <a:pPr marL="342900" indent="-342900"/>
            <a:r>
              <a:rPr lang="en-US" sz="2200">
                <a:solidFill>
                  <a:schemeClr val="bg1"/>
                </a:solidFill>
              </a:rPr>
              <a:t>d. 3 MOA = approx 2 clicks on front sight </a:t>
            </a:r>
          </a:p>
        </p:txBody>
      </p:sp>
      <p:sp>
        <p:nvSpPr>
          <p:cNvPr id="49" name="Text Box 18"/>
          <p:cNvSpPr txBox="1">
            <a:spLocks noChangeArrowheads="1"/>
          </p:cNvSpPr>
          <p:nvPr/>
        </p:nvSpPr>
        <p:spPr bwMode="auto">
          <a:xfrm>
            <a:off x="596900" y="2743200"/>
            <a:ext cx="4494213"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c. 1 click on front sight = 1 ¾ MOA</a:t>
            </a:r>
          </a:p>
        </p:txBody>
      </p:sp>
      <p:sp>
        <p:nvSpPr>
          <p:cNvPr id="50" name="Text Box 18"/>
          <p:cNvSpPr txBox="1">
            <a:spLocks noChangeArrowheads="1"/>
          </p:cNvSpPr>
          <p:nvPr/>
        </p:nvSpPr>
        <p:spPr bwMode="auto">
          <a:xfrm>
            <a:off x="581025" y="2286000"/>
            <a:ext cx="3082925"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b. 18”/6(00)m = 3 MOA</a:t>
            </a:r>
          </a:p>
        </p:txBody>
      </p:sp>
      <p:sp>
        <p:nvSpPr>
          <p:cNvPr id="51" name="Text Box 18"/>
          <p:cNvSpPr txBox="1">
            <a:spLocks noChangeArrowheads="1"/>
          </p:cNvSpPr>
          <p:nvPr/>
        </p:nvSpPr>
        <p:spPr bwMode="auto">
          <a:xfrm>
            <a:off x="581025" y="1828800"/>
            <a:ext cx="3216275"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a.  Need to come up 18”</a:t>
            </a:r>
          </a:p>
        </p:txBody>
      </p:sp>
      <p:sp>
        <p:nvSpPr>
          <p:cNvPr id="47" name="Text Box 19"/>
          <p:cNvSpPr txBox="1">
            <a:spLocks noChangeArrowheads="1"/>
          </p:cNvSpPr>
          <p:nvPr/>
        </p:nvSpPr>
        <p:spPr bwMode="auto">
          <a:xfrm>
            <a:off x="304800" y="3810000"/>
            <a:ext cx="3378200" cy="430213"/>
          </a:xfrm>
          <a:prstGeom prst="rect">
            <a:avLst/>
          </a:prstGeom>
          <a:noFill/>
          <a:ln w="9525">
            <a:noFill/>
            <a:miter lim="800000"/>
            <a:headEnd/>
            <a:tailEnd/>
          </a:ln>
        </p:spPr>
        <p:txBody>
          <a:bodyPr wrap="none">
            <a:spAutoFit/>
          </a:bodyPr>
          <a:lstStyle/>
          <a:p>
            <a:pPr marL="457200" indent="-457200">
              <a:buFontTx/>
              <a:buAutoNum type="arabicPeriod" startAt="2"/>
            </a:pPr>
            <a:r>
              <a:rPr lang="en-US" sz="2200">
                <a:solidFill>
                  <a:schemeClr val="bg1"/>
                </a:solidFill>
              </a:rPr>
              <a:t>Windage adjustment?</a:t>
            </a:r>
          </a:p>
        </p:txBody>
      </p:sp>
      <p:sp>
        <p:nvSpPr>
          <p:cNvPr id="48" name="Text Box 22"/>
          <p:cNvSpPr txBox="1">
            <a:spLocks noChangeArrowheads="1"/>
          </p:cNvSpPr>
          <p:nvPr/>
        </p:nvSpPr>
        <p:spPr bwMode="auto">
          <a:xfrm>
            <a:off x="579438" y="5364163"/>
            <a:ext cx="4132262" cy="430212"/>
          </a:xfrm>
          <a:prstGeom prst="rect">
            <a:avLst/>
          </a:prstGeom>
          <a:noFill/>
          <a:ln w="9525">
            <a:noFill/>
            <a:miter lim="800000"/>
            <a:headEnd/>
            <a:tailEnd/>
          </a:ln>
        </p:spPr>
        <p:txBody>
          <a:bodyPr wrap="none">
            <a:spAutoFit/>
          </a:bodyPr>
          <a:lstStyle/>
          <a:p>
            <a:pPr marL="342900" indent="-342900"/>
            <a:r>
              <a:rPr lang="en-US" sz="2200">
                <a:solidFill>
                  <a:schemeClr val="bg1"/>
                </a:solidFill>
              </a:rPr>
              <a:t>d. 5 MOA = 7 clicks of windage </a:t>
            </a:r>
          </a:p>
        </p:txBody>
      </p:sp>
      <p:sp>
        <p:nvSpPr>
          <p:cNvPr id="52" name="Text Box 22"/>
          <p:cNvSpPr txBox="1">
            <a:spLocks noChangeArrowheads="1"/>
          </p:cNvSpPr>
          <p:nvPr/>
        </p:nvSpPr>
        <p:spPr bwMode="auto">
          <a:xfrm>
            <a:off x="579438" y="4968875"/>
            <a:ext cx="3990975"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c. 1 click of windage = ¾ MOA</a:t>
            </a:r>
          </a:p>
        </p:txBody>
      </p:sp>
      <p:sp>
        <p:nvSpPr>
          <p:cNvPr id="53" name="Text Box 22"/>
          <p:cNvSpPr txBox="1">
            <a:spLocks noChangeArrowheads="1"/>
          </p:cNvSpPr>
          <p:nvPr/>
        </p:nvSpPr>
        <p:spPr bwMode="auto">
          <a:xfrm>
            <a:off x="563563" y="4602163"/>
            <a:ext cx="3082925" cy="430212"/>
          </a:xfrm>
          <a:prstGeom prst="rect">
            <a:avLst/>
          </a:prstGeom>
          <a:noFill/>
          <a:ln w="9525">
            <a:noFill/>
            <a:miter lim="800000"/>
            <a:headEnd/>
            <a:tailEnd/>
          </a:ln>
        </p:spPr>
        <p:txBody>
          <a:bodyPr wrap="none">
            <a:spAutoFit/>
          </a:bodyPr>
          <a:lstStyle/>
          <a:p>
            <a:pPr marL="342900" indent="-342900"/>
            <a:r>
              <a:rPr lang="en-US" sz="2200">
                <a:solidFill>
                  <a:schemeClr val="bg1"/>
                </a:solidFill>
              </a:rPr>
              <a:t>b. 30”/6(00)m = 5 MOA</a:t>
            </a:r>
          </a:p>
        </p:txBody>
      </p:sp>
      <p:sp>
        <p:nvSpPr>
          <p:cNvPr id="54" name="Text Box 22"/>
          <p:cNvSpPr txBox="1">
            <a:spLocks noChangeArrowheads="1"/>
          </p:cNvSpPr>
          <p:nvPr/>
        </p:nvSpPr>
        <p:spPr bwMode="auto">
          <a:xfrm>
            <a:off x="579438" y="4206875"/>
            <a:ext cx="3373437" cy="430213"/>
          </a:xfrm>
          <a:prstGeom prst="rect">
            <a:avLst/>
          </a:prstGeom>
          <a:noFill/>
          <a:ln w="9525">
            <a:noFill/>
            <a:miter lim="800000"/>
            <a:headEnd/>
            <a:tailEnd/>
          </a:ln>
        </p:spPr>
        <p:txBody>
          <a:bodyPr wrap="none">
            <a:spAutoFit/>
          </a:bodyPr>
          <a:lstStyle/>
          <a:p>
            <a:pPr marL="342900" indent="-342900"/>
            <a:r>
              <a:rPr lang="en-US" sz="2200">
                <a:solidFill>
                  <a:schemeClr val="bg1"/>
                </a:solidFill>
              </a:rPr>
              <a:t>a. Need to come right 30”</a:t>
            </a:r>
          </a:p>
        </p:txBody>
      </p:sp>
      <p:grpSp>
        <p:nvGrpSpPr>
          <p:cNvPr id="7" name="Group 86"/>
          <p:cNvGrpSpPr>
            <a:grpSpLocks/>
          </p:cNvGrpSpPr>
          <p:nvPr/>
        </p:nvGrpSpPr>
        <p:grpSpPr bwMode="auto">
          <a:xfrm>
            <a:off x="4495800" y="3810000"/>
            <a:ext cx="762000" cy="304800"/>
            <a:chOff x="7772400" y="3200400"/>
            <a:chExt cx="762000" cy="304800"/>
          </a:xfrm>
          <a:solidFill>
            <a:srgbClr val="FF0000"/>
          </a:solidFill>
        </p:grpSpPr>
        <p:sp>
          <p:nvSpPr>
            <p:cNvPr id="69649" name="Oval 15"/>
            <p:cNvSpPr>
              <a:spLocks noChangeArrowheads="1"/>
            </p:cNvSpPr>
            <p:nvPr/>
          </p:nvSpPr>
          <p:spPr bwMode="auto">
            <a:xfrm>
              <a:off x="8458200" y="34290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9650" name="Oval 15"/>
            <p:cNvSpPr>
              <a:spLocks noChangeArrowheads="1"/>
            </p:cNvSpPr>
            <p:nvPr/>
          </p:nvSpPr>
          <p:spPr bwMode="auto">
            <a:xfrm>
              <a:off x="7848600" y="34290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9651" name="Oval 15"/>
            <p:cNvSpPr>
              <a:spLocks noChangeArrowheads="1"/>
            </p:cNvSpPr>
            <p:nvPr/>
          </p:nvSpPr>
          <p:spPr bwMode="auto">
            <a:xfrm>
              <a:off x="7772400" y="32766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9652" name="Oval 15"/>
            <p:cNvSpPr>
              <a:spLocks noChangeArrowheads="1"/>
            </p:cNvSpPr>
            <p:nvPr/>
          </p:nvSpPr>
          <p:spPr bwMode="auto">
            <a:xfrm>
              <a:off x="7848600" y="32004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sp>
          <p:nvSpPr>
            <p:cNvPr id="69653" name="Oval 15"/>
            <p:cNvSpPr>
              <a:spLocks noChangeArrowheads="1"/>
            </p:cNvSpPr>
            <p:nvPr/>
          </p:nvSpPr>
          <p:spPr bwMode="auto">
            <a:xfrm>
              <a:off x="8001000" y="3352800"/>
              <a:ext cx="76200" cy="76200"/>
            </a:xfrm>
            <a:prstGeom prst="ellipse">
              <a:avLst/>
            </a:prstGeom>
            <a:grpFill/>
            <a:ln w="9525">
              <a:solidFill>
                <a:schemeClr val="tx1"/>
              </a:solidFill>
              <a:round/>
              <a:headEnd/>
              <a:tailEnd/>
            </a:ln>
          </p:spPr>
          <p:txBody>
            <a:bodyPr wrap="none" anchor="ctr"/>
            <a:lstStyle/>
            <a:p>
              <a:pPr>
                <a:defRPr/>
              </a:pPr>
              <a:endParaRPr lang="en-US">
                <a:latin typeface="Calibri" pitchFamily="34" charset="0"/>
              </a:endParaRPr>
            </a:p>
          </p:txBody>
        </p:sp>
      </p:grpSp>
      <p:sp>
        <p:nvSpPr>
          <p:cNvPr id="115728" name="Text Box 16"/>
          <p:cNvSpPr txBox="1">
            <a:spLocks noChangeArrowheads="1"/>
          </p:cNvSpPr>
          <p:nvPr/>
        </p:nvSpPr>
        <p:spPr bwMode="auto">
          <a:xfrm>
            <a:off x="6858000" y="1095375"/>
            <a:ext cx="1600200" cy="646113"/>
          </a:xfrm>
          <a:prstGeom prst="rect">
            <a:avLst/>
          </a:prstGeom>
          <a:noFill/>
          <a:ln w="15875">
            <a:solidFill>
              <a:schemeClr val="bg1"/>
            </a:solidFill>
            <a:miter lim="800000"/>
            <a:headEnd/>
            <a:tailEnd/>
          </a:ln>
        </p:spPr>
        <p:txBody>
          <a:bodyPr>
            <a:spAutoFit/>
          </a:bodyPr>
          <a:lstStyle/>
          <a:p>
            <a:pPr algn="ctr"/>
            <a:r>
              <a:rPr lang="en-US" sz="3600">
                <a:solidFill>
                  <a:schemeClr val="bg1"/>
                </a:solidFill>
              </a:rPr>
              <a:t>600m</a:t>
            </a:r>
          </a:p>
        </p:txBody>
      </p:sp>
      <p:sp>
        <p:nvSpPr>
          <p:cNvPr id="115729" name="TextBox 40"/>
          <p:cNvSpPr txBox="1">
            <a:spLocks noChangeArrowheads="1"/>
          </p:cNvSpPr>
          <p:nvPr/>
        </p:nvSpPr>
        <p:spPr bwMode="auto">
          <a:xfrm>
            <a:off x="1371600" y="0"/>
            <a:ext cx="6862763" cy="584200"/>
          </a:xfrm>
          <a:prstGeom prst="rect">
            <a:avLst/>
          </a:prstGeom>
          <a:noFill/>
          <a:ln w="9525">
            <a:noFill/>
            <a:miter lim="800000"/>
            <a:headEnd/>
            <a:tailEnd/>
          </a:ln>
        </p:spPr>
        <p:txBody>
          <a:bodyPr wrap="none">
            <a:spAutoFit/>
          </a:bodyPr>
          <a:lstStyle/>
          <a:p>
            <a:r>
              <a:rPr lang="en-US" sz="3200" b="1" dirty="0">
                <a:solidFill>
                  <a:schemeClr val="bg1"/>
                </a:solidFill>
              </a:rPr>
              <a:t>Minute of Angle Practical Exercise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64" presetClass="path" presetSubtype="0" accel="50000" decel="50000" fill="hold" nodeType="withEffect">
                                  <p:stCondLst>
                                    <p:cond delay="0"/>
                                  </p:stCondLst>
                                  <p:childTnLst>
                                    <p:animMotion origin="layout" path="M -3.33333E-6 -8.582E-7 L -3.33333E-6 -0.19685 " pathEditMode="relative" rAng="0" ptsTypes="AA">
                                      <p:cBhvr>
                                        <p:cTn id="24" dur="2000" fill="hold"/>
                                        <p:tgtEl>
                                          <p:spTgt spid="6"/>
                                        </p:tgtEl>
                                        <p:attrNameLst>
                                          <p:attrName>ppt_x</p:attrName>
                                          <p:attrName>ppt_y</p:attrName>
                                        </p:attrNameLst>
                                      </p:cBhvr>
                                      <p:rCtr x="0" y="-99"/>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63" presetClass="path" presetSubtype="0" accel="50000" decel="50000" fill="hold" nodeType="clickEffect">
                                  <p:stCondLst>
                                    <p:cond delay="0"/>
                                  </p:stCondLst>
                                  <p:childTnLst>
                                    <p:animMotion origin="layout" path="M -3.33333E-6 2.22222E-6 L 0.35 2.22222E-6 " pathEditMode="relative" rAng="0" ptsTypes="AA">
                                      <p:cBhvr>
                                        <p:cTn id="54" dur="2000" fill="hold"/>
                                        <p:tgtEl>
                                          <p:spTgt spid="7"/>
                                        </p:tgtEl>
                                        <p:attrNameLst>
                                          <p:attrName>ppt_x</p:attrName>
                                          <p:attrName>ppt_y</p:attrName>
                                        </p:attrNameLst>
                                      </p:cBhvr>
                                      <p:rCtr x="17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9" grpId="0"/>
      <p:bldP spid="50" grpId="0"/>
      <p:bldP spid="51" grpId="0"/>
      <p:bldP spid="47" grpId="0"/>
      <p:bldP spid="48" grpId="0"/>
      <p:bldP spid="52" grpId="0"/>
      <p:bldP spid="53" grpId="0"/>
      <p:bldP spid="54"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657600" y="4419600"/>
            <a:ext cx="1752600" cy="1219200"/>
          </a:xfrm>
          <a:prstGeom prst="rect">
            <a:avLst/>
          </a:prstGeom>
          <a:solidFill>
            <a:schemeClr val="accent3"/>
          </a:solidFill>
          <a:ln w="9525">
            <a:solidFill>
              <a:schemeClr val="bg1"/>
            </a:solidFill>
            <a:miter lim="800000"/>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116739" name="Text Box 3"/>
          <p:cNvSpPr txBox="1">
            <a:spLocks noChangeArrowheads="1"/>
          </p:cNvSpPr>
          <p:nvPr/>
        </p:nvSpPr>
        <p:spPr bwMode="auto">
          <a:xfrm>
            <a:off x="0" y="1066800"/>
            <a:ext cx="9144000" cy="830263"/>
          </a:xfrm>
          <a:prstGeom prst="rect">
            <a:avLst/>
          </a:prstGeom>
          <a:noFill/>
          <a:ln w="9525">
            <a:noFill/>
            <a:miter lim="800000"/>
            <a:headEnd/>
            <a:tailEnd/>
          </a:ln>
        </p:spPr>
        <p:txBody>
          <a:bodyPr>
            <a:spAutoFit/>
          </a:bodyPr>
          <a:lstStyle/>
          <a:p>
            <a:r>
              <a:rPr lang="en-US" sz="2400" dirty="0">
                <a:solidFill>
                  <a:schemeClr val="bg1"/>
                </a:solidFill>
              </a:rPr>
              <a:t>Emphasize zeroing in the </a:t>
            </a:r>
            <a:r>
              <a:rPr lang="en-US" sz="2400" u="sng" dirty="0">
                <a:solidFill>
                  <a:schemeClr val="bg1"/>
                </a:solidFill>
              </a:rPr>
              <a:t>lower half</a:t>
            </a:r>
            <a:r>
              <a:rPr lang="en-US" sz="2400" dirty="0">
                <a:solidFill>
                  <a:schemeClr val="bg1"/>
                </a:solidFill>
              </a:rPr>
              <a:t> of the 4 cm circle.  This will ensure a higher probability of hits from 150-250 meters.</a:t>
            </a:r>
          </a:p>
        </p:txBody>
      </p:sp>
      <p:sp>
        <p:nvSpPr>
          <p:cNvPr id="116740" name="Oval 4"/>
          <p:cNvSpPr>
            <a:spLocks noChangeArrowheads="1"/>
          </p:cNvSpPr>
          <p:nvPr/>
        </p:nvSpPr>
        <p:spPr bwMode="auto">
          <a:xfrm>
            <a:off x="3657600" y="3581400"/>
            <a:ext cx="1752600" cy="1676400"/>
          </a:xfrm>
          <a:prstGeom prst="ellipse">
            <a:avLst/>
          </a:prstGeom>
          <a:solidFill>
            <a:schemeClr val="tx1"/>
          </a:solidFill>
          <a:ln w="25400">
            <a:solidFill>
              <a:srgbClr val="FF9933"/>
            </a:solidFill>
            <a:round/>
            <a:headEnd/>
            <a:tailEnd/>
          </a:ln>
        </p:spPr>
        <p:txBody>
          <a:bodyPr wrap="none" anchor="ctr"/>
          <a:lstStyle/>
          <a:p>
            <a:endParaRPr lang="en-US">
              <a:latin typeface="Calibri" pitchFamily="34" charset="0"/>
            </a:endParaRPr>
          </a:p>
        </p:txBody>
      </p:sp>
      <p:grpSp>
        <p:nvGrpSpPr>
          <p:cNvPr id="2" name="Group 5"/>
          <p:cNvGrpSpPr>
            <a:grpSpLocks/>
          </p:cNvGrpSpPr>
          <p:nvPr/>
        </p:nvGrpSpPr>
        <p:grpSpPr bwMode="auto">
          <a:xfrm>
            <a:off x="3657600" y="2438400"/>
            <a:ext cx="1752600" cy="1981200"/>
            <a:chOff x="2304" y="1536"/>
            <a:chExt cx="1104" cy="1248"/>
          </a:xfrm>
          <a:solidFill>
            <a:schemeClr val="accent3"/>
          </a:solidFill>
        </p:grpSpPr>
        <p:sp>
          <p:nvSpPr>
            <p:cNvPr id="33804" name="Rectangle 6"/>
            <p:cNvSpPr>
              <a:spLocks noChangeArrowheads="1"/>
            </p:cNvSpPr>
            <p:nvPr/>
          </p:nvSpPr>
          <p:spPr bwMode="auto">
            <a:xfrm>
              <a:off x="2304" y="2008"/>
              <a:ext cx="1104" cy="776"/>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33805" name="AutoShape 7"/>
            <p:cNvSpPr>
              <a:spLocks noChangeArrowheads="1"/>
            </p:cNvSpPr>
            <p:nvPr/>
          </p:nvSpPr>
          <p:spPr bwMode="auto">
            <a:xfrm rot="-5400000">
              <a:off x="2628" y="1524"/>
              <a:ext cx="480" cy="504"/>
            </a:xfrm>
            <a:prstGeom prst="flowChartDelay">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Calibri" pitchFamily="34" charset="0"/>
                <a:cs typeface="+mn-cs"/>
              </a:endParaRPr>
            </a:p>
          </p:txBody>
        </p:sp>
      </p:grpSp>
      <p:sp>
        <p:nvSpPr>
          <p:cNvPr id="116742" name="Line 8"/>
          <p:cNvSpPr>
            <a:spLocks noChangeShapeType="1"/>
          </p:cNvSpPr>
          <p:nvPr/>
        </p:nvSpPr>
        <p:spPr bwMode="auto">
          <a:xfrm>
            <a:off x="3657600" y="4419600"/>
            <a:ext cx="1752600" cy="0"/>
          </a:xfrm>
          <a:prstGeom prst="line">
            <a:avLst/>
          </a:prstGeom>
          <a:noFill/>
          <a:ln w="25400">
            <a:solidFill>
              <a:srgbClr val="FF9933"/>
            </a:solidFill>
            <a:round/>
            <a:headEnd/>
            <a:tailEnd/>
          </a:ln>
        </p:spPr>
        <p:txBody>
          <a:bodyPr/>
          <a:lstStyle/>
          <a:p>
            <a:endParaRPr lang="en-US"/>
          </a:p>
        </p:txBody>
      </p:sp>
      <p:sp>
        <p:nvSpPr>
          <p:cNvPr id="116743" name="Oval 9"/>
          <p:cNvSpPr>
            <a:spLocks noChangeArrowheads="1"/>
          </p:cNvSpPr>
          <p:nvPr/>
        </p:nvSpPr>
        <p:spPr bwMode="auto">
          <a:xfrm>
            <a:off x="3962400" y="4419600"/>
            <a:ext cx="228600" cy="228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16744" name="Oval 10"/>
          <p:cNvSpPr>
            <a:spLocks noChangeArrowheads="1"/>
          </p:cNvSpPr>
          <p:nvPr/>
        </p:nvSpPr>
        <p:spPr bwMode="auto">
          <a:xfrm>
            <a:off x="4343400" y="4343400"/>
            <a:ext cx="228600" cy="228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16745" name="Oval 11"/>
          <p:cNvSpPr>
            <a:spLocks noChangeArrowheads="1"/>
          </p:cNvSpPr>
          <p:nvPr/>
        </p:nvSpPr>
        <p:spPr bwMode="auto">
          <a:xfrm>
            <a:off x="4267200" y="4876800"/>
            <a:ext cx="228600" cy="228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16746" name="Oval 12"/>
          <p:cNvSpPr>
            <a:spLocks noChangeArrowheads="1"/>
          </p:cNvSpPr>
          <p:nvPr/>
        </p:nvSpPr>
        <p:spPr bwMode="auto">
          <a:xfrm>
            <a:off x="4572000" y="4724400"/>
            <a:ext cx="228600" cy="228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16747" name="Oval 13"/>
          <p:cNvSpPr>
            <a:spLocks noChangeArrowheads="1"/>
          </p:cNvSpPr>
          <p:nvPr/>
        </p:nvSpPr>
        <p:spPr bwMode="auto">
          <a:xfrm>
            <a:off x="4648200" y="4419600"/>
            <a:ext cx="228600" cy="2286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3" name="TextBox 2"/>
          <p:cNvSpPr txBox="1"/>
          <p:nvPr/>
        </p:nvSpPr>
        <p:spPr>
          <a:xfrm>
            <a:off x="2951620" y="151538"/>
            <a:ext cx="3240759" cy="584775"/>
          </a:xfrm>
          <a:prstGeom prst="rect">
            <a:avLst/>
          </a:prstGeom>
          <a:noFill/>
        </p:spPr>
        <p:txBody>
          <a:bodyPr wrap="none" rtlCol="0">
            <a:spAutoFit/>
          </a:bodyPr>
          <a:lstStyle/>
          <a:p>
            <a:r>
              <a:rPr lang="en-US" sz="3200" b="1" dirty="0">
                <a:solidFill>
                  <a:schemeClr val="bg1"/>
                </a:solidFill>
              </a:rPr>
              <a:t>Minute of Angle</a:t>
            </a:r>
            <a:endParaRPr lang="en-US" sz="32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0" y="304800"/>
            <a:ext cx="9144000" cy="6858000"/>
          </a:xfrm>
          <a:prstGeom prst="rect">
            <a:avLst/>
          </a:prstGeom>
          <a:noFill/>
          <a:ln w="9525">
            <a:noFill/>
            <a:miter lim="800000"/>
            <a:headEnd/>
            <a:tailEnd/>
          </a:ln>
        </p:spPr>
        <p:txBody>
          <a:bodyPr wrap="none" anchor="ctr"/>
          <a:lstStyle/>
          <a:p>
            <a:endParaRPr lang="en-US">
              <a:latin typeface="Calibri" pitchFamily="34" charset="0"/>
            </a:endParaRPr>
          </a:p>
        </p:txBody>
      </p:sp>
      <p:sp>
        <p:nvSpPr>
          <p:cNvPr id="117783" name="Text Box 33"/>
          <p:cNvSpPr txBox="1">
            <a:spLocks noChangeArrowheads="1"/>
          </p:cNvSpPr>
          <p:nvPr/>
        </p:nvSpPr>
        <p:spPr bwMode="auto">
          <a:xfrm>
            <a:off x="685800" y="933450"/>
            <a:ext cx="6488113" cy="1200150"/>
          </a:xfrm>
          <a:prstGeom prst="rect">
            <a:avLst/>
          </a:prstGeom>
          <a:noFill/>
          <a:ln w="9525">
            <a:noFill/>
            <a:miter lim="800000"/>
            <a:headEnd/>
            <a:tailEnd/>
          </a:ln>
        </p:spPr>
        <p:txBody>
          <a:bodyPr wrap="none">
            <a:spAutoFit/>
          </a:bodyPr>
          <a:lstStyle/>
          <a:p>
            <a:pPr marL="292100" indent="-292100">
              <a:buFont typeface="Wingdings" pitchFamily="2" charset="2"/>
              <a:buChar char="Ø"/>
            </a:pPr>
            <a:r>
              <a:rPr lang="en-US" sz="2400" dirty="0">
                <a:solidFill>
                  <a:schemeClr val="bg1"/>
                </a:solidFill>
              </a:rPr>
              <a:t>If possible, 5 shot groups are recommended</a:t>
            </a:r>
          </a:p>
          <a:p>
            <a:pPr marL="292100" indent="-292100">
              <a:buFont typeface="Wingdings" pitchFamily="2" charset="2"/>
              <a:buChar char="Ø"/>
            </a:pPr>
            <a:endParaRPr lang="en-US" sz="2400" dirty="0">
              <a:solidFill>
                <a:schemeClr val="bg1"/>
              </a:solidFill>
            </a:endParaRPr>
          </a:p>
          <a:p>
            <a:pPr marL="292100" indent="-292100">
              <a:buFont typeface="Wingdings" pitchFamily="2" charset="2"/>
              <a:buChar char="Ø"/>
            </a:pPr>
            <a:r>
              <a:rPr lang="en-US" sz="2400" dirty="0">
                <a:solidFill>
                  <a:schemeClr val="bg1"/>
                </a:solidFill>
              </a:rPr>
              <a:t>Makes triangulation more accurate</a:t>
            </a:r>
          </a:p>
        </p:txBody>
      </p:sp>
      <p:grpSp>
        <p:nvGrpSpPr>
          <p:cNvPr id="4" name="Group 3"/>
          <p:cNvGrpSpPr/>
          <p:nvPr/>
        </p:nvGrpSpPr>
        <p:grpSpPr>
          <a:xfrm>
            <a:off x="1524000" y="2362200"/>
            <a:ext cx="6705600" cy="3581400"/>
            <a:chOff x="1524000" y="2362200"/>
            <a:chExt cx="6705600" cy="3581400"/>
          </a:xfrm>
        </p:grpSpPr>
        <p:grpSp>
          <p:nvGrpSpPr>
            <p:cNvPr id="2" name="Group 3"/>
            <p:cNvGrpSpPr>
              <a:grpSpLocks/>
            </p:cNvGrpSpPr>
            <p:nvPr/>
          </p:nvGrpSpPr>
          <p:grpSpPr bwMode="auto">
            <a:xfrm>
              <a:off x="5486400" y="2362200"/>
              <a:ext cx="1905000" cy="3581400"/>
              <a:chOff x="720" y="1392"/>
              <a:chExt cx="1200" cy="2256"/>
            </a:xfrm>
            <a:solidFill>
              <a:schemeClr val="accent3"/>
            </a:solidFill>
          </p:grpSpPr>
          <p:sp>
            <p:nvSpPr>
              <p:cNvPr id="34848" name="AutoShape 4"/>
              <p:cNvSpPr>
                <a:spLocks noChangeArrowheads="1"/>
              </p:cNvSpPr>
              <p:nvPr/>
            </p:nvSpPr>
            <p:spPr bwMode="auto">
              <a:xfrm>
                <a:off x="720" y="1920"/>
                <a:ext cx="1200" cy="1728"/>
              </a:xfrm>
              <a:prstGeom prst="roundRect">
                <a:avLst>
                  <a:gd name="adj" fmla="val 16667"/>
                </a:avLst>
              </a:prstGeom>
              <a:grpFill/>
              <a:ln w="9525">
                <a:solidFill>
                  <a:schemeClr val="bg1"/>
                </a:solidFill>
                <a:round/>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34849" name="Rectangle 5"/>
              <p:cNvSpPr>
                <a:spLocks noChangeArrowheads="1"/>
              </p:cNvSpPr>
              <p:nvPr/>
            </p:nvSpPr>
            <p:spPr bwMode="auto">
              <a:xfrm>
                <a:off x="720" y="2784"/>
                <a:ext cx="1200" cy="864"/>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34850" name="Oval 6"/>
              <p:cNvSpPr>
                <a:spLocks noChangeArrowheads="1"/>
              </p:cNvSpPr>
              <p:nvPr/>
            </p:nvSpPr>
            <p:spPr bwMode="auto">
              <a:xfrm>
                <a:off x="1008" y="1392"/>
                <a:ext cx="624" cy="768"/>
              </a:xfrm>
              <a:prstGeom prst="ellipse">
                <a:avLst/>
              </a:prstGeom>
              <a:grpFill/>
              <a:ln w="9525">
                <a:solidFill>
                  <a:schemeClr val="bg1"/>
                </a:solidFill>
                <a:round/>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34851" name="Rectangle 7"/>
              <p:cNvSpPr>
                <a:spLocks noChangeArrowheads="1"/>
              </p:cNvSpPr>
              <p:nvPr/>
            </p:nvSpPr>
            <p:spPr bwMode="auto">
              <a:xfrm>
                <a:off x="1008" y="1872"/>
                <a:ext cx="624" cy="240"/>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34852" name="Oval 8"/>
              <p:cNvSpPr>
                <a:spLocks noChangeArrowheads="1"/>
              </p:cNvSpPr>
              <p:nvPr/>
            </p:nvSpPr>
            <p:spPr bwMode="auto">
              <a:xfrm>
                <a:off x="768" y="2256"/>
                <a:ext cx="1104" cy="1056"/>
              </a:xfrm>
              <a:prstGeom prst="ellipse">
                <a:avLst/>
              </a:prstGeom>
              <a:grpFill/>
              <a:ln w="15875">
                <a:solidFill>
                  <a:schemeClr val="bg1"/>
                </a:solidFill>
                <a:round/>
                <a:headEnd/>
                <a:tailEnd/>
              </a:ln>
            </p:spPr>
            <p:txBody>
              <a:bodyPr wrap="none" anchor="ctr"/>
              <a:lstStyle/>
              <a:p>
                <a:pPr fontAlgn="auto">
                  <a:spcBef>
                    <a:spcPts val="0"/>
                  </a:spcBef>
                  <a:spcAft>
                    <a:spcPts val="0"/>
                  </a:spcAft>
                  <a:defRPr/>
                </a:pPr>
                <a:endParaRPr lang="en-US">
                  <a:latin typeface="Calibri" pitchFamily="34" charset="0"/>
                  <a:cs typeface="+mn-cs"/>
                </a:endParaRPr>
              </a:p>
            </p:txBody>
          </p:sp>
        </p:grpSp>
        <p:sp>
          <p:nvSpPr>
            <p:cNvPr id="117764" name="Oval 9"/>
            <p:cNvSpPr>
              <a:spLocks noChangeArrowheads="1"/>
            </p:cNvSpPr>
            <p:nvPr/>
          </p:nvSpPr>
          <p:spPr bwMode="auto">
            <a:xfrm>
              <a:off x="8077200" y="4267200"/>
              <a:ext cx="152400" cy="1524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latin typeface="Calibri" pitchFamily="34" charset="0"/>
              </a:endParaRPr>
            </a:p>
          </p:txBody>
        </p:sp>
        <p:grpSp>
          <p:nvGrpSpPr>
            <p:cNvPr id="3" name="Group 10"/>
            <p:cNvGrpSpPr>
              <a:grpSpLocks/>
            </p:cNvGrpSpPr>
            <p:nvPr/>
          </p:nvGrpSpPr>
          <p:grpSpPr bwMode="auto">
            <a:xfrm>
              <a:off x="1524000" y="2362200"/>
              <a:ext cx="1905000" cy="3581400"/>
              <a:chOff x="720" y="1392"/>
              <a:chExt cx="1200" cy="2256"/>
            </a:xfrm>
            <a:solidFill>
              <a:schemeClr val="accent3"/>
            </a:solidFill>
          </p:grpSpPr>
          <p:sp>
            <p:nvSpPr>
              <p:cNvPr id="34843" name="AutoShape 11"/>
              <p:cNvSpPr>
                <a:spLocks noChangeArrowheads="1"/>
              </p:cNvSpPr>
              <p:nvPr/>
            </p:nvSpPr>
            <p:spPr bwMode="auto">
              <a:xfrm>
                <a:off x="720" y="1920"/>
                <a:ext cx="1200" cy="1728"/>
              </a:xfrm>
              <a:prstGeom prst="roundRect">
                <a:avLst>
                  <a:gd name="adj" fmla="val 16667"/>
                </a:avLst>
              </a:prstGeom>
              <a:grpFill/>
              <a:ln w="9525">
                <a:solidFill>
                  <a:schemeClr val="bg1"/>
                </a:solidFill>
                <a:round/>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34844" name="Rectangle 12"/>
              <p:cNvSpPr>
                <a:spLocks noChangeArrowheads="1"/>
              </p:cNvSpPr>
              <p:nvPr/>
            </p:nvSpPr>
            <p:spPr bwMode="auto">
              <a:xfrm>
                <a:off x="720" y="2784"/>
                <a:ext cx="1200" cy="864"/>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34845" name="Oval 13"/>
              <p:cNvSpPr>
                <a:spLocks noChangeArrowheads="1"/>
              </p:cNvSpPr>
              <p:nvPr/>
            </p:nvSpPr>
            <p:spPr bwMode="auto">
              <a:xfrm>
                <a:off x="1008" y="1392"/>
                <a:ext cx="624" cy="768"/>
              </a:xfrm>
              <a:prstGeom prst="ellipse">
                <a:avLst/>
              </a:prstGeom>
              <a:grpFill/>
              <a:ln w="9525">
                <a:solidFill>
                  <a:schemeClr val="bg1"/>
                </a:solidFill>
                <a:round/>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34846" name="Rectangle 14"/>
              <p:cNvSpPr>
                <a:spLocks noChangeArrowheads="1"/>
              </p:cNvSpPr>
              <p:nvPr/>
            </p:nvSpPr>
            <p:spPr bwMode="auto">
              <a:xfrm>
                <a:off x="1008" y="1872"/>
                <a:ext cx="624" cy="240"/>
              </a:xfrm>
              <a:prstGeom prst="rect">
                <a:avLst/>
              </a:prstGeom>
              <a:grpFill/>
              <a:ln w="9525">
                <a:solidFill>
                  <a:schemeClr val="bg1"/>
                </a:solidFill>
                <a:miter lim="800000"/>
                <a:headEnd/>
                <a:tailEnd/>
              </a:ln>
            </p:spPr>
            <p:txBody>
              <a:bodyPr wrap="none" anchor="ctr"/>
              <a:lstStyle/>
              <a:p>
                <a:pPr fontAlgn="auto">
                  <a:spcBef>
                    <a:spcPts val="0"/>
                  </a:spcBef>
                  <a:spcAft>
                    <a:spcPts val="0"/>
                  </a:spcAft>
                  <a:defRPr/>
                </a:pPr>
                <a:endParaRPr lang="en-US">
                  <a:latin typeface="Calibri" pitchFamily="34" charset="0"/>
                  <a:cs typeface="+mn-cs"/>
                </a:endParaRPr>
              </a:p>
            </p:txBody>
          </p:sp>
          <p:sp>
            <p:nvSpPr>
              <p:cNvPr id="34847" name="Oval 15"/>
              <p:cNvSpPr>
                <a:spLocks noChangeArrowheads="1"/>
              </p:cNvSpPr>
              <p:nvPr/>
            </p:nvSpPr>
            <p:spPr bwMode="auto">
              <a:xfrm>
                <a:off x="768" y="2256"/>
                <a:ext cx="1104" cy="1056"/>
              </a:xfrm>
              <a:prstGeom prst="ellipse">
                <a:avLst/>
              </a:prstGeom>
              <a:grpFill/>
              <a:ln w="15875">
                <a:solidFill>
                  <a:schemeClr val="bg1"/>
                </a:solidFill>
                <a:round/>
                <a:headEnd/>
                <a:tailEnd/>
              </a:ln>
            </p:spPr>
            <p:txBody>
              <a:bodyPr wrap="none" anchor="ctr"/>
              <a:lstStyle/>
              <a:p>
                <a:pPr fontAlgn="auto">
                  <a:spcBef>
                    <a:spcPts val="0"/>
                  </a:spcBef>
                  <a:spcAft>
                    <a:spcPts val="0"/>
                  </a:spcAft>
                  <a:defRPr/>
                </a:pPr>
                <a:endParaRPr lang="en-US">
                  <a:latin typeface="Calibri" pitchFamily="34" charset="0"/>
                  <a:cs typeface="+mn-cs"/>
                </a:endParaRPr>
              </a:p>
            </p:txBody>
          </p:sp>
        </p:grpSp>
        <p:sp>
          <p:nvSpPr>
            <p:cNvPr id="117766" name="Line 16"/>
            <p:cNvSpPr>
              <a:spLocks noChangeShapeType="1"/>
            </p:cNvSpPr>
            <p:nvPr/>
          </p:nvSpPr>
          <p:spPr bwMode="auto">
            <a:xfrm flipV="1">
              <a:off x="2438400" y="4419600"/>
              <a:ext cx="1600200" cy="457200"/>
            </a:xfrm>
            <a:prstGeom prst="line">
              <a:avLst/>
            </a:prstGeom>
            <a:noFill/>
            <a:ln w="9525">
              <a:solidFill>
                <a:srgbClr val="0066FF"/>
              </a:solidFill>
              <a:round/>
              <a:headEnd/>
              <a:tailEnd/>
            </a:ln>
          </p:spPr>
          <p:txBody>
            <a:bodyPr/>
            <a:lstStyle/>
            <a:p>
              <a:endParaRPr lang="en-US"/>
            </a:p>
          </p:txBody>
        </p:sp>
        <p:sp>
          <p:nvSpPr>
            <p:cNvPr id="117767" name="Line 17"/>
            <p:cNvSpPr>
              <a:spLocks noChangeShapeType="1"/>
            </p:cNvSpPr>
            <p:nvPr/>
          </p:nvSpPr>
          <p:spPr bwMode="auto">
            <a:xfrm>
              <a:off x="2362200" y="4876800"/>
              <a:ext cx="609600" cy="76200"/>
            </a:xfrm>
            <a:prstGeom prst="line">
              <a:avLst/>
            </a:prstGeom>
            <a:noFill/>
            <a:ln w="9525">
              <a:solidFill>
                <a:srgbClr val="0066FF"/>
              </a:solidFill>
              <a:round/>
              <a:headEnd/>
              <a:tailEnd/>
            </a:ln>
          </p:spPr>
          <p:txBody>
            <a:bodyPr/>
            <a:lstStyle/>
            <a:p>
              <a:endParaRPr lang="en-US"/>
            </a:p>
          </p:txBody>
        </p:sp>
        <p:sp>
          <p:nvSpPr>
            <p:cNvPr id="117768" name="Line 18"/>
            <p:cNvSpPr>
              <a:spLocks noChangeShapeType="1"/>
            </p:cNvSpPr>
            <p:nvPr/>
          </p:nvSpPr>
          <p:spPr bwMode="auto">
            <a:xfrm flipV="1">
              <a:off x="2971800" y="4419600"/>
              <a:ext cx="1143000" cy="533400"/>
            </a:xfrm>
            <a:prstGeom prst="line">
              <a:avLst/>
            </a:prstGeom>
            <a:noFill/>
            <a:ln w="9525">
              <a:solidFill>
                <a:srgbClr val="0066FF"/>
              </a:solidFill>
              <a:round/>
              <a:headEnd/>
              <a:tailEnd/>
            </a:ln>
          </p:spPr>
          <p:txBody>
            <a:bodyPr/>
            <a:lstStyle/>
            <a:p>
              <a:endParaRPr lang="en-US"/>
            </a:p>
          </p:txBody>
        </p:sp>
        <p:sp>
          <p:nvSpPr>
            <p:cNvPr id="117769" name="Oval 19"/>
            <p:cNvSpPr>
              <a:spLocks noChangeArrowheads="1"/>
            </p:cNvSpPr>
            <p:nvPr/>
          </p:nvSpPr>
          <p:spPr bwMode="auto">
            <a:xfrm>
              <a:off x="2895600" y="5029200"/>
              <a:ext cx="152400" cy="1524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17770" name="Oval 20"/>
            <p:cNvSpPr>
              <a:spLocks noChangeArrowheads="1"/>
            </p:cNvSpPr>
            <p:nvPr/>
          </p:nvSpPr>
          <p:spPr bwMode="auto">
            <a:xfrm>
              <a:off x="4038600" y="4419600"/>
              <a:ext cx="152400" cy="1524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17771" name="Oval 21"/>
            <p:cNvSpPr>
              <a:spLocks noChangeArrowheads="1"/>
            </p:cNvSpPr>
            <p:nvPr/>
          </p:nvSpPr>
          <p:spPr bwMode="auto">
            <a:xfrm>
              <a:off x="2286000" y="4953000"/>
              <a:ext cx="152400" cy="152400"/>
            </a:xfrm>
            <a:prstGeom prst="ellipse">
              <a:avLst/>
            </a:prstGeom>
            <a:solidFill>
              <a:schemeClr val="bg1"/>
            </a:solidFill>
            <a:ln w="9525">
              <a:solidFill>
                <a:schemeClr val="tx1"/>
              </a:solidFill>
              <a:round/>
              <a:headEnd/>
              <a:tailEnd/>
            </a:ln>
          </p:spPr>
          <p:txBody>
            <a:bodyPr wrap="none" anchor="ctr"/>
            <a:lstStyle/>
            <a:p>
              <a:endParaRPr lang="en-US">
                <a:latin typeface="Calibri" pitchFamily="34" charset="0"/>
              </a:endParaRPr>
            </a:p>
          </p:txBody>
        </p:sp>
        <p:sp>
          <p:nvSpPr>
            <p:cNvPr id="117772" name="AutoShape 22"/>
            <p:cNvSpPr>
              <a:spLocks noChangeArrowheads="1"/>
            </p:cNvSpPr>
            <p:nvPr/>
          </p:nvSpPr>
          <p:spPr bwMode="auto">
            <a:xfrm>
              <a:off x="3200400" y="4648200"/>
              <a:ext cx="152400" cy="152400"/>
            </a:xfrm>
            <a:prstGeom prst="flowChartCollate">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17773" name="Line 23"/>
            <p:cNvSpPr>
              <a:spLocks noChangeShapeType="1"/>
            </p:cNvSpPr>
            <p:nvPr/>
          </p:nvSpPr>
          <p:spPr bwMode="auto">
            <a:xfrm>
              <a:off x="6248400" y="4800600"/>
              <a:ext cx="685800" cy="304800"/>
            </a:xfrm>
            <a:prstGeom prst="line">
              <a:avLst/>
            </a:prstGeom>
            <a:noFill/>
            <a:ln w="9525">
              <a:solidFill>
                <a:schemeClr val="hlink"/>
              </a:solidFill>
              <a:round/>
              <a:headEnd/>
              <a:tailEnd/>
            </a:ln>
          </p:spPr>
          <p:txBody>
            <a:bodyPr/>
            <a:lstStyle/>
            <a:p>
              <a:endParaRPr lang="en-US"/>
            </a:p>
          </p:txBody>
        </p:sp>
        <p:sp>
          <p:nvSpPr>
            <p:cNvPr id="117774" name="Line 24"/>
            <p:cNvSpPr>
              <a:spLocks noChangeShapeType="1"/>
            </p:cNvSpPr>
            <p:nvPr/>
          </p:nvSpPr>
          <p:spPr bwMode="auto">
            <a:xfrm flipV="1">
              <a:off x="6248400" y="4724400"/>
              <a:ext cx="152400" cy="152400"/>
            </a:xfrm>
            <a:prstGeom prst="line">
              <a:avLst/>
            </a:prstGeom>
            <a:noFill/>
            <a:ln w="9525">
              <a:solidFill>
                <a:schemeClr val="hlink"/>
              </a:solidFill>
              <a:round/>
              <a:headEnd/>
              <a:tailEnd/>
            </a:ln>
          </p:spPr>
          <p:txBody>
            <a:bodyPr/>
            <a:lstStyle/>
            <a:p>
              <a:endParaRPr lang="en-US"/>
            </a:p>
          </p:txBody>
        </p:sp>
        <p:sp>
          <p:nvSpPr>
            <p:cNvPr id="117775" name="Line 25"/>
            <p:cNvSpPr>
              <a:spLocks noChangeShapeType="1"/>
            </p:cNvSpPr>
            <p:nvPr/>
          </p:nvSpPr>
          <p:spPr bwMode="auto">
            <a:xfrm>
              <a:off x="6400800" y="4724400"/>
              <a:ext cx="304800" cy="0"/>
            </a:xfrm>
            <a:prstGeom prst="line">
              <a:avLst/>
            </a:prstGeom>
            <a:noFill/>
            <a:ln w="9525">
              <a:solidFill>
                <a:schemeClr val="hlink"/>
              </a:solidFill>
              <a:round/>
              <a:headEnd/>
              <a:tailEnd/>
            </a:ln>
          </p:spPr>
          <p:txBody>
            <a:bodyPr/>
            <a:lstStyle/>
            <a:p>
              <a:endParaRPr lang="en-US"/>
            </a:p>
          </p:txBody>
        </p:sp>
        <p:sp>
          <p:nvSpPr>
            <p:cNvPr id="117776" name="Line 26"/>
            <p:cNvSpPr>
              <a:spLocks noChangeShapeType="1"/>
            </p:cNvSpPr>
            <p:nvPr/>
          </p:nvSpPr>
          <p:spPr bwMode="auto">
            <a:xfrm>
              <a:off x="6705600" y="4648200"/>
              <a:ext cx="228600" cy="457200"/>
            </a:xfrm>
            <a:prstGeom prst="line">
              <a:avLst/>
            </a:prstGeom>
            <a:noFill/>
            <a:ln w="9525">
              <a:solidFill>
                <a:schemeClr val="hlink"/>
              </a:solidFill>
              <a:round/>
              <a:headEnd/>
              <a:tailEnd/>
            </a:ln>
          </p:spPr>
          <p:txBody>
            <a:bodyPr/>
            <a:lstStyle/>
            <a:p>
              <a:endParaRPr lang="en-US"/>
            </a:p>
          </p:txBody>
        </p:sp>
        <p:sp>
          <p:nvSpPr>
            <p:cNvPr id="117777" name="Oval 27"/>
            <p:cNvSpPr>
              <a:spLocks noChangeArrowheads="1"/>
            </p:cNvSpPr>
            <p:nvPr/>
          </p:nvSpPr>
          <p:spPr bwMode="auto">
            <a:xfrm>
              <a:off x="6172200" y="4876800"/>
              <a:ext cx="152400" cy="152400"/>
            </a:xfrm>
            <a:prstGeom prst="ellipse">
              <a:avLst/>
            </a:prstGeom>
            <a:solidFill>
              <a:schemeClr val="bg1"/>
            </a:solidFill>
            <a:ln w="9525">
              <a:solidFill>
                <a:schemeClr val="bg1"/>
              </a:solidFill>
              <a:round/>
              <a:headEnd/>
              <a:tailEnd/>
            </a:ln>
          </p:spPr>
          <p:txBody>
            <a:bodyPr wrap="none" anchor="ctr"/>
            <a:lstStyle/>
            <a:p>
              <a:endParaRPr lang="en-US">
                <a:latin typeface="Calibri" pitchFamily="34" charset="0"/>
              </a:endParaRPr>
            </a:p>
          </p:txBody>
        </p:sp>
        <p:sp>
          <p:nvSpPr>
            <p:cNvPr id="117778" name="Oval 28"/>
            <p:cNvSpPr>
              <a:spLocks noChangeArrowheads="1"/>
            </p:cNvSpPr>
            <p:nvPr/>
          </p:nvSpPr>
          <p:spPr bwMode="auto">
            <a:xfrm>
              <a:off x="6858000" y="5181600"/>
              <a:ext cx="152400" cy="152400"/>
            </a:xfrm>
            <a:prstGeom prst="ellipse">
              <a:avLst/>
            </a:prstGeom>
            <a:solidFill>
              <a:schemeClr val="bg1"/>
            </a:solidFill>
            <a:ln w="9525">
              <a:solidFill>
                <a:schemeClr val="bg1"/>
              </a:solidFill>
              <a:round/>
              <a:headEnd/>
              <a:tailEnd/>
            </a:ln>
          </p:spPr>
          <p:txBody>
            <a:bodyPr wrap="none" anchor="ctr"/>
            <a:lstStyle/>
            <a:p>
              <a:endParaRPr lang="en-US">
                <a:latin typeface="Calibri" pitchFamily="34" charset="0"/>
              </a:endParaRPr>
            </a:p>
          </p:txBody>
        </p:sp>
        <p:sp>
          <p:nvSpPr>
            <p:cNvPr id="117779" name="Oval 29"/>
            <p:cNvSpPr>
              <a:spLocks noChangeArrowheads="1"/>
            </p:cNvSpPr>
            <p:nvPr/>
          </p:nvSpPr>
          <p:spPr bwMode="auto">
            <a:xfrm>
              <a:off x="6629400" y="4724400"/>
              <a:ext cx="152400" cy="152400"/>
            </a:xfrm>
            <a:prstGeom prst="ellipse">
              <a:avLst/>
            </a:prstGeom>
            <a:solidFill>
              <a:schemeClr val="bg1"/>
            </a:solidFill>
            <a:ln w="9525">
              <a:solidFill>
                <a:schemeClr val="bg1"/>
              </a:solidFill>
              <a:round/>
              <a:headEnd/>
              <a:tailEnd/>
            </a:ln>
          </p:spPr>
          <p:txBody>
            <a:bodyPr wrap="none" anchor="ctr"/>
            <a:lstStyle/>
            <a:p>
              <a:endParaRPr lang="en-US">
                <a:latin typeface="Calibri" pitchFamily="34" charset="0"/>
              </a:endParaRPr>
            </a:p>
          </p:txBody>
        </p:sp>
        <p:sp>
          <p:nvSpPr>
            <p:cNvPr id="117780" name="Oval 30"/>
            <p:cNvSpPr>
              <a:spLocks noChangeArrowheads="1"/>
            </p:cNvSpPr>
            <p:nvPr/>
          </p:nvSpPr>
          <p:spPr bwMode="auto">
            <a:xfrm>
              <a:off x="6324600" y="4572000"/>
              <a:ext cx="152400" cy="152400"/>
            </a:xfrm>
            <a:prstGeom prst="ellipse">
              <a:avLst/>
            </a:prstGeom>
            <a:solidFill>
              <a:schemeClr val="bg1"/>
            </a:solidFill>
            <a:ln w="9525">
              <a:solidFill>
                <a:schemeClr val="bg1"/>
              </a:solidFill>
              <a:round/>
              <a:headEnd/>
              <a:tailEnd/>
            </a:ln>
          </p:spPr>
          <p:txBody>
            <a:bodyPr wrap="none" anchor="ctr"/>
            <a:lstStyle/>
            <a:p>
              <a:endParaRPr lang="en-US">
                <a:latin typeface="Calibri" pitchFamily="34" charset="0"/>
              </a:endParaRPr>
            </a:p>
          </p:txBody>
        </p:sp>
        <p:sp>
          <p:nvSpPr>
            <p:cNvPr id="117781" name="AutoShape 31"/>
            <p:cNvSpPr>
              <a:spLocks noChangeArrowheads="1"/>
            </p:cNvSpPr>
            <p:nvPr/>
          </p:nvSpPr>
          <p:spPr bwMode="auto">
            <a:xfrm>
              <a:off x="6510338" y="4724400"/>
              <a:ext cx="152400" cy="152400"/>
            </a:xfrm>
            <a:prstGeom prst="flowChartCollate">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17782" name="Text Box 32"/>
            <p:cNvSpPr txBox="1">
              <a:spLocks noChangeArrowheads="1"/>
            </p:cNvSpPr>
            <p:nvPr/>
          </p:nvSpPr>
          <p:spPr bwMode="auto">
            <a:xfrm>
              <a:off x="3124200" y="2667000"/>
              <a:ext cx="2667000" cy="461963"/>
            </a:xfrm>
            <a:prstGeom prst="rect">
              <a:avLst/>
            </a:prstGeom>
            <a:noFill/>
            <a:ln w="19050">
              <a:solidFill>
                <a:schemeClr val="bg1"/>
              </a:solidFill>
              <a:miter lim="800000"/>
              <a:headEnd/>
              <a:tailEnd/>
            </a:ln>
          </p:spPr>
          <p:txBody>
            <a:bodyPr>
              <a:spAutoFit/>
            </a:bodyPr>
            <a:lstStyle/>
            <a:p>
              <a:pPr algn="ctr"/>
              <a:r>
                <a:rPr lang="en-US" sz="2400">
                  <a:solidFill>
                    <a:schemeClr val="bg1"/>
                  </a:solidFill>
                </a:rPr>
                <a:t>3 Shot vs 5 Shot</a:t>
              </a:r>
            </a:p>
          </p:txBody>
        </p:sp>
        <p:sp>
          <p:nvSpPr>
            <p:cNvPr id="117784" name="Oval 30"/>
            <p:cNvSpPr>
              <a:spLocks noChangeArrowheads="1"/>
            </p:cNvSpPr>
            <p:nvPr/>
          </p:nvSpPr>
          <p:spPr bwMode="auto">
            <a:xfrm>
              <a:off x="2895600" y="4876800"/>
              <a:ext cx="152400" cy="152400"/>
            </a:xfrm>
            <a:prstGeom prst="ellipse">
              <a:avLst/>
            </a:prstGeom>
            <a:solidFill>
              <a:schemeClr val="bg1"/>
            </a:solidFill>
            <a:ln w="9525">
              <a:solidFill>
                <a:schemeClr val="bg1"/>
              </a:solidFill>
              <a:round/>
              <a:headEnd/>
              <a:tailEnd/>
            </a:ln>
          </p:spPr>
          <p:txBody>
            <a:bodyPr wrap="none" anchor="ctr"/>
            <a:lstStyle/>
            <a:p>
              <a:endParaRPr lang="en-US">
                <a:latin typeface="Calibri" pitchFamily="34" charset="0"/>
              </a:endParaRPr>
            </a:p>
          </p:txBody>
        </p:sp>
        <p:sp>
          <p:nvSpPr>
            <p:cNvPr id="117785" name="Oval 30"/>
            <p:cNvSpPr>
              <a:spLocks noChangeArrowheads="1"/>
            </p:cNvSpPr>
            <p:nvPr/>
          </p:nvSpPr>
          <p:spPr bwMode="auto">
            <a:xfrm>
              <a:off x="2286000" y="4800600"/>
              <a:ext cx="152400" cy="152400"/>
            </a:xfrm>
            <a:prstGeom prst="ellipse">
              <a:avLst/>
            </a:prstGeom>
            <a:solidFill>
              <a:schemeClr val="bg1"/>
            </a:solidFill>
            <a:ln w="9525">
              <a:solidFill>
                <a:schemeClr val="bg1"/>
              </a:solidFill>
              <a:round/>
              <a:headEnd/>
              <a:tailEnd/>
            </a:ln>
          </p:spPr>
          <p:txBody>
            <a:bodyPr wrap="none" anchor="ctr"/>
            <a:lstStyle/>
            <a:p>
              <a:endParaRPr lang="en-US">
                <a:latin typeface="Calibri" pitchFamily="34" charset="0"/>
              </a:endParaRPr>
            </a:p>
          </p:txBody>
        </p:sp>
        <p:sp>
          <p:nvSpPr>
            <p:cNvPr id="117786" name="Oval 9"/>
            <p:cNvSpPr>
              <a:spLocks noChangeArrowheads="1"/>
            </p:cNvSpPr>
            <p:nvPr/>
          </p:nvSpPr>
          <p:spPr bwMode="auto">
            <a:xfrm>
              <a:off x="4038600" y="4495800"/>
              <a:ext cx="152400" cy="152400"/>
            </a:xfrm>
            <a:prstGeom prst="ellipse">
              <a:avLst/>
            </a:prstGeom>
            <a:solidFill>
              <a:schemeClr val="bg1"/>
            </a:solidFill>
            <a:ln w="9525">
              <a:solidFill>
                <a:schemeClr val="bg1"/>
              </a:solidFill>
              <a:round/>
              <a:headEnd/>
              <a:tailEnd/>
            </a:ln>
          </p:spPr>
          <p:txBody>
            <a:bodyPr wrap="none" anchor="ctr"/>
            <a:lstStyle/>
            <a:p>
              <a:endParaRPr lang="en-US">
                <a:solidFill>
                  <a:schemeClr val="bg1"/>
                </a:solidFill>
                <a:latin typeface="Calibri" pitchFamily="34" charset="0"/>
              </a:endParaRPr>
            </a:p>
          </p:txBody>
        </p:sp>
      </p:grpSp>
      <p:sp>
        <p:nvSpPr>
          <p:cNvPr id="37" name="TextBox 36"/>
          <p:cNvSpPr txBox="1"/>
          <p:nvPr/>
        </p:nvSpPr>
        <p:spPr>
          <a:xfrm>
            <a:off x="2951620" y="151538"/>
            <a:ext cx="3240759" cy="584775"/>
          </a:xfrm>
          <a:prstGeom prst="rect">
            <a:avLst/>
          </a:prstGeom>
          <a:noFill/>
        </p:spPr>
        <p:txBody>
          <a:bodyPr wrap="none" rtlCol="0">
            <a:spAutoFit/>
          </a:bodyPr>
          <a:lstStyle/>
          <a:p>
            <a:r>
              <a:rPr lang="en-US" sz="3200" b="1">
                <a:solidFill>
                  <a:schemeClr val="bg1"/>
                </a:solidFill>
              </a:rPr>
              <a:t>Minute of Angle</a:t>
            </a:r>
            <a:endParaRPr lang="en-US" sz="32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50E54B9-C030-4496-9CC9-7DFE23A09EA2}" type="slidenum">
              <a:rPr lang="en-US" smtClean="0"/>
              <a:pPr>
                <a:defRPr/>
              </a:pPr>
              <a:t>93</a:t>
            </a:fld>
            <a:endParaRPr lang="en-US"/>
          </a:p>
        </p:txBody>
      </p:sp>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b="1" dirty="0" smtClean="0">
                <a:solidFill>
                  <a:schemeClr val="bg1"/>
                </a:solidFill>
              </a:rPr>
              <a:t>Environmental Conditions</a:t>
            </a:r>
            <a:endParaRPr lang="en-US" sz="3200" dirty="0"/>
          </a:p>
        </p:txBody>
      </p:sp>
      <p:sp>
        <p:nvSpPr>
          <p:cNvPr id="5" name="TextBox 4"/>
          <p:cNvSpPr txBox="1"/>
          <p:nvPr/>
        </p:nvSpPr>
        <p:spPr>
          <a:xfrm>
            <a:off x="381000" y="1066800"/>
            <a:ext cx="8458200" cy="4524315"/>
          </a:xfrm>
          <a:prstGeom prst="rect">
            <a:avLst/>
          </a:prstGeom>
          <a:noFill/>
        </p:spPr>
        <p:txBody>
          <a:bodyPr wrap="square" rtlCol="0">
            <a:spAutoFit/>
          </a:bodyPr>
          <a:lstStyle/>
          <a:p>
            <a:r>
              <a:rPr lang="en-US" sz="2400" b="1" dirty="0" smtClean="0">
                <a:solidFill>
                  <a:schemeClr val="bg1"/>
                </a:solidFill>
              </a:rPr>
              <a:t>Wind</a:t>
            </a:r>
            <a:r>
              <a:rPr lang="en-US" sz="2400" dirty="0" smtClean="0">
                <a:solidFill>
                  <a:schemeClr val="bg1"/>
                </a:solidFill>
              </a:rPr>
              <a:t>- the </a:t>
            </a:r>
            <a:r>
              <a:rPr lang="en-US" sz="2400" dirty="0">
                <a:solidFill>
                  <a:schemeClr val="bg1"/>
                </a:solidFill>
              </a:rPr>
              <a:t>most common variable and has the greatest effect on ballistic trajectories, where it physically pushes the projectile during flight off the desired </a:t>
            </a:r>
            <a:r>
              <a:rPr lang="en-US" sz="2400" dirty="0" smtClean="0">
                <a:solidFill>
                  <a:schemeClr val="bg1"/>
                </a:solidFill>
              </a:rPr>
              <a:t>trajectory.</a:t>
            </a:r>
          </a:p>
          <a:p>
            <a:endParaRPr lang="en-US" sz="2400" dirty="0">
              <a:solidFill>
                <a:schemeClr val="bg1"/>
              </a:solidFill>
            </a:endParaRPr>
          </a:p>
          <a:p>
            <a:r>
              <a:rPr lang="en-US" sz="2400" dirty="0">
                <a:solidFill>
                  <a:schemeClr val="bg1"/>
                </a:solidFill>
              </a:rPr>
              <a:t>The elements of wind effects </a:t>
            </a:r>
            <a:r>
              <a:rPr lang="en-US" sz="2400" dirty="0" smtClean="0">
                <a:solidFill>
                  <a:schemeClr val="bg1"/>
                </a:solidFill>
              </a:rPr>
              <a:t>are:</a:t>
            </a:r>
          </a:p>
          <a:p>
            <a:endParaRPr lang="en-US" sz="2400" dirty="0" smtClean="0">
              <a:solidFill>
                <a:schemeClr val="bg1"/>
              </a:solidFill>
            </a:endParaRPr>
          </a:p>
          <a:p>
            <a:r>
              <a:rPr lang="en-US" sz="2400" dirty="0">
                <a:solidFill>
                  <a:schemeClr val="bg1"/>
                </a:solidFill>
              </a:rPr>
              <a:t>-</a:t>
            </a:r>
            <a:r>
              <a:rPr lang="en-US" sz="2400" dirty="0" smtClean="0">
                <a:solidFill>
                  <a:schemeClr val="bg1"/>
                </a:solidFill>
              </a:rPr>
              <a:t>The </a:t>
            </a:r>
            <a:r>
              <a:rPr lang="en-US" sz="2400" dirty="0">
                <a:solidFill>
                  <a:schemeClr val="bg1"/>
                </a:solidFill>
              </a:rPr>
              <a:t>time the projectile is exposed to the wind (range</a:t>
            </a:r>
            <a:r>
              <a:rPr lang="en-US" sz="2400" dirty="0" smtClean="0">
                <a:solidFill>
                  <a:schemeClr val="bg1"/>
                </a:solidFill>
              </a:rPr>
              <a:t>).</a:t>
            </a:r>
          </a:p>
          <a:p>
            <a:r>
              <a:rPr lang="en-US" sz="2400" dirty="0">
                <a:solidFill>
                  <a:schemeClr val="bg1"/>
                </a:solidFill>
              </a:rPr>
              <a:t>-</a:t>
            </a:r>
            <a:r>
              <a:rPr lang="en-US" sz="2400" dirty="0" smtClean="0">
                <a:solidFill>
                  <a:schemeClr val="bg1"/>
                </a:solidFill>
              </a:rPr>
              <a:t>The </a:t>
            </a:r>
            <a:r>
              <a:rPr lang="en-US" sz="2400" dirty="0">
                <a:solidFill>
                  <a:schemeClr val="bg1"/>
                </a:solidFill>
              </a:rPr>
              <a:t>direction from which the wind is </a:t>
            </a:r>
            <a:r>
              <a:rPr lang="en-US" sz="2400" dirty="0" smtClean="0">
                <a:solidFill>
                  <a:schemeClr val="bg1"/>
                </a:solidFill>
              </a:rPr>
              <a:t>blowing.</a:t>
            </a:r>
          </a:p>
          <a:p>
            <a:r>
              <a:rPr lang="en-US" sz="2400" dirty="0">
                <a:solidFill>
                  <a:schemeClr val="bg1"/>
                </a:solidFill>
              </a:rPr>
              <a:t>-</a:t>
            </a:r>
            <a:r>
              <a:rPr lang="en-US" sz="2400" dirty="0" smtClean="0">
                <a:solidFill>
                  <a:schemeClr val="bg1"/>
                </a:solidFill>
              </a:rPr>
              <a:t>The </a:t>
            </a:r>
            <a:r>
              <a:rPr lang="en-US" sz="2400" dirty="0">
                <a:solidFill>
                  <a:schemeClr val="bg1"/>
                </a:solidFill>
              </a:rPr>
              <a:t>velocity of the wind on the projectile during flight.</a:t>
            </a:r>
            <a:endParaRPr lang="en-US" sz="2400" dirty="0" smtClean="0">
              <a:solidFill>
                <a:schemeClr val="bg1"/>
              </a:solidFill>
            </a:endParaRPr>
          </a:p>
          <a:p>
            <a:endParaRPr lang="en-US" sz="2400" dirty="0">
              <a:solidFill>
                <a:schemeClr val="bg1"/>
              </a:solidFill>
            </a:endParaRPr>
          </a:p>
          <a:p>
            <a:r>
              <a:rPr lang="en-US" sz="2400" b="1" dirty="0">
                <a:solidFill>
                  <a:schemeClr val="bg1"/>
                </a:solidFill>
              </a:rPr>
              <a:t>Limited Visibility-  </a:t>
            </a:r>
            <a:r>
              <a:rPr lang="en-US" sz="2400" dirty="0" smtClean="0">
                <a:solidFill>
                  <a:schemeClr val="bg1"/>
                </a:solidFill>
              </a:rPr>
              <a:t>limits </a:t>
            </a:r>
            <a:r>
              <a:rPr lang="en-US" sz="2400" dirty="0">
                <a:solidFill>
                  <a:schemeClr val="bg1"/>
                </a:solidFill>
              </a:rPr>
              <a:t>the viewable size of a threat, or cause targets to be lost after acquisition.</a:t>
            </a:r>
          </a:p>
        </p:txBody>
      </p:sp>
    </p:spTree>
    <p:extLst>
      <p:ext uri="{BB962C8B-B14F-4D97-AF65-F5344CB8AC3E}">
        <p14:creationId xmlns:p14="http://schemas.microsoft.com/office/powerpoint/2010/main" val="36025736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itle 1"/>
          <p:cNvSpPr>
            <a:spLocks/>
          </p:cNvSpPr>
          <p:nvPr/>
        </p:nvSpPr>
        <p:spPr bwMode="auto">
          <a:xfrm>
            <a:off x="457200" y="2514600"/>
            <a:ext cx="8229600" cy="762000"/>
          </a:xfrm>
          <a:prstGeom prst="rect">
            <a:avLst/>
          </a:prstGeom>
          <a:noFill/>
          <a:ln w="9525">
            <a:noFill/>
            <a:miter lim="800000"/>
            <a:headEnd/>
            <a:tailEnd/>
          </a:ln>
        </p:spPr>
        <p:txBody>
          <a:bodyPr/>
          <a:lstStyle/>
          <a:p>
            <a:pPr algn="ctr"/>
            <a:r>
              <a:rPr lang="en-US" sz="4000" b="1">
                <a:solidFill>
                  <a:schemeClr val="bg1"/>
                </a:solidFill>
                <a:latin typeface="Calibri" pitchFamily="34" charset="0"/>
              </a:rPr>
              <a:t>CHECK ON LEARNING</a:t>
            </a:r>
            <a:r>
              <a:rPr lang="en-US" sz="4400">
                <a:solidFill>
                  <a:schemeClr val="bg1"/>
                </a:solidFill>
                <a:latin typeface="Calibri" pitchFamily="34" charset="0"/>
              </a:rPr>
              <a:t> </a:t>
            </a:r>
          </a:p>
        </p:txBody>
      </p:sp>
      <p:sp>
        <p:nvSpPr>
          <p:cNvPr id="4" name="Slide Number Placeholder 3"/>
          <p:cNvSpPr>
            <a:spLocks noGrp="1"/>
          </p:cNvSpPr>
          <p:nvPr>
            <p:ph type="sldNum" sz="quarter" idx="12"/>
          </p:nvPr>
        </p:nvSpPr>
        <p:spPr/>
        <p:txBody>
          <a:bodyPr/>
          <a:lstStyle/>
          <a:p>
            <a:pPr>
              <a:defRPr/>
            </a:pPr>
            <a:fld id="{1B87C8D4-E9C4-4215-9DDB-F28C06515408}" type="slidenum">
              <a:rPr lang="en-US"/>
              <a:pPr>
                <a:defRPr/>
              </a:pPr>
              <a:t>94</a:t>
            </a:fld>
            <a:endParaRPr lang="en-US"/>
          </a:p>
        </p:txBody>
      </p:sp>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a:xfrm>
            <a:off x="457200" y="0"/>
            <a:ext cx="8229600" cy="1143000"/>
          </a:xfrm>
        </p:spPr>
        <p:txBody>
          <a:bodyPr anchor="t"/>
          <a:lstStyle/>
          <a:p>
            <a:pPr eaLnBrk="1" hangingPunct="1"/>
            <a:r>
              <a:rPr lang="en-US" sz="4000" b="1" dirty="0" smtClean="0">
                <a:solidFill>
                  <a:schemeClr val="bg1"/>
                </a:solidFill>
              </a:rPr>
              <a:t>ENABLING LEARNING OBJECTIVE - I</a:t>
            </a:r>
          </a:p>
        </p:txBody>
      </p:sp>
      <p:graphicFrame>
        <p:nvGraphicFramePr>
          <p:cNvPr id="476205" name="Group 45"/>
          <p:cNvGraphicFramePr>
            <a:graphicFrameLocks noGrp="1"/>
          </p:cNvGraphicFramePr>
          <p:nvPr>
            <p:ph type="tbl" idx="1"/>
            <p:extLst>
              <p:ext uri="{D42A27DB-BD31-4B8C-83A1-F6EECF244321}">
                <p14:modId xmlns:p14="http://schemas.microsoft.com/office/powerpoint/2010/main" val="3631693639"/>
              </p:ext>
            </p:extLst>
          </p:nvPr>
        </p:nvGraphicFramePr>
        <p:xfrm>
          <a:off x="76200" y="1066800"/>
          <a:ext cx="8991600" cy="5791200"/>
        </p:xfrm>
        <a:graphic>
          <a:graphicData uri="http://schemas.openxmlformats.org/drawingml/2006/table">
            <a:tbl>
              <a:tblPr/>
              <a:tblGrid>
                <a:gridCol w="2497666">
                  <a:extLst>
                    <a:ext uri="{9D8B030D-6E8A-4147-A177-3AD203B41FA5}">
                      <a16:colId xmlns:a16="http://schemas.microsoft.com/office/drawing/2014/main" val="20000"/>
                    </a:ext>
                  </a:extLst>
                </a:gridCol>
                <a:gridCol w="6493934">
                  <a:extLst>
                    <a:ext uri="{9D8B030D-6E8A-4147-A177-3AD203B41FA5}">
                      <a16:colId xmlns:a16="http://schemas.microsoft.com/office/drawing/2014/main" val="20001"/>
                    </a:ext>
                  </a:extLst>
                </a:gridCol>
              </a:tblGrid>
              <a:tr h="123949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ACTION:</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200"/>
                        </a:spcBef>
                        <a:spcAft>
                          <a:spcPts val="200"/>
                        </a:spcAft>
                      </a:pPr>
                      <a:r>
                        <a:rPr lang="en-US" sz="2400" kern="1200" baseline="0" dirty="0" smtClean="0">
                          <a:solidFill>
                            <a:schemeClr val="bg1"/>
                          </a:solidFill>
                          <a:latin typeface="Arial" pitchFamily="34" charset="0"/>
                          <a:ea typeface="+mn-ea"/>
                          <a:cs typeface="Arial" pitchFamily="34" charset="0"/>
                        </a:rPr>
                        <a:t>Boresight the M68 CCO (Close Combat Optic) to the M4-Carbine</a:t>
                      </a:r>
                      <a:endParaRPr lang="en-US" sz="2400" dirty="0">
                        <a:solidFill>
                          <a:schemeClr val="bg1"/>
                        </a:solidFill>
                        <a:latin typeface="Arial" pitchFamily="34" charset="0"/>
                        <a:ea typeface="Times New Roman"/>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566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Arial" charset="0"/>
                          <a:ea typeface="Times New Roman" pitchFamily="18" charset="0"/>
                          <a:cs typeface="Arial" charset="0"/>
                        </a:rPr>
                        <a:t>CONDITIONS:</a:t>
                      </a:r>
                      <a:endParaRPr kumimoji="0" lang="en-US" sz="2400" b="0" i="0" u="none" strike="noStrike" cap="none" normalizeH="0" baseline="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2400" kern="1200" dirty="0" smtClean="0">
                          <a:solidFill>
                            <a:schemeClr val="bg1"/>
                          </a:solidFill>
                          <a:latin typeface="Arial" pitchFamily="34" charset="0"/>
                          <a:ea typeface="+mn-ea"/>
                          <a:cs typeface="Arial" pitchFamily="34" charset="0"/>
                        </a:rPr>
                        <a:t>In a classroom</a:t>
                      </a:r>
                      <a:r>
                        <a:rPr lang="en-US" sz="2400" kern="1200" baseline="0" dirty="0" smtClean="0">
                          <a:solidFill>
                            <a:schemeClr val="bg1"/>
                          </a:solidFill>
                          <a:latin typeface="Arial" pitchFamily="34" charset="0"/>
                          <a:ea typeface="+mn-ea"/>
                          <a:cs typeface="Arial" pitchFamily="34" charset="0"/>
                        </a:rPr>
                        <a:t>, g</a:t>
                      </a:r>
                      <a:r>
                        <a:rPr lang="en-US" sz="2400" kern="1200" dirty="0" smtClean="0">
                          <a:solidFill>
                            <a:schemeClr val="bg1"/>
                          </a:solidFill>
                          <a:latin typeface="Arial" pitchFamily="34" charset="0"/>
                          <a:ea typeface="+mn-ea"/>
                          <a:cs typeface="Arial" pitchFamily="34" charset="0"/>
                        </a:rPr>
                        <a:t>iven an M4-Carbine, Laser </a:t>
                      </a:r>
                      <a:r>
                        <a:rPr lang="en-US" sz="2400" kern="1200" dirty="0" err="1" smtClean="0">
                          <a:solidFill>
                            <a:schemeClr val="bg1"/>
                          </a:solidFill>
                          <a:latin typeface="Arial" pitchFamily="34" charset="0"/>
                          <a:ea typeface="+mn-ea"/>
                          <a:cs typeface="Arial" pitchFamily="34" charset="0"/>
                        </a:rPr>
                        <a:t>Borelight</a:t>
                      </a:r>
                      <a:r>
                        <a:rPr lang="en-US" sz="2400" kern="1200" dirty="0" smtClean="0">
                          <a:solidFill>
                            <a:schemeClr val="bg1"/>
                          </a:solidFill>
                          <a:latin typeface="Arial" pitchFamily="34" charset="0"/>
                          <a:ea typeface="+mn-ea"/>
                          <a:cs typeface="Arial" pitchFamily="34" charset="0"/>
                        </a:rPr>
                        <a:t> System, 10 meter target, weapon support (i.e.</a:t>
                      </a:r>
                      <a:r>
                        <a:rPr lang="en-US" sz="2400" kern="1200" baseline="0" dirty="0" smtClean="0">
                          <a:solidFill>
                            <a:schemeClr val="bg1"/>
                          </a:solidFill>
                          <a:latin typeface="Arial" pitchFamily="34" charset="0"/>
                          <a:ea typeface="+mn-ea"/>
                          <a:cs typeface="Arial" pitchFamily="34" charset="0"/>
                        </a:rPr>
                        <a:t> sandbag, rucksack), TM 9-1240-413-13&amp;P</a:t>
                      </a:r>
                      <a:r>
                        <a:rPr lang="en-US" sz="2400" dirty="0" smtClean="0">
                          <a:solidFill>
                            <a:schemeClr val="bg1"/>
                          </a:solidFill>
                          <a:latin typeface="Arial"/>
                          <a:ea typeface="Times New Roman"/>
                        </a:rPr>
                        <a:t>, TC 3-22.9, </a:t>
                      </a:r>
                      <a:r>
                        <a:rPr lang="en-US" sz="2400" kern="1200" dirty="0" smtClean="0">
                          <a:solidFill>
                            <a:schemeClr val="bg1"/>
                          </a:solidFill>
                          <a:latin typeface="Arial" pitchFamily="34" charset="0"/>
                          <a:ea typeface="+mn-ea"/>
                          <a:cs typeface="Arial" pitchFamily="34" charset="0"/>
                        </a:rPr>
                        <a:t>and small arms cleaning materials.</a:t>
                      </a:r>
                      <a:endParaRPr lang="en-US" sz="2400" kern="1200" dirty="0">
                        <a:solidFill>
                          <a:schemeClr val="bg1"/>
                        </a:solidFill>
                        <a:latin typeface="Arial" pitchFamily="34" charset="0"/>
                        <a:ea typeface="+mn-ea"/>
                        <a:cs typeface="Arial" pitchFamily="34" charset="0"/>
                      </a:endParaRP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460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Times New Roman" pitchFamily="18" charset="0"/>
                          <a:cs typeface="Arial" charset="0"/>
                        </a:rPr>
                        <a:t>STANDARDS:</a:t>
                      </a:r>
                      <a:endParaRPr kumimoji="0" lang="en-US" sz="24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2400" kern="1200" dirty="0" smtClean="0">
                          <a:solidFill>
                            <a:schemeClr val="bg1"/>
                          </a:solidFill>
                          <a:latin typeface="Arial" pitchFamily="34" charset="0"/>
                          <a:ea typeface="+mn-ea"/>
                          <a:cs typeface="Arial" pitchFamily="34" charset="0"/>
                        </a:rPr>
                        <a:t>Demonstrate the steps of zeroing the M68 CCO by:</a:t>
                      </a:r>
                    </a:p>
                    <a:p>
                      <a:endParaRPr lang="en-US" sz="2400" kern="1200" dirty="0" smtClean="0">
                        <a:solidFill>
                          <a:schemeClr val="bg1"/>
                        </a:solidFill>
                        <a:latin typeface="Arial" pitchFamily="34" charset="0"/>
                        <a:ea typeface="+mn-ea"/>
                        <a:cs typeface="Arial" pitchFamily="34" charset="0"/>
                      </a:endParaRPr>
                    </a:p>
                    <a:p>
                      <a:pPr marL="285750" indent="-285750">
                        <a:buFontTx/>
                        <a:buChar char="-"/>
                      </a:pPr>
                      <a:r>
                        <a:rPr lang="en-US" sz="2400" kern="1200" dirty="0" smtClean="0">
                          <a:solidFill>
                            <a:schemeClr val="bg1"/>
                          </a:solidFill>
                          <a:latin typeface="Arial" pitchFamily="34" charset="0"/>
                          <a:ea typeface="+mn-ea"/>
                          <a:cs typeface="Arial" pitchFamily="34" charset="0"/>
                        </a:rPr>
                        <a:t>Zero the </a:t>
                      </a:r>
                      <a:r>
                        <a:rPr lang="en-US" sz="2400" kern="1200" dirty="0" err="1" smtClean="0">
                          <a:solidFill>
                            <a:schemeClr val="bg1"/>
                          </a:solidFill>
                          <a:latin typeface="Arial" pitchFamily="34" charset="0"/>
                          <a:ea typeface="+mn-ea"/>
                          <a:cs typeface="Arial" pitchFamily="34" charset="0"/>
                        </a:rPr>
                        <a:t>borelight</a:t>
                      </a:r>
                      <a:r>
                        <a:rPr lang="en-US" sz="2400" kern="1200" dirty="0" smtClean="0">
                          <a:solidFill>
                            <a:schemeClr val="bg1"/>
                          </a:solidFill>
                          <a:latin typeface="Arial" pitchFamily="34" charset="0"/>
                          <a:ea typeface="+mn-ea"/>
                          <a:cs typeface="Arial" pitchFamily="34" charset="0"/>
                        </a:rPr>
                        <a:t> to the weapon.</a:t>
                      </a:r>
                    </a:p>
                    <a:p>
                      <a:pPr marL="285750" indent="-285750">
                        <a:buFontTx/>
                        <a:buChar char="-"/>
                      </a:pPr>
                      <a:r>
                        <a:rPr lang="en-US" sz="2400" kern="1200" dirty="0" smtClean="0">
                          <a:solidFill>
                            <a:schemeClr val="bg1"/>
                          </a:solidFill>
                          <a:latin typeface="Arial" pitchFamily="34" charset="0"/>
                          <a:ea typeface="+mn-ea"/>
                          <a:cs typeface="Arial" pitchFamily="34" charset="0"/>
                        </a:rPr>
                        <a:t>Boresight the CCO to the weapon.</a:t>
                      </a:r>
                    </a:p>
                    <a:p>
                      <a:pPr marL="285750" indent="-285750">
                        <a:buFontTx/>
                        <a:buChar char="-"/>
                      </a:pPr>
                      <a:r>
                        <a:rPr lang="en-US" sz="2400" kern="1200" dirty="0" smtClean="0">
                          <a:solidFill>
                            <a:schemeClr val="bg1"/>
                          </a:solidFill>
                          <a:latin typeface="Arial" pitchFamily="34" charset="0"/>
                          <a:ea typeface="+mn-ea"/>
                          <a:cs typeface="Arial" pitchFamily="34" charset="0"/>
                        </a:rPr>
                        <a:t>Remove the </a:t>
                      </a:r>
                      <a:r>
                        <a:rPr lang="en-US" sz="2400" kern="1200" dirty="0" err="1" smtClean="0">
                          <a:solidFill>
                            <a:schemeClr val="bg1"/>
                          </a:solidFill>
                          <a:latin typeface="Arial" pitchFamily="34" charset="0"/>
                          <a:ea typeface="+mn-ea"/>
                          <a:cs typeface="Arial" pitchFamily="34" charset="0"/>
                        </a:rPr>
                        <a:t>borelight</a:t>
                      </a:r>
                      <a:r>
                        <a:rPr lang="en-US" sz="2400" kern="1200" dirty="0" smtClean="0">
                          <a:solidFill>
                            <a:schemeClr val="bg1"/>
                          </a:solidFill>
                          <a:latin typeface="Arial" pitchFamily="34" charset="0"/>
                          <a:ea typeface="+mn-ea"/>
                          <a:cs typeface="Arial" pitchFamily="34" charset="0"/>
                        </a:rPr>
                        <a:t> from the weapon.</a:t>
                      </a:r>
                    </a:p>
                  </a:txBody>
                  <a:tcPr marL="68580" marR="68580" marT="0" marB="0">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pPr>
              <a:defRPr/>
            </a:pPr>
            <a:fld id="{73518CB4-D85D-4E76-8319-B19317DA6FEA}" type="slidenum">
              <a:rPr lang="en-US" smtClean="0"/>
              <a:pPr>
                <a:defRPr/>
              </a:pPr>
              <a:t>95</a:t>
            </a:fld>
            <a:endParaRPr lang="en-US"/>
          </a:p>
        </p:txBody>
      </p:sp>
    </p:spTree>
    <p:extLst>
      <p:ext uri="{BB962C8B-B14F-4D97-AF65-F5344CB8AC3E}">
        <p14:creationId xmlns:p14="http://schemas.microsoft.com/office/powerpoint/2010/main" val="2375202276"/>
      </p:ext>
    </p:extLst>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67283" y="4478331"/>
            <a:ext cx="3942918" cy="1988920"/>
          </a:xfrm>
          <a:prstGeom prst="rect">
            <a:avLst/>
          </a:prstGeom>
        </p:spPr>
      </p:pic>
      <p:sp>
        <p:nvSpPr>
          <p:cNvPr id="2" name="Title 1"/>
          <p:cNvSpPr>
            <a:spLocks noGrp="1"/>
          </p:cNvSpPr>
          <p:nvPr>
            <p:ph type="ctrTitle"/>
          </p:nvPr>
        </p:nvSpPr>
        <p:spPr>
          <a:xfrm>
            <a:off x="11289" y="212449"/>
            <a:ext cx="9144000" cy="854351"/>
          </a:xfrm>
        </p:spPr>
        <p:txBody>
          <a:bodyPr/>
          <a:lstStyle/>
          <a:p>
            <a:r>
              <a:rPr lang="en-US" b="1" dirty="0" smtClean="0">
                <a:solidFill>
                  <a:schemeClr val="bg1"/>
                </a:solidFill>
                <a:latin typeface="Arial" charset="0"/>
              </a:rPr>
              <a:t>Optic’s and Laser’s</a:t>
            </a:r>
            <a:endParaRPr lang="en-US" dirty="0">
              <a:solidFill>
                <a:schemeClr val="bg1"/>
              </a:solidFill>
            </a:endParaRPr>
          </a:p>
        </p:txBody>
      </p:sp>
      <p:sp>
        <p:nvSpPr>
          <p:cNvPr id="3" name="Subtitle 2"/>
          <p:cNvSpPr>
            <a:spLocks noGrp="1"/>
          </p:cNvSpPr>
          <p:nvPr>
            <p:ph type="subTitle" idx="1"/>
          </p:nvPr>
        </p:nvSpPr>
        <p:spPr>
          <a:xfrm>
            <a:off x="185584" y="1288365"/>
            <a:ext cx="4103511" cy="514962"/>
          </a:xfrm>
        </p:spPr>
        <p:txBody>
          <a:bodyPr/>
          <a:lstStyle/>
          <a:p>
            <a:r>
              <a:rPr lang="en-US" sz="2400" b="1" dirty="0" smtClean="0">
                <a:solidFill>
                  <a:schemeClr val="bg1"/>
                </a:solidFill>
                <a:latin typeface="Arial" panose="020B0604020202020204" pitchFamily="34" charset="0"/>
                <a:cs typeface="Arial" panose="020B0604020202020204" pitchFamily="34" charset="0"/>
              </a:rPr>
              <a:t>M68 Close Combat Optic (CCO)</a:t>
            </a:r>
            <a:endParaRPr lang="en-US" sz="24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80999" y="1682474"/>
            <a:ext cx="3712680" cy="2795857"/>
          </a:xfrm>
          <a:prstGeom prst="rect">
            <a:avLst/>
          </a:prstGeom>
        </p:spPr>
      </p:pic>
      <p:pic>
        <p:nvPicPr>
          <p:cNvPr id="7" name="Picture 6"/>
          <p:cNvPicPr>
            <a:picLocks noChangeAspect="1"/>
          </p:cNvPicPr>
          <p:nvPr/>
        </p:nvPicPr>
        <p:blipFill>
          <a:blip r:embed="rId4"/>
          <a:stretch>
            <a:fillRect/>
          </a:stretch>
        </p:blipFill>
        <p:spPr>
          <a:xfrm>
            <a:off x="5506494" y="2494171"/>
            <a:ext cx="2983089" cy="2183444"/>
          </a:xfrm>
          <a:prstGeom prst="rect">
            <a:avLst/>
          </a:prstGeom>
        </p:spPr>
      </p:pic>
      <p:sp>
        <p:nvSpPr>
          <p:cNvPr id="8" name="Subtitle 2"/>
          <p:cNvSpPr txBox="1">
            <a:spLocks/>
          </p:cNvSpPr>
          <p:nvPr/>
        </p:nvSpPr>
        <p:spPr>
          <a:xfrm>
            <a:off x="4614331" y="1290776"/>
            <a:ext cx="4767417" cy="514962"/>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2400" b="1" kern="0" dirty="0" smtClean="0">
                <a:solidFill>
                  <a:schemeClr val="bg1"/>
                </a:solidFill>
                <a:latin typeface="Arial" panose="020B0604020202020204" pitchFamily="34" charset="0"/>
                <a:cs typeface="Arial" panose="020B0604020202020204" pitchFamily="34" charset="0"/>
              </a:rPr>
              <a:t>AN/PEQ-15 Advanced Target Pointer/Illuminator/Aiming Light (ATIPAL)</a:t>
            </a:r>
            <a:endParaRPr lang="en-US" sz="2400" b="1" kern="0" dirty="0">
              <a:solidFill>
                <a:schemeClr val="bg1"/>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381000" y="6381750"/>
            <a:ext cx="6324600" cy="491419"/>
          </a:xfrm>
          <a:prstGeom prst="rect">
            <a:avLst/>
          </a:prstGeom>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2400" b="1" kern="0" dirty="0" smtClean="0">
                <a:solidFill>
                  <a:schemeClr val="bg1"/>
                </a:solidFill>
                <a:latin typeface="Arial" panose="020B0604020202020204" pitchFamily="34" charset="0"/>
                <a:cs typeface="Arial" panose="020B0604020202020204" pitchFamily="34" charset="0"/>
              </a:rPr>
              <a:t>AN/PEM-1 Laser Borelight System</a:t>
            </a:r>
            <a:endParaRPr lang="en-US" sz="24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1869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8846" y="0"/>
            <a:ext cx="8619667" cy="1446550"/>
          </a:xfrm>
          <a:prstGeom prst="rect">
            <a:avLst/>
          </a:prstGeom>
          <a:noFill/>
          <a:ln w="9525">
            <a:noFill/>
            <a:miter lim="800000"/>
            <a:headEnd/>
            <a:tailEnd/>
          </a:ln>
        </p:spPr>
        <p:txBody>
          <a:bodyPr wrap="none">
            <a:spAutoFit/>
          </a:bodyPr>
          <a:lstStyle/>
          <a:p>
            <a:pPr algn="ctr" eaLnBrk="0" hangingPunct="0"/>
            <a:r>
              <a:rPr lang="en-US" sz="4400" b="1" dirty="0" smtClean="0">
                <a:solidFill>
                  <a:schemeClr val="bg1"/>
                </a:solidFill>
                <a:latin typeface="Arial" charset="0"/>
              </a:rPr>
              <a:t>Introduction to the </a:t>
            </a:r>
            <a:endParaRPr lang="en-US" sz="4400" b="1" dirty="0">
              <a:solidFill>
                <a:schemeClr val="bg1"/>
              </a:solidFill>
              <a:latin typeface="Arial" charset="0"/>
            </a:endParaRPr>
          </a:p>
          <a:p>
            <a:pPr algn="ctr" eaLnBrk="0" hangingPunct="0"/>
            <a:r>
              <a:rPr lang="en-US" sz="4400" b="1" dirty="0">
                <a:solidFill>
                  <a:schemeClr val="bg1"/>
                </a:solidFill>
                <a:latin typeface="Arial" charset="0"/>
              </a:rPr>
              <a:t>M68 </a:t>
            </a:r>
            <a:r>
              <a:rPr lang="en-US" sz="4400" b="1" dirty="0" smtClean="0">
                <a:solidFill>
                  <a:schemeClr val="bg1"/>
                </a:solidFill>
                <a:latin typeface="Arial" charset="0"/>
              </a:rPr>
              <a:t>Close Combat Optic (CCO)</a:t>
            </a:r>
            <a:endParaRPr lang="en-US" sz="4400" b="1" dirty="0">
              <a:solidFill>
                <a:schemeClr val="bg1"/>
              </a:solidFill>
              <a:latin typeface="Arial" charset="0"/>
            </a:endParaRPr>
          </a:p>
        </p:txBody>
      </p:sp>
      <p:pic>
        <p:nvPicPr>
          <p:cNvPr id="3075" name="Picture 32" descr="Reartriview"/>
          <p:cNvPicPr>
            <a:picLocks noChangeAspect="1" noChangeArrowheads="1"/>
          </p:cNvPicPr>
          <p:nvPr/>
        </p:nvPicPr>
        <p:blipFill>
          <a:blip r:embed="rId3" cstate="print">
            <a:clrChange>
              <a:clrFrom>
                <a:srgbClr val="FFFFFF"/>
              </a:clrFrom>
              <a:clrTo>
                <a:srgbClr val="FFFFFF">
                  <a:alpha val="0"/>
                </a:srgbClr>
              </a:clrTo>
            </a:clrChange>
          </a:blip>
          <a:srcRect l="3403" t="6419" r="3403"/>
          <a:stretch>
            <a:fillRect/>
          </a:stretch>
        </p:blipFill>
        <p:spPr bwMode="auto">
          <a:xfrm>
            <a:off x="2101850" y="1731963"/>
            <a:ext cx="4984750" cy="3754437"/>
          </a:xfrm>
          <a:prstGeom prst="rect">
            <a:avLst/>
          </a:prstGeom>
          <a:noFill/>
          <a:ln w="9525">
            <a:noFill/>
            <a:miter lim="800000"/>
            <a:headEnd/>
            <a:tailEnd/>
          </a:ln>
        </p:spPr>
      </p:pic>
    </p:spTree>
    <p:extLst>
      <p:ext uri="{BB962C8B-B14F-4D97-AF65-F5344CB8AC3E}">
        <p14:creationId xmlns:p14="http://schemas.microsoft.com/office/powerpoint/2010/main" val="18991880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470025" y="427038"/>
            <a:ext cx="6362700" cy="762000"/>
          </a:xfrm>
          <a:prstGeom prst="rect">
            <a:avLst/>
          </a:prstGeom>
          <a:noFill/>
          <a:ln w="9525">
            <a:noFill/>
            <a:miter lim="800000"/>
            <a:headEnd/>
            <a:tailEnd/>
          </a:ln>
        </p:spPr>
        <p:txBody>
          <a:bodyPr wrap="none">
            <a:spAutoFit/>
          </a:bodyPr>
          <a:lstStyle/>
          <a:p>
            <a:pPr algn="ctr" eaLnBrk="0" hangingPunct="0"/>
            <a:r>
              <a:rPr lang="en-US" sz="4400" b="1">
                <a:latin typeface="Arial" charset="0"/>
              </a:rPr>
              <a:t>MAJOR COMPONENTS</a:t>
            </a:r>
          </a:p>
        </p:txBody>
      </p:sp>
      <p:pic>
        <p:nvPicPr>
          <p:cNvPr id="9219" name="Picture 32" descr="Reartriview"/>
          <p:cNvPicPr>
            <a:picLocks noChangeAspect="1" noChangeArrowheads="1"/>
          </p:cNvPicPr>
          <p:nvPr/>
        </p:nvPicPr>
        <p:blipFill>
          <a:blip r:embed="rId2" cstate="print">
            <a:clrChange>
              <a:clrFrom>
                <a:srgbClr val="FFFFFF"/>
              </a:clrFrom>
              <a:clrTo>
                <a:srgbClr val="FFFFFF">
                  <a:alpha val="0"/>
                </a:srgbClr>
              </a:clrTo>
            </a:clrChange>
          </a:blip>
          <a:srcRect l="3403" t="6419" r="3403"/>
          <a:stretch>
            <a:fillRect/>
          </a:stretch>
        </p:blipFill>
        <p:spPr bwMode="auto">
          <a:xfrm>
            <a:off x="439738" y="1462088"/>
            <a:ext cx="4984750" cy="3754437"/>
          </a:xfrm>
          <a:prstGeom prst="rect">
            <a:avLst/>
          </a:prstGeom>
          <a:noFill/>
          <a:ln w="9525">
            <a:noFill/>
            <a:miter lim="800000"/>
            <a:headEnd/>
            <a:tailEnd/>
          </a:ln>
        </p:spPr>
      </p:pic>
      <p:pic>
        <p:nvPicPr>
          <p:cNvPr id="9220" name="Picture 33" descr="Fronttriview"/>
          <p:cNvPicPr>
            <a:picLocks noChangeAspect="1" noChangeArrowheads="1"/>
          </p:cNvPicPr>
          <p:nvPr/>
        </p:nvPicPr>
        <p:blipFill>
          <a:blip r:embed="rId3" cstate="print">
            <a:clrChange>
              <a:clrFrom>
                <a:srgbClr val="FFFFFF"/>
              </a:clrFrom>
              <a:clrTo>
                <a:srgbClr val="FFFFFF">
                  <a:alpha val="0"/>
                </a:srgbClr>
              </a:clrTo>
            </a:clrChange>
          </a:blip>
          <a:srcRect l="4501" b="1469"/>
          <a:stretch>
            <a:fillRect/>
          </a:stretch>
        </p:blipFill>
        <p:spPr bwMode="auto">
          <a:xfrm>
            <a:off x="4192588" y="2282825"/>
            <a:ext cx="4951412" cy="3832225"/>
          </a:xfrm>
          <a:prstGeom prst="rect">
            <a:avLst/>
          </a:prstGeom>
          <a:noFill/>
          <a:ln w="9525">
            <a:noFill/>
            <a:miter lim="800000"/>
            <a:headEnd/>
            <a:tailEnd/>
          </a:ln>
        </p:spPr>
      </p:pic>
      <p:grpSp>
        <p:nvGrpSpPr>
          <p:cNvPr id="9221" name="Group 34"/>
          <p:cNvGrpSpPr>
            <a:grpSpLocks/>
          </p:cNvGrpSpPr>
          <p:nvPr/>
        </p:nvGrpSpPr>
        <p:grpSpPr bwMode="auto">
          <a:xfrm>
            <a:off x="561975" y="3478213"/>
            <a:ext cx="2630488" cy="2219325"/>
            <a:chOff x="354" y="2191"/>
            <a:chExt cx="1657" cy="1398"/>
          </a:xfrm>
        </p:grpSpPr>
        <p:sp>
          <p:nvSpPr>
            <p:cNvPr id="7203" name="Text Box 35"/>
            <p:cNvSpPr txBox="1">
              <a:spLocks noChangeArrowheads="1"/>
            </p:cNvSpPr>
            <p:nvPr/>
          </p:nvSpPr>
          <p:spPr bwMode="auto">
            <a:xfrm>
              <a:off x="354" y="3338"/>
              <a:ext cx="1657" cy="251"/>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eaLnBrk="0" hangingPunct="0">
                <a:defRPr/>
              </a:pPr>
              <a:r>
                <a:rPr lang="en-US" sz="2000" b="1">
                  <a:solidFill>
                    <a:srgbClr val="0066CC"/>
                  </a:solidFill>
                  <a:effectLst>
                    <a:outerShdw blurRad="38100" dist="38100" dir="2700000" algn="tl">
                      <a:srgbClr val="C0C0C0"/>
                    </a:outerShdw>
                  </a:effectLst>
                  <a:latin typeface="Arial" charset="0"/>
                </a:rPr>
                <a:t>REAR LENS COVER</a:t>
              </a:r>
            </a:p>
          </p:txBody>
        </p:sp>
        <p:cxnSp>
          <p:nvCxnSpPr>
            <p:cNvPr id="7204" name="AutoShape 36"/>
            <p:cNvCxnSpPr>
              <a:cxnSpLocks noChangeShapeType="1"/>
              <a:stCxn id="7203" idx="1"/>
            </p:cNvCxnSpPr>
            <p:nvPr/>
          </p:nvCxnSpPr>
          <p:spPr bwMode="auto">
            <a:xfrm rot="10800000" flipH="1">
              <a:off x="354" y="2191"/>
              <a:ext cx="96" cy="1273"/>
            </a:xfrm>
            <a:prstGeom prst="bentConnector3">
              <a:avLst>
                <a:gd name="adj1" fmla="val -150000"/>
              </a:avLst>
            </a:prstGeom>
            <a:noFill/>
            <a:ln w="38100">
              <a:solidFill>
                <a:srgbClr val="0066CC"/>
              </a:solidFill>
              <a:miter lim="800000"/>
              <a:headEnd/>
              <a:tailEnd type="triangle" w="sm" len="lg"/>
            </a:ln>
            <a:effectLst>
              <a:outerShdw dist="35921" dir="2700000" algn="ctr" rotWithShape="0">
                <a:schemeClr val="bg1"/>
              </a:outerShdw>
            </a:effectLst>
          </p:spPr>
        </p:cxnSp>
      </p:grpSp>
      <p:sp>
        <p:nvSpPr>
          <p:cNvPr id="7205" name="Text Box 37"/>
          <p:cNvSpPr txBox="1">
            <a:spLocks noChangeArrowheads="1"/>
          </p:cNvSpPr>
          <p:nvPr/>
        </p:nvSpPr>
        <p:spPr bwMode="auto">
          <a:xfrm>
            <a:off x="5403850" y="974725"/>
            <a:ext cx="3008313" cy="701675"/>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algn="ctr" eaLnBrk="0" hangingPunct="0">
              <a:defRPr/>
            </a:pPr>
            <a:r>
              <a:rPr lang="en-US" sz="2000" b="1">
                <a:solidFill>
                  <a:srgbClr val="0066CC"/>
                </a:solidFill>
                <a:effectLst>
                  <a:outerShdw blurRad="38100" dist="38100" dir="2700000" algn="tl">
                    <a:srgbClr val="C0C0C0"/>
                  </a:outerShdw>
                </a:effectLst>
                <a:latin typeface="Arial" charset="0"/>
              </a:rPr>
              <a:t>ELEVATION/ WINDAGE</a:t>
            </a:r>
          </a:p>
          <a:p>
            <a:pPr algn="ctr" eaLnBrk="0" hangingPunct="0">
              <a:defRPr/>
            </a:pPr>
            <a:r>
              <a:rPr lang="en-US" sz="2000" b="1">
                <a:solidFill>
                  <a:srgbClr val="0066CC"/>
                </a:solidFill>
                <a:effectLst>
                  <a:outerShdw blurRad="38100" dist="38100" dir="2700000" algn="tl">
                    <a:srgbClr val="C0C0C0"/>
                  </a:outerShdw>
                </a:effectLst>
                <a:latin typeface="Arial" charset="0"/>
              </a:rPr>
              <a:t>CAP AND SCREW</a:t>
            </a:r>
          </a:p>
        </p:txBody>
      </p:sp>
      <p:sp>
        <p:nvSpPr>
          <p:cNvPr id="7206" name="Line 38"/>
          <p:cNvSpPr>
            <a:spLocks noChangeShapeType="1"/>
          </p:cNvSpPr>
          <p:nvPr/>
        </p:nvSpPr>
        <p:spPr bwMode="auto">
          <a:xfrm flipH="1">
            <a:off x="2855913" y="4003675"/>
            <a:ext cx="1017587" cy="0"/>
          </a:xfrm>
          <a:prstGeom prst="line">
            <a:avLst/>
          </a:prstGeom>
          <a:noFill/>
          <a:ln w="38100">
            <a:solidFill>
              <a:srgbClr val="0066CC"/>
            </a:solidFill>
            <a:round/>
            <a:headEnd/>
            <a:tailEnd type="triangle" w="sm" len="lg"/>
          </a:ln>
          <a:effectLst>
            <a:outerShdw dist="35921" dir="2700000" algn="ctr" rotWithShape="0">
              <a:schemeClr val="bg1"/>
            </a:outerShdw>
          </a:effectLst>
        </p:spPr>
        <p:txBody>
          <a:bodyPr/>
          <a:lstStyle/>
          <a:p>
            <a:pPr>
              <a:defRPr/>
            </a:pPr>
            <a:endParaRPr lang="en-US"/>
          </a:p>
        </p:txBody>
      </p:sp>
      <p:sp>
        <p:nvSpPr>
          <p:cNvPr id="7207" name="Line 39"/>
          <p:cNvSpPr>
            <a:spLocks noChangeShapeType="1"/>
          </p:cNvSpPr>
          <p:nvPr/>
        </p:nvSpPr>
        <p:spPr bwMode="auto">
          <a:xfrm flipH="1">
            <a:off x="2257425" y="2362200"/>
            <a:ext cx="1598613" cy="0"/>
          </a:xfrm>
          <a:prstGeom prst="line">
            <a:avLst/>
          </a:prstGeom>
          <a:noFill/>
          <a:ln w="38100">
            <a:solidFill>
              <a:srgbClr val="0066CC"/>
            </a:solidFill>
            <a:round/>
            <a:headEnd/>
            <a:tailEnd type="triangle" w="sm" len="lg"/>
          </a:ln>
          <a:effectLst>
            <a:outerShdw dist="35921" dir="2700000" algn="ctr" rotWithShape="0">
              <a:schemeClr val="bg1"/>
            </a:outerShdw>
          </a:effectLst>
        </p:spPr>
        <p:txBody>
          <a:bodyPr/>
          <a:lstStyle/>
          <a:p>
            <a:pPr>
              <a:defRPr/>
            </a:pPr>
            <a:endParaRPr lang="en-US"/>
          </a:p>
        </p:txBody>
      </p:sp>
      <p:sp>
        <p:nvSpPr>
          <p:cNvPr id="7208" name="Line 40"/>
          <p:cNvSpPr>
            <a:spLocks noChangeShapeType="1"/>
          </p:cNvSpPr>
          <p:nvPr/>
        </p:nvSpPr>
        <p:spPr bwMode="auto">
          <a:xfrm flipH="1">
            <a:off x="3852863" y="1146175"/>
            <a:ext cx="0" cy="2867025"/>
          </a:xfrm>
          <a:prstGeom prst="line">
            <a:avLst/>
          </a:prstGeom>
          <a:noFill/>
          <a:ln w="38100">
            <a:solidFill>
              <a:srgbClr val="0066CC"/>
            </a:solidFill>
            <a:round/>
            <a:headEnd/>
            <a:tailEnd/>
          </a:ln>
          <a:effectLst>
            <a:outerShdw dist="35921" dir="2700000" algn="ctr" rotWithShape="0">
              <a:schemeClr val="bg1"/>
            </a:outerShdw>
          </a:effectLst>
        </p:spPr>
        <p:txBody>
          <a:bodyPr/>
          <a:lstStyle/>
          <a:p>
            <a:pPr>
              <a:defRPr/>
            </a:pPr>
            <a:endParaRPr lang="en-US"/>
          </a:p>
        </p:txBody>
      </p:sp>
      <p:sp>
        <p:nvSpPr>
          <p:cNvPr id="7209" name="Line 41"/>
          <p:cNvSpPr>
            <a:spLocks noChangeShapeType="1"/>
          </p:cNvSpPr>
          <p:nvPr/>
        </p:nvSpPr>
        <p:spPr bwMode="auto">
          <a:xfrm>
            <a:off x="3835400" y="1158875"/>
            <a:ext cx="1538288" cy="0"/>
          </a:xfrm>
          <a:prstGeom prst="line">
            <a:avLst/>
          </a:prstGeom>
          <a:noFill/>
          <a:ln w="38100">
            <a:solidFill>
              <a:srgbClr val="0066CC"/>
            </a:solidFill>
            <a:round/>
            <a:headEnd/>
            <a:tailEnd/>
          </a:ln>
          <a:effectLst>
            <a:outerShdw dist="35921" dir="2700000" algn="ctr" rotWithShape="0">
              <a:schemeClr val="bg1"/>
            </a:outerShdw>
          </a:effectLst>
        </p:spPr>
        <p:txBody>
          <a:bodyPr/>
          <a:lstStyle/>
          <a:p>
            <a:pPr>
              <a:defRPr/>
            </a:pPr>
            <a:endParaRPr lang="en-US"/>
          </a:p>
        </p:txBody>
      </p:sp>
      <p:sp>
        <p:nvSpPr>
          <p:cNvPr id="7210" name="Text Box 42"/>
          <p:cNvSpPr txBox="1">
            <a:spLocks noChangeArrowheads="1"/>
          </p:cNvSpPr>
          <p:nvPr/>
        </p:nvSpPr>
        <p:spPr bwMode="auto">
          <a:xfrm>
            <a:off x="874713" y="5838825"/>
            <a:ext cx="2784475" cy="396875"/>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eaLnBrk="0" hangingPunct="0">
              <a:defRPr/>
            </a:pPr>
            <a:r>
              <a:rPr lang="en-US" sz="2000" b="1">
                <a:solidFill>
                  <a:srgbClr val="0066CC"/>
                </a:solidFill>
                <a:effectLst>
                  <a:outerShdw blurRad="38100" dist="38100" dir="2700000" algn="tl">
                    <a:srgbClr val="C0C0C0"/>
                  </a:outerShdw>
                </a:effectLst>
                <a:latin typeface="Arial" charset="0"/>
              </a:rPr>
              <a:t>FRONT LENS COVER</a:t>
            </a:r>
          </a:p>
        </p:txBody>
      </p:sp>
      <p:sp>
        <p:nvSpPr>
          <p:cNvPr id="9228" name="Line 43"/>
          <p:cNvSpPr>
            <a:spLocks noChangeShapeType="1"/>
          </p:cNvSpPr>
          <p:nvPr/>
        </p:nvSpPr>
        <p:spPr bwMode="auto">
          <a:xfrm>
            <a:off x="273050" y="1954213"/>
            <a:ext cx="0" cy="723900"/>
          </a:xfrm>
          <a:prstGeom prst="line">
            <a:avLst/>
          </a:prstGeom>
          <a:noFill/>
          <a:ln w="38100">
            <a:solidFill>
              <a:srgbClr val="0066CC"/>
            </a:solidFill>
            <a:round/>
            <a:headEnd/>
            <a:tailEnd/>
          </a:ln>
        </p:spPr>
        <p:txBody>
          <a:bodyPr/>
          <a:lstStyle/>
          <a:p>
            <a:endParaRPr lang="en-US"/>
          </a:p>
        </p:txBody>
      </p:sp>
      <p:sp>
        <p:nvSpPr>
          <p:cNvPr id="7212" name="Line 44"/>
          <p:cNvSpPr>
            <a:spLocks noChangeShapeType="1"/>
          </p:cNvSpPr>
          <p:nvPr/>
        </p:nvSpPr>
        <p:spPr bwMode="auto">
          <a:xfrm>
            <a:off x="252413" y="2636838"/>
            <a:ext cx="1373187" cy="792162"/>
          </a:xfrm>
          <a:prstGeom prst="line">
            <a:avLst/>
          </a:prstGeom>
          <a:noFill/>
          <a:ln w="38100">
            <a:solidFill>
              <a:srgbClr val="0066CC"/>
            </a:solidFill>
            <a:round/>
            <a:headEnd/>
            <a:tailEnd type="triangle" w="sm" len="lg"/>
          </a:ln>
          <a:effectLst>
            <a:outerShdw dist="35921" dir="2700000" algn="ctr" rotWithShape="0">
              <a:schemeClr val="bg1"/>
            </a:outerShdw>
          </a:effectLst>
        </p:spPr>
        <p:txBody>
          <a:bodyPr/>
          <a:lstStyle/>
          <a:p>
            <a:pPr>
              <a:defRPr/>
            </a:pPr>
            <a:endParaRPr lang="en-US"/>
          </a:p>
        </p:txBody>
      </p:sp>
      <p:cxnSp>
        <p:nvCxnSpPr>
          <p:cNvPr id="7213" name="AutoShape 45"/>
          <p:cNvCxnSpPr>
            <a:cxnSpLocks noChangeShapeType="1"/>
            <a:stCxn id="7210" idx="3"/>
          </p:cNvCxnSpPr>
          <p:nvPr/>
        </p:nvCxnSpPr>
        <p:spPr bwMode="auto">
          <a:xfrm flipV="1">
            <a:off x="3659188" y="4252913"/>
            <a:ext cx="1008062" cy="1784350"/>
          </a:xfrm>
          <a:prstGeom prst="bentConnector3">
            <a:avLst>
              <a:gd name="adj1" fmla="val 49921"/>
            </a:avLst>
          </a:prstGeom>
          <a:noFill/>
          <a:ln w="38100">
            <a:solidFill>
              <a:srgbClr val="0066CC"/>
            </a:solidFill>
            <a:miter lim="800000"/>
            <a:headEnd/>
            <a:tailEnd type="triangle" w="sm" len="lg"/>
          </a:ln>
          <a:effectLst>
            <a:outerShdw dist="35921" dir="2700000" algn="ctr" rotWithShape="0">
              <a:schemeClr val="bg1"/>
            </a:outerShdw>
          </a:effectLst>
        </p:spPr>
      </p:cxnSp>
      <p:grpSp>
        <p:nvGrpSpPr>
          <p:cNvPr id="9231" name="Group 46"/>
          <p:cNvGrpSpPr>
            <a:grpSpLocks/>
          </p:cNvGrpSpPr>
          <p:nvPr/>
        </p:nvGrpSpPr>
        <p:grpSpPr bwMode="auto">
          <a:xfrm>
            <a:off x="3371850" y="5562600"/>
            <a:ext cx="4646613" cy="896938"/>
            <a:chOff x="2184" y="3652"/>
            <a:chExt cx="2927" cy="565"/>
          </a:xfrm>
        </p:grpSpPr>
        <p:sp>
          <p:nvSpPr>
            <p:cNvPr id="7215" name="Text Box 47"/>
            <p:cNvSpPr txBox="1">
              <a:spLocks noChangeArrowheads="1"/>
            </p:cNvSpPr>
            <p:nvPr/>
          </p:nvSpPr>
          <p:spPr bwMode="auto">
            <a:xfrm>
              <a:off x="2184" y="3967"/>
              <a:ext cx="2062" cy="250"/>
            </a:xfrm>
            <a:prstGeom prst="rect">
              <a:avLst/>
            </a:prstGeom>
            <a:noFill/>
            <a:ln w="57150">
              <a:noFill/>
              <a:miter lim="800000"/>
              <a:headEnd/>
              <a:tailEnd/>
            </a:ln>
            <a:effectLst>
              <a:outerShdw dist="53882" dir="2700000" algn="ctr" rotWithShape="0">
                <a:schemeClr val="bg1"/>
              </a:outerShdw>
            </a:effectLst>
          </p:spPr>
          <p:txBody>
            <a:bodyPr wrap="none">
              <a:spAutoFit/>
            </a:bodyPr>
            <a:lstStyle/>
            <a:p>
              <a:pPr algn="ctr" eaLnBrk="0" hangingPunct="0">
                <a:defRPr/>
              </a:pPr>
              <a:r>
                <a:rPr lang="en-US" sz="2000" b="1">
                  <a:solidFill>
                    <a:srgbClr val="0066CC"/>
                  </a:solidFill>
                  <a:effectLst>
                    <a:outerShdw blurRad="38100" dist="38100" dir="2700000" algn="tl">
                      <a:srgbClr val="C0C0C0"/>
                    </a:outerShdw>
                  </a:effectLst>
                  <a:latin typeface="Arial" charset="0"/>
                </a:rPr>
                <a:t>TORQUE LIMITING KNOB</a:t>
              </a:r>
            </a:p>
          </p:txBody>
        </p:sp>
        <p:sp>
          <p:nvSpPr>
            <p:cNvPr id="7216" name="Line 48"/>
            <p:cNvSpPr>
              <a:spLocks noChangeShapeType="1"/>
            </p:cNvSpPr>
            <p:nvPr/>
          </p:nvSpPr>
          <p:spPr bwMode="auto">
            <a:xfrm>
              <a:off x="4252" y="4093"/>
              <a:ext cx="454" cy="0"/>
            </a:xfrm>
            <a:prstGeom prst="line">
              <a:avLst/>
            </a:prstGeom>
            <a:noFill/>
            <a:ln w="38100">
              <a:solidFill>
                <a:srgbClr val="0066CC"/>
              </a:solidFill>
              <a:round/>
              <a:headEnd/>
              <a:tailEnd/>
            </a:ln>
            <a:effectLst>
              <a:outerShdw dist="35921" dir="2700000" algn="ctr" rotWithShape="0">
                <a:schemeClr val="bg1"/>
              </a:outerShdw>
            </a:effectLst>
          </p:spPr>
          <p:txBody>
            <a:bodyPr/>
            <a:lstStyle/>
            <a:p>
              <a:pPr>
                <a:defRPr/>
              </a:pPr>
              <a:endParaRPr lang="en-US"/>
            </a:p>
          </p:txBody>
        </p:sp>
        <p:sp>
          <p:nvSpPr>
            <p:cNvPr id="7217" name="Line 49"/>
            <p:cNvSpPr>
              <a:spLocks noChangeShapeType="1"/>
            </p:cNvSpPr>
            <p:nvPr/>
          </p:nvSpPr>
          <p:spPr bwMode="auto">
            <a:xfrm flipV="1">
              <a:off x="4694" y="3664"/>
              <a:ext cx="0" cy="429"/>
            </a:xfrm>
            <a:prstGeom prst="line">
              <a:avLst/>
            </a:prstGeom>
            <a:noFill/>
            <a:ln w="38100">
              <a:solidFill>
                <a:srgbClr val="0066CC"/>
              </a:solidFill>
              <a:round/>
              <a:headEnd/>
              <a:tailEnd/>
            </a:ln>
            <a:effectLst>
              <a:outerShdw dist="35921" dir="2700000" algn="ctr" rotWithShape="0">
                <a:schemeClr val="bg1"/>
              </a:outerShdw>
            </a:effectLst>
          </p:spPr>
          <p:txBody>
            <a:bodyPr/>
            <a:lstStyle/>
            <a:p>
              <a:pPr>
                <a:defRPr/>
              </a:pPr>
              <a:endParaRPr lang="en-US"/>
            </a:p>
          </p:txBody>
        </p:sp>
        <p:sp>
          <p:nvSpPr>
            <p:cNvPr id="7218" name="Line 50"/>
            <p:cNvSpPr>
              <a:spLocks noChangeShapeType="1"/>
            </p:cNvSpPr>
            <p:nvPr/>
          </p:nvSpPr>
          <p:spPr bwMode="auto">
            <a:xfrm flipV="1">
              <a:off x="4682" y="3652"/>
              <a:ext cx="429" cy="12"/>
            </a:xfrm>
            <a:prstGeom prst="line">
              <a:avLst/>
            </a:prstGeom>
            <a:noFill/>
            <a:ln w="38100">
              <a:solidFill>
                <a:srgbClr val="0066CC"/>
              </a:solidFill>
              <a:round/>
              <a:headEnd/>
              <a:tailEnd type="triangle" w="sm" len="lg"/>
            </a:ln>
            <a:effectLst>
              <a:outerShdw dist="35921" dir="2700000" algn="ctr" rotWithShape="0">
                <a:schemeClr val="bg1"/>
              </a:outerShdw>
            </a:effectLst>
          </p:spPr>
          <p:txBody>
            <a:bodyPr/>
            <a:lstStyle/>
            <a:p>
              <a:pPr>
                <a:defRPr/>
              </a:pPr>
              <a:endParaRPr lang="en-US"/>
            </a:p>
          </p:txBody>
        </p:sp>
      </p:grpSp>
      <p:sp>
        <p:nvSpPr>
          <p:cNvPr id="7219" name="Text Box 51"/>
          <p:cNvSpPr txBox="1">
            <a:spLocks noChangeArrowheads="1"/>
          </p:cNvSpPr>
          <p:nvPr/>
        </p:nvSpPr>
        <p:spPr bwMode="auto">
          <a:xfrm>
            <a:off x="7234238" y="1657350"/>
            <a:ext cx="1327150" cy="641350"/>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algn="ctr" eaLnBrk="0" hangingPunct="0">
              <a:defRPr/>
            </a:pPr>
            <a:r>
              <a:rPr lang="en-US" sz="1800" b="1">
                <a:solidFill>
                  <a:srgbClr val="0066CC"/>
                </a:solidFill>
                <a:effectLst>
                  <a:outerShdw blurRad="38100" dist="38100" dir="2700000" algn="tl">
                    <a:srgbClr val="C0C0C0"/>
                  </a:outerShdw>
                </a:effectLst>
                <a:latin typeface="Arial" charset="0"/>
              </a:rPr>
              <a:t>BATTERY </a:t>
            </a:r>
          </a:p>
          <a:p>
            <a:pPr algn="ctr" eaLnBrk="0" hangingPunct="0">
              <a:defRPr/>
            </a:pPr>
            <a:r>
              <a:rPr lang="en-US" sz="1800" b="1">
                <a:solidFill>
                  <a:srgbClr val="0066CC"/>
                </a:solidFill>
                <a:effectLst>
                  <a:outerShdw blurRad="38100" dist="38100" dir="2700000" algn="tl">
                    <a:srgbClr val="C0C0C0"/>
                  </a:outerShdw>
                </a:effectLst>
                <a:latin typeface="Arial" charset="0"/>
              </a:rPr>
              <a:t>CAP</a:t>
            </a:r>
          </a:p>
        </p:txBody>
      </p:sp>
      <p:grpSp>
        <p:nvGrpSpPr>
          <p:cNvPr id="9233" name="Group 52"/>
          <p:cNvGrpSpPr>
            <a:grpSpLocks/>
          </p:cNvGrpSpPr>
          <p:nvPr/>
        </p:nvGrpSpPr>
        <p:grpSpPr bwMode="auto">
          <a:xfrm>
            <a:off x="6154737" y="1974850"/>
            <a:ext cx="1201737" cy="658813"/>
            <a:chOff x="3877" y="1244"/>
            <a:chExt cx="439" cy="415"/>
          </a:xfrm>
        </p:grpSpPr>
        <p:sp>
          <p:nvSpPr>
            <p:cNvPr id="7221" name="Line 53"/>
            <p:cNvSpPr>
              <a:spLocks noChangeShapeType="1"/>
            </p:cNvSpPr>
            <p:nvPr/>
          </p:nvSpPr>
          <p:spPr bwMode="auto">
            <a:xfrm flipV="1">
              <a:off x="3877" y="1244"/>
              <a:ext cx="439" cy="8"/>
            </a:xfrm>
            <a:prstGeom prst="line">
              <a:avLst/>
            </a:prstGeom>
            <a:noFill/>
            <a:ln w="38100">
              <a:solidFill>
                <a:srgbClr val="0066CC"/>
              </a:solidFill>
              <a:round/>
              <a:headEnd/>
              <a:tailEnd/>
            </a:ln>
            <a:effectLst>
              <a:outerShdw dist="35921" dir="2700000" algn="ctr" rotWithShape="0">
                <a:schemeClr val="bg1"/>
              </a:outerShdw>
            </a:effectLst>
          </p:spPr>
          <p:txBody>
            <a:bodyPr/>
            <a:lstStyle/>
            <a:p>
              <a:pPr>
                <a:defRPr/>
              </a:pPr>
              <a:endParaRPr lang="en-US"/>
            </a:p>
          </p:txBody>
        </p:sp>
        <p:sp>
          <p:nvSpPr>
            <p:cNvPr id="7222" name="Line 54"/>
            <p:cNvSpPr>
              <a:spLocks noChangeShapeType="1"/>
            </p:cNvSpPr>
            <p:nvPr/>
          </p:nvSpPr>
          <p:spPr bwMode="auto">
            <a:xfrm>
              <a:off x="3878" y="1252"/>
              <a:ext cx="0" cy="407"/>
            </a:xfrm>
            <a:prstGeom prst="line">
              <a:avLst/>
            </a:prstGeom>
            <a:noFill/>
            <a:ln w="38100">
              <a:solidFill>
                <a:srgbClr val="0066CC"/>
              </a:solidFill>
              <a:round/>
              <a:headEnd/>
              <a:tailEnd type="triangle" w="med" len="med"/>
            </a:ln>
            <a:effectLst>
              <a:outerShdw dist="35921" dir="2700000" algn="ctr" rotWithShape="0">
                <a:schemeClr val="bg1"/>
              </a:outerShdw>
            </a:effectLst>
          </p:spPr>
          <p:txBody>
            <a:bodyPr/>
            <a:lstStyle/>
            <a:p>
              <a:pPr>
                <a:defRPr/>
              </a:pPr>
              <a:endParaRPr lang="en-US"/>
            </a:p>
          </p:txBody>
        </p:sp>
      </p:grpSp>
      <p:sp>
        <p:nvSpPr>
          <p:cNvPr id="7223" name="Text Box 55"/>
          <p:cNvSpPr txBox="1">
            <a:spLocks noChangeArrowheads="1"/>
          </p:cNvSpPr>
          <p:nvPr/>
        </p:nvSpPr>
        <p:spPr bwMode="auto">
          <a:xfrm>
            <a:off x="142875" y="1617663"/>
            <a:ext cx="2332038" cy="396875"/>
          </a:xfrm>
          <a:prstGeom prst="rect">
            <a:avLst/>
          </a:prstGeom>
          <a:noFill/>
          <a:ln w="57150">
            <a:noFill/>
            <a:miter lim="800000"/>
            <a:headEnd/>
            <a:tailEnd/>
          </a:ln>
          <a:effectLst>
            <a:outerShdw dist="53882" dir="2700000" algn="ctr" rotWithShape="0">
              <a:schemeClr val="bg1"/>
            </a:outerShdw>
          </a:effectLst>
        </p:spPr>
        <p:txBody>
          <a:bodyPr wrap="none">
            <a:spAutoFit/>
          </a:bodyPr>
          <a:lstStyle/>
          <a:p>
            <a:pPr algn="ctr" eaLnBrk="0" hangingPunct="0">
              <a:defRPr/>
            </a:pPr>
            <a:r>
              <a:rPr lang="en-US" sz="2000" b="1">
                <a:solidFill>
                  <a:srgbClr val="0066CC"/>
                </a:solidFill>
                <a:effectLst>
                  <a:outerShdw blurRad="38100" dist="38100" dir="2700000" algn="tl">
                    <a:srgbClr val="C0C0C0"/>
                  </a:outerShdw>
                </a:effectLst>
                <a:latin typeface="Arial" charset="0"/>
              </a:rPr>
              <a:t>ROTARY SWITCH</a:t>
            </a:r>
          </a:p>
        </p:txBody>
      </p:sp>
    </p:spTree>
    <p:extLst>
      <p:ext uri="{BB962C8B-B14F-4D97-AF65-F5344CB8AC3E}">
        <p14:creationId xmlns:p14="http://schemas.microsoft.com/office/powerpoint/2010/main" val="6797602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68frontwARDwhi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40150" y="2565400"/>
            <a:ext cx="3922713" cy="4170363"/>
          </a:xfrm>
          <a:prstGeom prst="rect">
            <a:avLst/>
          </a:prstGeom>
          <a:noFill/>
          <a:ln w="9525">
            <a:noFill/>
            <a:miter lim="800000"/>
            <a:headEnd/>
            <a:tailEnd/>
          </a:ln>
        </p:spPr>
      </p:pic>
      <p:sp>
        <p:nvSpPr>
          <p:cNvPr id="31754" name="Text Box 10"/>
          <p:cNvSpPr txBox="1">
            <a:spLocks noChangeArrowheads="1"/>
          </p:cNvSpPr>
          <p:nvPr/>
        </p:nvSpPr>
        <p:spPr bwMode="auto">
          <a:xfrm>
            <a:off x="1258888" y="4071938"/>
            <a:ext cx="1987550" cy="641350"/>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algn="ctr" eaLnBrk="0" hangingPunct="0">
              <a:defRPr/>
            </a:pPr>
            <a:r>
              <a:rPr lang="en-US" sz="1800" b="1">
                <a:solidFill>
                  <a:srgbClr val="0066CC"/>
                </a:solidFill>
                <a:effectLst>
                  <a:outerShdw blurRad="38100" dist="38100" dir="2700000" algn="tl">
                    <a:srgbClr val="C0C0C0"/>
                  </a:outerShdw>
                </a:effectLst>
                <a:latin typeface="Arial" charset="0"/>
              </a:rPr>
              <a:t>BATTERY </a:t>
            </a:r>
          </a:p>
          <a:p>
            <a:pPr algn="ctr" eaLnBrk="0" hangingPunct="0">
              <a:defRPr/>
            </a:pPr>
            <a:r>
              <a:rPr lang="en-US" sz="1800" b="1">
                <a:solidFill>
                  <a:srgbClr val="0066CC"/>
                </a:solidFill>
                <a:effectLst>
                  <a:outerShdw blurRad="38100" dist="38100" dir="2700000" algn="tl">
                    <a:srgbClr val="C0C0C0"/>
                  </a:outerShdw>
                </a:effectLst>
                <a:latin typeface="Arial" charset="0"/>
              </a:rPr>
              <a:t>COMPARTMENT</a:t>
            </a:r>
          </a:p>
        </p:txBody>
      </p:sp>
      <p:sp>
        <p:nvSpPr>
          <p:cNvPr id="31755" name="Line 11"/>
          <p:cNvSpPr>
            <a:spLocks noChangeShapeType="1"/>
          </p:cNvSpPr>
          <p:nvPr/>
        </p:nvSpPr>
        <p:spPr bwMode="auto">
          <a:xfrm flipV="1">
            <a:off x="2811463" y="3429000"/>
            <a:ext cx="1536700" cy="674688"/>
          </a:xfrm>
          <a:prstGeom prst="line">
            <a:avLst/>
          </a:prstGeom>
          <a:noFill/>
          <a:ln w="38100">
            <a:solidFill>
              <a:srgbClr val="0066CC"/>
            </a:solidFill>
            <a:round/>
            <a:headEnd/>
            <a:tailEnd type="triangle" w="sm" len="lg"/>
          </a:ln>
          <a:effectLst>
            <a:outerShdw dist="17961" dir="2700000" algn="ctr" rotWithShape="0">
              <a:schemeClr val="bg1"/>
            </a:outerShdw>
          </a:effectLst>
        </p:spPr>
        <p:txBody>
          <a:bodyPr/>
          <a:lstStyle/>
          <a:p>
            <a:pPr>
              <a:defRPr/>
            </a:pPr>
            <a:endParaRPr lang="en-US"/>
          </a:p>
        </p:txBody>
      </p:sp>
      <p:sp>
        <p:nvSpPr>
          <p:cNvPr id="31757" name="Text Box 13"/>
          <p:cNvSpPr txBox="1">
            <a:spLocks noChangeArrowheads="1"/>
          </p:cNvSpPr>
          <p:nvPr/>
        </p:nvSpPr>
        <p:spPr bwMode="auto">
          <a:xfrm>
            <a:off x="762000" y="5748338"/>
            <a:ext cx="2835275" cy="701675"/>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algn="ctr">
              <a:defRPr/>
            </a:pPr>
            <a:r>
              <a:rPr lang="en-US" sz="2000" b="1">
                <a:solidFill>
                  <a:srgbClr val="0066CC"/>
                </a:solidFill>
                <a:effectLst>
                  <a:outerShdw blurRad="38100" dist="38100" dir="2700000" algn="tl">
                    <a:srgbClr val="C0C0C0"/>
                  </a:outerShdw>
                </a:effectLst>
                <a:latin typeface="Arial" charset="0"/>
              </a:rPr>
              <a:t>Anti Reflective Device</a:t>
            </a:r>
          </a:p>
          <a:p>
            <a:pPr algn="ctr">
              <a:defRPr/>
            </a:pPr>
            <a:r>
              <a:rPr lang="en-US" sz="2000" b="1">
                <a:solidFill>
                  <a:srgbClr val="0066CC"/>
                </a:solidFill>
                <a:effectLst>
                  <a:outerShdw blurRad="38100" dist="38100" dir="2700000" algn="tl">
                    <a:srgbClr val="C0C0C0"/>
                  </a:outerShdw>
                </a:effectLst>
                <a:latin typeface="Arial" charset="0"/>
              </a:rPr>
              <a:t>(ARD)</a:t>
            </a:r>
          </a:p>
        </p:txBody>
      </p:sp>
      <p:sp>
        <p:nvSpPr>
          <p:cNvPr id="31758" name="Line 14"/>
          <p:cNvSpPr>
            <a:spLocks noChangeShapeType="1"/>
          </p:cNvSpPr>
          <p:nvPr/>
        </p:nvSpPr>
        <p:spPr bwMode="auto">
          <a:xfrm flipV="1">
            <a:off x="3554413" y="4572000"/>
            <a:ext cx="1614487" cy="1265238"/>
          </a:xfrm>
          <a:prstGeom prst="line">
            <a:avLst/>
          </a:prstGeom>
          <a:noFill/>
          <a:ln w="38100">
            <a:solidFill>
              <a:srgbClr val="0066CC"/>
            </a:solidFill>
            <a:round/>
            <a:headEnd/>
            <a:tailEnd type="triangle" w="sm" len="lg"/>
          </a:ln>
          <a:effectLst>
            <a:outerShdw dist="25400" algn="ctr" rotWithShape="0">
              <a:schemeClr val="bg1"/>
            </a:outerShdw>
          </a:effectLst>
        </p:spPr>
        <p:txBody>
          <a:bodyPr/>
          <a:lstStyle/>
          <a:p>
            <a:pPr>
              <a:defRPr/>
            </a:pPr>
            <a:endParaRPr lang="en-US"/>
          </a:p>
        </p:txBody>
      </p:sp>
      <p:grpSp>
        <p:nvGrpSpPr>
          <p:cNvPr id="2" name="Group 15"/>
          <p:cNvGrpSpPr>
            <a:grpSpLocks/>
          </p:cNvGrpSpPr>
          <p:nvPr/>
        </p:nvGrpSpPr>
        <p:grpSpPr bwMode="auto">
          <a:xfrm>
            <a:off x="4094163" y="973138"/>
            <a:ext cx="3297237" cy="2794000"/>
            <a:chOff x="3416" y="613"/>
            <a:chExt cx="2077" cy="1760"/>
          </a:xfrm>
        </p:grpSpPr>
        <p:sp>
          <p:nvSpPr>
            <p:cNvPr id="31760" name="Text Box 16"/>
            <p:cNvSpPr txBox="1">
              <a:spLocks noChangeArrowheads="1"/>
            </p:cNvSpPr>
            <p:nvPr/>
          </p:nvSpPr>
          <p:spPr bwMode="auto">
            <a:xfrm>
              <a:off x="3416" y="1233"/>
              <a:ext cx="1108" cy="404"/>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algn="ctr" eaLnBrk="0" hangingPunct="0">
                <a:defRPr/>
              </a:pPr>
              <a:r>
                <a:rPr lang="en-US" sz="1800" b="1">
                  <a:solidFill>
                    <a:srgbClr val="0066CC"/>
                  </a:solidFill>
                  <a:effectLst>
                    <a:outerShdw blurRad="38100" dist="38100" dir="2700000" algn="tl">
                      <a:srgbClr val="C0C0C0"/>
                    </a:outerShdw>
                  </a:effectLst>
                  <a:latin typeface="Arial" charset="0"/>
                </a:rPr>
                <a:t>BATTERY </a:t>
              </a:r>
            </a:p>
            <a:p>
              <a:pPr algn="ctr" eaLnBrk="0" hangingPunct="0">
                <a:defRPr/>
              </a:pPr>
              <a:r>
                <a:rPr lang="en-US" sz="1800" b="1">
                  <a:solidFill>
                    <a:srgbClr val="0066CC"/>
                  </a:solidFill>
                  <a:effectLst>
                    <a:outerShdw blurRad="38100" dist="38100" dir="2700000" algn="tl">
                      <a:srgbClr val="C0C0C0"/>
                    </a:outerShdw>
                  </a:effectLst>
                  <a:latin typeface="Arial" charset="0"/>
                </a:rPr>
                <a:t>ORIENTATION</a:t>
              </a:r>
            </a:p>
          </p:txBody>
        </p:sp>
        <p:pic>
          <p:nvPicPr>
            <p:cNvPr id="10250" name="Picture 17" descr="Batteryorientatio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2" y="646"/>
              <a:ext cx="1141" cy="943"/>
            </a:xfrm>
            <a:prstGeom prst="rect">
              <a:avLst/>
            </a:prstGeom>
            <a:noFill/>
            <a:ln w="9525">
              <a:noFill/>
              <a:miter lim="800000"/>
              <a:headEnd/>
              <a:tailEnd/>
            </a:ln>
          </p:spPr>
        </p:pic>
        <p:sp>
          <p:nvSpPr>
            <p:cNvPr id="10251" name="Oval 18"/>
            <p:cNvSpPr>
              <a:spLocks noChangeArrowheads="1"/>
            </p:cNvSpPr>
            <p:nvPr/>
          </p:nvSpPr>
          <p:spPr bwMode="auto">
            <a:xfrm>
              <a:off x="4338" y="613"/>
              <a:ext cx="1107" cy="960"/>
            </a:xfrm>
            <a:prstGeom prst="ellipse">
              <a:avLst/>
            </a:prstGeom>
            <a:noFill/>
            <a:ln w="57150">
              <a:pattFill prst="ltDnDiag">
                <a:fgClr>
                  <a:srgbClr val="FFFF00"/>
                </a:fgClr>
                <a:bgClr>
                  <a:srgbClr val="99FF33"/>
                </a:bgClr>
              </a:pattFill>
              <a:round/>
              <a:headEnd/>
              <a:tailEnd/>
            </a:ln>
          </p:spPr>
          <p:txBody>
            <a:bodyPr wrap="none" anchor="ctr"/>
            <a:lstStyle/>
            <a:p>
              <a:endParaRPr lang="en-US"/>
            </a:p>
          </p:txBody>
        </p:sp>
        <p:sp>
          <p:nvSpPr>
            <p:cNvPr id="10252" name="Oval 19"/>
            <p:cNvSpPr>
              <a:spLocks noChangeArrowheads="1"/>
            </p:cNvSpPr>
            <p:nvPr/>
          </p:nvSpPr>
          <p:spPr bwMode="auto">
            <a:xfrm>
              <a:off x="3433" y="1851"/>
              <a:ext cx="523" cy="522"/>
            </a:xfrm>
            <a:prstGeom prst="ellipse">
              <a:avLst/>
            </a:prstGeom>
            <a:noFill/>
            <a:ln w="57150">
              <a:pattFill prst="ltDnDiag">
                <a:fgClr>
                  <a:srgbClr val="FFFF00"/>
                </a:fgClr>
                <a:bgClr>
                  <a:srgbClr val="99FF33"/>
                </a:bgClr>
              </a:pattFill>
              <a:round/>
              <a:headEnd/>
              <a:tailEnd/>
            </a:ln>
          </p:spPr>
          <p:txBody>
            <a:bodyPr wrap="none" anchor="ctr"/>
            <a:lstStyle/>
            <a:p>
              <a:endParaRPr lang="en-US"/>
            </a:p>
          </p:txBody>
        </p:sp>
        <p:cxnSp>
          <p:nvCxnSpPr>
            <p:cNvPr id="10253" name="AutoShape 20"/>
            <p:cNvCxnSpPr>
              <a:cxnSpLocks noChangeShapeType="1"/>
              <a:stCxn id="10252" idx="0"/>
              <a:endCxn id="10251" idx="4"/>
            </p:cNvCxnSpPr>
            <p:nvPr/>
          </p:nvCxnSpPr>
          <p:spPr bwMode="auto">
            <a:xfrm rot="-5400000">
              <a:off x="4173" y="1113"/>
              <a:ext cx="242" cy="1197"/>
            </a:xfrm>
            <a:prstGeom prst="bentConnector3">
              <a:avLst>
                <a:gd name="adj1" fmla="val 65287"/>
              </a:avLst>
            </a:prstGeom>
            <a:noFill/>
            <a:ln w="57150">
              <a:pattFill prst="ltDnDiag">
                <a:fgClr>
                  <a:srgbClr val="FFFF00"/>
                </a:fgClr>
                <a:bgClr>
                  <a:srgbClr val="99FF33"/>
                </a:bgClr>
              </a:pattFill>
              <a:miter lim="800000"/>
              <a:headEnd/>
              <a:tailEnd/>
            </a:ln>
          </p:spPr>
        </p:cxnSp>
      </p:grpSp>
      <p:sp>
        <p:nvSpPr>
          <p:cNvPr id="10248" name="Text Box 38"/>
          <p:cNvSpPr txBox="1">
            <a:spLocks noChangeArrowheads="1"/>
          </p:cNvSpPr>
          <p:nvPr/>
        </p:nvSpPr>
        <p:spPr bwMode="auto">
          <a:xfrm>
            <a:off x="1470025" y="0"/>
            <a:ext cx="6362700" cy="762000"/>
          </a:xfrm>
          <a:prstGeom prst="rect">
            <a:avLst/>
          </a:prstGeom>
          <a:noFill/>
          <a:ln w="9525">
            <a:noFill/>
            <a:miter lim="800000"/>
            <a:headEnd/>
            <a:tailEnd/>
          </a:ln>
        </p:spPr>
        <p:txBody>
          <a:bodyPr wrap="none">
            <a:spAutoFit/>
          </a:bodyPr>
          <a:lstStyle/>
          <a:p>
            <a:pPr algn="ctr" eaLnBrk="0" hangingPunct="0"/>
            <a:r>
              <a:rPr lang="en-US" sz="4400" b="1" dirty="0">
                <a:solidFill>
                  <a:schemeClr val="bg1"/>
                </a:solidFill>
                <a:latin typeface="Arial" charset="0"/>
              </a:rPr>
              <a:t>MAJOR COMPONENTS</a:t>
            </a:r>
          </a:p>
        </p:txBody>
      </p:sp>
    </p:spTree>
    <p:extLst>
      <p:ext uri="{BB962C8B-B14F-4D97-AF65-F5344CB8AC3E}">
        <p14:creationId xmlns:p14="http://schemas.microsoft.com/office/powerpoint/2010/main" val="12475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ip_UnifiedCompliancePolicyUIAction xmlns="http://schemas.microsoft.com/sharepoint/v3" xsi:nil="true"/>
    <lcf76f155ced4ddcb4097134ff3c332f xmlns="07162ab5-b109-4f87-a906-3def0ea628d3">
      <Terms xmlns="http://schemas.microsoft.com/office/infopath/2007/PartnerControls"/>
    </lcf76f155ced4ddcb4097134ff3c332f>
    <TaxCatchAll xmlns="ecf817a0-df72-4f02-8cdd-0565051756db"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A8D453F88C7274081E0D871425AFBB2" ma:contentTypeVersion="17" ma:contentTypeDescription="Create a new document." ma:contentTypeScope="" ma:versionID="2bc076a95cc67acf89aeff48f1f9808b">
  <xsd:schema xmlns:xsd="http://www.w3.org/2001/XMLSchema" xmlns:xs="http://www.w3.org/2001/XMLSchema" xmlns:p="http://schemas.microsoft.com/office/2006/metadata/properties" xmlns:ns1="http://schemas.microsoft.com/sharepoint/v3" xmlns:ns2="07162ab5-b109-4f87-a906-3def0ea628d3" xmlns:ns3="ecf817a0-df72-4f02-8cdd-0565051756db" targetNamespace="http://schemas.microsoft.com/office/2006/metadata/properties" ma:root="true" ma:fieldsID="3c50e06b7fe60cc37e4feb4d66ddd8db" ns1:_="" ns2:_="" ns3:_="">
    <xsd:import namespace="http://schemas.microsoft.com/sharepoint/v3"/>
    <xsd:import namespace="07162ab5-b109-4f87-a906-3def0ea628d3"/>
    <xsd:import namespace="ecf817a0-df72-4f02-8cdd-0565051756db"/>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MediaServiceOCR" minOccurs="0"/>
                <xsd:element ref="ns2:lcf76f155ced4ddcb4097134ff3c332f" minOccurs="0"/>
                <xsd:element ref="ns2:MediaServiceDateTaken" minOccurs="0"/>
                <xsd:element ref="ns3:SharedWithDetails" minOccurs="0"/>
                <xsd:element ref="ns3:SharedWithUsers" minOccurs="0"/>
                <xsd:element ref="ns2:MediaLengthInSecond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62ab5-b109-4f87-a906-3def0ea628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f817a0-df72-4f02-8cdd-0565051756db"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7c86f33-570d-49e8-bea9-871612878d4e}" ma:internalName="TaxCatchAll" ma:showField="CatchAllData" ma:web="ecf817a0-df72-4f02-8cdd-0565051756db">
      <xsd:complexType>
        <xsd:complexContent>
          <xsd:extension base="dms:MultiChoiceLookup">
            <xsd:sequence>
              <xsd:element name="Value" type="dms:Lookup" maxOccurs="unbounded" minOccurs="0" nillable="true"/>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A6FFDF-9CD7-4761-834C-8655EE2DC52F}">
  <ds:schemaRefs>
    <ds:schemaRef ds:uri="http://purl.org/dc/terms/"/>
    <ds:schemaRef ds:uri="http://schemas.openxmlformats.org/package/2006/metadata/core-properties"/>
    <ds:schemaRef ds:uri="34294df9-fa57-4557-8a50-88f6eb2c71a6"/>
    <ds:schemaRef ds:uri="http://schemas.microsoft.com/office/2006/documentManagement/types"/>
    <ds:schemaRef ds:uri="http://schemas.microsoft.com/office/infopath/2007/PartnerControls"/>
    <ds:schemaRef ds:uri="bbb7b874-8a26-4094-b2a6-81ffc00cf065"/>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E98616F-DE41-4110-8650-9F776C221613}">
  <ds:schemaRefs>
    <ds:schemaRef ds:uri="http://schemas.microsoft.com/sharepoint/v3/contenttype/forms"/>
  </ds:schemaRefs>
</ds:datastoreItem>
</file>

<file path=customXml/itemProps3.xml><?xml version="1.0" encoding="utf-8"?>
<ds:datastoreItem xmlns:ds="http://schemas.openxmlformats.org/officeDocument/2006/customXml" ds:itemID="{F79F40DE-1544-484B-B84B-4E25AE9AB53C}">
  <ds:schemaRefs>
    <ds:schemaRef ds:uri="http://schemas.microsoft.com/office/2006/metadata/longProperties"/>
  </ds:schemaRefs>
</ds:datastoreItem>
</file>

<file path=customXml/itemProps4.xml><?xml version="1.0" encoding="utf-8"?>
<ds:datastoreItem xmlns:ds="http://schemas.openxmlformats.org/officeDocument/2006/customXml" ds:itemID="{321ACFB6-0AD8-4A7B-979C-3488627B621E}"/>
</file>

<file path=docProps/app.xml><?xml version="1.0" encoding="utf-8"?>
<Properties xmlns="http://schemas.openxmlformats.org/officeDocument/2006/extended-properties" xmlns:vt="http://schemas.openxmlformats.org/officeDocument/2006/docPropsVTypes">
  <TotalTime>6388</TotalTime>
  <Words>11185</Words>
  <Application>Microsoft Office PowerPoint</Application>
  <PresentationFormat>On-screen Show (4:3)</PresentationFormat>
  <Paragraphs>1413</Paragraphs>
  <Slides>128</Slides>
  <Notes>109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128</vt:i4>
      </vt:variant>
    </vt:vector>
  </HeadingPairs>
  <TitlesOfParts>
    <vt:vector size="137" baseType="lpstr">
      <vt:lpstr>Arial</vt:lpstr>
      <vt:lpstr>Calibri</vt:lpstr>
      <vt:lpstr>Impact</vt:lpstr>
      <vt:lpstr>Monotype Sorts</vt:lpstr>
      <vt:lpstr>Stencil</vt:lpstr>
      <vt:lpstr>Times New Roman</vt:lpstr>
      <vt:lpstr>Wingdings</vt:lpstr>
      <vt:lpstr>Office Theme</vt:lpstr>
      <vt:lpstr>Bitmap Image</vt:lpstr>
      <vt:lpstr>PowerPoint Presentation</vt:lpstr>
      <vt:lpstr>TERMINAL LEARNING OBJECTIVE</vt:lpstr>
      <vt:lpstr>ENABLING LEARNING OBJECTIVE - A</vt:lpstr>
      <vt:lpstr>PowerPoint Presentation</vt:lpstr>
      <vt:lpstr>Safe Weapons Handling</vt:lpstr>
      <vt:lpstr>Safe Weapons Handling</vt:lpstr>
      <vt:lpstr>PowerPoint Presentation</vt:lpstr>
      <vt:lpstr>PowerPoint Presentation</vt:lpstr>
      <vt:lpstr>PowerPoint Presentation</vt:lpstr>
      <vt:lpstr>PowerPoint Presentation</vt:lpstr>
      <vt:lpstr>Prevention of Negligent Discharge </vt:lpstr>
      <vt:lpstr>PowerPoint Presentation</vt:lpstr>
      <vt:lpstr>ENABLING LEARNING OBJECTIVE - B</vt:lpstr>
      <vt:lpstr>Weapon Characteristics Major Components</vt:lpstr>
      <vt:lpstr>PowerPoint Presentation</vt:lpstr>
      <vt:lpstr>M4A1 Series Carbine</vt:lpstr>
      <vt:lpstr>Weapon Characteristics 8 Cycles of Function</vt:lpstr>
      <vt:lpstr>Weapon Characteristics 8 Cycles of Function</vt:lpstr>
      <vt:lpstr>Weapon Characteristics 8 Cycles of Function</vt:lpstr>
      <vt:lpstr>Weapon Characteristics 8 Cycles of Function</vt:lpstr>
      <vt:lpstr>Weapon Characteristics 8 Cycles of Function</vt:lpstr>
      <vt:lpstr>Weapon Characteristics 8 Cycles of Function</vt:lpstr>
      <vt:lpstr>Weapon Characteristics 8 Cycles of Function</vt:lpstr>
      <vt:lpstr>Weapon Characteristics 8 Cycles of Function</vt:lpstr>
      <vt:lpstr>Weapon Characteristics 8 Cycles of Function</vt:lpstr>
      <vt:lpstr>CHECK ON LEARNING </vt:lpstr>
      <vt:lpstr>Types of Ammunition for the  M4-Series Rifle</vt:lpstr>
      <vt:lpstr>Types of Ammunition for the  M4-Series Rifle</vt:lpstr>
      <vt:lpstr>Types of Ammunition for the  M4-Series Rifle</vt:lpstr>
      <vt:lpstr>MAINTAIN AMMUNITION</vt:lpstr>
      <vt:lpstr>CHECK ON LEARNING </vt:lpstr>
      <vt:lpstr>ENABLING LEARNING OBJECTIVE - C</vt:lpstr>
      <vt:lpstr>Workspace Management</vt:lpstr>
      <vt:lpstr>Stability</vt:lpstr>
      <vt:lpstr>Stability</vt:lpstr>
      <vt:lpstr>Stability</vt:lpstr>
      <vt:lpstr>Stability</vt:lpstr>
      <vt:lpstr>Stability</vt:lpstr>
      <vt:lpstr>Aim</vt:lpstr>
      <vt:lpstr>Aim</vt:lpstr>
      <vt:lpstr>Control</vt:lpstr>
      <vt:lpstr>Control</vt:lpstr>
      <vt:lpstr>Movement</vt:lpstr>
      <vt:lpstr>Movement</vt:lpstr>
      <vt:lpstr>Standing  Unsupported</vt:lpstr>
      <vt:lpstr>Prone unsupported</vt:lpstr>
      <vt:lpstr>Prone supported</vt:lpstr>
      <vt:lpstr>Kneeling supported (Barricade)</vt:lpstr>
      <vt:lpstr>Standing supported (Barricade)</vt:lpstr>
      <vt:lpstr>Low Ready Position</vt:lpstr>
      <vt:lpstr>High Ready Position</vt:lpstr>
      <vt:lpstr>PowerPoint Presentation</vt:lpstr>
      <vt:lpstr>ENABLING LEARNING OBJECTIVE - D</vt:lpstr>
      <vt:lpstr>Load a M4 Carbine</vt:lpstr>
      <vt:lpstr>PowerPoint Presentation</vt:lpstr>
      <vt:lpstr>ENABLING LEARNING OBJECTIVE - E</vt:lpstr>
      <vt:lpstr>Unload A Magazine &amp; M4 Carbine</vt:lpstr>
      <vt:lpstr>PowerPoint Presentation</vt:lpstr>
      <vt:lpstr>ENABLING LEARNING OBJECTIVE - F</vt:lpstr>
      <vt:lpstr>PowerPoint Presentation</vt:lpstr>
      <vt:lpstr>REMEDIAL ACTION</vt:lpstr>
      <vt:lpstr>REMEDIAL ACTION</vt:lpstr>
      <vt:lpstr>PowerPoint Presentation</vt:lpstr>
      <vt:lpstr>ENABLING LEARNING OBJECTIVE - 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ON LEARNING </vt:lpstr>
      <vt:lpstr>ENABLING LEARNING OBJECTIVE - 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LEARNING OBJECTIVE - I</vt:lpstr>
      <vt:lpstr>Optic’s and Laser’s</vt:lpstr>
      <vt:lpstr>PowerPoint Presentation</vt:lpstr>
      <vt:lpstr>PowerPoint Presentation</vt:lpstr>
      <vt:lpstr>PowerPoint Presentation</vt:lpstr>
      <vt:lpstr>PowerPoint Presentation</vt:lpstr>
      <vt:lpstr>PowerPoint Presentation</vt:lpstr>
      <vt:lpstr>Boresight the M68 CCO to an M4- Carbine   </vt:lpstr>
      <vt:lpstr>Boresight the M68 CCO to an M4- Carbine   </vt:lpstr>
      <vt:lpstr>Boresight the M68 CCO to an M4- Carbine   </vt:lpstr>
      <vt:lpstr>Boresight the M68 CCO to an M4- Carbine   </vt:lpstr>
      <vt:lpstr>Boresight the M68 CCO to an M4- Carbine   </vt:lpstr>
      <vt:lpstr>Boresight the M68 CCO to an M4- Carbine   </vt:lpstr>
      <vt:lpstr>Boresight the M68 CCO to an M4- Carbine   </vt:lpstr>
      <vt:lpstr>ENABLING LEARNING OBJECTIVE - J</vt:lpstr>
      <vt:lpstr>Maintain an M4- Carbine  Step 1 Clear the Weapon</vt:lpstr>
      <vt:lpstr>CLEAR THE M4</vt:lpstr>
      <vt:lpstr>Maintain an M4  Step 2 Disassemble the Weapon</vt:lpstr>
      <vt:lpstr>Maintain an M4   Step 3 Clean the weapon</vt:lpstr>
      <vt:lpstr>Maintain an M4   Step 4 Inspect the weapon for Serviceability</vt:lpstr>
      <vt:lpstr>Maintain an M4   Step 5 Lubricate the weapon</vt:lpstr>
      <vt:lpstr>Maintain an M4   Step 6 Assemble the Weapon</vt:lpstr>
      <vt:lpstr>Maintain an M4   Step 7 Perform a Function Check</vt:lpstr>
      <vt:lpstr>MAINTAIN MAGAZINE</vt:lpstr>
      <vt:lpstr>MAINTAIN THE M4 Carbine</vt:lpstr>
      <vt:lpstr>ENABLING LEARNING OBJECTIVE - K</vt:lpstr>
      <vt:lpstr>PREVENTIVE MAINTENANCE CHECKS AND SERVICES (PMCS)</vt:lpstr>
      <vt:lpstr>PREVENTIVE MAINTENANCE CHECKS AND SERVICES (PMCS)</vt:lpstr>
      <vt:lpstr>PREVENTIVE MAINTENANCE CHECKS AND SERVICES (PMCS)</vt:lpstr>
      <vt:lpstr>PREVENTIVE MAINTENANCE CHECKS AND SERVICES (PMCS)</vt:lpstr>
      <vt:lpstr>PREVENTIVE MAINTENANCE CHECKS AND SERVICES (PMCS)</vt:lpstr>
      <vt:lpstr>PREVENTIVE MAINTENANCE CHECKS AND SERVICES (PMCS)</vt:lpstr>
      <vt:lpstr>PREVENTIVE MAINTENANCE CHECKS AND SERVICES (PMCS)</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 Gray Sr.</dc:creator>
  <cp:lastModifiedBy>Brown, Christopher L II SFC USARMY TRADOC (USA)</cp:lastModifiedBy>
  <cp:revision>440</cp:revision>
  <cp:lastPrinted>2019-12-16T12:50:24Z</cp:lastPrinted>
  <dcterms:created xsi:type="dcterms:W3CDTF">2009-12-21T13:19:07Z</dcterms:created>
  <dcterms:modified xsi:type="dcterms:W3CDTF">2022-03-22T10:22:23Z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0x0101002A8D453F88C7274081E0D871425AFBB2</vt:lpwstr>
  </property>
</Properties>
</file>