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5057" r:id="rId1"/>
  </p:sldMasterIdLst>
  <p:notesMasterIdLst>
    <p:notesMasterId r:id="rId24"/>
  </p:notesMasterIdLst>
  <p:handoutMasterIdLst>
    <p:handoutMasterId r:id="rId25"/>
  </p:handoutMasterIdLst>
  <p:sldIdLst>
    <p:sldId id="1725" r:id="rId2"/>
    <p:sldId id="1726" r:id="rId3"/>
    <p:sldId id="1746" r:id="rId4"/>
    <p:sldId id="1727" r:id="rId5"/>
    <p:sldId id="1728" r:id="rId6"/>
    <p:sldId id="1729" r:id="rId7"/>
    <p:sldId id="1730" r:id="rId8"/>
    <p:sldId id="1731" r:id="rId9"/>
    <p:sldId id="1732" r:id="rId10"/>
    <p:sldId id="1733" r:id="rId11"/>
    <p:sldId id="1734" r:id="rId12"/>
    <p:sldId id="1735" r:id="rId13"/>
    <p:sldId id="1736" r:id="rId14"/>
    <p:sldId id="1737" r:id="rId15"/>
    <p:sldId id="1738" r:id="rId16"/>
    <p:sldId id="1739" r:id="rId17"/>
    <p:sldId id="1740" r:id="rId18"/>
    <p:sldId id="1741" r:id="rId19"/>
    <p:sldId id="1742" r:id="rId20"/>
    <p:sldId id="1743" r:id="rId21"/>
    <p:sldId id="1744" r:id="rId22"/>
    <p:sldId id="1745" r:id="rId23"/>
  </p:sldIdLst>
  <p:sldSz cx="12192000" cy="6858000"/>
  <p:notesSz cx="7010400" cy="9296400"/>
  <p:custDataLst>
    <p:tags r:id="rId26"/>
  </p:custDataLst>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32">
          <p15:clr>
            <a:srgbClr val="A4A3A4"/>
          </p15:clr>
        </p15:guide>
        <p15:guide id="2" pos="3476">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7"/>
    <a:srgbClr val="920000"/>
    <a:srgbClr val="39BEC5"/>
    <a:srgbClr val="46C4CA"/>
    <a:srgbClr val="57C9CF"/>
    <a:srgbClr val="B48900"/>
    <a:srgbClr val="DEA900"/>
    <a:srgbClr val="00FFFF"/>
    <a:srgbClr val="00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2" autoAdjust="0"/>
    <p:restoredTop sz="86410" autoAdjust="0"/>
  </p:normalViewPr>
  <p:slideViewPr>
    <p:cSldViewPr snapToGrid="0">
      <p:cViewPr varScale="1">
        <p:scale>
          <a:sx n="110" d="100"/>
          <a:sy n="110" d="100"/>
        </p:scale>
        <p:origin x="420" y="126"/>
      </p:cViewPr>
      <p:guideLst>
        <p:guide orient="horz" pos="2132"/>
        <p:guide pos="34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970338" y="8829675"/>
            <a:ext cx="3038475" cy="465138"/>
          </a:xfrm>
          <a:prstGeom prst="rect">
            <a:avLst/>
          </a:prstGeom>
        </p:spPr>
        <p:txBody>
          <a:bodyPr vert="horz" wrap="square" lIns="91427" tIns="45713" rIns="91427" bIns="45713" numCol="1" anchor="b" anchorCtr="0" compatLnSpc="1">
            <a:prstTxWarp prst="textNoShape">
              <a:avLst/>
            </a:prstTxWarp>
          </a:bodyPr>
          <a:lstStyle>
            <a:lvl1pPr algn="r" eaLnBrk="1" hangingPunct="1">
              <a:defRPr/>
            </a:lvl1pPr>
          </a:lstStyle>
          <a:p>
            <a:pPr>
              <a:defRPr/>
            </a:pPr>
            <a:fld id="{93179F00-AF33-4C0A-913F-21F9FE1258F2}" type="slidenum">
              <a:rPr lang="en-US" altLang="en-US"/>
              <a:pPr>
                <a:defRPr/>
              </a:pPr>
              <a:t>‹#›</a:t>
            </a:fld>
            <a:endParaRPr lang="en-US" altLang="en-US"/>
          </a:p>
        </p:txBody>
      </p:sp>
    </p:spTree>
    <p:extLst>
      <p:ext uri="{BB962C8B-B14F-4D97-AF65-F5344CB8AC3E}">
        <p14:creationId xmlns:p14="http://schemas.microsoft.com/office/powerpoint/2010/main" val="237707657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sz="quarter" idx="3"/>
          </p:nvPr>
        </p:nvSpPr>
        <p:spPr bwMode="auto">
          <a:xfrm>
            <a:off x="1090613" y="2952750"/>
            <a:ext cx="5453062" cy="5648325"/>
          </a:xfrm>
          <a:prstGeom prst="rect">
            <a:avLst/>
          </a:prstGeom>
          <a:noFill/>
          <a:ln w="9525">
            <a:solidFill>
              <a:schemeClr val="tx1"/>
            </a:solidFill>
            <a:miter lim="800000"/>
            <a:headEnd/>
            <a:tailEnd/>
          </a:ln>
        </p:spPr>
        <p:txBody>
          <a:bodyPr vert="horz" wrap="square" lIns="93386" tIns="46693" rIns="93386" bIns="46693" numCol="1" anchor="t" anchorCtr="0" compatLnSpc="1">
            <a:prstTxWarp prst="textNoShape">
              <a:avLst/>
            </a:prstTxWarp>
          </a:bodyPr>
          <a:lstStyle/>
          <a:p>
            <a:pPr lvl="0"/>
            <a:r>
              <a:rPr lang="en-GB" noProof="0" smtClean="0"/>
              <a:t>Notes:</a:t>
            </a:r>
          </a:p>
          <a:p>
            <a:pPr lvl="1"/>
            <a:r>
              <a:rPr lang="en-GB" noProof="0" smtClean="0"/>
              <a:t>Second level</a:t>
            </a:r>
          </a:p>
          <a:p>
            <a:pPr lvl="2"/>
            <a:r>
              <a:rPr lang="en-GB" noProof="0" smtClean="0"/>
              <a:t>Third level</a:t>
            </a:r>
          </a:p>
          <a:p>
            <a:pPr lvl="3"/>
            <a:r>
              <a:rPr lang="en-GB" noProof="0" smtClean="0"/>
              <a:t>Fourth level</a:t>
            </a:r>
          </a:p>
        </p:txBody>
      </p:sp>
      <p:sp>
        <p:nvSpPr>
          <p:cNvPr id="3075" name="Line 36"/>
          <p:cNvSpPr>
            <a:spLocks noChangeShapeType="1"/>
          </p:cNvSpPr>
          <p:nvPr/>
        </p:nvSpPr>
        <p:spPr bwMode="auto">
          <a:xfrm>
            <a:off x="858838" y="2724150"/>
            <a:ext cx="5138737"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lIns="98485" tIns="49244" rIns="98485" bIns="49244" anchor="ctr"/>
          <a:lstStyle/>
          <a:p>
            <a:endParaRPr lang="en-US"/>
          </a:p>
        </p:txBody>
      </p:sp>
      <p:cxnSp>
        <p:nvCxnSpPr>
          <p:cNvPr id="21" name="Straight Connector 20"/>
          <p:cNvCxnSpPr/>
          <p:nvPr/>
        </p:nvCxnSpPr>
        <p:spPr>
          <a:xfrm>
            <a:off x="393700" y="454025"/>
            <a:ext cx="6224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518" name="Rectangle 45"/>
          <p:cNvSpPr txBox="1">
            <a:spLocks noChangeArrowheads="1"/>
          </p:cNvSpPr>
          <p:nvPr/>
        </p:nvSpPr>
        <p:spPr bwMode="auto">
          <a:xfrm>
            <a:off x="5997575" y="8923338"/>
            <a:ext cx="623888" cy="220662"/>
          </a:xfrm>
          <a:prstGeom prst="rect">
            <a:avLst/>
          </a:prstGeom>
          <a:noFill/>
          <a:ln>
            <a:noFill/>
          </a:ln>
          <a:extLst/>
        </p:spPr>
        <p:txBody>
          <a:bodyPr lIns="19331" tIns="0" rIns="19331" bIns="0" anchor="b"/>
          <a:lstStyle>
            <a:lvl1pPr defTabSz="893763"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defRPr/>
            </a:pPr>
            <a:fld id="{17B2B5DA-A376-49E4-BD8E-11581B34E544}" type="slidenum">
              <a:rPr lang="en-US" altLang="en-US" sz="900" smtClean="0"/>
              <a:pPr algn="ctr">
                <a:defRPr/>
              </a:pPr>
              <a:t>‹#›</a:t>
            </a:fld>
            <a:endParaRPr lang="en-US" altLang="en-US" sz="900" dirty="0" smtClean="0"/>
          </a:p>
        </p:txBody>
      </p:sp>
      <p:sp>
        <p:nvSpPr>
          <p:cNvPr id="64519" name="Rectangle 5"/>
          <p:cNvSpPr txBox="1">
            <a:spLocks noChangeArrowheads="1"/>
          </p:cNvSpPr>
          <p:nvPr/>
        </p:nvSpPr>
        <p:spPr bwMode="auto">
          <a:xfrm>
            <a:off x="544513" y="2952750"/>
            <a:ext cx="546100" cy="5648325"/>
          </a:xfrm>
          <a:prstGeom prst="rect">
            <a:avLst/>
          </a:prstGeom>
          <a:noFill/>
          <a:ln w="9525">
            <a:solidFill>
              <a:schemeClr val="tx1"/>
            </a:solidFill>
            <a:miter lim="800000"/>
            <a:headEnd/>
            <a:tailEnd/>
          </a:ln>
          <a:extLst/>
        </p:spPr>
        <p:txBody>
          <a:bodyPr lIns="93386" tIns="46693" rIns="93386" bIns="46693"/>
          <a:lstStyle>
            <a:lvl1pPr marL="114300" indent="-114300" defTabSz="927100" eaLnBrk="0" hangingPunct="0">
              <a:defRPr sz="1200">
                <a:solidFill>
                  <a:schemeClr val="tx1"/>
                </a:solidFill>
                <a:latin typeface="Arial" pitchFamily="34" charset="0"/>
                <a:cs typeface="Arial" pitchFamily="34" charset="0"/>
              </a:defRPr>
            </a:lvl1pPr>
            <a:lvl2pPr marL="742950" indent="-285750" defTabSz="927100" eaLnBrk="0" hangingPunct="0">
              <a:defRPr sz="1200">
                <a:solidFill>
                  <a:schemeClr val="tx1"/>
                </a:solidFill>
                <a:latin typeface="Arial" pitchFamily="34" charset="0"/>
                <a:cs typeface="Arial" pitchFamily="34" charset="0"/>
              </a:defRPr>
            </a:lvl2pPr>
            <a:lvl3pPr marL="1143000" indent="-228600" defTabSz="927100" eaLnBrk="0" hangingPunct="0">
              <a:defRPr sz="1200">
                <a:solidFill>
                  <a:schemeClr val="tx1"/>
                </a:solidFill>
                <a:latin typeface="Arial" pitchFamily="34" charset="0"/>
                <a:cs typeface="Arial" pitchFamily="34" charset="0"/>
              </a:defRPr>
            </a:lvl3pPr>
            <a:lvl4pPr marL="1600200" indent="-228600" defTabSz="927100" eaLnBrk="0" hangingPunct="0">
              <a:defRPr sz="1200">
                <a:solidFill>
                  <a:schemeClr val="tx1"/>
                </a:solidFill>
                <a:latin typeface="Arial" pitchFamily="34" charset="0"/>
                <a:cs typeface="Arial" pitchFamily="34" charset="0"/>
              </a:defRPr>
            </a:lvl4pPr>
            <a:lvl5pPr marL="2057400" indent="-228600" defTabSz="927100" eaLnBrk="0" hangingPunct="0">
              <a:defRPr sz="1200">
                <a:solidFill>
                  <a:schemeClr val="tx1"/>
                </a:solidFill>
                <a:latin typeface="Arial" pitchFamily="34" charset="0"/>
                <a:cs typeface="Arial" pitchFamily="34" charset="0"/>
              </a:defRPr>
            </a:lvl5pPr>
            <a:lvl6pPr marL="2514600" indent="-228600" defTabSz="9271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9271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9271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927100" eaLnBrk="0" fontAlgn="base" hangingPunct="0">
              <a:spcBef>
                <a:spcPct val="0"/>
              </a:spcBef>
              <a:spcAft>
                <a:spcPct val="0"/>
              </a:spcAft>
              <a:defRPr sz="1200">
                <a:solidFill>
                  <a:schemeClr val="tx1"/>
                </a:solidFill>
                <a:latin typeface="Arial" pitchFamily="34" charset="0"/>
                <a:cs typeface="Arial" pitchFamily="34" charset="0"/>
              </a:defRPr>
            </a:lvl9pPr>
          </a:lstStyle>
          <a:p>
            <a:pPr>
              <a:spcBef>
                <a:spcPct val="30000"/>
              </a:spcBef>
              <a:buSzPct val="75000"/>
              <a:buFont typeface="Monotype Sorts"/>
              <a:buChar char="q"/>
              <a:defRPr/>
            </a:pPr>
            <a:endParaRPr lang="en-GB" sz="1000" dirty="0" smtClean="0">
              <a:ea typeface="+mn-ea"/>
            </a:endParaRPr>
          </a:p>
        </p:txBody>
      </p:sp>
      <p:sp>
        <p:nvSpPr>
          <p:cNvPr id="14" name="Slide Image Placeholder 13"/>
          <p:cNvSpPr>
            <a:spLocks noGrp="1" noRot="1" noChangeAspect="1"/>
          </p:cNvSpPr>
          <p:nvPr>
            <p:ph type="sldImg" idx="2"/>
          </p:nvPr>
        </p:nvSpPr>
        <p:spPr>
          <a:xfrm>
            <a:off x="1671638" y="566738"/>
            <a:ext cx="3668712" cy="2063750"/>
          </a:xfrm>
          <a:prstGeom prst="rect">
            <a:avLst/>
          </a:prstGeom>
          <a:noFill/>
          <a:ln w="12700">
            <a:solidFill>
              <a:prstClr val="black"/>
            </a:solidFill>
          </a:ln>
        </p:spPr>
        <p:txBody>
          <a:bodyPr vert="horz" lIns="98485" tIns="49244" rIns="98485" bIns="49244" rtlCol="0" anchor="ctr"/>
          <a:lstStyle/>
          <a:p>
            <a:pPr lvl="0"/>
            <a:endParaRPr lang="en-US" noProof="0" dirty="0"/>
          </a:p>
        </p:txBody>
      </p:sp>
      <p:sp>
        <p:nvSpPr>
          <p:cNvPr id="11" name="Header Placeholder 17"/>
          <p:cNvSpPr>
            <a:spLocks noGrp="1"/>
          </p:cNvSpPr>
          <p:nvPr>
            <p:ph type="hdr" sz="quarter"/>
          </p:nvPr>
        </p:nvSpPr>
        <p:spPr bwMode="auto">
          <a:xfrm>
            <a:off x="3505200" y="207963"/>
            <a:ext cx="3116263" cy="295275"/>
          </a:xfrm>
          <a:prstGeom prst="rect">
            <a:avLst/>
          </a:prstGeom>
          <a:noFill/>
          <a:ln w="9525">
            <a:noFill/>
            <a:miter lim="800000"/>
            <a:headEnd/>
            <a:tailEnd/>
          </a:ln>
        </p:spPr>
        <p:txBody>
          <a:bodyPr vert="horz" wrap="square" lIns="92782" tIns="46393" rIns="92782" bIns="46393" numCol="1" anchor="t" anchorCtr="0" compatLnSpc="1">
            <a:prstTxWarp prst="textNoShape">
              <a:avLst/>
            </a:prstTxWarp>
          </a:bodyPr>
          <a:lstStyle>
            <a:lvl1pPr algn="r" defTabSz="860431" eaLnBrk="0" hangingPunct="0">
              <a:defRPr sz="1000">
                <a:latin typeface="Arial" pitchFamily="34" charset="0"/>
                <a:ea typeface="+mn-ea"/>
                <a:cs typeface="Arial" pitchFamily="34" charset="0"/>
              </a:defRPr>
            </a:lvl1pPr>
          </a:lstStyle>
          <a:p>
            <a:pPr>
              <a:defRPr/>
            </a:pPr>
            <a:r>
              <a:rPr lang="en-US"/>
              <a:t>Module 1: Get SHARP!</a:t>
            </a:r>
          </a:p>
        </p:txBody>
      </p:sp>
    </p:spTree>
    <p:extLst>
      <p:ext uri="{BB962C8B-B14F-4D97-AF65-F5344CB8AC3E}">
        <p14:creationId xmlns:p14="http://schemas.microsoft.com/office/powerpoint/2010/main" val="3095894273"/>
      </p:ext>
    </p:extLst>
  </p:cSld>
  <p:clrMap bg1="lt1" tx1="dk1" bg2="lt2" tx2="dk2" accent1="accent1" accent2="accent2" accent3="accent3" accent4="accent4" accent5="accent5" accent6="accent6" hlink="hlink" folHlink="folHlink"/>
  <p:hf sldNum="0" dt="0"/>
  <p:notesStyle>
    <a:lvl1pPr marL="228600" indent="-228600" algn="l" rtl="0" eaLnBrk="0" fontAlgn="base" hangingPunct="0">
      <a:spcBef>
        <a:spcPct val="30000"/>
      </a:spcBef>
      <a:spcAft>
        <a:spcPct val="0"/>
      </a:spcAft>
      <a:buSzPct val="75000"/>
      <a:buFont typeface="Wingdings" panose="05000000000000000000" pitchFamily="2" charset="2"/>
      <a:buChar char="q"/>
      <a:tabLst>
        <a:tab pos="228600" algn="l"/>
      </a:tabLst>
      <a:defRPr sz="1200" kern="1200">
        <a:solidFill>
          <a:schemeClr val="tx1"/>
        </a:solidFill>
        <a:latin typeface="Arial" charset="0"/>
        <a:ea typeface="ＭＳ Ｐゴシック" charset="0"/>
        <a:cs typeface="+mn-cs"/>
      </a:defRPr>
    </a:lvl1pPr>
    <a:lvl2pPr marL="742950" indent="-285750" algn="l" rtl="0" eaLnBrk="0" fontAlgn="base" hangingPunct="0">
      <a:spcBef>
        <a:spcPct val="30000"/>
      </a:spcBef>
      <a:spcAft>
        <a:spcPct val="0"/>
      </a:spcAft>
      <a:buSzPct val="75000"/>
      <a:buFont typeface="Wingdings" panose="05000000000000000000" pitchFamily="2" charset="2"/>
      <a:buChar char="Ø"/>
      <a:tabLst>
        <a:tab pos="342900" algn="l"/>
      </a:tabLs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buSzPct val="75000"/>
      <a:buFont typeface="Symbol" panose="05050102010706020507" pitchFamily="18" charset="2"/>
      <a:buChar char="-"/>
      <a:tabLst>
        <a:tab pos="457200" algn="l"/>
      </a:tabLs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buSzPct val="75000"/>
      <a:buFont typeface="Wingdings" panose="05000000000000000000" pitchFamily="2" charset="2"/>
      <a:buChar char=""/>
      <a:tabLst>
        <a:tab pos="571500" algn="l"/>
      </a:tabLs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75000"/>
      <a:buFont typeface="Wingdings" panose="05000000000000000000" pitchFamily="2" charset="2"/>
      <a:buChar char="Ø"/>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874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96230"/>
            <a:ext cx="2971800" cy="458787"/>
          </a:xfrm>
          <a:prstGeom prst="rect">
            <a:avLst/>
          </a:prstGeom>
        </p:spPr>
        <p:txBody>
          <a:bodyPr/>
          <a:lstStyle/>
          <a:p>
            <a:fld id="{2C5D4A52-93D7-4153-B044-494F8E375E48}" type="slidenum">
              <a:rPr lang="en-US" smtClean="0"/>
              <a:t>1</a:t>
            </a:fld>
            <a:endParaRPr lang="en-US"/>
          </a:p>
        </p:txBody>
      </p:sp>
    </p:spTree>
    <p:extLst>
      <p:ext uri="{BB962C8B-B14F-4D97-AF65-F5344CB8AC3E}">
        <p14:creationId xmlns:p14="http://schemas.microsoft.com/office/powerpoint/2010/main" val="311419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8888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1684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3795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37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a typeface="MS PGothic" panose="020B0600070205080204" pitchFamily="34" charset="-128"/>
            </a:endParaRPr>
          </a:p>
        </p:txBody>
      </p:sp>
      <p:sp>
        <p:nvSpPr>
          <p:cNvPr id="51204" name="Slide Number Placeholder 3"/>
          <p:cNvSpPr>
            <a:spLocks noGrp="1"/>
          </p:cNvSpPr>
          <p:nvPr>
            <p:ph type="sldNum" sz="quarter" idx="5"/>
          </p:nvPr>
        </p:nvSpPr>
        <p:spPr bwMode="auto">
          <a:xfrm>
            <a:off x="3970938" y="8829967"/>
            <a:ext cx="3037840" cy="46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C959F6-FD40-4C95-85B8-D4A7A012ECF4}" type="slidenum">
              <a:rPr lang="en-US" altLang="en-US" smtClean="0"/>
              <a:pPr fontAlgn="base">
                <a:spcBef>
                  <a:spcPct val="0"/>
                </a:spcBef>
                <a:spcAft>
                  <a:spcPct val="0"/>
                </a:spcAft>
              </a:pPr>
              <a:t>14</a:t>
            </a:fld>
            <a:endParaRPr lang="en-US" altLang="en-US" smtClean="0"/>
          </a:p>
        </p:txBody>
      </p:sp>
    </p:spTree>
    <p:extLst>
      <p:ext uri="{BB962C8B-B14F-4D97-AF65-F5344CB8AC3E}">
        <p14:creationId xmlns:p14="http://schemas.microsoft.com/office/powerpoint/2010/main" val="360931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A5A1AB0-C46B-4D1B-8997-17FE393A2959}" type="slidenum">
              <a:rPr lang="en-US" smtClean="0"/>
              <a:t>15</a:t>
            </a:fld>
            <a:endParaRPr lang="en-US"/>
          </a:p>
        </p:txBody>
      </p:sp>
    </p:spTree>
    <p:extLst>
      <p:ext uri="{BB962C8B-B14F-4D97-AF65-F5344CB8AC3E}">
        <p14:creationId xmlns:p14="http://schemas.microsoft.com/office/powerpoint/2010/main" val="193174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4858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9905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265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40C78A8-FBAD-4723-9CE5-689A6792C66C}" type="slidenum">
              <a:rPr lang="en-US" smtClean="0"/>
              <a:t>19</a:t>
            </a:fld>
            <a:endParaRPr lang="en-US"/>
          </a:p>
        </p:txBody>
      </p:sp>
    </p:spTree>
    <p:extLst>
      <p:ext uri="{BB962C8B-B14F-4D97-AF65-F5344CB8AC3E}">
        <p14:creationId xmlns:p14="http://schemas.microsoft.com/office/powerpoint/2010/main" val="165864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p:spPr>
        <p:txBody>
          <a:bodyPr/>
          <a:lstStyle/>
          <a:p>
            <a:pPr marL="0" marR="0" indent="0">
              <a:spcBef>
                <a:spcPts val="0"/>
              </a:spcBef>
              <a:spcAft>
                <a:spcPts val="300"/>
              </a:spcAft>
              <a:buNone/>
            </a:pP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05666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40C78A8-FBAD-4723-9CE5-689A6792C66C}" type="slidenum">
              <a:rPr lang="en-US" smtClean="0"/>
              <a:t>20</a:t>
            </a:fld>
            <a:endParaRPr lang="en-US"/>
          </a:p>
        </p:txBody>
      </p:sp>
    </p:spTree>
    <p:extLst>
      <p:ext uri="{BB962C8B-B14F-4D97-AF65-F5344CB8AC3E}">
        <p14:creationId xmlns:p14="http://schemas.microsoft.com/office/powerpoint/2010/main" val="3122378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40C78A8-FBAD-4723-9CE5-689A6792C66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3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709" indent="-372709">
              <a:spcBef>
                <a:spcPts val="1223"/>
              </a:spcBef>
              <a:spcAft>
                <a:spcPts val="1223"/>
              </a:spcAft>
            </a:pPr>
            <a:endParaRPr lang="en-US" altLang="en-US" b="0" dirty="0" smtClean="0">
              <a:ea typeface="MS PGothic" pitchFamily="34" charset="-128"/>
            </a:endParaRPr>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F1176EE-8A71-48A2-B6AB-A5ADD05BA6E1}" type="slidenum">
              <a:rPr lang="en-US" smtClean="0"/>
              <a:t>22</a:t>
            </a:fld>
            <a:endParaRPr lang="en-US"/>
          </a:p>
        </p:txBody>
      </p:sp>
    </p:spTree>
    <p:extLst>
      <p:ext uri="{BB962C8B-B14F-4D97-AF65-F5344CB8AC3E}">
        <p14:creationId xmlns:p14="http://schemas.microsoft.com/office/powerpoint/2010/main" val="22485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1151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p:spPr>
        <p:txBody>
          <a:bodyPr/>
          <a:lstStyle/>
          <a:p>
            <a:endParaRPr lang="en-US" dirty="0">
              <a:latin typeface="Arial" charset="0"/>
              <a:ea typeface="ＭＳ Ｐゴシック" charset="0"/>
            </a:endParaRPr>
          </a:p>
        </p:txBody>
      </p:sp>
    </p:spTree>
    <p:extLst>
      <p:ext uri="{BB962C8B-B14F-4D97-AF65-F5344CB8AC3E}">
        <p14:creationId xmlns:p14="http://schemas.microsoft.com/office/powerpoint/2010/main" val="414720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a:noFill/>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72469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5"/>
          <p:cNvSpPr>
            <a:spLocks noGrp="1" noRot="1" noChangeAspect="1" noTextEdit="1"/>
          </p:cNvSpPr>
          <p:nvPr>
            <p:ph type="sldImg"/>
          </p:nvPr>
        </p:nvSpPr>
        <p:spPr bwMode="auto">
          <a:noFill/>
          <a:ln>
            <a:solidFill>
              <a:srgbClr val="000000"/>
            </a:solidFill>
            <a:miter lim="800000"/>
            <a:headEnd/>
            <a:tailEnd/>
          </a:ln>
        </p:spPr>
      </p:sp>
      <p:sp>
        <p:nvSpPr>
          <p:cNvPr id="105475" name="Notes Placeholder 6"/>
          <p:cNvSpPr>
            <a:spLocks noGrp="1"/>
          </p:cNvSpPr>
          <p:nvPr>
            <p:ph type="body" idx="1"/>
          </p:nvPr>
        </p:nvSpPr>
        <p:spPr>
          <a:noFill/>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81733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52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2966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6F5130DF-27BA-4410-9FC9-21A80D3F23E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14491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223"/>
            <a:ext cx="5397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311900"/>
            <a:ext cx="12192000" cy="546100"/>
          </a:xfrm>
          <a:prstGeom prst="rect">
            <a:avLst/>
          </a:prstGeom>
          <a:gradFill>
            <a:gsLst>
              <a:gs pos="70000">
                <a:schemeClr val="bg1"/>
              </a:gs>
              <a:gs pos="100000">
                <a:srgbClr val="FFD53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i="1" dirty="0">
              <a:solidFill>
                <a:srgbClr val="FFD627"/>
              </a:solidFill>
              <a:latin typeface="Franklin Gothic Book" panose="020B0503020102020204" pitchFamily="34" charset="0"/>
            </a:endParaRPr>
          </a:p>
        </p:txBody>
      </p:sp>
      <p:sp>
        <p:nvSpPr>
          <p:cNvPr id="6" name="TextBox 11"/>
          <p:cNvSpPr txBox="1">
            <a:spLocks noChangeArrowheads="1"/>
          </p:cNvSpPr>
          <p:nvPr userDrawn="1"/>
        </p:nvSpPr>
        <p:spPr bwMode="auto">
          <a:xfrm>
            <a:off x="106363" y="6365875"/>
            <a:ext cx="4389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sz="1400" i="1" dirty="0" smtClean="0">
                <a:solidFill>
                  <a:srgbClr val="FFD627"/>
                </a:solidFill>
                <a:latin typeface="Franklin Gothic Book" panose="020B0503020102020204" pitchFamily="34" charset="0"/>
              </a:rPr>
              <a:t>Sexual Assault. Sexual Harassment. </a:t>
            </a:r>
            <a:r>
              <a:rPr lang="en-US" altLang="en-US" sz="1400" b="1" i="1" dirty="0" smtClean="0">
                <a:solidFill>
                  <a:srgbClr val="FFD627"/>
                </a:solidFill>
                <a:latin typeface="Franklin Gothic Book" panose="020B0503020102020204" pitchFamily="34" charset="0"/>
              </a:rPr>
              <a:t>NOT IN OUR ARMY.</a:t>
            </a:r>
          </a:p>
        </p:txBody>
      </p:sp>
      <p:sp>
        <p:nvSpPr>
          <p:cNvPr id="7" name="Rectangle 12"/>
          <p:cNvSpPr>
            <a:spLocks noChangeArrowheads="1"/>
          </p:cNvSpPr>
          <p:nvPr userDrawn="1"/>
        </p:nvSpPr>
        <p:spPr bwMode="auto">
          <a:xfrm>
            <a:off x="9139238" y="6365875"/>
            <a:ext cx="305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1" i="1" dirty="0" smtClean="0">
                <a:solidFill>
                  <a:srgbClr val="FFD627"/>
                </a:solidFill>
                <a:latin typeface="Franklin Gothic Book" panose="020B0503020102020204" pitchFamily="34" charset="0"/>
              </a:rPr>
              <a:t>Enabling Readiness-Fostering Change</a:t>
            </a:r>
          </a:p>
        </p:txBody>
      </p:sp>
      <p:sp>
        <p:nvSpPr>
          <p:cNvPr id="9" name="Subtitle 8"/>
          <p:cNvSpPr>
            <a:spLocks noGrp="1"/>
          </p:cNvSpPr>
          <p:nvPr>
            <p:ph type="subTitle" idx="1"/>
          </p:nvPr>
        </p:nvSpPr>
        <p:spPr>
          <a:xfrm>
            <a:off x="632883" y="3711429"/>
            <a:ext cx="11074400" cy="1143000"/>
          </a:xfrm>
          <a:prstGeom prst="rect">
            <a:avLst/>
          </a:prstGeom>
        </p:spPr>
        <p:txBody>
          <a:bodyPr>
            <a:noAutofit/>
          </a:bodyPr>
          <a:lstStyle>
            <a:lvl1pPr marL="0" indent="0" algn="ctr">
              <a:buNone/>
              <a:defRPr kumimoji="0" lang="en-US" sz="4000" b="1" i="0" kern="1200" spc="-100" baseline="0" dirty="0">
                <a:ln w="3200">
                  <a:noFill/>
                  <a:prstDash val="solid"/>
                  <a:round/>
                </a:ln>
                <a:solidFill>
                  <a:srgbClr val="5A5A59"/>
                </a:solidFill>
                <a:effectLst/>
                <a:latin typeface="Arial"/>
                <a:ea typeface="+mj-ea"/>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Title 27"/>
          <p:cNvSpPr>
            <a:spLocks noGrp="1"/>
          </p:cNvSpPr>
          <p:nvPr>
            <p:ph type="ctrTitle"/>
          </p:nvPr>
        </p:nvSpPr>
        <p:spPr>
          <a:xfrm>
            <a:off x="632883" y="1018036"/>
            <a:ext cx="11074400" cy="1905000"/>
          </a:xfrm>
          <a:prstGeom prst="rect">
            <a:avLst/>
          </a:prstGeom>
          <a:ln w="6350" cap="rnd">
            <a:noFill/>
          </a:ln>
        </p:spPr>
        <p:txBody>
          <a:bodyPr anchor="b"/>
          <a:lstStyle>
            <a:lvl1pPr algn="ctr">
              <a:defRPr lang="en-US" sz="4400" b="1" i="0" dirty="0">
                <a:ln w="3200">
                  <a:noFill/>
                  <a:prstDash val="solid"/>
                  <a:round/>
                </a:ln>
                <a:solidFill>
                  <a:srgbClr val="9F883D"/>
                </a:solidFill>
                <a:effectLst/>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452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67119" y="1371262"/>
            <a:ext cx="5413248" cy="4419938"/>
          </a:xfrm>
          <a:prstGeom prst="rect">
            <a:avLst/>
          </a:prstGeom>
        </p:spPr>
        <p:txBody>
          <a:bodyPr/>
          <a:lstStyle>
            <a:lvl1pPr marL="228600" indent="-228600">
              <a:lnSpc>
                <a:spcPct val="114000"/>
              </a:lnSpc>
              <a:spcBef>
                <a:spcPts val="0"/>
              </a:spcBef>
              <a:spcAft>
                <a:spcPts val="600"/>
              </a:spcAft>
              <a:buFont typeface="Wingdings" panose="05000000000000000000" pitchFamily="2" charset="2"/>
              <a:buChar char="Ø"/>
              <a:defRPr sz="2400" b="1" i="0">
                <a:latin typeface="Arial"/>
                <a:cs typeface="Arial"/>
              </a:defRPr>
            </a:lvl1pPr>
            <a:lvl2pPr marL="454025" indent="-223838">
              <a:lnSpc>
                <a:spcPct val="114000"/>
              </a:lnSpc>
              <a:spcBef>
                <a:spcPts val="0"/>
              </a:spcBef>
              <a:spcAft>
                <a:spcPts val="600"/>
              </a:spcAft>
              <a:buFont typeface="Arial" panose="020B0604020202020204" pitchFamily="34" charset="0"/>
              <a:buChar char="•"/>
              <a:defRPr b="1" i="0">
                <a:latin typeface="Arial"/>
                <a:cs typeface="Arial"/>
              </a:defRPr>
            </a:lvl2pPr>
            <a:lvl3pPr marL="684213" indent="-231775">
              <a:lnSpc>
                <a:spcPct val="114000"/>
              </a:lnSpc>
              <a:spcBef>
                <a:spcPts val="0"/>
              </a:spcBef>
              <a:spcAft>
                <a:spcPts val="600"/>
              </a:spcAft>
              <a:buFont typeface="Wingdings" panose="05000000000000000000" pitchFamily="2" charset="2"/>
              <a:buChar char="ü"/>
              <a:defRPr sz="1600" b="1" i="0">
                <a:latin typeface="Arial"/>
                <a:cs typeface="Arial"/>
              </a:defRPr>
            </a:lvl3pPr>
            <a:lvl4pPr>
              <a:lnSpc>
                <a:spcPct val="114000"/>
              </a:lnSpc>
              <a:spcBef>
                <a:spcPts val="0"/>
              </a:spcBef>
              <a:spcAft>
                <a:spcPts val="600"/>
              </a:spcAft>
              <a:defRPr b="0" i="0">
                <a:latin typeface="Arial"/>
                <a:cs typeface="Arial"/>
              </a:defRPr>
            </a:lvl4pPr>
            <a:lvl5pPr>
              <a:lnSpc>
                <a:spcPct val="114000"/>
              </a:lnSpc>
              <a:spcBef>
                <a:spcPts val="0"/>
              </a:spcBef>
              <a:spcAft>
                <a:spcPts val="600"/>
              </a:spcAft>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2"/>
          <p:cNvSpPr>
            <a:spLocks noGrp="1"/>
          </p:cNvSpPr>
          <p:nvPr>
            <p:ph sz="half" idx="2"/>
          </p:nvPr>
        </p:nvSpPr>
        <p:spPr>
          <a:xfrm>
            <a:off x="6340876" y="1371262"/>
            <a:ext cx="5477819" cy="4419938"/>
          </a:xfrm>
          <a:prstGeom prst="rect">
            <a:avLst/>
          </a:prstGeom>
        </p:spPr>
        <p:txBody>
          <a:bodyPr/>
          <a:lstStyle>
            <a:lvl1pPr marL="228600" indent="-228600">
              <a:lnSpc>
                <a:spcPct val="114000"/>
              </a:lnSpc>
              <a:spcBef>
                <a:spcPts val="0"/>
              </a:spcBef>
              <a:spcAft>
                <a:spcPts val="600"/>
              </a:spcAft>
              <a:buFont typeface="Wingdings" panose="05000000000000000000" pitchFamily="2" charset="2"/>
              <a:buChar char="Ø"/>
              <a:defRPr sz="2400" b="1" i="0">
                <a:latin typeface="Arial"/>
                <a:cs typeface="Arial"/>
              </a:defRPr>
            </a:lvl1pPr>
            <a:lvl2pPr marL="457200" indent="-233363">
              <a:lnSpc>
                <a:spcPct val="114000"/>
              </a:lnSpc>
              <a:spcBef>
                <a:spcPts val="0"/>
              </a:spcBef>
              <a:spcAft>
                <a:spcPts val="600"/>
              </a:spcAft>
              <a:buFont typeface="Arial" panose="020B0604020202020204" pitchFamily="34" charset="0"/>
              <a:buChar char="•"/>
              <a:tabLst/>
              <a:defRPr b="1" i="0">
                <a:latin typeface="Arial"/>
                <a:cs typeface="Arial"/>
              </a:defRPr>
            </a:lvl2pPr>
            <a:lvl3pPr marL="682625" indent="-228600">
              <a:lnSpc>
                <a:spcPct val="114000"/>
              </a:lnSpc>
              <a:spcBef>
                <a:spcPts val="0"/>
              </a:spcBef>
              <a:spcAft>
                <a:spcPts val="600"/>
              </a:spcAft>
              <a:buFont typeface="Wingdings" panose="05000000000000000000" pitchFamily="2" charset="2"/>
              <a:buChar char="ü"/>
              <a:defRPr sz="1600" b="1" i="0">
                <a:latin typeface="Arial"/>
                <a:cs typeface="Arial"/>
              </a:defRPr>
            </a:lvl3pPr>
            <a:lvl4pPr>
              <a:lnSpc>
                <a:spcPct val="114000"/>
              </a:lnSpc>
              <a:spcBef>
                <a:spcPts val="0"/>
              </a:spcBef>
              <a:spcAft>
                <a:spcPts val="600"/>
              </a:spcAft>
              <a:defRPr b="0" i="0">
                <a:latin typeface="Arial"/>
                <a:cs typeface="Arial"/>
              </a:defRPr>
            </a:lvl4pPr>
            <a:lvl5pPr>
              <a:lnSpc>
                <a:spcPct val="114000"/>
              </a:lnSpc>
              <a:spcBef>
                <a:spcPts val="0"/>
              </a:spcBef>
              <a:spcAft>
                <a:spcPts val="600"/>
              </a:spcAft>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5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73981" y="1364508"/>
            <a:ext cx="11447935" cy="4494301"/>
          </a:xfrm>
          <a:prstGeom prst="rect">
            <a:avLst/>
          </a:prstGeom>
        </p:spPr>
        <p:txBody>
          <a:bodyPr/>
          <a:lstStyle>
            <a:lvl1pPr marL="227013" indent="-227013">
              <a:buFont typeface="Wingdings" panose="05000000000000000000" pitchFamily="2" charset="2"/>
              <a:buChar char="Ø"/>
              <a:tabLst>
                <a:tab pos="230188" algn="l"/>
              </a:tabLst>
              <a:defRPr sz="2400" b="1" i="0"/>
            </a:lvl1pPr>
            <a:lvl2pPr marL="457200" indent="-227013">
              <a:buFont typeface="Arial" panose="020B0604020202020204" pitchFamily="34" charset="0"/>
              <a:buChar char="•"/>
              <a:defRPr b="1"/>
            </a:lvl2pPr>
            <a:lvl3pPr marL="685800" indent="-231775">
              <a:buFont typeface="Wingdings" panose="05000000000000000000" pitchFamily="2" charset="2"/>
              <a:buChar char="ü"/>
              <a:defRPr b="1"/>
            </a:lvl3pPr>
          </a:lstStyle>
          <a:p>
            <a:pPr lvl="0"/>
            <a:r>
              <a:rPr lang="en-US" smtClean="0"/>
              <a:t>Click to edit Master text styles</a:t>
            </a:r>
          </a:p>
          <a:p>
            <a:pPr lvl="1"/>
            <a:r>
              <a:rPr lang="en-US" smtClean="0"/>
              <a:t>Second level</a:t>
            </a:r>
          </a:p>
          <a:p>
            <a:pPr lvl="2"/>
            <a:r>
              <a:rPr lang="en-US" smtClean="0"/>
              <a:t>Third level</a:t>
            </a:r>
          </a:p>
        </p:txBody>
      </p:sp>
      <p:sp>
        <p:nvSpPr>
          <p:cNvPr id="8"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374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73981" y="1357752"/>
            <a:ext cx="11447935" cy="4501056"/>
          </a:xfrm>
          <a:prstGeom prst="rect">
            <a:avLst/>
          </a:prstGeom>
        </p:spPr>
        <p:txBody>
          <a:bodyPr/>
          <a:lstStyle>
            <a:lvl1pPr marL="0" indent="0" algn="ctr">
              <a:buFontTx/>
              <a:buNone/>
              <a:tabLst/>
              <a:defRPr sz="2200" b="1" i="1"/>
            </a:lvl1pPr>
            <a:lvl2pPr marL="344488" indent="0">
              <a:buFontTx/>
              <a:buNone/>
              <a:defRPr b="1"/>
            </a:lvl2pPr>
            <a:lvl3pPr marL="688975" indent="0">
              <a:buFontTx/>
              <a:buNone/>
              <a:defRPr b="1"/>
            </a:lvl3pPr>
          </a:lstStyle>
          <a:p>
            <a:pPr lvl="0"/>
            <a:r>
              <a:rPr lang="en-US" dirty="0" smtClean="0"/>
              <a:t>Click to edit Master text style</a:t>
            </a:r>
          </a:p>
        </p:txBody>
      </p:sp>
      <p:sp>
        <p:nvSpPr>
          <p:cNvPr id="8"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828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126" y="1357753"/>
            <a:ext cx="11427159" cy="4586757"/>
          </a:xfrm>
          <a:prstGeom prst="rect">
            <a:avLst/>
          </a:prstGeom>
        </p:spPr>
        <p:txBody>
          <a:bodyPr/>
          <a:lstStyle>
            <a:lvl1pPr marL="227013" indent="-227013">
              <a:buFont typeface="Wingdings" panose="05000000000000000000" pitchFamily="2" charset="2"/>
              <a:buChar char="Ø"/>
              <a:tabLst>
                <a:tab pos="230188" algn="l"/>
              </a:tabLst>
              <a:defRPr sz="2400" i="0"/>
            </a:lvl1pPr>
            <a:lvl2pPr marL="457200" indent="-227013">
              <a:buFont typeface="Arial" panose="020B0604020202020204" pitchFamily="34" charset="0"/>
              <a:buChar char="•"/>
              <a:defRPr/>
            </a:lvl2pPr>
            <a:lvl3pPr marL="685800" indent="-231775">
              <a:buFont typeface="Wingdings" panose="05000000000000000000" pitchFamily="2" charset="2"/>
              <a:buChar char="ü"/>
              <a:defRPr/>
            </a:lvl3pPr>
            <a:lvl4pPr marL="917575" indent="-228600">
              <a:buFont typeface="Wingdings" panose="05000000000000000000" pitchFamily="2" charset="2"/>
              <a:buChar cha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30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2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49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303475"/>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127387"/>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303475"/>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127387"/>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684233" y="104707"/>
            <a:ext cx="8381544" cy="529959"/>
          </a:xfrm>
        </p:spPr>
        <p:txBody>
          <a:bodyPr/>
          <a:lstStyle/>
          <a:p>
            <a:r>
              <a:rPr lang="en-US" smtClean="0"/>
              <a:t>Click to edit Master title style</a:t>
            </a:r>
            <a:endParaRPr lang="en-US"/>
          </a:p>
        </p:txBody>
      </p:sp>
    </p:spTree>
    <p:extLst>
      <p:ext uri="{BB962C8B-B14F-4D97-AF65-F5344CB8AC3E}">
        <p14:creationId xmlns:p14="http://schemas.microsoft.com/office/powerpoint/2010/main" val="2306592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3D2FF"/>
            </a:gs>
            <a:gs pos="3000">
              <a:srgbClr val="53D2FF"/>
            </a:gs>
            <a:gs pos="33000">
              <a:srgbClr val="7DDDD4"/>
            </a:gs>
            <a:gs pos="83000">
              <a:srgbClr val="FDE7A2"/>
            </a:gs>
            <a:gs pos="100000">
              <a:srgbClr val="FDEFC1"/>
            </a:gs>
          </a:gsLst>
          <a:lin ang="5400000" scaled="1"/>
        </a:gradFill>
        <a:effectLst/>
      </p:bgPr>
    </p:bg>
    <p:spTree>
      <p:nvGrpSpPr>
        <p:cNvPr id="1" name=""/>
        <p:cNvGrpSpPr/>
        <p:nvPr/>
      </p:nvGrpSpPr>
      <p:grpSpPr>
        <a:xfrm>
          <a:off x="0" y="0"/>
          <a:ext cx="0" cy="0"/>
          <a:chOff x="0" y="0"/>
          <a:chExt cx="0" cy="0"/>
        </a:xfrm>
      </p:grpSpPr>
      <p:sp>
        <p:nvSpPr>
          <p:cNvPr id="5" name="Rectangle 4"/>
          <p:cNvSpPr/>
          <p:nvPr userDrawn="1"/>
        </p:nvSpPr>
        <p:spPr>
          <a:xfrm>
            <a:off x="0" y="6311900"/>
            <a:ext cx="12192000" cy="546100"/>
          </a:xfrm>
          <a:prstGeom prst="rect">
            <a:avLst/>
          </a:prstGeom>
          <a:gradFill>
            <a:gsLst>
              <a:gs pos="70000">
                <a:schemeClr val="bg1"/>
              </a:gs>
              <a:gs pos="100000">
                <a:srgbClr val="FFD53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i="1" dirty="0">
              <a:solidFill>
                <a:srgbClr val="FFD627"/>
              </a:solidFill>
              <a:latin typeface="Franklin Gothic Book" panose="020B0503020102020204" pitchFamily="34" charset="0"/>
            </a:endParaRPr>
          </a:p>
        </p:txBody>
      </p:sp>
      <p:pic>
        <p:nvPicPr>
          <p:cNvPr id="1027" name="Picture 9"/>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0488" y="90488"/>
            <a:ext cx="40163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27763" y="0"/>
            <a:ext cx="5964237" cy="895350"/>
          </a:xfrm>
          <a:prstGeom prst="rect">
            <a:avLst/>
          </a:prstGeom>
          <a:ln>
            <a:noFill/>
          </a:ln>
          <a:effectLst/>
        </p:spPr>
        <p:txBody>
          <a:bodyPr vert="horz" lIns="91440" tIns="0" rIns="91440" bIns="0" rtlCol="0" anchor="t" anchorCtr="0">
            <a:noAutofit/>
          </a:bodyPr>
          <a:lstStyle/>
          <a:p>
            <a:r>
              <a:rPr lang="en-US" dirty="0" smtClean="0"/>
              <a:t>Click to edit Master title style</a:t>
            </a:r>
            <a:endParaRPr lang="en-US" dirty="0"/>
          </a:p>
        </p:txBody>
      </p:sp>
      <p:sp>
        <p:nvSpPr>
          <p:cNvPr id="1031" name="Rectangle 5"/>
          <p:cNvSpPr>
            <a:spLocks noChangeArrowheads="1"/>
          </p:cNvSpPr>
          <p:nvPr userDrawn="1"/>
        </p:nvSpPr>
        <p:spPr bwMode="auto">
          <a:xfrm>
            <a:off x="9547225" y="6432550"/>
            <a:ext cx="264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altLang="en-US" b="1" i="1" dirty="0" smtClean="0">
                <a:solidFill>
                  <a:srgbClr val="FFD627"/>
                </a:solidFill>
                <a:latin typeface="Franklin Gothic Book" panose="020B0503020102020204" pitchFamily="34" charset="0"/>
              </a:rPr>
              <a:t>Enabling Readiness-Fostering Change</a:t>
            </a:r>
          </a:p>
        </p:txBody>
      </p:sp>
      <p:sp>
        <p:nvSpPr>
          <p:cNvPr id="8" name="TextBox 11"/>
          <p:cNvSpPr txBox="1">
            <a:spLocks noChangeArrowheads="1"/>
          </p:cNvSpPr>
          <p:nvPr userDrawn="1"/>
        </p:nvSpPr>
        <p:spPr bwMode="auto">
          <a:xfrm>
            <a:off x="0" y="6432550"/>
            <a:ext cx="3875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b="1" dirty="0" smtClean="0">
                <a:solidFill>
                  <a:srgbClr val="FFD627"/>
                </a:solidFill>
                <a:latin typeface="Franklin Gothic Book" panose="020B0503020102020204" pitchFamily="34" charset="0"/>
              </a:rPr>
              <a:t>Sexual Assault / Sexual Harassment - </a:t>
            </a:r>
            <a:r>
              <a:rPr lang="en-US" altLang="en-US" b="1" dirty="0" smtClean="0">
                <a:solidFill>
                  <a:srgbClr val="FFD627"/>
                </a:solidFill>
                <a:latin typeface="Franklin Gothic Book" panose="020B0503020102020204" pitchFamily="34" charset="0"/>
              </a:rPr>
              <a:t>NOT IN OUR ARMY</a:t>
            </a:r>
          </a:p>
        </p:txBody>
      </p:sp>
      <p:sp>
        <p:nvSpPr>
          <p:cNvPr id="3" name="TextBox 2"/>
          <p:cNvSpPr txBox="1"/>
          <p:nvPr userDrawn="1"/>
        </p:nvSpPr>
        <p:spPr>
          <a:xfrm>
            <a:off x="11430000" y="5974576"/>
            <a:ext cx="431321" cy="276999"/>
          </a:xfrm>
          <a:prstGeom prst="rect">
            <a:avLst/>
          </a:prstGeom>
          <a:noFill/>
        </p:spPr>
        <p:txBody>
          <a:bodyPr wrap="square" rtlCol="0">
            <a:spAutoFit/>
          </a:bodyPr>
          <a:lstStyle/>
          <a:p>
            <a:fld id="{50DA29F7-8099-40BF-A97D-3960D7FB0CB6}" type="slidenum">
              <a:rPr lang="en-US" smtClean="0">
                <a:solidFill>
                  <a:schemeClr val="bg1"/>
                </a:solidFill>
              </a:rPr>
              <a:t>‹#›</a:t>
            </a:fld>
            <a:endParaRPr lang="en-US" dirty="0">
              <a:solidFill>
                <a:schemeClr val="bg1"/>
              </a:solidFill>
            </a:endParaRPr>
          </a:p>
        </p:txBody>
      </p:sp>
    </p:spTree>
  </p:cSld>
  <p:clrMap bg1="dk1" tx1="lt1" bg2="dk2" tx2="lt2" accent1="accent1" accent2="accent2" accent3="accent3" accent4="accent4" accent5="accent5" accent6="accent6" hlink="hlink" folHlink="folHlink"/>
  <p:sldLayoutIdLst>
    <p:sldLayoutId id="2147493366" r:id="rId1"/>
    <p:sldLayoutId id="2147493360" r:id="rId2"/>
    <p:sldLayoutId id="2147493361" r:id="rId3"/>
    <p:sldLayoutId id="2147493362" r:id="rId4"/>
    <p:sldLayoutId id="2147493363" r:id="rId5"/>
    <p:sldLayoutId id="2147493364" r:id="rId6"/>
    <p:sldLayoutId id="2147493365" r:id="rId7"/>
    <p:sldLayoutId id="2147493367" r:id="rId8"/>
  </p:sldLayoutIdLst>
  <p:timing>
    <p:tnLst>
      <p:par>
        <p:cTn id="1" dur="indefinite" restart="never" nodeType="tmRoot"/>
      </p:par>
    </p:tnLst>
  </p:timing>
  <p:txStyles>
    <p:titleStyle>
      <a:lvl1pPr algn="r" rtl="0" eaLnBrk="0" fontAlgn="base" hangingPunct="0">
        <a:spcBef>
          <a:spcPct val="0"/>
        </a:spcBef>
        <a:spcAft>
          <a:spcPct val="0"/>
        </a:spcAft>
        <a:defRPr lang="en-US" sz="3200" b="1" kern="1200" spc="-100" dirty="0">
          <a:ln w="3200">
            <a:noFill/>
            <a:prstDash val="solid"/>
            <a:round/>
          </a:ln>
          <a:solidFill>
            <a:schemeClr val="bg1"/>
          </a:solidFill>
          <a:latin typeface="+mj-lt"/>
          <a:ea typeface="ＭＳ Ｐゴシック" pitchFamily="34" charset="-128"/>
          <a:cs typeface="Arial" pitchFamily="34" charset="0"/>
        </a:defRPr>
      </a:lvl1pPr>
      <a:lvl2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2pPr>
      <a:lvl3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3pPr>
      <a:lvl4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4pPr>
      <a:lvl5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lnSpc>
          <a:spcPct val="114000"/>
        </a:lnSpc>
        <a:spcBef>
          <a:spcPct val="0"/>
        </a:spcBef>
        <a:spcAft>
          <a:spcPts val="600"/>
        </a:spcAft>
        <a:buClr>
          <a:srgbClr val="2D2901"/>
        </a:buClr>
        <a:buSzPct val="85000"/>
        <a:buFont typeface="Arial" pitchFamily="34" charset="0"/>
        <a:tabLst>
          <a:tab pos="341313" algn="l"/>
        </a:tabLst>
        <a:defRPr sz="2200" b="1" i="1" kern="1200">
          <a:solidFill>
            <a:schemeClr val="bg1"/>
          </a:solidFill>
          <a:latin typeface="Arial"/>
          <a:ea typeface="ＭＳ Ｐゴシック" pitchFamily="34" charset="-128"/>
          <a:cs typeface="Arial"/>
        </a:defRPr>
      </a:lvl1pPr>
      <a:lvl2pPr marL="344488" indent="112713" algn="l" rtl="0" eaLnBrk="0" fontAlgn="base" hangingPunct="0">
        <a:lnSpc>
          <a:spcPct val="114000"/>
        </a:lnSpc>
        <a:spcBef>
          <a:spcPct val="0"/>
        </a:spcBef>
        <a:spcAft>
          <a:spcPts val="600"/>
        </a:spcAft>
        <a:buClr>
          <a:srgbClr val="222613"/>
        </a:buClr>
        <a:buSzPct val="100000"/>
        <a:buFont typeface="Lucida Grande" pitchFamily="-84" charset="0"/>
        <a:defRPr sz="2000" b="1" kern="1200">
          <a:solidFill>
            <a:schemeClr val="bg1"/>
          </a:solidFill>
          <a:latin typeface="Arial"/>
          <a:ea typeface="Arial" charset="0"/>
          <a:cs typeface="Arial"/>
        </a:defRPr>
      </a:lvl2pPr>
      <a:lvl3pPr marL="688975" indent="225425" algn="l" rtl="0" eaLnBrk="0" fontAlgn="base" hangingPunct="0">
        <a:lnSpc>
          <a:spcPct val="114000"/>
        </a:lnSpc>
        <a:spcBef>
          <a:spcPct val="0"/>
        </a:spcBef>
        <a:spcAft>
          <a:spcPts val="600"/>
        </a:spcAft>
        <a:buClr>
          <a:srgbClr val="222613"/>
        </a:buClr>
        <a:buSzPct val="85000"/>
        <a:buFont typeface="Arial" pitchFamily="34" charset="0"/>
        <a:defRPr sz="1600" b="1" kern="1200">
          <a:solidFill>
            <a:schemeClr val="bg1"/>
          </a:solidFill>
          <a:latin typeface="Arial"/>
          <a:ea typeface="Arial" charset="0"/>
          <a:cs typeface="Arial"/>
        </a:defRPr>
      </a:lvl3pPr>
      <a:lvl4pPr marL="1279525" indent="-228600" algn="l" rtl="0" eaLnBrk="0" fontAlgn="base" hangingPunct="0">
        <a:lnSpc>
          <a:spcPct val="114000"/>
        </a:lnSpc>
        <a:spcBef>
          <a:spcPct val="0"/>
        </a:spcBef>
        <a:spcAft>
          <a:spcPts val="600"/>
        </a:spcAft>
        <a:buClr>
          <a:srgbClr val="222613"/>
        </a:buClr>
        <a:buSzPct val="75000"/>
        <a:buFont typeface="Courier New" pitchFamily="49" charset="0"/>
        <a:buChar char="o"/>
        <a:defRPr sz="1600" b="1" kern="1200">
          <a:solidFill>
            <a:schemeClr val="bg1"/>
          </a:solidFill>
          <a:latin typeface="Arial"/>
          <a:ea typeface="Arial" charset="0"/>
          <a:cs typeface="Arial"/>
        </a:defRPr>
      </a:lvl4pPr>
      <a:lvl5pPr marL="1554163" indent="-228600" algn="l" rtl="0" eaLnBrk="0" fontAlgn="base" hangingPunct="0">
        <a:lnSpc>
          <a:spcPct val="114000"/>
        </a:lnSpc>
        <a:spcBef>
          <a:spcPct val="0"/>
        </a:spcBef>
        <a:spcAft>
          <a:spcPts val="600"/>
        </a:spcAft>
        <a:buClr>
          <a:srgbClr val="222613"/>
        </a:buClr>
        <a:buSzPct val="85000"/>
        <a:buFont typeface="Arial" pitchFamily="34" charset="0"/>
        <a:buChar char="•"/>
        <a:defRPr sz="1400" b="1" kern="1200">
          <a:solidFill>
            <a:schemeClr val="bg1"/>
          </a:solidFill>
          <a:latin typeface="Arial"/>
          <a:ea typeface="Arial" charset="0"/>
          <a:cs typeface="Arial"/>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katiespeak.com/2014/06/02/hal-sparks-radio-pgm-cultivating-yes-culture-053114/&amp;ei=AjlIVbLgCoKdgwTE_ICgDg&amp;bvm=bv.92291466,d.eXY&amp;psig=AFQjCNHbuJ3FjOG3bdHtrceq2WPOBHmZCQ&amp;ust=1430882886893856"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slide" Target="slide4.xml"/><Relationship Id="rId5" Type="http://schemas.openxmlformats.org/officeDocument/2006/relationships/image" Target="../media/image7.pn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wm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p:cNvSpPr txBox="1">
            <a:spLocks/>
          </p:cNvSpPr>
          <p:nvPr/>
        </p:nvSpPr>
        <p:spPr>
          <a:xfrm>
            <a:off x="5522780" y="0"/>
            <a:ext cx="6895723" cy="891680"/>
          </a:xfrm>
          <a:prstGeom prst="rect">
            <a:avLst/>
          </a:prstGeom>
        </p:spPr>
        <p:txBody>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mn-ea"/>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mn-ea"/>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mn-ea"/>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mn-ea"/>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mn-ea"/>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ctr">
              <a:lnSpc>
                <a:spcPts val="3800"/>
              </a:lnSpc>
              <a:buNone/>
            </a:pPr>
            <a:r>
              <a:rPr lang="en-US" sz="3200" b="1" dirty="0" smtClean="0">
                <a:ln w="11430"/>
                <a:effectLst>
                  <a:outerShdw blurRad="38100" dist="38100" dir="2700000" algn="tl">
                    <a:srgbClr val="000000">
                      <a:alpha val="43137"/>
                    </a:srgbClr>
                  </a:outerShdw>
                </a:effectLst>
              </a:rPr>
              <a:t>Initial Entry Training/ Basic Combat Training (IET/BCT)</a:t>
            </a:r>
            <a:endParaRPr lang="en-US" sz="3200" b="1"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547"/>
          <a:stretch/>
        </p:blipFill>
        <p:spPr>
          <a:xfrm>
            <a:off x="463350" y="1914821"/>
            <a:ext cx="5642435" cy="351826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104" t="8762"/>
          <a:stretch/>
        </p:blipFill>
        <p:spPr>
          <a:xfrm>
            <a:off x="6677638" y="1338516"/>
            <a:ext cx="4907559" cy="4670875"/>
          </a:xfrm>
          <a:prstGeom prst="rect">
            <a:avLst/>
          </a:prstGeom>
        </p:spPr>
      </p:pic>
    </p:spTree>
    <p:extLst>
      <p:ext uri="{BB962C8B-B14F-4D97-AF65-F5344CB8AC3E}">
        <p14:creationId xmlns:p14="http://schemas.microsoft.com/office/powerpoint/2010/main" val="4047802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3943" y="-14288"/>
            <a:ext cx="8217107" cy="769200"/>
          </a:xfrm>
          <a:ln w="19050">
            <a:noFill/>
          </a:ln>
        </p:spPr>
        <p:txBody>
          <a:bodyPr>
            <a:noAutofit/>
          </a:bodyPr>
          <a:lstStyle/>
          <a:p>
            <a:r>
              <a:rPr lang="en-US" dirty="0" smtClean="0">
                <a:ln w="3200">
                  <a:noFill/>
                  <a:prstDash val="solid"/>
                  <a:round/>
                </a:ln>
              </a:rPr>
              <a:t>Admin &amp; UCMJ Sexual Harassment Penalties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34530810"/>
              </p:ext>
            </p:extLst>
          </p:nvPr>
        </p:nvGraphicFramePr>
        <p:xfrm>
          <a:off x="185269" y="1206670"/>
          <a:ext cx="3266142" cy="4844434"/>
        </p:xfrm>
        <a:graphic>
          <a:graphicData uri="http://schemas.openxmlformats.org/drawingml/2006/table">
            <a:tbl>
              <a:tblPr firstRow="1" bandRow="1">
                <a:tableStyleId>{5C22544A-7EE6-4342-B048-85BDC9FD1C3A}</a:tableStyleId>
              </a:tblPr>
              <a:tblGrid>
                <a:gridCol w="3266142"/>
              </a:tblGrid>
              <a:tr h="428218">
                <a:tc>
                  <a:txBody>
                    <a:bodyPr/>
                    <a:lstStyle/>
                    <a:p>
                      <a:pPr algn="ctr"/>
                      <a:r>
                        <a:rPr lang="en-US" sz="2200" dirty="0" smtClean="0">
                          <a:solidFill>
                            <a:schemeClr val="tx1"/>
                          </a:solidFill>
                          <a:latin typeface="+mj-lt"/>
                        </a:rPr>
                        <a:t>Administrative</a:t>
                      </a:r>
                      <a:endParaRPr lang="en-US" sz="2200" dirty="0">
                        <a:solidFill>
                          <a:schemeClr val="tx1"/>
                        </a:solidFill>
                        <a:latin typeface="+mj-lt"/>
                      </a:endParaRPr>
                    </a:p>
                  </a:txBody>
                  <a:tcPr>
                    <a:solidFill>
                      <a:schemeClr val="accent3">
                        <a:lumMod val="50000"/>
                      </a:schemeClr>
                    </a:solidFill>
                  </a:tcPr>
                </a:tc>
              </a:tr>
              <a:tr h="414464">
                <a:tc>
                  <a:txBody>
                    <a:bodyPr/>
                    <a:lstStyle/>
                    <a:p>
                      <a:r>
                        <a:rPr lang="en-US" sz="1600" b="1" dirty="0" smtClean="0">
                          <a:latin typeface="+mj-lt"/>
                        </a:rPr>
                        <a:t>Administrative reduction</a:t>
                      </a:r>
                      <a:endParaRPr lang="en-US" sz="1600" b="1" dirty="0">
                        <a:latin typeface="+mj-lt"/>
                      </a:endParaRPr>
                    </a:p>
                  </a:txBody>
                  <a:tcPr>
                    <a:solidFill>
                      <a:schemeClr val="tx1">
                        <a:lumMod val="65000"/>
                      </a:schemeClr>
                    </a:solidFill>
                  </a:tcPr>
                </a:tc>
              </a:tr>
              <a:tr h="367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j-lt"/>
                          <a:ea typeface="+mn-ea"/>
                          <a:cs typeface="+mn-cs"/>
                        </a:rPr>
                        <a:t>Administrative withholding</a:t>
                      </a:r>
                      <a:r>
                        <a:rPr kumimoji="0" lang="en-US" sz="1600" b="1" kern="1200" baseline="0" dirty="0" smtClean="0">
                          <a:solidFill>
                            <a:schemeClr val="dk1"/>
                          </a:solidFill>
                          <a:latin typeface="+mj-lt"/>
                          <a:ea typeface="+mn-ea"/>
                          <a:cs typeface="+mn-cs"/>
                        </a:rPr>
                        <a:t> of privileges</a:t>
                      </a:r>
                      <a:endParaRPr kumimoji="0" lang="en-US" sz="1600" b="1" kern="1200" dirty="0" smtClean="0">
                        <a:solidFill>
                          <a:schemeClr val="dk1"/>
                        </a:solidFill>
                        <a:latin typeface="+mj-lt"/>
                        <a:ea typeface="+mn-ea"/>
                        <a:cs typeface="+mn-cs"/>
                      </a:endParaRPr>
                    </a:p>
                  </a:txBody>
                  <a:tcPr>
                    <a:solidFill>
                      <a:schemeClr val="tx1">
                        <a:lumMod val="85000"/>
                      </a:schemeClr>
                    </a:solidFill>
                  </a:tcPr>
                </a:tc>
              </a:tr>
              <a:tr h="367044">
                <a:tc>
                  <a:txBody>
                    <a:bodyPr/>
                    <a:lstStyle/>
                    <a:p>
                      <a:r>
                        <a:rPr lang="en-US" sz="1600" b="1" dirty="0" smtClean="0">
                          <a:solidFill>
                            <a:schemeClr val="bg1"/>
                          </a:solidFill>
                          <a:latin typeface="+mj-lt"/>
                        </a:rPr>
                        <a:t>Admonition</a:t>
                      </a:r>
                      <a:endParaRPr lang="en-US" sz="1600" b="1" dirty="0">
                        <a:solidFill>
                          <a:schemeClr val="bg1"/>
                        </a:solidFill>
                        <a:latin typeface="+mj-lt"/>
                      </a:endParaRPr>
                    </a:p>
                  </a:txBody>
                  <a:tcPr>
                    <a:solidFill>
                      <a:schemeClr val="tx1">
                        <a:lumMod val="65000"/>
                      </a:schemeClr>
                    </a:solidFill>
                  </a:tcPr>
                </a:tc>
              </a:tr>
              <a:tr h="440288">
                <a:tc>
                  <a:txBody>
                    <a:bodyPr/>
                    <a:lstStyle/>
                    <a:p>
                      <a:r>
                        <a:rPr lang="en-US" sz="1600" b="1" dirty="0" smtClean="0">
                          <a:latin typeface="+mj-lt"/>
                        </a:rPr>
                        <a:t>Adverse performance evaluations</a:t>
                      </a:r>
                      <a:endParaRPr lang="en-US" sz="1600" b="1" dirty="0">
                        <a:latin typeface="+mj-lt"/>
                      </a:endParaRPr>
                    </a:p>
                  </a:txBody>
                  <a:tcPr>
                    <a:solidFill>
                      <a:schemeClr val="tx1">
                        <a:lumMod val="85000"/>
                      </a:schemeClr>
                    </a:solidFill>
                  </a:tcPr>
                </a:tc>
              </a:tr>
              <a:tr h="367044">
                <a:tc>
                  <a:txBody>
                    <a:bodyPr/>
                    <a:lstStyle/>
                    <a:p>
                      <a:r>
                        <a:rPr lang="en-US" sz="1600" b="1" dirty="0" smtClean="0">
                          <a:latin typeface="+mj-lt"/>
                        </a:rPr>
                        <a:t>Bar to re-enlistment</a:t>
                      </a:r>
                      <a:endParaRPr lang="en-US" sz="1600" b="1" dirty="0">
                        <a:latin typeface="+mj-lt"/>
                      </a:endParaRPr>
                    </a:p>
                  </a:txBody>
                  <a:tcPr>
                    <a:solidFill>
                      <a:schemeClr val="tx1">
                        <a:lumMod val="65000"/>
                      </a:schemeClr>
                    </a:solidFill>
                  </a:tcPr>
                </a:tc>
              </a:tr>
              <a:tr h="367044">
                <a:tc>
                  <a:txBody>
                    <a:bodyPr/>
                    <a:lstStyle/>
                    <a:p>
                      <a:r>
                        <a:rPr lang="en-US" sz="1600" b="1" dirty="0" smtClean="0">
                          <a:latin typeface="+mj-lt"/>
                        </a:rPr>
                        <a:t>Discharge from service</a:t>
                      </a:r>
                      <a:endParaRPr lang="en-US" sz="1600" b="1" dirty="0">
                        <a:latin typeface="+mj-lt"/>
                      </a:endParaRPr>
                    </a:p>
                  </a:txBody>
                  <a:tcPr>
                    <a:solidFill>
                      <a:schemeClr val="tx1">
                        <a:lumMod val="85000"/>
                      </a:schemeClr>
                    </a:solidFill>
                  </a:tcPr>
                </a:tc>
              </a:tr>
              <a:tr h="367044">
                <a:tc>
                  <a:txBody>
                    <a:bodyPr/>
                    <a:lstStyle/>
                    <a:p>
                      <a:r>
                        <a:rPr lang="en-US" sz="1600" b="1" dirty="0" smtClean="0">
                          <a:latin typeface="+mj-lt"/>
                        </a:rPr>
                        <a:t>Mandatory counseling</a:t>
                      </a:r>
                      <a:endParaRPr lang="en-US" sz="1600" b="1" dirty="0">
                        <a:latin typeface="+mj-lt"/>
                      </a:endParaRPr>
                    </a:p>
                  </a:txBody>
                  <a:tcPr>
                    <a:solidFill>
                      <a:schemeClr val="tx1">
                        <a:lumMod val="65000"/>
                      </a:schemeClr>
                    </a:solidFill>
                  </a:tcPr>
                </a:tc>
              </a:tr>
              <a:tr h="641248">
                <a:tc>
                  <a:txBody>
                    <a:bodyPr/>
                    <a:lstStyle/>
                    <a:p>
                      <a:r>
                        <a:rPr lang="en-US" sz="1600" b="1" dirty="0" smtClean="0">
                          <a:latin typeface="+mj-lt"/>
                        </a:rPr>
                        <a:t>Rehabilitative transfer to another unit</a:t>
                      </a:r>
                      <a:endParaRPr lang="en-US" sz="1600" b="1" dirty="0">
                        <a:latin typeface="+mj-lt"/>
                      </a:endParaRPr>
                    </a:p>
                  </a:txBody>
                  <a:tcPr>
                    <a:solidFill>
                      <a:schemeClr val="tx1">
                        <a:lumMod val="85000"/>
                      </a:schemeClr>
                    </a:solidFill>
                  </a:tcPr>
                </a:tc>
              </a:tr>
              <a:tr h="367044">
                <a:tc>
                  <a:txBody>
                    <a:bodyPr/>
                    <a:lstStyle/>
                    <a:p>
                      <a:r>
                        <a:rPr lang="en-US" sz="1600" b="1" dirty="0" smtClean="0">
                          <a:latin typeface="+mj-lt"/>
                        </a:rPr>
                        <a:t>Relief for cause</a:t>
                      </a:r>
                      <a:endParaRPr lang="en-US" sz="1600" b="1" dirty="0">
                        <a:latin typeface="+mj-lt"/>
                      </a:endParaRPr>
                    </a:p>
                  </a:txBody>
                  <a:tcPr>
                    <a:solidFill>
                      <a:schemeClr val="tx1">
                        <a:lumMod val="65000"/>
                      </a:schemeClr>
                    </a:solidFill>
                  </a:tcPr>
                </a:tc>
              </a:tr>
              <a:tr h="367044">
                <a:tc>
                  <a:txBody>
                    <a:bodyPr/>
                    <a:lstStyle/>
                    <a:p>
                      <a:r>
                        <a:rPr lang="en-US" sz="1600" b="1" dirty="0" smtClean="0">
                          <a:latin typeface="+mj-lt"/>
                        </a:rPr>
                        <a:t>Reprimand</a:t>
                      </a:r>
                      <a:endParaRPr lang="en-US" sz="1600" b="1" dirty="0">
                        <a:latin typeface="+mj-lt"/>
                      </a:endParaRPr>
                    </a:p>
                  </a:txBody>
                  <a:tcPr>
                    <a:solidFill>
                      <a:schemeClr val="tx1">
                        <a:lumMod val="8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01871059"/>
              </p:ext>
            </p:extLst>
          </p:nvPr>
        </p:nvGraphicFramePr>
        <p:xfrm>
          <a:off x="3729318" y="1206670"/>
          <a:ext cx="8283387" cy="4757188"/>
        </p:xfrm>
        <a:graphic>
          <a:graphicData uri="http://schemas.openxmlformats.org/drawingml/2006/table">
            <a:tbl>
              <a:tblPr firstRow="1" bandRow="1">
                <a:tableStyleId>{5C22544A-7EE6-4342-B048-85BDC9FD1C3A}</a:tableStyleId>
              </a:tblPr>
              <a:tblGrid>
                <a:gridCol w="2070846"/>
                <a:gridCol w="1251711"/>
                <a:gridCol w="4960830"/>
              </a:tblGrid>
              <a:tr h="426720">
                <a:tc gridSpan="3">
                  <a:txBody>
                    <a:bodyPr/>
                    <a:lstStyle/>
                    <a:p>
                      <a:pPr algn="ctr"/>
                      <a:r>
                        <a:rPr lang="en-US" sz="2200" dirty="0" smtClean="0">
                          <a:latin typeface="+mj-lt"/>
                        </a:rPr>
                        <a:t>Uniform Code of Military Justice (UCMJ) Details</a:t>
                      </a:r>
                      <a:endParaRPr lang="en-US" sz="2200" dirty="0">
                        <a:latin typeface="+mj-lt"/>
                      </a:endParaRPr>
                    </a:p>
                  </a:txBody>
                  <a:tcPr>
                    <a:solidFill>
                      <a:schemeClr val="accent3">
                        <a:lumMod val="50000"/>
                      </a:schemeClr>
                    </a:solidFill>
                  </a:tcPr>
                </a:tc>
                <a:tc hMerge="1">
                  <a:txBody>
                    <a:bodyPr/>
                    <a:lstStyle/>
                    <a:p>
                      <a:endParaRPr lang="en-US" dirty="0"/>
                    </a:p>
                  </a:txBody>
                  <a:tcPr/>
                </a:tc>
                <a:tc hMerge="1">
                  <a:txBody>
                    <a:bodyPr/>
                    <a:lstStyle/>
                    <a:p>
                      <a:endParaRPr lang="en-US" dirty="0"/>
                    </a:p>
                  </a:txBody>
                  <a:tcPr/>
                </a:tc>
              </a:tr>
              <a:tr h="426720">
                <a:tc>
                  <a:txBody>
                    <a:bodyPr/>
                    <a:lstStyle/>
                    <a:p>
                      <a:pPr algn="ctr"/>
                      <a:r>
                        <a:rPr lang="en-US" sz="2200" b="1" dirty="0" smtClean="0">
                          <a:solidFill>
                            <a:schemeClr val="tx1"/>
                          </a:solidFill>
                          <a:latin typeface="+mj-lt"/>
                        </a:rPr>
                        <a:t>Offense</a:t>
                      </a:r>
                      <a:endParaRPr lang="en-US" sz="2200" b="1" dirty="0">
                        <a:solidFill>
                          <a:schemeClr val="tx1"/>
                        </a:solidFill>
                        <a:latin typeface="+mj-lt"/>
                      </a:endParaRPr>
                    </a:p>
                  </a:txBody>
                  <a:tcPr>
                    <a:solidFill>
                      <a:schemeClr val="accent3">
                        <a:lumMod val="50000"/>
                      </a:schemeClr>
                    </a:solidFill>
                  </a:tcPr>
                </a:tc>
                <a:tc>
                  <a:txBody>
                    <a:bodyPr/>
                    <a:lstStyle/>
                    <a:p>
                      <a:pPr algn="ctr"/>
                      <a:r>
                        <a:rPr lang="en-US" sz="2200" b="1" dirty="0" smtClean="0">
                          <a:solidFill>
                            <a:schemeClr val="tx1"/>
                          </a:solidFill>
                          <a:latin typeface="+mj-lt"/>
                        </a:rPr>
                        <a:t>Article</a:t>
                      </a:r>
                      <a:endParaRPr lang="en-US" sz="2200" b="1" dirty="0">
                        <a:solidFill>
                          <a:schemeClr val="tx1"/>
                        </a:solidFill>
                        <a:latin typeface="+mj-lt"/>
                      </a:endParaRPr>
                    </a:p>
                  </a:txBody>
                  <a:tcPr>
                    <a:solidFill>
                      <a:schemeClr val="accent3">
                        <a:lumMod val="50000"/>
                      </a:schemeClr>
                    </a:solidFill>
                  </a:tcPr>
                </a:tc>
                <a:tc>
                  <a:txBody>
                    <a:bodyPr/>
                    <a:lstStyle/>
                    <a:p>
                      <a:pPr algn="ctr"/>
                      <a:r>
                        <a:rPr lang="en-US" sz="2200" b="1" dirty="0" smtClean="0">
                          <a:solidFill>
                            <a:schemeClr val="tx1"/>
                          </a:solidFill>
                          <a:latin typeface="+mj-lt"/>
                        </a:rPr>
                        <a:t>Maximum Assessment</a:t>
                      </a:r>
                      <a:endParaRPr lang="en-US" sz="2200" b="1" dirty="0">
                        <a:solidFill>
                          <a:schemeClr val="tx1"/>
                        </a:solidFill>
                        <a:latin typeface="+mj-lt"/>
                      </a:endParaRPr>
                    </a:p>
                  </a:txBody>
                  <a:tcPr>
                    <a:solidFill>
                      <a:schemeClr val="accent3">
                        <a:lumMod val="50000"/>
                      </a:schemeClr>
                    </a:solidFill>
                  </a:tcPr>
                </a:tc>
              </a:tr>
              <a:tr h="822960">
                <a:tc>
                  <a:txBody>
                    <a:bodyPr/>
                    <a:lstStyle/>
                    <a:p>
                      <a:r>
                        <a:rPr lang="en-US" sz="1600" b="1" dirty="0" smtClean="0">
                          <a:latin typeface="+mj-lt"/>
                        </a:rPr>
                        <a:t>Violation of a General Regulation</a:t>
                      </a:r>
                      <a:endParaRPr lang="en-US" sz="1600" b="1" dirty="0">
                        <a:latin typeface="+mj-lt"/>
                      </a:endParaRPr>
                    </a:p>
                  </a:txBody>
                  <a:tcPr>
                    <a:solidFill>
                      <a:schemeClr val="tx1">
                        <a:lumMod val="65000"/>
                      </a:schemeClr>
                    </a:solidFill>
                  </a:tcPr>
                </a:tc>
                <a:tc>
                  <a:txBody>
                    <a:bodyPr/>
                    <a:lstStyle/>
                    <a:p>
                      <a:pPr algn="ctr"/>
                      <a:r>
                        <a:rPr lang="en-US" sz="1600" b="1" dirty="0" smtClean="0">
                          <a:latin typeface="+mj-lt"/>
                        </a:rPr>
                        <a:t>92</a:t>
                      </a:r>
                      <a:endParaRPr lang="en-US" sz="1600" b="1" dirty="0">
                        <a:latin typeface="+mj-lt"/>
                      </a:endParaRPr>
                    </a:p>
                  </a:txBody>
                  <a:tcPr>
                    <a:solidFill>
                      <a:schemeClr val="tx1">
                        <a:lumMod val="65000"/>
                      </a:schemeClr>
                    </a:solidFill>
                  </a:tcPr>
                </a:tc>
                <a:tc>
                  <a:txBody>
                    <a:bodyPr/>
                    <a:lstStyle/>
                    <a:p>
                      <a:r>
                        <a:rPr lang="en-US" sz="1600" b="1" dirty="0" smtClean="0">
                          <a:latin typeface="+mj-lt"/>
                        </a:rPr>
                        <a:t>Dishonorable Discharge, 2 years confinement, and forfeiture of all pay and allowances</a:t>
                      </a:r>
                      <a:endParaRPr lang="en-US" sz="1600" b="1" dirty="0">
                        <a:latin typeface="+mj-lt"/>
                      </a:endParaRPr>
                    </a:p>
                  </a:txBody>
                  <a:tcPr>
                    <a:solidFill>
                      <a:schemeClr val="tx1">
                        <a:lumMod val="65000"/>
                      </a:schemeClr>
                    </a:solidFill>
                  </a:tcPr>
                </a:tc>
              </a:tr>
              <a:tr h="822960">
                <a:tc>
                  <a:txBody>
                    <a:bodyPr/>
                    <a:lstStyle/>
                    <a:p>
                      <a:r>
                        <a:rPr lang="en-US" sz="1600" b="1" dirty="0" smtClean="0">
                          <a:latin typeface="+mj-lt"/>
                        </a:rPr>
                        <a:t>Cruelty and Maltreatment of Subordinate</a:t>
                      </a:r>
                      <a:endParaRPr lang="en-US" sz="1600" b="1" dirty="0">
                        <a:latin typeface="+mj-lt"/>
                      </a:endParaRPr>
                    </a:p>
                  </a:txBody>
                  <a:tcPr>
                    <a:solidFill>
                      <a:schemeClr val="tx1">
                        <a:lumMod val="85000"/>
                      </a:schemeClr>
                    </a:solidFill>
                  </a:tcPr>
                </a:tc>
                <a:tc>
                  <a:txBody>
                    <a:bodyPr/>
                    <a:lstStyle/>
                    <a:p>
                      <a:pPr algn="ctr"/>
                      <a:r>
                        <a:rPr lang="en-US" sz="1600" b="1" dirty="0" smtClean="0">
                          <a:latin typeface="+mj-lt"/>
                        </a:rPr>
                        <a:t>93</a:t>
                      </a:r>
                      <a:endParaRPr lang="en-US" sz="1600" b="1" dirty="0">
                        <a:latin typeface="+mj-lt"/>
                      </a:endParaRPr>
                    </a:p>
                  </a:txBody>
                  <a:tcPr>
                    <a:solidFill>
                      <a:schemeClr val="tx1">
                        <a:lumMod val="85000"/>
                      </a:schemeClr>
                    </a:solidFill>
                  </a:tcPr>
                </a:tc>
                <a:tc>
                  <a:txBody>
                    <a:bodyPr/>
                    <a:lstStyle/>
                    <a:p>
                      <a:r>
                        <a:rPr lang="en-US" sz="1600" b="1" dirty="0" smtClean="0">
                          <a:latin typeface="+mj-lt"/>
                        </a:rPr>
                        <a:t>Dishonorable Discharge, 1 year confinement, and forfeiture of all pay and allowances</a:t>
                      </a:r>
                    </a:p>
                  </a:txBody>
                  <a:tcPr>
                    <a:solidFill>
                      <a:schemeClr val="tx1">
                        <a:lumMod val="85000"/>
                      </a:schemeClr>
                    </a:solidFill>
                  </a:tcPr>
                </a:tc>
              </a:tr>
              <a:tr h="822960">
                <a:tc>
                  <a:txBody>
                    <a:bodyPr/>
                    <a:lstStyle/>
                    <a:p>
                      <a:r>
                        <a:rPr lang="en-US" sz="1600" b="1" dirty="0" smtClean="0">
                          <a:latin typeface="+mj-lt"/>
                        </a:rPr>
                        <a:t>Provoking Speeches or Gestures</a:t>
                      </a:r>
                      <a:endParaRPr lang="en-US" sz="1600" b="1" dirty="0">
                        <a:latin typeface="+mj-lt"/>
                      </a:endParaRPr>
                    </a:p>
                  </a:txBody>
                  <a:tcPr>
                    <a:solidFill>
                      <a:schemeClr val="tx1">
                        <a:lumMod val="65000"/>
                      </a:schemeClr>
                    </a:solidFill>
                  </a:tcPr>
                </a:tc>
                <a:tc>
                  <a:txBody>
                    <a:bodyPr/>
                    <a:lstStyle/>
                    <a:p>
                      <a:pPr algn="ctr"/>
                      <a:r>
                        <a:rPr lang="en-US" sz="1600" b="1" dirty="0" smtClean="0">
                          <a:latin typeface="+mj-lt"/>
                        </a:rPr>
                        <a:t>117</a:t>
                      </a:r>
                      <a:endParaRPr lang="en-US" sz="1600" b="1" dirty="0">
                        <a:latin typeface="+mj-lt"/>
                      </a:endParaRPr>
                    </a:p>
                  </a:txBody>
                  <a:tcPr>
                    <a:solidFill>
                      <a:schemeClr val="tx1">
                        <a:lumMod val="65000"/>
                      </a:schemeClr>
                    </a:solidFill>
                  </a:tcPr>
                </a:tc>
                <a:tc>
                  <a:txBody>
                    <a:bodyPr/>
                    <a:lstStyle/>
                    <a:p>
                      <a:r>
                        <a:rPr lang="en-US" sz="1600" b="1" dirty="0" smtClean="0">
                          <a:latin typeface="+mj-lt"/>
                        </a:rPr>
                        <a:t>6 months confinement</a:t>
                      </a:r>
                      <a:r>
                        <a:rPr lang="en-US" sz="1600" b="1" baseline="0" dirty="0" smtClean="0">
                          <a:latin typeface="+mj-lt"/>
                        </a:rPr>
                        <a:t> and forfeiture of 2/3 of pay for 6 months</a:t>
                      </a:r>
                      <a:endParaRPr lang="en-US" sz="1600" b="1" dirty="0">
                        <a:latin typeface="+mj-lt"/>
                      </a:endParaRPr>
                    </a:p>
                  </a:txBody>
                  <a:tcPr>
                    <a:solidFill>
                      <a:schemeClr val="tx1">
                        <a:lumMod val="65000"/>
                      </a:schemeClr>
                    </a:solidFill>
                  </a:tcPr>
                </a:tc>
              </a:tr>
              <a:tr h="652610">
                <a:tc>
                  <a:txBody>
                    <a:bodyPr/>
                    <a:lstStyle/>
                    <a:p>
                      <a:r>
                        <a:rPr lang="en-US" sz="1600" b="1" dirty="0" smtClean="0">
                          <a:latin typeface="+mj-lt"/>
                        </a:rPr>
                        <a:t>Stalking</a:t>
                      </a:r>
                      <a:endParaRPr lang="en-US" sz="1600" b="1" dirty="0">
                        <a:latin typeface="+mj-lt"/>
                      </a:endParaRPr>
                    </a:p>
                  </a:txBody>
                  <a:tcPr>
                    <a:solidFill>
                      <a:schemeClr val="tx1">
                        <a:lumMod val="85000"/>
                      </a:schemeClr>
                    </a:solidFill>
                  </a:tcPr>
                </a:tc>
                <a:tc>
                  <a:txBody>
                    <a:bodyPr/>
                    <a:lstStyle/>
                    <a:p>
                      <a:pPr algn="ctr"/>
                      <a:r>
                        <a:rPr lang="en-US" sz="1600" b="1" dirty="0" smtClean="0">
                          <a:latin typeface="+mj-lt"/>
                        </a:rPr>
                        <a:t>130</a:t>
                      </a:r>
                      <a:endParaRPr lang="en-US" sz="1600" b="1" dirty="0">
                        <a:latin typeface="+mj-lt"/>
                      </a:endParaRPr>
                    </a:p>
                  </a:txBody>
                  <a:tcPr>
                    <a:solidFill>
                      <a:schemeClr val="tx1">
                        <a:lumMod val="85000"/>
                      </a:schemeClr>
                    </a:solidFill>
                  </a:tcPr>
                </a:tc>
                <a:tc>
                  <a:txBody>
                    <a:bodyPr/>
                    <a:lstStyle/>
                    <a:p>
                      <a:r>
                        <a:rPr lang="en-US" sz="1600" b="1" dirty="0" smtClean="0">
                          <a:latin typeface="+mj-lt"/>
                        </a:rPr>
                        <a:t>Dishonorable Discharge, 3 years confinement,</a:t>
                      </a:r>
                      <a:r>
                        <a:rPr lang="en-US" sz="1600" b="1" baseline="0" dirty="0" smtClean="0">
                          <a:latin typeface="+mj-lt"/>
                        </a:rPr>
                        <a:t> and forfeiture of all pay and allowances</a:t>
                      </a:r>
                      <a:endParaRPr lang="en-US" sz="1600" b="1" dirty="0">
                        <a:latin typeface="+mj-lt"/>
                      </a:endParaRPr>
                    </a:p>
                  </a:txBody>
                  <a:tcPr>
                    <a:solidFill>
                      <a:schemeClr val="tx1">
                        <a:lumMod val="85000"/>
                      </a:schemeClr>
                    </a:solidFill>
                  </a:tcPr>
                </a:tc>
              </a:tr>
              <a:tr h="782258">
                <a:tc>
                  <a:txBody>
                    <a:bodyPr/>
                    <a:lstStyle/>
                    <a:p>
                      <a:r>
                        <a:rPr lang="en-US" sz="1600" b="1" dirty="0" smtClean="0">
                          <a:latin typeface="+mj-lt"/>
                        </a:rPr>
                        <a:t>Indecent Language</a:t>
                      </a:r>
                      <a:endParaRPr lang="en-US" sz="1600" b="1" dirty="0">
                        <a:latin typeface="+mj-lt"/>
                      </a:endParaRPr>
                    </a:p>
                  </a:txBody>
                  <a:tcPr>
                    <a:solidFill>
                      <a:schemeClr val="tx1">
                        <a:lumMod val="65000"/>
                      </a:schemeClr>
                    </a:solidFill>
                  </a:tcPr>
                </a:tc>
                <a:tc>
                  <a:txBody>
                    <a:bodyPr/>
                    <a:lstStyle/>
                    <a:p>
                      <a:pPr algn="ctr"/>
                      <a:r>
                        <a:rPr lang="en-US" sz="1600" b="1" dirty="0" smtClean="0">
                          <a:latin typeface="+mj-lt"/>
                        </a:rPr>
                        <a:t>134</a:t>
                      </a:r>
                      <a:endParaRPr lang="en-US" sz="1600" b="1" dirty="0">
                        <a:latin typeface="+mj-lt"/>
                      </a:endParaRPr>
                    </a:p>
                  </a:txBody>
                  <a:tcPr>
                    <a:solidFill>
                      <a:schemeClr val="tx1">
                        <a:lumMod val="65000"/>
                      </a:schemeClr>
                    </a:solidFill>
                  </a:tcPr>
                </a:tc>
                <a:tc>
                  <a:txBody>
                    <a:bodyPr/>
                    <a:lstStyle/>
                    <a:p>
                      <a:r>
                        <a:rPr lang="en-US" sz="1600" b="1" dirty="0" smtClean="0">
                          <a:latin typeface="+mj-lt"/>
                        </a:rPr>
                        <a:t>Bad Conduct Discharge, 6 months confinement, and forfeiture of all pay and allowances</a:t>
                      </a:r>
                      <a:endParaRPr lang="en-US" sz="1600" b="1" dirty="0">
                        <a:latin typeface="+mj-lt"/>
                      </a:endParaRPr>
                    </a:p>
                  </a:txBody>
                  <a:tcPr>
                    <a:solidFill>
                      <a:schemeClr val="tx1">
                        <a:lumMod val="65000"/>
                      </a:schemeClr>
                    </a:solidFill>
                  </a:tcPr>
                </a:tc>
              </a:tr>
            </a:tbl>
          </a:graphicData>
        </a:graphic>
      </p:graphicFrame>
    </p:spTree>
    <p:extLst>
      <p:ext uri="{BB962C8B-B14F-4D97-AF65-F5344CB8AC3E}">
        <p14:creationId xmlns:p14="http://schemas.microsoft.com/office/powerpoint/2010/main" val="108110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82930" y="-5668"/>
            <a:ext cx="4609070" cy="766119"/>
          </a:xfrm>
        </p:spPr>
        <p:txBody>
          <a:bodyPr/>
          <a:lstStyle/>
          <a:p>
            <a:r>
              <a:rPr lang="en-US" dirty="0" smtClean="0"/>
              <a:t>Checks on Learning</a:t>
            </a:r>
            <a:endParaRPr lang="en-US" dirty="0"/>
          </a:p>
        </p:txBody>
      </p:sp>
      <p:sp>
        <p:nvSpPr>
          <p:cNvPr id="21" name="Text Placeholder 5"/>
          <p:cNvSpPr txBox="1">
            <a:spLocks/>
          </p:cNvSpPr>
          <p:nvPr/>
        </p:nvSpPr>
        <p:spPr bwMode="auto">
          <a:xfrm>
            <a:off x="125117" y="886625"/>
            <a:ext cx="11858148" cy="5262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600"/>
              </a:spcAft>
              <a:buClr>
                <a:srgbClr val="2D2901"/>
              </a:buClr>
              <a:buSzPct val="85000"/>
              <a:buNone/>
              <a:tabLst>
                <a:tab pos="341313" algn="l"/>
              </a:tabLst>
              <a:defRPr/>
            </a:pP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are the three categories of</a:t>
            </a:r>
            <a:r>
              <a:rPr kumimoji="0" lang="en-US" sz="2000" b="1" i="0" u="none" strike="noStrike" kern="1200" cap="none" spc="0" normalizeH="0" noProof="0" dirty="0" smtClean="0">
                <a:ln>
                  <a:noFill/>
                </a:ln>
                <a:solidFill>
                  <a:sysClr val="windowText" lastClr="000000"/>
                </a:solidFill>
                <a:effectLst/>
                <a:uLnTx/>
                <a:uFillTx/>
                <a:latin typeface="Arial" pitchFamily="34" charset="0"/>
                <a:ea typeface="ＭＳ Ｐゴシック" charset="0"/>
                <a:cs typeface="Arial" pitchFamily="34" charset="0"/>
              </a:rPr>
              <a:t> sexual harassment</a:t>
            </a: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a:t>
            </a:r>
          </a:p>
          <a:p>
            <a:pPr marL="457200" marR="0" lvl="0" indent="-457200" algn="l" defTabSz="914400" rtl="0" eaLnBrk="0" fontAlgn="base" latinLnBrk="0" hangingPunct="0">
              <a:lnSpc>
                <a:spcPct val="100000"/>
              </a:lnSpc>
              <a:spcBef>
                <a:spcPts val="0"/>
              </a:spcBef>
              <a:spcAft>
                <a:spcPts val="600"/>
              </a:spcAft>
              <a:buClr>
                <a:srgbClr val="2D2901"/>
              </a:buClr>
              <a:buSzPct val="100000"/>
              <a:buFont typeface="Wingdings" pitchFamily="2" charset="2"/>
              <a:buAutoNum type="arabicPeriod"/>
              <a:tabLst>
                <a:tab pos="341313"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Verbal</a:t>
            </a:r>
          </a:p>
          <a:p>
            <a:pPr marL="755650" lvl="1" indent="-457200">
              <a:spcBef>
                <a:spcPts val="0"/>
              </a:spcBef>
              <a:spcAft>
                <a:spcPts val="600"/>
              </a:spcAft>
              <a:buClr>
                <a:srgbClr val="2D2901"/>
              </a:buClr>
              <a:buFont typeface="+mj-lt"/>
              <a:buAutoNum type="alphaLcParenR"/>
              <a:tabLst>
                <a:tab pos="341313" algn="l"/>
              </a:tabLst>
              <a:defRPr/>
            </a:pPr>
            <a:r>
              <a:rPr lang="en-US" sz="1600" dirty="0" smtClean="0">
                <a:solidFill>
                  <a:sysClr val="windowText" lastClr="000000"/>
                </a:solidFill>
                <a:ea typeface="ＭＳ Ｐゴシック" charset="0"/>
              </a:rPr>
              <a:t>Telling sexual jokes</a:t>
            </a:r>
          </a:p>
          <a:p>
            <a:pPr marL="755650" lvl="1" indent="-457200">
              <a:spcBef>
                <a:spcPts val="0"/>
              </a:spcBef>
              <a:spcAft>
                <a:spcPts val="600"/>
              </a:spcAft>
              <a:buClr>
                <a:srgbClr val="2D2901"/>
              </a:buClr>
              <a:buFont typeface="+mj-lt"/>
              <a:buAutoNum type="alphaLcParenR"/>
              <a:tabLst>
                <a:tab pos="341313" algn="l"/>
              </a:tabLst>
              <a:defRPr/>
            </a:pPr>
            <a:r>
              <a:rPr lang="en-US" sz="1600" dirty="0" smtClean="0">
                <a:solidFill>
                  <a:sysClr val="windowText" lastClr="000000"/>
                </a:solidFill>
                <a:ea typeface="ＭＳ Ｐゴシック" charset="0"/>
              </a:rPr>
              <a:t>Using sexually explicit profanity or threats</a:t>
            </a:r>
          </a:p>
          <a:p>
            <a:pPr marL="755650" lvl="1" indent="-457200">
              <a:spcBef>
                <a:spcPts val="0"/>
              </a:spcBef>
              <a:spcAft>
                <a:spcPts val="600"/>
              </a:spcAft>
              <a:buClr>
                <a:srgbClr val="2D2901"/>
              </a:buClr>
              <a:buFont typeface="+mj-lt"/>
              <a:buAutoNum type="alphaLcParenR"/>
              <a:tabLst>
                <a:tab pos="341313" algn="l"/>
              </a:tabLst>
              <a:defRPr/>
            </a:pPr>
            <a:r>
              <a:rPr lang="en-US" sz="1600" dirty="0" smtClean="0">
                <a:solidFill>
                  <a:sysClr val="windowText" lastClr="000000"/>
                </a:solidFill>
                <a:ea typeface="ＭＳ Ｐゴシック" charset="0"/>
              </a:rPr>
              <a:t>Using terms such as honey, babe, sweetheart, etc.</a:t>
            </a:r>
            <a:endParaRPr lang="en-US" sz="1600" dirty="0">
              <a:solidFill>
                <a:sysClr val="windowText" lastClr="000000"/>
              </a:solidFill>
            </a:endParaRPr>
          </a:p>
          <a:p>
            <a:pPr marL="457200" marR="0" lvl="0" indent="-457200" algn="l" defTabSz="914400" rtl="0" eaLnBrk="0" fontAlgn="base" latinLnBrk="0" hangingPunct="0">
              <a:lnSpc>
                <a:spcPct val="100000"/>
              </a:lnSpc>
              <a:spcBef>
                <a:spcPts val="0"/>
              </a:spcBef>
              <a:spcAft>
                <a:spcPts val="600"/>
              </a:spcAft>
              <a:buClr>
                <a:srgbClr val="2D2901"/>
              </a:buClr>
              <a:buSzPct val="100000"/>
              <a:buFont typeface="Wingdings" pitchFamily="2" charset="2"/>
              <a:buAutoNum type="arabicPeriod"/>
              <a:tabLst>
                <a:tab pos="341313"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Nonverbal</a:t>
            </a:r>
          </a:p>
          <a:p>
            <a:pPr marL="755650" lvl="1" indent="-457200">
              <a:spcBef>
                <a:spcPts val="0"/>
              </a:spcBef>
              <a:spcAft>
                <a:spcPts val="600"/>
              </a:spcAft>
              <a:buClr>
                <a:srgbClr val="2D2901"/>
              </a:buClr>
              <a:buFont typeface="+mj-lt"/>
              <a:buAutoNum type="alphaLcParenR"/>
              <a:tabLst>
                <a:tab pos="341313" algn="l"/>
              </a:tabLst>
              <a:defRPr/>
            </a:pPr>
            <a:r>
              <a:rPr lang="en-US" sz="1600" dirty="0" smtClean="0">
                <a:solidFill>
                  <a:sysClr val="windowText" lastClr="000000"/>
                </a:solidFill>
                <a:ea typeface="ＭＳ Ｐゴシック" charset="0"/>
              </a:rPr>
              <a:t>Undressing someone with one’s eyes</a:t>
            </a:r>
          </a:p>
          <a:p>
            <a:pPr marL="755650" lvl="1" indent="-457200">
              <a:spcBef>
                <a:spcPts val="0"/>
              </a:spcBef>
              <a:spcAft>
                <a:spcPts val="600"/>
              </a:spcAft>
              <a:buClr>
                <a:srgbClr val="2D2901"/>
              </a:buClr>
              <a:buFont typeface="+mj-lt"/>
              <a:buAutoNum type="alphaLcParenR"/>
              <a:tabLst>
                <a:tab pos="341313" algn="l"/>
              </a:tabLst>
              <a:defRPr/>
            </a:pPr>
            <a:r>
              <a:rPr kumimoji="0" lang="en-US" sz="1600" b="0" i="0" u="none" strike="noStrike" kern="1200" cap="none" spc="0" normalizeH="0" baseline="0" noProof="0" dirty="0" smtClean="0">
                <a:ln>
                  <a:noFill/>
                </a:ln>
                <a:solidFill>
                  <a:sysClr val="windowText" lastClr="000000"/>
                </a:solidFill>
                <a:effectLst/>
                <a:uLnTx/>
                <a:uFillTx/>
                <a:ea typeface="ＭＳ Ｐゴシック" charset="0"/>
              </a:rPr>
              <a:t>Displaying</a:t>
            </a:r>
            <a:r>
              <a:rPr kumimoji="0" lang="en-US" sz="1600" b="0" i="0" u="none" strike="noStrike" kern="1200" cap="none" spc="0" normalizeH="0" noProof="0" dirty="0" smtClean="0">
                <a:ln>
                  <a:noFill/>
                </a:ln>
                <a:solidFill>
                  <a:sysClr val="windowText" lastClr="000000"/>
                </a:solidFill>
                <a:effectLst/>
                <a:uLnTx/>
                <a:uFillTx/>
                <a:ea typeface="ＭＳ Ｐゴシック" charset="0"/>
              </a:rPr>
              <a:t> inappropriate printed material</a:t>
            </a:r>
          </a:p>
          <a:p>
            <a:pPr marL="755650" lvl="1" indent="-457200">
              <a:spcBef>
                <a:spcPts val="0"/>
              </a:spcBef>
              <a:spcAft>
                <a:spcPts val="600"/>
              </a:spcAft>
              <a:buClr>
                <a:srgbClr val="2D2901"/>
              </a:buClr>
              <a:buFont typeface="+mj-lt"/>
              <a:buAutoNum type="alphaLcParenR"/>
              <a:tabLst>
                <a:tab pos="341313" algn="l"/>
              </a:tabLst>
              <a:defRPr/>
            </a:pPr>
            <a:r>
              <a:rPr lang="en-US" sz="1600" noProof="0" dirty="0" smtClean="0">
                <a:solidFill>
                  <a:sysClr val="windowText" lastClr="000000"/>
                </a:solidFill>
                <a:ea typeface="ＭＳ Ｐゴシック" charset="0"/>
              </a:rPr>
              <a:t>Sending sexually oriented notes, letters, faxes, e-mail, texts, </a:t>
            </a:r>
            <a:r>
              <a:rPr lang="en-US" sz="1600" noProof="0" dirty="0" err="1" smtClean="0">
                <a:solidFill>
                  <a:sysClr val="windowText" lastClr="000000"/>
                </a:solidFill>
                <a:ea typeface="ＭＳ Ｐゴシック" charset="0"/>
              </a:rPr>
              <a:t>etc</a:t>
            </a:r>
            <a:endParaRPr kumimoji="0" lang="en-US" sz="1600" b="0" i="0" u="none" strike="noStrike" kern="1200" cap="none" spc="0" normalizeH="0" baseline="0" noProof="0" dirty="0" smtClean="0">
              <a:ln>
                <a:noFill/>
              </a:ln>
              <a:solidFill>
                <a:sysClr val="windowText" lastClr="000000"/>
              </a:solidFill>
              <a:effectLst/>
              <a:uLnTx/>
              <a:uFillTx/>
              <a:ea typeface="ＭＳ Ｐゴシック" charset="0"/>
            </a:endParaRPr>
          </a:p>
          <a:p>
            <a:pPr marL="457200" marR="0" lvl="0" indent="-457200" algn="l" defTabSz="914400" rtl="0" eaLnBrk="0" fontAlgn="base" latinLnBrk="0" hangingPunct="0">
              <a:lnSpc>
                <a:spcPct val="100000"/>
              </a:lnSpc>
              <a:spcBef>
                <a:spcPts val="0"/>
              </a:spcBef>
              <a:spcAft>
                <a:spcPts val="600"/>
              </a:spcAft>
              <a:buClr>
                <a:srgbClr val="2D2901"/>
              </a:buClr>
              <a:buSzPct val="100000"/>
              <a:buFont typeface="Wingdings" pitchFamily="2" charset="2"/>
              <a:buAutoNum type="arabicPeriod"/>
              <a:tabLst>
                <a:tab pos="341313"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Physical</a:t>
            </a:r>
            <a:r>
              <a:rPr kumimoji="0" lang="en-US" sz="1800" b="0" i="0" u="none" strike="noStrike" kern="1200" cap="none" spc="0" normalizeH="0" noProof="0" dirty="0" smtClean="0">
                <a:ln>
                  <a:noFill/>
                </a:ln>
                <a:solidFill>
                  <a:sysClr val="windowText" lastClr="000000"/>
                </a:solidFill>
                <a:effectLst/>
                <a:uLnTx/>
                <a:uFillTx/>
                <a:latin typeface="Arial" pitchFamily="34" charset="0"/>
                <a:ea typeface="ＭＳ Ｐゴシック" charset="0"/>
                <a:cs typeface="Arial" pitchFamily="34" charset="0"/>
              </a:rPr>
              <a:t> Contact</a:t>
            </a:r>
          </a:p>
          <a:p>
            <a:pPr marL="755650" lvl="1" indent="-457200">
              <a:spcBef>
                <a:spcPts val="0"/>
              </a:spcBef>
              <a:spcAft>
                <a:spcPts val="600"/>
              </a:spcAft>
              <a:buClr>
                <a:srgbClr val="2D2901"/>
              </a:buClr>
              <a:buFont typeface="+mj-lt"/>
              <a:buAutoNum type="alphaLcParenR"/>
              <a:tabLst>
                <a:tab pos="341313" algn="l"/>
              </a:tabLst>
              <a:defRPr/>
            </a:pPr>
            <a:r>
              <a:rPr lang="en-US" sz="1600" baseline="0" dirty="0" smtClean="0">
                <a:solidFill>
                  <a:sysClr val="windowText" lastClr="000000"/>
                </a:solidFill>
                <a:ea typeface="ＭＳ Ｐゴシック" charset="0"/>
              </a:rPr>
              <a:t>Touching, patting, pinching, bumping, or grabbing</a:t>
            </a:r>
          </a:p>
          <a:p>
            <a:pPr marL="755650" lvl="1" indent="-457200">
              <a:spcBef>
                <a:spcPts val="0"/>
              </a:spcBef>
              <a:spcAft>
                <a:spcPts val="600"/>
              </a:spcAft>
              <a:buClr>
                <a:srgbClr val="2D2901"/>
              </a:buClr>
              <a:buFont typeface="+mj-lt"/>
              <a:buAutoNum type="alphaLcParenR"/>
              <a:tabLst>
                <a:tab pos="341313" algn="l"/>
              </a:tabLst>
              <a:defRPr/>
            </a:pPr>
            <a:r>
              <a:rPr kumimoji="0" lang="en-US" sz="1600" b="0" i="0" u="none" strike="noStrike" kern="1200" cap="none" spc="0" normalizeH="0" noProof="0" dirty="0" smtClean="0">
                <a:ln>
                  <a:noFill/>
                </a:ln>
                <a:solidFill>
                  <a:sysClr val="windowText" lastClr="000000"/>
                </a:solidFill>
                <a:effectLst/>
                <a:uLnTx/>
                <a:uFillTx/>
                <a:ea typeface="ＭＳ Ｐゴシック" charset="0"/>
              </a:rPr>
              <a:t>Cornering or blocking a passageway</a:t>
            </a:r>
          </a:p>
          <a:p>
            <a:pPr marL="755650" lvl="1" indent="-457200">
              <a:spcBef>
                <a:spcPts val="0"/>
              </a:spcBef>
              <a:spcAft>
                <a:spcPts val="600"/>
              </a:spcAft>
              <a:buClr>
                <a:srgbClr val="2D2901"/>
              </a:buClr>
              <a:buFont typeface="+mj-lt"/>
              <a:buAutoNum type="alphaLcParenR"/>
              <a:tabLst>
                <a:tab pos="341313" algn="l"/>
              </a:tabLst>
              <a:defRPr/>
            </a:pPr>
            <a:r>
              <a:rPr lang="en-US" sz="1600" noProof="0" dirty="0" smtClean="0">
                <a:solidFill>
                  <a:sysClr val="windowText" lastClr="000000"/>
                </a:solidFill>
                <a:ea typeface="ＭＳ Ｐゴシック" charset="0"/>
              </a:rPr>
              <a:t>Providing unsolicited back or neck rubs</a:t>
            </a:r>
            <a:endParaRPr kumimoji="0" lang="en-US" sz="1600" b="0" i="0" u="none" strike="noStrike" kern="1200" cap="none" spc="0" normalizeH="0" baseline="0" noProof="0" dirty="0" smtClean="0">
              <a:ln>
                <a:noFill/>
              </a:ln>
              <a:solidFill>
                <a:sysClr val="windowText" lastClr="000000"/>
              </a:solidFill>
              <a:effectLst/>
              <a:uLnTx/>
              <a:uFillTx/>
              <a:ea typeface="ＭＳ Ｐゴシック" charset="0"/>
            </a:endParaRPr>
          </a:p>
          <a:p>
            <a:pPr marL="0" marR="0" lvl="0" indent="0" algn="l" defTabSz="914400" rtl="0" eaLnBrk="0" fontAlgn="base" latinLnBrk="0" hangingPunct="0">
              <a:lnSpc>
                <a:spcPct val="100000"/>
              </a:lnSpc>
              <a:spcBef>
                <a:spcPts val="0"/>
              </a:spcBef>
              <a:spcAft>
                <a:spcPts val="600"/>
              </a:spcAft>
              <a:buClr>
                <a:srgbClr val="2D2901"/>
              </a:buClr>
              <a:buSzPct val="85000"/>
              <a:buFont typeface="Wingdings" pitchFamily="2" charset="2"/>
              <a:buNone/>
              <a:tabLst>
                <a:tab pos="341313" algn="l"/>
              </a:tabLst>
              <a:defRPr/>
            </a:pPr>
            <a:endParaRPr kumimoji="0" lang="en-US" sz="2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endParaRPr>
          </a:p>
          <a:p>
            <a:pPr marL="0" marR="0" lvl="0" indent="0" algn="l" defTabSz="914400" rtl="0" eaLnBrk="0" fontAlgn="base" latinLnBrk="0" hangingPunct="0">
              <a:lnSpc>
                <a:spcPct val="100000"/>
              </a:lnSpc>
              <a:spcBef>
                <a:spcPts val="0"/>
              </a:spcBef>
              <a:spcAft>
                <a:spcPts val="600"/>
              </a:spcAft>
              <a:buClr>
                <a:srgbClr val="2D2901"/>
              </a:buClr>
              <a:buSzPct val="85000"/>
              <a:buNone/>
              <a:tabLst>
                <a:tab pos="341313" algn="l"/>
              </a:tabLst>
              <a:defRPr/>
            </a:pP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are the two types of sexual</a:t>
            </a:r>
            <a:r>
              <a:rPr kumimoji="0" lang="en-US" sz="2000" b="1" i="0" u="none" strike="noStrike" kern="1200" cap="none" spc="0" normalizeH="0" noProof="0" dirty="0" smtClean="0">
                <a:ln>
                  <a:noFill/>
                </a:ln>
                <a:solidFill>
                  <a:sysClr val="windowText" lastClr="000000"/>
                </a:solidFill>
                <a:effectLst/>
                <a:uLnTx/>
                <a:uFillTx/>
                <a:latin typeface="Arial" pitchFamily="34" charset="0"/>
                <a:ea typeface="ＭＳ Ｐゴシック" charset="0"/>
                <a:cs typeface="Arial" pitchFamily="34" charset="0"/>
              </a:rPr>
              <a:t> harassment</a:t>
            </a: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a:t>
            </a:r>
          </a:p>
          <a:p>
            <a:pPr marL="0" marR="0" lvl="0" indent="0" algn="l" defTabSz="914400" rtl="0" eaLnBrk="0" fontAlgn="base" latinLnBrk="0" hangingPunct="0">
              <a:lnSpc>
                <a:spcPct val="100000"/>
              </a:lnSpc>
              <a:spcBef>
                <a:spcPts val="0"/>
              </a:spcBef>
              <a:spcAft>
                <a:spcPts val="600"/>
              </a:spcAft>
              <a:buClr>
                <a:srgbClr val="2D2901"/>
              </a:buClr>
              <a:buSzPct val="85000"/>
              <a:buFont typeface="Wingdings" pitchFamily="2" charset="2"/>
              <a:buNone/>
              <a:tabLst>
                <a:tab pos="341313" algn="l"/>
              </a:tabLst>
              <a:defRPr/>
            </a:pPr>
            <a:r>
              <a:rPr kumimoji="0" lang="en-US" sz="180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1. </a:t>
            </a:r>
            <a:r>
              <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Quid pro quo </a:t>
            </a:r>
            <a:r>
              <a:rPr lang="en-US" sz="1800" dirty="0">
                <a:solidFill>
                  <a:sysClr val="windowText" lastClr="000000"/>
                </a:solidFill>
              </a:rPr>
              <a:t> </a:t>
            </a:r>
            <a:r>
              <a:rPr lang="en-US" sz="1800" dirty="0" smtClean="0">
                <a:solidFill>
                  <a:sysClr val="windowText" lastClr="000000"/>
                </a:solidFill>
              </a:rPr>
              <a:t>    </a:t>
            </a:r>
            <a:r>
              <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2. Hostile</a:t>
            </a:r>
            <a:r>
              <a:rPr kumimoji="0" lang="en-US" sz="1800" b="0" i="0" u="none" strike="noStrike" kern="1200" cap="none" spc="0" normalizeH="0" noProof="0" dirty="0" smtClean="0">
                <a:ln>
                  <a:noFill/>
                </a:ln>
                <a:solidFill>
                  <a:sysClr val="windowText" lastClr="000000"/>
                </a:solidFill>
                <a:effectLst/>
                <a:uLnTx/>
                <a:uFillTx/>
                <a:latin typeface="Arial" pitchFamily="34" charset="0"/>
                <a:ea typeface="ＭＳ Ｐゴシック" charset="0"/>
                <a:cs typeface="Arial" pitchFamily="34" charset="0"/>
              </a:rPr>
              <a:t> environment</a:t>
            </a:r>
            <a:endPar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endParaRPr>
          </a:p>
          <a:p>
            <a:pPr marL="0" marR="0" lvl="0" indent="0" algn="l" defTabSz="914400" rtl="0" eaLnBrk="0" fontAlgn="base" latinLnBrk="0" hangingPunct="0">
              <a:lnSpc>
                <a:spcPct val="100000"/>
              </a:lnSpc>
              <a:spcBef>
                <a:spcPts val="0"/>
              </a:spcBef>
              <a:spcAft>
                <a:spcPts val="600"/>
              </a:spcAft>
              <a:buClr>
                <a:srgbClr val="2D2901"/>
              </a:buClr>
              <a:buSzPct val="85000"/>
              <a:buFont typeface="Wingdings" pitchFamily="2" charset="2"/>
              <a:buNone/>
              <a:tabLst>
                <a:tab pos="341313" algn="l"/>
              </a:tabLst>
              <a:defRPr/>
            </a:pPr>
            <a:endParaRPr kumimoji="0" lang="en-US" sz="2000" b="0" i="0" u="none" strike="noStrike" kern="1200" cap="none" spc="0" normalizeH="0" baseline="0" noProof="0" dirty="0">
              <a:ln>
                <a:noFill/>
              </a:ln>
              <a:solidFill>
                <a:sysClr val="windowText" lastClr="000000"/>
              </a:solidFill>
              <a:effectLst/>
              <a:uLnTx/>
              <a:uFillTx/>
              <a:latin typeface="Arial" pitchFamily="34" charset="0"/>
              <a:ea typeface="ＭＳ Ｐゴシック" charset="0"/>
              <a:cs typeface="Arial"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85270" y="1532238"/>
            <a:ext cx="3084295" cy="4312785"/>
          </a:xfrm>
          <a:prstGeom prst="rect">
            <a:avLst/>
          </a:prstGeom>
        </p:spPr>
      </p:pic>
    </p:spTree>
    <p:extLst>
      <p:ext uri="{BB962C8B-B14F-4D97-AF65-F5344CB8AC3E}">
        <p14:creationId xmlns:p14="http://schemas.microsoft.com/office/powerpoint/2010/main" val="57141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fade">
                                      <p:cBhvr>
                                        <p:cTn id="17" dur="500"/>
                                        <p:tgtEl>
                                          <p:spTgt spid="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fade">
                                      <p:cBhvr>
                                        <p:cTn id="22" dur="500"/>
                                        <p:tgtEl>
                                          <p:spTgt spid="2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animEffect transition="in" filter="fade">
                                      <p:cBhvr>
                                        <p:cTn id="27" dur="500"/>
                                        <p:tgtEl>
                                          <p:spTgt spid="2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xEl>
                                              <p:pRg st="6" end="6"/>
                                            </p:txEl>
                                          </p:spTgt>
                                        </p:tgtEl>
                                        <p:attrNameLst>
                                          <p:attrName>style.visibility</p:attrName>
                                        </p:attrNameLst>
                                      </p:cBhvr>
                                      <p:to>
                                        <p:strVal val="visible"/>
                                      </p:to>
                                    </p:set>
                                    <p:animEffect transition="in" filter="fade">
                                      <p:cBhvr>
                                        <p:cTn id="32" dur="500"/>
                                        <p:tgtEl>
                                          <p:spTgt spid="2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7" end="7"/>
                                            </p:txEl>
                                          </p:spTgt>
                                        </p:tgtEl>
                                        <p:attrNameLst>
                                          <p:attrName>style.visibility</p:attrName>
                                        </p:attrNameLst>
                                      </p:cBhvr>
                                      <p:to>
                                        <p:strVal val="visible"/>
                                      </p:to>
                                    </p:set>
                                    <p:animEffect transition="in" filter="fade">
                                      <p:cBhvr>
                                        <p:cTn id="37" dur="500"/>
                                        <p:tgtEl>
                                          <p:spTgt spid="2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8" end="8"/>
                                            </p:txEl>
                                          </p:spTgt>
                                        </p:tgtEl>
                                        <p:attrNameLst>
                                          <p:attrName>style.visibility</p:attrName>
                                        </p:attrNameLst>
                                      </p:cBhvr>
                                      <p:to>
                                        <p:strVal val="visible"/>
                                      </p:to>
                                    </p:set>
                                    <p:animEffect transition="in" filter="fade">
                                      <p:cBhvr>
                                        <p:cTn id="42" dur="500"/>
                                        <p:tgtEl>
                                          <p:spTgt spid="2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xEl>
                                              <p:pRg st="9" end="9"/>
                                            </p:txEl>
                                          </p:spTgt>
                                        </p:tgtEl>
                                        <p:attrNameLst>
                                          <p:attrName>style.visibility</p:attrName>
                                        </p:attrNameLst>
                                      </p:cBhvr>
                                      <p:to>
                                        <p:strVal val="visible"/>
                                      </p:to>
                                    </p:set>
                                    <p:animEffect transition="in" filter="fade">
                                      <p:cBhvr>
                                        <p:cTn id="47" dur="500"/>
                                        <p:tgtEl>
                                          <p:spTgt spid="2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xEl>
                                              <p:pRg st="10" end="10"/>
                                            </p:txEl>
                                          </p:spTgt>
                                        </p:tgtEl>
                                        <p:attrNameLst>
                                          <p:attrName>style.visibility</p:attrName>
                                        </p:attrNameLst>
                                      </p:cBhvr>
                                      <p:to>
                                        <p:strVal val="visible"/>
                                      </p:to>
                                    </p:set>
                                    <p:animEffect transition="in" filter="fade">
                                      <p:cBhvr>
                                        <p:cTn id="52" dur="500"/>
                                        <p:tgtEl>
                                          <p:spTgt spid="2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xEl>
                                              <p:pRg st="11" end="11"/>
                                            </p:txEl>
                                          </p:spTgt>
                                        </p:tgtEl>
                                        <p:attrNameLst>
                                          <p:attrName>style.visibility</p:attrName>
                                        </p:attrNameLst>
                                      </p:cBhvr>
                                      <p:to>
                                        <p:strVal val="visible"/>
                                      </p:to>
                                    </p:set>
                                    <p:animEffect transition="in" filter="fade">
                                      <p:cBhvr>
                                        <p:cTn id="57" dur="500"/>
                                        <p:tgtEl>
                                          <p:spTgt spid="2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xEl>
                                              <p:pRg st="12" end="12"/>
                                            </p:txEl>
                                          </p:spTgt>
                                        </p:tgtEl>
                                        <p:attrNameLst>
                                          <p:attrName>style.visibility</p:attrName>
                                        </p:attrNameLst>
                                      </p:cBhvr>
                                      <p:to>
                                        <p:strVal val="visible"/>
                                      </p:to>
                                    </p:set>
                                    <p:animEffect transition="in" filter="fade">
                                      <p:cBhvr>
                                        <p:cTn id="62" dur="500"/>
                                        <p:tgtEl>
                                          <p:spTgt spid="2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xEl>
                                              <p:pRg st="14" end="14"/>
                                            </p:txEl>
                                          </p:spTgt>
                                        </p:tgtEl>
                                        <p:attrNameLst>
                                          <p:attrName>style.visibility</p:attrName>
                                        </p:attrNameLst>
                                      </p:cBhvr>
                                      <p:to>
                                        <p:strVal val="visible"/>
                                      </p:to>
                                    </p:set>
                                    <p:animEffect transition="in" filter="fade">
                                      <p:cBhvr>
                                        <p:cTn id="67" dur="500"/>
                                        <p:tgtEl>
                                          <p:spTgt spid="21">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xEl>
                                              <p:pRg st="15" end="15"/>
                                            </p:txEl>
                                          </p:spTgt>
                                        </p:tgtEl>
                                        <p:attrNameLst>
                                          <p:attrName>style.visibility</p:attrName>
                                        </p:attrNameLst>
                                      </p:cBhvr>
                                      <p:to>
                                        <p:strVal val="visible"/>
                                      </p:to>
                                    </p:set>
                                    <p:animEffect transition="in" filter="fade">
                                      <p:cBhvr>
                                        <p:cTn id="72" dur="500"/>
                                        <p:tgtEl>
                                          <p:spTgt spid="2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21961" y="45860"/>
            <a:ext cx="6237750" cy="698419"/>
          </a:xfrm>
        </p:spPr>
        <p:txBody>
          <a:bodyPr>
            <a:noAutofit/>
          </a:bodyPr>
          <a:lstStyle/>
          <a:p>
            <a:r>
              <a:rPr lang="en-US" dirty="0" smtClean="0"/>
              <a:t> Definition of Sexual Assault</a:t>
            </a:r>
            <a:endParaRPr lang="en-US" dirty="0"/>
          </a:p>
        </p:txBody>
      </p:sp>
      <p:sp>
        <p:nvSpPr>
          <p:cNvPr id="13" name="Content Placeholder 4"/>
          <p:cNvSpPr txBox="1">
            <a:spLocks/>
          </p:cNvSpPr>
          <p:nvPr/>
        </p:nvSpPr>
        <p:spPr bwMode="auto">
          <a:xfrm>
            <a:off x="1476333" y="4338537"/>
            <a:ext cx="8743191" cy="1689316"/>
          </a:xfrm>
          <a:prstGeom prst="rect">
            <a:avLst/>
          </a:prstGeom>
          <a:noFill/>
          <a:ln w="9525">
            <a:noFill/>
            <a:miter lim="800000"/>
            <a:headEnd/>
            <a:tailEnd/>
          </a:ln>
        </p:spPr>
        <p:txBody>
          <a:bodyPr/>
          <a:lstStyle/>
          <a:p>
            <a:pPr marL="228600" indent="-228600" eaLnBrk="0" fontAlgn="base" hangingPunct="0">
              <a:lnSpc>
                <a:spcPct val="110000"/>
              </a:lnSpc>
              <a:spcBef>
                <a:spcPct val="0"/>
              </a:spcBef>
              <a:spcAft>
                <a:spcPts val="300"/>
              </a:spcAft>
              <a:buClr>
                <a:srgbClr val="2D2901"/>
              </a:buClr>
              <a:buSzPct val="85000"/>
              <a:buFont typeface="Arial" pitchFamily="34" charset="0"/>
              <a:buChar char="•"/>
              <a:tabLst>
                <a:tab pos="341313" algn="l"/>
              </a:tabLst>
            </a:pPr>
            <a:endParaRPr lang="en-US" sz="2400" b="1" dirty="0">
              <a:solidFill>
                <a:prstClr val="black"/>
              </a:solidFill>
              <a:latin typeface="Arial" pitchFamily="34" charset="0"/>
              <a:ea typeface="ＭＳ Ｐゴシック" pitchFamily="34" charset="-128"/>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58" y="1374053"/>
            <a:ext cx="3724275" cy="4505325"/>
          </a:xfrm>
          <a:prstGeom prst="rect">
            <a:avLst/>
          </a:prstGeom>
        </p:spPr>
      </p:pic>
      <p:sp>
        <p:nvSpPr>
          <p:cNvPr id="7" name="Content Placeholder 4"/>
          <p:cNvSpPr txBox="1">
            <a:spLocks/>
          </p:cNvSpPr>
          <p:nvPr/>
        </p:nvSpPr>
        <p:spPr bwMode="auto">
          <a:xfrm>
            <a:off x="4632494" y="1199626"/>
            <a:ext cx="7023217" cy="2131633"/>
          </a:xfrm>
          <a:prstGeom prst="rect">
            <a:avLst/>
          </a:prstGeom>
          <a:noFill/>
          <a:ln w="9525">
            <a:noFill/>
            <a:miter lim="800000"/>
            <a:headEnd/>
            <a:tailEnd/>
          </a:ln>
        </p:spPr>
        <p:txBody>
          <a:bodyPr/>
          <a:lstStyle/>
          <a:p>
            <a:pPr marL="342900" indent="-342900" eaLnBrk="0" fontAlgn="base" hangingPunct="0">
              <a:lnSpc>
                <a:spcPct val="110000"/>
              </a:lnSpc>
              <a:spcBef>
                <a:spcPct val="0"/>
              </a:spcBef>
              <a:spcAft>
                <a:spcPts val="300"/>
              </a:spcAft>
              <a:buClr>
                <a:srgbClr val="2D2901"/>
              </a:buClr>
              <a:buSzPct val="100000"/>
              <a:buFont typeface="Wingdings" panose="05000000000000000000" pitchFamily="2" charset="2"/>
              <a:buChar char="Ø"/>
              <a:tabLst>
                <a:tab pos="341305" algn="l"/>
              </a:tabLst>
            </a:pPr>
            <a:r>
              <a:rPr lang="pt-BR" sz="2400" dirty="0">
                <a:solidFill>
                  <a:prstClr val="black"/>
                </a:solidFill>
                <a:latin typeface="Arial" pitchFamily="34" charset="0"/>
                <a:ea typeface="ＭＳ Ｐゴシック" pitchFamily="34" charset="-128"/>
                <a:cs typeface="Arial" pitchFamily="34" charset="0"/>
              </a:rPr>
              <a:t>Sexual assault is a </a:t>
            </a:r>
            <a:r>
              <a:rPr lang="pt-BR" sz="2400" dirty="0" smtClean="0">
                <a:solidFill>
                  <a:prstClr val="black"/>
                </a:solidFill>
                <a:latin typeface="Arial" pitchFamily="34" charset="0"/>
                <a:ea typeface="ＭＳ Ｐゴシック" pitchFamily="34" charset="-128"/>
                <a:cs typeface="Arial" pitchFamily="34" charset="0"/>
              </a:rPr>
              <a:t>crime</a:t>
            </a:r>
          </a:p>
          <a:p>
            <a:pPr eaLnBrk="0" fontAlgn="base" hangingPunct="0">
              <a:lnSpc>
                <a:spcPct val="110000"/>
              </a:lnSpc>
              <a:spcBef>
                <a:spcPct val="0"/>
              </a:spcBef>
              <a:spcAft>
                <a:spcPts val="300"/>
              </a:spcAft>
              <a:buClr>
                <a:srgbClr val="2D2901"/>
              </a:buClr>
              <a:buSzPct val="100000"/>
              <a:tabLst>
                <a:tab pos="341305" algn="l"/>
              </a:tabLst>
            </a:pPr>
            <a:endParaRPr lang="pt-BR" sz="2400" dirty="0">
              <a:solidFill>
                <a:prstClr val="black"/>
              </a:solidFill>
              <a:latin typeface="Arial" pitchFamily="34" charset="0"/>
              <a:ea typeface="ＭＳ Ｐゴシック" pitchFamily="34" charset="-128"/>
              <a:cs typeface="Arial" pitchFamily="34" charset="0"/>
            </a:endParaRPr>
          </a:p>
          <a:p>
            <a:pPr marL="342900" indent="-342900" eaLnBrk="0" fontAlgn="base" hangingPunct="0">
              <a:lnSpc>
                <a:spcPct val="110000"/>
              </a:lnSpc>
              <a:spcBef>
                <a:spcPct val="0"/>
              </a:spcBef>
              <a:spcAft>
                <a:spcPts val="300"/>
              </a:spcAft>
              <a:buClr>
                <a:srgbClr val="2D2901"/>
              </a:buClr>
              <a:buSzPct val="100000"/>
              <a:buFont typeface="Wingdings" panose="05000000000000000000" pitchFamily="2" charset="2"/>
              <a:buChar char="Ø"/>
              <a:tabLst>
                <a:tab pos="341305" algn="l"/>
              </a:tabLst>
            </a:pPr>
            <a:r>
              <a:rPr lang="en-US" sz="2400" dirty="0">
                <a:solidFill>
                  <a:prstClr val="black"/>
                </a:solidFill>
                <a:latin typeface="Arial" pitchFamily="34" charset="0"/>
                <a:ea typeface="ＭＳ Ｐゴシック" pitchFamily="34" charset="-128"/>
                <a:cs typeface="Arial" pitchFamily="34" charset="0"/>
              </a:rPr>
              <a:t>Sexual assault is defined as: Intentional sexual contact characterized by the use of force, threats, intimidation or abuse of authority or when the victim does not or cannot </a:t>
            </a:r>
            <a:r>
              <a:rPr lang="en-US" sz="2400" b="1" dirty="0" smtClean="0">
                <a:solidFill>
                  <a:prstClr val="black"/>
                </a:solidFill>
                <a:latin typeface="Arial" pitchFamily="34" charset="0"/>
                <a:ea typeface="ＭＳ Ｐゴシック" pitchFamily="34" charset="-128"/>
                <a:cs typeface="Arial" pitchFamily="34" charset="0"/>
              </a:rPr>
              <a:t>consent</a:t>
            </a:r>
            <a:endParaRPr lang="en-US" sz="2400" b="1" dirty="0">
              <a:solidFill>
                <a:prstClr val="black"/>
              </a:solidFill>
              <a:latin typeface="Arial" pitchFamily="34" charset="0"/>
              <a:ea typeface="ＭＳ Ｐゴシック" pitchFamily="34" charset="-128"/>
              <a:cs typeface="Arial" pitchFamily="34" charset="0"/>
            </a:endParaRPr>
          </a:p>
        </p:txBody>
      </p:sp>
      <p:sp>
        <p:nvSpPr>
          <p:cNvPr id="8" name="Content Placeholder 4"/>
          <p:cNvSpPr txBox="1">
            <a:spLocks/>
          </p:cNvSpPr>
          <p:nvPr/>
        </p:nvSpPr>
        <p:spPr bwMode="auto">
          <a:xfrm>
            <a:off x="4632494" y="4044921"/>
            <a:ext cx="7023217" cy="1479723"/>
          </a:xfrm>
          <a:prstGeom prst="rect">
            <a:avLst/>
          </a:prstGeom>
          <a:noFill/>
          <a:ln w="9525">
            <a:noFill/>
            <a:miter lim="800000"/>
            <a:headEnd/>
            <a:tailEnd/>
          </a:ln>
        </p:spPr>
        <p:txBody>
          <a:bodyPr/>
          <a:lstStyle/>
          <a:p>
            <a:pPr marL="342900" indent="-342900" eaLnBrk="0" fontAlgn="base" hangingPunct="0">
              <a:lnSpc>
                <a:spcPct val="110000"/>
              </a:lnSpc>
              <a:spcBef>
                <a:spcPct val="0"/>
              </a:spcBef>
              <a:spcAft>
                <a:spcPts val="300"/>
              </a:spcAft>
              <a:buClr>
                <a:srgbClr val="2D2901"/>
              </a:buClr>
              <a:buSzPct val="100000"/>
              <a:buFont typeface="Wingdings" panose="05000000000000000000" pitchFamily="2" charset="2"/>
              <a:buChar char="Ø"/>
              <a:tabLst>
                <a:tab pos="341305" algn="l"/>
              </a:tabLst>
            </a:pPr>
            <a:r>
              <a:rPr lang="en-US" sz="2400" dirty="0">
                <a:solidFill>
                  <a:prstClr val="black"/>
                </a:solidFill>
                <a:latin typeface="Arial" pitchFamily="34" charset="0"/>
                <a:ea typeface="ＭＳ Ｐゴシック" pitchFamily="34" charset="-128"/>
                <a:cs typeface="Arial" pitchFamily="34" charset="0"/>
              </a:rPr>
              <a:t>The term includes a broad category of sexual offenses of the following specific UCMJ offenses: rape, sexual assault, aggravated sexual contact, abusive sexual contact</a:t>
            </a:r>
            <a:r>
              <a:rPr lang="en-US" sz="2400" dirty="0" smtClean="0">
                <a:solidFill>
                  <a:prstClr val="black"/>
                </a:solidFill>
                <a:latin typeface="Arial" pitchFamily="34" charset="0"/>
                <a:ea typeface="ＭＳ Ｐゴシック" pitchFamily="34" charset="-128"/>
                <a:cs typeface="Arial" pitchFamily="34" charset="0"/>
              </a:rPr>
              <a:t>, </a:t>
            </a:r>
            <a:r>
              <a:rPr lang="en-US" sz="2400" dirty="0">
                <a:solidFill>
                  <a:prstClr val="black"/>
                </a:solidFill>
                <a:latin typeface="Arial" pitchFamily="34" charset="0"/>
                <a:ea typeface="ＭＳ Ｐゴシック" pitchFamily="34" charset="-128"/>
                <a:cs typeface="Arial" pitchFamily="34" charset="0"/>
              </a:rPr>
              <a:t>or attempts to commit these offenses</a:t>
            </a:r>
          </a:p>
          <a:p>
            <a:pPr marL="742932" lvl="2" indent="-285744" eaLnBrk="0" fontAlgn="base" hangingPunct="0">
              <a:lnSpc>
                <a:spcPct val="110000"/>
              </a:lnSpc>
              <a:spcBef>
                <a:spcPct val="0"/>
              </a:spcBef>
              <a:spcAft>
                <a:spcPts val="300"/>
              </a:spcAft>
              <a:buClr>
                <a:srgbClr val="2D2901"/>
              </a:buClr>
              <a:buSzPct val="100000"/>
              <a:buFont typeface="Courier New" panose="02070309020205020404" pitchFamily="49" charset="0"/>
              <a:buChar char="o"/>
              <a:tabLst>
                <a:tab pos="341305" algn="l"/>
              </a:tabLst>
            </a:pPr>
            <a:endParaRPr lang="en-US" sz="1600" dirty="0">
              <a:solidFill>
                <a:prstClr val="black"/>
              </a:solidFill>
              <a:latin typeface="Arial" pitchFamily="34" charset="0"/>
              <a:ea typeface="ＭＳ Ｐゴシック" pitchFamily="34" charset="-128"/>
              <a:cs typeface="Arial" pitchFamily="34" charset="0"/>
            </a:endParaRPr>
          </a:p>
          <a:p>
            <a:pPr marL="228594" indent="-228594" eaLnBrk="0" fontAlgn="base" hangingPunct="0">
              <a:lnSpc>
                <a:spcPct val="110000"/>
              </a:lnSpc>
              <a:spcBef>
                <a:spcPct val="0"/>
              </a:spcBef>
              <a:spcAft>
                <a:spcPts val="300"/>
              </a:spcAft>
              <a:buClr>
                <a:srgbClr val="2D2901"/>
              </a:buClr>
              <a:buSzPct val="100000"/>
              <a:buFont typeface="Arial" pitchFamily="34" charset="0"/>
              <a:buChar char="•"/>
              <a:tabLst>
                <a:tab pos="341305" algn="l"/>
              </a:tabLst>
            </a:pPr>
            <a:endParaRPr lang="en-US" sz="2000" dirty="0">
              <a:solidFill>
                <a:prstClr val="black"/>
              </a:solidFill>
              <a:latin typeface="Arial" pitchFamily="34" charset="0"/>
              <a:ea typeface="ＭＳ Ｐゴシック" pitchFamily="34" charset="-128"/>
              <a:cs typeface="Arial" pitchFamily="34" charset="0"/>
            </a:endParaRPr>
          </a:p>
          <a:p>
            <a:pPr marL="228594" indent="-228594" eaLnBrk="0" fontAlgn="base" hangingPunct="0">
              <a:lnSpc>
                <a:spcPct val="110000"/>
              </a:lnSpc>
              <a:spcBef>
                <a:spcPct val="0"/>
              </a:spcBef>
              <a:spcAft>
                <a:spcPts val="300"/>
              </a:spcAft>
              <a:buClr>
                <a:srgbClr val="2D2901"/>
              </a:buClr>
              <a:buSzPct val="85000"/>
              <a:buFont typeface="Arial" pitchFamily="34" charset="0"/>
              <a:buChar char="•"/>
              <a:tabLst>
                <a:tab pos="341305" algn="l"/>
              </a:tabLst>
            </a:pPr>
            <a:endParaRPr lang="en-US" sz="2400" b="1" dirty="0">
              <a:solidFill>
                <a:prstClr val="black"/>
              </a:solidFill>
              <a:latin typeface="Arial" pitchFamily="34" charset="0"/>
              <a:ea typeface="ＭＳ Ｐゴシック" pitchFamily="34" charset="-128"/>
              <a:cs typeface="Arial" pitchFamily="34" charset="0"/>
            </a:endParaRPr>
          </a:p>
        </p:txBody>
      </p:sp>
      <p:sp>
        <p:nvSpPr>
          <p:cNvPr id="9" name="TextBox 8"/>
          <p:cNvSpPr txBox="1"/>
          <p:nvPr/>
        </p:nvSpPr>
        <p:spPr>
          <a:xfrm>
            <a:off x="952160" y="5865217"/>
            <a:ext cx="3139001" cy="307777"/>
          </a:xfrm>
          <a:prstGeom prst="rect">
            <a:avLst/>
          </a:prstGeom>
          <a:noFill/>
        </p:spPr>
        <p:txBody>
          <a:bodyPr wrap="none" rtlCol="0">
            <a:spAutoFit/>
          </a:bodyPr>
          <a:lstStyle/>
          <a:p>
            <a:pPr fontAlgn="base">
              <a:spcBef>
                <a:spcPct val="0"/>
              </a:spcBef>
              <a:spcAft>
                <a:spcPct val="0"/>
              </a:spcAft>
            </a:pPr>
            <a:r>
              <a:rPr lang="en-US" sz="1400" dirty="0">
                <a:solidFill>
                  <a:schemeClr val="bg1"/>
                </a:solidFill>
                <a:latin typeface="Arial" pitchFamily="34" charset="0"/>
                <a:ea typeface="ＭＳ Ｐゴシック" pitchFamily="34" charset="-128"/>
                <a:cs typeface="Arial" pitchFamily="34" charset="0"/>
              </a:rPr>
              <a:t> </a:t>
            </a:r>
            <a:r>
              <a:rPr lang="en-US" sz="1400" dirty="0" smtClean="0">
                <a:solidFill>
                  <a:schemeClr val="bg1"/>
                </a:solidFill>
                <a:latin typeface="Arial" pitchFamily="34" charset="0"/>
                <a:ea typeface="ＭＳ Ｐゴシック" pitchFamily="34" charset="-128"/>
                <a:cs typeface="Arial" pitchFamily="34" charset="0"/>
              </a:rPr>
              <a:t>Reference: DoDI </a:t>
            </a:r>
            <a:r>
              <a:rPr lang="en-US" sz="1400" dirty="0">
                <a:solidFill>
                  <a:schemeClr val="bg1"/>
                </a:solidFill>
                <a:latin typeface="Arial" pitchFamily="34" charset="0"/>
                <a:ea typeface="ＭＳ Ｐゴシック" pitchFamily="34" charset="-128"/>
                <a:cs typeface="Arial" pitchFamily="34" charset="0"/>
              </a:rPr>
              <a:t>6495.02, Change 3</a:t>
            </a:r>
          </a:p>
        </p:txBody>
      </p:sp>
    </p:spTree>
    <p:extLst>
      <p:ext uri="{BB962C8B-B14F-4D97-AF65-F5344CB8AC3E}">
        <p14:creationId xmlns:p14="http://schemas.microsoft.com/office/powerpoint/2010/main" val="4523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060440" y="41946"/>
            <a:ext cx="5053263" cy="733647"/>
          </a:xfrm>
        </p:spPr>
        <p:txBody>
          <a:bodyPr>
            <a:normAutofit/>
          </a:bodyPr>
          <a:lstStyle/>
          <a:p>
            <a:pPr>
              <a:defRPr/>
            </a:pPr>
            <a:r>
              <a:rPr lang="en-US" dirty="0" smtClean="0">
                <a:ea typeface="+mj-ea"/>
              </a:rPr>
              <a:t>Reporting Options</a:t>
            </a:r>
            <a:endParaRPr dirty="0">
              <a:ea typeface="+mj-ea"/>
            </a:endParaRPr>
          </a:p>
        </p:txBody>
      </p:sp>
      <p:graphicFrame>
        <p:nvGraphicFramePr>
          <p:cNvPr id="6" name="Table 5"/>
          <p:cNvGraphicFramePr>
            <a:graphicFrameLocks noGrp="1"/>
          </p:cNvGraphicFramePr>
          <p:nvPr>
            <p:extLst>
              <p:ext uri="{D42A27DB-BD31-4B8C-83A1-F6EECF244321}">
                <p14:modId xmlns:p14="http://schemas.microsoft.com/office/powerpoint/2010/main" val="1399021167"/>
              </p:ext>
            </p:extLst>
          </p:nvPr>
        </p:nvGraphicFramePr>
        <p:xfrm>
          <a:off x="84745" y="948906"/>
          <a:ext cx="12028958" cy="4431705"/>
        </p:xfrm>
        <a:graphic>
          <a:graphicData uri="http://schemas.openxmlformats.org/drawingml/2006/table">
            <a:tbl>
              <a:tblPr firstRow="1" bandRow="1"/>
              <a:tblGrid>
                <a:gridCol w="5058243">
                  <a:extLst>
                    <a:ext uri="{9D8B030D-6E8A-4147-A177-3AD203B41FA5}">
                      <a16:colId xmlns:a16="http://schemas.microsoft.com/office/drawing/2014/main" xmlns="" val="20000"/>
                    </a:ext>
                  </a:extLst>
                </a:gridCol>
                <a:gridCol w="6970715">
                  <a:extLst>
                    <a:ext uri="{9D8B030D-6E8A-4147-A177-3AD203B41FA5}">
                      <a16:colId xmlns:a16="http://schemas.microsoft.com/office/drawing/2014/main" xmlns="" val="20001"/>
                    </a:ext>
                  </a:extLst>
                </a:gridCol>
              </a:tblGrid>
              <a:tr h="457358">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a:solidFill>
                            <a:schemeClr val="tx1"/>
                          </a:solidFill>
                          <a:latin typeface="Arial" pitchFamily="34" charset="0"/>
                          <a:cs typeface="Arial" pitchFamily="34" charset="0"/>
                        </a:rPr>
                        <a:t>Restricted Report</a:t>
                      </a:r>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a:solidFill>
                            <a:schemeClr val="tx1"/>
                          </a:solidFill>
                          <a:latin typeface="Arial" pitchFamily="34" charset="0"/>
                          <a:cs typeface="Arial" pitchFamily="34" charset="0"/>
                        </a:rPr>
                        <a:t>Unrestricted</a:t>
                      </a:r>
                      <a:r>
                        <a:rPr lang="en-US" sz="2400" b="1" baseline="0" dirty="0">
                          <a:solidFill>
                            <a:schemeClr val="tx1"/>
                          </a:solidFill>
                          <a:latin typeface="Arial" pitchFamily="34" charset="0"/>
                          <a:cs typeface="Arial" pitchFamily="34" charset="0"/>
                        </a:rPr>
                        <a:t> Report</a:t>
                      </a:r>
                      <a:endParaRPr lang="en-US" sz="2400" b="1" dirty="0">
                        <a:solidFill>
                          <a:schemeClr val="tx1"/>
                        </a:solidFill>
                        <a:latin typeface="Arial" pitchFamily="34" charset="0"/>
                        <a:cs typeface="Arial" pitchFamily="34" charset="0"/>
                      </a:endParaRPr>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extLst>
                  <a:ext uri="{0D108BD9-81ED-4DB2-BD59-A6C34878D82A}">
                    <a16:rowId xmlns:a16="http://schemas.microsoft.com/office/drawing/2014/main" xmlns="" val="10000"/>
                  </a:ext>
                </a:extLst>
              </a:tr>
              <a:tr h="2622233">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200" b="1" dirty="0">
                          <a:solidFill>
                            <a:schemeClr val="bg1"/>
                          </a:solidFill>
                          <a:latin typeface="Arial" pitchFamily="34" charset="0"/>
                          <a:cs typeface="Arial" pitchFamily="34" charset="0"/>
                        </a:rPr>
                        <a:t>Who can accept a report:</a:t>
                      </a:r>
                    </a:p>
                    <a:p>
                      <a:pPr marL="0" indent="0">
                        <a:spcBef>
                          <a:spcPts val="600"/>
                        </a:spcBef>
                        <a:spcAft>
                          <a:spcPts val="600"/>
                        </a:spcAft>
                        <a:buFont typeface="Arial" pitchFamily="34" charset="0"/>
                        <a:buNone/>
                      </a:pPr>
                      <a:endParaRPr lang="en-US" sz="400" b="0" dirty="0">
                        <a:solidFill>
                          <a:schemeClr val="bg1"/>
                        </a:solidFill>
                        <a:latin typeface="Arial" pitchFamily="34" charset="0"/>
                        <a:cs typeface="Arial" pitchFamily="34" charset="0"/>
                      </a:endParaRPr>
                    </a:p>
                    <a:p>
                      <a:pPr marL="285750" indent="-285750">
                        <a:spcBef>
                          <a:spcPts val="600"/>
                        </a:spcBef>
                        <a:spcAft>
                          <a:spcPts val="600"/>
                        </a:spcAft>
                        <a:buFont typeface="Arial" pitchFamily="34" charset="0"/>
                        <a:buChar char="•"/>
                      </a:pPr>
                      <a:r>
                        <a:rPr lang="en-US" sz="2000" b="0" dirty="0">
                          <a:solidFill>
                            <a:schemeClr val="bg1"/>
                          </a:solidFill>
                          <a:latin typeface="Arial" pitchFamily="34" charset="0"/>
                          <a:cs typeface="Arial" pitchFamily="34" charset="0"/>
                        </a:rPr>
                        <a:t>Sexual Assault Response Coordinator (SARC)</a:t>
                      </a:r>
                    </a:p>
                    <a:p>
                      <a:pPr marL="285750" indent="-285750">
                        <a:spcBef>
                          <a:spcPts val="600"/>
                        </a:spcBef>
                        <a:spcAft>
                          <a:spcPts val="600"/>
                        </a:spcAft>
                        <a:buFont typeface="Arial" pitchFamily="34" charset="0"/>
                        <a:buChar char="•"/>
                      </a:pPr>
                      <a:r>
                        <a:rPr lang="en-US" sz="2000" b="0" dirty="0" smtClean="0">
                          <a:solidFill>
                            <a:schemeClr val="bg1"/>
                          </a:solidFill>
                          <a:latin typeface="Arial" pitchFamily="34" charset="0"/>
                          <a:cs typeface="Arial" pitchFamily="34" charset="0"/>
                        </a:rPr>
                        <a:t>SHARP </a:t>
                      </a:r>
                      <a:r>
                        <a:rPr lang="en-US" sz="2000" b="0" dirty="0">
                          <a:solidFill>
                            <a:schemeClr val="bg1"/>
                          </a:solidFill>
                          <a:latin typeface="Arial" pitchFamily="34" charset="0"/>
                          <a:cs typeface="Arial" pitchFamily="34" charset="0"/>
                        </a:rPr>
                        <a:t>Victim Advocate (VA)</a:t>
                      </a:r>
                      <a:endParaRPr lang="en-US" sz="2000" b="0" baseline="0" dirty="0">
                        <a:solidFill>
                          <a:schemeClr val="bg1"/>
                        </a:solidFill>
                        <a:latin typeface="Arial" pitchFamily="34" charset="0"/>
                        <a:cs typeface="Arial" pitchFamily="34" charset="0"/>
                      </a:endParaRPr>
                    </a:p>
                    <a:p>
                      <a:pPr marL="285750" indent="-285750">
                        <a:spcBef>
                          <a:spcPts val="600"/>
                        </a:spcBef>
                        <a:spcAft>
                          <a:spcPts val="600"/>
                        </a:spcAft>
                        <a:buFont typeface="Arial" pitchFamily="34" charset="0"/>
                        <a:buChar char="•"/>
                      </a:pPr>
                      <a:r>
                        <a:rPr lang="en-US" sz="2000" b="0" baseline="0" dirty="0">
                          <a:solidFill>
                            <a:schemeClr val="bg1"/>
                          </a:solidFill>
                          <a:latin typeface="Arial" pitchFamily="34" charset="0"/>
                          <a:cs typeface="Arial" pitchFamily="34" charset="0"/>
                        </a:rPr>
                        <a:t>Healthcare Personnel</a:t>
                      </a:r>
                      <a:endParaRPr lang="en-US" sz="2000" b="0"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Arial" pitchFamily="34" charset="0"/>
                          <a:cs typeface="Arial" pitchFamily="34" charset="0"/>
                        </a:rPr>
                        <a:t>Who can accept a report:</a:t>
                      </a:r>
                    </a:p>
                    <a:p>
                      <a:pPr marL="0" indent="0">
                        <a:buFont typeface="Arial" pitchFamily="34" charset="0"/>
                        <a:buNone/>
                      </a:pPr>
                      <a:endParaRPr lang="en-US" sz="400" b="0" dirty="0">
                        <a:solidFill>
                          <a:schemeClr val="bg1"/>
                        </a:solidFill>
                        <a:latin typeface="Arial" pitchFamily="34" charset="0"/>
                        <a:cs typeface="Arial"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u="sng" baseline="0" dirty="0">
                          <a:solidFill>
                            <a:schemeClr val="bg1"/>
                          </a:solidFill>
                          <a:latin typeface="Arial" pitchFamily="34" charset="0"/>
                          <a:cs typeface="Arial" pitchFamily="34" charset="0"/>
                        </a:rPr>
                        <a:t>Commander</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CID</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JAG</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IG</a:t>
                      </a:r>
                      <a:endParaRPr lang="en-US" sz="2000" b="0" dirty="0">
                        <a:solidFill>
                          <a:schemeClr val="bg1"/>
                        </a:solidFill>
                        <a:latin typeface="Arial" pitchFamily="34" charset="0"/>
                        <a:cs typeface="Arial" pitchFamily="34" charset="0"/>
                      </a:endParaRPr>
                    </a:p>
                    <a:p>
                      <a:pPr marL="285750" indent="-285750">
                        <a:buFont typeface="Arial" pitchFamily="34" charset="0"/>
                        <a:buChar char="•"/>
                      </a:pPr>
                      <a:r>
                        <a:rPr lang="en-US" sz="2000" b="0" dirty="0">
                          <a:solidFill>
                            <a:schemeClr val="bg1"/>
                          </a:solidFill>
                          <a:latin typeface="Arial" pitchFamily="34" charset="0"/>
                          <a:cs typeface="Arial" pitchFamily="34" charset="0"/>
                        </a:rPr>
                        <a:t>SARC</a:t>
                      </a:r>
                    </a:p>
                    <a:p>
                      <a:pPr marL="285750" indent="-285750">
                        <a:buFont typeface="Arial" pitchFamily="34" charset="0"/>
                        <a:buChar char="•"/>
                      </a:pPr>
                      <a:r>
                        <a:rPr lang="en-US" sz="2000" b="0" dirty="0">
                          <a:solidFill>
                            <a:schemeClr val="bg1"/>
                          </a:solidFill>
                          <a:latin typeface="Arial" pitchFamily="34" charset="0"/>
                          <a:cs typeface="Arial" pitchFamily="34" charset="0"/>
                        </a:rPr>
                        <a:t>VA</a:t>
                      </a:r>
                      <a:endParaRPr lang="en-US" sz="2000" b="0" baseline="0" dirty="0">
                        <a:solidFill>
                          <a:schemeClr val="bg1"/>
                        </a:solidFill>
                        <a:latin typeface="Arial" pitchFamily="34" charset="0"/>
                        <a:cs typeface="Arial" pitchFamily="34" charset="0"/>
                      </a:endParaRPr>
                    </a:p>
                    <a:p>
                      <a:pPr marL="285750" indent="-285750">
                        <a:buFont typeface="Arial" pitchFamily="34" charset="0"/>
                        <a:buChar char="•"/>
                      </a:pPr>
                      <a:r>
                        <a:rPr lang="en-US" sz="2000" b="0" baseline="0" dirty="0">
                          <a:solidFill>
                            <a:schemeClr val="bg1"/>
                          </a:solidFill>
                          <a:latin typeface="Arial" pitchFamily="34" charset="0"/>
                          <a:cs typeface="Arial" pitchFamily="34" charset="0"/>
                        </a:rPr>
                        <a:t>Healthcare Personnel</a:t>
                      </a: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extLst>
                  <a:ext uri="{0D108BD9-81ED-4DB2-BD59-A6C34878D82A}">
                    <a16:rowId xmlns:a16="http://schemas.microsoft.com/office/drawing/2014/main" xmlns="" val="10001"/>
                  </a:ext>
                </a:extLst>
              </a:tr>
              <a:tr h="1352114">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200" b="1" dirty="0">
                          <a:solidFill>
                            <a:schemeClr val="bg1"/>
                          </a:solidFill>
                          <a:latin typeface="Arial" pitchFamily="34" charset="0"/>
                          <a:cs typeface="Arial" pitchFamily="34" charset="0"/>
                        </a:rPr>
                        <a:t>Limitations</a:t>
                      </a:r>
                    </a:p>
                    <a:p>
                      <a:pPr marL="0" indent="0">
                        <a:buFont typeface="Arial" pitchFamily="34" charset="0"/>
                        <a:buNone/>
                      </a:pPr>
                      <a:r>
                        <a:rPr lang="en-US" sz="2000" b="0" dirty="0" smtClean="0">
                          <a:solidFill>
                            <a:schemeClr val="bg1"/>
                          </a:solidFill>
                          <a:latin typeface="Arial" pitchFamily="34" charset="0"/>
                          <a:cs typeface="Arial" pitchFamily="34" charset="0"/>
                        </a:rPr>
                        <a:t>Chaplains and Special Victim Counsel </a:t>
                      </a:r>
                      <a:r>
                        <a:rPr lang="en-US" sz="2000" b="0" dirty="0">
                          <a:solidFill>
                            <a:schemeClr val="bg1"/>
                          </a:solidFill>
                          <a:latin typeface="Arial" pitchFamily="34" charset="0"/>
                          <a:cs typeface="Arial" pitchFamily="34" charset="0"/>
                        </a:rPr>
                        <a:t>– can</a:t>
                      </a:r>
                      <a:r>
                        <a:rPr lang="en-US" sz="2000" b="0" baseline="0" dirty="0">
                          <a:solidFill>
                            <a:schemeClr val="bg1"/>
                          </a:solidFill>
                          <a:latin typeface="Arial" pitchFamily="34" charset="0"/>
                          <a:cs typeface="Arial" pitchFamily="34" charset="0"/>
                        </a:rPr>
                        <a:t>not file a report, but information shared remains </a:t>
                      </a:r>
                      <a:r>
                        <a:rPr lang="en-US" sz="2000" b="0" baseline="0" dirty="0" smtClean="0">
                          <a:solidFill>
                            <a:schemeClr val="bg1"/>
                          </a:solidFill>
                          <a:latin typeface="Arial" pitchFamily="34" charset="0"/>
                          <a:cs typeface="Arial" pitchFamily="34" charset="0"/>
                        </a:rPr>
                        <a:t>confidential</a:t>
                      </a:r>
                      <a:endParaRPr lang="en-US" sz="2000" b="0"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200" b="1" dirty="0">
                          <a:solidFill>
                            <a:schemeClr val="bg1"/>
                          </a:solidFill>
                          <a:latin typeface="Arial" pitchFamily="34" charset="0"/>
                          <a:cs typeface="Arial" pitchFamily="34" charset="0"/>
                        </a:rPr>
                        <a:t>Limitations</a:t>
                      </a:r>
                    </a:p>
                    <a:p>
                      <a:pPr marL="285750" indent="-285750">
                        <a:buFont typeface="Arial" pitchFamily="34" charset="0"/>
                        <a:buChar char="•"/>
                      </a:pPr>
                      <a:r>
                        <a:rPr lang="en-US" sz="2000" b="0" dirty="0">
                          <a:solidFill>
                            <a:schemeClr val="bg1"/>
                          </a:solidFill>
                          <a:latin typeface="Arial" pitchFamily="34" charset="0"/>
                          <a:cs typeface="Arial" pitchFamily="34" charset="0"/>
                        </a:rPr>
                        <a:t>More people will know about the sexual</a:t>
                      </a:r>
                      <a:r>
                        <a:rPr lang="en-US" sz="2000" b="0" baseline="0" dirty="0">
                          <a:solidFill>
                            <a:schemeClr val="bg1"/>
                          </a:solidFill>
                          <a:latin typeface="Arial" pitchFamily="34" charset="0"/>
                          <a:cs typeface="Arial" pitchFamily="34" charset="0"/>
                        </a:rPr>
                        <a:t> assault</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Investigation may </a:t>
                      </a:r>
                      <a:r>
                        <a:rPr lang="en-US" sz="2000" b="0" baseline="0" dirty="0" smtClean="0">
                          <a:solidFill>
                            <a:schemeClr val="bg1"/>
                          </a:solidFill>
                          <a:latin typeface="Arial" pitchFamily="34" charset="0"/>
                          <a:cs typeface="Arial" pitchFamily="34" charset="0"/>
                        </a:rPr>
                        <a:t>require discussion of personal matters</a:t>
                      </a:r>
                      <a:endParaRPr lang="en-US" sz="2000" b="0" baseline="0" dirty="0">
                        <a:solidFill>
                          <a:schemeClr val="bg1"/>
                        </a:solidFill>
                        <a:latin typeface="Arial" pitchFamily="34" charset="0"/>
                        <a:cs typeface="Arial" pitchFamily="34" charset="0"/>
                      </a:endParaRPr>
                    </a:p>
                    <a:p>
                      <a:pPr marL="285750" indent="-285750">
                        <a:buFont typeface="Arial" pitchFamily="34" charset="0"/>
                        <a:buChar char="•"/>
                      </a:pPr>
                      <a:r>
                        <a:rPr lang="en-US" sz="2000" b="1" u="sng" baseline="0" dirty="0">
                          <a:solidFill>
                            <a:schemeClr val="bg1"/>
                          </a:solidFill>
                          <a:latin typeface="Arial" pitchFamily="34" charset="0"/>
                          <a:cs typeface="Arial" pitchFamily="34" charset="0"/>
                        </a:rPr>
                        <a:t>Cannot change to Restricted Report</a:t>
                      </a:r>
                      <a:endParaRPr lang="en-US" sz="2000" b="1" u="sng"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0" y="5517146"/>
            <a:ext cx="12113703" cy="707886"/>
          </a:xfrm>
          <a:prstGeom prst="rect">
            <a:avLst/>
          </a:prstGeom>
          <a:noFill/>
        </p:spPr>
        <p:txBody>
          <a:bodyPr wrap="square" rtlCol="0">
            <a:spAutoFit/>
          </a:bodyPr>
          <a:lstStyle/>
          <a:p>
            <a:pPr algn="ctr"/>
            <a:r>
              <a:rPr lang="en-US" sz="2000" b="1" i="1" dirty="0">
                <a:solidFill>
                  <a:schemeClr val="bg1"/>
                </a:solidFill>
              </a:rPr>
              <a:t>If </a:t>
            </a:r>
            <a:r>
              <a:rPr lang="en-US" sz="2000" b="1" i="1" dirty="0" smtClean="0">
                <a:solidFill>
                  <a:schemeClr val="bg1"/>
                </a:solidFill>
              </a:rPr>
              <a:t>someone in the victim’s chain </a:t>
            </a:r>
            <a:r>
              <a:rPr lang="en-US" sz="2000" b="1" i="1" dirty="0">
                <a:solidFill>
                  <a:schemeClr val="bg1"/>
                </a:solidFill>
              </a:rPr>
              <a:t>of command </a:t>
            </a:r>
            <a:r>
              <a:rPr lang="en-US" sz="2000" b="1" i="1" dirty="0" smtClean="0">
                <a:solidFill>
                  <a:schemeClr val="bg1"/>
                </a:solidFill>
              </a:rPr>
              <a:t>has knowledge </a:t>
            </a:r>
            <a:r>
              <a:rPr lang="en-US" sz="2000" b="1" i="1" dirty="0">
                <a:solidFill>
                  <a:schemeClr val="bg1"/>
                </a:solidFill>
              </a:rPr>
              <a:t>of </a:t>
            </a:r>
            <a:r>
              <a:rPr lang="en-US" sz="2000" b="1" i="1" dirty="0" smtClean="0">
                <a:solidFill>
                  <a:schemeClr val="bg1"/>
                </a:solidFill>
              </a:rPr>
              <a:t>the </a:t>
            </a:r>
            <a:r>
              <a:rPr lang="en-US" sz="2000" b="1" i="1" dirty="0">
                <a:solidFill>
                  <a:schemeClr val="bg1"/>
                </a:solidFill>
              </a:rPr>
              <a:t>sexual assault, the option for a restricted report </a:t>
            </a:r>
            <a:r>
              <a:rPr lang="en-US" sz="2000" b="1" i="1" dirty="0" smtClean="0">
                <a:solidFill>
                  <a:schemeClr val="bg1"/>
                </a:solidFill>
              </a:rPr>
              <a:t>is </a:t>
            </a:r>
            <a:r>
              <a:rPr lang="en-US" sz="2000" b="1" i="1" dirty="0">
                <a:solidFill>
                  <a:schemeClr val="bg1"/>
                </a:solidFill>
              </a:rPr>
              <a:t>no longer </a:t>
            </a:r>
            <a:r>
              <a:rPr lang="en-US" sz="2000" b="1" i="1" dirty="0" smtClean="0">
                <a:solidFill>
                  <a:schemeClr val="bg1"/>
                </a:solidFill>
              </a:rPr>
              <a:t>available and they are required to take action</a:t>
            </a:r>
            <a:endParaRPr lang="en-US" sz="2000" b="1" i="1" dirty="0">
              <a:solidFill>
                <a:schemeClr val="bg1"/>
              </a:solidFill>
            </a:endParaRPr>
          </a:p>
        </p:txBody>
      </p:sp>
    </p:spTree>
    <p:extLst>
      <p:ext uri="{BB962C8B-B14F-4D97-AF65-F5344CB8AC3E}">
        <p14:creationId xmlns:p14="http://schemas.microsoft.com/office/powerpoint/2010/main" val="26295346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8"/>
          <p:cNvSpPr>
            <a:spLocks noGrp="1"/>
          </p:cNvSpPr>
          <p:nvPr>
            <p:ph type="title"/>
          </p:nvPr>
        </p:nvSpPr>
        <p:spPr>
          <a:xfrm>
            <a:off x="3762375" y="0"/>
            <a:ext cx="8429625" cy="766025"/>
          </a:xfrm>
        </p:spPr>
        <p:txBody>
          <a:bodyPr>
            <a:normAutofit/>
          </a:bodyPr>
          <a:lstStyle/>
          <a:p>
            <a:pPr eaLnBrk="1" hangingPunct="1"/>
            <a:r>
              <a:rPr lang="en-US" altLang="en-US" dirty="0" smtClean="0"/>
              <a:t>Restricted vs. Unrestricted Reporting</a:t>
            </a:r>
          </a:p>
        </p:txBody>
      </p:sp>
      <p:graphicFrame>
        <p:nvGraphicFramePr>
          <p:cNvPr id="4" name="Table 3"/>
          <p:cNvGraphicFramePr>
            <a:graphicFrameLocks noGrp="1"/>
          </p:cNvGraphicFramePr>
          <p:nvPr>
            <p:extLst>
              <p:ext uri="{D42A27DB-BD31-4B8C-83A1-F6EECF244321}">
                <p14:modId xmlns:p14="http://schemas.microsoft.com/office/powerpoint/2010/main" val="437162891"/>
              </p:ext>
            </p:extLst>
          </p:nvPr>
        </p:nvGraphicFramePr>
        <p:xfrm>
          <a:off x="94651" y="931653"/>
          <a:ext cx="11999582" cy="5280723"/>
        </p:xfrm>
        <a:graphic>
          <a:graphicData uri="http://schemas.openxmlformats.org/drawingml/2006/table">
            <a:tbl>
              <a:tblPr firstRow="1" bandRow="1"/>
              <a:tblGrid>
                <a:gridCol w="5999791"/>
                <a:gridCol w="5999791"/>
              </a:tblGrid>
              <a:tr h="448771">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smtClean="0">
                          <a:solidFill>
                            <a:schemeClr val="tx1"/>
                          </a:solidFill>
                          <a:latin typeface="Arial" pitchFamily="34" charset="0"/>
                          <a:cs typeface="Arial" pitchFamily="34" charset="0"/>
                        </a:rPr>
                        <a:t>Restricted Report</a:t>
                      </a:r>
                      <a:endParaRPr lang="en-US" sz="2400" b="1" dirty="0">
                        <a:solidFill>
                          <a:schemeClr val="tx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smtClean="0">
                          <a:solidFill>
                            <a:schemeClr val="tx1"/>
                          </a:solidFill>
                          <a:latin typeface="Arial" pitchFamily="34" charset="0"/>
                          <a:cs typeface="Arial" pitchFamily="34" charset="0"/>
                        </a:rPr>
                        <a:t>Unrestricted</a:t>
                      </a:r>
                      <a:r>
                        <a:rPr lang="en-US" sz="2400" b="1" baseline="0" dirty="0" smtClean="0">
                          <a:solidFill>
                            <a:schemeClr val="tx1"/>
                          </a:solidFill>
                          <a:latin typeface="Arial" pitchFamily="34" charset="0"/>
                          <a:cs typeface="Arial" pitchFamily="34" charset="0"/>
                        </a:rPr>
                        <a:t> Report</a:t>
                      </a:r>
                      <a:endParaRPr lang="en-US" sz="2400" b="1" dirty="0">
                        <a:solidFill>
                          <a:schemeClr val="tx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tr>
              <a:tr h="2842267">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Benefits</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Access to medical,</a:t>
                      </a:r>
                      <a:r>
                        <a:rPr lang="en-US" sz="2000" b="0" baseline="0" dirty="0" smtClean="0">
                          <a:solidFill>
                            <a:schemeClr val="bg1"/>
                          </a:solidFill>
                          <a:latin typeface="Arial" pitchFamily="34" charset="0"/>
                          <a:cs typeface="Arial" pitchFamily="34" charset="0"/>
                        </a:rPr>
                        <a:t> advocacy, legal, and counseling services</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Receive the Sexual Assault Forensic Examination (SAFE)</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Control the release of personal information </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Can change to Unrestricted Report at any time</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Special Victims’ Counsel</a:t>
                      </a:r>
                    </a:p>
                    <a:p>
                      <a:pPr marL="0" indent="0">
                        <a:buFont typeface="Arial" pitchFamily="34" charset="0"/>
                        <a:buNone/>
                      </a:pPr>
                      <a:endParaRPr lang="en-US" sz="2000" b="0" baseline="0" dirty="0" smtClean="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Benefits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0" dirty="0" smtClean="0">
                          <a:solidFill>
                            <a:schemeClr val="bg1"/>
                          </a:solidFill>
                          <a:latin typeface="Arial" pitchFamily="34" charset="0"/>
                          <a:cs typeface="Arial" pitchFamily="34" charset="0"/>
                        </a:rPr>
                        <a:t>Access to medical,</a:t>
                      </a:r>
                      <a:r>
                        <a:rPr lang="en-US" sz="2000" b="0" baseline="0" dirty="0" smtClean="0">
                          <a:solidFill>
                            <a:schemeClr val="bg1"/>
                          </a:solidFill>
                          <a:latin typeface="Arial" pitchFamily="34" charset="0"/>
                          <a:cs typeface="Arial" pitchFamily="34" charset="0"/>
                        </a:rPr>
                        <a:t> advocacy, legal, and counseling services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0" baseline="0" dirty="0" smtClean="0">
                          <a:solidFill>
                            <a:schemeClr val="bg1"/>
                          </a:solidFill>
                          <a:latin typeface="Arial" pitchFamily="34" charset="0"/>
                          <a:cs typeface="Arial" pitchFamily="34" charset="0"/>
                        </a:rPr>
                        <a:t>Receive the SAFE</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Alleged offender </a:t>
                      </a:r>
                      <a:r>
                        <a:rPr lang="en-US" sz="2000" b="0" i="1" dirty="0" smtClean="0">
                          <a:solidFill>
                            <a:schemeClr val="bg1"/>
                          </a:solidFill>
                          <a:latin typeface="Arial" pitchFamily="34" charset="0"/>
                          <a:cs typeface="Arial" pitchFamily="34" charset="0"/>
                        </a:rPr>
                        <a:t>may</a:t>
                      </a:r>
                      <a:r>
                        <a:rPr lang="en-US" sz="2000" b="0" i="0" dirty="0" smtClean="0">
                          <a:solidFill>
                            <a:schemeClr val="bg1"/>
                          </a:solidFill>
                          <a:latin typeface="Arial" pitchFamily="34" charset="0"/>
                          <a:cs typeface="Arial" pitchFamily="34" charset="0"/>
                        </a:rPr>
                        <a:t> be held</a:t>
                      </a:r>
                      <a:r>
                        <a:rPr lang="en-US" sz="2000" b="0" i="0" baseline="0" dirty="0" smtClean="0">
                          <a:solidFill>
                            <a:schemeClr val="bg1"/>
                          </a:solidFill>
                          <a:latin typeface="Arial" pitchFamily="34" charset="0"/>
                          <a:cs typeface="Arial" pitchFamily="34" charset="0"/>
                        </a:rPr>
                        <a:t> accountable</a:t>
                      </a:r>
                    </a:p>
                    <a:p>
                      <a:pPr marL="285750" indent="-285750">
                        <a:buFont typeface="Arial" pitchFamily="34" charset="0"/>
                        <a:buChar char="•"/>
                      </a:pPr>
                      <a:r>
                        <a:rPr lang="en-US" sz="2000" b="0" i="0" baseline="0" dirty="0" smtClean="0">
                          <a:solidFill>
                            <a:schemeClr val="bg1"/>
                          </a:solidFill>
                          <a:latin typeface="Arial" pitchFamily="34" charset="0"/>
                          <a:cs typeface="Arial" pitchFamily="34" charset="0"/>
                        </a:rPr>
                        <a:t>Command support</a:t>
                      </a:r>
                    </a:p>
                    <a:p>
                      <a:pPr marL="285750" indent="-285750">
                        <a:buFont typeface="Arial" pitchFamily="34" charset="0"/>
                        <a:buChar char="•"/>
                      </a:pPr>
                      <a:r>
                        <a:rPr lang="en-US" sz="2000" b="0" i="0" baseline="0" dirty="0" smtClean="0">
                          <a:solidFill>
                            <a:schemeClr val="bg1"/>
                          </a:solidFill>
                          <a:latin typeface="Arial" pitchFamily="34" charset="0"/>
                          <a:cs typeface="Arial" pitchFamily="34" charset="0"/>
                        </a:rPr>
                        <a:t>Can receive protective order (Military Protective Order [MPO] or Civilian Protective Order [CPO])</a:t>
                      </a:r>
                    </a:p>
                    <a:p>
                      <a:pPr marL="285750" marR="0" lvl="0" indent="-285750" algn="l" defTabSz="914377" rtl="0" eaLnBrk="1" fontAlgn="auto" latinLnBrk="0" hangingPunct="1">
                        <a:lnSpc>
                          <a:spcPct val="100000"/>
                        </a:lnSpc>
                        <a:spcBef>
                          <a:spcPts val="0"/>
                        </a:spcBef>
                        <a:spcAft>
                          <a:spcPts val="0"/>
                        </a:spcAft>
                        <a:buClrTx/>
                        <a:buSzTx/>
                        <a:buFont typeface="Arial" pitchFamily="34" charset="0"/>
                        <a:buChar char="•"/>
                        <a:tabLst/>
                        <a:defRPr/>
                      </a:pPr>
                      <a:r>
                        <a:rPr lang="en-US" sz="2000" b="0" baseline="0" dirty="0" smtClean="0">
                          <a:solidFill>
                            <a:schemeClr val="bg1"/>
                          </a:solidFill>
                          <a:latin typeface="Arial" pitchFamily="34" charset="0"/>
                          <a:cs typeface="Arial" pitchFamily="34" charset="0"/>
                        </a:rPr>
                        <a:t>Special Victims’ Counsel</a:t>
                      </a:r>
                      <a:endParaRPr lang="en-US" sz="2000" b="0" dirty="0" smtClean="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r>
              <a:tr h="1927943">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Limitations</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The alleged offender will not be held accountable </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Ineligible for expedited transfer or reassignment</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No command support</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Cannot</a:t>
                      </a:r>
                      <a:r>
                        <a:rPr lang="en-US" sz="2000" b="0" baseline="0" dirty="0" smtClean="0">
                          <a:solidFill>
                            <a:schemeClr val="bg1"/>
                          </a:solidFill>
                          <a:latin typeface="Arial" pitchFamily="34" charset="0"/>
                          <a:cs typeface="Arial" pitchFamily="34" charset="0"/>
                        </a:rPr>
                        <a:t> </a:t>
                      </a:r>
                      <a:r>
                        <a:rPr lang="en-US" sz="2000" b="0" dirty="0" smtClean="0">
                          <a:solidFill>
                            <a:schemeClr val="bg1"/>
                          </a:solidFill>
                          <a:latin typeface="Arial" pitchFamily="34" charset="0"/>
                          <a:cs typeface="Arial" pitchFamily="34" charset="0"/>
                        </a:rPr>
                        <a:t>receive a protective</a:t>
                      </a:r>
                      <a:r>
                        <a:rPr lang="en-US" sz="2000" b="0" baseline="0" dirty="0" smtClean="0">
                          <a:solidFill>
                            <a:schemeClr val="bg1"/>
                          </a:solidFill>
                          <a:latin typeface="Arial" pitchFamily="34" charset="0"/>
                          <a:cs typeface="Arial" pitchFamily="34" charset="0"/>
                        </a:rPr>
                        <a:t> order</a:t>
                      </a:r>
                      <a:endParaRPr lang="en-US" sz="2000" b="0"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Limitations</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More people will know about the sexual</a:t>
                      </a:r>
                      <a:r>
                        <a:rPr lang="en-US" sz="2000" b="0" baseline="0" dirty="0" smtClean="0">
                          <a:solidFill>
                            <a:schemeClr val="bg1"/>
                          </a:solidFill>
                          <a:latin typeface="Arial" pitchFamily="34" charset="0"/>
                          <a:cs typeface="Arial" pitchFamily="34" charset="0"/>
                        </a:rPr>
                        <a:t> assault</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Investigation may require discussion of personal matters</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Cannot change to Restricted </a:t>
                      </a:r>
                      <a:r>
                        <a:rPr lang="en-US" sz="2000" b="0" baseline="0" dirty="0" smtClean="0">
                          <a:solidFill>
                            <a:schemeClr val="bg1"/>
                          </a:solidFill>
                          <a:latin typeface=" Arial"/>
                          <a:cs typeface="Arial" pitchFamily="34" charset="0"/>
                        </a:rPr>
                        <a:t>Report</a:t>
                      </a:r>
                      <a:endParaRPr lang="en-US" sz="2000" b="0" dirty="0">
                        <a:solidFill>
                          <a:schemeClr val="bg1"/>
                        </a:solidFill>
                        <a:latin typeface=" Arial"/>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r>
            </a:tbl>
          </a:graphicData>
        </a:graphic>
      </p:graphicFrame>
    </p:spTree>
    <p:extLst>
      <p:ext uri="{BB962C8B-B14F-4D97-AF65-F5344CB8AC3E}">
        <p14:creationId xmlns:p14="http://schemas.microsoft.com/office/powerpoint/2010/main" val="32253129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01" y="956345"/>
            <a:ext cx="11752975" cy="5139655"/>
          </a:xfrm>
        </p:spPr>
        <p:txBody>
          <a:bodyPr>
            <a:normAutofit lnSpcReduction="10000"/>
          </a:bodyPr>
          <a:lstStyle/>
          <a:p>
            <a:pPr marL="0" lvl="0" indent="0" defTabSz="914400" eaLnBrk="0" fontAlgn="base" hangingPunct="0">
              <a:lnSpc>
                <a:spcPct val="100000"/>
              </a:lnSpc>
              <a:spcBef>
                <a:spcPts val="600"/>
              </a:spcBef>
              <a:spcAft>
                <a:spcPts val="600"/>
              </a:spcAft>
              <a:buClr>
                <a:srgbClr val="2D2901"/>
              </a:buClr>
              <a:buSzPct val="85000"/>
              <a:buNone/>
            </a:pPr>
            <a:r>
              <a:rPr lang="en-US" sz="2000" b="0" dirty="0">
                <a:solidFill>
                  <a:prstClr val="black"/>
                </a:solidFill>
                <a:latin typeface="Arial" charset="0"/>
                <a:ea typeface="ＭＳ Ｐゴシック" charset="0"/>
              </a:rPr>
              <a:t>As part of the I. A.M. Strong Campaign, the Army has developed ten </a:t>
            </a:r>
            <a:r>
              <a:rPr lang="en-US" sz="2000" b="0" i="1" dirty="0">
                <a:solidFill>
                  <a:prstClr val="black"/>
                </a:solidFill>
                <a:latin typeface="Arial" charset="0"/>
                <a:ea typeface="ＭＳ Ｐゴシック" charset="0"/>
              </a:rPr>
              <a:t>Sex Rules</a:t>
            </a:r>
            <a:r>
              <a:rPr lang="en-US" sz="2000" b="0" dirty="0">
                <a:solidFill>
                  <a:prstClr val="black"/>
                </a:solidFill>
                <a:latin typeface="Arial" charset="0"/>
                <a:ea typeface="ＭＳ Ｐゴシック" charset="0"/>
              </a:rPr>
              <a:t> to create awareness and as a reminder tool to keep you and your fellow Soldiers out of harm's way. </a:t>
            </a:r>
            <a:endParaRPr lang="en-US" sz="2000" b="0" dirty="0" smtClean="0">
              <a:solidFill>
                <a:prstClr val="black"/>
              </a:solidFill>
              <a:latin typeface="Arial" charset="0"/>
              <a:ea typeface="ＭＳ Ｐゴシック" charset="0"/>
            </a:endParaRPr>
          </a:p>
          <a:p>
            <a:pPr marL="0" lvl="0" indent="0" defTabSz="914400" eaLnBrk="0" fontAlgn="base" hangingPunct="0">
              <a:lnSpc>
                <a:spcPct val="100000"/>
              </a:lnSpc>
              <a:spcBef>
                <a:spcPts val="600"/>
              </a:spcBef>
              <a:spcAft>
                <a:spcPts val="600"/>
              </a:spcAft>
              <a:buClr>
                <a:srgbClr val="2D2901"/>
              </a:buClr>
              <a:buSzPct val="85000"/>
              <a:buNone/>
            </a:pPr>
            <a:r>
              <a:rPr lang="en-US" sz="2000" b="0" dirty="0" smtClean="0">
                <a:solidFill>
                  <a:prstClr val="black"/>
                </a:solidFill>
                <a:latin typeface="Arial" charset="0"/>
                <a:ea typeface="ＭＳ Ｐゴシック" charset="0"/>
              </a:rPr>
              <a:t> </a:t>
            </a:r>
            <a:r>
              <a:rPr lang="en-US" sz="2000" b="0" dirty="0">
                <a:solidFill>
                  <a:prstClr val="black"/>
                </a:solidFill>
                <a:latin typeface="Arial" charset="0"/>
                <a:ea typeface="ＭＳ Ｐゴシック" charset="0"/>
              </a:rPr>
              <a:t>These ten rules correspond to the seven Army Values.</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1: Sexual assault is a crime.</a:t>
            </a:r>
            <a:r>
              <a:rPr lang="en-US" sz="1800" b="0" i="1" dirty="0">
                <a:solidFill>
                  <a:prstClr val="black"/>
                </a:solidFill>
                <a:ea typeface="Times New Roman"/>
              </a:rPr>
              <a:t>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2: No always means no.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3: Without consent, it’s sexual assault.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4: Unwanted physical contact is wrong.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5: Sexually offensive remarks are sexual harassment.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6: Silence doesn’t mean consent.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7: Assess, </a:t>
            </a:r>
            <a:r>
              <a:rPr lang="en-US" sz="1800" b="0" dirty="0" smtClean="0">
                <a:solidFill>
                  <a:prstClr val="black"/>
                </a:solidFill>
                <a:ea typeface="ＭＳ Ｐゴシック" charset="0"/>
              </a:rPr>
              <a:t>discern, </a:t>
            </a:r>
            <a:r>
              <a:rPr lang="en-US" sz="1800" b="0" dirty="0">
                <a:solidFill>
                  <a:prstClr val="black"/>
                </a:solidFill>
                <a:ea typeface="ＭＳ Ｐゴシック" charset="0"/>
              </a:rPr>
              <a:t>and mitigate risk.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8: Set the standard of conduct.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9: Stop sexual hazing, </a:t>
            </a:r>
            <a:r>
              <a:rPr lang="en-US" sz="1800" b="0" dirty="0" smtClean="0">
                <a:solidFill>
                  <a:prstClr val="black"/>
                </a:solidFill>
                <a:ea typeface="ＭＳ Ｐゴシック" charset="0"/>
              </a:rPr>
              <a:t>bullying, </a:t>
            </a:r>
            <a:r>
              <a:rPr lang="en-US" sz="1800" b="0" dirty="0">
                <a:solidFill>
                  <a:prstClr val="black"/>
                </a:solidFill>
                <a:ea typeface="ＭＳ Ｐゴシック" charset="0"/>
              </a:rPr>
              <a:t>and assault. </a:t>
            </a:r>
          </a:p>
          <a:p>
            <a:pPr lvl="0" defTabSz="914400" eaLnBrk="0" fontAlgn="base" hangingPunct="0">
              <a:lnSpc>
                <a:spcPct val="100000"/>
              </a:lnSpc>
              <a:spcBef>
                <a:spcPts val="600"/>
              </a:spcBef>
              <a:spcAft>
                <a:spcPts val="600"/>
              </a:spcAft>
              <a:buClr>
                <a:srgbClr val="2D2901"/>
              </a:buClr>
              <a:buSzPct val="85000"/>
              <a:buFont typeface="Wingdings" panose="05000000000000000000" pitchFamily="2" charset="2"/>
              <a:buChar char="Ø"/>
            </a:pPr>
            <a:r>
              <a:rPr lang="en-US" sz="1800" b="0" dirty="0">
                <a:solidFill>
                  <a:prstClr val="black"/>
                </a:solidFill>
                <a:ea typeface="ＭＳ Ｐゴシック" charset="0"/>
              </a:rPr>
              <a:t>Rule No. 10: Be a leader, not a passive bystander.</a:t>
            </a:r>
            <a:r>
              <a:rPr lang="en-US" sz="1800" b="0" i="1" dirty="0">
                <a:solidFill>
                  <a:prstClr val="black"/>
                </a:solidFill>
                <a:ea typeface="ＭＳ Ｐゴシック" charset="0"/>
              </a:rPr>
              <a:t> </a:t>
            </a:r>
          </a:p>
        </p:txBody>
      </p:sp>
      <p:sp>
        <p:nvSpPr>
          <p:cNvPr id="3" name="Title 2"/>
          <p:cNvSpPr>
            <a:spLocks noGrp="1"/>
          </p:cNvSpPr>
          <p:nvPr>
            <p:ph type="title"/>
          </p:nvPr>
        </p:nvSpPr>
        <p:spPr>
          <a:xfrm>
            <a:off x="6658925" y="61213"/>
            <a:ext cx="5429251" cy="767914"/>
          </a:xfrm>
        </p:spPr>
        <p:txBody>
          <a:bodyPr/>
          <a:lstStyle/>
          <a:p>
            <a:r>
              <a:rPr lang="en-US" dirty="0" smtClean="0"/>
              <a:t>Army Sex Rules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723" y="2192991"/>
            <a:ext cx="3541180" cy="2970022"/>
          </a:xfrm>
          <a:prstGeom prst="rect">
            <a:avLst/>
          </a:prstGeom>
        </p:spPr>
      </p:pic>
    </p:spTree>
    <p:extLst>
      <p:ext uri="{BB962C8B-B14F-4D97-AF65-F5344CB8AC3E}">
        <p14:creationId xmlns:p14="http://schemas.microsoft.com/office/powerpoint/2010/main" val="1504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 calcmode="lin" valueType="num">
                                      <p:cBhvr additive="base">
                                        <p:cTn id="3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heel(1)">
                                      <p:cBhvr>
                                        <p:cTn id="42" dur="20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circle(in)">
                                      <p:cBhvr>
                                        <p:cTn id="47" dur="20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 calcmode="lin" valueType="num">
                                      <p:cBhvr>
                                        <p:cTn id="52"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82930" y="0"/>
            <a:ext cx="4609070" cy="744279"/>
          </a:xfrm>
        </p:spPr>
        <p:txBody>
          <a:bodyPr/>
          <a:lstStyle/>
          <a:p>
            <a:r>
              <a:rPr lang="en-US" dirty="0" smtClean="0"/>
              <a:t>Checks on Learning</a:t>
            </a:r>
            <a:endParaRPr lang="en-US" dirty="0"/>
          </a:p>
        </p:txBody>
      </p:sp>
      <p:sp>
        <p:nvSpPr>
          <p:cNvPr id="21" name="Text Placeholder 5"/>
          <p:cNvSpPr txBox="1">
            <a:spLocks/>
          </p:cNvSpPr>
          <p:nvPr/>
        </p:nvSpPr>
        <p:spPr bwMode="auto">
          <a:xfrm>
            <a:off x="3439486" y="931178"/>
            <a:ext cx="8752514" cy="4757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365760" marR="0" lvl="0" indent="-365760" algn="l" defTabSz="914400" rtl="0" eaLnBrk="0" fontAlgn="base" latinLnBrk="0" hangingPunct="0">
              <a:lnSpc>
                <a:spcPct val="100000"/>
              </a:lnSpc>
              <a:spcBef>
                <a:spcPts val="0"/>
              </a:spcBef>
              <a:spcAft>
                <a:spcPts val="600"/>
              </a:spcAft>
              <a:buClr>
                <a:srgbClr val="2D2901"/>
              </a:buClr>
              <a:buSzPct val="85000"/>
              <a:buFont typeface="Wingdings" panose="05000000000000000000" pitchFamily="2" charset="2"/>
              <a:buChar char="Ø"/>
              <a:tabLst>
                <a:tab pos="341313" algn="l"/>
              </a:tabLst>
              <a:defRPr/>
            </a:pP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are the two types</a:t>
            </a:r>
            <a:r>
              <a:rPr kumimoji="0" lang="en-US" sz="2000" b="1" i="0" u="none" strike="noStrike" kern="1200" cap="none" spc="0" normalizeH="0" noProof="0" dirty="0" smtClean="0">
                <a:ln>
                  <a:noFill/>
                </a:ln>
                <a:solidFill>
                  <a:sysClr val="windowText" lastClr="000000"/>
                </a:solidFill>
                <a:effectLst/>
                <a:uLnTx/>
                <a:uFillTx/>
                <a:latin typeface="Arial" pitchFamily="34" charset="0"/>
                <a:ea typeface="ＭＳ Ｐゴシック" charset="0"/>
                <a:cs typeface="Arial" pitchFamily="34" charset="0"/>
              </a:rPr>
              <a:t> of sexual assault reporting</a:t>
            </a: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a:t>
            </a:r>
          </a:p>
          <a:p>
            <a:pPr marL="365760" marR="0" lvl="0" indent="-365760" algn="l" defTabSz="914400" rtl="0" eaLnBrk="0" fontAlgn="base" latinLnBrk="0" hangingPunct="0">
              <a:lnSpc>
                <a:spcPct val="100000"/>
              </a:lnSpc>
              <a:spcBef>
                <a:spcPts val="0"/>
              </a:spcBef>
              <a:spcAft>
                <a:spcPts val="600"/>
              </a:spcAft>
              <a:buClr>
                <a:srgbClr val="2D2901"/>
              </a:buClr>
              <a:buSzPct val="85000"/>
              <a:buNone/>
              <a:tabLst>
                <a:tab pos="341313" algn="l"/>
              </a:tabLst>
              <a:defRPr/>
            </a:pPr>
            <a:r>
              <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(1) Restricted report and (2) unrestricted report</a:t>
            </a:r>
          </a:p>
          <a:p>
            <a:pPr marL="365760" marR="0" lvl="0" indent="-365760" algn="l" defTabSz="914400" rtl="0" eaLnBrk="0" fontAlgn="base" latinLnBrk="0" hangingPunct="0">
              <a:lnSpc>
                <a:spcPct val="100000"/>
              </a:lnSpc>
              <a:spcBef>
                <a:spcPts val="0"/>
              </a:spcBef>
              <a:spcAft>
                <a:spcPts val="600"/>
              </a:spcAft>
              <a:buClr>
                <a:srgbClr val="2D2901"/>
              </a:buClr>
              <a:buSzPct val="85000"/>
              <a:buFont typeface="Wingdings" panose="05000000000000000000" pitchFamily="2" charset="2"/>
              <a:buChar char="Ø"/>
              <a:tabLst>
                <a:tab pos="341313" algn="l"/>
              </a:tabLst>
              <a:defRPr/>
            </a:pPr>
            <a:endParaRPr lang="en-US" sz="1200" dirty="0">
              <a:solidFill>
                <a:sysClr val="windowText" lastClr="000000"/>
              </a:solidFill>
            </a:endParaRPr>
          </a:p>
          <a:p>
            <a:pPr marL="365760" lvl="0" indent="-365760">
              <a:spcBef>
                <a:spcPts val="0"/>
              </a:spcBef>
              <a:spcAft>
                <a:spcPts val="600"/>
              </a:spcAft>
              <a:buFont typeface="Wingdings" panose="05000000000000000000" pitchFamily="2" charset="2"/>
              <a:buChar char="Ø"/>
              <a:defRPr/>
            </a:pPr>
            <a:r>
              <a:rPr lang="en-US" sz="2000" b="1" dirty="0" smtClean="0">
                <a:solidFill>
                  <a:sysClr val="windowText" lastClr="000000"/>
                </a:solidFill>
              </a:rPr>
              <a:t>Who can receive a restricted report?</a:t>
            </a:r>
            <a:endParaRPr lang="en-US" sz="2000" b="1" dirty="0">
              <a:solidFill>
                <a:sysClr val="windowText" lastClr="000000"/>
              </a:solidFill>
            </a:endParaRPr>
          </a:p>
          <a:p>
            <a:pPr marL="365760" lvl="0" indent="-365760">
              <a:spcBef>
                <a:spcPts val="0"/>
              </a:spcBef>
              <a:spcAft>
                <a:spcPts val="600"/>
              </a:spcAft>
              <a:buNone/>
              <a:defRPr/>
            </a:pPr>
            <a:r>
              <a:rPr lang="en-US" sz="1800" dirty="0" smtClean="0">
                <a:solidFill>
                  <a:sysClr val="windowText" lastClr="000000"/>
                </a:solidFill>
              </a:rPr>
              <a:t>	Sexual </a:t>
            </a:r>
            <a:r>
              <a:rPr lang="en-US" sz="1800" dirty="0">
                <a:solidFill>
                  <a:sysClr val="windowText" lastClr="000000"/>
                </a:solidFill>
              </a:rPr>
              <a:t>Assault Response Coordinator (SARC), Victim Advocate (VA), </a:t>
            </a:r>
            <a:r>
              <a:rPr lang="en-US" sz="1800" dirty="0" smtClean="0">
                <a:solidFill>
                  <a:sysClr val="windowText" lastClr="000000"/>
                </a:solidFill>
              </a:rPr>
              <a:t>and Healthcare Personnel</a:t>
            </a:r>
          </a:p>
          <a:p>
            <a:pPr marL="365760" lvl="0" indent="-365760">
              <a:spcBef>
                <a:spcPts val="0"/>
              </a:spcBef>
              <a:spcAft>
                <a:spcPts val="600"/>
              </a:spcAft>
              <a:buFont typeface="Wingdings" panose="05000000000000000000" pitchFamily="2" charset="2"/>
              <a:buChar char="Ø"/>
              <a:defRPr/>
            </a:pPr>
            <a:endParaRPr kumimoji="0" lang="en-US" sz="1050" b="0" i="0" u="none" strike="noStrike" kern="1200" cap="none" spc="0" normalizeH="0" baseline="0" noProof="0" dirty="0">
              <a:ln>
                <a:noFill/>
              </a:ln>
              <a:solidFill>
                <a:sysClr val="windowText" lastClr="000000"/>
              </a:solidFill>
              <a:effectLst/>
              <a:uLnTx/>
              <a:uFillTx/>
              <a:latin typeface="Arial" pitchFamily="34" charset="0"/>
              <a:ea typeface="ＭＳ Ｐゴシック" charset="0"/>
              <a:cs typeface="Arial" pitchFamily="34" charset="0"/>
            </a:endParaRPr>
          </a:p>
          <a:p>
            <a:pPr marL="365760" lvl="0" indent="-365760">
              <a:spcBef>
                <a:spcPts val="0"/>
              </a:spcBef>
              <a:spcAft>
                <a:spcPts val="600"/>
              </a:spcAft>
              <a:buFont typeface="Wingdings" panose="05000000000000000000" pitchFamily="2" charset="2"/>
              <a:buChar char="Ø"/>
              <a:defRPr/>
            </a:pPr>
            <a:r>
              <a:rPr lang="en-US" sz="2000" b="1" dirty="0" smtClean="0">
                <a:solidFill>
                  <a:sysClr val="windowText" lastClr="000000"/>
                </a:solidFill>
              </a:rPr>
              <a:t>What are the benefits of filing an unrestricted report of sexual assault?</a:t>
            </a:r>
          </a:p>
          <a:p>
            <a:pPr marL="365760" lvl="0" indent="-365760">
              <a:spcBef>
                <a:spcPts val="0"/>
              </a:spcBef>
              <a:spcAft>
                <a:spcPts val="600"/>
              </a:spcAft>
              <a:buSzPct val="100000"/>
              <a:buNone/>
              <a:defRPr/>
            </a:pPr>
            <a:r>
              <a:rPr kumimoji="0" lang="en-US" sz="1800" i="0" u="none" strike="noStrike" kern="1200" cap="none" spc="0" normalizeH="0" noProof="0" dirty="0" smtClean="0">
                <a:ln>
                  <a:noFill/>
                </a:ln>
                <a:solidFill>
                  <a:sysClr val="windowText" lastClr="000000"/>
                </a:solidFill>
                <a:effectLst/>
                <a:uLnTx/>
                <a:uFillTx/>
              </a:rPr>
              <a:t>	1.  Access to medical, advocacy, legal, and counseling services</a:t>
            </a:r>
            <a:endParaRPr lang="en-US" sz="1800" dirty="0">
              <a:solidFill>
                <a:sysClr val="windowText" lastClr="000000"/>
              </a:solidFill>
            </a:endParaRPr>
          </a:p>
          <a:p>
            <a:pPr marL="365760" lvl="0" indent="-365760">
              <a:spcBef>
                <a:spcPts val="0"/>
              </a:spcBef>
              <a:spcAft>
                <a:spcPts val="600"/>
              </a:spcAft>
              <a:buSzPct val="100000"/>
              <a:buNone/>
              <a:defRPr/>
            </a:pPr>
            <a:r>
              <a:rPr kumimoji="0" lang="en-US" sz="1800" i="0" u="none" strike="noStrike" kern="1200" cap="none" spc="0" normalizeH="0" noProof="0" dirty="0" smtClean="0">
                <a:ln>
                  <a:noFill/>
                </a:ln>
                <a:solidFill>
                  <a:sysClr val="windowText" lastClr="000000"/>
                </a:solidFill>
                <a:effectLst/>
                <a:uLnTx/>
                <a:uFillTx/>
              </a:rPr>
              <a:t>	2.  Receive the </a:t>
            </a:r>
            <a:r>
              <a:rPr lang="en-US" sz="1800" dirty="0">
                <a:solidFill>
                  <a:sysClr val="windowText" lastClr="000000"/>
                </a:solidFill>
              </a:rPr>
              <a:t>Sexual Assault Forensic Exam (</a:t>
            </a:r>
            <a:r>
              <a:rPr lang="en-US" sz="1800" dirty="0" smtClean="0">
                <a:solidFill>
                  <a:sysClr val="windowText" lastClr="000000"/>
                </a:solidFill>
              </a:rPr>
              <a:t>SAFE)</a:t>
            </a:r>
            <a:endParaRPr kumimoji="0" lang="en-US" sz="1800" i="0" u="none" strike="noStrike" kern="1200" cap="none" spc="0" normalizeH="0" noProof="0" dirty="0" smtClean="0">
              <a:ln>
                <a:noFill/>
              </a:ln>
              <a:solidFill>
                <a:sysClr val="windowText" lastClr="000000"/>
              </a:solidFill>
              <a:effectLst/>
              <a:uLnTx/>
              <a:uFillTx/>
            </a:endParaRPr>
          </a:p>
          <a:p>
            <a:pPr marL="365760" lvl="0" indent="-365760">
              <a:spcBef>
                <a:spcPts val="0"/>
              </a:spcBef>
              <a:spcAft>
                <a:spcPts val="600"/>
              </a:spcAft>
              <a:buSzPct val="100000"/>
              <a:buNone/>
              <a:defRPr/>
            </a:pPr>
            <a:r>
              <a:rPr lang="en-US" sz="1800" dirty="0" smtClean="0">
                <a:solidFill>
                  <a:sysClr val="windowText" lastClr="000000"/>
                </a:solidFill>
              </a:rPr>
              <a:t>	3.  Alleged offender may be held accountable</a:t>
            </a:r>
          </a:p>
          <a:p>
            <a:pPr marL="365760" lvl="0" indent="-365760">
              <a:spcBef>
                <a:spcPts val="0"/>
              </a:spcBef>
              <a:spcAft>
                <a:spcPts val="600"/>
              </a:spcAft>
              <a:buSzPct val="100000"/>
              <a:buNone/>
              <a:defRPr/>
            </a:pPr>
            <a:r>
              <a:rPr kumimoji="0" lang="en-US" sz="1800" i="0" u="none" strike="noStrike" kern="1200" cap="none" spc="0" normalizeH="0" noProof="0" dirty="0" smtClean="0">
                <a:ln>
                  <a:noFill/>
                </a:ln>
                <a:solidFill>
                  <a:sysClr val="windowText" lastClr="000000"/>
                </a:solidFill>
                <a:effectLst/>
                <a:uLnTx/>
                <a:uFillTx/>
              </a:rPr>
              <a:t>	4.  Command support</a:t>
            </a:r>
          </a:p>
          <a:p>
            <a:pPr marL="365760" lvl="0" indent="-365760">
              <a:spcBef>
                <a:spcPts val="0"/>
              </a:spcBef>
              <a:spcAft>
                <a:spcPts val="600"/>
              </a:spcAft>
              <a:buSzPct val="100000"/>
              <a:buNone/>
              <a:defRPr/>
            </a:pPr>
            <a:r>
              <a:rPr lang="en-US" sz="1800" dirty="0">
                <a:solidFill>
                  <a:sysClr val="windowText" lastClr="000000"/>
                </a:solidFill>
              </a:rPr>
              <a:t>	</a:t>
            </a:r>
            <a:r>
              <a:rPr lang="en-US" sz="1800" dirty="0" smtClean="0">
                <a:solidFill>
                  <a:sysClr val="windowText" lastClr="000000"/>
                </a:solidFill>
              </a:rPr>
              <a:t>5.  Expedited transfers</a:t>
            </a:r>
          </a:p>
          <a:p>
            <a:pPr marL="365760" lvl="0" indent="-365760">
              <a:spcBef>
                <a:spcPts val="0"/>
              </a:spcBef>
              <a:spcAft>
                <a:spcPts val="600"/>
              </a:spcAft>
              <a:buSzPct val="100000"/>
              <a:buNone/>
              <a:defRPr/>
            </a:pPr>
            <a:r>
              <a:rPr kumimoji="0" lang="en-US" sz="1800" i="0" u="none" strike="noStrike" kern="1200" cap="none" spc="0" normalizeH="0" noProof="0" dirty="0" smtClean="0">
                <a:ln>
                  <a:noFill/>
                </a:ln>
                <a:solidFill>
                  <a:sysClr val="windowText" lastClr="000000"/>
                </a:solidFill>
                <a:effectLst/>
                <a:uLnTx/>
                <a:uFillTx/>
              </a:rPr>
              <a:t>	6.  Can receive a protective order - Military Protective Order </a:t>
            </a:r>
            <a:r>
              <a:rPr lang="en-US" sz="1800" dirty="0">
                <a:solidFill>
                  <a:sysClr val="windowText" lastClr="000000"/>
                </a:solidFill>
              </a:rPr>
              <a:t>(</a:t>
            </a:r>
            <a:r>
              <a:rPr kumimoji="0" lang="en-US" sz="1800" i="0" u="none" strike="noStrike" kern="1200" cap="none" spc="0" normalizeH="0" noProof="0" dirty="0" smtClean="0">
                <a:ln>
                  <a:noFill/>
                </a:ln>
                <a:solidFill>
                  <a:sysClr val="windowText" lastClr="000000"/>
                </a:solidFill>
                <a:effectLst/>
                <a:uLnTx/>
                <a:uFillTx/>
              </a:rPr>
              <a:t>MPO) or Civilian Protective Order (CPO)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070"/>
          <a:stretch/>
        </p:blipFill>
        <p:spPr>
          <a:xfrm>
            <a:off x="194648" y="1359016"/>
            <a:ext cx="3095550" cy="4454333"/>
          </a:xfrm>
          <a:prstGeom prst="rect">
            <a:avLst/>
          </a:prstGeom>
        </p:spPr>
      </p:pic>
    </p:spTree>
    <p:extLst>
      <p:ext uri="{BB962C8B-B14F-4D97-AF65-F5344CB8AC3E}">
        <p14:creationId xmlns:p14="http://schemas.microsoft.com/office/powerpoint/2010/main" val="125201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fade">
                                      <p:cBhvr>
                                        <p:cTn id="17" dur="500"/>
                                        <p:tgtEl>
                                          <p:spTgt spid="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fade">
                                      <p:cBhvr>
                                        <p:cTn id="22" dur="500"/>
                                        <p:tgtEl>
                                          <p:spTgt spid="2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6" end="6"/>
                                            </p:txEl>
                                          </p:spTgt>
                                        </p:tgtEl>
                                        <p:attrNameLst>
                                          <p:attrName>style.visibility</p:attrName>
                                        </p:attrNameLst>
                                      </p:cBhvr>
                                      <p:to>
                                        <p:strVal val="visible"/>
                                      </p:to>
                                    </p:set>
                                    <p:animEffect transition="in" filter="fade">
                                      <p:cBhvr>
                                        <p:cTn id="27" dur="500"/>
                                        <p:tgtEl>
                                          <p:spTgt spid="2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xEl>
                                              <p:pRg st="7" end="7"/>
                                            </p:txEl>
                                          </p:spTgt>
                                        </p:tgtEl>
                                        <p:attrNameLst>
                                          <p:attrName>style.visibility</p:attrName>
                                        </p:attrNameLst>
                                      </p:cBhvr>
                                      <p:to>
                                        <p:strVal val="visible"/>
                                      </p:to>
                                    </p:set>
                                    <p:animEffect transition="in" filter="fade">
                                      <p:cBhvr>
                                        <p:cTn id="32" dur="500"/>
                                        <p:tgtEl>
                                          <p:spTgt spid="2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8" end="8"/>
                                            </p:txEl>
                                          </p:spTgt>
                                        </p:tgtEl>
                                        <p:attrNameLst>
                                          <p:attrName>style.visibility</p:attrName>
                                        </p:attrNameLst>
                                      </p:cBhvr>
                                      <p:to>
                                        <p:strVal val="visible"/>
                                      </p:to>
                                    </p:set>
                                    <p:animEffect transition="in" filter="fade">
                                      <p:cBhvr>
                                        <p:cTn id="37" dur="500"/>
                                        <p:tgtEl>
                                          <p:spTgt spid="2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9" end="9"/>
                                            </p:txEl>
                                          </p:spTgt>
                                        </p:tgtEl>
                                        <p:attrNameLst>
                                          <p:attrName>style.visibility</p:attrName>
                                        </p:attrNameLst>
                                      </p:cBhvr>
                                      <p:to>
                                        <p:strVal val="visible"/>
                                      </p:to>
                                    </p:set>
                                    <p:animEffect transition="in" filter="fade">
                                      <p:cBhvr>
                                        <p:cTn id="42" dur="500"/>
                                        <p:tgtEl>
                                          <p:spTgt spid="2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xEl>
                                              <p:pRg st="10" end="10"/>
                                            </p:txEl>
                                          </p:spTgt>
                                        </p:tgtEl>
                                        <p:attrNameLst>
                                          <p:attrName>style.visibility</p:attrName>
                                        </p:attrNameLst>
                                      </p:cBhvr>
                                      <p:to>
                                        <p:strVal val="visible"/>
                                      </p:to>
                                    </p:set>
                                    <p:animEffect transition="in" filter="fade">
                                      <p:cBhvr>
                                        <p:cTn id="47" dur="500"/>
                                        <p:tgtEl>
                                          <p:spTgt spid="2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xEl>
                                              <p:pRg st="11" end="11"/>
                                            </p:txEl>
                                          </p:spTgt>
                                        </p:tgtEl>
                                        <p:attrNameLst>
                                          <p:attrName>style.visibility</p:attrName>
                                        </p:attrNameLst>
                                      </p:cBhvr>
                                      <p:to>
                                        <p:strVal val="visible"/>
                                      </p:to>
                                    </p:set>
                                    <p:animEffect transition="in" filter="fade">
                                      <p:cBhvr>
                                        <p:cTn id="52" dur="500"/>
                                        <p:tgtEl>
                                          <p:spTgt spid="21">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xEl>
                                              <p:pRg st="12" end="12"/>
                                            </p:txEl>
                                          </p:spTgt>
                                        </p:tgtEl>
                                        <p:attrNameLst>
                                          <p:attrName>style.visibility</p:attrName>
                                        </p:attrNameLst>
                                      </p:cBhvr>
                                      <p:to>
                                        <p:strVal val="visible"/>
                                      </p:to>
                                    </p:set>
                                    <p:animEffect transition="in" filter="fade">
                                      <p:cBhvr>
                                        <p:cTn id="57" dur="500"/>
                                        <p:tgtEl>
                                          <p:spTgt spid="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rennamccaffreydotcom.files.wordpress.com/2013/03/consent.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5029" y="787488"/>
            <a:ext cx="2889748" cy="20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781369" y="-29312"/>
            <a:ext cx="6410632" cy="776565"/>
          </a:xfrm>
        </p:spPr>
        <p:txBody>
          <a:bodyPr/>
          <a:lstStyle/>
          <a:p>
            <a:pPr>
              <a:defRPr/>
            </a:pPr>
            <a:r>
              <a:rPr lang="en-US" dirty="0"/>
              <a:t>Definition of Consent</a:t>
            </a:r>
            <a:endParaRPr dirty="0"/>
          </a:p>
        </p:txBody>
      </p:sp>
      <p:sp>
        <p:nvSpPr>
          <p:cNvPr id="7" name="Double Bracket 6"/>
          <p:cNvSpPr/>
          <p:nvPr/>
        </p:nvSpPr>
        <p:spPr>
          <a:xfrm>
            <a:off x="270302" y="1612133"/>
            <a:ext cx="8330489" cy="109443"/>
          </a:xfrm>
          <a:prstGeom prst="bracketPair">
            <a:avLst/>
          </a:prstGeom>
          <a:solidFill>
            <a:sysClr val="windowText" lastClr="000000"/>
          </a:solidFill>
          <a:ln w="38100" cap="flat" cmpd="sng" algn="ctr">
            <a:solidFill>
              <a:sysClr val="windowText" lastClr="000000">
                <a:shade val="50000"/>
              </a:sysClr>
            </a:solidFill>
            <a:prstDash val="solid"/>
          </a:ln>
          <a:effectLst/>
        </p:spPr>
        <p:txBody>
          <a:bodyPr rtlCol="0" anchor="b"/>
          <a:lstStyle/>
          <a:p>
            <a:pPr defTabSz="914377" fontAlgn="base">
              <a:spcBef>
                <a:spcPct val="0"/>
              </a:spcBef>
              <a:spcAft>
                <a:spcPct val="0"/>
              </a:spcAft>
              <a:defRPr/>
            </a:pPr>
            <a:endParaRPr lang="en-US" sz="2000" b="1" kern="0" dirty="0">
              <a:solidFill>
                <a:prstClr val="white"/>
              </a:solidFill>
              <a:latin typeface="Arial"/>
            </a:endParaRPr>
          </a:p>
          <a:p>
            <a:pPr defTabSz="914377" fontAlgn="base">
              <a:spcBef>
                <a:spcPct val="0"/>
              </a:spcBef>
              <a:spcAft>
                <a:spcPct val="0"/>
              </a:spcAft>
              <a:defRPr/>
            </a:pPr>
            <a:endParaRPr lang="en-US" sz="2000" b="1" kern="0" dirty="0">
              <a:solidFill>
                <a:prstClr val="white"/>
              </a:solidFill>
              <a:latin typeface="Arial"/>
            </a:endParaRPr>
          </a:p>
          <a:p>
            <a:pPr defTabSz="914377" fontAlgn="base">
              <a:spcBef>
                <a:spcPct val="0"/>
              </a:spcBef>
              <a:spcAft>
                <a:spcPct val="0"/>
              </a:spcAft>
              <a:defRPr/>
            </a:pPr>
            <a:r>
              <a:rPr lang="en-US" sz="2000" b="1" kern="0" dirty="0">
                <a:solidFill>
                  <a:prstClr val="black"/>
                </a:solidFill>
                <a:latin typeface="Arial"/>
              </a:rPr>
              <a:t>What is Consent?</a:t>
            </a:r>
          </a:p>
          <a:p>
            <a:pPr algn="ctr" defTabSz="914377" fontAlgn="base">
              <a:spcBef>
                <a:spcPct val="0"/>
              </a:spcBef>
              <a:spcAft>
                <a:spcPct val="0"/>
              </a:spcAft>
              <a:defRPr/>
            </a:pPr>
            <a:endParaRPr lang="en-US" sz="1200" kern="0" dirty="0">
              <a:solidFill>
                <a:prstClr val="white"/>
              </a:solidFill>
              <a:latin typeface="Constantia"/>
            </a:endParaRPr>
          </a:p>
        </p:txBody>
      </p:sp>
      <p:sp>
        <p:nvSpPr>
          <p:cNvPr id="6" name="TextBox 5"/>
          <p:cNvSpPr txBox="1"/>
          <p:nvPr/>
        </p:nvSpPr>
        <p:spPr>
          <a:xfrm>
            <a:off x="139965" y="1798899"/>
            <a:ext cx="10041234" cy="4170372"/>
          </a:xfrm>
          <a:prstGeom prst="rect">
            <a:avLst/>
          </a:prstGeom>
          <a:noFill/>
        </p:spPr>
        <p:txBody>
          <a:bodyPr wrap="square" rtlCol="0">
            <a:spAutoFit/>
          </a:bodyPr>
          <a:lstStyle/>
          <a:p>
            <a:pPr eaLnBrk="0" fontAlgn="base" hangingPunct="0">
              <a:spcBef>
                <a:spcPts val="600"/>
              </a:spcBef>
              <a:spcAft>
                <a:spcPct val="0"/>
              </a:spcAft>
            </a:pPr>
            <a:r>
              <a:rPr lang="en-US" sz="2000" b="1" dirty="0" smtClean="0">
                <a:solidFill>
                  <a:prstClr val="black"/>
                </a:solidFill>
                <a:latin typeface="Arial" pitchFamily="34" charset="0"/>
                <a:ea typeface="ＭＳ Ｐゴシック" pitchFamily="34" charset="-128"/>
                <a:cs typeface="Arial" pitchFamily="34" charset="0"/>
              </a:rPr>
              <a:t>The term “consent” means a </a:t>
            </a:r>
            <a:r>
              <a:rPr lang="en-US" sz="2000" b="1" dirty="0">
                <a:solidFill>
                  <a:prstClr val="black"/>
                </a:solidFill>
                <a:latin typeface="Arial" pitchFamily="34" charset="0"/>
                <a:ea typeface="ＭＳ Ｐゴシック" pitchFamily="34" charset="-128"/>
                <a:cs typeface="Arial" pitchFamily="34" charset="0"/>
              </a:rPr>
              <a:t>freely given agreement to the conduct </a:t>
            </a:r>
            <a:r>
              <a:rPr lang="en-US" sz="2000" b="1" dirty="0" smtClean="0">
                <a:solidFill>
                  <a:prstClr val="black"/>
                </a:solidFill>
                <a:latin typeface="Arial" pitchFamily="34" charset="0"/>
                <a:ea typeface="ＭＳ Ｐゴシック" pitchFamily="34" charset="-128"/>
                <a:cs typeface="Arial" pitchFamily="34" charset="0"/>
              </a:rPr>
              <a:t>at                 </a:t>
            </a:r>
            <a:r>
              <a:rPr lang="en-US" sz="2000" b="1" dirty="0">
                <a:solidFill>
                  <a:prstClr val="black"/>
                </a:solidFill>
                <a:latin typeface="Arial" pitchFamily="34" charset="0"/>
                <a:ea typeface="ＭＳ Ｐゴシック" pitchFamily="34" charset="-128"/>
                <a:cs typeface="Arial" pitchFamily="34" charset="0"/>
              </a:rPr>
              <a:t>issue by a competent </a:t>
            </a:r>
            <a:r>
              <a:rPr lang="en-US" sz="2000" b="1" dirty="0" smtClean="0">
                <a:solidFill>
                  <a:prstClr val="black"/>
                </a:solidFill>
                <a:latin typeface="Arial" pitchFamily="34" charset="0"/>
                <a:ea typeface="ＭＳ Ｐゴシック" pitchFamily="34" charset="-128"/>
                <a:cs typeface="Arial" pitchFamily="34" charset="0"/>
              </a:rPr>
              <a:t>person.</a:t>
            </a:r>
            <a:endParaRPr lang="en-US" sz="2000" b="1" dirty="0">
              <a:solidFill>
                <a:prstClr val="black"/>
              </a:solidFill>
              <a:latin typeface="Arial" pitchFamily="34" charset="0"/>
              <a:ea typeface="ＭＳ Ｐゴシック" pitchFamily="34" charset="-128"/>
              <a:cs typeface="Arial" pitchFamily="34" charset="0"/>
            </a:endParaRPr>
          </a:p>
          <a:p>
            <a:pPr marL="342900" indent="-342900" eaLnBrk="0" fontAlgn="base" hangingPunct="0">
              <a:spcBef>
                <a:spcPts val="600"/>
              </a:spcBef>
              <a:spcAft>
                <a:spcPct val="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An expression of lack of consent through words or conduct means there is no consent</a:t>
            </a:r>
          </a:p>
          <a:p>
            <a:pPr marL="342900" indent="-342900" eaLnBrk="0" fontAlgn="base" hangingPunct="0">
              <a:spcBef>
                <a:spcPts val="600"/>
              </a:spcBef>
              <a:spcAft>
                <a:spcPct val="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Lack of verbal or physical resistance or submission resulting from the use of force, threat of force, or placing another person in fear does not constitute </a:t>
            </a:r>
            <a:r>
              <a:rPr lang="en-US" sz="2000" dirty="0" smtClean="0">
                <a:solidFill>
                  <a:prstClr val="black"/>
                </a:solidFill>
                <a:latin typeface="Arial" pitchFamily="34" charset="0"/>
                <a:ea typeface="ＭＳ Ｐゴシック" pitchFamily="34" charset="-128"/>
                <a:cs typeface="Arial" pitchFamily="34" charset="0"/>
              </a:rPr>
              <a:t>consent</a:t>
            </a:r>
          </a:p>
          <a:p>
            <a:pPr marL="342900" indent="-342900" eaLnBrk="0" fontAlgn="base" hangingPunct="0">
              <a:spcBef>
                <a:spcPts val="600"/>
              </a:spcBef>
              <a:spcAft>
                <a:spcPct val="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A current or previous dating or social or sexual relationship by itself, or the manner of dress of the person involved with the accused in the conduct at issue, </a:t>
            </a:r>
            <a:r>
              <a:rPr lang="en-US" sz="2000" dirty="0" smtClean="0">
                <a:solidFill>
                  <a:prstClr val="black"/>
                </a:solidFill>
                <a:latin typeface="Arial" pitchFamily="34" charset="0"/>
                <a:ea typeface="ＭＳ Ｐゴシック" pitchFamily="34" charset="-128"/>
                <a:cs typeface="Arial" pitchFamily="34" charset="0"/>
              </a:rPr>
              <a:t>does not </a:t>
            </a:r>
            <a:r>
              <a:rPr lang="en-US" sz="2000" dirty="0">
                <a:solidFill>
                  <a:prstClr val="black"/>
                </a:solidFill>
                <a:latin typeface="Arial" pitchFamily="34" charset="0"/>
                <a:ea typeface="ＭＳ Ｐゴシック" pitchFamily="34" charset="-128"/>
                <a:cs typeface="Arial" pitchFamily="34" charset="0"/>
              </a:rPr>
              <a:t>constitute consent</a:t>
            </a:r>
          </a:p>
          <a:p>
            <a:pPr marL="342900" indent="-342900" eaLnBrk="0" fontAlgn="base" hangingPunct="0">
              <a:spcBef>
                <a:spcPts val="60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A </a:t>
            </a:r>
            <a:r>
              <a:rPr lang="en-US" sz="2000" dirty="0">
                <a:solidFill>
                  <a:prstClr val="black"/>
                </a:solidFill>
                <a:latin typeface="Arial" pitchFamily="34" charset="0"/>
                <a:ea typeface="ＭＳ Ｐゴシック" pitchFamily="34" charset="-128"/>
                <a:cs typeface="Arial" pitchFamily="34" charset="0"/>
              </a:rPr>
              <a:t>sleeping, unconscious, or incompetent person cannot </a:t>
            </a:r>
            <a:r>
              <a:rPr lang="en-US" sz="2000" dirty="0" smtClean="0">
                <a:solidFill>
                  <a:prstClr val="black"/>
                </a:solidFill>
                <a:latin typeface="Arial" pitchFamily="34" charset="0"/>
                <a:ea typeface="ＭＳ Ｐゴシック" pitchFamily="34" charset="-128"/>
                <a:cs typeface="Arial" pitchFamily="34" charset="0"/>
              </a:rPr>
              <a:t>consent</a:t>
            </a:r>
          </a:p>
          <a:p>
            <a:pPr marL="342900" indent="-342900" eaLnBrk="0" fontAlgn="base" hangingPunct="0">
              <a:spcBef>
                <a:spcPts val="60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All the surrounding circumstances are to be considered in determining whether a person gave consent</a:t>
            </a:r>
            <a:endParaRPr lang="en-US" sz="2000" dirty="0">
              <a:solidFill>
                <a:prstClr val="black"/>
              </a:solidFill>
              <a:latin typeface="Arial" pitchFamily="34" charset="0"/>
              <a:ea typeface="ＭＳ Ｐゴシック" pitchFamily="34" charset="-128"/>
              <a:cs typeface="Arial" pitchFamily="34" charset="0"/>
            </a:endParaRPr>
          </a:p>
        </p:txBody>
      </p:sp>
      <p:sp>
        <p:nvSpPr>
          <p:cNvPr id="9" name="Rectangle 8"/>
          <p:cNvSpPr/>
          <p:nvPr/>
        </p:nvSpPr>
        <p:spPr>
          <a:xfrm>
            <a:off x="5444611" y="5907493"/>
            <a:ext cx="4450001" cy="307777"/>
          </a:xfrm>
          <a:prstGeom prst="rect">
            <a:avLst/>
          </a:prstGeom>
        </p:spPr>
        <p:txBody>
          <a:bodyPr wrap="none">
            <a:spAutoFit/>
          </a:bodyPr>
          <a:lstStyle/>
          <a:p>
            <a:r>
              <a:rPr lang="en-US" sz="1400" dirty="0" smtClean="0">
                <a:solidFill>
                  <a:schemeClr val="bg1"/>
                </a:solidFill>
              </a:rPr>
              <a:t>Reference: Manual </a:t>
            </a:r>
            <a:r>
              <a:rPr lang="en-US" sz="1400" dirty="0">
                <a:solidFill>
                  <a:schemeClr val="bg1"/>
                </a:solidFill>
              </a:rPr>
              <a:t>for Courts-Martial, Article120(g)(7)</a:t>
            </a:r>
          </a:p>
        </p:txBody>
      </p:sp>
    </p:spTree>
    <p:extLst>
      <p:ext uri="{BB962C8B-B14F-4D97-AF65-F5344CB8AC3E}">
        <p14:creationId xmlns:p14="http://schemas.microsoft.com/office/powerpoint/2010/main" val="232658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80975" y="74999"/>
            <a:ext cx="6611025" cy="672254"/>
          </a:xfrm>
        </p:spPr>
        <p:txBody>
          <a:bodyPr>
            <a:noAutofit/>
          </a:bodyPr>
          <a:lstStyle/>
          <a:p>
            <a:pPr>
              <a:defRPr/>
            </a:pPr>
            <a:r>
              <a:rPr lang="en-US" dirty="0" smtClean="0"/>
              <a:t>Bystander Intervention Process</a:t>
            </a:r>
            <a:endParaRPr dirty="0"/>
          </a:p>
        </p:txBody>
      </p:sp>
      <p:sp>
        <p:nvSpPr>
          <p:cNvPr id="7" name="TextBox 6"/>
          <p:cNvSpPr txBox="1"/>
          <p:nvPr/>
        </p:nvSpPr>
        <p:spPr>
          <a:xfrm>
            <a:off x="5580975" y="1157358"/>
            <a:ext cx="6301722" cy="4760278"/>
          </a:xfrm>
          <a:prstGeom prst="rect">
            <a:avLst/>
          </a:prstGeom>
          <a:noFill/>
        </p:spPr>
        <p:txBody>
          <a:bodyPr wrap="square" rtlCol="0">
            <a:spAutoFit/>
          </a:bodyPr>
          <a:lstStyle/>
          <a:p>
            <a:pPr marL="457200" indent="-457200">
              <a:lnSpc>
                <a:spcPts val="2600"/>
              </a:lnSpc>
              <a:buFont typeface="+mj-lt"/>
              <a:buAutoNum type="arabicPeriod"/>
            </a:pPr>
            <a:r>
              <a:rPr lang="en-US" sz="2400" dirty="0" smtClean="0">
                <a:solidFill>
                  <a:schemeClr val="bg1"/>
                </a:solidFill>
                <a:cs typeface="Arial" panose="020B0604020202020204" pitchFamily="34" charset="0"/>
              </a:rPr>
              <a:t>Notice </a:t>
            </a:r>
            <a:r>
              <a:rPr lang="en-US" sz="2400" dirty="0">
                <a:solidFill>
                  <a:schemeClr val="bg1"/>
                </a:solidFill>
                <a:cs typeface="Arial" panose="020B0604020202020204" pitchFamily="34" charset="0"/>
              </a:rPr>
              <a:t>the event</a:t>
            </a:r>
          </a:p>
          <a:p>
            <a:pPr marL="285750" indent="-285750">
              <a:lnSpc>
                <a:spcPts val="2600"/>
              </a:lnSpc>
              <a:buFont typeface="+mj-lt"/>
              <a:buAutoNum type="arabicPeriod"/>
            </a:pPr>
            <a:endParaRPr lang="en-US" sz="2400" dirty="0">
              <a:solidFill>
                <a:schemeClr val="bg1"/>
              </a:solidFill>
              <a:cs typeface="Arial" panose="020B0604020202020204" pitchFamily="34" charset="0"/>
            </a:endParaRPr>
          </a:p>
          <a:p>
            <a:pPr marL="457200" indent="-457200">
              <a:lnSpc>
                <a:spcPts val="2600"/>
              </a:lnSpc>
              <a:buFont typeface="+mj-lt"/>
              <a:buAutoNum type="arabicPeriod"/>
            </a:pPr>
            <a:r>
              <a:rPr lang="en-US" sz="2400" dirty="0" smtClean="0">
                <a:solidFill>
                  <a:schemeClr val="bg1"/>
                </a:solidFill>
                <a:cs typeface="Arial" panose="020B0604020202020204" pitchFamily="34" charset="0"/>
              </a:rPr>
              <a:t>Interpret </a:t>
            </a:r>
            <a:r>
              <a:rPr lang="en-US" sz="2400" dirty="0">
                <a:solidFill>
                  <a:schemeClr val="bg1"/>
                </a:solidFill>
                <a:cs typeface="Arial" panose="020B0604020202020204" pitchFamily="34" charset="0"/>
              </a:rPr>
              <a:t>the event as a problem</a:t>
            </a:r>
          </a:p>
          <a:p>
            <a:pPr marL="457200" indent="-457200">
              <a:lnSpc>
                <a:spcPts val="2600"/>
              </a:lnSpc>
              <a:buFont typeface="+mj-lt"/>
              <a:buAutoNum type="arabicPeriod"/>
            </a:pPr>
            <a:endParaRPr lang="en-US" sz="2400" dirty="0">
              <a:solidFill>
                <a:schemeClr val="bg1"/>
              </a:solidFill>
              <a:cs typeface="Arial" panose="020B0604020202020204" pitchFamily="34" charset="0"/>
            </a:endParaRPr>
          </a:p>
          <a:p>
            <a:pPr marL="457200" indent="-457200">
              <a:lnSpc>
                <a:spcPts val="2600"/>
              </a:lnSpc>
              <a:buFont typeface="+mj-lt"/>
              <a:buAutoNum type="arabicPeriod"/>
            </a:pPr>
            <a:r>
              <a:rPr lang="en-US" sz="2400" dirty="0" smtClean="0">
                <a:solidFill>
                  <a:schemeClr val="bg1"/>
                </a:solidFill>
                <a:cs typeface="Arial" panose="020B0604020202020204" pitchFamily="34" charset="0"/>
              </a:rPr>
              <a:t>Accept </a:t>
            </a:r>
            <a:r>
              <a:rPr lang="en-US" sz="2400" dirty="0">
                <a:solidFill>
                  <a:schemeClr val="bg1"/>
                </a:solidFill>
                <a:cs typeface="Arial" panose="020B0604020202020204" pitchFamily="34" charset="0"/>
              </a:rPr>
              <a:t>personal responsibility for doing something</a:t>
            </a:r>
          </a:p>
          <a:p>
            <a:pPr marL="457200" indent="-457200">
              <a:lnSpc>
                <a:spcPts val="2600"/>
              </a:lnSpc>
              <a:buFont typeface="+mj-lt"/>
              <a:buAutoNum type="arabicPeriod"/>
            </a:pPr>
            <a:endParaRPr lang="en-US" sz="2400" dirty="0">
              <a:solidFill>
                <a:schemeClr val="bg1"/>
              </a:solidFill>
              <a:cs typeface="Arial" panose="020B0604020202020204" pitchFamily="34" charset="0"/>
            </a:endParaRPr>
          </a:p>
          <a:p>
            <a:pPr marL="457200" indent="-457200">
              <a:lnSpc>
                <a:spcPts val="2600"/>
              </a:lnSpc>
              <a:buFont typeface="+mj-lt"/>
              <a:buAutoNum type="arabicPeriod"/>
            </a:pPr>
            <a:r>
              <a:rPr lang="en-US" sz="2400" dirty="0" smtClean="0">
                <a:solidFill>
                  <a:schemeClr val="bg1"/>
                </a:solidFill>
                <a:cs typeface="Arial" panose="020B0604020202020204" pitchFamily="34" charset="0"/>
              </a:rPr>
              <a:t>Decide </a:t>
            </a:r>
            <a:r>
              <a:rPr lang="en-US" sz="2400" dirty="0">
                <a:solidFill>
                  <a:schemeClr val="bg1"/>
                </a:solidFill>
                <a:cs typeface="Arial" panose="020B0604020202020204" pitchFamily="34" charset="0"/>
              </a:rPr>
              <a:t>how to </a:t>
            </a:r>
            <a:r>
              <a:rPr lang="en-US" sz="2400" dirty="0" smtClean="0">
                <a:solidFill>
                  <a:schemeClr val="bg1"/>
                </a:solidFill>
                <a:cs typeface="Arial" panose="020B0604020202020204" pitchFamily="34" charset="0"/>
              </a:rPr>
              <a:t>intervene (3Ds)</a:t>
            </a:r>
          </a:p>
          <a:p>
            <a:pPr marL="342900" indent="-342900">
              <a:lnSpc>
                <a:spcPts val="2600"/>
              </a:lnSpc>
              <a:buFont typeface="+mj-lt"/>
              <a:buAutoNum type="arabicPeriod"/>
            </a:pPr>
            <a:endParaRPr lang="en-US" sz="2400" dirty="0">
              <a:solidFill>
                <a:schemeClr val="bg1"/>
              </a:solidFill>
              <a:cs typeface="Arial" panose="020B0604020202020204" pitchFamily="34" charset="0"/>
            </a:endParaRPr>
          </a:p>
          <a:p>
            <a:pPr marL="1028700" lvl="1" indent="-571500">
              <a:lnSpc>
                <a:spcPts val="2600"/>
              </a:lnSpc>
              <a:buFont typeface="Arial" panose="020B0604020202020204" pitchFamily="34" charset="0"/>
              <a:buChar char="•"/>
            </a:pPr>
            <a:r>
              <a:rPr lang="en-US" sz="2400" dirty="0" smtClean="0">
                <a:solidFill>
                  <a:schemeClr val="bg1"/>
                </a:solidFill>
                <a:cs typeface="Arial" panose="020B0604020202020204" pitchFamily="34" charset="0"/>
              </a:rPr>
              <a:t>Direct</a:t>
            </a:r>
          </a:p>
          <a:p>
            <a:pPr marL="1028700" lvl="1" indent="-571500">
              <a:lnSpc>
                <a:spcPts val="2600"/>
              </a:lnSpc>
              <a:buFont typeface="Arial" panose="020B0604020202020204" pitchFamily="34" charset="0"/>
              <a:buChar char="•"/>
            </a:pPr>
            <a:r>
              <a:rPr lang="en-US" sz="2400" dirty="0" smtClean="0">
                <a:solidFill>
                  <a:schemeClr val="bg1"/>
                </a:solidFill>
                <a:cs typeface="Arial" panose="020B0604020202020204" pitchFamily="34" charset="0"/>
              </a:rPr>
              <a:t>Distract</a:t>
            </a:r>
          </a:p>
          <a:p>
            <a:pPr marL="1028700" lvl="1" indent="-571500">
              <a:lnSpc>
                <a:spcPts val="2600"/>
              </a:lnSpc>
              <a:buFont typeface="Arial" panose="020B0604020202020204" pitchFamily="34" charset="0"/>
              <a:buChar char="•"/>
            </a:pPr>
            <a:r>
              <a:rPr lang="en-US" sz="2400" dirty="0" smtClean="0">
                <a:solidFill>
                  <a:schemeClr val="bg1"/>
                </a:solidFill>
                <a:cs typeface="Arial" panose="020B0604020202020204" pitchFamily="34" charset="0"/>
              </a:rPr>
              <a:t>Delegate</a:t>
            </a:r>
            <a:endParaRPr lang="en-US" sz="1600" dirty="0" smtClean="0">
              <a:solidFill>
                <a:schemeClr val="bg1"/>
              </a:solidFill>
              <a:cs typeface="Arial" panose="020B0604020202020204" pitchFamily="34" charset="0"/>
            </a:endParaRPr>
          </a:p>
          <a:p>
            <a:pPr lvl="1">
              <a:lnSpc>
                <a:spcPts val="2600"/>
              </a:lnSpc>
            </a:pPr>
            <a:endParaRPr lang="en-US" sz="2400" dirty="0" smtClean="0">
              <a:solidFill>
                <a:schemeClr val="bg1"/>
              </a:solidFill>
              <a:cs typeface="Arial" panose="020B0604020202020204" pitchFamily="34" charset="0"/>
            </a:endParaRPr>
          </a:p>
          <a:p>
            <a:pPr>
              <a:lnSpc>
                <a:spcPts val="2600"/>
              </a:lnSpc>
            </a:pPr>
            <a:r>
              <a:rPr lang="en-US" sz="2400" dirty="0" smtClean="0">
                <a:solidFill>
                  <a:schemeClr val="bg1"/>
                </a:solidFill>
                <a:cs typeface="Arial" panose="020B0604020202020204" pitchFamily="34" charset="0"/>
              </a:rPr>
              <a:t>5.  Take Action!</a:t>
            </a:r>
            <a:endParaRPr lang="en-US" sz="2400" dirty="0">
              <a:solidFill>
                <a:schemeClr val="bg1"/>
              </a:solidFill>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768" r="20874"/>
          <a:stretch/>
        </p:blipFill>
        <p:spPr>
          <a:xfrm>
            <a:off x="360162" y="2003661"/>
            <a:ext cx="4672367" cy="30676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41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84946" y="0"/>
            <a:ext cx="1918028" cy="757881"/>
          </a:xfrm>
        </p:spPr>
        <p:txBody>
          <a:bodyPr>
            <a:normAutofit/>
          </a:bodyPr>
          <a:lstStyle/>
          <a:p>
            <a:r>
              <a:rPr lang="en-US" dirty="0" smtClean="0"/>
              <a:t>Reprisal</a:t>
            </a:r>
            <a:endParaRPr lang="en-US" dirty="0"/>
          </a:p>
        </p:txBody>
      </p:sp>
      <p:sp>
        <p:nvSpPr>
          <p:cNvPr id="9" name="Rectangle 18"/>
          <p:cNvSpPr>
            <a:spLocks noChangeArrowheads="1"/>
          </p:cNvSpPr>
          <p:nvPr/>
        </p:nvSpPr>
        <p:spPr bwMode="auto">
          <a:xfrm>
            <a:off x="1606609" y="92127"/>
            <a:ext cx="184150" cy="274637"/>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US" sz="1200" dirty="0">
              <a:solidFill>
                <a:prstClr val="white"/>
              </a:solidFill>
              <a:latin typeface="Arial" pitchFamily="34" charset="0"/>
              <a:ea typeface="ＭＳ Ｐゴシック" pitchFamily="34" charset="-128"/>
              <a:cs typeface="Arial" pitchFamily="34" charset="0"/>
            </a:endParaRPr>
          </a:p>
        </p:txBody>
      </p:sp>
      <p:sp>
        <p:nvSpPr>
          <p:cNvPr id="11" name="TextBox 10"/>
          <p:cNvSpPr txBox="1"/>
          <p:nvPr/>
        </p:nvSpPr>
        <p:spPr>
          <a:xfrm>
            <a:off x="539457" y="2172748"/>
            <a:ext cx="5584506" cy="2246769"/>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Free </a:t>
            </a:r>
            <a:r>
              <a:rPr lang="en-US" sz="2000" dirty="0">
                <a:solidFill>
                  <a:prstClr val="black"/>
                </a:solidFill>
                <a:latin typeface="Arial" pitchFamily="34" charset="0"/>
                <a:ea typeface="ＭＳ Ｐゴシック" pitchFamily="34" charset="-128"/>
                <a:cs typeface="Arial" pitchFamily="34" charset="0"/>
              </a:rPr>
              <a:t>to make protected </a:t>
            </a:r>
            <a:r>
              <a:rPr lang="en-US" sz="2000" dirty="0" smtClean="0">
                <a:solidFill>
                  <a:prstClr val="black"/>
                </a:solidFill>
                <a:latin typeface="Arial" pitchFamily="34" charset="0"/>
                <a:ea typeface="ＭＳ Ｐゴシック" pitchFamily="34" charset="-128"/>
                <a:cs typeface="Arial" pitchFamily="34" charset="0"/>
              </a:rPr>
              <a:t>communications</a:t>
            </a:r>
          </a:p>
          <a:p>
            <a:pPr marL="342900" indent="-342900" fontAlgn="base">
              <a:spcBef>
                <a:spcPct val="0"/>
              </a:spcBef>
              <a:spcAft>
                <a:spcPct val="0"/>
              </a:spcAft>
              <a:buFont typeface="Wingdings" panose="05000000000000000000" pitchFamily="2" charset="2"/>
              <a:buChar char="Ø"/>
            </a:pPr>
            <a:endParaRPr lang="en-US" sz="2000" dirty="0">
              <a:solidFill>
                <a:prstClr val="black"/>
              </a:solidFill>
              <a:latin typeface="Arial" pitchFamily="34" charset="0"/>
              <a:ea typeface="ＭＳ Ｐゴシック" pitchFamily="34" charset="-128"/>
              <a:cs typeface="Arial" pitchFamily="34" charset="0"/>
            </a:endParaRPr>
          </a:p>
          <a:p>
            <a:pPr marL="342900" indent="-342900" fontAlgn="base">
              <a:spcBef>
                <a:spcPct val="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No </a:t>
            </a:r>
            <a:r>
              <a:rPr lang="en-US" sz="2000" dirty="0">
                <a:solidFill>
                  <a:prstClr val="black"/>
                </a:solidFill>
                <a:latin typeface="Arial" pitchFamily="34" charset="0"/>
                <a:ea typeface="ＭＳ Ｐゴシック" pitchFamily="34" charset="-128"/>
                <a:cs typeface="Arial" pitchFamily="34" charset="0"/>
              </a:rPr>
              <a:t>person may take </a:t>
            </a:r>
            <a:r>
              <a:rPr lang="en-US" sz="2000" dirty="0" smtClean="0">
                <a:solidFill>
                  <a:prstClr val="black"/>
                </a:solidFill>
                <a:latin typeface="Arial" pitchFamily="34" charset="0"/>
                <a:ea typeface="ＭＳ Ｐゴシック" pitchFamily="34" charset="-128"/>
                <a:cs typeface="Arial" pitchFamily="34" charset="0"/>
              </a:rPr>
              <a:t>or threaten to </a:t>
            </a:r>
            <a:r>
              <a:rPr lang="en-US" sz="2000" dirty="0">
                <a:solidFill>
                  <a:prstClr val="black"/>
                </a:solidFill>
                <a:latin typeface="Arial" pitchFamily="34" charset="0"/>
                <a:ea typeface="ＭＳ Ｐゴシック" pitchFamily="34" charset="-128"/>
                <a:cs typeface="Arial" pitchFamily="34" charset="0"/>
              </a:rPr>
              <a:t>take an </a:t>
            </a:r>
            <a:r>
              <a:rPr lang="en-US" sz="2000" dirty="0" smtClean="0">
                <a:solidFill>
                  <a:prstClr val="black"/>
                </a:solidFill>
                <a:latin typeface="Arial" pitchFamily="34" charset="0"/>
                <a:ea typeface="ＭＳ Ｐゴシック" pitchFamily="34" charset="-128"/>
                <a:cs typeface="Arial" pitchFamily="34" charset="0"/>
              </a:rPr>
              <a:t>                       unfavorable personnel action</a:t>
            </a:r>
          </a:p>
          <a:p>
            <a:pPr marL="342900" indent="-342900" fontAlgn="base">
              <a:spcBef>
                <a:spcPct val="0"/>
              </a:spcBef>
              <a:spcAft>
                <a:spcPct val="0"/>
              </a:spcAft>
              <a:buFont typeface="Wingdings" panose="05000000000000000000" pitchFamily="2" charset="2"/>
              <a:buChar char="Ø"/>
            </a:pPr>
            <a:endParaRPr lang="en-US" sz="2000" dirty="0">
              <a:solidFill>
                <a:prstClr val="black"/>
              </a:solidFill>
              <a:latin typeface="Arial" pitchFamily="34" charset="0"/>
              <a:ea typeface="ＭＳ Ｐゴシック" pitchFamily="34" charset="-128"/>
              <a:cs typeface="Arial" pitchFamily="34" charset="0"/>
            </a:endParaRPr>
          </a:p>
          <a:p>
            <a:pPr marL="342900" indent="-342900" fontAlgn="base">
              <a:spcBef>
                <a:spcPct val="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No person may withhold </a:t>
            </a:r>
            <a:r>
              <a:rPr lang="en-US" sz="2000" dirty="0">
                <a:solidFill>
                  <a:prstClr val="black"/>
                </a:solidFill>
                <a:latin typeface="Arial" pitchFamily="34" charset="0"/>
                <a:ea typeface="ＭＳ Ｐゴシック" pitchFamily="34" charset="-128"/>
                <a:cs typeface="Arial" pitchFamily="34" charset="0"/>
              </a:rPr>
              <a:t>or </a:t>
            </a:r>
            <a:r>
              <a:rPr lang="en-US" sz="2000" dirty="0" smtClean="0">
                <a:solidFill>
                  <a:prstClr val="black"/>
                </a:solidFill>
                <a:latin typeface="Arial" pitchFamily="34" charset="0"/>
                <a:ea typeface="ＭＳ Ｐゴシック" pitchFamily="34" charset="-128"/>
                <a:cs typeface="Arial" pitchFamily="34" charset="0"/>
              </a:rPr>
              <a:t>threaten to withhold a favorable </a:t>
            </a:r>
            <a:r>
              <a:rPr lang="en-US" sz="2000" dirty="0">
                <a:solidFill>
                  <a:prstClr val="black"/>
                </a:solidFill>
                <a:latin typeface="Arial" pitchFamily="34" charset="0"/>
                <a:ea typeface="ＭＳ Ｐゴシック" pitchFamily="34" charset="-128"/>
                <a:cs typeface="Arial" pitchFamily="34" charset="0"/>
              </a:rPr>
              <a:t>personnel action </a:t>
            </a:r>
          </a:p>
        </p:txBody>
      </p:sp>
      <p:sp>
        <p:nvSpPr>
          <p:cNvPr id="12" name="TextBox 11"/>
          <p:cNvSpPr txBox="1"/>
          <p:nvPr/>
        </p:nvSpPr>
        <p:spPr>
          <a:xfrm>
            <a:off x="539457" y="5390342"/>
            <a:ext cx="6455613" cy="400110"/>
          </a:xfrm>
          <a:prstGeom prst="rect">
            <a:avLst/>
          </a:prstGeom>
          <a:noFill/>
        </p:spPr>
        <p:txBody>
          <a:bodyPr wrap="none" rtlCol="0">
            <a:spAutoFit/>
          </a:bodyPr>
          <a:lstStyle/>
          <a:p>
            <a:pPr fontAlgn="base">
              <a:spcBef>
                <a:spcPct val="0"/>
              </a:spcBef>
              <a:spcAft>
                <a:spcPct val="0"/>
              </a:spcAft>
            </a:pPr>
            <a:r>
              <a:rPr lang="en-US" sz="2000" dirty="0" smtClean="0">
                <a:solidFill>
                  <a:prstClr val="black"/>
                </a:solidFill>
                <a:latin typeface="Arial" pitchFamily="34" charset="0"/>
                <a:ea typeface="ＭＳ Ｐゴシック" pitchFamily="34" charset="-128"/>
                <a:cs typeface="Arial" pitchFamily="34" charset="0"/>
              </a:rPr>
              <a:t>DoD </a:t>
            </a:r>
            <a:r>
              <a:rPr lang="en-US" sz="2000" dirty="0">
                <a:solidFill>
                  <a:prstClr val="black"/>
                </a:solidFill>
                <a:latin typeface="Arial" pitchFamily="34" charset="0"/>
                <a:ea typeface="ＭＳ Ｐゴシック" pitchFamily="34" charset="-128"/>
                <a:cs typeface="Arial" pitchFamily="34" charset="0"/>
              </a:rPr>
              <a:t>Directive 7050.6 </a:t>
            </a:r>
            <a:r>
              <a:rPr lang="en-US" sz="1800" dirty="0">
                <a:solidFill>
                  <a:prstClr val="black"/>
                </a:solidFill>
                <a:latin typeface="Arial" pitchFamily="34" charset="0"/>
                <a:ea typeface="ＭＳ Ｐゴシック" pitchFamily="34" charset="-128"/>
                <a:cs typeface="Arial" pitchFamily="34" charset="0"/>
              </a:rPr>
              <a:t>Military </a:t>
            </a:r>
            <a:r>
              <a:rPr lang="en-US" sz="2000" dirty="0">
                <a:solidFill>
                  <a:prstClr val="black"/>
                </a:solidFill>
                <a:latin typeface="Arial" pitchFamily="34" charset="0"/>
                <a:ea typeface="ＭＳ Ｐゴシック" pitchFamily="34" charset="-128"/>
                <a:cs typeface="Arial" pitchFamily="34" charset="0"/>
              </a:rPr>
              <a:t>Whistleblower Protection</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000" r="8750"/>
          <a:stretch/>
        </p:blipFill>
        <p:spPr>
          <a:xfrm>
            <a:off x="7041421" y="1451295"/>
            <a:ext cx="4657739" cy="34372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351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766912" y="77214"/>
            <a:ext cx="8381544" cy="729280"/>
          </a:xfrm>
          <a:ln>
            <a:miter lim="800000"/>
            <a:headEnd/>
            <a:tailEnd/>
          </a:ln>
        </p:spPr>
        <p:txBody>
          <a:bodyPr wrap="square" numCol="1" compatLnSpc="1">
            <a:prstTxWarp prst="textNoShape">
              <a:avLst/>
            </a:prstTxWarp>
            <a:noAutofit/>
          </a:bodyPr>
          <a:lstStyle/>
          <a:p>
            <a:pPr>
              <a:defRPr/>
            </a:pPr>
            <a:r>
              <a:rPr b="1" dirty="0" smtClean="0">
                <a:ln>
                  <a:noFill/>
                </a:ln>
                <a:ea typeface="MS PGothic" pitchFamily="34" charset="-128"/>
              </a:rPr>
              <a:t>Terminal Learning Objective</a:t>
            </a:r>
          </a:p>
        </p:txBody>
      </p:sp>
      <p:grpSp>
        <p:nvGrpSpPr>
          <p:cNvPr id="9" name="Group 8"/>
          <p:cNvGrpSpPr/>
          <p:nvPr/>
        </p:nvGrpSpPr>
        <p:grpSpPr>
          <a:xfrm>
            <a:off x="75501" y="872455"/>
            <a:ext cx="12072955" cy="5142451"/>
            <a:chOff x="96163" y="2032176"/>
            <a:chExt cx="7713526" cy="5183332"/>
          </a:xfrm>
        </p:grpSpPr>
        <p:sp>
          <p:nvSpPr>
            <p:cNvPr id="10" name="Rectangle 9"/>
            <p:cNvSpPr/>
            <p:nvPr/>
          </p:nvSpPr>
          <p:spPr>
            <a:xfrm>
              <a:off x="96163" y="2032176"/>
              <a:ext cx="7713526" cy="5183332"/>
            </a:xfrm>
            <a:prstGeom prst="rect">
              <a:avLst/>
            </a:prstGeom>
            <a:solidFill>
              <a:srgbClr val="A5B592">
                <a:alpha val="50000"/>
              </a:srgbClr>
            </a:solidFill>
            <a:ln w="3810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onstantia"/>
                <a:ea typeface="+mn-ea"/>
                <a:cs typeface="+mn-cs"/>
              </a:endParaRPr>
            </a:p>
          </p:txBody>
        </p:sp>
        <p:graphicFrame>
          <p:nvGraphicFramePr>
            <p:cNvPr id="11" name="Group 39"/>
            <p:cNvGraphicFramePr>
              <a:graphicFrameLocks/>
            </p:cNvGraphicFramePr>
            <p:nvPr>
              <p:extLst>
                <p:ext uri="{D42A27DB-BD31-4B8C-83A1-F6EECF244321}">
                  <p14:modId xmlns:p14="http://schemas.microsoft.com/office/powerpoint/2010/main" val="3765880102"/>
                </p:ext>
              </p:extLst>
            </p:nvPr>
          </p:nvGraphicFramePr>
          <p:xfrm>
            <a:off x="131398" y="2062063"/>
            <a:ext cx="7655763" cy="5068889"/>
          </p:xfrm>
          <a:graphic>
            <a:graphicData uri="http://schemas.openxmlformats.org/drawingml/2006/table">
              <a:tbl>
                <a:tblPr/>
                <a:tblGrid>
                  <a:gridCol w="1379368"/>
                  <a:gridCol w="10603179"/>
                </a:tblGrid>
                <a:tr h="647301">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1" i="0" u="none" strike="noStrike" cap="none" normalizeH="0" baseline="0" dirty="0" smtClean="0">
                            <a:ln>
                              <a:noFill/>
                            </a:ln>
                            <a:solidFill>
                              <a:schemeClr val="bg1"/>
                            </a:solidFill>
                            <a:effectLst/>
                            <a:latin typeface="+mj-lt"/>
                            <a:cs typeface="Arial" pitchFamily="34" charset="0"/>
                          </a:rPr>
                          <a:t>Action</a:t>
                        </a:r>
                      </a:p>
                    </a:txBody>
                    <a:tcPr marT="45722" marB="45722" anchor="ctr"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ts val="0"/>
                          </a:spcBef>
                          <a:spcAft>
                            <a:spcPct val="0"/>
                          </a:spcAft>
                          <a:buClr>
                            <a:srgbClr val="996633"/>
                          </a:buClr>
                          <a:buSzTx/>
                          <a:buFontTx/>
                          <a:buNone/>
                          <a:tabLst/>
                        </a:pPr>
                        <a:r>
                          <a:rPr kumimoji="0" lang="en-US" sz="1800" b="0" i="0" u="none" strike="noStrike" cap="none" normalizeH="0" baseline="0" dirty="0" smtClean="0">
                            <a:ln>
                              <a:noFill/>
                            </a:ln>
                            <a:solidFill>
                              <a:schemeClr val="bg1"/>
                            </a:solidFill>
                            <a:effectLst/>
                            <a:latin typeface="+mj-lt"/>
                            <a:ea typeface="Verdana" panose="020B0604030504040204" pitchFamily="34" charset="0"/>
                            <a:cs typeface="Verdana" panose="020B0604030504040204" pitchFamily="34" charset="0"/>
                          </a:rPr>
                          <a:t>Identify the fundamentals of the Sexual Harassment/Assault Response &amp; Prevention (SHARP) program.</a:t>
                        </a:r>
                      </a:p>
                    </a:txBody>
                    <a:tcPr marT="45722" marB="45722" anchor="ctr"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r h="924713">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1" i="0" u="none" strike="noStrike" cap="none" normalizeH="0" baseline="0" dirty="0" smtClean="0">
                            <a:ln>
                              <a:noFill/>
                            </a:ln>
                            <a:solidFill>
                              <a:schemeClr val="bg1"/>
                            </a:solidFill>
                            <a:effectLst/>
                            <a:latin typeface="+mj-lt"/>
                            <a:cs typeface="Arial" pitchFamily="34" charset="0"/>
                          </a:rPr>
                          <a:t>Conditions</a:t>
                        </a:r>
                      </a:p>
                    </a:txBody>
                    <a:tcPr marT="45722" marB="45722" anchor="ctr"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defRPr/>
                        </a:pPr>
                        <a:r>
                          <a:rPr kumimoji="0" lang="en-US" sz="1800" b="0" i="0" u="none" strike="noStrike" kern="1200" cap="none" spc="0" normalizeH="0" baseline="0" noProof="0" dirty="0" smtClean="0">
                            <a:ln>
                              <a:noFill/>
                            </a:ln>
                            <a:solidFill>
                              <a:schemeClr val="bg1"/>
                            </a:solidFill>
                            <a:effectLst/>
                            <a:uLnTx/>
                            <a:uFillTx/>
                            <a:latin typeface="+mj-lt"/>
                            <a:ea typeface="Verdana" panose="020B0604030504040204" pitchFamily="34" charset="0"/>
                            <a:cs typeface="Verdana" panose="020B0604030504040204" pitchFamily="34" charset="0"/>
                          </a:rPr>
                          <a:t>Given a classroom environment with facilitated discussion, student handouts, applicable DoD and Army policies, and simulated real-life scenarios involving potential and actual sexual harassment and sexual assault situations.</a:t>
                        </a:r>
                      </a:p>
                    </a:txBody>
                    <a:tcPr marT="45722" marB="45722" anchor="ctr"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r h="3456897">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cs typeface="Arial" pitchFamily="34" charset="0"/>
                          </a:rPr>
                          <a:t>Standards</a:t>
                        </a:r>
                      </a:p>
                    </a:txBody>
                    <a:tcPr marT="45722" marB="45722" anchor="ctr"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l" defTabSz="914400" rtl="0" eaLnBrk="1" fontAlgn="base" latinLnBrk="0" hangingPunct="1">
                          <a:lnSpc>
                            <a:spcPct val="100000"/>
                          </a:lnSpc>
                          <a:spcBef>
                            <a:spcPts val="600"/>
                          </a:spcBef>
                          <a:spcAft>
                            <a:spcPts val="600"/>
                          </a:spcAft>
                          <a:buClrTx/>
                          <a:buSzTx/>
                          <a:buFont typeface="Arial" panose="020B0604020202020204" pitchFamily="34" charset="0"/>
                          <a:buNone/>
                          <a:tabLst>
                            <a:tab pos="347663" algn="l"/>
                          </a:tabLst>
                          <a:defRPr/>
                        </a:pPr>
                        <a:r>
                          <a:rPr kumimoji="0" lang="en-US" sz="1800" b="0" kern="1200" dirty="0" smtClean="0">
                            <a:solidFill>
                              <a:schemeClr val="bg1"/>
                            </a:solidFill>
                            <a:effectLst/>
                            <a:latin typeface="+mj-lt"/>
                            <a:ea typeface="Verdana" panose="020B0604030504040204" pitchFamily="34" charset="0"/>
                            <a:cs typeface="Verdana" panose="020B0604030504040204" pitchFamily="34" charset="0"/>
                          </a:rPr>
                          <a:t>Identifying the fundamentals</a:t>
                        </a:r>
                        <a:r>
                          <a:rPr kumimoji="0" lang="en-US" sz="1800" b="0" kern="1200" baseline="0" dirty="0" smtClean="0">
                            <a:solidFill>
                              <a:schemeClr val="bg1"/>
                            </a:solidFill>
                            <a:effectLst/>
                            <a:latin typeface="+mj-lt"/>
                            <a:ea typeface="Verdana" panose="020B0604030504040204" pitchFamily="34" charset="0"/>
                            <a:cs typeface="Verdana" panose="020B0604030504040204" pitchFamily="34" charset="0"/>
                          </a:rPr>
                          <a:t> of the</a:t>
                        </a:r>
                        <a:r>
                          <a:rPr kumimoji="0" lang="en-US" sz="1800" b="0" kern="1200" dirty="0" smtClean="0">
                            <a:solidFill>
                              <a:schemeClr val="bg1"/>
                            </a:solidFill>
                            <a:effectLst/>
                            <a:latin typeface="+mj-lt"/>
                            <a:ea typeface="Verdana" panose="020B0604030504040204" pitchFamily="34" charset="0"/>
                            <a:cs typeface="Verdana" panose="020B0604030504040204" pitchFamily="34" charset="0"/>
                          </a:rPr>
                          <a:t> Army’s Sexual Harassment/Assault Response &amp; Prevention (SHARP) program by defining Army sexual harassment and sexual assault policies, applying appropriate response techniques to sexual harassment and sexual assault incidents, identifying prevention strategies in support of the Army’s SHARP Program to create a culture of Prevention in the Army.</a:t>
                        </a:r>
                        <a:r>
                          <a:rPr kumimoji="0" lang="en-US" sz="1800" b="0" kern="1200" baseline="0" dirty="0" smtClean="0">
                            <a:solidFill>
                              <a:schemeClr val="bg1"/>
                            </a:solidFill>
                            <a:effectLst/>
                            <a:latin typeface="+mj-lt"/>
                            <a:ea typeface="Verdana" panose="020B0604030504040204" pitchFamily="34" charset="0"/>
                            <a:cs typeface="Verdana" panose="020B0604030504040204" pitchFamily="34" charset="0"/>
                          </a:rPr>
                          <a:t> </a:t>
                        </a:r>
                        <a:r>
                          <a:rPr lang="en-US" sz="1800" baseline="0" dirty="0" smtClean="0">
                            <a:solidFill>
                              <a:schemeClr val="bg1"/>
                            </a:solidFill>
                            <a:effectLst/>
                            <a:latin typeface="+mj-lt"/>
                            <a:ea typeface="Verdana" panose="020B0604030504040204" pitchFamily="34" charset="0"/>
                            <a:cs typeface="Verdana" panose="020B0604030504040204" pitchFamily="34" charset="0"/>
                          </a:rPr>
                          <a:t>Students will have met the standard when they participate in classroom discussions, complete checks on learning, and complete the following without error:</a:t>
                        </a:r>
                      </a:p>
                      <a:p>
                        <a:pPr marL="0" marR="0" lvl="0" indent="0" algn="l" defTabSz="914400" rtl="0" eaLnBrk="1" fontAlgn="base" latinLnBrk="0" hangingPunct="1">
                          <a:lnSpc>
                            <a:spcPct val="100000"/>
                          </a:lnSpc>
                          <a:spcBef>
                            <a:spcPts val="600"/>
                          </a:spcBef>
                          <a:spcAft>
                            <a:spcPts val="600"/>
                          </a:spcAft>
                          <a:buClrTx/>
                          <a:buSzTx/>
                          <a:buFont typeface="Arial" panose="020B0604020202020204" pitchFamily="34" charset="0"/>
                          <a:buNone/>
                          <a:tabLst>
                            <a:tab pos="347663" algn="l"/>
                          </a:tabLst>
                          <a:defRPr/>
                        </a:pPr>
                        <a:r>
                          <a:rPr lang="en-US" sz="1800" b="0" dirty="0" smtClean="0">
                            <a:solidFill>
                              <a:schemeClr val="bg1"/>
                            </a:solidFill>
                            <a:latin typeface="+mj-lt"/>
                            <a:ea typeface="Verdana" panose="020B0604030504040204" pitchFamily="34" charset="0"/>
                            <a:cs typeface="Verdana" panose="020B0604030504040204" pitchFamily="34" charset="0"/>
                          </a:rPr>
                          <a:t>1. Define sexual harassment, including punishment and accountability under the UCMJ.</a:t>
                        </a:r>
                      </a:p>
                      <a:p>
                        <a:pPr marL="0" marR="0" lvl="0" indent="0" algn="l" defTabSz="914400" rtl="0" eaLnBrk="1" fontAlgn="base" latinLnBrk="0" hangingPunct="1">
                          <a:lnSpc>
                            <a:spcPct val="100000"/>
                          </a:lnSpc>
                          <a:spcBef>
                            <a:spcPts val="600"/>
                          </a:spcBef>
                          <a:spcAft>
                            <a:spcPts val="600"/>
                          </a:spcAft>
                          <a:buClrTx/>
                          <a:buSzTx/>
                          <a:buFont typeface="Arial" panose="020B0604020202020204" pitchFamily="34" charset="0"/>
                          <a:buNone/>
                          <a:tabLst>
                            <a:tab pos="347663" algn="l"/>
                          </a:tabLst>
                          <a:defRPr/>
                        </a:pPr>
                        <a:r>
                          <a:rPr lang="en-US" sz="1800" b="0" dirty="0" smtClean="0">
                            <a:solidFill>
                              <a:schemeClr val="bg1"/>
                            </a:solidFill>
                            <a:latin typeface="+mj-lt"/>
                            <a:ea typeface="Verdana" panose="020B0604030504040204" pitchFamily="34" charset="0"/>
                            <a:cs typeface="Verdana" panose="020B0604030504040204" pitchFamily="34" charset="0"/>
                          </a:rPr>
                          <a:t>2. Define sexual assault, including punishment and accountability under the UCMJ.</a:t>
                        </a:r>
                      </a:p>
                      <a:p>
                        <a:pPr marL="0" marR="0" lvl="0" indent="0" algn="l" defTabSz="914400" rtl="0" eaLnBrk="1" fontAlgn="base" latinLnBrk="0" hangingPunct="1">
                          <a:lnSpc>
                            <a:spcPct val="100000"/>
                          </a:lnSpc>
                          <a:spcBef>
                            <a:spcPts val="600"/>
                          </a:spcBef>
                          <a:spcAft>
                            <a:spcPts val="600"/>
                          </a:spcAft>
                          <a:buClrTx/>
                          <a:buSzTx/>
                          <a:buFont typeface="Arial" panose="020B0604020202020204" pitchFamily="34" charset="0"/>
                          <a:buNone/>
                          <a:tabLst>
                            <a:tab pos="347663" algn="l"/>
                          </a:tabLst>
                          <a:defRPr/>
                        </a:pPr>
                        <a:r>
                          <a:rPr lang="en-US" sz="1800" b="0" dirty="0" smtClean="0">
                            <a:solidFill>
                              <a:schemeClr val="bg1"/>
                            </a:solidFill>
                            <a:latin typeface="+mj-lt"/>
                            <a:ea typeface="Verdana" panose="020B0604030504040204" pitchFamily="34" charset="0"/>
                            <a:cs typeface="Verdana" panose="020B0604030504040204" pitchFamily="34" charset="0"/>
                          </a:rPr>
                          <a:t>3. Define consent, intervention, reprisal, retaliation, and whistleblower protection.</a:t>
                        </a:r>
                      </a:p>
                    </a:txBody>
                    <a:tcPr marT="0" marB="45722" anchor="ctr"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grpSp>
    </p:spTree>
    <p:extLst>
      <p:ext uri="{BB962C8B-B14F-4D97-AF65-F5344CB8AC3E}">
        <p14:creationId xmlns:p14="http://schemas.microsoft.com/office/powerpoint/2010/main" val="21846083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28517" y="0"/>
            <a:ext cx="4200068" cy="757881"/>
          </a:xfrm>
        </p:spPr>
        <p:txBody>
          <a:bodyPr>
            <a:noAutofit/>
          </a:bodyPr>
          <a:lstStyle/>
          <a:p>
            <a:r>
              <a:rPr lang="en-US" dirty="0" smtClean="0"/>
              <a:t>Policy on Retaliation</a:t>
            </a:r>
            <a:endParaRPr lang="en-US" dirty="0"/>
          </a:p>
        </p:txBody>
      </p:sp>
      <p:sp>
        <p:nvSpPr>
          <p:cNvPr id="20" name="Text Placeholder 5"/>
          <p:cNvSpPr txBox="1">
            <a:spLocks/>
          </p:cNvSpPr>
          <p:nvPr/>
        </p:nvSpPr>
        <p:spPr bwMode="auto">
          <a:xfrm>
            <a:off x="302004" y="1174459"/>
            <a:ext cx="11560029" cy="2072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1200"/>
              </a:spcAft>
              <a:buClr>
                <a:srgbClr val="2D2901"/>
              </a:buClr>
              <a:buSzPct val="85000"/>
              <a:buFont typeface="Wingdings" pitchFamily="2" charset="2"/>
              <a:buNone/>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As per </a:t>
            </a: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Army Directive 2014-20 </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(Prohibition of Retaliation Against Soldiers for Reporting a Criminal Offense).</a:t>
            </a:r>
          </a:p>
          <a:p>
            <a:pPr marL="0" marR="0" lvl="0" indent="0" algn="l" defTabSz="914400" rtl="0" eaLnBrk="0" fontAlgn="base" latinLnBrk="0" hangingPunct="0">
              <a:lnSpc>
                <a:spcPct val="100000"/>
              </a:lnSpc>
              <a:spcBef>
                <a:spcPts val="600"/>
              </a:spcBef>
              <a:spcAft>
                <a:spcPts val="1200"/>
              </a:spcAft>
              <a:buClr>
                <a:srgbClr val="2D2901"/>
              </a:buClr>
              <a:buSzPct val="85000"/>
              <a:buFont typeface="Wingdings" pitchFamily="2" charset="2"/>
              <a:buNone/>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No Soldier may retaliate against a victim, an alleged victim or another member of the Armed Forces based on that individual's report of a criminal offense.</a:t>
            </a:r>
            <a:endParaRPr kumimoji="0" lang="en-US" sz="2800" b="0" i="0" u="none" strike="noStrike" kern="1200" cap="none" spc="0" normalizeH="0" baseline="0" noProof="0" dirty="0">
              <a:ln>
                <a:noFill/>
              </a:ln>
              <a:solidFill>
                <a:sysClr val="windowText" lastClr="000000"/>
              </a:solidFill>
              <a:effectLst/>
              <a:uLnTx/>
              <a:uFillTx/>
              <a:latin typeface="Arial" pitchFamily="34" charset="0"/>
              <a:ea typeface="ＭＳ Ｐゴシック" charset="0"/>
              <a:cs typeface="Arial" pitchFamily="34" charset="0"/>
            </a:endParaRPr>
          </a:p>
        </p:txBody>
      </p:sp>
      <p:pic>
        <p:nvPicPr>
          <p:cNvPr id="21" name="Picture 20"/>
          <p:cNvPicPr>
            <a:picLocks noChangeAspect="1"/>
          </p:cNvPicPr>
          <p:nvPr/>
        </p:nvPicPr>
        <p:blipFill>
          <a:blip r:embed="rId3"/>
          <a:stretch>
            <a:fillRect/>
          </a:stretch>
        </p:blipFill>
        <p:spPr>
          <a:xfrm>
            <a:off x="9697554" y="3501598"/>
            <a:ext cx="2431031" cy="2290779"/>
          </a:xfrm>
          <a:prstGeom prst="rect">
            <a:avLst/>
          </a:prstGeom>
        </p:spPr>
      </p:pic>
      <p:sp>
        <p:nvSpPr>
          <p:cNvPr id="22" name="TextBox 21"/>
          <p:cNvSpPr txBox="1"/>
          <p:nvPr/>
        </p:nvSpPr>
        <p:spPr>
          <a:xfrm>
            <a:off x="302004" y="2969703"/>
            <a:ext cx="9908197" cy="2400657"/>
          </a:xfrm>
          <a:prstGeom prst="rect">
            <a:avLst/>
          </a:prstGeom>
          <a:noFill/>
        </p:spPr>
        <p:txBody>
          <a:bodyPr wrap="square" rtlCol="0">
            <a:spAutoFit/>
          </a:bodyPr>
          <a:lstStyle/>
          <a:p>
            <a:pPr fontAlgn="base">
              <a:spcBef>
                <a:spcPts val="600"/>
              </a:spcBef>
              <a:spcAft>
                <a:spcPts val="600"/>
              </a:spcAft>
            </a:pPr>
            <a:r>
              <a:rPr lang="en-US" sz="2000" b="1" dirty="0">
                <a:solidFill>
                  <a:prstClr val="black"/>
                </a:solidFill>
                <a:latin typeface="Arial" pitchFamily="34" charset="0"/>
                <a:ea typeface="ＭＳ Ｐゴシック" pitchFamily="34" charset="-128"/>
                <a:cs typeface="Arial" pitchFamily="34" charset="0"/>
              </a:rPr>
              <a:t>Retaliation can take on 3 types of actions.</a:t>
            </a:r>
          </a:p>
          <a:p>
            <a:pPr marL="457200" indent="-457200" fontAlgn="base">
              <a:spcBef>
                <a:spcPts val="600"/>
              </a:spcBef>
              <a:spcAft>
                <a:spcPts val="600"/>
              </a:spcAft>
              <a:buFont typeface="+mj-lt"/>
              <a:buAutoNum type="arabicPeriod"/>
            </a:pPr>
            <a:r>
              <a:rPr lang="en-US" sz="2000" dirty="0">
                <a:solidFill>
                  <a:prstClr val="black"/>
                </a:solidFill>
                <a:latin typeface="Arial" pitchFamily="34" charset="0"/>
                <a:ea typeface="ＭＳ Ｐゴシック" pitchFamily="34" charset="-128"/>
                <a:cs typeface="Arial" pitchFamily="34" charset="0"/>
              </a:rPr>
              <a:t>Taking or threatening to take an adverse or </a:t>
            </a:r>
            <a:r>
              <a:rPr lang="en-US" sz="2000" b="1" u="sng" dirty="0">
                <a:solidFill>
                  <a:prstClr val="black"/>
                </a:solidFill>
                <a:latin typeface="Arial" pitchFamily="34" charset="0"/>
                <a:ea typeface="ＭＳ Ｐゴシック" pitchFamily="34" charset="-128"/>
                <a:cs typeface="Arial" pitchFamily="34" charset="0"/>
              </a:rPr>
              <a:t>unfavorable personnel action</a:t>
            </a:r>
            <a:r>
              <a:rPr lang="en-US" sz="2000" dirty="0">
                <a:solidFill>
                  <a:prstClr val="black"/>
                </a:solidFill>
                <a:latin typeface="Arial" pitchFamily="34" charset="0"/>
                <a:ea typeface="ＭＳ Ｐゴシック" pitchFamily="34" charset="-128"/>
                <a:cs typeface="Arial" pitchFamily="34" charset="0"/>
              </a:rPr>
              <a:t>, or withholding or threatening to withhold a </a:t>
            </a:r>
            <a:r>
              <a:rPr lang="en-US" sz="2000" b="1" u="sng" dirty="0">
                <a:solidFill>
                  <a:prstClr val="black"/>
                </a:solidFill>
                <a:latin typeface="Arial" pitchFamily="34" charset="0"/>
                <a:ea typeface="ＭＳ Ｐゴシック" pitchFamily="34" charset="-128"/>
                <a:cs typeface="Arial" pitchFamily="34" charset="0"/>
              </a:rPr>
              <a:t>favorable personnel </a:t>
            </a:r>
            <a:r>
              <a:rPr lang="en-US" sz="2000" b="1" u="sng" dirty="0" smtClean="0">
                <a:solidFill>
                  <a:prstClr val="black"/>
                </a:solidFill>
                <a:latin typeface="Arial" pitchFamily="34" charset="0"/>
                <a:ea typeface="ＭＳ Ｐゴシック" pitchFamily="34" charset="-128"/>
                <a:cs typeface="Arial" pitchFamily="34" charset="0"/>
              </a:rPr>
              <a:t>action</a:t>
            </a:r>
            <a:r>
              <a:rPr lang="en-US" sz="2000" b="1" dirty="0" smtClean="0">
                <a:solidFill>
                  <a:prstClr val="black"/>
                </a:solidFill>
                <a:latin typeface="Arial" pitchFamily="34" charset="0"/>
                <a:ea typeface="ＭＳ Ｐゴシック" pitchFamily="34" charset="-128"/>
                <a:cs typeface="Arial" pitchFamily="34" charset="0"/>
              </a:rPr>
              <a:t>.</a:t>
            </a:r>
            <a:endParaRPr lang="en-US" sz="2000" b="1" dirty="0">
              <a:solidFill>
                <a:prstClr val="black"/>
              </a:solidFill>
              <a:latin typeface="Arial" pitchFamily="34" charset="0"/>
              <a:ea typeface="ＭＳ Ｐゴシック" pitchFamily="34" charset="-128"/>
              <a:cs typeface="Arial" pitchFamily="34" charset="0"/>
            </a:endParaRPr>
          </a:p>
          <a:p>
            <a:pPr marL="457200" indent="-457200" fontAlgn="base">
              <a:spcBef>
                <a:spcPts val="600"/>
              </a:spcBef>
              <a:spcAft>
                <a:spcPts val="600"/>
              </a:spcAft>
              <a:buFont typeface="+mj-lt"/>
              <a:buAutoNum type="arabicPeriod"/>
            </a:pPr>
            <a:r>
              <a:rPr lang="en-US" sz="2000" dirty="0" smtClean="0">
                <a:solidFill>
                  <a:schemeClr val="bg1"/>
                </a:solidFill>
                <a:latin typeface="Arial" pitchFamily="34" charset="0"/>
                <a:ea typeface="ＭＳ Ｐゴシック" pitchFamily="34" charset="-128"/>
                <a:cs typeface="Arial" pitchFamily="34" charset="0"/>
              </a:rPr>
              <a:t>Ostracism. </a:t>
            </a:r>
            <a:r>
              <a:rPr lang="en-US" sz="2000" dirty="0">
                <a:solidFill>
                  <a:schemeClr val="bg1"/>
                </a:solidFill>
              </a:rPr>
              <a:t>excluding from social acceptance</a:t>
            </a:r>
            <a:r>
              <a:rPr lang="en-US" sz="2000" dirty="0" smtClean="0">
                <a:solidFill>
                  <a:schemeClr val="bg1"/>
                </a:solidFill>
              </a:rPr>
              <a:t>,                                                       </a:t>
            </a:r>
            <a:r>
              <a:rPr lang="en-US" sz="2000" dirty="0">
                <a:solidFill>
                  <a:schemeClr val="bg1"/>
                </a:solidFill>
              </a:rPr>
              <a:t>privilege, or </a:t>
            </a:r>
            <a:r>
              <a:rPr lang="en-US" sz="2000" dirty="0" smtClean="0">
                <a:solidFill>
                  <a:schemeClr val="bg1"/>
                </a:solidFill>
              </a:rPr>
              <a:t>friendship</a:t>
            </a:r>
            <a:endParaRPr lang="en-US" sz="2000" dirty="0">
              <a:solidFill>
                <a:schemeClr val="bg1"/>
              </a:solidFill>
              <a:cs typeface="Arial" pitchFamily="34" charset="0"/>
            </a:endParaRPr>
          </a:p>
          <a:p>
            <a:pPr marL="457200" indent="-457200" fontAlgn="base">
              <a:spcBef>
                <a:spcPts val="600"/>
              </a:spcBef>
              <a:spcAft>
                <a:spcPts val="600"/>
              </a:spcAft>
              <a:buFont typeface="+mj-lt"/>
              <a:buAutoNum type="arabicPeriod"/>
            </a:pPr>
            <a:r>
              <a:rPr lang="en-US" sz="2000" dirty="0">
                <a:solidFill>
                  <a:prstClr val="black"/>
                </a:solidFill>
                <a:latin typeface="Arial" pitchFamily="34" charset="0"/>
                <a:ea typeface="ＭＳ Ｐゴシック" pitchFamily="34" charset="-128"/>
                <a:cs typeface="Arial" pitchFamily="34" charset="0"/>
              </a:rPr>
              <a:t>Acts of cruelty, </a:t>
            </a:r>
            <a:r>
              <a:rPr lang="en-US" sz="2000" dirty="0" smtClean="0">
                <a:solidFill>
                  <a:prstClr val="black"/>
                </a:solidFill>
                <a:latin typeface="Arial" pitchFamily="34" charset="0"/>
                <a:ea typeface="ＭＳ Ｐゴシック" pitchFamily="34" charset="-128"/>
                <a:cs typeface="Arial" pitchFamily="34" charset="0"/>
              </a:rPr>
              <a:t>oppression </a:t>
            </a:r>
            <a:r>
              <a:rPr lang="en-US" sz="2000" dirty="0">
                <a:solidFill>
                  <a:prstClr val="black"/>
                </a:solidFill>
                <a:latin typeface="Arial" pitchFamily="34" charset="0"/>
                <a:ea typeface="ＭＳ Ｐゴシック" pitchFamily="34" charset="-128"/>
                <a:cs typeface="Arial" pitchFamily="34" charset="0"/>
              </a:rPr>
              <a:t>or m</a:t>
            </a:r>
            <a:r>
              <a:rPr lang="en-US" sz="2000" dirty="0" smtClean="0">
                <a:solidFill>
                  <a:prstClr val="black"/>
                </a:solidFill>
                <a:latin typeface="Arial" pitchFamily="34" charset="0"/>
                <a:ea typeface="ＭＳ Ｐゴシック" pitchFamily="34" charset="-128"/>
                <a:cs typeface="Arial" pitchFamily="34" charset="0"/>
              </a:rPr>
              <a:t>altreatment.</a:t>
            </a:r>
            <a:endParaRPr lang="en-US" sz="2000" b="1" dirty="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2142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21112" y="0"/>
            <a:ext cx="3538538" cy="757881"/>
          </a:xfrm>
        </p:spPr>
        <p:txBody>
          <a:bodyPr>
            <a:normAutofit/>
          </a:bodyPr>
          <a:lstStyle/>
          <a:p>
            <a:r>
              <a:rPr lang="en-US" dirty="0" smtClean="0"/>
              <a:t>Your SARC/VA</a:t>
            </a:r>
            <a:endParaRPr lang="en-US" dirty="0"/>
          </a:p>
        </p:txBody>
      </p:sp>
      <p:sp>
        <p:nvSpPr>
          <p:cNvPr id="12" name="Title 6"/>
          <p:cNvSpPr txBox="1">
            <a:spLocks/>
          </p:cNvSpPr>
          <p:nvPr/>
        </p:nvSpPr>
        <p:spPr>
          <a:xfrm>
            <a:off x="6641871" y="2012729"/>
            <a:ext cx="2723751" cy="1732995"/>
          </a:xfrm>
          <a:prstGeom prst="rect">
            <a:avLst/>
          </a:prstGeom>
          <a:ln w="12700" cap="rnd">
            <a:noFill/>
          </a:ln>
          <a:effectLst/>
        </p:spPr>
        <p:txBody>
          <a:bodyPr vert="horz" lIns="91440" tIns="0" rIns="91440" bIns="0" rtlCol="0" anchor="b" anchorCtr="0">
            <a:noAutofit/>
          </a:bodyPr>
          <a:lstStyle>
            <a:lvl1pPr algn="ctr" rtl="0" eaLnBrk="0" fontAlgn="base" hangingPunct="0">
              <a:spcBef>
                <a:spcPct val="0"/>
              </a:spcBef>
              <a:spcAft>
                <a:spcPct val="0"/>
              </a:spcAft>
              <a:defRPr lang="en-US" sz="4400" b="1" i="0" kern="1200" spc="-100" dirty="0">
                <a:ln w="3200">
                  <a:noFill/>
                  <a:prstDash val="solid"/>
                  <a:round/>
                </a:ln>
                <a:solidFill>
                  <a:srgbClr val="9F883D"/>
                </a:solidFill>
                <a:effectLst/>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spcAft>
                <a:spcPts val="1200"/>
              </a:spcAft>
              <a:defRPr/>
            </a:pPr>
            <a:r>
              <a:rPr sz="3200" b="0" dirty="0" smtClean="0">
                <a:solidFill>
                  <a:srgbClr val="FF0000"/>
                </a:solidFill>
                <a:ea typeface="ＭＳ Ｐゴシック" charset="0"/>
              </a:rPr>
              <a:t>Insert </a:t>
            </a:r>
          </a:p>
          <a:p>
            <a:pPr>
              <a:spcAft>
                <a:spcPts val="1200"/>
              </a:spcAft>
              <a:defRPr/>
            </a:pPr>
            <a:r>
              <a:rPr sz="3200" b="0" dirty="0" smtClean="0">
                <a:solidFill>
                  <a:srgbClr val="FF0000"/>
                </a:solidFill>
                <a:ea typeface="ＭＳ Ｐゴシック" charset="0"/>
              </a:rPr>
              <a:t>SARC/ V</a:t>
            </a:r>
            <a:r>
              <a:rPr lang="en-US" sz="3200" b="0" dirty="0">
                <a:solidFill>
                  <a:srgbClr val="FF0000"/>
                </a:solidFill>
                <a:ea typeface="ＭＳ Ｐゴシック" charset="0"/>
              </a:rPr>
              <a:t>A</a:t>
            </a:r>
            <a:endParaRPr sz="3200" b="0" dirty="0" smtClean="0">
              <a:solidFill>
                <a:srgbClr val="FF0000"/>
              </a:solidFill>
              <a:ea typeface="ＭＳ Ｐゴシック" charset="0"/>
            </a:endParaRPr>
          </a:p>
          <a:p>
            <a:pPr>
              <a:spcAft>
                <a:spcPts val="1200"/>
              </a:spcAft>
              <a:defRPr/>
            </a:pPr>
            <a:r>
              <a:rPr lang="en-US" sz="3200" b="0" dirty="0">
                <a:solidFill>
                  <a:srgbClr val="FF0000"/>
                </a:solidFill>
                <a:ea typeface="ＭＳ Ｐゴシック" charset="0"/>
              </a:rPr>
              <a:t>p</a:t>
            </a:r>
            <a:r>
              <a:rPr sz="3200" b="0" dirty="0" smtClean="0">
                <a:solidFill>
                  <a:srgbClr val="FF0000"/>
                </a:solidFill>
                <a:ea typeface="ＭＳ Ｐゴシック" charset="0"/>
              </a:rPr>
              <a:t>icture(s) here</a:t>
            </a:r>
          </a:p>
        </p:txBody>
      </p:sp>
      <p:sp>
        <p:nvSpPr>
          <p:cNvPr id="13" name="TextBox 12"/>
          <p:cNvSpPr txBox="1"/>
          <p:nvPr/>
        </p:nvSpPr>
        <p:spPr>
          <a:xfrm>
            <a:off x="2987515" y="1751474"/>
            <a:ext cx="2438400" cy="2554545"/>
          </a:xfrm>
          <a:prstGeom prst="rect">
            <a:avLst/>
          </a:prstGeom>
          <a:noFill/>
          <a:ln w="12700">
            <a:noFill/>
          </a:ln>
        </p:spPr>
        <p:txBody>
          <a:bodyPr wrap="square" rtlCol="0">
            <a:spAutoFit/>
          </a:bodyPr>
          <a:lstStyle/>
          <a:p>
            <a:pPr algn="ctr" fontAlgn="base">
              <a:spcBef>
                <a:spcPct val="0"/>
              </a:spcBef>
              <a:spcAft>
                <a:spcPct val="0"/>
              </a:spcAft>
            </a:pPr>
            <a:r>
              <a:rPr lang="en-US" sz="3200" dirty="0" smtClean="0">
                <a:solidFill>
                  <a:srgbClr val="FF0000"/>
                </a:solidFill>
                <a:latin typeface="Arial" pitchFamily="34" charset="0"/>
                <a:ea typeface="ＭＳ Ｐゴシック" pitchFamily="34" charset="-128"/>
                <a:cs typeface="Arial" pitchFamily="34" charset="0"/>
              </a:rPr>
              <a:t>SARC/ VA contact information, phone #, &amp; location</a:t>
            </a:r>
            <a:endParaRPr lang="en-US" sz="3200" dirty="0">
              <a:solidFill>
                <a:srgbClr val="FF0000"/>
              </a:solidFill>
              <a:latin typeface="Arial" pitchFamily="34" charset="0"/>
              <a:ea typeface="ＭＳ Ｐゴシック" pitchFamily="34" charset="-128"/>
              <a:cs typeface="Arial" pitchFamily="34" charset="0"/>
            </a:endParaRPr>
          </a:p>
        </p:txBody>
      </p:sp>
      <p:sp>
        <p:nvSpPr>
          <p:cNvPr id="14" name="Rectangle 13"/>
          <p:cNvSpPr/>
          <p:nvPr/>
        </p:nvSpPr>
        <p:spPr>
          <a:xfrm>
            <a:off x="2088682" y="4825960"/>
            <a:ext cx="8121772" cy="707886"/>
          </a:xfrm>
          <a:prstGeom prst="rect">
            <a:avLst/>
          </a:prstGeom>
        </p:spPr>
        <p:txBody>
          <a:bodyPr wrap="square">
            <a:spAutoFit/>
          </a:bodyPr>
          <a:lstStyle/>
          <a:p>
            <a:pPr fontAlgn="base">
              <a:spcBef>
                <a:spcPct val="0"/>
              </a:spcBef>
              <a:spcAft>
                <a:spcPts val="1200"/>
              </a:spcAft>
              <a:defRPr/>
            </a:pPr>
            <a:r>
              <a:rPr lang="en-US" sz="4000" b="1" dirty="0">
                <a:solidFill>
                  <a:prstClr val="black"/>
                </a:solidFill>
                <a:latin typeface="Arial" pitchFamily="34" charset="0"/>
                <a:ea typeface="ＭＳ Ｐゴシック" charset="0"/>
                <a:cs typeface="Arial" pitchFamily="34" charset="0"/>
              </a:rPr>
              <a:t>DoD Safe Helpline</a:t>
            </a:r>
            <a:r>
              <a:rPr lang="en-US" sz="4000" b="1" dirty="0" smtClean="0">
                <a:solidFill>
                  <a:prstClr val="black"/>
                </a:solidFill>
                <a:latin typeface="Arial" pitchFamily="34" charset="0"/>
                <a:ea typeface="ＭＳ Ｐゴシック" charset="0"/>
                <a:cs typeface="Arial" pitchFamily="34" charset="0"/>
              </a:rPr>
              <a:t>:  877.995.5247</a:t>
            </a:r>
            <a:endParaRPr lang="en-US" sz="4000" b="1" dirty="0">
              <a:solidFill>
                <a:prstClr val="black"/>
              </a:solidFill>
              <a:latin typeface="Arial" pitchFamily="34" charset="0"/>
              <a:ea typeface="ＭＳ Ｐゴシック" charset="0"/>
              <a:cs typeface="Arial" pitchFamily="34" charset="0"/>
            </a:endParaRPr>
          </a:p>
        </p:txBody>
      </p:sp>
      <p:sp>
        <p:nvSpPr>
          <p:cNvPr id="2" name="Rectangle 1"/>
          <p:cNvSpPr/>
          <p:nvPr/>
        </p:nvSpPr>
        <p:spPr>
          <a:xfrm>
            <a:off x="6613064" y="1609423"/>
            <a:ext cx="2887071" cy="2715488"/>
          </a:xfrm>
          <a:prstGeom prst="rect">
            <a:avLst/>
          </a:prstGeom>
          <a:noFill/>
          <a:ln w="38100">
            <a:solidFill>
              <a:schemeClr val="accent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2772077" y="1615903"/>
            <a:ext cx="2827020" cy="2715488"/>
          </a:xfrm>
          <a:prstGeom prst="rect">
            <a:avLst/>
          </a:prstGeom>
          <a:noFill/>
          <a:ln w="38100">
            <a:solidFill>
              <a:schemeClr val="accent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29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0"/>
          </p:nvPr>
        </p:nvSpPr>
        <p:spPr>
          <a:xfrm>
            <a:off x="151002" y="1560353"/>
            <a:ext cx="11923062" cy="3246540"/>
          </a:xfrm>
        </p:spPr>
        <p:txBody>
          <a:bodyPr>
            <a:normAutofit/>
          </a:bodyPr>
          <a:lstStyle/>
          <a:p>
            <a:pPr marL="365760" indent="-365760">
              <a:lnSpc>
                <a:spcPct val="100000"/>
              </a:lnSpc>
              <a:spcBef>
                <a:spcPts val="1200"/>
              </a:spcBef>
              <a:spcAft>
                <a:spcPts val="1200"/>
              </a:spcAft>
              <a:buNone/>
            </a:pPr>
            <a:r>
              <a:rPr lang="en-US" altLang="en-US" b="0" dirty="0" smtClean="0">
                <a:ea typeface="MS PGothic" pitchFamily="34" charset="-128"/>
              </a:rPr>
              <a:t>In this lesson, we: </a:t>
            </a:r>
          </a:p>
          <a:p>
            <a:pPr marL="365760" indent="-365760">
              <a:lnSpc>
                <a:spcPct val="100000"/>
              </a:lnSpc>
              <a:spcBef>
                <a:spcPts val="1200"/>
              </a:spcBef>
              <a:spcAft>
                <a:spcPts val="1200"/>
              </a:spcAft>
              <a:buFont typeface="Wingdings" panose="05000000000000000000" pitchFamily="2" charset="2"/>
              <a:buChar char="Ø"/>
            </a:pPr>
            <a:r>
              <a:rPr lang="en-US" altLang="en-US" b="0" dirty="0" smtClean="0">
                <a:ea typeface="MS PGothic" pitchFamily="34" charset="-128"/>
              </a:rPr>
              <a:t>Defined </a:t>
            </a:r>
            <a:r>
              <a:rPr lang="en-US" altLang="en-US" b="0" dirty="0">
                <a:ea typeface="MS PGothic" pitchFamily="34" charset="-128"/>
              </a:rPr>
              <a:t>sexual harassment, including punishment and accountability under the UCMJ.</a:t>
            </a:r>
          </a:p>
          <a:p>
            <a:pPr marL="365760" indent="-365760">
              <a:lnSpc>
                <a:spcPct val="100000"/>
              </a:lnSpc>
              <a:spcBef>
                <a:spcPts val="1200"/>
              </a:spcBef>
              <a:spcAft>
                <a:spcPts val="1200"/>
              </a:spcAft>
              <a:buFont typeface="Wingdings" panose="05000000000000000000" pitchFamily="2" charset="2"/>
              <a:buChar char="Ø"/>
            </a:pPr>
            <a:r>
              <a:rPr lang="en-US" altLang="en-US" b="0" dirty="0" smtClean="0">
                <a:ea typeface="MS PGothic" pitchFamily="34" charset="-128"/>
              </a:rPr>
              <a:t>Defined </a:t>
            </a:r>
            <a:r>
              <a:rPr lang="en-US" altLang="en-US" b="0" dirty="0">
                <a:ea typeface="MS PGothic" pitchFamily="34" charset="-128"/>
              </a:rPr>
              <a:t>sexual assault, including punishment and accountability under the UCMJ.</a:t>
            </a:r>
          </a:p>
          <a:p>
            <a:pPr marL="365760" indent="-365760">
              <a:lnSpc>
                <a:spcPct val="100000"/>
              </a:lnSpc>
              <a:spcBef>
                <a:spcPts val="1200"/>
              </a:spcBef>
              <a:spcAft>
                <a:spcPts val="1200"/>
              </a:spcAft>
              <a:buFont typeface="Wingdings" panose="05000000000000000000" pitchFamily="2" charset="2"/>
              <a:buChar char="Ø"/>
            </a:pPr>
            <a:r>
              <a:rPr lang="en-US" altLang="en-US" b="0" dirty="0" smtClean="0">
                <a:ea typeface="MS PGothic" pitchFamily="34" charset="-128"/>
              </a:rPr>
              <a:t>Defined </a:t>
            </a:r>
            <a:r>
              <a:rPr lang="en-US" altLang="en-US" b="0" dirty="0">
                <a:ea typeface="MS PGothic" pitchFamily="34" charset="-128"/>
              </a:rPr>
              <a:t>consent, intervention, reprisal, retaliation, and whistleblower protection</a:t>
            </a:r>
            <a:r>
              <a:rPr lang="en-US" altLang="en-US" b="0" dirty="0" smtClean="0">
                <a:ea typeface="MS PGothic" pitchFamily="34" charset="-128"/>
              </a:rPr>
              <a:t>.</a:t>
            </a:r>
            <a:endParaRPr lang="en-US" altLang="en-US" b="0" dirty="0">
              <a:ea typeface="MS PGothic" pitchFamily="34" charset="-128"/>
            </a:endParaRPr>
          </a:p>
        </p:txBody>
      </p:sp>
      <p:sp>
        <p:nvSpPr>
          <p:cNvPr id="3" name="Title 2"/>
          <p:cNvSpPr>
            <a:spLocks noGrp="1"/>
          </p:cNvSpPr>
          <p:nvPr>
            <p:ph type="title"/>
          </p:nvPr>
        </p:nvSpPr>
        <p:spPr>
          <a:xfrm>
            <a:off x="9934183" y="72873"/>
            <a:ext cx="2139881" cy="755296"/>
          </a:xfrm>
        </p:spPr>
        <p:txBody>
          <a:bodyPr>
            <a:normAutofit/>
          </a:bodyPr>
          <a:lstStyle/>
          <a:p>
            <a:pPr>
              <a:defRPr/>
            </a:pPr>
            <a:r>
              <a:rPr dirty="0"/>
              <a:t>Summary</a:t>
            </a:r>
          </a:p>
        </p:txBody>
      </p:sp>
    </p:spTree>
    <p:extLst>
      <p:ext uri="{BB962C8B-B14F-4D97-AF65-F5344CB8AC3E}">
        <p14:creationId xmlns:p14="http://schemas.microsoft.com/office/powerpoint/2010/main" val="24118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68095" y="68369"/>
            <a:ext cx="2436372" cy="753621"/>
          </a:xfrm>
        </p:spPr>
        <p:txBody>
          <a:bodyPr/>
          <a:lstStyle/>
          <a:p>
            <a:r>
              <a:rPr lang="en-US" dirty="0" smtClean="0"/>
              <a:t>The Impact</a:t>
            </a:r>
            <a:endParaRPr lang="en-US" dirty="0"/>
          </a:p>
        </p:txBody>
      </p:sp>
      <p:grpSp>
        <p:nvGrpSpPr>
          <p:cNvPr id="9" name="Group 10"/>
          <p:cNvGrpSpPr>
            <a:grpSpLocks/>
          </p:cNvGrpSpPr>
          <p:nvPr/>
        </p:nvGrpSpPr>
        <p:grpSpPr bwMode="auto">
          <a:xfrm>
            <a:off x="3207270" y="755009"/>
            <a:ext cx="5659892" cy="4437441"/>
            <a:chOff x="2153572" y="980319"/>
            <a:chExt cx="4817806" cy="4817806"/>
          </a:xfrm>
        </p:grpSpPr>
        <p:sp>
          <p:nvSpPr>
            <p:cNvPr id="10" name="Freeform 9"/>
            <p:cNvSpPr/>
            <p:nvPr/>
          </p:nvSpPr>
          <p:spPr>
            <a:xfrm>
              <a:off x="2153572" y="980319"/>
              <a:ext cx="4817806" cy="4817806"/>
            </a:xfrm>
            <a:custGeom>
              <a:avLst/>
              <a:gdLst>
                <a:gd name="connsiteX0" fmla="*/ 0 w 4817806"/>
                <a:gd name="connsiteY0" fmla="*/ 2408903 h 4817806"/>
                <a:gd name="connsiteX1" fmla="*/ 2408903 w 4817806"/>
                <a:gd name="connsiteY1" fmla="*/ 0 h 4817806"/>
                <a:gd name="connsiteX2" fmla="*/ 4817806 w 4817806"/>
                <a:gd name="connsiteY2" fmla="*/ 2408903 h 4817806"/>
                <a:gd name="connsiteX3" fmla="*/ 2408903 w 4817806"/>
                <a:gd name="connsiteY3" fmla="*/ 4817806 h 4817806"/>
                <a:gd name="connsiteX4" fmla="*/ 0 w 4817806"/>
                <a:gd name="connsiteY4" fmla="*/ 2408903 h 4817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806" h="4817806">
                  <a:moveTo>
                    <a:pt x="0" y="2408903"/>
                  </a:moveTo>
                  <a:cubicBezTo>
                    <a:pt x="0" y="1078503"/>
                    <a:pt x="1078503" y="0"/>
                    <a:pt x="2408903" y="0"/>
                  </a:cubicBezTo>
                  <a:cubicBezTo>
                    <a:pt x="3739303" y="0"/>
                    <a:pt x="4817806" y="1078503"/>
                    <a:pt x="4817806" y="2408903"/>
                  </a:cubicBezTo>
                  <a:cubicBezTo>
                    <a:pt x="4817806" y="3739303"/>
                    <a:pt x="3739303" y="4817806"/>
                    <a:pt x="2408903" y="4817806"/>
                  </a:cubicBezTo>
                  <a:cubicBezTo>
                    <a:pt x="1078503" y="4817806"/>
                    <a:pt x="0" y="3739303"/>
                    <a:pt x="0" y="2408903"/>
                  </a:cubicBezTo>
                  <a:close/>
                </a:path>
              </a:pathLst>
            </a:custGeom>
            <a:solidFill>
              <a:srgbClr val="FAC931"/>
            </a:solidFill>
            <a:ln w="38100" cap="flat" cmpd="sng" algn="ctr">
              <a:solidFill>
                <a:srgbClr val="FFFFFF"/>
              </a:solidFill>
              <a:prstDash val="solid"/>
            </a:ln>
            <a:effectLst/>
          </p:spPr>
          <p:txBody>
            <a:bodyPr lIns="1709231" tIns="383130" rIns="1709232" bIns="3996486" spcCol="1270" anchor="ctr"/>
            <a:lstStyle/>
            <a:p>
              <a:pPr marL="0" marR="0" lvl="0" indent="0" algn="ctr" defTabSz="889000" eaLnBrk="1" fontAlgn="base"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TextBox 28"/>
            <p:cNvSpPr txBox="1">
              <a:spLocks noChangeArrowheads="1"/>
            </p:cNvSpPr>
            <p:nvPr/>
          </p:nvSpPr>
          <p:spPr bwMode="auto">
            <a:xfrm>
              <a:off x="2313412" y="2241032"/>
              <a:ext cx="1049064" cy="74801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Diminishes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Community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Relations</a:t>
              </a:r>
            </a:p>
          </p:txBody>
        </p:sp>
        <p:sp>
          <p:nvSpPr>
            <p:cNvPr id="17" name="TextBox 29"/>
            <p:cNvSpPr txBox="1">
              <a:spLocks noChangeArrowheads="1"/>
            </p:cNvSpPr>
            <p:nvPr/>
          </p:nvSpPr>
          <p:spPr bwMode="auto">
            <a:xfrm>
              <a:off x="5409001" y="1858218"/>
              <a:ext cx="1155784"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Degradation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to Community</a:t>
              </a:r>
            </a:p>
          </p:txBody>
        </p:sp>
        <p:sp>
          <p:nvSpPr>
            <p:cNvPr id="18" name="TextBox 30"/>
            <p:cNvSpPr txBox="1">
              <a:spLocks noChangeArrowheads="1"/>
            </p:cNvSpPr>
            <p:nvPr/>
          </p:nvSpPr>
          <p:spPr bwMode="auto">
            <a:xfrm>
              <a:off x="3031111" y="1567272"/>
              <a:ext cx="1254523"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Higher Rates of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Violent Crime</a:t>
              </a:r>
            </a:p>
          </p:txBody>
        </p:sp>
        <p:sp>
          <p:nvSpPr>
            <p:cNvPr id="19" name="TextBox 31"/>
            <p:cNvSpPr txBox="1">
              <a:spLocks noChangeArrowheads="1"/>
            </p:cNvSpPr>
            <p:nvPr/>
          </p:nvSpPr>
          <p:spPr bwMode="auto">
            <a:xfrm>
              <a:off x="6095683" y="2568478"/>
              <a:ext cx="682102"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Loss of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Safety</a:t>
              </a:r>
            </a:p>
          </p:txBody>
        </p:sp>
        <p:sp>
          <p:nvSpPr>
            <p:cNvPr id="20" name="TextBox 32"/>
            <p:cNvSpPr txBox="1">
              <a:spLocks noChangeArrowheads="1"/>
            </p:cNvSpPr>
            <p:nvPr/>
          </p:nvSpPr>
          <p:spPr bwMode="auto">
            <a:xfrm>
              <a:off x="4475517" y="1604830"/>
              <a:ext cx="912579" cy="311671"/>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Instability</a:t>
              </a:r>
            </a:p>
          </p:txBody>
        </p:sp>
        <p:sp>
          <p:nvSpPr>
            <p:cNvPr id="21" name="TextBox 33"/>
            <p:cNvSpPr txBox="1">
              <a:spLocks noChangeArrowheads="1"/>
            </p:cNvSpPr>
            <p:nvPr/>
          </p:nvSpPr>
          <p:spPr bwMode="auto">
            <a:xfrm>
              <a:off x="3609975" y="1143000"/>
              <a:ext cx="1905000" cy="40005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pitchFamily="34" charset="0"/>
                  <a:ea typeface="ＭＳ Ｐゴシック" pitchFamily="34" charset="-128"/>
                  <a:cs typeface="Arial" pitchFamily="34" charset="0"/>
                </a:rPr>
                <a:t>COMMUNITY</a:t>
              </a:r>
            </a:p>
          </p:txBody>
        </p:sp>
      </p:grpSp>
      <p:grpSp>
        <p:nvGrpSpPr>
          <p:cNvPr id="22" name="Group 12"/>
          <p:cNvGrpSpPr>
            <a:grpSpLocks/>
          </p:cNvGrpSpPr>
          <p:nvPr/>
        </p:nvGrpSpPr>
        <p:grpSpPr bwMode="auto">
          <a:xfrm>
            <a:off x="4099920" y="1822835"/>
            <a:ext cx="4190743" cy="3328081"/>
            <a:chOff x="2782985" y="2151158"/>
            <a:chExt cx="3675166" cy="3613354"/>
          </a:xfrm>
        </p:grpSpPr>
        <p:sp>
          <p:nvSpPr>
            <p:cNvPr id="23" name="Freeform 22"/>
            <p:cNvSpPr/>
            <p:nvPr/>
          </p:nvSpPr>
          <p:spPr>
            <a:xfrm>
              <a:off x="2782985" y="2151158"/>
              <a:ext cx="3613354" cy="3613354"/>
            </a:xfrm>
            <a:custGeom>
              <a:avLst/>
              <a:gdLst>
                <a:gd name="connsiteX0" fmla="*/ 0 w 3613354"/>
                <a:gd name="connsiteY0" fmla="*/ 1806677 h 3613354"/>
                <a:gd name="connsiteX1" fmla="*/ 1806677 w 3613354"/>
                <a:gd name="connsiteY1" fmla="*/ 0 h 3613354"/>
                <a:gd name="connsiteX2" fmla="*/ 3613354 w 3613354"/>
                <a:gd name="connsiteY2" fmla="*/ 1806677 h 3613354"/>
                <a:gd name="connsiteX3" fmla="*/ 1806677 w 3613354"/>
                <a:gd name="connsiteY3" fmla="*/ 3613354 h 3613354"/>
                <a:gd name="connsiteX4" fmla="*/ 0 w 3613354"/>
                <a:gd name="connsiteY4" fmla="*/ 1806677 h 361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354" h="3613354">
                  <a:moveTo>
                    <a:pt x="0" y="1806677"/>
                  </a:moveTo>
                  <a:cubicBezTo>
                    <a:pt x="0" y="808877"/>
                    <a:pt x="808877" y="0"/>
                    <a:pt x="1806677" y="0"/>
                  </a:cubicBezTo>
                  <a:cubicBezTo>
                    <a:pt x="2804477" y="0"/>
                    <a:pt x="3613354" y="808877"/>
                    <a:pt x="3613354" y="1806677"/>
                  </a:cubicBezTo>
                  <a:cubicBezTo>
                    <a:pt x="3613354" y="2804477"/>
                    <a:pt x="2804477" y="3613354"/>
                    <a:pt x="1806677" y="3613354"/>
                  </a:cubicBezTo>
                  <a:cubicBezTo>
                    <a:pt x="808877" y="3613354"/>
                    <a:pt x="0" y="2804477"/>
                    <a:pt x="0" y="1806677"/>
                  </a:cubicBezTo>
                  <a:close/>
                </a:path>
              </a:pathLst>
            </a:custGeom>
            <a:solidFill>
              <a:srgbClr val="ADBDAC"/>
            </a:solidFill>
            <a:ln w="38100" cap="flat" cmpd="sng" algn="ctr">
              <a:solidFill>
                <a:srgbClr val="FFFFFF"/>
              </a:solidFill>
              <a:prstDash val="solid"/>
            </a:ln>
            <a:effectLst/>
          </p:spPr>
          <p:txBody>
            <a:bodyPr lIns="1135454" tIns="396523" rIns="1135453" bIns="2880704" spcCol="1270" anchor="ctr"/>
            <a:lstStyle/>
            <a:p>
              <a:pPr marL="0" marR="0" lvl="0" indent="0" algn="ctr" defTabSz="1066800" eaLnBrk="1" fontAlgn="base" latinLnBrk="0" hangingPunct="1">
                <a:lnSpc>
                  <a:spcPct val="90000"/>
                </a:lnSpc>
                <a:spcBef>
                  <a:spcPct val="0"/>
                </a:spcBef>
                <a:spcAft>
                  <a:spcPct val="3500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4" name="TextBox 22"/>
            <p:cNvSpPr txBox="1">
              <a:spLocks noChangeArrowheads="1"/>
            </p:cNvSpPr>
            <p:nvPr/>
          </p:nvSpPr>
          <p:spPr bwMode="auto">
            <a:xfrm>
              <a:off x="2895982" y="2822400"/>
              <a:ext cx="1362875" cy="748010"/>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Loss of Unit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Cohesion and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Teamwork</a:t>
              </a:r>
            </a:p>
          </p:txBody>
        </p:sp>
        <p:sp>
          <p:nvSpPr>
            <p:cNvPr id="25" name="TextBox 23"/>
            <p:cNvSpPr txBox="1">
              <a:spLocks noChangeArrowheads="1"/>
            </p:cNvSpPr>
            <p:nvPr/>
          </p:nvSpPr>
          <p:spPr bwMode="auto">
            <a:xfrm>
              <a:off x="5511459" y="3681056"/>
              <a:ext cx="946692"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Loss of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Personnel</a:t>
              </a:r>
            </a:p>
          </p:txBody>
        </p:sp>
        <p:sp>
          <p:nvSpPr>
            <p:cNvPr id="26" name="TextBox 24"/>
            <p:cNvSpPr txBox="1">
              <a:spLocks noChangeArrowheads="1"/>
            </p:cNvSpPr>
            <p:nvPr/>
          </p:nvSpPr>
          <p:spPr bwMode="auto">
            <a:xfrm>
              <a:off x="5092931" y="3057776"/>
              <a:ext cx="1144640"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Undermines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Readiness</a:t>
              </a:r>
            </a:p>
          </p:txBody>
        </p:sp>
        <p:sp>
          <p:nvSpPr>
            <p:cNvPr id="27" name="TextBox 25"/>
            <p:cNvSpPr txBox="1">
              <a:spLocks noChangeArrowheads="1"/>
            </p:cNvSpPr>
            <p:nvPr/>
          </p:nvSpPr>
          <p:spPr bwMode="auto">
            <a:xfrm>
              <a:off x="3815856" y="2530396"/>
              <a:ext cx="1685638"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Disrupts Good Order</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b="1" kern="0" noProof="0" dirty="0" smtClean="0">
                  <a:solidFill>
                    <a:srgbClr val="141313"/>
                  </a:solidFill>
                  <a:latin typeface="Arial" pitchFamily="34" charset="0"/>
                  <a:ea typeface="ＭＳ Ｐゴシック" pitchFamily="34" charset="-128"/>
                  <a:cs typeface="Arial" pitchFamily="34" charset="0"/>
                </a:rPr>
                <a:t>and</a:t>
              </a: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 Discipline</a:t>
              </a:r>
            </a:p>
          </p:txBody>
        </p:sp>
        <p:sp>
          <p:nvSpPr>
            <p:cNvPr id="28" name="TextBox 26"/>
            <p:cNvSpPr txBox="1">
              <a:spLocks noChangeArrowheads="1"/>
            </p:cNvSpPr>
            <p:nvPr/>
          </p:nvSpPr>
          <p:spPr bwMode="auto">
            <a:xfrm>
              <a:off x="2832987" y="3620992"/>
              <a:ext cx="653251" cy="52984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Low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Morale</a:t>
              </a:r>
            </a:p>
          </p:txBody>
        </p:sp>
        <p:sp>
          <p:nvSpPr>
            <p:cNvPr id="29" name="TextBox 27"/>
            <p:cNvSpPr txBox="1">
              <a:spLocks noChangeArrowheads="1"/>
            </p:cNvSpPr>
            <p:nvPr/>
          </p:nvSpPr>
          <p:spPr bwMode="auto">
            <a:xfrm>
              <a:off x="4109952" y="2208574"/>
              <a:ext cx="784189" cy="40011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141313"/>
                  </a:solidFill>
                  <a:effectLst/>
                  <a:uLnTx/>
                  <a:uFillTx/>
                  <a:latin typeface="Arial" pitchFamily="34" charset="0"/>
                  <a:ea typeface="ＭＳ Ｐゴシック" pitchFamily="34" charset="-128"/>
                  <a:cs typeface="Arial" pitchFamily="34" charset="0"/>
                </a:rPr>
                <a:t>UNIT</a:t>
              </a:r>
            </a:p>
          </p:txBody>
        </p:sp>
      </p:grpSp>
      <p:sp>
        <p:nvSpPr>
          <p:cNvPr id="31" name="TextBox 7"/>
          <p:cNvSpPr txBox="1">
            <a:spLocks noChangeArrowheads="1"/>
          </p:cNvSpPr>
          <p:nvPr/>
        </p:nvSpPr>
        <p:spPr bwMode="auto">
          <a:xfrm>
            <a:off x="5131485" y="3361290"/>
            <a:ext cx="1433296"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2000">
                <a:solidFill>
                  <a:prstClr val="white"/>
                </a:solidFill>
                <a:latin typeface="Arial" pitchFamily="34" charset="0"/>
                <a:ea typeface="ＭＳ Ｐゴシック" pitchFamily="34" charset="-128"/>
                <a:cs typeface="Arial" pitchFamily="34" charset="0"/>
              </a:rPr>
              <a:t>Individual</a:t>
            </a:r>
          </a:p>
        </p:txBody>
      </p:sp>
      <p:grpSp>
        <p:nvGrpSpPr>
          <p:cNvPr id="32" name="Group 22"/>
          <p:cNvGrpSpPr>
            <a:grpSpLocks/>
          </p:cNvGrpSpPr>
          <p:nvPr/>
        </p:nvGrpSpPr>
        <p:grpSpPr bwMode="auto">
          <a:xfrm>
            <a:off x="4780480" y="2940761"/>
            <a:ext cx="2621143" cy="2218721"/>
            <a:chOff x="3355467" y="3389222"/>
            <a:chExt cx="2414016" cy="2408903"/>
          </a:xfrm>
        </p:grpSpPr>
        <p:sp>
          <p:nvSpPr>
            <p:cNvPr id="33" name="Freeform 32"/>
            <p:cNvSpPr/>
            <p:nvPr/>
          </p:nvSpPr>
          <p:spPr>
            <a:xfrm>
              <a:off x="3355467" y="3389222"/>
              <a:ext cx="2414016" cy="2408903"/>
            </a:xfrm>
            <a:custGeom>
              <a:avLst/>
              <a:gdLst>
                <a:gd name="connsiteX0" fmla="*/ 0 w 2666992"/>
                <a:gd name="connsiteY0" fmla="*/ 1204452 h 2408903"/>
                <a:gd name="connsiteX1" fmla="*/ 1333496 w 2666992"/>
                <a:gd name="connsiteY1" fmla="*/ 0 h 2408903"/>
                <a:gd name="connsiteX2" fmla="*/ 2666992 w 2666992"/>
                <a:gd name="connsiteY2" fmla="*/ 1204452 h 2408903"/>
                <a:gd name="connsiteX3" fmla="*/ 1333496 w 2666992"/>
                <a:gd name="connsiteY3" fmla="*/ 2408904 h 2408903"/>
                <a:gd name="connsiteX4" fmla="*/ 0 w 2666992"/>
                <a:gd name="connsiteY4" fmla="*/ 1204452 h 2408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2" h="2408903">
                  <a:moveTo>
                    <a:pt x="0" y="1204452"/>
                  </a:moveTo>
                  <a:cubicBezTo>
                    <a:pt x="0" y="539252"/>
                    <a:pt x="597026" y="0"/>
                    <a:pt x="1333496" y="0"/>
                  </a:cubicBezTo>
                  <a:cubicBezTo>
                    <a:pt x="2069966" y="0"/>
                    <a:pt x="2666992" y="539252"/>
                    <a:pt x="2666992" y="1204452"/>
                  </a:cubicBezTo>
                  <a:cubicBezTo>
                    <a:pt x="2666992" y="1869652"/>
                    <a:pt x="2069966" y="2408904"/>
                    <a:pt x="1333496" y="2408904"/>
                  </a:cubicBezTo>
                  <a:cubicBezTo>
                    <a:pt x="597026" y="2408904"/>
                    <a:pt x="0" y="1869652"/>
                    <a:pt x="0" y="1204452"/>
                  </a:cubicBezTo>
                  <a:close/>
                </a:path>
              </a:pathLst>
            </a:custGeom>
            <a:solidFill>
              <a:srgbClr val="61705A"/>
            </a:solidFill>
            <a:ln w="38100" cap="flat" cmpd="sng" algn="ctr">
              <a:solidFill>
                <a:srgbClr val="FFFFFF"/>
              </a:solidFill>
              <a:prstDash val="solid"/>
            </a:ln>
            <a:effectLst/>
          </p:spPr>
          <p:txBody>
            <a:bodyPr lIns="532812" tIns="744465" rIns="532812" bIns="744467" spcCol="1270"/>
            <a:lstStyle/>
            <a:p>
              <a:pPr marL="0" marR="0" lvl="0" indent="0" algn="ctr" defTabSz="889000" eaLnBrk="1" fontAlgn="base"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4" name="TextBox 11"/>
            <p:cNvSpPr txBox="1">
              <a:spLocks noChangeArrowheads="1"/>
            </p:cNvSpPr>
            <p:nvPr/>
          </p:nvSpPr>
          <p:spPr bwMode="auto">
            <a:xfrm>
              <a:off x="3390727" y="4229453"/>
              <a:ext cx="738002" cy="28050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Isolation</a:t>
              </a:r>
            </a:p>
          </p:txBody>
        </p:sp>
        <p:sp>
          <p:nvSpPr>
            <p:cNvPr id="35" name="TextBox 13"/>
            <p:cNvSpPr txBox="1">
              <a:spLocks noChangeArrowheads="1"/>
            </p:cNvSpPr>
            <p:nvPr/>
          </p:nvSpPr>
          <p:spPr bwMode="auto">
            <a:xfrm>
              <a:off x="4104998" y="4617113"/>
              <a:ext cx="919904" cy="28050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Depression</a:t>
              </a:r>
            </a:p>
          </p:txBody>
        </p:sp>
        <p:sp>
          <p:nvSpPr>
            <p:cNvPr id="36" name="TextBox 14"/>
            <p:cNvSpPr txBox="1">
              <a:spLocks noChangeArrowheads="1"/>
            </p:cNvSpPr>
            <p:nvPr/>
          </p:nvSpPr>
          <p:spPr bwMode="auto">
            <a:xfrm>
              <a:off x="4188633" y="4341244"/>
              <a:ext cx="866489" cy="28050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Avoidance</a:t>
              </a:r>
            </a:p>
          </p:txBody>
        </p:sp>
        <p:sp>
          <p:nvSpPr>
            <p:cNvPr id="37" name="TextBox 15"/>
            <p:cNvSpPr txBox="1">
              <a:spLocks noChangeArrowheads="1"/>
            </p:cNvSpPr>
            <p:nvPr/>
          </p:nvSpPr>
          <p:spPr bwMode="auto">
            <a:xfrm>
              <a:off x="5089665" y="4532369"/>
              <a:ext cx="566206" cy="28050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pitchFamily="34" charset="0"/>
                  <a:ea typeface="ＭＳ Ｐゴシック" pitchFamily="34" charset="-128"/>
                  <a:cs typeface="Arial" pitchFamily="34" charset="0"/>
                </a:rPr>
                <a:t>Anger</a:t>
              </a:r>
            </a:p>
          </p:txBody>
        </p:sp>
        <p:sp>
          <p:nvSpPr>
            <p:cNvPr id="38" name="TextBox 16"/>
            <p:cNvSpPr txBox="1">
              <a:spLocks noChangeArrowheads="1"/>
            </p:cNvSpPr>
            <p:nvPr/>
          </p:nvSpPr>
          <p:spPr bwMode="auto">
            <a:xfrm>
              <a:off x="3452697" y="4530565"/>
              <a:ext cx="496909" cy="28050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Fear </a:t>
              </a:r>
            </a:p>
          </p:txBody>
        </p:sp>
        <p:sp>
          <p:nvSpPr>
            <p:cNvPr id="39" name="TextBox 17"/>
            <p:cNvSpPr txBox="1">
              <a:spLocks noChangeArrowheads="1"/>
            </p:cNvSpPr>
            <p:nvPr/>
          </p:nvSpPr>
          <p:spPr bwMode="auto">
            <a:xfrm>
              <a:off x="5059656" y="4227913"/>
              <a:ext cx="665819" cy="28050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Anxiety</a:t>
              </a:r>
            </a:p>
          </p:txBody>
        </p:sp>
        <p:sp>
          <p:nvSpPr>
            <p:cNvPr id="40" name="TextBox 18"/>
            <p:cNvSpPr txBox="1">
              <a:spLocks noChangeArrowheads="1"/>
            </p:cNvSpPr>
            <p:nvPr/>
          </p:nvSpPr>
          <p:spPr bwMode="auto">
            <a:xfrm>
              <a:off x="4128922" y="4054555"/>
              <a:ext cx="873706" cy="280504"/>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Self Blame</a:t>
              </a:r>
            </a:p>
          </p:txBody>
        </p:sp>
        <p:sp>
          <p:nvSpPr>
            <p:cNvPr id="41" name="TextBox 19"/>
            <p:cNvSpPr txBox="1">
              <a:spLocks noChangeArrowheads="1"/>
            </p:cNvSpPr>
            <p:nvPr/>
          </p:nvSpPr>
          <p:spPr bwMode="auto">
            <a:xfrm>
              <a:off x="4626001" y="4858724"/>
              <a:ext cx="910825" cy="463390"/>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Less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Productive</a:t>
              </a:r>
            </a:p>
          </p:txBody>
        </p:sp>
        <p:sp>
          <p:nvSpPr>
            <p:cNvPr id="42" name="TextBox 20"/>
            <p:cNvSpPr txBox="1">
              <a:spLocks noChangeArrowheads="1"/>
            </p:cNvSpPr>
            <p:nvPr/>
          </p:nvSpPr>
          <p:spPr bwMode="auto">
            <a:xfrm>
              <a:off x="3653715" y="4972318"/>
              <a:ext cx="1046947" cy="467506"/>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Reduction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itchFamily="34" charset="0"/>
                  <a:ea typeface="ＭＳ Ｐゴシック" pitchFamily="34" charset="-128"/>
                  <a:cs typeface="Arial" pitchFamily="34" charset="0"/>
                </a:rPr>
                <a:t>Performance</a:t>
              </a:r>
            </a:p>
          </p:txBody>
        </p:sp>
        <p:sp>
          <p:nvSpPr>
            <p:cNvPr id="43" name="TextBox 21"/>
            <p:cNvSpPr txBox="1">
              <a:spLocks noChangeArrowheads="1"/>
            </p:cNvSpPr>
            <p:nvPr/>
          </p:nvSpPr>
          <p:spPr bwMode="auto">
            <a:xfrm>
              <a:off x="3734977" y="3657879"/>
              <a:ext cx="1654995" cy="40028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smtClean="0">
                  <a:ln>
                    <a:noFill/>
                  </a:ln>
                  <a:solidFill>
                    <a:prstClr val="white"/>
                  </a:solidFill>
                  <a:effectLst/>
                  <a:uLnTx/>
                  <a:uFillTx/>
                  <a:latin typeface="Arial" pitchFamily="34" charset="0"/>
                  <a:ea typeface="ＭＳ Ｐゴシック" pitchFamily="34" charset="-128"/>
                  <a:cs typeface="Arial" pitchFamily="34" charset="0"/>
                </a:rPr>
                <a:t>INDIVIDUAL</a:t>
              </a:r>
            </a:p>
          </p:txBody>
        </p:sp>
      </p:grpSp>
      <p:grpSp>
        <p:nvGrpSpPr>
          <p:cNvPr id="2" name="Group 1"/>
          <p:cNvGrpSpPr/>
          <p:nvPr/>
        </p:nvGrpSpPr>
        <p:grpSpPr>
          <a:xfrm>
            <a:off x="2200830" y="5239868"/>
            <a:ext cx="7672772" cy="1094839"/>
            <a:chOff x="2122188" y="5350838"/>
            <a:chExt cx="7672772" cy="1094839"/>
          </a:xfrm>
        </p:grpSpPr>
        <p:sp>
          <p:nvSpPr>
            <p:cNvPr id="30" name="Rectangle 29"/>
            <p:cNvSpPr/>
            <p:nvPr/>
          </p:nvSpPr>
          <p:spPr>
            <a:xfrm>
              <a:off x="2533746" y="5350838"/>
              <a:ext cx="7156007" cy="85840"/>
            </a:xfrm>
            <a:prstGeom prst="rect">
              <a:avLst/>
            </a:prstGeom>
            <a:solidFill>
              <a:srgbClr val="FAC931"/>
            </a:solidFill>
            <a:ln w="12700" cap="flat" cmpd="sng" algn="ctr">
              <a:noFill/>
              <a:prstDash val="solid"/>
            </a:ln>
            <a:effectLst>
              <a:softEdge rad="12700"/>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4" name="TextBox 35"/>
            <p:cNvSpPr txBox="1">
              <a:spLocks noChangeArrowheads="1"/>
            </p:cNvSpPr>
            <p:nvPr/>
          </p:nvSpPr>
          <p:spPr bwMode="auto">
            <a:xfrm>
              <a:off x="2122188" y="5417703"/>
              <a:ext cx="7672772" cy="1027974"/>
            </a:xfrm>
            <a:prstGeom prst="rect">
              <a:avLst/>
            </a:prstGeom>
            <a:noFill/>
            <a:ln w="25400">
              <a:noFill/>
              <a:miter lim="800000"/>
              <a:headEnd/>
              <a:tailEnd/>
            </a:ln>
          </p:spPr>
          <p:txBody>
            <a:bodyPr wrap="square">
              <a:spAutoFit/>
            </a:bodyPr>
            <a:lstStyle/>
            <a:p>
              <a:pPr algn="ctr" fontAlgn="base">
                <a:lnSpc>
                  <a:spcPct val="95000"/>
                </a:lnSpc>
                <a:spcBef>
                  <a:spcPct val="0"/>
                </a:spcBef>
                <a:spcAft>
                  <a:spcPct val="0"/>
                </a:spcAft>
              </a:pPr>
              <a:r>
                <a:rPr lang="en-US" sz="2000" b="1" dirty="0" smtClean="0">
                  <a:solidFill>
                    <a:prstClr val="black"/>
                  </a:solidFill>
                  <a:latin typeface="Arial" pitchFamily="34" charset="0"/>
                  <a:ea typeface="ＭＳ Ｐゴシック" pitchFamily="34" charset="-128"/>
                  <a:cs typeface="Arial" pitchFamily="34" charset="0"/>
                </a:rPr>
                <a:t>Bottom Line:</a:t>
              </a:r>
              <a:endParaRPr lang="en-US" sz="2000" b="1" i="1" dirty="0" smtClean="0">
                <a:solidFill>
                  <a:prstClr val="black"/>
                </a:solidFill>
                <a:latin typeface="Arial" pitchFamily="34" charset="0"/>
                <a:ea typeface="ＭＳ Ｐゴシック" pitchFamily="34" charset="-128"/>
                <a:cs typeface="Arial" pitchFamily="34" charset="0"/>
              </a:endParaRPr>
            </a:p>
            <a:p>
              <a:pPr algn="ctr" fontAlgn="base">
                <a:lnSpc>
                  <a:spcPct val="95000"/>
                </a:lnSpc>
                <a:spcBef>
                  <a:spcPct val="0"/>
                </a:spcBef>
                <a:spcAft>
                  <a:spcPct val="0"/>
                </a:spcAft>
              </a:pPr>
              <a:endParaRPr lang="en-US" sz="400" b="1" i="1" dirty="0">
                <a:solidFill>
                  <a:prstClr val="black"/>
                </a:solidFill>
                <a:latin typeface="Arial" pitchFamily="34" charset="0"/>
                <a:ea typeface="ＭＳ Ｐゴシック" pitchFamily="34" charset="-128"/>
                <a:cs typeface="Arial" pitchFamily="34" charset="0"/>
              </a:endParaRPr>
            </a:p>
            <a:p>
              <a:pPr algn="ctr" fontAlgn="base">
                <a:lnSpc>
                  <a:spcPct val="95000"/>
                </a:lnSpc>
                <a:spcBef>
                  <a:spcPct val="0"/>
                </a:spcBef>
                <a:spcAft>
                  <a:spcPct val="0"/>
                </a:spcAft>
              </a:pPr>
              <a:r>
                <a:rPr lang="en-US" sz="2000" b="1" dirty="0" smtClean="0">
                  <a:solidFill>
                    <a:prstClr val="black"/>
                  </a:solidFill>
                  <a:latin typeface="Arial" pitchFamily="34" charset="0"/>
                  <a:ea typeface="ＭＳ Ｐゴシック" pitchFamily="34" charset="-128"/>
                  <a:cs typeface="Arial" pitchFamily="34" charset="0"/>
                </a:rPr>
                <a:t>Sexual </a:t>
              </a:r>
              <a:r>
                <a:rPr lang="en-US" sz="2000" b="1" dirty="0">
                  <a:solidFill>
                    <a:prstClr val="black"/>
                  </a:solidFill>
                  <a:latin typeface="Arial" pitchFamily="34" charset="0"/>
                  <a:ea typeface="ＭＳ Ｐゴシック" pitchFamily="34" charset="-128"/>
                  <a:cs typeface="Arial" pitchFamily="34" charset="0"/>
                </a:rPr>
                <a:t>harassment and sexual assault </a:t>
              </a:r>
              <a:r>
                <a:rPr lang="en-US" sz="2000" b="1" dirty="0" smtClean="0">
                  <a:solidFill>
                    <a:prstClr val="black"/>
                  </a:solidFill>
                  <a:latin typeface="Arial" pitchFamily="34" charset="0"/>
                  <a:ea typeface="ＭＳ Ｐゴシック" pitchFamily="34" charset="-128"/>
                  <a:cs typeface="Arial" pitchFamily="34" charset="0"/>
                </a:rPr>
                <a:t>endanger lives </a:t>
              </a:r>
              <a:r>
                <a:rPr lang="en-US" sz="2000" b="1" dirty="0">
                  <a:solidFill>
                    <a:prstClr val="black"/>
                  </a:solidFill>
                  <a:latin typeface="Arial" pitchFamily="34" charset="0"/>
                  <a:ea typeface="ＭＳ Ｐゴシック" pitchFamily="34" charset="-128"/>
                  <a:cs typeface="Arial" pitchFamily="34" charset="0"/>
                </a:rPr>
                <a:t>of </a:t>
              </a:r>
              <a:br>
                <a:rPr lang="en-US" sz="2000" b="1" dirty="0">
                  <a:solidFill>
                    <a:prstClr val="black"/>
                  </a:solidFill>
                  <a:latin typeface="Arial" pitchFamily="34" charset="0"/>
                  <a:ea typeface="ＭＳ Ｐゴシック" pitchFamily="34" charset="-128"/>
                  <a:cs typeface="Arial" pitchFamily="34" charset="0"/>
                </a:rPr>
              </a:br>
              <a:r>
                <a:rPr lang="en-US" sz="2000" b="1" dirty="0">
                  <a:solidFill>
                    <a:prstClr val="black"/>
                  </a:solidFill>
                  <a:latin typeface="Arial" pitchFamily="34" charset="0"/>
                  <a:ea typeface="ＭＳ Ｐゴシック" pitchFamily="34" charset="-128"/>
                  <a:cs typeface="Arial" pitchFamily="34" charset="0"/>
                </a:rPr>
                <a:t>individuals and threaten the Army</a:t>
              </a:r>
              <a:r>
                <a:rPr lang="en-US" altLang="en-US" sz="2000" b="1" dirty="0">
                  <a:solidFill>
                    <a:prstClr val="black"/>
                  </a:solidFill>
                  <a:latin typeface="Arial" pitchFamily="34" charset="0"/>
                  <a:ea typeface="ＭＳ Ｐゴシック" pitchFamily="34" charset="-128"/>
                  <a:cs typeface="Arial" pitchFamily="34" charset="0"/>
                </a:rPr>
                <a:t>’</a:t>
              </a:r>
              <a:r>
                <a:rPr lang="en-US" sz="2000" b="1" dirty="0">
                  <a:solidFill>
                    <a:prstClr val="black"/>
                  </a:solidFill>
                  <a:latin typeface="Arial" pitchFamily="34" charset="0"/>
                  <a:ea typeface="ＭＳ Ｐゴシック" pitchFamily="34" charset="-128"/>
                  <a:cs typeface="Arial" pitchFamily="34" charset="0"/>
                </a:rPr>
                <a:t>s </a:t>
              </a:r>
              <a:r>
                <a:rPr lang="en-US" sz="2000" b="1" dirty="0" smtClean="0">
                  <a:solidFill>
                    <a:prstClr val="black"/>
                  </a:solidFill>
                  <a:latin typeface="Arial" pitchFamily="34" charset="0"/>
                  <a:ea typeface="ＭＳ Ｐゴシック" pitchFamily="34" charset="-128"/>
                  <a:cs typeface="Arial" pitchFamily="34" charset="0"/>
                </a:rPr>
                <a:t>mission.</a:t>
              </a:r>
              <a:endParaRPr lang="en-US" sz="2000" b="1" dirty="0">
                <a:solidFill>
                  <a:prstClr val="black"/>
                </a:solidFill>
                <a:latin typeface="Arial" pitchFamily="34" charset="0"/>
                <a:ea typeface="ＭＳ Ｐゴシック" pitchFamily="34" charset="-128"/>
                <a:cs typeface="Arial" pitchFamily="34" charset="0"/>
              </a:endParaRPr>
            </a:p>
          </p:txBody>
        </p:sp>
      </p:grpSp>
    </p:spTree>
    <p:extLst>
      <p:ext uri="{BB962C8B-B14F-4D97-AF65-F5344CB8AC3E}">
        <p14:creationId xmlns:p14="http://schemas.microsoft.com/office/powerpoint/2010/main" val="37756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95406" y="0"/>
            <a:ext cx="6392171" cy="620436"/>
          </a:xfrm>
          <a:prstGeom prst="rect">
            <a:avLst/>
          </a:prstGeom>
        </p:spPr>
        <p:txBody>
          <a:bodyPr anchor="ctr"/>
          <a:lstStyle/>
          <a:p>
            <a:pPr algn="r" eaLnBrk="0" hangingPunct="0">
              <a:defRPr/>
            </a:pPr>
            <a:r>
              <a:rPr lang="en-US" sz="3200" b="1" spc="-100" dirty="0">
                <a:ln w="3200">
                  <a:noFill/>
                  <a:prstDash val="solid"/>
                  <a:round/>
                </a:ln>
                <a:solidFill>
                  <a:schemeClr val="bg1"/>
                </a:solidFill>
                <a:latin typeface="Arial" panose="020B0604020202020204" pitchFamily="34" charset="0"/>
                <a:ea typeface="MS PGothic" pitchFamily="34" charset="-128"/>
                <a:cs typeface="Arial" panose="020B0604020202020204" pitchFamily="34" charset="0"/>
              </a:rPr>
              <a:t>Definition </a:t>
            </a:r>
            <a:r>
              <a:rPr lang="en-US" sz="3200" b="1" spc="-100" dirty="0" smtClean="0">
                <a:ln w="3200">
                  <a:noFill/>
                  <a:prstDash val="solid"/>
                  <a:round/>
                </a:ln>
                <a:solidFill>
                  <a:schemeClr val="bg1"/>
                </a:solidFill>
                <a:latin typeface="Arial" panose="020B0604020202020204" pitchFamily="34" charset="0"/>
                <a:ea typeface="MS PGothic" pitchFamily="34" charset="-128"/>
                <a:cs typeface="Arial" panose="020B0604020202020204" pitchFamily="34" charset="0"/>
              </a:rPr>
              <a:t>of Sexual </a:t>
            </a:r>
            <a:r>
              <a:rPr lang="en-US" sz="3200" b="1" spc="-100" dirty="0">
                <a:ln w="3200">
                  <a:noFill/>
                  <a:prstDash val="solid"/>
                  <a:round/>
                </a:ln>
                <a:solidFill>
                  <a:schemeClr val="bg1"/>
                </a:solidFill>
                <a:latin typeface="Arial" panose="020B0604020202020204" pitchFamily="34" charset="0"/>
                <a:ea typeface="MS PGothic" pitchFamily="34" charset="-128"/>
                <a:cs typeface="Arial" panose="020B0604020202020204" pitchFamily="34" charset="0"/>
              </a:rPr>
              <a:t>Harassment </a:t>
            </a:r>
          </a:p>
        </p:txBody>
      </p:sp>
      <p:sp>
        <p:nvSpPr>
          <p:cNvPr id="5" name="Content Placeholder 4"/>
          <p:cNvSpPr txBox="1">
            <a:spLocks/>
          </p:cNvSpPr>
          <p:nvPr/>
        </p:nvSpPr>
        <p:spPr bwMode="auto">
          <a:xfrm>
            <a:off x="-104423" y="1041896"/>
            <a:ext cx="12192000" cy="5712991"/>
          </a:xfrm>
          <a:prstGeom prst="rect">
            <a:avLst/>
          </a:prstGeom>
          <a:noFill/>
          <a:ln w="9525">
            <a:noFill/>
            <a:miter lim="800000"/>
            <a:headEnd/>
            <a:tailEnd/>
          </a:ln>
        </p:spPr>
        <p:txBody>
          <a:bodyPr/>
          <a:lstStyle/>
          <a:p>
            <a:pPr marL="455613" indent="-284163" eaLnBrk="0" fontAlgn="base" hangingPunct="0">
              <a:lnSpc>
                <a:spcPct val="105000"/>
              </a:lnSpc>
              <a:spcBef>
                <a:spcPct val="0"/>
              </a:spcBef>
              <a:spcAft>
                <a:spcPts val="280"/>
              </a:spcAft>
              <a:buClr>
                <a:srgbClr val="2D2901"/>
              </a:buClr>
              <a:buSzPct val="100000"/>
              <a:buFont typeface="+mj-lt"/>
              <a:buAutoNum type="arabicParenR"/>
              <a:tabLst>
                <a:tab pos="341305" algn="l"/>
              </a:tabLst>
            </a:pPr>
            <a:r>
              <a:rPr lang="en-US" sz="1800" dirty="0">
                <a:solidFill>
                  <a:prstClr val="black"/>
                </a:solidFill>
                <a:latin typeface="Arial" pitchFamily="34" charset="0"/>
                <a:ea typeface="ＭＳ Ｐゴシック" pitchFamily="34" charset="-128"/>
                <a:cs typeface="Arial" pitchFamily="34" charset="0"/>
              </a:rPr>
              <a:t>Conduct that: </a:t>
            </a:r>
          </a:p>
          <a:p>
            <a:pPr marL="914377" lvl="1" indent="-457189" eaLnBrk="0" fontAlgn="base" hangingPunct="0">
              <a:lnSpc>
                <a:spcPct val="105000"/>
              </a:lnSpc>
              <a:spcBef>
                <a:spcPct val="0"/>
              </a:spcBef>
              <a:spcAft>
                <a:spcPts val="280"/>
              </a:spcAft>
              <a:buClr>
                <a:srgbClr val="2D2901"/>
              </a:buClr>
              <a:buSzPct val="100000"/>
              <a:buFont typeface="+mj-lt"/>
              <a:buAutoNum type="alphaUcPeriod"/>
              <a:tabLst>
                <a:tab pos="341305" algn="l"/>
              </a:tabLst>
            </a:pPr>
            <a:r>
              <a:rPr lang="en-US" sz="1800" dirty="0">
                <a:solidFill>
                  <a:prstClr val="black"/>
                </a:solidFill>
                <a:latin typeface="Arial" pitchFamily="34" charset="0"/>
                <a:ea typeface="ＭＳ Ｐゴシック" pitchFamily="34" charset="-128"/>
                <a:cs typeface="Arial" pitchFamily="34" charset="0"/>
              </a:rPr>
              <a:t>involves unwelcome sexual advances, requests for sexual favors, and deliberate or repeated offensive comments or gestures of a sexual nature when:</a:t>
            </a:r>
          </a:p>
          <a:p>
            <a:pPr marL="1428715" lvl="2" indent="-514338" eaLnBrk="0" fontAlgn="base" hangingPunct="0">
              <a:lnSpc>
                <a:spcPct val="105000"/>
              </a:lnSpc>
              <a:spcBef>
                <a:spcPct val="0"/>
              </a:spcBef>
              <a:spcAft>
                <a:spcPts val="280"/>
              </a:spcAft>
              <a:buClr>
                <a:srgbClr val="2D2901"/>
              </a:buClr>
              <a:buSzPct val="100000"/>
              <a:buFont typeface="+mj-lt"/>
              <a:buAutoNum type="romanLcPeriod"/>
              <a:tabLst>
                <a:tab pos="341305" algn="l"/>
              </a:tabLst>
            </a:pPr>
            <a:r>
              <a:rPr lang="en-US" sz="1800" dirty="0">
                <a:solidFill>
                  <a:prstClr val="black"/>
                </a:solidFill>
                <a:latin typeface="Arial" pitchFamily="34" charset="0"/>
                <a:ea typeface="ＭＳ Ｐゴシック" pitchFamily="34" charset="-128"/>
                <a:cs typeface="Arial" pitchFamily="34" charset="0"/>
              </a:rPr>
              <a:t>Submission to such conduct is made either explicitly or implicitly a term or condition of a person's job, pay, or career;</a:t>
            </a:r>
          </a:p>
          <a:p>
            <a:pPr marL="1428715" lvl="2" indent="-514338" eaLnBrk="0" fontAlgn="base" hangingPunct="0">
              <a:lnSpc>
                <a:spcPct val="105000"/>
              </a:lnSpc>
              <a:spcBef>
                <a:spcPct val="0"/>
              </a:spcBef>
              <a:spcAft>
                <a:spcPts val="280"/>
              </a:spcAft>
              <a:buClr>
                <a:srgbClr val="2D2901"/>
              </a:buClr>
              <a:buSzPct val="100000"/>
              <a:buFont typeface="+mj-lt"/>
              <a:buAutoNum type="romanLcPeriod"/>
              <a:tabLst>
                <a:tab pos="341305" algn="l"/>
              </a:tabLst>
            </a:pPr>
            <a:r>
              <a:rPr lang="en-US" sz="1800" dirty="0">
                <a:solidFill>
                  <a:prstClr val="black"/>
                </a:solidFill>
                <a:latin typeface="Arial" pitchFamily="34" charset="0"/>
                <a:ea typeface="ＭＳ Ｐゴシック" pitchFamily="34" charset="-128"/>
                <a:cs typeface="Arial" pitchFamily="34" charset="0"/>
              </a:rPr>
              <a:t>Submission to, or rejection of such conduct by a person is used as a basis for career or employment decisions affecting that person; or</a:t>
            </a:r>
          </a:p>
          <a:p>
            <a:pPr marL="1428715" lvl="2" indent="-514338" eaLnBrk="0" fontAlgn="base" hangingPunct="0">
              <a:lnSpc>
                <a:spcPct val="105000"/>
              </a:lnSpc>
              <a:spcBef>
                <a:spcPct val="0"/>
              </a:spcBef>
              <a:spcAft>
                <a:spcPts val="280"/>
              </a:spcAft>
              <a:buClr>
                <a:srgbClr val="2D2901"/>
              </a:buClr>
              <a:buSzPct val="100000"/>
              <a:buFont typeface="+mj-lt"/>
              <a:buAutoNum type="romanLcPeriod"/>
              <a:tabLst>
                <a:tab pos="341305" algn="l"/>
              </a:tabLst>
            </a:pPr>
            <a:r>
              <a:rPr lang="en-US" sz="1800" dirty="0">
                <a:solidFill>
                  <a:prstClr val="black"/>
                </a:solidFill>
                <a:latin typeface="Arial" pitchFamily="34" charset="0"/>
                <a:ea typeface="ＭＳ Ｐゴシック" pitchFamily="34" charset="-128"/>
                <a:cs typeface="Arial" pitchFamily="34" charset="0"/>
              </a:rPr>
              <a:t>Such conduct has the purpose or effect of unreasonably interfering with an individual's work performance or creates an intimidating, hostile, or offensive environment; </a:t>
            </a:r>
            <a:r>
              <a:rPr lang="en-US" sz="1800" b="1" dirty="0">
                <a:solidFill>
                  <a:prstClr val="black"/>
                </a:solidFill>
                <a:latin typeface="Arial" pitchFamily="34" charset="0"/>
                <a:ea typeface="ＭＳ Ｐゴシック" pitchFamily="34" charset="-128"/>
                <a:cs typeface="Arial" pitchFamily="34" charset="0"/>
              </a:rPr>
              <a:t>and</a:t>
            </a:r>
          </a:p>
          <a:p>
            <a:pPr marL="914377" lvl="1" indent="-457189" eaLnBrk="0" fontAlgn="base" hangingPunct="0">
              <a:lnSpc>
                <a:spcPct val="105000"/>
              </a:lnSpc>
              <a:spcBef>
                <a:spcPct val="0"/>
              </a:spcBef>
              <a:spcAft>
                <a:spcPts val="280"/>
              </a:spcAft>
              <a:buClr>
                <a:srgbClr val="2D2901"/>
              </a:buClr>
              <a:buSzPct val="100000"/>
              <a:buFont typeface="+mj-lt"/>
              <a:buAutoNum type="alphaUcPeriod"/>
              <a:tabLst>
                <a:tab pos="341305" algn="l"/>
              </a:tabLst>
            </a:pPr>
            <a:r>
              <a:rPr lang="en-US" sz="1800" dirty="0">
                <a:solidFill>
                  <a:prstClr val="black"/>
                </a:solidFill>
                <a:latin typeface="Arial" pitchFamily="34" charset="0"/>
                <a:ea typeface="ＭＳ Ｐゴシック" pitchFamily="34" charset="-128"/>
                <a:cs typeface="Arial" pitchFamily="34" charset="0"/>
              </a:rPr>
              <a:t>is so severe or pervasive that a reasonable person would perceive, and the victim does perceive, the</a:t>
            </a:r>
            <a:r>
              <a:rPr lang="en-US" sz="1800" u="sng" dirty="0">
                <a:solidFill>
                  <a:prstClr val="black"/>
                </a:solidFill>
                <a:latin typeface="Arial" pitchFamily="34" charset="0"/>
                <a:ea typeface="ＭＳ Ｐゴシック" pitchFamily="34" charset="-128"/>
                <a:cs typeface="Arial" pitchFamily="34" charset="0"/>
              </a:rPr>
              <a:t> </a:t>
            </a:r>
            <a:r>
              <a:rPr lang="en-US" sz="1800" dirty="0">
                <a:solidFill>
                  <a:prstClr val="black"/>
                </a:solidFill>
                <a:latin typeface="Arial" pitchFamily="34" charset="0"/>
                <a:ea typeface="ＭＳ Ｐゴシック" pitchFamily="34" charset="-128"/>
                <a:cs typeface="Arial" pitchFamily="34" charset="0"/>
              </a:rPr>
              <a:t>environment as hostile or offensive.</a:t>
            </a:r>
          </a:p>
          <a:p>
            <a:pPr marL="455613" indent="-284163" eaLnBrk="0" fontAlgn="base" hangingPunct="0">
              <a:lnSpc>
                <a:spcPct val="105000"/>
              </a:lnSpc>
              <a:spcBef>
                <a:spcPct val="0"/>
              </a:spcBef>
              <a:spcAft>
                <a:spcPts val="280"/>
              </a:spcAft>
              <a:buClr>
                <a:srgbClr val="2D2901"/>
              </a:buClr>
              <a:buSzPct val="100000"/>
              <a:buFont typeface="+mj-lt"/>
              <a:buAutoNum type="arabicParenR"/>
              <a:tabLst>
                <a:tab pos="341305" algn="l"/>
              </a:tabLst>
            </a:pPr>
            <a:r>
              <a:rPr lang="en-US" sz="1800" dirty="0">
                <a:solidFill>
                  <a:prstClr val="black"/>
                </a:solidFill>
                <a:latin typeface="Arial" pitchFamily="34" charset="0"/>
                <a:ea typeface="ＭＳ Ｐゴシック" pitchFamily="34" charset="-128"/>
                <a:cs typeface="Arial" pitchFamily="34" charset="0"/>
              </a:rPr>
              <a:t>Any use or condonation, by any person in a supervisory or command position, of any form of sexual behavior to control, influence, or affect the career, pay, or job of a member of the armed forces or a civilian employee of the Department of Defense.</a:t>
            </a:r>
          </a:p>
          <a:p>
            <a:pPr marL="455613" indent="-284163" eaLnBrk="0" fontAlgn="base" hangingPunct="0">
              <a:lnSpc>
                <a:spcPct val="105000"/>
              </a:lnSpc>
              <a:spcBef>
                <a:spcPct val="0"/>
              </a:spcBef>
              <a:spcAft>
                <a:spcPts val="280"/>
              </a:spcAft>
              <a:buClr>
                <a:srgbClr val="2D2901"/>
              </a:buClr>
              <a:buSzPct val="100000"/>
              <a:buFont typeface="+mj-lt"/>
              <a:buAutoNum type="arabicParenR"/>
              <a:tabLst>
                <a:tab pos="341305" algn="l"/>
              </a:tabLst>
            </a:pPr>
            <a:r>
              <a:rPr lang="en-US" sz="1800" dirty="0">
                <a:solidFill>
                  <a:prstClr val="black"/>
                </a:solidFill>
                <a:latin typeface="Arial" pitchFamily="34" charset="0"/>
                <a:ea typeface="ＭＳ Ｐゴシック" pitchFamily="34" charset="-128"/>
                <a:cs typeface="Arial" pitchFamily="34" charset="0"/>
              </a:rPr>
              <a:t>Any deliberate or repeated unwelcome verbal comment or gesture of a sexual nature by any member of the armed forces or civilian employee of the Department of Defense.</a:t>
            </a:r>
          </a:p>
        </p:txBody>
      </p:sp>
      <p:sp>
        <p:nvSpPr>
          <p:cNvPr id="6" name="TextBox 5"/>
          <p:cNvSpPr txBox="1"/>
          <p:nvPr/>
        </p:nvSpPr>
        <p:spPr>
          <a:xfrm>
            <a:off x="8323543" y="5896529"/>
            <a:ext cx="2763577" cy="307777"/>
          </a:xfrm>
          <a:prstGeom prst="rect">
            <a:avLst/>
          </a:prstGeom>
          <a:noFill/>
        </p:spPr>
        <p:txBody>
          <a:bodyPr wrap="none" rtlCol="0">
            <a:spAutoFit/>
          </a:bodyPr>
          <a:lstStyle/>
          <a:p>
            <a:pPr fontAlgn="base">
              <a:spcBef>
                <a:spcPct val="0"/>
              </a:spcBef>
              <a:spcAft>
                <a:spcPct val="0"/>
              </a:spcAft>
            </a:pPr>
            <a:r>
              <a:rPr lang="en-US" sz="1400" dirty="0">
                <a:solidFill>
                  <a:schemeClr val="bg1"/>
                </a:solidFill>
                <a:latin typeface="Arial" pitchFamily="34" charset="0"/>
                <a:ea typeface="ＭＳ Ｐゴシック" pitchFamily="34" charset="-128"/>
                <a:cs typeface="Arial" pitchFamily="34" charset="0"/>
              </a:rPr>
              <a:t> </a:t>
            </a:r>
            <a:r>
              <a:rPr lang="en-US" sz="1400" dirty="0" smtClean="0">
                <a:solidFill>
                  <a:schemeClr val="bg1"/>
                </a:solidFill>
                <a:latin typeface="Arial" pitchFamily="34" charset="0"/>
                <a:ea typeface="ＭＳ Ｐゴシック" pitchFamily="34" charset="-128"/>
                <a:cs typeface="Arial" pitchFamily="34" charset="0"/>
              </a:rPr>
              <a:t>Ref: USC </a:t>
            </a:r>
            <a:r>
              <a:rPr lang="en-US" sz="1400" dirty="0">
                <a:solidFill>
                  <a:schemeClr val="bg1"/>
                </a:solidFill>
                <a:latin typeface="Arial" pitchFamily="34" charset="0"/>
                <a:ea typeface="ＭＳ Ｐゴシック" pitchFamily="34" charset="-128"/>
                <a:cs typeface="Arial" pitchFamily="34" charset="0"/>
              </a:rPr>
              <a:t>Title 10, Section 1561</a:t>
            </a:r>
          </a:p>
        </p:txBody>
      </p:sp>
    </p:spTree>
    <p:extLst>
      <p:ext uri="{BB962C8B-B14F-4D97-AF65-F5344CB8AC3E}">
        <p14:creationId xmlns:p14="http://schemas.microsoft.com/office/powerpoint/2010/main" val="391483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855516" y="67113"/>
            <a:ext cx="6336484" cy="733646"/>
          </a:xfrm>
        </p:spPr>
        <p:txBody>
          <a:bodyPr>
            <a:normAutofit/>
          </a:bodyPr>
          <a:lstStyle/>
          <a:p>
            <a:r>
              <a:rPr lang="en-US" spc="-100" dirty="0">
                <a:ea typeface="MS PGothic" pitchFamily="34" charset="-128"/>
              </a:rPr>
              <a:t>Categories of </a:t>
            </a:r>
            <a:r>
              <a:rPr lang="en-US" spc="-100" dirty="0" smtClean="0">
                <a:ea typeface="MS PGothic" pitchFamily="34" charset="-128"/>
              </a:rPr>
              <a:t>Sexual </a:t>
            </a:r>
            <a:r>
              <a:rPr lang="en-US" spc="-100" dirty="0">
                <a:ea typeface="MS PGothic" pitchFamily="34" charset="-128"/>
              </a:rPr>
              <a:t>Harassment</a:t>
            </a:r>
            <a:endParaRPr lang="en-US" dirty="0"/>
          </a:p>
        </p:txBody>
      </p:sp>
      <p:grpSp>
        <p:nvGrpSpPr>
          <p:cNvPr id="7" name="Group 6"/>
          <p:cNvGrpSpPr/>
          <p:nvPr/>
        </p:nvGrpSpPr>
        <p:grpSpPr>
          <a:xfrm>
            <a:off x="382859" y="1066799"/>
            <a:ext cx="3910903" cy="3439182"/>
            <a:chOff x="382859" y="1066799"/>
            <a:chExt cx="3910903" cy="343918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26" t="-1" r="5328" b="1560"/>
            <a:stretch/>
          </p:blipFill>
          <p:spPr>
            <a:xfrm>
              <a:off x="382859" y="1066799"/>
              <a:ext cx="3910903" cy="29137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Rectangle 35">
              <a:hlinkClick r:id="rId4" action="ppaction://hlinksldjump"/>
            </p:cNvPr>
            <p:cNvSpPr/>
            <p:nvPr/>
          </p:nvSpPr>
          <p:spPr>
            <a:xfrm>
              <a:off x="714659" y="3850745"/>
              <a:ext cx="3167117" cy="655236"/>
            </a:xfrm>
            <a:prstGeom prst="rect">
              <a:avLst/>
            </a:prstGeom>
            <a:solidFill>
              <a:srgbClr val="A5B592"/>
            </a:solidFill>
            <a:ln w="63500" cap="flat" cmpd="sng" algn="ctr">
              <a:solidFill>
                <a:sysClr val="window" lastClr="FFFFFF"/>
              </a:solidFill>
              <a:prstDash val="solid"/>
            </a:ln>
            <a:effectLst>
              <a:outerShdw blurRad="95000" rotWithShape="0">
                <a:srgbClr val="000000">
                  <a:alpha val="50000"/>
                </a:srgbClr>
              </a:outerShdw>
              <a:softEdge rad="12700"/>
            </a:effectLst>
          </p:spPr>
          <p:txBody>
            <a:bodyPr rtlCol="0" anchor="ctr"/>
            <a:lstStyle/>
            <a:p>
              <a:pPr marL="0" marR="0" lvl="1" indent="0" algn="ctr" defTabSz="914400" eaLnBrk="0" fontAlgn="base" latinLnBrk="0" hangingPunct="0">
                <a:lnSpc>
                  <a:spcPct val="110000"/>
                </a:lnSpc>
                <a:spcBef>
                  <a:spcPct val="0"/>
                </a:spcBef>
                <a:spcAft>
                  <a:spcPts val="300"/>
                </a:spcAft>
                <a:buClr>
                  <a:srgbClr val="2D2901"/>
                </a:buClr>
                <a:buSzPct val="100000"/>
                <a:buFontTx/>
                <a:buNone/>
                <a:tabLst>
                  <a:tab pos="341313" algn="l"/>
                </a:tabLst>
                <a:defRPr/>
              </a:pP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Verbal</a:t>
              </a:r>
            </a:p>
          </p:txBody>
        </p:sp>
      </p:grpSp>
      <p:grpSp>
        <p:nvGrpSpPr>
          <p:cNvPr id="8" name="Group 7"/>
          <p:cNvGrpSpPr/>
          <p:nvPr/>
        </p:nvGrpSpPr>
        <p:grpSpPr>
          <a:xfrm>
            <a:off x="4193918" y="1988929"/>
            <a:ext cx="3877057" cy="3324202"/>
            <a:chOff x="4248782" y="1824337"/>
            <a:chExt cx="3877057" cy="3324202"/>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089" r="6160"/>
            <a:stretch/>
          </p:blipFill>
          <p:spPr>
            <a:xfrm>
              <a:off x="4248782" y="1824337"/>
              <a:ext cx="3877057" cy="29070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Rectangle 36">
              <a:hlinkClick r:id="rId6" action="ppaction://hlinksldjump"/>
            </p:cNvPr>
            <p:cNvSpPr/>
            <p:nvPr/>
          </p:nvSpPr>
          <p:spPr>
            <a:xfrm>
              <a:off x="4551742" y="4548464"/>
              <a:ext cx="3088256" cy="600075"/>
            </a:xfrm>
            <a:prstGeom prst="rect">
              <a:avLst/>
            </a:prstGeom>
            <a:solidFill>
              <a:srgbClr val="A5B592"/>
            </a:solidFill>
            <a:ln w="63500" cap="flat" cmpd="sng" algn="ctr">
              <a:solidFill>
                <a:sysClr val="window" lastClr="FFFFFF"/>
              </a:solidFill>
              <a:prstDash val="solid"/>
            </a:ln>
            <a:effectLst>
              <a:outerShdw blurRad="95000" rotWithShape="0">
                <a:srgbClr val="000000">
                  <a:alpha val="50000"/>
                </a:srgbClr>
              </a:outerShdw>
              <a:softEdge rad="12700"/>
            </a:effectLst>
          </p:spPr>
          <p:txBody>
            <a:bodyPr rtlCol="0" anchor="ctr"/>
            <a:lstStyle/>
            <a:p>
              <a:pPr marL="0" marR="0" lvl="1"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Non-Verbal</a:t>
              </a:r>
            </a:p>
          </p:txBody>
        </p:sp>
      </p:grpSp>
      <p:grpSp>
        <p:nvGrpSpPr>
          <p:cNvPr id="9" name="Group 8"/>
          <p:cNvGrpSpPr/>
          <p:nvPr/>
        </p:nvGrpSpPr>
        <p:grpSpPr>
          <a:xfrm>
            <a:off x="7888094" y="2798301"/>
            <a:ext cx="3877056" cy="3415360"/>
            <a:chOff x="7875005" y="2706996"/>
            <a:chExt cx="3877056" cy="3415360"/>
          </a:xfrm>
        </p:grpSpPr>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4542" r="7784"/>
            <a:stretch/>
          </p:blipFill>
          <p:spPr>
            <a:xfrm>
              <a:off x="7875005" y="2706996"/>
              <a:ext cx="3877056" cy="294273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Rectangle 37">
              <a:hlinkClick r:id="rId8" action="ppaction://hlinksldjump"/>
            </p:cNvPr>
            <p:cNvSpPr/>
            <p:nvPr/>
          </p:nvSpPr>
          <p:spPr>
            <a:xfrm>
              <a:off x="8409594" y="5522281"/>
              <a:ext cx="2969670" cy="600075"/>
            </a:xfrm>
            <a:prstGeom prst="rect">
              <a:avLst/>
            </a:prstGeom>
            <a:solidFill>
              <a:srgbClr val="A5B592"/>
            </a:solidFill>
            <a:ln w="63500" cap="flat" cmpd="sng" algn="ctr">
              <a:solidFill>
                <a:sysClr val="window" lastClr="FFFFFF"/>
              </a:solidFill>
              <a:prstDash val="solid"/>
            </a:ln>
            <a:effectLst>
              <a:outerShdw blurRad="95000" rotWithShape="0">
                <a:srgbClr val="000000">
                  <a:alpha val="50000"/>
                </a:srgbClr>
              </a:outerShdw>
              <a:softEdge rad="12700"/>
            </a:effectLst>
          </p:spPr>
          <p:txBody>
            <a:bodyPr rtlCol="0" anchor="ctr"/>
            <a:lstStyle/>
            <a:p>
              <a:pPr marL="0" marR="0" lvl="1"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Physical Contact</a:t>
              </a:r>
            </a:p>
          </p:txBody>
        </p:sp>
      </p:grpSp>
    </p:spTree>
    <p:extLst>
      <p:ext uri="{BB962C8B-B14F-4D97-AF65-F5344CB8AC3E}">
        <p14:creationId xmlns:p14="http://schemas.microsoft.com/office/powerpoint/2010/main" val="983756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101" y="2419887"/>
            <a:ext cx="3734562" cy="2478391"/>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9458"/>
          <a:stretch/>
        </p:blipFill>
        <p:spPr>
          <a:xfrm>
            <a:off x="2206237" y="2378001"/>
            <a:ext cx="3706452" cy="2520277"/>
          </a:xfrm>
          <a:prstGeom prst="rect">
            <a:avLst/>
          </a:prstGeom>
          <a:ln w="88900" cap="sq" cmpd="thickThin">
            <a:solidFill>
              <a:srgbClr val="000000"/>
            </a:solidFill>
            <a:prstDash val="solid"/>
            <a:miter lim="800000"/>
          </a:ln>
          <a:effectLst>
            <a:innerShdw blurRad="76200">
              <a:srgbClr val="000000"/>
            </a:innerShdw>
          </a:effectLst>
        </p:spPr>
      </p:pic>
      <p:sp>
        <p:nvSpPr>
          <p:cNvPr id="58370" name="Title 4"/>
          <p:cNvSpPr>
            <a:spLocks noGrp="1"/>
          </p:cNvSpPr>
          <p:nvPr>
            <p:ph type="title"/>
          </p:nvPr>
        </p:nvSpPr>
        <p:spPr bwMode="auto">
          <a:xfrm>
            <a:off x="3810456" y="13654"/>
            <a:ext cx="8381544" cy="753367"/>
          </a:xfrm>
        </p:spPr>
        <p:txBody>
          <a:bodyPr wrap="square" numCol="1" compatLnSpc="1">
            <a:prstTxWarp prst="textNoShape">
              <a:avLst/>
            </a:prstTxWarp>
          </a:bodyPr>
          <a:lstStyle/>
          <a:p>
            <a:r>
              <a:rPr b="1" dirty="0" smtClean="0">
                <a:ln>
                  <a:noFill/>
                </a:ln>
                <a:latin typeface="Arial" pitchFamily="34" charset="0"/>
                <a:cs typeface="Arial" pitchFamily="34" charset="0"/>
              </a:rPr>
              <a:t>Types of Sexual Harassment</a:t>
            </a:r>
          </a:p>
        </p:txBody>
      </p:sp>
      <p:sp>
        <p:nvSpPr>
          <p:cNvPr id="9" name="Rectangle 8"/>
          <p:cNvSpPr/>
          <p:nvPr/>
        </p:nvSpPr>
        <p:spPr>
          <a:xfrm>
            <a:off x="1124605" y="1041506"/>
            <a:ext cx="9858704" cy="634020"/>
          </a:xfrm>
          <a:prstGeom prst="rect">
            <a:avLst/>
          </a:prstGeom>
        </p:spPr>
        <p:txBody>
          <a:bodyPr wrap="square">
            <a:spAutoFit/>
          </a:bodyPr>
          <a:lstStyle/>
          <a:p>
            <a:pPr eaLnBrk="0" hangingPunct="0">
              <a:lnSpc>
                <a:spcPct val="110000"/>
              </a:lnSpc>
              <a:spcAft>
                <a:spcPts val="300"/>
              </a:spcAft>
              <a:buClr>
                <a:srgbClr val="2D2901"/>
              </a:buClr>
              <a:buSzPct val="85000"/>
              <a:tabLst>
                <a:tab pos="341313" algn="l"/>
              </a:tabLst>
            </a:pPr>
            <a:r>
              <a:rPr lang="en-US" sz="3200" dirty="0">
                <a:solidFill>
                  <a:prstClr val="black"/>
                </a:solidFill>
                <a:latin typeface="Arial" panose="020B0604020202020204" pitchFamily="34" charset="0"/>
                <a:cs typeface="Arial" panose="020B0604020202020204" pitchFamily="34" charset="0"/>
              </a:rPr>
              <a:t>AR 600-20 outlines two types of sexual harassment:</a:t>
            </a:r>
          </a:p>
        </p:txBody>
      </p:sp>
      <p:sp>
        <p:nvSpPr>
          <p:cNvPr id="12" name="Rectangle 11">
            <a:hlinkClick r:id="rId5" action="ppaction://hlinksldjump"/>
          </p:cNvPr>
          <p:cNvSpPr/>
          <p:nvPr/>
        </p:nvSpPr>
        <p:spPr>
          <a:xfrm>
            <a:off x="2402907" y="1862211"/>
            <a:ext cx="3313113" cy="671867"/>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lvl="1" algn="ctr" eaLnBrk="0" hangingPunct="0">
              <a:lnSpc>
                <a:spcPct val="110000"/>
              </a:lnSpc>
              <a:spcAft>
                <a:spcPts val="300"/>
              </a:spcAft>
              <a:buClr>
                <a:srgbClr val="2D2901"/>
              </a:buClr>
              <a:buSzPct val="100000"/>
              <a:tabLst>
                <a:tab pos="341313" algn="l"/>
              </a:tabLst>
            </a:pPr>
            <a:r>
              <a:rPr lang="en-US" sz="2400" b="1" i="1" dirty="0">
                <a:solidFill>
                  <a:prstClr val="black"/>
                </a:solidFill>
                <a:latin typeface="Arial" panose="020B0604020202020204" pitchFamily="34" charset="0"/>
                <a:cs typeface="Arial" panose="020B0604020202020204" pitchFamily="34" charset="0"/>
              </a:rPr>
              <a:t>Quid Pro Quo</a:t>
            </a:r>
          </a:p>
        </p:txBody>
      </p:sp>
      <p:sp>
        <p:nvSpPr>
          <p:cNvPr id="15" name="Rectangle 14">
            <a:hlinkClick r:id="rId6" action="ppaction://hlinksldjump"/>
          </p:cNvPr>
          <p:cNvSpPr/>
          <p:nvPr/>
        </p:nvSpPr>
        <p:spPr>
          <a:xfrm>
            <a:off x="6459538" y="1870918"/>
            <a:ext cx="3313113" cy="62232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en-US" sz="2400" b="1" i="1" dirty="0">
                <a:solidFill>
                  <a:prstClr val="black"/>
                </a:solidFill>
                <a:latin typeface="Arial" panose="020B0604020202020204" pitchFamily="34" charset="0"/>
                <a:cs typeface="Arial" panose="020B0604020202020204" pitchFamily="34" charset="0"/>
              </a:rPr>
              <a:t>Hostile Environment</a:t>
            </a:r>
          </a:p>
        </p:txBody>
      </p:sp>
      <p:sp>
        <p:nvSpPr>
          <p:cNvPr id="18" name="Rectangle 17"/>
          <p:cNvSpPr/>
          <p:nvPr/>
        </p:nvSpPr>
        <p:spPr>
          <a:xfrm>
            <a:off x="1880054" y="5250215"/>
            <a:ext cx="8303077" cy="5097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i="1" dirty="0">
                <a:solidFill>
                  <a:prstClr val="black"/>
                </a:solidFill>
                <a:latin typeface="Arial" panose="020B0604020202020204" pitchFamily="34" charset="0"/>
                <a:cs typeface="Arial" panose="020B0604020202020204" pitchFamily="34" charset="0"/>
              </a:rPr>
              <a:t>Remember, a third party – not just the object of the attention - can also view behaviors as sexually harassing!</a:t>
            </a:r>
          </a:p>
        </p:txBody>
      </p:sp>
    </p:spTree>
    <p:extLst>
      <p:ext uri="{BB962C8B-B14F-4D97-AF65-F5344CB8AC3E}">
        <p14:creationId xmlns:p14="http://schemas.microsoft.com/office/powerpoint/2010/main" val="3817091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29200" y="-117445"/>
            <a:ext cx="7162800" cy="767276"/>
          </a:xfrm>
        </p:spPr>
        <p:txBody>
          <a:bodyPr anchor="ctr" anchorCtr="0">
            <a:noAutofit/>
          </a:bodyPr>
          <a:lstStyle/>
          <a:p>
            <a:r>
              <a:rPr lang="en-US" dirty="0"/>
              <a:t>   Responses to Sexual Harassment</a:t>
            </a:r>
          </a:p>
        </p:txBody>
      </p:sp>
      <p:sp>
        <p:nvSpPr>
          <p:cNvPr id="11" name="Rectangle 3"/>
          <p:cNvSpPr txBox="1">
            <a:spLocks noChangeArrowheads="1"/>
          </p:cNvSpPr>
          <p:nvPr/>
        </p:nvSpPr>
        <p:spPr bwMode="auto">
          <a:xfrm>
            <a:off x="865943" y="1153172"/>
            <a:ext cx="10587789" cy="4836320"/>
          </a:xfrm>
          <a:prstGeom prst="rect">
            <a:avLst/>
          </a:prstGeom>
          <a:noFill/>
          <a:ln w="9525">
            <a:noFill/>
            <a:miter lim="800000"/>
            <a:headEnd/>
            <a:tailEnd/>
          </a:ln>
        </p:spPr>
        <p:txBody>
          <a:bodyPr/>
          <a:lstStyle/>
          <a:p>
            <a:pPr marL="0" lvl="1" fontAlgn="base">
              <a:lnSpc>
                <a:spcPct val="114000"/>
              </a:lnSpc>
              <a:spcBef>
                <a:spcPct val="0"/>
              </a:spcBef>
              <a:spcAft>
                <a:spcPts val="600"/>
              </a:spcAft>
              <a:buClr>
                <a:srgbClr val="222613"/>
              </a:buClr>
              <a:buSzPct val="100000"/>
            </a:pPr>
            <a:r>
              <a:rPr lang="en-US" sz="2400" dirty="0" smtClean="0">
                <a:solidFill>
                  <a:prstClr val="black"/>
                </a:solidFill>
                <a:cs typeface="Arial" pitchFamily="34" charset="0"/>
              </a:rPr>
              <a:t>1. Anonymous </a:t>
            </a:r>
            <a:r>
              <a:rPr lang="en-US" sz="2400" dirty="0">
                <a:solidFill>
                  <a:prstClr val="black"/>
                </a:solidFill>
                <a:cs typeface="Arial" pitchFamily="34" charset="0"/>
              </a:rPr>
              <a:t>complaint</a:t>
            </a:r>
            <a:endParaRPr lang="en-US" sz="2400" b="1" dirty="0">
              <a:solidFill>
                <a:prstClr val="black"/>
              </a:solidFill>
              <a:cs typeface="Arial" pitchFamily="34" charset="0"/>
            </a:endParaRPr>
          </a:p>
          <a:p>
            <a:pPr marL="742939" lvl="2" indent="-285750" fontAlgn="base">
              <a:lnSpc>
                <a:spcPct val="114000"/>
              </a:lnSpc>
              <a:spcBef>
                <a:spcPct val="0"/>
              </a:spcBef>
              <a:spcAft>
                <a:spcPts val="600"/>
              </a:spcAft>
              <a:buClr>
                <a:srgbClr val="222613"/>
              </a:buClr>
              <a:buSzPct val="100000"/>
              <a:buFont typeface="Arial" panose="020B0604020202020204" pitchFamily="34" charset="0"/>
              <a:buChar char="•"/>
            </a:pPr>
            <a:r>
              <a:rPr lang="en-US" sz="1600" dirty="0">
                <a:solidFill>
                  <a:prstClr val="black"/>
                </a:solidFill>
                <a:latin typeface="Arial" pitchFamily="34" charset="0"/>
                <a:ea typeface="ＭＳ Ｐゴシック" pitchFamily="34" charset="-128"/>
                <a:cs typeface="Arial" pitchFamily="34" charset="0"/>
              </a:rPr>
              <a:t>Encourages the reporting of </a:t>
            </a:r>
            <a:r>
              <a:rPr lang="en-US" sz="1600" dirty="0" smtClean="0">
                <a:solidFill>
                  <a:prstClr val="black"/>
                </a:solidFill>
                <a:latin typeface="Arial" pitchFamily="34" charset="0"/>
                <a:ea typeface="ＭＳ Ｐゴシック" pitchFamily="34" charset="-128"/>
                <a:cs typeface="Arial" pitchFamily="34" charset="0"/>
              </a:rPr>
              <a:t>sexual harassment while </a:t>
            </a:r>
            <a:r>
              <a:rPr lang="en-US" sz="1600" dirty="0">
                <a:solidFill>
                  <a:prstClr val="black"/>
                </a:solidFill>
                <a:latin typeface="Arial" pitchFamily="34" charset="0"/>
                <a:ea typeface="ＭＳ Ｐゴシック" pitchFamily="34" charset="-128"/>
                <a:cs typeface="Arial" pitchFamily="34" charset="0"/>
              </a:rPr>
              <a:t>maintaining anonymity</a:t>
            </a:r>
          </a:p>
          <a:p>
            <a:pPr marL="0" lvl="1" fontAlgn="base">
              <a:lnSpc>
                <a:spcPct val="114000"/>
              </a:lnSpc>
              <a:spcBef>
                <a:spcPct val="0"/>
              </a:spcBef>
              <a:spcAft>
                <a:spcPts val="600"/>
              </a:spcAft>
              <a:buClr>
                <a:srgbClr val="222613"/>
              </a:buClr>
              <a:buSzPct val="100000"/>
            </a:pPr>
            <a:r>
              <a:rPr lang="en-US" sz="2400" dirty="0" smtClean="0">
                <a:solidFill>
                  <a:prstClr val="black"/>
                </a:solidFill>
                <a:cs typeface="Arial" pitchFamily="34" charset="0"/>
              </a:rPr>
              <a:t>2. Informal:</a:t>
            </a:r>
          </a:p>
          <a:p>
            <a:pPr marL="800100" lvl="2" indent="-342900">
              <a:lnSpc>
                <a:spcPct val="114000"/>
              </a:lnSpc>
              <a:spcAft>
                <a:spcPts val="600"/>
              </a:spcAft>
              <a:buClr>
                <a:srgbClr val="222613"/>
              </a:buClr>
              <a:buSzPct val="100000"/>
              <a:buFont typeface="Arial" panose="020B0604020202020204" pitchFamily="34" charset="0"/>
              <a:buChar char="•"/>
            </a:pPr>
            <a:r>
              <a:rPr lang="en-US" sz="2000" dirty="0" smtClean="0">
                <a:solidFill>
                  <a:prstClr val="black"/>
                </a:solidFill>
                <a:cs typeface="Arial" pitchFamily="34" charset="0"/>
              </a:rPr>
              <a:t>Direct approach</a:t>
            </a:r>
            <a:r>
              <a:rPr lang="en-US" sz="2000" b="1" dirty="0">
                <a:solidFill>
                  <a:prstClr val="black"/>
                </a:solidFill>
                <a:cs typeface="Arial" pitchFamily="34" charset="0"/>
              </a:rPr>
              <a:t> </a:t>
            </a:r>
            <a:r>
              <a:rPr lang="en-US" sz="1800" b="1" dirty="0" smtClean="0">
                <a:solidFill>
                  <a:prstClr val="black"/>
                </a:solidFill>
                <a:cs typeface="Arial" pitchFamily="34" charset="0"/>
              </a:rPr>
              <a:t>- </a:t>
            </a:r>
            <a:r>
              <a:rPr lang="en-US" sz="1600" dirty="0" smtClean="0">
                <a:solidFill>
                  <a:prstClr val="black"/>
                </a:solidFill>
                <a:latin typeface="Arial" pitchFamily="34" charset="0"/>
                <a:ea typeface="ＭＳ Ｐゴシック" pitchFamily="34" charset="-128"/>
                <a:cs typeface="Arial" pitchFamily="34" charset="0"/>
              </a:rPr>
              <a:t>Confront </a:t>
            </a:r>
            <a:r>
              <a:rPr lang="en-US" sz="1600" dirty="0">
                <a:solidFill>
                  <a:prstClr val="black"/>
                </a:solidFill>
                <a:latin typeface="Arial" pitchFamily="34" charset="0"/>
                <a:ea typeface="ＭＳ Ｐゴシック" pitchFamily="34" charset="-128"/>
                <a:cs typeface="Arial" pitchFamily="34" charset="0"/>
              </a:rPr>
              <a:t>the harasser (in person, email, or text) and inform the person that the behavior is not appreciated or welcomed and that it must </a:t>
            </a:r>
            <a:r>
              <a:rPr lang="en-US" sz="1600" dirty="0" smtClean="0">
                <a:solidFill>
                  <a:prstClr val="black"/>
                </a:solidFill>
                <a:latin typeface="Arial" pitchFamily="34" charset="0"/>
                <a:ea typeface="ＭＳ Ｐゴシック" pitchFamily="34" charset="-128"/>
                <a:cs typeface="Arial" pitchFamily="34" charset="0"/>
              </a:rPr>
              <a:t>stop</a:t>
            </a:r>
          </a:p>
          <a:p>
            <a:pPr marL="742950" lvl="2" indent="-285750">
              <a:lnSpc>
                <a:spcPct val="114000"/>
              </a:lnSpc>
              <a:spcAft>
                <a:spcPts val="600"/>
              </a:spcAft>
              <a:buClr>
                <a:srgbClr val="222613"/>
              </a:buClr>
              <a:buSzPct val="100000"/>
              <a:buFont typeface="Arial" panose="020B0604020202020204" pitchFamily="34" charset="0"/>
              <a:buChar char="•"/>
            </a:pPr>
            <a:r>
              <a:rPr lang="en-US" sz="2000" dirty="0" smtClean="0">
                <a:solidFill>
                  <a:prstClr val="black"/>
                </a:solidFill>
                <a:cs typeface="Arial" pitchFamily="34" charset="0"/>
              </a:rPr>
              <a:t>Third-party – </a:t>
            </a:r>
            <a:r>
              <a:rPr lang="en-US" sz="1600" dirty="0">
                <a:solidFill>
                  <a:prstClr val="black"/>
                </a:solidFill>
                <a:cs typeface="Arial" pitchFamily="34" charset="0"/>
              </a:rPr>
              <a:t>Ask someone else to talk to the harasser, to accompany the complainant, or to intervene on behalf of the complainant to resolve the </a:t>
            </a:r>
            <a:r>
              <a:rPr lang="en-US" sz="1600" dirty="0" smtClean="0">
                <a:solidFill>
                  <a:prstClr val="black"/>
                </a:solidFill>
                <a:cs typeface="Arial" pitchFamily="34" charset="0"/>
              </a:rPr>
              <a:t>conflict</a:t>
            </a:r>
            <a:endParaRPr lang="en-US" sz="1600" dirty="0">
              <a:solidFill>
                <a:prstClr val="black"/>
              </a:solidFill>
              <a:cs typeface="Arial" pitchFamily="34" charset="0"/>
            </a:endParaRPr>
          </a:p>
          <a:p>
            <a:pPr marL="742950" lvl="2" indent="-285750">
              <a:lnSpc>
                <a:spcPct val="114000"/>
              </a:lnSpc>
              <a:spcAft>
                <a:spcPts val="600"/>
              </a:spcAft>
              <a:buClr>
                <a:srgbClr val="222613"/>
              </a:buClr>
              <a:buSzPct val="100000"/>
              <a:buFont typeface="Arial" panose="020B0604020202020204" pitchFamily="34" charset="0"/>
              <a:buChar char="•"/>
            </a:pPr>
            <a:r>
              <a:rPr lang="en-US" sz="2000" dirty="0" smtClean="0">
                <a:solidFill>
                  <a:prstClr val="black"/>
                </a:solidFill>
                <a:cs typeface="Arial" pitchFamily="34" charset="0"/>
              </a:rPr>
              <a:t>Chain of command </a:t>
            </a:r>
            <a:r>
              <a:rPr lang="en-US" sz="1800" b="1" dirty="0" smtClean="0">
                <a:solidFill>
                  <a:prstClr val="black"/>
                </a:solidFill>
                <a:cs typeface="Arial" pitchFamily="34" charset="0"/>
              </a:rPr>
              <a:t>- </a:t>
            </a:r>
            <a:r>
              <a:rPr lang="en-US" sz="1600" dirty="0" smtClean="0">
                <a:solidFill>
                  <a:prstClr val="black"/>
                </a:solidFill>
                <a:latin typeface="Arial" pitchFamily="34" charset="0"/>
                <a:ea typeface="ＭＳ Ｐゴシック" pitchFamily="34" charset="-128"/>
                <a:cs typeface="Arial" pitchFamily="34" charset="0"/>
              </a:rPr>
              <a:t>Report </a:t>
            </a:r>
            <a:r>
              <a:rPr lang="en-US" sz="1600" dirty="0">
                <a:solidFill>
                  <a:prstClr val="black"/>
                </a:solidFill>
                <a:latin typeface="Arial" pitchFamily="34" charset="0"/>
                <a:ea typeface="ＭＳ Ｐゴシック" pitchFamily="34" charset="-128"/>
                <a:cs typeface="Arial" pitchFamily="34" charset="0"/>
              </a:rPr>
              <a:t>the behavior to your immediate supervisor, or others in the chain of command, and ask for assistance in resolving the situation</a:t>
            </a:r>
          </a:p>
          <a:p>
            <a:pPr marL="0" lvl="1" fontAlgn="base">
              <a:lnSpc>
                <a:spcPct val="115000"/>
              </a:lnSpc>
              <a:spcBef>
                <a:spcPct val="0"/>
              </a:spcBef>
              <a:spcAft>
                <a:spcPts val="600"/>
              </a:spcAft>
              <a:buClr>
                <a:srgbClr val="222613"/>
              </a:buClr>
              <a:buSzPct val="100000"/>
            </a:pPr>
            <a:r>
              <a:rPr lang="en-US" sz="2400" dirty="0" smtClean="0">
                <a:solidFill>
                  <a:prstClr val="black"/>
                </a:solidFill>
                <a:latin typeface="Arial" pitchFamily="34" charset="0"/>
                <a:ea typeface="ＭＳ Ｐゴシック" pitchFamily="34" charset="-128"/>
                <a:cs typeface="Arial" pitchFamily="34" charset="0"/>
              </a:rPr>
              <a:t>3. Formal complaint</a:t>
            </a:r>
            <a:endParaRPr lang="en-US" sz="2400" b="1" dirty="0">
              <a:solidFill>
                <a:prstClr val="black"/>
              </a:solidFill>
              <a:latin typeface="Arial" pitchFamily="34" charset="0"/>
              <a:ea typeface="ＭＳ Ｐゴシック" pitchFamily="34" charset="-128"/>
              <a:cs typeface="Arial" pitchFamily="34" charset="0"/>
            </a:endParaRPr>
          </a:p>
          <a:p>
            <a:pPr marL="742938" lvl="3" indent="-285750" fontAlgn="base">
              <a:lnSpc>
                <a:spcPct val="115000"/>
              </a:lnSpc>
              <a:spcBef>
                <a:spcPct val="0"/>
              </a:spcBef>
              <a:spcAft>
                <a:spcPts val="600"/>
              </a:spcAft>
              <a:buClr>
                <a:srgbClr val="222613"/>
              </a:buClr>
              <a:buSzPct val="85000"/>
              <a:buFont typeface="Arial" panose="020B0604020202020204" pitchFamily="34" charset="0"/>
              <a:buChar char="•"/>
            </a:pPr>
            <a:r>
              <a:rPr lang="en-US" sz="1600" dirty="0">
                <a:solidFill>
                  <a:prstClr val="black"/>
                </a:solidFill>
                <a:latin typeface="Arial" pitchFamily="34" charset="0"/>
                <a:ea typeface="ＭＳ Ｐゴシック" pitchFamily="34" charset="-128"/>
                <a:cs typeface="Arial" pitchFamily="34" charset="0"/>
              </a:rPr>
              <a:t>Filed in writing using DA Form 7279, CDR is notified, and requires a reprisal plan</a:t>
            </a:r>
          </a:p>
          <a:p>
            <a:pPr marL="742938" lvl="3" indent="-285750" fontAlgn="base">
              <a:lnSpc>
                <a:spcPct val="115000"/>
              </a:lnSpc>
              <a:spcBef>
                <a:spcPct val="0"/>
              </a:spcBef>
              <a:spcAft>
                <a:spcPts val="600"/>
              </a:spcAft>
              <a:buClr>
                <a:srgbClr val="222613"/>
              </a:buClr>
              <a:buSzPct val="85000"/>
              <a:buFont typeface="Arial" panose="020B0604020202020204" pitchFamily="34" charset="0"/>
              <a:buChar char="•"/>
            </a:pPr>
            <a:r>
              <a:rPr lang="en-US" sz="1600" dirty="0">
                <a:solidFill>
                  <a:prstClr val="black"/>
                </a:solidFill>
                <a:latin typeface="Arial" pitchFamily="34" charset="0"/>
                <a:ea typeface="ＭＳ Ｐゴシック" pitchFamily="34" charset="-128"/>
                <a:cs typeface="Arial" pitchFamily="34" charset="0"/>
              </a:rPr>
              <a:t>Civilians may file an EEO complaint IAW AR 690-600</a:t>
            </a:r>
          </a:p>
          <a:p>
            <a:pPr marL="228594" lvl="1" indent="-228594" fontAlgn="base">
              <a:lnSpc>
                <a:spcPct val="115000"/>
              </a:lnSpc>
              <a:spcBef>
                <a:spcPct val="0"/>
              </a:spcBef>
              <a:spcAft>
                <a:spcPts val="600"/>
              </a:spcAft>
              <a:buClr>
                <a:srgbClr val="222613"/>
              </a:buClr>
              <a:buSzPct val="100000"/>
              <a:buFont typeface="Arial" pitchFamily="34" charset="0"/>
              <a:buChar char="•"/>
            </a:pPr>
            <a:endParaRPr lang="en-US" sz="2000" b="1" dirty="0">
              <a:solidFill>
                <a:prstClr val="black"/>
              </a:solidFill>
              <a:latin typeface="Arial" pitchFamily="34" charset="0"/>
              <a:ea typeface="ＭＳ Ｐゴシック" pitchFamily="34" charset="-128"/>
              <a:cs typeface="Arial" pitchFamily="34" charset="0"/>
            </a:endParaRPr>
          </a:p>
        </p:txBody>
      </p:sp>
      <p:sp>
        <p:nvSpPr>
          <p:cNvPr id="4" name="TextBox 3"/>
          <p:cNvSpPr txBox="1"/>
          <p:nvPr/>
        </p:nvSpPr>
        <p:spPr>
          <a:xfrm>
            <a:off x="8475466" y="5758659"/>
            <a:ext cx="2811539" cy="276999"/>
          </a:xfrm>
          <a:prstGeom prst="rect">
            <a:avLst/>
          </a:prstGeom>
          <a:noFill/>
        </p:spPr>
        <p:txBody>
          <a:bodyPr wrap="none" rtlCol="0">
            <a:spAutoFit/>
          </a:bodyPr>
          <a:lstStyle/>
          <a:p>
            <a:pPr algn="r" fontAlgn="base">
              <a:spcBef>
                <a:spcPct val="0"/>
              </a:spcBef>
              <a:spcAft>
                <a:spcPct val="0"/>
              </a:spcAft>
            </a:pPr>
            <a:r>
              <a:rPr lang="en-US" sz="1200" dirty="0" smtClean="0">
                <a:solidFill>
                  <a:schemeClr val="bg1"/>
                </a:solidFill>
                <a:latin typeface="Arial" pitchFamily="34" charset="0"/>
                <a:ea typeface="ＭＳ Ｐゴシック" pitchFamily="34" charset="-128"/>
                <a:cs typeface="Arial" pitchFamily="34" charset="0"/>
              </a:rPr>
              <a:t>References: AR 600-20/ </a:t>
            </a:r>
            <a:r>
              <a:rPr lang="en-US" sz="1200" dirty="0" err="1" smtClean="0">
                <a:solidFill>
                  <a:schemeClr val="bg1"/>
                </a:solidFill>
                <a:latin typeface="Arial" pitchFamily="34" charset="0"/>
                <a:ea typeface="ＭＳ Ｐゴシック" pitchFamily="34" charset="-128"/>
                <a:cs typeface="Arial" pitchFamily="34" charset="0"/>
              </a:rPr>
              <a:t>DoDI</a:t>
            </a:r>
            <a:r>
              <a:rPr lang="en-US" sz="1200" dirty="0" smtClean="0">
                <a:solidFill>
                  <a:schemeClr val="bg1"/>
                </a:solidFill>
                <a:latin typeface="Arial" pitchFamily="34" charset="0"/>
                <a:ea typeface="ＭＳ Ｐゴシック" pitchFamily="34" charset="-128"/>
                <a:cs typeface="Arial" pitchFamily="34" charset="0"/>
              </a:rPr>
              <a:t> 1020.03</a:t>
            </a:r>
            <a:endParaRPr lang="en-US" sz="120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83847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23297" y="33326"/>
            <a:ext cx="6098012" cy="747456"/>
          </a:xfrm>
        </p:spPr>
        <p:txBody>
          <a:bodyPr/>
          <a:lstStyle/>
          <a:p>
            <a:r>
              <a:rPr lang="en-US" dirty="0" smtClean="0"/>
              <a:t>Sexual Harassment Checklist</a:t>
            </a:r>
            <a:endParaRPr lang="en-US" dirty="0"/>
          </a:p>
        </p:txBody>
      </p:sp>
      <p:sp>
        <p:nvSpPr>
          <p:cNvPr id="25" name="Title 1"/>
          <p:cNvSpPr txBox="1">
            <a:spLocks/>
          </p:cNvSpPr>
          <p:nvPr/>
        </p:nvSpPr>
        <p:spPr>
          <a:xfrm>
            <a:off x="2718720" y="1060685"/>
            <a:ext cx="6673108" cy="548773"/>
          </a:xfrm>
          <a:prstGeom prst="rect">
            <a:avLst/>
          </a:prstGeom>
          <a:blipFill>
            <a:blip r:embed="rId3">
              <a:duotone>
                <a:sysClr val="windowText" lastClr="000000">
                  <a:shade val="40000"/>
                </a:sysClr>
                <a:sysClr val="windowText" lastClr="000000">
                  <a:tint val="42000"/>
                </a:sys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softRound"/>
          </a:sp3d>
        </p:spPr>
        <p:txBody>
          <a:bodyPr vert="horz" lIns="91440" tIns="0" rIns="91440" bIns="0" rtlCol="0" anchor="t" anchorCtr="0">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w="3200">
                  <a:noFill/>
                  <a:prstDash val="solid"/>
                  <a:round/>
                </a:ln>
                <a:blipFill>
                  <a:blip r:embed="rId4"/>
                  <a:tile tx="0" ty="0" sx="100000" sy="100000" flip="none" algn="tl"/>
                </a:blipFill>
                <a:effectLst/>
                <a:uLnTx/>
                <a:uFillTx/>
                <a:latin typeface="Arial"/>
                <a:ea typeface="ＭＳ Ｐゴシック" pitchFamily="34" charset="-128"/>
                <a:cs typeface="Arial"/>
              </a:rPr>
              <a:t>Key</a:t>
            </a:r>
            <a:r>
              <a:rPr kumimoji="0" lang="en-US" sz="3200" b="0" i="0" u="none" strike="noStrike" kern="1200" cap="none" spc="0" normalizeH="0" baseline="0" noProof="0" dirty="0" smtClean="0">
                <a:ln w="3200">
                  <a:noFill/>
                  <a:prstDash val="solid"/>
                  <a:round/>
                </a:ln>
                <a:solidFill>
                  <a:srgbClr val="A5B592"/>
                </a:solidFill>
                <a:effectLst/>
                <a:uLnTx/>
                <a:uFillTx/>
                <a:latin typeface="Arial"/>
                <a:ea typeface="ＭＳ Ｐゴシック" pitchFamily="34" charset="-128"/>
                <a:cs typeface="Arial"/>
              </a:rPr>
              <a:t> </a:t>
            </a:r>
            <a:r>
              <a:rPr kumimoji="0" lang="en-US" sz="3200" b="0" i="0" u="none" strike="noStrike" kern="1200" cap="none" spc="0" normalizeH="0" baseline="0" noProof="0" dirty="0" smtClean="0">
                <a:ln w="3200">
                  <a:noFill/>
                  <a:prstDash val="solid"/>
                  <a:round/>
                </a:ln>
                <a:blipFill>
                  <a:blip r:embed="rId4"/>
                  <a:tile tx="0" ty="0" sx="100000" sy="100000" flip="none" algn="tl"/>
                </a:blipFill>
                <a:effectLst/>
                <a:uLnTx/>
                <a:uFillTx/>
                <a:latin typeface="Arial"/>
                <a:ea typeface="ＭＳ Ｐゴシック" pitchFamily="34" charset="-128"/>
                <a:cs typeface="Arial"/>
              </a:rPr>
              <a:t>Question</a:t>
            </a:r>
            <a:r>
              <a:rPr kumimoji="0" lang="en-US" sz="3200" b="0" i="0" u="none" strike="noStrike" kern="1200" cap="none" spc="0" normalizeH="0" baseline="0" noProof="0" dirty="0">
                <a:ln w="3200">
                  <a:noFill/>
                  <a:prstDash val="solid"/>
                  <a:round/>
                </a:ln>
                <a:blipFill>
                  <a:blip r:embed="rId4"/>
                  <a:tile tx="0" ty="0" sx="100000" sy="100000" flip="none" algn="tl"/>
                </a:blipFill>
                <a:effectLst/>
                <a:uLnTx/>
                <a:uFillTx/>
                <a:latin typeface="Arial"/>
                <a:ea typeface="ＭＳ Ｐゴシック" pitchFamily="34" charset="-128"/>
                <a:cs typeface="Arial"/>
              </a:rPr>
              <a:t>s:</a:t>
            </a:r>
          </a:p>
        </p:txBody>
      </p:sp>
      <p:sp>
        <p:nvSpPr>
          <p:cNvPr id="26" name="Rectangle 25"/>
          <p:cNvSpPr/>
          <p:nvPr/>
        </p:nvSpPr>
        <p:spPr>
          <a:xfrm>
            <a:off x="3985649" y="5455971"/>
            <a:ext cx="4640494"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Hostile or offensive working environment</a:t>
            </a:r>
          </a:p>
        </p:txBody>
      </p:sp>
      <p:sp>
        <p:nvSpPr>
          <p:cNvPr id="27" name="Rectangle 26"/>
          <p:cNvSpPr/>
          <p:nvPr/>
        </p:nvSpPr>
        <p:spPr>
          <a:xfrm>
            <a:off x="2723745" y="1668195"/>
            <a:ext cx="5906083"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Is the behavior sexual in nature?</a:t>
            </a:r>
          </a:p>
        </p:txBody>
      </p:sp>
      <p:sp>
        <p:nvSpPr>
          <p:cNvPr id="28" name="Rectangle 27"/>
          <p:cNvSpPr/>
          <p:nvPr/>
        </p:nvSpPr>
        <p:spPr>
          <a:xfrm>
            <a:off x="2723744" y="2383363"/>
            <a:ext cx="5906083"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Is the behavior unwelcomed?</a:t>
            </a:r>
          </a:p>
        </p:txBody>
      </p:sp>
      <p:sp>
        <p:nvSpPr>
          <p:cNvPr id="29" name="Rectangle 28"/>
          <p:cNvSpPr/>
          <p:nvPr/>
        </p:nvSpPr>
        <p:spPr>
          <a:xfrm>
            <a:off x="2723745" y="3175092"/>
            <a:ext cx="5906083"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Would a reasonable person find the behavior inappropriate?</a:t>
            </a:r>
          </a:p>
        </p:txBody>
      </p:sp>
      <p:sp>
        <p:nvSpPr>
          <p:cNvPr id="30" name="Rectangle 29"/>
          <p:cNvSpPr/>
          <p:nvPr/>
        </p:nvSpPr>
        <p:spPr>
          <a:xfrm>
            <a:off x="2733577" y="3987533"/>
            <a:ext cx="5906083"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Does one or more of the following exist?</a:t>
            </a:r>
          </a:p>
        </p:txBody>
      </p:sp>
      <p:sp>
        <p:nvSpPr>
          <p:cNvPr id="31" name="Rectangle 30"/>
          <p:cNvSpPr/>
          <p:nvPr/>
        </p:nvSpPr>
        <p:spPr>
          <a:xfrm>
            <a:off x="3976035" y="4722546"/>
            <a:ext cx="4653793"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Power, control and influence</a:t>
            </a:r>
          </a:p>
        </p:txBody>
      </p:sp>
      <p:sp>
        <p:nvSpPr>
          <p:cNvPr id="32" name="Rectangle 31"/>
          <p:cNvSpPr/>
          <p:nvPr/>
        </p:nvSpPr>
        <p:spPr>
          <a:xfrm>
            <a:off x="8742016" y="1735663"/>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sp>
        <p:nvSpPr>
          <p:cNvPr id="33" name="Rectangle 32"/>
          <p:cNvSpPr/>
          <p:nvPr/>
        </p:nvSpPr>
        <p:spPr>
          <a:xfrm>
            <a:off x="8742016" y="2480200"/>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sp>
        <p:nvSpPr>
          <p:cNvPr id="34" name="Rectangle 33"/>
          <p:cNvSpPr/>
          <p:nvPr/>
        </p:nvSpPr>
        <p:spPr>
          <a:xfrm>
            <a:off x="8742016" y="3262838"/>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sp>
        <p:nvSpPr>
          <p:cNvPr id="35" name="Rectangle 34"/>
          <p:cNvSpPr/>
          <p:nvPr/>
        </p:nvSpPr>
        <p:spPr>
          <a:xfrm>
            <a:off x="8742016" y="4074051"/>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pic>
        <p:nvPicPr>
          <p:cNvPr id="36"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1178" y="2324308"/>
            <a:ext cx="6106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1178" y="3101388"/>
            <a:ext cx="6106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0653" y="3900696"/>
            <a:ext cx="6106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1178" y="1601995"/>
            <a:ext cx="610650" cy="64008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8938674" y="5159164"/>
            <a:ext cx="2209259" cy="830997"/>
          </a:xfrm>
          <a:prstGeom prst="rect">
            <a:avLst/>
          </a:prstGeom>
          <a:noFill/>
        </p:spPr>
        <p:txBody>
          <a:bodyPr wrap="none" rtlCol="0">
            <a:spAutoFit/>
          </a:bodyPr>
          <a:lstStyle/>
          <a:p>
            <a:pPr fontAlgn="base">
              <a:spcBef>
                <a:spcPct val="0"/>
              </a:spcBef>
              <a:spcAft>
                <a:spcPct val="0"/>
              </a:spcAft>
            </a:pPr>
            <a:r>
              <a:rPr lang="en-US" sz="1200" b="1" i="1" dirty="0" smtClean="0">
                <a:solidFill>
                  <a:prstClr val="black"/>
                </a:solidFill>
                <a:latin typeface="Arial" pitchFamily="34" charset="0"/>
                <a:ea typeface="ＭＳ Ｐゴシック" pitchFamily="34" charset="-128"/>
                <a:cs typeface="Arial" pitchFamily="34" charset="0"/>
              </a:rPr>
              <a:t>Note: </a:t>
            </a:r>
            <a:r>
              <a:rPr lang="en-US" sz="1200" i="1" dirty="0" smtClean="0">
                <a:solidFill>
                  <a:prstClr val="black"/>
                </a:solidFill>
                <a:latin typeface="Arial" pitchFamily="34" charset="0"/>
                <a:ea typeface="ＭＳ Ｐゴシック" pitchFamily="34" charset="-128"/>
                <a:cs typeface="Arial" pitchFamily="34" charset="0"/>
              </a:rPr>
              <a:t>All the elements of this </a:t>
            </a:r>
          </a:p>
          <a:p>
            <a:pPr fontAlgn="base">
              <a:spcBef>
                <a:spcPct val="0"/>
              </a:spcBef>
              <a:spcAft>
                <a:spcPct val="0"/>
              </a:spcAft>
            </a:pPr>
            <a:r>
              <a:rPr lang="en-US" sz="1200" i="1" dirty="0">
                <a:solidFill>
                  <a:prstClr val="black"/>
                </a:solidFill>
                <a:latin typeface="Arial" pitchFamily="34" charset="0"/>
                <a:ea typeface="ＭＳ Ｐゴシック" pitchFamily="34" charset="-128"/>
                <a:cs typeface="Arial" pitchFamily="34" charset="0"/>
              </a:rPr>
              <a:t>c</a:t>
            </a:r>
            <a:r>
              <a:rPr lang="en-US" sz="1200" i="1" dirty="0" smtClean="0">
                <a:solidFill>
                  <a:prstClr val="black"/>
                </a:solidFill>
                <a:latin typeface="Arial" pitchFamily="34" charset="0"/>
                <a:ea typeface="ＭＳ Ｐゴシック" pitchFamily="34" charset="-128"/>
                <a:cs typeface="Arial" pitchFamily="34" charset="0"/>
              </a:rPr>
              <a:t>hecklist may not be present</a:t>
            </a:r>
          </a:p>
          <a:p>
            <a:pPr fontAlgn="base">
              <a:spcBef>
                <a:spcPct val="0"/>
              </a:spcBef>
              <a:spcAft>
                <a:spcPct val="0"/>
              </a:spcAft>
            </a:pPr>
            <a:r>
              <a:rPr lang="en-US" sz="1200" i="1" dirty="0" smtClean="0">
                <a:solidFill>
                  <a:prstClr val="black"/>
                </a:solidFill>
                <a:latin typeface="Arial" pitchFamily="34" charset="0"/>
                <a:ea typeface="ＭＳ Ｐゴシック" pitchFamily="34" charset="-128"/>
                <a:cs typeface="Arial" pitchFamily="34" charset="0"/>
              </a:rPr>
              <a:t>or exhibited for Sexual </a:t>
            </a:r>
          </a:p>
          <a:p>
            <a:pPr fontAlgn="base">
              <a:spcBef>
                <a:spcPct val="0"/>
              </a:spcBef>
              <a:spcAft>
                <a:spcPct val="0"/>
              </a:spcAft>
            </a:pPr>
            <a:r>
              <a:rPr lang="en-US" sz="1200" i="1" dirty="0" smtClean="0">
                <a:solidFill>
                  <a:prstClr val="black"/>
                </a:solidFill>
                <a:latin typeface="Arial" pitchFamily="34" charset="0"/>
                <a:ea typeface="ＭＳ Ｐゴシック" pitchFamily="34" charset="-128"/>
                <a:cs typeface="Arial" pitchFamily="34" charset="0"/>
              </a:rPr>
              <a:t>Harassment to exist </a:t>
            </a:r>
            <a:endParaRPr lang="en-US" sz="1200" i="1" dirty="0">
              <a:solidFill>
                <a:prstClr val="black"/>
              </a:solidFill>
              <a:latin typeface="Arial" pitchFamily="34" charset="0"/>
              <a:ea typeface="ＭＳ Ｐゴシック" pitchFamily="34" charset="-128"/>
              <a:cs typeface="Arial" pitchFamily="34" charset="0"/>
            </a:endParaRPr>
          </a:p>
        </p:txBody>
      </p:sp>
      <p:sp>
        <p:nvSpPr>
          <p:cNvPr id="19" name="Title 1"/>
          <p:cNvSpPr txBox="1">
            <a:spLocks/>
          </p:cNvSpPr>
          <p:nvPr/>
        </p:nvSpPr>
        <p:spPr>
          <a:xfrm>
            <a:off x="2718720" y="1071568"/>
            <a:ext cx="6673108" cy="548773"/>
          </a:xfrm>
          <a:prstGeom prst="rect">
            <a:avLst/>
          </a:prstGeom>
          <a:blipFill>
            <a:blip r:embed="rId3">
              <a:duotone>
                <a:sysClr val="windowText" lastClr="000000">
                  <a:shade val="40000"/>
                </a:sysClr>
                <a:sysClr val="windowText" lastClr="000000">
                  <a:tint val="42000"/>
                </a:sys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softRound"/>
          </a:sp3d>
        </p:spPr>
        <p:txBody>
          <a:bodyPr vert="horz" lIns="91440" tIns="0" rIns="91440" bIns="0" rtlCol="0" anchor="t" anchorCtr="0">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w="3200">
                  <a:noFill/>
                  <a:prstDash val="solid"/>
                  <a:round/>
                </a:ln>
                <a:blipFill>
                  <a:blip r:embed="rId4"/>
                  <a:tile tx="0" ty="0" sx="100000" sy="100000" flip="none" algn="tl"/>
                </a:blipFill>
                <a:effectLst/>
                <a:uLnTx/>
                <a:uFillTx/>
                <a:latin typeface="Arial"/>
                <a:ea typeface="ＭＳ Ｐゴシック" pitchFamily="34" charset="-128"/>
                <a:cs typeface="Arial"/>
              </a:rPr>
              <a:t>Key</a:t>
            </a:r>
            <a:r>
              <a:rPr kumimoji="0" lang="en-US" sz="3200" b="0" i="0" u="none" strike="noStrike" kern="1200" cap="none" spc="0" normalizeH="0" baseline="0" noProof="0" dirty="0" smtClean="0">
                <a:ln w="3200">
                  <a:noFill/>
                  <a:prstDash val="solid"/>
                  <a:round/>
                </a:ln>
                <a:solidFill>
                  <a:srgbClr val="A5B592"/>
                </a:solidFill>
                <a:effectLst/>
                <a:uLnTx/>
                <a:uFillTx/>
                <a:latin typeface="Arial"/>
                <a:ea typeface="ＭＳ Ｐゴシック" pitchFamily="34" charset="-128"/>
                <a:cs typeface="Arial"/>
              </a:rPr>
              <a:t> </a:t>
            </a:r>
            <a:r>
              <a:rPr kumimoji="0" lang="en-US" sz="3200" b="0" i="0" u="none" strike="noStrike" kern="1200" cap="none" spc="0" normalizeH="0" baseline="0" noProof="0" dirty="0" smtClean="0">
                <a:ln w="3200">
                  <a:noFill/>
                  <a:prstDash val="solid"/>
                  <a:round/>
                </a:ln>
                <a:blipFill>
                  <a:blip r:embed="rId4"/>
                  <a:tile tx="0" ty="0" sx="100000" sy="100000" flip="none" algn="tl"/>
                </a:blipFill>
                <a:effectLst/>
                <a:uLnTx/>
                <a:uFillTx/>
                <a:latin typeface="Arial"/>
                <a:ea typeface="ＭＳ Ｐゴシック" pitchFamily="34" charset="-128"/>
                <a:cs typeface="Arial"/>
              </a:rPr>
              <a:t>Question</a:t>
            </a:r>
            <a:r>
              <a:rPr kumimoji="0" lang="en-US" sz="3200" b="0" i="0" u="none" strike="noStrike" kern="1200" cap="none" spc="0" normalizeH="0" baseline="0" noProof="0" dirty="0">
                <a:ln w="3200">
                  <a:noFill/>
                  <a:prstDash val="solid"/>
                  <a:round/>
                </a:ln>
                <a:blipFill>
                  <a:blip r:embed="rId4"/>
                  <a:tile tx="0" ty="0" sx="100000" sy="100000" flip="none" algn="tl"/>
                </a:blipFill>
                <a:effectLst/>
                <a:uLnTx/>
                <a:uFillTx/>
                <a:latin typeface="Arial"/>
                <a:ea typeface="ＭＳ Ｐゴシック" pitchFamily="34" charset="-128"/>
                <a:cs typeface="Arial"/>
              </a:rPr>
              <a:t>s:</a:t>
            </a:r>
          </a:p>
        </p:txBody>
      </p:sp>
    </p:spTree>
    <p:extLst>
      <p:ext uri="{BB962C8B-B14F-4D97-AF65-F5344CB8AC3E}">
        <p14:creationId xmlns:p14="http://schemas.microsoft.com/office/powerpoint/2010/main" val="182459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26983" y="92280"/>
            <a:ext cx="4224338" cy="744278"/>
          </a:xfrm>
        </p:spPr>
        <p:txBody>
          <a:bodyPr>
            <a:normAutofit/>
          </a:bodyPr>
          <a:lstStyle/>
          <a:p>
            <a:r>
              <a:rPr lang="en-US" dirty="0" smtClean="0"/>
              <a:t>Online Misconduct</a:t>
            </a:r>
            <a:endParaRPr lang="en-US" dirty="0"/>
          </a:p>
        </p:txBody>
      </p:sp>
      <p:sp>
        <p:nvSpPr>
          <p:cNvPr id="6" name="TextBox 5"/>
          <p:cNvSpPr txBox="1"/>
          <p:nvPr/>
        </p:nvSpPr>
        <p:spPr>
          <a:xfrm>
            <a:off x="169671" y="2032170"/>
            <a:ext cx="7657312" cy="2554545"/>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Ø"/>
            </a:pPr>
            <a:r>
              <a:rPr lang="en-US" sz="2000" b="1" dirty="0" smtClean="0">
                <a:solidFill>
                  <a:prstClr val="black"/>
                </a:solidFill>
                <a:latin typeface="Arial" charset="0"/>
                <a:cs typeface="Arial" charset="0"/>
              </a:rPr>
              <a:t>“THINK” </a:t>
            </a:r>
            <a:r>
              <a:rPr lang="en-US" sz="2000" dirty="0" smtClean="0">
                <a:solidFill>
                  <a:prstClr val="black"/>
                </a:solidFill>
                <a:latin typeface="Arial" charset="0"/>
                <a:cs typeface="Arial" charset="0"/>
              </a:rPr>
              <a:t>what message will be sent, who will potentially view it and its impact.</a:t>
            </a:r>
            <a:endParaRPr lang="en-US" sz="2000" b="1" dirty="0" smtClean="0">
              <a:solidFill>
                <a:prstClr val="black"/>
              </a:solidFill>
              <a:latin typeface="Arial" charset="0"/>
              <a:cs typeface="Arial" charset="0"/>
            </a:endParaRPr>
          </a:p>
          <a:p>
            <a:pPr marL="342900" indent="-342900" fontAlgn="base">
              <a:spcBef>
                <a:spcPct val="0"/>
              </a:spcBef>
              <a:spcAft>
                <a:spcPct val="0"/>
              </a:spcAft>
              <a:buFont typeface="Wingdings" panose="05000000000000000000" pitchFamily="2" charset="2"/>
              <a:buChar char="Ø"/>
            </a:pPr>
            <a:endParaRPr lang="en-US" sz="2000" dirty="0">
              <a:solidFill>
                <a:prstClr val="black"/>
              </a:solidFill>
              <a:latin typeface="Arial" charset="0"/>
              <a:cs typeface="Arial" charset="0"/>
            </a:endParaRPr>
          </a:p>
          <a:p>
            <a:pPr marL="342900" indent="-342900" fontAlgn="base">
              <a:spcBef>
                <a:spcPct val="0"/>
              </a:spcBef>
              <a:spcAft>
                <a:spcPct val="0"/>
              </a:spcAft>
              <a:buFont typeface="Wingdings" panose="05000000000000000000" pitchFamily="2" charset="2"/>
              <a:buChar char="Ø"/>
            </a:pPr>
            <a:r>
              <a:rPr lang="en-US" sz="2000" b="1" dirty="0" smtClean="0">
                <a:solidFill>
                  <a:prstClr val="black"/>
                </a:solidFill>
                <a:latin typeface="Arial" charset="0"/>
                <a:cs typeface="Arial" charset="0"/>
              </a:rPr>
              <a:t>“TYPE”</a:t>
            </a:r>
            <a:r>
              <a:rPr lang="en-US" sz="2000" dirty="0" smtClean="0">
                <a:solidFill>
                  <a:prstClr val="black"/>
                </a:solidFill>
                <a:latin typeface="Arial" charset="0"/>
                <a:cs typeface="Arial" charset="0"/>
              </a:rPr>
              <a:t> messages consistent with Army Values.</a:t>
            </a:r>
            <a:endParaRPr lang="en-US" sz="2000" b="1" dirty="0">
              <a:solidFill>
                <a:prstClr val="black"/>
              </a:solidFill>
              <a:latin typeface="Arial" charset="0"/>
              <a:cs typeface="Arial" charset="0"/>
            </a:endParaRPr>
          </a:p>
          <a:p>
            <a:pPr marL="342900" indent="-342900" fontAlgn="base">
              <a:spcBef>
                <a:spcPct val="0"/>
              </a:spcBef>
              <a:spcAft>
                <a:spcPct val="0"/>
              </a:spcAft>
              <a:buFont typeface="Wingdings" panose="05000000000000000000" pitchFamily="2" charset="2"/>
              <a:buChar char="Ø"/>
            </a:pPr>
            <a:endParaRPr lang="en-US" sz="2000" dirty="0" smtClean="0">
              <a:solidFill>
                <a:prstClr val="black"/>
              </a:solidFill>
              <a:latin typeface="Arial" charset="0"/>
              <a:cs typeface="Arial" charset="0"/>
            </a:endParaRPr>
          </a:p>
          <a:p>
            <a:pPr marL="342900" indent="-342900" fontAlgn="base">
              <a:spcBef>
                <a:spcPct val="0"/>
              </a:spcBef>
              <a:spcAft>
                <a:spcPct val="0"/>
              </a:spcAft>
              <a:buFont typeface="Wingdings" panose="05000000000000000000" pitchFamily="2" charset="2"/>
              <a:buChar char="Ø"/>
            </a:pPr>
            <a:r>
              <a:rPr lang="en-US" sz="2000" b="1" dirty="0" smtClean="0">
                <a:solidFill>
                  <a:prstClr val="black"/>
                </a:solidFill>
                <a:latin typeface="Arial" charset="0"/>
                <a:cs typeface="Arial" charset="0"/>
              </a:rPr>
              <a:t>“POST”</a:t>
            </a:r>
            <a:r>
              <a:rPr lang="en-US" sz="2000" dirty="0" smtClean="0">
                <a:solidFill>
                  <a:prstClr val="black"/>
                </a:solidFill>
                <a:latin typeface="Arial" charset="0"/>
                <a:cs typeface="Arial" charset="0"/>
              </a:rPr>
              <a:t> if the message demonstrates dignity and respect for self and others.</a:t>
            </a:r>
            <a:endParaRPr lang="en-US" sz="2000" b="1" dirty="0" smtClean="0">
              <a:solidFill>
                <a:prstClr val="black"/>
              </a:solidFill>
              <a:latin typeface="Arial" charset="0"/>
              <a:cs typeface="Arial" charset="0"/>
            </a:endParaRPr>
          </a:p>
          <a:p>
            <a:pPr marL="342900" indent="-342900" fontAlgn="base">
              <a:spcBef>
                <a:spcPct val="0"/>
              </a:spcBef>
              <a:spcAft>
                <a:spcPct val="0"/>
              </a:spcAft>
              <a:buFont typeface="Wingdings" panose="05000000000000000000" pitchFamily="2" charset="2"/>
              <a:buChar char="Ø"/>
            </a:pPr>
            <a:endParaRPr lang="en-US" sz="2000" dirty="0">
              <a:solidFill>
                <a:prstClr val="black"/>
              </a:solidFill>
              <a:latin typeface="Arial" charset="0"/>
              <a:cs typeface="Arial" charset="0"/>
            </a:endParaRP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490017" y="1893778"/>
            <a:ext cx="3561304" cy="26929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27884" y="1309003"/>
            <a:ext cx="4473276" cy="584775"/>
          </a:xfrm>
          <a:prstGeom prst="rect">
            <a:avLst/>
          </a:prstGeom>
          <a:noFill/>
        </p:spPr>
        <p:txBody>
          <a:bodyPr wrap="square" rtlCol="0">
            <a:spAutoFit/>
          </a:bodyPr>
          <a:lstStyle/>
          <a:p>
            <a:r>
              <a:rPr lang="en-US" sz="3200" b="1" dirty="0" smtClean="0">
                <a:solidFill>
                  <a:schemeClr val="bg1"/>
                </a:solidFill>
                <a:latin typeface=" Arial"/>
              </a:rPr>
              <a:t>Think, Type, Post:</a:t>
            </a:r>
            <a:endParaRPr lang="en-US" sz="3200" b="1" dirty="0">
              <a:solidFill>
                <a:schemeClr val="bg1"/>
              </a:solidFill>
              <a:latin typeface=" Arial"/>
            </a:endParaRPr>
          </a:p>
        </p:txBody>
      </p:sp>
    </p:spTree>
    <p:extLst>
      <p:ext uri="{BB962C8B-B14F-4D97-AF65-F5344CB8AC3E}">
        <p14:creationId xmlns:p14="http://schemas.microsoft.com/office/powerpoint/2010/main" val="111671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Template V 1-11">
  <a:themeElements>
    <a:clrScheme name="SHARP Colors">
      <a:dk1>
        <a:sysClr val="windowText" lastClr="000000"/>
      </a:dk1>
      <a:lt1>
        <a:sysClr val="window" lastClr="FFFFFF"/>
      </a:lt1>
      <a:dk2>
        <a:srgbClr val="5A5A59"/>
      </a:dk2>
      <a:lt2>
        <a:srgbClr val="90826C"/>
      </a:lt2>
      <a:accent1>
        <a:srgbClr val="FAC931"/>
      </a:accent1>
      <a:accent2>
        <a:srgbClr val="61705A"/>
      </a:accent2>
      <a:accent3>
        <a:srgbClr val="ADBDAC"/>
      </a:accent3>
      <a:accent4>
        <a:srgbClr val="4A2A18"/>
      </a:accent4>
      <a:accent5>
        <a:srgbClr val="C3AC63"/>
      </a:accent5>
      <a:accent6>
        <a:srgbClr val="90826C"/>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1934</Words>
  <Application>Microsoft Office PowerPoint</Application>
  <PresentationFormat>Widescreen</PresentationFormat>
  <Paragraphs>296</Paragraphs>
  <Slides>22</Slides>
  <Notes>22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ＭＳ Ｐゴシック</vt:lpstr>
      <vt:lpstr>ＭＳ Ｐゴシック</vt:lpstr>
      <vt:lpstr> Arial</vt:lpstr>
      <vt:lpstr>Arial</vt:lpstr>
      <vt:lpstr>Calibri</vt:lpstr>
      <vt:lpstr>Constantia</vt:lpstr>
      <vt:lpstr>Courier New</vt:lpstr>
      <vt:lpstr>Franklin Gothic Book</vt:lpstr>
      <vt:lpstr>Lucida Grande</vt:lpstr>
      <vt:lpstr>Monotype Sorts</vt:lpstr>
      <vt:lpstr>Symbol</vt:lpstr>
      <vt:lpstr>Times New Roman</vt:lpstr>
      <vt:lpstr>Verdana</vt:lpstr>
      <vt:lpstr>Wingdings</vt:lpstr>
      <vt:lpstr>Wingdings 2</vt:lpstr>
      <vt:lpstr>3_Template V 1-11</vt:lpstr>
      <vt:lpstr>PowerPoint Presentation</vt:lpstr>
      <vt:lpstr>Terminal Learning Objective</vt:lpstr>
      <vt:lpstr>The Impact</vt:lpstr>
      <vt:lpstr>PowerPoint Presentation</vt:lpstr>
      <vt:lpstr>Categories of Sexual Harassment</vt:lpstr>
      <vt:lpstr>Types of Sexual Harassment</vt:lpstr>
      <vt:lpstr>   Responses to Sexual Harassment</vt:lpstr>
      <vt:lpstr>Sexual Harassment Checklist</vt:lpstr>
      <vt:lpstr>Online Misconduct</vt:lpstr>
      <vt:lpstr>Admin &amp; UCMJ Sexual Harassment Penalties</vt:lpstr>
      <vt:lpstr>Checks on Learning</vt:lpstr>
      <vt:lpstr> Definition of Sexual Assault</vt:lpstr>
      <vt:lpstr>Reporting Options</vt:lpstr>
      <vt:lpstr>Restricted vs. Unrestricted Reporting</vt:lpstr>
      <vt:lpstr>Army Sex Rules</vt:lpstr>
      <vt:lpstr>Checks on Learning</vt:lpstr>
      <vt:lpstr>Definition of Consent</vt:lpstr>
      <vt:lpstr>Bystander Intervention Process</vt:lpstr>
      <vt:lpstr>Reprisal</vt:lpstr>
      <vt:lpstr>Policy on Retaliation</vt:lpstr>
      <vt:lpstr>Your SARC/VA</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2010-08-16T16:32:56Z</dcterms:created>
  <dcterms:modified xsi:type="dcterms:W3CDTF">2020-06-24T18:33:21Z</dcterms:modified>
  <cp:contentStatus/>
</cp:coreProperties>
</file>