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64" r:id="rId3"/>
    <p:sldId id="257" r:id="rId4"/>
    <p:sldId id="258" r:id="rId5"/>
    <p:sldId id="259" r:id="rId6"/>
    <p:sldId id="260" r:id="rId7"/>
    <p:sldId id="263" r:id="rId8"/>
    <p:sldId id="262" r:id="rId9"/>
    <p:sldId id="268" r:id="rId10"/>
    <p:sldId id="266" r:id="rId11"/>
    <p:sldId id="267" r:id="rId12"/>
    <p:sldId id="269"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9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8E118DF2-DA3A-4083-A53A-AA52DDCA9ACD}" type="datetimeFigureOut">
              <a:rPr lang="en-US" smtClean="0"/>
              <a:t>2/22/2018</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5B666DC-DCDB-4BCA-BE84-3FC56D344B76}" type="slidenum">
              <a:rPr lang="en-US" smtClean="0"/>
              <a:t>‹#›</a:t>
            </a:fld>
            <a:endParaRPr lang="en-US" dirty="0"/>
          </a:p>
        </p:txBody>
      </p:sp>
    </p:spTree>
    <p:extLst>
      <p:ext uri="{BB962C8B-B14F-4D97-AF65-F5344CB8AC3E}">
        <p14:creationId xmlns:p14="http://schemas.microsoft.com/office/powerpoint/2010/main" val="3913748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A9B29E3-9183-40F2-83A4-296F92C07563}" type="datetimeFigureOut">
              <a:rPr lang="en-US" smtClean="0"/>
              <a:pPr/>
              <a:t>2/22/2018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D9E1979-D2E0-4C34-9D97-635AEC4A99E4}" type="slidenum">
              <a:rPr lang="en-US" smtClean="0"/>
              <a:pPr/>
              <a:t>‹#›</a:t>
            </a:fld>
            <a:endParaRPr lang="en-US" dirty="0"/>
          </a:p>
        </p:txBody>
      </p:sp>
    </p:spTree>
    <p:extLst>
      <p:ext uri="{BB962C8B-B14F-4D97-AF65-F5344CB8AC3E}">
        <p14:creationId xmlns:p14="http://schemas.microsoft.com/office/powerpoint/2010/main" val="3743094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4935B8A-F3F5-4675-A89B-FD65A8DB474E}" type="datetimeFigureOut">
              <a:rPr lang="en-US" smtClean="0"/>
              <a:pPr/>
              <a:t>2/22/2018</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B4401A1-E1E3-498B-A5E3-6EE9C97CB18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935B8A-F3F5-4675-A89B-FD65A8DB474E}" type="datetimeFigureOut">
              <a:rPr lang="en-US" smtClean="0"/>
              <a:pPr/>
              <a:t>2/22/2018</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9B4401A1-E1E3-498B-A5E3-6EE9C97CB18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935B8A-F3F5-4675-A89B-FD65A8DB474E}" type="datetimeFigureOut">
              <a:rPr lang="en-US" smtClean="0"/>
              <a:pPr/>
              <a:t>2/22/2018</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9B4401A1-E1E3-498B-A5E3-6EE9C97CB18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935B8A-F3F5-4675-A89B-FD65A8DB474E}" type="datetimeFigureOut">
              <a:rPr lang="en-US" smtClean="0"/>
              <a:pPr/>
              <a:t>2/22/2018</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9B4401A1-E1E3-498B-A5E3-6EE9C97CB189}"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4935B8A-F3F5-4675-A89B-FD65A8DB474E}" type="datetimeFigureOut">
              <a:rPr lang="en-US" smtClean="0"/>
              <a:pPr/>
              <a:t>2/22/2018</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9B4401A1-E1E3-498B-A5E3-6EE9C97CB189}"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4935B8A-F3F5-4675-A89B-FD65A8DB474E}" type="datetimeFigureOut">
              <a:rPr lang="en-US" smtClean="0"/>
              <a:pPr/>
              <a:t>2/22/2018</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9B4401A1-E1E3-498B-A5E3-6EE9C97CB189}"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4935B8A-F3F5-4675-A89B-FD65A8DB474E}" type="datetimeFigureOut">
              <a:rPr lang="en-US" smtClean="0"/>
              <a:pPr/>
              <a:t>2/22/2018</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9B4401A1-E1E3-498B-A5E3-6EE9C97CB18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4935B8A-F3F5-4675-A89B-FD65A8DB474E}" type="datetimeFigureOut">
              <a:rPr lang="en-US" smtClean="0"/>
              <a:pPr/>
              <a:t>2/22/2018</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9B4401A1-E1E3-498B-A5E3-6EE9C97CB189}"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4935B8A-F3F5-4675-A89B-FD65A8DB474E}" type="datetimeFigureOut">
              <a:rPr lang="en-US" smtClean="0"/>
              <a:pPr/>
              <a:t>2/22/2018</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9B4401A1-E1E3-498B-A5E3-6EE9C97CB18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4935B8A-F3F5-4675-A89B-FD65A8DB474E}" type="datetimeFigureOut">
              <a:rPr lang="en-US" smtClean="0"/>
              <a:pPr/>
              <a:t>2/22/2018</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9B4401A1-E1E3-498B-A5E3-6EE9C97CB18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4935B8A-F3F5-4675-A89B-FD65A8DB474E}" type="datetimeFigureOut">
              <a:rPr lang="en-US" smtClean="0"/>
              <a:pPr/>
              <a:t>2/22/2018</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B4401A1-E1E3-498B-A5E3-6EE9C97CB189}"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4935B8A-F3F5-4675-A89B-FD65A8DB474E}" type="datetimeFigureOut">
              <a:rPr lang="en-US" smtClean="0"/>
              <a:pPr/>
              <a:t>2/22/2018</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B4401A1-E1E3-498B-A5E3-6EE9C97CB18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611607"/>
            <a:ext cx="7772400" cy="1199704"/>
          </a:xfrm>
        </p:spPr>
        <p:txBody>
          <a:bodyPr/>
          <a:lstStyle/>
          <a:p>
            <a:pPr lvl="8" algn="l"/>
            <a:r>
              <a:rPr lang="en-US" dirty="0" smtClean="0">
                <a:latin typeface="Times New Roman" pitchFamily="18" charset="0"/>
                <a:cs typeface="Times New Roman" pitchFamily="18" charset="0"/>
              </a:rPr>
              <a:t>               		(Place Unit emblem here)</a:t>
            </a:r>
            <a:endParaRPr lang="en-US" dirty="0">
              <a:latin typeface="Times New Roman" pitchFamily="18" charset="0"/>
              <a:cs typeface="Times New Roman" pitchFamily="18" charset="0"/>
            </a:endParaRPr>
          </a:p>
        </p:txBody>
      </p:sp>
      <p:sp>
        <p:nvSpPr>
          <p:cNvPr id="4" name="TextBox 3"/>
          <p:cNvSpPr txBox="1"/>
          <p:nvPr/>
        </p:nvSpPr>
        <p:spPr>
          <a:xfrm>
            <a:off x="762000" y="762000"/>
            <a:ext cx="7315200" cy="1077218"/>
          </a:xfrm>
          <a:prstGeom prst="rect">
            <a:avLst/>
          </a:prstGeom>
          <a:noFill/>
        </p:spPr>
        <p:txBody>
          <a:bodyPr wrap="square" rtlCol="0">
            <a:spAutoFit/>
          </a:bodyPr>
          <a:lstStyle/>
          <a:p>
            <a:r>
              <a:rPr lang="en-US" sz="3200" dirty="0" smtClean="0">
                <a:latin typeface="Times New Roman" panose="02020603050405020304" pitchFamily="18" charset="0"/>
                <a:cs typeface="Times New Roman" pitchFamily="18" charset="0"/>
              </a:rPr>
              <a:t/>
            </a:r>
            <a:br>
              <a:rPr lang="en-US" sz="3200" dirty="0" smtClean="0">
                <a:latin typeface="Times New Roman" panose="02020603050405020304" pitchFamily="18" charset="0"/>
                <a:cs typeface="Times New Roman" pitchFamily="18" charset="0"/>
              </a:rPr>
            </a:br>
            <a:endParaRPr lang="en-US" sz="3200" dirty="0">
              <a:latin typeface="Times New Roman" pitchFamily="18" charset="0"/>
              <a:cs typeface="Times New Roman" pitchFamily="18" charset="0"/>
            </a:endParaRPr>
          </a:p>
        </p:txBody>
      </p:sp>
      <p:sp>
        <p:nvSpPr>
          <p:cNvPr id="5" name="TextBox 4"/>
          <p:cNvSpPr txBox="1"/>
          <p:nvPr/>
        </p:nvSpPr>
        <p:spPr>
          <a:xfrm>
            <a:off x="381000" y="1300609"/>
            <a:ext cx="8382000" cy="1200329"/>
          </a:xfrm>
          <a:prstGeom prst="rect">
            <a:avLst/>
          </a:prstGeom>
          <a:noFill/>
        </p:spPr>
        <p:txBody>
          <a:bodyPr wrap="square" rtlCol="0">
            <a:spAutoFit/>
          </a:bodyPr>
          <a:lstStyle/>
          <a:p>
            <a:r>
              <a:rPr lang="en-US" sz="3600" dirty="0" smtClean="0">
                <a:latin typeface="Times New Roman" panose="02020603050405020304" pitchFamily="18" charset="0"/>
                <a:cs typeface="Times New Roman" pitchFamily="18" charset="0"/>
              </a:rPr>
              <a:t>Implement Responsibilities </a:t>
            </a:r>
          </a:p>
          <a:p>
            <a:r>
              <a:rPr lang="en-US" sz="3600" dirty="0" smtClean="0">
                <a:latin typeface="Times New Roman" panose="02020603050405020304" pitchFamily="18" charset="0"/>
                <a:cs typeface="Times New Roman" pitchFamily="18" charset="0"/>
              </a:rPr>
              <a:t>Regarding Criminal Activity within the Unit </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481328"/>
            <a:ext cx="8001000" cy="4525963"/>
          </a:xfrm>
        </p:spPr>
        <p:txBody>
          <a:bodyPr>
            <a:normAutofit fontScale="92500" lnSpcReduction="20000"/>
          </a:bodyPr>
          <a:lstStyle/>
          <a:p>
            <a:r>
              <a:rPr lang="en-US" sz="2600" dirty="0" smtClean="0">
                <a:latin typeface="Times New Roman" pitchFamily="18" charset="0"/>
                <a:cs typeface="Times New Roman" pitchFamily="18" charset="0"/>
              </a:rPr>
              <a:t>React </a:t>
            </a:r>
            <a:endParaRPr lang="en-US" sz="2600" dirty="0">
              <a:latin typeface="Times New Roman" pitchFamily="18" charset="0"/>
              <a:cs typeface="Times New Roman" pitchFamily="18" charset="0"/>
            </a:endParaRPr>
          </a:p>
          <a:p>
            <a:pPr lvl="1"/>
            <a:r>
              <a:rPr lang="en-US" sz="2600" dirty="0" smtClean="0">
                <a:latin typeface="Times New Roman" pitchFamily="18" charset="0"/>
                <a:cs typeface="Times New Roman" pitchFamily="18" charset="0"/>
              </a:rPr>
              <a:t>High Risk Behaviors  </a:t>
            </a:r>
            <a:endParaRPr lang="en-US" sz="2600" dirty="0">
              <a:latin typeface="Times New Roman" pitchFamily="18" charset="0"/>
              <a:cs typeface="Times New Roman" pitchFamily="18" charset="0"/>
            </a:endParaRPr>
          </a:p>
          <a:p>
            <a:pPr lvl="1"/>
            <a:r>
              <a:rPr lang="en-US" sz="2600" dirty="0" smtClean="0">
                <a:latin typeface="Times New Roman" pitchFamily="18" charset="0"/>
                <a:cs typeface="Times New Roman" pitchFamily="18" charset="0"/>
              </a:rPr>
              <a:t>Data Analysis </a:t>
            </a:r>
            <a:endParaRPr lang="en-US" sz="2600" dirty="0">
              <a:latin typeface="Times New Roman" pitchFamily="18" charset="0"/>
              <a:cs typeface="Times New Roman" pitchFamily="18" charset="0"/>
            </a:endParaRPr>
          </a:p>
          <a:p>
            <a:pPr>
              <a:buNone/>
            </a:pPr>
            <a:endParaRPr lang="en-US" sz="26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Reporting </a:t>
            </a:r>
            <a:r>
              <a:rPr lang="en-US" sz="2600" dirty="0">
                <a:latin typeface="Times New Roman" pitchFamily="18" charset="0"/>
                <a:cs typeface="Times New Roman" pitchFamily="18" charset="0"/>
              </a:rPr>
              <a:t>-</a:t>
            </a:r>
            <a:r>
              <a:rPr lang="en-US" sz="2600" dirty="0" smtClean="0">
                <a:latin typeface="Times New Roman" pitchFamily="18" charset="0"/>
                <a:cs typeface="Times New Roman" pitchFamily="18" charset="0"/>
              </a:rPr>
              <a:t> DA Form 4833</a:t>
            </a:r>
            <a:endParaRPr lang="en-US" sz="2600" dirty="0">
              <a:latin typeface="Times New Roman" pitchFamily="18" charset="0"/>
              <a:cs typeface="Times New Roman" pitchFamily="18" charset="0"/>
            </a:endParaRPr>
          </a:p>
          <a:p>
            <a:pPr lvl="1">
              <a:buNone/>
            </a:pPr>
            <a:endParaRPr lang="en-US" sz="26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Additional Reporting</a:t>
            </a:r>
          </a:p>
          <a:p>
            <a:pPr lvl="1"/>
            <a:r>
              <a:rPr lang="en-US" sz="2600" dirty="0" smtClean="0">
                <a:latin typeface="Times New Roman" pitchFamily="18" charset="0"/>
                <a:cs typeface="Times New Roman" pitchFamily="18" charset="0"/>
              </a:rPr>
              <a:t>Military Protective Order </a:t>
            </a:r>
          </a:p>
          <a:p>
            <a:pPr lvl="1"/>
            <a:r>
              <a:rPr lang="en-US" sz="2600" dirty="0" smtClean="0">
                <a:latin typeface="Times New Roman" pitchFamily="18" charset="0"/>
                <a:cs typeface="Times New Roman" pitchFamily="18" charset="0"/>
              </a:rPr>
              <a:t>AWOL/Deserter</a:t>
            </a:r>
          </a:p>
          <a:p>
            <a:pPr marL="393192" lvl="1" indent="0">
              <a:buNone/>
            </a:pPr>
            <a:endParaRPr lang="en-US" sz="26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Crime Prevention Resources</a:t>
            </a:r>
          </a:p>
          <a:p>
            <a:pPr lvl="1"/>
            <a:r>
              <a:rPr lang="en-US" sz="2600" dirty="0" smtClean="0">
                <a:latin typeface="Times New Roman" pitchFamily="18" charset="0"/>
                <a:cs typeface="Times New Roman" pitchFamily="18" charset="0"/>
              </a:rPr>
              <a:t>Army wide</a:t>
            </a:r>
          </a:p>
          <a:p>
            <a:pPr lvl="1"/>
            <a:r>
              <a:rPr lang="en-US" sz="2600" dirty="0" smtClean="0">
                <a:latin typeface="Times New Roman" pitchFamily="18" charset="0"/>
                <a:cs typeface="Times New Roman" pitchFamily="18" charset="0"/>
              </a:rPr>
              <a:t>Installation </a:t>
            </a:r>
          </a:p>
          <a:p>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152400" y="274638"/>
            <a:ext cx="8839200" cy="1143000"/>
          </a:xfrm>
        </p:spPr>
        <p:txBody>
          <a:bodyPr/>
          <a:lstStyle/>
          <a:p>
            <a:pPr algn="ctr"/>
            <a:r>
              <a:rPr lang="en-US" dirty="0" smtClean="0">
                <a:latin typeface="Times New Roman" pitchFamily="18" charset="0"/>
                <a:cs typeface="Times New Roman" pitchFamily="18" charset="0"/>
              </a:rPr>
              <a:t>Summary </a:t>
            </a: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329"/>
            <a:ext cx="8686800" cy="1947672"/>
          </a:xfrm>
        </p:spPr>
        <p:txBody>
          <a:bodyPr>
            <a:normAutofit/>
          </a:bodyPr>
          <a:lstStyle/>
          <a:p>
            <a:pPr>
              <a:buNone/>
            </a:pPr>
            <a:r>
              <a:rPr lang="en-US" sz="6000" dirty="0" smtClean="0">
                <a:latin typeface="Times New Roman" pitchFamily="18" charset="0"/>
                <a:cs typeface="Times New Roman" pitchFamily="18" charset="0"/>
              </a:rPr>
              <a:t>            Questions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fontScale="47500" lnSpcReduction="20000"/>
          </a:bodyPr>
          <a:lstStyle/>
          <a:p>
            <a:pPr marL="109728" indent="0">
              <a:buNone/>
            </a:pPr>
            <a:endParaRPr lang="en-US" sz="3300" dirty="0" smtClean="0"/>
          </a:p>
          <a:p>
            <a:pPr marL="109728" indent="0">
              <a:buNone/>
            </a:pPr>
            <a:r>
              <a:rPr lang="en-US" sz="3300" dirty="0" smtClean="0"/>
              <a:t>On </a:t>
            </a:r>
            <a:r>
              <a:rPr lang="en-US" sz="3300" dirty="0"/>
              <a:t>2 February 2018, the First Sergeant arrives at the company unit area before first formation to find a window in his office broken out and his office in a shambles.  You notify the MP's who respond and initiate an investigation.  MPI investigates the incident and determined SPC Joe Jones (age 20) got drunk and was mad, because he just started his 10 days extra duty for having alcohol in his barracks room, so he broke the window out and broke items in the office.  When you receive the blotter you see that SPC Jones was titled for the offenses of Housebreaking, Damage to Government Property and Damage to Private Property. MPI forwards you a copy of their Final LER with a DA Form 4833 for Commander Action. </a:t>
            </a:r>
          </a:p>
          <a:p>
            <a:pPr marL="109728" indent="0">
              <a:buNone/>
            </a:pPr>
            <a:endParaRPr lang="en-US" sz="3300" b="1" dirty="0" smtClean="0"/>
          </a:p>
          <a:p>
            <a:pPr marL="109728" indent="0">
              <a:buNone/>
            </a:pPr>
            <a:r>
              <a:rPr lang="en-US" sz="3300" dirty="0" smtClean="0"/>
              <a:t>Instructions</a:t>
            </a:r>
            <a:r>
              <a:rPr lang="en-US" sz="3300" dirty="0"/>
              <a:t>:  After you determine what action to take complete your DA Form 4833 and answer the following questions on the back of page 6 of the form.  Turn in the completed practical exercise into your instructor.</a:t>
            </a:r>
          </a:p>
          <a:p>
            <a:pPr marL="109728" indent="0">
              <a:buNone/>
            </a:pPr>
            <a:r>
              <a:rPr lang="en-US" sz="3300" dirty="0"/>
              <a:t> </a:t>
            </a:r>
          </a:p>
          <a:p>
            <a:r>
              <a:rPr lang="en-US" sz="3300" dirty="0"/>
              <a:t>What is the process after you complete your portion of the form?  </a:t>
            </a:r>
          </a:p>
          <a:p>
            <a:r>
              <a:rPr lang="en-US" sz="3300" dirty="0"/>
              <a:t>What time frame do you have to complete the form? </a:t>
            </a:r>
          </a:p>
          <a:p>
            <a:r>
              <a:rPr lang="en-US" sz="3300" dirty="0"/>
              <a:t>What can you do if you believe you will exceed the time frame?  </a:t>
            </a:r>
          </a:p>
          <a:p>
            <a:r>
              <a:rPr lang="en-US" sz="3300" dirty="0"/>
              <a:t>Why is completing the DA Form 4833 so important?   </a:t>
            </a:r>
            <a:endParaRPr lang="en-US" dirty="0"/>
          </a:p>
        </p:txBody>
      </p:sp>
      <p:sp>
        <p:nvSpPr>
          <p:cNvPr id="3" name="Title 2"/>
          <p:cNvSpPr>
            <a:spLocks noGrp="1"/>
          </p:cNvSpPr>
          <p:nvPr>
            <p:ph type="title"/>
          </p:nvPr>
        </p:nvSpPr>
        <p:spPr>
          <a:xfrm>
            <a:off x="457200" y="274638"/>
            <a:ext cx="8229600" cy="868362"/>
          </a:xfrm>
        </p:spPr>
        <p:txBody>
          <a:bodyPr/>
          <a:lstStyle/>
          <a:p>
            <a:r>
              <a:rPr lang="en-US" dirty="0" smtClean="0"/>
              <a:t>            Final Scenario</a:t>
            </a:r>
            <a:endParaRPr lang="en-US" dirty="0"/>
          </a:p>
        </p:txBody>
      </p:sp>
    </p:spTree>
    <p:extLst>
      <p:ext uri="{BB962C8B-B14F-4D97-AF65-F5344CB8AC3E}">
        <p14:creationId xmlns:p14="http://schemas.microsoft.com/office/powerpoint/2010/main" val="2434489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752600"/>
            <a:ext cx="8458200" cy="3446930"/>
          </a:xfrm>
        </p:spPr>
        <p:txBody>
          <a:bodyPr/>
          <a:lstStyle/>
          <a:p>
            <a:pPr>
              <a:buNone/>
            </a:pPr>
            <a:r>
              <a:rPr lang="en-US" dirty="0" smtClean="0">
                <a:latin typeface="Times New Roman" panose="02020603050405020304" pitchFamily="18" charset="0"/>
                <a:cs typeface="Times New Roman" pitchFamily="18" charset="0"/>
              </a:rPr>
              <a:t>Our </a:t>
            </a:r>
            <a:r>
              <a:rPr lang="en-US" dirty="0">
                <a:latin typeface="Times New Roman" pitchFamily="18" charset="0"/>
                <a:cs typeface="Times New Roman" pitchFamily="18" charset="0"/>
              </a:rPr>
              <a:t>Army must remain capable to </a:t>
            </a:r>
            <a:r>
              <a:rPr lang="en-US" dirty="0" smtClean="0">
                <a:latin typeface="Times New Roman" pitchFamily="18" charset="0"/>
                <a:cs typeface="Times New Roman" pitchFamily="18" charset="0"/>
              </a:rPr>
              <a:t>accomplish </a:t>
            </a:r>
            <a:r>
              <a:rPr lang="en-US" dirty="0">
                <a:latin typeface="Times New Roman" pitchFamily="18" charset="0"/>
                <a:cs typeface="Times New Roman" pitchFamily="18" charset="0"/>
              </a:rPr>
              <a:t>any </a:t>
            </a:r>
            <a:r>
              <a:rPr lang="en-US" dirty="0" smtClean="0">
                <a:latin typeface="Times New Roman" pitchFamily="18" charset="0"/>
                <a:cs typeface="Times New Roman" pitchFamily="18" charset="0"/>
              </a:rPr>
              <a:t>mission,</a:t>
            </a:r>
          </a:p>
          <a:p>
            <a:pPr>
              <a:buNone/>
            </a:pPr>
            <a:r>
              <a:rPr lang="en-US" dirty="0" smtClean="0">
                <a:latin typeface="Times New Roman" pitchFamily="18" charset="0"/>
                <a:cs typeface="Times New Roman" pitchFamily="18" charset="0"/>
              </a:rPr>
              <a:t>anytime</a:t>
            </a:r>
            <a:r>
              <a:rPr lang="en-US" dirty="0">
                <a:latin typeface="Times New Roman" pitchFamily="18" charset="0"/>
                <a:cs typeface="Times New Roman" pitchFamily="18" charset="0"/>
              </a:rPr>
              <a:t>, anywhere. </a:t>
            </a:r>
            <a:r>
              <a:rPr lang="en-US" dirty="0" smtClean="0">
                <a:latin typeface="Times New Roman" pitchFamily="18" charset="0"/>
                <a:cs typeface="Times New Roman" pitchFamily="18" charset="0"/>
              </a:rPr>
              <a:t>Criminals </a:t>
            </a:r>
            <a:r>
              <a:rPr lang="en-US" dirty="0">
                <a:latin typeface="Times New Roman" pitchFamily="18" charset="0"/>
                <a:cs typeface="Times New Roman" pitchFamily="18" charset="0"/>
              </a:rPr>
              <a:t>on installations and Soldiers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committing </a:t>
            </a:r>
            <a:r>
              <a:rPr lang="en-US" dirty="0">
                <a:latin typeface="Times New Roman" pitchFamily="18" charset="0"/>
                <a:cs typeface="Times New Roman" pitchFamily="18" charset="0"/>
              </a:rPr>
              <a:t>crimes erode the readiness we are trying </a:t>
            </a:r>
            <a:r>
              <a:rPr lang="en-US" dirty="0" smtClean="0">
                <a:latin typeface="Times New Roman" pitchFamily="18" charset="0"/>
                <a:cs typeface="Times New Roman" pitchFamily="18" charset="0"/>
              </a:rPr>
              <a:t>to</a:t>
            </a:r>
          </a:p>
          <a:p>
            <a:pPr>
              <a:buNone/>
            </a:pPr>
            <a:r>
              <a:rPr lang="en-US" dirty="0" smtClean="0">
                <a:latin typeface="Times New Roman" pitchFamily="18" charset="0"/>
                <a:cs typeface="Times New Roman" pitchFamily="18" charset="0"/>
              </a:rPr>
              <a:t>achieve</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FY2016 Army Crime Report </a:t>
            </a:r>
          </a:p>
        </p:txBody>
      </p:sp>
      <p:sp>
        <p:nvSpPr>
          <p:cNvPr id="3" name="Title 2"/>
          <p:cNvSpPr>
            <a:spLocks noGrp="1"/>
          </p:cNvSpPr>
          <p:nvPr>
            <p:ph type="title"/>
          </p:nvPr>
        </p:nvSpPr>
        <p:spPr>
          <a:xfrm>
            <a:off x="152400" y="274638"/>
            <a:ext cx="8763000" cy="1143000"/>
          </a:xfrm>
        </p:spPr>
        <p:txBody>
          <a:bodyPr/>
          <a:lstStyle/>
          <a:p>
            <a:pPr algn="ctr"/>
            <a:r>
              <a:rPr lang="en-US" dirty="0" smtClean="0">
                <a:latin typeface="Times New Roman" pitchFamily="18" charset="0"/>
                <a:cs typeface="Times New Roman" pitchFamily="18" charset="0"/>
              </a:rPr>
              <a:t>Readiness of the Force… </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81328"/>
            <a:ext cx="8686800" cy="4690872"/>
          </a:xfrm>
        </p:spPr>
        <p:txBody>
          <a:bodyPr>
            <a:normAutofit fontScale="70000" lnSpcReduction="20000"/>
          </a:bodyPr>
          <a:lstStyle/>
          <a:p>
            <a:pPr>
              <a:buNone/>
            </a:pPr>
            <a:r>
              <a:rPr lang="en-US" sz="3200" b="1" dirty="0" smtClean="0">
                <a:latin typeface="Times New Roman" pitchFamily="18" charset="0"/>
                <a:cs typeface="Times New Roman" pitchFamily="18" charset="0"/>
              </a:rPr>
              <a:t>ACTION:</a:t>
            </a:r>
            <a:r>
              <a:rPr lang="en-US" sz="3200" dirty="0" smtClean="0">
                <a:latin typeface="Times New Roman" pitchFamily="18" charset="0"/>
                <a:cs typeface="Times New Roman" pitchFamily="18" charset="0"/>
              </a:rPr>
              <a:t>  Implement responsibilities regarding criminal activity within the unit.</a:t>
            </a:r>
          </a:p>
          <a:p>
            <a:pPr>
              <a:buNone/>
            </a:pPr>
            <a:r>
              <a:rPr lang="en-US" sz="3200" dirty="0" smtClean="0">
                <a:latin typeface="Times New Roman" pitchFamily="18" charset="0"/>
                <a:cs typeface="Times New Roman" pitchFamily="18" charset="0"/>
              </a:rPr>
              <a:t> </a:t>
            </a:r>
          </a:p>
          <a:p>
            <a:pPr>
              <a:buNone/>
            </a:pPr>
            <a:r>
              <a:rPr lang="en-US" sz="3200" b="1" dirty="0" smtClean="0">
                <a:latin typeface="Times New Roman" pitchFamily="18" charset="0"/>
                <a:cs typeface="Times New Roman" pitchFamily="18" charset="0"/>
              </a:rPr>
              <a:t>CONDITION</a:t>
            </a:r>
            <a:r>
              <a:rPr lang="en-US" sz="3200" dirty="0" smtClean="0">
                <a:latin typeface="Times New Roman" pitchFamily="18" charset="0"/>
                <a:cs typeface="Times New Roman" pitchFamily="18" charset="0"/>
              </a:rPr>
              <a:t>: Given reference material, a scenario, and personal notes in </a:t>
            </a:r>
            <a:r>
              <a:rPr lang="en-US" sz="3200" dirty="0">
                <a:latin typeface="Times New Roman" pitchFamily="18" charset="0"/>
                <a:cs typeface="Times New Roman" pitchFamily="18" charset="0"/>
              </a:rPr>
              <a:t>a classroom </a:t>
            </a:r>
            <a:r>
              <a:rPr lang="en-US" sz="3200" dirty="0" smtClean="0">
                <a:latin typeface="Times New Roman" pitchFamily="18" charset="0"/>
                <a:cs typeface="Times New Roman" pitchFamily="18" charset="0"/>
              </a:rPr>
              <a:t>environment. </a:t>
            </a:r>
          </a:p>
          <a:p>
            <a:pPr>
              <a:buNone/>
            </a:pPr>
            <a:r>
              <a:rPr lang="en-US" sz="3200" dirty="0" smtClean="0">
                <a:latin typeface="Times New Roman" pitchFamily="18" charset="0"/>
                <a:cs typeface="Times New Roman" pitchFamily="18" charset="0"/>
              </a:rPr>
              <a:t> </a:t>
            </a:r>
          </a:p>
          <a:p>
            <a:pPr>
              <a:buNone/>
            </a:pPr>
            <a:r>
              <a:rPr lang="en-US" sz="3200" b="1" dirty="0" smtClean="0">
                <a:latin typeface="Times New Roman" pitchFamily="18" charset="0"/>
                <a:cs typeface="Times New Roman" pitchFamily="18" charset="0"/>
              </a:rPr>
              <a:t>STANDARDS:</a:t>
            </a:r>
            <a:r>
              <a:rPr lang="en-US" sz="3200" dirty="0" smtClean="0">
                <a:latin typeface="Times New Roman" pitchFamily="18" charset="0"/>
                <a:cs typeface="Times New Roman" pitchFamily="18" charset="0"/>
              </a:rPr>
              <a:t> Implement responsibilities regarding criminal activity within the unit, with assistance from Staff Judge Advocate (SJA), by: </a:t>
            </a:r>
          </a:p>
          <a:p>
            <a:pPr>
              <a:buNone/>
            </a:pPr>
            <a:endParaRPr lang="en-US" sz="32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		Reacting to suspected and known illegal activity within the unit.</a:t>
            </a:r>
          </a:p>
          <a:p>
            <a:pPr>
              <a:buNone/>
            </a:pPr>
            <a:r>
              <a:rPr lang="en-US" sz="3200" dirty="0" smtClean="0">
                <a:latin typeface="Times New Roman" pitchFamily="18" charset="0"/>
                <a:cs typeface="Times New Roman" pitchFamily="18" charset="0"/>
              </a:rPr>
              <a:t>    </a:t>
            </a:r>
          </a:p>
          <a:p>
            <a:pPr>
              <a:buNone/>
            </a:pPr>
            <a:r>
              <a:rPr lang="en-US" sz="3200" dirty="0" smtClean="0">
                <a:latin typeface="Times New Roman" pitchFamily="18" charset="0"/>
                <a:cs typeface="Times New Roman" pitchFamily="18" charset="0"/>
              </a:rPr>
              <a:t>		Reporting the action taken as a response to the criminal activity.</a:t>
            </a:r>
          </a:p>
          <a:p>
            <a:pPr>
              <a:buNone/>
            </a:pPr>
            <a:r>
              <a:rPr lang="en-US" sz="3200" dirty="0" smtClean="0">
                <a:latin typeface="Times New Roman" pitchFamily="18" charset="0"/>
                <a:cs typeface="Times New Roman" pitchFamily="18" charset="0"/>
              </a:rPr>
              <a:t>   </a:t>
            </a:r>
          </a:p>
          <a:p>
            <a:pPr>
              <a:buNone/>
            </a:pPr>
            <a:r>
              <a:rPr lang="en-US" sz="3200" dirty="0" smtClean="0">
                <a:latin typeface="Times New Roman" pitchFamily="18" charset="0"/>
                <a:cs typeface="Times New Roman" pitchFamily="18" charset="0"/>
              </a:rPr>
              <a:t>		Recognizing crime prevention resources available to assist</a:t>
            </a:r>
          </a:p>
          <a:p>
            <a:pPr>
              <a:buNone/>
            </a:pPr>
            <a:r>
              <a:rPr lang="en-US" sz="3200" dirty="0" smtClean="0">
                <a:latin typeface="Times New Roman" pitchFamily="18" charset="0"/>
                <a:cs typeface="Times New Roman" pitchFamily="18" charset="0"/>
              </a:rPr>
              <a:t>             in maintaining good order and discipline.</a:t>
            </a:r>
          </a:p>
          <a:p>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pPr algn="ctr"/>
            <a:r>
              <a:rPr lang="en-US" dirty="0" smtClean="0">
                <a:latin typeface="Times New Roman" pitchFamily="18" charset="0"/>
                <a:cs typeface="Times New Roman" pitchFamily="18" charset="0"/>
              </a:rPr>
              <a:t>Terminal Learning Objective  </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686800" cy="4495800"/>
          </a:xfrm>
        </p:spPr>
        <p:txBody>
          <a:bodyPr>
            <a:normAutofit fontScale="77500" lnSpcReduction="20000"/>
          </a:bodyPr>
          <a:lstStyle/>
          <a:p>
            <a:pPr>
              <a:buNone/>
            </a:pPr>
            <a:r>
              <a:rPr lang="en-US" sz="2800" dirty="0">
                <a:latin typeface="Times New Roman" pitchFamily="18" charset="0"/>
                <a:cs typeface="Times New Roman" pitchFamily="18" charset="0"/>
              </a:rPr>
              <a:t>Scenario: You have received a Law Enforcement Report (LER) from the </a:t>
            </a:r>
          </a:p>
          <a:p>
            <a:pPr>
              <a:buNone/>
            </a:pPr>
            <a:r>
              <a:rPr lang="en-US" sz="2800" dirty="0">
                <a:latin typeface="Times New Roman" pitchFamily="18" charset="0"/>
                <a:cs typeface="Times New Roman" pitchFamily="18" charset="0"/>
              </a:rPr>
              <a:t>installation PMO regarding a Soldier who was apprehended for DUI </a:t>
            </a:r>
            <a:r>
              <a:rPr lang="en-US" sz="2800" dirty="0" smtClean="0">
                <a:latin typeface="Times New Roman" pitchFamily="18" charset="0"/>
                <a:cs typeface="Times New Roman" pitchFamily="18" charset="0"/>
              </a:rPr>
              <a:t>on</a:t>
            </a:r>
          </a:p>
          <a:p>
            <a:pPr>
              <a:buNone/>
            </a:pPr>
            <a:r>
              <a:rPr lang="en-US" sz="2800" dirty="0" smtClean="0">
                <a:latin typeface="Times New Roman" pitchFamily="18" charset="0"/>
                <a:cs typeface="Times New Roman" pitchFamily="18" charset="0"/>
              </a:rPr>
              <a:t>The installation</a:t>
            </a:r>
            <a:r>
              <a:rPr lang="en-US" sz="2800" dirty="0">
                <a:latin typeface="Times New Roman" pitchFamily="18" charset="0"/>
                <a:cs typeface="Times New Roman" pitchFamily="18" charset="0"/>
              </a:rPr>
              <a:t>.  You read the report which indicated he was stopped for </a:t>
            </a:r>
          </a:p>
          <a:p>
            <a:pPr>
              <a:buNone/>
            </a:pPr>
            <a:r>
              <a:rPr lang="en-US" sz="2800" dirty="0">
                <a:latin typeface="Times New Roman" pitchFamily="18" charset="0"/>
                <a:cs typeface="Times New Roman" pitchFamily="18" charset="0"/>
              </a:rPr>
              <a:t>speeding in the housing area, failed sobriety tests and had a blood alcohol </a:t>
            </a:r>
          </a:p>
          <a:p>
            <a:pPr>
              <a:buNone/>
            </a:pPr>
            <a:r>
              <a:rPr lang="en-US" sz="2800" dirty="0">
                <a:latin typeface="Times New Roman" pitchFamily="18" charset="0"/>
                <a:cs typeface="Times New Roman" pitchFamily="18" charset="0"/>
              </a:rPr>
              <a:t>content of .1% (.08% is legal).  The Soldier was polite, cooperative and</a:t>
            </a:r>
          </a:p>
          <a:p>
            <a:pPr>
              <a:buNone/>
            </a:pPr>
            <a:r>
              <a:rPr lang="en-US" sz="2800" dirty="0">
                <a:latin typeface="Times New Roman" pitchFamily="18" charset="0"/>
                <a:cs typeface="Times New Roman" pitchFamily="18" charset="0"/>
              </a:rPr>
              <a:t>when interviewed admitted he drank alcohol at a bar for several hours</a:t>
            </a:r>
          </a:p>
          <a:p>
            <a:pPr>
              <a:buNone/>
            </a:pPr>
            <a:r>
              <a:rPr lang="en-US" sz="2800" dirty="0">
                <a:latin typeface="Times New Roman" pitchFamily="18" charset="0"/>
                <a:cs typeface="Times New Roman" pitchFamily="18" charset="0"/>
              </a:rPr>
              <a:t>because his wife had taken the children and left him while he was at work. </a:t>
            </a:r>
          </a:p>
          <a:p>
            <a:pPr>
              <a:buNone/>
            </a:pPr>
            <a:endParaRPr lang="en-US" sz="2800" dirty="0">
              <a:latin typeface="Times New Roman" pitchFamily="18" charset="0"/>
              <a:cs typeface="Times New Roman" pitchFamily="18" charset="0"/>
            </a:endParaRPr>
          </a:p>
          <a:p>
            <a:pPr>
              <a:buNone/>
            </a:pPr>
            <a:r>
              <a:rPr lang="en-US" sz="2800" dirty="0">
                <a:latin typeface="Times New Roman" pitchFamily="18" charset="0"/>
                <a:cs typeface="Times New Roman" pitchFamily="18" charset="0"/>
              </a:rPr>
              <a:t>Questions for Discussion:</a:t>
            </a:r>
          </a:p>
          <a:p>
            <a:pPr>
              <a:buNone/>
            </a:pPr>
            <a:r>
              <a:rPr lang="en-US" sz="2800" dirty="0">
                <a:latin typeface="Times New Roman" pitchFamily="18" charset="0"/>
                <a:cs typeface="Times New Roman" pitchFamily="18" charset="0"/>
              </a:rPr>
              <a:t>a. Should a commander's inquiry be initiated?</a:t>
            </a:r>
          </a:p>
          <a:p>
            <a:pPr>
              <a:buNone/>
            </a:pPr>
            <a:r>
              <a:rPr lang="en-US" sz="2800" dirty="0">
                <a:latin typeface="Times New Roman" pitchFamily="18" charset="0"/>
                <a:cs typeface="Times New Roman" pitchFamily="18" charset="0"/>
              </a:rPr>
              <a:t>b. What type of punishment, if any, would you give this Soldier?</a:t>
            </a:r>
          </a:p>
          <a:p>
            <a:pPr>
              <a:buNone/>
            </a:pPr>
            <a:r>
              <a:rPr lang="en-US" sz="2800" dirty="0">
                <a:latin typeface="Times New Roman" pitchFamily="18" charset="0"/>
                <a:cs typeface="Times New Roman" pitchFamily="18" charset="0"/>
              </a:rPr>
              <a:t>c. Are there additional reporting requirements?</a:t>
            </a:r>
          </a:p>
        </p:txBody>
      </p:sp>
      <p:sp>
        <p:nvSpPr>
          <p:cNvPr id="2" name="Title 1"/>
          <p:cNvSpPr>
            <a:spLocks noGrp="1"/>
          </p:cNvSpPr>
          <p:nvPr>
            <p:ph type="title"/>
          </p:nvPr>
        </p:nvSpPr>
        <p:spPr>
          <a:xfrm>
            <a:off x="228600" y="274638"/>
            <a:ext cx="8686800" cy="1143000"/>
          </a:xfrm>
        </p:spPr>
        <p:txBody>
          <a:bodyPr>
            <a:noAutofit/>
          </a:bodyPr>
          <a:lstStyle/>
          <a:p>
            <a:pPr algn="ctr"/>
            <a:r>
              <a:rPr lang="en-US" dirty="0" smtClean="0">
                <a:latin typeface="Times New Roman" pitchFamily="18" charset="0"/>
                <a:cs typeface="Times New Roman" pitchFamily="18" charset="0"/>
              </a:rPr>
              <a:t>“How would you respond?”</a:t>
            </a: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24201"/>
            <a:ext cx="8229600" cy="685800"/>
          </a:xfrm>
        </p:spPr>
        <p:txBody>
          <a:bodyPr/>
          <a:lstStyle/>
          <a:p>
            <a:pPr>
              <a:buNone/>
            </a:pP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
        <p:nvSpPr>
          <p:cNvPr id="2" name="Title 1"/>
          <p:cNvSpPr>
            <a:spLocks noGrp="1"/>
          </p:cNvSpPr>
          <p:nvPr>
            <p:ph type="title"/>
          </p:nvPr>
        </p:nvSpPr>
        <p:spPr>
          <a:xfrm>
            <a:off x="228600" y="1143000"/>
            <a:ext cx="8610600" cy="1905000"/>
          </a:xfrm>
        </p:spPr>
        <p:txBody>
          <a:bodyPr/>
          <a:lstStyle/>
          <a:p>
            <a:pPr algn="ctr"/>
            <a:r>
              <a:rPr lang="en-US" dirty="0" smtClean="0">
                <a:latin typeface="Times New Roman" pitchFamily="18" charset="0"/>
                <a:cs typeface="Times New Roman" pitchFamily="18" charset="0"/>
              </a:rPr>
              <a:t>“What was your response?” </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143000"/>
            <a:ext cx="7391400" cy="4864291"/>
          </a:xfrm>
        </p:spPr>
        <p:txBody>
          <a:bodyPr>
            <a:normAutofit/>
          </a:bodyPr>
          <a:lstStyle/>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High Risk Behavior</a:t>
            </a:r>
          </a:p>
          <a:p>
            <a:pPr>
              <a:buFont typeface="Courier New" panose="02070309020205020404" pitchFamily="49" charset="0"/>
              <a:buChar char="o"/>
            </a:pPr>
            <a:r>
              <a:rPr lang="en-US" sz="2400" dirty="0" smtClean="0">
                <a:latin typeface="Times New Roman" pitchFamily="18" charset="0"/>
                <a:cs typeface="Times New Roman" pitchFamily="18" charset="0"/>
              </a:rPr>
              <a:t>Commanders remain impartial throughout the process</a:t>
            </a:r>
          </a:p>
          <a:p>
            <a:pPr>
              <a:buFont typeface="Courier New" panose="02070309020205020404" pitchFamily="49" charset="0"/>
              <a:buChar char="o"/>
            </a:pPr>
            <a:r>
              <a:rPr lang="en-US" sz="2400" dirty="0" smtClean="0">
                <a:latin typeface="Times New Roman" pitchFamily="18" charset="0"/>
                <a:cs typeface="Times New Roman" pitchFamily="18" charset="0"/>
              </a:rPr>
              <a:t>Report if it meets the threshold</a:t>
            </a:r>
          </a:p>
          <a:p>
            <a:pPr>
              <a:buFont typeface="Courier New" panose="02070309020205020404" pitchFamily="49" charset="0"/>
              <a:buChar char="o"/>
            </a:pPr>
            <a:r>
              <a:rPr lang="en-US" sz="2400" dirty="0" smtClean="0">
                <a:latin typeface="Times New Roman" pitchFamily="18" charset="0"/>
                <a:cs typeface="Times New Roman" pitchFamily="18" charset="0"/>
              </a:rPr>
              <a:t>May appoint a 15-6 investigating officer </a:t>
            </a:r>
          </a:p>
          <a:p>
            <a:pPr>
              <a:buFont typeface="Courier New" panose="02070309020205020404" pitchFamily="49" charset="0"/>
              <a:buChar char="o"/>
            </a:pPr>
            <a:r>
              <a:rPr lang="en-US" sz="2400" dirty="0" smtClean="0">
                <a:latin typeface="Times New Roman" pitchFamily="18" charset="0"/>
                <a:cs typeface="Times New Roman" pitchFamily="18" charset="0"/>
              </a:rPr>
              <a:t>Commander decides appropriate action(s) </a:t>
            </a:r>
          </a:p>
          <a:p>
            <a:pPr marL="109728" indent="0">
              <a:buNone/>
            </a:pPr>
            <a:r>
              <a:rPr lang="en-US" sz="2400" dirty="0" smtClean="0">
                <a:latin typeface="Times New Roman" pitchFamily="18" charset="0"/>
                <a:cs typeface="Times New Roman" pitchFamily="18" charset="0"/>
              </a:rPr>
              <a:t>  </a:t>
            </a:r>
          </a:p>
          <a:p>
            <a:r>
              <a:rPr lang="en-US" sz="2400" dirty="0" smtClean="0">
                <a:latin typeface="Times New Roman" pitchFamily="18" charset="0"/>
                <a:cs typeface="Times New Roman" pitchFamily="18" charset="0"/>
              </a:rPr>
              <a:t>Data Analysis </a:t>
            </a:r>
            <a:endParaRPr lang="en-US" sz="2400" dirty="0">
              <a:latin typeface="Times New Roman" pitchFamily="18" charset="0"/>
              <a:cs typeface="Times New Roman" pitchFamily="18" charset="0"/>
            </a:endParaRPr>
          </a:p>
          <a:p>
            <a:pPr>
              <a:buFont typeface="Courier New" panose="02070309020205020404" pitchFamily="49" charset="0"/>
              <a:buChar char="o"/>
            </a:pPr>
            <a:r>
              <a:rPr lang="en-US" sz="2400" dirty="0" smtClean="0">
                <a:latin typeface="Times New Roman" pitchFamily="18" charset="0"/>
                <a:cs typeface="Times New Roman" pitchFamily="18" charset="0"/>
              </a:rPr>
              <a:t>Uneven application in adjudicating</a:t>
            </a:r>
          </a:p>
          <a:p>
            <a:pPr>
              <a:buFont typeface="Courier New" panose="02070309020205020404" pitchFamily="49" charset="0"/>
              <a:buChar char="o"/>
            </a:pPr>
            <a:r>
              <a:rPr lang="en-US" sz="2400" dirty="0" smtClean="0">
                <a:latin typeface="Times New Roman" pitchFamily="18" charset="0"/>
                <a:cs typeface="Times New Roman" pitchFamily="18" charset="0"/>
              </a:rPr>
              <a:t>Form 4833 show varying levels	</a:t>
            </a:r>
          </a:p>
          <a:p>
            <a:endParaRPr lang="en-US" sz="2000" dirty="0" smtClean="0">
              <a:latin typeface="Times New Roman" pitchFamily="18" charset="0"/>
              <a:cs typeface="Times New Roman" pitchFamily="18" charset="0"/>
            </a:endParaRPr>
          </a:p>
        </p:txBody>
      </p:sp>
      <p:sp>
        <p:nvSpPr>
          <p:cNvPr id="2" name="Title 1"/>
          <p:cNvSpPr>
            <a:spLocks noGrp="1"/>
          </p:cNvSpPr>
          <p:nvPr>
            <p:ph type="title"/>
          </p:nvPr>
        </p:nvSpPr>
        <p:spPr>
          <a:xfrm>
            <a:off x="152400" y="274638"/>
            <a:ext cx="8763000" cy="1143000"/>
          </a:xfrm>
        </p:spPr>
        <p:txBody>
          <a:bodyPr>
            <a:noAutofit/>
          </a:bodyPr>
          <a:lstStyle/>
          <a:p>
            <a:pPr algn="ctr"/>
            <a:r>
              <a:rPr lang="en-US" dirty="0" smtClean="0">
                <a:latin typeface="Times New Roman" pitchFamily="18" charset="0"/>
                <a:cs typeface="Times New Roman" pitchFamily="18" charset="0"/>
              </a:rPr>
              <a:t>React </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676400"/>
            <a:ext cx="8229600" cy="4648200"/>
          </a:xfrm>
        </p:spPr>
        <p:txBody>
          <a:bodyPr>
            <a:normAutofit/>
          </a:bodyPr>
          <a:lstStyle/>
          <a:p>
            <a:pPr marL="109728" indent="0">
              <a:buNone/>
            </a:pPr>
            <a:endParaRPr lang="en-US" sz="2400" dirty="0" smtClean="0">
              <a:latin typeface="Times New Roman" pitchFamily="18" charset="0"/>
              <a:cs typeface="Times New Roman" pitchFamily="18" charset="0"/>
            </a:endParaRPr>
          </a:p>
          <a:p>
            <a:pPr marL="109728" indent="0">
              <a:buNone/>
            </a:pPr>
            <a:r>
              <a:rPr lang="en-US" sz="2400" dirty="0" smtClean="0">
                <a:latin typeface="Times New Roman" pitchFamily="18" charset="0"/>
                <a:cs typeface="Times New Roman" pitchFamily="18" charset="0"/>
              </a:rPr>
              <a:t>DA Form 4833</a:t>
            </a:r>
          </a:p>
          <a:p>
            <a:pPr lvl="1"/>
            <a:r>
              <a:rPr lang="en-US" sz="2400" dirty="0" smtClean="0">
                <a:latin typeface="Times New Roman" pitchFamily="18" charset="0"/>
                <a:cs typeface="Times New Roman" pitchFamily="18" charset="0"/>
              </a:rPr>
              <a:t>Forwarded to appropriate action commander</a:t>
            </a:r>
          </a:p>
          <a:p>
            <a:pPr lvl="1"/>
            <a:r>
              <a:rPr lang="en-US" sz="2400" dirty="0" smtClean="0">
                <a:latin typeface="Times New Roman" pitchFamily="18" charset="0"/>
                <a:cs typeface="Times New Roman" pitchFamily="18" charset="0"/>
              </a:rPr>
              <a:t>60 days to log into ALERTS, complete and return</a:t>
            </a:r>
          </a:p>
          <a:p>
            <a:pPr lvl="1"/>
            <a:r>
              <a:rPr lang="en-US" sz="2400" dirty="0" smtClean="0">
                <a:latin typeface="Times New Roman" pitchFamily="18" charset="0"/>
                <a:cs typeface="Times New Roman" pitchFamily="18" charset="0"/>
              </a:rPr>
              <a:t>Supporting documentation </a:t>
            </a:r>
          </a:p>
        </p:txBody>
      </p:sp>
      <p:sp>
        <p:nvSpPr>
          <p:cNvPr id="3" name="Title 2"/>
          <p:cNvSpPr>
            <a:spLocks noGrp="1"/>
          </p:cNvSpPr>
          <p:nvPr>
            <p:ph type="title"/>
          </p:nvPr>
        </p:nvSpPr>
        <p:spPr>
          <a:xfrm>
            <a:off x="152400" y="609600"/>
            <a:ext cx="8839200" cy="685800"/>
          </a:xfrm>
        </p:spPr>
        <p:txBody>
          <a:bodyPr>
            <a:noAutofit/>
          </a:bodyPr>
          <a:lstStyle/>
          <a:p>
            <a:pPr algn="ctr"/>
            <a:r>
              <a:rPr lang="en-US" dirty="0" smtClean="0">
                <a:latin typeface="Times New Roman" pitchFamily="18" charset="0"/>
                <a:cs typeface="Times New Roman" pitchFamily="18" charset="0"/>
              </a:rPr>
              <a:t>Reporting </a:t>
            </a: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Military Protective Orders</a:t>
            </a:r>
          </a:p>
          <a:p>
            <a:r>
              <a:rPr lang="en-US" dirty="0" smtClean="0">
                <a:latin typeface="Times New Roman" pitchFamily="18" charset="0"/>
                <a:cs typeface="Times New Roman" pitchFamily="18" charset="0"/>
              </a:rPr>
              <a:t>AWOL/Deserters</a:t>
            </a:r>
          </a:p>
          <a:p>
            <a:pPr lvl="1">
              <a:buNone/>
            </a:pPr>
            <a:endParaRPr lang="en-US" dirty="0" smtClean="0"/>
          </a:p>
          <a:p>
            <a:pPr>
              <a:buNone/>
            </a:pPr>
            <a:r>
              <a:rPr lang="en-US" dirty="0" smtClean="0"/>
              <a:t>		</a:t>
            </a:r>
            <a:endParaRPr lang="en-US" dirty="0"/>
          </a:p>
        </p:txBody>
      </p:sp>
      <p:sp>
        <p:nvSpPr>
          <p:cNvPr id="2" name="Title 1"/>
          <p:cNvSpPr>
            <a:spLocks noGrp="1"/>
          </p:cNvSpPr>
          <p:nvPr>
            <p:ph type="title"/>
          </p:nvPr>
        </p:nvSpPr>
        <p:spPr/>
        <p:txBody>
          <a:bodyPr>
            <a:normAutofit/>
          </a:bodyPr>
          <a:lstStyle/>
          <a:p>
            <a:pPr algn="ctr"/>
            <a:r>
              <a:rPr lang="en-US" dirty="0" smtClean="0">
                <a:latin typeface="Times New Roman" pitchFamily="18" charset="0"/>
                <a:cs typeface="Times New Roman" pitchFamily="18" charset="0"/>
              </a:rPr>
              <a:t>Additional Reporting Requirements</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143000"/>
            <a:ext cx="8458200" cy="5181600"/>
          </a:xfrm>
        </p:spPr>
        <p:txBody>
          <a:bodyPr>
            <a:normAutofit/>
          </a:bodyPr>
          <a:lstStyle/>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Crime prevention surveys             </a:t>
            </a:r>
          </a:p>
          <a:p>
            <a:r>
              <a:rPr lang="en-US" sz="2400" dirty="0" smtClean="0">
                <a:latin typeface="Times New Roman" pitchFamily="18" charset="0"/>
                <a:cs typeface="Times New Roman" pitchFamily="18" charset="0"/>
              </a:rPr>
              <a:t>Family Advocacy Program (FAP)</a:t>
            </a:r>
          </a:p>
          <a:p>
            <a:r>
              <a:rPr lang="en-US" sz="2400" dirty="0" smtClean="0">
                <a:latin typeface="Times New Roman" pitchFamily="18" charset="0"/>
                <a:cs typeface="Times New Roman" pitchFamily="18" charset="0"/>
              </a:rPr>
              <a:t>Sexual Harassment/Assault Response and Prevention (SHARP)</a:t>
            </a:r>
          </a:p>
          <a:p>
            <a:r>
              <a:rPr lang="en-US" sz="2400" dirty="0" smtClean="0">
                <a:latin typeface="Times New Roman" pitchFamily="18" charset="0"/>
                <a:cs typeface="Times New Roman" pitchFamily="18" charset="0"/>
              </a:rPr>
              <a:t>Unit and Installation Policy Letters</a:t>
            </a:r>
          </a:p>
          <a:p>
            <a:r>
              <a:rPr lang="en-US" sz="2400" dirty="0" smtClean="0">
                <a:latin typeface="Times New Roman" pitchFamily="18" charset="0"/>
                <a:cs typeface="Times New Roman" pitchFamily="18" charset="0"/>
              </a:rPr>
              <a:t>Courtesy Patrols</a:t>
            </a:r>
          </a:p>
          <a:p>
            <a:r>
              <a:rPr lang="en-US" sz="2400" dirty="0" smtClean="0">
                <a:latin typeface="Times New Roman" pitchFamily="18" charset="0"/>
                <a:cs typeface="Times New Roman" pitchFamily="18" charset="0"/>
              </a:rPr>
              <a:t>Army Substance Abuse Program/Unit Risk Inventories</a:t>
            </a:r>
          </a:p>
          <a:p>
            <a:r>
              <a:rPr lang="en-US" sz="2400" dirty="0" smtClean="0">
                <a:latin typeface="Times New Roman" pitchFamily="18" charset="0"/>
                <a:cs typeface="Times New Roman" pitchFamily="18" charset="0"/>
              </a:rPr>
              <a:t>Coordination with other agencies</a:t>
            </a:r>
            <a:endParaRPr lang="en-US" sz="2400" dirty="0">
              <a:latin typeface="Times New Roman" pitchFamily="18" charset="0"/>
              <a:cs typeface="Times New Roman" pitchFamily="18" charset="0"/>
            </a:endParaRPr>
          </a:p>
        </p:txBody>
      </p:sp>
      <p:sp>
        <p:nvSpPr>
          <p:cNvPr id="3" name="Title 2"/>
          <p:cNvSpPr>
            <a:spLocks noGrp="1"/>
          </p:cNvSpPr>
          <p:nvPr>
            <p:ph type="title"/>
          </p:nvPr>
        </p:nvSpPr>
        <p:spPr>
          <a:xfrm>
            <a:off x="228600" y="274638"/>
            <a:ext cx="8686800" cy="868362"/>
          </a:xfrm>
        </p:spPr>
        <p:txBody>
          <a:bodyPr/>
          <a:lstStyle/>
          <a:p>
            <a:pPr algn="ctr"/>
            <a:r>
              <a:rPr lang="en-US" dirty="0" smtClean="0">
                <a:latin typeface="Times New Roman" pitchFamily="18" charset="0"/>
                <a:cs typeface="Times New Roman" pitchFamily="18" charset="0"/>
              </a:rPr>
              <a:t>Crime Prevention Resources </a:t>
            </a:r>
            <a:endParaRPr lang="en-US"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3809</TotalTime>
  <Words>521</Words>
  <Application>Microsoft Office PowerPoint</Application>
  <PresentationFormat>On-screen Show (4:3)</PresentationFormat>
  <Paragraphs>95</Paragraphs>
  <Slides>12</Slides>
  <Notes>0</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Calibri</vt:lpstr>
      <vt:lpstr>Courier New</vt:lpstr>
      <vt:lpstr>Lucida Sans Unicode</vt:lpstr>
      <vt:lpstr>Times New Roman</vt:lpstr>
      <vt:lpstr>Verdana</vt:lpstr>
      <vt:lpstr>Wingdings 2</vt:lpstr>
      <vt:lpstr>Wingdings 3</vt:lpstr>
      <vt:lpstr>Concourse</vt:lpstr>
      <vt:lpstr>PowerPoint Presentation</vt:lpstr>
      <vt:lpstr>Readiness of the Force… </vt:lpstr>
      <vt:lpstr>Terminal Learning Objective  </vt:lpstr>
      <vt:lpstr>“How would you respond?”</vt:lpstr>
      <vt:lpstr>“What was your response?” </vt:lpstr>
      <vt:lpstr>React </vt:lpstr>
      <vt:lpstr>Reporting </vt:lpstr>
      <vt:lpstr>Additional Reporting Requirements</vt:lpstr>
      <vt:lpstr>Crime Prevention Resources </vt:lpstr>
      <vt:lpstr>Summary </vt:lpstr>
      <vt:lpstr>PowerPoint Presentation</vt:lpstr>
      <vt:lpstr>            Final Scenario</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React to Criminal Activity  within the Unit</dc:title>
  <dc:creator>sheri.j.schatz</dc:creator>
  <cp:lastModifiedBy>McGee, Marvin H Mr CIV USA TRADOC</cp:lastModifiedBy>
  <cp:revision>241</cp:revision>
  <cp:lastPrinted>2015-01-16T17:36:57Z</cp:lastPrinted>
  <dcterms:created xsi:type="dcterms:W3CDTF">2012-04-09T15:41:12Z</dcterms:created>
  <dcterms:modified xsi:type="dcterms:W3CDTF">2018-02-22T19:33:41Z</dcterms:modified>
</cp:coreProperties>
</file>