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1" r:id="rId2"/>
    <p:sldId id="292" r:id="rId3"/>
    <p:sldId id="307" r:id="rId4"/>
    <p:sldId id="305" r:id="rId5"/>
    <p:sldId id="304" r:id="rId6"/>
    <p:sldId id="308" r:id="rId7"/>
    <p:sldId id="311" r:id="rId8"/>
    <p:sldId id="309" r:id="rId9"/>
    <p:sldId id="259" r:id="rId10"/>
    <p:sldId id="267" r:id="rId11"/>
    <p:sldId id="293" r:id="rId12"/>
    <p:sldId id="294" r:id="rId13"/>
    <p:sldId id="303" r:id="rId14"/>
    <p:sldId id="310" r:id="rId15"/>
    <p:sldId id="298"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1689" autoAdjust="0"/>
  </p:normalViewPr>
  <p:slideViewPr>
    <p:cSldViewPr snapToGrid="0">
      <p:cViewPr varScale="1">
        <p:scale>
          <a:sx n="91" d="100"/>
          <a:sy n="91" d="100"/>
        </p:scale>
        <p:origin x="370"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2:54.983"/>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72 0,'-23'0'297,"46"24"-62,24-24-173,-24 0 110,-23 23-156,23-23 62,24 0-63,-24 0 48,0 0 31,1 0-1,-1 0-77,0 0 0,24 0 62,-24 0-63,0 0 32,24 0-16,-24 0 48,1 0-64,-1 0-15,0 0 16,1 0-16,22 0 15,-22 0 1,-1-23-16,0-1 16,0 24-1,24 0 188,0 0-156,-24-23-15,0 23 46,1 0 15,-1 0-77,0 0 0,0-23-1,1 23 126,-1 0-32,0 0-93,24 0 15,-24 0-31,1 0 16,-1 0-16,-23 23 15,46 24-15,-22-47 110,22 0-63,-22-24 46,-1 1-77,0 23 31,24 0-31,-24 0 15,1 0 0,-1 0 63,0 0-79,24 0 64,-24 0-33,0 0-14,24 0-32,-24 0 31,1 0-15,22 23 140,-23-23-62,24 24-63,-24-24-16,1 23 32,-1 0-47,0 1 63,1-24-16,-1 0 15,0 0 79,0 0-79,1 0 32,69-70-78,-70 70-1,1-24 1,-1 1 0,23 23 15,-22 0 297,22 0-328,1 0 16,-24 0-16,24 0 15,0 0 1,-47 23-16,23-23 15,0 24-15,0-24 266,1 0-203,-1 0-48,24 0 16,-24 0-15,0 0 15,1 0-31,-1 0 16,0 0 0,0 0 77,24 0-77,-24 0 0,24 0 46,-24 0-46,1 0 109,22 0-94,-23 0 31,1 0 48,-1 0-95,0 0-15,1 0 16,22 0 0,-22 0-1,-1 0 17,24 0-1,-24 0 63,0 0-79,0 0 1,1 0-1,-1 0 48,24 0-47,-24 0-1,0 0 1,1 0-16,-1 0 15,0 0 1,0-24 15,1 1-15,-1 23 0,0 0-1,1 0 16,-1 0 48,0 0-17,1 0-31,-1 0-15,0 0 0,0 0-1,1-23 1,-1 23 15,0 0 63,1 0-79,22 0 17,-22 0 93,-1 0-110,0 0 1,1 0-16,-1 0 16,23 0-1,-22 0 110,22 0-15,24-24-110,-23 24 250,-24 0-188,0 0 16,24 0-31,-24 0 47,24 24-63,-24-24 32,1 0-32,22 0 141,-23 0-79</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34.079"/>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4 0,'23'0'250,"0"0"-219,1 0 16,-1 0-31,0 0-1,1 0 17,-1 0-1,0 0-31,1 0 15,-1 23 126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2:59.796"/>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 0,'23'23'31,"24"-23"0,-24 0 63,0 0-78,1 0-1,-1 0 1,0 0 0,24 0 15,-24 0-31,0 0 15,24 0 32,-24 0-31,1 0 0,-1 0-16,0 0 31,0 0 0,24 0 0,-24 0-15,1 0 46,22 0-46,-22 0 31,-1 0 0,0 0 0,0 0 62,1 0-109,-24-23 78,46 23 0,-22 0-15,-1 0 46,0 0-15,1 0-78,-1 0 30,0 0-30,-23 23-16,23-23 16,1 0-16,-1 47 15,-46-47 235,-1 0-234</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02.078"/>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1 0,'47'0'234,"-24"0"-203,1 0 0,-1 0 1,0 0-1,1 0-15,22 0 46,-23 0 32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03.984"/>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23 0,'0'-23'109,"24"23"-77,-1 0-1,0 0-15,1 0-1,-1 0 1,0 0-16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05.93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0 0,'23'0'219,"1"0"-204,22 0 32,-22 0 94,-1 0-110,0 0 63,1 0-16</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22.038"/>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0 141 0,'0'23'47,"23"-23"109,1 0-94,-1 0-30,0 0-1,0 0 110,1 0-110,-24-23 141,46 23-125,-22-23-47,-1 23 125,24 0-110,-24 0 1,0 0-1,0-24 1,1 24 93,-1 0-93,0-23-16,-23 0 141,24 23-32,-1 0-93,0 0-16,1 0 109,-1 0-93,0 0 15,1 23 0,-1-23-31,23 0 16,-22 0-1,-1 0 1,0 0 47,-23 23 46,24-23-78,22 0-31,-22 0 16,-1 0-1,0 0 48,0 0 109,1 0-125,-1 0-47,0 0 15,1 0 1,-1 0 0,24 0 15,-24 0-16,0 0 1,0 0 47,1 0-48,-1 0 63,0 0-46,1 0-17,-1 0 1,0 0 62,47 0-62,-46 0-1,22 0 32,-23 0 0,1 0-47,-1 0 16,0 0-1,1 0 63,46 0-46,-47 0-17,47 0 1,-24-23 15,-22 0 16,-1 23 15,0 0-15,1 0-47,22-24 16,-23 24 31,1 0-32,-1 0 17,0 0-1,47 0-15,-46 0 15,22-23-31,-23 23 31,1 0-31,-1 0 16,0 0-1,1 0 1,22 0 93,-22 0-93,46 0 0,-47 0-1,0 0 1,0 0-1,-23 23-15,24-23 32,-1 24 15,0-1-16,1-23-16,-1 0 1,0 0 0,1 23-1,-1 1-15,0-1 78,0-23-31,1 0-47,-1 0 16,0 0-16,1 0 16,-1 0-16,0 23 15,1-23 79,22 0-94,-23 0 16,1 0-1,22 0 1,-22 0 78,-1 0-94,0 0 15,1 0 1,-1 0-1,0 0 110,1 0-125,-1 0 16,0 0 0,0 0-16,1 0 15,-1 0 1,24 0 62,-24 0-78,0 0 16,24 0-1,-24 0 1,0 0 0,1 0 30,22 0-30,-22 0 0,-1 0 171,24 0-171,-47-23-1,23 0 32,0 23-31,-23-24 0,23 24-1,1 0 32,-1 0-16,0 0 47,1 0-62,22 0 109,-22 0-94,-1 0 32,24 0-48,-24 0 17,0 0-17,0 0 1,1 0 0,-1 0 93,24 0-78,-24 0-15,0 0-1,47-23-15,-47 0 16,24 23 109,-24 0-94,1 0-15,22 0-16,-22 0 16,-1 0-1,0 0 1,0 0-1,1 0 17,22 0 30,-22 0-46,-1 0-1,0 0-15,1 0 16,-1 23-16,0-23 63,0 0-32,1 0-16,-1 47 1,24-47 0,-24 23-16,0-23 15,24 0 1,-24 0 203,1 0-204,22 0-15,-23 0 16,1 0 0,-1 0-16,0 0 31,1 0-31,-24 23 31,46-23-15,-22 0 109,-1 0-110,0 0-15,0 0 47,1 0 63,-1 0-79,0 0-16,1 0-15,22 0 16,-22 0-16,-1 0 16,0 0 77,24 0-77,-24 0 0,0-23-16,1 0 140,-24-1-15,0 1-93,0-24-17,23 47 1,24-23-1,-24 23 48,0 0-63,1 0 16,22 0-1,-23 0 126,24 23-110,-24 1 0,1-24 16,-1 0-16,0 0 1,1 0-1,-1 0 110,23 0-126,-22 0 1,-24 23-1,23-23 95,24 0-95,-47 23 17,23 1-1,0-24-15,1 0 15,-1 0-31,0 0 0,24 0 172,-24 23-157,0-23 63,1 0-62,22 0-16,-22 0 16,22 0-16,1 23 15,-24-23 1,0 0 0,1 23 109,-1-23-110,0 0 79,1 0-78,-1 0-1,24 0 79,-24 0-78,0 0-16,0 0 15,24 0-15,-24 0 141,1 0-94,-1 0 0,0 0-47,24 0 31,-24 0-31,0 0 156,47-23-140,-70 0 156,0 0-126,-23 23-30,0 0-16,-24 0 16,24 0-1,0 0-15,-24 0 16,24 0-16,-24 0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27.25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0 0,'23'0'453,"24"0"-343,-24 0-63,0 0-47,1 0 31,-1 0-16,0 0 64,1 0-64,-1 0 16,0 0 16,1 0-15,22 0-32,-23 0 31,1 0-16,-1 0 1,0 0 0,1 0 15,22 0 0,-22 0-15,-1 0-1,23 0 1,-22 0 31,-1 0-47,0 0 16,1 0-1,-1 0 63,24 0-46,-24 0-32,0 0 46,24 0-14,-1 0-17,-22 0 1,-1 0 15,0 0-15,1 0 15,-1 0 63,0 0-79,0 0 64,24 0-33,-24 0 48</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29.667"/>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1 25 0,'24'0'250,"-1"0"-203,0 0-31,1 0-1,22 0 1,-22 0 0,-1 0 46,0-24 188</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53.33333" units="1/cm"/>
          <inkml:channelProperty channel="Y" name="resolution" value="41.37931" units="1/cm"/>
          <inkml:channelProperty channel="T" name="resolution" value="1" units="1/dev"/>
        </inkml:channelProperties>
      </inkml:inkSource>
      <inkml:timestamp xml:id="ts0" timeString="2021-04-06T17:23:31.804"/>
    </inkml:context>
    <inkml:brush xml:id="br0">
      <inkml:brushProperty name="width" value="0.29167" units="cm"/>
      <inkml:brushProperty name="height" value="0.58333" units="cm"/>
      <inkml:brushProperty name="color" value="#FFFF00"/>
      <inkml:brushProperty name="tip" value="rectangle"/>
      <inkml:brushProperty name="rasterOp" value="maskPen"/>
      <inkml:brushProperty name="fitToCurve" value="1"/>
    </inkml:brush>
  </inkml:definitions>
  <inkml:trace contextRef="#ctx0" brushRef="#br0">0 5 0,'23'0'266,"24"0"-235,-1 0-15,1 0 46,-24 0 1,1 0 15,22 0-63,-46 23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1520051-A45B-4987-B816-2C7DF6CB5A0D}" type="datetimeFigureOut">
              <a:rPr lang="en-US" smtClean="0"/>
              <a:pPr/>
              <a:t>4/6/2021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F5435A5-E9EB-49FA-8D56-218D7056E972}" type="slidenum">
              <a:rPr lang="en-US" smtClean="0"/>
              <a:pPr/>
              <a:t>‹#›</a:t>
            </a:fld>
            <a:endParaRPr lang="en-US" dirty="0"/>
          </a:p>
        </p:txBody>
      </p:sp>
    </p:spTree>
    <p:extLst>
      <p:ext uri="{BB962C8B-B14F-4D97-AF65-F5344CB8AC3E}">
        <p14:creationId xmlns:p14="http://schemas.microsoft.com/office/powerpoint/2010/main" val="56772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1</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24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13</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0" i="0" u="none" strike="noStrike" kern="1200" baseline="0" dirty="0">
                <a:solidFill>
                  <a:schemeClr val="tx1"/>
                </a:solidFill>
                <a:ea typeface="+mn-ea"/>
                <a:cs typeface="+mn-cs"/>
              </a:rPr>
              <a:t>Location of Miss and Hit Operating System;</a:t>
            </a:r>
          </a:p>
          <a:p>
            <a:r>
              <a:rPr lang="en-US" sz="1200" b="0" i="0" u="none" strike="noStrike" kern="1200" baseline="0" dirty="0">
                <a:solidFill>
                  <a:schemeClr val="tx1"/>
                </a:solidFill>
                <a:ea typeface="+mn-ea"/>
                <a:cs typeface="+mn-cs"/>
              </a:rPr>
              <a:t>a. Location of Miss and Hit (LOMAH) is a computer controlled target system that provides</a:t>
            </a:r>
          </a:p>
          <a:p>
            <a:r>
              <a:rPr lang="en-US" sz="1200" b="0" i="0" u="none" strike="noStrike" kern="1200" baseline="0" dirty="0">
                <a:solidFill>
                  <a:schemeClr val="tx1"/>
                </a:solidFill>
                <a:ea typeface="+mn-ea"/>
                <a:cs typeface="+mn-cs"/>
              </a:rPr>
              <a:t>immediate feedback of each shot fired (on or off the target) by an individual shooter on a</a:t>
            </a:r>
          </a:p>
          <a:p>
            <a:r>
              <a:rPr lang="en-US" sz="1200" b="0" i="0" u="none" strike="noStrike" kern="1200" baseline="0" dirty="0">
                <a:solidFill>
                  <a:schemeClr val="tx1"/>
                </a:solidFill>
                <a:ea typeface="+mn-ea"/>
                <a:cs typeface="+mn-cs"/>
              </a:rPr>
              <a:t>computerized display at the individual’s firing position and the centralized tower computer system.</a:t>
            </a:r>
          </a:p>
          <a:p>
            <a:r>
              <a:rPr lang="en-US" sz="1200" b="0" i="0" u="none" strike="noStrike" kern="1200" baseline="0" dirty="0">
                <a:solidFill>
                  <a:schemeClr val="tx1"/>
                </a:solidFill>
                <a:ea typeface="+mn-ea"/>
                <a:cs typeface="+mn-cs"/>
              </a:rPr>
              <a:t>LOMAH enables the individual shooter, coach, or trainer to recognize and identify shooting errors. It</a:t>
            </a:r>
          </a:p>
          <a:p>
            <a:r>
              <a:rPr lang="en-US" sz="1200" b="0" i="0" u="none" strike="noStrike" kern="1200" baseline="0" dirty="0">
                <a:solidFill>
                  <a:schemeClr val="tx1"/>
                </a:solidFill>
                <a:ea typeface="+mn-ea"/>
                <a:cs typeface="+mn-cs"/>
              </a:rPr>
              <a:t>also allows the coach or trainer to assist in correcting shooting errors in a more defined and accurate</a:t>
            </a:r>
          </a:p>
          <a:p>
            <a:r>
              <a:rPr lang="en-US" sz="1200" b="0" i="0" u="none" strike="noStrike" kern="1200" baseline="0" dirty="0">
                <a:solidFill>
                  <a:schemeClr val="tx1"/>
                </a:solidFill>
                <a:ea typeface="+mn-ea"/>
                <a:cs typeface="+mn-cs"/>
              </a:rPr>
              <a:t>methodology while reducing ammunition expenditure and time required for live fire training</a:t>
            </a:r>
          </a:p>
          <a:p>
            <a:r>
              <a:rPr lang="en-US" sz="1200" b="0" i="0" u="none" strike="noStrike" kern="1200" baseline="0" dirty="0">
                <a:solidFill>
                  <a:schemeClr val="tx1"/>
                </a:solidFill>
                <a:ea typeface="+mn-ea"/>
                <a:cs typeface="+mn-cs"/>
              </a:rPr>
              <a:t>exercises.</a:t>
            </a:r>
            <a:endParaRPr lang="en-US" dirty="0"/>
          </a:p>
        </p:txBody>
      </p:sp>
    </p:spTree>
    <p:extLst>
      <p:ext uri="{BB962C8B-B14F-4D97-AF65-F5344CB8AC3E}">
        <p14:creationId xmlns:p14="http://schemas.microsoft.com/office/powerpoint/2010/main" val="149634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Leaders plan formal AARs at the same time they finalize their training plan (six to eight weeks before execution). Formal AARs require more planning and preparation than informal AARs. They require site reconnaissance and selection, coordination for training aids (such as terrain models or map blow-ups), and selection, set up, and maintenance of the AAR site.</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Informal AARs require fewer training aids than formal AARs. For example, after destroying an enemy observation post during a movement to contact, the squad leader conducts an informal AAR to make corrections and reinforce strengths. Using nothing more than pinecones to represent squad members, the squad leader and squad members discuss the contact from start to finish. The squad quickly—</a:t>
            </a:r>
          </a:p>
          <a:p>
            <a:r>
              <a:rPr lang="en-US" sz="1200" b="0" i="0" u="none" strike="noStrike" kern="1200" baseline="0" dirty="0">
                <a:solidFill>
                  <a:schemeClr val="tx1"/>
                </a:solidFill>
                <a:ea typeface="+mn-ea"/>
                <a:cs typeface="+mn-cs"/>
              </a:rPr>
              <a:t> Identifies what was supposed to happen.</a:t>
            </a:r>
          </a:p>
          <a:p>
            <a:r>
              <a:rPr lang="en-US" sz="1200" b="0" i="0" u="none" strike="noStrike" kern="1200" baseline="0" dirty="0">
                <a:solidFill>
                  <a:schemeClr val="tx1"/>
                </a:solidFill>
                <a:ea typeface="+mn-ea"/>
                <a:cs typeface="+mn-cs"/>
              </a:rPr>
              <a:t> Establishes what happened from all levels.</a:t>
            </a:r>
          </a:p>
          <a:p>
            <a:r>
              <a:rPr lang="en-US" sz="1200" b="0" i="0" u="none" strike="noStrike" kern="1200" baseline="0" dirty="0">
                <a:solidFill>
                  <a:schemeClr val="tx1"/>
                </a:solidFill>
                <a:ea typeface="+mn-ea"/>
                <a:cs typeface="+mn-cs"/>
              </a:rPr>
              <a:t> Evaluates performance against the Army standard (as stated in the task’s T&amp;EO).</a:t>
            </a:r>
          </a:p>
          <a:p>
            <a:r>
              <a:rPr lang="en-US" sz="1200" b="0" i="0" u="none" strike="noStrike" kern="1200" baseline="0" dirty="0">
                <a:solidFill>
                  <a:schemeClr val="tx1"/>
                </a:solidFill>
                <a:ea typeface="+mn-ea"/>
                <a:cs typeface="+mn-cs"/>
              </a:rPr>
              <a:t> Identifies strengths and weaknesses.</a:t>
            </a:r>
          </a:p>
          <a:p>
            <a:r>
              <a:rPr lang="en-US" sz="1200" b="0" i="0" u="none" strike="noStrike" kern="1200" baseline="0" dirty="0">
                <a:solidFill>
                  <a:schemeClr val="tx1"/>
                </a:solidFill>
                <a:ea typeface="+mn-ea"/>
                <a:cs typeface="+mn-cs"/>
              </a:rPr>
              <a:t> Identifies opportunities to improve performance within the commander’s guidance when training continues.</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15</a:t>
            </a:fld>
            <a:endParaRPr lang="en-US"/>
          </a:p>
        </p:txBody>
      </p:sp>
    </p:spTree>
    <p:extLst>
      <p:ext uri="{BB962C8B-B14F-4D97-AF65-F5344CB8AC3E}">
        <p14:creationId xmlns:p14="http://schemas.microsoft.com/office/powerpoint/2010/main" val="272876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2</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88279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solidFill>
                  <a:prstClr val="black"/>
                </a:solidFill>
              </a:rPr>
              <a:pPr/>
              <a:t>3</a:t>
            </a:fld>
            <a:endParaRPr lang="en-US" dirty="0">
              <a:solidFill>
                <a:prstClr val="black"/>
              </a:solidFil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pPr marL="285750" indent="-176213">
              <a:buFont typeface="Arial" panose="020B0604020202020204" pitchFamily="34" charset="0"/>
              <a:buChar char="•"/>
            </a:pPr>
            <a:r>
              <a:rPr lang="en-US" sz="1400" dirty="0"/>
              <a:t>The focus is to train and qualify Soldiers on their assigned individual or crew-served weapons. </a:t>
            </a:r>
          </a:p>
          <a:p>
            <a:pPr marL="285750" lvl="1" indent="-176213">
              <a:buFont typeface="Arial" panose="020B0604020202020204" pitchFamily="34" charset="0"/>
              <a:buChar char="•"/>
            </a:pPr>
            <a:r>
              <a:rPr lang="en-US" sz="1400" dirty="0"/>
              <a:t>The IWTS requires the Warrior Leader Tasks are completed at the unit level for all Soldiers. Warrior Leader Task proficiency facilitates integrated collective tasks during follow-on gates.   The unit selects which warrior tasks will be trained and evaluated</a:t>
            </a:r>
            <a:endParaRPr lang="en-US" dirty="0"/>
          </a:p>
        </p:txBody>
      </p:sp>
    </p:spTree>
    <p:extLst>
      <p:ext uri="{BB962C8B-B14F-4D97-AF65-F5344CB8AC3E}">
        <p14:creationId xmlns:p14="http://schemas.microsoft.com/office/powerpoint/2010/main" val="285615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5</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0" i="0" u="none" strike="noStrike" kern="1200" baseline="0" dirty="0">
                <a:solidFill>
                  <a:schemeClr val="tx1"/>
                </a:solidFill>
                <a:ea typeface="+mn-ea"/>
                <a:cs typeface="+mn-cs"/>
              </a:rPr>
              <a:t>Location of Miss and Hit Operating System;</a:t>
            </a:r>
          </a:p>
          <a:p>
            <a:r>
              <a:rPr lang="en-US" sz="1200" b="0" i="0" u="none" strike="noStrike" kern="1200" baseline="0" dirty="0">
                <a:solidFill>
                  <a:schemeClr val="tx1"/>
                </a:solidFill>
                <a:ea typeface="+mn-ea"/>
                <a:cs typeface="+mn-cs"/>
              </a:rPr>
              <a:t>a. Location of Miss and Hit (LOMAH) is a computer controlled target system that provides</a:t>
            </a:r>
          </a:p>
          <a:p>
            <a:r>
              <a:rPr lang="en-US" sz="1200" b="0" i="0" u="none" strike="noStrike" kern="1200" baseline="0" dirty="0">
                <a:solidFill>
                  <a:schemeClr val="tx1"/>
                </a:solidFill>
                <a:ea typeface="+mn-ea"/>
                <a:cs typeface="+mn-cs"/>
              </a:rPr>
              <a:t>immediate feedback of each shot fired (on or off the target) by an individual shooter on a</a:t>
            </a:r>
          </a:p>
          <a:p>
            <a:r>
              <a:rPr lang="en-US" sz="1200" b="0" i="0" u="none" strike="noStrike" kern="1200" baseline="0" dirty="0">
                <a:solidFill>
                  <a:schemeClr val="tx1"/>
                </a:solidFill>
                <a:ea typeface="+mn-ea"/>
                <a:cs typeface="+mn-cs"/>
              </a:rPr>
              <a:t>computerized display at the individual’s firing position and the centralized tower computer system.</a:t>
            </a:r>
          </a:p>
          <a:p>
            <a:r>
              <a:rPr lang="en-US" sz="1200" b="0" i="0" u="none" strike="noStrike" kern="1200" baseline="0" dirty="0">
                <a:solidFill>
                  <a:schemeClr val="tx1"/>
                </a:solidFill>
                <a:ea typeface="+mn-ea"/>
                <a:cs typeface="+mn-cs"/>
              </a:rPr>
              <a:t>LOMAH enables the individual shooter, coach, or trainer to recognize and identify shooting errors. It</a:t>
            </a:r>
          </a:p>
          <a:p>
            <a:r>
              <a:rPr lang="en-US" sz="1200" b="0" i="0" u="none" strike="noStrike" kern="1200" baseline="0" dirty="0">
                <a:solidFill>
                  <a:schemeClr val="tx1"/>
                </a:solidFill>
                <a:ea typeface="+mn-ea"/>
                <a:cs typeface="+mn-cs"/>
              </a:rPr>
              <a:t>also allows the coach or trainer to assist in correcting shooting errors in a more defined and accurate</a:t>
            </a:r>
          </a:p>
          <a:p>
            <a:r>
              <a:rPr lang="en-US" sz="1200" b="0" i="0" u="none" strike="noStrike" kern="1200" baseline="0" dirty="0">
                <a:solidFill>
                  <a:schemeClr val="tx1"/>
                </a:solidFill>
                <a:ea typeface="+mn-ea"/>
                <a:cs typeface="+mn-cs"/>
              </a:rPr>
              <a:t>methodology while reducing ammunition expenditure and time required for live fire training</a:t>
            </a:r>
          </a:p>
          <a:p>
            <a:r>
              <a:rPr lang="en-US" sz="1200" b="0" i="0" u="none" strike="noStrike" kern="1200" baseline="0" dirty="0">
                <a:solidFill>
                  <a:schemeClr val="tx1"/>
                </a:solidFill>
                <a:ea typeface="+mn-ea"/>
                <a:cs typeface="+mn-cs"/>
              </a:rPr>
              <a:t>exercises.</a:t>
            </a:r>
            <a:endParaRPr lang="en-US" dirty="0"/>
          </a:p>
        </p:txBody>
      </p:sp>
    </p:spTree>
    <p:extLst>
      <p:ext uri="{BB962C8B-B14F-4D97-AF65-F5344CB8AC3E}">
        <p14:creationId xmlns:p14="http://schemas.microsoft.com/office/powerpoint/2010/main" val="91969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following table represents the individual training requirements for the M4 and M16 series weapons and the appropriate ranges capable of meeting the training event’s specific requirements.</a:t>
            </a:r>
          </a:p>
          <a:p>
            <a:r>
              <a:rPr lang="en-US" sz="1200" b="0" i="0" u="none" strike="noStrike" kern="1200" baseline="0" dirty="0">
                <a:solidFill>
                  <a:schemeClr val="tx1"/>
                </a:solidFill>
                <a:latin typeface="+mn-lt"/>
                <a:ea typeface="+mn-ea"/>
                <a:cs typeface="+mn-cs"/>
              </a:rPr>
              <a:t>Primary Capability, Listed as “P” on the tables, indicates a primary capability of a range to conduct the specified STRAC resourced requirement. The range identified is specifically designed to accommodate the task. </a:t>
            </a:r>
          </a:p>
          <a:p>
            <a:r>
              <a:rPr lang="en-US" sz="1200" b="0" i="0" u="none" strike="noStrike" kern="1200" baseline="0" dirty="0">
                <a:solidFill>
                  <a:schemeClr val="tx1"/>
                </a:solidFill>
                <a:latin typeface="+mn-lt"/>
                <a:ea typeface="+mn-ea"/>
                <a:cs typeface="+mn-cs"/>
              </a:rPr>
              <a:t>Alternate Capability, Listed as “A” on the tables, indicates an alternate capability of the range.</a:t>
            </a:r>
            <a:endParaRPr lang="en-US" dirty="0"/>
          </a:p>
        </p:txBody>
      </p:sp>
      <p:sp>
        <p:nvSpPr>
          <p:cNvPr id="4" name="Slide Number Placeholder 3"/>
          <p:cNvSpPr>
            <a:spLocks noGrp="1"/>
          </p:cNvSpPr>
          <p:nvPr>
            <p:ph type="sldNum" sz="quarter" idx="10"/>
          </p:nvPr>
        </p:nvSpPr>
        <p:spPr/>
        <p:txBody>
          <a:bodyPr/>
          <a:lstStyle/>
          <a:p>
            <a:fld id="{DF5435A5-E9EB-49FA-8D56-218D7056E972}" type="slidenum">
              <a:rPr lang="en-US" smtClean="0"/>
              <a:t>8</a:t>
            </a:fld>
            <a:endParaRPr lang="en-US"/>
          </a:p>
        </p:txBody>
      </p:sp>
    </p:spTree>
    <p:extLst>
      <p:ext uri="{BB962C8B-B14F-4D97-AF65-F5344CB8AC3E}">
        <p14:creationId xmlns:p14="http://schemas.microsoft.com/office/powerpoint/2010/main" val="211334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9</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1" kern="1200" dirty="0">
                <a:solidFill>
                  <a:schemeClr val="tx1"/>
                </a:solidFill>
                <a:effectLst/>
                <a:ea typeface="+mn-ea"/>
                <a:cs typeface="+mn-cs"/>
              </a:rPr>
              <a:t>Range Operations and Control Area</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The ROCA is the center for overall control and operation of the range, training exercises, administrative services, and support facilities. From the range operations and control area, downrange target and simulation equipment are operated and activities are monitored for scoring and performance data review.</a:t>
            </a:r>
          </a:p>
          <a:p>
            <a:r>
              <a:rPr lang="en-US" sz="1200" kern="1200" dirty="0">
                <a:solidFill>
                  <a:schemeClr val="tx1"/>
                </a:solidFill>
                <a:effectLst/>
                <a:ea typeface="+mn-ea"/>
                <a:cs typeface="+mn-cs"/>
              </a:rPr>
              <a:t> </a:t>
            </a:r>
          </a:p>
          <a:p>
            <a:r>
              <a:rPr lang="en-US" sz="1200" kern="1200" dirty="0">
                <a:solidFill>
                  <a:schemeClr val="tx1"/>
                </a:solidFill>
                <a:effectLst/>
                <a:ea typeface="+mn-ea"/>
                <a:cs typeface="+mn-cs"/>
              </a:rPr>
              <a:t>There are five types of ROCA facilities: Small (Small Arms); Mounted; Instrumented; Urban; and Initial Entry Training (IET) -ROCA. Each type of ROCA provides a specific set of essential and support structures that facilitate safety, training, re-training, and after-action review on the range as well as the operation and maintenance of the range itself.</a:t>
            </a:r>
          </a:p>
          <a:p>
            <a:endParaRPr lang="en-US" dirty="0"/>
          </a:p>
        </p:txBody>
      </p:sp>
    </p:spTree>
    <p:extLst>
      <p:ext uri="{BB962C8B-B14F-4D97-AF65-F5344CB8AC3E}">
        <p14:creationId xmlns:p14="http://schemas.microsoft.com/office/powerpoint/2010/main" val="23457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10</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0" i="0" u="none" strike="noStrike" kern="1200" baseline="0" dirty="0">
                <a:solidFill>
                  <a:schemeClr val="tx1"/>
                </a:solidFill>
                <a:ea typeface="+mn-ea"/>
                <a:cs typeface="+mn-cs"/>
              </a:rPr>
              <a:t>Small ROCA (SROCA). The SROCA is tailored for small arms ranges and consists of one essential and seven (7) support structures. The following figure is an example SROCA layout that displays the essential and support structures as well as the key planning and design considerations.</a:t>
            </a:r>
            <a:endParaRPr lang="en-US" dirty="0"/>
          </a:p>
        </p:txBody>
      </p:sp>
    </p:spTree>
    <p:extLst>
      <p:ext uri="{BB962C8B-B14F-4D97-AF65-F5344CB8AC3E}">
        <p14:creationId xmlns:p14="http://schemas.microsoft.com/office/powerpoint/2010/main" val="55615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11</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0" i="0" u="none" strike="noStrike" kern="1200" baseline="0" dirty="0">
                <a:solidFill>
                  <a:schemeClr val="tx1"/>
                </a:solidFill>
                <a:ea typeface="+mn-ea"/>
                <a:cs typeface="+mn-cs"/>
              </a:rPr>
              <a:t>Mounted ROCA (MROCA). The MROCA is specifically tailored to support the training requirements of mounted gunnery in the direct fire role. There are two (2) essential and eight (8) support structures/areas. The following figure shows an example MROCA layout with all essential and support structures, along with key planning and design considerations.</a:t>
            </a:r>
            <a:endParaRPr lang="en-US" dirty="0"/>
          </a:p>
        </p:txBody>
      </p:sp>
    </p:spTree>
    <p:extLst>
      <p:ext uri="{BB962C8B-B14F-4D97-AF65-F5344CB8AC3E}">
        <p14:creationId xmlns:p14="http://schemas.microsoft.com/office/powerpoint/2010/main" val="61324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45067C8-EEAE-47A3-B561-587BF2E978E0}" type="slidenum">
              <a:rPr lang="en-US" smtClean="0"/>
              <a:pPr/>
              <a:t>12</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r>
              <a:rPr lang="en-US" sz="1200" b="0" i="0" u="none" strike="noStrike" kern="1200" baseline="0" dirty="0">
                <a:solidFill>
                  <a:schemeClr val="tx1"/>
                </a:solidFill>
                <a:ea typeface="+mn-ea"/>
                <a:cs typeface="+mn-cs"/>
              </a:rPr>
              <a:t>Instrumented ROCA (IROCA). The IROCA is specifically tailored to support the training requirements of mounted and dismounted collective gunnery in the direct fire role. There are three (3) essential and eight (8) support structures/areas. The following figure shows an example IROCA layout with all essential and support structures, along with key planning and design considerations.</a:t>
            </a:r>
            <a:endParaRPr lang="en-US" dirty="0"/>
          </a:p>
        </p:txBody>
      </p:sp>
    </p:spTree>
    <p:extLst>
      <p:ext uri="{BB962C8B-B14F-4D97-AF65-F5344CB8AC3E}">
        <p14:creationId xmlns:p14="http://schemas.microsoft.com/office/powerpoint/2010/main" val="46982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4/6/2021</a:t>
            </a:fld>
            <a:endParaRPr lang="en-US" dirty="0"/>
          </a:p>
        </p:txBody>
      </p:sp>
      <p:sp>
        <p:nvSpPr>
          <p:cNvPr id="6" name="Holder 6"/>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77676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715857" y="2301682"/>
            <a:ext cx="10760287" cy="276999"/>
          </a:xfrm>
          <a:prstGeom prst="rect">
            <a:avLst/>
          </a:prstGeom>
        </p:spPr>
        <p:txBody>
          <a:bodyPr lIns="0" tIns="0" rIns="0" bIns="0"/>
          <a:lstStyle>
            <a:lvl1pPr>
              <a:defRPr sz="1800" b="0" i="0">
                <a:solidFill>
                  <a:schemeClr val="tx1"/>
                </a:solidFill>
                <a:latin typeface="Arial"/>
                <a:cs typeface="Aria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4/6/2021</a:t>
            </a:fld>
            <a:endParaRPr lang="en-US" dirty="0"/>
          </a:p>
        </p:txBody>
      </p:sp>
      <p:sp>
        <p:nvSpPr>
          <p:cNvPr id="6" name="Holder 6"/>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45388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4/6/2021</a:t>
            </a:fld>
            <a:endParaRPr lang="en-US" dirty="0"/>
          </a:p>
        </p:txBody>
      </p:sp>
      <p:sp>
        <p:nvSpPr>
          <p:cNvPr id="7" name="Holder 7"/>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10666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76999"/>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4/6/2021</a:t>
            </a:fld>
            <a:endParaRPr lang="en-US" dirty="0"/>
          </a:p>
        </p:txBody>
      </p:sp>
      <p:sp>
        <p:nvSpPr>
          <p:cNvPr id="5" name="Holder 5"/>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115510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4/6/2021</a:t>
            </a:fld>
            <a:endParaRPr lang="en-US" dirty="0"/>
          </a:p>
        </p:txBody>
      </p:sp>
      <p:sp>
        <p:nvSpPr>
          <p:cNvPr id="4" name="Holder 4"/>
          <p:cNvSpPr>
            <a:spLocks noGrp="1"/>
          </p:cNvSpPr>
          <p:nvPr>
            <p:ph type="sldNum" sz="quarter" idx="7"/>
          </p:nvPr>
        </p:nvSpPr>
        <p:spPr>
          <a:xfrm>
            <a:off x="10921866" y="6553791"/>
            <a:ext cx="595205" cy="41036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308536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4AB6DF-51FD-4BBC-95FD-9CBAAC6CBE6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older 2"/>
          <p:cNvSpPr>
            <a:spLocks noGrp="1"/>
          </p:cNvSpPr>
          <p:nvPr>
            <p:ph type="ftr" sz="quarter" idx="3"/>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sp>
        <p:nvSpPr>
          <p:cNvPr id="12" name="object 2"/>
          <p:cNvSpPr txBox="1">
            <a:spLocks/>
          </p:cNvSpPr>
          <p:nvPr userDrawn="1"/>
        </p:nvSpPr>
        <p:spPr>
          <a:xfrm>
            <a:off x="0" y="153415"/>
            <a:ext cx="12192000" cy="382156"/>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2400" kern="0" spc="-5" dirty="0">
                <a:solidFill>
                  <a:sysClr val="windowText" lastClr="000000"/>
                </a:solidFill>
                <a:latin typeface="Arial Black" panose="020B0A04020102020204" pitchFamily="34" charset="0"/>
              </a:rPr>
              <a:t>Unit Training Plan</a:t>
            </a:r>
            <a:endParaRPr lang="en-US" sz="2400" kern="0" spc="-5" baseline="0" dirty="0">
              <a:solidFill>
                <a:sysClr val="windowText" lastClr="000000"/>
              </a:solidFill>
              <a:latin typeface="Arial Black" panose="020B0A04020102020204" pitchFamily="34" charset="0"/>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78353" y="0"/>
            <a:ext cx="1613647" cy="1707343"/>
          </a:xfrm>
          <a:prstGeom prst="rect">
            <a:avLst/>
          </a:prstGeom>
        </p:spPr>
      </p:pic>
    </p:spTree>
    <p:extLst>
      <p:ext uri="{BB962C8B-B14F-4D97-AF65-F5344CB8AC3E}">
        <p14:creationId xmlns:p14="http://schemas.microsoft.com/office/powerpoint/2010/main" val="410338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emf"/><Relationship Id="rId18" Type="http://schemas.openxmlformats.org/officeDocument/2006/relationships/customXml" Target="../ink/ink8.xml"/><Relationship Id="rId3" Type="http://schemas.openxmlformats.org/officeDocument/2006/relationships/image" Target="../media/image7.png"/><Relationship Id="rId21" Type="http://schemas.openxmlformats.org/officeDocument/2006/relationships/image" Target="../media/image16.emf"/><Relationship Id="rId7" Type="http://schemas.openxmlformats.org/officeDocument/2006/relationships/image" Target="../media/image9.emf"/><Relationship Id="rId12" Type="http://schemas.openxmlformats.org/officeDocument/2006/relationships/customXml" Target="../ink/ink5.xml"/><Relationship Id="rId17" Type="http://schemas.openxmlformats.org/officeDocument/2006/relationships/image" Target="../media/image14.emf"/><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3.emf"/><Relationship Id="rId23" Type="http://schemas.openxmlformats.org/officeDocument/2006/relationships/image" Target="../media/image17.emf"/><Relationship Id="rId10" Type="http://schemas.openxmlformats.org/officeDocument/2006/relationships/customXml" Target="../ink/ink4.xml"/><Relationship Id="rId19" Type="http://schemas.openxmlformats.org/officeDocument/2006/relationships/image" Target="../media/image15.emf"/><Relationship Id="rId4" Type="http://schemas.openxmlformats.org/officeDocument/2006/relationships/customXml" Target="../ink/ink1.xml"/><Relationship Id="rId9" Type="http://schemas.openxmlformats.org/officeDocument/2006/relationships/image" Target="../media/image10.emf"/><Relationship Id="rId14" Type="http://schemas.openxmlformats.org/officeDocument/2006/relationships/customXml" Target="../ink/ink6.xml"/><Relationship Id="rId22" Type="http://schemas.openxmlformats.org/officeDocument/2006/relationships/customXml" Target="../ink/ink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70534" y="927455"/>
            <a:ext cx="4450932" cy="5750762"/>
          </a:xfrm>
          <a:prstGeom prst="rect">
            <a:avLst/>
          </a:prstGeom>
        </p:spPr>
      </p:pic>
      <p:sp>
        <p:nvSpPr>
          <p:cNvPr id="3" name="object 2">
            <a:extLst>
              <a:ext uri="{FF2B5EF4-FFF2-40B4-BE49-F238E27FC236}">
                <a16:creationId xmlns:a16="http://schemas.microsoft.com/office/drawing/2014/main" id="{C0784723-88F5-4653-A343-8DAA4C23F222}"/>
              </a:ext>
            </a:extLst>
          </p:cNvPr>
          <p:cNvSpPr txBox="1">
            <a:spLocks/>
          </p:cNvSpPr>
          <p:nvPr/>
        </p:nvSpPr>
        <p:spPr>
          <a:xfrm>
            <a:off x="0" y="545299"/>
            <a:ext cx="12192000" cy="382156"/>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2400" kern="0" spc="-5" dirty="0">
                <a:solidFill>
                  <a:sysClr val="windowText" lastClr="000000"/>
                </a:solidFill>
                <a:latin typeface="Arial Black" panose="020B0A04020102020204" pitchFamily="34" charset="0"/>
              </a:rPr>
              <a:t>Execute and Assess</a:t>
            </a:r>
            <a:endParaRPr lang="en-US" sz="2400" kern="0" spc="-5" baseline="0" dirty="0">
              <a:solidFill>
                <a:sysClr val="windowText" lastClr="000000"/>
              </a:solidFill>
              <a:latin typeface="Arial Black" panose="020B0A04020102020204" pitchFamily="34" charset="0"/>
            </a:endParaRPr>
          </a:p>
        </p:txBody>
      </p:sp>
    </p:spTree>
    <p:extLst>
      <p:ext uri="{BB962C8B-B14F-4D97-AF65-F5344CB8AC3E}">
        <p14:creationId xmlns:p14="http://schemas.microsoft.com/office/powerpoint/2010/main" val="422445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64521" y="1091131"/>
            <a:ext cx="82296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endParaRPr lang="en-US" sz="1800" b="1" dirty="0">
              <a:latin typeface="Arial Black" panose="020B0A04020102020204" pitchFamily="34" charset="0"/>
            </a:endParaRPr>
          </a:p>
        </p:txBody>
      </p:sp>
      <p:sp>
        <p:nvSpPr>
          <p:cNvPr id="8" name="TextBox 7"/>
          <p:cNvSpPr txBox="1"/>
          <p:nvPr/>
        </p:nvSpPr>
        <p:spPr>
          <a:xfrm>
            <a:off x="1" y="1345749"/>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SROCA</a:t>
            </a:r>
          </a:p>
        </p:txBody>
      </p:sp>
      <p:pic>
        <p:nvPicPr>
          <p:cNvPr id="10" name="Picture 9"/>
          <p:cNvPicPr>
            <a:picLocks noChangeAspect="1"/>
          </p:cNvPicPr>
          <p:nvPr/>
        </p:nvPicPr>
        <p:blipFill rotWithShape="1">
          <a:blip r:embed="rId3"/>
          <a:srcRect t="2684"/>
          <a:stretch/>
        </p:blipFill>
        <p:spPr>
          <a:xfrm>
            <a:off x="1184870" y="1715080"/>
            <a:ext cx="9707615" cy="4903433"/>
          </a:xfrm>
          <a:prstGeom prst="rect">
            <a:avLst/>
          </a:prstGeom>
        </p:spPr>
      </p:pic>
      <p:sp>
        <p:nvSpPr>
          <p:cNvPr id="11" name="TextBox 10"/>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Operations and Control Area Facilities</a:t>
            </a:r>
          </a:p>
        </p:txBody>
      </p:sp>
    </p:spTree>
    <p:extLst>
      <p:ext uri="{BB962C8B-B14F-4D97-AF65-F5344CB8AC3E}">
        <p14:creationId xmlns:p14="http://schemas.microsoft.com/office/powerpoint/2010/main" val="303739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64521" y="1091131"/>
            <a:ext cx="82296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endParaRPr lang="en-US" sz="1800" b="1" dirty="0">
              <a:latin typeface="Arial Black" panose="020B0A04020102020204" pitchFamily="34" charset="0"/>
            </a:endParaRPr>
          </a:p>
        </p:txBody>
      </p:sp>
      <p:sp>
        <p:nvSpPr>
          <p:cNvPr id="8" name="TextBox 7"/>
          <p:cNvSpPr txBox="1"/>
          <p:nvPr/>
        </p:nvSpPr>
        <p:spPr>
          <a:xfrm>
            <a:off x="0" y="1331235"/>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MROCA</a:t>
            </a:r>
          </a:p>
        </p:txBody>
      </p:sp>
      <p:pic>
        <p:nvPicPr>
          <p:cNvPr id="2" name="Picture 1"/>
          <p:cNvPicPr>
            <a:picLocks noChangeAspect="1"/>
          </p:cNvPicPr>
          <p:nvPr/>
        </p:nvPicPr>
        <p:blipFill>
          <a:blip r:embed="rId3"/>
          <a:stretch>
            <a:fillRect/>
          </a:stretch>
        </p:blipFill>
        <p:spPr>
          <a:xfrm>
            <a:off x="2660255" y="1700567"/>
            <a:ext cx="6871489" cy="4982699"/>
          </a:xfrm>
          <a:prstGeom prst="rect">
            <a:avLst/>
          </a:prstGeom>
        </p:spPr>
      </p:pic>
      <p:sp>
        <p:nvSpPr>
          <p:cNvPr id="7" name="TextBox 6">
            <a:extLst>
              <a:ext uri="{FF2B5EF4-FFF2-40B4-BE49-F238E27FC236}">
                <a16:creationId xmlns:a16="http://schemas.microsoft.com/office/drawing/2014/main" id="{2151DAAF-48BF-4467-845F-BA9B8085B91F}"/>
              </a:ext>
            </a:extLst>
          </p:cNvPr>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Operations and Control Area Facilities</a:t>
            </a:r>
          </a:p>
        </p:txBody>
      </p:sp>
    </p:spTree>
    <p:extLst>
      <p:ext uri="{BB962C8B-B14F-4D97-AF65-F5344CB8AC3E}">
        <p14:creationId xmlns:p14="http://schemas.microsoft.com/office/powerpoint/2010/main" val="171767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64521" y="1091131"/>
            <a:ext cx="82296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endParaRPr lang="en-US" sz="1800" b="1" dirty="0">
              <a:latin typeface="Arial Black" panose="020B0A04020102020204" pitchFamily="34" charset="0"/>
            </a:endParaRPr>
          </a:p>
        </p:txBody>
      </p:sp>
      <p:sp>
        <p:nvSpPr>
          <p:cNvPr id="8" name="TextBox 7"/>
          <p:cNvSpPr txBox="1"/>
          <p:nvPr/>
        </p:nvSpPr>
        <p:spPr>
          <a:xfrm>
            <a:off x="1" y="1345749"/>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IROCA</a:t>
            </a:r>
          </a:p>
        </p:txBody>
      </p:sp>
      <p:pic>
        <p:nvPicPr>
          <p:cNvPr id="3" name="Picture 2"/>
          <p:cNvPicPr>
            <a:picLocks noChangeAspect="1"/>
          </p:cNvPicPr>
          <p:nvPr/>
        </p:nvPicPr>
        <p:blipFill rotWithShape="1">
          <a:blip r:embed="rId3"/>
          <a:srcRect l="8051" t="2813"/>
          <a:stretch/>
        </p:blipFill>
        <p:spPr>
          <a:xfrm>
            <a:off x="2965255" y="1715081"/>
            <a:ext cx="6261490" cy="5046326"/>
          </a:xfrm>
          <a:prstGeom prst="rect">
            <a:avLst/>
          </a:prstGeom>
        </p:spPr>
      </p:pic>
      <p:sp>
        <p:nvSpPr>
          <p:cNvPr id="7" name="TextBox 6">
            <a:extLst>
              <a:ext uri="{FF2B5EF4-FFF2-40B4-BE49-F238E27FC236}">
                <a16:creationId xmlns:a16="http://schemas.microsoft.com/office/drawing/2014/main" id="{8322786B-10BA-4628-8824-635851276821}"/>
              </a:ext>
            </a:extLst>
          </p:cNvPr>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Operations and Control Area Facilities</a:t>
            </a:r>
          </a:p>
        </p:txBody>
      </p:sp>
    </p:spTree>
    <p:extLst>
      <p:ext uri="{BB962C8B-B14F-4D97-AF65-F5344CB8AC3E}">
        <p14:creationId xmlns:p14="http://schemas.microsoft.com/office/powerpoint/2010/main" val="101112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64521" y="1091131"/>
            <a:ext cx="82296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endParaRPr lang="en-US" sz="1800" b="1" dirty="0">
              <a:latin typeface="Arial Black" panose="020B0A04020102020204" pitchFamily="34" charset="0"/>
            </a:endParaRPr>
          </a:p>
        </p:txBody>
      </p:sp>
      <p:sp>
        <p:nvSpPr>
          <p:cNvPr id="6" name="TextBox 5"/>
          <p:cNvSpPr txBox="1"/>
          <p:nvPr/>
        </p:nvSpPr>
        <p:spPr>
          <a:xfrm>
            <a:off x="0" y="1228725"/>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Location Of Misses And Hits</a:t>
            </a:r>
          </a:p>
        </p:txBody>
      </p:sp>
      <p:pic>
        <p:nvPicPr>
          <p:cNvPr id="2" name="Picture 1"/>
          <p:cNvPicPr>
            <a:picLocks noChangeAspect="1"/>
          </p:cNvPicPr>
          <p:nvPr/>
        </p:nvPicPr>
        <p:blipFill>
          <a:blip r:embed="rId3"/>
          <a:stretch>
            <a:fillRect/>
          </a:stretch>
        </p:blipFill>
        <p:spPr>
          <a:xfrm>
            <a:off x="341449" y="1930752"/>
            <a:ext cx="3446143" cy="2882195"/>
          </a:xfrm>
          <a:prstGeom prst="rect">
            <a:avLst/>
          </a:prstGeom>
        </p:spPr>
      </p:pic>
      <p:pic>
        <p:nvPicPr>
          <p:cNvPr id="12" name="Picture 11"/>
          <p:cNvPicPr>
            <a:picLocks noChangeAspect="1"/>
          </p:cNvPicPr>
          <p:nvPr/>
        </p:nvPicPr>
        <p:blipFill>
          <a:blip r:embed="rId4"/>
          <a:stretch>
            <a:fillRect/>
          </a:stretch>
        </p:blipFill>
        <p:spPr>
          <a:xfrm>
            <a:off x="4068857" y="2312657"/>
            <a:ext cx="4054286" cy="2232686"/>
          </a:xfrm>
          <a:prstGeom prst="rect">
            <a:avLst/>
          </a:prstGeom>
        </p:spPr>
      </p:pic>
      <p:pic>
        <p:nvPicPr>
          <p:cNvPr id="13" name="Picture 12"/>
          <p:cNvPicPr>
            <a:picLocks noChangeAspect="1"/>
          </p:cNvPicPr>
          <p:nvPr/>
        </p:nvPicPr>
        <p:blipFill>
          <a:blip r:embed="rId5"/>
          <a:stretch>
            <a:fillRect/>
          </a:stretch>
        </p:blipFill>
        <p:spPr>
          <a:xfrm>
            <a:off x="8404408" y="2103278"/>
            <a:ext cx="3121800" cy="2709669"/>
          </a:xfrm>
          <a:prstGeom prst="rect">
            <a:avLst/>
          </a:prstGeom>
        </p:spPr>
      </p:pic>
      <p:sp>
        <p:nvSpPr>
          <p:cNvPr id="16" name="TextBox 15"/>
          <p:cNvSpPr txBox="1"/>
          <p:nvPr/>
        </p:nvSpPr>
        <p:spPr>
          <a:xfrm>
            <a:off x="602432" y="4812947"/>
            <a:ext cx="2924175" cy="369332"/>
          </a:xfrm>
          <a:prstGeom prst="rect">
            <a:avLst/>
          </a:prstGeom>
          <a:noFill/>
        </p:spPr>
        <p:txBody>
          <a:bodyPr wrap="square" rtlCol="0">
            <a:spAutoFit/>
          </a:bodyPr>
          <a:lstStyle/>
          <a:p>
            <a:pPr algn="ctr"/>
            <a:r>
              <a:rPr lang="en-US" dirty="0">
                <a:latin typeface="Arial" panose="020B0604020202020204" pitchFamily="34" charset="0"/>
              </a:rPr>
              <a:t>LOMAH Student Station</a:t>
            </a:r>
          </a:p>
        </p:txBody>
      </p:sp>
      <p:sp>
        <p:nvSpPr>
          <p:cNvPr id="17" name="TextBox 16"/>
          <p:cNvSpPr txBox="1"/>
          <p:nvPr/>
        </p:nvSpPr>
        <p:spPr>
          <a:xfrm>
            <a:off x="4633912" y="4545343"/>
            <a:ext cx="2924175" cy="369332"/>
          </a:xfrm>
          <a:prstGeom prst="rect">
            <a:avLst/>
          </a:prstGeom>
          <a:noFill/>
        </p:spPr>
        <p:txBody>
          <a:bodyPr wrap="square" rtlCol="0">
            <a:spAutoFit/>
          </a:bodyPr>
          <a:lstStyle/>
          <a:p>
            <a:pPr algn="ctr"/>
            <a:r>
              <a:rPr lang="en-US" dirty="0">
                <a:latin typeface="Arial" panose="020B0604020202020204" pitchFamily="34" charset="0"/>
              </a:rPr>
              <a:t>LOMAH Shot Sensor </a:t>
            </a:r>
          </a:p>
        </p:txBody>
      </p:sp>
      <p:sp>
        <p:nvSpPr>
          <p:cNvPr id="18" name="TextBox 17"/>
          <p:cNvSpPr txBox="1"/>
          <p:nvPr/>
        </p:nvSpPr>
        <p:spPr>
          <a:xfrm>
            <a:off x="8503220" y="4812947"/>
            <a:ext cx="2924175" cy="369332"/>
          </a:xfrm>
          <a:prstGeom prst="rect">
            <a:avLst/>
          </a:prstGeom>
          <a:noFill/>
        </p:spPr>
        <p:txBody>
          <a:bodyPr wrap="square" rtlCol="0">
            <a:spAutoFit/>
          </a:bodyPr>
          <a:lstStyle/>
          <a:p>
            <a:pPr algn="ctr"/>
            <a:r>
              <a:rPr lang="en-US" dirty="0">
                <a:latin typeface="Arial" panose="020B0604020202020204" pitchFamily="34" charset="0"/>
              </a:rPr>
              <a:t>LOMAH Bar, Target Lifter</a:t>
            </a:r>
          </a:p>
        </p:txBody>
      </p:sp>
      <p:sp>
        <p:nvSpPr>
          <p:cNvPr id="11" name="TextBox 10">
            <a:extLst>
              <a:ext uri="{FF2B5EF4-FFF2-40B4-BE49-F238E27FC236}">
                <a16:creationId xmlns:a16="http://schemas.microsoft.com/office/drawing/2014/main" id="{AAFE8202-8CB9-4B3F-AF6C-591642DB74DC}"/>
              </a:ext>
            </a:extLst>
          </p:cNvPr>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Operations and Control Area Facilities</a:t>
            </a:r>
          </a:p>
        </p:txBody>
      </p:sp>
    </p:spTree>
    <p:extLst>
      <p:ext uri="{BB962C8B-B14F-4D97-AF65-F5344CB8AC3E}">
        <p14:creationId xmlns:p14="http://schemas.microsoft.com/office/powerpoint/2010/main" val="50554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E8202-8CB9-4B3F-AF6C-591642DB74DC}"/>
              </a:ext>
            </a:extLst>
          </p:cNvPr>
          <p:cNvSpPr txBox="1"/>
          <p:nvPr/>
        </p:nvSpPr>
        <p:spPr>
          <a:xfrm>
            <a:off x="-121920" y="532625"/>
            <a:ext cx="1219200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Timelines and </a:t>
            </a:r>
            <a:r>
              <a:rPr lang="en-US" sz="2400" dirty="0" smtClean="0">
                <a:latin typeface="Arial" panose="020B0604020202020204" pitchFamily="34" charset="0"/>
                <a:cs typeface="Arial" panose="020B0604020202020204" pitchFamily="34" charset="0"/>
              </a:rPr>
              <a:t>Throughput (pg. 4-7)</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600325" y="994290"/>
            <a:ext cx="6947899" cy="5562600"/>
          </a:xfrm>
          <a:prstGeom prst="rect">
            <a:avLst/>
          </a:prstGeom>
        </p:spPr>
      </p:pic>
    </p:spTree>
    <p:extLst>
      <p:ext uri="{BB962C8B-B14F-4D97-AF65-F5344CB8AC3E}">
        <p14:creationId xmlns:p14="http://schemas.microsoft.com/office/powerpoint/2010/main" val="342702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167910"/>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After Action Reviews (AAR) </a:t>
            </a:r>
          </a:p>
          <a:p>
            <a:r>
              <a:rPr lang="en-US" sz="2400" dirty="0">
                <a:latin typeface="Arial" panose="020B0604020202020204" pitchFamily="34" charset="0"/>
                <a:cs typeface="Arial" panose="020B0604020202020204" pitchFamily="34" charset="0"/>
              </a:rPr>
              <a:t>FM 7-0 Appendix D</a:t>
            </a:r>
          </a:p>
        </p:txBody>
      </p:sp>
      <p:pic>
        <p:nvPicPr>
          <p:cNvPr id="2" name="Picture 1"/>
          <p:cNvPicPr>
            <a:picLocks noChangeAspect="1"/>
          </p:cNvPicPr>
          <p:nvPr/>
        </p:nvPicPr>
        <p:blipFill>
          <a:blip r:embed="rId3"/>
          <a:stretch>
            <a:fillRect/>
          </a:stretch>
        </p:blipFill>
        <p:spPr>
          <a:xfrm>
            <a:off x="1255740" y="2458954"/>
            <a:ext cx="9680519" cy="2722646"/>
          </a:xfrm>
          <a:prstGeom prst="rect">
            <a:avLst/>
          </a:prstGeom>
        </p:spPr>
      </p:pic>
      <p:sp>
        <p:nvSpPr>
          <p:cNvPr id="4" name="TextBox 3">
            <a:extLst>
              <a:ext uri="{FF2B5EF4-FFF2-40B4-BE49-F238E27FC236}">
                <a16:creationId xmlns:a16="http://schemas.microsoft.com/office/drawing/2014/main" id="{683FBC3E-4590-4188-AC32-247A09C7D114}"/>
              </a:ext>
            </a:extLst>
          </p:cNvPr>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Operations and Control Area Facilities</a:t>
            </a:r>
          </a:p>
        </p:txBody>
      </p:sp>
    </p:spTree>
    <p:extLst>
      <p:ext uri="{BB962C8B-B14F-4D97-AF65-F5344CB8AC3E}">
        <p14:creationId xmlns:p14="http://schemas.microsoft.com/office/powerpoint/2010/main" val="386112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749" y="2650921"/>
            <a:ext cx="7808807" cy="781913"/>
          </a:xfrm>
        </p:spPr>
        <p:txBody>
          <a:bodyPr anchor="ctr"/>
          <a:lstStyle/>
          <a:p>
            <a:pPr algn="ctr"/>
            <a:r>
              <a:rPr lang="en-US" sz="4400" dirty="0" smtClean="0"/>
              <a:t>QUESTIONS?</a:t>
            </a:r>
            <a:endParaRPr lang="en-US" sz="4400" dirty="0"/>
          </a:p>
        </p:txBody>
      </p:sp>
    </p:spTree>
    <p:extLst>
      <p:ext uri="{BB962C8B-B14F-4D97-AF65-F5344CB8AC3E}">
        <p14:creationId xmlns:p14="http://schemas.microsoft.com/office/powerpoint/2010/main" val="267799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a:xfrm>
            <a:off x="1985341" y="1894337"/>
            <a:ext cx="9144000" cy="3877985"/>
          </a:xfrm>
        </p:spPr>
        <p:txBody>
          <a:bodyPr/>
          <a:lstStyle/>
          <a:p>
            <a:r>
              <a:rPr lang="en-US" b="1" dirty="0"/>
              <a:t>Action: </a:t>
            </a:r>
          </a:p>
          <a:p>
            <a:r>
              <a:rPr lang="en-US" dirty="0"/>
              <a:t>Develop a Unit Small Arms Marksmanship Training Plan</a:t>
            </a:r>
          </a:p>
          <a:p>
            <a:endParaRPr lang="en-US" dirty="0"/>
          </a:p>
          <a:p>
            <a:r>
              <a:rPr lang="en-US" b="1" dirty="0"/>
              <a:t>Conditions:</a:t>
            </a:r>
          </a:p>
          <a:p>
            <a:r>
              <a:rPr lang="en-US" dirty="0"/>
              <a:t>In a classroom given applicable marksmanship references, calculator, pen/pencil, and</a:t>
            </a:r>
          </a:p>
          <a:p>
            <a:r>
              <a:rPr lang="en-US" dirty="0"/>
              <a:t>paper.</a:t>
            </a:r>
          </a:p>
          <a:p>
            <a:endParaRPr lang="en-US" dirty="0"/>
          </a:p>
          <a:p>
            <a:r>
              <a:rPr lang="en-US" b="1" dirty="0"/>
              <a:t>Standards:</a:t>
            </a:r>
          </a:p>
          <a:p>
            <a:r>
              <a:rPr lang="en-US" dirty="0"/>
              <a:t>Student will develop a Unit Small Arms Marksmanship Training Plan IAW Command Training Guidance, and all applicable references.</a:t>
            </a:r>
          </a:p>
          <a:p>
            <a:endParaRPr lang="en-US" dirty="0"/>
          </a:p>
          <a:p>
            <a:r>
              <a:rPr lang="en-US" b="1" dirty="0"/>
              <a:t>Learning Domain - Level</a:t>
            </a:r>
            <a:r>
              <a:rPr lang="en-US" dirty="0"/>
              <a:t>: Cognitive – Applying No JPME Learning</a:t>
            </a:r>
          </a:p>
          <a:p>
            <a:endParaRPr lang="en-US" dirty="0"/>
          </a:p>
          <a:p>
            <a:r>
              <a:rPr lang="en-US" b="1" dirty="0"/>
              <a:t>Areas Supported: </a:t>
            </a:r>
            <a:r>
              <a:rPr lang="en-US" dirty="0"/>
              <a:t>None</a:t>
            </a:r>
          </a:p>
        </p:txBody>
      </p:sp>
    </p:spTree>
    <p:extLst>
      <p:ext uri="{BB962C8B-B14F-4D97-AF65-F5344CB8AC3E}">
        <p14:creationId xmlns:p14="http://schemas.microsoft.com/office/powerpoint/2010/main" val="18775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486" y="1410965"/>
            <a:ext cx="11201671" cy="1815882"/>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prstClr val="black"/>
              </a:solidFill>
            </a:endParaRPr>
          </a:p>
          <a:p>
            <a:endParaRPr lang="en-US" sz="1600" b="1" u="sng" dirty="0">
              <a:solidFill>
                <a:prstClr val="black"/>
              </a:solidFill>
            </a:endParaRPr>
          </a:p>
          <a:p>
            <a:endParaRPr lang="en-US" sz="1600" b="1" u="sng" dirty="0">
              <a:solidFill>
                <a:prstClr val="black"/>
              </a:solidFill>
            </a:endParaRPr>
          </a:p>
          <a:p>
            <a:endParaRPr lang="en-US" sz="1600" b="1" u="sng" dirty="0">
              <a:solidFill>
                <a:prstClr val="black"/>
              </a:solidFill>
            </a:endParaRPr>
          </a:p>
          <a:p>
            <a:pPr marL="285750" indent="-285750">
              <a:buFont typeface="Arial" panose="020B0604020202020204" pitchFamily="34" charset="0"/>
              <a:buChar char="•"/>
            </a:pPr>
            <a:endParaRPr lang="en-US" sz="1600" dirty="0">
              <a:solidFill>
                <a:prstClr val="black"/>
              </a:solidFill>
            </a:endParaRPr>
          </a:p>
          <a:p>
            <a:pPr marL="285750" indent="-285750">
              <a:buFont typeface="Arial" panose="020B0604020202020204" pitchFamily="34" charset="0"/>
              <a:buChar char="•"/>
            </a:pPr>
            <a:endParaRPr lang="en-US" sz="1600" dirty="0">
              <a:solidFill>
                <a:prstClr val="black"/>
              </a:solidFill>
            </a:endParaRPr>
          </a:p>
          <a:p>
            <a:pPr marL="285750" indent="-285750">
              <a:buFont typeface="Arial" panose="020B0604020202020204" pitchFamily="34" charset="0"/>
              <a:buChar char="•"/>
            </a:pPr>
            <a:endParaRPr lang="en-US" sz="1600" dirty="0">
              <a:solidFill>
                <a:prstClr val="black"/>
              </a:solidFill>
            </a:endParaRPr>
          </a:p>
        </p:txBody>
      </p:sp>
      <p:sp>
        <p:nvSpPr>
          <p:cNvPr id="5" name="Title 1"/>
          <p:cNvSpPr txBox="1">
            <a:spLocks/>
          </p:cNvSpPr>
          <p:nvPr/>
        </p:nvSpPr>
        <p:spPr>
          <a:xfrm>
            <a:off x="83321" y="409957"/>
            <a:ext cx="121920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solidFill>
                  <a:prstClr val="black"/>
                </a:solidFill>
                <a:latin typeface="Arial" panose="020B0604020202020204" pitchFamily="34" charset="0"/>
                <a:cs typeface="Arial" panose="020B0604020202020204" pitchFamily="34" charset="0"/>
              </a:rPr>
              <a:t>PROGRESSIVE INTEGRATION</a:t>
            </a:r>
          </a:p>
        </p:txBody>
      </p:sp>
      <p:sp>
        <p:nvSpPr>
          <p:cNvPr id="3" name="TextBox 2">
            <a:extLst>
              <a:ext uri="{FF2B5EF4-FFF2-40B4-BE49-F238E27FC236}">
                <a16:creationId xmlns:a16="http://schemas.microsoft.com/office/drawing/2014/main" id="{4F7048AF-FD2B-41A2-AC27-2BDD66D75ABC}"/>
              </a:ext>
            </a:extLst>
          </p:cNvPr>
          <p:cNvSpPr txBox="1"/>
          <p:nvPr/>
        </p:nvSpPr>
        <p:spPr>
          <a:xfrm>
            <a:off x="0" y="1291412"/>
            <a:ext cx="12192000" cy="400110"/>
          </a:xfrm>
          <a:prstGeom prst="rect">
            <a:avLst/>
          </a:prstGeom>
          <a:noFill/>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   Tier 4- Individual, Special Purpose, and Crew Served Weapons </a:t>
            </a:r>
          </a:p>
        </p:txBody>
      </p:sp>
      <p:sp>
        <p:nvSpPr>
          <p:cNvPr id="6" name="TextBox 5"/>
          <p:cNvSpPr txBox="1"/>
          <p:nvPr/>
        </p:nvSpPr>
        <p:spPr>
          <a:xfrm>
            <a:off x="391273" y="1871417"/>
            <a:ext cx="5155572" cy="1384995"/>
          </a:xfrm>
          <a:prstGeom prst="rect">
            <a:avLst/>
          </a:prstGeom>
          <a:noFill/>
        </p:spPr>
        <p:txBody>
          <a:bodyPr wrap="square" rtlCol="0">
            <a:spAutoFit/>
          </a:bodyPr>
          <a:lstStyle/>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PMI </a:t>
            </a:r>
            <a:r>
              <a:rPr lang="en-US" sz="1400" dirty="0">
                <a:solidFill>
                  <a:prstClr val="black"/>
                </a:solidFill>
                <a:latin typeface="Arial" panose="020B0604020202020204" pitchFamily="34" charset="0"/>
                <a:cs typeface="Arial" panose="020B0604020202020204" pitchFamily="34" charset="0"/>
              </a:rPr>
              <a:t> (up to 6 weeks prior) </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II</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Simulations</a:t>
            </a:r>
            <a:r>
              <a:rPr lang="en-US" sz="1400" dirty="0">
                <a:solidFill>
                  <a:prstClr val="black"/>
                </a:solidFill>
                <a:latin typeface="Arial" panose="020B0604020202020204" pitchFamily="34" charset="0"/>
                <a:cs typeface="Arial" panose="020B0604020202020204" pitchFamily="34" charset="0"/>
              </a:rPr>
              <a:t> (up to 6 weeks prior)</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III</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Drills</a:t>
            </a:r>
            <a:r>
              <a:rPr lang="en-US" sz="1400" dirty="0">
                <a:solidFill>
                  <a:prstClr val="black"/>
                </a:solidFill>
                <a:latin typeface="Arial" panose="020B0604020202020204" pitchFamily="34" charset="0"/>
                <a:cs typeface="Arial" panose="020B0604020202020204" pitchFamily="34" charset="0"/>
              </a:rPr>
              <a:t> (up to </a:t>
            </a:r>
            <a:r>
              <a:rPr lang="en-US" sz="1400" dirty="0" smtClean="0">
                <a:solidFill>
                  <a:prstClr val="black"/>
                </a:solidFill>
                <a:latin typeface="Arial" panose="020B0604020202020204" pitchFamily="34" charset="0"/>
                <a:cs typeface="Arial" panose="020B0604020202020204" pitchFamily="34" charset="0"/>
              </a:rPr>
              <a:t>6 weeks </a:t>
            </a:r>
            <a:r>
              <a:rPr lang="en-US" sz="1400" dirty="0">
                <a:solidFill>
                  <a:prstClr val="black"/>
                </a:solidFill>
                <a:latin typeface="Arial" panose="020B0604020202020204" pitchFamily="34" charset="0"/>
                <a:cs typeface="Arial" panose="020B0604020202020204" pitchFamily="34" charset="0"/>
              </a:rPr>
              <a:t>prior)</a:t>
            </a:r>
          </a:p>
          <a:p>
            <a:endParaRPr lang="en-US" sz="14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338262" y="1871417"/>
            <a:ext cx="6254633" cy="1169551"/>
          </a:xfrm>
          <a:prstGeom prst="rect">
            <a:avLst/>
          </a:prstGeom>
          <a:noFill/>
        </p:spPr>
        <p:txBody>
          <a:bodyPr wrap="square" rtlCol="0">
            <a:spAutoFit/>
          </a:bodyPr>
          <a:lstStyle/>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IV</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Group/Zero</a:t>
            </a:r>
            <a:r>
              <a:rPr lang="en-US" sz="1400" dirty="0">
                <a:solidFill>
                  <a:prstClr val="black"/>
                </a:solidFill>
                <a:latin typeface="Arial" panose="020B0604020202020204" pitchFamily="34" charset="0"/>
                <a:cs typeface="Arial" panose="020B0604020202020204" pitchFamily="34" charset="0"/>
              </a:rPr>
              <a:t> (up to 3 days prior)</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V</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Practice Record Fire </a:t>
            </a:r>
            <a:r>
              <a:rPr lang="en-US" sz="1400" dirty="0">
                <a:solidFill>
                  <a:prstClr val="black"/>
                </a:solidFill>
                <a:latin typeface="Arial" panose="020B0604020202020204" pitchFamily="34" charset="0"/>
                <a:cs typeface="Arial" panose="020B0604020202020204" pitchFamily="34" charset="0"/>
              </a:rPr>
              <a:t>(up to one day prior)</a:t>
            </a:r>
          </a:p>
          <a:p>
            <a:pPr marL="742950" lvl="1" indent="-285750">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Table VI</a:t>
            </a:r>
            <a:r>
              <a:rPr lang="en-US" sz="1400"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Record </a:t>
            </a:r>
            <a:r>
              <a:rPr lang="en-US" sz="1400" b="1" dirty="0" smtClean="0">
                <a:solidFill>
                  <a:prstClr val="black"/>
                </a:solidFill>
                <a:latin typeface="Arial" panose="020B0604020202020204" pitchFamily="34" charset="0"/>
                <a:cs typeface="Arial" panose="020B0604020202020204" pitchFamily="34" charset="0"/>
              </a:rPr>
              <a:t>Fire</a:t>
            </a:r>
            <a:endParaRPr lang="en-US" sz="1400" b="1"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683975" y="6350102"/>
            <a:ext cx="4862870" cy="307777"/>
          </a:xfrm>
          <a:prstGeom prst="rect">
            <a:avLst/>
          </a:prstGeom>
          <a:noFill/>
        </p:spPr>
        <p:txBody>
          <a:bodyPr wrap="square" rtlCol="0">
            <a:spAutoFit/>
          </a:bodyPr>
          <a:lstStyle/>
          <a:p>
            <a:r>
              <a:rPr lang="en-US" sz="1400" b="1" dirty="0">
                <a:solidFill>
                  <a:srgbClr val="FF0000"/>
                </a:solidFill>
                <a:latin typeface="Arial Black" panose="020B0A04020102020204" pitchFamily="34" charset="0"/>
              </a:rPr>
              <a:t>*= Gated event for each table </a:t>
            </a:r>
          </a:p>
        </p:txBody>
      </p:sp>
      <p:sp>
        <p:nvSpPr>
          <p:cNvPr id="4" name="TextBox 3"/>
          <p:cNvSpPr txBox="1"/>
          <p:nvPr/>
        </p:nvSpPr>
        <p:spPr>
          <a:xfrm>
            <a:off x="2504536" y="3775446"/>
            <a:ext cx="7182928" cy="584775"/>
          </a:xfrm>
          <a:prstGeom prst="rect">
            <a:avLst/>
          </a:prstGeom>
          <a:noFill/>
        </p:spPr>
        <p:txBody>
          <a:bodyPr wrap="none" rtlCol="0">
            <a:spAutoFit/>
          </a:bodyPr>
          <a:lstStyle/>
          <a:p>
            <a:r>
              <a:rPr lang="en-US" sz="3200" dirty="0" smtClean="0"/>
              <a:t>What do you need to execute and Assess?</a:t>
            </a:r>
            <a:endParaRPr lang="en-US" sz="3200" dirty="0"/>
          </a:p>
        </p:txBody>
      </p:sp>
      <p:sp>
        <p:nvSpPr>
          <p:cNvPr id="8" name="TextBox 7"/>
          <p:cNvSpPr txBox="1"/>
          <p:nvPr/>
        </p:nvSpPr>
        <p:spPr>
          <a:xfrm>
            <a:off x="4835464" y="4569184"/>
            <a:ext cx="2566215"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Resources</a:t>
            </a:r>
            <a:endParaRPr lang="en-US" dirty="0" smtClean="0"/>
          </a:p>
          <a:p>
            <a:pPr marL="285750" indent="-285750">
              <a:buFont typeface="Arial" panose="020B0604020202020204" pitchFamily="34" charset="0"/>
              <a:buChar char="•"/>
            </a:pPr>
            <a:r>
              <a:rPr lang="en-US" dirty="0" smtClean="0"/>
              <a:t>Personnel</a:t>
            </a:r>
          </a:p>
          <a:p>
            <a:pPr marL="285750" indent="-285750">
              <a:buFont typeface="Arial" panose="020B0604020202020204" pitchFamily="34" charset="0"/>
              <a:buChar char="•"/>
            </a:pPr>
            <a:r>
              <a:rPr lang="en-US" dirty="0" smtClean="0"/>
              <a:t>Timelines/Throughput</a:t>
            </a:r>
          </a:p>
          <a:p>
            <a:pPr marL="285750" indent="-285750">
              <a:buFont typeface="Arial" panose="020B0604020202020204" pitchFamily="34" charset="0"/>
              <a:buChar char="•"/>
            </a:pPr>
            <a:r>
              <a:rPr lang="en-US" dirty="0" smtClean="0"/>
              <a:t>Land</a:t>
            </a:r>
            <a:endParaRPr lang="en-US" dirty="0"/>
          </a:p>
        </p:txBody>
      </p:sp>
    </p:spTree>
    <p:extLst>
      <p:ext uri="{BB962C8B-B14F-4D97-AF65-F5344CB8AC3E}">
        <p14:creationId xmlns:p14="http://schemas.microsoft.com/office/powerpoint/2010/main" val="181797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FBC3E-4590-4188-AC32-247A09C7D114}"/>
              </a:ext>
            </a:extLst>
          </p:cNvPr>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a:t>
            </a:r>
            <a:r>
              <a:rPr lang="en-US" sz="2400" dirty="0" smtClean="0">
                <a:latin typeface="Arial" panose="020B0604020202020204" pitchFamily="34" charset="0"/>
                <a:cs typeface="Arial" panose="020B0604020202020204" pitchFamily="34" charset="0"/>
              </a:rPr>
              <a:t>Resources</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258" y="921138"/>
            <a:ext cx="4893483" cy="5862800"/>
          </a:xfrm>
          <a:prstGeom prst="rect">
            <a:avLst/>
          </a:prstGeom>
        </p:spPr>
      </p:pic>
    </p:spTree>
    <p:extLst>
      <p:ext uri="{BB962C8B-B14F-4D97-AF65-F5344CB8AC3E}">
        <p14:creationId xmlns:p14="http://schemas.microsoft.com/office/powerpoint/2010/main" val="274745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64521" y="1091131"/>
            <a:ext cx="8229600"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endParaRPr lang="en-US" sz="1800" b="1" dirty="0">
              <a:latin typeface="Arial Black" panose="020B0A04020102020204" pitchFamily="34" charset="0"/>
            </a:endParaRPr>
          </a:p>
        </p:txBody>
      </p:sp>
      <p:sp>
        <p:nvSpPr>
          <p:cNvPr id="6" name="TextBox 5"/>
          <p:cNvSpPr txBox="1"/>
          <p:nvPr/>
        </p:nvSpPr>
        <p:spPr>
          <a:xfrm>
            <a:off x="0" y="1228725"/>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Targets, Panels, and Markers</a:t>
            </a:r>
          </a:p>
        </p:txBody>
      </p:sp>
      <p:pic>
        <p:nvPicPr>
          <p:cNvPr id="3" name="Picture 2"/>
          <p:cNvPicPr>
            <a:picLocks noChangeAspect="1"/>
          </p:cNvPicPr>
          <p:nvPr/>
        </p:nvPicPr>
        <p:blipFill>
          <a:blip r:embed="rId3"/>
          <a:stretch>
            <a:fillRect/>
          </a:stretch>
        </p:blipFill>
        <p:spPr>
          <a:xfrm>
            <a:off x="2586806" y="2059722"/>
            <a:ext cx="7185029" cy="4607972"/>
          </a:xfrm>
          <a:prstGeom prst="rect">
            <a:avLst/>
          </a:prstGeom>
        </p:spPr>
      </p:pic>
      <p:sp>
        <p:nvSpPr>
          <p:cNvPr id="7" name="TextBox 6">
            <a:extLst>
              <a:ext uri="{FF2B5EF4-FFF2-40B4-BE49-F238E27FC236}">
                <a16:creationId xmlns:a16="http://schemas.microsoft.com/office/drawing/2014/main" id="{6882C5D5-83ED-422B-99E6-C336F5A3AEE3}"/>
              </a:ext>
            </a:extLst>
          </p:cNvPr>
          <p:cNvSpPr txBox="1"/>
          <p:nvPr/>
        </p:nvSpPr>
        <p:spPr>
          <a:xfrm>
            <a:off x="0" y="459473"/>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a:t>
            </a:r>
            <a:r>
              <a:rPr lang="en-US" sz="2400" dirty="0" smtClean="0">
                <a:latin typeface="Arial" panose="020B0604020202020204" pitchFamily="34" charset="0"/>
                <a:cs typeface="Arial" panose="020B0604020202020204" pitchFamily="34" charset="0"/>
              </a:rPr>
              <a:t>Resources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74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3FBC3E-4590-4188-AC32-247A09C7D114}"/>
              </a:ext>
            </a:extLst>
          </p:cNvPr>
          <p:cNvSpPr txBox="1"/>
          <p:nvPr/>
        </p:nvSpPr>
        <p:spPr>
          <a:xfrm>
            <a:off x="0" y="459473"/>
            <a:ext cx="1219200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Personnel</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597408" y="2452913"/>
            <a:ext cx="10707483"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Student to Instructor Ratio</a:t>
            </a:r>
          </a:p>
          <a:p>
            <a:endParaRPr lang="en-US" dirty="0" smtClean="0"/>
          </a:p>
          <a:p>
            <a:pPr marL="285750" indent="-285750">
              <a:buFont typeface="Arial" panose="020B0604020202020204" pitchFamily="34" charset="0"/>
              <a:buChar char="•"/>
            </a:pPr>
            <a:r>
              <a:rPr lang="en-US" dirty="0" smtClean="0"/>
              <a:t>Assistant Instructor (AI) </a:t>
            </a:r>
            <a:r>
              <a:rPr lang="en-US" dirty="0" smtClean="0"/>
              <a:t>Selection Criteria </a:t>
            </a:r>
          </a:p>
          <a:p>
            <a:endParaRPr lang="en-US" dirty="0" smtClean="0"/>
          </a:p>
          <a:p>
            <a:pPr marL="285750" indent="-285750">
              <a:buFont typeface="Arial" panose="020B0604020202020204" pitchFamily="34" charset="0"/>
              <a:buChar char="•"/>
            </a:pPr>
            <a:r>
              <a:rPr lang="en-US" dirty="0" smtClean="0"/>
              <a:t>Certified </a:t>
            </a:r>
            <a:r>
              <a:rPr lang="en-US" dirty="0"/>
              <a:t>Assistant Instructor Vs Qualified </a:t>
            </a:r>
            <a:r>
              <a:rPr lang="en-US" dirty="0" smtClean="0"/>
              <a:t>Assistant Instructor (dictated by amount of time available to certify)</a:t>
            </a:r>
          </a:p>
          <a:p>
            <a:endParaRPr lang="en-US" dirty="0"/>
          </a:p>
          <a:p>
            <a:pPr marL="285750" indent="-285750">
              <a:buFont typeface="Arial" panose="020B0604020202020204" pitchFamily="34" charset="0"/>
              <a:buChar char="•"/>
            </a:pPr>
            <a:r>
              <a:rPr lang="en-US" dirty="0" smtClean="0"/>
              <a:t>Additional range personnel needed</a:t>
            </a:r>
            <a:endParaRPr lang="en-US" dirty="0"/>
          </a:p>
        </p:txBody>
      </p:sp>
    </p:spTree>
    <p:extLst>
      <p:ext uri="{BB962C8B-B14F-4D97-AF65-F5344CB8AC3E}">
        <p14:creationId xmlns:p14="http://schemas.microsoft.com/office/powerpoint/2010/main" val="277834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E8202-8CB9-4B3F-AF6C-591642DB74DC}"/>
              </a:ext>
            </a:extLst>
          </p:cNvPr>
          <p:cNvSpPr txBox="1"/>
          <p:nvPr/>
        </p:nvSpPr>
        <p:spPr>
          <a:xfrm>
            <a:off x="-121920" y="532625"/>
            <a:ext cx="1219200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Personnel (pg. 4-12)</a:t>
            </a:r>
            <a:endParaRPr lang="en-US" sz="2400" dirty="0">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278" y="994290"/>
            <a:ext cx="5791603" cy="5791603"/>
          </a:xfrm>
          <a:prstGeom prst="rect">
            <a:avLst/>
          </a:prstGeom>
        </p:spPr>
      </p:pic>
    </p:spTree>
    <p:extLst>
      <p:ext uri="{BB962C8B-B14F-4D97-AF65-F5344CB8AC3E}">
        <p14:creationId xmlns:p14="http://schemas.microsoft.com/office/powerpoint/2010/main" val="39819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27765" y="1732451"/>
            <a:ext cx="10336469" cy="4828006"/>
          </a:xfrm>
          <a:prstGeom prst="rect">
            <a:avLst/>
          </a:prstGeom>
        </p:spPr>
      </p:pic>
      <p:sp>
        <p:nvSpPr>
          <p:cNvPr id="6" name="Title 1"/>
          <p:cNvSpPr txBox="1">
            <a:spLocks/>
          </p:cNvSpPr>
          <p:nvPr/>
        </p:nvSpPr>
        <p:spPr>
          <a:xfrm>
            <a:off x="0" y="477925"/>
            <a:ext cx="12191999" cy="48736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a:lstStyle>
          <a:p>
            <a:r>
              <a:rPr lang="en-US" sz="2400" dirty="0">
                <a:latin typeface="Arial" panose="020B0604020202020204" pitchFamily="34" charset="0"/>
                <a:cs typeface="Arial" panose="020B0604020202020204" pitchFamily="34" charset="0"/>
              </a:rPr>
              <a:t>Training Ranges TC 25-8</a:t>
            </a:r>
          </a:p>
          <a:p>
            <a:r>
              <a:rPr lang="en-US" sz="2400" dirty="0">
                <a:latin typeface="Arial" panose="020B0604020202020204" pitchFamily="34" charset="0"/>
                <a:cs typeface="Arial" panose="020B0604020202020204" pitchFamily="34" charset="0"/>
              </a:rPr>
              <a:t>Appendix A: M16/ M4 Range Matrix</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015088" y="5535852"/>
              <a:ext cx="1594080" cy="61560"/>
            </p14:xfrm>
          </p:contentPart>
        </mc:Choice>
        <mc:Fallback>
          <p:pic>
            <p:nvPicPr>
              <p:cNvPr id="2" name="Ink 1"/>
              <p:cNvPicPr/>
              <p:nvPr/>
            </p:nvPicPr>
            <p:blipFill>
              <a:blip r:embed="rId5"/>
              <a:stretch>
                <a:fillRect/>
              </a:stretch>
            </p:blipFill>
            <p:spPr>
              <a:xfrm>
                <a:off x="962528" y="5431092"/>
                <a:ext cx="1699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5109008" y="5628732"/>
              <a:ext cx="344160" cy="26280"/>
            </p14:xfrm>
          </p:contentPart>
        </mc:Choice>
        <mc:Fallback>
          <p:pic>
            <p:nvPicPr>
              <p:cNvPr id="3" name="Ink 2"/>
              <p:cNvPicPr/>
              <p:nvPr/>
            </p:nvPicPr>
            <p:blipFill>
              <a:blip r:embed="rId7"/>
              <a:stretch>
                <a:fillRect/>
              </a:stretch>
            </p:blipFill>
            <p:spPr>
              <a:xfrm>
                <a:off x="5056448" y="5523612"/>
                <a:ext cx="4492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6098288" y="5586612"/>
              <a:ext cx="84600" cy="720"/>
            </p14:xfrm>
          </p:contentPart>
        </mc:Choice>
        <mc:Fallback>
          <p:pic>
            <p:nvPicPr>
              <p:cNvPr id="4" name="Ink 3"/>
              <p:cNvPicPr/>
              <p:nvPr/>
            </p:nvPicPr>
            <p:blipFill>
              <a:blip r:embed="rId9"/>
              <a:stretch>
                <a:fillRect/>
              </a:stretch>
            </p:blipFill>
            <p:spPr>
              <a:xfrm>
                <a:off x="6046088" y="5481852"/>
                <a:ext cx="189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p14:cNvContentPartPr/>
              <p14:nvPr/>
            </p14:nvContentPartPr>
            <p14:xfrm>
              <a:off x="6484208" y="5595612"/>
              <a:ext cx="51120" cy="8640"/>
            </p14:xfrm>
          </p:contentPart>
        </mc:Choice>
        <mc:Fallback>
          <p:pic>
            <p:nvPicPr>
              <p:cNvPr id="7" name="Ink 6"/>
              <p:cNvPicPr/>
              <p:nvPr/>
            </p:nvPicPr>
            <p:blipFill>
              <a:blip r:embed="rId11"/>
              <a:stretch>
                <a:fillRect/>
              </a:stretch>
            </p:blipFill>
            <p:spPr>
              <a:xfrm>
                <a:off x="6432008" y="5490492"/>
                <a:ext cx="155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p14:cNvContentPartPr/>
              <p14:nvPr/>
            </p14:nvContentPartPr>
            <p14:xfrm>
              <a:off x="6895688" y="5603892"/>
              <a:ext cx="68040" cy="360"/>
            </p14:xfrm>
          </p:contentPart>
        </mc:Choice>
        <mc:Fallback>
          <p:pic>
            <p:nvPicPr>
              <p:cNvPr id="8" name="Ink 7"/>
              <p:cNvPicPr/>
              <p:nvPr/>
            </p:nvPicPr>
            <p:blipFill>
              <a:blip r:embed="rId13"/>
              <a:stretch>
                <a:fillRect/>
              </a:stretch>
            </p:blipFill>
            <p:spPr>
              <a:xfrm>
                <a:off x="6843128" y="5498772"/>
                <a:ext cx="172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p14:cNvContentPartPr/>
              <p14:nvPr/>
            </p14:nvContentPartPr>
            <p14:xfrm>
              <a:off x="1015088" y="6299772"/>
              <a:ext cx="2533680" cy="69120"/>
            </p14:xfrm>
          </p:contentPart>
        </mc:Choice>
        <mc:Fallback>
          <p:pic>
            <p:nvPicPr>
              <p:cNvPr id="9" name="Ink 8"/>
              <p:cNvPicPr/>
              <p:nvPr/>
            </p:nvPicPr>
            <p:blipFill>
              <a:blip r:embed="rId15"/>
              <a:stretch>
                <a:fillRect/>
              </a:stretch>
            </p:blipFill>
            <p:spPr>
              <a:xfrm>
                <a:off x="962528" y="6194652"/>
                <a:ext cx="26388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p14:cNvContentPartPr/>
              <p14:nvPr/>
            </p14:nvContentPartPr>
            <p14:xfrm>
              <a:off x="5058608" y="6384012"/>
              <a:ext cx="402840" cy="360"/>
            </p14:xfrm>
          </p:contentPart>
        </mc:Choice>
        <mc:Fallback>
          <p:pic>
            <p:nvPicPr>
              <p:cNvPr id="10" name="Ink 9"/>
              <p:cNvPicPr/>
              <p:nvPr/>
            </p:nvPicPr>
            <p:blipFill>
              <a:blip r:embed="rId17"/>
              <a:stretch>
                <a:fillRect/>
              </a:stretch>
            </p:blipFill>
            <p:spPr>
              <a:xfrm>
                <a:off x="5006048" y="6278892"/>
                <a:ext cx="507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p14:cNvContentPartPr/>
              <p14:nvPr/>
            </p14:nvContentPartPr>
            <p14:xfrm>
              <a:off x="6098288" y="6366732"/>
              <a:ext cx="76320" cy="10800"/>
            </p14:xfrm>
          </p:contentPart>
        </mc:Choice>
        <mc:Fallback>
          <p:pic>
            <p:nvPicPr>
              <p:cNvPr id="11" name="Ink 10"/>
              <p:cNvPicPr/>
              <p:nvPr/>
            </p:nvPicPr>
            <p:blipFill>
              <a:blip r:embed="rId19"/>
              <a:stretch>
                <a:fillRect/>
              </a:stretch>
            </p:blipFill>
            <p:spPr>
              <a:xfrm>
                <a:off x="6046088" y="6261972"/>
                <a:ext cx="181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p14:cNvContentPartPr/>
              <p14:nvPr/>
            </p14:nvContentPartPr>
            <p14:xfrm>
              <a:off x="6501488" y="6373932"/>
              <a:ext cx="92520" cy="10440"/>
            </p14:xfrm>
          </p:contentPart>
        </mc:Choice>
        <mc:Fallback>
          <p:pic>
            <p:nvPicPr>
              <p:cNvPr id="12" name="Ink 11"/>
              <p:cNvPicPr/>
              <p:nvPr/>
            </p:nvPicPr>
            <p:blipFill>
              <a:blip r:embed="rId21"/>
              <a:stretch>
                <a:fillRect/>
              </a:stretch>
            </p:blipFill>
            <p:spPr>
              <a:xfrm>
                <a:off x="6448928" y="6268812"/>
                <a:ext cx="197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p14:cNvContentPartPr/>
              <p14:nvPr/>
            </p14:nvContentPartPr>
            <p14:xfrm>
              <a:off x="6887408" y="6374292"/>
              <a:ext cx="84240" cy="10080"/>
            </p14:xfrm>
          </p:contentPart>
        </mc:Choice>
        <mc:Fallback>
          <p:pic>
            <p:nvPicPr>
              <p:cNvPr id="13" name="Ink 12"/>
              <p:cNvPicPr/>
              <p:nvPr/>
            </p:nvPicPr>
            <p:blipFill>
              <a:blip r:embed="rId23"/>
              <a:stretch>
                <a:fillRect/>
              </a:stretch>
            </p:blipFill>
            <p:spPr>
              <a:xfrm>
                <a:off x="6834848" y="6269172"/>
                <a:ext cx="189360" cy="220320"/>
              </a:xfrm>
              <a:prstGeom prst="rect">
                <a:avLst/>
              </a:prstGeom>
            </p:spPr>
          </p:pic>
        </mc:Fallback>
      </mc:AlternateContent>
    </p:spTree>
    <p:extLst>
      <p:ext uri="{BB962C8B-B14F-4D97-AF65-F5344CB8AC3E}">
        <p14:creationId xmlns:p14="http://schemas.microsoft.com/office/powerpoint/2010/main" val="223804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9474"/>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Range Operations and Control Area Facilities</a:t>
            </a:r>
          </a:p>
        </p:txBody>
      </p:sp>
      <p:pic>
        <p:nvPicPr>
          <p:cNvPr id="2" name="Picture 1"/>
          <p:cNvPicPr>
            <a:picLocks noChangeAspect="1"/>
          </p:cNvPicPr>
          <p:nvPr/>
        </p:nvPicPr>
        <p:blipFill>
          <a:blip r:embed="rId3"/>
          <a:stretch>
            <a:fillRect/>
          </a:stretch>
        </p:blipFill>
        <p:spPr>
          <a:xfrm>
            <a:off x="3625080" y="921139"/>
            <a:ext cx="5021997" cy="5784706"/>
          </a:xfrm>
          <a:prstGeom prst="rect">
            <a:avLst/>
          </a:prstGeom>
        </p:spPr>
      </p:pic>
    </p:spTree>
    <p:extLst>
      <p:ext uri="{BB962C8B-B14F-4D97-AF65-F5344CB8AC3E}">
        <p14:creationId xmlns:p14="http://schemas.microsoft.com/office/powerpoint/2010/main" val="3264345070"/>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TotalTime>
  <Words>1154</Words>
  <Application>Microsoft Office PowerPoint</Application>
  <PresentationFormat>Widescreen</PresentationFormat>
  <Paragraphs>115</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Maciel, David SFC MIL TRADOC USA</dc:creator>
  <cp:lastModifiedBy>Larsen, Jayson R. SSG MIL TRADOC</cp:lastModifiedBy>
  <cp:revision>60</cp:revision>
  <dcterms:created xsi:type="dcterms:W3CDTF">2018-09-19T14:13:27Z</dcterms:created>
  <dcterms:modified xsi:type="dcterms:W3CDTF">2021-04-06T17:27:04Z</dcterms:modified>
</cp:coreProperties>
</file>