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51"/>
  </p:notesMasterIdLst>
  <p:sldIdLst>
    <p:sldId id="256" r:id="rId2"/>
    <p:sldId id="331" r:id="rId3"/>
    <p:sldId id="257" r:id="rId4"/>
    <p:sldId id="332" r:id="rId5"/>
    <p:sldId id="341" r:id="rId6"/>
    <p:sldId id="343" r:id="rId7"/>
    <p:sldId id="344" r:id="rId8"/>
    <p:sldId id="345" r:id="rId9"/>
    <p:sldId id="330" r:id="rId10"/>
    <p:sldId id="262" r:id="rId11"/>
    <p:sldId id="301" r:id="rId12"/>
    <p:sldId id="340" r:id="rId13"/>
    <p:sldId id="335" r:id="rId14"/>
    <p:sldId id="336" r:id="rId15"/>
    <p:sldId id="333" r:id="rId16"/>
    <p:sldId id="263" r:id="rId17"/>
    <p:sldId id="296" r:id="rId18"/>
    <p:sldId id="315" r:id="rId19"/>
    <p:sldId id="324" r:id="rId20"/>
    <p:sldId id="264" r:id="rId21"/>
    <p:sldId id="316" r:id="rId22"/>
    <p:sldId id="265" r:id="rId23"/>
    <p:sldId id="302" r:id="rId24"/>
    <p:sldId id="267" r:id="rId25"/>
    <p:sldId id="268" r:id="rId26"/>
    <p:sldId id="317" r:id="rId27"/>
    <p:sldId id="269" r:id="rId28"/>
    <p:sldId id="306" r:id="rId29"/>
    <p:sldId id="318" r:id="rId30"/>
    <p:sldId id="305" r:id="rId31"/>
    <p:sldId id="307" r:id="rId32"/>
    <p:sldId id="308" r:id="rId33"/>
    <p:sldId id="309" r:id="rId34"/>
    <p:sldId id="310" r:id="rId35"/>
    <p:sldId id="319" r:id="rId36"/>
    <p:sldId id="311" r:id="rId37"/>
    <p:sldId id="312" r:id="rId38"/>
    <p:sldId id="339" r:id="rId39"/>
    <p:sldId id="320" r:id="rId40"/>
    <p:sldId id="326" r:id="rId41"/>
    <p:sldId id="321" r:id="rId42"/>
    <p:sldId id="327" r:id="rId43"/>
    <p:sldId id="322" r:id="rId44"/>
    <p:sldId id="328" r:id="rId45"/>
    <p:sldId id="325" r:id="rId46"/>
    <p:sldId id="329" r:id="rId47"/>
    <p:sldId id="334" r:id="rId48"/>
    <p:sldId id="337" r:id="rId49"/>
    <p:sldId id="342"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68" d="100"/>
          <a:sy n="68" d="100"/>
        </p:scale>
        <p:origin x="61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09D00-E8BC-47F1-9B35-86E29341684E}" type="datetimeFigureOut">
              <a:rPr lang="en-US" smtClean="0"/>
              <a:t>5/8/2021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93224-D6AE-4914-BFC2-F87F76E5753A}" type="slidenum">
              <a:rPr lang="en-US" smtClean="0"/>
              <a:t>‹#›</a:t>
            </a:fld>
            <a:endParaRPr lang="en-US"/>
          </a:p>
        </p:txBody>
      </p:sp>
    </p:spTree>
    <p:extLst>
      <p:ext uri="{BB962C8B-B14F-4D97-AF65-F5344CB8AC3E}">
        <p14:creationId xmlns:p14="http://schemas.microsoft.com/office/powerpoint/2010/main" val="6310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C93224-D6AE-4914-BFC2-F87F76E5753A}" type="slidenum">
              <a:rPr lang="en-US" smtClean="0"/>
              <a:t>19</a:t>
            </a:fld>
            <a:endParaRPr lang="en-US"/>
          </a:p>
        </p:txBody>
      </p:sp>
    </p:spTree>
    <p:extLst>
      <p:ext uri="{BB962C8B-B14F-4D97-AF65-F5344CB8AC3E}">
        <p14:creationId xmlns:p14="http://schemas.microsoft.com/office/powerpoint/2010/main" val="2993184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86534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35625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548836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9710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377259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238508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2328370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95826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27404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403536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992033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613204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637427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212348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2245479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101286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7A853-9F0C-4028-B7FB-4A78B9048B33}" type="datetimeFigureOut">
              <a:rPr lang="en-US" smtClean="0"/>
              <a:t>5/8/2021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0C0833-AD61-4963-A3C5-6BF30490A231}" type="slidenum">
              <a:rPr lang="en-US" smtClean="0"/>
              <a:t>‹#›</a:t>
            </a:fld>
            <a:endParaRPr lang="en-US" dirty="0"/>
          </a:p>
        </p:txBody>
      </p:sp>
    </p:spTree>
    <p:extLst>
      <p:ext uri="{BB962C8B-B14F-4D97-AF65-F5344CB8AC3E}">
        <p14:creationId xmlns:p14="http://schemas.microsoft.com/office/powerpoint/2010/main" val="342532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F47A853-9F0C-4028-B7FB-4A78B9048B33}" type="datetimeFigureOut">
              <a:rPr lang="en-US" smtClean="0"/>
              <a:t>5/8/2021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0C0833-AD61-4963-A3C5-6BF30490A231}" type="slidenum">
              <a:rPr lang="en-US" smtClean="0"/>
              <a:t>‹#›</a:t>
            </a:fld>
            <a:endParaRPr lang="en-US" dirty="0"/>
          </a:p>
        </p:txBody>
      </p:sp>
    </p:spTree>
    <p:extLst>
      <p:ext uri="{BB962C8B-B14F-4D97-AF65-F5344CB8AC3E}">
        <p14:creationId xmlns:p14="http://schemas.microsoft.com/office/powerpoint/2010/main" val="3527779376"/>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40E94F-5964-4C87-A830-C221D83623A1}"/>
              </a:ext>
            </a:extLst>
          </p:cNvPr>
          <p:cNvSpPr txBox="1"/>
          <p:nvPr/>
        </p:nvSpPr>
        <p:spPr>
          <a:xfrm>
            <a:off x="317214" y="353943"/>
            <a:ext cx="2967629" cy="954107"/>
          </a:xfrm>
          <a:prstGeom prst="rect">
            <a:avLst/>
          </a:prstGeom>
          <a:noFill/>
        </p:spPr>
        <p:txBody>
          <a:bodyPr wrap="square" rtlCol="0">
            <a:spAutoFit/>
          </a:bodyPr>
          <a:lstStyle/>
          <a:p>
            <a:pPr algn="ctr"/>
            <a:r>
              <a:rPr lang="en-US" sz="2800" dirty="0"/>
              <a:t>Marksmanship Master Trainer</a:t>
            </a:r>
          </a:p>
        </p:txBody>
      </p:sp>
      <p:sp>
        <p:nvSpPr>
          <p:cNvPr id="6" name="TextBox 5">
            <a:extLst>
              <a:ext uri="{FF2B5EF4-FFF2-40B4-BE49-F238E27FC236}">
                <a16:creationId xmlns:a16="http://schemas.microsoft.com/office/drawing/2014/main" id="{19C805B9-8FF5-4EB8-ACCB-D3014C99212C}"/>
              </a:ext>
            </a:extLst>
          </p:cNvPr>
          <p:cNvSpPr txBox="1"/>
          <p:nvPr/>
        </p:nvSpPr>
        <p:spPr>
          <a:xfrm>
            <a:off x="1608730" y="6064624"/>
            <a:ext cx="7925568" cy="646331"/>
          </a:xfrm>
          <a:prstGeom prst="rect">
            <a:avLst/>
          </a:prstGeom>
          <a:noFill/>
        </p:spPr>
        <p:txBody>
          <a:bodyPr wrap="none" rtlCol="0">
            <a:spAutoFit/>
          </a:bodyPr>
          <a:lstStyle/>
          <a:p>
            <a:pPr algn="ctr"/>
            <a:r>
              <a:rPr lang="en-US" sz="3600" dirty="0"/>
              <a:t>Unit Training Plan RN#1 SSG ACKER</a:t>
            </a:r>
          </a:p>
        </p:txBody>
      </p:sp>
      <p:sp>
        <p:nvSpPr>
          <p:cNvPr id="7" name="TextBox 6">
            <a:extLst>
              <a:ext uri="{FF2B5EF4-FFF2-40B4-BE49-F238E27FC236}">
                <a16:creationId xmlns:a16="http://schemas.microsoft.com/office/drawing/2014/main" id="{FE7DBBB0-58A3-447B-B0BA-BE5C85FDD03C}"/>
              </a:ext>
            </a:extLst>
          </p:cNvPr>
          <p:cNvSpPr txBox="1"/>
          <p:nvPr/>
        </p:nvSpPr>
        <p:spPr>
          <a:xfrm>
            <a:off x="8638510" y="2883026"/>
            <a:ext cx="3410055" cy="2062103"/>
          </a:xfrm>
          <a:prstGeom prst="rect">
            <a:avLst/>
          </a:prstGeom>
          <a:noFill/>
        </p:spPr>
        <p:txBody>
          <a:bodyPr wrap="square" rtlCol="0">
            <a:spAutoFit/>
          </a:bodyPr>
          <a:lstStyle/>
          <a:p>
            <a:pPr algn="ctr"/>
            <a:r>
              <a:rPr lang="en-US" sz="3200" dirty="0"/>
              <a:t>Marksmanship Plan for Battalion</a:t>
            </a:r>
          </a:p>
          <a:p>
            <a:pPr algn="ctr"/>
            <a:r>
              <a:rPr lang="en-US" sz="3200" dirty="0"/>
              <a:t>1 AUG – 18 SEP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3711" y="116540"/>
            <a:ext cx="3935605" cy="5826031"/>
          </a:xfrm>
          <a:prstGeom prst="rect">
            <a:avLst/>
          </a:prstGeom>
        </p:spPr>
      </p:pic>
    </p:spTree>
    <p:extLst>
      <p:ext uri="{BB962C8B-B14F-4D97-AF65-F5344CB8AC3E}">
        <p14:creationId xmlns:p14="http://schemas.microsoft.com/office/powerpoint/2010/main" val="160518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14530-BF95-4C8E-8285-388A678D0353}"/>
              </a:ext>
            </a:extLst>
          </p:cNvPr>
          <p:cNvSpPr txBox="1"/>
          <p:nvPr/>
        </p:nvSpPr>
        <p:spPr>
          <a:xfrm>
            <a:off x="3617282" y="350808"/>
            <a:ext cx="4957447" cy="584775"/>
          </a:xfrm>
          <a:prstGeom prst="rect">
            <a:avLst/>
          </a:prstGeom>
          <a:noFill/>
        </p:spPr>
        <p:txBody>
          <a:bodyPr wrap="none" rtlCol="0">
            <a:spAutoFit/>
          </a:bodyPr>
          <a:lstStyle/>
          <a:p>
            <a:pPr algn="ctr"/>
            <a:r>
              <a:rPr lang="en-US" sz="3200" dirty="0"/>
              <a:t>PERSONNEL REQUIREMENTS</a:t>
            </a:r>
          </a:p>
        </p:txBody>
      </p:sp>
      <p:sp>
        <p:nvSpPr>
          <p:cNvPr id="3" name="TextBox 2">
            <a:extLst>
              <a:ext uri="{FF2B5EF4-FFF2-40B4-BE49-F238E27FC236}">
                <a16:creationId xmlns:a16="http://schemas.microsoft.com/office/drawing/2014/main" id="{12FE0FF9-DF85-47C5-8D4A-47CCA1B9BFBB}"/>
              </a:ext>
            </a:extLst>
          </p:cNvPr>
          <p:cNvSpPr txBox="1"/>
          <p:nvPr/>
        </p:nvSpPr>
        <p:spPr>
          <a:xfrm>
            <a:off x="613533" y="1581027"/>
            <a:ext cx="10978699" cy="4524315"/>
          </a:xfrm>
          <a:prstGeom prst="rect">
            <a:avLst/>
          </a:prstGeom>
          <a:noFill/>
        </p:spPr>
        <p:txBody>
          <a:bodyPr wrap="square" rtlCol="0">
            <a:spAutoFit/>
          </a:bodyPr>
          <a:lstStyle/>
          <a:p>
            <a:r>
              <a:rPr lang="en-US" dirty="0"/>
              <a:t>Assistant Instructors (AI): 15 personnel required (1:5 instructor-student ratio) from 01 August through 18 September for training, retraining, testing, retesting, and live fire events as outlined in Calendar and CONOPS.</a:t>
            </a:r>
          </a:p>
          <a:p>
            <a:r>
              <a:rPr lang="en-US" dirty="0"/>
              <a:t>	Requirements for AIs are:</a:t>
            </a:r>
          </a:p>
          <a:p>
            <a:pPr marL="1657350" lvl="3" indent="-285750">
              <a:buFont typeface="Arial" panose="020B0604020202020204" pitchFamily="34" charset="0"/>
              <a:buChar char="•"/>
            </a:pPr>
            <a:r>
              <a:rPr lang="en-US" dirty="0"/>
              <a:t>SGT or higher (ALL)</a:t>
            </a:r>
          </a:p>
          <a:p>
            <a:pPr marL="1657350" lvl="3" indent="-285750">
              <a:buFont typeface="Arial" panose="020B0604020202020204" pitchFamily="34" charset="0"/>
              <a:buChar char="•"/>
            </a:pPr>
            <a:r>
              <a:rPr lang="en-US" dirty="0"/>
              <a:t>Qualified Sharpshooter/Expert on last M4A1 qualification within last six (6) months(ALL)</a:t>
            </a:r>
          </a:p>
          <a:p>
            <a:pPr marL="1657350" lvl="3" indent="-285750">
              <a:buFont typeface="Arial" panose="020B0604020202020204" pitchFamily="34" charset="0"/>
              <a:buChar char="•"/>
            </a:pPr>
            <a:r>
              <a:rPr lang="en-US" dirty="0"/>
              <a:t>CLS qualified (8)</a:t>
            </a:r>
          </a:p>
          <a:p>
            <a:pPr marL="1657350" lvl="3" indent="-285750">
              <a:buFont typeface="Arial" panose="020B0604020202020204" pitchFamily="34" charset="0"/>
              <a:buChar char="•"/>
            </a:pPr>
            <a:r>
              <a:rPr lang="en-US" dirty="0"/>
              <a:t>Licensed on:</a:t>
            </a:r>
          </a:p>
          <a:p>
            <a:pPr marL="2114550" lvl="4" indent="-285750">
              <a:buFont typeface="Arial" panose="020B0604020202020204" pitchFamily="34" charset="0"/>
              <a:buChar char="•"/>
            </a:pPr>
            <a:r>
              <a:rPr lang="en-US" dirty="0"/>
              <a:t>LMTV (3)</a:t>
            </a:r>
          </a:p>
          <a:p>
            <a:pPr marL="2114550" lvl="4" indent="-285750">
              <a:buFont typeface="Arial" panose="020B0604020202020204" pitchFamily="34" charset="0"/>
              <a:buChar char="•"/>
            </a:pPr>
            <a:r>
              <a:rPr lang="en-US" dirty="0"/>
              <a:t>1-Ton (3)</a:t>
            </a:r>
          </a:p>
          <a:p>
            <a:pPr marL="2571750" lvl="5" indent="-285750">
              <a:buFont typeface="Arial" panose="020B0604020202020204" pitchFamily="34" charset="0"/>
              <a:buChar char="•"/>
            </a:pPr>
            <a:r>
              <a:rPr lang="en-US" dirty="0"/>
              <a:t>Water Buffalo (3 personnel that are 1-Ton)</a:t>
            </a:r>
          </a:p>
          <a:p>
            <a:pPr marL="2571750" lvl="5" indent="-285750">
              <a:buFont typeface="Arial" panose="020B0604020202020204" pitchFamily="34" charset="0"/>
              <a:buChar char="•"/>
            </a:pPr>
            <a:r>
              <a:rPr lang="en-US" dirty="0"/>
              <a:t>Tow Pintle Qualified (3 personnel that are 1-Ton)</a:t>
            </a:r>
          </a:p>
          <a:p>
            <a:pPr marL="2571750" lvl="5" indent="-285750">
              <a:buFont typeface="Arial" panose="020B0604020202020204" pitchFamily="34" charset="0"/>
              <a:buChar char="•"/>
            </a:pPr>
            <a:r>
              <a:rPr lang="en-US" dirty="0"/>
              <a:t>Trailer Qualified (3 personnel that are 1-Ton)</a:t>
            </a:r>
          </a:p>
          <a:p>
            <a:pPr marL="1657350" lvl="3" indent="-285750">
              <a:buFont typeface="Arial" panose="020B0604020202020204" pitchFamily="34" charset="0"/>
              <a:buChar char="•"/>
            </a:pPr>
            <a:r>
              <a:rPr lang="en-US" dirty="0"/>
              <a:t>Ammo Handler Certified (3)</a:t>
            </a:r>
          </a:p>
          <a:p>
            <a:pPr marL="1657350" lvl="3" indent="-285750">
              <a:buFont typeface="Arial" panose="020B0604020202020204" pitchFamily="34" charset="0"/>
              <a:buChar char="•"/>
            </a:pPr>
            <a:r>
              <a:rPr lang="en-US" dirty="0"/>
              <a:t>RSO certified (3)		</a:t>
            </a:r>
          </a:p>
        </p:txBody>
      </p:sp>
    </p:spTree>
    <p:extLst>
      <p:ext uri="{BB962C8B-B14F-4D97-AF65-F5344CB8AC3E}">
        <p14:creationId xmlns:p14="http://schemas.microsoft.com/office/powerpoint/2010/main" val="34675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914530-BF95-4C8E-8285-388A678D0353}"/>
              </a:ext>
            </a:extLst>
          </p:cNvPr>
          <p:cNvSpPr txBox="1"/>
          <p:nvPr/>
        </p:nvSpPr>
        <p:spPr>
          <a:xfrm>
            <a:off x="3617282" y="350808"/>
            <a:ext cx="4957447" cy="584775"/>
          </a:xfrm>
          <a:prstGeom prst="rect">
            <a:avLst/>
          </a:prstGeom>
          <a:noFill/>
        </p:spPr>
        <p:txBody>
          <a:bodyPr wrap="none" rtlCol="0">
            <a:spAutoFit/>
          </a:bodyPr>
          <a:lstStyle/>
          <a:p>
            <a:pPr algn="ctr"/>
            <a:r>
              <a:rPr lang="en-US" sz="3200" dirty="0"/>
              <a:t>PERSONNEL REQUIREMENTS</a:t>
            </a:r>
          </a:p>
        </p:txBody>
      </p:sp>
      <p:sp>
        <p:nvSpPr>
          <p:cNvPr id="3" name="TextBox 2">
            <a:extLst>
              <a:ext uri="{FF2B5EF4-FFF2-40B4-BE49-F238E27FC236}">
                <a16:creationId xmlns:a16="http://schemas.microsoft.com/office/drawing/2014/main" id="{12FE0FF9-DF85-47C5-8D4A-47CCA1B9BFBB}"/>
              </a:ext>
            </a:extLst>
          </p:cNvPr>
          <p:cNvSpPr txBox="1"/>
          <p:nvPr/>
        </p:nvSpPr>
        <p:spPr>
          <a:xfrm>
            <a:off x="613534" y="1581027"/>
            <a:ext cx="10949202" cy="2585323"/>
          </a:xfrm>
          <a:prstGeom prst="rect">
            <a:avLst/>
          </a:prstGeom>
          <a:noFill/>
        </p:spPr>
        <p:txBody>
          <a:bodyPr wrap="square" rtlCol="0">
            <a:spAutoFit/>
          </a:bodyPr>
          <a:lstStyle/>
          <a:p>
            <a:r>
              <a:rPr lang="en-US" dirty="0"/>
              <a:t>Range Detail:</a:t>
            </a:r>
          </a:p>
          <a:p>
            <a:pPr marL="1657350" lvl="3" indent="-285750">
              <a:buFont typeface="Arial" panose="020B0604020202020204" pitchFamily="34" charset="0"/>
              <a:buChar char="•"/>
            </a:pPr>
            <a:r>
              <a:rPr lang="en-US" dirty="0"/>
              <a:t>OIC that are RSO/OIC certified(2LT – 1LT) (2)</a:t>
            </a:r>
          </a:p>
          <a:p>
            <a:pPr marL="1657350" lvl="3" indent="-285750">
              <a:buFont typeface="Arial" panose="020B0604020202020204" pitchFamily="34" charset="0"/>
              <a:buChar char="•"/>
            </a:pPr>
            <a:r>
              <a:rPr lang="en-US" dirty="0"/>
              <a:t>Ammo NCO (SGT-SFC):</a:t>
            </a:r>
          </a:p>
          <a:p>
            <a:pPr marL="2114550" lvl="4" indent="-285750">
              <a:buFont typeface="Arial" panose="020B0604020202020204" pitchFamily="34" charset="0"/>
              <a:buChar char="•"/>
            </a:pPr>
            <a:r>
              <a:rPr lang="en-US" dirty="0"/>
              <a:t>Must have HAZMAT on license</a:t>
            </a:r>
          </a:p>
          <a:p>
            <a:pPr marL="2114550" lvl="4" indent="-285750">
              <a:buFont typeface="Arial" panose="020B0604020202020204" pitchFamily="34" charset="0"/>
              <a:buChar char="•"/>
            </a:pPr>
            <a:r>
              <a:rPr lang="en-US" dirty="0"/>
              <a:t>Must be Ammo Handler certified</a:t>
            </a:r>
          </a:p>
          <a:p>
            <a:pPr marL="2114550" lvl="4" indent="-285750">
              <a:buFont typeface="Arial" panose="020B0604020202020204" pitchFamily="34" charset="0"/>
              <a:buChar char="•"/>
            </a:pPr>
            <a:r>
              <a:rPr lang="en-US" dirty="0"/>
              <a:t>Must be licensed on 1ton/LMTV/HMMWV</a:t>
            </a:r>
          </a:p>
          <a:p>
            <a:pPr marL="1657350" lvl="3" indent="-285750">
              <a:buFont typeface="Arial" panose="020B0604020202020204" pitchFamily="34" charset="0"/>
              <a:buChar char="•"/>
            </a:pPr>
            <a:r>
              <a:rPr lang="en-US" dirty="0"/>
              <a:t>Ammo/Range detail (8)</a:t>
            </a:r>
          </a:p>
          <a:p>
            <a:endParaRPr lang="en-US" dirty="0"/>
          </a:p>
          <a:p>
            <a:r>
              <a:rPr lang="en-US" dirty="0"/>
              <a:t>These 11 personnel will only be required for Tables IV – VI.	</a:t>
            </a:r>
          </a:p>
        </p:txBody>
      </p:sp>
    </p:spTree>
    <p:extLst>
      <p:ext uri="{BB962C8B-B14F-4D97-AF65-F5344CB8AC3E}">
        <p14:creationId xmlns:p14="http://schemas.microsoft.com/office/powerpoint/2010/main" val="3993285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78" y="0"/>
            <a:ext cx="10729608" cy="811878"/>
          </a:xfrm>
        </p:spPr>
        <p:txBody>
          <a:bodyPr/>
          <a:lstStyle/>
          <a:p>
            <a:r>
              <a:rPr lang="en-US" sz="2800" dirty="0"/>
              <a:t>MODIFICATIONS FOR 75 FIRERS AMMO</a:t>
            </a:r>
          </a:p>
        </p:txBody>
      </p:sp>
      <p:sp>
        <p:nvSpPr>
          <p:cNvPr id="6" name="Content Placeholder 5"/>
          <p:cNvSpPr>
            <a:spLocks noGrp="1"/>
          </p:cNvSpPr>
          <p:nvPr>
            <p:ph idx="1"/>
          </p:nvPr>
        </p:nvSpPr>
        <p:spPr>
          <a:xfrm>
            <a:off x="211778" y="506220"/>
            <a:ext cx="8946541" cy="6264231"/>
          </a:xfrm>
        </p:spPr>
        <p:txBody>
          <a:bodyPr>
            <a:normAutofit/>
          </a:bodyPr>
          <a:lstStyle/>
          <a:p>
            <a:r>
              <a:rPr lang="en-US" sz="1050" dirty="0"/>
              <a:t>BUIS GROUP 15						75 FIRERS = 1125	G2 10% (8 FIRERS): 120           EXTRA RDS REQUESTED:	</a:t>
            </a:r>
          </a:p>
          <a:p>
            <a:r>
              <a:rPr lang="en-US" sz="1050" dirty="0"/>
              <a:t>BUIS ZERO 15							1125			120</a:t>
            </a:r>
          </a:p>
          <a:p>
            <a:r>
              <a:rPr lang="en-US" sz="1050" dirty="0"/>
              <a:t>CCO GROUP 15						1125			120</a:t>
            </a:r>
          </a:p>
          <a:p>
            <a:r>
              <a:rPr lang="en-US" sz="1050" dirty="0"/>
              <a:t>CCO ZERO 15							1125			120</a:t>
            </a:r>
          </a:p>
          <a:p>
            <a:r>
              <a:rPr lang="en-US" sz="1050" dirty="0"/>
              <a:t>PEQ-15 GROUP 15						1125			120</a:t>
            </a:r>
          </a:p>
          <a:p>
            <a:r>
              <a:rPr lang="en-US" sz="1050" dirty="0"/>
              <a:t>PEQ-15 ZERO 15							1125			120</a:t>
            </a:r>
          </a:p>
          <a:p>
            <a:r>
              <a:rPr lang="en-US" sz="1050" dirty="0"/>
              <a:t>CAD BUIS							-------			-------			AB57 750 (10 PER)</a:t>
            </a:r>
          </a:p>
          <a:p>
            <a:r>
              <a:rPr lang="en-US" sz="1050" dirty="0"/>
              <a:t>AOH BUIS							-------			-------			AB57 750 (10 PER)</a:t>
            </a:r>
          </a:p>
          <a:p>
            <a:r>
              <a:rPr lang="en-US" sz="1050" dirty="0"/>
              <a:t>CAD CCO 5							375			40			AB57 375 (5 PER)</a:t>
            </a:r>
          </a:p>
          <a:p>
            <a:r>
              <a:rPr lang="en-US" sz="1050" dirty="0"/>
              <a:t>AOH CCO 10							750			80			AB57 750 (10 PER)</a:t>
            </a:r>
          </a:p>
          <a:p>
            <a:r>
              <a:rPr lang="en-US" sz="1050" dirty="0"/>
              <a:t>CAD PEQ-15 5							375			40			AB57 375 (5 PER)</a:t>
            </a:r>
          </a:p>
          <a:p>
            <a:r>
              <a:rPr lang="en-US" sz="1050" dirty="0"/>
              <a:t>AOH PEQ-15 10							750			80			AB57 750 (10 PER)</a:t>
            </a:r>
          </a:p>
          <a:p>
            <a:r>
              <a:rPr lang="en-US" sz="1050" dirty="0"/>
              <a:t>PRE-QUAL 40							3000			Not Needed</a:t>
            </a:r>
          </a:p>
          <a:p>
            <a:r>
              <a:rPr lang="en-US" sz="1050" dirty="0"/>
              <a:t>QUAL 40								3000			320</a:t>
            </a:r>
          </a:p>
          <a:p>
            <a:r>
              <a:rPr lang="en-US" sz="1050" dirty="0"/>
              <a:t>NF PRACTICE 10B 10T						1500			Not Needed</a:t>
            </a:r>
          </a:p>
          <a:p>
            <a:r>
              <a:rPr lang="en-US" sz="1050" dirty="0"/>
              <a:t>NF CERT 10B 10T							1500			160</a:t>
            </a:r>
            <a:endParaRPr lang="en-US" sz="450" dirty="0"/>
          </a:p>
          <a:p>
            <a:pPr lvl="8"/>
            <a:r>
              <a:rPr lang="en-US" sz="450" dirty="0"/>
              <a:t>------------------------------------------------------------------------------------------------------------------------------------------------------------------------------------------------------------------------------------</a:t>
            </a:r>
          </a:p>
          <a:p>
            <a:pPr lvl="8"/>
            <a:r>
              <a:rPr lang="en-US" sz="1100" dirty="0"/>
              <a:t>18000			1440			3750</a:t>
            </a:r>
          </a:p>
          <a:p>
            <a:r>
              <a:rPr lang="en-US" sz="1050" dirty="0"/>
              <a:t>RANGE PROOFING AMMO 					400</a:t>
            </a:r>
          </a:p>
          <a:p>
            <a:endParaRPr lang="en-US" sz="1050" dirty="0"/>
          </a:p>
          <a:p>
            <a:r>
              <a:rPr lang="en-US" sz="1050" dirty="0"/>
              <a:t>TOTAL AMMO REQUEST FOR 120 FIRERS HW:	</a:t>
            </a:r>
            <a:r>
              <a:rPr lang="en-US" sz="3200" dirty="0">
                <a:solidFill>
                  <a:srgbClr val="FF0000"/>
                </a:solidFill>
              </a:rPr>
              <a:t>23590	</a:t>
            </a:r>
            <a:r>
              <a:rPr lang="en-US" sz="1050" dirty="0"/>
              <a:t>	 </a:t>
            </a:r>
          </a:p>
          <a:p>
            <a:endParaRPr lang="en-US" dirty="0"/>
          </a:p>
          <a:p>
            <a:endParaRPr lang="en-US" dirty="0"/>
          </a:p>
          <a:p>
            <a:endParaRPr lang="en-US" dirty="0"/>
          </a:p>
        </p:txBody>
      </p:sp>
    </p:spTree>
    <p:extLst>
      <p:ext uri="{BB962C8B-B14F-4D97-AF65-F5344CB8AC3E}">
        <p14:creationId xmlns:p14="http://schemas.microsoft.com/office/powerpoint/2010/main" val="205609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STRACT AMMO ALLOCATIONS</a:t>
            </a:r>
          </a:p>
        </p:txBody>
      </p:sp>
      <p:pic>
        <p:nvPicPr>
          <p:cNvPr id="4" name="Picture 3"/>
          <p:cNvPicPr>
            <a:picLocks noChangeAspect="1"/>
          </p:cNvPicPr>
          <p:nvPr/>
        </p:nvPicPr>
        <p:blipFill>
          <a:blip r:embed="rId2"/>
          <a:stretch>
            <a:fillRect/>
          </a:stretch>
        </p:blipFill>
        <p:spPr>
          <a:xfrm>
            <a:off x="1989988" y="1371421"/>
            <a:ext cx="8212024" cy="4115157"/>
          </a:xfrm>
          <a:prstGeom prst="rect">
            <a:avLst/>
          </a:prstGeom>
        </p:spPr>
      </p:pic>
      <p:sp>
        <p:nvSpPr>
          <p:cNvPr id="5" name="Rectangle 4"/>
          <p:cNvSpPr/>
          <p:nvPr/>
        </p:nvSpPr>
        <p:spPr>
          <a:xfrm>
            <a:off x="1989988" y="5486578"/>
            <a:ext cx="4719562" cy="369332"/>
          </a:xfrm>
          <a:prstGeom prst="rect">
            <a:avLst/>
          </a:prstGeom>
        </p:spPr>
        <p:txBody>
          <a:bodyPr wrap="none">
            <a:spAutoFit/>
          </a:bodyPr>
          <a:lstStyle/>
          <a:p>
            <a:r>
              <a:rPr lang="en-US" dirty="0"/>
              <a:t>**Total Round Count for 75 Firers = 13,050</a:t>
            </a:r>
          </a:p>
        </p:txBody>
      </p:sp>
    </p:spTree>
    <p:extLst>
      <p:ext uri="{BB962C8B-B14F-4D97-AF65-F5344CB8AC3E}">
        <p14:creationId xmlns:p14="http://schemas.microsoft.com/office/powerpoint/2010/main" val="3320379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56883"/>
            <a:ext cx="9404723" cy="1400530"/>
          </a:xfrm>
        </p:spPr>
        <p:txBody>
          <a:bodyPr/>
          <a:lstStyle/>
          <a:p>
            <a:r>
              <a:rPr lang="en-US" dirty="0"/>
              <a:t>AMMO NOTES</a:t>
            </a:r>
          </a:p>
        </p:txBody>
      </p:sp>
      <p:sp>
        <p:nvSpPr>
          <p:cNvPr id="3" name="Content Placeholder 2"/>
          <p:cNvSpPr>
            <a:spLocks noGrp="1"/>
          </p:cNvSpPr>
          <p:nvPr>
            <p:ph idx="1"/>
          </p:nvPr>
        </p:nvSpPr>
        <p:spPr>
          <a:xfrm>
            <a:off x="646111" y="1152983"/>
            <a:ext cx="10918360" cy="5355393"/>
          </a:xfrm>
        </p:spPr>
        <p:txBody>
          <a:bodyPr>
            <a:normAutofit fontScale="40000" lnSpcReduction="20000"/>
          </a:bodyPr>
          <a:lstStyle/>
          <a:p>
            <a:r>
              <a:rPr lang="en-US" sz="3200" dirty="0"/>
              <a:t>TC 3-20.40 does not allocate round for Confirmation at distance for BUIS when a CCO is the primary sighting device. </a:t>
            </a:r>
          </a:p>
          <a:p>
            <a:r>
              <a:rPr lang="en-US" sz="3200" dirty="0"/>
              <a:t>TC 3-20.40 allocates 15 rounds for Confirmation/Application of Holds for the CCO when it is assigned as the primary sighting device. 15 rounds is not enough to get accurate feedback and data, especially for newer shooters. </a:t>
            </a:r>
          </a:p>
          <a:p>
            <a:r>
              <a:rPr lang="en-US" sz="3200" dirty="0"/>
              <a:t>Therefor I am requesting per shooter:</a:t>
            </a:r>
          </a:p>
          <a:p>
            <a:r>
              <a:rPr lang="en-US" sz="3200" dirty="0"/>
              <a:t>10 rds. for BUIS Confirm at Distance</a:t>
            </a:r>
          </a:p>
          <a:p>
            <a:r>
              <a:rPr lang="en-US" sz="3200" dirty="0"/>
              <a:t>10 rds. for BUIS Application of Holds </a:t>
            </a:r>
          </a:p>
          <a:p>
            <a:r>
              <a:rPr lang="en-US" sz="3200" dirty="0"/>
              <a:t>5 rds. for CCO Confirm at Distance </a:t>
            </a:r>
          </a:p>
          <a:p>
            <a:r>
              <a:rPr lang="en-US" sz="3200" dirty="0"/>
              <a:t>10 rds. for CCO Application of Holds</a:t>
            </a:r>
          </a:p>
          <a:p>
            <a:r>
              <a:rPr lang="en-US" sz="3200" dirty="0"/>
              <a:t>5 rds. PEQ-15 Confirm at Distance </a:t>
            </a:r>
          </a:p>
          <a:p>
            <a:r>
              <a:rPr lang="en-US" sz="3200" dirty="0"/>
              <a:t>10 rds. PEQ-15 Application of Holds</a:t>
            </a:r>
          </a:p>
          <a:p>
            <a:pPr marL="0" indent="0">
              <a:buNone/>
            </a:pPr>
            <a:r>
              <a:rPr lang="en-US" sz="3200" dirty="0"/>
              <a:t>	I am requesting additional ammo for retraining purposes in the event someone fails to meet the 6 MOA threshold when zeroing their sights and IR laser. There will also be extra ammo in the event  someone fails to qualify. </a:t>
            </a:r>
          </a:p>
          <a:p>
            <a:r>
              <a:rPr lang="en-US" sz="3200" dirty="0"/>
              <a:t>All personnel who failed to meet any of the standards set forth by TC 3-20.40 will receive a mandatory retrain of at least 1 hour before more live ammunition is handed out .</a:t>
            </a:r>
          </a:p>
          <a:p>
            <a:r>
              <a:rPr lang="en-US" sz="3200" dirty="0"/>
              <a:t>The Soldiers are doing a Night Fire Certification, not a Qualification. Therefor, they only receive 20 rds.; 10 Ball and 10 Tracer.</a:t>
            </a:r>
          </a:p>
          <a:p>
            <a:r>
              <a:rPr lang="en-US" sz="3200" dirty="0"/>
              <a:t> STRACT allocations are do not reflect what is required by Doctrine. Therefor additional rounds have been requested to meet what is required by TC 3-20.40 and to develop a more refined, definite zero. </a:t>
            </a:r>
          </a:p>
          <a:p>
            <a:r>
              <a:rPr lang="en-US" sz="3200" dirty="0"/>
              <a:t>An Additional ammo request for proofing the ARF Range: 400 rds.</a:t>
            </a:r>
          </a:p>
          <a:p>
            <a:endParaRPr lang="en-US" dirty="0"/>
          </a:p>
        </p:txBody>
      </p:sp>
    </p:spTree>
    <p:extLst>
      <p:ext uri="{BB962C8B-B14F-4D97-AF65-F5344CB8AC3E}">
        <p14:creationId xmlns:p14="http://schemas.microsoft.com/office/powerpoint/2010/main" val="854020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AMMUNITION REQUIREMENTS CONTINUED</a:t>
            </a:r>
          </a:p>
        </p:txBody>
      </p:sp>
      <p:sp>
        <p:nvSpPr>
          <p:cNvPr id="3" name="Content Placeholder 2"/>
          <p:cNvSpPr>
            <a:spLocks noGrp="1"/>
          </p:cNvSpPr>
          <p:nvPr>
            <p:ph idx="1"/>
          </p:nvPr>
        </p:nvSpPr>
        <p:spPr/>
        <p:txBody>
          <a:bodyPr>
            <a:normAutofit fontScale="77500" lnSpcReduction="20000"/>
          </a:bodyPr>
          <a:lstStyle/>
          <a:p>
            <a:r>
              <a:rPr lang="en-US" dirty="0"/>
              <a:t>*TC 3-20.40 uses 5 shot groups for better feedback requiring the additional 12 rounds for grouping and zeroing firers per each aiming device (BUIS, CCO, and AN/PEQ-15)</a:t>
            </a:r>
          </a:p>
          <a:p>
            <a:r>
              <a:rPr lang="en-US" dirty="0"/>
              <a:t>STRAC currently states 18 rounds authorized for grouping and zeroing because of the old standard for 3 shot groups, and no rounds for confirmation and holds.</a:t>
            </a:r>
          </a:p>
          <a:p>
            <a:r>
              <a:rPr lang="en-US" dirty="0"/>
              <a:t>**Total round counts include a 10% overage for requalification on each table. That is why allotment is for 83 firers, instead of 75 expected to attend.</a:t>
            </a:r>
          </a:p>
          <a:p>
            <a:r>
              <a:rPr lang="en-US" dirty="0"/>
              <a:t>***Table V is not required, however allowing Soldiers to shoot Table V historically has provided beneficial to Soldiers and Leaders about who may need additional training prior to shooting the Table VI record, reducing retrains</a:t>
            </a:r>
          </a:p>
          <a:p>
            <a:r>
              <a:rPr lang="en-US" dirty="0"/>
              <a:t>****The 15 rounds for Confirmation and Hold will benefit the Soldier and their confidence to engage targets effectively at distances, also reinforcing their upcoming Table VI record shoot ability****</a:t>
            </a:r>
          </a:p>
          <a:p>
            <a:r>
              <a:rPr lang="en-US" dirty="0"/>
              <a:t>*Table VI (Night) allocated 40 rounds for Assisted Night Qualification, per STRAC. However, given most shooter’s ability and less than favorable weather conditions, a 20-round Night “Certification” will be shot. The extra 20 rounds allocated here can be used where the STRAC is under allocation for required tasks.*</a:t>
            </a:r>
          </a:p>
          <a:p>
            <a:endParaRPr lang="en-US" dirty="0"/>
          </a:p>
        </p:txBody>
      </p:sp>
    </p:spTree>
    <p:extLst>
      <p:ext uri="{BB962C8B-B14F-4D97-AF65-F5344CB8AC3E}">
        <p14:creationId xmlns:p14="http://schemas.microsoft.com/office/powerpoint/2010/main" val="350663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176B4F-3EDD-4AA5-AE95-28E295F81E25}"/>
              </a:ext>
            </a:extLst>
          </p:cNvPr>
          <p:cNvSpPr txBox="1"/>
          <p:nvPr/>
        </p:nvSpPr>
        <p:spPr>
          <a:xfrm>
            <a:off x="4149993" y="350808"/>
            <a:ext cx="3892027" cy="584775"/>
          </a:xfrm>
          <a:prstGeom prst="rect">
            <a:avLst/>
          </a:prstGeom>
          <a:noFill/>
        </p:spPr>
        <p:txBody>
          <a:bodyPr wrap="none" rtlCol="0">
            <a:spAutoFit/>
          </a:bodyPr>
          <a:lstStyle/>
          <a:p>
            <a:pPr algn="ctr"/>
            <a:r>
              <a:rPr lang="en-US" sz="3200" dirty="0"/>
              <a:t>LAND REQUIREMENTS</a:t>
            </a:r>
          </a:p>
        </p:txBody>
      </p:sp>
      <p:sp>
        <p:nvSpPr>
          <p:cNvPr id="3" name="TextBox 2">
            <a:extLst>
              <a:ext uri="{FF2B5EF4-FFF2-40B4-BE49-F238E27FC236}">
                <a16:creationId xmlns:a16="http://schemas.microsoft.com/office/drawing/2014/main" id="{A941A2A5-0C15-478E-AFD2-9EEE4B274706}"/>
              </a:ext>
            </a:extLst>
          </p:cNvPr>
          <p:cNvSpPr txBox="1"/>
          <p:nvPr/>
        </p:nvSpPr>
        <p:spPr>
          <a:xfrm>
            <a:off x="607634" y="935583"/>
            <a:ext cx="1096690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Table I – Preliminary Marksmanship Instruction &amp; Evaluation (PMI &amp; E): Battalion Classroom</a:t>
            </a:r>
          </a:p>
          <a:p>
            <a:pPr marL="1657350" lvl="3" indent="-285750">
              <a:buFont typeface="Arial" panose="020B0604020202020204" pitchFamily="34" charset="0"/>
              <a:buChar char="•"/>
            </a:pPr>
            <a:r>
              <a:rPr lang="en-US" dirty="0"/>
              <a:t>Computer</a:t>
            </a:r>
          </a:p>
          <a:p>
            <a:pPr marL="1657350" lvl="3" indent="-285750">
              <a:buFont typeface="Arial" panose="020B0604020202020204" pitchFamily="34" charset="0"/>
              <a:buChar char="•"/>
            </a:pPr>
            <a:r>
              <a:rPr lang="en-US" dirty="0"/>
              <a:t>Projector/Screen</a:t>
            </a:r>
          </a:p>
          <a:p>
            <a:pPr marL="1657350" lvl="3" indent="-285750">
              <a:buFont typeface="Arial" panose="020B0604020202020204" pitchFamily="34" charset="0"/>
              <a:buChar char="•"/>
            </a:pPr>
            <a:r>
              <a:rPr lang="en-US" dirty="0"/>
              <a:t>Tables and Chairs for 91 personnel minimum</a:t>
            </a:r>
          </a:p>
          <a:p>
            <a:pPr marL="1657350" lvl="3"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Table II – Simulations: EST II (15 Lanes) (Civilian Ran)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Table III – Drills: (Conducted at EST II and within Company Training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Table IV – Group &amp; Zero: Range 1 (80 Lanes)</a:t>
            </a:r>
          </a:p>
          <a:p>
            <a:pPr lvl="2"/>
            <a:r>
              <a:rPr lang="en-US" dirty="0"/>
              <a:t>   – Confirmation/Holds: ARF Range 14 (16 Lanes) 18 BARRIERS (1 at each firing position) 32 SANDBAGS (2 at each firing position)</a:t>
            </a:r>
          </a:p>
          <a:p>
            <a:pPr lvl="2"/>
            <a:endParaRPr lang="en-US" dirty="0"/>
          </a:p>
          <a:p>
            <a:pPr marL="285750" indent="-285750">
              <a:buFont typeface="Arial" panose="020B0604020202020204" pitchFamily="34" charset="0"/>
              <a:buChar char="•"/>
            </a:pPr>
            <a:r>
              <a:rPr lang="en-US" dirty="0"/>
              <a:t>Table V – Practice Qualification: ARF Range 14 (16 Lanes) 18 BARRIERS (1 at each firing position) 32 SANDBAGS (2 at each firing position)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Table VI – Record Qualification: ARF Range 14 (16 Lanes) 18 BARRIERS (1 at each firing position) 32 SANDBAGS (2 at each firing position)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3844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176B4F-3EDD-4AA5-AE95-28E295F81E25}"/>
              </a:ext>
            </a:extLst>
          </p:cNvPr>
          <p:cNvSpPr txBox="1"/>
          <p:nvPr/>
        </p:nvSpPr>
        <p:spPr>
          <a:xfrm>
            <a:off x="5044596" y="350808"/>
            <a:ext cx="2102819" cy="584775"/>
          </a:xfrm>
          <a:prstGeom prst="rect">
            <a:avLst/>
          </a:prstGeom>
          <a:noFill/>
        </p:spPr>
        <p:txBody>
          <a:bodyPr wrap="none" rtlCol="0">
            <a:spAutoFit/>
          </a:bodyPr>
          <a:lstStyle/>
          <a:p>
            <a:pPr algn="ctr"/>
            <a:r>
              <a:rPr lang="en-US" sz="3200" dirty="0"/>
              <a:t>Packing List</a:t>
            </a:r>
          </a:p>
        </p:txBody>
      </p:sp>
      <p:sp>
        <p:nvSpPr>
          <p:cNvPr id="3" name="TextBox 2">
            <a:extLst>
              <a:ext uri="{FF2B5EF4-FFF2-40B4-BE49-F238E27FC236}">
                <a16:creationId xmlns:a16="http://schemas.microsoft.com/office/drawing/2014/main" id="{385020A6-4F99-483F-8897-DCA0FE540701}"/>
              </a:ext>
            </a:extLst>
          </p:cNvPr>
          <p:cNvSpPr txBox="1"/>
          <p:nvPr/>
        </p:nvSpPr>
        <p:spPr>
          <a:xfrm>
            <a:off x="607634" y="985192"/>
            <a:ext cx="10972800" cy="5293757"/>
          </a:xfrm>
          <a:prstGeom prst="rect">
            <a:avLst/>
          </a:prstGeom>
          <a:noFill/>
        </p:spPr>
        <p:txBody>
          <a:bodyPr wrap="square" rtlCol="0">
            <a:spAutoFit/>
          </a:bodyPr>
          <a:lstStyle/>
          <a:p>
            <a:r>
              <a:rPr lang="en-US" b="1" dirty="0"/>
              <a:t>WORN (DAILY):				WORN (EST AND RANGES):				</a:t>
            </a:r>
          </a:p>
          <a:p>
            <a:r>
              <a:rPr lang="en-US" dirty="0"/>
              <a:t>OCPs						APEL Approved Eye Protection</a:t>
            </a:r>
          </a:p>
          <a:p>
            <a:r>
              <a:rPr lang="en-US" dirty="0"/>
              <a:t>Patrol Cap					Hearing Protection</a:t>
            </a:r>
          </a:p>
          <a:p>
            <a:r>
              <a:rPr lang="en-US" dirty="0"/>
              <a:t>Coyote Brown T-Shirt			Body Armor w/Plates and magazine pouches and IFAK</a:t>
            </a:r>
          </a:p>
          <a:p>
            <a:r>
              <a:rPr lang="en-US" dirty="0"/>
              <a:t>Coyote Brown Belt			Advanced Combat Helmet or Enhanced Combat Helmet</a:t>
            </a:r>
          </a:p>
          <a:p>
            <a:r>
              <a:rPr lang="en-US" dirty="0"/>
              <a:t>Green or Black Boot Socks	Red Light</a:t>
            </a:r>
          </a:p>
          <a:p>
            <a:r>
              <a:rPr lang="en-US" dirty="0"/>
              <a:t>Coyote Brown Boots			M4A1 (with BUIS, CCO, and AN/PEQ-15)</a:t>
            </a:r>
          </a:p>
          <a:p>
            <a:r>
              <a:rPr lang="en-US" dirty="0"/>
              <a:t>Pen</a:t>
            </a:r>
          </a:p>
          <a:p>
            <a:r>
              <a:rPr lang="en-US" dirty="0"/>
              <a:t>Notepad					</a:t>
            </a:r>
            <a:r>
              <a:rPr lang="en-US" b="1" dirty="0"/>
              <a:t>PACKED IN ASSAULT BAG:</a:t>
            </a:r>
            <a:endParaRPr lang="en-US" dirty="0"/>
          </a:p>
          <a:p>
            <a:r>
              <a:rPr lang="en-US" dirty="0"/>
              <a:t>Common Access Card (CAC)			Wet Weather Top</a:t>
            </a:r>
          </a:p>
          <a:p>
            <a:r>
              <a:rPr lang="en-US" dirty="0"/>
              <a:t>Identification Tags						Wet Weather Bottom</a:t>
            </a:r>
          </a:p>
          <a:p>
            <a:r>
              <a:rPr lang="en-US" dirty="0"/>
              <a:t>Water Source							Tarp</a:t>
            </a:r>
          </a:p>
          <a:p>
            <a:r>
              <a:rPr lang="en-US" dirty="0"/>
              <a:t>										Gloves</a:t>
            </a:r>
          </a:p>
          <a:p>
            <a:r>
              <a:rPr lang="en-US" dirty="0"/>
              <a:t>										Magazines (4 minimum)</a:t>
            </a:r>
          </a:p>
          <a:p>
            <a:r>
              <a:rPr lang="en-US" dirty="0"/>
              <a:t>										Spare Batteries (AAs, A123s)</a:t>
            </a:r>
          </a:p>
          <a:p>
            <a:endParaRPr lang="en-US" dirty="0"/>
          </a:p>
          <a:p>
            <a:endParaRPr lang="en-US" dirty="0"/>
          </a:p>
          <a:p>
            <a:endParaRPr lang="en-US" dirty="0"/>
          </a:p>
          <a:p>
            <a:r>
              <a:rPr lang="en-US" sz="1400" dirty="0"/>
              <a:t>*Any changes to this list will be provided to the Soldier, the day prior to the training, that requires the additional items.</a:t>
            </a:r>
          </a:p>
        </p:txBody>
      </p:sp>
    </p:spTree>
    <p:extLst>
      <p:ext uri="{BB962C8B-B14F-4D97-AF65-F5344CB8AC3E}">
        <p14:creationId xmlns:p14="http://schemas.microsoft.com/office/powerpoint/2010/main" val="3439343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C5B8DC-D1FF-4844-97B1-7E6298BC8596}"/>
              </a:ext>
            </a:extLst>
          </p:cNvPr>
          <p:cNvSpPr txBox="1"/>
          <p:nvPr/>
        </p:nvSpPr>
        <p:spPr>
          <a:xfrm>
            <a:off x="4101832" y="24969"/>
            <a:ext cx="3988336" cy="584775"/>
          </a:xfrm>
          <a:prstGeom prst="rect">
            <a:avLst/>
          </a:prstGeom>
          <a:noFill/>
        </p:spPr>
        <p:txBody>
          <a:bodyPr wrap="none" rtlCol="0">
            <a:spAutoFit/>
          </a:bodyPr>
          <a:lstStyle/>
          <a:p>
            <a:pPr algn="ctr"/>
            <a:r>
              <a:rPr lang="en-US" sz="3200" dirty="0"/>
              <a:t>Resources / Supply List</a:t>
            </a:r>
          </a:p>
        </p:txBody>
      </p:sp>
      <p:sp>
        <p:nvSpPr>
          <p:cNvPr id="5" name="TextBox 4">
            <a:extLst>
              <a:ext uri="{FF2B5EF4-FFF2-40B4-BE49-F238E27FC236}">
                <a16:creationId xmlns:a16="http://schemas.microsoft.com/office/drawing/2014/main" id="{996356FA-E861-4477-B9C4-2E263FBF15B2}"/>
              </a:ext>
            </a:extLst>
          </p:cNvPr>
          <p:cNvSpPr txBox="1"/>
          <p:nvPr/>
        </p:nvSpPr>
        <p:spPr>
          <a:xfrm>
            <a:off x="0" y="948690"/>
            <a:ext cx="5482467" cy="5909310"/>
          </a:xfrm>
          <a:prstGeom prst="rect">
            <a:avLst/>
          </a:prstGeom>
          <a:noFill/>
        </p:spPr>
        <p:txBody>
          <a:bodyPr wrap="square" rtlCol="0">
            <a:spAutoFit/>
          </a:bodyPr>
          <a:lstStyle/>
          <a:p>
            <a:r>
              <a:rPr lang="en-US" dirty="0"/>
              <a:t>Borelight Set 16 (TABLES 1,2,3)</a:t>
            </a:r>
          </a:p>
          <a:p>
            <a:r>
              <a:rPr lang="en-US" dirty="0"/>
              <a:t>E-type Silhouette 83 (NO STANDS NEEDED)</a:t>
            </a:r>
          </a:p>
          <a:p>
            <a:r>
              <a:rPr lang="en-US" dirty="0"/>
              <a:t>A-8 Zero Target 763 (747 WITH 10% retrain)(16 FOR PEQ-15 Stencil)</a:t>
            </a:r>
          </a:p>
          <a:p>
            <a:r>
              <a:rPr lang="en-US" dirty="0"/>
              <a:t>Water Can 6</a:t>
            </a:r>
          </a:p>
          <a:p>
            <a:r>
              <a:rPr lang="en-US" dirty="0"/>
              <a:t>First Aid Bag 4</a:t>
            </a:r>
          </a:p>
          <a:p>
            <a:r>
              <a:rPr lang="en-US" dirty="0"/>
              <a:t>Magazine 38</a:t>
            </a:r>
          </a:p>
          <a:p>
            <a:r>
              <a:rPr lang="en-US" dirty="0"/>
              <a:t>Ear protection 2 Boxes</a:t>
            </a:r>
          </a:p>
          <a:p>
            <a:r>
              <a:rPr lang="en-US" dirty="0"/>
              <a:t>MRE 504</a:t>
            </a:r>
          </a:p>
          <a:p>
            <a:r>
              <a:rPr lang="en-US" dirty="0"/>
              <a:t>Barrier sets 18 </a:t>
            </a:r>
          </a:p>
          <a:p>
            <a:r>
              <a:rPr lang="en-US" dirty="0"/>
              <a:t>Road Guard Vest 4 ( GATE GUARD FOR VIP)</a:t>
            </a:r>
          </a:p>
          <a:p>
            <a:r>
              <a:rPr lang="en-US" dirty="0"/>
              <a:t>Pens 2 boxes</a:t>
            </a:r>
          </a:p>
          <a:p>
            <a:r>
              <a:rPr lang="en-US" dirty="0"/>
              <a:t>Battery (AA)		240</a:t>
            </a:r>
          </a:p>
          <a:p>
            <a:r>
              <a:rPr lang="en-US" dirty="0"/>
              <a:t>Battery (A123)	240</a:t>
            </a:r>
          </a:p>
          <a:p>
            <a:r>
              <a:rPr lang="en-US" dirty="0"/>
              <a:t>Shadow Box		16</a:t>
            </a:r>
          </a:p>
          <a:p>
            <a:r>
              <a:rPr lang="en-US" dirty="0"/>
              <a:t>Borelight Zero Target 	16</a:t>
            </a:r>
          </a:p>
          <a:p>
            <a:r>
              <a:rPr lang="en-US" dirty="0"/>
              <a:t>Stapler			8</a:t>
            </a:r>
          </a:p>
          <a:p>
            <a:r>
              <a:rPr lang="en-US" dirty="0"/>
              <a:t>Staples			2 boxes (1,000 ct)</a:t>
            </a:r>
          </a:p>
          <a:p>
            <a:r>
              <a:rPr lang="en-US" dirty="0"/>
              <a:t>Trash Bag		1 box (33 gal)</a:t>
            </a:r>
          </a:p>
          <a:p>
            <a:r>
              <a:rPr lang="en-US" dirty="0"/>
              <a:t>Engineer Tape	1 roll</a:t>
            </a:r>
          </a:p>
          <a:p>
            <a:r>
              <a:rPr lang="en-US" dirty="0"/>
              <a:t>BRIC Radio w/charger	2</a:t>
            </a:r>
          </a:p>
        </p:txBody>
      </p:sp>
      <p:sp>
        <p:nvSpPr>
          <p:cNvPr id="2" name="TextBox 1">
            <a:extLst>
              <a:ext uri="{FF2B5EF4-FFF2-40B4-BE49-F238E27FC236}">
                <a16:creationId xmlns:a16="http://schemas.microsoft.com/office/drawing/2014/main" id="{E20726CE-066E-428F-BD97-D4E97DA0C6FA}"/>
              </a:ext>
            </a:extLst>
          </p:cNvPr>
          <p:cNvSpPr txBox="1"/>
          <p:nvPr/>
        </p:nvSpPr>
        <p:spPr>
          <a:xfrm>
            <a:off x="5069058" y="923721"/>
            <a:ext cx="5482467" cy="5909310"/>
          </a:xfrm>
          <a:prstGeom prst="rect">
            <a:avLst/>
          </a:prstGeom>
          <a:noFill/>
        </p:spPr>
        <p:txBody>
          <a:bodyPr wrap="square" rtlCol="0">
            <a:spAutoFit/>
          </a:bodyPr>
          <a:lstStyle/>
          <a:p>
            <a:r>
              <a:rPr lang="en-US" dirty="0"/>
              <a:t>Front Sight Post Adjustment Tools		18</a:t>
            </a:r>
          </a:p>
          <a:p>
            <a:r>
              <a:rPr lang="en-US" dirty="0"/>
              <a:t>Ice Sheets				16</a:t>
            </a:r>
          </a:p>
          <a:p>
            <a:r>
              <a:rPr lang="en-US" dirty="0"/>
              <a:t>Arm Emersion Tanks	3</a:t>
            </a:r>
          </a:p>
          <a:p>
            <a:r>
              <a:rPr lang="en-US" dirty="0"/>
              <a:t>Ice Bags 6</a:t>
            </a:r>
          </a:p>
          <a:p>
            <a:r>
              <a:rPr lang="en-US" dirty="0"/>
              <a:t>Wet Bulb 1</a:t>
            </a:r>
          </a:p>
          <a:p>
            <a:r>
              <a:rPr lang="en-US" dirty="0"/>
              <a:t>Markers	32</a:t>
            </a:r>
          </a:p>
          <a:p>
            <a:r>
              <a:rPr lang="en-US" dirty="0"/>
              <a:t>Litter 2</a:t>
            </a:r>
          </a:p>
          <a:p>
            <a:r>
              <a:rPr lang="en-US" dirty="0"/>
              <a:t>Glint Tape 1 roll</a:t>
            </a:r>
          </a:p>
          <a:p>
            <a:r>
              <a:rPr lang="en-US" dirty="0"/>
              <a:t>CLP	1 jug</a:t>
            </a:r>
          </a:p>
          <a:p>
            <a:r>
              <a:rPr lang="en-US" dirty="0"/>
              <a:t>Hand-held 2-way radios (For AIs) 8</a:t>
            </a:r>
          </a:p>
          <a:p>
            <a:r>
              <a:rPr lang="en-US" dirty="0"/>
              <a:t>Printer Paper (TRACKERS) (FIRERS PACKETS)1 pk</a:t>
            </a:r>
          </a:p>
          <a:p>
            <a:r>
              <a:rPr lang="en-US" dirty="0"/>
              <a:t>TMs on all equipment (CCO, NVG, M4A1)	1 ea..</a:t>
            </a:r>
          </a:p>
          <a:p>
            <a:r>
              <a:rPr lang="en-US" dirty="0"/>
              <a:t>Chem lights 	85 (15 IR 15 red 15 blue 15 yellow 15 green 10 white)</a:t>
            </a:r>
          </a:p>
          <a:p>
            <a:r>
              <a:rPr lang="en-US" dirty="0"/>
              <a:t>Unit Small Arm’s Repair Tool Kit 1</a:t>
            </a:r>
          </a:p>
          <a:p>
            <a:r>
              <a:rPr lang="en-US" dirty="0"/>
              <a:t>Fire Extinguisher	3</a:t>
            </a:r>
          </a:p>
          <a:p>
            <a:r>
              <a:rPr lang="en-US" dirty="0"/>
              <a:t>Pasters (White and Black) 16 rolls ea. (INCASE NEEDED)</a:t>
            </a:r>
          </a:p>
          <a:p>
            <a:r>
              <a:rPr lang="en-US" dirty="0"/>
              <a:t>100 WRITTEN EXAMS (75 for MB, 15 For AI’s and 8 for MB retrain plus 2 for AI retrain)</a:t>
            </a:r>
          </a:p>
          <a:p>
            <a:r>
              <a:rPr lang="en-US" dirty="0"/>
              <a:t>8 </a:t>
            </a:r>
            <a:r>
              <a:rPr lang="en-US" sz="1400" dirty="0"/>
              <a:t>SPOTTING SCOPES FOR OBSERVING FIRERS IF NEEDED</a:t>
            </a:r>
          </a:p>
        </p:txBody>
      </p:sp>
    </p:spTree>
    <p:extLst>
      <p:ext uri="{BB962C8B-B14F-4D97-AF65-F5344CB8AC3E}">
        <p14:creationId xmlns:p14="http://schemas.microsoft.com/office/powerpoint/2010/main" val="694553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C71414-8A46-4947-932A-75D513C67699}"/>
              </a:ext>
            </a:extLst>
          </p:cNvPr>
          <p:cNvSpPr txBox="1"/>
          <p:nvPr/>
        </p:nvSpPr>
        <p:spPr>
          <a:xfrm>
            <a:off x="288186" y="350808"/>
            <a:ext cx="11615680" cy="400110"/>
          </a:xfrm>
          <a:prstGeom prst="rect">
            <a:avLst/>
          </a:prstGeom>
          <a:noFill/>
        </p:spPr>
        <p:txBody>
          <a:bodyPr wrap="none" rtlCol="0">
            <a:spAutoFit/>
          </a:bodyPr>
          <a:lstStyle/>
          <a:p>
            <a:pPr algn="ctr"/>
            <a:r>
              <a:rPr lang="en-US" sz="2000" dirty="0"/>
              <a:t>Meals Requested REFER TO THIS PAGE FOR SUSTAINMENT FOR CONOPS OF INDIVDUAL TABLES</a:t>
            </a:r>
          </a:p>
        </p:txBody>
      </p:sp>
      <p:graphicFrame>
        <p:nvGraphicFramePr>
          <p:cNvPr id="3" name="Table 8">
            <a:extLst>
              <a:ext uri="{FF2B5EF4-FFF2-40B4-BE49-F238E27FC236}">
                <a16:creationId xmlns:a16="http://schemas.microsoft.com/office/drawing/2014/main" id="{AD2777D6-AB75-4514-886C-7D8B4759332B}"/>
              </a:ext>
            </a:extLst>
          </p:cNvPr>
          <p:cNvGraphicFramePr>
            <a:graphicFrameLocks noGrp="1"/>
          </p:cNvGraphicFramePr>
          <p:nvPr>
            <p:extLst>
              <p:ext uri="{D42A27DB-BD31-4B8C-83A1-F6EECF244321}">
                <p14:modId xmlns:p14="http://schemas.microsoft.com/office/powerpoint/2010/main" val="2247012175"/>
              </p:ext>
            </p:extLst>
          </p:nvPr>
        </p:nvGraphicFramePr>
        <p:xfrm>
          <a:off x="1055002" y="935583"/>
          <a:ext cx="10081996" cy="3708400"/>
        </p:xfrm>
        <a:graphic>
          <a:graphicData uri="http://schemas.openxmlformats.org/drawingml/2006/table">
            <a:tbl>
              <a:tblPr firstRow="1" bandRow="1">
                <a:tableStyleId>{073A0DAA-6AF3-43AB-8588-CEC1D06C72B9}</a:tableStyleId>
              </a:tblPr>
              <a:tblGrid>
                <a:gridCol w="2520499">
                  <a:extLst>
                    <a:ext uri="{9D8B030D-6E8A-4147-A177-3AD203B41FA5}">
                      <a16:colId xmlns:a16="http://schemas.microsoft.com/office/drawing/2014/main" val="125376728"/>
                    </a:ext>
                  </a:extLst>
                </a:gridCol>
                <a:gridCol w="2520499">
                  <a:extLst>
                    <a:ext uri="{9D8B030D-6E8A-4147-A177-3AD203B41FA5}">
                      <a16:colId xmlns:a16="http://schemas.microsoft.com/office/drawing/2014/main" val="449859751"/>
                    </a:ext>
                  </a:extLst>
                </a:gridCol>
                <a:gridCol w="2520499">
                  <a:extLst>
                    <a:ext uri="{9D8B030D-6E8A-4147-A177-3AD203B41FA5}">
                      <a16:colId xmlns:a16="http://schemas.microsoft.com/office/drawing/2014/main" val="529377120"/>
                    </a:ext>
                  </a:extLst>
                </a:gridCol>
                <a:gridCol w="2520499">
                  <a:extLst>
                    <a:ext uri="{9D8B030D-6E8A-4147-A177-3AD203B41FA5}">
                      <a16:colId xmlns:a16="http://schemas.microsoft.com/office/drawing/2014/main" val="662587206"/>
                    </a:ext>
                  </a:extLst>
                </a:gridCol>
              </a:tblGrid>
              <a:tr h="370840">
                <a:tc>
                  <a:txBody>
                    <a:bodyPr/>
                    <a:lstStyle/>
                    <a:p>
                      <a:pPr algn="ctr"/>
                      <a:r>
                        <a:rPr lang="en-US" sz="1800" dirty="0"/>
                        <a:t>DATE</a:t>
                      </a:r>
                    </a:p>
                  </a:txBody>
                  <a:tcPr/>
                </a:tc>
                <a:tc>
                  <a:txBody>
                    <a:bodyPr/>
                    <a:lstStyle/>
                    <a:p>
                      <a:pPr algn="ctr"/>
                      <a:r>
                        <a:rPr lang="en-US" sz="1800" dirty="0"/>
                        <a:t>MRE MEAL FOR</a:t>
                      </a:r>
                    </a:p>
                  </a:txBody>
                  <a:tcPr/>
                </a:tc>
                <a:tc>
                  <a:txBody>
                    <a:bodyPr/>
                    <a:lstStyle/>
                    <a:p>
                      <a:pPr algn="ctr"/>
                      <a:r>
                        <a:rPr lang="en-US" sz="1800" dirty="0"/>
                        <a:t># OF PERSONNEL</a:t>
                      </a:r>
                    </a:p>
                  </a:txBody>
                  <a:tcPr/>
                </a:tc>
                <a:tc>
                  <a:txBody>
                    <a:bodyPr/>
                    <a:lstStyle/>
                    <a:p>
                      <a:pPr algn="ctr"/>
                      <a:r>
                        <a:rPr lang="en-US" sz="1800" dirty="0"/>
                        <a:t>TOTAL MRES NEEDED</a:t>
                      </a:r>
                    </a:p>
                  </a:txBody>
                  <a:tcPr/>
                </a:tc>
                <a:extLst>
                  <a:ext uri="{0D108BD9-81ED-4DB2-BD59-A6C34878D82A}">
                    <a16:rowId xmlns:a16="http://schemas.microsoft.com/office/drawing/2014/main" val="1913597309"/>
                  </a:ext>
                </a:extLst>
              </a:tr>
              <a:tr h="370840">
                <a:tc>
                  <a:txBody>
                    <a:bodyPr/>
                    <a:lstStyle/>
                    <a:p>
                      <a:pPr algn="ctr"/>
                      <a:r>
                        <a:rPr lang="en-US" sz="1800" dirty="0"/>
                        <a:t>7 AUG 2021</a:t>
                      </a:r>
                    </a:p>
                  </a:txBody>
                  <a:tcPr/>
                </a:tc>
                <a:tc>
                  <a:txBody>
                    <a:bodyPr/>
                    <a:lstStyle/>
                    <a:p>
                      <a:pPr algn="ctr"/>
                      <a:r>
                        <a:rPr lang="en-US" sz="1800" dirty="0"/>
                        <a:t>AI TABLE II</a:t>
                      </a:r>
                    </a:p>
                  </a:txBody>
                  <a:tcPr/>
                </a:tc>
                <a:tc>
                  <a:txBody>
                    <a:bodyPr/>
                    <a:lstStyle/>
                    <a:p>
                      <a:pPr algn="ctr"/>
                      <a:r>
                        <a:rPr lang="en-US" sz="1800" dirty="0"/>
                        <a:t>15 + MMT</a:t>
                      </a:r>
                    </a:p>
                  </a:txBody>
                  <a:tcPr/>
                </a:tc>
                <a:tc>
                  <a:txBody>
                    <a:bodyPr/>
                    <a:lstStyle/>
                    <a:p>
                      <a:pPr algn="ctr"/>
                      <a:r>
                        <a:rPr lang="en-US" sz="1800" dirty="0"/>
                        <a:t>16</a:t>
                      </a:r>
                    </a:p>
                  </a:txBody>
                  <a:tcPr/>
                </a:tc>
                <a:extLst>
                  <a:ext uri="{0D108BD9-81ED-4DB2-BD59-A6C34878D82A}">
                    <a16:rowId xmlns:a16="http://schemas.microsoft.com/office/drawing/2014/main" val="3767940300"/>
                  </a:ext>
                </a:extLst>
              </a:tr>
              <a:tr h="370840">
                <a:tc>
                  <a:txBody>
                    <a:bodyPr/>
                    <a:lstStyle/>
                    <a:p>
                      <a:pPr algn="ctr"/>
                      <a:r>
                        <a:rPr lang="en-US" sz="1800" dirty="0"/>
                        <a:t>23 AUG 2021</a:t>
                      </a:r>
                    </a:p>
                  </a:txBody>
                  <a:tcPr/>
                </a:tc>
                <a:tc>
                  <a:txBody>
                    <a:bodyPr/>
                    <a:lstStyle/>
                    <a:p>
                      <a:pPr algn="ctr"/>
                      <a:r>
                        <a:rPr lang="en-US" sz="1800" dirty="0"/>
                        <a:t>MB TABLE II</a:t>
                      </a:r>
                    </a:p>
                  </a:txBody>
                  <a:tcPr/>
                </a:tc>
                <a:tc>
                  <a:txBody>
                    <a:bodyPr/>
                    <a:lstStyle/>
                    <a:p>
                      <a:pPr algn="ctr"/>
                      <a:r>
                        <a:rPr lang="en-US" sz="1800" dirty="0"/>
                        <a:t>75 + 15 + MMT</a:t>
                      </a:r>
                    </a:p>
                  </a:txBody>
                  <a:tcPr/>
                </a:tc>
                <a:tc>
                  <a:txBody>
                    <a:bodyPr/>
                    <a:lstStyle/>
                    <a:p>
                      <a:pPr algn="ctr"/>
                      <a:r>
                        <a:rPr lang="en-US" sz="1800" dirty="0"/>
                        <a:t>91</a:t>
                      </a:r>
                    </a:p>
                  </a:txBody>
                  <a:tcPr/>
                </a:tc>
                <a:extLst>
                  <a:ext uri="{0D108BD9-81ED-4DB2-BD59-A6C34878D82A}">
                    <a16:rowId xmlns:a16="http://schemas.microsoft.com/office/drawing/2014/main" val="1504018112"/>
                  </a:ext>
                </a:extLst>
              </a:tr>
              <a:tr h="370840">
                <a:tc>
                  <a:txBody>
                    <a:bodyPr/>
                    <a:lstStyle/>
                    <a:p>
                      <a:pPr algn="ctr"/>
                      <a:r>
                        <a:rPr lang="en-US" sz="1800" dirty="0"/>
                        <a:t>24 AUG 2021</a:t>
                      </a:r>
                    </a:p>
                  </a:txBody>
                  <a:tcPr/>
                </a:tc>
                <a:tc>
                  <a:txBody>
                    <a:bodyPr/>
                    <a:lstStyle/>
                    <a:p>
                      <a:pPr algn="ctr"/>
                      <a:r>
                        <a:rPr lang="en-US" sz="1800" dirty="0"/>
                        <a:t>MB TABLE II</a:t>
                      </a:r>
                    </a:p>
                  </a:txBody>
                  <a:tcPr/>
                </a:tc>
                <a:tc>
                  <a:txBody>
                    <a:bodyPr/>
                    <a:lstStyle/>
                    <a:p>
                      <a:pPr algn="ctr"/>
                      <a:r>
                        <a:rPr lang="en-US" sz="1800" dirty="0"/>
                        <a:t>75 + 15 + MMT</a:t>
                      </a:r>
                    </a:p>
                  </a:txBody>
                  <a:tcPr/>
                </a:tc>
                <a:tc>
                  <a:txBody>
                    <a:bodyPr/>
                    <a:lstStyle/>
                    <a:p>
                      <a:pPr algn="ctr"/>
                      <a:r>
                        <a:rPr lang="en-US" sz="1800" dirty="0"/>
                        <a:t>91</a:t>
                      </a:r>
                    </a:p>
                  </a:txBody>
                  <a:tcPr/>
                </a:tc>
                <a:extLst>
                  <a:ext uri="{0D108BD9-81ED-4DB2-BD59-A6C34878D82A}">
                    <a16:rowId xmlns:a16="http://schemas.microsoft.com/office/drawing/2014/main" val="256436180"/>
                  </a:ext>
                </a:extLst>
              </a:tr>
              <a:tr h="370840">
                <a:tc>
                  <a:txBody>
                    <a:bodyPr/>
                    <a:lstStyle/>
                    <a:p>
                      <a:pPr algn="ctr"/>
                      <a:r>
                        <a:rPr lang="en-US" sz="1800" dirty="0"/>
                        <a:t>10 SEP 2021</a:t>
                      </a:r>
                    </a:p>
                  </a:txBody>
                  <a:tcPr/>
                </a:tc>
                <a:tc>
                  <a:txBody>
                    <a:bodyPr/>
                    <a:lstStyle/>
                    <a:p>
                      <a:pPr algn="ctr"/>
                      <a:r>
                        <a:rPr lang="en-US" sz="1800" dirty="0"/>
                        <a:t>TABLE IV</a:t>
                      </a:r>
                    </a:p>
                  </a:txBody>
                  <a:tcPr/>
                </a:tc>
                <a:tc>
                  <a:txBody>
                    <a:bodyPr/>
                    <a:lstStyle/>
                    <a:p>
                      <a:pPr algn="ctr"/>
                      <a:r>
                        <a:rPr lang="en-US" sz="1800" dirty="0"/>
                        <a:t>75 + 15 + 11 + MMT</a:t>
                      </a:r>
                    </a:p>
                  </a:txBody>
                  <a:tcPr/>
                </a:tc>
                <a:tc>
                  <a:txBody>
                    <a:bodyPr/>
                    <a:lstStyle/>
                    <a:p>
                      <a:pPr algn="ctr"/>
                      <a:r>
                        <a:rPr lang="en-US" sz="1800" dirty="0"/>
                        <a:t>102</a:t>
                      </a:r>
                    </a:p>
                  </a:txBody>
                  <a:tcPr/>
                </a:tc>
                <a:extLst>
                  <a:ext uri="{0D108BD9-81ED-4DB2-BD59-A6C34878D82A}">
                    <a16:rowId xmlns:a16="http://schemas.microsoft.com/office/drawing/2014/main" val="1612931456"/>
                  </a:ext>
                </a:extLst>
              </a:tr>
              <a:tr h="370840">
                <a:tc>
                  <a:txBody>
                    <a:bodyPr/>
                    <a:lstStyle/>
                    <a:p>
                      <a:pPr algn="ctr"/>
                      <a:r>
                        <a:rPr lang="en-US" sz="1800" dirty="0"/>
                        <a:t>11 SEP 2021</a:t>
                      </a:r>
                    </a:p>
                  </a:txBody>
                  <a:tcPr/>
                </a:tc>
                <a:tc>
                  <a:txBody>
                    <a:bodyPr/>
                    <a:lstStyle/>
                    <a:p>
                      <a:pPr algn="ctr"/>
                      <a:r>
                        <a:rPr lang="en-US" sz="1800" dirty="0"/>
                        <a:t>TABLE IV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75 + 15 + 11 + MMT</a:t>
                      </a:r>
                    </a:p>
                  </a:txBody>
                  <a:tcPr/>
                </a:tc>
                <a:tc>
                  <a:txBody>
                    <a:bodyPr/>
                    <a:lstStyle/>
                    <a:p>
                      <a:pPr algn="ctr"/>
                      <a:r>
                        <a:rPr lang="en-US" sz="1800" dirty="0"/>
                        <a:t>102</a:t>
                      </a:r>
                    </a:p>
                  </a:txBody>
                  <a:tcPr/>
                </a:tc>
                <a:extLst>
                  <a:ext uri="{0D108BD9-81ED-4DB2-BD59-A6C34878D82A}">
                    <a16:rowId xmlns:a16="http://schemas.microsoft.com/office/drawing/2014/main" val="2957484808"/>
                  </a:ext>
                </a:extLst>
              </a:tr>
              <a:tr h="370840">
                <a:tc>
                  <a:txBody>
                    <a:bodyPr/>
                    <a:lstStyle/>
                    <a:p>
                      <a:pPr algn="ctr"/>
                      <a:r>
                        <a:rPr lang="en-US" sz="1800" dirty="0"/>
                        <a:t>12 SEP 2021</a:t>
                      </a:r>
                    </a:p>
                  </a:txBody>
                  <a:tcPr/>
                </a:tc>
                <a:tc>
                  <a:txBody>
                    <a:bodyPr/>
                    <a:lstStyle/>
                    <a:p>
                      <a:pPr algn="ctr"/>
                      <a:r>
                        <a:rPr lang="en-US" sz="1800" dirty="0"/>
                        <a:t>TABLE V, IV</a:t>
                      </a:r>
                    </a:p>
                  </a:txBody>
                  <a:tcPr/>
                </a:tc>
                <a:tc>
                  <a:txBody>
                    <a:bodyPr/>
                    <a:lstStyle/>
                    <a:p>
                      <a:pPr algn="ctr"/>
                      <a:r>
                        <a:rPr lang="en-US" sz="1800" dirty="0"/>
                        <a:t>75 + 15 + 11 + MMT</a:t>
                      </a:r>
                    </a:p>
                  </a:txBody>
                  <a:tcPr/>
                </a:tc>
                <a:tc>
                  <a:txBody>
                    <a:bodyPr/>
                    <a:lstStyle/>
                    <a:p>
                      <a:pPr algn="ctr"/>
                      <a:r>
                        <a:rPr lang="en-US" sz="1800" dirty="0"/>
                        <a:t>102</a:t>
                      </a:r>
                    </a:p>
                  </a:txBody>
                  <a:tcPr/>
                </a:tc>
                <a:extLst>
                  <a:ext uri="{0D108BD9-81ED-4DB2-BD59-A6C34878D82A}">
                    <a16:rowId xmlns:a16="http://schemas.microsoft.com/office/drawing/2014/main" val="657862507"/>
                  </a:ext>
                </a:extLst>
              </a:tr>
              <a:tr h="370840">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highlight>
                          <a:srgbClr val="FFFF00"/>
                        </a:highlight>
                      </a:endParaRPr>
                    </a:p>
                  </a:txBody>
                  <a:tcPr>
                    <a:solidFill>
                      <a:schemeClr val="bg1"/>
                    </a:solidFill>
                  </a:tcPr>
                </a:tc>
                <a:tc>
                  <a:txBody>
                    <a:bodyPr/>
                    <a:lstStyle/>
                    <a:p>
                      <a:pPr algn="ctr"/>
                      <a:r>
                        <a:rPr lang="en-US" sz="1800" dirty="0">
                          <a:solidFill>
                            <a:srgbClr val="FF0000"/>
                          </a:solidFill>
                          <a:highlight>
                            <a:srgbClr val="FFFF00"/>
                          </a:highlight>
                        </a:rPr>
                        <a:t>504 TOTAL</a:t>
                      </a:r>
                    </a:p>
                  </a:txBody>
                  <a:tcPr>
                    <a:noFill/>
                  </a:tcPr>
                </a:tc>
                <a:extLst>
                  <a:ext uri="{0D108BD9-81ED-4DB2-BD59-A6C34878D82A}">
                    <a16:rowId xmlns:a16="http://schemas.microsoft.com/office/drawing/2014/main" val="3191624254"/>
                  </a:ext>
                </a:extLst>
              </a:tr>
              <a:tr h="370840">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highlight>
                          <a:srgbClr val="FFFF00"/>
                        </a:highlight>
                      </a:endParaRPr>
                    </a:p>
                  </a:txBody>
                  <a:tcPr>
                    <a:solidFill>
                      <a:schemeClr val="bg1"/>
                    </a:solidFill>
                  </a:tcPr>
                </a:tc>
                <a:tc>
                  <a:txBody>
                    <a:bodyPr/>
                    <a:lstStyle/>
                    <a:p>
                      <a:pPr algn="ctr"/>
                      <a:endParaRPr lang="en-US" sz="1800" dirty="0">
                        <a:solidFill>
                          <a:srgbClr val="FF0000"/>
                        </a:solidFill>
                        <a:highlight>
                          <a:srgbClr val="FFFF00"/>
                        </a:highlight>
                      </a:endParaRPr>
                    </a:p>
                  </a:txBody>
                  <a:tcPr>
                    <a:solidFill>
                      <a:schemeClr val="bg1"/>
                    </a:solidFill>
                  </a:tcPr>
                </a:tc>
                <a:extLst>
                  <a:ext uri="{0D108BD9-81ED-4DB2-BD59-A6C34878D82A}">
                    <a16:rowId xmlns:a16="http://schemas.microsoft.com/office/drawing/2014/main" val="847145983"/>
                  </a:ext>
                </a:extLst>
              </a:tr>
              <a:tr h="370840">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endParaRPr>
                    </a:p>
                  </a:txBody>
                  <a:tcPr>
                    <a:solidFill>
                      <a:schemeClr val="bg1"/>
                    </a:solidFill>
                  </a:tcPr>
                </a:tc>
                <a:tc>
                  <a:txBody>
                    <a:bodyPr/>
                    <a:lstStyle/>
                    <a:p>
                      <a:pPr algn="ctr"/>
                      <a:endParaRPr lang="en-US" sz="1800" dirty="0">
                        <a:solidFill>
                          <a:srgbClr val="FF0000"/>
                        </a:solidFill>
                      </a:endParaRPr>
                    </a:p>
                  </a:txBody>
                  <a:tcPr>
                    <a:solidFill>
                      <a:schemeClr val="bg1"/>
                    </a:solidFill>
                  </a:tcPr>
                </a:tc>
                <a:extLst>
                  <a:ext uri="{0D108BD9-81ED-4DB2-BD59-A6C34878D82A}">
                    <a16:rowId xmlns:a16="http://schemas.microsoft.com/office/drawing/2014/main" val="2600931956"/>
                  </a:ext>
                </a:extLst>
              </a:tr>
            </a:tbl>
          </a:graphicData>
        </a:graphic>
      </p:graphicFrame>
    </p:spTree>
    <p:extLst>
      <p:ext uri="{BB962C8B-B14F-4D97-AF65-F5344CB8AC3E}">
        <p14:creationId xmlns:p14="http://schemas.microsoft.com/office/powerpoint/2010/main" val="223103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MISSION </a:t>
            </a:r>
          </a:p>
        </p:txBody>
      </p:sp>
      <p:sp>
        <p:nvSpPr>
          <p:cNvPr id="3" name="Content Placeholder 2"/>
          <p:cNvSpPr>
            <a:spLocks noGrp="1"/>
          </p:cNvSpPr>
          <p:nvPr>
            <p:ph idx="1"/>
          </p:nvPr>
        </p:nvSpPr>
        <p:spPr/>
        <p:txBody>
          <a:bodyPr/>
          <a:lstStyle/>
          <a:p>
            <a:r>
              <a:rPr lang="en-US" dirty="0"/>
              <a:t>1-13 conducts M4 qualification IAW TC 3-20.40 (Training and Qualification - Individual Weapons), TC 3-22.9 (Rifle and Carbine), and TC 3-22.0 (Integrated Weapons Training Strategy) in order to build and sustain combat readiness in support of BN LFX. </a:t>
            </a:r>
          </a:p>
          <a:p>
            <a:endParaRPr lang="en-US" dirty="0"/>
          </a:p>
        </p:txBody>
      </p:sp>
    </p:spTree>
    <p:extLst>
      <p:ext uri="{BB962C8B-B14F-4D97-AF65-F5344CB8AC3E}">
        <p14:creationId xmlns:p14="http://schemas.microsoft.com/office/powerpoint/2010/main" val="340119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3161F-8A8D-4165-B66F-D5996D378F95}"/>
              </a:ext>
            </a:extLst>
          </p:cNvPr>
          <p:cNvSpPr txBox="1"/>
          <p:nvPr/>
        </p:nvSpPr>
        <p:spPr>
          <a:xfrm>
            <a:off x="3529400" y="2938088"/>
            <a:ext cx="5133200" cy="923330"/>
          </a:xfrm>
          <a:prstGeom prst="rect">
            <a:avLst/>
          </a:prstGeom>
          <a:noFill/>
        </p:spPr>
        <p:txBody>
          <a:bodyPr wrap="none" rtlCol="0">
            <a:spAutoFit/>
          </a:bodyPr>
          <a:lstStyle/>
          <a:p>
            <a:pPr algn="ctr"/>
            <a:r>
              <a:rPr lang="en-US" sz="5400" dirty="0"/>
              <a:t>AI CERTIFICATION</a:t>
            </a:r>
          </a:p>
        </p:txBody>
      </p:sp>
      <p:sp>
        <p:nvSpPr>
          <p:cNvPr id="3" name="TextBox 2">
            <a:extLst>
              <a:ext uri="{FF2B5EF4-FFF2-40B4-BE49-F238E27FC236}">
                <a16:creationId xmlns:a16="http://schemas.microsoft.com/office/drawing/2014/main" id="{5E29553C-A84A-45A7-863D-D25C814EA95A}"/>
              </a:ext>
            </a:extLst>
          </p:cNvPr>
          <p:cNvSpPr txBox="1"/>
          <p:nvPr/>
        </p:nvSpPr>
        <p:spPr>
          <a:xfrm>
            <a:off x="3331172" y="3861418"/>
            <a:ext cx="5663730" cy="584775"/>
          </a:xfrm>
          <a:prstGeom prst="rect">
            <a:avLst/>
          </a:prstGeom>
          <a:noFill/>
        </p:spPr>
        <p:txBody>
          <a:bodyPr wrap="none" rtlCol="0">
            <a:spAutoFit/>
          </a:bodyPr>
          <a:lstStyle/>
          <a:p>
            <a:r>
              <a:rPr lang="en-US" sz="3200" dirty="0"/>
              <a:t>02 AUG 2021 – 10 AUG 2021</a:t>
            </a:r>
          </a:p>
        </p:txBody>
      </p:sp>
    </p:spTree>
    <p:extLst>
      <p:ext uri="{BB962C8B-B14F-4D97-AF65-F5344CB8AC3E}">
        <p14:creationId xmlns:p14="http://schemas.microsoft.com/office/powerpoint/2010/main" val="143036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4385447" y="350808"/>
            <a:ext cx="3421129" cy="584775"/>
          </a:xfrm>
          <a:prstGeom prst="rect">
            <a:avLst/>
          </a:prstGeom>
          <a:noFill/>
        </p:spPr>
        <p:txBody>
          <a:bodyPr wrap="none" rtlCol="0">
            <a:spAutoFit/>
          </a:bodyPr>
          <a:lstStyle/>
          <a:p>
            <a:pPr algn="ctr"/>
            <a:r>
              <a:rPr lang="en-US" sz="3200" dirty="0"/>
              <a:t>AI Table I – PMI &amp; E</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677656"/>
          </a:xfrm>
          <a:prstGeom prst="rect">
            <a:avLst/>
          </a:prstGeom>
          <a:noFill/>
          <a:ln>
            <a:solidFill>
              <a:schemeClr val="tx1"/>
            </a:solidFill>
          </a:ln>
        </p:spPr>
        <p:txBody>
          <a:bodyPr wrap="square" rtlCol="0">
            <a:spAutoFit/>
          </a:bodyPr>
          <a:lstStyle/>
          <a:p>
            <a:r>
              <a:rPr lang="en-US" sz="1200" u="sng" dirty="0"/>
              <a:t>Mission</a:t>
            </a:r>
            <a:r>
              <a:rPr lang="en-US" sz="1200" dirty="0"/>
              <a:t>: Conduct Table I (PMI &amp; E) at Battalion Classroom NLT 180003AUG21 IOT</a:t>
            </a:r>
          </a:p>
          <a:p>
            <a:r>
              <a:rPr lang="en-US" sz="1200" dirty="0"/>
              <a:t>Train proficiency in Doctrine of marksmanship.</a:t>
            </a:r>
          </a:p>
          <a:p>
            <a:endParaRPr lang="en-US" sz="1200" dirty="0"/>
          </a:p>
          <a:p>
            <a:r>
              <a:rPr lang="en-US" sz="1200" u="sng" dirty="0"/>
              <a:t>Uniform</a:t>
            </a:r>
            <a:r>
              <a:rPr lang="en-US" sz="1200" dirty="0"/>
              <a:t>: Patrol cap, ACH, OCPs, ID tags, ID card, pen, notepad, and water source</a:t>
            </a:r>
          </a:p>
          <a:p>
            <a:endParaRPr lang="en-US" sz="1200" dirty="0"/>
          </a:p>
          <a:p>
            <a:r>
              <a:rPr lang="en-US" sz="1200" u="sng" dirty="0"/>
              <a:t>Tasks</a:t>
            </a:r>
            <a:r>
              <a:rPr lang="en-US" sz="1200" dirty="0"/>
              <a:t>: All AI will conduct PMI &amp; E covering: TC 3.22.90</a:t>
            </a:r>
          </a:p>
          <a:p>
            <a:r>
              <a:rPr lang="en-US" sz="1200" dirty="0"/>
              <a:t>      1. Appendix E of TC 3-20.40</a:t>
            </a:r>
          </a:p>
          <a:p>
            <a:r>
              <a:rPr lang="en-US" sz="1200" dirty="0"/>
              <a:t>      2. Appendix I of TC 3-20.40</a:t>
            </a:r>
          </a:p>
          <a:p>
            <a:r>
              <a:rPr lang="en-US" sz="1200" dirty="0"/>
              <a:t>      3. A Review</a:t>
            </a:r>
          </a:p>
          <a:p>
            <a:r>
              <a:rPr lang="en-US" sz="1200" dirty="0"/>
              <a:t>      4. A 25 question test (20/25 must achieved to receive a GO)</a:t>
            </a:r>
          </a:p>
          <a:p>
            <a:endParaRPr lang="en-US" sz="1200" dirty="0"/>
          </a:p>
          <a:p>
            <a:endParaRPr lang="en-US" sz="1200" dirty="0"/>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a:t>
            </a:r>
          </a:p>
          <a:p>
            <a:r>
              <a:rPr lang="en-US" sz="1200" u="sng" dirty="0"/>
              <a:t>CL I</a:t>
            </a:r>
            <a:r>
              <a:rPr lang="en-US" sz="1200" dirty="0"/>
              <a:t>: Water fountains are located inside the building, as well as latrine sinks, containing potable water to refill Camelbaks and water sources.</a:t>
            </a:r>
          </a:p>
          <a:p>
            <a:endParaRPr lang="en-US" sz="1200" dirty="0"/>
          </a:p>
          <a:p>
            <a:r>
              <a:rPr lang="en-US" sz="1200" u="sng" dirty="0"/>
              <a:t>CL VIII</a:t>
            </a:r>
            <a:r>
              <a:rPr lang="en-US" sz="1200" dirty="0"/>
              <a:t>: CLS bags will be stocked and placed inside the building.</a:t>
            </a:r>
          </a:p>
          <a:p>
            <a:endParaRPr lang="en-US" sz="1200" dirty="0"/>
          </a:p>
        </p:txBody>
      </p:sp>
      <p:sp>
        <p:nvSpPr>
          <p:cNvPr id="6" name="TextBox 5">
            <a:extLst>
              <a:ext uri="{FF2B5EF4-FFF2-40B4-BE49-F238E27FC236}">
                <a16:creationId xmlns:a16="http://schemas.microsoft.com/office/drawing/2014/main" id="{282BC662-1887-46D5-839A-610B2C179238}"/>
              </a:ext>
            </a:extLst>
          </p:cNvPr>
          <p:cNvSpPr txBox="1"/>
          <p:nvPr/>
        </p:nvSpPr>
        <p:spPr>
          <a:xfrm>
            <a:off x="202364" y="5505072"/>
            <a:ext cx="11387529" cy="1015663"/>
          </a:xfrm>
          <a:prstGeom prst="rect">
            <a:avLst/>
          </a:prstGeom>
          <a:noFill/>
          <a:ln>
            <a:solidFill>
              <a:schemeClr val="tx1"/>
            </a:solidFill>
          </a:ln>
        </p:spPr>
        <p:txBody>
          <a:bodyPr wrap="square" rtlCol="0">
            <a:spAutoFit/>
          </a:bodyPr>
          <a:lstStyle/>
          <a:p>
            <a:r>
              <a:rPr lang="en-US" sz="1200" u="sng" dirty="0"/>
              <a:t>Risk Assessment</a:t>
            </a:r>
            <a:r>
              <a:rPr lang="en-US" sz="1200" dirty="0"/>
              <a:t>: Wet floors, trips/falls, dehydration, paper cuts/burns, fire, electrical shock, ceiling tiles collapsing, choking. Tsunami and Tornado as well.</a:t>
            </a:r>
          </a:p>
          <a:p>
            <a:endParaRPr lang="en-US" sz="1200" dirty="0"/>
          </a:p>
          <a:p>
            <a:endParaRPr lang="en-US" sz="1200" dirty="0"/>
          </a:p>
          <a:p>
            <a:r>
              <a:rPr lang="en-US" sz="1200" u="sng" dirty="0"/>
              <a:t>Risk mitigation</a:t>
            </a:r>
            <a:r>
              <a:rPr lang="en-US" sz="1200" dirty="0"/>
              <a:t>: Hydration, Soldiers will receive a safety brief from MMT before starting Table I presentations.</a:t>
            </a:r>
          </a:p>
          <a:p>
            <a:endParaRPr lang="en-US" sz="1200" dirty="0"/>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489409"/>
            <a:ext cx="11387529" cy="1015663"/>
          </a:xfrm>
          <a:prstGeom prst="rect">
            <a:avLst/>
          </a:prstGeom>
          <a:noFill/>
          <a:ln>
            <a:solidFill>
              <a:schemeClr val="tx1"/>
            </a:solidFill>
          </a:ln>
        </p:spPr>
        <p:txBody>
          <a:bodyPr wrap="square" rtlCol="0">
            <a:spAutoFit/>
          </a:bodyPr>
          <a:lstStyle/>
          <a:p>
            <a:r>
              <a:rPr lang="en-US" sz="1200" u="sng" dirty="0"/>
              <a:t>Concept</a:t>
            </a:r>
            <a:r>
              <a:rPr lang="en-US" sz="1200" dirty="0"/>
              <a:t>: PowerPoint presentation of PMI &amp; E on M4A1 Carbines in accordance with TC 3-20.40. Following the PowerPoint presentation, a review of information covered, and a 25-question exam will be given to the attendees. 20/25 must be scored to receive a GO on Table I for PMI &amp; E.</a:t>
            </a:r>
          </a:p>
          <a:p>
            <a:endParaRPr lang="en-US" sz="1200" dirty="0"/>
          </a:p>
          <a:p>
            <a:r>
              <a:rPr lang="en-US" sz="1200" u="sng" dirty="0"/>
              <a:t>Concurrent Training/Retrain</a:t>
            </a:r>
            <a:r>
              <a:rPr lang="en-US" sz="1200" dirty="0"/>
              <a:t>: Table I – PMI &amp; E will have a retrain of information incorrectly answered on the exams and a retest will be administered to the Assistant Instructors that did not meet the minimum required score to receive a GO later that day (05JUL21).</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pic>
        <p:nvPicPr>
          <p:cNvPr id="7" name="Picture 6">
            <a:extLst>
              <a:ext uri="{FF2B5EF4-FFF2-40B4-BE49-F238E27FC236}">
                <a16:creationId xmlns:a16="http://schemas.microsoft.com/office/drawing/2014/main" id="{89ED66B7-C0B3-4D6D-996E-A29E1DB0B601}"/>
              </a:ext>
            </a:extLst>
          </p:cNvPr>
          <p:cNvPicPr>
            <a:picLocks noChangeAspect="1"/>
          </p:cNvPicPr>
          <p:nvPr/>
        </p:nvPicPr>
        <p:blipFill>
          <a:blip r:embed="rId2"/>
          <a:stretch>
            <a:fillRect/>
          </a:stretch>
        </p:blipFill>
        <p:spPr>
          <a:xfrm>
            <a:off x="6096000" y="969987"/>
            <a:ext cx="5493893" cy="3513025"/>
          </a:xfrm>
          <a:prstGeom prst="rect">
            <a:avLst/>
          </a:prstGeom>
        </p:spPr>
      </p:pic>
      <p:sp>
        <p:nvSpPr>
          <p:cNvPr id="12" name="Rectangle 11">
            <a:extLst>
              <a:ext uri="{FF2B5EF4-FFF2-40B4-BE49-F238E27FC236}">
                <a16:creationId xmlns:a16="http://schemas.microsoft.com/office/drawing/2014/main" id="{545D5E2E-3FD6-4908-8956-068E68F0EC1F}"/>
              </a:ext>
            </a:extLst>
          </p:cNvPr>
          <p:cNvSpPr/>
          <p:nvPr/>
        </p:nvSpPr>
        <p:spPr>
          <a:xfrm>
            <a:off x="7444986" y="2454134"/>
            <a:ext cx="1368650" cy="11503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Battalion Classroom</a:t>
            </a:r>
          </a:p>
        </p:txBody>
      </p:sp>
    </p:spTree>
    <p:extLst>
      <p:ext uri="{BB962C8B-B14F-4D97-AF65-F5344CB8AC3E}">
        <p14:creationId xmlns:p14="http://schemas.microsoft.com/office/powerpoint/2010/main" val="2682823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3DBA5-88B4-4334-86DC-CB1A97F04455}"/>
              </a:ext>
            </a:extLst>
          </p:cNvPr>
          <p:cNvSpPr txBox="1"/>
          <p:nvPr/>
        </p:nvSpPr>
        <p:spPr>
          <a:xfrm>
            <a:off x="3428571" y="75735"/>
            <a:ext cx="5155579" cy="584775"/>
          </a:xfrm>
          <a:prstGeom prst="rect">
            <a:avLst/>
          </a:prstGeom>
          <a:noFill/>
        </p:spPr>
        <p:txBody>
          <a:bodyPr wrap="none" rtlCol="0">
            <a:spAutoFit/>
          </a:bodyPr>
          <a:lstStyle/>
          <a:p>
            <a:pPr algn="ctr"/>
            <a:r>
              <a:rPr lang="en-US" sz="3200" dirty="0"/>
              <a:t>AI Table I – PMI &amp; E Timeline*</a:t>
            </a:r>
          </a:p>
        </p:txBody>
      </p:sp>
      <p:graphicFrame>
        <p:nvGraphicFramePr>
          <p:cNvPr id="3" name="Table 3">
            <a:extLst>
              <a:ext uri="{FF2B5EF4-FFF2-40B4-BE49-F238E27FC236}">
                <a16:creationId xmlns:a16="http://schemas.microsoft.com/office/drawing/2014/main" id="{117E8A22-B90C-4DD6-AD5E-53B2DB12D879}"/>
              </a:ext>
            </a:extLst>
          </p:cNvPr>
          <p:cNvGraphicFramePr>
            <a:graphicFrameLocks noGrp="1"/>
          </p:cNvGraphicFramePr>
          <p:nvPr>
            <p:extLst>
              <p:ext uri="{D42A27DB-BD31-4B8C-83A1-F6EECF244321}">
                <p14:modId xmlns:p14="http://schemas.microsoft.com/office/powerpoint/2010/main" val="1069514041"/>
              </p:ext>
            </p:extLst>
          </p:nvPr>
        </p:nvGraphicFramePr>
        <p:xfrm>
          <a:off x="595391" y="660510"/>
          <a:ext cx="8940800" cy="6096000"/>
        </p:xfrm>
        <a:graphic>
          <a:graphicData uri="http://schemas.openxmlformats.org/drawingml/2006/table">
            <a:tbl>
              <a:tblPr firstRow="1" bandRow="1">
                <a:tableStyleId>{073A0DAA-6AF3-43AB-8588-CEC1D06C72B9}</a:tableStyleId>
              </a:tblPr>
              <a:tblGrid>
                <a:gridCol w="4470400">
                  <a:extLst>
                    <a:ext uri="{9D8B030D-6E8A-4147-A177-3AD203B41FA5}">
                      <a16:colId xmlns:a16="http://schemas.microsoft.com/office/drawing/2014/main" val="4105980710"/>
                    </a:ext>
                  </a:extLst>
                </a:gridCol>
                <a:gridCol w="4470400">
                  <a:extLst>
                    <a:ext uri="{9D8B030D-6E8A-4147-A177-3AD203B41FA5}">
                      <a16:colId xmlns:a16="http://schemas.microsoft.com/office/drawing/2014/main" val="1718675675"/>
                    </a:ext>
                  </a:extLst>
                </a:gridCol>
              </a:tblGrid>
              <a:tr h="224710">
                <a:tc gridSpan="2">
                  <a:txBody>
                    <a:bodyPr/>
                    <a:lstStyle/>
                    <a:p>
                      <a:pPr algn="ctr"/>
                      <a:r>
                        <a:rPr lang="en-US" sz="1400" dirty="0"/>
                        <a:t>02 AUG 2021 @ Battalion Classroom</a:t>
                      </a:r>
                    </a:p>
                  </a:txBody>
                  <a:tcPr/>
                </a:tc>
                <a:tc hMerge="1">
                  <a:txBody>
                    <a:bodyPr/>
                    <a:lstStyle/>
                    <a:p>
                      <a:endParaRPr lang="en-US" dirty="0"/>
                    </a:p>
                  </a:txBody>
                  <a:tcPr/>
                </a:tc>
                <a:extLst>
                  <a:ext uri="{0D108BD9-81ED-4DB2-BD59-A6C34878D82A}">
                    <a16:rowId xmlns:a16="http://schemas.microsoft.com/office/drawing/2014/main" val="469913232"/>
                  </a:ext>
                </a:extLst>
              </a:tr>
              <a:tr h="224710">
                <a:tc>
                  <a:txBody>
                    <a:bodyPr/>
                    <a:lstStyle/>
                    <a:p>
                      <a:pPr algn="ctr"/>
                      <a:r>
                        <a:rPr lang="en-US" sz="1400" dirty="0"/>
                        <a:t>0800 – 0815</a:t>
                      </a:r>
                    </a:p>
                  </a:txBody>
                  <a:tcPr/>
                </a:tc>
                <a:tc>
                  <a:txBody>
                    <a:bodyPr/>
                    <a:lstStyle/>
                    <a:p>
                      <a:pPr algn="ctr"/>
                      <a:r>
                        <a:rPr lang="en-US" sz="1400" dirty="0"/>
                        <a:t>Accountability</a:t>
                      </a:r>
                    </a:p>
                  </a:txBody>
                  <a:tcPr/>
                </a:tc>
                <a:extLst>
                  <a:ext uri="{0D108BD9-81ED-4DB2-BD59-A6C34878D82A}">
                    <a16:rowId xmlns:a16="http://schemas.microsoft.com/office/drawing/2014/main" val="1250946178"/>
                  </a:ext>
                </a:extLst>
              </a:tr>
              <a:tr h="1426907">
                <a:tc>
                  <a:txBody>
                    <a:bodyPr/>
                    <a:lstStyle/>
                    <a:p>
                      <a:pPr algn="ctr"/>
                      <a:endParaRPr lang="en-US" sz="1400" dirty="0"/>
                    </a:p>
                    <a:p>
                      <a:pPr algn="ctr"/>
                      <a:endParaRPr lang="en-US" sz="1400" dirty="0"/>
                    </a:p>
                    <a:p>
                      <a:pPr algn="ctr"/>
                      <a:endParaRPr lang="en-US" sz="1400" dirty="0"/>
                    </a:p>
                    <a:p>
                      <a:pPr algn="ctr"/>
                      <a:r>
                        <a:rPr lang="en-US" sz="1400" dirty="0"/>
                        <a:t>0815 – 1200</a:t>
                      </a:r>
                    </a:p>
                  </a:txBody>
                  <a:tcPr/>
                </a:tc>
                <a:tc>
                  <a:txBody>
                    <a:bodyPr/>
                    <a:lstStyle/>
                    <a:p>
                      <a:pPr algn="ctr"/>
                      <a:r>
                        <a:rPr lang="en-US" sz="1100" dirty="0"/>
                        <a:t>Ammunition Identification</a:t>
                      </a:r>
                    </a:p>
                    <a:p>
                      <a:pPr algn="ctr"/>
                      <a:r>
                        <a:rPr lang="en-US" sz="1100" dirty="0"/>
                        <a:t>Rules of firearms safety</a:t>
                      </a:r>
                    </a:p>
                    <a:p>
                      <a:pPr algn="ctr"/>
                      <a:r>
                        <a:rPr lang="en-US" sz="1100" dirty="0"/>
                        <a:t>Weapons safety status</a:t>
                      </a:r>
                    </a:p>
                    <a:p>
                      <a:pPr algn="ctr"/>
                      <a:r>
                        <a:rPr lang="en-US" sz="1100" dirty="0"/>
                        <a:t>Weapons control status</a:t>
                      </a:r>
                    </a:p>
                    <a:p>
                      <a:pPr algn="ctr"/>
                      <a:r>
                        <a:rPr lang="en-US" sz="1100" dirty="0"/>
                        <a:t>Cycle of function, rifle and carbine</a:t>
                      </a:r>
                    </a:p>
                    <a:p>
                      <a:pPr algn="ctr"/>
                      <a:r>
                        <a:rPr lang="en-US" sz="1100" dirty="0"/>
                        <a:t>Conduct of fire (fire commands)</a:t>
                      </a:r>
                    </a:p>
                    <a:p>
                      <a:pPr algn="ctr"/>
                      <a:r>
                        <a:rPr lang="en-US" sz="1100" dirty="0"/>
                        <a:t>Magazine change, rifle and carbine, emergency</a:t>
                      </a:r>
                    </a:p>
                    <a:p>
                      <a:pPr algn="ctr"/>
                      <a:r>
                        <a:rPr lang="en-US" sz="1100" dirty="0"/>
                        <a:t>Magazine change, rifle and carbine, tactical</a:t>
                      </a:r>
                    </a:p>
                    <a:p>
                      <a:pPr algn="ctr"/>
                      <a:r>
                        <a:rPr lang="en-US" sz="1100" dirty="0"/>
                        <a:t>Preliminary Marksmanship Instruction and Evaluation, rifle and carbine</a:t>
                      </a:r>
                    </a:p>
                    <a:p>
                      <a:pPr algn="ctr"/>
                      <a:r>
                        <a:rPr lang="en-US" sz="1100" dirty="0"/>
                        <a:t>Maintain an M16-series rifle / M4-series carbine</a:t>
                      </a:r>
                    </a:p>
                  </a:txBody>
                  <a:tcPr/>
                </a:tc>
                <a:extLst>
                  <a:ext uri="{0D108BD9-81ED-4DB2-BD59-A6C34878D82A}">
                    <a16:rowId xmlns:a16="http://schemas.microsoft.com/office/drawing/2014/main" val="2118441480"/>
                  </a:ext>
                </a:extLst>
              </a:tr>
              <a:tr h="224710">
                <a:tc>
                  <a:txBody>
                    <a:bodyPr/>
                    <a:lstStyle/>
                    <a:p>
                      <a:pPr algn="ctr"/>
                      <a:r>
                        <a:rPr lang="en-US" sz="1400" dirty="0"/>
                        <a:t>1200 – 1300</a:t>
                      </a:r>
                    </a:p>
                  </a:txBody>
                  <a:tcPr/>
                </a:tc>
                <a:tc>
                  <a:txBody>
                    <a:bodyPr/>
                    <a:lstStyle/>
                    <a:p>
                      <a:pPr algn="ctr"/>
                      <a:r>
                        <a:rPr lang="en-US" sz="1400" dirty="0"/>
                        <a:t>Lunch</a:t>
                      </a:r>
                    </a:p>
                  </a:txBody>
                  <a:tcPr/>
                </a:tc>
                <a:extLst>
                  <a:ext uri="{0D108BD9-81ED-4DB2-BD59-A6C34878D82A}">
                    <a16:rowId xmlns:a16="http://schemas.microsoft.com/office/drawing/2014/main" val="1318901000"/>
                  </a:ext>
                </a:extLst>
              </a:tr>
              <a:tr h="2168449">
                <a:tc>
                  <a:txBody>
                    <a:bodyPr/>
                    <a:lstStyle/>
                    <a:p>
                      <a:pPr algn="ctr"/>
                      <a:endParaRPr lang="en-US" sz="1400" dirty="0"/>
                    </a:p>
                    <a:p>
                      <a:pPr algn="ctr"/>
                      <a:endParaRPr lang="en-US" sz="1400" dirty="0"/>
                    </a:p>
                    <a:p>
                      <a:pPr algn="ctr"/>
                      <a:endParaRPr lang="en-US" sz="1400" dirty="0"/>
                    </a:p>
                    <a:p>
                      <a:pPr algn="ctr"/>
                      <a:r>
                        <a:rPr lang="en-US" sz="1400" dirty="0"/>
                        <a:t>1300 – 1700</a:t>
                      </a:r>
                    </a:p>
                  </a:txBody>
                  <a:tcPr/>
                </a:tc>
                <a:tc>
                  <a:txBody>
                    <a:bodyPr/>
                    <a:lstStyle/>
                    <a:p>
                      <a:pPr algn="ctr"/>
                      <a:r>
                        <a:rPr lang="en-US" sz="1100" dirty="0"/>
                        <a:t>Perform a function check on an M-16 series rifle / M4-series carbine</a:t>
                      </a:r>
                    </a:p>
                    <a:p>
                      <a:pPr algn="ctr"/>
                      <a:r>
                        <a:rPr lang="en-US" sz="1100" dirty="0"/>
                        <a:t>Mount the M68 Close Combat Optic (CCO) on a M16-series rifle or M4-series carbine</a:t>
                      </a:r>
                    </a:p>
                    <a:p>
                      <a:pPr algn="ctr"/>
                      <a:r>
                        <a:rPr lang="en-US" sz="1100" dirty="0"/>
                        <a:t>Boresight a backup iron sights (BUIS) on a M16A4 rifle or M4-series carbine</a:t>
                      </a:r>
                    </a:p>
                    <a:p>
                      <a:pPr algn="ctr"/>
                      <a:r>
                        <a:rPr lang="en-US" sz="1100" dirty="0"/>
                        <a:t>Zero an M16-series rifle / M4-series carbine</a:t>
                      </a:r>
                    </a:p>
                    <a:p>
                      <a:pPr algn="ctr"/>
                      <a:r>
                        <a:rPr lang="en-US" sz="1100" dirty="0"/>
                        <a:t>Zero an M68 CCO to a M16-series rifle or M4-series carbine</a:t>
                      </a:r>
                    </a:p>
                    <a:p>
                      <a:pPr algn="ctr"/>
                      <a:r>
                        <a:rPr lang="en-US" sz="1100" dirty="0"/>
                        <a:t>Boresight an aiming light (AN/PEQ-15) to a M16-series rifle or M4-series carbine</a:t>
                      </a:r>
                    </a:p>
                    <a:p>
                      <a:pPr algn="ctr"/>
                      <a:r>
                        <a:rPr lang="en-US" sz="1100" dirty="0"/>
                        <a:t>Mount an AN/PEQ-15 aiming light to a M16-series rifle or M4-series carbine</a:t>
                      </a:r>
                    </a:p>
                    <a:p>
                      <a:pPr algn="ctr"/>
                      <a:r>
                        <a:rPr lang="en-US" sz="1100" dirty="0"/>
                        <a:t>Zero an AN/PEQ-15 aiming light to a M16-series or M4-series carbine</a:t>
                      </a:r>
                    </a:p>
                    <a:p>
                      <a:pPr algn="ctr"/>
                      <a:r>
                        <a:rPr lang="en-US" sz="1100" dirty="0"/>
                        <a:t>Dismount an AN/PEQ-15 aiming light to a M16-series or M4-series carbine</a:t>
                      </a:r>
                    </a:p>
                    <a:p>
                      <a:pPr algn="ctr"/>
                      <a:r>
                        <a:rPr lang="en-US" sz="1100" dirty="0"/>
                        <a:t>Review</a:t>
                      </a:r>
                    </a:p>
                  </a:txBody>
                  <a:tcPr/>
                </a:tc>
                <a:extLst>
                  <a:ext uri="{0D108BD9-81ED-4DB2-BD59-A6C34878D82A}">
                    <a16:rowId xmlns:a16="http://schemas.microsoft.com/office/drawing/2014/main" val="1909443786"/>
                  </a:ext>
                </a:extLst>
              </a:tr>
              <a:tr h="224710">
                <a:tc>
                  <a:txBody>
                    <a:bodyPr/>
                    <a:lstStyle/>
                    <a:p>
                      <a:pPr algn="ctr"/>
                      <a:r>
                        <a:rPr lang="en-US" sz="1400" dirty="0"/>
                        <a:t>1700 </a:t>
                      </a:r>
                    </a:p>
                  </a:txBody>
                  <a:tcPr/>
                </a:tc>
                <a:tc>
                  <a:txBody>
                    <a:bodyPr/>
                    <a:lstStyle/>
                    <a:p>
                      <a:pPr algn="ctr"/>
                      <a:r>
                        <a:rPr lang="en-US" sz="1400" dirty="0"/>
                        <a:t>Personnel released back to organic unit</a:t>
                      </a:r>
                    </a:p>
                  </a:txBody>
                  <a:tcPr/>
                </a:tc>
                <a:extLst>
                  <a:ext uri="{0D108BD9-81ED-4DB2-BD59-A6C34878D82A}">
                    <a16:rowId xmlns:a16="http://schemas.microsoft.com/office/drawing/2014/main" val="1331831147"/>
                  </a:ext>
                </a:extLst>
              </a:tr>
            </a:tbl>
          </a:graphicData>
        </a:graphic>
      </p:graphicFrame>
      <p:sp>
        <p:nvSpPr>
          <p:cNvPr id="4" name="TextBox 3">
            <a:extLst>
              <a:ext uri="{FF2B5EF4-FFF2-40B4-BE49-F238E27FC236}">
                <a16:creationId xmlns:a16="http://schemas.microsoft.com/office/drawing/2014/main" id="{8569395E-10A1-48A0-9B67-161A7835F482}"/>
              </a:ext>
            </a:extLst>
          </p:cNvPr>
          <p:cNvSpPr txBox="1"/>
          <p:nvPr/>
        </p:nvSpPr>
        <p:spPr>
          <a:xfrm>
            <a:off x="9657242" y="4715015"/>
            <a:ext cx="2473140" cy="1754326"/>
          </a:xfrm>
          <a:prstGeom prst="rect">
            <a:avLst/>
          </a:prstGeom>
          <a:noFill/>
        </p:spPr>
        <p:txBody>
          <a:bodyPr wrap="square" rtlCol="0">
            <a:spAutoFit/>
          </a:bodyPr>
          <a:lstStyle/>
          <a:p>
            <a:r>
              <a:rPr lang="en-US" dirty="0"/>
              <a:t>*All information covered in Table I – PMI &amp; E is in accordance with TC 3-20.40 Appendix E, and Appendix I</a:t>
            </a:r>
          </a:p>
        </p:txBody>
      </p:sp>
    </p:spTree>
    <p:extLst>
      <p:ext uri="{BB962C8B-B14F-4D97-AF65-F5344CB8AC3E}">
        <p14:creationId xmlns:p14="http://schemas.microsoft.com/office/powerpoint/2010/main" val="94863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3DBA5-88B4-4334-86DC-CB1A97F04455}"/>
              </a:ext>
            </a:extLst>
          </p:cNvPr>
          <p:cNvSpPr txBox="1"/>
          <p:nvPr/>
        </p:nvSpPr>
        <p:spPr>
          <a:xfrm>
            <a:off x="3518218" y="362606"/>
            <a:ext cx="5155579" cy="584775"/>
          </a:xfrm>
          <a:prstGeom prst="rect">
            <a:avLst/>
          </a:prstGeom>
          <a:noFill/>
        </p:spPr>
        <p:txBody>
          <a:bodyPr wrap="none" rtlCol="0">
            <a:spAutoFit/>
          </a:bodyPr>
          <a:lstStyle/>
          <a:p>
            <a:pPr algn="ctr"/>
            <a:r>
              <a:rPr lang="en-US" sz="3200" dirty="0"/>
              <a:t>AI Table I – PMI &amp; E Timeline*</a:t>
            </a:r>
          </a:p>
        </p:txBody>
      </p:sp>
      <p:graphicFrame>
        <p:nvGraphicFramePr>
          <p:cNvPr id="3" name="Table 3">
            <a:extLst>
              <a:ext uri="{FF2B5EF4-FFF2-40B4-BE49-F238E27FC236}">
                <a16:creationId xmlns:a16="http://schemas.microsoft.com/office/drawing/2014/main" id="{117E8A22-B90C-4DD6-AD5E-53B2DB12D879}"/>
              </a:ext>
            </a:extLst>
          </p:cNvPr>
          <p:cNvGraphicFramePr>
            <a:graphicFrameLocks noGrp="1"/>
          </p:cNvGraphicFramePr>
          <p:nvPr>
            <p:extLst>
              <p:ext uri="{D42A27DB-BD31-4B8C-83A1-F6EECF244321}">
                <p14:modId xmlns:p14="http://schemas.microsoft.com/office/powerpoint/2010/main" val="1374282323"/>
              </p:ext>
            </p:extLst>
          </p:nvPr>
        </p:nvGraphicFramePr>
        <p:xfrm>
          <a:off x="604357" y="947381"/>
          <a:ext cx="8128000" cy="489204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05980710"/>
                    </a:ext>
                  </a:extLst>
                </a:gridCol>
                <a:gridCol w="4064000">
                  <a:extLst>
                    <a:ext uri="{9D8B030D-6E8A-4147-A177-3AD203B41FA5}">
                      <a16:colId xmlns:a16="http://schemas.microsoft.com/office/drawing/2014/main" val="1718675675"/>
                    </a:ext>
                  </a:extLst>
                </a:gridCol>
              </a:tblGrid>
              <a:tr h="370840">
                <a:tc gridSpan="2">
                  <a:txBody>
                    <a:bodyPr/>
                    <a:lstStyle/>
                    <a:p>
                      <a:pPr algn="ctr"/>
                      <a:r>
                        <a:rPr lang="en-US" sz="1400" dirty="0"/>
                        <a:t>03 AUG 2021 @ Battalion Classroom</a:t>
                      </a:r>
                    </a:p>
                  </a:txBody>
                  <a:tcPr/>
                </a:tc>
                <a:tc hMerge="1">
                  <a:txBody>
                    <a:bodyPr/>
                    <a:lstStyle/>
                    <a:p>
                      <a:endParaRPr lang="en-US" dirty="0"/>
                    </a:p>
                  </a:txBody>
                  <a:tcPr/>
                </a:tc>
                <a:extLst>
                  <a:ext uri="{0D108BD9-81ED-4DB2-BD59-A6C34878D82A}">
                    <a16:rowId xmlns:a16="http://schemas.microsoft.com/office/drawing/2014/main" val="469913232"/>
                  </a:ext>
                </a:extLst>
              </a:tr>
              <a:tr h="370840">
                <a:tc>
                  <a:txBody>
                    <a:bodyPr/>
                    <a:lstStyle/>
                    <a:p>
                      <a:pPr algn="ctr"/>
                      <a:r>
                        <a:rPr lang="en-US" sz="1400" dirty="0"/>
                        <a:t>0800 – 0815</a:t>
                      </a:r>
                    </a:p>
                  </a:txBody>
                  <a:tcPr/>
                </a:tc>
                <a:tc>
                  <a:txBody>
                    <a:bodyPr/>
                    <a:lstStyle/>
                    <a:p>
                      <a:pPr algn="ctr"/>
                      <a:r>
                        <a:rPr lang="en-US" sz="1400" dirty="0"/>
                        <a:t>Accountability</a:t>
                      </a:r>
                    </a:p>
                  </a:txBody>
                  <a:tcPr/>
                </a:tc>
                <a:extLst>
                  <a:ext uri="{0D108BD9-81ED-4DB2-BD59-A6C34878D82A}">
                    <a16:rowId xmlns:a16="http://schemas.microsoft.com/office/drawing/2014/main" val="1250946178"/>
                  </a:ext>
                </a:extLst>
              </a:tr>
              <a:tr h="370840">
                <a:tc>
                  <a:txBody>
                    <a:bodyPr/>
                    <a:lstStyle/>
                    <a:p>
                      <a:pPr algn="ctr"/>
                      <a:r>
                        <a:rPr lang="en-US" sz="1400" dirty="0"/>
                        <a:t>0815 – 0830</a:t>
                      </a:r>
                    </a:p>
                  </a:txBody>
                  <a:tcPr/>
                </a:tc>
                <a:tc>
                  <a:txBody>
                    <a:bodyPr/>
                    <a:lstStyle/>
                    <a:p>
                      <a:pPr algn="ctr"/>
                      <a:r>
                        <a:rPr lang="en-US" sz="1400" dirty="0"/>
                        <a:t>PMI&amp;E Test Review</a:t>
                      </a:r>
                    </a:p>
                  </a:txBody>
                  <a:tcPr/>
                </a:tc>
                <a:extLst>
                  <a:ext uri="{0D108BD9-81ED-4DB2-BD59-A6C34878D82A}">
                    <a16:rowId xmlns:a16="http://schemas.microsoft.com/office/drawing/2014/main" val="2118441480"/>
                  </a:ext>
                </a:extLst>
              </a:tr>
              <a:tr h="370840">
                <a:tc>
                  <a:txBody>
                    <a:bodyPr/>
                    <a:lstStyle/>
                    <a:p>
                      <a:pPr algn="ctr"/>
                      <a:r>
                        <a:rPr lang="en-US" sz="1400" dirty="0"/>
                        <a:t>0830 – 0930</a:t>
                      </a:r>
                    </a:p>
                  </a:txBody>
                  <a:tcPr/>
                </a:tc>
                <a:tc>
                  <a:txBody>
                    <a:bodyPr/>
                    <a:lstStyle/>
                    <a:p>
                      <a:pPr algn="ctr"/>
                      <a:r>
                        <a:rPr lang="en-US" sz="1400" dirty="0"/>
                        <a:t>Written Exam</a:t>
                      </a:r>
                    </a:p>
                  </a:txBody>
                  <a:tcPr/>
                </a:tc>
                <a:extLst>
                  <a:ext uri="{0D108BD9-81ED-4DB2-BD59-A6C34878D82A}">
                    <a16:rowId xmlns:a16="http://schemas.microsoft.com/office/drawing/2014/main" val="1318901000"/>
                  </a:ext>
                </a:extLst>
              </a:tr>
              <a:tr h="370840">
                <a:tc>
                  <a:txBody>
                    <a:bodyPr/>
                    <a:lstStyle/>
                    <a:p>
                      <a:pPr algn="ctr"/>
                      <a:r>
                        <a:rPr lang="en-US" sz="1400" dirty="0"/>
                        <a:t>0930 – 1200</a:t>
                      </a:r>
                    </a:p>
                  </a:txBody>
                  <a:tcPr/>
                </a:tc>
                <a:tc>
                  <a:txBody>
                    <a:bodyPr/>
                    <a:lstStyle/>
                    <a:p>
                      <a:pPr algn="ctr"/>
                      <a:r>
                        <a:rPr lang="en-US" sz="1400" dirty="0"/>
                        <a:t>Table III (Drills) Block of Instruction ( Quick show to put into mind for proficiency)</a:t>
                      </a:r>
                    </a:p>
                  </a:txBody>
                  <a:tcPr/>
                </a:tc>
                <a:extLst>
                  <a:ext uri="{0D108BD9-81ED-4DB2-BD59-A6C34878D82A}">
                    <a16:rowId xmlns:a16="http://schemas.microsoft.com/office/drawing/2014/main" val="1909443786"/>
                  </a:ext>
                </a:extLst>
              </a:tr>
              <a:tr h="370840">
                <a:tc>
                  <a:txBody>
                    <a:bodyPr/>
                    <a:lstStyle/>
                    <a:p>
                      <a:pPr algn="ctr"/>
                      <a:r>
                        <a:rPr lang="en-US" sz="1400" dirty="0"/>
                        <a:t>1200 – 1300</a:t>
                      </a:r>
                    </a:p>
                  </a:txBody>
                  <a:tcPr/>
                </a:tc>
                <a:tc>
                  <a:txBody>
                    <a:bodyPr/>
                    <a:lstStyle/>
                    <a:p>
                      <a:pPr algn="ctr"/>
                      <a:r>
                        <a:rPr lang="en-US" sz="1400" dirty="0"/>
                        <a:t>Lunch</a:t>
                      </a:r>
                    </a:p>
                  </a:txBody>
                  <a:tcPr/>
                </a:tc>
                <a:extLst>
                  <a:ext uri="{0D108BD9-81ED-4DB2-BD59-A6C34878D82A}">
                    <a16:rowId xmlns:a16="http://schemas.microsoft.com/office/drawing/2014/main" val="1331831147"/>
                  </a:ext>
                </a:extLst>
              </a:tr>
              <a:tr h="370840">
                <a:tc>
                  <a:txBody>
                    <a:bodyPr/>
                    <a:lstStyle/>
                    <a:p>
                      <a:pPr algn="ctr"/>
                      <a:r>
                        <a:rPr lang="en-US" sz="1400" dirty="0"/>
                        <a:t>1300 – 1430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Borelight Instruction Review</a:t>
                      </a:r>
                    </a:p>
                  </a:txBody>
                  <a:tcPr/>
                </a:tc>
                <a:extLst>
                  <a:ext uri="{0D108BD9-81ED-4DB2-BD59-A6C34878D82A}">
                    <a16:rowId xmlns:a16="http://schemas.microsoft.com/office/drawing/2014/main" val="2811921318"/>
                  </a:ext>
                </a:extLst>
              </a:tr>
              <a:tr h="370840">
                <a:tc>
                  <a:txBody>
                    <a:bodyPr/>
                    <a:lstStyle/>
                    <a:p>
                      <a:pPr algn="ctr"/>
                      <a:r>
                        <a:rPr lang="en-US" sz="1400" dirty="0"/>
                        <a:t>1430 - 1500</a:t>
                      </a:r>
                    </a:p>
                  </a:txBody>
                  <a:tcPr/>
                </a:tc>
                <a:tc>
                  <a:txBody>
                    <a:bodyPr/>
                    <a:lstStyle/>
                    <a:p>
                      <a:pPr algn="ctr"/>
                      <a:r>
                        <a:rPr lang="en-US" sz="1400" dirty="0"/>
                        <a:t>Written Exam Retrain / Assistant Instructor Certification*</a:t>
                      </a:r>
                    </a:p>
                  </a:txBody>
                  <a:tcPr/>
                </a:tc>
                <a:extLst>
                  <a:ext uri="{0D108BD9-81ED-4DB2-BD59-A6C34878D82A}">
                    <a16:rowId xmlns:a16="http://schemas.microsoft.com/office/drawing/2014/main" val="2903022381"/>
                  </a:ext>
                </a:extLst>
              </a:tr>
              <a:tr h="370840">
                <a:tc>
                  <a:txBody>
                    <a:bodyPr/>
                    <a:lstStyle/>
                    <a:p>
                      <a:pPr algn="ctr"/>
                      <a:r>
                        <a:rPr lang="en-US" sz="1400" dirty="0"/>
                        <a:t>1500 – 1600 </a:t>
                      </a:r>
                    </a:p>
                  </a:txBody>
                  <a:tcPr/>
                </a:tc>
                <a:tc>
                  <a:txBody>
                    <a:bodyPr/>
                    <a:lstStyle/>
                    <a:p>
                      <a:pPr algn="ctr"/>
                      <a:r>
                        <a:rPr lang="en-US" sz="1400" dirty="0"/>
                        <a:t>Written Exam Retest</a:t>
                      </a:r>
                    </a:p>
                  </a:txBody>
                  <a:tcPr/>
                </a:tc>
                <a:extLst>
                  <a:ext uri="{0D108BD9-81ED-4DB2-BD59-A6C34878D82A}">
                    <a16:rowId xmlns:a16="http://schemas.microsoft.com/office/drawing/2014/main" val="1700793296"/>
                  </a:ext>
                </a:extLst>
              </a:tr>
              <a:tr h="370840">
                <a:tc>
                  <a:txBody>
                    <a:bodyPr/>
                    <a:lstStyle/>
                    <a:p>
                      <a:pPr algn="ctr"/>
                      <a:r>
                        <a:rPr lang="en-US" sz="1400" dirty="0"/>
                        <a:t>1630 – 1700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All personnel who passed written exam released to organic unit</a:t>
                      </a:r>
                    </a:p>
                  </a:txBody>
                  <a:tcPr/>
                </a:tc>
                <a:extLst>
                  <a:ext uri="{0D108BD9-81ED-4DB2-BD59-A6C34878D82A}">
                    <a16:rowId xmlns:a16="http://schemas.microsoft.com/office/drawing/2014/main" val="2328131326"/>
                  </a:ext>
                </a:extLst>
              </a:tr>
              <a:tr h="370840">
                <a:tc>
                  <a:txBody>
                    <a:bodyPr/>
                    <a:lstStyle/>
                    <a:p>
                      <a:pPr algn="ctr"/>
                      <a:r>
                        <a:rPr lang="en-US" sz="1400" dirty="0"/>
                        <a:t>1630 - 1730</a:t>
                      </a:r>
                    </a:p>
                  </a:txBody>
                  <a:tcPr/>
                </a:tc>
                <a:tc>
                  <a:txBody>
                    <a:bodyPr/>
                    <a:lstStyle/>
                    <a:p>
                      <a:pPr algn="ctr"/>
                      <a:r>
                        <a:rPr lang="en-US" sz="1400" dirty="0"/>
                        <a:t>Assistant Instructor Certification for Retests*</a:t>
                      </a:r>
                    </a:p>
                  </a:txBody>
                  <a:tcPr/>
                </a:tc>
                <a:extLst>
                  <a:ext uri="{0D108BD9-81ED-4DB2-BD59-A6C34878D82A}">
                    <a16:rowId xmlns:a16="http://schemas.microsoft.com/office/drawing/2014/main" val="588211984"/>
                  </a:ext>
                </a:extLst>
              </a:tr>
              <a:tr h="370840">
                <a:tc>
                  <a:txBody>
                    <a:bodyPr/>
                    <a:lstStyle/>
                    <a:p>
                      <a:pPr algn="ctr"/>
                      <a:r>
                        <a:rPr lang="en-US" sz="1400" dirty="0"/>
                        <a:t>1730 </a:t>
                      </a:r>
                    </a:p>
                  </a:txBody>
                  <a:tcPr/>
                </a:tc>
                <a:tc>
                  <a:txBody>
                    <a:bodyPr/>
                    <a:lstStyle/>
                    <a:p>
                      <a:pPr algn="ctr"/>
                      <a:r>
                        <a:rPr lang="en-US" sz="1400" dirty="0"/>
                        <a:t>Retrained personnel released to organic unit</a:t>
                      </a:r>
                    </a:p>
                  </a:txBody>
                  <a:tcPr/>
                </a:tc>
                <a:extLst>
                  <a:ext uri="{0D108BD9-81ED-4DB2-BD59-A6C34878D82A}">
                    <a16:rowId xmlns:a16="http://schemas.microsoft.com/office/drawing/2014/main" val="3396155924"/>
                  </a:ext>
                </a:extLst>
              </a:tr>
            </a:tbl>
          </a:graphicData>
        </a:graphic>
      </p:graphicFrame>
      <p:sp>
        <p:nvSpPr>
          <p:cNvPr id="5" name="TextBox 4">
            <a:extLst>
              <a:ext uri="{FF2B5EF4-FFF2-40B4-BE49-F238E27FC236}">
                <a16:creationId xmlns:a16="http://schemas.microsoft.com/office/drawing/2014/main" id="{71C572F0-353A-40E4-BA6D-766A0B860E9D}"/>
              </a:ext>
            </a:extLst>
          </p:cNvPr>
          <p:cNvSpPr txBox="1"/>
          <p:nvPr/>
        </p:nvSpPr>
        <p:spPr>
          <a:xfrm>
            <a:off x="604357" y="5786110"/>
            <a:ext cx="8238776" cy="830997"/>
          </a:xfrm>
          <a:prstGeom prst="rect">
            <a:avLst/>
          </a:prstGeom>
          <a:noFill/>
        </p:spPr>
        <p:txBody>
          <a:bodyPr wrap="square" rtlCol="0">
            <a:spAutoFit/>
          </a:bodyPr>
          <a:lstStyle/>
          <a:p>
            <a:r>
              <a:rPr lang="en-US" sz="1600" dirty="0"/>
              <a:t>*Certification for Assistant Instructor will be based on their overall knowledge of information learned. Specific interests in information pertinent to BUIS, CCOs, PEQ-15s, positions used during live-fire shooting, and being able to calculate MOA adjustments.</a:t>
            </a:r>
          </a:p>
        </p:txBody>
      </p:sp>
      <p:sp>
        <p:nvSpPr>
          <p:cNvPr id="7" name="TextBox 6">
            <a:extLst>
              <a:ext uri="{FF2B5EF4-FFF2-40B4-BE49-F238E27FC236}">
                <a16:creationId xmlns:a16="http://schemas.microsoft.com/office/drawing/2014/main" id="{14733CF9-EF41-43E5-881B-50643EE176D1}"/>
              </a:ext>
            </a:extLst>
          </p:cNvPr>
          <p:cNvSpPr txBox="1"/>
          <p:nvPr/>
        </p:nvSpPr>
        <p:spPr>
          <a:xfrm>
            <a:off x="8884427" y="4763413"/>
            <a:ext cx="2473140" cy="1754326"/>
          </a:xfrm>
          <a:prstGeom prst="rect">
            <a:avLst/>
          </a:prstGeom>
          <a:noFill/>
        </p:spPr>
        <p:txBody>
          <a:bodyPr wrap="square" rtlCol="0">
            <a:spAutoFit/>
          </a:bodyPr>
          <a:lstStyle/>
          <a:p>
            <a:r>
              <a:rPr lang="en-US" dirty="0"/>
              <a:t>*All information covered in Table I – PMI &amp; E is in accordance with TC 3-20.40 Appendix E, and Appendix I</a:t>
            </a:r>
          </a:p>
        </p:txBody>
      </p:sp>
    </p:spTree>
    <p:extLst>
      <p:ext uri="{BB962C8B-B14F-4D97-AF65-F5344CB8AC3E}">
        <p14:creationId xmlns:p14="http://schemas.microsoft.com/office/powerpoint/2010/main" val="67232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415342" y="350808"/>
            <a:ext cx="5361339" cy="584775"/>
          </a:xfrm>
          <a:prstGeom prst="rect">
            <a:avLst/>
          </a:prstGeom>
          <a:noFill/>
        </p:spPr>
        <p:txBody>
          <a:bodyPr wrap="none" rtlCol="0">
            <a:spAutoFit/>
          </a:bodyPr>
          <a:lstStyle/>
          <a:p>
            <a:pPr algn="ctr"/>
            <a:r>
              <a:rPr lang="en-US" sz="3200" dirty="0"/>
              <a:t>AI Table II – Simulations (EST II)</a:t>
            </a:r>
          </a:p>
        </p:txBody>
      </p:sp>
      <p:pic>
        <p:nvPicPr>
          <p:cNvPr id="3" name="Picture 2">
            <a:extLst>
              <a:ext uri="{FF2B5EF4-FFF2-40B4-BE49-F238E27FC236}">
                <a16:creationId xmlns:a16="http://schemas.microsoft.com/office/drawing/2014/main" id="{5ADF2A94-56A3-4A45-B43D-908DD853055E}"/>
              </a:ext>
            </a:extLst>
          </p:cNvPr>
          <p:cNvPicPr>
            <a:picLocks noChangeAspect="1"/>
          </p:cNvPicPr>
          <p:nvPr/>
        </p:nvPicPr>
        <p:blipFill>
          <a:blip r:embed="rId2"/>
          <a:stretch>
            <a:fillRect/>
          </a:stretch>
        </p:blipFill>
        <p:spPr>
          <a:xfrm>
            <a:off x="6096000" y="974359"/>
            <a:ext cx="5493895" cy="3597642"/>
          </a:xfrm>
          <a:prstGeom prst="rect">
            <a:avLst/>
          </a:prstGeom>
        </p:spPr>
      </p:pic>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492990"/>
          </a:xfrm>
          <a:prstGeom prst="rect">
            <a:avLst/>
          </a:prstGeom>
          <a:noFill/>
          <a:ln>
            <a:solidFill>
              <a:schemeClr val="tx1"/>
            </a:solidFill>
          </a:ln>
        </p:spPr>
        <p:txBody>
          <a:bodyPr wrap="square" rtlCol="0">
            <a:spAutoFit/>
          </a:bodyPr>
          <a:lstStyle/>
          <a:p>
            <a:r>
              <a:rPr lang="en-US" sz="1200" u="sng" dirty="0"/>
              <a:t>Mission</a:t>
            </a:r>
            <a:r>
              <a:rPr lang="en-US" sz="1200" dirty="0"/>
              <a:t>: Conduct Table II (Simulations) at EST II NLT 180007AUG21 IOT</a:t>
            </a:r>
          </a:p>
          <a:p>
            <a:r>
              <a:rPr lang="en-US" sz="1200" dirty="0"/>
              <a:t>Train proficiency in fundamentals of marksmanship.</a:t>
            </a:r>
          </a:p>
          <a:p>
            <a:endParaRPr lang="en-US" sz="1200"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All AI will conduct simulation training with BUIS, PEQ-15, and CCO on:</a:t>
            </a:r>
          </a:p>
          <a:p>
            <a:r>
              <a:rPr lang="en-US" sz="1200" dirty="0"/>
              <a:t>      1. Grouping and Zeroing</a:t>
            </a:r>
          </a:p>
          <a:p>
            <a:r>
              <a:rPr lang="en-US" sz="1200" dirty="0"/>
              <a:t>      2. Confirmation and Holds</a:t>
            </a:r>
          </a:p>
          <a:p>
            <a:r>
              <a:rPr lang="en-US" sz="1200" dirty="0"/>
              <a:t>      3. Table V. Practice Record Fire</a:t>
            </a:r>
          </a:p>
          <a:p>
            <a:r>
              <a:rPr lang="en-US" sz="1200" dirty="0"/>
              <a:t>      4. Table VI. Record Fire (Stages 1,2,3,4) (PEQ-15 will be for Night Fire, CBRN assisted, later date)</a:t>
            </a:r>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107996"/>
          </a:xfrm>
          <a:prstGeom prst="rect">
            <a:avLst/>
          </a:prstGeom>
          <a:noFill/>
          <a:ln>
            <a:solidFill>
              <a:schemeClr val="tx1"/>
            </a:solidFill>
          </a:ln>
        </p:spPr>
        <p:txBody>
          <a:bodyPr wrap="square" rtlCol="0">
            <a:spAutoFit/>
          </a:bodyPr>
          <a:lstStyle/>
          <a:p>
            <a:r>
              <a:rPr lang="en-US" sz="1100" u="sng" dirty="0"/>
              <a:t>Sustainment</a:t>
            </a:r>
            <a:r>
              <a:rPr lang="en-US" sz="1100" dirty="0"/>
              <a:t>:</a:t>
            </a:r>
          </a:p>
          <a:p>
            <a:r>
              <a:rPr lang="en-US" sz="1100" u="sng" dirty="0"/>
              <a:t>CL I</a:t>
            </a:r>
            <a:r>
              <a:rPr lang="en-US" sz="1100" dirty="0"/>
              <a:t>: Water Buffalo will be staged on site for Soldiers to fill their Camelbak or other water source</a:t>
            </a:r>
          </a:p>
          <a:p>
            <a:endParaRPr lang="en-US" sz="1100" dirty="0"/>
          </a:p>
          <a:p>
            <a:r>
              <a:rPr lang="en-US" sz="1100" u="sng" dirty="0"/>
              <a:t>CL VIII</a:t>
            </a:r>
            <a:r>
              <a:rPr lang="en-US" sz="1100" dirty="0"/>
              <a:t>: CLS bags will be stocked and placed inside each building and at/around the concurrent training area.</a:t>
            </a:r>
          </a:p>
        </p:txBody>
      </p:sp>
      <p:sp>
        <p:nvSpPr>
          <p:cNvPr id="6" name="TextBox 5">
            <a:extLst>
              <a:ext uri="{FF2B5EF4-FFF2-40B4-BE49-F238E27FC236}">
                <a16:creationId xmlns:a16="http://schemas.microsoft.com/office/drawing/2014/main" id="{282BC662-1887-46D5-839A-610B2C179238}"/>
              </a:ext>
            </a:extLst>
          </p:cNvPr>
          <p:cNvSpPr txBox="1"/>
          <p:nvPr/>
        </p:nvSpPr>
        <p:spPr>
          <a:xfrm>
            <a:off x="202364" y="5687948"/>
            <a:ext cx="11387529" cy="1000274"/>
          </a:xfrm>
          <a:prstGeom prst="rect">
            <a:avLst/>
          </a:prstGeom>
          <a:noFill/>
          <a:ln>
            <a:solidFill>
              <a:schemeClr val="tx1"/>
            </a:solidFill>
          </a:ln>
        </p:spPr>
        <p:txBody>
          <a:bodyPr wrap="square" rtlCol="0">
            <a:spAutoFit/>
          </a:bodyPr>
          <a:lstStyle/>
          <a:p>
            <a:r>
              <a:rPr lang="en-US" sz="1200" u="sng" dirty="0"/>
              <a:t>Risk Assessment</a:t>
            </a:r>
            <a:r>
              <a:rPr lang="en-US" sz="1200" dirty="0"/>
              <a:t>: Fatigue, dehydration, heat injury, pulled muscle, fractured bones, sprained ankles, legs, or hips, inclement weather*, insect bites</a:t>
            </a:r>
          </a:p>
          <a:p>
            <a:endParaRPr lang="en-US" sz="1200" dirty="0"/>
          </a:p>
          <a:p>
            <a:r>
              <a:rPr lang="en-US" sz="1200" u="sng" dirty="0"/>
              <a:t>Risk mitigation</a:t>
            </a:r>
            <a:r>
              <a:rPr lang="en-US" sz="1200" dirty="0"/>
              <a:t>: Hydration, Soldiers and Instructors will receive a safety brief from EST II operators and cadre.</a:t>
            </a:r>
          </a:p>
          <a:p>
            <a:endParaRPr lang="en-US" sz="1200" dirty="0"/>
          </a:p>
          <a:p>
            <a:r>
              <a:rPr lang="en-US" sz="1050" dirty="0"/>
              <a:t>*In the event of inclement weather (lightning strike within 15 miles of training area) everyone will move to the nearest Lightning Protection Area (LPA) and wait for the all clear from cadre.</a:t>
            </a:r>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572001"/>
            <a:ext cx="11387529" cy="1277273"/>
          </a:xfrm>
          <a:prstGeom prst="rect">
            <a:avLst/>
          </a:prstGeom>
          <a:noFill/>
          <a:ln>
            <a:solidFill>
              <a:schemeClr val="tx1"/>
            </a:solidFill>
          </a:ln>
        </p:spPr>
        <p:txBody>
          <a:bodyPr wrap="square" rtlCol="0">
            <a:spAutoFit/>
          </a:bodyPr>
          <a:lstStyle/>
          <a:p>
            <a:r>
              <a:rPr lang="en-US" sz="1100" u="sng" dirty="0"/>
              <a:t>Concept</a:t>
            </a:r>
            <a:r>
              <a:rPr lang="en-US" sz="1100" dirty="0"/>
              <a:t>: Conduct all tables in EST II and round-robin Table III and borelighting procedures. Soldiers will first group and zero, then confirm at distance and apply holds. Soldiers will then move to practice record fire, record fire, CBRN fire, night fire, unassisted,  and CBRN night fire, unassisted, inside the EST II. Additionally, a Dry Fire Engagement Drill will be conducted for the PEQ-15. Soldiers must complete all tasks successfully and qualify at least Marksman before being able to move on to Table III (Drills)</a:t>
            </a:r>
          </a:p>
          <a:p>
            <a:r>
              <a:rPr lang="en-US" sz="1100" u="sng" dirty="0"/>
              <a:t>Concurrent Training/Retrain</a:t>
            </a:r>
            <a:r>
              <a:rPr lang="en-US" sz="1100" dirty="0"/>
              <a:t>: After all Assistant Instructors complete EST II they will conduct Drills and cover borelighting in the indicated area. Before leaving EST II for the day all Assistant Instructors will brief the MMT on EST II operations, specifically for commands that will be given during EST II, as well as the simulations that will be covered and minimum passing scores for ea.ch stage.</a:t>
            </a:r>
          </a:p>
        </p:txBody>
      </p:sp>
      <p:sp>
        <p:nvSpPr>
          <p:cNvPr id="9" name="Rectangle 8">
            <a:extLst>
              <a:ext uri="{FF2B5EF4-FFF2-40B4-BE49-F238E27FC236}">
                <a16:creationId xmlns:a16="http://schemas.microsoft.com/office/drawing/2014/main" id="{CB7FF91E-2893-4E42-AF3D-162F049EFC69}"/>
              </a:ext>
            </a:extLst>
          </p:cNvPr>
          <p:cNvSpPr/>
          <p:nvPr/>
        </p:nvSpPr>
        <p:spPr>
          <a:xfrm>
            <a:off x="6501090" y="1302687"/>
            <a:ext cx="1097280" cy="8396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Drills / Borelight Area</a:t>
            </a:r>
          </a:p>
        </p:txBody>
      </p:sp>
      <p:sp>
        <p:nvSpPr>
          <p:cNvPr id="10" name="Rectangle 9">
            <a:extLst>
              <a:ext uri="{FF2B5EF4-FFF2-40B4-BE49-F238E27FC236}">
                <a16:creationId xmlns:a16="http://schemas.microsoft.com/office/drawing/2014/main" id="{033275EC-57A3-4343-A66F-F5CE9142D74E}"/>
              </a:ext>
            </a:extLst>
          </p:cNvPr>
          <p:cNvSpPr/>
          <p:nvPr/>
        </p:nvSpPr>
        <p:spPr>
          <a:xfrm>
            <a:off x="7769450" y="1693115"/>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EST II</a:t>
            </a:r>
          </a:p>
        </p:txBody>
      </p:sp>
      <p:sp>
        <p:nvSpPr>
          <p:cNvPr id="11" name="Rectangle 10">
            <a:extLst>
              <a:ext uri="{FF2B5EF4-FFF2-40B4-BE49-F238E27FC236}">
                <a16:creationId xmlns:a16="http://schemas.microsoft.com/office/drawing/2014/main" id="{80D6F971-8FAE-4BFD-9B23-2466AAFAA75B}"/>
              </a:ext>
            </a:extLst>
          </p:cNvPr>
          <p:cNvSpPr/>
          <p:nvPr/>
        </p:nvSpPr>
        <p:spPr>
          <a:xfrm>
            <a:off x="7703582" y="2205377"/>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EST II</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497526" cy="369332"/>
          </a:xfrm>
          <a:prstGeom prst="rect">
            <a:avLst/>
          </a:prstGeom>
          <a:noFill/>
        </p:spPr>
        <p:txBody>
          <a:bodyPr wrap="none" rtlCol="0">
            <a:spAutoFit/>
          </a:bodyPr>
          <a:lstStyle/>
          <a:p>
            <a:r>
              <a:rPr lang="en-US" dirty="0"/>
              <a:t>Port-a-Potty</a:t>
            </a:r>
          </a:p>
        </p:txBody>
      </p:sp>
      <p:sp>
        <p:nvSpPr>
          <p:cNvPr id="16" name="Rectangle 15">
            <a:extLst>
              <a:ext uri="{FF2B5EF4-FFF2-40B4-BE49-F238E27FC236}">
                <a16:creationId xmlns:a16="http://schemas.microsoft.com/office/drawing/2014/main" id="{9E47B6CA-5859-49A2-BCDD-7D9242D4A3F7}"/>
              </a:ext>
            </a:extLst>
          </p:cNvPr>
          <p:cNvSpPr/>
          <p:nvPr/>
        </p:nvSpPr>
        <p:spPr>
          <a:xfrm>
            <a:off x="7954110" y="1366322"/>
            <a:ext cx="499665" cy="209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Water Buffalo</a:t>
            </a:r>
          </a:p>
        </p:txBody>
      </p:sp>
      <p:sp>
        <p:nvSpPr>
          <p:cNvPr id="17" name="Rectangle 16">
            <a:extLst>
              <a:ext uri="{FF2B5EF4-FFF2-40B4-BE49-F238E27FC236}">
                <a16:creationId xmlns:a16="http://schemas.microsoft.com/office/drawing/2014/main" id="{192B6257-9639-4ACF-9AA9-D5F657E62AE2}"/>
              </a:ext>
            </a:extLst>
          </p:cNvPr>
          <p:cNvSpPr/>
          <p:nvPr/>
        </p:nvSpPr>
        <p:spPr>
          <a:xfrm>
            <a:off x="9427169" y="2355810"/>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LPA</a:t>
            </a:r>
          </a:p>
        </p:txBody>
      </p:sp>
      <p:sp>
        <p:nvSpPr>
          <p:cNvPr id="18" name="Rectangle 17">
            <a:extLst>
              <a:ext uri="{FF2B5EF4-FFF2-40B4-BE49-F238E27FC236}">
                <a16:creationId xmlns:a16="http://schemas.microsoft.com/office/drawing/2014/main" id="{33F2FEB7-B20E-482B-A568-26ED7A32AD9F}"/>
              </a:ext>
            </a:extLst>
          </p:cNvPr>
          <p:cNvSpPr/>
          <p:nvPr/>
        </p:nvSpPr>
        <p:spPr>
          <a:xfrm>
            <a:off x="9384897" y="2797283"/>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LPA</a:t>
            </a:r>
          </a:p>
        </p:txBody>
      </p:sp>
      <p:sp>
        <p:nvSpPr>
          <p:cNvPr id="19" name="Rectangle 18">
            <a:extLst>
              <a:ext uri="{FF2B5EF4-FFF2-40B4-BE49-F238E27FC236}">
                <a16:creationId xmlns:a16="http://schemas.microsoft.com/office/drawing/2014/main" id="{B2D072C5-7D9F-4A77-96DB-D416E029DA42}"/>
              </a:ext>
            </a:extLst>
          </p:cNvPr>
          <p:cNvSpPr/>
          <p:nvPr/>
        </p:nvSpPr>
        <p:spPr>
          <a:xfrm>
            <a:off x="10465455" y="1974633"/>
            <a:ext cx="700056" cy="14543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Parking Lot</a:t>
            </a:r>
          </a:p>
        </p:txBody>
      </p:sp>
    </p:spTree>
    <p:extLst>
      <p:ext uri="{BB962C8B-B14F-4D97-AF65-F5344CB8AC3E}">
        <p14:creationId xmlns:p14="http://schemas.microsoft.com/office/powerpoint/2010/main" val="197511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91D23-3C45-4D23-B2CF-6D7229FC7074}"/>
              </a:ext>
            </a:extLst>
          </p:cNvPr>
          <p:cNvSpPr txBox="1"/>
          <p:nvPr/>
        </p:nvSpPr>
        <p:spPr>
          <a:xfrm>
            <a:off x="3415342" y="350808"/>
            <a:ext cx="5361339" cy="584775"/>
          </a:xfrm>
          <a:prstGeom prst="rect">
            <a:avLst/>
          </a:prstGeom>
          <a:noFill/>
        </p:spPr>
        <p:txBody>
          <a:bodyPr wrap="none" rtlCol="0">
            <a:spAutoFit/>
          </a:bodyPr>
          <a:lstStyle/>
          <a:p>
            <a:pPr algn="ctr"/>
            <a:r>
              <a:rPr lang="en-US" sz="3200" dirty="0"/>
              <a:t>AI Table II – Simulations (EST II)</a:t>
            </a:r>
          </a:p>
        </p:txBody>
      </p:sp>
      <p:graphicFrame>
        <p:nvGraphicFramePr>
          <p:cNvPr id="5" name="Table 5">
            <a:extLst>
              <a:ext uri="{FF2B5EF4-FFF2-40B4-BE49-F238E27FC236}">
                <a16:creationId xmlns:a16="http://schemas.microsoft.com/office/drawing/2014/main" id="{EDCF2A92-77B7-48BC-8B84-917EDA8DB3E2}"/>
              </a:ext>
            </a:extLst>
          </p:cNvPr>
          <p:cNvGraphicFramePr>
            <a:graphicFrameLocks noGrp="1"/>
          </p:cNvGraphicFramePr>
          <p:nvPr>
            <p:extLst>
              <p:ext uri="{D42A27DB-BD31-4B8C-83A1-F6EECF244321}">
                <p14:modId xmlns:p14="http://schemas.microsoft.com/office/powerpoint/2010/main" val="2740051558"/>
              </p:ext>
            </p:extLst>
          </p:nvPr>
        </p:nvGraphicFramePr>
        <p:xfrm>
          <a:off x="604357" y="927269"/>
          <a:ext cx="8128000" cy="53594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07 AUG 2021 @ EST II</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0730 – 0800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0800 – 0815</a:t>
                      </a:r>
                    </a:p>
                  </a:txBody>
                  <a:tcPr/>
                </a:tc>
                <a:tc>
                  <a:txBody>
                    <a:bodyPr/>
                    <a:lstStyle/>
                    <a:p>
                      <a:pPr algn="ctr"/>
                      <a:r>
                        <a:rPr lang="en-US" dirty="0"/>
                        <a:t>Accountability</a:t>
                      </a:r>
                    </a:p>
                  </a:txBody>
                  <a:tcPr/>
                </a:tc>
                <a:extLst>
                  <a:ext uri="{0D108BD9-81ED-4DB2-BD59-A6C34878D82A}">
                    <a16:rowId xmlns:a16="http://schemas.microsoft.com/office/drawing/2014/main" val="2253458865"/>
                  </a:ext>
                </a:extLst>
              </a:tr>
              <a:tr h="370840">
                <a:tc>
                  <a:txBody>
                    <a:bodyPr/>
                    <a:lstStyle/>
                    <a:p>
                      <a:pPr algn="ctr"/>
                      <a:r>
                        <a:rPr lang="en-US" dirty="0"/>
                        <a:t>0815 – 0830</a:t>
                      </a:r>
                    </a:p>
                  </a:txBody>
                  <a:tcPr/>
                </a:tc>
                <a:tc>
                  <a:txBody>
                    <a:bodyPr/>
                    <a:lstStyle/>
                    <a:p>
                      <a:pPr algn="ctr"/>
                      <a:r>
                        <a:rPr lang="en-US" dirty="0"/>
                        <a:t>PCC / PCI</a:t>
                      </a:r>
                    </a:p>
                  </a:txBody>
                  <a:tcPr/>
                </a:tc>
                <a:extLst>
                  <a:ext uri="{0D108BD9-81ED-4DB2-BD59-A6C34878D82A}">
                    <a16:rowId xmlns:a16="http://schemas.microsoft.com/office/drawing/2014/main" val="2781078619"/>
                  </a:ext>
                </a:extLst>
              </a:tr>
              <a:tr h="370840">
                <a:tc>
                  <a:txBody>
                    <a:bodyPr/>
                    <a:lstStyle/>
                    <a:p>
                      <a:pPr algn="ctr"/>
                      <a:r>
                        <a:rPr lang="en-US" dirty="0"/>
                        <a:t>0830 – 0845</a:t>
                      </a:r>
                    </a:p>
                  </a:txBody>
                  <a:tcPr/>
                </a:tc>
                <a:tc>
                  <a:txBody>
                    <a:bodyPr/>
                    <a:lstStyle/>
                    <a:p>
                      <a:pPr algn="ctr"/>
                      <a:r>
                        <a:rPr lang="en-US" dirty="0"/>
                        <a:t>Motor Movement to EST</a:t>
                      </a:r>
                    </a:p>
                  </a:txBody>
                  <a:tcPr/>
                </a:tc>
                <a:extLst>
                  <a:ext uri="{0D108BD9-81ED-4DB2-BD59-A6C34878D82A}">
                    <a16:rowId xmlns:a16="http://schemas.microsoft.com/office/drawing/2014/main" val="1503992734"/>
                  </a:ext>
                </a:extLst>
              </a:tr>
              <a:tr h="370840">
                <a:tc>
                  <a:txBody>
                    <a:bodyPr/>
                    <a:lstStyle/>
                    <a:p>
                      <a:pPr algn="ctr"/>
                      <a:r>
                        <a:rPr lang="en-US" dirty="0"/>
                        <a:t>0845 - 0900 </a:t>
                      </a:r>
                    </a:p>
                  </a:txBody>
                  <a:tcPr/>
                </a:tc>
                <a:tc>
                  <a:txBody>
                    <a:bodyPr/>
                    <a:lstStyle/>
                    <a:p>
                      <a:pPr algn="ctr"/>
                      <a:r>
                        <a:rPr lang="en-US" dirty="0"/>
                        <a:t>Safety Brief</a:t>
                      </a:r>
                    </a:p>
                  </a:txBody>
                  <a:tcPr/>
                </a:tc>
                <a:extLst>
                  <a:ext uri="{0D108BD9-81ED-4DB2-BD59-A6C34878D82A}">
                    <a16:rowId xmlns:a16="http://schemas.microsoft.com/office/drawing/2014/main" val="413966752"/>
                  </a:ext>
                </a:extLst>
              </a:tr>
              <a:tr h="370840">
                <a:tc>
                  <a:txBody>
                    <a:bodyPr/>
                    <a:lstStyle/>
                    <a:p>
                      <a:pPr algn="ctr"/>
                      <a:r>
                        <a:rPr lang="en-US" dirty="0"/>
                        <a:t>0900 – 0915</a:t>
                      </a:r>
                    </a:p>
                  </a:txBody>
                  <a:tcPr/>
                </a:tc>
                <a:tc>
                  <a:txBody>
                    <a:bodyPr/>
                    <a:lstStyle/>
                    <a:p>
                      <a:pPr algn="ctr"/>
                      <a:r>
                        <a:rPr lang="en-US" dirty="0"/>
                        <a:t>EST II Cadre Brief</a:t>
                      </a:r>
                    </a:p>
                  </a:txBody>
                  <a:tcPr/>
                </a:tc>
                <a:extLst>
                  <a:ext uri="{0D108BD9-81ED-4DB2-BD59-A6C34878D82A}">
                    <a16:rowId xmlns:a16="http://schemas.microsoft.com/office/drawing/2014/main" val="666514357"/>
                  </a:ext>
                </a:extLst>
              </a:tr>
              <a:tr h="370840">
                <a:tc>
                  <a:txBody>
                    <a:bodyPr/>
                    <a:lstStyle/>
                    <a:p>
                      <a:pPr algn="ctr"/>
                      <a:r>
                        <a:rPr lang="en-US" dirty="0"/>
                        <a:t>0915 – 1130*</a:t>
                      </a:r>
                    </a:p>
                  </a:txBody>
                  <a:tcPr/>
                </a:tc>
                <a:tc>
                  <a:txBody>
                    <a:bodyPr/>
                    <a:lstStyle/>
                    <a:p>
                      <a:pPr algn="ctr"/>
                      <a:r>
                        <a:rPr lang="en-US" dirty="0"/>
                        <a:t>EST II (Table II,IV,VI (Stage 1-4))</a:t>
                      </a:r>
                    </a:p>
                  </a:txBody>
                  <a:tcPr/>
                </a:tc>
                <a:extLst>
                  <a:ext uri="{0D108BD9-81ED-4DB2-BD59-A6C34878D82A}">
                    <a16:rowId xmlns:a16="http://schemas.microsoft.com/office/drawing/2014/main" val="1898195537"/>
                  </a:ext>
                </a:extLst>
              </a:tr>
              <a:tr h="370840">
                <a:tc>
                  <a:txBody>
                    <a:bodyPr/>
                    <a:lstStyle/>
                    <a:p>
                      <a:pPr algn="ctr"/>
                      <a:r>
                        <a:rPr lang="en-US" dirty="0"/>
                        <a:t>1130 – 1300</a:t>
                      </a:r>
                    </a:p>
                  </a:txBody>
                  <a:tcPr/>
                </a:tc>
                <a:tc>
                  <a:txBody>
                    <a:bodyPr/>
                    <a:lstStyle/>
                    <a:p>
                      <a:pPr algn="ctr"/>
                      <a:r>
                        <a:rPr lang="en-US" dirty="0"/>
                        <a:t>Lunch (MRE)</a:t>
                      </a:r>
                    </a:p>
                  </a:txBody>
                  <a:tcPr/>
                </a:tc>
                <a:extLst>
                  <a:ext uri="{0D108BD9-81ED-4DB2-BD59-A6C34878D82A}">
                    <a16:rowId xmlns:a16="http://schemas.microsoft.com/office/drawing/2014/main" val="2067395673"/>
                  </a:ext>
                </a:extLst>
              </a:tr>
              <a:tr h="370840">
                <a:tc>
                  <a:txBody>
                    <a:bodyPr/>
                    <a:lstStyle/>
                    <a:p>
                      <a:pPr algn="ctr"/>
                      <a:r>
                        <a:rPr lang="en-US" dirty="0"/>
                        <a:t>1300 – 1530*</a:t>
                      </a:r>
                    </a:p>
                  </a:txBody>
                  <a:tcPr/>
                </a:tc>
                <a:tc>
                  <a:txBody>
                    <a:bodyPr/>
                    <a:lstStyle/>
                    <a:p>
                      <a:pPr algn="ctr"/>
                      <a:r>
                        <a:rPr lang="en-US" dirty="0"/>
                        <a:t>EST II Retrain / Table III Round Robin / EST Operation Back Brief</a:t>
                      </a:r>
                    </a:p>
                  </a:txBody>
                  <a:tcPr/>
                </a:tc>
                <a:extLst>
                  <a:ext uri="{0D108BD9-81ED-4DB2-BD59-A6C34878D82A}">
                    <a16:rowId xmlns:a16="http://schemas.microsoft.com/office/drawing/2014/main" val="900897660"/>
                  </a:ext>
                </a:extLst>
              </a:tr>
              <a:tr h="370840">
                <a:tc>
                  <a:txBody>
                    <a:bodyPr/>
                    <a:lstStyle/>
                    <a:p>
                      <a:pPr algn="ctr"/>
                      <a:r>
                        <a:rPr lang="en-US" dirty="0"/>
                        <a:t>1530 – 1600</a:t>
                      </a:r>
                    </a:p>
                  </a:txBody>
                  <a:tcPr/>
                </a:tc>
                <a:tc>
                  <a:txBody>
                    <a:bodyPr/>
                    <a:lstStyle/>
                    <a:p>
                      <a:pPr algn="ctr"/>
                      <a:r>
                        <a:rPr lang="en-US" dirty="0"/>
                        <a:t>Clean up EST and Training Area</a:t>
                      </a:r>
                    </a:p>
                  </a:txBody>
                  <a:tcPr/>
                </a:tc>
                <a:extLst>
                  <a:ext uri="{0D108BD9-81ED-4DB2-BD59-A6C34878D82A}">
                    <a16:rowId xmlns:a16="http://schemas.microsoft.com/office/drawing/2014/main" val="3416161148"/>
                  </a:ext>
                </a:extLst>
              </a:tr>
              <a:tr h="370840">
                <a:tc>
                  <a:txBody>
                    <a:bodyPr/>
                    <a:lstStyle/>
                    <a:p>
                      <a:pPr algn="ctr"/>
                      <a:r>
                        <a:rPr lang="en-US" dirty="0"/>
                        <a:t>1600 – 1615</a:t>
                      </a:r>
                    </a:p>
                  </a:txBody>
                  <a:tcPr/>
                </a:tc>
                <a:tc>
                  <a:txBody>
                    <a:bodyPr/>
                    <a:lstStyle/>
                    <a:p>
                      <a:pPr algn="ctr"/>
                      <a:r>
                        <a:rPr lang="en-US" dirty="0"/>
                        <a:t>Motor Move to CTA</a:t>
                      </a:r>
                    </a:p>
                  </a:txBody>
                  <a:tcPr/>
                </a:tc>
                <a:extLst>
                  <a:ext uri="{0D108BD9-81ED-4DB2-BD59-A6C34878D82A}">
                    <a16:rowId xmlns:a16="http://schemas.microsoft.com/office/drawing/2014/main" val="3950918849"/>
                  </a:ext>
                </a:extLst>
              </a:tr>
              <a:tr h="370840">
                <a:tc>
                  <a:txBody>
                    <a:bodyPr/>
                    <a:lstStyle/>
                    <a:p>
                      <a:pPr algn="ctr"/>
                      <a:r>
                        <a:rPr lang="en-US" dirty="0"/>
                        <a:t>1615</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6" name="TextBox 5">
            <a:extLst>
              <a:ext uri="{FF2B5EF4-FFF2-40B4-BE49-F238E27FC236}">
                <a16:creationId xmlns:a16="http://schemas.microsoft.com/office/drawing/2014/main" id="{1A65A184-F59D-4CB5-B24C-B5ACB3B6679D}"/>
              </a:ext>
            </a:extLst>
          </p:cNvPr>
          <p:cNvSpPr txBox="1"/>
          <p:nvPr/>
        </p:nvSpPr>
        <p:spPr>
          <a:xfrm>
            <a:off x="8849032" y="4474344"/>
            <a:ext cx="2738611" cy="1808469"/>
          </a:xfrm>
          <a:prstGeom prst="rect">
            <a:avLst/>
          </a:prstGeom>
          <a:noFill/>
        </p:spPr>
        <p:txBody>
          <a:bodyPr wrap="square" rtlCol="0">
            <a:spAutoFit/>
          </a:bodyPr>
          <a:lstStyle/>
          <a:p>
            <a:r>
              <a:rPr lang="en-US" dirty="0"/>
              <a:t>*During EST II the personnel who have successfully completed Table II will receive Table III instructions and practice, as noted in CONOP</a:t>
            </a:r>
          </a:p>
        </p:txBody>
      </p:sp>
    </p:spTree>
    <p:extLst>
      <p:ext uri="{BB962C8B-B14F-4D97-AF65-F5344CB8AC3E}">
        <p14:creationId xmlns:p14="http://schemas.microsoft.com/office/powerpoint/2010/main" val="384863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4528114" y="350808"/>
            <a:ext cx="3135795" cy="584775"/>
          </a:xfrm>
          <a:prstGeom prst="rect">
            <a:avLst/>
          </a:prstGeom>
          <a:noFill/>
        </p:spPr>
        <p:txBody>
          <a:bodyPr wrap="none" rtlCol="0">
            <a:spAutoFit/>
          </a:bodyPr>
          <a:lstStyle/>
          <a:p>
            <a:pPr algn="ctr"/>
            <a:r>
              <a:rPr lang="en-US" sz="3200" dirty="0"/>
              <a:t>AI Table III – Drills</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308324"/>
          </a:xfrm>
          <a:prstGeom prst="rect">
            <a:avLst/>
          </a:prstGeom>
          <a:noFill/>
          <a:ln>
            <a:solidFill>
              <a:schemeClr val="tx1"/>
            </a:solidFill>
          </a:ln>
        </p:spPr>
        <p:txBody>
          <a:bodyPr wrap="square" rtlCol="0">
            <a:spAutoFit/>
          </a:bodyPr>
          <a:lstStyle/>
          <a:p>
            <a:r>
              <a:rPr lang="en-US" sz="1200" u="sng" dirty="0"/>
              <a:t>Mission</a:t>
            </a:r>
            <a:r>
              <a:rPr lang="en-US" sz="1200" dirty="0"/>
              <a:t>: Conduct Table III (Drills) at Battalion Classroom NLT 180009AUG21 IOT</a:t>
            </a:r>
          </a:p>
          <a:p>
            <a:r>
              <a:rPr lang="en-US" sz="1200" dirty="0"/>
              <a:t>Train proficiency in fundamentals of marksmanship.</a:t>
            </a:r>
          </a:p>
          <a:p>
            <a:endParaRPr lang="en-US" sz="1200"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All AI will conduct Drills covering:</a:t>
            </a:r>
          </a:p>
          <a:p>
            <a:r>
              <a:rPr lang="en-US" sz="1200" dirty="0"/>
              <a:t>      1. M4A1 Drills</a:t>
            </a:r>
          </a:p>
          <a:p>
            <a:endParaRPr lang="en-US" sz="1200" dirty="0"/>
          </a:p>
          <a:p>
            <a:endParaRPr lang="en-US" sz="1200" dirty="0"/>
          </a:p>
          <a:p>
            <a:r>
              <a:rPr lang="en-US" sz="1200" dirty="0"/>
              <a:t>*All Drills to be covered are in TC 3-22.9</a:t>
            </a:r>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a:t>
            </a:r>
          </a:p>
          <a:p>
            <a:r>
              <a:rPr lang="en-US" sz="1200" u="sng" dirty="0"/>
              <a:t>CL I</a:t>
            </a:r>
            <a:r>
              <a:rPr lang="en-US" sz="1200" dirty="0"/>
              <a:t>: Water fountains are located inside the building, as well as latrine sinks, containing potable water to refill Camelbaks and water sources.</a:t>
            </a:r>
          </a:p>
          <a:p>
            <a:endParaRPr lang="en-US" sz="1200" dirty="0"/>
          </a:p>
          <a:p>
            <a:r>
              <a:rPr lang="en-US" sz="1200" u="sng" dirty="0"/>
              <a:t>CL VIII</a:t>
            </a:r>
            <a:r>
              <a:rPr lang="en-US" sz="1200" dirty="0"/>
              <a:t>: CLS bags will be stocked and placed inside the building.</a:t>
            </a:r>
          </a:p>
          <a:p>
            <a:endParaRPr lang="en-US" sz="1200" dirty="0"/>
          </a:p>
        </p:txBody>
      </p:sp>
      <p:sp>
        <p:nvSpPr>
          <p:cNvPr id="6" name="TextBox 5">
            <a:extLst>
              <a:ext uri="{FF2B5EF4-FFF2-40B4-BE49-F238E27FC236}">
                <a16:creationId xmlns:a16="http://schemas.microsoft.com/office/drawing/2014/main" id="{282BC662-1887-46D5-839A-610B2C179238}"/>
              </a:ext>
            </a:extLst>
          </p:cNvPr>
          <p:cNvSpPr txBox="1"/>
          <p:nvPr/>
        </p:nvSpPr>
        <p:spPr>
          <a:xfrm>
            <a:off x="202364" y="5505072"/>
            <a:ext cx="11387529" cy="1015663"/>
          </a:xfrm>
          <a:prstGeom prst="rect">
            <a:avLst/>
          </a:prstGeom>
          <a:noFill/>
          <a:ln>
            <a:solidFill>
              <a:schemeClr val="tx1"/>
            </a:solidFill>
          </a:ln>
        </p:spPr>
        <p:txBody>
          <a:bodyPr wrap="square" rtlCol="0">
            <a:spAutoFit/>
          </a:bodyPr>
          <a:lstStyle/>
          <a:p>
            <a:r>
              <a:rPr lang="en-US" sz="1200" u="sng" dirty="0"/>
              <a:t>Risk Assessment</a:t>
            </a:r>
            <a:r>
              <a:rPr lang="en-US" sz="1200" dirty="0"/>
              <a:t>: Wet floors, trips/falls, dehydration, paper cuts/burns, fire, electrical shock, ceiling tiles collapsing, choking.</a:t>
            </a:r>
          </a:p>
          <a:p>
            <a:endParaRPr lang="en-US" sz="1200" dirty="0"/>
          </a:p>
          <a:p>
            <a:endParaRPr lang="en-US" sz="1200" dirty="0"/>
          </a:p>
          <a:p>
            <a:r>
              <a:rPr lang="en-US" sz="1200" u="sng" dirty="0"/>
              <a:t>Risk mitigation</a:t>
            </a:r>
            <a:r>
              <a:rPr lang="en-US" sz="1200" dirty="0"/>
              <a:t>: Hydration, Soldiers will receive a safety brief from MMT before starting Table III (Drills).</a:t>
            </a:r>
          </a:p>
          <a:p>
            <a:endParaRPr lang="en-US" sz="1200" dirty="0"/>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489409"/>
            <a:ext cx="11387529" cy="1015663"/>
          </a:xfrm>
          <a:prstGeom prst="rect">
            <a:avLst/>
          </a:prstGeom>
          <a:noFill/>
          <a:ln>
            <a:solidFill>
              <a:schemeClr val="tx1"/>
            </a:solidFill>
          </a:ln>
        </p:spPr>
        <p:txBody>
          <a:bodyPr wrap="square" rtlCol="0">
            <a:spAutoFit/>
          </a:bodyPr>
          <a:lstStyle/>
          <a:p>
            <a:r>
              <a:rPr lang="en-US" sz="1200" u="sng" dirty="0"/>
              <a:t>Concept</a:t>
            </a:r>
            <a:r>
              <a:rPr lang="en-US" sz="1200" dirty="0"/>
              <a:t>: Assistant Instructors will be evaluated on their proficiency  in weapons handling and movement IOT to instruct two (2) Drills selected at random to the MMT. All pertinent information and all performance measures must be covered to receive a GO on Table III (Drills)</a:t>
            </a:r>
          </a:p>
          <a:p>
            <a:endParaRPr lang="en-US" sz="1200" dirty="0"/>
          </a:p>
          <a:p>
            <a:r>
              <a:rPr lang="en-US" sz="1200" u="sng" dirty="0"/>
              <a:t>Concurrent Training/Retrain</a:t>
            </a:r>
            <a:r>
              <a:rPr lang="en-US" sz="1200" dirty="0"/>
              <a:t>: Table III (Drills) can be practiced within the group of Assistant Instructors until the MMT is ready for that person and their demonstrator to be evaluated. Retrain will be allowing the Assistant Instructors additional time to cover the drills prior to being reevaluated.</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pic>
        <p:nvPicPr>
          <p:cNvPr id="7" name="Picture 6">
            <a:extLst>
              <a:ext uri="{FF2B5EF4-FFF2-40B4-BE49-F238E27FC236}">
                <a16:creationId xmlns:a16="http://schemas.microsoft.com/office/drawing/2014/main" id="{89ED66B7-C0B3-4D6D-996E-A29E1DB0B601}"/>
              </a:ext>
            </a:extLst>
          </p:cNvPr>
          <p:cNvPicPr>
            <a:picLocks noChangeAspect="1"/>
          </p:cNvPicPr>
          <p:nvPr/>
        </p:nvPicPr>
        <p:blipFill>
          <a:blip r:embed="rId2"/>
          <a:stretch>
            <a:fillRect/>
          </a:stretch>
        </p:blipFill>
        <p:spPr>
          <a:xfrm>
            <a:off x="6096000" y="969987"/>
            <a:ext cx="5493893" cy="3513025"/>
          </a:xfrm>
          <a:prstGeom prst="rect">
            <a:avLst/>
          </a:prstGeom>
        </p:spPr>
      </p:pic>
      <p:sp>
        <p:nvSpPr>
          <p:cNvPr id="10" name="Rectangle 9">
            <a:extLst>
              <a:ext uri="{FF2B5EF4-FFF2-40B4-BE49-F238E27FC236}">
                <a16:creationId xmlns:a16="http://schemas.microsoft.com/office/drawing/2014/main" id="{8F0D91D3-A4E0-413C-B884-7E2FF392B00F}"/>
              </a:ext>
            </a:extLst>
          </p:cNvPr>
          <p:cNvSpPr/>
          <p:nvPr/>
        </p:nvSpPr>
        <p:spPr>
          <a:xfrm>
            <a:off x="7444986" y="2454134"/>
            <a:ext cx="1368650" cy="11503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Battalion Classroom</a:t>
            </a:r>
          </a:p>
        </p:txBody>
      </p:sp>
    </p:spTree>
    <p:extLst>
      <p:ext uri="{BB962C8B-B14F-4D97-AF65-F5344CB8AC3E}">
        <p14:creationId xmlns:p14="http://schemas.microsoft.com/office/powerpoint/2010/main" val="2524175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4528113" y="350808"/>
            <a:ext cx="3135795" cy="584775"/>
          </a:xfrm>
          <a:prstGeom prst="rect">
            <a:avLst/>
          </a:prstGeom>
          <a:noFill/>
        </p:spPr>
        <p:txBody>
          <a:bodyPr wrap="none" rtlCol="0">
            <a:spAutoFit/>
          </a:bodyPr>
          <a:lstStyle/>
          <a:p>
            <a:pPr algn="ctr"/>
            <a:r>
              <a:rPr lang="en-US" sz="3200" dirty="0"/>
              <a:t>AI Table III – Drills</a:t>
            </a:r>
          </a:p>
        </p:txBody>
      </p:sp>
      <p:graphicFrame>
        <p:nvGraphicFramePr>
          <p:cNvPr id="4" name="Table 5">
            <a:extLst>
              <a:ext uri="{FF2B5EF4-FFF2-40B4-BE49-F238E27FC236}">
                <a16:creationId xmlns:a16="http://schemas.microsoft.com/office/drawing/2014/main" id="{2FD98C55-F17E-4183-8DF6-27431BB988EE}"/>
              </a:ext>
            </a:extLst>
          </p:cNvPr>
          <p:cNvGraphicFramePr>
            <a:graphicFrameLocks noGrp="1"/>
          </p:cNvGraphicFramePr>
          <p:nvPr>
            <p:extLst>
              <p:ext uri="{D42A27DB-BD31-4B8C-83A1-F6EECF244321}">
                <p14:modId xmlns:p14="http://schemas.microsoft.com/office/powerpoint/2010/main" val="1403202686"/>
              </p:ext>
            </p:extLst>
          </p:nvPr>
        </p:nvGraphicFramePr>
        <p:xfrm>
          <a:off x="604357" y="927269"/>
          <a:ext cx="8128000" cy="424688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09 AUG 2021 @ Battalion Classroom</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0700 – 0730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0730 – 0830</a:t>
                      </a:r>
                    </a:p>
                  </a:txBody>
                  <a:tcPr/>
                </a:tc>
                <a:tc>
                  <a:txBody>
                    <a:bodyPr/>
                    <a:lstStyle/>
                    <a:p>
                      <a:pPr algn="ctr"/>
                      <a:r>
                        <a:rPr lang="en-US" dirty="0"/>
                        <a:t>Prepare Battalion Classroom (MMT)</a:t>
                      </a:r>
                    </a:p>
                  </a:txBody>
                  <a:tcPr/>
                </a:tc>
                <a:extLst>
                  <a:ext uri="{0D108BD9-81ED-4DB2-BD59-A6C34878D82A}">
                    <a16:rowId xmlns:a16="http://schemas.microsoft.com/office/drawing/2014/main" val="2253458865"/>
                  </a:ext>
                </a:extLst>
              </a:tr>
              <a:tr h="370840">
                <a:tc>
                  <a:txBody>
                    <a:bodyPr/>
                    <a:lstStyle/>
                    <a:p>
                      <a:pPr algn="ctr"/>
                      <a:r>
                        <a:rPr lang="en-US" dirty="0"/>
                        <a:t>0830 – 0845</a:t>
                      </a:r>
                    </a:p>
                  </a:txBody>
                  <a:tcPr/>
                </a:tc>
                <a:tc>
                  <a:txBody>
                    <a:bodyPr/>
                    <a:lstStyle/>
                    <a:p>
                      <a:pPr algn="ctr"/>
                      <a:r>
                        <a:rPr lang="en-US" dirty="0"/>
                        <a:t>Accountability</a:t>
                      </a:r>
                    </a:p>
                  </a:txBody>
                  <a:tcPr/>
                </a:tc>
                <a:extLst>
                  <a:ext uri="{0D108BD9-81ED-4DB2-BD59-A6C34878D82A}">
                    <a16:rowId xmlns:a16="http://schemas.microsoft.com/office/drawing/2014/main" val="2781078619"/>
                  </a:ext>
                </a:extLst>
              </a:tr>
              <a:tr h="370840">
                <a:tc>
                  <a:txBody>
                    <a:bodyPr/>
                    <a:lstStyle/>
                    <a:p>
                      <a:pPr algn="ctr"/>
                      <a:r>
                        <a:rPr lang="en-US" dirty="0"/>
                        <a:t>0845 – 1200</a:t>
                      </a:r>
                    </a:p>
                  </a:txBody>
                  <a:tcPr/>
                </a:tc>
                <a:tc>
                  <a:txBody>
                    <a:bodyPr/>
                    <a:lstStyle/>
                    <a:p>
                      <a:pPr algn="ctr"/>
                      <a:r>
                        <a:rPr lang="en-US" dirty="0"/>
                        <a:t>Table III (Drills) Certification*</a:t>
                      </a:r>
                    </a:p>
                  </a:txBody>
                  <a:tcPr/>
                </a:tc>
                <a:extLst>
                  <a:ext uri="{0D108BD9-81ED-4DB2-BD59-A6C34878D82A}">
                    <a16:rowId xmlns:a16="http://schemas.microsoft.com/office/drawing/2014/main" val="423261972"/>
                  </a:ext>
                </a:extLst>
              </a:tr>
              <a:tr h="370840">
                <a:tc>
                  <a:txBody>
                    <a:bodyPr/>
                    <a:lstStyle/>
                    <a:p>
                      <a:pPr algn="ctr"/>
                      <a:r>
                        <a:rPr lang="en-US" dirty="0"/>
                        <a:t>1200 – 1300</a:t>
                      </a:r>
                    </a:p>
                  </a:txBody>
                  <a:tcPr/>
                </a:tc>
                <a:tc>
                  <a:txBody>
                    <a:bodyPr/>
                    <a:lstStyle/>
                    <a:p>
                      <a:pPr algn="ctr"/>
                      <a:r>
                        <a:rPr lang="en-US" dirty="0"/>
                        <a:t>Lunch</a:t>
                      </a:r>
                    </a:p>
                  </a:txBody>
                  <a:tcPr/>
                </a:tc>
                <a:extLst>
                  <a:ext uri="{0D108BD9-81ED-4DB2-BD59-A6C34878D82A}">
                    <a16:rowId xmlns:a16="http://schemas.microsoft.com/office/drawing/2014/main" val="2067395673"/>
                  </a:ext>
                </a:extLst>
              </a:tr>
              <a:tr h="370840">
                <a:tc>
                  <a:txBody>
                    <a:bodyPr/>
                    <a:lstStyle/>
                    <a:p>
                      <a:pPr algn="ctr"/>
                      <a:r>
                        <a:rPr lang="en-US" dirty="0"/>
                        <a:t>1300 - 1430</a:t>
                      </a:r>
                    </a:p>
                  </a:txBody>
                  <a:tcPr/>
                </a:tc>
                <a:tc>
                  <a:txBody>
                    <a:bodyPr/>
                    <a:lstStyle/>
                    <a:p>
                      <a:pPr algn="ctr"/>
                      <a:r>
                        <a:rPr lang="en-US" dirty="0"/>
                        <a:t>Table III (Drills) Test and Retrain</a:t>
                      </a:r>
                    </a:p>
                  </a:txBody>
                  <a:tcPr/>
                </a:tc>
                <a:extLst>
                  <a:ext uri="{0D108BD9-81ED-4DB2-BD59-A6C34878D82A}">
                    <a16:rowId xmlns:a16="http://schemas.microsoft.com/office/drawing/2014/main" val="1795395534"/>
                  </a:ext>
                </a:extLst>
              </a:tr>
              <a:tr h="370840">
                <a:tc>
                  <a:txBody>
                    <a:bodyPr/>
                    <a:lstStyle/>
                    <a:p>
                      <a:pPr algn="ctr"/>
                      <a:r>
                        <a:rPr lang="en-US" dirty="0"/>
                        <a:t>1430 - 1545</a:t>
                      </a:r>
                    </a:p>
                  </a:txBody>
                  <a:tcPr/>
                </a:tc>
                <a:tc>
                  <a:txBody>
                    <a:bodyPr/>
                    <a:lstStyle/>
                    <a:p>
                      <a:pPr algn="ctr"/>
                      <a:r>
                        <a:rPr lang="en-US" dirty="0"/>
                        <a:t>Table III (Drills) Certification Retest*</a:t>
                      </a:r>
                    </a:p>
                  </a:txBody>
                  <a:tcPr/>
                </a:tc>
                <a:extLst>
                  <a:ext uri="{0D108BD9-81ED-4DB2-BD59-A6C34878D82A}">
                    <a16:rowId xmlns:a16="http://schemas.microsoft.com/office/drawing/2014/main" val="1163995545"/>
                  </a:ext>
                </a:extLst>
              </a:tr>
              <a:tr h="370840">
                <a:tc>
                  <a:txBody>
                    <a:bodyPr/>
                    <a:lstStyle/>
                    <a:p>
                      <a:pPr algn="ctr"/>
                      <a:r>
                        <a:rPr lang="en-US" dirty="0"/>
                        <a:t>1545 – 1615</a:t>
                      </a:r>
                    </a:p>
                  </a:txBody>
                  <a:tcPr/>
                </a:tc>
                <a:tc>
                  <a:txBody>
                    <a:bodyPr/>
                    <a:lstStyle/>
                    <a:p>
                      <a:pPr algn="ctr"/>
                      <a:r>
                        <a:rPr lang="en-US" dirty="0"/>
                        <a:t>Reset Battalion Classroom</a:t>
                      </a:r>
                    </a:p>
                  </a:txBody>
                  <a:tcPr/>
                </a:tc>
                <a:extLst>
                  <a:ext uri="{0D108BD9-81ED-4DB2-BD59-A6C34878D82A}">
                    <a16:rowId xmlns:a16="http://schemas.microsoft.com/office/drawing/2014/main" val="3416161148"/>
                  </a:ext>
                </a:extLst>
              </a:tr>
              <a:tr h="370840">
                <a:tc>
                  <a:txBody>
                    <a:bodyPr/>
                    <a:lstStyle/>
                    <a:p>
                      <a:pPr algn="ctr"/>
                      <a:r>
                        <a:rPr lang="en-US" dirty="0"/>
                        <a:t>1615</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5" name="TextBox 4">
            <a:extLst>
              <a:ext uri="{FF2B5EF4-FFF2-40B4-BE49-F238E27FC236}">
                <a16:creationId xmlns:a16="http://schemas.microsoft.com/office/drawing/2014/main" id="{7A14429D-A01E-4279-925D-C178AD73B9D8}"/>
              </a:ext>
            </a:extLst>
          </p:cNvPr>
          <p:cNvSpPr txBox="1"/>
          <p:nvPr/>
        </p:nvSpPr>
        <p:spPr>
          <a:xfrm>
            <a:off x="604357" y="5607565"/>
            <a:ext cx="8128000" cy="646331"/>
          </a:xfrm>
          <a:prstGeom prst="rect">
            <a:avLst/>
          </a:prstGeom>
          <a:noFill/>
        </p:spPr>
        <p:txBody>
          <a:bodyPr wrap="square" rtlCol="0">
            <a:spAutoFit/>
          </a:bodyPr>
          <a:lstStyle/>
          <a:p>
            <a:r>
              <a:rPr lang="en-US" dirty="0"/>
              <a:t>*During Table III evaluations each AI will be required to lead a block of instruction through two (2) drills.</a:t>
            </a:r>
          </a:p>
        </p:txBody>
      </p:sp>
    </p:spTree>
    <p:extLst>
      <p:ext uri="{BB962C8B-B14F-4D97-AF65-F5344CB8AC3E}">
        <p14:creationId xmlns:p14="http://schemas.microsoft.com/office/powerpoint/2010/main" val="929576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3161F-8A8D-4165-B66F-D5996D378F95}"/>
              </a:ext>
            </a:extLst>
          </p:cNvPr>
          <p:cNvSpPr txBox="1"/>
          <p:nvPr/>
        </p:nvSpPr>
        <p:spPr>
          <a:xfrm>
            <a:off x="3246696" y="2938088"/>
            <a:ext cx="5698612" cy="923330"/>
          </a:xfrm>
          <a:prstGeom prst="rect">
            <a:avLst/>
          </a:prstGeom>
          <a:noFill/>
        </p:spPr>
        <p:txBody>
          <a:bodyPr wrap="none" rtlCol="0">
            <a:spAutoFit/>
          </a:bodyPr>
          <a:lstStyle/>
          <a:p>
            <a:pPr algn="ctr"/>
            <a:r>
              <a:rPr lang="en-US" sz="5400" dirty="0"/>
              <a:t>MB QUALIFICATION</a:t>
            </a:r>
          </a:p>
        </p:txBody>
      </p:sp>
      <p:sp>
        <p:nvSpPr>
          <p:cNvPr id="3" name="TextBox 2">
            <a:extLst>
              <a:ext uri="{FF2B5EF4-FFF2-40B4-BE49-F238E27FC236}">
                <a16:creationId xmlns:a16="http://schemas.microsoft.com/office/drawing/2014/main" id="{5E29553C-A84A-45A7-863D-D25C814EA95A}"/>
              </a:ext>
            </a:extLst>
          </p:cNvPr>
          <p:cNvSpPr txBox="1"/>
          <p:nvPr/>
        </p:nvSpPr>
        <p:spPr>
          <a:xfrm>
            <a:off x="3906938" y="3861418"/>
            <a:ext cx="4378123" cy="584775"/>
          </a:xfrm>
          <a:prstGeom prst="rect">
            <a:avLst/>
          </a:prstGeom>
          <a:noFill/>
        </p:spPr>
        <p:txBody>
          <a:bodyPr wrap="none" rtlCol="0">
            <a:spAutoFit/>
          </a:bodyPr>
          <a:lstStyle/>
          <a:p>
            <a:pPr algn="ctr"/>
            <a:r>
              <a:rPr lang="en-US" sz="3200" dirty="0"/>
              <a:t>21 AUG – 18 SEP 2021</a:t>
            </a:r>
          </a:p>
        </p:txBody>
      </p:sp>
    </p:spTree>
    <p:extLst>
      <p:ext uri="{BB962C8B-B14F-4D97-AF65-F5344CB8AC3E}">
        <p14:creationId xmlns:p14="http://schemas.microsoft.com/office/powerpoint/2010/main" val="2251294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4269229" y="350808"/>
            <a:ext cx="3653565" cy="584775"/>
          </a:xfrm>
          <a:prstGeom prst="rect">
            <a:avLst/>
          </a:prstGeom>
          <a:noFill/>
        </p:spPr>
        <p:txBody>
          <a:bodyPr wrap="none" rtlCol="0">
            <a:spAutoFit/>
          </a:bodyPr>
          <a:lstStyle/>
          <a:p>
            <a:pPr algn="ctr"/>
            <a:r>
              <a:rPr lang="en-US" sz="3200" dirty="0"/>
              <a:t>MB Table I – PMI &amp; E</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677656"/>
          </a:xfrm>
          <a:prstGeom prst="rect">
            <a:avLst/>
          </a:prstGeom>
          <a:noFill/>
          <a:ln>
            <a:solidFill>
              <a:schemeClr val="tx1"/>
            </a:solidFill>
          </a:ln>
        </p:spPr>
        <p:txBody>
          <a:bodyPr wrap="square" rtlCol="0">
            <a:spAutoFit/>
          </a:bodyPr>
          <a:lstStyle/>
          <a:p>
            <a:r>
              <a:rPr lang="en-US" sz="1200" u="sng" dirty="0"/>
              <a:t>Mission</a:t>
            </a:r>
            <a:r>
              <a:rPr lang="en-US" sz="1200" dirty="0"/>
              <a:t>: Conduct Table I (PMI &amp; E) at Battalion Classroom NLT 180022AUG21 IOT</a:t>
            </a:r>
          </a:p>
          <a:p>
            <a:r>
              <a:rPr lang="en-US" sz="1200" dirty="0"/>
              <a:t>Train proficiency in fundamentals of marksmanship.</a:t>
            </a:r>
          </a:p>
          <a:p>
            <a:endParaRPr lang="en-US" sz="1200" dirty="0"/>
          </a:p>
          <a:p>
            <a:r>
              <a:rPr lang="en-US" sz="1200" u="sng" dirty="0"/>
              <a:t>Uniform</a:t>
            </a:r>
            <a:r>
              <a:rPr lang="en-US" sz="1200" dirty="0"/>
              <a:t>: Patrol cap, ACH, OCPs, ID tags, ID card, pen, notepad, and water source</a:t>
            </a:r>
          </a:p>
          <a:p>
            <a:endParaRPr lang="en-US" sz="1200" dirty="0"/>
          </a:p>
          <a:p>
            <a:r>
              <a:rPr lang="en-US" sz="1200" u="sng" dirty="0"/>
              <a:t>Tasks</a:t>
            </a:r>
            <a:r>
              <a:rPr lang="en-US" sz="1200" dirty="0"/>
              <a:t>: All soldiers will conduct PMI &amp; E covering:</a:t>
            </a:r>
          </a:p>
          <a:p>
            <a:r>
              <a:rPr lang="en-US" sz="1200" dirty="0"/>
              <a:t>      1. Appendix E of TC 3-20.40</a:t>
            </a:r>
          </a:p>
          <a:p>
            <a:r>
              <a:rPr lang="en-US" sz="1200" dirty="0"/>
              <a:t>      2. Appendix I of TC 3-20.40</a:t>
            </a:r>
          </a:p>
          <a:p>
            <a:r>
              <a:rPr lang="en-US" sz="1200" dirty="0"/>
              <a:t>      3. A Review</a:t>
            </a:r>
          </a:p>
          <a:p>
            <a:r>
              <a:rPr lang="en-US" sz="1200" dirty="0"/>
              <a:t>      4. A 25 question test (20/25 80% must achieved to receive a GO)</a:t>
            </a:r>
          </a:p>
          <a:p>
            <a:endParaRPr lang="en-US" sz="1200" dirty="0"/>
          </a:p>
          <a:p>
            <a:endParaRPr lang="en-US" sz="1200" dirty="0"/>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a:t>
            </a:r>
          </a:p>
          <a:p>
            <a:r>
              <a:rPr lang="en-US" sz="1200" u="sng" dirty="0"/>
              <a:t>CL I</a:t>
            </a:r>
            <a:r>
              <a:rPr lang="en-US" sz="1200" dirty="0"/>
              <a:t>: Water fountains are located inside the building, as well as latrine sinks, containing potable water to refill Camelbaks and water sources.</a:t>
            </a:r>
          </a:p>
          <a:p>
            <a:endParaRPr lang="en-US" sz="1200" dirty="0"/>
          </a:p>
          <a:p>
            <a:r>
              <a:rPr lang="en-US" sz="1200" u="sng" dirty="0"/>
              <a:t>CL VIII</a:t>
            </a:r>
            <a:r>
              <a:rPr lang="en-US" sz="1200" dirty="0"/>
              <a:t>: CLS bags will be stocked and placed inside the building.</a:t>
            </a:r>
          </a:p>
          <a:p>
            <a:endParaRPr lang="en-US" sz="1200" dirty="0"/>
          </a:p>
        </p:txBody>
      </p:sp>
      <p:sp>
        <p:nvSpPr>
          <p:cNvPr id="6" name="TextBox 5">
            <a:extLst>
              <a:ext uri="{FF2B5EF4-FFF2-40B4-BE49-F238E27FC236}">
                <a16:creationId xmlns:a16="http://schemas.microsoft.com/office/drawing/2014/main" id="{282BC662-1887-46D5-839A-610B2C179238}"/>
              </a:ext>
            </a:extLst>
          </p:cNvPr>
          <p:cNvSpPr txBox="1"/>
          <p:nvPr/>
        </p:nvSpPr>
        <p:spPr>
          <a:xfrm>
            <a:off x="202364" y="5505072"/>
            <a:ext cx="11387529" cy="1015663"/>
          </a:xfrm>
          <a:prstGeom prst="rect">
            <a:avLst/>
          </a:prstGeom>
          <a:noFill/>
          <a:ln>
            <a:solidFill>
              <a:schemeClr val="tx1"/>
            </a:solidFill>
          </a:ln>
        </p:spPr>
        <p:txBody>
          <a:bodyPr wrap="square" rtlCol="0">
            <a:spAutoFit/>
          </a:bodyPr>
          <a:lstStyle/>
          <a:p>
            <a:r>
              <a:rPr lang="en-US" sz="1200" u="sng" dirty="0"/>
              <a:t>Risk Assessment</a:t>
            </a:r>
            <a:r>
              <a:rPr lang="en-US" sz="1200" dirty="0"/>
              <a:t>: Wet floors, trips/falls, dehydration, paper cuts/burns, fire, electrical shock, ceiling tiles collapsing, choking.</a:t>
            </a:r>
          </a:p>
          <a:p>
            <a:endParaRPr lang="en-US" sz="1200" dirty="0"/>
          </a:p>
          <a:p>
            <a:endParaRPr lang="en-US" sz="1200" dirty="0"/>
          </a:p>
          <a:p>
            <a:r>
              <a:rPr lang="en-US" sz="1200" u="sng" dirty="0"/>
              <a:t>Risk mitigation</a:t>
            </a:r>
            <a:r>
              <a:rPr lang="en-US" sz="1200" dirty="0"/>
              <a:t>: Hydration, Soldiers and AIs will receive a safety brief from MMT before starting Table I presentations.</a:t>
            </a:r>
          </a:p>
          <a:p>
            <a:endParaRPr lang="en-US" sz="1200" dirty="0"/>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489409"/>
            <a:ext cx="11387529" cy="1015663"/>
          </a:xfrm>
          <a:prstGeom prst="rect">
            <a:avLst/>
          </a:prstGeom>
          <a:noFill/>
          <a:ln>
            <a:solidFill>
              <a:schemeClr val="tx1"/>
            </a:solidFill>
          </a:ln>
        </p:spPr>
        <p:txBody>
          <a:bodyPr wrap="square" rtlCol="0">
            <a:spAutoFit/>
          </a:bodyPr>
          <a:lstStyle/>
          <a:p>
            <a:r>
              <a:rPr lang="en-US" sz="1200" u="sng" dirty="0"/>
              <a:t>Concept</a:t>
            </a:r>
            <a:r>
              <a:rPr lang="en-US" sz="1200" dirty="0"/>
              <a:t>: PowerPoint presentation of PMI &amp; E on M4A1 Carbines in accordance with TC 3-20.40. Following the PowerPoint presentation, a review of information covered, and a 25-question exam will be given to the attendees. 20/25 must be scored to receive a GO on Table I for PMI &amp; E.</a:t>
            </a:r>
          </a:p>
          <a:p>
            <a:endParaRPr lang="en-US" sz="1200" dirty="0"/>
          </a:p>
          <a:p>
            <a:r>
              <a:rPr lang="en-US" sz="1200" u="sng" dirty="0"/>
              <a:t>Concurrent Training/Retrain</a:t>
            </a:r>
            <a:r>
              <a:rPr lang="en-US" sz="1200" dirty="0"/>
              <a:t>: Table I – PMI &amp; E will have a retrain of information incorrectly answered on the exams and a retest will be administered to the Assistant Instructors that did not meet the minimum required score to receive a GO the following day (22AUG21).</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pic>
        <p:nvPicPr>
          <p:cNvPr id="7" name="Picture 6">
            <a:extLst>
              <a:ext uri="{FF2B5EF4-FFF2-40B4-BE49-F238E27FC236}">
                <a16:creationId xmlns:a16="http://schemas.microsoft.com/office/drawing/2014/main" id="{89ED66B7-C0B3-4D6D-996E-A29E1DB0B601}"/>
              </a:ext>
            </a:extLst>
          </p:cNvPr>
          <p:cNvPicPr>
            <a:picLocks noChangeAspect="1"/>
          </p:cNvPicPr>
          <p:nvPr/>
        </p:nvPicPr>
        <p:blipFill>
          <a:blip r:embed="rId2"/>
          <a:stretch>
            <a:fillRect/>
          </a:stretch>
        </p:blipFill>
        <p:spPr>
          <a:xfrm>
            <a:off x="6096000" y="969987"/>
            <a:ext cx="5493893" cy="3513025"/>
          </a:xfrm>
          <a:prstGeom prst="rect">
            <a:avLst/>
          </a:prstGeom>
        </p:spPr>
      </p:pic>
      <p:sp>
        <p:nvSpPr>
          <p:cNvPr id="12" name="Rectangle 11">
            <a:extLst>
              <a:ext uri="{FF2B5EF4-FFF2-40B4-BE49-F238E27FC236}">
                <a16:creationId xmlns:a16="http://schemas.microsoft.com/office/drawing/2014/main" id="{545D5E2E-3FD6-4908-8956-068E68F0EC1F}"/>
              </a:ext>
            </a:extLst>
          </p:cNvPr>
          <p:cNvSpPr/>
          <p:nvPr/>
        </p:nvSpPr>
        <p:spPr>
          <a:xfrm>
            <a:off x="7444986" y="2454134"/>
            <a:ext cx="1368650" cy="11503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Battalion Classroom</a:t>
            </a:r>
          </a:p>
        </p:txBody>
      </p:sp>
    </p:spTree>
    <p:extLst>
      <p:ext uri="{BB962C8B-B14F-4D97-AF65-F5344CB8AC3E}">
        <p14:creationId xmlns:p14="http://schemas.microsoft.com/office/powerpoint/2010/main" val="382252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EC40B8-1FC2-4D4E-A6FC-A571695B1D3A}"/>
              </a:ext>
            </a:extLst>
          </p:cNvPr>
          <p:cNvSpPr txBox="1"/>
          <p:nvPr/>
        </p:nvSpPr>
        <p:spPr>
          <a:xfrm>
            <a:off x="4292269" y="391065"/>
            <a:ext cx="3607461" cy="584775"/>
          </a:xfrm>
          <a:prstGeom prst="rect">
            <a:avLst/>
          </a:prstGeom>
          <a:noFill/>
        </p:spPr>
        <p:txBody>
          <a:bodyPr wrap="none" rtlCol="0">
            <a:spAutoFit/>
          </a:bodyPr>
          <a:lstStyle/>
          <a:p>
            <a:pPr algn="ctr"/>
            <a:r>
              <a:rPr lang="en-US" sz="3200" dirty="0"/>
              <a:t>Commander’s Intent</a:t>
            </a:r>
          </a:p>
        </p:txBody>
      </p:sp>
      <p:sp>
        <p:nvSpPr>
          <p:cNvPr id="5" name="TextBox 4">
            <a:extLst>
              <a:ext uri="{FF2B5EF4-FFF2-40B4-BE49-F238E27FC236}">
                <a16:creationId xmlns:a16="http://schemas.microsoft.com/office/drawing/2014/main" id="{3C1EA802-2BFF-4A67-AA2B-88B8416095EA}"/>
              </a:ext>
            </a:extLst>
          </p:cNvPr>
          <p:cNvSpPr txBox="1"/>
          <p:nvPr/>
        </p:nvSpPr>
        <p:spPr>
          <a:xfrm>
            <a:off x="631231" y="1305464"/>
            <a:ext cx="10949203" cy="42473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Plan for the training and certification of Assistant Instructors to assist in the execution of the Battalion Marksmanship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training to qualify 75 Soldiers on their Primary Weapon system (M4A1) with CCO during both day and night conditions in accordance with: TC 3-22.9 (Rifle and Carbine), TC 3-20.0 (Integrated Weapon Training Strategy (IWTS)), and TC 3-20.40 (Training and Qualification - Individual Weapons)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Soldiers successfully Group/Zero with Backup Iron Sights (BUIS), (CCO), and AN/PEQ-15 Aiming Laser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Soldiers successfully Qualify with Primary Optic (CCO) and Night Qualify with AN/PEQ-15 Aiming Laser (Assisted Night)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5681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3DBA5-88B4-4334-86DC-CB1A97F04455}"/>
              </a:ext>
            </a:extLst>
          </p:cNvPr>
          <p:cNvSpPr txBox="1"/>
          <p:nvPr/>
        </p:nvSpPr>
        <p:spPr>
          <a:xfrm>
            <a:off x="3321319" y="93665"/>
            <a:ext cx="5388013" cy="584775"/>
          </a:xfrm>
          <a:prstGeom prst="rect">
            <a:avLst/>
          </a:prstGeom>
          <a:noFill/>
        </p:spPr>
        <p:txBody>
          <a:bodyPr wrap="none" rtlCol="0">
            <a:spAutoFit/>
          </a:bodyPr>
          <a:lstStyle/>
          <a:p>
            <a:pPr algn="ctr"/>
            <a:r>
              <a:rPr lang="en-US" sz="3200" dirty="0"/>
              <a:t>MB Table I – PMI &amp; E Timeline*</a:t>
            </a:r>
          </a:p>
        </p:txBody>
      </p:sp>
      <p:graphicFrame>
        <p:nvGraphicFramePr>
          <p:cNvPr id="3" name="Table 3">
            <a:extLst>
              <a:ext uri="{FF2B5EF4-FFF2-40B4-BE49-F238E27FC236}">
                <a16:creationId xmlns:a16="http://schemas.microsoft.com/office/drawing/2014/main" id="{117E8A22-B90C-4DD6-AD5E-53B2DB12D879}"/>
              </a:ext>
            </a:extLst>
          </p:cNvPr>
          <p:cNvGraphicFramePr>
            <a:graphicFrameLocks noGrp="1"/>
          </p:cNvGraphicFramePr>
          <p:nvPr>
            <p:extLst>
              <p:ext uri="{D42A27DB-BD31-4B8C-83A1-F6EECF244321}">
                <p14:modId xmlns:p14="http://schemas.microsoft.com/office/powerpoint/2010/main" val="240890479"/>
              </p:ext>
            </p:extLst>
          </p:nvPr>
        </p:nvGraphicFramePr>
        <p:xfrm>
          <a:off x="559532" y="588793"/>
          <a:ext cx="9011592" cy="6171066"/>
        </p:xfrm>
        <a:graphic>
          <a:graphicData uri="http://schemas.openxmlformats.org/drawingml/2006/table">
            <a:tbl>
              <a:tblPr firstRow="1" bandRow="1">
                <a:tableStyleId>{073A0DAA-6AF3-43AB-8588-CEC1D06C72B9}</a:tableStyleId>
              </a:tblPr>
              <a:tblGrid>
                <a:gridCol w="4505796">
                  <a:extLst>
                    <a:ext uri="{9D8B030D-6E8A-4147-A177-3AD203B41FA5}">
                      <a16:colId xmlns:a16="http://schemas.microsoft.com/office/drawing/2014/main" val="4105980710"/>
                    </a:ext>
                  </a:extLst>
                </a:gridCol>
                <a:gridCol w="4505796">
                  <a:extLst>
                    <a:ext uri="{9D8B030D-6E8A-4147-A177-3AD203B41FA5}">
                      <a16:colId xmlns:a16="http://schemas.microsoft.com/office/drawing/2014/main" val="1718675675"/>
                    </a:ext>
                  </a:extLst>
                </a:gridCol>
              </a:tblGrid>
              <a:tr h="316942">
                <a:tc gridSpan="2">
                  <a:txBody>
                    <a:bodyPr/>
                    <a:lstStyle/>
                    <a:p>
                      <a:pPr algn="ctr"/>
                      <a:r>
                        <a:rPr lang="en-US" sz="1800" dirty="0"/>
                        <a:t>21 AUG 2021 @ Battalion Classroom</a:t>
                      </a:r>
                    </a:p>
                  </a:txBody>
                  <a:tcPr/>
                </a:tc>
                <a:tc hMerge="1">
                  <a:txBody>
                    <a:bodyPr/>
                    <a:lstStyle/>
                    <a:p>
                      <a:endParaRPr lang="en-US" dirty="0"/>
                    </a:p>
                  </a:txBody>
                  <a:tcPr/>
                </a:tc>
                <a:extLst>
                  <a:ext uri="{0D108BD9-81ED-4DB2-BD59-A6C34878D82A}">
                    <a16:rowId xmlns:a16="http://schemas.microsoft.com/office/drawing/2014/main" val="469913232"/>
                  </a:ext>
                </a:extLst>
              </a:tr>
              <a:tr h="309502">
                <a:tc>
                  <a:txBody>
                    <a:bodyPr/>
                    <a:lstStyle/>
                    <a:p>
                      <a:pPr algn="ctr"/>
                      <a:r>
                        <a:rPr lang="en-US" sz="1400" dirty="0"/>
                        <a:t>0800 – 0815</a:t>
                      </a:r>
                    </a:p>
                  </a:txBody>
                  <a:tcPr/>
                </a:tc>
                <a:tc>
                  <a:txBody>
                    <a:bodyPr/>
                    <a:lstStyle/>
                    <a:p>
                      <a:pPr algn="ctr"/>
                      <a:r>
                        <a:rPr lang="en-US" sz="1400" dirty="0"/>
                        <a:t>Accountability</a:t>
                      </a:r>
                    </a:p>
                  </a:txBody>
                  <a:tcPr/>
                </a:tc>
                <a:extLst>
                  <a:ext uri="{0D108BD9-81ED-4DB2-BD59-A6C34878D82A}">
                    <a16:rowId xmlns:a16="http://schemas.microsoft.com/office/drawing/2014/main" val="1250946178"/>
                  </a:ext>
                </a:extLst>
              </a:tr>
              <a:tr h="1677153">
                <a:tc>
                  <a:txBody>
                    <a:bodyPr/>
                    <a:lstStyle/>
                    <a:p>
                      <a:pPr algn="ctr"/>
                      <a:endParaRPr lang="en-US" sz="1400" dirty="0"/>
                    </a:p>
                    <a:p>
                      <a:pPr algn="ctr"/>
                      <a:endParaRPr lang="en-US" sz="1400" dirty="0"/>
                    </a:p>
                    <a:p>
                      <a:pPr algn="ctr"/>
                      <a:endParaRPr lang="en-US" sz="1400" dirty="0"/>
                    </a:p>
                    <a:p>
                      <a:pPr algn="ctr"/>
                      <a:r>
                        <a:rPr lang="en-US" sz="1400" dirty="0"/>
                        <a:t>0815 – 1200</a:t>
                      </a:r>
                    </a:p>
                  </a:txBody>
                  <a:tcPr/>
                </a:tc>
                <a:tc>
                  <a:txBody>
                    <a:bodyPr/>
                    <a:lstStyle/>
                    <a:p>
                      <a:pPr algn="ctr"/>
                      <a:r>
                        <a:rPr lang="en-US" sz="1100" dirty="0"/>
                        <a:t>Ammunition Identification</a:t>
                      </a:r>
                    </a:p>
                    <a:p>
                      <a:pPr algn="ctr"/>
                      <a:r>
                        <a:rPr lang="en-US" sz="1100" dirty="0"/>
                        <a:t>Rules of fire arms safety</a:t>
                      </a:r>
                    </a:p>
                    <a:p>
                      <a:pPr algn="ctr"/>
                      <a:r>
                        <a:rPr lang="en-US" sz="1100" dirty="0"/>
                        <a:t>Weapons safety status</a:t>
                      </a:r>
                    </a:p>
                    <a:p>
                      <a:pPr algn="ctr"/>
                      <a:r>
                        <a:rPr lang="en-US" sz="1100" dirty="0"/>
                        <a:t>Weapons control status</a:t>
                      </a:r>
                    </a:p>
                    <a:p>
                      <a:pPr algn="ctr"/>
                      <a:r>
                        <a:rPr lang="en-US" sz="1100" dirty="0"/>
                        <a:t>Cycle of function, rifle and carbine</a:t>
                      </a:r>
                    </a:p>
                    <a:p>
                      <a:pPr algn="ctr"/>
                      <a:r>
                        <a:rPr lang="en-US" sz="1100" dirty="0"/>
                        <a:t>Conduct of fire (fire commands)</a:t>
                      </a:r>
                    </a:p>
                    <a:p>
                      <a:pPr algn="ctr"/>
                      <a:r>
                        <a:rPr lang="en-US" sz="1100" dirty="0"/>
                        <a:t>Magazine change, rifle and carbine, emergency</a:t>
                      </a:r>
                    </a:p>
                    <a:p>
                      <a:pPr algn="ctr"/>
                      <a:r>
                        <a:rPr lang="en-US" sz="1100" dirty="0"/>
                        <a:t>Magazine change, rifle and carbine, tactical</a:t>
                      </a:r>
                    </a:p>
                    <a:p>
                      <a:pPr algn="ctr"/>
                      <a:r>
                        <a:rPr lang="en-US" sz="1100" dirty="0"/>
                        <a:t>Preliminary Marksmanship Instruction and Evaluation, rifle and carbine</a:t>
                      </a:r>
                    </a:p>
                    <a:p>
                      <a:pPr algn="ctr"/>
                      <a:r>
                        <a:rPr lang="en-US" sz="1100" dirty="0"/>
                        <a:t>Maintain an M16-series rifle / M4-series carbine</a:t>
                      </a:r>
                    </a:p>
                  </a:txBody>
                  <a:tcPr/>
                </a:tc>
                <a:extLst>
                  <a:ext uri="{0D108BD9-81ED-4DB2-BD59-A6C34878D82A}">
                    <a16:rowId xmlns:a16="http://schemas.microsoft.com/office/drawing/2014/main" val="2118441480"/>
                  </a:ext>
                </a:extLst>
              </a:tr>
              <a:tr h="309502">
                <a:tc>
                  <a:txBody>
                    <a:bodyPr/>
                    <a:lstStyle/>
                    <a:p>
                      <a:pPr algn="ctr"/>
                      <a:r>
                        <a:rPr lang="en-US" sz="1400" dirty="0"/>
                        <a:t>1200 – 1300</a:t>
                      </a:r>
                    </a:p>
                  </a:txBody>
                  <a:tcPr/>
                </a:tc>
                <a:tc>
                  <a:txBody>
                    <a:bodyPr/>
                    <a:lstStyle/>
                    <a:p>
                      <a:pPr algn="ctr"/>
                      <a:r>
                        <a:rPr lang="en-US" sz="1400" dirty="0"/>
                        <a:t>Lunch</a:t>
                      </a:r>
                    </a:p>
                  </a:txBody>
                  <a:tcPr/>
                </a:tc>
                <a:extLst>
                  <a:ext uri="{0D108BD9-81ED-4DB2-BD59-A6C34878D82A}">
                    <a16:rowId xmlns:a16="http://schemas.microsoft.com/office/drawing/2014/main" val="1318901000"/>
                  </a:ext>
                </a:extLst>
              </a:tr>
              <a:tr h="2548745">
                <a:tc>
                  <a:txBody>
                    <a:bodyPr/>
                    <a:lstStyle/>
                    <a:p>
                      <a:pPr algn="ctr"/>
                      <a:endParaRPr lang="en-US" sz="1400" dirty="0"/>
                    </a:p>
                    <a:p>
                      <a:pPr algn="ctr"/>
                      <a:endParaRPr lang="en-US" sz="1400" dirty="0"/>
                    </a:p>
                    <a:p>
                      <a:pPr algn="ctr"/>
                      <a:endParaRPr lang="en-US" sz="1400" dirty="0"/>
                    </a:p>
                    <a:p>
                      <a:pPr algn="ctr"/>
                      <a:r>
                        <a:rPr lang="en-US" sz="1400" dirty="0"/>
                        <a:t>1300 – 1700</a:t>
                      </a:r>
                    </a:p>
                  </a:txBody>
                  <a:tcPr/>
                </a:tc>
                <a:tc>
                  <a:txBody>
                    <a:bodyPr/>
                    <a:lstStyle/>
                    <a:p>
                      <a:pPr algn="ctr"/>
                      <a:r>
                        <a:rPr lang="en-US" sz="1100" dirty="0"/>
                        <a:t>Perform a function check on an M-16 series rifle / M4-series carbine</a:t>
                      </a:r>
                    </a:p>
                    <a:p>
                      <a:pPr algn="ctr"/>
                      <a:r>
                        <a:rPr lang="en-US" sz="1100" dirty="0"/>
                        <a:t>Mount the M68 Close Combat Optic (CCO) on a M16-series rifle or M4-series carbine</a:t>
                      </a:r>
                    </a:p>
                    <a:p>
                      <a:pPr algn="ctr"/>
                      <a:r>
                        <a:rPr lang="en-US" sz="1100" dirty="0"/>
                        <a:t>Boresight a backup iron sights (BUIS) on a M16A4 rifle or M4-series carbine</a:t>
                      </a:r>
                    </a:p>
                    <a:p>
                      <a:pPr algn="ctr"/>
                      <a:r>
                        <a:rPr lang="en-US" sz="1100" dirty="0"/>
                        <a:t>Zero an M16-series rifle / M4-series carbine</a:t>
                      </a:r>
                    </a:p>
                    <a:p>
                      <a:pPr algn="ctr"/>
                      <a:r>
                        <a:rPr lang="en-US" sz="1100" dirty="0"/>
                        <a:t>Zero an M68 CCO to a M16-series rifle or M4-series carbine</a:t>
                      </a:r>
                    </a:p>
                    <a:p>
                      <a:pPr algn="ctr"/>
                      <a:r>
                        <a:rPr lang="en-US" sz="1100" dirty="0"/>
                        <a:t>Boresight an aiming light (AN/PEQ-15) to a M16-series rifle or M4-series carbine</a:t>
                      </a:r>
                    </a:p>
                    <a:p>
                      <a:pPr algn="ctr"/>
                      <a:r>
                        <a:rPr lang="en-US" sz="1100" dirty="0"/>
                        <a:t>Mount an AN/PEQ-15 aiming light to a M16-series rifle or M4-series carbine</a:t>
                      </a:r>
                    </a:p>
                    <a:p>
                      <a:pPr algn="ctr"/>
                      <a:r>
                        <a:rPr lang="en-US" sz="1100" dirty="0"/>
                        <a:t>Zero an AN/PEQ-15 aiming light to a M16-series or M4-series carbine</a:t>
                      </a:r>
                    </a:p>
                    <a:p>
                      <a:pPr algn="ctr"/>
                      <a:r>
                        <a:rPr lang="en-US" sz="1100" dirty="0"/>
                        <a:t>Dismount an AN/PEQ-15 aiming light to a M16-series or M4-series carbine</a:t>
                      </a:r>
                    </a:p>
                    <a:p>
                      <a:pPr algn="ctr"/>
                      <a:r>
                        <a:rPr lang="en-US" sz="1100" dirty="0"/>
                        <a:t>Review</a:t>
                      </a:r>
                    </a:p>
                  </a:txBody>
                  <a:tcPr/>
                </a:tc>
                <a:extLst>
                  <a:ext uri="{0D108BD9-81ED-4DB2-BD59-A6C34878D82A}">
                    <a16:rowId xmlns:a16="http://schemas.microsoft.com/office/drawing/2014/main" val="1909443786"/>
                  </a:ext>
                </a:extLst>
              </a:tr>
              <a:tr h="309502">
                <a:tc>
                  <a:txBody>
                    <a:bodyPr/>
                    <a:lstStyle/>
                    <a:p>
                      <a:pPr algn="ctr"/>
                      <a:r>
                        <a:rPr lang="en-US" sz="1400" dirty="0"/>
                        <a:t>1700 </a:t>
                      </a:r>
                    </a:p>
                  </a:txBody>
                  <a:tcPr/>
                </a:tc>
                <a:tc>
                  <a:txBody>
                    <a:bodyPr/>
                    <a:lstStyle/>
                    <a:p>
                      <a:pPr algn="ctr"/>
                      <a:r>
                        <a:rPr lang="en-US" sz="1400" dirty="0"/>
                        <a:t>Personnel released back to organic unit</a:t>
                      </a:r>
                    </a:p>
                  </a:txBody>
                  <a:tcPr/>
                </a:tc>
                <a:extLst>
                  <a:ext uri="{0D108BD9-81ED-4DB2-BD59-A6C34878D82A}">
                    <a16:rowId xmlns:a16="http://schemas.microsoft.com/office/drawing/2014/main" val="1331831147"/>
                  </a:ext>
                </a:extLst>
              </a:tr>
            </a:tbl>
          </a:graphicData>
        </a:graphic>
      </p:graphicFrame>
      <p:sp>
        <p:nvSpPr>
          <p:cNvPr id="6" name="TextBox 5">
            <a:extLst>
              <a:ext uri="{FF2B5EF4-FFF2-40B4-BE49-F238E27FC236}">
                <a16:creationId xmlns:a16="http://schemas.microsoft.com/office/drawing/2014/main" id="{735AF3E4-7142-41B7-8995-3E11C5756943}"/>
              </a:ext>
            </a:extLst>
          </p:cNvPr>
          <p:cNvSpPr txBox="1"/>
          <p:nvPr/>
        </p:nvSpPr>
        <p:spPr>
          <a:xfrm>
            <a:off x="9718860" y="4547375"/>
            <a:ext cx="2473140" cy="1754326"/>
          </a:xfrm>
          <a:prstGeom prst="rect">
            <a:avLst/>
          </a:prstGeom>
          <a:noFill/>
        </p:spPr>
        <p:txBody>
          <a:bodyPr wrap="square" rtlCol="0">
            <a:spAutoFit/>
          </a:bodyPr>
          <a:lstStyle/>
          <a:p>
            <a:r>
              <a:rPr lang="en-US" dirty="0"/>
              <a:t>*All information covered in Table I – PMI &amp; E is in accordance with TC 3-20.40 Appendix E, and Appendix I</a:t>
            </a:r>
          </a:p>
        </p:txBody>
      </p:sp>
    </p:spTree>
    <p:extLst>
      <p:ext uri="{BB962C8B-B14F-4D97-AF65-F5344CB8AC3E}">
        <p14:creationId xmlns:p14="http://schemas.microsoft.com/office/powerpoint/2010/main" val="1803829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23DBA5-88B4-4334-86DC-CB1A97F04455}"/>
              </a:ext>
            </a:extLst>
          </p:cNvPr>
          <p:cNvSpPr txBox="1"/>
          <p:nvPr/>
        </p:nvSpPr>
        <p:spPr>
          <a:xfrm>
            <a:off x="3420435" y="362606"/>
            <a:ext cx="5351145" cy="584775"/>
          </a:xfrm>
          <a:prstGeom prst="rect">
            <a:avLst/>
          </a:prstGeom>
          <a:noFill/>
        </p:spPr>
        <p:txBody>
          <a:bodyPr wrap="none" rtlCol="0">
            <a:spAutoFit/>
          </a:bodyPr>
          <a:lstStyle/>
          <a:p>
            <a:pPr algn="ctr"/>
            <a:r>
              <a:rPr lang="en-US" sz="3200" dirty="0"/>
              <a:t>MB Table I – PMI &amp; E Timeline*</a:t>
            </a:r>
          </a:p>
        </p:txBody>
      </p:sp>
      <p:graphicFrame>
        <p:nvGraphicFramePr>
          <p:cNvPr id="3" name="Table 3">
            <a:extLst>
              <a:ext uri="{FF2B5EF4-FFF2-40B4-BE49-F238E27FC236}">
                <a16:creationId xmlns:a16="http://schemas.microsoft.com/office/drawing/2014/main" id="{117E8A22-B90C-4DD6-AD5E-53B2DB12D879}"/>
              </a:ext>
            </a:extLst>
          </p:cNvPr>
          <p:cNvGraphicFramePr>
            <a:graphicFrameLocks noGrp="1"/>
          </p:cNvGraphicFramePr>
          <p:nvPr>
            <p:extLst>
              <p:ext uri="{D42A27DB-BD31-4B8C-83A1-F6EECF244321}">
                <p14:modId xmlns:p14="http://schemas.microsoft.com/office/powerpoint/2010/main" val="2457811035"/>
              </p:ext>
            </p:extLst>
          </p:nvPr>
        </p:nvGraphicFramePr>
        <p:xfrm>
          <a:off x="604357" y="947381"/>
          <a:ext cx="8128000" cy="45974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05980710"/>
                    </a:ext>
                  </a:extLst>
                </a:gridCol>
                <a:gridCol w="4064000">
                  <a:extLst>
                    <a:ext uri="{9D8B030D-6E8A-4147-A177-3AD203B41FA5}">
                      <a16:colId xmlns:a16="http://schemas.microsoft.com/office/drawing/2014/main" val="1718675675"/>
                    </a:ext>
                  </a:extLst>
                </a:gridCol>
              </a:tblGrid>
              <a:tr h="370840">
                <a:tc gridSpan="2">
                  <a:txBody>
                    <a:bodyPr/>
                    <a:lstStyle/>
                    <a:p>
                      <a:pPr algn="ctr"/>
                      <a:r>
                        <a:rPr lang="en-US" sz="1800" dirty="0"/>
                        <a:t>22 AUG 2021 @ Battalion Classroom</a:t>
                      </a:r>
                    </a:p>
                  </a:txBody>
                  <a:tcPr/>
                </a:tc>
                <a:tc hMerge="1">
                  <a:txBody>
                    <a:bodyPr/>
                    <a:lstStyle/>
                    <a:p>
                      <a:endParaRPr lang="en-US" dirty="0"/>
                    </a:p>
                  </a:txBody>
                  <a:tcPr/>
                </a:tc>
                <a:extLst>
                  <a:ext uri="{0D108BD9-81ED-4DB2-BD59-A6C34878D82A}">
                    <a16:rowId xmlns:a16="http://schemas.microsoft.com/office/drawing/2014/main" val="469913232"/>
                  </a:ext>
                </a:extLst>
              </a:tr>
              <a:tr h="370840">
                <a:tc>
                  <a:txBody>
                    <a:bodyPr/>
                    <a:lstStyle/>
                    <a:p>
                      <a:pPr algn="ctr"/>
                      <a:r>
                        <a:rPr lang="en-US" sz="1400" dirty="0"/>
                        <a:t>0800 – 0815</a:t>
                      </a:r>
                    </a:p>
                  </a:txBody>
                  <a:tcPr/>
                </a:tc>
                <a:tc>
                  <a:txBody>
                    <a:bodyPr/>
                    <a:lstStyle/>
                    <a:p>
                      <a:pPr algn="ctr"/>
                      <a:r>
                        <a:rPr lang="en-US" sz="1400" dirty="0"/>
                        <a:t>Accountability</a:t>
                      </a:r>
                    </a:p>
                  </a:txBody>
                  <a:tcPr/>
                </a:tc>
                <a:extLst>
                  <a:ext uri="{0D108BD9-81ED-4DB2-BD59-A6C34878D82A}">
                    <a16:rowId xmlns:a16="http://schemas.microsoft.com/office/drawing/2014/main" val="1250946178"/>
                  </a:ext>
                </a:extLst>
              </a:tr>
              <a:tr h="370840">
                <a:tc>
                  <a:txBody>
                    <a:bodyPr/>
                    <a:lstStyle/>
                    <a:p>
                      <a:pPr algn="ctr"/>
                      <a:r>
                        <a:rPr lang="en-US" sz="1400" dirty="0"/>
                        <a:t>0815 – 0830</a:t>
                      </a:r>
                    </a:p>
                  </a:txBody>
                  <a:tcPr/>
                </a:tc>
                <a:tc>
                  <a:txBody>
                    <a:bodyPr/>
                    <a:lstStyle/>
                    <a:p>
                      <a:pPr algn="ctr"/>
                      <a:r>
                        <a:rPr lang="en-US" sz="1400" dirty="0"/>
                        <a:t>PMI&amp;E Test Review</a:t>
                      </a:r>
                    </a:p>
                  </a:txBody>
                  <a:tcPr/>
                </a:tc>
                <a:extLst>
                  <a:ext uri="{0D108BD9-81ED-4DB2-BD59-A6C34878D82A}">
                    <a16:rowId xmlns:a16="http://schemas.microsoft.com/office/drawing/2014/main" val="2118441480"/>
                  </a:ext>
                </a:extLst>
              </a:tr>
              <a:tr h="370840">
                <a:tc>
                  <a:txBody>
                    <a:bodyPr/>
                    <a:lstStyle/>
                    <a:p>
                      <a:pPr algn="ctr"/>
                      <a:r>
                        <a:rPr lang="en-US" sz="1400" dirty="0"/>
                        <a:t>0830 – 0930</a:t>
                      </a:r>
                    </a:p>
                  </a:txBody>
                  <a:tcPr/>
                </a:tc>
                <a:tc>
                  <a:txBody>
                    <a:bodyPr/>
                    <a:lstStyle/>
                    <a:p>
                      <a:pPr algn="ctr"/>
                      <a:r>
                        <a:rPr lang="en-US" sz="1400" dirty="0"/>
                        <a:t>Written Exam</a:t>
                      </a:r>
                    </a:p>
                  </a:txBody>
                  <a:tcPr/>
                </a:tc>
                <a:extLst>
                  <a:ext uri="{0D108BD9-81ED-4DB2-BD59-A6C34878D82A}">
                    <a16:rowId xmlns:a16="http://schemas.microsoft.com/office/drawing/2014/main" val="1318901000"/>
                  </a:ext>
                </a:extLst>
              </a:tr>
              <a:tr h="370840">
                <a:tc>
                  <a:txBody>
                    <a:bodyPr/>
                    <a:lstStyle/>
                    <a:p>
                      <a:pPr algn="ctr"/>
                      <a:r>
                        <a:rPr lang="en-US" sz="1400" dirty="0"/>
                        <a:t>0930 – 1200</a:t>
                      </a:r>
                    </a:p>
                  </a:txBody>
                  <a:tcPr/>
                </a:tc>
                <a:tc>
                  <a:txBody>
                    <a:bodyPr/>
                    <a:lstStyle/>
                    <a:p>
                      <a:pPr algn="ctr"/>
                      <a:r>
                        <a:rPr lang="en-US" sz="1400" dirty="0"/>
                        <a:t>Table III (Drills) Block of Instruction</a:t>
                      </a:r>
                    </a:p>
                  </a:txBody>
                  <a:tcPr/>
                </a:tc>
                <a:extLst>
                  <a:ext uri="{0D108BD9-81ED-4DB2-BD59-A6C34878D82A}">
                    <a16:rowId xmlns:a16="http://schemas.microsoft.com/office/drawing/2014/main" val="1909443786"/>
                  </a:ext>
                </a:extLst>
              </a:tr>
              <a:tr h="370840">
                <a:tc>
                  <a:txBody>
                    <a:bodyPr/>
                    <a:lstStyle/>
                    <a:p>
                      <a:pPr algn="ctr"/>
                      <a:r>
                        <a:rPr lang="en-US" sz="1400" dirty="0"/>
                        <a:t>1200 – 1300</a:t>
                      </a:r>
                    </a:p>
                  </a:txBody>
                  <a:tcPr/>
                </a:tc>
                <a:tc>
                  <a:txBody>
                    <a:bodyPr/>
                    <a:lstStyle/>
                    <a:p>
                      <a:pPr algn="ctr"/>
                      <a:r>
                        <a:rPr lang="en-US" sz="1400" dirty="0"/>
                        <a:t>Lunch</a:t>
                      </a:r>
                    </a:p>
                  </a:txBody>
                  <a:tcPr/>
                </a:tc>
                <a:extLst>
                  <a:ext uri="{0D108BD9-81ED-4DB2-BD59-A6C34878D82A}">
                    <a16:rowId xmlns:a16="http://schemas.microsoft.com/office/drawing/2014/main" val="1331831147"/>
                  </a:ext>
                </a:extLst>
              </a:tr>
              <a:tr h="370840">
                <a:tc>
                  <a:txBody>
                    <a:bodyPr/>
                    <a:lstStyle/>
                    <a:p>
                      <a:pPr algn="ctr"/>
                      <a:r>
                        <a:rPr lang="en-US" sz="1400" dirty="0"/>
                        <a:t>1300 – 1430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Table III (Drills) Block of Instruction</a:t>
                      </a:r>
                    </a:p>
                  </a:txBody>
                  <a:tcPr/>
                </a:tc>
                <a:extLst>
                  <a:ext uri="{0D108BD9-81ED-4DB2-BD59-A6C34878D82A}">
                    <a16:rowId xmlns:a16="http://schemas.microsoft.com/office/drawing/2014/main" val="2811921318"/>
                  </a:ext>
                </a:extLst>
              </a:tr>
              <a:tr h="370840">
                <a:tc>
                  <a:txBody>
                    <a:bodyPr/>
                    <a:lstStyle/>
                    <a:p>
                      <a:pPr algn="ctr"/>
                      <a:r>
                        <a:rPr lang="en-US" sz="1400" dirty="0"/>
                        <a:t>1430 – 1630</a:t>
                      </a:r>
                    </a:p>
                  </a:txBody>
                  <a:tcPr/>
                </a:tc>
                <a:tc>
                  <a:txBody>
                    <a:bodyPr/>
                    <a:lstStyle/>
                    <a:p>
                      <a:pPr algn="ctr"/>
                      <a:r>
                        <a:rPr lang="en-US" sz="1400" dirty="0"/>
                        <a:t>Borelight Instruction Review</a:t>
                      </a:r>
                    </a:p>
                  </a:txBody>
                  <a:tcPr/>
                </a:tc>
                <a:extLst>
                  <a:ext uri="{0D108BD9-81ED-4DB2-BD59-A6C34878D82A}">
                    <a16:rowId xmlns:a16="http://schemas.microsoft.com/office/drawing/2014/main" val="2903022381"/>
                  </a:ext>
                </a:extLst>
              </a:tr>
              <a:tr h="370840">
                <a:tc>
                  <a:txBody>
                    <a:bodyPr/>
                    <a:lstStyle/>
                    <a:p>
                      <a:pPr algn="ctr"/>
                      <a:r>
                        <a:rPr lang="en-US" sz="1400" dirty="0"/>
                        <a:t>1630</a:t>
                      </a:r>
                    </a:p>
                  </a:txBody>
                  <a:tcPr/>
                </a:tc>
                <a:tc>
                  <a:txBody>
                    <a:bodyPr/>
                    <a:lstStyle/>
                    <a:p>
                      <a:pPr algn="ctr"/>
                      <a:r>
                        <a:rPr lang="en-US" sz="1400" dirty="0"/>
                        <a:t>All personnel who passed written exam released to organic unit</a:t>
                      </a:r>
                    </a:p>
                  </a:txBody>
                  <a:tcPr/>
                </a:tc>
                <a:extLst>
                  <a:ext uri="{0D108BD9-81ED-4DB2-BD59-A6C34878D82A}">
                    <a16:rowId xmlns:a16="http://schemas.microsoft.com/office/drawing/2014/main" val="1700793296"/>
                  </a:ext>
                </a:extLst>
              </a:tr>
              <a:tr h="370840">
                <a:tc>
                  <a:txBody>
                    <a:bodyPr/>
                    <a:lstStyle/>
                    <a:p>
                      <a:pPr algn="ctr"/>
                      <a:r>
                        <a:rPr lang="en-US" sz="1400" dirty="0"/>
                        <a:t>1630 – 1700</a:t>
                      </a:r>
                    </a:p>
                  </a:txBody>
                  <a:tcPr/>
                </a:tc>
                <a:tc>
                  <a:txBody>
                    <a:bodyPr/>
                    <a:lstStyle/>
                    <a:p>
                      <a:pPr algn="ctr"/>
                      <a:r>
                        <a:rPr lang="en-US" sz="1400" dirty="0"/>
                        <a:t>Written Exam Retrain</a:t>
                      </a:r>
                    </a:p>
                  </a:txBody>
                  <a:tcPr/>
                </a:tc>
                <a:extLst>
                  <a:ext uri="{0D108BD9-81ED-4DB2-BD59-A6C34878D82A}">
                    <a16:rowId xmlns:a16="http://schemas.microsoft.com/office/drawing/2014/main" val="2328131326"/>
                  </a:ext>
                </a:extLst>
              </a:tr>
              <a:tr h="370840">
                <a:tc>
                  <a:txBody>
                    <a:bodyPr/>
                    <a:lstStyle/>
                    <a:p>
                      <a:pPr algn="ctr"/>
                      <a:r>
                        <a:rPr lang="en-US" sz="1400" dirty="0"/>
                        <a:t>1700 – 1800</a:t>
                      </a:r>
                    </a:p>
                  </a:txBody>
                  <a:tcPr/>
                </a:tc>
                <a:tc>
                  <a:txBody>
                    <a:bodyPr/>
                    <a:lstStyle/>
                    <a:p>
                      <a:pPr algn="ctr"/>
                      <a:r>
                        <a:rPr lang="en-US" sz="1400" dirty="0"/>
                        <a:t>Written Exam Retest</a:t>
                      </a:r>
                    </a:p>
                  </a:txBody>
                  <a:tcPr/>
                </a:tc>
                <a:extLst>
                  <a:ext uri="{0D108BD9-81ED-4DB2-BD59-A6C34878D82A}">
                    <a16:rowId xmlns:a16="http://schemas.microsoft.com/office/drawing/2014/main" val="588211984"/>
                  </a:ext>
                </a:extLst>
              </a:tr>
              <a:tr h="370840">
                <a:tc>
                  <a:txBody>
                    <a:bodyPr/>
                    <a:lstStyle/>
                    <a:p>
                      <a:pPr algn="ctr"/>
                      <a:r>
                        <a:rPr lang="en-US" sz="1400" dirty="0"/>
                        <a:t>1800 </a:t>
                      </a:r>
                    </a:p>
                  </a:txBody>
                  <a:tcPr/>
                </a:tc>
                <a:tc>
                  <a:txBody>
                    <a:bodyPr/>
                    <a:lstStyle/>
                    <a:p>
                      <a:pPr algn="ctr"/>
                      <a:r>
                        <a:rPr lang="en-US" sz="1400" dirty="0"/>
                        <a:t>Retrained personnel released to organic unit</a:t>
                      </a:r>
                    </a:p>
                  </a:txBody>
                  <a:tcPr/>
                </a:tc>
                <a:extLst>
                  <a:ext uri="{0D108BD9-81ED-4DB2-BD59-A6C34878D82A}">
                    <a16:rowId xmlns:a16="http://schemas.microsoft.com/office/drawing/2014/main" val="3396155924"/>
                  </a:ext>
                </a:extLst>
              </a:tr>
            </a:tbl>
          </a:graphicData>
        </a:graphic>
      </p:graphicFrame>
      <p:sp>
        <p:nvSpPr>
          <p:cNvPr id="5" name="TextBox 4">
            <a:extLst>
              <a:ext uri="{FF2B5EF4-FFF2-40B4-BE49-F238E27FC236}">
                <a16:creationId xmlns:a16="http://schemas.microsoft.com/office/drawing/2014/main" id="{A81B983B-79F0-411A-8DE9-77137ACBBAAF}"/>
              </a:ext>
            </a:extLst>
          </p:cNvPr>
          <p:cNvSpPr txBox="1"/>
          <p:nvPr/>
        </p:nvSpPr>
        <p:spPr>
          <a:xfrm>
            <a:off x="8884427" y="4763413"/>
            <a:ext cx="2473140" cy="1754326"/>
          </a:xfrm>
          <a:prstGeom prst="rect">
            <a:avLst/>
          </a:prstGeom>
          <a:noFill/>
        </p:spPr>
        <p:txBody>
          <a:bodyPr wrap="square" rtlCol="0">
            <a:spAutoFit/>
          </a:bodyPr>
          <a:lstStyle/>
          <a:p>
            <a:r>
              <a:rPr lang="en-US" dirty="0"/>
              <a:t>*All information covered in Table I – PMI &amp; E is in accordance with TC 3-20.40 Appendix E, and Appendix I</a:t>
            </a:r>
          </a:p>
        </p:txBody>
      </p:sp>
    </p:spTree>
    <p:extLst>
      <p:ext uri="{BB962C8B-B14F-4D97-AF65-F5344CB8AC3E}">
        <p14:creationId xmlns:p14="http://schemas.microsoft.com/office/powerpoint/2010/main" val="6078718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299124" y="350808"/>
            <a:ext cx="5593775" cy="584775"/>
          </a:xfrm>
          <a:prstGeom prst="rect">
            <a:avLst/>
          </a:prstGeom>
          <a:noFill/>
        </p:spPr>
        <p:txBody>
          <a:bodyPr wrap="none" rtlCol="0">
            <a:spAutoFit/>
          </a:bodyPr>
          <a:lstStyle/>
          <a:p>
            <a:pPr algn="ctr"/>
            <a:r>
              <a:rPr lang="en-US" sz="3200" dirty="0"/>
              <a:t>MB Table II – Simulations (EST II)</a:t>
            </a:r>
          </a:p>
        </p:txBody>
      </p:sp>
      <p:pic>
        <p:nvPicPr>
          <p:cNvPr id="3" name="Picture 2">
            <a:extLst>
              <a:ext uri="{FF2B5EF4-FFF2-40B4-BE49-F238E27FC236}">
                <a16:creationId xmlns:a16="http://schemas.microsoft.com/office/drawing/2014/main" id="{5ADF2A94-56A3-4A45-B43D-908DD853055E}"/>
              </a:ext>
            </a:extLst>
          </p:cNvPr>
          <p:cNvPicPr>
            <a:picLocks noChangeAspect="1"/>
          </p:cNvPicPr>
          <p:nvPr/>
        </p:nvPicPr>
        <p:blipFill>
          <a:blip r:embed="rId2"/>
          <a:stretch>
            <a:fillRect/>
          </a:stretch>
        </p:blipFill>
        <p:spPr>
          <a:xfrm>
            <a:off x="6096000" y="974358"/>
            <a:ext cx="5493895" cy="3585597"/>
          </a:xfrm>
          <a:prstGeom prst="rect">
            <a:avLst/>
          </a:prstGeom>
        </p:spPr>
      </p:pic>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308324"/>
          </a:xfrm>
          <a:prstGeom prst="rect">
            <a:avLst/>
          </a:prstGeom>
          <a:noFill/>
          <a:ln>
            <a:solidFill>
              <a:schemeClr val="tx1"/>
            </a:solidFill>
          </a:ln>
        </p:spPr>
        <p:txBody>
          <a:bodyPr wrap="square" rtlCol="0">
            <a:spAutoFit/>
          </a:bodyPr>
          <a:lstStyle/>
          <a:p>
            <a:r>
              <a:rPr lang="en-US" sz="1200" u="sng" dirty="0"/>
              <a:t>Mission</a:t>
            </a:r>
            <a:r>
              <a:rPr lang="en-US" sz="1200" dirty="0"/>
              <a:t>: Conduct Table II (Simulations) at EST II NLT 180024AUG21 IOT</a:t>
            </a:r>
          </a:p>
          <a:p>
            <a:r>
              <a:rPr lang="en-US" sz="1200" dirty="0"/>
              <a:t>Train proficiency in fundamentals of marksmanship</a:t>
            </a:r>
          </a:p>
          <a:p>
            <a:endParaRPr lang="en-US" sz="1200" dirty="0"/>
          </a:p>
          <a:p>
            <a:r>
              <a:rPr lang="en-US" sz="1200" u="sng" dirty="0"/>
              <a:t>Uniform</a:t>
            </a:r>
            <a:r>
              <a:rPr lang="en-US" sz="1200" dirty="0"/>
              <a:t>: Patrol cap, ACH, OCPs, ID tags, ID card, pen, notepad, body armor with plates, seven (7) magazines and pouches, chemical protection mask, eye protection, weapon, assault bag, and water source</a:t>
            </a:r>
          </a:p>
          <a:p>
            <a:r>
              <a:rPr lang="en-US" sz="1200" u="sng" dirty="0"/>
              <a:t>Tasks</a:t>
            </a:r>
            <a:r>
              <a:rPr lang="en-US" sz="1200" dirty="0"/>
              <a:t>: All soldiers will conduct simulation training with BUIS, PEQ-15, and CCO on:1. Grouping and Zeroing</a:t>
            </a:r>
          </a:p>
          <a:p>
            <a:r>
              <a:rPr lang="en-US" sz="1200" dirty="0"/>
              <a:t>      2. Confirmation and Holds</a:t>
            </a:r>
          </a:p>
          <a:p>
            <a:r>
              <a:rPr lang="en-US" sz="1200" dirty="0"/>
              <a:t>      3. Table V. Practice Record Fire</a:t>
            </a:r>
          </a:p>
          <a:p>
            <a:r>
              <a:rPr lang="en-US" sz="1200" dirty="0"/>
              <a:t>      4. Table VI. Record Fire (Stages 1,2,3,4) (PEQ-15 will be for Night Fire, assisted) CBRN</a:t>
            </a:r>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107996"/>
          </a:xfrm>
          <a:prstGeom prst="rect">
            <a:avLst/>
          </a:prstGeom>
          <a:noFill/>
          <a:ln>
            <a:solidFill>
              <a:schemeClr val="tx1"/>
            </a:solidFill>
          </a:ln>
        </p:spPr>
        <p:txBody>
          <a:bodyPr wrap="square" rtlCol="0">
            <a:spAutoFit/>
          </a:bodyPr>
          <a:lstStyle/>
          <a:p>
            <a:r>
              <a:rPr lang="en-US" sz="1100" u="sng" dirty="0"/>
              <a:t>Sustainment</a:t>
            </a:r>
            <a:r>
              <a:rPr lang="en-US" sz="1100" dirty="0"/>
              <a:t>:</a:t>
            </a:r>
          </a:p>
          <a:p>
            <a:r>
              <a:rPr lang="en-US" sz="1100" u="sng" dirty="0"/>
              <a:t>CL I</a:t>
            </a:r>
            <a:r>
              <a:rPr lang="en-US" sz="1100" dirty="0"/>
              <a:t>: Water Buffalo will be staged on site for Soldiers to fill their camelbak or other water source</a:t>
            </a:r>
          </a:p>
          <a:p>
            <a:endParaRPr lang="en-US" sz="1100" dirty="0"/>
          </a:p>
          <a:p>
            <a:r>
              <a:rPr lang="en-US" sz="1100" u="sng" dirty="0"/>
              <a:t>CL VIII</a:t>
            </a:r>
            <a:r>
              <a:rPr lang="en-US" sz="1100" dirty="0"/>
              <a:t>: CLS bags will be stocked and placed inside each building and at/around the concurrent training area.</a:t>
            </a:r>
          </a:p>
        </p:txBody>
      </p:sp>
      <p:sp>
        <p:nvSpPr>
          <p:cNvPr id="6" name="TextBox 5">
            <a:extLst>
              <a:ext uri="{FF2B5EF4-FFF2-40B4-BE49-F238E27FC236}">
                <a16:creationId xmlns:a16="http://schemas.microsoft.com/office/drawing/2014/main" id="{282BC662-1887-46D5-839A-610B2C179238}"/>
              </a:ext>
            </a:extLst>
          </p:cNvPr>
          <p:cNvSpPr txBox="1"/>
          <p:nvPr/>
        </p:nvSpPr>
        <p:spPr>
          <a:xfrm>
            <a:off x="202365" y="5468890"/>
            <a:ext cx="11387529" cy="1000274"/>
          </a:xfrm>
          <a:prstGeom prst="rect">
            <a:avLst/>
          </a:prstGeom>
          <a:noFill/>
          <a:ln>
            <a:solidFill>
              <a:schemeClr val="tx1"/>
            </a:solidFill>
          </a:ln>
        </p:spPr>
        <p:txBody>
          <a:bodyPr wrap="square" rtlCol="0">
            <a:spAutoFit/>
          </a:bodyPr>
          <a:lstStyle/>
          <a:p>
            <a:r>
              <a:rPr lang="en-US" sz="1200" u="sng" dirty="0"/>
              <a:t>Risk Assessment</a:t>
            </a:r>
            <a:r>
              <a:rPr lang="en-US" sz="1200" dirty="0"/>
              <a:t>: Fatigue, dehydration, heat injury, pulled muscle, fractured bones, sprained ankles, legs, or hips, inclement weather*, insect bites</a:t>
            </a:r>
          </a:p>
          <a:p>
            <a:endParaRPr lang="en-US" sz="1200" dirty="0"/>
          </a:p>
          <a:p>
            <a:r>
              <a:rPr lang="en-US" sz="1200" u="sng" dirty="0"/>
              <a:t>Risk mitigation</a:t>
            </a:r>
            <a:r>
              <a:rPr lang="en-US" sz="1200" dirty="0"/>
              <a:t>: Hydration, Soldiers and Instructors will receive a safety brief from EST II operators and cadre.</a:t>
            </a:r>
          </a:p>
          <a:p>
            <a:endParaRPr lang="en-US" sz="1200" dirty="0"/>
          </a:p>
          <a:p>
            <a:r>
              <a:rPr lang="en-US" sz="1050" dirty="0"/>
              <a:t>*In the event of inclement weather (lightning strike within 15 miles of training area) everyone will move to the nearest Lightning Protection Area (LPA) and wait for the all clear from cadre.</a:t>
            </a:r>
          </a:p>
        </p:txBody>
      </p:sp>
      <p:sp>
        <p:nvSpPr>
          <p:cNvPr id="9" name="Rectangle 8">
            <a:extLst>
              <a:ext uri="{FF2B5EF4-FFF2-40B4-BE49-F238E27FC236}">
                <a16:creationId xmlns:a16="http://schemas.microsoft.com/office/drawing/2014/main" id="{CB7FF91E-2893-4E42-AF3D-162F049EFC69}"/>
              </a:ext>
            </a:extLst>
          </p:cNvPr>
          <p:cNvSpPr/>
          <p:nvPr/>
        </p:nvSpPr>
        <p:spPr>
          <a:xfrm>
            <a:off x="6501090" y="1302687"/>
            <a:ext cx="1097280" cy="8396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Drills / Borelight Area</a:t>
            </a:r>
          </a:p>
        </p:txBody>
      </p:sp>
      <p:sp>
        <p:nvSpPr>
          <p:cNvPr id="10" name="Rectangle 9">
            <a:extLst>
              <a:ext uri="{FF2B5EF4-FFF2-40B4-BE49-F238E27FC236}">
                <a16:creationId xmlns:a16="http://schemas.microsoft.com/office/drawing/2014/main" id="{033275EC-57A3-4343-A66F-F5CE9142D74E}"/>
              </a:ext>
            </a:extLst>
          </p:cNvPr>
          <p:cNvSpPr/>
          <p:nvPr/>
        </p:nvSpPr>
        <p:spPr>
          <a:xfrm>
            <a:off x="7769450" y="1693115"/>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EST II</a:t>
            </a:r>
          </a:p>
        </p:txBody>
      </p:sp>
      <p:sp>
        <p:nvSpPr>
          <p:cNvPr id="11" name="Rectangle 10">
            <a:extLst>
              <a:ext uri="{FF2B5EF4-FFF2-40B4-BE49-F238E27FC236}">
                <a16:creationId xmlns:a16="http://schemas.microsoft.com/office/drawing/2014/main" id="{80D6F971-8FAE-4BFD-9B23-2466AAFAA75B}"/>
              </a:ext>
            </a:extLst>
          </p:cNvPr>
          <p:cNvSpPr/>
          <p:nvPr/>
        </p:nvSpPr>
        <p:spPr>
          <a:xfrm>
            <a:off x="7703582" y="2205377"/>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EST II</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497526" cy="369332"/>
          </a:xfrm>
          <a:prstGeom prst="rect">
            <a:avLst/>
          </a:prstGeom>
          <a:noFill/>
        </p:spPr>
        <p:txBody>
          <a:bodyPr wrap="none" rtlCol="0">
            <a:spAutoFit/>
          </a:bodyPr>
          <a:lstStyle/>
          <a:p>
            <a:r>
              <a:rPr lang="en-US" dirty="0"/>
              <a:t>Port-a-Potty</a:t>
            </a:r>
          </a:p>
        </p:txBody>
      </p:sp>
      <p:sp>
        <p:nvSpPr>
          <p:cNvPr id="16" name="Rectangle 15">
            <a:extLst>
              <a:ext uri="{FF2B5EF4-FFF2-40B4-BE49-F238E27FC236}">
                <a16:creationId xmlns:a16="http://schemas.microsoft.com/office/drawing/2014/main" id="{9E47B6CA-5859-49A2-BCDD-7D9242D4A3F7}"/>
              </a:ext>
            </a:extLst>
          </p:cNvPr>
          <p:cNvSpPr/>
          <p:nvPr/>
        </p:nvSpPr>
        <p:spPr>
          <a:xfrm>
            <a:off x="7954110" y="1366322"/>
            <a:ext cx="499665" cy="2094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Water Buffalo</a:t>
            </a:r>
          </a:p>
        </p:txBody>
      </p:sp>
      <p:sp>
        <p:nvSpPr>
          <p:cNvPr id="17" name="Rectangle 16">
            <a:extLst>
              <a:ext uri="{FF2B5EF4-FFF2-40B4-BE49-F238E27FC236}">
                <a16:creationId xmlns:a16="http://schemas.microsoft.com/office/drawing/2014/main" id="{192B6257-9639-4ACF-9AA9-D5F657E62AE2}"/>
              </a:ext>
            </a:extLst>
          </p:cNvPr>
          <p:cNvSpPr/>
          <p:nvPr/>
        </p:nvSpPr>
        <p:spPr>
          <a:xfrm>
            <a:off x="9427169" y="2355810"/>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LPA</a:t>
            </a:r>
          </a:p>
        </p:txBody>
      </p:sp>
      <p:sp>
        <p:nvSpPr>
          <p:cNvPr id="18" name="Rectangle 17">
            <a:extLst>
              <a:ext uri="{FF2B5EF4-FFF2-40B4-BE49-F238E27FC236}">
                <a16:creationId xmlns:a16="http://schemas.microsoft.com/office/drawing/2014/main" id="{33F2FEB7-B20E-482B-A568-26ED7A32AD9F}"/>
              </a:ext>
            </a:extLst>
          </p:cNvPr>
          <p:cNvSpPr/>
          <p:nvPr/>
        </p:nvSpPr>
        <p:spPr>
          <a:xfrm>
            <a:off x="9384897" y="2797283"/>
            <a:ext cx="324465" cy="3008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LPA</a:t>
            </a:r>
          </a:p>
        </p:txBody>
      </p:sp>
      <p:sp>
        <p:nvSpPr>
          <p:cNvPr id="19" name="Rectangle 18">
            <a:extLst>
              <a:ext uri="{FF2B5EF4-FFF2-40B4-BE49-F238E27FC236}">
                <a16:creationId xmlns:a16="http://schemas.microsoft.com/office/drawing/2014/main" id="{B2D072C5-7D9F-4A77-96DB-D416E029DA42}"/>
              </a:ext>
            </a:extLst>
          </p:cNvPr>
          <p:cNvSpPr/>
          <p:nvPr/>
        </p:nvSpPr>
        <p:spPr>
          <a:xfrm>
            <a:off x="10465455" y="1974633"/>
            <a:ext cx="700056" cy="14543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Parking Lot</a:t>
            </a:r>
          </a:p>
        </p:txBody>
      </p:sp>
      <p:sp>
        <p:nvSpPr>
          <p:cNvPr id="20" name="TextBox 19">
            <a:extLst>
              <a:ext uri="{FF2B5EF4-FFF2-40B4-BE49-F238E27FC236}">
                <a16:creationId xmlns:a16="http://schemas.microsoft.com/office/drawing/2014/main" id="{4ADBB362-963D-446F-AEE2-514679538EA9}"/>
              </a:ext>
            </a:extLst>
          </p:cNvPr>
          <p:cNvSpPr txBox="1"/>
          <p:nvPr/>
        </p:nvSpPr>
        <p:spPr>
          <a:xfrm>
            <a:off x="202365" y="4566097"/>
            <a:ext cx="11387529" cy="900246"/>
          </a:xfrm>
          <a:prstGeom prst="rect">
            <a:avLst/>
          </a:prstGeom>
          <a:noFill/>
          <a:ln>
            <a:solidFill>
              <a:schemeClr val="tx1"/>
            </a:solidFill>
          </a:ln>
        </p:spPr>
        <p:txBody>
          <a:bodyPr wrap="square" rtlCol="0">
            <a:spAutoFit/>
          </a:bodyPr>
          <a:lstStyle/>
          <a:p>
            <a:r>
              <a:rPr lang="en-US" sz="1050" u="sng" dirty="0"/>
              <a:t>Concept</a:t>
            </a:r>
            <a:r>
              <a:rPr lang="en-US" sz="1050" dirty="0"/>
              <a:t>: Conduct all tables in EST II and round-robin Table III and borelight. Soldiers will first group and zero, then confirm at distance and apply holds. Soldiers will then move to practice record fire, record fire, CBRN fire, night fire, unassisted, and CBRN night fire, unassisted, inside the EST II. Soldiers will rotate through Drills and Positions prior to and after they have conducted EST II until all soldiers have completed the EST II. Additionally, a Dry Fire Engagement Drill will be conducted for the PEQ-15 . Soldiers must complete all tasks successfully and qualify at least Marksman before being able to move on to Table III (Drills)</a:t>
            </a:r>
          </a:p>
          <a:p>
            <a:r>
              <a:rPr lang="en-US" sz="1050" u="sng" dirty="0"/>
              <a:t>Concurrent Training/Retrain</a:t>
            </a:r>
            <a:r>
              <a:rPr lang="en-US" sz="1050" dirty="0"/>
              <a:t>: Table III – Drills and borelight zeroing will be conducted outside the EST II for all Soldiers who completed Table II successfully.</a:t>
            </a:r>
          </a:p>
        </p:txBody>
      </p:sp>
    </p:spTree>
    <p:extLst>
      <p:ext uri="{BB962C8B-B14F-4D97-AF65-F5344CB8AC3E}">
        <p14:creationId xmlns:p14="http://schemas.microsoft.com/office/powerpoint/2010/main" val="3689846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91D23-3C45-4D23-B2CF-6D7229FC7074}"/>
              </a:ext>
            </a:extLst>
          </p:cNvPr>
          <p:cNvSpPr txBox="1"/>
          <p:nvPr/>
        </p:nvSpPr>
        <p:spPr>
          <a:xfrm>
            <a:off x="3299124" y="350808"/>
            <a:ext cx="5593775" cy="584775"/>
          </a:xfrm>
          <a:prstGeom prst="rect">
            <a:avLst/>
          </a:prstGeom>
          <a:noFill/>
        </p:spPr>
        <p:txBody>
          <a:bodyPr wrap="none" rtlCol="0">
            <a:spAutoFit/>
          </a:bodyPr>
          <a:lstStyle/>
          <a:p>
            <a:pPr algn="ctr"/>
            <a:r>
              <a:rPr lang="en-US" sz="3200" dirty="0"/>
              <a:t>MB Table II – Simulations (EST II)</a:t>
            </a:r>
          </a:p>
        </p:txBody>
      </p:sp>
      <p:graphicFrame>
        <p:nvGraphicFramePr>
          <p:cNvPr id="5" name="Table 5">
            <a:extLst>
              <a:ext uri="{FF2B5EF4-FFF2-40B4-BE49-F238E27FC236}">
                <a16:creationId xmlns:a16="http://schemas.microsoft.com/office/drawing/2014/main" id="{EDCF2A92-77B7-48BC-8B84-917EDA8DB3E2}"/>
              </a:ext>
            </a:extLst>
          </p:cNvPr>
          <p:cNvGraphicFramePr>
            <a:graphicFrameLocks noGrp="1"/>
          </p:cNvGraphicFramePr>
          <p:nvPr>
            <p:extLst>
              <p:ext uri="{D42A27DB-BD31-4B8C-83A1-F6EECF244321}">
                <p14:modId xmlns:p14="http://schemas.microsoft.com/office/powerpoint/2010/main" val="2014439915"/>
              </p:ext>
            </p:extLst>
          </p:nvPr>
        </p:nvGraphicFramePr>
        <p:xfrm>
          <a:off x="604357" y="927269"/>
          <a:ext cx="8128000" cy="590296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23 AUG 2021 @ EST II</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0730 – 0800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0800 – 0815</a:t>
                      </a:r>
                    </a:p>
                  </a:txBody>
                  <a:tcPr/>
                </a:tc>
                <a:tc>
                  <a:txBody>
                    <a:bodyPr/>
                    <a:lstStyle/>
                    <a:p>
                      <a:pPr algn="ctr"/>
                      <a:r>
                        <a:rPr lang="en-US" dirty="0"/>
                        <a:t>Accountability</a:t>
                      </a:r>
                    </a:p>
                  </a:txBody>
                  <a:tcPr/>
                </a:tc>
                <a:extLst>
                  <a:ext uri="{0D108BD9-81ED-4DB2-BD59-A6C34878D82A}">
                    <a16:rowId xmlns:a16="http://schemas.microsoft.com/office/drawing/2014/main" val="2253458865"/>
                  </a:ext>
                </a:extLst>
              </a:tr>
              <a:tr h="370840">
                <a:tc>
                  <a:txBody>
                    <a:bodyPr/>
                    <a:lstStyle/>
                    <a:p>
                      <a:pPr algn="ctr"/>
                      <a:r>
                        <a:rPr lang="en-US" dirty="0"/>
                        <a:t>0815 – 0830</a:t>
                      </a:r>
                    </a:p>
                  </a:txBody>
                  <a:tcPr/>
                </a:tc>
                <a:tc>
                  <a:txBody>
                    <a:bodyPr/>
                    <a:lstStyle/>
                    <a:p>
                      <a:pPr algn="ctr"/>
                      <a:r>
                        <a:rPr lang="en-US" dirty="0"/>
                        <a:t>PCC / PCI</a:t>
                      </a:r>
                    </a:p>
                  </a:txBody>
                  <a:tcPr/>
                </a:tc>
                <a:extLst>
                  <a:ext uri="{0D108BD9-81ED-4DB2-BD59-A6C34878D82A}">
                    <a16:rowId xmlns:a16="http://schemas.microsoft.com/office/drawing/2014/main" val="2781078619"/>
                  </a:ext>
                </a:extLst>
              </a:tr>
              <a:tr h="370840">
                <a:tc>
                  <a:txBody>
                    <a:bodyPr/>
                    <a:lstStyle/>
                    <a:p>
                      <a:pPr algn="ctr"/>
                      <a:r>
                        <a:rPr lang="en-US" dirty="0"/>
                        <a:t>0830 – 0845</a:t>
                      </a:r>
                    </a:p>
                  </a:txBody>
                  <a:tcPr/>
                </a:tc>
                <a:tc>
                  <a:txBody>
                    <a:bodyPr/>
                    <a:lstStyle/>
                    <a:p>
                      <a:pPr algn="ctr"/>
                      <a:r>
                        <a:rPr lang="en-US" dirty="0"/>
                        <a:t>Motor Movement to EST</a:t>
                      </a:r>
                    </a:p>
                  </a:txBody>
                  <a:tcPr/>
                </a:tc>
                <a:extLst>
                  <a:ext uri="{0D108BD9-81ED-4DB2-BD59-A6C34878D82A}">
                    <a16:rowId xmlns:a16="http://schemas.microsoft.com/office/drawing/2014/main" val="1503992734"/>
                  </a:ext>
                </a:extLst>
              </a:tr>
              <a:tr h="370840">
                <a:tc>
                  <a:txBody>
                    <a:bodyPr/>
                    <a:lstStyle/>
                    <a:p>
                      <a:pPr algn="ctr"/>
                      <a:r>
                        <a:rPr lang="en-US" dirty="0"/>
                        <a:t>0845 - 0900 </a:t>
                      </a:r>
                    </a:p>
                  </a:txBody>
                  <a:tcPr/>
                </a:tc>
                <a:tc>
                  <a:txBody>
                    <a:bodyPr/>
                    <a:lstStyle/>
                    <a:p>
                      <a:pPr algn="ctr"/>
                      <a:r>
                        <a:rPr lang="en-US" dirty="0"/>
                        <a:t>Safety Brief</a:t>
                      </a:r>
                    </a:p>
                  </a:txBody>
                  <a:tcPr/>
                </a:tc>
                <a:extLst>
                  <a:ext uri="{0D108BD9-81ED-4DB2-BD59-A6C34878D82A}">
                    <a16:rowId xmlns:a16="http://schemas.microsoft.com/office/drawing/2014/main" val="413966752"/>
                  </a:ext>
                </a:extLst>
              </a:tr>
              <a:tr h="370840">
                <a:tc>
                  <a:txBody>
                    <a:bodyPr/>
                    <a:lstStyle/>
                    <a:p>
                      <a:pPr algn="ctr"/>
                      <a:r>
                        <a:rPr lang="en-US" dirty="0"/>
                        <a:t>0900 – 0915</a:t>
                      </a:r>
                    </a:p>
                  </a:txBody>
                  <a:tcPr/>
                </a:tc>
                <a:tc>
                  <a:txBody>
                    <a:bodyPr/>
                    <a:lstStyle/>
                    <a:p>
                      <a:pPr algn="ctr"/>
                      <a:r>
                        <a:rPr lang="en-US" dirty="0"/>
                        <a:t>EST II Cadre Brief</a:t>
                      </a:r>
                    </a:p>
                  </a:txBody>
                  <a:tcPr/>
                </a:tc>
                <a:extLst>
                  <a:ext uri="{0D108BD9-81ED-4DB2-BD59-A6C34878D82A}">
                    <a16:rowId xmlns:a16="http://schemas.microsoft.com/office/drawing/2014/main" val="666514357"/>
                  </a:ext>
                </a:extLst>
              </a:tr>
              <a:tr h="370840">
                <a:tc>
                  <a:txBody>
                    <a:bodyPr/>
                    <a:lstStyle/>
                    <a:p>
                      <a:pPr algn="ctr"/>
                      <a:r>
                        <a:rPr lang="en-US" dirty="0"/>
                        <a:t>0915 – 1230*</a:t>
                      </a:r>
                    </a:p>
                  </a:txBody>
                  <a:tcPr/>
                </a:tc>
                <a:tc>
                  <a:txBody>
                    <a:bodyPr/>
                    <a:lstStyle/>
                    <a:p>
                      <a:pPr algn="ctr"/>
                      <a:r>
                        <a:rPr lang="en-US" dirty="0"/>
                        <a:t>EST II (Table II,IV,VI (Stage 1-4) / Table III Round Robin</a:t>
                      </a:r>
                    </a:p>
                  </a:txBody>
                  <a:tcPr/>
                </a:tc>
                <a:extLst>
                  <a:ext uri="{0D108BD9-81ED-4DB2-BD59-A6C34878D82A}">
                    <a16:rowId xmlns:a16="http://schemas.microsoft.com/office/drawing/2014/main" val="1898195537"/>
                  </a:ext>
                </a:extLst>
              </a:tr>
              <a:tr h="370840">
                <a:tc>
                  <a:txBody>
                    <a:bodyPr/>
                    <a:lstStyle/>
                    <a:p>
                      <a:pPr algn="ctr"/>
                      <a:r>
                        <a:rPr lang="en-US" dirty="0"/>
                        <a:t>1230 – 1330</a:t>
                      </a:r>
                    </a:p>
                  </a:txBody>
                  <a:tcPr/>
                </a:tc>
                <a:tc>
                  <a:txBody>
                    <a:bodyPr/>
                    <a:lstStyle/>
                    <a:p>
                      <a:pPr algn="ctr"/>
                      <a:r>
                        <a:rPr lang="en-US" dirty="0"/>
                        <a:t>Lunch (MRE)</a:t>
                      </a:r>
                    </a:p>
                  </a:txBody>
                  <a:tcPr/>
                </a:tc>
                <a:extLst>
                  <a:ext uri="{0D108BD9-81ED-4DB2-BD59-A6C34878D82A}">
                    <a16:rowId xmlns:a16="http://schemas.microsoft.com/office/drawing/2014/main" val="2067395673"/>
                  </a:ext>
                </a:extLst>
              </a:tr>
              <a:tr h="370840">
                <a:tc>
                  <a:txBody>
                    <a:bodyPr/>
                    <a:lstStyle/>
                    <a:p>
                      <a:pPr algn="ctr"/>
                      <a:r>
                        <a:rPr lang="en-US" dirty="0"/>
                        <a:t>1330 – 1530*</a:t>
                      </a:r>
                    </a:p>
                  </a:txBody>
                  <a:tcPr/>
                </a:tc>
                <a:tc>
                  <a:txBody>
                    <a:bodyPr/>
                    <a:lstStyle/>
                    <a:p>
                      <a:pPr algn="ctr"/>
                      <a:r>
                        <a:rPr lang="en-US" dirty="0"/>
                        <a:t>EST II (Table II,IV,VI (Stage 1-4) / Table III Round Robin Retrain if needed retest in an hour</a:t>
                      </a:r>
                    </a:p>
                  </a:txBody>
                  <a:tcPr/>
                </a:tc>
                <a:extLst>
                  <a:ext uri="{0D108BD9-81ED-4DB2-BD59-A6C34878D82A}">
                    <a16:rowId xmlns:a16="http://schemas.microsoft.com/office/drawing/2014/main" val="900897660"/>
                  </a:ext>
                </a:extLst>
              </a:tr>
              <a:tr h="370840">
                <a:tc>
                  <a:txBody>
                    <a:bodyPr/>
                    <a:lstStyle/>
                    <a:p>
                      <a:pPr algn="ctr"/>
                      <a:r>
                        <a:rPr lang="en-US" dirty="0"/>
                        <a:t>1530 – 1600</a:t>
                      </a:r>
                    </a:p>
                  </a:txBody>
                  <a:tcPr/>
                </a:tc>
                <a:tc>
                  <a:txBody>
                    <a:bodyPr/>
                    <a:lstStyle/>
                    <a:p>
                      <a:pPr algn="ctr"/>
                      <a:r>
                        <a:rPr lang="en-US" dirty="0"/>
                        <a:t>Clean up EST and Training Area</a:t>
                      </a:r>
                    </a:p>
                  </a:txBody>
                  <a:tcPr/>
                </a:tc>
                <a:extLst>
                  <a:ext uri="{0D108BD9-81ED-4DB2-BD59-A6C34878D82A}">
                    <a16:rowId xmlns:a16="http://schemas.microsoft.com/office/drawing/2014/main" val="3416161148"/>
                  </a:ext>
                </a:extLst>
              </a:tr>
              <a:tr h="370840">
                <a:tc>
                  <a:txBody>
                    <a:bodyPr/>
                    <a:lstStyle/>
                    <a:p>
                      <a:pPr algn="ctr"/>
                      <a:r>
                        <a:rPr lang="en-US" dirty="0"/>
                        <a:t>1600 – 1615</a:t>
                      </a:r>
                    </a:p>
                  </a:txBody>
                  <a:tcPr/>
                </a:tc>
                <a:tc>
                  <a:txBody>
                    <a:bodyPr/>
                    <a:lstStyle/>
                    <a:p>
                      <a:pPr algn="ctr"/>
                      <a:r>
                        <a:rPr lang="en-US" dirty="0"/>
                        <a:t>Motor Move to CTA</a:t>
                      </a:r>
                    </a:p>
                  </a:txBody>
                  <a:tcPr/>
                </a:tc>
                <a:extLst>
                  <a:ext uri="{0D108BD9-81ED-4DB2-BD59-A6C34878D82A}">
                    <a16:rowId xmlns:a16="http://schemas.microsoft.com/office/drawing/2014/main" val="3950918849"/>
                  </a:ext>
                </a:extLst>
              </a:tr>
              <a:tr h="370840">
                <a:tc>
                  <a:txBody>
                    <a:bodyPr/>
                    <a:lstStyle/>
                    <a:p>
                      <a:pPr algn="ctr"/>
                      <a:r>
                        <a:rPr lang="en-US" dirty="0"/>
                        <a:t>1615</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6" name="TextBox 5">
            <a:extLst>
              <a:ext uri="{FF2B5EF4-FFF2-40B4-BE49-F238E27FC236}">
                <a16:creationId xmlns:a16="http://schemas.microsoft.com/office/drawing/2014/main" id="{1A65A184-F59D-4CB5-B24C-B5ACB3B6679D}"/>
              </a:ext>
            </a:extLst>
          </p:cNvPr>
          <p:cNvSpPr txBox="1"/>
          <p:nvPr/>
        </p:nvSpPr>
        <p:spPr>
          <a:xfrm>
            <a:off x="8849032" y="4474344"/>
            <a:ext cx="2738611" cy="1808469"/>
          </a:xfrm>
          <a:prstGeom prst="rect">
            <a:avLst/>
          </a:prstGeom>
          <a:noFill/>
        </p:spPr>
        <p:txBody>
          <a:bodyPr wrap="square" rtlCol="0">
            <a:spAutoFit/>
          </a:bodyPr>
          <a:lstStyle/>
          <a:p>
            <a:r>
              <a:rPr lang="en-US" dirty="0"/>
              <a:t>*During EST II the personnel who have successfully completed Table II will receive Table III instructions and practice, as noted in CONOP</a:t>
            </a:r>
          </a:p>
        </p:txBody>
      </p:sp>
    </p:spTree>
    <p:extLst>
      <p:ext uri="{BB962C8B-B14F-4D97-AF65-F5344CB8AC3E}">
        <p14:creationId xmlns:p14="http://schemas.microsoft.com/office/powerpoint/2010/main" val="421674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891D23-3C45-4D23-B2CF-6D7229FC7074}"/>
              </a:ext>
            </a:extLst>
          </p:cNvPr>
          <p:cNvSpPr txBox="1"/>
          <p:nvPr/>
        </p:nvSpPr>
        <p:spPr>
          <a:xfrm>
            <a:off x="3252639" y="350808"/>
            <a:ext cx="5686750" cy="584775"/>
          </a:xfrm>
          <a:prstGeom prst="rect">
            <a:avLst/>
          </a:prstGeom>
          <a:noFill/>
        </p:spPr>
        <p:txBody>
          <a:bodyPr wrap="none" rtlCol="0">
            <a:spAutoFit/>
          </a:bodyPr>
          <a:lstStyle/>
          <a:p>
            <a:pPr algn="ctr"/>
            <a:r>
              <a:rPr lang="en-US" sz="3200" dirty="0"/>
              <a:t>MB Table II – Simulations (EST II)</a:t>
            </a:r>
          </a:p>
        </p:txBody>
      </p:sp>
      <p:graphicFrame>
        <p:nvGraphicFramePr>
          <p:cNvPr id="5" name="Table 5">
            <a:extLst>
              <a:ext uri="{FF2B5EF4-FFF2-40B4-BE49-F238E27FC236}">
                <a16:creationId xmlns:a16="http://schemas.microsoft.com/office/drawing/2014/main" id="{EDCF2A92-77B7-48BC-8B84-917EDA8DB3E2}"/>
              </a:ext>
            </a:extLst>
          </p:cNvPr>
          <p:cNvGraphicFramePr>
            <a:graphicFrameLocks noGrp="1"/>
          </p:cNvGraphicFramePr>
          <p:nvPr>
            <p:extLst>
              <p:ext uri="{D42A27DB-BD31-4B8C-83A1-F6EECF244321}">
                <p14:modId xmlns:p14="http://schemas.microsoft.com/office/powerpoint/2010/main" val="1535135177"/>
              </p:ext>
            </p:extLst>
          </p:nvPr>
        </p:nvGraphicFramePr>
        <p:xfrm>
          <a:off x="604357" y="927269"/>
          <a:ext cx="8128000" cy="590296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24 AUG 2021 @ EST II</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0730 – 0800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0800 – 0815</a:t>
                      </a:r>
                    </a:p>
                  </a:txBody>
                  <a:tcPr/>
                </a:tc>
                <a:tc>
                  <a:txBody>
                    <a:bodyPr/>
                    <a:lstStyle/>
                    <a:p>
                      <a:pPr algn="ctr"/>
                      <a:r>
                        <a:rPr lang="en-US" dirty="0"/>
                        <a:t>Accountability</a:t>
                      </a:r>
                    </a:p>
                  </a:txBody>
                  <a:tcPr/>
                </a:tc>
                <a:extLst>
                  <a:ext uri="{0D108BD9-81ED-4DB2-BD59-A6C34878D82A}">
                    <a16:rowId xmlns:a16="http://schemas.microsoft.com/office/drawing/2014/main" val="2253458865"/>
                  </a:ext>
                </a:extLst>
              </a:tr>
              <a:tr h="370840">
                <a:tc>
                  <a:txBody>
                    <a:bodyPr/>
                    <a:lstStyle/>
                    <a:p>
                      <a:pPr algn="ctr"/>
                      <a:r>
                        <a:rPr lang="en-US" dirty="0"/>
                        <a:t>0815 – 0830</a:t>
                      </a:r>
                    </a:p>
                  </a:txBody>
                  <a:tcPr/>
                </a:tc>
                <a:tc>
                  <a:txBody>
                    <a:bodyPr/>
                    <a:lstStyle/>
                    <a:p>
                      <a:pPr algn="ctr"/>
                      <a:r>
                        <a:rPr lang="en-US" dirty="0"/>
                        <a:t>PCC / PCI</a:t>
                      </a:r>
                    </a:p>
                  </a:txBody>
                  <a:tcPr/>
                </a:tc>
                <a:extLst>
                  <a:ext uri="{0D108BD9-81ED-4DB2-BD59-A6C34878D82A}">
                    <a16:rowId xmlns:a16="http://schemas.microsoft.com/office/drawing/2014/main" val="2781078619"/>
                  </a:ext>
                </a:extLst>
              </a:tr>
              <a:tr h="370840">
                <a:tc>
                  <a:txBody>
                    <a:bodyPr/>
                    <a:lstStyle/>
                    <a:p>
                      <a:pPr algn="ctr"/>
                      <a:r>
                        <a:rPr lang="en-US" dirty="0"/>
                        <a:t>0830 – 0845</a:t>
                      </a:r>
                    </a:p>
                  </a:txBody>
                  <a:tcPr/>
                </a:tc>
                <a:tc>
                  <a:txBody>
                    <a:bodyPr/>
                    <a:lstStyle/>
                    <a:p>
                      <a:pPr algn="ctr"/>
                      <a:r>
                        <a:rPr lang="en-US" dirty="0"/>
                        <a:t>Motor Movement to EST</a:t>
                      </a:r>
                    </a:p>
                  </a:txBody>
                  <a:tcPr/>
                </a:tc>
                <a:extLst>
                  <a:ext uri="{0D108BD9-81ED-4DB2-BD59-A6C34878D82A}">
                    <a16:rowId xmlns:a16="http://schemas.microsoft.com/office/drawing/2014/main" val="1503992734"/>
                  </a:ext>
                </a:extLst>
              </a:tr>
              <a:tr h="370840">
                <a:tc>
                  <a:txBody>
                    <a:bodyPr/>
                    <a:lstStyle/>
                    <a:p>
                      <a:pPr algn="ctr"/>
                      <a:r>
                        <a:rPr lang="en-US" dirty="0"/>
                        <a:t>0845 - 0900 </a:t>
                      </a:r>
                    </a:p>
                  </a:txBody>
                  <a:tcPr/>
                </a:tc>
                <a:tc>
                  <a:txBody>
                    <a:bodyPr/>
                    <a:lstStyle/>
                    <a:p>
                      <a:pPr algn="ctr"/>
                      <a:r>
                        <a:rPr lang="en-US" dirty="0"/>
                        <a:t>Safety Brief</a:t>
                      </a:r>
                    </a:p>
                  </a:txBody>
                  <a:tcPr/>
                </a:tc>
                <a:extLst>
                  <a:ext uri="{0D108BD9-81ED-4DB2-BD59-A6C34878D82A}">
                    <a16:rowId xmlns:a16="http://schemas.microsoft.com/office/drawing/2014/main" val="413966752"/>
                  </a:ext>
                </a:extLst>
              </a:tr>
              <a:tr h="370840">
                <a:tc>
                  <a:txBody>
                    <a:bodyPr/>
                    <a:lstStyle/>
                    <a:p>
                      <a:pPr algn="ctr"/>
                      <a:r>
                        <a:rPr lang="en-US" dirty="0"/>
                        <a:t>0900 – 0915</a:t>
                      </a:r>
                    </a:p>
                  </a:txBody>
                  <a:tcPr/>
                </a:tc>
                <a:tc>
                  <a:txBody>
                    <a:bodyPr/>
                    <a:lstStyle/>
                    <a:p>
                      <a:pPr algn="ctr"/>
                      <a:r>
                        <a:rPr lang="en-US" dirty="0"/>
                        <a:t>EST II Cadre Brief</a:t>
                      </a:r>
                    </a:p>
                  </a:txBody>
                  <a:tcPr/>
                </a:tc>
                <a:extLst>
                  <a:ext uri="{0D108BD9-81ED-4DB2-BD59-A6C34878D82A}">
                    <a16:rowId xmlns:a16="http://schemas.microsoft.com/office/drawing/2014/main" val="666514357"/>
                  </a:ext>
                </a:extLst>
              </a:tr>
              <a:tr h="370840">
                <a:tc>
                  <a:txBody>
                    <a:bodyPr/>
                    <a:lstStyle/>
                    <a:p>
                      <a:pPr algn="ctr"/>
                      <a:r>
                        <a:rPr lang="en-US" dirty="0"/>
                        <a:t>0915 – 1230*</a:t>
                      </a:r>
                    </a:p>
                  </a:txBody>
                  <a:tcPr/>
                </a:tc>
                <a:tc>
                  <a:txBody>
                    <a:bodyPr/>
                    <a:lstStyle/>
                    <a:p>
                      <a:pPr algn="ctr"/>
                      <a:r>
                        <a:rPr lang="en-US" dirty="0"/>
                        <a:t>EST II (Table II,IV,VI (Stage 1-4) / Table III Round Robin</a:t>
                      </a:r>
                    </a:p>
                  </a:txBody>
                  <a:tcPr/>
                </a:tc>
                <a:extLst>
                  <a:ext uri="{0D108BD9-81ED-4DB2-BD59-A6C34878D82A}">
                    <a16:rowId xmlns:a16="http://schemas.microsoft.com/office/drawing/2014/main" val="1898195537"/>
                  </a:ext>
                </a:extLst>
              </a:tr>
              <a:tr h="370840">
                <a:tc>
                  <a:txBody>
                    <a:bodyPr/>
                    <a:lstStyle/>
                    <a:p>
                      <a:pPr algn="ctr"/>
                      <a:r>
                        <a:rPr lang="en-US" dirty="0"/>
                        <a:t>1230 – 1330</a:t>
                      </a:r>
                    </a:p>
                  </a:txBody>
                  <a:tcPr/>
                </a:tc>
                <a:tc>
                  <a:txBody>
                    <a:bodyPr/>
                    <a:lstStyle/>
                    <a:p>
                      <a:pPr algn="ctr"/>
                      <a:r>
                        <a:rPr lang="en-US" dirty="0"/>
                        <a:t>Lunch (MRE)</a:t>
                      </a:r>
                    </a:p>
                  </a:txBody>
                  <a:tcPr/>
                </a:tc>
                <a:extLst>
                  <a:ext uri="{0D108BD9-81ED-4DB2-BD59-A6C34878D82A}">
                    <a16:rowId xmlns:a16="http://schemas.microsoft.com/office/drawing/2014/main" val="2067395673"/>
                  </a:ext>
                </a:extLst>
              </a:tr>
              <a:tr h="370840">
                <a:tc>
                  <a:txBody>
                    <a:bodyPr/>
                    <a:lstStyle/>
                    <a:p>
                      <a:pPr algn="ctr"/>
                      <a:r>
                        <a:rPr lang="en-US" dirty="0"/>
                        <a:t>1330 – 1530*</a:t>
                      </a:r>
                    </a:p>
                  </a:txBody>
                  <a:tcPr/>
                </a:tc>
                <a:tc>
                  <a:txBody>
                    <a:bodyPr/>
                    <a:lstStyle/>
                    <a:p>
                      <a:pPr algn="ctr"/>
                      <a:r>
                        <a:rPr lang="en-US" dirty="0"/>
                        <a:t>EST II (Table II,IV,VI (Stage 1-4) / Table III Round Robin Retrain if needed retest in an hour</a:t>
                      </a:r>
                    </a:p>
                  </a:txBody>
                  <a:tcPr/>
                </a:tc>
                <a:extLst>
                  <a:ext uri="{0D108BD9-81ED-4DB2-BD59-A6C34878D82A}">
                    <a16:rowId xmlns:a16="http://schemas.microsoft.com/office/drawing/2014/main" val="900897660"/>
                  </a:ext>
                </a:extLst>
              </a:tr>
              <a:tr h="370840">
                <a:tc>
                  <a:txBody>
                    <a:bodyPr/>
                    <a:lstStyle/>
                    <a:p>
                      <a:pPr algn="ctr"/>
                      <a:r>
                        <a:rPr lang="en-US" dirty="0"/>
                        <a:t>1530 – 1600</a:t>
                      </a:r>
                    </a:p>
                  </a:txBody>
                  <a:tcPr/>
                </a:tc>
                <a:tc>
                  <a:txBody>
                    <a:bodyPr/>
                    <a:lstStyle/>
                    <a:p>
                      <a:pPr algn="ctr"/>
                      <a:r>
                        <a:rPr lang="en-US" dirty="0"/>
                        <a:t>Clean up EST and Training Area</a:t>
                      </a:r>
                    </a:p>
                  </a:txBody>
                  <a:tcPr/>
                </a:tc>
                <a:extLst>
                  <a:ext uri="{0D108BD9-81ED-4DB2-BD59-A6C34878D82A}">
                    <a16:rowId xmlns:a16="http://schemas.microsoft.com/office/drawing/2014/main" val="3416161148"/>
                  </a:ext>
                </a:extLst>
              </a:tr>
              <a:tr h="370840">
                <a:tc>
                  <a:txBody>
                    <a:bodyPr/>
                    <a:lstStyle/>
                    <a:p>
                      <a:pPr algn="ctr"/>
                      <a:r>
                        <a:rPr lang="en-US" dirty="0"/>
                        <a:t>1600 – 1615</a:t>
                      </a:r>
                    </a:p>
                  </a:txBody>
                  <a:tcPr/>
                </a:tc>
                <a:tc>
                  <a:txBody>
                    <a:bodyPr/>
                    <a:lstStyle/>
                    <a:p>
                      <a:pPr algn="ctr"/>
                      <a:r>
                        <a:rPr lang="en-US" dirty="0"/>
                        <a:t>Motor Move to CTA</a:t>
                      </a:r>
                    </a:p>
                  </a:txBody>
                  <a:tcPr/>
                </a:tc>
                <a:extLst>
                  <a:ext uri="{0D108BD9-81ED-4DB2-BD59-A6C34878D82A}">
                    <a16:rowId xmlns:a16="http://schemas.microsoft.com/office/drawing/2014/main" val="3950918849"/>
                  </a:ext>
                </a:extLst>
              </a:tr>
              <a:tr h="370840">
                <a:tc>
                  <a:txBody>
                    <a:bodyPr/>
                    <a:lstStyle/>
                    <a:p>
                      <a:pPr algn="ctr"/>
                      <a:r>
                        <a:rPr lang="en-US" dirty="0"/>
                        <a:t>1615</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6" name="TextBox 5">
            <a:extLst>
              <a:ext uri="{FF2B5EF4-FFF2-40B4-BE49-F238E27FC236}">
                <a16:creationId xmlns:a16="http://schemas.microsoft.com/office/drawing/2014/main" id="{1A65A184-F59D-4CB5-B24C-B5ACB3B6679D}"/>
              </a:ext>
            </a:extLst>
          </p:cNvPr>
          <p:cNvSpPr txBox="1"/>
          <p:nvPr/>
        </p:nvSpPr>
        <p:spPr>
          <a:xfrm>
            <a:off x="8849032" y="4474344"/>
            <a:ext cx="2738611" cy="1808469"/>
          </a:xfrm>
          <a:prstGeom prst="rect">
            <a:avLst/>
          </a:prstGeom>
          <a:noFill/>
        </p:spPr>
        <p:txBody>
          <a:bodyPr wrap="square" rtlCol="0">
            <a:spAutoFit/>
          </a:bodyPr>
          <a:lstStyle/>
          <a:p>
            <a:r>
              <a:rPr lang="en-US" dirty="0"/>
              <a:t>*During EST II the personnel who have successfully completed Table II will receive Table III instructions and practice, as noted in CONOP</a:t>
            </a:r>
          </a:p>
        </p:txBody>
      </p:sp>
    </p:spTree>
    <p:extLst>
      <p:ext uri="{BB962C8B-B14F-4D97-AF65-F5344CB8AC3E}">
        <p14:creationId xmlns:p14="http://schemas.microsoft.com/office/powerpoint/2010/main" val="2159797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4411897" y="350808"/>
            <a:ext cx="3368230" cy="584775"/>
          </a:xfrm>
          <a:prstGeom prst="rect">
            <a:avLst/>
          </a:prstGeom>
          <a:noFill/>
        </p:spPr>
        <p:txBody>
          <a:bodyPr wrap="none" rtlCol="0">
            <a:spAutoFit/>
          </a:bodyPr>
          <a:lstStyle/>
          <a:p>
            <a:pPr algn="ctr"/>
            <a:r>
              <a:rPr lang="en-US" sz="3200" dirty="0"/>
              <a:t>MB Table III – Drills</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308324"/>
          </a:xfrm>
          <a:prstGeom prst="rect">
            <a:avLst/>
          </a:prstGeom>
          <a:noFill/>
          <a:ln>
            <a:solidFill>
              <a:schemeClr val="tx1"/>
            </a:solidFill>
          </a:ln>
        </p:spPr>
        <p:txBody>
          <a:bodyPr wrap="square" rtlCol="0">
            <a:spAutoFit/>
          </a:bodyPr>
          <a:lstStyle/>
          <a:p>
            <a:r>
              <a:rPr lang="en-US" sz="1200" u="sng" dirty="0"/>
              <a:t>Mission</a:t>
            </a:r>
            <a:r>
              <a:rPr lang="en-US" sz="1200" dirty="0"/>
              <a:t>: Conduct Table III (Drills) at Battalion Classroom NLT 180007SEP21 IOT</a:t>
            </a:r>
          </a:p>
          <a:p>
            <a:r>
              <a:rPr lang="en-US" sz="1200" dirty="0"/>
              <a:t>Train proficiency of </a:t>
            </a:r>
            <a:r>
              <a:rPr lang="en-US" sz="1200" dirty="0" err="1"/>
              <a:t>Driils</a:t>
            </a:r>
            <a:r>
              <a:rPr lang="en-US" sz="1200" dirty="0"/>
              <a:t> and marksmanship.</a:t>
            </a:r>
          </a:p>
          <a:p>
            <a:endParaRPr lang="en-US" sz="1200"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All soldiers will conduct D/N Drills covering:</a:t>
            </a:r>
          </a:p>
          <a:p>
            <a:r>
              <a:rPr lang="en-US" sz="1200" dirty="0"/>
              <a:t>      1. M4A1 Drills</a:t>
            </a:r>
          </a:p>
          <a:p>
            <a:endParaRPr lang="en-US" sz="1200" dirty="0"/>
          </a:p>
          <a:p>
            <a:endParaRPr lang="en-US" sz="1200" dirty="0"/>
          </a:p>
          <a:p>
            <a:r>
              <a:rPr lang="en-US" sz="1200" dirty="0"/>
              <a:t>*All Drills and Positions to be covered are in TC 3-22.9</a:t>
            </a:r>
          </a:p>
        </p:txBody>
      </p:sp>
      <p:sp>
        <p:nvSpPr>
          <p:cNvPr id="5" name="TextBox 4">
            <a:extLst>
              <a:ext uri="{FF2B5EF4-FFF2-40B4-BE49-F238E27FC236}">
                <a16:creationId xmlns:a16="http://schemas.microsoft.com/office/drawing/2014/main" id="{40EC687E-A0C2-4576-A694-3C482B8141EF}"/>
              </a:ext>
            </a:extLst>
          </p:cNvPr>
          <p:cNvSpPr txBox="1"/>
          <p:nvPr/>
        </p:nvSpPr>
        <p:spPr>
          <a:xfrm>
            <a:off x="202367" y="3282683"/>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a:t>
            </a:r>
          </a:p>
          <a:p>
            <a:r>
              <a:rPr lang="en-US" sz="1200" u="sng" dirty="0"/>
              <a:t>CL I</a:t>
            </a:r>
            <a:r>
              <a:rPr lang="en-US" sz="1200" dirty="0"/>
              <a:t>: Water fountains are located inside the building, as well as latrine sinks, containing potable water to refill Camelbaks and water sources.</a:t>
            </a:r>
          </a:p>
          <a:p>
            <a:endParaRPr lang="en-US" sz="1200" dirty="0"/>
          </a:p>
          <a:p>
            <a:endParaRPr lang="en-US" sz="1200" dirty="0"/>
          </a:p>
          <a:p>
            <a:r>
              <a:rPr lang="en-US" sz="1200" u="sng" dirty="0"/>
              <a:t>CL VIII</a:t>
            </a:r>
            <a:r>
              <a:rPr lang="en-US" sz="1200" dirty="0"/>
              <a:t>: CLS bags will be stocked and placed inside the building.</a:t>
            </a:r>
          </a:p>
        </p:txBody>
      </p:sp>
      <p:sp>
        <p:nvSpPr>
          <p:cNvPr id="6" name="TextBox 5">
            <a:extLst>
              <a:ext uri="{FF2B5EF4-FFF2-40B4-BE49-F238E27FC236}">
                <a16:creationId xmlns:a16="http://schemas.microsoft.com/office/drawing/2014/main" id="{282BC662-1887-46D5-839A-610B2C179238}"/>
              </a:ext>
            </a:extLst>
          </p:cNvPr>
          <p:cNvSpPr txBox="1"/>
          <p:nvPr/>
        </p:nvSpPr>
        <p:spPr>
          <a:xfrm>
            <a:off x="202365" y="5696135"/>
            <a:ext cx="11387529" cy="830997"/>
          </a:xfrm>
          <a:prstGeom prst="rect">
            <a:avLst/>
          </a:prstGeom>
          <a:noFill/>
          <a:ln>
            <a:solidFill>
              <a:schemeClr val="tx1"/>
            </a:solidFill>
          </a:ln>
        </p:spPr>
        <p:txBody>
          <a:bodyPr wrap="square" rtlCol="0">
            <a:spAutoFit/>
          </a:bodyPr>
          <a:lstStyle/>
          <a:p>
            <a:r>
              <a:rPr lang="en-US" sz="1200" u="sng" dirty="0"/>
              <a:t>Risk Assessment</a:t>
            </a:r>
            <a:r>
              <a:rPr lang="en-US" sz="1200" dirty="0"/>
              <a:t>: Wet floors, trips/falls, dehydration, paper cuts/burns, fire, electrical shock, ceiling tiles collapsing, choking.</a:t>
            </a:r>
          </a:p>
          <a:p>
            <a:endParaRPr lang="en-US" sz="1200" dirty="0"/>
          </a:p>
          <a:p>
            <a:r>
              <a:rPr lang="en-US" sz="1200" u="sng" dirty="0"/>
              <a:t>Risk mitigation</a:t>
            </a:r>
            <a:r>
              <a:rPr lang="en-US" sz="1200" dirty="0"/>
              <a:t>: Hydration, Soldiers will receive a safety brief from MMT before starting Table III (Drills).</a:t>
            </a:r>
          </a:p>
          <a:p>
            <a:endParaRPr lang="en-US" sz="1200" dirty="0"/>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489409"/>
            <a:ext cx="11387529" cy="1200329"/>
          </a:xfrm>
          <a:prstGeom prst="rect">
            <a:avLst/>
          </a:prstGeom>
          <a:noFill/>
          <a:ln>
            <a:solidFill>
              <a:schemeClr val="tx1"/>
            </a:solidFill>
          </a:ln>
        </p:spPr>
        <p:txBody>
          <a:bodyPr wrap="square" rtlCol="0">
            <a:spAutoFit/>
          </a:bodyPr>
          <a:lstStyle/>
          <a:p>
            <a:r>
              <a:rPr lang="en-US" sz="1200" u="sng" dirty="0"/>
              <a:t>Concept</a:t>
            </a:r>
            <a:r>
              <a:rPr lang="en-US" sz="1200" dirty="0"/>
              <a:t>: Soldiers will be evaluated on their ability to properly execute each drill associated with an M4A1 (Sling/Unsling, Load, Carry, Fight Down, Fight Up, Go-To-Prone, Reload, Clear Malfunction, Unload/Show clear) with a strong emphasis on maintain weapon orientation in a safe direction and demonstrating weapon safety (weapon on SAFE) when in the Drill.</a:t>
            </a:r>
          </a:p>
          <a:p>
            <a:endParaRPr lang="en-US" sz="1200" dirty="0"/>
          </a:p>
          <a:p>
            <a:r>
              <a:rPr lang="en-US" sz="1200" u="sng" dirty="0"/>
              <a:t>Concurrent Training/Retrain</a:t>
            </a:r>
            <a:r>
              <a:rPr lang="en-US" sz="1200" dirty="0"/>
              <a:t>: Table III (Drills) can be practiced within the group of soldiers until the AI is ready for that person to be evaluated. Retrain will be allowing the soldiers additional time to cover the drills/positions prior to being reevaluated.</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pic>
        <p:nvPicPr>
          <p:cNvPr id="7" name="Picture 6">
            <a:extLst>
              <a:ext uri="{FF2B5EF4-FFF2-40B4-BE49-F238E27FC236}">
                <a16:creationId xmlns:a16="http://schemas.microsoft.com/office/drawing/2014/main" id="{89ED66B7-C0B3-4D6D-996E-A29E1DB0B601}"/>
              </a:ext>
            </a:extLst>
          </p:cNvPr>
          <p:cNvPicPr>
            <a:picLocks noChangeAspect="1"/>
          </p:cNvPicPr>
          <p:nvPr/>
        </p:nvPicPr>
        <p:blipFill>
          <a:blip r:embed="rId2"/>
          <a:stretch>
            <a:fillRect/>
          </a:stretch>
        </p:blipFill>
        <p:spPr>
          <a:xfrm>
            <a:off x="6096000" y="969987"/>
            <a:ext cx="5493893" cy="3513025"/>
          </a:xfrm>
          <a:prstGeom prst="rect">
            <a:avLst/>
          </a:prstGeom>
        </p:spPr>
      </p:pic>
      <p:sp>
        <p:nvSpPr>
          <p:cNvPr id="10" name="Rectangle 9">
            <a:extLst>
              <a:ext uri="{FF2B5EF4-FFF2-40B4-BE49-F238E27FC236}">
                <a16:creationId xmlns:a16="http://schemas.microsoft.com/office/drawing/2014/main" id="{8F0D91D3-A4E0-413C-B884-7E2FF392B00F}"/>
              </a:ext>
            </a:extLst>
          </p:cNvPr>
          <p:cNvSpPr/>
          <p:nvPr/>
        </p:nvSpPr>
        <p:spPr>
          <a:xfrm>
            <a:off x="7444986" y="2454134"/>
            <a:ext cx="1368650" cy="11503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Battalion Classroom</a:t>
            </a:r>
          </a:p>
        </p:txBody>
      </p:sp>
    </p:spTree>
    <p:extLst>
      <p:ext uri="{BB962C8B-B14F-4D97-AF65-F5344CB8AC3E}">
        <p14:creationId xmlns:p14="http://schemas.microsoft.com/office/powerpoint/2010/main" val="2804938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4411896" y="350808"/>
            <a:ext cx="3368230" cy="584775"/>
          </a:xfrm>
          <a:prstGeom prst="rect">
            <a:avLst/>
          </a:prstGeom>
          <a:noFill/>
        </p:spPr>
        <p:txBody>
          <a:bodyPr wrap="none" rtlCol="0">
            <a:spAutoFit/>
          </a:bodyPr>
          <a:lstStyle/>
          <a:p>
            <a:pPr algn="ctr"/>
            <a:r>
              <a:rPr lang="en-US" sz="3200" dirty="0"/>
              <a:t>MB Table III – Drills</a:t>
            </a:r>
          </a:p>
        </p:txBody>
      </p:sp>
      <p:graphicFrame>
        <p:nvGraphicFramePr>
          <p:cNvPr id="4" name="Table 5">
            <a:extLst>
              <a:ext uri="{FF2B5EF4-FFF2-40B4-BE49-F238E27FC236}">
                <a16:creationId xmlns:a16="http://schemas.microsoft.com/office/drawing/2014/main" id="{2FD98C55-F17E-4183-8DF6-27431BB988EE}"/>
              </a:ext>
            </a:extLst>
          </p:cNvPr>
          <p:cNvGraphicFramePr>
            <a:graphicFrameLocks noGrp="1"/>
          </p:cNvGraphicFramePr>
          <p:nvPr>
            <p:extLst>
              <p:ext uri="{D42A27DB-BD31-4B8C-83A1-F6EECF244321}">
                <p14:modId xmlns:p14="http://schemas.microsoft.com/office/powerpoint/2010/main" val="2236425459"/>
              </p:ext>
            </p:extLst>
          </p:nvPr>
        </p:nvGraphicFramePr>
        <p:xfrm>
          <a:off x="604357" y="927269"/>
          <a:ext cx="8128000" cy="387604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5 SEP 2021 @ Battalion Classroom</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0700 – 0730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0730 – 0830</a:t>
                      </a:r>
                    </a:p>
                  </a:txBody>
                  <a:tcPr/>
                </a:tc>
                <a:tc>
                  <a:txBody>
                    <a:bodyPr/>
                    <a:lstStyle/>
                    <a:p>
                      <a:pPr algn="ctr"/>
                      <a:r>
                        <a:rPr lang="en-US" dirty="0"/>
                        <a:t>Prepare Battalion Classroom (MMT)</a:t>
                      </a:r>
                    </a:p>
                  </a:txBody>
                  <a:tcPr/>
                </a:tc>
                <a:extLst>
                  <a:ext uri="{0D108BD9-81ED-4DB2-BD59-A6C34878D82A}">
                    <a16:rowId xmlns:a16="http://schemas.microsoft.com/office/drawing/2014/main" val="2253458865"/>
                  </a:ext>
                </a:extLst>
              </a:tr>
              <a:tr h="370840">
                <a:tc>
                  <a:txBody>
                    <a:bodyPr/>
                    <a:lstStyle/>
                    <a:p>
                      <a:pPr algn="ctr"/>
                      <a:r>
                        <a:rPr lang="en-US" dirty="0"/>
                        <a:t>0830 – 0845</a:t>
                      </a:r>
                    </a:p>
                  </a:txBody>
                  <a:tcPr/>
                </a:tc>
                <a:tc>
                  <a:txBody>
                    <a:bodyPr/>
                    <a:lstStyle/>
                    <a:p>
                      <a:pPr algn="ctr"/>
                      <a:r>
                        <a:rPr lang="en-US" dirty="0"/>
                        <a:t>Accountability</a:t>
                      </a:r>
                    </a:p>
                  </a:txBody>
                  <a:tcPr/>
                </a:tc>
                <a:extLst>
                  <a:ext uri="{0D108BD9-81ED-4DB2-BD59-A6C34878D82A}">
                    <a16:rowId xmlns:a16="http://schemas.microsoft.com/office/drawing/2014/main" val="2781078619"/>
                  </a:ext>
                </a:extLst>
              </a:tr>
              <a:tr h="370840">
                <a:tc>
                  <a:txBody>
                    <a:bodyPr/>
                    <a:lstStyle/>
                    <a:p>
                      <a:pPr algn="ctr"/>
                      <a:r>
                        <a:rPr lang="en-US" dirty="0"/>
                        <a:t>0845 – 1130</a:t>
                      </a:r>
                    </a:p>
                  </a:txBody>
                  <a:tcPr/>
                </a:tc>
                <a:tc>
                  <a:txBody>
                    <a:bodyPr/>
                    <a:lstStyle/>
                    <a:p>
                      <a:pPr algn="ctr"/>
                      <a:r>
                        <a:rPr lang="en-US" dirty="0"/>
                        <a:t>Table III (Drills) Practice</a:t>
                      </a:r>
                    </a:p>
                  </a:txBody>
                  <a:tcPr/>
                </a:tc>
                <a:extLst>
                  <a:ext uri="{0D108BD9-81ED-4DB2-BD59-A6C34878D82A}">
                    <a16:rowId xmlns:a16="http://schemas.microsoft.com/office/drawing/2014/main" val="423261972"/>
                  </a:ext>
                </a:extLst>
              </a:tr>
              <a:tr h="370840">
                <a:tc>
                  <a:txBody>
                    <a:bodyPr/>
                    <a:lstStyle/>
                    <a:p>
                      <a:pPr algn="ctr"/>
                      <a:r>
                        <a:rPr lang="en-US" dirty="0"/>
                        <a:t>1130 – 1300</a:t>
                      </a:r>
                    </a:p>
                  </a:txBody>
                  <a:tcPr/>
                </a:tc>
                <a:tc>
                  <a:txBody>
                    <a:bodyPr/>
                    <a:lstStyle/>
                    <a:p>
                      <a:pPr algn="ctr"/>
                      <a:r>
                        <a:rPr lang="en-US" dirty="0"/>
                        <a:t>Lunch</a:t>
                      </a:r>
                    </a:p>
                  </a:txBody>
                  <a:tcPr/>
                </a:tc>
                <a:extLst>
                  <a:ext uri="{0D108BD9-81ED-4DB2-BD59-A6C34878D82A}">
                    <a16:rowId xmlns:a16="http://schemas.microsoft.com/office/drawing/2014/main" val="2067395673"/>
                  </a:ext>
                </a:extLst>
              </a:tr>
              <a:tr h="370840">
                <a:tc>
                  <a:txBody>
                    <a:bodyPr/>
                    <a:lstStyle/>
                    <a:p>
                      <a:pPr algn="ctr"/>
                      <a:r>
                        <a:rPr lang="en-US" dirty="0"/>
                        <a:t>1300 – 1700</a:t>
                      </a:r>
                    </a:p>
                  </a:txBody>
                  <a:tcPr/>
                </a:tc>
                <a:tc>
                  <a:txBody>
                    <a:bodyPr/>
                    <a:lstStyle/>
                    <a:p>
                      <a:pPr algn="ctr"/>
                      <a:r>
                        <a:rPr lang="en-US" dirty="0"/>
                        <a:t>Table III (Drills) Test*</a:t>
                      </a:r>
                    </a:p>
                  </a:txBody>
                  <a:tcPr/>
                </a:tc>
                <a:extLst>
                  <a:ext uri="{0D108BD9-81ED-4DB2-BD59-A6C34878D82A}">
                    <a16:rowId xmlns:a16="http://schemas.microsoft.com/office/drawing/2014/main" val="900897660"/>
                  </a:ext>
                </a:extLst>
              </a:tr>
              <a:tr h="370840">
                <a:tc>
                  <a:txBody>
                    <a:bodyPr/>
                    <a:lstStyle/>
                    <a:p>
                      <a:pPr algn="ctr"/>
                      <a:r>
                        <a:rPr lang="en-US" dirty="0"/>
                        <a:t>1700-1730</a:t>
                      </a:r>
                    </a:p>
                  </a:txBody>
                  <a:tcPr/>
                </a:tc>
                <a:tc>
                  <a:txBody>
                    <a:bodyPr/>
                    <a:lstStyle/>
                    <a:p>
                      <a:pPr algn="ctr"/>
                      <a:r>
                        <a:rPr lang="en-US" dirty="0"/>
                        <a:t>Chow, Reset Battalion Classroom</a:t>
                      </a:r>
                    </a:p>
                  </a:txBody>
                  <a:tcPr/>
                </a:tc>
                <a:extLst>
                  <a:ext uri="{0D108BD9-81ED-4DB2-BD59-A6C34878D82A}">
                    <a16:rowId xmlns:a16="http://schemas.microsoft.com/office/drawing/2014/main" val="3416161148"/>
                  </a:ext>
                </a:extLst>
              </a:tr>
              <a:tr h="370840">
                <a:tc>
                  <a:txBody>
                    <a:bodyPr/>
                    <a:lstStyle/>
                    <a:p>
                      <a:pPr algn="ctr"/>
                      <a:r>
                        <a:rPr lang="en-US" dirty="0"/>
                        <a:t>1800</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6" name="TextBox 5">
            <a:extLst>
              <a:ext uri="{FF2B5EF4-FFF2-40B4-BE49-F238E27FC236}">
                <a16:creationId xmlns:a16="http://schemas.microsoft.com/office/drawing/2014/main" id="{809CE3D9-229C-4BCD-BF91-6AFDB4496913}"/>
              </a:ext>
            </a:extLst>
          </p:cNvPr>
          <p:cNvSpPr txBox="1"/>
          <p:nvPr/>
        </p:nvSpPr>
        <p:spPr>
          <a:xfrm>
            <a:off x="604357" y="5607565"/>
            <a:ext cx="8128000" cy="646331"/>
          </a:xfrm>
          <a:prstGeom prst="rect">
            <a:avLst/>
          </a:prstGeom>
          <a:noFill/>
        </p:spPr>
        <p:txBody>
          <a:bodyPr wrap="square" rtlCol="0">
            <a:spAutoFit/>
          </a:bodyPr>
          <a:lstStyle/>
          <a:p>
            <a:r>
              <a:rPr lang="en-US" dirty="0"/>
              <a:t>*During Table III evaluations each Soldier will be required to demonstrate proficiency executing two (2) drills.</a:t>
            </a:r>
          </a:p>
        </p:txBody>
      </p:sp>
    </p:spTree>
    <p:extLst>
      <p:ext uri="{BB962C8B-B14F-4D97-AF65-F5344CB8AC3E}">
        <p14:creationId xmlns:p14="http://schemas.microsoft.com/office/powerpoint/2010/main" val="565848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4411896" y="350808"/>
            <a:ext cx="3368230" cy="584775"/>
          </a:xfrm>
          <a:prstGeom prst="rect">
            <a:avLst/>
          </a:prstGeom>
          <a:noFill/>
        </p:spPr>
        <p:txBody>
          <a:bodyPr wrap="none" rtlCol="0">
            <a:spAutoFit/>
          </a:bodyPr>
          <a:lstStyle/>
          <a:p>
            <a:pPr algn="ctr"/>
            <a:r>
              <a:rPr lang="en-US" sz="3200" dirty="0"/>
              <a:t>MB Table III – Drills</a:t>
            </a:r>
          </a:p>
        </p:txBody>
      </p:sp>
      <p:graphicFrame>
        <p:nvGraphicFramePr>
          <p:cNvPr id="4" name="Table 5">
            <a:extLst>
              <a:ext uri="{FF2B5EF4-FFF2-40B4-BE49-F238E27FC236}">
                <a16:creationId xmlns:a16="http://schemas.microsoft.com/office/drawing/2014/main" id="{2FD98C55-F17E-4183-8DF6-27431BB988EE}"/>
              </a:ext>
            </a:extLst>
          </p:cNvPr>
          <p:cNvGraphicFramePr>
            <a:graphicFrameLocks noGrp="1"/>
          </p:cNvGraphicFramePr>
          <p:nvPr>
            <p:extLst>
              <p:ext uri="{D42A27DB-BD31-4B8C-83A1-F6EECF244321}">
                <p14:modId xmlns:p14="http://schemas.microsoft.com/office/powerpoint/2010/main" val="867118630"/>
              </p:ext>
            </p:extLst>
          </p:nvPr>
        </p:nvGraphicFramePr>
        <p:xfrm>
          <a:off x="604357" y="927269"/>
          <a:ext cx="8128000" cy="387604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2549607745"/>
                    </a:ext>
                  </a:extLst>
                </a:gridCol>
                <a:gridCol w="4064000">
                  <a:extLst>
                    <a:ext uri="{9D8B030D-6E8A-4147-A177-3AD203B41FA5}">
                      <a16:colId xmlns:a16="http://schemas.microsoft.com/office/drawing/2014/main" val="1675028791"/>
                    </a:ext>
                  </a:extLst>
                </a:gridCol>
              </a:tblGrid>
              <a:tr h="370840">
                <a:tc gridSpan="2">
                  <a:txBody>
                    <a:bodyPr/>
                    <a:lstStyle/>
                    <a:p>
                      <a:pPr algn="ctr"/>
                      <a:r>
                        <a:rPr lang="en-US" dirty="0"/>
                        <a:t>7 SEP 2021 @ Battalion Classroom</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0700 – 0730</a:t>
                      </a:r>
                    </a:p>
                  </a:txBody>
                  <a:tcPr/>
                </a:tc>
                <a:tc>
                  <a:txBody>
                    <a:bodyPr/>
                    <a:lstStyle/>
                    <a:p>
                      <a:pPr algn="ctr"/>
                      <a:r>
                        <a:rPr lang="en-US" dirty="0"/>
                        <a:t>Weapons Draw at Unit Arms Room</a:t>
                      </a:r>
                    </a:p>
                  </a:txBody>
                  <a:tcPr/>
                </a:tc>
                <a:extLst>
                  <a:ext uri="{0D108BD9-81ED-4DB2-BD59-A6C34878D82A}">
                    <a16:rowId xmlns:a16="http://schemas.microsoft.com/office/drawing/2014/main" val="3013873131"/>
                  </a:ext>
                </a:extLst>
              </a:tr>
              <a:tr h="370840">
                <a:tc>
                  <a:txBody>
                    <a:bodyPr/>
                    <a:lstStyle/>
                    <a:p>
                      <a:pPr algn="ctr"/>
                      <a:r>
                        <a:rPr lang="en-US" dirty="0"/>
                        <a:t>0730 – 0830</a:t>
                      </a:r>
                    </a:p>
                  </a:txBody>
                  <a:tcPr/>
                </a:tc>
                <a:tc>
                  <a:txBody>
                    <a:bodyPr/>
                    <a:lstStyle/>
                    <a:p>
                      <a:pPr algn="ctr"/>
                      <a:r>
                        <a:rPr lang="en-US" dirty="0"/>
                        <a:t>Prepare Battalion Classroom (MMT)</a:t>
                      </a:r>
                    </a:p>
                  </a:txBody>
                  <a:tcPr/>
                </a:tc>
                <a:extLst>
                  <a:ext uri="{0D108BD9-81ED-4DB2-BD59-A6C34878D82A}">
                    <a16:rowId xmlns:a16="http://schemas.microsoft.com/office/drawing/2014/main" val="2253458865"/>
                  </a:ext>
                </a:extLst>
              </a:tr>
              <a:tr h="370840">
                <a:tc>
                  <a:txBody>
                    <a:bodyPr/>
                    <a:lstStyle/>
                    <a:p>
                      <a:pPr algn="ctr"/>
                      <a:r>
                        <a:rPr lang="en-US" dirty="0"/>
                        <a:t>0830 – 0845</a:t>
                      </a:r>
                    </a:p>
                  </a:txBody>
                  <a:tcPr/>
                </a:tc>
                <a:tc>
                  <a:txBody>
                    <a:bodyPr/>
                    <a:lstStyle/>
                    <a:p>
                      <a:pPr algn="ctr"/>
                      <a:r>
                        <a:rPr lang="en-US" dirty="0"/>
                        <a:t>Accountability</a:t>
                      </a:r>
                    </a:p>
                  </a:txBody>
                  <a:tcPr/>
                </a:tc>
                <a:extLst>
                  <a:ext uri="{0D108BD9-81ED-4DB2-BD59-A6C34878D82A}">
                    <a16:rowId xmlns:a16="http://schemas.microsoft.com/office/drawing/2014/main" val="2781078619"/>
                  </a:ext>
                </a:extLst>
              </a:tr>
              <a:tr h="370840">
                <a:tc>
                  <a:txBody>
                    <a:bodyPr/>
                    <a:lstStyle/>
                    <a:p>
                      <a:pPr algn="ctr"/>
                      <a:r>
                        <a:rPr lang="en-US" dirty="0"/>
                        <a:t>0845 – 1130</a:t>
                      </a:r>
                    </a:p>
                  </a:txBody>
                  <a:tcPr/>
                </a:tc>
                <a:tc>
                  <a:txBody>
                    <a:bodyPr/>
                    <a:lstStyle/>
                    <a:p>
                      <a:pPr algn="ctr"/>
                      <a:r>
                        <a:rPr lang="en-US" dirty="0"/>
                        <a:t>Table III (Drills) Retrain</a:t>
                      </a:r>
                    </a:p>
                  </a:txBody>
                  <a:tcPr/>
                </a:tc>
                <a:extLst>
                  <a:ext uri="{0D108BD9-81ED-4DB2-BD59-A6C34878D82A}">
                    <a16:rowId xmlns:a16="http://schemas.microsoft.com/office/drawing/2014/main" val="423261972"/>
                  </a:ext>
                </a:extLst>
              </a:tr>
              <a:tr h="370840">
                <a:tc>
                  <a:txBody>
                    <a:bodyPr/>
                    <a:lstStyle/>
                    <a:p>
                      <a:pPr algn="ctr"/>
                      <a:r>
                        <a:rPr lang="en-US" dirty="0"/>
                        <a:t>1130 – 1300</a:t>
                      </a:r>
                    </a:p>
                  </a:txBody>
                  <a:tcPr/>
                </a:tc>
                <a:tc>
                  <a:txBody>
                    <a:bodyPr/>
                    <a:lstStyle/>
                    <a:p>
                      <a:pPr algn="ctr"/>
                      <a:r>
                        <a:rPr lang="en-US" dirty="0"/>
                        <a:t>Lunch</a:t>
                      </a:r>
                    </a:p>
                  </a:txBody>
                  <a:tcPr/>
                </a:tc>
                <a:extLst>
                  <a:ext uri="{0D108BD9-81ED-4DB2-BD59-A6C34878D82A}">
                    <a16:rowId xmlns:a16="http://schemas.microsoft.com/office/drawing/2014/main" val="2067395673"/>
                  </a:ext>
                </a:extLst>
              </a:tr>
              <a:tr h="370840">
                <a:tc>
                  <a:txBody>
                    <a:bodyPr/>
                    <a:lstStyle/>
                    <a:p>
                      <a:pPr algn="ctr"/>
                      <a:r>
                        <a:rPr lang="en-US" dirty="0"/>
                        <a:t>1300 – 1545</a:t>
                      </a:r>
                    </a:p>
                  </a:txBody>
                  <a:tcPr/>
                </a:tc>
                <a:tc>
                  <a:txBody>
                    <a:bodyPr/>
                    <a:lstStyle/>
                    <a:p>
                      <a:pPr algn="ctr"/>
                      <a:r>
                        <a:rPr lang="en-US" dirty="0"/>
                        <a:t>Table III (Drills) Retest*</a:t>
                      </a:r>
                    </a:p>
                  </a:txBody>
                  <a:tcPr/>
                </a:tc>
                <a:extLst>
                  <a:ext uri="{0D108BD9-81ED-4DB2-BD59-A6C34878D82A}">
                    <a16:rowId xmlns:a16="http://schemas.microsoft.com/office/drawing/2014/main" val="900897660"/>
                  </a:ext>
                </a:extLst>
              </a:tr>
              <a:tr h="370840">
                <a:tc>
                  <a:txBody>
                    <a:bodyPr/>
                    <a:lstStyle/>
                    <a:p>
                      <a:pPr algn="ctr"/>
                      <a:r>
                        <a:rPr lang="en-US" dirty="0"/>
                        <a:t>1545 – 1615</a:t>
                      </a:r>
                    </a:p>
                  </a:txBody>
                  <a:tcPr/>
                </a:tc>
                <a:tc>
                  <a:txBody>
                    <a:bodyPr/>
                    <a:lstStyle/>
                    <a:p>
                      <a:pPr algn="ctr"/>
                      <a:r>
                        <a:rPr lang="en-US" dirty="0"/>
                        <a:t>Reset Battalion Classroom</a:t>
                      </a:r>
                    </a:p>
                  </a:txBody>
                  <a:tcPr/>
                </a:tc>
                <a:extLst>
                  <a:ext uri="{0D108BD9-81ED-4DB2-BD59-A6C34878D82A}">
                    <a16:rowId xmlns:a16="http://schemas.microsoft.com/office/drawing/2014/main" val="3416161148"/>
                  </a:ext>
                </a:extLst>
              </a:tr>
              <a:tr h="370840">
                <a:tc>
                  <a:txBody>
                    <a:bodyPr/>
                    <a:lstStyle/>
                    <a:p>
                      <a:pPr algn="ctr"/>
                      <a:r>
                        <a:rPr lang="en-US" dirty="0"/>
                        <a:t>1615</a:t>
                      </a:r>
                    </a:p>
                  </a:txBody>
                  <a:tcPr/>
                </a:tc>
                <a:tc>
                  <a:txBody>
                    <a:bodyPr/>
                    <a:lstStyle/>
                    <a:p>
                      <a:pPr algn="ctr"/>
                      <a:r>
                        <a:rPr lang="en-US" dirty="0"/>
                        <a:t>Personnel released back to organic unit</a:t>
                      </a:r>
                    </a:p>
                  </a:txBody>
                  <a:tcPr/>
                </a:tc>
                <a:extLst>
                  <a:ext uri="{0D108BD9-81ED-4DB2-BD59-A6C34878D82A}">
                    <a16:rowId xmlns:a16="http://schemas.microsoft.com/office/drawing/2014/main" val="1587777647"/>
                  </a:ext>
                </a:extLst>
              </a:tr>
            </a:tbl>
          </a:graphicData>
        </a:graphic>
      </p:graphicFrame>
      <p:sp>
        <p:nvSpPr>
          <p:cNvPr id="6" name="TextBox 5">
            <a:extLst>
              <a:ext uri="{FF2B5EF4-FFF2-40B4-BE49-F238E27FC236}">
                <a16:creationId xmlns:a16="http://schemas.microsoft.com/office/drawing/2014/main" id="{62649F8E-EA85-4098-B4C1-FF1A810DBC52}"/>
              </a:ext>
            </a:extLst>
          </p:cNvPr>
          <p:cNvSpPr txBox="1"/>
          <p:nvPr/>
        </p:nvSpPr>
        <p:spPr>
          <a:xfrm>
            <a:off x="604357" y="5607565"/>
            <a:ext cx="8128000" cy="923330"/>
          </a:xfrm>
          <a:prstGeom prst="rect">
            <a:avLst/>
          </a:prstGeom>
          <a:noFill/>
        </p:spPr>
        <p:txBody>
          <a:bodyPr wrap="square" rtlCol="0">
            <a:spAutoFit/>
          </a:bodyPr>
          <a:lstStyle/>
          <a:p>
            <a:r>
              <a:rPr lang="en-US" dirty="0"/>
              <a:t>*During Table III evaluations each Soldier will be required to demonstrate proficiency executing two (2) drills also Ensure Bore light was completed before Tables 4-6.</a:t>
            </a:r>
          </a:p>
        </p:txBody>
      </p:sp>
    </p:spTree>
    <p:extLst>
      <p:ext uri="{BB962C8B-B14F-4D97-AF65-F5344CB8AC3E}">
        <p14:creationId xmlns:p14="http://schemas.microsoft.com/office/powerpoint/2010/main" val="36083155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DRILLS FLOW 2 AI Per Station</a:t>
            </a:r>
          </a:p>
        </p:txBody>
      </p:sp>
      <p:pic>
        <p:nvPicPr>
          <p:cNvPr id="5" name="Picture 4"/>
          <p:cNvPicPr>
            <a:picLocks noChangeAspect="1"/>
          </p:cNvPicPr>
          <p:nvPr/>
        </p:nvPicPr>
        <p:blipFill>
          <a:blip r:embed="rId2"/>
          <a:stretch>
            <a:fillRect/>
          </a:stretch>
        </p:blipFill>
        <p:spPr>
          <a:xfrm>
            <a:off x="646111" y="1853248"/>
            <a:ext cx="8541236" cy="4639458"/>
          </a:xfrm>
          <a:prstGeom prst="rect">
            <a:avLst/>
          </a:prstGeom>
        </p:spPr>
      </p:pic>
    </p:spTree>
    <p:extLst>
      <p:ext uri="{BB962C8B-B14F-4D97-AF65-F5344CB8AC3E}">
        <p14:creationId xmlns:p14="http://schemas.microsoft.com/office/powerpoint/2010/main" val="242481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846936" y="350808"/>
            <a:ext cx="4498155" cy="584775"/>
          </a:xfrm>
          <a:prstGeom prst="rect">
            <a:avLst/>
          </a:prstGeom>
          <a:noFill/>
        </p:spPr>
        <p:txBody>
          <a:bodyPr wrap="none" rtlCol="0">
            <a:spAutoFit/>
          </a:bodyPr>
          <a:lstStyle/>
          <a:p>
            <a:pPr algn="ctr"/>
            <a:r>
              <a:rPr lang="en-US" sz="3200" dirty="0"/>
              <a:t>MB Table IV – Group/Zero</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3" cy="1754326"/>
          </a:xfrm>
          <a:prstGeom prst="rect">
            <a:avLst/>
          </a:prstGeom>
          <a:noFill/>
          <a:ln>
            <a:solidFill>
              <a:schemeClr val="tx1"/>
            </a:solidFill>
          </a:ln>
        </p:spPr>
        <p:txBody>
          <a:bodyPr wrap="square" rtlCol="0">
            <a:spAutoFit/>
          </a:bodyPr>
          <a:lstStyle/>
          <a:p>
            <a:r>
              <a:rPr lang="en-US" sz="1200" u="sng" dirty="0"/>
              <a:t>Mission</a:t>
            </a:r>
            <a:r>
              <a:rPr lang="en-US" sz="1200" dirty="0"/>
              <a:t>: Conduct Table IV (Group/Zero) at Range 1 NLT 223011SEP21 in order to allow Soldiers to group and zero using their BUIS, CCO, and PEQ15.</a:t>
            </a:r>
          </a:p>
          <a:p>
            <a:endParaRPr lang="en-US" sz="1200" u="sng"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Conduct grouping and zeroing on M4A1 carbine with their primary and back-up optic as well as group and zero with the PEQ-15 aiming laser.</a:t>
            </a:r>
          </a:p>
        </p:txBody>
      </p:sp>
      <p:sp>
        <p:nvSpPr>
          <p:cNvPr id="5" name="TextBox 4">
            <a:extLst>
              <a:ext uri="{FF2B5EF4-FFF2-40B4-BE49-F238E27FC236}">
                <a16:creationId xmlns:a16="http://schemas.microsoft.com/office/drawing/2014/main" id="{40EC687E-A0C2-4576-A694-3C482B8141EF}"/>
              </a:ext>
            </a:extLst>
          </p:cNvPr>
          <p:cNvSpPr txBox="1"/>
          <p:nvPr/>
        </p:nvSpPr>
        <p:spPr>
          <a:xfrm>
            <a:off x="197670" y="2738903"/>
            <a:ext cx="5893633" cy="1384995"/>
          </a:xfrm>
          <a:prstGeom prst="rect">
            <a:avLst/>
          </a:prstGeom>
          <a:noFill/>
          <a:ln>
            <a:solidFill>
              <a:schemeClr val="tx1"/>
            </a:solidFill>
          </a:ln>
        </p:spPr>
        <p:txBody>
          <a:bodyPr wrap="square" rtlCol="0">
            <a:spAutoFit/>
          </a:bodyPr>
          <a:lstStyle/>
          <a:p>
            <a:r>
              <a:rPr lang="en-US" sz="1200" u="sng" dirty="0"/>
              <a:t>Sustainment</a:t>
            </a:r>
            <a:r>
              <a:rPr lang="en-US" sz="1200" dirty="0"/>
              <a:t>:</a:t>
            </a:r>
          </a:p>
          <a:p>
            <a:r>
              <a:rPr lang="en-US" sz="1200" u="sng" dirty="0"/>
              <a:t>CL I</a:t>
            </a:r>
            <a:r>
              <a:rPr lang="en-US" sz="1200" dirty="0"/>
              <a:t>: Water Buffalo will be staged on site for Soldiers to fill up water sources as needed.</a:t>
            </a:r>
          </a:p>
          <a:p>
            <a:endParaRPr lang="en-US" sz="1200" u="sng" dirty="0"/>
          </a:p>
          <a:p>
            <a:r>
              <a:rPr lang="en-US" sz="1200" u="sng" dirty="0"/>
              <a:t>CL VIII</a:t>
            </a:r>
            <a:r>
              <a:rPr lang="en-US" sz="1200" dirty="0"/>
              <a:t>: CLS bags will be fully stocked and staged and evenly distributed behind the firing line. One CLS Bag will be at Concurrent</a:t>
            </a:r>
          </a:p>
          <a:p>
            <a:endParaRPr lang="en-US" sz="1200" dirty="0"/>
          </a:p>
        </p:txBody>
      </p:sp>
      <p:sp>
        <p:nvSpPr>
          <p:cNvPr id="6" name="TextBox 5">
            <a:extLst>
              <a:ext uri="{FF2B5EF4-FFF2-40B4-BE49-F238E27FC236}">
                <a16:creationId xmlns:a16="http://schemas.microsoft.com/office/drawing/2014/main" id="{282BC662-1887-46D5-839A-610B2C179238}"/>
              </a:ext>
            </a:extLst>
          </p:cNvPr>
          <p:cNvSpPr txBox="1"/>
          <p:nvPr/>
        </p:nvSpPr>
        <p:spPr>
          <a:xfrm>
            <a:off x="202364" y="5941620"/>
            <a:ext cx="11387529" cy="830997"/>
          </a:xfrm>
          <a:prstGeom prst="rect">
            <a:avLst/>
          </a:prstGeom>
          <a:noFill/>
          <a:ln>
            <a:solidFill>
              <a:schemeClr val="tx1"/>
            </a:solidFill>
          </a:ln>
        </p:spPr>
        <p:txBody>
          <a:bodyPr wrap="square" rtlCol="0">
            <a:spAutoFit/>
          </a:bodyPr>
          <a:lstStyle/>
          <a:p>
            <a:r>
              <a:rPr lang="en-US" sz="1200" u="sng" dirty="0"/>
              <a:t>Risk Assessment</a:t>
            </a:r>
            <a:r>
              <a:rPr lang="en-US" sz="1200" dirty="0"/>
              <a:t>: Fratricide, dehydration, slip, trips, falls, burns, inclement weather, fire, animal/bug bites, and hearing loss </a:t>
            </a:r>
          </a:p>
          <a:p>
            <a:endParaRPr lang="en-US" sz="1200" dirty="0"/>
          </a:p>
          <a:p>
            <a:r>
              <a:rPr lang="en-US" sz="1200" u="sng" dirty="0"/>
              <a:t>Risk mitigation</a:t>
            </a:r>
            <a:r>
              <a:rPr lang="en-US" sz="1200" dirty="0"/>
              <a:t>: Water will be supplied to allow soldiers proper hydration. Safety brief will be given to all personnel at the range before going hot, as well as weapons will be cleared on and off the range.</a:t>
            </a:r>
          </a:p>
        </p:txBody>
      </p:sp>
      <p:sp>
        <p:nvSpPr>
          <p:cNvPr id="8" name="TextBox 7">
            <a:extLst>
              <a:ext uri="{FF2B5EF4-FFF2-40B4-BE49-F238E27FC236}">
                <a16:creationId xmlns:a16="http://schemas.microsoft.com/office/drawing/2014/main" id="{EAA63ACD-9DEC-4768-9A12-A07806544AEE}"/>
              </a:ext>
            </a:extLst>
          </p:cNvPr>
          <p:cNvSpPr txBox="1"/>
          <p:nvPr/>
        </p:nvSpPr>
        <p:spPr>
          <a:xfrm>
            <a:off x="202364" y="4490699"/>
            <a:ext cx="11387529" cy="1615827"/>
          </a:xfrm>
          <a:prstGeom prst="rect">
            <a:avLst/>
          </a:prstGeom>
          <a:noFill/>
          <a:ln>
            <a:solidFill>
              <a:schemeClr val="tx1"/>
            </a:solidFill>
          </a:ln>
        </p:spPr>
        <p:txBody>
          <a:bodyPr wrap="square" rtlCol="0">
            <a:spAutoFit/>
          </a:bodyPr>
          <a:lstStyle/>
          <a:p>
            <a:r>
              <a:rPr lang="en-US" sz="1100" u="sng" dirty="0"/>
              <a:t>Concept</a:t>
            </a:r>
            <a:r>
              <a:rPr lang="en-US" sz="1100" dirty="0"/>
              <a:t>: Arrive at Range 1 NLT 134510SEP21. Soldiers will ground gear at designated area, get cleared onto the range by the AIs after removing charging handle and bolt carrier group from weapons to the Lightning Protection Area (LPA). Soldiers will receive the range safety brief at the LPA and will travel in teams of two (2) onto the firing line. Soldiers will first group and zero their BUIS, then their CCO, firing 5-shot groups each iteration. After each shot group soldiers will move down range to mark/calculate their corrections on their targets. Once CCOs are grouped and zeroed then the range will be set up for limited visibility, by placing glint tape on the targets for the PEQ-15s to easily acquire. Once limited visibility is achieved then soldiers will repeat the process of zeroing and grouping their PEQ-15s in the same manner as their BUIS and CCO.</a:t>
            </a:r>
          </a:p>
          <a:p>
            <a:endParaRPr lang="en-US" sz="1100" dirty="0"/>
          </a:p>
          <a:p>
            <a:r>
              <a:rPr lang="en-US" sz="1100" u="sng" dirty="0"/>
              <a:t>Concurrent Training/Retrain</a:t>
            </a:r>
            <a:r>
              <a:rPr lang="en-US" sz="1100" dirty="0"/>
              <a:t>: Any Soldier unable to group or zero will be sent to the concurrent/retrain area for additional training (focused on areas of stability, aim, control, and movement) before receiving additional rounds and being sent back on the range.</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pic>
        <p:nvPicPr>
          <p:cNvPr id="25" name="Picture 24">
            <a:extLst>
              <a:ext uri="{FF2B5EF4-FFF2-40B4-BE49-F238E27FC236}">
                <a16:creationId xmlns:a16="http://schemas.microsoft.com/office/drawing/2014/main" id="{2B262A79-278C-4EBB-AA2B-C34BBB4C4633}"/>
              </a:ext>
            </a:extLst>
          </p:cNvPr>
          <p:cNvPicPr>
            <a:picLocks noChangeAspect="1"/>
          </p:cNvPicPr>
          <p:nvPr/>
        </p:nvPicPr>
        <p:blipFill>
          <a:blip r:embed="rId2"/>
          <a:stretch>
            <a:fillRect/>
          </a:stretch>
        </p:blipFill>
        <p:spPr>
          <a:xfrm>
            <a:off x="6096000" y="974360"/>
            <a:ext cx="5493893" cy="3515050"/>
          </a:xfrm>
          <a:prstGeom prst="rect">
            <a:avLst/>
          </a:prstGeom>
        </p:spPr>
      </p:pic>
      <p:sp>
        <p:nvSpPr>
          <p:cNvPr id="26" name="Rectangle 25">
            <a:extLst>
              <a:ext uri="{FF2B5EF4-FFF2-40B4-BE49-F238E27FC236}">
                <a16:creationId xmlns:a16="http://schemas.microsoft.com/office/drawing/2014/main" id="{DE9B1D8C-AE18-42A8-8EF2-FC3E3C1CBB8D}"/>
              </a:ext>
            </a:extLst>
          </p:cNvPr>
          <p:cNvSpPr/>
          <p:nvPr/>
        </p:nvSpPr>
        <p:spPr>
          <a:xfrm>
            <a:off x="8430178" y="2993922"/>
            <a:ext cx="423211"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LPA</a:t>
            </a:r>
          </a:p>
        </p:txBody>
      </p:sp>
      <p:sp>
        <p:nvSpPr>
          <p:cNvPr id="27" name="Rectangle 26">
            <a:extLst>
              <a:ext uri="{FF2B5EF4-FFF2-40B4-BE49-F238E27FC236}">
                <a16:creationId xmlns:a16="http://schemas.microsoft.com/office/drawing/2014/main" id="{429D6B9F-40D3-4845-9907-8CBFBA9BC828}"/>
              </a:ext>
            </a:extLst>
          </p:cNvPr>
          <p:cNvSpPr/>
          <p:nvPr/>
        </p:nvSpPr>
        <p:spPr>
          <a:xfrm>
            <a:off x="8483272" y="2560320"/>
            <a:ext cx="423210" cy="241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 dirty="0"/>
              <a:t>Ammo Point</a:t>
            </a:r>
          </a:p>
        </p:txBody>
      </p:sp>
      <p:sp>
        <p:nvSpPr>
          <p:cNvPr id="28" name="Rectangle 27">
            <a:extLst>
              <a:ext uri="{FF2B5EF4-FFF2-40B4-BE49-F238E27FC236}">
                <a16:creationId xmlns:a16="http://schemas.microsoft.com/office/drawing/2014/main" id="{4C67591C-9D53-46CA-9316-CB5F2DEEDE48}"/>
              </a:ext>
            </a:extLst>
          </p:cNvPr>
          <p:cNvSpPr/>
          <p:nvPr/>
        </p:nvSpPr>
        <p:spPr>
          <a:xfrm>
            <a:off x="8194204" y="1645920"/>
            <a:ext cx="566338" cy="3693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Parking</a:t>
            </a:r>
          </a:p>
        </p:txBody>
      </p:sp>
      <p:sp>
        <p:nvSpPr>
          <p:cNvPr id="29" name="Rectangle 28">
            <a:extLst>
              <a:ext uri="{FF2B5EF4-FFF2-40B4-BE49-F238E27FC236}">
                <a16:creationId xmlns:a16="http://schemas.microsoft.com/office/drawing/2014/main" id="{EE696E19-6793-48FB-B7B2-1209033863AC}"/>
              </a:ext>
            </a:extLst>
          </p:cNvPr>
          <p:cNvSpPr/>
          <p:nvPr/>
        </p:nvSpPr>
        <p:spPr>
          <a:xfrm>
            <a:off x="6878648" y="2338865"/>
            <a:ext cx="654828" cy="2418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000" dirty="0"/>
              <a:t>Gear</a:t>
            </a:r>
          </a:p>
        </p:txBody>
      </p:sp>
      <p:sp>
        <p:nvSpPr>
          <p:cNvPr id="30" name="Rectangle 29">
            <a:extLst>
              <a:ext uri="{FF2B5EF4-FFF2-40B4-BE49-F238E27FC236}">
                <a16:creationId xmlns:a16="http://schemas.microsoft.com/office/drawing/2014/main" id="{32A6607F-5FB2-4CE3-AB10-48D1CE6279E2}"/>
              </a:ext>
            </a:extLst>
          </p:cNvPr>
          <p:cNvSpPr/>
          <p:nvPr/>
        </p:nvSpPr>
        <p:spPr>
          <a:xfrm>
            <a:off x="6666271" y="2802195"/>
            <a:ext cx="666627" cy="4719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t>Concurrent / Retrain</a:t>
            </a:r>
          </a:p>
        </p:txBody>
      </p:sp>
      <p:sp>
        <p:nvSpPr>
          <p:cNvPr id="31" name="Rectangle 30">
            <a:extLst>
              <a:ext uri="{FF2B5EF4-FFF2-40B4-BE49-F238E27FC236}">
                <a16:creationId xmlns:a16="http://schemas.microsoft.com/office/drawing/2014/main" id="{FD6ABD38-81FE-4497-9044-CCE991079572}"/>
              </a:ext>
            </a:extLst>
          </p:cNvPr>
          <p:cNvSpPr/>
          <p:nvPr/>
        </p:nvSpPr>
        <p:spPr>
          <a:xfrm>
            <a:off x="7456785" y="2878885"/>
            <a:ext cx="300867" cy="24187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45C667C2-B213-4377-B96D-2CD3BAD4044C}"/>
              </a:ext>
            </a:extLst>
          </p:cNvPr>
          <p:cNvCxnSpPr/>
          <p:nvPr/>
        </p:nvCxnSpPr>
        <p:spPr>
          <a:xfrm flipH="1" flipV="1">
            <a:off x="7664669" y="3058654"/>
            <a:ext cx="443994" cy="640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0D597E-97FA-4C41-B36D-DEFAB98F28F2}"/>
              </a:ext>
            </a:extLst>
          </p:cNvPr>
          <p:cNvSpPr txBox="1"/>
          <p:nvPr/>
        </p:nvSpPr>
        <p:spPr>
          <a:xfrm>
            <a:off x="7775883" y="3605848"/>
            <a:ext cx="927946" cy="369332"/>
          </a:xfrm>
          <a:prstGeom prst="rect">
            <a:avLst/>
          </a:prstGeom>
          <a:noFill/>
        </p:spPr>
        <p:txBody>
          <a:bodyPr wrap="none" rtlCol="0">
            <a:spAutoFit/>
          </a:bodyPr>
          <a:lstStyle/>
          <a:p>
            <a:r>
              <a:rPr lang="en-US" dirty="0">
                <a:solidFill>
                  <a:schemeClr val="bg1"/>
                </a:solidFill>
              </a:rPr>
              <a:t>Latrines</a:t>
            </a:r>
          </a:p>
        </p:txBody>
      </p:sp>
      <p:sp>
        <p:nvSpPr>
          <p:cNvPr id="34" name="Rectangle 33">
            <a:extLst>
              <a:ext uri="{FF2B5EF4-FFF2-40B4-BE49-F238E27FC236}">
                <a16:creationId xmlns:a16="http://schemas.microsoft.com/office/drawing/2014/main" id="{78DDDF1D-5D66-4069-BADB-3F396F8CA761}"/>
              </a:ext>
            </a:extLst>
          </p:cNvPr>
          <p:cNvSpPr/>
          <p:nvPr/>
        </p:nvSpPr>
        <p:spPr>
          <a:xfrm>
            <a:off x="7859415" y="2509347"/>
            <a:ext cx="498496" cy="302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Water Buffalo</a:t>
            </a:r>
          </a:p>
        </p:txBody>
      </p:sp>
    </p:spTree>
    <p:extLst>
      <p:ext uri="{BB962C8B-B14F-4D97-AF65-F5344CB8AC3E}">
        <p14:creationId xmlns:p14="http://schemas.microsoft.com/office/powerpoint/2010/main" val="343338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 Step Training Model</a:t>
            </a:r>
          </a:p>
        </p:txBody>
      </p:sp>
      <p:pic>
        <p:nvPicPr>
          <p:cNvPr id="4" name="Content Placeholder 3"/>
          <p:cNvPicPr>
            <a:picLocks noGrp="1" noChangeAspect="1"/>
          </p:cNvPicPr>
          <p:nvPr>
            <p:ph idx="1"/>
          </p:nvPr>
        </p:nvPicPr>
        <p:blipFill>
          <a:blip r:embed="rId2"/>
          <a:stretch>
            <a:fillRect/>
          </a:stretch>
        </p:blipFill>
        <p:spPr>
          <a:xfrm>
            <a:off x="1463433" y="1152983"/>
            <a:ext cx="8587401" cy="5404338"/>
          </a:xfrm>
          <a:prstGeom prst="rect">
            <a:avLst/>
          </a:prstGeom>
        </p:spPr>
      </p:pic>
    </p:spTree>
    <p:extLst>
      <p:ext uri="{BB962C8B-B14F-4D97-AF65-F5344CB8AC3E}">
        <p14:creationId xmlns:p14="http://schemas.microsoft.com/office/powerpoint/2010/main" val="1319598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3710746" y="0"/>
            <a:ext cx="4498155" cy="584775"/>
          </a:xfrm>
          <a:prstGeom prst="rect">
            <a:avLst/>
          </a:prstGeom>
          <a:noFill/>
        </p:spPr>
        <p:txBody>
          <a:bodyPr wrap="none" rtlCol="0">
            <a:spAutoFit/>
          </a:bodyPr>
          <a:lstStyle/>
          <a:p>
            <a:pPr algn="ctr"/>
            <a:r>
              <a:rPr lang="en-US" sz="3200" dirty="0"/>
              <a:t>MB Table IV – Group/Zero</a:t>
            </a:r>
          </a:p>
        </p:txBody>
      </p:sp>
      <p:graphicFrame>
        <p:nvGraphicFramePr>
          <p:cNvPr id="4" name="Table 5">
            <a:extLst>
              <a:ext uri="{FF2B5EF4-FFF2-40B4-BE49-F238E27FC236}">
                <a16:creationId xmlns:a16="http://schemas.microsoft.com/office/drawing/2014/main" id="{2FD98C55-F17E-4183-8DF6-27431BB988EE}"/>
              </a:ext>
            </a:extLst>
          </p:cNvPr>
          <p:cNvGraphicFramePr>
            <a:graphicFrameLocks noGrp="1"/>
          </p:cNvGraphicFramePr>
          <p:nvPr>
            <p:extLst>
              <p:ext uri="{D42A27DB-BD31-4B8C-83A1-F6EECF244321}">
                <p14:modId xmlns:p14="http://schemas.microsoft.com/office/powerpoint/2010/main" val="4065524639"/>
              </p:ext>
            </p:extLst>
          </p:nvPr>
        </p:nvGraphicFramePr>
        <p:xfrm>
          <a:off x="775123" y="693005"/>
          <a:ext cx="4701549" cy="6017952"/>
        </p:xfrm>
        <a:graphic>
          <a:graphicData uri="http://schemas.openxmlformats.org/drawingml/2006/table">
            <a:tbl>
              <a:tblPr firstRow="1" bandRow="1">
                <a:tableStyleId>{073A0DAA-6AF3-43AB-8588-CEC1D06C72B9}</a:tableStyleId>
              </a:tblPr>
              <a:tblGrid>
                <a:gridCol w="1093862">
                  <a:extLst>
                    <a:ext uri="{9D8B030D-6E8A-4147-A177-3AD203B41FA5}">
                      <a16:colId xmlns:a16="http://schemas.microsoft.com/office/drawing/2014/main" val="2549607745"/>
                    </a:ext>
                  </a:extLst>
                </a:gridCol>
                <a:gridCol w="3607687">
                  <a:extLst>
                    <a:ext uri="{9D8B030D-6E8A-4147-A177-3AD203B41FA5}">
                      <a16:colId xmlns:a16="http://schemas.microsoft.com/office/drawing/2014/main" val="1675028791"/>
                    </a:ext>
                  </a:extLst>
                </a:gridCol>
              </a:tblGrid>
              <a:tr h="230702">
                <a:tc gridSpan="2">
                  <a:txBody>
                    <a:bodyPr/>
                    <a:lstStyle/>
                    <a:p>
                      <a:pPr algn="ctr"/>
                      <a:r>
                        <a:rPr lang="en-US" dirty="0"/>
                        <a:t>10 SEP 2021 @ Range 1</a:t>
                      </a:r>
                    </a:p>
                  </a:txBody>
                  <a:tcPr/>
                </a:tc>
                <a:tc hMerge="1">
                  <a:txBody>
                    <a:bodyPr/>
                    <a:lstStyle/>
                    <a:p>
                      <a:endParaRPr lang="en-US" dirty="0"/>
                    </a:p>
                  </a:txBody>
                  <a:tcPr/>
                </a:tc>
                <a:extLst>
                  <a:ext uri="{0D108BD9-81ED-4DB2-BD59-A6C34878D82A}">
                    <a16:rowId xmlns:a16="http://schemas.microsoft.com/office/drawing/2014/main" val="4208826444"/>
                  </a:ext>
                </a:extLst>
              </a:tr>
              <a:tr h="403728">
                <a:tc>
                  <a:txBody>
                    <a:bodyPr/>
                    <a:lstStyle/>
                    <a:p>
                      <a:pPr algn="ctr"/>
                      <a:r>
                        <a:rPr lang="en-US" sz="1400" dirty="0"/>
                        <a:t>1230-UTC</a:t>
                      </a:r>
                    </a:p>
                  </a:txBody>
                  <a:tcPr/>
                </a:tc>
                <a:tc>
                  <a:txBody>
                    <a:bodyPr/>
                    <a:lstStyle/>
                    <a:p>
                      <a:pPr algn="ctr"/>
                      <a:r>
                        <a:rPr lang="en-US" sz="1400" dirty="0"/>
                        <a:t>Ammo/Range Detail move to Range 1</a:t>
                      </a:r>
                    </a:p>
                  </a:txBody>
                  <a:tcPr/>
                </a:tc>
                <a:extLst>
                  <a:ext uri="{0D108BD9-81ED-4DB2-BD59-A6C34878D82A}">
                    <a16:rowId xmlns:a16="http://schemas.microsoft.com/office/drawing/2014/main" val="3013873131"/>
                  </a:ext>
                </a:extLst>
              </a:tr>
              <a:tr h="403728">
                <a:tc>
                  <a:txBody>
                    <a:bodyPr/>
                    <a:lstStyle/>
                    <a:p>
                      <a:pPr algn="ctr"/>
                      <a:r>
                        <a:rPr lang="en-US" sz="1400" dirty="0"/>
                        <a:t>1215-1315</a:t>
                      </a:r>
                    </a:p>
                  </a:txBody>
                  <a:tcPr/>
                </a:tc>
                <a:tc>
                  <a:txBody>
                    <a:bodyPr/>
                    <a:lstStyle/>
                    <a:p>
                      <a:pPr algn="ctr"/>
                      <a:r>
                        <a:rPr lang="en-US" sz="1400" dirty="0"/>
                        <a:t>Weapons Draw at Company</a:t>
                      </a:r>
                    </a:p>
                  </a:txBody>
                  <a:tcPr/>
                </a:tc>
                <a:extLst>
                  <a:ext uri="{0D108BD9-81ED-4DB2-BD59-A6C34878D82A}">
                    <a16:rowId xmlns:a16="http://schemas.microsoft.com/office/drawing/2014/main" val="2253458865"/>
                  </a:ext>
                </a:extLst>
              </a:tr>
              <a:tr h="403728">
                <a:tc>
                  <a:txBody>
                    <a:bodyPr/>
                    <a:lstStyle/>
                    <a:p>
                      <a:pPr algn="ctr"/>
                      <a:r>
                        <a:rPr lang="en-US" sz="1400" dirty="0"/>
                        <a:t>1315-1330</a:t>
                      </a:r>
                    </a:p>
                  </a:txBody>
                  <a:tcPr/>
                </a:tc>
                <a:tc>
                  <a:txBody>
                    <a:bodyPr/>
                    <a:lstStyle/>
                    <a:p>
                      <a:pPr algn="ctr"/>
                      <a:r>
                        <a:rPr lang="en-US" sz="1400" dirty="0"/>
                        <a:t>Accountability</a:t>
                      </a:r>
                    </a:p>
                  </a:txBody>
                  <a:tcPr/>
                </a:tc>
                <a:extLst>
                  <a:ext uri="{0D108BD9-81ED-4DB2-BD59-A6C34878D82A}">
                    <a16:rowId xmlns:a16="http://schemas.microsoft.com/office/drawing/2014/main" val="2781078619"/>
                  </a:ext>
                </a:extLst>
              </a:tr>
              <a:tr h="403728">
                <a:tc>
                  <a:txBody>
                    <a:bodyPr/>
                    <a:lstStyle/>
                    <a:p>
                      <a:pPr algn="ctr"/>
                      <a:r>
                        <a:rPr lang="en-US" sz="1400" dirty="0"/>
                        <a:t>1330-1345</a:t>
                      </a:r>
                    </a:p>
                  </a:txBody>
                  <a:tcPr/>
                </a:tc>
                <a:tc>
                  <a:txBody>
                    <a:bodyPr/>
                    <a:lstStyle/>
                    <a:p>
                      <a:pPr algn="ctr"/>
                      <a:r>
                        <a:rPr lang="en-US" sz="1400" dirty="0"/>
                        <a:t>Motor Movement to Range 1 (4 buses)</a:t>
                      </a:r>
                    </a:p>
                  </a:txBody>
                  <a:tcPr/>
                </a:tc>
                <a:extLst>
                  <a:ext uri="{0D108BD9-81ED-4DB2-BD59-A6C34878D82A}">
                    <a16:rowId xmlns:a16="http://schemas.microsoft.com/office/drawing/2014/main" val="423261972"/>
                  </a:ext>
                </a:extLst>
              </a:tr>
              <a:tr h="403728">
                <a:tc>
                  <a:txBody>
                    <a:bodyPr/>
                    <a:lstStyle/>
                    <a:p>
                      <a:pPr algn="ctr"/>
                      <a:r>
                        <a:rPr lang="en-US" sz="1400" dirty="0"/>
                        <a:t>1345-1400</a:t>
                      </a:r>
                    </a:p>
                  </a:txBody>
                  <a:tcPr/>
                </a:tc>
                <a:tc>
                  <a:txBody>
                    <a:bodyPr/>
                    <a:lstStyle/>
                    <a:p>
                      <a:pPr algn="ctr"/>
                      <a:r>
                        <a:rPr lang="en-US" sz="1400" dirty="0"/>
                        <a:t>Range Safety Brief</a:t>
                      </a:r>
                    </a:p>
                  </a:txBody>
                  <a:tcPr/>
                </a:tc>
                <a:extLst>
                  <a:ext uri="{0D108BD9-81ED-4DB2-BD59-A6C34878D82A}">
                    <a16:rowId xmlns:a16="http://schemas.microsoft.com/office/drawing/2014/main" val="2067395673"/>
                  </a:ext>
                </a:extLst>
              </a:tr>
              <a:tr h="403728">
                <a:tc>
                  <a:txBody>
                    <a:bodyPr/>
                    <a:lstStyle/>
                    <a:p>
                      <a:pPr algn="ctr"/>
                      <a:r>
                        <a:rPr lang="en-US" sz="1400" dirty="0"/>
                        <a:t>1400-1500</a:t>
                      </a:r>
                    </a:p>
                  </a:txBody>
                  <a:tcPr/>
                </a:tc>
                <a:tc>
                  <a:txBody>
                    <a:bodyPr/>
                    <a:lstStyle/>
                    <a:p>
                      <a:pPr algn="ctr"/>
                      <a:r>
                        <a:rPr lang="en-US" sz="1400" dirty="0"/>
                        <a:t>Group/Zero BUIS</a:t>
                      </a:r>
                    </a:p>
                  </a:txBody>
                  <a:tcPr/>
                </a:tc>
                <a:extLst>
                  <a:ext uri="{0D108BD9-81ED-4DB2-BD59-A6C34878D82A}">
                    <a16:rowId xmlns:a16="http://schemas.microsoft.com/office/drawing/2014/main" val="900897660"/>
                  </a:ext>
                </a:extLst>
              </a:tr>
              <a:tr h="403728">
                <a:tc>
                  <a:txBody>
                    <a:bodyPr/>
                    <a:lstStyle/>
                    <a:p>
                      <a:pPr algn="ctr"/>
                      <a:r>
                        <a:rPr lang="en-US" sz="1400" dirty="0"/>
                        <a:t>1500-1530</a:t>
                      </a:r>
                    </a:p>
                  </a:txBody>
                  <a:tcPr/>
                </a:tc>
                <a:tc>
                  <a:txBody>
                    <a:bodyPr/>
                    <a:lstStyle/>
                    <a:p>
                      <a:pPr algn="ctr"/>
                      <a:r>
                        <a:rPr lang="en-US" sz="1400" dirty="0"/>
                        <a:t>Retrain BUIS</a:t>
                      </a:r>
                    </a:p>
                  </a:txBody>
                  <a:tcPr/>
                </a:tc>
                <a:extLst>
                  <a:ext uri="{0D108BD9-81ED-4DB2-BD59-A6C34878D82A}">
                    <a16:rowId xmlns:a16="http://schemas.microsoft.com/office/drawing/2014/main" val="3416161148"/>
                  </a:ext>
                </a:extLst>
              </a:tr>
              <a:tr h="403728">
                <a:tc>
                  <a:txBody>
                    <a:bodyPr/>
                    <a:lstStyle/>
                    <a:p>
                      <a:pPr algn="ctr"/>
                      <a:r>
                        <a:rPr lang="en-US" sz="1400" dirty="0"/>
                        <a:t>1530-1600</a:t>
                      </a:r>
                    </a:p>
                  </a:txBody>
                  <a:tcPr/>
                </a:tc>
                <a:tc>
                  <a:txBody>
                    <a:bodyPr/>
                    <a:lstStyle/>
                    <a:p>
                      <a:pPr algn="ctr"/>
                      <a:r>
                        <a:rPr lang="en-US" sz="1400" dirty="0"/>
                        <a:t>Group/Zero BUIS Retrains</a:t>
                      </a:r>
                    </a:p>
                  </a:txBody>
                  <a:tcPr/>
                </a:tc>
                <a:extLst>
                  <a:ext uri="{0D108BD9-81ED-4DB2-BD59-A6C34878D82A}">
                    <a16:rowId xmlns:a16="http://schemas.microsoft.com/office/drawing/2014/main" val="1587777647"/>
                  </a:ext>
                </a:extLst>
              </a:tr>
              <a:tr h="403728">
                <a:tc>
                  <a:txBody>
                    <a:bodyPr/>
                    <a:lstStyle/>
                    <a:p>
                      <a:pPr algn="ctr"/>
                      <a:r>
                        <a:rPr lang="en-US" sz="1400" dirty="0"/>
                        <a:t>1600-1700</a:t>
                      </a:r>
                    </a:p>
                  </a:txBody>
                  <a:tcPr/>
                </a:tc>
                <a:tc>
                  <a:txBody>
                    <a:bodyPr/>
                    <a:lstStyle/>
                    <a:p>
                      <a:pPr algn="ctr"/>
                      <a:r>
                        <a:rPr lang="en-US" sz="1400" dirty="0"/>
                        <a:t>Group/Zero M68 (CCO)</a:t>
                      </a:r>
                    </a:p>
                  </a:txBody>
                  <a:tcPr/>
                </a:tc>
                <a:extLst>
                  <a:ext uri="{0D108BD9-81ED-4DB2-BD59-A6C34878D82A}">
                    <a16:rowId xmlns:a16="http://schemas.microsoft.com/office/drawing/2014/main" val="1772561013"/>
                  </a:ext>
                </a:extLst>
              </a:tr>
              <a:tr h="403728">
                <a:tc>
                  <a:txBody>
                    <a:bodyPr/>
                    <a:lstStyle/>
                    <a:p>
                      <a:pPr algn="ctr"/>
                      <a:r>
                        <a:rPr lang="en-US" sz="1400" dirty="0"/>
                        <a:t>1700-1730</a:t>
                      </a:r>
                    </a:p>
                  </a:txBody>
                  <a:tcPr/>
                </a:tc>
                <a:tc>
                  <a:txBody>
                    <a:bodyPr/>
                    <a:lstStyle/>
                    <a:p>
                      <a:pPr algn="ctr"/>
                      <a:r>
                        <a:rPr lang="en-US" sz="1400" dirty="0"/>
                        <a:t>Retrain M68 (CCO)</a:t>
                      </a:r>
                    </a:p>
                  </a:txBody>
                  <a:tcPr/>
                </a:tc>
                <a:extLst>
                  <a:ext uri="{0D108BD9-81ED-4DB2-BD59-A6C34878D82A}">
                    <a16:rowId xmlns:a16="http://schemas.microsoft.com/office/drawing/2014/main" val="1249349840"/>
                  </a:ext>
                </a:extLst>
              </a:tr>
              <a:tr h="403728">
                <a:tc>
                  <a:txBody>
                    <a:bodyPr/>
                    <a:lstStyle/>
                    <a:p>
                      <a:pPr algn="ctr"/>
                      <a:r>
                        <a:rPr lang="en-US" sz="1400" dirty="0"/>
                        <a:t>1730-1800</a:t>
                      </a:r>
                    </a:p>
                  </a:txBody>
                  <a:tcPr/>
                </a:tc>
                <a:tc>
                  <a:txBody>
                    <a:bodyPr/>
                    <a:lstStyle/>
                    <a:p>
                      <a:pPr algn="ctr"/>
                      <a:r>
                        <a:rPr lang="en-US" sz="1400" dirty="0"/>
                        <a:t>Group/Zero M68 Retrains</a:t>
                      </a:r>
                    </a:p>
                  </a:txBody>
                  <a:tcPr/>
                </a:tc>
                <a:extLst>
                  <a:ext uri="{0D108BD9-81ED-4DB2-BD59-A6C34878D82A}">
                    <a16:rowId xmlns:a16="http://schemas.microsoft.com/office/drawing/2014/main" val="3468760209"/>
                  </a:ext>
                </a:extLst>
              </a:tr>
              <a:tr h="403728">
                <a:tc>
                  <a:txBody>
                    <a:bodyPr/>
                    <a:lstStyle/>
                    <a:p>
                      <a:pPr algn="ctr"/>
                      <a:r>
                        <a:rPr lang="en-US" sz="1400" dirty="0"/>
                        <a:t>1800-1900</a:t>
                      </a:r>
                    </a:p>
                  </a:txBody>
                  <a:tcPr/>
                </a:tc>
                <a:tc>
                  <a:txBody>
                    <a:bodyPr/>
                    <a:lstStyle/>
                    <a:p>
                      <a:pPr algn="ctr"/>
                      <a:r>
                        <a:rPr lang="en-US" sz="1400" dirty="0"/>
                        <a:t>Dinner (MRE)</a:t>
                      </a:r>
                    </a:p>
                  </a:txBody>
                  <a:tcPr/>
                </a:tc>
                <a:extLst>
                  <a:ext uri="{0D108BD9-81ED-4DB2-BD59-A6C34878D82A}">
                    <a16:rowId xmlns:a16="http://schemas.microsoft.com/office/drawing/2014/main" val="3684263968"/>
                  </a:ext>
                </a:extLst>
              </a:tr>
              <a:tr h="403728">
                <a:tc>
                  <a:txBody>
                    <a:bodyPr/>
                    <a:lstStyle/>
                    <a:p>
                      <a:pPr algn="ctr"/>
                      <a:r>
                        <a:rPr lang="en-US" sz="1400" dirty="0"/>
                        <a:t>1900-2045</a:t>
                      </a:r>
                    </a:p>
                  </a:txBody>
                  <a:tcPr/>
                </a:tc>
                <a:tc>
                  <a:txBody>
                    <a:bodyPr/>
                    <a:lstStyle/>
                    <a:p>
                      <a:pPr algn="ctr"/>
                      <a:r>
                        <a:rPr lang="en-US" sz="1400" dirty="0"/>
                        <a:t>Range setup for Night Fire</a:t>
                      </a:r>
                    </a:p>
                  </a:txBody>
                  <a:tcPr/>
                </a:tc>
                <a:extLst>
                  <a:ext uri="{0D108BD9-81ED-4DB2-BD59-A6C34878D82A}">
                    <a16:rowId xmlns:a16="http://schemas.microsoft.com/office/drawing/2014/main" val="1268982829"/>
                  </a:ext>
                </a:extLst>
              </a:tr>
              <a:tr h="403728">
                <a:tc>
                  <a:txBody>
                    <a:bodyPr/>
                    <a:lstStyle/>
                    <a:p>
                      <a:pPr algn="ctr"/>
                      <a:r>
                        <a:rPr lang="en-US" sz="1400" dirty="0"/>
                        <a:t>2045-2100</a:t>
                      </a:r>
                    </a:p>
                  </a:txBody>
                  <a:tcPr/>
                </a:tc>
                <a:tc>
                  <a:txBody>
                    <a:bodyPr/>
                    <a:lstStyle/>
                    <a:p>
                      <a:pPr algn="ctr"/>
                      <a:r>
                        <a:rPr lang="en-US" sz="1400" dirty="0"/>
                        <a:t>Range Safety Brief for Night Ops</a:t>
                      </a:r>
                    </a:p>
                  </a:txBody>
                  <a:tcPr/>
                </a:tc>
                <a:extLst>
                  <a:ext uri="{0D108BD9-81ED-4DB2-BD59-A6C34878D82A}">
                    <a16:rowId xmlns:a16="http://schemas.microsoft.com/office/drawing/2014/main" val="1486944559"/>
                  </a:ext>
                </a:extLst>
              </a:tr>
            </a:tbl>
          </a:graphicData>
        </a:graphic>
      </p:graphicFrame>
      <p:graphicFrame>
        <p:nvGraphicFramePr>
          <p:cNvPr id="5" name="Table 5">
            <a:extLst>
              <a:ext uri="{FF2B5EF4-FFF2-40B4-BE49-F238E27FC236}">
                <a16:creationId xmlns:a16="http://schemas.microsoft.com/office/drawing/2014/main" id="{87E2CDFF-0A7B-4913-B6C5-C632F99C29B5}"/>
              </a:ext>
            </a:extLst>
          </p:cNvPr>
          <p:cNvGraphicFramePr>
            <a:graphicFrameLocks noGrp="1"/>
          </p:cNvGraphicFramePr>
          <p:nvPr>
            <p:extLst>
              <p:ext uri="{D42A27DB-BD31-4B8C-83A1-F6EECF244321}">
                <p14:modId xmlns:p14="http://schemas.microsoft.com/office/powerpoint/2010/main" val="564778887"/>
              </p:ext>
            </p:extLst>
          </p:nvPr>
        </p:nvGraphicFramePr>
        <p:xfrm>
          <a:off x="6304446" y="935583"/>
          <a:ext cx="5141614" cy="4485640"/>
        </p:xfrm>
        <a:graphic>
          <a:graphicData uri="http://schemas.openxmlformats.org/drawingml/2006/table">
            <a:tbl>
              <a:tblPr firstRow="1" bandRow="1">
                <a:tableStyleId>{073A0DAA-6AF3-43AB-8588-CEC1D06C72B9}</a:tableStyleId>
              </a:tblPr>
              <a:tblGrid>
                <a:gridCol w="1196248">
                  <a:extLst>
                    <a:ext uri="{9D8B030D-6E8A-4147-A177-3AD203B41FA5}">
                      <a16:colId xmlns:a16="http://schemas.microsoft.com/office/drawing/2014/main" val="2549607745"/>
                    </a:ext>
                  </a:extLst>
                </a:gridCol>
                <a:gridCol w="3945366">
                  <a:extLst>
                    <a:ext uri="{9D8B030D-6E8A-4147-A177-3AD203B41FA5}">
                      <a16:colId xmlns:a16="http://schemas.microsoft.com/office/drawing/2014/main" val="1675028791"/>
                    </a:ext>
                  </a:extLst>
                </a:gridCol>
              </a:tblGrid>
              <a:tr h="370840">
                <a:tc gridSpan="2">
                  <a:txBody>
                    <a:bodyPr/>
                    <a:lstStyle/>
                    <a:p>
                      <a:pPr algn="ctr"/>
                      <a:r>
                        <a:rPr lang="en-US" dirty="0"/>
                        <a:t>10 SEP 2021 @ Range 1</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2100-2200</a:t>
                      </a:r>
                    </a:p>
                  </a:txBody>
                  <a:tcPr/>
                </a:tc>
                <a:tc>
                  <a:txBody>
                    <a:bodyPr/>
                    <a:lstStyle/>
                    <a:p>
                      <a:pPr algn="ctr"/>
                      <a:r>
                        <a:rPr lang="en-US" dirty="0"/>
                        <a:t>Group/Zero PEQ-15</a:t>
                      </a:r>
                    </a:p>
                  </a:txBody>
                  <a:tcPr/>
                </a:tc>
                <a:extLst>
                  <a:ext uri="{0D108BD9-81ED-4DB2-BD59-A6C34878D82A}">
                    <a16:rowId xmlns:a16="http://schemas.microsoft.com/office/drawing/2014/main" val="3013873131"/>
                  </a:ext>
                </a:extLst>
              </a:tr>
              <a:tr h="370840">
                <a:tc>
                  <a:txBody>
                    <a:bodyPr/>
                    <a:lstStyle/>
                    <a:p>
                      <a:pPr algn="ctr"/>
                      <a:r>
                        <a:rPr lang="en-US" dirty="0"/>
                        <a:t>2200-2230</a:t>
                      </a:r>
                    </a:p>
                  </a:txBody>
                  <a:tcPr/>
                </a:tc>
                <a:tc>
                  <a:txBody>
                    <a:bodyPr/>
                    <a:lstStyle/>
                    <a:p>
                      <a:pPr algn="ctr"/>
                      <a:r>
                        <a:rPr lang="en-US" dirty="0"/>
                        <a:t>Retrain PEQ-15</a:t>
                      </a:r>
                    </a:p>
                  </a:txBody>
                  <a:tcPr/>
                </a:tc>
                <a:extLst>
                  <a:ext uri="{0D108BD9-81ED-4DB2-BD59-A6C34878D82A}">
                    <a16:rowId xmlns:a16="http://schemas.microsoft.com/office/drawing/2014/main" val="2253458865"/>
                  </a:ext>
                </a:extLst>
              </a:tr>
              <a:tr h="370840">
                <a:tc>
                  <a:txBody>
                    <a:bodyPr/>
                    <a:lstStyle/>
                    <a:p>
                      <a:pPr algn="ctr"/>
                      <a:r>
                        <a:rPr lang="en-US" dirty="0"/>
                        <a:t>2230-2300</a:t>
                      </a:r>
                    </a:p>
                  </a:txBody>
                  <a:tcPr/>
                </a:tc>
                <a:tc>
                  <a:txBody>
                    <a:bodyPr/>
                    <a:lstStyle/>
                    <a:p>
                      <a:pPr algn="ctr"/>
                      <a:r>
                        <a:rPr lang="en-US" dirty="0"/>
                        <a:t>Group/Zero PEQ-15 Retrains</a:t>
                      </a:r>
                    </a:p>
                  </a:txBody>
                  <a:tcPr/>
                </a:tc>
                <a:extLst>
                  <a:ext uri="{0D108BD9-81ED-4DB2-BD59-A6C34878D82A}">
                    <a16:rowId xmlns:a16="http://schemas.microsoft.com/office/drawing/2014/main" val="2781078619"/>
                  </a:ext>
                </a:extLst>
              </a:tr>
              <a:tr h="370840">
                <a:tc>
                  <a:txBody>
                    <a:bodyPr/>
                    <a:lstStyle/>
                    <a:p>
                      <a:pPr algn="ctr"/>
                      <a:r>
                        <a:rPr lang="en-US" dirty="0"/>
                        <a:t>2300-2330</a:t>
                      </a:r>
                    </a:p>
                  </a:txBody>
                  <a:tcPr/>
                </a:tc>
                <a:tc>
                  <a:txBody>
                    <a:bodyPr/>
                    <a:lstStyle/>
                    <a:p>
                      <a:pPr algn="ctr"/>
                      <a:r>
                        <a:rPr lang="en-US" dirty="0"/>
                        <a:t>Cleanup of Range</a:t>
                      </a:r>
                    </a:p>
                  </a:txBody>
                  <a:tcPr/>
                </a:tc>
                <a:extLst>
                  <a:ext uri="{0D108BD9-81ED-4DB2-BD59-A6C34878D82A}">
                    <a16:rowId xmlns:a16="http://schemas.microsoft.com/office/drawing/2014/main" val="423261972"/>
                  </a:ext>
                </a:extLst>
              </a:tr>
              <a:tr h="370840">
                <a:tc>
                  <a:txBody>
                    <a:bodyPr/>
                    <a:lstStyle/>
                    <a:p>
                      <a:pPr algn="ctr"/>
                      <a:r>
                        <a:rPr lang="en-US" dirty="0"/>
                        <a:t>2330-2345</a:t>
                      </a:r>
                    </a:p>
                  </a:txBody>
                  <a:tcPr/>
                </a:tc>
                <a:tc>
                  <a:txBody>
                    <a:bodyPr/>
                    <a:lstStyle/>
                    <a:p>
                      <a:pPr algn="ctr"/>
                      <a:r>
                        <a:rPr lang="en-US" dirty="0"/>
                        <a:t>Motor Movement back to Company Area</a:t>
                      </a:r>
                    </a:p>
                  </a:txBody>
                  <a:tcPr/>
                </a:tc>
                <a:extLst>
                  <a:ext uri="{0D108BD9-81ED-4DB2-BD59-A6C34878D82A}">
                    <a16:rowId xmlns:a16="http://schemas.microsoft.com/office/drawing/2014/main" val="2067395673"/>
                  </a:ext>
                </a:extLst>
              </a:tr>
              <a:tr h="370840">
                <a:tc>
                  <a:txBody>
                    <a:bodyPr/>
                    <a:lstStyle/>
                    <a:p>
                      <a:pPr algn="ctr"/>
                      <a:r>
                        <a:rPr lang="en-US" dirty="0"/>
                        <a:t>2345-UTC</a:t>
                      </a:r>
                    </a:p>
                  </a:txBody>
                  <a:tcPr/>
                </a:tc>
                <a:tc>
                  <a:txBody>
                    <a:bodyPr/>
                    <a:lstStyle/>
                    <a:p>
                      <a:pPr algn="ctr"/>
                      <a:r>
                        <a:rPr lang="en-US" dirty="0"/>
                        <a:t>Weapons Turn in at Company/ Personnel released back to organic unit</a:t>
                      </a:r>
                    </a:p>
                  </a:txBody>
                  <a:tcPr/>
                </a:tc>
                <a:extLst>
                  <a:ext uri="{0D108BD9-81ED-4DB2-BD59-A6C34878D82A}">
                    <a16:rowId xmlns:a16="http://schemas.microsoft.com/office/drawing/2014/main" val="900897660"/>
                  </a:ext>
                </a:extLst>
              </a:tr>
            </a:tbl>
          </a:graphicData>
        </a:graphic>
      </p:graphicFrame>
    </p:spTree>
    <p:extLst>
      <p:ext uri="{BB962C8B-B14F-4D97-AF65-F5344CB8AC3E}">
        <p14:creationId xmlns:p14="http://schemas.microsoft.com/office/powerpoint/2010/main" val="2382739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678142" y="350808"/>
            <a:ext cx="4835747" cy="584775"/>
          </a:xfrm>
          <a:prstGeom prst="rect">
            <a:avLst/>
          </a:prstGeom>
          <a:noFill/>
        </p:spPr>
        <p:txBody>
          <a:bodyPr wrap="none" rtlCol="0">
            <a:spAutoFit/>
          </a:bodyPr>
          <a:lstStyle/>
          <a:p>
            <a:pPr algn="ctr"/>
            <a:r>
              <a:rPr lang="en-US" sz="3200" dirty="0"/>
              <a:t>MB Table IV – Confirm/Hold</a:t>
            </a:r>
          </a:p>
        </p:txBody>
      </p:sp>
      <p:sp>
        <p:nvSpPr>
          <p:cNvPr id="24" name="TextBox 23">
            <a:extLst>
              <a:ext uri="{FF2B5EF4-FFF2-40B4-BE49-F238E27FC236}">
                <a16:creationId xmlns:a16="http://schemas.microsoft.com/office/drawing/2014/main" id="{46DF6D19-75B9-464A-9E92-62C1173A5C6B}"/>
              </a:ext>
            </a:extLst>
          </p:cNvPr>
          <p:cNvSpPr txBox="1"/>
          <p:nvPr/>
        </p:nvSpPr>
        <p:spPr>
          <a:xfrm>
            <a:off x="202368" y="974359"/>
            <a:ext cx="5290138" cy="1785104"/>
          </a:xfrm>
          <a:prstGeom prst="rect">
            <a:avLst/>
          </a:prstGeom>
          <a:noFill/>
          <a:ln>
            <a:solidFill>
              <a:schemeClr val="tx1"/>
            </a:solidFill>
          </a:ln>
        </p:spPr>
        <p:txBody>
          <a:bodyPr wrap="square" rtlCol="0">
            <a:spAutoFit/>
          </a:bodyPr>
          <a:lstStyle/>
          <a:p>
            <a:r>
              <a:rPr lang="en-US" sz="1100" u="sng" dirty="0"/>
              <a:t>Mission</a:t>
            </a:r>
            <a:r>
              <a:rPr lang="en-US" sz="1100" dirty="0"/>
              <a:t>: Conduct Table IV (Confirm/Hold) at Range 14 NLT 224511SEP21 in order to allow Soldiers to confirm zero and apply holds at distance using their BUIS, CCO, and PEQ15.</a:t>
            </a:r>
          </a:p>
          <a:p>
            <a:endParaRPr lang="en-US" sz="1100" u="sng" dirty="0"/>
          </a:p>
          <a:p>
            <a:r>
              <a:rPr lang="en-US" sz="1100" u="sng" dirty="0"/>
              <a:t>Uniform</a:t>
            </a:r>
            <a:r>
              <a:rPr lang="en-US" sz="1100" dirty="0"/>
              <a:t>: Patrol cap, ACH, OCPs, ID tags, ID card, pen, notepad, weapons, body armor with plates, seven (7) magazines and pouches, chemical protection mask, eye protection, weapon, assault bag, and water source</a:t>
            </a:r>
          </a:p>
          <a:p>
            <a:endParaRPr lang="en-US" sz="1100" dirty="0"/>
          </a:p>
          <a:p>
            <a:r>
              <a:rPr lang="en-US" sz="1100" u="sng" dirty="0"/>
              <a:t>Tasks</a:t>
            </a:r>
            <a:r>
              <a:rPr lang="en-US" sz="1100" dirty="0"/>
              <a:t>: Conduct grouping and zeroing on M4A1 carbine with their primary and back-up optic as well as group and zero with the PEQ-15 aiming laser.</a:t>
            </a:r>
          </a:p>
        </p:txBody>
      </p:sp>
      <p:sp>
        <p:nvSpPr>
          <p:cNvPr id="25" name="TextBox 24">
            <a:extLst>
              <a:ext uri="{FF2B5EF4-FFF2-40B4-BE49-F238E27FC236}">
                <a16:creationId xmlns:a16="http://schemas.microsoft.com/office/drawing/2014/main" id="{2AC5730A-8AF0-43CE-9985-ACC282145312}"/>
              </a:ext>
            </a:extLst>
          </p:cNvPr>
          <p:cNvSpPr txBox="1"/>
          <p:nvPr/>
        </p:nvSpPr>
        <p:spPr>
          <a:xfrm>
            <a:off x="197671" y="2762499"/>
            <a:ext cx="5290138" cy="1200329"/>
          </a:xfrm>
          <a:prstGeom prst="rect">
            <a:avLst/>
          </a:prstGeom>
          <a:noFill/>
          <a:ln>
            <a:solidFill>
              <a:schemeClr val="tx1"/>
            </a:solidFill>
          </a:ln>
        </p:spPr>
        <p:txBody>
          <a:bodyPr wrap="square" rtlCol="0">
            <a:spAutoFit/>
          </a:bodyPr>
          <a:lstStyle/>
          <a:p>
            <a:r>
              <a:rPr lang="en-US" sz="1200" u="sng" dirty="0"/>
              <a:t>Sustainment</a:t>
            </a:r>
            <a:r>
              <a:rPr lang="en-US" sz="1200" dirty="0"/>
              <a:t>:	     </a:t>
            </a:r>
          </a:p>
          <a:p>
            <a:r>
              <a:rPr lang="en-US" sz="1200" u="sng" dirty="0"/>
              <a:t>CL I</a:t>
            </a:r>
            <a:r>
              <a:rPr lang="en-US" sz="1200" dirty="0"/>
              <a:t>: Water Buffalo will be staged on site for Soldiers to fill up water sources as needed.</a:t>
            </a:r>
          </a:p>
          <a:p>
            <a:endParaRPr lang="en-US" sz="1200" u="sng" dirty="0"/>
          </a:p>
          <a:p>
            <a:r>
              <a:rPr lang="en-US" sz="1200" u="sng" dirty="0"/>
              <a:t>CL VIII</a:t>
            </a:r>
            <a:r>
              <a:rPr lang="en-US" sz="1200" dirty="0"/>
              <a:t>: CLS bags will be fully stocked and staged and evenly distributed behind the firing line. One CLS Bag will be at Concurrent</a:t>
            </a:r>
          </a:p>
        </p:txBody>
      </p:sp>
      <p:sp>
        <p:nvSpPr>
          <p:cNvPr id="26" name="TextBox 25">
            <a:extLst>
              <a:ext uri="{FF2B5EF4-FFF2-40B4-BE49-F238E27FC236}">
                <a16:creationId xmlns:a16="http://schemas.microsoft.com/office/drawing/2014/main" id="{8355F0D4-1BA5-46C5-AD02-BB49F9C2993C}"/>
              </a:ext>
            </a:extLst>
          </p:cNvPr>
          <p:cNvSpPr txBox="1"/>
          <p:nvPr/>
        </p:nvSpPr>
        <p:spPr>
          <a:xfrm>
            <a:off x="202364" y="4526093"/>
            <a:ext cx="11387529" cy="1615827"/>
          </a:xfrm>
          <a:prstGeom prst="rect">
            <a:avLst/>
          </a:prstGeom>
          <a:noFill/>
          <a:ln>
            <a:solidFill>
              <a:schemeClr val="tx1"/>
            </a:solidFill>
          </a:ln>
        </p:spPr>
        <p:txBody>
          <a:bodyPr wrap="square" rtlCol="0">
            <a:spAutoFit/>
          </a:bodyPr>
          <a:lstStyle/>
          <a:p>
            <a:r>
              <a:rPr lang="en-US" sz="1100" u="sng" dirty="0"/>
              <a:t>Concept</a:t>
            </a:r>
            <a:r>
              <a:rPr lang="en-US" sz="1100" dirty="0"/>
              <a:t>: Arrive at Range 14 NLT 160011SEP21. Soldiers will ground gear at designated area, get cleared onto the range by the AIs after removing charging handle and bolt carrier group from weapons to the Lightning Protection Area (LPA). Soldiers will receive the range safety brief at the LPA and will travel in teams of two (2) onto the firing line. Soldiers will first confirm their zero and then demonstrate application of holds at distance on their BUIS, then their CCO, firing 5-shot groups each iteration. Once CCOs are confirmed zero and application of holds have been demonstrated then the range will be set up for limited visibility, by placing glint tape on the targets for the PEQ-15s to easily acquire. Once limited visibility is achieved then soldiers will repeat the process of confirming zero and demonstrating application of holds their PEQ-15s in the same manner as their BUIS and CCO.</a:t>
            </a:r>
          </a:p>
          <a:p>
            <a:endParaRPr lang="en-US" sz="1100" dirty="0"/>
          </a:p>
          <a:p>
            <a:r>
              <a:rPr lang="en-US" sz="1100" u="sng" dirty="0"/>
              <a:t>Concurrent Training/Retrain</a:t>
            </a:r>
            <a:r>
              <a:rPr lang="en-US" sz="1100" dirty="0"/>
              <a:t>: Any Soldier unable to confirm zero or apply proper holds will be sent to the concurrent/retrain area for additional training (focused on areas of stability, aim, control, and movement) before receiving additional rounds and being sent back on the range.</a:t>
            </a:r>
          </a:p>
        </p:txBody>
      </p:sp>
      <p:sp>
        <p:nvSpPr>
          <p:cNvPr id="27" name="TextBox 26">
            <a:extLst>
              <a:ext uri="{FF2B5EF4-FFF2-40B4-BE49-F238E27FC236}">
                <a16:creationId xmlns:a16="http://schemas.microsoft.com/office/drawing/2014/main" id="{BD230B7D-C889-491F-999B-D2EDC20160B3}"/>
              </a:ext>
            </a:extLst>
          </p:cNvPr>
          <p:cNvSpPr txBox="1"/>
          <p:nvPr/>
        </p:nvSpPr>
        <p:spPr>
          <a:xfrm>
            <a:off x="202364" y="5971115"/>
            <a:ext cx="11387529" cy="830997"/>
          </a:xfrm>
          <a:prstGeom prst="rect">
            <a:avLst/>
          </a:prstGeom>
          <a:noFill/>
          <a:ln>
            <a:solidFill>
              <a:schemeClr val="tx1"/>
            </a:solidFill>
          </a:ln>
        </p:spPr>
        <p:txBody>
          <a:bodyPr wrap="square" rtlCol="0">
            <a:spAutoFit/>
          </a:bodyPr>
          <a:lstStyle/>
          <a:p>
            <a:r>
              <a:rPr lang="en-US" sz="1200" u="sng" dirty="0"/>
              <a:t>Risk Assessment</a:t>
            </a:r>
            <a:r>
              <a:rPr lang="en-US" sz="1200" dirty="0"/>
              <a:t>: Fratricide, dehydration, slip, trips, falls, burns, inclement weather, fire, animal/bug bites, and hearing loss </a:t>
            </a:r>
          </a:p>
          <a:p>
            <a:endParaRPr lang="en-US" sz="1200" dirty="0"/>
          </a:p>
          <a:p>
            <a:r>
              <a:rPr lang="en-US" sz="1200" u="sng" dirty="0"/>
              <a:t>Risk mitigation</a:t>
            </a:r>
            <a:r>
              <a:rPr lang="en-US" sz="1200" dirty="0"/>
              <a:t>: Water will be supplied to allow soldiers proper hydration. Safety brief will be given to all personnel at the range before going hot, as well as weapons will be cleared on and off the range.</a:t>
            </a:r>
          </a:p>
        </p:txBody>
      </p:sp>
      <p:pic>
        <p:nvPicPr>
          <p:cNvPr id="3" name="Picture 2">
            <a:extLst>
              <a:ext uri="{FF2B5EF4-FFF2-40B4-BE49-F238E27FC236}">
                <a16:creationId xmlns:a16="http://schemas.microsoft.com/office/drawing/2014/main" id="{C968CE57-4C99-4FE6-93AA-6005A2D9A6A0}"/>
              </a:ext>
            </a:extLst>
          </p:cNvPr>
          <p:cNvPicPr>
            <a:picLocks noChangeAspect="1"/>
          </p:cNvPicPr>
          <p:nvPr/>
        </p:nvPicPr>
        <p:blipFill>
          <a:blip r:embed="rId2"/>
          <a:stretch>
            <a:fillRect/>
          </a:stretch>
        </p:blipFill>
        <p:spPr>
          <a:xfrm>
            <a:off x="5896128" y="935583"/>
            <a:ext cx="5511262" cy="3511600"/>
          </a:xfrm>
          <a:prstGeom prst="rect">
            <a:avLst/>
          </a:prstGeom>
        </p:spPr>
      </p:pic>
      <p:pic>
        <p:nvPicPr>
          <p:cNvPr id="4" name="Picture 3">
            <a:extLst>
              <a:ext uri="{FF2B5EF4-FFF2-40B4-BE49-F238E27FC236}">
                <a16:creationId xmlns:a16="http://schemas.microsoft.com/office/drawing/2014/main" id="{5F2F0A71-C4A4-414E-8583-B5FDFEE74942}"/>
              </a:ext>
            </a:extLst>
          </p:cNvPr>
          <p:cNvPicPr>
            <a:picLocks noChangeAspect="1"/>
          </p:cNvPicPr>
          <p:nvPr/>
        </p:nvPicPr>
        <p:blipFill>
          <a:blip r:embed="rId3"/>
          <a:stretch>
            <a:fillRect/>
          </a:stretch>
        </p:blipFill>
        <p:spPr>
          <a:xfrm>
            <a:off x="8651759" y="974359"/>
            <a:ext cx="2231329" cy="1201016"/>
          </a:xfrm>
          <a:prstGeom prst="rect">
            <a:avLst/>
          </a:prstGeom>
        </p:spPr>
      </p:pic>
    </p:spTree>
    <p:extLst>
      <p:ext uri="{BB962C8B-B14F-4D97-AF65-F5344CB8AC3E}">
        <p14:creationId xmlns:p14="http://schemas.microsoft.com/office/powerpoint/2010/main" val="71473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3678141" y="350808"/>
            <a:ext cx="4835747" cy="584775"/>
          </a:xfrm>
          <a:prstGeom prst="rect">
            <a:avLst/>
          </a:prstGeom>
          <a:noFill/>
        </p:spPr>
        <p:txBody>
          <a:bodyPr wrap="none" rtlCol="0">
            <a:spAutoFit/>
          </a:bodyPr>
          <a:lstStyle/>
          <a:p>
            <a:pPr algn="ctr"/>
            <a:r>
              <a:rPr lang="en-US" sz="3200" dirty="0"/>
              <a:t>MB Table IV – Confirm/Hold</a:t>
            </a:r>
          </a:p>
        </p:txBody>
      </p:sp>
      <p:graphicFrame>
        <p:nvGraphicFramePr>
          <p:cNvPr id="5" name="Table 5">
            <a:extLst>
              <a:ext uri="{FF2B5EF4-FFF2-40B4-BE49-F238E27FC236}">
                <a16:creationId xmlns:a16="http://schemas.microsoft.com/office/drawing/2014/main" id="{914F57A3-EC5A-41D4-89C1-751C258778E5}"/>
              </a:ext>
            </a:extLst>
          </p:cNvPr>
          <p:cNvGraphicFramePr>
            <a:graphicFrameLocks noGrp="1"/>
          </p:cNvGraphicFramePr>
          <p:nvPr>
            <p:extLst>
              <p:ext uri="{D42A27DB-BD31-4B8C-83A1-F6EECF244321}">
                <p14:modId xmlns:p14="http://schemas.microsoft.com/office/powerpoint/2010/main" val="2812913191"/>
              </p:ext>
            </p:extLst>
          </p:nvPr>
        </p:nvGraphicFramePr>
        <p:xfrm>
          <a:off x="745942" y="959876"/>
          <a:ext cx="5141614" cy="4450080"/>
        </p:xfrm>
        <a:graphic>
          <a:graphicData uri="http://schemas.openxmlformats.org/drawingml/2006/table">
            <a:tbl>
              <a:tblPr firstRow="1" bandRow="1">
                <a:tableStyleId>{073A0DAA-6AF3-43AB-8588-CEC1D06C72B9}</a:tableStyleId>
              </a:tblPr>
              <a:tblGrid>
                <a:gridCol w="1196248">
                  <a:extLst>
                    <a:ext uri="{9D8B030D-6E8A-4147-A177-3AD203B41FA5}">
                      <a16:colId xmlns:a16="http://schemas.microsoft.com/office/drawing/2014/main" val="2549607745"/>
                    </a:ext>
                  </a:extLst>
                </a:gridCol>
                <a:gridCol w="3945366">
                  <a:extLst>
                    <a:ext uri="{9D8B030D-6E8A-4147-A177-3AD203B41FA5}">
                      <a16:colId xmlns:a16="http://schemas.microsoft.com/office/drawing/2014/main" val="1675028791"/>
                    </a:ext>
                  </a:extLst>
                </a:gridCol>
              </a:tblGrid>
              <a:tr h="370840">
                <a:tc gridSpan="2">
                  <a:txBody>
                    <a:bodyPr/>
                    <a:lstStyle/>
                    <a:p>
                      <a:pPr algn="ctr"/>
                      <a:r>
                        <a:rPr lang="en-US" dirty="0"/>
                        <a:t>11 SEP 2021 @ Range 14</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sz="1400" dirty="0"/>
                        <a:t>1430-UTC</a:t>
                      </a:r>
                    </a:p>
                  </a:txBody>
                  <a:tcPr/>
                </a:tc>
                <a:tc>
                  <a:txBody>
                    <a:bodyPr/>
                    <a:lstStyle/>
                    <a:p>
                      <a:pPr algn="ctr"/>
                      <a:r>
                        <a:rPr lang="en-US" sz="1400" dirty="0"/>
                        <a:t>Ammo/Range Detail move to Range 14</a:t>
                      </a:r>
                    </a:p>
                  </a:txBody>
                  <a:tcPr/>
                </a:tc>
                <a:extLst>
                  <a:ext uri="{0D108BD9-81ED-4DB2-BD59-A6C34878D82A}">
                    <a16:rowId xmlns:a16="http://schemas.microsoft.com/office/drawing/2014/main" val="3013873131"/>
                  </a:ext>
                </a:extLst>
              </a:tr>
              <a:tr h="370840">
                <a:tc>
                  <a:txBody>
                    <a:bodyPr/>
                    <a:lstStyle/>
                    <a:p>
                      <a:pPr algn="ctr"/>
                      <a:r>
                        <a:rPr lang="en-US" sz="1400" dirty="0"/>
                        <a:t>1415-1515</a:t>
                      </a:r>
                    </a:p>
                  </a:txBody>
                  <a:tcPr/>
                </a:tc>
                <a:tc>
                  <a:txBody>
                    <a:bodyPr/>
                    <a:lstStyle/>
                    <a:p>
                      <a:pPr algn="ctr"/>
                      <a:r>
                        <a:rPr lang="en-US" sz="1400" dirty="0"/>
                        <a:t>Weapons Draw at Company</a:t>
                      </a:r>
                    </a:p>
                  </a:txBody>
                  <a:tcPr/>
                </a:tc>
                <a:extLst>
                  <a:ext uri="{0D108BD9-81ED-4DB2-BD59-A6C34878D82A}">
                    <a16:rowId xmlns:a16="http://schemas.microsoft.com/office/drawing/2014/main" val="2253458865"/>
                  </a:ext>
                </a:extLst>
              </a:tr>
              <a:tr h="370840">
                <a:tc>
                  <a:txBody>
                    <a:bodyPr/>
                    <a:lstStyle/>
                    <a:p>
                      <a:pPr algn="ctr"/>
                      <a:r>
                        <a:rPr lang="en-US" sz="1400" dirty="0"/>
                        <a:t>1515-1545</a:t>
                      </a:r>
                    </a:p>
                  </a:txBody>
                  <a:tcPr/>
                </a:tc>
                <a:tc>
                  <a:txBody>
                    <a:bodyPr/>
                    <a:lstStyle/>
                    <a:p>
                      <a:pPr algn="ctr"/>
                      <a:r>
                        <a:rPr lang="en-US" sz="1400" dirty="0"/>
                        <a:t>Accountability</a:t>
                      </a:r>
                    </a:p>
                  </a:txBody>
                  <a:tcPr/>
                </a:tc>
                <a:extLst>
                  <a:ext uri="{0D108BD9-81ED-4DB2-BD59-A6C34878D82A}">
                    <a16:rowId xmlns:a16="http://schemas.microsoft.com/office/drawing/2014/main" val="2781078619"/>
                  </a:ext>
                </a:extLst>
              </a:tr>
              <a:tr h="370840">
                <a:tc>
                  <a:txBody>
                    <a:bodyPr/>
                    <a:lstStyle/>
                    <a:p>
                      <a:pPr algn="ctr"/>
                      <a:r>
                        <a:rPr lang="en-US" sz="1400" dirty="0"/>
                        <a:t>1545-1600</a:t>
                      </a:r>
                    </a:p>
                  </a:txBody>
                  <a:tcPr/>
                </a:tc>
                <a:tc>
                  <a:txBody>
                    <a:bodyPr/>
                    <a:lstStyle/>
                    <a:p>
                      <a:pPr algn="ctr"/>
                      <a:r>
                        <a:rPr lang="en-US" sz="1400" dirty="0"/>
                        <a:t>Motor Movement to Range 14 (4 buses)</a:t>
                      </a:r>
                    </a:p>
                  </a:txBody>
                  <a:tcPr/>
                </a:tc>
                <a:extLst>
                  <a:ext uri="{0D108BD9-81ED-4DB2-BD59-A6C34878D82A}">
                    <a16:rowId xmlns:a16="http://schemas.microsoft.com/office/drawing/2014/main" val="423261972"/>
                  </a:ext>
                </a:extLst>
              </a:tr>
              <a:tr h="370840">
                <a:tc>
                  <a:txBody>
                    <a:bodyPr/>
                    <a:lstStyle/>
                    <a:p>
                      <a:pPr algn="ctr"/>
                      <a:r>
                        <a:rPr lang="en-US" sz="1400" dirty="0"/>
                        <a:t>1600-1615</a:t>
                      </a:r>
                    </a:p>
                  </a:txBody>
                  <a:tcPr/>
                </a:tc>
                <a:tc>
                  <a:txBody>
                    <a:bodyPr/>
                    <a:lstStyle/>
                    <a:p>
                      <a:pPr algn="ctr"/>
                      <a:r>
                        <a:rPr lang="en-US" sz="1400" dirty="0"/>
                        <a:t>Range Safety Brief</a:t>
                      </a:r>
                    </a:p>
                  </a:txBody>
                  <a:tcPr/>
                </a:tc>
                <a:extLst>
                  <a:ext uri="{0D108BD9-81ED-4DB2-BD59-A6C34878D82A}">
                    <a16:rowId xmlns:a16="http://schemas.microsoft.com/office/drawing/2014/main" val="2067395673"/>
                  </a:ext>
                </a:extLst>
              </a:tr>
              <a:tr h="370840">
                <a:tc>
                  <a:txBody>
                    <a:bodyPr/>
                    <a:lstStyle/>
                    <a:p>
                      <a:pPr algn="ctr"/>
                      <a:r>
                        <a:rPr lang="en-US" sz="1400" dirty="0"/>
                        <a:t>1615-1715</a:t>
                      </a:r>
                    </a:p>
                  </a:txBody>
                  <a:tcPr/>
                </a:tc>
                <a:tc>
                  <a:txBody>
                    <a:bodyPr/>
                    <a:lstStyle/>
                    <a:p>
                      <a:pPr algn="ctr"/>
                      <a:r>
                        <a:rPr lang="en-US" sz="1400" dirty="0"/>
                        <a:t>Confirm/Hold M68 (CCO)</a:t>
                      </a:r>
                    </a:p>
                  </a:txBody>
                  <a:tcPr/>
                </a:tc>
                <a:extLst>
                  <a:ext uri="{0D108BD9-81ED-4DB2-BD59-A6C34878D82A}">
                    <a16:rowId xmlns:a16="http://schemas.microsoft.com/office/drawing/2014/main" val="1772561013"/>
                  </a:ext>
                </a:extLst>
              </a:tr>
              <a:tr h="370840">
                <a:tc>
                  <a:txBody>
                    <a:bodyPr/>
                    <a:lstStyle/>
                    <a:p>
                      <a:pPr algn="ctr"/>
                      <a:r>
                        <a:rPr lang="en-US" sz="1400" dirty="0"/>
                        <a:t>1715-1745</a:t>
                      </a:r>
                    </a:p>
                  </a:txBody>
                  <a:tcPr/>
                </a:tc>
                <a:tc>
                  <a:txBody>
                    <a:bodyPr/>
                    <a:lstStyle/>
                    <a:p>
                      <a:pPr algn="ctr"/>
                      <a:r>
                        <a:rPr lang="en-US" sz="1400" dirty="0"/>
                        <a:t>Retrain M68 (CCO)</a:t>
                      </a:r>
                    </a:p>
                  </a:txBody>
                  <a:tcPr/>
                </a:tc>
                <a:extLst>
                  <a:ext uri="{0D108BD9-81ED-4DB2-BD59-A6C34878D82A}">
                    <a16:rowId xmlns:a16="http://schemas.microsoft.com/office/drawing/2014/main" val="1249349840"/>
                  </a:ext>
                </a:extLst>
              </a:tr>
              <a:tr h="370840">
                <a:tc>
                  <a:txBody>
                    <a:bodyPr/>
                    <a:lstStyle/>
                    <a:p>
                      <a:pPr algn="ctr"/>
                      <a:r>
                        <a:rPr lang="en-US" sz="1400" dirty="0"/>
                        <a:t>1745-1815</a:t>
                      </a:r>
                    </a:p>
                  </a:txBody>
                  <a:tcPr/>
                </a:tc>
                <a:tc>
                  <a:txBody>
                    <a:bodyPr/>
                    <a:lstStyle/>
                    <a:p>
                      <a:pPr algn="ctr"/>
                      <a:r>
                        <a:rPr lang="en-US" sz="1400" dirty="0"/>
                        <a:t>Confirm/Hold M68 Retrains</a:t>
                      </a:r>
                    </a:p>
                  </a:txBody>
                  <a:tcPr/>
                </a:tc>
                <a:extLst>
                  <a:ext uri="{0D108BD9-81ED-4DB2-BD59-A6C34878D82A}">
                    <a16:rowId xmlns:a16="http://schemas.microsoft.com/office/drawing/2014/main" val="3468760209"/>
                  </a:ext>
                </a:extLst>
              </a:tr>
              <a:tr h="370840">
                <a:tc>
                  <a:txBody>
                    <a:bodyPr/>
                    <a:lstStyle/>
                    <a:p>
                      <a:pPr algn="ctr"/>
                      <a:r>
                        <a:rPr lang="en-US" sz="1400" dirty="0"/>
                        <a:t>1815-1900</a:t>
                      </a:r>
                    </a:p>
                  </a:txBody>
                  <a:tcPr/>
                </a:tc>
                <a:tc>
                  <a:txBody>
                    <a:bodyPr/>
                    <a:lstStyle/>
                    <a:p>
                      <a:pPr algn="ctr"/>
                      <a:r>
                        <a:rPr lang="en-US" sz="1400" dirty="0"/>
                        <a:t>Dinner (MRE)</a:t>
                      </a:r>
                    </a:p>
                  </a:txBody>
                  <a:tcPr/>
                </a:tc>
                <a:extLst>
                  <a:ext uri="{0D108BD9-81ED-4DB2-BD59-A6C34878D82A}">
                    <a16:rowId xmlns:a16="http://schemas.microsoft.com/office/drawing/2014/main" val="3684263968"/>
                  </a:ext>
                </a:extLst>
              </a:tr>
              <a:tr h="370840">
                <a:tc>
                  <a:txBody>
                    <a:bodyPr/>
                    <a:lstStyle/>
                    <a:p>
                      <a:pPr algn="ctr"/>
                      <a:r>
                        <a:rPr lang="en-US" sz="1400" dirty="0"/>
                        <a:t>1900-2045</a:t>
                      </a:r>
                    </a:p>
                  </a:txBody>
                  <a:tcPr/>
                </a:tc>
                <a:tc>
                  <a:txBody>
                    <a:bodyPr/>
                    <a:lstStyle/>
                    <a:p>
                      <a:pPr algn="ctr"/>
                      <a:r>
                        <a:rPr lang="en-US" sz="1400" dirty="0"/>
                        <a:t>Range setup for Night Fire</a:t>
                      </a:r>
                    </a:p>
                  </a:txBody>
                  <a:tcPr/>
                </a:tc>
                <a:extLst>
                  <a:ext uri="{0D108BD9-81ED-4DB2-BD59-A6C34878D82A}">
                    <a16:rowId xmlns:a16="http://schemas.microsoft.com/office/drawing/2014/main" val="1268982829"/>
                  </a:ext>
                </a:extLst>
              </a:tr>
              <a:tr h="370840">
                <a:tc>
                  <a:txBody>
                    <a:bodyPr/>
                    <a:lstStyle/>
                    <a:p>
                      <a:pPr algn="ctr"/>
                      <a:r>
                        <a:rPr lang="en-US" sz="1400" dirty="0"/>
                        <a:t>2045-2100</a:t>
                      </a:r>
                    </a:p>
                  </a:txBody>
                  <a:tcPr/>
                </a:tc>
                <a:tc>
                  <a:txBody>
                    <a:bodyPr/>
                    <a:lstStyle/>
                    <a:p>
                      <a:pPr algn="ctr"/>
                      <a:r>
                        <a:rPr lang="en-US" sz="1400" dirty="0"/>
                        <a:t>Range Safety Brief for Night Ops</a:t>
                      </a:r>
                    </a:p>
                  </a:txBody>
                  <a:tcPr/>
                </a:tc>
                <a:extLst>
                  <a:ext uri="{0D108BD9-81ED-4DB2-BD59-A6C34878D82A}">
                    <a16:rowId xmlns:a16="http://schemas.microsoft.com/office/drawing/2014/main" val="1486944559"/>
                  </a:ext>
                </a:extLst>
              </a:tr>
            </a:tbl>
          </a:graphicData>
        </a:graphic>
      </p:graphicFrame>
      <p:graphicFrame>
        <p:nvGraphicFramePr>
          <p:cNvPr id="6" name="Table 5">
            <a:extLst>
              <a:ext uri="{FF2B5EF4-FFF2-40B4-BE49-F238E27FC236}">
                <a16:creationId xmlns:a16="http://schemas.microsoft.com/office/drawing/2014/main" id="{32057C02-93E5-47E6-8D38-B91C6FEC980D}"/>
              </a:ext>
            </a:extLst>
          </p:cNvPr>
          <p:cNvGraphicFramePr>
            <a:graphicFrameLocks noGrp="1"/>
          </p:cNvGraphicFramePr>
          <p:nvPr>
            <p:extLst>
              <p:ext uri="{D42A27DB-BD31-4B8C-83A1-F6EECF244321}">
                <p14:modId xmlns:p14="http://schemas.microsoft.com/office/powerpoint/2010/main" val="3279777070"/>
              </p:ext>
            </p:extLst>
          </p:nvPr>
        </p:nvGraphicFramePr>
        <p:xfrm>
          <a:off x="6304446" y="935583"/>
          <a:ext cx="5141614" cy="4485640"/>
        </p:xfrm>
        <a:graphic>
          <a:graphicData uri="http://schemas.openxmlformats.org/drawingml/2006/table">
            <a:tbl>
              <a:tblPr firstRow="1" bandRow="1">
                <a:tableStyleId>{073A0DAA-6AF3-43AB-8588-CEC1D06C72B9}</a:tableStyleId>
              </a:tblPr>
              <a:tblGrid>
                <a:gridCol w="1196248">
                  <a:extLst>
                    <a:ext uri="{9D8B030D-6E8A-4147-A177-3AD203B41FA5}">
                      <a16:colId xmlns:a16="http://schemas.microsoft.com/office/drawing/2014/main" val="2549607745"/>
                    </a:ext>
                  </a:extLst>
                </a:gridCol>
                <a:gridCol w="3945366">
                  <a:extLst>
                    <a:ext uri="{9D8B030D-6E8A-4147-A177-3AD203B41FA5}">
                      <a16:colId xmlns:a16="http://schemas.microsoft.com/office/drawing/2014/main" val="1675028791"/>
                    </a:ext>
                  </a:extLst>
                </a:gridCol>
              </a:tblGrid>
              <a:tr h="370840">
                <a:tc gridSpan="2">
                  <a:txBody>
                    <a:bodyPr/>
                    <a:lstStyle/>
                    <a:p>
                      <a:pPr algn="ctr"/>
                      <a:r>
                        <a:rPr lang="en-US" dirty="0"/>
                        <a:t>11 SEP 2021 @ Range 14</a:t>
                      </a:r>
                    </a:p>
                  </a:txBody>
                  <a:tcPr/>
                </a:tc>
                <a:tc hMerge="1">
                  <a:txBody>
                    <a:bodyPr/>
                    <a:lstStyle/>
                    <a:p>
                      <a:endParaRPr lang="en-US" dirty="0"/>
                    </a:p>
                  </a:txBody>
                  <a:tcPr/>
                </a:tc>
                <a:extLst>
                  <a:ext uri="{0D108BD9-81ED-4DB2-BD59-A6C34878D82A}">
                    <a16:rowId xmlns:a16="http://schemas.microsoft.com/office/drawing/2014/main" val="4208826444"/>
                  </a:ext>
                </a:extLst>
              </a:tr>
              <a:tr h="370840">
                <a:tc>
                  <a:txBody>
                    <a:bodyPr/>
                    <a:lstStyle/>
                    <a:p>
                      <a:pPr algn="ctr"/>
                      <a:r>
                        <a:rPr lang="en-US" dirty="0"/>
                        <a:t>2100-2200</a:t>
                      </a:r>
                    </a:p>
                  </a:txBody>
                  <a:tcPr/>
                </a:tc>
                <a:tc>
                  <a:txBody>
                    <a:bodyPr/>
                    <a:lstStyle/>
                    <a:p>
                      <a:pPr algn="ctr"/>
                      <a:r>
                        <a:rPr lang="en-US" dirty="0"/>
                        <a:t>Confirm/Hold PEQ-15</a:t>
                      </a:r>
                    </a:p>
                  </a:txBody>
                  <a:tcPr/>
                </a:tc>
                <a:extLst>
                  <a:ext uri="{0D108BD9-81ED-4DB2-BD59-A6C34878D82A}">
                    <a16:rowId xmlns:a16="http://schemas.microsoft.com/office/drawing/2014/main" val="3013873131"/>
                  </a:ext>
                </a:extLst>
              </a:tr>
              <a:tr h="370840">
                <a:tc>
                  <a:txBody>
                    <a:bodyPr/>
                    <a:lstStyle/>
                    <a:p>
                      <a:pPr algn="ctr"/>
                      <a:r>
                        <a:rPr lang="en-US" dirty="0"/>
                        <a:t>2200-2230</a:t>
                      </a:r>
                    </a:p>
                  </a:txBody>
                  <a:tcPr/>
                </a:tc>
                <a:tc>
                  <a:txBody>
                    <a:bodyPr/>
                    <a:lstStyle/>
                    <a:p>
                      <a:pPr algn="ctr"/>
                      <a:r>
                        <a:rPr lang="en-US" dirty="0"/>
                        <a:t>Retrain PEQ-15</a:t>
                      </a:r>
                    </a:p>
                  </a:txBody>
                  <a:tcPr/>
                </a:tc>
                <a:extLst>
                  <a:ext uri="{0D108BD9-81ED-4DB2-BD59-A6C34878D82A}">
                    <a16:rowId xmlns:a16="http://schemas.microsoft.com/office/drawing/2014/main" val="2253458865"/>
                  </a:ext>
                </a:extLst>
              </a:tr>
              <a:tr h="370840">
                <a:tc>
                  <a:txBody>
                    <a:bodyPr/>
                    <a:lstStyle/>
                    <a:p>
                      <a:pPr algn="ctr"/>
                      <a:r>
                        <a:rPr lang="en-US" dirty="0"/>
                        <a:t>2230-2300</a:t>
                      </a:r>
                    </a:p>
                  </a:txBody>
                  <a:tcPr/>
                </a:tc>
                <a:tc>
                  <a:txBody>
                    <a:bodyPr/>
                    <a:lstStyle/>
                    <a:p>
                      <a:pPr algn="ctr"/>
                      <a:r>
                        <a:rPr lang="en-US" dirty="0"/>
                        <a:t>Confirm/Hold PEQ-15 Retrains</a:t>
                      </a:r>
                    </a:p>
                  </a:txBody>
                  <a:tcPr/>
                </a:tc>
                <a:extLst>
                  <a:ext uri="{0D108BD9-81ED-4DB2-BD59-A6C34878D82A}">
                    <a16:rowId xmlns:a16="http://schemas.microsoft.com/office/drawing/2014/main" val="2781078619"/>
                  </a:ext>
                </a:extLst>
              </a:tr>
              <a:tr h="370840">
                <a:tc>
                  <a:txBody>
                    <a:bodyPr/>
                    <a:lstStyle/>
                    <a:p>
                      <a:pPr algn="ctr"/>
                      <a:r>
                        <a:rPr lang="en-US" dirty="0"/>
                        <a:t>2300-2330</a:t>
                      </a:r>
                    </a:p>
                  </a:txBody>
                  <a:tcPr/>
                </a:tc>
                <a:tc>
                  <a:txBody>
                    <a:bodyPr/>
                    <a:lstStyle/>
                    <a:p>
                      <a:pPr algn="ctr"/>
                      <a:r>
                        <a:rPr lang="en-US" dirty="0"/>
                        <a:t>Cleanup of Range</a:t>
                      </a:r>
                    </a:p>
                  </a:txBody>
                  <a:tcPr/>
                </a:tc>
                <a:extLst>
                  <a:ext uri="{0D108BD9-81ED-4DB2-BD59-A6C34878D82A}">
                    <a16:rowId xmlns:a16="http://schemas.microsoft.com/office/drawing/2014/main" val="423261972"/>
                  </a:ext>
                </a:extLst>
              </a:tr>
              <a:tr h="370840">
                <a:tc>
                  <a:txBody>
                    <a:bodyPr/>
                    <a:lstStyle/>
                    <a:p>
                      <a:pPr algn="ctr"/>
                      <a:r>
                        <a:rPr lang="en-US" dirty="0"/>
                        <a:t>2330-2345</a:t>
                      </a:r>
                    </a:p>
                  </a:txBody>
                  <a:tcPr/>
                </a:tc>
                <a:tc>
                  <a:txBody>
                    <a:bodyPr/>
                    <a:lstStyle/>
                    <a:p>
                      <a:pPr algn="ctr"/>
                      <a:r>
                        <a:rPr lang="en-US" dirty="0"/>
                        <a:t>Motor Movement back to Company Area</a:t>
                      </a:r>
                    </a:p>
                  </a:txBody>
                  <a:tcPr/>
                </a:tc>
                <a:extLst>
                  <a:ext uri="{0D108BD9-81ED-4DB2-BD59-A6C34878D82A}">
                    <a16:rowId xmlns:a16="http://schemas.microsoft.com/office/drawing/2014/main" val="2067395673"/>
                  </a:ext>
                </a:extLst>
              </a:tr>
              <a:tr h="370840">
                <a:tc>
                  <a:txBody>
                    <a:bodyPr/>
                    <a:lstStyle/>
                    <a:p>
                      <a:pPr algn="ctr"/>
                      <a:r>
                        <a:rPr lang="en-US" dirty="0"/>
                        <a:t>2345-UTC</a:t>
                      </a:r>
                    </a:p>
                  </a:txBody>
                  <a:tcPr/>
                </a:tc>
                <a:tc>
                  <a:txBody>
                    <a:bodyPr/>
                    <a:lstStyle/>
                    <a:p>
                      <a:pPr algn="ctr"/>
                      <a:r>
                        <a:rPr lang="en-US" dirty="0"/>
                        <a:t>Weapons Turn in at Company/ Personnel released back to organic unit</a:t>
                      </a:r>
                    </a:p>
                  </a:txBody>
                  <a:tcPr/>
                </a:tc>
                <a:extLst>
                  <a:ext uri="{0D108BD9-81ED-4DB2-BD59-A6C34878D82A}">
                    <a16:rowId xmlns:a16="http://schemas.microsoft.com/office/drawing/2014/main" val="900897660"/>
                  </a:ext>
                </a:extLst>
              </a:tr>
            </a:tbl>
          </a:graphicData>
        </a:graphic>
      </p:graphicFrame>
    </p:spTree>
    <p:extLst>
      <p:ext uri="{BB962C8B-B14F-4D97-AF65-F5344CB8AC3E}">
        <p14:creationId xmlns:p14="http://schemas.microsoft.com/office/powerpoint/2010/main" val="2376073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099620" y="350808"/>
            <a:ext cx="5992795" cy="584775"/>
          </a:xfrm>
          <a:prstGeom prst="rect">
            <a:avLst/>
          </a:prstGeom>
          <a:noFill/>
        </p:spPr>
        <p:txBody>
          <a:bodyPr wrap="none" rtlCol="0">
            <a:spAutoFit/>
          </a:bodyPr>
          <a:lstStyle/>
          <a:p>
            <a:pPr algn="ctr"/>
            <a:r>
              <a:rPr lang="en-US" sz="3200" dirty="0"/>
              <a:t>MB Table V – Practice Qualification</a:t>
            </a:r>
          </a:p>
        </p:txBody>
      </p:sp>
      <p:sp>
        <p:nvSpPr>
          <p:cNvPr id="4" name="TextBox 3">
            <a:extLst>
              <a:ext uri="{FF2B5EF4-FFF2-40B4-BE49-F238E27FC236}">
                <a16:creationId xmlns:a16="http://schemas.microsoft.com/office/drawing/2014/main" id="{FD18C816-B621-4889-A10C-40ADDAA7B2E8}"/>
              </a:ext>
            </a:extLst>
          </p:cNvPr>
          <p:cNvSpPr txBox="1"/>
          <p:nvPr/>
        </p:nvSpPr>
        <p:spPr>
          <a:xfrm>
            <a:off x="202367" y="974359"/>
            <a:ext cx="5893634" cy="2123658"/>
          </a:xfrm>
          <a:prstGeom prst="rect">
            <a:avLst/>
          </a:prstGeom>
          <a:noFill/>
          <a:ln>
            <a:solidFill>
              <a:schemeClr val="tx1"/>
            </a:solidFill>
          </a:ln>
        </p:spPr>
        <p:txBody>
          <a:bodyPr wrap="square" rtlCol="0">
            <a:spAutoFit/>
          </a:bodyPr>
          <a:lstStyle/>
          <a:p>
            <a:r>
              <a:rPr lang="en-US" sz="1200" u="sng" dirty="0"/>
              <a:t>Mission</a:t>
            </a:r>
            <a:r>
              <a:rPr lang="en-US" sz="1200" dirty="0"/>
              <a:t>: Conduct Table V (Practice Record Qualification) at Range 14 NLT 233012SEP21 in order to allow Soldiers to familiarize and gain confidence in their ability to meet the standard for the Record Fire (Table VI) on their CCO (Day) and PEQ15 (Night).</a:t>
            </a:r>
          </a:p>
          <a:p>
            <a:endParaRPr lang="en-US" sz="1200" u="sng"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Conduct Practice Qualification during the day with CCO and Practice Qualification during the night with the PEQ-15.</a:t>
            </a:r>
          </a:p>
        </p:txBody>
      </p:sp>
      <p:sp>
        <p:nvSpPr>
          <p:cNvPr id="8" name="TextBox 7">
            <a:extLst>
              <a:ext uri="{FF2B5EF4-FFF2-40B4-BE49-F238E27FC236}">
                <a16:creationId xmlns:a16="http://schemas.microsoft.com/office/drawing/2014/main" id="{EAA63ACD-9DEC-4768-9A12-A07806544AEE}"/>
              </a:ext>
            </a:extLst>
          </p:cNvPr>
          <p:cNvSpPr txBox="1"/>
          <p:nvPr/>
        </p:nvSpPr>
        <p:spPr>
          <a:xfrm>
            <a:off x="202365" y="4489409"/>
            <a:ext cx="11387529" cy="1569660"/>
          </a:xfrm>
          <a:prstGeom prst="rect">
            <a:avLst/>
          </a:prstGeom>
          <a:noFill/>
          <a:ln>
            <a:solidFill>
              <a:schemeClr val="tx1"/>
            </a:solidFill>
          </a:ln>
        </p:spPr>
        <p:txBody>
          <a:bodyPr wrap="square" rtlCol="0">
            <a:spAutoFit/>
          </a:bodyPr>
          <a:lstStyle/>
          <a:p>
            <a:r>
              <a:rPr lang="en-US" sz="1200" u="sng" dirty="0"/>
              <a:t>Concept</a:t>
            </a:r>
            <a:r>
              <a:rPr lang="en-US" sz="1200" dirty="0"/>
              <a:t>: Arrive at Range 14 NLT 151512SEP21. Once soldiers arrive, they will remove their bolt carrier group and charging handles to be cleared onto the range, to the Lightning Protection Area (LPA). At the LPA soldiers will receive their safety brief. Soldiers will receive their 4 10-round magazines (1 will have a DDI round inside)(Day) or their 2 10-round magazines (night) and then they will move to their assigned firing points and begin the qualification table. After completion of their firing iteration the soldier will move to the base of the tower to receive scores and, if necessary, additional training. 28/40 70% Day and Night 14/20 Night</a:t>
            </a:r>
          </a:p>
          <a:p>
            <a:endParaRPr lang="en-US" sz="1200" dirty="0"/>
          </a:p>
          <a:p>
            <a:r>
              <a:rPr lang="en-US" sz="1200" u="sng" dirty="0"/>
              <a:t>Concurrent Training/Retrain</a:t>
            </a:r>
            <a:r>
              <a:rPr lang="en-US" sz="1200" dirty="0"/>
              <a:t>: Concurrent training will have a primary focus on supported firing positions from a barrier, magazine changes, dry fire drills, and immediate/remedial actions. Anything more the soldier requests will be 1:1 with an AI.</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sp>
        <p:nvSpPr>
          <p:cNvPr id="15" name="Rectangle 14">
            <a:extLst>
              <a:ext uri="{FF2B5EF4-FFF2-40B4-BE49-F238E27FC236}">
                <a16:creationId xmlns:a16="http://schemas.microsoft.com/office/drawing/2014/main" id="{F9549EFD-0598-4FC5-924E-6603B4047B45}"/>
              </a:ext>
            </a:extLst>
          </p:cNvPr>
          <p:cNvSpPr/>
          <p:nvPr/>
        </p:nvSpPr>
        <p:spPr>
          <a:xfrm>
            <a:off x="7456785" y="2878885"/>
            <a:ext cx="300867" cy="24187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A6C91D-95E0-4CA6-954C-508F8C635126}"/>
              </a:ext>
            </a:extLst>
          </p:cNvPr>
          <p:cNvSpPr txBox="1"/>
          <p:nvPr/>
        </p:nvSpPr>
        <p:spPr>
          <a:xfrm>
            <a:off x="7775883" y="3605848"/>
            <a:ext cx="927946" cy="369332"/>
          </a:xfrm>
          <a:prstGeom prst="rect">
            <a:avLst/>
          </a:prstGeom>
          <a:noFill/>
        </p:spPr>
        <p:txBody>
          <a:bodyPr wrap="none" rtlCol="0">
            <a:spAutoFit/>
          </a:bodyPr>
          <a:lstStyle/>
          <a:p>
            <a:r>
              <a:rPr lang="en-US" dirty="0">
                <a:solidFill>
                  <a:schemeClr val="bg1"/>
                </a:solidFill>
              </a:rPr>
              <a:t>Latrines</a:t>
            </a:r>
          </a:p>
        </p:txBody>
      </p:sp>
      <p:sp>
        <p:nvSpPr>
          <p:cNvPr id="11" name="TextBox 10">
            <a:extLst>
              <a:ext uri="{FF2B5EF4-FFF2-40B4-BE49-F238E27FC236}">
                <a16:creationId xmlns:a16="http://schemas.microsoft.com/office/drawing/2014/main" id="{77E10C7D-6F6C-44AA-95BE-4C6E38F40935}"/>
              </a:ext>
            </a:extLst>
          </p:cNvPr>
          <p:cNvSpPr txBox="1"/>
          <p:nvPr/>
        </p:nvSpPr>
        <p:spPr>
          <a:xfrm>
            <a:off x="199713" y="5883641"/>
            <a:ext cx="11387529" cy="830997"/>
          </a:xfrm>
          <a:prstGeom prst="rect">
            <a:avLst/>
          </a:prstGeom>
          <a:noFill/>
          <a:ln>
            <a:solidFill>
              <a:schemeClr val="tx1"/>
            </a:solidFill>
          </a:ln>
        </p:spPr>
        <p:txBody>
          <a:bodyPr wrap="square" rtlCol="0">
            <a:spAutoFit/>
          </a:bodyPr>
          <a:lstStyle/>
          <a:p>
            <a:r>
              <a:rPr lang="en-US" sz="1200" u="sng" dirty="0"/>
              <a:t>Risk Assessment</a:t>
            </a:r>
            <a:r>
              <a:rPr lang="en-US" sz="1200" dirty="0"/>
              <a:t>: Fratricide, dehydration, slip, trips, falls, burns, inclement weather, fire, animal/bug bites, and hearing loss </a:t>
            </a:r>
          </a:p>
          <a:p>
            <a:endParaRPr lang="en-US" sz="1200" dirty="0"/>
          </a:p>
          <a:p>
            <a:r>
              <a:rPr lang="en-US" sz="1200" u="sng" dirty="0"/>
              <a:t>Risk mitigation</a:t>
            </a:r>
            <a:r>
              <a:rPr lang="en-US" sz="1200" dirty="0"/>
              <a:t>: Water will be supplied to allow soldiers proper hydration. Safety brief will be given to all personnel at the range before going hot, as well as weapons will be cleared on and off the range.</a:t>
            </a:r>
          </a:p>
        </p:txBody>
      </p:sp>
      <p:sp>
        <p:nvSpPr>
          <p:cNvPr id="12" name="TextBox 11">
            <a:extLst>
              <a:ext uri="{FF2B5EF4-FFF2-40B4-BE49-F238E27FC236}">
                <a16:creationId xmlns:a16="http://schemas.microsoft.com/office/drawing/2014/main" id="{88A5D953-0BEF-4DFB-838F-A3C5E5813DE0}"/>
              </a:ext>
            </a:extLst>
          </p:cNvPr>
          <p:cNvSpPr txBox="1"/>
          <p:nvPr/>
        </p:nvSpPr>
        <p:spPr>
          <a:xfrm>
            <a:off x="197671" y="2921785"/>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	     </a:t>
            </a:r>
          </a:p>
          <a:p>
            <a:r>
              <a:rPr lang="en-US" sz="1200" u="sng" dirty="0"/>
              <a:t>CL I</a:t>
            </a:r>
            <a:r>
              <a:rPr lang="en-US" sz="1200" dirty="0"/>
              <a:t>: Water Buffalo will be staged on site for Soldiers to fill up water sources as needed.</a:t>
            </a:r>
            <a:endParaRPr lang="en-US" sz="1200" u="sng" dirty="0"/>
          </a:p>
          <a:p>
            <a:endParaRPr lang="en-US" sz="1200" u="sng" dirty="0"/>
          </a:p>
          <a:p>
            <a:r>
              <a:rPr lang="en-US" sz="1200" u="sng" dirty="0"/>
              <a:t>CL VIII</a:t>
            </a:r>
            <a:r>
              <a:rPr lang="en-US" sz="1200" dirty="0"/>
              <a:t>: CLS bags will be fully stocked and staged and evenly distributed behind the firing line. One CLS Bag will be at Concurrent</a:t>
            </a:r>
          </a:p>
        </p:txBody>
      </p:sp>
      <p:pic>
        <p:nvPicPr>
          <p:cNvPr id="16" name="Picture 15">
            <a:extLst>
              <a:ext uri="{FF2B5EF4-FFF2-40B4-BE49-F238E27FC236}">
                <a16:creationId xmlns:a16="http://schemas.microsoft.com/office/drawing/2014/main" id="{C5B73D49-E803-477D-8627-3C6E29CD048B}"/>
              </a:ext>
            </a:extLst>
          </p:cNvPr>
          <p:cNvPicPr>
            <a:picLocks noChangeAspect="1"/>
          </p:cNvPicPr>
          <p:nvPr/>
        </p:nvPicPr>
        <p:blipFill>
          <a:blip r:embed="rId2"/>
          <a:stretch>
            <a:fillRect/>
          </a:stretch>
        </p:blipFill>
        <p:spPr>
          <a:xfrm>
            <a:off x="6096000" y="974359"/>
            <a:ext cx="5513431" cy="3515050"/>
          </a:xfrm>
          <a:prstGeom prst="rect">
            <a:avLst/>
          </a:prstGeom>
        </p:spPr>
      </p:pic>
      <p:sp>
        <p:nvSpPr>
          <p:cNvPr id="3" name="Rectangle 2">
            <a:extLst>
              <a:ext uri="{FF2B5EF4-FFF2-40B4-BE49-F238E27FC236}">
                <a16:creationId xmlns:a16="http://schemas.microsoft.com/office/drawing/2014/main" id="{9203C057-7B0B-4264-9E15-784F84FE6C08}"/>
              </a:ext>
            </a:extLst>
          </p:cNvPr>
          <p:cNvSpPr/>
          <p:nvPr/>
        </p:nvSpPr>
        <p:spPr>
          <a:xfrm>
            <a:off x="9905017" y="1197569"/>
            <a:ext cx="643029"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Latrines</a:t>
            </a:r>
          </a:p>
        </p:txBody>
      </p:sp>
      <p:sp>
        <p:nvSpPr>
          <p:cNvPr id="7" name="Rectangle 6">
            <a:extLst>
              <a:ext uri="{FF2B5EF4-FFF2-40B4-BE49-F238E27FC236}">
                <a16:creationId xmlns:a16="http://schemas.microsoft.com/office/drawing/2014/main" id="{1A6DACB9-80FC-497A-AAC6-8738B3008FAF}"/>
              </a:ext>
            </a:extLst>
          </p:cNvPr>
          <p:cNvSpPr/>
          <p:nvPr/>
        </p:nvSpPr>
        <p:spPr>
          <a:xfrm>
            <a:off x="9999405" y="1740310"/>
            <a:ext cx="442453"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LPA</a:t>
            </a:r>
          </a:p>
        </p:txBody>
      </p:sp>
      <p:sp>
        <p:nvSpPr>
          <p:cNvPr id="9" name="Rectangle 8">
            <a:extLst>
              <a:ext uri="{FF2B5EF4-FFF2-40B4-BE49-F238E27FC236}">
                <a16:creationId xmlns:a16="http://schemas.microsoft.com/office/drawing/2014/main" id="{BDF87B30-919B-4DCE-BB0D-5252CB27F68D}"/>
              </a:ext>
            </a:extLst>
          </p:cNvPr>
          <p:cNvSpPr/>
          <p:nvPr/>
        </p:nvSpPr>
        <p:spPr>
          <a:xfrm>
            <a:off x="8860831" y="1306356"/>
            <a:ext cx="483747" cy="333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Gear</a:t>
            </a:r>
          </a:p>
        </p:txBody>
      </p:sp>
      <p:sp>
        <p:nvSpPr>
          <p:cNvPr id="10" name="Rectangle 9">
            <a:extLst>
              <a:ext uri="{FF2B5EF4-FFF2-40B4-BE49-F238E27FC236}">
                <a16:creationId xmlns:a16="http://schemas.microsoft.com/office/drawing/2014/main" id="{0E7B99AC-F3AE-413A-A646-05CFE09888EC}"/>
              </a:ext>
            </a:extLst>
          </p:cNvPr>
          <p:cNvSpPr/>
          <p:nvPr/>
        </p:nvSpPr>
        <p:spPr>
          <a:xfrm>
            <a:off x="9551055" y="1494320"/>
            <a:ext cx="483747"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Water Buffalo</a:t>
            </a:r>
          </a:p>
        </p:txBody>
      </p:sp>
      <p:sp>
        <p:nvSpPr>
          <p:cNvPr id="17" name="Rectangle 16">
            <a:extLst>
              <a:ext uri="{FF2B5EF4-FFF2-40B4-BE49-F238E27FC236}">
                <a16:creationId xmlns:a16="http://schemas.microsoft.com/office/drawing/2014/main" id="{4F9B534B-ABD8-4477-8119-211F2C1F52C1}"/>
              </a:ext>
            </a:extLst>
          </p:cNvPr>
          <p:cNvSpPr/>
          <p:nvPr/>
        </p:nvSpPr>
        <p:spPr>
          <a:xfrm>
            <a:off x="9138101" y="974359"/>
            <a:ext cx="525042" cy="298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Training Area</a:t>
            </a:r>
          </a:p>
        </p:txBody>
      </p:sp>
      <p:cxnSp>
        <p:nvCxnSpPr>
          <p:cNvPr id="23" name="Straight Arrow Connector 22">
            <a:extLst>
              <a:ext uri="{FF2B5EF4-FFF2-40B4-BE49-F238E27FC236}">
                <a16:creationId xmlns:a16="http://schemas.microsoft.com/office/drawing/2014/main" id="{3D65FD10-4B5B-4983-AE8C-8113EE1C7911}"/>
              </a:ext>
            </a:extLst>
          </p:cNvPr>
          <p:cNvCxnSpPr>
            <a:cxnSpLocks/>
            <a:stCxn id="25" idx="1"/>
          </p:cNvCxnSpPr>
          <p:nvPr/>
        </p:nvCxnSpPr>
        <p:spPr>
          <a:xfrm flipH="1">
            <a:off x="9704439" y="1594612"/>
            <a:ext cx="938554" cy="25092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55A0DC36-F564-4D9E-8B4B-59F191751135}"/>
              </a:ext>
            </a:extLst>
          </p:cNvPr>
          <p:cNvSpPr txBox="1"/>
          <p:nvPr/>
        </p:nvSpPr>
        <p:spPr>
          <a:xfrm>
            <a:off x="10642993" y="1409946"/>
            <a:ext cx="595035" cy="369332"/>
          </a:xfrm>
          <a:prstGeom prst="rect">
            <a:avLst/>
          </a:prstGeom>
          <a:noFill/>
        </p:spPr>
        <p:txBody>
          <a:bodyPr wrap="none" rtlCol="0">
            <a:spAutoFit/>
          </a:bodyPr>
          <a:lstStyle/>
          <a:p>
            <a:r>
              <a:rPr lang="en-US" dirty="0">
                <a:solidFill>
                  <a:schemeClr val="bg1"/>
                </a:solidFill>
              </a:rPr>
              <a:t>AHA</a:t>
            </a:r>
          </a:p>
        </p:txBody>
      </p:sp>
    </p:spTree>
    <p:extLst>
      <p:ext uri="{BB962C8B-B14F-4D97-AF65-F5344CB8AC3E}">
        <p14:creationId xmlns:p14="http://schemas.microsoft.com/office/powerpoint/2010/main" val="190781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2723483" y="144611"/>
            <a:ext cx="5992795" cy="584775"/>
          </a:xfrm>
          <a:prstGeom prst="rect">
            <a:avLst/>
          </a:prstGeom>
          <a:noFill/>
        </p:spPr>
        <p:txBody>
          <a:bodyPr wrap="none" rtlCol="0">
            <a:spAutoFit/>
          </a:bodyPr>
          <a:lstStyle/>
          <a:p>
            <a:pPr algn="ctr"/>
            <a:r>
              <a:rPr lang="en-US" sz="3200" dirty="0"/>
              <a:t>MB Table V – Practice Qualification</a:t>
            </a:r>
          </a:p>
        </p:txBody>
      </p:sp>
      <p:graphicFrame>
        <p:nvGraphicFramePr>
          <p:cNvPr id="5" name="Table 5">
            <a:extLst>
              <a:ext uri="{FF2B5EF4-FFF2-40B4-BE49-F238E27FC236}">
                <a16:creationId xmlns:a16="http://schemas.microsoft.com/office/drawing/2014/main" id="{FD948486-C4E2-4EF7-A0B6-8A8D7CC716F3}"/>
              </a:ext>
            </a:extLst>
          </p:cNvPr>
          <p:cNvGraphicFramePr>
            <a:graphicFrameLocks noGrp="1"/>
          </p:cNvGraphicFramePr>
          <p:nvPr>
            <p:extLst>
              <p:ext uri="{D42A27DB-BD31-4B8C-83A1-F6EECF244321}">
                <p14:modId xmlns:p14="http://schemas.microsoft.com/office/powerpoint/2010/main" val="3878110867"/>
              </p:ext>
            </p:extLst>
          </p:nvPr>
        </p:nvGraphicFramePr>
        <p:xfrm>
          <a:off x="686813" y="864751"/>
          <a:ext cx="4363941" cy="5547360"/>
        </p:xfrm>
        <a:graphic>
          <a:graphicData uri="http://schemas.openxmlformats.org/drawingml/2006/table">
            <a:tbl>
              <a:tblPr firstRow="1" bandRow="1">
                <a:tableStyleId>{073A0DAA-6AF3-43AB-8588-CEC1D06C72B9}</a:tableStyleId>
              </a:tblPr>
              <a:tblGrid>
                <a:gridCol w="1015315">
                  <a:extLst>
                    <a:ext uri="{9D8B030D-6E8A-4147-A177-3AD203B41FA5}">
                      <a16:colId xmlns:a16="http://schemas.microsoft.com/office/drawing/2014/main" val="2549607745"/>
                    </a:ext>
                  </a:extLst>
                </a:gridCol>
                <a:gridCol w="3348626">
                  <a:extLst>
                    <a:ext uri="{9D8B030D-6E8A-4147-A177-3AD203B41FA5}">
                      <a16:colId xmlns:a16="http://schemas.microsoft.com/office/drawing/2014/main" val="1675028791"/>
                    </a:ext>
                  </a:extLst>
                </a:gridCol>
              </a:tblGrid>
              <a:tr h="291427">
                <a:tc gridSpan="2">
                  <a:txBody>
                    <a:bodyPr/>
                    <a:lstStyle/>
                    <a:p>
                      <a:pPr algn="ctr"/>
                      <a:r>
                        <a:rPr lang="en-US" dirty="0"/>
                        <a:t>12 SEP 2021 @ Range 14</a:t>
                      </a:r>
                    </a:p>
                  </a:txBody>
                  <a:tcPr/>
                </a:tc>
                <a:tc hMerge="1">
                  <a:txBody>
                    <a:bodyPr/>
                    <a:lstStyle/>
                    <a:p>
                      <a:endParaRPr lang="en-US" dirty="0"/>
                    </a:p>
                  </a:txBody>
                  <a:tcPr/>
                </a:tc>
                <a:extLst>
                  <a:ext uri="{0D108BD9-81ED-4DB2-BD59-A6C34878D82A}">
                    <a16:rowId xmlns:a16="http://schemas.microsoft.com/office/drawing/2014/main" val="4208826444"/>
                  </a:ext>
                </a:extLst>
              </a:tr>
              <a:tr h="509997">
                <a:tc>
                  <a:txBody>
                    <a:bodyPr/>
                    <a:lstStyle/>
                    <a:p>
                      <a:pPr algn="ctr"/>
                      <a:r>
                        <a:rPr lang="en-US" sz="1400" dirty="0"/>
                        <a:t>1315-UTC</a:t>
                      </a:r>
                    </a:p>
                  </a:txBody>
                  <a:tcPr/>
                </a:tc>
                <a:tc>
                  <a:txBody>
                    <a:bodyPr/>
                    <a:lstStyle/>
                    <a:p>
                      <a:pPr algn="ctr"/>
                      <a:r>
                        <a:rPr lang="en-US" sz="1400" dirty="0"/>
                        <a:t>Ammo/Range Detail move to Range 1</a:t>
                      </a:r>
                    </a:p>
                  </a:txBody>
                  <a:tcPr/>
                </a:tc>
                <a:extLst>
                  <a:ext uri="{0D108BD9-81ED-4DB2-BD59-A6C34878D82A}">
                    <a16:rowId xmlns:a16="http://schemas.microsoft.com/office/drawing/2014/main" val="3013873131"/>
                  </a:ext>
                </a:extLst>
              </a:tr>
              <a:tr h="509997">
                <a:tc>
                  <a:txBody>
                    <a:bodyPr/>
                    <a:lstStyle/>
                    <a:p>
                      <a:pPr algn="ctr"/>
                      <a:r>
                        <a:rPr lang="en-US" sz="1400" dirty="0"/>
                        <a:t>1330-1430</a:t>
                      </a:r>
                    </a:p>
                  </a:txBody>
                  <a:tcPr/>
                </a:tc>
                <a:tc>
                  <a:txBody>
                    <a:bodyPr/>
                    <a:lstStyle/>
                    <a:p>
                      <a:pPr algn="ctr"/>
                      <a:r>
                        <a:rPr lang="en-US" sz="1400" dirty="0"/>
                        <a:t>Weapons Draw at Company</a:t>
                      </a:r>
                    </a:p>
                  </a:txBody>
                  <a:tcPr/>
                </a:tc>
                <a:extLst>
                  <a:ext uri="{0D108BD9-81ED-4DB2-BD59-A6C34878D82A}">
                    <a16:rowId xmlns:a16="http://schemas.microsoft.com/office/drawing/2014/main" val="2253458865"/>
                  </a:ext>
                </a:extLst>
              </a:tr>
              <a:tr h="509997">
                <a:tc>
                  <a:txBody>
                    <a:bodyPr/>
                    <a:lstStyle/>
                    <a:p>
                      <a:pPr algn="ctr"/>
                      <a:r>
                        <a:rPr lang="en-US" sz="1400" dirty="0"/>
                        <a:t>1430-1500</a:t>
                      </a:r>
                    </a:p>
                  </a:txBody>
                  <a:tcPr/>
                </a:tc>
                <a:tc>
                  <a:txBody>
                    <a:bodyPr/>
                    <a:lstStyle/>
                    <a:p>
                      <a:pPr algn="ctr"/>
                      <a:r>
                        <a:rPr lang="en-US" sz="1400" dirty="0"/>
                        <a:t>Accountability</a:t>
                      </a:r>
                    </a:p>
                  </a:txBody>
                  <a:tcPr/>
                </a:tc>
                <a:extLst>
                  <a:ext uri="{0D108BD9-81ED-4DB2-BD59-A6C34878D82A}">
                    <a16:rowId xmlns:a16="http://schemas.microsoft.com/office/drawing/2014/main" val="2781078619"/>
                  </a:ext>
                </a:extLst>
              </a:tr>
              <a:tr h="509997">
                <a:tc>
                  <a:txBody>
                    <a:bodyPr/>
                    <a:lstStyle/>
                    <a:p>
                      <a:pPr algn="ctr"/>
                      <a:r>
                        <a:rPr lang="en-US" sz="1400" dirty="0"/>
                        <a:t>1500-1515</a:t>
                      </a:r>
                    </a:p>
                  </a:txBody>
                  <a:tcPr/>
                </a:tc>
                <a:tc>
                  <a:txBody>
                    <a:bodyPr/>
                    <a:lstStyle/>
                    <a:p>
                      <a:pPr algn="ctr"/>
                      <a:r>
                        <a:rPr lang="en-US" sz="1400" dirty="0"/>
                        <a:t>Motor Movement to Range 1 (4 buses)</a:t>
                      </a:r>
                    </a:p>
                  </a:txBody>
                  <a:tcPr/>
                </a:tc>
                <a:extLst>
                  <a:ext uri="{0D108BD9-81ED-4DB2-BD59-A6C34878D82A}">
                    <a16:rowId xmlns:a16="http://schemas.microsoft.com/office/drawing/2014/main" val="423261972"/>
                  </a:ext>
                </a:extLst>
              </a:tr>
              <a:tr h="509997">
                <a:tc>
                  <a:txBody>
                    <a:bodyPr/>
                    <a:lstStyle/>
                    <a:p>
                      <a:pPr algn="ctr"/>
                      <a:r>
                        <a:rPr lang="en-US" sz="1400" dirty="0"/>
                        <a:t>1515-1530</a:t>
                      </a:r>
                    </a:p>
                  </a:txBody>
                  <a:tcPr/>
                </a:tc>
                <a:tc>
                  <a:txBody>
                    <a:bodyPr/>
                    <a:lstStyle/>
                    <a:p>
                      <a:pPr algn="ctr"/>
                      <a:r>
                        <a:rPr lang="en-US" sz="1400" dirty="0"/>
                        <a:t>Range Safety Brief</a:t>
                      </a:r>
                    </a:p>
                  </a:txBody>
                  <a:tcPr/>
                </a:tc>
                <a:extLst>
                  <a:ext uri="{0D108BD9-81ED-4DB2-BD59-A6C34878D82A}">
                    <a16:rowId xmlns:a16="http://schemas.microsoft.com/office/drawing/2014/main" val="2067395673"/>
                  </a:ext>
                </a:extLst>
              </a:tr>
              <a:tr h="509997">
                <a:tc>
                  <a:txBody>
                    <a:bodyPr/>
                    <a:lstStyle/>
                    <a:p>
                      <a:pPr algn="ctr"/>
                      <a:r>
                        <a:rPr lang="en-US" sz="1400" dirty="0"/>
                        <a:t>1530-1700</a:t>
                      </a:r>
                    </a:p>
                  </a:txBody>
                  <a:tcPr/>
                </a:tc>
                <a:tc>
                  <a:txBody>
                    <a:bodyPr/>
                    <a:lstStyle/>
                    <a:p>
                      <a:pPr algn="ctr"/>
                      <a:r>
                        <a:rPr lang="en-US" sz="1400" dirty="0"/>
                        <a:t>Table V – Practice Qualification*</a:t>
                      </a:r>
                    </a:p>
                  </a:txBody>
                  <a:tcPr/>
                </a:tc>
                <a:extLst>
                  <a:ext uri="{0D108BD9-81ED-4DB2-BD59-A6C34878D82A}">
                    <a16:rowId xmlns:a16="http://schemas.microsoft.com/office/drawing/2014/main" val="900897660"/>
                  </a:ext>
                </a:extLst>
              </a:tr>
              <a:tr h="509997">
                <a:tc>
                  <a:txBody>
                    <a:bodyPr/>
                    <a:lstStyle/>
                    <a:p>
                      <a:pPr algn="ctr"/>
                      <a:r>
                        <a:rPr lang="en-US" sz="1400" dirty="0"/>
                        <a:t>1700-1730</a:t>
                      </a:r>
                    </a:p>
                  </a:txBody>
                  <a:tcPr/>
                </a:tc>
                <a:tc>
                  <a:txBody>
                    <a:bodyPr/>
                    <a:lstStyle/>
                    <a:p>
                      <a:pPr algn="ctr"/>
                      <a:r>
                        <a:rPr lang="en-US" sz="1400" dirty="0"/>
                        <a:t>Table V Retrains, Table VI Qualification</a:t>
                      </a:r>
                    </a:p>
                  </a:txBody>
                  <a:tcPr/>
                </a:tc>
                <a:extLst>
                  <a:ext uri="{0D108BD9-81ED-4DB2-BD59-A6C34878D82A}">
                    <a16:rowId xmlns:a16="http://schemas.microsoft.com/office/drawing/2014/main" val="3416161148"/>
                  </a:ext>
                </a:extLst>
              </a:tr>
              <a:tr h="509997">
                <a:tc>
                  <a:txBody>
                    <a:bodyPr/>
                    <a:lstStyle/>
                    <a:p>
                      <a:pPr algn="ctr"/>
                      <a:r>
                        <a:rPr lang="en-US" sz="1400" dirty="0"/>
                        <a:t>1730-1900</a:t>
                      </a:r>
                    </a:p>
                  </a:txBody>
                  <a:tcPr/>
                </a:tc>
                <a:tc>
                  <a:txBody>
                    <a:bodyPr/>
                    <a:lstStyle/>
                    <a:p>
                      <a:pPr algn="ctr"/>
                      <a:r>
                        <a:rPr lang="en-US" sz="1400" dirty="0"/>
                        <a:t>Table V – Table VI Retrains</a:t>
                      </a:r>
                    </a:p>
                  </a:txBody>
                  <a:tcPr/>
                </a:tc>
                <a:extLst>
                  <a:ext uri="{0D108BD9-81ED-4DB2-BD59-A6C34878D82A}">
                    <a16:rowId xmlns:a16="http://schemas.microsoft.com/office/drawing/2014/main" val="1587777647"/>
                  </a:ext>
                </a:extLst>
              </a:tr>
              <a:tr h="510336">
                <a:tc>
                  <a:txBody>
                    <a:bodyPr/>
                    <a:lstStyle/>
                    <a:p>
                      <a:pPr algn="ctr"/>
                      <a:r>
                        <a:rPr lang="en-US" sz="1400" dirty="0"/>
                        <a:t>1900-1930</a:t>
                      </a:r>
                    </a:p>
                  </a:txBody>
                  <a:tcPr/>
                </a:tc>
                <a:tc>
                  <a:txBody>
                    <a:bodyPr/>
                    <a:lstStyle/>
                    <a:p>
                      <a:pPr algn="ctr"/>
                      <a:r>
                        <a:rPr lang="en-US" sz="1400" dirty="0"/>
                        <a:t>Dinner (MRE)</a:t>
                      </a:r>
                    </a:p>
                  </a:txBody>
                  <a:tcPr/>
                </a:tc>
                <a:extLst>
                  <a:ext uri="{0D108BD9-81ED-4DB2-BD59-A6C34878D82A}">
                    <a16:rowId xmlns:a16="http://schemas.microsoft.com/office/drawing/2014/main" val="3684263968"/>
                  </a:ext>
                </a:extLst>
              </a:tr>
              <a:tr h="509997">
                <a:tc>
                  <a:txBody>
                    <a:bodyPr/>
                    <a:lstStyle/>
                    <a:p>
                      <a:pPr algn="ctr"/>
                      <a:r>
                        <a:rPr lang="en-US" sz="1400" dirty="0"/>
                        <a:t>1930-2045</a:t>
                      </a:r>
                    </a:p>
                  </a:txBody>
                  <a:tcPr/>
                </a:tc>
                <a:tc>
                  <a:txBody>
                    <a:bodyPr/>
                    <a:lstStyle/>
                    <a:p>
                      <a:pPr algn="ctr"/>
                      <a:r>
                        <a:rPr lang="en-US" sz="1400" dirty="0"/>
                        <a:t>Range setup for Night Fire</a:t>
                      </a:r>
                    </a:p>
                  </a:txBody>
                  <a:tcPr/>
                </a:tc>
                <a:extLst>
                  <a:ext uri="{0D108BD9-81ED-4DB2-BD59-A6C34878D82A}">
                    <a16:rowId xmlns:a16="http://schemas.microsoft.com/office/drawing/2014/main" val="1268982829"/>
                  </a:ext>
                </a:extLst>
              </a:tr>
            </a:tbl>
          </a:graphicData>
        </a:graphic>
      </p:graphicFrame>
      <p:graphicFrame>
        <p:nvGraphicFramePr>
          <p:cNvPr id="6" name="Table 5">
            <a:extLst>
              <a:ext uri="{FF2B5EF4-FFF2-40B4-BE49-F238E27FC236}">
                <a16:creationId xmlns:a16="http://schemas.microsoft.com/office/drawing/2014/main" id="{2C00A42A-3C5A-4124-9C68-D875EBA8FC0C}"/>
              </a:ext>
            </a:extLst>
          </p:cNvPr>
          <p:cNvGraphicFramePr>
            <a:graphicFrameLocks noGrp="1"/>
          </p:cNvGraphicFramePr>
          <p:nvPr>
            <p:extLst>
              <p:ext uri="{D42A27DB-BD31-4B8C-83A1-F6EECF244321}">
                <p14:modId xmlns:p14="http://schemas.microsoft.com/office/powerpoint/2010/main" val="4290762476"/>
              </p:ext>
            </p:extLst>
          </p:nvPr>
        </p:nvGraphicFramePr>
        <p:xfrm>
          <a:off x="6304446" y="935583"/>
          <a:ext cx="5141614" cy="5125720"/>
        </p:xfrm>
        <a:graphic>
          <a:graphicData uri="http://schemas.openxmlformats.org/drawingml/2006/table">
            <a:tbl>
              <a:tblPr firstRow="1" bandRow="1">
                <a:tableStyleId>{073A0DAA-6AF3-43AB-8588-CEC1D06C72B9}</a:tableStyleId>
              </a:tblPr>
              <a:tblGrid>
                <a:gridCol w="1196248">
                  <a:extLst>
                    <a:ext uri="{9D8B030D-6E8A-4147-A177-3AD203B41FA5}">
                      <a16:colId xmlns:a16="http://schemas.microsoft.com/office/drawing/2014/main" val="2549607745"/>
                    </a:ext>
                  </a:extLst>
                </a:gridCol>
                <a:gridCol w="3945366">
                  <a:extLst>
                    <a:ext uri="{9D8B030D-6E8A-4147-A177-3AD203B41FA5}">
                      <a16:colId xmlns:a16="http://schemas.microsoft.com/office/drawing/2014/main" val="1675028791"/>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12 SEP 2021 @ Range 14</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4208826444"/>
                  </a:ext>
                </a:extLst>
              </a:tr>
              <a:tr h="370840">
                <a:tc>
                  <a:txBody>
                    <a:bodyPr/>
                    <a:lstStyle/>
                    <a:p>
                      <a:pPr algn="ctr"/>
                      <a:r>
                        <a:rPr lang="en-US" dirty="0"/>
                        <a:t>2045-2100</a:t>
                      </a:r>
                    </a:p>
                  </a:txBody>
                  <a:tcPr/>
                </a:tc>
                <a:tc>
                  <a:txBody>
                    <a:bodyPr/>
                    <a:lstStyle/>
                    <a:p>
                      <a:pPr algn="ctr"/>
                      <a:r>
                        <a:rPr lang="en-US" dirty="0"/>
                        <a:t>Range Safety Brief for Night Ops</a:t>
                      </a:r>
                    </a:p>
                  </a:txBody>
                  <a:tcPr/>
                </a:tc>
                <a:extLst>
                  <a:ext uri="{0D108BD9-81ED-4DB2-BD59-A6C34878D82A}">
                    <a16:rowId xmlns:a16="http://schemas.microsoft.com/office/drawing/2014/main" val="685403881"/>
                  </a:ext>
                </a:extLst>
              </a:tr>
              <a:tr h="370840">
                <a:tc>
                  <a:txBody>
                    <a:bodyPr/>
                    <a:lstStyle/>
                    <a:p>
                      <a:pPr algn="ctr"/>
                      <a:r>
                        <a:rPr lang="en-US" dirty="0"/>
                        <a:t>2100-2230</a:t>
                      </a:r>
                    </a:p>
                  </a:txBody>
                  <a:tcPr/>
                </a:tc>
                <a:tc>
                  <a:txBody>
                    <a:bodyPr/>
                    <a:lstStyle/>
                    <a:p>
                      <a:pPr algn="ctr"/>
                      <a:r>
                        <a:rPr lang="en-US" dirty="0"/>
                        <a:t>Table V – Night Practice Qualification*</a:t>
                      </a:r>
                    </a:p>
                  </a:txBody>
                  <a:tcPr/>
                </a:tc>
                <a:extLst>
                  <a:ext uri="{0D108BD9-81ED-4DB2-BD59-A6C34878D82A}">
                    <a16:rowId xmlns:a16="http://schemas.microsoft.com/office/drawing/2014/main" val="2771235980"/>
                  </a:ext>
                </a:extLst>
              </a:tr>
              <a:tr h="370840">
                <a:tc>
                  <a:txBody>
                    <a:bodyPr/>
                    <a:lstStyle/>
                    <a:p>
                      <a:pPr algn="ctr"/>
                      <a:r>
                        <a:rPr lang="en-US" dirty="0"/>
                        <a:t>2230-2300</a:t>
                      </a:r>
                    </a:p>
                  </a:txBody>
                  <a:tcPr/>
                </a:tc>
                <a:tc>
                  <a:txBody>
                    <a:bodyPr/>
                    <a:lstStyle/>
                    <a:p>
                      <a:pPr algn="ctr"/>
                      <a:r>
                        <a:rPr lang="en-US" dirty="0"/>
                        <a:t>Retrain Table V, Table IV Night Qual</a:t>
                      </a:r>
                    </a:p>
                  </a:txBody>
                  <a:tcPr/>
                </a:tc>
                <a:extLst>
                  <a:ext uri="{0D108BD9-81ED-4DB2-BD59-A6C34878D82A}">
                    <a16:rowId xmlns:a16="http://schemas.microsoft.com/office/drawing/2014/main" val="1670618561"/>
                  </a:ext>
                </a:extLst>
              </a:tr>
              <a:tr h="370840">
                <a:tc>
                  <a:txBody>
                    <a:bodyPr/>
                    <a:lstStyle/>
                    <a:p>
                      <a:pPr algn="ctr"/>
                      <a:r>
                        <a:rPr lang="en-US" dirty="0"/>
                        <a:t>2300-2330</a:t>
                      </a:r>
                    </a:p>
                  </a:txBody>
                  <a:tcPr/>
                </a:tc>
                <a:tc>
                  <a:txBody>
                    <a:bodyPr/>
                    <a:lstStyle/>
                    <a:p>
                      <a:pPr algn="ctr"/>
                      <a:r>
                        <a:rPr lang="en-US" dirty="0"/>
                        <a:t>Table IV Night Qual- Retrains</a:t>
                      </a:r>
                    </a:p>
                  </a:txBody>
                  <a:tcPr/>
                </a:tc>
                <a:extLst>
                  <a:ext uri="{0D108BD9-81ED-4DB2-BD59-A6C34878D82A}">
                    <a16:rowId xmlns:a16="http://schemas.microsoft.com/office/drawing/2014/main" val="3013873131"/>
                  </a:ext>
                </a:extLst>
              </a:tr>
              <a:tr h="370840">
                <a:tc>
                  <a:txBody>
                    <a:bodyPr/>
                    <a:lstStyle/>
                    <a:p>
                      <a:pPr algn="ctr"/>
                      <a:r>
                        <a:rPr lang="en-US" dirty="0"/>
                        <a:t>2330-0000</a:t>
                      </a:r>
                    </a:p>
                  </a:txBody>
                  <a:tcPr/>
                </a:tc>
                <a:tc>
                  <a:txBody>
                    <a:bodyPr/>
                    <a:lstStyle/>
                    <a:p>
                      <a:pPr algn="ctr"/>
                      <a:r>
                        <a:rPr lang="en-US" dirty="0"/>
                        <a:t>Cleanup of Range</a:t>
                      </a:r>
                    </a:p>
                  </a:txBody>
                  <a:tcPr/>
                </a:tc>
                <a:extLst>
                  <a:ext uri="{0D108BD9-81ED-4DB2-BD59-A6C34878D82A}">
                    <a16:rowId xmlns:a16="http://schemas.microsoft.com/office/drawing/2014/main" val="423261972"/>
                  </a:ext>
                </a:extLst>
              </a:tr>
              <a:tr h="370840">
                <a:tc>
                  <a:txBody>
                    <a:bodyPr/>
                    <a:lstStyle/>
                    <a:p>
                      <a:pPr algn="ctr"/>
                      <a:r>
                        <a:rPr lang="en-US" dirty="0"/>
                        <a:t>0000-0015</a:t>
                      </a:r>
                    </a:p>
                  </a:txBody>
                  <a:tcPr/>
                </a:tc>
                <a:tc>
                  <a:txBody>
                    <a:bodyPr/>
                    <a:lstStyle/>
                    <a:p>
                      <a:pPr algn="ctr"/>
                      <a:r>
                        <a:rPr lang="en-US" dirty="0"/>
                        <a:t>Motor Movement back to Company Area</a:t>
                      </a:r>
                    </a:p>
                  </a:txBody>
                  <a:tcPr/>
                </a:tc>
                <a:extLst>
                  <a:ext uri="{0D108BD9-81ED-4DB2-BD59-A6C34878D82A}">
                    <a16:rowId xmlns:a16="http://schemas.microsoft.com/office/drawing/2014/main" val="2067395673"/>
                  </a:ext>
                </a:extLst>
              </a:tr>
              <a:tr h="370840">
                <a:tc>
                  <a:txBody>
                    <a:bodyPr/>
                    <a:lstStyle/>
                    <a:p>
                      <a:pPr algn="ctr"/>
                      <a:r>
                        <a:rPr lang="en-US" dirty="0"/>
                        <a:t>0015-UTC</a:t>
                      </a:r>
                    </a:p>
                  </a:txBody>
                  <a:tcPr/>
                </a:tc>
                <a:tc>
                  <a:txBody>
                    <a:bodyPr/>
                    <a:lstStyle/>
                    <a:p>
                      <a:pPr algn="ctr"/>
                      <a:r>
                        <a:rPr lang="en-US" dirty="0"/>
                        <a:t>Weapons Turn in at Company/ Personnel released back to organic unit</a:t>
                      </a:r>
                    </a:p>
                  </a:txBody>
                  <a:tcPr/>
                </a:tc>
                <a:extLst>
                  <a:ext uri="{0D108BD9-81ED-4DB2-BD59-A6C34878D82A}">
                    <a16:rowId xmlns:a16="http://schemas.microsoft.com/office/drawing/2014/main" val="900897660"/>
                  </a:ext>
                </a:extLst>
              </a:tr>
            </a:tbl>
          </a:graphicData>
        </a:graphic>
      </p:graphicFrame>
      <p:sp>
        <p:nvSpPr>
          <p:cNvPr id="7" name="TextBox 6">
            <a:extLst>
              <a:ext uri="{FF2B5EF4-FFF2-40B4-BE49-F238E27FC236}">
                <a16:creationId xmlns:a16="http://schemas.microsoft.com/office/drawing/2014/main" id="{5EECD43F-E953-425B-A132-0337B808712B}"/>
              </a:ext>
            </a:extLst>
          </p:cNvPr>
          <p:cNvSpPr txBox="1"/>
          <p:nvPr/>
        </p:nvSpPr>
        <p:spPr>
          <a:xfrm>
            <a:off x="6304446" y="6042779"/>
            <a:ext cx="5141615" cy="738664"/>
          </a:xfrm>
          <a:prstGeom prst="rect">
            <a:avLst/>
          </a:prstGeom>
          <a:noFill/>
        </p:spPr>
        <p:txBody>
          <a:bodyPr wrap="square" rtlCol="0">
            <a:spAutoFit/>
          </a:bodyPr>
          <a:lstStyle/>
          <a:p>
            <a:r>
              <a:rPr lang="en-US" sz="1400" dirty="0"/>
              <a:t>*Time estimated based on Table V, Practice, throughput time schedule (Table E-39) in TC 3-20.40 with 10-minutes of admin between iterations. </a:t>
            </a:r>
          </a:p>
        </p:txBody>
      </p:sp>
    </p:spTree>
    <p:extLst>
      <p:ext uri="{BB962C8B-B14F-4D97-AF65-F5344CB8AC3E}">
        <p14:creationId xmlns:p14="http://schemas.microsoft.com/office/powerpoint/2010/main" val="2914358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1D976F-FAE5-49C1-A82C-D0D38A6161F5}"/>
              </a:ext>
            </a:extLst>
          </p:cNvPr>
          <p:cNvSpPr txBox="1"/>
          <p:nvPr/>
        </p:nvSpPr>
        <p:spPr>
          <a:xfrm>
            <a:off x="3881729" y="350808"/>
            <a:ext cx="4428585" cy="584775"/>
          </a:xfrm>
          <a:prstGeom prst="rect">
            <a:avLst/>
          </a:prstGeom>
          <a:noFill/>
        </p:spPr>
        <p:txBody>
          <a:bodyPr wrap="none" rtlCol="0">
            <a:spAutoFit/>
          </a:bodyPr>
          <a:lstStyle/>
          <a:p>
            <a:pPr algn="ctr"/>
            <a:r>
              <a:rPr lang="en-US" sz="3200" dirty="0"/>
              <a:t>MB Table VI – Record Fire</a:t>
            </a:r>
          </a:p>
        </p:txBody>
      </p:sp>
      <p:cxnSp>
        <p:nvCxnSpPr>
          <p:cNvPr id="13" name="Straight Arrow Connector 12">
            <a:extLst>
              <a:ext uri="{FF2B5EF4-FFF2-40B4-BE49-F238E27FC236}">
                <a16:creationId xmlns:a16="http://schemas.microsoft.com/office/drawing/2014/main" id="{30EE71DA-6FFA-4A43-8025-A52CDEF9E124}"/>
              </a:ext>
            </a:extLst>
          </p:cNvPr>
          <p:cNvCxnSpPr/>
          <p:nvPr/>
        </p:nvCxnSpPr>
        <p:spPr>
          <a:xfrm flipV="1">
            <a:off x="7533476" y="2878885"/>
            <a:ext cx="300867" cy="230075"/>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B40AE9D-0012-4F4B-94B4-3A38D2F66964}"/>
              </a:ext>
            </a:extLst>
          </p:cNvPr>
          <p:cNvSpPr txBox="1"/>
          <p:nvPr/>
        </p:nvSpPr>
        <p:spPr>
          <a:xfrm>
            <a:off x="6363996" y="2993922"/>
            <a:ext cx="1319913" cy="369332"/>
          </a:xfrm>
          <a:prstGeom prst="rect">
            <a:avLst/>
          </a:prstGeom>
          <a:noFill/>
        </p:spPr>
        <p:txBody>
          <a:bodyPr wrap="none" rtlCol="0">
            <a:spAutoFit/>
          </a:bodyPr>
          <a:lstStyle/>
          <a:p>
            <a:r>
              <a:rPr lang="en-US" dirty="0">
                <a:solidFill>
                  <a:schemeClr val="bg1"/>
                </a:solidFill>
              </a:rPr>
              <a:t>Port-a-Potty</a:t>
            </a:r>
          </a:p>
        </p:txBody>
      </p:sp>
      <p:sp>
        <p:nvSpPr>
          <p:cNvPr id="15" name="Rectangle 14">
            <a:extLst>
              <a:ext uri="{FF2B5EF4-FFF2-40B4-BE49-F238E27FC236}">
                <a16:creationId xmlns:a16="http://schemas.microsoft.com/office/drawing/2014/main" id="{F9549EFD-0598-4FC5-924E-6603B4047B45}"/>
              </a:ext>
            </a:extLst>
          </p:cNvPr>
          <p:cNvSpPr/>
          <p:nvPr/>
        </p:nvSpPr>
        <p:spPr>
          <a:xfrm>
            <a:off x="7456785" y="2878885"/>
            <a:ext cx="300867" cy="24187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TextBox 17">
            <a:extLst>
              <a:ext uri="{FF2B5EF4-FFF2-40B4-BE49-F238E27FC236}">
                <a16:creationId xmlns:a16="http://schemas.microsoft.com/office/drawing/2014/main" id="{50A6C91D-95E0-4CA6-954C-508F8C635126}"/>
              </a:ext>
            </a:extLst>
          </p:cNvPr>
          <p:cNvSpPr txBox="1"/>
          <p:nvPr/>
        </p:nvSpPr>
        <p:spPr>
          <a:xfrm>
            <a:off x="7775883" y="3605848"/>
            <a:ext cx="927946" cy="369332"/>
          </a:xfrm>
          <a:prstGeom prst="rect">
            <a:avLst/>
          </a:prstGeom>
          <a:noFill/>
        </p:spPr>
        <p:txBody>
          <a:bodyPr wrap="none" rtlCol="0">
            <a:spAutoFit/>
          </a:bodyPr>
          <a:lstStyle/>
          <a:p>
            <a:r>
              <a:rPr lang="en-US" dirty="0">
                <a:solidFill>
                  <a:schemeClr val="bg1"/>
                </a:solidFill>
              </a:rPr>
              <a:t>Latrines</a:t>
            </a:r>
          </a:p>
        </p:txBody>
      </p:sp>
      <p:pic>
        <p:nvPicPr>
          <p:cNvPr id="3" name="Picture 2">
            <a:extLst>
              <a:ext uri="{FF2B5EF4-FFF2-40B4-BE49-F238E27FC236}">
                <a16:creationId xmlns:a16="http://schemas.microsoft.com/office/drawing/2014/main" id="{4E53A927-99BD-4859-BEC2-723D10638EDE}"/>
              </a:ext>
            </a:extLst>
          </p:cNvPr>
          <p:cNvPicPr>
            <a:picLocks noChangeAspect="1"/>
          </p:cNvPicPr>
          <p:nvPr/>
        </p:nvPicPr>
        <p:blipFill>
          <a:blip r:embed="rId2"/>
          <a:stretch>
            <a:fillRect/>
          </a:stretch>
        </p:blipFill>
        <p:spPr>
          <a:xfrm>
            <a:off x="6096000" y="974359"/>
            <a:ext cx="5513431" cy="3515050"/>
          </a:xfrm>
          <a:prstGeom prst="rect">
            <a:avLst/>
          </a:prstGeom>
        </p:spPr>
      </p:pic>
      <p:sp>
        <p:nvSpPr>
          <p:cNvPr id="16" name="Rectangle 15">
            <a:extLst>
              <a:ext uri="{FF2B5EF4-FFF2-40B4-BE49-F238E27FC236}">
                <a16:creationId xmlns:a16="http://schemas.microsoft.com/office/drawing/2014/main" id="{AF918EE1-4027-4C8F-9705-F0876E608100}"/>
              </a:ext>
            </a:extLst>
          </p:cNvPr>
          <p:cNvSpPr/>
          <p:nvPr/>
        </p:nvSpPr>
        <p:spPr>
          <a:xfrm>
            <a:off x="9905017" y="1197569"/>
            <a:ext cx="643029"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Latrines</a:t>
            </a:r>
          </a:p>
        </p:txBody>
      </p:sp>
      <p:sp>
        <p:nvSpPr>
          <p:cNvPr id="17" name="Rectangle 16">
            <a:extLst>
              <a:ext uri="{FF2B5EF4-FFF2-40B4-BE49-F238E27FC236}">
                <a16:creationId xmlns:a16="http://schemas.microsoft.com/office/drawing/2014/main" id="{67FB0385-62B3-4E39-B0AB-19CEC1D8BA49}"/>
              </a:ext>
            </a:extLst>
          </p:cNvPr>
          <p:cNvSpPr/>
          <p:nvPr/>
        </p:nvSpPr>
        <p:spPr>
          <a:xfrm>
            <a:off x="9999405" y="1740310"/>
            <a:ext cx="442453"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LPA</a:t>
            </a:r>
          </a:p>
        </p:txBody>
      </p:sp>
      <p:sp>
        <p:nvSpPr>
          <p:cNvPr id="19" name="Rectangle 18">
            <a:extLst>
              <a:ext uri="{FF2B5EF4-FFF2-40B4-BE49-F238E27FC236}">
                <a16:creationId xmlns:a16="http://schemas.microsoft.com/office/drawing/2014/main" id="{FFBF2FC8-286C-4B19-A36E-2C345BC2CE44}"/>
              </a:ext>
            </a:extLst>
          </p:cNvPr>
          <p:cNvSpPr/>
          <p:nvPr/>
        </p:nvSpPr>
        <p:spPr>
          <a:xfrm>
            <a:off x="8860831" y="1306356"/>
            <a:ext cx="483747" cy="333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Gear</a:t>
            </a:r>
          </a:p>
        </p:txBody>
      </p:sp>
      <p:sp>
        <p:nvSpPr>
          <p:cNvPr id="20" name="Rectangle 19">
            <a:extLst>
              <a:ext uri="{FF2B5EF4-FFF2-40B4-BE49-F238E27FC236}">
                <a16:creationId xmlns:a16="http://schemas.microsoft.com/office/drawing/2014/main" id="{45729568-353B-4B14-98DC-BFBAC58CAD97}"/>
              </a:ext>
            </a:extLst>
          </p:cNvPr>
          <p:cNvSpPr/>
          <p:nvPr/>
        </p:nvSpPr>
        <p:spPr>
          <a:xfrm>
            <a:off x="9551055" y="1494320"/>
            <a:ext cx="483747" cy="2123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Water Buffalo</a:t>
            </a:r>
          </a:p>
        </p:txBody>
      </p:sp>
      <p:sp>
        <p:nvSpPr>
          <p:cNvPr id="21" name="Rectangle 20">
            <a:extLst>
              <a:ext uri="{FF2B5EF4-FFF2-40B4-BE49-F238E27FC236}">
                <a16:creationId xmlns:a16="http://schemas.microsoft.com/office/drawing/2014/main" id="{463C67F1-77E1-4C0A-9E08-BA597B146622}"/>
              </a:ext>
            </a:extLst>
          </p:cNvPr>
          <p:cNvSpPr/>
          <p:nvPr/>
        </p:nvSpPr>
        <p:spPr>
          <a:xfrm>
            <a:off x="9138101" y="974359"/>
            <a:ext cx="525042" cy="2983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 dirty="0"/>
              <a:t>Training Area</a:t>
            </a:r>
          </a:p>
        </p:txBody>
      </p:sp>
      <p:sp>
        <p:nvSpPr>
          <p:cNvPr id="23" name="TextBox 22">
            <a:extLst>
              <a:ext uri="{FF2B5EF4-FFF2-40B4-BE49-F238E27FC236}">
                <a16:creationId xmlns:a16="http://schemas.microsoft.com/office/drawing/2014/main" id="{27DD11E7-907D-420A-9FBC-04C7646C823A}"/>
              </a:ext>
            </a:extLst>
          </p:cNvPr>
          <p:cNvSpPr txBox="1"/>
          <p:nvPr/>
        </p:nvSpPr>
        <p:spPr>
          <a:xfrm>
            <a:off x="10642993" y="1409946"/>
            <a:ext cx="595035" cy="369332"/>
          </a:xfrm>
          <a:prstGeom prst="rect">
            <a:avLst/>
          </a:prstGeom>
          <a:noFill/>
        </p:spPr>
        <p:txBody>
          <a:bodyPr wrap="none" rtlCol="0">
            <a:spAutoFit/>
          </a:bodyPr>
          <a:lstStyle/>
          <a:p>
            <a:r>
              <a:rPr lang="en-US" dirty="0">
                <a:solidFill>
                  <a:schemeClr val="bg1"/>
                </a:solidFill>
              </a:rPr>
              <a:t>AHA</a:t>
            </a:r>
          </a:p>
        </p:txBody>
      </p:sp>
      <p:cxnSp>
        <p:nvCxnSpPr>
          <p:cNvPr id="24" name="Straight Arrow Connector 23">
            <a:extLst>
              <a:ext uri="{FF2B5EF4-FFF2-40B4-BE49-F238E27FC236}">
                <a16:creationId xmlns:a16="http://schemas.microsoft.com/office/drawing/2014/main" id="{72D3FFED-7914-4C42-B26E-98300162268E}"/>
              </a:ext>
            </a:extLst>
          </p:cNvPr>
          <p:cNvCxnSpPr>
            <a:cxnSpLocks/>
          </p:cNvCxnSpPr>
          <p:nvPr/>
        </p:nvCxnSpPr>
        <p:spPr>
          <a:xfrm flipH="1">
            <a:off x="9704439" y="1594612"/>
            <a:ext cx="938554" cy="250921"/>
          </a:xfrm>
          <a:prstGeom prst="straightConnector1">
            <a:avLst/>
          </a:prstGeom>
          <a:ln>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D6C2BF-41EB-4B58-99BF-B2B8F44DF9B2}"/>
              </a:ext>
            </a:extLst>
          </p:cNvPr>
          <p:cNvSpPr txBox="1"/>
          <p:nvPr/>
        </p:nvSpPr>
        <p:spPr>
          <a:xfrm>
            <a:off x="202367" y="974359"/>
            <a:ext cx="5893634" cy="1938992"/>
          </a:xfrm>
          <a:prstGeom prst="rect">
            <a:avLst/>
          </a:prstGeom>
          <a:noFill/>
          <a:ln>
            <a:solidFill>
              <a:schemeClr val="tx1"/>
            </a:solidFill>
          </a:ln>
        </p:spPr>
        <p:txBody>
          <a:bodyPr wrap="square" rtlCol="0">
            <a:spAutoFit/>
          </a:bodyPr>
          <a:lstStyle/>
          <a:p>
            <a:r>
              <a:rPr lang="en-US" sz="1200" u="sng" dirty="0"/>
              <a:t>Mission</a:t>
            </a:r>
            <a:r>
              <a:rPr lang="en-US" sz="1200" dirty="0"/>
              <a:t>: Conduct Table VI (Record Qualification) at Range 14 NLT 234512SEP21 in order to assess Soldiers in their ability to meet the standard for the Record Fire (Table VI) on their CCO (Day) and PEQ15 (Night).</a:t>
            </a:r>
          </a:p>
          <a:p>
            <a:endParaRPr lang="en-US" sz="1200" u="sng" dirty="0"/>
          </a:p>
          <a:p>
            <a:r>
              <a:rPr lang="en-US" sz="1200" u="sng" dirty="0"/>
              <a:t>Uniform</a:t>
            </a:r>
            <a:r>
              <a:rPr lang="en-US" sz="1200" dirty="0"/>
              <a:t>: Patrol cap, ACH, OCPs, ID tags, ID card, pen, notepad, weapons, body armor with plates, seven (7) magazines and pouches, chemical protection mask, eye protection, weapon, assault bag, and water source</a:t>
            </a:r>
          </a:p>
          <a:p>
            <a:endParaRPr lang="en-US" sz="1200" dirty="0"/>
          </a:p>
          <a:p>
            <a:r>
              <a:rPr lang="en-US" sz="1200" u="sng" dirty="0"/>
              <a:t>Tasks</a:t>
            </a:r>
            <a:r>
              <a:rPr lang="en-US" sz="1200" dirty="0"/>
              <a:t>: Conduct Record Qualification during the day with CCO and Record Qualification during the night with the PEQ-15.</a:t>
            </a:r>
          </a:p>
        </p:txBody>
      </p:sp>
      <p:sp>
        <p:nvSpPr>
          <p:cNvPr id="28" name="TextBox 27">
            <a:extLst>
              <a:ext uri="{FF2B5EF4-FFF2-40B4-BE49-F238E27FC236}">
                <a16:creationId xmlns:a16="http://schemas.microsoft.com/office/drawing/2014/main" id="{DD37C505-5A00-45BE-B4BF-2F79BC2518FC}"/>
              </a:ext>
            </a:extLst>
          </p:cNvPr>
          <p:cNvSpPr txBox="1"/>
          <p:nvPr/>
        </p:nvSpPr>
        <p:spPr>
          <a:xfrm>
            <a:off x="202365" y="4489409"/>
            <a:ext cx="11387529" cy="1384995"/>
          </a:xfrm>
          <a:prstGeom prst="rect">
            <a:avLst/>
          </a:prstGeom>
          <a:noFill/>
          <a:ln>
            <a:solidFill>
              <a:schemeClr val="tx1"/>
            </a:solidFill>
          </a:ln>
        </p:spPr>
        <p:txBody>
          <a:bodyPr wrap="square" rtlCol="0">
            <a:spAutoFit/>
          </a:bodyPr>
          <a:lstStyle/>
          <a:p>
            <a:r>
              <a:rPr lang="en-US" sz="1200" u="sng" dirty="0"/>
              <a:t>Concept</a:t>
            </a:r>
            <a:r>
              <a:rPr lang="en-US" sz="1200" dirty="0"/>
              <a:t>: Arrive at Range 14 NLT 151512SEP21. Once soldiers arrive, they will remove their bolt carrier group and charging handles to be cleared onto the range, to the Lightning Protection Area (LPA). At the LPA soldiers will receive their safety brief. Soldiers will receive their 4 10-round magazines (Day and night) and then they will move to their assigned firing points and begin the qualification table. After completion of their firing iteration the soldier will move to the base of the tower to receive scores and, if necessary, additional training.  23/40 Day 57.5% and 14/20 70%</a:t>
            </a:r>
          </a:p>
          <a:p>
            <a:endParaRPr lang="en-US" sz="1200" dirty="0"/>
          </a:p>
          <a:p>
            <a:r>
              <a:rPr lang="en-US" sz="1200" u="sng" dirty="0"/>
              <a:t>Concurrent Training/Retrain</a:t>
            </a:r>
            <a:r>
              <a:rPr lang="en-US" sz="1200" dirty="0"/>
              <a:t>: Concurrent training will have a primary focus on supported firing positions from a barrier, magazine changes, dry fire drills, and immediate/remedial actions. Anything more the soldier requests will be 1:1 with an AI.</a:t>
            </a:r>
          </a:p>
        </p:txBody>
      </p:sp>
      <p:sp>
        <p:nvSpPr>
          <p:cNvPr id="29" name="TextBox 28">
            <a:extLst>
              <a:ext uri="{FF2B5EF4-FFF2-40B4-BE49-F238E27FC236}">
                <a16:creationId xmlns:a16="http://schemas.microsoft.com/office/drawing/2014/main" id="{6108CE08-4C42-461C-B5DE-34128918C455}"/>
              </a:ext>
            </a:extLst>
          </p:cNvPr>
          <p:cNvSpPr txBox="1"/>
          <p:nvPr/>
        </p:nvSpPr>
        <p:spPr>
          <a:xfrm>
            <a:off x="199713" y="5883641"/>
            <a:ext cx="11387529" cy="830997"/>
          </a:xfrm>
          <a:prstGeom prst="rect">
            <a:avLst/>
          </a:prstGeom>
          <a:noFill/>
          <a:ln>
            <a:solidFill>
              <a:schemeClr val="tx1"/>
            </a:solidFill>
          </a:ln>
        </p:spPr>
        <p:txBody>
          <a:bodyPr wrap="square" rtlCol="0">
            <a:spAutoFit/>
          </a:bodyPr>
          <a:lstStyle/>
          <a:p>
            <a:r>
              <a:rPr lang="en-US" sz="1200" u="sng" dirty="0"/>
              <a:t>Risk Assessment</a:t>
            </a:r>
            <a:r>
              <a:rPr lang="en-US" sz="1200" dirty="0"/>
              <a:t>: Fratricide, dehydration, slip, trips, falls, burns, inclement weather, fire, animal/bug bites, and hearing loss </a:t>
            </a:r>
          </a:p>
          <a:p>
            <a:endParaRPr lang="en-US" sz="1200" dirty="0"/>
          </a:p>
          <a:p>
            <a:r>
              <a:rPr lang="en-US" sz="1200" u="sng" dirty="0"/>
              <a:t>Risk mitigation</a:t>
            </a:r>
            <a:r>
              <a:rPr lang="en-US" sz="1200" dirty="0"/>
              <a:t>: Water will be supplied to allow soldiers proper hydration. Safety brief will be given to all personnel at the range before going hot, as well as weapons will be cleared on and off the range.</a:t>
            </a:r>
          </a:p>
        </p:txBody>
      </p:sp>
      <p:sp>
        <p:nvSpPr>
          <p:cNvPr id="30" name="TextBox 29">
            <a:extLst>
              <a:ext uri="{FF2B5EF4-FFF2-40B4-BE49-F238E27FC236}">
                <a16:creationId xmlns:a16="http://schemas.microsoft.com/office/drawing/2014/main" id="{19CAD4A3-68E9-4ABB-BD37-049A7AA4DD1F}"/>
              </a:ext>
            </a:extLst>
          </p:cNvPr>
          <p:cNvSpPr txBox="1"/>
          <p:nvPr/>
        </p:nvSpPr>
        <p:spPr>
          <a:xfrm>
            <a:off x="197671" y="2921785"/>
            <a:ext cx="5893634" cy="1200329"/>
          </a:xfrm>
          <a:prstGeom prst="rect">
            <a:avLst/>
          </a:prstGeom>
          <a:noFill/>
          <a:ln>
            <a:solidFill>
              <a:schemeClr val="tx1"/>
            </a:solidFill>
          </a:ln>
        </p:spPr>
        <p:txBody>
          <a:bodyPr wrap="square" rtlCol="0">
            <a:spAutoFit/>
          </a:bodyPr>
          <a:lstStyle/>
          <a:p>
            <a:r>
              <a:rPr lang="en-US" sz="1200" u="sng" dirty="0"/>
              <a:t>Sustainment</a:t>
            </a:r>
            <a:r>
              <a:rPr lang="en-US" sz="1200" dirty="0"/>
              <a:t>:	     </a:t>
            </a:r>
          </a:p>
          <a:p>
            <a:r>
              <a:rPr lang="en-US" sz="1200" u="sng" dirty="0"/>
              <a:t>CL I</a:t>
            </a:r>
            <a:r>
              <a:rPr lang="en-US" sz="1200" dirty="0"/>
              <a:t>: Water Buffalo will be staged on site for Soldiers to fill up water sources as needed.</a:t>
            </a:r>
            <a:endParaRPr lang="en-US" sz="1200" u="sng" dirty="0"/>
          </a:p>
          <a:p>
            <a:endParaRPr lang="en-US" sz="1200" u="sng" dirty="0"/>
          </a:p>
          <a:p>
            <a:r>
              <a:rPr lang="en-US" sz="1200" u="sng" dirty="0"/>
              <a:t>CL VIII</a:t>
            </a:r>
            <a:r>
              <a:rPr lang="en-US" sz="1200" dirty="0"/>
              <a:t>: CLS bags will be fully stocked and staged and evenly distributed behind the firing line. One CLS Bag will be at Concurrent</a:t>
            </a:r>
          </a:p>
        </p:txBody>
      </p:sp>
    </p:spTree>
    <p:extLst>
      <p:ext uri="{BB962C8B-B14F-4D97-AF65-F5344CB8AC3E}">
        <p14:creationId xmlns:p14="http://schemas.microsoft.com/office/powerpoint/2010/main" val="2544794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0BC201-4959-41D5-BE0A-C97476BCFC0C}"/>
              </a:ext>
            </a:extLst>
          </p:cNvPr>
          <p:cNvSpPr txBox="1"/>
          <p:nvPr/>
        </p:nvSpPr>
        <p:spPr>
          <a:xfrm>
            <a:off x="623229" y="0"/>
            <a:ext cx="4428585" cy="584775"/>
          </a:xfrm>
          <a:prstGeom prst="rect">
            <a:avLst/>
          </a:prstGeom>
          <a:noFill/>
        </p:spPr>
        <p:txBody>
          <a:bodyPr wrap="none" rtlCol="0">
            <a:spAutoFit/>
          </a:bodyPr>
          <a:lstStyle/>
          <a:p>
            <a:pPr algn="ctr"/>
            <a:r>
              <a:rPr lang="en-US" sz="3200" dirty="0"/>
              <a:t>MB Table VI – Record Fire</a:t>
            </a:r>
          </a:p>
        </p:txBody>
      </p:sp>
      <p:sp>
        <p:nvSpPr>
          <p:cNvPr id="7" name="TextBox 6">
            <a:extLst>
              <a:ext uri="{FF2B5EF4-FFF2-40B4-BE49-F238E27FC236}">
                <a16:creationId xmlns:a16="http://schemas.microsoft.com/office/drawing/2014/main" id="{D35610CE-091F-4738-9041-26397C335E7A}"/>
              </a:ext>
            </a:extLst>
          </p:cNvPr>
          <p:cNvSpPr txBox="1"/>
          <p:nvPr/>
        </p:nvSpPr>
        <p:spPr>
          <a:xfrm>
            <a:off x="6416934" y="5322252"/>
            <a:ext cx="5141615" cy="1200329"/>
          </a:xfrm>
          <a:prstGeom prst="rect">
            <a:avLst/>
          </a:prstGeom>
          <a:noFill/>
        </p:spPr>
        <p:txBody>
          <a:bodyPr wrap="square" rtlCol="0">
            <a:spAutoFit/>
          </a:bodyPr>
          <a:lstStyle/>
          <a:p>
            <a:r>
              <a:rPr lang="en-US" dirty="0"/>
              <a:t>*Time estimated based on Table VI, Stage 1, Day Fire, throughput time schedule (Table E-57) and Table VI, Stage 3, Night Fire, throughput time schedule (Table E-78) with 10-minutes of admin between iterations. </a:t>
            </a:r>
          </a:p>
        </p:txBody>
      </p:sp>
      <p:pic>
        <p:nvPicPr>
          <p:cNvPr id="2" name="Picture 1">
            <a:extLst>
              <a:ext uri="{FF2B5EF4-FFF2-40B4-BE49-F238E27FC236}">
                <a16:creationId xmlns:a16="http://schemas.microsoft.com/office/drawing/2014/main" id="{A4E435F7-A196-4DEA-9672-8733EB5B857B}"/>
              </a:ext>
            </a:extLst>
          </p:cNvPr>
          <p:cNvPicPr>
            <a:picLocks noChangeAspect="1"/>
          </p:cNvPicPr>
          <p:nvPr/>
        </p:nvPicPr>
        <p:blipFill>
          <a:blip r:embed="rId2"/>
          <a:stretch>
            <a:fillRect/>
          </a:stretch>
        </p:blipFill>
        <p:spPr>
          <a:xfrm>
            <a:off x="885563" y="757441"/>
            <a:ext cx="4401693" cy="5645385"/>
          </a:xfrm>
          <a:prstGeom prst="rect">
            <a:avLst/>
          </a:prstGeom>
        </p:spPr>
      </p:pic>
      <p:pic>
        <p:nvPicPr>
          <p:cNvPr id="8" name="Picture 7">
            <a:extLst>
              <a:ext uri="{FF2B5EF4-FFF2-40B4-BE49-F238E27FC236}">
                <a16:creationId xmlns:a16="http://schemas.microsoft.com/office/drawing/2014/main" id="{8C0B9413-7A9B-4471-8E3C-A8E5A4D15C50}"/>
              </a:ext>
            </a:extLst>
          </p:cNvPr>
          <p:cNvPicPr>
            <a:picLocks noChangeAspect="1"/>
          </p:cNvPicPr>
          <p:nvPr/>
        </p:nvPicPr>
        <p:blipFill>
          <a:blip r:embed="rId3"/>
          <a:stretch>
            <a:fillRect/>
          </a:stretch>
        </p:blipFill>
        <p:spPr>
          <a:xfrm>
            <a:off x="6382596" y="67045"/>
            <a:ext cx="5175953" cy="5255207"/>
          </a:xfrm>
          <a:prstGeom prst="rect">
            <a:avLst/>
          </a:prstGeom>
        </p:spPr>
      </p:pic>
      <p:sp>
        <p:nvSpPr>
          <p:cNvPr id="4" name="Rectangle 3">
            <a:extLst>
              <a:ext uri="{FF2B5EF4-FFF2-40B4-BE49-F238E27FC236}">
                <a16:creationId xmlns:a16="http://schemas.microsoft.com/office/drawing/2014/main" id="{05F823CF-6679-4997-A54E-62B8FB06B47B}"/>
              </a:ext>
            </a:extLst>
          </p:cNvPr>
          <p:cNvSpPr/>
          <p:nvPr/>
        </p:nvSpPr>
        <p:spPr>
          <a:xfrm>
            <a:off x="998805" y="886265"/>
            <a:ext cx="1561515" cy="20388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12 SEP</a:t>
            </a:r>
          </a:p>
        </p:txBody>
      </p:sp>
      <p:pic>
        <p:nvPicPr>
          <p:cNvPr id="6" name="Picture 5">
            <a:extLst>
              <a:ext uri="{FF2B5EF4-FFF2-40B4-BE49-F238E27FC236}">
                <a16:creationId xmlns:a16="http://schemas.microsoft.com/office/drawing/2014/main" id="{60A57E0A-FF95-4EE3-A2B4-6A1497C603CD}"/>
              </a:ext>
            </a:extLst>
          </p:cNvPr>
          <p:cNvPicPr>
            <a:picLocks noChangeAspect="1"/>
          </p:cNvPicPr>
          <p:nvPr/>
        </p:nvPicPr>
        <p:blipFill>
          <a:blip r:embed="rId4"/>
          <a:stretch>
            <a:fillRect/>
          </a:stretch>
        </p:blipFill>
        <p:spPr>
          <a:xfrm>
            <a:off x="6868013" y="67045"/>
            <a:ext cx="1579001" cy="493819"/>
          </a:xfrm>
          <a:prstGeom prst="rect">
            <a:avLst/>
          </a:prstGeom>
        </p:spPr>
      </p:pic>
    </p:spTree>
    <p:extLst>
      <p:ext uri="{BB962C8B-B14F-4D97-AF65-F5344CB8AC3E}">
        <p14:creationId xmlns:p14="http://schemas.microsoft.com/office/powerpoint/2010/main" val="460086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TABLES V &amp; VI</a:t>
            </a:r>
          </a:p>
        </p:txBody>
      </p:sp>
      <p:sp>
        <p:nvSpPr>
          <p:cNvPr id="3" name="Content Placeholder 2"/>
          <p:cNvSpPr>
            <a:spLocks noGrp="1"/>
          </p:cNvSpPr>
          <p:nvPr>
            <p:ph idx="1"/>
          </p:nvPr>
        </p:nvSpPr>
        <p:spPr>
          <a:xfrm>
            <a:off x="89647" y="1152983"/>
            <a:ext cx="11385177" cy="5570546"/>
          </a:xfrm>
        </p:spPr>
        <p:txBody>
          <a:bodyPr>
            <a:normAutofit fontScale="70000" lnSpcReduction="20000"/>
          </a:bodyPr>
          <a:lstStyle/>
          <a:p>
            <a:r>
              <a:rPr lang="en-US" dirty="0"/>
              <a:t>LMTV w/detail &amp; Buffalo; Deuce w/range gear; Chevy SP to set up range</a:t>
            </a:r>
          </a:p>
          <a:p>
            <a:pPr marL="0" indent="0">
              <a:buNone/>
            </a:pPr>
            <a:r>
              <a:rPr lang="en-US" dirty="0"/>
              <a:t>	1 AI every 2 Lanes </a:t>
            </a:r>
          </a:p>
          <a:p>
            <a:r>
              <a:rPr lang="en-US" dirty="0"/>
              <a:t>LTs are RSO/OIC</a:t>
            </a:r>
          </a:p>
          <a:p>
            <a:r>
              <a:rPr lang="en-US" dirty="0"/>
              <a:t>All remaining AI  rotating as Safeties/Ushers</a:t>
            </a:r>
          </a:p>
          <a:p>
            <a:r>
              <a:rPr lang="en-US" dirty="0"/>
              <a:t>8 Man detail in Ammo Point at all times </a:t>
            </a:r>
          </a:p>
          <a:p>
            <a:r>
              <a:rPr lang="en-US" dirty="0"/>
              <a:t>During Night Prep, 8 man detail + 2 AI (Spot check) Glint tape stapled to targets </a:t>
            </a:r>
          </a:p>
          <a:p>
            <a:r>
              <a:rPr lang="en-US" dirty="0"/>
              <a:t>1 AI + 1 to MBP to drop off Ammo</a:t>
            </a:r>
          </a:p>
          <a:p>
            <a:r>
              <a:rPr lang="en-US" dirty="0"/>
              <a:t>Mouse Traps, Dime Washer and DDI Drills will be set up in C2 building near entrance of range for retrain/concurrent training. </a:t>
            </a:r>
          </a:p>
          <a:p>
            <a:r>
              <a:rPr lang="en-US" dirty="0"/>
              <a:t>Retrain individuals will also have the option of doing dry run(s) of the qual</a:t>
            </a:r>
          </a:p>
          <a:p>
            <a:r>
              <a:rPr lang="en-US" dirty="0"/>
              <a:t>Soldiers can practice laser manipulation on the barriers for concurrent training before the night Cert</a:t>
            </a:r>
          </a:p>
          <a:p>
            <a:r>
              <a:rPr lang="en-US" dirty="0"/>
              <a:t>For Table V, 1 DDI will be randomly inserted into each Soldiers’ load out. It will not be the first round nor will it be the last round in the magazine. </a:t>
            </a:r>
          </a:p>
          <a:p>
            <a:r>
              <a:rPr lang="en-US" dirty="0"/>
              <a:t>CLS Bag/Litter Locations: Lane 2, 8, 12,</a:t>
            </a:r>
          </a:p>
          <a:p>
            <a:r>
              <a:rPr lang="en-US" dirty="0"/>
              <a:t>FLA In Open Area in Front of Bleachers </a:t>
            </a:r>
          </a:p>
          <a:p>
            <a:r>
              <a:rPr lang="en-US" dirty="0"/>
              <a:t>E911 will be called in case of an emergency </a:t>
            </a:r>
          </a:p>
          <a:p>
            <a:r>
              <a:rPr lang="en-US" dirty="0"/>
              <a:t>5 Min Admin Time in between each firing order to collect scores</a:t>
            </a:r>
          </a:p>
          <a:p>
            <a:r>
              <a:rPr lang="en-US" dirty="0"/>
              <a:t>Time per iteration for Practice/Record Fire = 9 min for a total of 56 min each</a:t>
            </a:r>
          </a:p>
          <a:p>
            <a:r>
              <a:rPr lang="en-US" dirty="0"/>
              <a:t>Time per iteration for Night Practice/Certification Fire = 7 min for a total of 35 min</a:t>
            </a:r>
          </a:p>
        </p:txBody>
      </p:sp>
    </p:spTree>
    <p:extLst>
      <p:ext uri="{BB962C8B-B14F-4D97-AF65-F5344CB8AC3E}">
        <p14:creationId xmlns:p14="http://schemas.microsoft.com/office/powerpoint/2010/main" val="2650656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AAR 18 SEP 2021</a:t>
            </a:r>
          </a:p>
        </p:txBody>
      </p:sp>
      <p:sp>
        <p:nvSpPr>
          <p:cNvPr id="3" name="Content Placeholder 2"/>
          <p:cNvSpPr>
            <a:spLocks noGrp="1"/>
          </p:cNvSpPr>
          <p:nvPr>
            <p:ph idx="1"/>
          </p:nvPr>
        </p:nvSpPr>
        <p:spPr>
          <a:xfrm>
            <a:off x="1103313" y="2052918"/>
            <a:ext cx="6489794" cy="4195481"/>
          </a:xfrm>
        </p:spPr>
        <p:txBody>
          <a:bodyPr/>
          <a:lstStyle/>
          <a:p>
            <a:r>
              <a:rPr lang="en-US" dirty="0"/>
              <a:t>AI and shooters will be present for the first half of the AAR.</a:t>
            </a:r>
          </a:p>
          <a:p>
            <a:r>
              <a:rPr lang="en-US" dirty="0"/>
              <a:t>After Lunch, only AIs will return</a:t>
            </a:r>
          </a:p>
          <a:p>
            <a:r>
              <a:rPr lang="en-US" dirty="0"/>
              <a:t>The plan of action is designed to take what worked and didn’t work so we can refine the plan to flow more smoothly. </a:t>
            </a:r>
          </a:p>
          <a:p>
            <a:r>
              <a:rPr lang="en-US" dirty="0"/>
              <a:t>Will develop an improve/sustain chart to help identify what worked and didn’t work.</a:t>
            </a:r>
          </a:p>
          <a:p>
            <a:endParaRPr lang="en-US" dirty="0"/>
          </a:p>
          <a:p>
            <a:endParaRPr lang="en-US" dirty="0"/>
          </a:p>
        </p:txBody>
      </p:sp>
      <p:pic>
        <p:nvPicPr>
          <p:cNvPr id="4" name="Picture 3"/>
          <p:cNvPicPr>
            <a:picLocks noChangeAspect="1"/>
          </p:cNvPicPr>
          <p:nvPr/>
        </p:nvPicPr>
        <p:blipFill>
          <a:blip r:embed="rId2"/>
          <a:stretch>
            <a:fillRect/>
          </a:stretch>
        </p:blipFill>
        <p:spPr>
          <a:xfrm>
            <a:off x="7744073" y="1592131"/>
            <a:ext cx="4090771" cy="4157832"/>
          </a:xfrm>
          <a:prstGeom prst="rect">
            <a:avLst/>
          </a:prstGeom>
        </p:spPr>
      </p:pic>
    </p:spTree>
    <p:extLst>
      <p:ext uri="{BB962C8B-B14F-4D97-AF65-F5344CB8AC3E}">
        <p14:creationId xmlns:p14="http://schemas.microsoft.com/office/powerpoint/2010/main" val="1538672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A24E-C7F1-48D1-8849-8C0B3F19127E}"/>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59F7947-79EB-4FC7-84A6-1D5614D8C4DC}"/>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dirty="0"/>
              <a:t>IN CONCLUSION THE COMMANDERS INTENT WAS to Plan for the training and certification of Assistant Instructors to assist in the execution of the Battalion Marksmanship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training to qualify 75 Soldiers on their Primary Weapon system (M4A1) with CCO during both day and night conditions in accordance with: TC 3-22.9 (Rifle and Carbine), TC 3-20.0 (Integrated Weapon Training Strategy (IWTS)), and TC 3-20.40 (Training and Qualification - Individual Weapons)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Soldiers successfully Group/Zero with Backup Iron Sights (BUIS), (CCO), and AN/PEQ-15 Aiming Laser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Soldiers successfully Qualify with Primary Optic (CCO) and Night Qualify with AN/PEQ-15 Aiming Laser (Assisted Night)</a:t>
            </a:r>
          </a:p>
          <a:p>
            <a:pPr marL="285750" indent="-285750">
              <a:buFont typeface="Arial" panose="020B0604020202020204" pitchFamily="34" charset="0"/>
              <a:buChar char="•"/>
            </a:pPr>
            <a:r>
              <a:rPr lang="en-US" dirty="0"/>
              <a:t>WAS THIS COMPLETED AND EXECUTED TO STANDARD?</a:t>
            </a:r>
          </a:p>
          <a:p>
            <a:endParaRPr lang="en-US" dirty="0"/>
          </a:p>
        </p:txBody>
      </p:sp>
    </p:spTree>
    <p:extLst>
      <p:ext uri="{BB962C8B-B14F-4D97-AF65-F5344CB8AC3E}">
        <p14:creationId xmlns:p14="http://schemas.microsoft.com/office/powerpoint/2010/main" val="1500759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F323F-19E1-48C1-8D55-758DB2642657}"/>
              </a:ext>
            </a:extLst>
          </p:cNvPr>
          <p:cNvSpPr>
            <a:spLocks noGrp="1"/>
          </p:cNvSpPr>
          <p:nvPr>
            <p:ph type="title"/>
          </p:nvPr>
        </p:nvSpPr>
        <p:spPr/>
        <p:txBody>
          <a:bodyPr/>
          <a:lstStyle/>
          <a:p>
            <a:r>
              <a:rPr lang="en-US" dirty="0"/>
              <a:t>4 Rules of Firearm Safety</a:t>
            </a:r>
          </a:p>
        </p:txBody>
      </p:sp>
      <p:sp>
        <p:nvSpPr>
          <p:cNvPr id="3" name="Content Placeholder 2">
            <a:extLst>
              <a:ext uri="{FF2B5EF4-FFF2-40B4-BE49-F238E27FC236}">
                <a16:creationId xmlns:a16="http://schemas.microsoft.com/office/drawing/2014/main" id="{CE5FD7BE-A3DF-48DB-9396-F42F4277E0D6}"/>
              </a:ext>
            </a:extLst>
          </p:cNvPr>
          <p:cNvSpPr>
            <a:spLocks noGrp="1"/>
          </p:cNvSpPr>
          <p:nvPr>
            <p:ph idx="1"/>
          </p:nvPr>
        </p:nvSpPr>
        <p:spPr/>
        <p:txBody>
          <a:bodyPr/>
          <a:lstStyle/>
          <a:p>
            <a:r>
              <a:rPr lang="en-US" dirty="0"/>
              <a:t>1. Treat every weapon like its loaded.</a:t>
            </a:r>
          </a:p>
          <a:p>
            <a:r>
              <a:rPr lang="en-US" dirty="0"/>
              <a:t>2. Do not point at anything you do not intend to destroy.</a:t>
            </a:r>
          </a:p>
          <a:p>
            <a:r>
              <a:rPr lang="en-US" dirty="0"/>
              <a:t>3. Keep your finger straight and off the trigger until ready to fire.</a:t>
            </a:r>
          </a:p>
          <a:p>
            <a:r>
              <a:rPr lang="en-US" dirty="0"/>
              <a:t>4. Ensure positive ID of your target and its surroundings.</a:t>
            </a:r>
          </a:p>
        </p:txBody>
      </p:sp>
    </p:spTree>
    <p:extLst>
      <p:ext uri="{BB962C8B-B14F-4D97-AF65-F5344CB8AC3E}">
        <p14:creationId xmlns:p14="http://schemas.microsoft.com/office/powerpoint/2010/main" val="2246800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A783FA-8995-40D8-B2C4-88D8C1D973A6}"/>
              </a:ext>
            </a:extLst>
          </p:cNvPr>
          <p:cNvPicPr>
            <a:picLocks noChangeAspect="1"/>
          </p:cNvPicPr>
          <p:nvPr/>
        </p:nvPicPr>
        <p:blipFill>
          <a:blip r:embed="rId2"/>
          <a:stretch>
            <a:fillRect/>
          </a:stretch>
        </p:blipFill>
        <p:spPr>
          <a:xfrm>
            <a:off x="453037" y="268901"/>
            <a:ext cx="11224301" cy="6313669"/>
          </a:xfrm>
          <a:prstGeom prst="rect">
            <a:avLst/>
          </a:prstGeom>
        </p:spPr>
      </p:pic>
      <p:sp>
        <p:nvSpPr>
          <p:cNvPr id="5" name="Oval 4">
            <a:extLst>
              <a:ext uri="{FF2B5EF4-FFF2-40B4-BE49-F238E27FC236}">
                <a16:creationId xmlns:a16="http://schemas.microsoft.com/office/drawing/2014/main" id="{82DA9D1C-CE8B-4EF5-8F87-042CE6DF9D28}"/>
              </a:ext>
            </a:extLst>
          </p:cNvPr>
          <p:cNvSpPr/>
          <p:nvPr/>
        </p:nvSpPr>
        <p:spPr>
          <a:xfrm>
            <a:off x="7090117" y="1477108"/>
            <a:ext cx="815926" cy="436098"/>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567409-6451-4B99-8FE3-04D6AE50D7C0}"/>
              </a:ext>
            </a:extLst>
          </p:cNvPr>
          <p:cNvSpPr/>
          <p:nvPr/>
        </p:nvSpPr>
        <p:spPr>
          <a:xfrm>
            <a:off x="5627077" y="1477108"/>
            <a:ext cx="815926" cy="436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DONSA</a:t>
            </a:r>
          </a:p>
        </p:txBody>
      </p:sp>
    </p:spTree>
    <p:extLst>
      <p:ext uri="{BB962C8B-B14F-4D97-AF65-F5344CB8AC3E}">
        <p14:creationId xmlns:p14="http://schemas.microsoft.com/office/powerpoint/2010/main" val="230512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6315D2-4257-4303-AD99-FE77A66A3125}"/>
              </a:ext>
            </a:extLst>
          </p:cNvPr>
          <p:cNvPicPr>
            <a:picLocks noChangeAspect="1"/>
          </p:cNvPicPr>
          <p:nvPr/>
        </p:nvPicPr>
        <p:blipFill>
          <a:blip r:embed="rId2"/>
          <a:stretch>
            <a:fillRect/>
          </a:stretch>
        </p:blipFill>
        <p:spPr>
          <a:xfrm>
            <a:off x="254833" y="143343"/>
            <a:ext cx="11550755" cy="6497300"/>
          </a:xfrm>
          <a:prstGeom prst="rect">
            <a:avLst/>
          </a:prstGeom>
        </p:spPr>
      </p:pic>
    </p:spTree>
    <p:extLst>
      <p:ext uri="{BB962C8B-B14F-4D97-AF65-F5344CB8AC3E}">
        <p14:creationId xmlns:p14="http://schemas.microsoft.com/office/powerpoint/2010/main" val="358264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ACB07B-EC7E-4696-A579-3518F801F82D}"/>
              </a:ext>
            </a:extLst>
          </p:cNvPr>
          <p:cNvPicPr>
            <a:picLocks noChangeAspect="1"/>
          </p:cNvPicPr>
          <p:nvPr/>
        </p:nvPicPr>
        <p:blipFill>
          <a:blip r:embed="rId2"/>
          <a:stretch>
            <a:fillRect/>
          </a:stretch>
        </p:blipFill>
        <p:spPr>
          <a:xfrm>
            <a:off x="279009" y="128807"/>
            <a:ext cx="11633981" cy="6544114"/>
          </a:xfrm>
          <a:prstGeom prst="rect">
            <a:avLst/>
          </a:prstGeom>
        </p:spPr>
      </p:pic>
      <p:sp>
        <p:nvSpPr>
          <p:cNvPr id="6" name="Rectangle 5">
            <a:extLst>
              <a:ext uri="{FF2B5EF4-FFF2-40B4-BE49-F238E27FC236}">
                <a16:creationId xmlns:a16="http://schemas.microsoft.com/office/drawing/2014/main" id="{73725613-DE84-432D-9166-9AE950890B59}"/>
              </a:ext>
            </a:extLst>
          </p:cNvPr>
          <p:cNvSpPr/>
          <p:nvPr/>
        </p:nvSpPr>
        <p:spPr>
          <a:xfrm>
            <a:off x="7150308" y="3169929"/>
            <a:ext cx="904252" cy="618950"/>
          </a:xfrm>
          <a:prstGeom prst="rect">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0EE341A0-8BF4-497E-B73C-ABE265001619}"/>
              </a:ext>
            </a:extLst>
          </p:cNvPr>
          <p:cNvSpPr/>
          <p:nvPr/>
        </p:nvSpPr>
        <p:spPr>
          <a:xfrm>
            <a:off x="5655213" y="3069121"/>
            <a:ext cx="1181686" cy="719758"/>
          </a:xfrm>
          <a:prstGeom prst="rect">
            <a:avLst/>
          </a:prstGeom>
          <a:solidFill>
            <a:schemeClr val="tx1">
              <a:lumMod val="8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t>MB TABLE V &amp; VI</a:t>
            </a:r>
          </a:p>
        </p:txBody>
      </p:sp>
    </p:spTree>
    <p:extLst>
      <p:ext uri="{BB962C8B-B14F-4D97-AF65-F5344CB8AC3E}">
        <p14:creationId xmlns:p14="http://schemas.microsoft.com/office/powerpoint/2010/main" val="2693367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71D4FC-F534-41AB-B79D-028BA487DAD6}"/>
              </a:ext>
            </a:extLst>
          </p:cNvPr>
          <p:cNvSpPr txBox="1"/>
          <p:nvPr/>
        </p:nvSpPr>
        <p:spPr>
          <a:xfrm>
            <a:off x="3405984" y="70304"/>
            <a:ext cx="2575962" cy="584775"/>
          </a:xfrm>
          <a:prstGeom prst="rect">
            <a:avLst/>
          </a:prstGeom>
          <a:noFill/>
        </p:spPr>
        <p:txBody>
          <a:bodyPr wrap="none" rtlCol="0">
            <a:spAutoFit/>
          </a:bodyPr>
          <a:lstStyle/>
          <a:p>
            <a:pPr algn="ctr"/>
            <a:r>
              <a:rPr lang="en-US" sz="3200" dirty="0"/>
              <a:t>T-WEEK TASKS</a:t>
            </a:r>
          </a:p>
        </p:txBody>
      </p:sp>
      <p:graphicFrame>
        <p:nvGraphicFramePr>
          <p:cNvPr id="5" name="Table 5">
            <a:extLst>
              <a:ext uri="{FF2B5EF4-FFF2-40B4-BE49-F238E27FC236}">
                <a16:creationId xmlns:a16="http://schemas.microsoft.com/office/drawing/2014/main" id="{3EFE45B0-1038-4DAA-B2D0-9664A8ECBC80}"/>
              </a:ext>
            </a:extLst>
          </p:cNvPr>
          <p:cNvGraphicFramePr>
            <a:graphicFrameLocks noGrp="1"/>
          </p:cNvGraphicFramePr>
          <p:nvPr>
            <p:extLst>
              <p:ext uri="{D42A27DB-BD31-4B8C-83A1-F6EECF244321}">
                <p14:modId xmlns:p14="http://schemas.microsoft.com/office/powerpoint/2010/main" val="384616663"/>
              </p:ext>
            </p:extLst>
          </p:nvPr>
        </p:nvGraphicFramePr>
        <p:xfrm>
          <a:off x="191400" y="738490"/>
          <a:ext cx="5790546" cy="5232400"/>
        </p:xfrm>
        <a:graphic>
          <a:graphicData uri="http://schemas.openxmlformats.org/drawingml/2006/table">
            <a:tbl>
              <a:tblPr firstRow="1" bandRow="1">
                <a:tableStyleId>{073A0DAA-6AF3-43AB-8588-CEC1D06C72B9}</a:tableStyleId>
              </a:tblPr>
              <a:tblGrid>
                <a:gridCol w="2895273">
                  <a:extLst>
                    <a:ext uri="{9D8B030D-6E8A-4147-A177-3AD203B41FA5}">
                      <a16:colId xmlns:a16="http://schemas.microsoft.com/office/drawing/2014/main" val="2068047538"/>
                    </a:ext>
                  </a:extLst>
                </a:gridCol>
                <a:gridCol w="2895273">
                  <a:extLst>
                    <a:ext uri="{9D8B030D-6E8A-4147-A177-3AD203B41FA5}">
                      <a16:colId xmlns:a16="http://schemas.microsoft.com/office/drawing/2014/main" val="3823378207"/>
                    </a:ext>
                  </a:extLst>
                </a:gridCol>
              </a:tblGrid>
              <a:tr h="370840">
                <a:tc>
                  <a:txBody>
                    <a:bodyPr/>
                    <a:lstStyle/>
                    <a:p>
                      <a:r>
                        <a:rPr lang="en-US" sz="1000" dirty="0"/>
                        <a:t>T-WEEK</a:t>
                      </a:r>
                    </a:p>
                  </a:txBody>
                  <a:tcPr/>
                </a:tc>
                <a:tc>
                  <a:txBody>
                    <a:bodyPr/>
                    <a:lstStyle/>
                    <a:p>
                      <a:r>
                        <a:rPr lang="en-US" sz="1000" dirty="0"/>
                        <a:t>TASK</a:t>
                      </a:r>
                    </a:p>
                  </a:txBody>
                  <a:tcPr/>
                </a:tc>
                <a:extLst>
                  <a:ext uri="{0D108BD9-81ED-4DB2-BD59-A6C34878D82A}">
                    <a16:rowId xmlns:a16="http://schemas.microsoft.com/office/drawing/2014/main" val="899000036"/>
                  </a:ext>
                </a:extLst>
              </a:tr>
              <a:tr h="370840">
                <a:tc>
                  <a:txBody>
                    <a:bodyPr/>
                    <a:lstStyle/>
                    <a:p>
                      <a:pPr algn="ctr"/>
                      <a:endParaRPr lang="en-US" sz="2000" b="1" dirty="0"/>
                    </a:p>
                    <a:p>
                      <a:pPr algn="ctr"/>
                      <a:r>
                        <a:rPr lang="en-US" sz="2000" b="1" dirty="0"/>
                        <a:t>T-10</a:t>
                      </a:r>
                    </a:p>
                  </a:txBody>
                  <a:tcPr/>
                </a:tc>
                <a:tc>
                  <a:txBody>
                    <a:bodyPr/>
                    <a:lstStyle/>
                    <a:p>
                      <a:r>
                        <a:rPr lang="en-US" sz="900" dirty="0"/>
                        <a:t>TADSS training and certification.</a:t>
                      </a:r>
                    </a:p>
                    <a:p>
                      <a:r>
                        <a:rPr lang="en-US" sz="900" dirty="0"/>
                        <a:t>Verify class V.</a:t>
                      </a:r>
                    </a:p>
                    <a:p>
                      <a:r>
                        <a:rPr lang="en-US" sz="900" dirty="0"/>
                        <a:t>Verify ranges, training areas, and facilities.</a:t>
                      </a:r>
                    </a:p>
                    <a:p>
                      <a:r>
                        <a:rPr lang="en-US" sz="900" dirty="0"/>
                        <a:t>Confirm TSM / GUNLINE</a:t>
                      </a:r>
                    </a:p>
                  </a:txBody>
                  <a:tcPr/>
                </a:tc>
                <a:extLst>
                  <a:ext uri="{0D108BD9-81ED-4DB2-BD59-A6C34878D82A}">
                    <a16:rowId xmlns:a16="http://schemas.microsoft.com/office/drawing/2014/main" val="2250098835"/>
                  </a:ext>
                </a:extLst>
              </a:tr>
              <a:tr h="370840">
                <a:tc>
                  <a:txBody>
                    <a:bodyPr/>
                    <a:lstStyle/>
                    <a:p>
                      <a:pPr algn="ctr"/>
                      <a:endParaRPr lang="en-US" sz="2000" b="1" dirty="0"/>
                    </a:p>
                    <a:p>
                      <a:pPr algn="ctr"/>
                      <a:r>
                        <a:rPr lang="en-US" sz="2000" b="1" dirty="0"/>
                        <a:t>T-9</a:t>
                      </a:r>
                    </a:p>
                  </a:txBody>
                  <a:tcPr/>
                </a:tc>
                <a:tc>
                  <a:txBody>
                    <a:bodyPr/>
                    <a:lstStyle/>
                    <a:p>
                      <a:r>
                        <a:rPr lang="en-US" sz="900" dirty="0"/>
                        <a:t>Confirm training aids, devices, simulators, and simulations.</a:t>
                      </a:r>
                    </a:p>
                    <a:p>
                      <a:r>
                        <a:rPr lang="en-US" sz="900" dirty="0"/>
                        <a:t>Verify scenario approval.</a:t>
                      </a:r>
                    </a:p>
                    <a:p>
                      <a:r>
                        <a:rPr lang="en-US" sz="900" dirty="0"/>
                        <a:t>Request medical support.</a:t>
                      </a:r>
                    </a:p>
                  </a:txBody>
                  <a:tcPr/>
                </a:tc>
                <a:extLst>
                  <a:ext uri="{0D108BD9-81ED-4DB2-BD59-A6C34878D82A}">
                    <a16:rowId xmlns:a16="http://schemas.microsoft.com/office/drawing/2014/main" val="2599402850"/>
                  </a:ext>
                </a:extLst>
              </a:tr>
              <a:tr h="370840">
                <a:tc>
                  <a:txBody>
                    <a:bodyPr/>
                    <a:lstStyle/>
                    <a:p>
                      <a:pPr algn="ctr"/>
                      <a:endParaRPr lang="en-US" sz="2000" b="1" dirty="0"/>
                    </a:p>
                    <a:p>
                      <a:pPr algn="ctr"/>
                      <a:r>
                        <a:rPr lang="en-US" sz="2000" b="1" dirty="0"/>
                        <a:t>T-8</a:t>
                      </a:r>
                    </a:p>
                  </a:txBody>
                  <a:tcPr/>
                </a:tc>
                <a:tc>
                  <a:txBody>
                    <a:bodyPr/>
                    <a:lstStyle/>
                    <a:p>
                      <a:r>
                        <a:rPr lang="en-US" sz="900" dirty="0"/>
                        <a:t>Certify Table I instructors and evaluators.</a:t>
                      </a:r>
                    </a:p>
                    <a:p>
                      <a:r>
                        <a:rPr lang="en-US" sz="900" dirty="0"/>
                        <a:t>Conduct range walk.</a:t>
                      </a:r>
                    </a:p>
                    <a:p>
                      <a:r>
                        <a:rPr lang="en-US" sz="900" dirty="0"/>
                        <a:t>Confirm external evaluation support.</a:t>
                      </a:r>
                    </a:p>
                    <a:p>
                      <a:r>
                        <a:rPr lang="en-US" sz="900" dirty="0"/>
                        <a:t>Develop conduct of the range and range / training area layout diagrams.</a:t>
                      </a:r>
                    </a:p>
                  </a:txBody>
                  <a:tcPr/>
                </a:tc>
                <a:extLst>
                  <a:ext uri="{0D108BD9-81ED-4DB2-BD59-A6C34878D82A}">
                    <a16:rowId xmlns:a16="http://schemas.microsoft.com/office/drawing/2014/main" val="95685039"/>
                  </a:ext>
                </a:extLst>
              </a:tr>
              <a:tr h="370840">
                <a:tc>
                  <a:txBody>
                    <a:bodyPr/>
                    <a:lstStyle/>
                    <a:p>
                      <a:pPr algn="ctr"/>
                      <a:r>
                        <a:rPr lang="en-US" sz="2000" b="1" dirty="0"/>
                        <a:t>T-7</a:t>
                      </a:r>
                    </a:p>
                  </a:txBody>
                  <a:tcPr/>
                </a:tc>
                <a:tc>
                  <a:txBody>
                    <a:bodyPr/>
                    <a:lstStyle/>
                    <a:p>
                      <a:r>
                        <a:rPr lang="en-US" sz="900" dirty="0"/>
                        <a:t>Confirm range support packages.</a:t>
                      </a:r>
                    </a:p>
                    <a:p>
                      <a:r>
                        <a:rPr lang="en-US" sz="900" dirty="0"/>
                        <a:t>Develop briefing packets.</a:t>
                      </a:r>
                    </a:p>
                    <a:p>
                      <a:r>
                        <a:rPr lang="en-US" sz="900" dirty="0"/>
                        <a:t>Coordinate barrier and road closures.</a:t>
                      </a:r>
                    </a:p>
                  </a:txBody>
                  <a:tcPr/>
                </a:tc>
                <a:extLst>
                  <a:ext uri="{0D108BD9-81ED-4DB2-BD59-A6C34878D82A}">
                    <a16:rowId xmlns:a16="http://schemas.microsoft.com/office/drawing/2014/main" val="1769865739"/>
                  </a:ext>
                </a:extLst>
              </a:tr>
              <a:tr h="370840">
                <a:tc>
                  <a:txBody>
                    <a:bodyPr/>
                    <a:lstStyle/>
                    <a:p>
                      <a:pPr algn="ctr"/>
                      <a:r>
                        <a:rPr lang="en-US" sz="2000" b="1" dirty="0"/>
                        <a:t>T-6</a:t>
                      </a:r>
                    </a:p>
                  </a:txBody>
                  <a:tcPr/>
                </a:tc>
                <a:tc>
                  <a:txBody>
                    <a:bodyPr/>
                    <a:lstStyle/>
                    <a:p>
                      <a:r>
                        <a:rPr lang="en-US" sz="900" dirty="0"/>
                        <a:t>Conduct and supervise Tables I, II, and III.</a:t>
                      </a:r>
                    </a:p>
                    <a:p>
                      <a:r>
                        <a:rPr lang="en-US" sz="900" dirty="0"/>
                        <a:t>Verify DA Form 581 (Request for Issue and Turn-in of Ammunition) documents.</a:t>
                      </a:r>
                    </a:p>
                    <a:p>
                      <a:r>
                        <a:rPr lang="en-US" sz="900" dirty="0"/>
                        <a:t>Review officer in charge and range safety officer status of unit.</a:t>
                      </a:r>
                    </a:p>
                  </a:txBody>
                  <a:tcPr/>
                </a:tc>
                <a:extLst>
                  <a:ext uri="{0D108BD9-81ED-4DB2-BD59-A6C34878D82A}">
                    <a16:rowId xmlns:a16="http://schemas.microsoft.com/office/drawing/2014/main" val="2755440581"/>
                  </a:ext>
                </a:extLst>
              </a:tr>
              <a:tr h="370840">
                <a:tc>
                  <a:txBody>
                    <a:bodyPr/>
                    <a:lstStyle/>
                    <a:p>
                      <a:pPr algn="ctr"/>
                      <a:endParaRPr lang="en-US" sz="2000" b="1" dirty="0"/>
                    </a:p>
                    <a:p>
                      <a:pPr algn="ctr"/>
                      <a:r>
                        <a:rPr lang="en-US" sz="2000" b="1" dirty="0"/>
                        <a:t>T-5</a:t>
                      </a:r>
                    </a:p>
                  </a:txBody>
                  <a:tcPr/>
                </a:tc>
                <a:tc>
                  <a:txBody>
                    <a:bodyPr/>
                    <a:lstStyle/>
                    <a:p>
                      <a:r>
                        <a:rPr lang="en-US" sz="900" dirty="0"/>
                        <a:t>Update tower, officer in charge, and range safety officer checklists and books.</a:t>
                      </a:r>
                    </a:p>
                    <a:p>
                      <a:r>
                        <a:rPr lang="en-US" sz="900" dirty="0"/>
                        <a:t>Verify supplies for range support.</a:t>
                      </a:r>
                    </a:p>
                  </a:txBody>
                  <a:tcPr/>
                </a:tc>
                <a:extLst>
                  <a:ext uri="{0D108BD9-81ED-4DB2-BD59-A6C34878D82A}">
                    <a16:rowId xmlns:a16="http://schemas.microsoft.com/office/drawing/2014/main" val="2792103639"/>
                  </a:ext>
                </a:extLst>
              </a:tr>
              <a:tr h="370840">
                <a:tc>
                  <a:txBody>
                    <a:bodyPr/>
                    <a:lstStyle/>
                    <a:p>
                      <a:pPr algn="ctr"/>
                      <a:endParaRPr lang="en-US" sz="2000" dirty="0"/>
                    </a:p>
                    <a:p>
                      <a:pPr algn="ctr"/>
                      <a:r>
                        <a:rPr lang="en-US" sz="2000" dirty="0"/>
                        <a:t>T-4</a:t>
                      </a:r>
                    </a:p>
                  </a:txBody>
                  <a:tcPr/>
                </a:tc>
                <a:tc>
                  <a:txBody>
                    <a:bodyPr/>
                    <a:lstStyle/>
                    <a:p>
                      <a:r>
                        <a:rPr lang="en-US" sz="900" dirty="0"/>
                        <a:t>Proof range scenarios.</a:t>
                      </a:r>
                    </a:p>
                    <a:p>
                      <a:r>
                        <a:rPr lang="en-US" sz="900" dirty="0"/>
                        <a:t>Adjust scenarios, if required.</a:t>
                      </a:r>
                    </a:p>
                    <a:p>
                      <a:r>
                        <a:rPr lang="en-US" sz="900" dirty="0"/>
                        <a:t>Draw class V, as required (Table III)</a:t>
                      </a:r>
                    </a:p>
                    <a:p>
                      <a:r>
                        <a:rPr lang="en-US" sz="900" dirty="0"/>
                        <a:t>Draw class VI, as required (Table III)</a:t>
                      </a:r>
                    </a:p>
                  </a:txBody>
                  <a:tcPr/>
                </a:tc>
                <a:extLst>
                  <a:ext uri="{0D108BD9-81ED-4DB2-BD59-A6C34878D82A}">
                    <a16:rowId xmlns:a16="http://schemas.microsoft.com/office/drawing/2014/main" val="3605370238"/>
                  </a:ext>
                </a:extLst>
              </a:tr>
            </a:tbl>
          </a:graphicData>
        </a:graphic>
      </p:graphicFrame>
      <p:graphicFrame>
        <p:nvGraphicFramePr>
          <p:cNvPr id="6" name="Table 5">
            <a:extLst>
              <a:ext uri="{FF2B5EF4-FFF2-40B4-BE49-F238E27FC236}">
                <a16:creationId xmlns:a16="http://schemas.microsoft.com/office/drawing/2014/main" id="{8BF095FE-D44A-490F-9061-7550D2030E13}"/>
              </a:ext>
            </a:extLst>
          </p:cNvPr>
          <p:cNvGraphicFramePr>
            <a:graphicFrameLocks noGrp="1"/>
          </p:cNvGraphicFramePr>
          <p:nvPr>
            <p:extLst>
              <p:ext uri="{D42A27DB-BD31-4B8C-83A1-F6EECF244321}">
                <p14:modId xmlns:p14="http://schemas.microsoft.com/office/powerpoint/2010/main" val="4211005410"/>
              </p:ext>
            </p:extLst>
          </p:nvPr>
        </p:nvGraphicFramePr>
        <p:xfrm>
          <a:off x="6210056" y="271638"/>
          <a:ext cx="5790546" cy="6314724"/>
        </p:xfrm>
        <a:graphic>
          <a:graphicData uri="http://schemas.openxmlformats.org/drawingml/2006/table">
            <a:tbl>
              <a:tblPr firstRow="1" bandRow="1">
                <a:tableStyleId>{073A0DAA-6AF3-43AB-8588-CEC1D06C72B9}</a:tableStyleId>
              </a:tblPr>
              <a:tblGrid>
                <a:gridCol w="2895273">
                  <a:extLst>
                    <a:ext uri="{9D8B030D-6E8A-4147-A177-3AD203B41FA5}">
                      <a16:colId xmlns:a16="http://schemas.microsoft.com/office/drawing/2014/main" val="2068047538"/>
                    </a:ext>
                  </a:extLst>
                </a:gridCol>
                <a:gridCol w="2895273">
                  <a:extLst>
                    <a:ext uri="{9D8B030D-6E8A-4147-A177-3AD203B41FA5}">
                      <a16:colId xmlns:a16="http://schemas.microsoft.com/office/drawing/2014/main" val="3823378207"/>
                    </a:ext>
                  </a:extLst>
                </a:gridCol>
              </a:tblGrid>
              <a:tr h="356376">
                <a:tc>
                  <a:txBody>
                    <a:bodyPr/>
                    <a:lstStyle/>
                    <a:p>
                      <a:r>
                        <a:rPr lang="en-US" sz="1000" dirty="0"/>
                        <a:t>T-WEEK</a:t>
                      </a:r>
                    </a:p>
                  </a:txBody>
                  <a:tcPr/>
                </a:tc>
                <a:tc>
                  <a:txBody>
                    <a:bodyPr/>
                    <a:lstStyle/>
                    <a:p>
                      <a:r>
                        <a:rPr lang="en-US" sz="1000" dirty="0"/>
                        <a:t>TASK</a:t>
                      </a:r>
                    </a:p>
                  </a:txBody>
                  <a:tcPr/>
                </a:tc>
                <a:extLst>
                  <a:ext uri="{0D108BD9-81ED-4DB2-BD59-A6C34878D82A}">
                    <a16:rowId xmlns:a16="http://schemas.microsoft.com/office/drawing/2014/main" val="899000036"/>
                  </a:ext>
                </a:extLst>
              </a:tr>
              <a:tr h="731520">
                <a:tc>
                  <a:txBody>
                    <a:bodyPr/>
                    <a:lstStyle/>
                    <a:p>
                      <a:pPr algn="ctr"/>
                      <a:r>
                        <a:rPr lang="en-US" sz="2000" dirty="0"/>
                        <a:t>T-3</a:t>
                      </a:r>
                    </a:p>
                  </a:txBody>
                  <a:tcPr/>
                </a:tc>
                <a:tc>
                  <a:txBody>
                    <a:bodyPr/>
                    <a:lstStyle/>
                    <a:p>
                      <a:r>
                        <a:rPr lang="en-US" sz="900" dirty="0"/>
                        <a:t>Identify firefighting details, as required.</a:t>
                      </a:r>
                    </a:p>
                    <a:p>
                      <a:r>
                        <a:rPr lang="en-US" sz="900" dirty="0"/>
                        <a:t>Identify target details, as required.</a:t>
                      </a:r>
                    </a:p>
                    <a:p>
                      <a:r>
                        <a:rPr lang="en-US" sz="900" dirty="0"/>
                        <a:t>Conduct range specific officer in charge and range safety officer briefings.</a:t>
                      </a:r>
                    </a:p>
                    <a:p>
                      <a:r>
                        <a:rPr lang="en-US" sz="900" dirty="0"/>
                        <a:t>Rehearse barrier guard and road closure plan.</a:t>
                      </a:r>
                    </a:p>
                  </a:txBody>
                  <a:tcPr/>
                </a:tc>
                <a:extLst>
                  <a:ext uri="{0D108BD9-81ED-4DB2-BD59-A6C34878D82A}">
                    <a16:rowId xmlns:a16="http://schemas.microsoft.com/office/drawing/2014/main" val="2599402850"/>
                  </a:ext>
                </a:extLst>
              </a:tr>
              <a:tr h="884903">
                <a:tc>
                  <a:txBody>
                    <a:bodyPr/>
                    <a:lstStyle/>
                    <a:p>
                      <a:pPr algn="ctr"/>
                      <a:r>
                        <a:rPr lang="en-US" sz="2000" dirty="0"/>
                        <a:t>T-2</a:t>
                      </a:r>
                    </a:p>
                  </a:txBody>
                  <a:tcPr/>
                </a:tc>
                <a:tc>
                  <a:txBody>
                    <a:bodyPr/>
                    <a:lstStyle/>
                    <a:p>
                      <a:r>
                        <a:rPr lang="en-US" sz="900" dirty="0"/>
                        <a:t>Draw and issue training aids, devices, simulators, and simulations.</a:t>
                      </a:r>
                    </a:p>
                    <a:p>
                      <a:r>
                        <a:rPr lang="en-US" sz="900" dirty="0"/>
                        <a:t>Brief external evaluators.</a:t>
                      </a:r>
                    </a:p>
                    <a:p>
                      <a:r>
                        <a:rPr lang="en-US" sz="900" dirty="0"/>
                        <a:t>Finalize training packets.</a:t>
                      </a:r>
                    </a:p>
                  </a:txBody>
                  <a:tcPr/>
                </a:tc>
                <a:extLst>
                  <a:ext uri="{0D108BD9-81ED-4DB2-BD59-A6C34878D82A}">
                    <a16:rowId xmlns:a16="http://schemas.microsoft.com/office/drawing/2014/main" val="95685039"/>
                  </a:ext>
                </a:extLst>
              </a:tr>
              <a:tr h="442452">
                <a:tc>
                  <a:txBody>
                    <a:bodyPr/>
                    <a:lstStyle/>
                    <a:p>
                      <a:pPr algn="ctr"/>
                      <a:r>
                        <a:rPr lang="en-US" sz="2000" dirty="0"/>
                        <a:t>T-1</a:t>
                      </a:r>
                    </a:p>
                  </a:txBody>
                  <a:tcPr/>
                </a:tc>
                <a:tc>
                  <a:txBody>
                    <a:bodyPr/>
                    <a:lstStyle/>
                    <a:p>
                      <a:r>
                        <a:rPr lang="en-US" sz="900" dirty="0"/>
                        <a:t>Verify all firers have completed Tables I, II, and III (prerequisite tables).</a:t>
                      </a:r>
                    </a:p>
                    <a:p>
                      <a:r>
                        <a:rPr lang="en-US" sz="900" dirty="0"/>
                        <a:t>Draw and issue training aids, devices, simulators, and simulations, as required.</a:t>
                      </a:r>
                    </a:p>
                  </a:txBody>
                  <a:tcPr/>
                </a:tc>
                <a:extLst>
                  <a:ext uri="{0D108BD9-81ED-4DB2-BD59-A6C34878D82A}">
                    <a16:rowId xmlns:a16="http://schemas.microsoft.com/office/drawing/2014/main" val="1769865739"/>
                  </a:ext>
                </a:extLst>
              </a:tr>
              <a:tr h="909238">
                <a:tc>
                  <a:txBody>
                    <a:bodyPr/>
                    <a:lstStyle/>
                    <a:p>
                      <a:pPr algn="ctr"/>
                      <a:r>
                        <a:rPr lang="en-US" sz="2000" dirty="0"/>
                        <a:t>T</a:t>
                      </a:r>
                    </a:p>
                  </a:txBody>
                  <a:tcPr/>
                </a:tc>
                <a:tc>
                  <a:txBody>
                    <a:bodyPr/>
                    <a:lstStyle/>
                    <a:p>
                      <a:r>
                        <a:rPr lang="en-US" sz="900" dirty="0"/>
                        <a:t>Provide range assistance, as required.</a:t>
                      </a:r>
                    </a:p>
                    <a:p>
                      <a:r>
                        <a:rPr lang="en-US" sz="900" dirty="0"/>
                        <a:t>Oversee range operations on all live facilities.</a:t>
                      </a:r>
                    </a:p>
                    <a:p>
                      <a:r>
                        <a:rPr lang="en-US" sz="900" dirty="0"/>
                        <a:t>Provide quality assurance and quality checks on live-fire training score sheets, roll-ups, and after-action reviews.</a:t>
                      </a:r>
                    </a:p>
                    <a:p>
                      <a:r>
                        <a:rPr lang="en-US" sz="900" dirty="0"/>
                        <a:t>Collect and manage firing information, engagement scores, penalties, infractions, malfunctions, and alibi information as they occur.</a:t>
                      </a:r>
                    </a:p>
                    <a:p>
                      <a:r>
                        <a:rPr lang="en-US" sz="900" dirty="0"/>
                        <a:t>Provide daily updates to unit performance to the commander and key leaders.</a:t>
                      </a:r>
                    </a:p>
                    <a:p>
                      <a:r>
                        <a:rPr lang="en-US" sz="900" dirty="0"/>
                        <a:t>Update reporting noncommissioned officer information, as appropriate.</a:t>
                      </a:r>
                    </a:p>
                    <a:p>
                      <a:r>
                        <a:rPr lang="en-US" sz="900" dirty="0"/>
                        <a:t>Spot-check barrier and target details.</a:t>
                      </a:r>
                    </a:p>
                    <a:p>
                      <a:r>
                        <a:rPr lang="en-US" sz="900" dirty="0"/>
                        <a:t>Verify targets are provided and presented according to TC 25-8 to include thermalization. (Proof range targetry).</a:t>
                      </a:r>
                    </a:p>
                    <a:p>
                      <a:r>
                        <a:rPr lang="en-US" sz="900" dirty="0"/>
                        <a:t>Provide recommendations to increase throughput and range management.</a:t>
                      </a:r>
                    </a:p>
                    <a:p>
                      <a:r>
                        <a:rPr lang="en-US" sz="900" dirty="0"/>
                        <a:t>Provide recommendations to the commander on live-fire related topics.</a:t>
                      </a:r>
                    </a:p>
                  </a:txBody>
                  <a:tcPr/>
                </a:tc>
                <a:extLst>
                  <a:ext uri="{0D108BD9-81ED-4DB2-BD59-A6C34878D82A}">
                    <a16:rowId xmlns:a16="http://schemas.microsoft.com/office/drawing/2014/main" val="2755440581"/>
                  </a:ext>
                </a:extLst>
              </a:tr>
              <a:tr h="684325">
                <a:tc>
                  <a:txBody>
                    <a:bodyPr/>
                    <a:lstStyle/>
                    <a:p>
                      <a:pPr algn="ctr"/>
                      <a:r>
                        <a:rPr lang="en-US" sz="2000" dirty="0"/>
                        <a:t>T+1</a:t>
                      </a:r>
                    </a:p>
                  </a:txBody>
                  <a:tcPr/>
                </a:tc>
                <a:tc>
                  <a:txBody>
                    <a:bodyPr/>
                    <a:lstStyle/>
                    <a:p>
                      <a:r>
                        <a:rPr lang="en-US" sz="900" dirty="0"/>
                        <a:t>AAR</a:t>
                      </a:r>
                    </a:p>
                  </a:txBody>
                  <a:tcPr/>
                </a:tc>
                <a:extLst>
                  <a:ext uri="{0D108BD9-81ED-4DB2-BD59-A6C34878D82A}">
                    <a16:rowId xmlns:a16="http://schemas.microsoft.com/office/drawing/2014/main" val="2792103639"/>
                  </a:ext>
                </a:extLst>
              </a:tr>
            </a:tbl>
          </a:graphicData>
        </a:graphic>
      </p:graphicFrame>
      <p:sp>
        <p:nvSpPr>
          <p:cNvPr id="2" name="TextBox 1">
            <a:extLst>
              <a:ext uri="{FF2B5EF4-FFF2-40B4-BE49-F238E27FC236}">
                <a16:creationId xmlns:a16="http://schemas.microsoft.com/office/drawing/2014/main" id="{64B6C291-DE26-446F-A44F-8923944A3D8E}"/>
              </a:ext>
            </a:extLst>
          </p:cNvPr>
          <p:cNvSpPr txBox="1"/>
          <p:nvPr/>
        </p:nvSpPr>
        <p:spPr>
          <a:xfrm>
            <a:off x="191400" y="6082235"/>
            <a:ext cx="5790546" cy="584775"/>
          </a:xfrm>
          <a:prstGeom prst="rect">
            <a:avLst/>
          </a:prstGeom>
          <a:noFill/>
        </p:spPr>
        <p:txBody>
          <a:bodyPr wrap="square" rtlCol="0">
            <a:spAutoFit/>
          </a:bodyPr>
          <a:lstStyle/>
          <a:p>
            <a:r>
              <a:rPr lang="en-US" sz="1600" dirty="0"/>
              <a:t>T- Week tasks outlined above per TC 3-20.0 IWTS. They are the earliest T-week that the indicated task can be completed.</a:t>
            </a:r>
          </a:p>
        </p:txBody>
      </p:sp>
    </p:spTree>
    <p:extLst>
      <p:ext uri="{BB962C8B-B14F-4D97-AF65-F5344CB8AC3E}">
        <p14:creationId xmlns:p14="http://schemas.microsoft.com/office/powerpoint/2010/main" val="2958899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1377</TotalTime>
  <Words>8785</Words>
  <Application>Microsoft Office PowerPoint</Application>
  <PresentationFormat>Widescreen</PresentationFormat>
  <Paragraphs>931</Paragraphs>
  <Slides>49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Century Gothic</vt:lpstr>
      <vt:lpstr>Wingdings 3</vt:lpstr>
      <vt:lpstr>Ion</vt:lpstr>
      <vt:lpstr>PowerPoint Presentation</vt:lpstr>
      <vt:lpstr>MISSION </vt:lpstr>
      <vt:lpstr>PowerPoint Presentation</vt:lpstr>
      <vt:lpstr>8 Step Training Model</vt:lpstr>
      <vt:lpstr>4 Rules of Firearm Safety</vt:lpstr>
      <vt:lpstr>PowerPoint Presentation</vt:lpstr>
      <vt:lpstr>PowerPoint Presentation</vt:lpstr>
      <vt:lpstr>PowerPoint Presentation</vt:lpstr>
      <vt:lpstr>PowerPoint Presentation</vt:lpstr>
      <vt:lpstr>PowerPoint Presentation</vt:lpstr>
      <vt:lpstr>PowerPoint Presentation</vt:lpstr>
      <vt:lpstr>MODIFICATIONS FOR 75 FIRERS AMMO</vt:lpstr>
      <vt:lpstr>STRACT AMMO ALLOCATIONS</vt:lpstr>
      <vt:lpstr>AMMO NOTES</vt:lpstr>
      <vt:lpstr>AMMUNITION REQUIREMENTS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DRILLS FLOW 2 AI Per Station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TABLES V &amp; VI</vt:lpstr>
      <vt:lpstr>AAR 18 SEP 2021</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Boback</dc:creator>
  <cp:lastModifiedBy>Matt A</cp:lastModifiedBy>
  <cp:revision>288</cp:revision>
  <cp:lastPrinted>2021-03-16T20:38:09Z</cp:lastPrinted>
  <dcterms:created xsi:type="dcterms:W3CDTF">2021-02-27T19:47:54Z</dcterms:created>
  <dcterms:modified xsi:type="dcterms:W3CDTF">2021-05-08T22:06:46Z</dcterms:modified>
</cp:coreProperties>
</file>