
<file path=[Content_Types].xml><?xml version="1.0" encoding="utf-8"?>
<Types xmlns="http://schemas.openxmlformats.org/package/2006/content-types">
  <Default Extension="emf" ContentType="image/x-emf"/>
  <Default Extension="jpg" ContentType="image/jp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5.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16" r:id="rId2"/>
    <p:sldId id="321" r:id="rId3"/>
    <p:sldId id="326" r:id="rId4"/>
    <p:sldId id="370" r:id="rId5"/>
    <p:sldId id="358" r:id="rId6"/>
    <p:sldId id="309" r:id="rId7"/>
    <p:sldId id="310" r:id="rId8"/>
    <p:sldId id="311" r:id="rId9"/>
    <p:sldId id="314" r:id="rId10"/>
    <p:sldId id="312" r:id="rId11"/>
    <p:sldId id="313" r:id="rId12"/>
    <p:sldId id="363" r:id="rId13"/>
    <p:sldId id="371" r:id="rId14"/>
    <p:sldId id="366" r:id="rId15"/>
    <p:sldId id="269" r:id="rId16"/>
    <p:sldId id="270" r:id="rId17"/>
    <p:sldId id="332" r:id="rId18"/>
    <p:sldId id="317" r:id="rId19"/>
    <p:sldId id="333" r:id="rId20"/>
    <p:sldId id="319" r:id="rId21"/>
  </p:sldIdLst>
  <p:sldSz cx="9144000" cy="6858000" type="screen4x3"/>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63" autoAdjust="0"/>
    <p:restoredTop sz="93611" autoAdjust="0"/>
  </p:normalViewPr>
  <p:slideViewPr>
    <p:cSldViewPr>
      <p:cViewPr varScale="1">
        <p:scale>
          <a:sx n="64" d="100"/>
          <a:sy n="64" d="100"/>
        </p:scale>
        <p:origin x="1584"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len peugh" userId="7b9be500a8ef91ad" providerId="LiveId" clId="{F894E1F0-5176-4CD9-BC02-0B5BC51AB2F7}"/>
    <pc:docChg chg="delSld">
      <pc:chgData name="kalen peugh" userId="7b9be500a8ef91ad" providerId="LiveId" clId="{F894E1F0-5176-4CD9-BC02-0B5BC51AB2F7}" dt="2024-01-02T04:31:43.956" v="0" actId="2696"/>
      <pc:docMkLst>
        <pc:docMk/>
      </pc:docMkLst>
      <pc:sldChg chg="del">
        <pc:chgData name="kalen peugh" userId="7b9be500a8ef91ad" providerId="LiveId" clId="{F894E1F0-5176-4CD9-BC02-0B5BC51AB2F7}" dt="2024-01-02T04:31:43.956" v="0" actId="2696"/>
        <pc:sldMkLst>
          <pc:docMk/>
          <pc:sldMk cId="468017355" sldId="327"/>
        </pc:sldMkLst>
      </pc:sldChg>
      <pc:sldChg chg="del">
        <pc:chgData name="kalen peugh" userId="7b9be500a8ef91ad" providerId="LiveId" clId="{F894E1F0-5176-4CD9-BC02-0B5BC51AB2F7}" dt="2024-01-02T04:31:43.956" v="0" actId="2696"/>
        <pc:sldMkLst>
          <pc:docMk/>
          <pc:sldMk cId="2104770551" sldId="334"/>
        </pc:sldMkLst>
      </pc:sldChg>
      <pc:sldChg chg="del">
        <pc:chgData name="kalen peugh" userId="7b9be500a8ef91ad" providerId="LiveId" clId="{F894E1F0-5176-4CD9-BC02-0B5BC51AB2F7}" dt="2024-01-02T04:31:43.956" v="0" actId="2696"/>
        <pc:sldMkLst>
          <pc:docMk/>
          <pc:sldMk cId="4279520661" sldId="342"/>
        </pc:sldMkLst>
      </pc:sldChg>
      <pc:sldChg chg="del">
        <pc:chgData name="kalen peugh" userId="7b9be500a8ef91ad" providerId="LiveId" clId="{F894E1F0-5176-4CD9-BC02-0B5BC51AB2F7}" dt="2024-01-02T04:31:43.956" v="0" actId="2696"/>
        <pc:sldMkLst>
          <pc:docMk/>
          <pc:sldMk cId="4096840786" sldId="355"/>
        </pc:sldMkLst>
      </pc:sldChg>
      <pc:sldChg chg="del">
        <pc:chgData name="kalen peugh" userId="7b9be500a8ef91ad" providerId="LiveId" clId="{F894E1F0-5176-4CD9-BC02-0B5BC51AB2F7}" dt="2024-01-02T04:31:43.956" v="0" actId="2696"/>
        <pc:sldMkLst>
          <pc:docMk/>
          <pc:sldMk cId="163520543" sldId="356"/>
        </pc:sldMkLst>
      </pc:sldChg>
      <pc:sldChg chg="del">
        <pc:chgData name="kalen peugh" userId="7b9be500a8ef91ad" providerId="LiveId" clId="{F894E1F0-5176-4CD9-BC02-0B5BC51AB2F7}" dt="2024-01-02T04:31:43.956" v="0" actId="2696"/>
        <pc:sldMkLst>
          <pc:docMk/>
          <pc:sldMk cId="44926400" sldId="357"/>
        </pc:sldMkLst>
      </pc:sldChg>
      <pc:sldChg chg="del">
        <pc:chgData name="kalen peugh" userId="7b9be500a8ef91ad" providerId="LiveId" clId="{F894E1F0-5176-4CD9-BC02-0B5BC51AB2F7}" dt="2024-01-02T04:31:43.956" v="0" actId="2696"/>
        <pc:sldMkLst>
          <pc:docMk/>
          <pc:sldMk cId="1455375748" sldId="359"/>
        </pc:sldMkLst>
      </pc:sldChg>
      <pc:sldChg chg="del">
        <pc:chgData name="kalen peugh" userId="7b9be500a8ef91ad" providerId="LiveId" clId="{F894E1F0-5176-4CD9-BC02-0B5BC51AB2F7}" dt="2024-01-02T04:31:43.956" v="0" actId="2696"/>
        <pc:sldMkLst>
          <pc:docMk/>
          <pc:sldMk cId="1700687635" sldId="360"/>
        </pc:sldMkLst>
      </pc:sldChg>
      <pc:sldChg chg="del">
        <pc:chgData name="kalen peugh" userId="7b9be500a8ef91ad" providerId="LiveId" clId="{F894E1F0-5176-4CD9-BC02-0B5BC51AB2F7}" dt="2024-01-02T04:31:43.956" v="0" actId="2696"/>
        <pc:sldMkLst>
          <pc:docMk/>
          <pc:sldMk cId="243559412" sldId="361"/>
        </pc:sldMkLst>
      </pc:sldChg>
      <pc:sldChg chg="del">
        <pc:chgData name="kalen peugh" userId="7b9be500a8ef91ad" providerId="LiveId" clId="{F894E1F0-5176-4CD9-BC02-0B5BC51AB2F7}" dt="2024-01-02T04:31:43.956" v="0" actId="2696"/>
        <pc:sldMkLst>
          <pc:docMk/>
          <pc:sldMk cId="3588775798" sldId="362"/>
        </pc:sldMkLst>
      </pc:sldChg>
      <pc:sldChg chg="del">
        <pc:chgData name="kalen peugh" userId="7b9be500a8ef91ad" providerId="LiveId" clId="{F894E1F0-5176-4CD9-BC02-0B5BC51AB2F7}" dt="2024-01-02T04:31:43.956" v="0" actId="2696"/>
        <pc:sldMkLst>
          <pc:docMk/>
          <pc:sldMk cId="2181775044" sldId="364"/>
        </pc:sldMkLst>
      </pc:sldChg>
      <pc:sldChg chg="del">
        <pc:chgData name="kalen peugh" userId="7b9be500a8ef91ad" providerId="LiveId" clId="{F894E1F0-5176-4CD9-BC02-0B5BC51AB2F7}" dt="2024-01-02T04:31:43.956" v="0" actId="2696"/>
        <pc:sldMkLst>
          <pc:docMk/>
          <pc:sldMk cId="4159870651" sldId="367"/>
        </pc:sldMkLst>
      </pc:sldChg>
      <pc:sldChg chg="del">
        <pc:chgData name="kalen peugh" userId="7b9be500a8ef91ad" providerId="LiveId" clId="{F894E1F0-5176-4CD9-BC02-0B5BC51AB2F7}" dt="2024-01-02T04:31:43.956" v="0" actId="2696"/>
        <pc:sldMkLst>
          <pc:docMk/>
          <pc:sldMk cId="1564273021" sldId="372"/>
        </pc:sldMkLst>
      </pc:sldChg>
      <pc:sldMasterChg chg="delSldLayout">
        <pc:chgData name="kalen peugh" userId="7b9be500a8ef91ad" providerId="LiveId" clId="{F894E1F0-5176-4CD9-BC02-0B5BC51AB2F7}" dt="2024-01-02T04:31:43.956" v="0" actId="2696"/>
        <pc:sldMasterMkLst>
          <pc:docMk/>
          <pc:sldMasterMk cId="0" sldId="2147483648"/>
        </pc:sldMasterMkLst>
        <pc:sldLayoutChg chg="del">
          <pc:chgData name="kalen peugh" userId="7b9be500a8ef91ad" providerId="LiveId" clId="{F894E1F0-5176-4CD9-BC02-0B5BC51AB2F7}" dt="2024-01-02T04:31:43.956" v="0" actId="2696"/>
          <pc:sldLayoutMkLst>
            <pc:docMk/>
            <pc:sldMasterMk cId="0" sldId="2147483648"/>
            <pc:sldLayoutMk cId="2596463401" sldId="214748366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2781"/>
          </a:xfrm>
          <a:prstGeom prst="rect">
            <a:avLst/>
          </a:prstGeom>
        </p:spPr>
        <p:txBody>
          <a:bodyPr vert="horz" lIns="93324" tIns="46662" rIns="93324" bIns="46662"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5273541" y="0"/>
            <a:ext cx="4033943" cy="352781"/>
          </a:xfrm>
          <a:prstGeom prst="rect">
            <a:avLst/>
          </a:prstGeom>
        </p:spPr>
        <p:txBody>
          <a:bodyPr vert="horz" lIns="93324" tIns="46662" rIns="93324" bIns="46662" rtlCol="0"/>
          <a:lstStyle>
            <a:lvl1pPr algn="r">
              <a:defRPr sz="1200">
                <a:latin typeface="Arial" panose="020B0604020202020204" pitchFamily="34" charset="0"/>
              </a:defRPr>
            </a:lvl1pPr>
          </a:lstStyle>
          <a:p>
            <a:fld id="{879CA2FE-A593-443D-A66E-2A0DF84C4779}" type="datetimeFigureOut">
              <a:rPr lang="en-US" smtClean="0"/>
              <a:pPr/>
              <a:t>1/1/2024</a:t>
            </a:fld>
            <a:endParaRPr lang="en-US" dirty="0"/>
          </a:p>
        </p:txBody>
      </p:sp>
      <p:sp>
        <p:nvSpPr>
          <p:cNvPr id="4" name="Slide Image Placeholder 3"/>
          <p:cNvSpPr>
            <a:spLocks noGrp="1" noRot="1" noChangeAspect="1"/>
          </p:cNvSpPr>
          <p:nvPr>
            <p:ph type="sldImg" idx="2"/>
          </p:nvPr>
        </p:nvSpPr>
        <p:spPr>
          <a:xfrm>
            <a:off x="3074988" y="877888"/>
            <a:ext cx="3159125" cy="2370137"/>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930910" y="3379868"/>
            <a:ext cx="7447280" cy="2765345"/>
          </a:xfrm>
          <a:prstGeom prst="rect">
            <a:avLst/>
          </a:prstGeom>
        </p:spPr>
        <p:txBody>
          <a:bodyPr vert="horz" lIns="93324" tIns="46662" rIns="93324" bIns="46662"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670320"/>
            <a:ext cx="4033943" cy="352780"/>
          </a:xfrm>
          <a:prstGeom prst="rect">
            <a:avLst/>
          </a:prstGeom>
        </p:spPr>
        <p:txBody>
          <a:bodyPr vert="horz" lIns="93324" tIns="46662" rIns="93324" bIns="46662"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5273541" y="6670320"/>
            <a:ext cx="4033943" cy="352780"/>
          </a:xfrm>
          <a:prstGeom prst="rect">
            <a:avLst/>
          </a:prstGeom>
        </p:spPr>
        <p:txBody>
          <a:bodyPr vert="horz" lIns="93324" tIns="46662" rIns="93324" bIns="46662" rtlCol="0" anchor="b"/>
          <a:lstStyle>
            <a:lvl1pPr algn="r">
              <a:defRPr sz="1200">
                <a:latin typeface="Arial" panose="020B0604020202020204" pitchFamily="34" charset="0"/>
              </a:defRPr>
            </a:lvl1pPr>
          </a:lstStyle>
          <a:p>
            <a:fld id="{57DFB5F5-2B28-4CC3-AEFB-579FE07F0CCD}" type="slidenum">
              <a:rPr lang="en-US" smtClean="0"/>
              <a:pPr/>
              <a:t>‹#›</a:t>
            </a:fld>
            <a:endParaRPr lang="en-US" dirty="0"/>
          </a:p>
        </p:txBody>
      </p:sp>
    </p:spTree>
    <p:extLst>
      <p:ext uri="{BB962C8B-B14F-4D97-AF65-F5344CB8AC3E}">
        <p14:creationId xmlns:p14="http://schemas.microsoft.com/office/powerpoint/2010/main" val="3931500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TWO-HANDED GRIP</a:t>
            </a:r>
          </a:p>
          <a:p>
            <a:r>
              <a:rPr lang="en-US" dirty="0"/>
              <a:t>6-26. The two-handed grip allows the Soldier to steady his or her firing hand and</a:t>
            </a:r>
          </a:p>
          <a:p>
            <a:r>
              <a:rPr lang="en-US" dirty="0"/>
              <a:t>provide maximum support while firing.</a:t>
            </a:r>
          </a:p>
        </p:txBody>
      </p:sp>
      <p:sp>
        <p:nvSpPr>
          <p:cNvPr id="4" name="Slide Number Placeholder 3"/>
          <p:cNvSpPr>
            <a:spLocks noGrp="1"/>
          </p:cNvSpPr>
          <p:nvPr>
            <p:ph type="sldNum" sz="quarter" idx="10"/>
          </p:nvPr>
        </p:nvSpPr>
        <p:spPr/>
        <p:txBody>
          <a:bodyPr/>
          <a:lstStyle/>
          <a:p>
            <a:fld id="{57DFB5F5-2B28-4CC3-AEFB-579FE07F0CCD}" type="slidenum">
              <a:rPr lang="en-US" smtClean="0"/>
              <a:t>1</a:t>
            </a:fld>
            <a:endParaRPr lang="en-US"/>
          </a:p>
        </p:txBody>
      </p:sp>
    </p:spTree>
    <p:extLst>
      <p:ext uri="{BB962C8B-B14F-4D97-AF65-F5344CB8AC3E}">
        <p14:creationId xmlns:p14="http://schemas.microsoft.com/office/powerpoint/2010/main" val="660176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STEP 5: EXTEND AND PREPARE</a:t>
            </a:r>
          </a:p>
          <a:p>
            <a:r>
              <a:rPr lang="en-US" dirty="0"/>
              <a:t>a. Bring the pistol up to your sight line (sight line is when your sights and target</a:t>
            </a:r>
          </a:p>
          <a:p>
            <a:r>
              <a:rPr lang="en-US" dirty="0"/>
              <a:t>are aligned).</a:t>
            </a:r>
          </a:p>
          <a:p>
            <a:r>
              <a:rPr lang="en-US" dirty="0"/>
              <a:t>b. Ensure the thumb of your firing hand is on top of your other (</a:t>
            </a:r>
            <a:r>
              <a:rPr lang="en-US" dirty="0" err="1"/>
              <a:t>nonfiring</a:t>
            </a:r>
            <a:r>
              <a:rPr lang="en-US" dirty="0"/>
              <a:t>) thumb.</a:t>
            </a:r>
          </a:p>
          <a:p>
            <a:r>
              <a:rPr lang="en-US" dirty="0"/>
              <a:t>c. Lock out your </a:t>
            </a:r>
            <a:r>
              <a:rPr lang="en-US" dirty="0" err="1"/>
              <a:t>nonfiring</a:t>
            </a:r>
            <a:r>
              <a:rPr lang="en-US" dirty="0"/>
              <a:t> hand’s wrist.</a:t>
            </a:r>
          </a:p>
          <a:p>
            <a:r>
              <a:rPr lang="en-US" dirty="0"/>
              <a:t>d. As you are pushing the pistol out, prepare the trigger.</a:t>
            </a:r>
          </a:p>
          <a:p>
            <a:r>
              <a:rPr lang="en-US" dirty="0"/>
              <a:t>e. At full presentation, ensure you have the following:</a:t>
            </a:r>
          </a:p>
          <a:p>
            <a:r>
              <a:rPr lang="en-US" dirty="0"/>
              <a:t>(1) A high, firm grip.</a:t>
            </a:r>
          </a:p>
          <a:p>
            <a:r>
              <a:rPr lang="en-US" dirty="0"/>
              <a:t>(2) Correct sight alignment.</a:t>
            </a:r>
          </a:p>
          <a:p>
            <a:r>
              <a:rPr lang="en-US" dirty="0"/>
              <a:t>(3) Correct sight picture.</a:t>
            </a:r>
          </a:p>
          <a:p>
            <a:r>
              <a:rPr lang="en-US" dirty="0"/>
              <a:t>(4) Proper stance.</a:t>
            </a:r>
          </a:p>
        </p:txBody>
      </p:sp>
      <p:sp>
        <p:nvSpPr>
          <p:cNvPr id="4" name="Slide Number Placeholder 3"/>
          <p:cNvSpPr>
            <a:spLocks noGrp="1"/>
          </p:cNvSpPr>
          <p:nvPr>
            <p:ph type="sldNum" sz="quarter" idx="10"/>
          </p:nvPr>
        </p:nvSpPr>
        <p:spPr/>
        <p:txBody>
          <a:bodyPr/>
          <a:lstStyle/>
          <a:p>
            <a:fld id="{57DFB5F5-2B28-4CC3-AEFB-579FE07F0CCD}" type="slidenum">
              <a:rPr lang="en-US" smtClean="0"/>
              <a:t>11</a:t>
            </a:fld>
            <a:endParaRPr lang="en-US"/>
          </a:p>
        </p:txBody>
      </p:sp>
    </p:spTree>
    <p:extLst>
      <p:ext uri="{BB962C8B-B14F-4D97-AF65-F5344CB8AC3E}">
        <p14:creationId xmlns:p14="http://schemas.microsoft.com/office/powerpoint/2010/main" val="438733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Range overmatch provides a tactical engagement buffer that accommodates the Soldier’s time to engage with precision fires. For example, a Soldier that has the capability to effectively engage personnel targets at a range of 500 meters will have range overmatch of 10 to 20 percent over a threat rifleman. That 10 to 20 percent range difference is equivalent to a distance of 40 to 80 meters, which is approximately the distance a maneuvering threat can traverse in 15 to 40 seconds</a:t>
            </a:r>
          </a:p>
          <a:p>
            <a:r>
              <a:rPr lang="en-US" dirty="0"/>
              <a:t> </a:t>
            </a:r>
          </a:p>
          <a:p>
            <a:endParaRPr lang="en-US" dirty="0"/>
          </a:p>
        </p:txBody>
      </p:sp>
      <p:sp>
        <p:nvSpPr>
          <p:cNvPr id="4" name="Slide Number Placeholder 3"/>
          <p:cNvSpPr>
            <a:spLocks noGrp="1"/>
          </p:cNvSpPr>
          <p:nvPr>
            <p:ph type="sldNum" sz="quarter" idx="5"/>
          </p:nvPr>
        </p:nvSpPr>
        <p:spPr/>
        <p:txBody>
          <a:bodyPr/>
          <a:lstStyle/>
          <a:p>
            <a:fld id="{112F6355-E714-4160-8C44-8CB755025E2B}" type="slidenum">
              <a:rPr lang="en-US" smtClean="0"/>
              <a:t>13</a:t>
            </a:fld>
            <a:endParaRPr lang="en-US"/>
          </a:p>
        </p:txBody>
      </p:sp>
    </p:spTree>
    <p:extLst>
      <p:ext uri="{BB962C8B-B14F-4D97-AF65-F5344CB8AC3E}">
        <p14:creationId xmlns:p14="http://schemas.microsoft.com/office/powerpoint/2010/main" val="2148617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STABILIZATION</a:t>
            </a:r>
          </a:p>
          <a:p>
            <a:r>
              <a:rPr lang="en-US" dirty="0"/>
              <a:t>6-32. As a rule, positions that are lower to the ground provide a higher level of stability.</a:t>
            </a:r>
          </a:p>
          <a:p>
            <a:r>
              <a:rPr lang="en-US" dirty="0"/>
              <a:t>When the position elevates the level of stability decreases as shown in figure 6-6. Each</a:t>
            </a:r>
          </a:p>
          <a:p>
            <a:r>
              <a:rPr lang="en-US" dirty="0"/>
              <a:t>firing position figure will list the stability rating using a high, moderate or low rating.</a:t>
            </a:r>
          </a:p>
        </p:txBody>
      </p:sp>
      <p:sp>
        <p:nvSpPr>
          <p:cNvPr id="4" name="Slide Number Placeholder 3"/>
          <p:cNvSpPr>
            <a:spLocks noGrp="1"/>
          </p:cNvSpPr>
          <p:nvPr>
            <p:ph type="sldNum" sz="quarter" idx="10"/>
          </p:nvPr>
        </p:nvSpPr>
        <p:spPr/>
        <p:txBody>
          <a:bodyPr/>
          <a:lstStyle/>
          <a:p>
            <a:fld id="{57DFB5F5-2B28-4CC3-AEFB-579FE07F0CCD}" type="slidenum">
              <a:rPr lang="en-US" smtClean="0"/>
              <a:t>15</a:t>
            </a:fld>
            <a:endParaRPr lang="en-US"/>
          </a:p>
        </p:txBody>
      </p:sp>
    </p:spTree>
    <p:extLst>
      <p:ext uri="{BB962C8B-B14F-4D97-AF65-F5344CB8AC3E}">
        <p14:creationId xmlns:p14="http://schemas.microsoft.com/office/powerpoint/2010/main" val="2491301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Sight alignment is the relationship between the aiming device and the Shooter's eye. What process used to achieve sight alignment, depends on the type of aiming device used by the Shooter. Keep in mind, the sighting system is already set up in alignment to the weapon, when we say sight alignment, it is referring to the Shooter’s eye in relation to the sighting system.</a:t>
            </a:r>
          </a:p>
          <a:p>
            <a:pPr lvl="0"/>
            <a:endParaRPr lang="en-US" dirty="0"/>
          </a:p>
          <a:p>
            <a:pPr lvl="0"/>
            <a:r>
              <a:rPr lang="en-US" dirty="0"/>
              <a:t>If iron sights are used, it is the relationship between the Shooter's eye, the rear sight aperture, and the front sight post. If the aiming device is a reflex-type sight, it is the relationship with the Shooter’s eye and the red dot centered vertically and horizontally in the tube for a well-aimed shot.</a:t>
            </a:r>
          </a:p>
          <a:p>
            <a:pPr lvl="0"/>
            <a:endParaRPr lang="en-US" dirty="0"/>
          </a:p>
          <a:p>
            <a:endParaRPr lang="en-US" dirty="0"/>
          </a:p>
        </p:txBody>
      </p:sp>
      <p:sp>
        <p:nvSpPr>
          <p:cNvPr id="4" name="Slide Number Placeholder 3"/>
          <p:cNvSpPr>
            <a:spLocks noGrp="1"/>
          </p:cNvSpPr>
          <p:nvPr>
            <p:ph type="sldNum" sz="quarter" idx="10"/>
          </p:nvPr>
        </p:nvSpPr>
        <p:spPr/>
        <p:txBody>
          <a:bodyPr/>
          <a:lstStyle/>
          <a:p>
            <a:fld id="{57DFB5F5-2B28-4CC3-AEFB-579FE07F0CCD}" type="slidenum">
              <a:rPr lang="en-US" smtClean="0"/>
              <a:t>2</a:t>
            </a:fld>
            <a:endParaRPr lang="en-US"/>
          </a:p>
        </p:txBody>
      </p:sp>
    </p:spTree>
    <p:extLst>
      <p:ext uri="{BB962C8B-B14F-4D97-AF65-F5344CB8AC3E}">
        <p14:creationId xmlns:p14="http://schemas.microsoft.com/office/powerpoint/2010/main" val="366751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Stability and trigger control complement each other and are integrated during the shot process. A stable position assists in aiming and reduces unwanted movements during trigger press without inducing unnecessary movement or disturbing the sight picture. A smooth, consistent trigger squeeze, regardless of speed, allows the shot to fire at the Soldier’s moment of choosing. When both a solid position and a good trigger squeeze are achieved, any induced shooting errors can be attributed to the aiming process for refinement.</a:t>
            </a:r>
          </a:p>
          <a:p>
            <a:endParaRPr lang="en-US" dirty="0"/>
          </a:p>
          <a:p>
            <a:r>
              <a:rPr lang="en-US" dirty="0"/>
              <a:t>Correct placement of the trigger finger is necessary to apply pressure on the trigger with the index finger between the tip and second joint (the first bone section). Unnatural trigger finger placement can lead to an inaccurate shot.</a:t>
            </a:r>
          </a:p>
          <a:p>
            <a:endParaRPr lang="en-US" dirty="0"/>
          </a:p>
          <a:p>
            <a:r>
              <a:rPr lang="en-US" dirty="0"/>
              <a:t>Trigger squeeze. The Soldier pulls the trigger in a smooth consistent manner adding pressure until the weapon fires. Regardless of the speed at which the Soldier is firing the trigger control will always be smooth.</a:t>
            </a:r>
          </a:p>
          <a:p>
            <a:endParaRPr lang="en-US" dirty="0"/>
          </a:p>
          <a:p>
            <a:r>
              <a:rPr lang="en-US" dirty="0"/>
              <a:t>Trigger reset. Once the Soldier fires a shot, the trigger must be reset prior to firing the next shot. The trigger finger needs to move forward but should maintain contact with the trigger. This will help maintain consistent trigger finger placement. The trigger only needs to move forward far enough to reset. These actions need not be slow and must happen during the recoil of the pistol.</a:t>
            </a:r>
          </a:p>
          <a:p>
            <a:endParaRPr lang="en-US" dirty="0"/>
          </a:p>
          <a:p>
            <a:r>
              <a:rPr lang="en-US" dirty="0"/>
              <a:t>Notes.</a:t>
            </a:r>
          </a:p>
          <a:p>
            <a:r>
              <a:rPr lang="en-US" dirty="0"/>
              <a:t>1. Do not place the trigger finger on the trigger unless the sights and target are both visible.</a:t>
            </a:r>
          </a:p>
          <a:p>
            <a:r>
              <a:rPr lang="en-US" dirty="0"/>
              <a:t>2. Do not pin the trigger back; after firing, let the trigger reset.</a:t>
            </a:r>
          </a:p>
          <a:p>
            <a:endParaRPr lang="en-US" dirty="0"/>
          </a:p>
          <a:p>
            <a:endParaRPr lang="en-US" dirty="0"/>
          </a:p>
        </p:txBody>
      </p:sp>
      <p:sp>
        <p:nvSpPr>
          <p:cNvPr id="4" name="Slide Number Placeholder 3"/>
          <p:cNvSpPr>
            <a:spLocks noGrp="1"/>
          </p:cNvSpPr>
          <p:nvPr>
            <p:ph type="sldNum" sz="quarter" idx="10"/>
          </p:nvPr>
        </p:nvSpPr>
        <p:spPr/>
        <p:txBody>
          <a:bodyPr/>
          <a:lstStyle/>
          <a:p>
            <a:fld id="{57DFB5F5-2B28-4CC3-AEFB-579FE07F0CCD}" type="slidenum">
              <a:rPr lang="en-US" smtClean="0"/>
              <a:t>3</a:t>
            </a:fld>
            <a:endParaRPr lang="en-US"/>
          </a:p>
        </p:txBody>
      </p:sp>
    </p:spTree>
    <p:extLst>
      <p:ext uri="{BB962C8B-B14F-4D97-AF65-F5344CB8AC3E}">
        <p14:creationId xmlns:p14="http://schemas.microsoft.com/office/powerpoint/2010/main" val="1864457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Range overmatch provides a tactical engagement buffer that accommodates the Soldier’s time to engage with precision fires. For example, a Soldier that has the capability to effectively engage personnel targets at a range of 500 meters will have range overmatch of 10 to 20 percent over a threat rifleman. That 10 to 20 percent range difference is equivalent to a distance of 40 to 80 meters, which is approximately the distance a maneuvering threat can traverse in 15 to 40 seconds</a:t>
            </a:r>
          </a:p>
          <a:p>
            <a:r>
              <a:rPr lang="en-US" dirty="0"/>
              <a:t> </a:t>
            </a:r>
          </a:p>
          <a:p>
            <a:endParaRPr lang="en-US" dirty="0"/>
          </a:p>
        </p:txBody>
      </p:sp>
      <p:sp>
        <p:nvSpPr>
          <p:cNvPr id="4" name="Slide Number Placeholder 3"/>
          <p:cNvSpPr>
            <a:spLocks noGrp="1"/>
          </p:cNvSpPr>
          <p:nvPr>
            <p:ph type="sldNum" sz="quarter" idx="5"/>
          </p:nvPr>
        </p:nvSpPr>
        <p:spPr/>
        <p:txBody>
          <a:bodyPr/>
          <a:lstStyle/>
          <a:p>
            <a:fld id="{112F6355-E714-4160-8C44-8CB755025E2B}" type="slidenum">
              <a:rPr lang="en-US" smtClean="0"/>
              <a:t>4</a:t>
            </a:fld>
            <a:endParaRPr lang="en-US"/>
          </a:p>
        </p:txBody>
      </p:sp>
    </p:spTree>
    <p:extLst>
      <p:ext uri="{BB962C8B-B14F-4D97-AF65-F5344CB8AC3E}">
        <p14:creationId xmlns:p14="http://schemas.microsoft.com/office/powerpoint/2010/main" val="12683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DRAW AND PRESENT THE PISTOL</a:t>
            </a:r>
          </a:p>
          <a:p>
            <a:r>
              <a:rPr lang="en-US" dirty="0"/>
              <a:t>An efficient draw allows crucial seconds to refine aim. The draw is the</a:t>
            </a:r>
          </a:p>
          <a:p>
            <a:r>
              <a:rPr lang="en-US" dirty="0"/>
              <a:t>manipulation by which a shooter removes a pistol from its holster, and presentation</a:t>
            </a:r>
          </a:p>
          <a:p>
            <a:r>
              <a:rPr lang="en-US" dirty="0"/>
              <a:t>is the manipulation by which a shooter drives the pistol to the target. The transition</a:t>
            </a:r>
          </a:p>
          <a:p>
            <a:r>
              <a:rPr lang="en-US" dirty="0"/>
              <a:t>between these two actions is fluid and seamless; their purpose involves removing</a:t>
            </a:r>
          </a:p>
          <a:p>
            <a:r>
              <a:rPr lang="en-US" dirty="0"/>
              <a:t>the pistol from the holster and bringing it to bear on the target as quickly as possible.</a:t>
            </a:r>
          </a:p>
          <a:p>
            <a:r>
              <a:rPr lang="en-US" dirty="0"/>
              <a:t>Figures 5-1a through 5-1e (pages 5-6 through 5-10) illustrate the five steps of the draw</a:t>
            </a:r>
          </a:p>
          <a:p>
            <a:r>
              <a:rPr lang="en-US" dirty="0"/>
              <a:t>and presentation.</a:t>
            </a:r>
          </a:p>
          <a:p>
            <a:r>
              <a:rPr lang="en-US" b="1" i="1" dirty="0"/>
              <a:t>Note. </a:t>
            </a:r>
            <a:r>
              <a:rPr lang="en-US" dirty="0"/>
              <a:t>Draw varies based on holster type and Soldier experience.</a:t>
            </a:r>
          </a:p>
          <a:p>
            <a:endParaRPr lang="en-US" dirty="0"/>
          </a:p>
          <a:p>
            <a:r>
              <a:rPr lang="en-US" b="1" dirty="0"/>
              <a:t>STEP 1: PREPARE TO DRAW</a:t>
            </a:r>
          </a:p>
          <a:p>
            <a:r>
              <a:rPr lang="en-US" dirty="0"/>
              <a:t>a. Move hand to pistol.</a:t>
            </a:r>
          </a:p>
          <a:p>
            <a:r>
              <a:rPr lang="en-US" dirty="0"/>
              <a:t>b. Establish high, firm grip.</a:t>
            </a:r>
          </a:p>
          <a:p>
            <a:r>
              <a:rPr lang="en-US" dirty="0"/>
              <a:t>c. Prepare to defeat holster’s retention device.</a:t>
            </a:r>
          </a:p>
          <a:p>
            <a:r>
              <a:rPr lang="en-US" dirty="0"/>
              <a:t>d. Anchor the </a:t>
            </a:r>
            <a:r>
              <a:rPr lang="en-US" dirty="0" err="1"/>
              <a:t>nonfiring</a:t>
            </a:r>
            <a:r>
              <a:rPr lang="en-US" dirty="0"/>
              <a:t> hand to body in preparation to receive the pistol.</a:t>
            </a:r>
          </a:p>
          <a:p>
            <a:r>
              <a:rPr lang="en-US" dirty="0"/>
              <a:t>e. Assume a correct stance.</a:t>
            </a:r>
          </a:p>
          <a:p>
            <a:r>
              <a:rPr lang="en-US" dirty="0"/>
              <a:t>(1) Place feet about shoulder’s width apart.</a:t>
            </a:r>
          </a:p>
          <a:p>
            <a:r>
              <a:rPr lang="en-US" dirty="0"/>
              <a:t>(2) Slightly bend the knees.</a:t>
            </a:r>
          </a:p>
          <a:p>
            <a:r>
              <a:rPr lang="en-US" dirty="0"/>
              <a:t>(3) Place weight on balls of the feet.</a:t>
            </a:r>
          </a:p>
        </p:txBody>
      </p:sp>
      <p:sp>
        <p:nvSpPr>
          <p:cNvPr id="4" name="Slide Number Placeholder 3"/>
          <p:cNvSpPr>
            <a:spLocks noGrp="1"/>
          </p:cNvSpPr>
          <p:nvPr>
            <p:ph type="sldNum" sz="quarter" idx="10"/>
          </p:nvPr>
        </p:nvSpPr>
        <p:spPr/>
        <p:txBody>
          <a:bodyPr/>
          <a:lstStyle/>
          <a:p>
            <a:fld id="{57DFB5F5-2B28-4CC3-AEFB-579FE07F0CCD}" type="slidenum">
              <a:rPr lang="en-US" smtClean="0"/>
              <a:t>6</a:t>
            </a:fld>
            <a:endParaRPr lang="en-US"/>
          </a:p>
        </p:txBody>
      </p:sp>
    </p:spTree>
    <p:extLst>
      <p:ext uri="{BB962C8B-B14F-4D97-AF65-F5344CB8AC3E}">
        <p14:creationId xmlns:p14="http://schemas.microsoft.com/office/powerpoint/2010/main" val="938741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STEP 2: GRIP AND DEFEAT</a:t>
            </a:r>
          </a:p>
          <a:p>
            <a:r>
              <a:rPr lang="en-US" dirty="0"/>
              <a:t>a. After acquiring grip, defeat holster’s retention device and swiftly extract pistol from</a:t>
            </a:r>
          </a:p>
          <a:p>
            <a:r>
              <a:rPr lang="en-US" dirty="0"/>
              <a:t>holster in a straight upward motion.</a:t>
            </a:r>
          </a:p>
          <a:p>
            <a:r>
              <a:rPr lang="en-US" dirty="0"/>
              <a:t>b. Keep </a:t>
            </a:r>
            <a:r>
              <a:rPr lang="en-US" dirty="0" err="1"/>
              <a:t>nonfiring</a:t>
            </a:r>
            <a:r>
              <a:rPr lang="en-US" dirty="0"/>
              <a:t> hand anchored to the body in preparation to receive the pistol.</a:t>
            </a:r>
          </a:p>
        </p:txBody>
      </p:sp>
      <p:sp>
        <p:nvSpPr>
          <p:cNvPr id="4" name="Slide Number Placeholder 3"/>
          <p:cNvSpPr>
            <a:spLocks noGrp="1"/>
          </p:cNvSpPr>
          <p:nvPr>
            <p:ph type="sldNum" sz="quarter" idx="10"/>
          </p:nvPr>
        </p:nvSpPr>
        <p:spPr/>
        <p:txBody>
          <a:bodyPr/>
          <a:lstStyle/>
          <a:p>
            <a:fld id="{57DFB5F5-2B28-4CC3-AEFB-579FE07F0CCD}" type="slidenum">
              <a:rPr lang="en-US" smtClean="0"/>
              <a:t>7</a:t>
            </a:fld>
            <a:endParaRPr lang="en-US"/>
          </a:p>
        </p:txBody>
      </p:sp>
    </p:spTree>
    <p:extLst>
      <p:ext uri="{BB962C8B-B14F-4D97-AF65-F5344CB8AC3E}">
        <p14:creationId xmlns:p14="http://schemas.microsoft.com/office/powerpoint/2010/main" val="1654724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STEP 3: DRAW AND ROTATE</a:t>
            </a:r>
          </a:p>
          <a:p>
            <a:r>
              <a:rPr lang="en-US" dirty="0"/>
              <a:t>a. As soon as the muzzle of the pistol clears the holster, drop the elbow of your firing</a:t>
            </a:r>
          </a:p>
          <a:p>
            <a:r>
              <a:rPr lang="en-US" dirty="0"/>
              <a:t>hand and rotate the pistol to orient the muzzle toward the target.</a:t>
            </a:r>
          </a:p>
          <a:p>
            <a:r>
              <a:rPr lang="en-US" dirty="0"/>
              <a:t>b. Move the </a:t>
            </a:r>
            <a:r>
              <a:rPr lang="en-US" dirty="0" err="1"/>
              <a:t>nonfiring</a:t>
            </a:r>
            <a:r>
              <a:rPr lang="en-US" dirty="0"/>
              <a:t> hand into position to support the pistol.</a:t>
            </a:r>
          </a:p>
        </p:txBody>
      </p:sp>
      <p:sp>
        <p:nvSpPr>
          <p:cNvPr id="4" name="Slide Number Placeholder 3"/>
          <p:cNvSpPr>
            <a:spLocks noGrp="1"/>
          </p:cNvSpPr>
          <p:nvPr>
            <p:ph type="sldNum" sz="quarter" idx="10"/>
          </p:nvPr>
        </p:nvSpPr>
        <p:spPr/>
        <p:txBody>
          <a:bodyPr/>
          <a:lstStyle/>
          <a:p>
            <a:fld id="{57DFB5F5-2B28-4CC3-AEFB-579FE07F0CCD}" type="slidenum">
              <a:rPr lang="en-US" smtClean="0"/>
              <a:t>8</a:t>
            </a:fld>
            <a:endParaRPr lang="en-US"/>
          </a:p>
        </p:txBody>
      </p:sp>
    </p:spTree>
    <p:extLst>
      <p:ext uri="{BB962C8B-B14F-4D97-AF65-F5344CB8AC3E}">
        <p14:creationId xmlns:p14="http://schemas.microsoft.com/office/powerpoint/2010/main" val="109444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DISENGAGE THE SAFETY</a:t>
            </a:r>
          </a:p>
          <a:p>
            <a:r>
              <a:rPr lang="en-US" dirty="0"/>
              <a:t>A Soldier can disengage the safety at various points during draw and presentation.</a:t>
            </a:r>
          </a:p>
          <a:p>
            <a:r>
              <a:rPr lang="en-US" dirty="0"/>
              <a:t>This Figure shows methods for defeating the safety. The figure below is in no</a:t>
            </a:r>
          </a:p>
          <a:p>
            <a:r>
              <a:rPr lang="en-US" dirty="0"/>
              <a:t>specific order.</a:t>
            </a:r>
          </a:p>
          <a:p>
            <a:r>
              <a:rPr lang="en-US" dirty="0"/>
              <a:t>An important feature of the M9 service pistol is that it is safe to carry the pistol</a:t>
            </a:r>
          </a:p>
          <a:p>
            <a:r>
              <a:rPr lang="en-US" dirty="0"/>
              <a:t>with the safety/</a:t>
            </a:r>
            <a:r>
              <a:rPr lang="en-US" dirty="0" err="1"/>
              <a:t>decocking</a:t>
            </a:r>
            <a:r>
              <a:rPr lang="en-US" dirty="0"/>
              <a:t> lever in the up (off) position. The M9 service pistol is</a:t>
            </a:r>
          </a:p>
          <a:p>
            <a:r>
              <a:rPr lang="en-US" dirty="0"/>
              <a:t>designed so it will not fire unless the trigger is pulled. Local leadership will make the</a:t>
            </a:r>
          </a:p>
          <a:p>
            <a:r>
              <a:rPr lang="en-US" dirty="0"/>
              <a:t>decision for their Soldiers about the position of the safety/</a:t>
            </a:r>
            <a:r>
              <a:rPr lang="en-US" dirty="0" err="1"/>
              <a:t>decocking</a:t>
            </a:r>
            <a:r>
              <a:rPr lang="en-US" dirty="0"/>
              <a:t> lever while the</a:t>
            </a:r>
          </a:p>
          <a:p>
            <a:r>
              <a:rPr lang="en-US" dirty="0"/>
              <a:t>pistol is in the holster.</a:t>
            </a:r>
          </a:p>
        </p:txBody>
      </p:sp>
      <p:sp>
        <p:nvSpPr>
          <p:cNvPr id="4" name="Slide Number Placeholder 3"/>
          <p:cNvSpPr>
            <a:spLocks noGrp="1"/>
          </p:cNvSpPr>
          <p:nvPr>
            <p:ph type="sldNum" sz="quarter" idx="10"/>
          </p:nvPr>
        </p:nvSpPr>
        <p:spPr/>
        <p:txBody>
          <a:bodyPr/>
          <a:lstStyle/>
          <a:p>
            <a:fld id="{57DFB5F5-2B28-4CC3-AEFB-579FE07F0CCD}" type="slidenum">
              <a:rPr lang="en-US" smtClean="0"/>
              <a:t>9</a:t>
            </a:fld>
            <a:endParaRPr lang="en-US"/>
          </a:p>
        </p:txBody>
      </p:sp>
    </p:spTree>
    <p:extLst>
      <p:ext uri="{BB962C8B-B14F-4D97-AF65-F5344CB8AC3E}">
        <p14:creationId xmlns:p14="http://schemas.microsoft.com/office/powerpoint/2010/main" val="4107389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STEP 4:MEET AND GREET</a:t>
            </a:r>
          </a:p>
          <a:p>
            <a:r>
              <a:rPr lang="en-US" dirty="0"/>
              <a:t>a. Slide the fingers of the non-firing hand under and against the trigger guard.</a:t>
            </a:r>
          </a:p>
          <a:p>
            <a:r>
              <a:rPr lang="en-US" dirty="0"/>
              <a:t>b. Rotate the </a:t>
            </a:r>
            <a:r>
              <a:rPr lang="en-US" dirty="0" err="1"/>
              <a:t>nonfiring</a:t>
            </a:r>
            <a:r>
              <a:rPr lang="en-US" dirty="0"/>
              <a:t> hand so that the heel of the </a:t>
            </a:r>
            <a:r>
              <a:rPr lang="en-US" dirty="0" err="1"/>
              <a:t>nonfiring</a:t>
            </a:r>
            <a:r>
              <a:rPr lang="en-US" dirty="0"/>
              <a:t> hand is against the pistol</a:t>
            </a:r>
          </a:p>
          <a:p>
            <a:r>
              <a:rPr lang="en-US" dirty="0"/>
              <a:t>grip, resting between the space provided by the fingers and heel of the firing hand.</a:t>
            </a:r>
          </a:p>
          <a:p>
            <a:r>
              <a:rPr lang="en-US" dirty="0"/>
              <a:t>c. Ensure the firing hand is high on the pistol grip with the finger off the trigger.</a:t>
            </a:r>
          </a:p>
          <a:p>
            <a:r>
              <a:rPr lang="en-US" dirty="0"/>
              <a:t>d. Defeat the safety.</a:t>
            </a:r>
          </a:p>
        </p:txBody>
      </p:sp>
      <p:sp>
        <p:nvSpPr>
          <p:cNvPr id="4" name="Slide Number Placeholder 3"/>
          <p:cNvSpPr>
            <a:spLocks noGrp="1"/>
          </p:cNvSpPr>
          <p:nvPr>
            <p:ph type="sldNum" sz="quarter" idx="10"/>
          </p:nvPr>
        </p:nvSpPr>
        <p:spPr/>
        <p:txBody>
          <a:bodyPr/>
          <a:lstStyle/>
          <a:p>
            <a:fld id="{57DFB5F5-2B28-4CC3-AEFB-579FE07F0CCD}" type="slidenum">
              <a:rPr lang="en-US" smtClean="0"/>
              <a:t>10</a:t>
            </a:fld>
            <a:endParaRPr lang="en-US"/>
          </a:p>
        </p:txBody>
      </p:sp>
    </p:spTree>
    <p:extLst>
      <p:ext uri="{BB962C8B-B14F-4D97-AF65-F5344CB8AC3E}">
        <p14:creationId xmlns:p14="http://schemas.microsoft.com/office/powerpoint/2010/main" val="1987125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276999"/>
          </a:xfrm>
          <a:prstGeom prst="rect">
            <a:avLst/>
          </a:prstGeom>
        </p:spPr>
        <p:txBody>
          <a:bodyPr wrap="square" lIns="0" tIns="0" rIns="0" bIns="0">
            <a:spAutoFit/>
          </a:bodyPr>
          <a:lstStyle>
            <a:lvl1pPr>
              <a:defRPr>
                <a:latin typeface="Arial" panose="020B0604020202020204" pitchFamily="34" charset="0"/>
              </a:defRPr>
            </a:lvl1pPr>
          </a:lstStyle>
          <a:p>
            <a:endParaRPr dirty="0"/>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atin typeface="Arial" panose="020B0604020202020204" pitchFamily="34" charset="0"/>
              </a:defRPr>
            </a:lvl1pPr>
          </a:lstStyle>
          <a:p>
            <a:endParaRPr dirty="0"/>
          </a:p>
        </p:txBody>
      </p:sp>
      <p:sp>
        <p:nvSpPr>
          <p:cNvPr id="4" name="Holder 4"/>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p>
        </p:txBody>
      </p:sp>
      <p:sp>
        <p:nvSpPr>
          <p:cNvPr id="5" name="Holder 5"/>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pPr/>
              <a:t>1/1/2024</a:t>
            </a:fld>
            <a:endParaRPr lang="en-US" dirty="0"/>
          </a:p>
        </p:txBody>
      </p:sp>
      <p:sp>
        <p:nvSpPr>
          <p:cNvPr id="6" name="Holder 6"/>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latin typeface="Arial" panose="020B0604020202020204" pitchFamily="3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415312" y="244855"/>
            <a:ext cx="5856605" cy="299720"/>
          </a:xfrm>
          <a:prstGeom prst="rect">
            <a:avLst/>
          </a:prstGeom>
        </p:spPr>
        <p:txBody>
          <a:bodyPr lIns="0" tIns="0" rIns="0" bIns="0"/>
          <a:lstStyle>
            <a:lvl1pPr>
              <a:defRPr sz="1800" b="1" i="0">
                <a:solidFill>
                  <a:schemeClr val="tx1"/>
                </a:solidFill>
                <a:latin typeface="Arial"/>
                <a:cs typeface="Arial"/>
              </a:defRPr>
            </a:lvl1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415312" y="244855"/>
            <a:ext cx="5856605" cy="299720"/>
          </a:xfrm>
          <a:prstGeom prst="rect">
            <a:avLst/>
          </a:prstGeom>
        </p:spPr>
        <p:txBody>
          <a:bodyPr lIns="0" tIns="0" rIns="0" bIns="0"/>
          <a:lstStyle>
            <a:lvl1pPr>
              <a:defRPr sz="1800" b="1" i="0">
                <a:solidFill>
                  <a:schemeClr val="tx1"/>
                </a:solidFill>
                <a:latin typeface="Arial"/>
                <a:cs typeface="Arial"/>
              </a:defRPr>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5512" y="0"/>
            <a:ext cx="1364111" cy="1443318"/>
          </a:xfrm>
          <a:prstGeom prst="rect">
            <a:avLst/>
          </a:prstGeom>
        </p:spPr>
      </p:pic>
      <p:sp>
        <p:nvSpPr>
          <p:cNvPr id="3" name="object 3"/>
          <p:cNvSpPr txBox="1">
            <a:spLocks/>
          </p:cNvSpPr>
          <p:nvPr userDrawn="1"/>
        </p:nvSpPr>
        <p:spPr>
          <a:xfrm>
            <a:off x="0" y="4482"/>
            <a:ext cx="9144000" cy="579646"/>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b="1" kern="0" spc="-5" dirty="0">
                <a:solidFill>
                  <a:sysClr val="windowText" lastClr="000000"/>
                </a:solidFill>
                <a:latin typeface="Arial" panose="020B0604020202020204" pitchFamily="34" charset="0"/>
              </a:rPr>
              <a:t>Preliminary Marksmanship Instruction and</a:t>
            </a:r>
            <a:r>
              <a:rPr lang="en-US" b="1" kern="0" spc="-85" dirty="0">
                <a:solidFill>
                  <a:sysClr val="windowText" lastClr="000000"/>
                </a:solidFill>
                <a:latin typeface="Arial" panose="020B0604020202020204" pitchFamily="34" charset="0"/>
              </a:rPr>
              <a:t> </a:t>
            </a:r>
            <a:r>
              <a:rPr lang="en-US" b="1" kern="0" spc="-5" dirty="0">
                <a:solidFill>
                  <a:sysClr val="windowText" lastClr="000000"/>
                </a:solidFill>
                <a:latin typeface="Arial" panose="020B0604020202020204" pitchFamily="34" charset="0"/>
              </a:rPr>
              <a:t>Evaluation</a:t>
            </a:r>
          </a:p>
          <a:p>
            <a:pPr marL="12700" algn="ctr">
              <a:spcBef>
                <a:spcPts val="100"/>
              </a:spcBef>
            </a:pPr>
            <a:r>
              <a:rPr lang="en-US" b="1" kern="0" spc="-5" dirty="0">
                <a:solidFill>
                  <a:sysClr val="windowText" lastClr="000000"/>
                </a:solidFill>
                <a:latin typeface="Arial" panose="020B0604020202020204" pitchFamily="34" charset="0"/>
              </a:rPr>
              <a:t>TC</a:t>
            </a:r>
            <a:r>
              <a:rPr lang="en-US" b="1" kern="0" spc="-5" baseline="0" dirty="0">
                <a:solidFill>
                  <a:sysClr val="windowText" lastClr="000000"/>
                </a:solidFill>
                <a:latin typeface="Arial" panose="020B0604020202020204" pitchFamily="34" charset="0"/>
              </a:rPr>
              <a:t> 3-23.35 PISTOL</a:t>
            </a:r>
            <a:endParaRPr lang="en-US" b="1" kern="0" spc="-5" dirty="0">
              <a:solidFill>
                <a:sysClr val="windowText" lastClr="000000"/>
              </a:solidFill>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536892" y="2301681"/>
            <a:ext cx="8070215" cy="3681095"/>
          </a:xfrm>
          <a:prstGeom prst="rect">
            <a:avLst/>
          </a:prstGeom>
        </p:spPr>
        <p:txBody>
          <a:bodyPr lIns="0" tIns="0" rIns="0" bIns="0"/>
          <a:lstStyle>
            <a:lvl1pPr>
              <a:defRPr sz="1800" b="0" i="0">
                <a:solidFill>
                  <a:schemeClr val="tx1"/>
                </a:solidFill>
                <a:latin typeface="Arial"/>
                <a:cs typeface="Arial"/>
              </a:defRPr>
            </a:lvl1pPr>
          </a:lstStyle>
          <a:p>
            <a:endParaRPr dirty="0"/>
          </a:p>
        </p:txBody>
      </p:sp>
      <p:sp>
        <p:nvSpPr>
          <p:cNvPr id="4" name="Holder 4"/>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p>
        </p:txBody>
      </p:sp>
      <p:sp>
        <p:nvSpPr>
          <p:cNvPr id="5" name="Holder 5"/>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pPr/>
              <a:t>1/1/2024</a:t>
            </a:fld>
            <a:endParaRPr lang="en-US" dirty="0"/>
          </a:p>
        </p:txBody>
      </p:sp>
      <p:sp>
        <p:nvSpPr>
          <p:cNvPr id="6" name="Holder 6"/>
          <p:cNvSpPr>
            <a:spLocks noGrp="1"/>
          </p:cNvSpPr>
          <p:nvPr>
            <p:ph type="sldNum" sz="quarter" idx="7"/>
          </p:nvPr>
        </p:nvSpPr>
        <p:spPr>
          <a:xfrm>
            <a:off x="8191399" y="6553791"/>
            <a:ext cx="446404" cy="422909"/>
          </a:xfrm>
          <a:prstGeom prst="rect">
            <a:avLst/>
          </a:prstGeom>
        </p:spPr>
        <p:txBody>
          <a:bodyPr lIns="0" tIns="0" rIns="0" bIns="0"/>
          <a:lstStyle>
            <a:lvl1pPr>
              <a:defRPr sz="2800" b="0" i="0">
                <a:solidFill>
                  <a:schemeClr val="tx1"/>
                </a:solidFill>
                <a:latin typeface="Arial"/>
                <a:cs typeface="Arial"/>
              </a:defRPr>
            </a:lvl1pPr>
          </a:lstStyle>
          <a:p>
            <a:pPr marL="25400">
              <a:lnSpc>
                <a:spcPts val="3195"/>
              </a:lnSpc>
            </a:pPr>
            <a:fld id="{81D60167-4931-47E6-BA6A-407CBD079E47}" type="slidenum">
              <a:rPr dirty="0"/>
              <a:t>‹#›</a:t>
            </a:fld>
            <a:endParaRPr dirty="0"/>
          </a:p>
        </p:txBody>
      </p:sp>
    </p:spTree>
    <p:extLst>
      <p:ext uri="{BB962C8B-B14F-4D97-AF65-F5344CB8AC3E}">
        <p14:creationId xmlns:p14="http://schemas.microsoft.com/office/powerpoint/2010/main" val="3630530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779889" y="4482"/>
            <a:ext cx="1364111" cy="1443318"/>
          </a:xfrm>
          <a:prstGeom prst="rect">
            <a:avLst/>
          </a:prstGeom>
        </p:spPr>
      </p:pic>
      <p:sp>
        <p:nvSpPr>
          <p:cNvPr id="3" name="object 3"/>
          <p:cNvSpPr txBox="1">
            <a:spLocks/>
          </p:cNvSpPr>
          <p:nvPr userDrawn="1"/>
        </p:nvSpPr>
        <p:spPr>
          <a:xfrm>
            <a:off x="0" y="4482"/>
            <a:ext cx="9144000" cy="289823"/>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b="1" kern="0" spc="-5" dirty="0">
                <a:solidFill>
                  <a:sysClr val="windowText" lastClr="000000"/>
                </a:solidFill>
                <a:latin typeface="Arial" panose="020B0604020202020204" pitchFamily="34" charset="0"/>
              </a:rPr>
              <a:t>Preliminary Marksmanship Instruction and</a:t>
            </a:r>
            <a:r>
              <a:rPr lang="en-US" b="1" kern="0" spc="-85" dirty="0">
                <a:solidFill>
                  <a:sysClr val="windowText" lastClr="000000"/>
                </a:solidFill>
                <a:latin typeface="Arial" panose="020B0604020202020204" pitchFamily="34" charset="0"/>
              </a:rPr>
              <a:t> </a:t>
            </a:r>
            <a:r>
              <a:rPr lang="en-US" b="1" kern="0" spc="-5" dirty="0">
                <a:solidFill>
                  <a:sysClr val="windowText" lastClr="000000"/>
                </a:solidFill>
                <a:latin typeface="Arial" panose="020B0604020202020204" pitchFamily="34" charset="0"/>
              </a:rPr>
              <a:t>Evaluation</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OV"/><Relationship Id="rId1" Type="http://schemas.openxmlformats.org/officeDocument/2006/relationships/video" Target="NULL" TargetMode="Externa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 y="623686"/>
            <a:ext cx="9144000" cy="383951"/>
          </a:xfrm>
          <a:prstGeom prst="rect">
            <a:avLst/>
          </a:prstGeom>
        </p:spPr>
        <p:txBody>
          <a:bodyPr vert="horz" wrap="square" lIns="0" tIns="10795" rIns="0" bIns="0" rtlCol="0">
            <a:spAutoFit/>
          </a:bodyPr>
          <a:lstStyle/>
          <a:p>
            <a:pPr marL="2419350" marR="2795905" algn="ctr">
              <a:lnSpc>
                <a:spcPct val="100699"/>
              </a:lnSpc>
              <a:spcBef>
                <a:spcPts val="85"/>
              </a:spcBef>
            </a:pPr>
            <a:r>
              <a:rPr lang="en-US" sz="2400" b="1" spc="-5" dirty="0">
                <a:latin typeface="Arial"/>
                <a:cs typeface="Arial"/>
              </a:rPr>
              <a:t>GRIP</a:t>
            </a:r>
            <a:endParaRPr lang="en-US" sz="3050" dirty="0">
              <a:latin typeface="Times New Roman"/>
              <a:cs typeface="Times New Roman"/>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05000"/>
            <a:ext cx="5906835" cy="3962400"/>
          </a:xfrm>
          <a:prstGeom prst="rect">
            <a:avLst/>
          </a:prstGeom>
        </p:spPr>
      </p:pic>
      <p:sp>
        <p:nvSpPr>
          <p:cNvPr id="3" name="TextBox 2"/>
          <p:cNvSpPr txBox="1"/>
          <p:nvPr/>
        </p:nvSpPr>
        <p:spPr>
          <a:xfrm>
            <a:off x="6364035" y="1905000"/>
            <a:ext cx="2779965" cy="2862322"/>
          </a:xfrm>
          <a:prstGeom prst="rect">
            <a:avLst/>
          </a:prstGeom>
          <a:noFill/>
        </p:spPr>
        <p:txBody>
          <a:bodyPr wrap="square" rtlCol="0">
            <a:spAutoFit/>
          </a:bodyPr>
          <a:lstStyle/>
          <a:p>
            <a:pPr marL="342900" indent="-342900">
              <a:buAutoNum type="arabicPeriod"/>
            </a:pPr>
            <a:r>
              <a:rPr lang="en-US" dirty="0"/>
              <a:t>Fill in open space with Non-Firing Hand, ensuring your hand is canted at 45 degree angle to achieve tendon lockout.</a:t>
            </a:r>
          </a:p>
          <a:p>
            <a:pPr marL="342900" indent="-342900">
              <a:buAutoNum type="arabicPeriod"/>
            </a:pPr>
            <a:r>
              <a:rPr lang="en-US" dirty="0"/>
              <a:t>Wrap Fingers around Firing Hand.</a:t>
            </a:r>
          </a:p>
          <a:p>
            <a:pPr marL="342900" indent="-342900">
              <a:buAutoNum type="arabicPeriod"/>
            </a:pPr>
            <a:r>
              <a:rPr lang="en-US" dirty="0"/>
              <a:t>Grip pistol with firm handshake grip.</a:t>
            </a:r>
          </a:p>
        </p:txBody>
      </p:sp>
    </p:spTree>
    <p:extLst>
      <p:ext uri="{BB962C8B-B14F-4D97-AF65-F5344CB8AC3E}">
        <p14:creationId xmlns:p14="http://schemas.microsoft.com/office/powerpoint/2010/main" val="3807835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 y="609600"/>
            <a:ext cx="9143999" cy="380232"/>
          </a:xfrm>
          <a:prstGeom prst="rect">
            <a:avLst/>
          </a:prstGeom>
        </p:spPr>
        <p:txBody>
          <a:bodyPr vert="horz" wrap="square" lIns="0" tIns="10795" rIns="0" bIns="0" rtlCol="0">
            <a:spAutoFit/>
          </a:bodyPr>
          <a:lstStyle/>
          <a:p>
            <a:pPr marL="226695" algn="ctr">
              <a:lnSpc>
                <a:spcPct val="100000"/>
              </a:lnSpc>
              <a:spcBef>
                <a:spcPts val="1210"/>
              </a:spcBef>
            </a:pPr>
            <a:r>
              <a:rPr lang="en-US" sz="2400" b="1" spc="-5" dirty="0">
                <a:latin typeface="Arial"/>
                <a:cs typeface="Arial"/>
              </a:rPr>
              <a:t>MEET AND GREET</a:t>
            </a:r>
            <a:endParaRPr lang="en-US" sz="2400" dirty="0">
              <a:latin typeface="Arial"/>
              <a:cs typeface="Arial"/>
            </a:endParaRPr>
          </a:p>
        </p:txBody>
      </p:sp>
      <p:pic>
        <p:nvPicPr>
          <p:cNvPr id="2" name="Picture 1"/>
          <p:cNvPicPr>
            <a:picLocks noChangeAspect="1"/>
          </p:cNvPicPr>
          <p:nvPr/>
        </p:nvPicPr>
        <p:blipFill>
          <a:blip r:embed="rId3"/>
          <a:stretch>
            <a:fillRect/>
          </a:stretch>
        </p:blipFill>
        <p:spPr>
          <a:xfrm>
            <a:off x="2438400" y="1600200"/>
            <a:ext cx="4267200" cy="5014159"/>
          </a:xfrm>
          <a:prstGeom prst="rect">
            <a:avLst/>
          </a:prstGeom>
        </p:spPr>
      </p:pic>
    </p:spTree>
    <p:extLst>
      <p:ext uri="{BB962C8B-B14F-4D97-AF65-F5344CB8AC3E}">
        <p14:creationId xmlns:p14="http://schemas.microsoft.com/office/powerpoint/2010/main" val="1383523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 y="609600"/>
            <a:ext cx="9143999" cy="380232"/>
          </a:xfrm>
          <a:prstGeom prst="rect">
            <a:avLst/>
          </a:prstGeom>
        </p:spPr>
        <p:txBody>
          <a:bodyPr vert="horz" wrap="square" lIns="0" tIns="10795" rIns="0" bIns="0" rtlCol="0">
            <a:spAutoFit/>
          </a:bodyPr>
          <a:lstStyle/>
          <a:p>
            <a:pPr marL="226695" algn="ctr">
              <a:lnSpc>
                <a:spcPct val="100000"/>
              </a:lnSpc>
              <a:spcBef>
                <a:spcPts val="1210"/>
              </a:spcBef>
            </a:pPr>
            <a:r>
              <a:rPr lang="en-US" sz="2400" b="1" spc="-5" dirty="0">
                <a:latin typeface="Arial"/>
                <a:cs typeface="Arial"/>
              </a:rPr>
              <a:t>EXTEND AND PREPARE</a:t>
            </a:r>
            <a:endParaRPr lang="en-US" sz="2400" dirty="0">
              <a:latin typeface="Arial"/>
              <a:cs typeface="Arial"/>
            </a:endParaRPr>
          </a:p>
        </p:txBody>
      </p:sp>
      <p:pic>
        <p:nvPicPr>
          <p:cNvPr id="4" name="Picture 3"/>
          <p:cNvPicPr>
            <a:picLocks noChangeAspect="1"/>
          </p:cNvPicPr>
          <p:nvPr/>
        </p:nvPicPr>
        <p:blipFill>
          <a:blip r:embed="rId3"/>
          <a:stretch>
            <a:fillRect/>
          </a:stretch>
        </p:blipFill>
        <p:spPr>
          <a:xfrm>
            <a:off x="2324098" y="1600200"/>
            <a:ext cx="4495800" cy="5038397"/>
          </a:xfrm>
          <a:prstGeom prst="rect">
            <a:avLst/>
          </a:prstGeom>
        </p:spPr>
      </p:pic>
    </p:spTree>
    <p:extLst>
      <p:ext uri="{BB962C8B-B14F-4D97-AF65-F5344CB8AC3E}">
        <p14:creationId xmlns:p14="http://schemas.microsoft.com/office/powerpoint/2010/main" val="1845499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B37D94D">
            <a:hlinkClick r:id="" action="ppaction://media"/>
          </p:cNvPr>
          <p:cNvPicPr>
            <a:picLocks noChangeAspect="1"/>
          </p:cNvPicPr>
          <p:nvPr>
            <a:videoFile r:link="rId1"/>
            <p:extLst>
              <p:ext uri="{DAA4B4D4-6D71-4841-9C94-3DE7FCFB9230}">
                <p14:media xmlns:p14="http://schemas.microsoft.com/office/powerpoint/2010/main" r:embed="rId2">
                  <p14:trim st="736"/>
                </p14:media>
              </p:ext>
            </p:extLst>
          </p:nvPr>
        </p:nvPicPr>
        <p:blipFill>
          <a:blip r:embed="rId4"/>
          <a:stretch>
            <a:fillRect/>
          </a:stretch>
        </p:blipFill>
        <p:spPr>
          <a:xfrm rot="5400000">
            <a:off x="2705100" y="1485900"/>
            <a:ext cx="5791200" cy="4343400"/>
          </a:xfrm>
          <a:prstGeom prst="rect">
            <a:avLst/>
          </a:prstGeom>
          <a:ln>
            <a:solidFill>
              <a:schemeClr val="tx1"/>
            </a:solidFill>
          </a:ln>
        </p:spPr>
      </p:pic>
      <p:sp>
        <p:nvSpPr>
          <p:cNvPr id="4" name="TextBox 3"/>
          <p:cNvSpPr txBox="1"/>
          <p:nvPr/>
        </p:nvSpPr>
        <p:spPr>
          <a:xfrm>
            <a:off x="685800" y="990600"/>
            <a:ext cx="2743200" cy="3139321"/>
          </a:xfrm>
          <a:prstGeom prst="rect">
            <a:avLst/>
          </a:prstGeom>
          <a:noFill/>
        </p:spPr>
        <p:txBody>
          <a:bodyPr wrap="square" rtlCol="0">
            <a:spAutoFit/>
          </a:bodyPr>
          <a:lstStyle/>
          <a:p>
            <a:pPr algn="ctr"/>
            <a:r>
              <a:rPr lang="en-US" b="1" dirty="0"/>
              <a:t>DRAW PROCESS</a:t>
            </a:r>
          </a:p>
          <a:p>
            <a:pPr algn="ctr"/>
            <a:endParaRPr lang="en-US" b="1" dirty="0"/>
          </a:p>
          <a:p>
            <a:pPr marL="342900" indent="-342900">
              <a:buAutoNum type="arabicPeriod"/>
            </a:pPr>
            <a:r>
              <a:rPr lang="en-US" sz="1400" b="1" dirty="0"/>
              <a:t>Prepare to Draw</a:t>
            </a:r>
          </a:p>
          <a:p>
            <a:pPr marL="342900" indent="-342900">
              <a:buAutoNum type="arabicPeriod"/>
            </a:pPr>
            <a:endParaRPr lang="en-US" sz="1400" b="1" dirty="0"/>
          </a:p>
          <a:p>
            <a:pPr marL="342900" indent="-342900">
              <a:buAutoNum type="arabicPeriod"/>
            </a:pPr>
            <a:r>
              <a:rPr lang="en-US" sz="1400" b="1" dirty="0"/>
              <a:t>Grip and Defeat</a:t>
            </a:r>
          </a:p>
          <a:p>
            <a:pPr marL="342900" indent="-342900">
              <a:buAutoNum type="arabicPeriod"/>
            </a:pPr>
            <a:endParaRPr lang="en-US" sz="1400" b="1" dirty="0"/>
          </a:p>
          <a:p>
            <a:pPr marL="342900" indent="-342900">
              <a:buAutoNum type="arabicPeriod"/>
            </a:pPr>
            <a:r>
              <a:rPr lang="en-US" sz="1400" b="1" dirty="0"/>
              <a:t>Draw and Rotate</a:t>
            </a:r>
          </a:p>
          <a:p>
            <a:pPr marL="342900" indent="-342900">
              <a:buAutoNum type="arabicPeriod"/>
            </a:pPr>
            <a:endParaRPr lang="en-US" sz="1400" b="1" dirty="0"/>
          </a:p>
          <a:p>
            <a:pPr marL="342900" indent="-342900">
              <a:buAutoNum type="arabicPeriod"/>
            </a:pPr>
            <a:r>
              <a:rPr lang="en-US" sz="1400" b="1" dirty="0"/>
              <a:t>Meet and Greet</a:t>
            </a:r>
          </a:p>
          <a:p>
            <a:pPr marL="342900" indent="-342900">
              <a:buAutoNum type="arabicPeriod"/>
            </a:pPr>
            <a:endParaRPr lang="en-US" sz="1400" b="1" dirty="0"/>
          </a:p>
          <a:p>
            <a:pPr marL="342900" indent="-342900">
              <a:buAutoNum type="arabicPeriod"/>
            </a:pPr>
            <a:r>
              <a:rPr lang="en-US" sz="1400" b="1" dirty="0"/>
              <a:t>Extend and Prep</a:t>
            </a:r>
          </a:p>
          <a:p>
            <a:pPr marL="342900" indent="-342900">
              <a:buAutoNum type="arabicPeriod"/>
            </a:pPr>
            <a:endParaRPr lang="en-US" dirty="0"/>
          </a:p>
          <a:p>
            <a:pPr marL="342900" indent="-342900">
              <a:buAutoNum type="arabicPeriod"/>
            </a:pPr>
            <a:endParaRPr lang="en-US" dirty="0"/>
          </a:p>
        </p:txBody>
      </p:sp>
    </p:spTree>
    <p:extLst>
      <p:ext uri="{BB962C8B-B14F-4D97-AF65-F5344CB8AC3E}">
        <p14:creationId xmlns:p14="http://schemas.microsoft.com/office/powerpoint/2010/main" val="2173780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72147"/>
            <a:ext cx="9144000"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CHECK ON LEARNING</a:t>
            </a:r>
          </a:p>
        </p:txBody>
      </p:sp>
      <p:sp>
        <p:nvSpPr>
          <p:cNvPr id="3" name="TextBox 2"/>
          <p:cNvSpPr txBox="1"/>
          <p:nvPr/>
        </p:nvSpPr>
        <p:spPr>
          <a:xfrm>
            <a:off x="0" y="1743670"/>
            <a:ext cx="91440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What are the steps to the draw process?</a:t>
            </a:r>
          </a:p>
        </p:txBody>
      </p:sp>
      <p:grpSp>
        <p:nvGrpSpPr>
          <p:cNvPr id="18" name="Group 17"/>
          <p:cNvGrpSpPr/>
          <p:nvPr/>
        </p:nvGrpSpPr>
        <p:grpSpPr>
          <a:xfrm>
            <a:off x="-211015" y="2156428"/>
            <a:ext cx="9372600" cy="3456581"/>
            <a:chOff x="0" y="-60947"/>
            <a:chExt cx="9372600" cy="3456581"/>
          </a:xfrm>
        </p:grpSpPr>
        <p:sp>
          <p:nvSpPr>
            <p:cNvPr id="10" name="TextBox 9"/>
            <p:cNvSpPr txBox="1"/>
            <p:nvPr/>
          </p:nvSpPr>
          <p:spPr>
            <a:xfrm>
              <a:off x="228600" y="-60947"/>
              <a:ext cx="9144000"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13" name="Rectangle 12"/>
            <p:cNvSpPr/>
            <p:nvPr/>
          </p:nvSpPr>
          <p:spPr>
            <a:xfrm>
              <a:off x="0" y="2971800"/>
              <a:ext cx="9144000" cy="423834"/>
            </a:xfrm>
            <a:prstGeom prst="rect">
              <a:avLst/>
            </a:prstGeom>
          </p:spPr>
          <p:txBody>
            <a:bodyPr wrap="square">
              <a:spAutoFit/>
            </a:bodyPr>
            <a:lstStyle/>
            <a:p>
              <a:pPr marL="12700" marR="302260">
                <a:lnSpc>
                  <a:spcPts val="2850"/>
                </a:lnSpc>
                <a:spcBef>
                  <a:spcPts val="125"/>
                </a:spcBef>
                <a:tabLst>
                  <a:tab pos="424815" algn="l"/>
                  <a:tab pos="425450" algn="l"/>
                </a:tabLst>
              </a:pPr>
              <a:endParaRPr lang="en-US" dirty="0">
                <a:latin typeface="Arial"/>
                <a:cs typeface="Arial"/>
              </a:endParaRPr>
            </a:p>
          </p:txBody>
        </p:sp>
      </p:grpSp>
      <p:sp>
        <p:nvSpPr>
          <p:cNvPr id="20" name="object 5"/>
          <p:cNvSpPr txBox="1"/>
          <p:nvPr/>
        </p:nvSpPr>
        <p:spPr>
          <a:xfrm>
            <a:off x="0" y="1015630"/>
            <a:ext cx="9144000" cy="432170"/>
          </a:xfrm>
          <a:prstGeom prst="rect">
            <a:avLst/>
          </a:prstGeom>
        </p:spPr>
        <p:txBody>
          <a:bodyPr vert="horz" wrap="square" lIns="0" tIns="62230" rIns="0" bIns="0" rtlCol="0">
            <a:spAutoFit/>
          </a:bodyPr>
          <a:lstStyle/>
          <a:p>
            <a:pPr algn="ctr">
              <a:lnSpc>
                <a:spcPct val="100000"/>
              </a:lnSpc>
              <a:spcBef>
                <a:spcPts val="490"/>
              </a:spcBef>
            </a:pPr>
            <a:r>
              <a:rPr lang="en-US" sz="2400" spc="-5" dirty="0">
                <a:latin typeface="Arial"/>
                <a:cs typeface="Arial"/>
              </a:rPr>
              <a:t>DRAW PROCESS</a:t>
            </a:r>
            <a:endParaRPr lang="en-US" sz="2400" dirty="0">
              <a:latin typeface="Arial"/>
              <a:cs typeface="Arial"/>
            </a:endParaRPr>
          </a:p>
        </p:txBody>
      </p:sp>
      <p:sp>
        <p:nvSpPr>
          <p:cNvPr id="4" name="Rectangle 3"/>
          <p:cNvSpPr/>
          <p:nvPr/>
        </p:nvSpPr>
        <p:spPr>
          <a:xfrm>
            <a:off x="152400" y="2156428"/>
            <a:ext cx="4572000" cy="2585323"/>
          </a:xfrm>
          <a:prstGeom prst="rect">
            <a:avLst/>
          </a:prstGeom>
        </p:spPr>
        <p:txBody>
          <a:bodyPr>
            <a:spAutoFit/>
          </a:bodyPr>
          <a:lstStyle/>
          <a:p>
            <a:pPr marL="342900" indent="-342900">
              <a:buFont typeface="+mj-lt"/>
              <a:buAutoNum type="arabicPeriod"/>
            </a:pPr>
            <a:r>
              <a:rPr lang="en-US" dirty="0"/>
              <a:t>Prepare to Draw</a:t>
            </a:r>
          </a:p>
          <a:p>
            <a:pPr marL="342900" indent="-342900">
              <a:buFont typeface="+mj-lt"/>
              <a:buAutoNum type="arabicPeriod"/>
            </a:pPr>
            <a:endParaRPr lang="en-US" dirty="0"/>
          </a:p>
          <a:p>
            <a:pPr marL="342900" indent="-342900">
              <a:buFont typeface="+mj-lt"/>
              <a:buAutoNum type="arabicPeriod"/>
            </a:pPr>
            <a:r>
              <a:rPr lang="en-US" dirty="0"/>
              <a:t>Grip and Defeat</a:t>
            </a:r>
          </a:p>
          <a:p>
            <a:pPr marL="342900" indent="-342900">
              <a:buFont typeface="+mj-lt"/>
              <a:buAutoNum type="arabicPeriod"/>
            </a:pPr>
            <a:endParaRPr lang="en-US" dirty="0"/>
          </a:p>
          <a:p>
            <a:pPr marL="342900" indent="-342900">
              <a:buFont typeface="+mj-lt"/>
              <a:buAutoNum type="arabicPeriod"/>
            </a:pPr>
            <a:r>
              <a:rPr lang="en-US" dirty="0"/>
              <a:t>Draw and Rotate</a:t>
            </a:r>
          </a:p>
          <a:p>
            <a:pPr marL="342900" indent="-342900">
              <a:buFont typeface="+mj-lt"/>
              <a:buAutoNum type="arabicPeriod"/>
            </a:pPr>
            <a:endParaRPr lang="en-US" dirty="0"/>
          </a:p>
          <a:p>
            <a:pPr marL="342900" indent="-342900">
              <a:buFont typeface="+mj-lt"/>
              <a:buAutoNum type="arabicPeriod"/>
            </a:pPr>
            <a:r>
              <a:rPr lang="en-US" dirty="0"/>
              <a:t>Meet and Greet</a:t>
            </a:r>
          </a:p>
          <a:p>
            <a:pPr marL="342900" indent="-342900">
              <a:buFont typeface="+mj-lt"/>
              <a:buAutoNum type="arabicPeriod"/>
            </a:pPr>
            <a:endParaRPr lang="en-US" dirty="0"/>
          </a:p>
          <a:p>
            <a:pPr marL="342900" indent="-342900">
              <a:buFont typeface="+mj-lt"/>
              <a:buAutoNum type="arabicPeriod"/>
            </a:pPr>
            <a:r>
              <a:rPr lang="en-US" dirty="0"/>
              <a:t>Extend and Prep</a:t>
            </a:r>
          </a:p>
        </p:txBody>
      </p:sp>
    </p:spTree>
    <p:extLst>
      <p:ext uri="{BB962C8B-B14F-4D97-AF65-F5344CB8AC3E}">
        <p14:creationId xmlns:p14="http://schemas.microsoft.com/office/powerpoint/2010/main" val="217730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0" y="3048000"/>
            <a:ext cx="9144000" cy="362472"/>
          </a:xfrm>
          <a:prstGeom prst="rect">
            <a:avLst/>
          </a:prstGeom>
        </p:spPr>
        <p:txBody>
          <a:bodyPr vert="horz" wrap="square" lIns="0" tIns="10795" rIns="0" bIns="0" rtlCol="0">
            <a:spAutoFit/>
          </a:bodyPr>
          <a:lstStyle/>
          <a:p>
            <a:pPr marL="2419350" marR="2795905" algn="ctr">
              <a:lnSpc>
                <a:spcPct val="100699"/>
              </a:lnSpc>
              <a:spcBef>
                <a:spcPts val="85"/>
              </a:spcBef>
            </a:pPr>
            <a:r>
              <a:rPr lang="en-US" sz="2400" b="1" spc="-5" dirty="0">
                <a:latin typeface="Arial"/>
                <a:cs typeface="Arial"/>
              </a:rPr>
              <a:t>FIRING POSITIONS</a:t>
            </a:r>
            <a:endParaRPr lang="en-US" sz="3050" dirty="0">
              <a:latin typeface="Times New Roman"/>
              <a:cs typeface="Times New Roman"/>
            </a:endParaRPr>
          </a:p>
        </p:txBody>
      </p:sp>
    </p:spTree>
    <p:extLst>
      <p:ext uri="{BB962C8B-B14F-4D97-AF65-F5344CB8AC3E}">
        <p14:creationId xmlns:p14="http://schemas.microsoft.com/office/powerpoint/2010/main" val="872391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28800" y="1600200"/>
            <a:ext cx="5105400" cy="4958745"/>
          </a:xfrm>
          <a:prstGeom prst="rect">
            <a:avLst/>
          </a:prstGeom>
        </p:spPr>
      </p:pic>
      <p:sp>
        <p:nvSpPr>
          <p:cNvPr id="3" name="TextBox 2"/>
          <p:cNvSpPr txBox="1"/>
          <p:nvPr/>
        </p:nvSpPr>
        <p:spPr>
          <a:xfrm>
            <a:off x="-190500" y="762000"/>
            <a:ext cx="91440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STABILIZATION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22350" y="609600"/>
            <a:ext cx="9144000" cy="360740"/>
          </a:xfrm>
          <a:prstGeom prst="rect">
            <a:avLst/>
          </a:prstGeom>
        </p:spPr>
        <p:txBody>
          <a:bodyPr vert="horz" wrap="square" lIns="0" tIns="10795" rIns="0" bIns="0" rtlCol="0">
            <a:spAutoFit/>
          </a:bodyPr>
          <a:lstStyle/>
          <a:p>
            <a:pPr marL="2625725" marR="2089150" indent="-883285" algn="ctr">
              <a:lnSpc>
                <a:spcPct val="100699"/>
              </a:lnSpc>
              <a:spcBef>
                <a:spcPts val="85"/>
              </a:spcBef>
            </a:pPr>
            <a:r>
              <a:rPr lang="en-US" sz="2400" b="1" dirty="0">
                <a:latin typeface="Arial"/>
                <a:cs typeface="Arial"/>
              </a:rPr>
              <a:t>FIRING POSITIONS</a:t>
            </a:r>
            <a:endParaRPr sz="2400" b="1" dirty="0">
              <a:latin typeface="Arial"/>
              <a:cs typeface="Aria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1" y="1600200"/>
            <a:ext cx="7315199" cy="493776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52400" y="609600"/>
            <a:ext cx="9144000" cy="360740"/>
          </a:xfrm>
          <a:prstGeom prst="rect">
            <a:avLst/>
          </a:prstGeom>
        </p:spPr>
        <p:txBody>
          <a:bodyPr vert="horz" wrap="square" lIns="0" tIns="10795" rIns="0" bIns="0" rtlCol="0">
            <a:spAutoFit/>
          </a:bodyPr>
          <a:lstStyle/>
          <a:p>
            <a:pPr marL="2625725" marR="2089150" indent="-883285" algn="ctr">
              <a:lnSpc>
                <a:spcPct val="100699"/>
              </a:lnSpc>
              <a:spcBef>
                <a:spcPts val="85"/>
              </a:spcBef>
            </a:pPr>
            <a:r>
              <a:rPr lang="en-US" sz="2400" b="1" dirty="0">
                <a:latin typeface="Arial"/>
                <a:cs typeface="Arial"/>
              </a:rPr>
              <a:t>FIRING POSITIONS</a:t>
            </a:r>
            <a:endParaRPr sz="2400" b="1" dirty="0">
              <a:latin typeface="Arial"/>
              <a:cs typeface="Aria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1" y="1600199"/>
            <a:ext cx="7315199" cy="4916729"/>
          </a:xfrm>
          <a:prstGeom prst="rect">
            <a:avLst/>
          </a:prstGeom>
        </p:spPr>
      </p:pic>
    </p:spTree>
    <p:extLst>
      <p:ext uri="{BB962C8B-B14F-4D97-AF65-F5344CB8AC3E}">
        <p14:creationId xmlns:p14="http://schemas.microsoft.com/office/powerpoint/2010/main" val="2329136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0" y="609600"/>
            <a:ext cx="9144000" cy="360740"/>
          </a:xfrm>
          <a:prstGeom prst="rect">
            <a:avLst/>
          </a:prstGeom>
        </p:spPr>
        <p:txBody>
          <a:bodyPr vert="horz" wrap="square" lIns="0" tIns="10795" rIns="0" bIns="0" rtlCol="0">
            <a:spAutoFit/>
          </a:bodyPr>
          <a:lstStyle/>
          <a:p>
            <a:pPr marL="2625725" marR="2089150" indent="-883285" algn="ctr">
              <a:lnSpc>
                <a:spcPct val="100699"/>
              </a:lnSpc>
              <a:spcBef>
                <a:spcPts val="85"/>
              </a:spcBef>
            </a:pPr>
            <a:r>
              <a:rPr lang="en-US" sz="2400" b="1" dirty="0">
                <a:latin typeface="Arial"/>
                <a:cs typeface="Arial"/>
              </a:rPr>
              <a:t>FIRING POSITIONS</a:t>
            </a:r>
            <a:endParaRPr sz="2400" b="1" dirty="0">
              <a:latin typeface="Arial"/>
              <a:cs typeface="Arial"/>
            </a:endParaRPr>
          </a:p>
        </p:txBody>
      </p:sp>
      <p:pic>
        <p:nvPicPr>
          <p:cNvPr id="3" name="Picture 2"/>
          <p:cNvPicPr>
            <a:picLocks noChangeAspect="1"/>
          </p:cNvPicPr>
          <p:nvPr/>
        </p:nvPicPr>
        <p:blipFill>
          <a:blip r:embed="rId2"/>
          <a:stretch>
            <a:fillRect/>
          </a:stretch>
        </p:blipFill>
        <p:spPr>
          <a:xfrm>
            <a:off x="589647" y="1600200"/>
            <a:ext cx="7964705" cy="4876799"/>
          </a:xfrm>
          <a:prstGeom prst="rect">
            <a:avLst/>
          </a:prstGeom>
        </p:spPr>
      </p:pic>
    </p:spTree>
    <p:extLst>
      <p:ext uri="{BB962C8B-B14F-4D97-AF65-F5344CB8AC3E}">
        <p14:creationId xmlns:p14="http://schemas.microsoft.com/office/powerpoint/2010/main" val="401080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0" y="609600"/>
            <a:ext cx="9144000" cy="360740"/>
          </a:xfrm>
          <a:prstGeom prst="rect">
            <a:avLst/>
          </a:prstGeom>
        </p:spPr>
        <p:txBody>
          <a:bodyPr vert="horz" wrap="square" lIns="0" tIns="10795" rIns="0" bIns="0" rtlCol="0">
            <a:spAutoFit/>
          </a:bodyPr>
          <a:lstStyle/>
          <a:p>
            <a:pPr marL="2625725" marR="2089150" indent="-883285" algn="ctr">
              <a:lnSpc>
                <a:spcPct val="100699"/>
              </a:lnSpc>
              <a:spcBef>
                <a:spcPts val="85"/>
              </a:spcBef>
            </a:pPr>
            <a:r>
              <a:rPr lang="en-US" sz="2400" b="1" dirty="0">
                <a:latin typeface="Arial"/>
                <a:cs typeface="Arial"/>
              </a:rPr>
              <a:t>FIRING POSITIONS</a:t>
            </a:r>
            <a:endParaRPr sz="2400" b="1" dirty="0">
              <a:latin typeface="Arial"/>
              <a:cs typeface="Arial"/>
            </a:endParaRPr>
          </a:p>
        </p:txBody>
      </p:sp>
      <p:pic>
        <p:nvPicPr>
          <p:cNvPr id="2" name="Picture 1"/>
          <p:cNvPicPr>
            <a:picLocks noChangeAspect="1"/>
          </p:cNvPicPr>
          <p:nvPr/>
        </p:nvPicPr>
        <p:blipFill>
          <a:blip r:embed="rId2"/>
          <a:stretch>
            <a:fillRect/>
          </a:stretch>
        </p:blipFill>
        <p:spPr>
          <a:xfrm>
            <a:off x="609600" y="1600200"/>
            <a:ext cx="7924800" cy="4800600"/>
          </a:xfrm>
          <a:prstGeom prst="rect">
            <a:avLst/>
          </a:prstGeom>
        </p:spPr>
      </p:pic>
    </p:spTree>
    <p:extLst>
      <p:ext uri="{BB962C8B-B14F-4D97-AF65-F5344CB8AC3E}">
        <p14:creationId xmlns:p14="http://schemas.microsoft.com/office/powerpoint/2010/main" val="2746428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152051"/>
            <a:ext cx="6553200" cy="1200329"/>
          </a:xfrm>
          <a:prstGeom prst="rect">
            <a:avLst/>
          </a:prstGeom>
          <a:noFill/>
        </p:spPr>
        <p:txBody>
          <a:bodyPr wrap="square" rtlCol="0">
            <a:spAutoFit/>
          </a:bodyPr>
          <a:lstStyle/>
          <a:p>
            <a:r>
              <a:rPr lang="en-US" dirty="0"/>
              <a:t>The two most important aspects of aiming the pistol correctly are:</a:t>
            </a:r>
          </a:p>
          <a:p>
            <a:pPr marL="285750" indent="-285750">
              <a:buFont typeface="Arial" panose="020B0604020202020204" pitchFamily="34" charset="0"/>
              <a:buChar char="•"/>
            </a:pPr>
            <a:r>
              <a:rPr lang="en-US" b="1" dirty="0"/>
              <a:t>Sight Alignment- </a:t>
            </a:r>
            <a:r>
              <a:rPr lang="en-US" dirty="0"/>
              <a:t>relationship between the aiming device and the shooter’s eye. </a:t>
            </a:r>
          </a:p>
          <a:p>
            <a:pPr marL="285750" indent="-285750">
              <a:buFont typeface="Arial" panose="020B0604020202020204" pitchFamily="34" charset="0"/>
              <a:buChar char="•"/>
            </a:pPr>
            <a:r>
              <a:rPr lang="en-US" b="1" dirty="0"/>
              <a:t>Sight Picture- </a:t>
            </a:r>
            <a:r>
              <a:rPr lang="en-US" dirty="0"/>
              <a:t>the target as viewed through the line of sight.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2514599"/>
            <a:ext cx="2526728" cy="4191000"/>
          </a:xfrm>
          <a:prstGeom prst="rect">
            <a:avLst/>
          </a:prstGeom>
          <a:ln>
            <a:solidFill>
              <a:schemeClr val="tx1"/>
            </a:solidFill>
          </a:ln>
        </p:spPr>
      </p:pic>
      <p:sp>
        <p:nvSpPr>
          <p:cNvPr id="7" name="object 6"/>
          <p:cNvSpPr/>
          <p:nvPr/>
        </p:nvSpPr>
        <p:spPr>
          <a:xfrm>
            <a:off x="1295400" y="2514599"/>
            <a:ext cx="4191000" cy="2743201"/>
          </a:xfrm>
          <a:prstGeom prst="rect">
            <a:avLst/>
          </a:prstGeom>
          <a:blipFill>
            <a:blip r:embed="rId4" cstate="print"/>
            <a:stretch>
              <a:fillRect/>
            </a:stretch>
          </a:blipFill>
          <a:ln>
            <a:solidFill>
              <a:schemeClr val="tx1"/>
            </a:solidFill>
          </a:ln>
        </p:spPr>
        <p:txBody>
          <a:bodyPr wrap="square" lIns="0" tIns="0" rIns="0" bIns="0" rtlCol="0"/>
          <a:lstStyle/>
          <a:p>
            <a:endParaRPr dirty="0">
              <a:latin typeface="Arial" panose="020B0604020202020204" pitchFamily="34" charset="0"/>
            </a:endParaRPr>
          </a:p>
        </p:txBody>
      </p:sp>
      <p:sp>
        <p:nvSpPr>
          <p:cNvPr id="6" name="TextBox 5"/>
          <p:cNvSpPr txBox="1"/>
          <p:nvPr/>
        </p:nvSpPr>
        <p:spPr>
          <a:xfrm>
            <a:off x="1295400" y="5409133"/>
            <a:ext cx="5410200" cy="1200329"/>
          </a:xfrm>
          <a:prstGeom prst="rect">
            <a:avLst/>
          </a:prstGeom>
          <a:noFill/>
        </p:spPr>
        <p:txBody>
          <a:bodyPr wrap="square" rtlCol="0">
            <a:spAutoFit/>
          </a:bodyPr>
          <a:lstStyle/>
          <a:p>
            <a:r>
              <a:rPr lang="en-US" b="1" dirty="0"/>
              <a:t>Common Aiming Errors</a:t>
            </a:r>
            <a:r>
              <a:rPr lang="en-US" dirty="0"/>
              <a:t>:</a:t>
            </a:r>
          </a:p>
          <a:p>
            <a:pPr marL="285750" indent="-285750">
              <a:buFont typeface="Arial" panose="020B0604020202020204" pitchFamily="34" charset="0"/>
              <a:buChar char="•"/>
            </a:pPr>
            <a:r>
              <a:rPr lang="en-US" dirty="0"/>
              <a:t>Incorrect Sight Alignment</a:t>
            </a:r>
          </a:p>
          <a:p>
            <a:pPr marL="285750" indent="-285750">
              <a:buFont typeface="Arial" panose="020B0604020202020204" pitchFamily="34" charset="0"/>
              <a:buChar char="•"/>
            </a:pPr>
            <a:r>
              <a:rPr lang="en-US" dirty="0"/>
              <a:t>Incorrect Sight Picture</a:t>
            </a:r>
          </a:p>
          <a:p>
            <a:pPr marL="285750" indent="-285750">
              <a:buFont typeface="Arial" panose="020B0604020202020204" pitchFamily="34" charset="0"/>
              <a:buChar char="•"/>
            </a:pPr>
            <a:r>
              <a:rPr lang="en-US" dirty="0"/>
              <a:t>Non-Dominant Eye use </a:t>
            </a:r>
          </a:p>
        </p:txBody>
      </p:sp>
      <p:sp>
        <p:nvSpPr>
          <p:cNvPr id="8" name="object 5"/>
          <p:cNvSpPr txBox="1"/>
          <p:nvPr/>
        </p:nvSpPr>
        <p:spPr>
          <a:xfrm>
            <a:off x="1" y="623686"/>
            <a:ext cx="9144000" cy="362472"/>
          </a:xfrm>
          <a:prstGeom prst="rect">
            <a:avLst/>
          </a:prstGeom>
        </p:spPr>
        <p:txBody>
          <a:bodyPr vert="horz" wrap="square" lIns="0" tIns="10795" rIns="0" bIns="0" rtlCol="0">
            <a:spAutoFit/>
          </a:bodyPr>
          <a:lstStyle/>
          <a:p>
            <a:pPr marL="2419350" marR="2795905" algn="ctr">
              <a:lnSpc>
                <a:spcPct val="100699"/>
              </a:lnSpc>
              <a:spcBef>
                <a:spcPts val="85"/>
              </a:spcBef>
            </a:pPr>
            <a:r>
              <a:rPr lang="en-US" sz="2400" b="1" spc="-5" dirty="0">
                <a:latin typeface="Arial"/>
                <a:cs typeface="Arial"/>
              </a:rPr>
              <a:t>AIM</a:t>
            </a:r>
            <a:endParaRPr lang="en-US" sz="3050" dirty="0">
              <a:latin typeface="Times New Roman"/>
              <a:cs typeface="Times New Roman"/>
            </a:endParaRPr>
          </a:p>
        </p:txBody>
      </p:sp>
    </p:spTree>
    <p:extLst>
      <p:ext uri="{BB962C8B-B14F-4D97-AF65-F5344CB8AC3E}">
        <p14:creationId xmlns:p14="http://schemas.microsoft.com/office/powerpoint/2010/main" val="3246778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875" y="609600"/>
            <a:ext cx="9144000" cy="383951"/>
          </a:xfrm>
          <a:prstGeom prst="rect">
            <a:avLst/>
          </a:prstGeom>
        </p:spPr>
        <p:txBody>
          <a:bodyPr vert="horz" wrap="square" lIns="0" tIns="10795" rIns="0" bIns="0" rtlCol="0">
            <a:spAutoFit/>
          </a:bodyPr>
          <a:lstStyle/>
          <a:p>
            <a:pPr marL="2625725" marR="2089150" indent="-883285" algn="ctr">
              <a:lnSpc>
                <a:spcPct val="100699"/>
              </a:lnSpc>
              <a:spcBef>
                <a:spcPts val="85"/>
              </a:spcBef>
            </a:pPr>
            <a:r>
              <a:rPr lang="en-US" sz="2400" b="1" spc="-5" dirty="0">
                <a:latin typeface="Arial"/>
                <a:cs typeface="Arial"/>
              </a:rPr>
              <a:t>FIRING POSITIONS</a:t>
            </a:r>
            <a:endParaRPr sz="2400" dirty="0">
              <a:latin typeface="Arial"/>
              <a:cs typeface="Arial"/>
            </a:endParaRPr>
          </a:p>
        </p:txBody>
      </p:sp>
      <p:pic>
        <p:nvPicPr>
          <p:cNvPr id="2" name="Picture 1"/>
          <p:cNvPicPr>
            <a:picLocks noChangeAspect="1"/>
          </p:cNvPicPr>
          <p:nvPr/>
        </p:nvPicPr>
        <p:blipFill>
          <a:blip r:embed="rId2"/>
          <a:stretch>
            <a:fillRect/>
          </a:stretch>
        </p:blipFill>
        <p:spPr>
          <a:xfrm>
            <a:off x="583679" y="1600200"/>
            <a:ext cx="7982391" cy="4724400"/>
          </a:xfrm>
          <a:prstGeom prst="rect">
            <a:avLst/>
          </a:prstGeom>
        </p:spPr>
      </p:pic>
    </p:spTree>
    <p:extLst>
      <p:ext uri="{BB962C8B-B14F-4D97-AF65-F5344CB8AC3E}">
        <p14:creationId xmlns:p14="http://schemas.microsoft.com/office/powerpoint/2010/main" val="3732127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2590799"/>
            <a:ext cx="5634440" cy="3737896"/>
          </a:xfrm>
          <a:prstGeom prst="rect">
            <a:avLst/>
          </a:prstGeom>
          <a:ln>
            <a:solidFill>
              <a:schemeClr val="tx1"/>
            </a:solidFill>
          </a:ln>
        </p:spPr>
      </p:pic>
      <p:sp>
        <p:nvSpPr>
          <p:cNvPr id="2" name="Down Arrow 1"/>
          <p:cNvSpPr/>
          <p:nvPr/>
        </p:nvSpPr>
        <p:spPr>
          <a:xfrm rot="14126516">
            <a:off x="2907256" y="4582440"/>
            <a:ext cx="484632" cy="157833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extBox 2"/>
          <p:cNvSpPr txBox="1"/>
          <p:nvPr/>
        </p:nvSpPr>
        <p:spPr>
          <a:xfrm>
            <a:off x="1295400" y="1191113"/>
            <a:ext cx="7010400" cy="1200329"/>
          </a:xfrm>
          <a:prstGeom prst="rect">
            <a:avLst/>
          </a:prstGeom>
          <a:noFill/>
        </p:spPr>
        <p:txBody>
          <a:bodyPr wrap="square" rtlCol="0">
            <a:spAutoFit/>
          </a:bodyPr>
          <a:lstStyle/>
          <a:p>
            <a:r>
              <a:rPr lang="en-US" b="1" dirty="0"/>
              <a:t>Why is good trigger control important and how do achieve it?</a:t>
            </a:r>
          </a:p>
          <a:p>
            <a:r>
              <a:rPr lang="en-US" dirty="0"/>
              <a:t>A smooth consistent trigger pull to the rear will allow the shooter to accurately engage the target </a:t>
            </a:r>
            <a:r>
              <a:rPr lang="en-US" b="1" dirty="0"/>
              <a:t>without disturbing the sights</a:t>
            </a:r>
            <a:r>
              <a:rPr lang="en-US" dirty="0"/>
              <a:t>. As the sight radius on a pistol is substantially smaller than that of a rifle. </a:t>
            </a:r>
          </a:p>
        </p:txBody>
      </p:sp>
      <p:sp>
        <p:nvSpPr>
          <p:cNvPr id="8" name="object 5"/>
          <p:cNvSpPr txBox="1"/>
          <p:nvPr/>
        </p:nvSpPr>
        <p:spPr>
          <a:xfrm>
            <a:off x="1" y="623686"/>
            <a:ext cx="9144000" cy="362472"/>
          </a:xfrm>
          <a:prstGeom prst="rect">
            <a:avLst/>
          </a:prstGeom>
        </p:spPr>
        <p:txBody>
          <a:bodyPr vert="horz" wrap="square" lIns="0" tIns="10795" rIns="0" bIns="0" rtlCol="0">
            <a:spAutoFit/>
          </a:bodyPr>
          <a:lstStyle/>
          <a:p>
            <a:pPr marL="2419350" marR="2795905" algn="ctr">
              <a:lnSpc>
                <a:spcPct val="100699"/>
              </a:lnSpc>
              <a:spcBef>
                <a:spcPts val="85"/>
              </a:spcBef>
            </a:pPr>
            <a:r>
              <a:rPr lang="en-US" sz="2400" b="1" spc="-5" dirty="0">
                <a:latin typeface="Arial"/>
                <a:cs typeface="Arial"/>
              </a:rPr>
              <a:t>TRIGGER CONTROL</a:t>
            </a:r>
            <a:endParaRPr lang="en-US" sz="3050" dirty="0">
              <a:latin typeface="Times New Roman"/>
              <a:cs typeface="Times New Roman"/>
            </a:endParaRPr>
          </a:p>
        </p:txBody>
      </p:sp>
    </p:spTree>
    <p:extLst>
      <p:ext uri="{BB962C8B-B14F-4D97-AF65-F5344CB8AC3E}">
        <p14:creationId xmlns:p14="http://schemas.microsoft.com/office/powerpoint/2010/main" val="308251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72147"/>
            <a:ext cx="9144000"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CHECK ON LEARNING</a:t>
            </a:r>
          </a:p>
        </p:txBody>
      </p:sp>
      <p:sp>
        <p:nvSpPr>
          <p:cNvPr id="3" name="TextBox 2"/>
          <p:cNvSpPr txBox="1"/>
          <p:nvPr/>
        </p:nvSpPr>
        <p:spPr>
          <a:xfrm>
            <a:off x="0" y="1743670"/>
            <a:ext cx="9144000" cy="2215991"/>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What are the Four Functions of Stability?</a:t>
            </a:r>
          </a:p>
          <a:p>
            <a:pPr marL="342900" indent="-342900">
              <a:buFont typeface="+mj-lt"/>
              <a:buAutoNum type="arabicPeriod"/>
            </a:pPr>
            <a:r>
              <a:rPr lang="en-US" dirty="0">
                <a:latin typeface="Arial" panose="020B0604020202020204" pitchFamily="34" charset="0"/>
                <a:cs typeface="Arial" panose="020B0604020202020204" pitchFamily="34" charset="0"/>
              </a:rPr>
              <a:t>Support</a:t>
            </a:r>
          </a:p>
          <a:p>
            <a:pPr marL="342900" indent="-342900">
              <a:buFont typeface="+mj-lt"/>
              <a:buAutoNum type="arabicPeriod"/>
            </a:pPr>
            <a:r>
              <a:rPr lang="en-US" dirty="0">
                <a:latin typeface="Arial" panose="020B0604020202020204" pitchFamily="34" charset="0"/>
                <a:cs typeface="Arial" panose="020B0604020202020204" pitchFamily="34" charset="0"/>
              </a:rPr>
              <a:t>Muscle Relaxation</a:t>
            </a:r>
          </a:p>
          <a:p>
            <a:pPr marL="342900" indent="-342900">
              <a:buFont typeface="+mj-lt"/>
              <a:buAutoNum type="arabicPeriod"/>
            </a:pPr>
            <a:r>
              <a:rPr lang="en-US" dirty="0">
                <a:latin typeface="Arial" panose="020B0604020202020204" pitchFamily="34" charset="0"/>
                <a:cs typeface="Arial" panose="020B0604020202020204" pitchFamily="34" charset="0"/>
              </a:rPr>
              <a:t>Natural Point of Aim</a:t>
            </a:r>
          </a:p>
          <a:p>
            <a:pPr marL="342900" indent="-342900">
              <a:buFont typeface="+mj-lt"/>
              <a:buAutoNum type="arabicPeriod"/>
            </a:pPr>
            <a:r>
              <a:rPr lang="en-US" dirty="0">
                <a:latin typeface="Arial" panose="020B0604020202020204" pitchFamily="34" charset="0"/>
                <a:cs typeface="Arial" panose="020B0604020202020204" pitchFamily="34" charset="0"/>
              </a:rPr>
              <a:t>Recoil Management</a:t>
            </a:r>
          </a:p>
          <a:p>
            <a:endParaRPr lang="en-US"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grpSp>
        <p:nvGrpSpPr>
          <p:cNvPr id="18" name="Group 17"/>
          <p:cNvGrpSpPr/>
          <p:nvPr/>
        </p:nvGrpSpPr>
        <p:grpSpPr>
          <a:xfrm>
            <a:off x="-211015" y="2156428"/>
            <a:ext cx="9372600" cy="3456581"/>
            <a:chOff x="0" y="-60947"/>
            <a:chExt cx="9372600" cy="3456581"/>
          </a:xfrm>
        </p:grpSpPr>
        <p:sp>
          <p:nvSpPr>
            <p:cNvPr id="10" name="TextBox 9"/>
            <p:cNvSpPr txBox="1"/>
            <p:nvPr/>
          </p:nvSpPr>
          <p:spPr>
            <a:xfrm>
              <a:off x="228600" y="-60947"/>
              <a:ext cx="9144000"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13" name="Rectangle 12"/>
            <p:cNvSpPr/>
            <p:nvPr/>
          </p:nvSpPr>
          <p:spPr>
            <a:xfrm>
              <a:off x="0" y="2971800"/>
              <a:ext cx="9144000" cy="423834"/>
            </a:xfrm>
            <a:prstGeom prst="rect">
              <a:avLst/>
            </a:prstGeom>
          </p:spPr>
          <p:txBody>
            <a:bodyPr wrap="square">
              <a:spAutoFit/>
            </a:bodyPr>
            <a:lstStyle/>
            <a:p>
              <a:pPr marL="12700" marR="302260">
                <a:lnSpc>
                  <a:spcPts val="2850"/>
                </a:lnSpc>
                <a:spcBef>
                  <a:spcPts val="125"/>
                </a:spcBef>
                <a:tabLst>
                  <a:tab pos="424815" algn="l"/>
                  <a:tab pos="425450" algn="l"/>
                </a:tabLst>
              </a:pPr>
              <a:endParaRPr lang="en-US" dirty="0">
                <a:latin typeface="Arial"/>
                <a:cs typeface="Arial"/>
              </a:endParaRPr>
            </a:p>
          </p:txBody>
        </p:sp>
      </p:grpSp>
      <p:sp>
        <p:nvSpPr>
          <p:cNvPr id="14" name="Rectangle 13"/>
          <p:cNvSpPr/>
          <p:nvPr/>
        </p:nvSpPr>
        <p:spPr>
          <a:xfrm>
            <a:off x="-17585" y="3442940"/>
            <a:ext cx="9144000" cy="2387833"/>
          </a:xfrm>
          <a:prstGeom prst="rect">
            <a:avLst/>
          </a:prstGeom>
        </p:spPr>
        <p:txBody>
          <a:bodyPr wrap="square">
            <a:spAutoFit/>
          </a:bodyPr>
          <a:lstStyle/>
          <a:p>
            <a:pPr marL="12700" marR="302260">
              <a:lnSpc>
                <a:spcPts val="2850"/>
              </a:lnSpc>
              <a:spcBef>
                <a:spcPts val="125"/>
              </a:spcBef>
              <a:tabLst>
                <a:tab pos="424815" algn="l"/>
                <a:tab pos="425450" algn="l"/>
              </a:tabLst>
            </a:pPr>
            <a:r>
              <a:rPr lang="en-US" sz="2400" b="1" spc="-5" dirty="0">
                <a:latin typeface="Arial"/>
                <a:cs typeface="Arial"/>
              </a:rPr>
              <a:t>How hard should I grip the pistol?</a:t>
            </a:r>
          </a:p>
          <a:p>
            <a:pPr marL="12700" marR="302260">
              <a:lnSpc>
                <a:spcPts val="2850"/>
              </a:lnSpc>
              <a:spcBef>
                <a:spcPts val="125"/>
              </a:spcBef>
              <a:tabLst>
                <a:tab pos="424815" algn="l"/>
                <a:tab pos="425450" algn="l"/>
              </a:tabLst>
            </a:pPr>
            <a:r>
              <a:rPr lang="en-US" spc="-5" dirty="0">
                <a:latin typeface="Arial"/>
                <a:cs typeface="Arial"/>
              </a:rPr>
              <a:t>With a firm handshake grip</a:t>
            </a:r>
          </a:p>
          <a:p>
            <a:pPr marL="12700" marR="302260">
              <a:lnSpc>
                <a:spcPts val="2850"/>
              </a:lnSpc>
              <a:spcBef>
                <a:spcPts val="125"/>
              </a:spcBef>
              <a:tabLst>
                <a:tab pos="424815" algn="l"/>
                <a:tab pos="425450" algn="l"/>
              </a:tabLst>
            </a:pPr>
            <a:endParaRPr lang="en-US" spc="-5" dirty="0">
              <a:latin typeface="Arial"/>
              <a:cs typeface="Arial"/>
            </a:endParaRPr>
          </a:p>
          <a:p>
            <a:pPr marL="12700" marR="302260">
              <a:lnSpc>
                <a:spcPts val="2850"/>
              </a:lnSpc>
              <a:spcBef>
                <a:spcPts val="125"/>
              </a:spcBef>
              <a:tabLst>
                <a:tab pos="424815" algn="l"/>
                <a:tab pos="425450" algn="l"/>
              </a:tabLst>
            </a:pPr>
            <a:r>
              <a:rPr lang="en-US" sz="2400" b="1" spc="-5" dirty="0">
                <a:latin typeface="Arial"/>
                <a:cs typeface="Arial"/>
              </a:rPr>
              <a:t>What does proper sight alignment look like on a pistol?</a:t>
            </a:r>
          </a:p>
          <a:p>
            <a:pPr marL="12700" marR="302260">
              <a:lnSpc>
                <a:spcPts val="2850"/>
              </a:lnSpc>
              <a:spcBef>
                <a:spcPts val="125"/>
              </a:spcBef>
              <a:tabLst>
                <a:tab pos="424815" algn="l"/>
                <a:tab pos="425450" algn="l"/>
              </a:tabLst>
            </a:pPr>
            <a:r>
              <a:rPr lang="en-US" spc="-5" dirty="0">
                <a:latin typeface="Arial"/>
                <a:cs typeface="Arial"/>
              </a:rPr>
              <a:t>Equal height and equal light between the front and rear sights</a:t>
            </a:r>
          </a:p>
          <a:p>
            <a:pPr marL="12700" marR="302260">
              <a:lnSpc>
                <a:spcPts val="2850"/>
              </a:lnSpc>
              <a:spcBef>
                <a:spcPts val="125"/>
              </a:spcBef>
              <a:tabLst>
                <a:tab pos="424815" algn="l"/>
                <a:tab pos="425450" algn="l"/>
              </a:tabLst>
            </a:pPr>
            <a:endParaRPr lang="en-US" sz="2400" dirty="0">
              <a:latin typeface="Arial"/>
              <a:cs typeface="Arial"/>
            </a:endParaRPr>
          </a:p>
        </p:txBody>
      </p:sp>
      <p:sp>
        <p:nvSpPr>
          <p:cNvPr id="20" name="object 5"/>
          <p:cNvSpPr txBox="1"/>
          <p:nvPr/>
        </p:nvSpPr>
        <p:spPr>
          <a:xfrm>
            <a:off x="0" y="1015630"/>
            <a:ext cx="9144000" cy="432170"/>
          </a:xfrm>
          <a:prstGeom prst="rect">
            <a:avLst/>
          </a:prstGeom>
        </p:spPr>
        <p:txBody>
          <a:bodyPr vert="horz" wrap="square" lIns="0" tIns="62230" rIns="0" bIns="0" rtlCol="0">
            <a:spAutoFit/>
          </a:bodyPr>
          <a:lstStyle/>
          <a:p>
            <a:pPr algn="ctr">
              <a:lnSpc>
                <a:spcPct val="100000"/>
              </a:lnSpc>
              <a:spcBef>
                <a:spcPts val="490"/>
              </a:spcBef>
            </a:pPr>
            <a:r>
              <a:rPr lang="en-US" sz="2400" spc="-5" dirty="0">
                <a:latin typeface="Arial"/>
                <a:cs typeface="Arial"/>
              </a:rPr>
              <a:t>Stability, Aim, Control</a:t>
            </a:r>
            <a:endParaRPr lang="en-US" sz="2400" dirty="0">
              <a:latin typeface="Arial"/>
              <a:cs typeface="Arial"/>
            </a:endParaRPr>
          </a:p>
        </p:txBody>
      </p:sp>
    </p:spTree>
    <p:extLst>
      <p:ext uri="{BB962C8B-B14F-4D97-AF65-F5344CB8AC3E}">
        <p14:creationId xmlns:p14="http://schemas.microsoft.com/office/powerpoint/2010/main" val="425930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p:cNvSpPr txBox="1"/>
          <p:nvPr/>
        </p:nvSpPr>
        <p:spPr>
          <a:xfrm>
            <a:off x="0" y="3048000"/>
            <a:ext cx="9144000" cy="362472"/>
          </a:xfrm>
          <a:prstGeom prst="rect">
            <a:avLst/>
          </a:prstGeom>
        </p:spPr>
        <p:txBody>
          <a:bodyPr vert="horz" wrap="square" lIns="0" tIns="10795" rIns="0" bIns="0" rtlCol="0">
            <a:spAutoFit/>
          </a:bodyPr>
          <a:lstStyle/>
          <a:p>
            <a:pPr marL="2419350" marR="2795905" algn="ctr">
              <a:lnSpc>
                <a:spcPct val="100699"/>
              </a:lnSpc>
              <a:spcBef>
                <a:spcPts val="85"/>
              </a:spcBef>
            </a:pPr>
            <a:r>
              <a:rPr lang="en-US" sz="2400" b="1" spc="-5" dirty="0">
                <a:latin typeface="Arial"/>
                <a:cs typeface="Arial"/>
              </a:rPr>
              <a:t>DRAW PROCESS</a:t>
            </a:r>
            <a:endParaRPr lang="en-US" sz="3050" dirty="0">
              <a:latin typeface="Times New Roman"/>
              <a:cs typeface="Times New Roman"/>
            </a:endParaRPr>
          </a:p>
        </p:txBody>
      </p:sp>
    </p:spTree>
    <p:extLst>
      <p:ext uri="{BB962C8B-B14F-4D97-AF65-F5344CB8AC3E}">
        <p14:creationId xmlns:p14="http://schemas.microsoft.com/office/powerpoint/2010/main" val="1949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03823" y="609600"/>
            <a:ext cx="9144000" cy="380232"/>
          </a:xfrm>
          <a:prstGeom prst="rect">
            <a:avLst/>
          </a:prstGeom>
        </p:spPr>
        <p:txBody>
          <a:bodyPr vert="horz" wrap="square" lIns="0" tIns="10795" rIns="0" bIns="0" rtlCol="0">
            <a:spAutoFit/>
          </a:bodyPr>
          <a:lstStyle/>
          <a:p>
            <a:pPr marL="314325" algn="ctr">
              <a:lnSpc>
                <a:spcPct val="100000"/>
              </a:lnSpc>
            </a:pPr>
            <a:r>
              <a:rPr lang="en-US" sz="2400" b="1" spc="-5" dirty="0">
                <a:latin typeface="Arial"/>
                <a:cs typeface="Arial"/>
              </a:rPr>
              <a:t>PREPARE TO DRAW</a:t>
            </a:r>
            <a:endParaRPr lang="en-US" sz="2400" b="1" dirty="0">
              <a:latin typeface="Arial"/>
              <a:cs typeface="Arial"/>
            </a:endParaRPr>
          </a:p>
        </p:txBody>
      </p:sp>
      <p:pic>
        <p:nvPicPr>
          <p:cNvPr id="2" name="Picture 1"/>
          <p:cNvPicPr>
            <a:picLocks noChangeAspect="1"/>
          </p:cNvPicPr>
          <p:nvPr/>
        </p:nvPicPr>
        <p:blipFill>
          <a:blip r:embed="rId3"/>
          <a:stretch>
            <a:fillRect/>
          </a:stretch>
        </p:blipFill>
        <p:spPr>
          <a:xfrm>
            <a:off x="2160620" y="1600200"/>
            <a:ext cx="4615114" cy="5061737"/>
          </a:xfrm>
          <a:prstGeom prst="rect">
            <a:avLst/>
          </a:prstGeom>
        </p:spPr>
      </p:pic>
    </p:spTree>
    <p:extLst>
      <p:ext uri="{BB962C8B-B14F-4D97-AF65-F5344CB8AC3E}">
        <p14:creationId xmlns:p14="http://schemas.microsoft.com/office/powerpoint/2010/main" val="148281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6700" y="609600"/>
            <a:ext cx="9144000" cy="380232"/>
          </a:xfrm>
          <a:prstGeom prst="rect">
            <a:avLst/>
          </a:prstGeom>
        </p:spPr>
        <p:txBody>
          <a:bodyPr vert="horz" wrap="square" lIns="0" tIns="10795" rIns="0" bIns="0" rtlCol="0">
            <a:spAutoFit/>
          </a:bodyPr>
          <a:lstStyle/>
          <a:p>
            <a:pPr marL="226695" algn="ctr">
              <a:lnSpc>
                <a:spcPct val="100000"/>
              </a:lnSpc>
              <a:spcBef>
                <a:spcPts val="1210"/>
              </a:spcBef>
            </a:pPr>
            <a:r>
              <a:rPr lang="en-US" sz="2400" b="1" spc="-5" dirty="0">
                <a:latin typeface="Arial"/>
                <a:cs typeface="Arial"/>
              </a:rPr>
              <a:t>GRIP AND DEFEAT</a:t>
            </a:r>
            <a:endParaRPr lang="en-US" sz="2400" dirty="0">
              <a:latin typeface="Arial"/>
              <a:cs typeface="Arial"/>
            </a:endParaRPr>
          </a:p>
        </p:txBody>
      </p:sp>
      <p:pic>
        <p:nvPicPr>
          <p:cNvPr id="2" name="Picture 1"/>
          <p:cNvPicPr>
            <a:picLocks noChangeAspect="1"/>
          </p:cNvPicPr>
          <p:nvPr/>
        </p:nvPicPr>
        <p:blipFill>
          <a:blip r:embed="rId3"/>
          <a:stretch>
            <a:fillRect/>
          </a:stretch>
        </p:blipFill>
        <p:spPr>
          <a:xfrm>
            <a:off x="2590800" y="2377531"/>
            <a:ext cx="3889001" cy="4265356"/>
          </a:xfrm>
          <a:prstGeom prst="rect">
            <a:avLst/>
          </a:prstGeom>
        </p:spPr>
      </p:pic>
      <p:pic>
        <p:nvPicPr>
          <p:cNvPr id="4" name="Picture 3"/>
          <p:cNvPicPr>
            <a:picLocks noChangeAspect="1"/>
          </p:cNvPicPr>
          <p:nvPr/>
        </p:nvPicPr>
        <p:blipFill>
          <a:blip r:embed="rId4"/>
          <a:stretch>
            <a:fillRect/>
          </a:stretch>
        </p:blipFill>
        <p:spPr>
          <a:xfrm>
            <a:off x="2272221" y="1612919"/>
            <a:ext cx="4526158" cy="5029968"/>
          </a:xfrm>
          <a:prstGeom prst="rect">
            <a:avLst/>
          </a:prstGeom>
        </p:spPr>
      </p:pic>
    </p:spTree>
    <p:extLst>
      <p:ext uri="{BB962C8B-B14F-4D97-AF65-F5344CB8AC3E}">
        <p14:creationId xmlns:p14="http://schemas.microsoft.com/office/powerpoint/2010/main" val="155710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 y="609600"/>
            <a:ext cx="9143999" cy="380232"/>
          </a:xfrm>
          <a:prstGeom prst="rect">
            <a:avLst/>
          </a:prstGeom>
        </p:spPr>
        <p:txBody>
          <a:bodyPr vert="horz" wrap="square" lIns="0" tIns="10795" rIns="0" bIns="0" rtlCol="0">
            <a:spAutoFit/>
          </a:bodyPr>
          <a:lstStyle/>
          <a:p>
            <a:pPr marL="226695" algn="ctr">
              <a:lnSpc>
                <a:spcPct val="100000"/>
              </a:lnSpc>
              <a:spcBef>
                <a:spcPts val="1210"/>
              </a:spcBef>
            </a:pPr>
            <a:r>
              <a:rPr lang="en-US" sz="2400" b="1" spc="-5" dirty="0">
                <a:latin typeface="Arial"/>
                <a:cs typeface="Arial"/>
              </a:rPr>
              <a:t>DRAW AND ROTATE</a:t>
            </a:r>
            <a:endParaRPr lang="en-US" sz="2400" dirty="0">
              <a:latin typeface="Arial"/>
              <a:cs typeface="Arial"/>
            </a:endParaRPr>
          </a:p>
        </p:txBody>
      </p:sp>
      <p:pic>
        <p:nvPicPr>
          <p:cNvPr id="6" name="Picture 5"/>
          <p:cNvPicPr>
            <a:picLocks noChangeAspect="1"/>
          </p:cNvPicPr>
          <p:nvPr/>
        </p:nvPicPr>
        <p:blipFill>
          <a:blip r:embed="rId3"/>
          <a:stretch>
            <a:fillRect/>
          </a:stretch>
        </p:blipFill>
        <p:spPr>
          <a:xfrm>
            <a:off x="2423791" y="1600200"/>
            <a:ext cx="4296418" cy="5029200"/>
          </a:xfrm>
          <a:prstGeom prst="rect">
            <a:avLst/>
          </a:prstGeom>
        </p:spPr>
      </p:pic>
    </p:spTree>
    <p:extLst>
      <p:ext uri="{BB962C8B-B14F-4D97-AF65-F5344CB8AC3E}">
        <p14:creationId xmlns:p14="http://schemas.microsoft.com/office/powerpoint/2010/main" val="1523117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811" y="609600"/>
            <a:ext cx="9143999" cy="380232"/>
          </a:xfrm>
          <a:prstGeom prst="rect">
            <a:avLst/>
          </a:prstGeom>
        </p:spPr>
        <p:txBody>
          <a:bodyPr vert="horz" wrap="square" lIns="0" tIns="10795" rIns="0" bIns="0" rtlCol="0">
            <a:spAutoFit/>
          </a:bodyPr>
          <a:lstStyle/>
          <a:p>
            <a:pPr marL="226695" algn="ctr">
              <a:lnSpc>
                <a:spcPct val="100000"/>
              </a:lnSpc>
              <a:spcBef>
                <a:spcPts val="1210"/>
              </a:spcBef>
            </a:pPr>
            <a:r>
              <a:rPr lang="en-US" sz="2400" b="1" spc="-5" dirty="0">
                <a:latin typeface="Arial"/>
                <a:cs typeface="Arial"/>
              </a:rPr>
              <a:t>Disengage the Safety</a:t>
            </a:r>
            <a:endParaRPr sz="2400" dirty="0">
              <a:latin typeface="Arial"/>
              <a:cs typeface="Arial"/>
            </a:endParaRPr>
          </a:p>
        </p:txBody>
      </p:sp>
      <p:pic>
        <p:nvPicPr>
          <p:cNvPr id="2" name="Picture 1"/>
          <p:cNvPicPr>
            <a:picLocks noChangeAspect="1"/>
          </p:cNvPicPr>
          <p:nvPr/>
        </p:nvPicPr>
        <p:blipFill>
          <a:blip r:embed="rId3"/>
          <a:stretch>
            <a:fillRect/>
          </a:stretch>
        </p:blipFill>
        <p:spPr>
          <a:xfrm>
            <a:off x="813606" y="1676400"/>
            <a:ext cx="7524407" cy="4495800"/>
          </a:xfrm>
          <a:prstGeom prst="rect">
            <a:avLst/>
          </a:prstGeom>
        </p:spPr>
      </p:pic>
    </p:spTree>
    <p:extLst>
      <p:ext uri="{BB962C8B-B14F-4D97-AF65-F5344CB8AC3E}">
        <p14:creationId xmlns:p14="http://schemas.microsoft.com/office/powerpoint/2010/main" val="23176359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4620</TotalTime>
  <Words>1543</Words>
  <Application>Microsoft Office PowerPoint</Application>
  <PresentationFormat>On-screen Show (4:3)</PresentationFormat>
  <Paragraphs>154</Paragraphs>
  <Slides>20</Slides>
  <Notes>12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Sipes, Kevin L SFC MIL USA TRADOC</dc:creator>
  <cp:lastModifiedBy>kalen peugh</cp:lastModifiedBy>
  <cp:revision>158</cp:revision>
  <cp:lastPrinted>2020-02-19T15:20:26Z</cp:lastPrinted>
  <dcterms:created xsi:type="dcterms:W3CDTF">2018-09-26T09:24:46Z</dcterms:created>
  <dcterms:modified xsi:type="dcterms:W3CDTF">2024-01-02T04:31:54Z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Google</vt:lpwstr>
  </property>
</Properties>
</file>