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media/image4.jpg" ContentType="image/jpg"/>
  <Override PartName="/ppt/notesSlides/notesSlide6.xml" ContentType="application/vnd.openxmlformats-officedocument.presentationml.notesSlide+xml"/>
  <Override PartName="/ppt/media/image5.jpg" ContentType="image/jpg"/>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9" r:id="rId2"/>
  </p:sldMasterIdLst>
  <p:notesMasterIdLst>
    <p:notesMasterId r:id="rId14"/>
  </p:notesMasterIdLst>
  <p:sldIdLst>
    <p:sldId id="257" r:id="rId3"/>
    <p:sldId id="266" r:id="rId4"/>
    <p:sldId id="267" r:id="rId5"/>
    <p:sldId id="258" r:id="rId6"/>
    <p:sldId id="259" r:id="rId7"/>
    <p:sldId id="260" r:id="rId8"/>
    <p:sldId id="261" r:id="rId9"/>
    <p:sldId id="262" r:id="rId10"/>
    <p:sldId id="263" r:id="rId11"/>
    <p:sldId id="264"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58696" autoAdjust="0"/>
  </p:normalViewPr>
  <p:slideViewPr>
    <p:cSldViewPr snapToGrid="0">
      <p:cViewPr varScale="1">
        <p:scale>
          <a:sx n="53" d="100"/>
          <a:sy n="53" d="100"/>
        </p:scale>
        <p:origin x="151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569F3D-9D3C-4C27-8D71-ADA6D28463BD}" type="datetimeFigureOut">
              <a:rPr lang="en-US" smtClean="0"/>
              <a:t>11/27/2019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349779-4E30-4088-95C9-16B91089249F}" type="slidenum">
              <a:rPr lang="en-US" smtClean="0"/>
              <a:t>‹#›</a:t>
            </a:fld>
            <a:endParaRPr lang="en-US"/>
          </a:p>
        </p:txBody>
      </p:sp>
    </p:spTree>
    <p:extLst>
      <p:ext uri="{BB962C8B-B14F-4D97-AF65-F5344CB8AC3E}">
        <p14:creationId xmlns:p14="http://schemas.microsoft.com/office/powerpoint/2010/main" val="3084884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3516728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2048816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Safety Considerations: Fire</a:t>
            </a:r>
            <a:r>
              <a:rPr lang="en-US" baseline="0" dirty="0" smtClean="0"/>
              <a:t> escape plan should be reference </a:t>
            </a:r>
          </a:p>
          <a:p>
            <a:endParaRPr lang="en-US" baseline="0" dirty="0" smtClean="0"/>
          </a:p>
          <a:p>
            <a:pPr eaLnBrk="1" hangingPunct="1"/>
            <a:r>
              <a:rPr lang="en-US" altLang="en-US" dirty="0" smtClean="0">
                <a:solidFill>
                  <a:srgbClr val="000000"/>
                </a:solidFill>
              </a:rPr>
              <a:t>Risk Assessment:  Low</a:t>
            </a:r>
          </a:p>
          <a:p>
            <a:pPr eaLnBrk="1" hangingPunct="1"/>
            <a:endParaRPr lang="en-US" altLang="en-US" dirty="0" smtClean="0">
              <a:solidFill>
                <a:srgbClr val="000000"/>
              </a:solidFill>
            </a:endParaRPr>
          </a:p>
          <a:p>
            <a:pPr eaLnBrk="1" hangingPunct="1"/>
            <a:r>
              <a:rPr lang="en-US" altLang="en-US" dirty="0" smtClean="0">
                <a:solidFill>
                  <a:srgbClr val="000000"/>
                </a:solidFill>
              </a:rPr>
              <a:t>Environmental Considerations:  Keep</a:t>
            </a:r>
            <a:r>
              <a:rPr lang="en-US" altLang="en-US" baseline="0" dirty="0" smtClean="0">
                <a:solidFill>
                  <a:srgbClr val="000000"/>
                </a:solidFill>
              </a:rPr>
              <a:t> tops on bottles when not in use and </a:t>
            </a:r>
            <a:r>
              <a:rPr lang="en-US" altLang="en-US" dirty="0" smtClean="0">
                <a:solidFill>
                  <a:srgbClr val="000000"/>
                </a:solidFill>
              </a:rPr>
              <a:t>remember to remove all trash from the classroom.</a:t>
            </a:r>
          </a:p>
          <a:p>
            <a:pPr eaLnBrk="1" hangingPunct="1"/>
            <a:endParaRPr lang="en-US" altLang="en-US" dirty="0" smtClean="0">
              <a:solidFill>
                <a:srgbClr val="000000"/>
              </a:solidFill>
            </a:endParaRPr>
          </a:p>
          <a:p>
            <a:pPr eaLnBrk="1" hangingPunct="1"/>
            <a:r>
              <a:rPr lang="en-US" altLang="en-US" dirty="0" smtClean="0">
                <a:solidFill>
                  <a:srgbClr val="000000"/>
                </a:solidFill>
              </a:rPr>
              <a:t>Evaluation:  You will be evaluated formally on written examinations which you must achieve a minimum of 70% to continue the course.</a:t>
            </a:r>
          </a:p>
          <a:p>
            <a:endParaRPr lang="en-US" dirty="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24446736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smtClean="0">
                <a:latin typeface="Arial" panose="020B0604020202020204" pitchFamily="34" charset="0"/>
                <a:cs typeface="Arial" panose="020B0604020202020204" pitchFamily="34" charset="0"/>
              </a:rPr>
              <a:t>Take</a:t>
            </a:r>
            <a:r>
              <a:rPr lang="en-US" b="1" baseline="0" dirty="0" smtClean="0">
                <a:latin typeface="Arial" panose="020B0604020202020204" pitchFamily="34" charset="0"/>
                <a:cs typeface="Arial" panose="020B0604020202020204" pitchFamily="34" charset="0"/>
              </a:rPr>
              <a:t> Away:</a:t>
            </a:r>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smtClean="0">
                <a:latin typeface="Arial" panose="020B0604020202020204" pitchFamily="34" charset="0"/>
                <a:cs typeface="Arial" panose="020B0604020202020204" pitchFamily="34" charset="0"/>
              </a:rPr>
              <a:t>Introduction to the Supporting solider functions do not spend a lot of time discussing each.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1" baseline="0" dirty="0" smtClean="0">
              <a:latin typeface="Arial" panose="020B0604020202020204" pitchFamily="34" charset="0"/>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smtClean="0">
                <a:latin typeface="Arial" panose="020B0604020202020204" pitchFamily="34" charset="0"/>
                <a:cs typeface="Arial" panose="020B0604020202020204" pitchFamily="34" charset="0"/>
              </a:rPr>
              <a:t>Explain Breathing as being an interruption of the NPA or a bodily function that will can interrupt fine mechanical movements. </a:t>
            </a:r>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34325105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dirty="0" smtClean="0"/>
              <a:t>Take</a:t>
            </a:r>
            <a:r>
              <a:rPr lang="en-US" baseline="0" dirty="0" smtClean="0"/>
              <a:t> away:</a:t>
            </a:r>
          </a:p>
          <a:p>
            <a:pPr rtl="0"/>
            <a:endParaRPr lang="en-US" baseline="0" dirty="0" smtClean="0"/>
          </a:p>
          <a:p>
            <a:pPr rtl="0"/>
            <a:r>
              <a:rPr lang="en-US" baseline="0" dirty="0" smtClean="0"/>
              <a:t>Wobble zone always exists, will increase with less stability or at higher positions. </a:t>
            </a:r>
          </a:p>
          <a:p>
            <a:pPr rtl="0"/>
            <a:endParaRPr lang="en-US" baseline="0" dirty="0" smtClean="0"/>
          </a:p>
          <a:p>
            <a:pPr rtl="0"/>
            <a:r>
              <a:rPr lang="en-US" baseline="0" dirty="0" smtClean="0"/>
              <a:t>Counter random movement of the weapon by inducing predictable movement in a infinity pattern or W as in the example.  This can be done by approaching target from the bottom or side. </a:t>
            </a:r>
            <a:endParaRPr lang="en-US" dirty="0"/>
          </a:p>
          <a:p>
            <a:endParaRPr lang="en-US" dirty="0"/>
          </a:p>
          <a:p>
            <a:r>
              <a:rPr lang="en-US" dirty="0" smtClean="0"/>
              <a:t>Can</a:t>
            </a:r>
            <a:r>
              <a:rPr lang="en-US" baseline="0" dirty="0" smtClean="0"/>
              <a:t> change based on optic and distance of shot. </a:t>
            </a:r>
            <a:endParaRPr lang="en-US" dirty="0"/>
          </a:p>
        </p:txBody>
      </p:sp>
      <p:sp>
        <p:nvSpPr>
          <p:cNvPr id="4" name="Slide Number Placeholder 3"/>
          <p:cNvSpPr>
            <a:spLocks noGrp="1"/>
          </p:cNvSpPr>
          <p:nvPr>
            <p:ph type="sldNum" sz="quarter" idx="10"/>
          </p:nvPr>
        </p:nvSpPr>
        <p:spPr/>
        <p:txBody>
          <a:bodyPr/>
          <a:lstStyle/>
          <a:p>
            <a:fld id="{8C1B69FC-BCEB-45DC-B945-367C849F4539}"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14977757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dirty="0" smtClean="0"/>
              <a:t>Take away:</a:t>
            </a:r>
          </a:p>
          <a:p>
            <a:pPr rtl="0"/>
            <a:r>
              <a:rPr lang="en-US" dirty="0" smtClean="0"/>
              <a:t>Trigger </a:t>
            </a:r>
            <a:r>
              <a:rPr lang="en-US" dirty="0"/>
              <a:t>Control is the most important aspect of Control to learn, and the most </a:t>
            </a:r>
            <a:r>
              <a:rPr lang="en-US" b="1" dirty="0"/>
              <a:t>difficult to master</a:t>
            </a:r>
            <a:r>
              <a:rPr lang="en-US" dirty="0"/>
              <a:t>. </a:t>
            </a:r>
            <a:endParaRPr lang="en-US" dirty="0" smtClean="0"/>
          </a:p>
          <a:p>
            <a:pPr rtl="0"/>
            <a:r>
              <a:rPr lang="en-US" dirty="0" smtClean="0"/>
              <a:t>The </a:t>
            </a:r>
            <a:r>
              <a:rPr lang="en-US" dirty="0"/>
              <a:t>key to Trigger Control is a smooth </a:t>
            </a:r>
            <a:r>
              <a:rPr lang="en-US" b="1" dirty="0"/>
              <a:t>consistent squeeze, regardless of the speed at which it is pulled</a:t>
            </a:r>
            <a:r>
              <a:rPr lang="en-US" dirty="0"/>
              <a:t>. </a:t>
            </a:r>
            <a:endParaRPr lang="en-US" dirty="0" smtClean="0"/>
          </a:p>
          <a:p>
            <a:pPr rtl="0"/>
            <a:r>
              <a:rPr lang="en-US" dirty="0" smtClean="0"/>
              <a:t>When </a:t>
            </a:r>
            <a:r>
              <a:rPr lang="en-US" dirty="0"/>
              <a:t>the </a:t>
            </a:r>
            <a:r>
              <a:rPr lang="en-US" dirty="0">
                <a:latin typeface="Arial" panose="020B0604020202020204" pitchFamily="34" charset="0"/>
                <a:cs typeface="Arial" panose="020B0604020202020204" pitchFamily="34" charset="0"/>
              </a:rPr>
              <a:t>Soldier </a:t>
            </a:r>
            <a:r>
              <a:rPr lang="en-US" dirty="0"/>
              <a:t>has a solid position, and a </a:t>
            </a:r>
            <a:r>
              <a:rPr lang="en-US" b="1" dirty="0"/>
              <a:t>good trigger squeeze</a:t>
            </a:r>
            <a:r>
              <a:rPr lang="en-US" dirty="0"/>
              <a:t>, then any induced shooting errors are attributed to the </a:t>
            </a:r>
            <a:r>
              <a:rPr lang="en-US" b="1" dirty="0">
                <a:latin typeface="Arial" panose="020B0604020202020204" pitchFamily="34" charset="0"/>
                <a:cs typeface="Arial" panose="020B0604020202020204" pitchFamily="34" charset="0"/>
              </a:rPr>
              <a:t>Soldier</a:t>
            </a:r>
            <a:r>
              <a:rPr lang="en-US" b="1" dirty="0"/>
              <a:t>'s aiming process</a:t>
            </a:r>
            <a:r>
              <a:rPr lang="en-US" dirty="0" smtClean="0"/>
              <a:t>. </a:t>
            </a:r>
            <a:r>
              <a:rPr lang="en-US" b="1" dirty="0" smtClean="0"/>
              <a:t>(Good</a:t>
            </a:r>
            <a:r>
              <a:rPr lang="en-US" b="1" baseline="0" dirty="0" smtClean="0"/>
              <a:t> talking point when relating to coaching)</a:t>
            </a:r>
            <a:endParaRPr lang="en-US" b="1" dirty="0"/>
          </a:p>
          <a:p>
            <a:pPr rtl="0"/>
            <a:r>
              <a:rPr lang="en-US" dirty="0" smtClean="0"/>
              <a:t>In </a:t>
            </a:r>
            <a:r>
              <a:rPr lang="en-US" dirty="0"/>
              <a:t>order to get a smooth trigger squeeze, the </a:t>
            </a:r>
            <a:r>
              <a:rPr lang="en-US" dirty="0">
                <a:latin typeface="Arial" panose="020B0604020202020204" pitchFamily="34" charset="0"/>
                <a:cs typeface="Arial" panose="020B0604020202020204" pitchFamily="34" charset="0"/>
              </a:rPr>
              <a:t>Soldier</a:t>
            </a:r>
            <a:r>
              <a:rPr lang="en-US" dirty="0"/>
              <a:t> </a:t>
            </a:r>
            <a:r>
              <a:rPr lang="en-US" b="1" dirty="0"/>
              <a:t>places their finger where it lays naturally on the trigger</a:t>
            </a:r>
            <a:r>
              <a:rPr lang="en-US" dirty="0"/>
              <a:t>. </a:t>
            </a:r>
            <a:endParaRPr lang="en-US" dirty="0" smtClean="0"/>
          </a:p>
          <a:p>
            <a:pPr rtl="0"/>
            <a:r>
              <a:rPr lang="en-US" b="1" dirty="0" smtClean="0"/>
              <a:t>This </a:t>
            </a:r>
            <a:r>
              <a:rPr lang="en-US" b="1" dirty="0"/>
              <a:t>will allow for maximum mechanical advantage when applying rearward pressure on the trigger</a:t>
            </a:r>
            <a:r>
              <a:rPr lang="en-US" dirty="0" smtClean="0"/>
              <a:t>.</a:t>
            </a:r>
          </a:p>
          <a:p>
            <a:pPr rtl="0"/>
            <a:r>
              <a:rPr lang="en-US" dirty="0" smtClean="0"/>
              <a:t>One </a:t>
            </a:r>
            <a:r>
              <a:rPr lang="en-US" dirty="0"/>
              <a:t>other thing to keep in mind is trigger </a:t>
            </a:r>
            <a:r>
              <a:rPr lang="en-US" dirty="0" smtClean="0"/>
              <a:t>reset, to</a:t>
            </a:r>
            <a:r>
              <a:rPr lang="en-US" baseline="0" dirty="0" smtClean="0"/>
              <a:t> allow for </a:t>
            </a:r>
            <a:r>
              <a:rPr lang="en-US" b="1" baseline="0" dirty="0" smtClean="0"/>
              <a:t>efficiently transition to follow on shots without having to apply more pressure to the trigger than necessary</a:t>
            </a:r>
            <a:r>
              <a:rPr lang="en-US" baseline="0" dirty="0" smtClean="0"/>
              <a:t>. </a:t>
            </a:r>
            <a:endParaRPr lang="en-US" dirty="0" smtClean="0"/>
          </a:p>
          <a:p>
            <a:pPr rtl="0"/>
            <a:r>
              <a:rPr lang="en-US" dirty="0" smtClean="0"/>
              <a:t>It </a:t>
            </a:r>
            <a:r>
              <a:rPr lang="en-US" dirty="0"/>
              <a:t>is important that they </a:t>
            </a:r>
            <a:r>
              <a:rPr lang="en-US" b="1" dirty="0"/>
              <a:t>keep their eyes on their sighting system </a:t>
            </a:r>
            <a:r>
              <a:rPr lang="en-US" dirty="0"/>
              <a:t>(iron sights, optic, laser, etc.) </a:t>
            </a:r>
            <a:r>
              <a:rPr lang="en-US" dirty="0" smtClean="0"/>
              <a:t>to </a:t>
            </a:r>
            <a:r>
              <a:rPr lang="en-US" dirty="0"/>
              <a:t>ensure that they are ready for follow up shots if </a:t>
            </a:r>
            <a:r>
              <a:rPr lang="en-US" dirty="0" smtClean="0"/>
              <a:t>needed and to </a:t>
            </a:r>
            <a:r>
              <a:rPr lang="en-US" b="1" dirty="0" smtClean="0"/>
              <a:t>calling the shot</a:t>
            </a:r>
            <a:r>
              <a:rPr lang="en-US" dirty="0" smtClean="0"/>
              <a:t>. (Good talking point when relating to coaching)</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8C1B69FC-BCEB-45DC-B945-367C849F4539}"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3056141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ea typeface="+mn-ea"/>
                <a:cs typeface="+mn-cs"/>
              </a:rPr>
              <a:t>Take away:</a:t>
            </a:r>
            <a:endParaRPr lang="en-US" sz="1200" kern="1200" dirty="0">
              <a:solidFill>
                <a:schemeClr val="tx1"/>
              </a:solidFill>
              <a:effectLst/>
              <a:ea typeface="+mn-ea"/>
              <a:cs typeface="+mn-cs"/>
            </a:endParaRPr>
          </a:p>
          <a:p>
            <a:r>
              <a:rPr lang="en-US" sz="1200" kern="1200" dirty="0">
                <a:solidFill>
                  <a:schemeClr val="tx1"/>
                </a:solidFill>
                <a:effectLst/>
                <a:ea typeface="+mn-ea"/>
                <a:cs typeface="+mn-cs"/>
              </a:rPr>
              <a:t>The workspace is a spherical area, 12 to 18 inches in diameter centered on the Soldier’s chin and approximately 12 inches in front of their chin. </a:t>
            </a:r>
            <a:endParaRPr lang="en-US" sz="1200" kern="1200" dirty="0" smtClean="0">
              <a:solidFill>
                <a:schemeClr val="tx1"/>
              </a:solidFill>
              <a:effectLst/>
              <a:ea typeface="+mn-ea"/>
              <a:cs typeface="+mn-cs"/>
            </a:endParaRPr>
          </a:p>
          <a:p>
            <a:r>
              <a:rPr lang="en-US" sz="1200" kern="1200" dirty="0" smtClean="0">
                <a:solidFill>
                  <a:schemeClr val="tx1"/>
                </a:solidFill>
                <a:effectLst/>
                <a:ea typeface="+mn-ea"/>
                <a:cs typeface="+mn-cs"/>
              </a:rPr>
              <a:t>The </a:t>
            </a:r>
            <a:r>
              <a:rPr lang="en-US" sz="1200" kern="1200" dirty="0">
                <a:solidFill>
                  <a:schemeClr val="tx1"/>
                </a:solidFill>
                <a:effectLst/>
                <a:ea typeface="+mn-ea"/>
                <a:cs typeface="+mn-cs"/>
              </a:rPr>
              <a:t>workspace is where the majority of weapons manipulations take place.</a:t>
            </a:r>
          </a:p>
          <a:p>
            <a:r>
              <a:rPr lang="en-US" sz="1200" kern="1200" dirty="0" smtClean="0">
                <a:solidFill>
                  <a:schemeClr val="tx1"/>
                </a:solidFill>
                <a:effectLst/>
                <a:ea typeface="+mn-ea"/>
                <a:cs typeface="+mn-cs"/>
              </a:rPr>
              <a:t>Conducting </a:t>
            </a:r>
            <a:r>
              <a:rPr lang="en-US" sz="1200" kern="1200" dirty="0">
                <a:solidFill>
                  <a:schemeClr val="tx1"/>
                </a:solidFill>
                <a:effectLst/>
                <a:ea typeface="+mn-ea"/>
                <a:cs typeface="+mn-cs"/>
              </a:rPr>
              <a:t>manipulations in the workspace allows the Soldier to keep his eyes oriented towards a threat or his individual sector of fire while conducting critical weapons </a:t>
            </a:r>
            <a:r>
              <a:rPr lang="en-US" sz="1200" kern="1200" dirty="0" smtClean="0">
                <a:solidFill>
                  <a:schemeClr val="tx1"/>
                </a:solidFill>
                <a:effectLst/>
                <a:ea typeface="+mn-ea"/>
                <a:cs typeface="+mn-cs"/>
              </a:rPr>
              <a:t>tasks </a:t>
            </a:r>
            <a:r>
              <a:rPr lang="en-US" sz="1200" kern="1200" dirty="0">
                <a:solidFill>
                  <a:schemeClr val="tx1"/>
                </a:solidFill>
                <a:effectLst/>
                <a:ea typeface="+mn-ea"/>
                <a:cs typeface="+mn-cs"/>
              </a:rPr>
              <a:t>that require hand and eye coordination</a:t>
            </a:r>
            <a:r>
              <a:rPr lang="en-US" sz="1200" kern="1200" dirty="0" smtClean="0">
                <a:solidFill>
                  <a:schemeClr val="tx1"/>
                </a:solidFill>
                <a:effectLst/>
                <a:ea typeface="+mn-ea"/>
                <a:cs typeface="+mn-cs"/>
              </a:rPr>
              <a:t>.</a:t>
            </a:r>
          </a:p>
          <a:p>
            <a:r>
              <a:rPr lang="en-US" sz="1200" kern="1200" dirty="0" smtClean="0">
                <a:solidFill>
                  <a:schemeClr val="tx1"/>
                </a:solidFill>
                <a:effectLst/>
                <a:ea typeface="+mn-ea"/>
                <a:cs typeface="+mn-cs"/>
              </a:rPr>
              <a:t>Location </a:t>
            </a:r>
            <a:r>
              <a:rPr lang="en-US" sz="1200" kern="1200" dirty="0">
                <a:solidFill>
                  <a:schemeClr val="tx1"/>
                </a:solidFill>
                <a:effectLst/>
                <a:ea typeface="+mn-ea"/>
                <a:cs typeface="+mn-cs"/>
              </a:rPr>
              <a:t>of the workspace will change slightly in different firing positions</a:t>
            </a:r>
            <a:r>
              <a:rPr lang="en-US" sz="1200" kern="1200" dirty="0" smtClean="0">
                <a:solidFill>
                  <a:schemeClr val="tx1"/>
                </a:solidFill>
                <a:effectLst/>
                <a:ea typeface="+mn-ea"/>
                <a:cs typeface="+mn-cs"/>
              </a:rPr>
              <a:t>.</a:t>
            </a:r>
          </a:p>
          <a:p>
            <a:r>
              <a:rPr lang="en-US" sz="1200" kern="1200" dirty="0" smtClean="0">
                <a:solidFill>
                  <a:schemeClr val="tx1"/>
                </a:solidFill>
                <a:effectLst/>
                <a:ea typeface="+mn-ea"/>
                <a:cs typeface="+mn-cs"/>
              </a:rPr>
              <a:t>Examples </a:t>
            </a:r>
            <a:r>
              <a:rPr lang="en-US" sz="1200" kern="1200" dirty="0">
                <a:solidFill>
                  <a:schemeClr val="tx1"/>
                </a:solidFill>
                <a:effectLst/>
                <a:ea typeface="+mn-ea"/>
                <a:cs typeface="+mn-cs"/>
              </a:rPr>
              <a:t>are leaving the butt stock in the shoulder, tucking the butt stock under the armpit for added control of the weapon, or placing the butt stock in the crook of the elbow.</a:t>
            </a:r>
          </a:p>
          <a:p>
            <a:endParaRPr lang="en-US" dirty="0"/>
          </a:p>
          <a:p>
            <a:endParaRPr lang="en-US" dirty="0"/>
          </a:p>
        </p:txBody>
      </p:sp>
      <p:sp>
        <p:nvSpPr>
          <p:cNvPr id="4" name="Slide Number Placeholder 3"/>
          <p:cNvSpPr>
            <a:spLocks noGrp="1"/>
          </p:cNvSpPr>
          <p:nvPr>
            <p:ph type="sldNum" sz="quarter" idx="10"/>
          </p:nvPr>
        </p:nvSpPr>
        <p:spPr/>
        <p:txBody>
          <a:bodyPr/>
          <a:lstStyle/>
          <a:p>
            <a:fld id="{8C1B69FC-BCEB-45DC-B945-367C849F4539}"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4674494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Take</a:t>
            </a:r>
            <a:r>
              <a:rPr lang="en-US" baseline="0" dirty="0" smtClean="0"/>
              <a:t> away:</a:t>
            </a:r>
          </a:p>
          <a:p>
            <a:endParaRPr lang="en-US" baseline="0" dirty="0" smtClean="0"/>
          </a:p>
          <a:p>
            <a:r>
              <a:rPr lang="en-US" baseline="0" dirty="0" smtClean="0"/>
              <a:t>Primary (Switch): The key placement of all shots. This is identified as a 10” X 10” square at COVM. This shot leads to incapacitation of the neural pathway from the brain to the body. </a:t>
            </a:r>
          </a:p>
          <a:p>
            <a:r>
              <a:rPr lang="en-US" baseline="0" dirty="0" smtClean="0"/>
              <a:t>Good lead in to understanding “what is COVM on a E type target?”</a:t>
            </a:r>
          </a:p>
          <a:p>
            <a:endParaRPr lang="en-US" baseline="0" dirty="0" smtClean="0"/>
          </a:p>
          <a:p>
            <a:r>
              <a:rPr lang="en-US" baseline="0" dirty="0" smtClean="0"/>
              <a:t>Secondary (timer): Is the poor shot placement of COVM. This is the slower incapacitation of the body, IE. Hemorrhaging/ bleeding out. </a:t>
            </a:r>
            <a:endParaRPr lang="en-US" dirty="0"/>
          </a:p>
        </p:txBody>
      </p:sp>
      <p:sp>
        <p:nvSpPr>
          <p:cNvPr id="4" name="Slide Number Placeholder 3"/>
          <p:cNvSpPr>
            <a:spLocks noGrp="1"/>
          </p:cNvSpPr>
          <p:nvPr>
            <p:ph type="sldNum" sz="quarter" idx="10"/>
          </p:nvPr>
        </p:nvSpPr>
        <p:spPr/>
        <p:txBody>
          <a:bodyPr/>
          <a:lstStyle/>
          <a:p>
            <a:fld id="{70349779-4E30-4088-95C9-16B91089249F}" type="slidenum">
              <a:rPr lang="en-US" smtClean="0"/>
              <a:t>8</a:t>
            </a:fld>
            <a:endParaRPr lang="en-US"/>
          </a:p>
        </p:txBody>
      </p:sp>
    </p:spTree>
    <p:extLst>
      <p:ext uri="{BB962C8B-B14F-4D97-AF65-F5344CB8AC3E}">
        <p14:creationId xmlns:p14="http://schemas.microsoft.com/office/powerpoint/2010/main" val="3418997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Take away:</a:t>
            </a:r>
          </a:p>
          <a:p>
            <a:r>
              <a:rPr lang="en-US" dirty="0" smtClean="0"/>
              <a:t>Follow-through </a:t>
            </a:r>
            <a:r>
              <a:rPr lang="en-US" dirty="0"/>
              <a:t>consists of all actions controlled by the shooter after the bullet leaves the muzzle. It is required to complete the shot process. These actions are executed in a general sequence: </a:t>
            </a:r>
          </a:p>
          <a:p>
            <a:r>
              <a:rPr lang="en-US" dirty="0"/>
              <a:t> Recoil management. This includes the bolt carrier group recoiling completely and returning to battery.  </a:t>
            </a:r>
          </a:p>
          <a:p>
            <a:r>
              <a:rPr lang="en-US" dirty="0"/>
              <a:t> Recoil recovery. Returning to the same pre-shot position and reacquiring the sight picture. </a:t>
            </a:r>
            <a:endParaRPr lang="en-US" dirty="0" smtClean="0"/>
          </a:p>
          <a:p>
            <a:r>
              <a:rPr lang="en-US" dirty="0" smtClean="0"/>
              <a:t> </a:t>
            </a:r>
            <a:r>
              <a:rPr lang="en-US" dirty="0"/>
              <a:t>Trigger/Sear reset. </a:t>
            </a:r>
            <a:r>
              <a:rPr lang="en-US" dirty="0" smtClean="0"/>
              <a:t>Reference</a:t>
            </a:r>
            <a:r>
              <a:rPr lang="en-US" baseline="0" dirty="0" smtClean="0"/>
              <a:t> back to a good trigger placement and trigger squeeze</a:t>
            </a:r>
            <a:r>
              <a:rPr lang="en-US" dirty="0" smtClean="0"/>
              <a:t>. This will allow for faster follow up shots and</a:t>
            </a:r>
            <a:r>
              <a:rPr lang="en-US" baseline="0" dirty="0" smtClean="0"/>
              <a:t> </a:t>
            </a:r>
            <a:r>
              <a:rPr lang="en-US" b="1" baseline="0" dirty="0" smtClean="0"/>
              <a:t>CALLING THE SHOT</a:t>
            </a:r>
            <a:r>
              <a:rPr lang="en-US" baseline="0" dirty="0" smtClean="0"/>
              <a:t>. </a:t>
            </a:r>
            <a:r>
              <a:rPr lang="en-US" dirty="0" smtClean="0"/>
              <a:t> </a:t>
            </a:r>
            <a:endParaRPr lang="en-US" dirty="0"/>
          </a:p>
          <a:p>
            <a:r>
              <a:rPr lang="en-US" dirty="0"/>
              <a:t> Sight picture adjustment. Counteracting the physical changes in the sight picture caused by recoil impulses and returning the sight picture onto the target aiming point. </a:t>
            </a:r>
          </a:p>
          <a:p>
            <a:r>
              <a:rPr lang="en-US" dirty="0"/>
              <a:t> Engagement assessment. </a:t>
            </a:r>
            <a:r>
              <a:rPr lang="en-US" dirty="0" smtClean="0"/>
              <a:t>Is a follow on shot necessary.</a:t>
            </a:r>
            <a:r>
              <a:rPr lang="en-US" baseline="0" dirty="0" smtClean="0"/>
              <a:t> The shooter can only shoot as fast it takes to get the sights back on target. </a:t>
            </a:r>
            <a:endParaRPr lang="en-US" dirty="0"/>
          </a:p>
          <a:p>
            <a:r>
              <a:rPr lang="en-US" dirty="0"/>
              <a:t>	</a:t>
            </a:r>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20154500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66800" y="139700"/>
            <a:ext cx="4876800" cy="2743200"/>
          </a:xfrm>
        </p:spPr>
      </p:sp>
      <p:sp>
        <p:nvSpPr>
          <p:cNvPr id="3" name="Notes Placeholder 2"/>
          <p:cNvSpPr>
            <a:spLocks noGrp="1"/>
          </p:cNvSpPr>
          <p:nvPr>
            <p:ph type="body" idx="1"/>
          </p:nvPr>
        </p:nvSpPr>
        <p:spPr/>
        <p:txBody>
          <a:bodyPr/>
          <a:lstStyle/>
          <a:p>
            <a:r>
              <a:rPr lang="en-US" dirty="0" smtClean="0"/>
              <a:t>Take</a:t>
            </a:r>
            <a:r>
              <a:rPr lang="en-US" baseline="0" dirty="0" smtClean="0"/>
              <a:t> away;</a:t>
            </a:r>
          </a:p>
          <a:p>
            <a:endParaRPr lang="en-US" baseline="0" dirty="0" smtClean="0"/>
          </a:p>
          <a:p>
            <a:r>
              <a:rPr lang="en-US" baseline="0" dirty="0" smtClean="0"/>
              <a:t>Hear a click, conduct immediate action (tap, rack, reassess)</a:t>
            </a:r>
          </a:p>
          <a:p>
            <a:endParaRPr lang="en-US" baseline="0" dirty="0"/>
          </a:p>
          <a:p>
            <a:r>
              <a:rPr lang="en-US" baseline="0" dirty="0" smtClean="0"/>
              <a:t>Hear a mush, start with immediate action, stop when observing an interruption of the 8 cycles of function, correct malfunction/ stoppage, reinsert a source of feed and reassess. </a:t>
            </a:r>
          </a:p>
        </p:txBody>
      </p:sp>
      <p:sp>
        <p:nvSpPr>
          <p:cNvPr id="4" name="Slide Number Placeholder 3"/>
          <p:cNvSpPr>
            <a:spLocks noGrp="1"/>
          </p:cNvSpPr>
          <p:nvPr>
            <p:ph type="sldNum" sz="quarter" idx="10"/>
          </p:nvPr>
        </p:nvSpPr>
        <p:spPr/>
        <p:txBody>
          <a:bodyPr/>
          <a:lstStyle/>
          <a:p>
            <a:pPr>
              <a:defRPr/>
            </a:pPr>
            <a:fld id="{0FEB68C0-E58A-4475-B126-CA6C47CBA3DE}" type="slidenum">
              <a:rPr lang="en-US" smtClean="0">
                <a:solidFill>
                  <a:prstClr val="black"/>
                </a:solidFill>
              </a:rPr>
              <a:pPr>
                <a:defRPr/>
              </a:pPr>
              <a:t>10</a:t>
            </a:fld>
            <a:endParaRPr lang="en-US" dirty="0">
              <a:solidFill>
                <a:prstClr val="black"/>
              </a:solidFill>
            </a:endParaRPr>
          </a:p>
        </p:txBody>
      </p:sp>
    </p:spTree>
    <p:extLst>
      <p:ext uri="{BB962C8B-B14F-4D97-AF65-F5344CB8AC3E}">
        <p14:creationId xmlns:p14="http://schemas.microsoft.com/office/powerpoint/2010/main" val="3229270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1"/>
            <a:ext cx="10363200" cy="276999"/>
          </a:xfrm>
          <a:prstGeom prst="rect">
            <a:avLst/>
          </a:prstGeom>
        </p:spPr>
        <p:txBody>
          <a:bodyPr wrap="square" lIns="0" tIns="0" rIns="0" bIns="0">
            <a:spAutoFit/>
          </a:bodyPr>
          <a:lstStyle>
            <a:lvl1pPr>
              <a:defRPr>
                <a:latin typeface="Arial" panose="020B0604020202020204" pitchFamily="34" charset="0"/>
              </a:defRPr>
            </a:lvl1pPr>
          </a:lstStyle>
          <a:p>
            <a:endParaRPr dirty="0"/>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11/27/2019</a:t>
            </a:fld>
            <a:endParaRPr lang="en-US" dirty="0">
              <a:solidFill>
                <a:prstClr val="black">
                  <a:tint val="75000"/>
                </a:prstClr>
              </a:solidFill>
            </a:endParaRPr>
          </a:p>
        </p:txBody>
      </p:sp>
    </p:spTree>
    <p:extLst>
      <p:ext uri="{BB962C8B-B14F-4D97-AF65-F5344CB8AC3E}">
        <p14:creationId xmlns:p14="http://schemas.microsoft.com/office/powerpoint/2010/main" val="3421179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11/27/2019</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109512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6" name="Holder 6"/>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11/27/2019</a:t>
            </a:fld>
            <a:endParaRPr lang="en-US" dirty="0">
              <a:solidFill>
                <a:prstClr val="black">
                  <a:tint val="75000"/>
                </a:prstClr>
              </a:solidFill>
            </a:endParaRPr>
          </a:p>
        </p:txBody>
      </p:sp>
      <p:sp>
        <p:nvSpPr>
          <p:cNvPr id="7" name="Holder 7"/>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8158404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4" name="Holder 4"/>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11/27/2019</a:t>
            </a:fld>
            <a:endParaRPr lang="en-US" dirty="0">
              <a:solidFill>
                <a:prstClr val="black">
                  <a:tint val="75000"/>
                </a:prstClr>
              </a:solidFill>
            </a:endParaRPr>
          </a:p>
        </p:txBody>
      </p:sp>
      <p:sp>
        <p:nvSpPr>
          <p:cNvPr id="5" name="Holder 5"/>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212734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3" name="Holder 3"/>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11/27/2019</a:t>
            </a:fld>
            <a:endParaRPr lang="en-US" dirty="0">
              <a:solidFill>
                <a:prstClr val="black">
                  <a:tint val="75000"/>
                </a:prstClr>
              </a:solidFill>
            </a:endParaRPr>
          </a:p>
        </p:txBody>
      </p:sp>
      <p:sp>
        <p:nvSpPr>
          <p:cNvPr id="4" name="Holder 4"/>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502224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11/27/2019</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31350659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11/27/2019</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12653802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11/27/2019</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1649696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11/27/2019</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56060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6" name="Holder 6"/>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11/27/2019</a:t>
            </a:fld>
            <a:endParaRPr lang="en-US" dirty="0">
              <a:solidFill>
                <a:prstClr val="black">
                  <a:tint val="75000"/>
                </a:prstClr>
              </a:solidFill>
            </a:endParaRPr>
          </a:p>
        </p:txBody>
      </p:sp>
      <p:sp>
        <p:nvSpPr>
          <p:cNvPr id="7" name="Holder 7"/>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3728854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4" name="Holder 4"/>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11/27/2019</a:t>
            </a:fld>
            <a:endParaRPr lang="en-US" dirty="0">
              <a:solidFill>
                <a:prstClr val="black">
                  <a:tint val="75000"/>
                </a:prstClr>
              </a:solidFill>
            </a:endParaRPr>
          </a:p>
        </p:txBody>
      </p:sp>
      <p:sp>
        <p:nvSpPr>
          <p:cNvPr id="5" name="Holder 5"/>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633046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3" name="Holder 3"/>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11/27/2019</a:t>
            </a:fld>
            <a:endParaRPr lang="en-US" dirty="0">
              <a:solidFill>
                <a:prstClr val="black">
                  <a:tint val="75000"/>
                </a:prstClr>
              </a:solidFill>
            </a:endParaRPr>
          </a:p>
        </p:txBody>
      </p:sp>
      <p:sp>
        <p:nvSpPr>
          <p:cNvPr id="4" name="Holder 4"/>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3808599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11/27/2019</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3814179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11/27/2019</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29412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11/27/2019</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3009533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1"/>
            <a:ext cx="10363200" cy="276999"/>
          </a:xfrm>
          <a:prstGeom prst="rect">
            <a:avLst/>
          </a:prstGeom>
        </p:spPr>
        <p:txBody>
          <a:bodyPr wrap="square" lIns="0" tIns="0" rIns="0" bIns="0">
            <a:spAutoFit/>
          </a:bodyPr>
          <a:lstStyle>
            <a:lvl1pPr>
              <a:defRPr>
                <a:latin typeface="Arial" panose="020B0604020202020204" pitchFamily="34" charset="0"/>
              </a:defRPr>
            </a:lvl1pPr>
          </a:lstStyle>
          <a:p>
            <a:endParaRPr dirty="0"/>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11/27/2019</a:t>
            </a:fld>
            <a:endParaRPr lang="en-US" dirty="0">
              <a:solidFill>
                <a:prstClr val="black">
                  <a:tint val="75000"/>
                </a:prstClr>
              </a:solidFill>
            </a:endParaRPr>
          </a:p>
        </p:txBody>
      </p:sp>
    </p:spTree>
    <p:extLst>
      <p:ext uri="{BB962C8B-B14F-4D97-AF65-F5344CB8AC3E}">
        <p14:creationId xmlns:p14="http://schemas.microsoft.com/office/powerpoint/2010/main" val="2912726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image" Target="../media/image2.png"/><Relationship Id="rId5" Type="http://schemas.openxmlformats.org/officeDocument/2006/relationships/slideLayout" Target="../slideLayouts/slideLayout13.xml"/><Relationship Id="rId10" Type="http://schemas.openxmlformats.org/officeDocument/2006/relationships/image" Target="../media/image1.jpeg"/><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pic>
        <p:nvPicPr>
          <p:cNvPr id="7" name="Picture 12"/>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Holder 3"/>
          <p:cNvSpPr>
            <a:spLocks noGrp="1"/>
          </p:cNvSpPr>
          <p:nvPr>
            <p:ph type="body" idx="1"/>
          </p:nvPr>
        </p:nvSpPr>
        <p:spPr>
          <a:xfrm>
            <a:off x="715857" y="2301682"/>
            <a:ext cx="10760287" cy="276999"/>
          </a:xfrm>
          <a:prstGeom prst="rect">
            <a:avLst/>
          </a:prstGeom>
        </p:spPr>
        <p:txBody>
          <a:bodyPr wrap="square" lIns="0" tIns="0" rIns="0" bIns="0">
            <a:spAutoFit/>
          </a:bodyPr>
          <a:lstStyle>
            <a:lvl1pPr>
              <a:defRPr sz="1800" b="0" i="0">
                <a:solidFill>
                  <a:schemeClr val="tx1"/>
                </a:solidFill>
                <a:latin typeface="Arial"/>
                <a:cs typeface="Arial"/>
              </a:defRPr>
            </a:lvl1pPr>
          </a:lstStyle>
          <a:p>
            <a:endParaRPr/>
          </a:p>
        </p:txBody>
      </p:sp>
      <p:pic>
        <p:nvPicPr>
          <p:cNvPr id="5" name="Picture 4"/>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343303" y="4483"/>
            <a:ext cx="1818815" cy="1443318"/>
          </a:xfrm>
          <a:prstGeom prst="rect">
            <a:avLst/>
          </a:prstGeom>
        </p:spPr>
      </p:pic>
      <p:sp>
        <p:nvSpPr>
          <p:cNvPr id="6" name="object 2"/>
          <p:cNvSpPr txBox="1"/>
          <p:nvPr userDrawn="1"/>
        </p:nvSpPr>
        <p:spPr>
          <a:xfrm>
            <a:off x="1887083" y="76200"/>
            <a:ext cx="7808807" cy="289375"/>
          </a:xfrm>
          <a:prstGeom prst="rect">
            <a:avLst/>
          </a:prstGeom>
        </p:spPr>
        <p:txBody>
          <a:bodyPr vert="horz" wrap="square" lIns="0" tIns="1270" rIns="0" bIns="0" rtlCol="0">
            <a:spAutoFit/>
          </a:bodyPr>
          <a:lstStyle/>
          <a:p>
            <a:pPr marL="12700" marR="5080" algn="ctr">
              <a:lnSpc>
                <a:spcPct val="104200"/>
              </a:lnSpc>
              <a:spcBef>
                <a:spcPts val="10"/>
              </a:spcBef>
            </a:pPr>
            <a:r>
              <a:rPr sz="1800" b="1" spc="-5" dirty="0">
                <a:solidFill>
                  <a:prstClr val="black"/>
                </a:solidFill>
                <a:latin typeface="Arial"/>
                <a:cs typeface="Arial"/>
              </a:rPr>
              <a:t>Preliminary Marksmanship Instruction and</a:t>
            </a:r>
            <a:r>
              <a:rPr sz="1800" b="1" spc="-90" dirty="0">
                <a:solidFill>
                  <a:prstClr val="black"/>
                </a:solidFill>
                <a:latin typeface="Arial"/>
                <a:cs typeface="Arial"/>
              </a:rPr>
              <a:t> </a:t>
            </a:r>
            <a:r>
              <a:rPr sz="1800" b="1" spc="-5" dirty="0">
                <a:solidFill>
                  <a:prstClr val="black"/>
                </a:solidFill>
                <a:latin typeface="Arial"/>
                <a:cs typeface="Arial"/>
              </a:rPr>
              <a:t>Evaluation</a:t>
            </a:r>
            <a:endParaRPr sz="1800" dirty="0">
              <a:solidFill>
                <a:prstClr val="black"/>
              </a:solidFill>
              <a:latin typeface="Arial"/>
              <a:cs typeface="Arial"/>
            </a:endParaRPr>
          </a:p>
        </p:txBody>
      </p:sp>
    </p:spTree>
    <p:extLst>
      <p:ext uri="{BB962C8B-B14F-4D97-AF65-F5344CB8AC3E}">
        <p14:creationId xmlns:p14="http://schemas.microsoft.com/office/powerpoint/2010/main" val="2631604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pic>
        <p:nvPicPr>
          <p:cNvPr id="7" name="Picture 12"/>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Holder 3"/>
          <p:cNvSpPr>
            <a:spLocks noGrp="1"/>
          </p:cNvSpPr>
          <p:nvPr>
            <p:ph type="body" idx="1"/>
          </p:nvPr>
        </p:nvSpPr>
        <p:spPr>
          <a:xfrm>
            <a:off x="715857" y="2301682"/>
            <a:ext cx="10760287" cy="276999"/>
          </a:xfrm>
          <a:prstGeom prst="rect">
            <a:avLst/>
          </a:prstGeom>
        </p:spPr>
        <p:txBody>
          <a:bodyPr wrap="square" lIns="0" tIns="0" rIns="0" bIns="0">
            <a:spAutoFit/>
          </a:bodyPr>
          <a:lstStyle>
            <a:lvl1pPr>
              <a:defRPr sz="1800" b="0" i="0">
                <a:solidFill>
                  <a:schemeClr val="tx1"/>
                </a:solidFill>
                <a:latin typeface="Arial"/>
                <a:cs typeface="Arial"/>
              </a:defRPr>
            </a:lvl1pPr>
          </a:lstStyle>
          <a:p>
            <a:endParaRPr/>
          </a:p>
        </p:txBody>
      </p:sp>
      <p:pic>
        <p:nvPicPr>
          <p:cNvPr id="5" name="Picture 4"/>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343303" y="4483"/>
            <a:ext cx="1818815" cy="1443318"/>
          </a:xfrm>
          <a:prstGeom prst="rect">
            <a:avLst/>
          </a:prstGeom>
        </p:spPr>
      </p:pic>
      <p:sp>
        <p:nvSpPr>
          <p:cNvPr id="6" name="object 2"/>
          <p:cNvSpPr txBox="1"/>
          <p:nvPr userDrawn="1"/>
        </p:nvSpPr>
        <p:spPr>
          <a:xfrm>
            <a:off x="1887083" y="76200"/>
            <a:ext cx="7808807" cy="289375"/>
          </a:xfrm>
          <a:prstGeom prst="rect">
            <a:avLst/>
          </a:prstGeom>
        </p:spPr>
        <p:txBody>
          <a:bodyPr vert="horz" wrap="square" lIns="0" tIns="1270" rIns="0" bIns="0" rtlCol="0">
            <a:spAutoFit/>
          </a:bodyPr>
          <a:lstStyle/>
          <a:p>
            <a:pPr marL="12700" marR="5080" algn="ctr">
              <a:lnSpc>
                <a:spcPct val="104200"/>
              </a:lnSpc>
              <a:spcBef>
                <a:spcPts val="10"/>
              </a:spcBef>
            </a:pPr>
            <a:r>
              <a:rPr sz="1800" b="1" spc="-5" dirty="0">
                <a:solidFill>
                  <a:prstClr val="black"/>
                </a:solidFill>
                <a:latin typeface="Arial"/>
                <a:cs typeface="Arial"/>
              </a:rPr>
              <a:t>Preliminary Marksmanship Instruction and</a:t>
            </a:r>
            <a:r>
              <a:rPr sz="1800" b="1" spc="-90" dirty="0">
                <a:solidFill>
                  <a:prstClr val="black"/>
                </a:solidFill>
                <a:latin typeface="Arial"/>
                <a:cs typeface="Arial"/>
              </a:rPr>
              <a:t> </a:t>
            </a:r>
            <a:r>
              <a:rPr sz="1800" b="1" spc="-5" dirty="0">
                <a:solidFill>
                  <a:prstClr val="black"/>
                </a:solidFill>
                <a:latin typeface="Arial"/>
                <a:cs typeface="Arial"/>
              </a:rPr>
              <a:t>Evaluation</a:t>
            </a:r>
            <a:endParaRPr sz="1800" dirty="0">
              <a:solidFill>
                <a:prstClr val="black"/>
              </a:solidFill>
              <a:latin typeface="Arial"/>
              <a:cs typeface="Arial"/>
            </a:endParaRPr>
          </a:p>
        </p:txBody>
      </p:sp>
    </p:spTree>
    <p:extLst>
      <p:ext uri="{BB962C8B-B14F-4D97-AF65-F5344CB8AC3E}">
        <p14:creationId xmlns:p14="http://schemas.microsoft.com/office/powerpoint/2010/main" val="817083135"/>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25609" y="1143001"/>
            <a:ext cx="3192156" cy="1815882"/>
          </a:xfrm>
          <a:prstGeom prst="rect">
            <a:avLst/>
          </a:prstGeom>
          <a:noFill/>
        </p:spPr>
        <p:txBody>
          <a:bodyPr wrap="none" rtlCol="0">
            <a:spAutoFit/>
          </a:bodyPr>
          <a:lstStyle/>
          <a:p>
            <a:pPr algn="ctr"/>
            <a:r>
              <a:rPr lang="en-US" sz="2800" dirty="0">
                <a:solidFill>
                  <a:prstClr val="black"/>
                </a:solidFill>
              </a:rPr>
              <a:t>LSA 6:</a:t>
            </a:r>
          </a:p>
          <a:p>
            <a:endParaRPr lang="en-US" sz="2800" dirty="0">
              <a:solidFill>
                <a:prstClr val="black"/>
              </a:solidFill>
            </a:endParaRPr>
          </a:p>
          <a:p>
            <a:pPr algn="ctr"/>
            <a:r>
              <a:rPr lang="en-US" sz="2800" dirty="0" smtClean="0">
                <a:solidFill>
                  <a:prstClr val="black"/>
                </a:solidFill>
              </a:rPr>
              <a:t>Shot process Cont.</a:t>
            </a:r>
          </a:p>
          <a:p>
            <a:pPr algn="ctr"/>
            <a:r>
              <a:rPr lang="en-US" sz="2800" b="1" dirty="0" smtClean="0">
                <a:solidFill>
                  <a:prstClr val="black"/>
                </a:solidFill>
              </a:rPr>
              <a:t>Control</a:t>
            </a:r>
            <a:endParaRPr lang="en-US" sz="2800" b="1" dirty="0">
              <a:solidFill>
                <a:prstClr val="black"/>
              </a:solidFill>
            </a:endParaRPr>
          </a:p>
        </p:txBody>
      </p:sp>
    </p:spTree>
    <p:extLst>
      <p:ext uri="{BB962C8B-B14F-4D97-AF65-F5344CB8AC3E}">
        <p14:creationId xmlns:p14="http://schemas.microsoft.com/office/powerpoint/2010/main" val="10266359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67846" y="1447032"/>
            <a:ext cx="6861317" cy="5276976"/>
          </a:xfrm>
          <a:prstGeom prst="rect">
            <a:avLst/>
          </a:prstGeom>
        </p:spPr>
      </p:pic>
      <p:sp>
        <p:nvSpPr>
          <p:cNvPr id="4" name="object 4"/>
          <p:cNvSpPr txBox="1"/>
          <p:nvPr/>
        </p:nvSpPr>
        <p:spPr>
          <a:xfrm>
            <a:off x="1524000" y="342593"/>
            <a:ext cx="9144000"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EMPLOYMENT</a:t>
            </a:r>
            <a:endParaRPr lang="en-US" sz="2400" dirty="0">
              <a:solidFill>
                <a:prstClr val="black"/>
              </a:solidFill>
              <a:latin typeface="Arial"/>
              <a:cs typeface="Arial"/>
            </a:endParaRPr>
          </a:p>
        </p:txBody>
      </p:sp>
      <p:sp>
        <p:nvSpPr>
          <p:cNvPr id="5" name="object 4"/>
          <p:cNvSpPr txBox="1"/>
          <p:nvPr/>
        </p:nvSpPr>
        <p:spPr>
          <a:xfrm>
            <a:off x="1524001" y="1066800"/>
            <a:ext cx="9143999"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MALFUNCTION FLOW CHART</a:t>
            </a:r>
            <a:endParaRPr lang="en-US" sz="2400" dirty="0">
              <a:solidFill>
                <a:prstClr val="black"/>
              </a:solidFill>
              <a:latin typeface="Arial"/>
              <a:cs typeface="Arial"/>
            </a:endParaRPr>
          </a:p>
        </p:txBody>
      </p:sp>
    </p:spTree>
    <p:extLst>
      <p:ext uri="{BB962C8B-B14F-4D97-AF65-F5344CB8AC3E}">
        <p14:creationId xmlns:p14="http://schemas.microsoft.com/office/powerpoint/2010/main" val="34896656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228601"/>
            <a:ext cx="9144000" cy="461665"/>
          </a:xfrm>
          <a:prstGeom prst="rect">
            <a:avLst/>
          </a:prstGeom>
          <a:noFill/>
        </p:spPr>
        <p:txBody>
          <a:bodyPr wrap="square" rtlCol="0">
            <a:spAutoFit/>
          </a:bodyPr>
          <a:lstStyle/>
          <a:p>
            <a:pPr algn="ctr"/>
            <a:r>
              <a:rPr lang="en-US" sz="2400" dirty="0">
                <a:solidFill>
                  <a:prstClr val="black"/>
                </a:solidFill>
                <a:latin typeface="Arial" panose="020B0604020202020204" pitchFamily="34" charset="0"/>
                <a:cs typeface="Arial" panose="020B0604020202020204" pitchFamily="34" charset="0"/>
              </a:rPr>
              <a:t>CHECK ON LEARNING</a:t>
            </a:r>
          </a:p>
        </p:txBody>
      </p:sp>
      <p:sp>
        <p:nvSpPr>
          <p:cNvPr id="3" name="TextBox 2"/>
          <p:cNvSpPr txBox="1"/>
          <p:nvPr/>
        </p:nvSpPr>
        <p:spPr>
          <a:xfrm>
            <a:off x="1524000" y="1743671"/>
            <a:ext cx="9144000" cy="461665"/>
          </a:xfrm>
          <a:prstGeom prst="rect">
            <a:avLst/>
          </a:prstGeom>
          <a:noFill/>
        </p:spPr>
        <p:txBody>
          <a:bodyPr wrap="square" rtlCol="0">
            <a:spAutoFit/>
          </a:bodyPr>
          <a:lstStyle/>
          <a:p>
            <a:r>
              <a:rPr lang="en-US" sz="2400" dirty="0">
                <a:solidFill>
                  <a:prstClr val="black"/>
                </a:solidFill>
                <a:latin typeface="Arial" panose="020B0604020202020204" pitchFamily="34" charset="0"/>
                <a:cs typeface="Arial" panose="020B0604020202020204" pitchFamily="34" charset="0"/>
              </a:rPr>
              <a:t>What is Arc of Movement or the wobble zone?</a:t>
            </a:r>
          </a:p>
        </p:txBody>
      </p:sp>
      <p:grpSp>
        <p:nvGrpSpPr>
          <p:cNvPr id="18" name="Group 17"/>
          <p:cNvGrpSpPr/>
          <p:nvPr/>
        </p:nvGrpSpPr>
        <p:grpSpPr>
          <a:xfrm>
            <a:off x="1524000" y="2168932"/>
            <a:ext cx="9144000" cy="1267098"/>
            <a:chOff x="0" y="2168932"/>
            <a:chExt cx="9144000" cy="1267098"/>
          </a:xfrm>
        </p:grpSpPr>
        <p:sp>
          <p:nvSpPr>
            <p:cNvPr id="10" name="TextBox 9"/>
            <p:cNvSpPr txBox="1"/>
            <p:nvPr/>
          </p:nvSpPr>
          <p:spPr>
            <a:xfrm>
              <a:off x="0" y="2168932"/>
              <a:ext cx="9144000" cy="646331"/>
            </a:xfrm>
            <a:prstGeom prst="rect">
              <a:avLst/>
            </a:prstGeom>
            <a:noFill/>
          </p:spPr>
          <p:txBody>
            <a:bodyPr wrap="square" rtlCol="0">
              <a:spAutoFit/>
            </a:bodyPr>
            <a:lstStyle/>
            <a:p>
              <a:r>
                <a:rPr lang="en-US" dirty="0">
                  <a:solidFill>
                    <a:prstClr val="black"/>
                  </a:solidFill>
                  <a:latin typeface="Arial" panose="020B0604020202020204" pitchFamily="34" charset="0"/>
                  <a:cs typeface="Arial" panose="020B0604020202020204" pitchFamily="34" charset="0"/>
                </a:rPr>
                <a:t>The extent of lateral horizontal and front-to-back variance in the movement that occurs in the sight picture.</a:t>
              </a:r>
            </a:p>
          </p:txBody>
        </p:sp>
        <p:sp>
          <p:nvSpPr>
            <p:cNvPr id="13" name="Rectangle 12"/>
            <p:cNvSpPr/>
            <p:nvPr/>
          </p:nvSpPr>
          <p:spPr>
            <a:xfrm>
              <a:off x="0" y="2971800"/>
              <a:ext cx="9144000" cy="464230"/>
            </a:xfrm>
            <a:prstGeom prst="rect">
              <a:avLst/>
            </a:prstGeom>
          </p:spPr>
          <p:txBody>
            <a:bodyPr wrap="square">
              <a:spAutoFit/>
            </a:bodyPr>
            <a:lstStyle/>
            <a:p>
              <a:pPr marL="12700" marR="302260">
                <a:lnSpc>
                  <a:spcPts val="2850"/>
                </a:lnSpc>
                <a:spcBef>
                  <a:spcPts val="125"/>
                </a:spcBef>
                <a:tabLst>
                  <a:tab pos="424815" algn="l"/>
                  <a:tab pos="425450" algn="l"/>
                </a:tabLst>
              </a:pPr>
              <a:endParaRPr lang="en-US" dirty="0">
                <a:solidFill>
                  <a:prstClr val="black"/>
                </a:solidFill>
                <a:latin typeface="Arial"/>
                <a:cs typeface="Arial"/>
              </a:endParaRPr>
            </a:p>
          </p:txBody>
        </p:sp>
      </p:grpSp>
      <p:sp>
        <p:nvSpPr>
          <p:cNvPr id="14" name="Rectangle 13"/>
          <p:cNvSpPr/>
          <p:nvPr/>
        </p:nvSpPr>
        <p:spPr>
          <a:xfrm>
            <a:off x="1524000" y="2888570"/>
            <a:ext cx="9144000" cy="464230"/>
          </a:xfrm>
          <a:prstGeom prst="rect">
            <a:avLst/>
          </a:prstGeom>
        </p:spPr>
        <p:txBody>
          <a:bodyPr wrap="square">
            <a:spAutoFit/>
          </a:bodyPr>
          <a:lstStyle/>
          <a:p>
            <a:pPr marL="12700" marR="302260">
              <a:lnSpc>
                <a:spcPts val="2850"/>
              </a:lnSpc>
              <a:spcBef>
                <a:spcPts val="125"/>
              </a:spcBef>
              <a:tabLst>
                <a:tab pos="424815" algn="l"/>
                <a:tab pos="425450" algn="l"/>
              </a:tabLst>
            </a:pPr>
            <a:r>
              <a:rPr lang="en-US" sz="2400" spc="-5" dirty="0">
                <a:solidFill>
                  <a:prstClr val="black"/>
                </a:solidFill>
                <a:latin typeface="Arial"/>
                <a:cs typeface="Arial"/>
              </a:rPr>
              <a:t>What is the key to trigger control?</a:t>
            </a:r>
            <a:endParaRPr lang="en-US" sz="2400" dirty="0">
              <a:solidFill>
                <a:prstClr val="black"/>
              </a:solidFill>
              <a:latin typeface="Arial"/>
              <a:cs typeface="Arial"/>
            </a:endParaRPr>
          </a:p>
        </p:txBody>
      </p:sp>
      <p:sp>
        <p:nvSpPr>
          <p:cNvPr id="15" name="Rectangle 14"/>
          <p:cNvSpPr/>
          <p:nvPr/>
        </p:nvSpPr>
        <p:spPr>
          <a:xfrm>
            <a:off x="1524000" y="3239870"/>
            <a:ext cx="9144000" cy="646331"/>
          </a:xfrm>
          <a:prstGeom prst="rect">
            <a:avLst/>
          </a:prstGeom>
        </p:spPr>
        <p:txBody>
          <a:bodyPr wrap="square">
            <a:spAutoFit/>
          </a:bodyPr>
          <a:lstStyle/>
          <a:p>
            <a:r>
              <a:rPr lang="en-US" dirty="0">
                <a:solidFill>
                  <a:prstClr val="black"/>
                </a:solidFill>
                <a:latin typeface="Arial" panose="020B0604020202020204" pitchFamily="34" charset="0"/>
                <a:cs typeface="Arial" panose="020B0604020202020204" pitchFamily="34" charset="0"/>
              </a:rPr>
              <a:t> A smooth, consistent trigger squeeze, regardless of speed, allows the shot to fire at the Soldier’s moment of choosing. </a:t>
            </a:r>
          </a:p>
        </p:txBody>
      </p:sp>
      <p:sp>
        <p:nvSpPr>
          <p:cNvPr id="16" name="Rectangle 15"/>
          <p:cNvSpPr/>
          <p:nvPr/>
        </p:nvSpPr>
        <p:spPr>
          <a:xfrm>
            <a:off x="1524000" y="4038600"/>
            <a:ext cx="9144000" cy="464230"/>
          </a:xfrm>
          <a:prstGeom prst="rect">
            <a:avLst/>
          </a:prstGeom>
        </p:spPr>
        <p:txBody>
          <a:bodyPr wrap="square">
            <a:spAutoFit/>
          </a:bodyPr>
          <a:lstStyle/>
          <a:p>
            <a:pPr marL="12700" marR="302260">
              <a:lnSpc>
                <a:spcPts val="2850"/>
              </a:lnSpc>
              <a:spcBef>
                <a:spcPts val="125"/>
              </a:spcBef>
              <a:tabLst>
                <a:tab pos="424815" algn="l"/>
                <a:tab pos="425450" algn="l"/>
              </a:tabLst>
            </a:pPr>
            <a:r>
              <a:rPr lang="en-US" sz="2400" spc="-5" dirty="0">
                <a:solidFill>
                  <a:prstClr val="black"/>
                </a:solidFill>
                <a:latin typeface="Arial"/>
                <a:cs typeface="Arial"/>
              </a:rPr>
              <a:t>What is the sequence of action for follow-through?</a:t>
            </a:r>
            <a:endParaRPr lang="en-US" sz="2400" dirty="0">
              <a:solidFill>
                <a:prstClr val="black"/>
              </a:solidFill>
              <a:latin typeface="Arial"/>
              <a:cs typeface="Arial"/>
            </a:endParaRPr>
          </a:p>
        </p:txBody>
      </p:sp>
      <p:sp>
        <p:nvSpPr>
          <p:cNvPr id="19" name="Rectangle 18"/>
          <p:cNvSpPr/>
          <p:nvPr/>
        </p:nvSpPr>
        <p:spPr>
          <a:xfrm>
            <a:off x="1562100" y="4419600"/>
            <a:ext cx="9144000" cy="1477328"/>
          </a:xfrm>
          <a:prstGeom prst="rect">
            <a:avLst/>
          </a:prstGeom>
        </p:spPr>
        <p:txBody>
          <a:bodyPr wrap="square">
            <a:spAutoFit/>
          </a:bodyPr>
          <a:lstStyle/>
          <a:p>
            <a:r>
              <a:rPr lang="en-US" dirty="0">
                <a:solidFill>
                  <a:prstClr val="black"/>
                </a:solidFill>
                <a:latin typeface="Arial" panose="020B0604020202020204" pitchFamily="34" charset="0"/>
                <a:cs typeface="Arial" panose="020B0604020202020204" pitchFamily="34" charset="0"/>
              </a:rPr>
              <a:t> Recoil management.</a:t>
            </a:r>
          </a:p>
          <a:p>
            <a:r>
              <a:rPr lang="en-US" dirty="0">
                <a:solidFill>
                  <a:prstClr val="black"/>
                </a:solidFill>
                <a:latin typeface="Arial" panose="020B0604020202020204" pitchFamily="34" charset="0"/>
                <a:cs typeface="Arial" panose="020B0604020202020204" pitchFamily="34" charset="0"/>
              </a:rPr>
              <a:t> Recoil recovery. </a:t>
            </a:r>
          </a:p>
          <a:p>
            <a:r>
              <a:rPr lang="en-US" dirty="0">
                <a:solidFill>
                  <a:prstClr val="black"/>
                </a:solidFill>
                <a:latin typeface="Arial" panose="020B0604020202020204" pitchFamily="34" charset="0"/>
                <a:cs typeface="Arial" panose="020B0604020202020204" pitchFamily="34" charset="0"/>
              </a:rPr>
              <a:t> Trigger/Sear reset. </a:t>
            </a:r>
          </a:p>
          <a:p>
            <a:r>
              <a:rPr lang="en-US" dirty="0">
                <a:solidFill>
                  <a:prstClr val="black"/>
                </a:solidFill>
                <a:latin typeface="Arial" panose="020B0604020202020204" pitchFamily="34" charset="0"/>
                <a:cs typeface="Arial" panose="020B0604020202020204" pitchFamily="34" charset="0"/>
              </a:rPr>
              <a:t> Sight picture adjustment. </a:t>
            </a:r>
          </a:p>
          <a:p>
            <a:r>
              <a:rPr lang="en-US" dirty="0">
                <a:solidFill>
                  <a:prstClr val="black"/>
                </a:solidFill>
                <a:latin typeface="Arial" panose="020B0604020202020204" pitchFamily="34" charset="0"/>
                <a:cs typeface="Arial" panose="020B0604020202020204" pitchFamily="34" charset="0"/>
              </a:rPr>
              <a:t> Engagement assessment</a:t>
            </a:r>
          </a:p>
        </p:txBody>
      </p:sp>
      <p:sp>
        <p:nvSpPr>
          <p:cNvPr id="12" name="object 4"/>
          <p:cNvSpPr txBox="1"/>
          <p:nvPr/>
        </p:nvSpPr>
        <p:spPr>
          <a:xfrm>
            <a:off x="1524000" y="1067568"/>
            <a:ext cx="9144000" cy="380232"/>
          </a:xfrm>
          <a:prstGeom prst="rect">
            <a:avLst/>
          </a:prstGeom>
        </p:spPr>
        <p:txBody>
          <a:bodyPr vert="horz" wrap="square" lIns="0" tIns="10795" rIns="0" bIns="0" rtlCol="0">
            <a:spAutoFit/>
          </a:bodyPr>
          <a:lstStyle/>
          <a:p>
            <a:pPr algn="ctr">
              <a:spcBef>
                <a:spcPts val="690"/>
              </a:spcBef>
            </a:pPr>
            <a:r>
              <a:rPr lang="en-US" sz="2400" spc="-5" dirty="0">
                <a:solidFill>
                  <a:prstClr val="black"/>
                </a:solidFill>
                <a:latin typeface="Arial"/>
                <a:cs typeface="Arial"/>
              </a:rPr>
              <a:t>CONTROL</a:t>
            </a:r>
            <a:endParaRPr lang="en-US" sz="2400" dirty="0">
              <a:solidFill>
                <a:prstClr val="black"/>
              </a:solidFill>
              <a:latin typeface="Arial"/>
              <a:cs typeface="Arial"/>
            </a:endParaRPr>
          </a:p>
        </p:txBody>
      </p:sp>
      <p:sp>
        <p:nvSpPr>
          <p:cNvPr id="17" name="Rectangle 16"/>
          <p:cNvSpPr/>
          <p:nvPr/>
        </p:nvSpPr>
        <p:spPr>
          <a:xfrm>
            <a:off x="1562100" y="4419600"/>
            <a:ext cx="9144000" cy="369332"/>
          </a:xfrm>
          <a:prstGeom prst="rect">
            <a:avLst/>
          </a:prstGeom>
        </p:spPr>
        <p:txBody>
          <a:bodyPr wrap="square">
            <a:spAutoFit/>
          </a:bodyPr>
          <a:lstStyle/>
          <a:p>
            <a:endParaRPr lang="en-US"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4713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nodePh="1">
                                  <p:stCondLst>
                                    <p:cond delay="0"/>
                                  </p:stCondLst>
                                  <p:endCondLst>
                                    <p:cond evt="begin" delay="0">
                                      <p:tn val="25"/>
                                    </p:cond>
                                  </p:end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9"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34694" y="1447801"/>
            <a:ext cx="6705600" cy="3293209"/>
          </a:xfrm>
          <a:prstGeom prst="rect">
            <a:avLst/>
          </a:prstGeom>
        </p:spPr>
        <p:txBody>
          <a:bodyPr wrap="square">
            <a:spAutoFit/>
          </a:bodyPr>
          <a:lstStyle/>
          <a:p>
            <a:r>
              <a:rPr lang="en-US" sz="1600" b="1" dirty="0">
                <a:solidFill>
                  <a:srgbClr val="000000"/>
                </a:solidFill>
                <a:latin typeface="Arial" panose="020B0604020202020204" pitchFamily="34" charset="0"/>
                <a:cs typeface="Arial" panose="020B0604020202020204" pitchFamily="34" charset="0"/>
              </a:rPr>
              <a:t>ACTION:</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srgbClr val="000000"/>
                </a:solidFill>
                <a:latin typeface="Arial" panose="020B0604020202020204" pitchFamily="34" charset="0"/>
                <a:cs typeface="Arial" panose="020B0604020202020204" pitchFamily="34" charset="0"/>
              </a:rPr>
              <a:t>Demonstrate knowledge of Army service Rifle preliminary marksmanship instruction. </a:t>
            </a:r>
          </a:p>
          <a:p>
            <a:endParaRPr lang="en-US" sz="1600" dirty="0">
              <a:solidFill>
                <a:srgbClr val="000000"/>
              </a:solidFill>
              <a:latin typeface="Arial" panose="020B0604020202020204" pitchFamily="34" charset="0"/>
              <a:cs typeface="Arial" panose="020B0604020202020204" pitchFamily="34" charset="0"/>
            </a:endParaRPr>
          </a:p>
          <a:p>
            <a:r>
              <a:rPr lang="en-US" sz="1600" b="1" dirty="0">
                <a:solidFill>
                  <a:srgbClr val="000000"/>
                </a:solidFill>
                <a:latin typeface="Arial" panose="020B0604020202020204" pitchFamily="34" charset="0"/>
                <a:cs typeface="Arial" panose="020B0604020202020204" pitchFamily="34" charset="0"/>
              </a:rPr>
              <a:t>CONDITION: </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srgbClr val="000000"/>
                </a:solidFill>
                <a:latin typeface="Arial" panose="020B0604020202020204" pitchFamily="34" charset="0"/>
                <a:cs typeface="Arial" panose="020B0604020202020204" pitchFamily="34" charset="0"/>
              </a:rPr>
              <a:t>In a classroom environment, given TC 3-22.9, </a:t>
            </a:r>
            <a:r>
              <a:rPr lang="en-US" sz="1600" i="1" dirty="0">
                <a:solidFill>
                  <a:srgbClr val="000000"/>
                </a:solidFill>
                <a:latin typeface="Arial" panose="020B0604020202020204" pitchFamily="34" charset="0"/>
                <a:cs typeface="Arial" panose="020B0604020202020204" pitchFamily="34" charset="0"/>
              </a:rPr>
              <a:t>Rifle and Carbine</a:t>
            </a:r>
            <a:r>
              <a:rPr lang="en-US" sz="1600" dirty="0">
                <a:solidFill>
                  <a:srgbClr val="000000"/>
                </a:solidFill>
                <a:latin typeface="Arial" panose="020B0604020202020204" pitchFamily="34" charset="0"/>
                <a:cs typeface="Arial" panose="020B0604020202020204" pitchFamily="34" charset="0"/>
              </a:rPr>
              <a:t>. </a:t>
            </a:r>
          </a:p>
          <a:p>
            <a:endParaRPr lang="en-US" sz="1600" dirty="0">
              <a:solidFill>
                <a:srgbClr val="000000"/>
              </a:solidFill>
              <a:latin typeface="Arial" panose="020B0604020202020204" pitchFamily="34" charset="0"/>
              <a:cs typeface="Arial" panose="020B0604020202020204" pitchFamily="34" charset="0"/>
            </a:endParaRPr>
          </a:p>
          <a:p>
            <a:r>
              <a:rPr lang="en-US" sz="1600" b="1" dirty="0">
                <a:solidFill>
                  <a:srgbClr val="000000"/>
                </a:solidFill>
                <a:latin typeface="Arial" panose="020B0604020202020204" pitchFamily="34" charset="0"/>
                <a:cs typeface="Arial" panose="020B0604020202020204" pitchFamily="34" charset="0"/>
              </a:rPr>
              <a:t>STANDARD: </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prstClr val="black"/>
                </a:solidFill>
                <a:latin typeface="Arial" panose="020B0604020202020204" pitchFamily="34" charset="0"/>
                <a:cs typeface="Arial" panose="020B0604020202020204" pitchFamily="34" charset="0"/>
              </a:rPr>
              <a:t>Identify how to apply and train Rifle Marksmanship utilizing the US Army Service Rifle in accordance with applicable command guidance, TC 3-22.9 Rifle and Carbine and TC 3-20.0 Integrated Weapons Training</a:t>
            </a:r>
          </a:p>
          <a:p>
            <a:r>
              <a:rPr lang="en-US" sz="1600" dirty="0">
                <a:solidFill>
                  <a:prstClr val="black"/>
                </a:solidFill>
                <a:latin typeface="Arial" panose="020B0604020202020204" pitchFamily="34" charset="0"/>
                <a:cs typeface="Arial" panose="020B0604020202020204" pitchFamily="34" charset="0"/>
              </a:rPr>
              <a:t>Strategy.</a:t>
            </a:r>
            <a:endParaRPr lang="en-US" sz="1600" dirty="0">
              <a:solidFill>
                <a:srgbClr val="000000"/>
              </a:solidFill>
              <a:latin typeface="Arial" panose="020B0604020202020204" pitchFamily="34" charset="0"/>
              <a:cs typeface="Arial" panose="020B0604020202020204" pitchFamily="34" charset="0"/>
            </a:endParaRPr>
          </a:p>
          <a:p>
            <a:endParaRPr lang="en-US" sz="16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43324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95600" y="609601"/>
            <a:ext cx="5867400" cy="646331"/>
          </a:xfrm>
          <a:prstGeom prst="rect">
            <a:avLst/>
          </a:prstGeom>
          <a:noFill/>
        </p:spPr>
        <p:txBody>
          <a:bodyPr wrap="square" rtlCol="0">
            <a:spAutoFit/>
          </a:bodyPr>
          <a:lstStyle/>
          <a:p>
            <a:pPr algn="ctr"/>
            <a:r>
              <a:rPr lang="en-US" sz="3600" dirty="0">
                <a:solidFill>
                  <a:prstClr val="black"/>
                </a:solidFill>
              </a:rPr>
              <a:t>INTRODUCTION</a:t>
            </a:r>
          </a:p>
        </p:txBody>
      </p:sp>
      <p:sp>
        <p:nvSpPr>
          <p:cNvPr id="4" name="TextBox 3"/>
          <p:cNvSpPr txBox="1"/>
          <p:nvPr/>
        </p:nvSpPr>
        <p:spPr>
          <a:xfrm>
            <a:off x="3733801" y="1905000"/>
            <a:ext cx="4647747" cy="4832092"/>
          </a:xfrm>
          <a:prstGeom prst="rect">
            <a:avLst/>
          </a:prstGeom>
          <a:noFill/>
        </p:spPr>
        <p:txBody>
          <a:bodyPr wrap="none" rtlCol="0">
            <a:spAutoFit/>
          </a:bodyPr>
          <a:lstStyle/>
          <a:p>
            <a:r>
              <a:rPr lang="en-US" sz="2800" dirty="0">
                <a:solidFill>
                  <a:prstClr val="black"/>
                </a:solidFill>
              </a:rPr>
              <a:t>Safety Considerations:</a:t>
            </a:r>
          </a:p>
          <a:p>
            <a:endParaRPr lang="en-US" sz="2800" dirty="0">
              <a:solidFill>
                <a:prstClr val="black"/>
              </a:solidFill>
            </a:endParaRPr>
          </a:p>
          <a:p>
            <a:endParaRPr lang="en-US" sz="2800" dirty="0">
              <a:solidFill>
                <a:prstClr val="black"/>
              </a:solidFill>
            </a:endParaRPr>
          </a:p>
          <a:p>
            <a:r>
              <a:rPr lang="en-US" sz="2800" dirty="0">
                <a:solidFill>
                  <a:prstClr val="black"/>
                </a:solidFill>
              </a:rPr>
              <a:t>Risk Assessment:</a:t>
            </a:r>
          </a:p>
          <a:p>
            <a:endParaRPr lang="en-US" sz="2800" dirty="0">
              <a:solidFill>
                <a:prstClr val="black"/>
              </a:solidFill>
            </a:endParaRPr>
          </a:p>
          <a:p>
            <a:endParaRPr lang="en-US" sz="2800" dirty="0">
              <a:solidFill>
                <a:prstClr val="black"/>
              </a:solidFill>
            </a:endParaRPr>
          </a:p>
          <a:p>
            <a:r>
              <a:rPr lang="en-US" sz="2800" dirty="0">
                <a:solidFill>
                  <a:prstClr val="black"/>
                </a:solidFill>
              </a:rPr>
              <a:t>Environmental Considerations:</a:t>
            </a:r>
          </a:p>
          <a:p>
            <a:endParaRPr lang="en-US" sz="2800" dirty="0">
              <a:solidFill>
                <a:prstClr val="black"/>
              </a:solidFill>
            </a:endParaRPr>
          </a:p>
          <a:p>
            <a:endParaRPr lang="en-US" sz="2800" dirty="0">
              <a:solidFill>
                <a:prstClr val="black"/>
              </a:solidFill>
            </a:endParaRPr>
          </a:p>
          <a:p>
            <a:r>
              <a:rPr lang="en-US" sz="2800" dirty="0">
                <a:solidFill>
                  <a:prstClr val="black"/>
                </a:solidFill>
              </a:rPr>
              <a:t>Evaluation:</a:t>
            </a:r>
          </a:p>
          <a:p>
            <a:endParaRPr lang="en-US" sz="2800" dirty="0">
              <a:solidFill>
                <a:prstClr val="black"/>
              </a:solidFill>
            </a:endParaRPr>
          </a:p>
        </p:txBody>
      </p:sp>
    </p:spTree>
    <p:extLst>
      <p:ext uri="{BB962C8B-B14F-4D97-AF65-F5344CB8AC3E}">
        <p14:creationId xmlns:p14="http://schemas.microsoft.com/office/powerpoint/2010/main" val="11505288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 xmlns:a16="http://schemas.microsoft.com/office/drawing/2014/main" id="{5825D09F-16C2-4CAF-95AE-7B79DADBD9DC}"/>
              </a:ext>
            </a:extLst>
          </p:cNvPr>
          <p:cNvGraphicFramePr>
            <a:graphicFrameLocks noGrp="1"/>
          </p:cNvGraphicFramePr>
          <p:nvPr>
            <p:extLst/>
          </p:nvPr>
        </p:nvGraphicFramePr>
        <p:xfrm>
          <a:off x="2114144" y="4776619"/>
          <a:ext cx="7955688" cy="735471"/>
        </p:xfrm>
        <a:graphic>
          <a:graphicData uri="http://schemas.openxmlformats.org/drawingml/2006/table">
            <a:tbl>
              <a:tblPr>
                <a:tableStyleId>{5C22544A-7EE6-4342-B048-85BDC9FD1C3A}</a:tableStyleId>
              </a:tblPr>
              <a:tblGrid>
                <a:gridCol w="2603500">
                  <a:extLst>
                    <a:ext uri="{9D8B030D-6E8A-4147-A177-3AD203B41FA5}">
                      <a16:colId xmlns="" xmlns:a16="http://schemas.microsoft.com/office/drawing/2014/main" val="20000"/>
                    </a:ext>
                  </a:extLst>
                </a:gridCol>
                <a:gridCol w="2676094">
                  <a:extLst>
                    <a:ext uri="{9D8B030D-6E8A-4147-A177-3AD203B41FA5}">
                      <a16:colId xmlns="" xmlns:a16="http://schemas.microsoft.com/office/drawing/2014/main" val="20001"/>
                    </a:ext>
                  </a:extLst>
                </a:gridCol>
                <a:gridCol w="2676094">
                  <a:extLst>
                    <a:ext uri="{9D8B030D-6E8A-4147-A177-3AD203B41FA5}">
                      <a16:colId xmlns="" xmlns:a16="http://schemas.microsoft.com/office/drawing/2014/main" val="20002"/>
                    </a:ext>
                  </a:extLst>
                </a:gridCol>
              </a:tblGrid>
              <a:tr h="353146">
                <a:tc>
                  <a:txBody>
                    <a:bodyPr/>
                    <a:lstStyle/>
                    <a:p>
                      <a:pPr algn="ctr" fontAlgn="ctr"/>
                      <a:r>
                        <a:rPr lang="en-US" sz="1600" b="0" i="0" u="none" strike="noStrike" dirty="0">
                          <a:solidFill>
                            <a:srgbClr val="000000"/>
                          </a:solidFill>
                          <a:effectLst/>
                          <a:latin typeface="Arial" panose="020B0604020202020204" pitchFamily="34" charset="0"/>
                        </a:rPr>
                        <a:t>1. Recoil Management</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u="none" strike="noStrike" dirty="0">
                          <a:effectLst/>
                          <a:latin typeface="Arial" panose="020B0604020202020204" pitchFamily="34" charset="0"/>
                        </a:rPr>
                        <a:t>2. Recoil Recovery</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b="0" i="0" u="none" strike="noStrike" dirty="0">
                          <a:solidFill>
                            <a:srgbClr val="000000"/>
                          </a:solidFill>
                          <a:effectLst/>
                          <a:latin typeface="Arial" panose="020B0604020202020204" pitchFamily="34" charset="0"/>
                        </a:rPr>
                        <a:t>3. Trigger/ Sear Re-set</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0000"/>
                  </a:ext>
                </a:extLst>
              </a:tr>
              <a:tr h="382325">
                <a:tc>
                  <a:txBody>
                    <a:bodyPr/>
                    <a:lstStyle/>
                    <a:p>
                      <a:pPr algn="ctr" fontAlgn="ctr"/>
                      <a:r>
                        <a:rPr lang="en-US" sz="1600" u="none" strike="noStrike" dirty="0">
                          <a:effectLst/>
                          <a:latin typeface="Arial" panose="020B0604020202020204" pitchFamily="34" charset="0"/>
                        </a:rPr>
                        <a:t>4. Sight Adjustments</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ctr"/>
                      <a:r>
                        <a:rPr lang="en-US" sz="1600" b="0" i="0" u="none" strike="noStrike" dirty="0">
                          <a:solidFill>
                            <a:srgbClr val="000000"/>
                          </a:solidFill>
                          <a:effectLst/>
                          <a:latin typeface="Arial" panose="020B0604020202020204" pitchFamily="34" charset="0"/>
                        </a:rPr>
                        <a:t>5. Engagement Assessment</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0001"/>
                  </a:ext>
                </a:extLst>
              </a:tr>
            </a:tbl>
          </a:graphicData>
        </a:graphic>
      </p:graphicFrame>
      <p:sp>
        <p:nvSpPr>
          <p:cNvPr id="11" name="object 4"/>
          <p:cNvSpPr txBox="1"/>
          <p:nvPr/>
        </p:nvSpPr>
        <p:spPr>
          <a:xfrm>
            <a:off x="1524001" y="1066800"/>
            <a:ext cx="9143999"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CONTROL</a:t>
            </a:r>
            <a:endParaRPr lang="en-US" sz="2400" dirty="0">
              <a:solidFill>
                <a:prstClr val="black"/>
              </a:solidFill>
              <a:latin typeface="Arial"/>
              <a:cs typeface="Arial"/>
            </a:endParaRPr>
          </a:p>
        </p:txBody>
      </p:sp>
      <p:sp>
        <p:nvSpPr>
          <p:cNvPr id="12" name="object 4">
            <a:extLst>
              <a:ext uri="{FF2B5EF4-FFF2-40B4-BE49-F238E27FC236}">
                <a16:creationId xmlns="" xmlns:a16="http://schemas.microsoft.com/office/drawing/2014/main" id="{F57B774F-995D-498B-9643-9121411CA485}"/>
              </a:ext>
            </a:extLst>
          </p:cNvPr>
          <p:cNvSpPr txBox="1"/>
          <p:nvPr/>
        </p:nvSpPr>
        <p:spPr>
          <a:xfrm>
            <a:off x="1524000" y="305568"/>
            <a:ext cx="9144000"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FUNCTIONAL</a:t>
            </a:r>
            <a:r>
              <a:rPr lang="en-US" sz="2400" spc="-15" dirty="0">
                <a:solidFill>
                  <a:prstClr val="black"/>
                </a:solidFill>
                <a:latin typeface="Arial"/>
                <a:cs typeface="Arial"/>
              </a:rPr>
              <a:t> </a:t>
            </a:r>
            <a:r>
              <a:rPr lang="en-US" sz="2400" spc="-5" dirty="0">
                <a:solidFill>
                  <a:prstClr val="black"/>
                </a:solidFill>
                <a:latin typeface="Arial"/>
                <a:cs typeface="Arial"/>
              </a:rPr>
              <a:t>ELEMENTS</a:t>
            </a:r>
            <a:endParaRPr lang="en-US" spc="-5" dirty="0">
              <a:solidFill>
                <a:prstClr val="black"/>
              </a:solidFill>
              <a:latin typeface="Arial"/>
              <a:cs typeface="Arial"/>
            </a:endParaRPr>
          </a:p>
        </p:txBody>
      </p:sp>
      <p:graphicFrame>
        <p:nvGraphicFramePr>
          <p:cNvPr id="14" name="Table 13">
            <a:extLst>
              <a:ext uri="{FF2B5EF4-FFF2-40B4-BE49-F238E27FC236}">
                <a16:creationId xmlns="" xmlns:a16="http://schemas.microsoft.com/office/drawing/2014/main" id="{CF19DB22-A1E4-429D-A04B-EAE06867451B}"/>
              </a:ext>
            </a:extLst>
          </p:cNvPr>
          <p:cNvGraphicFramePr>
            <a:graphicFrameLocks noGrp="1"/>
          </p:cNvGraphicFramePr>
          <p:nvPr>
            <p:extLst/>
          </p:nvPr>
        </p:nvGraphicFramePr>
        <p:xfrm>
          <a:off x="3044756" y="2384058"/>
          <a:ext cx="6094464" cy="855681"/>
        </p:xfrm>
        <a:graphic>
          <a:graphicData uri="http://schemas.openxmlformats.org/drawingml/2006/table">
            <a:tbl>
              <a:tblPr>
                <a:tableStyleId>{5C22544A-7EE6-4342-B048-85BDC9FD1C3A}</a:tableStyleId>
              </a:tblPr>
              <a:tblGrid>
                <a:gridCol w="2031488">
                  <a:extLst>
                    <a:ext uri="{9D8B030D-6E8A-4147-A177-3AD203B41FA5}">
                      <a16:colId xmlns="" xmlns:a16="http://schemas.microsoft.com/office/drawing/2014/main" val="20000"/>
                    </a:ext>
                  </a:extLst>
                </a:gridCol>
                <a:gridCol w="2031488">
                  <a:extLst>
                    <a:ext uri="{9D8B030D-6E8A-4147-A177-3AD203B41FA5}">
                      <a16:colId xmlns="" xmlns:a16="http://schemas.microsoft.com/office/drawing/2014/main" val="20001"/>
                    </a:ext>
                  </a:extLst>
                </a:gridCol>
                <a:gridCol w="2031488">
                  <a:extLst>
                    <a:ext uri="{9D8B030D-6E8A-4147-A177-3AD203B41FA5}">
                      <a16:colId xmlns="" xmlns:a16="http://schemas.microsoft.com/office/drawing/2014/main" val="20002"/>
                    </a:ext>
                  </a:extLst>
                </a:gridCol>
              </a:tblGrid>
              <a:tr h="358476">
                <a:tc>
                  <a:txBody>
                    <a:bodyPr/>
                    <a:lstStyle/>
                    <a:p>
                      <a:pPr algn="ctr" fontAlgn="ctr"/>
                      <a:r>
                        <a:rPr lang="en-US" sz="1600" u="none" strike="noStrike" dirty="0">
                          <a:effectLst/>
                          <a:latin typeface="Arial" panose="020B0604020202020204" pitchFamily="34" charset="0"/>
                        </a:rPr>
                        <a:t>Trigger Control</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b="0" i="0" u="none" strike="noStrike" dirty="0">
                          <a:solidFill>
                            <a:srgbClr val="000000"/>
                          </a:solidFill>
                          <a:effectLst/>
                          <a:latin typeface="Arial" panose="020B0604020202020204" pitchFamily="34" charset="0"/>
                        </a:rPr>
                        <a:t>Breath Control</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600" b="0" i="0" u="none" strike="noStrike" dirty="0">
                          <a:solidFill>
                            <a:srgbClr val="000000"/>
                          </a:solidFill>
                          <a:effectLst/>
                          <a:latin typeface="Arial" panose="020B0604020202020204" pitchFamily="34" charset="0"/>
                        </a:rPr>
                        <a:t>Work Space Management</a:t>
                      </a: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0000"/>
                  </a:ext>
                </a:extLst>
              </a:tr>
              <a:tr h="358476">
                <a:tc>
                  <a:txBody>
                    <a:bodyPr/>
                    <a:lstStyle/>
                    <a:p>
                      <a:pPr algn="ctr" fontAlgn="ctr"/>
                      <a:r>
                        <a:rPr lang="en-US" sz="1600" b="0" i="0" u="none" strike="noStrike" dirty="0">
                          <a:solidFill>
                            <a:srgbClr val="000000"/>
                          </a:solidFill>
                          <a:effectLst/>
                          <a:latin typeface="Arial"/>
                        </a:rPr>
                        <a:t>Calling the Shot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endParaRPr lang="en-US"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ctr"/>
                      <a:r>
                        <a:rPr lang="en-US" sz="1600" b="0" i="0" u="none" strike="noStrike" dirty="0">
                          <a:solidFill>
                            <a:srgbClr val="000000"/>
                          </a:solidFill>
                          <a:effectLst/>
                          <a:latin typeface="Arial"/>
                        </a:rPr>
                        <a:t>Follow-Through</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0001"/>
                  </a:ext>
                </a:extLst>
              </a:tr>
            </a:tbl>
          </a:graphicData>
        </a:graphic>
      </p:graphicFrame>
      <p:sp>
        <p:nvSpPr>
          <p:cNvPr id="16" name="object 4">
            <a:extLst>
              <a:ext uri="{FF2B5EF4-FFF2-40B4-BE49-F238E27FC236}">
                <a16:creationId xmlns="" xmlns:a16="http://schemas.microsoft.com/office/drawing/2014/main" id="{E63D8FFB-AAF0-4390-9180-AC32497C009B}"/>
              </a:ext>
            </a:extLst>
          </p:cNvPr>
          <p:cNvSpPr txBox="1"/>
          <p:nvPr/>
        </p:nvSpPr>
        <p:spPr>
          <a:xfrm>
            <a:off x="1576711" y="1829952"/>
            <a:ext cx="9143999"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SUPPORTING SOLDIER FUNCTIONS</a:t>
            </a:r>
            <a:endParaRPr lang="en-US" sz="2400" dirty="0">
              <a:solidFill>
                <a:prstClr val="black"/>
              </a:solidFill>
              <a:latin typeface="Arial"/>
              <a:cs typeface="Arial"/>
            </a:endParaRPr>
          </a:p>
        </p:txBody>
      </p:sp>
      <p:sp>
        <p:nvSpPr>
          <p:cNvPr id="17" name="object 4">
            <a:extLst>
              <a:ext uri="{FF2B5EF4-FFF2-40B4-BE49-F238E27FC236}">
                <a16:creationId xmlns="" xmlns:a16="http://schemas.microsoft.com/office/drawing/2014/main" id="{20C45DDC-2EE4-4B23-9DE1-260F5670A0FA}"/>
              </a:ext>
            </a:extLst>
          </p:cNvPr>
          <p:cNvSpPr txBox="1"/>
          <p:nvPr/>
        </p:nvSpPr>
        <p:spPr>
          <a:xfrm>
            <a:off x="1544054" y="4114800"/>
            <a:ext cx="9143999"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FOLLOW-THROUGH SEQUENCE</a:t>
            </a:r>
            <a:endParaRPr lang="en-US" sz="2400" dirty="0">
              <a:solidFill>
                <a:prstClr val="black"/>
              </a:solidFill>
              <a:latin typeface="Arial"/>
              <a:cs typeface="Arial"/>
            </a:endParaRPr>
          </a:p>
        </p:txBody>
      </p:sp>
    </p:spTree>
    <p:extLst>
      <p:ext uri="{BB962C8B-B14F-4D97-AF65-F5344CB8AC3E}">
        <p14:creationId xmlns:p14="http://schemas.microsoft.com/office/powerpoint/2010/main" val="30019571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1942786"/>
            <a:ext cx="9144000" cy="4534215"/>
          </a:xfrm>
          <a:prstGeom prst="rect">
            <a:avLst/>
          </a:prstGeom>
        </p:spPr>
      </p:pic>
      <p:sp>
        <p:nvSpPr>
          <p:cNvPr id="6" name="object 4"/>
          <p:cNvSpPr txBox="1"/>
          <p:nvPr/>
        </p:nvSpPr>
        <p:spPr>
          <a:xfrm>
            <a:off x="1524000" y="342593"/>
            <a:ext cx="9144000"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EMPLOYMENT</a:t>
            </a:r>
            <a:endParaRPr lang="en-US" sz="2400" dirty="0">
              <a:solidFill>
                <a:prstClr val="black"/>
              </a:solidFill>
              <a:latin typeface="Arial"/>
              <a:cs typeface="Arial"/>
            </a:endParaRPr>
          </a:p>
        </p:txBody>
      </p:sp>
      <p:sp>
        <p:nvSpPr>
          <p:cNvPr id="5" name="object 4"/>
          <p:cNvSpPr txBox="1"/>
          <p:nvPr/>
        </p:nvSpPr>
        <p:spPr>
          <a:xfrm>
            <a:off x="1524000" y="1067568"/>
            <a:ext cx="9144000" cy="749564"/>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ARC OF MOVEMENT</a:t>
            </a:r>
          </a:p>
          <a:p>
            <a:pPr marL="55880" algn="ctr"/>
            <a:r>
              <a:rPr lang="en-US" sz="2400" spc="-5" dirty="0">
                <a:solidFill>
                  <a:prstClr val="black"/>
                </a:solidFill>
                <a:latin typeface="Arial"/>
                <a:cs typeface="Arial"/>
              </a:rPr>
              <a:t>(WOBBLE ZONE)</a:t>
            </a:r>
            <a:endParaRPr lang="en-US" sz="2400" dirty="0">
              <a:solidFill>
                <a:prstClr val="black"/>
              </a:solidFill>
              <a:latin typeface="Arial"/>
              <a:cs typeface="Arial"/>
            </a:endParaRPr>
          </a:p>
        </p:txBody>
      </p:sp>
    </p:spTree>
    <p:extLst>
      <p:ext uri="{BB962C8B-B14F-4D97-AF65-F5344CB8AC3E}">
        <p14:creationId xmlns:p14="http://schemas.microsoft.com/office/powerpoint/2010/main" val="19395836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4557455" y="1600200"/>
            <a:ext cx="3077088" cy="4797558"/>
          </a:xfrm>
          <a:prstGeom prst="rect">
            <a:avLst/>
          </a:prstGeom>
          <a:blipFill>
            <a:blip r:embed="rId3" cstate="print"/>
            <a:stretch>
              <a:fillRect/>
            </a:stretch>
          </a:blipFill>
        </p:spPr>
        <p:txBody>
          <a:bodyPr wrap="square" lIns="0" tIns="0" rIns="0" bIns="0" rtlCol="0"/>
          <a:lstStyle/>
          <a:p>
            <a:endParaRPr dirty="0">
              <a:solidFill>
                <a:prstClr val="black"/>
              </a:solidFill>
              <a:latin typeface="Arial" panose="020B0604020202020204" pitchFamily="34" charset="0"/>
            </a:endParaRPr>
          </a:p>
        </p:txBody>
      </p:sp>
      <p:sp>
        <p:nvSpPr>
          <p:cNvPr id="6" name="object 4"/>
          <p:cNvSpPr txBox="1"/>
          <p:nvPr/>
        </p:nvSpPr>
        <p:spPr>
          <a:xfrm>
            <a:off x="1524001" y="1066800"/>
            <a:ext cx="9143999"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TRIGGER CONTROL</a:t>
            </a:r>
            <a:endParaRPr lang="en-US" sz="2400" dirty="0">
              <a:solidFill>
                <a:prstClr val="black"/>
              </a:solidFill>
              <a:latin typeface="Arial"/>
              <a:cs typeface="Arial"/>
            </a:endParaRPr>
          </a:p>
        </p:txBody>
      </p:sp>
      <p:sp>
        <p:nvSpPr>
          <p:cNvPr id="7" name="object 4"/>
          <p:cNvSpPr txBox="1"/>
          <p:nvPr/>
        </p:nvSpPr>
        <p:spPr>
          <a:xfrm>
            <a:off x="1524000" y="342593"/>
            <a:ext cx="9144000"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EMPLOYMENT</a:t>
            </a:r>
            <a:endParaRPr lang="en-US" sz="2400" dirty="0">
              <a:solidFill>
                <a:prstClr val="black"/>
              </a:solidFill>
              <a:latin typeface="Arial"/>
              <a:cs typeface="Arial"/>
            </a:endParaRPr>
          </a:p>
        </p:txBody>
      </p:sp>
    </p:spTree>
    <p:extLst>
      <p:ext uri="{BB962C8B-B14F-4D97-AF65-F5344CB8AC3E}">
        <p14:creationId xmlns:p14="http://schemas.microsoft.com/office/powerpoint/2010/main" val="3014896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4"/>
          <p:cNvSpPr txBox="1"/>
          <p:nvPr/>
        </p:nvSpPr>
        <p:spPr>
          <a:xfrm>
            <a:off x="1524001" y="1066800"/>
            <a:ext cx="9143999"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WORK SPACE</a:t>
            </a:r>
            <a:endParaRPr lang="en-US" sz="2400" dirty="0">
              <a:solidFill>
                <a:prstClr val="black"/>
              </a:solidFill>
              <a:latin typeface="Arial"/>
              <a:cs typeface="Arial"/>
            </a:endParaRPr>
          </a:p>
        </p:txBody>
      </p:sp>
      <p:sp>
        <p:nvSpPr>
          <p:cNvPr id="7" name="object 5"/>
          <p:cNvSpPr/>
          <p:nvPr/>
        </p:nvSpPr>
        <p:spPr>
          <a:xfrm>
            <a:off x="2933699" y="1447033"/>
            <a:ext cx="6324600" cy="5334767"/>
          </a:xfrm>
          <a:prstGeom prst="rect">
            <a:avLst/>
          </a:prstGeom>
          <a:blipFill>
            <a:blip r:embed="rId3" cstate="print"/>
            <a:stretch>
              <a:fillRect/>
            </a:stretch>
          </a:blipFill>
        </p:spPr>
        <p:txBody>
          <a:bodyPr wrap="square" lIns="0" tIns="0" rIns="0" bIns="0" rtlCol="0"/>
          <a:lstStyle/>
          <a:p>
            <a:endParaRPr dirty="0">
              <a:solidFill>
                <a:prstClr val="black"/>
              </a:solidFill>
              <a:latin typeface="Arial" panose="020B0604020202020204" pitchFamily="34" charset="0"/>
            </a:endParaRPr>
          </a:p>
        </p:txBody>
      </p:sp>
      <p:sp>
        <p:nvSpPr>
          <p:cNvPr id="9" name="object 4"/>
          <p:cNvSpPr txBox="1"/>
          <p:nvPr/>
        </p:nvSpPr>
        <p:spPr>
          <a:xfrm>
            <a:off x="1524000" y="342593"/>
            <a:ext cx="9144000"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EMPLOYMENT</a:t>
            </a:r>
            <a:endParaRPr lang="en-US" sz="2400" dirty="0">
              <a:solidFill>
                <a:prstClr val="black"/>
              </a:solidFill>
              <a:latin typeface="Arial"/>
              <a:cs typeface="Arial"/>
            </a:endParaRPr>
          </a:p>
        </p:txBody>
      </p:sp>
    </p:spTree>
    <p:extLst>
      <p:ext uri="{BB962C8B-B14F-4D97-AF65-F5344CB8AC3E}">
        <p14:creationId xmlns:p14="http://schemas.microsoft.com/office/powerpoint/2010/main" val="12334608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3324439" y="1155700"/>
            <a:ext cx="5086350" cy="5715000"/>
          </a:xfrm>
          <a:prstGeom prst="rect">
            <a:avLst/>
          </a:prstGeom>
        </p:spPr>
      </p:pic>
    </p:spTree>
    <p:extLst>
      <p:ext uri="{BB962C8B-B14F-4D97-AF65-F5344CB8AC3E}">
        <p14:creationId xmlns:p14="http://schemas.microsoft.com/office/powerpoint/2010/main" val="29717620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4"/>
          <p:cNvSpPr txBox="1"/>
          <p:nvPr/>
        </p:nvSpPr>
        <p:spPr>
          <a:xfrm>
            <a:off x="1524000" y="1066800"/>
            <a:ext cx="9144000" cy="380232"/>
          </a:xfrm>
          <a:prstGeom prst="rect">
            <a:avLst/>
          </a:prstGeom>
        </p:spPr>
        <p:txBody>
          <a:bodyPr vert="horz" wrap="square" lIns="0" tIns="10795" rIns="0" bIns="0" rtlCol="0">
            <a:spAutoFit/>
          </a:bodyPr>
          <a:lstStyle/>
          <a:p>
            <a:pPr marL="50165" algn="ctr"/>
            <a:r>
              <a:rPr lang="en-US" sz="2400" spc="-5" dirty="0">
                <a:solidFill>
                  <a:prstClr val="black"/>
                </a:solidFill>
                <a:latin typeface="Arial"/>
                <a:cs typeface="Arial"/>
              </a:rPr>
              <a:t>FOLLOW-THROUGH ACTION SEQUENCE</a:t>
            </a:r>
            <a:endParaRPr lang="en-US" sz="2400" dirty="0">
              <a:solidFill>
                <a:prstClr val="black"/>
              </a:solidFill>
              <a:latin typeface="Arial"/>
              <a:cs typeface="Arial"/>
            </a:endParaRPr>
          </a:p>
        </p:txBody>
      </p:sp>
      <p:sp>
        <p:nvSpPr>
          <p:cNvPr id="6" name="object 4"/>
          <p:cNvSpPr txBox="1"/>
          <p:nvPr/>
        </p:nvSpPr>
        <p:spPr>
          <a:xfrm>
            <a:off x="1524000" y="342593"/>
            <a:ext cx="9144000" cy="380232"/>
          </a:xfrm>
          <a:prstGeom prst="rect">
            <a:avLst/>
          </a:prstGeom>
        </p:spPr>
        <p:txBody>
          <a:bodyPr vert="horz" wrap="square" lIns="0" tIns="10795" rIns="0" bIns="0" rtlCol="0">
            <a:spAutoFit/>
          </a:bodyPr>
          <a:lstStyle/>
          <a:p>
            <a:pPr marL="55880" algn="ctr"/>
            <a:r>
              <a:rPr lang="en-US" sz="2400" spc="-5" dirty="0">
                <a:solidFill>
                  <a:prstClr val="black"/>
                </a:solidFill>
                <a:latin typeface="Arial"/>
                <a:cs typeface="Arial"/>
              </a:rPr>
              <a:t>EMPLOYMENT</a:t>
            </a:r>
            <a:endParaRPr lang="en-US" sz="2400" dirty="0">
              <a:solidFill>
                <a:prstClr val="black"/>
              </a:solidFill>
              <a:latin typeface="Arial"/>
              <a:cs typeface="Aria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9600" y="2251628"/>
            <a:ext cx="8427774" cy="3527905"/>
          </a:xfrm>
          <a:prstGeom prst="rect">
            <a:avLst/>
          </a:prstGeom>
        </p:spPr>
      </p:pic>
      <p:grpSp>
        <p:nvGrpSpPr>
          <p:cNvPr id="46" name="Group 45"/>
          <p:cNvGrpSpPr/>
          <p:nvPr/>
        </p:nvGrpSpPr>
        <p:grpSpPr>
          <a:xfrm>
            <a:off x="1790700" y="4222192"/>
            <a:ext cx="1881028" cy="686875"/>
            <a:chOff x="266700" y="4222191"/>
            <a:chExt cx="1881028" cy="686875"/>
          </a:xfrm>
        </p:grpSpPr>
        <p:sp>
          <p:nvSpPr>
            <p:cNvPr id="9" name="TextBox 8"/>
            <p:cNvSpPr txBox="1"/>
            <p:nvPr/>
          </p:nvSpPr>
          <p:spPr>
            <a:xfrm>
              <a:off x="266700" y="4222191"/>
              <a:ext cx="1881028" cy="369332"/>
            </a:xfrm>
            <a:prstGeom prst="rect">
              <a:avLst/>
            </a:prstGeom>
            <a:noFill/>
          </p:spPr>
          <p:txBody>
            <a:bodyPr wrap="none" rtlCol="0">
              <a:spAutoFit/>
            </a:bodyPr>
            <a:lstStyle/>
            <a:p>
              <a:r>
                <a:rPr lang="en-US" dirty="0">
                  <a:solidFill>
                    <a:srgbClr val="EEECE1"/>
                  </a:solidFill>
                </a:rPr>
                <a:t>2. Recoil Recovery</a:t>
              </a:r>
            </a:p>
          </p:txBody>
        </p:sp>
        <p:cxnSp>
          <p:nvCxnSpPr>
            <p:cNvPr id="14" name="Straight Arrow Connector 13"/>
            <p:cNvCxnSpPr>
              <a:stCxn id="9" idx="2"/>
            </p:cNvCxnSpPr>
            <p:nvPr/>
          </p:nvCxnSpPr>
          <p:spPr>
            <a:xfrm>
              <a:off x="1207214" y="4591523"/>
              <a:ext cx="670402" cy="31754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4" name="Group 43"/>
          <p:cNvGrpSpPr/>
          <p:nvPr/>
        </p:nvGrpSpPr>
        <p:grpSpPr>
          <a:xfrm>
            <a:off x="1781338" y="3240028"/>
            <a:ext cx="2271391" cy="1331972"/>
            <a:chOff x="257337" y="3130350"/>
            <a:chExt cx="2271391" cy="1331972"/>
          </a:xfrm>
        </p:grpSpPr>
        <p:sp>
          <p:nvSpPr>
            <p:cNvPr id="4" name="TextBox 3"/>
            <p:cNvSpPr txBox="1"/>
            <p:nvPr/>
          </p:nvSpPr>
          <p:spPr>
            <a:xfrm>
              <a:off x="257337" y="3130350"/>
              <a:ext cx="2271391" cy="369332"/>
            </a:xfrm>
            <a:prstGeom prst="rect">
              <a:avLst/>
            </a:prstGeom>
            <a:noFill/>
          </p:spPr>
          <p:txBody>
            <a:bodyPr wrap="square" rtlCol="0">
              <a:spAutoFit/>
            </a:bodyPr>
            <a:lstStyle/>
            <a:p>
              <a:r>
                <a:rPr lang="en-US" dirty="0">
                  <a:solidFill>
                    <a:srgbClr val="EEECE1"/>
                  </a:solidFill>
                </a:rPr>
                <a:t>1. Recoil management</a:t>
              </a:r>
            </a:p>
          </p:txBody>
        </p:sp>
        <p:cxnSp>
          <p:nvCxnSpPr>
            <p:cNvPr id="18" name="Straight Arrow Connector 17"/>
            <p:cNvCxnSpPr>
              <a:stCxn id="4" idx="2"/>
            </p:cNvCxnSpPr>
            <p:nvPr/>
          </p:nvCxnSpPr>
          <p:spPr>
            <a:xfrm>
              <a:off x="1393033" y="3499682"/>
              <a:ext cx="969167" cy="96264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7" name="Group 46"/>
          <p:cNvGrpSpPr/>
          <p:nvPr/>
        </p:nvGrpSpPr>
        <p:grpSpPr>
          <a:xfrm>
            <a:off x="1781338" y="5410200"/>
            <a:ext cx="3781263" cy="369332"/>
            <a:chOff x="257337" y="5410200"/>
            <a:chExt cx="3781263" cy="369332"/>
          </a:xfrm>
        </p:grpSpPr>
        <p:sp>
          <p:nvSpPr>
            <p:cNvPr id="10" name="TextBox 9"/>
            <p:cNvSpPr txBox="1"/>
            <p:nvPr/>
          </p:nvSpPr>
          <p:spPr>
            <a:xfrm>
              <a:off x="257337" y="5410200"/>
              <a:ext cx="2181879" cy="369332"/>
            </a:xfrm>
            <a:prstGeom prst="rect">
              <a:avLst/>
            </a:prstGeom>
            <a:noFill/>
          </p:spPr>
          <p:txBody>
            <a:bodyPr wrap="none" rtlCol="0">
              <a:spAutoFit/>
            </a:bodyPr>
            <a:lstStyle/>
            <a:p>
              <a:r>
                <a:rPr lang="en-US" dirty="0">
                  <a:solidFill>
                    <a:srgbClr val="FF0000"/>
                  </a:solidFill>
                </a:rPr>
                <a:t>3. Trigger/ Sear Reset</a:t>
              </a:r>
            </a:p>
          </p:txBody>
        </p:sp>
        <p:cxnSp>
          <p:nvCxnSpPr>
            <p:cNvPr id="23" name="Straight Arrow Connector 22"/>
            <p:cNvCxnSpPr>
              <a:stCxn id="10" idx="3"/>
            </p:cNvCxnSpPr>
            <p:nvPr/>
          </p:nvCxnSpPr>
          <p:spPr>
            <a:xfrm flipV="1">
              <a:off x="2439216" y="5410200"/>
              <a:ext cx="1599384" cy="18466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8" name="Group 47"/>
          <p:cNvGrpSpPr/>
          <p:nvPr/>
        </p:nvGrpSpPr>
        <p:grpSpPr>
          <a:xfrm>
            <a:off x="6093488" y="2291834"/>
            <a:ext cx="2715615" cy="1023182"/>
            <a:chOff x="4569487" y="2291834"/>
            <a:chExt cx="2715615" cy="1023182"/>
          </a:xfrm>
        </p:grpSpPr>
        <p:sp>
          <p:nvSpPr>
            <p:cNvPr id="11" name="TextBox 10"/>
            <p:cNvSpPr txBox="1"/>
            <p:nvPr/>
          </p:nvSpPr>
          <p:spPr>
            <a:xfrm>
              <a:off x="4569487" y="2291834"/>
              <a:ext cx="2715615" cy="369332"/>
            </a:xfrm>
            <a:prstGeom prst="rect">
              <a:avLst/>
            </a:prstGeom>
            <a:noFill/>
          </p:spPr>
          <p:txBody>
            <a:bodyPr wrap="none" rtlCol="0">
              <a:spAutoFit/>
            </a:bodyPr>
            <a:lstStyle/>
            <a:p>
              <a:r>
                <a:rPr lang="en-US" dirty="0">
                  <a:solidFill>
                    <a:prstClr val="white"/>
                  </a:solidFill>
                </a:rPr>
                <a:t>4. Sight picture adjustment</a:t>
              </a:r>
            </a:p>
          </p:txBody>
        </p:sp>
        <p:cxnSp>
          <p:nvCxnSpPr>
            <p:cNvPr id="29" name="Straight Arrow Connector 28"/>
            <p:cNvCxnSpPr>
              <a:stCxn id="11" idx="2"/>
            </p:cNvCxnSpPr>
            <p:nvPr/>
          </p:nvCxnSpPr>
          <p:spPr>
            <a:xfrm flipH="1">
              <a:off x="4876800" y="2661166"/>
              <a:ext cx="1050495" cy="65385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9" name="Group 48"/>
          <p:cNvGrpSpPr/>
          <p:nvPr/>
        </p:nvGrpSpPr>
        <p:grpSpPr>
          <a:xfrm>
            <a:off x="4814830" y="3956804"/>
            <a:ext cx="4628186" cy="1136929"/>
            <a:chOff x="3290830" y="3956803"/>
            <a:chExt cx="4628186" cy="1136929"/>
          </a:xfrm>
        </p:grpSpPr>
        <p:sp>
          <p:nvSpPr>
            <p:cNvPr id="12" name="TextBox 11"/>
            <p:cNvSpPr txBox="1"/>
            <p:nvPr/>
          </p:nvSpPr>
          <p:spPr>
            <a:xfrm>
              <a:off x="5181600" y="4724400"/>
              <a:ext cx="2737416" cy="369332"/>
            </a:xfrm>
            <a:prstGeom prst="rect">
              <a:avLst/>
            </a:prstGeom>
            <a:noFill/>
          </p:spPr>
          <p:txBody>
            <a:bodyPr wrap="none" rtlCol="0">
              <a:spAutoFit/>
            </a:bodyPr>
            <a:lstStyle/>
            <a:p>
              <a:r>
                <a:rPr lang="en-US" dirty="0">
                  <a:solidFill>
                    <a:prstClr val="white"/>
                  </a:solidFill>
                </a:rPr>
                <a:t>5. Engagement Assessment</a:t>
              </a:r>
            </a:p>
          </p:txBody>
        </p:sp>
        <p:cxnSp>
          <p:nvCxnSpPr>
            <p:cNvPr id="33" name="Straight Arrow Connector 32"/>
            <p:cNvCxnSpPr>
              <a:stCxn id="12" idx="1"/>
            </p:cNvCxnSpPr>
            <p:nvPr/>
          </p:nvCxnSpPr>
          <p:spPr>
            <a:xfrm flipH="1" flipV="1">
              <a:off x="3290830" y="4015579"/>
              <a:ext cx="1890770" cy="89348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12" idx="1"/>
            </p:cNvCxnSpPr>
            <p:nvPr/>
          </p:nvCxnSpPr>
          <p:spPr>
            <a:xfrm flipH="1" flipV="1">
              <a:off x="3962400" y="3956803"/>
              <a:ext cx="1219200" cy="95226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74284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1046</Words>
  <Application>Microsoft Office PowerPoint</Application>
  <PresentationFormat>Widescreen</PresentationFormat>
  <Paragraphs>128</Paragraphs>
  <Slides>11</Slides>
  <Notes>10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11</vt:i4>
      </vt:variant>
    </vt:vector>
  </HeadingPairs>
  <TitlesOfParts>
    <vt:vector size="15" baseType="lpstr">
      <vt:lpstr>Arial</vt:lpstr>
      <vt:lpstr>Calibri</vt:lpstr>
      <vt:lpstr>1_Office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Stallings, Daniel E SFC MIL TRADOC USA</dc:creator>
  <cp:lastModifiedBy>Stallings, Daniel E SFC MIL TRADOC USA</cp:lastModifiedBy>
  <cp:revision>10</cp:revision>
  <dcterms:created xsi:type="dcterms:W3CDTF">2019-10-11T19:11:21Z</dcterms:created>
  <dcterms:modified xsi:type="dcterms:W3CDTF">2019-11-27T16:46:40Z</dcterms:modified>
</cp:coreProperties>
</file>