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4" r:id="rId3"/>
    <p:sldId id="258" r:id="rId4"/>
    <p:sldId id="272" r:id="rId5"/>
    <p:sldId id="281" r:id="rId6"/>
    <p:sldId id="275" r:id="rId7"/>
    <p:sldId id="276" r:id="rId8"/>
    <p:sldId id="277" r:id="rId9"/>
    <p:sldId id="278" r:id="rId10"/>
    <p:sldId id="280" r:id="rId11"/>
    <p:sldId id="288" r:id="rId12"/>
    <p:sldId id="289" r:id="rId13"/>
    <p:sldId id="290" r:id="rId14"/>
    <p:sldId id="273" r:id="rId15"/>
    <p:sldId id="282" r:id="rId16"/>
    <p:sldId id="283" r:id="rId17"/>
    <p:sldId id="270" r:id="rId18"/>
    <p:sldId id="286" r:id="rId19"/>
    <p:sldId id="287" r:id="rId20"/>
    <p:sldId id="269" r:id="rId21"/>
    <p:sldId id="284" r:id="rId22"/>
    <p:sldId id="274"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173" autoAdjust="0"/>
  </p:normalViewPr>
  <p:slideViewPr>
    <p:cSldViewPr snapToGrid="0">
      <p:cViewPr varScale="1">
        <p:scale>
          <a:sx n="74" d="100"/>
          <a:sy n="74" d="100"/>
        </p:scale>
        <p:origin x="11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225A5-B485-4AFF-82BF-01D0BB21CEC4}" type="datetimeFigureOut">
              <a:rPr lang="en-US" smtClean="0"/>
              <a:t>4/26/2022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2435C-90E7-4A01-81D1-856785BDBC15}" type="slidenum">
              <a:rPr lang="en-US" smtClean="0"/>
              <a:t>‹#›</a:t>
            </a:fld>
            <a:endParaRPr lang="en-US"/>
          </a:p>
        </p:txBody>
      </p:sp>
    </p:spTree>
    <p:extLst>
      <p:ext uri="{BB962C8B-B14F-4D97-AF65-F5344CB8AC3E}">
        <p14:creationId xmlns:p14="http://schemas.microsoft.com/office/powerpoint/2010/main" val="178496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2435C-90E7-4A01-81D1-856785BDBC15}" type="slidenum">
              <a:rPr lang="en-US" smtClean="0"/>
              <a:t>3</a:t>
            </a:fld>
            <a:endParaRPr lang="en-US"/>
          </a:p>
        </p:txBody>
      </p:sp>
    </p:spTree>
    <p:extLst>
      <p:ext uri="{BB962C8B-B14F-4D97-AF65-F5344CB8AC3E}">
        <p14:creationId xmlns:p14="http://schemas.microsoft.com/office/powerpoint/2010/main" val="4242276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2435C-90E7-4A01-81D1-856785BDBC15}" type="slidenum">
              <a:rPr lang="en-US" smtClean="0"/>
              <a:t>17</a:t>
            </a:fld>
            <a:endParaRPr lang="en-US"/>
          </a:p>
        </p:txBody>
      </p:sp>
    </p:spTree>
    <p:extLst>
      <p:ext uri="{BB962C8B-B14F-4D97-AF65-F5344CB8AC3E}">
        <p14:creationId xmlns:p14="http://schemas.microsoft.com/office/powerpoint/2010/main" val="240945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2435C-90E7-4A01-81D1-856785BDBC15}" type="slidenum">
              <a:rPr lang="en-US" smtClean="0"/>
              <a:t>18</a:t>
            </a:fld>
            <a:endParaRPr lang="en-US"/>
          </a:p>
        </p:txBody>
      </p:sp>
    </p:spTree>
    <p:extLst>
      <p:ext uri="{BB962C8B-B14F-4D97-AF65-F5344CB8AC3E}">
        <p14:creationId xmlns:p14="http://schemas.microsoft.com/office/powerpoint/2010/main" val="254606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2435C-90E7-4A01-81D1-856785BDBC15}" type="slidenum">
              <a:rPr lang="en-US" smtClean="0"/>
              <a:t>21</a:t>
            </a:fld>
            <a:endParaRPr lang="en-US"/>
          </a:p>
        </p:txBody>
      </p:sp>
    </p:spTree>
    <p:extLst>
      <p:ext uri="{BB962C8B-B14F-4D97-AF65-F5344CB8AC3E}">
        <p14:creationId xmlns:p14="http://schemas.microsoft.com/office/powerpoint/2010/main" val="363793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37BED-9F17-489B-8B8D-D33ADB30F0D3}" type="slidenum">
              <a:rPr lang="en-US" smtClean="0"/>
              <a:pPr/>
              <a:t>6</a:t>
            </a:fld>
            <a:endParaRPr lang="en-US" dirty="0"/>
          </a:p>
        </p:txBody>
      </p:sp>
    </p:spTree>
    <p:extLst>
      <p:ext uri="{BB962C8B-B14F-4D97-AF65-F5344CB8AC3E}">
        <p14:creationId xmlns:p14="http://schemas.microsoft.com/office/powerpoint/2010/main" val="6329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FCAF6-658C-4D33-9A66-A561CE9AA448}" type="slidenum">
              <a:rPr lang="en-US" smtClean="0"/>
              <a:pPr/>
              <a:t>7</a:t>
            </a:fld>
            <a:endParaRPr lang="en-US"/>
          </a:p>
        </p:txBody>
      </p:sp>
    </p:spTree>
    <p:extLst>
      <p:ext uri="{BB962C8B-B14F-4D97-AF65-F5344CB8AC3E}">
        <p14:creationId xmlns:p14="http://schemas.microsoft.com/office/powerpoint/2010/main" val="218812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9FCAF6-658C-4D33-9A66-A561CE9AA448}" type="slidenum">
              <a:rPr lang="en-US" smtClean="0"/>
              <a:pPr/>
              <a:t>8</a:t>
            </a:fld>
            <a:endParaRPr lang="en-US"/>
          </a:p>
        </p:txBody>
      </p:sp>
    </p:spTree>
    <p:extLst>
      <p:ext uri="{BB962C8B-B14F-4D97-AF65-F5344CB8AC3E}">
        <p14:creationId xmlns:p14="http://schemas.microsoft.com/office/powerpoint/2010/main" val="309318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Firing Box (TGT Set 2)</a:t>
            </a:r>
          </a:p>
          <a:p>
            <a:r>
              <a:rPr lang="en-US" dirty="0"/>
              <a:t>Center: 17S PU 59087 84838</a:t>
            </a:r>
          </a:p>
          <a:p>
            <a:r>
              <a:rPr lang="en-US" dirty="0"/>
              <a:t>L/U: 17S PU 59067 84846</a:t>
            </a:r>
          </a:p>
          <a:p>
            <a:r>
              <a:rPr lang="en-US" dirty="0"/>
              <a:t>R/U: 17S PU 59100 84853</a:t>
            </a:r>
          </a:p>
          <a:p>
            <a:r>
              <a:rPr lang="en-US" dirty="0"/>
              <a:t>L/L: 17S PU 59075 84824</a:t>
            </a:r>
          </a:p>
          <a:p>
            <a:r>
              <a:rPr lang="en-US" dirty="0"/>
              <a:t>R/L: 17S PU 59100 84830 </a:t>
            </a:r>
          </a:p>
          <a:p>
            <a:r>
              <a:rPr lang="en-US" dirty="0"/>
              <a:t>Target: 17S PU 59068 84877 / 59080 84871</a:t>
            </a:r>
          </a:p>
          <a:p>
            <a:endParaRPr lang="en-US" dirty="0"/>
          </a:p>
        </p:txBody>
      </p:sp>
      <p:sp>
        <p:nvSpPr>
          <p:cNvPr id="4" name="Slide Number Placeholder 3"/>
          <p:cNvSpPr>
            <a:spLocks noGrp="1"/>
          </p:cNvSpPr>
          <p:nvPr>
            <p:ph type="sldNum" sz="quarter" idx="10"/>
          </p:nvPr>
        </p:nvSpPr>
        <p:spPr/>
        <p:txBody>
          <a:bodyPr/>
          <a:lstStyle/>
          <a:p>
            <a:fld id="{15B4A54C-7FC9-4773-B62C-546F10EE88CD}" type="slidenum">
              <a:rPr lang="en-US" smtClean="0"/>
              <a:t>9</a:t>
            </a:fld>
            <a:endParaRPr lang="en-US"/>
          </a:p>
        </p:txBody>
      </p:sp>
    </p:spTree>
    <p:extLst>
      <p:ext uri="{BB962C8B-B14F-4D97-AF65-F5344CB8AC3E}">
        <p14:creationId xmlns:p14="http://schemas.microsoft.com/office/powerpoint/2010/main" val="325739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Firing Box (TGT Set 2)</a:t>
            </a:r>
          </a:p>
          <a:p>
            <a:r>
              <a:rPr lang="en-US" dirty="0"/>
              <a:t>Center: 17S PU 59087 84838</a:t>
            </a:r>
          </a:p>
          <a:p>
            <a:r>
              <a:rPr lang="en-US" dirty="0"/>
              <a:t>L/U: 17S PU 59067 84846</a:t>
            </a:r>
          </a:p>
          <a:p>
            <a:r>
              <a:rPr lang="en-US" dirty="0"/>
              <a:t>R/U: 17S PU 59100 84853</a:t>
            </a:r>
          </a:p>
          <a:p>
            <a:r>
              <a:rPr lang="en-US" dirty="0"/>
              <a:t>L/L: 17S PU 59075 84824</a:t>
            </a:r>
          </a:p>
          <a:p>
            <a:r>
              <a:rPr lang="en-US" dirty="0"/>
              <a:t>R/L: 17S PU 59100 84830 </a:t>
            </a:r>
          </a:p>
          <a:p>
            <a:r>
              <a:rPr lang="en-US" dirty="0"/>
              <a:t>Target: 17S PU 59068 84877 / 59080 84871</a:t>
            </a:r>
          </a:p>
          <a:p>
            <a:endParaRPr lang="en-US" dirty="0"/>
          </a:p>
        </p:txBody>
      </p:sp>
      <p:sp>
        <p:nvSpPr>
          <p:cNvPr id="4" name="Slide Number Placeholder 3"/>
          <p:cNvSpPr>
            <a:spLocks noGrp="1"/>
          </p:cNvSpPr>
          <p:nvPr>
            <p:ph type="sldNum" sz="quarter" idx="10"/>
          </p:nvPr>
        </p:nvSpPr>
        <p:spPr/>
        <p:txBody>
          <a:bodyPr/>
          <a:lstStyle/>
          <a:p>
            <a:fld id="{15B4A54C-7FC9-4773-B62C-546F10EE88CD}" type="slidenum">
              <a:rPr lang="en-US" smtClean="0"/>
              <a:t>10</a:t>
            </a:fld>
            <a:endParaRPr lang="en-US"/>
          </a:p>
        </p:txBody>
      </p:sp>
    </p:spTree>
    <p:extLst>
      <p:ext uri="{BB962C8B-B14F-4D97-AF65-F5344CB8AC3E}">
        <p14:creationId xmlns:p14="http://schemas.microsoft.com/office/powerpoint/2010/main" val="65010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2435C-90E7-4A01-81D1-856785BDBC15}" type="slidenum">
              <a:rPr lang="en-US" smtClean="0"/>
              <a:t>11</a:t>
            </a:fld>
            <a:endParaRPr lang="en-US"/>
          </a:p>
        </p:txBody>
      </p:sp>
    </p:spTree>
    <p:extLst>
      <p:ext uri="{BB962C8B-B14F-4D97-AF65-F5344CB8AC3E}">
        <p14:creationId xmlns:p14="http://schemas.microsoft.com/office/powerpoint/2010/main" val="417788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2435C-90E7-4A01-81D1-856785BDBC15}" type="slidenum">
              <a:rPr lang="en-US" smtClean="0"/>
              <a:t>12</a:t>
            </a:fld>
            <a:endParaRPr lang="en-US"/>
          </a:p>
        </p:txBody>
      </p:sp>
    </p:spTree>
    <p:extLst>
      <p:ext uri="{BB962C8B-B14F-4D97-AF65-F5344CB8AC3E}">
        <p14:creationId xmlns:p14="http://schemas.microsoft.com/office/powerpoint/2010/main" val="206005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2435C-90E7-4A01-81D1-856785BDBC15}" type="slidenum">
              <a:rPr lang="en-US" smtClean="0"/>
              <a:t>13</a:t>
            </a:fld>
            <a:endParaRPr lang="en-US"/>
          </a:p>
        </p:txBody>
      </p:sp>
    </p:spTree>
    <p:extLst>
      <p:ext uri="{BB962C8B-B14F-4D97-AF65-F5344CB8AC3E}">
        <p14:creationId xmlns:p14="http://schemas.microsoft.com/office/powerpoint/2010/main" val="386655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1A29993-47D5-4D5D-B39D-736C80DA7491}"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248097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29993-47D5-4D5D-B39D-736C80DA7491}"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364533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A29993-47D5-4D5D-B39D-736C80DA7491}"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5125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410368"/>
            <a:ext cx="7886700" cy="1325563"/>
          </a:xfr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A29993-47D5-4D5D-B39D-736C80DA7491}"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320701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A29993-47D5-4D5D-B39D-736C80DA7491}"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271422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320674"/>
            <a:ext cx="7886700" cy="1325563"/>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A29993-47D5-4D5D-B39D-736C80DA7491}"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132561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A29993-47D5-4D5D-B39D-736C80DA7491}"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173143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A29993-47D5-4D5D-B39D-736C80DA7491}"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379927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29993-47D5-4D5D-B39D-736C80DA7491}"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25671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9993-47D5-4D5D-B39D-736C80DA7491}"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49498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A29993-47D5-4D5D-B39D-736C80DA7491}"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0CDD7-28FC-4DD6-88BF-A4D7691603C2}" type="slidenum">
              <a:rPr lang="en-US" smtClean="0"/>
              <a:t>‹#›</a:t>
            </a:fld>
            <a:endParaRPr lang="en-US"/>
          </a:p>
        </p:txBody>
      </p:sp>
    </p:spTree>
    <p:extLst>
      <p:ext uri="{BB962C8B-B14F-4D97-AF65-F5344CB8AC3E}">
        <p14:creationId xmlns:p14="http://schemas.microsoft.com/office/powerpoint/2010/main" val="428124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29993-47D5-4D5D-B39D-736C80DA7491}" type="datetimeFigureOut">
              <a:rPr lang="en-US" smtClean="0"/>
              <a:t>4/26/2022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“HHC sets the standard!”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0CDD7-28FC-4DD6-88BF-A4D7691603C2}" type="slidenum">
              <a:rPr lang="en-US" smtClean="0"/>
              <a:t>‹#›</a:t>
            </a:fld>
            <a:endParaRPr lang="en-US"/>
          </a:p>
        </p:txBody>
      </p:sp>
      <p:sp>
        <p:nvSpPr>
          <p:cNvPr id="7" name="TextBox 6"/>
          <p:cNvSpPr txBox="1"/>
          <p:nvPr userDrawn="1"/>
        </p:nvSpPr>
        <p:spPr>
          <a:xfrm>
            <a:off x="1143000" y="20657"/>
            <a:ext cx="6858000" cy="230832"/>
          </a:xfrm>
          <a:prstGeom prst="rect">
            <a:avLst/>
          </a:prstGeom>
          <a:noFill/>
        </p:spPr>
        <p:txBody>
          <a:bodyPr wrap="square" rtlCol="0">
            <a:spAutoFit/>
          </a:bodyPr>
          <a:lstStyle/>
          <a:p>
            <a:pPr algn="ctr"/>
            <a:r>
              <a:rPr lang="en-US" sz="900" b="1" dirty="0">
                <a:solidFill>
                  <a:srgbClr val="00B050"/>
                </a:solidFill>
                <a:latin typeface="Arial" pitchFamily="34" charset="0"/>
                <a:cs typeface="Arial" pitchFamily="34" charset="0"/>
              </a:rPr>
              <a:t>UNCLASSIFIED</a:t>
            </a:r>
          </a:p>
        </p:txBody>
      </p:sp>
      <p:sp>
        <p:nvSpPr>
          <p:cNvPr id="8" name="Rectangle 7"/>
          <p:cNvSpPr/>
          <p:nvPr userDrawn="1"/>
        </p:nvSpPr>
        <p:spPr>
          <a:xfrm>
            <a:off x="0" y="312725"/>
            <a:ext cx="9144000" cy="31686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latin typeface=" Arial"/>
              </a:rPr>
              <a:t>HEADQUARTERS</a:t>
            </a:r>
            <a:r>
              <a:rPr lang="en-US" sz="1200" b="1" baseline="0" dirty="0">
                <a:solidFill>
                  <a:schemeClr val="tx1"/>
                </a:solidFill>
                <a:latin typeface=" Arial"/>
              </a:rPr>
              <a:t> &amp; HEADQUARTERS COMPANY, 2-327 BN</a:t>
            </a:r>
            <a:endParaRPr lang="en-US" sz="1200" b="1" dirty="0">
              <a:solidFill>
                <a:schemeClr val="tx1"/>
              </a:solidFill>
              <a:latin typeface=" Arial"/>
            </a:endParaRP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l="11936" t="13925" r="12950" b="6852"/>
          <a:stretch/>
        </p:blipFill>
        <p:spPr>
          <a:xfrm>
            <a:off x="31652" y="20657"/>
            <a:ext cx="1420704" cy="1343909"/>
          </a:xfrm>
          <a:prstGeom prst="rect">
            <a:avLst/>
          </a:prstGeom>
          <a:ln w="38100">
            <a:solidFill>
              <a:srgbClr val="FFC000"/>
            </a:solidFill>
          </a:ln>
        </p:spPr>
      </p:pic>
    </p:spTree>
    <p:extLst>
      <p:ext uri="{BB962C8B-B14F-4D97-AF65-F5344CB8AC3E}">
        <p14:creationId xmlns:p14="http://schemas.microsoft.com/office/powerpoint/2010/main" val="2671228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192" y="3509963"/>
            <a:ext cx="2771775" cy="2486025"/>
          </a:xfrm>
          <a:prstGeom prst="rect">
            <a:avLst/>
          </a:prstGeom>
        </p:spPr>
      </p:pic>
      <p:sp>
        <p:nvSpPr>
          <p:cNvPr id="2" name="Title 1"/>
          <p:cNvSpPr>
            <a:spLocks noGrp="1"/>
          </p:cNvSpPr>
          <p:nvPr>
            <p:ph type="ctrTitle"/>
          </p:nvPr>
        </p:nvSpPr>
        <p:spPr/>
        <p:txBody>
          <a:bodyPr>
            <a:normAutofit/>
          </a:bodyPr>
          <a:lstStyle/>
          <a:p>
            <a:r>
              <a:rPr lang="en-US" dirty="0">
                <a:latin typeface="Arial" panose="020B0604020202020204" pitchFamily="34" charset="0"/>
                <a:cs typeface="Arial" panose="020B0604020202020204" pitchFamily="34" charset="0"/>
              </a:rPr>
              <a:t>2-327 HHC</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SQD LFX OPORD</a:t>
            </a:r>
          </a:p>
        </p:txBody>
      </p:sp>
      <p:sp>
        <p:nvSpPr>
          <p:cNvPr id="3" name="Subtitle 2"/>
          <p:cNvSpPr>
            <a:spLocks noGrp="1"/>
          </p:cNvSpPr>
          <p:nvPr>
            <p:ph type="subTitle" idx="1"/>
          </p:nvPr>
        </p:nvSpPr>
        <p:spPr>
          <a:xfrm>
            <a:off x="1143000" y="3602038"/>
            <a:ext cx="6858000" cy="2951162"/>
          </a:xfrm>
        </p:spPr>
        <p:txBody>
          <a:bodyPr>
            <a:normAutofit fontScale="92500" lnSpcReduction="20000"/>
          </a:bodyPr>
          <a:lstStyle/>
          <a:p>
            <a:r>
              <a:rPr lang="en-US" b="1" i="1" dirty="0">
                <a:latin typeface="Arial" panose="020B0604020202020204" pitchFamily="34" charset="0"/>
                <a:cs typeface="Arial" panose="020B0604020202020204" pitchFamily="34" charset="0"/>
              </a:rPr>
              <a:t>17 AUG 2021</a:t>
            </a:r>
          </a:p>
          <a:p>
            <a:endParaRPr lang="en-US" dirty="0">
              <a:latin typeface="Arial" panose="020B0604020202020204" pitchFamily="34" charset="0"/>
              <a:cs typeface="Arial" panose="020B0604020202020204" pitchFamily="34" charset="0"/>
            </a:endParaRPr>
          </a:p>
          <a:p>
            <a:endParaRPr lang="en-US" dirty="0"/>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CPT Batley, CPT Rodriguez, CPT </a:t>
            </a:r>
            <a:r>
              <a:rPr lang="en-US" dirty="0" err="1">
                <a:latin typeface="Arial" panose="020B0604020202020204" pitchFamily="34" charset="0"/>
                <a:cs typeface="Arial" panose="020B0604020202020204" pitchFamily="34" charset="0"/>
              </a:rPr>
              <a:t>Dipasquale</a:t>
            </a:r>
            <a:r>
              <a:rPr lang="en-US" dirty="0"/>
              <a:t>, </a:t>
            </a:r>
            <a:r>
              <a:rPr lang="en-US" dirty="0">
                <a:latin typeface="Arial" panose="020B0604020202020204" pitchFamily="34" charset="0"/>
                <a:cs typeface="Arial" panose="020B0604020202020204" pitchFamily="34" charset="0"/>
              </a:rPr>
              <a:t>CPT Nam, CPT Robinson</a:t>
            </a:r>
          </a:p>
        </p:txBody>
      </p:sp>
    </p:spTree>
    <p:extLst>
      <p:ext uri="{BB962C8B-B14F-4D97-AF65-F5344CB8AC3E}">
        <p14:creationId xmlns:p14="http://schemas.microsoft.com/office/powerpoint/2010/main" val="416956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Group 276"/>
          <p:cNvGrpSpPr/>
          <p:nvPr/>
        </p:nvGrpSpPr>
        <p:grpSpPr>
          <a:xfrm>
            <a:off x="5572031" y="2945152"/>
            <a:ext cx="552235" cy="401184"/>
            <a:chOff x="-2032000" y="1997757"/>
            <a:chExt cx="552235" cy="401184"/>
          </a:xfrm>
        </p:grpSpPr>
        <p:sp>
          <p:nvSpPr>
            <p:cNvPr id="279" name="Isosceles Triangle 278"/>
            <p:cNvSpPr/>
            <p:nvPr/>
          </p:nvSpPr>
          <p:spPr>
            <a:xfrm>
              <a:off x="-2032000" y="1997757"/>
              <a:ext cx="552235" cy="401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TextBox 279"/>
            <p:cNvSpPr txBox="1"/>
            <p:nvPr/>
          </p:nvSpPr>
          <p:spPr>
            <a:xfrm>
              <a:off x="-1932423" y="2136380"/>
              <a:ext cx="43211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PB</a:t>
              </a:r>
              <a:endParaRPr lang="en-US" sz="1200" dirty="0">
                <a:latin typeface="Arial" panose="020B0604020202020204" pitchFamily="34" charset="0"/>
                <a:cs typeface="Arial" panose="020B0604020202020204" pitchFamily="34" charset="0"/>
              </a:endParaRPr>
            </a:p>
          </p:txBody>
        </p:sp>
      </p:grpSp>
      <p:grpSp>
        <p:nvGrpSpPr>
          <p:cNvPr id="262" name="Group 261"/>
          <p:cNvGrpSpPr/>
          <p:nvPr/>
        </p:nvGrpSpPr>
        <p:grpSpPr>
          <a:xfrm>
            <a:off x="4731567" y="2221713"/>
            <a:ext cx="552235" cy="401184"/>
            <a:chOff x="-2032000" y="1997757"/>
            <a:chExt cx="552235" cy="401184"/>
          </a:xfrm>
        </p:grpSpPr>
        <p:sp>
          <p:nvSpPr>
            <p:cNvPr id="272" name="Isosceles Triangle 271"/>
            <p:cNvSpPr/>
            <p:nvPr/>
          </p:nvSpPr>
          <p:spPr>
            <a:xfrm>
              <a:off x="-2032000" y="1997757"/>
              <a:ext cx="552235" cy="401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TextBox 272"/>
            <p:cNvSpPr txBox="1"/>
            <p:nvPr/>
          </p:nvSpPr>
          <p:spPr>
            <a:xfrm>
              <a:off x="-1932423" y="2136380"/>
              <a:ext cx="43211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PB</a:t>
              </a:r>
              <a:endParaRPr lang="en-US" sz="1200" dirty="0">
                <a:latin typeface="Arial" panose="020B0604020202020204" pitchFamily="34" charset="0"/>
                <a:cs typeface="Arial" panose="020B0604020202020204" pitchFamily="34" charset="0"/>
              </a:endParaRPr>
            </a:p>
          </p:txBody>
        </p:sp>
      </p:grpSp>
      <p:grpSp>
        <p:nvGrpSpPr>
          <p:cNvPr id="274" name="Group 273"/>
          <p:cNvGrpSpPr/>
          <p:nvPr/>
        </p:nvGrpSpPr>
        <p:grpSpPr>
          <a:xfrm>
            <a:off x="3928322" y="2862262"/>
            <a:ext cx="552235" cy="401184"/>
            <a:chOff x="-2032000" y="1997757"/>
            <a:chExt cx="552235" cy="401184"/>
          </a:xfrm>
        </p:grpSpPr>
        <p:sp>
          <p:nvSpPr>
            <p:cNvPr id="275" name="Isosceles Triangle 274"/>
            <p:cNvSpPr/>
            <p:nvPr/>
          </p:nvSpPr>
          <p:spPr>
            <a:xfrm>
              <a:off x="-2032000" y="1997757"/>
              <a:ext cx="552235" cy="401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TextBox 275"/>
            <p:cNvSpPr txBox="1"/>
            <p:nvPr/>
          </p:nvSpPr>
          <p:spPr>
            <a:xfrm>
              <a:off x="-1932423" y="2136380"/>
              <a:ext cx="43211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PB</a:t>
              </a:r>
              <a:endParaRPr lang="en-US" sz="1200" dirty="0">
                <a:latin typeface="Arial" panose="020B0604020202020204" pitchFamily="34" charset="0"/>
                <a:cs typeface="Arial" panose="020B0604020202020204" pitchFamily="34" charset="0"/>
              </a:endParaRPr>
            </a:p>
          </p:txBody>
        </p:sp>
      </p:grpSp>
      <p:pic>
        <p:nvPicPr>
          <p:cNvPr id="98" name="Picture 97"/>
          <p:cNvPicPr>
            <a:picLocks noChangeAspect="1"/>
          </p:cNvPicPr>
          <p:nvPr/>
        </p:nvPicPr>
        <p:blipFill>
          <a:blip r:embed="rId3"/>
          <a:stretch>
            <a:fillRect/>
          </a:stretch>
        </p:blipFill>
        <p:spPr>
          <a:xfrm>
            <a:off x="0" y="877943"/>
            <a:ext cx="9144000" cy="5963792"/>
          </a:xfrm>
          <a:prstGeom prst="rect">
            <a:avLst/>
          </a:prstGeom>
        </p:spPr>
      </p:pic>
      <p:sp>
        <p:nvSpPr>
          <p:cNvPr id="32" name="TextBox 31"/>
          <p:cNvSpPr txBox="1"/>
          <p:nvPr/>
        </p:nvSpPr>
        <p:spPr>
          <a:xfrm>
            <a:off x="-13904" y="938241"/>
            <a:ext cx="2219322" cy="2308324"/>
          </a:xfrm>
          <a:prstGeom prst="rect">
            <a:avLst/>
          </a:prstGeom>
          <a:solidFill>
            <a:schemeClr val="bg1">
              <a:lumMod val="95000"/>
            </a:schemeClr>
          </a:solidFill>
          <a:ln w="57150">
            <a:solidFill>
              <a:schemeClr val="tx1"/>
            </a:solidFill>
          </a:ln>
        </p:spPr>
        <p:txBody>
          <a:bodyPr wrap="square" rtlCol="0">
            <a:spAutoFit/>
          </a:bodyPr>
          <a:lstStyle/>
          <a:p>
            <a:r>
              <a:rPr lang="en-US" sz="900" b="1" u="sng" dirty="0">
                <a:latin typeface="Arial" panose="020B0604020202020204" pitchFamily="34" charset="0"/>
                <a:cs typeface="Arial" panose="020B0604020202020204" pitchFamily="34" charset="0"/>
              </a:rPr>
              <a:t>Rehearsal Lane</a:t>
            </a:r>
          </a:p>
          <a:p>
            <a:r>
              <a:rPr lang="en-US" sz="900" dirty="0">
                <a:latin typeface="Arial" panose="020B0604020202020204" pitchFamily="34" charset="0"/>
                <a:cs typeface="Arial" panose="020B0604020202020204" pitchFamily="34" charset="0"/>
              </a:rPr>
              <a:t>1</a:t>
            </a:r>
            <a:r>
              <a:rPr lang="en-US" sz="900" baseline="30000"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 PLT will set up a small scale mock lane to include </a:t>
            </a:r>
            <a:r>
              <a:rPr lang="en-US" sz="900" dirty="0" err="1">
                <a:latin typeface="Arial" panose="020B0604020202020204" pitchFamily="34" charset="0"/>
                <a:cs typeface="Arial" panose="020B0604020202020204" pitchFamily="34" charset="0"/>
              </a:rPr>
              <a:t>targetry</a:t>
            </a:r>
            <a:r>
              <a:rPr lang="en-US" sz="900" dirty="0">
                <a:latin typeface="Arial" panose="020B0604020202020204" pitchFamily="34" charset="0"/>
                <a:cs typeface="Arial" panose="020B0604020202020204" pitchFamily="34" charset="0"/>
              </a:rPr>
              <a:t> starting IVO 17S PU 64156 87910 and ending IVO 17S PU 64211 87898.</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Squads not conducting an iteration, on deck for an iteration, or working the range, will conduct rehearsals on the mock lane</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Platoon Leaders and Platoon Sergeants will walk through the mock lane with their Squads IOT evaluate and improve the execution</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Platoons will use Paratroopers from their formation to serve as OPFOR during the rehearsals</a:t>
            </a:r>
          </a:p>
        </p:txBody>
      </p:sp>
      <p:grpSp>
        <p:nvGrpSpPr>
          <p:cNvPr id="12" name="Group 82"/>
          <p:cNvGrpSpPr/>
          <p:nvPr/>
        </p:nvGrpSpPr>
        <p:grpSpPr>
          <a:xfrm rot="8129345">
            <a:off x="-820843" y="8559578"/>
            <a:ext cx="1909763" cy="3688762"/>
            <a:chOff x="3657600" y="1593311"/>
            <a:chExt cx="1909763" cy="3688762"/>
          </a:xfrm>
        </p:grpSpPr>
        <p:cxnSp>
          <p:nvCxnSpPr>
            <p:cNvPr id="84" name="Straight Connector 83"/>
            <p:cNvCxnSpPr/>
            <p:nvPr/>
          </p:nvCxnSpPr>
          <p:spPr>
            <a:xfrm rot="5400000" flipH="1" flipV="1">
              <a:off x="2743994" y="3428206"/>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700000" flipH="1" flipV="1">
              <a:off x="2947069" y="3386371"/>
              <a:ext cx="3648544" cy="76202"/>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100000" flipH="1" flipV="1">
              <a:off x="2573817" y="3421317"/>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572000" y="1676400"/>
              <a:ext cx="3834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sp>
          <p:nvSpPr>
            <p:cNvPr id="88" name="TextBox 87"/>
            <p:cNvSpPr txBox="1"/>
            <p:nvPr/>
          </p:nvSpPr>
          <p:spPr>
            <a:xfrm>
              <a:off x="4267200" y="1676400"/>
              <a:ext cx="3834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cxnSp>
          <p:nvCxnSpPr>
            <p:cNvPr id="89" name="Straight Connector 88"/>
            <p:cNvCxnSpPr/>
            <p:nvPr/>
          </p:nvCxnSpPr>
          <p:spPr>
            <a:xfrm rot="6000000" flipH="1" flipV="1">
              <a:off x="3114149" y="3419700"/>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4800000" flipH="1" flipV="1">
              <a:off x="2447982" y="3416072"/>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9075" y="1866900"/>
              <a:ext cx="31771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sp>
          <p:nvSpPr>
            <p:cNvPr id="92" name="TextBox 91"/>
            <p:cNvSpPr txBox="1"/>
            <p:nvPr/>
          </p:nvSpPr>
          <p:spPr>
            <a:xfrm>
              <a:off x="4911509" y="1895475"/>
              <a:ext cx="31771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cxnSp>
          <p:nvCxnSpPr>
            <p:cNvPr id="93" name="Straight Connector 92"/>
            <p:cNvCxnSpPr/>
            <p:nvPr/>
          </p:nvCxnSpPr>
          <p:spPr>
            <a:xfrm rot="5400000" flipH="1" flipV="1">
              <a:off x="3608878" y="3087198"/>
              <a:ext cx="3212119" cy="695325"/>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572000" y="5029200"/>
              <a:ext cx="304800" cy="223406"/>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a:off x="4267201" y="5029200"/>
              <a:ext cx="287839" cy="22773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V="1">
              <a:off x="2362200" y="3124200"/>
              <a:ext cx="3200400" cy="60960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7" name="Freeform 96"/>
            <p:cNvSpPr/>
            <p:nvPr/>
          </p:nvSpPr>
          <p:spPr>
            <a:xfrm>
              <a:off x="3657600" y="1600200"/>
              <a:ext cx="1909763" cy="230981"/>
            </a:xfrm>
            <a:custGeom>
              <a:avLst/>
              <a:gdLst>
                <a:gd name="connsiteX0" fmla="*/ 0 w 1909763"/>
                <a:gd name="connsiteY0" fmla="*/ 226219 h 230981"/>
                <a:gd name="connsiteX1" fmla="*/ 335756 w 1909763"/>
                <a:gd name="connsiteY1" fmla="*/ 47625 h 230981"/>
                <a:gd name="connsiteX2" fmla="*/ 588169 w 1909763"/>
                <a:gd name="connsiteY2" fmla="*/ 0 h 230981"/>
                <a:gd name="connsiteX3" fmla="*/ 916781 w 1909763"/>
                <a:gd name="connsiteY3" fmla="*/ 2381 h 230981"/>
                <a:gd name="connsiteX4" fmla="*/ 1314450 w 1909763"/>
                <a:gd name="connsiteY4" fmla="*/ 4763 h 230981"/>
                <a:gd name="connsiteX5" fmla="*/ 1643063 w 1909763"/>
                <a:gd name="connsiteY5" fmla="*/ 69056 h 230981"/>
                <a:gd name="connsiteX6" fmla="*/ 1909763 w 1909763"/>
                <a:gd name="connsiteY6"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763" h="230981">
                  <a:moveTo>
                    <a:pt x="0" y="226219"/>
                  </a:moveTo>
                  <a:lnTo>
                    <a:pt x="335756" y="47625"/>
                  </a:lnTo>
                  <a:lnTo>
                    <a:pt x="588169" y="0"/>
                  </a:lnTo>
                  <a:lnTo>
                    <a:pt x="916781" y="2381"/>
                  </a:lnTo>
                  <a:lnTo>
                    <a:pt x="1314450" y="4763"/>
                  </a:lnTo>
                  <a:lnTo>
                    <a:pt x="1643063" y="69056"/>
                  </a:lnTo>
                  <a:lnTo>
                    <a:pt x="1909763" y="23098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1" name="TextBox 50"/>
          <p:cNvSpPr txBox="1"/>
          <p:nvPr/>
        </p:nvSpPr>
        <p:spPr>
          <a:xfrm>
            <a:off x="7239000" y="8692381"/>
            <a:ext cx="1371600" cy="461665"/>
          </a:xfrm>
          <a:prstGeom prst="rect">
            <a:avLst/>
          </a:prstGeom>
          <a:solidFill>
            <a:schemeClr val="bg1"/>
          </a:solidFill>
          <a:ln>
            <a:solidFill>
              <a:schemeClr val="tx1"/>
            </a:solidFill>
          </a:ln>
        </p:spPr>
        <p:txBody>
          <a:bodyPr wrap="square" rtlCol="0">
            <a:spAutoFit/>
          </a:bodyPr>
          <a:lstStyle/>
          <a:p>
            <a:pPr algn="ctr"/>
            <a:r>
              <a:rPr lang="en-US" sz="1200" b="1" dirty="0">
                <a:solidFill>
                  <a:prstClr val="black"/>
                </a:solidFill>
                <a:latin typeface="Times New Roman" panose="02020603050405020304" pitchFamily="18" charset="0"/>
                <a:cs typeface="Times New Roman" panose="02020603050405020304" pitchFamily="18" charset="0"/>
              </a:rPr>
              <a:t>LL 120 DEG (MAG)</a:t>
            </a:r>
          </a:p>
        </p:txBody>
      </p:sp>
      <p:sp>
        <p:nvSpPr>
          <p:cNvPr id="67" name="TextBox 66"/>
          <p:cNvSpPr txBox="1"/>
          <p:nvPr/>
        </p:nvSpPr>
        <p:spPr>
          <a:xfrm>
            <a:off x="4559980" y="8081590"/>
            <a:ext cx="1474891" cy="369332"/>
          </a:xfrm>
          <a:prstGeom prst="rect">
            <a:avLst/>
          </a:prstGeom>
          <a:noFill/>
        </p:spPr>
        <p:txBody>
          <a:bodyPr wrap="square" rtlCol="0">
            <a:spAutoFit/>
          </a:bodyPr>
          <a:lstStyle/>
          <a:p>
            <a:r>
              <a:rPr lang="en-US" dirty="0">
                <a:solidFill>
                  <a:prstClr val="white"/>
                </a:solidFill>
                <a:latin typeface="Times New Roman" panose="02020603050405020304" pitchFamily="18" charset="0"/>
                <a:cs typeface="Times New Roman" panose="02020603050405020304" pitchFamily="18" charset="0"/>
              </a:rPr>
              <a:t>PL AMSTEL</a:t>
            </a:r>
          </a:p>
        </p:txBody>
      </p:sp>
      <p:sp>
        <p:nvSpPr>
          <p:cNvPr id="68" name="TextBox 67"/>
          <p:cNvSpPr txBox="1"/>
          <p:nvPr/>
        </p:nvSpPr>
        <p:spPr>
          <a:xfrm>
            <a:off x="8949734" y="7844019"/>
            <a:ext cx="1474891" cy="369332"/>
          </a:xfrm>
          <a:prstGeom prst="rect">
            <a:avLst/>
          </a:prstGeom>
          <a:noFill/>
        </p:spPr>
        <p:txBody>
          <a:bodyPr wrap="square" rtlCol="0">
            <a:spAutoFit/>
          </a:bodyPr>
          <a:lstStyle/>
          <a:p>
            <a:r>
              <a:rPr lang="en-US" dirty="0">
                <a:solidFill>
                  <a:prstClr val="white"/>
                </a:solidFill>
                <a:latin typeface="Times New Roman" panose="02020603050405020304" pitchFamily="18" charset="0"/>
                <a:cs typeface="Times New Roman" panose="02020603050405020304" pitchFamily="18" charset="0"/>
              </a:rPr>
              <a:t>PL BUD</a:t>
            </a:r>
          </a:p>
        </p:txBody>
      </p:sp>
      <p:grpSp>
        <p:nvGrpSpPr>
          <p:cNvPr id="106" name="Group 82"/>
          <p:cNvGrpSpPr/>
          <p:nvPr/>
        </p:nvGrpSpPr>
        <p:grpSpPr>
          <a:xfrm rot="18641253">
            <a:off x="5867348" y="8052872"/>
            <a:ext cx="1183407" cy="1936393"/>
            <a:chOff x="3657600" y="1500427"/>
            <a:chExt cx="1909763" cy="3781646"/>
          </a:xfrm>
        </p:grpSpPr>
        <p:cxnSp>
          <p:nvCxnSpPr>
            <p:cNvPr id="107" name="Straight Connector 106"/>
            <p:cNvCxnSpPr/>
            <p:nvPr/>
          </p:nvCxnSpPr>
          <p:spPr>
            <a:xfrm rot="5400000" flipH="1" flipV="1">
              <a:off x="2743994" y="3428206"/>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700000" flipH="1" flipV="1">
              <a:off x="2947069" y="3386371"/>
              <a:ext cx="3648544" cy="76202"/>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100000" flipH="1" flipV="1">
              <a:off x="2573817" y="3421317"/>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459499" y="1500427"/>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sp>
          <p:nvSpPr>
            <p:cNvPr id="111" name="TextBox 110"/>
            <p:cNvSpPr txBox="1"/>
            <p:nvPr/>
          </p:nvSpPr>
          <p:spPr>
            <a:xfrm>
              <a:off x="4154699" y="1500427"/>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cxnSp>
          <p:nvCxnSpPr>
            <p:cNvPr id="112" name="Straight Connector 111"/>
            <p:cNvCxnSpPr/>
            <p:nvPr/>
          </p:nvCxnSpPr>
          <p:spPr>
            <a:xfrm rot="6000000" flipH="1" flipV="1">
              <a:off x="3114149" y="3419700"/>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4800000" flipH="1" flipV="1">
              <a:off x="2447982" y="3416072"/>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935451" y="1734919"/>
              <a:ext cx="504963" cy="540961"/>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sp>
          <p:nvSpPr>
            <p:cNvPr id="115" name="TextBox 114"/>
            <p:cNvSpPr txBox="1"/>
            <p:nvPr/>
          </p:nvSpPr>
          <p:spPr>
            <a:xfrm>
              <a:off x="4817886" y="1763493"/>
              <a:ext cx="504963" cy="540961"/>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cxnSp>
          <p:nvCxnSpPr>
            <p:cNvPr id="116" name="Straight Connector 115"/>
            <p:cNvCxnSpPr/>
            <p:nvPr/>
          </p:nvCxnSpPr>
          <p:spPr>
            <a:xfrm rot="5400000" flipH="1" flipV="1">
              <a:off x="3608878" y="3087198"/>
              <a:ext cx="3212119" cy="695325"/>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4572000" y="5029200"/>
              <a:ext cx="304800" cy="223406"/>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4267201" y="5029200"/>
              <a:ext cx="287839" cy="22773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V="1">
              <a:off x="2362200" y="3124200"/>
              <a:ext cx="3200400" cy="60960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3657600" y="1600200"/>
              <a:ext cx="1909763" cy="230981"/>
            </a:xfrm>
            <a:custGeom>
              <a:avLst/>
              <a:gdLst>
                <a:gd name="connsiteX0" fmla="*/ 0 w 1909763"/>
                <a:gd name="connsiteY0" fmla="*/ 226219 h 230981"/>
                <a:gd name="connsiteX1" fmla="*/ 335756 w 1909763"/>
                <a:gd name="connsiteY1" fmla="*/ 47625 h 230981"/>
                <a:gd name="connsiteX2" fmla="*/ 588169 w 1909763"/>
                <a:gd name="connsiteY2" fmla="*/ 0 h 230981"/>
                <a:gd name="connsiteX3" fmla="*/ 916781 w 1909763"/>
                <a:gd name="connsiteY3" fmla="*/ 2381 h 230981"/>
                <a:gd name="connsiteX4" fmla="*/ 1314450 w 1909763"/>
                <a:gd name="connsiteY4" fmla="*/ 4763 h 230981"/>
                <a:gd name="connsiteX5" fmla="*/ 1643063 w 1909763"/>
                <a:gd name="connsiteY5" fmla="*/ 69056 h 230981"/>
                <a:gd name="connsiteX6" fmla="*/ 1909763 w 1909763"/>
                <a:gd name="connsiteY6"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763" h="230981">
                  <a:moveTo>
                    <a:pt x="0" y="226219"/>
                  </a:moveTo>
                  <a:lnTo>
                    <a:pt x="335756" y="47625"/>
                  </a:lnTo>
                  <a:lnTo>
                    <a:pt x="588169" y="0"/>
                  </a:lnTo>
                  <a:lnTo>
                    <a:pt x="916781" y="2381"/>
                  </a:lnTo>
                  <a:lnTo>
                    <a:pt x="1314450" y="4763"/>
                  </a:lnTo>
                  <a:lnTo>
                    <a:pt x="1643063" y="69056"/>
                  </a:lnTo>
                  <a:lnTo>
                    <a:pt x="1909763" y="23098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44" name="TextBox 143"/>
          <p:cNvSpPr txBox="1"/>
          <p:nvPr/>
        </p:nvSpPr>
        <p:spPr>
          <a:xfrm>
            <a:off x="8689493" y="8191165"/>
            <a:ext cx="1371600" cy="461665"/>
          </a:xfrm>
          <a:prstGeom prst="rect">
            <a:avLst/>
          </a:prstGeom>
          <a:solidFill>
            <a:schemeClr val="bg1"/>
          </a:solidFill>
          <a:ln>
            <a:solidFill>
              <a:schemeClr val="tx1"/>
            </a:solidFill>
          </a:ln>
        </p:spPr>
        <p:txBody>
          <a:bodyPr wrap="square" rtlCol="0">
            <a:spAutoFit/>
          </a:bodyPr>
          <a:lstStyle/>
          <a:p>
            <a:pPr algn="ctr"/>
            <a:r>
              <a:rPr lang="en-US" sz="1200" b="1" dirty="0">
                <a:solidFill>
                  <a:prstClr val="black"/>
                </a:solidFill>
                <a:latin typeface="Times New Roman" panose="02020603050405020304" pitchFamily="18" charset="0"/>
                <a:cs typeface="Times New Roman" panose="02020603050405020304" pitchFamily="18" charset="0"/>
              </a:rPr>
              <a:t>RL 165 DEG (MAG)</a:t>
            </a:r>
          </a:p>
        </p:txBody>
      </p:sp>
      <p:grpSp>
        <p:nvGrpSpPr>
          <p:cNvPr id="152" name="Group 82"/>
          <p:cNvGrpSpPr/>
          <p:nvPr/>
        </p:nvGrpSpPr>
        <p:grpSpPr>
          <a:xfrm rot="20682517">
            <a:off x="5090835" y="8771020"/>
            <a:ext cx="1183407" cy="1936394"/>
            <a:chOff x="3657600" y="1500426"/>
            <a:chExt cx="1909763" cy="3781647"/>
          </a:xfrm>
        </p:grpSpPr>
        <p:cxnSp>
          <p:nvCxnSpPr>
            <p:cNvPr id="153" name="Straight Connector 152"/>
            <p:cNvCxnSpPr/>
            <p:nvPr/>
          </p:nvCxnSpPr>
          <p:spPr>
            <a:xfrm rot="5400000" flipH="1" flipV="1">
              <a:off x="2743994" y="3428206"/>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700000" flipH="1" flipV="1">
              <a:off x="2947069" y="3386371"/>
              <a:ext cx="3648544" cy="76202"/>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100000" flipH="1" flipV="1">
              <a:off x="2573817" y="3421317"/>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4459500" y="1500426"/>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sp>
          <p:nvSpPr>
            <p:cNvPr id="157" name="TextBox 156"/>
            <p:cNvSpPr txBox="1"/>
            <p:nvPr/>
          </p:nvSpPr>
          <p:spPr>
            <a:xfrm>
              <a:off x="4154701" y="1500427"/>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cxnSp>
          <p:nvCxnSpPr>
            <p:cNvPr id="158" name="Straight Connector 157"/>
            <p:cNvCxnSpPr/>
            <p:nvPr/>
          </p:nvCxnSpPr>
          <p:spPr>
            <a:xfrm rot="6000000" flipH="1" flipV="1">
              <a:off x="3114149" y="3419700"/>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4800000" flipH="1" flipV="1">
              <a:off x="2447982" y="3416072"/>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935452" y="1734920"/>
              <a:ext cx="504963" cy="540960"/>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sp>
          <p:nvSpPr>
            <p:cNvPr id="161" name="TextBox 160"/>
            <p:cNvSpPr txBox="1"/>
            <p:nvPr/>
          </p:nvSpPr>
          <p:spPr>
            <a:xfrm>
              <a:off x="4817885" y="1763493"/>
              <a:ext cx="504963" cy="540960"/>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cxnSp>
          <p:nvCxnSpPr>
            <p:cNvPr id="162" name="Straight Connector 161"/>
            <p:cNvCxnSpPr/>
            <p:nvPr/>
          </p:nvCxnSpPr>
          <p:spPr>
            <a:xfrm rot="5400000" flipH="1" flipV="1">
              <a:off x="3608878" y="3087198"/>
              <a:ext cx="3212119" cy="695325"/>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572000" y="5029200"/>
              <a:ext cx="304800" cy="223406"/>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a:off x="4267201" y="5029200"/>
              <a:ext cx="287839" cy="22773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flipV="1">
              <a:off x="2362200" y="3124200"/>
              <a:ext cx="3200400" cy="60960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6" name="Freeform 165"/>
            <p:cNvSpPr/>
            <p:nvPr/>
          </p:nvSpPr>
          <p:spPr>
            <a:xfrm>
              <a:off x="3657600" y="1600200"/>
              <a:ext cx="1909763" cy="230981"/>
            </a:xfrm>
            <a:custGeom>
              <a:avLst/>
              <a:gdLst>
                <a:gd name="connsiteX0" fmla="*/ 0 w 1909763"/>
                <a:gd name="connsiteY0" fmla="*/ 226219 h 230981"/>
                <a:gd name="connsiteX1" fmla="*/ 335756 w 1909763"/>
                <a:gd name="connsiteY1" fmla="*/ 47625 h 230981"/>
                <a:gd name="connsiteX2" fmla="*/ 588169 w 1909763"/>
                <a:gd name="connsiteY2" fmla="*/ 0 h 230981"/>
                <a:gd name="connsiteX3" fmla="*/ 916781 w 1909763"/>
                <a:gd name="connsiteY3" fmla="*/ 2381 h 230981"/>
                <a:gd name="connsiteX4" fmla="*/ 1314450 w 1909763"/>
                <a:gd name="connsiteY4" fmla="*/ 4763 h 230981"/>
                <a:gd name="connsiteX5" fmla="*/ 1643063 w 1909763"/>
                <a:gd name="connsiteY5" fmla="*/ 69056 h 230981"/>
                <a:gd name="connsiteX6" fmla="*/ 1909763 w 1909763"/>
                <a:gd name="connsiteY6"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763" h="230981">
                  <a:moveTo>
                    <a:pt x="0" y="226219"/>
                  </a:moveTo>
                  <a:lnTo>
                    <a:pt x="335756" y="47625"/>
                  </a:lnTo>
                  <a:lnTo>
                    <a:pt x="588169" y="0"/>
                  </a:lnTo>
                  <a:lnTo>
                    <a:pt x="916781" y="2381"/>
                  </a:lnTo>
                  <a:lnTo>
                    <a:pt x="1314450" y="4763"/>
                  </a:lnTo>
                  <a:lnTo>
                    <a:pt x="1643063" y="69056"/>
                  </a:lnTo>
                  <a:lnTo>
                    <a:pt x="1909763" y="23098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348" name="Picture 347"/>
          <p:cNvPicPr/>
          <p:nvPr/>
        </p:nvPicPr>
        <p:blipFill>
          <a:blip r:embed="rId4" cstate="email">
            <a:extLst>
              <a:ext uri="{28A0092B-C50C-407E-A947-70E740481C1C}">
                <a14:useLocalDpi xmlns:a14="http://schemas.microsoft.com/office/drawing/2010/main"/>
              </a:ext>
            </a:extLst>
          </a:blip>
          <a:stretch>
            <a:fillRect/>
          </a:stretch>
        </p:blipFill>
        <p:spPr>
          <a:xfrm>
            <a:off x="8213665" y="63598"/>
            <a:ext cx="812165" cy="924560"/>
          </a:xfrm>
          <a:prstGeom prst="rect">
            <a:avLst/>
          </a:prstGeom>
        </p:spPr>
      </p:pic>
      <p:pic>
        <p:nvPicPr>
          <p:cNvPr id="349" name="Picture 3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71" y="130800"/>
            <a:ext cx="672466" cy="672466"/>
          </a:xfrm>
          <a:prstGeom prst="rect">
            <a:avLst/>
          </a:prstGeom>
        </p:spPr>
      </p:pic>
      <p:sp>
        <p:nvSpPr>
          <p:cNvPr id="316" name="Down Arrow 315"/>
          <p:cNvSpPr/>
          <p:nvPr/>
        </p:nvSpPr>
        <p:spPr>
          <a:xfrm rot="10800000">
            <a:off x="8530677" y="1089769"/>
            <a:ext cx="289680" cy="52124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Times New Roman" panose="02020603050405020304" pitchFamily="18" charset="0"/>
                <a:cs typeface="Times New Roman" panose="02020603050405020304" pitchFamily="18" charset="0"/>
              </a:rPr>
              <a:t>N</a:t>
            </a:r>
          </a:p>
        </p:txBody>
      </p:sp>
      <p:grpSp>
        <p:nvGrpSpPr>
          <p:cNvPr id="244" name="Group 243"/>
          <p:cNvGrpSpPr/>
          <p:nvPr/>
        </p:nvGrpSpPr>
        <p:grpSpPr>
          <a:xfrm>
            <a:off x="5307418" y="5025012"/>
            <a:ext cx="259542" cy="255801"/>
            <a:chOff x="-1177454" y="2815053"/>
            <a:chExt cx="259542" cy="255801"/>
          </a:xfrm>
        </p:grpSpPr>
        <p:sp>
          <p:nvSpPr>
            <p:cNvPr id="245" name="Rectangle 244"/>
            <p:cNvSpPr/>
            <p:nvPr/>
          </p:nvSpPr>
          <p:spPr>
            <a:xfrm>
              <a:off x="-1177454" y="2815053"/>
              <a:ext cx="259542" cy="2558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lus 245"/>
            <p:cNvSpPr/>
            <p:nvPr/>
          </p:nvSpPr>
          <p:spPr>
            <a:xfrm>
              <a:off x="-1158404" y="2824578"/>
              <a:ext cx="215850" cy="23433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TextBox 246"/>
          <p:cNvSpPr txBox="1"/>
          <p:nvPr/>
        </p:nvSpPr>
        <p:spPr>
          <a:xfrm>
            <a:off x="5082588" y="4711493"/>
            <a:ext cx="686573"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MEDEVAC</a:t>
            </a:r>
          </a:p>
        </p:txBody>
      </p:sp>
      <p:sp>
        <p:nvSpPr>
          <p:cNvPr id="271" name="TextBox 270"/>
          <p:cNvSpPr txBox="1"/>
          <p:nvPr/>
        </p:nvSpPr>
        <p:spPr>
          <a:xfrm>
            <a:off x="4519062" y="4593021"/>
            <a:ext cx="398875"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ASP</a:t>
            </a:r>
          </a:p>
        </p:txBody>
      </p:sp>
      <p:sp>
        <p:nvSpPr>
          <p:cNvPr id="284" name="TextBox 283"/>
          <p:cNvSpPr txBox="1"/>
          <p:nvPr/>
        </p:nvSpPr>
        <p:spPr>
          <a:xfrm>
            <a:off x="4027899" y="3579474"/>
            <a:ext cx="648539"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Rehearsal Area</a:t>
            </a:r>
          </a:p>
        </p:txBody>
      </p:sp>
      <p:cxnSp>
        <p:nvCxnSpPr>
          <p:cNvPr id="33" name="Straight Arrow Connector 32"/>
          <p:cNvCxnSpPr/>
          <p:nvPr/>
        </p:nvCxnSpPr>
        <p:spPr>
          <a:xfrm>
            <a:off x="5933812" y="4160135"/>
            <a:ext cx="21509" cy="1053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 name="TextBox 292"/>
          <p:cNvSpPr txBox="1"/>
          <p:nvPr/>
        </p:nvSpPr>
        <p:spPr>
          <a:xfrm>
            <a:off x="-5603" y="3225934"/>
            <a:ext cx="2200859" cy="1754326"/>
          </a:xfrm>
          <a:prstGeom prst="rect">
            <a:avLst/>
          </a:prstGeom>
          <a:solidFill>
            <a:schemeClr val="bg1">
              <a:lumMod val="95000"/>
            </a:schemeClr>
          </a:solidFill>
          <a:ln w="57150">
            <a:solidFill>
              <a:schemeClr val="tx1"/>
            </a:solidFill>
          </a:ln>
        </p:spPr>
        <p:txBody>
          <a:bodyPr wrap="square" rtlCol="0">
            <a:spAutoFit/>
          </a:bodyPr>
          <a:lstStyle/>
          <a:p>
            <a:r>
              <a:rPr lang="en-US" sz="900" b="1" u="sng" dirty="0">
                <a:latin typeface="Arial" panose="020B0604020202020204" pitchFamily="34" charset="0"/>
                <a:cs typeface="Arial" panose="020B0604020202020204" pitchFamily="34" charset="0"/>
              </a:rPr>
              <a:t>Patrol Base Locations</a:t>
            </a:r>
          </a:p>
          <a:p>
            <a:r>
              <a:rPr lang="en-US" sz="900" dirty="0">
                <a:latin typeface="Arial" panose="020B0604020202020204" pitchFamily="34" charset="0"/>
                <a:cs typeface="Arial" panose="020B0604020202020204" pitchFamily="34" charset="0"/>
              </a:rPr>
              <a:t>Following day and night iterations on the rehearsal line, PLTs will establish patrol bases NW of the LFX Lane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PLTs will practice patrol base operations each night, to include reconnaissance, occupation, establishment, and priorities of work.</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Patrol Bases will be established IVO grid 17S PU 64183 87954, 50 m North of the mock lane.</a:t>
            </a:r>
          </a:p>
        </p:txBody>
      </p:sp>
      <p:grpSp>
        <p:nvGrpSpPr>
          <p:cNvPr id="212" name="Group 211"/>
          <p:cNvGrpSpPr/>
          <p:nvPr/>
        </p:nvGrpSpPr>
        <p:grpSpPr>
          <a:xfrm>
            <a:off x="4836759" y="3746585"/>
            <a:ext cx="923518" cy="521240"/>
            <a:chOff x="9665029" y="2993831"/>
            <a:chExt cx="923518" cy="521240"/>
          </a:xfrm>
        </p:grpSpPr>
        <p:grpSp>
          <p:nvGrpSpPr>
            <p:cNvPr id="241" name="Group 240"/>
            <p:cNvGrpSpPr/>
            <p:nvPr/>
          </p:nvGrpSpPr>
          <p:grpSpPr>
            <a:xfrm>
              <a:off x="9665029" y="3155787"/>
              <a:ext cx="684958" cy="294082"/>
              <a:chOff x="-1336704" y="4388880"/>
              <a:chExt cx="412779" cy="180211"/>
            </a:xfrm>
          </p:grpSpPr>
          <p:sp>
            <p:nvSpPr>
              <p:cNvPr id="260"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1000">
                  <a:solidFill>
                    <a:prstClr val="black"/>
                  </a:solidFill>
                  <a:latin typeface="Arial" pitchFamily="34" charset="0"/>
                  <a:cs typeface="Arial" pitchFamily="34" charset="0"/>
                </a:endParaRPr>
              </a:p>
            </p:txBody>
          </p:sp>
          <p:sp>
            <p:nvSpPr>
              <p:cNvPr id="261" name="Freeform 260"/>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7" name="Freeform 296"/>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8"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299"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300" name="Rectangle 299"/>
              <p:cNvSpPr/>
              <p:nvPr/>
            </p:nvSpPr>
            <p:spPr>
              <a:xfrm>
                <a:off x="-1336704" y="4505476"/>
                <a:ext cx="110763" cy="617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C Co</a:t>
                </a:r>
              </a:p>
            </p:txBody>
          </p:sp>
        </p:grpSp>
        <p:sp>
          <p:nvSpPr>
            <p:cNvPr id="242" name="Rectangle 241"/>
            <p:cNvSpPr/>
            <p:nvPr/>
          </p:nvSpPr>
          <p:spPr>
            <a:xfrm>
              <a:off x="10403800" y="3346058"/>
              <a:ext cx="184747" cy="1690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2-327</a:t>
              </a:r>
            </a:p>
          </p:txBody>
        </p:sp>
        <p:cxnSp>
          <p:nvCxnSpPr>
            <p:cNvPr id="259" name="Straight Connector 258"/>
            <p:cNvCxnSpPr/>
            <p:nvPr/>
          </p:nvCxnSpPr>
          <p:spPr>
            <a:xfrm>
              <a:off x="10106409" y="2993831"/>
              <a:ext cx="0" cy="122191"/>
            </a:xfrm>
            <a:prstGeom prst="line">
              <a:avLst/>
            </a:prstGeom>
          </p:spPr>
          <p:style>
            <a:lnRef idx="3">
              <a:schemeClr val="dk1"/>
            </a:lnRef>
            <a:fillRef idx="0">
              <a:schemeClr val="dk1"/>
            </a:fillRef>
            <a:effectRef idx="2">
              <a:schemeClr val="dk1"/>
            </a:effectRef>
            <a:fontRef idx="minor">
              <a:schemeClr val="tx1"/>
            </a:fontRef>
          </p:style>
        </p:cxnSp>
      </p:grpSp>
      <p:sp>
        <p:nvSpPr>
          <p:cNvPr id="301" name="TextBox 300"/>
          <p:cNvSpPr txBox="1"/>
          <p:nvPr/>
        </p:nvSpPr>
        <p:spPr>
          <a:xfrm>
            <a:off x="5534503" y="3840270"/>
            <a:ext cx="48761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Co CP</a:t>
            </a:r>
          </a:p>
        </p:txBody>
      </p:sp>
      <p:cxnSp>
        <p:nvCxnSpPr>
          <p:cNvPr id="10" name="Straight Arrow Connector 9"/>
          <p:cNvCxnSpPr/>
          <p:nvPr/>
        </p:nvCxnSpPr>
        <p:spPr>
          <a:xfrm flipH="1">
            <a:off x="5297426" y="4031947"/>
            <a:ext cx="324832" cy="273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8537194" y="1108854"/>
            <a:ext cx="276645" cy="504568"/>
            <a:chOff x="9428033" y="536944"/>
            <a:chExt cx="276645" cy="504568"/>
          </a:xfrm>
        </p:grpSpPr>
        <p:sp>
          <p:nvSpPr>
            <p:cNvPr id="292" name="Down Arrow 291"/>
            <p:cNvSpPr/>
            <p:nvPr/>
          </p:nvSpPr>
          <p:spPr>
            <a:xfrm rot="10800000">
              <a:off x="9428033" y="536944"/>
              <a:ext cx="276645" cy="504568"/>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450168" y="681295"/>
              <a:ext cx="12987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N</a:t>
              </a:r>
            </a:p>
          </p:txBody>
        </p:sp>
      </p:grpSp>
      <p:sp>
        <p:nvSpPr>
          <p:cNvPr id="99" name="Rectangle 4"/>
          <p:cNvSpPr txBox="1">
            <a:spLocks noChangeArrowheads="1"/>
          </p:cNvSpPr>
          <p:nvPr/>
        </p:nvSpPr>
        <p:spPr bwMode="auto">
          <a:xfrm>
            <a:off x="0" y="0"/>
            <a:ext cx="9144000" cy="895714"/>
          </a:xfrm>
          <a:prstGeom prst="rect">
            <a:avLst/>
          </a:prstGeom>
          <a:solidFill>
            <a:schemeClr val="tx1"/>
          </a:solidFill>
          <a:ln w="9525">
            <a:noFill/>
            <a:miter lim="800000"/>
            <a:headEnd/>
            <a:tailEnd/>
          </a:ln>
        </p:spPr>
        <p:txBody>
          <a:bodyPr vert="horz" wrap="square" lIns="91382" tIns="45691" rIns="91382" bIns="45691" numCol="1" anchor="ctr" anchorCtr="0" compatLnSpc="1">
            <a:prstTxWarp prst="textNoShape">
              <a:avLst/>
            </a:prstTxWarp>
            <a:noAutofit/>
          </a:bodyPr>
          <a:lstStyle/>
          <a:p>
            <a:pPr algn="ctr" defTabSz="914074"/>
            <a:r>
              <a:rPr lang="en-US" sz="3000" b="1" dirty="0">
                <a:solidFill>
                  <a:schemeClr val="bg1"/>
                </a:solidFill>
                <a:latin typeface="Arial" panose="020B0604020202020204" pitchFamily="34" charset="0"/>
                <a:ea typeface="+mj-ea"/>
                <a:cs typeface="Arial" panose="020B0604020202020204" pitchFamily="34" charset="0"/>
              </a:rPr>
              <a:t>Concurrent Training Plan</a:t>
            </a:r>
          </a:p>
        </p:txBody>
      </p:sp>
    </p:spTree>
    <p:extLst>
      <p:ext uri="{BB962C8B-B14F-4D97-AF65-F5344CB8AC3E}">
        <p14:creationId xmlns:p14="http://schemas.microsoft.com/office/powerpoint/2010/main" val="380493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66" y="410368"/>
            <a:ext cx="8724834" cy="1325563"/>
          </a:xfrm>
        </p:spPr>
        <p:txBody>
          <a:bodyPr>
            <a:normAutofit/>
          </a:bodyPr>
          <a:lstStyle/>
          <a:p>
            <a:r>
              <a:rPr lang="en-US" sz="4200" dirty="0"/>
              <a:t>SYNC MAT 13 SEP: Blank Fire</a:t>
            </a:r>
          </a:p>
        </p:txBody>
      </p:sp>
      <p:sp>
        <p:nvSpPr>
          <p:cNvPr id="6" name="Content Placeholder 2"/>
          <p:cNvSpPr txBox="1">
            <a:spLocks/>
          </p:cNvSpPr>
          <p:nvPr/>
        </p:nvSpPr>
        <p:spPr>
          <a:xfrm>
            <a:off x="263770" y="1331052"/>
            <a:ext cx="5287726" cy="5349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p>
        </p:txBody>
      </p:sp>
      <p:graphicFrame>
        <p:nvGraphicFramePr>
          <p:cNvPr id="3" name="Table 2"/>
          <p:cNvGraphicFramePr>
            <a:graphicFrameLocks noGrp="1"/>
          </p:cNvGraphicFramePr>
          <p:nvPr>
            <p:extLst>
              <p:ext uri="{D42A27DB-BD31-4B8C-83A1-F6EECF244321}">
                <p14:modId xmlns:p14="http://schemas.microsoft.com/office/powerpoint/2010/main" val="22446110"/>
              </p:ext>
            </p:extLst>
          </p:nvPr>
        </p:nvGraphicFramePr>
        <p:xfrm>
          <a:off x="1" y="1377246"/>
          <a:ext cx="9144000" cy="5447766"/>
        </p:xfrm>
        <a:graphic>
          <a:graphicData uri="http://schemas.openxmlformats.org/drawingml/2006/table">
            <a:tbl>
              <a:tblPr firstRow="1" bandRow="1">
                <a:tableStyleId>{D7AC3CCA-C797-4891-BE02-D94E43425B78}</a:tableStyleId>
              </a:tblPr>
              <a:tblGrid>
                <a:gridCol w="1828800">
                  <a:extLst>
                    <a:ext uri="{9D8B030D-6E8A-4147-A177-3AD203B41FA5}">
                      <a16:colId xmlns:a16="http://schemas.microsoft.com/office/drawing/2014/main" val="600317257"/>
                    </a:ext>
                  </a:extLst>
                </a:gridCol>
                <a:gridCol w="1828800">
                  <a:extLst>
                    <a:ext uri="{9D8B030D-6E8A-4147-A177-3AD203B41FA5}">
                      <a16:colId xmlns:a16="http://schemas.microsoft.com/office/drawing/2014/main" val="2476326915"/>
                    </a:ext>
                  </a:extLst>
                </a:gridCol>
                <a:gridCol w="1828800">
                  <a:extLst>
                    <a:ext uri="{9D8B030D-6E8A-4147-A177-3AD203B41FA5}">
                      <a16:colId xmlns:a16="http://schemas.microsoft.com/office/drawing/2014/main" val="450114331"/>
                    </a:ext>
                  </a:extLst>
                </a:gridCol>
                <a:gridCol w="2381249">
                  <a:extLst>
                    <a:ext uri="{9D8B030D-6E8A-4147-A177-3AD203B41FA5}">
                      <a16:colId xmlns:a16="http://schemas.microsoft.com/office/drawing/2014/main" val="875606117"/>
                    </a:ext>
                  </a:extLst>
                </a:gridCol>
                <a:gridCol w="1276351">
                  <a:extLst>
                    <a:ext uri="{9D8B030D-6E8A-4147-A177-3AD203B41FA5}">
                      <a16:colId xmlns:a16="http://schemas.microsoft.com/office/drawing/2014/main" val="24764402"/>
                    </a:ext>
                  </a:extLst>
                </a:gridCol>
              </a:tblGrid>
              <a:tr h="435684">
                <a:tc>
                  <a:txBody>
                    <a:bodyPr/>
                    <a:lstStyle/>
                    <a:p>
                      <a:pPr algn="ctr"/>
                      <a:r>
                        <a:rPr lang="en-US" sz="1600" b="1" dirty="0">
                          <a:latin typeface="Arial" panose="020B0604020202020204" pitchFamily="34" charset="0"/>
                          <a:cs typeface="Arial" panose="020B0604020202020204" pitchFamily="34" charset="0"/>
                        </a:rPr>
                        <a:t>TIMELINE</a:t>
                      </a:r>
                    </a:p>
                  </a:txBody>
                  <a:tcPr/>
                </a:tc>
                <a:tc>
                  <a:txBody>
                    <a:bodyPr/>
                    <a:lstStyle/>
                    <a:p>
                      <a:pPr algn="ctr"/>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baseline="0" dirty="0">
                          <a:latin typeface="Arial" panose="020B0604020202020204" pitchFamily="34" charset="0"/>
                          <a:cs typeface="Arial" panose="020B0604020202020204" pitchFamily="34" charset="0"/>
                        </a:rPr>
                        <a:t> PLT</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PLT</a:t>
                      </a:r>
                    </a:p>
                  </a:txBody>
                  <a:tcPr/>
                </a:tc>
                <a:tc>
                  <a:txBody>
                    <a:bodyPr/>
                    <a:lstStyle/>
                    <a:p>
                      <a:pPr algn="ctr"/>
                      <a:r>
                        <a:rPr lang="en-US" sz="1400" dirty="0">
                          <a:latin typeface="Arial" panose="020B0604020202020204" pitchFamily="34" charset="0"/>
                          <a:cs typeface="Arial" panose="020B0604020202020204" pitchFamily="34" charset="0"/>
                        </a:rPr>
                        <a:t>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PLT </a:t>
                      </a:r>
                    </a:p>
                  </a:txBody>
                  <a:tcPr/>
                </a:tc>
                <a:tc>
                  <a:txBody>
                    <a:bodyPr/>
                    <a:lstStyle/>
                    <a:p>
                      <a:pPr algn="ctr"/>
                      <a:r>
                        <a:rPr lang="en-US" sz="1400" dirty="0">
                          <a:latin typeface="Arial" panose="020B0604020202020204" pitchFamily="34" charset="0"/>
                          <a:cs typeface="Arial" panose="020B0604020202020204" pitchFamily="34" charset="0"/>
                        </a:rPr>
                        <a:t>HQ PLT</a:t>
                      </a:r>
                    </a:p>
                  </a:txBody>
                  <a:tcPr/>
                </a:tc>
                <a:extLst>
                  <a:ext uri="{0D108BD9-81ED-4DB2-BD59-A6C34878D82A}">
                    <a16:rowId xmlns:a16="http://schemas.microsoft.com/office/drawing/2014/main" val="2567358107"/>
                  </a:ext>
                </a:extLst>
              </a:tr>
              <a:tr h="434970">
                <a:tc>
                  <a:txBody>
                    <a:bodyPr/>
                    <a:lstStyle/>
                    <a:p>
                      <a:pPr algn="ctr"/>
                      <a:r>
                        <a:rPr lang="en-US" sz="1600" b="1" baseline="0" dirty="0">
                          <a:latin typeface="Arial" panose="020B0604020202020204" pitchFamily="34" charset="0"/>
                          <a:cs typeface="Arial" panose="020B0604020202020204" pitchFamily="34" charset="0"/>
                        </a:rPr>
                        <a:t>0600-0900</a:t>
                      </a:r>
                    </a:p>
                  </a:txBody>
                  <a:tcPr/>
                </a:tc>
                <a:tc gridSpan="4">
                  <a:txBody>
                    <a:bodyPr/>
                    <a:lstStyle/>
                    <a:p>
                      <a:pPr algn="ctr"/>
                      <a:r>
                        <a:rPr lang="en-US" sz="1400" dirty="0">
                          <a:latin typeface="Arial" panose="020B0604020202020204" pitchFamily="34" charset="0"/>
                          <a:cs typeface="Arial" panose="020B0604020202020204" pitchFamily="34" charset="0"/>
                        </a:rPr>
                        <a:t>SP</a:t>
                      </a:r>
                      <a:r>
                        <a:rPr lang="en-US" sz="1400" baseline="0" dirty="0">
                          <a:latin typeface="Arial" panose="020B0604020202020204" pitchFamily="34" charset="0"/>
                          <a:cs typeface="Arial" panose="020B0604020202020204" pitchFamily="34" charset="0"/>
                        </a:rPr>
                        <a:t>, establish/validate lane, MEDEVAC RXL, open range with range control, establish ammo distribution point, distribute ammo, and conduct safety brief</a:t>
                      </a:r>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a:p>
                  </a:txBody>
                  <a:tcPr/>
                </a:tc>
                <a:extLst>
                  <a:ext uri="{0D108BD9-81ED-4DB2-BD59-A6C34878D82A}">
                    <a16:rowId xmlns:a16="http://schemas.microsoft.com/office/drawing/2014/main" val="2446531151"/>
                  </a:ext>
                </a:extLst>
              </a:tr>
              <a:tr h="631640">
                <a:tc>
                  <a:txBody>
                    <a:bodyPr/>
                    <a:lstStyle/>
                    <a:p>
                      <a:pPr algn="ctr"/>
                      <a:r>
                        <a:rPr lang="en-US" sz="1600" b="1" dirty="0">
                          <a:latin typeface="Arial" panose="020B0604020202020204" pitchFamily="34" charset="0"/>
                          <a:cs typeface="Arial" panose="020B0604020202020204" pitchFamily="34" charset="0"/>
                        </a:rPr>
                        <a:t>0930-1230</a:t>
                      </a:r>
                      <a:endParaRPr lang="en-US" sz="1600" b="1" baseline="0" dirty="0">
                        <a:latin typeface="Arial" panose="020B0604020202020204" pitchFamily="34" charset="0"/>
                        <a:cs typeface="Arial" panose="020B0604020202020204" pitchFamily="34" charset="0"/>
                      </a:endParaRP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52000"/>
                      </a:schemeClr>
                    </a:solidFill>
                  </a:tcPr>
                </a:tc>
                <a:tc>
                  <a:txBody>
                    <a:bodyPr/>
                    <a:lstStyle/>
                    <a:p>
                      <a:pPr algn="ctr"/>
                      <a:r>
                        <a:rPr lang="en-US" sz="1200" b="1"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dirty="0">
                          <a:latin typeface="Arial" panose="020B0604020202020204" pitchFamily="34" charset="0"/>
                          <a:cs typeface="Arial" panose="020B0604020202020204" pitchFamily="34" charset="0"/>
                        </a:rPr>
                        <a:t> PLT </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 D Blank</a:t>
                      </a:r>
                    </a:p>
                  </a:txBody>
                  <a:tcPr>
                    <a:solidFill>
                      <a:schemeClr val="accent6">
                        <a:alpha val="51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1000"/>
                      </a:schemeClr>
                    </a:solidFill>
                  </a:tcPr>
                </a:tc>
                <a:tc>
                  <a:txBody>
                    <a:bodyPr/>
                    <a:lstStyle/>
                    <a:p>
                      <a:pPr algn="ct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22192920"/>
                  </a:ext>
                </a:extLst>
              </a:tr>
              <a:tr h="699162">
                <a:tc>
                  <a:txBody>
                    <a:bodyPr/>
                    <a:lstStyle/>
                    <a:p>
                      <a:pPr algn="ctr"/>
                      <a:r>
                        <a:rPr lang="en-US" sz="1600" b="1" dirty="0">
                          <a:latin typeface="Arial" panose="020B0604020202020204" pitchFamily="34" charset="0"/>
                          <a:cs typeface="Arial" panose="020B0604020202020204" pitchFamily="34" charset="0"/>
                        </a:rPr>
                        <a:t>1230-1530</a:t>
                      </a: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D Blank</a:t>
                      </a:r>
                    </a:p>
                  </a:txBody>
                  <a:tcPr>
                    <a:solidFill>
                      <a:schemeClr val="accent6">
                        <a:alpha val="52000"/>
                      </a:schemeClr>
                    </a:solidFill>
                  </a:tcPr>
                </a:tc>
                <a:tc>
                  <a:txBody>
                    <a:bodyPr/>
                    <a:lstStyle/>
                    <a:p>
                      <a:pPr algn="ctr"/>
                      <a:r>
                        <a:rPr lang="en-US" sz="1200" b="1" baseline="0"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1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51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22394155"/>
                  </a:ext>
                </a:extLst>
              </a:tr>
              <a:tr h="609881">
                <a:tc>
                  <a:txBody>
                    <a:bodyPr/>
                    <a:lstStyle/>
                    <a:p>
                      <a:pPr algn="ctr"/>
                      <a:r>
                        <a:rPr lang="en-US" sz="1600" b="1" dirty="0">
                          <a:latin typeface="Arial" panose="020B0604020202020204" pitchFamily="34" charset="0"/>
                          <a:cs typeface="Arial" panose="020B0604020202020204" pitchFamily="34" charset="0"/>
                        </a:rPr>
                        <a:t>1530-1830</a:t>
                      </a:r>
                    </a:p>
                    <a:p>
                      <a:pPr algn="ctr"/>
                      <a:endParaRPr lang="en-US" sz="1600" b="1" dirty="0">
                        <a:latin typeface="Arial" panose="020B0604020202020204" pitchFamily="34" charset="0"/>
                        <a:cs typeface="Arial" panose="020B0604020202020204" pitchFamily="34" charset="0"/>
                      </a:endParaRPr>
                    </a:p>
                  </a:txBody>
                  <a:tcPr/>
                </a:tc>
                <a:tc>
                  <a:txBody>
                    <a:bodyPr/>
                    <a:lstStyle/>
                    <a:p>
                      <a:pPr algn="ctr"/>
                      <a:r>
                        <a:rPr lang="en-US" sz="1200" b="1" baseline="0"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49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48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D</a:t>
                      </a:r>
                      <a:r>
                        <a:rPr lang="en-US" sz="1200" b="1" baseline="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Blank</a:t>
                      </a:r>
                    </a:p>
                  </a:txBody>
                  <a:tcPr>
                    <a:solidFill>
                      <a:schemeClr val="accent6">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75932728"/>
                  </a:ext>
                </a:extLst>
              </a:tr>
              <a:tr h="478027">
                <a:tc>
                  <a:txBody>
                    <a:bodyPr/>
                    <a:lstStyle/>
                    <a:p>
                      <a:pPr algn="ctr"/>
                      <a:r>
                        <a:rPr lang="en-US" sz="1600" b="1" dirty="0">
                          <a:latin typeface="Arial" panose="020B0604020202020204" pitchFamily="34" charset="0"/>
                          <a:cs typeface="Arial" panose="020B0604020202020204" pitchFamily="34" charset="0"/>
                        </a:rPr>
                        <a:t>1830-1930</a:t>
                      </a:r>
                    </a:p>
                  </a:txBody>
                  <a:tcPr/>
                </a:tc>
                <a:tc gridSpan="3">
                  <a:txBody>
                    <a:bodyPr/>
                    <a:lstStyle/>
                    <a:p>
                      <a:pPr algn="ctr"/>
                      <a:r>
                        <a:rPr lang="en-US" sz="1800" b="1" dirty="0">
                          <a:latin typeface="Arial" panose="020B0604020202020204" pitchFamily="34" charset="0"/>
                          <a:cs typeface="Arial" panose="020B0604020202020204" pitchFamily="34" charset="0"/>
                        </a:rPr>
                        <a:t>Dinner chow/</a:t>
                      </a:r>
                      <a:r>
                        <a:rPr lang="en-US" sz="1800" b="1" baseline="0" dirty="0">
                          <a:latin typeface="Arial" panose="020B0604020202020204" pitchFamily="34" charset="0"/>
                          <a:cs typeface="Arial" panose="020B0604020202020204" pitchFamily="34" charset="0"/>
                        </a:rPr>
                        <a:t> transition to Night Fire</a:t>
                      </a:r>
                      <a:endParaRPr lang="en-US" sz="1800" b="1" dirty="0">
                        <a:latin typeface="Arial" panose="020B0604020202020204" pitchFamily="34" charset="0"/>
                        <a:cs typeface="Arial" panose="020B0604020202020204" pitchFamily="34" charset="0"/>
                      </a:endParaRPr>
                    </a:p>
                  </a:txBody>
                  <a:tcPr>
                    <a:noFill/>
                  </a:tcPr>
                </a:tc>
                <a:tc hMerge="1">
                  <a:txBody>
                    <a:bodyPr/>
                    <a:lstStyle/>
                    <a:p>
                      <a:pPr algn="ctr"/>
                      <a:endParaRPr lang="en-US" sz="2000" b="1" dirty="0">
                        <a:latin typeface="Arial" panose="020B0604020202020204" pitchFamily="34" charset="0"/>
                        <a:cs typeface="Arial" panose="020B0604020202020204" pitchFamily="34" charset="0"/>
                      </a:endParaRPr>
                    </a:p>
                  </a:txBody>
                  <a:tcPr>
                    <a:solidFill>
                      <a:schemeClr val="accent5">
                        <a:alpha val="48000"/>
                      </a:schemeClr>
                    </a:solidFill>
                  </a:tcPr>
                </a:tc>
                <a:tc hMerge="1">
                  <a:txBody>
                    <a:bodyPr/>
                    <a:lstStyle/>
                    <a:p>
                      <a:pPr algn="ctr"/>
                      <a:endParaRPr lang="en-US" sz="2000" b="1" dirty="0">
                        <a:latin typeface="Arial" panose="020B0604020202020204" pitchFamily="34" charset="0"/>
                        <a:cs typeface="Arial" panose="020B0604020202020204" pitchFamily="34" charset="0"/>
                      </a:endParaRPr>
                    </a:p>
                  </a:txBody>
                  <a:tcPr>
                    <a:solidFill>
                      <a:schemeClr val="accent2">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Dinner Chow</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41032653"/>
                  </a:ext>
                </a:extLst>
              </a:tr>
              <a:tr h="609881">
                <a:tc>
                  <a:txBody>
                    <a:bodyPr/>
                    <a:lstStyle/>
                    <a:p>
                      <a:pPr algn="ctr"/>
                      <a:r>
                        <a:rPr lang="en-US" sz="1600" b="1" dirty="0">
                          <a:latin typeface="Arial" panose="020B0604020202020204" pitchFamily="34" charset="0"/>
                          <a:cs typeface="Arial" panose="020B0604020202020204" pitchFamily="34" charset="0"/>
                        </a:rPr>
                        <a:t>1930-2130</a:t>
                      </a:r>
                      <a:endParaRPr lang="en-US" sz="1600" b="1" baseline="0" dirty="0">
                        <a:latin typeface="Arial" panose="020B0604020202020204" pitchFamily="34" charset="0"/>
                        <a:cs typeface="Arial" panose="020B0604020202020204" pitchFamily="34" charset="0"/>
                      </a:endParaRP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49000"/>
                      </a:schemeClr>
                    </a:solidFill>
                  </a:tcPr>
                </a:tc>
                <a:tc>
                  <a:txBody>
                    <a:bodyPr/>
                    <a:lstStyle/>
                    <a:p>
                      <a:pPr algn="ctr"/>
                      <a:r>
                        <a:rPr lang="en-US" sz="1200" b="1"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dirty="0">
                          <a:latin typeface="Arial" panose="020B0604020202020204" pitchFamily="34" charset="0"/>
                          <a:cs typeface="Arial" panose="020B0604020202020204" pitchFamily="34" charset="0"/>
                        </a:rPr>
                        <a:t> PLT </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 N Blank</a:t>
                      </a:r>
                    </a:p>
                  </a:txBody>
                  <a:tcPr>
                    <a:solidFill>
                      <a:schemeClr val="accent6">
                        <a:alpha val="5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1000"/>
                      </a:schemeClr>
                    </a:solidFill>
                  </a:tcPr>
                </a:tc>
                <a:tc>
                  <a:txBody>
                    <a:bodyPr/>
                    <a:lstStyle/>
                    <a:p>
                      <a:pPr algn="ct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76818498"/>
                  </a:ext>
                </a:extLst>
              </a:tr>
              <a:tr h="609881">
                <a:tc>
                  <a:txBody>
                    <a:bodyPr/>
                    <a:lstStyle/>
                    <a:p>
                      <a:pPr algn="ctr"/>
                      <a:r>
                        <a:rPr lang="en-US" sz="1600" b="1" dirty="0">
                          <a:latin typeface="Arial" panose="020B0604020202020204" pitchFamily="34" charset="0"/>
                          <a:cs typeface="Arial" panose="020B0604020202020204" pitchFamily="34" charset="0"/>
                        </a:rPr>
                        <a:t>2130-2330</a:t>
                      </a: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N Blank</a:t>
                      </a:r>
                    </a:p>
                  </a:txBody>
                  <a:tcPr>
                    <a:solidFill>
                      <a:schemeClr val="accent6">
                        <a:alpha val="49000"/>
                      </a:schemeClr>
                    </a:solidFill>
                  </a:tcPr>
                </a:tc>
                <a:tc>
                  <a:txBody>
                    <a:bodyPr/>
                    <a:lstStyle/>
                    <a:p>
                      <a:pPr algn="ctr"/>
                      <a:r>
                        <a:rPr lang="en-US" sz="1200" b="1" baseline="0"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51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296768688"/>
                  </a:ext>
                </a:extLst>
              </a:tr>
              <a:tr h="606846">
                <a:tc>
                  <a:txBody>
                    <a:bodyPr/>
                    <a:lstStyle/>
                    <a:p>
                      <a:pPr algn="ctr"/>
                      <a:r>
                        <a:rPr lang="en-US" sz="1600" b="1" dirty="0">
                          <a:latin typeface="Arial" panose="020B0604020202020204" pitchFamily="34" charset="0"/>
                          <a:cs typeface="Arial" panose="020B0604020202020204" pitchFamily="34" charset="0"/>
                        </a:rPr>
                        <a:t>2330-0130</a:t>
                      </a:r>
                    </a:p>
                  </a:txBody>
                  <a:tcPr/>
                </a:tc>
                <a:tc>
                  <a:txBody>
                    <a:bodyPr/>
                    <a:lstStyle/>
                    <a:p>
                      <a:pPr algn="ctr"/>
                      <a:r>
                        <a:rPr lang="en-US" sz="1200" b="1" baseline="0"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baseline="0" dirty="0">
                          <a:latin typeface="Arial" panose="020B0604020202020204" pitchFamily="34" charset="0"/>
                          <a:cs typeface="Arial" panose="020B0604020202020204" pitchFamily="34" charset="0"/>
                        </a:rPr>
                        <a:t>N </a:t>
                      </a:r>
                      <a:r>
                        <a:rPr lang="en-US" sz="1200" b="1" dirty="0">
                          <a:latin typeface="Arial" panose="020B0604020202020204" pitchFamily="34" charset="0"/>
                          <a:cs typeface="Arial" panose="020B0604020202020204" pitchFamily="34" charset="0"/>
                        </a:rPr>
                        <a:t>Blank</a:t>
                      </a:r>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73901456"/>
                  </a:ext>
                </a:extLst>
              </a:tr>
            </a:tbl>
          </a:graphicData>
        </a:graphic>
      </p:graphicFrame>
    </p:spTree>
    <p:extLst>
      <p:ext uri="{BB962C8B-B14F-4D97-AF65-F5344CB8AC3E}">
        <p14:creationId xmlns:p14="http://schemas.microsoft.com/office/powerpoint/2010/main" val="146451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66" y="410368"/>
            <a:ext cx="8724834" cy="1325563"/>
          </a:xfrm>
        </p:spPr>
        <p:txBody>
          <a:bodyPr>
            <a:normAutofit/>
          </a:bodyPr>
          <a:lstStyle/>
          <a:p>
            <a:r>
              <a:rPr lang="en-US" sz="4200" dirty="0"/>
              <a:t>SYNC MAT 14 SEP: Blank Fire</a:t>
            </a:r>
          </a:p>
        </p:txBody>
      </p:sp>
      <p:sp>
        <p:nvSpPr>
          <p:cNvPr id="6" name="Content Placeholder 2"/>
          <p:cNvSpPr txBox="1">
            <a:spLocks/>
          </p:cNvSpPr>
          <p:nvPr/>
        </p:nvSpPr>
        <p:spPr>
          <a:xfrm>
            <a:off x="263770" y="1331052"/>
            <a:ext cx="5287726" cy="5349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p>
        </p:txBody>
      </p:sp>
      <p:graphicFrame>
        <p:nvGraphicFramePr>
          <p:cNvPr id="3" name="Table 2"/>
          <p:cNvGraphicFramePr>
            <a:graphicFrameLocks noGrp="1"/>
          </p:cNvGraphicFramePr>
          <p:nvPr>
            <p:extLst>
              <p:ext uri="{D42A27DB-BD31-4B8C-83A1-F6EECF244321}">
                <p14:modId xmlns:p14="http://schemas.microsoft.com/office/powerpoint/2010/main" val="2778215363"/>
              </p:ext>
            </p:extLst>
          </p:nvPr>
        </p:nvGraphicFramePr>
        <p:xfrm>
          <a:off x="1" y="1377246"/>
          <a:ext cx="9144000" cy="5447766"/>
        </p:xfrm>
        <a:graphic>
          <a:graphicData uri="http://schemas.openxmlformats.org/drawingml/2006/table">
            <a:tbl>
              <a:tblPr firstRow="1" bandRow="1">
                <a:tableStyleId>{D7AC3CCA-C797-4891-BE02-D94E43425B78}</a:tableStyleId>
              </a:tblPr>
              <a:tblGrid>
                <a:gridCol w="1828800">
                  <a:extLst>
                    <a:ext uri="{9D8B030D-6E8A-4147-A177-3AD203B41FA5}">
                      <a16:colId xmlns:a16="http://schemas.microsoft.com/office/drawing/2014/main" val="600317257"/>
                    </a:ext>
                  </a:extLst>
                </a:gridCol>
                <a:gridCol w="1828800">
                  <a:extLst>
                    <a:ext uri="{9D8B030D-6E8A-4147-A177-3AD203B41FA5}">
                      <a16:colId xmlns:a16="http://schemas.microsoft.com/office/drawing/2014/main" val="2476326915"/>
                    </a:ext>
                  </a:extLst>
                </a:gridCol>
                <a:gridCol w="1828800">
                  <a:extLst>
                    <a:ext uri="{9D8B030D-6E8A-4147-A177-3AD203B41FA5}">
                      <a16:colId xmlns:a16="http://schemas.microsoft.com/office/drawing/2014/main" val="450114331"/>
                    </a:ext>
                  </a:extLst>
                </a:gridCol>
                <a:gridCol w="2381249">
                  <a:extLst>
                    <a:ext uri="{9D8B030D-6E8A-4147-A177-3AD203B41FA5}">
                      <a16:colId xmlns:a16="http://schemas.microsoft.com/office/drawing/2014/main" val="875606117"/>
                    </a:ext>
                  </a:extLst>
                </a:gridCol>
                <a:gridCol w="1276351">
                  <a:extLst>
                    <a:ext uri="{9D8B030D-6E8A-4147-A177-3AD203B41FA5}">
                      <a16:colId xmlns:a16="http://schemas.microsoft.com/office/drawing/2014/main" val="24764402"/>
                    </a:ext>
                  </a:extLst>
                </a:gridCol>
              </a:tblGrid>
              <a:tr h="435684">
                <a:tc>
                  <a:txBody>
                    <a:bodyPr/>
                    <a:lstStyle/>
                    <a:p>
                      <a:pPr algn="ctr"/>
                      <a:r>
                        <a:rPr lang="en-US" sz="1600" b="1" dirty="0">
                          <a:latin typeface="Arial" panose="020B0604020202020204" pitchFamily="34" charset="0"/>
                          <a:cs typeface="Arial" panose="020B0604020202020204" pitchFamily="34" charset="0"/>
                        </a:rPr>
                        <a:t>TIMELINE</a:t>
                      </a:r>
                    </a:p>
                  </a:txBody>
                  <a:tcPr/>
                </a:tc>
                <a:tc>
                  <a:txBody>
                    <a:bodyPr/>
                    <a:lstStyle/>
                    <a:p>
                      <a:pPr algn="ctr"/>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baseline="0" dirty="0">
                          <a:latin typeface="Arial" panose="020B0604020202020204" pitchFamily="34" charset="0"/>
                          <a:cs typeface="Arial" panose="020B0604020202020204" pitchFamily="34" charset="0"/>
                        </a:rPr>
                        <a:t> PLT</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PLT</a:t>
                      </a:r>
                    </a:p>
                  </a:txBody>
                  <a:tcPr/>
                </a:tc>
                <a:tc>
                  <a:txBody>
                    <a:bodyPr/>
                    <a:lstStyle/>
                    <a:p>
                      <a:pPr algn="ctr"/>
                      <a:r>
                        <a:rPr lang="en-US" sz="1400" dirty="0">
                          <a:latin typeface="Arial" panose="020B0604020202020204" pitchFamily="34" charset="0"/>
                          <a:cs typeface="Arial" panose="020B0604020202020204" pitchFamily="34" charset="0"/>
                        </a:rPr>
                        <a:t>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PLT </a:t>
                      </a:r>
                    </a:p>
                  </a:txBody>
                  <a:tcPr/>
                </a:tc>
                <a:tc>
                  <a:txBody>
                    <a:bodyPr/>
                    <a:lstStyle/>
                    <a:p>
                      <a:pPr algn="ctr"/>
                      <a:r>
                        <a:rPr lang="en-US" sz="1400" dirty="0">
                          <a:latin typeface="Arial" panose="020B0604020202020204" pitchFamily="34" charset="0"/>
                          <a:cs typeface="Arial" panose="020B0604020202020204" pitchFamily="34" charset="0"/>
                        </a:rPr>
                        <a:t>HQ PLT</a:t>
                      </a:r>
                    </a:p>
                  </a:txBody>
                  <a:tcPr/>
                </a:tc>
                <a:extLst>
                  <a:ext uri="{0D108BD9-81ED-4DB2-BD59-A6C34878D82A}">
                    <a16:rowId xmlns:a16="http://schemas.microsoft.com/office/drawing/2014/main" val="2567358107"/>
                  </a:ext>
                </a:extLst>
              </a:tr>
              <a:tr h="434970">
                <a:tc>
                  <a:txBody>
                    <a:bodyPr/>
                    <a:lstStyle/>
                    <a:p>
                      <a:pPr algn="ctr"/>
                      <a:r>
                        <a:rPr lang="en-US" sz="1600" b="1" baseline="0" dirty="0">
                          <a:latin typeface="Arial" panose="020B0604020202020204" pitchFamily="34" charset="0"/>
                          <a:cs typeface="Arial" panose="020B0604020202020204" pitchFamily="34" charset="0"/>
                        </a:rPr>
                        <a:t>0600-0900</a:t>
                      </a:r>
                    </a:p>
                  </a:txBody>
                  <a:tcPr/>
                </a:tc>
                <a:tc gridSpan="4">
                  <a:txBody>
                    <a:bodyPr/>
                    <a:lstStyle/>
                    <a:p>
                      <a:pPr algn="ctr"/>
                      <a:r>
                        <a:rPr lang="en-US" sz="1400" baseline="0" dirty="0">
                          <a:latin typeface="Arial" panose="020B0604020202020204" pitchFamily="34" charset="0"/>
                          <a:cs typeface="Arial" panose="020B0604020202020204" pitchFamily="34" charset="0"/>
                        </a:rPr>
                        <a:t>MEDEVAC RXL, open range with range control, distribute ammo, breakfast chow, and conduct safety brief</a:t>
                      </a:r>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a:p>
                  </a:txBody>
                  <a:tcPr/>
                </a:tc>
                <a:extLst>
                  <a:ext uri="{0D108BD9-81ED-4DB2-BD59-A6C34878D82A}">
                    <a16:rowId xmlns:a16="http://schemas.microsoft.com/office/drawing/2014/main" val="2446531151"/>
                  </a:ext>
                </a:extLst>
              </a:tr>
              <a:tr h="631640">
                <a:tc>
                  <a:txBody>
                    <a:bodyPr/>
                    <a:lstStyle/>
                    <a:p>
                      <a:pPr algn="ctr"/>
                      <a:r>
                        <a:rPr lang="en-US" sz="1600" b="1" dirty="0">
                          <a:latin typeface="Arial" panose="020B0604020202020204" pitchFamily="34" charset="0"/>
                          <a:cs typeface="Arial" panose="020B0604020202020204" pitchFamily="34" charset="0"/>
                        </a:rPr>
                        <a:t>0930-1230</a:t>
                      </a:r>
                      <a:endParaRPr lang="en-US" sz="1600" b="1" baseline="0" dirty="0">
                        <a:latin typeface="Arial" panose="020B0604020202020204" pitchFamily="34" charset="0"/>
                        <a:cs typeface="Arial" panose="020B0604020202020204" pitchFamily="34" charset="0"/>
                      </a:endParaRP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52000"/>
                      </a:schemeClr>
                    </a:solidFill>
                  </a:tcPr>
                </a:tc>
                <a:tc>
                  <a:txBody>
                    <a:bodyPr/>
                    <a:lstStyle/>
                    <a:p>
                      <a:pPr algn="ctr"/>
                      <a:r>
                        <a:rPr lang="en-US" sz="1200" b="1"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dirty="0">
                          <a:latin typeface="Arial" panose="020B0604020202020204" pitchFamily="34" charset="0"/>
                          <a:cs typeface="Arial" panose="020B0604020202020204" pitchFamily="34" charset="0"/>
                        </a:rPr>
                        <a:t> PLT </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 D Live</a:t>
                      </a:r>
                      <a:r>
                        <a:rPr lang="en-US" sz="1200" b="1" baseline="0"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a:txBody>
                  <a:tcPr>
                    <a:solidFill>
                      <a:schemeClr val="accent6">
                        <a:alpha val="51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1000"/>
                      </a:schemeClr>
                    </a:solidFill>
                  </a:tcPr>
                </a:tc>
                <a:tc>
                  <a:txBody>
                    <a:bodyPr/>
                    <a:lstStyle/>
                    <a:p>
                      <a:pPr algn="ct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22192920"/>
                  </a:ext>
                </a:extLst>
              </a:tr>
              <a:tr h="699162">
                <a:tc>
                  <a:txBody>
                    <a:bodyPr/>
                    <a:lstStyle/>
                    <a:p>
                      <a:pPr algn="ctr"/>
                      <a:r>
                        <a:rPr lang="en-US" sz="1600" b="1" dirty="0">
                          <a:latin typeface="Arial" panose="020B0604020202020204" pitchFamily="34" charset="0"/>
                          <a:cs typeface="Arial" panose="020B0604020202020204" pitchFamily="34" charset="0"/>
                        </a:rPr>
                        <a:t>1230-1530</a:t>
                      </a: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D Live</a:t>
                      </a:r>
                    </a:p>
                  </a:txBody>
                  <a:tcPr>
                    <a:solidFill>
                      <a:schemeClr val="accent6">
                        <a:alpha val="52000"/>
                      </a:schemeClr>
                    </a:solidFill>
                  </a:tcPr>
                </a:tc>
                <a:tc>
                  <a:txBody>
                    <a:bodyPr/>
                    <a:lstStyle/>
                    <a:p>
                      <a:pPr algn="ctr"/>
                      <a:r>
                        <a:rPr lang="en-US" sz="1200" b="1" baseline="0"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1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51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22394155"/>
                  </a:ext>
                </a:extLst>
              </a:tr>
              <a:tr h="609881">
                <a:tc>
                  <a:txBody>
                    <a:bodyPr/>
                    <a:lstStyle/>
                    <a:p>
                      <a:pPr algn="ctr"/>
                      <a:r>
                        <a:rPr lang="en-US" sz="1600" b="1" dirty="0">
                          <a:latin typeface="Arial" panose="020B0604020202020204" pitchFamily="34" charset="0"/>
                          <a:cs typeface="Arial" panose="020B0604020202020204" pitchFamily="34" charset="0"/>
                        </a:rPr>
                        <a:t>1530-1830</a:t>
                      </a:r>
                    </a:p>
                    <a:p>
                      <a:pPr algn="ctr"/>
                      <a:endParaRPr lang="en-US" sz="1600" b="1" dirty="0">
                        <a:latin typeface="Arial" panose="020B0604020202020204" pitchFamily="34" charset="0"/>
                        <a:cs typeface="Arial" panose="020B0604020202020204" pitchFamily="34" charset="0"/>
                      </a:endParaRPr>
                    </a:p>
                  </a:txBody>
                  <a:tcPr/>
                </a:tc>
                <a:tc>
                  <a:txBody>
                    <a:bodyPr/>
                    <a:lstStyle/>
                    <a:p>
                      <a:pPr algn="ctr"/>
                      <a:r>
                        <a:rPr lang="en-US" sz="1200" b="1" baseline="0"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49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48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D</a:t>
                      </a:r>
                      <a:r>
                        <a:rPr lang="en-US" sz="1200" b="1" baseline="0" dirty="0">
                          <a:latin typeface="Arial" panose="020B0604020202020204" pitchFamily="34" charset="0"/>
                          <a:cs typeface="Arial" panose="020B0604020202020204" pitchFamily="34" charset="0"/>
                        </a:rPr>
                        <a:t> Live</a:t>
                      </a:r>
                      <a:endParaRPr lang="en-US" sz="1200" b="1" dirty="0">
                        <a:latin typeface="Arial" panose="020B0604020202020204" pitchFamily="34" charset="0"/>
                        <a:cs typeface="Arial" panose="020B0604020202020204" pitchFamily="34" charset="0"/>
                      </a:endParaRPr>
                    </a:p>
                  </a:txBody>
                  <a:tcPr>
                    <a:solidFill>
                      <a:schemeClr val="accent6">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75932728"/>
                  </a:ext>
                </a:extLst>
              </a:tr>
              <a:tr h="478027">
                <a:tc>
                  <a:txBody>
                    <a:bodyPr/>
                    <a:lstStyle/>
                    <a:p>
                      <a:pPr algn="ctr"/>
                      <a:r>
                        <a:rPr lang="en-US" sz="1600" b="1" dirty="0">
                          <a:latin typeface="Arial" panose="020B0604020202020204" pitchFamily="34" charset="0"/>
                          <a:cs typeface="Arial" panose="020B0604020202020204" pitchFamily="34" charset="0"/>
                        </a:rPr>
                        <a:t>1830-1930</a:t>
                      </a:r>
                    </a:p>
                  </a:txBody>
                  <a:tcPr/>
                </a:tc>
                <a:tc gridSpan="3">
                  <a:txBody>
                    <a:bodyPr/>
                    <a:lstStyle/>
                    <a:p>
                      <a:pPr algn="ctr"/>
                      <a:r>
                        <a:rPr lang="en-US" sz="1800" b="1" dirty="0">
                          <a:latin typeface="Arial" panose="020B0604020202020204" pitchFamily="34" charset="0"/>
                          <a:cs typeface="Arial" panose="020B0604020202020204" pitchFamily="34" charset="0"/>
                        </a:rPr>
                        <a:t>Dinner chow/</a:t>
                      </a:r>
                      <a:r>
                        <a:rPr lang="en-US" sz="1800" b="1" baseline="0" dirty="0">
                          <a:latin typeface="Arial" panose="020B0604020202020204" pitchFamily="34" charset="0"/>
                          <a:cs typeface="Arial" panose="020B0604020202020204" pitchFamily="34" charset="0"/>
                        </a:rPr>
                        <a:t> transition to Night Fire</a:t>
                      </a:r>
                      <a:endParaRPr lang="en-US" sz="1800" b="1" dirty="0">
                        <a:latin typeface="Arial" panose="020B0604020202020204" pitchFamily="34" charset="0"/>
                        <a:cs typeface="Arial" panose="020B0604020202020204" pitchFamily="34" charset="0"/>
                      </a:endParaRPr>
                    </a:p>
                  </a:txBody>
                  <a:tcPr>
                    <a:noFill/>
                  </a:tcPr>
                </a:tc>
                <a:tc hMerge="1">
                  <a:txBody>
                    <a:bodyPr/>
                    <a:lstStyle/>
                    <a:p>
                      <a:pPr algn="ctr"/>
                      <a:endParaRPr lang="en-US" sz="2000" b="1" dirty="0">
                        <a:latin typeface="Arial" panose="020B0604020202020204" pitchFamily="34" charset="0"/>
                        <a:cs typeface="Arial" panose="020B0604020202020204" pitchFamily="34" charset="0"/>
                      </a:endParaRPr>
                    </a:p>
                  </a:txBody>
                  <a:tcPr>
                    <a:solidFill>
                      <a:schemeClr val="accent5">
                        <a:alpha val="48000"/>
                      </a:schemeClr>
                    </a:solidFill>
                  </a:tcPr>
                </a:tc>
                <a:tc hMerge="1">
                  <a:txBody>
                    <a:bodyPr/>
                    <a:lstStyle/>
                    <a:p>
                      <a:pPr algn="ctr"/>
                      <a:endParaRPr lang="en-US" sz="2000" b="1" dirty="0">
                        <a:latin typeface="Arial" panose="020B0604020202020204" pitchFamily="34" charset="0"/>
                        <a:cs typeface="Arial" panose="020B0604020202020204" pitchFamily="34" charset="0"/>
                      </a:endParaRPr>
                    </a:p>
                  </a:txBody>
                  <a:tcPr>
                    <a:solidFill>
                      <a:schemeClr val="accent2">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Dinner Chow</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41032653"/>
                  </a:ext>
                </a:extLst>
              </a:tr>
              <a:tr h="609881">
                <a:tc>
                  <a:txBody>
                    <a:bodyPr/>
                    <a:lstStyle/>
                    <a:p>
                      <a:pPr algn="ctr"/>
                      <a:r>
                        <a:rPr lang="en-US" sz="1600" b="1" dirty="0">
                          <a:latin typeface="Arial" panose="020B0604020202020204" pitchFamily="34" charset="0"/>
                          <a:cs typeface="Arial" panose="020B0604020202020204" pitchFamily="34" charset="0"/>
                        </a:rPr>
                        <a:t>1930-2130</a:t>
                      </a:r>
                      <a:endParaRPr lang="en-US" sz="1600" b="1" baseline="0" dirty="0">
                        <a:latin typeface="Arial" panose="020B0604020202020204" pitchFamily="34" charset="0"/>
                        <a:cs typeface="Arial" panose="020B0604020202020204" pitchFamily="34" charset="0"/>
                      </a:endParaRP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49000"/>
                      </a:schemeClr>
                    </a:solidFill>
                  </a:tcPr>
                </a:tc>
                <a:tc>
                  <a:txBody>
                    <a:bodyPr/>
                    <a:lstStyle/>
                    <a:p>
                      <a:pPr algn="ctr"/>
                      <a:r>
                        <a:rPr lang="en-US" sz="1200" b="1"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dirty="0">
                          <a:latin typeface="Arial" panose="020B0604020202020204" pitchFamily="34" charset="0"/>
                          <a:cs typeface="Arial" panose="020B0604020202020204" pitchFamily="34" charset="0"/>
                        </a:rPr>
                        <a:t> PLT </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 N Live</a:t>
                      </a:r>
                    </a:p>
                  </a:txBody>
                  <a:tcPr>
                    <a:solidFill>
                      <a:schemeClr val="accent6">
                        <a:alpha val="5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1000"/>
                      </a:schemeClr>
                    </a:solidFill>
                  </a:tcPr>
                </a:tc>
                <a:tc>
                  <a:txBody>
                    <a:bodyPr/>
                    <a:lstStyle/>
                    <a:p>
                      <a:pPr algn="ct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676818498"/>
                  </a:ext>
                </a:extLst>
              </a:tr>
              <a:tr h="609881">
                <a:tc>
                  <a:txBody>
                    <a:bodyPr/>
                    <a:lstStyle/>
                    <a:p>
                      <a:pPr algn="ctr"/>
                      <a:r>
                        <a:rPr lang="en-US" sz="1600" b="1" dirty="0">
                          <a:latin typeface="Arial" panose="020B0604020202020204" pitchFamily="34" charset="0"/>
                          <a:cs typeface="Arial" panose="020B0604020202020204" pitchFamily="34" charset="0"/>
                        </a:rPr>
                        <a:t>2130-2330</a:t>
                      </a:r>
                    </a:p>
                  </a:txBody>
                  <a:tcPr/>
                </a:tc>
                <a:tc>
                  <a:txBody>
                    <a:bodyPr/>
                    <a:lstStyle/>
                    <a:p>
                      <a:pPr algn="ctr"/>
                      <a:r>
                        <a:rPr lang="en-US" sz="1200" b="1"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dirty="0">
                          <a:latin typeface="Arial" panose="020B0604020202020204" pitchFamily="34" charset="0"/>
                          <a:cs typeface="Arial" panose="020B0604020202020204" pitchFamily="34" charset="0"/>
                        </a:rPr>
                        <a:t>N Live</a:t>
                      </a:r>
                    </a:p>
                  </a:txBody>
                  <a:tcPr>
                    <a:solidFill>
                      <a:schemeClr val="accent6">
                        <a:alpha val="49000"/>
                      </a:schemeClr>
                    </a:solidFill>
                  </a:tcPr>
                </a:tc>
                <a:tc>
                  <a:txBody>
                    <a:bodyPr/>
                    <a:lstStyle/>
                    <a:p>
                      <a:pPr algn="ctr"/>
                      <a:r>
                        <a:rPr lang="en-US" sz="1200" b="1" baseline="0" dirty="0">
                          <a:latin typeface="Arial" panose="020B0604020202020204" pitchFamily="34" charset="0"/>
                          <a:cs typeface="Arial" panose="020B0604020202020204" pitchFamily="34" charset="0"/>
                        </a:rPr>
                        <a:t>2</a:t>
                      </a:r>
                      <a:r>
                        <a:rPr lang="en-US" sz="1200" b="1" baseline="30000" dirty="0">
                          <a:latin typeface="Arial" panose="020B0604020202020204" pitchFamily="34" charset="0"/>
                          <a:cs typeface="Arial" panose="020B0604020202020204" pitchFamily="34" charset="0"/>
                        </a:rPr>
                        <a:t>nd</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alpha val="5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alpha val="51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296768688"/>
                  </a:ext>
                </a:extLst>
              </a:tr>
              <a:tr h="606846">
                <a:tc>
                  <a:txBody>
                    <a:bodyPr/>
                    <a:lstStyle/>
                    <a:p>
                      <a:pPr algn="ctr"/>
                      <a:r>
                        <a:rPr lang="en-US" sz="1600" b="1" dirty="0">
                          <a:latin typeface="Arial" panose="020B0604020202020204" pitchFamily="34" charset="0"/>
                          <a:cs typeface="Arial" panose="020B0604020202020204" pitchFamily="34" charset="0"/>
                        </a:rPr>
                        <a:t>2330-0130</a:t>
                      </a:r>
                    </a:p>
                  </a:txBody>
                  <a:tcPr/>
                </a:tc>
                <a:tc>
                  <a:txBody>
                    <a:bodyPr/>
                    <a:lstStyle/>
                    <a:p>
                      <a:pPr algn="ctr"/>
                      <a:r>
                        <a:rPr lang="en-US" sz="1200" b="1" baseline="0" dirty="0">
                          <a:latin typeface="Arial" panose="020B0604020202020204" pitchFamily="34" charset="0"/>
                          <a:cs typeface="Arial" panose="020B0604020202020204" pitchFamily="34" charset="0"/>
                        </a:rPr>
                        <a:t>1</a:t>
                      </a:r>
                      <a:r>
                        <a:rPr lang="en-US" sz="1200" b="1" baseline="30000" dirty="0">
                          <a:latin typeface="Arial" panose="020B0604020202020204" pitchFamily="34" charset="0"/>
                          <a:cs typeface="Arial" panose="020B0604020202020204" pitchFamily="34" charset="0"/>
                        </a:rPr>
                        <a:t>st</a:t>
                      </a:r>
                      <a:r>
                        <a:rPr lang="en-US" sz="1200" b="1" baseline="0" dirty="0">
                          <a:latin typeface="Arial" panose="020B0604020202020204" pitchFamily="34" charset="0"/>
                          <a:cs typeface="Arial" panose="020B0604020202020204" pitchFamily="34" charset="0"/>
                        </a:rPr>
                        <a:t> PLT</a:t>
                      </a:r>
                    </a:p>
                    <a:p>
                      <a:pPr algn="ctr"/>
                      <a:r>
                        <a:rPr lang="en-US" sz="1200" b="1" baseline="0" dirty="0">
                          <a:latin typeface="Arial" panose="020B0604020202020204" pitchFamily="34" charset="0"/>
                          <a:cs typeface="Arial" panose="020B0604020202020204" pitchFamily="34" charset="0"/>
                        </a:rPr>
                        <a:t>Range Detail</a:t>
                      </a:r>
                      <a:endParaRPr lang="en-US" sz="120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Prep</a:t>
                      </a:r>
                    </a:p>
                  </a:txBody>
                  <a:tcPr>
                    <a:solidFill>
                      <a:schemeClr val="accent2">
                        <a:lumMod val="60000"/>
                        <a:lumOff val="40000"/>
                      </a:schemeClr>
                    </a:solidFill>
                  </a:tcPr>
                </a:tc>
                <a:tc>
                  <a:txBody>
                    <a:bodyPr/>
                    <a:lstStyle/>
                    <a:p>
                      <a:pPr algn="ctr"/>
                      <a:r>
                        <a:rPr lang="en-US" sz="1200" b="1" dirty="0">
                          <a:latin typeface="Arial" panose="020B0604020202020204" pitchFamily="34" charset="0"/>
                          <a:cs typeface="Arial" panose="020B0604020202020204" pitchFamily="34" charset="0"/>
                        </a:rPr>
                        <a:t>3</a:t>
                      </a:r>
                      <a:r>
                        <a:rPr lang="en-US" sz="1200" b="1" baseline="30000" dirty="0">
                          <a:latin typeface="Arial" panose="020B0604020202020204" pitchFamily="34" charset="0"/>
                          <a:cs typeface="Arial" panose="020B0604020202020204" pitchFamily="34" charset="0"/>
                        </a:rPr>
                        <a:t>rd</a:t>
                      </a:r>
                      <a:r>
                        <a:rPr lang="en-US" sz="1200" b="1" dirty="0">
                          <a:latin typeface="Arial" panose="020B0604020202020204" pitchFamily="34" charset="0"/>
                          <a:cs typeface="Arial" panose="020B0604020202020204" pitchFamily="34" charset="0"/>
                        </a:rPr>
                        <a:t> PLT</a:t>
                      </a:r>
                    </a:p>
                    <a:p>
                      <a:pPr algn="ctr"/>
                      <a:r>
                        <a:rPr lang="en-US" sz="1200" b="1" dirty="0">
                          <a:latin typeface="Arial" panose="020B0604020202020204" pitchFamily="34" charset="0"/>
                          <a:cs typeface="Arial" panose="020B0604020202020204" pitchFamily="34" charset="0"/>
                        </a:rPr>
                        <a:t>Execution</a:t>
                      </a:r>
                    </a:p>
                    <a:p>
                      <a:pPr algn="ctr"/>
                      <a:r>
                        <a:rPr lang="en-US" sz="1200" b="1" baseline="0" dirty="0">
                          <a:latin typeface="Arial" panose="020B0604020202020204" pitchFamily="34" charset="0"/>
                          <a:cs typeface="Arial" panose="020B0604020202020204" pitchFamily="34" charset="0"/>
                        </a:rPr>
                        <a:t>N Live</a:t>
                      </a:r>
                      <a:endParaRPr lang="en-US" sz="1200"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73901456"/>
                  </a:ext>
                </a:extLst>
              </a:tr>
            </a:tbl>
          </a:graphicData>
        </a:graphic>
      </p:graphicFrame>
    </p:spTree>
    <p:extLst>
      <p:ext uri="{BB962C8B-B14F-4D97-AF65-F5344CB8AC3E}">
        <p14:creationId xmlns:p14="http://schemas.microsoft.com/office/powerpoint/2010/main" val="268879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66" y="410368"/>
            <a:ext cx="8724834" cy="1325563"/>
          </a:xfrm>
        </p:spPr>
        <p:txBody>
          <a:bodyPr>
            <a:normAutofit/>
          </a:bodyPr>
          <a:lstStyle/>
          <a:p>
            <a:r>
              <a:rPr lang="en-US" sz="4000" dirty="0"/>
              <a:t>SYNC MAT 15 SEP: Alibi/Retrain</a:t>
            </a:r>
          </a:p>
        </p:txBody>
      </p:sp>
      <p:sp>
        <p:nvSpPr>
          <p:cNvPr id="6" name="Content Placeholder 2"/>
          <p:cNvSpPr txBox="1">
            <a:spLocks/>
          </p:cNvSpPr>
          <p:nvPr/>
        </p:nvSpPr>
        <p:spPr>
          <a:xfrm>
            <a:off x="263770" y="1331052"/>
            <a:ext cx="5287726" cy="5349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p>
        </p:txBody>
      </p:sp>
      <p:graphicFrame>
        <p:nvGraphicFramePr>
          <p:cNvPr id="3" name="Table 2"/>
          <p:cNvGraphicFramePr>
            <a:graphicFrameLocks noGrp="1"/>
          </p:cNvGraphicFramePr>
          <p:nvPr>
            <p:extLst>
              <p:ext uri="{D42A27DB-BD31-4B8C-83A1-F6EECF244321}">
                <p14:modId xmlns:p14="http://schemas.microsoft.com/office/powerpoint/2010/main" val="1292789475"/>
              </p:ext>
            </p:extLst>
          </p:nvPr>
        </p:nvGraphicFramePr>
        <p:xfrm>
          <a:off x="1" y="1377246"/>
          <a:ext cx="9144000" cy="3427927"/>
        </p:xfrm>
        <a:graphic>
          <a:graphicData uri="http://schemas.openxmlformats.org/drawingml/2006/table">
            <a:tbl>
              <a:tblPr firstRow="1" bandRow="1">
                <a:tableStyleId>{D7AC3CCA-C797-4891-BE02-D94E43425B78}</a:tableStyleId>
              </a:tblPr>
              <a:tblGrid>
                <a:gridCol w="1828800">
                  <a:extLst>
                    <a:ext uri="{9D8B030D-6E8A-4147-A177-3AD203B41FA5}">
                      <a16:colId xmlns:a16="http://schemas.microsoft.com/office/drawing/2014/main" val="600317257"/>
                    </a:ext>
                  </a:extLst>
                </a:gridCol>
                <a:gridCol w="1828800">
                  <a:extLst>
                    <a:ext uri="{9D8B030D-6E8A-4147-A177-3AD203B41FA5}">
                      <a16:colId xmlns:a16="http://schemas.microsoft.com/office/drawing/2014/main" val="2476326915"/>
                    </a:ext>
                  </a:extLst>
                </a:gridCol>
                <a:gridCol w="1828800">
                  <a:extLst>
                    <a:ext uri="{9D8B030D-6E8A-4147-A177-3AD203B41FA5}">
                      <a16:colId xmlns:a16="http://schemas.microsoft.com/office/drawing/2014/main" val="450114331"/>
                    </a:ext>
                  </a:extLst>
                </a:gridCol>
                <a:gridCol w="2381249">
                  <a:extLst>
                    <a:ext uri="{9D8B030D-6E8A-4147-A177-3AD203B41FA5}">
                      <a16:colId xmlns:a16="http://schemas.microsoft.com/office/drawing/2014/main" val="875606117"/>
                    </a:ext>
                  </a:extLst>
                </a:gridCol>
                <a:gridCol w="1276351">
                  <a:extLst>
                    <a:ext uri="{9D8B030D-6E8A-4147-A177-3AD203B41FA5}">
                      <a16:colId xmlns:a16="http://schemas.microsoft.com/office/drawing/2014/main" val="24764402"/>
                    </a:ext>
                  </a:extLst>
                </a:gridCol>
              </a:tblGrid>
              <a:tr h="435684">
                <a:tc>
                  <a:txBody>
                    <a:bodyPr/>
                    <a:lstStyle/>
                    <a:p>
                      <a:pPr algn="ctr"/>
                      <a:r>
                        <a:rPr lang="en-US" sz="1600" b="1" dirty="0">
                          <a:latin typeface="Arial" panose="020B0604020202020204" pitchFamily="34" charset="0"/>
                          <a:cs typeface="Arial" panose="020B0604020202020204" pitchFamily="34" charset="0"/>
                        </a:rPr>
                        <a:t>TIMELINE</a:t>
                      </a:r>
                    </a:p>
                  </a:txBody>
                  <a:tcPr/>
                </a:tc>
                <a:tc>
                  <a:txBody>
                    <a:bodyPr/>
                    <a:lstStyle/>
                    <a:p>
                      <a:pPr algn="ctr"/>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baseline="0" dirty="0">
                          <a:latin typeface="Arial" panose="020B0604020202020204" pitchFamily="34" charset="0"/>
                          <a:cs typeface="Arial" panose="020B0604020202020204" pitchFamily="34" charset="0"/>
                        </a:rPr>
                        <a:t> PLT</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PLT</a:t>
                      </a:r>
                    </a:p>
                  </a:txBody>
                  <a:tcPr/>
                </a:tc>
                <a:tc>
                  <a:txBody>
                    <a:bodyPr/>
                    <a:lstStyle/>
                    <a:p>
                      <a:pPr algn="ctr"/>
                      <a:r>
                        <a:rPr lang="en-US" sz="1400" dirty="0">
                          <a:latin typeface="Arial" panose="020B0604020202020204" pitchFamily="34" charset="0"/>
                          <a:cs typeface="Arial" panose="020B0604020202020204" pitchFamily="34" charset="0"/>
                        </a:rPr>
                        <a:t>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PLT </a:t>
                      </a:r>
                    </a:p>
                  </a:txBody>
                  <a:tcPr/>
                </a:tc>
                <a:tc>
                  <a:txBody>
                    <a:bodyPr/>
                    <a:lstStyle/>
                    <a:p>
                      <a:pPr algn="ctr"/>
                      <a:r>
                        <a:rPr lang="en-US" sz="1400" dirty="0">
                          <a:latin typeface="Arial" panose="020B0604020202020204" pitchFamily="34" charset="0"/>
                          <a:cs typeface="Arial" panose="020B0604020202020204" pitchFamily="34" charset="0"/>
                        </a:rPr>
                        <a:t>HQ PLT</a:t>
                      </a:r>
                    </a:p>
                  </a:txBody>
                  <a:tcPr/>
                </a:tc>
                <a:extLst>
                  <a:ext uri="{0D108BD9-81ED-4DB2-BD59-A6C34878D82A}">
                    <a16:rowId xmlns:a16="http://schemas.microsoft.com/office/drawing/2014/main" val="2567358107"/>
                  </a:ext>
                </a:extLst>
              </a:tr>
              <a:tr h="434970">
                <a:tc>
                  <a:txBody>
                    <a:bodyPr/>
                    <a:lstStyle/>
                    <a:p>
                      <a:pPr algn="ctr"/>
                      <a:r>
                        <a:rPr lang="en-US" sz="1600" b="1" baseline="0" dirty="0">
                          <a:latin typeface="Arial" panose="020B0604020202020204" pitchFamily="34" charset="0"/>
                          <a:cs typeface="Arial" panose="020B0604020202020204" pitchFamily="34" charset="0"/>
                        </a:rPr>
                        <a:t>0600-0900</a:t>
                      </a:r>
                    </a:p>
                  </a:txBody>
                  <a:tcPr/>
                </a:tc>
                <a:tc gridSpan="4">
                  <a:txBody>
                    <a:bodyPr/>
                    <a:lstStyle/>
                    <a:p>
                      <a:pPr algn="ctr"/>
                      <a:r>
                        <a:rPr lang="en-US" sz="1400" baseline="0" dirty="0">
                          <a:latin typeface="Arial" panose="020B0604020202020204" pitchFamily="34" charset="0"/>
                          <a:cs typeface="Arial" panose="020B0604020202020204" pitchFamily="34" charset="0"/>
                        </a:rPr>
                        <a:t>MEDEVAC RXL, open range with range control, distribute ammo, breakfast chow, and conduct safety brief</a:t>
                      </a:r>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sz="1400" dirty="0">
                        <a:latin typeface="Arial" panose="020B0604020202020204" pitchFamily="34" charset="0"/>
                        <a:cs typeface="Arial" panose="020B0604020202020204" pitchFamily="34" charset="0"/>
                      </a:endParaRPr>
                    </a:p>
                  </a:txBody>
                  <a:tcPr>
                    <a:noFill/>
                  </a:tcPr>
                </a:tc>
                <a:tc hMerge="1">
                  <a:txBody>
                    <a:bodyPr/>
                    <a:lstStyle/>
                    <a:p>
                      <a:endParaRPr lang="en-US"/>
                    </a:p>
                  </a:txBody>
                  <a:tcPr/>
                </a:tc>
                <a:extLst>
                  <a:ext uri="{0D108BD9-81ED-4DB2-BD59-A6C34878D82A}">
                    <a16:rowId xmlns:a16="http://schemas.microsoft.com/office/drawing/2014/main" val="2446531151"/>
                  </a:ext>
                </a:extLst>
              </a:tr>
              <a:tr h="631640">
                <a:tc rowSpan="3">
                  <a:txBody>
                    <a:bodyPr/>
                    <a:lstStyle/>
                    <a:p>
                      <a:pPr algn="ctr"/>
                      <a:r>
                        <a:rPr lang="en-US" sz="1600" b="1" dirty="0">
                          <a:latin typeface="Arial" panose="020B0604020202020204" pitchFamily="34" charset="0"/>
                          <a:cs typeface="Arial" panose="020B0604020202020204" pitchFamily="34" charset="0"/>
                        </a:rPr>
                        <a:t>0930-1430</a:t>
                      </a:r>
                    </a:p>
                  </a:txBody>
                  <a:tcPr/>
                </a:tc>
                <a:tc rowSpan="3" gridSpan="3">
                  <a:txBody>
                    <a:bodyPr/>
                    <a:lstStyle/>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RETRAIN</a:t>
                      </a:r>
                      <a:r>
                        <a:rPr lang="en-US" sz="3600" b="1" baseline="0" dirty="0">
                          <a:latin typeface="Arial" panose="020B0604020202020204" pitchFamily="34" charset="0"/>
                          <a:cs typeface="Arial" panose="020B0604020202020204" pitchFamily="34" charset="0"/>
                        </a:rPr>
                        <a:t> WINDOW</a:t>
                      </a:r>
                      <a:endParaRPr lang="en-US" sz="3600" b="1" dirty="0">
                        <a:latin typeface="Arial" panose="020B0604020202020204" pitchFamily="34" charset="0"/>
                        <a:cs typeface="Arial" panose="020B0604020202020204" pitchFamily="34" charset="0"/>
                      </a:endParaRPr>
                    </a:p>
                  </a:txBody>
                  <a:tcPr>
                    <a:solidFill>
                      <a:srgbClr val="FF5050"/>
                    </a:solidFill>
                  </a:tcPr>
                </a:tc>
                <a:tc rowSpan="3" h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rowSpan="3" h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a:txBody>
                    <a:bodyPr/>
                    <a:lstStyle/>
                    <a:p>
                      <a:pPr algn="ct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22192920"/>
                  </a:ext>
                </a:extLst>
              </a:tr>
              <a:tr h="699162">
                <a:tc vMerge="1">
                  <a:txBody>
                    <a:bodyPr/>
                    <a:lstStyle/>
                    <a:p>
                      <a:endParaRPr lang="en-US" sz="1600" b="1" dirty="0">
                        <a:latin typeface="Arial" panose="020B0604020202020204" pitchFamily="34" charset="0"/>
                        <a:cs typeface="Arial" panose="020B0604020202020204" pitchFamily="34" charset="0"/>
                      </a:endParaRPr>
                    </a:p>
                  </a:txBody>
                  <a:tcPr/>
                </a:tc>
                <a:tc gridSpan="3" v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hMerge="1" v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hMerge="1" v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22394155"/>
                  </a:ext>
                </a:extLst>
              </a:tr>
              <a:tr h="609881">
                <a:tc vMerge="1">
                  <a:txBody>
                    <a:bodyPr/>
                    <a:lstStyle/>
                    <a:p>
                      <a:endParaRPr lang="en-US" sz="1600" b="1" dirty="0">
                        <a:latin typeface="Arial" panose="020B0604020202020204" pitchFamily="34" charset="0"/>
                        <a:cs typeface="Arial" panose="020B0604020202020204" pitchFamily="34" charset="0"/>
                      </a:endParaRPr>
                    </a:p>
                  </a:txBody>
                  <a:tcPr/>
                </a:tc>
                <a:tc gridSpan="3" v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hMerge="1" v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hMerge="1" vMerge="1">
                  <a:txBody>
                    <a:bodyPr/>
                    <a:lstStyle/>
                    <a:p>
                      <a:pPr algn="ctr"/>
                      <a:endParaRPr lang="en-US" sz="1200" b="1" dirty="0">
                        <a:latin typeface="Arial" panose="020B0604020202020204" pitchFamily="34" charset="0"/>
                        <a:cs typeface="Arial" panose="020B0604020202020204" pitchFamily="34" charset="0"/>
                      </a:endParaRPr>
                    </a:p>
                  </a:txBody>
                  <a:tcPr>
                    <a:solidFill>
                      <a:srgbClr val="FF5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CP</a:t>
                      </a:r>
                      <a:r>
                        <a:rPr lang="en-US" sz="1100" baseline="0" dirty="0">
                          <a:latin typeface="Arial" panose="020B0604020202020204" pitchFamily="34" charset="0"/>
                          <a:cs typeface="Arial" panose="020B0604020202020204" pitchFamily="34" charset="0"/>
                        </a:rPr>
                        <a:t> OPS</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75932728"/>
                  </a:ext>
                </a:extLst>
              </a:tr>
              <a:tr h="478027">
                <a:tc>
                  <a:txBody>
                    <a:bodyPr/>
                    <a:lstStyle/>
                    <a:p>
                      <a:pPr algn="ctr"/>
                      <a:r>
                        <a:rPr lang="en-US" sz="1600" b="1" dirty="0">
                          <a:latin typeface="Arial" panose="020B0604020202020204" pitchFamily="34" charset="0"/>
                          <a:cs typeface="Arial" panose="020B0604020202020204" pitchFamily="34" charset="0"/>
                        </a:rPr>
                        <a:t>1430-1700</a:t>
                      </a:r>
                    </a:p>
                  </a:txBody>
                  <a:tcPr/>
                </a:tc>
                <a:tc gridSpan="4">
                  <a:txBody>
                    <a:bodyPr/>
                    <a:lstStyle/>
                    <a:p>
                      <a:pPr algn="ctr"/>
                      <a:r>
                        <a:rPr lang="en-US" sz="1800" b="1" dirty="0">
                          <a:latin typeface="Arial" panose="020B0604020202020204" pitchFamily="34" charset="0"/>
                          <a:cs typeface="Arial" panose="020B0604020202020204" pitchFamily="34" charset="0"/>
                        </a:rPr>
                        <a:t>Range</a:t>
                      </a:r>
                      <a:r>
                        <a:rPr lang="en-US" sz="1800" b="1" baseline="0" dirty="0">
                          <a:latin typeface="Arial" panose="020B0604020202020204" pitchFamily="34" charset="0"/>
                          <a:cs typeface="Arial" panose="020B0604020202020204" pitchFamily="34" charset="0"/>
                        </a:rPr>
                        <a:t> final brass sweep, range closure, movement back to COF</a:t>
                      </a:r>
                      <a:endParaRPr lang="en-US" sz="1800" b="1"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noFill/>
                  </a:tcPr>
                </a:tc>
                <a:tc hMerge="1">
                  <a:txBody>
                    <a:bodyPr/>
                    <a:lstStyle/>
                    <a:p>
                      <a:pPr algn="ctr"/>
                      <a:endParaRPr lang="en-US" sz="2000" b="1" dirty="0">
                        <a:latin typeface="Arial" panose="020B0604020202020204" pitchFamily="34" charset="0"/>
                        <a:cs typeface="Arial" panose="020B0604020202020204" pitchFamily="34" charset="0"/>
                      </a:endParaRPr>
                    </a:p>
                  </a:txBody>
                  <a:tcPr>
                    <a:solidFill>
                      <a:schemeClr val="accent5">
                        <a:alpha val="48000"/>
                      </a:schemeClr>
                    </a:solidFill>
                  </a:tcPr>
                </a:tc>
                <a:tc hMerge="1">
                  <a:txBody>
                    <a:bodyPr/>
                    <a:lstStyle/>
                    <a:p>
                      <a:pPr algn="ctr"/>
                      <a:endParaRPr lang="en-US" sz="2000" b="1" dirty="0">
                        <a:latin typeface="Arial" panose="020B0604020202020204" pitchFamily="34" charset="0"/>
                        <a:cs typeface="Arial" panose="020B0604020202020204" pitchFamily="34" charset="0"/>
                      </a:endParaRPr>
                    </a:p>
                  </a:txBody>
                  <a:tcPr>
                    <a:solidFill>
                      <a:schemeClr val="accent2">
                        <a:alpha val="50000"/>
                      </a:schemeClr>
                    </a:solidFill>
                  </a:tcPr>
                </a:tc>
                <a:tc hMerge="1">
                  <a:txBody>
                    <a:bodyPr/>
                    <a:lstStyle/>
                    <a:p>
                      <a:endParaRPr lang="en-US" sz="11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41032653"/>
                  </a:ext>
                </a:extLst>
              </a:tr>
            </a:tbl>
          </a:graphicData>
        </a:graphic>
      </p:graphicFrame>
    </p:spTree>
    <p:extLst>
      <p:ext uri="{BB962C8B-B14F-4D97-AF65-F5344CB8AC3E}">
        <p14:creationId xmlns:p14="http://schemas.microsoft.com/office/powerpoint/2010/main" val="402230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4763542" y="1874462"/>
            <a:ext cx="327784" cy="138499"/>
          </a:xfrm>
          <a:prstGeom prst="rect">
            <a:avLst/>
          </a:prstGeom>
          <a:noFill/>
          <a:ln w="9525">
            <a:noFill/>
            <a:miter lim="800000"/>
            <a:headEnd/>
            <a:tailEnd/>
          </a:ln>
        </p:spPr>
        <p:txBody>
          <a:bodyPr wrap="square" lIns="0" tIns="0" rIns="0" bIns="0" anchor="ctr" anchorCtr="1">
            <a:spAutoFit/>
          </a:bodyPr>
          <a:lstStyle/>
          <a:p>
            <a:pPr defTabSz="685190"/>
            <a:r>
              <a:rPr lang="en-US" sz="900" b="1" dirty="0">
                <a:solidFill>
                  <a:srgbClr val="000000"/>
                </a:solidFill>
                <a:latin typeface="Arial" pitchFamily="34" charset="0"/>
                <a:cs typeface="Arial" pitchFamily="34" charset="0"/>
              </a:rPr>
              <a:t>2-327</a:t>
            </a:r>
          </a:p>
        </p:txBody>
      </p:sp>
      <p:sp>
        <p:nvSpPr>
          <p:cNvPr id="5" name="TextBox 4"/>
          <p:cNvSpPr txBox="1"/>
          <p:nvPr/>
        </p:nvSpPr>
        <p:spPr>
          <a:xfrm>
            <a:off x="4141158" y="2109350"/>
            <a:ext cx="673120" cy="215444"/>
          </a:xfrm>
          <a:prstGeom prst="rect">
            <a:avLst/>
          </a:prstGeom>
          <a:noFill/>
        </p:spPr>
        <p:txBody>
          <a:bodyPr wrap="square" rtlCol="0">
            <a:spAutoFit/>
          </a:bodyPr>
          <a:lstStyle/>
          <a:p>
            <a:pPr algn="ctr"/>
            <a:r>
              <a:rPr lang="en-US" sz="800" dirty="0">
                <a:solidFill>
                  <a:prstClr val="black"/>
                </a:solidFill>
                <a:latin typeface="Arial" pitchFamily="34" charset="0"/>
                <a:cs typeface="Arial" pitchFamily="34" charset="0"/>
              </a:rPr>
              <a:t>92 x PAX</a:t>
            </a:r>
          </a:p>
        </p:txBody>
      </p:sp>
      <p:grpSp>
        <p:nvGrpSpPr>
          <p:cNvPr id="6" name="Group 5"/>
          <p:cNvGrpSpPr/>
          <p:nvPr/>
        </p:nvGrpSpPr>
        <p:grpSpPr>
          <a:xfrm>
            <a:off x="760044" y="2372912"/>
            <a:ext cx="1545739" cy="4380668"/>
            <a:chOff x="171652" y="2112627"/>
            <a:chExt cx="1545739" cy="4380668"/>
          </a:xfrm>
        </p:grpSpPr>
        <p:grpSp>
          <p:nvGrpSpPr>
            <p:cNvPr id="7" name="Group 6"/>
            <p:cNvGrpSpPr/>
            <p:nvPr/>
          </p:nvGrpSpPr>
          <p:grpSpPr>
            <a:xfrm>
              <a:off x="185615" y="3347121"/>
              <a:ext cx="725235" cy="361838"/>
              <a:chOff x="1912207" y="2396273"/>
              <a:chExt cx="725235" cy="361838"/>
            </a:xfrm>
          </p:grpSpPr>
          <p:grpSp>
            <p:nvGrpSpPr>
              <p:cNvPr id="71" name="Group 258"/>
              <p:cNvGrpSpPr/>
              <p:nvPr/>
            </p:nvGrpSpPr>
            <p:grpSpPr>
              <a:xfrm>
                <a:off x="1912207" y="2492927"/>
                <a:ext cx="725235" cy="265184"/>
                <a:chOff x="1804908" y="4477731"/>
                <a:chExt cx="725235" cy="265184"/>
              </a:xfrm>
            </p:grpSpPr>
            <p:grpSp>
              <p:nvGrpSpPr>
                <p:cNvPr id="73" name="Group 443"/>
                <p:cNvGrpSpPr/>
                <p:nvPr/>
              </p:nvGrpSpPr>
              <p:grpSpPr>
                <a:xfrm>
                  <a:off x="1804908" y="4477731"/>
                  <a:ext cx="725235" cy="265184"/>
                  <a:chOff x="984394" y="2786637"/>
                  <a:chExt cx="789381" cy="301675"/>
                </a:xfrm>
              </p:grpSpPr>
              <p:grpSp>
                <p:nvGrpSpPr>
                  <p:cNvPr id="75" name="Group 510"/>
                  <p:cNvGrpSpPr/>
                  <p:nvPr/>
                </p:nvGrpSpPr>
                <p:grpSpPr>
                  <a:xfrm>
                    <a:off x="984394" y="2786637"/>
                    <a:ext cx="786171" cy="301675"/>
                    <a:chOff x="4660900" y="23942660"/>
                    <a:chExt cx="3459163" cy="1367577"/>
                  </a:xfrm>
                </p:grpSpPr>
                <p:sp>
                  <p:nvSpPr>
                    <p:cNvPr id="80" name="Rectangle 79"/>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81"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76" name="Straight Connector 75"/>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79"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74"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a:t>
                  </a:r>
                </a:p>
              </p:txBody>
            </p:sp>
          </p:grpSp>
          <p:sp>
            <p:nvSpPr>
              <p:cNvPr id="72" name="Oval 71"/>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8" name="Group 7"/>
            <p:cNvGrpSpPr/>
            <p:nvPr/>
          </p:nvGrpSpPr>
          <p:grpSpPr>
            <a:xfrm>
              <a:off x="177550" y="3931689"/>
              <a:ext cx="725235" cy="361838"/>
              <a:chOff x="1912207" y="2396273"/>
              <a:chExt cx="725235" cy="361838"/>
            </a:xfrm>
          </p:grpSpPr>
          <p:grpSp>
            <p:nvGrpSpPr>
              <p:cNvPr id="60" name="Group 258"/>
              <p:cNvGrpSpPr/>
              <p:nvPr/>
            </p:nvGrpSpPr>
            <p:grpSpPr>
              <a:xfrm>
                <a:off x="1912207" y="2492927"/>
                <a:ext cx="725235" cy="265184"/>
                <a:chOff x="1804908" y="4477731"/>
                <a:chExt cx="725235" cy="265184"/>
              </a:xfrm>
            </p:grpSpPr>
            <p:grpSp>
              <p:nvGrpSpPr>
                <p:cNvPr id="62" name="Group 443"/>
                <p:cNvGrpSpPr/>
                <p:nvPr/>
              </p:nvGrpSpPr>
              <p:grpSpPr>
                <a:xfrm>
                  <a:off x="1804908" y="4477731"/>
                  <a:ext cx="725235" cy="265184"/>
                  <a:chOff x="984394" y="2786637"/>
                  <a:chExt cx="789381" cy="301675"/>
                </a:xfrm>
              </p:grpSpPr>
              <p:grpSp>
                <p:nvGrpSpPr>
                  <p:cNvPr id="64" name="Group 510"/>
                  <p:cNvGrpSpPr/>
                  <p:nvPr/>
                </p:nvGrpSpPr>
                <p:grpSpPr>
                  <a:xfrm>
                    <a:off x="984394" y="2786637"/>
                    <a:ext cx="786171" cy="301675"/>
                    <a:chOff x="4660900" y="23942660"/>
                    <a:chExt cx="3459163" cy="1367577"/>
                  </a:xfrm>
                </p:grpSpPr>
                <p:sp>
                  <p:nvSpPr>
                    <p:cNvPr id="69" name="Rectangle 68"/>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70"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65" name="Straight Connector 64"/>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68"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63"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a:t>
                  </a:r>
                </a:p>
              </p:txBody>
            </p:sp>
          </p:grpSp>
          <p:sp>
            <p:nvSpPr>
              <p:cNvPr id="61" name="Oval 60"/>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p:nvGrpSpPr>
          <p:grpSpPr>
            <a:xfrm>
              <a:off x="174601" y="4565510"/>
              <a:ext cx="725235" cy="361838"/>
              <a:chOff x="1912207" y="2396273"/>
              <a:chExt cx="725235" cy="361838"/>
            </a:xfrm>
          </p:grpSpPr>
          <p:grpSp>
            <p:nvGrpSpPr>
              <p:cNvPr id="49" name="Group 258"/>
              <p:cNvGrpSpPr/>
              <p:nvPr/>
            </p:nvGrpSpPr>
            <p:grpSpPr>
              <a:xfrm>
                <a:off x="1912207" y="2492927"/>
                <a:ext cx="725235" cy="265184"/>
                <a:chOff x="1804908" y="4477731"/>
                <a:chExt cx="725235" cy="265184"/>
              </a:xfrm>
            </p:grpSpPr>
            <p:grpSp>
              <p:nvGrpSpPr>
                <p:cNvPr id="51" name="Group 443"/>
                <p:cNvGrpSpPr/>
                <p:nvPr/>
              </p:nvGrpSpPr>
              <p:grpSpPr>
                <a:xfrm>
                  <a:off x="1804908" y="4477731"/>
                  <a:ext cx="725235" cy="265184"/>
                  <a:chOff x="984394" y="2786637"/>
                  <a:chExt cx="789381" cy="301675"/>
                </a:xfrm>
              </p:grpSpPr>
              <p:grpSp>
                <p:nvGrpSpPr>
                  <p:cNvPr id="53" name="Group 510"/>
                  <p:cNvGrpSpPr/>
                  <p:nvPr/>
                </p:nvGrpSpPr>
                <p:grpSpPr>
                  <a:xfrm>
                    <a:off x="984394" y="2786637"/>
                    <a:ext cx="786171" cy="301675"/>
                    <a:chOff x="4660900" y="23942660"/>
                    <a:chExt cx="3459163" cy="1367577"/>
                  </a:xfrm>
                </p:grpSpPr>
                <p:sp>
                  <p:nvSpPr>
                    <p:cNvPr id="58" name="Rectangle 57"/>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59"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54" name="Straight Connector 53"/>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57"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52"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a:t>
                  </a:r>
                </a:p>
              </p:txBody>
            </p:sp>
          </p:grpSp>
          <p:sp>
            <p:nvSpPr>
              <p:cNvPr id="50" name="Oval 49"/>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p:cNvGrpSpPr/>
            <p:nvPr/>
          </p:nvGrpSpPr>
          <p:grpSpPr>
            <a:xfrm>
              <a:off x="171652" y="5122242"/>
              <a:ext cx="725235" cy="361838"/>
              <a:chOff x="1912207" y="2396273"/>
              <a:chExt cx="725235" cy="361838"/>
            </a:xfrm>
          </p:grpSpPr>
          <p:grpSp>
            <p:nvGrpSpPr>
              <p:cNvPr id="38" name="Group 258"/>
              <p:cNvGrpSpPr/>
              <p:nvPr/>
            </p:nvGrpSpPr>
            <p:grpSpPr>
              <a:xfrm>
                <a:off x="1912207" y="2492927"/>
                <a:ext cx="725235" cy="265184"/>
                <a:chOff x="1804908" y="4477731"/>
                <a:chExt cx="725235" cy="265184"/>
              </a:xfrm>
            </p:grpSpPr>
            <p:grpSp>
              <p:nvGrpSpPr>
                <p:cNvPr id="40" name="Group 443"/>
                <p:cNvGrpSpPr/>
                <p:nvPr/>
              </p:nvGrpSpPr>
              <p:grpSpPr>
                <a:xfrm>
                  <a:off x="1804908" y="4477731"/>
                  <a:ext cx="725235" cy="265184"/>
                  <a:chOff x="984394" y="2786637"/>
                  <a:chExt cx="789381" cy="301675"/>
                </a:xfrm>
              </p:grpSpPr>
              <p:grpSp>
                <p:nvGrpSpPr>
                  <p:cNvPr id="42" name="Group 41"/>
                  <p:cNvGrpSpPr/>
                  <p:nvPr/>
                </p:nvGrpSpPr>
                <p:grpSpPr>
                  <a:xfrm>
                    <a:off x="984394" y="2786637"/>
                    <a:ext cx="786171" cy="301675"/>
                    <a:chOff x="4660900" y="23942660"/>
                    <a:chExt cx="3459163" cy="1367577"/>
                  </a:xfrm>
                </p:grpSpPr>
                <p:sp>
                  <p:nvSpPr>
                    <p:cNvPr id="47" name="Rectangle 46"/>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48"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43" name="Straight Connector 42"/>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46"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41"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a:t>
                  </a:r>
                </a:p>
              </p:txBody>
            </p:sp>
          </p:grpSp>
          <p:sp>
            <p:nvSpPr>
              <p:cNvPr id="39" name="Oval 38"/>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1" name="Group 10"/>
            <p:cNvGrpSpPr/>
            <p:nvPr/>
          </p:nvGrpSpPr>
          <p:grpSpPr>
            <a:xfrm>
              <a:off x="234952" y="2112627"/>
              <a:ext cx="1482439" cy="4380668"/>
              <a:chOff x="234952" y="2112627"/>
              <a:chExt cx="1482439" cy="4380668"/>
            </a:xfrm>
          </p:grpSpPr>
          <p:sp>
            <p:nvSpPr>
              <p:cNvPr id="12" name="TextBox 11"/>
              <p:cNvSpPr txBox="1"/>
              <p:nvPr/>
            </p:nvSpPr>
            <p:spPr>
              <a:xfrm>
                <a:off x="288448" y="2118939"/>
                <a:ext cx="1220653" cy="276999"/>
              </a:xfrm>
              <a:prstGeom prst="rect">
                <a:avLst/>
              </a:prstGeom>
              <a:noFill/>
            </p:spPr>
            <p:txBody>
              <a:bodyPr wrap="square" rtlCol="0">
                <a:spAutoFit/>
              </a:bodyPr>
              <a:lstStyle/>
              <a:p>
                <a:r>
                  <a:rPr lang="en-US" sz="1200" b="1" dirty="0">
                    <a:solidFill>
                      <a:prstClr val="black"/>
                    </a:solidFill>
                    <a:latin typeface="Arial" panose="020B0604020202020204" pitchFamily="34" charset="0"/>
                    <a:cs typeface="Arial" panose="020B0604020202020204" pitchFamily="34" charset="0"/>
                  </a:rPr>
                  <a:t>1</a:t>
                </a:r>
                <a:r>
                  <a:rPr lang="en-US" sz="1200" b="1" baseline="30000" dirty="0">
                    <a:solidFill>
                      <a:prstClr val="black"/>
                    </a:solidFill>
                    <a:latin typeface="Arial" panose="020B0604020202020204" pitchFamily="34" charset="0"/>
                    <a:cs typeface="Arial" panose="020B0604020202020204" pitchFamily="34" charset="0"/>
                  </a:rPr>
                  <a:t>st</a:t>
                </a:r>
                <a:r>
                  <a:rPr lang="en-US" sz="1200" b="1" dirty="0">
                    <a:solidFill>
                      <a:prstClr val="black"/>
                    </a:solidFill>
                    <a:latin typeface="Arial" panose="020B0604020202020204" pitchFamily="34" charset="0"/>
                    <a:cs typeface="Arial" panose="020B0604020202020204" pitchFamily="34" charset="0"/>
                  </a:rPr>
                  <a:t> ITERATION</a:t>
                </a:r>
              </a:p>
            </p:txBody>
          </p:sp>
          <p:sp>
            <p:nvSpPr>
              <p:cNvPr id="13" name="Rectangle 12"/>
              <p:cNvSpPr/>
              <p:nvPr/>
            </p:nvSpPr>
            <p:spPr>
              <a:xfrm>
                <a:off x="234952" y="2112627"/>
                <a:ext cx="1482439" cy="438066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234952" y="2436806"/>
                <a:ext cx="148243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75006" y="2510124"/>
                <a:ext cx="725235" cy="361838"/>
                <a:chOff x="1912207" y="2396273"/>
                <a:chExt cx="725235" cy="361838"/>
              </a:xfrm>
            </p:grpSpPr>
            <p:grpSp>
              <p:nvGrpSpPr>
                <p:cNvPr id="25" name="Group 258"/>
                <p:cNvGrpSpPr/>
                <p:nvPr/>
              </p:nvGrpSpPr>
              <p:grpSpPr>
                <a:xfrm>
                  <a:off x="1912207" y="2492927"/>
                  <a:ext cx="725235" cy="265184"/>
                  <a:chOff x="1804908" y="4477731"/>
                  <a:chExt cx="725235" cy="265184"/>
                </a:xfrm>
              </p:grpSpPr>
              <p:grpSp>
                <p:nvGrpSpPr>
                  <p:cNvPr id="29" name="Group 443"/>
                  <p:cNvGrpSpPr/>
                  <p:nvPr/>
                </p:nvGrpSpPr>
                <p:grpSpPr>
                  <a:xfrm>
                    <a:off x="1804908" y="4477731"/>
                    <a:ext cx="725235" cy="265184"/>
                    <a:chOff x="984394" y="2786637"/>
                    <a:chExt cx="789381" cy="301675"/>
                  </a:xfrm>
                </p:grpSpPr>
                <p:grpSp>
                  <p:nvGrpSpPr>
                    <p:cNvPr id="31" name="Group 510"/>
                    <p:cNvGrpSpPr/>
                    <p:nvPr/>
                  </p:nvGrpSpPr>
                  <p:grpSpPr>
                    <a:xfrm>
                      <a:off x="984394" y="2786637"/>
                      <a:ext cx="786171" cy="301675"/>
                      <a:chOff x="4660900" y="23942660"/>
                      <a:chExt cx="3459163" cy="1367577"/>
                    </a:xfrm>
                  </p:grpSpPr>
                  <p:sp>
                    <p:nvSpPr>
                      <p:cNvPr id="36" name="Rectangle 35"/>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37"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32" name="Straight Connector 31"/>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35"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30" name="Text Box 84"/>
                  <p:cNvSpPr txBox="1">
                    <a:spLocks noChangeArrowheads="1"/>
                  </p:cNvSpPr>
                  <p:nvPr/>
                </p:nvSpPr>
                <p:spPr bwMode="auto">
                  <a:xfrm>
                    <a:off x="1871545" y="4574762"/>
                    <a:ext cx="19877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1/C</a:t>
                    </a:r>
                  </a:p>
                </p:txBody>
              </p:sp>
            </p:grpSp>
            <p:sp>
              <p:nvSpPr>
                <p:cNvPr id="26" name="Oval 25"/>
                <p:cNvSpPr/>
                <p:nvPr/>
              </p:nvSpPr>
              <p:spPr>
                <a:xfrm>
                  <a:off x="2301574"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Oval 26"/>
                <p:cNvSpPr/>
                <p:nvPr/>
              </p:nvSpPr>
              <p:spPr>
                <a:xfrm>
                  <a:off x="2396856"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2492137"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 name="Text Box 84"/>
              <p:cNvSpPr txBox="1">
                <a:spLocks noChangeArrowheads="1"/>
              </p:cNvSpPr>
              <p:nvPr/>
            </p:nvSpPr>
            <p:spPr bwMode="auto">
              <a:xfrm>
                <a:off x="933256" y="3555071"/>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a:t>
                </a:r>
              </a:p>
            </p:txBody>
          </p:sp>
          <p:sp>
            <p:nvSpPr>
              <p:cNvPr id="17" name="Text Box 84"/>
              <p:cNvSpPr txBox="1">
                <a:spLocks noChangeArrowheads="1"/>
              </p:cNvSpPr>
              <p:nvPr/>
            </p:nvSpPr>
            <p:spPr bwMode="auto">
              <a:xfrm>
                <a:off x="925191" y="4139639"/>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a:t>
                </a:r>
              </a:p>
            </p:txBody>
          </p:sp>
          <p:sp>
            <p:nvSpPr>
              <p:cNvPr id="18" name="Text Box 84"/>
              <p:cNvSpPr txBox="1">
                <a:spLocks noChangeArrowheads="1"/>
              </p:cNvSpPr>
              <p:nvPr/>
            </p:nvSpPr>
            <p:spPr bwMode="auto">
              <a:xfrm>
                <a:off x="922242" y="4773460"/>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a:t>
                </a:r>
              </a:p>
            </p:txBody>
          </p:sp>
          <p:sp>
            <p:nvSpPr>
              <p:cNvPr id="19" name="Text Box 84"/>
              <p:cNvSpPr txBox="1">
                <a:spLocks noChangeArrowheads="1"/>
              </p:cNvSpPr>
              <p:nvPr/>
            </p:nvSpPr>
            <p:spPr bwMode="auto">
              <a:xfrm>
                <a:off x="919293" y="5330192"/>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4</a:t>
                </a:r>
              </a:p>
            </p:txBody>
          </p:sp>
          <p:sp>
            <p:nvSpPr>
              <p:cNvPr id="20" name="TextBox 19"/>
              <p:cNvSpPr txBox="1"/>
              <p:nvPr/>
            </p:nvSpPr>
            <p:spPr>
              <a:xfrm>
                <a:off x="1006542" y="5194305"/>
                <a:ext cx="690426" cy="461665"/>
              </a:xfrm>
              <a:prstGeom prst="rect">
                <a:avLst/>
              </a:prstGeom>
              <a:noFill/>
            </p:spPr>
            <p:txBody>
              <a:bodyPr wrap="square" rtlCol="0">
                <a:spAutoFit/>
              </a:bodyPr>
              <a:lstStyle/>
              <a:p>
                <a:r>
                  <a:rPr lang="en-US" sz="800" dirty="0"/>
                  <a:t>-2x Gun TMs- </a:t>
                </a:r>
              </a:p>
              <a:p>
                <a:r>
                  <a:rPr lang="en-US" sz="800" dirty="0"/>
                  <a:t>0 PAX TOT</a:t>
                </a:r>
              </a:p>
            </p:txBody>
          </p:sp>
          <p:sp>
            <p:nvSpPr>
              <p:cNvPr id="21" name="TextBox 20"/>
              <p:cNvSpPr txBox="1"/>
              <p:nvPr/>
            </p:nvSpPr>
            <p:spPr>
              <a:xfrm>
                <a:off x="990205" y="4111905"/>
                <a:ext cx="690426" cy="215444"/>
              </a:xfrm>
              <a:prstGeom prst="rect">
                <a:avLst/>
              </a:prstGeom>
              <a:noFill/>
            </p:spPr>
            <p:txBody>
              <a:bodyPr wrap="square" rtlCol="0">
                <a:spAutoFit/>
              </a:bodyPr>
              <a:lstStyle/>
              <a:p>
                <a:r>
                  <a:rPr lang="en-US" sz="800" dirty="0"/>
                  <a:t>7 PAX TOT</a:t>
                </a:r>
              </a:p>
            </p:txBody>
          </p:sp>
          <p:sp>
            <p:nvSpPr>
              <p:cNvPr id="22" name="TextBox 21"/>
              <p:cNvSpPr txBox="1"/>
              <p:nvPr/>
            </p:nvSpPr>
            <p:spPr>
              <a:xfrm>
                <a:off x="974772" y="3500583"/>
                <a:ext cx="690426" cy="215444"/>
              </a:xfrm>
              <a:prstGeom prst="rect">
                <a:avLst/>
              </a:prstGeom>
              <a:noFill/>
            </p:spPr>
            <p:txBody>
              <a:bodyPr wrap="square" rtlCol="0">
                <a:spAutoFit/>
              </a:bodyPr>
              <a:lstStyle/>
              <a:p>
                <a:r>
                  <a:rPr lang="en-US" sz="800" dirty="0"/>
                  <a:t>8 PAX TOT</a:t>
                </a:r>
              </a:p>
            </p:txBody>
          </p:sp>
          <p:sp>
            <p:nvSpPr>
              <p:cNvPr id="23" name="TextBox 22"/>
              <p:cNvSpPr txBox="1"/>
              <p:nvPr/>
            </p:nvSpPr>
            <p:spPr>
              <a:xfrm>
                <a:off x="962468" y="4759904"/>
                <a:ext cx="690426" cy="215444"/>
              </a:xfrm>
              <a:prstGeom prst="rect">
                <a:avLst/>
              </a:prstGeom>
              <a:noFill/>
            </p:spPr>
            <p:txBody>
              <a:bodyPr wrap="square" rtlCol="0">
                <a:spAutoFit/>
              </a:bodyPr>
              <a:lstStyle/>
              <a:p>
                <a:r>
                  <a:rPr lang="en-US" sz="800" dirty="0"/>
                  <a:t>8 PAX TOT</a:t>
                </a:r>
              </a:p>
            </p:txBody>
          </p:sp>
          <p:sp>
            <p:nvSpPr>
              <p:cNvPr id="24" name="TextBox 23"/>
              <p:cNvSpPr txBox="1"/>
              <p:nvPr/>
            </p:nvSpPr>
            <p:spPr>
              <a:xfrm>
                <a:off x="447438" y="5602490"/>
                <a:ext cx="690426" cy="584775"/>
              </a:xfrm>
              <a:prstGeom prst="rect">
                <a:avLst/>
              </a:prstGeom>
              <a:noFill/>
            </p:spPr>
            <p:txBody>
              <a:bodyPr wrap="square" rtlCol="0">
                <a:spAutoFit/>
              </a:bodyPr>
              <a:lstStyle/>
              <a:p>
                <a:r>
                  <a:rPr lang="en-US" sz="800" dirty="0"/>
                  <a:t>Total Combat Strength-  31</a:t>
                </a:r>
              </a:p>
            </p:txBody>
          </p:sp>
        </p:grpSp>
      </p:grpSp>
      <p:grpSp>
        <p:nvGrpSpPr>
          <p:cNvPr id="82" name="Group 81"/>
          <p:cNvGrpSpPr/>
          <p:nvPr/>
        </p:nvGrpSpPr>
        <p:grpSpPr>
          <a:xfrm>
            <a:off x="2686589" y="2420902"/>
            <a:ext cx="1538415" cy="4380668"/>
            <a:chOff x="1837084" y="2125930"/>
            <a:chExt cx="1538415" cy="4380668"/>
          </a:xfrm>
        </p:grpSpPr>
        <p:sp>
          <p:nvSpPr>
            <p:cNvPr id="83" name="TextBox 82"/>
            <p:cNvSpPr txBox="1"/>
            <p:nvPr/>
          </p:nvSpPr>
          <p:spPr>
            <a:xfrm>
              <a:off x="1970487" y="2151343"/>
              <a:ext cx="1248963" cy="276999"/>
            </a:xfrm>
            <a:prstGeom prst="rect">
              <a:avLst/>
            </a:prstGeom>
            <a:noFill/>
          </p:spPr>
          <p:txBody>
            <a:bodyPr wrap="square" rtlCol="0">
              <a:spAutoFit/>
            </a:bodyPr>
            <a:lstStyle/>
            <a:p>
              <a:r>
                <a:rPr lang="en-US" sz="1200" b="1" dirty="0">
                  <a:solidFill>
                    <a:prstClr val="black"/>
                  </a:solidFill>
                  <a:latin typeface="Arial" panose="020B0604020202020204" pitchFamily="34" charset="0"/>
                  <a:cs typeface="Arial" panose="020B0604020202020204" pitchFamily="34" charset="0"/>
                </a:rPr>
                <a:t>2</a:t>
              </a:r>
              <a:r>
                <a:rPr lang="en-US" sz="1200" b="1" baseline="30000" dirty="0">
                  <a:solidFill>
                    <a:prstClr val="black"/>
                  </a:solidFill>
                  <a:latin typeface="Arial" panose="020B0604020202020204" pitchFamily="34" charset="0"/>
                  <a:cs typeface="Arial" panose="020B0604020202020204" pitchFamily="34" charset="0"/>
                </a:rPr>
                <a:t>nd</a:t>
              </a:r>
              <a:r>
                <a:rPr lang="en-US" sz="1200" b="1" dirty="0">
                  <a:solidFill>
                    <a:prstClr val="black"/>
                  </a:solidFill>
                  <a:latin typeface="Arial" panose="020B0604020202020204" pitchFamily="34" charset="0"/>
                  <a:cs typeface="Arial" panose="020B0604020202020204" pitchFamily="34" charset="0"/>
                </a:rPr>
                <a:t> ITERATION</a:t>
              </a:r>
            </a:p>
          </p:txBody>
        </p:sp>
        <p:sp>
          <p:nvSpPr>
            <p:cNvPr id="84" name="Rectangle 83"/>
            <p:cNvSpPr/>
            <p:nvPr/>
          </p:nvSpPr>
          <p:spPr>
            <a:xfrm>
              <a:off x="1887429" y="2125930"/>
              <a:ext cx="1482439" cy="438066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5" name="Straight Connector 84"/>
            <p:cNvCxnSpPr/>
            <p:nvPr/>
          </p:nvCxnSpPr>
          <p:spPr>
            <a:xfrm>
              <a:off x="1887429" y="2450109"/>
              <a:ext cx="148243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927790" y="6445055"/>
              <a:ext cx="6247" cy="8654"/>
            </a:xfrm>
            <a:prstGeom prst="straightConnector1">
              <a:avLst/>
            </a:prstGeom>
            <a:ln w="317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2144405" y="2526821"/>
              <a:ext cx="725235" cy="361838"/>
              <a:chOff x="1912207" y="2396273"/>
              <a:chExt cx="725235" cy="361838"/>
            </a:xfrm>
          </p:grpSpPr>
          <p:grpSp>
            <p:nvGrpSpPr>
              <p:cNvPr id="145" name="Group 258"/>
              <p:cNvGrpSpPr/>
              <p:nvPr/>
            </p:nvGrpSpPr>
            <p:grpSpPr>
              <a:xfrm>
                <a:off x="1912207" y="2492927"/>
                <a:ext cx="725235" cy="265184"/>
                <a:chOff x="1804908" y="4477731"/>
                <a:chExt cx="725235" cy="265184"/>
              </a:xfrm>
            </p:grpSpPr>
            <p:grpSp>
              <p:nvGrpSpPr>
                <p:cNvPr id="149" name="Group 443"/>
                <p:cNvGrpSpPr/>
                <p:nvPr/>
              </p:nvGrpSpPr>
              <p:grpSpPr>
                <a:xfrm>
                  <a:off x="1804908" y="4477731"/>
                  <a:ext cx="725235" cy="265184"/>
                  <a:chOff x="984394" y="2786637"/>
                  <a:chExt cx="789381" cy="301675"/>
                </a:xfrm>
              </p:grpSpPr>
              <p:grpSp>
                <p:nvGrpSpPr>
                  <p:cNvPr id="151" name="Group 510"/>
                  <p:cNvGrpSpPr/>
                  <p:nvPr/>
                </p:nvGrpSpPr>
                <p:grpSpPr>
                  <a:xfrm>
                    <a:off x="984394" y="2786637"/>
                    <a:ext cx="786171" cy="301675"/>
                    <a:chOff x="4660900" y="23942660"/>
                    <a:chExt cx="3459163" cy="1367577"/>
                  </a:xfrm>
                </p:grpSpPr>
                <p:sp>
                  <p:nvSpPr>
                    <p:cNvPr id="156" name="Rectangle 155"/>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157"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152" name="Straight Connector 151"/>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155"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150" name="Text Box 84"/>
                <p:cNvSpPr txBox="1">
                  <a:spLocks noChangeArrowheads="1"/>
                </p:cNvSpPr>
                <p:nvPr/>
              </p:nvSpPr>
              <p:spPr bwMode="auto">
                <a:xfrm>
                  <a:off x="1871545" y="4574762"/>
                  <a:ext cx="19877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2/C</a:t>
                  </a:r>
                </a:p>
              </p:txBody>
            </p:sp>
          </p:grpSp>
          <p:sp>
            <p:nvSpPr>
              <p:cNvPr id="146" name="Oval 145"/>
              <p:cNvSpPr/>
              <p:nvPr/>
            </p:nvSpPr>
            <p:spPr>
              <a:xfrm>
                <a:off x="2301574"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Oval 146"/>
              <p:cNvSpPr/>
              <p:nvPr/>
            </p:nvSpPr>
            <p:spPr>
              <a:xfrm>
                <a:off x="2396856"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8" name="Oval 147"/>
              <p:cNvSpPr/>
              <p:nvPr/>
            </p:nvSpPr>
            <p:spPr>
              <a:xfrm>
                <a:off x="2492137"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88" name="Group 87"/>
            <p:cNvGrpSpPr/>
            <p:nvPr/>
          </p:nvGrpSpPr>
          <p:grpSpPr>
            <a:xfrm>
              <a:off x="1839733" y="3325865"/>
              <a:ext cx="725235" cy="361838"/>
              <a:chOff x="1912207" y="2396273"/>
              <a:chExt cx="725235" cy="361838"/>
            </a:xfrm>
          </p:grpSpPr>
          <p:grpSp>
            <p:nvGrpSpPr>
              <p:cNvPr id="134" name="Group 258"/>
              <p:cNvGrpSpPr/>
              <p:nvPr/>
            </p:nvGrpSpPr>
            <p:grpSpPr>
              <a:xfrm>
                <a:off x="1912207" y="2492927"/>
                <a:ext cx="725235" cy="265184"/>
                <a:chOff x="1804908" y="4477731"/>
                <a:chExt cx="725235" cy="265184"/>
              </a:xfrm>
            </p:grpSpPr>
            <p:grpSp>
              <p:nvGrpSpPr>
                <p:cNvPr id="136" name="Group 443"/>
                <p:cNvGrpSpPr/>
                <p:nvPr/>
              </p:nvGrpSpPr>
              <p:grpSpPr>
                <a:xfrm>
                  <a:off x="1804908" y="4477731"/>
                  <a:ext cx="725235" cy="265184"/>
                  <a:chOff x="984394" y="2786637"/>
                  <a:chExt cx="789381" cy="301675"/>
                </a:xfrm>
              </p:grpSpPr>
              <p:grpSp>
                <p:nvGrpSpPr>
                  <p:cNvPr id="138" name="Group 510"/>
                  <p:cNvGrpSpPr/>
                  <p:nvPr/>
                </p:nvGrpSpPr>
                <p:grpSpPr>
                  <a:xfrm>
                    <a:off x="984394" y="2786637"/>
                    <a:ext cx="786171" cy="301675"/>
                    <a:chOff x="4660900" y="23942660"/>
                    <a:chExt cx="3459163" cy="1367577"/>
                  </a:xfrm>
                </p:grpSpPr>
                <p:sp>
                  <p:nvSpPr>
                    <p:cNvPr id="143" name="Rectangle 142"/>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144"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139" name="Straight Connector 138"/>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142"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137"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a:t>
                  </a:r>
                </a:p>
              </p:txBody>
            </p:sp>
          </p:grpSp>
          <p:sp>
            <p:nvSpPr>
              <p:cNvPr id="135" name="Oval 134"/>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89" name="Text Box 84"/>
            <p:cNvSpPr txBox="1">
              <a:spLocks noChangeArrowheads="1"/>
            </p:cNvSpPr>
            <p:nvPr/>
          </p:nvSpPr>
          <p:spPr bwMode="auto">
            <a:xfrm>
              <a:off x="2587374" y="3533815"/>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a:t>
              </a:r>
            </a:p>
          </p:txBody>
        </p:sp>
        <p:grpSp>
          <p:nvGrpSpPr>
            <p:cNvPr id="90" name="Group 89"/>
            <p:cNvGrpSpPr/>
            <p:nvPr/>
          </p:nvGrpSpPr>
          <p:grpSpPr>
            <a:xfrm>
              <a:off x="1842682" y="3910433"/>
              <a:ext cx="725235" cy="361838"/>
              <a:chOff x="1912207" y="2396273"/>
              <a:chExt cx="725235" cy="361838"/>
            </a:xfrm>
          </p:grpSpPr>
          <p:grpSp>
            <p:nvGrpSpPr>
              <p:cNvPr id="123" name="Group 258"/>
              <p:cNvGrpSpPr/>
              <p:nvPr/>
            </p:nvGrpSpPr>
            <p:grpSpPr>
              <a:xfrm>
                <a:off x="1912207" y="2492927"/>
                <a:ext cx="725235" cy="265184"/>
                <a:chOff x="1804908" y="4477731"/>
                <a:chExt cx="725235" cy="265184"/>
              </a:xfrm>
            </p:grpSpPr>
            <p:grpSp>
              <p:nvGrpSpPr>
                <p:cNvPr id="125" name="Group 443"/>
                <p:cNvGrpSpPr/>
                <p:nvPr/>
              </p:nvGrpSpPr>
              <p:grpSpPr>
                <a:xfrm>
                  <a:off x="1804908" y="4477731"/>
                  <a:ext cx="725235" cy="265184"/>
                  <a:chOff x="984394" y="2786637"/>
                  <a:chExt cx="789381" cy="301675"/>
                </a:xfrm>
              </p:grpSpPr>
              <p:grpSp>
                <p:nvGrpSpPr>
                  <p:cNvPr id="127" name="Group 510"/>
                  <p:cNvGrpSpPr/>
                  <p:nvPr/>
                </p:nvGrpSpPr>
                <p:grpSpPr>
                  <a:xfrm>
                    <a:off x="984394" y="2786637"/>
                    <a:ext cx="786171" cy="301675"/>
                    <a:chOff x="4660900" y="23942660"/>
                    <a:chExt cx="3459163" cy="1367577"/>
                  </a:xfrm>
                </p:grpSpPr>
                <p:sp>
                  <p:nvSpPr>
                    <p:cNvPr id="132" name="Rectangle 131"/>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133"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128" name="Straight Connector 127"/>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131"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126"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a:t>
                  </a:r>
                </a:p>
              </p:txBody>
            </p:sp>
          </p:grpSp>
          <p:sp>
            <p:nvSpPr>
              <p:cNvPr id="124" name="Oval 123"/>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1" name="Text Box 84"/>
            <p:cNvSpPr txBox="1">
              <a:spLocks noChangeArrowheads="1"/>
            </p:cNvSpPr>
            <p:nvPr/>
          </p:nvSpPr>
          <p:spPr bwMode="auto">
            <a:xfrm>
              <a:off x="2590323" y="4118383"/>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a:t>
              </a:r>
            </a:p>
          </p:txBody>
        </p:sp>
        <p:grpSp>
          <p:nvGrpSpPr>
            <p:cNvPr id="92" name="Group 91"/>
            <p:cNvGrpSpPr/>
            <p:nvPr/>
          </p:nvGrpSpPr>
          <p:grpSpPr>
            <a:xfrm>
              <a:off x="1839733" y="4544254"/>
              <a:ext cx="725235" cy="361838"/>
              <a:chOff x="1912207" y="2396273"/>
              <a:chExt cx="725235" cy="361838"/>
            </a:xfrm>
          </p:grpSpPr>
          <p:grpSp>
            <p:nvGrpSpPr>
              <p:cNvPr id="112" name="Group 258"/>
              <p:cNvGrpSpPr/>
              <p:nvPr/>
            </p:nvGrpSpPr>
            <p:grpSpPr>
              <a:xfrm>
                <a:off x="1912207" y="2492927"/>
                <a:ext cx="725235" cy="265184"/>
                <a:chOff x="1804908" y="4477731"/>
                <a:chExt cx="725235" cy="265184"/>
              </a:xfrm>
            </p:grpSpPr>
            <p:grpSp>
              <p:nvGrpSpPr>
                <p:cNvPr id="114" name="Group 443"/>
                <p:cNvGrpSpPr/>
                <p:nvPr/>
              </p:nvGrpSpPr>
              <p:grpSpPr>
                <a:xfrm>
                  <a:off x="1804908" y="4477731"/>
                  <a:ext cx="725235" cy="265184"/>
                  <a:chOff x="984394" y="2786637"/>
                  <a:chExt cx="789381" cy="301675"/>
                </a:xfrm>
              </p:grpSpPr>
              <p:grpSp>
                <p:nvGrpSpPr>
                  <p:cNvPr id="116" name="Group 510"/>
                  <p:cNvGrpSpPr/>
                  <p:nvPr/>
                </p:nvGrpSpPr>
                <p:grpSpPr>
                  <a:xfrm>
                    <a:off x="984394" y="2786637"/>
                    <a:ext cx="786171" cy="301675"/>
                    <a:chOff x="4660900" y="23942660"/>
                    <a:chExt cx="3459163" cy="1367577"/>
                  </a:xfrm>
                </p:grpSpPr>
                <p:sp>
                  <p:nvSpPr>
                    <p:cNvPr id="121" name="Rectangle 120"/>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122"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117" name="Straight Connector 116"/>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120"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115"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a:t>
                  </a:r>
                </a:p>
              </p:txBody>
            </p:sp>
          </p:grpSp>
          <p:sp>
            <p:nvSpPr>
              <p:cNvPr id="113" name="Oval 112"/>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3" name="Text Box 84"/>
            <p:cNvSpPr txBox="1">
              <a:spLocks noChangeArrowheads="1"/>
            </p:cNvSpPr>
            <p:nvPr/>
          </p:nvSpPr>
          <p:spPr bwMode="auto">
            <a:xfrm>
              <a:off x="2587374" y="4752204"/>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a:t>
              </a:r>
            </a:p>
          </p:txBody>
        </p:sp>
        <p:grpSp>
          <p:nvGrpSpPr>
            <p:cNvPr id="94" name="Group 93"/>
            <p:cNvGrpSpPr/>
            <p:nvPr/>
          </p:nvGrpSpPr>
          <p:grpSpPr>
            <a:xfrm>
              <a:off x="1837084" y="5093712"/>
              <a:ext cx="725235" cy="361838"/>
              <a:chOff x="1912207" y="2396273"/>
              <a:chExt cx="725235" cy="361838"/>
            </a:xfrm>
          </p:grpSpPr>
          <p:grpSp>
            <p:nvGrpSpPr>
              <p:cNvPr id="101" name="Group 258"/>
              <p:cNvGrpSpPr/>
              <p:nvPr/>
            </p:nvGrpSpPr>
            <p:grpSpPr>
              <a:xfrm>
                <a:off x="1912207" y="2492927"/>
                <a:ext cx="725235" cy="265184"/>
                <a:chOff x="1804908" y="4477731"/>
                <a:chExt cx="725235" cy="265184"/>
              </a:xfrm>
            </p:grpSpPr>
            <p:grpSp>
              <p:nvGrpSpPr>
                <p:cNvPr id="103" name="Group 443"/>
                <p:cNvGrpSpPr/>
                <p:nvPr/>
              </p:nvGrpSpPr>
              <p:grpSpPr>
                <a:xfrm>
                  <a:off x="1804908" y="4477731"/>
                  <a:ext cx="725235" cy="265184"/>
                  <a:chOff x="984394" y="2786637"/>
                  <a:chExt cx="789381" cy="301675"/>
                </a:xfrm>
              </p:grpSpPr>
              <p:grpSp>
                <p:nvGrpSpPr>
                  <p:cNvPr id="105" name="Group 104"/>
                  <p:cNvGrpSpPr/>
                  <p:nvPr/>
                </p:nvGrpSpPr>
                <p:grpSpPr>
                  <a:xfrm>
                    <a:off x="984394" y="2786637"/>
                    <a:ext cx="786171" cy="301675"/>
                    <a:chOff x="4660900" y="23942660"/>
                    <a:chExt cx="3459163" cy="1367577"/>
                  </a:xfrm>
                </p:grpSpPr>
                <p:sp>
                  <p:nvSpPr>
                    <p:cNvPr id="110" name="Rectangle 109"/>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111"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106" name="Straight Connector 105"/>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109"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104"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a:t>
                  </a:r>
                </a:p>
              </p:txBody>
            </p:sp>
          </p:grpSp>
          <p:sp>
            <p:nvSpPr>
              <p:cNvPr id="102" name="Oval 101"/>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5" name="Text Box 84"/>
            <p:cNvSpPr txBox="1">
              <a:spLocks noChangeArrowheads="1"/>
            </p:cNvSpPr>
            <p:nvPr/>
          </p:nvSpPr>
          <p:spPr bwMode="auto">
            <a:xfrm>
              <a:off x="2584725" y="5301662"/>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4</a:t>
              </a:r>
            </a:p>
          </p:txBody>
        </p:sp>
        <p:sp>
          <p:nvSpPr>
            <p:cNvPr id="96" name="TextBox 95"/>
            <p:cNvSpPr txBox="1"/>
            <p:nvPr/>
          </p:nvSpPr>
          <p:spPr>
            <a:xfrm>
              <a:off x="2685073" y="5139034"/>
              <a:ext cx="690426" cy="461665"/>
            </a:xfrm>
            <a:prstGeom prst="rect">
              <a:avLst/>
            </a:prstGeom>
            <a:noFill/>
          </p:spPr>
          <p:txBody>
            <a:bodyPr wrap="square" rtlCol="0">
              <a:spAutoFit/>
            </a:bodyPr>
            <a:lstStyle/>
            <a:p>
              <a:r>
                <a:rPr lang="en-US" sz="800" dirty="0"/>
                <a:t>-2x Gun TMs- </a:t>
              </a:r>
            </a:p>
            <a:p>
              <a:r>
                <a:rPr lang="en-US" sz="800" dirty="0"/>
                <a:t>0 PAX TOT</a:t>
              </a:r>
            </a:p>
          </p:txBody>
        </p:sp>
        <p:sp>
          <p:nvSpPr>
            <p:cNvPr id="97" name="TextBox 96"/>
            <p:cNvSpPr txBox="1"/>
            <p:nvPr/>
          </p:nvSpPr>
          <p:spPr>
            <a:xfrm>
              <a:off x="2643380" y="3494209"/>
              <a:ext cx="690426" cy="215444"/>
            </a:xfrm>
            <a:prstGeom prst="rect">
              <a:avLst/>
            </a:prstGeom>
            <a:noFill/>
          </p:spPr>
          <p:txBody>
            <a:bodyPr wrap="square" rtlCol="0">
              <a:spAutoFit/>
            </a:bodyPr>
            <a:lstStyle/>
            <a:p>
              <a:r>
                <a:rPr lang="en-US" sz="800" dirty="0"/>
                <a:t>7 PAX TOT</a:t>
              </a:r>
            </a:p>
          </p:txBody>
        </p:sp>
        <p:sp>
          <p:nvSpPr>
            <p:cNvPr id="98" name="TextBox 97"/>
            <p:cNvSpPr txBox="1"/>
            <p:nvPr/>
          </p:nvSpPr>
          <p:spPr>
            <a:xfrm>
              <a:off x="2649407" y="4095400"/>
              <a:ext cx="690426" cy="215444"/>
            </a:xfrm>
            <a:prstGeom prst="rect">
              <a:avLst/>
            </a:prstGeom>
            <a:noFill/>
          </p:spPr>
          <p:txBody>
            <a:bodyPr wrap="square" rtlCol="0">
              <a:spAutoFit/>
            </a:bodyPr>
            <a:lstStyle/>
            <a:p>
              <a:r>
                <a:rPr lang="en-US" sz="800" dirty="0"/>
                <a:t>7 PAX TOT</a:t>
              </a:r>
            </a:p>
          </p:txBody>
        </p:sp>
        <p:sp>
          <p:nvSpPr>
            <p:cNvPr id="99" name="TextBox 98"/>
            <p:cNvSpPr txBox="1"/>
            <p:nvPr/>
          </p:nvSpPr>
          <p:spPr>
            <a:xfrm>
              <a:off x="2601227" y="4721426"/>
              <a:ext cx="690426" cy="215444"/>
            </a:xfrm>
            <a:prstGeom prst="rect">
              <a:avLst/>
            </a:prstGeom>
            <a:noFill/>
          </p:spPr>
          <p:txBody>
            <a:bodyPr wrap="square" rtlCol="0">
              <a:spAutoFit/>
            </a:bodyPr>
            <a:lstStyle/>
            <a:p>
              <a:r>
                <a:rPr lang="en-US" sz="800" dirty="0"/>
                <a:t>8 PAX TOT</a:t>
              </a:r>
            </a:p>
          </p:txBody>
        </p:sp>
        <p:sp>
          <p:nvSpPr>
            <p:cNvPr id="100" name="TextBox 99"/>
            <p:cNvSpPr txBox="1"/>
            <p:nvPr/>
          </p:nvSpPr>
          <p:spPr>
            <a:xfrm>
              <a:off x="2104207" y="5640319"/>
              <a:ext cx="690426" cy="584775"/>
            </a:xfrm>
            <a:prstGeom prst="rect">
              <a:avLst/>
            </a:prstGeom>
            <a:noFill/>
          </p:spPr>
          <p:txBody>
            <a:bodyPr wrap="square" rtlCol="0">
              <a:spAutoFit/>
            </a:bodyPr>
            <a:lstStyle/>
            <a:p>
              <a:r>
                <a:rPr lang="en-US" sz="800" dirty="0"/>
                <a:t>Total Combat Strength- 31</a:t>
              </a:r>
            </a:p>
          </p:txBody>
        </p:sp>
      </p:grpSp>
      <p:grpSp>
        <p:nvGrpSpPr>
          <p:cNvPr id="158" name="Group 157"/>
          <p:cNvGrpSpPr/>
          <p:nvPr/>
        </p:nvGrpSpPr>
        <p:grpSpPr>
          <a:xfrm>
            <a:off x="4649955" y="2437521"/>
            <a:ext cx="1547942" cy="4380668"/>
            <a:chOff x="3550843" y="2125327"/>
            <a:chExt cx="1547942" cy="4380668"/>
          </a:xfrm>
        </p:grpSpPr>
        <p:sp>
          <p:nvSpPr>
            <p:cNvPr id="159" name="TextBox 158"/>
            <p:cNvSpPr txBox="1"/>
            <p:nvPr/>
          </p:nvSpPr>
          <p:spPr>
            <a:xfrm>
              <a:off x="3693964" y="2130550"/>
              <a:ext cx="1266167" cy="276999"/>
            </a:xfrm>
            <a:prstGeom prst="rect">
              <a:avLst/>
            </a:prstGeom>
            <a:noFill/>
          </p:spPr>
          <p:txBody>
            <a:bodyPr wrap="square" rtlCol="0">
              <a:spAutoFit/>
            </a:bodyPr>
            <a:lstStyle/>
            <a:p>
              <a:r>
                <a:rPr lang="en-US" sz="1200" b="1" dirty="0">
                  <a:solidFill>
                    <a:prstClr val="black"/>
                  </a:solidFill>
                  <a:latin typeface="Arial" panose="020B0604020202020204" pitchFamily="34" charset="0"/>
                  <a:cs typeface="Arial" panose="020B0604020202020204" pitchFamily="34" charset="0"/>
                </a:rPr>
                <a:t>3</a:t>
              </a:r>
              <a:r>
                <a:rPr lang="en-US" sz="1200" b="1" baseline="30000" dirty="0">
                  <a:solidFill>
                    <a:prstClr val="black"/>
                  </a:solidFill>
                  <a:latin typeface="Arial" panose="020B0604020202020204" pitchFamily="34" charset="0"/>
                  <a:cs typeface="Arial" panose="020B0604020202020204" pitchFamily="34" charset="0"/>
                </a:rPr>
                <a:t>rd</a:t>
              </a:r>
              <a:r>
                <a:rPr lang="en-US" sz="1200" b="1" dirty="0">
                  <a:solidFill>
                    <a:prstClr val="black"/>
                  </a:solidFill>
                  <a:latin typeface="Arial" panose="020B0604020202020204" pitchFamily="34" charset="0"/>
                  <a:cs typeface="Arial" panose="020B0604020202020204" pitchFamily="34" charset="0"/>
                </a:rPr>
                <a:t> ITERATION</a:t>
              </a:r>
            </a:p>
          </p:txBody>
        </p:sp>
        <p:sp>
          <p:nvSpPr>
            <p:cNvPr id="160" name="Rectangle 159"/>
            <p:cNvSpPr/>
            <p:nvPr/>
          </p:nvSpPr>
          <p:spPr>
            <a:xfrm>
              <a:off x="3589574" y="2125327"/>
              <a:ext cx="1482439" cy="438066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61" name="Straight Connector 160"/>
            <p:cNvCxnSpPr/>
            <p:nvPr/>
          </p:nvCxnSpPr>
          <p:spPr>
            <a:xfrm>
              <a:off x="3589574" y="2449506"/>
              <a:ext cx="148243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3849349" y="2510124"/>
              <a:ext cx="725235" cy="361838"/>
              <a:chOff x="1912207" y="2396273"/>
              <a:chExt cx="725235" cy="361838"/>
            </a:xfrm>
          </p:grpSpPr>
          <p:grpSp>
            <p:nvGrpSpPr>
              <p:cNvPr id="220" name="Group 258"/>
              <p:cNvGrpSpPr/>
              <p:nvPr/>
            </p:nvGrpSpPr>
            <p:grpSpPr>
              <a:xfrm>
                <a:off x="1912207" y="2492927"/>
                <a:ext cx="725235" cy="265184"/>
                <a:chOff x="1804908" y="4477731"/>
                <a:chExt cx="725235" cy="265184"/>
              </a:xfrm>
            </p:grpSpPr>
            <p:grpSp>
              <p:nvGrpSpPr>
                <p:cNvPr id="224" name="Group 443"/>
                <p:cNvGrpSpPr/>
                <p:nvPr/>
              </p:nvGrpSpPr>
              <p:grpSpPr>
                <a:xfrm>
                  <a:off x="1804908" y="4477731"/>
                  <a:ext cx="725235" cy="265184"/>
                  <a:chOff x="984394" y="2786637"/>
                  <a:chExt cx="789381" cy="301675"/>
                </a:xfrm>
              </p:grpSpPr>
              <p:grpSp>
                <p:nvGrpSpPr>
                  <p:cNvPr id="226" name="Group 510"/>
                  <p:cNvGrpSpPr/>
                  <p:nvPr/>
                </p:nvGrpSpPr>
                <p:grpSpPr>
                  <a:xfrm>
                    <a:off x="984394" y="2786637"/>
                    <a:ext cx="786171" cy="301675"/>
                    <a:chOff x="4660900" y="23942660"/>
                    <a:chExt cx="3459163" cy="1367577"/>
                  </a:xfrm>
                </p:grpSpPr>
                <p:sp>
                  <p:nvSpPr>
                    <p:cNvPr id="231" name="Rectangle 230"/>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232"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227" name="Straight Connector 226"/>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230"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225" name="Text Box 84"/>
                <p:cNvSpPr txBox="1">
                  <a:spLocks noChangeArrowheads="1"/>
                </p:cNvSpPr>
                <p:nvPr/>
              </p:nvSpPr>
              <p:spPr bwMode="auto">
                <a:xfrm>
                  <a:off x="1871545" y="4574762"/>
                  <a:ext cx="19877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3/C</a:t>
                  </a:r>
                </a:p>
              </p:txBody>
            </p:sp>
          </p:grpSp>
          <p:sp>
            <p:nvSpPr>
              <p:cNvPr id="221" name="Oval 220"/>
              <p:cNvSpPr/>
              <p:nvPr/>
            </p:nvSpPr>
            <p:spPr>
              <a:xfrm>
                <a:off x="2301574"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2" name="Oval 221"/>
              <p:cNvSpPr/>
              <p:nvPr/>
            </p:nvSpPr>
            <p:spPr>
              <a:xfrm>
                <a:off x="2396856"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3" name="Oval 222"/>
              <p:cNvSpPr/>
              <p:nvPr/>
            </p:nvSpPr>
            <p:spPr>
              <a:xfrm>
                <a:off x="2492137"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63" name="Group 162"/>
            <p:cNvGrpSpPr/>
            <p:nvPr/>
          </p:nvGrpSpPr>
          <p:grpSpPr>
            <a:xfrm>
              <a:off x="3553792" y="3318271"/>
              <a:ext cx="725235" cy="361838"/>
              <a:chOff x="1912207" y="2396273"/>
              <a:chExt cx="725235" cy="361838"/>
            </a:xfrm>
          </p:grpSpPr>
          <p:grpSp>
            <p:nvGrpSpPr>
              <p:cNvPr id="209" name="Group 258"/>
              <p:cNvGrpSpPr/>
              <p:nvPr/>
            </p:nvGrpSpPr>
            <p:grpSpPr>
              <a:xfrm>
                <a:off x="1912207" y="2492927"/>
                <a:ext cx="725235" cy="265184"/>
                <a:chOff x="1804908" y="4477731"/>
                <a:chExt cx="725235" cy="265184"/>
              </a:xfrm>
            </p:grpSpPr>
            <p:grpSp>
              <p:nvGrpSpPr>
                <p:cNvPr id="211" name="Group 443"/>
                <p:cNvGrpSpPr/>
                <p:nvPr/>
              </p:nvGrpSpPr>
              <p:grpSpPr>
                <a:xfrm>
                  <a:off x="1804908" y="4477731"/>
                  <a:ext cx="725235" cy="265184"/>
                  <a:chOff x="984394" y="2786637"/>
                  <a:chExt cx="789381" cy="301675"/>
                </a:xfrm>
              </p:grpSpPr>
              <p:grpSp>
                <p:nvGrpSpPr>
                  <p:cNvPr id="213" name="Group 510"/>
                  <p:cNvGrpSpPr/>
                  <p:nvPr/>
                </p:nvGrpSpPr>
                <p:grpSpPr>
                  <a:xfrm>
                    <a:off x="984394" y="2786637"/>
                    <a:ext cx="786171" cy="301675"/>
                    <a:chOff x="4660900" y="23942660"/>
                    <a:chExt cx="3459163" cy="1367577"/>
                  </a:xfrm>
                </p:grpSpPr>
                <p:sp>
                  <p:nvSpPr>
                    <p:cNvPr id="218" name="Rectangle 217"/>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219"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214" name="Straight Connector 213"/>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217"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212"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a:t>
                  </a:r>
                </a:p>
              </p:txBody>
            </p:sp>
          </p:grpSp>
          <p:sp>
            <p:nvSpPr>
              <p:cNvPr id="210" name="Oval 209"/>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4" name="Text Box 84"/>
            <p:cNvSpPr txBox="1">
              <a:spLocks noChangeArrowheads="1"/>
            </p:cNvSpPr>
            <p:nvPr/>
          </p:nvSpPr>
          <p:spPr bwMode="auto">
            <a:xfrm>
              <a:off x="4301433" y="3526221"/>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1</a:t>
              </a:r>
            </a:p>
          </p:txBody>
        </p:sp>
        <p:grpSp>
          <p:nvGrpSpPr>
            <p:cNvPr id="165" name="Group 164"/>
            <p:cNvGrpSpPr/>
            <p:nvPr/>
          </p:nvGrpSpPr>
          <p:grpSpPr>
            <a:xfrm>
              <a:off x="3556741" y="3902839"/>
              <a:ext cx="725235" cy="361838"/>
              <a:chOff x="1912207" y="2396273"/>
              <a:chExt cx="725235" cy="361838"/>
            </a:xfrm>
          </p:grpSpPr>
          <p:grpSp>
            <p:nvGrpSpPr>
              <p:cNvPr id="198" name="Group 258"/>
              <p:cNvGrpSpPr/>
              <p:nvPr/>
            </p:nvGrpSpPr>
            <p:grpSpPr>
              <a:xfrm>
                <a:off x="1912207" y="2492927"/>
                <a:ext cx="725235" cy="265184"/>
                <a:chOff x="1804908" y="4477731"/>
                <a:chExt cx="725235" cy="265184"/>
              </a:xfrm>
            </p:grpSpPr>
            <p:grpSp>
              <p:nvGrpSpPr>
                <p:cNvPr id="200" name="Group 443"/>
                <p:cNvGrpSpPr/>
                <p:nvPr/>
              </p:nvGrpSpPr>
              <p:grpSpPr>
                <a:xfrm>
                  <a:off x="1804908" y="4477731"/>
                  <a:ext cx="725235" cy="265184"/>
                  <a:chOff x="984394" y="2786637"/>
                  <a:chExt cx="789381" cy="301675"/>
                </a:xfrm>
              </p:grpSpPr>
              <p:grpSp>
                <p:nvGrpSpPr>
                  <p:cNvPr id="202" name="Group 510"/>
                  <p:cNvGrpSpPr/>
                  <p:nvPr/>
                </p:nvGrpSpPr>
                <p:grpSpPr>
                  <a:xfrm>
                    <a:off x="984394" y="2786637"/>
                    <a:ext cx="786171" cy="301675"/>
                    <a:chOff x="4660900" y="23942660"/>
                    <a:chExt cx="3459163" cy="1367577"/>
                  </a:xfrm>
                </p:grpSpPr>
                <p:sp>
                  <p:nvSpPr>
                    <p:cNvPr id="207" name="Rectangle 206"/>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208"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203" name="Straight Connector 202"/>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206"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201"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a:t>
                  </a:r>
                </a:p>
              </p:txBody>
            </p:sp>
          </p:grpSp>
          <p:sp>
            <p:nvSpPr>
              <p:cNvPr id="199" name="Oval 198"/>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6" name="Text Box 84"/>
            <p:cNvSpPr txBox="1">
              <a:spLocks noChangeArrowheads="1"/>
            </p:cNvSpPr>
            <p:nvPr/>
          </p:nvSpPr>
          <p:spPr bwMode="auto">
            <a:xfrm>
              <a:off x="4304382" y="4110789"/>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2</a:t>
              </a:r>
            </a:p>
          </p:txBody>
        </p:sp>
        <p:grpSp>
          <p:nvGrpSpPr>
            <p:cNvPr id="167" name="Group 166"/>
            <p:cNvGrpSpPr/>
            <p:nvPr/>
          </p:nvGrpSpPr>
          <p:grpSpPr>
            <a:xfrm>
              <a:off x="3553792" y="4536660"/>
              <a:ext cx="725235" cy="361838"/>
              <a:chOff x="1912207" y="2396273"/>
              <a:chExt cx="725235" cy="361838"/>
            </a:xfrm>
          </p:grpSpPr>
          <p:grpSp>
            <p:nvGrpSpPr>
              <p:cNvPr id="187" name="Group 258"/>
              <p:cNvGrpSpPr/>
              <p:nvPr/>
            </p:nvGrpSpPr>
            <p:grpSpPr>
              <a:xfrm>
                <a:off x="1912207" y="2492927"/>
                <a:ext cx="725235" cy="265184"/>
                <a:chOff x="1804908" y="4477731"/>
                <a:chExt cx="725235" cy="265184"/>
              </a:xfrm>
            </p:grpSpPr>
            <p:grpSp>
              <p:nvGrpSpPr>
                <p:cNvPr id="189" name="Group 443"/>
                <p:cNvGrpSpPr/>
                <p:nvPr/>
              </p:nvGrpSpPr>
              <p:grpSpPr>
                <a:xfrm>
                  <a:off x="1804908" y="4477731"/>
                  <a:ext cx="725235" cy="265184"/>
                  <a:chOff x="984394" y="2786637"/>
                  <a:chExt cx="789381" cy="301675"/>
                </a:xfrm>
              </p:grpSpPr>
              <p:grpSp>
                <p:nvGrpSpPr>
                  <p:cNvPr id="191" name="Group 510"/>
                  <p:cNvGrpSpPr/>
                  <p:nvPr/>
                </p:nvGrpSpPr>
                <p:grpSpPr>
                  <a:xfrm>
                    <a:off x="984394" y="2786637"/>
                    <a:ext cx="786171" cy="301675"/>
                    <a:chOff x="4660900" y="23942660"/>
                    <a:chExt cx="3459163" cy="1367577"/>
                  </a:xfrm>
                </p:grpSpPr>
                <p:sp>
                  <p:nvSpPr>
                    <p:cNvPr id="196" name="Rectangle 195"/>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197"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192" name="Straight Connector 191"/>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195"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190"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a:t>
                  </a:r>
                </a:p>
              </p:txBody>
            </p:sp>
          </p:grpSp>
          <p:sp>
            <p:nvSpPr>
              <p:cNvPr id="188" name="Oval 187"/>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8" name="Text Box 84"/>
            <p:cNvSpPr txBox="1">
              <a:spLocks noChangeArrowheads="1"/>
            </p:cNvSpPr>
            <p:nvPr/>
          </p:nvSpPr>
          <p:spPr bwMode="auto">
            <a:xfrm>
              <a:off x="4301433" y="4744610"/>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a:t>
              </a:r>
            </a:p>
          </p:txBody>
        </p:sp>
        <p:grpSp>
          <p:nvGrpSpPr>
            <p:cNvPr id="169" name="Group 168"/>
            <p:cNvGrpSpPr/>
            <p:nvPr/>
          </p:nvGrpSpPr>
          <p:grpSpPr>
            <a:xfrm>
              <a:off x="3550843" y="5078688"/>
              <a:ext cx="725235" cy="361838"/>
              <a:chOff x="1912207" y="2396273"/>
              <a:chExt cx="725235" cy="361838"/>
            </a:xfrm>
          </p:grpSpPr>
          <p:grpSp>
            <p:nvGrpSpPr>
              <p:cNvPr id="176" name="Group 258"/>
              <p:cNvGrpSpPr/>
              <p:nvPr/>
            </p:nvGrpSpPr>
            <p:grpSpPr>
              <a:xfrm>
                <a:off x="1912207" y="2492927"/>
                <a:ext cx="725235" cy="265184"/>
                <a:chOff x="1804908" y="4477731"/>
                <a:chExt cx="725235" cy="265184"/>
              </a:xfrm>
            </p:grpSpPr>
            <p:grpSp>
              <p:nvGrpSpPr>
                <p:cNvPr id="178" name="Group 443"/>
                <p:cNvGrpSpPr/>
                <p:nvPr/>
              </p:nvGrpSpPr>
              <p:grpSpPr>
                <a:xfrm>
                  <a:off x="1804908" y="4477731"/>
                  <a:ext cx="725235" cy="265184"/>
                  <a:chOff x="984394" y="2786637"/>
                  <a:chExt cx="789381" cy="301675"/>
                </a:xfrm>
              </p:grpSpPr>
              <p:grpSp>
                <p:nvGrpSpPr>
                  <p:cNvPr id="180" name="Group 179"/>
                  <p:cNvGrpSpPr/>
                  <p:nvPr/>
                </p:nvGrpSpPr>
                <p:grpSpPr>
                  <a:xfrm>
                    <a:off x="984394" y="2786637"/>
                    <a:ext cx="786171" cy="301675"/>
                    <a:chOff x="4660900" y="23942660"/>
                    <a:chExt cx="3459163" cy="1367577"/>
                  </a:xfrm>
                </p:grpSpPr>
                <p:sp>
                  <p:nvSpPr>
                    <p:cNvPr id="185" name="Rectangle 184"/>
                    <p:cNvSpPr/>
                    <p:nvPr/>
                  </p:nvSpPr>
                  <p:spPr bwMode="auto">
                    <a:xfrm>
                      <a:off x="6108700" y="23942660"/>
                      <a:ext cx="2011363" cy="124459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sp>
                  <p:nvSpPr>
                    <p:cNvPr id="186"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181" name="Straight Connector 180"/>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184"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179" name="Text Box 84"/>
                <p:cNvSpPr txBox="1">
                  <a:spLocks noChangeArrowheads="1"/>
                </p:cNvSpPr>
                <p:nvPr/>
              </p:nvSpPr>
              <p:spPr bwMode="auto">
                <a:xfrm>
                  <a:off x="1987225" y="4589027"/>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3</a:t>
                  </a:r>
                </a:p>
              </p:txBody>
            </p:sp>
          </p:grpSp>
          <p:sp>
            <p:nvSpPr>
              <p:cNvPr id="177" name="Oval 176"/>
              <p:cNvSpPr/>
              <p:nvPr/>
            </p:nvSpPr>
            <p:spPr>
              <a:xfrm>
                <a:off x="2419081" y="239627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70" name="Text Box 84"/>
            <p:cNvSpPr txBox="1">
              <a:spLocks noChangeArrowheads="1"/>
            </p:cNvSpPr>
            <p:nvPr/>
          </p:nvSpPr>
          <p:spPr bwMode="auto">
            <a:xfrm>
              <a:off x="4298484" y="5286638"/>
              <a:ext cx="70532"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4</a:t>
              </a:r>
            </a:p>
          </p:txBody>
        </p:sp>
        <p:sp>
          <p:nvSpPr>
            <p:cNvPr id="171" name="TextBox 170"/>
            <p:cNvSpPr txBox="1"/>
            <p:nvPr/>
          </p:nvSpPr>
          <p:spPr>
            <a:xfrm>
              <a:off x="4408359" y="5078688"/>
              <a:ext cx="690426" cy="461665"/>
            </a:xfrm>
            <a:prstGeom prst="rect">
              <a:avLst/>
            </a:prstGeom>
            <a:noFill/>
          </p:spPr>
          <p:txBody>
            <a:bodyPr wrap="square" rtlCol="0">
              <a:spAutoFit/>
            </a:bodyPr>
            <a:lstStyle/>
            <a:p>
              <a:r>
                <a:rPr lang="en-US" sz="800" dirty="0"/>
                <a:t>-2x Gun TMs- </a:t>
              </a:r>
            </a:p>
            <a:p>
              <a:r>
                <a:rPr lang="en-US" sz="800" dirty="0"/>
                <a:t>0 PAX TOT</a:t>
              </a:r>
            </a:p>
          </p:txBody>
        </p:sp>
        <p:sp>
          <p:nvSpPr>
            <p:cNvPr id="172" name="TextBox 171"/>
            <p:cNvSpPr txBox="1"/>
            <p:nvPr/>
          </p:nvSpPr>
          <p:spPr>
            <a:xfrm>
              <a:off x="4379228" y="4681816"/>
              <a:ext cx="690426" cy="215444"/>
            </a:xfrm>
            <a:prstGeom prst="rect">
              <a:avLst/>
            </a:prstGeom>
            <a:noFill/>
          </p:spPr>
          <p:txBody>
            <a:bodyPr wrap="square" rtlCol="0">
              <a:spAutoFit/>
            </a:bodyPr>
            <a:lstStyle/>
            <a:p>
              <a:r>
                <a:rPr lang="en-US" sz="800" dirty="0"/>
                <a:t>9 PAX TOT</a:t>
              </a:r>
            </a:p>
          </p:txBody>
        </p:sp>
        <p:sp>
          <p:nvSpPr>
            <p:cNvPr id="173" name="TextBox 172"/>
            <p:cNvSpPr txBox="1"/>
            <p:nvPr/>
          </p:nvSpPr>
          <p:spPr>
            <a:xfrm>
              <a:off x="4368852" y="4085137"/>
              <a:ext cx="690426" cy="215444"/>
            </a:xfrm>
            <a:prstGeom prst="rect">
              <a:avLst/>
            </a:prstGeom>
            <a:noFill/>
          </p:spPr>
          <p:txBody>
            <a:bodyPr wrap="square" rtlCol="0">
              <a:spAutoFit/>
            </a:bodyPr>
            <a:lstStyle/>
            <a:p>
              <a:r>
                <a:rPr lang="en-US" sz="800" dirty="0"/>
                <a:t>7 PAX TOT</a:t>
              </a:r>
            </a:p>
          </p:txBody>
        </p:sp>
        <p:sp>
          <p:nvSpPr>
            <p:cNvPr id="174" name="TextBox 173"/>
            <p:cNvSpPr txBox="1"/>
            <p:nvPr/>
          </p:nvSpPr>
          <p:spPr>
            <a:xfrm>
              <a:off x="4347623" y="3506024"/>
              <a:ext cx="690426" cy="215444"/>
            </a:xfrm>
            <a:prstGeom prst="rect">
              <a:avLst/>
            </a:prstGeom>
            <a:noFill/>
          </p:spPr>
          <p:txBody>
            <a:bodyPr wrap="square" rtlCol="0">
              <a:spAutoFit/>
            </a:bodyPr>
            <a:lstStyle/>
            <a:p>
              <a:r>
                <a:rPr lang="en-US" sz="800" dirty="0"/>
                <a:t>9 PAX TOT</a:t>
              </a:r>
            </a:p>
          </p:txBody>
        </p:sp>
        <p:sp>
          <p:nvSpPr>
            <p:cNvPr id="175" name="TextBox 174"/>
            <p:cNvSpPr txBox="1"/>
            <p:nvPr/>
          </p:nvSpPr>
          <p:spPr>
            <a:xfrm>
              <a:off x="3828322" y="5643308"/>
              <a:ext cx="579402" cy="584775"/>
            </a:xfrm>
            <a:prstGeom prst="rect">
              <a:avLst/>
            </a:prstGeom>
            <a:noFill/>
          </p:spPr>
          <p:txBody>
            <a:bodyPr wrap="square" rtlCol="0">
              <a:spAutoFit/>
            </a:bodyPr>
            <a:lstStyle/>
            <a:p>
              <a:r>
                <a:rPr lang="en-US" sz="800" dirty="0"/>
                <a:t>Total Combat Strength-31</a:t>
              </a:r>
            </a:p>
          </p:txBody>
        </p:sp>
      </p:grpSp>
      <p:grpSp>
        <p:nvGrpSpPr>
          <p:cNvPr id="233" name="Group 232"/>
          <p:cNvGrpSpPr/>
          <p:nvPr/>
        </p:nvGrpSpPr>
        <p:grpSpPr>
          <a:xfrm>
            <a:off x="6600225" y="2386537"/>
            <a:ext cx="2251163" cy="4380668"/>
            <a:chOff x="6830925" y="2130550"/>
            <a:chExt cx="2251163" cy="4380668"/>
          </a:xfrm>
        </p:grpSpPr>
        <p:sp>
          <p:nvSpPr>
            <p:cNvPr id="234" name="Rectangle 233"/>
            <p:cNvSpPr/>
            <p:nvPr/>
          </p:nvSpPr>
          <p:spPr>
            <a:xfrm>
              <a:off x="6830925" y="2130550"/>
              <a:ext cx="2251163" cy="438066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5" name="Straight Connector 234"/>
            <p:cNvCxnSpPr/>
            <p:nvPr/>
          </p:nvCxnSpPr>
          <p:spPr>
            <a:xfrm>
              <a:off x="6830925" y="2444968"/>
              <a:ext cx="225116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7175538" y="2182121"/>
              <a:ext cx="1567542" cy="246221"/>
            </a:xfrm>
            <a:prstGeom prst="rect">
              <a:avLst/>
            </a:prstGeom>
            <a:noFill/>
          </p:spPr>
          <p:txBody>
            <a:bodyPr wrap="square" rtlCol="0">
              <a:spAutoFit/>
            </a:bodyPr>
            <a:lstStyle/>
            <a:p>
              <a:r>
                <a:rPr lang="en-US" sz="1000" b="1" dirty="0">
                  <a:solidFill>
                    <a:prstClr val="black"/>
                  </a:solidFill>
                  <a:latin typeface="Arial" panose="020B0604020202020204" pitchFamily="34" charset="0"/>
                  <a:cs typeface="Arial" panose="020B0604020202020204" pitchFamily="34" charset="0"/>
                </a:rPr>
                <a:t>AVG SQD Break Down </a:t>
              </a:r>
            </a:p>
          </p:txBody>
        </p:sp>
        <p:grpSp>
          <p:nvGrpSpPr>
            <p:cNvPr id="237" name="Group 236"/>
            <p:cNvGrpSpPr/>
            <p:nvPr/>
          </p:nvGrpSpPr>
          <p:grpSpPr>
            <a:xfrm>
              <a:off x="7251869" y="2503318"/>
              <a:ext cx="818917" cy="685755"/>
              <a:chOff x="7128044" y="2493793"/>
              <a:chExt cx="818917" cy="685755"/>
            </a:xfrm>
          </p:grpSpPr>
          <p:pic>
            <p:nvPicPr>
              <p:cNvPr id="268" name="Picture 267"/>
              <p:cNvPicPr>
                <a:picLocks noChangeAspect="1"/>
              </p:cNvPicPr>
              <p:nvPr/>
            </p:nvPicPr>
            <p:blipFill>
              <a:blip r:embed="rId2"/>
              <a:stretch>
                <a:fillRect/>
              </a:stretch>
            </p:blipFill>
            <p:spPr>
              <a:xfrm>
                <a:off x="7128044" y="2493793"/>
                <a:ext cx="307145" cy="630479"/>
              </a:xfrm>
              <a:prstGeom prst="rect">
                <a:avLst/>
              </a:prstGeom>
            </p:spPr>
          </p:pic>
          <p:pic>
            <p:nvPicPr>
              <p:cNvPr id="269" name="Picture 268"/>
              <p:cNvPicPr>
                <a:picLocks noChangeAspect="1"/>
              </p:cNvPicPr>
              <p:nvPr/>
            </p:nvPicPr>
            <p:blipFill>
              <a:blip r:embed="rId3"/>
              <a:stretch>
                <a:fillRect/>
              </a:stretch>
            </p:blipFill>
            <p:spPr>
              <a:xfrm>
                <a:off x="7435440" y="2506263"/>
                <a:ext cx="261437" cy="650080"/>
              </a:xfrm>
              <a:prstGeom prst="rect">
                <a:avLst/>
              </a:prstGeom>
            </p:spPr>
          </p:pic>
          <p:pic>
            <p:nvPicPr>
              <p:cNvPr id="270" name="Picture 269"/>
              <p:cNvPicPr>
                <a:picLocks noChangeAspect="1"/>
              </p:cNvPicPr>
              <p:nvPr/>
            </p:nvPicPr>
            <p:blipFill>
              <a:blip r:embed="rId4"/>
              <a:stretch>
                <a:fillRect/>
              </a:stretch>
            </p:blipFill>
            <p:spPr>
              <a:xfrm>
                <a:off x="7696877" y="2504082"/>
                <a:ext cx="250084" cy="675466"/>
              </a:xfrm>
              <a:prstGeom prst="rect">
                <a:avLst/>
              </a:prstGeom>
            </p:spPr>
          </p:pic>
        </p:grpSp>
        <p:pic>
          <p:nvPicPr>
            <p:cNvPr id="238" name="Picture 237"/>
            <p:cNvPicPr>
              <a:picLocks noChangeAspect="1"/>
            </p:cNvPicPr>
            <p:nvPr/>
          </p:nvPicPr>
          <p:blipFill>
            <a:blip r:embed="rId5"/>
            <a:stretch>
              <a:fillRect/>
            </a:stretch>
          </p:blipFill>
          <p:spPr>
            <a:xfrm>
              <a:off x="6914558" y="2511690"/>
              <a:ext cx="291646" cy="678740"/>
            </a:xfrm>
            <a:prstGeom prst="rect">
              <a:avLst/>
            </a:prstGeom>
          </p:spPr>
        </p:pic>
        <p:grpSp>
          <p:nvGrpSpPr>
            <p:cNvPr id="239" name="Group 238"/>
            <p:cNvGrpSpPr/>
            <p:nvPr/>
          </p:nvGrpSpPr>
          <p:grpSpPr>
            <a:xfrm>
              <a:off x="8156531" y="2507237"/>
              <a:ext cx="818917" cy="685755"/>
              <a:chOff x="7956506" y="2488187"/>
              <a:chExt cx="818917" cy="685755"/>
            </a:xfrm>
          </p:grpSpPr>
          <p:pic>
            <p:nvPicPr>
              <p:cNvPr id="265" name="Picture 264"/>
              <p:cNvPicPr>
                <a:picLocks noChangeAspect="1"/>
              </p:cNvPicPr>
              <p:nvPr/>
            </p:nvPicPr>
            <p:blipFill>
              <a:blip r:embed="rId2"/>
              <a:stretch>
                <a:fillRect/>
              </a:stretch>
            </p:blipFill>
            <p:spPr>
              <a:xfrm>
                <a:off x="7956506" y="2488187"/>
                <a:ext cx="307145" cy="630479"/>
              </a:xfrm>
              <a:prstGeom prst="rect">
                <a:avLst/>
              </a:prstGeom>
            </p:spPr>
          </p:pic>
          <p:pic>
            <p:nvPicPr>
              <p:cNvPr id="266" name="Picture 265"/>
              <p:cNvPicPr>
                <a:picLocks noChangeAspect="1"/>
              </p:cNvPicPr>
              <p:nvPr/>
            </p:nvPicPr>
            <p:blipFill>
              <a:blip r:embed="rId3"/>
              <a:stretch>
                <a:fillRect/>
              </a:stretch>
            </p:blipFill>
            <p:spPr>
              <a:xfrm>
                <a:off x="8263902" y="2500657"/>
                <a:ext cx="261437" cy="650080"/>
              </a:xfrm>
              <a:prstGeom prst="rect">
                <a:avLst/>
              </a:prstGeom>
            </p:spPr>
          </p:pic>
          <p:pic>
            <p:nvPicPr>
              <p:cNvPr id="267" name="Picture 266"/>
              <p:cNvPicPr>
                <a:picLocks noChangeAspect="1"/>
              </p:cNvPicPr>
              <p:nvPr/>
            </p:nvPicPr>
            <p:blipFill>
              <a:blip r:embed="rId4"/>
              <a:stretch>
                <a:fillRect/>
              </a:stretch>
            </p:blipFill>
            <p:spPr>
              <a:xfrm>
                <a:off x="8525339" y="2498476"/>
                <a:ext cx="250084" cy="675466"/>
              </a:xfrm>
              <a:prstGeom prst="rect">
                <a:avLst/>
              </a:prstGeom>
            </p:spPr>
          </p:pic>
        </p:grpSp>
        <p:sp>
          <p:nvSpPr>
            <p:cNvPr id="240" name="TextBox 239"/>
            <p:cNvSpPr txBox="1"/>
            <p:nvPr/>
          </p:nvSpPr>
          <p:spPr>
            <a:xfrm>
              <a:off x="7010947" y="3247803"/>
              <a:ext cx="1891117" cy="369332"/>
            </a:xfrm>
            <a:prstGeom prst="rect">
              <a:avLst/>
            </a:prstGeom>
            <a:noFill/>
          </p:spPr>
          <p:txBody>
            <a:bodyPr wrap="square" rtlCol="0">
              <a:spAutoFit/>
            </a:bodyPr>
            <a:lstStyle/>
            <a:p>
              <a:r>
                <a:rPr lang="en-US" sz="900" dirty="0"/>
                <a:t>*Average squad break down will consist of 7 personnel in a SQD. </a:t>
              </a:r>
            </a:p>
          </p:txBody>
        </p:sp>
        <p:sp>
          <p:nvSpPr>
            <p:cNvPr id="241" name="TextBox 240"/>
            <p:cNvSpPr txBox="1"/>
            <p:nvPr/>
          </p:nvSpPr>
          <p:spPr>
            <a:xfrm>
              <a:off x="7010947" y="4752204"/>
              <a:ext cx="1891117" cy="1200329"/>
            </a:xfrm>
            <a:prstGeom prst="rect">
              <a:avLst/>
            </a:prstGeom>
            <a:noFill/>
          </p:spPr>
          <p:txBody>
            <a:bodyPr wrap="square" rtlCol="0">
              <a:spAutoFit/>
            </a:bodyPr>
            <a:lstStyle/>
            <a:p>
              <a:r>
                <a:rPr lang="en-US" sz="900" dirty="0"/>
                <a:t>*WPNs SQDs will move in similar formation only will transition there AG’s to M4 TL’s, and AB’s will be M4 Riflemen. </a:t>
              </a:r>
            </a:p>
            <a:p>
              <a:r>
                <a:rPr lang="en-US" sz="900" dirty="0"/>
                <a:t>*Platoons will designate SAW gunners to run an additional live fire as SAW gunners for the WPN’s SQD’s.   </a:t>
              </a:r>
            </a:p>
          </p:txBody>
        </p:sp>
        <p:pic>
          <p:nvPicPr>
            <p:cNvPr id="242" name="Picture 241"/>
            <p:cNvPicPr>
              <a:picLocks noChangeAspect="1"/>
            </p:cNvPicPr>
            <p:nvPr/>
          </p:nvPicPr>
          <p:blipFill>
            <a:blip r:embed="rId5"/>
            <a:stretch>
              <a:fillRect/>
            </a:stretch>
          </p:blipFill>
          <p:spPr>
            <a:xfrm>
              <a:off x="6914558" y="3848262"/>
              <a:ext cx="291646" cy="678740"/>
            </a:xfrm>
            <a:prstGeom prst="rect">
              <a:avLst/>
            </a:prstGeom>
          </p:spPr>
        </p:pic>
        <p:grpSp>
          <p:nvGrpSpPr>
            <p:cNvPr id="243" name="Group 242"/>
            <p:cNvGrpSpPr/>
            <p:nvPr/>
          </p:nvGrpSpPr>
          <p:grpSpPr>
            <a:xfrm>
              <a:off x="7175474" y="3876024"/>
              <a:ext cx="839467" cy="687898"/>
              <a:chOff x="7175474" y="3876024"/>
              <a:chExt cx="839467" cy="687898"/>
            </a:xfrm>
          </p:grpSpPr>
          <p:grpSp>
            <p:nvGrpSpPr>
              <p:cNvPr id="255" name="Group 254"/>
              <p:cNvGrpSpPr/>
              <p:nvPr/>
            </p:nvGrpSpPr>
            <p:grpSpPr>
              <a:xfrm>
                <a:off x="7175474" y="3876024"/>
                <a:ext cx="833118" cy="687753"/>
                <a:chOff x="7175474" y="3901424"/>
                <a:chExt cx="833118" cy="687753"/>
              </a:xfrm>
            </p:grpSpPr>
            <p:grpSp>
              <p:nvGrpSpPr>
                <p:cNvPr id="257" name="Group 256"/>
                <p:cNvGrpSpPr/>
                <p:nvPr/>
              </p:nvGrpSpPr>
              <p:grpSpPr>
                <a:xfrm>
                  <a:off x="7175474" y="3901424"/>
                  <a:ext cx="833118" cy="687753"/>
                  <a:chOff x="7186857" y="3856150"/>
                  <a:chExt cx="833118" cy="687753"/>
                </a:xfrm>
              </p:grpSpPr>
              <p:grpSp>
                <p:nvGrpSpPr>
                  <p:cNvPr id="259" name="Group 258"/>
                  <p:cNvGrpSpPr/>
                  <p:nvPr/>
                </p:nvGrpSpPr>
                <p:grpSpPr>
                  <a:xfrm>
                    <a:off x="7186857" y="3856150"/>
                    <a:ext cx="818917" cy="685755"/>
                    <a:chOff x="7128044" y="2493793"/>
                    <a:chExt cx="818917" cy="685755"/>
                  </a:xfrm>
                </p:grpSpPr>
                <p:pic>
                  <p:nvPicPr>
                    <p:cNvPr id="262" name="Picture 261"/>
                    <p:cNvPicPr>
                      <a:picLocks noChangeAspect="1"/>
                    </p:cNvPicPr>
                    <p:nvPr/>
                  </p:nvPicPr>
                  <p:blipFill>
                    <a:blip r:embed="rId2"/>
                    <a:stretch>
                      <a:fillRect/>
                    </a:stretch>
                  </p:blipFill>
                  <p:spPr>
                    <a:xfrm>
                      <a:off x="7128044" y="2493793"/>
                      <a:ext cx="307145" cy="630479"/>
                    </a:xfrm>
                    <a:prstGeom prst="rect">
                      <a:avLst/>
                    </a:prstGeom>
                  </p:spPr>
                </p:pic>
                <p:pic>
                  <p:nvPicPr>
                    <p:cNvPr id="263" name="Picture 262"/>
                    <p:cNvPicPr>
                      <a:picLocks noChangeAspect="1"/>
                    </p:cNvPicPr>
                    <p:nvPr/>
                  </p:nvPicPr>
                  <p:blipFill>
                    <a:blip r:embed="rId3"/>
                    <a:stretch>
                      <a:fillRect/>
                    </a:stretch>
                  </p:blipFill>
                  <p:spPr>
                    <a:xfrm>
                      <a:off x="7435440" y="2506263"/>
                      <a:ext cx="261437" cy="650080"/>
                    </a:xfrm>
                    <a:prstGeom prst="rect">
                      <a:avLst/>
                    </a:prstGeom>
                  </p:spPr>
                </p:pic>
                <p:pic>
                  <p:nvPicPr>
                    <p:cNvPr id="264" name="Picture 263"/>
                    <p:cNvPicPr>
                      <a:picLocks noChangeAspect="1"/>
                    </p:cNvPicPr>
                    <p:nvPr/>
                  </p:nvPicPr>
                  <p:blipFill>
                    <a:blip r:embed="rId4"/>
                    <a:stretch>
                      <a:fillRect/>
                    </a:stretch>
                  </p:blipFill>
                  <p:spPr>
                    <a:xfrm>
                      <a:off x="7696877" y="2504082"/>
                      <a:ext cx="250084" cy="675466"/>
                    </a:xfrm>
                    <a:prstGeom prst="rect">
                      <a:avLst/>
                    </a:prstGeom>
                  </p:spPr>
                </p:pic>
              </p:grpSp>
              <p:pic>
                <p:nvPicPr>
                  <p:cNvPr id="260" name="Picture 259"/>
                  <p:cNvPicPr>
                    <a:picLocks noChangeAspect="1"/>
                  </p:cNvPicPr>
                  <p:nvPr/>
                </p:nvPicPr>
                <p:blipFill>
                  <a:blip r:embed="rId6"/>
                  <a:stretch>
                    <a:fillRect/>
                  </a:stretch>
                </p:blipFill>
                <p:spPr>
                  <a:xfrm>
                    <a:off x="7726153" y="3872581"/>
                    <a:ext cx="293822" cy="654421"/>
                  </a:xfrm>
                  <a:prstGeom prst="rect">
                    <a:avLst/>
                  </a:prstGeom>
                </p:spPr>
              </p:pic>
              <p:pic>
                <p:nvPicPr>
                  <p:cNvPr id="261" name="Picture 260"/>
                  <p:cNvPicPr>
                    <a:picLocks noChangeAspect="1"/>
                  </p:cNvPicPr>
                  <p:nvPr/>
                </p:nvPicPr>
                <p:blipFill>
                  <a:blip r:embed="rId7"/>
                  <a:stretch>
                    <a:fillRect/>
                  </a:stretch>
                </p:blipFill>
                <p:spPr>
                  <a:xfrm>
                    <a:off x="7490099" y="3880982"/>
                    <a:ext cx="235804" cy="662921"/>
                  </a:xfrm>
                  <a:prstGeom prst="rect">
                    <a:avLst/>
                  </a:prstGeom>
                </p:spPr>
              </p:pic>
            </p:grpSp>
            <p:pic>
              <p:nvPicPr>
                <p:cNvPr id="258" name="Picture 257"/>
                <p:cNvPicPr>
                  <a:picLocks noChangeAspect="1"/>
                </p:cNvPicPr>
                <p:nvPr/>
              </p:nvPicPr>
              <p:blipFill>
                <a:blip r:embed="rId8"/>
                <a:stretch>
                  <a:fillRect/>
                </a:stretch>
              </p:blipFill>
              <p:spPr>
                <a:xfrm>
                  <a:off x="7450803" y="3930783"/>
                  <a:ext cx="262465" cy="656396"/>
                </a:xfrm>
                <a:prstGeom prst="rect">
                  <a:avLst/>
                </a:prstGeom>
              </p:spPr>
            </p:pic>
          </p:grpSp>
          <p:pic>
            <p:nvPicPr>
              <p:cNvPr id="256" name="Picture 255"/>
              <p:cNvPicPr>
                <a:picLocks noChangeAspect="1"/>
              </p:cNvPicPr>
              <p:nvPr/>
            </p:nvPicPr>
            <p:blipFill>
              <a:blip r:embed="rId8"/>
              <a:stretch>
                <a:fillRect/>
              </a:stretch>
            </p:blipFill>
            <p:spPr>
              <a:xfrm>
                <a:off x="7707548" y="3900856"/>
                <a:ext cx="307393" cy="663066"/>
              </a:xfrm>
              <a:prstGeom prst="rect">
                <a:avLst/>
              </a:prstGeom>
            </p:spPr>
          </p:pic>
        </p:grpSp>
        <p:grpSp>
          <p:nvGrpSpPr>
            <p:cNvPr id="244" name="Group 243"/>
            <p:cNvGrpSpPr/>
            <p:nvPr/>
          </p:nvGrpSpPr>
          <p:grpSpPr>
            <a:xfrm>
              <a:off x="8014295" y="3907584"/>
              <a:ext cx="839467" cy="687898"/>
              <a:chOff x="7175474" y="3876024"/>
              <a:chExt cx="839467" cy="687898"/>
            </a:xfrm>
          </p:grpSpPr>
          <p:grpSp>
            <p:nvGrpSpPr>
              <p:cNvPr id="245" name="Group 244"/>
              <p:cNvGrpSpPr/>
              <p:nvPr/>
            </p:nvGrpSpPr>
            <p:grpSpPr>
              <a:xfrm>
                <a:off x="7175474" y="3876024"/>
                <a:ext cx="833118" cy="687753"/>
                <a:chOff x="7175474" y="3901424"/>
                <a:chExt cx="833118" cy="687753"/>
              </a:xfrm>
            </p:grpSpPr>
            <p:grpSp>
              <p:nvGrpSpPr>
                <p:cNvPr id="247" name="Group 246"/>
                <p:cNvGrpSpPr/>
                <p:nvPr/>
              </p:nvGrpSpPr>
              <p:grpSpPr>
                <a:xfrm>
                  <a:off x="7175474" y="3901424"/>
                  <a:ext cx="833118" cy="687753"/>
                  <a:chOff x="7186857" y="3856150"/>
                  <a:chExt cx="833118" cy="687753"/>
                </a:xfrm>
              </p:grpSpPr>
              <p:grpSp>
                <p:nvGrpSpPr>
                  <p:cNvPr id="249" name="Group 248"/>
                  <p:cNvGrpSpPr/>
                  <p:nvPr/>
                </p:nvGrpSpPr>
                <p:grpSpPr>
                  <a:xfrm>
                    <a:off x="7186857" y="3856150"/>
                    <a:ext cx="818917" cy="685755"/>
                    <a:chOff x="7128044" y="2493793"/>
                    <a:chExt cx="818917" cy="685755"/>
                  </a:xfrm>
                </p:grpSpPr>
                <p:pic>
                  <p:nvPicPr>
                    <p:cNvPr id="252" name="Picture 251"/>
                    <p:cNvPicPr>
                      <a:picLocks noChangeAspect="1"/>
                    </p:cNvPicPr>
                    <p:nvPr/>
                  </p:nvPicPr>
                  <p:blipFill>
                    <a:blip r:embed="rId2"/>
                    <a:stretch>
                      <a:fillRect/>
                    </a:stretch>
                  </p:blipFill>
                  <p:spPr>
                    <a:xfrm>
                      <a:off x="7128044" y="2493793"/>
                      <a:ext cx="307145" cy="630479"/>
                    </a:xfrm>
                    <a:prstGeom prst="rect">
                      <a:avLst/>
                    </a:prstGeom>
                  </p:spPr>
                </p:pic>
                <p:pic>
                  <p:nvPicPr>
                    <p:cNvPr id="253" name="Picture 252"/>
                    <p:cNvPicPr>
                      <a:picLocks noChangeAspect="1"/>
                    </p:cNvPicPr>
                    <p:nvPr/>
                  </p:nvPicPr>
                  <p:blipFill>
                    <a:blip r:embed="rId3"/>
                    <a:stretch>
                      <a:fillRect/>
                    </a:stretch>
                  </p:blipFill>
                  <p:spPr>
                    <a:xfrm>
                      <a:off x="7435440" y="2506263"/>
                      <a:ext cx="261437" cy="650080"/>
                    </a:xfrm>
                    <a:prstGeom prst="rect">
                      <a:avLst/>
                    </a:prstGeom>
                  </p:spPr>
                </p:pic>
                <p:pic>
                  <p:nvPicPr>
                    <p:cNvPr id="254" name="Picture 253"/>
                    <p:cNvPicPr>
                      <a:picLocks noChangeAspect="1"/>
                    </p:cNvPicPr>
                    <p:nvPr/>
                  </p:nvPicPr>
                  <p:blipFill>
                    <a:blip r:embed="rId4"/>
                    <a:stretch>
                      <a:fillRect/>
                    </a:stretch>
                  </p:blipFill>
                  <p:spPr>
                    <a:xfrm>
                      <a:off x="7696877" y="2504082"/>
                      <a:ext cx="250084" cy="675466"/>
                    </a:xfrm>
                    <a:prstGeom prst="rect">
                      <a:avLst/>
                    </a:prstGeom>
                  </p:spPr>
                </p:pic>
              </p:grpSp>
              <p:pic>
                <p:nvPicPr>
                  <p:cNvPr id="250" name="Picture 249"/>
                  <p:cNvPicPr>
                    <a:picLocks noChangeAspect="1"/>
                  </p:cNvPicPr>
                  <p:nvPr/>
                </p:nvPicPr>
                <p:blipFill>
                  <a:blip r:embed="rId6"/>
                  <a:stretch>
                    <a:fillRect/>
                  </a:stretch>
                </p:blipFill>
                <p:spPr>
                  <a:xfrm>
                    <a:off x="7726153" y="3872581"/>
                    <a:ext cx="293822" cy="654421"/>
                  </a:xfrm>
                  <a:prstGeom prst="rect">
                    <a:avLst/>
                  </a:prstGeom>
                </p:spPr>
              </p:pic>
              <p:pic>
                <p:nvPicPr>
                  <p:cNvPr id="251" name="Picture 250"/>
                  <p:cNvPicPr>
                    <a:picLocks noChangeAspect="1"/>
                  </p:cNvPicPr>
                  <p:nvPr/>
                </p:nvPicPr>
                <p:blipFill>
                  <a:blip r:embed="rId7"/>
                  <a:stretch>
                    <a:fillRect/>
                  </a:stretch>
                </p:blipFill>
                <p:spPr>
                  <a:xfrm>
                    <a:off x="7490099" y="3880982"/>
                    <a:ext cx="235804" cy="662921"/>
                  </a:xfrm>
                  <a:prstGeom prst="rect">
                    <a:avLst/>
                  </a:prstGeom>
                </p:spPr>
              </p:pic>
            </p:grpSp>
            <p:pic>
              <p:nvPicPr>
                <p:cNvPr id="248" name="Picture 247"/>
                <p:cNvPicPr>
                  <a:picLocks noChangeAspect="1"/>
                </p:cNvPicPr>
                <p:nvPr/>
              </p:nvPicPr>
              <p:blipFill>
                <a:blip r:embed="rId8"/>
                <a:stretch>
                  <a:fillRect/>
                </a:stretch>
              </p:blipFill>
              <p:spPr>
                <a:xfrm>
                  <a:off x="7450803" y="3930783"/>
                  <a:ext cx="262465" cy="656396"/>
                </a:xfrm>
                <a:prstGeom prst="rect">
                  <a:avLst/>
                </a:prstGeom>
              </p:spPr>
            </p:pic>
          </p:grpSp>
          <p:pic>
            <p:nvPicPr>
              <p:cNvPr id="246" name="Picture 245"/>
              <p:cNvPicPr>
                <a:picLocks noChangeAspect="1"/>
              </p:cNvPicPr>
              <p:nvPr/>
            </p:nvPicPr>
            <p:blipFill>
              <a:blip r:embed="rId8"/>
              <a:stretch>
                <a:fillRect/>
              </a:stretch>
            </p:blipFill>
            <p:spPr>
              <a:xfrm>
                <a:off x="7707548" y="3900856"/>
                <a:ext cx="307393" cy="663066"/>
              </a:xfrm>
              <a:prstGeom prst="rect">
                <a:avLst/>
              </a:prstGeom>
            </p:spPr>
          </p:pic>
        </p:grpSp>
      </p:grpSp>
      <p:grpSp>
        <p:nvGrpSpPr>
          <p:cNvPr id="271" name="Group 258"/>
          <p:cNvGrpSpPr/>
          <p:nvPr/>
        </p:nvGrpSpPr>
        <p:grpSpPr>
          <a:xfrm>
            <a:off x="3910268" y="1607025"/>
            <a:ext cx="735003" cy="498563"/>
            <a:chOff x="1804908" y="4333683"/>
            <a:chExt cx="725235" cy="437443"/>
          </a:xfrm>
        </p:grpSpPr>
        <p:grpSp>
          <p:nvGrpSpPr>
            <p:cNvPr id="272" name="Group 443"/>
            <p:cNvGrpSpPr/>
            <p:nvPr/>
          </p:nvGrpSpPr>
          <p:grpSpPr>
            <a:xfrm>
              <a:off x="1804908" y="4333683"/>
              <a:ext cx="725235" cy="409236"/>
              <a:chOff x="984394" y="2622765"/>
              <a:chExt cx="789381" cy="465549"/>
            </a:xfrm>
          </p:grpSpPr>
          <p:grpSp>
            <p:nvGrpSpPr>
              <p:cNvPr id="274" name="Group 510"/>
              <p:cNvGrpSpPr/>
              <p:nvPr/>
            </p:nvGrpSpPr>
            <p:grpSpPr>
              <a:xfrm>
                <a:off x="984394" y="2622765"/>
                <a:ext cx="786171" cy="465549"/>
                <a:chOff x="4660900" y="23199774"/>
                <a:chExt cx="3459163" cy="2110463"/>
              </a:xfrm>
            </p:grpSpPr>
            <p:grpSp>
              <p:nvGrpSpPr>
                <p:cNvPr id="279" name="Group 195"/>
                <p:cNvGrpSpPr>
                  <a:grpSpLocks/>
                </p:cNvGrpSpPr>
                <p:nvPr/>
              </p:nvGrpSpPr>
              <p:grpSpPr bwMode="auto">
                <a:xfrm>
                  <a:off x="6108700" y="23199774"/>
                  <a:ext cx="2011363" cy="1987484"/>
                  <a:chOff x="1348740" y="3191770"/>
                  <a:chExt cx="457200" cy="438327"/>
                </a:xfrm>
              </p:grpSpPr>
              <p:sp>
                <p:nvSpPr>
                  <p:cNvPr id="281" name="TextBox 100"/>
                  <p:cNvSpPr txBox="1">
                    <a:spLocks noChangeArrowheads="1"/>
                  </p:cNvSpPr>
                  <p:nvPr/>
                </p:nvSpPr>
                <p:spPr bwMode="auto">
                  <a:xfrm>
                    <a:off x="1462008" y="3191770"/>
                    <a:ext cx="235933" cy="262540"/>
                  </a:xfrm>
                  <a:prstGeom prst="rect">
                    <a:avLst/>
                  </a:prstGeom>
                  <a:noFill/>
                  <a:ln w="9525">
                    <a:noFill/>
                    <a:miter lim="800000"/>
                    <a:headEnd/>
                    <a:tailEnd/>
                  </a:ln>
                </p:spPr>
                <p:txBody>
                  <a:bodyPr wrap="none">
                    <a:spAutoFit/>
                  </a:bodyPr>
                  <a:lstStyle/>
                  <a:p>
                    <a:pPr algn="ctr" defTabSz="913586"/>
                    <a:r>
                      <a:rPr lang="en-US" sz="900" b="1" dirty="0">
                        <a:solidFill>
                          <a:srgbClr val="000000"/>
                        </a:solidFill>
                        <a:latin typeface="Arial" pitchFamily="34" charset="0"/>
                        <a:cs typeface="Arial" pitchFamily="34" charset="0"/>
                      </a:rPr>
                      <a:t>I</a:t>
                    </a:r>
                  </a:p>
                </p:txBody>
              </p:sp>
              <p:sp>
                <p:nvSpPr>
                  <p:cNvPr id="282" name="Rectangle 281"/>
                  <p:cNvSpPr/>
                  <p:nvPr/>
                </p:nvSpPr>
                <p:spPr>
                  <a:xfrm>
                    <a:off x="1348740" y="3355609"/>
                    <a:ext cx="457200" cy="27448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5">
                      <a:defRPr/>
                    </a:pPr>
                    <a:endParaRPr lang="en-US" sz="1600" b="1" dirty="0">
                      <a:solidFill>
                        <a:prstClr val="white"/>
                      </a:solidFill>
                      <a:latin typeface="Arial" pitchFamily="34" charset="0"/>
                      <a:cs typeface="Arial" pitchFamily="34" charset="0"/>
                    </a:endParaRPr>
                  </a:p>
                </p:txBody>
              </p:sp>
            </p:grpSp>
            <p:sp>
              <p:nvSpPr>
                <p:cNvPr id="280" name="Text Box 84"/>
                <p:cNvSpPr txBox="1">
                  <a:spLocks noChangeArrowheads="1"/>
                </p:cNvSpPr>
                <p:nvPr/>
              </p:nvSpPr>
              <p:spPr bwMode="auto">
                <a:xfrm>
                  <a:off x="4660900" y="24437262"/>
                  <a:ext cx="311" cy="872975"/>
                </a:xfrm>
                <a:prstGeom prst="rect">
                  <a:avLst/>
                </a:prstGeom>
                <a:noFill/>
                <a:ln w="9525">
                  <a:noFill/>
                  <a:miter lim="800000"/>
                  <a:headEnd/>
                  <a:tailEnd/>
                </a:ln>
              </p:spPr>
              <p:txBody>
                <a:bodyPr wrap="none" lIns="0" tIns="0" rIns="0" bIns="0" anchor="ctr" anchorCtr="1">
                  <a:spAutoFit/>
                </a:bodyPr>
                <a:lstStyle/>
                <a:p>
                  <a:pPr defTabSz="913586"/>
                  <a:endParaRPr lang="en-US" sz="1100" b="1" dirty="0">
                    <a:solidFill>
                      <a:srgbClr val="000000"/>
                    </a:solidFill>
                    <a:latin typeface="Arial" pitchFamily="34" charset="0"/>
                    <a:cs typeface="Arial" pitchFamily="34" charset="0"/>
                  </a:endParaRPr>
                </a:p>
              </p:txBody>
            </p:sp>
          </p:grpSp>
          <p:cxnSp>
            <p:nvCxnSpPr>
              <p:cNvPr id="275" name="Straight Connector 274"/>
              <p:cNvCxnSpPr/>
              <p:nvPr/>
            </p:nvCxnSpPr>
            <p:spPr bwMode="auto">
              <a:xfrm flipV="1">
                <a:off x="1317886" y="2790384"/>
                <a:ext cx="455889" cy="26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bwMode="auto">
              <a:xfrm>
                <a:off x="1312646" y="2793003"/>
                <a:ext cx="458509" cy="264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Freeform 632"/>
              <p:cNvSpPr>
                <a:spLocks/>
              </p:cNvSpPr>
              <p:nvPr/>
            </p:nvSpPr>
            <p:spPr bwMode="auto">
              <a:xfrm>
                <a:off x="1427925" y="2998013"/>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sp>
            <p:nvSpPr>
              <p:cNvPr id="278" name="Freeform 638"/>
              <p:cNvSpPr>
                <a:spLocks/>
              </p:cNvSpPr>
              <p:nvPr/>
            </p:nvSpPr>
            <p:spPr bwMode="auto">
              <a:xfrm>
                <a:off x="1547758" y="2997988"/>
                <a:ext cx="115420" cy="51760"/>
              </a:xfrm>
              <a:custGeom>
                <a:avLst/>
                <a:gdLst>
                  <a:gd name="T0" fmla="*/ 158079 w 530"/>
                  <a:gd name="T1" fmla="*/ 55839 h 147"/>
                  <a:gd name="T2" fmla="*/ 156588 w 530"/>
                  <a:gd name="T3" fmla="*/ 47102 h 147"/>
                  <a:gd name="T4" fmla="*/ 154798 w 530"/>
                  <a:gd name="T5" fmla="*/ 39125 h 147"/>
                  <a:gd name="T6" fmla="*/ 149429 w 530"/>
                  <a:gd name="T7" fmla="*/ 31148 h 147"/>
                  <a:gd name="T8" fmla="*/ 143166 w 530"/>
                  <a:gd name="T9" fmla="*/ 23171 h 147"/>
                  <a:gd name="T10" fmla="*/ 133920 w 530"/>
                  <a:gd name="T11" fmla="*/ 16334 h 147"/>
                  <a:gd name="T12" fmla="*/ 125867 w 530"/>
                  <a:gd name="T13" fmla="*/ 11396 h 147"/>
                  <a:gd name="T14" fmla="*/ 116919 w 530"/>
                  <a:gd name="T15" fmla="*/ 7217 h 147"/>
                  <a:gd name="T16" fmla="*/ 104690 w 530"/>
                  <a:gd name="T17" fmla="*/ 3419 h 147"/>
                  <a:gd name="T18" fmla="*/ 93953 w 530"/>
                  <a:gd name="T19" fmla="*/ 1519 h 147"/>
                  <a:gd name="T20" fmla="*/ 78741 w 530"/>
                  <a:gd name="T21" fmla="*/ 0 h 147"/>
                  <a:gd name="T22" fmla="*/ 60845 w 530"/>
                  <a:gd name="T23" fmla="*/ 2279 h 147"/>
                  <a:gd name="T24" fmla="*/ 48318 w 530"/>
                  <a:gd name="T25" fmla="*/ 4938 h 147"/>
                  <a:gd name="T26" fmla="*/ 34897 w 530"/>
                  <a:gd name="T27" fmla="*/ 9496 h 147"/>
                  <a:gd name="T28" fmla="*/ 22071 w 530"/>
                  <a:gd name="T29" fmla="*/ 17473 h 147"/>
                  <a:gd name="T30" fmla="*/ 13124 w 530"/>
                  <a:gd name="T31" fmla="*/ 25071 h 147"/>
                  <a:gd name="T32" fmla="*/ 6264 w 530"/>
                  <a:gd name="T33" fmla="*/ 34567 h 147"/>
                  <a:gd name="T34" fmla="*/ 1491 w 530"/>
                  <a:gd name="T35" fmla="*/ 43684 h 147"/>
                  <a:gd name="T36" fmla="*/ 0 w 530"/>
                  <a:gd name="T37" fmla="*/ 55079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47"/>
                  <a:gd name="T59" fmla="*/ 530 w 530"/>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47">
                    <a:moveTo>
                      <a:pt x="530" y="147"/>
                    </a:moveTo>
                    <a:lnTo>
                      <a:pt x="525" y="124"/>
                    </a:lnTo>
                    <a:lnTo>
                      <a:pt x="519" y="103"/>
                    </a:lnTo>
                    <a:lnTo>
                      <a:pt x="501" y="82"/>
                    </a:lnTo>
                    <a:lnTo>
                      <a:pt x="480" y="61"/>
                    </a:lnTo>
                    <a:lnTo>
                      <a:pt x="449" y="43"/>
                    </a:lnTo>
                    <a:lnTo>
                      <a:pt x="422" y="30"/>
                    </a:lnTo>
                    <a:lnTo>
                      <a:pt x="392" y="19"/>
                    </a:lnTo>
                    <a:lnTo>
                      <a:pt x="351" y="9"/>
                    </a:lnTo>
                    <a:lnTo>
                      <a:pt x="315" y="4"/>
                    </a:lnTo>
                    <a:lnTo>
                      <a:pt x="264" y="0"/>
                    </a:lnTo>
                    <a:lnTo>
                      <a:pt x="204" y="6"/>
                    </a:lnTo>
                    <a:lnTo>
                      <a:pt x="162" y="13"/>
                    </a:lnTo>
                    <a:lnTo>
                      <a:pt x="117" y="25"/>
                    </a:lnTo>
                    <a:lnTo>
                      <a:pt x="74" y="46"/>
                    </a:lnTo>
                    <a:lnTo>
                      <a:pt x="44" y="66"/>
                    </a:lnTo>
                    <a:lnTo>
                      <a:pt x="21" y="91"/>
                    </a:lnTo>
                    <a:lnTo>
                      <a:pt x="5" y="115"/>
                    </a:lnTo>
                    <a:lnTo>
                      <a:pt x="0" y="145"/>
                    </a:lnTo>
                  </a:path>
                </a:pathLst>
              </a:custGeom>
              <a:noFill/>
              <a:ln w="12700" cap="rnd">
                <a:solidFill>
                  <a:schemeClr val="tx1"/>
                </a:solidFill>
                <a:round/>
                <a:headEnd type="none" w="sm" len="sm"/>
                <a:tailEnd type="none" w="sm" len="sm"/>
              </a:ln>
            </p:spPr>
            <p:txBody>
              <a:bodyPr/>
              <a:lstStyle/>
              <a:p>
                <a:pPr defTabSz="913586"/>
                <a:endParaRPr lang="en-US" sz="1600" b="1" dirty="0">
                  <a:solidFill>
                    <a:prstClr val="black"/>
                  </a:solidFill>
                  <a:latin typeface="Arial" pitchFamily="34" charset="0"/>
                  <a:cs typeface="Arial" pitchFamily="34" charset="0"/>
                </a:endParaRPr>
              </a:p>
            </p:txBody>
          </p:sp>
        </p:grpSp>
        <p:sp>
          <p:nvSpPr>
            <p:cNvPr id="273" name="Text Box 84"/>
            <p:cNvSpPr txBox="1">
              <a:spLocks noChangeArrowheads="1"/>
            </p:cNvSpPr>
            <p:nvPr/>
          </p:nvSpPr>
          <p:spPr bwMode="auto">
            <a:xfrm>
              <a:off x="1968711" y="4617238"/>
              <a:ext cx="92974" cy="153888"/>
            </a:xfrm>
            <a:prstGeom prst="rect">
              <a:avLst/>
            </a:prstGeom>
            <a:noFill/>
            <a:ln w="9525">
              <a:noFill/>
              <a:miter lim="800000"/>
              <a:headEnd/>
              <a:tailEnd/>
            </a:ln>
          </p:spPr>
          <p:txBody>
            <a:bodyPr wrap="none" lIns="0" tIns="0" rIns="0" bIns="0" anchor="ctr" anchorCtr="1">
              <a:spAutoFit/>
            </a:bodyPr>
            <a:lstStyle/>
            <a:p>
              <a:pPr defTabSz="913586"/>
              <a:r>
                <a:rPr lang="en-US" sz="1000" b="1" dirty="0">
                  <a:solidFill>
                    <a:srgbClr val="000000"/>
                  </a:solidFill>
                  <a:latin typeface="Arial" pitchFamily="34" charset="0"/>
                  <a:cs typeface="Arial" pitchFamily="34" charset="0"/>
                </a:rPr>
                <a:t>C</a:t>
              </a:r>
            </a:p>
          </p:txBody>
        </p:sp>
      </p:grpSp>
      <p:sp>
        <p:nvSpPr>
          <p:cNvPr id="284" name="Title 1"/>
          <p:cNvSpPr>
            <a:spLocks noGrp="1"/>
          </p:cNvSpPr>
          <p:nvPr>
            <p:ph type="title"/>
          </p:nvPr>
        </p:nvSpPr>
        <p:spPr>
          <a:xfrm>
            <a:off x="1257300" y="410368"/>
            <a:ext cx="7886700" cy="1325563"/>
          </a:xfrm>
        </p:spPr>
        <p:txBody>
          <a:bodyPr/>
          <a:lstStyle/>
          <a:p>
            <a:r>
              <a:rPr lang="en-US" dirty="0"/>
              <a:t>Annex A: Task Organization</a:t>
            </a:r>
          </a:p>
        </p:txBody>
      </p:sp>
    </p:spTree>
    <p:extLst>
      <p:ext uri="{BB962C8B-B14F-4D97-AF65-F5344CB8AC3E}">
        <p14:creationId xmlns:p14="http://schemas.microsoft.com/office/powerpoint/2010/main" val="297901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 B: Weather</a:t>
            </a:r>
          </a:p>
        </p:txBody>
      </p:sp>
      <p:pic>
        <p:nvPicPr>
          <p:cNvPr id="6" name="Picture 5"/>
          <p:cNvPicPr>
            <a:picLocks noChangeAspect="1"/>
          </p:cNvPicPr>
          <p:nvPr/>
        </p:nvPicPr>
        <p:blipFill>
          <a:blip r:embed="rId2"/>
          <a:stretch>
            <a:fillRect/>
          </a:stretch>
        </p:blipFill>
        <p:spPr>
          <a:xfrm>
            <a:off x="1" y="1782385"/>
            <a:ext cx="9144000" cy="4140497"/>
          </a:xfrm>
          <a:prstGeom prst="rect">
            <a:avLst/>
          </a:prstGeom>
        </p:spPr>
      </p:pic>
    </p:spTree>
    <p:extLst>
      <p:ext uri="{BB962C8B-B14F-4D97-AF65-F5344CB8AC3E}">
        <p14:creationId xmlns:p14="http://schemas.microsoft.com/office/powerpoint/2010/main" val="143835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Annex B: Tactical Scenario</a:t>
            </a:r>
          </a:p>
        </p:txBody>
      </p:sp>
      <p:sp>
        <p:nvSpPr>
          <p:cNvPr id="3" name="Content Placeholder 2"/>
          <p:cNvSpPr>
            <a:spLocks noGrp="1"/>
          </p:cNvSpPr>
          <p:nvPr>
            <p:ph idx="1"/>
          </p:nvPr>
        </p:nvSpPr>
        <p:spPr>
          <a:xfrm>
            <a:off x="3225800" y="1596231"/>
            <a:ext cx="5765800" cy="2404269"/>
          </a:xfrm>
        </p:spPr>
        <p:txBody>
          <a:bodyPr>
            <a:normAutofit lnSpcReduction="10000"/>
          </a:bodyPr>
          <a:lstStyle/>
          <a:p>
            <a:pPr marL="0" indent="0">
              <a:buNone/>
            </a:pPr>
            <a:r>
              <a:rPr lang="en-US" sz="2600" dirty="0"/>
              <a:t>IAW with FY 2021 2-237 IN Training glide path “Road to War” we are currently 24 hours past the seizure of OBJ Devils (</a:t>
            </a:r>
            <a:r>
              <a:rPr lang="en-US" sz="2600" dirty="0" err="1"/>
              <a:t>Arianan</a:t>
            </a:r>
            <a:r>
              <a:rPr lang="en-US" sz="2600" dirty="0"/>
              <a:t> </a:t>
            </a:r>
            <a:r>
              <a:rPr lang="en-US" sz="2600" dirty="0" err="1"/>
              <a:t>Int</a:t>
            </a:r>
            <a:r>
              <a:rPr lang="en-US" sz="2600" dirty="0"/>
              <a:t> Airport) in the eastern mountain region of Ariana. Companies are staged for follow on operations.</a:t>
            </a:r>
          </a:p>
        </p:txBody>
      </p:sp>
      <p:pic>
        <p:nvPicPr>
          <p:cNvPr id="1026" name="Picture 2" descr="May be an image of 1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66" y="1583531"/>
            <a:ext cx="2806634" cy="2073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banon army discovers US-made weapons cache left by Nusra terror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077" y="3936314"/>
            <a:ext cx="4252897" cy="23922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63770" y="4000500"/>
            <a:ext cx="4353308" cy="26797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_/ _ / C/ 2-327 IN is postured to clear OBJ Marriott, a suspected SAPA IED cache protected by a SAPA team IOT to enable freedom of maneuver for follow on mechanized forces. </a:t>
            </a:r>
          </a:p>
        </p:txBody>
      </p:sp>
    </p:spTree>
    <p:extLst>
      <p:ext uri="{BB962C8B-B14F-4D97-AF65-F5344CB8AC3E}">
        <p14:creationId xmlns:p14="http://schemas.microsoft.com/office/powerpoint/2010/main" val="324175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Annex C: T&amp;EO</a:t>
            </a:r>
          </a:p>
        </p:txBody>
      </p:sp>
      <p:sp>
        <p:nvSpPr>
          <p:cNvPr id="3" name="TextBox 2"/>
          <p:cNvSpPr txBox="1"/>
          <p:nvPr/>
        </p:nvSpPr>
        <p:spPr>
          <a:xfrm>
            <a:off x="1843088" y="1428750"/>
            <a:ext cx="3557587"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800099" y="1613416"/>
            <a:ext cx="7515226" cy="4996116"/>
          </a:xfrm>
          <a:prstGeom prst="rect">
            <a:avLst/>
          </a:prstGeom>
        </p:spPr>
      </p:pic>
    </p:spTree>
    <p:extLst>
      <p:ext uri="{BB962C8B-B14F-4D97-AF65-F5344CB8AC3E}">
        <p14:creationId xmlns:p14="http://schemas.microsoft.com/office/powerpoint/2010/main" val="119376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Annex C: T&amp;EO</a:t>
            </a:r>
          </a:p>
        </p:txBody>
      </p:sp>
      <p:sp>
        <p:nvSpPr>
          <p:cNvPr id="3" name="TextBox 2"/>
          <p:cNvSpPr txBox="1"/>
          <p:nvPr/>
        </p:nvSpPr>
        <p:spPr>
          <a:xfrm>
            <a:off x="1843088" y="1428750"/>
            <a:ext cx="3557587"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528637" y="1613416"/>
            <a:ext cx="7800976" cy="4915683"/>
          </a:xfrm>
          <a:prstGeom prst="rect">
            <a:avLst/>
          </a:prstGeom>
        </p:spPr>
      </p:pic>
    </p:spTree>
    <p:extLst>
      <p:ext uri="{BB962C8B-B14F-4D97-AF65-F5344CB8AC3E}">
        <p14:creationId xmlns:p14="http://schemas.microsoft.com/office/powerpoint/2010/main" val="225521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Annex C: Evaluation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244" y="1380557"/>
            <a:ext cx="4900906" cy="5300980"/>
          </a:xfrm>
          <a:prstGeom prst="rect">
            <a:avLst/>
          </a:prstGeom>
        </p:spPr>
      </p:pic>
    </p:spTree>
    <p:extLst>
      <p:ext uri="{BB962C8B-B14F-4D97-AF65-F5344CB8AC3E}">
        <p14:creationId xmlns:p14="http://schemas.microsoft.com/office/powerpoint/2010/main" val="320375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ü"/>
            </a:pPr>
            <a:r>
              <a:rPr lang="en-US" dirty="0"/>
              <a:t>METL/Battle Tasks</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Mission &amp; Commander’s Intent</a:t>
            </a:r>
          </a:p>
          <a:p>
            <a:pPr>
              <a:buFont typeface="Wingdings" panose="05000000000000000000" pitchFamily="2" charset="2"/>
              <a:buChar char="ü"/>
            </a:pPr>
            <a:r>
              <a:rPr lang="en-US" dirty="0"/>
              <a:t>8 Step Training Model </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a:latin typeface="Arial" panose="020B0604020202020204" pitchFamily="34" charset="0"/>
                <a:cs typeface="Arial" panose="020B0604020202020204" pitchFamily="34" charset="0"/>
              </a:rPr>
              <a:t>SQD LFX CONOP</a:t>
            </a:r>
          </a:p>
          <a:p>
            <a:pPr lvl="1">
              <a:buFont typeface="Wingdings" panose="05000000000000000000" pitchFamily="2" charset="2"/>
              <a:buChar char="ü"/>
            </a:pPr>
            <a:r>
              <a:rPr lang="en-US" dirty="0"/>
              <a:t>Sync Matrix</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a:t>Annexes</a:t>
            </a:r>
          </a:p>
          <a:p>
            <a:pPr lvl="1">
              <a:buFont typeface="Wingdings" panose="05000000000000000000" pitchFamily="2" charset="2"/>
              <a:buChar char="ü"/>
            </a:pPr>
            <a:r>
              <a:rPr lang="en-US" dirty="0"/>
              <a:t>A: Task Org</a:t>
            </a:r>
          </a:p>
          <a:p>
            <a:pPr lvl="1">
              <a:buFont typeface="Wingdings" panose="05000000000000000000" pitchFamily="2" charset="2"/>
              <a:buChar char="ü"/>
            </a:pPr>
            <a:r>
              <a:rPr lang="en-US" dirty="0"/>
              <a:t>B: Intelligence</a:t>
            </a:r>
          </a:p>
          <a:p>
            <a:pPr lvl="1">
              <a:buFont typeface="Wingdings" panose="05000000000000000000" pitchFamily="2" charset="2"/>
              <a:buChar char="ü"/>
            </a:pPr>
            <a:r>
              <a:rPr lang="en-US" dirty="0"/>
              <a:t>C: T&amp;EO Tasks + Evaluation Plan</a:t>
            </a:r>
          </a:p>
          <a:p>
            <a:pPr lvl="1">
              <a:buFont typeface="Wingdings" panose="05000000000000000000" pitchFamily="2" charset="2"/>
              <a:buChar char="ü"/>
            </a:pPr>
            <a:r>
              <a:rPr lang="en-US" dirty="0"/>
              <a:t>C: Leader Development Plan</a:t>
            </a:r>
          </a:p>
          <a:p>
            <a:pPr lvl="1">
              <a:buFont typeface="Wingdings" panose="05000000000000000000" pitchFamily="2" charset="2"/>
              <a:buChar char="ü"/>
            </a:pPr>
            <a:r>
              <a:rPr lang="en-US" dirty="0"/>
              <a:t>C: Observer/Controller Plan</a:t>
            </a:r>
          </a:p>
          <a:p>
            <a:pPr lvl="1">
              <a:buFont typeface="Wingdings" panose="05000000000000000000" pitchFamily="2" charset="2"/>
              <a:buChar char="ü"/>
            </a:pPr>
            <a:r>
              <a:rPr lang="en-US" dirty="0"/>
              <a:t>F: Ammunition </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Final CDR Guidance</a:t>
            </a:r>
          </a:p>
        </p:txBody>
      </p:sp>
    </p:spTree>
    <p:extLst>
      <p:ext uri="{BB962C8B-B14F-4D97-AF65-F5344CB8AC3E}">
        <p14:creationId xmlns:p14="http://schemas.microsoft.com/office/powerpoint/2010/main" val="1221924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Annex C: Leader Development Plan</a:t>
            </a:r>
          </a:p>
        </p:txBody>
      </p:sp>
      <p:sp>
        <p:nvSpPr>
          <p:cNvPr id="4" name="TextBox 2"/>
          <p:cNvSpPr txBox="1"/>
          <p:nvPr/>
        </p:nvSpPr>
        <p:spPr>
          <a:xfrm>
            <a:off x="573895" y="1640238"/>
            <a:ext cx="4274551"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Leader Development: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Primary Trainers = Platoon Leaders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“Train the Trainer” training will be led by CO/1SGs between </a:t>
            </a:r>
            <a:r>
              <a:rPr lang="en-US" sz="1600" u="sng" dirty="0">
                <a:latin typeface="Arial" panose="020B0604020202020204" pitchFamily="34" charset="0"/>
                <a:cs typeface="Arial" panose="020B0604020202020204" pitchFamily="34" charset="0"/>
              </a:rPr>
              <a:t>4 SEP</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CO/1SG will develop “train the trainer” training plan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PLs/PSGs will be RSO certified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Train the Trainer Checklist:</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Have the training outline been reviewed?</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Is the trainer technically and tactically proficient?</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Does the trainer understand the task, conditions, and standards?</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Review references (FMs, TMs, and Soldier’s manuals)</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Is the trainer’s evaluation procedure in compliance with the training objective?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107507" y="2044275"/>
            <a:ext cx="3777432" cy="3369641"/>
          </a:xfrm>
          <a:prstGeom prst="rect">
            <a:avLst/>
          </a:prstGeom>
        </p:spPr>
      </p:pic>
    </p:spTree>
    <p:extLst>
      <p:ext uri="{BB962C8B-B14F-4D97-AF65-F5344CB8AC3E}">
        <p14:creationId xmlns:p14="http://schemas.microsoft.com/office/powerpoint/2010/main" val="280061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66" y="410368"/>
            <a:ext cx="8724834" cy="1325563"/>
          </a:xfrm>
        </p:spPr>
        <p:txBody>
          <a:bodyPr/>
          <a:lstStyle/>
          <a:p>
            <a:r>
              <a:rPr lang="en-US" sz="3600" dirty="0"/>
              <a:t>Annex</a:t>
            </a:r>
            <a:r>
              <a:rPr lang="en-US" dirty="0"/>
              <a:t> </a:t>
            </a:r>
            <a:r>
              <a:rPr lang="en-US" sz="3600" dirty="0"/>
              <a:t>C: OC/ T Plan</a:t>
            </a:r>
          </a:p>
        </p:txBody>
      </p:sp>
      <p:sp>
        <p:nvSpPr>
          <p:cNvPr id="6" name="Content Placeholder 2"/>
          <p:cNvSpPr txBox="1">
            <a:spLocks/>
          </p:cNvSpPr>
          <p:nvPr/>
        </p:nvSpPr>
        <p:spPr>
          <a:xfrm>
            <a:off x="263770" y="1331052"/>
            <a:ext cx="5287726" cy="5349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p>
        </p:txBody>
      </p:sp>
      <p:pic>
        <p:nvPicPr>
          <p:cNvPr id="2050" name="Picture 2" descr="821st CRG tested during exercise at JRTC - US Defense 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847" y="1331052"/>
            <a:ext cx="3169516" cy="2109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558847" y="3157587"/>
            <a:ext cx="3169516" cy="2101364"/>
          </a:xfrm>
          <a:prstGeom prst="rect">
            <a:avLst/>
          </a:prstGeom>
        </p:spPr>
      </p:pic>
      <p:pic>
        <p:nvPicPr>
          <p:cNvPr id="2056" name="Picture 8" descr="Military Pay and Benefits in Limbo As Obama Weighs Veto - Government  Execu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8847" y="5094628"/>
            <a:ext cx="3176867" cy="14554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9166" y="1430808"/>
            <a:ext cx="5132329" cy="5324535"/>
          </a:xfrm>
          <a:prstGeom prst="rect">
            <a:avLst/>
          </a:prstGeom>
          <a:noFill/>
        </p:spPr>
        <p:txBody>
          <a:bodyPr wrap="square" rtlCol="0">
            <a:spAutoFit/>
          </a:bodyPr>
          <a:lstStyle/>
          <a:p>
            <a:r>
              <a:rPr lang="en-US" sz="2800" dirty="0">
                <a:latin typeface=" Arial"/>
              </a:rPr>
              <a:t>Audience: </a:t>
            </a:r>
            <a:r>
              <a:rPr lang="en-US" sz="2400" dirty="0">
                <a:latin typeface=" Arial"/>
              </a:rPr>
              <a:t>1SG, PLs, PSGs, and WSLs working per SYNC MAT</a:t>
            </a:r>
          </a:p>
          <a:p>
            <a:endParaRPr lang="en-US" sz="2000" dirty="0">
              <a:latin typeface=" Arial"/>
            </a:endParaRPr>
          </a:p>
          <a:p>
            <a:r>
              <a:rPr lang="en-US" sz="2800" dirty="0">
                <a:latin typeface=" Arial"/>
              </a:rPr>
              <a:t>TACSOP/CONOP Review: 04 </a:t>
            </a:r>
            <a:r>
              <a:rPr lang="en-US" sz="2800">
                <a:latin typeface=" Arial"/>
              </a:rPr>
              <a:t>1300 AUG </a:t>
            </a:r>
            <a:r>
              <a:rPr lang="en-US" sz="2800" dirty="0">
                <a:latin typeface=" Arial"/>
              </a:rPr>
              <a:t>2021</a:t>
            </a:r>
          </a:p>
          <a:p>
            <a:endParaRPr lang="en-US" sz="2000" dirty="0">
              <a:latin typeface=" Arial"/>
            </a:endParaRPr>
          </a:p>
          <a:p>
            <a:r>
              <a:rPr lang="en-US" sz="2800" dirty="0">
                <a:latin typeface=" Arial"/>
              </a:rPr>
              <a:t>Lane Validation/MEDEVAC RXL: Conducted two hours prior to start of first iteration.</a:t>
            </a:r>
          </a:p>
          <a:p>
            <a:endParaRPr lang="en-US" sz="2000" dirty="0">
              <a:latin typeface=" Arial"/>
            </a:endParaRPr>
          </a:p>
          <a:p>
            <a:r>
              <a:rPr lang="en-US" sz="2800" dirty="0">
                <a:latin typeface=" Arial"/>
              </a:rPr>
              <a:t>Lane OC/ T Uniform: </a:t>
            </a:r>
            <a:r>
              <a:rPr lang="en-US" sz="2400" dirty="0">
                <a:latin typeface=" Arial"/>
              </a:rPr>
              <a:t>ACH, IOTV, Eye Pro, Gloves, NODs, IR Strobe (OC/ T marker per TACSOP)</a:t>
            </a:r>
          </a:p>
        </p:txBody>
      </p:sp>
    </p:spTree>
    <p:extLst>
      <p:ext uri="{BB962C8B-B14F-4D97-AF65-F5344CB8AC3E}">
        <p14:creationId xmlns:p14="http://schemas.microsoft.com/office/powerpoint/2010/main" val="75626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Annex F: Sustainment (AMMUNITION)</a:t>
            </a:r>
          </a:p>
        </p:txBody>
      </p:sp>
      <p:graphicFrame>
        <p:nvGraphicFramePr>
          <p:cNvPr id="4" name="Table 3"/>
          <p:cNvGraphicFramePr>
            <a:graphicFrameLocks noGrp="1"/>
          </p:cNvGraphicFramePr>
          <p:nvPr>
            <p:extLst>
              <p:ext uri="{D42A27DB-BD31-4B8C-83A1-F6EECF244321}">
                <p14:modId xmlns:p14="http://schemas.microsoft.com/office/powerpoint/2010/main" val="3549193043"/>
              </p:ext>
            </p:extLst>
          </p:nvPr>
        </p:nvGraphicFramePr>
        <p:xfrm>
          <a:off x="433132" y="1520778"/>
          <a:ext cx="8079516" cy="2450491"/>
        </p:xfrm>
        <a:graphic>
          <a:graphicData uri="http://schemas.openxmlformats.org/drawingml/2006/table">
            <a:tbl>
              <a:tblPr firstRow="1" bandRow="1">
                <a:tableStyleId>{5C22544A-7EE6-4342-B048-85BDC9FD1C3A}</a:tableStyleId>
              </a:tblPr>
              <a:tblGrid>
                <a:gridCol w="2019879">
                  <a:extLst>
                    <a:ext uri="{9D8B030D-6E8A-4147-A177-3AD203B41FA5}">
                      <a16:colId xmlns:a16="http://schemas.microsoft.com/office/drawing/2014/main" val="20000"/>
                    </a:ext>
                  </a:extLst>
                </a:gridCol>
                <a:gridCol w="2019879">
                  <a:extLst>
                    <a:ext uri="{9D8B030D-6E8A-4147-A177-3AD203B41FA5}">
                      <a16:colId xmlns:a16="http://schemas.microsoft.com/office/drawing/2014/main" val="20001"/>
                    </a:ext>
                  </a:extLst>
                </a:gridCol>
                <a:gridCol w="2019879">
                  <a:extLst>
                    <a:ext uri="{9D8B030D-6E8A-4147-A177-3AD203B41FA5}">
                      <a16:colId xmlns:a16="http://schemas.microsoft.com/office/drawing/2014/main" val="20002"/>
                    </a:ext>
                  </a:extLst>
                </a:gridCol>
                <a:gridCol w="2019879">
                  <a:extLst>
                    <a:ext uri="{9D8B030D-6E8A-4147-A177-3AD203B41FA5}">
                      <a16:colId xmlns:a16="http://schemas.microsoft.com/office/drawing/2014/main" val="20003"/>
                    </a:ext>
                  </a:extLst>
                </a:gridCol>
              </a:tblGrid>
              <a:tr h="249613">
                <a:tc>
                  <a:txBody>
                    <a:bodyPr/>
                    <a:lstStyle/>
                    <a:p>
                      <a:pPr algn="ctr"/>
                      <a:r>
                        <a:rPr lang="en-US" sz="1000" dirty="0">
                          <a:latin typeface="Arial" panose="020B0604020202020204" pitchFamily="34" charset="0"/>
                          <a:cs typeface="Arial" panose="020B0604020202020204" pitchFamily="34" charset="0"/>
                        </a:rPr>
                        <a:t>DODIC</a:t>
                      </a:r>
                    </a:p>
                  </a:txBody>
                  <a:tcPr/>
                </a:tc>
                <a:tc>
                  <a:txBody>
                    <a:bodyPr/>
                    <a:lstStyle/>
                    <a:p>
                      <a:pPr algn="ctr"/>
                      <a:r>
                        <a:rPr lang="en-US" sz="1000" dirty="0">
                          <a:latin typeface="Arial" panose="020B0604020202020204" pitchFamily="34" charset="0"/>
                          <a:cs typeface="Arial" panose="020B0604020202020204" pitchFamily="34" charset="0"/>
                        </a:rPr>
                        <a:t>Description</a:t>
                      </a:r>
                    </a:p>
                  </a:txBody>
                  <a:tcPr/>
                </a:tc>
                <a:tc>
                  <a:txBody>
                    <a:bodyPr/>
                    <a:lstStyle/>
                    <a:p>
                      <a:pPr algn="ctr"/>
                      <a:r>
                        <a:rPr lang="en-US" sz="1000" dirty="0">
                          <a:latin typeface="Arial" panose="020B0604020202020204" pitchFamily="34" charset="0"/>
                          <a:cs typeface="Arial" panose="020B0604020202020204" pitchFamily="34" charset="0"/>
                        </a:rPr>
                        <a:t>By</a:t>
                      </a:r>
                      <a:r>
                        <a:rPr lang="en-US" sz="1000" baseline="0" dirty="0">
                          <a:latin typeface="Arial" panose="020B0604020202020204" pitchFamily="34" charset="0"/>
                          <a:cs typeface="Arial" panose="020B0604020202020204" pitchFamily="34" charset="0"/>
                        </a:rPr>
                        <a:t> Request </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Actual Allotment</a:t>
                      </a:r>
                    </a:p>
                  </a:txBody>
                  <a:tcPr/>
                </a:tc>
                <a:extLst>
                  <a:ext uri="{0D108BD9-81ED-4DB2-BD59-A6C34878D82A}">
                    <a16:rowId xmlns:a16="http://schemas.microsoft.com/office/drawing/2014/main" val="10000"/>
                  </a:ext>
                </a:extLst>
              </a:tr>
              <a:tr h="249613">
                <a:tc>
                  <a:txBody>
                    <a:bodyPr/>
                    <a:lstStyle/>
                    <a:p>
                      <a:pPr algn="ctr"/>
                      <a:r>
                        <a:rPr lang="en-US" sz="1000" dirty="0">
                          <a:latin typeface="Arial" panose="020B0604020202020204" pitchFamily="34" charset="0"/>
                          <a:cs typeface="Arial" panose="020B0604020202020204" pitchFamily="34" charset="0"/>
                        </a:rPr>
                        <a:t>A080</a:t>
                      </a:r>
                    </a:p>
                  </a:txBody>
                  <a:tcPr/>
                </a:tc>
                <a:tc>
                  <a:txBody>
                    <a:bodyPr/>
                    <a:lstStyle/>
                    <a:p>
                      <a:pPr algn="ctr"/>
                      <a:r>
                        <a:rPr lang="en-US" sz="1000" dirty="0">
                          <a:latin typeface="Arial" panose="020B0604020202020204" pitchFamily="34" charset="0"/>
                          <a:cs typeface="Arial" panose="020B0604020202020204" pitchFamily="34" charset="0"/>
                        </a:rPr>
                        <a:t>5.56 Blank</a:t>
                      </a:r>
                    </a:p>
                  </a:txBody>
                  <a:tcPr/>
                </a:tc>
                <a:tc>
                  <a:txBody>
                    <a:bodyPr/>
                    <a:lstStyle/>
                    <a:p>
                      <a:pPr algn="ctr"/>
                      <a:r>
                        <a:rPr lang="en-US" sz="1000" dirty="0">
                          <a:latin typeface="Arial" panose="020B0604020202020204" pitchFamily="34" charset="0"/>
                          <a:cs typeface="Arial" panose="020B0604020202020204" pitchFamily="34" charset="0"/>
                        </a:rPr>
                        <a:t>12,000</a:t>
                      </a:r>
                    </a:p>
                  </a:txBody>
                  <a:tcPr/>
                </a:tc>
                <a:tc>
                  <a:txBody>
                    <a:bodyPr/>
                    <a:lstStyle/>
                    <a:p>
                      <a:pPr algn="ctr"/>
                      <a:r>
                        <a:rPr lang="en-US" sz="1000" dirty="0">
                          <a:latin typeface="Arial" panose="020B0604020202020204" pitchFamily="34" charset="0"/>
                          <a:cs typeface="Arial" panose="020B0604020202020204" pitchFamily="34" charset="0"/>
                        </a:rPr>
                        <a:t>XXX</a:t>
                      </a:r>
                    </a:p>
                  </a:txBody>
                  <a:tcPr/>
                </a:tc>
                <a:extLst>
                  <a:ext uri="{0D108BD9-81ED-4DB2-BD59-A6C34878D82A}">
                    <a16:rowId xmlns:a16="http://schemas.microsoft.com/office/drawing/2014/main" val="10001"/>
                  </a:ext>
                </a:extLst>
              </a:tr>
              <a:tr h="425413">
                <a:tc>
                  <a:txBody>
                    <a:bodyPr/>
                    <a:lstStyle/>
                    <a:p>
                      <a:pPr algn="ctr"/>
                      <a:r>
                        <a:rPr lang="en-US" sz="1000" dirty="0">
                          <a:latin typeface="Arial" panose="020B0604020202020204" pitchFamily="34" charset="0"/>
                          <a:cs typeface="Arial" panose="020B0604020202020204" pitchFamily="34" charset="0"/>
                        </a:rPr>
                        <a:t>A075</a:t>
                      </a:r>
                    </a:p>
                  </a:txBody>
                  <a:tcPr/>
                </a:tc>
                <a:tc>
                  <a:txBody>
                    <a:bodyPr/>
                    <a:lstStyle/>
                    <a:p>
                      <a:pPr algn="ctr"/>
                      <a:r>
                        <a:rPr lang="en-US" sz="1000" dirty="0">
                          <a:latin typeface="Arial" panose="020B0604020202020204" pitchFamily="34" charset="0"/>
                          <a:cs typeface="Arial" panose="020B0604020202020204" pitchFamily="34" charset="0"/>
                        </a:rPr>
                        <a:t>5.56 Link Blank</a:t>
                      </a:r>
                    </a:p>
                  </a:txBody>
                  <a:tcPr/>
                </a:tc>
                <a:tc>
                  <a:txBody>
                    <a:bodyPr/>
                    <a:lstStyle/>
                    <a:p>
                      <a:pPr algn="ctr"/>
                      <a:r>
                        <a:rPr lang="en-US" sz="1000" dirty="0">
                          <a:latin typeface="Arial" panose="020B0604020202020204" pitchFamily="34" charset="0"/>
                          <a:cs typeface="Arial" panose="020B0604020202020204" pitchFamily="34" charset="0"/>
                        </a:rPr>
                        <a:t>7,000</a:t>
                      </a:r>
                    </a:p>
                  </a:txBody>
                  <a:tcPr/>
                </a:tc>
                <a:tc>
                  <a:txBody>
                    <a:bodyPr/>
                    <a:lstStyle/>
                    <a:p>
                      <a:pPr algn="ctr"/>
                      <a:r>
                        <a:rPr lang="en-US" sz="1000" dirty="0">
                          <a:latin typeface="Arial" panose="020B0604020202020204" pitchFamily="34" charset="0"/>
                          <a:cs typeface="Arial" panose="020B0604020202020204" pitchFamily="34" charset="0"/>
                        </a:rPr>
                        <a:t>XXX</a:t>
                      </a:r>
                    </a:p>
                  </a:txBody>
                  <a:tcPr/>
                </a:tc>
                <a:extLst>
                  <a:ext uri="{0D108BD9-81ED-4DB2-BD59-A6C34878D82A}">
                    <a16:rowId xmlns:a16="http://schemas.microsoft.com/office/drawing/2014/main" val="10002"/>
                  </a:ext>
                </a:extLst>
              </a:tr>
              <a:tr h="249613">
                <a:tc>
                  <a:txBody>
                    <a:bodyPr/>
                    <a:lstStyle/>
                    <a:p>
                      <a:pPr algn="ctr"/>
                      <a:r>
                        <a:rPr lang="en-US" sz="1000" dirty="0">
                          <a:latin typeface="Arial" panose="020B0604020202020204" pitchFamily="34" charset="0"/>
                          <a:cs typeface="Arial" panose="020B0604020202020204" pitchFamily="34" charset="0"/>
                        </a:rPr>
                        <a:t>A059/AB57</a:t>
                      </a:r>
                    </a:p>
                  </a:txBody>
                  <a:tcPr/>
                </a:tc>
                <a:tc>
                  <a:txBody>
                    <a:bodyPr/>
                    <a:lstStyle/>
                    <a:p>
                      <a:pPr algn="ctr"/>
                      <a:r>
                        <a:rPr lang="en-US" sz="1000" dirty="0">
                          <a:latin typeface="Arial" panose="020B0604020202020204" pitchFamily="34" charset="0"/>
                          <a:cs typeface="Arial" panose="020B0604020202020204" pitchFamily="34" charset="0"/>
                        </a:rPr>
                        <a:t>5.56 Ball</a:t>
                      </a:r>
                    </a:p>
                  </a:txBody>
                  <a:tcPr/>
                </a:tc>
                <a:tc>
                  <a:txBody>
                    <a:bodyPr/>
                    <a:lstStyle/>
                    <a:p>
                      <a:pPr algn="ctr"/>
                      <a:r>
                        <a:rPr lang="en-US" sz="1000" dirty="0">
                          <a:latin typeface="Arial" panose="020B0604020202020204" pitchFamily="34" charset="0"/>
                          <a:cs typeface="Arial" panose="020B0604020202020204" pitchFamily="34" charset="0"/>
                        </a:rPr>
                        <a:t>14,500</a:t>
                      </a:r>
                    </a:p>
                  </a:txBody>
                  <a:tcPr/>
                </a:tc>
                <a:tc>
                  <a:txBody>
                    <a:bodyPr/>
                    <a:lstStyle/>
                    <a:p>
                      <a:pPr algn="ctr"/>
                      <a:r>
                        <a:rPr lang="en-US" sz="1000" dirty="0">
                          <a:latin typeface="Arial" panose="020B0604020202020204" pitchFamily="34" charset="0"/>
                          <a:cs typeface="Arial" panose="020B0604020202020204" pitchFamily="34" charset="0"/>
                        </a:rPr>
                        <a:t>XXX</a:t>
                      </a:r>
                    </a:p>
                  </a:txBody>
                  <a:tcPr/>
                </a:tc>
                <a:extLst>
                  <a:ext uri="{0D108BD9-81ED-4DB2-BD59-A6C34878D82A}">
                    <a16:rowId xmlns:a16="http://schemas.microsoft.com/office/drawing/2014/main" val="10003"/>
                  </a:ext>
                </a:extLst>
              </a:tr>
              <a:tr h="425413">
                <a:tc>
                  <a:txBody>
                    <a:bodyPr/>
                    <a:lstStyle/>
                    <a:p>
                      <a:pPr algn="ctr"/>
                      <a:r>
                        <a:rPr lang="en-US" sz="1000" dirty="0">
                          <a:latin typeface="Arial" panose="020B0604020202020204" pitchFamily="34" charset="0"/>
                          <a:cs typeface="Arial" panose="020B0604020202020204" pitchFamily="34" charset="0"/>
                        </a:rPr>
                        <a:t>A064</a:t>
                      </a:r>
                    </a:p>
                  </a:txBody>
                  <a:tcPr/>
                </a:tc>
                <a:tc>
                  <a:txBody>
                    <a:bodyPr/>
                    <a:lstStyle/>
                    <a:p>
                      <a:pPr algn="ctr"/>
                      <a:r>
                        <a:rPr lang="en-US" sz="1000" dirty="0">
                          <a:latin typeface="Arial" panose="020B0604020202020204" pitchFamily="34" charset="0"/>
                          <a:cs typeface="Arial" panose="020B0604020202020204" pitchFamily="34" charset="0"/>
                        </a:rPr>
                        <a:t>5.56 Link 4 Ball/1 TRCR</a:t>
                      </a:r>
                    </a:p>
                  </a:txBody>
                  <a:tcPr/>
                </a:tc>
                <a:tc>
                  <a:txBody>
                    <a:bodyPr/>
                    <a:lstStyle/>
                    <a:p>
                      <a:pPr algn="ctr"/>
                      <a:r>
                        <a:rPr lang="en-US" sz="1000" dirty="0">
                          <a:latin typeface="Arial" panose="020B0604020202020204" pitchFamily="34" charset="0"/>
                          <a:cs typeface="Arial" panose="020B0604020202020204" pitchFamily="34" charset="0"/>
                        </a:rPr>
                        <a:t>10,000</a:t>
                      </a:r>
                    </a:p>
                  </a:txBody>
                  <a:tcPr/>
                </a:tc>
                <a:tc>
                  <a:txBody>
                    <a:bodyPr/>
                    <a:lstStyle/>
                    <a:p>
                      <a:pPr algn="ctr"/>
                      <a:r>
                        <a:rPr lang="en-US" sz="1000" dirty="0">
                          <a:latin typeface="Arial" panose="020B0604020202020204" pitchFamily="34" charset="0"/>
                          <a:cs typeface="Arial" panose="020B0604020202020204" pitchFamily="34" charset="0"/>
                        </a:rPr>
                        <a:t>XXX</a:t>
                      </a:r>
                    </a:p>
                  </a:txBody>
                  <a:tcPr/>
                </a:tc>
                <a:extLst>
                  <a:ext uri="{0D108BD9-81ED-4DB2-BD59-A6C34878D82A}">
                    <a16:rowId xmlns:a16="http://schemas.microsoft.com/office/drawing/2014/main" val="10004"/>
                  </a:ext>
                </a:extLst>
              </a:tr>
              <a:tr h="425413">
                <a:tc>
                  <a:txBody>
                    <a:bodyPr/>
                    <a:lstStyle/>
                    <a:p>
                      <a:pPr algn="ctr"/>
                      <a:r>
                        <a:rPr lang="en-US" sz="1000" dirty="0">
                          <a:latin typeface="Arial" panose="020B0604020202020204" pitchFamily="34" charset="0"/>
                          <a:cs typeface="Arial" panose="020B0604020202020204" pitchFamily="34" charset="0"/>
                        </a:rPr>
                        <a:t>A111</a:t>
                      </a:r>
                    </a:p>
                  </a:txBody>
                  <a:tcPr/>
                </a:tc>
                <a:tc>
                  <a:txBody>
                    <a:bodyPr/>
                    <a:lstStyle/>
                    <a:p>
                      <a:pPr algn="ctr"/>
                      <a:r>
                        <a:rPr lang="en-US" sz="1000" dirty="0">
                          <a:latin typeface="Arial" panose="020B0604020202020204" pitchFamily="34" charset="0"/>
                          <a:cs typeface="Arial" panose="020B0604020202020204" pitchFamily="34" charset="0"/>
                        </a:rPr>
                        <a:t>7.62 Blank</a:t>
                      </a:r>
                      <a:r>
                        <a:rPr lang="en-US" sz="1000" baseline="0" dirty="0">
                          <a:latin typeface="Arial" panose="020B0604020202020204" pitchFamily="34" charset="0"/>
                          <a:cs typeface="Arial" panose="020B0604020202020204" pitchFamily="34" charset="0"/>
                        </a:rPr>
                        <a:t> Link </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10,000</a:t>
                      </a:r>
                    </a:p>
                  </a:txBody>
                  <a:tcPr/>
                </a:tc>
                <a:tc>
                  <a:txBody>
                    <a:bodyPr/>
                    <a:lstStyle/>
                    <a:p>
                      <a:pPr algn="ctr"/>
                      <a:r>
                        <a:rPr lang="en-US" sz="1000" dirty="0">
                          <a:latin typeface="Arial" panose="020B0604020202020204" pitchFamily="34" charset="0"/>
                          <a:cs typeface="Arial" panose="020B0604020202020204" pitchFamily="34" charset="0"/>
                        </a:rPr>
                        <a:t>XXX</a:t>
                      </a:r>
                    </a:p>
                  </a:txBody>
                  <a:tcPr/>
                </a:tc>
                <a:extLst>
                  <a:ext uri="{0D108BD9-81ED-4DB2-BD59-A6C34878D82A}">
                    <a16:rowId xmlns:a16="http://schemas.microsoft.com/office/drawing/2014/main" val="10005"/>
                  </a:ext>
                </a:extLst>
              </a:tr>
              <a:tr h="425413">
                <a:tc>
                  <a:txBody>
                    <a:bodyPr/>
                    <a:lstStyle/>
                    <a:p>
                      <a:pPr algn="ctr"/>
                      <a:r>
                        <a:rPr lang="en-US" sz="1000" dirty="0">
                          <a:latin typeface="Arial" panose="020B0604020202020204" pitchFamily="34" charset="0"/>
                          <a:cs typeface="Arial" panose="020B0604020202020204" pitchFamily="34" charset="0"/>
                        </a:rPr>
                        <a:t>A131</a:t>
                      </a:r>
                    </a:p>
                  </a:txBody>
                  <a:tcPr/>
                </a:tc>
                <a:tc>
                  <a:txBody>
                    <a:bodyPr/>
                    <a:lstStyle/>
                    <a:p>
                      <a:pPr algn="ctr"/>
                      <a:r>
                        <a:rPr lang="en-US" sz="1000" dirty="0">
                          <a:latin typeface="Arial" panose="020B0604020202020204" pitchFamily="34" charset="0"/>
                          <a:cs typeface="Arial" panose="020B0604020202020204" pitchFamily="34" charset="0"/>
                        </a:rPr>
                        <a:t>7.62 Link Ball/1 TRCR </a:t>
                      </a:r>
                    </a:p>
                  </a:txBody>
                  <a:tcPr/>
                </a:tc>
                <a:tc>
                  <a:txBody>
                    <a:bodyPr/>
                    <a:lstStyle/>
                    <a:p>
                      <a:pPr algn="ctr"/>
                      <a:r>
                        <a:rPr lang="en-US" sz="1000" dirty="0">
                          <a:latin typeface="Arial" panose="020B0604020202020204" pitchFamily="34" charset="0"/>
                          <a:cs typeface="Arial" panose="020B0604020202020204" pitchFamily="34" charset="0"/>
                        </a:rPr>
                        <a:t>11,000</a:t>
                      </a:r>
                    </a:p>
                  </a:txBody>
                  <a:tcPr/>
                </a:tc>
                <a:tc>
                  <a:txBody>
                    <a:bodyPr/>
                    <a:lstStyle/>
                    <a:p>
                      <a:pPr algn="ctr"/>
                      <a:r>
                        <a:rPr lang="en-US" sz="1000" dirty="0">
                          <a:latin typeface="Arial" panose="020B0604020202020204" pitchFamily="34" charset="0"/>
                          <a:cs typeface="Arial" panose="020B0604020202020204" pitchFamily="34" charset="0"/>
                        </a:rPr>
                        <a:t>XXX</a:t>
                      </a:r>
                    </a:p>
                  </a:txBody>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4972563"/>
              </p:ext>
            </p:extLst>
          </p:nvPr>
        </p:nvGraphicFramePr>
        <p:xfrm>
          <a:off x="433135" y="4170121"/>
          <a:ext cx="8079513" cy="2683728"/>
        </p:xfrm>
        <a:graphic>
          <a:graphicData uri="http://schemas.openxmlformats.org/drawingml/2006/table">
            <a:tbl>
              <a:tblPr firstRow="1" bandRow="1">
                <a:tableStyleId>{5C22544A-7EE6-4342-B048-85BDC9FD1C3A}</a:tableStyleId>
              </a:tblPr>
              <a:tblGrid>
                <a:gridCol w="2693171">
                  <a:extLst>
                    <a:ext uri="{9D8B030D-6E8A-4147-A177-3AD203B41FA5}">
                      <a16:colId xmlns:a16="http://schemas.microsoft.com/office/drawing/2014/main" val="20000"/>
                    </a:ext>
                  </a:extLst>
                </a:gridCol>
                <a:gridCol w="2693171">
                  <a:extLst>
                    <a:ext uri="{9D8B030D-6E8A-4147-A177-3AD203B41FA5}">
                      <a16:colId xmlns:a16="http://schemas.microsoft.com/office/drawing/2014/main" val="20001"/>
                    </a:ext>
                  </a:extLst>
                </a:gridCol>
                <a:gridCol w="2693171">
                  <a:extLst>
                    <a:ext uri="{9D8B030D-6E8A-4147-A177-3AD203B41FA5}">
                      <a16:colId xmlns:a16="http://schemas.microsoft.com/office/drawing/2014/main" val="20002"/>
                    </a:ext>
                  </a:extLst>
                </a:gridCol>
              </a:tblGrid>
              <a:tr h="335466">
                <a:tc>
                  <a:txBody>
                    <a:bodyPr/>
                    <a:lstStyle/>
                    <a:p>
                      <a:pPr algn="ctr"/>
                      <a:r>
                        <a:rPr lang="en-US" sz="1000" dirty="0">
                          <a:latin typeface="Arial" panose="020B0604020202020204" pitchFamily="34" charset="0"/>
                          <a:cs typeface="Arial" panose="020B0604020202020204" pitchFamily="34" charset="0"/>
                        </a:rPr>
                        <a:t>DODIC</a:t>
                      </a:r>
                    </a:p>
                  </a:txBody>
                  <a:tcPr/>
                </a:tc>
                <a:tc>
                  <a:txBody>
                    <a:bodyPr/>
                    <a:lstStyle/>
                    <a:p>
                      <a:pPr algn="ctr"/>
                      <a:r>
                        <a:rPr lang="en-US" sz="1000" dirty="0">
                          <a:latin typeface="Arial" panose="020B0604020202020204" pitchFamily="34" charset="0"/>
                          <a:cs typeface="Arial" panose="020B0604020202020204" pitchFamily="34" charset="0"/>
                        </a:rPr>
                        <a:t>Description</a:t>
                      </a:r>
                    </a:p>
                  </a:txBody>
                  <a:tcPr/>
                </a:tc>
                <a:tc>
                  <a:txBody>
                    <a:bodyPr/>
                    <a:lstStyle/>
                    <a:p>
                      <a:pPr algn="ctr"/>
                      <a:r>
                        <a:rPr lang="en-US" sz="1000" dirty="0">
                          <a:latin typeface="Arial" panose="020B0604020202020204" pitchFamily="34" charset="0"/>
                          <a:cs typeface="Arial" panose="020B0604020202020204" pitchFamily="34" charset="0"/>
                        </a:rPr>
                        <a:t>Allotment</a:t>
                      </a:r>
                    </a:p>
                  </a:txBody>
                  <a:tcPr/>
                </a:tc>
                <a:extLst>
                  <a:ext uri="{0D108BD9-81ED-4DB2-BD59-A6C34878D82A}">
                    <a16:rowId xmlns:a16="http://schemas.microsoft.com/office/drawing/2014/main" val="10000"/>
                  </a:ext>
                </a:extLst>
              </a:tr>
              <a:tr h="335466">
                <a:tc>
                  <a:txBody>
                    <a:bodyPr/>
                    <a:lstStyle/>
                    <a:p>
                      <a:pPr algn="ctr"/>
                      <a:r>
                        <a:rPr lang="en-US" sz="1000" dirty="0">
                          <a:latin typeface="Arial" panose="020B0604020202020204" pitchFamily="34" charset="0"/>
                          <a:cs typeface="Arial" panose="020B0604020202020204" pitchFamily="34" charset="0"/>
                        </a:rPr>
                        <a:t>G950</a:t>
                      </a:r>
                    </a:p>
                  </a:txBody>
                  <a:tcPr/>
                </a:tc>
                <a:tc>
                  <a:txBody>
                    <a:bodyPr/>
                    <a:lstStyle/>
                    <a:p>
                      <a:pPr algn="ctr"/>
                      <a:r>
                        <a:rPr lang="en-US" sz="1000" dirty="0">
                          <a:latin typeface="Arial" panose="020B0604020202020204" pitchFamily="34" charset="0"/>
                          <a:cs typeface="Arial" panose="020B0604020202020204" pitchFamily="34" charset="0"/>
                        </a:rPr>
                        <a:t>HG, SMK RED</a:t>
                      </a:r>
                    </a:p>
                  </a:txBody>
                  <a:tcPr/>
                </a:tc>
                <a:tc>
                  <a:txBody>
                    <a:bodyPr/>
                    <a:lstStyle/>
                    <a:p>
                      <a:pPr algn="ctr"/>
                      <a:r>
                        <a:rPr lang="en-US" sz="1000"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10001"/>
                  </a:ext>
                </a:extLst>
              </a:tr>
              <a:tr h="335466">
                <a:tc>
                  <a:txBody>
                    <a:bodyPr/>
                    <a:lstStyle/>
                    <a:p>
                      <a:pPr algn="ctr"/>
                      <a:r>
                        <a:rPr lang="en-US" sz="1000" dirty="0">
                          <a:latin typeface="Arial" panose="020B0604020202020204" pitchFamily="34" charset="0"/>
                          <a:cs typeface="Arial" panose="020B0604020202020204" pitchFamily="34" charset="0"/>
                        </a:rPr>
                        <a:t>G955</a:t>
                      </a:r>
                    </a:p>
                  </a:txBody>
                  <a:tcPr/>
                </a:tc>
                <a:tc>
                  <a:txBody>
                    <a:bodyPr/>
                    <a:lstStyle/>
                    <a:p>
                      <a:pPr algn="ctr"/>
                      <a:r>
                        <a:rPr lang="en-US" sz="1000" dirty="0">
                          <a:latin typeface="Arial" panose="020B0604020202020204" pitchFamily="34" charset="0"/>
                          <a:cs typeface="Arial" panose="020B0604020202020204" pitchFamily="34" charset="0"/>
                        </a:rPr>
                        <a:t>HG,</a:t>
                      </a:r>
                      <a:r>
                        <a:rPr lang="en-US" sz="1000" baseline="0" dirty="0">
                          <a:latin typeface="Arial" panose="020B0604020202020204" pitchFamily="34" charset="0"/>
                          <a:cs typeface="Arial" panose="020B0604020202020204" pitchFamily="34" charset="0"/>
                        </a:rPr>
                        <a:t> SMK VIOL</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10002"/>
                  </a:ext>
                </a:extLst>
              </a:tr>
              <a:tr h="335466">
                <a:tc>
                  <a:txBody>
                    <a:bodyPr/>
                    <a:lstStyle/>
                    <a:p>
                      <a:pPr algn="ctr"/>
                      <a:r>
                        <a:rPr lang="en-US" sz="1000" dirty="0">
                          <a:latin typeface="Arial" panose="020B0604020202020204" pitchFamily="34" charset="0"/>
                          <a:cs typeface="Arial" panose="020B0604020202020204" pitchFamily="34" charset="0"/>
                        </a:rPr>
                        <a:t>G982</a:t>
                      </a:r>
                    </a:p>
                  </a:txBody>
                  <a:tcPr/>
                </a:tc>
                <a:tc>
                  <a:txBody>
                    <a:bodyPr/>
                    <a:lstStyle/>
                    <a:p>
                      <a:pPr algn="ctr"/>
                      <a:r>
                        <a:rPr lang="en-US" sz="1000" dirty="0">
                          <a:latin typeface="Arial" panose="020B0604020202020204" pitchFamily="34" charset="0"/>
                          <a:cs typeface="Arial" panose="020B0604020202020204" pitchFamily="34" charset="0"/>
                        </a:rPr>
                        <a:t>HG, SMK TNG M83</a:t>
                      </a:r>
                    </a:p>
                  </a:txBody>
                  <a:tcPr/>
                </a:tc>
                <a:tc>
                  <a:txBody>
                    <a:bodyPr/>
                    <a:lstStyle/>
                    <a:p>
                      <a:pPr algn="ctr"/>
                      <a:r>
                        <a:rPr lang="en-US" sz="1000"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0003"/>
                  </a:ext>
                </a:extLst>
              </a:tr>
              <a:tr h="335466">
                <a:tc>
                  <a:txBody>
                    <a:bodyPr/>
                    <a:lstStyle/>
                    <a:p>
                      <a:pPr algn="ctr"/>
                      <a:r>
                        <a:rPr lang="en-US" sz="1000" dirty="0">
                          <a:latin typeface="Arial" panose="020B0604020202020204" pitchFamily="34" charset="0"/>
                          <a:cs typeface="Arial" panose="020B0604020202020204" pitchFamily="34" charset="0"/>
                        </a:rPr>
                        <a:t>L305</a:t>
                      </a:r>
                    </a:p>
                  </a:txBody>
                  <a:tcPr/>
                </a:tc>
                <a:tc>
                  <a:txBody>
                    <a:bodyPr/>
                    <a:lstStyle/>
                    <a:p>
                      <a:pPr algn="ctr"/>
                      <a:r>
                        <a:rPr lang="en-US" sz="1000" dirty="0">
                          <a:latin typeface="Arial" panose="020B0604020202020204" pitchFamily="34" charset="0"/>
                          <a:cs typeface="Arial" panose="020B0604020202020204" pitchFamily="34" charset="0"/>
                        </a:rPr>
                        <a:t>SIG, ILLUM GS PARA</a:t>
                      </a:r>
                      <a:r>
                        <a:rPr lang="en-US" sz="1000" baseline="0" dirty="0">
                          <a:latin typeface="Arial" panose="020B0604020202020204" pitchFamily="34" charset="0"/>
                          <a:cs typeface="Arial" panose="020B0604020202020204" pitchFamily="34" charset="0"/>
                        </a:rPr>
                        <a:t> M1</a:t>
                      </a:r>
                      <a:r>
                        <a:rPr lang="en-US" sz="1000" dirty="0">
                          <a:latin typeface="Arial" panose="020B0604020202020204" pitchFamily="34" charset="0"/>
                          <a:cs typeface="Arial" panose="020B0604020202020204" pitchFamily="34" charset="0"/>
                        </a:rPr>
                        <a:t>95</a:t>
                      </a:r>
                    </a:p>
                  </a:txBody>
                  <a:tcPr/>
                </a:tc>
                <a:tc>
                  <a:txBody>
                    <a:bodyPr/>
                    <a:lstStyle/>
                    <a:p>
                      <a:pPr algn="ctr"/>
                      <a:r>
                        <a:rPr lang="en-US" sz="10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4"/>
                  </a:ext>
                </a:extLst>
              </a:tr>
              <a:tr h="335466">
                <a:tc>
                  <a:txBody>
                    <a:bodyPr/>
                    <a:lstStyle/>
                    <a:p>
                      <a:pPr algn="ctr"/>
                      <a:r>
                        <a:rPr lang="en-US" sz="1000" dirty="0">
                          <a:latin typeface="Arial" panose="020B0604020202020204" pitchFamily="34" charset="0"/>
                          <a:cs typeface="Arial" panose="020B0604020202020204" pitchFamily="34" charset="0"/>
                        </a:rPr>
                        <a:t>L307</a:t>
                      </a:r>
                    </a:p>
                  </a:txBody>
                  <a:tcPr/>
                </a:tc>
                <a:tc>
                  <a:txBody>
                    <a:bodyPr/>
                    <a:lstStyle/>
                    <a:p>
                      <a:pPr algn="ctr"/>
                      <a:r>
                        <a:rPr lang="en-US" sz="1000" dirty="0">
                          <a:latin typeface="Arial" panose="020B0604020202020204" pitchFamily="34" charset="0"/>
                          <a:cs typeface="Arial" panose="020B0604020202020204" pitchFamily="34" charset="0"/>
                        </a:rPr>
                        <a:t>SIG ILLUM WS CLUSTER M1</a:t>
                      </a:r>
                    </a:p>
                  </a:txBody>
                  <a:tcPr/>
                </a:tc>
                <a:tc>
                  <a:txBody>
                    <a:bodyPr/>
                    <a:lstStyle/>
                    <a:p>
                      <a:pPr algn="ctr"/>
                      <a:r>
                        <a:rPr lang="en-US" sz="10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5"/>
                  </a:ext>
                </a:extLst>
              </a:tr>
              <a:tr h="335466">
                <a:tc>
                  <a:txBody>
                    <a:bodyPr/>
                    <a:lstStyle/>
                    <a:p>
                      <a:pPr algn="ctr"/>
                      <a:r>
                        <a:rPr lang="en-US" sz="1000" dirty="0">
                          <a:latin typeface="Arial" panose="020B0604020202020204" pitchFamily="34" charset="0"/>
                          <a:cs typeface="Arial" panose="020B0604020202020204" pitchFamily="34" charset="0"/>
                        </a:rPr>
                        <a:t>L311</a:t>
                      </a:r>
                    </a:p>
                  </a:txBody>
                  <a:tcPr/>
                </a:tc>
                <a:tc>
                  <a:txBody>
                    <a:bodyPr/>
                    <a:lstStyle/>
                    <a:p>
                      <a:pPr algn="ctr"/>
                      <a:r>
                        <a:rPr lang="en-US" sz="1000" dirty="0">
                          <a:latin typeface="Arial" panose="020B0604020202020204" pitchFamily="34" charset="0"/>
                          <a:cs typeface="Arial" panose="020B0604020202020204" pitchFamily="34" charset="0"/>
                        </a:rPr>
                        <a:t>SIG ILLUM RED PARA M126</a:t>
                      </a:r>
                    </a:p>
                  </a:txBody>
                  <a:tcPr/>
                </a:tc>
                <a:tc>
                  <a:txBody>
                    <a:bodyPr/>
                    <a:lstStyle/>
                    <a:p>
                      <a:pPr algn="ctr"/>
                      <a:r>
                        <a:rPr lang="en-US" sz="10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6"/>
                  </a:ext>
                </a:extLst>
              </a:tr>
              <a:tr h="335466">
                <a:tc>
                  <a:txBody>
                    <a:bodyPr/>
                    <a:lstStyle/>
                    <a:p>
                      <a:pPr algn="ctr"/>
                      <a:r>
                        <a:rPr lang="en-US" sz="1000" dirty="0">
                          <a:latin typeface="Arial" panose="020B0604020202020204" pitchFamily="34" charset="0"/>
                          <a:cs typeface="Arial" panose="020B0604020202020204" pitchFamily="34" charset="0"/>
                        </a:rPr>
                        <a:t>L594</a:t>
                      </a:r>
                    </a:p>
                  </a:txBody>
                  <a:tcPr/>
                </a:tc>
                <a:tc>
                  <a:txBody>
                    <a:bodyPr/>
                    <a:lstStyle/>
                    <a:p>
                      <a:pPr algn="ctr"/>
                      <a:r>
                        <a:rPr lang="en-US" sz="1000" dirty="0">
                          <a:latin typeface="Arial" panose="020B0604020202020204" pitchFamily="34" charset="0"/>
                          <a:cs typeface="Arial" panose="020B0604020202020204" pitchFamily="34" charset="0"/>
                        </a:rPr>
                        <a:t>SIM, PROJ GRND BURST M11</a:t>
                      </a:r>
                    </a:p>
                  </a:txBody>
                  <a:tcPr/>
                </a:tc>
                <a:tc>
                  <a:txBody>
                    <a:bodyPr/>
                    <a:lstStyle/>
                    <a:p>
                      <a:pPr algn="ctr"/>
                      <a:r>
                        <a:rPr lang="en-US" sz="1000"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5332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D6/CSM Guidance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5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46" y="420177"/>
            <a:ext cx="7886700" cy="1325563"/>
          </a:xfrm>
        </p:spPr>
        <p:txBody>
          <a:bodyPr/>
          <a:lstStyle/>
          <a:p>
            <a:r>
              <a:rPr lang="en-US" dirty="0">
                <a:latin typeface="Arial" panose="020B0604020202020204" pitchFamily="34" charset="0"/>
                <a:cs typeface="Arial" panose="020B0604020202020204" pitchFamily="34" charset="0"/>
              </a:rPr>
              <a:t>Mission Essential Tasks</a:t>
            </a:r>
          </a:p>
        </p:txBody>
      </p:sp>
      <p:graphicFrame>
        <p:nvGraphicFramePr>
          <p:cNvPr id="4" name="Table 3"/>
          <p:cNvGraphicFramePr>
            <a:graphicFrameLocks noGrp="1"/>
          </p:cNvGraphicFramePr>
          <p:nvPr>
            <p:extLst>
              <p:ext uri="{D42A27DB-BD31-4B8C-83A1-F6EECF244321}">
                <p14:modId xmlns:p14="http://schemas.microsoft.com/office/powerpoint/2010/main" val="2092802232"/>
              </p:ext>
            </p:extLst>
          </p:nvPr>
        </p:nvGraphicFramePr>
        <p:xfrm>
          <a:off x="1721499" y="1425614"/>
          <a:ext cx="6564837" cy="1543097"/>
        </p:xfrm>
        <a:graphic>
          <a:graphicData uri="http://schemas.openxmlformats.org/drawingml/2006/table">
            <a:tbl>
              <a:tblPr firstRow="1" bandRow="1">
                <a:effectLst>
                  <a:innerShdw blurRad="63500" dist="50800" dir="18900000">
                    <a:prstClr val="black">
                      <a:alpha val="50000"/>
                    </a:prstClr>
                  </a:innerShdw>
                  <a:reflection stA="45000" endPos="1000" dist="50800" dir="5400000" sy="-100000" algn="bl" rotWithShape="0"/>
                </a:effectLst>
              </a:tblPr>
              <a:tblGrid>
                <a:gridCol w="2778552">
                  <a:extLst>
                    <a:ext uri="{9D8B030D-6E8A-4147-A177-3AD203B41FA5}">
                      <a16:colId xmlns:a16="http://schemas.microsoft.com/office/drawing/2014/main" val="20000"/>
                    </a:ext>
                  </a:extLst>
                </a:gridCol>
                <a:gridCol w="3786285">
                  <a:extLst>
                    <a:ext uri="{9D8B030D-6E8A-4147-A177-3AD203B41FA5}">
                      <a16:colId xmlns:a16="http://schemas.microsoft.com/office/drawing/2014/main" val="20001"/>
                    </a:ext>
                  </a:extLst>
                </a:gridCol>
              </a:tblGrid>
              <a:tr h="213736">
                <a:tc gridSpan="2">
                  <a:txBody>
                    <a:bodyPr/>
                    <a:lstStyle/>
                    <a:p>
                      <a:pPr algn="ctr"/>
                      <a:r>
                        <a:rPr lang="en-US" sz="1100" b="1" dirty="0">
                          <a:solidFill>
                            <a:schemeClr val="tx1"/>
                          </a:solidFill>
                          <a:latin typeface="Arial" panose="020B0604020202020204" pitchFamily="34" charset="0"/>
                          <a:cs typeface="Arial" panose="020B0604020202020204" pitchFamily="34" charset="0"/>
                        </a:rPr>
                        <a:t>COMPANY MISSION ESSENTIAL TASK LIST</a:t>
                      </a: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100" dirty="0">
                        <a:solidFill>
                          <a:schemeClr val="bg1"/>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2416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dirty="0">
                          <a:solidFill>
                            <a:schemeClr val="bg1"/>
                          </a:solidFill>
                          <a:latin typeface="Arial" panose="020B0604020202020204" pitchFamily="34" charset="0"/>
                          <a:cs typeface="Arial" panose="020B0604020202020204" pitchFamily="34" charset="0"/>
                        </a:rPr>
                        <a:t>TASK</a:t>
                      </a: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dirty="0">
                          <a:solidFill>
                            <a:schemeClr val="bg1"/>
                          </a:solidFill>
                          <a:latin typeface="Arial" panose="020B0604020202020204" pitchFamily="34" charset="0"/>
                          <a:cs typeface="Arial" panose="020B0604020202020204" pitchFamily="34" charset="0"/>
                        </a:rPr>
                        <a:t>STRATEGY (Next 2</a:t>
                      </a:r>
                      <a:r>
                        <a:rPr lang="en-US" sz="1000" baseline="0" dirty="0">
                          <a:solidFill>
                            <a:schemeClr val="bg1"/>
                          </a:solidFill>
                          <a:latin typeface="Arial" panose="020B0604020202020204" pitchFamily="34" charset="0"/>
                          <a:cs typeface="Arial" panose="020B0604020202020204" pitchFamily="34" charset="0"/>
                        </a:rPr>
                        <a:t> Months)</a:t>
                      </a:r>
                      <a:endParaRPr lang="en-US" sz="1000" dirty="0">
                        <a:solidFill>
                          <a:schemeClr val="bg1"/>
                        </a:solidFill>
                        <a:latin typeface="Arial" panose="020B0604020202020204" pitchFamily="34" charset="0"/>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1"/>
                  </a:ext>
                </a:extLst>
              </a:tr>
              <a:tr h="2416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Conduct a Movement</a:t>
                      </a:r>
                      <a:r>
                        <a:rPr lang="en-US" sz="1000" b="1" kern="1200" baseline="0" dirty="0">
                          <a:solidFill>
                            <a:schemeClr val="dk1"/>
                          </a:solidFill>
                          <a:latin typeface="Arial" panose="020B0604020202020204" pitchFamily="34" charset="0"/>
                          <a:ea typeface="+mn-ea"/>
                          <a:cs typeface="Arial" panose="020B0604020202020204" pitchFamily="34" charset="0"/>
                        </a:rPr>
                        <a:t> to Contact</a:t>
                      </a:r>
                      <a:endParaRPr lang="en-US" sz="1000" b="1" kern="1200" dirty="0">
                        <a:solidFill>
                          <a:schemeClr val="dk1"/>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07-2-1090</a:t>
                      </a:r>
                      <a:endParaRPr lang="en-US" sz="1000" dirty="0">
                        <a:solidFill>
                          <a:schemeClr val="tx1"/>
                        </a:solidFill>
                        <a:latin typeface="Arial" panose="020B0604020202020204" pitchFamily="34" charset="0"/>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TM</a:t>
                      </a:r>
                      <a:r>
                        <a:rPr lang="en-US" sz="1000" b="1" baseline="0" dirty="0">
                          <a:solidFill>
                            <a:schemeClr val="tx1"/>
                          </a:solidFill>
                          <a:latin typeface="Arial" panose="020B0604020202020204" pitchFamily="34" charset="0"/>
                          <a:cs typeface="Arial" panose="020B0604020202020204" pitchFamily="34" charset="0"/>
                        </a:rPr>
                        <a:t> Level Training, SQD STX, SQD LFX</a:t>
                      </a:r>
                      <a:endParaRPr lang="en-US" sz="1000" b="1"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416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kern="1200" dirty="0">
                          <a:solidFill>
                            <a:schemeClr val="dk1"/>
                          </a:solidFill>
                          <a:latin typeface="Arial" panose="020B0604020202020204" pitchFamily="34" charset="0"/>
                          <a:ea typeface="+mn-ea"/>
                          <a:cs typeface="Arial" panose="020B0604020202020204" pitchFamily="34" charset="0"/>
                        </a:rPr>
                        <a:t> </a:t>
                      </a:r>
                      <a:r>
                        <a:rPr lang="en-US" sz="1000" b="1" i="0" kern="1200" dirty="0">
                          <a:solidFill>
                            <a:schemeClr val="dk1"/>
                          </a:solidFill>
                          <a:latin typeface="Arial" pitchFamily="34" charset="0"/>
                          <a:ea typeface="+mn-ea"/>
                          <a:cs typeface="Arial" pitchFamily="34" charset="0"/>
                        </a:rPr>
                        <a:t>React</a:t>
                      </a:r>
                      <a:r>
                        <a:rPr lang="en-US" sz="1000" b="1" i="0" kern="1200" baseline="0" dirty="0">
                          <a:solidFill>
                            <a:schemeClr val="dk1"/>
                          </a:solidFill>
                          <a:latin typeface="Arial" pitchFamily="34" charset="0"/>
                          <a:ea typeface="+mn-ea"/>
                          <a:cs typeface="Arial" pitchFamily="34" charset="0"/>
                        </a:rPr>
                        <a:t> to Contact</a:t>
                      </a:r>
                    </a:p>
                    <a:p>
                      <a:pPr algn="ctr"/>
                      <a:r>
                        <a:rPr lang="en-US" sz="1000" b="1" i="0" kern="1200" baseline="0" dirty="0">
                          <a:solidFill>
                            <a:schemeClr val="dk1"/>
                          </a:solidFill>
                          <a:latin typeface="Arial" pitchFamily="34" charset="0"/>
                          <a:ea typeface="+mn-ea"/>
                          <a:cs typeface="Arial" pitchFamily="34" charset="0"/>
                        </a:rPr>
                        <a:t>07-3-D9103</a:t>
                      </a: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TM</a:t>
                      </a:r>
                      <a:r>
                        <a:rPr lang="en-US" sz="1000" b="1" baseline="0" dirty="0">
                          <a:solidFill>
                            <a:schemeClr val="tx1"/>
                          </a:solidFill>
                          <a:latin typeface="Arial" panose="020B0604020202020204" pitchFamily="34" charset="0"/>
                          <a:cs typeface="Arial" panose="020B0604020202020204" pitchFamily="34" charset="0"/>
                        </a:rPr>
                        <a:t> Level Training, SQD STX, SQD LFX </a:t>
                      </a:r>
                      <a:endParaRPr lang="en-US" sz="1000" b="1"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416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dk1"/>
                          </a:solidFill>
                          <a:latin typeface="Arial" panose="020B0604020202020204" pitchFamily="34" charset="0"/>
                          <a:ea typeface="+mn-ea"/>
                          <a:cs typeface="Arial" panose="020B0604020202020204" pitchFamily="34" charset="0"/>
                        </a:rPr>
                        <a:t>Conduct Squad Attack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dk1"/>
                          </a:solidFill>
                          <a:latin typeface="Arial" panose="020B0604020202020204" pitchFamily="34" charset="0"/>
                          <a:ea typeface="+mn-ea"/>
                          <a:cs typeface="Arial" panose="020B0604020202020204" pitchFamily="34" charset="0"/>
                        </a:rPr>
                        <a:t>07-SQD-1092</a:t>
                      </a:r>
                      <a:endParaRPr lang="en-US" sz="1000" kern="1200" dirty="0">
                        <a:solidFill>
                          <a:schemeClr val="dk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TM</a:t>
                      </a:r>
                      <a:r>
                        <a:rPr lang="en-US" sz="1000" b="1" baseline="0" dirty="0">
                          <a:solidFill>
                            <a:schemeClr val="tx1"/>
                          </a:solidFill>
                          <a:latin typeface="Arial" panose="020B0604020202020204" pitchFamily="34" charset="0"/>
                          <a:cs typeface="Arial" panose="020B0604020202020204" pitchFamily="34" charset="0"/>
                        </a:rPr>
                        <a:t> Level Training, SQD STX, SQD LFX</a:t>
                      </a:r>
                      <a:endParaRPr lang="en-US" sz="10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69813374"/>
              </p:ext>
            </p:extLst>
          </p:nvPr>
        </p:nvGraphicFramePr>
        <p:xfrm>
          <a:off x="1861436" y="3171870"/>
          <a:ext cx="6284958" cy="2445941"/>
        </p:xfrm>
        <a:graphic>
          <a:graphicData uri="http://schemas.openxmlformats.org/drawingml/2006/table">
            <a:tbl>
              <a:tblPr firstRow="1" bandRow="1">
                <a:effectLst>
                  <a:outerShdw blurRad="50800" dist="38100" algn="l" rotWithShape="0">
                    <a:prstClr val="black">
                      <a:alpha val="40000"/>
                    </a:prstClr>
                  </a:outerShdw>
                  <a:reflection stA="45000" endPos="0" dist="38100" dir="5400000" sy="-100000" algn="bl" rotWithShape="0"/>
                </a:effectLst>
              </a:tblPr>
              <a:tblGrid>
                <a:gridCol w="2055047">
                  <a:extLst>
                    <a:ext uri="{9D8B030D-6E8A-4147-A177-3AD203B41FA5}">
                      <a16:colId xmlns:a16="http://schemas.microsoft.com/office/drawing/2014/main" val="20000"/>
                    </a:ext>
                  </a:extLst>
                </a:gridCol>
                <a:gridCol w="2146991">
                  <a:extLst>
                    <a:ext uri="{9D8B030D-6E8A-4147-A177-3AD203B41FA5}">
                      <a16:colId xmlns:a16="http://schemas.microsoft.com/office/drawing/2014/main" val="20001"/>
                    </a:ext>
                  </a:extLst>
                </a:gridCol>
                <a:gridCol w="2082920">
                  <a:extLst>
                    <a:ext uri="{9D8B030D-6E8A-4147-A177-3AD203B41FA5}">
                      <a16:colId xmlns:a16="http://schemas.microsoft.com/office/drawing/2014/main" val="20002"/>
                    </a:ext>
                  </a:extLst>
                </a:gridCol>
              </a:tblGrid>
              <a:tr h="231194">
                <a:tc gridSpan="3">
                  <a:txBody>
                    <a:bodyPr/>
                    <a:lstStyle/>
                    <a:p>
                      <a:pPr algn="ctr"/>
                      <a:r>
                        <a:rPr lang="en-US" sz="1100" b="1" dirty="0">
                          <a:solidFill>
                            <a:schemeClr val="tx1"/>
                          </a:solidFill>
                          <a:latin typeface="Arial" panose="020B0604020202020204" pitchFamily="34" charset="0"/>
                          <a:cs typeface="Arial" panose="020B0604020202020204" pitchFamily="34" charset="0"/>
                        </a:rPr>
                        <a:t>COMPANY PAYOFF TASK LIST</a:t>
                      </a: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endParaRPr lang="en-US" sz="1100" b="1" dirty="0">
                        <a:solidFill>
                          <a:schemeClr val="bg1"/>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hMerge="1">
                  <a:txBody>
                    <a:bodyPr/>
                    <a:lstStyle/>
                    <a:p>
                      <a:pPr algn="ctr"/>
                      <a:endParaRPr lang="en-US" sz="1100" b="1" dirty="0">
                        <a:solidFill>
                          <a:schemeClr val="bg1"/>
                        </a:solidFill>
                        <a:latin typeface="Arial" pitchFamily="34" charset="0"/>
                        <a:cs typeface="Arial"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21535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b="1" dirty="0">
                          <a:solidFill>
                            <a:schemeClr val="bg1"/>
                          </a:solidFill>
                          <a:latin typeface="Arial" panose="020B0604020202020204" pitchFamily="34" charset="0"/>
                          <a:cs typeface="Arial" panose="020B0604020202020204" pitchFamily="34" charset="0"/>
                        </a:rPr>
                        <a:t>INDIVIDUAL TASKS</a:t>
                      </a: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b="1" dirty="0">
                          <a:solidFill>
                            <a:schemeClr val="bg1"/>
                          </a:solidFill>
                          <a:latin typeface="Arial" panose="020B0604020202020204" pitchFamily="34" charset="0"/>
                          <a:cs typeface="Arial" panose="020B0604020202020204" pitchFamily="34" charset="0"/>
                        </a:rPr>
                        <a:t>COLLECTIVE TASKS</a:t>
                      </a: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LEADER TASKS</a:t>
                      </a:r>
                    </a:p>
                  </a:txBody>
                  <a:tcPr marT="27432" marB="274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1"/>
                  </a:ext>
                </a:extLst>
              </a:tr>
              <a:tr h="4631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kern="1200" dirty="0">
                          <a:solidFill>
                            <a:schemeClr val="dk1"/>
                          </a:solidFill>
                          <a:latin typeface="Arial" panose="020B0604020202020204" pitchFamily="34" charset="0"/>
                          <a:ea typeface="+mn-ea"/>
                          <a:cs typeface="Arial" panose="020B0604020202020204" pitchFamily="34" charset="0"/>
                        </a:rPr>
                        <a:t>Move as a Member of a Fire Team</a:t>
                      </a:r>
                    </a:p>
                    <a:p>
                      <a:pPr algn="ctr"/>
                      <a:r>
                        <a:rPr lang="en-US" sz="1000" b="1" kern="1200" dirty="0">
                          <a:solidFill>
                            <a:schemeClr val="dk1"/>
                          </a:solidFill>
                          <a:latin typeface="Arial" panose="020B0604020202020204" pitchFamily="34" charset="0"/>
                          <a:ea typeface="+mn-ea"/>
                          <a:cs typeface="Arial" panose="020B0604020202020204" pitchFamily="34" charset="0"/>
                        </a:rPr>
                        <a:t>071-326-0501</a:t>
                      </a:r>
                      <a:endParaRPr lang="en-US" sz="1000" b="1" i="0" dirty="0">
                        <a:solidFill>
                          <a:schemeClr val="tx1"/>
                        </a:solidFill>
                        <a:latin typeface="Arial" panose="020B0604020202020204" pitchFamily="34" charset="0"/>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Conduct a Movement to Contact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07-2-1090</a:t>
                      </a:r>
                      <a:endParaRPr lang="en-US" sz="400" b="1" kern="1200" dirty="0">
                        <a:solidFill>
                          <a:schemeClr val="dk1"/>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Develop an Effective Team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dk1"/>
                          </a:solidFill>
                          <a:latin typeface="Arial" panose="020B0604020202020204" pitchFamily="34" charset="0"/>
                          <a:ea typeface="+mn-ea"/>
                          <a:cs typeface="Arial" panose="020B0604020202020204" pitchFamily="34" charset="0"/>
                        </a:rPr>
                        <a:t>158-100-7015 </a:t>
                      </a:r>
                      <a:endParaRPr lang="en-US" sz="1000" b="1" kern="1200" dirty="0">
                        <a:solidFill>
                          <a:schemeClr val="dk1"/>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31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Land Navigation</a:t>
                      </a:r>
                      <a:endParaRPr lang="en-US" sz="1000" b="1"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dk1"/>
                          </a:solidFill>
                          <a:latin typeface="Arial" panose="020B0604020202020204" pitchFamily="34" charset="0"/>
                          <a:ea typeface="+mn-ea"/>
                          <a:cs typeface="Arial" panose="020B0604020202020204" pitchFamily="34" charset="0"/>
                        </a:rPr>
                        <a:t>071-329-1006</a:t>
                      </a:r>
                      <a:endParaRPr lang="en-US" sz="1000" b="1" kern="1200" dirty="0">
                        <a:solidFill>
                          <a:schemeClr val="dk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i="0" kern="1200" dirty="0">
                          <a:solidFill>
                            <a:schemeClr val="dk1"/>
                          </a:solidFill>
                          <a:latin typeface="Arial" panose="020B0604020202020204" pitchFamily="34" charset="0"/>
                          <a:ea typeface="+mn-ea"/>
                          <a:cs typeface="Arial" panose="020B0604020202020204" pitchFamily="34" charset="0"/>
                        </a:rPr>
                        <a:t>React</a:t>
                      </a:r>
                      <a:r>
                        <a:rPr lang="en-US" sz="1000" b="1" i="0" kern="1200" baseline="0" dirty="0">
                          <a:solidFill>
                            <a:schemeClr val="dk1"/>
                          </a:solidFill>
                          <a:latin typeface="Arial" panose="020B0604020202020204" pitchFamily="34" charset="0"/>
                          <a:ea typeface="+mn-ea"/>
                          <a:cs typeface="Arial" panose="020B0604020202020204" pitchFamily="34" charset="0"/>
                        </a:rPr>
                        <a:t> to Contact</a:t>
                      </a:r>
                    </a:p>
                    <a:p>
                      <a:pPr algn="ctr"/>
                      <a:r>
                        <a:rPr lang="en-US" sz="1000" b="1" i="0" kern="1200" baseline="0" dirty="0">
                          <a:solidFill>
                            <a:schemeClr val="dk1"/>
                          </a:solidFill>
                          <a:latin typeface="Arial" panose="020B0604020202020204" pitchFamily="34" charset="0"/>
                          <a:ea typeface="+mn-ea"/>
                          <a:cs typeface="Arial" panose="020B0604020202020204" pitchFamily="34" charset="0"/>
                        </a:rPr>
                        <a:t>07-3-D9103</a:t>
                      </a: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Conduct</a:t>
                      </a:r>
                      <a:r>
                        <a:rPr lang="en-US" sz="1000" b="1" kern="1200" baseline="0" dirty="0">
                          <a:solidFill>
                            <a:schemeClr val="dk1"/>
                          </a:solidFill>
                          <a:latin typeface="Arial" panose="020B0604020202020204" pitchFamily="34" charset="0"/>
                          <a:ea typeface="+mn-ea"/>
                          <a:cs typeface="Arial" panose="020B0604020202020204" pitchFamily="34" charset="0"/>
                        </a:rPr>
                        <a:t> </a:t>
                      </a:r>
                      <a:r>
                        <a:rPr lang="en-US" sz="1000" b="1" kern="1200" dirty="0">
                          <a:solidFill>
                            <a:schemeClr val="dk1"/>
                          </a:solidFill>
                          <a:latin typeface="Arial" panose="020B0604020202020204" pitchFamily="34" charset="0"/>
                          <a:ea typeface="+mn-ea"/>
                          <a:cs typeface="Arial" panose="020B0604020202020204" pitchFamily="34" charset="0"/>
                        </a:rPr>
                        <a:t>TLPs</a:t>
                      </a:r>
                    </a:p>
                    <a:p>
                      <a:pPr algn="ctr"/>
                      <a:r>
                        <a:rPr lang="en-US" sz="1000" b="1" kern="1200" dirty="0">
                          <a:solidFill>
                            <a:schemeClr val="dk1"/>
                          </a:solidFill>
                          <a:latin typeface="Arial" panose="020B0604020202020204" pitchFamily="34" charset="0"/>
                          <a:ea typeface="+mn-ea"/>
                          <a:cs typeface="Arial" panose="020B0604020202020204" pitchFamily="34" charset="0"/>
                        </a:rPr>
                        <a:t> 71-1-5100</a:t>
                      </a:r>
                      <a:endParaRPr lang="en-US" sz="1000" b="1" i="0" dirty="0">
                        <a:solidFill>
                          <a:schemeClr val="tx1"/>
                        </a:solidFill>
                        <a:latin typeface="Arial" panose="020B0604020202020204" pitchFamily="34" charset="0"/>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31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Engage</a:t>
                      </a:r>
                      <a:r>
                        <a:rPr lang="en-US" sz="1000" b="1" kern="1200" baseline="0" dirty="0">
                          <a:solidFill>
                            <a:schemeClr val="dk1"/>
                          </a:solidFill>
                          <a:latin typeface="Arial" panose="020B0604020202020204" pitchFamily="34" charset="0"/>
                          <a:ea typeface="+mn-ea"/>
                          <a:cs typeface="Arial" panose="020B0604020202020204" pitchFamily="34" charset="0"/>
                        </a:rPr>
                        <a:t> Targets with an M4 or M4A1 Carbine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dk1"/>
                          </a:solidFill>
                          <a:latin typeface="Arial" panose="020B0604020202020204" pitchFamily="34" charset="0"/>
                          <a:ea typeface="+mn-ea"/>
                          <a:cs typeface="Arial" panose="020B0604020202020204" pitchFamily="34" charset="0"/>
                        </a:rPr>
                        <a:t>071-100-0003</a:t>
                      </a:r>
                      <a:endParaRPr lang="en-US" sz="1000" b="1" kern="1200" dirty="0">
                        <a:solidFill>
                          <a:schemeClr val="dk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kern="1200" dirty="0">
                        <a:solidFill>
                          <a:schemeClr val="dk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     Control Movement</a:t>
                      </a:r>
                      <a:r>
                        <a:rPr lang="en-US" sz="1000" b="1" kern="1200" baseline="0" dirty="0">
                          <a:solidFill>
                            <a:schemeClr val="dk1"/>
                          </a:solidFill>
                          <a:latin typeface="Arial" panose="020B0604020202020204" pitchFamily="34" charset="0"/>
                          <a:ea typeface="+mn-ea"/>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071-326-5605</a:t>
                      </a:r>
                      <a:endParaRPr lang="en-US" sz="1000" b="1" dirty="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dk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31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latin typeface="Arial" panose="020B0604020202020204" pitchFamily="34" charset="0"/>
                          <a:ea typeface="+mn-ea"/>
                          <a:cs typeface="Arial" panose="020B0604020202020204" pitchFamily="34" charset="0"/>
                        </a:rPr>
                        <a:t>Engage</a:t>
                      </a:r>
                      <a:r>
                        <a:rPr lang="en-US" sz="1000" b="1" kern="1200" baseline="0" dirty="0">
                          <a:solidFill>
                            <a:schemeClr val="dk1"/>
                          </a:solidFill>
                          <a:latin typeface="Arial" panose="020B0604020202020204" pitchFamily="34" charset="0"/>
                          <a:ea typeface="+mn-ea"/>
                          <a:cs typeface="Arial" panose="020B0604020202020204" pitchFamily="34" charset="0"/>
                        </a:rPr>
                        <a:t> Targets with an M249 Machine Gun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dk1"/>
                          </a:solidFill>
                          <a:latin typeface="Arial" panose="020B0604020202020204" pitchFamily="34" charset="0"/>
                          <a:ea typeface="+mn-ea"/>
                          <a:cs typeface="Arial" panose="020B0604020202020204" pitchFamily="34" charset="0"/>
                        </a:rPr>
                        <a:t>071-010-0006</a:t>
                      </a:r>
                      <a:endParaRPr lang="en-US" sz="1000" b="1" kern="1200" dirty="0">
                        <a:solidFill>
                          <a:schemeClr val="dk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dk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Arial" panose="020B0604020202020204" pitchFamily="34" charset="0"/>
                        <a:ea typeface="+mn-ea"/>
                        <a:cs typeface="Arial" panose="020B0604020202020204" pitchFamily="34" charset="0"/>
                      </a:endParaRPr>
                    </a:p>
                  </a:txBody>
                  <a:tcPr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99475" y="5820970"/>
            <a:ext cx="7408879" cy="1000274"/>
          </a:xfrm>
          <a:prstGeom prst="rect">
            <a:avLst/>
          </a:prstGeom>
          <a:solidFill>
            <a:schemeClr val="bg1">
              <a:lumMod val="95000"/>
            </a:schemeClr>
          </a:solidFill>
          <a:ln w="22225">
            <a:noFill/>
          </a:ln>
          <a:effectLst>
            <a:innerShdw blurRad="63500" dist="50800">
              <a:prstClr val="black">
                <a:alpha val="50000"/>
              </a:prstClr>
            </a:innerShdw>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1400" b="1" u="sng" dirty="0">
                <a:latin typeface="Arial" panose="020B0604020202020204" pitchFamily="34" charset="0"/>
                <a:cs typeface="Arial" panose="020B0604020202020204" pitchFamily="34" charset="0"/>
              </a:rPr>
              <a:t>Training Objectives</a:t>
            </a:r>
          </a:p>
          <a:p>
            <a:pPr marL="171450" indent="-171450">
              <a:buFontTx/>
              <a:buChar char="-"/>
              <a:defRPr/>
            </a:pPr>
            <a:r>
              <a:rPr lang="en-US" sz="1100" b="1" dirty="0">
                <a:latin typeface="Arial" panose="020B0604020202020204" pitchFamily="34" charset="0"/>
                <a:cs typeface="Arial" panose="020B0604020202020204" pitchFamily="34" charset="0"/>
              </a:rPr>
              <a:t>100% Teams are trained in the following </a:t>
            </a:r>
          </a:p>
          <a:p>
            <a:pPr marL="628650" lvl="1" indent="-171450">
              <a:buFontTx/>
              <a:buChar char="-"/>
              <a:defRPr/>
            </a:pPr>
            <a:r>
              <a:rPr lang="en-US" sz="1100" b="1" dirty="0">
                <a:latin typeface="Arial" panose="020B0604020202020204" pitchFamily="34" charset="0"/>
                <a:cs typeface="Arial" panose="020B0604020202020204" pitchFamily="34" charset="0"/>
              </a:rPr>
              <a:t>Movement tactically day and night</a:t>
            </a:r>
          </a:p>
          <a:p>
            <a:pPr marL="628650" lvl="1" indent="-171450">
              <a:buFontTx/>
              <a:buChar char="-"/>
              <a:defRPr/>
            </a:pPr>
            <a:r>
              <a:rPr lang="en-US" sz="1100" b="1" dirty="0">
                <a:latin typeface="Arial" panose="020B0604020202020204" pitchFamily="34" charset="0"/>
                <a:cs typeface="Arial" panose="020B0604020202020204" pitchFamily="34" charset="0"/>
              </a:rPr>
              <a:t>Squads  are able to conduct actions on contact</a:t>
            </a:r>
          </a:p>
          <a:p>
            <a:pPr marL="628650" lvl="1" indent="-171450">
              <a:buFontTx/>
              <a:buChar char="-"/>
              <a:defRPr/>
            </a:pPr>
            <a:r>
              <a:rPr lang="en-US" sz="1100" b="1" dirty="0">
                <a:latin typeface="Arial" panose="020B0604020202020204" pitchFamily="34" charset="0"/>
                <a:cs typeface="Arial" panose="020B0604020202020204" pitchFamily="34" charset="0"/>
              </a:rPr>
              <a:t>Squad Leaders effectively employ Troop Leading Procedures and Fire Control Principles</a:t>
            </a:r>
            <a:r>
              <a:rPr lang="en-US"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1719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MISSION &amp; COMMANDERS INTENT</a:t>
            </a:r>
          </a:p>
        </p:txBody>
      </p:sp>
      <p:sp>
        <p:nvSpPr>
          <p:cNvPr id="6" name="Content Placeholder 2"/>
          <p:cNvSpPr>
            <a:spLocks noGrp="1"/>
          </p:cNvSpPr>
          <p:nvPr>
            <p:ph idx="4294967295"/>
          </p:nvPr>
        </p:nvSpPr>
        <p:spPr>
          <a:xfrm>
            <a:off x="215154" y="1537328"/>
            <a:ext cx="8649312" cy="5159308"/>
          </a:xfrm>
          <a:prstGeom prst="rect">
            <a:avLst/>
          </a:prstGeom>
        </p:spPr>
        <p:txBody>
          <a:bodyPr>
            <a:normAutofit fontScale="77500" lnSpcReduction="20000"/>
          </a:bodyPr>
          <a:lstStyle/>
          <a:p>
            <a:pPr marL="0" indent="0">
              <a:buNone/>
            </a:pPr>
            <a:r>
              <a:rPr lang="en-US" sz="2000" b="1" u="sng" dirty="0">
                <a:latin typeface="Arial" panose="020B0604020202020204" pitchFamily="34" charset="0"/>
                <a:cs typeface="Arial" panose="020B0604020202020204" pitchFamily="34" charset="0"/>
              </a:rPr>
              <a:t>Mission</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C /2-327 conducts Squad Live Fire Exercises on Range 77 11-15SEPT17 IOT integrate collective marksmanship with movement techniques for a dismounted Infantry Squad in preparation for Platoon LFXs.</a:t>
            </a:r>
          </a:p>
          <a:p>
            <a:pPr marL="0" indent="0">
              <a:buNone/>
            </a:pPr>
            <a:r>
              <a:rPr lang="en-US" sz="2000" b="1" u="sng" dirty="0">
                <a:latin typeface="Arial" panose="020B0604020202020204" pitchFamily="34" charset="0"/>
                <a:cs typeface="Arial" panose="020B0604020202020204" pitchFamily="34" charset="0"/>
              </a:rPr>
              <a:t>Commander’s Intent</a:t>
            </a:r>
          </a:p>
          <a:p>
            <a:pPr marL="0" indent="0">
              <a:buNone/>
            </a:pPr>
            <a:r>
              <a:rPr lang="en-US" sz="16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 Co Squads certified on collective Battle Tasks in preparation for Platoon LFXs. </a:t>
            </a:r>
            <a:r>
              <a:rPr lang="en-US" sz="2000" dirty="0"/>
              <a:t>Challenge Squad members</a:t>
            </a:r>
            <a:r>
              <a:rPr lang="en-US" sz="2000" dirty="0">
                <a:latin typeface="Arial" panose="020B0604020202020204" pitchFamily="34" charset="0"/>
                <a:cs typeface="Arial" panose="020B0604020202020204" pitchFamily="34" charset="0"/>
              </a:rPr>
              <a:t> and Squad Leaders in a dilemma where they must make timely decisions on how to best maneuver their element. </a:t>
            </a:r>
          </a:p>
          <a:p>
            <a:pPr marL="0" indent="0">
              <a:buNone/>
            </a:pPr>
            <a:r>
              <a:rPr lang="en-US" sz="2000" b="1" u="sng" dirty="0">
                <a:latin typeface="Arial" panose="020B0604020202020204" pitchFamily="34" charset="0"/>
                <a:cs typeface="Arial" panose="020B0604020202020204" pitchFamily="34" charset="0"/>
              </a:rPr>
              <a:t>Purpose</a:t>
            </a: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Evaluate and certify all C Co </a:t>
            </a:r>
            <a:r>
              <a:rPr lang="en-US" sz="2000" dirty="0"/>
              <a:t>Squads</a:t>
            </a:r>
            <a:r>
              <a:rPr lang="en-US" sz="2000" dirty="0">
                <a:latin typeface="Arial" panose="020B0604020202020204" pitchFamily="34" charset="0"/>
                <a:cs typeface="Arial" panose="020B0604020202020204" pitchFamily="34" charset="0"/>
              </a:rPr>
              <a:t>, in preparation for Platoon LFXs. </a:t>
            </a:r>
          </a:p>
          <a:p>
            <a:pPr marL="0" indent="0">
              <a:buNone/>
            </a:pPr>
            <a:r>
              <a:rPr lang="en-US" sz="2000" b="1" u="sng" dirty="0">
                <a:latin typeface="Arial" panose="020B0604020202020204" pitchFamily="34" charset="0"/>
                <a:cs typeface="Arial" panose="020B0604020202020204" pitchFamily="34" charset="0"/>
              </a:rPr>
              <a:t>Key Tasks</a:t>
            </a:r>
          </a:p>
          <a:p>
            <a:pPr marL="457200" lvl="1" indent="0">
              <a:buNone/>
            </a:pPr>
            <a:r>
              <a:rPr lang="en-US" sz="2000" dirty="0">
                <a:latin typeface="Arial" panose="020B0604020202020204" pitchFamily="34" charset="0"/>
                <a:cs typeface="Arial" panose="020B0604020202020204" pitchFamily="34" charset="0"/>
              </a:rPr>
              <a:t>Request and Reserve Resources</a:t>
            </a:r>
          </a:p>
          <a:p>
            <a:pPr marL="457200" lvl="1" indent="0">
              <a:buNone/>
            </a:pPr>
            <a:r>
              <a:rPr lang="en-US" sz="2000" dirty="0">
                <a:latin typeface="Arial" panose="020B0604020202020204" pitchFamily="34" charset="0"/>
                <a:cs typeface="Arial" panose="020B0604020202020204" pitchFamily="34" charset="0"/>
              </a:rPr>
              <a:t>Train and Certify Leaders</a:t>
            </a:r>
          </a:p>
          <a:p>
            <a:pPr marL="457200" lvl="1" indent="0">
              <a:buNone/>
            </a:pPr>
            <a:r>
              <a:rPr lang="en-US" sz="2000" dirty="0">
                <a:latin typeface="Arial" panose="020B0604020202020204" pitchFamily="34" charset="0"/>
                <a:cs typeface="Arial" panose="020B0604020202020204" pitchFamily="34" charset="0"/>
              </a:rPr>
              <a:t>Select Training Objectives</a:t>
            </a:r>
          </a:p>
          <a:p>
            <a:pPr marL="457200" lvl="1" indent="0">
              <a:buNone/>
            </a:pPr>
            <a:r>
              <a:rPr lang="en-US" sz="2000" dirty="0">
                <a:latin typeface="Arial" panose="020B0604020202020204" pitchFamily="34" charset="0"/>
                <a:cs typeface="Arial" panose="020B0604020202020204" pitchFamily="34" charset="0"/>
              </a:rPr>
              <a:t>Develop Range Concept</a:t>
            </a:r>
          </a:p>
          <a:p>
            <a:pPr marL="457200" lvl="1" indent="0">
              <a:buNone/>
            </a:pPr>
            <a:r>
              <a:rPr lang="en-US" sz="2000" dirty="0">
                <a:latin typeface="Arial" panose="020B0604020202020204" pitchFamily="34" charset="0"/>
                <a:cs typeface="Arial" panose="020B0604020202020204" pitchFamily="34" charset="0"/>
              </a:rPr>
              <a:t>Terrain Walk</a:t>
            </a:r>
          </a:p>
          <a:p>
            <a:pPr marL="457200" lvl="1" indent="0">
              <a:buNone/>
            </a:pPr>
            <a:r>
              <a:rPr lang="en-US" sz="2000" dirty="0">
                <a:latin typeface="Arial" panose="020B0604020202020204" pitchFamily="34" charset="0"/>
                <a:cs typeface="Arial" panose="020B0604020202020204" pitchFamily="34" charset="0"/>
              </a:rPr>
              <a:t>All SQDs conduct LFX</a:t>
            </a:r>
          </a:p>
          <a:p>
            <a:pPr marL="457200" lvl="1" indent="0">
              <a:buNone/>
            </a:pPr>
            <a:endParaRPr lang="en-US" sz="2000" dirty="0">
              <a:latin typeface="Arial" panose="020B0604020202020204" pitchFamily="34" charset="0"/>
              <a:cs typeface="Arial" panose="020B0604020202020204" pitchFamily="34" charset="0"/>
            </a:endParaRPr>
          </a:p>
          <a:p>
            <a:pPr marL="0" indent="0">
              <a:buNone/>
            </a:pPr>
            <a:r>
              <a:rPr lang="en-US" sz="2000" b="1" u="sng" dirty="0">
                <a:latin typeface="Arial" panose="020B0604020202020204" pitchFamily="34" charset="0"/>
                <a:cs typeface="Arial" panose="020B0604020202020204" pitchFamily="34" charset="0"/>
              </a:rPr>
              <a:t>End State</a:t>
            </a: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All C Co </a:t>
            </a:r>
            <a:r>
              <a:rPr lang="en-US" sz="2000" dirty="0"/>
              <a:t>Squads</a:t>
            </a:r>
            <a:r>
              <a:rPr lang="en-US" sz="2000" dirty="0">
                <a:latin typeface="Arial" panose="020B0604020202020204" pitchFamily="34" charset="0"/>
                <a:cs typeface="Arial" panose="020B0604020202020204" pitchFamily="34" charset="0"/>
              </a:rPr>
              <a:t> are certified and proficient at Company Battle Tasks and prepared to execute Squad and Platoon LFXs. </a:t>
            </a:r>
          </a:p>
          <a:p>
            <a:endParaRPr lang="en-US" sz="2000" b="1" u="sng"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0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0631" y="991267"/>
            <a:ext cx="8726905" cy="5804949"/>
            <a:chOff x="-36097" y="30773"/>
            <a:chExt cx="10783991" cy="6939711"/>
          </a:xfrm>
        </p:grpSpPr>
        <p:cxnSp>
          <p:nvCxnSpPr>
            <p:cNvPr id="26" name="Straight Connector 25"/>
            <p:cNvCxnSpPr/>
            <p:nvPr/>
          </p:nvCxnSpPr>
          <p:spPr>
            <a:xfrm>
              <a:off x="9258339" y="588585"/>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9264315" y="594095"/>
              <a:ext cx="0" cy="537410"/>
            </a:xfrm>
            <a:prstGeom prst="line">
              <a:avLst/>
            </a:prstGeom>
            <a:ln w="19050"/>
          </p:spPr>
          <p:style>
            <a:lnRef idx="1">
              <a:schemeClr val="dk1"/>
            </a:lnRef>
            <a:fillRef idx="0">
              <a:schemeClr val="dk1"/>
            </a:fillRef>
            <a:effectRef idx="0">
              <a:schemeClr val="dk1"/>
            </a:effectRef>
            <a:fontRef idx="minor">
              <a:schemeClr val="tx1"/>
            </a:fontRef>
          </p:style>
        </p:cxnSp>
        <p:grpSp>
          <p:nvGrpSpPr>
            <p:cNvPr id="3" name="Group 2"/>
            <p:cNvGrpSpPr/>
            <p:nvPr/>
          </p:nvGrpSpPr>
          <p:grpSpPr>
            <a:xfrm>
              <a:off x="-36097" y="30773"/>
              <a:ext cx="10783991" cy="6939711"/>
              <a:chOff x="-36097" y="30773"/>
              <a:chExt cx="10783991" cy="6939711"/>
            </a:xfrm>
          </p:grpSpPr>
          <p:cxnSp>
            <p:nvCxnSpPr>
              <p:cNvPr id="5" name="Straight Connector 4"/>
              <p:cNvCxnSpPr/>
              <p:nvPr/>
            </p:nvCxnSpPr>
            <p:spPr>
              <a:xfrm>
                <a:off x="119514" y="4374279"/>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427749" y="3833659"/>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731854" y="3294189"/>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040088" y="2751509"/>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348324" y="2205848"/>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6656558" y="1671648"/>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956081" y="1132866"/>
                <a:ext cx="1308234" cy="321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1427748" y="3836869"/>
                <a:ext cx="0" cy="537410"/>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V="1">
                <a:off x="2735983" y="3296249"/>
                <a:ext cx="0" cy="537410"/>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V="1">
                <a:off x="4040088" y="2756779"/>
                <a:ext cx="0" cy="53741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V="1">
                <a:off x="5348322" y="2214099"/>
                <a:ext cx="0" cy="53741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6656558" y="1676689"/>
                <a:ext cx="0" cy="53741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V="1">
                <a:off x="7956083" y="1142947"/>
                <a:ext cx="0" cy="537410"/>
              </a:xfrm>
              <a:prstGeom prst="line">
                <a:avLst/>
              </a:prstGeom>
              <a:ln w="19050"/>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1188800" y="3095803"/>
                <a:ext cx="1651252" cy="689890"/>
              </a:xfrm>
              <a:prstGeom prst="rect">
                <a:avLst/>
              </a:prstGeom>
              <a:noFill/>
              <a:ln w="19050">
                <a:noFill/>
              </a:ln>
            </p:spPr>
            <p:txBody>
              <a:bodyPr wrap="square" rtlCol="0">
                <a:spAutoFit/>
              </a:bodyPr>
              <a:lstStyle/>
              <a:p>
                <a:pPr algn="ctr"/>
                <a:r>
                  <a:rPr lang="en-US" sz="1050" b="1" dirty="0">
                    <a:solidFill>
                      <a:srgbClr val="E6AF00"/>
                    </a:solidFill>
                    <a:latin typeface="Arial" panose="020B0604020202020204" pitchFamily="34" charset="0"/>
                    <a:cs typeface="Arial" panose="020B0604020202020204" pitchFamily="34" charset="0"/>
                  </a:rPr>
                  <a:t>TRAIN THE TRAINERS</a:t>
                </a:r>
              </a:p>
              <a:p>
                <a:pPr algn="ctr"/>
                <a:r>
                  <a:rPr lang="en-US" sz="1050" b="1" dirty="0">
                    <a:solidFill>
                      <a:srgbClr val="E6AF00"/>
                    </a:solidFill>
                    <a:latin typeface="Arial" panose="020B0604020202020204" pitchFamily="34" charset="0"/>
                    <a:cs typeface="Arial" panose="020B0604020202020204" pitchFamily="34" charset="0"/>
                  </a:rPr>
                  <a:t>- 4 AUG </a:t>
                </a:r>
              </a:p>
            </p:txBody>
          </p:sp>
          <p:sp>
            <p:nvSpPr>
              <p:cNvPr id="40" name="TextBox 39"/>
              <p:cNvSpPr txBox="1"/>
              <p:nvPr/>
            </p:nvSpPr>
            <p:spPr>
              <a:xfrm>
                <a:off x="295531" y="3833523"/>
                <a:ext cx="1121209" cy="553997"/>
              </a:xfrm>
              <a:prstGeom prst="rect">
                <a:avLst/>
              </a:prstGeom>
              <a:noFill/>
              <a:ln w="19050">
                <a:noFill/>
              </a:ln>
            </p:spPr>
            <p:txBody>
              <a:bodyPr wrap="square" rtlCol="0">
                <a:spAutoFit/>
              </a:bodyPr>
              <a:lstStyle/>
              <a:p>
                <a:pPr algn="ctr"/>
                <a:r>
                  <a:rPr lang="en-US" sz="1050" dirty="0">
                    <a:solidFill>
                      <a:srgbClr val="00B050"/>
                    </a:solidFill>
                    <a:latin typeface="Arial" panose="020B0604020202020204" pitchFamily="34" charset="0"/>
                    <a:cs typeface="Arial" panose="020B0604020202020204" pitchFamily="34" charset="0"/>
                  </a:rPr>
                  <a:t>PLAN</a:t>
                </a:r>
              </a:p>
              <a:p>
                <a:pPr algn="ctr"/>
                <a:r>
                  <a:rPr lang="en-US" sz="1050" dirty="0">
                    <a:solidFill>
                      <a:srgbClr val="00B050"/>
                    </a:solidFill>
                    <a:latin typeface="Arial" panose="020B0604020202020204" pitchFamily="34" charset="0"/>
                    <a:cs typeface="Arial" panose="020B0604020202020204" pitchFamily="34" charset="0"/>
                  </a:rPr>
                  <a:t>- 27 JUL</a:t>
                </a:r>
              </a:p>
            </p:txBody>
          </p:sp>
          <p:sp>
            <p:nvSpPr>
              <p:cNvPr id="41" name="TextBox 40"/>
              <p:cNvSpPr txBox="1"/>
              <p:nvPr/>
            </p:nvSpPr>
            <p:spPr>
              <a:xfrm>
                <a:off x="2425554" y="2767393"/>
                <a:ext cx="1739451" cy="553997"/>
              </a:xfrm>
              <a:prstGeom prst="rect">
                <a:avLst/>
              </a:prstGeom>
              <a:noFill/>
              <a:ln w="19050">
                <a:noFill/>
              </a:ln>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RECON THE SITE</a:t>
                </a:r>
              </a:p>
              <a:p>
                <a:pPr algn="ctr"/>
                <a:r>
                  <a:rPr lang="en-US" sz="1050" dirty="0">
                    <a:solidFill>
                      <a:srgbClr val="FF0000"/>
                    </a:solidFill>
                    <a:latin typeface="Arial" panose="020B0604020202020204" pitchFamily="34" charset="0"/>
                    <a:cs typeface="Arial" panose="020B0604020202020204" pitchFamily="34" charset="0"/>
                  </a:rPr>
                  <a:t>- 21 AUG</a:t>
                </a:r>
              </a:p>
            </p:txBody>
          </p:sp>
          <p:sp>
            <p:nvSpPr>
              <p:cNvPr id="42" name="TextBox 41"/>
              <p:cNvSpPr txBox="1"/>
              <p:nvPr/>
            </p:nvSpPr>
            <p:spPr>
              <a:xfrm>
                <a:off x="3941594" y="2193465"/>
                <a:ext cx="1549392" cy="553997"/>
              </a:xfrm>
              <a:prstGeom prst="rect">
                <a:avLst/>
              </a:prstGeom>
              <a:noFill/>
              <a:ln w="19050">
                <a:noFill/>
              </a:ln>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ISSUE ORDER</a:t>
                </a:r>
              </a:p>
              <a:p>
                <a:pPr algn="ctr"/>
                <a:r>
                  <a:rPr lang="en-US" sz="1050" dirty="0">
                    <a:solidFill>
                      <a:srgbClr val="FF0000"/>
                    </a:solidFill>
                    <a:latin typeface="Arial" panose="020B0604020202020204" pitchFamily="34" charset="0"/>
                    <a:cs typeface="Arial" panose="020B0604020202020204" pitchFamily="34" charset="0"/>
                  </a:rPr>
                  <a:t>- 28 AUG</a:t>
                </a:r>
              </a:p>
            </p:txBody>
          </p:sp>
          <p:sp>
            <p:nvSpPr>
              <p:cNvPr id="43" name="TextBox 42"/>
              <p:cNvSpPr txBox="1"/>
              <p:nvPr/>
            </p:nvSpPr>
            <p:spPr>
              <a:xfrm>
                <a:off x="6681571" y="1139248"/>
                <a:ext cx="1232036" cy="553997"/>
              </a:xfrm>
              <a:prstGeom prst="rect">
                <a:avLst/>
              </a:prstGeom>
              <a:noFill/>
              <a:ln w="19050">
                <a:noFill/>
              </a:ln>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EXECUTE</a:t>
                </a:r>
              </a:p>
              <a:p>
                <a:pPr algn="ctr"/>
                <a:r>
                  <a:rPr lang="en-US" sz="1050" dirty="0">
                    <a:solidFill>
                      <a:srgbClr val="FF0000"/>
                    </a:solidFill>
                    <a:latin typeface="Arial" panose="020B0604020202020204" pitchFamily="34" charset="0"/>
                    <a:cs typeface="Arial" panose="020B0604020202020204" pitchFamily="34" charset="0"/>
                  </a:rPr>
                  <a:t>- 13-15 SEP</a:t>
                </a:r>
              </a:p>
            </p:txBody>
          </p:sp>
          <p:sp>
            <p:nvSpPr>
              <p:cNvPr id="44" name="TextBox 43"/>
              <p:cNvSpPr txBox="1"/>
              <p:nvPr/>
            </p:nvSpPr>
            <p:spPr>
              <a:xfrm>
                <a:off x="5325440" y="1653285"/>
                <a:ext cx="1374372" cy="553997"/>
              </a:xfrm>
              <a:prstGeom prst="rect">
                <a:avLst/>
              </a:prstGeom>
              <a:noFill/>
              <a:ln w="19050">
                <a:noFill/>
              </a:ln>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REHEARSE</a:t>
                </a:r>
              </a:p>
              <a:p>
                <a:pPr algn="ctr"/>
                <a:r>
                  <a:rPr lang="en-US" sz="1050" dirty="0">
                    <a:solidFill>
                      <a:srgbClr val="FF0000"/>
                    </a:solidFill>
                    <a:latin typeface="Arial" panose="020B0604020202020204" pitchFamily="34" charset="0"/>
                    <a:cs typeface="Arial" panose="020B0604020202020204" pitchFamily="34" charset="0"/>
                  </a:rPr>
                  <a:t>- 4 SEP</a:t>
                </a:r>
              </a:p>
            </p:txBody>
          </p:sp>
          <p:sp>
            <p:nvSpPr>
              <p:cNvPr id="45" name="TextBox 44"/>
              <p:cNvSpPr txBox="1"/>
              <p:nvPr/>
            </p:nvSpPr>
            <p:spPr>
              <a:xfrm>
                <a:off x="7810506" y="382976"/>
                <a:ext cx="1632252" cy="769441"/>
              </a:xfrm>
              <a:prstGeom prst="rect">
                <a:avLst/>
              </a:prstGeom>
              <a:noFill/>
              <a:ln w="19050">
                <a:noFill/>
              </a:ln>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EVALUATE </a:t>
                </a:r>
              </a:p>
              <a:p>
                <a:pPr algn="ctr"/>
                <a:r>
                  <a:rPr lang="en-US" sz="1050" dirty="0">
                    <a:solidFill>
                      <a:srgbClr val="FF0000"/>
                    </a:solidFill>
                    <a:latin typeface="Arial" panose="020B0604020202020204" pitchFamily="34" charset="0"/>
                    <a:cs typeface="Arial" panose="020B0604020202020204" pitchFamily="34" charset="0"/>
                  </a:rPr>
                  <a:t>THE TRAINING</a:t>
                </a:r>
              </a:p>
              <a:p>
                <a:pPr algn="ctr"/>
                <a:r>
                  <a:rPr lang="en-US" sz="1050" dirty="0">
                    <a:solidFill>
                      <a:srgbClr val="FF0000"/>
                    </a:solidFill>
                    <a:latin typeface="Arial" panose="020B0604020202020204" pitchFamily="34" charset="0"/>
                    <a:cs typeface="Arial" panose="020B0604020202020204" pitchFamily="34" charset="0"/>
                  </a:rPr>
                  <a:t>- 15 SEP</a:t>
                </a:r>
              </a:p>
            </p:txBody>
          </p:sp>
          <p:sp>
            <p:nvSpPr>
              <p:cNvPr id="46" name="TextBox 45"/>
              <p:cNvSpPr txBox="1"/>
              <p:nvPr/>
            </p:nvSpPr>
            <p:spPr>
              <a:xfrm>
                <a:off x="9296438" y="30773"/>
                <a:ext cx="1232036" cy="553997"/>
              </a:xfrm>
              <a:prstGeom prst="rect">
                <a:avLst/>
              </a:prstGeom>
              <a:noFill/>
              <a:ln w="19050">
                <a:noFill/>
              </a:ln>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RETRAIN</a:t>
                </a:r>
              </a:p>
              <a:p>
                <a:pPr algn="ctr"/>
                <a:r>
                  <a:rPr lang="en-US" sz="1050" dirty="0">
                    <a:solidFill>
                      <a:srgbClr val="FF0000"/>
                    </a:solidFill>
                    <a:latin typeface="Arial" panose="020B0604020202020204" pitchFamily="34" charset="0"/>
                    <a:cs typeface="Arial" panose="020B0604020202020204" pitchFamily="34" charset="0"/>
                  </a:rPr>
                  <a:t>- 16 SEP</a:t>
                </a:r>
              </a:p>
            </p:txBody>
          </p:sp>
          <p:sp>
            <p:nvSpPr>
              <p:cNvPr id="47" name="TextBox 46"/>
              <p:cNvSpPr txBox="1"/>
              <p:nvPr/>
            </p:nvSpPr>
            <p:spPr>
              <a:xfrm>
                <a:off x="-36097" y="4385161"/>
                <a:ext cx="1503949" cy="2585323"/>
              </a:xfrm>
              <a:prstGeom prst="rect">
                <a:avLst/>
              </a:prstGeom>
              <a:noFill/>
            </p:spPr>
            <p:txBody>
              <a:bodyPr wrap="square" rtlCol="0">
                <a:spAutoFit/>
              </a:bodyPr>
              <a:lstStyle/>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What is to be trained?</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What is the METL assessment?</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Who is to be trained?</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ID Instructor/Assistant</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Date training was planned:</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Date training will be executed:</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Is the training site coordinated?</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Are all the resources coordinated?</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Materials/training aids required:</a:t>
                </a:r>
              </a:p>
              <a:p>
                <a:pPr marL="214313" indent="-214313">
                  <a:buFont typeface="Wingdings" panose="05000000000000000000" pitchFamily="2" charset="2"/>
                  <a:buChar char="ü"/>
                </a:pPr>
                <a:r>
                  <a:rPr lang="en-US" sz="600" dirty="0">
                    <a:latin typeface="Arial" panose="020B0604020202020204" pitchFamily="34" charset="0"/>
                    <a:cs typeface="Arial" panose="020B0604020202020204" pitchFamily="34" charset="0"/>
                  </a:rPr>
                  <a:t>Has a risk assessment be done?</a:t>
                </a:r>
              </a:p>
            </p:txBody>
          </p:sp>
          <p:sp>
            <p:nvSpPr>
              <p:cNvPr id="48" name="TextBox 47"/>
              <p:cNvSpPr txBox="1"/>
              <p:nvPr/>
            </p:nvSpPr>
            <p:spPr>
              <a:xfrm>
                <a:off x="1427748" y="3847751"/>
                <a:ext cx="1503949" cy="2893100"/>
              </a:xfrm>
              <a:prstGeom prst="rect">
                <a:avLst/>
              </a:prstGeom>
              <a:noFill/>
            </p:spPr>
            <p:txBody>
              <a:bodyPr wrap="square" rtlCol="0">
                <a:spAutoFit/>
              </a:bodyPr>
              <a:lstStyle/>
              <a:p>
                <a:pPr marL="214313" indent="-214313">
                  <a:buFont typeface="Wingdings" panose="05000000000000000000" pitchFamily="2" charset="2"/>
                  <a:buChar char="ü"/>
                </a:pPr>
                <a:r>
                  <a:rPr lang="en-US" sz="675" dirty="0">
                    <a:latin typeface="Arial" panose="020B0604020202020204" pitchFamily="34" charset="0"/>
                    <a:cs typeface="Arial" panose="020B0604020202020204" pitchFamily="34" charset="0"/>
                  </a:rPr>
                  <a:t>Have the training outline been reviewed?</a:t>
                </a: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Is the trainer technically and tactically proficient?</a:t>
                </a: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Does the trainer understand the task, conditions, and standards?</a:t>
                </a: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Review references (FMs, TMs, and Soldier’s manuals)</a:t>
                </a: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Is the trainer’s evaluation procedure in compliance with the training objective?</a:t>
                </a:r>
              </a:p>
            </p:txBody>
          </p:sp>
          <p:sp>
            <p:nvSpPr>
              <p:cNvPr id="49" name="TextBox 48"/>
              <p:cNvSpPr txBox="1"/>
              <p:nvPr/>
            </p:nvSpPr>
            <p:spPr>
              <a:xfrm>
                <a:off x="2750763" y="3311491"/>
                <a:ext cx="1503949" cy="1231106"/>
              </a:xfrm>
              <a:prstGeom prst="rect">
                <a:avLst/>
              </a:prstGeom>
              <a:noFill/>
            </p:spPr>
            <p:txBody>
              <a:bodyPr wrap="square" rtlCol="0">
                <a:spAutoFit/>
              </a:bodyPr>
              <a:lstStyle/>
              <a:p>
                <a:r>
                  <a:rPr lang="en-US" sz="675" dirty="0">
                    <a:latin typeface="Arial" panose="020B0604020202020204" pitchFamily="34" charset="0"/>
                    <a:cs typeface="Arial" panose="020B0604020202020204" pitchFamily="34" charset="0"/>
                  </a:rPr>
                  <a:t>Location of training:</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Is the site suitable for the training?</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Is it easily accessible for emergency case?</a:t>
                </a:r>
              </a:p>
            </p:txBody>
          </p:sp>
          <p:sp>
            <p:nvSpPr>
              <p:cNvPr id="51" name="TextBox 50"/>
              <p:cNvSpPr txBox="1"/>
              <p:nvPr/>
            </p:nvSpPr>
            <p:spPr>
              <a:xfrm>
                <a:off x="3993514" y="2794614"/>
                <a:ext cx="1392909" cy="1092607"/>
              </a:xfrm>
              <a:prstGeom prst="rect">
                <a:avLst/>
              </a:prstGeom>
              <a:noFill/>
            </p:spPr>
            <p:txBody>
              <a:bodyPr wrap="square" rtlCol="0">
                <a:spAutoFit/>
              </a:bodyPr>
              <a:lstStyle/>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Has a OPORD been issued for the training?</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Has the uniform for the training been briefed?</a:t>
                </a:r>
              </a:p>
            </p:txBody>
          </p:sp>
          <p:sp>
            <p:nvSpPr>
              <p:cNvPr id="52" name="TextBox 51"/>
              <p:cNvSpPr txBox="1"/>
              <p:nvPr/>
            </p:nvSpPr>
            <p:spPr>
              <a:xfrm>
                <a:off x="5325035" y="2212707"/>
                <a:ext cx="1384433" cy="2893100"/>
              </a:xfrm>
              <a:prstGeom prst="rect">
                <a:avLst/>
              </a:prstGeom>
              <a:noFill/>
            </p:spPr>
            <p:txBody>
              <a:bodyPr wrap="square" rtlCol="0">
                <a:spAutoFit/>
              </a:bodyPr>
              <a:lstStyle/>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Identify weak points in the training plan?</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Does the training flow?</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Is there sufficient time for the training?</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Are the training aids/material present and operational?</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Did you review pre-execution and pre-combat checks?</a:t>
                </a:r>
              </a:p>
            </p:txBody>
          </p:sp>
          <p:sp>
            <p:nvSpPr>
              <p:cNvPr id="53" name="TextBox 52"/>
              <p:cNvSpPr txBox="1"/>
              <p:nvPr/>
            </p:nvSpPr>
            <p:spPr>
              <a:xfrm>
                <a:off x="6633269" y="1734331"/>
                <a:ext cx="1331524" cy="1508105"/>
              </a:xfrm>
              <a:prstGeom prst="rect">
                <a:avLst/>
              </a:prstGeom>
              <a:noFill/>
            </p:spPr>
            <p:txBody>
              <a:bodyPr wrap="square" rtlCol="0">
                <a:spAutoFit/>
              </a:bodyPr>
              <a:lstStyle/>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Is the training conducted to standard?</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Are soldiers for training accounted for?</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Is everyone in uniform?</a:t>
                </a:r>
              </a:p>
            </p:txBody>
          </p:sp>
          <p:sp>
            <p:nvSpPr>
              <p:cNvPr id="54" name="TextBox 53"/>
              <p:cNvSpPr txBox="1"/>
              <p:nvPr/>
            </p:nvSpPr>
            <p:spPr>
              <a:xfrm>
                <a:off x="7926961" y="1139458"/>
                <a:ext cx="1505797" cy="3585597"/>
              </a:xfrm>
              <a:prstGeom prst="rect">
                <a:avLst/>
              </a:prstGeom>
              <a:noFill/>
            </p:spPr>
            <p:txBody>
              <a:bodyPr wrap="square" rtlCol="0">
                <a:spAutoFit/>
              </a:bodyPr>
              <a:lstStyle/>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Was there an evaluation done after the training execution?</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Were the training objective/standards met?</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What is the METL assessment?</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Were the materials/training aids sufficient for the training?</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Was an After Action Review done?</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Are the training results recorded in the leaders book/DTMS?</a:t>
                </a:r>
              </a:p>
            </p:txBody>
          </p:sp>
          <p:sp>
            <p:nvSpPr>
              <p:cNvPr id="55" name="TextBox 54"/>
              <p:cNvSpPr txBox="1"/>
              <p:nvPr/>
            </p:nvSpPr>
            <p:spPr>
              <a:xfrm>
                <a:off x="9243945" y="608544"/>
                <a:ext cx="1503949" cy="1231106"/>
              </a:xfrm>
              <a:prstGeom prst="rect">
                <a:avLst/>
              </a:prstGeom>
              <a:noFill/>
            </p:spPr>
            <p:txBody>
              <a:bodyPr wrap="square" rtlCol="0">
                <a:spAutoFit/>
              </a:bodyPr>
              <a:lstStyle/>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Be prepared for opportunity training</a:t>
                </a:r>
              </a:p>
              <a:p>
                <a:pPr marL="214313" indent="-214313">
                  <a:buFont typeface="Wingdings" panose="05000000000000000000" pitchFamily="2" charset="2"/>
                  <a:buChar char="q"/>
                </a:pPr>
                <a:endParaRPr lang="en-US" sz="675"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675" dirty="0">
                    <a:latin typeface="Arial" panose="020B0604020202020204" pitchFamily="34" charset="0"/>
                    <a:cs typeface="Arial" panose="020B0604020202020204" pitchFamily="34" charset="0"/>
                  </a:rPr>
                  <a:t>Review references, IE; FMs, ARTEPs, TMs, and soldier's manuals</a:t>
                </a:r>
              </a:p>
            </p:txBody>
          </p:sp>
        </p:grpSp>
      </p:grpSp>
      <p:sp>
        <p:nvSpPr>
          <p:cNvPr id="2" name="TextBox 1"/>
          <p:cNvSpPr txBox="1"/>
          <p:nvPr/>
        </p:nvSpPr>
        <p:spPr>
          <a:xfrm>
            <a:off x="0" y="1546769"/>
            <a:ext cx="3731559" cy="438582"/>
          </a:xfrm>
          <a:prstGeom prst="rect">
            <a:avLst/>
          </a:prstGeom>
          <a:noFill/>
        </p:spPr>
        <p:txBody>
          <a:bodyPr wrap="square" rtlCol="0">
            <a:spAutoFit/>
          </a:bodyPr>
          <a:lstStyle/>
          <a:p>
            <a:pPr algn="ctr"/>
            <a:r>
              <a:rPr lang="en-US" sz="2250" dirty="0">
                <a:latin typeface=" Arial"/>
              </a:rPr>
              <a:t>8 STEP TRAINING MODEL</a:t>
            </a:r>
          </a:p>
        </p:txBody>
      </p:sp>
      <p:sp>
        <p:nvSpPr>
          <p:cNvPr id="7" name="TextBox 6"/>
          <p:cNvSpPr txBox="1"/>
          <p:nvPr/>
        </p:nvSpPr>
        <p:spPr>
          <a:xfrm>
            <a:off x="4732369" y="5387341"/>
            <a:ext cx="4411631"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Levels of Training:</a:t>
            </a:r>
          </a:p>
          <a:p>
            <a:r>
              <a:rPr lang="en-US" dirty="0">
                <a:latin typeface="Arial" panose="020B0604020202020204" pitchFamily="34" charset="0"/>
                <a:cs typeface="Arial" panose="020B0604020202020204" pitchFamily="34" charset="0"/>
              </a:rPr>
              <a:t>Constructive: Table I – PMI @ 4-21 AUG </a:t>
            </a:r>
          </a:p>
          <a:p>
            <a:r>
              <a:rPr lang="en-US" dirty="0">
                <a:latin typeface="Arial" panose="020B0604020202020204" pitchFamily="34" charset="0"/>
                <a:cs typeface="Arial" panose="020B0604020202020204" pitchFamily="34" charset="0"/>
              </a:rPr>
              <a:t>Virtual: Table II-</a:t>
            </a:r>
            <a:r>
              <a:rPr lang="en-US" dirty="0" err="1">
                <a:latin typeface="Arial" panose="020B0604020202020204" pitchFamily="34" charset="0"/>
                <a:cs typeface="Arial" panose="020B0604020202020204" pitchFamily="34" charset="0"/>
              </a:rPr>
              <a:t>lll</a:t>
            </a:r>
            <a:r>
              <a:rPr lang="en-US" dirty="0">
                <a:latin typeface="Arial" panose="020B0604020202020204" pitchFamily="34" charset="0"/>
                <a:cs typeface="Arial" panose="020B0604020202020204" pitchFamily="34" charset="0"/>
              </a:rPr>
              <a:t> – EST 2000 @ 3-5 SEP</a:t>
            </a:r>
          </a:p>
          <a:p>
            <a:r>
              <a:rPr lang="en-US" dirty="0">
                <a:latin typeface="Arial" panose="020B0604020202020204" pitchFamily="34" charset="0"/>
                <a:cs typeface="Arial" panose="020B0604020202020204" pitchFamily="34" charset="0"/>
              </a:rPr>
              <a:t>Live Fires: IV-VI – LFX @ 13-15 SEP</a:t>
            </a:r>
          </a:p>
          <a:p>
            <a:r>
              <a:rPr lang="en-US" dirty="0">
                <a:latin typeface="Arial" panose="020B0604020202020204" pitchFamily="34" charset="0"/>
                <a:cs typeface="Arial" panose="020B0604020202020204" pitchFamily="34" charset="0"/>
              </a:rPr>
              <a:t>IAW IWTS TC 3-20.0 PG 3-3</a:t>
            </a:r>
          </a:p>
        </p:txBody>
      </p:sp>
    </p:spTree>
    <p:extLst>
      <p:ext uri="{BB962C8B-B14F-4D97-AF65-F5344CB8AC3E}">
        <p14:creationId xmlns:p14="http://schemas.microsoft.com/office/powerpoint/2010/main" val="118863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3"/>
          <a:stretch>
            <a:fillRect/>
          </a:stretch>
        </p:blipFill>
        <p:spPr>
          <a:xfrm>
            <a:off x="1672275" y="540353"/>
            <a:ext cx="7411484" cy="4619624"/>
          </a:xfrm>
          <a:prstGeom prst="rect">
            <a:avLst/>
          </a:prstGeom>
        </p:spPr>
      </p:pic>
      <p:sp>
        <p:nvSpPr>
          <p:cNvPr id="99" name="Rectangle 98"/>
          <p:cNvSpPr/>
          <p:nvPr/>
        </p:nvSpPr>
        <p:spPr>
          <a:xfrm>
            <a:off x="1747319" y="4849446"/>
            <a:ext cx="2306084" cy="2008554"/>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1000" b="1" u="sng" dirty="0">
                <a:solidFill>
                  <a:prstClr val="black"/>
                </a:solidFill>
                <a:latin typeface="Arial" pitchFamily="34" charset="0"/>
                <a:cs typeface="Arial" pitchFamily="34" charset="0"/>
              </a:rPr>
              <a:t>Key Personnel:</a:t>
            </a:r>
          </a:p>
          <a:p>
            <a:pPr marL="0" lvl="1"/>
            <a:r>
              <a:rPr lang="en-US" sz="800" dirty="0">
                <a:solidFill>
                  <a:prstClr val="black"/>
                </a:solidFill>
                <a:latin typeface="Arial" pitchFamily="34" charset="0"/>
                <a:cs typeface="Arial" pitchFamily="34" charset="0"/>
              </a:rPr>
              <a:t>OIC – 2LT Baumeister</a:t>
            </a:r>
          </a:p>
          <a:p>
            <a:pPr marL="0" lvl="1"/>
            <a:r>
              <a:rPr lang="en-US" sz="800" dirty="0">
                <a:solidFill>
                  <a:prstClr val="black"/>
                </a:solidFill>
                <a:latin typeface="Arial" pitchFamily="34" charset="0"/>
                <a:cs typeface="Arial" pitchFamily="34" charset="0"/>
              </a:rPr>
              <a:t>NCOIC – SSG Gonzalez</a:t>
            </a:r>
          </a:p>
          <a:p>
            <a:pPr marL="0" lvl="1"/>
            <a:r>
              <a:rPr lang="en-US" sz="800" dirty="0">
                <a:solidFill>
                  <a:prstClr val="black"/>
                </a:solidFill>
                <a:latin typeface="Arial" pitchFamily="34" charset="0"/>
                <a:cs typeface="Arial" pitchFamily="34" charset="0"/>
              </a:rPr>
              <a:t>RSO – SSG Romero</a:t>
            </a:r>
          </a:p>
          <a:p>
            <a:pPr marL="0" lvl="1"/>
            <a:r>
              <a:rPr lang="en-US" sz="800" dirty="0">
                <a:solidFill>
                  <a:prstClr val="black"/>
                </a:solidFill>
                <a:latin typeface="Arial" pitchFamily="34" charset="0"/>
                <a:cs typeface="Arial" pitchFamily="34" charset="0"/>
              </a:rPr>
              <a:t>Ammo Handler – SGT </a:t>
            </a:r>
            <a:r>
              <a:rPr lang="en-US" sz="800" dirty="0" err="1">
                <a:solidFill>
                  <a:prstClr val="black"/>
                </a:solidFill>
                <a:latin typeface="Arial" pitchFamily="34" charset="0"/>
                <a:cs typeface="Arial" pitchFamily="34" charset="0"/>
              </a:rPr>
              <a:t>Mehmel</a:t>
            </a:r>
            <a:endParaRPr lang="en-US" sz="800" dirty="0">
              <a:solidFill>
                <a:prstClr val="black"/>
              </a:solidFill>
              <a:latin typeface="Arial" pitchFamily="34" charset="0"/>
              <a:cs typeface="Arial" pitchFamily="34" charset="0"/>
            </a:endParaRPr>
          </a:p>
          <a:p>
            <a:pPr marL="0" lvl="1"/>
            <a:r>
              <a:rPr lang="en-US" sz="800" dirty="0">
                <a:solidFill>
                  <a:prstClr val="black"/>
                </a:solidFill>
                <a:latin typeface="Arial" pitchFamily="34" charset="0"/>
                <a:cs typeface="Arial" pitchFamily="34" charset="0"/>
              </a:rPr>
              <a:t>Safety – Command Squad(CO/1SG)</a:t>
            </a:r>
          </a:p>
          <a:p>
            <a:pPr marL="0" lvl="1"/>
            <a:r>
              <a:rPr lang="en-US" sz="800" dirty="0">
                <a:solidFill>
                  <a:prstClr val="black"/>
                </a:solidFill>
                <a:latin typeface="Arial" pitchFamily="34" charset="0"/>
                <a:cs typeface="Arial" pitchFamily="34" charset="0"/>
              </a:rPr>
              <a:t>Concurrent Training – PLT Internal</a:t>
            </a:r>
          </a:p>
          <a:p>
            <a:pPr marL="0" lvl="1"/>
            <a:r>
              <a:rPr lang="en-US" sz="800" dirty="0">
                <a:solidFill>
                  <a:prstClr val="black"/>
                </a:solidFill>
                <a:latin typeface="Arial" pitchFamily="34" charset="0"/>
                <a:cs typeface="Arial" pitchFamily="34" charset="0"/>
              </a:rPr>
              <a:t>RTO – SPC </a:t>
            </a:r>
            <a:r>
              <a:rPr lang="en-US" sz="800" dirty="0" err="1">
                <a:solidFill>
                  <a:prstClr val="black"/>
                </a:solidFill>
                <a:latin typeface="Arial" pitchFamily="34" charset="0"/>
                <a:cs typeface="Arial" pitchFamily="34" charset="0"/>
              </a:rPr>
              <a:t>Phinney</a:t>
            </a:r>
            <a:endParaRPr lang="en-US" sz="800" dirty="0">
              <a:solidFill>
                <a:prstClr val="black"/>
              </a:solidFill>
              <a:latin typeface="Arial" pitchFamily="34" charset="0"/>
              <a:cs typeface="Arial" pitchFamily="34" charset="0"/>
            </a:endParaRPr>
          </a:p>
          <a:p>
            <a:pPr marL="0" lvl="1"/>
            <a:r>
              <a:rPr lang="en-US" sz="800" dirty="0">
                <a:solidFill>
                  <a:prstClr val="black"/>
                </a:solidFill>
                <a:latin typeface="Arial" pitchFamily="34" charset="0"/>
                <a:cs typeface="Arial" pitchFamily="34" charset="0"/>
              </a:rPr>
              <a:t>Lane Medic – FLA, 2x Medics</a:t>
            </a:r>
          </a:p>
        </p:txBody>
      </p:sp>
      <p:sp>
        <p:nvSpPr>
          <p:cNvPr id="36" name="Rectangle 35"/>
          <p:cNvSpPr/>
          <p:nvPr/>
        </p:nvSpPr>
        <p:spPr>
          <a:xfrm>
            <a:off x="0" y="540354"/>
            <a:ext cx="1732516" cy="6317646"/>
          </a:xfrm>
          <a:prstGeom prst="rect">
            <a:avLst/>
          </a:prstGeom>
          <a:solidFill>
            <a:srgbClr val="FFFFFF"/>
          </a:solidFill>
          <a:ln w="25400" cap="flat" cmpd="sng" algn="ctr">
            <a:solidFill>
              <a:sysClr val="windowText" lastClr="000000"/>
            </a:solidFill>
            <a:prstDash val="solid"/>
          </a:ln>
          <a:effectLst/>
        </p:spPr>
        <p:txBody>
          <a:bodyPr lIns="45720" rIns="45720" rtlCol="0" anchor="t"/>
          <a:lstStyle/>
          <a:p>
            <a:r>
              <a:rPr lang="en-US" sz="700" b="1" u="sng" dirty="0">
                <a:solidFill>
                  <a:prstClr val="black"/>
                </a:solidFill>
                <a:latin typeface="Arial" panose="020B0604020202020204" pitchFamily="34" charset="0"/>
                <a:cs typeface="Arial" panose="020B0604020202020204" pitchFamily="34" charset="0"/>
              </a:rPr>
              <a:t>Mission</a:t>
            </a:r>
            <a:r>
              <a:rPr lang="en-US" sz="700" dirty="0">
                <a:solidFill>
                  <a:prstClr val="black"/>
                </a:solidFill>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C / 2-327 conducts a Squad Live Fire Exercise on Range 77 11-15 SEP IOT integrate collective marksmanship with collective movement techniques for dismounted movement.</a:t>
            </a:r>
          </a:p>
          <a:p>
            <a:pPr eaLnBrk="0" hangingPunct="0">
              <a:defRPr/>
            </a:pPr>
            <a:endParaRPr lang="en-US" sz="700" dirty="0">
              <a:latin typeface="Arial" panose="020B0604020202020204" pitchFamily="34" charset="0"/>
              <a:cs typeface="Arial" panose="020B0604020202020204" pitchFamily="34" charset="0"/>
            </a:endParaRPr>
          </a:p>
          <a:p>
            <a:pPr eaLnBrk="0" hangingPunct="0">
              <a:defRPr/>
            </a:pPr>
            <a:r>
              <a:rPr lang="en-US" sz="700" b="1" u="sng" dirty="0">
                <a:latin typeface="Arial" panose="020B0604020202020204" pitchFamily="34" charset="0"/>
                <a:cs typeface="Arial" panose="020B0604020202020204" pitchFamily="34" charset="0"/>
              </a:rPr>
              <a:t>Commander’s Intent</a:t>
            </a:r>
            <a:r>
              <a:rPr lang="en-US" sz="700" b="1" dirty="0">
                <a:latin typeface="Arial" panose="020B0604020202020204" pitchFamily="34" charset="0"/>
                <a:cs typeface="Arial" panose="020B0604020202020204" pitchFamily="34" charset="0"/>
              </a:rPr>
              <a:t>:</a:t>
            </a:r>
            <a:r>
              <a:rPr lang="en-US" sz="700" dirty="0">
                <a:latin typeface="Arial" panose="020B0604020202020204" pitchFamily="34" charset="0"/>
                <a:cs typeface="Arial" panose="020B0604020202020204" pitchFamily="34" charset="0"/>
              </a:rPr>
              <a:t> All C Co Squad Squads are proficient in collective marksmanship and movement during LFX conditions IOT prepare for PLT level LFX</a:t>
            </a:r>
          </a:p>
          <a:p>
            <a:pPr eaLnBrk="0" hangingPunct="0">
              <a:defRPr/>
            </a:pPr>
            <a:endParaRPr lang="en-US" sz="700" b="1" u="sng" dirty="0">
              <a:latin typeface="Arial" panose="020B0604020202020204" pitchFamily="34" charset="0"/>
              <a:cs typeface="Arial" panose="020B0604020202020204" pitchFamily="34" charset="0"/>
            </a:endParaRPr>
          </a:p>
          <a:p>
            <a:pPr eaLnBrk="0" hangingPunct="0">
              <a:defRPr/>
            </a:pPr>
            <a:r>
              <a:rPr lang="en-US" sz="700" dirty="0">
                <a:latin typeface="Arial" panose="020B0604020202020204" pitchFamily="34" charset="0"/>
                <a:cs typeface="Arial" panose="020B0604020202020204" pitchFamily="34" charset="0"/>
              </a:rPr>
              <a:t> </a:t>
            </a:r>
            <a:r>
              <a:rPr lang="en-US" sz="700" b="1" u="sng" dirty="0">
                <a:latin typeface="Arial" panose="020B0604020202020204" pitchFamily="34" charset="0"/>
                <a:cs typeface="Arial" panose="020B0604020202020204" pitchFamily="34" charset="0"/>
              </a:rPr>
              <a:t>Key Tasks</a:t>
            </a:r>
          </a:p>
          <a:p>
            <a:pPr marL="57150" indent="-57150">
              <a:buAutoNum type="arabicPeriod"/>
            </a:pPr>
            <a:r>
              <a:rPr lang="en-US" sz="700" dirty="0">
                <a:latin typeface="Arial" panose="020B0604020202020204" pitchFamily="34" charset="0"/>
                <a:cs typeface="Arial" panose="020B0604020202020204" pitchFamily="34" charset="0"/>
              </a:rPr>
              <a:t>Request and reserve resources</a:t>
            </a:r>
          </a:p>
          <a:p>
            <a:pPr marL="57150" indent="-57150">
              <a:buAutoNum type="arabicPeriod"/>
            </a:pPr>
            <a:r>
              <a:rPr lang="en-US" sz="700" dirty="0">
                <a:latin typeface="Arial" panose="020B0604020202020204" pitchFamily="34" charset="0"/>
                <a:cs typeface="Arial" panose="020B0604020202020204" pitchFamily="34" charset="0"/>
              </a:rPr>
              <a:t>Train and certify leaders</a:t>
            </a:r>
          </a:p>
          <a:p>
            <a:pPr marL="57150" indent="-57150">
              <a:buFontTx/>
              <a:buAutoNum type="arabicPeriod"/>
            </a:pPr>
            <a:r>
              <a:rPr lang="en-US" sz="700" dirty="0">
                <a:latin typeface="Arial" panose="020B0604020202020204" pitchFamily="34" charset="0"/>
                <a:cs typeface="Arial" panose="020B0604020202020204" pitchFamily="34" charset="0"/>
              </a:rPr>
              <a:t>Select training objectives</a:t>
            </a:r>
          </a:p>
          <a:p>
            <a:pPr marL="57150" indent="-57150">
              <a:buFontTx/>
              <a:buAutoNum type="arabicPeriod"/>
            </a:pPr>
            <a:r>
              <a:rPr lang="en-US" sz="700" dirty="0">
                <a:latin typeface="Arial" panose="020B0604020202020204" pitchFamily="34" charset="0"/>
                <a:cs typeface="Arial" panose="020B0604020202020204" pitchFamily="34" charset="0"/>
              </a:rPr>
              <a:t>Develop range concept</a:t>
            </a:r>
          </a:p>
          <a:p>
            <a:pPr marL="57150" indent="-57150">
              <a:buFontTx/>
              <a:buAutoNum type="arabicPeriod"/>
            </a:pPr>
            <a:r>
              <a:rPr lang="en-US" sz="700" dirty="0">
                <a:latin typeface="Arial" panose="020B0604020202020204" pitchFamily="34" charset="0"/>
                <a:cs typeface="Arial" panose="020B0604020202020204" pitchFamily="34" charset="0"/>
              </a:rPr>
              <a:t>Terrain walk and refine concept</a:t>
            </a:r>
            <a:endParaRPr lang="en-US" sz="700" b="1" dirty="0">
              <a:latin typeface="Arial" panose="020B0604020202020204" pitchFamily="34" charset="0"/>
              <a:cs typeface="Arial" panose="020B0604020202020204" pitchFamily="34" charset="0"/>
            </a:endParaRPr>
          </a:p>
          <a:p>
            <a:pPr marL="0" lvl="1" eaLnBrk="0" hangingPunct="0">
              <a:defRPr/>
            </a:pPr>
            <a:endParaRPr lang="en-US" sz="700" dirty="0">
              <a:latin typeface="Arial" panose="020B0604020202020204" pitchFamily="34" charset="0"/>
              <a:cs typeface="Arial" panose="020B0604020202020204" pitchFamily="34" charset="0"/>
            </a:endParaRPr>
          </a:p>
          <a:p>
            <a:pPr marL="0" lvl="1"/>
            <a:r>
              <a:rPr lang="en-US" sz="700" b="1" u="sng" dirty="0" err="1">
                <a:solidFill>
                  <a:prstClr val="black"/>
                </a:solidFill>
                <a:latin typeface="Arial" panose="020B0604020202020204" pitchFamily="34" charset="0"/>
                <a:cs typeface="Arial" panose="020B0604020202020204" pitchFamily="34" charset="0"/>
              </a:rPr>
              <a:t>Endstate</a:t>
            </a:r>
            <a:r>
              <a:rPr lang="en-US" sz="700" b="1" dirty="0">
                <a:solidFill>
                  <a:prstClr val="black"/>
                </a:solidFill>
                <a:latin typeface="Arial" panose="020B0604020202020204" pitchFamily="34" charset="0"/>
                <a:cs typeface="Arial" panose="020B0604020202020204" pitchFamily="34" charset="0"/>
              </a:rPr>
              <a:t>:</a:t>
            </a:r>
            <a:endParaRPr lang="en-US" sz="700" dirty="0">
              <a:solidFill>
                <a:prstClr val="black"/>
              </a:solidFill>
              <a:latin typeface="Arial" panose="020B0604020202020204" pitchFamily="34" charset="0"/>
              <a:cs typeface="Arial" panose="020B0604020202020204" pitchFamily="34" charset="0"/>
            </a:endParaRPr>
          </a:p>
          <a:p>
            <a:pPr marL="57150" lvl="1" indent="-57150">
              <a:buFontTx/>
              <a:buChar char="-"/>
            </a:pPr>
            <a:r>
              <a:rPr lang="en-US" sz="700" dirty="0">
                <a:solidFill>
                  <a:prstClr val="black"/>
                </a:solidFill>
                <a:latin typeface="Arial" panose="020B0604020202020204" pitchFamily="34" charset="0"/>
                <a:cs typeface="Arial" panose="020B0604020202020204" pitchFamily="34" charset="0"/>
              </a:rPr>
              <a:t>Squads effectively plan and rehearse</a:t>
            </a:r>
          </a:p>
          <a:p>
            <a:pPr marL="57150" lvl="1" indent="-57150">
              <a:buFontTx/>
              <a:buChar char="-"/>
            </a:pPr>
            <a:r>
              <a:rPr lang="en-US" sz="700" dirty="0">
                <a:solidFill>
                  <a:prstClr val="black"/>
                </a:solidFill>
                <a:latin typeface="Arial" panose="020B0604020202020204" pitchFamily="34" charset="0"/>
                <a:cs typeface="Arial" panose="020B0604020202020204" pitchFamily="34" charset="0"/>
              </a:rPr>
              <a:t>Squads move tactically</a:t>
            </a:r>
          </a:p>
          <a:p>
            <a:pPr marL="57150" lvl="1" indent="-57150">
              <a:buFontTx/>
              <a:buChar char="-"/>
            </a:pPr>
            <a:r>
              <a:rPr lang="en-US" sz="700" dirty="0">
                <a:solidFill>
                  <a:prstClr val="black"/>
                </a:solidFill>
                <a:latin typeface="Arial" panose="020B0604020202020204" pitchFamily="34" charset="0"/>
                <a:cs typeface="Arial" panose="020B0604020202020204" pitchFamily="34" charset="0"/>
              </a:rPr>
              <a:t>Squads conduct actions on contact</a:t>
            </a:r>
          </a:p>
          <a:p>
            <a:pPr marL="57150" lvl="1" indent="-57150">
              <a:buFontTx/>
              <a:buChar char="-"/>
            </a:pPr>
            <a:r>
              <a:rPr lang="en-US" sz="700" dirty="0">
                <a:solidFill>
                  <a:prstClr val="black"/>
                </a:solidFill>
                <a:latin typeface="Arial" panose="020B0604020202020204" pitchFamily="34" charset="0"/>
                <a:cs typeface="Arial" panose="020B0604020202020204" pitchFamily="34" charset="0"/>
              </a:rPr>
              <a:t>Squad leaders employ fire control and distribution of fire principles</a:t>
            </a:r>
          </a:p>
          <a:p>
            <a:pPr marL="0" lvl="1"/>
            <a:endParaRPr lang="en-US" sz="700" dirty="0">
              <a:solidFill>
                <a:prstClr val="black"/>
              </a:solidFill>
              <a:latin typeface="Arial" panose="020B0604020202020204" pitchFamily="34" charset="0"/>
              <a:cs typeface="Arial" panose="020B0604020202020204" pitchFamily="34" charset="0"/>
            </a:endParaRPr>
          </a:p>
          <a:p>
            <a:pPr marL="0" lvl="1"/>
            <a:r>
              <a:rPr lang="en-US" sz="700" b="1" u="sng" dirty="0">
                <a:solidFill>
                  <a:prstClr val="black"/>
                </a:solidFill>
                <a:latin typeface="Arial" panose="020B0604020202020204" pitchFamily="34" charset="0"/>
                <a:cs typeface="Arial" panose="020B0604020202020204" pitchFamily="34" charset="0"/>
              </a:rPr>
              <a:t>Concept</a:t>
            </a:r>
            <a:r>
              <a:rPr lang="en-US" sz="700" b="1" dirty="0">
                <a:solidFill>
                  <a:prstClr val="black"/>
                </a:solidFill>
                <a:latin typeface="Arial" panose="020B0604020202020204" pitchFamily="34" charset="0"/>
                <a:cs typeface="Arial" panose="020B0604020202020204" pitchFamily="34" charset="0"/>
              </a:rPr>
              <a:t>:</a:t>
            </a:r>
          </a:p>
          <a:p>
            <a:pPr marL="0" lvl="1"/>
            <a:r>
              <a:rPr lang="en-US" sz="700" dirty="0">
                <a:solidFill>
                  <a:prstClr val="black"/>
                </a:solidFill>
                <a:latin typeface="Arial" panose="020B0604020202020204" pitchFamily="34" charset="0"/>
                <a:cs typeface="Arial" panose="020B0604020202020204" pitchFamily="34" charset="0"/>
              </a:rPr>
              <a:t>The purpose of this event is to certify all Squads during LFX conditions. Decisive to this event is the completion of dry and blank fire. This is decisive because it will ensure Squads are prepared to advance to the live fire iteration. We assume tactical risk by using live ammunition. We will mitigate this risk through the use of planning, rehearsals, range safeties, and proper wear of PPE.</a:t>
            </a:r>
          </a:p>
          <a:p>
            <a:pPr marL="0" lvl="1"/>
            <a:endParaRPr lang="en-US" sz="700" dirty="0">
              <a:solidFill>
                <a:prstClr val="black"/>
              </a:solidFill>
              <a:latin typeface="Arial" panose="020B0604020202020204" pitchFamily="34" charset="0"/>
              <a:cs typeface="Arial" panose="020B0604020202020204" pitchFamily="34" charset="0"/>
            </a:endParaRPr>
          </a:p>
          <a:p>
            <a:pPr marL="0" lvl="1"/>
            <a:r>
              <a:rPr lang="en-US" sz="700" b="1" dirty="0">
                <a:solidFill>
                  <a:prstClr val="black"/>
                </a:solidFill>
                <a:latin typeface="Arial" panose="020B0604020202020204" pitchFamily="34" charset="0"/>
                <a:cs typeface="Arial" panose="020B0604020202020204" pitchFamily="34" charset="0"/>
              </a:rPr>
              <a:t>Phase I: Planning/Preparation</a:t>
            </a:r>
          </a:p>
          <a:p>
            <a:pPr marL="0" lvl="1"/>
            <a:r>
              <a:rPr lang="en-US" sz="700" dirty="0">
                <a:solidFill>
                  <a:prstClr val="black"/>
                </a:solidFill>
                <a:latin typeface="Arial" panose="020B0604020202020204" pitchFamily="34" charset="0"/>
                <a:cs typeface="Arial" panose="020B0604020202020204" pitchFamily="34" charset="0"/>
              </a:rPr>
              <a:t>Starts: ADVON SPs for leader’s recon</a:t>
            </a:r>
          </a:p>
          <a:p>
            <a:pPr marL="0" lvl="1"/>
            <a:r>
              <a:rPr lang="en-US" sz="700" dirty="0">
                <a:solidFill>
                  <a:prstClr val="black"/>
                </a:solidFill>
                <a:latin typeface="Arial" panose="020B0604020202020204" pitchFamily="34" charset="0"/>
                <a:cs typeface="Arial" panose="020B0604020202020204" pitchFamily="34" charset="0"/>
              </a:rPr>
              <a:t>Ends: PLT SP from Company </a:t>
            </a:r>
          </a:p>
          <a:p>
            <a:pPr marL="0" lvl="1"/>
            <a:r>
              <a:rPr lang="en-US" sz="700" dirty="0">
                <a:solidFill>
                  <a:prstClr val="black"/>
                </a:solidFill>
                <a:latin typeface="Arial" panose="020B0604020202020204" pitchFamily="34" charset="0"/>
                <a:cs typeface="Arial" panose="020B0604020202020204" pitchFamily="34" charset="0"/>
              </a:rPr>
              <a:t>Critical: Leaders certified, PMI conducted, and resources secured.</a:t>
            </a:r>
          </a:p>
          <a:p>
            <a:pPr marL="0" lvl="1"/>
            <a:r>
              <a:rPr lang="en-US" sz="700" b="1" dirty="0">
                <a:solidFill>
                  <a:prstClr val="black"/>
                </a:solidFill>
                <a:latin typeface="Arial" panose="020B0604020202020204" pitchFamily="34" charset="0"/>
                <a:cs typeface="Arial" panose="020B0604020202020204" pitchFamily="34" charset="0"/>
              </a:rPr>
              <a:t>Phase II: Execution</a:t>
            </a:r>
          </a:p>
          <a:p>
            <a:pPr marL="0" lvl="1"/>
            <a:r>
              <a:rPr lang="en-US" sz="700" dirty="0">
                <a:solidFill>
                  <a:prstClr val="black"/>
                </a:solidFill>
                <a:latin typeface="Arial" panose="020B0604020202020204" pitchFamily="34" charset="0"/>
                <a:cs typeface="Arial" panose="020B0604020202020204" pitchFamily="34" charset="0"/>
              </a:rPr>
              <a:t>Starts: PLTs SP from Company to Range</a:t>
            </a:r>
          </a:p>
          <a:p>
            <a:pPr marL="0" lvl="1"/>
            <a:r>
              <a:rPr lang="en-US" sz="700" dirty="0">
                <a:solidFill>
                  <a:prstClr val="black"/>
                </a:solidFill>
                <a:latin typeface="Arial" panose="020B0604020202020204" pitchFamily="34" charset="0"/>
                <a:cs typeface="Arial" panose="020B0604020202020204" pitchFamily="34" charset="0"/>
              </a:rPr>
              <a:t>Ends: Last iteration is complete.</a:t>
            </a:r>
          </a:p>
          <a:p>
            <a:pPr marL="0" lvl="1"/>
            <a:r>
              <a:rPr lang="en-US" sz="700" dirty="0">
                <a:solidFill>
                  <a:prstClr val="black"/>
                </a:solidFill>
                <a:latin typeface="Arial" panose="020B0604020202020204" pitchFamily="34" charset="0"/>
                <a:cs typeface="Arial" panose="020B0604020202020204" pitchFamily="34" charset="0"/>
              </a:rPr>
              <a:t>Critical: Control of the flow of Squads, concurrent training </a:t>
            </a:r>
          </a:p>
          <a:p>
            <a:pPr marL="0" lvl="1"/>
            <a:r>
              <a:rPr lang="en-US" sz="700" b="1" dirty="0">
                <a:solidFill>
                  <a:prstClr val="black"/>
                </a:solidFill>
                <a:latin typeface="Arial" panose="020B0604020202020204" pitchFamily="34" charset="0"/>
                <a:cs typeface="Arial" panose="020B0604020202020204" pitchFamily="34" charset="0"/>
              </a:rPr>
              <a:t>Phase III: Recovery</a:t>
            </a:r>
          </a:p>
          <a:p>
            <a:pPr marL="0" lvl="1"/>
            <a:r>
              <a:rPr lang="en-US" sz="700" dirty="0">
                <a:solidFill>
                  <a:prstClr val="black"/>
                </a:solidFill>
                <a:latin typeface="Arial" panose="020B0604020202020204" pitchFamily="34" charset="0"/>
                <a:cs typeface="Arial" panose="020B0604020202020204" pitchFamily="34" charset="0"/>
              </a:rPr>
              <a:t>Starts: Completion of Final Iteration</a:t>
            </a:r>
          </a:p>
          <a:p>
            <a:pPr marL="0" lvl="1"/>
            <a:r>
              <a:rPr lang="en-US" sz="700" dirty="0">
                <a:solidFill>
                  <a:prstClr val="black"/>
                </a:solidFill>
                <a:latin typeface="Arial" panose="020B0604020202020204" pitchFamily="34" charset="0"/>
                <a:cs typeface="Arial" panose="020B0604020202020204" pitchFamily="34" charset="0"/>
              </a:rPr>
              <a:t>Ends: 100% MWE at company</a:t>
            </a:r>
          </a:p>
          <a:p>
            <a:pPr marL="0" lvl="1"/>
            <a:r>
              <a:rPr lang="en-US" sz="700" dirty="0">
                <a:solidFill>
                  <a:prstClr val="black"/>
                </a:solidFill>
                <a:latin typeface="Arial" panose="020B0604020202020204" pitchFamily="34" charset="0"/>
                <a:cs typeface="Arial" panose="020B0604020202020204" pitchFamily="34" charset="0"/>
              </a:rPr>
              <a:t>Critical: Leaders secure MWE and Range cleaned and handed to Range Control</a:t>
            </a:r>
          </a:p>
          <a:p>
            <a:pPr marL="0" lvl="1"/>
            <a:endParaRPr lang="en-US" sz="900" dirty="0">
              <a:solidFill>
                <a:prstClr val="black"/>
              </a:solidFill>
              <a:latin typeface="Arial" panose="020B0604020202020204" pitchFamily="34" charset="0"/>
              <a:cs typeface="Arial" panose="020B0604020202020204" pitchFamily="34" charset="0"/>
            </a:endParaRPr>
          </a:p>
          <a:p>
            <a:pPr marL="0" lvl="1"/>
            <a:endParaRPr lang="en-US" sz="900" dirty="0">
              <a:solidFill>
                <a:prstClr val="black"/>
              </a:solidFill>
              <a:latin typeface="Times New Roman" panose="02020603050405020304" pitchFamily="18" charset="0"/>
              <a:cs typeface="Times New Roman" panose="02020603050405020304" pitchFamily="18" charset="0"/>
            </a:endParaRPr>
          </a:p>
          <a:p>
            <a:pPr marL="0" lvl="1"/>
            <a:endParaRPr lang="en-US" sz="900" dirty="0">
              <a:solidFill>
                <a:prstClr val="black"/>
              </a:solidFill>
              <a:latin typeface="Times New Roman" panose="02020603050405020304" pitchFamily="18" charset="0"/>
              <a:cs typeface="Times New Roman" panose="02020603050405020304" pitchFamily="18" charset="0"/>
            </a:endParaRPr>
          </a:p>
          <a:p>
            <a:pPr marL="0" lvl="1"/>
            <a:endParaRPr lang="en-US" sz="900" dirty="0">
              <a:solidFill>
                <a:prstClr val="black"/>
              </a:solidFill>
              <a:latin typeface="Times New Roman" panose="02020603050405020304" pitchFamily="18" charset="0"/>
              <a:cs typeface="Times New Roman" panose="02020603050405020304" pitchFamily="18" charset="0"/>
            </a:endParaRPr>
          </a:p>
          <a:p>
            <a:pPr marL="0" lvl="1" eaLnBrk="0" hangingPunct="0">
              <a:defRPr/>
            </a:pPr>
            <a:endParaRPr lang="en-US" sz="900" dirty="0">
              <a:latin typeface="Times New Roman" panose="02020603050405020304" pitchFamily="18" charset="0"/>
              <a:cs typeface="Times New Roman" panose="02020603050405020304" pitchFamily="18" charset="0"/>
            </a:endParaRPr>
          </a:p>
          <a:p>
            <a:pPr marL="0" lvl="1" eaLnBrk="0" hangingPunct="0">
              <a:defRPr/>
            </a:pPr>
            <a:endParaRPr lang="en-US" sz="900" dirty="0">
              <a:latin typeface="Times New Roman" panose="02020603050405020304" pitchFamily="18" charset="0"/>
              <a:cs typeface="Times New Roman" panose="02020603050405020304" pitchFamily="18" charset="0"/>
            </a:endParaRPr>
          </a:p>
          <a:p>
            <a:pPr marL="0" lvl="1" eaLnBrk="0" hangingPunct="0">
              <a:defRPr/>
            </a:pPr>
            <a:endParaRPr lang="en-US" sz="900" dirty="0">
              <a:latin typeface="Times New Roman" panose="02020603050405020304" pitchFamily="18" charset="0"/>
              <a:cs typeface="Times New Roman" panose="02020603050405020304" pitchFamily="18" charset="0"/>
            </a:endParaRPr>
          </a:p>
          <a:p>
            <a:pPr marL="0" lvl="1" eaLnBrk="0" hangingPunct="0">
              <a:defRPr/>
            </a:pPr>
            <a:endParaRPr lang="en-US" sz="900" dirty="0">
              <a:latin typeface="Times New Roman" panose="02020603050405020304" pitchFamily="18" charset="0"/>
              <a:cs typeface="Times New Roman" panose="02020603050405020304" pitchFamily="18" charset="0"/>
            </a:endParaRPr>
          </a:p>
          <a:p>
            <a:pPr marL="0" lvl="1" eaLnBrk="0" hangingPunct="0">
              <a:defRPr/>
            </a:pPr>
            <a:endParaRPr lang="en-US" sz="900" dirty="0">
              <a:latin typeface="Times New Roman" panose="02020603050405020304" pitchFamily="18" charset="0"/>
              <a:cs typeface="Times New Roman" panose="02020603050405020304" pitchFamily="18" charset="0"/>
            </a:endParaRPr>
          </a:p>
          <a:p>
            <a:pPr marL="0" lvl="1" eaLnBrk="0" hangingPunct="0">
              <a:defRPr/>
            </a:pPr>
            <a:endParaRPr lang="en-US" sz="900" b="1" dirty="0">
              <a:latin typeface="Times New Roman" panose="02020603050405020304" pitchFamily="18" charset="0"/>
              <a:cs typeface="Times New Roman" panose="02020603050405020304" pitchFamily="18" charset="0"/>
            </a:endParaRPr>
          </a:p>
          <a:p>
            <a:pPr marL="0" lvl="1" eaLnBrk="0" hangingPunct="0">
              <a:defRPr/>
            </a:pPr>
            <a:endParaRPr lang="en-US" sz="900" dirty="0">
              <a:latin typeface="Times New Roman" panose="02020603050405020304" pitchFamily="18" charset="0"/>
              <a:cs typeface="Times New Roman" panose="02020603050405020304" pitchFamily="18" charset="0"/>
            </a:endParaRPr>
          </a:p>
          <a:p>
            <a:pPr marL="0" lvl="1" eaLnBrk="0" hangingPunct="0">
              <a:defRPr/>
            </a:pPr>
            <a:endParaRPr lang="en-US" sz="900" dirty="0">
              <a:latin typeface="Times New Roman" panose="02020603050405020304" pitchFamily="18" charset="0"/>
              <a:cs typeface="Times New Roman" panose="02020603050405020304" pitchFamily="18" charset="0"/>
            </a:endParaRPr>
          </a:p>
          <a:p>
            <a:pPr marL="0" lvl="1">
              <a:defRPr/>
            </a:pPr>
            <a:endParaRPr lang="en-US" sz="900" b="1" u="sng" dirty="0">
              <a:solidFill>
                <a:prstClr val="black"/>
              </a:solidFill>
              <a:latin typeface="Times New Roman" panose="02020603050405020304" pitchFamily="18" charset="0"/>
              <a:cs typeface="Times New Roman" panose="02020603050405020304" pitchFamily="18" charset="0"/>
            </a:endParaRPr>
          </a:p>
          <a:p>
            <a:pPr marL="0" lvl="1">
              <a:defRPr/>
            </a:pPr>
            <a:endParaRPr lang="en-US" sz="900" b="1" u="sng" dirty="0">
              <a:solidFill>
                <a:prstClr val="black"/>
              </a:solidFill>
              <a:latin typeface="Times New Roman" panose="02020603050405020304" pitchFamily="18" charset="0"/>
              <a:cs typeface="Times New Roman" panose="02020603050405020304" pitchFamily="18" charset="0"/>
            </a:endParaRPr>
          </a:p>
          <a:p>
            <a:pPr marL="0" lvl="1">
              <a:defRPr/>
            </a:pPr>
            <a:endParaRPr lang="en-US" sz="800" b="1" u="sng" dirty="0">
              <a:solidFill>
                <a:prstClr val="black"/>
              </a:solidFill>
              <a:latin typeface="Arial" panose="020B0604020202020204" pitchFamily="34" charset="0"/>
              <a:cs typeface="Arial" panose="020B0604020202020204" pitchFamily="34" charset="0"/>
            </a:endParaRPr>
          </a:p>
          <a:p>
            <a:pPr marL="0" lvl="1">
              <a:defRPr/>
            </a:pPr>
            <a:endParaRPr lang="en-US" sz="800" kern="0" dirty="0">
              <a:solidFill>
                <a:prstClr val="black"/>
              </a:solidFill>
              <a:latin typeface="Arial" pitchFamily="34" charset="0"/>
              <a:cs typeface="Arial" pitchFamily="34" charset="0"/>
            </a:endParaRPr>
          </a:p>
        </p:txBody>
      </p:sp>
      <p:sp>
        <p:nvSpPr>
          <p:cNvPr id="210" name="TextBox 209"/>
          <p:cNvSpPr txBox="1"/>
          <p:nvPr/>
        </p:nvSpPr>
        <p:spPr>
          <a:xfrm>
            <a:off x="7753775" y="4471270"/>
            <a:ext cx="642256" cy="230832"/>
          </a:xfrm>
          <a:prstGeom prst="rect">
            <a:avLst/>
          </a:prstGeom>
          <a:noFill/>
        </p:spPr>
        <p:txBody>
          <a:bodyPr wrap="square" rtlCol="0">
            <a:spAutoFit/>
          </a:bodyPr>
          <a:lstStyle/>
          <a:p>
            <a:pPr algn="ctr"/>
            <a:endParaRPr lang="en-US" sz="900" b="1" dirty="0">
              <a:latin typeface=" Arial"/>
            </a:endParaRPr>
          </a:p>
        </p:txBody>
      </p:sp>
      <p:sp>
        <p:nvSpPr>
          <p:cNvPr id="155" name="Rectangle 154"/>
          <p:cNvSpPr/>
          <p:nvPr/>
        </p:nvSpPr>
        <p:spPr>
          <a:xfrm>
            <a:off x="4053403" y="4849445"/>
            <a:ext cx="2546851" cy="143205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r>
              <a:rPr lang="en-US" sz="1000" b="1" u="sng" dirty="0">
                <a:solidFill>
                  <a:schemeClr val="tx1"/>
                </a:solidFill>
                <a:latin typeface=" Arial"/>
                <a:cs typeface="Arial" pitchFamily="34" charset="0"/>
              </a:rPr>
              <a:t>Signal:</a:t>
            </a:r>
          </a:p>
          <a:p>
            <a:pPr fontAlgn="auto">
              <a:spcBef>
                <a:spcPts val="0"/>
              </a:spcBef>
              <a:spcAft>
                <a:spcPts val="0"/>
              </a:spcAft>
              <a:defRPr/>
            </a:pPr>
            <a:r>
              <a:rPr lang="en-US" sz="800" dirty="0">
                <a:solidFill>
                  <a:schemeClr val="tx1"/>
                </a:solidFill>
                <a:latin typeface=" Arial"/>
                <a:cs typeface="Arial" pitchFamily="34" charset="0"/>
              </a:rPr>
              <a:t>Range Control Phone:  432-2170/2900/1161</a:t>
            </a:r>
          </a:p>
          <a:p>
            <a:pPr fontAlgn="auto">
              <a:spcBef>
                <a:spcPts val="0"/>
              </a:spcBef>
              <a:spcAft>
                <a:spcPts val="0"/>
              </a:spcAft>
              <a:defRPr/>
            </a:pPr>
            <a:r>
              <a:rPr lang="en-US" sz="800" dirty="0">
                <a:solidFill>
                  <a:schemeClr val="tx1"/>
                </a:solidFill>
                <a:latin typeface=" Arial"/>
                <a:cs typeface="Arial" pitchFamily="34" charset="0"/>
              </a:rPr>
              <a:t>Range Control FREQ:  38.90 (PRIMARY); 46.75 (ALT)</a:t>
            </a:r>
          </a:p>
          <a:p>
            <a:pPr fontAlgn="auto">
              <a:spcBef>
                <a:spcPts val="0"/>
              </a:spcBef>
              <a:spcAft>
                <a:spcPts val="0"/>
              </a:spcAft>
              <a:defRPr/>
            </a:pPr>
            <a:r>
              <a:rPr lang="en-US" sz="800" dirty="0">
                <a:solidFill>
                  <a:schemeClr val="tx1"/>
                </a:solidFill>
                <a:latin typeface=" Arial"/>
                <a:cs typeface="Arial" pitchFamily="34" charset="0"/>
              </a:rPr>
              <a:t>MEDEVAC:  FLA Vehicle</a:t>
            </a:r>
          </a:p>
          <a:p>
            <a:pPr fontAlgn="auto">
              <a:spcBef>
                <a:spcPts val="0"/>
              </a:spcBef>
              <a:spcAft>
                <a:spcPts val="0"/>
              </a:spcAft>
              <a:defRPr/>
            </a:pPr>
            <a:endParaRPr lang="en-US" sz="800" dirty="0">
              <a:solidFill>
                <a:schemeClr val="tx1"/>
              </a:solidFill>
              <a:latin typeface=" Arial"/>
              <a:cs typeface="Arial" pitchFamily="34" charset="0"/>
            </a:endParaRPr>
          </a:p>
          <a:p>
            <a:pPr fontAlgn="auto">
              <a:spcBef>
                <a:spcPts val="0"/>
              </a:spcBef>
              <a:spcAft>
                <a:spcPts val="0"/>
              </a:spcAft>
              <a:defRPr/>
            </a:pPr>
            <a:r>
              <a:rPr lang="en-US" sz="800" dirty="0">
                <a:solidFill>
                  <a:schemeClr val="tx1"/>
                </a:solidFill>
                <a:latin typeface=" Arial"/>
                <a:cs typeface="Arial" pitchFamily="34" charset="0"/>
              </a:rPr>
              <a:t>P: FM</a:t>
            </a:r>
          </a:p>
          <a:p>
            <a:pPr fontAlgn="auto">
              <a:spcBef>
                <a:spcPts val="0"/>
              </a:spcBef>
              <a:spcAft>
                <a:spcPts val="0"/>
              </a:spcAft>
              <a:defRPr/>
            </a:pPr>
            <a:r>
              <a:rPr lang="en-US" sz="800" dirty="0">
                <a:solidFill>
                  <a:schemeClr val="tx1"/>
                </a:solidFill>
                <a:latin typeface=" Arial"/>
                <a:cs typeface="Arial" pitchFamily="34" charset="0"/>
              </a:rPr>
              <a:t>A: Hardline</a:t>
            </a:r>
          </a:p>
          <a:p>
            <a:pPr fontAlgn="auto">
              <a:spcBef>
                <a:spcPts val="0"/>
              </a:spcBef>
              <a:spcAft>
                <a:spcPts val="0"/>
              </a:spcAft>
              <a:defRPr/>
            </a:pPr>
            <a:r>
              <a:rPr lang="en-US" sz="800" dirty="0">
                <a:solidFill>
                  <a:schemeClr val="tx1"/>
                </a:solidFill>
                <a:latin typeface=" Arial"/>
                <a:cs typeface="Arial" pitchFamily="34" charset="0"/>
              </a:rPr>
              <a:t>C: Cell Phone</a:t>
            </a:r>
          </a:p>
          <a:p>
            <a:pPr fontAlgn="auto">
              <a:spcBef>
                <a:spcPts val="0"/>
              </a:spcBef>
              <a:spcAft>
                <a:spcPts val="0"/>
              </a:spcAft>
              <a:defRPr/>
            </a:pPr>
            <a:r>
              <a:rPr lang="en-US" sz="800" dirty="0">
                <a:solidFill>
                  <a:schemeClr val="tx1"/>
                </a:solidFill>
                <a:latin typeface=" Arial"/>
                <a:cs typeface="Arial" pitchFamily="34" charset="0"/>
              </a:rPr>
              <a:t>E: Runner</a:t>
            </a:r>
          </a:p>
          <a:p>
            <a:pPr marL="0" lvl="1"/>
            <a:endParaRPr lang="en-US" sz="900" dirty="0">
              <a:solidFill>
                <a:prstClr val="black"/>
              </a:solidFill>
              <a:latin typeface="Arial" pitchFamily="34" charset="0"/>
              <a:cs typeface="Arial" pitchFamily="34" charset="0"/>
            </a:endParaRPr>
          </a:p>
        </p:txBody>
      </p:sp>
      <p:sp>
        <p:nvSpPr>
          <p:cNvPr id="101" name="TextBox 100"/>
          <p:cNvSpPr txBox="1"/>
          <p:nvPr/>
        </p:nvSpPr>
        <p:spPr>
          <a:xfrm>
            <a:off x="1785228" y="1139961"/>
            <a:ext cx="487612"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Stage Area</a:t>
            </a:r>
          </a:p>
        </p:txBody>
      </p:sp>
      <p:sp>
        <p:nvSpPr>
          <p:cNvPr id="22" name="TextBox 21"/>
          <p:cNvSpPr txBox="1"/>
          <p:nvPr/>
        </p:nvSpPr>
        <p:spPr>
          <a:xfrm>
            <a:off x="2198989" y="1705134"/>
            <a:ext cx="48761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ASP</a:t>
            </a:r>
          </a:p>
        </p:txBody>
      </p:sp>
      <p:sp>
        <p:nvSpPr>
          <p:cNvPr id="23" name="TextBox 22"/>
          <p:cNvSpPr txBox="1"/>
          <p:nvPr/>
        </p:nvSpPr>
        <p:spPr>
          <a:xfrm>
            <a:off x="3247315" y="1036907"/>
            <a:ext cx="48761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LD</a:t>
            </a:r>
          </a:p>
        </p:txBody>
      </p:sp>
      <p:cxnSp>
        <p:nvCxnSpPr>
          <p:cNvPr id="4" name="Straight Arrow Connector 3"/>
          <p:cNvCxnSpPr/>
          <p:nvPr/>
        </p:nvCxnSpPr>
        <p:spPr>
          <a:xfrm flipV="1">
            <a:off x="2638714" y="1697858"/>
            <a:ext cx="347498" cy="154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55063" y="1342441"/>
            <a:ext cx="516296" cy="143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142991" y="1245922"/>
            <a:ext cx="206487" cy="358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37041" y="4204267"/>
            <a:ext cx="48761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TGT 1</a:t>
            </a:r>
          </a:p>
        </p:txBody>
      </p:sp>
      <p:cxnSp>
        <p:nvCxnSpPr>
          <p:cNvPr id="5" name="Straight Connector 4"/>
          <p:cNvCxnSpPr/>
          <p:nvPr/>
        </p:nvCxnSpPr>
        <p:spPr>
          <a:xfrm>
            <a:off x="3280031" y="1995452"/>
            <a:ext cx="1112849" cy="983615"/>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p:cNvCxnSpPr/>
          <p:nvPr/>
        </p:nvCxnSpPr>
        <p:spPr>
          <a:xfrm>
            <a:off x="4194313" y="1356914"/>
            <a:ext cx="850326" cy="944087"/>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flipH="1">
            <a:off x="4159466" y="2983195"/>
            <a:ext cx="243262" cy="177990"/>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p:cNvCxnSpPr/>
          <p:nvPr/>
        </p:nvCxnSpPr>
        <p:spPr>
          <a:xfrm flipV="1">
            <a:off x="5056424" y="2226462"/>
            <a:ext cx="234597" cy="169157"/>
          </a:xfrm>
          <a:prstGeom prst="line">
            <a:avLst/>
          </a:prstGeom>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flipH="1" flipV="1">
            <a:off x="4184336" y="3144474"/>
            <a:ext cx="1282333" cy="419628"/>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flipH="1" flipV="1">
            <a:off x="3343734" y="3024805"/>
            <a:ext cx="2297748" cy="774354"/>
          </a:xfrm>
          <a:prstGeom prst="line">
            <a:avLst/>
          </a:prstGeom>
        </p:spPr>
        <p:style>
          <a:lnRef idx="3">
            <a:schemeClr val="accent1"/>
          </a:lnRef>
          <a:fillRef idx="0">
            <a:schemeClr val="accent1"/>
          </a:fillRef>
          <a:effectRef idx="2">
            <a:schemeClr val="accent1"/>
          </a:effectRef>
          <a:fontRef idx="minor">
            <a:schemeClr val="tx1"/>
          </a:fontRef>
        </p:style>
      </p:cxnSp>
      <p:grpSp>
        <p:nvGrpSpPr>
          <p:cNvPr id="80" name="Group 79"/>
          <p:cNvGrpSpPr/>
          <p:nvPr/>
        </p:nvGrpSpPr>
        <p:grpSpPr>
          <a:xfrm>
            <a:off x="5139265" y="4027565"/>
            <a:ext cx="83164" cy="159939"/>
            <a:chOff x="-2221118" y="-1602787"/>
            <a:chExt cx="92794" cy="190266"/>
          </a:xfrm>
          <a:solidFill>
            <a:srgbClr val="FF0000"/>
          </a:solidFill>
        </p:grpSpPr>
        <p:sp>
          <p:nvSpPr>
            <p:cNvPr id="81" name="Rectangle 80"/>
            <p:cNvSpPr/>
            <p:nvPr/>
          </p:nvSpPr>
          <p:spPr>
            <a:xfrm>
              <a:off x="-2221118" y="-1517886"/>
              <a:ext cx="92793" cy="1053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82" name="Oval 81"/>
            <p:cNvSpPr/>
            <p:nvPr/>
          </p:nvSpPr>
          <p:spPr>
            <a:xfrm>
              <a:off x="-2221118" y="-1602787"/>
              <a:ext cx="92794" cy="669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1923395" y="629276"/>
            <a:ext cx="921904" cy="481991"/>
            <a:chOff x="9665029" y="2993831"/>
            <a:chExt cx="923518" cy="521240"/>
          </a:xfrm>
        </p:grpSpPr>
        <p:grpSp>
          <p:nvGrpSpPr>
            <p:cNvPr id="106" name="Group 105"/>
            <p:cNvGrpSpPr/>
            <p:nvPr/>
          </p:nvGrpSpPr>
          <p:grpSpPr>
            <a:xfrm>
              <a:off x="9665029" y="3155787"/>
              <a:ext cx="684958" cy="294082"/>
              <a:chOff x="-1336704" y="4388880"/>
              <a:chExt cx="412779" cy="180211"/>
            </a:xfrm>
          </p:grpSpPr>
          <p:sp>
            <p:nvSpPr>
              <p:cNvPr id="110"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1000">
                  <a:solidFill>
                    <a:prstClr val="black"/>
                  </a:solidFill>
                  <a:latin typeface="Arial" pitchFamily="34" charset="0"/>
                  <a:cs typeface="Arial" pitchFamily="34" charset="0"/>
                </a:endParaRPr>
              </a:p>
            </p:txBody>
          </p:sp>
          <p:sp>
            <p:nvSpPr>
              <p:cNvPr id="111" name="Freeform 110"/>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2" name="Freeform 121"/>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8"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139"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140" name="Rectangle 139"/>
              <p:cNvSpPr/>
              <p:nvPr/>
            </p:nvSpPr>
            <p:spPr>
              <a:xfrm>
                <a:off x="-1336704" y="4505476"/>
                <a:ext cx="110763" cy="617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C Co</a:t>
                </a:r>
              </a:p>
            </p:txBody>
          </p:sp>
        </p:grpSp>
        <p:sp>
          <p:nvSpPr>
            <p:cNvPr id="107" name="Rectangle 106"/>
            <p:cNvSpPr/>
            <p:nvPr/>
          </p:nvSpPr>
          <p:spPr>
            <a:xfrm>
              <a:off x="10403800" y="3346058"/>
              <a:ext cx="184747" cy="1690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2-327</a:t>
              </a:r>
            </a:p>
          </p:txBody>
        </p:sp>
        <p:cxnSp>
          <p:nvCxnSpPr>
            <p:cNvPr id="8" name="Straight Connector 7"/>
            <p:cNvCxnSpPr/>
            <p:nvPr/>
          </p:nvCxnSpPr>
          <p:spPr>
            <a:xfrm>
              <a:off x="10106409" y="2993831"/>
              <a:ext cx="0" cy="122191"/>
            </a:xfrm>
            <a:prstGeom prst="line">
              <a:avLst/>
            </a:prstGeom>
          </p:spPr>
          <p:style>
            <a:lnRef idx="3">
              <a:schemeClr val="dk1"/>
            </a:lnRef>
            <a:fillRef idx="0">
              <a:schemeClr val="dk1"/>
            </a:fillRef>
            <a:effectRef idx="2">
              <a:schemeClr val="dk1"/>
            </a:effectRef>
            <a:fontRef idx="minor">
              <a:schemeClr val="tx1"/>
            </a:fontRef>
          </p:style>
        </p:cxnSp>
      </p:grpSp>
      <p:cxnSp>
        <p:nvCxnSpPr>
          <p:cNvPr id="142" name="Straight Arrow Connector 141"/>
          <p:cNvCxnSpPr>
            <a:stCxn id="141" idx="0"/>
          </p:cNvCxnSpPr>
          <p:nvPr/>
        </p:nvCxnSpPr>
        <p:spPr>
          <a:xfrm>
            <a:off x="2940731" y="956881"/>
            <a:ext cx="4687" cy="577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696925" y="956881"/>
            <a:ext cx="48761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Co CP</a:t>
            </a:r>
          </a:p>
        </p:txBody>
      </p:sp>
      <p:cxnSp>
        <p:nvCxnSpPr>
          <p:cNvPr id="61" name="Straight Connector 60"/>
          <p:cNvCxnSpPr/>
          <p:nvPr/>
        </p:nvCxnSpPr>
        <p:spPr>
          <a:xfrm>
            <a:off x="5378017" y="1685389"/>
            <a:ext cx="257158" cy="21246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a:xfrm>
            <a:off x="5305400" y="2239702"/>
            <a:ext cx="191851" cy="1317785"/>
          </a:xfrm>
          <a:prstGeom prst="line">
            <a:avLst/>
          </a:prstGeom>
        </p:spPr>
        <p:style>
          <a:lnRef idx="3">
            <a:schemeClr val="accent1"/>
          </a:lnRef>
          <a:fillRef idx="0">
            <a:schemeClr val="accent1"/>
          </a:fillRef>
          <a:effectRef idx="2">
            <a:schemeClr val="accent1"/>
          </a:effectRef>
          <a:fontRef idx="minor">
            <a:schemeClr val="tx1"/>
          </a:fontRef>
        </p:style>
      </p:cxnSp>
      <p:grpSp>
        <p:nvGrpSpPr>
          <p:cNvPr id="146" name="Group 145"/>
          <p:cNvGrpSpPr/>
          <p:nvPr/>
        </p:nvGrpSpPr>
        <p:grpSpPr>
          <a:xfrm rot="785607" flipH="1">
            <a:off x="4071250" y="2096088"/>
            <a:ext cx="960396" cy="968908"/>
            <a:chOff x="-2280336" y="3132782"/>
            <a:chExt cx="1016770" cy="920293"/>
          </a:xfrm>
        </p:grpSpPr>
        <p:cxnSp>
          <p:nvCxnSpPr>
            <p:cNvPr id="147" name="Straight Arrow Connector 146"/>
            <p:cNvCxnSpPr/>
            <p:nvPr/>
          </p:nvCxnSpPr>
          <p:spPr>
            <a:xfrm flipH="1">
              <a:off x="-2177932" y="3245055"/>
              <a:ext cx="825409" cy="567497"/>
            </a:xfrm>
            <a:prstGeom prst="straightConnector1">
              <a:avLst/>
            </a:prstGeom>
            <a:ln w="25400">
              <a:solidFill>
                <a:srgbClr val="0A0AFC"/>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2280336" y="3132782"/>
              <a:ext cx="859078" cy="584678"/>
            </a:xfrm>
            <a:prstGeom prst="straightConnector1">
              <a:avLst/>
            </a:prstGeom>
            <a:ln w="25400">
              <a:solidFill>
                <a:srgbClr val="0A0AFC"/>
              </a:solidFill>
              <a:tailEnd type="arrow"/>
            </a:ln>
          </p:spPr>
          <p:style>
            <a:lnRef idx="1">
              <a:schemeClr val="accent1"/>
            </a:lnRef>
            <a:fillRef idx="0">
              <a:schemeClr val="accent1"/>
            </a:fillRef>
            <a:effectRef idx="0">
              <a:schemeClr val="accent1"/>
            </a:effectRef>
            <a:fontRef idx="minor">
              <a:schemeClr val="tx1"/>
            </a:fontRef>
          </p:style>
        </p:cxnSp>
        <p:sp>
          <p:nvSpPr>
            <p:cNvPr id="149" name="Freeform 148"/>
            <p:cNvSpPr/>
            <p:nvPr/>
          </p:nvSpPr>
          <p:spPr>
            <a:xfrm rot="8770689">
              <a:off x="-2239357" y="3635139"/>
              <a:ext cx="0" cy="417936"/>
            </a:xfrm>
            <a:custGeom>
              <a:avLst/>
              <a:gdLst>
                <a:gd name="connsiteX0" fmla="*/ 6350 w 6350"/>
                <a:gd name="connsiteY0" fmla="*/ 0 h 552450"/>
                <a:gd name="connsiteX1" fmla="*/ 0 w 6350"/>
                <a:gd name="connsiteY1" fmla="*/ 552450 h 552450"/>
              </a:gdLst>
              <a:ahLst/>
              <a:cxnLst>
                <a:cxn ang="0">
                  <a:pos x="connsiteX0" y="connsiteY0"/>
                </a:cxn>
                <a:cxn ang="0">
                  <a:pos x="connsiteX1" y="connsiteY1"/>
                </a:cxn>
              </a:cxnLst>
              <a:rect l="l" t="t" r="r" b="b"/>
              <a:pathLst>
                <a:path w="6350" h="552450">
                  <a:moveTo>
                    <a:pt x="6350" y="0"/>
                  </a:moveTo>
                  <a:cubicBezTo>
                    <a:pt x="4233" y="184150"/>
                    <a:pt x="2117" y="368300"/>
                    <a:pt x="0" y="552450"/>
                  </a:cubicBezTo>
                </a:path>
              </a:pathLst>
            </a:custGeom>
            <a:noFill/>
            <a:ln w="25400">
              <a:solidFill>
                <a:srgbClr val="0A0A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0" name="Straight Arrow Connector 149"/>
            <p:cNvCxnSpPr/>
            <p:nvPr/>
          </p:nvCxnSpPr>
          <p:spPr>
            <a:xfrm flipH="1">
              <a:off x="-2111654" y="3349219"/>
              <a:ext cx="848088" cy="574597"/>
            </a:xfrm>
            <a:prstGeom prst="straightConnector1">
              <a:avLst/>
            </a:prstGeom>
            <a:ln w="25400">
              <a:solidFill>
                <a:srgbClr val="0A0AFC"/>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flipV="1">
            <a:off x="5141423" y="3041055"/>
            <a:ext cx="14137" cy="1000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6162818" y="743730"/>
            <a:ext cx="276645" cy="504568"/>
            <a:chOff x="9428033" y="536944"/>
            <a:chExt cx="276645" cy="504568"/>
          </a:xfrm>
        </p:grpSpPr>
        <p:sp>
          <p:nvSpPr>
            <p:cNvPr id="129" name="Down Arrow 128"/>
            <p:cNvSpPr/>
            <p:nvPr/>
          </p:nvSpPr>
          <p:spPr>
            <a:xfrm rot="10800000">
              <a:off x="9428033" y="536944"/>
              <a:ext cx="276645" cy="504568"/>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Times New Roman" panose="02020603050405020304" pitchFamily="18" charset="0"/>
                <a:cs typeface="Times New Roman" panose="02020603050405020304" pitchFamily="18" charset="0"/>
              </a:endParaRPr>
            </a:p>
          </p:txBody>
        </p:sp>
        <p:sp>
          <p:nvSpPr>
            <p:cNvPr id="130" name="TextBox 129"/>
            <p:cNvSpPr txBox="1"/>
            <p:nvPr/>
          </p:nvSpPr>
          <p:spPr>
            <a:xfrm>
              <a:off x="9450168" y="681295"/>
              <a:ext cx="12987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N</a:t>
              </a:r>
            </a:p>
          </p:txBody>
        </p:sp>
      </p:grpSp>
      <p:grpSp>
        <p:nvGrpSpPr>
          <p:cNvPr id="39" name="Group 38"/>
          <p:cNvGrpSpPr/>
          <p:nvPr/>
        </p:nvGrpSpPr>
        <p:grpSpPr>
          <a:xfrm>
            <a:off x="3516460" y="1603782"/>
            <a:ext cx="853254" cy="405840"/>
            <a:chOff x="9341449" y="3708119"/>
            <a:chExt cx="514200" cy="248695"/>
          </a:xfrm>
        </p:grpSpPr>
        <p:grpSp>
          <p:nvGrpSpPr>
            <p:cNvPr id="40" name="Group 39"/>
            <p:cNvGrpSpPr/>
            <p:nvPr/>
          </p:nvGrpSpPr>
          <p:grpSpPr>
            <a:xfrm>
              <a:off x="9341449" y="3776364"/>
              <a:ext cx="412779" cy="180211"/>
              <a:chOff x="-1336704" y="4388880"/>
              <a:chExt cx="412779" cy="180211"/>
            </a:xfrm>
          </p:grpSpPr>
          <p:sp>
            <p:nvSpPr>
              <p:cNvPr id="45"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1000">
                  <a:solidFill>
                    <a:prstClr val="black"/>
                  </a:solidFill>
                  <a:latin typeface="Arial" pitchFamily="34" charset="0"/>
                  <a:cs typeface="Arial" pitchFamily="34" charset="0"/>
                </a:endParaRPr>
              </a:p>
            </p:txBody>
          </p:sp>
          <p:sp>
            <p:nvSpPr>
              <p:cNvPr id="46" name="Freeform 45"/>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Freeform 46"/>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51"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52" name="Rectangle 51"/>
              <p:cNvSpPr/>
              <p:nvPr/>
            </p:nvSpPr>
            <p:spPr>
              <a:xfrm>
                <a:off x="-1336704" y="4505476"/>
                <a:ext cx="110763" cy="617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1/1</a:t>
                </a:r>
              </a:p>
            </p:txBody>
          </p:sp>
        </p:grpSp>
        <p:sp>
          <p:nvSpPr>
            <p:cNvPr id="41" name="Rectangle 40"/>
            <p:cNvSpPr/>
            <p:nvPr/>
          </p:nvSpPr>
          <p:spPr>
            <a:xfrm>
              <a:off x="9786658" y="3892961"/>
              <a:ext cx="68991" cy="63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C</a:t>
              </a:r>
            </a:p>
          </p:txBody>
        </p:sp>
        <p:sp>
          <p:nvSpPr>
            <p:cNvPr id="42" name="Oval 41"/>
            <p:cNvSpPr/>
            <p:nvPr/>
          </p:nvSpPr>
          <p:spPr>
            <a:xfrm>
              <a:off x="9582790" y="3708119"/>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aphicFrame>
        <p:nvGraphicFramePr>
          <p:cNvPr id="63" name="Table 62"/>
          <p:cNvGraphicFramePr>
            <a:graphicFrameLocks noGrp="1"/>
          </p:cNvGraphicFramePr>
          <p:nvPr/>
        </p:nvGraphicFramePr>
        <p:xfrm>
          <a:off x="6627962" y="4849445"/>
          <a:ext cx="2520981" cy="1437671"/>
        </p:xfrm>
        <a:graphic>
          <a:graphicData uri="http://schemas.openxmlformats.org/drawingml/2006/table">
            <a:tbl>
              <a:tblPr firstRow="1" bandRow="1">
                <a:tableStyleId>{5C22544A-7EE6-4342-B048-85BDC9FD1C3A}</a:tableStyleId>
              </a:tblPr>
              <a:tblGrid>
                <a:gridCol w="1008392">
                  <a:extLst>
                    <a:ext uri="{9D8B030D-6E8A-4147-A177-3AD203B41FA5}">
                      <a16:colId xmlns:a16="http://schemas.microsoft.com/office/drawing/2014/main" val="20000"/>
                    </a:ext>
                  </a:extLst>
                </a:gridCol>
                <a:gridCol w="1512589">
                  <a:extLst>
                    <a:ext uri="{9D8B030D-6E8A-4147-A177-3AD203B41FA5}">
                      <a16:colId xmlns:a16="http://schemas.microsoft.com/office/drawing/2014/main" val="20001"/>
                    </a:ext>
                  </a:extLst>
                </a:gridCol>
              </a:tblGrid>
              <a:tr h="208866">
                <a:tc gridSpan="2">
                  <a:txBody>
                    <a:bodyPr/>
                    <a:lstStyle/>
                    <a:p>
                      <a:pPr algn="ctr"/>
                      <a:r>
                        <a:rPr lang="en-US" sz="800" dirty="0">
                          <a:solidFill>
                            <a:schemeClr val="tx1"/>
                          </a:solidFill>
                          <a:latin typeface="Arial" pitchFamily="34" charset="0"/>
                          <a:cs typeface="Arial" pitchFamily="34" charset="0"/>
                        </a:rPr>
                        <a:t>RESOURCE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3947">
                <a:tc>
                  <a:txBody>
                    <a:bodyPr/>
                    <a:lstStyle/>
                    <a:p>
                      <a:pPr algn="ctr"/>
                      <a:r>
                        <a:rPr lang="en-US" sz="700" b="1" dirty="0">
                          <a:solidFill>
                            <a:schemeClr val="tx1"/>
                          </a:solidFill>
                          <a:latin typeface="Arial" pitchFamily="34" charset="0"/>
                          <a:cs typeface="Arial" pitchFamily="34" charset="0"/>
                        </a:rPr>
                        <a: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dirty="0">
                          <a:solidFill>
                            <a:schemeClr val="tx1"/>
                          </a:solidFill>
                          <a:latin typeface="Arial" pitchFamily="34" charset="0"/>
                          <a:cs typeface="Arial" pitchFamily="34" charset="0"/>
                        </a:rPr>
                        <a:t>Range</a:t>
                      </a:r>
                      <a:r>
                        <a:rPr lang="en-US" sz="700" baseline="0" dirty="0">
                          <a:solidFill>
                            <a:schemeClr val="tx1"/>
                          </a:solidFill>
                          <a:latin typeface="Arial" pitchFamily="34" charset="0"/>
                          <a:cs typeface="Arial" pitchFamily="34" charset="0"/>
                        </a:rPr>
                        <a:t> 77</a:t>
                      </a:r>
                      <a:endParaRPr lang="en-US" sz="7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93947">
                <a:tc>
                  <a:txBody>
                    <a:bodyPr/>
                    <a:lstStyle/>
                    <a:p>
                      <a:pPr algn="ctr"/>
                      <a:r>
                        <a:rPr lang="en-US" sz="700" b="1" dirty="0">
                          <a:solidFill>
                            <a:schemeClr val="tx1"/>
                          </a:solidFill>
                          <a:latin typeface="Arial" pitchFamily="34" charset="0"/>
                          <a:cs typeface="Arial" pitchFamily="34" charset="0"/>
                        </a:rPr>
                        <a:t>CL 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dirty="0">
                          <a:solidFill>
                            <a:schemeClr val="tx1"/>
                          </a:solidFill>
                          <a:latin typeface="Arial" pitchFamily="34" charset="0"/>
                          <a:cs typeface="Arial" pitchFamily="34" charset="0"/>
                        </a:rPr>
                        <a:t>MRE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23785">
                <a:tc>
                  <a:txBody>
                    <a:bodyPr/>
                    <a:lstStyle/>
                    <a:p>
                      <a:pPr algn="ctr"/>
                      <a:r>
                        <a:rPr lang="en-US" sz="700" b="1" dirty="0">
                          <a:solidFill>
                            <a:schemeClr val="tx1"/>
                          </a:solidFill>
                          <a:latin typeface="Arial" pitchFamily="34" charset="0"/>
                          <a:cs typeface="Arial" pitchFamily="34" charset="0"/>
                        </a:rPr>
                        <a:t>CL 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900" b="0" dirty="0">
                          <a:solidFill>
                            <a:schemeClr val="tx1"/>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193947">
                <a:tc>
                  <a:txBody>
                    <a:bodyPr/>
                    <a:lstStyle/>
                    <a:p>
                      <a:pPr algn="ctr"/>
                      <a:r>
                        <a:rPr lang="en-US" sz="700" b="1" dirty="0">
                          <a:solidFill>
                            <a:schemeClr val="tx1"/>
                          </a:solidFill>
                          <a:latin typeface="Arial" pitchFamily="34" charset="0"/>
                          <a:cs typeface="Arial" pitchFamily="34" charset="0"/>
                        </a:rPr>
                        <a:t>CLV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kern="1200" dirty="0">
                          <a:solidFill>
                            <a:schemeClr val="tx1"/>
                          </a:solidFill>
                          <a:latin typeface="Arial" pitchFamily="34" charset="0"/>
                          <a:ea typeface="+mn-ea"/>
                          <a:cs typeface="Arial" pitchFamily="34" charset="0"/>
                        </a:rPr>
                        <a:t>Request Sent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3947">
                <a:tc>
                  <a:txBody>
                    <a:bodyPr/>
                    <a:lstStyle/>
                    <a:p>
                      <a:pPr algn="ctr"/>
                      <a:r>
                        <a:rPr lang="en-US" sz="700" b="1" dirty="0">
                          <a:solidFill>
                            <a:schemeClr val="tx1"/>
                          </a:solidFill>
                          <a:latin typeface="Arial" pitchFamily="34" charset="0"/>
                          <a:cs typeface="Arial" pitchFamily="34" charset="0"/>
                        </a:rPr>
                        <a:t>CL</a:t>
                      </a:r>
                      <a:r>
                        <a:rPr lang="en-US" sz="700" b="1" baseline="0" dirty="0">
                          <a:solidFill>
                            <a:schemeClr val="tx1"/>
                          </a:solidFill>
                          <a:latin typeface="Arial" pitchFamily="34" charset="0"/>
                          <a:cs typeface="Arial" pitchFamily="34" charset="0"/>
                        </a:rPr>
                        <a:t> VIII</a:t>
                      </a:r>
                      <a:endParaRPr lang="en-US" sz="7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kern="1200" dirty="0">
                          <a:solidFill>
                            <a:schemeClr val="tx1"/>
                          </a:solidFill>
                          <a:latin typeface="Arial" pitchFamily="34" charset="0"/>
                          <a:ea typeface="+mn-ea"/>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203231">
                <a:tc>
                  <a:txBody>
                    <a:bodyPr/>
                    <a:lstStyle/>
                    <a:p>
                      <a:pPr algn="ctr"/>
                      <a:r>
                        <a:rPr lang="en-US" sz="700" b="1" dirty="0">
                          <a:solidFill>
                            <a:schemeClr val="tx1"/>
                          </a:solidFill>
                          <a:latin typeface="Arial" pitchFamily="34" charset="0"/>
                          <a:cs typeface="Arial" pitchFamily="34" charset="0"/>
                        </a:rPr>
                        <a:t>TNG AIDS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dirty="0">
                          <a:solidFill>
                            <a:schemeClr val="tx1"/>
                          </a:solidFill>
                          <a:latin typeface="Arial" pitchFamily="34" charset="0"/>
                          <a:cs typeface="Arial" pitchFamily="34" charset="0"/>
                        </a:rPr>
                        <a:t>TAS-C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bl>
          </a:graphicData>
        </a:graphic>
      </p:graphicFrame>
      <p:sp>
        <p:nvSpPr>
          <p:cNvPr id="64" name="TextBox 63"/>
          <p:cNvSpPr txBox="1"/>
          <p:nvPr/>
        </p:nvSpPr>
        <p:spPr>
          <a:xfrm>
            <a:off x="7323190" y="540685"/>
            <a:ext cx="1813933" cy="2569934"/>
          </a:xfrm>
          <a:prstGeom prst="rect">
            <a:avLst/>
          </a:prstGeom>
          <a:solidFill>
            <a:schemeClr val="bg1"/>
          </a:solidFill>
          <a:ln>
            <a:solidFill>
              <a:schemeClr val="tx1"/>
            </a:solidFill>
          </a:ln>
        </p:spPr>
        <p:txBody>
          <a:bodyPr wrap="square" rtlCol="0">
            <a:spAutoFit/>
          </a:bodyPr>
          <a:lstStyle/>
          <a:p>
            <a:r>
              <a:rPr lang="en-US" sz="800" b="1" u="sng" dirty="0">
                <a:latin typeface="Arial" panose="020B0604020202020204" pitchFamily="34" charset="0"/>
                <a:cs typeface="Arial" panose="020B0604020202020204" pitchFamily="34" charset="0"/>
              </a:rPr>
              <a:t>TIMELINE</a:t>
            </a:r>
            <a:r>
              <a:rPr lang="en-US" sz="1000" b="1" u="sng" dirty="0">
                <a:latin typeface="Arial" panose="020B0604020202020204" pitchFamily="34" charset="0"/>
                <a:cs typeface="Arial" panose="020B0604020202020204" pitchFamily="34" charset="0"/>
              </a:rPr>
              <a:t>:</a:t>
            </a:r>
          </a:p>
          <a:p>
            <a:endParaRPr lang="en-US" sz="700" u="sng" dirty="0">
              <a:latin typeface="Arial" panose="020B0604020202020204" pitchFamily="34" charset="0"/>
              <a:cs typeface="Arial" panose="020B0604020202020204" pitchFamily="34" charset="0"/>
            </a:endParaRPr>
          </a:p>
          <a:p>
            <a:r>
              <a:rPr lang="en-US" sz="700" u="sng" dirty="0">
                <a:latin typeface="Arial" panose="020B0604020202020204" pitchFamily="34" charset="0"/>
                <a:cs typeface="Arial" panose="020B0604020202020204" pitchFamily="34" charset="0"/>
              </a:rPr>
              <a:t>11SEP2017</a:t>
            </a:r>
          </a:p>
          <a:p>
            <a:r>
              <a:rPr lang="en-US" sz="700" dirty="0">
                <a:latin typeface="Arial" panose="020B0604020202020204" pitchFamily="34" charset="0"/>
                <a:cs typeface="Arial" panose="020B0604020202020204" pitchFamily="34" charset="0"/>
              </a:rPr>
              <a:t>0900: ADVON SP</a:t>
            </a:r>
          </a:p>
          <a:p>
            <a:r>
              <a:rPr lang="en-US" sz="700" dirty="0">
                <a:latin typeface="Arial" panose="020B0604020202020204" pitchFamily="34" charset="0"/>
                <a:cs typeface="Arial" panose="020B0604020202020204" pitchFamily="34" charset="0"/>
              </a:rPr>
              <a:t>1500: Company SP</a:t>
            </a:r>
          </a:p>
          <a:p>
            <a:endParaRPr lang="en-US" sz="700" dirty="0">
              <a:latin typeface="Arial" panose="020B0604020202020204" pitchFamily="34" charset="0"/>
              <a:cs typeface="Arial" panose="020B0604020202020204" pitchFamily="34" charset="0"/>
            </a:endParaRPr>
          </a:p>
          <a:p>
            <a:r>
              <a:rPr lang="en-US" sz="700" u="sng" dirty="0">
                <a:latin typeface="Arial" panose="020B0604020202020204" pitchFamily="34" charset="0"/>
                <a:cs typeface="Arial" panose="020B0604020202020204" pitchFamily="34" charset="0"/>
              </a:rPr>
              <a:t>12-14SEP2017</a:t>
            </a:r>
          </a:p>
          <a:p>
            <a:r>
              <a:rPr lang="en-US" sz="700" dirty="0">
                <a:latin typeface="Arial" panose="020B0604020202020204" pitchFamily="34" charset="0"/>
                <a:cs typeface="Arial" panose="020B0604020202020204" pitchFamily="34" charset="0"/>
              </a:rPr>
              <a:t>0600: Wake Up</a:t>
            </a:r>
          </a:p>
          <a:p>
            <a:r>
              <a:rPr lang="en-US" sz="700" dirty="0">
                <a:latin typeface="Arial" panose="020B0604020202020204" pitchFamily="34" charset="0"/>
                <a:cs typeface="Arial" panose="020B0604020202020204" pitchFamily="34" charset="0"/>
              </a:rPr>
              <a:t>0700: Lane 1</a:t>
            </a:r>
          </a:p>
          <a:p>
            <a:r>
              <a:rPr lang="en-US" sz="700" dirty="0">
                <a:latin typeface="Arial" panose="020B0604020202020204" pitchFamily="34" charset="0"/>
                <a:cs typeface="Arial" panose="020B0604020202020204" pitchFamily="34" charset="0"/>
              </a:rPr>
              <a:t>0000: Lanes complete</a:t>
            </a:r>
          </a:p>
          <a:p>
            <a:endParaRPr lang="en-US" sz="700" dirty="0">
              <a:latin typeface="Arial" panose="020B0604020202020204" pitchFamily="34" charset="0"/>
              <a:cs typeface="Arial" panose="020B0604020202020204" pitchFamily="34" charset="0"/>
            </a:endParaRPr>
          </a:p>
          <a:p>
            <a:r>
              <a:rPr lang="en-US" sz="700" u="sng" dirty="0">
                <a:latin typeface="Arial" panose="020B0604020202020204" pitchFamily="34" charset="0"/>
                <a:cs typeface="Arial" panose="020B0604020202020204" pitchFamily="34" charset="0"/>
              </a:rPr>
              <a:t>15SEP2017</a:t>
            </a:r>
          </a:p>
          <a:p>
            <a:r>
              <a:rPr lang="en-US" sz="700" dirty="0">
                <a:latin typeface="Arial" panose="020B0604020202020204" pitchFamily="34" charset="0"/>
                <a:cs typeface="Arial" panose="020B0604020202020204" pitchFamily="34" charset="0"/>
              </a:rPr>
              <a:t>0600: Wake up</a:t>
            </a:r>
          </a:p>
          <a:p>
            <a:r>
              <a:rPr lang="en-US" sz="700" dirty="0">
                <a:latin typeface="Arial" panose="020B0604020202020204" pitchFamily="34" charset="0"/>
                <a:cs typeface="Arial" panose="020B0604020202020204" pitchFamily="34" charset="0"/>
              </a:rPr>
              <a:t>0700: Police call</a:t>
            </a:r>
          </a:p>
          <a:p>
            <a:r>
              <a:rPr lang="en-US" sz="700" dirty="0">
                <a:latin typeface="Arial" panose="020B0604020202020204" pitchFamily="34" charset="0"/>
                <a:cs typeface="Arial" panose="020B0604020202020204" pitchFamily="34" charset="0"/>
              </a:rPr>
              <a:t>1200: RTB</a:t>
            </a: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p:txBody>
      </p:sp>
      <p:graphicFrame>
        <p:nvGraphicFramePr>
          <p:cNvPr id="65" name="Table 64"/>
          <p:cNvGraphicFramePr>
            <a:graphicFrameLocks noGrp="1"/>
          </p:cNvGraphicFramePr>
          <p:nvPr/>
        </p:nvGraphicFramePr>
        <p:xfrm>
          <a:off x="0" y="6300178"/>
          <a:ext cx="9144001" cy="638178"/>
        </p:xfrm>
        <a:graphic>
          <a:graphicData uri="http://schemas.openxmlformats.org/drawingml/2006/table">
            <a:tbl>
              <a:tblPr firstRow="1" bandRow="1">
                <a:tableStyleId>{5C22544A-7EE6-4342-B048-85BDC9FD1C3A}</a:tableStyleId>
              </a:tblPr>
              <a:tblGrid>
                <a:gridCol w="1193549">
                  <a:extLst>
                    <a:ext uri="{9D8B030D-6E8A-4147-A177-3AD203B41FA5}">
                      <a16:colId xmlns:a16="http://schemas.microsoft.com/office/drawing/2014/main" val="20000"/>
                    </a:ext>
                  </a:extLst>
                </a:gridCol>
                <a:gridCol w="1168651">
                  <a:extLst>
                    <a:ext uri="{9D8B030D-6E8A-4147-A177-3AD203B41FA5}">
                      <a16:colId xmlns:a16="http://schemas.microsoft.com/office/drawing/2014/main" val="20001"/>
                    </a:ext>
                  </a:extLst>
                </a:gridCol>
                <a:gridCol w="1218446">
                  <a:extLst>
                    <a:ext uri="{9D8B030D-6E8A-4147-A177-3AD203B41FA5}">
                      <a16:colId xmlns:a16="http://schemas.microsoft.com/office/drawing/2014/main" val="20002"/>
                    </a:ext>
                  </a:extLst>
                </a:gridCol>
                <a:gridCol w="1108295">
                  <a:extLst>
                    <a:ext uri="{9D8B030D-6E8A-4147-A177-3AD203B41FA5}">
                      <a16:colId xmlns:a16="http://schemas.microsoft.com/office/drawing/2014/main" val="20003"/>
                    </a:ext>
                  </a:extLst>
                </a:gridCol>
                <a:gridCol w="1278802">
                  <a:extLst>
                    <a:ext uri="{9D8B030D-6E8A-4147-A177-3AD203B41FA5}">
                      <a16:colId xmlns:a16="http://schemas.microsoft.com/office/drawing/2014/main" val="20004"/>
                    </a:ext>
                  </a:extLst>
                </a:gridCol>
                <a:gridCol w="1184495">
                  <a:extLst>
                    <a:ext uri="{9D8B030D-6E8A-4147-A177-3AD203B41FA5}">
                      <a16:colId xmlns:a16="http://schemas.microsoft.com/office/drawing/2014/main" val="20005"/>
                    </a:ext>
                  </a:extLst>
                </a:gridCol>
                <a:gridCol w="1086416">
                  <a:extLst>
                    <a:ext uri="{9D8B030D-6E8A-4147-A177-3AD203B41FA5}">
                      <a16:colId xmlns:a16="http://schemas.microsoft.com/office/drawing/2014/main" val="20006"/>
                    </a:ext>
                  </a:extLst>
                </a:gridCol>
                <a:gridCol w="905347">
                  <a:extLst>
                    <a:ext uri="{9D8B030D-6E8A-4147-A177-3AD203B41FA5}">
                      <a16:colId xmlns:a16="http://schemas.microsoft.com/office/drawing/2014/main" val="20007"/>
                    </a:ext>
                  </a:extLst>
                </a:gridCol>
              </a:tblGrid>
              <a:tr h="189068">
                <a:tc gridSpan="8">
                  <a:txBody>
                    <a:bodyPr/>
                    <a:lstStyle/>
                    <a:p>
                      <a:pPr algn="ctr"/>
                      <a:r>
                        <a:rPr lang="en-US" sz="900" dirty="0">
                          <a:solidFill>
                            <a:schemeClr val="tx1"/>
                          </a:solidFill>
                          <a:latin typeface="Arial" pitchFamily="34" charset="0"/>
                          <a:cs typeface="Arial" pitchFamily="34" charset="0"/>
                        </a:rPr>
                        <a:t>Training Management (8-STEP</a:t>
                      </a:r>
                      <a:r>
                        <a:rPr lang="en-US" sz="900" baseline="0" dirty="0">
                          <a:solidFill>
                            <a:schemeClr val="tx1"/>
                          </a:solidFill>
                          <a:latin typeface="Arial" pitchFamily="34" charset="0"/>
                          <a:cs typeface="Arial" pitchFamily="34" charset="0"/>
                        </a:rPr>
                        <a:t> Training Model)</a:t>
                      </a:r>
                      <a:endParaRPr lang="en-US" sz="900"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6140">
                <a:tc>
                  <a:txBody>
                    <a:bodyPr/>
                    <a:lstStyle/>
                    <a:p>
                      <a:pPr algn="ctr"/>
                      <a:r>
                        <a:rPr lang="en-US" sz="800" b="1" dirty="0">
                          <a:solidFill>
                            <a:schemeClr val="tx1"/>
                          </a:solidFill>
                          <a:latin typeface="Arial" pitchFamily="34" charset="0"/>
                          <a:cs typeface="Arial" pitchFamily="34" charset="0"/>
                        </a:rPr>
                        <a:t>Plan the</a:t>
                      </a:r>
                      <a:r>
                        <a:rPr lang="en-US" sz="800" b="1" baseline="0" dirty="0">
                          <a:solidFill>
                            <a:schemeClr val="tx1"/>
                          </a:solidFill>
                          <a:latin typeface="Arial" pitchFamily="34" charset="0"/>
                          <a:cs typeface="Arial" pitchFamily="34" charset="0"/>
                        </a:rPr>
                        <a:t> Training</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Recon</a:t>
                      </a:r>
                      <a:r>
                        <a:rPr lang="en-US" sz="800" b="1" baseline="0" dirty="0">
                          <a:solidFill>
                            <a:schemeClr val="tx1"/>
                          </a:solidFill>
                          <a:latin typeface="Arial" pitchFamily="34" charset="0"/>
                          <a:cs typeface="Arial" pitchFamily="34" charset="0"/>
                        </a:rPr>
                        <a:t> the Site</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Train/Certify Leaders</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Issue the Plan</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Rehearse the TNG</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Execute Training</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Evaluate</a:t>
                      </a:r>
                      <a:r>
                        <a:rPr lang="en-US" sz="800" b="1" baseline="0" dirty="0">
                          <a:solidFill>
                            <a:schemeClr val="tx1"/>
                          </a:solidFill>
                          <a:latin typeface="Arial" pitchFamily="34" charset="0"/>
                          <a:cs typeface="Arial" pitchFamily="34" charset="0"/>
                        </a:rPr>
                        <a:t> TNG</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Retraining </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6140">
                <a:tc>
                  <a:txBody>
                    <a:bodyPr/>
                    <a:lstStyle/>
                    <a:p>
                      <a:pPr algn="ctr"/>
                      <a:r>
                        <a:rPr lang="en-US" sz="800" b="1" baseline="0" dirty="0">
                          <a:solidFill>
                            <a:srgbClr val="FF0000"/>
                          </a:solidFill>
                          <a:latin typeface="Arial" pitchFamily="34" charset="0"/>
                          <a:cs typeface="Arial" pitchFamily="34" charset="0"/>
                        </a:rPr>
                        <a:t>27 JUL</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dirty="0">
                          <a:solidFill>
                            <a:srgbClr val="FF0000"/>
                          </a:solidFill>
                          <a:latin typeface="Arial" pitchFamily="34" charset="0"/>
                          <a:cs typeface="Arial" pitchFamily="34" charset="0"/>
                        </a:rPr>
                        <a:t>21</a:t>
                      </a:r>
                      <a:r>
                        <a:rPr lang="en-US" sz="800" b="1" baseline="0" dirty="0">
                          <a:solidFill>
                            <a:srgbClr val="FF0000"/>
                          </a:solidFill>
                          <a:latin typeface="Arial" pitchFamily="34" charset="0"/>
                          <a:cs typeface="Arial" pitchFamily="34" charset="0"/>
                        </a:rPr>
                        <a:t> AUG</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baseline="0" dirty="0">
                          <a:solidFill>
                            <a:srgbClr val="FF0000"/>
                          </a:solidFill>
                          <a:latin typeface="Arial" pitchFamily="34" charset="0"/>
                          <a:cs typeface="Arial" pitchFamily="34" charset="0"/>
                        </a:rPr>
                        <a:t>04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dirty="0">
                          <a:solidFill>
                            <a:srgbClr val="FF0000"/>
                          </a:solidFill>
                          <a:latin typeface="Arial" pitchFamily="34" charset="0"/>
                          <a:cs typeface="Arial" pitchFamily="34" charset="0"/>
                        </a:rPr>
                        <a:t>28</a:t>
                      </a:r>
                      <a:r>
                        <a:rPr lang="en-US" sz="800" b="1" baseline="0" dirty="0">
                          <a:solidFill>
                            <a:srgbClr val="FF0000"/>
                          </a:solidFill>
                          <a:latin typeface="Arial" pitchFamily="34" charset="0"/>
                          <a:cs typeface="Arial" pitchFamily="34" charset="0"/>
                        </a:rPr>
                        <a:t> AUG</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4</a:t>
                      </a:r>
                      <a:r>
                        <a:rPr lang="en-US" sz="800" b="1" baseline="0" dirty="0">
                          <a:solidFill>
                            <a:srgbClr val="FF0000"/>
                          </a:solidFill>
                          <a:latin typeface="Arial" pitchFamily="34" charset="0"/>
                          <a:cs typeface="Arial" pitchFamily="34" charset="0"/>
                        </a:rPr>
                        <a:t>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a:solidFill>
                            <a:srgbClr val="FF0000"/>
                          </a:solidFill>
                          <a:latin typeface="Arial" pitchFamily="34" charset="0"/>
                          <a:cs typeface="Arial" pitchFamily="34" charset="0"/>
                        </a:rPr>
                        <a:t>11-15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15</a:t>
                      </a:r>
                      <a:r>
                        <a:rPr lang="en-US" sz="800" b="1" baseline="0" dirty="0">
                          <a:solidFill>
                            <a:srgbClr val="FF0000"/>
                          </a:solidFill>
                          <a:latin typeface="Arial" pitchFamily="34" charset="0"/>
                          <a:cs typeface="Arial" pitchFamily="34" charset="0"/>
                        </a:rPr>
                        <a:t>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TBD</a:t>
                      </a: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5860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3"/>
          <a:stretch>
            <a:fillRect/>
          </a:stretch>
        </p:blipFill>
        <p:spPr>
          <a:xfrm>
            <a:off x="2722719" y="569304"/>
            <a:ext cx="6403421" cy="3802843"/>
          </a:xfrm>
          <a:prstGeom prst="rect">
            <a:avLst/>
          </a:prstGeom>
          <a:solidFill>
            <a:schemeClr val="accent2">
              <a:lumMod val="75000"/>
              <a:alpha val="39000"/>
            </a:schemeClr>
          </a:solidFill>
          <a:ln w="19050">
            <a:solidFill>
              <a:schemeClr val="tx1"/>
            </a:solidFill>
          </a:ln>
        </p:spPr>
      </p:pic>
      <p:sp>
        <p:nvSpPr>
          <p:cNvPr id="7" name="Rectangle 6"/>
          <p:cNvSpPr/>
          <p:nvPr/>
        </p:nvSpPr>
        <p:spPr bwMode="auto">
          <a:xfrm>
            <a:off x="-6048" y="545019"/>
            <a:ext cx="2673048" cy="810229"/>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86478" tIns="43239" rIns="86478" bIns="43239" numCol="1" rtlCol="0" anchor="t" anchorCtr="0" compatLnSpc="1">
            <a:prstTxWarp prst="textNoShape">
              <a:avLst/>
            </a:prstTxWarp>
          </a:bodyPr>
          <a:lstStyle/>
          <a:p>
            <a:pPr defTabSz="864777"/>
            <a:r>
              <a:rPr lang="en-US" sz="800" b="1" u="sng" dirty="0">
                <a:latin typeface="Arial" panose="020B0604020202020204" pitchFamily="34" charset="0"/>
                <a:cs typeface="Arial" panose="020B0604020202020204" pitchFamily="34" charset="0"/>
              </a:rPr>
              <a:t>MISSION:</a:t>
            </a:r>
          </a:p>
          <a:p>
            <a:r>
              <a:rPr lang="en-US" sz="800" dirty="0">
                <a:latin typeface="Arial" panose="020B0604020202020204" pitchFamily="34" charset="0"/>
                <a:cs typeface="Arial" panose="020B0604020202020204" pitchFamily="34" charset="0"/>
              </a:rPr>
              <a:t>C / 2-327 conducts a Squad Live Fire Exercise on Range 77 11-15 SEP IOT integrate collective marksmanship with collective movement techniques for dismounted movement.</a:t>
            </a:r>
          </a:p>
          <a:p>
            <a:pPr defTabSz="864777"/>
            <a:endParaRPr lang="en-US" sz="800" b="1" dirty="0">
              <a:latin typeface="Arial" pitchFamily="34" charset="0"/>
              <a:cs typeface="Arial" pitchFamily="34" charset="0"/>
            </a:endParaRPr>
          </a:p>
        </p:txBody>
      </p:sp>
      <p:sp>
        <p:nvSpPr>
          <p:cNvPr id="14" name="Rectangle 4"/>
          <p:cNvSpPr txBox="1">
            <a:spLocks noChangeArrowheads="1"/>
          </p:cNvSpPr>
          <p:nvPr/>
        </p:nvSpPr>
        <p:spPr bwMode="auto">
          <a:xfrm>
            <a:off x="0" y="-1550"/>
            <a:ext cx="9144000" cy="547688"/>
          </a:xfrm>
          <a:prstGeom prst="rect">
            <a:avLst/>
          </a:prstGeom>
          <a:solidFill>
            <a:schemeClr val="tx1"/>
          </a:solidFill>
          <a:ln w="9525">
            <a:noFill/>
            <a:miter lim="800000"/>
            <a:headEnd/>
            <a:tailEnd/>
          </a:ln>
        </p:spPr>
        <p:txBody>
          <a:bodyPr vert="horz" wrap="square" lIns="91382" tIns="45691" rIns="91382" bIns="45691" numCol="1" anchor="ctr" anchorCtr="0" compatLnSpc="1">
            <a:prstTxWarp prst="textNoShape">
              <a:avLst/>
            </a:prstTxWarp>
            <a:noAutofit/>
          </a:bodyPr>
          <a:lstStyle/>
          <a:p>
            <a:pPr algn="ctr" defTabSz="914074"/>
            <a:r>
              <a:rPr lang="en-US" sz="3000" b="1" dirty="0">
                <a:solidFill>
                  <a:schemeClr val="bg1"/>
                </a:solidFill>
                <a:latin typeface="Arial" panose="020B0604020202020204" pitchFamily="34" charset="0"/>
                <a:ea typeface="+mj-ea"/>
                <a:cs typeface="Arial" panose="020B0604020202020204" pitchFamily="34" charset="0"/>
              </a:rPr>
              <a:t>Phase I </a:t>
            </a:r>
          </a:p>
        </p:txBody>
      </p:sp>
      <p:sp>
        <p:nvSpPr>
          <p:cNvPr id="149" name="Rectangle 148"/>
          <p:cNvSpPr/>
          <p:nvPr/>
        </p:nvSpPr>
        <p:spPr>
          <a:xfrm>
            <a:off x="2666999" y="4334038"/>
            <a:ext cx="2487902" cy="19356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lstStyle/>
          <a:p>
            <a:r>
              <a:rPr lang="en-US" sz="800" b="1" u="sng" dirty="0">
                <a:solidFill>
                  <a:schemeClr val="tx1"/>
                </a:solidFill>
                <a:latin typeface="Arial" pitchFamily="34" charset="0"/>
                <a:cs typeface="Arial" pitchFamily="34" charset="0"/>
              </a:rPr>
              <a:t>O/C Personnel:</a:t>
            </a:r>
          </a:p>
          <a:p>
            <a:r>
              <a:rPr lang="en-US" sz="800" dirty="0">
                <a:solidFill>
                  <a:schemeClr val="tx1"/>
                </a:solidFill>
                <a:latin typeface="Arial" panose="020B0604020202020204" pitchFamily="34" charset="0"/>
                <a:cs typeface="Arial" panose="020B0604020202020204" pitchFamily="34" charset="0"/>
              </a:rPr>
              <a:t>Target Sets controlled from the O/C (CDR/1SG will advise when to activate). Target Set will come up.</a:t>
            </a:r>
          </a:p>
          <a:p>
            <a:pPr>
              <a:buFont typeface="Arial" pitchFamily="34" charset="0"/>
              <a:buChar char="•"/>
            </a:pPr>
            <a:r>
              <a:rPr lang="en-US" sz="800" dirty="0">
                <a:solidFill>
                  <a:schemeClr val="tx1"/>
                </a:solidFill>
                <a:latin typeface="Arial" panose="020B0604020202020204" pitchFamily="34" charset="0"/>
                <a:cs typeface="Arial" panose="020B0604020202020204" pitchFamily="34" charset="0"/>
              </a:rPr>
              <a:t>Weapon Systems to engage: </a:t>
            </a:r>
            <a:r>
              <a:rPr lang="en-US" sz="800" b="1" dirty="0">
                <a:solidFill>
                  <a:schemeClr val="tx1"/>
                </a:solidFill>
                <a:latin typeface="Arial" panose="020B0604020202020204" pitchFamily="34" charset="0"/>
                <a:cs typeface="Arial" panose="020B0604020202020204" pitchFamily="34" charset="0"/>
              </a:rPr>
              <a:t>M4s, M249s, M320</a:t>
            </a:r>
          </a:p>
          <a:p>
            <a:pPr fontAlgn="auto">
              <a:spcBef>
                <a:spcPts val="0"/>
              </a:spcBef>
              <a:spcAft>
                <a:spcPts val="0"/>
              </a:spcAft>
              <a:defRPr/>
            </a:pPr>
            <a:endParaRPr lang="en-US" sz="700" b="1" dirty="0">
              <a:latin typeface="Arial" panose="020B0604020202020204" pitchFamily="34" charset="0"/>
              <a:cs typeface="Arial" panose="020B0604020202020204" pitchFamily="34" charset="0"/>
            </a:endParaRPr>
          </a:p>
          <a:p>
            <a:pPr fontAlgn="auto">
              <a:spcBef>
                <a:spcPts val="0"/>
              </a:spcBef>
              <a:spcAft>
                <a:spcPts val="0"/>
              </a:spcAft>
              <a:defRPr/>
            </a:pPr>
            <a:r>
              <a:rPr lang="en-US" sz="700" dirty="0">
                <a:latin typeface="Arial" panose="020B0604020202020204" pitchFamily="34" charset="0"/>
                <a:cs typeface="Arial" panose="020B0604020202020204" pitchFamily="34" charset="0"/>
              </a:rPr>
              <a:t>.  </a:t>
            </a:r>
            <a:endParaRPr lang="en-US" sz="600" b="1" dirty="0">
              <a:latin typeface="Arial" pitchFamily="34" charset="0"/>
              <a:cs typeface="Arial" pitchFamily="34" charset="0"/>
            </a:endParaRPr>
          </a:p>
          <a:p>
            <a:pPr algn="ctr" fontAlgn="auto">
              <a:spcBef>
                <a:spcPts val="0"/>
              </a:spcBef>
              <a:spcAft>
                <a:spcPts val="0"/>
              </a:spcAft>
              <a:defRPr/>
            </a:pPr>
            <a:endParaRPr lang="en-US" sz="700" b="1" dirty="0">
              <a:latin typeface="Arial" pitchFamily="34" charset="0"/>
              <a:cs typeface="Arial" pitchFamily="34" charset="0"/>
            </a:endParaRPr>
          </a:p>
          <a:p>
            <a:pPr>
              <a:defRPr/>
            </a:pPr>
            <a:endParaRPr lang="en-US" sz="700" b="1" dirty="0">
              <a:solidFill>
                <a:schemeClr val="tx1"/>
              </a:solidFill>
              <a:latin typeface="Arial" panose="020B0604020202020204" pitchFamily="34" charset="0"/>
              <a:cs typeface="Arial" panose="020B0604020202020204" pitchFamily="34" charset="0"/>
            </a:endParaRPr>
          </a:p>
          <a:p>
            <a:pPr>
              <a:defRPr/>
            </a:pPr>
            <a:r>
              <a:rPr lang="en-US" sz="700" dirty="0">
                <a:latin typeface="Arial" panose="020B0604020202020204" pitchFamily="34" charset="0"/>
                <a:cs typeface="Arial" panose="020B0604020202020204" pitchFamily="34" charset="0"/>
              </a:rPr>
              <a:t>.</a:t>
            </a:r>
            <a:r>
              <a:rPr lang="en-US" sz="700" dirty="0">
                <a:solidFill>
                  <a:schemeClr val="tx1"/>
                </a:solidFill>
                <a:latin typeface="Arial" panose="020B0604020202020204" pitchFamily="34" charset="0"/>
                <a:cs typeface="Arial" panose="020B0604020202020204" pitchFamily="34" charset="0"/>
              </a:rPr>
              <a:t> </a:t>
            </a:r>
            <a:endParaRPr lang="en-US" sz="700" b="1" dirty="0">
              <a:solidFill>
                <a:schemeClr val="tx1"/>
              </a:solidFill>
              <a:latin typeface="Arial" panose="020B0604020202020204" pitchFamily="34" charset="0"/>
              <a:cs typeface="Arial" panose="020B0604020202020204" pitchFamily="34" charset="0"/>
            </a:endParaRPr>
          </a:p>
        </p:txBody>
      </p:sp>
      <p:sp>
        <p:nvSpPr>
          <p:cNvPr id="150" name="Rectangle 149"/>
          <p:cNvSpPr/>
          <p:nvPr/>
        </p:nvSpPr>
        <p:spPr>
          <a:xfrm>
            <a:off x="5154902" y="5608125"/>
            <a:ext cx="2465098" cy="64027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lstStyle/>
          <a:p>
            <a:pPr fontAlgn="auto">
              <a:spcBef>
                <a:spcPts val="0"/>
              </a:spcBef>
              <a:spcAft>
                <a:spcPts val="0"/>
              </a:spcAft>
              <a:defRPr/>
            </a:pPr>
            <a:r>
              <a:rPr lang="en-US" sz="800" b="1" dirty="0" err="1">
                <a:solidFill>
                  <a:schemeClr val="tx1"/>
                </a:solidFill>
                <a:latin typeface="Arial" panose="020B0604020202020204" pitchFamily="34" charset="0"/>
                <a:cs typeface="Arial" panose="020B0604020202020204" pitchFamily="34" charset="0"/>
              </a:rPr>
              <a:t>Commo</a:t>
            </a:r>
            <a:r>
              <a:rPr lang="en-US" sz="800" b="1" dirty="0">
                <a:solidFill>
                  <a:schemeClr val="tx1"/>
                </a:solidFill>
                <a:latin typeface="Arial" panose="020B0604020202020204" pitchFamily="34" charset="0"/>
                <a:cs typeface="Arial" panose="020B0604020202020204" pitchFamily="34" charset="0"/>
              </a:rPr>
              <a:t>: </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P: FM	A: Cell Phone</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 BFT	E: Runner</a:t>
            </a:r>
          </a:p>
        </p:txBody>
      </p:sp>
      <p:sp>
        <p:nvSpPr>
          <p:cNvPr id="151" name="Rectangle 150"/>
          <p:cNvSpPr/>
          <p:nvPr/>
        </p:nvSpPr>
        <p:spPr>
          <a:xfrm>
            <a:off x="5154902" y="4332719"/>
            <a:ext cx="2465098" cy="127540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lstStyle/>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SUSTAINMENT:</a:t>
            </a:r>
          </a:p>
          <a:p>
            <a:pPr>
              <a:defRPr/>
            </a:pPr>
            <a:r>
              <a:rPr lang="en-US" sz="800" b="1" dirty="0">
                <a:solidFill>
                  <a:schemeClr val="tx1"/>
                </a:solidFill>
                <a:latin typeface="Arial" panose="020B0604020202020204" pitchFamily="34" charset="0"/>
                <a:cs typeface="Arial" panose="020B0604020202020204" pitchFamily="34" charset="0"/>
              </a:rPr>
              <a:t>Class I: </a:t>
            </a:r>
            <a:r>
              <a:rPr lang="en-US" sz="800" dirty="0">
                <a:solidFill>
                  <a:schemeClr val="tx1"/>
                </a:solidFill>
                <a:latin typeface="Arial" panose="020B0604020202020204" pitchFamily="34" charset="0"/>
                <a:cs typeface="Arial" panose="020B0604020202020204" pitchFamily="34" charset="0"/>
              </a:rPr>
              <a:t>10x Box MRE, 6x 5 Gallon Water Cans</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II: </a:t>
            </a:r>
            <a:r>
              <a:rPr lang="en-US" sz="800" dirty="0">
                <a:solidFill>
                  <a:schemeClr val="tx1"/>
                </a:solidFill>
                <a:latin typeface="Arial" panose="020B0604020202020204" pitchFamily="34" charset="0"/>
                <a:cs typeface="Arial" panose="020B0604020202020204" pitchFamily="34" charset="0"/>
              </a:rPr>
              <a:t>West of Gruber Uniform with plates</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III: </a:t>
            </a:r>
            <a:r>
              <a:rPr lang="en-US" sz="800" dirty="0">
                <a:solidFill>
                  <a:schemeClr val="tx1"/>
                </a:solidFill>
                <a:latin typeface="Arial" panose="020B0604020202020204" pitchFamily="34" charset="0"/>
                <a:cs typeface="Arial" panose="020B0604020202020204" pitchFamily="34" charset="0"/>
              </a:rPr>
              <a:t>1G CLP; Vehicles Pre-Fueled</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V: </a:t>
            </a:r>
            <a:r>
              <a:rPr lang="en-US" sz="800" dirty="0">
                <a:solidFill>
                  <a:schemeClr val="tx1"/>
                </a:solidFill>
                <a:latin typeface="Arial" panose="020B0604020202020204" pitchFamily="34" charset="0"/>
                <a:cs typeface="Arial" panose="020B0604020202020204" pitchFamily="34" charset="0"/>
              </a:rPr>
              <a:t>See Ammunition Attachment</a:t>
            </a:r>
            <a:endParaRPr lang="en-US" sz="800" b="1" dirty="0">
              <a:solidFill>
                <a:schemeClr val="tx1"/>
              </a:solidFill>
              <a:latin typeface="Arial" panose="020B0604020202020204" pitchFamily="34" charset="0"/>
              <a:cs typeface="Arial" panose="020B0604020202020204" pitchFamily="34" charset="0"/>
            </a:endParaRP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VII</a:t>
            </a:r>
            <a:r>
              <a:rPr lang="en-US" sz="800" dirty="0">
                <a:solidFill>
                  <a:schemeClr val="tx1"/>
                </a:solidFill>
                <a:latin typeface="Arial" panose="020B0604020202020204" pitchFamily="34" charset="0"/>
                <a:cs typeface="Arial" panose="020B0604020202020204" pitchFamily="34" charset="0"/>
              </a:rPr>
              <a:t>:2x LMTVs, 1x HMMWV</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VIII: </a:t>
            </a:r>
            <a:r>
              <a:rPr lang="en-US" sz="800" dirty="0">
                <a:solidFill>
                  <a:schemeClr val="tx1"/>
                </a:solidFill>
                <a:latin typeface="Arial" panose="020B0604020202020204" pitchFamily="34" charset="0"/>
                <a:cs typeface="Arial" panose="020B0604020202020204" pitchFamily="34" charset="0"/>
              </a:rPr>
              <a:t>1x CLS Bags, 1x FLA</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X: </a:t>
            </a:r>
            <a:r>
              <a:rPr lang="en-US" sz="800" dirty="0">
                <a:solidFill>
                  <a:schemeClr val="tx1"/>
                </a:solidFill>
                <a:latin typeface="Arial" panose="020B0604020202020204" pitchFamily="34" charset="0"/>
                <a:cs typeface="Arial" panose="020B0604020202020204" pitchFamily="34" charset="0"/>
              </a:rPr>
              <a:t>1x Box </a:t>
            </a:r>
            <a:r>
              <a:rPr lang="en-US" sz="800" dirty="0" err="1">
                <a:solidFill>
                  <a:schemeClr val="tx1"/>
                </a:solidFill>
                <a:latin typeface="Arial" panose="020B0604020202020204" pitchFamily="34" charset="0"/>
                <a:cs typeface="Arial" panose="020B0604020202020204" pitchFamily="34" charset="0"/>
              </a:rPr>
              <a:t>Earpro</a:t>
            </a:r>
            <a:r>
              <a:rPr lang="en-US" sz="800" dirty="0">
                <a:solidFill>
                  <a:schemeClr val="tx1"/>
                </a:solidFill>
                <a:latin typeface="Arial" panose="020B0604020202020204" pitchFamily="34" charset="0"/>
                <a:cs typeface="Arial" panose="020B0604020202020204" pitchFamily="34" charset="0"/>
              </a:rPr>
              <a:t>, 1x Roll Engineer Tape, 1x Box Large Trash Bags</a:t>
            </a:r>
          </a:p>
          <a:p>
            <a:pPr fontAlgn="auto">
              <a:spcBef>
                <a:spcPts val="0"/>
              </a:spcBef>
              <a:spcAft>
                <a:spcPts val="0"/>
              </a:spcAft>
              <a:defRPr/>
            </a:pPr>
            <a:endParaRPr lang="en-US" sz="800" b="1" dirty="0">
              <a:solidFill>
                <a:schemeClr val="tx1"/>
              </a:solidFill>
              <a:latin typeface="Arial" panose="020B0604020202020204" pitchFamily="34" charset="0"/>
              <a:cs typeface="Arial" panose="020B0604020202020204" pitchFamily="34" charset="0"/>
            </a:endParaRPr>
          </a:p>
        </p:txBody>
      </p:sp>
      <p:graphicFrame>
        <p:nvGraphicFramePr>
          <p:cNvPr id="146" name="Table 145"/>
          <p:cNvGraphicFramePr>
            <a:graphicFrameLocks noGrp="1"/>
          </p:cNvGraphicFramePr>
          <p:nvPr/>
        </p:nvGraphicFramePr>
        <p:xfrm>
          <a:off x="7620000" y="4332722"/>
          <a:ext cx="1524000" cy="18680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51468">
                <a:tc gridSpan="2">
                  <a:txBody>
                    <a:bodyPr/>
                    <a:lstStyle/>
                    <a:p>
                      <a:pPr algn="ctr"/>
                      <a:r>
                        <a:rPr lang="en-US" sz="800" dirty="0">
                          <a:solidFill>
                            <a:schemeClr val="tx1"/>
                          </a:solidFill>
                          <a:latin typeface="Arial" pitchFamily="34" charset="0"/>
                          <a:cs typeface="Arial" pitchFamily="34" charset="0"/>
                        </a:rPr>
                        <a:t>RESOURCE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9430">
                <a:tc>
                  <a:txBody>
                    <a:bodyPr/>
                    <a:lstStyle/>
                    <a:p>
                      <a:pPr algn="ctr"/>
                      <a:r>
                        <a:rPr lang="en-US" sz="700" b="1" dirty="0">
                          <a:solidFill>
                            <a:schemeClr val="tx1"/>
                          </a:solidFill>
                          <a:latin typeface="Arial" pitchFamily="34" charset="0"/>
                          <a:cs typeface="Arial" pitchFamily="34" charset="0"/>
                        </a:rPr>
                        <a: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dirty="0">
                          <a:solidFill>
                            <a:schemeClr val="tx1"/>
                          </a:solidFill>
                          <a:latin typeface="Arial" pitchFamily="34" charset="0"/>
                          <a:cs typeface="Arial" pitchFamily="34" charset="0"/>
                        </a:rPr>
                        <a:t>T - 6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69430">
                <a:tc>
                  <a:txBody>
                    <a:bodyPr/>
                    <a:lstStyle/>
                    <a:p>
                      <a:pPr algn="ctr"/>
                      <a:r>
                        <a:rPr lang="en-US" sz="700" b="1" dirty="0">
                          <a:solidFill>
                            <a:schemeClr val="tx1"/>
                          </a:solidFill>
                          <a:latin typeface="Arial" pitchFamily="34" charset="0"/>
                          <a:cs typeface="Arial" pitchFamily="34" charset="0"/>
                        </a:rPr>
                        <a:t>CL 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dirty="0">
                          <a:solidFill>
                            <a:schemeClr val="tx1"/>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269430">
                <a:tc>
                  <a:txBody>
                    <a:bodyPr/>
                    <a:lstStyle/>
                    <a:p>
                      <a:pPr algn="ctr"/>
                      <a:r>
                        <a:rPr lang="en-US" sz="700" b="1" dirty="0">
                          <a:solidFill>
                            <a:schemeClr val="tx1"/>
                          </a:solidFill>
                          <a:latin typeface="Arial" pitchFamily="34" charset="0"/>
                          <a:cs typeface="Arial" pitchFamily="34" charset="0"/>
                        </a:rPr>
                        <a:t>CL 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b="0" dirty="0">
                          <a:solidFill>
                            <a:schemeClr val="tx1"/>
                          </a:solidFill>
                          <a:latin typeface="Arial" pitchFamily="34" charset="0"/>
                          <a:cs typeface="Arial" pitchFamily="34" charset="0"/>
                        </a:rPr>
                        <a:t>N/A</a:t>
                      </a:r>
                      <a:endParaRPr lang="en-US" sz="9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269430">
                <a:tc>
                  <a:txBody>
                    <a:bodyPr/>
                    <a:lstStyle/>
                    <a:p>
                      <a:pPr algn="ctr"/>
                      <a:r>
                        <a:rPr lang="en-US" sz="700" b="1" dirty="0">
                          <a:solidFill>
                            <a:schemeClr val="tx1"/>
                          </a:solidFill>
                          <a:latin typeface="Arial" pitchFamily="34" charset="0"/>
                          <a:cs typeface="Arial" pitchFamily="34" charset="0"/>
                        </a:rPr>
                        <a:t>CLV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kern="1200" dirty="0">
                          <a:solidFill>
                            <a:schemeClr val="tx1"/>
                          </a:solidFill>
                          <a:latin typeface="Arial" pitchFamily="34" charset="0"/>
                          <a:ea typeface="+mn-ea"/>
                          <a:cs typeface="Arial" pitchFamily="34" charset="0"/>
                        </a:rPr>
                        <a:t>T - 12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69430">
                <a:tc>
                  <a:txBody>
                    <a:bodyPr/>
                    <a:lstStyle/>
                    <a:p>
                      <a:pPr algn="ctr"/>
                      <a:r>
                        <a:rPr lang="en-US" sz="700" b="1" dirty="0">
                          <a:solidFill>
                            <a:schemeClr val="tx1"/>
                          </a:solidFill>
                          <a:latin typeface="Arial" pitchFamily="34" charset="0"/>
                          <a:cs typeface="Arial" pitchFamily="34" charset="0"/>
                        </a:rPr>
                        <a:t>CL</a:t>
                      </a:r>
                      <a:r>
                        <a:rPr lang="en-US" sz="700" b="1" baseline="0" dirty="0">
                          <a:solidFill>
                            <a:schemeClr val="tx1"/>
                          </a:solidFill>
                          <a:latin typeface="Arial" pitchFamily="34" charset="0"/>
                          <a:cs typeface="Arial" pitchFamily="34" charset="0"/>
                        </a:rPr>
                        <a:t> VIII</a:t>
                      </a:r>
                      <a:endParaRPr lang="en-US" sz="7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kern="1200" dirty="0">
                          <a:solidFill>
                            <a:schemeClr val="tx1"/>
                          </a:solidFill>
                          <a:latin typeface="Arial" pitchFamily="34" charset="0"/>
                          <a:ea typeface="+mn-ea"/>
                          <a:cs typeface="Arial" pitchFamily="34" charset="0"/>
                        </a:rPr>
                        <a:t>T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69430">
                <a:tc>
                  <a:txBody>
                    <a:bodyPr/>
                    <a:lstStyle/>
                    <a:p>
                      <a:pPr algn="ctr"/>
                      <a:r>
                        <a:rPr lang="en-US" sz="700" b="1" dirty="0">
                          <a:solidFill>
                            <a:schemeClr val="tx1"/>
                          </a:solidFill>
                          <a:latin typeface="Arial" pitchFamily="34" charset="0"/>
                          <a:cs typeface="Arial" pitchFamily="34" charset="0"/>
                        </a:rPr>
                        <a:t>TNG AIDS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7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9829800" y="457200"/>
            <a:ext cx="1919604" cy="3108543"/>
          </a:xfrm>
          <a:prstGeom prst="rect">
            <a:avLst/>
          </a:prstGeom>
          <a:noFill/>
        </p:spPr>
        <p:txBody>
          <a:bodyPr wrap="square" rtlCol="0">
            <a:spAutoFit/>
          </a:bodyPr>
          <a:lstStyle/>
          <a:p>
            <a:r>
              <a:rPr lang="en-US" sz="800" b="1" u="sng" dirty="0">
                <a:latin typeface="Arial" panose="020B0604020202020204" pitchFamily="34" charset="0"/>
                <a:cs typeface="Arial" panose="020B0604020202020204" pitchFamily="34" charset="0"/>
              </a:rPr>
              <a:t>TIMELINE</a:t>
            </a:r>
            <a:r>
              <a:rPr lang="en-US" sz="1000" b="1" u="sng" dirty="0">
                <a:latin typeface="Arial" panose="020B0604020202020204" pitchFamily="34" charset="0"/>
                <a:cs typeface="Arial" panose="020B0604020202020204" pitchFamily="34" charset="0"/>
              </a:rPr>
              <a:t>:</a:t>
            </a:r>
          </a:p>
          <a:p>
            <a:r>
              <a:rPr lang="en-US" sz="1000" b="1" u="sng" dirty="0">
                <a:latin typeface="Arial" panose="020B0604020202020204" pitchFamily="34" charset="0"/>
                <a:cs typeface="Arial" panose="020B0604020202020204" pitchFamily="34" charset="0"/>
              </a:rPr>
              <a:t>13 JULY2017</a:t>
            </a:r>
          </a:p>
          <a:p>
            <a:r>
              <a:rPr lang="en-US" sz="800" b="1" dirty="0">
                <a:latin typeface="Arial" panose="020B0604020202020204" pitchFamily="34" charset="0"/>
                <a:cs typeface="Arial" panose="020B0604020202020204" pitchFamily="34" charset="0"/>
              </a:rPr>
              <a:t>0730</a:t>
            </a:r>
            <a:r>
              <a:rPr lang="en-US" sz="800" dirty="0">
                <a:latin typeface="Arial" panose="020B0604020202020204" pitchFamily="34" charset="0"/>
                <a:cs typeface="Arial" panose="020B0604020202020204" pitchFamily="34" charset="0"/>
              </a:rPr>
              <a:t>: Range party departs for range set up.  </a:t>
            </a:r>
          </a:p>
          <a:p>
            <a:r>
              <a:rPr lang="en-US" sz="800" b="1" dirty="0">
                <a:latin typeface="Arial" panose="020B0604020202020204" pitchFamily="34" charset="0"/>
                <a:cs typeface="Arial" panose="020B0604020202020204" pitchFamily="34" charset="0"/>
              </a:rPr>
              <a:t>0800</a:t>
            </a:r>
            <a:r>
              <a:rPr lang="en-US" sz="800" dirty="0">
                <a:latin typeface="Arial" panose="020B0604020202020204" pitchFamily="34" charset="0"/>
                <a:cs typeface="Arial" panose="020B0604020202020204" pitchFamily="34" charset="0"/>
              </a:rPr>
              <a:t>: Range Setup </a:t>
            </a:r>
          </a:p>
          <a:p>
            <a:r>
              <a:rPr lang="en-US" sz="800" b="1" dirty="0">
                <a:latin typeface="Arial" panose="020B0604020202020204" pitchFamily="34" charset="0"/>
                <a:cs typeface="Arial" panose="020B0604020202020204" pitchFamily="34" charset="0"/>
              </a:rPr>
              <a:t>0900</a:t>
            </a:r>
            <a:r>
              <a:rPr lang="en-US" sz="800" dirty="0">
                <a:latin typeface="Arial" panose="020B0604020202020204" pitchFamily="34" charset="0"/>
                <a:cs typeface="Arial" panose="020B0604020202020204" pitchFamily="34" charset="0"/>
              </a:rPr>
              <a:t>: Shooters staged for trans to RG 32/ RANGE HOT</a:t>
            </a:r>
          </a:p>
          <a:p>
            <a:r>
              <a:rPr lang="en-US" sz="800" b="1" dirty="0">
                <a:latin typeface="Arial" panose="020B0604020202020204" pitchFamily="34" charset="0"/>
                <a:cs typeface="Arial" panose="020B0604020202020204" pitchFamily="34" charset="0"/>
              </a:rPr>
              <a:t>0930</a:t>
            </a:r>
            <a:r>
              <a:rPr lang="en-US" sz="800" dirty="0">
                <a:latin typeface="Arial" panose="020B0604020202020204" pitchFamily="34" charset="0"/>
                <a:cs typeface="Arial" panose="020B0604020202020204" pitchFamily="34" charset="0"/>
              </a:rPr>
              <a:t>: TCS Briefed, RG Safety Brief</a:t>
            </a:r>
          </a:p>
          <a:p>
            <a:r>
              <a:rPr lang="en-US" sz="800" b="1" dirty="0">
                <a:latin typeface="Arial" panose="020B0604020202020204" pitchFamily="34" charset="0"/>
                <a:cs typeface="Arial" panose="020B0604020202020204" pitchFamily="34" charset="0"/>
              </a:rPr>
              <a:t>TBD-NLT 1700</a:t>
            </a:r>
            <a:r>
              <a:rPr lang="en-US" sz="800" dirty="0">
                <a:latin typeface="Arial" panose="020B0604020202020204" pitchFamily="34" charset="0"/>
                <a:cs typeface="Arial" panose="020B0604020202020204" pitchFamily="34" charset="0"/>
              </a:rPr>
              <a:t>: Range cold/ Cleared/ </a:t>
            </a:r>
            <a:r>
              <a:rPr lang="en-US" sz="800" dirty="0" err="1">
                <a:latin typeface="Arial" panose="020B0604020202020204" pitchFamily="34" charset="0"/>
                <a:cs typeface="Arial" panose="020B0604020202020204" pitchFamily="34" charset="0"/>
              </a:rPr>
              <a:t>Exfil</a:t>
            </a:r>
            <a:r>
              <a:rPr lang="en-US" sz="800" dirty="0">
                <a:latin typeface="Arial" panose="020B0604020202020204" pitchFamily="34" charset="0"/>
                <a:cs typeface="Arial" panose="020B0604020202020204" pitchFamily="34" charset="0"/>
              </a:rPr>
              <a:t> back to </a:t>
            </a:r>
            <a:r>
              <a:rPr lang="en-US" sz="800" dirty="0" err="1">
                <a:latin typeface="Arial" panose="020B0604020202020204" pitchFamily="34" charset="0"/>
                <a:cs typeface="Arial" panose="020B0604020202020204" pitchFamily="34" charset="0"/>
              </a:rPr>
              <a:t>CoF</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b="1" u="sng" dirty="0">
                <a:latin typeface="Arial" panose="020B0604020202020204" pitchFamily="34" charset="0"/>
                <a:cs typeface="Arial" panose="020B0604020202020204" pitchFamily="34" charset="0"/>
              </a:rPr>
              <a:t>UNIFORM:</a:t>
            </a:r>
          </a:p>
          <a:p>
            <a:r>
              <a:rPr lang="en-US" sz="800" dirty="0">
                <a:latin typeface="Arial" panose="020B0604020202020204" pitchFamily="34" charset="0"/>
                <a:cs typeface="Arial" panose="020B0604020202020204" pitchFamily="34" charset="0"/>
              </a:rPr>
              <a:t>ACU</a:t>
            </a:r>
          </a:p>
          <a:p>
            <a:r>
              <a:rPr lang="en-US" sz="800" dirty="0">
                <a:latin typeface="Arial" panose="020B0604020202020204" pitchFamily="34" charset="0"/>
                <a:cs typeface="Arial" panose="020B0604020202020204" pitchFamily="34" charset="0"/>
              </a:rPr>
              <a:t>Plate carrier/TAPS (no plates)</a:t>
            </a:r>
          </a:p>
          <a:p>
            <a:r>
              <a:rPr lang="en-US" sz="800" dirty="0">
                <a:latin typeface="Arial" panose="020B0604020202020204" pitchFamily="34" charset="0"/>
                <a:cs typeface="Arial" panose="020B0604020202020204" pitchFamily="34" charset="0"/>
              </a:rPr>
              <a:t>ACH</a:t>
            </a:r>
          </a:p>
          <a:p>
            <a:r>
              <a:rPr lang="en-US" sz="800" dirty="0">
                <a:latin typeface="Arial" panose="020B0604020202020204" pitchFamily="34" charset="0"/>
                <a:cs typeface="Arial" panose="020B0604020202020204" pitchFamily="34" charset="0"/>
              </a:rPr>
              <a:t>PPE</a:t>
            </a:r>
          </a:p>
          <a:p>
            <a:r>
              <a:rPr lang="en-US" sz="800" dirty="0" err="1">
                <a:latin typeface="Arial" panose="020B0604020202020204" pitchFamily="34" charset="0"/>
                <a:cs typeface="Arial" panose="020B0604020202020204" pitchFamily="34" charset="0"/>
              </a:rPr>
              <a:t>Camelbak</a:t>
            </a:r>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M4</a:t>
            </a:r>
          </a:p>
          <a:p>
            <a:endParaRPr lang="en-US" sz="8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0" y="6200770"/>
          <a:ext cx="9144001" cy="657230"/>
        </p:xfrm>
        <a:graphic>
          <a:graphicData uri="http://schemas.openxmlformats.org/drawingml/2006/table">
            <a:tbl>
              <a:tblPr firstRow="1" bandRow="1">
                <a:tableStyleId>{5C22544A-7EE6-4342-B048-85BDC9FD1C3A}</a:tableStyleId>
              </a:tblPr>
              <a:tblGrid>
                <a:gridCol w="1193549">
                  <a:extLst>
                    <a:ext uri="{9D8B030D-6E8A-4147-A177-3AD203B41FA5}">
                      <a16:colId xmlns:a16="http://schemas.microsoft.com/office/drawing/2014/main" val="20000"/>
                    </a:ext>
                  </a:extLst>
                </a:gridCol>
                <a:gridCol w="1168651">
                  <a:extLst>
                    <a:ext uri="{9D8B030D-6E8A-4147-A177-3AD203B41FA5}">
                      <a16:colId xmlns:a16="http://schemas.microsoft.com/office/drawing/2014/main" val="20001"/>
                    </a:ext>
                  </a:extLst>
                </a:gridCol>
                <a:gridCol w="1218446">
                  <a:extLst>
                    <a:ext uri="{9D8B030D-6E8A-4147-A177-3AD203B41FA5}">
                      <a16:colId xmlns:a16="http://schemas.microsoft.com/office/drawing/2014/main" val="20002"/>
                    </a:ext>
                  </a:extLst>
                </a:gridCol>
                <a:gridCol w="1108295">
                  <a:extLst>
                    <a:ext uri="{9D8B030D-6E8A-4147-A177-3AD203B41FA5}">
                      <a16:colId xmlns:a16="http://schemas.microsoft.com/office/drawing/2014/main" val="20003"/>
                    </a:ext>
                  </a:extLst>
                </a:gridCol>
                <a:gridCol w="1278802">
                  <a:extLst>
                    <a:ext uri="{9D8B030D-6E8A-4147-A177-3AD203B41FA5}">
                      <a16:colId xmlns:a16="http://schemas.microsoft.com/office/drawing/2014/main" val="20004"/>
                    </a:ext>
                  </a:extLst>
                </a:gridCol>
                <a:gridCol w="1184495">
                  <a:extLst>
                    <a:ext uri="{9D8B030D-6E8A-4147-A177-3AD203B41FA5}">
                      <a16:colId xmlns:a16="http://schemas.microsoft.com/office/drawing/2014/main" val="20005"/>
                    </a:ext>
                  </a:extLst>
                </a:gridCol>
                <a:gridCol w="1086416">
                  <a:extLst>
                    <a:ext uri="{9D8B030D-6E8A-4147-A177-3AD203B41FA5}">
                      <a16:colId xmlns:a16="http://schemas.microsoft.com/office/drawing/2014/main" val="20006"/>
                    </a:ext>
                  </a:extLst>
                </a:gridCol>
                <a:gridCol w="905347">
                  <a:extLst>
                    <a:ext uri="{9D8B030D-6E8A-4147-A177-3AD203B41FA5}">
                      <a16:colId xmlns:a16="http://schemas.microsoft.com/office/drawing/2014/main" val="20007"/>
                    </a:ext>
                  </a:extLst>
                </a:gridCol>
              </a:tblGrid>
              <a:tr h="228602">
                <a:tc gridSpan="8">
                  <a:txBody>
                    <a:bodyPr/>
                    <a:lstStyle/>
                    <a:p>
                      <a:pPr algn="ctr"/>
                      <a:r>
                        <a:rPr lang="en-US" sz="900" dirty="0">
                          <a:solidFill>
                            <a:schemeClr val="tx1"/>
                          </a:solidFill>
                          <a:latin typeface="Arial" pitchFamily="34" charset="0"/>
                          <a:cs typeface="Arial" pitchFamily="34" charset="0"/>
                        </a:rPr>
                        <a:t>Training Management (8-STEP</a:t>
                      </a:r>
                      <a:r>
                        <a:rPr lang="en-US" sz="900" baseline="0" dirty="0">
                          <a:solidFill>
                            <a:schemeClr val="tx1"/>
                          </a:solidFill>
                          <a:latin typeface="Arial" pitchFamily="34" charset="0"/>
                          <a:cs typeface="Arial" pitchFamily="34" charset="0"/>
                        </a:rPr>
                        <a:t> Training Model)</a:t>
                      </a:r>
                      <a:endParaRPr lang="en-US" sz="900"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4314">
                <a:tc>
                  <a:txBody>
                    <a:bodyPr/>
                    <a:lstStyle/>
                    <a:p>
                      <a:pPr algn="ctr"/>
                      <a:r>
                        <a:rPr lang="en-US" sz="800" b="1" dirty="0">
                          <a:solidFill>
                            <a:schemeClr val="tx1"/>
                          </a:solidFill>
                          <a:latin typeface="Arial" pitchFamily="34" charset="0"/>
                          <a:cs typeface="Arial" pitchFamily="34" charset="0"/>
                        </a:rPr>
                        <a:t>Plan the</a:t>
                      </a:r>
                      <a:r>
                        <a:rPr lang="en-US" sz="800" b="1" baseline="0" dirty="0">
                          <a:solidFill>
                            <a:schemeClr val="tx1"/>
                          </a:solidFill>
                          <a:latin typeface="Arial" pitchFamily="34" charset="0"/>
                          <a:cs typeface="Arial" pitchFamily="34" charset="0"/>
                        </a:rPr>
                        <a:t> Training</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Recon</a:t>
                      </a:r>
                      <a:r>
                        <a:rPr lang="en-US" sz="800" b="1" baseline="0" dirty="0">
                          <a:solidFill>
                            <a:schemeClr val="tx1"/>
                          </a:solidFill>
                          <a:latin typeface="Arial" pitchFamily="34" charset="0"/>
                          <a:cs typeface="Arial" pitchFamily="34" charset="0"/>
                        </a:rPr>
                        <a:t> the Site</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Train/Certify Leaders</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Issue the Plan</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Rehearse the TNG</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Execute Training</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Evaluate</a:t>
                      </a:r>
                      <a:r>
                        <a:rPr lang="en-US" sz="800" b="1" baseline="0" dirty="0">
                          <a:solidFill>
                            <a:schemeClr val="tx1"/>
                          </a:solidFill>
                          <a:latin typeface="Arial" pitchFamily="34" charset="0"/>
                          <a:cs typeface="Arial" pitchFamily="34" charset="0"/>
                        </a:rPr>
                        <a:t> TNG</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Retraining </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14314">
                <a:tc>
                  <a:txBody>
                    <a:bodyPr/>
                    <a:lstStyle/>
                    <a:p>
                      <a:pPr algn="ctr"/>
                      <a:r>
                        <a:rPr lang="en-US" sz="800" b="1" baseline="0" dirty="0">
                          <a:solidFill>
                            <a:srgbClr val="FF0000"/>
                          </a:solidFill>
                          <a:latin typeface="Arial" pitchFamily="34" charset="0"/>
                          <a:cs typeface="Arial" pitchFamily="34" charset="0"/>
                        </a:rPr>
                        <a:t>27 JUL</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dirty="0">
                          <a:solidFill>
                            <a:srgbClr val="FF0000"/>
                          </a:solidFill>
                          <a:latin typeface="Arial" pitchFamily="34" charset="0"/>
                          <a:cs typeface="Arial" pitchFamily="34" charset="0"/>
                        </a:rPr>
                        <a:t>21</a:t>
                      </a:r>
                      <a:r>
                        <a:rPr lang="en-US" sz="800" b="1" baseline="0" dirty="0">
                          <a:solidFill>
                            <a:srgbClr val="FF0000"/>
                          </a:solidFill>
                          <a:latin typeface="Arial" pitchFamily="34" charset="0"/>
                          <a:cs typeface="Arial" pitchFamily="34" charset="0"/>
                        </a:rPr>
                        <a:t> AUG</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baseline="0" dirty="0">
                          <a:solidFill>
                            <a:srgbClr val="FF0000"/>
                          </a:solidFill>
                          <a:latin typeface="Arial" pitchFamily="34" charset="0"/>
                          <a:cs typeface="Arial" pitchFamily="34" charset="0"/>
                        </a:rPr>
                        <a:t>04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dirty="0">
                          <a:solidFill>
                            <a:srgbClr val="FF0000"/>
                          </a:solidFill>
                          <a:latin typeface="Arial" pitchFamily="34" charset="0"/>
                          <a:cs typeface="Arial" pitchFamily="34" charset="0"/>
                        </a:rPr>
                        <a:t>28</a:t>
                      </a:r>
                      <a:r>
                        <a:rPr lang="en-US" sz="800" b="1" baseline="0" dirty="0">
                          <a:solidFill>
                            <a:srgbClr val="FF0000"/>
                          </a:solidFill>
                          <a:latin typeface="Arial" pitchFamily="34" charset="0"/>
                          <a:cs typeface="Arial" pitchFamily="34" charset="0"/>
                        </a:rPr>
                        <a:t> AUG</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4</a:t>
                      </a:r>
                      <a:r>
                        <a:rPr lang="en-US" sz="800" b="1" baseline="0" dirty="0">
                          <a:solidFill>
                            <a:srgbClr val="FF0000"/>
                          </a:solidFill>
                          <a:latin typeface="Arial" pitchFamily="34" charset="0"/>
                          <a:cs typeface="Arial" pitchFamily="34" charset="0"/>
                        </a:rPr>
                        <a:t>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a:solidFill>
                            <a:srgbClr val="FF0000"/>
                          </a:solidFill>
                          <a:latin typeface="Arial" pitchFamily="34" charset="0"/>
                          <a:cs typeface="Arial" pitchFamily="34" charset="0"/>
                        </a:rPr>
                        <a:t>11-15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15</a:t>
                      </a:r>
                      <a:r>
                        <a:rPr lang="en-US" sz="800" b="1" baseline="0" dirty="0">
                          <a:solidFill>
                            <a:srgbClr val="FF0000"/>
                          </a:solidFill>
                          <a:latin typeface="Arial" pitchFamily="34" charset="0"/>
                          <a:cs typeface="Arial" pitchFamily="34" charset="0"/>
                        </a:rPr>
                        <a:t>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TBD</a:t>
                      </a: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Rectangle 9"/>
          <p:cNvSpPr/>
          <p:nvPr/>
        </p:nvSpPr>
        <p:spPr bwMode="auto">
          <a:xfrm>
            <a:off x="-6048" y="1355248"/>
            <a:ext cx="2667000" cy="4845522"/>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86478" tIns="43239" rIns="86478" bIns="43239" numCol="1" rtlCol="0" anchor="t" anchorCtr="0" compatLnSpc="1">
            <a:prstTxWarp prst="textNoShape">
              <a:avLst/>
            </a:prstTxWarp>
          </a:bodyPr>
          <a:lstStyle/>
          <a:p>
            <a:pPr>
              <a:defRPr/>
            </a:pPr>
            <a:r>
              <a:rPr lang="en-US" sz="800" b="1" u="sng" dirty="0">
                <a:latin typeface="Arial" panose="020B0604020202020204" pitchFamily="34" charset="0"/>
                <a:cs typeface="Arial" panose="020B0604020202020204" pitchFamily="34" charset="0"/>
              </a:rPr>
              <a:t>Phase I: Planning</a:t>
            </a:r>
          </a:p>
          <a:p>
            <a:pPr>
              <a:defRPr/>
            </a:pPr>
            <a:r>
              <a:rPr lang="en-US" sz="800" dirty="0">
                <a:latin typeface="Arial" panose="020B0604020202020204" pitchFamily="34" charset="0"/>
                <a:cs typeface="Arial" panose="020B0604020202020204" pitchFamily="34" charset="0"/>
              </a:rPr>
              <a:t>Starts: Receipt of OPORD</a:t>
            </a:r>
          </a:p>
          <a:p>
            <a:pPr>
              <a:defRPr/>
            </a:pPr>
            <a:r>
              <a:rPr lang="en-US" sz="800" dirty="0">
                <a:latin typeface="Arial" panose="020B0604020202020204" pitchFamily="34" charset="0"/>
                <a:cs typeface="Arial" panose="020B0604020202020204" pitchFamily="34" charset="0"/>
              </a:rPr>
              <a:t>Ends: LD ATK POS CHAOS</a:t>
            </a:r>
          </a:p>
          <a:p>
            <a:pPr marL="457152" indent="-457152">
              <a:lnSpc>
                <a:spcPct val="90000"/>
              </a:lnSpc>
              <a:defRPr/>
            </a:pPr>
            <a:endParaRPr lang="en-US" sz="800" dirty="0">
              <a:latin typeface="Arial" panose="020B0604020202020204" pitchFamily="34" charset="0"/>
              <a:cs typeface="Arial" panose="020B0604020202020204" pitchFamily="34" charset="0"/>
            </a:endParaRPr>
          </a:p>
          <a:p>
            <a:pPr marL="457152" indent="-457152">
              <a:lnSpc>
                <a:spcPct val="90000"/>
              </a:lnSpc>
              <a:defRPr/>
            </a:pPr>
            <a:r>
              <a:rPr lang="en-US" sz="800" b="1" u="sng" dirty="0">
                <a:latin typeface="Arial" panose="020B0604020202020204" pitchFamily="34" charset="0"/>
                <a:cs typeface="Arial" panose="020B0604020202020204" pitchFamily="34" charset="0"/>
              </a:rPr>
              <a:t>Key Tasks Trained</a:t>
            </a:r>
            <a:r>
              <a:rPr lang="en-US" sz="800" b="1" dirty="0">
                <a:latin typeface="Arial" panose="020B0604020202020204" pitchFamily="34" charset="0"/>
                <a:cs typeface="Arial" panose="020B0604020202020204" pitchFamily="34" charset="0"/>
              </a:rPr>
              <a:t>: </a:t>
            </a:r>
          </a:p>
          <a:p>
            <a:pPr marL="120650" indent="-120650">
              <a:lnSpc>
                <a:spcPct val="90000"/>
              </a:lnSpc>
              <a:buFont typeface="Arial" panose="020B0604020202020204" pitchFamily="34" charset="0"/>
              <a:buChar char="•"/>
              <a:defRPr/>
            </a:pPr>
            <a:r>
              <a:rPr lang="en-US" sz="800" dirty="0">
                <a:latin typeface="Arial" panose="020B0604020202020204" pitchFamily="34" charset="0"/>
                <a:cs typeface="Arial" panose="020B0604020202020204" pitchFamily="34" charset="0"/>
              </a:rPr>
              <a:t>Issue a FRAGO (071-326-5502)</a:t>
            </a:r>
          </a:p>
          <a:p>
            <a:pPr marL="120650" indent="-120650">
              <a:lnSpc>
                <a:spcPct val="90000"/>
              </a:lnSpc>
              <a:buFont typeface="Arial" panose="020B0604020202020204" pitchFamily="34" charset="0"/>
              <a:buChar char="•"/>
              <a:defRPr/>
            </a:pPr>
            <a:r>
              <a:rPr lang="en-US" sz="800" dirty="0">
                <a:latin typeface="Arial" panose="020B0604020202020204" pitchFamily="34" charset="0"/>
                <a:cs typeface="Arial" panose="020B0604020202020204" pitchFamily="34" charset="0"/>
              </a:rPr>
              <a:t>Route Selection &amp; Movement Tech/Form.</a:t>
            </a:r>
          </a:p>
          <a:p>
            <a:pPr marL="120650" indent="-120650">
              <a:lnSpc>
                <a:spcPct val="90000"/>
              </a:lnSpc>
              <a:buFont typeface="Arial" panose="020B0604020202020204" pitchFamily="34" charset="0"/>
              <a:buChar char="•"/>
              <a:defRPr/>
            </a:pPr>
            <a:r>
              <a:rPr lang="en-US" sz="800" dirty="0">
                <a:latin typeface="Arial" panose="020B0604020202020204" pitchFamily="34" charset="0"/>
                <a:cs typeface="Arial" panose="020B0604020202020204" pitchFamily="34" charset="0"/>
              </a:rPr>
              <a:t>Alter Soldier Load based on Mission</a:t>
            </a:r>
          </a:p>
          <a:p>
            <a:pPr>
              <a:lnSpc>
                <a:spcPct val="90000"/>
              </a:lnSpc>
              <a:defRPr/>
            </a:pPr>
            <a:endParaRPr lang="en-US" sz="800" dirty="0">
              <a:latin typeface="Arial" panose="020B0604020202020204" pitchFamily="34" charset="0"/>
              <a:cs typeface="Arial" panose="020B0604020202020204" pitchFamily="34" charset="0"/>
            </a:endParaRPr>
          </a:p>
          <a:p>
            <a:pPr>
              <a:lnSpc>
                <a:spcPct val="90000"/>
              </a:lnSpc>
              <a:defRPr/>
            </a:pPr>
            <a:r>
              <a:rPr lang="en-US" sz="800" b="1" u="sng" dirty="0">
                <a:latin typeface="Arial" panose="020B0604020202020204" pitchFamily="34" charset="0"/>
                <a:cs typeface="Arial" panose="020B0604020202020204" pitchFamily="34" charset="0"/>
              </a:rPr>
              <a:t>Endstate</a:t>
            </a:r>
            <a:r>
              <a:rPr lang="en-US" sz="800" b="1" dirty="0">
                <a:latin typeface="Arial" panose="020B0604020202020204" pitchFamily="34" charset="0"/>
                <a:cs typeface="Arial" panose="020B0604020202020204" pitchFamily="34" charset="0"/>
              </a:rPr>
              <a:t>: </a:t>
            </a:r>
          </a:p>
          <a:p>
            <a:pPr>
              <a:lnSpc>
                <a:spcPct val="90000"/>
              </a:lnSpc>
              <a:defRPr/>
            </a:pPr>
            <a:r>
              <a:rPr lang="en-US" sz="800" dirty="0">
                <a:latin typeface="Arial" panose="020B0604020202020204" pitchFamily="34" charset="0"/>
                <a:cs typeface="Arial" panose="020B0604020202020204" pitchFamily="34" charset="0"/>
              </a:rPr>
              <a:t>All Squad members understand and have rehearsed plan.  PCC/PCIs complete, Squad postured in Attack Position and ready to cross the LD.</a:t>
            </a:r>
          </a:p>
          <a:p>
            <a:pPr>
              <a:lnSpc>
                <a:spcPct val="90000"/>
              </a:lnSpc>
              <a:defRPr/>
            </a:pPr>
            <a:endParaRPr lang="en-US" sz="800" dirty="0">
              <a:latin typeface="Arial" panose="020B0604020202020204" pitchFamily="34" charset="0"/>
              <a:cs typeface="Arial" panose="020B0604020202020204" pitchFamily="34" charset="0"/>
            </a:endParaRPr>
          </a:p>
          <a:p>
            <a:pPr>
              <a:lnSpc>
                <a:spcPct val="90000"/>
              </a:lnSpc>
              <a:defRPr/>
            </a:pPr>
            <a:r>
              <a:rPr lang="en-US" sz="800" b="1" u="sng" dirty="0">
                <a:latin typeface="Arial" panose="020B0604020202020204" pitchFamily="34" charset="0"/>
                <a:cs typeface="Arial" panose="020B0604020202020204" pitchFamily="34" charset="0"/>
              </a:rPr>
              <a:t>Scheme of Maneuver</a:t>
            </a:r>
            <a:r>
              <a:rPr lang="en-US" sz="800" b="1" dirty="0">
                <a:latin typeface="Arial" panose="020B0604020202020204" pitchFamily="34" charset="0"/>
                <a:cs typeface="Arial" panose="020B0604020202020204" pitchFamily="34" charset="0"/>
              </a:rPr>
              <a:t>:</a:t>
            </a:r>
          </a:p>
          <a:p>
            <a:pPr marL="176213" indent="-176213">
              <a:lnSpc>
                <a:spcPct val="90000"/>
              </a:lnSpc>
              <a:buAutoNum type="arabicPeriod"/>
              <a:defRPr/>
            </a:pPr>
            <a:r>
              <a:rPr lang="en-US" sz="800" dirty="0">
                <a:latin typeface="Arial" panose="020B0604020202020204" pitchFamily="34" charset="0"/>
                <a:cs typeface="Arial" panose="020B0604020202020204" pitchFamily="34" charset="0"/>
              </a:rPr>
              <a:t>Squad Leader receives Mission to Conduct SQD Attack to the South of the OBJ.</a:t>
            </a:r>
          </a:p>
          <a:p>
            <a:pPr marL="176213" indent="-176213">
              <a:lnSpc>
                <a:spcPct val="90000"/>
              </a:lnSpc>
              <a:buAutoNum type="arabicPeriod"/>
              <a:defRPr/>
            </a:pPr>
            <a:endParaRPr lang="en-US" sz="800" dirty="0">
              <a:latin typeface="Arial" panose="020B0604020202020204" pitchFamily="34" charset="0"/>
              <a:cs typeface="Arial" panose="020B0604020202020204" pitchFamily="34" charset="0"/>
            </a:endParaRPr>
          </a:p>
          <a:p>
            <a:pPr marL="176213" indent="-176213">
              <a:lnSpc>
                <a:spcPct val="90000"/>
              </a:lnSpc>
              <a:buAutoNum type="arabicPeriod"/>
              <a:defRPr/>
            </a:pPr>
            <a:r>
              <a:rPr lang="en-US" sz="800" dirty="0">
                <a:latin typeface="Arial" panose="020B0604020202020204" pitchFamily="34" charset="0"/>
                <a:cs typeface="Arial" panose="020B0604020202020204" pitchFamily="34" charset="0"/>
              </a:rPr>
              <a:t>Squad conduct TLPs</a:t>
            </a:r>
          </a:p>
          <a:p>
            <a:pPr marL="176213" indent="-176213">
              <a:lnSpc>
                <a:spcPct val="90000"/>
              </a:lnSpc>
              <a:buAutoNum type="arabicPeriod"/>
              <a:defRPr/>
            </a:pPr>
            <a:endParaRPr lang="en-US" sz="800" dirty="0">
              <a:latin typeface="Arial" panose="020B0604020202020204" pitchFamily="34" charset="0"/>
              <a:cs typeface="Arial" panose="020B0604020202020204" pitchFamily="34" charset="0"/>
            </a:endParaRPr>
          </a:p>
          <a:p>
            <a:pPr marL="176213" indent="-176213">
              <a:lnSpc>
                <a:spcPct val="90000"/>
              </a:lnSpc>
              <a:buAutoNum type="arabicPeriod"/>
              <a:defRPr/>
            </a:pPr>
            <a:r>
              <a:rPr lang="en-US" sz="800" dirty="0">
                <a:latin typeface="Arial" panose="020B0604020202020204" pitchFamily="34" charset="0"/>
                <a:cs typeface="Arial" panose="020B0604020202020204" pitchFamily="34" charset="0"/>
              </a:rPr>
              <a:t>Squad LDR issues FRAGO / Conducts RXLs</a:t>
            </a:r>
          </a:p>
          <a:p>
            <a:pPr marL="176213" indent="-176213">
              <a:lnSpc>
                <a:spcPct val="90000"/>
              </a:lnSpc>
              <a:buAutoNum type="arabicPeriod"/>
              <a:defRPr/>
            </a:pPr>
            <a:endParaRPr lang="en-US" sz="800" dirty="0">
              <a:latin typeface="Arial" panose="020B0604020202020204" pitchFamily="34" charset="0"/>
              <a:cs typeface="Arial" panose="020B0604020202020204" pitchFamily="34" charset="0"/>
            </a:endParaRPr>
          </a:p>
          <a:p>
            <a:pPr marL="176213" indent="-176213">
              <a:lnSpc>
                <a:spcPct val="90000"/>
              </a:lnSpc>
              <a:buAutoNum type="arabicPeriod"/>
              <a:defRPr/>
            </a:pPr>
            <a:r>
              <a:rPr lang="en-US" sz="800" dirty="0">
                <a:latin typeface="Arial" panose="020B0604020202020204" pitchFamily="34" charset="0"/>
                <a:cs typeface="Arial" panose="020B0604020202020204" pitchFamily="34" charset="0"/>
              </a:rPr>
              <a:t>Squad LD ATK POS CHAOS</a:t>
            </a:r>
          </a:p>
          <a:p>
            <a:pPr fontAlgn="auto">
              <a:spcBef>
                <a:spcPts val="0"/>
              </a:spcBef>
              <a:spcAft>
                <a:spcPts val="0"/>
              </a:spcAft>
              <a:defRPr/>
            </a:pPr>
            <a:endParaRPr lang="en-US" sz="7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9783366" y="2895600"/>
            <a:ext cx="1966038" cy="938719"/>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TASK ORG:</a:t>
            </a:r>
          </a:p>
          <a:p>
            <a:r>
              <a:rPr lang="en-US" sz="1100" b="1" dirty="0">
                <a:latin typeface="Arial" panose="020B0604020202020204" pitchFamily="34" charset="0"/>
                <a:cs typeface="Arial" panose="020B0604020202020204" pitchFamily="34" charset="0"/>
              </a:rPr>
              <a:t>Range OIC- 1LT Gongora</a:t>
            </a:r>
          </a:p>
          <a:p>
            <a:r>
              <a:rPr lang="en-US" sz="1100" b="1" dirty="0">
                <a:latin typeface="Arial" panose="020B0604020202020204" pitchFamily="34" charset="0"/>
                <a:cs typeface="Arial" panose="020B0604020202020204" pitchFamily="34" charset="0"/>
              </a:rPr>
              <a:t>Range RSO- SFC Negron </a:t>
            </a:r>
          </a:p>
          <a:p>
            <a:r>
              <a:rPr lang="en-US" sz="1100" b="1" dirty="0">
                <a:latin typeface="Arial" panose="020B0604020202020204" pitchFamily="34" charset="0"/>
                <a:cs typeface="Arial" panose="020B0604020202020204" pitchFamily="34" charset="0"/>
              </a:rPr>
              <a:t>Safeties: SSG Miles, SGT Chacon, SGT Cotton</a:t>
            </a:r>
          </a:p>
        </p:txBody>
      </p:sp>
      <p:grpSp>
        <p:nvGrpSpPr>
          <p:cNvPr id="65" name="Group 64"/>
          <p:cNvGrpSpPr/>
          <p:nvPr/>
        </p:nvGrpSpPr>
        <p:grpSpPr>
          <a:xfrm>
            <a:off x="2880248" y="698018"/>
            <a:ext cx="5730352" cy="3309751"/>
            <a:chOff x="2153327" y="936300"/>
            <a:chExt cx="6242704" cy="3765802"/>
          </a:xfrm>
        </p:grpSpPr>
        <p:sp>
          <p:nvSpPr>
            <p:cNvPr id="66" name="TextBox 65"/>
            <p:cNvSpPr txBox="1"/>
            <p:nvPr/>
          </p:nvSpPr>
          <p:spPr>
            <a:xfrm>
              <a:off x="7753775" y="4471270"/>
              <a:ext cx="642256" cy="230832"/>
            </a:xfrm>
            <a:prstGeom prst="rect">
              <a:avLst/>
            </a:prstGeom>
            <a:noFill/>
          </p:spPr>
          <p:txBody>
            <a:bodyPr wrap="square" rtlCol="0">
              <a:spAutoFit/>
            </a:bodyPr>
            <a:lstStyle/>
            <a:p>
              <a:pPr algn="ctr"/>
              <a:endParaRPr lang="en-US" sz="900" b="1" dirty="0">
                <a:latin typeface=" Arial"/>
              </a:endParaRPr>
            </a:p>
          </p:txBody>
        </p:sp>
        <p:grpSp>
          <p:nvGrpSpPr>
            <p:cNvPr id="67" name="Group 66"/>
            <p:cNvGrpSpPr/>
            <p:nvPr/>
          </p:nvGrpSpPr>
          <p:grpSpPr>
            <a:xfrm>
              <a:off x="5443105" y="2649647"/>
              <a:ext cx="83164" cy="159939"/>
              <a:chOff x="-2221118" y="-1602787"/>
              <a:chExt cx="92794" cy="190266"/>
            </a:xfrm>
            <a:solidFill>
              <a:srgbClr val="FF0000"/>
            </a:solidFill>
          </p:grpSpPr>
          <p:sp>
            <p:nvSpPr>
              <p:cNvPr id="92" name="Rectangle 91"/>
              <p:cNvSpPr/>
              <p:nvPr/>
            </p:nvSpPr>
            <p:spPr>
              <a:xfrm>
                <a:off x="-2221118" y="-1517886"/>
                <a:ext cx="92793" cy="1053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93" name="Oval 92"/>
              <p:cNvSpPr/>
              <p:nvPr/>
            </p:nvSpPr>
            <p:spPr>
              <a:xfrm>
                <a:off x="-2221118" y="-1602787"/>
                <a:ext cx="92794" cy="669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a:off x="5526269" y="2601316"/>
              <a:ext cx="83164" cy="159939"/>
              <a:chOff x="-2221118" y="-1602787"/>
              <a:chExt cx="92794" cy="190266"/>
            </a:xfrm>
            <a:solidFill>
              <a:srgbClr val="FF0000"/>
            </a:solidFill>
          </p:grpSpPr>
          <p:sp>
            <p:nvSpPr>
              <p:cNvPr id="90" name="Rectangle 89"/>
              <p:cNvSpPr/>
              <p:nvPr/>
            </p:nvSpPr>
            <p:spPr>
              <a:xfrm>
                <a:off x="-2221118" y="-1517886"/>
                <a:ext cx="92793" cy="10536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91" name="Oval 90"/>
              <p:cNvSpPr/>
              <p:nvPr/>
            </p:nvSpPr>
            <p:spPr>
              <a:xfrm>
                <a:off x="-2221118" y="-1602787"/>
                <a:ext cx="92794" cy="669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grpSp>
          <p:nvGrpSpPr>
            <p:cNvPr id="69" name="Group 68"/>
            <p:cNvGrpSpPr/>
            <p:nvPr/>
          </p:nvGrpSpPr>
          <p:grpSpPr>
            <a:xfrm>
              <a:off x="2164536" y="1576460"/>
              <a:ext cx="276645" cy="504568"/>
              <a:chOff x="9754570" y="861294"/>
              <a:chExt cx="276645" cy="504568"/>
            </a:xfrm>
          </p:grpSpPr>
          <p:sp>
            <p:nvSpPr>
              <p:cNvPr id="88" name="Down Arrow 87"/>
              <p:cNvSpPr/>
              <p:nvPr/>
            </p:nvSpPr>
            <p:spPr>
              <a:xfrm rot="10800000">
                <a:off x="9754570" y="861294"/>
                <a:ext cx="276645" cy="504568"/>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Times New Roman" panose="02020603050405020304" pitchFamily="18" charset="0"/>
                  <a:cs typeface="Times New Roman" panose="02020603050405020304" pitchFamily="18" charset="0"/>
                </a:endParaRPr>
              </a:p>
            </p:txBody>
          </p:sp>
          <p:sp>
            <p:nvSpPr>
              <p:cNvPr id="89" name="TextBox 88"/>
              <p:cNvSpPr txBox="1"/>
              <p:nvPr/>
            </p:nvSpPr>
            <p:spPr>
              <a:xfrm>
                <a:off x="9763021" y="1084146"/>
                <a:ext cx="12987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N</a:t>
                </a:r>
              </a:p>
            </p:txBody>
          </p:sp>
        </p:grpSp>
        <p:sp>
          <p:nvSpPr>
            <p:cNvPr id="70" name="TextBox 69"/>
            <p:cNvSpPr txBox="1"/>
            <p:nvPr/>
          </p:nvSpPr>
          <p:spPr>
            <a:xfrm>
              <a:off x="3432062" y="1462199"/>
              <a:ext cx="545690" cy="253916"/>
            </a:xfrm>
            <a:prstGeom prst="rect">
              <a:avLst/>
            </a:prstGeom>
            <a:solidFill>
              <a:schemeClr val="bg1"/>
            </a:solidFill>
            <a:ln>
              <a:solidFill>
                <a:schemeClr val="tx1"/>
              </a:solidFill>
            </a:ln>
          </p:spPr>
          <p:txBody>
            <a:bodyPr wrap="square" rtlCol="0">
              <a:spAutoFit/>
            </a:bodyPr>
            <a:lstStyle/>
            <a:p>
              <a:r>
                <a:rPr lang="en-US" sz="1050" dirty="0"/>
                <a:t>Lane 1</a:t>
              </a:r>
            </a:p>
          </p:txBody>
        </p:sp>
        <p:sp>
          <p:nvSpPr>
            <p:cNvPr id="75" name="TextBox 74"/>
            <p:cNvSpPr txBox="1"/>
            <p:nvPr/>
          </p:nvSpPr>
          <p:spPr>
            <a:xfrm>
              <a:off x="2248513" y="936300"/>
              <a:ext cx="694115" cy="215444"/>
            </a:xfrm>
            <a:prstGeom prst="rect">
              <a:avLst/>
            </a:prstGeom>
            <a:solidFill>
              <a:schemeClr val="bg1"/>
            </a:solidFill>
            <a:ln>
              <a:solidFill>
                <a:schemeClr val="tx1"/>
              </a:solidFill>
            </a:ln>
          </p:spPr>
          <p:txBody>
            <a:bodyPr wrap="square" rtlCol="0">
              <a:spAutoFit/>
            </a:bodyPr>
            <a:lstStyle/>
            <a:p>
              <a:pPr algn="ctr"/>
              <a:r>
                <a:rPr lang="en-US" sz="800" dirty="0"/>
                <a:t>Chow Area</a:t>
              </a:r>
            </a:p>
          </p:txBody>
        </p:sp>
        <p:sp>
          <p:nvSpPr>
            <p:cNvPr id="76" name="TextBox 75"/>
            <p:cNvSpPr txBox="1"/>
            <p:nvPr/>
          </p:nvSpPr>
          <p:spPr>
            <a:xfrm>
              <a:off x="2153327" y="1181017"/>
              <a:ext cx="776316" cy="215444"/>
            </a:xfrm>
            <a:prstGeom prst="rect">
              <a:avLst/>
            </a:prstGeom>
            <a:solidFill>
              <a:schemeClr val="bg1"/>
            </a:solidFill>
            <a:ln>
              <a:solidFill>
                <a:schemeClr val="tx1"/>
              </a:solidFill>
            </a:ln>
          </p:spPr>
          <p:txBody>
            <a:bodyPr wrap="square" rtlCol="0">
              <a:spAutoFit/>
            </a:bodyPr>
            <a:lstStyle/>
            <a:p>
              <a:pPr algn="ctr"/>
              <a:r>
                <a:rPr lang="en-US" sz="800" dirty="0"/>
                <a:t>Terrain Model</a:t>
              </a:r>
            </a:p>
          </p:txBody>
        </p:sp>
        <p:sp>
          <p:nvSpPr>
            <p:cNvPr id="77" name="Oval 76"/>
            <p:cNvSpPr/>
            <p:nvPr/>
          </p:nvSpPr>
          <p:spPr>
            <a:xfrm rot="19476431">
              <a:off x="3123660" y="1105290"/>
              <a:ext cx="948701" cy="251472"/>
            </a:xfrm>
            <a:prstGeom prst="ellipse">
              <a:avLst/>
            </a:prstGeom>
            <a:solidFill>
              <a:schemeClr val="bg1">
                <a:alpha val="40000"/>
              </a:schemeClr>
            </a:solidFill>
            <a:ln w="22225">
              <a:solidFill>
                <a:srgbClr val="0A0AF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800" b="1" dirty="0">
                  <a:solidFill>
                    <a:schemeClr val="tx1"/>
                  </a:solidFill>
                </a:rPr>
                <a:t>ATK POS CHAOS</a:t>
              </a:r>
            </a:p>
          </p:txBody>
        </p:sp>
        <p:grpSp>
          <p:nvGrpSpPr>
            <p:cNvPr id="78" name="Group 77"/>
            <p:cNvGrpSpPr/>
            <p:nvPr/>
          </p:nvGrpSpPr>
          <p:grpSpPr>
            <a:xfrm>
              <a:off x="3806490" y="1082320"/>
              <a:ext cx="806944" cy="297410"/>
              <a:chOff x="9341449" y="3708119"/>
              <a:chExt cx="514200" cy="248695"/>
            </a:xfrm>
          </p:grpSpPr>
          <p:grpSp>
            <p:nvGrpSpPr>
              <p:cNvPr id="79" name="Group 78"/>
              <p:cNvGrpSpPr/>
              <p:nvPr/>
            </p:nvGrpSpPr>
            <p:grpSpPr>
              <a:xfrm>
                <a:off x="9341449" y="3776364"/>
                <a:ext cx="412779" cy="180211"/>
                <a:chOff x="-1336704" y="4388880"/>
                <a:chExt cx="412779" cy="180211"/>
              </a:xfrm>
            </p:grpSpPr>
            <p:sp>
              <p:nvSpPr>
                <p:cNvPr id="82"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1000">
                    <a:solidFill>
                      <a:prstClr val="black"/>
                    </a:solidFill>
                    <a:latin typeface="Arial" pitchFamily="34" charset="0"/>
                    <a:cs typeface="Arial" pitchFamily="34" charset="0"/>
                  </a:endParaRPr>
                </a:p>
              </p:txBody>
            </p:sp>
            <p:sp>
              <p:nvSpPr>
                <p:cNvPr id="83" name="Freeform 82"/>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4" name="Freeform 83"/>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86"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87" name="Rectangle 86"/>
                <p:cNvSpPr/>
                <p:nvPr/>
              </p:nvSpPr>
              <p:spPr>
                <a:xfrm>
                  <a:off x="-1336704" y="4505476"/>
                  <a:ext cx="110763" cy="617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A/1</a:t>
                  </a:r>
                </a:p>
              </p:txBody>
            </p:sp>
          </p:grpSp>
          <p:sp>
            <p:nvSpPr>
              <p:cNvPr id="80" name="Rectangle 79"/>
              <p:cNvSpPr/>
              <p:nvPr/>
            </p:nvSpPr>
            <p:spPr>
              <a:xfrm>
                <a:off x="9786658" y="3892961"/>
                <a:ext cx="68991" cy="63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C</a:t>
                </a:r>
              </a:p>
            </p:txBody>
          </p:sp>
          <p:sp>
            <p:nvSpPr>
              <p:cNvPr id="81" name="Oval 80"/>
              <p:cNvSpPr/>
              <p:nvPr/>
            </p:nvSpPr>
            <p:spPr>
              <a:xfrm>
                <a:off x="9582790" y="3708119"/>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nvGrpSpPr>
          <p:cNvPr id="94" name="Group 93"/>
          <p:cNvGrpSpPr/>
          <p:nvPr/>
        </p:nvGrpSpPr>
        <p:grpSpPr>
          <a:xfrm rot="14771599">
            <a:off x="4140073" y="1551576"/>
            <a:ext cx="4073926" cy="1708071"/>
            <a:chOff x="-4061222" y="2325715"/>
            <a:chExt cx="3766425" cy="2821231"/>
          </a:xfrm>
        </p:grpSpPr>
        <p:cxnSp>
          <p:nvCxnSpPr>
            <p:cNvPr id="95" name="Straight Connector 94"/>
            <p:cNvCxnSpPr/>
            <p:nvPr/>
          </p:nvCxnSpPr>
          <p:spPr>
            <a:xfrm flipV="1">
              <a:off x="-3626358" y="2325715"/>
              <a:ext cx="2483975" cy="2066096"/>
            </a:xfrm>
            <a:prstGeom prst="line">
              <a:avLst/>
            </a:prstGeom>
            <a:ln w="22225">
              <a:solidFill>
                <a:srgbClr val="0A0AF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3420713" y="3041590"/>
              <a:ext cx="3125916" cy="1767536"/>
            </a:xfrm>
            <a:prstGeom prst="line">
              <a:avLst/>
            </a:prstGeom>
            <a:ln w="22225">
              <a:solidFill>
                <a:srgbClr val="0A0AFC"/>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4061222" y="4903721"/>
              <a:ext cx="823116" cy="243225"/>
            </a:xfrm>
            <a:prstGeom prst="line">
              <a:avLst/>
            </a:prstGeom>
            <a:ln w="22225">
              <a:solidFill>
                <a:srgbClr val="0A0AF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3409033" y="4788796"/>
              <a:ext cx="161496" cy="358150"/>
            </a:xfrm>
            <a:prstGeom prst="line">
              <a:avLst/>
            </a:prstGeom>
            <a:ln w="22225">
              <a:solidFill>
                <a:srgbClr val="0A0AFC"/>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3751330" y="4145253"/>
              <a:ext cx="121142" cy="275848"/>
            </a:xfrm>
            <a:prstGeom prst="line">
              <a:avLst/>
            </a:prstGeom>
            <a:ln w="22225">
              <a:solidFill>
                <a:srgbClr val="0A0AFC"/>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4038048" y="4138966"/>
              <a:ext cx="299086" cy="743614"/>
            </a:xfrm>
            <a:prstGeom prst="line">
              <a:avLst/>
            </a:prstGeom>
            <a:ln w="22225">
              <a:solidFill>
                <a:srgbClr val="0A0AFC"/>
              </a:solidFill>
            </a:ln>
          </p:spPr>
          <p:style>
            <a:lnRef idx="1">
              <a:schemeClr val="accent1"/>
            </a:lnRef>
            <a:fillRef idx="0">
              <a:schemeClr val="accent1"/>
            </a:fillRef>
            <a:effectRef idx="0">
              <a:schemeClr val="accent1"/>
            </a:effectRef>
            <a:fontRef idx="minor">
              <a:schemeClr val="tx1"/>
            </a:fontRef>
          </p:style>
        </p:cxnSp>
      </p:grpSp>
      <p:sp>
        <p:nvSpPr>
          <p:cNvPr id="167" name="Freeform 166"/>
          <p:cNvSpPr/>
          <p:nvPr/>
        </p:nvSpPr>
        <p:spPr>
          <a:xfrm>
            <a:off x="4559025" y="611499"/>
            <a:ext cx="3313359" cy="3703178"/>
          </a:xfrm>
          <a:custGeom>
            <a:avLst/>
            <a:gdLst>
              <a:gd name="connsiteX0" fmla="*/ 0 w 3317925"/>
              <a:gd name="connsiteY0" fmla="*/ 387350 h 4044950"/>
              <a:gd name="connsiteX1" fmla="*/ 0 w 3317925"/>
              <a:gd name="connsiteY1" fmla="*/ 387350 h 4044950"/>
              <a:gd name="connsiteX2" fmla="*/ 25400 w 3317925"/>
              <a:gd name="connsiteY2" fmla="*/ 438150 h 4044950"/>
              <a:gd name="connsiteX3" fmla="*/ 31750 w 3317925"/>
              <a:gd name="connsiteY3" fmla="*/ 463550 h 4044950"/>
              <a:gd name="connsiteX4" fmla="*/ 38100 w 3317925"/>
              <a:gd name="connsiteY4" fmla="*/ 482600 h 4044950"/>
              <a:gd name="connsiteX5" fmla="*/ 44450 w 3317925"/>
              <a:gd name="connsiteY5" fmla="*/ 527050 h 4044950"/>
              <a:gd name="connsiteX6" fmla="*/ 57150 w 3317925"/>
              <a:gd name="connsiteY6" fmla="*/ 596900 h 4044950"/>
              <a:gd name="connsiteX7" fmla="*/ 63500 w 3317925"/>
              <a:gd name="connsiteY7" fmla="*/ 647700 h 4044950"/>
              <a:gd name="connsiteX8" fmla="*/ 69850 w 3317925"/>
              <a:gd name="connsiteY8" fmla="*/ 673100 h 4044950"/>
              <a:gd name="connsiteX9" fmla="*/ 95250 w 3317925"/>
              <a:gd name="connsiteY9" fmla="*/ 755650 h 4044950"/>
              <a:gd name="connsiteX10" fmla="*/ 107950 w 3317925"/>
              <a:gd name="connsiteY10" fmla="*/ 800100 h 4044950"/>
              <a:gd name="connsiteX11" fmla="*/ 120650 w 3317925"/>
              <a:gd name="connsiteY11" fmla="*/ 838200 h 4044950"/>
              <a:gd name="connsiteX12" fmla="*/ 127000 w 3317925"/>
              <a:gd name="connsiteY12" fmla="*/ 863600 h 4044950"/>
              <a:gd name="connsiteX13" fmla="*/ 139700 w 3317925"/>
              <a:gd name="connsiteY13" fmla="*/ 908050 h 4044950"/>
              <a:gd name="connsiteX14" fmla="*/ 146050 w 3317925"/>
              <a:gd name="connsiteY14" fmla="*/ 946150 h 4044950"/>
              <a:gd name="connsiteX15" fmla="*/ 158750 w 3317925"/>
              <a:gd name="connsiteY15" fmla="*/ 984250 h 4044950"/>
              <a:gd name="connsiteX16" fmla="*/ 165100 w 3317925"/>
              <a:gd name="connsiteY16" fmla="*/ 1016000 h 4044950"/>
              <a:gd name="connsiteX17" fmla="*/ 177800 w 3317925"/>
              <a:gd name="connsiteY17" fmla="*/ 1054100 h 4044950"/>
              <a:gd name="connsiteX18" fmla="*/ 184150 w 3317925"/>
              <a:gd name="connsiteY18" fmla="*/ 1073150 h 4044950"/>
              <a:gd name="connsiteX19" fmla="*/ 196850 w 3317925"/>
              <a:gd name="connsiteY19" fmla="*/ 1123950 h 4044950"/>
              <a:gd name="connsiteX20" fmla="*/ 203200 w 3317925"/>
              <a:gd name="connsiteY20" fmla="*/ 1149350 h 4044950"/>
              <a:gd name="connsiteX21" fmla="*/ 209550 w 3317925"/>
              <a:gd name="connsiteY21" fmla="*/ 1200150 h 4044950"/>
              <a:gd name="connsiteX22" fmla="*/ 215900 w 3317925"/>
              <a:gd name="connsiteY22" fmla="*/ 1352550 h 4044950"/>
              <a:gd name="connsiteX23" fmla="*/ 222250 w 3317925"/>
              <a:gd name="connsiteY23" fmla="*/ 1371600 h 4044950"/>
              <a:gd name="connsiteX24" fmla="*/ 228600 w 3317925"/>
              <a:gd name="connsiteY24" fmla="*/ 1454150 h 4044950"/>
              <a:gd name="connsiteX25" fmla="*/ 241300 w 3317925"/>
              <a:gd name="connsiteY25" fmla="*/ 1555750 h 4044950"/>
              <a:gd name="connsiteX26" fmla="*/ 247650 w 3317925"/>
              <a:gd name="connsiteY26" fmla="*/ 1581150 h 4044950"/>
              <a:gd name="connsiteX27" fmla="*/ 241300 w 3317925"/>
              <a:gd name="connsiteY27" fmla="*/ 1701800 h 4044950"/>
              <a:gd name="connsiteX28" fmla="*/ 228600 w 3317925"/>
              <a:gd name="connsiteY28" fmla="*/ 1739900 h 4044950"/>
              <a:gd name="connsiteX29" fmla="*/ 222250 w 3317925"/>
              <a:gd name="connsiteY29" fmla="*/ 1816100 h 4044950"/>
              <a:gd name="connsiteX30" fmla="*/ 215900 w 3317925"/>
              <a:gd name="connsiteY30" fmla="*/ 1854200 h 4044950"/>
              <a:gd name="connsiteX31" fmla="*/ 209550 w 3317925"/>
              <a:gd name="connsiteY31" fmla="*/ 1898650 h 4044950"/>
              <a:gd name="connsiteX32" fmla="*/ 203200 w 3317925"/>
              <a:gd name="connsiteY32" fmla="*/ 2082800 h 4044950"/>
              <a:gd name="connsiteX33" fmla="*/ 196850 w 3317925"/>
              <a:gd name="connsiteY33" fmla="*/ 2108200 h 4044950"/>
              <a:gd name="connsiteX34" fmla="*/ 184150 w 3317925"/>
              <a:gd name="connsiteY34" fmla="*/ 2216150 h 4044950"/>
              <a:gd name="connsiteX35" fmla="*/ 190500 w 3317925"/>
              <a:gd name="connsiteY35" fmla="*/ 2305050 h 4044950"/>
              <a:gd name="connsiteX36" fmla="*/ 196850 w 3317925"/>
              <a:gd name="connsiteY36" fmla="*/ 2419350 h 4044950"/>
              <a:gd name="connsiteX37" fmla="*/ 209550 w 3317925"/>
              <a:gd name="connsiteY37" fmla="*/ 2457450 h 4044950"/>
              <a:gd name="connsiteX38" fmla="*/ 222250 w 3317925"/>
              <a:gd name="connsiteY38" fmla="*/ 2495550 h 4044950"/>
              <a:gd name="connsiteX39" fmla="*/ 228600 w 3317925"/>
              <a:gd name="connsiteY39" fmla="*/ 2514600 h 4044950"/>
              <a:gd name="connsiteX40" fmla="*/ 241300 w 3317925"/>
              <a:gd name="connsiteY40" fmla="*/ 2571750 h 4044950"/>
              <a:gd name="connsiteX41" fmla="*/ 247650 w 3317925"/>
              <a:gd name="connsiteY41" fmla="*/ 2603500 h 4044950"/>
              <a:gd name="connsiteX42" fmla="*/ 260350 w 3317925"/>
              <a:gd name="connsiteY42" fmla="*/ 2641600 h 4044950"/>
              <a:gd name="connsiteX43" fmla="*/ 279400 w 3317925"/>
              <a:gd name="connsiteY43" fmla="*/ 2711450 h 4044950"/>
              <a:gd name="connsiteX44" fmla="*/ 304800 w 3317925"/>
              <a:gd name="connsiteY44" fmla="*/ 2755900 h 4044950"/>
              <a:gd name="connsiteX45" fmla="*/ 317500 w 3317925"/>
              <a:gd name="connsiteY45" fmla="*/ 2794000 h 4044950"/>
              <a:gd name="connsiteX46" fmla="*/ 342900 w 3317925"/>
              <a:gd name="connsiteY46" fmla="*/ 2832100 h 4044950"/>
              <a:gd name="connsiteX47" fmla="*/ 355600 w 3317925"/>
              <a:gd name="connsiteY47" fmla="*/ 2851150 h 4044950"/>
              <a:gd name="connsiteX48" fmla="*/ 374650 w 3317925"/>
              <a:gd name="connsiteY48" fmla="*/ 2870200 h 4044950"/>
              <a:gd name="connsiteX49" fmla="*/ 387350 w 3317925"/>
              <a:gd name="connsiteY49" fmla="*/ 2889250 h 4044950"/>
              <a:gd name="connsiteX50" fmla="*/ 406400 w 3317925"/>
              <a:gd name="connsiteY50" fmla="*/ 2895600 h 4044950"/>
              <a:gd name="connsiteX51" fmla="*/ 425450 w 3317925"/>
              <a:gd name="connsiteY51" fmla="*/ 2908300 h 4044950"/>
              <a:gd name="connsiteX52" fmla="*/ 488950 w 3317925"/>
              <a:gd name="connsiteY52" fmla="*/ 2952750 h 4044950"/>
              <a:gd name="connsiteX53" fmla="*/ 533400 w 3317925"/>
              <a:gd name="connsiteY53" fmla="*/ 2978150 h 4044950"/>
              <a:gd name="connsiteX54" fmla="*/ 571500 w 3317925"/>
              <a:gd name="connsiteY54" fmla="*/ 3009900 h 4044950"/>
              <a:gd name="connsiteX55" fmla="*/ 603250 w 3317925"/>
              <a:gd name="connsiteY55" fmla="*/ 3035300 h 4044950"/>
              <a:gd name="connsiteX56" fmla="*/ 635000 w 3317925"/>
              <a:gd name="connsiteY56" fmla="*/ 3073400 h 4044950"/>
              <a:gd name="connsiteX57" fmla="*/ 654050 w 3317925"/>
              <a:gd name="connsiteY57" fmla="*/ 3086100 h 4044950"/>
              <a:gd name="connsiteX58" fmla="*/ 685800 w 3317925"/>
              <a:gd name="connsiteY58" fmla="*/ 3117850 h 4044950"/>
              <a:gd name="connsiteX59" fmla="*/ 717550 w 3317925"/>
              <a:gd name="connsiteY59" fmla="*/ 3149600 h 4044950"/>
              <a:gd name="connsiteX60" fmla="*/ 742950 w 3317925"/>
              <a:gd name="connsiteY60" fmla="*/ 3187700 h 4044950"/>
              <a:gd name="connsiteX61" fmla="*/ 749300 w 3317925"/>
              <a:gd name="connsiteY61" fmla="*/ 3213100 h 4044950"/>
              <a:gd name="connsiteX62" fmla="*/ 793750 w 3317925"/>
              <a:gd name="connsiteY62" fmla="*/ 3251200 h 4044950"/>
              <a:gd name="connsiteX63" fmla="*/ 806450 w 3317925"/>
              <a:gd name="connsiteY63" fmla="*/ 3282950 h 4044950"/>
              <a:gd name="connsiteX64" fmla="*/ 819150 w 3317925"/>
              <a:gd name="connsiteY64" fmla="*/ 3302000 h 4044950"/>
              <a:gd name="connsiteX65" fmla="*/ 838200 w 3317925"/>
              <a:gd name="connsiteY65" fmla="*/ 3359150 h 4044950"/>
              <a:gd name="connsiteX66" fmla="*/ 850900 w 3317925"/>
              <a:gd name="connsiteY66" fmla="*/ 3403600 h 4044950"/>
              <a:gd name="connsiteX67" fmla="*/ 869950 w 3317925"/>
              <a:gd name="connsiteY67" fmla="*/ 3422650 h 4044950"/>
              <a:gd name="connsiteX68" fmla="*/ 882650 w 3317925"/>
              <a:gd name="connsiteY68" fmla="*/ 3460750 h 4044950"/>
              <a:gd name="connsiteX69" fmla="*/ 895350 w 3317925"/>
              <a:gd name="connsiteY69" fmla="*/ 3479800 h 4044950"/>
              <a:gd name="connsiteX70" fmla="*/ 914400 w 3317925"/>
              <a:gd name="connsiteY70" fmla="*/ 3536950 h 4044950"/>
              <a:gd name="connsiteX71" fmla="*/ 920750 w 3317925"/>
              <a:gd name="connsiteY71" fmla="*/ 3556000 h 4044950"/>
              <a:gd name="connsiteX72" fmla="*/ 927100 w 3317925"/>
              <a:gd name="connsiteY72" fmla="*/ 3575050 h 4044950"/>
              <a:gd name="connsiteX73" fmla="*/ 952500 w 3317925"/>
              <a:gd name="connsiteY73" fmla="*/ 3594100 h 4044950"/>
              <a:gd name="connsiteX74" fmla="*/ 965200 w 3317925"/>
              <a:gd name="connsiteY74" fmla="*/ 3613150 h 4044950"/>
              <a:gd name="connsiteX75" fmla="*/ 1022350 w 3317925"/>
              <a:gd name="connsiteY75" fmla="*/ 3657600 h 4044950"/>
              <a:gd name="connsiteX76" fmla="*/ 1047750 w 3317925"/>
              <a:gd name="connsiteY76" fmla="*/ 3695700 h 4044950"/>
              <a:gd name="connsiteX77" fmla="*/ 1085850 w 3317925"/>
              <a:gd name="connsiteY77" fmla="*/ 3708400 h 4044950"/>
              <a:gd name="connsiteX78" fmla="*/ 1123950 w 3317925"/>
              <a:gd name="connsiteY78" fmla="*/ 3733800 h 4044950"/>
              <a:gd name="connsiteX79" fmla="*/ 1143000 w 3317925"/>
              <a:gd name="connsiteY79" fmla="*/ 3740150 h 4044950"/>
              <a:gd name="connsiteX80" fmla="*/ 1168400 w 3317925"/>
              <a:gd name="connsiteY80" fmla="*/ 3752850 h 4044950"/>
              <a:gd name="connsiteX81" fmla="*/ 1193800 w 3317925"/>
              <a:gd name="connsiteY81" fmla="*/ 3759200 h 4044950"/>
              <a:gd name="connsiteX82" fmla="*/ 1231900 w 3317925"/>
              <a:gd name="connsiteY82" fmla="*/ 3778250 h 4044950"/>
              <a:gd name="connsiteX83" fmla="*/ 1250950 w 3317925"/>
              <a:gd name="connsiteY83" fmla="*/ 3790950 h 4044950"/>
              <a:gd name="connsiteX84" fmla="*/ 1320800 w 3317925"/>
              <a:gd name="connsiteY84" fmla="*/ 3816350 h 4044950"/>
              <a:gd name="connsiteX85" fmla="*/ 1403350 w 3317925"/>
              <a:gd name="connsiteY85" fmla="*/ 3822700 h 4044950"/>
              <a:gd name="connsiteX86" fmla="*/ 1479550 w 3317925"/>
              <a:gd name="connsiteY86" fmla="*/ 3835400 h 4044950"/>
              <a:gd name="connsiteX87" fmla="*/ 1657350 w 3317925"/>
              <a:gd name="connsiteY87" fmla="*/ 3848100 h 4044950"/>
              <a:gd name="connsiteX88" fmla="*/ 1968500 w 3317925"/>
              <a:gd name="connsiteY88" fmla="*/ 3835400 h 4044950"/>
              <a:gd name="connsiteX89" fmla="*/ 2019300 w 3317925"/>
              <a:gd name="connsiteY89" fmla="*/ 3822700 h 4044950"/>
              <a:gd name="connsiteX90" fmla="*/ 2044700 w 3317925"/>
              <a:gd name="connsiteY90" fmla="*/ 3816350 h 4044950"/>
              <a:gd name="connsiteX91" fmla="*/ 2133600 w 3317925"/>
              <a:gd name="connsiteY91" fmla="*/ 3778250 h 4044950"/>
              <a:gd name="connsiteX92" fmla="*/ 2171700 w 3317925"/>
              <a:gd name="connsiteY92" fmla="*/ 3771900 h 4044950"/>
              <a:gd name="connsiteX93" fmla="*/ 2260600 w 3317925"/>
              <a:gd name="connsiteY93" fmla="*/ 3752850 h 4044950"/>
              <a:gd name="connsiteX94" fmla="*/ 2368550 w 3317925"/>
              <a:gd name="connsiteY94" fmla="*/ 3746500 h 4044950"/>
              <a:gd name="connsiteX95" fmla="*/ 2482850 w 3317925"/>
              <a:gd name="connsiteY95" fmla="*/ 3733800 h 4044950"/>
              <a:gd name="connsiteX96" fmla="*/ 2559050 w 3317925"/>
              <a:gd name="connsiteY96" fmla="*/ 3740150 h 4044950"/>
              <a:gd name="connsiteX97" fmla="*/ 2603500 w 3317925"/>
              <a:gd name="connsiteY97" fmla="*/ 3765550 h 4044950"/>
              <a:gd name="connsiteX98" fmla="*/ 2628900 w 3317925"/>
              <a:gd name="connsiteY98" fmla="*/ 3822700 h 4044950"/>
              <a:gd name="connsiteX99" fmla="*/ 2635250 w 3317925"/>
              <a:gd name="connsiteY99" fmla="*/ 3841750 h 4044950"/>
              <a:gd name="connsiteX100" fmla="*/ 2673350 w 3317925"/>
              <a:gd name="connsiteY100" fmla="*/ 3873500 h 4044950"/>
              <a:gd name="connsiteX101" fmla="*/ 2698750 w 3317925"/>
              <a:gd name="connsiteY101" fmla="*/ 3886200 h 4044950"/>
              <a:gd name="connsiteX102" fmla="*/ 2717800 w 3317925"/>
              <a:gd name="connsiteY102" fmla="*/ 3905250 h 4044950"/>
              <a:gd name="connsiteX103" fmla="*/ 2736850 w 3317925"/>
              <a:gd name="connsiteY103" fmla="*/ 3911600 h 4044950"/>
              <a:gd name="connsiteX104" fmla="*/ 2755900 w 3317925"/>
              <a:gd name="connsiteY104" fmla="*/ 3924300 h 4044950"/>
              <a:gd name="connsiteX105" fmla="*/ 2794000 w 3317925"/>
              <a:gd name="connsiteY105" fmla="*/ 3943350 h 4044950"/>
              <a:gd name="connsiteX106" fmla="*/ 2806700 w 3317925"/>
              <a:gd name="connsiteY106" fmla="*/ 3962400 h 4044950"/>
              <a:gd name="connsiteX107" fmla="*/ 2844800 w 3317925"/>
              <a:gd name="connsiteY107" fmla="*/ 3975100 h 4044950"/>
              <a:gd name="connsiteX108" fmla="*/ 2889250 w 3317925"/>
              <a:gd name="connsiteY108" fmla="*/ 3994150 h 4044950"/>
              <a:gd name="connsiteX109" fmla="*/ 2914650 w 3317925"/>
              <a:gd name="connsiteY109" fmla="*/ 4006850 h 4044950"/>
              <a:gd name="connsiteX110" fmla="*/ 2946400 w 3317925"/>
              <a:gd name="connsiteY110" fmla="*/ 4032250 h 4044950"/>
              <a:gd name="connsiteX111" fmla="*/ 3009900 w 3317925"/>
              <a:gd name="connsiteY111" fmla="*/ 4044950 h 4044950"/>
              <a:gd name="connsiteX112" fmla="*/ 3086100 w 3317925"/>
              <a:gd name="connsiteY112" fmla="*/ 4044950 h 4044950"/>
              <a:gd name="connsiteX113" fmla="*/ 3213100 w 3317925"/>
              <a:gd name="connsiteY113" fmla="*/ 4038600 h 4044950"/>
              <a:gd name="connsiteX114" fmla="*/ 3251200 w 3317925"/>
              <a:gd name="connsiteY114" fmla="*/ 4025900 h 4044950"/>
              <a:gd name="connsiteX115" fmla="*/ 3270250 w 3317925"/>
              <a:gd name="connsiteY115" fmla="*/ 4019550 h 4044950"/>
              <a:gd name="connsiteX116" fmla="*/ 3289300 w 3317925"/>
              <a:gd name="connsiteY116" fmla="*/ 4006850 h 4044950"/>
              <a:gd name="connsiteX117" fmla="*/ 3295650 w 3317925"/>
              <a:gd name="connsiteY117" fmla="*/ 3752850 h 4044950"/>
              <a:gd name="connsiteX118" fmla="*/ 3289300 w 3317925"/>
              <a:gd name="connsiteY118" fmla="*/ 3575050 h 4044950"/>
              <a:gd name="connsiteX119" fmla="*/ 3276600 w 3317925"/>
              <a:gd name="connsiteY119" fmla="*/ 3511550 h 4044950"/>
              <a:gd name="connsiteX120" fmla="*/ 3270250 w 3317925"/>
              <a:gd name="connsiteY120" fmla="*/ 3486150 h 4044950"/>
              <a:gd name="connsiteX121" fmla="*/ 3263900 w 3317925"/>
              <a:gd name="connsiteY121" fmla="*/ 3467100 h 4044950"/>
              <a:gd name="connsiteX122" fmla="*/ 3257550 w 3317925"/>
              <a:gd name="connsiteY122" fmla="*/ 3441700 h 4044950"/>
              <a:gd name="connsiteX123" fmla="*/ 3251200 w 3317925"/>
              <a:gd name="connsiteY123" fmla="*/ 3422650 h 4044950"/>
              <a:gd name="connsiteX124" fmla="*/ 3238500 w 3317925"/>
              <a:gd name="connsiteY124" fmla="*/ 3352800 h 4044950"/>
              <a:gd name="connsiteX125" fmla="*/ 3232150 w 3317925"/>
              <a:gd name="connsiteY125" fmla="*/ 3327400 h 4044950"/>
              <a:gd name="connsiteX126" fmla="*/ 3225800 w 3317925"/>
              <a:gd name="connsiteY126" fmla="*/ 3263900 h 4044950"/>
              <a:gd name="connsiteX127" fmla="*/ 3213100 w 3317925"/>
              <a:gd name="connsiteY127" fmla="*/ 3238500 h 4044950"/>
              <a:gd name="connsiteX128" fmla="*/ 3200400 w 3317925"/>
              <a:gd name="connsiteY128" fmla="*/ 3194050 h 4044950"/>
              <a:gd name="connsiteX129" fmla="*/ 3187700 w 3317925"/>
              <a:gd name="connsiteY129" fmla="*/ 3155950 h 4044950"/>
              <a:gd name="connsiteX130" fmla="*/ 3175000 w 3317925"/>
              <a:gd name="connsiteY130" fmla="*/ 3105150 h 4044950"/>
              <a:gd name="connsiteX131" fmla="*/ 3168650 w 3317925"/>
              <a:gd name="connsiteY131" fmla="*/ 3086100 h 4044950"/>
              <a:gd name="connsiteX132" fmla="*/ 3162300 w 3317925"/>
              <a:gd name="connsiteY132" fmla="*/ 3054350 h 4044950"/>
              <a:gd name="connsiteX133" fmla="*/ 3143250 w 3317925"/>
              <a:gd name="connsiteY133" fmla="*/ 2990850 h 4044950"/>
              <a:gd name="connsiteX134" fmla="*/ 3130550 w 3317925"/>
              <a:gd name="connsiteY134" fmla="*/ 2901950 h 4044950"/>
              <a:gd name="connsiteX135" fmla="*/ 3124200 w 3317925"/>
              <a:gd name="connsiteY135" fmla="*/ 2882900 h 4044950"/>
              <a:gd name="connsiteX136" fmla="*/ 3117850 w 3317925"/>
              <a:gd name="connsiteY136" fmla="*/ 2844800 h 4044950"/>
              <a:gd name="connsiteX137" fmla="*/ 3111500 w 3317925"/>
              <a:gd name="connsiteY137" fmla="*/ 2762250 h 4044950"/>
              <a:gd name="connsiteX138" fmla="*/ 3098800 w 3317925"/>
              <a:gd name="connsiteY138" fmla="*/ 2470150 h 4044950"/>
              <a:gd name="connsiteX139" fmla="*/ 3086100 w 3317925"/>
              <a:gd name="connsiteY139" fmla="*/ 2413000 h 4044950"/>
              <a:gd name="connsiteX140" fmla="*/ 3079750 w 3317925"/>
              <a:gd name="connsiteY140" fmla="*/ 2355850 h 4044950"/>
              <a:gd name="connsiteX141" fmla="*/ 3073400 w 3317925"/>
              <a:gd name="connsiteY141" fmla="*/ 2279650 h 4044950"/>
              <a:gd name="connsiteX142" fmla="*/ 3060700 w 3317925"/>
              <a:gd name="connsiteY142" fmla="*/ 2228850 h 4044950"/>
              <a:gd name="connsiteX143" fmla="*/ 3041650 w 3317925"/>
              <a:gd name="connsiteY143" fmla="*/ 2152650 h 4044950"/>
              <a:gd name="connsiteX144" fmla="*/ 3035300 w 3317925"/>
              <a:gd name="connsiteY144" fmla="*/ 2133600 h 4044950"/>
              <a:gd name="connsiteX145" fmla="*/ 3028950 w 3317925"/>
              <a:gd name="connsiteY145" fmla="*/ 2108200 h 4044950"/>
              <a:gd name="connsiteX146" fmla="*/ 3009900 w 3317925"/>
              <a:gd name="connsiteY146" fmla="*/ 2095500 h 4044950"/>
              <a:gd name="connsiteX147" fmla="*/ 2984500 w 3317925"/>
              <a:gd name="connsiteY147" fmla="*/ 2070100 h 4044950"/>
              <a:gd name="connsiteX148" fmla="*/ 2978150 w 3317925"/>
              <a:gd name="connsiteY148" fmla="*/ 2051050 h 4044950"/>
              <a:gd name="connsiteX149" fmla="*/ 2959100 w 3317925"/>
              <a:gd name="connsiteY149" fmla="*/ 2032000 h 4044950"/>
              <a:gd name="connsiteX150" fmla="*/ 2933700 w 3317925"/>
              <a:gd name="connsiteY150" fmla="*/ 2000250 h 4044950"/>
              <a:gd name="connsiteX151" fmla="*/ 2921000 w 3317925"/>
              <a:gd name="connsiteY151" fmla="*/ 1968500 h 4044950"/>
              <a:gd name="connsiteX152" fmla="*/ 2914650 w 3317925"/>
              <a:gd name="connsiteY152" fmla="*/ 1949450 h 4044950"/>
              <a:gd name="connsiteX153" fmla="*/ 2895600 w 3317925"/>
              <a:gd name="connsiteY153" fmla="*/ 1936750 h 4044950"/>
              <a:gd name="connsiteX154" fmla="*/ 2876550 w 3317925"/>
              <a:gd name="connsiteY154" fmla="*/ 1917700 h 4044950"/>
              <a:gd name="connsiteX155" fmla="*/ 2838450 w 3317925"/>
              <a:gd name="connsiteY155" fmla="*/ 1905000 h 4044950"/>
              <a:gd name="connsiteX156" fmla="*/ 2800350 w 3317925"/>
              <a:gd name="connsiteY156" fmla="*/ 1892300 h 4044950"/>
              <a:gd name="connsiteX157" fmla="*/ 2743200 w 3317925"/>
              <a:gd name="connsiteY157" fmla="*/ 1873250 h 4044950"/>
              <a:gd name="connsiteX158" fmla="*/ 2724150 w 3317925"/>
              <a:gd name="connsiteY158" fmla="*/ 1866900 h 4044950"/>
              <a:gd name="connsiteX159" fmla="*/ 2686050 w 3317925"/>
              <a:gd name="connsiteY159" fmla="*/ 1847850 h 4044950"/>
              <a:gd name="connsiteX160" fmla="*/ 2667000 w 3317925"/>
              <a:gd name="connsiteY160" fmla="*/ 1835150 h 4044950"/>
              <a:gd name="connsiteX161" fmla="*/ 2628900 w 3317925"/>
              <a:gd name="connsiteY161" fmla="*/ 1822450 h 4044950"/>
              <a:gd name="connsiteX162" fmla="*/ 2603500 w 3317925"/>
              <a:gd name="connsiteY162" fmla="*/ 1809750 h 4044950"/>
              <a:gd name="connsiteX163" fmla="*/ 2597150 w 3317925"/>
              <a:gd name="connsiteY163" fmla="*/ 1790700 h 4044950"/>
              <a:gd name="connsiteX164" fmla="*/ 2552700 w 3317925"/>
              <a:gd name="connsiteY164" fmla="*/ 1752600 h 4044950"/>
              <a:gd name="connsiteX165" fmla="*/ 2533650 w 3317925"/>
              <a:gd name="connsiteY165" fmla="*/ 1739900 h 4044950"/>
              <a:gd name="connsiteX166" fmla="*/ 2495550 w 3317925"/>
              <a:gd name="connsiteY166" fmla="*/ 1727200 h 4044950"/>
              <a:gd name="connsiteX167" fmla="*/ 2482850 w 3317925"/>
              <a:gd name="connsiteY167" fmla="*/ 1708150 h 4044950"/>
              <a:gd name="connsiteX168" fmla="*/ 2457450 w 3317925"/>
              <a:gd name="connsiteY168" fmla="*/ 1701800 h 4044950"/>
              <a:gd name="connsiteX169" fmla="*/ 2432050 w 3317925"/>
              <a:gd name="connsiteY169" fmla="*/ 1689100 h 4044950"/>
              <a:gd name="connsiteX170" fmla="*/ 2393950 w 3317925"/>
              <a:gd name="connsiteY170" fmla="*/ 1676400 h 4044950"/>
              <a:gd name="connsiteX171" fmla="*/ 2374900 w 3317925"/>
              <a:gd name="connsiteY171" fmla="*/ 1663700 h 4044950"/>
              <a:gd name="connsiteX172" fmla="*/ 2336800 w 3317925"/>
              <a:gd name="connsiteY172" fmla="*/ 1651000 h 4044950"/>
              <a:gd name="connsiteX173" fmla="*/ 2317750 w 3317925"/>
              <a:gd name="connsiteY173" fmla="*/ 1638300 h 4044950"/>
              <a:gd name="connsiteX174" fmla="*/ 2273300 w 3317925"/>
              <a:gd name="connsiteY174" fmla="*/ 1625600 h 4044950"/>
              <a:gd name="connsiteX175" fmla="*/ 2216150 w 3317925"/>
              <a:gd name="connsiteY175" fmla="*/ 1606550 h 4044950"/>
              <a:gd name="connsiteX176" fmla="*/ 2197100 w 3317925"/>
              <a:gd name="connsiteY176" fmla="*/ 1600200 h 4044950"/>
              <a:gd name="connsiteX177" fmla="*/ 2178050 w 3317925"/>
              <a:gd name="connsiteY177" fmla="*/ 1593850 h 4044950"/>
              <a:gd name="connsiteX178" fmla="*/ 2165350 w 3317925"/>
              <a:gd name="connsiteY178" fmla="*/ 1574800 h 4044950"/>
              <a:gd name="connsiteX179" fmla="*/ 2146300 w 3317925"/>
              <a:gd name="connsiteY179" fmla="*/ 1568450 h 4044950"/>
              <a:gd name="connsiteX180" fmla="*/ 2108200 w 3317925"/>
              <a:gd name="connsiteY180" fmla="*/ 1543050 h 4044950"/>
              <a:gd name="connsiteX181" fmla="*/ 2089150 w 3317925"/>
              <a:gd name="connsiteY181" fmla="*/ 1530350 h 4044950"/>
              <a:gd name="connsiteX182" fmla="*/ 2070100 w 3317925"/>
              <a:gd name="connsiteY182" fmla="*/ 1517650 h 4044950"/>
              <a:gd name="connsiteX183" fmla="*/ 2044700 w 3317925"/>
              <a:gd name="connsiteY183" fmla="*/ 1498600 h 4044950"/>
              <a:gd name="connsiteX184" fmla="*/ 2019300 w 3317925"/>
              <a:gd name="connsiteY184" fmla="*/ 1485900 h 4044950"/>
              <a:gd name="connsiteX185" fmla="*/ 2000250 w 3317925"/>
              <a:gd name="connsiteY185" fmla="*/ 1473200 h 4044950"/>
              <a:gd name="connsiteX186" fmla="*/ 1981200 w 3317925"/>
              <a:gd name="connsiteY186" fmla="*/ 1466850 h 4044950"/>
              <a:gd name="connsiteX187" fmla="*/ 1943100 w 3317925"/>
              <a:gd name="connsiteY187" fmla="*/ 1441450 h 4044950"/>
              <a:gd name="connsiteX188" fmla="*/ 1924050 w 3317925"/>
              <a:gd name="connsiteY188" fmla="*/ 1428750 h 4044950"/>
              <a:gd name="connsiteX189" fmla="*/ 1905000 w 3317925"/>
              <a:gd name="connsiteY189" fmla="*/ 1416050 h 4044950"/>
              <a:gd name="connsiteX190" fmla="*/ 1885950 w 3317925"/>
              <a:gd name="connsiteY190" fmla="*/ 1403350 h 4044950"/>
              <a:gd name="connsiteX191" fmla="*/ 1873250 w 3317925"/>
              <a:gd name="connsiteY191" fmla="*/ 1384300 h 4044950"/>
              <a:gd name="connsiteX192" fmla="*/ 1854200 w 3317925"/>
              <a:gd name="connsiteY192" fmla="*/ 1377950 h 4044950"/>
              <a:gd name="connsiteX193" fmla="*/ 1835150 w 3317925"/>
              <a:gd name="connsiteY193" fmla="*/ 1365250 h 4044950"/>
              <a:gd name="connsiteX194" fmla="*/ 1797050 w 3317925"/>
              <a:gd name="connsiteY194" fmla="*/ 1327150 h 4044950"/>
              <a:gd name="connsiteX195" fmla="*/ 1739900 w 3317925"/>
              <a:gd name="connsiteY195" fmla="*/ 1276350 h 4044950"/>
              <a:gd name="connsiteX196" fmla="*/ 1689100 w 3317925"/>
              <a:gd name="connsiteY196" fmla="*/ 1206500 h 4044950"/>
              <a:gd name="connsiteX197" fmla="*/ 1676400 w 3317925"/>
              <a:gd name="connsiteY197" fmla="*/ 1187450 h 4044950"/>
              <a:gd name="connsiteX198" fmla="*/ 1663700 w 3317925"/>
              <a:gd name="connsiteY198" fmla="*/ 1162050 h 4044950"/>
              <a:gd name="connsiteX199" fmla="*/ 1644650 w 3317925"/>
              <a:gd name="connsiteY199" fmla="*/ 1149350 h 4044950"/>
              <a:gd name="connsiteX200" fmla="*/ 1619250 w 3317925"/>
              <a:gd name="connsiteY200" fmla="*/ 1111250 h 4044950"/>
              <a:gd name="connsiteX201" fmla="*/ 1600200 w 3317925"/>
              <a:gd name="connsiteY201" fmla="*/ 1073150 h 4044950"/>
              <a:gd name="connsiteX202" fmla="*/ 1593850 w 3317925"/>
              <a:gd name="connsiteY202" fmla="*/ 1054100 h 4044950"/>
              <a:gd name="connsiteX203" fmla="*/ 1574800 w 3317925"/>
              <a:gd name="connsiteY203" fmla="*/ 1041400 h 4044950"/>
              <a:gd name="connsiteX204" fmla="*/ 1543050 w 3317925"/>
              <a:gd name="connsiteY204" fmla="*/ 1009650 h 4044950"/>
              <a:gd name="connsiteX205" fmla="*/ 1530350 w 3317925"/>
              <a:gd name="connsiteY205" fmla="*/ 990600 h 4044950"/>
              <a:gd name="connsiteX206" fmla="*/ 1511300 w 3317925"/>
              <a:gd name="connsiteY206" fmla="*/ 977900 h 4044950"/>
              <a:gd name="connsiteX207" fmla="*/ 1473200 w 3317925"/>
              <a:gd name="connsiteY207" fmla="*/ 939800 h 4044950"/>
              <a:gd name="connsiteX208" fmla="*/ 1435100 w 3317925"/>
              <a:gd name="connsiteY208" fmla="*/ 914400 h 4044950"/>
              <a:gd name="connsiteX209" fmla="*/ 1428750 w 3317925"/>
              <a:gd name="connsiteY209" fmla="*/ 895350 h 4044950"/>
              <a:gd name="connsiteX210" fmla="*/ 1390650 w 3317925"/>
              <a:gd name="connsiteY210" fmla="*/ 869950 h 4044950"/>
              <a:gd name="connsiteX211" fmla="*/ 1352550 w 3317925"/>
              <a:gd name="connsiteY211" fmla="*/ 844550 h 4044950"/>
              <a:gd name="connsiteX212" fmla="*/ 1314450 w 3317925"/>
              <a:gd name="connsiteY212" fmla="*/ 819150 h 4044950"/>
              <a:gd name="connsiteX213" fmla="*/ 1276350 w 3317925"/>
              <a:gd name="connsiteY213" fmla="*/ 781050 h 4044950"/>
              <a:gd name="connsiteX214" fmla="*/ 1257300 w 3317925"/>
              <a:gd name="connsiteY214" fmla="*/ 762000 h 4044950"/>
              <a:gd name="connsiteX215" fmla="*/ 1212850 w 3317925"/>
              <a:gd name="connsiteY215" fmla="*/ 755650 h 4044950"/>
              <a:gd name="connsiteX216" fmla="*/ 1193800 w 3317925"/>
              <a:gd name="connsiteY216" fmla="*/ 749300 h 4044950"/>
              <a:gd name="connsiteX217" fmla="*/ 1174750 w 3317925"/>
              <a:gd name="connsiteY217" fmla="*/ 730250 h 4044950"/>
              <a:gd name="connsiteX218" fmla="*/ 1155700 w 3317925"/>
              <a:gd name="connsiteY218" fmla="*/ 717550 h 4044950"/>
              <a:gd name="connsiteX219" fmla="*/ 1123950 w 3317925"/>
              <a:gd name="connsiteY219" fmla="*/ 679450 h 4044950"/>
              <a:gd name="connsiteX220" fmla="*/ 1111250 w 3317925"/>
              <a:gd name="connsiteY220" fmla="*/ 660400 h 4044950"/>
              <a:gd name="connsiteX221" fmla="*/ 1085850 w 3317925"/>
              <a:gd name="connsiteY221" fmla="*/ 641350 h 4044950"/>
              <a:gd name="connsiteX222" fmla="*/ 1041400 w 3317925"/>
              <a:gd name="connsiteY222" fmla="*/ 596900 h 4044950"/>
              <a:gd name="connsiteX223" fmla="*/ 1016000 w 3317925"/>
              <a:gd name="connsiteY223" fmla="*/ 558800 h 4044950"/>
              <a:gd name="connsiteX224" fmla="*/ 996950 w 3317925"/>
              <a:gd name="connsiteY224" fmla="*/ 539750 h 4044950"/>
              <a:gd name="connsiteX225" fmla="*/ 958850 w 3317925"/>
              <a:gd name="connsiteY225" fmla="*/ 482600 h 4044950"/>
              <a:gd name="connsiteX226" fmla="*/ 946150 w 3317925"/>
              <a:gd name="connsiteY226" fmla="*/ 463550 h 4044950"/>
              <a:gd name="connsiteX227" fmla="*/ 920750 w 3317925"/>
              <a:gd name="connsiteY227" fmla="*/ 444500 h 4044950"/>
              <a:gd name="connsiteX228" fmla="*/ 895350 w 3317925"/>
              <a:gd name="connsiteY228" fmla="*/ 412750 h 4044950"/>
              <a:gd name="connsiteX229" fmla="*/ 863600 w 3317925"/>
              <a:gd name="connsiteY229" fmla="*/ 368300 h 4044950"/>
              <a:gd name="connsiteX230" fmla="*/ 831850 w 3317925"/>
              <a:gd name="connsiteY230" fmla="*/ 336550 h 4044950"/>
              <a:gd name="connsiteX231" fmla="*/ 787400 w 3317925"/>
              <a:gd name="connsiteY231" fmla="*/ 273050 h 4044950"/>
              <a:gd name="connsiteX232" fmla="*/ 768350 w 3317925"/>
              <a:gd name="connsiteY232" fmla="*/ 260350 h 4044950"/>
              <a:gd name="connsiteX233" fmla="*/ 736600 w 3317925"/>
              <a:gd name="connsiteY233" fmla="*/ 228600 h 4044950"/>
              <a:gd name="connsiteX234" fmla="*/ 698500 w 3317925"/>
              <a:gd name="connsiteY234" fmla="*/ 203200 h 4044950"/>
              <a:gd name="connsiteX235" fmla="*/ 679450 w 3317925"/>
              <a:gd name="connsiteY235" fmla="*/ 184150 h 4044950"/>
              <a:gd name="connsiteX236" fmla="*/ 660400 w 3317925"/>
              <a:gd name="connsiteY236" fmla="*/ 171450 h 4044950"/>
              <a:gd name="connsiteX237" fmla="*/ 654050 w 3317925"/>
              <a:gd name="connsiteY237" fmla="*/ 152400 h 4044950"/>
              <a:gd name="connsiteX238" fmla="*/ 603250 w 3317925"/>
              <a:gd name="connsiteY238" fmla="*/ 127000 h 4044950"/>
              <a:gd name="connsiteX239" fmla="*/ 552450 w 3317925"/>
              <a:gd name="connsiteY239" fmla="*/ 88900 h 4044950"/>
              <a:gd name="connsiteX240" fmla="*/ 495300 w 3317925"/>
              <a:gd name="connsiteY240" fmla="*/ 57150 h 4044950"/>
              <a:gd name="connsiteX241" fmla="*/ 476250 w 3317925"/>
              <a:gd name="connsiteY241" fmla="*/ 44450 h 4044950"/>
              <a:gd name="connsiteX242" fmla="*/ 457200 w 3317925"/>
              <a:gd name="connsiteY242" fmla="*/ 38100 h 4044950"/>
              <a:gd name="connsiteX243" fmla="*/ 393700 w 3317925"/>
              <a:gd name="connsiteY243" fmla="*/ 6350 h 4044950"/>
              <a:gd name="connsiteX244" fmla="*/ 387350 w 3317925"/>
              <a:gd name="connsiteY244" fmla="*/ 6350 h 4044950"/>
              <a:gd name="connsiteX245" fmla="*/ 406400 w 3317925"/>
              <a:gd name="connsiteY245" fmla="*/ 0 h 404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3317925" h="4044950">
                <a:moveTo>
                  <a:pt x="0" y="387350"/>
                </a:moveTo>
                <a:lnTo>
                  <a:pt x="0" y="387350"/>
                </a:lnTo>
                <a:cubicBezTo>
                  <a:pt x="8467" y="404283"/>
                  <a:pt x="18118" y="420674"/>
                  <a:pt x="25400" y="438150"/>
                </a:cubicBezTo>
                <a:cubicBezTo>
                  <a:pt x="28757" y="446206"/>
                  <a:pt x="29352" y="455159"/>
                  <a:pt x="31750" y="463550"/>
                </a:cubicBezTo>
                <a:cubicBezTo>
                  <a:pt x="33589" y="469986"/>
                  <a:pt x="35983" y="476250"/>
                  <a:pt x="38100" y="482600"/>
                </a:cubicBezTo>
                <a:cubicBezTo>
                  <a:pt x="40217" y="497417"/>
                  <a:pt x="42472" y="512214"/>
                  <a:pt x="44450" y="527050"/>
                </a:cubicBezTo>
                <a:cubicBezTo>
                  <a:pt x="52428" y="586885"/>
                  <a:pt x="45091" y="560722"/>
                  <a:pt x="57150" y="596900"/>
                </a:cubicBezTo>
                <a:cubicBezTo>
                  <a:pt x="59267" y="613833"/>
                  <a:pt x="60695" y="630867"/>
                  <a:pt x="63500" y="647700"/>
                </a:cubicBezTo>
                <a:cubicBezTo>
                  <a:pt x="64935" y="656308"/>
                  <a:pt x="68616" y="664460"/>
                  <a:pt x="69850" y="673100"/>
                </a:cubicBezTo>
                <a:cubicBezTo>
                  <a:pt x="80715" y="749157"/>
                  <a:pt x="59629" y="720029"/>
                  <a:pt x="95250" y="755650"/>
                </a:cubicBezTo>
                <a:cubicBezTo>
                  <a:pt x="116590" y="819671"/>
                  <a:pt x="84030" y="720366"/>
                  <a:pt x="107950" y="800100"/>
                </a:cubicBezTo>
                <a:cubicBezTo>
                  <a:pt x="111797" y="812922"/>
                  <a:pt x="117403" y="825213"/>
                  <a:pt x="120650" y="838200"/>
                </a:cubicBezTo>
                <a:cubicBezTo>
                  <a:pt x="122767" y="846667"/>
                  <a:pt x="124602" y="855209"/>
                  <a:pt x="127000" y="863600"/>
                </a:cubicBezTo>
                <a:cubicBezTo>
                  <a:pt x="135070" y="891843"/>
                  <a:pt x="133083" y="874965"/>
                  <a:pt x="139700" y="908050"/>
                </a:cubicBezTo>
                <a:cubicBezTo>
                  <a:pt x="142225" y="920675"/>
                  <a:pt x="142927" y="933659"/>
                  <a:pt x="146050" y="946150"/>
                </a:cubicBezTo>
                <a:cubicBezTo>
                  <a:pt x="149297" y="959137"/>
                  <a:pt x="156125" y="971123"/>
                  <a:pt x="158750" y="984250"/>
                </a:cubicBezTo>
                <a:cubicBezTo>
                  <a:pt x="160867" y="994833"/>
                  <a:pt x="162260" y="1005587"/>
                  <a:pt x="165100" y="1016000"/>
                </a:cubicBezTo>
                <a:cubicBezTo>
                  <a:pt x="168622" y="1028915"/>
                  <a:pt x="173567" y="1041400"/>
                  <a:pt x="177800" y="1054100"/>
                </a:cubicBezTo>
                <a:cubicBezTo>
                  <a:pt x="179917" y="1060450"/>
                  <a:pt x="182527" y="1066656"/>
                  <a:pt x="184150" y="1073150"/>
                </a:cubicBezTo>
                <a:lnTo>
                  <a:pt x="196850" y="1123950"/>
                </a:lnTo>
                <a:cubicBezTo>
                  <a:pt x="198967" y="1132417"/>
                  <a:pt x="202118" y="1140690"/>
                  <a:pt x="203200" y="1149350"/>
                </a:cubicBezTo>
                <a:lnTo>
                  <a:pt x="209550" y="1200150"/>
                </a:lnTo>
                <a:cubicBezTo>
                  <a:pt x="211667" y="1250950"/>
                  <a:pt x="212144" y="1301845"/>
                  <a:pt x="215900" y="1352550"/>
                </a:cubicBezTo>
                <a:cubicBezTo>
                  <a:pt x="216394" y="1359225"/>
                  <a:pt x="221420" y="1364958"/>
                  <a:pt x="222250" y="1371600"/>
                </a:cubicBezTo>
                <a:cubicBezTo>
                  <a:pt x="225673" y="1398985"/>
                  <a:pt x="226101" y="1426665"/>
                  <a:pt x="228600" y="1454150"/>
                </a:cubicBezTo>
                <a:cubicBezTo>
                  <a:pt x="230528" y="1475360"/>
                  <a:pt x="236983" y="1532006"/>
                  <a:pt x="241300" y="1555750"/>
                </a:cubicBezTo>
                <a:cubicBezTo>
                  <a:pt x="242861" y="1564336"/>
                  <a:pt x="245533" y="1572683"/>
                  <a:pt x="247650" y="1581150"/>
                </a:cubicBezTo>
                <a:cubicBezTo>
                  <a:pt x="245533" y="1621367"/>
                  <a:pt x="246098" y="1661815"/>
                  <a:pt x="241300" y="1701800"/>
                </a:cubicBezTo>
                <a:cubicBezTo>
                  <a:pt x="239705" y="1715092"/>
                  <a:pt x="228600" y="1739900"/>
                  <a:pt x="228600" y="1739900"/>
                </a:cubicBezTo>
                <a:cubicBezTo>
                  <a:pt x="226483" y="1765300"/>
                  <a:pt x="225065" y="1790768"/>
                  <a:pt x="222250" y="1816100"/>
                </a:cubicBezTo>
                <a:cubicBezTo>
                  <a:pt x="220828" y="1828896"/>
                  <a:pt x="217858" y="1841475"/>
                  <a:pt x="215900" y="1854200"/>
                </a:cubicBezTo>
                <a:cubicBezTo>
                  <a:pt x="213624" y="1868993"/>
                  <a:pt x="211667" y="1883833"/>
                  <a:pt x="209550" y="1898650"/>
                </a:cubicBezTo>
                <a:cubicBezTo>
                  <a:pt x="207433" y="1960033"/>
                  <a:pt x="206916" y="2021493"/>
                  <a:pt x="203200" y="2082800"/>
                </a:cubicBezTo>
                <a:cubicBezTo>
                  <a:pt x="202672" y="2091511"/>
                  <a:pt x="198285" y="2099592"/>
                  <a:pt x="196850" y="2108200"/>
                </a:cubicBezTo>
                <a:cubicBezTo>
                  <a:pt x="193941" y="2125655"/>
                  <a:pt x="185850" y="2200854"/>
                  <a:pt x="184150" y="2216150"/>
                </a:cubicBezTo>
                <a:cubicBezTo>
                  <a:pt x="186267" y="2245783"/>
                  <a:pt x="188647" y="2275399"/>
                  <a:pt x="190500" y="2305050"/>
                </a:cubicBezTo>
                <a:cubicBezTo>
                  <a:pt x="192880" y="2343134"/>
                  <a:pt x="192117" y="2381486"/>
                  <a:pt x="196850" y="2419350"/>
                </a:cubicBezTo>
                <a:cubicBezTo>
                  <a:pt x="198510" y="2432634"/>
                  <a:pt x="205317" y="2444750"/>
                  <a:pt x="209550" y="2457450"/>
                </a:cubicBezTo>
                <a:lnTo>
                  <a:pt x="222250" y="2495550"/>
                </a:lnTo>
                <a:cubicBezTo>
                  <a:pt x="224367" y="2501900"/>
                  <a:pt x="227500" y="2507998"/>
                  <a:pt x="228600" y="2514600"/>
                </a:cubicBezTo>
                <a:cubicBezTo>
                  <a:pt x="246073" y="2619441"/>
                  <a:pt x="225668" y="2509221"/>
                  <a:pt x="241300" y="2571750"/>
                </a:cubicBezTo>
                <a:cubicBezTo>
                  <a:pt x="243918" y="2582221"/>
                  <a:pt x="244810" y="2593087"/>
                  <a:pt x="247650" y="2603500"/>
                </a:cubicBezTo>
                <a:cubicBezTo>
                  <a:pt x="251172" y="2616415"/>
                  <a:pt x="257725" y="2628473"/>
                  <a:pt x="260350" y="2641600"/>
                </a:cubicBezTo>
                <a:cubicBezTo>
                  <a:pt x="263758" y="2658640"/>
                  <a:pt x="270193" y="2697639"/>
                  <a:pt x="279400" y="2711450"/>
                </a:cubicBezTo>
                <a:cubicBezTo>
                  <a:pt x="290855" y="2728633"/>
                  <a:pt x="296743" y="2735759"/>
                  <a:pt x="304800" y="2755900"/>
                </a:cubicBezTo>
                <a:cubicBezTo>
                  <a:pt x="309772" y="2768329"/>
                  <a:pt x="310074" y="2782861"/>
                  <a:pt x="317500" y="2794000"/>
                </a:cubicBezTo>
                <a:lnTo>
                  <a:pt x="342900" y="2832100"/>
                </a:lnTo>
                <a:cubicBezTo>
                  <a:pt x="347133" y="2838450"/>
                  <a:pt x="350204" y="2845754"/>
                  <a:pt x="355600" y="2851150"/>
                </a:cubicBezTo>
                <a:cubicBezTo>
                  <a:pt x="361950" y="2857500"/>
                  <a:pt x="368901" y="2863301"/>
                  <a:pt x="374650" y="2870200"/>
                </a:cubicBezTo>
                <a:cubicBezTo>
                  <a:pt x="379536" y="2876063"/>
                  <a:pt x="381391" y="2884482"/>
                  <a:pt x="387350" y="2889250"/>
                </a:cubicBezTo>
                <a:cubicBezTo>
                  <a:pt x="392577" y="2893431"/>
                  <a:pt x="400413" y="2892607"/>
                  <a:pt x="406400" y="2895600"/>
                </a:cubicBezTo>
                <a:cubicBezTo>
                  <a:pt x="413226" y="2899013"/>
                  <a:pt x="419240" y="2903864"/>
                  <a:pt x="425450" y="2908300"/>
                </a:cubicBezTo>
                <a:cubicBezTo>
                  <a:pt x="444033" y="2921574"/>
                  <a:pt x="469486" y="2943018"/>
                  <a:pt x="488950" y="2952750"/>
                </a:cubicBezTo>
                <a:cubicBezTo>
                  <a:pt x="504477" y="2960514"/>
                  <a:pt x="519937" y="2966931"/>
                  <a:pt x="533400" y="2978150"/>
                </a:cubicBezTo>
                <a:cubicBezTo>
                  <a:pt x="582293" y="3018894"/>
                  <a:pt x="524202" y="2978368"/>
                  <a:pt x="571500" y="3009900"/>
                </a:cubicBezTo>
                <a:cubicBezTo>
                  <a:pt x="599903" y="3052505"/>
                  <a:pt x="566444" y="3010763"/>
                  <a:pt x="603250" y="3035300"/>
                </a:cubicBezTo>
                <a:cubicBezTo>
                  <a:pt x="634458" y="3056106"/>
                  <a:pt x="611572" y="3049972"/>
                  <a:pt x="635000" y="3073400"/>
                </a:cubicBezTo>
                <a:cubicBezTo>
                  <a:pt x="640396" y="3078796"/>
                  <a:pt x="647700" y="3081867"/>
                  <a:pt x="654050" y="3086100"/>
                </a:cubicBezTo>
                <a:cubicBezTo>
                  <a:pt x="687917" y="3136900"/>
                  <a:pt x="643467" y="3075517"/>
                  <a:pt x="685800" y="3117850"/>
                </a:cubicBezTo>
                <a:cubicBezTo>
                  <a:pt x="728133" y="3160183"/>
                  <a:pt x="666750" y="3115733"/>
                  <a:pt x="717550" y="3149600"/>
                </a:cubicBezTo>
                <a:cubicBezTo>
                  <a:pt x="726017" y="3162300"/>
                  <a:pt x="739248" y="3172892"/>
                  <a:pt x="742950" y="3187700"/>
                </a:cubicBezTo>
                <a:cubicBezTo>
                  <a:pt x="745067" y="3196167"/>
                  <a:pt x="744970" y="3205523"/>
                  <a:pt x="749300" y="3213100"/>
                </a:cubicBezTo>
                <a:cubicBezTo>
                  <a:pt x="755933" y="3224708"/>
                  <a:pt x="784618" y="3244351"/>
                  <a:pt x="793750" y="3251200"/>
                </a:cubicBezTo>
                <a:cubicBezTo>
                  <a:pt x="797983" y="3261783"/>
                  <a:pt x="801352" y="3272755"/>
                  <a:pt x="806450" y="3282950"/>
                </a:cubicBezTo>
                <a:cubicBezTo>
                  <a:pt x="809863" y="3289776"/>
                  <a:pt x="816737" y="3294760"/>
                  <a:pt x="819150" y="3302000"/>
                </a:cubicBezTo>
                <a:cubicBezTo>
                  <a:pt x="841964" y="3370442"/>
                  <a:pt x="809343" y="3315864"/>
                  <a:pt x="838200" y="3359150"/>
                </a:cubicBezTo>
                <a:cubicBezTo>
                  <a:pt x="839047" y="3362537"/>
                  <a:pt x="847256" y="3398134"/>
                  <a:pt x="850900" y="3403600"/>
                </a:cubicBezTo>
                <a:cubicBezTo>
                  <a:pt x="855881" y="3411072"/>
                  <a:pt x="863600" y="3416300"/>
                  <a:pt x="869950" y="3422650"/>
                </a:cubicBezTo>
                <a:cubicBezTo>
                  <a:pt x="874183" y="3435350"/>
                  <a:pt x="875224" y="3449611"/>
                  <a:pt x="882650" y="3460750"/>
                </a:cubicBezTo>
                <a:cubicBezTo>
                  <a:pt x="886883" y="3467100"/>
                  <a:pt x="892250" y="3472826"/>
                  <a:pt x="895350" y="3479800"/>
                </a:cubicBezTo>
                <a:lnTo>
                  <a:pt x="914400" y="3536950"/>
                </a:lnTo>
                <a:lnTo>
                  <a:pt x="920750" y="3556000"/>
                </a:lnTo>
                <a:cubicBezTo>
                  <a:pt x="922867" y="3562350"/>
                  <a:pt x="921745" y="3571034"/>
                  <a:pt x="927100" y="3575050"/>
                </a:cubicBezTo>
                <a:cubicBezTo>
                  <a:pt x="935567" y="3581400"/>
                  <a:pt x="945016" y="3586616"/>
                  <a:pt x="952500" y="3594100"/>
                </a:cubicBezTo>
                <a:cubicBezTo>
                  <a:pt x="957896" y="3599496"/>
                  <a:pt x="959457" y="3608124"/>
                  <a:pt x="965200" y="3613150"/>
                </a:cubicBezTo>
                <a:cubicBezTo>
                  <a:pt x="998603" y="3642377"/>
                  <a:pt x="999667" y="3628436"/>
                  <a:pt x="1022350" y="3657600"/>
                </a:cubicBezTo>
                <a:cubicBezTo>
                  <a:pt x="1031721" y="3669648"/>
                  <a:pt x="1033270" y="3690873"/>
                  <a:pt x="1047750" y="3695700"/>
                </a:cubicBezTo>
                <a:cubicBezTo>
                  <a:pt x="1060450" y="3699933"/>
                  <a:pt x="1074711" y="3700974"/>
                  <a:pt x="1085850" y="3708400"/>
                </a:cubicBezTo>
                <a:cubicBezTo>
                  <a:pt x="1098550" y="3716867"/>
                  <a:pt x="1109470" y="3728973"/>
                  <a:pt x="1123950" y="3733800"/>
                </a:cubicBezTo>
                <a:cubicBezTo>
                  <a:pt x="1130300" y="3735917"/>
                  <a:pt x="1136848" y="3737513"/>
                  <a:pt x="1143000" y="3740150"/>
                </a:cubicBezTo>
                <a:cubicBezTo>
                  <a:pt x="1151701" y="3743879"/>
                  <a:pt x="1159537" y="3749526"/>
                  <a:pt x="1168400" y="3752850"/>
                </a:cubicBezTo>
                <a:cubicBezTo>
                  <a:pt x="1176572" y="3755914"/>
                  <a:pt x="1185333" y="3757083"/>
                  <a:pt x="1193800" y="3759200"/>
                </a:cubicBezTo>
                <a:cubicBezTo>
                  <a:pt x="1248395" y="3795596"/>
                  <a:pt x="1179320" y="3751960"/>
                  <a:pt x="1231900" y="3778250"/>
                </a:cubicBezTo>
                <a:cubicBezTo>
                  <a:pt x="1238726" y="3781663"/>
                  <a:pt x="1244124" y="3787537"/>
                  <a:pt x="1250950" y="3790950"/>
                </a:cubicBezTo>
                <a:cubicBezTo>
                  <a:pt x="1259446" y="3795198"/>
                  <a:pt x="1313795" y="3815811"/>
                  <a:pt x="1320800" y="3816350"/>
                </a:cubicBezTo>
                <a:lnTo>
                  <a:pt x="1403350" y="3822700"/>
                </a:lnTo>
                <a:cubicBezTo>
                  <a:pt x="1428750" y="3826933"/>
                  <a:pt x="1453865" y="3833565"/>
                  <a:pt x="1479550" y="3835400"/>
                </a:cubicBezTo>
                <a:lnTo>
                  <a:pt x="1657350" y="3848100"/>
                </a:lnTo>
                <a:cubicBezTo>
                  <a:pt x="1762305" y="3845476"/>
                  <a:pt x="1865242" y="3850151"/>
                  <a:pt x="1968500" y="3835400"/>
                </a:cubicBezTo>
                <a:cubicBezTo>
                  <a:pt x="2007231" y="3829867"/>
                  <a:pt x="1989752" y="3831142"/>
                  <a:pt x="2019300" y="3822700"/>
                </a:cubicBezTo>
                <a:cubicBezTo>
                  <a:pt x="2027691" y="3820302"/>
                  <a:pt x="2036644" y="3819707"/>
                  <a:pt x="2044700" y="3816350"/>
                </a:cubicBezTo>
                <a:cubicBezTo>
                  <a:pt x="2075544" y="3803498"/>
                  <a:pt x="2100117" y="3783830"/>
                  <a:pt x="2133600" y="3778250"/>
                </a:cubicBezTo>
                <a:cubicBezTo>
                  <a:pt x="2146300" y="3776133"/>
                  <a:pt x="2159111" y="3774598"/>
                  <a:pt x="2171700" y="3771900"/>
                </a:cubicBezTo>
                <a:cubicBezTo>
                  <a:pt x="2205797" y="3764593"/>
                  <a:pt x="2226817" y="3755788"/>
                  <a:pt x="2260600" y="3752850"/>
                </a:cubicBezTo>
                <a:cubicBezTo>
                  <a:pt x="2296510" y="3749727"/>
                  <a:pt x="2332636" y="3749578"/>
                  <a:pt x="2368550" y="3746500"/>
                </a:cubicBezTo>
                <a:cubicBezTo>
                  <a:pt x="2406744" y="3743226"/>
                  <a:pt x="2444750" y="3738033"/>
                  <a:pt x="2482850" y="3733800"/>
                </a:cubicBezTo>
                <a:cubicBezTo>
                  <a:pt x="2508250" y="3735917"/>
                  <a:pt x="2533999" y="3735453"/>
                  <a:pt x="2559050" y="3740150"/>
                </a:cubicBezTo>
                <a:cubicBezTo>
                  <a:pt x="2570259" y="3742252"/>
                  <a:pt x="2593518" y="3758895"/>
                  <a:pt x="2603500" y="3765550"/>
                </a:cubicBezTo>
                <a:cubicBezTo>
                  <a:pt x="2636265" y="3863844"/>
                  <a:pt x="2598711" y="3762323"/>
                  <a:pt x="2628900" y="3822700"/>
                </a:cubicBezTo>
                <a:cubicBezTo>
                  <a:pt x="2631893" y="3828687"/>
                  <a:pt x="2631537" y="3836181"/>
                  <a:pt x="2635250" y="3841750"/>
                </a:cubicBezTo>
                <a:cubicBezTo>
                  <a:pt x="2643332" y="3853873"/>
                  <a:pt x="2660735" y="3866291"/>
                  <a:pt x="2673350" y="3873500"/>
                </a:cubicBezTo>
                <a:cubicBezTo>
                  <a:pt x="2681569" y="3878196"/>
                  <a:pt x="2691047" y="3880698"/>
                  <a:pt x="2698750" y="3886200"/>
                </a:cubicBezTo>
                <a:cubicBezTo>
                  <a:pt x="2706058" y="3891420"/>
                  <a:pt x="2710328" y="3900269"/>
                  <a:pt x="2717800" y="3905250"/>
                </a:cubicBezTo>
                <a:cubicBezTo>
                  <a:pt x="2723369" y="3908963"/>
                  <a:pt x="2730863" y="3908607"/>
                  <a:pt x="2736850" y="3911600"/>
                </a:cubicBezTo>
                <a:cubicBezTo>
                  <a:pt x="2743676" y="3915013"/>
                  <a:pt x="2749074" y="3920887"/>
                  <a:pt x="2755900" y="3924300"/>
                </a:cubicBezTo>
                <a:cubicBezTo>
                  <a:pt x="2808480" y="3950590"/>
                  <a:pt x="2739405" y="3906954"/>
                  <a:pt x="2794000" y="3943350"/>
                </a:cubicBezTo>
                <a:cubicBezTo>
                  <a:pt x="2798233" y="3949700"/>
                  <a:pt x="2800228" y="3958355"/>
                  <a:pt x="2806700" y="3962400"/>
                </a:cubicBezTo>
                <a:cubicBezTo>
                  <a:pt x="2818052" y="3969495"/>
                  <a:pt x="2832826" y="3969113"/>
                  <a:pt x="2844800" y="3975100"/>
                </a:cubicBezTo>
                <a:cubicBezTo>
                  <a:pt x="2929041" y="4017221"/>
                  <a:pt x="2823846" y="3966120"/>
                  <a:pt x="2889250" y="3994150"/>
                </a:cubicBezTo>
                <a:cubicBezTo>
                  <a:pt x="2897951" y="3997879"/>
                  <a:pt x="2906183" y="4002617"/>
                  <a:pt x="2914650" y="4006850"/>
                </a:cubicBezTo>
                <a:cubicBezTo>
                  <a:pt x="2928641" y="4027836"/>
                  <a:pt x="2922234" y="4026673"/>
                  <a:pt x="2946400" y="4032250"/>
                </a:cubicBezTo>
                <a:cubicBezTo>
                  <a:pt x="2967433" y="4037104"/>
                  <a:pt x="3009900" y="4044950"/>
                  <a:pt x="3009900" y="4044950"/>
                </a:cubicBezTo>
                <a:cubicBezTo>
                  <a:pt x="3054561" y="4030063"/>
                  <a:pt x="3001030" y="4044950"/>
                  <a:pt x="3086100" y="4044950"/>
                </a:cubicBezTo>
                <a:cubicBezTo>
                  <a:pt x="3128486" y="4044950"/>
                  <a:pt x="3170767" y="4040717"/>
                  <a:pt x="3213100" y="4038600"/>
                </a:cubicBezTo>
                <a:lnTo>
                  <a:pt x="3251200" y="4025900"/>
                </a:lnTo>
                <a:cubicBezTo>
                  <a:pt x="3257550" y="4023783"/>
                  <a:pt x="3264681" y="4023263"/>
                  <a:pt x="3270250" y="4019550"/>
                </a:cubicBezTo>
                <a:lnTo>
                  <a:pt x="3289300" y="4006850"/>
                </a:lnTo>
                <a:cubicBezTo>
                  <a:pt x="3345374" y="3922740"/>
                  <a:pt x="3303074" y="3994127"/>
                  <a:pt x="3295650" y="3752850"/>
                </a:cubicBezTo>
                <a:cubicBezTo>
                  <a:pt x="3293826" y="3693574"/>
                  <a:pt x="3292683" y="3634258"/>
                  <a:pt x="3289300" y="3575050"/>
                </a:cubicBezTo>
                <a:cubicBezTo>
                  <a:pt x="3286591" y="3527638"/>
                  <a:pt x="3285631" y="3543160"/>
                  <a:pt x="3276600" y="3511550"/>
                </a:cubicBezTo>
                <a:cubicBezTo>
                  <a:pt x="3274202" y="3503159"/>
                  <a:pt x="3272648" y="3494541"/>
                  <a:pt x="3270250" y="3486150"/>
                </a:cubicBezTo>
                <a:cubicBezTo>
                  <a:pt x="3268411" y="3479714"/>
                  <a:pt x="3265739" y="3473536"/>
                  <a:pt x="3263900" y="3467100"/>
                </a:cubicBezTo>
                <a:cubicBezTo>
                  <a:pt x="3261502" y="3458709"/>
                  <a:pt x="3259948" y="3450091"/>
                  <a:pt x="3257550" y="3441700"/>
                </a:cubicBezTo>
                <a:cubicBezTo>
                  <a:pt x="3255711" y="3435264"/>
                  <a:pt x="3252823" y="3429144"/>
                  <a:pt x="3251200" y="3422650"/>
                </a:cubicBezTo>
                <a:cubicBezTo>
                  <a:pt x="3244390" y="3395408"/>
                  <a:pt x="3244161" y="3381107"/>
                  <a:pt x="3238500" y="3352800"/>
                </a:cubicBezTo>
                <a:cubicBezTo>
                  <a:pt x="3236788" y="3344242"/>
                  <a:pt x="3234267" y="3335867"/>
                  <a:pt x="3232150" y="3327400"/>
                </a:cubicBezTo>
                <a:cubicBezTo>
                  <a:pt x="3230033" y="3306233"/>
                  <a:pt x="3230257" y="3284700"/>
                  <a:pt x="3225800" y="3263900"/>
                </a:cubicBezTo>
                <a:cubicBezTo>
                  <a:pt x="3223817" y="3254644"/>
                  <a:pt x="3216829" y="3247201"/>
                  <a:pt x="3213100" y="3238500"/>
                </a:cubicBezTo>
                <a:cubicBezTo>
                  <a:pt x="3205987" y="3221902"/>
                  <a:pt x="3205771" y="3211952"/>
                  <a:pt x="3200400" y="3194050"/>
                </a:cubicBezTo>
                <a:cubicBezTo>
                  <a:pt x="3196553" y="3181228"/>
                  <a:pt x="3190947" y="3168937"/>
                  <a:pt x="3187700" y="3155950"/>
                </a:cubicBezTo>
                <a:cubicBezTo>
                  <a:pt x="3183467" y="3139017"/>
                  <a:pt x="3180520" y="3121709"/>
                  <a:pt x="3175000" y="3105150"/>
                </a:cubicBezTo>
                <a:cubicBezTo>
                  <a:pt x="3172883" y="3098800"/>
                  <a:pt x="3170273" y="3092594"/>
                  <a:pt x="3168650" y="3086100"/>
                </a:cubicBezTo>
                <a:cubicBezTo>
                  <a:pt x="3166032" y="3075629"/>
                  <a:pt x="3165140" y="3064763"/>
                  <a:pt x="3162300" y="3054350"/>
                </a:cubicBezTo>
                <a:cubicBezTo>
                  <a:pt x="3150151" y="3009803"/>
                  <a:pt x="3150688" y="3028042"/>
                  <a:pt x="3143250" y="2990850"/>
                </a:cubicBezTo>
                <a:cubicBezTo>
                  <a:pt x="3122427" y="2886733"/>
                  <a:pt x="3153962" y="3030716"/>
                  <a:pt x="3130550" y="2901950"/>
                </a:cubicBezTo>
                <a:cubicBezTo>
                  <a:pt x="3129353" y="2895364"/>
                  <a:pt x="3125652" y="2889434"/>
                  <a:pt x="3124200" y="2882900"/>
                </a:cubicBezTo>
                <a:cubicBezTo>
                  <a:pt x="3121407" y="2870331"/>
                  <a:pt x="3119967" y="2857500"/>
                  <a:pt x="3117850" y="2844800"/>
                </a:cubicBezTo>
                <a:cubicBezTo>
                  <a:pt x="3115733" y="2817283"/>
                  <a:pt x="3112626" y="2789825"/>
                  <a:pt x="3111500" y="2762250"/>
                </a:cubicBezTo>
                <a:cubicBezTo>
                  <a:pt x="3107208" y="2657091"/>
                  <a:pt x="3111996" y="2569120"/>
                  <a:pt x="3098800" y="2470150"/>
                </a:cubicBezTo>
                <a:cubicBezTo>
                  <a:pt x="3096497" y="2452875"/>
                  <a:pt x="3090412" y="2430246"/>
                  <a:pt x="3086100" y="2413000"/>
                </a:cubicBezTo>
                <a:cubicBezTo>
                  <a:pt x="3083983" y="2393950"/>
                  <a:pt x="3081567" y="2374931"/>
                  <a:pt x="3079750" y="2355850"/>
                </a:cubicBezTo>
                <a:cubicBezTo>
                  <a:pt x="3077334" y="2330477"/>
                  <a:pt x="3077181" y="2304856"/>
                  <a:pt x="3073400" y="2279650"/>
                </a:cubicBezTo>
                <a:cubicBezTo>
                  <a:pt x="3070811" y="2262389"/>
                  <a:pt x="3063569" y="2246067"/>
                  <a:pt x="3060700" y="2228850"/>
                </a:cubicBezTo>
                <a:cubicBezTo>
                  <a:pt x="3052149" y="2177545"/>
                  <a:pt x="3058421" y="2202964"/>
                  <a:pt x="3041650" y="2152650"/>
                </a:cubicBezTo>
                <a:cubicBezTo>
                  <a:pt x="3039533" y="2146300"/>
                  <a:pt x="3036923" y="2140094"/>
                  <a:pt x="3035300" y="2133600"/>
                </a:cubicBezTo>
                <a:cubicBezTo>
                  <a:pt x="3033183" y="2125133"/>
                  <a:pt x="3033791" y="2115462"/>
                  <a:pt x="3028950" y="2108200"/>
                </a:cubicBezTo>
                <a:cubicBezTo>
                  <a:pt x="3024717" y="2101850"/>
                  <a:pt x="3016250" y="2099733"/>
                  <a:pt x="3009900" y="2095500"/>
                </a:cubicBezTo>
                <a:cubicBezTo>
                  <a:pt x="2992967" y="2044700"/>
                  <a:pt x="3018367" y="2103967"/>
                  <a:pt x="2984500" y="2070100"/>
                </a:cubicBezTo>
                <a:cubicBezTo>
                  <a:pt x="2979767" y="2065367"/>
                  <a:pt x="2981863" y="2056619"/>
                  <a:pt x="2978150" y="2051050"/>
                </a:cubicBezTo>
                <a:cubicBezTo>
                  <a:pt x="2973169" y="2043578"/>
                  <a:pt x="2965450" y="2038350"/>
                  <a:pt x="2959100" y="2032000"/>
                </a:cubicBezTo>
                <a:cubicBezTo>
                  <a:pt x="2940440" y="1976020"/>
                  <a:pt x="2969603" y="2050514"/>
                  <a:pt x="2933700" y="2000250"/>
                </a:cubicBezTo>
                <a:cubicBezTo>
                  <a:pt x="2927075" y="1990975"/>
                  <a:pt x="2925002" y="1979173"/>
                  <a:pt x="2921000" y="1968500"/>
                </a:cubicBezTo>
                <a:cubicBezTo>
                  <a:pt x="2918650" y="1962233"/>
                  <a:pt x="2918831" y="1954677"/>
                  <a:pt x="2914650" y="1949450"/>
                </a:cubicBezTo>
                <a:cubicBezTo>
                  <a:pt x="2909882" y="1943491"/>
                  <a:pt x="2901463" y="1941636"/>
                  <a:pt x="2895600" y="1936750"/>
                </a:cubicBezTo>
                <a:cubicBezTo>
                  <a:pt x="2888701" y="1931001"/>
                  <a:pt x="2884400" y="1922061"/>
                  <a:pt x="2876550" y="1917700"/>
                </a:cubicBezTo>
                <a:cubicBezTo>
                  <a:pt x="2864848" y="1911199"/>
                  <a:pt x="2851150" y="1909233"/>
                  <a:pt x="2838450" y="1905000"/>
                </a:cubicBezTo>
                <a:lnTo>
                  <a:pt x="2800350" y="1892300"/>
                </a:lnTo>
                <a:lnTo>
                  <a:pt x="2743200" y="1873250"/>
                </a:lnTo>
                <a:cubicBezTo>
                  <a:pt x="2736850" y="1871133"/>
                  <a:pt x="2729719" y="1870613"/>
                  <a:pt x="2724150" y="1866900"/>
                </a:cubicBezTo>
                <a:cubicBezTo>
                  <a:pt x="2669555" y="1830504"/>
                  <a:pt x="2738630" y="1874140"/>
                  <a:pt x="2686050" y="1847850"/>
                </a:cubicBezTo>
                <a:cubicBezTo>
                  <a:pt x="2679224" y="1844437"/>
                  <a:pt x="2673974" y="1838250"/>
                  <a:pt x="2667000" y="1835150"/>
                </a:cubicBezTo>
                <a:cubicBezTo>
                  <a:pt x="2654767" y="1829713"/>
                  <a:pt x="2640874" y="1828437"/>
                  <a:pt x="2628900" y="1822450"/>
                </a:cubicBezTo>
                <a:lnTo>
                  <a:pt x="2603500" y="1809750"/>
                </a:lnTo>
                <a:cubicBezTo>
                  <a:pt x="2601383" y="1803400"/>
                  <a:pt x="2600863" y="1796269"/>
                  <a:pt x="2597150" y="1790700"/>
                </a:cubicBezTo>
                <a:cubicBezTo>
                  <a:pt x="2588758" y="1778112"/>
                  <a:pt x="2563904" y="1760603"/>
                  <a:pt x="2552700" y="1752600"/>
                </a:cubicBezTo>
                <a:cubicBezTo>
                  <a:pt x="2546490" y="1748164"/>
                  <a:pt x="2540624" y="1743000"/>
                  <a:pt x="2533650" y="1739900"/>
                </a:cubicBezTo>
                <a:cubicBezTo>
                  <a:pt x="2521417" y="1734463"/>
                  <a:pt x="2495550" y="1727200"/>
                  <a:pt x="2495550" y="1727200"/>
                </a:cubicBezTo>
                <a:cubicBezTo>
                  <a:pt x="2491317" y="1720850"/>
                  <a:pt x="2489200" y="1712383"/>
                  <a:pt x="2482850" y="1708150"/>
                </a:cubicBezTo>
                <a:cubicBezTo>
                  <a:pt x="2475588" y="1703309"/>
                  <a:pt x="2465622" y="1704864"/>
                  <a:pt x="2457450" y="1701800"/>
                </a:cubicBezTo>
                <a:cubicBezTo>
                  <a:pt x="2448587" y="1698476"/>
                  <a:pt x="2440839" y="1692616"/>
                  <a:pt x="2432050" y="1689100"/>
                </a:cubicBezTo>
                <a:cubicBezTo>
                  <a:pt x="2419621" y="1684128"/>
                  <a:pt x="2405089" y="1683826"/>
                  <a:pt x="2393950" y="1676400"/>
                </a:cubicBezTo>
                <a:cubicBezTo>
                  <a:pt x="2387600" y="1672167"/>
                  <a:pt x="2381874" y="1666800"/>
                  <a:pt x="2374900" y="1663700"/>
                </a:cubicBezTo>
                <a:cubicBezTo>
                  <a:pt x="2362667" y="1658263"/>
                  <a:pt x="2347939" y="1658426"/>
                  <a:pt x="2336800" y="1651000"/>
                </a:cubicBezTo>
                <a:cubicBezTo>
                  <a:pt x="2330450" y="1646767"/>
                  <a:pt x="2324576" y="1641713"/>
                  <a:pt x="2317750" y="1638300"/>
                </a:cubicBezTo>
                <a:cubicBezTo>
                  <a:pt x="2307080" y="1632965"/>
                  <a:pt x="2283473" y="1628652"/>
                  <a:pt x="2273300" y="1625600"/>
                </a:cubicBezTo>
                <a:cubicBezTo>
                  <a:pt x="2254066" y="1619830"/>
                  <a:pt x="2235200" y="1612900"/>
                  <a:pt x="2216150" y="1606550"/>
                </a:cubicBezTo>
                <a:lnTo>
                  <a:pt x="2197100" y="1600200"/>
                </a:lnTo>
                <a:lnTo>
                  <a:pt x="2178050" y="1593850"/>
                </a:lnTo>
                <a:cubicBezTo>
                  <a:pt x="2173817" y="1587500"/>
                  <a:pt x="2171309" y="1579568"/>
                  <a:pt x="2165350" y="1574800"/>
                </a:cubicBezTo>
                <a:cubicBezTo>
                  <a:pt x="2160123" y="1570619"/>
                  <a:pt x="2152151" y="1571701"/>
                  <a:pt x="2146300" y="1568450"/>
                </a:cubicBezTo>
                <a:cubicBezTo>
                  <a:pt x="2132957" y="1561037"/>
                  <a:pt x="2120900" y="1551517"/>
                  <a:pt x="2108200" y="1543050"/>
                </a:cubicBezTo>
                <a:lnTo>
                  <a:pt x="2089150" y="1530350"/>
                </a:lnTo>
                <a:cubicBezTo>
                  <a:pt x="2082800" y="1526117"/>
                  <a:pt x="2076205" y="1522229"/>
                  <a:pt x="2070100" y="1517650"/>
                </a:cubicBezTo>
                <a:cubicBezTo>
                  <a:pt x="2061633" y="1511300"/>
                  <a:pt x="2053675" y="1504209"/>
                  <a:pt x="2044700" y="1498600"/>
                </a:cubicBezTo>
                <a:cubicBezTo>
                  <a:pt x="2036673" y="1493583"/>
                  <a:pt x="2027519" y="1490596"/>
                  <a:pt x="2019300" y="1485900"/>
                </a:cubicBezTo>
                <a:cubicBezTo>
                  <a:pt x="2012674" y="1482114"/>
                  <a:pt x="2007076" y="1476613"/>
                  <a:pt x="2000250" y="1473200"/>
                </a:cubicBezTo>
                <a:cubicBezTo>
                  <a:pt x="1994263" y="1470207"/>
                  <a:pt x="1987051" y="1470101"/>
                  <a:pt x="1981200" y="1466850"/>
                </a:cubicBezTo>
                <a:cubicBezTo>
                  <a:pt x="1967857" y="1459437"/>
                  <a:pt x="1955800" y="1449917"/>
                  <a:pt x="1943100" y="1441450"/>
                </a:cubicBezTo>
                <a:lnTo>
                  <a:pt x="1924050" y="1428750"/>
                </a:lnTo>
                <a:lnTo>
                  <a:pt x="1905000" y="1416050"/>
                </a:lnTo>
                <a:lnTo>
                  <a:pt x="1885950" y="1403350"/>
                </a:lnTo>
                <a:cubicBezTo>
                  <a:pt x="1881717" y="1397000"/>
                  <a:pt x="1879209" y="1389068"/>
                  <a:pt x="1873250" y="1384300"/>
                </a:cubicBezTo>
                <a:cubicBezTo>
                  <a:pt x="1868023" y="1380119"/>
                  <a:pt x="1860187" y="1380943"/>
                  <a:pt x="1854200" y="1377950"/>
                </a:cubicBezTo>
                <a:cubicBezTo>
                  <a:pt x="1847374" y="1374537"/>
                  <a:pt x="1841500" y="1369483"/>
                  <a:pt x="1835150" y="1365250"/>
                </a:cubicBezTo>
                <a:cubicBezTo>
                  <a:pt x="1810900" y="1328875"/>
                  <a:pt x="1836432" y="1362594"/>
                  <a:pt x="1797050" y="1327150"/>
                </a:cubicBezTo>
                <a:cubicBezTo>
                  <a:pt x="1734912" y="1271226"/>
                  <a:pt x="1781815" y="1304293"/>
                  <a:pt x="1739900" y="1276350"/>
                </a:cubicBezTo>
                <a:cubicBezTo>
                  <a:pt x="1705882" y="1191305"/>
                  <a:pt x="1758340" y="1310360"/>
                  <a:pt x="1689100" y="1206500"/>
                </a:cubicBezTo>
                <a:cubicBezTo>
                  <a:pt x="1684867" y="1200150"/>
                  <a:pt x="1680186" y="1194076"/>
                  <a:pt x="1676400" y="1187450"/>
                </a:cubicBezTo>
                <a:cubicBezTo>
                  <a:pt x="1671704" y="1179231"/>
                  <a:pt x="1669760" y="1169322"/>
                  <a:pt x="1663700" y="1162050"/>
                </a:cubicBezTo>
                <a:cubicBezTo>
                  <a:pt x="1658814" y="1156187"/>
                  <a:pt x="1651000" y="1153583"/>
                  <a:pt x="1644650" y="1149350"/>
                </a:cubicBezTo>
                <a:cubicBezTo>
                  <a:pt x="1636183" y="1136650"/>
                  <a:pt x="1624077" y="1125730"/>
                  <a:pt x="1619250" y="1111250"/>
                </a:cubicBezTo>
                <a:cubicBezTo>
                  <a:pt x="1603289" y="1063367"/>
                  <a:pt x="1624819" y="1122389"/>
                  <a:pt x="1600200" y="1073150"/>
                </a:cubicBezTo>
                <a:cubicBezTo>
                  <a:pt x="1597207" y="1067163"/>
                  <a:pt x="1598031" y="1059327"/>
                  <a:pt x="1593850" y="1054100"/>
                </a:cubicBezTo>
                <a:cubicBezTo>
                  <a:pt x="1589082" y="1048141"/>
                  <a:pt x="1581150" y="1045633"/>
                  <a:pt x="1574800" y="1041400"/>
                </a:cubicBezTo>
                <a:cubicBezTo>
                  <a:pt x="1540933" y="990600"/>
                  <a:pt x="1585383" y="1051983"/>
                  <a:pt x="1543050" y="1009650"/>
                </a:cubicBezTo>
                <a:cubicBezTo>
                  <a:pt x="1537654" y="1004254"/>
                  <a:pt x="1535746" y="995996"/>
                  <a:pt x="1530350" y="990600"/>
                </a:cubicBezTo>
                <a:cubicBezTo>
                  <a:pt x="1524954" y="985204"/>
                  <a:pt x="1517004" y="982970"/>
                  <a:pt x="1511300" y="977900"/>
                </a:cubicBezTo>
                <a:cubicBezTo>
                  <a:pt x="1497876" y="965968"/>
                  <a:pt x="1488144" y="949763"/>
                  <a:pt x="1473200" y="939800"/>
                </a:cubicBezTo>
                <a:lnTo>
                  <a:pt x="1435100" y="914400"/>
                </a:lnTo>
                <a:cubicBezTo>
                  <a:pt x="1432983" y="908050"/>
                  <a:pt x="1432463" y="900919"/>
                  <a:pt x="1428750" y="895350"/>
                </a:cubicBezTo>
                <a:cubicBezTo>
                  <a:pt x="1408855" y="865507"/>
                  <a:pt x="1415322" y="883656"/>
                  <a:pt x="1390650" y="869950"/>
                </a:cubicBezTo>
                <a:cubicBezTo>
                  <a:pt x="1377307" y="862537"/>
                  <a:pt x="1363343" y="855343"/>
                  <a:pt x="1352550" y="844550"/>
                </a:cubicBezTo>
                <a:cubicBezTo>
                  <a:pt x="1328767" y="820767"/>
                  <a:pt x="1342019" y="828340"/>
                  <a:pt x="1314450" y="819150"/>
                </a:cubicBezTo>
                <a:cubicBezTo>
                  <a:pt x="1277945" y="770476"/>
                  <a:pt x="1313491" y="812001"/>
                  <a:pt x="1276350" y="781050"/>
                </a:cubicBezTo>
                <a:cubicBezTo>
                  <a:pt x="1269451" y="775301"/>
                  <a:pt x="1265638" y="765335"/>
                  <a:pt x="1257300" y="762000"/>
                </a:cubicBezTo>
                <a:cubicBezTo>
                  <a:pt x="1243403" y="756441"/>
                  <a:pt x="1227667" y="757767"/>
                  <a:pt x="1212850" y="755650"/>
                </a:cubicBezTo>
                <a:cubicBezTo>
                  <a:pt x="1206500" y="753533"/>
                  <a:pt x="1199369" y="753013"/>
                  <a:pt x="1193800" y="749300"/>
                </a:cubicBezTo>
                <a:cubicBezTo>
                  <a:pt x="1186328" y="744319"/>
                  <a:pt x="1181649" y="735999"/>
                  <a:pt x="1174750" y="730250"/>
                </a:cubicBezTo>
                <a:cubicBezTo>
                  <a:pt x="1168887" y="725364"/>
                  <a:pt x="1162050" y="721783"/>
                  <a:pt x="1155700" y="717550"/>
                </a:cubicBezTo>
                <a:cubicBezTo>
                  <a:pt x="1124168" y="670252"/>
                  <a:pt x="1164694" y="728343"/>
                  <a:pt x="1123950" y="679450"/>
                </a:cubicBezTo>
                <a:cubicBezTo>
                  <a:pt x="1119064" y="673587"/>
                  <a:pt x="1116646" y="665796"/>
                  <a:pt x="1111250" y="660400"/>
                </a:cubicBezTo>
                <a:cubicBezTo>
                  <a:pt x="1103766" y="652916"/>
                  <a:pt x="1092881" y="649260"/>
                  <a:pt x="1085850" y="641350"/>
                </a:cubicBezTo>
                <a:cubicBezTo>
                  <a:pt x="1042947" y="593084"/>
                  <a:pt x="1080978" y="610093"/>
                  <a:pt x="1041400" y="596900"/>
                </a:cubicBezTo>
                <a:cubicBezTo>
                  <a:pt x="1032933" y="584200"/>
                  <a:pt x="1026793" y="569593"/>
                  <a:pt x="1016000" y="558800"/>
                </a:cubicBezTo>
                <a:cubicBezTo>
                  <a:pt x="1009650" y="552450"/>
                  <a:pt x="1002463" y="546839"/>
                  <a:pt x="996950" y="539750"/>
                </a:cubicBezTo>
                <a:lnTo>
                  <a:pt x="958850" y="482600"/>
                </a:lnTo>
                <a:cubicBezTo>
                  <a:pt x="954617" y="476250"/>
                  <a:pt x="952255" y="468129"/>
                  <a:pt x="946150" y="463550"/>
                </a:cubicBezTo>
                <a:lnTo>
                  <a:pt x="920750" y="444500"/>
                </a:lnTo>
                <a:cubicBezTo>
                  <a:pt x="908388" y="407414"/>
                  <a:pt x="924073" y="441473"/>
                  <a:pt x="895350" y="412750"/>
                </a:cubicBezTo>
                <a:cubicBezTo>
                  <a:pt x="862474" y="379874"/>
                  <a:pt x="888839" y="397145"/>
                  <a:pt x="863600" y="368300"/>
                </a:cubicBezTo>
                <a:cubicBezTo>
                  <a:pt x="853744" y="357036"/>
                  <a:pt x="841328" y="348134"/>
                  <a:pt x="831850" y="336550"/>
                </a:cubicBezTo>
                <a:cubicBezTo>
                  <a:pt x="822515" y="325140"/>
                  <a:pt x="800399" y="286049"/>
                  <a:pt x="787400" y="273050"/>
                </a:cubicBezTo>
                <a:cubicBezTo>
                  <a:pt x="782004" y="267654"/>
                  <a:pt x="774700" y="264583"/>
                  <a:pt x="768350" y="260350"/>
                </a:cubicBezTo>
                <a:cubicBezTo>
                  <a:pt x="745067" y="225425"/>
                  <a:pt x="768350" y="255058"/>
                  <a:pt x="736600" y="228600"/>
                </a:cubicBezTo>
                <a:cubicBezTo>
                  <a:pt x="704889" y="202174"/>
                  <a:pt x="731978" y="214359"/>
                  <a:pt x="698500" y="203200"/>
                </a:cubicBezTo>
                <a:cubicBezTo>
                  <a:pt x="692150" y="196850"/>
                  <a:pt x="686349" y="189899"/>
                  <a:pt x="679450" y="184150"/>
                </a:cubicBezTo>
                <a:cubicBezTo>
                  <a:pt x="673587" y="179264"/>
                  <a:pt x="665168" y="177409"/>
                  <a:pt x="660400" y="171450"/>
                </a:cubicBezTo>
                <a:cubicBezTo>
                  <a:pt x="656219" y="166223"/>
                  <a:pt x="658231" y="157627"/>
                  <a:pt x="654050" y="152400"/>
                </a:cubicBezTo>
                <a:cubicBezTo>
                  <a:pt x="642919" y="138487"/>
                  <a:pt x="616092" y="134903"/>
                  <a:pt x="603250" y="127000"/>
                </a:cubicBezTo>
                <a:cubicBezTo>
                  <a:pt x="585223" y="115907"/>
                  <a:pt x="572530" y="95593"/>
                  <a:pt x="552450" y="88900"/>
                </a:cubicBezTo>
                <a:cubicBezTo>
                  <a:pt x="518920" y="77723"/>
                  <a:pt x="538969" y="86263"/>
                  <a:pt x="495300" y="57150"/>
                </a:cubicBezTo>
                <a:cubicBezTo>
                  <a:pt x="488950" y="52917"/>
                  <a:pt x="483490" y="46863"/>
                  <a:pt x="476250" y="44450"/>
                </a:cubicBezTo>
                <a:cubicBezTo>
                  <a:pt x="469900" y="42333"/>
                  <a:pt x="463051" y="41351"/>
                  <a:pt x="457200" y="38100"/>
                </a:cubicBezTo>
                <a:cubicBezTo>
                  <a:pt x="407552" y="10518"/>
                  <a:pt x="436359" y="14882"/>
                  <a:pt x="393700" y="6350"/>
                </a:cubicBezTo>
                <a:cubicBezTo>
                  <a:pt x="391624" y="5935"/>
                  <a:pt x="389467" y="6350"/>
                  <a:pt x="387350" y="6350"/>
                </a:cubicBezTo>
                <a:lnTo>
                  <a:pt x="406400" y="0"/>
                </a:lnTo>
              </a:path>
            </a:pathLst>
          </a:custGeom>
          <a:solidFill>
            <a:schemeClr val="accent2">
              <a:lumMod val="75000"/>
              <a:alpha val="2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2239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048" y="545019"/>
            <a:ext cx="2713432" cy="810229"/>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86478" tIns="43239" rIns="86478" bIns="43239" numCol="1" rtlCol="0" anchor="t" anchorCtr="0" compatLnSpc="1">
            <a:prstTxWarp prst="textNoShape">
              <a:avLst/>
            </a:prstTxWarp>
          </a:bodyPr>
          <a:lstStyle/>
          <a:p>
            <a:pPr defTabSz="864777"/>
            <a:r>
              <a:rPr lang="en-US" sz="800" b="1" u="sng" dirty="0">
                <a:latin typeface="Arial" panose="020B0604020202020204" pitchFamily="34" charset="0"/>
                <a:cs typeface="Arial" panose="020B0604020202020204" pitchFamily="34" charset="0"/>
              </a:rPr>
              <a:t>MISSION:</a:t>
            </a:r>
          </a:p>
          <a:p>
            <a:r>
              <a:rPr lang="en-US" sz="800" dirty="0">
                <a:latin typeface="Arial" panose="020B0604020202020204" pitchFamily="34" charset="0"/>
                <a:cs typeface="Arial" panose="020B0604020202020204" pitchFamily="34" charset="0"/>
              </a:rPr>
              <a:t>C / 2-327 conducts a Squad Live Fire Exercise on Range 77 11-15 SEP IOT integrate collective marksmanship with collective movement techniques for dismounted movement.</a:t>
            </a:r>
          </a:p>
          <a:p>
            <a:pPr defTabSz="864777"/>
            <a:endParaRPr lang="en-US" sz="800" b="1" dirty="0">
              <a:latin typeface="Arial" pitchFamily="34" charset="0"/>
              <a:cs typeface="Arial" pitchFamily="34" charset="0"/>
            </a:endParaRPr>
          </a:p>
        </p:txBody>
      </p:sp>
      <p:sp>
        <p:nvSpPr>
          <p:cNvPr id="14" name="Rectangle 4"/>
          <p:cNvSpPr txBox="1">
            <a:spLocks noChangeArrowheads="1"/>
          </p:cNvSpPr>
          <p:nvPr/>
        </p:nvSpPr>
        <p:spPr bwMode="auto">
          <a:xfrm>
            <a:off x="-6048" y="0"/>
            <a:ext cx="9150048" cy="547688"/>
          </a:xfrm>
          <a:prstGeom prst="rect">
            <a:avLst/>
          </a:prstGeom>
          <a:solidFill>
            <a:schemeClr val="tx1"/>
          </a:solidFill>
          <a:ln w="9525">
            <a:noFill/>
            <a:miter lim="800000"/>
            <a:headEnd/>
            <a:tailEnd/>
          </a:ln>
        </p:spPr>
        <p:txBody>
          <a:bodyPr vert="horz" wrap="square" lIns="91382" tIns="45691" rIns="91382" bIns="45691" numCol="1" anchor="ctr" anchorCtr="0" compatLnSpc="1">
            <a:prstTxWarp prst="textNoShape">
              <a:avLst/>
            </a:prstTxWarp>
            <a:noAutofit/>
          </a:bodyPr>
          <a:lstStyle/>
          <a:p>
            <a:pPr algn="ctr" defTabSz="914074"/>
            <a:r>
              <a:rPr lang="en-US" sz="3000" b="1" dirty="0">
                <a:solidFill>
                  <a:schemeClr val="bg1"/>
                </a:solidFill>
                <a:latin typeface="Arial" panose="020B0604020202020204" pitchFamily="34" charset="0"/>
                <a:ea typeface="+mj-ea"/>
                <a:cs typeface="Arial" panose="020B0604020202020204" pitchFamily="34" charset="0"/>
              </a:rPr>
              <a:t>Phase II</a:t>
            </a:r>
          </a:p>
        </p:txBody>
      </p:sp>
      <p:sp>
        <p:nvSpPr>
          <p:cNvPr id="149" name="Rectangle 148"/>
          <p:cNvSpPr/>
          <p:nvPr/>
        </p:nvSpPr>
        <p:spPr>
          <a:xfrm>
            <a:off x="2747769" y="4334038"/>
            <a:ext cx="2407131" cy="19356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lstStyle/>
          <a:p>
            <a:r>
              <a:rPr lang="en-US" sz="800" b="1" u="sng" dirty="0">
                <a:solidFill>
                  <a:schemeClr val="tx1"/>
                </a:solidFill>
                <a:latin typeface="Arial" pitchFamily="34" charset="0"/>
                <a:cs typeface="Arial" pitchFamily="34" charset="0"/>
              </a:rPr>
              <a:t>Key Personnel:</a:t>
            </a:r>
          </a:p>
          <a:p>
            <a:r>
              <a:rPr lang="en-US" sz="800" dirty="0">
                <a:solidFill>
                  <a:schemeClr val="tx1"/>
                </a:solidFill>
                <a:latin typeface="Arial" panose="020B0604020202020204" pitchFamily="34" charset="0"/>
                <a:cs typeface="Arial" panose="020B0604020202020204" pitchFamily="34" charset="0"/>
              </a:rPr>
              <a:t>Target Sets controlled from the O/C (CDR/1SG will advise when to activate). Target Set will come up.</a:t>
            </a:r>
          </a:p>
          <a:p>
            <a:pPr>
              <a:buFont typeface="Arial" pitchFamily="34" charset="0"/>
              <a:buChar char="•"/>
            </a:pPr>
            <a:r>
              <a:rPr lang="en-US" sz="800" dirty="0">
                <a:solidFill>
                  <a:schemeClr val="tx1"/>
                </a:solidFill>
                <a:latin typeface="Arial" panose="020B0604020202020204" pitchFamily="34" charset="0"/>
                <a:cs typeface="Arial" panose="020B0604020202020204" pitchFamily="34" charset="0"/>
              </a:rPr>
              <a:t>Weapon Systems to engage: </a:t>
            </a:r>
            <a:r>
              <a:rPr lang="en-US" sz="800" b="1" dirty="0">
                <a:solidFill>
                  <a:schemeClr val="tx1"/>
                </a:solidFill>
                <a:latin typeface="Arial" panose="020B0604020202020204" pitchFamily="34" charset="0"/>
                <a:cs typeface="Arial" panose="020B0604020202020204" pitchFamily="34" charset="0"/>
              </a:rPr>
              <a:t>M4s, M249s, M320</a:t>
            </a:r>
          </a:p>
          <a:p>
            <a:pPr fontAlgn="auto">
              <a:spcBef>
                <a:spcPts val="0"/>
              </a:spcBef>
              <a:spcAft>
                <a:spcPts val="0"/>
              </a:spcAft>
              <a:defRPr/>
            </a:pPr>
            <a:endParaRPr lang="en-US" sz="700" b="1" dirty="0">
              <a:latin typeface="Arial" panose="020B0604020202020204" pitchFamily="34" charset="0"/>
              <a:cs typeface="Arial" panose="020B0604020202020204" pitchFamily="34" charset="0"/>
            </a:endParaRPr>
          </a:p>
          <a:p>
            <a:pPr fontAlgn="auto">
              <a:spcBef>
                <a:spcPts val="0"/>
              </a:spcBef>
              <a:spcAft>
                <a:spcPts val="0"/>
              </a:spcAft>
              <a:defRPr/>
            </a:pPr>
            <a:r>
              <a:rPr lang="en-US" sz="700" dirty="0">
                <a:latin typeface="Arial" panose="020B0604020202020204" pitchFamily="34" charset="0"/>
                <a:cs typeface="Arial" panose="020B0604020202020204" pitchFamily="34" charset="0"/>
              </a:rPr>
              <a:t>.  </a:t>
            </a:r>
            <a:endParaRPr lang="en-US" sz="600" b="1" dirty="0">
              <a:latin typeface="Arial" pitchFamily="34" charset="0"/>
              <a:cs typeface="Arial" pitchFamily="34" charset="0"/>
            </a:endParaRPr>
          </a:p>
          <a:p>
            <a:pPr algn="ctr" fontAlgn="auto">
              <a:spcBef>
                <a:spcPts val="0"/>
              </a:spcBef>
              <a:spcAft>
                <a:spcPts val="0"/>
              </a:spcAft>
              <a:defRPr/>
            </a:pPr>
            <a:endParaRPr lang="en-US" sz="700" b="1" dirty="0">
              <a:latin typeface="Arial" pitchFamily="34" charset="0"/>
              <a:cs typeface="Arial" pitchFamily="34" charset="0"/>
            </a:endParaRPr>
          </a:p>
          <a:p>
            <a:pPr>
              <a:defRPr/>
            </a:pPr>
            <a:endParaRPr lang="en-US" sz="700" b="1" dirty="0">
              <a:solidFill>
                <a:schemeClr val="tx1"/>
              </a:solidFill>
              <a:latin typeface="Arial" panose="020B0604020202020204" pitchFamily="34" charset="0"/>
              <a:cs typeface="Arial" panose="020B0604020202020204" pitchFamily="34" charset="0"/>
            </a:endParaRPr>
          </a:p>
          <a:p>
            <a:pPr>
              <a:defRPr/>
            </a:pPr>
            <a:r>
              <a:rPr lang="en-US" sz="700" dirty="0">
                <a:latin typeface="Arial" panose="020B0604020202020204" pitchFamily="34" charset="0"/>
                <a:cs typeface="Arial" panose="020B0604020202020204" pitchFamily="34" charset="0"/>
              </a:rPr>
              <a:t>.</a:t>
            </a:r>
            <a:r>
              <a:rPr lang="en-US" sz="700" dirty="0">
                <a:solidFill>
                  <a:schemeClr val="tx1"/>
                </a:solidFill>
                <a:latin typeface="Arial" panose="020B0604020202020204" pitchFamily="34" charset="0"/>
                <a:cs typeface="Arial" panose="020B0604020202020204" pitchFamily="34" charset="0"/>
              </a:rPr>
              <a:t> </a:t>
            </a:r>
            <a:endParaRPr lang="en-US" sz="700" b="1" dirty="0">
              <a:solidFill>
                <a:schemeClr val="tx1"/>
              </a:solidFill>
              <a:latin typeface="Arial" panose="020B0604020202020204" pitchFamily="34" charset="0"/>
              <a:cs typeface="Arial" panose="020B0604020202020204" pitchFamily="34" charset="0"/>
            </a:endParaRPr>
          </a:p>
        </p:txBody>
      </p:sp>
      <p:sp>
        <p:nvSpPr>
          <p:cNvPr id="150" name="Rectangle 149"/>
          <p:cNvSpPr/>
          <p:nvPr/>
        </p:nvSpPr>
        <p:spPr>
          <a:xfrm>
            <a:off x="5154902" y="5608125"/>
            <a:ext cx="2465098" cy="64027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lstStyle/>
          <a:p>
            <a:pPr fontAlgn="auto">
              <a:spcBef>
                <a:spcPts val="0"/>
              </a:spcBef>
              <a:spcAft>
                <a:spcPts val="0"/>
              </a:spcAft>
              <a:defRPr/>
            </a:pPr>
            <a:r>
              <a:rPr lang="en-US" sz="800" b="1" dirty="0" err="1">
                <a:solidFill>
                  <a:schemeClr val="tx1"/>
                </a:solidFill>
                <a:latin typeface="Arial" panose="020B0604020202020204" pitchFamily="34" charset="0"/>
                <a:cs typeface="Arial" panose="020B0604020202020204" pitchFamily="34" charset="0"/>
              </a:rPr>
              <a:t>Commo</a:t>
            </a:r>
            <a:r>
              <a:rPr lang="en-US" sz="800" b="1" dirty="0">
                <a:solidFill>
                  <a:schemeClr val="tx1"/>
                </a:solidFill>
                <a:latin typeface="Arial" panose="020B0604020202020204" pitchFamily="34" charset="0"/>
                <a:cs typeface="Arial" panose="020B0604020202020204" pitchFamily="34" charset="0"/>
              </a:rPr>
              <a:t>: </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P: FM	A: Cell Phone</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 BFT	E: Runner</a:t>
            </a:r>
          </a:p>
        </p:txBody>
      </p:sp>
      <p:sp>
        <p:nvSpPr>
          <p:cNvPr id="151" name="Rectangle 150"/>
          <p:cNvSpPr/>
          <p:nvPr/>
        </p:nvSpPr>
        <p:spPr>
          <a:xfrm>
            <a:off x="5154902" y="4332719"/>
            <a:ext cx="2465098" cy="127540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a:lstStyle/>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SUSTAINMENT:</a:t>
            </a:r>
          </a:p>
          <a:p>
            <a:pPr>
              <a:defRPr/>
            </a:pPr>
            <a:r>
              <a:rPr lang="en-US" sz="800" b="1" dirty="0">
                <a:solidFill>
                  <a:schemeClr val="tx1"/>
                </a:solidFill>
                <a:latin typeface="Arial" panose="020B0604020202020204" pitchFamily="34" charset="0"/>
                <a:cs typeface="Arial" panose="020B0604020202020204" pitchFamily="34" charset="0"/>
              </a:rPr>
              <a:t>Class I: </a:t>
            </a:r>
            <a:r>
              <a:rPr lang="en-US" sz="800" dirty="0">
                <a:solidFill>
                  <a:schemeClr val="tx1"/>
                </a:solidFill>
                <a:latin typeface="Arial" panose="020B0604020202020204" pitchFamily="34" charset="0"/>
                <a:cs typeface="Arial" panose="020B0604020202020204" pitchFamily="34" charset="0"/>
              </a:rPr>
              <a:t>10x Box MRE, 6x 5 Gallon Water Cans</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II: </a:t>
            </a:r>
            <a:r>
              <a:rPr lang="en-US" sz="800" dirty="0">
                <a:solidFill>
                  <a:schemeClr val="tx1"/>
                </a:solidFill>
                <a:latin typeface="Arial" panose="020B0604020202020204" pitchFamily="34" charset="0"/>
                <a:cs typeface="Arial" panose="020B0604020202020204" pitchFamily="34" charset="0"/>
              </a:rPr>
              <a:t>West of Gruber Uniform with plates</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III: </a:t>
            </a:r>
            <a:r>
              <a:rPr lang="en-US" sz="800" dirty="0">
                <a:solidFill>
                  <a:schemeClr val="tx1"/>
                </a:solidFill>
                <a:latin typeface="Arial" panose="020B0604020202020204" pitchFamily="34" charset="0"/>
                <a:cs typeface="Arial" panose="020B0604020202020204" pitchFamily="34" charset="0"/>
              </a:rPr>
              <a:t>1G CLP; Vehicles Pre-Fueled</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V: </a:t>
            </a:r>
            <a:r>
              <a:rPr lang="en-US" sz="800" dirty="0">
                <a:solidFill>
                  <a:schemeClr val="tx1"/>
                </a:solidFill>
                <a:latin typeface="Arial" panose="020B0604020202020204" pitchFamily="34" charset="0"/>
                <a:cs typeface="Arial" panose="020B0604020202020204" pitchFamily="34" charset="0"/>
              </a:rPr>
              <a:t>See Ammunition Attachment</a:t>
            </a:r>
            <a:endParaRPr lang="en-US" sz="800" b="1" dirty="0">
              <a:solidFill>
                <a:schemeClr val="tx1"/>
              </a:solidFill>
              <a:latin typeface="Arial" panose="020B0604020202020204" pitchFamily="34" charset="0"/>
              <a:cs typeface="Arial" panose="020B0604020202020204" pitchFamily="34" charset="0"/>
            </a:endParaRP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VII</a:t>
            </a:r>
            <a:r>
              <a:rPr lang="en-US" sz="800" dirty="0">
                <a:solidFill>
                  <a:schemeClr val="tx1"/>
                </a:solidFill>
                <a:latin typeface="Arial" panose="020B0604020202020204" pitchFamily="34" charset="0"/>
                <a:cs typeface="Arial" panose="020B0604020202020204" pitchFamily="34" charset="0"/>
              </a:rPr>
              <a:t>:2x LMTVs, 1x HMMWV</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VIII: </a:t>
            </a:r>
            <a:r>
              <a:rPr lang="en-US" sz="800" dirty="0">
                <a:solidFill>
                  <a:schemeClr val="tx1"/>
                </a:solidFill>
                <a:latin typeface="Arial" panose="020B0604020202020204" pitchFamily="34" charset="0"/>
                <a:cs typeface="Arial" panose="020B0604020202020204" pitchFamily="34" charset="0"/>
              </a:rPr>
              <a:t>1x CLS Bags, 1x FLA</a:t>
            </a:r>
          </a:p>
          <a:p>
            <a:pPr fontAlgn="auto">
              <a:spcBef>
                <a:spcPts val="0"/>
              </a:spcBef>
              <a:spcAft>
                <a:spcPts val="0"/>
              </a:spcAft>
              <a:defRPr/>
            </a:pPr>
            <a:r>
              <a:rPr lang="en-US" sz="800" b="1" dirty="0">
                <a:solidFill>
                  <a:schemeClr val="tx1"/>
                </a:solidFill>
                <a:latin typeface="Arial" panose="020B0604020202020204" pitchFamily="34" charset="0"/>
                <a:cs typeface="Arial" panose="020B0604020202020204" pitchFamily="34" charset="0"/>
              </a:rPr>
              <a:t>Class X: </a:t>
            </a:r>
            <a:r>
              <a:rPr lang="en-US" sz="800" dirty="0">
                <a:solidFill>
                  <a:schemeClr val="tx1"/>
                </a:solidFill>
                <a:latin typeface="Arial" panose="020B0604020202020204" pitchFamily="34" charset="0"/>
                <a:cs typeface="Arial" panose="020B0604020202020204" pitchFamily="34" charset="0"/>
              </a:rPr>
              <a:t>1x Box </a:t>
            </a:r>
            <a:r>
              <a:rPr lang="en-US" sz="800" dirty="0" err="1">
                <a:solidFill>
                  <a:schemeClr val="tx1"/>
                </a:solidFill>
                <a:latin typeface="Arial" panose="020B0604020202020204" pitchFamily="34" charset="0"/>
                <a:cs typeface="Arial" panose="020B0604020202020204" pitchFamily="34" charset="0"/>
              </a:rPr>
              <a:t>Earpro</a:t>
            </a:r>
            <a:r>
              <a:rPr lang="en-US" sz="800" dirty="0">
                <a:solidFill>
                  <a:schemeClr val="tx1"/>
                </a:solidFill>
                <a:latin typeface="Arial" panose="020B0604020202020204" pitchFamily="34" charset="0"/>
                <a:cs typeface="Arial" panose="020B0604020202020204" pitchFamily="34" charset="0"/>
              </a:rPr>
              <a:t>, 1x Roll Engineer Tape, 1x Box Large Trash Bags</a:t>
            </a:r>
          </a:p>
          <a:p>
            <a:pPr fontAlgn="auto">
              <a:spcBef>
                <a:spcPts val="0"/>
              </a:spcBef>
              <a:spcAft>
                <a:spcPts val="0"/>
              </a:spcAft>
              <a:defRPr/>
            </a:pPr>
            <a:endParaRPr lang="en-US" sz="800" b="1" dirty="0">
              <a:solidFill>
                <a:schemeClr val="tx1"/>
              </a:solidFill>
              <a:latin typeface="Arial" panose="020B0604020202020204" pitchFamily="34" charset="0"/>
              <a:cs typeface="Arial" panose="020B0604020202020204" pitchFamily="34" charset="0"/>
            </a:endParaRPr>
          </a:p>
        </p:txBody>
      </p:sp>
      <p:graphicFrame>
        <p:nvGraphicFramePr>
          <p:cNvPr id="146" name="Table 145"/>
          <p:cNvGraphicFramePr>
            <a:graphicFrameLocks noGrp="1"/>
          </p:cNvGraphicFramePr>
          <p:nvPr/>
        </p:nvGraphicFramePr>
        <p:xfrm>
          <a:off x="7620000" y="4332722"/>
          <a:ext cx="1524000" cy="18680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51468">
                <a:tc gridSpan="2">
                  <a:txBody>
                    <a:bodyPr/>
                    <a:lstStyle/>
                    <a:p>
                      <a:pPr algn="ctr"/>
                      <a:r>
                        <a:rPr lang="en-US" sz="800" dirty="0">
                          <a:solidFill>
                            <a:schemeClr val="tx1"/>
                          </a:solidFill>
                          <a:latin typeface="Arial" pitchFamily="34" charset="0"/>
                          <a:cs typeface="Arial" pitchFamily="34" charset="0"/>
                        </a:rPr>
                        <a:t>RESOURCE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9430">
                <a:tc>
                  <a:txBody>
                    <a:bodyPr/>
                    <a:lstStyle/>
                    <a:p>
                      <a:pPr algn="ctr"/>
                      <a:r>
                        <a:rPr lang="en-US" sz="700" b="1" dirty="0">
                          <a:solidFill>
                            <a:schemeClr val="tx1"/>
                          </a:solidFill>
                          <a:latin typeface="Arial" pitchFamily="34" charset="0"/>
                          <a:cs typeface="Arial" pitchFamily="34" charset="0"/>
                        </a:rPr>
                        <a:t>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dirty="0">
                          <a:solidFill>
                            <a:schemeClr val="tx1"/>
                          </a:solidFill>
                          <a:latin typeface="Arial" pitchFamily="34" charset="0"/>
                          <a:cs typeface="Arial" pitchFamily="34" charset="0"/>
                        </a:rPr>
                        <a:t>T - 6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69430">
                <a:tc>
                  <a:txBody>
                    <a:bodyPr/>
                    <a:lstStyle/>
                    <a:p>
                      <a:pPr algn="ctr"/>
                      <a:r>
                        <a:rPr lang="en-US" sz="700" b="1" dirty="0">
                          <a:solidFill>
                            <a:schemeClr val="tx1"/>
                          </a:solidFill>
                          <a:latin typeface="Arial" pitchFamily="34" charset="0"/>
                          <a:cs typeface="Arial" pitchFamily="34" charset="0"/>
                        </a:rPr>
                        <a:t>CL 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dirty="0">
                          <a:solidFill>
                            <a:schemeClr val="tx1"/>
                          </a:solidFill>
                          <a:latin typeface="Arial" pitchFamily="34" charset="0"/>
                          <a:cs typeface="Arial"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269430">
                <a:tc>
                  <a:txBody>
                    <a:bodyPr/>
                    <a:lstStyle/>
                    <a:p>
                      <a:pPr algn="ctr"/>
                      <a:r>
                        <a:rPr lang="en-US" sz="700" b="1" dirty="0">
                          <a:solidFill>
                            <a:schemeClr val="tx1"/>
                          </a:solidFill>
                          <a:latin typeface="Arial" pitchFamily="34" charset="0"/>
                          <a:cs typeface="Arial" pitchFamily="34" charset="0"/>
                        </a:rPr>
                        <a:t>CL 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b="0" dirty="0">
                          <a:solidFill>
                            <a:schemeClr val="tx1"/>
                          </a:solidFill>
                          <a:latin typeface="Arial" pitchFamily="34" charset="0"/>
                          <a:cs typeface="Arial" pitchFamily="34" charset="0"/>
                        </a:rPr>
                        <a:t>N/A</a:t>
                      </a:r>
                      <a:endParaRPr lang="en-US" sz="9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269430">
                <a:tc>
                  <a:txBody>
                    <a:bodyPr/>
                    <a:lstStyle/>
                    <a:p>
                      <a:pPr algn="ctr"/>
                      <a:r>
                        <a:rPr lang="en-US" sz="700" b="1" dirty="0">
                          <a:solidFill>
                            <a:schemeClr val="tx1"/>
                          </a:solidFill>
                          <a:latin typeface="Arial" pitchFamily="34" charset="0"/>
                          <a:cs typeface="Arial" pitchFamily="34" charset="0"/>
                        </a:rPr>
                        <a:t>CLV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kern="1200" dirty="0">
                          <a:solidFill>
                            <a:schemeClr val="tx1"/>
                          </a:solidFill>
                          <a:latin typeface="Arial" pitchFamily="34" charset="0"/>
                          <a:ea typeface="+mn-ea"/>
                          <a:cs typeface="Arial" pitchFamily="34" charset="0"/>
                        </a:rPr>
                        <a:t>T - 12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69430">
                <a:tc>
                  <a:txBody>
                    <a:bodyPr/>
                    <a:lstStyle/>
                    <a:p>
                      <a:pPr algn="ctr"/>
                      <a:r>
                        <a:rPr lang="en-US" sz="700" b="1" dirty="0">
                          <a:solidFill>
                            <a:schemeClr val="tx1"/>
                          </a:solidFill>
                          <a:latin typeface="Arial" pitchFamily="34" charset="0"/>
                          <a:cs typeface="Arial" pitchFamily="34" charset="0"/>
                        </a:rPr>
                        <a:t>CL</a:t>
                      </a:r>
                      <a:r>
                        <a:rPr lang="en-US" sz="700" b="1" baseline="0" dirty="0">
                          <a:solidFill>
                            <a:schemeClr val="tx1"/>
                          </a:solidFill>
                          <a:latin typeface="Arial" pitchFamily="34" charset="0"/>
                          <a:cs typeface="Arial" pitchFamily="34" charset="0"/>
                        </a:rPr>
                        <a:t> VIII</a:t>
                      </a:r>
                      <a:endParaRPr lang="en-US" sz="7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700" kern="1200" dirty="0">
                          <a:solidFill>
                            <a:schemeClr val="tx1"/>
                          </a:solidFill>
                          <a:latin typeface="Arial" pitchFamily="34" charset="0"/>
                          <a:ea typeface="+mn-ea"/>
                          <a:cs typeface="Arial" pitchFamily="34" charset="0"/>
                        </a:rPr>
                        <a:t>T - 1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69430">
                <a:tc>
                  <a:txBody>
                    <a:bodyPr/>
                    <a:lstStyle/>
                    <a:p>
                      <a:pPr algn="ctr"/>
                      <a:r>
                        <a:rPr lang="en-US" sz="700" b="1" dirty="0">
                          <a:solidFill>
                            <a:schemeClr val="tx1"/>
                          </a:solidFill>
                          <a:latin typeface="Arial" pitchFamily="34" charset="0"/>
                          <a:cs typeface="Arial" pitchFamily="34" charset="0"/>
                        </a:rPr>
                        <a:t>TNG AIDS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7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9829800" y="457200"/>
            <a:ext cx="1919604" cy="3108543"/>
          </a:xfrm>
          <a:prstGeom prst="rect">
            <a:avLst/>
          </a:prstGeom>
          <a:noFill/>
        </p:spPr>
        <p:txBody>
          <a:bodyPr wrap="square" rtlCol="0">
            <a:spAutoFit/>
          </a:bodyPr>
          <a:lstStyle/>
          <a:p>
            <a:r>
              <a:rPr lang="en-US" sz="800" b="1" u="sng" dirty="0">
                <a:latin typeface="Arial" panose="020B0604020202020204" pitchFamily="34" charset="0"/>
                <a:cs typeface="Arial" panose="020B0604020202020204" pitchFamily="34" charset="0"/>
              </a:rPr>
              <a:t>TIMELINE</a:t>
            </a:r>
            <a:r>
              <a:rPr lang="en-US" sz="1000" b="1" u="sng" dirty="0">
                <a:latin typeface="Arial" panose="020B0604020202020204" pitchFamily="34" charset="0"/>
                <a:cs typeface="Arial" panose="020B0604020202020204" pitchFamily="34" charset="0"/>
              </a:rPr>
              <a:t>:</a:t>
            </a:r>
          </a:p>
          <a:p>
            <a:r>
              <a:rPr lang="en-US" sz="1000" b="1" u="sng" dirty="0">
                <a:latin typeface="Arial" panose="020B0604020202020204" pitchFamily="34" charset="0"/>
                <a:cs typeface="Arial" panose="020B0604020202020204" pitchFamily="34" charset="0"/>
              </a:rPr>
              <a:t>13 JULY2017</a:t>
            </a:r>
          </a:p>
          <a:p>
            <a:r>
              <a:rPr lang="en-US" sz="800" b="1" dirty="0">
                <a:latin typeface="Arial" panose="020B0604020202020204" pitchFamily="34" charset="0"/>
                <a:cs typeface="Arial" panose="020B0604020202020204" pitchFamily="34" charset="0"/>
              </a:rPr>
              <a:t>0730</a:t>
            </a:r>
            <a:r>
              <a:rPr lang="en-US" sz="800" dirty="0">
                <a:latin typeface="Arial" panose="020B0604020202020204" pitchFamily="34" charset="0"/>
                <a:cs typeface="Arial" panose="020B0604020202020204" pitchFamily="34" charset="0"/>
              </a:rPr>
              <a:t>: Range party departs for range set up.  </a:t>
            </a:r>
          </a:p>
          <a:p>
            <a:r>
              <a:rPr lang="en-US" sz="800" b="1" dirty="0">
                <a:latin typeface="Arial" panose="020B0604020202020204" pitchFamily="34" charset="0"/>
                <a:cs typeface="Arial" panose="020B0604020202020204" pitchFamily="34" charset="0"/>
              </a:rPr>
              <a:t>0800</a:t>
            </a:r>
            <a:r>
              <a:rPr lang="en-US" sz="800" dirty="0">
                <a:latin typeface="Arial" panose="020B0604020202020204" pitchFamily="34" charset="0"/>
                <a:cs typeface="Arial" panose="020B0604020202020204" pitchFamily="34" charset="0"/>
              </a:rPr>
              <a:t>: Range Setup </a:t>
            </a:r>
          </a:p>
          <a:p>
            <a:r>
              <a:rPr lang="en-US" sz="800" b="1" dirty="0">
                <a:latin typeface="Arial" panose="020B0604020202020204" pitchFamily="34" charset="0"/>
                <a:cs typeface="Arial" panose="020B0604020202020204" pitchFamily="34" charset="0"/>
              </a:rPr>
              <a:t>0900</a:t>
            </a:r>
            <a:r>
              <a:rPr lang="en-US" sz="800" dirty="0">
                <a:latin typeface="Arial" panose="020B0604020202020204" pitchFamily="34" charset="0"/>
                <a:cs typeface="Arial" panose="020B0604020202020204" pitchFamily="34" charset="0"/>
              </a:rPr>
              <a:t>: Shooters staged for trans to RG 32/ RANGE HOT</a:t>
            </a:r>
          </a:p>
          <a:p>
            <a:r>
              <a:rPr lang="en-US" sz="800" b="1" dirty="0">
                <a:latin typeface="Arial" panose="020B0604020202020204" pitchFamily="34" charset="0"/>
                <a:cs typeface="Arial" panose="020B0604020202020204" pitchFamily="34" charset="0"/>
              </a:rPr>
              <a:t>0930</a:t>
            </a:r>
            <a:r>
              <a:rPr lang="en-US" sz="800" dirty="0">
                <a:latin typeface="Arial" panose="020B0604020202020204" pitchFamily="34" charset="0"/>
                <a:cs typeface="Arial" panose="020B0604020202020204" pitchFamily="34" charset="0"/>
              </a:rPr>
              <a:t>: TCS Briefed, RG Safety Brief</a:t>
            </a:r>
          </a:p>
          <a:p>
            <a:r>
              <a:rPr lang="en-US" sz="800" b="1" dirty="0">
                <a:latin typeface="Arial" panose="020B0604020202020204" pitchFamily="34" charset="0"/>
                <a:cs typeface="Arial" panose="020B0604020202020204" pitchFamily="34" charset="0"/>
              </a:rPr>
              <a:t>TBD-NLT 1700</a:t>
            </a:r>
            <a:r>
              <a:rPr lang="en-US" sz="800" dirty="0">
                <a:latin typeface="Arial" panose="020B0604020202020204" pitchFamily="34" charset="0"/>
                <a:cs typeface="Arial" panose="020B0604020202020204" pitchFamily="34" charset="0"/>
              </a:rPr>
              <a:t>: Range cold/ Cleared/ </a:t>
            </a:r>
            <a:r>
              <a:rPr lang="en-US" sz="800" dirty="0" err="1">
                <a:latin typeface="Arial" panose="020B0604020202020204" pitchFamily="34" charset="0"/>
                <a:cs typeface="Arial" panose="020B0604020202020204" pitchFamily="34" charset="0"/>
              </a:rPr>
              <a:t>Exfil</a:t>
            </a:r>
            <a:r>
              <a:rPr lang="en-US" sz="800" dirty="0">
                <a:latin typeface="Arial" panose="020B0604020202020204" pitchFamily="34" charset="0"/>
                <a:cs typeface="Arial" panose="020B0604020202020204" pitchFamily="34" charset="0"/>
              </a:rPr>
              <a:t> back to </a:t>
            </a:r>
            <a:r>
              <a:rPr lang="en-US" sz="800" dirty="0" err="1">
                <a:latin typeface="Arial" panose="020B0604020202020204" pitchFamily="34" charset="0"/>
                <a:cs typeface="Arial" panose="020B0604020202020204" pitchFamily="34" charset="0"/>
              </a:rPr>
              <a:t>CoF</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b="1" u="sng" dirty="0">
                <a:latin typeface="Arial" panose="020B0604020202020204" pitchFamily="34" charset="0"/>
                <a:cs typeface="Arial" panose="020B0604020202020204" pitchFamily="34" charset="0"/>
              </a:rPr>
              <a:t>UNIFORM:</a:t>
            </a:r>
          </a:p>
          <a:p>
            <a:r>
              <a:rPr lang="en-US" sz="800" dirty="0">
                <a:latin typeface="Arial" panose="020B0604020202020204" pitchFamily="34" charset="0"/>
                <a:cs typeface="Arial" panose="020B0604020202020204" pitchFamily="34" charset="0"/>
              </a:rPr>
              <a:t>ACU</a:t>
            </a:r>
          </a:p>
          <a:p>
            <a:r>
              <a:rPr lang="en-US" sz="800" dirty="0">
                <a:latin typeface="Arial" panose="020B0604020202020204" pitchFamily="34" charset="0"/>
                <a:cs typeface="Arial" panose="020B0604020202020204" pitchFamily="34" charset="0"/>
              </a:rPr>
              <a:t>Plate carrier/TAPS (no plates)</a:t>
            </a:r>
          </a:p>
          <a:p>
            <a:r>
              <a:rPr lang="en-US" sz="800" dirty="0">
                <a:latin typeface="Arial" panose="020B0604020202020204" pitchFamily="34" charset="0"/>
                <a:cs typeface="Arial" panose="020B0604020202020204" pitchFamily="34" charset="0"/>
              </a:rPr>
              <a:t>ACH</a:t>
            </a:r>
          </a:p>
          <a:p>
            <a:r>
              <a:rPr lang="en-US" sz="800" dirty="0">
                <a:latin typeface="Arial" panose="020B0604020202020204" pitchFamily="34" charset="0"/>
                <a:cs typeface="Arial" panose="020B0604020202020204" pitchFamily="34" charset="0"/>
              </a:rPr>
              <a:t>PPE</a:t>
            </a:r>
          </a:p>
          <a:p>
            <a:r>
              <a:rPr lang="en-US" sz="800" dirty="0" err="1">
                <a:latin typeface="Arial" panose="020B0604020202020204" pitchFamily="34" charset="0"/>
                <a:cs typeface="Arial" panose="020B0604020202020204" pitchFamily="34" charset="0"/>
              </a:rPr>
              <a:t>Camelbak</a:t>
            </a:r>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M4</a:t>
            </a:r>
          </a:p>
          <a:p>
            <a:endParaRPr lang="en-US" sz="8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0" y="6200770"/>
          <a:ext cx="9144001" cy="657230"/>
        </p:xfrm>
        <a:graphic>
          <a:graphicData uri="http://schemas.openxmlformats.org/drawingml/2006/table">
            <a:tbl>
              <a:tblPr firstRow="1" bandRow="1">
                <a:tableStyleId>{5C22544A-7EE6-4342-B048-85BDC9FD1C3A}</a:tableStyleId>
              </a:tblPr>
              <a:tblGrid>
                <a:gridCol w="1193549">
                  <a:extLst>
                    <a:ext uri="{9D8B030D-6E8A-4147-A177-3AD203B41FA5}">
                      <a16:colId xmlns:a16="http://schemas.microsoft.com/office/drawing/2014/main" val="20000"/>
                    </a:ext>
                  </a:extLst>
                </a:gridCol>
                <a:gridCol w="1168651">
                  <a:extLst>
                    <a:ext uri="{9D8B030D-6E8A-4147-A177-3AD203B41FA5}">
                      <a16:colId xmlns:a16="http://schemas.microsoft.com/office/drawing/2014/main" val="20001"/>
                    </a:ext>
                  </a:extLst>
                </a:gridCol>
                <a:gridCol w="1218446">
                  <a:extLst>
                    <a:ext uri="{9D8B030D-6E8A-4147-A177-3AD203B41FA5}">
                      <a16:colId xmlns:a16="http://schemas.microsoft.com/office/drawing/2014/main" val="20002"/>
                    </a:ext>
                  </a:extLst>
                </a:gridCol>
                <a:gridCol w="1108295">
                  <a:extLst>
                    <a:ext uri="{9D8B030D-6E8A-4147-A177-3AD203B41FA5}">
                      <a16:colId xmlns:a16="http://schemas.microsoft.com/office/drawing/2014/main" val="20003"/>
                    </a:ext>
                  </a:extLst>
                </a:gridCol>
                <a:gridCol w="1278802">
                  <a:extLst>
                    <a:ext uri="{9D8B030D-6E8A-4147-A177-3AD203B41FA5}">
                      <a16:colId xmlns:a16="http://schemas.microsoft.com/office/drawing/2014/main" val="20004"/>
                    </a:ext>
                  </a:extLst>
                </a:gridCol>
                <a:gridCol w="1184495">
                  <a:extLst>
                    <a:ext uri="{9D8B030D-6E8A-4147-A177-3AD203B41FA5}">
                      <a16:colId xmlns:a16="http://schemas.microsoft.com/office/drawing/2014/main" val="20005"/>
                    </a:ext>
                  </a:extLst>
                </a:gridCol>
                <a:gridCol w="1086416">
                  <a:extLst>
                    <a:ext uri="{9D8B030D-6E8A-4147-A177-3AD203B41FA5}">
                      <a16:colId xmlns:a16="http://schemas.microsoft.com/office/drawing/2014/main" val="20006"/>
                    </a:ext>
                  </a:extLst>
                </a:gridCol>
                <a:gridCol w="905347">
                  <a:extLst>
                    <a:ext uri="{9D8B030D-6E8A-4147-A177-3AD203B41FA5}">
                      <a16:colId xmlns:a16="http://schemas.microsoft.com/office/drawing/2014/main" val="20007"/>
                    </a:ext>
                  </a:extLst>
                </a:gridCol>
              </a:tblGrid>
              <a:tr h="228602">
                <a:tc gridSpan="8">
                  <a:txBody>
                    <a:bodyPr/>
                    <a:lstStyle/>
                    <a:p>
                      <a:pPr algn="ctr"/>
                      <a:r>
                        <a:rPr lang="en-US" sz="900" dirty="0">
                          <a:solidFill>
                            <a:schemeClr val="tx1"/>
                          </a:solidFill>
                          <a:latin typeface="Arial" pitchFamily="34" charset="0"/>
                          <a:cs typeface="Arial" pitchFamily="34" charset="0"/>
                        </a:rPr>
                        <a:t>Training Management (8-STEP</a:t>
                      </a:r>
                      <a:r>
                        <a:rPr lang="en-US" sz="900" baseline="0" dirty="0">
                          <a:solidFill>
                            <a:schemeClr val="tx1"/>
                          </a:solidFill>
                          <a:latin typeface="Arial" pitchFamily="34" charset="0"/>
                          <a:cs typeface="Arial" pitchFamily="34" charset="0"/>
                        </a:rPr>
                        <a:t> Training Model)</a:t>
                      </a:r>
                      <a:endParaRPr lang="en-US" sz="900"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4314">
                <a:tc>
                  <a:txBody>
                    <a:bodyPr/>
                    <a:lstStyle/>
                    <a:p>
                      <a:pPr algn="ctr"/>
                      <a:r>
                        <a:rPr lang="en-US" sz="800" b="1" dirty="0">
                          <a:solidFill>
                            <a:schemeClr val="tx1"/>
                          </a:solidFill>
                          <a:latin typeface="Arial" pitchFamily="34" charset="0"/>
                          <a:cs typeface="Arial" pitchFamily="34" charset="0"/>
                        </a:rPr>
                        <a:t>Plan the</a:t>
                      </a:r>
                      <a:r>
                        <a:rPr lang="en-US" sz="800" b="1" baseline="0" dirty="0">
                          <a:solidFill>
                            <a:schemeClr val="tx1"/>
                          </a:solidFill>
                          <a:latin typeface="Arial" pitchFamily="34" charset="0"/>
                          <a:cs typeface="Arial" pitchFamily="34" charset="0"/>
                        </a:rPr>
                        <a:t> Training</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Recon</a:t>
                      </a:r>
                      <a:r>
                        <a:rPr lang="en-US" sz="800" b="1" baseline="0" dirty="0">
                          <a:solidFill>
                            <a:schemeClr val="tx1"/>
                          </a:solidFill>
                          <a:latin typeface="Arial" pitchFamily="34" charset="0"/>
                          <a:cs typeface="Arial" pitchFamily="34" charset="0"/>
                        </a:rPr>
                        <a:t> the Site</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Train/Certify Leaders</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Issue the Plan</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Rehearse the TNG</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Execute Training</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Evaluate</a:t>
                      </a:r>
                      <a:r>
                        <a:rPr lang="en-US" sz="800" b="1" baseline="0" dirty="0">
                          <a:solidFill>
                            <a:schemeClr val="tx1"/>
                          </a:solidFill>
                          <a:latin typeface="Arial" pitchFamily="34" charset="0"/>
                          <a:cs typeface="Arial" pitchFamily="34" charset="0"/>
                        </a:rPr>
                        <a:t> TNG</a:t>
                      </a:r>
                      <a:endParaRPr lang="en-US" sz="800" b="1" dirty="0">
                        <a:solidFill>
                          <a:schemeClr val="tx1"/>
                        </a:solidFill>
                        <a:latin typeface="Arial" pitchFamily="34" charset="0"/>
                        <a:cs typeface="Arial" pitchFamily="34" charset="0"/>
                      </a:endParaRP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chemeClr val="tx1"/>
                          </a:solidFill>
                          <a:latin typeface="Arial" pitchFamily="34" charset="0"/>
                          <a:cs typeface="Arial" pitchFamily="34" charset="0"/>
                        </a:rPr>
                        <a:t>Retraining </a:t>
                      </a:r>
                    </a:p>
                  </a:txBody>
                  <a:tcPr marL="87086" marR="87086" marT="42863" marB="42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14314">
                <a:tc>
                  <a:txBody>
                    <a:bodyPr/>
                    <a:lstStyle/>
                    <a:p>
                      <a:pPr algn="ctr"/>
                      <a:r>
                        <a:rPr lang="en-US" sz="800" b="1" baseline="0" dirty="0">
                          <a:solidFill>
                            <a:srgbClr val="FF0000"/>
                          </a:solidFill>
                          <a:latin typeface="Arial" pitchFamily="34" charset="0"/>
                          <a:cs typeface="Arial" pitchFamily="34" charset="0"/>
                        </a:rPr>
                        <a:t>27 JUL</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dirty="0">
                          <a:solidFill>
                            <a:srgbClr val="FF0000"/>
                          </a:solidFill>
                          <a:latin typeface="Arial" pitchFamily="34" charset="0"/>
                          <a:cs typeface="Arial" pitchFamily="34" charset="0"/>
                        </a:rPr>
                        <a:t>21</a:t>
                      </a:r>
                      <a:r>
                        <a:rPr lang="en-US" sz="800" b="1" baseline="0" dirty="0">
                          <a:solidFill>
                            <a:srgbClr val="FF0000"/>
                          </a:solidFill>
                          <a:latin typeface="Arial" pitchFamily="34" charset="0"/>
                          <a:cs typeface="Arial" pitchFamily="34" charset="0"/>
                        </a:rPr>
                        <a:t> AUG</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baseline="0" dirty="0">
                          <a:solidFill>
                            <a:srgbClr val="FF0000"/>
                          </a:solidFill>
                          <a:latin typeface="Arial" pitchFamily="34" charset="0"/>
                          <a:cs typeface="Arial" pitchFamily="34" charset="0"/>
                        </a:rPr>
                        <a:t>04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b="1" dirty="0">
                          <a:solidFill>
                            <a:srgbClr val="FF0000"/>
                          </a:solidFill>
                          <a:latin typeface="Arial" pitchFamily="34" charset="0"/>
                          <a:cs typeface="Arial" pitchFamily="34" charset="0"/>
                        </a:rPr>
                        <a:t>28</a:t>
                      </a:r>
                      <a:r>
                        <a:rPr lang="en-US" sz="800" b="1" baseline="0" dirty="0">
                          <a:solidFill>
                            <a:srgbClr val="FF0000"/>
                          </a:solidFill>
                          <a:latin typeface="Arial" pitchFamily="34" charset="0"/>
                          <a:cs typeface="Arial" pitchFamily="34" charset="0"/>
                        </a:rPr>
                        <a:t> AUG</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4</a:t>
                      </a:r>
                      <a:r>
                        <a:rPr lang="en-US" sz="800" b="1" baseline="0" dirty="0">
                          <a:solidFill>
                            <a:srgbClr val="FF0000"/>
                          </a:solidFill>
                          <a:latin typeface="Arial" pitchFamily="34" charset="0"/>
                          <a:cs typeface="Arial" pitchFamily="34" charset="0"/>
                        </a:rPr>
                        <a:t>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baseline="0" dirty="0">
                          <a:solidFill>
                            <a:srgbClr val="FF0000"/>
                          </a:solidFill>
                          <a:latin typeface="Arial" pitchFamily="34" charset="0"/>
                          <a:cs typeface="Arial" pitchFamily="34" charset="0"/>
                        </a:rPr>
                        <a:t>11-15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15</a:t>
                      </a:r>
                      <a:r>
                        <a:rPr lang="en-US" sz="800" b="1" baseline="0" dirty="0">
                          <a:solidFill>
                            <a:srgbClr val="FF0000"/>
                          </a:solidFill>
                          <a:latin typeface="Arial" pitchFamily="34" charset="0"/>
                          <a:cs typeface="Arial" pitchFamily="34" charset="0"/>
                        </a:rPr>
                        <a:t> SEP</a:t>
                      </a:r>
                      <a:endParaRPr lang="en-US" sz="800" b="1" dirty="0">
                        <a:solidFill>
                          <a:srgbClr val="FF0000"/>
                        </a:solidFill>
                        <a:latin typeface="Arial" pitchFamily="34" charset="0"/>
                        <a:cs typeface="Arial" pitchFamily="34" charset="0"/>
                      </a:endParaRP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FF0000"/>
                          </a:solidFill>
                          <a:latin typeface="Arial" pitchFamily="34" charset="0"/>
                          <a:cs typeface="Arial" pitchFamily="34" charset="0"/>
                        </a:rPr>
                        <a:t>TBD</a:t>
                      </a:r>
                    </a:p>
                  </a:txBody>
                  <a:tcPr marL="87086" marR="87086"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Rectangle 9"/>
          <p:cNvSpPr/>
          <p:nvPr/>
        </p:nvSpPr>
        <p:spPr bwMode="auto">
          <a:xfrm>
            <a:off x="-6049" y="1355248"/>
            <a:ext cx="2713433" cy="4845522"/>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86478" tIns="43239" rIns="86478" bIns="43239" numCol="1" rtlCol="0" anchor="t" anchorCtr="0" compatLnSpc="1">
            <a:prstTxWarp prst="textNoShape">
              <a:avLst/>
            </a:prstTxWarp>
          </a:bodyPr>
          <a:lstStyle/>
          <a:p>
            <a:pPr>
              <a:defRPr/>
            </a:pPr>
            <a:r>
              <a:rPr lang="en-US" sz="800" b="1" u="sng" dirty="0">
                <a:latin typeface="Arial" panose="020B0604020202020204" pitchFamily="34" charset="0"/>
                <a:cs typeface="Arial" panose="020B0604020202020204" pitchFamily="34" charset="0"/>
              </a:rPr>
              <a:t>Phase II: React to Ambush</a:t>
            </a:r>
          </a:p>
          <a:p>
            <a:pPr>
              <a:defRPr/>
            </a:pPr>
            <a:r>
              <a:rPr lang="en-US" sz="800" dirty="0">
                <a:latin typeface="Arial" panose="020B0604020202020204" pitchFamily="34" charset="0"/>
                <a:cs typeface="Arial" panose="020B0604020202020204" pitchFamily="34" charset="0"/>
              </a:rPr>
              <a:t>Starts: LD ATK POS CHAOS</a:t>
            </a:r>
          </a:p>
          <a:p>
            <a:pPr>
              <a:defRPr/>
            </a:pPr>
            <a:r>
              <a:rPr lang="en-US" sz="800" dirty="0">
                <a:latin typeface="Arial" panose="020B0604020202020204" pitchFamily="34" charset="0"/>
                <a:cs typeface="Arial" panose="020B0604020202020204" pitchFamily="34" charset="0"/>
              </a:rPr>
              <a:t>Ends: Continue movement to Attack POS</a:t>
            </a:r>
          </a:p>
          <a:p>
            <a:pPr marL="457152" indent="-457152">
              <a:lnSpc>
                <a:spcPct val="90000"/>
              </a:lnSpc>
              <a:defRPr/>
            </a:pPr>
            <a:endParaRPr lang="en-US" sz="800" dirty="0">
              <a:latin typeface="Arial" panose="020B0604020202020204" pitchFamily="34" charset="0"/>
              <a:cs typeface="Arial" panose="020B0604020202020204" pitchFamily="34" charset="0"/>
            </a:endParaRPr>
          </a:p>
          <a:p>
            <a:pPr marL="457152" indent="-457152">
              <a:lnSpc>
                <a:spcPct val="90000"/>
              </a:lnSpc>
              <a:defRPr/>
            </a:pPr>
            <a:r>
              <a:rPr lang="en-US" sz="800" b="1" u="sng" dirty="0">
                <a:latin typeface="Arial" panose="020B0604020202020204" pitchFamily="34" charset="0"/>
                <a:cs typeface="Arial" panose="020B0604020202020204" pitchFamily="34" charset="0"/>
              </a:rPr>
              <a:t>Key Tasks Trained</a:t>
            </a:r>
            <a:r>
              <a:rPr lang="en-US" sz="800" b="1" dirty="0">
                <a:latin typeface="Arial" panose="020B0604020202020204" pitchFamily="34" charset="0"/>
                <a:cs typeface="Arial" panose="020B0604020202020204" pitchFamily="34" charset="0"/>
              </a:rPr>
              <a:t>: </a:t>
            </a:r>
          </a:p>
          <a:p>
            <a:pPr marL="457152" indent="-457152">
              <a:lnSpc>
                <a:spcPct val="90000"/>
              </a:lnSpc>
              <a:defRPr/>
            </a:pPr>
            <a:r>
              <a:rPr lang="en-US" sz="800" dirty="0">
                <a:solidFill>
                  <a:srgbClr val="000000"/>
                </a:solidFill>
                <a:latin typeface="Arial" panose="020B0604020202020204" pitchFamily="34" charset="0"/>
                <a:cs typeface="Arial" panose="020B0604020202020204" pitchFamily="34" charset="0"/>
              </a:rPr>
              <a:t>Conduct Tactical Movement (07-2-1342)</a:t>
            </a:r>
          </a:p>
          <a:p>
            <a:pPr marL="457152" indent="-457152">
              <a:lnSpc>
                <a:spcPct val="90000"/>
              </a:lnSpc>
              <a:defRPr/>
            </a:pPr>
            <a:r>
              <a:rPr lang="en-US" sz="800" dirty="0">
                <a:latin typeface="Arial" panose="020B0604020202020204" pitchFamily="34" charset="0"/>
                <a:cs typeface="Arial" panose="020B0604020202020204" pitchFamily="34" charset="0"/>
              </a:rPr>
              <a:t>React to Near Ambush (171337-1018)</a:t>
            </a:r>
          </a:p>
          <a:p>
            <a:pPr marL="457152" indent="-457152">
              <a:lnSpc>
                <a:spcPct val="90000"/>
              </a:lnSpc>
              <a:defRPr/>
            </a:pPr>
            <a:r>
              <a:rPr lang="en-US" sz="800" dirty="0">
                <a:latin typeface="Arial" panose="020B0604020202020204" pitchFamily="34" charset="0"/>
                <a:cs typeface="Arial" panose="020B0604020202020204" pitchFamily="34" charset="0"/>
              </a:rPr>
              <a:t>Conduct C&amp;R (07-2-5027)</a:t>
            </a:r>
          </a:p>
          <a:p>
            <a:pPr marL="457152" indent="-457152">
              <a:lnSpc>
                <a:spcPct val="90000"/>
              </a:lnSpc>
              <a:defRPr/>
            </a:pPr>
            <a:r>
              <a:rPr lang="en-US" sz="800" dirty="0">
                <a:latin typeface="Arial" panose="020B0604020202020204" pitchFamily="34" charset="0"/>
                <a:cs typeface="Arial" panose="020B0604020202020204" pitchFamily="34" charset="0"/>
              </a:rPr>
              <a:t>Send a SALUTE Report (071-121-4080)</a:t>
            </a:r>
          </a:p>
          <a:p>
            <a:pPr>
              <a:lnSpc>
                <a:spcPct val="90000"/>
              </a:lnSpc>
              <a:defRPr/>
            </a:pPr>
            <a:endParaRPr lang="en-US" sz="800" u="sng" dirty="0">
              <a:latin typeface="Arial" panose="020B0604020202020204" pitchFamily="34" charset="0"/>
              <a:cs typeface="Arial" panose="020B0604020202020204" pitchFamily="34" charset="0"/>
            </a:endParaRPr>
          </a:p>
          <a:p>
            <a:pPr>
              <a:lnSpc>
                <a:spcPct val="90000"/>
              </a:lnSpc>
              <a:defRPr/>
            </a:pPr>
            <a:r>
              <a:rPr lang="en-US" sz="800" b="1" u="sng" dirty="0">
                <a:latin typeface="Arial" panose="020B0604020202020204" pitchFamily="34" charset="0"/>
                <a:cs typeface="Arial" panose="020B0604020202020204" pitchFamily="34" charset="0"/>
              </a:rPr>
              <a:t>Endstate:</a:t>
            </a:r>
            <a:endParaRPr lang="en-US" sz="800" b="1" dirty="0">
              <a:latin typeface="Arial" panose="020B0604020202020204" pitchFamily="34" charset="0"/>
              <a:cs typeface="Arial" panose="020B0604020202020204" pitchFamily="34" charset="0"/>
            </a:endParaRPr>
          </a:p>
          <a:p>
            <a:pPr>
              <a:lnSpc>
                <a:spcPct val="90000"/>
              </a:lnSpc>
              <a:defRPr/>
            </a:pPr>
            <a:r>
              <a:rPr lang="en-US" sz="800" dirty="0">
                <a:latin typeface="Arial" panose="020B0604020202020204" pitchFamily="34" charset="0"/>
                <a:cs typeface="Arial" panose="020B0604020202020204" pitchFamily="34" charset="0"/>
              </a:rPr>
              <a:t>Enemy LP/OP Destroyed, SALUTE Report sent up and ready to continue movement. </a:t>
            </a:r>
          </a:p>
          <a:p>
            <a:pPr>
              <a:lnSpc>
                <a:spcPct val="90000"/>
              </a:lnSpc>
              <a:defRPr/>
            </a:pPr>
            <a:endParaRPr lang="en-US" sz="800" dirty="0">
              <a:latin typeface="Arial" panose="020B0604020202020204" pitchFamily="34" charset="0"/>
              <a:cs typeface="Arial" panose="020B0604020202020204" pitchFamily="34" charset="0"/>
            </a:endParaRPr>
          </a:p>
          <a:p>
            <a:pPr>
              <a:lnSpc>
                <a:spcPct val="90000"/>
              </a:lnSpc>
              <a:defRPr/>
            </a:pPr>
            <a:r>
              <a:rPr lang="en-US" sz="800" b="1" u="sng" dirty="0">
                <a:latin typeface="Arial" panose="020B0604020202020204" pitchFamily="34" charset="0"/>
                <a:cs typeface="Arial" panose="020B0604020202020204" pitchFamily="34" charset="0"/>
              </a:rPr>
              <a:t>Scheme of Maneuver</a:t>
            </a:r>
            <a:r>
              <a:rPr lang="en-US" sz="800" u="sng" dirty="0">
                <a:latin typeface="Arial" panose="020B0604020202020204" pitchFamily="34" charset="0"/>
                <a:cs typeface="Arial" panose="020B0604020202020204" pitchFamily="34" charset="0"/>
              </a:rPr>
              <a:t>:</a:t>
            </a:r>
          </a:p>
          <a:p>
            <a:pPr marL="304767" indent="-304767">
              <a:lnSpc>
                <a:spcPct val="90000"/>
              </a:lnSpc>
              <a:buAutoNum type="arabicPeriod"/>
              <a:defRPr/>
            </a:pPr>
            <a:r>
              <a:rPr lang="en-US" sz="800" dirty="0">
                <a:latin typeface="Arial" panose="020B0604020202020204" pitchFamily="34" charset="0"/>
                <a:cs typeface="Arial" panose="020B0604020202020204" pitchFamily="34" charset="0"/>
              </a:rPr>
              <a:t>Squad begins movement and receives FRAGO to move along 145 degree azimuth to inspect a possible cache site at intersection (17S PU 64465 87682). </a:t>
            </a:r>
          </a:p>
          <a:p>
            <a:pPr marL="304767" indent="-304767">
              <a:lnSpc>
                <a:spcPct val="90000"/>
              </a:lnSpc>
              <a:buFontTx/>
              <a:buAutoNum type="arabicPeriod"/>
              <a:defRPr/>
            </a:pPr>
            <a:r>
              <a:rPr lang="en-US" sz="800" dirty="0">
                <a:latin typeface="Arial" panose="020B0604020202020204" pitchFamily="34" charset="0"/>
                <a:cs typeface="Arial" panose="020B0604020202020204" pitchFamily="34" charset="0"/>
              </a:rPr>
              <a:t>When lead Squad enters clearing (</a:t>
            </a:r>
            <a:r>
              <a:rPr lang="en-US" sz="800" dirty="0" err="1">
                <a:latin typeface="Arial" panose="020B0604020202020204" pitchFamily="34" charset="0"/>
                <a:cs typeface="Arial" panose="020B0604020202020204" pitchFamily="34" charset="0"/>
              </a:rPr>
              <a:t>vic</a:t>
            </a:r>
            <a:r>
              <a:rPr lang="en-US" sz="800" dirty="0">
                <a:latin typeface="Arial" panose="020B0604020202020204" pitchFamily="34" charset="0"/>
                <a:cs typeface="Arial" panose="020B0604020202020204" pitchFamily="34" charset="0"/>
              </a:rPr>
              <a:t> 17S PU 64454 87698), this triggers ambush from enemy LP/OP to Squad Front (TGT 1 and 2 w/ pneumatic gun). Squad reacts to near ambush, engages enemy target, clears through kill zone and enemy LP/OP position.</a:t>
            </a:r>
          </a:p>
          <a:p>
            <a:pPr marL="304767" indent="-304767">
              <a:lnSpc>
                <a:spcPct val="90000"/>
              </a:lnSpc>
              <a:buAutoNum type="arabicPeriod"/>
              <a:defRPr/>
            </a:pPr>
            <a:r>
              <a:rPr lang="en-US" sz="800" dirty="0">
                <a:latin typeface="Arial" panose="020B0604020202020204" pitchFamily="34" charset="0"/>
                <a:cs typeface="Arial" panose="020B0604020202020204" pitchFamily="34" charset="0"/>
              </a:rPr>
              <a:t>Squad LDR conducts C&amp;R; sends SALUTE Report. Receives order to continue movement.</a:t>
            </a:r>
          </a:p>
          <a:p>
            <a:pPr marL="304767" indent="-304767">
              <a:lnSpc>
                <a:spcPct val="90000"/>
              </a:lnSpc>
              <a:buAutoNum type="arabicPeriod"/>
              <a:defRPr/>
            </a:pPr>
            <a:r>
              <a:rPr lang="en-US" sz="800" dirty="0">
                <a:latin typeface="Arial" panose="020B0604020202020204" pitchFamily="34" charset="0"/>
                <a:cs typeface="Arial" panose="020B0604020202020204" pitchFamily="34" charset="0"/>
              </a:rPr>
              <a:t>Squad Leader has one fire team move to SBF1 and begin suppressing TGT Set #3</a:t>
            </a:r>
          </a:p>
          <a:p>
            <a:pPr marL="304767" indent="-304767">
              <a:lnSpc>
                <a:spcPct val="90000"/>
              </a:lnSpc>
              <a:buAutoNum type="arabicPeriod"/>
              <a:defRPr/>
            </a:pPr>
            <a:r>
              <a:rPr lang="en-US" sz="800" dirty="0">
                <a:latin typeface="Arial" panose="020B0604020202020204" pitchFamily="34" charset="0"/>
                <a:cs typeface="Arial" panose="020B0604020202020204" pitchFamily="34" charset="0"/>
              </a:rPr>
              <a:t>2</a:t>
            </a:r>
            <a:r>
              <a:rPr lang="en-US" sz="800" baseline="30000" dirty="0">
                <a:latin typeface="Arial" panose="020B0604020202020204" pitchFamily="34" charset="0"/>
                <a:cs typeface="Arial" panose="020B0604020202020204" pitchFamily="34" charset="0"/>
              </a:rPr>
              <a:t>nd</a:t>
            </a:r>
            <a:r>
              <a:rPr lang="en-US" sz="800" dirty="0">
                <a:latin typeface="Arial" panose="020B0604020202020204" pitchFamily="34" charset="0"/>
                <a:cs typeface="Arial" panose="020B0604020202020204" pitchFamily="34" charset="0"/>
              </a:rPr>
              <a:t> Fire team enters and clears building </a:t>
            </a:r>
          </a:p>
          <a:p>
            <a:pPr fontAlgn="auto">
              <a:spcBef>
                <a:spcPts val="0"/>
              </a:spcBef>
              <a:spcAft>
                <a:spcPts val="0"/>
              </a:spcAft>
              <a:defRPr/>
            </a:pPr>
            <a:endParaRPr lang="en-US" sz="7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9783366" y="2895600"/>
            <a:ext cx="1966038" cy="938719"/>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TASK ORG:</a:t>
            </a:r>
          </a:p>
          <a:p>
            <a:r>
              <a:rPr lang="en-US" sz="1100" b="1" dirty="0">
                <a:latin typeface="Arial" panose="020B0604020202020204" pitchFamily="34" charset="0"/>
                <a:cs typeface="Arial" panose="020B0604020202020204" pitchFamily="34" charset="0"/>
              </a:rPr>
              <a:t>Range OIC- 1LT Gongora</a:t>
            </a:r>
          </a:p>
          <a:p>
            <a:r>
              <a:rPr lang="en-US" sz="1100" b="1" dirty="0">
                <a:latin typeface="Arial" panose="020B0604020202020204" pitchFamily="34" charset="0"/>
                <a:cs typeface="Arial" panose="020B0604020202020204" pitchFamily="34" charset="0"/>
              </a:rPr>
              <a:t>Range RSO- SFC Negron </a:t>
            </a:r>
          </a:p>
          <a:p>
            <a:r>
              <a:rPr lang="en-US" sz="1100" b="1" dirty="0">
                <a:latin typeface="Arial" panose="020B0604020202020204" pitchFamily="34" charset="0"/>
                <a:cs typeface="Arial" panose="020B0604020202020204" pitchFamily="34" charset="0"/>
              </a:rPr>
              <a:t>Safeties: SSG Miles, SGT Chacon, SGT Cotton</a:t>
            </a:r>
          </a:p>
        </p:txBody>
      </p:sp>
      <p:pic>
        <p:nvPicPr>
          <p:cNvPr id="95" name="Picture 94"/>
          <p:cNvPicPr>
            <a:picLocks noChangeAspect="1"/>
          </p:cNvPicPr>
          <p:nvPr/>
        </p:nvPicPr>
        <p:blipFill>
          <a:blip r:embed="rId3"/>
          <a:stretch>
            <a:fillRect/>
          </a:stretch>
        </p:blipFill>
        <p:spPr>
          <a:xfrm>
            <a:off x="2707386" y="542090"/>
            <a:ext cx="6436614" cy="3790629"/>
          </a:xfrm>
          <a:prstGeom prst="rect">
            <a:avLst/>
          </a:prstGeom>
        </p:spPr>
      </p:pic>
    </p:spTree>
    <p:extLst>
      <p:ext uri="{BB962C8B-B14F-4D97-AF65-F5344CB8AC3E}">
        <p14:creationId xmlns:p14="http://schemas.microsoft.com/office/powerpoint/2010/main" val="29239963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6" name="Group 355"/>
          <p:cNvGrpSpPr/>
          <p:nvPr/>
        </p:nvGrpSpPr>
        <p:grpSpPr>
          <a:xfrm>
            <a:off x="4038816" y="2358642"/>
            <a:ext cx="420436" cy="380596"/>
            <a:chOff x="6891919" y="4761893"/>
            <a:chExt cx="464704" cy="416975"/>
          </a:xfrm>
        </p:grpSpPr>
        <p:sp>
          <p:nvSpPr>
            <p:cNvPr id="357" name="Oval 356"/>
            <p:cNvSpPr/>
            <p:nvPr/>
          </p:nvSpPr>
          <p:spPr>
            <a:xfrm>
              <a:off x="6974413" y="4817345"/>
              <a:ext cx="284608" cy="306072"/>
            </a:xfrm>
            <a:prstGeom prst="ellipse">
              <a:avLst/>
            </a:prstGeom>
            <a:solidFill>
              <a:srgbClr val="7030A0"/>
            </a:solidFill>
            <a:ln>
              <a:solidFill>
                <a:srgbClr val="5A2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Arial" pitchFamily="34" charset="0"/>
                <a:cs typeface="Arial" pitchFamily="34" charset="0"/>
              </a:endParaRPr>
            </a:p>
          </p:txBody>
        </p:sp>
        <p:sp>
          <p:nvSpPr>
            <p:cNvPr id="358" name="Rectangle 357"/>
            <p:cNvSpPr/>
            <p:nvPr/>
          </p:nvSpPr>
          <p:spPr>
            <a:xfrm>
              <a:off x="6891919" y="4761893"/>
              <a:ext cx="464704" cy="41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P1</a:t>
              </a:r>
            </a:p>
          </p:txBody>
        </p:sp>
      </p:grpSp>
      <p:grpSp>
        <p:nvGrpSpPr>
          <p:cNvPr id="359" name="Group 358"/>
          <p:cNvGrpSpPr/>
          <p:nvPr/>
        </p:nvGrpSpPr>
        <p:grpSpPr>
          <a:xfrm>
            <a:off x="5283198" y="1762695"/>
            <a:ext cx="420436" cy="380596"/>
            <a:chOff x="6891919" y="4761893"/>
            <a:chExt cx="464704" cy="416975"/>
          </a:xfrm>
        </p:grpSpPr>
        <p:sp>
          <p:nvSpPr>
            <p:cNvPr id="360" name="Oval 359"/>
            <p:cNvSpPr/>
            <p:nvPr/>
          </p:nvSpPr>
          <p:spPr>
            <a:xfrm>
              <a:off x="6974413" y="4817345"/>
              <a:ext cx="284608" cy="306072"/>
            </a:xfrm>
            <a:prstGeom prst="ellipse">
              <a:avLst/>
            </a:prstGeom>
            <a:solidFill>
              <a:srgbClr val="7030A0"/>
            </a:solidFill>
            <a:ln>
              <a:solidFill>
                <a:srgbClr val="5A2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Arial" pitchFamily="34" charset="0"/>
                <a:cs typeface="Arial" pitchFamily="34" charset="0"/>
              </a:endParaRPr>
            </a:p>
          </p:txBody>
        </p:sp>
        <p:sp>
          <p:nvSpPr>
            <p:cNvPr id="361" name="Rectangle 360"/>
            <p:cNvSpPr/>
            <p:nvPr/>
          </p:nvSpPr>
          <p:spPr>
            <a:xfrm>
              <a:off x="6891919" y="4761893"/>
              <a:ext cx="464704" cy="41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P2</a:t>
              </a:r>
            </a:p>
          </p:txBody>
        </p:sp>
      </p:grpSp>
      <p:grpSp>
        <p:nvGrpSpPr>
          <p:cNvPr id="350" name="Group 349"/>
          <p:cNvGrpSpPr/>
          <p:nvPr/>
        </p:nvGrpSpPr>
        <p:grpSpPr>
          <a:xfrm>
            <a:off x="6232202" y="2633039"/>
            <a:ext cx="420436" cy="380596"/>
            <a:chOff x="6891919" y="4761893"/>
            <a:chExt cx="464704" cy="416975"/>
          </a:xfrm>
        </p:grpSpPr>
        <p:sp>
          <p:nvSpPr>
            <p:cNvPr id="352" name="Rectangle 351"/>
            <p:cNvSpPr/>
            <p:nvPr/>
          </p:nvSpPr>
          <p:spPr>
            <a:xfrm>
              <a:off x="6891919" y="4761893"/>
              <a:ext cx="464704" cy="41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P3</a:t>
              </a:r>
            </a:p>
          </p:txBody>
        </p:sp>
        <p:sp>
          <p:nvSpPr>
            <p:cNvPr id="351" name="Oval 350"/>
            <p:cNvSpPr/>
            <p:nvPr/>
          </p:nvSpPr>
          <p:spPr>
            <a:xfrm>
              <a:off x="6974413" y="4817345"/>
              <a:ext cx="284608" cy="306072"/>
            </a:xfrm>
            <a:prstGeom prst="ellipse">
              <a:avLst/>
            </a:prstGeom>
            <a:solidFill>
              <a:srgbClr val="7030A0"/>
            </a:solidFill>
            <a:ln>
              <a:solidFill>
                <a:srgbClr val="5A2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latin typeface="Arial" pitchFamily="34" charset="0"/>
                <a:cs typeface="Arial" pitchFamily="34" charset="0"/>
              </a:endParaRPr>
            </a:p>
          </p:txBody>
        </p:sp>
      </p:grpSp>
      <p:grpSp>
        <p:nvGrpSpPr>
          <p:cNvPr id="187" name="Group 186"/>
          <p:cNvGrpSpPr/>
          <p:nvPr/>
        </p:nvGrpSpPr>
        <p:grpSpPr>
          <a:xfrm rot="165596">
            <a:off x="6598388" y="2567068"/>
            <a:ext cx="727887" cy="429292"/>
            <a:chOff x="9383221" y="3708119"/>
            <a:chExt cx="472428" cy="248695"/>
          </a:xfrm>
        </p:grpSpPr>
        <p:grpSp>
          <p:nvGrpSpPr>
            <p:cNvPr id="188" name="Group 187"/>
            <p:cNvGrpSpPr/>
            <p:nvPr/>
          </p:nvGrpSpPr>
          <p:grpSpPr>
            <a:xfrm>
              <a:off x="9383221" y="3776364"/>
              <a:ext cx="371007" cy="180448"/>
              <a:chOff x="-1294932" y="4388880"/>
              <a:chExt cx="371007" cy="180448"/>
            </a:xfrm>
          </p:grpSpPr>
          <p:sp>
            <p:nvSpPr>
              <p:cNvPr id="191"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800" dirty="0">
                  <a:solidFill>
                    <a:prstClr val="black"/>
                  </a:solidFill>
                  <a:latin typeface="Arial" pitchFamily="34" charset="0"/>
                  <a:cs typeface="Arial" pitchFamily="34" charset="0"/>
                </a:endParaRPr>
              </a:p>
            </p:txBody>
          </p:sp>
          <p:sp>
            <p:nvSpPr>
              <p:cNvPr id="192" name="Freeform 191"/>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192"/>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dirty="0">
                  <a:solidFill>
                    <a:prstClr val="black"/>
                  </a:solidFill>
                  <a:latin typeface="Arial" pitchFamily="34" charset="0"/>
                  <a:cs typeface="Arial" pitchFamily="34" charset="0"/>
                </a:endParaRPr>
              </a:p>
            </p:txBody>
          </p:sp>
          <p:sp>
            <p:nvSpPr>
              <p:cNvPr id="195"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dirty="0">
                  <a:solidFill>
                    <a:prstClr val="black"/>
                  </a:solidFill>
                  <a:latin typeface="Arial" pitchFamily="34" charset="0"/>
                  <a:cs typeface="Arial" pitchFamily="34" charset="0"/>
                </a:endParaRPr>
              </a:p>
            </p:txBody>
          </p:sp>
          <p:sp>
            <p:nvSpPr>
              <p:cNvPr id="196" name="Rectangle 195"/>
              <p:cNvSpPr/>
              <p:nvPr/>
            </p:nvSpPr>
            <p:spPr>
              <a:xfrm>
                <a:off x="-1294932" y="4505475"/>
                <a:ext cx="68991" cy="63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b="1" dirty="0">
                    <a:solidFill>
                      <a:schemeClr val="tx1"/>
                    </a:solidFill>
                  </a:rPr>
                  <a:t>X1</a:t>
                </a:r>
              </a:p>
            </p:txBody>
          </p:sp>
        </p:grpSp>
        <p:sp>
          <p:nvSpPr>
            <p:cNvPr id="189" name="Rectangle 188"/>
            <p:cNvSpPr/>
            <p:nvPr/>
          </p:nvSpPr>
          <p:spPr>
            <a:xfrm>
              <a:off x="9786658" y="3892961"/>
              <a:ext cx="68991" cy="63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b="1" dirty="0">
                  <a:solidFill>
                    <a:schemeClr val="tx1"/>
                  </a:solidFill>
                </a:rPr>
                <a:t>C</a:t>
              </a:r>
            </a:p>
          </p:txBody>
        </p:sp>
        <p:sp>
          <p:nvSpPr>
            <p:cNvPr id="190" name="Oval 189"/>
            <p:cNvSpPr/>
            <p:nvPr/>
          </p:nvSpPr>
          <p:spPr>
            <a:xfrm>
              <a:off x="9593524" y="3708119"/>
              <a:ext cx="45721"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209" name="Group 208"/>
          <p:cNvGrpSpPr/>
          <p:nvPr/>
        </p:nvGrpSpPr>
        <p:grpSpPr>
          <a:xfrm>
            <a:off x="4557010" y="1759866"/>
            <a:ext cx="763506" cy="360245"/>
            <a:chOff x="9383221" y="3708119"/>
            <a:chExt cx="472428" cy="248695"/>
          </a:xfrm>
        </p:grpSpPr>
        <p:grpSp>
          <p:nvGrpSpPr>
            <p:cNvPr id="231" name="Group 230"/>
            <p:cNvGrpSpPr/>
            <p:nvPr/>
          </p:nvGrpSpPr>
          <p:grpSpPr>
            <a:xfrm>
              <a:off x="9383221" y="3776364"/>
              <a:ext cx="371007" cy="180448"/>
              <a:chOff x="-1294932" y="4388880"/>
              <a:chExt cx="371007" cy="180448"/>
            </a:xfrm>
          </p:grpSpPr>
          <p:sp>
            <p:nvSpPr>
              <p:cNvPr id="234"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800" dirty="0">
                  <a:solidFill>
                    <a:prstClr val="black"/>
                  </a:solidFill>
                  <a:latin typeface="Arial" pitchFamily="34" charset="0"/>
                  <a:cs typeface="Arial" pitchFamily="34" charset="0"/>
                </a:endParaRPr>
              </a:p>
            </p:txBody>
          </p:sp>
          <p:sp>
            <p:nvSpPr>
              <p:cNvPr id="235" name="Freeform 234"/>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Freeform 235"/>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dirty="0">
                  <a:solidFill>
                    <a:prstClr val="black"/>
                  </a:solidFill>
                  <a:latin typeface="Arial" pitchFamily="34" charset="0"/>
                  <a:cs typeface="Arial" pitchFamily="34" charset="0"/>
                </a:endParaRPr>
              </a:p>
            </p:txBody>
          </p:sp>
          <p:sp>
            <p:nvSpPr>
              <p:cNvPr id="238"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dirty="0">
                  <a:solidFill>
                    <a:prstClr val="black"/>
                  </a:solidFill>
                  <a:latin typeface="Arial" pitchFamily="34" charset="0"/>
                  <a:cs typeface="Arial" pitchFamily="34" charset="0"/>
                </a:endParaRPr>
              </a:p>
            </p:txBody>
          </p:sp>
          <p:sp>
            <p:nvSpPr>
              <p:cNvPr id="239" name="Rectangle 238"/>
              <p:cNvSpPr/>
              <p:nvPr/>
            </p:nvSpPr>
            <p:spPr>
              <a:xfrm>
                <a:off x="-1294932" y="4505475"/>
                <a:ext cx="68991" cy="63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b="1" dirty="0">
                    <a:solidFill>
                      <a:schemeClr val="tx1"/>
                    </a:solidFill>
                  </a:rPr>
                  <a:t>X2</a:t>
                </a:r>
              </a:p>
            </p:txBody>
          </p:sp>
        </p:grpSp>
        <p:sp>
          <p:nvSpPr>
            <p:cNvPr id="232" name="Rectangle 231"/>
            <p:cNvSpPr/>
            <p:nvPr/>
          </p:nvSpPr>
          <p:spPr>
            <a:xfrm>
              <a:off x="9786658" y="3892961"/>
              <a:ext cx="68991" cy="63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b="1" dirty="0">
                  <a:solidFill>
                    <a:schemeClr val="tx1"/>
                  </a:solidFill>
                </a:rPr>
                <a:t>C</a:t>
              </a:r>
            </a:p>
          </p:txBody>
        </p:sp>
        <p:sp>
          <p:nvSpPr>
            <p:cNvPr id="233" name="Oval 232"/>
            <p:cNvSpPr/>
            <p:nvPr/>
          </p:nvSpPr>
          <p:spPr>
            <a:xfrm>
              <a:off x="9593524" y="3708119"/>
              <a:ext cx="45721"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217" name="Group 216"/>
          <p:cNvGrpSpPr/>
          <p:nvPr/>
        </p:nvGrpSpPr>
        <p:grpSpPr>
          <a:xfrm>
            <a:off x="3286109" y="2382380"/>
            <a:ext cx="806944" cy="297410"/>
            <a:chOff x="9341449" y="3708119"/>
            <a:chExt cx="514200" cy="248695"/>
          </a:xfrm>
        </p:grpSpPr>
        <p:grpSp>
          <p:nvGrpSpPr>
            <p:cNvPr id="218" name="Group 217"/>
            <p:cNvGrpSpPr/>
            <p:nvPr/>
          </p:nvGrpSpPr>
          <p:grpSpPr>
            <a:xfrm>
              <a:off x="9341449" y="3776364"/>
              <a:ext cx="412779" cy="180211"/>
              <a:chOff x="-1336704" y="4388880"/>
              <a:chExt cx="412779" cy="180211"/>
            </a:xfrm>
          </p:grpSpPr>
          <p:sp>
            <p:nvSpPr>
              <p:cNvPr id="224"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1000" dirty="0">
                  <a:solidFill>
                    <a:prstClr val="black"/>
                  </a:solidFill>
                  <a:latin typeface="Arial" pitchFamily="34" charset="0"/>
                  <a:cs typeface="Arial" pitchFamily="34" charset="0"/>
                </a:endParaRPr>
              </a:p>
            </p:txBody>
          </p:sp>
          <p:sp>
            <p:nvSpPr>
              <p:cNvPr id="225" name="Freeform 224"/>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6" name="Freeform 225"/>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7"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dirty="0">
                  <a:solidFill>
                    <a:prstClr val="black"/>
                  </a:solidFill>
                  <a:latin typeface="Arial" pitchFamily="34" charset="0"/>
                  <a:cs typeface="Arial" pitchFamily="34" charset="0"/>
                </a:endParaRPr>
              </a:p>
            </p:txBody>
          </p:sp>
          <p:sp>
            <p:nvSpPr>
              <p:cNvPr id="250"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dirty="0">
                  <a:solidFill>
                    <a:prstClr val="black"/>
                  </a:solidFill>
                  <a:latin typeface="Arial" pitchFamily="34" charset="0"/>
                  <a:cs typeface="Arial" pitchFamily="34" charset="0"/>
                </a:endParaRPr>
              </a:p>
            </p:txBody>
          </p:sp>
          <p:sp>
            <p:nvSpPr>
              <p:cNvPr id="251" name="Rectangle 250"/>
              <p:cNvSpPr/>
              <p:nvPr/>
            </p:nvSpPr>
            <p:spPr>
              <a:xfrm>
                <a:off x="-1336704" y="4505476"/>
                <a:ext cx="110763" cy="617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1/1</a:t>
                </a:r>
              </a:p>
            </p:txBody>
          </p:sp>
        </p:grpSp>
        <p:sp>
          <p:nvSpPr>
            <p:cNvPr id="222" name="Rectangle 221"/>
            <p:cNvSpPr/>
            <p:nvPr/>
          </p:nvSpPr>
          <p:spPr>
            <a:xfrm>
              <a:off x="9786658" y="3892961"/>
              <a:ext cx="68991" cy="63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C</a:t>
              </a:r>
            </a:p>
          </p:txBody>
        </p:sp>
        <p:sp>
          <p:nvSpPr>
            <p:cNvPr id="223" name="Oval 222"/>
            <p:cNvSpPr/>
            <p:nvPr/>
          </p:nvSpPr>
          <p:spPr>
            <a:xfrm>
              <a:off x="9582790" y="3708119"/>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35" name="Picture 34"/>
          <p:cNvPicPr>
            <a:picLocks noChangeAspect="1"/>
          </p:cNvPicPr>
          <p:nvPr/>
        </p:nvPicPr>
        <p:blipFill>
          <a:blip r:embed="rId3"/>
          <a:stretch>
            <a:fillRect/>
          </a:stretch>
        </p:blipFill>
        <p:spPr>
          <a:xfrm>
            <a:off x="0" y="884871"/>
            <a:ext cx="9144000" cy="5956863"/>
          </a:xfrm>
          <a:prstGeom prst="rect">
            <a:avLst/>
          </a:prstGeom>
        </p:spPr>
      </p:pic>
      <p:grpSp>
        <p:nvGrpSpPr>
          <p:cNvPr id="12" name="Group 82"/>
          <p:cNvGrpSpPr/>
          <p:nvPr/>
        </p:nvGrpSpPr>
        <p:grpSpPr>
          <a:xfrm rot="8129345">
            <a:off x="-820843" y="8559578"/>
            <a:ext cx="1909763" cy="3688762"/>
            <a:chOff x="3657600" y="1593311"/>
            <a:chExt cx="1909763" cy="3688762"/>
          </a:xfrm>
        </p:grpSpPr>
        <p:cxnSp>
          <p:nvCxnSpPr>
            <p:cNvPr id="84" name="Straight Connector 83"/>
            <p:cNvCxnSpPr/>
            <p:nvPr/>
          </p:nvCxnSpPr>
          <p:spPr>
            <a:xfrm rot="5400000" flipH="1" flipV="1">
              <a:off x="2743994" y="3428206"/>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700000" flipH="1" flipV="1">
              <a:off x="2947069" y="3386371"/>
              <a:ext cx="3648544" cy="76202"/>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100000" flipH="1" flipV="1">
              <a:off x="2573817" y="3421317"/>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572000" y="1676400"/>
              <a:ext cx="3834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sp>
          <p:nvSpPr>
            <p:cNvPr id="88" name="TextBox 87"/>
            <p:cNvSpPr txBox="1"/>
            <p:nvPr/>
          </p:nvSpPr>
          <p:spPr>
            <a:xfrm>
              <a:off x="4267200" y="1676400"/>
              <a:ext cx="3834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cxnSp>
          <p:nvCxnSpPr>
            <p:cNvPr id="89" name="Straight Connector 88"/>
            <p:cNvCxnSpPr/>
            <p:nvPr/>
          </p:nvCxnSpPr>
          <p:spPr>
            <a:xfrm rot="6000000" flipH="1" flipV="1">
              <a:off x="3114149" y="3419700"/>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4800000" flipH="1" flipV="1">
              <a:off x="2447982" y="3416072"/>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029075" y="1866900"/>
              <a:ext cx="31771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sp>
          <p:nvSpPr>
            <p:cNvPr id="92" name="TextBox 91"/>
            <p:cNvSpPr txBox="1"/>
            <p:nvPr/>
          </p:nvSpPr>
          <p:spPr>
            <a:xfrm>
              <a:off x="4911509" y="1895475"/>
              <a:ext cx="31771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cxnSp>
          <p:nvCxnSpPr>
            <p:cNvPr id="93" name="Straight Connector 92"/>
            <p:cNvCxnSpPr/>
            <p:nvPr/>
          </p:nvCxnSpPr>
          <p:spPr>
            <a:xfrm rot="5400000" flipH="1" flipV="1">
              <a:off x="3608878" y="3087198"/>
              <a:ext cx="3212119" cy="695325"/>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572000" y="5029200"/>
              <a:ext cx="304800" cy="223406"/>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0800000">
              <a:off x="4267201" y="5029200"/>
              <a:ext cx="287839" cy="22773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V="1">
              <a:off x="2362200" y="3124200"/>
              <a:ext cx="3200400" cy="60960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7" name="Freeform 96"/>
            <p:cNvSpPr/>
            <p:nvPr/>
          </p:nvSpPr>
          <p:spPr>
            <a:xfrm>
              <a:off x="3657600" y="1600200"/>
              <a:ext cx="1909763" cy="230981"/>
            </a:xfrm>
            <a:custGeom>
              <a:avLst/>
              <a:gdLst>
                <a:gd name="connsiteX0" fmla="*/ 0 w 1909763"/>
                <a:gd name="connsiteY0" fmla="*/ 226219 h 230981"/>
                <a:gd name="connsiteX1" fmla="*/ 335756 w 1909763"/>
                <a:gd name="connsiteY1" fmla="*/ 47625 h 230981"/>
                <a:gd name="connsiteX2" fmla="*/ 588169 w 1909763"/>
                <a:gd name="connsiteY2" fmla="*/ 0 h 230981"/>
                <a:gd name="connsiteX3" fmla="*/ 916781 w 1909763"/>
                <a:gd name="connsiteY3" fmla="*/ 2381 h 230981"/>
                <a:gd name="connsiteX4" fmla="*/ 1314450 w 1909763"/>
                <a:gd name="connsiteY4" fmla="*/ 4763 h 230981"/>
                <a:gd name="connsiteX5" fmla="*/ 1643063 w 1909763"/>
                <a:gd name="connsiteY5" fmla="*/ 69056 h 230981"/>
                <a:gd name="connsiteX6" fmla="*/ 1909763 w 1909763"/>
                <a:gd name="connsiteY6"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763" h="230981">
                  <a:moveTo>
                    <a:pt x="0" y="226219"/>
                  </a:moveTo>
                  <a:lnTo>
                    <a:pt x="335756" y="47625"/>
                  </a:lnTo>
                  <a:lnTo>
                    <a:pt x="588169" y="0"/>
                  </a:lnTo>
                  <a:lnTo>
                    <a:pt x="916781" y="2381"/>
                  </a:lnTo>
                  <a:lnTo>
                    <a:pt x="1314450" y="4763"/>
                  </a:lnTo>
                  <a:lnTo>
                    <a:pt x="1643063" y="69056"/>
                  </a:lnTo>
                  <a:lnTo>
                    <a:pt x="1909763" y="23098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51" name="TextBox 50"/>
          <p:cNvSpPr txBox="1"/>
          <p:nvPr/>
        </p:nvSpPr>
        <p:spPr>
          <a:xfrm>
            <a:off x="7239000" y="8692381"/>
            <a:ext cx="1371600" cy="461665"/>
          </a:xfrm>
          <a:prstGeom prst="rect">
            <a:avLst/>
          </a:prstGeom>
          <a:solidFill>
            <a:schemeClr val="bg1"/>
          </a:solidFill>
          <a:ln>
            <a:solidFill>
              <a:schemeClr val="tx1"/>
            </a:solidFill>
          </a:ln>
        </p:spPr>
        <p:txBody>
          <a:bodyPr wrap="square" rtlCol="0">
            <a:spAutoFit/>
          </a:bodyPr>
          <a:lstStyle/>
          <a:p>
            <a:pPr algn="ctr"/>
            <a:r>
              <a:rPr lang="en-US" sz="1200" b="1" dirty="0">
                <a:solidFill>
                  <a:prstClr val="black"/>
                </a:solidFill>
                <a:latin typeface="Times New Roman" panose="02020603050405020304" pitchFamily="18" charset="0"/>
                <a:cs typeface="Times New Roman" panose="02020603050405020304" pitchFamily="18" charset="0"/>
              </a:rPr>
              <a:t>LL 120 DEG (MAG)</a:t>
            </a:r>
          </a:p>
        </p:txBody>
      </p:sp>
      <p:sp>
        <p:nvSpPr>
          <p:cNvPr id="67" name="TextBox 66"/>
          <p:cNvSpPr txBox="1"/>
          <p:nvPr/>
        </p:nvSpPr>
        <p:spPr>
          <a:xfrm>
            <a:off x="4559980" y="8081590"/>
            <a:ext cx="1474891" cy="369332"/>
          </a:xfrm>
          <a:prstGeom prst="rect">
            <a:avLst/>
          </a:prstGeom>
          <a:noFill/>
        </p:spPr>
        <p:txBody>
          <a:bodyPr wrap="square" rtlCol="0">
            <a:spAutoFit/>
          </a:bodyPr>
          <a:lstStyle/>
          <a:p>
            <a:r>
              <a:rPr lang="en-US" dirty="0">
                <a:solidFill>
                  <a:prstClr val="white"/>
                </a:solidFill>
                <a:latin typeface="Times New Roman" panose="02020603050405020304" pitchFamily="18" charset="0"/>
                <a:cs typeface="Times New Roman" panose="02020603050405020304" pitchFamily="18" charset="0"/>
              </a:rPr>
              <a:t>PL AMSTEL</a:t>
            </a:r>
          </a:p>
        </p:txBody>
      </p:sp>
      <p:sp>
        <p:nvSpPr>
          <p:cNvPr id="68" name="TextBox 67"/>
          <p:cNvSpPr txBox="1"/>
          <p:nvPr/>
        </p:nvSpPr>
        <p:spPr>
          <a:xfrm>
            <a:off x="8949734" y="7844019"/>
            <a:ext cx="1474891" cy="369332"/>
          </a:xfrm>
          <a:prstGeom prst="rect">
            <a:avLst/>
          </a:prstGeom>
          <a:noFill/>
        </p:spPr>
        <p:txBody>
          <a:bodyPr wrap="square" rtlCol="0">
            <a:spAutoFit/>
          </a:bodyPr>
          <a:lstStyle/>
          <a:p>
            <a:r>
              <a:rPr lang="en-US" dirty="0">
                <a:solidFill>
                  <a:prstClr val="white"/>
                </a:solidFill>
                <a:latin typeface="Times New Roman" panose="02020603050405020304" pitchFamily="18" charset="0"/>
                <a:cs typeface="Times New Roman" panose="02020603050405020304" pitchFamily="18" charset="0"/>
              </a:rPr>
              <a:t>PL BUD</a:t>
            </a:r>
          </a:p>
        </p:txBody>
      </p:sp>
      <p:grpSp>
        <p:nvGrpSpPr>
          <p:cNvPr id="106" name="Group 82"/>
          <p:cNvGrpSpPr/>
          <p:nvPr/>
        </p:nvGrpSpPr>
        <p:grpSpPr>
          <a:xfrm rot="18641253">
            <a:off x="5867348" y="8052872"/>
            <a:ext cx="1183407" cy="1936393"/>
            <a:chOff x="3657600" y="1500427"/>
            <a:chExt cx="1909763" cy="3781646"/>
          </a:xfrm>
        </p:grpSpPr>
        <p:cxnSp>
          <p:nvCxnSpPr>
            <p:cNvPr id="107" name="Straight Connector 106"/>
            <p:cNvCxnSpPr/>
            <p:nvPr/>
          </p:nvCxnSpPr>
          <p:spPr>
            <a:xfrm rot="5400000" flipH="1" flipV="1">
              <a:off x="2743994" y="3428206"/>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700000" flipH="1" flipV="1">
              <a:off x="2947069" y="3386371"/>
              <a:ext cx="3648544" cy="76202"/>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100000" flipH="1" flipV="1">
              <a:off x="2573817" y="3421317"/>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459499" y="1500427"/>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sp>
          <p:nvSpPr>
            <p:cNvPr id="111" name="TextBox 110"/>
            <p:cNvSpPr txBox="1"/>
            <p:nvPr/>
          </p:nvSpPr>
          <p:spPr>
            <a:xfrm>
              <a:off x="4154699" y="1500427"/>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cxnSp>
          <p:nvCxnSpPr>
            <p:cNvPr id="112" name="Straight Connector 111"/>
            <p:cNvCxnSpPr/>
            <p:nvPr/>
          </p:nvCxnSpPr>
          <p:spPr>
            <a:xfrm rot="6000000" flipH="1" flipV="1">
              <a:off x="3114149" y="3419700"/>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4800000" flipH="1" flipV="1">
              <a:off x="2447982" y="3416072"/>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935451" y="1734919"/>
              <a:ext cx="504963" cy="540961"/>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sp>
          <p:nvSpPr>
            <p:cNvPr id="115" name="TextBox 114"/>
            <p:cNvSpPr txBox="1"/>
            <p:nvPr/>
          </p:nvSpPr>
          <p:spPr>
            <a:xfrm>
              <a:off x="4817886" y="1763493"/>
              <a:ext cx="504963" cy="540961"/>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cxnSp>
          <p:nvCxnSpPr>
            <p:cNvPr id="116" name="Straight Connector 115"/>
            <p:cNvCxnSpPr/>
            <p:nvPr/>
          </p:nvCxnSpPr>
          <p:spPr>
            <a:xfrm rot="5400000" flipH="1" flipV="1">
              <a:off x="3608878" y="3087198"/>
              <a:ext cx="3212119" cy="695325"/>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4572000" y="5029200"/>
              <a:ext cx="304800" cy="223406"/>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4267201" y="5029200"/>
              <a:ext cx="287839" cy="22773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V="1">
              <a:off x="2362200" y="3124200"/>
              <a:ext cx="3200400" cy="60960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3657600" y="1600200"/>
              <a:ext cx="1909763" cy="230981"/>
            </a:xfrm>
            <a:custGeom>
              <a:avLst/>
              <a:gdLst>
                <a:gd name="connsiteX0" fmla="*/ 0 w 1909763"/>
                <a:gd name="connsiteY0" fmla="*/ 226219 h 230981"/>
                <a:gd name="connsiteX1" fmla="*/ 335756 w 1909763"/>
                <a:gd name="connsiteY1" fmla="*/ 47625 h 230981"/>
                <a:gd name="connsiteX2" fmla="*/ 588169 w 1909763"/>
                <a:gd name="connsiteY2" fmla="*/ 0 h 230981"/>
                <a:gd name="connsiteX3" fmla="*/ 916781 w 1909763"/>
                <a:gd name="connsiteY3" fmla="*/ 2381 h 230981"/>
                <a:gd name="connsiteX4" fmla="*/ 1314450 w 1909763"/>
                <a:gd name="connsiteY4" fmla="*/ 4763 h 230981"/>
                <a:gd name="connsiteX5" fmla="*/ 1643063 w 1909763"/>
                <a:gd name="connsiteY5" fmla="*/ 69056 h 230981"/>
                <a:gd name="connsiteX6" fmla="*/ 1909763 w 1909763"/>
                <a:gd name="connsiteY6"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763" h="230981">
                  <a:moveTo>
                    <a:pt x="0" y="226219"/>
                  </a:moveTo>
                  <a:lnTo>
                    <a:pt x="335756" y="47625"/>
                  </a:lnTo>
                  <a:lnTo>
                    <a:pt x="588169" y="0"/>
                  </a:lnTo>
                  <a:lnTo>
                    <a:pt x="916781" y="2381"/>
                  </a:lnTo>
                  <a:lnTo>
                    <a:pt x="1314450" y="4763"/>
                  </a:lnTo>
                  <a:lnTo>
                    <a:pt x="1643063" y="69056"/>
                  </a:lnTo>
                  <a:lnTo>
                    <a:pt x="1909763" y="23098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144" name="TextBox 143"/>
          <p:cNvSpPr txBox="1"/>
          <p:nvPr/>
        </p:nvSpPr>
        <p:spPr>
          <a:xfrm>
            <a:off x="8689493" y="8191165"/>
            <a:ext cx="1371600" cy="461665"/>
          </a:xfrm>
          <a:prstGeom prst="rect">
            <a:avLst/>
          </a:prstGeom>
          <a:solidFill>
            <a:schemeClr val="bg1"/>
          </a:solidFill>
          <a:ln>
            <a:solidFill>
              <a:schemeClr val="tx1"/>
            </a:solidFill>
          </a:ln>
        </p:spPr>
        <p:txBody>
          <a:bodyPr wrap="square" rtlCol="0">
            <a:spAutoFit/>
          </a:bodyPr>
          <a:lstStyle/>
          <a:p>
            <a:pPr algn="ctr"/>
            <a:r>
              <a:rPr lang="en-US" sz="1200" b="1" dirty="0">
                <a:solidFill>
                  <a:prstClr val="black"/>
                </a:solidFill>
                <a:latin typeface="Times New Roman" panose="02020603050405020304" pitchFamily="18" charset="0"/>
                <a:cs typeface="Times New Roman" panose="02020603050405020304" pitchFamily="18" charset="0"/>
              </a:rPr>
              <a:t>RL 165 DEG (MAG)</a:t>
            </a:r>
          </a:p>
        </p:txBody>
      </p:sp>
      <p:grpSp>
        <p:nvGrpSpPr>
          <p:cNvPr id="152" name="Group 82"/>
          <p:cNvGrpSpPr/>
          <p:nvPr/>
        </p:nvGrpSpPr>
        <p:grpSpPr>
          <a:xfrm rot="20682517">
            <a:off x="5090835" y="8771020"/>
            <a:ext cx="1183407" cy="1936394"/>
            <a:chOff x="3657600" y="1500426"/>
            <a:chExt cx="1909763" cy="3781647"/>
          </a:xfrm>
        </p:grpSpPr>
        <p:cxnSp>
          <p:nvCxnSpPr>
            <p:cNvPr id="153" name="Straight Connector 152"/>
            <p:cNvCxnSpPr/>
            <p:nvPr/>
          </p:nvCxnSpPr>
          <p:spPr>
            <a:xfrm rot="5400000" flipH="1" flipV="1">
              <a:off x="2743994" y="3428206"/>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700000" flipH="1" flipV="1">
              <a:off x="2947069" y="3386371"/>
              <a:ext cx="3648544" cy="76202"/>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100000" flipH="1" flipV="1">
              <a:off x="2573817" y="3421317"/>
              <a:ext cx="3657600" cy="1588"/>
            </a:xfrm>
            <a:prstGeom prst="line">
              <a:avLst/>
            </a:prstGeom>
            <a:ln w="190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4459500" y="1500426"/>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sp>
          <p:nvSpPr>
            <p:cNvPr id="157" name="TextBox 156"/>
            <p:cNvSpPr txBox="1"/>
            <p:nvPr/>
          </p:nvSpPr>
          <p:spPr>
            <a:xfrm>
              <a:off x="4154701" y="1500427"/>
              <a:ext cx="608438" cy="72128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5</a:t>
              </a:r>
              <a:r>
                <a:rPr lang="en-US" baseline="30000" dirty="0">
                  <a:latin typeface="Times New Roman" panose="02020603050405020304" pitchFamily="18" charset="0"/>
                  <a:cs typeface="Times New Roman" panose="02020603050405020304" pitchFamily="18" charset="0"/>
                </a:rPr>
                <a:t>o</a:t>
              </a:r>
            </a:p>
          </p:txBody>
        </p:sp>
        <p:cxnSp>
          <p:nvCxnSpPr>
            <p:cNvPr id="158" name="Straight Connector 157"/>
            <p:cNvCxnSpPr/>
            <p:nvPr/>
          </p:nvCxnSpPr>
          <p:spPr>
            <a:xfrm rot="6000000" flipH="1" flipV="1">
              <a:off x="3114149" y="3419700"/>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4800000" flipH="1" flipV="1">
              <a:off x="2447982" y="3416072"/>
              <a:ext cx="3648544" cy="76202"/>
            </a:xfrm>
            <a:prstGeom prst="line">
              <a:avLst/>
            </a:prstGeom>
            <a:ln w="1905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935452" y="1734920"/>
              <a:ext cx="504963" cy="540960"/>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sp>
          <p:nvSpPr>
            <p:cNvPr id="161" name="TextBox 160"/>
            <p:cNvSpPr txBox="1"/>
            <p:nvPr/>
          </p:nvSpPr>
          <p:spPr>
            <a:xfrm>
              <a:off x="4817885" y="1763493"/>
              <a:ext cx="504963" cy="540960"/>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5</a:t>
              </a:r>
              <a:r>
                <a:rPr lang="en-US" sz="1200" baseline="30000" dirty="0">
                  <a:latin typeface="Times New Roman" panose="02020603050405020304" pitchFamily="18" charset="0"/>
                  <a:cs typeface="Times New Roman" panose="02020603050405020304" pitchFamily="18" charset="0"/>
                </a:rPr>
                <a:t>o</a:t>
              </a:r>
            </a:p>
          </p:txBody>
        </p:sp>
        <p:cxnSp>
          <p:nvCxnSpPr>
            <p:cNvPr id="162" name="Straight Connector 161"/>
            <p:cNvCxnSpPr/>
            <p:nvPr/>
          </p:nvCxnSpPr>
          <p:spPr>
            <a:xfrm rot="5400000" flipH="1" flipV="1">
              <a:off x="3608878" y="3087198"/>
              <a:ext cx="3212119" cy="695325"/>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572000" y="5029200"/>
              <a:ext cx="304800" cy="223406"/>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0800000">
              <a:off x="4267201" y="5029200"/>
              <a:ext cx="287839" cy="22773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flipV="1">
              <a:off x="2362200" y="3124200"/>
              <a:ext cx="3200400" cy="609600"/>
            </a:xfrm>
            <a:prstGeom prst="line">
              <a:avLst/>
            </a:prstGeom>
            <a:ln w="1905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6" name="Freeform 165"/>
            <p:cNvSpPr/>
            <p:nvPr/>
          </p:nvSpPr>
          <p:spPr>
            <a:xfrm>
              <a:off x="3657600" y="1600200"/>
              <a:ext cx="1909763" cy="230981"/>
            </a:xfrm>
            <a:custGeom>
              <a:avLst/>
              <a:gdLst>
                <a:gd name="connsiteX0" fmla="*/ 0 w 1909763"/>
                <a:gd name="connsiteY0" fmla="*/ 226219 h 230981"/>
                <a:gd name="connsiteX1" fmla="*/ 335756 w 1909763"/>
                <a:gd name="connsiteY1" fmla="*/ 47625 h 230981"/>
                <a:gd name="connsiteX2" fmla="*/ 588169 w 1909763"/>
                <a:gd name="connsiteY2" fmla="*/ 0 h 230981"/>
                <a:gd name="connsiteX3" fmla="*/ 916781 w 1909763"/>
                <a:gd name="connsiteY3" fmla="*/ 2381 h 230981"/>
                <a:gd name="connsiteX4" fmla="*/ 1314450 w 1909763"/>
                <a:gd name="connsiteY4" fmla="*/ 4763 h 230981"/>
                <a:gd name="connsiteX5" fmla="*/ 1643063 w 1909763"/>
                <a:gd name="connsiteY5" fmla="*/ 69056 h 230981"/>
                <a:gd name="connsiteX6" fmla="*/ 1909763 w 1909763"/>
                <a:gd name="connsiteY6"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763" h="230981">
                  <a:moveTo>
                    <a:pt x="0" y="226219"/>
                  </a:moveTo>
                  <a:lnTo>
                    <a:pt x="335756" y="47625"/>
                  </a:lnTo>
                  <a:lnTo>
                    <a:pt x="588169" y="0"/>
                  </a:lnTo>
                  <a:lnTo>
                    <a:pt x="916781" y="2381"/>
                  </a:lnTo>
                  <a:lnTo>
                    <a:pt x="1314450" y="4763"/>
                  </a:lnTo>
                  <a:lnTo>
                    <a:pt x="1643063" y="69056"/>
                  </a:lnTo>
                  <a:lnTo>
                    <a:pt x="1909763" y="23098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142" name="TextBox 141"/>
          <p:cNvSpPr txBox="1"/>
          <p:nvPr/>
        </p:nvSpPr>
        <p:spPr>
          <a:xfrm>
            <a:off x="7303912" y="1663017"/>
            <a:ext cx="1297569" cy="64633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PL Bronze  </a:t>
            </a:r>
          </a:p>
        </p:txBody>
      </p:sp>
      <p:pic>
        <p:nvPicPr>
          <p:cNvPr id="348" name="Picture 347"/>
          <p:cNvPicPr/>
          <p:nvPr/>
        </p:nvPicPr>
        <p:blipFill>
          <a:blip r:embed="rId4" cstate="email">
            <a:extLst>
              <a:ext uri="{28A0092B-C50C-407E-A947-70E740481C1C}">
                <a14:useLocalDpi xmlns:a14="http://schemas.microsoft.com/office/drawing/2010/main"/>
              </a:ext>
            </a:extLst>
          </a:blip>
          <a:stretch>
            <a:fillRect/>
          </a:stretch>
        </p:blipFill>
        <p:spPr>
          <a:xfrm>
            <a:off x="8213665" y="63598"/>
            <a:ext cx="812165" cy="924560"/>
          </a:xfrm>
          <a:prstGeom prst="rect">
            <a:avLst/>
          </a:prstGeom>
        </p:spPr>
      </p:pic>
      <p:pic>
        <p:nvPicPr>
          <p:cNvPr id="349" name="Picture 3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71" y="130800"/>
            <a:ext cx="672466" cy="672466"/>
          </a:xfrm>
          <a:prstGeom prst="rect">
            <a:avLst/>
          </a:prstGeom>
        </p:spPr>
      </p:pic>
      <p:sp>
        <p:nvSpPr>
          <p:cNvPr id="252" name="TextBox 251"/>
          <p:cNvSpPr txBox="1"/>
          <p:nvPr/>
        </p:nvSpPr>
        <p:spPr>
          <a:xfrm>
            <a:off x="8165053" y="2712459"/>
            <a:ext cx="838200" cy="461665"/>
          </a:xfrm>
          <a:prstGeom prst="rect">
            <a:avLst/>
          </a:prstGeom>
          <a:solidFill>
            <a:srgbClr val="00B0F0"/>
          </a:solidFill>
        </p:spPr>
        <p:txBody>
          <a:bodyPr wrap="square" rtlCol="0">
            <a:spAutoFit/>
          </a:bodyPr>
          <a:lstStyle/>
          <a:p>
            <a:pPr algn="ctr"/>
            <a:r>
              <a:rPr lang="en-US" sz="800" dirty="0">
                <a:latin typeface="Arial" panose="020B0604020202020204" pitchFamily="34" charset="0"/>
                <a:cs typeface="Arial" panose="020B0604020202020204" pitchFamily="34" charset="0"/>
              </a:rPr>
              <a:t>Direction of Travel</a:t>
            </a:r>
          </a:p>
          <a:p>
            <a:pPr algn="ctr"/>
            <a:r>
              <a:rPr lang="en-US" sz="800" dirty="0">
                <a:latin typeface="Arial" panose="020B0604020202020204" pitchFamily="34" charset="0"/>
                <a:cs typeface="Arial" panose="020B0604020202020204" pitchFamily="34" charset="0"/>
              </a:rPr>
              <a:t>(145 Degrees)</a:t>
            </a:r>
          </a:p>
        </p:txBody>
      </p:sp>
      <p:cxnSp>
        <p:nvCxnSpPr>
          <p:cNvPr id="9" name="Straight Connector 8"/>
          <p:cNvCxnSpPr/>
          <p:nvPr/>
        </p:nvCxnSpPr>
        <p:spPr>
          <a:xfrm flipV="1">
            <a:off x="3524603" y="1965027"/>
            <a:ext cx="5246717" cy="4214092"/>
          </a:xfrm>
          <a:prstGeom prst="line">
            <a:avLst/>
          </a:prstGeom>
        </p:spPr>
        <p:style>
          <a:lnRef idx="3">
            <a:schemeClr val="dk1"/>
          </a:lnRef>
          <a:fillRef idx="0">
            <a:schemeClr val="dk1"/>
          </a:fillRef>
          <a:effectRef idx="2">
            <a:schemeClr val="dk1"/>
          </a:effectRef>
          <a:fontRef idx="minor">
            <a:schemeClr val="tx1"/>
          </a:fontRef>
        </p:style>
      </p:cxnSp>
      <p:sp>
        <p:nvSpPr>
          <p:cNvPr id="253" name="TextBox 252"/>
          <p:cNvSpPr txBox="1"/>
          <p:nvPr/>
        </p:nvSpPr>
        <p:spPr>
          <a:xfrm>
            <a:off x="5952044" y="4186962"/>
            <a:ext cx="319800" cy="215444"/>
          </a:xfrm>
          <a:prstGeom prst="rect">
            <a:avLst/>
          </a:prstGeom>
          <a:solidFill>
            <a:srgbClr val="00B0F0"/>
          </a:solidFill>
        </p:spPr>
        <p:txBody>
          <a:bodyPr wrap="square" rtlCol="0">
            <a:spAutoFit/>
          </a:bodyPr>
          <a:lstStyle/>
          <a:p>
            <a:pPr algn="ctr"/>
            <a:r>
              <a:rPr lang="en-US" sz="800" dirty="0">
                <a:latin typeface="Arial" panose="020B0604020202020204" pitchFamily="34" charset="0"/>
                <a:cs typeface="Arial" panose="020B0604020202020204" pitchFamily="34" charset="0"/>
              </a:rPr>
              <a:t>LD</a:t>
            </a:r>
          </a:p>
        </p:txBody>
      </p:sp>
      <p:grpSp>
        <p:nvGrpSpPr>
          <p:cNvPr id="204" name="Group 203"/>
          <p:cNvGrpSpPr/>
          <p:nvPr/>
        </p:nvGrpSpPr>
        <p:grpSpPr>
          <a:xfrm>
            <a:off x="6493678" y="3599470"/>
            <a:ext cx="93962" cy="245828"/>
            <a:chOff x="-2221118" y="-1602787"/>
            <a:chExt cx="92794" cy="190266"/>
          </a:xfrm>
          <a:solidFill>
            <a:srgbClr val="FF0000"/>
          </a:solidFill>
        </p:grpSpPr>
        <p:sp>
          <p:nvSpPr>
            <p:cNvPr id="205" name="Rectangle 204"/>
            <p:cNvSpPr/>
            <p:nvPr/>
          </p:nvSpPr>
          <p:spPr>
            <a:xfrm>
              <a:off x="-2221118" y="-1517886"/>
              <a:ext cx="92793" cy="10536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
          <p:nvSpPr>
            <p:cNvPr id="206" name="Oval 205"/>
            <p:cNvSpPr/>
            <p:nvPr/>
          </p:nvSpPr>
          <p:spPr>
            <a:xfrm>
              <a:off x="-2221118" y="-1602787"/>
              <a:ext cx="92794" cy="6698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grpSp>
      <p:sp>
        <p:nvSpPr>
          <p:cNvPr id="243" name="TextBox 242"/>
          <p:cNvSpPr txBox="1"/>
          <p:nvPr/>
        </p:nvSpPr>
        <p:spPr>
          <a:xfrm>
            <a:off x="6886818" y="3603765"/>
            <a:ext cx="782299" cy="338554"/>
          </a:xfrm>
          <a:prstGeom prst="rect">
            <a:avLst/>
          </a:prstGeom>
          <a:solidFill>
            <a:schemeClr val="bg1"/>
          </a:solidFill>
          <a:ln>
            <a:solidFill>
              <a:schemeClr val="tx1"/>
            </a:solidFill>
          </a:ln>
        </p:spPr>
        <p:txBody>
          <a:bodyPr wrap="square" rtlCol="0">
            <a:spAutoFit/>
          </a:bodyPr>
          <a:lstStyle/>
          <a:p>
            <a:pPr algn="ctr"/>
            <a:r>
              <a:rPr lang="en-US" sz="800" dirty="0" err="1">
                <a:latin typeface="Arial" panose="020B0604020202020204" pitchFamily="34" charset="0"/>
                <a:cs typeface="Arial" panose="020B0604020202020204" pitchFamily="34" charset="0"/>
              </a:rPr>
              <a:t>Roadguards</a:t>
            </a: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(Entry Point)</a:t>
            </a:r>
          </a:p>
        </p:txBody>
      </p:sp>
      <p:grpSp>
        <p:nvGrpSpPr>
          <p:cNvPr id="244" name="Group 243"/>
          <p:cNvGrpSpPr/>
          <p:nvPr/>
        </p:nvGrpSpPr>
        <p:grpSpPr>
          <a:xfrm>
            <a:off x="5227040" y="5040251"/>
            <a:ext cx="259542" cy="255801"/>
            <a:chOff x="-1177454" y="2815053"/>
            <a:chExt cx="259542" cy="255801"/>
          </a:xfrm>
        </p:grpSpPr>
        <p:sp>
          <p:nvSpPr>
            <p:cNvPr id="245" name="Rectangle 244"/>
            <p:cNvSpPr/>
            <p:nvPr/>
          </p:nvSpPr>
          <p:spPr>
            <a:xfrm>
              <a:off x="-1177454" y="2815053"/>
              <a:ext cx="259542" cy="2558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lus 245"/>
            <p:cNvSpPr/>
            <p:nvPr/>
          </p:nvSpPr>
          <p:spPr>
            <a:xfrm>
              <a:off x="-1158404" y="2824578"/>
              <a:ext cx="215850" cy="23433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TextBox 246"/>
          <p:cNvSpPr txBox="1"/>
          <p:nvPr/>
        </p:nvSpPr>
        <p:spPr>
          <a:xfrm>
            <a:off x="4947091" y="4723037"/>
            <a:ext cx="686573"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MEDEVAC</a:t>
            </a:r>
          </a:p>
        </p:txBody>
      </p:sp>
      <p:pic>
        <p:nvPicPr>
          <p:cNvPr id="248" name="Object 4" descr="npo00019a"/>
          <p:cNvPicPr>
            <a:picLocks noChangeAspect="1" noChangeArrowheads="1"/>
          </p:cNvPicPr>
          <p:nvPr/>
        </p:nvPicPr>
        <p:blipFill>
          <a:blip r:embed="rId6" cstate="print"/>
          <a:srcRect/>
          <a:stretch>
            <a:fillRect/>
          </a:stretch>
        </p:blipFill>
        <p:spPr bwMode="auto">
          <a:xfrm>
            <a:off x="5993719" y="3802598"/>
            <a:ext cx="324548" cy="162274"/>
          </a:xfrm>
          <a:prstGeom prst="rect">
            <a:avLst/>
          </a:prstGeom>
          <a:noFill/>
          <a:ln w="9525" algn="ctr">
            <a:noFill/>
            <a:miter lim="800000"/>
            <a:headEnd/>
            <a:tailEnd/>
          </a:ln>
        </p:spPr>
      </p:pic>
      <p:sp>
        <p:nvSpPr>
          <p:cNvPr id="249" name="TextBox 248"/>
          <p:cNvSpPr txBox="1"/>
          <p:nvPr/>
        </p:nvSpPr>
        <p:spPr>
          <a:xfrm>
            <a:off x="5920638" y="3548616"/>
            <a:ext cx="459189"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Trans</a:t>
            </a:r>
          </a:p>
        </p:txBody>
      </p:sp>
      <p:sp>
        <p:nvSpPr>
          <p:cNvPr id="271" name="TextBox 270"/>
          <p:cNvSpPr txBox="1"/>
          <p:nvPr/>
        </p:nvSpPr>
        <p:spPr>
          <a:xfrm>
            <a:off x="2384900" y="4319617"/>
            <a:ext cx="1238134"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Live Ammo ASP</a:t>
            </a:r>
          </a:p>
          <a:p>
            <a:pPr algn="ctr"/>
            <a:r>
              <a:rPr lang="en-US" sz="800" dirty="0">
                <a:latin typeface="Arial" panose="020B0604020202020204" pitchFamily="34" charset="0"/>
                <a:cs typeface="Arial" panose="020B0604020202020204" pitchFamily="34" charset="0"/>
              </a:rPr>
              <a:t>17S PU 64199 87867</a:t>
            </a:r>
          </a:p>
        </p:txBody>
      </p:sp>
      <p:grpSp>
        <p:nvGrpSpPr>
          <p:cNvPr id="14" name="Group 13"/>
          <p:cNvGrpSpPr/>
          <p:nvPr/>
        </p:nvGrpSpPr>
        <p:grpSpPr>
          <a:xfrm rot="14121357">
            <a:off x="6617778" y="4818034"/>
            <a:ext cx="522510" cy="515288"/>
            <a:chOff x="94562" y="6196024"/>
            <a:chExt cx="522510" cy="515288"/>
          </a:xfrm>
        </p:grpSpPr>
        <p:sp>
          <p:nvSpPr>
            <p:cNvPr id="272" name="Rectangle 271"/>
            <p:cNvSpPr/>
            <p:nvPr/>
          </p:nvSpPr>
          <p:spPr>
            <a:xfrm>
              <a:off x="94562" y="6196024"/>
              <a:ext cx="522510" cy="5152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170124" y="6289909"/>
              <a:ext cx="258533" cy="316322"/>
              <a:chOff x="404295" y="5706237"/>
              <a:chExt cx="620683" cy="777335"/>
            </a:xfrm>
          </p:grpSpPr>
          <p:sp>
            <p:nvSpPr>
              <p:cNvPr id="275" name="Oval 274"/>
              <p:cNvSpPr/>
              <p:nvPr/>
            </p:nvSpPr>
            <p:spPr>
              <a:xfrm>
                <a:off x="824774" y="6277642"/>
                <a:ext cx="200204" cy="2059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4295" y="5913066"/>
                <a:ext cx="200204" cy="2059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56695" y="6109010"/>
                <a:ext cx="200204" cy="2059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622011" y="5706237"/>
                <a:ext cx="200204" cy="2059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6" name="Straight Connector 15"/>
          <p:cNvCxnSpPr/>
          <p:nvPr/>
        </p:nvCxnSpPr>
        <p:spPr>
          <a:xfrm>
            <a:off x="7140459" y="5021885"/>
            <a:ext cx="1523800" cy="629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807235" y="5390205"/>
            <a:ext cx="158837" cy="905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a:off x="2486133" y="3221485"/>
            <a:ext cx="1331068"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Final</a:t>
            </a:r>
          </a:p>
          <a:p>
            <a:pPr algn="ctr"/>
            <a:r>
              <a:rPr lang="en-US" sz="800" dirty="0">
                <a:latin typeface="Arial" panose="020B0604020202020204" pitchFamily="34" charset="0"/>
                <a:cs typeface="Arial" panose="020B0604020202020204" pitchFamily="34" charset="0"/>
              </a:rPr>
              <a:t>Rehearsal Area</a:t>
            </a:r>
          </a:p>
          <a:p>
            <a:pPr algn="ctr"/>
            <a:r>
              <a:rPr lang="en-US" sz="800" dirty="0">
                <a:latin typeface="Arial" panose="020B0604020202020204" pitchFamily="34" charset="0"/>
                <a:cs typeface="Arial" panose="020B0604020202020204" pitchFamily="34" charset="0"/>
              </a:rPr>
              <a:t>17S PU 64156 87910</a:t>
            </a:r>
          </a:p>
        </p:txBody>
      </p:sp>
      <p:cxnSp>
        <p:nvCxnSpPr>
          <p:cNvPr id="28" name="Straight Arrow Connector 27"/>
          <p:cNvCxnSpPr/>
          <p:nvPr/>
        </p:nvCxnSpPr>
        <p:spPr>
          <a:xfrm>
            <a:off x="3771242" y="3527609"/>
            <a:ext cx="470958" cy="21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7" name="Group 286"/>
          <p:cNvGrpSpPr/>
          <p:nvPr/>
        </p:nvGrpSpPr>
        <p:grpSpPr>
          <a:xfrm>
            <a:off x="6647628" y="3609853"/>
            <a:ext cx="93962" cy="245828"/>
            <a:chOff x="-2221118" y="-1602787"/>
            <a:chExt cx="92794" cy="190266"/>
          </a:xfrm>
          <a:solidFill>
            <a:srgbClr val="FF0000"/>
          </a:solidFill>
        </p:grpSpPr>
        <p:sp>
          <p:nvSpPr>
            <p:cNvPr id="288" name="Rectangle 287"/>
            <p:cNvSpPr/>
            <p:nvPr/>
          </p:nvSpPr>
          <p:spPr>
            <a:xfrm>
              <a:off x="-2221118" y="-1517886"/>
              <a:ext cx="92793" cy="10536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91" name="Oval 290"/>
            <p:cNvSpPr/>
            <p:nvPr/>
          </p:nvSpPr>
          <p:spPr>
            <a:xfrm>
              <a:off x="-2221118" y="-1602787"/>
              <a:ext cx="92794" cy="66986"/>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sp>
        <p:nvSpPr>
          <p:cNvPr id="293" name="TextBox 292"/>
          <p:cNvSpPr txBox="1"/>
          <p:nvPr/>
        </p:nvSpPr>
        <p:spPr>
          <a:xfrm>
            <a:off x="-16472" y="4753609"/>
            <a:ext cx="2221929" cy="1338828"/>
          </a:xfrm>
          <a:prstGeom prst="rect">
            <a:avLst/>
          </a:prstGeom>
          <a:solidFill>
            <a:schemeClr val="bg1">
              <a:lumMod val="95000"/>
            </a:schemeClr>
          </a:solidFill>
          <a:ln w="57150">
            <a:solidFill>
              <a:schemeClr val="tx1"/>
            </a:solidFill>
          </a:ln>
        </p:spPr>
        <p:txBody>
          <a:bodyPr wrap="square" rtlCol="0">
            <a:spAutoFit/>
          </a:bodyPr>
          <a:lstStyle/>
          <a:p>
            <a:r>
              <a:rPr lang="en-US" sz="900" u="sng" dirty="0">
                <a:latin typeface="Arial" panose="020B0604020202020204" pitchFamily="34" charset="0"/>
                <a:cs typeface="Arial" panose="020B0604020202020204" pitchFamily="34" charset="0"/>
              </a:rPr>
              <a:t>On-Deck Staging Area:</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Squad Leaders will arrange their Squads in the formation depicted below</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RSO will repeat instructions, answer any additional questions, and inspect each Paratrooper for serviceable and proper wear of all PPE. </a:t>
            </a:r>
          </a:p>
        </p:txBody>
      </p:sp>
      <p:sp>
        <p:nvSpPr>
          <p:cNvPr id="283" name="TextBox 282"/>
          <p:cNvSpPr txBox="1"/>
          <p:nvPr/>
        </p:nvSpPr>
        <p:spPr>
          <a:xfrm>
            <a:off x="5228344" y="4283575"/>
            <a:ext cx="592345" cy="33855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On-Deck Staging</a:t>
            </a:r>
          </a:p>
        </p:txBody>
      </p:sp>
      <p:grpSp>
        <p:nvGrpSpPr>
          <p:cNvPr id="212" name="Group 211"/>
          <p:cNvGrpSpPr/>
          <p:nvPr/>
        </p:nvGrpSpPr>
        <p:grpSpPr>
          <a:xfrm>
            <a:off x="4981284" y="3487693"/>
            <a:ext cx="923518" cy="521240"/>
            <a:chOff x="9665029" y="2993831"/>
            <a:chExt cx="923518" cy="521240"/>
          </a:xfrm>
        </p:grpSpPr>
        <p:grpSp>
          <p:nvGrpSpPr>
            <p:cNvPr id="241" name="Group 240"/>
            <p:cNvGrpSpPr/>
            <p:nvPr/>
          </p:nvGrpSpPr>
          <p:grpSpPr>
            <a:xfrm>
              <a:off x="9665029" y="3155787"/>
              <a:ext cx="684958" cy="294082"/>
              <a:chOff x="-1336704" y="4388880"/>
              <a:chExt cx="412779" cy="180211"/>
            </a:xfrm>
          </p:grpSpPr>
          <p:sp>
            <p:nvSpPr>
              <p:cNvPr id="260" name="Rectangle 77"/>
              <p:cNvSpPr>
                <a:spLocks noChangeAspect="1" noChangeArrowheads="1"/>
              </p:cNvSpPr>
              <p:nvPr/>
            </p:nvSpPr>
            <p:spPr bwMode="auto">
              <a:xfrm>
                <a:off x="-1204595" y="4388880"/>
                <a:ext cx="275907" cy="180211"/>
              </a:xfrm>
              <a:prstGeom prst="rect">
                <a:avLst/>
              </a:prstGeom>
              <a:solidFill>
                <a:schemeClr val="accent1"/>
              </a:solidFill>
              <a:ln w="12700">
                <a:solidFill>
                  <a:schemeClr val="tx1"/>
                </a:solidFill>
                <a:miter lim="800000"/>
                <a:headEnd/>
                <a:tailEnd/>
              </a:ln>
            </p:spPr>
            <p:txBody>
              <a:bodyPr wrap="none" anchor="ctr"/>
              <a:lstStyle/>
              <a:p>
                <a:endParaRPr lang="en-US" sz="1000">
                  <a:solidFill>
                    <a:prstClr val="black"/>
                  </a:solidFill>
                  <a:latin typeface="Arial" pitchFamily="34" charset="0"/>
                  <a:cs typeface="Arial" pitchFamily="34" charset="0"/>
                </a:endParaRPr>
              </a:p>
            </p:txBody>
          </p:sp>
          <p:sp>
            <p:nvSpPr>
              <p:cNvPr id="261" name="Freeform 260"/>
              <p:cNvSpPr/>
              <p:nvPr/>
            </p:nvSpPr>
            <p:spPr>
              <a:xfrm>
                <a:off x="-1204913" y="4395788"/>
                <a:ext cx="271463" cy="171450"/>
              </a:xfrm>
              <a:custGeom>
                <a:avLst/>
                <a:gdLst>
                  <a:gd name="connsiteX0" fmla="*/ 0 w 271463"/>
                  <a:gd name="connsiteY0" fmla="*/ 171450 h 171450"/>
                  <a:gd name="connsiteX1" fmla="*/ 271463 w 271463"/>
                  <a:gd name="connsiteY1" fmla="*/ 0 h 171450"/>
                </a:gdLst>
                <a:ahLst/>
                <a:cxnLst>
                  <a:cxn ang="0">
                    <a:pos x="connsiteX0" y="connsiteY0"/>
                  </a:cxn>
                  <a:cxn ang="0">
                    <a:pos x="connsiteX1" y="connsiteY1"/>
                  </a:cxn>
                </a:cxnLst>
                <a:rect l="l" t="t" r="r" b="b"/>
                <a:pathLst>
                  <a:path w="271463" h="171450">
                    <a:moveTo>
                      <a:pt x="0" y="171450"/>
                    </a:moveTo>
                    <a:lnTo>
                      <a:pt x="271463"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7" name="Freeform 296"/>
              <p:cNvSpPr/>
              <p:nvPr/>
            </p:nvSpPr>
            <p:spPr>
              <a:xfrm>
                <a:off x="-1204913" y="4391025"/>
                <a:ext cx="280988" cy="176213"/>
              </a:xfrm>
              <a:custGeom>
                <a:avLst/>
                <a:gdLst>
                  <a:gd name="connsiteX0" fmla="*/ 0 w 280988"/>
                  <a:gd name="connsiteY0" fmla="*/ 0 h 176213"/>
                  <a:gd name="connsiteX1" fmla="*/ 280988 w 280988"/>
                  <a:gd name="connsiteY1" fmla="*/ 176213 h 176213"/>
                </a:gdLst>
                <a:ahLst/>
                <a:cxnLst>
                  <a:cxn ang="0">
                    <a:pos x="connsiteX0" y="connsiteY0"/>
                  </a:cxn>
                  <a:cxn ang="0">
                    <a:pos x="connsiteX1" y="connsiteY1"/>
                  </a:cxn>
                </a:cxnLst>
                <a:rect l="l" t="t" r="r" b="b"/>
                <a:pathLst>
                  <a:path w="280988" h="176213">
                    <a:moveTo>
                      <a:pt x="0" y="0"/>
                    </a:moveTo>
                    <a:lnTo>
                      <a:pt x="280988" y="176213"/>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8" name="Freeform 81"/>
              <p:cNvSpPr>
                <a:spLocks noChangeAspect="1"/>
              </p:cNvSpPr>
              <p:nvPr/>
            </p:nvSpPr>
            <p:spPr bwMode="auto">
              <a:xfrm>
                <a:off x="-1142799" y="4520659"/>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299" name="Freeform 82"/>
              <p:cNvSpPr>
                <a:spLocks noChangeAspect="1"/>
              </p:cNvSpPr>
              <p:nvPr/>
            </p:nvSpPr>
            <p:spPr bwMode="auto">
              <a:xfrm>
                <a:off x="-1066347" y="4522586"/>
                <a:ext cx="77559" cy="36982"/>
              </a:xfrm>
              <a:custGeom>
                <a:avLst/>
                <a:gdLst>
                  <a:gd name="T0" fmla="*/ 0 w 560"/>
                  <a:gd name="T1" fmla="*/ 291 h 307"/>
                  <a:gd name="T2" fmla="*/ 280 w 560"/>
                  <a:gd name="T3" fmla="*/ 3 h 307"/>
                  <a:gd name="T4" fmla="*/ 560 w 560"/>
                  <a:gd name="T5" fmla="*/ 307 h 307"/>
                  <a:gd name="T6" fmla="*/ 0 60000 65536"/>
                  <a:gd name="T7" fmla="*/ 0 60000 65536"/>
                  <a:gd name="T8" fmla="*/ 0 60000 65536"/>
                  <a:gd name="T9" fmla="*/ 0 w 560"/>
                  <a:gd name="T10" fmla="*/ 0 h 307"/>
                  <a:gd name="T11" fmla="*/ 560 w 560"/>
                  <a:gd name="T12" fmla="*/ 307 h 307"/>
                </a:gdLst>
                <a:ahLst/>
                <a:cxnLst>
                  <a:cxn ang="T6">
                    <a:pos x="T0" y="T1"/>
                  </a:cxn>
                  <a:cxn ang="T7">
                    <a:pos x="T2" y="T3"/>
                  </a:cxn>
                  <a:cxn ang="T8">
                    <a:pos x="T4" y="T5"/>
                  </a:cxn>
                </a:cxnLst>
                <a:rect l="T9" t="T10" r="T11" b="T12"/>
                <a:pathLst>
                  <a:path w="560" h="307">
                    <a:moveTo>
                      <a:pt x="0" y="291"/>
                    </a:moveTo>
                    <a:cubicBezTo>
                      <a:pt x="93" y="145"/>
                      <a:pt x="187" y="0"/>
                      <a:pt x="280" y="3"/>
                    </a:cubicBezTo>
                    <a:cubicBezTo>
                      <a:pt x="373" y="6"/>
                      <a:pt x="466" y="156"/>
                      <a:pt x="560" y="307"/>
                    </a:cubicBezTo>
                  </a:path>
                </a:pathLst>
              </a:custGeom>
              <a:noFill/>
              <a:ln w="12700">
                <a:solidFill>
                  <a:schemeClr val="tx1"/>
                </a:solidFill>
                <a:round/>
                <a:headEnd/>
                <a:tailEnd/>
              </a:ln>
            </p:spPr>
            <p:txBody>
              <a:bodyPr/>
              <a:lstStyle/>
              <a:p>
                <a:endParaRPr lang="en-US" sz="2400">
                  <a:solidFill>
                    <a:prstClr val="black"/>
                  </a:solidFill>
                  <a:latin typeface="Arial" pitchFamily="34" charset="0"/>
                  <a:cs typeface="Arial" pitchFamily="34" charset="0"/>
                </a:endParaRPr>
              </a:p>
            </p:txBody>
          </p:sp>
          <p:sp>
            <p:nvSpPr>
              <p:cNvPr id="300" name="Rectangle 299"/>
              <p:cNvSpPr/>
              <p:nvPr/>
            </p:nvSpPr>
            <p:spPr>
              <a:xfrm>
                <a:off x="-1336704" y="4505476"/>
                <a:ext cx="110763" cy="617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C Co</a:t>
                </a:r>
              </a:p>
            </p:txBody>
          </p:sp>
        </p:grpSp>
        <p:sp>
          <p:nvSpPr>
            <p:cNvPr id="242" name="Rectangle 241"/>
            <p:cNvSpPr/>
            <p:nvPr/>
          </p:nvSpPr>
          <p:spPr>
            <a:xfrm>
              <a:off x="10403800" y="3346058"/>
              <a:ext cx="184747" cy="16901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tx1"/>
                  </a:solidFill>
                </a:rPr>
                <a:t>2-327</a:t>
              </a:r>
            </a:p>
          </p:txBody>
        </p:sp>
        <p:cxnSp>
          <p:nvCxnSpPr>
            <p:cNvPr id="259" name="Straight Connector 258"/>
            <p:cNvCxnSpPr/>
            <p:nvPr/>
          </p:nvCxnSpPr>
          <p:spPr>
            <a:xfrm>
              <a:off x="10106409" y="2993831"/>
              <a:ext cx="0" cy="122191"/>
            </a:xfrm>
            <a:prstGeom prst="line">
              <a:avLst/>
            </a:prstGeom>
          </p:spPr>
          <p:style>
            <a:lnRef idx="3">
              <a:schemeClr val="dk1"/>
            </a:lnRef>
            <a:fillRef idx="0">
              <a:schemeClr val="dk1"/>
            </a:fillRef>
            <a:effectRef idx="2">
              <a:schemeClr val="dk1"/>
            </a:effectRef>
            <a:fontRef idx="minor">
              <a:schemeClr val="tx1"/>
            </a:fontRef>
          </p:style>
        </p:cxnSp>
      </p:grpSp>
      <p:sp>
        <p:nvSpPr>
          <p:cNvPr id="301" name="TextBox 300"/>
          <p:cNvSpPr txBox="1"/>
          <p:nvPr/>
        </p:nvSpPr>
        <p:spPr>
          <a:xfrm>
            <a:off x="5209736" y="3189929"/>
            <a:ext cx="487612" cy="215444"/>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Co CP</a:t>
            </a:r>
          </a:p>
        </p:txBody>
      </p:sp>
      <p:grpSp>
        <p:nvGrpSpPr>
          <p:cNvPr id="302" name="Group 301"/>
          <p:cNvGrpSpPr/>
          <p:nvPr/>
        </p:nvGrpSpPr>
        <p:grpSpPr>
          <a:xfrm>
            <a:off x="8749185" y="1128324"/>
            <a:ext cx="276645" cy="504568"/>
            <a:chOff x="9428033" y="536944"/>
            <a:chExt cx="276645" cy="504568"/>
          </a:xfrm>
        </p:grpSpPr>
        <p:sp>
          <p:nvSpPr>
            <p:cNvPr id="303" name="Down Arrow 302"/>
            <p:cNvSpPr/>
            <p:nvPr/>
          </p:nvSpPr>
          <p:spPr>
            <a:xfrm rot="10800000">
              <a:off x="9428033" y="536944"/>
              <a:ext cx="276645" cy="504568"/>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Times New Roman" panose="02020603050405020304" pitchFamily="18" charset="0"/>
                <a:cs typeface="Times New Roman" panose="02020603050405020304" pitchFamily="18" charset="0"/>
              </a:endParaRPr>
            </a:p>
          </p:txBody>
        </p:sp>
        <p:sp>
          <p:nvSpPr>
            <p:cNvPr id="304" name="TextBox 303"/>
            <p:cNvSpPr txBox="1"/>
            <p:nvPr/>
          </p:nvSpPr>
          <p:spPr>
            <a:xfrm>
              <a:off x="9450168" y="681295"/>
              <a:ext cx="129872"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N</a:t>
              </a:r>
            </a:p>
          </p:txBody>
        </p:sp>
      </p:grpSp>
      <p:sp>
        <p:nvSpPr>
          <p:cNvPr id="305" name="TextBox 304"/>
          <p:cNvSpPr txBox="1"/>
          <p:nvPr/>
        </p:nvSpPr>
        <p:spPr>
          <a:xfrm>
            <a:off x="3263359" y="4907144"/>
            <a:ext cx="522488"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Blank Ammo ASP</a:t>
            </a:r>
          </a:p>
        </p:txBody>
      </p:sp>
      <p:sp>
        <p:nvSpPr>
          <p:cNvPr id="265" name="TextBox 264"/>
          <p:cNvSpPr txBox="1"/>
          <p:nvPr/>
        </p:nvSpPr>
        <p:spPr>
          <a:xfrm>
            <a:off x="6330333" y="4059340"/>
            <a:ext cx="687235" cy="461665"/>
          </a:xfrm>
          <a:prstGeom prst="rect">
            <a:avLst/>
          </a:prstGeom>
          <a:solidFill>
            <a:schemeClr val="bg1"/>
          </a:solidFill>
          <a:ln>
            <a:solidFill>
              <a:schemeClr val="tx1"/>
            </a:solidFill>
          </a:ln>
        </p:spPr>
        <p:txBody>
          <a:bodyPr wrap="square" rtlCol="0">
            <a:spAutoFit/>
          </a:bodyPr>
          <a:lstStyle/>
          <a:p>
            <a:pPr algn="ctr"/>
            <a:r>
              <a:rPr lang="en-US" sz="800" dirty="0">
                <a:latin typeface="Arial" panose="020B0604020202020204" pitchFamily="34" charset="0"/>
                <a:cs typeface="Arial" panose="020B0604020202020204" pitchFamily="34" charset="0"/>
              </a:rPr>
              <a:t>AAR</a:t>
            </a:r>
          </a:p>
          <a:p>
            <a:pPr algn="ctr"/>
            <a:r>
              <a:rPr lang="en-US" sz="800" dirty="0">
                <a:latin typeface="Arial" panose="020B0604020202020204" pitchFamily="34" charset="0"/>
                <a:cs typeface="Arial" panose="020B0604020202020204" pitchFamily="34" charset="0"/>
              </a:rPr>
              <a:t>FRAGO</a:t>
            </a:r>
          </a:p>
          <a:p>
            <a:pPr algn="ctr"/>
            <a:r>
              <a:rPr lang="en-US" sz="800" dirty="0">
                <a:latin typeface="Arial" panose="020B0604020202020204" pitchFamily="34" charset="0"/>
                <a:cs typeface="Arial" panose="020B0604020202020204" pitchFamily="34" charset="0"/>
              </a:rPr>
              <a:t>(GPM)</a:t>
            </a:r>
          </a:p>
        </p:txBody>
      </p:sp>
      <p:sp>
        <p:nvSpPr>
          <p:cNvPr id="32" name="TextBox 31"/>
          <p:cNvSpPr txBox="1"/>
          <p:nvPr/>
        </p:nvSpPr>
        <p:spPr>
          <a:xfrm>
            <a:off x="-24191" y="906577"/>
            <a:ext cx="2200859" cy="4108817"/>
          </a:xfrm>
          <a:prstGeom prst="rect">
            <a:avLst/>
          </a:prstGeom>
          <a:solidFill>
            <a:schemeClr val="bg1">
              <a:lumMod val="95000"/>
            </a:schemeClr>
          </a:solidFill>
          <a:ln w="57150">
            <a:solidFill>
              <a:schemeClr val="tx1"/>
            </a:solidFill>
          </a:ln>
        </p:spPr>
        <p:txBody>
          <a:bodyPr wrap="square" rtlCol="0">
            <a:spAutoFit/>
          </a:bodyPr>
          <a:lstStyle/>
          <a:p>
            <a:r>
              <a:rPr lang="en-US" sz="900" b="1" u="sng" dirty="0">
                <a:latin typeface="Arial" panose="020B0604020202020204" pitchFamily="34" charset="0"/>
                <a:cs typeface="Arial" panose="020B0604020202020204" pitchFamily="34" charset="0"/>
              </a:rPr>
              <a:t>Concept of Staging</a:t>
            </a:r>
          </a:p>
          <a:p>
            <a:r>
              <a:rPr lang="en-US" sz="900" dirty="0">
                <a:latin typeface="Arial" panose="020B0604020202020204" pitchFamily="34" charset="0"/>
                <a:cs typeface="Arial" panose="020B0604020202020204" pitchFamily="34" charset="0"/>
              </a:rPr>
              <a:t>Staging area is located North West of main RG 77 building near Morganton Road (17S PU 64211 87898)</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Chaos Paratroopers will arrive on the North Entrance of the Staging area from Morganton Road</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Safeties will send all Paratroopers immediately to the OIC/RSO</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Paratroopers will receive the Range/Safety Brief then move to their respective areas.</a:t>
            </a:r>
          </a:p>
          <a:p>
            <a:pPr algn="just"/>
            <a:r>
              <a:rPr lang="en-US" sz="900" dirty="0">
                <a:latin typeface="Arial" panose="020B0604020202020204" pitchFamily="34" charset="0"/>
                <a:cs typeface="Arial" panose="020B0604020202020204" pitchFamily="34" charset="0"/>
              </a:rPr>
              <a:t>Platoon Conducting the Lane</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Squads training the lane that day will rehearse, brief their FRAGO, draw ammunition, check in at the Co CP move to the staging area, conduct the lane, then conduct an AAR. </a:t>
            </a:r>
          </a:p>
          <a:p>
            <a:pPr algn="just"/>
            <a:r>
              <a:rPr lang="en-US" sz="900" dirty="0">
                <a:latin typeface="Arial" panose="020B0604020202020204" pitchFamily="34" charset="0"/>
                <a:cs typeface="Arial" panose="020B0604020202020204" pitchFamily="34" charset="0"/>
              </a:rPr>
              <a:t>Platoon Rehearsing</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The day prior to conducting the range, Squads will be rehearsing in the wood line. </a:t>
            </a:r>
          </a:p>
          <a:p>
            <a:pPr algn="just"/>
            <a:r>
              <a:rPr lang="en-US" sz="900" dirty="0">
                <a:latin typeface="Arial" panose="020B0604020202020204" pitchFamily="34" charset="0"/>
                <a:cs typeface="Arial" panose="020B0604020202020204" pitchFamily="34" charset="0"/>
              </a:rPr>
              <a:t>Platoon Running Range</a:t>
            </a:r>
          </a:p>
          <a:p>
            <a:pPr marL="171450" indent="-171450" algn="just">
              <a:buFont typeface="Arial" panose="020B0604020202020204" pitchFamily="34" charset="0"/>
              <a:buChar char="•"/>
            </a:pPr>
            <a:r>
              <a:rPr lang="en-US" sz="900" dirty="0">
                <a:latin typeface="Arial" panose="020B0604020202020204" pitchFamily="34" charset="0"/>
                <a:cs typeface="Arial" panose="020B0604020202020204" pitchFamily="34" charset="0"/>
              </a:rPr>
              <a:t>Squads not on the lane or scheduled to go the next day will be assisting in running the range and conducting Platoon internal concurrent training. </a:t>
            </a:r>
          </a:p>
        </p:txBody>
      </p:sp>
      <p:cxnSp>
        <p:nvCxnSpPr>
          <p:cNvPr id="263" name="Straight Arrow Connector 262"/>
          <p:cNvCxnSpPr/>
          <p:nvPr/>
        </p:nvCxnSpPr>
        <p:spPr>
          <a:xfrm>
            <a:off x="3494351" y="4474892"/>
            <a:ext cx="1111000" cy="338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V="1">
            <a:off x="3651434" y="4985598"/>
            <a:ext cx="1302342" cy="219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H="1" flipV="1">
            <a:off x="5674785" y="4062158"/>
            <a:ext cx="728414" cy="123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Rectangle 4"/>
          <p:cNvSpPr txBox="1">
            <a:spLocks noChangeArrowheads="1"/>
          </p:cNvSpPr>
          <p:nvPr/>
        </p:nvSpPr>
        <p:spPr bwMode="auto">
          <a:xfrm>
            <a:off x="0" y="0"/>
            <a:ext cx="9144000" cy="895714"/>
          </a:xfrm>
          <a:prstGeom prst="rect">
            <a:avLst/>
          </a:prstGeom>
          <a:solidFill>
            <a:schemeClr val="tx1"/>
          </a:solidFill>
          <a:ln w="9525">
            <a:noFill/>
            <a:miter lim="800000"/>
            <a:headEnd/>
            <a:tailEnd/>
          </a:ln>
        </p:spPr>
        <p:txBody>
          <a:bodyPr vert="horz" wrap="square" lIns="91382" tIns="45691" rIns="91382" bIns="45691" numCol="1" anchor="ctr" anchorCtr="0" compatLnSpc="1">
            <a:prstTxWarp prst="textNoShape">
              <a:avLst/>
            </a:prstTxWarp>
            <a:noAutofit/>
          </a:bodyPr>
          <a:lstStyle/>
          <a:p>
            <a:pPr algn="ctr" defTabSz="914074"/>
            <a:r>
              <a:rPr lang="en-US" sz="3000" b="1" dirty="0">
                <a:solidFill>
                  <a:schemeClr val="bg1"/>
                </a:solidFill>
                <a:latin typeface="Arial" panose="020B0604020202020204" pitchFamily="34" charset="0"/>
                <a:ea typeface="+mj-ea"/>
                <a:cs typeface="Arial" panose="020B0604020202020204" pitchFamily="34" charset="0"/>
              </a:rPr>
              <a:t>Staging Area Concept</a:t>
            </a:r>
          </a:p>
        </p:txBody>
      </p:sp>
    </p:spTree>
    <p:extLst>
      <p:ext uri="{BB962C8B-B14F-4D97-AF65-F5344CB8AC3E}">
        <p14:creationId xmlns:p14="http://schemas.microsoft.com/office/powerpoint/2010/main" val="905239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1479</TotalTime>
  <Words>3508</Words>
  <Application>Microsoft Office PowerPoint</Application>
  <PresentationFormat>On-screen Show (4:3)</PresentationFormat>
  <Paragraphs>880</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2-327 HHC SQD LFX OPORD</vt:lpstr>
      <vt:lpstr>PowerPoint Presentation</vt:lpstr>
      <vt:lpstr>Mission Essential Tasks</vt:lpstr>
      <vt:lpstr>MISSION &amp; COMMANDERS INTENT</vt:lpstr>
      <vt:lpstr>PowerPoint Presentation</vt:lpstr>
      <vt:lpstr>PowerPoint Presentation</vt:lpstr>
      <vt:lpstr>PowerPoint Presentation</vt:lpstr>
      <vt:lpstr>PowerPoint Presentation</vt:lpstr>
      <vt:lpstr>PowerPoint Presentation</vt:lpstr>
      <vt:lpstr>PowerPoint Presentation</vt:lpstr>
      <vt:lpstr>SYNC MAT 13 SEP: Blank Fire</vt:lpstr>
      <vt:lpstr>SYNC MAT 14 SEP: Blank Fire</vt:lpstr>
      <vt:lpstr>SYNC MAT 15 SEP: Alibi/Retrain</vt:lpstr>
      <vt:lpstr>Annex A: Task Organization</vt:lpstr>
      <vt:lpstr>Annex B: Weather</vt:lpstr>
      <vt:lpstr>Annex B: Tactical Scenario</vt:lpstr>
      <vt:lpstr>Annex C: T&amp;EO</vt:lpstr>
      <vt:lpstr>Annex C: T&amp;EO</vt:lpstr>
      <vt:lpstr>Annex C: Evaluation</vt:lpstr>
      <vt:lpstr>Annex C: Leader Development Plan</vt:lpstr>
      <vt:lpstr>Annex C: OC/ T Plan</vt:lpstr>
      <vt:lpstr>Annex F: Sustainment (AMMUNITION)</vt:lpstr>
      <vt:lpstr>D6/CSM Guidance</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2-237 HHC Annual Training Guidance</dc:title>
  <dc:creator>Robinson, Brooke A 1LT</dc:creator>
  <cp:lastModifiedBy>Batley, Casey D MIL</cp:lastModifiedBy>
  <cp:revision>75</cp:revision>
  <dcterms:created xsi:type="dcterms:W3CDTF">2021-08-09T15:40:52Z</dcterms:created>
  <dcterms:modified xsi:type="dcterms:W3CDTF">2022-04-26T18:49:54Z</dcterms:modified>
</cp:coreProperties>
</file>