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79" r:id="rId3"/>
    <p:sldId id="280" r:id="rId4"/>
    <p:sldId id="281" r:id="rId5"/>
    <p:sldId id="282" r:id="rId6"/>
    <p:sldId id="283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471E79-444C-4889-819F-E7565CAE5450}" v="499" dt="2023-12-28T20:18:00.2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9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22EBC-9D52-51A0-8B31-419F1012A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08D5F9-7C24-B86F-876B-327207D57D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99D8F-C1E9-1C29-D0D4-D5E95D730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F3192-E07B-70BC-2BEB-AD4F1E076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AAE0D-558C-1DAA-72E3-2B987544A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9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11BA7-4834-081F-1811-971BA7574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B9636A-F737-5D93-4A9B-ED4B53708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786C8-D411-DBE1-0595-5E6693B5E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FFE20-2687-4290-AD5B-BC817F50A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618F8-57D4-52B9-1C74-FCE48E081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1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04001B-F6B4-CE4D-4C9F-DAF28A63E8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BC1E29-45E4-FDF8-48B8-E248112E2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C7CE2-5BB2-98C2-49B2-7ABDAA6C8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F3093-5F27-9745-EBC1-3BDDA9CC7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654D5-C44A-72E4-F738-739258062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1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55C9D-2FC6-2F26-1A5F-6A26BBD1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FCF41-57EE-D578-29DA-C555C2321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A3ADE-3012-EFB4-5C21-E6970B1C9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F3F1F-AC52-CA29-7AF3-4217135AB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A9B06-C36E-BF9A-0F88-B9E841359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3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44A50-8A36-7583-4608-090DB1730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EDF7C-5212-AEFB-E1E7-C5367C626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D7C8D-EA9B-04E2-2FAA-9A61122C0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2BD23-0C2D-31A3-1B76-95121241B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FAB9D-741A-5EF8-0171-79B4CA9B9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6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A8509-69A8-F5C2-7851-5FE87773D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8AE55-0D06-6A5E-CABF-785A3FCE16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A8C5F1-90B5-6EF8-3CEF-896F2F334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B65C99-D43E-AFC2-6E80-B2AD4E3A9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016CC-8ADF-8E12-56FD-03361A364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D3D55-88E1-68F3-0A68-094E16C6E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E1418-8D0E-009D-7606-1DBE45F4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C7C3E0-911A-8151-5A74-A99938EE8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19C0CF-935E-A2A0-5DAF-E1716A3EF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6465E0-FD09-2B37-C66F-A152FE5EA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DDBA01-7EF6-78D3-466B-C62E13859B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73F4E2-CE83-A0DA-8257-7964C9AAD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878C2D-C471-5135-287D-9F06A17D9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95DE34-5B80-5688-E96C-5B99E59F2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01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38213-DD51-A28B-60EC-6EFA35B73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7E67D4-11EA-50BE-7E62-41964111D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C7D547-AD0F-417D-E132-F0544B003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F00723-9BAF-B93E-414F-39D9F504B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391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E203F5-89DD-A1DB-CF2F-FD820758A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FE1D59-6047-AE6A-3F40-C7D5B1B2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65EE2-AE35-56EC-C45B-8379875E0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29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E1A15-C0AF-2253-6BA8-8F3221CAD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2FB04-8705-7499-AD81-E14EF4401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6367B-732A-474F-6B83-9D1273BBC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4913B-B2AA-A84E-E805-0747D3841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C9198-2D2A-E19F-5B2B-B71DD5D0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E79C7-35BB-7AA9-E6F8-1490539D4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18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A00DC-17BA-C5A8-E20A-49DE70BAD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7F0FD-C240-77EA-5F54-37AC73C9F2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CAF12F-BCEC-EC43-2875-CD108F404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E9371-D6A4-E700-FA23-D8343DE4E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88A83-0DDD-CFD7-FD3F-22412FCC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71573F-DF45-3135-3E42-A28349F17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23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D9E607-9BF6-877E-1AC2-62BE8F13D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A8535F-DB25-A1D4-62AC-4DFD8E038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D50EC-EE7C-B077-0D1F-A118923077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71826-63C1-41F7-820D-D87431EAE9F4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321AD-6919-78B2-8579-7E1D785315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3387A-FE1E-F6B5-2AAB-6BC3687AC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CEA15-3F2C-492B-9BA6-5B26AA0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14 June 1775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19546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When did NCO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History Begin?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French, British, and Prussian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48490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American NCO is a blend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of what Armies?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Black" panose="020B0A04020102020204" pitchFamily="34" charset="0"/>
              </a:rPr>
              <a:t>Inspector General Fredich Von Steuben wrote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"Regulations for the Order and Discipline of the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Troops of the US" aka The Blue Book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6150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Who standardized NCO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duties? How?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Corporals, Sergeants, 1SG, Quartermaster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Sergeants, Sergeant Major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3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Early on what did the Enlisted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Ranks consist of?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45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Drills are simply standardized ways of doing something.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91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drills?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Battle Drills and Crew Drills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2 types of drills?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Are trained responses to enemy actions or leaders orders.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62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Battle Drills?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Are trained actions of crews in regards to a weapons system.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75362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Crew Drills?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10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After Action Reviews are implemented to improve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training and are not critiques. It consists of what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happened, what was suppose to happen, improvements and </a:t>
            </a:r>
            <a:r>
              <a:rPr lang="en-US" dirty="0" err="1">
                <a:latin typeface="Arial Black" panose="020B0A04020102020204" pitchFamily="34" charset="0"/>
              </a:rPr>
              <a:t>sustainments</a:t>
            </a:r>
            <a:r>
              <a:rPr lang="en-US" dirty="0">
                <a:latin typeface="Arial Black" panose="020B0A04020102020204" pitchFamily="34" charset="0"/>
              </a:rPr>
              <a:t>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775857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AAR's?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STT facilitates critical tasks that support the company METL.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3" y="50568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How does STT support METL?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 Black" panose="020B0A04020102020204" pitchFamily="34" charset="0"/>
              </a:rPr>
              <a:t>Plt</a:t>
            </a:r>
            <a:r>
              <a:rPr lang="en-US" dirty="0">
                <a:latin typeface="Arial Black" panose="020B0A04020102020204" pitchFamily="34" charset="0"/>
              </a:rPr>
              <a:t> Leader, </a:t>
            </a:r>
            <a:r>
              <a:rPr lang="en-US" dirty="0" err="1">
                <a:latin typeface="Arial Black" panose="020B0A04020102020204" pitchFamily="34" charset="0"/>
              </a:rPr>
              <a:t>Plt</a:t>
            </a:r>
            <a:r>
              <a:rPr lang="en-US" dirty="0">
                <a:latin typeface="Arial Black" panose="020B0A04020102020204" pitchFamily="34" charset="0"/>
              </a:rPr>
              <a:t> Sgt, and SQ-L.. Topics include: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squad training assessments, </a:t>
            </a:r>
            <a:r>
              <a:rPr lang="en-US" dirty="0" err="1">
                <a:latin typeface="Arial Black" panose="020B0A04020102020204" pitchFamily="34" charset="0"/>
              </a:rPr>
              <a:t>plt</a:t>
            </a:r>
            <a:r>
              <a:rPr lang="en-US" dirty="0">
                <a:latin typeface="Arial Black" panose="020B0A04020102020204" pitchFamily="34" charset="0"/>
              </a:rPr>
              <a:t> leader's assessment,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future training exercises, command guidance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6" y="3775360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In addition to CO &amp; BN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training meetings, there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should be </a:t>
            </a:r>
            <a:r>
              <a:rPr lang="en-US" b="1" dirty="0" err="1">
                <a:latin typeface="Arial Black" panose="020B0A04020102020204" pitchFamily="34" charset="0"/>
              </a:rPr>
              <a:t>plt</a:t>
            </a:r>
            <a:r>
              <a:rPr lang="en-US" b="1" dirty="0">
                <a:latin typeface="Arial Black" panose="020B0A04020102020204" pitchFamily="34" charset="0"/>
              </a:rPr>
              <a:t> level training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meeting. Who is involved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in </a:t>
            </a:r>
            <a:r>
              <a:rPr lang="en-US" b="1" dirty="0" err="1">
                <a:latin typeface="Arial Black" panose="020B0A04020102020204" pitchFamily="34" charset="0"/>
              </a:rPr>
              <a:t>plt</a:t>
            </a:r>
            <a:r>
              <a:rPr lang="en-US" b="1" dirty="0">
                <a:latin typeface="Arial Black" panose="020B0A04020102020204" pitchFamily="34" charset="0"/>
              </a:rPr>
              <a:t> level training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meeting? Substance?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It is their duty to counsel and develop soldiers.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3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Why do leaders counsel?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10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The counseling has to be straightforward and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honest. Furthermore, it has to be organized and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specific to one soldier. Not a "cookie-cutter" counseling.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makes a counseling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effective?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Having purpose, identifying short-comings and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strengths, a realistic plan of action, and follow-up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to assess the POA.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491836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characteristics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of a good counseling?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Ensuring that counseling programs consists of 4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parts: Educational and training (NCODP), experience,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sustained support from leaders (conducting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spot checks on counseling sessions), lastly, accountability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(ensuring that NCO's are conducting</a:t>
            </a:r>
          </a:p>
          <a:p>
            <a:pPr algn="ctr"/>
            <a:r>
              <a:rPr lang="en-US" dirty="0" err="1">
                <a:latin typeface="Arial Black" panose="020B0A04020102020204" pitchFamily="34" charset="0"/>
              </a:rPr>
              <a:t>counselings</a:t>
            </a:r>
            <a:r>
              <a:rPr lang="en-US" dirty="0">
                <a:latin typeface="Arial Black" panose="020B0A04020102020204" pitchFamily="34" charset="0"/>
              </a:rPr>
              <a:t> to the standards)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8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ways to improve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 counseling?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Identify the need, prepare, conduct, and follow-up.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3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four stages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of counseling?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10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It is a medium used to help soldiers deal with issues as well as enhance professional development.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counseling?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Mentorship is a voluntary professional relationship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between a leader and subordinate. Mentorship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enhances developmental growth of counseling.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519544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mentoring?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Because there is a high degree of trust and respect.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5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How does mentorship enhance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the developmental growth of soldiers?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EO speaks to Soldiers where as EEO (equal employment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opportunities) is to protect DA civilians.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5" y="377535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Distinguish EO &amp; EEO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57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6" y="15932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15932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8" y="3429002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3" y="3442855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6835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By the Regimental Commander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How were NCO's promoted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in WWII?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1821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50568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When did the War Department officially recognize the NCO Chevrons?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1902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60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year did the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chevron insignia have a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direction change?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"The Abstracts of Infantry Tactics" 1829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was written to formalize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training of NCO's?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When?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03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350-90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guidelines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for NCOES?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Former SMA William Wooldridge in 1966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491836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year was the first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SMA inducted? Who?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600-20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0664" y="3775364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Army Command Policy is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covered in what AR?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influencing others by providing purpose, direction,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and motivation.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8179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Define Leadership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58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rial Black" panose="020B0A04020102020204" pitchFamily="34" charset="0"/>
              </a:rPr>
              <a:t>"Be, know, do" is a conceptual notion that refers to the attributes of a leader's character and moral compass and that the leader has knowledge and skill to influence others with while doing things that are coherent with his/her values to accomplish the mission.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BE, KNOW, DO?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Specified, Directed, and Implied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49183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Duty is a legal and moral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obligation. What are the 3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types of duties?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rial Black" panose="020B0A04020102020204" pitchFamily="34" charset="0"/>
              </a:rPr>
              <a:t>Duties that are specific to rank or position. </a:t>
            </a:r>
            <a:r>
              <a:rPr lang="en-US" dirty="0" err="1">
                <a:latin typeface="Arial Black" panose="020B0A04020102020204" pitchFamily="34" charset="0"/>
              </a:rPr>
              <a:t>I.e.,AR</a:t>
            </a:r>
            <a:r>
              <a:rPr lang="en-US" dirty="0">
                <a:latin typeface="Arial Black" panose="020B0A04020102020204" pitchFamily="34" charset="0"/>
              </a:rPr>
              <a:t> 600-20 states that NCOs' duties include the maintaining of soldiers cleanliness and personal appearance or daily quarters inspection.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5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a specified duty?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Duties that are given orally or written. I.e., CQ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a directed duty?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29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4" y="3789216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CR refers to the collective accomplishments of a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unit; it reflects the overall performance of the unit.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3" y="378921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Command Responsibility?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345385" y="3789215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IR refers to the actions of each individuals; furthermore,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how each individual is responsible for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his/her actions and how they affect the team and the force.</a:t>
            </a:r>
          </a:p>
        </p:txBody>
      </p:sp>
      <p:sp>
        <p:nvSpPr>
          <p:cNvPr id="2" name="2">
            <a:extLst>
              <a:ext uri="{FF2B5EF4-FFF2-40B4-BE49-F238E27FC236}">
                <a16:creationId xmlns:a16="http://schemas.microsoft.com/office/drawing/2014/main" id="{A7BAD72F-803D-34A5-2208-30A0F66810D4}"/>
              </a:ext>
            </a:extLst>
          </p:cNvPr>
          <p:cNvSpPr/>
          <p:nvPr/>
        </p:nvSpPr>
        <p:spPr>
          <a:xfrm>
            <a:off x="775855" y="332505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They improve the quality of the job. I.e., In ranks inspection.</a:t>
            </a:r>
          </a:p>
        </p:txBody>
      </p:sp>
      <p:sp>
        <p:nvSpPr>
          <p:cNvPr id="3" name="1">
            <a:extLst>
              <a:ext uri="{FF2B5EF4-FFF2-40B4-BE49-F238E27FC236}">
                <a16:creationId xmlns:a16="http://schemas.microsoft.com/office/drawing/2014/main" id="{3DFC0F52-90B1-D14C-A3E0-1A4A8134E7F2}"/>
              </a:ext>
            </a:extLst>
          </p:cNvPr>
          <p:cNvSpPr>
            <a:spLocks/>
          </p:cNvSpPr>
          <p:nvPr/>
        </p:nvSpPr>
        <p:spPr>
          <a:xfrm>
            <a:off x="775855" y="33250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an implied duty?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6" name="2">
            <a:extLst>
              <a:ext uri="{FF2B5EF4-FFF2-40B4-BE49-F238E27FC236}">
                <a16:creationId xmlns:a16="http://schemas.microsoft.com/office/drawing/2014/main" id="{87CDC42E-BEC5-7015-BD82-AD35E87FA289}"/>
              </a:ext>
            </a:extLst>
          </p:cNvPr>
          <p:cNvSpPr/>
          <p:nvPr/>
        </p:nvSpPr>
        <p:spPr>
          <a:xfrm>
            <a:off x="6345386" y="346360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Command Responsibility and Individual Responsibility.</a:t>
            </a:r>
          </a:p>
        </p:txBody>
      </p:sp>
      <p:sp>
        <p:nvSpPr>
          <p:cNvPr id="7" name="1">
            <a:extLst>
              <a:ext uri="{FF2B5EF4-FFF2-40B4-BE49-F238E27FC236}">
                <a16:creationId xmlns:a16="http://schemas.microsoft.com/office/drawing/2014/main" id="{C25DED80-DBC4-CFFC-087F-70367356AACE}"/>
              </a:ext>
            </a:extLst>
          </p:cNvPr>
          <p:cNvSpPr>
            <a:spLocks/>
          </p:cNvSpPr>
          <p:nvPr/>
        </p:nvSpPr>
        <p:spPr>
          <a:xfrm>
            <a:off x="6345385" y="346362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Responsibility is being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accountable for what you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did or didn't do. What are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2 types of responsibility?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9" name="1">
            <a:extLst>
              <a:ext uri="{FF2B5EF4-FFF2-40B4-BE49-F238E27FC236}">
                <a16:creationId xmlns:a16="http://schemas.microsoft.com/office/drawing/2014/main" id="{489280EF-759D-4173-CAFA-9F4F686C0350}"/>
              </a:ext>
            </a:extLst>
          </p:cNvPr>
          <p:cNvSpPr>
            <a:spLocks/>
          </p:cNvSpPr>
          <p:nvPr/>
        </p:nvSpPr>
        <p:spPr>
          <a:xfrm>
            <a:off x="6345384" y="3789215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Individual Responsibility?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346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2" grpId="0" animBg="1"/>
      <p:bldP spid="2" grpId="1" animBg="1"/>
      <p:bldP spid="3" grpId="0" animBg="1"/>
      <p:bldP spid="3" grpId="1" animBg="1"/>
      <p:bldP spid="6" grpId="0" animBg="1"/>
      <p:bldP spid="6" grpId="1" animBg="1"/>
      <p:bldP spid="7" grpId="0" animBg="1"/>
      <p:bldP spid="7" grpId="1" animBg="1"/>
      <p:bldP spid="9" grpId="0" animBg="1"/>
      <p:bldP spid="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Authority is the right to direct soldiers to do certain things. "legitimate power"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Military related authority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originates in congress.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What is Authority?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Command Authority, Delegated Authority, and General Military Authority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3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3 types of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Authority?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Command Authority is authority by virtue of rank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or assignment. E.g., interim 1SG who ranks SFC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6" y="3775364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Command Authority?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Delegated Authority enhances organizational endeavors. E.g., Co. CMDR --&gt; NCO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3" y="3775362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Delegated Authority?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8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GMA is the taking appropriate actions in the absence of orders. (on or off duty) E.g., I'm off duty and notice a solider in uniform walking and talking on his mobile. I should do an on-the-spot correction as it is my duty and authority [GMA].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General Military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Authority?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In-ranks and In-</a:t>
            </a:r>
            <a:r>
              <a:rPr lang="en-US" dirty="0" err="1">
                <a:latin typeface="Arial Black" panose="020B0A04020102020204" pitchFamily="34" charset="0"/>
              </a:rPr>
              <a:t>quaters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50568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2 types of Inspections?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Pre-combat checks and Pre-combat inspections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5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PCCs / PCIs?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rial Black" panose="020B0A04020102020204" pitchFamily="34" charset="0"/>
              </a:rPr>
              <a:t>Receive the mission </a:t>
            </a:r>
          </a:p>
          <a:p>
            <a:r>
              <a:rPr lang="en-US" dirty="0">
                <a:latin typeface="Arial Black" panose="020B0A04020102020204" pitchFamily="34" charset="0"/>
              </a:rPr>
              <a:t>Issue the </a:t>
            </a:r>
            <a:r>
              <a:rPr lang="en-US" dirty="0" err="1">
                <a:latin typeface="Arial Black" panose="020B0A04020102020204" pitchFamily="34" charset="0"/>
              </a:rPr>
              <a:t>warno</a:t>
            </a:r>
            <a:r>
              <a:rPr lang="en-US" dirty="0">
                <a:latin typeface="Arial Black" panose="020B0A04020102020204" pitchFamily="34" charset="0"/>
              </a:rPr>
              <a:t> </a:t>
            </a:r>
          </a:p>
          <a:p>
            <a:r>
              <a:rPr lang="en-US" dirty="0">
                <a:latin typeface="Arial Black" panose="020B0A04020102020204" pitchFamily="34" charset="0"/>
              </a:rPr>
              <a:t>Initiate Movement </a:t>
            </a:r>
          </a:p>
          <a:p>
            <a:r>
              <a:rPr lang="en-US" dirty="0">
                <a:latin typeface="Arial Black" panose="020B0A04020102020204" pitchFamily="34" charset="0"/>
              </a:rPr>
              <a:t>Make a tentative plan</a:t>
            </a:r>
          </a:p>
          <a:p>
            <a:r>
              <a:rPr lang="en-US" dirty="0">
                <a:latin typeface="Arial Black" panose="020B0A04020102020204" pitchFamily="34" charset="0"/>
              </a:rPr>
              <a:t>Recon </a:t>
            </a:r>
          </a:p>
          <a:p>
            <a:r>
              <a:rPr lang="en-US" dirty="0">
                <a:latin typeface="Arial Black" panose="020B0A04020102020204" pitchFamily="34" charset="0"/>
              </a:rPr>
              <a:t>Issue OPORD </a:t>
            </a:r>
          </a:p>
          <a:p>
            <a:r>
              <a:rPr lang="en-US" dirty="0">
                <a:latin typeface="Arial Black" panose="020B0A04020102020204" pitchFamily="34" charset="0"/>
              </a:rPr>
              <a:t>Supervise and Refine the plan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80306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8 Troop Leading procedures?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43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Formation, Enrichment, and Sustainment.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471052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stages of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Team Building?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Reality of the uncertainty of war and the adjustment of being away from family.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206841" y="505691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happens in the Formation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stage team building?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Knowing who is in charge, the building of trust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through accepting the way things are done, and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learning how to survive on the battlefield.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8" y="3775364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happens in the Enrichment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stage of team building?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Build pride through extracurricular social activities,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trust others and assist other team members.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87786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happens in the Sustainment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stage of Team building?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59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Training that is relevant to wartime experiences.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Battle-focused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training?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Mission Essential Task List is simply a list of the most critical actions that a unit must be capable of executing in a wartime mission.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3" y="49183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METL? What does it outline?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STT is a time set aside for NCO's to conduct training. It is planned, conducted, and evaluated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by NCO's. It differs from hip-pocket training in that it is more formalized and requires adequate planning.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6" y="377535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Sergeant's Time Training?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rial Black" panose="020B0A04020102020204" pitchFamily="34" charset="0"/>
              </a:rPr>
              <a:t>Opportunity Training is better known as "Hip Pocket" training. It is less formalized than STT and requires less planning.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2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opportunity training?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46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1249</Words>
  <Application>Microsoft Office PowerPoint</Application>
  <PresentationFormat>Widescreen</PresentationFormat>
  <Paragraphs>182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kalen peugh</dc:creator>
  <cp:lastModifiedBy>kalen peugh</cp:lastModifiedBy>
  <cp:revision>2</cp:revision>
  <dcterms:created xsi:type="dcterms:W3CDTF">2023-12-28T03:22:41Z</dcterms:created>
  <dcterms:modified xsi:type="dcterms:W3CDTF">2023-12-28T20:28:48Z</dcterms:modified>
</cp:coreProperties>
</file>