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83" r:id="rId5"/>
    <p:sldId id="754" r:id="rId6"/>
    <p:sldId id="755" r:id="rId7"/>
    <p:sldId id="757" r:id="rId8"/>
    <p:sldId id="716" r:id="rId9"/>
    <p:sldId id="760" r:id="rId10"/>
    <p:sldId id="765" r:id="rId11"/>
    <p:sldId id="766" r:id="rId12"/>
    <p:sldId id="767" r:id="rId13"/>
    <p:sldId id="768" r:id="rId14"/>
    <p:sldId id="544" r:id="rId15"/>
    <p:sldId id="545" r:id="rId16"/>
    <p:sldId id="770" r:id="rId17"/>
    <p:sldId id="547" r:id="rId18"/>
    <p:sldId id="747" r:id="rId19"/>
    <p:sldId id="761" r:id="rId20"/>
    <p:sldId id="771" r:id="rId21"/>
    <p:sldId id="772" r:id="rId22"/>
    <p:sldId id="773" r:id="rId23"/>
    <p:sldId id="696" r:id="rId24"/>
    <p:sldId id="762" r:id="rId25"/>
    <p:sldId id="774" r:id="rId26"/>
    <p:sldId id="775" r:id="rId27"/>
    <p:sldId id="791" r:id="rId28"/>
    <p:sldId id="776" r:id="rId29"/>
    <p:sldId id="697" r:id="rId30"/>
    <p:sldId id="763" r:id="rId31"/>
    <p:sldId id="779" r:id="rId32"/>
    <p:sldId id="777" r:id="rId33"/>
    <p:sldId id="780" r:id="rId34"/>
    <p:sldId id="793" r:id="rId35"/>
    <p:sldId id="782" r:id="rId36"/>
    <p:sldId id="794" r:id="rId37"/>
    <p:sldId id="693" r:id="rId38"/>
    <p:sldId id="790" r:id="rId39"/>
    <p:sldId id="792" r:id="rId40"/>
    <p:sldId id="778" r:id="rId41"/>
    <p:sldId id="786" r:id="rId42"/>
    <p:sldId id="785" r:id="rId43"/>
    <p:sldId id="788" r:id="rId44"/>
    <p:sldId id="789" r:id="rId45"/>
    <p:sldId id="787" r:id="rId46"/>
  </p:sldIdLst>
  <p:sldSz cx="9144000" cy="6858000" type="screen4x3"/>
  <p:notesSz cx="7010400" cy="92964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15E41"/>
    <a:srgbClr val="FF6600"/>
    <a:srgbClr val="FF9933"/>
    <a:srgbClr val="FFCC00"/>
    <a:srgbClr val="FFFF00"/>
    <a:srgbClr val="B4564C"/>
    <a:srgbClr val="C34A3D"/>
    <a:srgbClr val="C6583A"/>
    <a:srgbClr val="C25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2855" autoAdjust="0"/>
  </p:normalViewPr>
  <p:slideViewPr>
    <p:cSldViewPr>
      <p:cViewPr varScale="1">
        <p:scale>
          <a:sx n="83" d="100"/>
          <a:sy n="83" d="100"/>
        </p:scale>
        <p:origin x="2424" y="84"/>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02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208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208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208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56D22A-7A31-4922-BA2D-9157E4E61AE1}" type="slidenum">
              <a:rPr lang="en-US"/>
              <a:pPr>
                <a:defRPr/>
              </a:pPr>
              <a:t>‹#›</a:t>
            </a:fld>
            <a:endParaRPr lang="en-US" dirty="0"/>
          </a:p>
        </p:txBody>
      </p:sp>
    </p:spTree>
    <p:extLst>
      <p:ext uri="{BB962C8B-B14F-4D97-AF65-F5344CB8AC3E}">
        <p14:creationId xmlns:p14="http://schemas.microsoft.com/office/powerpoint/2010/main" val="12768511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307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307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8D3C0FD-050E-498F-AB18-3AF3E269631B}" type="slidenum">
              <a:rPr lang="en-US"/>
              <a:pPr>
                <a:defRPr/>
              </a:pPr>
              <a:t>‹#›</a:t>
            </a:fld>
            <a:endParaRPr lang="en-US" dirty="0"/>
          </a:p>
        </p:txBody>
      </p:sp>
    </p:spTree>
    <p:extLst>
      <p:ext uri="{BB962C8B-B14F-4D97-AF65-F5344CB8AC3E}">
        <p14:creationId xmlns:p14="http://schemas.microsoft.com/office/powerpoint/2010/main" val="40146574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7965D10-6E60-49FC-8F23-B161A0D2B4C1}" type="slidenum">
              <a:rPr lang="en-US" smtClean="0"/>
              <a:pPr/>
              <a:t>1</a:t>
            </a:fld>
            <a:endParaRPr lang="en-US" dirty="0" smtClean="0"/>
          </a:p>
        </p:txBody>
      </p:sp>
      <p:sp>
        <p:nvSpPr>
          <p:cNvPr id="26627" name="Rectangle 2"/>
          <p:cNvSpPr>
            <a:spLocks noChangeArrowheads="1"/>
          </p:cNvSpPr>
          <p:nvPr/>
        </p:nvSpPr>
        <p:spPr bwMode="auto">
          <a:xfrm>
            <a:off x="3973513" y="0"/>
            <a:ext cx="3036887" cy="463550"/>
          </a:xfrm>
          <a:prstGeom prst="rect">
            <a:avLst/>
          </a:prstGeom>
          <a:noFill/>
          <a:ln w="12700">
            <a:noFill/>
            <a:miter lim="800000"/>
            <a:headEnd/>
            <a:tailEnd/>
          </a:ln>
        </p:spPr>
        <p:txBody>
          <a:bodyPr wrap="none" anchor="ctr"/>
          <a:lstStyle/>
          <a:p>
            <a:endParaRPr lang="en-US" dirty="0"/>
          </a:p>
        </p:txBody>
      </p:sp>
      <p:sp>
        <p:nvSpPr>
          <p:cNvPr id="26628" name="Rectangle 3"/>
          <p:cNvSpPr>
            <a:spLocks noChangeArrowheads="1"/>
          </p:cNvSpPr>
          <p:nvPr/>
        </p:nvSpPr>
        <p:spPr bwMode="auto">
          <a:xfrm>
            <a:off x="0" y="8829675"/>
            <a:ext cx="3036888" cy="466725"/>
          </a:xfrm>
          <a:prstGeom prst="rect">
            <a:avLst/>
          </a:prstGeom>
          <a:noFill/>
          <a:ln w="12700">
            <a:noFill/>
            <a:miter lim="800000"/>
            <a:headEnd/>
            <a:tailEnd/>
          </a:ln>
        </p:spPr>
        <p:txBody>
          <a:bodyPr wrap="none" anchor="ctr"/>
          <a:lstStyle/>
          <a:p>
            <a:endParaRPr lang="en-US" dirty="0"/>
          </a:p>
        </p:txBody>
      </p:sp>
      <p:sp>
        <p:nvSpPr>
          <p:cNvPr id="26629" name="Rectangle 4"/>
          <p:cNvSpPr>
            <a:spLocks noChangeArrowheads="1"/>
          </p:cNvSpPr>
          <p:nvPr/>
        </p:nvSpPr>
        <p:spPr bwMode="auto">
          <a:xfrm>
            <a:off x="0" y="0"/>
            <a:ext cx="3036888" cy="463550"/>
          </a:xfrm>
          <a:prstGeom prst="rect">
            <a:avLst/>
          </a:prstGeom>
          <a:noFill/>
          <a:ln w="12700">
            <a:noFill/>
            <a:miter lim="800000"/>
            <a:headEnd/>
            <a:tailEnd/>
          </a:ln>
        </p:spPr>
        <p:txBody>
          <a:bodyPr wrap="none" anchor="ctr"/>
          <a:lstStyle/>
          <a:p>
            <a:endParaRPr lang="en-US" dirty="0"/>
          </a:p>
        </p:txBody>
      </p:sp>
      <p:sp>
        <p:nvSpPr>
          <p:cNvPr id="26630" name="Rectangle 5"/>
          <p:cNvSpPr>
            <a:spLocks noGrp="1" noRot="1" noChangeAspect="1" noChangeArrowheads="1" noTextEdit="1"/>
          </p:cNvSpPr>
          <p:nvPr>
            <p:ph type="sldImg"/>
          </p:nvPr>
        </p:nvSpPr>
        <p:spPr>
          <a:xfrm>
            <a:off x="1190625" y="703263"/>
            <a:ext cx="4630738" cy="3473450"/>
          </a:xfrm>
          <a:ln/>
        </p:spPr>
      </p:sp>
      <p:sp>
        <p:nvSpPr>
          <p:cNvPr id="26631" name="Rectangle 6"/>
          <p:cNvSpPr>
            <a:spLocks noGrp="1" noChangeArrowheads="1"/>
          </p:cNvSpPr>
          <p:nvPr>
            <p:ph type="body" idx="1"/>
          </p:nvPr>
        </p:nvSpPr>
        <p:spPr>
          <a:xfrm>
            <a:off x="935038" y="4414838"/>
            <a:ext cx="5140325" cy="4184650"/>
          </a:xfrm>
          <a:noFill/>
          <a:ln/>
        </p:spPr>
        <p:txBody>
          <a:bodyPr/>
          <a:lstStyle/>
          <a:p>
            <a:r>
              <a:rPr lang="en-US" sz="1200" u="none" strike="noStrike" kern="1200" dirty="0" smtClean="0">
                <a:solidFill>
                  <a:schemeClr val="tx1"/>
                </a:solidFill>
                <a:effectLst/>
                <a:latin typeface="Arial" charset="0"/>
                <a:ea typeface="+mn-ea"/>
                <a:cs typeface="+mn-cs"/>
              </a:rPr>
              <a:t>A law is considered to be an act when it has already been duly passed by a legislative body. This legislative body may be statewide or nationwide. It is for this reason that certain acts vary from one state to another. The act is served to the legislative body that approves it in the form of a bill, before it is passed. This then undergoes three different readings where the members of the legislative body would read through the entire bill that is passed and then scrutinize it with regards to its effectiveness and possible loopholes. If after these three readings and careful scrutiny, the bill is then approved and then published to the groups of people that it would affect.</a:t>
            </a:r>
          </a:p>
          <a:p>
            <a:endParaRPr lang="en-US" sz="1200" u="none" strike="noStrike" kern="1200" dirty="0" smtClean="0">
              <a:solidFill>
                <a:schemeClr val="tx1"/>
              </a:solidFill>
              <a:effectLst/>
              <a:latin typeface="Arial" charset="0"/>
              <a:ea typeface="+mn-ea"/>
              <a:cs typeface="+mn-cs"/>
            </a:endParaRPr>
          </a:p>
          <a:p>
            <a:r>
              <a:rPr lang="en-US" sz="1200" u="none" strike="noStrike" kern="1200" dirty="0" smtClean="0">
                <a:solidFill>
                  <a:schemeClr val="tx1"/>
                </a:solidFill>
                <a:effectLst/>
                <a:latin typeface="Arial" charset="0"/>
                <a:ea typeface="+mn-ea"/>
                <a:cs typeface="+mn-cs"/>
              </a:rPr>
              <a:t>A regulation, on the other hand, is one that is approved by a group of individuals based on an act that has already been passed. These regulations are based on the act that has been approved and served as a means to make the act a lot easier to follow and adhere to. For this reason, one act can have numerous regulations.</a:t>
            </a:r>
          </a:p>
          <a:p>
            <a:pPr eaLnBrk="1" hangingPunct="1"/>
            <a:endParaRPr lang="en-US" dirty="0" smtClean="0"/>
          </a:p>
        </p:txBody>
      </p:sp>
      <p:sp>
        <p:nvSpPr>
          <p:cNvPr id="8" name="Header Placeholder 7"/>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294115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A46E647-5266-44C7-958F-BC1EBE115483}" type="slidenum">
              <a:rPr lang="en-US" smtClean="0"/>
              <a:pPr/>
              <a:t>10</a:t>
            </a:fld>
            <a:endParaRPr lang="en-US" dirty="0" smtClean="0"/>
          </a:p>
        </p:txBody>
      </p:sp>
      <p:sp>
        <p:nvSpPr>
          <p:cNvPr id="34819" name="Rectangle 2"/>
          <p:cNvSpPr>
            <a:spLocks noGrp="1" noRot="1" noChangeAspect="1" noChangeArrowheads="1" noTextEdit="1"/>
          </p:cNvSpPr>
          <p:nvPr>
            <p:ph type="sldImg"/>
          </p:nvPr>
        </p:nvSpPr>
        <p:spPr>
          <a:xfrm>
            <a:off x="1192213" y="703263"/>
            <a:ext cx="4629150" cy="3471862"/>
          </a:xfrm>
          <a:ln w="12700" cap="flat">
            <a:solidFill>
              <a:schemeClr val="tx1"/>
            </a:solidFill>
          </a:ln>
        </p:spPr>
      </p:sp>
      <p:sp>
        <p:nvSpPr>
          <p:cNvPr id="34820" name="Rectangle 3"/>
          <p:cNvSpPr>
            <a:spLocks noGrp="1" noChangeArrowheads="1"/>
          </p:cNvSpPr>
          <p:nvPr>
            <p:ph type="body" idx="1"/>
          </p:nvPr>
        </p:nvSpPr>
        <p:spPr>
          <a:xfrm>
            <a:off x="935038" y="4416425"/>
            <a:ext cx="5140325" cy="4183063"/>
          </a:xfrm>
          <a:noFill/>
          <a:ln/>
        </p:spPr>
        <p:txBody>
          <a:bodyPr lIns="92191" tIns="45286" rIns="92191" bIns="45286"/>
          <a:lstStyle/>
          <a:p>
            <a:pPr eaLnBrk="1" hangingPunct="1"/>
            <a:r>
              <a:rPr lang="en-US" dirty="0" smtClean="0"/>
              <a:t>CRADLE TO GRAVE:  Whoever creates or generates a waste is responsible for it until it is properly disposed of. This means even if the Army pays someone to dispose of it and they don’t do it correctly, it is still the Army’s responsibility to clean up the mess and get it disposed of properly.</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Federal</a:t>
            </a:r>
            <a:r>
              <a:rPr lang="en-US" sz="1200" baseline="0" dirty="0" smtClean="0"/>
              <a:t> Facilities Compliance Act (1992 amends RCRA) establishes that federal facilities having a SW facility or disposal site, or engaged in the management of SW or HW are subject to all applicable Federal, state and local laws, regulations and ordinances.  They are required to submit to state inspections and obligated to pay fines and penalties assessed.</a:t>
            </a:r>
            <a:endParaRPr lang="en-US" sz="1200" dirty="0" smtClean="0"/>
          </a:p>
          <a:p>
            <a:pPr eaLnBrk="1" hangingPunct="1"/>
            <a:endParaRPr lang="en-US" dirty="0" smtClean="0"/>
          </a:p>
        </p:txBody>
      </p:sp>
      <p:sp>
        <p:nvSpPr>
          <p:cNvPr id="5" name="Header Placeholder 4"/>
          <p:cNvSpPr>
            <a:spLocks noGrp="1"/>
          </p:cNvSpPr>
          <p:nvPr>
            <p:ph type="hdr" sz="quarter" idx="10"/>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376508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8A05AE4-B980-4D39-A51C-D68BAB4C5BD6}" type="slidenum">
              <a:rPr lang="en-US" smtClean="0"/>
              <a:pPr/>
              <a:t>11</a:t>
            </a:fld>
            <a:endParaRPr lang="en-US" dirty="0" smtClean="0"/>
          </a:p>
        </p:txBody>
      </p:sp>
      <p:sp>
        <p:nvSpPr>
          <p:cNvPr id="35843" name="Rectangle 2"/>
          <p:cNvSpPr>
            <a:spLocks noGrp="1" noRot="1" noChangeAspect="1" noChangeArrowheads="1" noTextEdit="1"/>
          </p:cNvSpPr>
          <p:nvPr>
            <p:ph type="sldImg"/>
          </p:nvPr>
        </p:nvSpPr>
        <p:spPr>
          <a:xfrm>
            <a:off x="1190625" y="704850"/>
            <a:ext cx="4630738" cy="3473450"/>
          </a:xfrm>
          <a:ln/>
        </p:spPr>
      </p:sp>
      <p:sp>
        <p:nvSpPr>
          <p:cNvPr id="35844" name="Rectangle 3"/>
          <p:cNvSpPr>
            <a:spLocks noGrp="1" noChangeArrowheads="1"/>
          </p:cNvSpPr>
          <p:nvPr>
            <p:ph type="body" idx="1"/>
          </p:nvPr>
        </p:nvSpPr>
        <p:spPr>
          <a:xfrm>
            <a:off x="935038" y="4416425"/>
            <a:ext cx="5140325" cy="4181475"/>
          </a:xfrm>
          <a:noFill/>
          <a:ln/>
        </p:spPr>
        <p:txBody>
          <a:bodyPr/>
          <a:lstStyle/>
          <a:p>
            <a:pPr eaLnBrk="1" hangingPunct="1"/>
            <a:r>
              <a:rPr lang="en-US" sz="1000" dirty="0" smtClean="0"/>
              <a:t>Bodies of water:  </a:t>
            </a:r>
          </a:p>
          <a:p>
            <a:pPr eaLnBrk="1" hangingPunct="1"/>
            <a:r>
              <a:rPr lang="en-US" sz="1000" dirty="0" smtClean="0"/>
              <a:t>groundwater, </a:t>
            </a:r>
          </a:p>
          <a:p>
            <a:pPr eaLnBrk="1" hangingPunct="1"/>
            <a:r>
              <a:rPr lang="en-US" sz="1000" dirty="0" smtClean="0"/>
              <a:t>storm water, </a:t>
            </a:r>
          </a:p>
          <a:p>
            <a:pPr eaLnBrk="1" hangingPunct="1"/>
            <a:r>
              <a:rPr lang="en-US" sz="1000" dirty="0" smtClean="0"/>
              <a:t>surface water (lakes, rivers, and streams),</a:t>
            </a:r>
          </a:p>
          <a:p>
            <a:pPr eaLnBrk="1" hangingPunct="1"/>
            <a:r>
              <a:rPr lang="en-US" sz="1000" dirty="0" smtClean="0"/>
              <a:t>marshes, </a:t>
            </a:r>
          </a:p>
          <a:p>
            <a:pPr eaLnBrk="1" hangingPunct="1"/>
            <a:r>
              <a:rPr lang="en-US" sz="1000" dirty="0" smtClean="0"/>
              <a:t>swamps, </a:t>
            </a:r>
          </a:p>
          <a:p>
            <a:pPr eaLnBrk="1" hangingPunct="1"/>
            <a:r>
              <a:rPr lang="en-US" sz="1000" dirty="0" smtClean="0"/>
              <a:t>wetlands, </a:t>
            </a:r>
          </a:p>
          <a:p>
            <a:pPr eaLnBrk="1" hangingPunct="1"/>
            <a:r>
              <a:rPr lang="en-US" sz="1000" dirty="0" smtClean="0"/>
              <a:t>coastal areas, and </a:t>
            </a:r>
          </a:p>
          <a:p>
            <a:pPr eaLnBrk="1" hangingPunct="1"/>
            <a:r>
              <a:rPr lang="en-US" sz="1000" dirty="0" smtClean="0"/>
              <a:t>navigable waterways (canals). </a:t>
            </a:r>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373663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EA22442-D630-4316-8C6F-FD091DD275FB}" type="slidenum">
              <a:rPr lang="en-US" smtClean="0"/>
              <a:pPr/>
              <a:t>12</a:t>
            </a:fld>
            <a:endParaRPr lang="en-US" dirty="0" smtClean="0"/>
          </a:p>
        </p:txBody>
      </p:sp>
      <p:sp>
        <p:nvSpPr>
          <p:cNvPr id="36867" name="Rectangle 2"/>
          <p:cNvSpPr>
            <a:spLocks noGrp="1" noRot="1" noChangeAspect="1" noChangeArrowheads="1" noTextEdit="1"/>
          </p:cNvSpPr>
          <p:nvPr>
            <p:ph type="sldImg"/>
          </p:nvPr>
        </p:nvSpPr>
        <p:spPr>
          <a:xfrm>
            <a:off x="1190625" y="704850"/>
            <a:ext cx="4630738" cy="3473450"/>
          </a:xfrm>
          <a:ln/>
        </p:spPr>
      </p:sp>
      <p:sp>
        <p:nvSpPr>
          <p:cNvPr id="36868" name="Rectangle 3"/>
          <p:cNvSpPr>
            <a:spLocks noGrp="1" noChangeArrowheads="1"/>
          </p:cNvSpPr>
          <p:nvPr>
            <p:ph type="body" idx="1"/>
          </p:nvPr>
        </p:nvSpPr>
        <p:spPr>
          <a:xfrm>
            <a:off x="935038" y="4416425"/>
            <a:ext cx="5140325" cy="4181475"/>
          </a:xfrm>
          <a:noFill/>
          <a:ln/>
        </p:spPr>
        <p:txBody>
          <a:bodyPr/>
          <a:lstStyle/>
          <a:p>
            <a:pPr eaLnBrk="1" hangingPunct="1"/>
            <a:r>
              <a:rPr lang="en-US" sz="1000" b="0" dirty="0" smtClean="0">
                <a:cs typeface="Arial" charset="0"/>
                <a:sym typeface="Monotype Sorts" pitchFamily="2" charset="2"/>
              </a:rPr>
              <a:t>The CAA requires the Army to prevent, control, and/or reduce air pollution from nontactical vehicles, facilities, and operations.  </a:t>
            </a:r>
          </a:p>
          <a:p>
            <a:pPr eaLnBrk="1" hangingPunct="1"/>
            <a:r>
              <a:rPr lang="en-US" sz="1000" b="0" dirty="0" smtClean="0">
                <a:cs typeface="Arial" charset="0"/>
                <a:sym typeface="Monotype Sorts" pitchFamily="2" charset="2"/>
              </a:rPr>
              <a:t>---------------------</a:t>
            </a:r>
          </a:p>
          <a:p>
            <a:pPr eaLnBrk="1" hangingPunct="1">
              <a:buFontTx/>
              <a:buNone/>
            </a:pPr>
            <a:r>
              <a:rPr lang="en-US" sz="1000" b="0" dirty="0" smtClean="0">
                <a:cs typeface="Arial" charset="0"/>
                <a:sym typeface="Monotype Sorts" pitchFamily="2" charset="2"/>
              </a:rPr>
              <a:t>There was a time in America’s history (during the industrial revolution)  where cites</a:t>
            </a:r>
            <a:r>
              <a:rPr lang="en-US" sz="1000" b="0" baseline="0" dirty="0" smtClean="0">
                <a:cs typeface="Arial" charset="0"/>
                <a:sym typeface="Monotype Sorts" pitchFamily="2" charset="2"/>
              </a:rPr>
              <a:t> advised people to stay indoors due to atmospheric conditions that caused air pollution to linger.</a:t>
            </a:r>
            <a:endParaRPr lang="en-US" sz="1000" b="0" dirty="0" smtClean="0">
              <a:cs typeface="Arial" charset="0"/>
              <a:sym typeface="Monotype Sorts" pitchFamily="2" charset="2"/>
            </a:endParaRPr>
          </a:p>
          <a:p>
            <a:pPr lvl="1" eaLnBrk="1" hangingPunct="1">
              <a:spcBef>
                <a:spcPct val="0"/>
              </a:spcBef>
              <a:buFont typeface="Monotype Sorts" pitchFamily="2" charset="2"/>
              <a:buNone/>
            </a:pPr>
            <a:endParaRPr lang="en-US" sz="1000" b="0" dirty="0" smtClean="0"/>
          </a:p>
          <a:p>
            <a:pPr algn="l"/>
            <a:r>
              <a:rPr lang="en-US" sz="1000" b="0" dirty="0" smtClean="0"/>
              <a:t>Examples</a:t>
            </a:r>
            <a:r>
              <a:rPr lang="en-US" sz="1000" b="0" baseline="0" dirty="0" smtClean="0"/>
              <a:t> of issues:  </a:t>
            </a:r>
          </a:p>
          <a:p>
            <a:r>
              <a:rPr lang="en-US" sz="1200" b="0" kern="1200" baseline="0" dirty="0" smtClean="0">
                <a:solidFill>
                  <a:schemeClr val="tx1"/>
                </a:solidFill>
                <a:latin typeface="Arial" charset="0"/>
                <a:ea typeface="+mn-ea"/>
                <a:cs typeface="+mn-cs"/>
              </a:rPr>
              <a:t>in 1952, a five-day temperature inversion in London trapped fog laden with pollutants created by burning coal. More than 4000 deaths were attributed to this deadly “black fog.” Similar incidents claimed 1000 lives in 1956 and 700 lives in 1962.  St Louis used to have black out days……where it was advised to not go outside!</a:t>
            </a:r>
            <a:endParaRPr lang="en-US" sz="1000" b="0" baseline="0" dirty="0" smtClean="0"/>
          </a:p>
          <a:p>
            <a:pPr algn="l"/>
            <a:endParaRPr lang="en-US" sz="1000" b="0" baseline="0" dirty="0" smtClean="0"/>
          </a:p>
          <a:p>
            <a:pPr algn="l"/>
            <a:r>
              <a:rPr lang="en-US" sz="1000" b="0" baseline="0" dirty="0" smtClean="0"/>
              <a:t>1969-</a:t>
            </a:r>
            <a:r>
              <a:rPr lang="en-US" sz="1200" b="0" baseline="0" dirty="0" smtClean="0">
                <a:solidFill>
                  <a:srgbClr val="231F20"/>
                </a:solidFill>
                <a:latin typeface="Arial"/>
              </a:rPr>
              <a:t>Sulfur dioxide pollution emitted by industries near Gary, Indiana and East Chicago becomes potent acid rain that burns lawns, eats away tree</a:t>
            </a:r>
          </a:p>
          <a:p>
            <a:pPr algn="l"/>
            <a:r>
              <a:rPr lang="en-US" sz="1200" b="0" baseline="0" dirty="0" smtClean="0">
                <a:solidFill>
                  <a:srgbClr val="231F20"/>
                </a:solidFill>
                <a:latin typeface="Arial"/>
              </a:rPr>
              <a:t>leaves, and causes birds to lose their feathers.  </a:t>
            </a:r>
          </a:p>
          <a:p>
            <a:pPr algn="l"/>
            <a:endParaRPr lang="en-US" b="0" baseline="0" dirty="0" smtClean="0">
              <a:solidFill>
                <a:srgbClr val="231F20"/>
              </a:solidFill>
              <a:latin typeface="Arial"/>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CHECKING WITH THE LOCAL ENVIRONMENTAL OFFICE BEFORE USING GAS OR SMOKE.</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MEETING STATE INSPECTION STANDARDS FOR PRIVATELY OWNED VEHICLES (POVs).</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OBSERVING LOCAL FIRE AND BURNING RESTRICTIONS.</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FOLLOWING LOCAL DUST-CONTROL GUIDELINES ON TANK TRAILS AND RANGE ROADS.</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KEEPING SOLVENT VATS CLOSED WHEN NOT IN USE.</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USING PAINTS AND THINNERS CORRECTLY WITH PROPER EQUIPMENT (PAINT APPLICATION TECHNIQUES AND PAINT BOOTHS)</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MAINTAING AND OPERATING EQUIPMENT (ENGINES, BOILERS, AND GENERATORS) PROPERLY TO REDUCE AIR POLLUTION PROBLEMS.</a:t>
            </a:r>
          </a:p>
          <a:p>
            <a:pPr eaLnBrk="1" hangingPunct="1"/>
            <a:endParaRPr lang="en-US" altLang="en-US" b="0" dirty="0" smtClean="0">
              <a:cs typeface="Arial" panose="020B0604020202020204" pitchFamily="34" charset="0"/>
              <a:sym typeface="Monotype Sorts" pitchFamily="2" charset="2"/>
            </a:endParaRPr>
          </a:p>
          <a:p>
            <a:pPr eaLnBrk="1" hangingPunct="1"/>
            <a:r>
              <a:rPr lang="en-US" altLang="en-US" b="0" dirty="0" smtClean="0">
                <a:latin typeface="Arial" panose="020B0604020202020204" pitchFamily="34" charset="0"/>
                <a:cs typeface="Arial" panose="020B0604020202020204" pitchFamily="34" charset="0"/>
                <a:sym typeface="Monotype Sorts" pitchFamily="2" charset="2"/>
              </a:rPr>
              <a:t>•</a:t>
            </a:r>
            <a:r>
              <a:rPr lang="en-US" altLang="en-US" b="0" dirty="0" smtClean="0">
                <a:cs typeface="Arial" panose="020B0604020202020204" pitchFamily="34" charset="0"/>
                <a:sym typeface="Monotype Sorts" pitchFamily="2" charset="2"/>
              </a:rPr>
              <a:t> ENSURING THAT AIR-CONDITIONING SYSTEMS IN POVs AND GOVERNMENT VEHICLES ARE ONLY SERVICED BY INDIVIDUALS WHO ARE PROPERLY TRAINED AND CERTIFIED.</a:t>
            </a:r>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87887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A9B8BCD-C6C5-4578-B260-F13FCEE4AA49}" type="slidenum">
              <a:rPr lang="en-US" smtClean="0"/>
              <a:pPr/>
              <a:t>13</a:t>
            </a:fld>
            <a:endParaRPr lang="en-US" dirty="0" smtClean="0"/>
          </a:p>
        </p:txBody>
      </p:sp>
      <p:sp>
        <p:nvSpPr>
          <p:cNvPr id="37891" name="Rectangle 2"/>
          <p:cNvSpPr>
            <a:spLocks noGrp="1" noRot="1" noChangeAspect="1" noChangeArrowheads="1" noTextEdit="1"/>
          </p:cNvSpPr>
          <p:nvPr>
            <p:ph type="sldImg"/>
          </p:nvPr>
        </p:nvSpPr>
        <p:spPr>
          <a:xfrm>
            <a:off x="1190625" y="704850"/>
            <a:ext cx="4630738" cy="3473450"/>
          </a:xfrm>
          <a:ln/>
        </p:spPr>
      </p:sp>
      <p:sp>
        <p:nvSpPr>
          <p:cNvPr id="37892" name="Rectangle 3"/>
          <p:cNvSpPr>
            <a:spLocks noGrp="1" noChangeArrowheads="1"/>
          </p:cNvSpPr>
          <p:nvPr>
            <p:ph type="body" idx="1"/>
          </p:nvPr>
        </p:nvSpPr>
        <p:spPr>
          <a:xfrm>
            <a:off x="935038" y="4416425"/>
            <a:ext cx="5140325" cy="4181475"/>
          </a:xfrm>
          <a:noFill/>
          <a:ln/>
        </p:spPr>
        <p:txBody>
          <a:bodyPr/>
          <a:lstStyle/>
          <a:p>
            <a:pPr eaLnBrk="1" hangingPunct="1"/>
            <a:r>
              <a:rPr lang="en-US" sz="1000" dirty="0" smtClean="0">
                <a:cs typeface="Arial" charset="0"/>
                <a:sym typeface="Monotype Sorts" pitchFamily="2" charset="2"/>
              </a:rPr>
              <a:t>Requires federal agencies to consider the effects of their</a:t>
            </a:r>
            <a:r>
              <a:rPr lang="en-US" sz="1000" baseline="0" dirty="0" smtClean="0">
                <a:cs typeface="Arial" charset="0"/>
                <a:sym typeface="Monotype Sorts" pitchFamily="2" charset="2"/>
              </a:rPr>
              <a:t> actions on cultural and historical resources</a:t>
            </a:r>
          </a:p>
          <a:p>
            <a:pPr eaLnBrk="1" hangingPunct="1"/>
            <a:endParaRPr lang="en-US" sz="1000" baseline="0" dirty="0" smtClean="0">
              <a:cs typeface="Arial" charset="0"/>
              <a:sym typeface="Monotype Sorts" pitchFamily="2" charset="2"/>
            </a:endParaRPr>
          </a:p>
          <a:p>
            <a:pPr eaLnBrk="1" hangingPunct="1"/>
            <a:r>
              <a:rPr lang="en-US" sz="1000" dirty="0" smtClean="0">
                <a:cs typeface="Arial" charset="0"/>
                <a:sym typeface="Monotype Sorts" pitchFamily="2" charset="2"/>
              </a:rPr>
              <a:t>Protection</a:t>
            </a:r>
            <a:r>
              <a:rPr lang="en-US" sz="1000" baseline="0" dirty="0" smtClean="0">
                <a:cs typeface="Arial" charset="0"/>
                <a:sym typeface="Monotype Sorts" pitchFamily="2" charset="2"/>
              </a:rPr>
              <a:t> of</a:t>
            </a:r>
            <a:r>
              <a:rPr lang="en-US" sz="1000" dirty="0" smtClean="0">
                <a:cs typeface="Arial" charset="0"/>
                <a:sym typeface="Monotype Sorts" pitchFamily="2" charset="2"/>
              </a:rPr>
              <a:t> irreplaceable cultural &amp; historical properties </a:t>
            </a:r>
          </a:p>
          <a:p>
            <a:pPr eaLnBrk="1" hangingPunct="1"/>
            <a:endParaRPr lang="en-US" sz="1000" dirty="0" smtClean="0">
              <a:cs typeface="Arial" charset="0"/>
              <a:sym typeface="Monotype Sorts" pitchFamily="2" charset="2"/>
            </a:endParaRPr>
          </a:p>
          <a:p>
            <a:pPr eaLnBrk="1" hangingPunct="1"/>
            <a:r>
              <a:rPr lang="en-US" sz="1000" dirty="0" smtClean="0">
                <a:cs typeface="Arial" charset="0"/>
                <a:sym typeface="Monotype Sorts" pitchFamily="2" charset="2"/>
              </a:rPr>
              <a:t>Native American Graves Protection</a:t>
            </a:r>
            <a:r>
              <a:rPr lang="en-US" sz="1000" baseline="0" dirty="0" smtClean="0">
                <a:cs typeface="Arial" charset="0"/>
                <a:sym typeface="Monotype Sorts" pitchFamily="2" charset="2"/>
              </a:rPr>
              <a:t> and Repatriation Act, 1990</a:t>
            </a:r>
            <a:endParaRPr lang="en-US" sz="1000" dirty="0" smtClean="0">
              <a:cs typeface="Arial" charset="0"/>
              <a:sym typeface="Monotype Sorts" pitchFamily="2" charset="2"/>
            </a:endParaRPr>
          </a:p>
          <a:p>
            <a:pPr eaLnBrk="1" hangingPunct="1"/>
            <a:endParaRPr lang="en-US" sz="1000" baseline="0" dirty="0" smtClean="0">
              <a:cs typeface="Arial" charset="0"/>
              <a:sym typeface="Monotype Sorts"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Arial" charset="0"/>
                <a:ea typeface="+mn-ea"/>
                <a:cs typeface="+mn-cs"/>
              </a:rPr>
              <a:t>Mandates federal undertakings outside the United States avoid and/or mitigate adverse impacts on a foreign nation’s cultural/historic properties.</a:t>
            </a:r>
          </a:p>
          <a:p>
            <a:pPr eaLnBrk="1" hangingPunct="1"/>
            <a:endParaRPr lang="en-US" sz="1000" b="0" baseline="0" dirty="0" smtClean="0">
              <a:cs typeface="Arial" charset="0"/>
              <a:sym typeface="Monotype Sorts" pitchFamily="2" charset="2"/>
            </a:endParaRPr>
          </a:p>
          <a:p>
            <a:pPr eaLnBrk="1" hangingPunct="1"/>
            <a:r>
              <a:rPr lang="en-US" altLang="en-US" sz="1000" b="0" dirty="0" smtClean="0">
                <a:cs typeface="Arial" panose="020B0604020202020204" pitchFamily="34" charset="0"/>
                <a:sym typeface="Monotype Sorts" pitchFamily="2" charset="2"/>
              </a:rPr>
              <a:t>THE NHPA SAFEGUARDS AGAINST THE LOSS OF IRREPLACEABLE HISTORICAL, ARCHEOLOGICAL, AND CULTURAL PROPERTIES.  THE NHPA REQUIRES THE ARMY INSTALLATIONS TO IDENTIFY AND SAFEGUARD POSSIBLE ARCHEOLOGICAL AND HISTORICAL SITES, ARTIFACTS, AND STRUCTURES. IT ALSO REQUIRES THE ARMY TO PROTECT AND PRESERVE THE HISTORICAL SITES LOCATED ON ITS INSTALLATIONS.  SOLDIERS COMPLY WITH NHPA BY-</a:t>
            </a:r>
          </a:p>
          <a:p>
            <a:pPr eaLnBrk="1" hangingPunct="1"/>
            <a:endParaRPr lang="en-US" altLang="en-US" sz="1000" b="0" dirty="0" smtClean="0">
              <a:cs typeface="Arial" panose="020B0604020202020204" pitchFamily="34" charset="0"/>
              <a:sym typeface="Monotype Sorts" pitchFamily="2" charset="2"/>
            </a:endParaRPr>
          </a:p>
          <a:p>
            <a:pPr eaLnBrk="1" hangingPunct="1"/>
            <a:r>
              <a:rPr lang="en-US" altLang="en-US" sz="1000" b="0" dirty="0" smtClean="0">
                <a:cs typeface="Arial" panose="020B0604020202020204" pitchFamily="34" charset="0"/>
                <a:sym typeface="Monotype Sorts" pitchFamily="2" charset="2"/>
              </a:rPr>
              <a:t>LEAVING HISTORICAL AND PREHISTORICAL ARTIFACTS AND SITED UNDISTURBED.</a:t>
            </a:r>
          </a:p>
          <a:p>
            <a:pPr eaLnBrk="1" hangingPunct="1"/>
            <a:endParaRPr lang="en-US" altLang="en-US" sz="1000" b="0" dirty="0" smtClean="0">
              <a:cs typeface="Arial" panose="020B0604020202020204" pitchFamily="34" charset="0"/>
              <a:sym typeface="Monotype Sorts" pitchFamily="2" charset="2"/>
            </a:endParaRPr>
          </a:p>
          <a:p>
            <a:pPr eaLnBrk="1" hangingPunct="1"/>
            <a:r>
              <a:rPr lang="en-US" altLang="en-US" sz="1000" b="0" dirty="0" smtClean="0">
                <a:cs typeface="Arial" panose="020B0604020202020204" pitchFamily="34" charset="0"/>
                <a:sym typeface="Monotype Sorts" pitchFamily="2" charset="2"/>
              </a:rPr>
              <a:t>REPORTING THE DISCOVERY OF ARTIFACTS AND SITES TO THE CHAIN OF COMMAND.</a:t>
            </a:r>
          </a:p>
          <a:p>
            <a:pPr eaLnBrk="1" hangingPunct="1"/>
            <a:endParaRPr lang="en-US" altLang="en-US" sz="1000" b="0" dirty="0" smtClean="0">
              <a:cs typeface="Arial" panose="020B0604020202020204" pitchFamily="34" charset="0"/>
              <a:sym typeface="Monotype Sorts" pitchFamily="2" charset="2"/>
            </a:endParaRPr>
          </a:p>
          <a:p>
            <a:pPr eaLnBrk="1" hangingPunct="1"/>
            <a:r>
              <a:rPr lang="en-US" altLang="en-US" sz="1000" b="0" dirty="0" smtClean="0">
                <a:cs typeface="Arial" panose="020B0604020202020204" pitchFamily="34" charset="0"/>
                <a:sym typeface="Monotype Sorts" pitchFamily="2" charset="2"/>
              </a:rPr>
              <a:t>REPORTING VANDALISM, THEFT, AND DAMAGE TO HISTORCIAL, CULTURAL, AND ARCHEOLOGICAL SITES.</a:t>
            </a:r>
          </a:p>
          <a:p>
            <a:pPr eaLnBrk="1" hangingPunct="1"/>
            <a:endParaRPr lang="en-US" altLang="en-US" sz="1000" b="0" dirty="0" smtClean="0">
              <a:cs typeface="Arial" panose="020B0604020202020204" pitchFamily="34" charset="0"/>
              <a:sym typeface="Monotype Sorts" pitchFamily="2" charset="2"/>
            </a:endParaRPr>
          </a:p>
          <a:p>
            <a:pPr eaLnBrk="1" hangingPunct="1"/>
            <a:r>
              <a:rPr lang="en-US" altLang="en-US" sz="1000" b="0" dirty="0" smtClean="0">
                <a:cs typeface="Arial" panose="020B0604020202020204" pitchFamily="34" charset="0"/>
                <a:sym typeface="Monotype Sorts" pitchFamily="2" charset="2"/>
              </a:rPr>
              <a:t>PLANNING AND CONDUCTIONG TRAINING, OPERATIONS, AND LOGITICS ACTIVITIES TO AVOID DAMAGING HISTORICAL AND ARCHEOLOGICAL SITES.</a:t>
            </a:r>
            <a:endParaRPr lang="en-US" sz="1000" b="0" dirty="0" smtClean="0">
              <a:cs typeface="Arial" charset="0"/>
              <a:sym typeface="Monotype Sorts" pitchFamily="2" charset="2"/>
            </a:endParaRPr>
          </a:p>
        </p:txBody>
      </p:sp>
      <p:sp>
        <p:nvSpPr>
          <p:cNvPr id="5" name="Header Placeholder 4"/>
          <p:cNvSpPr>
            <a:spLocks noGrp="1"/>
          </p:cNvSpPr>
          <p:nvPr>
            <p:ph type="hdr" sz="quarter" idx="10"/>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1506516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BE8E738-FB0B-4CF8-8461-16268F5DD228}" type="slidenum">
              <a:rPr lang="en-US" smtClean="0"/>
              <a:pPr/>
              <a:t>14</a:t>
            </a:fld>
            <a:endParaRPr lang="en-US" dirty="0" smtClean="0"/>
          </a:p>
        </p:txBody>
      </p:sp>
      <p:sp>
        <p:nvSpPr>
          <p:cNvPr id="38915" name="Rectangle 2"/>
          <p:cNvSpPr>
            <a:spLocks noGrp="1" noRot="1" noChangeAspect="1" noChangeArrowheads="1" noTextEdit="1"/>
          </p:cNvSpPr>
          <p:nvPr>
            <p:ph type="sldImg"/>
          </p:nvPr>
        </p:nvSpPr>
        <p:spPr>
          <a:xfrm>
            <a:off x="1190625" y="704850"/>
            <a:ext cx="4630738" cy="3473450"/>
          </a:xfrm>
          <a:ln/>
        </p:spPr>
      </p:sp>
      <p:sp>
        <p:nvSpPr>
          <p:cNvPr id="38916" name="Rectangle 3"/>
          <p:cNvSpPr>
            <a:spLocks noGrp="1" noChangeArrowheads="1"/>
          </p:cNvSpPr>
          <p:nvPr>
            <p:ph type="body" idx="1"/>
          </p:nvPr>
        </p:nvSpPr>
        <p:spPr>
          <a:xfrm>
            <a:off x="935038" y="4416425"/>
            <a:ext cx="5140325" cy="4181475"/>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dirty="0" smtClean="0"/>
              <a:t>PURPOSE:  to protect and recover </a:t>
            </a:r>
            <a:r>
              <a:rPr lang="en-US" sz="1000" b="0" i="1" dirty="0" smtClean="0"/>
              <a:t>at risk </a:t>
            </a:r>
            <a:r>
              <a:rPr lang="en-US" sz="1000" b="0" dirty="0" smtClean="0"/>
              <a:t>species and the ecosystems upon which they depend</a:t>
            </a:r>
            <a:endParaRPr lang="en-US" sz="1000" b="0" baseline="0" dirty="0" smtClean="0">
              <a:cs typeface="Arial" charset="0"/>
              <a:sym typeface="Monotype Sorts" pitchFamily="2" charset="2"/>
            </a:endParaRPr>
          </a:p>
          <a:p>
            <a:pPr eaLnBrk="1" hangingPunct="1"/>
            <a:endParaRPr lang="en-US" sz="1000" b="0" baseline="0" dirty="0" smtClean="0">
              <a:cs typeface="Arial" charset="0"/>
              <a:sym typeface="Monotype Sorts" pitchFamily="2" charset="2"/>
            </a:endParaRPr>
          </a:p>
          <a:p>
            <a:pPr eaLnBrk="1" hangingPunct="1"/>
            <a:r>
              <a:rPr lang="en-US" sz="1000" b="0" dirty="0" smtClean="0"/>
              <a:t>“Endangered” means a species is in danger of extinction throughout all or a significant portion of its range.</a:t>
            </a:r>
          </a:p>
          <a:p>
            <a:pPr eaLnBrk="1" hangingPunct="1"/>
            <a:endParaRPr lang="en-US" sz="1000" b="0" dirty="0" smtClean="0"/>
          </a:p>
          <a:p>
            <a:pPr eaLnBrk="1" hangingPunct="1"/>
            <a:r>
              <a:rPr lang="en-US" sz="1000" b="0" dirty="0" smtClean="0"/>
              <a:t> “Threatened” means a species is likely to become endangered within the foreseeable future. All species of plants and animals, except pest insects, are eligible for listing as endangered or threatened. </a:t>
            </a:r>
            <a:endParaRPr lang="en-US" sz="1000" b="0" baseline="0" dirty="0" smtClean="0">
              <a:cs typeface="Arial" charset="0"/>
              <a:sym typeface="Monotype Sorts" pitchFamily="2" charset="2"/>
            </a:endParaRPr>
          </a:p>
          <a:p>
            <a:pPr eaLnBrk="1" hangingPunct="1"/>
            <a:endParaRPr lang="en-US" sz="1000" b="0" baseline="0" dirty="0" smtClean="0">
              <a:cs typeface="Arial" charset="0"/>
              <a:sym typeface="Monotype Sorts" pitchFamily="2" charset="2"/>
            </a:endParaRPr>
          </a:p>
          <a:p>
            <a:r>
              <a:rPr lang="en-US" sz="1200" b="0" kern="1200" baseline="0" dirty="0" smtClean="0">
                <a:solidFill>
                  <a:schemeClr val="tx1"/>
                </a:solidFill>
                <a:latin typeface="Arial" charset="0"/>
                <a:ea typeface="+mn-ea"/>
                <a:cs typeface="+mn-cs"/>
              </a:rPr>
              <a:t>Section 7 of the ESA requires Federal agencies to use their legal authorities to promote the conservation purposes of the ESA and to consult with the FWS and NMFS, as appropriate, to ensure that effects of actions they authorize, fund, or carry out are not likely to jeopardize the continued existence of listed species.</a:t>
            </a:r>
          </a:p>
          <a:p>
            <a:endParaRPr lang="en-US" sz="1200" b="0" kern="1200" baseline="0" dirty="0" smtClean="0">
              <a:solidFill>
                <a:schemeClr val="tx1"/>
              </a:solidFill>
              <a:latin typeface="Arial" charset="0"/>
              <a:ea typeface="+mn-ea"/>
              <a:cs typeface="+mn-cs"/>
            </a:endParaRPr>
          </a:p>
          <a:p>
            <a:pPr eaLnBrk="1" hangingPunct="1"/>
            <a:r>
              <a:rPr lang="en-US" altLang="en-US" sz="1200" b="0" dirty="0" smtClean="0">
                <a:cs typeface="Arial" panose="020B0604020202020204" pitchFamily="34" charset="0"/>
                <a:sym typeface="Monotype Sorts" pitchFamily="2" charset="2"/>
              </a:rPr>
              <a:t>THE ESA PROTECTS THREATENED AND ENDANGERED PLANTS AND ANIMALS.  ARMY INSTALLATIONS OFTEN INCLUDE NATURAL AREAS THAT ARE THE LAST REMAINING REFUGE FOR ENDANGERED PLANTS AND ANIMALS.  ALMOST EVERY MILITARY TRAINING AREA HAS SOME ENDANGERED SPECIES.  SOLDIER COMPLY WITH THE ESA BY-</a:t>
            </a:r>
          </a:p>
          <a:p>
            <a:pPr eaLnBrk="1" hangingPunct="1"/>
            <a:endParaRPr lang="en-US" altLang="en-US" sz="1200" b="0" dirty="0" smtClean="0">
              <a:cs typeface="Arial" panose="020B0604020202020204" pitchFamily="34" charset="0"/>
              <a:sym typeface="Monotype Sorts" pitchFamily="2" charset="2"/>
            </a:endParaRPr>
          </a:p>
          <a:p>
            <a:pPr eaLnBrk="1" hangingPunct="1"/>
            <a:r>
              <a:rPr lang="en-US" altLang="en-US" sz="1200" b="0" dirty="0" smtClean="0">
                <a:cs typeface="Arial" panose="020B0604020202020204" pitchFamily="34" charset="0"/>
                <a:sym typeface="Monotype Sorts" pitchFamily="2" charset="2"/>
              </a:rPr>
              <a:t>RECOGNIZING SIGNS AND MARKERS THAT INDICATES PROTECTED HABITAT AREAS.</a:t>
            </a:r>
          </a:p>
          <a:p>
            <a:pPr eaLnBrk="1" hangingPunct="1"/>
            <a:endParaRPr lang="en-US" altLang="en-US" sz="1200" b="0" dirty="0" smtClean="0">
              <a:cs typeface="Arial" panose="020B0604020202020204" pitchFamily="34" charset="0"/>
              <a:sym typeface="Monotype Sorts" pitchFamily="2" charset="2"/>
            </a:endParaRPr>
          </a:p>
          <a:p>
            <a:pPr eaLnBrk="1" hangingPunct="1"/>
            <a:r>
              <a:rPr lang="en-US" altLang="en-US" sz="1200" b="0" dirty="0" smtClean="0">
                <a:cs typeface="Arial" panose="020B0604020202020204" pitchFamily="34" charset="0"/>
                <a:sym typeface="Monotype Sorts" pitchFamily="2" charset="2"/>
              </a:rPr>
              <a:t>AVOIDING MARKED-OFF HABITAT AREAS DURING TRAINING AND OPERATIONS.</a:t>
            </a:r>
          </a:p>
          <a:p>
            <a:pPr eaLnBrk="1" hangingPunct="1"/>
            <a:endParaRPr lang="en-US" altLang="en-US" sz="1200" b="0" dirty="0" smtClean="0">
              <a:cs typeface="Arial" panose="020B0604020202020204" pitchFamily="34" charset="0"/>
              <a:sym typeface="Monotype Sorts" pitchFamily="2" charset="2"/>
            </a:endParaRPr>
          </a:p>
          <a:p>
            <a:pPr eaLnBrk="1" hangingPunct="1"/>
            <a:r>
              <a:rPr lang="en-US" altLang="en-US" sz="1200" b="0" dirty="0" smtClean="0">
                <a:cs typeface="Arial" panose="020B0604020202020204" pitchFamily="34" charset="0"/>
                <a:sym typeface="Monotype Sorts" pitchFamily="2" charset="2"/>
              </a:rPr>
              <a:t>FOLLOWING INSTALLATION REGULATIONS FOR HUNTING, FISHING AND CAMPING. </a:t>
            </a:r>
          </a:p>
          <a:p>
            <a:pPr eaLnBrk="1" hangingPunct="1"/>
            <a:endParaRPr lang="en-US" altLang="en-US" sz="1200" b="0" dirty="0" smtClean="0">
              <a:cs typeface="Arial" panose="020B0604020202020204" pitchFamily="34" charset="0"/>
              <a:sym typeface="Monotype Sorts" pitchFamily="2" charset="2"/>
            </a:endParaRPr>
          </a:p>
          <a:p>
            <a:pPr eaLnBrk="1" hangingPunct="1"/>
            <a:r>
              <a:rPr lang="en-US" altLang="en-US" sz="1200" b="0" dirty="0" smtClean="0">
                <a:cs typeface="Arial" panose="020B0604020202020204" pitchFamily="34" charset="0"/>
                <a:sym typeface="Monotype Sorts" pitchFamily="2" charset="2"/>
              </a:rPr>
              <a:t>OBEYING RANGE-CONTROL GUIDELINES FOR CUTTING BRUSH AND TREES FOR CAMOUFLAGE.</a:t>
            </a:r>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3164928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NEPA</a:t>
            </a:r>
          </a:p>
          <a:p>
            <a:r>
              <a:rPr lang="en-US" dirty="0" smtClean="0"/>
              <a:t>CWA</a:t>
            </a:r>
          </a:p>
          <a:p>
            <a:r>
              <a:rPr lang="en-US" dirty="0" smtClean="0"/>
              <a:t>ESA</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15</a:t>
            </a:fld>
            <a:endParaRPr lang="en-US" dirty="0"/>
          </a:p>
        </p:txBody>
      </p:sp>
    </p:spTree>
    <p:extLst>
      <p:ext uri="{BB962C8B-B14F-4D97-AF65-F5344CB8AC3E}">
        <p14:creationId xmlns:p14="http://schemas.microsoft.com/office/powerpoint/2010/main" val="219152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NEPA b</a:t>
            </a:r>
            <a:r>
              <a:rPr lang="en-US" baseline="0" dirty="0" smtClean="0"/>
              <a:t>e</a:t>
            </a:r>
            <a:r>
              <a:rPr lang="en-US" dirty="0" smtClean="0"/>
              <a:t>cause any federal action requires that the proponent conduct an analysis if there are/could</a:t>
            </a:r>
            <a:r>
              <a:rPr lang="en-US" baseline="0" dirty="0" smtClean="0"/>
              <a:t> be impacts to the environment prior to the action or allocation of funds.</a:t>
            </a:r>
          </a:p>
          <a:p>
            <a:endParaRPr lang="en-US" baseline="0" dirty="0" smtClean="0"/>
          </a:p>
          <a:p>
            <a:r>
              <a:rPr lang="en-US" dirty="0" smtClean="0"/>
              <a:t>CWA because no precautions were taken to prevent the erosion of</a:t>
            </a:r>
            <a:r>
              <a:rPr lang="en-US" baseline="0" dirty="0" smtClean="0"/>
              <a:t> the soil running into the local stream.</a:t>
            </a:r>
          </a:p>
          <a:p>
            <a:endParaRPr lang="en-US" baseline="0" dirty="0" smtClean="0"/>
          </a:p>
          <a:p>
            <a:r>
              <a:rPr lang="en-US" baseline="0" dirty="0" smtClean="0"/>
              <a:t>ESA because consideration/protection was not provided for the endangered species (harm caused by the erosion and sedimentation into the stream)</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16</a:t>
            </a:fld>
            <a:endParaRPr lang="en-US" dirty="0"/>
          </a:p>
        </p:txBody>
      </p:sp>
    </p:spTree>
    <p:extLst>
      <p:ext uri="{BB962C8B-B14F-4D97-AF65-F5344CB8AC3E}">
        <p14:creationId xmlns:p14="http://schemas.microsoft.com/office/powerpoint/2010/main" val="1423711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installations, this is managed</a:t>
            </a:r>
            <a:r>
              <a:rPr lang="en-US" baseline="0" dirty="0" smtClean="0"/>
              <a:t> by the Environmental Office</a:t>
            </a:r>
            <a:endParaRPr lang="en-US" dirty="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17</a:t>
            </a:fld>
            <a:endParaRPr lang="en-US" dirty="0"/>
          </a:p>
        </p:txBody>
      </p:sp>
    </p:spTree>
    <p:extLst>
      <p:ext uri="{BB962C8B-B14F-4D97-AF65-F5344CB8AC3E}">
        <p14:creationId xmlns:p14="http://schemas.microsoft.com/office/powerpoint/2010/main" val="2919490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18</a:t>
            </a:fld>
            <a:endParaRPr lang="en-US" dirty="0"/>
          </a:p>
        </p:txBody>
      </p:sp>
    </p:spTree>
    <p:extLst>
      <p:ext uri="{BB962C8B-B14F-4D97-AF65-F5344CB8AC3E}">
        <p14:creationId xmlns:p14="http://schemas.microsoft.com/office/powerpoint/2010/main" val="2399973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2618F12-B04F-4850-9943-3F7D9A34BF58}" type="slidenum">
              <a:rPr lang="en-US" smtClean="0"/>
              <a:pPr/>
              <a:t>19</a:t>
            </a:fld>
            <a:endParaRPr lang="en-US" dirty="0" smtClean="0"/>
          </a:p>
        </p:txBody>
      </p:sp>
      <p:sp>
        <p:nvSpPr>
          <p:cNvPr id="39939" name="Rectangle 2"/>
          <p:cNvSpPr>
            <a:spLocks noGrp="1" noRot="1" noChangeAspect="1" noChangeArrowheads="1" noTextEdit="1"/>
          </p:cNvSpPr>
          <p:nvPr>
            <p:ph type="sldImg"/>
          </p:nvPr>
        </p:nvSpPr>
        <p:spPr>
          <a:xfrm>
            <a:off x="1190625" y="704850"/>
            <a:ext cx="4630738" cy="3473450"/>
          </a:xfrm>
          <a:ln/>
        </p:spPr>
      </p:sp>
      <p:sp>
        <p:nvSpPr>
          <p:cNvPr id="39940" name="Rectangle 3"/>
          <p:cNvSpPr>
            <a:spLocks noGrp="1" noChangeArrowheads="1"/>
          </p:cNvSpPr>
          <p:nvPr>
            <p:ph type="body" idx="1"/>
          </p:nvPr>
        </p:nvSpPr>
        <p:spPr>
          <a:xfrm>
            <a:off x="935039" y="4416425"/>
            <a:ext cx="5140325" cy="4181475"/>
          </a:xfrm>
          <a:noFill/>
          <a:ln/>
        </p:spPr>
        <p:txBody>
          <a:bodyPr/>
          <a:lstStyle/>
          <a:p>
            <a:pPr eaLnBrk="1" hangingPunct="1"/>
            <a:r>
              <a:rPr lang="en-US" sz="1000" dirty="0" smtClean="0"/>
              <a:t>Originally </a:t>
            </a:r>
            <a:r>
              <a:rPr lang="en-US" sz="1000" dirty="0"/>
              <a:t>established to protect people from harmful noise of industry and construction.</a:t>
            </a:r>
          </a:p>
          <a:p>
            <a:pPr eaLnBrk="1" hangingPunct="1"/>
            <a:endParaRPr lang="en-US" sz="1000" dirty="0"/>
          </a:p>
          <a:p>
            <a:pPr eaLnBrk="1" hangingPunct="1"/>
            <a:r>
              <a:rPr lang="en-US" sz="1000" dirty="0"/>
              <a:t>Encroachment from development near army installation borders are creating difficulties with Army operations.  </a:t>
            </a:r>
          </a:p>
          <a:p>
            <a:pPr eaLnBrk="1" hangingPunct="1"/>
            <a:endParaRPr lang="en-US" sz="1000" b="1" dirty="0" smtClean="0"/>
          </a:p>
          <a:p>
            <a:pPr eaLnBrk="1" hangingPunct="1"/>
            <a:r>
              <a:rPr lang="en-US" sz="1000" dirty="0" smtClean="0"/>
              <a:t>particularly in urban areas. The major sources of noise include construction, transportation vehicles and equipment, machinery, appliances, and other products in commerce.</a:t>
            </a:r>
          </a:p>
          <a:p>
            <a:pPr eaLnBrk="1" hangingPunct="1"/>
            <a:endParaRPr lang="en-US" sz="1000" b="1" dirty="0" smtClean="0"/>
          </a:p>
          <a:p>
            <a:pPr eaLnBrk="1" hangingPunct="1"/>
            <a:r>
              <a:rPr lang="en-US" sz="1000" b="1" dirty="0" smtClean="0"/>
              <a:t>END:  US Federal Laws</a:t>
            </a:r>
            <a:endParaRPr lang="en-US" sz="1000" b="1" dirty="0"/>
          </a:p>
        </p:txBody>
      </p:sp>
    </p:spTree>
    <p:extLst>
      <p:ext uri="{BB962C8B-B14F-4D97-AF65-F5344CB8AC3E}">
        <p14:creationId xmlns:p14="http://schemas.microsoft.com/office/powerpoint/2010/main" val="317102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2</a:t>
            </a:fld>
            <a:endParaRPr lang="en-US" dirty="0"/>
          </a:p>
        </p:txBody>
      </p:sp>
    </p:spTree>
    <p:extLst>
      <p:ext uri="{BB962C8B-B14F-4D97-AF65-F5344CB8AC3E}">
        <p14:creationId xmlns:p14="http://schemas.microsoft.com/office/powerpoint/2010/main" val="3501080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scenario would potentially be in violation of the following:</a:t>
            </a:r>
          </a:p>
          <a:p>
            <a:r>
              <a:rPr lang="en-US" dirty="0" smtClean="0"/>
              <a:t>RCRA</a:t>
            </a:r>
          </a:p>
          <a:p>
            <a:r>
              <a:rPr lang="en-US" dirty="0" smtClean="0"/>
              <a:t>CWA</a:t>
            </a:r>
          </a:p>
          <a:p>
            <a:r>
              <a:rPr lang="en-US" dirty="0" smtClean="0"/>
              <a:t>CAA</a:t>
            </a:r>
          </a:p>
          <a:p>
            <a:endParaRPr lang="en-US" dirty="0" smtClean="0"/>
          </a:p>
        </p:txBody>
      </p:sp>
      <p:sp>
        <p:nvSpPr>
          <p:cNvPr id="4" name="Slide Number Placeholder 3"/>
          <p:cNvSpPr>
            <a:spLocks noGrp="1"/>
          </p:cNvSpPr>
          <p:nvPr>
            <p:ph type="sldNum" sz="quarter" idx="10"/>
          </p:nvPr>
        </p:nvSpPr>
        <p:spPr/>
        <p:txBody>
          <a:bodyPr/>
          <a:lstStyle/>
          <a:p>
            <a:pPr>
              <a:defRPr/>
            </a:pPr>
            <a:fld id="{38D3C0FD-050E-498F-AB18-3AF3E269631B}"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734318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RCRA because the generator of the waste is responsible</a:t>
            </a:r>
            <a:r>
              <a:rPr lang="en-US" baseline="0" dirty="0" smtClean="0"/>
              <a:t> for the (proper handling of) waste until it is properly disposed of (cradle to grave). Also, the waste is required to be properly marked.</a:t>
            </a:r>
          </a:p>
          <a:p>
            <a:endParaRPr lang="en-US" baseline="0" dirty="0" smtClean="0"/>
          </a:p>
          <a:p>
            <a:r>
              <a:rPr lang="en-US" baseline="0" dirty="0" smtClean="0"/>
              <a:t>CWA because the drums are leaking (stained soil) and this not only contaminates the surrounding soil, it could very easily reach ground or surface water adding to the spread of the contamination.</a:t>
            </a:r>
          </a:p>
          <a:p>
            <a:endParaRPr lang="en-US" baseline="0" dirty="0" smtClean="0"/>
          </a:p>
          <a:p>
            <a:r>
              <a:rPr lang="en-US" baseline="0" dirty="0" smtClean="0"/>
              <a:t>CAA because the lack of permit to burn the material adding to illegal fugitive emissions into the air.</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21</a:t>
            </a:fld>
            <a:endParaRPr lang="en-US" dirty="0"/>
          </a:p>
        </p:txBody>
      </p:sp>
    </p:spTree>
    <p:extLst>
      <p:ext uri="{BB962C8B-B14F-4D97-AF65-F5344CB8AC3E}">
        <p14:creationId xmlns:p14="http://schemas.microsoft.com/office/powerpoint/2010/main" val="355218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requirements differ, facilities should apply the most stringent regulations.</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22</a:t>
            </a:fld>
            <a:endParaRPr lang="en-US" dirty="0"/>
          </a:p>
        </p:txBody>
      </p:sp>
    </p:spTree>
    <p:extLst>
      <p:ext uri="{BB962C8B-B14F-4D97-AF65-F5344CB8AC3E}">
        <p14:creationId xmlns:p14="http://schemas.microsoft.com/office/powerpoint/2010/main" val="159064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23</a:t>
            </a:fld>
            <a:endParaRPr lang="en-US" dirty="0"/>
          </a:p>
        </p:txBody>
      </p:sp>
    </p:spTree>
    <p:extLst>
      <p:ext uri="{BB962C8B-B14F-4D97-AF65-F5344CB8AC3E}">
        <p14:creationId xmlns:p14="http://schemas.microsoft.com/office/powerpoint/2010/main" val="267631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25</a:t>
            </a:fld>
            <a:endParaRPr lang="en-US" dirty="0"/>
          </a:p>
        </p:txBody>
      </p:sp>
    </p:spTree>
    <p:extLst>
      <p:ext uri="{BB962C8B-B14F-4D97-AF65-F5344CB8AC3E}">
        <p14:creationId xmlns:p14="http://schemas.microsoft.com/office/powerpoint/2010/main" val="4151573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scenario would potentially be in violation of the following: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NHPA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RCRA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CAA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8D3C0FD-050E-498F-AB18-3AF3E269631B}" type="slidenum">
              <a:rPr lang="en-US" smtClean="0"/>
              <a:pPr>
                <a:defRPr/>
              </a:pPr>
              <a:t>26</a:t>
            </a:fld>
            <a:endParaRPr lang="en-US" dirty="0"/>
          </a:p>
        </p:txBody>
      </p:sp>
      <p:sp>
        <p:nvSpPr>
          <p:cNvPr id="5" name="Header Placeholder 4"/>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8723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RCRA because the demolition materials were not properly disposed of.</a:t>
            </a:r>
          </a:p>
          <a:p>
            <a:endParaRPr lang="en-US" dirty="0" smtClean="0"/>
          </a:p>
          <a:p>
            <a:r>
              <a:rPr lang="en-US" dirty="0" smtClean="0"/>
              <a:t>CAA because unsupervised Soldiers causing dust and fugitive emissions from an (unapproved) demolition. The demolition had to be unapproved because it was a historic site (and fire) and beyond the designated area.</a:t>
            </a:r>
          </a:p>
          <a:p>
            <a:endParaRPr lang="en-US" dirty="0" smtClean="0"/>
          </a:p>
          <a:p>
            <a:r>
              <a:rPr lang="en-US" dirty="0" smtClean="0"/>
              <a:t>NHPA because the Soldiers destroyed a historic site.</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27</a:t>
            </a:fld>
            <a:endParaRPr lang="en-US" dirty="0"/>
          </a:p>
        </p:txBody>
      </p:sp>
    </p:spTree>
    <p:extLst>
      <p:ext uri="{BB962C8B-B14F-4D97-AF65-F5344CB8AC3E}">
        <p14:creationId xmlns:p14="http://schemas.microsoft.com/office/powerpoint/2010/main" val="141290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the most part, environmental laws that apply to US</a:t>
            </a:r>
            <a:r>
              <a:rPr lang="en-US" baseline="0" dirty="0" smtClean="0"/>
              <a:t> </a:t>
            </a:r>
            <a:r>
              <a:rPr lang="en-US" dirty="0" smtClean="0"/>
              <a:t>DoD installations AND US embassies do not apply to overseas contingency bases/operations.  </a:t>
            </a:r>
            <a:r>
              <a:rPr lang="en-US" i="1" dirty="0" smtClean="0"/>
              <a:t>Exceptions:  RCRA</a:t>
            </a:r>
            <a:r>
              <a:rPr lang="en-US" i="1" baseline="0" dirty="0" smtClean="0"/>
              <a:t> &amp; </a:t>
            </a:r>
            <a:r>
              <a:rPr lang="en-US" i="1" dirty="0" smtClean="0"/>
              <a:t>NHPA.  </a:t>
            </a:r>
            <a:r>
              <a:rPr lang="en-US" dirty="0" smtClean="0"/>
              <a:t>NEPA and the ESA have also been found to have application in foreign nations.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Purpose:</a:t>
            </a:r>
            <a:r>
              <a:rPr lang="en-US" baseline="0" dirty="0" smtClean="0"/>
              <a:t>  Execute operations in a manner that 1) protects health &amp; environment 2) protects US from liability for damage 3) protects commanders from violation of the LOW</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annex might be a stand alone document, often labeled Annex L, </a:t>
            </a:r>
            <a:r>
              <a:rPr lang="en-US" sz="1200" i="1" dirty="0" smtClean="0"/>
              <a:t>Environmental Considerations</a:t>
            </a:r>
            <a:r>
              <a:rPr lang="en-US" sz="1200" dirty="0" smtClean="0"/>
              <a:t>, or it might be an appendix to an engineering annex.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t>Compare</a:t>
            </a:r>
            <a:r>
              <a:rPr lang="en-US" sz="1200" dirty="0" smtClean="0"/>
              <a:t> USCENTCOM OPLAN (U), Annex L, Environmental Considerations, 18 Sep 02, </a:t>
            </a:r>
            <a:r>
              <a:rPr lang="en-US" sz="1200" i="1" dirty="0" smtClean="0"/>
              <a:t>with</a:t>
            </a:r>
            <a:r>
              <a:rPr lang="en-US" sz="1200" dirty="0" smtClean="0"/>
              <a:t> ATP 3-34.5/MCRP 4-11B, App C, </a:t>
            </a:r>
            <a:r>
              <a:rPr lang="en-US" sz="1200" i="1" dirty="0" smtClean="0"/>
              <a:t>Environmental Appendix to Engineering Annex for Army Operation Plans and Operation Orders</a:t>
            </a:r>
            <a:r>
              <a:rPr lang="en-US" sz="1200" dirty="0" smtClean="0"/>
              <a:t>.  Typically, an environmental annexes is created by the command that owns the parent plan using a standard template, such as the standard Joint Operational Planning and Execution System (JOPES) template for OPLANs and OPORDs.  JOPES is a DoD electronic information system  used by the joint planning and execution community to" monitor, plan, and execute  mobilization, deployment, employment, sustainment, redeployment, and demobilization activities associated with joint operations."  </a:t>
            </a:r>
            <a:r>
              <a:rPr lang="en-US" sz="1200" i="1" dirty="0" smtClean="0"/>
              <a:t>See</a:t>
            </a:r>
            <a:r>
              <a:rPr lang="en-US" sz="1200" dirty="0" smtClean="0"/>
              <a:t> JP 5-0, </a:t>
            </a:r>
            <a:r>
              <a:rPr lang="en-US" sz="1200" i="1" dirty="0" smtClean="0"/>
              <a:t>Joint Operation Planning</a:t>
            </a:r>
            <a:r>
              <a:rPr lang="en-US" sz="1200" dirty="0" smtClean="0"/>
              <a:t>, para I.3.a and Glossary ("Adaptive Planning and Execution System" and "Joint Operation Planning and Execution System"), 11 Aug 2011.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FRAGO = fragmentary order; provides</a:t>
            </a:r>
            <a:r>
              <a:rPr lang="en-US" sz="1200" baseline="0" dirty="0" smtClean="0"/>
              <a:t> changes to an existing order, and addresses only elements that have changed</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pPr>
              <a:defRPr/>
            </a:pPr>
            <a:fld id="{38D3C0FD-050E-498F-AB18-3AF3E269631B}" type="slidenum">
              <a:rPr lang="en-US" smtClean="0"/>
              <a:pPr>
                <a:defRPr/>
              </a:pPr>
              <a:t>28</a:t>
            </a:fld>
            <a:endParaRPr lang="en-US" dirty="0"/>
          </a:p>
        </p:txBody>
      </p:sp>
      <p:sp>
        <p:nvSpPr>
          <p:cNvPr id="5" name="Header Placeholder 4"/>
          <p:cNvSpPr>
            <a:spLocks noGrp="1"/>
          </p:cNvSpPr>
          <p:nvPr>
            <p:ph type="hdr" sz="quarter" idx="11"/>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815326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z="1100" dirty="0" smtClean="0"/>
              <a:t>--The OEBGD was originally developed for OCONUS installations. </a:t>
            </a:r>
            <a:r>
              <a:rPr lang="en-US" sz="1100" kern="1200" baseline="0" dirty="0" smtClean="0">
                <a:solidFill>
                  <a:schemeClr val="tx1"/>
                </a:solidFill>
                <a:latin typeface="Arial" charset="0"/>
                <a:ea typeface="+mn-ea"/>
                <a:cs typeface="+mn-cs"/>
              </a:rPr>
              <a:t>Operations of U.S. military vessels or the operations of U.S. military aircraft, or off installation operational and training deployments. Off-installation operational deployments include cases of hostilities, contingency operations in hazardous areas, and when U.S. forces are operating as part of a multi-national force not under full control of the United States. Such excepted operations and deployments shall be conducted in accordance with applicable international agreements, other DoD Directives (DoDD) and DoDIs, and environmental annexes incorporated into operation plans or operation orders. However, this Guide does apply to support functions for U.S. military vessels and U.S. military aircraft provided by the DoD Components, including management or disposal of off-loaded waste or material.</a:t>
            </a:r>
            <a:endParaRPr lang="en-US" sz="1100" dirty="0" smtClean="0"/>
          </a:p>
          <a:p>
            <a:r>
              <a:rPr lang="en-US" sz="1100" dirty="0" smtClean="0"/>
              <a:t>--Due to the lack of policy and guidance specifically addressing contingency operations, it is often used as the primary source for environmentally related action information personnel use when developing operational orders.  </a:t>
            </a:r>
            <a:r>
              <a:rPr lang="en-US" sz="1100" baseline="0" dirty="0" smtClean="0"/>
              <a:t> </a:t>
            </a:r>
            <a:endParaRPr lang="en-US" sz="1100" dirty="0" smtClean="0"/>
          </a:p>
          <a:p>
            <a:r>
              <a:rPr lang="en-US" sz="1100" dirty="0" smtClean="0"/>
              <a:t>--The OEBGD will generally precede the establishment of Final Governing Standards.</a:t>
            </a:r>
          </a:p>
          <a:p>
            <a:r>
              <a:rPr lang="en-US" sz="1100" dirty="0" smtClean="0"/>
              <a:t>--Off-installation</a:t>
            </a:r>
            <a:r>
              <a:rPr lang="en-US" sz="1100" baseline="0" dirty="0" smtClean="0"/>
              <a:t> operational and training deployments are </a:t>
            </a:r>
            <a:r>
              <a:rPr lang="en-US" sz="1100" b="1" baseline="0" dirty="0" smtClean="0"/>
              <a:t>exempt</a:t>
            </a:r>
            <a:r>
              <a:rPr lang="en-US" sz="1100" baseline="0" dirty="0" smtClean="0"/>
              <a:t>:  1) cases of hostilities, 2) contingency operations in hazardous areas, &amp; 3) when U.S. forces are operating as part of a multi-national force not under full control of the United States.</a:t>
            </a:r>
          </a:p>
          <a:p>
            <a:r>
              <a:rPr lang="en-US" sz="1100" baseline="0" dirty="0" smtClean="0"/>
              <a:t>--HM=Hazardous Materials, NR=Natural Resources (incl Threatened &amp; Endangered Species and Historic/Cultural Resources)</a:t>
            </a:r>
            <a:endParaRPr lang="en-US" sz="1100" dirty="0" smtClean="0"/>
          </a:p>
        </p:txBody>
      </p:sp>
      <p:sp>
        <p:nvSpPr>
          <p:cNvPr id="41988" name="Slide Number Placeholder 3"/>
          <p:cNvSpPr>
            <a:spLocks noGrp="1"/>
          </p:cNvSpPr>
          <p:nvPr>
            <p:ph type="sldNum" sz="quarter" idx="5"/>
          </p:nvPr>
        </p:nvSpPr>
        <p:spPr>
          <a:noFill/>
        </p:spPr>
        <p:txBody>
          <a:bodyPr/>
          <a:lstStyle/>
          <a:p>
            <a:fld id="{D209159D-0533-4382-80C6-FD55614284E3}" type="slidenum">
              <a:rPr lang="en-US" smtClean="0"/>
              <a:pPr/>
              <a:t>29</a:t>
            </a:fld>
            <a:endParaRPr lang="en-US" dirty="0" smtClean="0"/>
          </a:p>
        </p:txBody>
      </p:sp>
      <p:sp>
        <p:nvSpPr>
          <p:cNvPr id="5" name="Header Placeholder 4"/>
          <p:cNvSpPr>
            <a:spLocks noGrp="1"/>
          </p:cNvSpPr>
          <p:nvPr>
            <p:ph type="hdr" sz="quarter" idx="10"/>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34658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7A598F5-98D4-48CA-B451-3B7B864C6CE1}" type="slidenum">
              <a:rPr lang="en-US" smtClean="0"/>
              <a:pPr/>
              <a:t>30</a:t>
            </a:fld>
            <a:endParaRPr lang="en-US" dirty="0" smtClean="0"/>
          </a:p>
        </p:txBody>
      </p:sp>
      <p:sp>
        <p:nvSpPr>
          <p:cNvPr id="44035" name="Rectangle 2"/>
          <p:cNvSpPr>
            <a:spLocks noGrp="1" noRot="1" noChangeAspect="1" noChangeArrowheads="1" noTextEdit="1"/>
          </p:cNvSpPr>
          <p:nvPr>
            <p:ph type="sldImg"/>
          </p:nvPr>
        </p:nvSpPr>
        <p:spPr>
          <a:xfrm>
            <a:off x="1190625" y="704850"/>
            <a:ext cx="4630738" cy="3473450"/>
          </a:xfrm>
          <a:ln/>
        </p:spPr>
      </p:sp>
      <p:sp>
        <p:nvSpPr>
          <p:cNvPr id="44036" name="Rectangle 3"/>
          <p:cNvSpPr>
            <a:spLocks noGrp="1" noChangeArrowheads="1"/>
          </p:cNvSpPr>
          <p:nvPr>
            <p:ph type="body" idx="1"/>
          </p:nvPr>
        </p:nvSpPr>
        <p:spPr>
          <a:xfrm>
            <a:off x="935038" y="4425950"/>
            <a:ext cx="5140325" cy="4184650"/>
          </a:xfrm>
          <a:noFill/>
          <a:ln/>
        </p:spPr>
        <p:txBody>
          <a:bodyPr/>
          <a:lstStyle/>
          <a:p>
            <a:pPr eaLnBrk="1" hangingPunct="1"/>
            <a:r>
              <a:rPr lang="en-US" sz="1100" dirty="0" smtClean="0"/>
              <a:t>--HOST</a:t>
            </a:r>
            <a:r>
              <a:rPr lang="en-US" sz="1100" baseline="0" dirty="0" smtClean="0"/>
              <a:t> NATION (HN):  the </a:t>
            </a:r>
            <a:r>
              <a:rPr lang="en-US" sz="1100" dirty="0" smtClean="0"/>
              <a:t>specific country where DoD forces are stationed.  </a:t>
            </a:r>
          </a:p>
          <a:p>
            <a:pPr eaLnBrk="1" hangingPunct="1"/>
            <a:r>
              <a:rPr lang="en-US" sz="1100" dirty="0" smtClean="0"/>
              <a:t>--In countries where no env. laws exist and negotiations for SOFA/FGS have not been finalized, military forces are to apply US federal laws as close as possible.</a:t>
            </a:r>
          </a:p>
          <a:p>
            <a:r>
              <a:rPr lang="en-US" sz="1100" dirty="0" smtClean="0"/>
              <a:t>--Final governing standards replace OEBGD.  They work to include host nation laws and regulations. </a:t>
            </a:r>
          </a:p>
          <a:p>
            <a:r>
              <a:rPr lang="en-US" sz="1100" dirty="0" smtClean="0"/>
              <a:t>--Often the HN may not have env. laws/regulations, and the DoD or State Department work to help them develop env. regulations that will apply to military ops. </a:t>
            </a:r>
          </a:p>
          <a:p>
            <a:r>
              <a:rPr lang="en-US" sz="1100" dirty="0" smtClean="0"/>
              <a:t>--Env. compliance, remediation, and env. impact analysis requirements for deployments may be established by SOFA agreements, basing, or other international  </a:t>
            </a:r>
          </a:p>
          <a:p>
            <a:r>
              <a:rPr lang="en-US" sz="1100" dirty="0" smtClean="0"/>
              <a:t>    agreements.</a:t>
            </a:r>
          </a:p>
          <a:p>
            <a:r>
              <a:rPr lang="en-US" sz="1100" dirty="0" smtClean="0"/>
              <a:t>--SOFAs are usually established with friendly host nations and may precede other agreements. </a:t>
            </a:r>
          </a:p>
          <a:p>
            <a:r>
              <a:rPr lang="en-US" sz="1100" dirty="0" smtClean="0"/>
              <a:t>--A basing agreement may be tailored to a specific base or area. </a:t>
            </a:r>
          </a:p>
          <a:p>
            <a:r>
              <a:rPr lang="en-US" sz="1100" dirty="0" smtClean="0"/>
              <a:t>--International conventions, compacts, treaties, etc. usually have a broader focus.  They are negotiated understandings and commitments the US enters into with  </a:t>
            </a:r>
          </a:p>
          <a:p>
            <a:r>
              <a:rPr lang="en-US" sz="1100" dirty="0" smtClean="0"/>
              <a:t>   other countries.  Some will address DoD activities directly, while others will have an indirect affect.  </a:t>
            </a:r>
          </a:p>
          <a:p>
            <a:r>
              <a:rPr lang="en-US" sz="1100" dirty="0" smtClean="0"/>
              <a:t>--Even though the US may NOT be a signatory to the international agreement, it may affect the mission through logistics by limiting how the Army can conduct  </a:t>
            </a:r>
          </a:p>
          <a:p>
            <a:r>
              <a:rPr lang="en-US" sz="1100" dirty="0" smtClean="0"/>
              <a:t>   operations.  An example is the transportation of materials or wastes through countries that are signatories of the Basel Convention.</a:t>
            </a:r>
          </a:p>
          <a:p>
            <a:r>
              <a:rPr lang="en-US" sz="1100" b="0" i="0" u="none" strike="noStrike" kern="1200" baseline="0" dirty="0" smtClean="0">
                <a:solidFill>
                  <a:schemeClr val="tx1"/>
                </a:solidFill>
                <a:latin typeface="Arial" charset="0"/>
                <a:ea typeface="+mn-ea"/>
                <a:cs typeface="+mn-cs"/>
              </a:rPr>
              <a:t>--A FGS is a document containing country-specific environmental standards for DoD installations, drafted by a Lead Component for Joint Logistics and  </a:t>
            </a:r>
          </a:p>
          <a:p>
            <a:r>
              <a:rPr lang="en-US" sz="1100" b="0" i="0" u="none" strike="noStrike" kern="1200" baseline="0" dirty="0" smtClean="0">
                <a:solidFill>
                  <a:schemeClr val="tx1"/>
                </a:solidFill>
                <a:latin typeface="Arial" charset="0"/>
                <a:ea typeface="+mn-ea"/>
                <a:cs typeface="+mn-cs"/>
              </a:rPr>
              <a:t>   Contracting (LCLC) </a:t>
            </a:r>
            <a:endParaRPr lang="en-US" sz="1100" dirty="0" smtClean="0"/>
          </a:p>
        </p:txBody>
      </p:sp>
      <p:sp>
        <p:nvSpPr>
          <p:cNvPr id="5" name="Header Placeholder 4"/>
          <p:cNvSpPr>
            <a:spLocks noGrp="1"/>
          </p:cNvSpPr>
          <p:nvPr>
            <p:ph type="hdr" sz="quarter" idx="10"/>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371249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3</a:t>
            </a:fld>
            <a:endParaRPr lang="en-US" dirty="0"/>
          </a:p>
        </p:txBody>
      </p:sp>
    </p:spTree>
    <p:extLst>
      <p:ext uri="{BB962C8B-B14F-4D97-AF65-F5344CB8AC3E}">
        <p14:creationId xmlns:p14="http://schemas.microsoft.com/office/powerpoint/2010/main" val="3627884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200" dirty="0"/>
              <a:t>EO 11850 - </a:t>
            </a:r>
            <a:r>
              <a:rPr lang="en-US" sz="2200" i="1" dirty="0"/>
              <a:t>Renunciation of certain uses in war of chemical herbicides and riot control agents</a:t>
            </a:r>
            <a:endParaRPr lang="en-US" sz="2200" dirty="0">
              <a:sym typeface="Monotype Sorts" pitchFamily="2" charset="2"/>
            </a:endParaRPr>
          </a:p>
          <a:p>
            <a:pPr marL="348184" indent="-348184"/>
            <a:endParaRPr lang="en-US" sz="1000" dirty="0">
              <a:sym typeface="Monotype Sorts" pitchFamily="2" charset="2"/>
            </a:endParaRPr>
          </a:p>
          <a:p>
            <a:pPr>
              <a:defRPr/>
            </a:pPr>
            <a:r>
              <a:rPr lang="en-US" sz="2200" dirty="0">
                <a:sym typeface="Monotype Sorts" pitchFamily="2" charset="2"/>
              </a:rPr>
              <a:t>EO 12088 - </a:t>
            </a:r>
            <a:r>
              <a:rPr lang="en-US" sz="2200" i="1" dirty="0">
                <a:sym typeface="Monotype Sorts" pitchFamily="2" charset="2"/>
              </a:rPr>
              <a:t>Federal Compliance with Pollution Control Standards</a:t>
            </a:r>
          </a:p>
          <a:p>
            <a:pPr marL="569177" lvl="1" indent="-168527">
              <a:buFont typeface="Arial" pitchFamily="34" charset="0"/>
              <a:buChar char="•"/>
              <a:defRPr/>
            </a:pPr>
            <a:r>
              <a:rPr lang="en-US" sz="2000" dirty="0">
                <a:sym typeface="Monotype Sorts" pitchFamily="2" charset="2"/>
              </a:rPr>
              <a:t>Ensures operations comply with standards in place by Host Nation</a:t>
            </a:r>
          </a:p>
          <a:p>
            <a:pPr>
              <a:buNone/>
            </a:pPr>
            <a:endParaRPr lang="en-US" sz="1000" dirty="0"/>
          </a:p>
          <a:p>
            <a:pPr>
              <a:buFont typeface="Wingdings" pitchFamily="2" charset="2"/>
              <a:buNone/>
            </a:pPr>
            <a:r>
              <a:rPr lang="en-US" sz="2200" dirty="0"/>
              <a:t>EO 12114 - </a:t>
            </a:r>
            <a:r>
              <a:rPr lang="en-US" sz="2200" i="1" dirty="0"/>
              <a:t>Environmental Affects of Major Federal Act</a:t>
            </a:r>
            <a:r>
              <a:rPr lang="en-US" sz="2000" i="1" dirty="0"/>
              <a:t>ions </a:t>
            </a:r>
          </a:p>
          <a:p>
            <a:pPr marL="565998" lvl="1" indent="-162168">
              <a:buFont typeface="Arial" pitchFamily="34" charset="0"/>
              <a:buChar char="•"/>
            </a:pPr>
            <a:r>
              <a:rPr lang="en-US" sz="2000" dirty="0"/>
              <a:t>Requires implementation of environmental impact analysis</a:t>
            </a:r>
          </a:p>
          <a:p>
            <a:pPr marL="348184" indent="-348184"/>
            <a:endParaRPr lang="en-US" sz="1000" i="1" dirty="0"/>
          </a:p>
          <a:p>
            <a:pPr>
              <a:buFont typeface="Wingdings" pitchFamily="2" charset="2"/>
              <a:buNone/>
            </a:pPr>
            <a:r>
              <a:rPr lang="en-US" sz="2200" dirty="0"/>
              <a:t>EO 13101 - </a:t>
            </a:r>
            <a:r>
              <a:rPr lang="en-US" sz="2200" i="1" dirty="0"/>
              <a:t>Greening the Government Through Waste Prevention, Recycling, and Federal Acquisition</a:t>
            </a:r>
          </a:p>
          <a:p>
            <a:endParaRPr lang="en-US" dirty="0"/>
          </a:p>
          <a:p>
            <a:endParaRPr lang="en-US" dirty="0"/>
          </a:p>
          <a:p>
            <a:endParaRPr lang="en-US" dirty="0"/>
          </a:p>
          <a:p>
            <a:r>
              <a:rPr lang="en-US" dirty="0"/>
              <a:t>Open-air burn pit:  An area, not containing a commercially manufactured incinerator or other equipment specifically designed and manufactured for burning of solid waste, designated for the purpose of disposing of solid waste by burning in the outdoor air at a location with more than 100 attached or assigned personnel and that is in place longer than 90 days. </a:t>
            </a:r>
          </a:p>
          <a:p>
            <a:endParaRPr lang="en-US" dirty="0"/>
          </a:p>
          <a:p>
            <a:r>
              <a:rPr lang="en-US" dirty="0" err="1"/>
              <a:t>DoDI</a:t>
            </a:r>
            <a:r>
              <a:rPr lang="en-US" dirty="0"/>
              <a:t> 4715.5:  Management of Environmental Compliance at Overseas Installations.  April 22, 1996 &gt;&gt;&gt; Authorizes and requires OEBGD</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31</a:t>
            </a:fld>
            <a:endParaRPr lang="en-US"/>
          </a:p>
        </p:txBody>
      </p:sp>
    </p:spTree>
    <p:extLst>
      <p:ext uri="{BB962C8B-B14F-4D97-AF65-F5344CB8AC3E}">
        <p14:creationId xmlns:p14="http://schemas.microsoft.com/office/powerpoint/2010/main" val="54341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32</a:t>
            </a:fld>
            <a:endParaRPr lang="en-US" dirty="0"/>
          </a:p>
        </p:txBody>
      </p:sp>
    </p:spTree>
    <p:extLst>
      <p:ext uri="{BB962C8B-B14F-4D97-AF65-F5344CB8AC3E}">
        <p14:creationId xmlns:p14="http://schemas.microsoft.com/office/powerpoint/2010/main" val="4245437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No one can expect you to memorize every environmental law and regulation. However, you should be familiar with those that apply to your AOR. Use resources available to you to help achieve and maintain compliance with environmental laws and regulations. </a:t>
            </a:r>
          </a:p>
        </p:txBody>
      </p:sp>
      <p:sp>
        <p:nvSpPr>
          <p:cNvPr id="48132" name="Slide Number Placeholder 3"/>
          <p:cNvSpPr>
            <a:spLocks noGrp="1"/>
          </p:cNvSpPr>
          <p:nvPr>
            <p:ph type="sldNum" sz="quarter" idx="5"/>
          </p:nvPr>
        </p:nvSpPr>
        <p:spPr>
          <a:noFill/>
        </p:spPr>
        <p:txBody>
          <a:bodyPr/>
          <a:lstStyle/>
          <a:p>
            <a:fld id="{09C97857-C9EF-49DB-91C4-E8D50FE2F61D}" type="slidenum">
              <a:rPr lang="en-US" smtClean="0"/>
              <a:pPr/>
              <a:t>34</a:t>
            </a:fld>
            <a:endParaRPr lang="en-US" dirty="0" smtClean="0"/>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2675823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35</a:t>
            </a:fld>
            <a:endParaRPr lang="en-US" dirty="0"/>
          </a:p>
        </p:txBody>
      </p:sp>
    </p:spTree>
    <p:extLst>
      <p:ext uri="{BB962C8B-B14F-4D97-AF65-F5344CB8AC3E}">
        <p14:creationId xmlns:p14="http://schemas.microsoft.com/office/powerpoint/2010/main" val="1577278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8D3C0FD-050E-498F-AB18-3AF3E269631B}" type="slidenum">
              <a:rPr lang="en-US" smtClean="0"/>
              <a:pPr>
                <a:defRPr/>
              </a:pPr>
              <a:t>37</a:t>
            </a:fld>
            <a:endParaRPr lang="en-US" dirty="0"/>
          </a:p>
        </p:txBody>
      </p:sp>
      <p:sp>
        <p:nvSpPr>
          <p:cNvPr id="5" name="Header Placeholder 4"/>
          <p:cNvSpPr>
            <a:spLocks noGrp="1"/>
          </p:cNvSpPr>
          <p:nvPr>
            <p:ph type="hdr" sz="quarter" idx="11"/>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3115683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b="1">
                <a:solidFill>
                  <a:schemeClr val="bg2"/>
                </a:solidFill>
                <a:latin typeface="Arial" panose="020B0604020202020204" pitchFamily="34" charset="0"/>
              </a:defRPr>
            </a:lvl1pPr>
            <a:lvl2pPr marL="742950" indent="-285750">
              <a:defRPr sz="2400" b="1">
                <a:solidFill>
                  <a:schemeClr val="bg2"/>
                </a:solidFill>
                <a:latin typeface="Arial" panose="020B0604020202020204" pitchFamily="34" charset="0"/>
              </a:defRPr>
            </a:lvl2pPr>
            <a:lvl3pPr marL="1143000" indent="-228600">
              <a:defRPr sz="2400" b="1">
                <a:solidFill>
                  <a:schemeClr val="bg2"/>
                </a:solidFill>
                <a:latin typeface="Arial" panose="020B0604020202020204" pitchFamily="34" charset="0"/>
              </a:defRPr>
            </a:lvl3pPr>
            <a:lvl4pPr marL="1600200" indent="-228600">
              <a:defRPr sz="2400" b="1">
                <a:solidFill>
                  <a:schemeClr val="bg2"/>
                </a:solidFill>
                <a:latin typeface="Arial" panose="020B0604020202020204" pitchFamily="34" charset="0"/>
              </a:defRPr>
            </a:lvl4pPr>
            <a:lvl5pPr marL="2057400" indent="-228600">
              <a:defRPr sz="2400" b="1">
                <a:solidFill>
                  <a:schemeClr val="bg2"/>
                </a:solidFill>
                <a:latin typeface="Arial" panose="020B0604020202020204" pitchFamily="34" charset="0"/>
              </a:defRPr>
            </a:lvl5pPr>
            <a:lvl6pPr marL="2514600" indent="-228600" eaLnBrk="0" fontAlgn="base" hangingPunct="0">
              <a:spcBef>
                <a:spcPct val="0"/>
              </a:spcBef>
              <a:spcAft>
                <a:spcPct val="0"/>
              </a:spcAft>
              <a:defRPr sz="2400" b="1">
                <a:solidFill>
                  <a:schemeClr val="bg2"/>
                </a:solidFill>
                <a:latin typeface="Arial" panose="020B0604020202020204" pitchFamily="34" charset="0"/>
              </a:defRPr>
            </a:lvl6pPr>
            <a:lvl7pPr marL="2971800" indent="-228600" eaLnBrk="0" fontAlgn="base" hangingPunct="0">
              <a:spcBef>
                <a:spcPct val="0"/>
              </a:spcBef>
              <a:spcAft>
                <a:spcPct val="0"/>
              </a:spcAft>
              <a:defRPr sz="2400" b="1">
                <a:solidFill>
                  <a:schemeClr val="bg2"/>
                </a:solidFill>
                <a:latin typeface="Arial" panose="020B0604020202020204" pitchFamily="34" charset="0"/>
              </a:defRPr>
            </a:lvl7pPr>
            <a:lvl8pPr marL="3429000" indent="-228600" eaLnBrk="0" fontAlgn="base" hangingPunct="0">
              <a:spcBef>
                <a:spcPct val="0"/>
              </a:spcBef>
              <a:spcAft>
                <a:spcPct val="0"/>
              </a:spcAft>
              <a:defRPr sz="2400" b="1">
                <a:solidFill>
                  <a:schemeClr val="bg2"/>
                </a:solidFill>
                <a:latin typeface="Arial" panose="020B0604020202020204" pitchFamily="34" charset="0"/>
              </a:defRPr>
            </a:lvl8pPr>
            <a:lvl9pPr marL="3886200" indent="-228600" eaLnBrk="0" fontAlgn="base" hangingPunct="0">
              <a:spcBef>
                <a:spcPct val="0"/>
              </a:spcBef>
              <a:spcAft>
                <a:spcPct val="0"/>
              </a:spcAft>
              <a:defRPr sz="2400" b="1">
                <a:solidFill>
                  <a:schemeClr val="bg2"/>
                </a:solidFill>
                <a:latin typeface="Arial" panose="020B0604020202020204" pitchFamily="34" charset="0"/>
              </a:defRPr>
            </a:lvl9pPr>
          </a:lstStyle>
          <a:p>
            <a:fld id="{5ACE0E4C-C35A-4646-A0FB-931D619AF4A4}" type="slidenum">
              <a:rPr lang="en-US" altLang="en-US" sz="1200" b="0" smtClean="0">
                <a:solidFill>
                  <a:schemeClr val="tx1"/>
                </a:solidFill>
                <a:latin typeface="Times New Roman" panose="02020603050405020304" pitchFamily="18" charset="0"/>
              </a:rPr>
              <a:pPr/>
              <a:t>38</a:t>
            </a:fld>
            <a:endParaRPr lang="en-US" altLang="en-US" sz="1200" b="0" dirty="0" smtClean="0">
              <a:solidFill>
                <a:schemeClr val="tx1"/>
              </a:solidFill>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92213" y="706438"/>
            <a:ext cx="4629150" cy="3471862"/>
          </a:xfrm>
          <a:ln/>
        </p:spPr>
      </p:sp>
      <p:sp>
        <p:nvSpPr>
          <p:cNvPr id="45060" name="Rectangle 3"/>
          <p:cNvSpPr>
            <a:spLocks noGrp="1" noChangeArrowheads="1"/>
          </p:cNvSpPr>
          <p:nvPr>
            <p:ph type="body" idx="1"/>
          </p:nvPr>
        </p:nvSpPr>
        <p:spPr>
          <a:xfrm>
            <a:off x="935038" y="4414838"/>
            <a:ext cx="5140325" cy="4184650"/>
          </a:xfrm>
          <a:noFill/>
        </p:spPr>
        <p:txBody>
          <a:bodyPr/>
          <a:lstStyle/>
          <a:p>
            <a:pPr eaLnBrk="1" hangingPunct="1"/>
            <a:endParaRPr lang="en-US" altLang="en-US" dirty="0" smtClean="0"/>
          </a:p>
        </p:txBody>
      </p:sp>
    </p:spTree>
    <p:extLst>
      <p:ext uri="{BB962C8B-B14F-4D97-AF65-F5344CB8AC3E}">
        <p14:creationId xmlns:p14="http://schemas.microsoft.com/office/powerpoint/2010/main" val="3691524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b="1">
                <a:solidFill>
                  <a:schemeClr val="bg2"/>
                </a:solidFill>
                <a:latin typeface="Arial" panose="020B0604020202020204" pitchFamily="34" charset="0"/>
              </a:defRPr>
            </a:lvl1pPr>
            <a:lvl2pPr marL="742950" indent="-285750">
              <a:defRPr sz="2400" b="1">
                <a:solidFill>
                  <a:schemeClr val="bg2"/>
                </a:solidFill>
                <a:latin typeface="Arial" panose="020B0604020202020204" pitchFamily="34" charset="0"/>
              </a:defRPr>
            </a:lvl2pPr>
            <a:lvl3pPr marL="1143000" indent="-228600">
              <a:defRPr sz="2400" b="1">
                <a:solidFill>
                  <a:schemeClr val="bg2"/>
                </a:solidFill>
                <a:latin typeface="Arial" panose="020B0604020202020204" pitchFamily="34" charset="0"/>
              </a:defRPr>
            </a:lvl3pPr>
            <a:lvl4pPr marL="1600200" indent="-228600">
              <a:defRPr sz="2400" b="1">
                <a:solidFill>
                  <a:schemeClr val="bg2"/>
                </a:solidFill>
                <a:latin typeface="Arial" panose="020B0604020202020204" pitchFamily="34" charset="0"/>
              </a:defRPr>
            </a:lvl4pPr>
            <a:lvl5pPr marL="2057400" indent="-228600">
              <a:defRPr sz="2400" b="1">
                <a:solidFill>
                  <a:schemeClr val="bg2"/>
                </a:solidFill>
                <a:latin typeface="Arial" panose="020B0604020202020204" pitchFamily="34" charset="0"/>
              </a:defRPr>
            </a:lvl5pPr>
            <a:lvl6pPr marL="2514600" indent="-228600" eaLnBrk="0" fontAlgn="base" hangingPunct="0">
              <a:spcBef>
                <a:spcPct val="0"/>
              </a:spcBef>
              <a:spcAft>
                <a:spcPct val="0"/>
              </a:spcAft>
              <a:defRPr sz="2400" b="1">
                <a:solidFill>
                  <a:schemeClr val="bg2"/>
                </a:solidFill>
                <a:latin typeface="Arial" panose="020B0604020202020204" pitchFamily="34" charset="0"/>
              </a:defRPr>
            </a:lvl6pPr>
            <a:lvl7pPr marL="2971800" indent="-228600" eaLnBrk="0" fontAlgn="base" hangingPunct="0">
              <a:spcBef>
                <a:spcPct val="0"/>
              </a:spcBef>
              <a:spcAft>
                <a:spcPct val="0"/>
              </a:spcAft>
              <a:defRPr sz="2400" b="1">
                <a:solidFill>
                  <a:schemeClr val="bg2"/>
                </a:solidFill>
                <a:latin typeface="Arial" panose="020B0604020202020204" pitchFamily="34" charset="0"/>
              </a:defRPr>
            </a:lvl7pPr>
            <a:lvl8pPr marL="3429000" indent="-228600" eaLnBrk="0" fontAlgn="base" hangingPunct="0">
              <a:spcBef>
                <a:spcPct val="0"/>
              </a:spcBef>
              <a:spcAft>
                <a:spcPct val="0"/>
              </a:spcAft>
              <a:defRPr sz="2400" b="1">
                <a:solidFill>
                  <a:schemeClr val="bg2"/>
                </a:solidFill>
                <a:latin typeface="Arial" panose="020B0604020202020204" pitchFamily="34" charset="0"/>
              </a:defRPr>
            </a:lvl8pPr>
            <a:lvl9pPr marL="3886200" indent="-228600" eaLnBrk="0" fontAlgn="base" hangingPunct="0">
              <a:spcBef>
                <a:spcPct val="0"/>
              </a:spcBef>
              <a:spcAft>
                <a:spcPct val="0"/>
              </a:spcAft>
              <a:defRPr sz="2400" b="1">
                <a:solidFill>
                  <a:schemeClr val="bg2"/>
                </a:solidFill>
                <a:latin typeface="Arial" panose="020B0604020202020204" pitchFamily="34" charset="0"/>
              </a:defRPr>
            </a:lvl9pPr>
          </a:lstStyle>
          <a:p>
            <a:fld id="{ACD40145-567B-45A7-A9D9-7EF5BDA84F0E}" type="slidenum">
              <a:rPr lang="en-US" altLang="en-US" sz="1200" b="0" smtClean="0">
                <a:solidFill>
                  <a:schemeClr val="tx1"/>
                </a:solidFill>
                <a:latin typeface="Times New Roman" panose="02020603050405020304" pitchFamily="18" charset="0"/>
              </a:rPr>
              <a:pPr/>
              <a:t>39</a:t>
            </a:fld>
            <a:endParaRPr lang="en-US" altLang="en-US" sz="1200" b="0" dirty="0" smtClean="0">
              <a:solidFill>
                <a:schemeClr val="tx1"/>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93800" y="700088"/>
            <a:ext cx="4645025" cy="3484562"/>
          </a:xfrm>
          <a:ln/>
        </p:spPr>
      </p:sp>
      <p:sp>
        <p:nvSpPr>
          <p:cNvPr id="32772" name="Rectangle 3"/>
          <p:cNvSpPr>
            <a:spLocks noGrp="1" noChangeArrowheads="1"/>
          </p:cNvSpPr>
          <p:nvPr>
            <p:ph type="body" idx="1"/>
          </p:nvPr>
        </p:nvSpPr>
        <p:spPr>
          <a:xfrm>
            <a:off x="311150" y="4416425"/>
            <a:ext cx="6310313" cy="4181475"/>
          </a:xfrm>
          <a:noFill/>
        </p:spPr>
        <p:txBody>
          <a:bodyPr lIns="91144" tIns="45573" rIns="91144" bIns="45573"/>
          <a:lstStyle/>
          <a:p>
            <a:pPr eaLnBrk="1" hangingPunct="1">
              <a:lnSpc>
                <a:spcPct val="15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80837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b="1">
                <a:solidFill>
                  <a:schemeClr val="bg2"/>
                </a:solidFill>
                <a:latin typeface="Arial" panose="020B0604020202020204" pitchFamily="34" charset="0"/>
              </a:defRPr>
            </a:lvl1pPr>
            <a:lvl2pPr marL="742950" indent="-285750">
              <a:defRPr sz="2400" b="1">
                <a:solidFill>
                  <a:schemeClr val="bg2"/>
                </a:solidFill>
                <a:latin typeface="Arial" panose="020B0604020202020204" pitchFamily="34" charset="0"/>
              </a:defRPr>
            </a:lvl2pPr>
            <a:lvl3pPr marL="1143000" indent="-228600">
              <a:defRPr sz="2400" b="1">
                <a:solidFill>
                  <a:schemeClr val="bg2"/>
                </a:solidFill>
                <a:latin typeface="Arial" panose="020B0604020202020204" pitchFamily="34" charset="0"/>
              </a:defRPr>
            </a:lvl3pPr>
            <a:lvl4pPr marL="1600200" indent="-228600">
              <a:defRPr sz="2400" b="1">
                <a:solidFill>
                  <a:schemeClr val="bg2"/>
                </a:solidFill>
                <a:latin typeface="Arial" panose="020B0604020202020204" pitchFamily="34" charset="0"/>
              </a:defRPr>
            </a:lvl4pPr>
            <a:lvl5pPr marL="2057400" indent="-228600">
              <a:defRPr sz="2400" b="1">
                <a:solidFill>
                  <a:schemeClr val="bg2"/>
                </a:solidFill>
                <a:latin typeface="Arial" panose="020B0604020202020204" pitchFamily="34" charset="0"/>
              </a:defRPr>
            </a:lvl5pPr>
            <a:lvl6pPr marL="2514600" indent="-228600" eaLnBrk="0" fontAlgn="base" hangingPunct="0">
              <a:spcBef>
                <a:spcPct val="0"/>
              </a:spcBef>
              <a:spcAft>
                <a:spcPct val="0"/>
              </a:spcAft>
              <a:defRPr sz="2400" b="1">
                <a:solidFill>
                  <a:schemeClr val="bg2"/>
                </a:solidFill>
                <a:latin typeface="Arial" panose="020B0604020202020204" pitchFamily="34" charset="0"/>
              </a:defRPr>
            </a:lvl6pPr>
            <a:lvl7pPr marL="2971800" indent="-228600" eaLnBrk="0" fontAlgn="base" hangingPunct="0">
              <a:spcBef>
                <a:spcPct val="0"/>
              </a:spcBef>
              <a:spcAft>
                <a:spcPct val="0"/>
              </a:spcAft>
              <a:defRPr sz="2400" b="1">
                <a:solidFill>
                  <a:schemeClr val="bg2"/>
                </a:solidFill>
                <a:latin typeface="Arial" panose="020B0604020202020204" pitchFamily="34" charset="0"/>
              </a:defRPr>
            </a:lvl7pPr>
            <a:lvl8pPr marL="3429000" indent="-228600" eaLnBrk="0" fontAlgn="base" hangingPunct="0">
              <a:spcBef>
                <a:spcPct val="0"/>
              </a:spcBef>
              <a:spcAft>
                <a:spcPct val="0"/>
              </a:spcAft>
              <a:defRPr sz="2400" b="1">
                <a:solidFill>
                  <a:schemeClr val="bg2"/>
                </a:solidFill>
                <a:latin typeface="Arial" panose="020B0604020202020204" pitchFamily="34" charset="0"/>
              </a:defRPr>
            </a:lvl8pPr>
            <a:lvl9pPr marL="3886200" indent="-228600" eaLnBrk="0" fontAlgn="base" hangingPunct="0">
              <a:spcBef>
                <a:spcPct val="0"/>
              </a:spcBef>
              <a:spcAft>
                <a:spcPct val="0"/>
              </a:spcAft>
              <a:defRPr sz="2400" b="1">
                <a:solidFill>
                  <a:schemeClr val="bg2"/>
                </a:solidFill>
                <a:latin typeface="Arial" panose="020B0604020202020204" pitchFamily="34" charset="0"/>
              </a:defRPr>
            </a:lvl9pPr>
          </a:lstStyle>
          <a:p>
            <a:fld id="{A1848CE2-56F9-479F-8927-8A00E63B6B11}" type="slidenum">
              <a:rPr lang="en-US" altLang="en-US" sz="1200" b="0" smtClean="0">
                <a:solidFill>
                  <a:schemeClr val="tx1"/>
                </a:solidFill>
                <a:latin typeface="Times New Roman" panose="02020603050405020304" pitchFamily="18" charset="0"/>
              </a:rPr>
              <a:pPr/>
              <a:t>40</a:t>
            </a:fld>
            <a:endParaRPr lang="en-US" altLang="en-US" sz="1200" b="0" dirty="0" smtClean="0">
              <a:solidFill>
                <a:schemeClr val="tx1"/>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1193800" y="700088"/>
            <a:ext cx="4645025" cy="3484562"/>
          </a:xfrm>
          <a:ln/>
        </p:spPr>
      </p:sp>
      <p:sp>
        <p:nvSpPr>
          <p:cNvPr id="75780" name="Rectangle 3"/>
          <p:cNvSpPr>
            <a:spLocks noGrp="1" noChangeArrowheads="1"/>
          </p:cNvSpPr>
          <p:nvPr>
            <p:ph type="body" idx="1"/>
          </p:nvPr>
        </p:nvSpPr>
        <p:spPr>
          <a:xfrm>
            <a:off x="311150" y="4416425"/>
            <a:ext cx="6310313" cy="4181475"/>
          </a:xfrm>
          <a:noFill/>
        </p:spPr>
        <p:txBody>
          <a:bodyPr lIns="91144" tIns="45573" rIns="91144" bIns="45573"/>
          <a:lstStyle/>
          <a:p>
            <a:pPr eaLnBrk="1" hangingPunct="1">
              <a:lnSpc>
                <a:spcPct val="15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95977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b="1">
                <a:solidFill>
                  <a:schemeClr val="bg2"/>
                </a:solidFill>
                <a:latin typeface="Arial" panose="020B0604020202020204" pitchFamily="34" charset="0"/>
              </a:defRPr>
            </a:lvl1pPr>
            <a:lvl2pPr marL="742950" indent="-285750">
              <a:defRPr sz="2400" b="1">
                <a:solidFill>
                  <a:schemeClr val="bg2"/>
                </a:solidFill>
                <a:latin typeface="Arial" panose="020B0604020202020204" pitchFamily="34" charset="0"/>
              </a:defRPr>
            </a:lvl2pPr>
            <a:lvl3pPr marL="1143000" indent="-228600">
              <a:defRPr sz="2400" b="1">
                <a:solidFill>
                  <a:schemeClr val="bg2"/>
                </a:solidFill>
                <a:latin typeface="Arial" panose="020B0604020202020204" pitchFamily="34" charset="0"/>
              </a:defRPr>
            </a:lvl3pPr>
            <a:lvl4pPr marL="1600200" indent="-228600">
              <a:defRPr sz="2400" b="1">
                <a:solidFill>
                  <a:schemeClr val="bg2"/>
                </a:solidFill>
                <a:latin typeface="Arial" panose="020B0604020202020204" pitchFamily="34" charset="0"/>
              </a:defRPr>
            </a:lvl4pPr>
            <a:lvl5pPr marL="2057400" indent="-228600">
              <a:defRPr sz="2400" b="1">
                <a:solidFill>
                  <a:schemeClr val="bg2"/>
                </a:solidFill>
                <a:latin typeface="Arial" panose="020B0604020202020204" pitchFamily="34" charset="0"/>
              </a:defRPr>
            </a:lvl5pPr>
            <a:lvl6pPr marL="2514600" indent="-228600" eaLnBrk="0" fontAlgn="base" hangingPunct="0">
              <a:spcBef>
                <a:spcPct val="0"/>
              </a:spcBef>
              <a:spcAft>
                <a:spcPct val="0"/>
              </a:spcAft>
              <a:defRPr sz="2400" b="1">
                <a:solidFill>
                  <a:schemeClr val="bg2"/>
                </a:solidFill>
                <a:latin typeface="Arial" panose="020B0604020202020204" pitchFamily="34" charset="0"/>
              </a:defRPr>
            </a:lvl6pPr>
            <a:lvl7pPr marL="2971800" indent="-228600" eaLnBrk="0" fontAlgn="base" hangingPunct="0">
              <a:spcBef>
                <a:spcPct val="0"/>
              </a:spcBef>
              <a:spcAft>
                <a:spcPct val="0"/>
              </a:spcAft>
              <a:defRPr sz="2400" b="1">
                <a:solidFill>
                  <a:schemeClr val="bg2"/>
                </a:solidFill>
                <a:latin typeface="Arial" panose="020B0604020202020204" pitchFamily="34" charset="0"/>
              </a:defRPr>
            </a:lvl7pPr>
            <a:lvl8pPr marL="3429000" indent="-228600" eaLnBrk="0" fontAlgn="base" hangingPunct="0">
              <a:spcBef>
                <a:spcPct val="0"/>
              </a:spcBef>
              <a:spcAft>
                <a:spcPct val="0"/>
              </a:spcAft>
              <a:defRPr sz="2400" b="1">
                <a:solidFill>
                  <a:schemeClr val="bg2"/>
                </a:solidFill>
                <a:latin typeface="Arial" panose="020B0604020202020204" pitchFamily="34" charset="0"/>
              </a:defRPr>
            </a:lvl8pPr>
            <a:lvl9pPr marL="3886200" indent="-228600" eaLnBrk="0" fontAlgn="base" hangingPunct="0">
              <a:spcBef>
                <a:spcPct val="0"/>
              </a:spcBef>
              <a:spcAft>
                <a:spcPct val="0"/>
              </a:spcAft>
              <a:defRPr sz="2400" b="1">
                <a:solidFill>
                  <a:schemeClr val="bg2"/>
                </a:solidFill>
                <a:latin typeface="Arial" panose="020B0604020202020204" pitchFamily="34" charset="0"/>
              </a:defRPr>
            </a:lvl9pPr>
          </a:lstStyle>
          <a:p>
            <a:fld id="{981AEE57-8A74-4185-B000-2C2EAB40213A}" type="slidenum">
              <a:rPr lang="en-US" altLang="en-US" sz="1200" b="0" smtClean="0">
                <a:solidFill>
                  <a:schemeClr val="tx1"/>
                </a:solidFill>
                <a:latin typeface="Times New Roman" panose="02020603050405020304" pitchFamily="18" charset="0"/>
              </a:rPr>
              <a:pPr/>
              <a:t>41</a:t>
            </a:fld>
            <a:endParaRPr lang="en-US" altLang="en-US" sz="1200" b="0" dirty="0" smtClean="0">
              <a:solidFill>
                <a:schemeClr val="tx1"/>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1193800" y="700088"/>
            <a:ext cx="4645025" cy="3484562"/>
          </a:xfrm>
          <a:ln/>
        </p:spPr>
      </p:sp>
      <p:sp>
        <p:nvSpPr>
          <p:cNvPr id="77828" name="Rectangle 3"/>
          <p:cNvSpPr>
            <a:spLocks noGrp="1" noChangeArrowheads="1"/>
          </p:cNvSpPr>
          <p:nvPr>
            <p:ph type="body" idx="1"/>
          </p:nvPr>
        </p:nvSpPr>
        <p:spPr>
          <a:xfrm>
            <a:off x="311150" y="4416425"/>
            <a:ext cx="6310313" cy="4181475"/>
          </a:xfrm>
          <a:noFill/>
        </p:spPr>
        <p:txBody>
          <a:bodyPr lIns="91144" tIns="45573" rIns="91144" bIns="45573"/>
          <a:lstStyle/>
          <a:p>
            <a:pPr eaLnBrk="1" hangingPunct="1">
              <a:lnSpc>
                <a:spcPct val="15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1912723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b="1">
                <a:solidFill>
                  <a:schemeClr val="bg2"/>
                </a:solidFill>
                <a:latin typeface="Arial" panose="020B0604020202020204" pitchFamily="34" charset="0"/>
              </a:defRPr>
            </a:lvl1pPr>
            <a:lvl2pPr marL="742950" indent="-285750">
              <a:defRPr sz="2400" b="1">
                <a:solidFill>
                  <a:schemeClr val="bg2"/>
                </a:solidFill>
                <a:latin typeface="Arial" panose="020B0604020202020204" pitchFamily="34" charset="0"/>
              </a:defRPr>
            </a:lvl2pPr>
            <a:lvl3pPr marL="1143000" indent="-228600">
              <a:defRPr sz="2400" b="1">
                <a:solidFill>
                  <a:schemeClr val="bg2"/>
                </a:solidFill>
                <a:latin typeface="Arial" panose="020B0604020202020204" pitchFamily="34" charset="0"/>
              </a:defRPr>
            </a:lvl3pPr>
            <a:lvl4pPr marL="1600200" indent="-228600">
              <a:defRPr sz="2400" b="1">
                <a:solidFill>
                  <a:schemeClr val="bg2"/>
                </a:solidFill>
                <a:latin typeface="Arial" panose="020B0604020202020204" pitchFamily="34" charset="0"/>
              </a:defRPr>
            </a:lvl4pPr>
            <a:lvl5pPr marL="2057400" indent="-228600">
              <a:defRPr sz="2400" b="1">
                <a:solidFill>
                  <a:schemeClr val="bg2"/>
                </a:solidFill>
                <a:latin typeface="Arial" panose="020B0604020202020204" pitchFamily="34" charset="0"/>
              </a:defRPr>
            </a:lvl5pPr>
            <a:lvl6pPr marL="2514600" indent="-228600" eaLnBrk="0" fontAlgn="base" hangingPunct="0">
              <a:spcBef>
                <a:spcPct val="0"/>
              </a:spcBef>
              <a:spcAft>
                <a:spcPct val="0"/>
              </a:spcAft>
              <a:defRPr sz="2400" b="1">
                <a:solidFill>
                  <a:schemeClr val="bg2"/>
                </a:solidFill>
                <a:latin typeface="Arial" panose="020B0604020202020204" pitchFamily="34" charset="0"/>
              </a:defRPr>
            </a:lvl6pPr>
            <a:lvl7pPr marL="2971800" indent="-228600" eaLnBrk="0" fontAlgn="base" hangingPunct="0">
              <a:spcBef>
                <a:spcPct val="0"/>
              </a:spcBef>
              <a:spcAft>
                <a:spcPct val="0"/>
              </a:spcAft>
              <a:defRPr sz="2400" b="1">
                <a:solidFill>
                  <a:schemeClr val="bg2"/>
                </a:solidFill>
                <a:latin typeface="Arial" panose="020B0604020202020204" pitchFamily="34" charset="0"/>
              </a:defRPr>
            </a:lvl7pPr>
            <a:lvl8pPr marL="3429000" indent="-228600" eaLnBrk="0" fontAlgn="base" hangingPunct="0">
              <a:spcBef>
                <a:spcPct val="0"/>
              </a:spcBef>
              <a:spcAft>
                <a:spcPct val="0"/>
              </a:spcAft>
              <a:defRPr sz="2400" b="1">
                <a:solidFill>
                  <a:schemeClr val="bg2"/>
                </a:solidFill>
                <a:latin typeface="Arial" panose="020B0604020202020204" pitchFamily="34" charset="0"/>
              </a:defRPr>
            </a:lvl8pPr>
            <a:lvl9pPr marL="3886200" indent="-228600" eaLnBrk="0" fontAlgn="base" hangingPunct="0">
              <a:spcBef>
                <a:spcPct val="0"/>
              </a:spcBef>
              <a:spcAft>
                <a:spcPct val="0"/>
              </a:spcAft>
              <a:defRPr sz="2400" b="1">
                <a:solidFill>
                  <a:schemeClr val="bg2"/>
                </a:solidFill>
                <a:latin typeface="Arial" panose="020B0604020202020204" pitchFamily="34" charset="0"/>
              </a:defRPr>
            </a:lvl9pPr>
          </a:lstStyle>
          <a:p>
            <a:fld id="{E13F6150-DD67-4961-94EE-411FA9EC2BEF}" type="slidenum">
              <a:rPr lang="en-US" altLang="en-US" sz="1200" b="0" smtClean="0">
                <a:solidFill>
                  <a:schemeClr val="tx1"/>
                </a:solidFill>
                <a:latin typeface="Times New Roman" panose="02020603050405020304" pitchFamily="18" charset="0"/>
              </a:rPr>
              <a:pPr/>
              <a:t>42</a:t>
            </a:fld>
            <a:endParaRPr lang="en-US" altLang="en-US" sz="1200" b="0" dirty="0" smtClean="0">
              <a:solidFill>
                <a:schemeClr val="tx1"/>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93800" y="700088"/>
            <a:ext cx="4645025" cy="3484562"/>
          </a:xfrm>
          <a:ln/>
        </p:spPr>
      </p:sp>
      <p:sp>
        <p:nvSpPr>
          <p:cNvPr id="79876" name="Rectangle 3"/>
          <p:cNvSpPr>
            <a:spLocks noGrp="1" noChangeArrowheads="1"/>
          </p:cNvSpPr>
          <p:nvPr>
            <p:ph type="body" idx="1"/>
          </p:nvPr>
        </p:nvSpPr>
        <p:spPr>
          <a:xfrm>
            <a:off x="311150" y="4416425"/>
            <a:ext cx="6310313" cy="4181475"/>
          </a:xfrm>
          <a:noFill/>
        </p:spPr>
        <p:txBody>
          <a:bodyPr lIns="91144" tIns="45573" rIns="91144" bIns="45573"/>
          <a:lstStyle/>
          <a:p>
            <a:pPr eaLnBrk="1" hangingPunct="1">
              <a:lnSpc>
                <a:spcPct val="15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42039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F074F10-0F24-42DF-805E-C448BCAD87ED}" type="slidenum">
              <a:rPr lang="en-US" smtClean="0"/>
              <a:pPr>
                <a:defRPr/>
              </a:pPr>
              <a:t>4</a:t>
            </a:fld>
            <a:endParaRPr lang="en-US" dirty="0"/>
          </a:p>
        </p:txBody>
      </p:sp>
    </p:spTree>
    <p:extLst>
      <p:ext uri="{BB962C8B-B14F-4D97-AF65-F5344CB8AC3E}">
        <p14:creationId xmlns:p14="http://schemas.microsoft.com/office/powerpoint/2010/main" val="360929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7D5F5D8-397F-40BB-9F42-5CEFD6B9B890}" type="slidenum">
              <a:rPr lang="en-US" smtClean="0"/>
              <a:pPr/>
              <a:t>5</a:t>
            </a:fld>
            <a:endParaRPr lang="en-US" dirty="0" smtClean="0"/>
          </a:p>
        </p:txBody>
      </p:sp>
      <p:sp>
        <p:nvSpPr>
          <p:cNvPr id="38915" name="Rectangle 2"/>
          <p:cNvSpPr>
            <a:spLocks noGrp="1" noRot="1" noChangeAspect="1" noChangeArrowheads="1" noTextEdit="1"/>
          </p:cNvSpPr>
          <p:nvPr>
            <p:ph type="sldImg"/>
          </p:nvPr>
        </p:nvSpPr>
        <p:spPr>
          <a:xfrm>
            <a:off x="1190625" y="703263"/>
            <a:ext cx="4630738" cy="3473450"/>
          </a:xfrm>
          <a:ln/>
        </p:spPr>
      </p:sp>
      <p:sp>
        <p:nvSpPr>
          <p:cNvPr id="38916" name="Rectangle 3"/>
          <p:cNvSpPr>
            <a:spLocks noGrp="1" noChangeArrowheads="1"/>
          </p:cNvSpPr>
          <p:nvPr>
            <p:ph type="body" idx="1"/>
          </p:nvPr>
        </p:nvSpPr>
        <p:spPr>
          <a:xfrm>
            <a:off x="935039" y="4414839"/>
            <a:ext cx="5140325" cy="4414836"/>
          </a:xfrm>
          <a:noFill/>
          <a:ln/>
        </p:spPr>
        <p:txBody>
          <a:bodyPr/>
          <a:lstStyle/>
          <a:p>
            <a:r>
              <a:rPr lang="en-US" dirty="0" smtClean="0"/>
              <a:t>Sustainability is meeting the needs of the present without compromising the ability of future generations to meet their own needs.</a:t>
            </a:r>
          </a:p>
          <a:p>
            <a:endParaRPr lang="en-US" dirty="0" smtClean="0"/>
          </a:p>
          <a:p>
            <a:r>
              <a:rPr lang="en-US" dirty="0" smtClean="0"/>
              <a:t>The Strategy requires that environmental considerations be incorporated across the full spectrum of operations.  This applies to all Army organizations, personnel, suppliers, contractors and partners. </a:t>
            </a:r>
          </a:p>
          <a:p>
            <a:endParaRPr lang="en-US" dirty="0" smtClean="0"/>
          </a:p>
          <a:p>
            <a:r>
              <a:rPr lang="en-US" dirty="0" smtClean="0"/>
              <a:t>Our environmental stewardship has been proven to be a contributing factor in achieving stability in contingency and combat operations</a:t>
            </a:r>
          </a:p>
          <a:p>
            <a:endParaRPr lang="en-US" dirty="0" smtClean="0"/>
          </a:p>
          <a:p>
            <a:pPr eaLnBrk="1" hangingPunct="1"/>
            <a:r>
              <a:rPr lang="en-US" altLang="en-US" dirty="0" smtClean="0"/>
              <a:t>The Army Environmental Strategy has six goals: </a:t>
            </a:r>
          </a:p>
          <a:p>
            <a:pPr eaLnBrk="1" hangingPunct="1">
              <a:buFontTx/>
              <a:buChar char="•"/>
            </a:pPr>
            <a:r>
              <a:rPr lang="en-US" altLang="en-US" dirty="0" smtClean="0"/>
              <a:t>Foster a Sustainable Ethic (Sustainability instead of fixation on compliance)</a:t>
            </a:r>
          </a:p>
          <a:p>
            <a:pPr eaLnBrk="1" hangingPunct="1">
              <a:buFontTx/>
              <a:buChar char="•"/>
            </a:pPr>
            <a:r>
              <a:rPr lang="en-US" altLang="en-US" dirty="0" smtClean="0"/>
              <a:t>Strengthen Army Operations (reduce the logistical footprint)</a:t>
            </a:r>
          </a:p>
          <a:p>
            <a:pPr eaLnBrk="1" hangingPunct="1">
              <a:buFontTx/>
              <a:buChar char="•"/>
            </a:pPr>
            <a:r>
              <a:rPr lang="en-US" altLang="en-US" dirty="0" smtClean="0"/>
              <a:t>Meet Test, Training and Mission requirements (Integrated Training Area Management and Sustainable Range Programs)</a:t>
            </a:r>
          </a:p>
          <a:p>
            <a:pPr eaLnBrk="1" hangingPunct="1">
              <a:buFontTx/>
              <a:buChar char="•"/>
            </a:pPr>
            <a:r>
              <a:rPr lang="en-US" altLang="en-US" dirty="0" smtClean="0"/>
              <a:t>Minimize Impacts and Total Ownership Costs (Support the Environmental Management System and Sustainability programs)</a:t>
            </a:r>
          </a:p>
          <a:p>
            <a:pPr eaLnBrk="1" hangingPunct="1">
              <a:buFontTx/>
              <a:buChar char="•"/>
            </a:pPr>
            <a:r>
              <a:rPr lang="en-US" altLang="en-US" dirty="0" smtClean="0"/>
              <a:t>Drive Innovation (look for and use new technology such as fuel-oil blenders)</a:t>
            </a:r>
          </a:p>
          <a:p>
            <a:endParaRPr lang="en-US" dirty="0" smtClean="0"/>
          </a:p>
        </p:txBody>
      </p:sp>
      <p:sp>
        <p:nvSpPr>
          <p:cNvPr id="5" name="Header Placeholder 4"/>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10426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6</a:t>
            </a:fld>
            <a:endParaRPr lang="en-US" dirty="0"/>
          </a:p>
        </p:txBody>
      </p:sp>
    </p:spTree>
    <p:extLst>
      <p:ext uri="{BB962C8B-B14F-4D97-AF65-F5344CB8AC3E}">
        <p14:creationId xmlns:p14="http://schemas.microsoft.com/office/powerpoint/2010/main" val="256519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States holds three territories: American Samoa and Guam in the Pacific Ocean and the U.S. Virgin Islands in the Caribbean Sea</a:t>
            </a:r>
          </a:p>
          <a:p>
            <a:r>
              <a:rPr lang="en-US" dirty="0" smtClean="0"/>
              <a:t>--Puerto Rico in the Caribbean and the Northern Mariana Islands in the Pacific Ocean belong to the United States and have the status of commonwealth, a legal     </a:t>
            </a:r>
          </a:p>
          <a:p>
            <a:r>
              <a:rPr lang="en-US" dirty="0" smtClean="0"/>
              <a:t>   and political status that is above a territory but still below a state.</a:t>
            </a:r>
          </a:p>
          <a:p>
            <a:r>
              <a:rPr lang="en-US" dirty="0" smtClean="0"/>
              <a:t>--U.S. possessions have the lowest legal and political status because these islands do not have permanent populations and do not seek self-determination and </a:t>
            </a:r>
          </a:p>
          <a:p>
            <a:r>
              <a:rPr lang="en-US" dirty="0" smtClean="0"/>
              <a:t>   autonomy. U.S. possessions include Baker, Howland, Kingman Reef, Jarvis, Johnston, Midway, Palmyra, and Wake Islands.</a:t>
            </a:r>
          </a:p>
          <a:p>
            <a:r>
              <a:rPr lang="en-US" dirty="0" smtClean="0"/>
              <a:t>--land used as a military base is considered a form of territory. These areas are inhabited almost exclusively by military personnel. They are governed largely by </a:t>
            </a:r>
          </a:p>
          <a:p>
            <a:r>
              <a:rPr lang="en-US" dirty="0" smtClean="0"/>
              <a:t>   military laws, and not by the political structures in place for commonwealths and territories. The United States has military bases at various locations around  </a:t>
            </a:r>
          </a:p>
          <a:p>
            <a:r>
              <a:rPr lang="en-US" dirty="0" smtClean="0"/>
              <a:t>   the world, including Okinawa, Japan, and Guantanamo Bay,</a:t>
            </a:r>
            <a:r>
              <a:rPr lang="en-US" baseline="0" dirty="0" smtClean="0"/>
              <a:t> Cuba.</a:t>
            </a:r>
          </a:p>
          <a:p>
            <a:r>
              <a:rPr lang="en-US" dirty="0" smtClean="0"/>
              <a:t>--Note that some federal requirements</a:t>
            </a:r>
            <a:r>
              <a:rPr lang="en-US" baseline="0" dirty="0" smtClean="0"/>
              <a:t> show up in treaties/agreements</a:t>
            </a:r>
            <a:r>
              <a:rPr lang="en-US" dirty="0" smtClean="0"/>
              <a:t>:  RCRA (Basel</a:t>
            </a:r>
            <a:r>
              <a:rPr lang="en-US" baseline="0" dirty="0" smtClean="0"/>
              <a:t> Convention)</a:t>
            </a:r>
            <a:r>
              <a:rPr lang="en-US" dirty="0" smtClean="0"/>
              <a:t>, NHPA (Hague Convention), NEPA, &amp; </a:t>
            </a:r>
            <a:r>
              <a:rPr lang="en-US" baseline="0" dirty="0" smtClean="0"/>
              <a:t> ESA (Convention on  </a:t>
            </a:r>
          </a:p>
          <a:p>
            <a:r>
              <a:rPr lang="en-US" baseline="0" dirty="0" smtClean="0"/>
              <a:t>   International Trade in Endangered Species)</a:t>
            </a:r>
            <a:endParaRPr lang="en-US" dirty="0" smtClean="0"/>
          </a:p>
        </p:txBody>
      </p:sp>
      <p:sp>
        <p:nvSpPr>
          <p:cNvPr id="4" name="Header Placeholder 3"/>
          <p:cNvSpPr>
            <a:spLocks noGrp="1"/>
          </p:cNvSpPr>
          <p:nvPr>
            <p:ph type="hdr" sz="quarter" idx="10"/>
          </p:nvPr>
        </p:nvSpPr>
        <p:spPr/>
        <p:txBody>
          <a:bodyPr/>
          <a:lstStyle/>
          <a:p>
            <a:pPr>
              <a:defRPr/>
            </a:pPr>
            <a:r>
              <a:rPr lang="en-US" dirty="0" smtClean="0"/>
              <a:t>Laws &amp; Regulations 17April2015</a:t>
            </a:r>
            <a:endParaRPr lang="en-US" dirty="0"/>
          </a:p>
        </p:txBody>
      </p:sp>
      <p:sp>
        <p:nvSpPr>
          <p:cNvPr id="5" name="Slide Number Placeholder 4"/>
          <p:cNvSpPr>
            <a:spLocks noGrp="1"/>
          </p:cNvSpPr>
          <p:nvPr>
            <p:ph type="sldNum" sz="quarter" idx="11"/>
          </p:nvPr>
        </p:nvSpPr>
        <p:spPr/>
        <p:txBody>
          <a:bodyPr/>
          <a:lstStyle/>
          <a:p>
            <a:pPr>
              <a:defRPr/>
            </a:pPr>
            <a:fld id="{38D3C0FD-050E-498F-AB18-3AF3E269631B}" type="slidenum">
              <a:rPr lang="en-US" smtClean="0"/>
              <a:pPr>
                <a:defRPr/>
              </a:pPr>
              <a:t>7</a:t>
            </a:fld>
            <a:endParaRPr lang="en-US" dirty="0"/>
          </a:p>
        </p:txBody>
      </p:sp>
    </p:spTree>
    <p:extLst>
      <p:ext uri="{BB962C8B-B14F-4D97-AF65-F5344CB8AC3E}">
        <p14:creationId xmlns:p14="http://schemas.microsoft.com/office/powerpoint/2010/main" val="188190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defRPr/>
            </a:pPr>
            <a:r>
              <a:rPr lang="en-US" sz="1200" dirty="0" smtClean="0"/>
              <a:t>Key environmental laws and regulations that effect military operations:</a:t>
            </a:r>
          </a:p>
          <a:p>
            <a:pPr marL="228587" indent="-228587">
              <a:buFontTx/>
              <a:buAutoNum type="alphaLcPeriod"/>
              <a:defRPr/>
            </a:pPr>
            <a:r>
              <a:rPr lang="en-US" sz="1200" dirty="0" smtClean="0"/>
              <a:t>National Environmental Policy Act (NEPA), 1969, requires agencies to consider the environmental affects of proposed actions when federal</a:t>
            </a:r>
            <a:r>
              <a:rPr lang="en-US" sz="1200" baseline="0" dirty="0" smtClean="0"/>
              <a:t> resources are used;</a:t>
            </a:r>
            <a:r>
              <a:rPr lang="en-US" sz="1200" dirty="0" smtClean="0"/>
              <a:t> </a:t>
            </a:r>
            <a:r>
              <a:rPr lang="en-US" sz="1200" baseline="0" dirty="0" smtClean="0"/>
              <a:t>requires an analysis be conducted to determine environmental impact and mitigation requirements;</a:t>
            </a:r>
            <a:r>
              <a:rPr lang="en-US" sz="1200" dirty="0" smtClean="0"/>
              <a:t> is known as the “umbrella” law as it encompasses </a:t>
            </a:r>
            <a:r>
              <a:rPr lang="en-US" sz="1200" baseline="0" dirty="0" smtClean="0"/>
              <a:t>other environmental</a:t>
            </a:r>
            <a:r>
              <a:rPr lang="en-US" sz="1200" dirty="0" smtClean="0"/>
              <a:t> laws. </a:t>
            </a:r>
          </a:p>
          <a:p>
            <a:pPr marL="228587" indent="-228587">
              <a:buFontTx/>
              <a:buAutoNum type="alphaLcPeriod"/>
              <a:defRPr/>
            </a:pPr>
            <a:r>
              <a:rPr lang="en-US" sz="1200" dirty="0" smtClean="0"/>
              <a:t>Resource Conservation and Recovery Act (RCRA), 1976, governs the management of waste; known as the “cradle to grave” act. Whoever </a:t>
            </a:r>
            <a:r>
              <a:rPr lang="en-US" sz="1200" baseline="0" dirty="0" smtClean="0"/>
              <a:t>generates a waste is responsible for it until it’s properly disposed of. </a:t>
            </a:r>
            <a:endParaRPr lang="en-US" sz="1200" dirty="0" smtClean="0"/>
          </a:p>
          <a:p>
            <a:pPr marL="228587" indent="-228587">
              <a:buFontTx/>
              <a:buAutoNum type="alphaLcPeriod"/>
              <a:defRPr/>
            </a:pPr>
            <a:r>
              <a:rPr lang="en-US" sz="1200" dirty="0" smtClean="0"/>
              <a:t>Clean Water Act (CWA), 1972 (amended 1977),</a:t>
            </a:r>
            <a:r>
              <a:rPr lang="en-US" sz="1200" baseline="0" dirty="0" smtClean="0"/>
              <a:t> governs discharge of pollutants into bodies of water; affects ground water, storm water, surface water (lakes, rivers, streams), marshes, swamps, wetlands, costal areas, and navigable waterways</a:t>
            </a:r>
            <a:r>
              <a:rPr lang="en-US" sz="1200" dirty="0" smtClean="0"/>
              <a:t>.  </a:t>
            </a:r>
          </a:p>
          <a:p>
            <a:pPr marL="228587" indent="-228587">
              <a:buFontTx/>
              <a:buAutoNum type="alphaLcPeriod"/>
              <a:defRPr/>
            </a:pPr>
            <a:r>
              <a:rPr lang="en-US" sz="1200" dirty="0" smtClean="0"/>
              <a:t>Clean Air Act (CAA), 1970 (amended 1977/1990)</a:t>
            </a:r>
            <a:r>
              <a:rPr lang="en-US" sz="1200" baseline="0" dirty="0" smtClean="0"/>
              <a:t> </a:t>
            </a:r>
            <a:r>
              <a:rPr lang="en-US" sz="1200" dirty="0" smtClean="0"/>
              <a:t>requires prevention, control, and abatement of air pollution from stationary and mobile sources.  </a:t>
            </a:r>
          </a:p>
          <a:p>
            <a:pPr marL="228587" indent="-228587">
              <a:buFontTx/>
              <a:buAutoNum type="alphaLcPeriod"/>
              <a:defRPr/>
            </a:pPr>
            <a:r>
              <a:rPr lang="en-US" sz="1200" dirty="0" smtClean="0"/>
              <a:t>National Historic Preservation Act (NHPA) protects</a:t>
            </a:r>
            <a:r>
              <a:rPr lang="en-US" sz="1200" baseline="0" dirty="0" smtClean="0"/>
              <a:t> historical, archeological and cultural resources and artifacts. </a:t>
            </a:r>
            <a:endParaRPr lang="en-US" sz="1200" dirty="0" smtClean="0"/>
          </a:p>
          <a:p>
            <a:pPr marL="228587" indent="-228587">
              <a:buFontTx/>
              <a:buAutoNum type="alphaLcPeriod"/>
              <a:defRPr/>
            </a:pPr>
            <a:r>
              <a:rPr lang="en-US" sz="1200" dirty="0" smtClean="0"/>
              <a:t>Endangered Species Act (ESA), 1973, protects threatened and endangered plants and animals (to include fish, insects, and invertebrates).  </a:t>
            </a:r>
          </a:p>
          <a:p>
            <a:pPr marL="228587" marR="0" indent="-228587" algn="l" defTabSz="914400" rtl="0" eaLnBrk="0" fontAlgn="base" latinLnBrk="0" hangingPunct="0">
              <a:lnSpc>
                <a:spcPct val="100000"/>
              </a:lnSpc>
              <a:spcBef>
                <a:spcPct val="30000"/>
              </a:spcBef>
              <a:spcAft>
                <a:spcPct val="0"/>
              </a:spcAft>
              <a:buClrTx/>
              <a:buSzTx/>
              <a:buFontTx/>
              <a:buAutoNum type="alphaLcPeriod"/>
              <a:tabLst/>
              <a:defRPr/>
            </a:pPr>
            <a:r>
              <a:rPr lang="en-US" sz="1200" baseline="0" dirty="0" smtClean="0"/>
              <a:t>Noise Control Act 1972</a:t>
            </a:r>
          </a:p>
          <a:p>
            <a:pPr marL="228587" marR="0" indent="-228587" algn="l" defTabSz="914400" rtl="0" eaLnBrk="0" fontAlgn="base" latinLnBrk="0" hangingPunct="0">
              <a:lnSpc>
                <a:spcPct val="100000"/>
              </a:lnSpc>
              <a:spcBef>
                <a:spcPct val="30000"/>
              </a:spcBef>
              <a:spcAft>
                <a:spcPct val="0"/>
              </a:spcAft>
              <a:buClrTx/>
              <a:buSzTx/>
              <a:buFontTx/>
              <a:buAutoNum type="alphaLcPeriod"/>
              <a:tabLst/>
              <a:defRPr/>
            </a:pPr>
            <a:endParaRPr lang="en-US" sz="1200" baseline="0" dirty="0" smtClean="0"/>
          </a:p>
          <a:p>
            <a:pPr marL="228587" marR="0" indent="-228587"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Required regardless of location:  RCRA &amp; NHPA</a:t>
            </a:r>
          </a:p>
          <a:p>
            <a:pPr marL="228587" marR="0" indent="-228587"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Two other environmental laws generated litigation over their application outside the United States: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1" kern="1200" baseline="0" dirty="0" smtClean="0">
                <a:solidFill>
                  <a:schemeClr val="tx1"/>
                </a:solidFill>
                <a:latin typeface="Arial" charset="0"/>
                <a:ea typeface="+mn-ea"/>
                <a:cs typeface="+mn-cs"/>
              </a:rPr>
              <a:t>National Environmental Policy Act (NEPA), </a:t>
            </a:r>
            <a:r>
              <a:rPr lang="en-US" sz="1200" kern="1200" baseline="0" dirty="0" smtClean="0">
                <a:solidFill>
                  <a:schemeClr val="tx1"/>
                </a:solidFill>
                <a:latin typeface="Arial" charset="0"/>
                <a:ea typeface="+mn-ea"/>
                <a:cs typeface="+mn-cs"/>
              </a:rPr>
              <a:t>where the United States Circuit Court of Appeals for the District of Columbia Circuit determined that NEPA's requirements apply to federal activities in Antarctica;8 and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1" kern="1200" baseline="0" dirty="0" smtClean="0">
                <a:solidFill>
                  <a:schemeClr val="tx1"/>
                </a:solidFill>
                <a:latin typeface="Arial" charset="0"/>
                <a:ea typeface="+mn-ea"/>
                <a:cs typeface="+mn-cs"/>
              </a:rPr>
              <a:t>Endangered Species Act (ESA),</a:t>
            </a:r>
            <a:r>
              <a:rPr lang="en-US" sz="1200" kern="1200" baseline="0" dirty="0" smtClean="0">
                <a:solidFill>
                  <a:schemeClr val="tx1"/>
                </a:solidFill>
                <a:latin typeface="Arial" charset="0"/>
                <a:ea typeface="+mn-ea"/>
                <a:cs typeface="+mn-cs"/>
              </a:rPr>
              <a:t>9 where the United States Circuit Court of Appeals for the Eighth Circuit found Congress intended ESA Section 7's consultation duty extends to federal agency projects in foreign nations.10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endParaRPr lang="en-US" sz="1200" kern="1200" baseline="0" dirty="0" smtClean="0">
              <a:solidFill>
                <a:schemeClr val="tx1"/>
              </a:solidFill>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sz="1200" dirty="0" smtClean="0"/>
              <a:t>Federal</a:t>
            </a:r>
            <a:r>
              <a:rPr lang="en-US" sz="1200" baseline="0" dirty="0" smtClean="0"/>
              <a:t> Facilities Compliance Act (1992 amends RCRA) establishes that federal facilities having a SW facility or disposal site, or engaged in the management of SW or HW are subject to all applicable Federal, state and local laws, regulations and ordinances.  They are required to submit to state inspections and obligated to pay fines and penalties assessed.</a:t>
            </a:r>
            <a:endParaRPr lang="en-US" dirty="0" smtClean="0"/>
          </a:p>
          <a:p>
            <a:pPr marL="228587" indent="-228587">
              <a:buFontTx/>
              <a:buNone/>
              <a:defRPr/>
            </a:pPr>
            <a:endParaRPr lang="en-US" sz="1200" dirty="0" smtClean="0"/>
          </a:p>
        </p:txBody>
      </p:sp>
      <p:sp>
        <p:nvSpPr>
          <p:cNvPr id="32772" name="Slide Number Placeholder 3"/>
          <p:cNvSpPr>
            <a:spLocks noGrp="1"/>
          </p:cNvSpPr>
          <p:nvPr>
            <p:ph type="sldNum" sz="quarter" idx="5"/>
          </p:nvPr>
        </p:nvSpPr>
        <p:spPr>
          <a:noFill/>
        </p:spPr>
        <p:txBody>
          <a:bodyPr/>
          <a:lstStyle/>
          <a:p>
            <a:fld id="{3F9885CF-3E4D-4A75-9673-FF623E65E7C2}" type="slidenum">
              <a:rPr lang="en-US" smtClean="0"/>
              <a:pPr/>
              <a:t>8</a:t>
            </a:fld>
            <a:endParaRPr lang="en-US" dirty="0" smtClean="0"/>
          </a:p>
        </p:txBody>
      </p:sp>
      <p:sp>
        <p:nvSpPr>
          <p:cNvPr id="5" name="Header Placeholder 4"/>
          <p:cNvSpPr>
            <a:spLocks noGrp="1"/>
          </p:cNvSpPr>
          <p:nvPr>
            <p:ph type="hdr" sz="quarter" idx="10"/>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394544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B406934-3860-4E56-9F63-2525FC83A9EF}" type="slidenum">
              <a:rPr lang="en-US" smtClean="0"/>
              <a:pPr/>
              <a:t>9</a:t>
            </a:fld>
            <a:endParaRPr lang="en-US" dirty="0" smtClean="0"/>
          </a:p>
        </p:txBody>
      </p:sp>
      <p:sp>
        <p:nvSpPr>
          <p:cNvPr id="33795" name="Rectangle 2"/>
          <p:cNvSpPr>
            <a:spLocks noGrp="1" noRot="1" noChangeAspect="1" noChangeArrowheads="1" noTextEdit="1"/>
          </p:cNvSpPr>
          <p:nvPr>
            <p:ph type="sldImg"/>
          </p:nvPr>
        </p:nvSpPr>
        <p:spPr>
          <a:xfrm>
            <a:off x="1190625" y="703263"/>
            <a:ext cx="4630738" cy="3473450"/>
          </a:xfrm>
          <a:ln/>
        </p:spPr>
      </p:sp>
      <p:sp>
        <p:nvSpPr>
          <p:cNvPr id="33796" name="Rectangle 3"/>
          <p:cNvSpPr>
            <a:spLocks noGrp="1" noChangeArrowheads="1"/>
          </p:cNvSpPr>
          <p:nvPr>
            <p:ph type="body" idx="1"/>
          </p:nvPr>
        </p:nvSpPr>
        <p:spPr>
          <a:xfrm>
            <a:off x="935038" y="4414838"/>
            <a:ext cx="5140325" cy="4184650"/>
          </a:xfrm>
          <a:noFill/>
          <a:ln/>
        </p:spPr>
        <p:txBody>
          <a:bodyPr/>
          <a:lstStyle/>
          <a:p>
            <a:pPr eaLnBrk="1" hangingPunct="1"/>
            <a:r>
              <a:rPr lang="en-US" dirty="0" smtClean="0"/>
              <a:t>1969</a:t>
            </a:r>
          </a:p>
          <a:p>
            <a:pPr eaLnBrk="1" hangingPunct="1"/>
            <a:r>
              <a:rPr lang="en-US" dirty="0" smtClean="0"/>
              <a:t>CX</a:t>
            </a:r>
            <a:r>
              <a:rPr lang="en-US" baseline="0" dirty="0" smtClean="0"/>
              <a:t> = categorical exclusion</a:t>
            </a:r>
          </a:p>
          <a:p>
            <a:pPr eaLnBrk="1" hangingPunct="1"/>
            <a:r>
              <a:rPr lang="en-US" baseline="0" dirty="0" smtClean="0"/>
              <a:t>Umbrella Law</a:t>
            </a:r>
          </a:p>
          <a:p>
            <a:pPr eaLnBrk="1" hangingPunct="1"/>
            <a:endParaRPr lang="en-US" baseline="0" dirty="0" smtClean="0"/>
          </a:p>
          <a:p>
            <a:pPr eaLnBrk="1" hangingPunct="1"/>
            <a:r>
              <a:rPr lang="en-US" baseline="0" dirty="0" smtClean="0"/>
              <a:t>32 CFR 651 implements NEPA within the Army.  It establishes criteria to determine whether Army actions are covered under categorical exclusion or is an EA or EIS is required.</a:t>
            </a:r>
          </a:p>
          <a:p>
            <a:pPr eaLnBrk="1" hangingPunct="1"/>
            <a:endParaRPr lang="en-US" baseline="0" dirty="0" smtClean="0"/>
          </a:p>
          <a:p>
            <a:pPr eaLnBrk="1" hangingPunct="1"/>
            <a:r>
              <a:rPr lang="en-US" b="1" dirty="0" smtClean="0"/>
              <a:t>Categorical exclusion means</a:t>
            </a:r>
            <a:r>
              <a:rPr lang="en-US" dirty="0" smtClean="0"/>
              <a:t> a category of actions which do not individually or cumulatively have a significant effect on the human environment ... and ... for which, therefore, neither an environmental assessment nor an environmental impact statement is required.</a:t>
            </a:r>
          </a:p>
          <a:p>
            <a:pPr eaLnBrk="1" hangingPunct="1"/>
            <a:endParaRPr lang="en-US" dirty="0" smtClean="0"/>
          </a:p>
        </p:txBody>
      </p:sp>
      <p:sp>
        <p:nvSpPr>
          <p:cNvPr id="5" name="Header Placeholder 4"/>
          <p:cNvSpPr>
            <a:spLocks noGrp="1"/>
          </p:cNvSpPr>
          <p:nvPr>
            <p:ph type="hdr" sz="quarter" idx="10"/>
          </p:nvPr>
        </p:nvSpPr>
        <p:spPr/>
        <p:txBody>
          <a:bodyPr/>
          <a:lstStyle/>
          <a:p>
            <a:pPr>
              <a:defRPr/>
            </a:pPr>
            <a:r>
              <a:rPr lang="en-US" dirty="0" smtClean="0"/>
              <a:t>Laws &amp; Regulations 17April2015</a:t>
            </a:r>
            <a:endParaRPr lang="en-US" dirty="0"/>
          </a:p>
        </p:txBody>
      </p:sp>
    </p:spTree>
    <p:extLst>
      <p:ext uri="{BB962C8B-B14F-4D97-AF65-F5344CB8AC3E}">
        <p14:creationId xmlns:p14="http://schemas.microsoft.com/office/powerpoint/2010/main" val="270208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79DE70-3564-40DB-8E08-C374AA0133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97A4CE-A3D1-4663-9FC7-8A2183813EC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A4E595-BF3C-4279-94C8-0F601A3D70F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FAA402D-3F6C-4163-BD9B-1D41173F80F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DD4EC1-8B27-464F-88E7-09ACD7CE6EC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F25D052-E146-4C87-956B-E4FD41837D5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563189-DCCB-4CB7-830C-3A9E115A75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F7DD7D5-5766-48A7-BFD6-89AB72024D7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77C2FB7-0401-4242-B6EF-D0AC033C229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C142961-607C-4274-AB6D-F2E892C9271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1D5256D-89A4-42A4-9FC2-5759DB5D381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1FB0FA-E16C-4013-BEE3-CAA45CA0030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0C3DCB-9CD1-4CE1-ADDD-5CB89550749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DD4EC1-8B27-464F-88E7-09ACD7CE6E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hyperlink" Target="http://www.cites.org/" TargetMode="External"/><Relationship Id="rId4" Type="http://schemas.openxmlformats.org/officeDocument/2006/relationships/hyperlink" Target="http://www.fws.gov/endangered/"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notesSlide" Target="../notesSlides/notesSlide1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3.xml"/><Relationship Id="rId5" Type="http://schemas.openxmlformats.org/officeDocument/2006/relationships/tags" Target="../tags/tag20.xml"/><Relationship Id="rId4" Type="http://schemas.openxmlformats.org/officeDocument/2006/relationships/tags" Target="../tags/tag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notesSlide" Target="../notesSlides/notesSlide2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3.xml"/><Relationship Id="rId5" Type="http://schemas.openxmlformats.org/officeDocument/2006/relationships/tags" Target="../tags/tag26.xml"/><Relationship Id="rId4"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2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13.xml"/><Relationship Id="rId5" Type="http://schemas.openxmlformats.org/officeDocument/2006/relationships/tags" Target="../tags/tag32.xml"/><Relationship Id="rId4"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3.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057400" y="5011738"/>
            <a:ext cx="5181600" cy="739775"/>
          </a:xfrm>
          <a:prstGeom prst="rect">
            <a:avLst/>
          </a:prstGeom>
          <a:noFill/>
          <a:ln w="38100">
            <a:noFill/>
            <a:miter lim="800000"/>
            <a:headEnd/>
            <a:tailEnd/>
          </a:ln>
        </p:spPr>
        <p:txBody>
          <a:bodyPr lIns="92075" tIns="92075" rIns="92075" bIns="92075" anchor="ctr" anchorCtr="1">
            <a:spAutoFit/>
          </a:bodyPr>
          <a:lstStyle/>
          <a:p>
            <a:pPr algn="ctr" eaLnBrk="0" hangingPunct="0"/>
            <a:endParaRPr lang="en-US" b="1" dirty="0"/>
          </a:p>
          <a:p>
            <a:pPr algn="ctr" eaLnBrk="0" hangingPunct="0"/>
            <a:endParaRPr lang="en-US" b="1" dirty="0"/>
          </a:p>
        </p:txBody>
      </p:sp>
      <p:sp>
        <p:nvSpPr>
          <p:cNvPr id="4101" name="TextBox 10"/>
          <p:cNvSpPr txBox="1">
            <a:spLocks noChangeArrowheads="1"/>
          </p:cNvSpPr>
          <p:nvPr/>
        </p:nvSpPr>
        <p:spPr bwMode="auto">
          <a:xfrm>
            <a:off x="800100" y="762000"/>
            <a:ext cx="7543800" cy="1938992"/>
          </a:xfrm>
          <a:prstGeom prst="rect">
            <a:avLst/>
          </a:prstGeom>
          <a:noFill/>
          <a:ln w="9525">
            <a:noFill/>
            <a:miter lim="800000"/>
            <a:headEnd/>
            <a:tailEnd/>
          </a:ln>
        </p:spPr>
        <p:txBody>
          <a:bodyPr wrap="square">
            <a:spAutoFit/>
          </a:bodyPr>
          <a:lstStyle/>
          <a:p>
            <a:pPr algn="ctr"/>
            <a:r>
              <a:rPr lang="en-US" sz="4000" b="1" dirty="0" smtClean="0">
                <a:latin typeface="+mj-lt"/>
              </a:rPr>
              <a:t>ENVIRONMENTAL</a:t>
            </a:r>
          </a:p>
          <a:p>
            <a:pPr algn="ctr"/>
            <a:r>
              <a:rPr lang="en-US" sz="4000" b="1" dirty="0" smtClean="0">
                <a:latin typeface="+mj-lt"/>
              </a:rPr>
              <a:t>LAWS</a:t>
            </a:r>
            <a:r>
              <a:rPr lang="en-US" sz="4000" b="1" dirty="0">
                <a:latin typeface="+mj-lt"/>
              </a:rPr>
              <a:t>, REGULATIONS, </a:t>
            </a:r>
            <a:r>
              <a:rPr lang="en-US" sz="4000" b="1" dirty="0" smtClean="0">
                <a:latin typeface="+mj-lt"/>
              </a:rPr>
              <a:t>POLICIES, </a:t>
            </a:r>
            <a:r>
              <a:rPr lang="en-US" sz="4000" b="1" dirty="0">
                <a:latin typeface="+mj-lt"/>
              </a:rPr>
              <a:t>AND GUIDANCE  </a:t>
            </a:r>
          </a:p>
        </p:txBody>
      </p:sp>
      <p:sp>
        <p:nvSpPr>
          <p:cNvPr id="6" name="Rectangle 6"/>
          <p:cNvSpPr>
            <a:spLocks noChangeArrowheads="1"/>
          </p:cNvSpPr>
          <p:nvPr/>
        </p:nvSpPr>
        <p:spPr bwMode="auto">
          <a:xfrm>
            <a:off x="457200" y="533400"/>
            <a:ext cx="8229600" cy="5715000"/>
          </a:xfrm>
          <a:prstGeom prst="rect">
            <a:avLst/>
          </a:prstGeom>
          <a:noFill/>
          <a:ln w="127000" cmpd="thickThin">
            <a:solidFill>
              <a:srgbClr val="BA2C00"/>
            </a:solidFill>
            <a:miter lim="800000"/>
            <a:headEnd/>
            <a:tailEnd/>
          </a:ln>
        </p:spPr>
        <p:txBody>
          <a:bodyPr wrap="none" anchor="ctr"/>
          <a:lstStyle/>
          <a:p>
            <a:endParaRPr lang="en-US" dirty="0">
              <a:latin typeface="Calibri" pitchFamily="34" charset="0"/>
            </a:endParaRPr>
          </a:p>
        </p:txBody>
      </p:sp>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2400" y="76200"/>
            <a:ext cx="1524000" cy="1524000"/>
          </a:xfrm>
          <a:prstGeom prst="rect">
            <a:avLst/>
          </a:prstGeom>
          <a:noFill/>
          <a:ln w="9525">
            <a:noFill/>
            <a:miter lim="800000"/>
            <a:headEnd/>
            <a:tailEnd/>
          </a:ln>
        </p:spPr>
      </p:pic>
      <p:pic>
        <p:nvPicPr>
          <p:cNvPr id="8" name="Picture 45" descr="Image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0268" y="2737247"/>
            <a:ext cx="4843463" cy="282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5393" y="5638800"/>
            <a:ext cx="5173211" cy="369332"/>
          </a:xfrm>
          <a:prstGeom prst="rect">
            <a:avLst/>
          </a:prstGeom>
          <a:noFill/>
        </p:spPr>
        <p:txBody>
          <a:bodyPr wrap="none" rtlCol="0">
            <a:spAutoFit/>
          </a:bodyPr>
          <a:lstStyle/>
          <a:p>
            <a:r>
              <a:rPr lang="en-US" dirty="0" smtClean="0"/>
              <a:t>* Refer to notes section for additional information</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4" name="Rectangle 2"/>
          <p:cNvSpPr>
            <a:spLocks noGrp="1" noChangeArrowheads="1"/>
          </p:cNvSpPr>
          <p:nvPr>
            <p:ph type="body" idx="1"/>
          </p:nvPr>
        </p:nvSpPr>
        <p:spPr>
          <a:xfrm>
            <a:off x="152400" y="1600200"/>
            <a:ext cx="8991600" cy="4953000"/>
          </a:xfrm>
        </p:spPr>
        <p:txBody>
          <a:bodyPr lIns="90488" tIns="44450" rIns="90488" bIns="44450"/>
          <a:lstStyle/>
          <a:p>
            <a:pPr marL="346075" indent="-346075" eaLnBrk="1" hangingPunct="1">
              <a:spcBef>
                <a:spcPct val="0"/>
              </a:spcBef>
              <a:buFont typeface="Wingdings" pitchFamily="2" charset="2"/>
              <a:buChar char="q"/>
              <a:defRPr/>
            </a:pPr>
            <a:r>
              <a:rPr lang="en-US" sz="2800" b="1" dirty="0" smtClean="0">
                <a:sym typeface="Monotype Sorts" pitchFamily="2" charset="2"/>
              </a:rPr>
              <a:t> </a:t>
            </a:r>
            <a:r>
              <a:rPr lang="en-US" sz="2600" b="1" dirty="0" smtClean="0">
                <a:sym typeface="Monotype Sorts" pitchFamily="2" charset="2"/>
              </a:rPr>
              <a:t>Governs waste management; cradle to grave liability</a:t>
            </a:r>
          </a:p>
          <a:p>
            <a:pPr marL="346075" indent="-346075" eaLnBrk="1" hangingPunct="1">
              <a:spcBef>
                <a:spcPct val="0"/>
              </a:spcBef>
              <a:buFont typeface="Wingdings" pitchFamily="2" charset="2"/>
              <a:buChar char="q"/>
              <a:defRPr/>
            </a:pPr>
            <a:r>
              <a:rPr lang="en-US" sz="2800" b="1" dirty="0" smtClean="0">
                <a:sym typeface="Monotype Sorts" pitchFamily="2" charset="2"/>
              </a:rPr>
              <a:t> </a:t>
            </a:r>
            <a:r>
              <a:rPr lang="en-US" sz="2600" b="1" dirty="0" smtClean="0">
                <a:sym typeface="Monotype Sorts" pitchFamily="2" charset="2"/>
              </a:rPr>
              <a:t>Soldiers comply with RCRA by… </a:t>
            </a:r>
          </a:p>
          <a:p>
            <a:pPr marL="346075" indent="46038" eaLnBrk="1" hangingPunct="1">
              <a:buFont typeface="Arial" pitchFamily="34" charset="0"/>
              <a:buChar char="−"/>
              <a:defRPr/>
            </a:pPr>
            <a:r>
              <a:rPr lang="en-US" sz="2400" dirty="0" smtClean="0">
                <a:sym typeface="Monotype Sorts" pitchFamily="2" charset="2"/>
              </a:rPr>
              <a:t> Accumulating waste in approved containers</a:t>
            </a:r>
          </a:p>
          <a:p>
            <a:pPr marL="346075" indent="46038" eaLnBrk="1" hangingPunct="1">
              <a:buFont typeface="Arial" pitchFamily="34" charset="0"/>
              <a:buChar char="−"/>
              <a:defRPr/>
            </a:pPr>
            <a:r>
              <a:rPr lang="en-US" sz="2400" dirty="0" smtClean="0">
                <a:sym typeface="Monotype Sorts" pitchFamily="2" charset="2"/>
              </a:rPr>
              <a:t> Transporting waste properly</a:t>
            </a:r>
          </a:p>
          <a:p>
            <a:pPr marL="346075" indent="46038" eaLnBrk="1" hangingPunct="1">
              <a:buFont typeface="Arial" pitchFamily="34" charset="0"/>
              <a:buChar char="−"/>
              <a:defRPr/>
            </a:pPr>
            <a:r>
              <a:rPr lang="en-US" sz="2400" dirty="0" smtClean="0">
                <a:sym typeface="Monotype Sorts" pitchFamily="2" charset="2"/>
              </a:rPr>
              <a:t> Disposing of all wastes properly (solid, hazardous, medical, 	underground storage tanks, etc.)  </a:t>
            </a:r>
          </a:p>
          <a:p>
            <a:pPr marL="346075" indent="46038" eaLnBrk="1" hangingPunct="1">
              <a:buFont typeface="Arial" pitchFamily="34" charset="0"/>
              <a:buChar char="−"/>
              <a:defRPr/>
            </a:pPr>
            <a:r>
              <a:rPr lang="en-US" sz="2400" dirty="0" smtClean="0">
                <a:sym typeface="Monotype Sorts" pitchFamily="2" charset="2"/>
              </a:rPr>
              <a:t> Cleaning up all spills and releases immediately</a:t>
            </a:r>
          </a:p>
          <a:p>
            <a:pPr marL="346075" indent="46038" eaLnBrk="1" hangingPunct="1">
              <a:buFont typeface="Arial" pitchFamily="34" charset="0"/>
              <a:buChar char="−"/>
              <a:defRPr/>
            </a:pPr>
            <a:r>
              <a:rPr lang="en-US" sz="2400" dirty="0" smtClean="0">
                <a:sym typeface="Monotype Sorts" pitchFamily="2" charset="2"/>
              </a:rPr>
              <a:t>  Keeping files and records complete and current</a:t>
            </a:r>
          </a:p>
          <a:p>
            <a:pPr marL="60325" indent="46038" eaLnBrk="1" hangingPunct="1">
              <a:buFont typeface="Wingdings" pitchFamily="2" charset="2"/>
              <a:buChar char="q"/>
              <a:defRPr/>
            </a:pPr>
            <a:r>
              <a:rPr lang="en-US" sz="2800" dirty="0" smtClean="0">
                <a:sym typeface="Monotype Sorts" pitchFamily="2" charset="2"/>
              </a:rPr>
              <a:t>  </a:t>
            </a:r>
            <a:r>
              <a:rPr lang="en-US" sz="2800" b="1" dirty="0" smtClean="0">
                <a:sym typeface="Monotype Sorts" pitchFamily="2" charset="2"/>
              </a:rPr>
              <a:t>Federal Facility Compliance Act, 1992</a:t>
            </a:r>
          </a:p>
          <a:p>
            <a:pPr marL="460375" lvl="1" indent="0" eaLnBrk="1" hangingPunct="1">
              <a:buNone/>
              <a:defRPr/>
            </a:pPr>
            <a:r>
              <a:rPr lang="en-US" sz="2000" dirty="0" smtClean="0">
                <a:sym typeface="Monotype Sorts" pitchFamily="2" charset="2"/>
              </a:rPr>
              <a:t> Subjects DoD employees at all levels to personal criminal</a:t>
            </a:r>
          </a:p>
          <a:p>
            <a:pPr marL="460375" lvl="1" indent="46038" eaLnBrk="1" hangingPunct="1">
              <a:buNone/>
              <a:defRPr/>
            </a:pPr>
            <a:r>
              <a:rPr lang="en-US" sz="2000" dirty="0">
                <a:sym typeface="Monotype Sorts" pitchFamily="2" charset="2"/>
              </a:rPr>
              <a:t> </a:t>
            </a:r>
            <a:r>
              <a:rPr lang="en-US" sz="2000" dirty="0" smtClean="0">
                <a:sym typeface="Monotype Sorts" pitchFamily="2" charset="2"/>
              </a:rPr>
              <a:t>liability for environmental violations of any federal or state</a:t>
            </a:r>
          </a:p>
          <a:p>
            <a:pPr marL="460375" lvl="1" indent="46038" eaLnBrk="1" hangingPunct="1">
              <a:buNone/>
              <a:defRPr/>
            </a:pPr>
            <a:r>
              <a:rPr lang="en-US" sz="2000" dirty="0">
                <a:sym typeface="Monotype Sorts" pitchFamily="2" charset="2"/>
              </a:rPr>
              <a:t> </a:t>
            </a:r>
            <a:r>
              <a:rPr lang="en-US" sz="2000" dirty="0" smtClean="0">
                <a:sym typeface="Monotype Sorts" pitchFamily="2" charset="2"/>
              </a:rPr>
              <a:t>solid waste or HW law</a:t>
            </a:r>
          </a:p>
        </p:txBody>
      </p:sp>
      <p:pic>
        <p:nvPicPr>
          <p:cNvPr id="11268" name="Picture 5" descr="HAZWASTE.WMF"/>
          <p:cNvPicPr>
            <a:picLocks noChangeAspect="1"/>
          </p:cNvPicPr>
          <p:nvPr/>
        </p:nvPicPr>
        <p:blipFill>
          <a:blip r:embed="rId4" cstate="email"/>
          <a:srcRect/>
          <a:stretch>
            <a:fillRect/>
          </a:stretch>
        </p:blipFill>
        <p:spPr bwMode="auto">
          <a:xfrm>
            <a:off x="7666038" y="4267200"/>
            <a:ext cx="1477962" cy="2590800"/>
          </a:xfrm>
          <a:prstGeom prst="rect">
            <a:avLst/>
          </a:prstGeom>
          <a:noFill/>
          <a:ln w="9525">
            <a:noFill/>
            <a:miter lim="800000"/>
            <a:headEnd/>
            <a:tailEnd/>
          </a:ln>
        </p:spPr>
      </p:pic>
      <p:pic>
        <p:nvPicPr>
          <p:cNvPr id="11269" name="Picture 6" descr="NO.WMF"/>
          <p:cNvPicPr>
            <a:picLocks noChangeAspect="1"/>
          </p:cNvPicPr>
          <p:nvPr/>
        </p:nvPicPr>
        <p:blipFill>
          <a:blip r:embed="rId5" cstate="email"/>
          <a:srcRect/>
          <a:stretch>
            <a:fillRect/>
          </a:stretch>
        </p:blipFill>
        <p:spPr bwMode="auto">
          <a:xfrm>
            <a:off x="7697788" y="5105400"/>
            <a:ext cx="1446212" cy="1462088"/>
          </a:xfrm>
          <a:prstGeom prst="rect">
            <a:avLst/>
          </a:prstGeom>
          <a:noFill/>
          <a:ln w="9525">
            <a:noFill/>
            <a:miter lim="800000"/>
            <a:headEnd/>
            <a:tailEnd/>
          </a:ln>
        </p:spPr>
      </p:pic>
      <p:sp>
        <p:nvSpPr>
          <p:cNvPr id="6" name="Title 5"/>
          <p:cNvSpPr>
            <a:spLocks noGrp="1"/>
          </p:cNvSpPr>
          <p:nvPr>
            <p:ph type="title"/>
          </p:nvPr>
        </p:nvSpPr>
        <p:spPr>
          <a:xfrm>
            <a:off x="457200" y="152400"/>
            <a:ext cx="8229600" cy="1143000"/>
          </a:xfrm>
        </p:spPr>
        <p:txBody>
          <a:bodyPr/>
          <a:lstStyle/>
          <a:p>
            <a:r>
              <a:rPr lang="en-US" sz="4000" b="1" dirty="0" smtClean="0">
                <a:sym typeface="Monotype Sorts" pitchFamily="2" charset="2"/>
              </a:rPr>
              <a:t>Resource Conservation and Recovery Act (RCRA)</a:t>
            </a:r>
            <a:endParaRPr lang="en-US" sz="4000" b="1" dirty="0"/>
          </a:p>
        </p:txBody>
      </p:sp>
    </p:spTree>
    <p:custDataLst>
      <p:tags r:id="rId1"/>
    </p:custDataLst>
    <p:extLst>
      <p:ext uri="{BB962C8B-B14F-4D97-AF65-F5344CB8AC3E}">
        <p14:creationId xmlns:p14="http://schemas.microsoft.com/office/powerpoint/2010/main" val="24834314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Text Box 3"/>
          <p:cNvSpPr txBox="1">
            <a:spLocks noChangeArrowheads="1"/>
          </p:cNvSpPr>
          <p:nvPr/>
        </p:nvSpPr>
        <p:spPr bwMode="auto">
          <a:xfrm>
            <a:off x="841375" y="1352550"/>
            <a:ext cx="7693025" cy="4108450"/>
          </a:xfrm>
          <a:prstGeom prst="rect">
            <a:avLst/>
          </a:prstGeom>
          <a:noFill/>
          <a:ln w="12700">
            <a:noFill/>
            <a:miter lim="800000"/>
            <a:headEnd/>
            <a:tailEnd/>
          </a:ln>
        </p:spPr>
        <p:txBody>
          <a:bodyPr>
            <a:spAutoFit/>
          </a:bodyPr>
          <a:lstStyle/>
          <a:p>
            <a:pPr marL="342900" indent="-342900" eaLnBrk="0" hangingPunct="0">
              <a:buFont typeface="Monotype Sorts" pitchFamily="2" charset="2"/>
              <a:buNone/>
            </a:pPr>
            <a:endParaRPr lang="en-US" sz="2400" b="1" dirty="0"/>
          </a:p>
          <a:p>
            <a:pPr marL="342900" indent="-342900" eaLnBrk="0" hangingPunct="0">
              <a:buFont typeface="Monotype Sorts" pitchFamily="2" charset="2"/>
              <a:buNone/>
            </a:pPr>
            <a:endParaRPr lang="en-US" sz="2400" b="1" dirty="0"/>
          </a:p>
          <a:p>
            <a:pPr marL="342900" indent="-342900" eaLnBrk="0" hangingPunct="0">
              <a:buFont typeface="Monotype Sorts" pitchFamily="2" charset="2"/>
              <a:buNone/>
            </a:pPr>
            <a:r>
              <a:rPr lang="en-US" sz="2400" b="1" dirty="0"/>
              <a:t>	</a:t>
            </a: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r>
              <a:rPr lang="en-US" sz="2400" b="1" dirty="0"/>
              <a:t> 	</a:t>
            </a:r>
            <a:endParaRPr lang="en-US" sz="2400" b="1" dirty="0">
              <a:cs typeface="Arial" charset="0"/>
            </a:endParaRP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endParaRPr lang="en-US" sz="2400" b="1" dirty="0">
              <a:latin typeface="Times New Roman" pitchFamily="18" charset="0"/>
            </a:endParaRPr>
          </a:p>
        </p:txBody>
      </p:sp>
      <p:sp>
        <p:nvSpPr>
          <p:cNvPr id="12292" name="Rectangle 4"/>
          <p:cNvSpPr>
            <a:spLocks noChangeArrowheads="1"/>
          </p:cNvSpPr>
          <p:nvPr/>
        </p:nvSpPr>
        <p:spPr bwMode="auto">
          <a:xfrm>
            <a:off x="228600" y="3505200"/>
            <a:ext cx="8686800" cy="3139321"/>
          </a:xfrm>
          <a:prstGeom prst="rect">
            <a:avLst/>
          </a:prstGeom>
          <a:noFill/>
          <a:ln w="9525">
            <a:noFill/>
            <a:miter lim="800000"/>
            <a:headEnd/>
            <a:tailEnd/>
          </a:ln>
        </p:spPr>
        <p:txBody>
          <a:bodyPr wrap="square">
            <a:spAutoFit/>
          </a:bodyPr>
          <a:lstStyle/>
          <a:p>
            <a:pPr eaLnBrk="0" hangingPunct="0">
              <a:buFont typeface="Wingdings" pitchFamily="2" charset="2"/>
              <a:buChar char="q"/>
              <a:defRPr/>
            </a:pPr>
            <a:r>
              <a:rPr lang="en-US" sz="2800" b="1" dirty="0" smtClean="0">
                <a:latin typeface="+mj-lt"/>
                <a:sym typeface="Monotype Sorts" pitchFamily="2" charset="2"/>
              </a:rPr>
              <a:t> Governs the discharge to bodies of water</a:t>
            </a:r>
          </a:p>
          <a:p>
            <a:pPr eaLnBrk="0" hangingPunct="0">
              <a:buFont typeface="Wingdings" pitchFamily="2" charset="2"/>
              <a:buChar char="q"/>
              <a:defRPr/>
            </a:pPr>
            <a:r>
              <a:rPr lang="en-US" sz="2800" b="1" dirty="0" smtClean="0">
                <a:latin typeface="+mj-lt"/>
                <a:sym typeface="Monotype Sorts" pitchFamily="2" charset="2"/>
              </a:rPr>
              <a:t> Soldiers </a:t>
            </a:r>
            <a:r>
              <a:rPr lang="en-US" sz="2800" b="1" dirty="0">
                <a:latin typeface="+mj-lt"/>
                <a:sym typeface="Monotype Sorts" pitchFamily="2" charset="2"/>
              </a:rPr>
              <a:t>comply with the CWA </a:t>
            </a:r>
            <a:r>
              <a:rPr lang="en-US" sz="2800" b="1" dirty="0" smtClean="0">
                <a:latin typeface="+mj-lt"/>
                <a:sym typeface="Monotype Sorts" pitchFamily="2" charset="2"/>
              </a:rPr>
              <a:t>by… </a:t>
            </a:r>
            <a:endParaRPr lang="en-US" sz="2800" b="1" dirty="0">
              <a:latin typeface="+mj-lt"/>
              <a:sym typeface="Monotype Sorts" pitchFamily="2" charset="2"/>
            </a:endParaRPr>
          </a:p>
          <a:p>
            <a:pPr eaLnBrk="0" hangingPunct="0">
              <a:defRPr/>
            </a:pPr>
            <a:endParaRPr lang="en-US" sz="2200" b="1" dirty="0">
              <a:latin typeface="+mj-lt"/>
              <a:sym typeface="Monotype Sorts" pitchFamily="2" charset="2"/>
            </a:endParaRPr>
          </a:p>
          <a:p>
            <a:pPr marL="336550" eaLnBrk="0" hangingPunct="0">
              <a:buFont typeface="Arial" pitchFamily="34" charset="0"/>
              <a:buChar char="−"/>
              <a:defRPr/>
            </a:pPr>
            <a:r>
              <a:rPr lang="en-US" sz="2400" b="1" dirty="0" smtClean="0">
                <a:latin typeface="+mj-lt"/>
                <a:cs typeface="Arial" charset="0"/>
                <a:sym typeface="Monotype Sorts" pitchFamily="2" charset="2"/>
              </a:rPr>
              <a:t> </a:t>
            </a:r>
            <a:r>
              <a:rPr lang="en-US" sz="2400" dirty="0" smtClean="0">
                <a:latin typeface="+mj-lt"/>
                <a:cs typeface="Arial" charset="0"/>
                <a:sym typeface="Monotype Sorts" pitchFamily="2" charset="2"/>
              </a:rPr>
              <a:t>Consult with Environmental Office; permits often required</a:t>
            </a:r>
            <a:r>
              <a:rPr lang="en-US" sz="2400" b="1" dirty="0" smtClean="0">
                <a:latin typeface="+mj-lt"/>
                <a:cs typeface="Arial" charset="0"/>
                <a:sym typeface="Monotype Sorts" pitchFamily="2" charset="2"/>
              </a:rPr>
              <a:t>  </a:t>
            </a:r>
          </a:p>
          <a:p>
            <a:pPr marL="336550" eaLnBrk="0" hangingPunct="0">
              <a:buFont typeface="Arial" pitchFamily="34" charset="0"/>
              <a:buChar char="−"/>
              <a:defRPr/>
            </a:pPr>
            <a:r>
              <a:rPr lang="en-US" sz="2400" dirty="0" smtClean="0">
                <a:latin typeface="+mj-lt"/>
                <a:cs typeface="Arial" charset="0"/>
                <a:sym typeface="Monotype Sorts" pitchFamily="2" charset="2"/>
              </a:rPr>
              <a:t> Install &amp; maintain Best Management Practices (BMPs) </a:t>
            </a:r>
          </a:p>
          <a:p>
            <a:pPr marL="336550" eaLnBrk="0" hangingPunct="0">
              <a:buFont typeface="Arial" pitchFamily="34" charset="0"/>
              <a:buChar char="−"/>
              <a:defRPr/>
            </a:pPr>
            <a:r>
              <a:rPr lang="en-US" sz="2400" dirty="0" smtClean="0">
                <a:latin typeface="+mj-lt"/>
                <a:cs typeface="Arial" charset="0"/>
                <a:sym typeface="Monotype Sorts" pitchFamily="2" charset="2"/>
              </a:rPr>
              <a:t> Proper disposal </a:t>
            </a:r>
            <a:r>
              <a:rPr lang="en-US" sz="2400" dirty="0">
                <a:latin typeface="+mj-lt"/>
                <a:cs typeface="Arial" charset="0"/>
                <a:sym typeface="Monotype Sorts" pitchFamily="2" charset="2"/>
              </a:rPr>
              <a:t>of chemicals, solvents, and </a:t>
            </a:r>
            <a:r>
              <a:rPr lang="en-US" sz="2400" dirty="0" smtClean="0">
                <a:latin typeface="+mj-lt"/>
                <a:cs typeface="Arial" charset="0"/>
                <a:sym typeface="Monotype Sorts" pitchFamily="2" charset="2"/>
              </a:rPr>
              <a:t>HW    </a:t>
            </a:r>
            <a:endParaRPr lang="en-US" sz="2400" dirty="0">
              <a:latin typeface="+mj-lt"/>
              <a:cs typeface="Arial" charset="0"/>
              <a:sym typeface="Monotype Sorts" pitchFamily="2" charset="2"/>
            </a:endParaRPr>
          </a:p>
          <a:p>
            <a:pPr marL="336550" lvl="1" eaLnBrk="0" hangingPunct="0">
              <a:buFont typeface="Arial" pitchFamily="34" charset="0"/>
              <a:buChar char="−"/>
              <a:defRPr/>
            </a:pPr>
            <a:r>
              <a:rPr lang="en-US" sz="2400" dirty="0" smtClean="0">
                <a:latin typeface="+mj-lt"/>
                <a:cs typeface="Arial" charset="0"/>
                <a:sym typeface="Monotype Sorts" pitchFamily="2" charset="2"/>
              </a:rPr>
              <a:t> Washing </a:t>
            </a:r>
            <a:r>
              <a:rPr lang="en-US" sz="2400" dirty="0">
                <a:latin typeface="+mj-lt"/>
                <a:cs typeface="Arial" charset="0"/>
                <a:sym typeface="Monotype Sorts" pitchFamily="2" charset="2"/>
              </a:rPr>
              <a:t>vehicles in approved wash racks </a:t>
            </a:r>
            <a:r>
              <a:rPr lang="en-US" sz="2400" dirty="0" smtClean="0">
                <a:latin typeface="+mj-lt"/>
                <a:cs typeface="Arial" charset="0"/>
                <a:sym typeface="Monotype Sorts" pitchFamily="2" charset="2"/>
              </a:rPr>
              <a:t>only</a:t>
            </a:r>
            <a:endParaRPr lang="en-US" sz="2400" dirty="0">
              <a:latin typeface="+mj-lt"/>
              <a:cs typeface="Arial" charset="0"/>
              <a:sym typeface="Monotype Sorts" pitchFamily="2" charset="2"/>
            </a:endParaRPr>
          </a:p>
          <a:p>
            <a:pPr marL="336550" lvl="1" eaLnBrk="0" hangingPunct="0">
              <a:buFont typeface="Arial" pitchFamily="34" charset="0"/>
              <a:buChar char="−"/>
              <a:defRPr/>
            </a:pPr>
            <a:r>
              <a:rPr lang="en-US" sz="2400" dirty="0" smtClean="0">
                <a:latin typeface="+mj-lt"/>
                <a:cs typeface="Arial" charset="0"/>
                <a:sym typeface="Monotype Sorts" pitchFamily="2" charset="2"/>
              </a:rPr>
              <a:t> </a:t>
            </a:r>
            <a:r>
              <a:rPr lang="en-US" sz="2400" dirty="0">
                <a:latin typeface="+mj-lt"/>
                <a:cs typeface="Arial" charset="0"/>
                <a:sym typeface="Monotype Sorts" pitchFamily="2" charset="2"/>
              </a:rPr>
              <a:t>Cleaning up spills in the work area </a:t>
            </a:r>
            <a:r>
              <a:rPr lang="en-US" sz="2400" dirty="0" smtClean="0">
                <a:latin typeface="+mj-lt"/>
                <a:cs typeface="Arial" charset="0"/>
                <a:sym typeface="Monotype Sorts" pitchFamily="2" charset="2"/>
              </a:rPr>
              <a:t>immediately</a:t>
            </a:r>
            <a:endParaRPr lang="en-US" sz="2400" dirty="0">
              <a:latin typeface="+mj-lt"/>
              <a:cs typeface="Arial" charset="0"/>
              <a:sym typeface="Monotype Sorts" pitchFamily="2" charset="2"/>
            </a:endParaRPr>
          </a:p>
        </p:txBody>
      </p:sp>
      <p:pic>
        <p:nvPicPr>
          <p:cNvPr id="267265" name="Picture 1"/>
          <p:cNvPicPr>
            <a:picLocks noChangeAspect="1" noChangeArrowheads="1"/>
          </p:cNvPicPr>
          <p:nvPr/>
        </p:nvPicPr>
        <p:blipFill>
          <a:blip r:embed="rId4" cstate="email"/>
          <a:srcRect/>
          <a:stretch>
            <a:fillRect/>
          </a:stretch>
        </p:blipFill>
        <p:spPr bwMode="auto">
          <a:xfrm>
            <a:off x="3048000" y="1143000"/>
            <a:ext cx="3073400" cy="2305050"/>
          </a:xfrm>
          <a:prstGeom prst="rect">
            <a:avLst/>
          </a:prstGeom>
          <a:noFill/>
          <a:ln w="9525">
            <a:noFill/>
            <a:miter lim="800000"/>
            <a:headEnd/>
            <a:tailEnd/>
          </a:ln>
          <a:effectLst/>
        </p:spPr>
      </p:pic>
      <p:sp>
        <p:nvSpPr>
          <p:cNvPr id="6" name="Title 5"/>
          <p:cNvSpPr>
            <a:spLocks noGrp="1"/>
          </p:cNvSpPr>
          <p:nvPr>
            <p:ph type="title"/>
          </p:nvPr>
        </p:nvSpPr>
        <p:spPr>
          <a:xfrm>
            <a:off x="457200" y="0"/>
            <a:ext cx="8229600" cy="1143000"/>
          </a:xfrm>
        </p:spPr>
        <p:txBody>
          <a:bodyPr/>
          <a:lstStyle/>
          <a:p>
            <a:r>
              <a:rPr lang="en-US" sz="4000" b="1" dirty="0" smtClean="0">
                <a:sym typeface="Monotype Sorts" pitchFamily="2" charset="2"/>
              </a:rPr>
              <a:t>Clean Water Act (CWA)</a:t>
            </a:r>
            <a:endParaRPr lang="en-US" sz="4000" b="1" dirty="0"/>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Text Box 3"/>
          <p:cNvSpPr txBox="1">
            <a:spLocks noChangeArrowheads="1"/>
          </p:cNvSpPr>
          <p:nvPr/>
        </p:nvSpPr>
        <p:spPr bwMode="auto">
          <a:xfrm>
            <a:off x="841375" y="2057400"/>
            <a:ext cx="7693025" cy="4108450"/>
          </a:xfrm>
          <a:prstGeom prst="rect">
            <a:avLst/>
          </a:prstGeom>
          <a:noFill/>
          <a:ln w="12700">
            <a:noFill/>
            <a:miter lim="800000"/>
            <a:headEnd/>
            <a:tailEnd/>
          </a:ln>
        </p:spPr>
        <p:txBody>
          <a:bodyPr>
            <a:spAutoFit/>
          </a:bodyPr>
          <a:lstStyle/>
          <a:p>
            <a:pPr marL="342900" indent="-342900" eaLnBrk="0" hangingPunct="0">
              <a:buFont typeface="Monotype Sorts" pitchFamily="2" charset="2"/>
              <a:buNone/>
            </a:pPr>
            <a:endParaRPr lang="en-US" sz="2400" b="1" dirty="0"/>
          </a:p>
          <a:p>
            <a:pPr marL="342900" indent="-342900" eaLnBrk="0" hangingPunct="0">
              <a:buFont typeface="Monotype Sorts" pitchFamily="2" charset="2"/>
              <a:buNone/>
            </a:pPr>
            <a:endParaRPr lang="en-US" sz="2400" b="1" dirty="0"/>
          </a:p>
          <a:p>
            <a:pPr marL="342900" indent="-342900" eaLnBrk="0" hangingPunct="0">
              <a:buFont typeface="Monotype Sorts" pitchFamily="2" charset="2"/>
              <a:buNone/>
            </a:pPr>
            <a:r>
              <a:rPr lang="en-US" sz="2400" b="1" dirty="0"/>
              <a:t>	</a:t>
            </a: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r>
              <a:rPr lang="en-US" sz="2400" b="1" dirty="0"/>
              <a:t> 	</a:t>
            </a:r>
            <a:endParaRPr lang="en-US" sz="2400" b="1" dirty="0">
              <a:cs typeface="Arial" charset="0"/>
            </a:endParaRP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endParaRPr lang="en-US" sz="2400" b="1" dirty="0">
              <a:latin typeface="Times New Roman" pitchFamily="18" charset="0"/>
            </a:endParaRPr>
          </a:p>
        </p:txBody>
      </p:sp>
      <p:sp>
        <p:nvSpPr>
          <p:cNvPr id="13316" name="Rectangle 4"/>
          <p:cNvSpPr>
            <a:spLocks noChangeArrowheads="1"/>
          </p:cNvSpPr>
          <p:nvPr/>
        </p:nvSpPr>
        <p:spPr bwMode="auto">
          <a:xfrm>
            <a:off x="228600" y="1872020"/>
            <a:ext cx="8686800" cy="4985980"/>
          </a:xfrm>
          <a:prstGeom prst="rect">
            <a:avLst/>
          </a:prstGeom>
          <a:noFill/>
          <a:ln w="9525">
            <a:noFill/>
            <a:miter lim="800000"/>
            <a:headEnd/>
            <a:tailEnd/>
          </a:ln>
        </p:spPr>
        <p:txBody>
          <a:bodyPr wrap="square">
            <a:spAutoFit/>
          </a:bodyPr>
          <a:lstStyle/>
          <a:p>
            <a:pPr eaLnBrk="0" hangingPunct="0">
              <a:buFont typeface="Wingdings" pitchFamily="2" charset="2"/>
              <a:buChar char="q"/>
              <a:defRPr/>
            </a:pPr>
            <a:r>
              <a:rPr lang="en-US" sz="2800" b="1" dirty="0" smtClean="0">
                <a:latin typeface="+mj-lt"/>
                <a:sym typeface="Monotype Sorts" pitchFamily="2" charset="2"/>
              </a:rPr>
              <a:t> Prevent, control, and/or reduce air pollution </a:t>
            </a:r>
          </a:p>
          <a:p>
            <a:pPr eaLnBrk="0" hangingPunct="0">
              <a:buFont typeface="Wingdings" pitchFamily="2" charset="2"/>
              <a:buChar char="q"/>
              <a:defRPr/>
            </a:pPr>
            <a:r>
              <a:rPr lang="en-US" sz="2800" b="1" dirty="0" smtClean="0">
                <a:latin typeface="+mj-lt"/>
                <a:sym typeface="Monotype Sorts" pitchFamily="2" charset="2"/>
              </a:rPr>
              <a:t> Soldiers </a:t>
            </a:r>
            <a:r>
              <a:rPr lang="en-US" sz="2800" b="1" dirty="0">
                <a:latin typeface="+mj-lt"/>
                <a:sym typeface="Monotype Sorts" pitchFamily="2" charset="2"/>
              </a:rPr>
              <a:t>comply with the CAA </a:t>
            </a:r>
            <a:r>
              <a:rPr lang="en-US" sz="2800" b="1" dirty="0" smtClean="0">
                <a:latin typeface="+mj-lt"/>
                <a:sym typeface="Monotype Sorts" pitchFamily="2" charset="2"/>
              </a:rPr>
              <a:t>by…</a:t>
            </a:r>
          </a:p>
          <a:p>
            <a:pPr eaLnBrk="0" hangingPunct="0">
              <a:defRPr/>
            </a:pPr>
            <a:endParaRPr lang="en-US" dirty="0">
              <a:sym typeface="Monotype Sorts" pitchFamily="2" charset="2"/>
            </a:endParaRPr>
          </a:p>
          <a:p>
            <a:pPr marL="692150" indent="-355600" eaLnBrk="0" hangingPunct="0">
              <a:buFont typeface="Arial" pitchFamily="34" charset="0"/>
              <a:buChar char="−"/>
              <a:defRPr/>
            </a:pPr>
            <a:r>
              <a:rPr lang="en-US" sz="2400" dirty="0" smtClean="0">
                <a:cs typeface="Arial" charset="0"/>
                <a:sym typeface="Monotype Sorts" pitchFamily="2" charset="2"/>
              </a:rPr>
              <a:t>Follow permit requirements  </a:t>
            </a:r>
          </a:p>
          <a:p>
            <a:pPr marL="1149350" lvl="1" indent="-355600" eaLnBrk="0" hangingPunct="0">
              <a:buFont typeface="Arial" pitchFamily="34" charset="0"/>
              <a:buChar char="•"/>
              <a:defRPr/>
            </a:pPr>
            <a:r>
              <a:rPr lang="en-US" sz="2400" dirty="0" smtClean="0">
                <a:cs typeface="Arial" charset="0"/>
                <a:sym typeface="Monotype Sorts" pitchFamily="2" charset="2"/>
              </a:rPr>
              <a:t>Quarry operations</a:t>
            </a:r>
          </a:p>
          <a:p>
            <a:pPr marL="1149350" lvl="1" indent="-355600" eaLnBrk="0" hangingPunct="0">
              <a:buFont typeface="Arial" pitchFamily="34" charset="0"/>
              <a:buChar char="•"/>
              <a:defRPr/>
            </a:pPr>
            <a:r>
              <a:rPr lang="en-US" sz="2400" dirty="0" smtClean="0">
                <a:cs typeface="Arial" charset="0"/>
                <a:sym typeface="Monotype Sorts" pitchFamily="2" charset="2"/>
              </a:rPr>
              <a:t>Fog oil/smoke training</a:t>
            </a:r>
          </a:p>
          <a:p>
            <a:pPr marL="1149350" lvl="1" indent="-355600" eaLnBrk="0" hangingPunct="0">
              <a:buFont typeface="Arial" pitchFamily="34" charset="0"/>
              <a:buChar char="•"/>
              <a:defRPr/>
            </a:pPr>
            <a:r>
              <a:rPr lang="en-US" sz="2400" dirty="0" smtClean="0">
                <a:cs typeface="Arial" charset="0"/>
                <a:sym typeface="Monotype Sorts" pitchFamily="2" charset="2"/>
              </a:rPr>
              <a:t>Generator use</a:t>
            </a:r>
          </a:p>
          <a:p>
            <a:pPr marL="1149350" lvl="1" indent="-355600" eaLnBrk="0" hangingPunct="0">
              <a:buFont typeface="Arial" pitchFamily="34" charset="0"/>
              <a:buChar char="•"/>
              <a:defRPr/>
            </a:pPr>
            <a:r>
              <a:rPr lang="en-US" sz="2400" dirty="0" smtClean="0">
                <a:cs typeface="Arial" charset="0"/>
                <a:sym typeface="Monotype Sorts" pitchFamily="2" charset="2"/>
              </a:rPr>
              <a:t>Dust emissions</a:t>
            </a:r>
            <a:endParaRPr lang="en-US" sz="2400" dirty="0">
              <a:cs typeface="Arial" charset="0"/>
              <a:sym typeface="Monotype Sorts" pitchFamily="2" charset="2"/>
            </a:endParaRPr>
          </a:p>
          <a:p>
            <a:pPr marL="336550" lvl="1" eaLnBrk="0" hangingPunct="0">
              <a:buFont typeface="Arial" pitchFamily="34" charset="0"/>
              <a:buChar char="−"/>
              <a:defRPr/>
            </a:pPr>
            <a:r>
              <a:rPr lang="en-US" sz="2400" dirty="0" smtClean="0">
                <a:cs typeface="Arial" charset="0"/>
                <a:sym typeface="Monotype Sorts" pitchFamily="2" charset="2"/>
              </a:rPr>
              <a:t>  Observe </a:t>
            </a:r>
            <a:r>
              <a:rPr lang="en-US" sz="2400" dirty="0">
                <a:cs typeface="Arial" charset="0"/>
                <a:sym typeface="Monotype Sorts" pitchFamily="2" charset="2"/>
              </a:rPr>
              <a:t>local fire and burning </a:t>
            </a:r>
            <a:r>
              <a:rPr lang="en-US" sz="2400" dirty="0" smtClean="0">
                <a:cs typeface="Arial" charset="0"/>
                <a:sym typeface="Monotype Sorts" pitchFamily="2" charset="2"/>
              </a:rPr>
              <a:t>restrictions</a:t>
            </a:r>
            <a:endParaRPr lang="en-US" sz="2400" dirty="0">
              <a:cs typeface="Arial" charset="0"/>
              <a:sym typeface="Monotype Sorts" pitchFamily="2" charset="2"/>
            </a:endParaRPr>
          </a:p>
          <a:p>
            <a:pPr marL="692150" lvl="1" indent="-355600" eaLnBrk="0" hangingPunct="0">
              <a:buFont typeface="Arial" pitchFamily="34" charset="0"/>
              <a:buChar char="−"/>
              <a:defRPr/>
            </a:pPr>
            <a:r>
              <a:rPr lang="en-US" sz="2400" dirty="0" smtClean="0">
                <a:cs typeface="Arial" charset="0"/>
                <a:sym typeface="Monotype Sorts" pitchFamily="2" charset="2"/>
              </a:rPr>
              <a:t>Keep </a:t>
            </a:r>
            <a:r>
              <a:rPr lang="en-US" sz="2400" dirty="0">
                <a:cs typeface="Arial" charset="0"/>
                <a:sym typeface="Monotype Sorts" pitchFamily="2" charset="2"/>
              </a:rPr>
              <a:t>solvent vats </a:t>
            </a:r>
            <a:r>
              <a:rPr lang="en-US" sz="2400" dirty="0" smtClean="0">
                <a:cs typeface="Arial" charset="0"/>
                <a:sym typeface="Monotype Sorts" pitchFamily="2" charset="2"/>
              </a:rPr>
              <a:t>and other HM/HW containers closed </a:t>
            </a:r>
            <a:r>
              <a:rPr lang="en-US" sz="2400" dirty="0">
                <a:cs typeface="Arial" charset="0"/>
                <a:sym typeface="Monotype Sorts" pitchFamily="2" charset="2"/>
              </a:rPr>
              <a:t>when not in </a:t>
            </a:r>
            <a:r>
              <a:rPr lang="en-US" sz="2400" dirty="0" smtClean="0">
                <a:cs typeface="Arial" charset="0"/>
                <a:sym typeface="Monotype Sorts" pitchFamily="2" charset="2"/>
              </a:rPr>
              <a:t>use</a:t>
            </a:r>
            <a:endParaRPr lang="en-US" sz="2400" dirty="0">
              <a:cs typeface="Arial" charset="0"/>
              <a:sym typeface="Monotype Sorts" pitchFamily="2" charset="2"/>
            </a:endParaRPr>
          </a:p>
          <a:p>
            <a:pPr marL="692150" lvl="1" indent="-355600" eaLnBrk="0" hangingPunct="0">
              <a:buFont typeface="Arial" pitchFamily="34" charset="0"/>
              <a:buChar char="−"/>
              <a:defRPr/>
            </a:pPr>
            <a:r>
              <a:rPr lang="en-US" sz="2400" dirty="0" smtClean="0">
                <a:cs typeface="Arial" charset="0"/>
                <a:sym typeface="Monotype Sorts" pitchFamily="2" charset="2"/>
              </a:rPr>
              <a:t>Maintain </a:t>
            </a:r>
            <a:r>
              <a:rPr lang="en-US" sz="2400" dirty="0">
                <a:cs typeface="Arial" charset="0"/>
                <a:sym typeface="Monotype Sorts" pitchFamily="2" charset="2"/>
              </a:rPr>
              <a:t>and </a:t>
            </a:r>
            <a:r>
              <a:rPr lang="en-US" sz="2400" dirty="0" smtClean="0">
                <a:cs typeface="Arial" charset="0"/>
                <a:sym typeface="Monotype Sorts" pitchFamily="2" charset="2"/>
              </a:rPr>
              <a:t>operate </a:t>
            </a:r>
            <a:r>
              <a:rPr lang="en-US" sz="2400" dirty="0">
                <a:cs typeface="Arial" charset="0"/>
                <a:sym typeface="Monotype Sorts" pitchFamily="2" charset="2"/>
              </a:rPr>
              <a:t>equipment properly to minimize air </a:t>
            </a:r>
            <a:r>
              <a:rPr lang="en-US" sz="2400" dirty="0" smtClean="0">
                <a:cs typeface="Arial" charset="0"/>
                <a:sym typeface="Monotype Sorts" pitchFamily="2" charset="2"/>
              </a:rPr>
              <a:t>pollution</a:t>
            </a:r>
            <a:endParaRPr lang="en-US" sz="2400" dirty="0">
              <a:cs typeface="Arial" charset="0"/>
              <a:sym typeface="Monotype Sorts" pitchFamily="2" charset="2"/>
            </a:endParaRPr>
          </a:p>
        </p:txBody>
      </p:sp>
      <p:pic>
        <p:nvPicPr>
          <p:cNvPr id="18" name="Picture 11" descr="C:\Users\joshua.pennington\AppData\Local\Microsoft\Windows\Temporary Internet Files\Content.IE5\S2S1UA36\MM900234710[1].gif"/>
          <p:cNvPicPr>
            <a:picLocks noChangeAspect="1" noChangeArrowheads="1" noCrop="1"/>
          </p:cNvPicPr>
          <p:nvPr/>
        </p:nvPicPr>
        <p:blipFill>
          <a:blip r:embed="rId4" cstate="email"/>
          <a:srcRect/>
          <a:stretch>
            <a:fillRect/>
          </a:stretch>
        </p:blipFill>
        <p:spPr bwMode="auto">
          <a:xfrm>
            <a:off x="7086600" y="0"/>
            <a:ext cx="1905000" cy="1934766"/>
          </a:xfrm>
          <a:prstGeom prst="rect">
            <a:avLst/>
          </a:prstGeom>
          <a:noFill/>
        </p:spPr>
      </p:pic>
      <p:sp>
        <p:nvSpPr>
          <p:cNvPr id="6" name="Title 5"/>
          <p:cNvSpPr>
            <a:spLocks noGrp="1"/>
          </p:cNvSpPr>
          <p:nvPr>
            <p:ph type="title"/>
          </p:nvPr>
        </p:nvSpPr>
        <p:spPr>
          <a:xfrm>
            <a:off x="0" y="152400"/>
            <a:ext cx="6858000" cy="1143000"/>
          </a:xfrm>
        </p:spPr>
        <p:txBody>
          <a:bodyPr/>
          <a:lstStyle/>
          <a:p>
            <a:r>
              <a:rPr lang="en-US" sz="4000" b="1" dirty="0" smtClean="0"/>
              <a:t>Clean Air Act (CAA)</a:t>
            </a:r>
            <a:endParaRPr lang="en-US" sz="4000" b="1"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1447800"/>
            <a:ext cx="9144000" cy="5355312"/>
          </a:xfrm>
          <a:prstGeom prst="rect">
            <a:avLst/>
          </a:prstGeom>
          <a:noFill/>
          <a:ln w="9525">
            <a:noFill/>
            <a:miter lim="800000"/>
            <a:headEnd/>
            <a:tailEnd/>
          </a:ln>
        </p:spPr>
        <p:txBody>
          <a:bodyPr wrap="square">
            <a:spAutoFit/>
          </a:bodyPr>
          <a:lstStyle/>
          <a:p>
            <a:pPr eaLnBrk="0" hangingPunct="0">
              <a:buFont typeface="Wingdings" pitchFamily="2" charset="2"/>
              <a:buChar char="q"/>
              <a:defRPr/>
            </a:pPr>
            <a:r>
              <a:rPr lang="en-US" sz="2800" b="1" dirty="0" smtClean="0">
                <a:latin typeface="+mj-lt"/>
                <a:sym typeface="Monotype Sorts" pitchFamily="2" charset="2"/>
              </a:rPr>
              <a:t> 36 CFR 800</a:t>
            </a:r>
            <a:endParaRPr lang="en-US" sz="2800" b="1" dirty="0" smtClean="0">
              <a:sym typeface="Monotype Sorts" pitchFamily="2" charset="2"/>
            </a:endParaRPr>
          </a:p>
          <a:p>
            <a:pPr eaLnBrk="0" hangingPunct="0">
              <a:buFont typeface="Wingdings" pitchFamily="2" charset="2"/>
              <a:buChar char="q"/>
              <a:defRPr/>
            </a:pPr>
            <a:r>
              <a:rPr lang="en-US" sz="2800" b="1" dirty="0" smtClean="0">
                <a:sym typeface="Monotype Sorts" pitchFamily="2" charset="2"/>
              </a:rPr>
              <a:t> Soldiers </a:t>
            </a:r>
            <a:r>
              <a:rPr lang="en-US" sz="2800" b="1" dirty="0">
                <a:sym typeface="Monotype Sorts" pitchFamily="2" charset="2"/>
              </a:rPr>
              <a:t>comply with the NHPA </a:t>
            </a:r>
            <a:r>
              <a:rPr lang="en-US" sz="2800" b="1" dirty="0" smtClean="0">
                <a:sym typeface="Monotype Sorts" pitchFamily="2" charset="2"/>
              </a:rPr>
              <a:t>by… </a:t>
            </a:r>
            <a:endParaRPr lang="en-US" sz="2800" b="1" dirty="0">
              <a:sym typeface="Monotype Sorts" pitchFamily="2" charset="2"/>
            </a:endParaRPr>
          </a:p>
          <a:p>
            <a:pPr eaLnBrk="0" hangingPunct="0">
              <a:buFont typeface="Monotype Sorts" pitchFamily="2" charset="2"/>
              <a:buNone/>
              <a:defRPr/>
            </a:pPr>
            <a:r>
              <a:rPr lang="en-US" sz="2400" b="1" dirty="0">
                <a:cs typeface="Arial" charset="0"/>
                <a:sym typeface="Monotype Sorts" pitchFamily="2" charset="2"/>
              </a:rPr>
              <a:t>     </a:t>
            </a:r>
            <a:endParaRPr lang="en-US" sz="2200" b="1" dirty="0">
              <a:cs typeface="Arial" charset="0"/>
              <a:sym typeface="Monotype Sorts" pitchFamily="2" charset="2"/>
            </a:endParaRPr>
          </a:p>
          <a:p>
            <a:pPr marL="627063" indent="-290513" eaLnBrk="0" hangingPunct="0">
              <a:buFont typeface="Arial" pitchFamily="34" charset="0"/>
              <a:buChar char="−"/>
              <a:defRPr/>
            </a:pPr>
            <a:r>
              <a:rPr lang="en-US" sz="2400" dirty="0" smtClean="0">
                <a:cs typeface="Arial" charset="0"/>
                <a:sym typeface="Monotype Sorts" pitchFamily="2" charset="2"/>
              </a:rPr>
              <a:t>Consult with installation Environmental Office</a:t>
            </a:r>
          </a:p>
          <a:p>
            <a:pPr marL="627063" indent="-290513" eaLnBrk="0" hangingPunct="0">
              <a:buFont typeface="Arial" pitchFamily="34" charset="0"/>
              <a:buChar char="−"/>
              <a:defRPr/>
            </a:pPr>
            <a:r>
              <a:rPr lang="en-US" sz="2400" dirty="0" smtClean="0">
                <a:cs typeface="Arial" charset="0"/>
                <a:sym typeface="Monotype Sorts" pitchFamily="2" charset="2"/>
              </a:rPr>
              <a:t>Historic properties impact analysis of proposed actions</a:t>
            </a:r>
          </a:p>
          <a:p>
            <a:pPr marL="627063" indent="-290513" eaLnBrk="0" hangingPunct="0">
              <a:buFont typeface="Arial" pitchFamily="34" charset="0"/>
              <a:buChar char="−"/>
              <a:defRPr/>
            </a:pPr>
            <a:r>
              <a:rPr lang="en-US" sz="2400" dirty="0" smtClean="0">
                <a:cs typeface="Arial" charset="0"/>
                <a:sym typeface="Monotype Sorts" pitchFamily="2" charset="2"/>
              </a:rPr>
              <a:t>Official consultation and public comment period</a:t>
            </a:r>
          </a:p>
          <a:p>
            <a:pPr marL="627063" indent="-290513" eaLnBrk="0" hangingPunct="0">
              <a:buFont typeface="Arial" pitchFamily="34" charset="0"/>
              <a:buChar char="−"/>
              <a:defRPr/>
            </a:pPr>
            <a:r>
              <a:rPr lang="en-US" sz="2400" dirty="0" smtClean="0">
                <a:cs typeface="Arial" charset="0"/>
                <a:sym typeface="Monotype Sorts" pitchFamily="2" charset="2"/>
              </a:rPr>
              <a:t>During planning process, prior to starting or obligating funds</a:t>
            </a:r>
          </a:p>
          <a:p>
            <a:pPr marL="627063" indent="-290513" eaLnBrk="0" hangingPunct="0">
              <a:buFont typeface="Arial" pitchFamily="34" charset="0"/>
              <a:buChar char="−"/>
              <a:defRPr/>
            </a:pPr>
            <a:r>
              <a:rPr lang="en-US" sz="2400" dirty="0" smtClean="0">
                <a:cs typeface="Arial" charset="0"/>
                <a:sym typeface="Monotype Sorts" pitchFamily="2" charset="2"/>
              </a:rPr>
              <a:t>Reporting </a:t>
            </a:r>
            <a:r>
              <a:rPr lang="en-US" sz="2400" dirty="0">
                <a:cs typeface="Arial" charset="0"/>
                <a:sym typeface="Monotype Sorts" pitchFamily="2" charset="2"/>
              </a:rPr>
              <a:t>the discovery of </a:t>
            </a:r>
            <a:r>
              <a:rPr lang="en-US" sz="2400" dirty="0" smtClean="0">
                <a:cs typeface="Arial" charset="0"/>
                <a:sym typeface="Monotype Sorts" pitchFamily="2" charset="2"/>
              </a:rPr>
              <a:t>artifacts and </a:t>
            </a:r>
            <a:r>
              <a:rPr lang="en-US" sz="2400" dirty="0">
                <a:cs typeface="Arial" charset="0"/>
                <a:sym typeface="Monotype Sorts" pitchFamily="2" charset="2"/>
              </a:rPr>
              <a:t>sites to the </a:t>
            </a:r>
            <a:r>
              <a:rPr lang="en-US" sz="2400" dirty="0" smtClean="0">
                <a:cs typeface="Arial" charset="0"/>
                <a:sym typeface="Monotype Sorts" pitchFamily="2" charset="2"/>
              </a:rPr>
              <a:t>COC</a:t>
            </a:r>
          </a:p>
          <a:p>
            <a:pPr marL="627063" lvl="1" indent="-290513" eaLnBrk="0" hangingPunct="0">
              <a:buFont typeface="Arial" pitchFamily="34" charset="0"/>
              <a:buChar char="−"/>
              <a:defRPr/>
            </a:pPr>
            <a:r>
              <a:rPr lang="en-US" sz="2400" dirty="0" smtClean="0">
                <a:cs typeface="Arial" charset="0"/>
                <a:sym typeface="Monotype Sorts" pitchFamily="2" charset="2"/>
              </a:rPr>
              <a:t>Avoiding operations in or near historical, cultural, or archeological sites, and reporting any damages to them</a:t>
            </a:r>
          </a:p>
          <a:p>
            <a:pPr marL="627063" lvl="1" indent="-290513" eaLnBrk="0" hangingPunct="0">
              <a:buFont typeface="Arial" pitchFamily="34" charset="0"/>
              <a:buChar char="−"/>
              <a:defRPr/>
            </a:pPr>
            <a:r>
              <a:rPr lang="en-US" sz="2400" dirty="0" smtClean="0">
                <a:cs typeface="Arial" charset="0"/>
                <a:sym typeface="Monotype Sorts" pitchFamily="2" charset="2"/>
              </a:rPr>
              <a:t>Leaving </a:t>
            </a:r>
            <a:r>
              <a:rPr lang="en-US" sz="2400" dirty="0">
                <a:cs typeface="Arial" charset="0"/>
                <a:sym typeface="Monotype Sorts" pitchFamily="2" charset="2"/>
              </a:rPr>
              <a:t>sites undisturbed.  Don’t take “souvenirs</a:t>
            </a:r>
            <a:r>
              <a:rPr lang="en-US" sz="2400" dirty="0" smtClean="0">
                <a:cs typeface="Arial" charset="0"/>
                <a:sym typeface="Monotype Sorts" pitchFamily="2" charset="2"/>
              </a:rPr>
              <a:t>”.</a:t>
            </a:r>
          </a:p>
          <a:p>
            <a:pPr marL="627063" lvl="1" indent="-290513" eaLnBrk="0" hangingPunct="0">
              <a:buFont typeface="Arial" pitchFamily="34" charset="0"/>
              <a:buChar char="−"/>
              <a:defRPr/>
            </a:pPr>
            <a:r>
              <a:rPr lang="en-US" sz="2400" dirty="0" smtClean="0">
                <a:solidFill>
                  <a:srgbClr val="FF0000"/>
                </a:solidFill>
                <a:cs typeface="Arial" charset="0"/>
                <a:sym typeface="Monotype Sorts" pitchFamily="2" charset="2"/>
              </a:rPr>
              <a:t>Applies to federal undertakings outside the US</a:t>
            </a:r>
          </a:p>
          <a:p>
            <a:pPr marL="627063" lvl="1" indent="-290513" eaLnBrk="0" hangingPunct="0">
              <a:defRPr/>
            </a:pPr>
            <a:endParaRPr lang="en-US" sz="2400" dirty="0" smtClean="0">
              <a:cs typeface="Arial" charset="0"/>
              <a:sym typeface="Monotype Sorts" pitchFamily="2" charset="2"/>
            </a:endParaRPr>
          </a:p>
          <a:p>
            <a:pPr marL="627063" lvl="1" indent="-290513" algn="ctr" eaLnBrk="0" hangingPunct="0">
              <a:defRPr/>
            </a:pPr>
            <a:r>
              <a:rPr lang="en-US" sz="2200" i="1" dirty="0" smtClean="0">
                <a:cs typeface="Arial" charset="0"/>
                <a:sym typeface="Monotype Sorts" pitchFamily="2" charset="2"/>
              </a:rPr>
              <a:t>Just because you don’t see anything doesn’t mean nothing is there</a:t>
            </a:r>
            <a:endParaRPr lang="en-US" sz="2200" i="1" dirty="0">
              <a:cs typeface="Arial" charset="0"/>
              <a:sym typeface="Monotype Sorts" pitchFamily="2" charset="2"/>
            </a:endParaRPr>
          </a:p>
        </p:txBody>
      </p:sp>
      <p:pic>
        <p:nvPicPr>
          <p:cNvPr id="14339" name="Picture 6" descr="Artifacts"/>
          <p:cNvPicPr>
            <a:picLocks noChangeAspect="1" noChangeArrowheads="1"/>
          </p:cNvPicPr>
          <p:nvPr/>
        </p:nvPicPr>
        <p:blipFill>
          <a:blip r:embed="rId4" cstate="email"/>
          <a:srcRect/>
          <a:stretch>
            <a:fillRect/>
          </a:stretch>
        </p:blipFill>
        <p:spPr bwMode="auto">
          <a:xfrm>
            <a:off x="6858000" y="914400"/>
            <a:ext cx="1905000" cy="1905000"/>
          </a:xfrm>
          <a:prstGeom prst="rect">
            <a:avLst/>
          </a:prstGeom>
          <a:noFill/>
          <a:ln w="9525">
            <a:noFill/>
            <a:miter lim="800000"/>
            <a:headEnd/>
            <a:tailEnd/>
          </a:ln>
        </p:spPr>
      </p:pic>
      <p:sp>
        <p:nvSpPr>
          <p:cNvPr id="5" name="Title 5"/>
          <p:cNvSpPr>
            <a:spLocks noGrp="1"/>
          </p:cNvSpPr>
          <p:nvPr>
            <p:ph type="title"/>
          </p:nvPr>
        </p:nvSpPr>
        <p:spPr>
          <a:xfrm>
            <a:off x="0" y="152400"/>
            <a:ext cx="9144000" cy="1143000"/>
          </a:xfrm>
        </p:spPr>
        <p:txBody>
          <a:bodyPr/>
          <a:lstStyle/>
          <a:p>
            <a:r>
              <a:rPr lang="en-US" sz="4000" b="1" dirty="0" smtClean="0">
                <a:sym typeface="Monotype Sorts" pitchFamily="2" charset="2"/>
              </a:rPr>
              <a:t>National Historic Preservation Act (NHPA)</a:t>
            </a:r>
            <a:endParaRPr lang="en-US" sz="4000" b="1" dirty="0"/>
          </a:p>
        </p:txBody>
      </p:sp>
    </p:spTree>
    <p:custDataLst>
      <p:tags r:id="rId1"/>
    </p:custDataLst>
    <p:extLst>
      <p:ext uri="{BB962C8B-B14F-4D97-AF65-F5344CB8AC3E}">
        <p14:creationId xmlns:p14="http://schemas.microsoft.com/office/powerpoint/2010/main" val="8786027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841375" y="2057400"/>
            <a:ext cx="7693025" cy="4108450"/>
          </a:xfrm>
          <a:prstGeom prst="rect">
            <a:avLst/>
          </a:prstGeom>
          <a:noFill/>
          <a:ln w="12700">
            <a:noFill/>
            <a:miter lim="800000"/>
            <a:headEnd/>
            <a:tailEnd/>
          </a:ln>
        </p:spPr>
        <p:txBody>
          <a:bodyPr>
            <a:spAutoFit/>
          </a:bodyPr>
          <a:lstStyle/>
          <a:p>
            <a:pPr marL="342900" indent="-342900" eaLnBrk="0" hangingPunct="0">
              <a:buFont typeface="Monotype Sorts" pitchFamily="2" charset="2"/>
              <a:buNone/>
            </a:pPr>
            <a:endParaRPr lang="en-US" sz="2400" b="1" dirty="0"/>
          </a:p>
          <a:p>
            <a:pPr marL="342900" indent="-342900" eaLnBrk="0" hangingPunct="0">
              <a:buFont typeface="Monotype Sorts" pitchFamily="2" charset="2"/>
              <a:buNone/>
            </a:pPr>
            <a:endParaRPr lang="en-US" sz="2400" b="1" dirty="0"/>
          </a:p>
          <a:p>
            <a:pPr marL="342900" indent="-342900" eaLnBrk="0" hangingPunct="0">
              <a:buFont typeface="Monotype Sorts" pitchFamily="2" charset="2"/>
              <a:buNone/>
            </a:pPr>
            <a:r>
              <a:rPr lang="en-US" sz="2400" b="1" dirty="0"/>
              <a:t>	</a:t>
            </a: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r>
              <a:rPr lang="en-US" sz="2400" b="1" dirty="0"/>
              <a:t> 	</a:t>
            </a:r>
            <a:endParaRPr lang="en-US" sz="2400" b="1" dirty="0">
              <a:cs typeface="Arial" charset="0"/>
            </a:endParaRP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r>
              <a:rPr lang="en-US" sz="2400" b="1" dirty="0">
                <a:cs typeface="Arial" charset="0"/>
              </a:rPr>
              <a:t>		</a:t>
            </a:r>
          </a:p>
          <a:p>
            <a:pPr marL="342900" indent="-342900" eaLnBrk="0" hangingPunct="0">
              <a:buFont typeface="Monotype Sorts" pitchFamily="2" charset="2"/>
              <a:buNone/>
            </a:pPr>
            <a:endParaRPr lang="en-US" sz="2400" b="1" dirty="0">
              <a:cs typeface="Arial" charset="0"/>
            </a:endParaRPr>
          </a:p>
          <a:p>
            <a:pPr marL="342900" indent="-342900" eaLnBrk="0" hangingPunct="0">
              <a:buFont typeface="Monotype Sorts" pitchFamily="2" charset="2"/>
              <a:buNone/>
            </a:pPr>
            <a:endParaRPr lang="en-US" sz="2400" b="1" dirty="0">
              <a:latin typeface="Times New Roman" pitchFamily="18" charset="0"/>
            </a:endParaRPr>
          </a:p>
        </p:txBody>
      </p:sp>
      <p:sp>
        <p:nvSpPr>
          <p:cNvPr id="15364" name="Rectangle 4"/>
          <p:cNvSpPr>
            <a:spLocks noChangeArrowheads="1"/>
          </p:cNvSpPr>
          <p:nvPr/>
        </p:nvSpPr>
        <p:spPr bwMode="auto">
          <a:xfrm>
            <a:off x="152400" y="1143000"/>
            <a:ext cx="8839200" cy="3785652"/>
          </a:xfrm>
          <a:prstGeom prst="rect">
            <a:avLst/>
          </a:prstGeom>
          <a:noFill/>
          <a:ln w="9525">
            <a:noFill/>
            <a:miter lim="800000"/>
            <a:headEnd/>
            <a:tailEnd/>
          </a:ln>
        </p:spPr>
        <p:txBody>
          <a:bodyPr wrap="square">
            <a:spAutoFit/>
          </a:bodyPr>
          <a:lstStyle/>
          <a:p>
            <a:pPr eaLnBrk="0" hangingPunct="0">
              <a:buFont typeface="Wingdings" pitchFamily="2" charset="2"/>
              <a:buChar char="q"/>
              <a:defRPr/>
            </a:pPr>
            <a:r>
              <a:rPr lang="en-US" sz="2800" b="1" dirty="0" smtClean="0">
                <a:latin typeface="+mn-lt"/>
                <a:sym typeface="Monotype Sorts" pitchFamily="2" charset="2"/>
              </a:rPr>
              <a:t> To protect &amp; recover species and ecosystems </a:t>
            </a:r>
          </a:p>
          <a:p>
            <a:pPr eaLnBrk="0" hangingPunct="0">
              <a:buFont typeface="Wingdings" pitchFamily="2" charset="2"/>
              <a:buChar char="q"/>
              <a:defRPr/>
            </a:pPr>
            <a:r>
              <a:rPr lang="en-US" sz="2800" b="1" dirty="0" smtClean="0">
                <a:latin typeface="+mn-lt"/>
                <a:sym typeface="Monotype Sorts" pitchFamily="2" charset="2"/>
              </a:rPr>
              <a:t> Soldiers </a:t>
            </a:r>
            <a:r>
              <a:rPr lang="en-US" sz="2800" b="1" dirty="0">
                <a:latin typeface="+mn-lt"/>
                <a:sym typeface="Monotype Sorts" pitchFamily="2" charset="2"/>
              </a:rPr>
              <a:t>comply with the ESA </a:t>
            </a:r>
            <a:r>
              <a:rPr lang="en-US" sz="2800" b="1" dirty="0" smtClean="0">
                <a:latin typeface="+mn-lt"/>
                <a:sym typeface="Monotype Sorts" pitchFamily="2" charset="2"/>
              </a:rPr>
              <a:t>by…</a:t>
            </a:r>
          </a:p>
          <a:p>
            <a:pPr eaLnBrk="0" hangingPunct="0">
              <a:defRPr/>
            </a:pPr>
            <a:endParaRPr lang="en-US" sz="2200" dirty="0" smtClean="0">
              <a:latin typeface="+mn-lt"/>
              <a:cs typeface="Arial" charset="0"/>
              <a:sym typeface="Monotype Sorts" pitchFamily="2" charset="2"/>
            </a:endParaRPr>
          </a:p>
          <a:p>
            <a:pPr marL="336550" indent="-336550" eaLnBrk="0" hangingPunct="0">
              <a:buFont typeface="Arial" pitchFamily="34" charset="0"/>
              <a:buChar char="•"/>
              <a:defRPr/>
            </a:pPr>
            <a:r>
              <a:rPr lang="en-US" sz="2400" dirty="0" smtClean="0">
                <a:cs typeface="Arial" charset="0"/>
                <a:sym typeface="Monotype Sorts" pitchFamily="2" charset="2"/>
              </a:rPr>
              <a:t>Identify T&amp;E species in area of operations</a:t>
            </a:r>
          </a:p>
          <a:p>
            <a:pPr marL="793750" lvl="1" indent="-336550" eaLnBrk="0" hangingPunct="0">
              <a:buFont typeface="Courier New" pitchFamily="49" charset="0"/>
              <a:buChar char="o"/>
              <a:defRPr/>
            </a:pPr>
            <a:r>
              <a:rPr lang="en-US" sz="2200" dirty="0" smtClean="0">
                <a:cs typeface="Arial" charset="0"/>
                <a:sym typeface="Monotype Sorts" pitchFamily="2" charset="2"/>
              </a:rPr>
              <a:t>Consult with installation Environmental Office</a:t>
            </a:r>
          </a:p>
          <a:p>
            <a:pPr marL="793750" lvl="1" indent="-336550" eaLnBrk="0" hangingPunct="0">
              <a:buFont typeface="Courier New" pitchFamily="49" charset="0"/>
              <a:buChar char="o"/>
              <a:defRPr/>
            </a:pPr>
            <a:r>
              <a:rPr lang="en-US" sz="2200" dirty="0" smtClean="0">
                <a:hlinkClick r:id="rId4"/>
              </a:rPr>
              <a:t>http://www.fws.gov/endangered/</a:t>
            </a:r>
            <a:endParaRPr lang="en-US" sz="2200" dirty="0" smtClean="0"/>
          </a:p>
          <a:p>
            <a:pPr marL="793750" lvl="1" indent="-336550" eaLnBrk="0" hangingPunct="0">
              <a:buFont typeface="Courier New" pitchFamily="49" charset="0"/>
              <a:buChar char="o"/>
              <a:defRPr/>
            </a:pPr>
            <a:r>
              <a:rPr lang="en-US" sz="2200" dirty="0" smtClean="0">
                <a:cs typeface="Arial" charset="0"/>
                <a:sym typeface="Monotype Sorts" pitchFamily="2" charset="2"/>
                <a:hlinkClick r:id="rId5"/>
              </a:rPr>
              <a:t>http://www.cites.org/</a:t>
            </a:r>
            <a:endParaRPr lang="en-US" sz="2200" dirty="0" smtClean="0">
              <a:cs typeface="Arial" charset="0"/>
              <a:sym typeface="Monotype Sorts" pitchFamily="2" charset="2"/>
            </a:endParaRPr>
          </a:p>
          <a:p>
            <a:pPr marL="336550" indent="-336550" eaLnBrk="0" hangingPunct="0">
              <a:buFont typeface="Arial" pitchFamily="34" charset="0"/>
              <a:buChar char="•"/>
              <a:defRPr/>
            </a:pPr>
            <a:r>
              <a:rPr lang="en-US" sz="2400" dirty="0" smtClean="0">
                <a:cs typeface="Arial" charset="0"/>
                <a:sym typeface="Monotype Sorts" pitchFamily="2" charset="2"/>
              </a:rPr>
              <a:t>Recognize signs and markers of protected areas</a:t>
            </a:r>
          </a:p>
          <a:p>
            <a:pPr marL="336550" indent="-336550" eaLnBrk="0" hangingPunct="0">
              <a:buFont typeface="Arial" pitchFamily="34" charset="0"/>
              <a:buChar char="•"/>
              <a:defRPr/>
            </a:pPr>
            <a:r>
              <a:rPr lang="en-US" sz="2400" dirty="0" smtClean="0">
                <a:cs typeface="Arial" charset="0"/>
                <a:sym typeface="Monotype Sorts" pitchFamily="2" charset="2"/>
              </a:rPr>
              <a:t>Avoid or limit operations in habitat areas</a:t>
            </a:r>
            <a:r>
              <a:rPr lang="en-US" sz="2400" b="1" dirty="0" smtClean="0">
                <a:cs typeface="Arial" charset="0"/>
                <a:sym typeface="Monotype Sorts" pitchFamily="2" charset="2"/>
              </a:rPr>
              <a:t> </a:t>
            </a:r>
            <a:r>
              <a:rPr lang="en-US" sz="2400" dirty="0" smtClean="0">
                <a:cs typeface="Arial" charset="0"/>
                <a:sym typeface="Monotype Sorts" pitchFamily="2" charset="2"/>
              </a:rPr>
              <a:t>(ex:  caves)</a:t>
            </a:r>
          </a:p>
          <a:p>
            <a:pPr marL="336550" indent="-336550" eaLnBrk="0" hangingPunct="0">
              <a:buFont typeface="Arial" pitchFamily="34" charset="0"/>
              <a:buChar char="•"/>
              <a:defRPr/>
            </a:pPr>
            <a:r>
              <a:rPr lang="en-US" sz="2400" dirty="0" smtClean="0">
                <a:cs typeface="Arial" charset="0"/>
                <a:sym typeface="Monotype Sorts" pitchFamily="2" charset="2"/>
              </a:rPr>
              <a:t>Do not take or harm listed species or their habitat      </a:t>
            </a:r>
          </a:p>
        </p:txBody>
      </p:sp>
      <p:pic>
        <p:nvPicPr>
          <p:cNvPr id="269313" name="Picture 1"/>
          <p:cNvPicPr>
            <a:picLocks noChangeAspect="1" noChangeArrowheads="1"/>
          </p:cNvPicPr>
          <p:nvPr/>
        </p:nvPicPr>
        <p:blipFill>
          <a:blip r:embed="rId6" cstate="email"/>
          <a:srcRect/>
          <a:stretch>
            <a:fillRect/>
          </a:stretch>
        </p:blipFill>
        <p:spPr bwMode="auto">
          <a:xfrm>
            <a:off x="609600" y="4953000"/>
            <a:ext cx="2519362" cy="1752600"/>
          </a:xfrm>
          <a:prstGeom prst="rect">
            <a:avLst/>
          </a:prstGeom>
          <a:noFill/>
          <a:ln w="9525">
            <a:noFill/>
            <a:miter lim="800000"/>
            <a:headEnd/>
            <a:tailEnd/>
          </a:ln>
        </p:spPr>
      </p:pic>
      <p:sp>
        <p:nvSpPr>
          <p:cNvPr id="11" name="TextBox 10"/>
          <p:cNvSpPr txBox="1"/>
          <p:nvPr/>
        </p:nvSpPr>
        <p:spPr>
          <a:xfrm>
            <a:off x="3276600" y="6248400"/>
            <a:ext cx="2281236" cy="461665"/>
          </a:xfrm>
          <a:prstGeom prst="rect">
            <a:avLst/>
          </a:prstGeom>
          <a:noFill/>
        </p:spPr>
        <p:txBody>
          <a:bodyPr wrap="square" rtlCol="0">
            <a:spAutoFit/>
          </a:bodyPr>
          <a:lstStyle/>
          <a:p>
            <a:r>
              <a:rPr lang="en-US" sz="2400" dirty="0" smtClean="0"/>
              <a:t>Indiana bat</a:t>
            </a:r>
            <a:endParaRPr lang="en-US" sz="2400" dirty="0"/>
          </a:p>
        </p:txBody>
      </p:sp>
      <p:sp>
        <p:nvSpPr>
          <p:cNvPr id="7" name="Title 6"/>
          <p:cNvSpPr>
            <a:spLocks noGrp="1"/>
          </p:cNvSpPr>
          <p:nvPr>
            <p:ph type="title"/>
          </p:nvPr>
        </p:nvSpPr>
        <p:spPr>
          <a:xfrm>
            <a:off x="381000" y="228600"/>
            <a:ext cx="8305800" cy="1066800"/>
          </a:xfrm>
        </p:spPr>
        <p:txBody>
          <a:bodyPr/>
          <a:lstStyle/>
          <a:p>
            <a:r>
              <a:rPr lang="en-US" sz="4000" b="1" dirty="0" smtClean="0">
                <a:sym typeface="Monotype Sorts" pitchFamily="2" charset="2"/>
              </a:rPr>
              <a:t>Endangered Species Act (ESA)</a:t>
            </a:r>
            <a:r>
              <a:rPr lang="en-US" b="1" dirty="0" smtClean="0">
                <a:sym typeface="Monotype Sorts" pitchFamily="2" charset="2"/>
              </a:rPr>
              <a:t/>
            </a:r>
            <a:br>
              <a:rPr lang="en-US" b="1" dirty="0" smtClean="0">
                <a:sym typeface="Monotype Sorts" pitchFamily="2" charset="2"/>
              </a:rPr>
            </a:br>
            <a:endParaRPr lang="en-US" dirty="0"/>
          </a:p>
        </p:txBody>
      </p:sp>
      <p:sp>
        <p:nvSpPr>
          <p:cNvPr id="9" name="TextBox 8"/>
          <p:cNvSpPr txBox="1"/>
          <p:nvPr/>
        </p:nvSpPr>
        <p:spPr>
          <a:xfrm>
            <a:off x="5167133" y="5257800"/>
            <a:ext cx="3809999" cy="1323439"/>
          </a:xfrm>
          <a:prstGeom prst="rect">
            <a:avLst/>
          </a:prstGeom>
          <a:noFill/>
        </p:spPr>
        <p:txBody>
          <a:bodyPr wrap="square" rtlCol="0">
            <a:spAutoFit/>
          </a:bodyPr>
          <a:lstStyle/>
          <a:p>
            <a:pPr algn="ctr"/>
            <a:r>
              <a:rPr lang="en-US" sz="1600" dirty="0" smtClean="0"/>
              <a:t>In 2019, 16,306 endangered species worldwide per IUCN Red List, </a:t>
            </a:r>
          </a:p>
          <a:p>
            <a:pPr algn="ctr"/>
            <a:r>
              <a:rPr lang="en-US" sz="1600" dirty="0" smtClean="0"/>
              <a:t> It is estimated </a:t>
            </a:r>
            <a:r>
              <a:rPr lang="en-US" sz="1600" dirty="0"/>
              <a:t>that 150-200 </a:t>
            </a:r>
            <a:r>
              <a:rPr lang="en-US" sz="1600" b="1" dirty="0"/>
              <a:t>species</a:t>
            </a:r>
            <a:r>
              <a:rPr lang="en-US" sz="1600" dirty="0"/>
              <a:t> of plant, insect, bird and mammal </a:t>
            </a:r>
            <a:r>
              <a:rPr lang="en-US" sz="1600" b="1" dirty="0"/>
              <a:t>become extinct every</a:t>
            </a:r>
            <a:r>
              <a:rPr lang="en-US" sz="1600" dirty="0"/>
              <a:t> 24 hours</a:t>
            </a:r>
            <a:endParaRPr lang="en-US" sz="1600" dirty="0" smtClean="0"/>
          </a:p>
        </p:txBody>
      </p:sp>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Scenario 1</a:t>
            </a:r>
            <a:endParaRPr lang="en-US" sz="4000" b="1" dirty="0"/>
          </a:p>
        </p:txBody>
      </p:sp>
      <p:sp>
        <p:nvSpPr>
          <p:cNvPr id="4" name="TPQuestion"/>
          <p:cNvSpPr>
            <a:spLocks noGrp="1"/>
          </p:cNvSpPr>
          <p:nvPr>
            <p:ph idx="1"/>
          </p:nvPr>
        </p:nvSpPr>
        <p:spPr>
          <a:xfrm>
            <a:off x="533400" y="1752600"/>
            <a:ext cx="8229600" cy="4953000"/>
          </a:xfrm>
        </p:spPr>
        <p:txBody>
          <a:bodyPr/>
          <a:lstStyle/>
          <a:p>
            <a:pPr algn="l">
              <a:buNone/>
            </a:pPr>
            <a:r>
              <a:rPr lang="en-US" sz="2400" dirty="0" smtClean="0"/>
              <a:t>	Your unit has been tasked with clearing a corridor for a new road construction project on a CONUS installation. The proposed route is in close proximity to a stream that is home to an endangered aquatic species.  While reviewing the Risk Assessment, you notice there have been no considerations on environmental impact and no documentation of an environmental assessment.  Your unit proceeds with the project until work is halted by a severe rainstorm.  The rain caused significant erosion and sedimentation to enter the stream in the same vicinity as the endangered species.</a:t>
            </a:r>
            <a:endParaRPr lang="en-US" sz="2400"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z="4000" b="1" dirty="0" smtClean="0"/>
              <a:t>What Federal Environmental Laws have been violated?</a:t>
            </a:r>
            <a:endParaRPr lang="en-US" sz="4000" b="1" dirty="0"/>
          </a:p>
        </p:txBody>
      </p:sp>
      <p:sp>
        <p:nvSpPr>
          <p:cNvPr id="3" name="TPAnswers"/>
          <p:cNvSpPr>
            <a:spLocks noGrp="1"/>
          </p:cNvSpPr>
          <p:nvPr>
            <p:ph type="body" idx="1"/>
            <p:custDataLst>
              <p:tags r:id="rId2"/>
            </p:custDataLst>
          </p:nvPr>
        </p:nvSpPr>
        <p:spPr>
          <a:xfrm>
            <a:off x="457200" y="1600200"/>
            <a:ext cx="4114800" cy="4525963"/>
          </a:xfrm>
        </p:spPr>
        <p:txBody>
          <a:bodyPr>
            <a:normAutofit/>
          </a:bodyPr>
          <a:lstStyle/>
          <a:p>
            <a:pPr marL="514350" indent="-514350">
              <a:spcAft>
                <a:spcPts val="0"/>
              </a:spcAft>
              <a:buAutoNum type="alphaUcPeriod"/>
            </a:pPr>
            <a:r>
              <a:rPr lang="en-US" dirty="0" smtClean="0"/>
              <a:t>NEPA</a:t>
            </a:r>
          </a:p>
          <a:p>
            <a:pPr marL="514350" indent="-514350">
              <a:spcAft>
                <a:spcPts val="0"/>
              </a:spcAft>
              <a:buAutoNum type="alphaUcPeriod"/>
            </a:pPr>
            <a:r>
              <a:rPr lang="en-US" dirty="0" smtClean="0"/>
              <a:t>RCRA</a:t>
            </a:r>
          </a:p>
          <a:p>
            <a:pPr marL="514350" indent="-514350">
              <a:spcAft>
                <a:spcPts val="0"/>
              </a:spcAft>
              <a:buAutoNum type="alphaUcPeriod"/>
            </a:pPr>
            <a:r>
              <a:rPr lang="en-US" dirty="0" smtClean="0"/>
              <a:t>CWA</a:t>
            </a:r>
          </a:p>
          <a:p>
            <a:pPr marL="514350" indent="-514350">
              <a:spcAft>
                <a:spcPts val="0"/>
              </a:spcAft>
              <a:buAutoNum type="alphaUcPeriod"/>
            </a:pPr>
            <a:r>
              <a:rPr lang="en-US" dirty="0" smtClean="0"/>
              <a:t>CAA</a:t>
            </a:r>
          </a:p>
          <a:p>
            <a:pPr marL="514350" indent="-514350">
              <a:spcAft>
                <a:spcPts val="0"/>
              </a:spcAft>
              <a:buAutoNum type="alphaUcPeriod"/>
            </a:pPr>
            <a:r>
              <a:rPr lang="en-US" dirty="0" smtClean="0"/>
              <a:t>NHPA</a:t>
            </a:r>
          </a:p>
          <a:p>
            <a:pPr marL="514350" indent="-514350">
              <a:spcAft>
                <a:spcPts val="0"/>
              </a:spcAft>
              <a:buAutoNum type="alphaUcPeriod"/>
            </a:pPr>
            <a:r>
              <a:rPr lang="en-US" dirty="0" smtClean="0"/>
              <a:t>ESA</a:t>
            </a:r>
          </a:p>
          <a:p>
            <a:pPr marL="514350" indent="-514350">
              <a:spcAft>
                <a:spcPts val="0"/>
              </a:spcAft>
              <a:buAutoNum type="alphaUcPeriod"/>
            </a:pPr>
            <a:r>
              <a:rPr lang="en-US" dirty="0" smtClean="0"/>
              <a:t>NCA</a:t>
            </a:r>
            <a:endParaRPr lang="en-US" dirty="0"/>
          </a:p>
        </p:txBody>
      </p:sp>
      <p:sp>
        <p:nvSpPr>
          <p:cNvPr id="5" name="CAI1"/>
          <p:cNvSpPr/>
          <p:nvPr>
            <p:custDataLst>
              <p:tags r:id="rId3"/>
            </p:custDataLst>
          </p:nvPr>
        </p:nvSpPr>
        <p:spPr>
          <a:xfrm rot="10800000">
            <a:off x="142239" y="16459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I2"/>
          <p:cNvSpPr/>
          <p:nvPr>
            <p:custDataLst>
              <p:tags r:id="rId4"/>
            </p:custDataLst>
          </p:nvPr>
        </p:nvSpPr>
        <p:spPr>
          <a:xfrm rot="10800000">
            <a:off x="142239" y="2850049"/>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AI3"/>
          <p:cNvSpPr/>
          <p:nvPr>
            <p:custDataLst>
              <p:tags r:id="rId5"/>
            </p:custDataLst>
          </p:nvPr>
        </p:nvSpPr>
        <p:spPr>
          <a:xfrm rot="10800000">
            <a:off x="142239" y="4605697"/>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4481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1"/>
          </p:nvPr>
        </p:nvSpPr>
        <p:spPr>
          <a:xfrm>
            <a:off x="0" y="2014536"/>
            <a:ext cx="9144000" cy="4800600"/>
          </a:xfrm>
        </p:spPr>
        <p:txBody>
          <a:bodyPr lIns="90488" tIns="44450" rIns="90488" bIns="44450"/>
          <a:lstStyle/>
          <a:p>
            <a:pPr marL="346075" indent="-346075" eaLnBrk="1" hangingPunct="1">
              <a:spcBef>
                <a:spcPct val="0"/>
              </a:spcBef>
              <a:buFont typeface="Wingdings" pitchFamily="2" charset="2"/>
              <a:buChar char="q"/>
              <a:defRPr/>
            </a:pPr>
            <a:r>
              <a:rPr lang="en-US" sz="2800" b="1" dirty="0" smtClean="0">
                <a:sym typeface="Monotype Sorts" pitchFamily="2" charset="2"/>
              </a:rPr>
              <a:t> I</a:t>
            </a:r>
            <a:r>
              <a:rPr lang="en-US" sz="2600" b="1" dirty="0" smtClean="0">
                <a:sym typeface="Monotype Sorts" pitchFamily="2" charset="2"/>
              </a:rPr>
              <a:t>nforming communities of potential chemical hazards</a:t>
            </a:r>
          </a:p>
          <a:p>
            <a:pPr marL="346075" indent="-346075" eaLnBrk="1" hangingPunct="1">
              <a:spcBef>
                <a:spcPct val="0"/>
              </a:spcBef>
              <a:buFont typeface="Wingdings" pitchFamily="2" charset="2"/>
              <a:buChar char="q"/>
              <a:defRPr/>
            </a:pPr>
            <a:r>
              <a:rPr lang="en-US" sz="2600" b="1" dirty="0" smtClean="0">
                <a:sym typeface="Monotype Sorts" pitchFamily="2" charset="2"/>
              </a:rPr>
              <a:t> Originally applied only to Industry</a:t>
            </a:r>
          </a:p>
          <a:p>
            <a:pPr marL="346075" indent="-346075" eaLnBrk="1" hangingPunct="1">
              <a:spcBef>
                <a:spcPct val="0"/>
              </a:spcBef>
              <a:buFont typeface="Wingdings" pitchFamily="2" charset="2"/>
              <a:buChar char="q"/>
              <a:defRPr/>
            </a:pPr>
            <a:r>
              <a:rPr lang="en-US" sz="2600" b="1" dirty="0" smtClean="0">
                <a:sym typeface="Monotype Sorts" pitchFamily="2" charset="2"/>
              </a:rPr>
              <a:t> EO 12856 extended to federal facilities, including DoD</a:t>
            </a:r>
          </a:p>
          <a:p>
            <a:pPr marL="746125" lvl="1" indent="-346075" eaLnBrk="1" hangingPunct="1">
              <a:spcBef>
                <a:spcPct val="0"/>
              </a:spcBef>
              <a:buFont typeface="Wingdings" pitchFamily="2" charset="2"/>
              <a:buChar char="q"/>
              <a:defRPr/>
            </a:pPr>
            <a:r>
              <a:rPr lang="en-US" sz="2200" b="1" dirty="0" smtClean="0">
                <a:sym typeface="Monotype Sorts" pitchFamily="2" charset="2"/>
              </a:rPr>
              <a:t>Must plan for emergencies of HM release/spill</a:t>
            </a:r>
          </a:p>
          <a:p>
            <a:pPr marL="746125" lvl="1" indent="-346075" eaLnBrk="1" hangingPunct="1">
              <a:spcBef>
                <a:spcPct val="0"/>
              </a:spcBef>
              <a:buFont typeface="Wingdings" pitchFamily="2" charset="2"/>
              <a:buChar char="q"/>
              <a:defRPr/>
            </a:pPr>
            <a:r>
              <a:rPr lang="en-US" sz="2200" b="1" dirty="0" smtClean="0">
                <a:sym typeface="Monotype Sorts" pitchFamily="2" charset="2"/>
              </a:rPr>
              <a:t>Must submit nonclassified HM inventories</a:t>
            </a:r>
          </a:p>
          <a:p>
            <a:pPr marL="746125" lvl="1" indent="-346075" eaLnBrk="1" hangingPunct="1">
              <a:spcBef>
                <a:spcPct val="0"/>
              </a:spcBef>
              <a:buFont typeface="Wingdings" pitchFamily="2" charset="2"/>
              <a:buChar char="q"/>
              <a:defRPr/>
            </a:pPr>
            <a:r>
              <a:rPr lang="en-US" sz="2200" b="1" dirty="0" smtClean="0">
                <a:sym typeface="Monotype Sorts" pitchFamily="2" charset="2"/>
              </a:rPr>
              <a:t>Must </a:t>
            </a:r>
            <a:r>
              <a:rPr lang="en-US" sz="2200" b="1" i="1" dirty="0" smtClean="0">
                <a:sym typeface="Monotype Sorts" pitchFamily="2" charset="2"/>
              </a:rPr>
              <a:t>report</a:t>
            </a:r>
            <a:r>
              <a:rPr lang="en-US" sz="2200" b="1" dirty="0" smtClean="0">
                <a:sym typeface="Monotype Sorts" pitchFamily="2" charset="2"/>
              </a:rPr>
              <a:t> HM releases of </a:t>
            </a:r>
            <a:r>
              <a:rPr lang="en-US" sz="2200" b="1" i="1" dirty="0" smtClean="0">
                <a:sym typeface="Monotype Sorts" pitchFamily="2" charset="2"/>
              </a:rPr>
              <a:t>reportable</a:t>
            </a:r>
            <a:r>
              <a:rPr lang="en-US" sz="2200" b="1" dirty="0" smtClean="0">
                <a:sym typeface="Monotype Sorts" pitchFamily="2" charset="2"/>
              </a:rPr>
              <a:t> quantities</a:t>
            </a:r>
          </a:p>
          <a:p>
            <a:pPr marL="746125" lvl="1" indent="-346075" eaLnBrk="1" hangingPunct="1">
              <a:spcBef>
                <a:spcPct val="0"/>
              </a:spcBef>
              <a:buFont typeface="Wingdings" pitchFamily="2" charset="2"/>
              <a:buChar char="q"/>
              <a:defRPr/>
            </a:pPr>
            <a:r>
              <a:rPr lang="en-US" sz="2200" b="1" dirty="0" smtClean="0">
                <a:sym typeface="Monotype Sorts" pitchFamily="2" charset="2"/>
              </a:rPr>
              <a:t>Must submit annual reports of HM releases</a:t>
            </a:r>
          </a:p>
          <a:p>
            <a:pPr marL="346075" indent="-346075" eaLnBrk="1" hangingPunct="1">
              <a:spcBef>
                <a:spcPct val="0"/>
              </a:spcBef>
              <a:buFont typeface="Wingdings" pitchFamily="2" charset="2"/>
              <a:buChar char="q"/>
              <a:defRPr/>
            </a:pPr>
            <a:r>
              <a:rPr lang="en-US" sz="2600" b="1" dirty="0" smtClean="0">
                <a:sym typeface="Monotype Sorts" pitchFamily="2" charset="2"/>
              </a:rPr>
              <a:t> Soldiers comply with EPCRA by… </a:t>
            </a:r>
          </a:p>
          <a:p>
            <a:pPr marL="346075" indent="46038" eaLnBrk="1" hangingPunct="1">
              <a:buFont typeface="Arial" pitchFamily="34" charset="0"/>
              <a:buChar char="−"/>
              <a:defRPr/>
            </a:pPr>
            <a:r>
              <a:rPr lang="en-US" sz="2400" dirty="0" smtClean="0">
                <a:sym typeface="Monotype Sorts" pitchFamily="2" charset="2"/>
              </a:rPr>
              <a:t> Training spill prevention, response, and cleanup</a:t>
            </a:r>
          </a:p>
          <a:p>
            <a:pPr marL="346075" indent="46038" eaLnBrk="1" hangingPunct="1">
              <a:buFont typeface="Arial" pitchFamily="34" charset="0"/>
              <a:buChar char="−"/>
              <a:defRPr/>
            </a:pPr>
            <a:r>
              <a:rPr lang="en-US" sz="2400" dirty="0" smtClean="0">
                <a:sym typeface="Monotype Sorts" pitchFamily="2" charset="2"/>
              </a:rPr>
              <a:t> Maintaining HM inventories and Safety Data Sheets (SDSs)</a:t>
            </a:r>
          </a:p>
          <a:p>
            <a:pPr marL="746125" lvl="1" indent="46038" eaLnBrk="1" hangingPunct="1">
              <a:buFont typeface="Arial" pitchFamily="34" charset="0"/>
              <a:buChar char="−"/>
              <a:defRPr/>
            </a:pPr>
            <a:r>
              <a:rPr lang="en-US" sz="2000" dirty="0" smtClean="0">
                <a:sym typeface="Monotype Sorts" pitchFamily="2" charset="2"/>
              </a:rPr>
              <a:t>Providing inventories to Fire Department and Environmental Office</a:t>
            </a:r>
          </a:p>
          <a:p>
            <a:pPr marL="346075" indent="46038" eaLnBrk="1" hangingPunct="1">
              <a:buFont typeface="Arial" pitchFamily="34" charset="0"/>
              <a:buChar char="−"/>
              <a:defRPr/>
            </a:pPr>
            <a:r>
              <a:rPr lang="en-US" sz="2400" dirty="0" smtClean="0">
                <a:sym typeface="Monotype Sorts" pitchFamily="2" charset="2"/>
              </a:rPr>
              <a:t> Complying with installation spill contingency plan</a:t>
            </a:r>
          </a:p>
        </p:txBody>
      </p:sp>
      <p:sp>
        <p:nvSpPr>
          <p:cNvPr id="7" name="Title 5"/>
          <p:cNvSpPr>
            <a:spLocks noGrp="1"/>
          </p:cNvSpPr>
          <p:nvPr>
            <p:ph type="title"/>
          </p:nvPr>
        </p:nvSpPr>
        <p:spPr>
          <a:xfrm>
            <a:off x="0" y="381000"/>
            <a:ext cx="9144000" cy="1143000"/>
          </a:xfrm>
        </p:spPr>
        <p:txBody>
          <a:bodyPr/>
          <a:lstStyle/>
          <a:p>
            <a:r>
              <a:rPr lang="en-US" sz="4000" b="1" dirty="0" smtClean="0">
                <a:sym typeface="Monotype Sorts" pitchFamily="2" charset="2"/>
              </a:rPr>
              <a:t>Emergency Planning and Community Right-To-Know Act (EPCRA)</a:t>
            </a:r>
            <a:endParaRPr lang="en-US" sz="4000" b="1" dirty="0"/>
          </a:p>
        </p:txBody>
      </p:sp>
    </p:spTree>
    <p:extLst>
      <p:ext uri="{BB962C8B-B14F-4D97-AF65-F5344CB8AC3E}">
        <p14:creationId xmlns:p14="http://schemas.microsoft.com/office/powerpoint/2010/main" val="311819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1295400"/>
            <a:ext cx="8991600" cy="4333494"/>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q"/>
              <a:defRPr/>
            </a:pPr>
            <a:r>
              <a:rPr lang="en-US" sz="2800" b="1" dirty="0" smtClean="0">
                <a:latin typeface="+mn-lt"/>
                <a:sym typeface="Monotype Sorts" pitchFamily="2" charset="2"/>
              </a:rPr>
              <a:t>Pollution should be prevented/reduced at source</a:t>
            </a:r>
            <a:endParaRPr lang="en-US" sz="2800" b="1" dirty="0">
              <a:latin typeface="+mn-lt"/>
              <a:sym typeface="Monotype Sorts" pitchFamily="2" charset="2"/>
            </a:endParaRPr>
          </a:p>
          <a:p>
            <a:pPr eaLnBrk="0" hangingPunct="0">
              <a:buFont typeface="Wingdings" pitchFamily="2" charset="2"/>
              <a:buChar char="q"/>
              <a:defRPr/>
            </a:pPr>
            <a:r>
              <a:rPr lang="en-US" sz="2800" b="1" dirty="0">
                <a:latin typeface="+mn-lt"/>
                <a:sym typeface="Monotype Sorts" pitchFamily="2" charset="2"/>
              </a:rPr>
              <a:t> </a:t>
            </a:r>
            <a:r>
              <a:rPr lang="en-US" sz="2800" b="1" dirty="0" smtClean="0">
                <a:latin typeface="+mn-lt"/>
                <a:sym typeface="Monotype Sorts" pitchFamily="2" charset="2"/>
              </a:rPr>
              <a:t>Soldiers, when feasible, comply by…</a:t>
            </a:r>
            <a:r>
              <a:rPr lang="en-US" sz="2000" b="1" dirty="0" smtClean="0">
                <a:latin typeface="+mn-lt"/>
                <a:sym typeface="Monotype Sorts" pitchFamily="2" charset="2"/>
              </a:rPr>
              <a:t> </a:t>
            </a:r>
            <a:endParaRPr lang="en-US" sz="2000" b="1" dirty="0">
              <a:latin typeface="+mn-lt"/>
              <a:sym typeface="Monotype Sorts" pitchFamily="2" charset="2"/>
            </a:endParaRPr>
          </a:p>
          <a:p>
            <a:pPr marL="336550" eaLnBrk="0" hangingPunct="0">
              <a:defRPr/>
            </a:pPr>
            <a:endParaRPr lang="en-US" sz="1000" dirty="0" smtClean="0">
              <a:latin typeface="+mn-lt"/>
              <a:cs typeface="Arial" charset="0"/>
              <a:sym typeface="Monotype Sorts" pitchFamily="2" charset="2"/>
            </a:endParaRPr>
          </a:p>
          <a:p>
            <a:pPr marL="336550" eaLnBrk="0" hangingPunct="0">
              <a:defRPr/>
            </a:pPr>
            <a:r>
              <a:rPr lang="en-US" sz="2400" dirty="0" smtClean="0">
                <a:latin typeface="+mn-lt"/>
                <a:cs typeface="Arial" charset="0"/>
                <a:sym typeface="Monotype Sorts" pitchFamily="2" charset="2"/>
              </a:rPr>
              <a:t>1</a:t>
            </a:r>
            <a:r>
              <a:rPr lang="en-US" sz="2400" baseline="30000" dirty="0" smtClean="0">
                <a:latin typeface="+mn-lt"/>
                <a:cs typeface="Arial" charset="0"/>
                <a:sym typeface="Monotype Sorts" pitchFamily="2" charset="2"/>
              </a:rPr>
              <a:t>st</a:t>
            </a:r>
            <a:r>
              <a:rPr lang="en-US" sz="2400" dirty="0" smtClean="0">
                <a:latin typeface="+mn-lt"/>
                <a:cs typeface="Arial" charset="0"/>
                <a:sym typeface="Monotype Sorts" pitchFamily="2" charset="2"/>
              </a:rPr>
              <a:t>	</a:t>
            </a:r>
            <a:r>
              <a:rPr lang="en-US" sz="2400" i="1" dirty="0" smtClean="0">
                <a:latin typeface="+mn-lt"/>
                <a:cs typeface="Arial" charset="0"/>
                <a:sym typeface="Monotype Sorts" pitchFamily="2" charset="2"/>
              </a:rPr>
              <a:t>Preventing</a:t>
            </a:r>
            <a:r>
              <a:rPr lang="en-US" sz="2400" dirty="0" smtClean="0">
                <a:latin typeface="+mn-lt"/>
                <a:cs typeface="Arial" charset="0"/>
                <a:sym typeface="Monotype Sorts" pitchFamily="2" charset="2"/>
              </a:rPr>
              <a:t> or reducing pollution at the source</a:t>
            </a:r>
          </a:p>
          <a:p>
            <a:pPr marL="336550" eaLnBrk="0" hangingPunct="0">
              <a:defRPr/>
            </a:pPr>
            <a:r>
              <a:rPr lang="en-US" sz="2400" dirty="0" smtClean="0">
                <a:latin typeface="+mn-lt"/>
                <a:cs typeface="Arial" charset="0"/>
                <a:sym typeface="Monotype Sorts" pitchFamily="2" charset="2"/>
              </a:rPr>
              <a:t>2</a:t>
            </a:r>
            <a:r>
              <a:rPr lang="en-US" sz="2400" baseline="30000" dirty="0" smtClean="0">
                <a:latin typeface="+mn-lt"/>
                <a:cs typeface="Arial" charset="0"/>
                <a:sym typeface="Monotype Sorts" pitchFamily="2" charset="2"/>
              </a:rPr>
              <a:t>nd</a:t>
            </a:r>
            <a:r>
              <a:rPr lang="en-US" sz="2400" dirty="0" smtClean="0">
                <a:latin typeface="+mn-lt"/>
                <a:cs typeface="Arial" charset="0"/>
                <a:sym typeface="Monotype Sorts" pitchFamily="2" charset="2"/>
              </a:rPr>
              <a:t>	</a:t>
            </a:r>
            <a:r>
              <a:rPr lang="en-US" sz="2400" i="1" dirty="0" smtClean="0">
                <a:latin typeface="+mn-lt"/>
                <a:cs typeface="Arial" charset="0"/>
                <a:sym typeface="Monotype Sorts" pitchFamily="2" charset="2"/>
              </a:rPr>
              <a:t>Recycling</a:t>
            </a:r>
          </a:p>
          <a:p>
            <a:pPr marL="336550" eaLnBrk="0" hangingPunct="0">
              <a:defRPr/>
            </a:pPr>
            <a:r>
              <a:rPr lang="en-US" sz="2400" dirty="0" smtClean="0">
                <a:latin typeface="+mn-lt"/>
                <a:cs typeface="Arial" charset="0"/>
                <a:sym typeface="Monotype Sorts" pitchFamily="2" charset="2"/>
              </a:rPr>
              <a:t>3</a:t>
            </a:r>
            <a:r>
              <a:rPr lang="en-US" sz="2400" baseline="30000" dirty="0" smtClean="0">
                <a:latin typeface="+mn-lt"/>
                <a:cs typeface="Arial" charset="0"/>
                <a:sym typeface="Monotype Sorts" pitchFamily="2" charset="2"/>
              </a:rPr>
              <a:t>rd</a:t>
            </a:r>
            <a:r>
              <a:rPr lang="en-US" sz="2400" dirty="0" smtClean="0">
                <a:latin typeface="+mn-lt"/>
                <a:cs typeface="Arial" charset="0"/>
                <a:sym typeface="Monotype Sorts" pitchFamily="2" charset="2"/>
              </a:rPr>
              <a:t>   </a:t>
            </a:r>
            <a:r>
              <a:rPr lang="en-US" sz="2400" i="1" dirty="0" smtClean="0">
                <a:latin typeface="+mn-lt"/>
                <a:cs typeface="Arial" charset="0"/>
                <a:sym typeface="Monotype Sorts" pitchFamily="2" charset="2"/>
              </a:rPr>
              <a:t>Treating</a:t>
            </a:r>
            <a:r>
              <a:rPr lang="en-US" sz="2400" dirty="0" smtClean="0">
                <a:latin typeface="+mn-lt"/>
                <a:cs typeface="Arial" charset="0"/>
                <a:sym typeface="Monotype Sorts" pitchFamily="2" charset="2"/>
              </a:rPr>
              <a:t> in an environmentally safe manner</a:t>
            </a:r>
          </a:p>
          <a:p>
            <a:pPr marL="336550" eaLnBrk="0" hangingPunct="0">
              <a:defRPr/>
            </a:pPr>
            <a:r>
              <a:rPr lang="en-US" sz="2400" dirty="0" smtClean="0">
                <a:latin typeface="+mn-lt"/>
                <a:cs typeface="Arial" charset="0"/>
                <a:sym typeface="Monotype Sorts" pitchFamily="2" charset="2"/>
              </a:rPr>
              <a:t>4</a:t>
            </a:r>
            <a:r>
              <a:rPr lang="en-US" sz="2400" baseline="30000" dirty="0" smtClean="0">
                <a:latin typeface="+mn-lt"/>
                <a:cs typeface="Arial" charset="0"/>
                <a:sym typeface="Monotype Sorts" pitchFamily="2" charset="2"/>
              </a:rPr>
              <a:t>th</a:t>
            </a:r>
            <a:r>
              <a:rPr lang="en-US" sz="2400" dirty="0" smtClean="0">
                <a:latin typeface="+mn-lt"/>
                <a:cs typeface="Arial" charset="0"/>
                <a:sym typeface="Monotype Sorts" pitchFamily="2" charset="2"/>
              </a:rPr>
              <a:t>   </a:t>
            </a:r>
            <a:r>
              <a:rPr lang="en-US" sz="2400" i="1" dirty="0" smtClean="0">
                <a:latin typeface="+mn-lt"/>
                <a:cs typeface="Arial" charset="0"/>
                <a:sym typeface="Monotype Sorts" pitchFamily="2" charset="2"/>
              </a:rPr>
              <a:t>Disposing</a:t>
            </a:r>
            <a:r>
              <a:rPr lang="en-US" sz="2400" dirty="0" smtClean="0">
                <a:latin typeface="+mn-lt"/>
                <a:cs typeface="Arial" charset="0"/>
                <a:sym typeface="Monotype Sorts" pitchFamily="2" charset="2"/>
              </a:rPr>
              <a:t> or releasing into the environment in an 	environmentally safe manner</a:t>
            </a:r>
          </a:p>
          <a:p>
            <a:pPr marL="336550" indent="-336550" eaLnBrk="0" hangingPunct="0">
              <a:buFont typeface="Wingdings" pitchFamily="2" charset="2"/>
              <a:buChar char="q"/>
              <a:defRPr/>
            </a:pPr>
            <a:r>
              <a:rPr lang="en-US" sz="2800" dirty="0" smtClean="0">
                <a:latin typeface="+mn-lt"/>
              </a:rPr>
              <a:t> </a:t>
            </a:r>
            <a:r>
              <a:rPr lang="en-US" sz="2800" b="1" dirty="0" smtClean="0">
                <a:latin typeface="+mn-lt"/>
              </a:rPr>
              <a:t>Hierarchy of pollution prevention revisited with       </a:t>
            </a:r>
          </a:p>
          <a:p>
            <a:pPr marL="336550" indent="-336550" eaLnBrk="0" hangingPunct="0">
              <a:defRPr/>
            </a:pPr>
            <a:r>
              <a:rPr lang="en-US" sz="2800" b="1" dirty="0" smtClean="0">
                <a:latin typeface="+mn-lt"/>
              </a:rPr>
              <a:t>     Solid Waste discussion</a:t>
            </a:r>
            <a:endParaRPr lang="en-US" sz="2800" b="1" dirty="0">
              <a:latin typeface="+mn-lt"/>
            </a:endParaRPr>
          </a:p>
          <a:p>
            <a:pPr eaLnBrk="0" hangingPunct="0">
              <a:lnSpc>
                <a:spcPct val="90000"/>
              </a:lnSpc>
              <a:spcBef>
                <a:spcPct val="50000"/>
              </a:spcBef>
              <a:spcAft>
                <a:spcPct val="50000"/>
              </a:spcAft>
              <a:buClr>
                <a:srgbClr val="C53961"/>
              </a:buClr>
              <a:buFont typeface="Monotype Sorts" pitchFamily="2" charset="2"/>
              <a:buNone/>
              <a:defRPr/>
            </a:pPr>
            <a:endParaRPr lang="en-US" sz="2400" dirty="0"/>
          </a:p>
        </p:txBody>
      </p:sp>
      <p:sp>
        <p:nvSpPr>
          <p:cNvPr id="6" name="Title 5"/>
          <p:cNvSpPr>
            <a:spLocks noGrp="1"/>
          </p:cNvSpPr>
          <p:nvPr>
            <p:ph type="title"/>
          </p:nvPr>
        </p:nvSpPr>
        <p:spPr>
          <a:xfrm>
            <a:off x="457200" y="152400"/>
            <a:ext cx="8229600" cy="990600"/>
          </a:xfrm>
        </p:spPr>
        <p:txBody>
          <a:bodyPr/>
          <a:lstStyle/>
          <a:p>
            <a:r>
              <a:rPr lang="en-US" sz="4000" b="1" dirty="0" smtClean="0"/>
              <a:t>Pollution Prevention Act</a:t>
            </a:r>
            <a:endParaRPr lang="en-US" sz="4000" b="1" dirty="0"/>
          </a:p>
        </p:txBody>
      </p:sp>
    </p:spTree>
    <p:extLst>
      <p:ext uri="{BB962C8B-B14F-4D97-AF65-F5344CB8AC3E}">
        <p14:creationId xmlns:p14="http://schemas.microsoft.com/office/powerpoint/2010/main" val="4137224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0" y="1085159"/>
            <a:ext cx="9144000" cy="5786199"/>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q"/>
              <a:defRPr/>
            </a:pPr>
            <a:r>
              <a:rPr lang="en-US" sz="2400" b="1" dirty="0" smtClean="0">
                <a:latin typeface="+mn-lt"/>
                <a:sym typeface="Monotype Sorts" pitchFamily="2" charset="2"/>
              </a:rPr>
              <a:t>Protects people from noise that jeopardizes health or welfare (transportation, industry, construction, etc.)</a:t>
            </a:r>
          </a:p>
          <a:p>
            <a:pPr marL="404813" indent="-404813" eaLnBrk="0" hangingPunct="0">
              <a:buFont typeface="Wingdings" pitchFamily="2" charset="2"/>
              <a:buChar char="q"/>
              <a:defRPr/>
            </a:pPr>
            <a:r>
              <a:rPr lang="en-US" sz="2400" b="1" dirty="0" smtClean="0">
                <a:latin typeface="+mn-lt"/>
                <a:sym typeface="Monotype Sorts" pitchFamily="2" charset="2"/>
              </a:rPr>
              <a:t>Amended by the Quiet Communities Act (1978) to allow local communities to develop ordinances</a:t>
            </a:r>
          </a:p>
          <a:p>
            <a:pPr marL="404813" indent="-404813" eaLnBrk="0" hangingPunct="0">
              <a:buFont typeface="Wingdings" pitchFamily="2" charset="2"/>
              <a:buChar char="q"/>
              <a:defRPr/>
            </a:pPr>
            <a:r>
              <a:rPr lang="en-US" sz="2400" b="1" dirty="0" smtClean="0">
                <a:latin typeface="+mn-lt"/>
                <a:sym typeface="Monotype Sorts" pitchFamily="2" charset="2"/>
              </a:rPr>
              <a:t>DoD est. Installation Compatible Use Zone (ICUZ) Program</a:t>
            </a:r>
            <a:endParaRPr lang="en-US" sz="2400" b="1" dirty="0">
              <a:latin typeface="+mn-lt"/>
              <a:sym typeface="Monotype Sorts" pitchFamily="2" charset="2"/>
            </a:endParaRPr>
          </a:p>
          <a:p>
            <a:pPr eaLnBrk="0" hangingPunct="0">
              <a:buFont typeface="Wingdings" pitchFamily="2" charset="2"/>
              <a:buChar char="q"/>
              <a:defRPr/>
            </a:pPr>
            <a:r>
              <a:rPr lang="en-US" sz="2400" b="1" dirty="0">
                <a:latin typeface="+mn-lt"/>
                <a:sym typeface="Monotype Sorts" pitchFamily="2" charset="2"/>
              </a:rPr>
              <a:t> </a:t>
            </a:r>
            <a:r>
              <a:rPr lang="en-US" sz="2400" b="1" dirty="0" smtClean="0">
                <a:latin typeface="+mn-lt"/>
                <a:sym typeface="Monotype Sorts" pitchFamily="2" charset="2"/>
              </a:rPr>
              <a:t> Soldiers comply by… </a:t>
            </a:r>
            <a:endParaRPr lang="en-US" sz="2400" b="1" dirty="0">
              <a:latin typeface="+mn-lt"/>
              <a:sym typeface="Monotype Sorts" pitchFamily="2" charset="2"/>
            </a:endParaRPr>
          </a:p>
          <a:p>
            <a:pPr marL="336550" eaLnBrk="0" hangingPunct="0">
              <a:defRPr/>
            </a:pPr>
            <a:endParaRPr lang="en-US" sz="1000" dirty="0" smtClean="0">
              <a:latin typeface="+mn-lt"/>
              <a:cs typeface="Arial" charset="0"/>
              <a:sym typeface="Monotype Sorts" pitchFamily="2" charset="2"/>
            </a:endParaRPr>
          </a:p>
          <a:p>
            <a:pPr marL="336550" eaLnBrk="0" hangingPunct="0">
              <a:buFont typeface="Arial" pitchFamily="34" charset="0"/>
              <a:buChar char="−"/>
              <a:defRPr/>
            </a:pPr>
            <a:r>
              <a:rPr lang="en-US" sz="2400" dirty="0" smtClean="0">
                <a:latin typeface="+mn-lt"/>
                <a:cs typeface="Arial" charset="0"/>
                <a:sym typeface="Monotype Sorts" pitchFamily="2" charset="2"/>
              </a:rPr>
              <a:t>  Avoiding </a:t>
            </a:r>
            <a:r>
              <a:rPr lang="en-US" sz="2400" dirty="0">
                <a:latin typeface="+mn-lt"/>
                <a:cs typeface="Arial" charset="0"/>
                <a:sym typeface="Monotype Sorts" pitchFamily="2" charset="2"/>
              </a:rPr>
              <a:t>creating unnecessary </a:t>
            </a:r>
            <a:r>
              <a:rPr lang="en-US" sz="2400" dirty="0" smtClean="0">
                <a:latin typeface="+mn-lt"/>
                <a:cs typeface="Arial" charset="0"/>
                <a:sym typeface="Monotype Sorts" pitchFamily="2" charset="2"/>
              </a:rPr>
              <a:t>noise</a:t>
            </a:r>
          </a:p>
          <a:p>
            <a:pPr marL="336550" eaLnBrk="0" hangingPunct="0">
              <a:buFont typeface="Arial" pitchFamily="34" charset="0"/>
              <a:buChar char="−"/>
              <a:defRPr/>
            </a:pPr>
            <a:r>
              <a:rPr lang="en-US" sz="2400" dirty="0" smtClean="0">
                <a:latin typeface="+mn-lt"/>
                <a:cs typeface="Arial" charset="0"/>
                <a:sym typeface="Monotype Sorts" pitchFamily="2" charset="2"/>
              </a:rPr>
              <a:t>  Avoiding creating noise outside “business hours” </a:t>
            </a:r>
            <a:endParaRPr lang="en-US" sz="2400" dirty="0">
              <a:latin typeface="+mn-lt"/>
              <a:cs typeface="Arial" charset="0"/>
              <a:sym typeface="Monotype Sorts" pitchFamily="2" charset="2"/>
            </a:endParaRPr>
          </a:p>
          <a:p>
            <a:pPr marL="631825" lvl="1" indent="-287338" eaLnBrk="0" hangingPunct="0">
              <a:buFont typeface="Arial" pitchFamily="34" charset="0"/>
              <a:buChar char="−"/>
              <a:defRPr/>
            </a:pPr>
            <a:r>
              <a:rPr lang="en-US" sz="2400" dirty="0" smtClean="0">
                <a:latin typeface="+mn-lt"/>
                <a:cs typeface="Arial" charset="0"/>
                <a:sym typeface="Monotype Sorts" pitchFamily="2" charset="2"/>
              </a:rPr>
              <a:t>Complying with local and installation noise restrictions</a:t>
            </a:r>
          </a:p>
          <a:p>
            <a:pPr marL="631825" lvl="1" indent="-287338" eaLnBrk="0" hangingPunct="0">
              <a:buFont typeface="Arial" pitchFamily="34" charset="0"/>
              <a:buChar char="−"/>
              <a:defRPr/>
            </a:pPr>
            <a:r>
              <a:rPr lang="en-US" sz="2400" dirty="0" smtClean="0">
                <a:latin typeface="+mn-lt"/>
                <a:cs typeface="Arial" charset="0"/>
                <a:sym typeface="Monotype Sorts" pitchFamily="2" charset="2"/>
              </a:rPr>
              <a:t>Complying with Installation Compatible Use Zone program requirements</a:t>
            </a:r>
          </a:p>
          <a:p>
            <a:pPr marL="631825" lvl="1" indent="-287338" eaLnBrk="0" hangingPunct="0">
              <a:buFont typeface="Arial" pitchFamily="34" charset="0"/>
              <a:buChar char="−"/>
              <a:defRPr/>
            </a:pPr>
            <a:r>
              <a:rPr lang="en-US" sz="2400" dirty="0" smtClean="0">
                <a:latin typeface="+mn-lt"/>
                <a:cs typeface="Arial" charset="0"/>
                <a:sym typeface="Monotype Sorts" pitchFamily="2" charset="2"/>
              </a:rPr>
              <a:t>Maintaining equipment to perform to specifications</a:t>
            </a:r>
          </a:p>
          <a:p>
            <a:pPr marL="631825" lvl="1" indent="-287338" eaLnBrk="0" hangingPunct="0">
              <a:buFont typeface="Arial" pitchFamily="34" charset="0"/>
              <a:buChar char="−"/>
              <a:defRPr/>
            </a:pPr>
            <a:r>
              <a:rPr lang="en-US" sz="2400" dirty="0">
                <a:latin typeface="+mn-lt"/>
                <a:cs typeface="Arial" charset="0"/>
                <a:sym typeface="Monotype Sorts" pitchFamily="2" charset="2"/>
              </a:rPr>
              <a:t>Respecting noise-buffer zones, minimum flight altitudes, no-fly zones, and nighttime curfews designated by the command</a:t>
            </a:r>
          </a:p>
          <a:p>
            <a:pPr marL="631825" lvl="1" indent="-287338" eaLnBrk="0" hangingPunct="0">
              <a:buFont typeface="Arial" pitchFamily="34" charset="0"/>
              <a:buChar char="−"/>
              <a:defRPr/>
            </a:pPr>
            <a:r>
              <a:rPr lang="en-US" sz="2400" dirty="0" smtClean="0">
                <a:latin typeface="+mn-lt"/>
                <a:cs typeface="Arial" charset="0"/>
                <a:sym typeface="Monotype Sorts" pitchFamily="2" charset="2"/>
              </a:rPr>
              <a:t>Being mindful of residential areas and schools</a:t>
            </a:r>
            <a:endParaRPr lang="en-US" sz="2400" dirty="0">
              <a:latin typeface="+mn-lt"/>
              <a:cs typeface="Arial" charset="0"/>
              <a:sym typeface="Monotype Sorts" pitchFamily="2" charset="2"/>
            </a:endParaRPr>
          </a:p>
        </p:txBody>
      </p:sp>
      <p:pic>
        <p:nvPicPr>
          <p:cNvPr id="16389" name="Picture 5" descr="MCBD08317_0000[1]"/>
          <p:cNvPicPr>
            <a:picLocks noChangeAspect="1" noChangeArrowheads="1"/>
          </p:cNvPicPr>
          <p:nvPr/>
        </p:nvPicPr>
        <p:blipFill>
          <a:blip r:embed="rId3" cstate="print"/>
          <a:srcRect/>
          <a:stretch>
            <a:fillRect/>
          </a:stretch>
        </p:blipFill>
        <p:spPr bwMode="auto">
          <a:xfrm>
            <a:off x="7924800" y="1"/>
            <a:ext cx="1219200" cy="1226522"/>
          </a:xfrm>
          <a:prstGeom prst="rect">
            <a:avLst/>
          </a:prstGeom>
          <a:noFill/>
          <a:ln w="9525">
            <a:noFill/>
            <a:miter lim="800000"/>
            <a:headEnd/>
            <a:tailEnd/>
          </a:ln>
        </p:spPr>
      </p:pic>
      <p:sp>
        <p:nvSpPr>
          <p:cNvPr id="6" name="Title 5"/>
          <p:cNvSpPr>
            <a:spLocks noGrp="1"/>
          </p:cNvSpPr>
          <p:nvPr>
            <p:ph type="title"/>
          </p:nvPr>
        </p:nvSpPr>
        <p:spPr>
          <a:xfrm>
            <a:off x="457200" y="152400"/>
            <a:ext cx="8229600" cy="988313"/>
          </a:xfrm>
        </p:spPr>
        <p:txBody>
          <a:bodyPr/>
          <a:lstStyle/>
          <a:p>
            <a:r>
              <a:rPr lang="en-US" sz="4000" b="1" dirty="0" smtClean="0"/>
              <a:t>Noise Control Act</a:t>
            </a:r>
            <a:endParaRPr lang="en-US" sz="4000" b="1" dirty="0"/>
          </a:p>
        </p:txBody>
      </p:sp>
    </p:spTree>
    <p:extLst>
      <p:ext uri="{BB962C8B-B14F-4D97-AF65-F5344CB8AC3E}">
        <p14:creationId xmlns:p14="http://schemas.microsoft.com/office/powerpoint/2010/main" val="6448313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cs typeface="Arial" panose="020B0604020202020204" pitchFamily="34" charset="0"/>
              </a:rPr>
              <a:t>Terminal Learning Objective</a:t>
            </a:r>
            <a:endParaRPr lang="en-US" sz="4000" b="1" dirty="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cs typeface="Arial" panose="020B0604020202020204" pitchFamily="34" charset="0"/>
              </a:rPr>
              <a:t>Action: Identify applicable environmental laws, regulations and policies</a:t>
            </a:r>
          </a:p>
          <a:p>
            <a:endParaRPr lang="en-US" sz="2800" dirty="0" smtClean="0">
              <a:cs typeface="Arial" panose="020B0604020202020204" pitchFamily="34" charset="0"/>
            </a:endParaRPr>
          </a:p>
          <a:p>
            <a:r>
              <a:rPr lang="en-US" sz="2800" dirty="0" smtClean="0">
                <a:cs typeface="Arial" panose="020B0604020202020204" pitchFamily="34" charset="0"/>
              </a:rPr>
              <a:t>Condition: In a garrison or deployed environment with appropriate references</a:t>
            </a:r>
          </a:p>
          <a:p>
            <a:endParaRPr lang="en-US" sz="2800" dirty="0" smtClean="0">
              <a:cs typeface="Arial" panose="020B0604020202020204" pitchFamily="34" charset="0"/>
            </a:endParaRPr>
          </a:p>
          <a:p>
            <a:r>
              <a:rPr lang="en-US" sz="2800" dirty="0" smtClean="0">
                <a:cs typeface="Arial" panose="020B0604020202020204" pitchFamily="34" charset="0"/>
              </a:rPr>
              <a:t>Standard: </a:t>
            </a:r>
            <a:r>
              <a:rPr lang="en-US" sz="2800" dirty="0"/>
              <a:t>Correctly identify the environmental regulatory requirements for the current area of operation for a given mission and how the Army Strategy for the Environment applies</a:t>
            </a:r>
            <a:endParaRPr lang="en-US" sz="2800" dirty="0" smtClean="0">
              <a:cs typeface="Arial" panose="020B0604020202020204" pitchFamily="34" charset="0"/>
            </a:endParaRPr>
          </a:p>
        </p:txBody>
      </p:sp>
    </p:spTree>
    <p:extLst>
      <p:ext uri="{BB962C8B-B14F-4D97-AF65-F5344CB8AC3E}">
        <p14:creationId xmlns:p14="http://schemas.microsoft.com/office/powerpoint/2010/main" val="25661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Scenario 2</a:t>
            </a:r>
            <a:endParaRPr lang="en-US" sz="4000" b="1" dirty="0"/>
          </a:p>
        </p:txBody>
      </p:sp>
      <p:sp>
        <p:nvSpPr>
          <p:cNvPr id="3" name="Content Placeholder 2"/>
          <p:cNvSpPr>
            <a:spLocks noGrp="1"/>
          </p:cNvSpPr>
          <p:nvPr>
            <p:ph idx="1"/>
          </p:nvPr>
        </p:nvSpPr>
        <p:spPr/>
        <p:txBody>
          <a:bodyPr/>
          <a:lstStyle/>
          <a:p>
            <a:pPr>
              <a:buNone/>
            </a:pPr>
            <a:r>
              <a:rPr lang="en-US" sz="2400" dirty="0" smtClean="0"/>
              <a:t>    You  recently arrived at your new unit and during a walk through the maintenance facility you notice there are several 55 gallon drums stored outside one of the buildings.  Upon further inspection you see there are no labels on the containers; the containers are closed and appear to be full; and the soil around the containers is stained.  There is no documentation regarding the drums, but one Soldier claims it is old diesel fuel that he has been instructed to use as an accelerant to burn leaves and vegetation.  The unit does not have a permit to conduct open burning.  </a:t>
            </a:r>
          </a:p>
          <a:p>
            <a:pPr>
              <a:buNone/>
            </a:pPr>
            <a:endParaRPr lang="en-US"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z="4000" b="1" dirty="0" smtClean="0"/>
              <a:t>What Federal Environmental Law(s) has been violated?</a:t>
            </a:r>
            <a:endParaRPr lang="en-US" sz="4000" b="1" dirty="0"/>
          </a:p>
        </p:txBody>
      </p:sp>
      <p:sp>
        <p:nvSpPr>
          <p:cNvPr id="3" name="TPAnswers"/>
          <p:cNvSpPr>
            <a:spLocks noGrp="1"/>
          </p:cNvSpPr>
          <p:nvPr>
            <p:ph type="body" idx="1"/>
            <p:custDataLst>
              <p:tags r:id="rId2"/>
            </p:custDataLst>
          </p:nvPr>
        </p:nvSpPr>
        <p:spPr>
          <a:xfrm>
            <a:off x="457200" y="1600200"/>
            <a:ext cx="4114800" cy="4525963"/>
          </a:xfrm>
        </p:spPr>
        <p:txBody>
          <a:bodyPr>
            <a:normAutofit/>
          </a:bodyPr>
          <a:lstStyle/>
          <a:p>
            <a:pPr marL="514350" indent="-514350">
              <a:spcAft>
                <a:spcPts val="0"/>
              </a:spcAft>
              <a:buAutoNum type="alphaUcPeriod"/>
            </a:pPr>
            <a:r>
              <a:rPr lang="en-US" dirty="0" smtClean="0"/>
              <a:t>NEPA</a:t>
            </a:r>
          </a:p>
          <a:p>
            <a:pPr marL="514350" indent="-514350">
              <a:spcAft>
                <a:spcPts val="0"/>
              </a:spcAft>
              <a:buAutoNum type="alphaUcPeriod"/>
            </a:pPr>
            <a:r>
              <a:rPr lang="en-US" dirty="0" smtClean="0"/>
              <a:t>RCRA</a:t>
            </a:r>
          </a:p>
          <a:p>
            <a:pPr marL="514350" indent="-514350">
              <a:spcAft>
                <a:spcPts val="0"/>
              </a:spcAft>
              <a:buAutoNum type="alphaUcPeriod"/>
            </a:pPr>
            <a:r>
              <a:rPr lang="en-US" dirty="0" smtClean="0"/>
              <a:t>CWA</a:t>
            </a:r>
          </a:p>
          <a:p>
            <a:pPr marL="514350" indent="-514350">
              <a:spcAft>
                <a:spcPts val="0"/>
              </a:spcAft>
              <a:buAutoNum type="alphaUcPeriod"/>
            </a:pPr>
            <a:r>
              <a:rPr lang="en-US" dirty="0" smtClean="0"/>
              <a:t>CAA</a:t>
            </a:r>
          </a:p>
          <a:p>
            <a:pPr marL="514350" indent="-514350">
              <a:spcAft>
                <a:spcPts val="0"/>
              </a:spcAft>
              <a:buAutoNum type="alphaUcPeriod"/>
            </a:pPr>
            <a:r>
              <a:rPr lang="en-US" dirty="0" smtClean="0"/>
              <a:t>NHPA</a:t>
            </a:r>
          </a:p>
          <a:p>
            <a:pPr marL="514350" indent="-514350">
              <a:spcAft>
                <a:spcPts val="0"/>
              </a:spcAft>
              <a:buAutoNum type="alphaUcPeriod"/>
            </a:pPr>
            <a:r>
              <a:rPr lang="en-US" dirty="0" smtClean="0"/>
              <a:t>ESA</a:t>
            </a:r>
          </a:p>
          <a:p>
            <a:pPr marL="514350" indent="-514350">
              <a:spcAft>
                <a:spcPts val="0"/>
              </a:spcAft>
              <a:buAutoNum type="alphaUcPeriod"/>
            </a:pPr>
            <a:r>
              <a:rPr lang="en-US" dirty="0" smtClean="0"/>
              <a:t>NCA</a:t>
            </a:r>
            <a:endParaRPr lang="en-US" dirty="0"/>
          </a:p>
        </p:txBody>
      </p:sp>
      <p:sp>
        <p:nvSpPr>
          <p:cNvPr id="8" name="CAI1"/>
          <p:cNvSpPr/>
          <p:nvPr>
            <p:custDataLst>
              <p:tags r:id="rId3"/>
            </p:custDataLst>
          </p:nvPr>
        </p:nvSpPr>
        <p:spPr>
          <a:xfrm rot="10800000">
            <a:off x="81280" y="2290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I2"/>
          <p:cNvSpPr/>
          <p:nvPr>
            <p:custDataLst>
              <p:tags r:id="rId4"/>
            </p:custDataLst>
          </p:nvPr>
        </p:nvSpPr>
        <p:spPr>
          <a:xfrm rot="10800000">
            <a:off x="81280" y="2875449"/>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I3"/>
          <p:cNvSpPr/>
          <p:nvPr>
            <p:custDataLst>
              <p:tags r:id="rId5"/>
            </p:custDataLst>
          </p:nvPr>
        </p:nvSpPr>
        <p:spPr>
          <a:xfrm rot="10800000">
            <a:off x="81280" y="3460665"/>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292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1555270"/>
            <a:ext cx="8763000" cy="5293757"/>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q"/>
              <a:defRPr/>
            </a:pPr>
            <a:r>
              <a:rPr lang="en-US" sz="2600" dirty="0" smtClean="0">
                <a:latin typeface="+mn-lt"/>
                <a:sym typeface="Monotype Sorts" pitchFamily="2" charset="2"/>
              </a:rPr>
              <a:t>Each state has its own regulatory agency, and a state’s regulations may be more stringent than federal regulations</a:t>
            </a:r>
          </a:p>
          <a:p>
            <a:pPr marL="404813" indent="-404813" eaLnBrk="0" hangingPunct="0">
              <a:defRPr/>
            </a:pPr>
            <a:endParaRPr lang="en-US" sz="2600" b="1" dirty="0" smtClean="0">
              <a:latin typeface="+mn-lt"/>
              <a:sym typeface="Monotype Sorts" pitchFamily="2" charset="2"/>
            </a:endParaRPr>
          </a:p>
          <a:p>
            <a:pPr marL="404813" indent="-404813" eaLnBrk="0" hangingPunct="0">
              <a:buFont typeface="Wingdings" pitchFamily="2" charset="2"/>
              <a:buChar char="q"/>
              <a:defRPr/>
            </a:pPr>
            <a:r>
              <a:rPr lang="en-US" sz="2600" dirty="0" smtClean="0">
                <a:latin typeface="+mn-lt"/>
                <a:sym typeface="Monotype Sorts" pitchFamily="2" charset="2"/>
              </a:rPr>
              <a:t>Municipalities may place more stringent local restrictions</a:t>
            </a:r>
          </a:p>
          <a:p>
            <a:pPr marL="404813" indent="-404813" eaLnBrk="0" hangingPunct="0">
              <a:defRPr/>
            </a:pPr>
            <a:endParaRPr lang="en-US" sz="2600" b="1" dirty="0" smtClean="0">
              <a:latin typeface="+mn-lt"/>
              <a:sym typeface="Monotype Sorts" pitchFamily="2" charset="2"/>
            </a:endParaRPr>
          </a:p>
          <a:p>
            <a:pPr marL="404813" indent="-404813" eaLnBrk="0" hangingPunct="0">
              <a:buFont typeface="Wingdings" pitchFamily="2" charset="2"/>
              <a:buChar char="q"/>
              <a:defRPr/>
            </a:pPr>
            <a:r>
              <a:rPr lang="en-US" sz="2600" dirty="0" smtClean="0">
                <a:latin typeface="+mn-lt"/>
                <a:sym typeface="Monotype Sorts" pitchFamily="2" charset="2"/>
              </a:rPr>
              <a:t>When state or local regulations differ from federal regulations, installations should </a:t>
            </a:r>
            <a:r>
              <a:rPr lang="en-US" sz="2600" u="sng" dirty="0" smtClean="0">
                <a:latin typeface="+mn-lt"/>
                <a:sym typeface="Monotype Sorts" pitchFamily="2" charset="2"/>
              </a:rPr>
              <a:t>apply the most stringent</a:t>
            </a:r>
          </a:p>
          <a:p>
            <a:pPr eaLnBrk="0" hangingPunct="0">
              <a:defRPr/>
            </a:pPr>
            <a:endParaRPr lang="en-US" sz="2600" dirty="0" smtClean="0">
              <a:latin typeface="+mn-lt"/>
              <a:sym typeface="Monotype Sorts" pitchFamily="2" charset="2"/>
            </a:endParaRPr>
          </a:p>
          <a:p>
            <a:pPr marL="404813" indent="-404813" eaLnBrk="0" hangingPunct="0">
              <a:buFont typeface="Wingdings" pitchFamily="2" charset="2"/>
              <a:buChar char="q"/>
              <a:defRPr/>
            </a:pPr>
            <a:r>
              <a:rPr lang="en-US" sz="2600" dirty="0" smtClean="0">
                <a:latin typeface="+mn-lt"/>
                <a:sym typeface="Monotype Sorts" pitchFamily="2" charset="2"/>
              </a:rPr>
              <a:t>Comply with installation environmental policies and unit SOPs</a:t>
            </a:r>
            <a:endParaRPr lang="en-US" sz="2600" dirty="0">
              <a:latin typeface="+mn-lt"/>
            </a:endParaRPr>
          </a:p>
        </p:txBody>
      </p:sp>
      <p:sp>
        <p:nvSpPr>
          <p:cNvPr id="6" name="Title 5"/>
          <p:cNvSpPr>
            <a:spLocks noGrp="1"/>
          </p:cNvSpPr>
          <p:nvPr>
            <p:ph type="title"/>
          </p:nvPr>
        </p:nvSpPr>
        <p:spPr>
          <a:xfrm>
            <a:off x="0" y="228600"/>
            <a:ext cx="9144000" cy="1066800"/>
          </a:xfrm>
        </p:spPr>
        <p:txBody>
          <a:bodyPr/>
          <a:lstStyle/>
          <a:p>
            <a:r>
              <a:rPr lang="en-US" sz="4000" b="1" dirty="0" smtClean="0"/>
              <a:t>State &amp; Local Laws, and Installation &amp; Unit Policies</a:t>
            </a:r>
            <a:endParaRPr lang="en-US" sz="4000" b="1" dirty="0"/>
          </a:p>
        </p:txBody>
      </p:sp>
    </p:spTree>
    <p:extLst>
      <p:ext uri="{BB962C8B-B14F-4D97-AF65-F5344CB8AC3E}">
        <p14:creationId xmlns:p14="http://schemas.microsoft.com/office/powerpoint/2010/main" val="1946272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52400" y="990600"/>
            <a:ext cx="8839200" cy="5940088"/>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q"/>
              <a:defRPr/>
            </a:pPr>
            <a:r>
              <a:rPr lang="en-US" sz="2600" dirty="0" smtClean="0">
                <a:latin typeface="+mn-lt"/>
                <a:sym typeface="Monotype Sorts" pitchFamily="2" charset="2"/>
              </a:rPr>
              <a:t>Environmental Protection and Enhancement</a:t>
            </a:r>
          </a:p>
          <a:p>
            <a:pPr marL="404813" indent="-404813" eaLnBrk="0" hangingPunct="0">
              <a:defRPr/>
            </a:pPr>
            <a:endParaRPr lang="en-US" sz="1400" dirty="0" smtClean="0">
              <a:latin typeface="+mn-lt"/>
              <a:sym typeface="Monotype Sorts" pitchFamily="2" charset="2"/>
            </a:endParaRPr>
          </a:p>
          <a:p>
            <a:pPr marL="404813" indent="-404813" eaLnBrk="0" hangingPunct="0">
              <a:buFont typeface="Wingdings" pitchFamily="2" charset="2"/>
              <a:buChar char="q"/>
              <a:defRPr/>
            </a:pPr>
            <a:r>
              <a:rPr lang="en-US" sz="2600" dirty="0" smtClean="0">
                <a:latin typeface="+mn-lt"/>
                <a:sym typeface="Monotype Sorts" pitchFamily="2" charset="2"/>
              </a:rPr>
              <a:t>Implements federal, state, and local laws and DoD policies related to the environment</a:t>
            </a:r>
          </a:p>
          <a:p>
            <a:pPr marL="404813" indent="-404813" eaLnBrk="0" hangingPunct="0">
              <a:buFont typeface="Wingdings" pitchFamily="2" charset="2"/>
              <a:buChar char="q"/>
              <a:defRPr/>
            </a:pPr>
            <a:endParaRPr lang="en-US" sz="1400" dirty="0">
              <a:latin typeface="+mn-lt"/>
              <a:sym typeface="Monotype Sorts" pitchFamily="2" charset="2"/>
            </a:endParaRPr>
          </a:p>
          <a:p>
            <a:pPr marL="404813" indent="-404813" eaLnBrk="0" hangingPunct="0">
              <a:buFont typeface="Wingdings" pitchFamily="2" charset="2"/>
              <a:buChar char="q"/>
              <a:defRPr/>
            </a:pPr>
            <a:r>
              <a:rPr lang="en-US" sz="2600" dirty="0" smtClean="0">
                <a:latin typeface="+mn-lt"/>
                <a:sym typeface="Monotype Sorts" pitchFamily="2" charset="2"/>
              </a:rPr>
              <a:t>Applies to all Army organizations &amp; agencies and tenants, contractors, &amp; lessees on Army property; Army activities and operations even when performed off installations; and excess properties managed by the Army</a:t>
            </a:r>
          </a:p>
          <a:p>
            <a:pPr marL="404813" indent="-404813" eaLnBrk="0" hangingPunct="0">
              <a:defRPr/>
            </a:pPr>
            <a:endParaRPr lang="en-US" sz="1400" dirty="0" smtClean="0">
              <a:latin typeface="+mn-lt"/>
              <a:sym typeface="Monotype Sorts" pitchFamily="2" charset="2"/>
            </a:endParaRPr>
          </a:p>
          <a:p>
            <a:pPr marL="404813" indent="-404813" eaLnBrk="0" hangingPunct="0">
              <a:buFont typeface="Wingdings" pitchFamily="2" charset="2"/>
              <a:buChar char="q"/>
              <a:defRPr/>
            </a:pPr>
            <a:r>
              <a:rPr lang="en-US" sz="2600" dirty="0" smtClean="0">
                <a:solidFill>
                  <a:schemeClr val="accent2">
                    <a:lumMod val="75000"/>
                  </a:schemeClr>
                </a:solidFill>
                <a:latin typeface="+mn-lt"/>
                <a:sym typeface="Monotype Sorts" pitchFamily="2" charset="2"/>
              </a:rPr>
              <a:t>Installations and facilities in foreign countries will comply with requirements of AR 200-1 that specifically prescribe overseas requirements</a:t>
            </a:r>
          </a:p>
          <a:p>
            <a:pPr eaLnBrk="0" hangingPunct="0">
              <a:defRPr/>
            </a:pPr>
            <a:endParaRPr lang="en-US" sz="1400" dirty="0" smtClean="0">
              <a:latin typeface="+mn-lt"/>
              <a:sym typeface="Monotype Sorts" pitchFamily="2" charset="2"/>
            </a:endParaRPr>
          </a:p>
          <a:p>
            <a:pPr marL="404813" indent="-404813" eaLnBrk="0" hangingPunct="0">
              <a:buFont typeface="Wingdings" pitchFamily="2" charset="2"/>
              <a:buChar char="q"/>
              <a:defRPr/>
            </a:pPr>
            <a:r>
              <a:rPr lang="en-US" sz="2600" dirty="0" smtClean="0">
                <a:latin typeface="+mn-lt"/>
                <a:sym typeface="Monotype Sorts" pitchFamily="2" charset="2"/>
              </a:rPr>
              <a:t>Remember…32 CFR 651 (NEPA) is aka AR 200-2</a:t>
            </a:r>
            <a:endParaRPr lang="en-US" sz="2000" dirty="0">
              <a:latin typeface="+mn-lt"/>
            </a:endParaRPr>
          </a:p>
        </p:txBody>
      </p:sp>
      <p:sp>
        <p:nvSpPr>
          <p:cNvPr id="9" name="Title 5"/>
          <p:cNvSpPr>
            <a:spLocks noGrp="1"/>
          </p:cNvSpPr>
          <p:nvPr>
            <p:ph type="title"/>
          </p:nvPr>
        </p:nvSpPr>
        <p:spPr>
          <a:xfrm>
            <a:off x="457200" y="0"/>
            <a:ext cx="8229600" cy="1143000"/>
          </a:xfrm>
        </p:spPr>
        <p:txBody>
          <a:bodyPr/>
          <a:lstStyle/>
          <a:p>
            <a:r>
              <a:rPr lang="en-US" sz="4000" b="1" dirty="0" smtClean="0"/>
              <a:t>Army Regulation (AR) 200-1</a:t>
            </a:r>
            <a:endParaRPr lang="en-US" sz="4000" b="1" dirty="0"/>
          </a:p>
        </p:txBody>
      </p:sp>
    </p:spTree>
    <p:extLst>
      <p:ext uri="{BB962C8B-B14F-4D97-AF65-F5344CB8AC3E}">
        <p14:creationId xmlns:p14="http://schemas.microsoft.com/office/powerpoint/2010/main" val="3652068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b="1" dirty="0"/>
              <a:t>Army Regulation (AR) </a:t>
            </a:r>
            <a:r>
              <a:rPr lang="en-US" sz="4000" b="1" dirty="0" smtClean="0"/>
              <a:t>200-1</a:t>
            </a:r>
            <a:br>
              <a:rPr lang="en-US" sz="4000" b="1" dirty="0" smtClean="0"/>
            </a:br>
            <a:r>
              <a:rPr lang="en-US" sz="4000" b="1" dirty="0" smtClean="0"/>
              <a:t>Commander’s Responsibilities</a:t>
            </a:r>
            <a:endParaRPr lang="en-US" sz="4000" dirty="0"/>
          </a:p>
        </p:txBody>
      </p:sp>
      <p:grpSp>
        <p:nvGrpSpPr>
          <p:cNvPr id="4" name="Group 2"/>
          <p:cNvGrpSpPr>
            <a:grpSpLocks/>
          </p:cNvGrpSpPr>
          <p:nvPr/>
        </p:nvGrpSpPr>
        <p:grpSpPr bwMode="auto">
          <a:xfrm>
            <a:off x="304800" y="1752600"/>
            <a:ext cx="3157538" cy="4102100"/>
            <a:chOff x="379" y="1110"/>
            <a:chExt cx="1989" cy="2584"/>
          </a:xfrm>
        </p:grpSpPr>
        <p:grpSp>
          <p:nvGrpSpPr>
            <p:cNvPr id="5" name="Group 3"/>
            <p:cNvGrpSpPr>
              <a:grpSpLocks/>
            </p:cNvGrpSpPr>
            <p:nvPr/>
          </p:nvGrpSpPr>
          <p:grpSpPr bwMode="auto">
            <a:xfrm>
              <a:off x="379" y="1110"/>
              <a:ext cx="1876" cy="2451"/>
              <a:chOff x="3475" y="1326"/>
              <a:chExt cx="1973" cy="2664"/>
            </a:xfrm>
          </p:grpSpPr>
          <p:sp>
            <p:nvSpPr>
              <p:cNvPr id="7" name="Rectangle 4"/>
              <p:cNvSpPr>
                <a:spLocks noChangeAspect="1" noChangeArrowheads="1"/>
              </p:cNvSpPr>
              <p:nvPr/>
            </p:nvSpPr>
            <p:spPr bwMode="auto">
              <a:xfrm>
                <a:off x="3475" y="1326"/>
                <a:ext cx="1973" cy="2664"/>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8" name="Text Box 5"/>
              <p:cNvSpPr txBox="1">
                <a:spLocks noChangeAspect="1" noChangeArrowheads="1"/>
              </p:cNvSpPr>
              <p:nvPr/>
            </p:nvSpPr>
            <p:spPr bwMode="auto">
              <a:xfrm>
                <a:off x="4486" y="1368"/>
                <a:ext cx="942" cy="157"/>
              </a:xfrm>
              <a:prstGeom prst="rect">
                <a:avLst/>
              </a:prstGeom>
              <a:noFill/>
              <a:ln w="9525">
                <a:noFill/>
                <a:miter lim="800000"/>
                <a:headEnd/>
                <a:tailEnd/>
              </a:ln>
            </p:spPr>
            <p:txBody>
              <a:bodyPr wrap="none">
                <a:spAutoFit/>
              </a:bodyPr>
              <a:lstStyle/>
              <a:p>
                <a:pPr algn="ctr" eaLnBrk="0" hangingPunct="0">
                  <a:lnSpc>
                    <a:spcPct val="100000"/>
                  </a:lnSpc>
                  <a:buClrTx/>
                  <a:buFontTx/>
                  <a:buNone/>
                </a:pPr>
                <a:r>
                  <a:rPr lang="en-US" sz="900" dirty="0"/>
                  <a:t>Army Regulation 200-1</a:t>
                </a:r>
              </a:p>
            </p:txBody>
          </p:sp>
          <p:sp>
            <p:nvSpPr>
              <p:cNvPr id="9" name="Text Box 6"/>
              <p:cNvSpPr txBox="1">
                <a:spLocks noChangeAspect="1" noChangeArrowheads="1"/>
              </p:cNvSpPr>
              <p:nvPr/>
            </p:nvSpPr>
            <p:spPr bwMode="auto">
              <a:xfrm>
                <a:off x="4467" y="1935"/>
                <a:ext cx="938" cy="813"/>
              </a:xfrm>
              <a:prstGeom prst="rect">
                <a:avLst/>
              </a:prstGeom>
              <a:noFill/>
              <a:ln w="9525">
                <a:noFill/>
                <a:miter lim="800000"/>
                <a:headEnd/>
                <a:tailEnd/>
              </a:ln>
            </p:spPr>
            <p:txBody>
              <a:bodyPr>
                <a:spAutoFit/>
              </a:bodyPr>
              <a:lstStyle/>
              <a:p>
                <a:pPr eaLnBrk="0" hangingPunct="0">
                  <a:lnSpc>
                    <a:spcPct val="100000"/>
                  </a:lnSpc>
                  <a:buClrTx/>
                  <a:buFontTx/>
                  <a:buNone/>
                </a:pPr>
                <a:r>
                  <a:rPr lang="en-US" sz="800" dirty="0"/>
                  <a:t>Environmental Quality</a:t>
                </a:r>
              </a:p>
              <a:p>
                <a:pPr eaLnBrk="0" hangingPunct="0">
                  <a:lnSpc>
                    <a:spcPct val="100000"/>
                  </a:lnSpc>
                  <a:buClrTx/>
                  <a:buFontTx/>
                  <a:buNone/>
                </a:pPr>
                <a:endParaRPr lang="en-US" sz="800" dirty="0"/>
              </a:p>
              <a:p>
                <a:pPr eaLnBrk="0" hangingPunct="0">
                  <a:lnSpc>
                    <a:spcPct val="100000"/>
                  </a:lnSpc>
                  <a:buClrTx/>
                  <a:buFontTx/>
                  <a:buNone/>
                </a:pPr>
                <a:r>
                  <a:rPr lang="en-US" sz="1400" dirty="0"/>
                  <a:t>Environmental Protection and Enhancement</a:t>
                </a:r>
              </a:p>
            </p:txBody>
          </p:sp>
          <p:sp>
            <p:nvSpPr>
              <p:cNvPr id="10" name="Text Box 7"/>
              <p:cNvSpPr txBox="1">
                <a:spLocks noChangeAspect="1" noChangeArrowheads="1"/>
              </p:cNvSpPr>
              <p:nvPr/>
            </p:nvSpPr>
            <p:spPr bwMode="auto">
              <a:xfrm>
                <a:off x="4467" y="3382"/>
                <a:ext cx="807" cy="355"/>
              </a:xfrm>
              <a:prstGeom prst="rect">
                <a:avLst/>
              </a:prstGeom>
              <a:noFill/>
              <a:ln w="9525">
                <a:noFill/>
                <a:miter lim="800000"/>
                <a:headEnd/>
                <a:tailEnd/>
              </a:ln>
            </p:spPr>
            <p:txBody>
              <a:bodyPr>
                <a:spAutoFit/>
              </a:bodyPr>
              <a:lstStyle/>
              <a:p>
                <a:pPr eaLnBrk="0" hangingPunct="0">
                  <a:lnSpc>
                    <a:spcPct val="100000"/>
                  </a:lnSpc>
                  <a:buClrTx/>
                  <a:buFontTx/>
                  <a:buNone/>
                </a:pPr>
                <a:r>
                  <a:rPr lang="en-US" sz="700" dirty="0"/>
                  <a:t>Headquarters</a:t>
                </a:r>
              </a:p>
              <a:p>
                <a:pPr eaLnBrk="0" hangingPunct="0">
                  <a:lnSpc>
                    <a:spcPct val="100000"/>
                  </a:lnSpc>
                  <a:buClrTx/>
                  <a:buFontTx/>
                  <a:buNone/>
                </a:pPr>
                <a:r>
                  <a:rPr lang="en-US" sz="700" dirty="0"/>
                  <a:t>Department of the Army</a:t>
                </a:r>
              </a:p>
              <a:p>
                <a:pPr eaLnBrk="0" hangingPunct="0">
                  <a:lnSpc>
                    <a:spcPct val="100000"/>
                  </a:lnSpc>
                  <a:buClrTx/>
                  <a:buFontTx/>
                  <a:buNone/>
                </a:pPr>
                <a:r>
                  <a:rPr lang="en-US" sz="700" dirty="0"/>
                  <a:t>Washington, DC</a:t>
                </a:r>
              </a:p>
              <a:p>
                <a:pPr eaLnBrk="0" hangingPunct="0">
                  <a:lnSpc>
                    <a:spcPct val="100000"/>
                  </a:lnSpc>
                  <a:buClrTx/>
                  <a:buFontTx/>
                  <a:buNone/>
                </a:pPr>
                <a:r>
                  <a:rPr lang="en-US" sz="700" dirty="0"/>
                  <a:t>13 December 2007</a:t>
                </a:r>
              </a:p>
            </p:txBody>
          </p:sp>
          <p:sp>
            <p:nvSpPr>
              <p:cNvPr id="11" name="Text Box 8"/>
              <p:cNvSpPr txBox="1">
                <a:spLocks noChangeAspect="1" noChangeArrowheads="1"/>
              </p:cNvSpPr>
              <p:nvPr/>
            </p:nvSpPr>
            <p:spPr bwMode="auto">
              <a:xfrm>
                <a:off x="4006" y="3776"/>
                <a:ext cx="849" cy="178"/>
              </a:xfrm>
              <a:prstGeom prst="rect">
                <a:avLst/>
              </a:prstGeom>
              <a:noFill/>
              <a:ln w="9525">
                <a:noFill/>
                <a:miter lim="800000"/>
                <a:headEnd/>
                <a:tailEnd/>
              </a:ln>
            </p:spPr>
            <p:txBody>
              <a:bodyPr>
                <a:spAutoFit/>
              </a:bodyPr>
              <a:lstStyle/>
              <a:p>
                <a:pPr eaLnBrk="0" hangingPunct="0">
                  <a:lnSpc>
                    <a:spcPct val="100000"/>
                  </a:lnSpc>
                  <a:buClrTx/>
                  <a:buFontTx/>
                  <a:buNone/>
                </a:pPr>
                <a:r>
                  <a:rPr lang="en-US" sz="1100" dirty="0"/>
                  <a:t>UNCLASSIFIED</a:t>
                </a:r>
              </a:p>
            </p:txBody>
          </p:sp>
        </p:grpSp>
        <p:sp>
          <p:nvSpPr>
            <p:cNvPr id="6" name="Freeform 9"/>
            <p:cNvSpPr>
              <a:spLocks noChangeAspect="1"/>
            </p:cNvSpPr>
            <p:nvPr/>
          </p:nvSpPr>
          <p:spPr bwMode="auto">
            <a:xfrm>
              <a:off x="390" y="1124"/>
              <a:ext cx="1978" cy="2570"/>
            </a:xfrm>
            <a:custGeom>
              <a:avLst/>
              <a:gdLst>
                <a:gd name="T0" fmla="*/ 2147483647 w 1314"/>
                <a:gd name="T1" fmla="*/ 0 h 1710"/>
                <a:gd name="T2" fmla="*/ 2147483647 w 1314"/>
                <a:gd name="T3" fmla="*/ 2147483647 h 1710"/>
                <a:gd name="T4" fmla="*/ 2147483647 w 1314"/>
                <a:gd name="T5" fmla="*/ 2147483647 h 1710"/>
                <a:gd name="T6" fmla="*/ 2147483647 w 1314"/>
                <a:gd name="T7" fmla="*/ 2147483647 h 1710"/>
                <a:gd name="T8" fmla="*/ 0 w 1314"/>
                <a:gd name="T9" fmla="*/ 2147483647 h 1710"/>
                <a:gd name="T10" fmla="*/ 2147483647 w 1314"/>
                <a:gd name="T11" fmla="*/ 2147483647 h 1710"/>
                <a:gd name="T12" fmla="*/ 2147483647 w 1314"/>
                <a:gd name="T13" fmla="*/ 0 h 1710"/>
                <a:gd name="T14" fmla="*/ 0 60000 65536"/>
                <a:gd name="T15" fmla="*/ 0 60000 65536"/>
                <a:gd name="T16" fmla="*/ 0 60000 65536"/>
                <a:gd name="T17" fmla="*/ 0 60000 65536"/>
                <a:gd name="T18" fmla="*/ 0 60000 65536"/>
                <a:gd name="T19" fmla="*/ 0 60000 65536"/>
                <a:gd name="T20" fmla="*/ 0 60000 65536"/>
                <a:gd name="T21" fmla="*/ 0 w 1314"/>
                <a:gd name="T22" fmla="*/ 0 h 1710"/>
                <a:gd name="T23" fmla="*/ 1314 w 1314"/>
                <a:gd name="T24" fmla="*/ 1710 h 17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4" h="1710">
                  <a:moveTo>
                    <a:pt x="1242" y="0"/>
                  </a:moveTo>
                  <a:lnTo>
                    <a:pt x="1314" y="84"/>
                  </a:lnTo>
                  <a:lnTo>
                    <a:pt x="1314" y="1710"/>
                  </a:lnTo>
                  <a:lnTo>
                    <a:pt x="78" y="1710"/>
                  </a:lnTo>
                  <a:lnTo>
                    <a:pt x="0" y="1626"/>
                  </a:lnTo>
                  <a:lnTo>
                    <a:pt x="1242" y="1626"/>
                  </a:lnTo>
                  <a:lnTo>
                    <a:pt x="1242" y="0"/>
                  </a:lnTo>
                  <a:close/>
                </a:path>
              </a:pathLst>
            </a:custGeom>
            <a:solidFill>
              <a:schemeClr val="tx1"/>
            </a:solidFill>
            <a:ln w="9525">
              <a:solidFill>
                <a:schemeClr val="bg2"/>
              </a:solidFill>
              <a:round/>
              <a:headEnd/>
              <a:tailEnd/>
            </a:ln>
          </p:spPr>
          <p:txBody>
            <a:bodyPr wrap="none" anchor="ctr"/>
            <a:lstStyle/>
            <a:p>
              <a:endParaRPr lang="en-US" dirty="0"/>
            </a:p>
          </p:txBody>
        </p:sp>
      </p:grpSp>
      <p:grpSp>
        <p:nvGrpSpPr>
          <p:cNvPr id="12" name="Group 11"/>
          <p:cNvGrpSpPr>
            <a:grpSpLocks/>
          </p:cNvGrpSpPr>
          <p:nvPr/>
        </p:nvGrpSpPr>
        <p:grpSpPr bwMode="auto">
          <a:xfrm>
            <a:off x="3505200" y="1752600"/>
            <a:ext cx="5410200" cy="4117975"/>
            <a:chOff x="2508" y="1054"/>
            <a:chExt cx="2868" cy="2853"/>
          </a:xfrm>
        </p:grpSpPr>
        <p:sp>
          <p:nvSpPr>
            <p:cNvPr id="13" name="Rectangle 12"/>
            <p:cNvSpPr>
              <a:spLocks noChangeArrowheads="1"/>
            </p:cNvSpPr>
            <p:nvPr/>
          </p:nvSpPr>
          <p:spPr bwMode="auto">
            <a:xfrm>
              <a:off x="2508" y="1054"/>
              <a:ext cx="2868" cy="2853"/>
            </a:xfrm>
            <a:prstGeom prst="rect">
              <a:avLst/>
            </a:prstGeom>
            <a:solidFill>
              <a:srgbClr val="FFCC00"/>
            </a:solidFill>
            <a:ln w="9525">
              <a:solidFill>
                <a:schemeClr val="bg2"/>
              </a:solidFill>
              <a:miter lim="800000"/>
              <a:headEnd/>
              <a:tailEnd/>
            </a:ln>
            <a:effectLst>
              <a:outerShdw dist="107763" dir="2700000" algn="ctr" rotWithShape="0">
                <a:schemeClr val="bg2"/>
              </a:outerShdw>
            </a:effectLst>
          </p:spPr>
          <p:txBody>
            <a:bodyPr wrap="none" anchor="ctr"/>
            <a:lstStyle/>
            <a:p>
              <a:pPr>
                <a:defRPr/>
              </a:pPr>
              <a:endParaRPr lang="en-US" dirty="0"/>
            </a:p>
          </p:txBody>
        </p:sp>
        <p:sp>
          <p:nvSpPr>
            <p:cNvPr id="14" name="Rectangle 13"/>
            <p:cNvSpPr>
              <a:spLocks noChangeArrowheads="1"/>
            </p:cNvSpPr>
            <p:nvPr/>
          </p:nvSpPr>
          <p:spPr bwMode="auto">
            <a:xfrm>
              <a:off x="2544" y="1119"/>
              <a:ext cx="2760" cy="2774"/>
            </a:xfrm>
            <a:prstGeom prst="rect">
              <a:avLst/>
            </a:prstGeom>
            <a:solidFill>
              <a:srgbClr val="FFCC00"/>
            </a:solidFill>
            <a:ln w="12700">
              <a:noFill/>
              <a:miter lim="800000"/>
              <a:headEnd/>
              <a:tailEnd/>
            </a:ln>
          </p:spPr>
          <p:txBody>
            <a:bodyPr lIns="90488" tIns="44450" rIns="90488" bIns="44450"/>
            <a:lstStyle/>
            <a:p>
              <a:pPr marL="342900" indent="-342900">
                <a:lnSpc>
                  <a:spcPct val="100000"/>
                </a:lnSpc>
                <a:spcBef>
                  <a:spcPct val="20000"/>
                </a:spcBef>
              </a:pPr>
              <a:r>
                <a:rPr lang="en-US" sz="1600" dirty="0"/>
                <a:t>Comply with environmental legal requirements.</a:t>
              </a:r>
            </a:p>
            <a:p>
              <a:pPr marL="342900" indent="-342900">
                <a:lnSpc>
                  <a:spcPct val="100000"/>
                </a:lnSpc>
                <a:spcBef>
                  <a:spcPct val="20000"/>
                </a:spcBef>
              </a:pPr>
              <a:r>
                <a:rPr lang="en-US" sz="1600" dirty="0"/>
                <a:t>Instill an environmental ethic</a:t>
              </a:r>
            </a:p>
            <a:p>
              <a:pPr marL="342900" indent="-342900">
                <a:lnSpc>
                  <a:spcPct val="100000"/>
                </a:lnSpc>
                <a:spcBef>
                  <a:spcPct val="20000"/>
                </a:spcBef>
              </a:pPr>
              <a:r>
                <a:rPr lang="en-US" sz="1600" dirty="0"/>
                <a:t>Incorporate environmental responsibilities and risk management into unit SOPs/OPORDs</a:t>
              </a:r>
            </a:p>
            <a:p>
              <a:pPr marL="342900" indent="-342900">
                <a:lnSpc>
                  <a:spcPct val="100000"/>
                </a:lnSpc>
                <a:spcBef>
                  <a:spcPct val="20000"/>
                </a:spcBef>
              </a:pPr>
              <a:r>
                <a:rPr lang="en-US" sz="1600" dirty="0"/>
                <a:t>Integrate environmental considerations into all unit operations</a:t>
              </a:r>
            </a:p>
            <a:p>
              <a:pPr marL="342900" indent="-342900">
                <a:lnSpc>
                  <a:spcPct val="100000"/>
                </a:lnSpc>
                <a:spcBef>
                  <a:spcPct val="20000"/>
                </a:spcBef>
              </a:pPr>
              <a:r>
                <a:rPr lang="en-US" sz="1600" dirty="0"/>
                <a:t>Ensure personnel receive required environmental training</a:t>
              </a:r>
            </a:p>
            <a:p>
              <a:pPr marL="342900" indent="-342900">
                <a:lnSpc>
                  <a:spcPct val="100000"/>
                </a:lnSpc>
                <a:spcBef>
                  <a:spcPct val="20000"/>
                </a:spcBef>
              </a:pPr>
              <a:r>
                <a:rPr lang="en-US" sz="1600" dirty="0"/>
                <a:t>Appoint and train environmental officers at appropriate organizational levels. </a:t>
              </a:r>
            </a:p>
            <a:p>
              <a:pPr marL="342900" indent="-342900">
                <a:lnSpc>
                  <a:spcPct val="100000"/>
                </a:lnSpc>
                <a:spcBef>
                  <a:spcPct val="20000"/>
                </a:spcBef>
              </a:pPr>
              <a:r>
                <a:rPr lang="en-US" sz="1600" dirty="0"/>
                <a:t>Report noncompliance and spills</a:t>
              </a:r>
            </a:p>
            <a:p>
              <a:pPr marL="342900" indent="-342900">
                <a:lnSpc>
                  <a:spcPct val="100000"/>
                </a:lnSpc>
                <a:spcBef>
                  <a:spcPct val="20000"/>
                </a:spcBef>
              </a:pPr>
              <a:r>
                <a:rPr lang="en-US" sz="1600" dirty="0"/>
                <a:t>Support the installation environmental Management System (eMS)</a:t>
              </a:r>
            </a:p>
          </p:txBody>
        </p:sp>
      </p:grpSp>
    </p:spTree>
    <p:extLst>
      <p:ext uri="{BB962C8B-B14F-4D97-AF65-F5344CB8AC3E}">
        <p14:creationId xmlns:p14="http://schemas.microsoft.com/office/powerpoint/2010/main" val="3239039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57200" y="0"/>
            <a:ext cx="8229600" cy="1143000"/>
          </a:xfrm>
        </p:spPr>
        <p:txBody>
          <a:bodyPr/>
          <a:lstStyle/>
          <a:p>
            <a:r>
              <a:rPr lang="en-US" sz="4000" b="1" dirty="0" smtClean="0">
                <a:solidFill>
                  <a:schemeClr val="tx1"/>
                </a:solidFill>
              </a:rPr>
              <a:t>ATP 3-34.5</a:t>
            </a:r>
            <a:endParaRPr lang="en-US" sz="4000" b="1" dirty="0">
              <a:solidFill>
                <a:schemeClr val="tx1"/>
              </a:solidFill>
            </a:endParaRPr>
          </a:p>
        </p:txBody>
      </p:sp>
      <p:sp>
        <p:nvSpPr>
          <p:cNvPr id="5" name="Rectangle 3"/>
          <p:cNvSpPr>
            <a:spLocks noChangeArrowheads="1"/>
          </p:cNvSpPr>
          <p:nvPr/>
        </p:nvSpPr>
        <p:spPr bwMode="auto">
          <a:xfrm>
            <a:off x="152400" y="1214021"/>
            <a:ext cx="8839200" cy="5262979"/>
          </a:xfrm>
          <a:prstGeom prst="rect">
            <a:avLst/>
          </a:prstGeom>
          <a:noFill/>
          <a:ln w="9525">
            <a:noFill/>
            <a:miter lim="800000"/>
            <a:headEnd/>
            <a:tailEnd/>
          </a:ln>
        </p:spPr>
        <p:txBody>
          <a:bodyPr wrap="square">
            <a:spAutoFit/>
          </a:bodyPr>
          <a:lstStyle/>
          <a:p>
            <a:pPr marL="404813" indent="-404813" eaLnBrk="0" hangingPunct="0">
              <a:buFont typeface="Wingdings" pitchFamily="2" charset="2"/>
              <a:buChar char="q"/>
              <a:defRPr/>
            </a:pPr>
            <a:r>
              <a:rPr lang="en-US" sz="2800" dirty="0" smtClean="0">
                <a:latin typeface="+mn-lt"/>
                <a:sym typeface="Monotype Sorts" pitchFamily="2" charset="2"/>
              </a:rPr>
              <a:t>Environmental Considerations, 2015</a:t>
            </a:r>
            <a:endParaRPr lang="en-US" sz="2800" dirty="0">
              <a:latin typeface="+mn-lt"/>
              <a:sym typeface="Monotype Sorts" pitchFamily="2" charset="2"/>
            </a:endParaRPr>
          </a:p>
          <a:p>
            <a:pPr eaLnBrk="0" hangingPunct="0">
              <a:defRPr/>
            </a:pPr>
            <a:endParaRPr lang="en-US" sz="2800" dirty="0" smtClean="0">
              <a:latin typeface="+mn-lt"/>
              <a:sym typeface="Monotype Sorts" pitchFamily="2" charset="2"/>
            </a:endParaRPr>
          </a:p>
          <a:p>
            <a:pPr marL="404813" indent="-404813" eaLnBrk="0" hangingPunct="0">
              <a:buFont typeface="Wingdings" pitchFamily="2" charset="2"/>
              <a:buChar char="q"/>
              <a:defRPr/>
            </a:pPr>
            <a:r>
              <a:rPr lang="en-US" sz="2800" dirty="0" smtClean="0">
                <a:latin typeface="+mn-lt"/>
                <a:sym typeface="Monotype Sorts" pitchFamily="2" charset="2"/>
              </a:rPr>
              <a:t>Develop and implement environmental programs and standard operating procedures</a:t>
            </a:r>
          </a:p>
          <a:p>
            <a:pPr marL="404813" indent="-404813" eaLnBrk="0" hangingPunct="0">
              <a:defRPr/>
            </a:pPr>
            <a:endParaRPr lang="en-US" sz="2800" dirty="0" smtClean="0">
              <a:latin typeface="+mn-lt"/>
              <a:sym typeface="Monotype Sorts" pitchFamily="2" charset="2"/>
            </a:endParaRPr>
          </a:p>
          <a:p>
            <a:pPr marL="404813" indent="-404813" eaLnBrk="0" hangingPunct="0">
              <a:buFont typeface="Wingdings" pitchFamily="2" charset="2"/>
              <a:buChar char="q"/>
              <a:defRPr/>
            </a:pPr>
            <a:r>
              <a:rPr lang="en-US" sz="2800" dirty="0" smtClean="0">
                <a:latin typeface="+mn-lt"/>
                <a:sym typeface="Monotype Sorts" pitchFamily="2" charset="2"/>
              </a:rPr>
              <a:t>Applies to Active Army, Army National Guard, Army Reserve, and Marine Corps commanders and staffs at ALL echelons of command</a:t>
            </a:r>
          </a:p>
          <a:p>
            <a:pPr eaLnBrk="0" hangingPunct="0">
              <a:defRPr/>
            </a:pPr>
            <a:endParaRPr lang="en-US" sz="2800" dirty="0" smtClean="0">
              <a:latin typeface="+mn-lt"/>
              <a:sym typeface="Monotype Sorts" pitchFamily="2" charset="2"/>
            </a:endParaRPr>
          </a:p>
          <a:p>
            <a:pPr marL="404813" indent="-404813" eaLnBrk="0" hangingPunct="0">
              <a:buFont typeface="Wingdings" pitchFamily="2" charset="2"/>
              <a:buChar char="q"/>
              <a:defRPr/>
            </a:pPr>
            <a:r>
              <a:rPr lang="en-US" sz="2800" dirty="0" smtClean="0">
                <a:solidFill>
                  <a:schemeClr val="accent2">
                    <a:lumMod val="75000"/>
                  </a:schemeClr>
                </a:solidFill>
                <a:latin typeface="+mn-lt"/>
                <a:sym typeface="Monotype Sorts" pitchFamily="2" charset="2"/>
              </a:rPr>
              <a:t>Applies to United States unilateral operations and forces in multinational operations; U.S. &amp; overseas applicability</a:t>
            </a:r>
            <a:endParaRPr lang="en-US" sz="2400" dirty="0">
              <a:latin typeface="+mn-lt"/>
            </a:endParaRPr>
          </a:p>
        </p:txBody>
      </p:sp>
    </p:spTree>
    <p:extLst>
      <p:ext uri="{BB962C8B-B14F-4D97-AF65-F5344CB8AC3E}">
        <p14:creationId xmlns:p14="http://schemas.microsoft.com/office/powerpoint/2010/main" val="2924682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t>Scenario 3</a:t>
            </a:r>
            <a:endParaRPr lang="en-US" sz="4000" b="1" dirty="0"/>
          </a:p>
        </p:txBody>
      </p:sp>
      <p:sp>
        <p:nvSpPr>
          <p:cNvPr id="3" name="Content Placeholder 2"/>
          <p:cNvSpPr>
            <a:spLocks noGrp="1"/>
          </p:cNvSpPr>
          <p:nvPr>
            <p:ph idx="1"/>
          </p:nvPr>
        </p:nvSpPr>
        <p:spPr>
          <a:xfrm>
            <a:off x="457200" y="1600200"/>
            <a:ext cx="8229600" cy="5029200"/>
          </a:xfrm>
        </p:spPr>
        <p:txBody>
          <a:bodyPr/>
          <a:lstStyle/>
          <a:p>
            <a:pPr>
              <a:buNone/>
            </a:pPr>
            <a:r>
              <a:rPr lang="en-US" sz="2800" dirty="0" smtClean="0"/>
              <a:t>	Your unit was tasked with expanding a training range in a remote area of a CONUS installation.  Unsupervised Soldiers operating heavy equipment traveled beyond the designated training area and demolished a small structure. The materials from the demolition were pushed into a small ravine in a forested area and set on fire. You learn afterward the demolished structure was the remnants of the first European Settlers in the area and was listed as a National Historic Site.</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lstStyle/>
          <a:p>
            <a:r>
              <a:rPr lang="en-US" sz="4000" b="1" dirty="0" smtClean="0"/>
              <a:t>What Federal Environmental Law(s) has been violated?</a:t>
            </a:r>
            <a:endParaRPr lang="en-US" sz="4000" b="1" dirty="0"/>
          </a:p>
        </p:txBody>
      </p:sp>
      <p:sp>
        <p:nvSpPr>
          <p:cNvPr id="3" name="TPAnswers"/>
          <p:cNvSpPr>
            <a:spLocks noGrp="1"/>
          </p:cNvSpPr>
          <p:nvPr>
            <p:ph type="body" idx="1"/>
            <p:custDataLst>
              <p:tags r:id="rId2"/>
            </p:custDataLst>
          </p:nvPr>
        </p:nvSpPr>
        <p:spPr>
          <a:xfrm>
            <a:off x="457200" y="1600200"/>
            <a:ext cx="4114800" cy="4525963"/>
          </a:xfrm>
        </p:spPr>
        <p:txBody>
          <a:bodyPr>
            <a:normAutofit/>
          </a:bodyPr>
          <a:lstStyle/>
          <a:p>
            <a:pPr marL="514350" indent="-514350">
              <a:spcAft>
                <a:spcPts val="0"/>
              </a:spcAft>
              <a:buAutoNum type="alphaUcPeriod"/>
            </a:pPr>
            <a:r>
              <a:rPr lang="en-US" dirty="0" smtClean="0"/>
              <a:t>NEPA</a:t>
            </a:r>
          </a:p>
          <a:p>
            <a:pPr marL="514350" indent="-514350">
              <a:spcAft>
                <a:spcPts val="0"/>
              </a:spcAft>
              <a:buAutoNum type="alphaUcPeriod"/>
            </a:pPr>
            <a:r>
              <a:rPr lang="en-US" dirty="0" smtClean="0"/>
              <a:t>RCRA</a:t>
            </a:r>
          </a:p>
          <a:p>
            <a:pPr marL="514350" indent="-514350">
              <a:spcAft>
                <a:spcPts val="0"/>
              </a:spcAft>
              <a:buAutoNum type="alphaUcPeriod"/>
            </a:pPr>
            <a:r>
              <a:rPr lang="en-US" dirty="0" smtClean="0"/>
              <a:t>CWA</a:t>
            </a:r>
          </a:p>
          <a:p>
            <a:pPr marL="514350" indent="-514350">
              <a:spcAft>
                <a:spcPts val="0"/>
              </a:spcAft>
              <a:buAutoNum type="alphaUcPeriod"/>
            </a:pPr>
            <a:r>
              <a:rPr lang="en-US" dirty="0" smtClean="0"/>
              <a:t>CAA</a:t>
            </a:r>
          </a:p>
          <a:p>
            <a:pPr marL="514350" indent="-514350">
              <a:spcAft>
                <a:spcPts val="0"/>
              </a:spcAft>
              <a:buAutoNum type="alphaUcPeriod"/>
            </a:pPr>
            <a:r>
              <a:rPr lang="en-US" dirty="0" smtClean="0"/>
              <a:t>NHPA</a:t>
            </a:r>
          </a:p>
          <a:p>
            <a:pPr marL="514350" indent="-514350">
              <a:spcAft>
                <a:spcPts val="0"/>
              </a:spcAft>
              <a:buAutoNum type="alphaUcPeriod"/>
            </a:pPr>
            <a:r>
              <a:rPr lang="en-US" dirty="0" smtClean="0"/>
              <a:t>ESA</a:t>
            </a:r>
          </a:p>
          <a:p>
            <a:pPr marL="514350" indent="-514350">
              <a:spcAft>
                <a:spcPts val="0"/>
              </a:spcAft>
              <a:buAutoNum type="alphaUcPeriod"/>
            </a:pPr>
            <a:r>
              <a:rPr lang="en-US" dirty="0" smtClean="0"/>
              <a:t>NCA</a:t>
            </a:r>
            <a:endParaRPr lang="en-US" dirty="0"/>
          </a:p>
        </p:txBody>
      </p:sp>
      <p:sp>
        <p:nvSpPr>
          <p:cNvPr id="8" name="CAI1"/>
          <p:cNvSpPr/>
          <p:nvPr>
            <p:custDataLst>
              <p:tags r:id="rId3"/>
            </p:custDataLst>
          </p:nvPr>
        </p:nvSpPr>
        <p:spPr>
          <a:xfrm rot="10800000">
            <a:off x="81280" y="2290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I2"/>
          <p:cNvSpPr/>
          <p:nvPr>
            <p:custDataLst>
              <p:tags r:id="rId4"/>
            </p:custDataLst>
          </p:nvPr>
        </p:nvSpPr>
        <p:spPr>
          <a:xfrm rot="10800000">
            <a:off x="81280" y="3460665"/>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I3"/>
          <p:cNvSpPr/>
          <p:nvPr>
            <p:custDataLst>
              <p:tags r:id="rId5"/>
            </p:custDataLst>
          </p:nvPr>
        </p:nvSpPr>
        <p:spPr>
          <a:xfrm rot="10800000">
            <a:off x="81280" y="4045881"/>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439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4000" b="1" dirty="0" smtClean="0"/>
              <a:t>Base Camps/Contingency Operations</a:t>
            </a:r>
            <a:endParaRPr lang="en-US" sz="4000" b="1" dirty="0"/>
          </a:p>
        </p:txBody>
      </p:sp>
      <p:sp>
        <p:nvSpPr>
          <p:cNvPr id="8" name="Content Placeholder 7"/>
          <p:cNvSpPr>
            <a:spLocks noGrp="1"/>
          </p:cNvSpPr>
          <p:nvPr>
            <p:ph idx="1"/>
          </p:nvPr>
        </p:nvSpPr>
        <p:spPr>
          <a:xfrm>
            <a:off x="304800" y="1981200"/>
            <a:ext cx="8686800" cy="4525963"/>
          </a:xfrm>
        </p:spPr>
        <p:txBody>
          <a:bodyPr/>
          <a:lstStyle/>
          <a:p>
            <a:r>
              <a:rPr lang="en-US" dirty="0" smtClean="0"/>
              <a:t>Location-dependent</a:t>
            </a:r>
          </a:p>
          <a:p>
            <a:r>
              <a:rPr lang="en-US" dirty="0" smtClean="0"/>
              <a:t>Primary sources</a:t>
            </a:r>
          </a:p>
          <a:p>
            <a:pPr lvl="1"/>
            <a:r>
              <a:rPr lang="en-US" dirty="0" smtClean="0"/>
              <a:t>Appendix 6 (Environmental) to Annex G (Engineer) of the relevant </a:t>
            </a:r>
            <a:r>
              <a:rPr lang="en-US" b="1" dirty="0" smtClean="0"/>
              <a:t>Army</a:t>
            </a:r>
            <a:r>
              <a:rPr lang="en-US" dirty="0" smtClean="0"/>
              <a:t> OPORD/OPLAN</a:t>
            </a:r>
          </a:p>
          <a:p>
            <a:pPr lvl="2"/>
            <a:r>
              <a:rPr lang="en-US" dirty="0" smtClean="0"/>
              <a:t>Sample in ATP 3-34.5 (Appendix D)</a:t>
            </a:r>
          </a:p>
          <a:p>
            <a:pPr lvl="1"/>
            <a:r>
              <a:rPr lang="en-US" dirty="0" smtClean="0"/>
              <a:t>Annex L to relevant </a:t>
            </a:r>
            <a:r>
              <a:rPr lang="en-US" b="1" dirty="0" smtClean="0"/>
              <a:t>Joint</a:t>
            </a:r>
            <a:r>
              <a:rPr lang="en-US" dirty="0" smtClean="0"/>
              <a:t> OPORD/OPLAN</a:t>
            </a:r>
          </a:p>
          <a:p>
            <a:pPr lvl="1"/>
            <a:r>
              <a:rPr lang="en-US" dirty="0" smtClean="0"/>
              <a:t>FRAGO</a:t>
            </a:r>
          </a:p>
          <a:p>
            <a:pPr lvl="1"/>
            <a:r>
              <a:rPr lang="en-US" dirty="0" smtClean="0"/>
              <a:t>Host Nation, International, SOFA/FGS</a:t>
            </a:r>
          </a:p>
          <a:p>
            <a:pPr lvl="1"/>
            <a:r>
              <a:rPr lang="en-US" dirty="0" smtClean="0"/>
              <a:t>Regulations within Combatant Commands…</a:t>
            </a:r>
          </a:p>
          <a:p>
            <a:pPr lvl="1">
              <a:buNone/>
            </a:pPr>
            <a:r>
              <a:rPr lang="en-US" dirty="0" smtClean="0"/>
              <a:t>	</a:t>
            </a:r>
          </a:p>
          <a:p>
            <a:pPr>
              <a:buNone/>
            </a:pPr>
            <a:endParaRPr lang="en-US" sz="2400" dirty="0" smtClean="0"/>
          </a:p>
          <a:p>
            <a:pPr>
              <a:buNone/>
            </a:pPr>
            <a:endParaRPr lang="en-US" sz="1400" dirty="0" smtClean="0"/>
          </a:p>
          <a:p>
            <a:pPr>
              <a:buNone/>
            </a:pPr>
            <a:endParaRPr lang="en-US" sz="1400" dirty="0" smtClean="0"/>
          </a:p>
          <a:p>
            <a:pPr>
              <a:buNone/>
            </a:pPr>
            <a:endParaRPr lang="en-US" dirty="0" smtClean="0"/>
          </a:p>
          <a:p>
            <a:pPr>
              <a:buNone/>
            </a:pPr>
            <a:endParaRPr lang="en-US" dirty="0" smtClean="0"/>
          </a:p>
        </p:txBody>
      </p:sp>
      <p:pic>
        <p:nvPicPr>
          <p:cNvPr id="156681" name="Picture 9" descr="C:\Users\joshua.pennington\AppData\Local\Microsoft\Windows\Temporary Internet Files\Content.IE5\02MQYCY4\MC900048057[1].wmf"/>
          <p:cNvPicPr>
            <a:picLocks noChangeAspect="1" noChangeArrowheads="1"/>
          </p:cNvPicPr>
          <p:nvPr/>
        </p:nvPicPr>
        <p:blipFill>
          <a:blip r:embed="rId4" cstate="email"/>
          <a:srcRect/>
          <a:stretch>
            <a:fillRect/>
          </a:stretch>
        </p:blipFill>
        <p:spPr bwMode="auto">
          <a:xfrm>
            <a:off x="6477000" y="1447800"/>
            <a:ext cx="2056936" cy="1563624"/>
          </a:xfrm>
          <a:prstGeom prst="rect">
            <a:avLst/>
          </a:prstGeom>
          <a:noFill/>
        </p:spPr>
      </p:pic>
    </p:spTree>
    <p:custDataLst>
      <p:tags r:id="rId1"/>
    </p:custDataLst>
    <p:extLst>
      <p:ext uri="{BB962C8B-B14F-4D97-AF65-F5344CB8AC3E}">
        <p14:creationId xmlns:p14="http://schemas.microsoft.com/office/powerpoint/2010/main" val="1074439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630362"/>
          </a:xfrm>
        </p:spPr>
        <p:txBody>
          <a:bodyPr/>
          <a:lstStyle/>
          <a:p>
            <a:r>
              <a:rPr lang="en-US" sz="4000" b="1" dirty="0" smtClean="0"/>
              <a:t>Overseas Environmental Baseline Guidance Document</a:t>
            </a:r>
            <a:br>
              <a:rPr lang="en-US" sz="4000" b="1" dirty="0" smtClean="0"/>
            </a:br>
            <a:r>
              <a:rPr lang="en-US" sz="4000" b="1" dirty="0" smtClean="0"/>
              <a:t>(OEBGD)</a:t>
            </a:r>
          </a:p>
        </p:txBody>
      </p:sp>
      <p:sp>
        <p:nvSpPr>
          <p:cNvPr id="18435" name="Content Placeholder 2"/>
          <p:cNvSpPr>
            <a:spLocks noGrp="1"/>
          </p:cNvSpPr>
          <p:nvPr>
            <p:ph idx="1"/>
          </p:nvPr>
        </p:nvSpPr>
        <p:spPr>
          <a:xfrm>
            <a:off x="152400" y="2547936"/>
            <a:ext cx="8839200" cy="4267200"/>
          </a:xfrm>
        </p:spPr>
        <p:txBody>
          <a:bodyPr/>
          <a:lstStyle/>
          <a:p>
            <a:r>
              <a:rPr lang="en-US" sz="2800" dirty="0" smtClean="0"/>
              <a:t>Often used as the initial source of guidance and superseded by later agreements</a:t>
            </a:r>
          </a:p>
          <a:p>
            <a:r>
              <a:rPr lang="en-US" sz="2800" dirty="0"/>
              <a:t>Provides a minimum standard applicable to overseas DoD installations for protecting human health and the environment</a:t>
            </a:r>
          </a:p>
          <a:p>
            <a:r>
              <a:rPr lang="en-US" sz="2800" dirty="0" smtClean="0"/>
              <a:t>Applies to </a:t>
            </a:r>
            <a:r>
              <a:rPr lang="en-US" sz="2800" b="1" dirty="0" smtClean="0"/>
              <a:t>installations </a:t>
            </a:r>
            <a:r>
              <a:rPr lang="en-US" sz="2800" b="1" dirty="0"/>
              <a:t>outside </a:t>
            </a:r>
            <a:r>
              <a:rPr lang="en-US" sz="2800" dirty="0"/>
              <a:t>the United States, its territories, and </a:t>
            </a:r>
            <a:r>
              <a:rPr lang="en-US" sz="2800" dirty="0" smtClean="0"/>
              <a:t>possessions (does </a:t>
            </a:r>
            <a:r>
              <a:rPr lang="en-US" sz="2800" dirty="0"/>
              <a:t>not cover contingency operations in hazardous </a:t>
            </a:r>
            <a:r>
              <a:rPr lang="en-US" sz="2800" dirty="0" smtClean="0"/>
              <a:t>areas)</a:t>
            </a:r>
          </a:p>
          <a:p>
            <a:r>
              <a:rPr lang="en-US" sz="2800" dirty="0" smtClean="0"/>
              <a:t>Air, Water, HM, Waste, POLs, NR, etc</a:t>
            </a:r>
            <a:r>
              <a:rPr lang="en-US" dirty="0" smtClean="0"/>
              <a:t>.</a:t>
            </a:r>
          </a:p>
        </p:txBody>
      </p:sp>
      <p:pic>
        <p:nvPicPr>
          <p:cNvPr id="18436" name="Picture 3" descr="DODc.jpg"/>
          <p:cNvPicPr>
            <a:picLocks noChangeAspect="1"/>
          </p:cNvPicPr>
          <p:nvPr/>
        </p:nvPicPr>
        <p:blipFill>
          <a:blip r:embed="rId4" cstate="email"/>
          <a:srcRect/>
          <a:stretch>
            <a:fillRect/>
          </a:stretch>
        </p:blipFill>
        <p:spPr bwMode="auto">
          <a:xfrm>
            <a:off x="6629400" y="1447800"/>
            <a:ext cx="1219200" cy="1219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6425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smtClean="0">
                <a:cs typeface="Arial" panose="020B0604020202020204" pitchFamily="34" charset="0"/>
              </a:rPr>
              <a:t>Environmental Laws, Regulations, Policies and Guidance</a:t>
            </a:r>
            <a:endParaRPr lang="en-US" sz="4000" b="1" dirty="0">
              <a:cs typeface="Arial" panose="020B0604020202020204" pitchFamily="34" charset="0"/>
            </a:endParaRPr>
          </a:p>
        </p:txBody>
      </p:sp>
      <p:sp>
        <p:nvSpPr>
          <p:cNvPr id="3" name="Content Placeholder 2"/>
          <p:cNvSpPr>
            <a:spLocks noGrp="1"/>
          </p:cNvSpPr>
          <p:nvPr>
            <p:ph idx="1"/>
          </p:nvPr>
        </p:nvSpPr>
        <p:spPr>
          <a:xfrm>
            <a:off x="457200" y="2179637"/>
            <a:ext cx="8229600" cy="4525963"/>
          </a:xfrm>
        </p:spPr>
        <p:txBody>
          <a:bodyPr/>
          <a:lstStyle/>
          <a:p>
            <a:r>
              <a:rPr lang="en-US" sz="2800" dirty="0" smtClean="0">
                <a:cs typeface="Arial" panose="020B0604020202020204" pitchFamily="34" charset="0"/>
              </a:rPr>
              <a:t>Safety Requirements: None</a:t>
            </a:r>
          </a:p>
          <a:p>
            <a:endParaRPr lang="en-US" sz="2800" dirty="0" smtClean="0">
              <a:cs typeface="Arial" panose="020B0604020202020204" pitchFamily="34" charset="0"/>
            </a:endParaRPr>
          </a:p>
          <a:p>
            <a:r>
              <a:rPr lang="en-US" sz="2800" dirty="0" smtClean="0">
                <a:cs typeface="Arial" panose="020B0604020202020204" pitchFamily="34" charset="0"/>
              </a:rPr>
              <a:t>Risk Assessment Level: Low</a:t>
            </a:r>
          </a:p>
          <a:p>
            <a:endParaRPr lang="en-US" sz="2800" dirty="0" smtClean="0">
              <a:cs typeface="Arial" panose="020B0604020202020204" pitchFamily="34" charset="0"/>
            </a:endParaRPr>
          </a:p>
          <a:p>
            <a:r>
              <a:rPr lang="en-US" sz="2800" dirty="0" smtClean="0">
                <a:cs typeface="Arial" panose="020B0604020202020204" pitchFamily="34" charset="0"/>
              </a:rPr>
              <a:t>Environmental Considerations: None</a:t>
            </a:r>
          </a:p>
          <a:p>
            <a:endParaRPr lang="en-US" sz="2800" dirty="0" smtClean="0">
              <a:cs typeface="Arial" panose="020B0604020202020204" pitchFamily="34" charset="0"/>
            </a:endParaRPr>
          </a:p>
          <a:p>
            <a:r>
              <a:rPr lang="en-US" sz="2800" dirty="0" smtClean="0"/>
              <a:t>Evaluation: None</a:t>
            </a:r>
            <a:endParaRPr lang="en-US" sz="2800" dirty="0">
              <a:cs typeface="Arial" panose="020B0604020202020204" pitchFamily="34" charset="0"/>
            </a:endParaRPr>
          </a:p>
        </p:txBody>
      </p:sp>
    </p:spTree>
    <p:extLst>
      <p:ext uri="{BB962C8B-B14F-4D97-AF65-F5344CB8AC3E}">
        <p14:creationId xmlns:p14="http://schemas.microsoft.com/office/powerpoint/2010/main" val="3212385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304800" y="228600"/>
            <a:ext cx="8229600" cy="1143000"/>
          </a:xfrm>
          <a:noFill/>
        </p:spPr>
        <p:txBody>
          <a:bodyPr lIns="90488" tIns="44450" rIns="90488" bIns="44450"/>
          <a:lstStyle/>
          <a:p>
            <a:pPr eaLnBrk="1" hangingPunct="1"/>
            <a:r>
              <a:rPr lang="en-US" sz="4000" b="1" dirty="0" smtClean="0">
                <a:solidFill>
                  <a:schemeClr val="tx1"/>
                </a:solidFill>
              </a:rPr>
              <a:t>Host Nation/</a:t>
            </a:r>
            <a:br>
              <a:rPr lang="en-US" sz="4000" b="1" dirty="0" smtClean="0">
                <a:solidFill>
                  <a:schemeClr val="tx1"/>
                </a:solidFill>
              </a:rPr>
            </a:br>
            <a:r>
              <a:rPr lang="en-US" sz="4000" b="1" dirty="0" smtClean="0">
                <a:solidFill>
                  <a:schemeClr val="tx1"/>
                </a:solidFill>
              </a:rPr>
              <a:t>International Agreements</a:t>
            </a:r>
          </a:p>
        </p:txBody>
      </p:sp>
      <p:sp>
        <p:nvSpPr>
          <p:cNvPr id="6" name="Content Placeholder 5"/>
          <p:cNvSpPr>
            <a:spLocks noGrp="1"/>
          </p:cNvSpPr>
          <p:nvPr>
            <p:ph idx="1"/>
          </p:nvPr>
        </p:nvSpPr>
        <p:spPr>
          <a:xfrm>
            <a:off x="152400" y="1600200"/>
            <a:ext cx="8839200" cy="5181600"/>
          </a:xfrm>
        </p:spPr>
        <p:txBody>
          <a:bodyPr/>
          <a:lstStyle/>
          <a:p>
            <a:pPr marL="339725" indent="-339725">
              <a:defRPr/>
            </a:pPr>
            <a:r>
              <a:rPr lang="en-US" sz="2800" dirty="0" smtClean="0">
                <a:sym typeface="Monotype Sorts" pitchFamily="2" charset="2"/>
              </a:rPr>
              <a:t>Host Nation Laws &amp; Regulations</a:t>
            </a:r>
          </a:p>
          <a:p>
            <a:r>
              <a:rPr lang="en-US" sz="2800" dirty="0" smtClean="0"/>
              <a:t>International Laws &amp; Treaties</a:t>
            </a:r>
          </a:p>
          <a:p>
            <a:pPr lvl="1"/>
            <a:r>
              <a:rPr lang="en-US" sz="2400" dirty="0" smtClean="0"/>
              <a:t>Examples:</a:t>
            </a:r>
          </a:p>
          <a:p>
            <a:pPr lvl="2"/>
            <a:r>
              <a:rPr lang="en-US" sz="2200" dirty="0" smtClean="0"/>
              <a:t>Basel Convention (restrictions with HW shipping)</a:t>
            </a:r>
          </a:p>
          <a:p>
            <a:pPr lvl="3"/>
            <a:r>
              <a:rPr lang="en-US" sz="1800" dirty="0" smtClean="0"/>
              <a:t>Location-dependent</a:t>
            </a:r>
          </a:p>
          <a:p>
            <a:pPr lvl="2"/>
            <a:r>
              <a:rPr lang="en-US" sz="2200" dirty="0" smtClean="0"/>
              <a:t>Convention on International Trade in Endangered Species</a:t>
            </a:r>
          </a:p>
          <a:p>
            <a:pPr lvl="3"/>
            <a:r>
              <a:rPr lang="en-US" sz="1800" dirty="0" smtClean="0"/>
              <a:t>Applies regardless of location</a:t>
            </a:r>
            <a:endParaRPr lang="en-US" sz="1800" dirty="0"/>
          </a:p>
          <a:p>
            <a:pPr marL="339725" indent="-339725">
              <a:defRPr/>
            </a:pPr>
            <a:r>
              <a:rPr lang="en-US" sz="2800" dirty="0">
                <a:sym typeface="Monotype Sorts" pitchFamily="2" charset="2"/>
              </a:rPr>
              <a:t>Status of Forces Agreement (SOFA) &amp;                  Final Governing Standard (FGS</a:t>
            </a:r>
            <a:r>
              <a:rPr lang="en-US" sz="2800" dirty="0" smtClean="0">
                <a:sym typeface="Monotype Sorts" pitchFamily="2" charset="2"/>
              </a:rPr>
              <a:t>)</a:t>
            </a:r>
          </a:p>
          <a:p>
            <a:pPr marL="744538" lvl="1" indent="-344488">
              <a:defRPr/>
            </a:pPr>
            <a:r>
              <a:rPr lang="en-US" sz="2400" dirty="0" smtClean="0"/>
              <a:t>Environmental </a:t>
            </a:r>
            <a:r>
              <a:rPr lang="en-US" sz="2400" dirty="0"/>
              <a:t>compliance standards developed for a specific country or area; considers HN </a:t>
            </a:r>
            <a:r>
              <a:rPr lang="en-US" sz="2400" dirty="0" smtClean="0"/>
              <a:t>laws/regs</a:t>
            </a:r>
            <a:endParaRPr lang="en-US" sz="2000" dirty="0"/>
          </a:p>
          <a:p>
            <a:pPr marL="339725" indent="-339725">
              <a:defRPr/>
            </a:pPr>
            <a:r>
              <a:rPr lang="en-US" sz="2800" dirty="0"/>
              <a:t>Consult JAG</a:t>
            </a:r>
          </a:p>
        </p:txBody>
      </p:sp>
    </p:spTree>
    <p:custDataLst>
      <p:tags r:id="rId1"/>
    </p:custDataLst>
    <p:extLst>
      <p:ext uri="{BB962C8B-B14F-4D97-AF65-F5344CB8AC3E}">
        <p14:creationId xmlns:p14="http://schemas.microsoft.com/office/powerpoint/2010/main" val="8271195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1143000"/>
          </a:xfrm>
        </p:spPr>
        <p:txBody>
          <a:bodyPr/>
          <a:lstStyle/>
          <a:p>
            <a:r>
              <a:rPr lang="en-US" sz="4000" b="1" dirty="0" smtClean="0"/>
              <a:t>EOs and </a:t>
            </a:r>
            <a:r>
              <a:rPr lang="en-US" sz="4000" b="1" dirty="0" err="1" smtClean="0"/>
              <a:t>DoD</a:t>
            </a:r>
            <a:endParaRPr lang="en-US" sz="4000" b="1" dirty="0"/>
          </a:p>
        </p:txBody>
      </p:sp>
      <p:sp>
        <p:nvSpPr>
          <p:cNvPr id="3" name="Content Placeholder 2"/>
          <p:cNvSpPr>
            <a:spLocks noGrp="1"/>
          </p:cNvSpPr>
          <p:nvPr>
            <p:ph idx="1"/>
          </p:nvPr>
        </p:nvSpPr>
        <p:spPr>
          <a:xfrm>
            <a:off x="304800" y="1828800"/>
            <a:ext cx="8534400" cy="4953000"/>
          </a:xfrm>
        </p:spPr>
        <p:txBody>
          <a:bodyPr/>
          <a:lstStyle/>
          <a:p>
            <a:r>
              <a:rPr lang="en-US" sz="2800" kern="1200" dirty="0">
                <a:latin typeface="Arial" charset="0"/>
              </a:rPr>
              <a:t>Executive Orders are tools the President uses to manage agencies and organizations within the Executive Branch of the US Government and can apply to </a:t>
            </a:r>
            <a:r>
              <a:rPr lang="en-US" sz="2800" b="1" kern="1200" dirty="0">
                <a:latin typeface="Arial" charset="0"/>
              </a:rPr>
              <a:t>overseas</a:t>
            </a:r>
            <a:r>
              <a:rPr lang="en-US" sz="2800" kern="1200" dirty="0">
                <a:latin typeface="Arial" charset="0"/>
              </a:rPr>
              <a:t> </a:t>
            </a:r>
            <a:r>
              <a:rPr lang="en-US" sz="2800" b="1" kern="1200" dirty="0" smtClean="0">
                <a:latin typeface="Arial" charset="0"/>
              </a:rPr>
              <a:t>installations</a:t>
            </a:r>
            <a:endParaRPr lang="en-US" sz="2800" dirty="0" smtClean="0"/>
          </a:p>
          <a:p>
            <a:pPr marL="0" indent="0">
              <a:buNone/>
            </a:pPr>
            <a:endParaRPr lang="en-US" sz="2800" dirty="0" smtClean="0"/>
          </a:p>
          <a:p>
            <a:r>
              <a:rPr lang="en-US" sz="2800" dirty="0" smtClean="0"/>
              <a:t>Directives (</a:t>
            </a:r>
            <a:r>
              <a:rPr lang="en-US" sz="2800" dirty="0" err="1" smtClean="0"/>
              <a:t>DoDD</a:t>
            </a:r>
            <a:r>
              <a:rPr lang="en-US" sz="2800" dirty="0" smtClean="0"/>
              <a:t>), Instructions (</a:t>
            </a:r>
            <a:r>
              <a:rPr lang="en-US" sz="2800" dirty="0" err="1" smtClean="0"/>
              <a:t>DoDI</a:t>
            </a:r>
            <a:r>
              <a:rPr lang="en-US" sz="2800" dirty="0" smtClean="0"/>
              <a:t>), Policies, Memorandums, etc.</a:t>
            </a:r>
          </a:p>
          <a:p>
            <a:pPr lvl="1"/>
            <a:r>
              <a:rPr lang="en-US" sz="2600" dirty="0" smtClean="0"/>
              <a:t>Most deal directly with </a:t>
            </a:r>
            <a:r>
              <a:rPr lang="en-US" sz="2600" i="1" dirty="0" smtClean="0"/>
              <a:t>enduring</a:t>
            </a:r>
            <a:r>
              <a:rPr lang="en-US" sz="2600" dirty="0" smtClean="0"/>
              <a:t> </a:t>
            </a:r>
            <a:r>
              <a:rPr lang="en-US" sz="2600" b="1" dirty="0" smtClean="0"/>
              <a:t>overseas</a:t>
            </a:r>
            <a:r>
              <a:rPr lang="en-US" sz="2600" dirty="0" smtClean="0"/>
              <a:t> </a:t>
            </a:r>
            <a:r>
              <a:rPr lang="en-US" sz="2600" b="1" dirty="0" smtClean="0"/>
              <a:t>installations</a:t>
            </a:r>
            <a:r>
              <a:rPr lang="en-US" sz="2600" dirty="0" smtClean="0"/>
              <a:t> but not temporary/deployed locations</a:t>
            </a:r>
          </a:p>
          <a:p>
            <a:pPr lvl="2"/>
            <a:r>
              <a:rPr lang="en-US" dirty="0" smtClean="0"/>
              <a:t>Exception:  </a:t>
            </a:r>
            <a:r>
              <a:rPr lang="en-US" dirty="0" err="1" smtClean="0"/>
              <a:t>DoDI</a:t>
            </a:r>
            <a:r>
              <a:rPr lang="en-US" dirty="0" smtClean="0"/>
              <a:t> 4715.19: Use of Open-Air Burn Pits in </a:t>
            </a:r>
            <a:r>
              <a:rPr lang="en-US" b="1" dirty="0" smtClean="0"/>
              <a:t>Contingency</a:t>
            </a:r>
            <a:r>
              <a:rPr lang="en-US" dirty="0" smtClean="0"/>
              <a:t> </a:t>
            </a:r>
            <a:r>
              <a:rPr lang="en-US" b="1" dirty="0" smtClean="0"/>
              <a:t>Operations</a:t>
            </a:r>
            <a:r>
              <a:rPr lang="en-US" dirty="0" smtClean="0"/>
              <a:t>, Feb 2011</a:t>
            </a:r>
            <a:endParaRPr lang="en-US" sz="2200" dirty="0" smtClean="0"/>
          </a:p>
        </p:txBody>
      </p:sp>
      <p:pic>
        <p:nvPicPr>
          <p:cNvPr id="4" name="Picture 2"/>
          <p:cNvPicPr>
            <a:picLocks noChangeAspect="1" noChangeArrowheads="1"/>
          </p:cNvPicPr>
          <p:nvPr/>
        </p:nvPicPr>
        <p:blipFill>
          <a:blip r:embed="rId4" cstate="email"/>
          <a:srcRect/>
          <a:stretch>
            <a:fillRect/>
          </a:stretch>
        </p:blipFill>
        <p:spPr bwMode="auto">
          <a:xfrm>
            <a:off x="4800600" y="0"/>
            <a:ext cx="4191000" cy="17621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10973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767792"/>
            <a:ext cx="8534400" cy="2234458"/>
          </a:xfrm>
          <a:prstGeom prst="rect">
            <a:avLst/>
          </a:prstGeom>
        </p:spPr>
        <p:txBody>
          <a:bodyPr wrap="square">
            <a:spAutoFit/>
          </a:bodyPr>
          <a:lstStyle/>
          <a:p>
            <a:pPr marL="342900" lvl="0" indent="-342900" eaLnBrk="0" hangingPunct="0">
              <a:spcBef>
                <a:spcPct val="20000"/>
              </a:spcBef>
              <a:buFont typeface="Courier New" panose="02070309020205020404" pitchFamily="49" charset="0"/>
              <a:buChar char="o"/>
            </a:pPr>
            <a:r>
              <a:rPr lang="en-US" sz="2400" kern="0" dirty="0" smtClean="0">
                <a:solidFill>
                  <a:srgbClr val="000000"/>
                </a:solidFill>
                <a:latin typeface="Arial"/>
              </a:rPr>
              <a:t>STANAG 7141 </a:t>
            </a:r>
            <a:r>
              <a:rPr lang="en-US" sz="2400" kern="0" dirty="0" smtClean="0">
                <a:solidFill>
                  <a:srgbClr val="000000"/>
                </a:solidFill>
                <a:latin typeface="Arial"/>
                <a:sym typeface="Wingdings" panose="05000000000000000000" pitchFamily="2" charset="2"/>
              </a:rPr>
              <a:t> AJEPP-4 EP NATO-led military activities </a:t>
            </a:r>
          </a:p>
          <a:p>
            <a:pPr marL="342900" lvl="0" indent="-342900" eaLnBrk="0" hangingPunct="0">
              <a:spcBef>
                <a:spcPct val="20000"/>
              </a:spcBef>
              <a:buFont typeface="Courier New" panose="02070309020205020404" pitchFamily="49" charset="0"/>
              <a:buChar char="o"/>
            </a:pPr>
            <a:r>
              <a:rPr lang="en-US" sz="2400" kern="0" dirty="0" smtClean="0">
                <a:solidFill>
                  <a:srgbClr val="000000"/>
                </a:solidFill>
                <a:latin typeface="Arial"/>
                <a:sym typeface="Wingdings" panose="05000000000000000000" pitchFamily="2" charset="2"/>
              </a:rPr>
              <a:t>STANAG 2510 </a:t>
            </a:r>
            <a:r>
              <a:rPr lang="en-US" sz="2400" kern="0" dirty="0">
                <a:solidFill>
                  <a:srgbClr val="000000"/>
                </a:solidFill>
                <a:latin typeface="Arial"/>
                <a:sym typeface="Wingdings" panose="05000000000000000000" pitchFamily="2" charset="2"/>
              </a:rPr>
              <a:t> </a:t>
            </a:r>
            <a:r>
              <a:rPr lang="en-US" sz="2400" kern="0" dirty="0" smtClean="0">
                <a:solidFill>
                  <a:srgbClr val="000000"/>
                </a:solidFill>
                <a:latin typeface="Arial"/>
                <a:sym typeface="Wingdings" panose="05000000000000000000" pitchFamily="2" charset="2"/>
              </a:rPr>
              <a:t>AJEPP-5 Waste Management</a:t>
            </a:r>
          </a:p>
          <a:p>
            <a:pPr marL="342900" lvl="0" indent="-342900" eaLnBrk="0" hangingPunct="0">
              <a:spcBef>
                <a:spcPct val="20000"/>
              </a:spcBef>
              <a:buFont typeface="Courier New" panose="02070309020205020404" pitchFamily="49" charset="0"/>
              <a:buChar char="o"/>
            </a:pPr>
            <a:r>
              <a:rPr lang="en-US" sz="2400" kern="0" dirty="0" smtClean="0">
                <a:solidFill>
                  <a:srgbClr val="000000"/>
                </a:solidFill>
                <a:latin typeface="Arial"/>
                <a:sym typeface="Wingdings" panose="05000000000000000000" pitchFamily="2" charset="2"/>
              </a:rPr>
              <a:t>STANAG 2581 </a:t>
            </a:r>
            <a:r>
              <a:rPr lang="en-US" sz="2400" kern="0" dirty="0">
                <a:solidFill>
                  <a:srgbClr val="000000"/>
                </a:solidFill>
                <a:latin typeface="Arial"/>
                <a:sym typeface="Wingdings" panose="05000000000000000000" pitchFamily="2" charset="2"/>
              </a:rPr>
              <a:t> </a:t>
            </a:r>
            <a:r>
              <a:rPr lang="en-US" sz="2400" kern="0" dirty="0" smtClean="0">
                <a:solidFill>
                  <a:srgbClr val="000000"/>
                </a:solidFill>
                <a:latin typeface="Arial"/>
                <a:sym typeface="Wingdings" panose="05000000000000000000" pitchFamily="2" charset="2"/>
              </a:rPr>
              <a:t>AJEPP-1 EP Standards and Norms</a:t>
            </a:r>
          </a:p>
          <a:p>
            <a:pPr marL="342900" lvl="0" indent="-342900" eaLnBrk="0" hangingPunct="0">
              <a:spcBef>
                <a:spcPct val="20000"/>
              </a:spcBef>
              <a:buFont typeface="Courier New" panose="02070309020205020404" pitchFamily="49" charset="0"/>
              <a:buChar char="o"/>
            </a:pPr>
            <a:r>
              <a:rPr lang="en-US" sz="2400" kern="0" dirty="0" smtClean="0">
                <a:solidFill>
                  <a:srgbClr val="000000"/>
                </a:solidFill>
                <a:latin typeface="Arial"/>
                <a:sym typeface="Wingdings" panose="05000000000000000000" pitchFamily="2" charset="2"/>
              </a:rPr>
              <a:t>STANAG 2582 </a:t>
            </a:r>
            <a:r>
              <a:rPr lang="en-US" sz="2400" kern="0" dirty="0">
                <a:solidFill>
                  <a:srgbClr val="000000"/>
                </a:solidFill>
                <a:latin typeface="Arial"/>
                <a:sym typeface="Wingdings" panose="05000000000000000000" pitchFamily="2" charset="2"/>
              </a:rPr>
              <a:t> </a:t>
            </a:r>
            <a:r>
              <a:rPr lang="en-US" sz="2400" kern="0" dirty="0" smtClean="0">
                <a:solidFill>
                  <a:srgbClr val="000000"/>
                </a:solidFill>
                <a:latin typeface="Arial"/>
                <a:sym typeface="Wingdings" panose="05000000000000000000" pitchFamily="2" charset="2"/>
              </a:rPr>
              <a:t>AJEPP-2 EP Best Practices</a:t>
            </a:r>
          </a:p>
          <a:p>
            <a:pPr marL="342900" lvl="0" indent="-342900" eaLnBrk="0" hangingPunct="0">
              <a:spcBef>
                <a:spcPct val="20000"/>
              </a:spcBef>
              <a:buFont typeface="Courier New" panose="02070309020205020404" pitchFamily="49" charset="0"/>
              <a:buChar char="o"/>
            </a:pPr>
            <a:r>
              <a:rPr lang="en-US" sz="2400" kern="0" dirty="0" smtClean="0">
                <a:solidFill>
                  <a:srgbClr val="000000"/>
                </a:solidFill>
                <a:latin typeface="Arial"/>
                <a:sym typeface="Wingdings" panose="05000000000000000000" pitchFamily="2" charset="2"/>
              </a:rPr>
              <a:t>STANAG 2583 </a:t>
            </a:r>
            <a:r>
              <a:rPr lang="en-US" sz="2400" kern="0" dirty="0">
                <a:solidFill>
                  <a:srgbClr val="000000"/>
                </a:solidFill>
                <a:latin typeface="Arial"/>
                <a:sym typeface="Wingdings" panose="05000000000000000000" pitchFamily="2" charset="2"/>
              </a:rPr>
              <a:t> </a:t>
            </a:r>
            <a:r>
              <a:rPr lang="en-US" sz="2400" kern="0" dirty="0" smtClean="0">
                <a:solidFill>
                  <a:srgbClr val="000000"/>
                </a:solidFill>
                <a:latin typeface="Arial"/>
                <a:sym typeface="Wingdings" panose="05000000000000000000" pitchFamily="2" charset="2"/>
              </a:rPr>
              <a:t>AJEPP-3 Environmental Man. System</a:t>
            </a:r>
            <a:endParaRPr lang="en-US" sz="2400" kern="0" dirty="0">
              <a:solidFill>
                <a:srgbClr val="000000"/>
              </a:solidFill>
              <a:latin typeface="Arial"/>
            </a:endParaRPr>
          </a:p>
        </p:txBody>
      </p:sp>
      <p:sp>
        <p:nvSpPr>
          <p:cNvPr id="5" name="Rectangle 3"/>
          <p:cNvSpPr>
            <a:spLocks noGrp="1" noChangeArrowheads="1"/>
          </p:cNvSpPr>
          <p:nvPr>
            <p:ph type="title"/>
          </p:nvPr>
        </p:nvSpPr>
        <p:spPr>
          <a:xfrm>
            <a:off x="304800" y="76200"/>
            <a:ext cx="8229600" cy="1143000"/>
          </a:xfrm>
          <a:noFill/>
        </p:spPr>
        <p:txBody>
          <a:bodyPr lIns="90488" tIns="44450" rIns="90488" bIns="44450"/>
          <a:lstStyle/>
          <a:p>
            <a:pPr eaLnBrk="1" hangingPunct="1"/>
            <a:r>
              <a:rPr lang="en-US" sz="4000" b="1" dirty="0" smtClean="0">
                <a:solidFill>
                  <a:schemeClr val="tx1"/>
                </a:solidFill>
              </a:rPr>
              <a:t>NATO-led </a:t>
            </a:r>
            <a:r>
              <a:rPr lang="en-US" sz="4000" b="1" dirty="0">
                <a:solidFill>
                  <a:schemeClr val="tx1"/>
                </a:solidFill>
              </a:rPr>
              <a:t>M</a:t>
            </a:r>
            <a:r>
              <a:rPr lang="en-US" sz="4000" b="1" dirty="0" smtClean="0">
                <a:solidFill>
                  <a:schemeClr val="tx1"/>
                </a:solidFill>
              </a:rPr>
              <a:t>ilitary Activities</a:t>
            </a:r>
          </a:p>
        </p:txBody>
      </p:sp>
      <p:sp>
        <p:nvSpPr>
          <p:cNvPr id="6" name="TextBox 5"/>
          <p:cNvSpPr txBox="1"/>
          <p:nvPr/>
        </p:nvSpPr>
        <p:spPr>
          <a:xfrm>
            <a:off x="304800" y="1219200"/>
            <a:ext cx="86106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mn-lt"/>
              </a:rPr>
              <a:t>EP = Environmental Protection</a:t>
            </a:r>
          </a:p>
          <a:p>
            <a:pPr marL="800100" lvl="1" indent="-342900">
              <a:buFont typeface="Arial" panose="020B0604020202020204" pitchFamily="34" charset="0"/>
              <a:buChar char="•"/>
            </a:pPr>
            <a:r>
              <a:rPr lang="en-US" sz="2400" dirty="0" smtClean="0">
                <a:latin typeface="+mn-lt"/>
              </a:rPr>
              <a:t>Policy (responsibilities, applicability, principles, policies)</a:t>
            </a:r>
          </a:p>
          <a:p>
            <a:pPr marL="342900" indent="-342900">
              <a:buFont typeface="Arial" panose="020B0604020202020204" pitchFamily="34" charset="0"/>
              <a:buChar char="•"/>
            </a:pPr>
            <a:r>
              <a:rPr lang="en-US" sz="2400" dirty="0" smtClean="0">
                <a:latin typeface="+mn-lt"/>
              </a:rPr>
              <a:t>STANAG = Standardization Agreement</a:t>
            </a:r>
          </a:p>
          <a:p>
            <a:pPr marL="800100" lvl="1" indent="-342900">
              <a:buFont typeface="Arial" panose="020B0604020202020204" pitchFamily="34" charset="0"/>
              <a:buChar char="•"/>
            </a:pPr>
            <a:r>
              <a:rPr lang="en-US" sz="2400" dirty="0" smtClean="0">
                <a:latin typeface="+mn-lt"/>
              </a:rPr>
              <a:t>Doctrine (participating nations agree to standards)</a:t>
            </a:r>
          </a:p>
          <a:p>
            <a:pPr marL="342900" indent="-342900">
              <a:buFont typeface="Arial" panose="020B0604020202020204" pitchFamily="34" charset="0"/>
              <a:buChar char="•"/>
            </a:pPr>
            <a:r>
              <a:rPr lang="en-US" sz="2400" dirty="0" smtClean="0">
                <a:latin typeface="+mn-lt"/>
              </a:rPr>
              <a:t>AJEPP = Allied Joint Environmental Protection Publication</a:t>
            </a:r>
          </a:p>
          <a:p>
            <a:pPr marL="800100" lvl="1" indent="-342900">
              <a:buFont typeface="Arial" panose="020B0604020202020204" pitchFamily="34" charset="0"/>
              <a:buChar char="•"/>
            </a:pPr>
            <a:r>
              <a:rPr lang="en-US" sz="2400" dirty="0" smtClean="0">
                <a:latin typeface="+mn-lt"/>
              </a:rPr>
              <a:t>Standard (the details/specifics)</a:t>
            </a:r>
          </a:p>
          <a:p>
            <a:pPr lvl="1"/>
            <a:r>
              <a:rPr lang="en-US" sz="2400" dirty="0" smtClean="0"/>
              <a:t>------------------------------------------------------------------------</a:t>
            </a:r>
            <a:endParaRPr lang="en-US" sz="2400" dirty="0"/>
          </a:p>
        </p:txBody>
      </p:sp>
    </p:spTree>
    <p:extLst>
      <p:ext uri="{BB962C8B-B14F-4D97-AF65-F5344CB8AC3E}">
        <p14:creationId xmlns:p14="http://schemas.microsoft.com/office/powerpoint/2010/main" val="2374835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0" y="0"/>
            <a:ext cx="9144000" cy="1905000"/>
          </a:xfrm>
        </p:spPr>
        <p:txBody>
          <a:bodyPr/>
          <a:lstStyle/>
          <a:p>
            <a:r>
              <a:rPr lang="en-US" sz="4000" b="1" dirty="0" smtClean="0"/>
              <a:t>When federal, state, local, installation, or unit policies differ, you should…</a:t>
            </a:r>
            <a:endParaRPr lang="en-US" sz="4000" b="1" dirty="0"/>
          </a:p>
        </p:txBody>
      </p:sp>
      <p:sp>
        <p:nvSpPr>
          <p:cNvPr id="3" name="TPAnswers"/>
          <p:cNvSpPr>
            <a:spLocks noGrp="1"/>
          </p:cNvSpPr>
          <p:nvPr>
            <p:ph type="body" idx="1"/>
            <p:custDataLst>
              <p:tags r:id="rId2"/>
            </p:custDataLst>
          </p:nvPr>
        </p:nvSpPr>
        <p:spPr>
          <a:xfrm>
            <a:off x="381000" y="2209800"/>
            <a:ext cx="4876800" cy="4525963"/>
          </a:xfrm>
        </p:spPr>
        <p:txBody>
          <a:bodyPr>
            <a:normAutofit/>
          </a:bodyPr>
          <a:lstStyle/>
          <a:p>
            <a:pPr marL="514350" indent="-514350">
              <a:spcAft>
                <a:spcPts val="0"/>
              </a:spcAft>
              <a:buAutoNum type="alphaUcPeriod"/>
            </a:pPr>
            <a:r>
              <a:rPr lang="en-US" dirty="0" smtClean="0"/>
              <a:t>Apply the most stringent</a:t>
            </a:r>
          </a:p>
          <a:p>
            <a:pPr marL="514350" indent="-514350">
              <a:spcAft>
                <a:spcPts val="0"/>
              </a:spcAft>
              <a:buAutoNum type="alphaUcPeriod"/>
            </a:pPr>
            <a:r>
              <a:rPr lang="en-US" dirty="0" smtClean="0"/>
              <a:t>Apply federal regulations</a:t>
            </a:r>
          </a:p>
          <a:p>
            <a:pPr marL="514350" indent="-514350">
              <a:spcAft>
                <a:spcPts val="0"/>
              </a:spcAft>
              <a:buAutoNum type="alphaUcPeriod"/>
            </a:pPr>
            <a:r>
              <a:rPr lang="en-US" dirty="0" smtClean="0"/>
              <a:t>Apply state regulations</a:t>
            </a:r>
          </a:p>
          <a:p>
            <a:pPr marL="514350" indent="-514350">
              <a:spcAft>
                <a:spcPts val="0"/>
              </a:spcAft>
              <a:buAutoNum type="alphaUcPeriod"/>
            </a:pPr>
            <a:r>
              <a:rPr lang="en-US" dirty="0" smtClean="0"/>
              <a:t>Apply the least stringent</a:t>
            </a:r>
            <a:endParaRPr lang="en-US" dirty="0"/>
          </a:p>
        </p:txBody>
      </p:sp>
      <p:sp>
        <p:nvSpPr>
          <p:cNvPr id="6" name="CAI1"/>
          <p:cNvSpPr/>
          <p:nvPr>
            <p:custDataLst>
              <p:tags r:id="rId3"/>
            </p:custDataLst>
          </p:nvPr>
        </p:nvSpPr>
        <p:spPr>
          <a:xfrm rot="10800000">
            <a:off x="-5080" y="2255520"/>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761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sz="4000" b="1" dirty="0" smtClean="0"/>
              <a:t>Resources</a:t>
            </a:r>
          </a:p>
        </p:txBody>
      </p:sp>
      <p:sp>
        <p:nvSpPr>
          <p:cNvPr id="23555" name="Content Placeholder 5"/>
          <p:cNvSpPr>
            <a:spLocks noGrp="1"/>
          </p:cNvSpPr>
          <p:nvPr>
            <p:ph idx="1"/>
          </p:nvPr>
        </p:nvSpPr>
        <p:spPr>
          <a:xfrm>
            <a:off x="457200" y="1600200"/>
            <a:ext cx="8229600" cy="5257800"/>
          </a:xfrm>
        </p:spPr>
        <p:txBody>
          <a:bodyPr/>
          <a:lstStyle/>
          <a:p>
            <a:r>
              <a:rPr lang="en-US" sz="2800" dirty="0" smtClean="0"/>
              <a:t>OPORDs/OPLANs</a:t>
            </a:r>
          </a:p>
          <a:p>
            <a:r>
              <a:rPr lang="en-US" sz="2800" dirty="0" smtClean="0"/>
              <a:t>Environmental staff at COCOM or task force level</a:t>
            </a:r>
          </a:p>
          <a:p>
            <a:r>
              <a:rPr lang="en-US" sz="2800" dirty="0" smtClean="0"/>
              <a:t>Base camp SOPs</a:t>
            </a:r>
          </a:p>
          <a:p>
            <a:r>
              <a:rPr lang="en-US" sz="2800" dirty="0" smtClean="0"/>
              <a:t>Deployed Legal Office (JAG)</a:t>
            </a:r>
          </a:p>
          <a:p>
            <a:r>
              <a:rPr lang="en-US" sz="2800" dirty="0" smtClean="0"/>
              <a:t>U.S. Army Environmental Command (USAEC)</a:t>
            </a:r>
          </a:p>
          <a:p>
            <a:r>
              <a:rPr lang="en-US" sz="2800" dirty="0" smtClean="0"/>
              <a:t>U.S. Army Engineer School (USAES) Directorate of Environmental Integration (DEI)</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Summary</a:t>
            </a:r>
            <a:endParaRPr lang="en-US" sz="4000" b="1" dirty="0"/>
          </a:p>
        </p:txBody>
      </p:sp>
      <p:sp>
        <p:nvSpPr>
          <p:cNvPr id="3" name="Content Placeholder 2"/>
          <p:cNvSpPr>
            <a:spLocks noGrp="1"/>
          </p:cNvSpPr>
          <p:nvPr>
            <p:ph idx="1"/>
          </p:nvPr>
        </p:nvSpPr>
        <p:spPr>
          <a:xfrm>
            <a:off x="457200" y="1600200"/>
            <a:ext cx="8229600" cy="5105400"/>
          </a:xfrm>
        </p:spPr>
        <p:txBody>
          <a:bodyPr/>
          <a:lstStyle/>
          <a:p>
            <a:r>
              <a:rPr lang="en-US" sz="2800" dirty="0" smtClean="0"/>
              <a:t>Identify the six goals of the Army’s Strategy for the Environment</a:t>
            </a:r>
          </a:p>
          <a:p>
            <a:r>
              <a:rPr lang="en-US" sz="2800" dirty="0" smtClean="0"/>
              <a:t>Identify applicable Environmental Laws, Regulations, Policies and Guidance</a:t>
            </a:r>
          </a:p>
          <a:p>
            <a:pPr lvl="1"/>
            <a:r>
              <a:rPr lang="en-US" dirty="0" smtClean="0"/>
              <a:t>Federal</a:t>
            </a:r>
          </a:p>
          <a:p>
            <a:pPr lvl="1"/>
            <a:r>
              <a:rPr lang="en-US" dirty="0" smtClean="0"/>
              <a:t>State</a:t>
            </a:r>
          </a:p>
          <a:p>
            <a:pPr lvl="1"/>
            <a:r>
              <a:rPr lang="en-US" dirty="0" smtClean="0"/>
              <a:t>Local</a:t>
            </a:r>
          </a:p>
          <a:p>
            <a:pPr lvl="1"/>
            <a:r>
              <a:rPr lang="en-US" dirty="0" smtClean="0"/>
              <a:t>Host Nation</a:t>
            </a:r>
            <a:endParaRPr lang="en-US" dirty="0"/>
          </a:p>
          <a:p>
            <a:pPr lvl="1"/>
            <a:r>
              <a:rPr lang="en-US" dirty="0" smtClean="0"/>
              <a:t>EO’s/DoD</a:t>
            </a:r>
          </a:p>
        </p:txBody>
      </p:sp>
    </p:spTree>
    <p:extLst>
      <p:ext uri="{BB962C8B-B14F-4D97-AF65-F5344CB8AC3E}">
        <p14:creationId xmlns:p14="http://schemas.microsoft.com/office/powerpoint/2010/main" val="3530329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971800"/>
            <a:ext cx="3950120" cy="769441"/>
          </a:xfrm>
          <a:prstGeom prst="rect">
            <a:avLst/>
          </a:prstGeom>
          <a:noFill/>
        </p:spPr>
        <p:txBody>
          <a:bodyPr wrap="none" rtlCol="0">
            <a:spAutoFit/>
          </a:bodyPr>
          <a:lstStyle/>
          <a:p>
            <a:r>
              <a:rPr lang="en-US" sz="4400" dirty="0" smtClean="0"/>
              <a:t>Back-up Slides</a:t>
            </a:r>
          </a:p>
        </p:txBody>
      </p:sp>
    </p:spTree>
    <p:extLst>
      <p:ext uri="{BB962C8B-B14F-4D97-AF65-F5344CB8AC3E}">
        <p14:creationId xmlns:p14="http://schemas.microsoft.com/office/powerpoint/2010/main" val="720276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sz="4000" b="1" dirty="0" smtClean="0"/>
              <a:t>Executive Orders (EOs)</a:t>
            </a:r>
            <a:endParaRPr lang="en-US" sz="4000" b="1" dirty="0"/>
          </a:p>
        </p:txBody>
      </p:sp>
      <p:sp>
        <p:nvSpPr>
          <p:cNvPr id="3" name="Content Placeholder 2"/>
          <p:cNvSpPr>
            <a:spLocks noGrp="1"/>
          </p:cNvSpPr>
          <p:nvPr>
            <p:ph idx="1"/>
          </p:nvPr>
        </p:nvSpPr>
        <p:spPr>
          <a:xfrm>
            <a:off x="152400" y="914400"/>
            <a:ext cx="8991600" cy="5791200"/>
          </a:xfrm>
        </p:spPr>
        <p:txBody>
          <a:bodyPr/>
          <a:lstStyle/>
          <a:p>
            <a:pPr>
              <a:buFont typeface="Wingdings" pitchFamily="2" charset="2"/>
              <a:buChar char="q"/>
            </a:pPr>
            <a:r>
              <a:rPr lang="en-US" sz="2600" kern="1200" dirty="0" smtClean="0">
                <a:latin typeface="Arial" charset="0"/>
              </a:rPr>
              <a:t>EOs are tools the President uses to manage agencies and organizations within the Executive Branch of the US Government and can apply to </a:t>
            </a:r>
            <a:r>
              <a:rPr lang="en-US" sz="2600" b="1" kern="1200" dirty="0" smtClean="0">
                <a:latin typeface="Arial" charset="0"/>
              </a:rPr>
              <a:t>overseas</a:t>
            </a:r>
            <a:r>
              <a:rPr lang="en-US" sz="2600" kern="1200" dirty="0" smtClean="0">
                <a:latin typeface="Arial" charset="0"/>
              </a:rPr>
              <a:t> </a:t>
            </a:r>
            <a:r>
              <a:rPr lang="en-US" sz="2600" b="1" kern="1200" dirty="0" smtClean="0">
                <a:latin typeface="Arial" charset="0"/>
              </a:rPr>
              <a:t>installations</a:t>
            </a:r>
          </a:p>
          <a:p>
            <a:pPr>
              <a:buNone/>
            </a:pPr>
            <a:endParaRPr lang="en-US" sz="2200" kern="1200" dirty="0" smtClean="0"/>
          </a:p>
          <a:p>
            <a:pPr marL="347663" indent="-347663">
              <a:buFont typeface="Wingdings" pitchFamily="2" charset="2"/>
              <a:buChar char="ü"/>
            </a:pPr>
            <a:r>
              <a:rPr lang="en-US" sz="2200" dirty="0" smtClean="0"/>
              <a:t>EO 11850 - </a:t>
            </a:r>
            <a:r>
              <a:rPr lang="en-US" sz="2200" i="1" dirty="0" smtClean="0"/>
              <a:t>Renunciation of certain uses in war of chemical  			herbicides and riot control agents</a:t>
            </a:r>
            <a:endParaRPr lang="en-US" sz="2200" dirty="0" smtClean="0">
              <a:sym typeface="Monotype Sorts" pitchFamily="2" charset="2"/>
            </a:endParaRPr>
          </a:p>
          <a:p>
            <a:pPr marL="347663" indent="-347663">
              <a:buNone/>
            </a:pPr>
            <a:endParaRPr lang="en-US" sz="1000" dirty="0" smtClean="0">
              <a:sym typeface="Monotype Sorts" pitchFamily="2" charset="2"/>
            </a:endParaRPr>
          </a:p>
          <a:p>
            <a:pPr marL="168275" indent="-168275">
              <a:buFont typeface="Wingdings" pitchFamily="2" charset="2"/>
              <a:buChar char="ü"/>
              <a:defRPr/>
            </a:pPr>
            <a:r>
              <a:rPr lang="en-US" sz="2200" dirty="0" smtClean="0">
                <a:sym typeface="Monotype Sorts" pitchFamily="2" charset="2"/>
              </a:rPr>
              <a:t>  EO 12088 - </a:t>
            </a:r>
            <a:r>
              <a:rPr lang="en-US" sz="2200" i="1" dirty="0" smtClean="0">
                <a:sym typeface="Monotype Sorts" pitchFamily="2" charset="2"/>
              </a:rPr>
              <a:t>Federal Compliance with Pollution Control Standards</a:t>
            </a:r>
          </a:p>
          <a:p>
            <a:pPr marL="568325" lvl="1" indent="-168275">
              <a:buFont typeface="Arial" pitchFamily="34" charset="0"/>
              <a:buChar char="•"/>
              <a:defRPr/>
            </a:pPr>
            <a:r>
              <a:rPr lang="en-US" sz="2000" dirty="0" smtClean="0">
                <a:sym typeface="Monotype Sorts" pitchFamily="2" charset="2"/>
              </a:rPr>
              <a:t>Ensures operations comply with standards in place by Host Nation</a:t>
            </a:r>
          </a:p>
          <a:p>
            <a:pPr>
              <a:buNone/>
            </a:pPr>
            <a:endParaRPr lang="en-US" sz="1000" dirty="0" smtClean="0"/>
          </a:p>
          <a:p>
            <a:pPr>
              <a:buFont typeface="Wingdings" pitchFamily="2" charset="2"/>
              <a:buChar char="ü"/>
            </a:pPr>
            <a:r>
              <a:rPr lang="en-US" sz="2200" dirty="0" smtClean="0"/>
              <a:t>EO 12114 - </a:t>
            </a:r>
            <a:r>
              <a:rPr lang="en-US" sz="2200" i="1" dirty="0" smtClean="0"/>
              <a:t>Environmental Affects of Major Federal Act</a:t>
            </a:r>
            <a:r>
              <a:rPr lang="en-US" sz="2000" i="1" dirty="0" smtClean="0"/>
              <a:t>ions </a:t>
            </a:r>
          </a:p>
          <a:p>
            <a:pPr marL="565150" lvl="1" indent="-161925">
              <a:buFont typeface="Arial" pitchFamily="34" charset="0"/>
              <a:buChar char="•"/>
            </a:pPr>
            <a:r>
              <a:rPr lang="en-US" sz="2000" dirty="0" smtClean="0"/>
              <a:t>Requires implementation of environmental impact analysis</a:t>
            </a:r>
          </a:p>
          <a:p>
            <a:pPr marL="347663" indent="-347663">
              <a:buNone/>
            </a:pPr>
            <a:endParaRPr lang="en-US" sz="1000" i="1" dirty="0" smtClean="0"/>
          </a:p>
          <a:p>
            <a:pPr>
              <a:buFont typeface="Wingdings" pitchFamily="2" charset="2"/>
              <a:buChar char="ü"/>
            </a:pPr>
            <a:r>
              <a:rPr lang="en-US" sz="2200" dirty="0" smtClean="0"/>
              <a:t>EO 13101 - </a:t>
            </a:r>
            <a:r>
              <a:rPr lang="en-US" sz="2200" i="1" dirty="0" smtClean="0"/>
              <a:t>Greening the Government Through Waste Prevention, 		Recycling, and Federal Acquisition</a:t>
            </a:r>
          </a:p>
        </p:txBody>
      </p:sp>
    </p:spTree>
    <p:custDataLst>
      <p:tags r:id="rId1"/>
    </p:custDataLst>
    <p:extLst>
      <p:ext uri="{BB962C8B-B14F-4D97-AF65-F5344CB8AC3E}">
        <p14:creationId xmlns:p14="http://schemas.microsoft.com/office/powerpoint/2010/main" val="2345255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533400"/>
            <a:ext cx="91440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altLang="en-US" sz="4000" b="1" dirty="0" smtClean="0"/>
              <a:t>Environmental Benefits of Risk Management</a:t>
            </a:r>
          </a:p>
        </p:txBody>
      </p:sp>
      <p:sp>
        <p:nvSpPr>
          <p:cNvPr id="44035" name="Text Box 3"/>
          <p:cNvSpPr txBox="1">
            <a:spLocks noChangeArrowheads="1"/>
          </p:cNvSpPr>
          <p:nvPr/>
        </p:nvSpPr>
        <p:spPr bwMode="auto">
          <a:xfrm>
            <a:off x="646113" y="2159000"/>
            <a:ext cx="8058150" cy="328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bg2"/>
                </a:solidFill>
                <a:latin typeface="Arial" panose="020B0604020202020204" pitchFamily="34" charset="0"/>
              </a:defRPr>
            </a:lvl1pPr>
            <a:lvl2pPr marL="1028700" indent="-4000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nSpc>
                <a:spcPct val="90000"/>
              </a:lnSpc>
              <a:spcBef>
                <a:spcPct val="0"/>
              </a:spcBef>
              <a:spcAft>
                <a:spcPct val="30000"/>
              </a:spcAft>
              <a:buClr>
                <a:srgbClr val="C53961"/>
              </a:buClr>
              <a:buFont typeface="Monotype Sorts" pitchFamily="2" charset="2"/>
              <a:buNone/>
            </a:pPr>
            <a:r>
              <a:rPr lang="en-US" altLang="en-US" sz="2400" dirty="0">
                <a:solidFill>
                  <a:schemeClr val="tx1"/>
                </a:solidFill>
                <a:latin typeface="+mn-lt"/>
                <a:sym typeface="Monotype Sorts" pitchFamily="2" charset="2"/>
              </a:rPr>
              <a:t>	</a:t>
            </a:r>
            <a:r>
              <a:rPr lang="en-US" altLang="en-US" sz="2400" dirty="0">
                <a:solidFill>
                  <a:schemeClr val="tx1"/>
                </a:solidFill>
                <a:latin typeface="+mn-lt"/>
              </a:rPr>
              <a:t>Identify applicable environmental standards, laws, and ROE that affect the mission.</a:t>
            </a:r>
          </a:p>
          <a:p>
            <a:pPr>
              <a:lnSpc>
                <a:spcPct val="85000"/>
              </a:lnSpc>
              <a:spcBef>
                <a:spcPct val="0"/>
              </a:spcBef>
              <a:spcAft>
                <a:spcPct val="30000"/>
              </a:spcAft>
              <a:buClr>
                <a:srgbClr val="C53961"/>
              </a:buClr>
              <a:buFont typeface="Monotype Sorts" pitchFamily="2" charset="2"/>
              <a:buNone/>
            </a:pPr>
            <a:r>
              <a:rPr lang="en-US" altLang="en-US" sz="2400" dirty="0">
                <a:solidFill>
                  <a:schemeClr val="tx1"/>
                </a:solidFill>
                <a:latin typeface="+mn-lt"/>
                <a:sym typeface="Monotype Sorts" pitchFamily="2" charset="2"/>
              </a:rPr>
              <a:t>	</a:t>
            </a:r>
            <a:r>
              <a:rPr lang="en-US" altLang="en-US" sz="2400" dirty="0">
                <a:solidFill>
                  <a:schemeClr val="tx1"/>
                </a:solidFill>
                <a:latin typeface="+mn-lt"/>
              </a:rPr>
              <a:t>Ensure the health and welfare of personnel.</a:t>
            </a:r>
          </a:p>
          <a:p>
            <a:pPr>
              <a:lnSpc>
                <a:spcPct val="90000"/>
              </a:lnSpc>
              <a:spcBef>
                <a:spcPct val="0"/>
              </a:spcBef>
              <a:spcAft>
                <a:spcPct val="30000"/>
              </a:spcAft>
              <a:buClr>
                <a:srgbClr val="C53961"/>
              </a:buClr>
              <a:buFont typeface="Monotype Sorts" pitchFamily="2" charset="2"/>
              <a:buNone/>
            </a:pPr>
            <a:r>
              <a:rPr lang="en-US" altLang="en-US" sz="2400" dirty="0">
                <a:solidFill>
                  <a:schemeClr val="tx1"/>
                </a:solidFill>
                <a:latin typeface="+mn-lt"/>
                <a:sym typeface="Monotype Sorts" pitchFamily="2" charset="2"/>
              </a:rPr>
              <a:t>	</a:t>
            </a:r>
            <a:r>
              <a:rPr lang="en-US" altLang="en-US" sz="2400" dirty="0">
                <a:solidFill>
                  <a:schemeClr val="tx1"/>
                </a:solidFill>
                <a:latin typeface="+mn-lt"/>
              </a:rPr>
              <a:t>Identify alternate COAs that meet the intent of the law and operational requirements.</a:t>
            </a:r>
          </a:p>
          <a:p>
            <a:pPr>
              <a:lnSpc>
                <a:spcPct val="90000"/>
              </a:lnSpc>
              <a:spcBef>
                <a:spcPct val="0"/>
              </a:spcBef>
              <a:spcAft>
                <a:spcPct val="30000"/>
              </a:spcAft>
              <a:buClr>
                <a:srgbClr val="C53961"/>
              </a:buClr>
              <a:buFont typeface="Monotype Sorts" pitchFamily="2" charset="2"/>
              <a:buNone/>
            </a:pPr>
            <a:endParaRPr lang="en-US" altLang="en-US" sz="2400" dirty="0"/>
          </a:p>
          <a:p>
            <a:pPr>
              <a:lnSpc>
                <a:spcPct val="90000"/>
              </a:lnSpc>
              <a:spcBef>
                <a:spcPct val="0"/>
              </a:spcBef>
              <a:spcAft>
                <a:spcPct val="30000"/>
              </a:spcAft>
              <a:buClr>
                <a:srgbClr val="C53961"/>
              </a:buClr>
              <a:buFont typeface="Monotype Sorts" pitchFamily="2" charset="2"/>
              <a:buNone/>
            </a:pPr>
            <a:endParaRPr lang="en-US" altLang="en-US" sz="2400" dirty="0"/>
          </a:p>
          <a:p>
            <a:pPr>
              <a:lnSpc>
                <a:spcPct val="90000"/>
              </a:lnSpc>
              <a:spcBef>
                <a:spcPct val="0"/>
              </a:spcBef>
              <a:spcAft>
                <a:spcPct val="30000"/>
              </a:spcAft>
              <a:buClr>
                <a:srgbClr val="C53961"/>
              </a:buClr>
              <a:buFont typeface="Monotype Sorts" pitchFamily="2" charset="2"/>
              <a:buNone/>
            </a:pPr>
            <a:endParaRPr lang="en-US" altLang="en-US" sz="2400" dirty="0"/>
          </a:p>
        </p:txBody>
      </p:sp>
      <p:sp>
        <p:nvSpPr>
          <p:cNvPr id="44036" name="Text Box 4"/>
          <p:cNvSpPr txBox="1">
            <a:spLocks noChangeArrowheads="1"/>
          </p:cNvSpPr>
          <p:nvPr/>
        </p:nvSpPr>
        <p:spPr bwMode="auto">
          <a:xfrm>
            <a:off x="706438" y="4114800"/>
            <a:ext cx="4398962"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3700" indent="-393700">
              <a:spcBef>
                <a:spcPct val="20000"/>
              </a:spcBef>
              <a:buChar char="•"/>
              <a:defRPr sz="3200">
                <a:solidFill>
                  <a:schemeClr val="bg2"/>
                </a:solidFill>
                <a:latin typeface="Arial" panose="020B0604020202020204" pitchFamily="34" charset="0"/>
              </a:defRPr>
            </a:lvl1pPr>
            <a:lvl2pPr marL="908050" indent="-400050">
              <a:spcBef>
                <a:spcPct val="20000"/>
              </a:spcBef>
              <a:buChar char="–"/>
              <a:defRPr sz="2800">
                <a:solidFill>
                  <a:schemeClr val="bg2"/>
                </a:solidFill>
                <a:latin typeface="Arial" panose="020B0604020202020204" pitchFamily="34" charset="0"/>
              </a:defRPr>
            </a:lvl2pPr>
            <a:lvl3pPr marL="1143000" indent="-228600">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a:lnSpc>
                <a:spcPct val="85000"/>
              </a:lnSpc>
              <a:spcBef>
                <a:spcPct val="0"/>
              </a:spcBef>
              <a:spcAft>
                <a:spcPct val="30000"/>
              </a:spcAft>
              <a:buClr>
                <a:srgbClr val="C53961"/>
              </a:buClr>
              <a:buFont typeface="Monotype Sorts" pitchFamily="2" charset="2"/>
              <a:buNone/>
            </a:pPr>
            <a:r>
              <a:rPr lang="en-US" altLang="en-US" sz="2400" dirty="0">
                <a:solidFill>
                  <a:schemeClr val="tx1"/>
                </a:solidFill>
                <a:latin typeface="+mn-lt"/>
                <a:sym typeface="Monotype Sorts" pitchFamily="2" charset="2"/>
              </a:rPr>
              <a:t>	</a:t>
            </a:r>
            <a:r>
              <a:rPr lang="en-US" altLang="en-US" sz="2400" dirty="0">
                <a:solidFill>
                  <a:schemeClr val="tx1"/>
                </a:solidFill>
                <a:latin typeface="+mn-lt"/>
              </a:rPr>
              <a:t>Ensure better use of                 limited resources</a:t>
            </a:r>
          </a:p>
          <a:p>
            <a:pPr>
              <a:lnSpc>
                <a:spcPct val="85000"/>
              </a:lnSpc>
              <a:spcBef>
                <a:spcPct val="0"/>
              </a:spcBef>
              <a:spcAft>
                <a:spcPct val="30000"/>
              </a:spcAft>
              <a:buClr>
                <a:srgbClr val="C53961"/>
              </a:buClr>
              <a:buFont typeface="Monotype Sorts" pitchFamily="2" charset="2"/>
              <a:buNone/>
            </a:pPr>
            <a:r>
              <a:rPr lang="en-US" altLang="en-US" sz="2400" dirty="0">
                <a:solidFill>
                  <a:schemeClr val="tx1"/>
                </a:solidFill>
                <a:latin typeface="+mn-lt"/>
                <a:sym typeface="Monotype Sorts" pitchFamily="2" charset="2"/>
              </a:rPr>
              <a:t>	</a:t>
            </a:r>
            <a:r>
              <a:rPr lang="en-US" altLang="en-US" sz="2400" dirty="0">
                <a:solidFill>
                  <a:schemeClr val="tx1"/>
                </a:solidFill>
                <a:latin typeface="+mn-lt"/>
              </a:rPr>
              <a:t>Minimize or eliminate   damage to natural and   cultural resources.</a:t>
            </a:r>
          </a:p>
        </p:txBody>
      </p:sp>
      <p:pic>
        <p:nvPicPr>
          <p:cNvPr id="44037" name="Picture 5" descr="Camp Doha - Wash Rack sediment Basin -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148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30607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914400" y="457200"/>
            <a:ext cx="7467600" cy="11430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92075" tIns="46038" rIns="92075" bIns="46038" anchor="ctr"/>
          <a:lstStyle/>
          <a:p>
            <a:pPr algn="ctr">
              <a:defRPr/>
            </a:pPr>
            <a:r>
              <a:rPr lang="en-US" altLang="en-US" sz="4000" b="1" dirty="0">
                <a:latin typeface="+mj-lt"/>
              </a:rPr>
              <a:t>Penalties Against Installations </a:t>
            </a:r>
          </a:p>
          <a:p>
            <a:pPr algn="ctr">
              <a:defRPr/>
            </a:pPr>
            <a:r>
              <a:rPr lang="en-US" altLang="en-US" sz="4000" b="1" dirty="0">
                <a:latin typeface="+mj-lt"/>
              </a:rPr>
              <a:t>and Individual Soldiers</a:t>
            </a:r>
          </a:p>
          <a:p>
            <a:pPr algn="ctr">
              <a:defRPr/>
            </a:pPr>
            <a:endParaRPr lang="en-US" altLang="en-US" sz="3600" dirty="0">
              <a:solidFill>
                <a:srgbClr val="A50021"/>
              </a:solidFill>
              <a:effectLst>
                <a:outerShdw blurRad="38100" dist="38100" dir="2700000" algn="tl">
                  <a:srgbClr val="C0C0C0"/>
                </a:outerShdw>
              </a:effectLst>
            </a:endParaRPr>
          </a:p>
        </p:txBody>
      </p:sp>
      <p:sp>
        <p:nvSpPr>
          <p:cNvPr id="31747" name="Text Box 3"/>
          <p:cNvSpPr txBox="1">
            <a:spLocks noChangeArrowheads="1"/>
          </p:cNvSpPr>
          <p:nvPr/>
        </p:nvSpPr>
        <p:spPr bwMode="auto">
          <a:xfrm>
            <a:off x="533400" y="1752600"/>
            <a:ext cx="775244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bg2"/>
                </a:solidFill>
                <a:latin typeface="Arial" panose="020B0604020202020204" pitchFamily="34" charset="0"/>
              </a:defRPr>
            </a:lvl1pPr>
            <a:lvl2pPr>
              <a:spcBef>
                <a:spcPct val="20000"/>
              </a:spcBef>
              <a:buChar char="–"/>
              <a:defRPr sz="2800">
                <a:solidFill>
                  <a:schemeClr val="bg2"/>
                </a:solidFill>
                <a:latin typeface="Arial" panose="020B0604020202020204" pitchFamily="34" charset="0"/>
              </a:defRPr>
            </a:lvl2pPr>
            <a:lvl3pPr>
              <a:spcBef>
                <a:spcPct val="20000"/>
              </a:spcBef>
              <a:buChar char="•"/>
              <a:defRPr sz="2400">
                <a:solidFill>
                  <a:schemeClr val="bg2"/>
                </a:solidFill>
                <a:latin typeface="Arial" panose="020B0604020202020204" pitchFamily="34" charset="0"/>
              </a:defRPr>
            </a:lvl3pPr>
            <a:lvl4pPr marL="1600200" indent="-228600">
              <a:spcBef>
                <a:spcPct val="20000"/>
              </a:spcBef>
              <a:buChar char="–"/>
              <a:defRPr sz="2000">
                <a:solidFill>
                  <a:schemeClr val="bg2"/>
                </a:solidFill>
                <a:latin typeface="Arial" panose="020B0604020202020204" pitchFamily="34" charset="0"/>
              </a:defRPr>
            </a:lvl4pPr>
            <a:lvl5pPr marL="2057400" indent="-228600">
              <a:spcBef>
                <a:spcPct val="20000"/>
              </a:spcBef>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2"/>
                </a:solidFill>
                <a:latin typeface="Arial" panose="020B0604020202020204" pitchFamily="34" charset="0"/>
              </a:defRPr>
            </a:lvl9pPr>
          </a:lstStyle>
          <a:p>
            <a:pPr eaLnBrk="1" hangingPunct="1">
              <a:spcBef>
                <a:spcPct val="0"/>
              </a:spcBef>
            </a:pPr>
            <a:r>
              <a:rPr lang="en-US" altLang="en-US" sz="2800" dirty="0">
                <a:latin typeface="+mn-lt"/>
              </a:rPr>
              <a:t>  </a:t>
            </a:r>
            <a:r>
              <a:rPr lang="en-US" altLang="en-US" sz="2800" dirty="0">
                <a:solidFill>
                  <a:schemeClr val="tx1"/>
                </a:solidFill>
                <a:latin typeface="+mn-lt"/>
              </a:rPr>
              <a:t>Soldiers</a:t>
            </a:r>
          </a:p>
          <a:p>
            <a:pPr lvl="1" eaLnBrk="1" hangingPunct="1">
              <a:spcBef>
                <a:spcPct val="0"/>
              </a:spcBef>
              <a:buFontTx/>
              <a:buChar char="•"/>
            </a:pPr>
            <a:r>
              <a:rPr lang="en-US" altLang="en-US" dirty="0">
                <a:solidFill>
                  <a:schemeClr val="tx1"/>
                </a:solidFill>
                <a:latin typeface="+mn-lt"/>
              </a:rPr>
              <a:t> UCMJ actions</a:t>
            </a:r>
          </a:p>
          <a:p>
            <a:pPr lvl="1" eaLnBrk="1" hangingPunct="1">
              <a:spcBef>
                <a:spcPct val="0"/>
              </a:spcBef>
              <a:buFontTx/>
              <a:buChar char="•"/>
            </a:pPr>
            <a:r>
              <a:rPr lang="en-US" altLang="en-US" dirty="0">
                <a:solidFill>
                  <a:schemeClr val="tx1"/>
                </a:solidFill>
                <a:latin typeface="+mn-lt"/>
              </a:rPr>
              <a:t> Federal action</a:t>
            </a:r>
          </a:p>
          <a:p>
            <a:pPr lvl="2" eaLnBrk="1" hangingPunct="1">
              <a:spcBef>
                <a:spcPct val="0"/>
              </a:spcBef>
            </a:pPr>
            <a:r>
              <a:rPr lang="en-US" altLang="en-US" sz="2800" dirty="0">
                <a:solidFill>
                  <a:schemeClr val="tx1"/>
                </a:solidFill>
                <a:latin typeface="+mn-lt"/>
              </a:rPr>
              <a:t> Penalties up to $37,500/day/per incident</a:t>
            </a:r>
          </a:p>
          <a:p>
            <a:pPr lvl="2" eaLnBrk="1" hangingPunct="1">
              <a:spcBef>
                <a:spcPct val="0"/>
              </a:spcBef>
            </a:pPr>
            <a:r>
              <a:rPr lang="en-US" altLang="en-US" sz="2800" dirty="0">
                <a:solidFill>
                  <a:schemeClr val="tx1"/>
                </a:solidFill>
                <a:latin typeface="+mn-lt"/>
              </a:rPr>
              <a:t> Jail time for a criminal case</a:t>
            </a:r>
          </a:p>
          <a:p>
            <a:pPr eaLnBrk="1" hangingPunct="1">
              <a:spcBef>
                <a:spcPct val="0"/>
              </a:spcBef>
            </a:pPr>
            <a:endParaRPr lang="en-US" altLang="en-US" sz="2800" dirty="0">
              <a:solidFill>
                <a:schemeClr val="tx1"/>
              </a:solidFill>
              <a:latin typeface="+mn-lt"/>
            </a:endParaRPr>
          </a:p>
          <a:p>
            <a:pPr eaLnBrk="1" hangingPunct="1">
              <a:spcBef>
                <a:spcPct val="0"/>
              </a:spcBef>
            </a:pPr>
            <a:r>
              <a:rPr lang="en-US" altLang="en-US" sz="2800" dirty="0">
                <a:solidFill>
                  <a:schemeClr val="tx1"/>
                </a:solidFill>
                <a:latin typeface="+mn-lt"/>
              </a:rPr>
              <a:t>  Installations</a:t>
            </a:r>
          </a:p>
          <a:p>
            <a:pPr lvl="1" eaLnBrk="1" hangingPunct="1">
              <a:spcBef>
                <a:spcPct val="0"/>
              </a:spcBef>
              <a:buFontTx/>
              <a:buChar char="•"/>
            </a:pPr>
            <a:r>
              <a:rPr lang="en-US" altLang="en-US" dirty="0">
                <a:solidFill>
                  <a:schemeClr val="tx1"/>
                </a:solidFill>
                <a:latin typeface="+mn-lt"/>
              </a:rPr>
              <a:t> Fines</a:t>
            </a:r>
          </a:p>
          <a:p>
            <a:pPr lvl="1" eaLnBrk="1" hangingPunct="1">
              <a:spcBef>
                <a:spcPct val="0"/>
              </a:spcBef>
              <a:buFontTx/>
              <a:buChar char="•"/>
            </a:pPr>
            <a:r>
              <a:rPr lang="en-US" altLang="en-US" dirty="0">
                <a:solidFill>
                  <a:schemeClr val="tx1"/>
                </a:solidFill>
                <a:latin typeface="+mn-lt"/>
              </a:rPr>
              <a:t> Damage awards</a:t>
            </a:r>
          </a:p>
          <a:p>
            <a:pPr lvl="1" eaLnBrk="1" hangingPunct="1">
              <a:spcBef>
                <a:spcPct val="0"/>
              </a:spcBef>
              <a:buFontTx/>
              <a:buChar char="•"/>
            </a:pPr>
            <a:r>
              <a:rPr lang="en-US" altLang="en-US" dirty="0">
                <a:solidFill>
                  <a:schemeClr val="tx1"/>
                </a:solidFill>
                <a:latin typeface="+mn-lt"/>
              </a:rPr>
              <a:t> Increased monitoring</a:t>
            </a:r>
          </a:p>
          <a:p>
            <a:pPr lvl="1" eaLnBrk="1" hangingPunct="1">
              <a:spcBef>
                <a:spcPct val="0"/>
              </a:spcBef>
              <a:buFontTx/>
              <a:buChar char="•"/>
            </a:pPr>
            <a:r>
              <a:rPr lang="en-US" altLang="en-US" dirty="0">
                <a:solidFill>
                  <a:schemeClr val="tx1"/>
                </a:solidFill>
                <a:latin typeface="+mn-lt"/>
              </a:rPr>
              <a:t> Intervention</a:t>
            </a:r>
          </a:p>
        </p:txBody>
      </p:sp>
    </p:spTree>
    <p:extLst>
      <p:ext uri="{BB962C8B-B14F-4D97-AF65-F5344CB8AC3E}">
        <p14:creationId xmlns:p14="http://schemas.microsoft.com/office/powerpoint/2010/main" val="35147576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sz="4000" b="1" dirty="0" smtClean="0">
                <a:cs typeface="Arial" panose="020B0604020202020204" pitchFamily="34" charset="0"/>
              </a:rPr>
              <a:t>References</a:t>
            </a:r>
          </a:p>
        </p:txBody>
      </p:sp>
      <p:sp>
        <p:nvSpPr>
          <p:cNvPr id="5123" name="Content Placeholder 2"/>
          <p:cNvSpPr>
            <a:spLocks noGrp="1"/>
          </p:cNvSpPr>
          <p:nvPr>
            <p:ph idx="1"/>
          </p:nvPr>
        </p:nvSpPr>
        <p:spPr>
          <a:xfrm>
            <a:off x="228600" y="1295400"/>
            <a:ext cx="8305800" cy="5334000"/>
          </a:xfrm>
        </p:spPr>
        <p:txBody>
          <a:bodyPr/>
          <a:lstStyle/>
          <a:p>
            <a:r>
              <a:rPr lang="en-US" sz="2800" dirty="0" smtClean="0">
                <a:cs typeface="Arial" panose="020B0604020202020204" pitchFamily="34" charset="0"/>
              </a:rPr>
              <a:t>AR 200-1 Environmental Protection and Enhancement</a:t>
            </a:r>
          </a:p>
          <a:p>
            <a:r>
              <a:rPr lang="en-US" sz="2800" dirty="0" smtClean="0">
                <a:cs typeface="Arial" panose="020B0604020202020204" pitchFamily="34" charset="0"/>
              </a:rPr>
              <a:t>ATP 3-34.5 Environmental Considerations</a:t>
            </a:r>
          </a:p>
          <a:p>
            <a:r>
              <a:rPr lang="en-US" sz="2800" dirty="0" smtClean="0">
                <a:cs typeface="Arial" panose="020B0604020202020204" pitchFamily="34" charset="0"/>
              </a:rPr>
              <a:t>CFR 40 Environmental Protection Agency, Code of Federal Regulations Title 40, Protection of Environment</a:t>
            </a:r>
          </a:p>
          <a:p>
            <a:r>
              <a:rPr lang="en-US" sz="2800" dirty="0" smtClean="0">
                <a:cs typeface="Arial" panose="020B0604020202020204" pitchFamily="34" charset="0"/>
              </a:rPr>
              <a:t>DoDI 4715.05 Environmental Compliance at Installations Outside the United States</a:t>
            </a:r>
          </a:p>
          <a:p>
            <a:r>
              <a:rPr lang="en-US" sz="2800" dirty="0" smtClean="0">
                <a:cs typeface="Arial" panose="020B0604020202020204" pitchFamily="34" charset="0"/>
              </a:rPr>
              <a:t>DoDI 4715.06 Environmental Compliance in the United States</a:t>
            </a:r>
          </a:p>
          <a:p>
            <a:r>
              <a:rPr lang="en-US" sz="2800" dirty="0" smtClean="0">
                <a:cs typeface="Arial" panose="020B0604020202020204" pitchFamily="34" charset="0"/>
              </a:rPr>
              <a:t>Executive Orders</a:t>
            </a:r>
          </a:p>
          <a:p>
            <a:endParaRPr lang="en-US" sz="2800"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87443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914400" y="-152400"/>
            <a:ext cx="7467600" cy="11430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92075" tIns="46038" rIns="92075" bIns="46038" anchor="ctr"/>
          <a:lstStyle/>
          <a:p>
            <a:pPr algn="ctr">
              <a:defRPr/>
            </a:pPr>
            <a:r>
              <a:rPr lang="en-US" altLang="en-US" sz="4000" b="1" dirty="0">
                <a:latin typeface="+mj-lt"/>
              </a:rPr>
              <a:t>Positive Practices</a:t>
            </a:r>
          </a:p>
        </p:txBody>
      </p:sp>
      <p:sp>
        <p:nvSpPr>
          <p:cNvPr id="74755" name="Text Box 3"/>
          <p:cNvSpPr txBox="1">
            <a:spLocks noChangeArrowheads="1"/>
          </p:cNvSpPr>
          <p:nvPr/>
        </p:nvSpPr>
        <p:spPr bwMode="auto">
          <a:xfrm>
            <a:off x="533400" y="1158875"/>
            <a:ext cx="81534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tabLst>
                <a:tab pos="228600" algn="l"/>
              </a:tabLst>
              <a:defRPr sz="3200">
                <a:solidFill>
                  <a:schemeClr val="bg2"/>
                </a:solidFill>
                <a:latin typeface="Arial" panose="020B0604020202020204" pitchFamily="34" charset="0"/>
              </a:defRPr>
            </a:lvl1pPr>
            <a:lvl2pPr marL="742950" indent="-285750">
              <a:spcBef>
                <a:spcPct val="20000"/>
              </a:spcBef>
              <a:buChar char="–"/>
              <a:tabLst>
                <a:tab pos="228600" algn="l"/>
              </a:tabLst>
              <a:defRPr sz="2800">
                <a:solidFill>
                  <a:schemeClr val="bg2"/>
                </a:solidFill>
                <a:latin typeface="Arial" panose="020B0604020202020204" pitchFamily="34" charset="0"/>
              </a:defRPr>
            </a:lvl2pPr>
            <a:lvl3pPr marL="1143000" indent="-228600">
              <a:spcBef>
                <a:spcPct val="20000"/>
              </a:spcBef>
              <a:buChar char="•"/>
              <a:tabLst>
                <a:tab pos="228600" algn="l"/>
              </a:tabLst>
              <a:defRPr sz="2400">
                <a:solidFill>
                  <a:schemeClr val="bg2"/>
                </a:solidFill>
                <a:latin typeface="Arial" panose="020B0604020202020204" pitchFamily="34" charset="0"/>
              </a:defRPr>
            </a:lvl3pPr>
            <a:lvl4pPr marL="1600200" indent="-228600">
              <a:spcBef>
                <a:spcPct val="20000"/>
              </a:spcBef>
              <a:buChar char="–"/>
              <a:tabLst>
                <a:tab pos="228600" algn="l"/>
              </a:tabLst>
              <a:defRPr sz="2000">
                <a:solidFill>
                  <a:schemeClr val="bg2"/>
                </a:solidFill>
                <a:latin typeface="Arial" panose="020B0604020202020204" pitchFamily="34" charset="0"/>
              </a:defRPr>
            </a:lvl4pPr>
            <a:lvl5pPr marL="2057400" indent="-228600">
              <a:spcBef>
                <a:spcPct val="20000"/>
              </a:spcBef>
              <a:buChar char="»"/>
              <a:tabLst>
                <a:tab pos="228600" algn="l"/>
              </a:tabLst>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9pPr>
          </a:lstStyle>
          <a:p>
            <a:pPr eaLnBrk="1" hangingPunct="1">
              <a:spcBef>
                <a:spcPct val="15000"/>
              </a:spcBef>
            </a:pPr>
            <a:r>
              <a:rPr lang="en-US" altLang="en-US" sz="2400" dirty="0">
                <a:solidFill>
                  <a:schemeClr val="tx1"/>
                </a:solidFill>
                <a:latin typeface="+mn-lt"/>
              </a:rPr>
              <a:t>Personnel are briefed before movement</a:t>
            </a:r>
          </a:p>
          <a:p>
            <a:pPr eaLnBrk="1" hangingPunct="1">
              <a:spcBef>
                <a:spcPct val="15000"/>
              </a:spcBef>
            </a:pPr>
            <a:r>
              <a:rPr lang="en-US" altLang="en-US" sz="2400" dirty="0">
                <a:solidFill>
                  <a:schemeClr val="tx1"/>
                </a:solidFill>
                <a:latin typeface="+mn-lt"/>
              </a:rPr>
              <a:t>Convoy speeds/procedures are enforced</a:t>
            </a:r>
          </a:p>
          <a:p>
            <a:pPr eaLnBrk="1" hangingPunct="1">
              <a:spcBef>
                <a:spcPct val="15000"/>
              </a:spcBef>
            </a:pPr>
            <a:r>
              <a:rPr lang="en-US" altLang="en-US" sz="2400" dirty="0">
                <a:solidFill>
                  <a:schemeClr val="tx1"/>
                </a:solidFill>
                <a:latin typeface="+mn-lt"/>
              </a:rPr>
              <a:t>Drip pans are used under vehicles</a:t>
            </a:r>
          </a:p>
          <a:p>
            <a:pPr eaLnBrk="1" hangingPunct="1">
              <a:spcBef>
                <a:spcPct val="15000"/>
              </a:spcBef>
            </a:pPr>
            <a:r>
              <a:rPr lang="en-US" altLang="en-US" sz="2400" dirty="0">
                <a:solidFill>
                  <a:schemeClr val="tx1"/>
                </a:solidFill>
                <a:latin typeface="+mn-lt"/>
              </a:rPr>
              <a:t>Existing road systems and secondary trails are used</a:t>
            </a:r>
          </a:p>
          <a:p>
            <a:pPr eaLnBrk="1" hangingPunct="1">
              <a:spcBef>
                <a:spcPct val="15000"/>
              </a:spcBef>
            </a:pPr>
            <a:r>
              <a:rPr lang="en-US" altLang="en-US" sz="2400" dirty="0">
                <a:solidFill>
                  <a:schemeClr val="tx1"/>
                </a:solidFill>
                <a:latin typeface="+mn-lt"/>
              </a:rPr>
              <a:t>Existing excavations are used</a:t>
            </a:r>
          </a:p>
          <a:p>
            <a:pPr eaLnBrk="1" hangingPunct="1">
              <a:spcBef>
                <a:spcPct val="15000"/>
              </a:spcBef>
            </a:pPr>
            <a:r>
              <a:rPr lang="en-US" altLang="en-US" sz="2400" dirty="0">
                <a:solidFill>
                  <a:schemeClr val="tx1"/>
                </a:solidFill>
                <a:latin typeface="+mn-lt"/>
              </a:rPr>
              <a:t>Excavations are filled in at completion of training</a:t>
            </a:r>
          </a:p>
          <a:p>
            <a:pPr eaLnBrk="1" hangingPunct="1">
              <a:spcBef>
                <a:spcPct val="15000"/>
              </a:spcBef>
            </a:pPr>
            <a:r>
              <a:rPr lang="en-US" altLang="en-US" sz="2400" dirty="0">
                <a:solidFill>
                  <a:schemeClr val="tx1"/>
                </a:solidFill>
                <a:latin typeface="+mn-lt"/>
              </a:rPr>
              <a:t>Construction materials are carried to the field for fighting positions and overhead cover</a:t>
            </a:r>
          </a:p>
          <a:p>
            <a:pPr eaLnBrk="1" hangingPunct="1">
              <a:spcBef>
                <a:spcPct val="15000"/>
              </a:spcBef>
            </a:pPr>
            <a:r>
              <a:rPr lang="en-US" altLang="en-US" sz="2400" dirty="0">
                <a:solidFill>
                  <a:schemeClr val="tx1"/>
                </a:solidFill>
                <a:latin typeface="+mn-lt"/>
              </a:rPr>
              <a:t>Secondary containment is available for containers of used oil, antifreeze, and other fluids</a:t>
            </a:r>
          </a:p>
          <a:p>
            <a:pPr eaLnBrk="1" hangingPunct="1">
              <a:spcBef>
                <a:spcPct val="15000"/>
              </a:spcBef>
            </a:pPr>
            <a:r>
              <a:rPr lang="en-US" altLang="en-US" sz="2400" dirty="0">
                <a:solidFill>
                  <a:schemeClr val="tx1"/>
                </a:solidFill>
                <a:latin typeface="+mn-lt"/>
              </a:rPr>
              <a:t>Spill response procedures established</a:t>
            </a:r>
          </a:p>
        </p:txBody>
      </p:sp>
    </p:spTree>
    <p:extLst>
      <p:ext uri="{BB962C8B-B14F-4D97-AF65-F5344CB8AC3E}">
        <p14:creationId xmlns:p14="http://schemas.microsoft.com/office/powerpoint/2010/main" val="340302746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14400" y="152400"/>
            <a:ext cx="7467600" cy="11430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92075" tIns="46038" rIns="92075" bIns="46038" anchor="ctr"/>
          <a:lstStyle/>
          <a:p>
            <a:pPr algn="ctr">
              <a:defRPr/>
            </a:pPr>
            <a:r>
              <a:rPr lang="en-US" altLang="en-US" sz="4000" b="1" dirty="0">
                <a:latin typeface="+mj-lt"/>
              </a:rPr>
              <a:t>Positive Practices- continued</a:t>
            </a:r>
          </a:p>
        </p:txBody>
      </p:sp>
      <p:sp>
        <p:nvSpPr>
          <p:cNvPr id="76803" name="Text Box 3"/>
          <p:cNvSpPr txBox="1">
            <a:spLocks noChangeArrowheads="1"/>
          </p:cNvSpPr>
          <p:nvPr/>
        </p:nvSpPr>
        <p:spPr bwMode="auto">
          <a:xfrm>
            <a:off x="533400" y="1447800"/>
            <a:ext cx="81534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tabLst>
                <a:tab pos="228600" algn="l"/>
              </a:tabLst>
              <a:defRPr sz="3200">
                <a:solidFill>
                  <a:schemeClr val="bg2"/>
                </a:solidFill>
                <a:latin typeface="Arial" panose="020B0604020202020204" pitchFamily="34" charset="0"/>
              </a:defRPr>
            </a:lvl1pPr>
            <a:lvl2pPr marL="742950" indent="-285750">
              <a:spcBef>
                <a:spcPct val="20000"/>
              </a:spcBef>
              <a:buChar char="–"/>
              <a:tabLst>
                <a:tab pos="228600" algn="l"/>
              </a:tabLst>
              <a:defRPr sz="2800">
                <a:solidFill>
                  <a:schemeClr val="bg2"/>
                </a:solidFill>
                <a:latin typeface="Arial" panose="020B0604020202020204" pitchFamily="34" charset="0"/>
              </a:defRPr>
            </a:lvl2pPr>
            <a:lvl3pPr marL="1143000" indent="-228600">
              <a:spcBef>
                <a:spcPct val="20000"/>
              </a:spcBef>
              <a:buChar char="•"/>
              <a:tabLst>
                <a:tab pos="228600" algn="l"/>
              </a:tabLst>
              <a:defRPr sz="2400">
                <a:solidFill>
                  <a:schemeClr val="bg2"/>
                </a:solidFill>
                <a:latin typeface="Arial" panose="020B0604020202020204" pitchFamily="34" charset="0"/>
              </a:defRPr>
            </a:lvl3pPr>
            <a:lvl4pPr marL="1600200" indent="-228600">
              <a:spcBef>
                <a:spcPct val="20000"/>
              </a:spcBef>
              <a:buChar char="–"/>
              <a:tabLst>
                <a:tab pos="228600" algn="l"/>
              </a:tabLst>
              <a:defRPr sz="2000">
                <a:solidFill>
                  <a:schemeClr val="bg2"/>
                </a:solidFill>
                <a:latin typeface="Arial" panose="020B0604020202020204" pitchFamily="34" charset="0"/>
              </a:defRPr>
            </a:lvl4pPr>
            <a:lvl5pPr marL="2057400" indent="-228600">
              <a:spcBef>
                <a:spcPct val="20000"/>
              </a:spcBef>
              <a:buChar char="»"/>
              <a:tabLst>
                <a:tab pos="228600" algn="l"/>
              </a:tabLst>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9pPr>
          </a:lstStyle>
          <a:p>
            <a:pPr eaLnBrk="1" hangingPunct="1">
              <a:spcBef>
                <a:spcPct val="15000"/>
              </a:spcBef>
            </a:pPr>
            <a:r>
              <a:rPr lang="en-US" altLang="en-US" sz="2400" dirty="0">
                <a:solidFill>
                  <a:schemeClr val="tx1"/>
                </a:solidFill>
                <a:latin typeface="+mn-lt"/>
              </a:rPr>
              <a:t>Dining facility area was properly established</a:t>
            </a:r>
          </a:p>
          <a:p>
            <a:pPr eaLnBrk="1" hangingPunct="1">
              <a:spcBef>
                <a:spcPct val="15000"/>
              </a:spcBef>
            </a:pPr>
            <a:r>
              <a:rPr lang="en-US" altLang="en-US" sz="2400" dirty="0">
                <a:solidFill>
                  <a:schemeClr val="tx1"/>
                </a:solidFill>
                <a:latin typeface="+mn-lt"/>
              </a:rPr>
              <a:t>Refueling procedures were correct  (absorbent materials, drip pans, fire extinguishers, location)</a:t>
            </a:r>
          </a:p>
          <a:p>
            <a:pPr eaLnBrk="1" hangingPunct="1">
              <a:spcBef>
                <a:spcPct val="15000"/>
              </a:spcBef>
            </a:pPr>
            <a:r>
              <a:rPr lang="en-US" altLang="en-US" sz="2400" dirty="0">
                <a:solidFill>
                  <a:schemeClr val="tx1"/>
                </a:solidFill>
                <a:latin typeface="+mn-lt"/>
              </a:rPr>
              <a:t>A good police call was conducted at end of exercise</a:t>
            </a:r>
          </a:p>
          <a:p>
            <a:pPr eaLnBrk="1" hangingPunct="1">
              <a:spcBef>
                <a:spcPct val="15000"/>
              </a:spcBef>
            </a:pPr>
            <a:r>
              <a:rPr lang="en-US" altLang="en-US" sz="2400" dirty="0">
                <a:solidFill>
                  <a:schemeClr val="tx1"/>
                </a:solidFill>
                <a:latin typeface="+mn-lt"/>
              </a:rPr>
              <a:t>Range control was cleared properly</a:t>
            </a:r>
          </a:p>
          <a:p>
            <a:pPr eaLnBrk="1" hangingPunct="1">
              <a:spcBef>
                <a:spcPct val="15000"/>
              </a:spcBef>
            </a:pPr>
            <a:r>
              <a:rPr lang="en-US" altLang="en-US" sz="2400" dirty="0">
                <a:solidFill>
                  <a:schemeClr val="tx1"/>
                </a:solidFill>
                <a:latin typeface="+mn-lt"/>
              </a:rPr>
              <a:t>Ground guides were used to prevent damage to equipment and the environment</a:t>
            </a:r>
          </a:p>
          <a:p>
            <a:pPr eaLnBrk="1" hangingPunct="1">
              <a:spcBef>
                <a:spcPct val="15000"/>
              </a:spcBef>
            </a:pPr>
            <a:r>
              <a:rPr lang="en-US" altLang="en-US" sz="2400" dirty="0">
                <a:solidFill>
                  <a:schemeClr val="tx1"/>
                </a:solidFill>
                <a:latin typeface="+mn-lt"/>
              </a:rPr>
              <a:t>Leaders performed their checks </a:t>
            </a:r>
          </a:p>
          <a:p>
            <a:pPr eaLnBrk="1" hangingPunct="1">
              <a:spcBef>
                <a:spcPct val="15000"/>
              </a:spcBef>
            </a:pPr>
            <a:r>
              <a:rPr lang="en-US" altLang="en-US" sz="2400" dirty="0">
                <a:solidFill>
                  <a:schemeClr val="tx1"/>
                </a:solidFill>
                <a:latin typeface="+mn-lt"/>
              </a:rPr>
              <a:t>All waste streams were disposed of properly</a:t>
            </a:r>
          </a:p>
        </p:txBody>
      </p:sp>
    </p:spTree>
    <p:extLst>
      <p:ext uri="{BB962C8B-B14F-4D97-AF65-F5344CB8AC3E}">
        <p14:creationId xmlns:p14="http://schemas.microsoft.com/office/powerpoint/2010/main" val="283944576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914400" y="-76200"/>
            <a:ext cx="7467600" cy="11430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92075" tIns="46038" rIns="92075" bIns="46038" anchor="ctr"/>
          <a:lstStyle/>
          <a:p>
            <a:pPr algn="ctr">
              <a:defRPr/>
            </a:pPr>
            <a:r>
              <a:rPr lang="en-US" altLang="en-US" sz="4000" b="1" dirty="0">
                <a:latin typeface="+mj-lt"/>
              </a:rPr>
              <a:t>Negative Practices</a:t>
            </a:r>
          </a:p>
        </p:txBody>
      </p:sp>
      <p:sp>
        <p:nvSpPr>
          <p:cNvPr id="78851" name="Text Box 3"/>
          <p:cNvSpPr txBox="1">
            <a:spLocks noChangeArrowheads="1"/>
          </p:cNvSpPr>
          <p:nvPr/>
        </p:nvSpPr>
        <p:spPr bwMode="auto">
          <a:xfrm>
            <a:off x="304800" y="1066800"/>
            <a:ext cx="8839200"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tabLst>
                <a:tab pos="228600" algn="l"/>
              </a:tabLst>
              <a:defRPr sz="3200">
                <a:solidFill>
                  <a:schemeClr val="bg2"/>
                </a:solidFill>
                <a:latin typeface="Arial" panose="020B0604020202020204" pitchFamily="34" charset="0"/>
              </a:defRPr>
            </a:lvl1pPr>
            <a:lvl2pPr marL="742950" indent="-285750">
              <a:spcBef>
                <a:spcPct val="20000"/>
              </a:spcBef>
              <a:buChar char="–"/>
              <a:tabLst>
                <a:tab pos="228600" algn="l"/>
              </a:tabLst>
              <a:defRPr sz="2800">
                <a:solidFill>
                  <a:schemeClr val="bg2"/>
                </a:solidFill>
                <a:latin typeface="Arial" panose="020B0604020202020204" pitchFamily="34" charset="0"/>
              </a:defRPr>
            </a:lvl2pPr>
            <a:lvl3pPr marL="1143000" indent="-228600">
              <a:spcBef>
                <a:spcPct val="20000"/>
              </a:spcBef>
              <a:buChar char="•"/>
              <a:tabLst>
                <a:tab pos="228600" algn="l"/>
              </a:tabLst>
              <a:defRPr sz="2400">
                <a:solidFill>
                  <a:schemeClr val="bg2"/>
                </a:solidFill>
                <a:latin typeface="Arial" panose="020B0604020202020204" pitchFamily="34" charset="0"/>
              </a:defRPr>
            </a:lvl3pPr>
            <a:lvl4pPr marL="1600200" indent="-228600">
              <a:spcBef>
                <a:spcPct val="20000"/>
              </a:spcBef>
              <a:buChar char="–"/>
              <a:tabLst>
                <a:tab pos="228600" algn="l"/>
              </a:tabLst>
              <a:defRPr sz="2000">
                <a:solidFill>
                  <a:schemeClr val="bg2"/>
                </a:solidFill>
                <a:latin typeface="Arial" panose="020B0604020202020204" pitchFamily="34" charset="0"/>
              </a:defRPr>
            </a:lvl4pPr>
            <a:lvl5pPr marL="2057400" indent="-228600">
              <a:spcBef>
                <a:spcPct val="20000"/>
              </a:spcBef>
              <a:buChar char="»"/>
              <a:tabLst>
                <a:tab pos="228600" algn="l"/>
              </a:tabLst>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bg2"/>
                </a:solidFill>
                <a:latin typeface="Arial" panose="020B0604020202020204" pitchFamily="34" charset="0"/>
              </a:defRPr>
            </a:lvl9pPr>
          </a:lstStyle>
          <a:p>
            <a:pPr eaLnBrk="1" hangingPunct="1">
              <a:spcBef>
                <a:spcPct val="15000"/>
              </a:spcBef>
            </a:pPr>
            <a:r>
              <a:rPr lang="en-US" altLang="en-US" sz="2400" dirty="0">
                <a:solidFill>
                  <a:schemeClr val="tx1"/>
                </a:solidFill>
                <a:latin typeface="+mn-lt"/>
              </a:rPr>
              <a:t>Unit personnel did not clean up spilled oil at break down site.</a:t>
            </a:r>
          </a:p>
          <a:p>
            <a:pPr eaLnBrk="1" hangingPunct="1">
              <a:spcBef>
                <a:spcPct val="15000"/>
              </a:spcBef>
            </a:pPr>
            <a:r>
              <a:rPr lang="en-US" altLang="en-US" sz="2400" dirty="0">
                <a:solidFill>
                  <a:schemeClr val="tx1"/>
                </a:solidFill>
                <a:latin typeface="+mn-lt"/>
              </a:rPr>
              <a:t>Track vehicle made a pivot turn and damaged soils/vegetation. (and damage not restored)</a:t>
            </a:r>
          </a:p>
          <a:p>
            <a:pPr eaLnBrk="1" hangingPunct="1">
              <a:spcBef>
                <a:spcPct val="15000"/>
              </a:spcBef>
            </a:pPr>
            <a:r>
              <a:rPr lang="en-US" altLang="en-US" sz="2400" dirty="0">
                <a:solidFill>
                  <a:schemeClr val="tx1"/>
                </a:solidFill>
                <a:latin typeface="+mn-lt"/>
              </a:rPr>
              <a:t>Individual dumped used oil in waste fuel drum.</a:t>
            </a:r>
          </a:p>
          <a:p>
            <a:pPr eaLnBrk="1" hangingPunct="1">
              <a:spcBef>
                <a:spcPct val="15000"/>
              </a:spcBef>
            </a:pPr>
            <a:r>
              <a:rPr lang="en-US" altLang="en-US" sz="2400" dirty="0">
                <a:solidFill>
                  <a:schemeClr val="tx1"/>
                </a:solidFill>
                <a:latin typeface="+mn-lt"/>
              </a:rPr>
              <a:t>POL drums were improperly marked IAW state regulations (used oil versus waste oil).</a:t>
            </a:r>
          </a:p>
          <a:p>
            <a:pPr eaLnBrk="1" hangingPunct="1">
              <a:spcBef>
                <a:spcPct val="15000"/>
              </a:spcBef>
            </a:pPr>
            <a:r>
              <a:rPr lang="en-US" altLang="en-US" sz="2400" dirty="0">
                <a:solidFill>
                  <a:schemeClr val="tx1"/>
                </a:solidFill>
                <a:latin typeface="+mn-lt"/>
              </a:rPr>
              <a:t>Separate drums for waste liquids not used.</a:t>
            </a:r>
          </a:p>
          <a:p>
            <a:pPr eaLnBrk="1" hangingPunct="1">
              <a:spcBef>
                <a:spcPct val="15000"/>
              </a:spcBef>
            </a:pPr>
            <a:r>
              <a:rPr lang="en-US" altLang="en-US" sz="2400" dirty="0">
                <a:solidFill>
                  <a:schemeClr val="tx1"/>
                </a:solidFill>
                <a:latin typeface="+mn-lt"/>
              </a:rPr>
              <a:t>Lids not kept on containers at all times.</a:t>
            </a:r>
          </a:p>
          <a:p>
            <a:pPr eaLnBrk="1" hangingPunct="1">
              <a:spcBef>
                <a:spcPct val="15000"/>
              </a:spcBef>
            </a:pPr>
            <a:r>
              <a:rPr lang="en-US" altLang="en-US" sz="2400" dirty="0">
                <a:solidFill>
                  <a:schemeClr val="tx1"/>
                </a:solidFill>
                <a:latin typeface="+mn-lt"/>
              </a:rPr>
              <a:t>Refueling site was located near stream/standing water.</a:t>
            </a:r>
          </a:p>
          <a:p>
            <a:pPr eaLnBrk="1" hangingPunct="1">
              <a:spcBef>
                <a:spcPct val="15000"/>
              </a:spcBef>
            </a:pPr>
            <a:r>
              <a:rPr lang="en-US" altLang="en-US" sz="2400" dirty="0">
                <a:solidFill>
                  <a:schemeClr val="tx1"/>
                </a:solidFill>
                <a:latin typeface="+mn-lt"/>
              </a:rPr>
              <a:t>Unit did not properly plan for human and solid waste disposal or trash collection point.</a:t>
            </a:r>
          </a:p>
          <a:p>
            <a:pPr eaLnBrk="1" hangingPunct="1">
              <a:spcBef>
                <a:spcPct val="15000"/>
              </a:spcBef>
            </a:pPr>
            <a:r>
              <a:rPr lang="en-US" altLang="en-US" sz="2400" dirty="0">
                <a:solidFill>
                  <a:schemeClr val="tx1"/>
                </a:solidFill>
                <a:latin typeface="+mn-lt"/>
              </a:rPr>
              <a:t>Washing vehicles in unauthorized areas.</a:t>
            </a:r>
          </a:p>
        </p:txBody>
      </p:sp>
    </p:spTree>
    <p:extLst>
      <p:ext uri="{BB962C8B-B14F-4D97-AF65-F5344CB8AC3E}">
        <p14:creationId xmlns:p14="http://schemas.microsoft.com/office/powerpoint/2010/main" val="35635918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a:spLocks noGrp="1" noChangeArrowheads="1"/>
          </p:cNvSpPr>
          <p:nvPr>
            <p:ph type="body" sz="half" idx="1"/>
          </p:nvPr>
        </p:nvSpPr>
        <p:spPr>
          <a:xfrm>
            <a:off x="304800" y="1981200"/>
            <a:ext cx="4648200" cy="4525963"/>
          </a:xfrm>
          <a:noFill/>
        </p:spPr>
        <p:txBody>
          <a:bodyPr lIns="90488" tIns="44450" rIns="90488" bIns="44450"/>
          <a:lstStyle/>
          <a:p>
            <a:pPr marL="177800" indent="-177800" eaLnBrk="1" hangingPunct="1">
              <a:tabLst>
                <a:tab pos="171450" algn="l"/>
              </a:tabLst>
            </a:pPr>
            <a:r>
              <a:rPr lang="en-US" sz="2800" dirty="0" smtClean="0"/>
              <a:t>Foster a Sustainable Ethic</a:t>
            </a:r>
          </a:p>
          <a:p>
            <a:pPr marL="177800" indent="-177800" eaLnBrk="1" hangingPunct="1">
              <a:tabLst>
                <a:tab pos="171450" algn="l"/>
              </a:tabLst>
            </a:pPr>
            <a:r>
              <a:rPr lang="en-US" sz="2800" dirty="0" smtClean="0"/>
              <a:t>Strengthen Army Operations </a:t>
            </a:r>
          </a:p>
          <a:p>
            <a:pPr marL="177800" indent="-177800" eaLnBrk="1" hangingPunct="1">
              <a:tabLst>
                <a:tab pos="171450" algn="l"/>
              </a:tabLst>
            </a:pPr>
            <a:r>
              <a:rPr lang="en-US" sz="2800" dirty="0" smtClean="0"/>
              <a:t>Meet Test, Training and Mission Requirements </a:t>
            </a:r>
          </a:p>
          <a:p>
            <a:pPr marL="177800" indent="-177800" eaLnBrk="1" hangingPunct="1">
              <a:tabLst>
                <a:tab pos="171450" algn="l"/>
              </a:tabLst>
            </a:pPr>
            <a:r>
              <a:rPr lang="en-US" sz="2800" dirty="0" smtClean="0"/>
              <a:t>Minimize Impacts and Total Ownership Costs </a:t>
            </a:r>
          </a:p>
          <a:p>
            <a:pPr marL="177800" indent="-177800" eaLnBrk="1" hangingPunct="1">
              <a:tabLst>
                <a:tab pos="171450" algn="l"/>
              </a:tabLst>
            </a:pPr>
            <a:r>
              <a:rPr lang="en-US" sz="2800" dirty="0" smtClean="0"/>
              <a:t>Enhance Well-Being</a:t>
            </a:r>
          </a:p>
          <a:p>
            <a:pPr marL="177800" indent="-177800" eaLnBrk="1" hangingPunct="1">
              <a:tabLst>
                <a:tab pos="171450" algn="l"/>
              </a:tabLst>
            </a:pPr>
            <a:r>
              <a:rPr lang="en-US" sz="2800" dirty="0" smtClean="0"/>
              <a:t>Drive Innovation </a:t>
            </a:r>
            <a:endParaRPr lang="en-US" sz="2800" i="1" dirty="0" smtClean="0"/>
          </a:p>
          <a:p>
            <a:pPr marL="177800" indent="-177800" eaLnBrk="1" hangingPunct="1">
              <a:lnSpc>
                <a:spcPct val="110000"/>
              </a:lnSpc>
              <a:spcBef>
                <a:spcPct val="0"/>
              </a:spcBef>
              <a:tabLst>
                <a:tab pos="171450" algn="l"/>
              </a:tabLst>
            </a:pPr>
            <a:endParaRPr lang="en-US" sz="2800" i="1" dirty="0" smtClean="0">
              <a:solidFill>
                <a:schemeClr val="bg2"/>
              </a:solidFill>
            </a:endParaRPr>
          </a:p>
        </p:txBody>
      </p:sp>
      <p:graphicFrame>
        <p:nvGraphicFramePr>
          <p:cNvPr id="1026" name="Object 5"/>
          <p:cNvGraphicFramePr>
            <a:graphicFrameLocks noGrp="1" noChangeAspect="1"/>
          </p:cNvGraphicFramePr>
          <p:nvPr>
            <p:ph sz="half" idx="2"/>
          </p:nvPr>
        </p:nvGraphicFramePr>
        <p:xfrm>
          <a:off x="5334000" y="1981200"/>
          <a:ext cx="3498850" cy="4525962"/>
        </p:xfrm>
        <a:graphic>
          <a:graphicData uri="http://schemas.openxmlformats.org/presentationml/2006/ole">
            <mc:AlternateContent xmlns:mc="http://schemas.openxmlformats.org/markup-compatibility/2006">
              <mc:Choice xmlns:v="urn:schemas-microsoft-com:vml" Requires="v">
                <p:oleObj spid="_x0000_s136243" name="Acrobat Document" r:id="rId5" imgW="5830114" imgH="7542857" progId="AcroExch.Document.11">
                  <p:embed/>
                </p:oleObj>
              </mc:Choice>
              <mc:Fallback>
                <p:oleObj name="Acrobat Document" r:id="rId5" imgW="5830114" imgH="7542857" progId="AcroExch.Document.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981200"/>
                        <a:ext cx="3498850"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a:xfrm>
            <a:off x="76200" y="76200"/>
            <a:ext cx="9067800" cy="1905000"/>
          </a:xfrm>
        </p:spPr>
        <p:txBody>
          <a:bodyPr/>
          <a:lstStyle/>
          <a:p>
            <a:r>
              <a:rPr lang="en-US" sz="3600" b="1" dirty="0"/>
              <a:t>The Army Strategy for the Environment</a:t>
            </a:r>
            <a:br>
              <a:rPr lang="en-US" sz="3600" b="1" dirty="0"/>
            </a:br>
            <a:r>
              <a:rPr lang="en-US" sz="3600" b="1" dirty="0"/>
              <a:t>“Sustain the Mission – Secure the Future</a:t>
            </a:r>
            <a:r>
              <a:rPr lang="en-US" sz="3600" b="1" dirty="0" smtClean="0"/>
              <a:t>”</a:t>
            </a:r>
            <a:endParaRPr lang="en-US" sz="3600" b="1" dirty="0"/>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r>
              <a:rPr lang="en-US" sz="3600" b="1" dirty="0" smtClean="0"/>
              <a:t>Which of the following is the primary purpose of Environmental Laws:</a:t>
            </a:r>
            <a:endParaRPr lang="en-US" sz="3600" b="1" dirty="0"/>
          </a:p>
        </p:txBody>
      </p:sp>
      <p:sp>
        <p:nvSpPr>
          <p:cNvPr id="3" name="TPAnswers"/>
          <p:cNvSpPr>
            <a:spLocks noGrp="1"/>
          </p:cNvSpPr>
          <p:nvPr>
            <p:ph type="body" idx="1"/>
            <p:custDataLst>
              <p:tags r:id="rId2"/>
            </p:custDataLst>
          </p:nvPr>
        </p:nvSpPr>
        <p:spPr>
          <a:xfrm>
            <a:off x="457200" y="1600200"/>
            <a:ext cx="4419600" cy="5029200"/>
          </a:xfrm>
        </p:spPr>
        <p:txBody>
          <a:bodyPr>
            <a:noAutofit/>
          </a:bodyPr>
          <a:lstStyle/>
          <a:p>
            <a:pPr marL="514350" indent="-514350">
              <a:spcAft>
                <a:spcPts val="0"/>
              </a:spcAft>
              <a:buFont typeface="Arial" pitchFamily="34" charset="0"/>
              <a:buAutoNum type="arabicPeriod"/>
            </a:pPr>
            <a:r>
              <a:rPr lang="en-US" dirty="0" smtClean="0"/>
              <a:t>Maintain Compliance</a:t>
            </a:r>
          </a:p>
          <a:p>
            <a:pPr marL="514350" indent="-514350">
              <a:spcAft>
                <a:spcPts val="0"/>
              </a:spcAft>
              <a:buFont typeface="Arial" pitchFamily="34" charset="0"/>
              <a:buAutoNum type="arabicPeriod"/>
            </a:pPr>
            <a:r>
              <a:rPr lang="en-US" dirty="0" smtClean="0"/>
              <a:t>Satisfy Mission Requirements</a:t>
            </a:r>
          </a:p>
          <a:p>
            <a:pPr marL="514350" indent="-514350">
              <a:spcAft>
                <a:spcPts val="0"/>
              </a:spcAft>
              <a:buFont typeface="Arial" pitchFamily="34" charset="0"/>
              <a:buAutoNum type="arabicPeriod"/>
            </a:pPr>
            <a:r>
              <a:rPr lang="en-US" dirty="0" smtClean="0"/>
              <a:t>Protect Human Health and the Environment</a:t>
            </a:r>
          </a:p>
          <a:p>
            <a:pPr marL="514350" indent="-514350">
              <a:spcAft>
                <a:spcPts val="0"/>
              </a:spcAft>
              <a:buFont typeface="Arial" pitchFamily="34" charset="0"/>
              <a:buAutoNum type="arabicPeriod"/>
            </a:pPr>
            <a:r>
              <a:rPr lang="en-US" dirty="0" smtClean="0"/>
              <a:t>Ensure Positive Media Relationships</a:t>
            </a:r>
            <a:endParaRPr lang="en-US" dirty="0"/>
          </a:p>
        </p:txBody>
      </p:sp>
      <p:sp>
        <p:nvSpPr>
          <p:cNvPr id="6" name="CAI1"/>
          <p:cNvSpPr/>
          <p:nvPr>
            <p:custDataLst>
              <p:tags r:id="rId3"/>
            </p:custDataLst>
          </p:nvPr>
        </p:nvSpPr>
        <p:spPr>
          <a:xfrm rot="10800000">
            <a:off x="-10160" y="3888909"/>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8480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sz="4000" b="1" dirty="0" smtClean="0">
                <a:solidFill>
                  <a:schemeClr val="tx1"/>
                </a:solidFill>
              </a:rPr>
              <a:t>Main Sources of Requirements</a:t>
            </a:r>
            <a:endParaRPr lang="en-US" sz="4000" b="1" dirty="0">
              <a:solidFill>
                <a:schemeClr val="tx1"/>
              </a:solidFill>
            </a:endParaRPr>
          </a:p>
        </p:txBody>
      </p:sp>
      <p:sp>
        <p:nvSpPr>
          <p:cNvPr id="5" name="TextBox 4"/>
          <p:cNvSpPr txBox="1"/>
          <p:nvPr/>
        </p:nvSpPr>
        <p:spPr>
          <a:xfrm>
            <a:off x="189615" y="1295400"/>
            <a:ext cx="8801985" cy="5170646"/>
          </a:xfrm>
          <a:prstGeom prst="rect">
            <a:avLst/>
          </a:prstGeom>
          <a:noFill/>
        </p:spPr>
        <p:txBody>
          <a:bodyPr wrap="square" rtlCol="0">
            <a:spAutoFit/>
          </a:bodyPr>
          <a:lstStyle/>
          <a:p>
            <a:pPr marL="342900" indent="-342900">
              <a:buFont typeface="+mj-lt"/>
              <a:buAutoNum type="arabicPeriod"/>
            </a:pPr>
            <a:r>
              <a:rPr lang="en-US" sz="2200" b="1" dirty="0" smtClean="0"/>
              <a:t>Everywhere INSIDE</a:t>
            </a:r>
            <a:r>
              <a:rPr lang="en-US" sz="2200" dirty="0" smtClean="0"/>
              <a:t> the U.S., its territories, and possessions</a:t>
            </a:r>
          </a:p>
          <a:p>
            <a:pPr marL="800100" lvl="1" indent="-342900">
              <a:buFont typeface="Wingdings" panose="05000000000000000000" pitchFamily="2" charset="2"/>
              <a:buChar char="Ø"/>
            </a:pPr>
            <a:r>
              <a:rPr lang="en-US" sz="2200" dirty="0" smtClean="0"/>
              <a:t>Federal, DoD, Army </a:t>
            </a:r>
            <a:r>
              <a:rPr lang="en-US" sz="2200" dirty="0" smtClean="0">
                <a:solidFill>
                  <a:srgbClr val="C00000"/>
                </a:solidFill>
              </a:rPr>
              <a:t>(consistent, regardless of location)</a:t>
            </a:r>
          </a:p>
          <a:p>
            <a:pPr marL="800100" lvl="1" indent="-342900">
              <a:buFont typeface="Wingdings" panose="05000000000000000000" pitchFamily="2" charset="2"/>
              <a:buChar char="Ø"/>
            </a:pPr>
            <a:r>
              <a:rPr lang="en-US" sz="2200" dirty="0" smtClean="0"/>
              <a:t>State, local, installation </a:t>
            </a:r>
            <a:r>
              <a:rPr lang="en-US" sz="2200" dirty="0" smtClean="0">
                <a:solidFill>
                  <a:srgbClr val="C00000"/>
                </a:solidFill>
              </a:rPr>
              <a:t>(vary, location-dependent)</a:t>
            </a:r>
          </a:p>
          <a:p>
            <a:pPr lvl="1"/>
            <a:endParaRPr lang="en-US" sz="2200" dirty="0" smtClean="0"/>
          </a:p>
          <a:p>
            <a:pPr marL="342900" indent="-342900">
              <a:buFont typeface="+mj-lt"/>
              <a:buAutoNum type="arabicPeriod"/>
            </a:pPr>
            <a:r>
              <a:rPr lang="en-US" sz="2200" b="1" dirty="0"/>
              <a:t>Installations</a:t>
            </a:r>
            <a:r>
              <a:rPr lang="en-US" sz="2200" dirty="0"/>
              <a:t> </a:t>
            </a:r>
            <a:r>
              <a:rPr lang="en-US" sz="2200" b="1" dirty="0" smtClean="0"/>
              <a:t>OUTSIDE</a:t>
            </a:r>
            <a:r>
              <a:rPr lang="en-US" sz="2200" dirty="0" smtClean="0"/>
              <a:t> the </a:t>
            </a:r>
            <a:r>
              <a:rPr lang="en-US" sz="2200" dirty="0"/>
              <a:t>U.S</a:t>
            </a:r>
            <a:r>
              <a:rPr lang="en-US" sz="2200" dirty="0" smtClean="0"/>
              <a:t>., </a:t>
            </a:r>
            <a:r>
              <a:rPr lang="en-US" sz="2200" dirty="0"/>
              <a:t>its territories, and </a:t>
            </a:r>
            <a:r>
              <a:rPr lang="en-US" sz="2200" dirty="0" smtClean="0"/>
              <a:t>possessions</a:t>
            </a:r>
          </a:p>
          <a:p>
            <a:pPr marL="800100" lvl="1" indent="-342900">
              <a:buFont typeface="Wingdings" panose="05000000000000000000" pitchFamily="2" charset="2"/>
              <a:buChar char="Ø"/>
            </a:pPr>
            <a:r>
              <a:rPr lang="en-US" sz="2200" u="sng" dirty="0" smtClean="0"/>
              <a:t>OEBGD</a:t>
            </a:r>
            <a:r>
              <a:rPr lang="en-US" sz="2200" dirty="0" smtClean="0"/>
              <a:t>, </a:t>
            </a:r>
            <a:r>
              <a:rPr lang="en-US" sz="2200" dirty="0"/>
              <a:t>NATO, </a:t>
            </a:r>
            <a:r>
              <a:rPr lang="en-US" sz="2200" dirty="0" smtClean="0"/>
              <a:t>EOs, Treaties/Agreements </a:t>
            </a:r>
            <a:r>
              <a:rPr lang="en-US" sz="2200" dirty="0" smtClean="0">
                <a:solidFill>
                  <a:srgbClr val="C00000"/>
                </a:solidFill>
              </a:rPr>
              <a:t>(consistent)</a:t>
            </a:r>
          </a:p>
          <a:p>
            <a:pPr marL="800100" lvl="1" indent="-342900">
              <a:buFont typeface="Wingdings" panose="05000000000000000000" pitchFamily="2" charset="2"/>
              <a:buChar char="Ø"/>
            </a:pPr>
            <a:r>
              <a:rPr lang="en-US" sz="2200" dirty="0" smtClean="0"/>
              <a:t>COCOM, FGS/SOFA, HN</a:t>
            </a:r>
            <a:r>
              <a:rPr lang="en-US" sz="2200" dirty="0"/>
              <a:t>, </a:t>
            </a:r>
            <a:r>
              <a:rPr lang="en-US" sz="2200" dirty="0" smtClean="0"/>
              <a:t>Treaties/Agreements </a:t>
            </a:r>
            <a:r>
              <a:rPr lang="en-US" sz="2200" dirty="0" smtClean="0">
                <a:solidFill>
                  <a:srgbClr val="C00000"/>
                </a:solidFill>
              </a:rPr>
              <a:t>(location-dependent)</a:t>
            </a:r>
          </a:p>
          <a:p>
            <a:pPr lvl="1"/>
            <a:endParaRPr lang="en-US" sz="2200" dirty="0"/>
          </a:p>
          <a:p>
            <a:pPr marL="342900" indent="-342900">
              <a:buFont typeface="+mj-lt"/>
              <a:buAutoNum type="arabicPeriod"/>
            </a:pPr>
            <a:r>
              <a:rPr lang="en-US" sz="2200" b="1" dirty="0" smtClean="0"/>
              <a:t>Base camps OUTSIDE</a:t>
            </a:r>
            <a:r>
              <a:rPr lang="en-US" sz="2200" dirty="0" smtClean="0"/>
              <a:t> the U.S. in contingency operations</a:t>
            </a:r>
          </a:p>
          <a:p>
            <a:pPr marL="800100" lvl="1" indent="-342900">
              <a:buFont typeface="Wingdings" panose="05000000000000000000" pitchFamily="2" charset="2"/>
              <a:buChar char="Ø"/>
            </a:pPr>
            <a:r>
              <a:rPr lang="en-US" sz="2200" dirty="0"/>
              <a:t>NATO, </a:t>
            </a:r>
            <a:r>
              <a:rPr lang="en-US" sz="2200" dirty="0" smtClean="0"/>
              <a:t>Treaties/Agreements, DoDI 4715.19 </a:t>
            </a:r>
            <a:r>
              <a:rPr lang="en-US" sz="2200" dirty="0" smtClean="0">
                <a:solidFill>
                  <a:srgbClr val="C00000"/>
                </a:solidFill>
              </a:rPr>
              <a:t>(consistent)</a:t>
            </a:r>
          </a:p>
          <a:p>
            <a:pPr marL="800100" lvl="1" indent="-342900">
              <a:buFont typeface="Wingdings" panose="05000000000000000000" pitchFamily="2" charset="2"/>
              <a:buChar char="Ø"/>
            </a:pPr>
            <a:r>
              <a:rPr lang="en-US" sz="2200" u="sng" dirty="0"/>
              <a:t>OPORD/OPLAN</a:t>
            </a:r>
            <a:r>
              <a:rPr lang="en-US" sz="2200" dirty="0"/>
              <a:t>, COCOM, FGS/SOFA, </a:t>
            </a:r>
            <a:r>
              <a:rPr lang="en-US" sz="2200" dirty="0" smtClean="0"/>
              <a:t>HN, Treaties/Agreements </a:t>
            </a:r>
            <a:r>
              <a:rPr lang="en-US" sz="2200" dirty="0" smtClean="0">
                <a:solidFill>
                  <a:srgbClr val="C00000"/>
                </a:solidFill>
              </a:rPr>
              <a:t>(location-dependent)</a:t>
            </a:r>
            <a:endParaRPr lang="en-US" sz="2200" dirty="0">
              <a:solidFill>
                <a:srgbClr val="C00000"/>
              </a:solidFill>
            </a:endParaRPr>
          </a:p>
          <a:p>
            <a:pPr marL="800100" lvl="1" indent="-342900">
              <a:buFont typeface="Wingdings" panose="05000000000000000000" pitchFamily="2" charset="2"/>
              <a:buChar char="Ø"/>
            </a:pPr>
            <a:endParaRPr lang="en-US" sz="2200" dirty="0" smtClean="0">
              <a:solidFill>
                <a:schemeClr val="bg1">
                  <a:lumMod val="75000"/>
                </a:schemeClr>
              </a:solidFill>
            </a:endParaRPr>
          </a:p>
          <a:p>
            <a:pPr marL="342900" indent="-342900">
              <a:buFont typeface="Wingdings" panose="05000000000000000000" pitchFamily="2" charset="2"/>
              <a:buChar char="Ø"/>
            </a:pPr>
            <a:endParaRPr lang="en-US" sz="2200" dirty="0" smtClean="0">
              <a:solidFill>
                <a:schemeClr val="bg1">
                  <a:lumMod val="75000"/>
                </a:schemeClr>
              </a:solidFill>
            </a:endParaRPr>
          </a:p>
        </p:txBody>
      </p:sp>
      <p:sp>
        <p:nvSpPr>
          <p:cNvPr id="2" name="5-Point Star 1"/>
          <p:cNvSpPr/>
          <p:nvPr/>
        </p:nvSpPr>
        <p:spPr>
          <a:xfrm>
            <a:off x="159489" y="6248400"/>
            <a:ext cx="450111"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39726" y="6330630"/>
            <a:ext cx="8238153" cy="369332"/>
          </a:xfrm>
          <a:prstGeom prst="rect">
            <a:avLst/>
          </a:prstGeom>
          <a:noFill/>
        </p:spPr>
        <p:txBody>
          <a:bodyPr wrap="none" rtlCol="0">
            <a:spAutoFit/>
          </a:bodyPr>
          <a:lstStyle/>
          <a:p>
            <a:r>
              <a:rPr lang="en-US" dirty="0" smtClean="0"/>
              <a:t>Note that some overseas requirements are similar to U.S. federal requirements</a:t>
            </a:r>
            <a:endParaRPr lang="en-US" dirty="0"/>
          </a:p>
        </p:txBody>
      </p:sp>
    </p:spTree>
    <p:extLst>
      <p:ext uri="{BB962C8B-B14F-4D97-AF65-F5344CB8AC3E}">
        <p14:creationId xmlns:p14="http://schemas.microsoft.com/office/powerpoint/2010/main" val="2685451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0"/>
            <a:ext cx="8229600" cy="1143000"/>
          </a:xfrm>
        </p:spPr>
        <p:txBody>
          <a:bodyPr/>
          <a:lstStyle/>
          <a:p>
            <a:pPr eaLnBrk="1" hangingPunct="1"/>
            <a:r>
              <a:rPr lang="en-US" sz="4000" b="1" dirty="0" smtClean="0"/>
              <a:t>U.S. Federal Laws</a:t>
            </a:r>
          </a:p>
        </p:txBody>
      </p:sp>
      <p:sp>
        <p:nvSpPr>
          <p:cNvPr id="9219" name="Rectangle 3"/>
          <p:cNvSpPr>
            <a:spLocks noGrp="1" noChangeArrowheads="1"/>
          </p:cNvSpPr>
          <p:nvPr>
            <p:ph type="body" idx="1"/>
          </p:nvPr>
        </p:nvSpPr>
        <p:spPr>
          <a:xfrm>
            <a:off x="228600" y="1295400"/>
            <a:ext cx="8915400" cy="5486400"/>
          </a:xfrm>
        </p:spPr>
        <p:txBody>
          <a:bodyPr/>
          <a:lstStyle/>
          <a:p>
            <a:pPr eaLnBrk="1" hangingPunct="1">
              <a:lnSpc>
                <a:spcPct val="80000"/>
              </a:lnSpc>
            </a:pPr>
            <a:r>
              <a:rPr lang="en-US" sz="2800" dirty="0" smtClean="0"/>
              <a:t>National Environmental Policy Act (NEPA, 1969)</a:t>
            </a:r>
          </a:p>
          <a:p>
            <a:pPr eaLnBrk="1" hangingPunct="1">
              <a:lnSpc>
                <a:spcPct val="80000"/>
              </a:lnSpc>
            </a:pPr>
            <a:r>
              <a:rPr lang="en-US" sz="2800" dirty="0" smtClean="0"/>
              <a:t>Resource Conservation Recovery Act (RCRA, 1976)</a:t>
            </a:r>
          </a:p>
          <a:p>
            <a:pPr eaLnBrk="1" hangingPunct="1">
              <a:lnSpc>
                <a:spcPct val="80000"/>
              </a:lnSpc>
            </a:pPr>
            <a:r>
              <a:rPr lang="en-US" sz="2800" dirty="0" smtClean="0"/>
              <a:t>Clean Water Act (CWA, 1972)</a:t>
            </a:r>
          </a:p>
          <a:p>
            <a:pPr eaLnBrk="1" hangingPunct="1">
              <a:lnSpc>
                <a:spcPct val="80000"/>
              </a:lnSpc>
            </a:pPr>
            <a:r>
              <a:rPr lang="en-US" sz="2800" dirty="0" smtClean="0"/>
              <a:t>Clean Air Act (CAA, 1970)</a:t>
            </a:r>
          </a:p>
          <a:p>
            <a:pPr eaLnBrk="1" hangingPunct="1">
              <a:lnSpc>
                <a:spcPct val="80000"/>
              </a:lnSpc>
            </a:pPr>
            <a:r>
              <a:rPr lang="en-US" sz="2800" dirty="0" smtClean="0"/>
              <a:t>National Historic Preservation Act (NHPA, 1966)</a:t>
            </a:r>
          </a:p>
          <a:p>
            <a:pPr eaLnBrk="1" hangingPunct="1">
              <a:lnSpc>
                <a:spcPct val="80000"/>
              </a:lnSpc>
            </a:pPr>
            <a:r>
              <a:rPr lang="en-US" sz="2800" dirty="0" smtClean="0"/>
              <a:t>Endangered Species Act (ESA, 1973)</a:t>
            </a:r>
          </a:p>
          <a:p>
            <a:pPr eaLnBrk="1" hangingPunct="1">
              <a:lnSpc>
                <a:spcPct val="80000"/>
              </a:lnSpc>
            </a:pPr>
            <a:r>
              <a:rPr lang="en-US" sz="2800" dirty="0" smtClean="0"/>
              <a:t>Emergency </a:t>
            </a:r>
            <a:r>
              <a:rPr lang="en-US" sz="2800" dirty="0" smtClean="0"/>
              <a:t>Planning and Community Right-To-Know Act (EPCRA, 1986)</a:t>
            </a:r>
          </a:p>
          <a:p>
            <a:pPr eaLnBrk="1" hangingPunct="1">
              <a:lnSpc>
                <a:spcPct val="80000"/>
              </a:lnSpc>
            </a:pPr>
            <a:r>
              <a:rPr lang="en-US" sz="2800" dirty="0" smtClean="0"/>
              <a:t>Pollution Prevention Act (1990)</a:t>
            </a:r>
          </a:p>
          <a:p>
            <a:pPr eaLnBrk="1" hangingPunct="1">
              <a:lnSpc>
                <a:spcPct val="80000"/>
              </a:lnSpc>
            </a:pPr>
            <a:r>
              <a:rPr lang="en-US" sz="2800" dirty="0" smtClean="0"/>
              <a:t>Noise Control Act (NCA, 1972)</a:t>
            </a:r>
          </a:p>
        </p:txBody>
      </p:sp>
      <p:pic>
        <p:nvPicPr>
          <p:cNvPr id="9220" name="Picture 3" descr="SCALESIC.WMF"/>
          <p:cNvPicPr>
            <a:picLocks noChangeAspect="1"/>
          </p:cNvPicPr>
          <p:nvPr/>
        </p:nvPicPr>
        <p:blipFill>
          <a:blip r:embed="rId4" cstate="email"/>
          <a:srcRect/>
          <a:stretch>
            <a:fillRect/>
          </a:stretch>
        </p:blipFill>
        <p:spPr bwMode="auto">
          <a:xfrm>
            <a:off x="7162800" y="5181600"/>
            <a:ext cx="1575991" cy="1600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9210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1475" y="53050"/>
            <a:ext cx="9067800" cy="6781800"/>
          </a:xfrm>
        </p:spPr>
        <p:txBody>
          <a:bodyPr/>
          <a:lstStyle/>
          <a:p>
            <a:pPr algn="ctr" eaLnBrk="1" hangingPunct="1">
              <a:buNone/>
              <a:defRPr/>
            </a:pPr>
            <a:r>
              <a:rPr lang="en-US" sz="4000" b="1" dirty="0" smtClean="0">
                <a:latin typeface="+mj-lt"/>
              </a:rPr>
              <a:t>National Environmental Policy Act (NEPA)</a:t>
            </a:r>
          </a:p>
          <a:p>
            <a:pPr eaLnBrk="1" hangingPunct="1">
              <a:buNone/>
              <a:defRPr/>
            </a:pPr>
            <a:endParaRPr lang="en-US" sz="2400" b="1" dirty="0" smtClean="0"/>
          </a:p>
          <a:p>
            <a:pPr eaLnBrk="1" hangingPunct="1">
              <a:buFont typeface="Wingdings" pitchFamily="2" charset="2"/>
              <a:buChar char="q"/>
              <a:defRPr/>
            </a:pPr>
            <a:r>
              <a:rPr lang="en-US" sz="2800" b="1" dirty="0" smtClean="0"/>
              <a:t>Army:  32 CFR 651 (fka AR 200-2)</a:t>
            </a:r>
          </a:p>
          <a:p>
            <a:pPr lvl="1" eaLnBrk="1" hangingPunct="1">
              <a:buFont typeface="Wingdings" pitchFamily="2" charset="2"/>
              <a:buChar char="q"/>
              <a:defRPr/>
            </a:pPr>
            <a:r>
              <a:rPr lang="en-US" altLang="en-US" sz="2400" dirty="0"/>
              <a:t>Any federal action requires that the                                        proponent conduct  an analysis to see if </a:t>
            </a:r>
            <a:br>
              <a:rPr lang="en-US" altLang="en-US" sz="2400" dirty="0"/>
            </a:br>
            <a:r>
              <a:rPr lang="en-US" altLang="en-US" sz="2400" dirty="0"/>
              <a:t>there are impacts to the environment</a:t>
            </a:r>
            <a:r>
              <a:rPr lang="en-US" altLang="en-US" sz="2400" dirty="0" smtClean="0"/>
              <a:t>.</a:t>
            </a:r>
            <a:endParaRPr lang="en-US" sz="2400" dirty="0" smtClean="0">
              <a:latin typeface="+mj-lt"/>
            </a:endParaRPr>
          </a:p>
          <a:p>
            <a:pPr eaLnBrk="1" hangingPunct="1">
              <a:buFont typeface="Wingdings" pitchFamily="2" charset="2"/>
              <a:buChar char="q"/>
              <a:defRPr/>
            </a:pPr>
            <a:r>
              <a:rPr lang="en-US" sz="2800" b="1" dirty="0" smtClean="0">
                <a:sym typeface="Monotype Sorts" pitchFamily="2" charset="2"/>
              </a:rPr>
              <a:t>Soldiers comply with NEPA by…</a:t>
            </a:r>
          </a:p>
          <a:p>
            <a:pPr eaLnBrk="1" hangingPunct="1">
              <a:defRPr/>
            </a:pPr>
            <a:r>
              <a:rPr lang="en-US" sz="2400" dirty="0" smtClean="0"/>
              <a:t>Coordinate with installation NEPA PM/Env Office</a:t>
            </a:r>
            <a:endParaRPr lang="en-US" sz="2400" dirty="0" smtClean="0">
              <a:latin typeface="+mj-lt"/>
            </a:endParaRPr>
          </a:p>
          <a:p>
            <a:pPr eaLnBrk="1" hangingPunct="1">
              <a:defRPr/>
            </a:pPr>
            <a:r>
              <a:rPr lang="en-US" sz="2400" dirty="0" smtClean="0">
                <a:latin typeface="+mj-lt"/>
              </a:rPr>
              <a:t>Environmental impact analysis conducted of proposed actions</a:t>
            </a:r>
          </a:p>
          <a:p>
            <a:pPr eaLnBrk="1" hangingPunct="1">
              <a:defRPr/>
            </a:pPr>
            <a:r>
              <a:rPr lang="en-US" sz="2400" dirty="0" smtClean="0">
                <a:latin typeface="+mj-lt"/>
              </a:rPr>
              <a:t>Complete documentation</a:t>
            </a:r>
          </a:p>
          <a:p>
            <a:pPr eaLnBrk="1" hangingPunct="1">
              <a:defRPr/>
            </a:pPr>
            <a:r>
              <a:rPr lang="en-US" sz="2400" dirty="0" smtClean="0">
                <a:latin typeface="+mj-lt"/>
              </a:rPr>
              <a:t>During planning process, prior to starting or obligating funds</a:t>
            </a:r>
          </a:p>
          <a:p>
            <a:pPr eaLnBrk="1" hangingPunct="1">
              <a:defRPr/>
            </a:pPr>
            <a:r>
              <a:rPr lang="en-US" sz="2400" dirty="0" smtClean="0">
                <a:latin typeface="+mj-lt"/>
              </a:rPr>
              <a:t>Shall not segment projects</a:t>
            </a:r>
          </a:p>
          <a:p>
            <a:pPr eaLnBrk="1" hangingPunct="1">
              <a:buNone/>
              <a:defRPr/>
            </a:pPr>
            <a:endParaRPr lang="en-US" sz="1000" dirty="0" smtClean="0">
              <a:latin typeface="+mj-lt"/>
            </a:endParaRPr>
          </a:p>
          <a:p>
            <a:pPr eaLnBrk="1" hangingPunct="1">
              <a:spcBef>
                <a:spcPct val="0"/>
              </a:spcBef>
              <a:buFont typeface="Wingdings" pitchFamily="2" charset="2"/>
              <a:buChar char="q"/>
              <a:defRPr/>
            </a:pPr>
            <a:r>
              <a:rPr lang="en-US" sz="2800" b="1" dirty="0" smtClean="0">
                <a:sym typeface="Monotype Sorts" pitchFamily="2" charset="2"/>
              </a:rPr>
              <a:t>EO 12114 extends application to overseas actions</a:t>
            </a:r>
          </a:p>
        </p:txBody>
      </p:sp>
      <p:pic>
        <p:nvPicPr>
          <p:cNvPr id="5" name="Picture 4" descr="MCj04325450000[1]"/>
          <p:cNvPicPr>
            <a:picLocks noChangeAspect="1" noChangeArrowheads="1"/>
          </p:cNvPicPr>
          <p:nvPr/>
        </p:nvPicPr>
        <p:blipFill>
          <a:blip r:embed="rId4" cstate="email"/>
          <a:srcRect/>
          <a:stretch>
            <a:fillRect/>
          </a:stretch>
        </p:blipFill>
        <p:spPr bwMode="auto">
          <a:xfrm rot="19735676">
            <a:off x="6913760" y="1352149"/>
            <a:ext cx="1661023" cy="15293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607956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EXPANDSHOWBAR" val="True"/>
  <p:tag name="WASPOLLED" val="CD8BA55C752145738D4C9944BF2A186C"/>
  <p:tag name="TPVERSION" val="5"/>
  <p:tag name="TPFULLVERSION" val="5.2.1.3179"/>
  <p:tag name="PPTVERSION" val="12"/>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09D2EEFCDE634C43A6F28236215708F4&lt;/guid&gt;&#10;        &lt;description /&gt;&#10;        &lt;date&gt;12/3/2013 8:16: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ED00643F03841169637798C38749E52&lt;/guid&gt;&#10;            &lt;repollguid&gt;EA43114B318D457BB2AEEA2045C8E394&lt;/repollguid&gt;&#10;            &lt;sourceid&gt;300C5F0AC46B48AD8516A74C017EAEA9&lt;/sourceid&gt;&#10;            &lt;questiontext&gt;What Federal Environmental Law(s) has been violated?&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D86C73C2A811422994F5BE0C909BAA1C&lt;/guid&gt;&#10;                    &lt;answertext&gt;NEPA&lt;/answertext&gt;&#10;                    &lt;valuetype&gt;1&lt;/valuetype&gt;&#10;                &lt;/answer&gt;&#10;                &lt;answer&gt;&#10;                    &lt;guid&gt;38F14F5472EF426AA097C8BD71EBDAF2&lt;/guid&gt;&#10;                    &lt;answertext&gt;RCRA&lt;/answertext&gt;&#10;                    &lt;valuetype&gt;-1&lt;/valuetype&gt;&#10;                &lt;/answer&gt;&#10;                &lt;answer&gt;&#10;                    &lt;guid&gt;220DC51DAB2349659E2F3BE579C432FE&lt;/guid&gt;&#10;                    &lt;answertext&gt;CWA&lt;/answertext&gt;&#10;                    &lt;valuetype&gt;1&lt;/valuetype&gt;&#10;                &lt;/answer&gt;&#10;                &lt;answer&gt;&#10;                    &lt;guid&gt;4DC2BAFEFC704A04B7DDB557080812D9&lt;/guid&gt;&#10;                    &lt;answertext&gt;CAA&lt;/answertext&gt;&#10;                    &lt;valuetype&gt;-1&lt;/valuetype&gt;&#10;                &lt;/answer&gt;&#10;                &lt;answer&gt;&#10;                    &lt;guid&gt;32690BCBEE004F16836FB03C4B378E42&lt;/guid&gt;&#10;                    &lt;answertext&gt;NHPA&lt;/answertext&gt;&#10;                    &lt;valuetype&gt;-1&lt;/valuetype&gt;&#10;                &lt;/answer&gt;&#10;                &lt;answer&gt;&#10;                    &lt;guid&gt;B9EB92EF8EA4478A899BB462F222570C&lt;/guid&gt;&#10;                    &lt;answertext&gt;ESA&lt;/answertext&gt;&#10;                    &lt;valuetype&gt;1&lt;/valuetype&gt;&#10;                &lt;/answer&gt;&#10;                &lt;answer&gt;&#10;                    &lt;guid&gt;B82FB721A1E44A4E8CA73B5EF9F8B9AF&lt;/guid&gt;&#10;                    &lt;answertext&gt;NCA&lt;/answertext&gt;&#10;                    &lt;valuetype&gt;-1&lt;/valuetype&gt;&#10;                &lt;/answer&gt;&#10;            &lt;/answers&gt;&#10;        &lt;/multichoice&gt;&#10;    &lt;/questions&gt;&#10;&lt;/questionlist&gt;"/>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09D2EEFCDE634C43A6F28236215708F4&lt;/guid&gt;&#10;        &lt;description /&gt;&#10;        &lt;date&gt;12/3/2013 8:16: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587A80BB783407F814A5E08BCDCED50&lt;/guid&gt;&#10;            &lt;repollguid&gt;EA43114B318D457BB2AEEA2045C8E394&lt;/repollguid&gt;&#10;            &lt;sourceid&gt;300C5F0AC46B48AD8516A74C017EAEA9&lt;/sourceid&gt;&#10;            &lt;questiontext&gt;What Federal Environmental Law(s) has been violated?&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D86C73C2A811422994F5BE0C909BAA1C&lt;/guid&gt;&#10;                    &lt;answertext&gt;NEPA&lt;/answertext&gt;&#10;                    &lt;valuetype&gt;-1&lt;/valuetype&gt;&#10;                &lt;/answer&gt;&#10;                &lt;answer&gt;&#10;                    &lt;guid&gt;38F14F5472EF426AA097C8BD71EBDAF2&lt;/guid&gt;&#10;                    &lt;answertext&gt;RCRA&lt;/answertext&gt;&#10;                    &lt;valuetype&gt;1&lt;/valuetype&gt;&#10;                &lt;/answer&gt;&#10;                &lt;answer&gt;&#10;                    &lt;guid&gt;220DC51DAB2349659E2F3BE579C432FE&lt;/guid&gt;&#10;                    &lt;answertext&gt;CWA&lt;/answertext&gt;&#10;                    &lt;valuetype&gt;1&lt;/valuetype&gt;&#10;                &lt;/answer&gt;&#10;                &lt;answer&gt;&#10;                    &lt;guid&gt;4DC2BAFEFC704A04B7DDB557080812D9&lt;/guid&gt;&#10;                    &lt;answertext&gt;CAA&lt;/answertext&gt;&#10;                    &lt;valuetype&gt;1&lt;/valuetype&gt;&#10;                &lt;/answer&gt;&#10;                &lt;answer&gt;&#10;                    &lt;guid&gt;32690BCBEE004F16836FB03C4B378E42&lt;/guid&gt;&#10;                    &lt;answertext&gt;NHPA&lt;/answertext&gt;&#10;                    &lt;valuetype&gt;-1&lt;/valuetype&gt;&#10;                &lt;/answer&gt;&#10;                &lt;answer&gt;&#10;                    &lt;guid&gt;B9EB92EF8EA4478A899BB462F222570C&lt;/guid&gt;&#10;                    &lt;answertext&gt;ESA&lt;/answertext&gt;&#10;                    &lt;valuetype&gt;-1&lt;/valuetype&gt;&#10;                &lt;/answer&gt;&#10;                &lt;answer&gt;&#10;                    &lt;guid&gt;B82FB721A1E44A4E8CA73B5EF9F8B9AF&lt;/guid&gt;&#10;                    &lt;answertext&gt;NCA&lt;/answertext&gt;&#10;                    &lt;valuetype&gt;-1&lt;/valuetype&gt;&#10;                &lt;/answer&gt;&#10;            &lt;/answers&gt;&#10;        &lt;/multichoice&gt;&#10;    &lt;/questions&gt;&#10;&lt;/questionlist&gt;"/>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09D2EEFCDE634C43A6F28236215708F4&lt;/guid&gt;&#10;        &lt;description /&gt;&#10;        &lt;date&gt;12/3/2013 8:16:2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34F4E51FBC942DFA0D9F487D23ECF4E&lt;/guid&gt;&#10;            &lt;repollguid&gt;EA43114B318D457BB2AEEA2045C8E394&lt;/repollguid&gt;&#10;            &lt;sourceid&gt;300C5F0AC46B48AD8516A74C017EAEA9&lt;/sourceid&gt;&#10;            &lt;questiontext&gt;What Federal Environmental Law(s) has been violated?&lt;/questiontext&gt;&#10;            &lt;showresults&gt;True&lt;/showresults&gt;&#10;            &lt;responsegrid&gt;0&lt;/responsegrid&gt;&#10;            &lt;countdowntimer&gt;False&lt;/countdowntimer&gt;&#10;            &lt;countdowntime&gt;30&lt;/countdowntime&gt;&#10;            &lt;correctvalue&gt;1&lt;/correctvalue&gt;&#10;            &lt;incorrectvalue&gt;0&lt;/incorrectvalue&gt;&#10;            &lt;responselimit&gt;3&lt;/responselimit&gt;&#10;            &lt;bulletstyle&gt;2&lt;/bulletstyle&gt;&#10;            &lt;correctanswerindicator&gt;True&lt;/correctanswerindicator&gt;&#10;            &lt;answers&gt;&#10;                &lt;answer&gt;&#10;                    &lt;guid&gt;D86C73C2A811422994F5BE0C909BAA1C&lt;/guid&gt;&#10;                    &lt;answertext&gt;NEPA&lt;/answertext&gt;&#10;                    &lt;valuetype&gt;-1&lt;/valuetype&gt;&#10;                &lt;/answer&gt;&#10;                &lt;answer&gt;&#10;                    &lt;guid&gt;38F14F5472EF426AA097C8BD71EBDAF2&lt;/guid&gt;&#10;                    &lt;answertext&gt;RCRA&lt;/answertext&gt;&#10;                    &lt;valuetype&gt;1&lt;/valuetype&gt;&#10;                &lt;/answer&gt;&#10;                &lt;answer&gt;&#10;                    &lt;guid&gt;220DC51DAB2349659E2F3BE579C432FE&lt;/guid&gt;&#10;                    &lt;answertext&gt;CWA&lt;/answertext&gt;&#10;                    &lt;valuetype&gt;-1&lt;/valuetype&gt;&#10;                &lt;/answer&gt;&#10;                &lt;answer&gt;&#10;                    &lt;guid&gt;4DC2BAFEFC704A04B7DDB557080812D9&lt;/guid&gt;&#10;                    &lt;answertext&gt;CAA&lt;/answertext&gt;&#10;                    &lt;valuetype&gt;1&lt;/valuetype&gt;&#10;                &lt;/answer&gt;&#10;                &lt;answer&gt;&#10;                    &lt;guid&gt;32690BCBEE004F16836FB03C4B378E42&lt;/guid&gt;&#10;                    &lt;answertext&gt;NHPA&lt;/answertext&gt;&#10;                    &lt;valuetype&gt;1&lt;/valuetype&gt;&#10;                &lt;/answer&gt;&#10;                &lt;answer&gt;&#10;                    &lt;guid&gt;B9EB92EF8EA4478A899BB462F222570C&lt;/guid&gt;&#10;                    &lt;answertext&gt;ESA&lt;/answertext&gt;&#10;                    &lt;valuetype&gt;-1&lt;/valuetype&gt;&#10;                &lt;/answer&gt;&#10;                &lt;answer&gt;&#10;                    &lt;guid&gt;B82FB721A1E44A4E8CA73B5EF9F8B9AF&lt;/guid&gt;&#10;                    &lt;answertext&gt;NCA&lt;/answertext&gt;&#10;                    &lt;valuetype&gt;-1&lt;/valuetype&gt;&#10;                &lt;/answer&gt;&#10;            &lt;/answers&gt;&#10;        &lt;/multichoice&gt;&#10;    &lt;/questions&gt;&#10;&lt;/questionlist&gt;"/>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752EAB50212497BA8322E5703C7F4D3&lt;/guid&gt;&#10;        &lt;description /&gt;&#10;        &lt;date&gt;3/11/2015 9:48:1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7897C70F09F404EA57E678709C509E9&lt;/guid&gt;&#10;            &lt;repollguid&gt;47305462EE8E4AF087B103C6801CA3D9&lt;/repollguid&gt;&#10;            &lt;sourceid&gt;7610BF73F1344BE3ABFA75B62621973A&lt;/sourceid&gt;&#10;            &lt;questiontext&gt;When federal, state, local, installation, or unit policies differ, you shoul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5C4E9EC43F74DD59BC3FD50BBFF11AB&lt;/guid&gt;&#10;                    &lt;answertext&gt;Apply the most stringent&lt;/answertext&gt;&#10;                    &lt;valuetype&gt;1&lt;/valuetype&gt;&#10;                &lt;/answer&gt;&#10;                &lt;answer&gt;&#10;                    &lt;guid&gt;5228A32F57CD44C0800DD94FBCA2A91B&lt;/guid&gt;&#10;                    &lt;answertext&gt;Apply federal regulations&lt;/answertext&gt;&#10;                    &lt;valuetype&gt;-1&lt;/valuetype&gt;&#10;                &lt;/answer&gt;&#10;                &lt;answer&gt;&#10;                    &lt;guid&gt;2C92D18B426B4A65908FE0EA3D577446&lt;/guid&gt;&#10;                    &lt;answertext&gt;Apply state regulations&lt;/answertext&gt;&#10;                    &lt;valuetype&gt;-1&lt;/valuetype&gt;&#10;                &lt;/answer&gt;&#10;                &lt;answer&gt;&#10;                    &lt;guid&gt;7CB1B2D87BE64A02B29F0FB1D37AABCB&lt;/guid&gt;&#10;                    &lt;answertext&gt;Apply the least stringent&lt;/answertext&gt;&#10;                    &lt;valuetype&gt;-1&lt;/valuetype&gt;&#10;                &lt;/answer&gt;&#10;            &lt;/answers&gt;&#10;        &lt;/multichoice&gt;&#10;    &lt;/questions&gt;&#10;&lt;/questionlist&gt;"/>
  <p:tag name="LIVECHARTING" val="False"/>
  <p:tag name="AUTOOPENPOLL" val="True"/>
  <p:tag name="AUTOFORMATCHART" val="True"/>
  <p:tag name="HASRESULTS" val="False"/>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SLIDEGUID" val="AA35B3B2694C4E189B82B400D3C92908"/>
  <p:tag name="SLIDEID" val="AA35B3B2694C4E189B82B400D3C9290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Maintain Compliance|smicln|Satisfy Mission Requirements|smicln|Protect Human Health and the Environment|smicln|Ensure Positive Media Relationships"/>
  <p:tag name="RESPONSECOUNT" val="1"/>
  <p:tag name="SLICED" val="False"/>
  <p:tag name="RESPONSES" val="3;"/>
  <p:tag name="CHARTSTRINGSTD" val="0 0 1 0"/>
  <p:tag name="CHARTSTRINGREV" val="0 1 0 0"/>
  <p:tag name="CHARTSTRINGSTDPER" val="0 0 1 0"/>
  <p:tag name="CHARTSTRINGREVPER" val="0 1 0 0"/>
  <p:tag name="RESPONSESGATHERED" val="False"/>
  <p:tag name="QUESTIONALIAS" val="Which of the following is the purpose of Environmental Laws:"/>
  <p:tag name="VALUES" val="Incorrect|smicln|Incorrect|smicln|Correct|smicln|Incorrect"/>
  <p:tag name="TOTALRESPONSES" val="0"/>
  <p:tag name="ANONYMOUSTEMP" val="False"/>
  <p:tag name="LIVECHARTING" val="False"/>
  <p:tag name="AUTOOPENPOLL" val="True"/>
  <p:tag name="AUTOFORMATCHART" val="True"/>
  <p:tag name="TYPE" val="MultiChoiceSlide"/>
  <p:tag name="TPQUESTIONXML" val="﻿&lt;?xml version=&quot;1.0&quot; encoding=&quot;utf-8&quot;?&gt;&#10;&lt;questionlist&gt;&#10;    &lt;properties&gt;&#10;        &lt;guid&gt;CFCC37AFFA354339BADE6D135824F9DC&lt;/guid&gt;&#10;        &lt;description /&gt;&#10;        &lt;date&gt;12/3/2013 8:14:0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101E8C158C74B65AB2E904A515DC3B7&lt;/guid&gt;&#10;            &lt;repollguid&gt;3D3CD65D61364F4FA604756A441BF8D8&lt;/repollguid&gt;&#10;            &lt;sourceid&gt;7C93A1E85B4A494EB32249D8FAB51C5F&lt;/sourceid&gt;&#10;            &lt;questiontext&gt;Which of the following is the primary purpose of Environmental Laws:&lt;/questiontext&gt;&#10;            &lt;showresults&gt;True&lt;/showresults&gt;&#10;            &lt;responsegrid&gt;0&lt;/responsegrid&gt;&#10;            &lt;countdowntimer&gt;False&lt;/countdowntimer&gt;&#10;            &lt;correctvalue&gt;1&lt;/correctvalue&gt;&#10;            &lt;incorrectvalue&gt;0&lt;/incorrectvalue&gt;&#10;            &lt;responselimit&gt;1&lt;/responselimit&gt;&#10;            &lt;bulletstyle&gt;0&lt;/bulletstyle&gt;&#10;            &lt;answers&gt;&#10;                &lt;answer&gt;&#10;                    &lt;guid&gt;07783296CEF449EF8682CFD304A8E00A&lt;/guid&gt;&#10;                    &lt;answertext&gt;Maintain Compliance &lt;/answertext&gt;&#10;                    &lt;valuetype&gt;-1&lt;/valuetype&gt;&#10;                &lt;/answer&gt;&#10;                &lt;answer&gt;&#10;                    &lt;guid&gt;2A40DEB899724D3387B16F37B7D609F5&lt;/guid&gt;&#10;                    &lt;answertext&gt;Satisfy Mission Requirements &lt;/answertext&gt;&#10;                    &lt;valuetype&gt;-1&lt;/valuetype&gt;&#10;                &lt;/answer&gt;&#10;                &lt;answer&gt;&#10;                    &lt;guid&gt;D7B1C2F2782B4FC399F01807A3D2099B&lt;/guid&gt;&#10;                    &lt;answertext&gt;Protect Human Health and the Environment &lt;/answertext&gt;&#10;                    &lt;valuetype&gt;1&lt;/valuetype&gt;&#10;                &lt;/answer&gt;&#10;                &lt;answer&gt;&#10;                    &lt;guid&gt;676A1476445943FDAB65663C5F6E2226&lt;/guid&gt;&#10;                    &lt;answertext&gt;Ensure Positive Media Relationships&lt;/answertext&gt;&#10;                    &lt;valuetype&gt;-1&lt;/valuetype&gt;&#10;                &lt;/answer&gt;&#10;            &lt;/answers&gt;&#10;        &lt;/multichoice&gt;&#10;    &lt;/questions&gt;&#10;&lt;/questionlist&gt;"/>
</p:tagLst>
</file>

<file path=ppt/tags/tag6.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25"/>
  <p:tag name="FONTSIZE" val="32"/>
  <p:tag name="BULLETTYPE" val="ppBulletArabicPeriod"/>
  <p:tag name="ANSWERTEXT" val="Maintain Compliance&#10;Satisfy Mission Requirements&#10;Protect Human Health and the Environment&#10;Ensure Positive Media Relationships"/>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ate xmlns="5264ad4d-a5df-4985-9ce7-3728294b5725">2011-06-07T05:00:00+00:00</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AD6452DFA585499CE73728294B5725" ma:contentTypeVersion="1" ma:contentTypeDescription="Create a new document." ma:contentTypeScope="" ma:versionID="92fe25d3773760297fc51ad325620487">
  <xsd:schema xmlns:xsd="http://www.w3.org/2001/XMLSchema" xmlns:p="http://schemas.microsoft.com/office/2006/metadata/properties" xmlns:ns2="5264ad4d-a5df-4985-9ce7-3728294b5725" targetNamespace="http://schemas.microsoft.com/office/2006/metadata/properties" ma:root="true" ma:fieldsID="ae5060b43a2587e5390ddbea3fcf09eb" ns2:_="">
    <xsd:import namespace="5264ad4d-a5df-4985-9ce7-3728294b5725"/>
    <xsd:element name="properties">
      <xsd:complexType>
        <xsd:sequence>
          <xsd:element name="documentManagement">
            <xsd:complexType>
              <xsd:all>
                <xsd:element ref="ns2:Date" minOccurs="0"/>
              </xsd:all>
            </xsd:complexType>
          </xsd:element>
        </xsd:sequence>
      </xsd:complexType>
    </xsd:element>
  </xsd:schema>
  <xsd:schema xmlns:xsd="http://www.w3.org/2001/XMLSchema" xmlns:dms="http://schemas.microsoft.com/office/2006/documentManagement/types" targetNamespace="5264ad4d-a5df-4985-9ce7-3728294b5725" elementFormDefault="qualified">
    <xsd:import namespace="http://schemas.microsoft.com/office/2006/documentManagement/types"/>
    <xsd:element name="Date" ma:index="8"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63A66E7-71A7-4646-8A05-C79129537D72}">
  <ds:schemaRefs>
    <ds:schemaRef ds:uri="http://schemas.openxmlformats.org/package/2006/metadata/core-propertie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5264ad4d-a5df-4985-9ce7-3728294b5725"/>
    <ds:schemaRef ds:uri="http://purl.org/dc/dcmitype/"/>
  </ds:schemaRefs>
</ds:datastoreItem>
</file>

<file path=customXml/itemProps2.xml><?xml version="1.0" encoding="utf-8"?>
<ds:datastoreItem xmlns:ds="http://schemas.openxmlformats.org/officeDocument/2006/customXml" ds:itemID="{96D70E36-CB30-4D54-9E02-90A4B40E1792}">
  <ds:schemaRefs>
    <ds:schemaRef ds:uri="http://schemas.microsoft.com/sharepoint/v3/contenttype/forms"/>
  </ds:schemaRefs>
</ds:datastoreItem>
</file>

<file path=customXml/itemProps3.xml><?xml version="1.0" encoding="utf-8"?>
<ds:datastoreItem xmlns:ds="http://schemas.openxmlformats.org/officeDocument/2006/customXml" ds:itemID="{E36E4B57-1609-41FB-81B5-B875191AD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4ad4d-a5df-4985-9ce7-3728294b572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Apex</Template>
  <TotalTime>6756</TotalTime>
  <Words>5494</Words>
  <Application>Microsoft Office PowerPoint</Application>
  <PresentationFormat>On-screen Show (4:3)</PresentationFormat>
  <Paragraphs>650</Paragraphs>
  <Slides>42</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Courier New</vt:lpstr>
      <vt:lpstr>Monotype Sorts</vt:lpstr>
      <vt:lpstr>Times New Roman</vt:lpstr>
      <vt:lpstr>Wingdings</vt:lpstr>
      <vt:lpstr>Default Design</vt:lpstr>
      <vt:lpstr>Acrobat Document</vt:lpstr>
      <vt:lpstr>PowerPoint Presentation</vt:lpstr>
      <vt:lpstr>Terminal Learning Objective</vt:lpstr>
      <vt:lpstr>Environmental Laws, Regulations, Policies and Guidance</vt:lpstr>
      <vt:lpstr>References</vt:lpstr>
      <vt:lpstr>The Army Strategy for the Environment “Sustain the Mission – Secure the Future”</vt:lpstr>
      <vt:lpstr>Which of the following is the primary purpose of Environmental Laws:</vt:lpstr>
      <vt:lpstr>Main Sources of Requirements</vt:lpstr>
      <vt:lpstr>U.S. Federal Laws</vt:lpstr>
      <vt:lpstr>PowerPoint Presentation</vt:lpstr>
      <vt:lpstr>Resource Conservation and Recovery Act (RCRA)</vt:lpstr>
      <vt:lpstr>Clean Water Act (CWA)</vt:lpstr>
      <vt:lpstr>Clean Air Act (CAA)</vt:lpstr>
      <vt:lpstr>National Historic Preservation Act (NHPA)</vt:lpstr>
      <vt:lpstr>Endangered Species Act (ESA) </vt:lpstr>
      <vt:lpstr>Scenario 1</vt:lpstr>
      <vt:lpstr>What Federal Environmental Laws have been violated?</vt:lpstr>
      <vt:lpstr>Emergency Planning and Community Right-To-Know Act (EPCRA)</vt:lpstr>
      <vt:lpstr>Pollution Prevention Act</vt:lpstr>
      <vt:lpstr>Noise Control Act</vt:lpstr>
      <vt:lpstr>Scenario 2</vt:lpstr>
      <vt:lpstr>What Federal Environmental Law(s) has been violated?</vt:lpstr>
      <vt:lpstr>State &amp; Local Laws, and Installation &amp; Unit Policies</vt:lpstr>
      <vt:lpstr>Army Regulation (AR) 200-1</vt:lpstr>
      <vt:lpstr>Army Regulation (AR) 200-1 Commander’s Responsibilities</vt:lpstr>
      <vt:lpstr>ATP 3-34.5</vt:lpstr>
      <vt:lpstr>Scenario 3</vt:lpstr>
      <vt:lpstr>What Federal Environmental Law(s) has been violated?</vt:lpstr>
      <vt:lpstr>Base Camps/Contingency Operations</vt:lpstr>
      <vt:lpstr>Overseas Environmental Baseline Guidance Document (OEBGD)</vt:lpstr>
      <vt:lpstr>Host Nation/ International Agreements</vt:lpstr>
      <vt:lpstr>EOs and DoD</vt:lpstr>
      <vt:lpstr>NATO-led Military Activities</vt:lpstr>
      <vt:lpstr>When federal, state, local, installation, or unit policies differ, you should…</vt:lpstr>
      <vt:lpstr>Resources</vt:lpstr>
      <vt:lpstr>Summary</vt:lpstr>
      <vt:lpstr>PowerPoint Presentation</vt:lpstr>
      <vt:lpstr>Executive Orders (EOs)</vt:lpstr>
      <vt:lpstr>Environmental Benefits of Risk Management</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Describe Soldiers' specific environmental duties.</dc:title>
  <dc:creator>joshua.pennington</dc:creator>
  <cp:lastModifiedBy>Young, Clay R MR CIV USA TRADOC</cp:lastModifiedBy>
  <cp:revision>856</cp:revision>
  <dcterms:created xsi:type="dcterms:W3CDTF">2008-02-07T16:49:13Z</dcterms:created>
  <dcterms:modified xsi:type="dcterms:W3CDTF">2020-03-05T12:48:51Z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0x0101004DAD6452DFA585499CE73728294B5725</vt:lpwstr>
  </property>
</Properties>
</file>