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69" r:id="rId5"/>
    <p:sldId id="296" r:id="rId6"/>
    <p:sldId id="297" r:id="rId7"/>
    <p:sldId id="298" r:id="rId8"/>
    <p:sldId id="299" r:id="rId9"/>
    <p:sldId id="300" r:id="rId10"/>
    <p:sldId id="301" r:id="rId11"/>
    <p:sldId id="302" r:id="rId12"/>
    <p:sldId id="308" r:id="rId13"/>
    <p:sldId id="306" r:id="rId14"/>
    <p:sldId id="307" r:id="rId15"/>
    <p:sldId id="309" r:id="rId16"/>
    <p:sldId id="310" r:id="rId17"/>
    <p:sldId id="31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koi, Ashley L" initials="TAL" lastIdx="1" clrIdx="0">
    <p:extLst>
      <p:ext uri="{19B8F6BF-5375-455C-9EA6-DF929625EA0E}">
        <p15:presenceInfo xmlns:p15="http://schemas.microsoft.com/office/powerpoint/2012/main" userId="S-1-5-21-3676333592-1006736145-1283606961-89975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5" autoAdjust="0"/>
    <p:restoredTop sz="78839" autoAdjust="0"/>
  </p:normalViewPr>
  <p:slideViewPr>
    <p:cSldViewPr>
      <p:cViewPr varScale="1">
        <p:scale>
          <a:sx n="87" d="100"/>
          <a:sy n="87" d="100"/>
        </p:scale>
        <p:origin x="274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0FF2B38-478B-4778-B249-415F914E3507}" type="datetimeFigureOut">
              <a:rPr lang="en-US" smtClean="0"/>
              <a:t>5/13/2024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D6A75A3-C8C7-49F1-9075-A37C1773B12F}" type="slidenum">
              <a:rPr lang="en-US" smtClean="0"/>
              <a:t>‹#›</a:t>
            </a:fld>
            <a:endParaRPr lang="en-US"/>
          </a:p>
        </p:txBody>
      </p:sp>
    </p:spTree>
    <p:extLst>
      <p:ext uri="{BB962C8B-B14F-4D97-AF65-F5344CB8AC3E}">
        <p14:creationId xmlns:p14="http://schemas.microsoft.com/office/powerpoint/2010/main" val="869892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6A75A3-C8C7-49F1-9075-A37C1773B12F}" type="slidenum">
              <a:rPr lang="en-US" smtClean="0"/>
              <a:t>3</a:t>
            </a:fld>
            <a:endParaRPr lang="en-US"/>
          </a:p>
        </p:txBody>
      </p:sp>
    </p:spTree>
    <p:extLst>
      <p:ext uri="{BB962C8B-B14F-4D97-AF65-F5344CB8AC3E}">
        <p14:creationId xmlns:p14="http://schemas.microsoft.com/office/powerpoint/2010/main" val="1380874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Ask: </a:t>
            </a:r>
            <a:r>
              <a:rPr lang="en-US" sz="1200" b="0" i="0" u="none" strike="noStrike" kern="1200" baseline="0" dirty="0">
                <a:solidFill>
                  <a:schemeClr val="tx1"/>
                </a:solidFill>
                <a:latin typeface="+mn-lt"/>
                <a:ea typeface="+mn-ea"/>
                <a:cs typeface="+mn-cs"/>
              </a:rPr>
              <a:t>What are some examples of verbal sexual harassment? </a:t>
            </a:r>
          </a:p>
          <a:p>
            <a:r>
              <a:rPr lang="en-US" sz="1200" b="1" i="0" u="none" strike="noStrike" kern="1200" baseline="0" dirty="0">
                <a:solidFill>
                  <a:schemeClr val="tx1"/>
                </a:solidFill>
                <a:latin typeface="+mn-lt"/>
                <a:ea typeface="+mn-ea"/>
                <a:cs typeface="+mn-cs"/>
              </a:rPr>
              <a:t>Ask: </a:t>
            </a:r>
            <a:r>
              <a:rPr lang="en-US" sz="1200" b="0" i="0" u="none" strike="noStrike" kern="1200" baseline="0" dirty="0">
                <a:solidFill>
                  <a:schemeClr val="tx1"/>
                </a:solidFill>
                <a:latin typeface="+mn-lt"/>
                <a:ea typeface="+mn-ea"/>
                <a:cs typeface="+mn-cs"/>
              </a:rPr>
              <a:t>What are some examples of non-verbal sexual harassment? </a:t>
            </a:r>
          </a:p>
          <a:p>
            <a:r>
              <a:rPr lang="en-US" sz="1200" b="1" i="0" u="none" strike="noStrike" kern="1200" baseline="0" dirty="0">
                <a:solidFill>
                  <a:schemeClr val="tx1"/>
                </a:solidFill>
                <a:latin typeface="+mn-lt"/>
                <a:ea typeface="+mn-ea"/>
                <a:cs typeface="+mn-cs"/>
              </a:rPr>
              <a:t>Ask: </a:t>
            </a:r>
            <a:r>
              <a:rPr lang="en-US" sz="1200" b="0" i="0" u="none" strike="noStrike" kern="1200" baseline="0" dirty="0">
                <a:solidFill>
                  <a:schemeClr val="tx1"/>
                </a:solidFill>
                <a:latin typeface="+mn-lt"/>
                <a:ea typeface="+mn-ea"/>
                <a:cs typeface="+mn-cs"/>
              </a:rPr>
              <a:t>What are some examples of sexual harassment with physical contact? </a:t>
            </a:r>
            <a:endParaRPr lang="en-US" dirty="0"/>
          </a:p>
        </p:txBody>
      </p:sp>
      <p:sp>
        <p:nvSpPr>
          <p:cNvPr id="4" name="Slide Number Placeholder 3"/>
          <p:cNvSpPr>
            <a:spLocks noGrp="1"/>
          </p:cNvSpPr>
          <p:nvPr>
            <p:ph type="sldNum" sz="quarter" idx="10"/>
          </p:nvPr>
        </p:nvSpPr>
        <p:spPr/>
        <p:txBody>
          <a:bodyPr/>
          <a:lstStyle/>
          <a:p>
            <a:fld id="{7D6A75A3-C8C7-49F1-9075-A37C1773B12F}" type="slidenum">
              <a:rPr lang="en-US" smtClean="0"/>
              <a:t>5</a:t>
            </a:fld>
            <a:endParaRPr lang="en-US"/>
          </a:p>
        </p:txBody>
      </p:sp>
    </p:spTree>
    <p:extLst>
      <p:ext uri="{BB962C8B-B14F-4D97-AF65-F5344CB8AC3E}">
        <p14:creationId xmlns:p14="http://schemas.microsoft.com/office/powerpoint/2010/main" val="991160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Military Soldiers and family members have three options to resolve sexual harassment complaints. </a:t>
            </a: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D6A75A3-C8C7-49F1-9075-A37C1773B12F}" type="slidenum">
              <a:rPr lang="en-US" smtClean="0"/>
              <a:t>7</a:t>
            </a:fld>
            <a:endParaRPr lang="en-US"/>
          </a:p>
        </p:txBody>
      </p:sp>
    </p:spTree>
    <p:extLst>
      <p:ext uri="{BB962C8B-B14F-4D97-AF65-F5344CB8AC3E}">
        <p14:creationId xmlns:p14="http://schemas.microsoft.com/office/powerpoint/2010/main" val="621273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Topic: </a:t>
            </a:r>
            <a:r>
              <a:rPr lang="en-US" sz="1200" b="0" i="0" u="none" strike="noStrike" kern="1200" baseline="0" dirty="0">
                <a:solidFill>
                  <a:schemeClr val="tx1"/>
                </a:solidFill>
                <a:latin typeface="+mn-lt"/>
                <a:ea typeface="+mn-ea"/>
                <a:cs typeface="+mn-cs"/>
              </a:rPr>
              <a:t>Sexual Harassment (Hostile Work Environment/Verbal and Non-Verbal) </a:t>
            </a:r>
          </a:p>
          <a:p>
            <a:r>
              <a:rPr lang="en-US" sz="1200" b="1" i="0" u="none" strike="noStrike" kern="1200" baseline="0" dirty="0">
                <a:solidFill>
                  <a:schemeClr val="tx1"/>
                </a:solidFill>
                <a:latin typeface="+mn-lt"/>
                <a:ea typeface="+mn-ea"/>
                <a:cs typeface="+mn-cs"/>
              </a:rPr>
              <a:t>Situation: </a:t>
            </a:r>
            <a:r>
              <a:rPr lang="en-US" sz="1200" b="0" i="0" u="none" strike="noStrike" kern="1200" baseline="0" dirty="0">
                <a:solidFill>
                  <a:schemeClr val="tx1"/>
                </a:solidFill>
                <a:latin typeface="+mn-lt"/>
                <a:ea typeface="+mn-ea"/>
                <a:cs typeface="+mn-cs"/>
              </a:rPr>
              <a:t>Inappropriate behaviors in the Motor Pool </a:t>
            </a:r>
            <a:endParaRPr lang="en-US" dirty="0"/>
          </a:p>
        </p:txBody>
      </p:sp>
      <p:sp>
        <p:nvSpPr>
          <p:cNvPr id="4" name="Slide Number Placeholder 3"/>
          <p:cNvSpPr>
            <a:spLocks noGrp="1"/>
          </p:cNvSpPr>
          <p:nvPr>
            <p:ph type="sldNum" sz="quarter" idx="10"/>
          </p:nvPr>
        </p:nvSpPr>
        <p:spPr/>
        <p:txBody>
          <a:bodyPr/>
          <a:lstStyle/>
          <a:p>
            <a:fld id="{7D6A75A3-C8C7-49F1-9075-A37C1773B12F}" type="slidenum">
              <a:rPr lang="en-US" smtClean="0"/>
              <a:t>10</a:t>
            </a:fld>
            <a:endParaRPr lang="en-US"/>
          </a:p>
        </p:txBody>
      </p:sp>
    </p:spTree>
    <p:extLst>
      <p:ext uri="{BB962C8B-B14F-4D97-AF65-F5344CB8AC3E}">
        <p14:creationId xmlns:p14="http://schemas.microsoft.com/office/powerpoint/2010/main" val="4217014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A75A3-C8C7-49F1-9075-A37C1773B12F}" type="slidenum">
              <a:rPr lang="en-US" smtClean="0"/>
              <a:t>11</a:t>
            </a:fld>
            <a:endParaRPr lang="en-US"/>
          </a:p>
        </p:txBody>
      </p:sp>
    </p:spTree>
    <p:extLst>
      <p:ext uri="{BB962C8B-B14F-4D97-AF65-F5344CB8AC3E}">
        <p14:creationId xmlns:p14="http://schemas.microsoft.com/office/powerpoint/2010/main" val="3826190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Topic: </a:t>
            </a:r>
            <a:r>
              <a:rPr lang="en-US" sz="1200" b="0" i="0" u="none" strike="noStrike" kern="1200" baseline="0" dirty="0">
                <a:solidFill>
                  <a:schemeClr val="tx1"/>
                </a:solidFill>
                <a:latin typeface="+mn-lt"/>
                <a:ea typeface="+mn-ea"/>
                <a:cs typeface="+mn-cs"/>
              </a:rPr>
              <a:t>Sexual Harassment (Verbal /Hostile Work Environment) </a:t>
            </a:r>
          </a:p>
        </p:txBody>
      </p:sp>
      <p:sp>
        <p:nvSpPr>
          <p:cNvPr id="4" name="Slide Number Placeholder 3"/>
          <p:cNvSpPr>
            <a:spLocks noGrp="1"/>
          </p:cNvSpPr>
          <p:nvPr>
            <p:ph type="sldNum" sz="quarter" idx="10"/>
          </p:nvPr>
        </p:nvSpPr>
        <p:spPr/>
        <p:txBody>
          <a:bodyPr/>
          <a:lstStyle/>
          <a:p>
            <a:fld id="{7D6A75A3-C8C7-49F1-9075-A37C1773B12F}" type="slidenum">
              <a:rPr lang="en-US" smtClean="0"/>
              <a:t>12</a:t>
            </a:fld>
            <a:endParaRPr lang="en-US"/>
          </a:p>
        </p:txBody>
      </p:sp>
    </p:spTree>
    <p:extLst>
      <p:ext uri="{BB962C8B-B14F-4D97-AF65-F5344CB8AC3E}">
        <p14:creationId xmlns:p14="http://schemas.microsoft.com/office/powerpoint/2010/main" val="2713986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A75A3-C8C7-49F1-9075-A37C1773B12F}" type="slidenum">
              <a:rPr lang="en-US" smtClean="0"/>
              <a:t>13</a:t>
            </a:fld>
            <a:endParaRPr lang="en-US"/>
          </a:p>
        </p:txBody>
      </p:sp>
    </p:spTree>
    <p:extLst>
      <p:ext uri="{BB962C8B-B14F-4D97-AF65-F5344CB8AC3E}">
        <p14:creationId xmlns:p14="http://schemas.microsoft.com/office/powerpoint/2010/main" val="2071066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Titl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91830" y="1589358"/>
            <a:ext cx="8618706" cy="4422336"/>
          </a:xfrm>
          <a:prstGeom prst="rect">
            <a:avLst/>
          </a:prstGeom>
        </p:spPr>
        <p:txBody>
          <a:bodyPr/>
          <a:lstStyle>
            <a:lvl1pPr marL="228600" indent="-228600">
              <a:lnSpc>
                <a:spcPct val="115000"/>
              </a:lnSpc>
              <a:spcBef>
                <a:spcPts val="0"/>
              </a:spcBef>
              <a:spcAft>
                <a:spcPts val="600"/>
              </a:spcAft>
              <a:tabLst/>
              <a:defRPr sz="2400" b="1">
                <a:solidFill>
                  <a:schemeClr val="bg1"/>
                </a:solidFill>
                <a:latin typeface="Arial" pitchFamily="34" charset="0"/>
                <a:cs typeface="Arial" pitchFamily="34" charset="0"/>
              </a:defRPr>
            </a:lvl1pPr>
            <a:lvl2pPr marL="521208" indent="-228600">
              <a:lnSpc>
                <a:spcPct val="115000"/>
              </a:lnSpc>
              <a:spcBef>
                <a:spcPts val="0"/>
              </a:spcBef>
              <a:spcAft>
                <a:spcPts val="600"/>
              </a:spcAft>
              <a:buFont typeface="Arial" pitchFamily="34" charset="0"/>
              <a:buChar char="–"/>
              <a:defRPr b="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solidFill>
                  <a:schemeClr val="bg1"/>
                </a:solidFill>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lang="en-US" sz="1200" b="1" kern="1200" dirty="0" smtClean="0">
                <a:solidFill>
                  <a:schemeClr val="bg1"/>
                </a:solidFill>
                <a:latin typeface="Arial" pitchFamily="34" charset="0"/>
                <a:ea typeface="Arial"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dirty="0"/>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Content Placeholder 2"/>
          <p:cNvSpPr>
            <a:spLocks noGrp="1"/>
          </p:cNvSpPr>
          <p:nvPr>
            <p:ph idx="10"/>
          </p:nvPr>
        </p:nvSpPr>
        <p:spPr>
          <a:xfrm>
            <a:off x="4727642" y="1245139"/>
            <a:ext cx="4114801" cy="4688733"/>
          </a:xfrm>
          <a:prstGeom prst="rect">
            <a:avLst/>
          </a:prstGeom>
        </p:spPr>
        <p:txBody>
          <a:bodyPr/>
          <a:lstStyle>
            <a:lvl1pPr marL="228600" indent="-228600">
              <a:lnSpc>
                <a:spcPct val="115000"/>
              </a:lnSpc>
              <a:spcBef>
                <a:spcPts val="0"/>
              </a:spcBef>
              <a:spcAft>
                <a:spcPts val="600"/>
              </a:spcAft>
              <a:tabLst/>
              <a:defRPr sz="2400" b="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sz="1200" b="1">
                <a:latin typeface="Arial" pitchFamily="34" charset="0"/>
                <a:cs typeface="Arial" pitchFamily="34" charset="0"/>
              </a:defRPr>
            </a:lvl4pPr>
            <a:lvl5pPr>
              <a:defRPr b="1">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idx="1"/>
          </p:nvPr>
        </p:nvSpPr>
        <p:spPr>
          <a:xfrm>
            <a:off x="398834" y="1245141"/>
            <a:ext cx="4114801" cy="4688731"/>
          </a:xfrm>
          <a:prstGeom prst="rect">
            <a:avLst/>
          </a:prstGeom>
        </p:spPr>
        <p:txBody>
          <a:bodyPr/>
          <a:lstStyle>
            <a:lvl1pPr marL="228600" indent="-228600">
              <a:lnSpc>
                <a:spcPct val="115000"/>
              </a:lnSpc>
              <a:spcBef>
                <a:spcPts val="0"/>
              </a:spcBef>
              <a:spcAft>
                <a:spcPts val="600"/>
              </a:spcAft>
              <a:tabLst/>
              <a:defRPr sz="2400" b="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sz="1200" b="1">
                <a:latin typeface="Arial" pitchFamily="34" charset="0"/>
                <a:cs typeface="Arial" pitchFamily="34" charset="0"/>
              </a:defRPr>
            </a:lvl4pPr>
            <a:lvl5pPr>
              <a:defRPr b="1">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584200" y="1390650"/>
            <a:ext cx="7943850" cy="4538663"/>
          </a:xfrm>
          <a:prstGeom prst="rect">
            <a:avLst/>
          </a:prstGeom>
        </p:spPr>
        <p:txBody>
          <a:bodyPr rtlCol="0">
            <a:normAutofit/>
          </a:bodyPr>
          <a:lstStyle>
            <a:lvl1pPr>
              <a:defRPr>
                <a:latin typeface="Arial" pitchFamily="34" charset="0"/>
                <a:cs typeface="Arial" pitchFamily="34" charset="0"/>
              </a:defRPr>
            </a:lvl1pPr>
          </a:lstStyle>
          <a:p>
            <a:pPr lvl="0"/>
            <a:endParaRPr lang="en-US" noProof="0" dirty="0"/>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5"/>
          <p:cNvSpPr>
            <a:spLocks noGrp="1"/>
          </p:cNvSpPr>
          <p:nvPr>
            <p:ph type="body" sz="quarter" idx="10"/>
          </p:nvPr>
        </p:nvSpPr>
        <p:spPr>
          <a:xfrm>
            <a:off x="291830" y="1254868"/>
            <a:ext cx="4124527" cy="4756826"/>
          </a:xfrm>
          <a:prstGeom prst="rect">
            <a:avLst/>
          </a:prstGeom>
        </p:spPr>
        <p:txBody>
          <a:bodyPr/>
          <a:lstStyle>
            <a:lvl1pPr marL="0" indent="0" algn="ctr">
              <a:lnSpc>
                <a:spcPct val="115000"/>
              </a:lnSpc>
              <a:spcBef>
                <a:spcPts val="0"/>
              </a:spcBef>
              <a:spcAft>
                <a:spcPts val="600"/>
              </a:spcAft>
              <a:buNone/>
              <a:tabLst/>
              <a:defRPr sz="2200" b="1" i="1">
                <a:solidFill>
                  <a:schemeClr val="bg1"/>
                </a:solidFill>
                <a:latin typeface="Arial" pitchFamily="34" charset="0"/>
                <a:cs typeface="Arial" pitchFamily="34" charset="0"/>
              </a:defRPr>
            </a:lvl1pPr>
            <a:lvl2pPr marL="521208" indent="-228600">
              <a:lnSpc>
                <a:spcPct val="115000"/>
              </a:lnSpc>
              <a:spcBef>
                <a:spcPts val="0"/>
              </a:spcBef>
              <a:spcAft>
                <a:spcPts val="600"/>
              </a:spcAft>
              <a:buNone/>
              <a:defRPr sz="2200" b="1" i="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None/>
              <a:defRPr sz="2200" b="1" i="1">
                <a:solidFill>
                  <a:schemeClr val="bg1"/>
                </a:solidFill>
                <a:latin typeface="Arial" pitchFamily="34" charset="0"/>
                <a:cs typeface="Arial" pitchFamily="34" charset="0"/>
              </a:defRPr>
            </a:lvl3pPr>
            <a:lvl4pPr marL="1115568" indent="-228600">
              <a:lnSpc>
                <a:spcPct val="115000"/>
              </a:lnSpc>
              <a:spcBef>
                <a:spcPts val="0"/>
              </a:spcBef>
              <a:spcAft>
                <a:spcPts val="600"/>
              </a:spcAft>
              <a:buNone/>
              <a:defRPr sz="2200" b="1" i="1">
                <a:solidFill>
                  <a:schemeClr val="bg1"/>
                </a:solidFill>
                <a:latin typeface="Arial" pitchFamily="34"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p:txBody>
      </p:sp>
      <p:sp>
        <p:nvSpPr>
          <p:cNvPr id="3" name="Content Placeholder 2"/>
          <p:cNvSpPr>
            <a:spLocks noGrp="1"/>
          </p:cNvSpPr>
          <p:nvPr>
            <p:ph idx="11"/>
          </p:nvPr>
        </p:nvSpPr>
        <p:spPr>
          <a:xfrm>
            <a:off x="4727642" y="1245139"/>
            <a:ext cx="4114801" cy="4766555"/>
          </a:xfrm>
          <a:prstGeom prst="rect">
            <a:avLst/>
          </a:prstGeom>
        </p:spPr>
        <p:txBody>
          <a:bodyPr/>
          <a:lstStyle>
            <a:lvl1pPr marL="0" indent="0">
              <a:lnSpc>
                <a:spcPct val="115000"/>
              </a:lnSpc>
              <a:spcBef>
                <a:spcPts val="0"/>
              </a:spcBef>
              <a:spcAft>
                <a:spcPts val="600"/>
              </a:spcAft>
              <a:buNone/>
              <a:tabLst/>
              <a:defRPr sz="2200" b="1" i="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defRPr sz="1200" b="1">
                <a:latin typeface="Arial" pitchFamily="34" charset="0"/>
                <a:cs typeface="Arial" pitchFamily="34" charset="0"/>
              </a:defRPr>
            </a:lvl4pPr>
            <a:lvl5pPr>
              <a:defRPr b="1">
                <a:latin typeface="Arial" pitchFamily="34" charset="0"/>
                <a:cs typeface="Arial" pitchFamily="34" charset="0"/>
              </a:defRPr>
            </a:lvl5pPr>
          </a:lstStyle>
          <a:p>
            <a:pPr lvl="0"/>
            <a:endParaRPr lang="en-US" dirty="0"/>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Text Placeholder 5"/>
          <p:cNvSpPr>
            <a:spLocks noGrp="1"/>
          </p:cNvSpPr>
          <p:nvPr>
            <p:ph type="body" sz="quarter" idx="10"/>
          </p:nvPr>
        </p:nvSpPr>
        <p:spPr>
          <a:xfrm>
            <a:off x="291830" y="1254868"/>
            <a:ext cx="8608979" cy="4756826"/>
          </a:xfrm>
          <a:prstGeom prst="rect">
            <a:avLst/>
          </a:prstGeom>
        </p:spPr>
        <p:txBody>
          <a:bodyPr/>
          <a:lstStyle>
            <a:lvl1pPr marL="0" indent="0" algn="ctr">
              <a:lnSpc>
                <a:spcPct val="115000"/>
              </a:lnSpc>
              <a:spcBef>
                <a:spcPts val="0"/>
              </a:spcBef>
              <a:spcAft>
                <a:spcPts val="600"/>
              </a:spcAft>
              <a:buNone/>
              <a:tabLst/>
              <a:defRPr sz="2200" b="1" i="1">
                <a:solidFill>
                  <a:schemeClr val="bg1"/>
                </a:solidFill>
                <a:latin typeface="Arial" pitchFamily="34" charset="0"/>
                <a:cs typeface="Arial" pitchFamily="34" charset="0"/>
              </a:defRPr>
            </a:lvl1pPr>
            <a:lvl2pPr marL="521208" indent="-228600">
              <a:lnSpc>
                <a:spcPct val="115000"/>
              </a:lnSpc>
              <a:spcBef>
                <a:spcPts val="0"/>
              </a:spcBef>
              <a:spcAft>
                <a:spcPts val="600"/>
              </a:spcAft>
              <a:buNone/>
              <a:defRPr sz="2200" b="1" i="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None/>
              <a:defRPr sz="2200" b="1" i="1">
                <a:solidFill>
                  <a:schemeClr val="bg1"/>
                </a:solidFill>
                <a:latin typeface="Arial" pitchFamily="34" charset="0"/>
                <a:cs typeface="Arial" pitchFamily="34" charset="0"/>
              </a:defRPr>
            </a:lvl3pPr>
            <a:lvl4pPr marL="1115568" indent="-228600">
              <a:lnSpc>
                <a:spcPct val="115000"/>
              </a:lnSpc>
              <a:spcBef>
                <a:spcPts val="0"/>
              </a:spcBef>
              <a:spcAft>
                <a:spcPts val="600"/>
              </a:spcAft>
              <a:buNone/>
              <a:defRPr sz="2200" b="1" i="1">
                <a:solidFill>
                  <a:schemeClr val="bg1"/>
                </a:solidFill>
                <a:latin typeface="Arial" pitchFamily="34"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p:txBody>
      </p:sp>
      <p:sp>
        <p:nvSpPr>
          <p:cNvPr id="4"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4" name="Picture 10" descr="D:\Bharti\Bharti's Projects\PPT Templates\US Army\top bar1.png"/>
          <p:cNvPicPr>
            <a:picLocks noChangeAspect="1" noChangeArrowheads="1"/>
          </p:cNvPicPr>
          <p:nvPr userDrawn="1"/>
        </p:nvPicPr>
        <p:blipFill>
          <a:blip r:embed="rId2" cstate="print"/>
          <a:srcRect b="4819"/>
          <a:stretch>
            <a:fillRect/>
          </a:stretch>
        </p:blipFill>
        <p:spPr bwMode="auto">
          <a:xfrm>
            <a:off x="0" y="6089650"/>
            <a:ext cx="9144000" cy="768350"/>
          </a:xfrm>
          <a:prstGeom prst="rect">
            <a:avLst/>
          </a:prstGeom>
          <a:noFill/>
          <a:ln w="9525">
            <a:noFill/>
            <a:miter lim="800000"/>
            <a:headEnd/>
            <a:tailEnd/>
          </a:ln>
        </p:spPr>
      </p:pic>
      <p:sp>
        <p:nvSpPr>
          <p:cNvPr id="5" name="TextBox 16"/>
          <p:cNvSpPr txBox="1">
            <a:spLocks noChangeArrowheads="1"/>
          </p:cNvSpPr>
          <p:nvPr userDrawn="1"/>
        </p:nvSpPr>
        <p:spPr bwMode="white">
          <a:xfrm>
            <a:off x="569913" y="6184900"/>
            <a:ext cx="8001000" cy="461963"/>
          </a:xfrm>
          <a:prstGeom prst="rect">
            <a:avLst/>
          </a:prstGeom>
          <a:noFill/>
          <a:ln>
            <a:noFill/>
          </a:ln>
        </p:spPr>
        <p:txBody>
          <a:bodyPr>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algn="ctr" eaLnBrk="1" fontAlgn="base" hangingPunct="1">
              <a:spcBef>
                <a:spcPct val="0"/>
              </a:spcBef>
              <a:spcAft>
                <a:spcPct val="0"/>
              </a:spcAft>
              <a:defRPr/>
            </a:pPr>
            <a:r>
              <a:rPr lang="en-US" sz="2400" b="1" i="1" dirty="0">
                <a:solidFill>
                  <a:srgbClr val="FFD531"/>
                </a:solidFill>
                <a:latin typeface="Franklin Gothic Medium" pitchFamily="34" charset="0"/>
                <a:ea typeface="ＭＳ Ｐゴシック" pitchFamily="34" charset="-128"/>
              </a:rPr>
              <a:t>SHARP Program: </a:t>
            </a:r>
            <a:r>
              <a:rPr lang="en-US" sz="2400" i="1" dirty="0">
                <a:solidFill>
                  <a:srgbClr val="FFD531"/>
                </a:solidFill>
                <a:latin typeface="Franklin Gothic Medium" pitchFamily="34" charset="0"/>
                <a:ea typeface="ＭＳ Ｐゴシック" pitchFamily="34" charset="-128"/>
              </a:rPr>
              <a:t>I AM THE FORCE BEHIND THE FIGHT </a:t>
            </a:r>
          </a:p>
        </p:txBody>
      </p:sp>
      <p:sp>
        <p:nvSpPr>
          <p:cNvPr id="6" name="TextBox 20"/>
          <p:cNvSpPr txBox="1">
            <a:spLocks noChangeArrowheads="1"/>
          </p:cNvSpPr>
          <p:nvPr userDrawn="1"/>
        </p:nvSpPr>
        <p:spPr bwMode="white">
          <a:xfrm>
            <a:off x="8510588" y="6508750"/>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51391EE3-F013-4FBA-98CC-5660F9BBB36F}" type="slidenum">
              <a:rPr lang="en-US" smtClean="0">
                <a:solidFill>
                  <a:srgbClr val="898989"/>
                </a:solidFill>
                <a:cs typeface="Arial" pitchFamily="34" charset="0"/>
              </a:rPr>
              <a:pPr algn="ctr" fontAlgn="base">
                <a:spcBef>
                  <a:spcPct val="0"/>
                </a:spcBef>
                <a:spcAft>
                  <a:spcPct val="0"/>
                </a:spcAft>
                <a:defRPr/>
              </a:pPr>
              <a:t>‹#›</a:t>
            </a:fld>
            <a:endParaRPr lang="en-US" dirty="0">
              <a:solidFill>
                <a:srgbClr val="898989"/>
              </a:solidFill>
              <a:cs typeface="Arial" pitchFamily="34" charset="0"/>
            </a:endParaRPr>
          </a:p>
        </p:txBody>
      </p:sp>
      <p:cxnSp>
        <p:nvCxnSpPr>
          <p:cNvPr id="7" name="Straight Connector 6"/>
          <p:cNvCxnSpPr/>
          <p:nvPr userDrawn="1"/>
        </p:nvCxnSpPr>
        <p:spPr>
          <a:xfrm>
            <a:off x="350339" y="-3108325"/>
            <a:ext cx="4151300" cy="0"/>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712721" y="-3108325"/>
            <a:ext cx="4151300" cy="0"/>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463626" y="3888922"/>
            <a:ext cx="2971800" cy="1588"/>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708574" y="3888922"/>
            <a:ext cx="2971800" cy="1588"/>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sp>
        <p:nvSpPr>
          <p:cNvPr id="11" name="Oval 10"/>
          <p:cNvSpPr>
            <a:spLocks noChangeArrowheads="1"/>
          </p:cNvSpPr>
          <p:nvPr userDrawn="1"/>
        </p:nvSpPr>
        <p:spPr bwMode="auto">
          <a:xfrm>
            <a:off x="4540250" y="3863975"/>
            <a:ext cx="46038" cy="46038"/>
          </a:xfrm>
          <a:prstGeom prst="ellipse">
            <a:avLst/>
          </a:prstGeom>
          <a:solidFill>
            <a:schemeClr val="accent2"/>
          </a:solidFill>
          <a:ln w="38100">
            <a:solidFill>
              <a:schemeClr val="accent2"/>
            </a:solidFill>
            <a:round/>
            <a:headEnd/>
            <a:tailEnd/>
          </a:ln>
          <a:effectLst>
            <a:outerShdw blurRad="63500" algn="tl" rotWithShape="0">
              <a:srgbClr val="000000">
                <a:alpha val="54999"/>
              </a:srgbClr>
            </a:outerShdw>
          </a:effectLst>
        </p:spPr>
        <p:txBody>
          <a:bodyPr anchor="ctr"/>
          <a:lstStyle/>
          <a:p>
            <a:pPr algn="ctr" fontAlgn="base">
              <a:spcBef>
                <a:spcPct val="0"/>
              </a:spcBef>
              <a:spcAft>
                <a:spcPct val="0"/>
              </a:spcAft>
              <a:defRPr/>
            </a:pPr>
            <a:endParaRPr lang="en-US" sz="1200" dirty="0">
              <a:solidFill>
                <a:prstClr val="white"/>
              </a:solidFill>
              <a:ea typeface="MS PGothic" pitchFamily="34" charset="-128"/>
            </a:endParaRPr>
          </a:p>
        </p:txBody>
      </p:sp>
      <p:pic>
        <p:nvPicPr>
          <p:cNvPr id="12" name="Picture 12"/>
          <p:cNvPicPr>
            <a:picLocks noChangeAspect="1" noChangeArrowheads="1"/>
          </p:cNvPicPr>
          <p:nvPr userDrawn="1"/>
        </p:nvPicPr>
        <p:blipFill>
          <a:blip r:embed="rId3" cstate="print"/>
          <a:srcRect/>
          <a:stretch>
            <a:fillRect/>
          </a:stretch>
        </p:blipFill>
        <p:spPr bwMode="auto">
          <a:xfrm>
            <a:off x="1727200" y="9525"/>
            <a:ext cx="5668963" cy="879475"/>
          </a:xfrm>
          <a:prstGeom prst="rect">
            <a:avLst/>
          </a:prstGeom>
          <a:noFill/>
          <a:ln w="9525">
            <a:noFill/>
            <a:miter lim="800000"/>
            <a:headEnd/>
            <a:tailEnd/>
          </a:ln>
        </p:spPr>
      </p:pic>
      <p:sp>
        <p:nvSpPr>
          <p:cNvPr id="13" name="TextBox 20"/>
          <p:cNvSpPr txBox="1">
            <a:spLocks noChangeArrowheads="1"/>
          </p:cNvSpPr>
          <p:nvPr userDrawn="1"/>
        </p:nvSpPr>
        <p:spPr bwMode="white">
          <a:xfrm>
            <a:off x="8510588" y="6289675"/>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FD1B5D39-2BF8-45F8-A687-9B94732DBAA4}" type="slidenum">
              <a:rPr lang="en-US" smtClean="0">
                <a:solidFill>
                  <a:srgbClr val="FFDD4F"/>
                </a:solidFill>
                <a:latin typeface="Myriad Pro" pitchFamily="34" charset="0"/>
              </a:rPr>
              <a:pPr algn="ctr" fontAlgn="base">
                <a:spcBef>
                  <a:spcPct val="0"/>
                </a:spcBef>
                <a:spcAft>
                  <a:spcPct val="0"/>
                </a:spcAft>
                <a:defRPr/>
              </a:pPr>
              <a:t>‹#›</a:t>
            </a:fld>
            <a:endParaRPr lang="en-US" dirty="0">
              <a:solidFill>
                <a:srgbClr val="FFDD4F"/>
              </a:solidFill>
              <a:latin typeface="Myriad Pro" pitchFamily="34" charset="0"/>
            </a:endParaRPr>
          </a:p>
        </p:txBody>
      </p:sp>
      <p:sp>
        <p:nvSpPr>
          <p:cNvPr id="25" name="Title 27"/>
          <p:cNvSpPr>
            <a:spLocks noGrp="1"/>
          </p:cNvSpPr>
          <p:nvPr>
            <p:ph type="ctrTitle"/>
          </p:nvPr>
        </p:nvSpPr>
        <p:spPr>
          <a:xfrm>
            <a:off x="433827" y="1774263"/>
            <a:ext cx="8305800" cy="1905000"/>
          </a:xfrm>
          <a:prstGeom prst="rect">
            <a:avLst/>
          </a:prstGeom>
          <a:ln w="6350" cap="rnd">
            <a:noFill/>
          </a:ln>
        </p:spPr>
        <p:txBody>
          <a:bodyPr anchor="b" anchorCtr="0">
            <a:noAutofit/>
          </a:bodyPr>
          <a:lstStyle>
            <a:lvl1pPr algn="ctr">
              <a:defRPr lang="en-US" sz="4400" b="1" i="1" dirty="0">
                <a:ln w="3200">
                  <a:noFill/>
                  <a:prstDash val="solid"/>
                  <a:round/>
                </a:ln>
                <a:solidFill>
                  <a:srgbClr val="9F883D"/>
                </a:solidFill>
                <a:effectLst/>
                <a:latin typeface="Arial" pitchFamily="34" charset="0"/>
                <a:cs typeface="Arial" pitchFamily="34" charset="0"/>
              </a:defRPr>
            </a:lvl1pPr>
          </a:lstStyle>
          <a:p>
            <a:r>
              <a:rPr lang="en-US"/>
              <a:t>Click to edit Master title style</a:t>
            </a:r>
            <a:endParaRPr lang="en-US" dirty="0"/>
          </a:p>
        </p:txBody>
      </p:sp>
      <p:sp>
        <p:nvSpPr>
          <p:cNvPr id="26" name="Subtitle 8"/>
          <p:cNvSpPr>
            <a:spLocks noGrp="1"/>
          </p:cNvSpPr>
          <p:nvPr>
            <p:ph type="subTitle" idx="1"/>
          </p:nvPr>
        </p:nvSpPr>
        <p:spPr>
          <a:xfrm>
            <a:off x="433827" y="4038600"/>
            <a:ext cx="8305800" cy="1143000"/>
          </a:xfrm>
          <a:prstGeom prst="rect">
            <a:avLst/>
          </a:prstGeom>
        </p:spPr>
        <p:txBody>
          <a:bodyPr>
            <a:noAutofit/>
          </a:bodyPr>
          <a:lstStyle>
            <a:lvl1pPr marL="0" indent="0" algn="ctr">
              <a:buNone/>
              <a:defRPr kumimoji="0" lang="en-US" sz="4000" b="1" i="0" kern="1200" spc="-100" baseline="0" dirty="0">
                <a:ln w="3200">
                  <a:noFill/>
                  <a:prstDash val="solid"/>
                  <a:round/>
                </a:ln>
                <a:solidFill>
                  <a:srgbClr val="5A5A59"/>
                </a:solidFill>
                <a:effectLst/>
                <a:latin typeface="Arial" pitchFamily="34" charset="0"/>
                <a:ea typeface="+mj-ea"/>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mparison">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D0052B3-D105-48E5-A4F6-DA748D3575C1}" type="datetimeFigureOut">
              <a:rPr lang="en-US" smtClean="0">
                <a:solidFill>
                  <a:prstClr val="black">
                    <a:tint val="75000"/>
                  </a:prstClr>
                </a:solidFill>
              </a:rPr>
              <a:pPr/>
              <a:t>5/13/2024</a:t>
            </a:fld>
            <a:endParaRPr lang="en-US" dirty="0">
              <a:solidFill>
                <a:prstClr val="black">
                  <a:tint val="75000"/>
                </a:prstClr>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7BBA731-9BAD-4125-9E82-91446834D90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4072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alpha val="63136"/>
          </a:schemeClr>
        </a:solidFill>
        <a:effectLst/>
      </p:bgPr>
    </p:bg>
    <p:spTree>
      <p:nvGrpSpPr>
        <p:cNvPr id="1" name=""/>
        <p:cNvGrpSpPr/>
        <p:nvPr/>
      </p:nvGrpSpPr>
      <p:grpSpPr>
        <a:xfrm>
          <a:off x="0" y="0"/>
          <a:ext cx="0" cy="0"/>
          <a:chOff x="0" y="0"/>
          <a:chExt cx="0" cy="0"/>
        </a:xfrm>
      </p:grpSpPr>
      <p:pic>
        <p:nvPicPr>
          <p:cNvPr id="1026" name="Picture 10" descr="D:\Bharti\Bharti's Projects\PPT Templates\US Army\top bar1.png"/>
          <p:cNvPicPr>
            <a:picLocks noChangeAspect="1" noChangeArrowheads="1"/>
          </p:cNvPicPr>
          <p:nvPr userDrawn="1"/>
        </p:nvPicPr>
        <p:blipFill>
          <a:blip r:embed="rId11" cstate="print"/>
          <a:srcRect b="4819"/>
          <a:stretch>
            <a:fillRect/>
          </a:stretch>
        </p:blipFill>
        <p:spPr bwMode="auto">
          <a:xfrm>
            <a:off x="0" y="6089650"/>
            <a:ext cx="9144000" cy="768350"/>
          </a:xfrm>
          <a:prstGeom prst="rect">
            <a:avLst/>
          </a:prstGeom>
          <a:noFill/>
          <a:ln w="9525">
            <a:noFill/>
            <a:miter lim="800000"/>
            <a:headEnd/>
            <a:tailEnd/>
          </a:ln>
        </p:spPr>
      </p:pic>
      <p:pic>
        <p:nvPicPr>
          <p:cNvPr id="1027" name="Picture 9"/>
          <p:cNvPicPr>
            <a:picLocks noChangeAspect="1" noChangeArrowheads="1"/>
          </p:cNvPicPr>
          <p:nvPr userDrawn="1"/>
        </p:nvPicPr>
        <p:blipFill>
          <a:blip r:embed="rId12" cstate="print"/>
          <a:srcRect/>
          <a:stretch>
            <a:fillRect/>
          </a:stretch>
        </p:blipFill>
        <p:spPr bwMode="auto">
          <a:xfrm>
            <a:off x="55563" y="74613"/>
            <a:ext cx="4516437" cy="700087"/>
          </a:xfrm>
          <a:prstGeom prst="rect">
            <a:avLst/>
          </a:prstGeom>
          <a:noFill/>
          <a:ln w="9525">
            <a:noFill/>
            <a:miter lim="800000"/>
            <a:headEnd/>
            <a:tailEnd/>
          </a:ln>
        </p:spPr>
      </p:pic>
      <p:sp>
        <p:nvSpPr>
          <p:cNvPr id="8" name="TextBox 16"/>
          <p:cNvSpPr txBox="1">
            <a:spLocks noChangeArrowheads="1"/>
          </p:cNvSpPr>
          <p:nvPr userDrawn="1"/>
        </p:nvSpPr>
        <p:spPr bwMode="white">
          <a:xfrm>
            <a:off x="569913" y="6184900"/>
            <a:ext cx="8001000" cy="461963"/>
          </a:xfrm>
          <a:prstGeom prst="rect">
            <a:avLst/>
          </a:prstGeom>
          <a:noFill/>
          <a:ln>
            <a:noFill/>
          </a:ln>
        </p:spPr>
        <p:txBody>
          <a:bodyPr>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algn="ctr" eaLnBrk="1" fontAlgn="base" hangingPunct="1">
              <a:spcBef>
                <a:spcPct val="0"/>
              </a:spcBef>
              <a:spcAft>
                <a:spcPct val="0"/>
              </a:spcAft>
              <a:defRPr/>
            </a:pPr>
            <a:r>
              <a:rPr lang="en-US" sz="2400" b="1" i="1" dirty="0">
                <a:solidFill>
                  <a:srgbClr val="FFD531"/>
                </a:solidFill>
                <a:latin typeface="Franklin Gothic Medium" pitchFamily="34" charset="0"/>
                <a:ea typeface="ＭＳ Ｐゴシック" pitchFamily="34" charset="-128"/>
              </a:rPr>
              <a:t>SHARP Program: </a:t>
            </a:r>
            <a:r>
              <a:rPr lang="en-US" sz="2400" i="1" dirty="0">
                <a:solidFill>
                  <a:srgbClr val="FFD531"/>
                </a:solidFill>
                <a:latin typeface="Franklin Gothic Medium" pitchFamily="34" charset="0"/>
                <a:ea typeface="ＭＳ Ｐゴシック" pitchFamily="34" charset="-128"/>
              </a:rPr>
              <a:t>I AM THE FORCE BEHIND THE FIGHT </a:t>
            </a:r>
          </a:p>
        </p:txBody>
      </p:sp>
      <p:sp>
        <p:nvSpPr>
          <p:cNvPr id="1029" name="TextBox 20"/>
          <p:cNvSpPr txBox="1">
            <a:spLocks noChangeArrowheads="1"/>
          </p:cNvSpPr>
          <p:nvPr userDrawn="1"/>
        </p:nvSpPr>
        <p:spPr bwMode="white">
          <a:xfrm>
            <a:off x="8510588" y="6289675"/>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6F4DAEDE-448A-4247-A547-6C1575F45AFB}" type="slidenum">
              <a:rPr lang="en-US" smtClean="0">
                <a:solidFill>
                  <a:srgbClr val="FFDD4F"/>
                </a:solidFill>
                <a:cs typeface="Arial" pitchFamily="34" charset="0"/>
              </a:rPr>
              <a:pPr algn="ctr" fontAlgn="base">
                <a:spcBef>
                  <a:spcPct val="0"/>
                </a:spcBef>
                <a:spcAft>
                  <a:spcPct val="0"/>
                </a:spcAft>
                <a:defRPr/>
              </a:pPr>
              <a:t>‹#›</a:t>
            </a:fld>
            <a:endParaRPr lang="en-US" dirty="0">
              <a:solidFill>
                <a:srgbClr val="FFDD4F"/>
              </a:solidFill>
              <a:cs typeface="Arial" pitchFamily="34" charset="0"/>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82" r:id="rId9"/>
  </p:sldLayoutIdLst>
  <p:transition/>
  <p:txStyles>
    <p:titleStyle>
      <a:lvl1pPr algn="r" rtl="0" eaLnBrk="0" fontAlgn="base" hangingPunct="0">
        <a:spcBef>
          <a:spcPct val="0"/>
        </a:spcBef>
        <a:spcAft>
          <a:spcPct val="0"/>
        </a:spcAft>
        <a:defRPr lang="en-US" sz="3200" kern="1200" spc="-100" dirty="0">
          <a:ln w="3200">
            <a:solidFill>
              <a:schemeClr val="bg2">
                <a:shade val="75000"/>
                <a:alpha val="25000"/>
              </a:schemeClr>
            </a:solidFill>
            <a:prstDash val="solid"/>
            <a:round/>
          </a:ln>
          <a:solidFill>
            <a:srgbClr val="FFD531"/>
          </a:solidFill>
          <a:latin typeface="Arial" pitchFamily="34" charset="0"/>
          <a:ea typeface="MS PGothic" pitchFamily="34" charset="-128"/>
          <a:cs typeface="Arial" pitchFamily="34" charset="0"/>
        </a:defRPr>
      </a:lvl1pPr>
      <a:lvl2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2pPr>
      <a:lvl3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3pPr>
      <a:lvl4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4pPr>
      <a:lvl5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5pPr>
      <a:lvl6pPr marL="457200" algn="r" rtl="0" eaLnBrk="1" fontAlgn="base" hangingPunct="1">
        <a:spcBef>
          <a:spcPct val="0"/>
        </a:spcBef>
        <a:spcAft>
          <a:spcPct val="0"/>
        </a:spcAft>
        <a:defRPr sz="3200">
          <a:solidFill>
            <a:schemeClr val="tx1"/>
          </a:solidFill>
          <a:latin typeface="Arial" pitchFamily="34" charset="0"/>
          <a:cs typeface="Arial" pitchFamily="34" charset="0"/>
        </a:defRPr>
      </a:lvl6pPr>
      <a:lvl7pPr marL="914400" algn="r" rtl="0" eaLnBrk="1" fontAlgn="base" hangingPunct="1">
        <a:spcBef>
          <a:spcPct val="0"/>
        </a:spcBef>
        <a:spcAft>
          <a:spcPct val="0"/>
        </a:spcAft>
        <a:defRPr sz="3200">
          <a:solidFill>
            <a:schemeClr val="tx1"/>
          </a:solidFill>
          <a:latin typeface="Arial" pitchFamily="34" charset="0"/>
          <a:cs typeface="Arial" pitchFamily="34" charset="0"/>
        </a:defRPr>
      </a:lvl7pPr>
      <a:lvl8pPr marL="1371600" algn="r" rtl="0" eaLnBrk="1" fontAlgn="base" hangingPunct="1">
        <a:spcBef>
          <a:spcPct val="0"/>
        </a:spcBef>
        <a:spcAft>
          <a:spcPct val="0"/>
        </a:spcAft>
        <a:defRPr sz="3200">
          <a:solidFill>
            <a:schemeClr val="tx1"/>
          </a:solidFill>
          <a:latin typeface="Arial" pitchFamily="34" charset="0"/>
          <a:cs typeface="Arial" pitchFamily="34" charset="0"/>
        </a:defRPr>
      </a:lvl8pPr>
      <a:lvl9pPr marL="1828800" algn="r" rtl="0" eaLnBrk="1" fontAlgn="base" hangingPunct="1">
        <a:spcBef>
          <a:spcPct val="0"/>
        </a:spcBef>
        <a:spcAft>
          <a:spcPct val="0"/>
        </a:spcAft>
        <a:defRPr sz="3200">
          <a:solidFill>
            <a:schemeClr val="tx1"/>
          </a:solidFill>
          <a:latin typeface="Arial" pitchFamily="34" charset="0"/>
          <a:cs typeface="Arial" pitchFamily="34" charset="0"/>
        </a:defRPr>
      </a:lvl9pPr>
    </p:titleStyle>
    <p:bodyStyle>
      <a:lvl1pPr marL="341313" indent="-341313" algn="l" rtl="0" eaLnBrk="0" fontAlgn="base" hangingPunct="0">
        <a:spcBef>
          <a:spcPts val="600"/>
        </a:spcBef>
        <a:spcAft>
          <a:spcPts val="1200"/>
        </a:spcAft>
        <a:buClr>
          <a:srgbClr val="2D2901"/>
        </a:buClr>
        <a:buSzPct val="85000"/>
        <a:buFont typeface="Arial" pitchFamily="34" charset="0"/>
        <a:buChar char="•"/>
        <a:tabLst>
          <a:tab pos="341313" algn="l"/>
        </a:tabLst>
        <a:defRPr sz="2200" kern="1200">
          <a:solidFill>
            <a:schemeClr val="bg1"/>
          </a:solidFill>
          <a:latin typeface="Myriad Pro"/>
          <a:ea typeface="MS PGothic" pitchFamily="34" charset="-128"/>
          <a:cs typeface="Myriad Pro"/>
        </a:defRPr>
      </a:lvl1pPr>
      <a:lvl2pPr marL="639763" indent="-273050" algn="l" rtl="0" eaLnBrk="0" fontAlgn="base" hangingPunct="0">
        <a:spcBef>
          <a:spcPts val="300"/>
        </a:spcBef>
        <a:spcAft>
          <a:spcPts val="1200"/>
        </a:spcAft>
        <a:buClr>
          <a:srgbClr val="222613"/>
        </a:buClr>
        <a:buSzPct val="100000"/>
        <a:buFont typeface="Lucida Grande"/>
        <a:buChar char="–"/>
        <a:defRPr sz="2000" kern="1200">
          <a:solidFill>
            <a:schemeClr val="bg1"/>
          </a:solidFill>
          <a:latin typeface="Myriad Pro"/>
          <a:ea typeface="Arial" charset="0"/>
          <a:cs typeface="Myriad Pro"/>
        </a:defRPr>
      </a:lvl2pPr>
      <a:lvl3pPr marL="1004888" indent="-228600" algn="l" rtl="0" eaLnBrk="0" fontAlgn="base" hangingPunct="0">
        <a:spcBef>
          <a:spcPts val="300"/>
        </a:spcBef>
        <a:spcAft>
          <a:spcPts val="1200"/>
        </a:spcAft>
        <a:buClr>
          <a:srgbClr val="222613"/>
        </a:buClr>
        <a:buSzPct val="85000"/>
        <a:buFont typeface="Wingdings" pitchFamily="2" charset="2"/>
        <a:buChar char="§"/>
        <a:defRPr kern="1200">
          <a:solidFill>
            <a:schemeClr val="bg1"/>
          </a:solidFill>
          <a:latin typeface="Myriad Pro"/>
          <a:ea typeface="Arial" charset="0"/>
          <a:cs typeface="Myriad Pro"/>
        </a:defRPr>
      </a:lvl3pPr>
      <a:lvl4pPr marL="1279525" indent="-228600" algn="l" rtl="0" eaLnBrk="0" fontAlgn="base" hangingPunct="0">
        <a:spcBef>
          <a:spcPts val="300"/>
        </a:spcBef>
        <a:spcAft>
          <a:spcPts val="1200"/>
        </a:spcAft>
        <a:buClr>
          <a:srgbClr val="222613"/>
        </a:buClr>
        <a:buSzPct val="75000"/>
        <a:buFont typeface="Courier New" pitchFamily="49" charset="0"/>
        <a:buChar char="o"/>
        <a:defRPr sz="1600" kern="1200">
          <a:solidFill>
            <a:schemeClr val="bg1"/>
          </a:solidFill>
          <a:latin typeface="Myriad Pro"/>
          <a:ea typeface="Arial" charset="0"/>
          <a:cs typeface="Myriad Pro"/>
        </a:defRPr>
      </a:lvl4pPr>
      <a:lvl5pPr marL="1554163" indent="-228600" algn="l" rtl="0" eaLnBrk="0" fontAlgn="base" hangingPunct="0">
        <a:spcBef>
          <a:spcPts val="338"/>
        </a:spcBef>
        <a:spcAft>
          <a:spcPts val="1200"/>
        </a:spcAft>
        <a:buClr>
          <a:srgbClr val="222613"/>
        </a:buClr>
        <a:buSzPct val="85000"/>
        <a:buFont typeface="Arial" pitchFamily="34" charset="0"/>
        <a:buChar char="•"/>
        <a:defRPr sz="1400" kern="1200">
          <a:solidFill>
            <a:schemeClr val="bg1"/>
          </a:solidFill>
          <a:latin typeface="Myriad Pro"/>
          <a:ea typeface="Arial" charset="0"/>
          <a:cs typeface="Myriad Pro"/>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97558" y="1981200"/>
            <a:ext cx="6858000"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bg1"/>
                </a:solidFill>
                <a:latin typeface="Arial" panose="020B0604020202020204" pitchFamily="34" charset="0"/>
                <a:cs typeface="Arial" panose="020B0604020202020204" pitchFamily="34" charset="0"/>
              </a:rPr>
              <a:t>2</a:t>
            </a: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ABCT SHARP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bg1"/>
                </a:solidFill>
                <a:latin typeface="Arial" panose="020B0604020202020204" pitchFamily="34" charset="0"/>
                <a:cs typeface="Arial" panose="020B0604020202020204" pitchFamily="34" charset="0"/>
              </a:rPr>
              <a:t>Annual Training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Module 3- Sexual Harassment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77833" y="0"/>
            <a:ext cx="1049755" cy="12441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8135" y="-21574"/>
            <a:ext cx="1169423" cy="1385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76615531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Battalion Motor Pool </a:t>
            </a:r>
            <a:br>
              <a:rPr lang="en-US" b="1" dirty="0"/>
            </a:br>
            <a:r>
              <a:rPr lang="en-US" b="1" dirty="0"/>
              <a:t>PMCS</a:t>
            </a:r>
          </a:p>
        </p:txBody>
      </p:sp>
      <p:sp>
        <p:nvSpPr>
          <p:cNvPr id="3" name="Content Placeholder 2"/>
          <p:cNvSpPr>
            <a:spLocks noGrp="1"/>
          </p:cNvSpPr>
          <p:nvPr>
            <p:ph idx="1"/>
          </p:nvPr>
        </p:nvSpPr>
        <p:spPr>
          <a:xfrm>
            <a:off x="381000" y="1447800"/>
            <a:ext cx="8610600" cy="4729163"/>
          </a:xfrm>
        </p:spPr>
        <p:txBody>
          <a:bodyPr/>
          <a:lstStyle/>
          <a:p>
            <a:pPr algn="l" rtl="0" fontAlgn="base"/>
            <a:r>
              <a:rPr lang="en-US" b="0" i="0" dirty="0">
                <a:solidFill>
                  <a:srgbClr val="000000"/>
                </a:solidFill>
                <a:effectLst/>
                <a:highlight>
                  <a:srgbClr val="FFFFFF"/>
                </a:highlight>
              </a:rPr>
              <a:t>PFC Jones and SPC Smith are laughing and talking loudly about SPC Craig’s butt as they conduct PMCS on the HMMWV. SPC Craig is bent over the hood trying to ignore their comments while focusing on pulling proper PMCS on the vehicle. PFC Savage is on the next HMMWV over conducting PMCS. PFC Savage has heard every word and comment but has not said anything to either PFC Jones or SPC Smith about their comments or behavior. </a:t>
            </a:r>
          </a:p>
        </p:txBody>
      </p:sp>
    </p:spTree>
    <p:extLst>
      <p:ext uri="{BB962C8B-B14F-4D97-AF65-F5344CB8AC3E}">
        <p14:creationId xmlns:p14="http://schemas.microsoft.com/office/powerpoint/2010/main" val="2521303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Discussion </a:t>
            </a:r>
            <a:br>
              <a:rPr lang="en-US" b="1" dirty="0"/>
            </a:br>
            <a:r>
              <a:rPr lang="en-US" b="1" dirty="0"/>
              <a:t>Questions </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a:t>What were some things you noticed in this vignette? </a:t>
            </a:r>
          </a:p>
          <a:p>
            <a:pPr marL="457200" indent="-457200">
              <a:buAutoNum type="arabicPeriod"/>
            </a:pPr>
            <a:r>
              <a:rPr lang="en-US" dirty="0"/>
              <a:t>How was PFC Jones’ and SPC Smith’s conduct inappropriate?</a:t>
            </a:r>
          </a:p>
          <a:p>
            <a:pPr marL="457200" indent="-457200">
              <a:buAutoNum type="arabicPeriod"/>
            </a:pPr>
            <a:r>
              <a:rPr lang="en-US" dirty="0"/>
              <a:t>What are some things the SPC Craig could do in this vignette?</a:t>
            </a:r>
          </a:p>
          <a:p>
            <a:pPr marL="457200" indent="-457200">
              <a:buAutoNum type="arabicPeriod"/>
            </a:pPr>
            <a:r>
              <a:rPr lang="en-US" dirty="0"/>
              <a:t>What are some things the PFC Savage could do in this vignette?</a:t>
            </a:r>
          </a:p>
          <a:p>
            <a:pPr marL="457200" indent="-457200">
              <a:buAutoNum type="arabicPeriod"/>
            </a:pPr>
            <a:r>
              <a:rPr lang="en-US" dirty="0"/>
              <a:t>What impact does conduct like this have on the team and/or unit? </a:t>
            </a:r>
          </a:p>
          <a:p>
            <a:pPr marL="0" indent="0">
              <a:buNone/>
            </a:pPr>
            <a:endParaRPr lang="en-US" dirty="0"/>
          </a:p>
        </p:txBody>
      </p:sp>
    </p:spTree>
    <p:extLst>
      <p:ext uri="{BB962C8B-B14F-4D97-AF65-F5344CB8AC3E}">
        <p14:creationId xmlns:p14="http://schemas.microsoft.com/office/powerpoint/2010/main" val="664862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Tank Crew (Female</a:t>
            </a:r>
            <a:br>
              <a:rPr lang="en-US" b="1" dirty="0"/>
            </a:br>
            <a:r>
              <a:rPr lang="en-US" b="1" dirty="0"/>
              <a:t>in Combat Arms)</a:t>
            </a:r>
          </a:p>
        </p:txBody>
      </p:sp>
      <p:sp>
        <p:nvSpPr>
          <p:cNvPr id="3" name="Content Placeholder 2"/>
          <p:cNvSpPr>
            <a:spLocks noGrp="1"/>
          </p:cNvSpPr>
          <p:nvPr>
            <p:ph idx="1"/>
          </p:nvPr>
        </p:nvSpPr>
        <p:spPr>
          <a:xfrm>
            <a:off x="628650" y="1447800"/>
            <a:ext cx="7886700" cy="4351338"/>
          </a:xfrm>
        </p:spPr>
        <p:txBody>
          <a:bodyPr/>
          <a:lstStyle/>
          <a:p>
            <a:pPr marL="0" indent="0">
              <a:buNone/>
            </a:pPr>
            <a:r>
              <a:rPr lang="en-US" sz="2000" dirty="0"/>
              <a:t>SSG Roland is pretty “old school” and often makes sexual comments about random women. SSG Roland is as squared away and high-speed NCO, but SPC Jones is uncomfortable with some of his statements. Like most Soldiers, SPC Jones doesn’t know any different and has never thought about challenging the behavior. SSG Roland is a TC after all.</a:t>
            </a:r>
          </a:p>
          <a:p>
            <a:pPr marL="0" indent="0">
              <a:buNone/>
            </a:pPr>
            <a:r>
              <a:rPr lang="en-US" sz="2000" dirty="0"/>
              <a:t>Last week a new female, PV2 Adams became a crew member in SSG Rolland’s crew. SSG Rolland’s comments haven’t toned down at all; in fact they’ve gotten more sexually graphic. PV2 Adams looks uncomfortable about the comments but tries to laugh it off to fit in. </a:t>
            </a:r>
          </a:p>
          <a:p>
            <a:pPr marL="0" indent="0">
              <a:buNone/>
            </a:pPr>
            <a:r>
              <a:rPr lang="en-US" sz="2000" dirty="0"/>
              <a:t>SPC Jones has heard SSG Rolland make comments in the past about females not belonging in combat arms. It almost seems like he’s trying to drive her away. </a:t>
            </a:r>
          </a:p>
        </p:txBody>
      </p:sp>
    </p:spTree>
    <p:extLst>
      <p:ext uri="{BB962C8B-B14F-4D97-AF65-F5344CB8AC3E}">
        <p14:creationId xmlns:p14="http://schemas.microsoft.com/office/powerpoint/2010/main" val="2291143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Discussion </a:t>
            </a:r>
            <a:br>
              <a:rPr lang="en-US" b="1" dirty="0"/>
            </a:br>
            <a:r>
              <a:rPr lang="en-US" b="1" dirty="0"/>
              <a:t>Questions </a:t>
            </a:r>
            <a:endParaRPr lang="en-US" dirty="0"/>
          </a:p>
        </p:txBody>
      </p:sp>
      <p:sp>
        <p:nvSpPr>
          <p:cNvPr id="3" name="Content Placeholder 2"/>
          <p:cNvSpPr>
            <a:spLocks noGrp="1"/>
          </p:cNvSpPr>
          <p:nvPr>
            <p:ph idx="1"/>
          </p:nvPr>
        </p:nvSpPr>
        <p:spPr>
          <a:xfrm>
            <a:off x="628650" y="1690689"/>
            <a:ext cx="7886700" cy="4351338"/>
          </a:xfrm>
        </p:spPr>
        <p:txBody>
          <a:bodyPr/>
          <a:lstStyle/>
          <a:p>
            <a:pPr marL="457200" indent="-457200">
              <a:buFont typeface="+mj-lt"/>
              <a:buAutoNum type="arabicPeriod"/>
            </a:pPr>
            <a:r>
              <a:rPr lang="en-US" dirty="0"/>
              <a:t>What did you notice was happening in this vignette? </a:t>
            </a:r>
          </a:p>
          <a:p>
            <a:pPr marL="457200" indent="-457200">
              <a:buFont typeface="+mj-lt"/>
              <a:buAutoNum type="arabicPeriod"/>
            </a:pPr>
            <a:r>
              <a:rPr lang="en-US" dirty="0"/>
              <a:t>If confronted with a similar situation, what would you do? </a:t>
            </a:r>
          </a:p>
          <a:p>
            <a:pPr marL="457200" indent="-457200">
              <a:buFont typeface="+mj-lt"/>
              <a:buAutoNum type="arabicPeriod"/>
            </a:pPr>
            <a:r>
              <a:rPr lang="en-US" dirty="0"/>
              <a:t>What Army values have been violated and how could you use the Army values to address/intervene in this situation? </a:t>
            </a:r>
          </a:p>
          <a:p>
            <a:pPr marL="457200" indent="-457200">
              <a:buFont typeface="+mj-lt"/>
              <a:buAutoNum type="arabicPeriod"/>
            </a:pPr>
            <a:r>
              <a:rPr lang="en-US" dirty="0"/>
              <a:t>How would you describe the impacts of actions like this on a command climate?</a:t>
            </a:r>
          </a:p>
          <a:p>
            <a:pPr marL="457200" indent="-457200">
              <a:buFont typeface="+mj-lt"/>
              <a:buAutoNum type="arabicPeriod"/>
            </a:pPr>
            <a:r>
              <a:rPr lang="en-US" dirty="0"/>
              <a:t>What negative consequences might come from NOT intervening? </a:t>
            </a:r>
          </a:p>
          <a:p>
            <a:pPr marL="0" indent="0">
              <a:buNone/>
            </a:pPr>
            <a:endParaRPr lang="en-US" dirty="0"/>
          </a:p>
        </p:txBody>
      </p:sp>
    </p:spTree>
    <p:extLst>
      <p:ext uri="{BB962C8B-B14F-4D97-AF65-F5344CB8AC3E}">
        <p14:creationId xmlns:p14="http://schemas.microsoft.com/office/powerpoint/2010/main" val="353145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5872-21BA-0F89-4962-25F7B063B6E6}"/>
              </a:ext>
            </a:extLst>
          </p:cNvPr>
          <p:cNvSpPr>
            <a:spLocks noGrp="1"/>
          </p:cNvSpPr>
          <p:nvPr>
            <p:ph type="title"/>
          </p:nvPr>
        </p:nvSpPr>
        <p:spPr/>
        <p:txBody>
          <a:bodyPr/>
          <a:lstStyle/>
          <a:p>
            <a:r>
              <a:rPr lang="en-US" b="1" dirty="0"/>
              <a:t>SHARP</a:t>
            </a:r>
            <a:br>
              <a:rPr lang="en-US" b="1" dirty="0"/>
            </a:br>
            <a:r>
              <a:rPr lang="en-US" b="1" dirty="0"/>
              <a:t>POCs</a:t>
            </a:r>
          </a:p>
        </p:txBody>
      </p:sp>
      <p:sp>
        <p:nvSpPr>
          <p:cNvPr id="3" name="Content Placeholder 2">
            <a:extLst>
              <a:ext uri="{FF2B5EF4-FFF2-40B4-BE49-F238E27FC236}">
                <a16:creationId xmlns:a16="http://schemas.microsoft.com/office/drawing/2014/main" id="{BD08EF58-7113-C3D0-E583-6CDD9C3B610F}"/>
              </a:ext>
            </a:extLst>
          </p:cNvPr>
          <p:cNvSpPr>
            <a:spLocks noGrp="1"/>
          </p:cNvSpPr>
          <p:nvPr>
            <p:ph idx="1"/>
          </p:nvPr>
        </p:nvSpPr>
        <p:spPr>
          <a:xfrm>
            <a:off x="628650" y="1447800"/>
            <a:ext cx="7886700" cy="4351338"/>
          </a:xfrm>
        </p:spPr>
        <p:txBody>
          <a:bodyPr/>
          <a:lstStyle/>
          <a:p>
            <a:pPr marL="0" indent="0" algn="ctr">
              <a:buNone/>
            </a:pPr>
            <a:r>
              <a:rPr lang="en-US" b="1" u="sng" dirty="0"/>
              <a:t>DoD SAFE Hotline </a:t>
            </a:r>
          </a:p>
          <a:p>
            <a:pPr marL="0" indent="0" algn="ctr">
              <a:buNone/>
            </a:pPr>
            <a:r>
              <a:rPr lang="en-US" dirty="0"/>
              <a:t>877-995-5247</a:t>
            </a:r>
          </a:p>
          <a:p>
            <a:pPr marL="0" indent="0" algn="ctr">
              <a:buNone/>
            </a:pPr>
            <a:r>
              <a:rPr lang="en-US" b="1" u="sng" dirty="0"/>
              <a:t>Fort Riley 24/7 SHARP Hotline</a:t>
            </a:r>
          </a:p>
          <a:p>
            <a:pPr marL="0" indent="0" algn="ctr">
              <a:buNone/>
            </a:pPr>
            <a:r>
              <a:rPr lang="en-US" dirty="0"/>
              <a:t>785-307-9338</a:t>
            </a:r>
          </a:p>
          <a:p>
            <a:pPr marL="0" indent="0" algn="ctr">
              <a:buNone/>
            </a:pPr>
            <a:r>
              <a:rPr lang="en-US" b="1" u="sng" dirty="0"/>
              <a:t>Brigade SARC</a:t>
            </a:r>
          </a:p>
          <a:p>
            <a:pPr marL="0" indent="0" algn="ctr">
              <a:buNone/>
            </a:pPr>
            <a:r>
              <a:rPr lang="en-US" dirty="0"/>
              <a:t>785-307-2090</a:t>
            </a:r>
          </a:p>
          <a:p>
            <a:pPr marL="0" indent="0" algn="ctr">
              <a:buNone/>
            </a:pPr>
            <a:r>
              <a:rPr lang="en-US" b="1" u="sng" dirty="0"/>
              <a:t>Brigade VA</a:t>
            </a:r>
          </a:p>
          <a:p>
            <a:pPr marL="0" indent="0" algn="ctr">
              <a:buNone/>
            </a:pPr>
            <a:r>
              <a:rPr lang="en-US" dirty="0"/>
              <a:t>785-307-8842</a:t>
            </a:r>
          </a:p>
        </p:txBody>
      </p:sp>
    </p:spTree>
    <p:extLst>
      <p:ext uri="{BB962C8B-B14F-4D97-AF65-F5344CB8AC3E}">
        <p14:creationId xmlns:p14="http://schemas.microsoft.com/office/powerpoint/2010/main" val="6356208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a:t>
            </a:r>
            <a:br>
              <a:rPr lang="en-US" dirty="0"/>
            </a:br>
            <a:r>
              <a:rPr lang="en-US" dirty="0"/>
              <a:t>Sexual Harassment</a:t>
            </a:r>
          </a:p>
        </p:txBody>
      </p:sp>
      <p:sp>
        <p:nvSpPr>
          <p:cNvPr id="6" name="Content Placeholder 5"/>
          <p:cNvSpPr>
            <a:spLocks noGrp="1"/>
          </p:cNvSpPr>
          <p:nvPr>
            <p:ph idx="1"/>
          </p:nvPr>
        </p:nvSpPr>
        <p:spPr>
          <a:xfrm>
            <a:off x="190500" y="1253331"/>
            <a:ext cx="8763000" cy="4351338"/>
          </a:xfrm>
        </p:spPr>
        <p:txBody>
          <a:bodyPr/>
          <a:lstStyle/>
          <a:p>
            <a:r>
              <a:rPr lang="en-US" b="1" dirty="0"/>
              <a:t>Sexual Harassment is defined as:</a:t>
            </a:r>
          </a:p>
          <a:p>
            <a:pPr lvl="1"/>
            <a:r>
              <a:rPr lang="en-US" sz="1600" dirty="0"/>
              <a:t>Conduct that involves unwelcome sexual advances, requests for sexual favors, and deliberate or repeated offensive comments or gestures of a sexual nature when— </a:t>
            </a:r>
          </a:p>
          <a:p>
            <a:pPr lvl="2"/>
            <a:r>
              <a:rPr lang="en-US" sz="1500" dirty="0"/>
              <a:t>(a) Submission to such conduct is made either explicitly or implicitly a term or condition of a person’s job, pay, or career; or </a:t>
            </a:r>
          </a:p>
          <a:p>
            <a:pPr lvl="2"/>
            <a:r>
              <a:rPr lang="en-US" sz="1500" dirty="0"/>
              <a:t>(b) Submission to or rejection of such conduct by a person is used as a basis for career or employment decisions affecting that person; or </a:t>
            </a:r>
          </a:p>
          <a:p>
            <a:pPr lvl="2"/>
            <a:r>
              <a:rPr lang="en-US" sz="1500" dirty="0"/>
              <a:t>(c) Such conduct has the purpose or effect of unreasonably interfering with an individual’s work performance or creates an intimidating, hostile, or offensive working environment; and </a:t>
            </a:r>
          </a:p>
          <a:p>
            <a:pPr lvl="2"/>
            <a:r>
              <a:rPr lang="en-US" sz="1500" dirty="0"/>
              <a:t>(d) Is so severe or pervasive that a reasonable person would perceive, and the victim does perceive, the environment as hostile or offensive. Unwelcomed sexual advances, requests for sexual favors, verbal comments, and physical conduct of a sexual nature where submission to or rejection of them can impact or interfere with someone’s job, pay, or career. </a:t>
            </a:r>
          </a:p>
        </p:txBody>
      </p:sp>
    </p:spTree>
    <p:extLst>
      <p:ext uri="{BB962C8B-B14F-4D97-AF65-F5344CB8AC3E}">
        <p14:creationId xmlns:p14="http://schemas.microsoft.com/office/powerpoint/2010/main" val="767297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SH</a:t>
            </a:r>
          </a:p>
        </p:txBody>
      </p:sp>
      <p:sp>
        <p:nvSpPr>
          <p:cNvPr id="3" name="Content Placeholder 2"/>
          <p:cNvSpPr>
            <a:spLocks noGrp="1"/>
          </p:cNvSpPr>
          <p:nvPr>
            <p:ph idx="1"/>
          </p:nvPr>
        </p:nvSpPr>
        <p:spPr>
          <a:xfrm>
            <a:off x="628650" y="1253331"/>
            <a:ext cx="7886700" cy="4351338"/>
          </a:xfrm>
        </p:spPr>
        <p:txBody>
          <a:bodyPr/>
          <a:lstStyle/>
          <a:p>
            <a:r>
              <a:rPr lang="en-US" sz="2400" b="1" dirty="0"/>
              <a:t>Quid Pro Quo</a:t>
            </a:r>
          </a:p>
          <a:p>
            <a:pPr lvl="1"/>
            <a:r>
              <a:rPr lang="en-US" dirty="0"/>
              <a:t>Quid pro quo (this for that) is unacceptable for Soldiers.  It refers to conditions placed on a person’s career or terms of employment in return for favors.</a:t>
            </a:r>
          </a:p>
          <a:p>
            <a:pPr lvl="1"/>
            <a:endParaRPr lang="en-US" dirty="0"/>
          </a:p>
          <a:p>
            <a:pPr lvl="1"/>
            <a:endParaRPr lang="en-US" dirty="0"/>
          </a:p>
          <a:p>
            <a:pPr marL="341313" marR="0" lvl="0" indent="-341313" algn="l" defTabSz="914400" rtl="0" eaLnBrk="0" fontAlgn="base" latinLnBrk="0" hangingPunct="0">
              <a:lnSpc>
                <a:spcPct val="100000"/>
              </a:lnSpc>
              <a:spcBef>
                <a:spcPts val="600"/>
              </a:spcBef>
              <a:spcAft>
                <a:spcPts val="1200"/>
              </a:spcAft>
              <a:buClr>
                <a:srgbClr val="2D2901"/>
              </a:buClr>
              <a:buSzPct val="85000"/>
              <a:buFont typeface="Arial" pitchFamily="34" charset="0"/>
              <a:buChar char="•"/>
              <a:tabLst>
                <a:tab pos="341313" algn="l"/>
              </a:tabLst>
              <a:defRPr/>
            </a:pPr>
            <a:r>
              <a:rPr kumimoji="0" lang="en-US" sz="2400" b="1" i="0" u="none" strike="noStrike" kern="1200" cap="none" spc="0" normalizeH="0" baseline="0" noProof="0" dirty="0">
                <a:ln>
                  <a:noFill/>
                </a:ln>
                <a:solidFill>
                  <a:prstClr val="black"/>
                </a:solidFill>
                <a:effectLst/>
                <a:uLnTx/>
                <a:uFillTx/>
                <a:latin typeface="Myriad Pro"/>
                <a:ea typeface="MS PGothic" pitchFamily="34" charset="-128"/>
              </a:rPr>
              <a:t>What are some examples of Quid Pro Quo harassment? </a:t>
            </a:r>
            <a:endParaRPr kumimoji="0" lang="en-US" sz="2800" b="1" i="0" u="none" strike="noStrike" kern="1200" cap="none" spc="0" normalizeH="0" baseline="0" noProof="0" dirty="0">
              <a:ln>
                <a:noFill/>
              </a:ln>
              <a:solidFill>
                <a:prstClr val="black"/>
              </a:solidFill>
              <a:effectLst/>
              <a:uLnTx/>
              <a:uFillTx/>
              <a:latin typeface="Myriad Pro"/>
              <a:ea typeface="MS PGothic" pitchFamily="34" charset="-128"/>
            </a:endParaRPr>
          </a:p>
          <a:p>
            <a:pPr marL="366713" lvl="1" indent="0">
              <a:buNone/>
            </a:pPr>
            <a:endParaRPr lang="en-US" dirty="0"/>
          </a:p>
          <a:p>
            <a:pPr lvl="1"/>
            <a:endParaRPr lang="en-US" dirty="0"/>
          </a:p>
        </p:txBody>
      </p:sp>
    </p:spTree>
    <p:extLst>
      <p:ext uri="{BB962C8B-B14F-4D97-AF65-F5344CB8AC3E}">
        <p14:creationId xmlns:p14="http://schemas.microsoft.com/office/powerpoint/2010/main" val="1530278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SH</a:t>
            </a:r>
          </a:p>
        </p:txBody>
      </p:sp>
      <p:sp>
        <p:nvSpPr>
          <p:cNvPr id="3" name="Content Placeholder 2"/>
          <p:cNvSpPr>
            <a:spLocks noGrp="1"/>
          </p:cNvSpPr>
          <p:nvPr>
            <p:ph idx="1"/>
          </p:nvPr>
        </p:nvSpPr>
        <p:spPr>
          <a:xfrm>
            <a:off x="628650" y="1253331"/>
            <a:ext cx="7886700" cy="4351338"/>
          </a:xfrm>
        </p:spPr>
        <p:txBody>
          <a:bodyPr/>
          <a:lstStyle/>
          <a:p>
            <a:r>
              <a:rPr lang="en-US" sz="2400" b="1" dirty="0"/>
              <a:t>Hostile Environment</a:t>
            </a:r>
          </a:p>
          <a:p>
            <a:pPr lvl="1"/>
            <a:r>
              <a:rPr lang="en-US" sz="2200" dirty="0"/>
              <a:t>Hostile environments are not beneficial to a professional workplace. </a:t>
            </a:r>
          </a:p>
          <a:p>
            <a:pPr lvl="1"/>
            <a:r>
              <a:rPr lang="en-US" sz="2400" dirty="0"/>
              <a:t>Hostile environment occurs when Soldiers, Family members, or DA Civilians are subjected to offensive, unwanted, and unsolicited comments, or behaviors of a sexual nature. </a:t>
            </a:r>
            <a:endParaRPr lang="en-US" sz="2400" b="1" dirty="0"/>
          </a:p>
          <a:p>
            <a:endParaRPr lang="en-US" sz="2400" b="1" dirty="0"/>
          </a:p>
          <a:p>
            <a:pPr marL="366713" lvl="1"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1022571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SH</a:t>
            </a:r>
          </a:p>
        </p:txBody>
      </p:sp>
      <p:sp>
        <p:nvSpPr>
          <p:cNvPr id="3" name="Content Placeholder 2"/>
          <p:cNvSpPr>
            <a:spLocks noGrp="1"/>
          </p:cNvSpPr>
          <p:nvPr>
            <p:ph idx="1"/>
          </p:nvPr>
        </p:nvSpPr>
        <p:spPr>
          <a:xfrm>
            <a:off x="628650" y="1253331"/>
            <a:ext cx="7886700" cy="4351338"/>
          </a:xfrm>
        </p:spPr>
        <p:txBody>
          <a:bodyPr/>
          <a:lstStyle/>
          <a:p>
            <a:r>
              <a:rPr lang="en-US" b="1" dirty="0"/>
              <a:t>Verbal</a:t>
            </a:r>
          </a:p>
          <a:p>
            <a:pPr lvl="1"/>
            <a:r>
              <a:rPr lang="en-US" dirty="0"/>
              <a:t>Sexually explicit comments or sounds made aloud by individuals and overheard by other can create a hostile environment.</a:t>
            </a:r>
          </a:p>
          <a:p>
            <a:r>
              <a:rPr lang="en-US" b="1" dirty="0"/>
              <a:t>Non-Verbal</a:t>
            </a:r>
          </a:p>
          <a:p>
            <a:pPr lvl="1"/>
            <a:r>
              <a:rPr lang="en-US" dirty="0"/>
              <a:t>Sexually suggestive actions or body movements made by individuals can create a hostile environment when observed by others.</a:t>
            </a:r>
          </a:p>
          <a:p>
            <a:r>
              <a:rPr lang="en-US" b="1" dirty="0"/>
              <a:t>Physical Contact</a:t>
            </a:r>
          </a:p>
          <a:p>
            <a:pPr lvl="1"/>
            <a:r>
              <a:rPr lang="en-US" dirty="0"/>
              <a:t>Unwanted touching that does not fall into the category of Abusive Sexual Assault</a:t>
            </a:r>
          </a:p>
        </p:txBody>
      </p:sp>
    </p:spTree>
    <p:extLst>
      <p:ext uri="{BB962C8B-B14F-4D97-AF65-F5344CB8AC3E}">
        <p14:creationId xmlns:p14="http://schemas.microsoft.com/office/powerpoint/2010/main" val="1087252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Army Policy</a:t>
            </a:r>
          </a:p>
        </p:txBody>
      </p:sp>
      <p:sp>
        <p:nvSpPr>
          <p:cNvPr id="3" name="Content Placeholder 2"/>
          <p:cNvSpPr>
            <a:spLocks noGrp="1"/>
          </p:cNvSpPr>
          <p:nvPr>
            <p:ph idx="1"/>
          </p:nvPr>
        </p:nvSpPr>
        <p:spPr>
          <a:xfrm>
            <a:off x="621305" y="1253331"/>
            <a:ext cx="7886700" cy="4351338"/>
          </a:xfrm>
        </p:spPr>
        <p:txBody>
          <a:bodyPr/>
          <a:lstStyle/>
          <a:p>
            <a:pPr lvl="1">
              <a:buFont typeface="Arial" panose="020B0604020202020204" pitchFamily="34" charset="0"/>
              <a:buChar char="•"/>
            </a:pPr>
            <a:r>
              <a:rPr lang="en-US" sz="1800" dirty="0"/>
              <a:t>Policy applies on/off the installation – 24/7 </a:t>
            </a:r>
          </a:p>
          <a:p>
            <a:pPr lvl="1">
              <a:buFont typeface="Arial" panose="020B0604020202020204" pitchFamily="34" charset="0"/>
              <a:buChar char="•"/>
            </a:pPr>
            <a:r>
              <a:rPr lang="en-US" sz="1800" dirty="0"/>
              <a:t>Complainants are encouraged to confront subject/offenders </a:t>
            </a:r>
          </a:p>
          <a:p>
            <a:pPr lvl="1">
              <a:buFont typeface="Arial" panose="020B0604020202020204" pitchFamily="34" charset="0"/>
              <a:buChar char="•"/>
            </a:pPr>
            <a:r>
              <a:rPr lang="en-US" sz="1800" dirty="0"/>
              <a:t>Does not require complainants of sexual harassment to confront subject/offender </a:t>
            </a:r>
          </a:p>
          <a:p>
            <a:pPr lvl="1">
              <a:buFont typeface="Arial" panose="020B0604020202020204" pitchFamily="34" charset="0"/>
              <a:buChar char="•"/>
            </a:pPr>
            <a:r>
              <a:rPr lang="en-US" sz="1800" dirty="0"/>
              <a:t>File formal complaints of SH with Brigade level SARC or higher </a:t>
            </a:r>
          </a:p>
          <a:p>
            <a:pPr lvl="1">
              <a:buFont typeface="Arial" panose="020B0604020202020204" pitchFamily="34" charset="0"/>
              <a:buChar char="•"/>
            </a:pPr>
            <a:r>
              <a:rPr lang="en-US" sz="1800" dirty="0"/>
              <a:t>Family members 18 and over are eligible to file complaints with a SARC. Family members under 18 will file with Family Advocacy Program (FAP) </a:t>
            </a:r>
            <a:endParaRPr lang="en-US" dirty="0"/>
          </a:p>
        </p:txBody>
      </p:sp>
    </p:spTree>
    <p:extLst>
      <p:ext uri="{BB962C8B-B14F-4D97-AF65-F5344CB8AC3E}">
        <p14:creationId xmlns:p14="http://schemas.microsoft.com/office/powerpoint/2010/main" val="1475202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Reporting Options</a:t>
            </a:r>
          </a:p>
        </p:txBody>
      </p:sp>
      <p:sp>
        <p:nvSpPr>
          <p:cNvPr id="3" name="Content Placeholder 2"/>
          <p:cNvSpPr>
            <a:spLocks noGrp="1"/>
          </p:cNvSpPr>
          <p:nvPr>
            <p:ph idx="1"/>
          </p:nvPr>
        </p:nvSpPr>
        <p:spPr>
          <a:xfrm>
            <a:off x="228600" y="1253331"/>
            <a:ext cx="8686800" cy="4351338"/>
          </a:xfrm>
        </p:spPr>
        <p:txBody>
          <a:bodyPr/>
          <a:lstStyle/>
          <a:p>
            <a:r>
              <a:rPr lang="en-US" sz="1800" b="1" dirty="0"/>
              <a:t>Anonymous Complaint</a:t>
            </a:r>
          </a:p>
          <a:p>
            <a:pPr lvl="1"/>
            <a:r>
              <a:rPr lang="en-US" sz="1600" dirty="0"/>
              <a:t>This approach encourages reporting of SH yet allows the individual reporting the SH to remain anonymous.  Examples: Unidentifiable Complainant Email, note under door, etc.</a:t>
            </a:r>
          </a:p>
          <a:p>
            <a:r>
              <a:rPr lang="en-US" sz="1800" b="1" dirty="0"/>
              <a:t>Informal Complaint </a:t>
            </a:r>
          </a:p>
          <a:p>
            <a:pPr lvl="1"/>
            <a:r>
              <a:rPr lang="en-US" sz="1600" dirty="0"/>
              <a:t>Complainant wants the issue resolved; however, does not wish to file a formal complaint. </a:t>
            </a:r>
          </a:p>
          <a:p>
            <a:pPr lvl="1"/>
            <a:r>
              <a:rPr lang="en-US" sz="1600" dirty="0"/>
              <a:t>Resolved w/o the involvement of Company Command utilizing Direct, Peer Intervention, or Leadership (PSG/PL and below) methods.</a:t>
            </a:r>
          </a:p>
          <a:p>
            <a:r>
              <a:rPr lang="en-US" sz="1800" b="1" dirty="0"/>
              <a:t>Formal Complaint</a:t>
            </a:r>
          </a:p>
          <a:p>
            <a:pPr lvl="1"/>
            <a:r>
              <a:rPr lang="en-US" sz="1600" dirty="0"/>
              <a:t>File complaints with commanders/SARCs</a:t>
            </a:r>
          </a:p>
          <a:p>
            <a:pPr lvl="1"/>
            <a:r>
              <a:rPr lang="en-US" sz="1600" dirty="0"/>
              <a:t>Filed in writing using DA Form 7746, BDE CDR is notified.</a:t>
            </a:r>
          </a:p>
        </p:txBody>
      </p:sp>
    </p:spTree>
    <p:extLst>
      <p:ext uri="{BB962C8B-B14F-4D97-AF65-F5344CB8AC3E}">
        <p14:creationId xmlns:p14="http://schemas.microsoft.com/office/powerpoint/2010/main" val="2971167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Potential</a:t>
            </a:r>
            <a:br>
              <a:rPr lang="en-US" b="1" dirty="0"/>
            </a:br>
            <a:r>
              <a:rPr lang="en-US" b="1" dirty="0"/>
              <a:t>Consequences/ Punishments</a:t>
            </a:r>
          </a:p>
        </p:txBody>
      </p:sp>
      <p:sp>
        <p:nvSpPr>
          <p:cNvPr id="3" name="Content Placeholder 2"/>
          <p:cNvSpPr>
            <a:spLocks noGrp="1"/>
          </p:cNvSpPr>
          <p:nvPr>
            <p:ph idx="1"/>
          </p:nvPr>
        </p:nvSpPr>
        <p:spPr>
          <a:xfrm>
            <a:off x="457200" y="1447800"/>
            <a:ext cx="8229600" cy="4351338"/>
          </a:xfrm>
        </p:spPr>
        <p:txBody>
          <a:bodyPr/>
          <a:lstStyle/>
          <a:p>
            <a:r>
              <a:rPr lang="en-US" sz="2000" dirty="0"/>
              <a:t>Administrative </a:t>
            </a:r>
          </a:p>
          <a:p>
            <a:pPr lvl="1"/>
            <a:r>
              <a:rPr lang="en-US" sz="1800" dirty="0"/>
              <a:t>Mandatory counseling by a member of the chain of command, presumably their company commander </a:t>
            </a:r>
          </a:p>
          <a:p>
            <a:pPr lvl="1"/>
            <a:r>
              <a:rPr lang="en-US" sz="1800" dirty="0"/>
              <a:t>Administrative Separation (chapter) </a:t>
            </a:r>
          </a:p>
          <a:p>
            <a:pPr lvl="1"/>
            <a:r>
              <a:rPr lang="en-US" sz="1800" dirty="0"/>
              <a:t>Bar to re-enlistment </a:t>
            </a:r>
          </a:p>
          <a:p>
            <a:pPr lvl="1"/>
            <a:r>
              <a:rPr lang="en-US" sz="1800" dirty="0"/>
              <a:t>Adverse performance evaluations and/or specific comments concerning nonsupport of SHARP on evaluation reports </a:t>
            </a:r>
          </a:p>
          <a:p>
            <a:pPr lvl="1"/>
            <a:r>
              <a:rPr lang="en-US" sz="1800" dirty="0"/>
              <a:t>Relief for cause </a:t>
            </a:r>
          </a:p>
          <a:p>
            <a:pPr lvl="1"/>
            <a:r>
              <a:rPr lang="en-US" sz="1800" dirty="0"/>
              <a:t>Administrative reduction </a:t>
            </a:r>
          </a:p>
        </p:txBody>
      </p:sp>
    </p:spTree>
    <p:extLst>
      <p:ext uri="{BB962C8B-B14F-4D97-AF65-F5344CB8AC3E}">
        <p14:creationId xmlns:p14="http://schemas.microsoft.com/office/powerpoint/2010/main" val="2685134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solidFill>
                  <a:schemeClr val="bg1"/>
                </a:solidFill>
                <a:ea typeface="+mn-ea"/>
              </a:rPr>
              <a:t>Vignettes</a:t>
            </a:r>
            <a:endParaRPr lang="en-US" sz="3200" dirty="0">
              <a:solidFill>
                <a:schemeClr val="bg1"/>
              </a:solidFill>
              <a:ea typeface="+mn-ea"/>
            </a:endParaRPr>
          </a:p>
        </p:txBody>
      </p:sp>
    </p:spTree>
    <p:extLst>
      <p:ext uri="{BB962C8B-B14F-4D97-AF65-F5344CB8AC3E}">
        <p14:creationId xmlns:p14="http://schemas.microsoft.com/office/powerpoint/2010/main" val="2126305607"/>
      </p:ext>
    </p:extLst>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5_Template V 1-11">
  <a:themeElements>
    <a:clrScheme name="SHARP Colors">
      <a:dk1>
        <a:sysClr val="windowText" lastClr="000000"/>
      </a:dk1>
      <a:lt1>
        <a:sysClr val="window" lastClr="FFFFFF"/>
      </a:lt1>
      <a:dk2>
        <a:srgbClr val="5A5A59"/>
      </a:dk2>
      <a:lt2>
        <a:srgbClr val="90826C"/>
      </a:lt2>
      <a:accent1>
        <a:srgbClr val="FAC931"/>
      </a:accent1>
      <a:accent2>
        <a:srgbClr val="61705A"/>
      </a:accent2>
      <a:accent3>
        <a:srgbClr val="ADBDAC"/>
      </a:accent3>
      <a:accent4>
        <a:srgbClr val="4A2A18"/>
      </a:accent4>
      <a:accent5>
        <a:srgbClr val="C3AC63"/>
      </a:accent5>
      <a:accent6>
        <a:srgbClr val="90826C"/>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8d2a309-d798-495b-b1a3-e97c37808eef" xsi:nil="true"/>
    <_ip_UnifiedCompliancePolicyUIAction xmlns="http://schemas.microsoft.com/sharepoint/v3" xsi:nil="true"/>
    <_ip_UnifiedCompliancePolicyProperties xmlns="http://schemas.microsoft.com/sharepoint/v3" xsi:nil="true"/>
    <lcf76f155ced4ddcb4097134ff3c332f xmlns="416eecfc-56a7-4354-8013-4a2d9c92e15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48B1925F2EFB241960044EC5F64C034" ma:contentTypeVersion="14" ma:contentTypeDescription="Create a new document." ma:contentTypeScope="" ma:versionID="965d8b3910506a68aff3868ba0c7d6a9">
  <xsd:schema xmlns:xsd="http://www.w3.org/2001/XMLSchema" xmlns:xs="http://www.w3.org/2001/XMLSchema" xmlns:p="http://schemas.microsoft.com/office/2006/metadata/properties" xmlns:ns1="http://schemas.microsoft.com/sharepoint/v3" xmlns:ns2="416eecfc-56a7-4354-8013-4a2d9c92e153" xmlns:ns3="38d2a309-d798-495b-b1a3-e97c37808eef" targetNamespace="http://schemas.microsoft.com/office/2006/metadata/properties" ma:root="true" ma:fieldsID="25a8d2f9d60bd8242f19c7c241f77aac" ns1:_="" ns2:_="" ns3:_="">
    <xsd:import namespace="http://schemas.microsoft.com/sharepoint/v3"/>
    <xsd:import namespace="416eecfc-56a7-4354-8013-4a2d9c92e153"/>
    <xsd:import namespace="38d2a309-d798-495b-b1a3-e97c37808ee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6eecfc-56a7-4354-8013-4a2d9c92e1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8d2a309-d798-495b-b1a3-e97c37808ee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95a96bf-a49e-49bb-9105-deb179335ba7}" ma:internalName="TaxCatchAll" ma:showField="CatchAllData" ma:web="38d2a309-d798-495b-b1a3-e97c37808ee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B200AF-6698-4736-81BF-CE0120DEFD1B}">
  <ds:schemaRefs>
    <ds:schemaRef ds:uri="http://schemas.microsoft.com/office/2006/metadata/properties"/>
    <ds:schemaRef ds:uri="http://schemas.microsoft.com/office/infopath/2007/PartnerControls"/>
    <ds:schemaRef ds:uri="38d2a309-d798-495b-b1a3-e97c37808eef"/>
    <ds:schemaRef ds:uri="http://schemas.microsoft.com/sharepoint/v3"/>
    <ds:schemaRef ds:uri="416eecfc-56a7-4354-8013-4a2d9c92e153"/>
  </ds:schemaRefs>
</ds:datastoreItem>
</file>

<file path=customXml/itemProps2.xml><?xml version="1.0" encoding="utf-8"?>
<ds:datastoreItem xmlns:ds="http://schemas.openxmlformats.org/officeDocument/2006/customXml" ds:itemID="{122AC3EF-C24D-4828-9E2B-D3B1220A4F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16eecfc-56a7-4354-8013-4a2d9c92e153"/>
    <ds:schemaRef ds:uri="38d2a309-d798-495b-b1a3-e97c37808e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95BE56-2C07-49C0-8388-718D1A552F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8976</TotalTime>
  <Words>1051</Words>
  <Application>Microsoft Office PowerPoint</Application>
  <PresentationFormat>On-screen Show (4:3)</PresentationFormat>
  <Paragraphs>94</Paragraphs>
  <Slides>14</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MS PGothic</vt:lpstr>
      <vt:lpstr>Arial</vt:lpstr>
      <vt:lpstr>Calibri</vt:lpstr>
      <vt:lpstr>Courier New</vt:lpstr>
      <vt:lpstr>Franklin Gothic Medium</vt:lpstr>
      <vt:lpstr>Lucida Grande</vt:lpstr>
      <vt:lpstr>Myriad Pro</vt:lpstr>
      <vt:lpstr>Wingdings</vt:lpstr>
      <vt:lpstr>Wingdings 2</vt:lpstr>
      <vt:lpstr>5_Template V 1-11</vt:lpstr>
      <vt:lpstr>PowerPoint Presentation</vt:lpstr>
      <vt:lpstr>Definition of Sexual Harassment</vt:lpstr>
      <vt:lpstr>Types of SH</vt:lpstr>
      <vt:lpstr>Types of SH</vt:lpstr>
      <vt:lpstr>Categories of SH</vt:lpstr>
      <vt:lpstr>Army Policy</vt:lpstr>
      <vt:lpstr>Reporting Options</vt:lpstr>
      <vt:lpstr>Potential Consequences/ Punishments</vt:lpstr>
      <vt:lpstr>Vignettes</vt:lpstr>
      <vt:lpstr>Battalion Motor Pool  PMCS</vt:lpstr>
      <vt:lpstr>Discussion  Questions </vt:lpstr>
      <vt:lpstr>Tank Crew (Female in Combat Arms)</vt:lpstr>
      <vt:lpstr>Discussion  Questions </vt:lpstr>
      <vt:lpstr>SHARP POCs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SHARP ADVISOR</dc:title>
  <dc:creator>James Tyler Wilson</dc:creator>
  <cp:lastModifiedBy>Rinehart, Cody T SFC USARMY 1 ID 2 ABCT (USA)</cp:lastModifiedBy>
  <cp:revision>145</cp:revision>
  <cp:lastPrinted>2018-06-27T17:23:41Z</cp:lastPrinted>
  <dcterms:created xsi:type="dcterms:W3CDTF">2014-09-09T20:49:16Z</dcterms:created>
  <dcterms:modified xsi:type="dcterms:W3CDTF">2024-05-13T22:23:13Z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0x010100E48B1925F2EFB241960044EC5F64C034</vt:lpwstr>
  </property>
</Properties>
</file>