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69" r:id="rId5"/>
    <p:sldId id="296" r:id="rId6"/>
    <p:sldId id="297" r:id="rId7"/>
    <p:sldId id="298" r:id="rId8"/>
    <p:sldId id="299" r:id="rId9"/>
    <p:sldId id="301" r:id="rId10"/>
    <p:sldId id="304" r:id="rId11"/>
    <p:sldId id="305" r:id="rId12"/>
    <p:sldId id="306" r:id="rId13"/>
    <p:sldId id="307" r:id="rId14"/>
    <p:sldId id="310" r:id="rId15"/>
    <p:sldId id="311" r:id="rId16"/>
    <p:sldId id="312" r:id="rId17"/>
    <p:sldId id="313" r:id="rId18"/>
    <p:sldId id="315" r:id="rId19"/>
    <p:sldId id="308" r:id="rId20"/>
    <p:sldId id="331" r:id="rId21"/>
    <p:sldId id="333" r:id="rId22"/>
    <p:sldId id="334"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koi, Ashley L" initials="TAL" lastIdx="1" clrIdx="0">
    <p:extLst>
      <p:ext uri="{19B8F6BF-5375-455C-9EA6-DF929625EA0E}">
        <p15:presenceInfo xmlns:p15="http://schemas.microsoft.com/office/powerpoint/2012/main" userId="S-1-5-21-3676333592-1006736145-1283606961-89975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05" autoAdjust="0"/>
    <p:restoredTop sz="78839" autoAdjust="0"/>
  </p:normalViewPr>
  <p:slideViewPr>
    <p:cSldViewPr>
      <p:cViewPr varScale="1">
        <p:scale>
          <a:sx n="87" d="100"/>
          <a:sy n="87" d="100"/>
        </p:scale>
        <p:origin x="274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FF2B38-478B-4778-B249-415F914E3507}" type="datetimeFigureOut">
              <a:rPr lang="en-US" smtClean="0"/>
              <a:t>5/13/2024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D6A75A3-C8C7-49F1-9075-A37C1773B12F}" type="slidenum">
              <a:rPr lang="en-US" smtClean="0"/>
              <a:t>‹#›</a:t>
            </a:fld>
            <a:endParaRPr lang="en-US"/>
          </a:p>
        </p:txBody>
      </p:sp>
    </p:spTree>
    <p:extLst>
      <p:ext uri="{BB962C8B-B14F-4D97-AF65-F5344CB8AC3E}">
        <p14:creationId xmlns:p14="http://schemas.microsoft.com/office/powerpoint/2010/main" val="869892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Training should provide the legal standard (incapable of consenting) and should focus on both the </a:t>
            </a:r>
            <a:r>
              <a:rPr lang="en-US" sz="1200" b="1" i="1" u="none" strike="noStrike" kern="1200" baseline="0" dirty="0">
                <a:solidFill>
                  <a:schemeClr val="tx1"/>
                </a:solidFill>
                <a:latin typeface="+mn-lt"/>
                <a:ea typeface="+mn-ea"/>
                <a:cs typeface="+mn-cs"/>
              </a:rPr>
              <a:t>risks </a:t>
            </a:r>
            <a:r>
              <a:rPr lang="en-US" sz="1200" b="0" i="0" u="none" strike="noStrike" kern="1200" baseline="0" dirty="0">
                <a:solidFill>
                  <a:schemeClr val="tx1"/>
                </a:solidFill>
                <a:latin typeface="+mn-lt"/>
                <a:ea typeface="+mn-ea"/>
                <a:cs typeface="+mn-cs"/>
              </a:rPr>
              <a:t>of sexual conduct with an intoxicated person and the </a:t>
            </a:r>
            <a:r>
              <a:rPr lang="en-US" sz="1200" b="1" i="1" u="none" strike="noStrike" kern="1200" baseline="0" dirty="0">
                <a:solidFill>
                  <a:schemeClr val="tx1"/>
                </a:solidFill>
                <a:latin typeface="+mn-lt"/>
                <a:ea typeface="+mn-ea"/>
                <a:cs typeface="+mn-cs"/>
              </a:rPr>
              <a:t>benefits </a:t>
            </a:r>
            <a:r>
              <a:rPr lang="en-US" sz="1200" b="0" i="0" u="none" strike="noStrike" kern="1200" baseline="0" dirty="0">
                <a:solidFill>
                  <a:schemeClr val="tx1"/>
                </a:solidFill>
                <a:latin typeface="+mn-lt"/>
                <a:ea typeface="+mn-ea"/>
                <a:cs typeface="+mn-cs"/>
              </a:rPr>
              <a:t>of healthy and consensual sexual interactions based on mutual consent. </a:t>
            </a:r>
            <a:endParaRPr lang="en-US" dirty="0"/>
          </a:p>
        </p:txBody>
      </p:sp>
      <p:sp>
        <p:nvSpPr>
          <p:cNvPr id="4" name="Slide Number Placeholder 3"/>
          <p:cNvSpPr>
            <a:spLocks noGrp="1"/>
          </p:cNvSpPr>
          <p:nvPr>
            <p:ph type="sldNum" sz="quarter" idx="10"/>
          </p:nvPr>
        </p:nvSpPr>
        <p:spPr/>
        <p:txBody>
          <a:bodyPr/>
          <a:lstStyle/>
          <a:p>
            <a:fld id="{7D6A75A3-C8C7-49F1-9075-A37C1773B12F}" type="slidenum">
              <a:rPr lang="en-US" smtClean="0"/>
              <a:t>4</a:t>
            </a:fld>
            <a:endParaRPr lang="en-US"/>
          </a:p>
        </p:txBody>
      </p:sp>
    </p:spTree>
    <p:extLst>
      <p:ext uri="{BB962C8B-B14F-4D97-AF65-F5344CB8AC3E}">
        <p14:creationId xmlns:p14="http://schemas.microsoft.com/office/powerpoint/2010/main" val="182148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Topic: Alcohol and Consent </a:t>
            </a:r>
            <a:endParaRPr lang="en-US" sz="1200" b="0" i="0" u="none" strike="noStrike" kern="1200" baseline="0" dirty="0">
              <a:solidFill>
                <a:schemeClr val="tx1"/>
              </a:solidFill>
              <a:latin typeface="+mn-lt"/>
              <a:ea typeface="+mn-ea"/>
              <a:cs typeface="+mn-cs"/>
            </a:endParaRPr>
          </a:p>
          <a:p>
            <a:r>
              <a:rPr lang="en-US" sz="1200" b="1" i="0" u="none" strike="noStrike" kern="1200" baseline="0" dirty="0">
                <a:solidFill>
                  <a:schemeClr val="tx1"/>
                </a:solidFill>
                <a:latin typeface="+mn-lt"/>
                <a:ea typeface="+mn-ea"/>
                <a:cs typeface="+mn-cs"/>
              </a:rPr>
              <a:t>Situation: </a:t>
            </a:r>
            <a:r>
              <a:rPr lang="en-US" sz="1200" b="0" i="0" u="none" strike="noStrike" kern="1200" baseline="0" dirty="0">
                <a:solidFill>
                  <a:schemeClr val="tx1"/>
                </a:solidFill>
                <a:latin typeface="+mn-lt"/>
                <a:ea typeface="+mn-ea"/>
                <a:cs typeface="+mn-cs"/>
              </a:rPr>
              <a:t>Soldiers drinking in the barracks </a:t>
            </a:r>
            <a:endParaRPr lang="en-US" dirty="0"/>
          </a:p>
        </p:txBody>
      </p:sp>
      <p:sp>
        <p:nvSpPr>
          <p:cNvPr id="4" name="Slide Number Placeholder 3"/>
          <p:cNvSpPr>
            <a:spLocks noGrp="1"/>
          </p:cNvSpPr>
          <p:nvPr>
            <p:ph type="sldNum" sz="quarter" idx="10"/>
          </p:nvPr>
        </p:nvSpPr>
        <p:spPr/>
        <p:txBody>
          <a:bodyPr/>
          <a:lstStyle/>
          <a:p>
            <a:fld id="{7D6A75A3-C8C7-49F1-9075-A37C1773B12F}" type="slidenum">
              <a:rPr lang="en-US" smtClean="0"/>
              <a:t>17</a:t>
            </a:fld>
            <a:endParaRPr lang="en-US"/>
          </a:p>
        </p:txBody>
      </p:sp>
    </p:spTree>
    <p:extLst>
      <p:ext uri="{BB962C8B-B14F-4D97-AF65-F5344CB8AC3E}">
        <p14:creationId xmlns:p14="http://schemas.microsoft.com/office/powerpoint/2010/main" val="1350018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mn-lt"/>
                <a:ea typeface="+mn-ea"/>
                <a:cs typeface="+mn-cs"/>
              </a:rPr>
              <a:t>Solution</a:t>
            </a:r>
            <a:r>
              <a:rPr lang="en-US" sz="1200" b="0" i="0" u="none" strike="noStrike" kern="1200" baseline="0" dirty="0">
                <a:solidFill>
                  <a:schemeClr val="tx1"/>
                </a:solidFill>
                <a:latin typeface="+mn-lt"/>
                <a:ea typeface="+mn-ea"/>
                <a:cs typeface="+mn-cs"/>
              </a:rPr>
              <a:t>: The vignette demonstrates how alcohol can be weaponized to facilitate a sexual assault. SPC Jones could clearly tell that PV1 Larson was intoxicated and knew SPC Vasquez as a “player”.</a:t>
            </a:r>
            <a:endParaRPr lang="en-US" dirty="0"/>
          </a:p>
        </p:txBody>
      </p:sp>
      <p:sp>
        <p:nvSpPr>
          <p:cNvPr id="4" name="Slide Number Placeholder 3"/>
          <p:cNvSpPr>
            <a:spLocks noGrp="1"/>
          </p:cNvSpPr>
          <p:nvPr>
            <p:ph type="sldNum" sz="quarter" idx="10"/>
          </p:nvPr>
        </p:nvSpPr>
        <p:spPr/>
        <p:txBody>
          <a:bodyPr/>
          <a:lstStyle/>
          <a:p>
            <a:fld id="{7D6A75A3-C8C7-49F1-9075-A37C1773B12F}" type="slidenum">
              <a:rPr lang="en-US" smtClean="0"/>
              <a:t>18</a:t>
            </a:fld>
            <a:endParaRPr lang="en-US"/>
          </a:p>
        </p:txBody>
      </p:sp>
    </p:spTree>
    <p:extLst>
      <p:ext uri="{BB962C8B-B14F-4D97-AF65-F5344CB8AC3E}">
        <p14:creationId xmlns:p14="http://schemas.microsoft.com/office/powerpoint/2010/main" val="1475592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and Title">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291830" y="1589358"/>
            <a:ext cx="8618706" cy="4422336"/>
          </a:xfrm>
          <a:prstGeom prst="rect">
            <a:avLst/>
          </a:prstGeom>
        </p:spPr>
        <p:txBody>
          <a:bodyPr/>
          <a:lstStyle>
            <a:lvl1pPr marL="228600" indent="-228600">
              <a:lnSpc>
                <a:spcPct val="115000"/>
              </a:lnSpc>
              <a:spcBef>
                <a:spcPts val="0"/>
              </a:spcBef>
              <a:spcAft>
                <a:spcPts val="600"/>
              </a:spcAft>
              <a:tabLst/>
              <a:defRPr sz="2400" b="1">
                <a:solidFill>
                  <a:schemeClr val="bg1"/>
                </a:solidFill>
                <a:latin typeface="Arial" pitchFamily="34" charset="0"/>
                <a:cs typeface="Arial" pitchFamily="34" charset="0"/>
              </a:defRPr>
            </a:lvl1pPr>
            <a:lvl2pPr marL="521208" indent="-228600">
              <a:lnSpc>
                <a:spcPct val="115000"/>
              </a:lnSpc>
              <a:spcBef>
                <a:spcPts val="0"/>
              </a:spcBef>
              <a:spcAft>
                <a:spcPts val="600"/>
              </a:spcAft>
              <a:buFont typeface="Arial" pitchFamily="34" charset="0"/>
              <a:buChar char="–"/>
              <a:defRPr b="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solidFill>
                  <a:schemeClr val="bg1"/>
                </a:solidFill>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lang="en-US" sz="1200" b="1" kern="1200" dirty="0" smtClean="0">
                <a:solidFill>
                  <a:schemeClr val="bg1"/>
                </a:solidFill>
                <a:latin typeface="Arial" pitchFamily="34" charset="0"/>
                <a:ea typeface="Arial"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dirty="0"/>
              <a:t>Click to edit Master title style</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Content Placeholder 2"/>
          <p:cNvSpPr>
            <a:spLocks noGrp="1"/>
          </p:cNvSpPr>
          <p:nvPr>
            <p:ph idx="10"/>
          </p:nvPr>
        </p:nvSpPr>
        <p:spPr>
          <a:xfrm>
            <a:off x="4727642" y="1245139"/>
            <a:ext cx="4114801" cy="4688733"/>
          </a:xfrm>
          <a:prstGeom prst="rect">
            <a:avLst/>
          </a:prstGeom>
        </p:spPr>
        <p:txBody>
          <a:bodyPr/>
          <a:lstStyle>
            <a:lvl1pPr marL="228600" indent="-228600">
              <a:lnSpc>
                <a:spcPct val="115000"/>
              </a:lnSpc>
              <a:spcBef>
                <a:spcPts val="0"/>
              </a:spcBef>
              <a:spcAft>
                <a:spcPts val="600"/>
              </a:spcAft>
              <a:tabLst/>
              <a:defRPr sz="2400" b="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sz="1200" b="1">
                <a:latin typeface="Arial" pitchFamily="34" charset="0"/>
                <a:cs typeface="Arial" pitchFamily="34" charset="0"/>
              </a:defRPr>
            </a:lvl4pPr>
            <a:lvl5pPr>
              <a:defRPr b="1">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2"/>
          <p:cNvSpPr>
            <a:spLocks noGrp="1"/>
          </p:cNvSpPr>
          <p:nvPr>
            <p:ph idx="1"/>
          </p:nvPr>
        </p:nvSpPr>
        <p:spPr>
          <a:xfrm>
            <a:off x="398834" y="1245141"/>
            <a:ext cx="4114801" cy="4688731"/>
          </a:xfrm>
          <a:prstGeom prst="rect">
            <a:avLst/>
          </a:prstGeom>
        </p:spPr>
        <p:txBody>
          <a:bodyPr/>
          <a:lstStyle>
            <a:lvl1pPr marL="228600" indent="-228600">
              <a:lnSpc>
                <a:spcPct val="115000"/>
              </a:lnSpc>
              <a:spcBef>
                <a:spcPts val="0"/>
              </a:spcBef>
              <a:spcAft>
                <a:spcPts val="600"/>
              </a:spcAft>
              <a:tabLst/>
              <a:defRPr sz="2400" b="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buFont typeface="Arial" pitchFamily="34" charset="0"/>
              <a:buChar char="−"/>
              <a:defRPr sz="1200" b="1">
                <a:latin typeface="Arial" pitchFamily="34" charset="0"/>
                <a:cs typeface="Arial" pitchFamily="34" charset="0"/>
              </a:defRPr>
            </a:lvl4pPr>
            <a:lvl5pPr>
              <a:defRPr b="1">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dirty="0"/>
              <a:t>Click to edit Master title style</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584200" y="1390650"/>
            <a:ext cx="7943850" cy="4538663"/>
          </a:xfrm>
          <a:prstGeom prst="rect">
            <a:avLst/>
          </a:prstGeom>
        </p:spPr>
        <p:txBody>
          <a:bodyPr rtlCol="0">
            <a:normAutofit/>
          </a:bodyPr>
          <a:lstStyle>
            <a:lvl1pPr>
              <a:defRPr>
                <a:latin typeface="Arial" pitchFamily="34" charset="0"/>
                <a:cs typeface="Arial" pitchFamily="34" charset="0"/>
              </a:defRPr>
            </a:lvl1pPr>
          </a:lstStyle>
          <a:p>
            <a:pPr lvl="0"/>
            <a:endParaRPr lang="en-US" noProof="0" dirty="0"/>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ext Placeholder 5"/>
          <p:cNvSpPr>
            <a:spLocks noGrp="1"/>
          </p:cNvSpPr>
          <p:nvPr>
            <p:ph type="body" sz="quarter" idx="10"/>
          </p:nvPr>
        </p:nvSpPr>
        <p:spPr>
          <a:xfrm>
            <a:off x="291830" y="1254868"/>
            <a:ext cx="4124527" cy="4756826"/>
          </a:xfrm>
          <a:prstGeom prst="rect">
            <a:avLst/>
          </a:prstGeom>
        </p:spPr>
        <p:txBody>
          <a:bodyPr/>
          <a:lstStyle>
            <a:lvl1pPr marL="0" indent="0" algn="ctr">
              <a:lnSpc>
                <a:spcPct val="115000"/>
              </a:lnSpc>
              <a:spcBef>
                <a:spcPts val="0"/>
              </a:spcBef>
              <a:spcAft>
                <a:spcPts val="600"/>
              </a:spcAft>
              <a:buNone/>
              <a:tabLst/>
              <a:defRPr sz="2200" b="1" i="1">
                <a:solidFill>
                  <a:schemeClr val="bg1"/>
                </a:solidFill>
                <a:latin typeface="Arial" pitchFamily="34" charset="0"/>
                <a:cs typeface="Arial" pitchFamily="34" charset="0"/>
              </a:defRPr>
            </a:lvl1pPr>
            <a:lvl2pPr marL="521208" indent="-228600">
              <a:lnSpc>
                <a:spcPct val="115000"/>
              </a:lnSpc>
              <a:spcBef>
                <a:spcPts val="0"/>
              </a:spcBef>
              <a:spcAft>
                <a:spcPts val="600"/>
              </a:spcAft>
              <a:buNone/>
              <a:defRPr sz="2200" b="1" i="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None/>
              <a:defRPr sz="2200" b="1" i="1">
                <a:solidFill>
                  <a:schemeClr val="bg1"/>
                </a:solidFill>
                <a:latin typeface="Arial" pitchFamily="34" charset="0"/>
                <a:cs typeface="Arial" pitchFamily="34" charset="0"/>
              </a:defRPr>
            </a:lvl3pPr>
            <a:lvl4pPr marL="1115568" indent="-228600">
              <a:lnSpc>
                <a:spcPct val="115000"/>
              </a:lnSpc>
              <a:spcBef>
                <a:spcPts val="0"/>
              </a:spcBef>
              <a:spcAft>
                <a:spcPts val="600"/>
              </a:spcAft>
              <a:buNone/>
              <a:defRPr sz="2200" b="1" i="1">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3" name="Content Placeholder 2"/>
          <p:cNvSpPr>
            <a:spLocks noGrp="1"/>
          </p:cNvSpPr>
          <p:nvPr>
            <p:ph idx="11"/>
          </p:nvPr>
        </p:nvSpPr>
        <p:spPr>
          <a:xfrm>
            <a:off x="4727642" y="1245139"/>
            <a:ext cx="4114801" cy="4766555"/>
          </a:xfrm>
          <a:prstGeom prst="rect">
            <a:avLst/>
          </a:prstGeom>
        </p:spPr>
        <p:txBody>
          <a:bodyPr/>
          <a:lstStyle>
            <a:lvl1pPr marL="0" indent="0">
              <a:lnSpc>
                <a:spcPct val="115000"/>
              </a:lnSpc>
              <a:spcBef>
                <a:spcPts val="0"/>
              </a:spcBef>
              <a:spcAft>
                <a:spcPts val="600"/>
              </a:spcAft>
              <a:buNone/>
              <a:tabLst/>
              <a:defRPr sz="2200" b="1" i="1">
                <a:latin typeface="Arial" pitchFamily="34" charset="0"/>
                <a:cs typeface="Arial" pitchFamily="34" charset="0"/>
              </a:defRPr>
            </a:lvl1pPr>
            <a:lvl2pPr marL="521208" indent="-228600">
              <a:lnSpc>
                <a:spcPct val="115000"/>
              </a:lnSpc>
              <a:spcBef>
                <a:spcPts val="0"/>
              </a:spcBef>
              <a:spcAft>
                <a:spcPts val="600"/>
              </a:spcAft>
              <a:defRPr b="1">
                <a:latin typeface="Arial" pitchFamily="34" charset="0"/>
                <a:cs typeface="Arial" pitchFamily="34" charset="0"/>
              </a:defRPr>
            </a:lvl2pPr>
            <a:lvl3pPr marL="804672" indent="-228600">
              <a:lnSpc>
                <a:spcPct val="115000"/>
              </a:lnSpc>
              <a:spcBef>
                <a:spcPts val="0"/>
              </a:spcBef>
              <a:spcAft>
                <a:spcPts val="600"/>
              </a:spcAft>
              <a:buFont typeface="Arial" pitchFamily="34" charset="0"/>
              <a:buChar char="•"/>
              <a:defRPr sz="1600" b="1">
                <a:latin typeface="Arial" pitchFamily="34" charset="0"/>
                <a:cs typeface="Arial" pitchFamily="34" charset="0"/>
              </a:defRPr>
            </a:lvl3pPr>
            <a:lvl4pPr marL="1115568" indent="-228600">
              <a:lnSpc>
                <a:spcPct val="115000"/>
              </a:lnSpc>
              <a:spcBef>
                <a:spcPts val="0"/>
              </a:spcBef>
              <a:spcAft>
                <a:spcPts val="600"/>
              </a:spcAft>
              <a:defRPr sz="1200" b="1">
                <a:latin typeface="Arial" pitchFamily="34" charset="0"/>
                <a:cs typeface="Arial" pitchFamily="34" charset="0"/>
              </a:defRPr>
            </a:lvl4pPr>
            <a:lvl5pPr>
              <a:defRPr b="1">
                <a:latin typeface="Arial" pitchFamily="34" charset="0"/>
                <a:cs typeface="Arial" pitchFamily="34" charset="0"/>
              </a:defRPr>
            </a:lvl5pPr>
          </a:lstStyle>
          <a:p>
            <a:pPr lvl="0"/>
            <a:endParaRPr lang="en-US" dirty="0"/>
          </a:p>
        </p:txBody>
      </p:sp>
      <p:sp>
        <p:nvSpPr>
          <p:cNvPr id="5"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sp>
        <p:nvSpPr>
          <p:cNvPr id="2" name="Text Placeholder 5"/>
          <p:cNvSpPr>
            <a:spLocks noGrp="1"/>
          </p:cNvSpPr>
          <p:nvPr>
            <p:ph type="body" sz="quarter" idx="10"/>
          </p:nvPr>
        </p:nvSpPr>
        <p:spPr>
          <a:xfrm>
            <a:off x="291830" y="1254868"/>
            <a:ext cx="8608979" cy="4756826"/>
          </a:xfrm>
          <a:prstGeom prst="rect">
            <a:avLst/>
          </a:prstGeom>
        </p:spPr>
        <p:txBody>
          <a:bodyPr/>
          <a:lstStyle>
            <a:lvl1pPr marL="0" indent="0" algn="ctr">
              <a:lnSpc>
                <a:spcPct val="115000"/>
              </a:lnSpc>
              <a:spcBef>
                <a:spcPts val="0"/>
              </a:spcBef>
              <a:spcAft>
                <a:spcPts val="600"/>
              </a:spcAft>
              <a:buNone/>
              <a:tabLst/>
              <a:defRPr sz="2200" b="1" i="1">
                <a:solidFill>
                  <a:schemeClr val="bg1"/>
                </a:solidFill>
                <a:latin typeface="Arial" pitchFamily="34" charset="0"/>
                <a:cs typeface="Arial" pitchFamily="34" charset="0"/>
              </a:defRPr>
            </a:lvl1pPr>
            <a:lvl2pPr marL="521208" indent="-228600">
              <a:lnSpc>
                <a:spcPct val="115000"/>
              </a:lnSpc>
              <a:spcBef>
                <a:spcPts val="0"/>
              </a:spcBef>
              <a:spcAft>
                <a:spcPts val="600"/>
              </a:spcAft>
              <a:buNone/>
              <a:defRPr sz="2200" b="1" i="1">
                <a:solidFill>
                  <a:schemeClr val="bg1"/>
                </a:solidFill>
                <a:latin typeface="Arial" pitchFamily="34" charset="0"/>
                <a:cs typeface="Arial" pitchFamily="34" charset="0"/>
              </a:defRPr>
            </a:lvl2pPr>
            <a:lvl3pPr marL="804672" indent="-228600">
              <a:lnSpc>
                <a:spcPct val="115000"/>
              </a:lnSpc>
              <a:spcBef>
                <a:spcPts val="0"/>
              </a:spcBef>
              <a:spcAft>
                <a:spcPts val="600"/>
              </a:spcAft>
              <a:buFont typeface="Arial" pitchFamily="34" charset="0"/>
              <a:buNone/>
              <a:defRPr sz="2200" b="1" i="1">
                <a:solidFill>
                  <a:schemeClr val="bg1"/>
                </a:solidFill>
                <a:latin typeface="Arial" pitchFamily="34" charset="0"/>
                <a:cs typeface="Arial" pitchFamily="34" charset="0"/>
              </a:defRPr>
            </a:lvl3pPr>
            <a:lvl4pPr marL="1115568" indent="-228600">
              <a:lnSpc>
                <a:spcPct val="115000"/>
              </a:lnSpc>
              <a:spcBef>
                <a:spcPts val="0"/>
              </a:spcBef>
              <a:spcAft>
                <a:spcPts val="600"/>
              </a:spcAft>
              <a:buNone/>
              <a:defRPr sz="2200" b="1" i="1">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a:t>Click to edit Master text styles</a:t>
            </a:r>
          </a:p>
        </p:txBody>
      </p:sp>
      <p:sp>
        <p:nvSpPr>
          <p:cNvPr id="4" name="Title 1"/>
          <p:cNvSpPr>
            <a:spLocks noGrp="1"/>
          </p:cNvSpPr>
          <p:nvPr>
            <p:ph type="title"/>
          </p:nvPr>
        </p:nvSpPr>
        <p:spPr>
          <a:xfrm>
            <a:off x="4679005" y="0"/>
            <a:ext cx="4448152" cy="447472"/>
          </a:xfrm>
          <a:prstGeom prst="rect">
            <a:avLst/>
          </a:prstGeom>
        </p:spPr>
        <p:txBody>
          <a:bodyPr tIns="182880" bIns="0" anchor="b" anchorCtr="0">
            <a:normAutofit/>
          </a:bodyPr>
          <a:lstStyle>
            <a:lvl1pPr>
              <a:defRPr sz="3200" b="0" i="0" spc="0">
                <a:ln w="3200">
                  <a:noFill/>
                  <a:prstDash val="solid"/>
                  <a:round/>
                </a:ln>
                <a:solidFill>
                  <a:schemeClr val="bg1"/>
                </a:solidFill>
                <a:latin typeface="Arial" pitchFamily="34" charset="0"/>
                <a:cs typeface="Arial" pitchFamily="34" charset="0"/>
              </a:defRPr>
            </a:lvl1pPr>
          </a:lstStyle>
          <a:p>
            <a:r>
              <a:rPr lang="en-US"/>
              <a:t>Click to edit Master title style</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pic>
        <p:nvPicPr>
          <p:cNvPr id="4" name="Picture 10" descr="D:\Bharti\Bharti's Projects\PPT Templates\US Army\top bar1.png"/>
          <p:cNvPicPr>
            <a:picLocks noChangeAspect="1" noChangeArrowheads="1"/>
          </p:cNvPicPr>
          <p:nvPr userDrawn="1"/>
        </p:nvPicPr>
        <p:blipFill>
          <a:blip r:embed="rId2" cstate="print"/>
          <a:srcRect b="4819"/>
          <a:stretch>
            <a:fillRect/>
          </a:stretch>
        </p:blipFill>
        <p:spPr bwMode="auto">
          <a:xfrm>
            <a:off x="0" y="6089650"/>
            <a:ext cx="9144000" cy="768350"/>
          </a:xfrm>
          <a:prstGeom prst="rect">
            <a:avLst/>
          </a:prstGeom>
          <a:noFill/>
          <a:ln w="9525">
            <a:noFill/>
            <a:miter lim="800000"/>
            <a:headEnd/>
            <a:tailEnd/>
          </a:ln>
        </p:spPr>
      </p:pic>
      <p:sp>
        <p:nvSpPr>
          <p:cNvPr id="5" name="TextBox 16"/>
          <p:cNvSpPr txBox="1">
            <a:spLocks noChangeArrowheads="1"/>
          </p:cNvSpPr>
          <p:nvPr userDrawn="1"/>
        </p:nvSpPr>
        <p:spPr bwMode="white">
          <a:xfrm>
            <a:off x="569913" y="6184900"/>
            <a:ext cx="8001000" cy="461963"/>
          </a:xfrm>
          <a:prstGeom prst="rect">
            <a:avLst/>
          </a:prstGeom>
          <a:noFill/>
          <a:ln>
            <a:noFill/>
          </a:ln>
        </p:spPr>
        <p:txBody>
          <a:bodyPr>
            <a:spAutoFit/>
          </a:bodyPr>
          <a:lstStyle>
            <a:lvl1pPr eaLnBrk="0" hangingPunct="0">
              <a:defRPr sz="1200">
                <a:solidFill>
                  <a:schemeClr val="tx1"/>
                </a:solidFill>
                <a:latin typeface="Arial" pitchFamily="34" charset="0"/>
                <a:cs typeface="Arial" pitchFamily="34" charset="0"/>
              </a:defRPr>
            </a:lvl1pPr>
            <a:lvl2pPr marL="742950" indent="-285750" eaLnBrk="0" hangingPunct="0">
              <a:defRPr sz="1200">
                <a:solidFill>
                  <a:schemeClr val="tx1"/>
                </a:solidFill>
                <a:latin typeface="Arial" pitchFamily="34" charset="0"/>
                <a:cs typeface="Arial" pitchFamily="34" charset="0"/>
              </a:defRPr>
            </a:lvl2pPr>
            <a:lvl3pPr marL="1143000" indent="-228600" eaLnBrk="0" hangingPunct="0">
              <a:defRPr sz="1200">
                <a:solidFill>
                  <a:schemeClr val="tx1"/>
                </a:solidFill>
                <a:latin typeface="Arial" pitchFamily="34" charset="0"/>
                <a:cs typeface="Arial" pitchFamily="34" charset="0"/>
              </a:defRPr>
            </a:lvl3pPr>
            <a:lvl4pPr marL="1600200" indent="-228600" eaLnBrk="0" hangingPunct="0">
              <a:defRPr sz="1200">
                <a:solidFill>
                  <a:schemeClr val="tx1"/>
                </a:solidFill>
                <a:latin typeface="Arial" pitchFamily="34" charset="0"/>
                <a:cs typeface="Arial" pitchFamily="34" charset="0"/>
              </a:defRPr>
            </a:lvl4pPr>
            <a:lvl5pPr marL="2057400" indent="-228600" eaLnBrk="0" hangingPunct="0">
              <a:defRPr sz="12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en-US" sz="2400" b="1" i="1" dirty="0">
                <a:solidFill>
                  <a:srgbClr val="FFD531"/>
                </a:solidFill>
                <a:latin typeface="Franklin Gothic Medium" pitchFamily="34" charset="0"/>
                <a:ea typeface="ＭＳ Ｐゴシック" pitchFamily="34" charset="-128"/>
              </a:rPr>
              <a:t>SHARP Program: </a:t>
            </a:r>
            <a:r>
              <a:rPr lang="en-US" sz="2400" i="1" dirty="0">
                <a:solidFill>
                  <a:srgbClr val="FFD531"/>
                </a:solidFill>
                <a:latin typeface="Franklin Gothic Medium" pitchFamily="34" charset="0"/>
                <a:ea typeface="ＭＳ Ｐゴシック" pitchFamily="34" charset="-128"/>
              </a:rPr>
              <a:t>I AM THE FORCE BEHIND THE FIGHT </a:t>
            </a:r>
          </a:p>
        </p:txBody>
      </p:sp>
      <p:sp>
        <p:nvSpPr>
          <p:cNvPr id="6" name="TextBox 20"/>
          <p:cNvSpPr txBox="1">
            <a:spLocks noChangeArrowheads="1"/>
          </p:cNvSpPr>
          <p:nvPr userDrawn="1"/>
        </p:nvSpPr>
        <p:spPr bwMode="white">
          <a:xfrm>
            <a:off x="8510588" y="6508750"/>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51391EE3-F013-4FBA-98CC-5660F9BBB36F}" type="slidenum">
              <a:rPr lang="en-US" smtClean="0">
                <a:solidFill>
                  <a:srgbClr val="898989"/>
                </a:solidFill>
                <a:cs typeface="Arial" pitchFamily="34" charset="0"/>
              </a:rPr>
              <a:pPr algn="ctr" fontAlgn="base">
                <a:spcBef>
                  <a:spcPct val="0"/>
                </a:spcBef>
                <a:spcAft>
                  <a:spcPct val="0"/>
                </a:spcAft>
                <a:defRPr/>
              </a:pPr>
              <a:t>‹#›</a:t>
            </a:fld>
            <a:endParaRPr lang="en-US" dirty="0">
              <a:solidFill>
                <a:srgbClr val="898989"/>
              </a:solidFill>
              <a:cs typeface="Arial" pitchFamily="34" charset="0"/>
            </a:endParaRPr>
          </a:p>
        </p:txBody>
      </p:sp>
      <p:cxnSp>
        <p:nvCxnSpPr>
          <p:cNvPr id="7" name="Straight Connector 6"/>
          <p:cNvCxnSpPr/>
          <p:nvPr userDrawn="1"/>
        </p:nvCxnSpPr>
        <p:spPr>
          <a:xfrm>
            <a:off x="350339" y="-3108325"/>
            <a:ext cx="4151300" cy="0"/>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712721" y="-3108325"/>
            <a:ext cx="4151300" cy="0"/>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463626" y="3888922"/>
            <a:ext cx="2971800" cy="1588"/>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4708574" y="3888922"/>
            <a:ext cx="2971800" cy="1588"/>
          </a:xfrm>
          <a:prstGeom prst="line">
            <a:avLst/>
          </a:prstGeom>
          <a:ln w="9525" cap="flat" cmpd="sng" algn="ctr">
            <a:solidFill>
              <a:schemeClr val="bg2">
                <a:lumMod val="75000"/>
              </a:schemeClr>
            </a:solidFill>
            <a:prstDash val="solid"/>
          </a:ln>
          <a:effectLst>
            <a:outerShdw blurRad="31750" dir="2700000" algn="tl" rotWithShape="0">
              <a:srgbClr val="000000">
                <a:alpha val="55000"/>
              </a:srgbClr>
            </a:outerShdw>
          </a:effectLst>
          <a:scene3d>
            <a:camera prst="orthographicFront"/>
            <a:lightRig rig="threePt" dir="t"/>
          </a:scene3d>
          <a:sp3d prstMaterial="dkEdge"/>
        </p:spPr>
        <p:style>
          <a:lnRef idx="1">
            <a:schemeClr val="accent1"/>
          </a:lnRef>
          <a:fillRef idx="0">
            <a:schemeClr val="accent1"/>
          </a:fillRef>
          <a:effectRef idx="0">
            <a:schemeClr val="accent1"/>
          </a:effectRef>
          <a:fontRef idx="minor">
            <a:schemeClr val="tx1"/>
          </a:fontRef>
        </p:style>
      </p:cxnSp>
      <p:sp>
        <p:nvSpPr>
          <p:cNvPr id="11" name="Oval 10"/>
          <p:cNvSpPr>
            <a:spLocks noChangeArrowheads="1"/>
          </p:cNvSpPr>
          <p:nvPr userDrawn="1"/>
        </p:nvSpPr>
        <p:spPr bwMode="auto">
          <a:xfrm>
            <a:off x="4540250" y="3863975"/>
            <a:ext cx="46038" cy="46038"/>
          </a:xfrm>
          <a:prstGeom prst="ellipse">
            <a:avLst/>
          </a:prstGeom>
          <a:solidFill>
            <a:schemeClr val="accent2"/>
          </a:solidFill>
          <a:ln w="38100">
            <a:solidFill>
              <a:schemeClr val="accent2"/>
            </a:solidFill>
            <a:round/>
            <a:headEnd/>
            <a:tailEnd/>
          </a:ln>
          <a:effectLst>
            <a:outerShdw blurRad="63500" algn="tl" rotWithShape="0">
              <a:srgbClr val="000000">
                <a:alpha val="54999"/>
              </a:srgbClr>
            </a:outerShdw>
          </a:effectLst>
        </p:spPr>
        <p:txBody>
          <a:bodyPr anchor="ctr"/>
          <a:lstStyle/>
          <a:p>
            <a:pPr algn="ctr" fontAlgn="base">
              <a:spcBef>
                <a:spcPct val="0"/>
              </a:spcBef>
              <a:spcAft>
                <a:spcPct val="0"/>
              </a:spcAft>
              <a:defRPr/>
            </a:pPr>
            <a:endParaRPr lang="en-US" sz="1200" dirty="0">
              <a:solidFill>
                <a:prstClr val="white"/>
              </a:solidFill>
              <a:ea typeface="MS PGothic" pitchFamily="34" charset="-128"/>
            </a:endParaRPr>
          </a:p>
        </p:txBody>
      </p:sp>
      <p:pic>
        <p:nvPicPr>
          <p:cNvPr id="12" name="Picture 12"/>
          <p:cNvPicPr>
            <a:picLocks noChangeAspect="1" noChangeArrowheads="1"/>
          </p:cNvPicPr>
          <p:nvPr userDrawn="1"/>
        </p:nvPicPr>
        <p:blipFill>
          <a:blip r:embed="rId3" cstate="print"/>
          <a:srcRect/>
          <a:stretch>
            <a:fillRect/>
          </a:stretch>
        </p:blipFill>
        <p:spPr bwMode="auto">
          <a:xfrm>
            <a:off x="1727200" y="9525"/>
            <a:ext cx="5668963" cy="879475"/>
          </a:xfrm>
          <a:prstGeom prst="rect">
            <a:avLst/>
          </a:prstGeom>
          <a:noFill/>
          <a:ln w="9525">
            <a:noFill/>
            <a:miter lim="800000"/>
            <a:headEnd/>
            <a:tailEnd/>
          </a:ln>
        </p:spPr>
      </p:pic>
      <p:sp>
        <p:nvSpPr>
          <p:cNvPr id="13" name="TextBox 20"/>
          <p:cNvSpPr txBox="1">
            <a:spLocks noChangeArrowheads="1"/>
          </p:cNvSpPr>
          <p:nvPr userDrawn="1"/>
        </p:nvSpPr>
        <p:spPr bwMode="white">
          <a:xfrm>
            <a:off x="8510588" y="6289675"/>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FD1B5D39-2BF8-45F8-A687-9B94732DBAA4}" type="slidenum">
              <a:rPr lang="en-US" smtClean="0">
                <a:solidFill>
                  <a:srgbClr val="FFDD4F"/>
                </a:solidFill>
                <a:latin typeface="Myriad Pro" pitchFamily="34" charset="0"/>
              </a:rPr>
              <a:pPr algn="ctr" fontAlgn="base">
                <a:spcBef>
                  <a:spcPct val="0"/>
                </a:spcBef>
                <a:spcAft>
                  <a:spcPct val="0"/>
                </a:spcAft>
                <a:defRPr/>
              </a:pPr>
              <a:t>‹#›</a:t>
            </a:fld>
            <a:endParaRPr lang="en-US" dirty="0">
              <a:solidFill>
                <a:srgbClr val="FFDD4F"/>
              </a:solidFill>
              <a:latin typeface="Myriad Pro" pitchFamily="34" charset="0"/>
            </a:endParaRPr>
          </a:p>
        </p:txBody>
      </p:sp>
      <p:sp>
        <p:nvSpPr>
          <p:cNvPr id="25" name="Title 27"/>
          <p:cNvSpPr>
            <a:spLocks noGrp="1"/>
          </p:cNvSpPr>
          <p:nvPr>
            <p:ph type="ctrTitle"/>
          </p:nvPr>
        </p:nvSpPr>
        <p:spPr>
          <a:xfrm>
            <a:off x="433827" y="1774263"/>
            <a:ext cx="8305800" cy="1905000"/>
          </a:xfrm>
          <a:prstGeom prst="rect">
            <a:avLst/>
          </a:prstGeom>
          <a:ln w="6350" cap="rnd">
            <a:noFill/>
          </a:ln>
        </p:spPr>
        <p:txBody>
          <a:bodyPr anchor="b" anchorCtr="0">
            <a:noAutofit/>
          </a:bodyPr>
          <a:lstStyle>
            <a:lvl1pPr algn="ctr">
              <a:defRPr lang="en-US" sz="4400" b="1" i="1" dirty="0">
                <a:ln w="3200">
                  <a:noFill/>
                  <a:prstDash val="solid"/>
                  <a:round/>
                </a:ln>
                <a:solidFill>
                  <a:srgbClr val="9F883D"/>
                </a:solidFill>
                <a:effectLst/>
                <a:latin typeface="Arial" pitchFamily="34" charset="0"/>
                <a:cs typeface="Arial" pitchFamily="34" charset="0"/>
              </a:defRPr>
            </a:lvl1pPr>
          </a:lstStyle>
          <a:p>
            <a:r>
              <a:rPr lang="en-US"/>
              <a:t>Click to edit Master title style</a:t>
            </a:r>
            <a:endParaRPr lang="en-US" dirty="0"/>
          </a:p>
        </p:txBody>
      </p:sp>
      <p:sp>
        <p:nvSpPr>
          <p:cNvPr id="26" name="Subtitle 8"/>
          <p:cNvSpPr>
            <a:spLocks noGrp="1"/>
          </p:cNvSpPr>
          <p:nvPr>
            <p:ph type="subTitle" idx="1"/>
          </p:nvPr>
        </p:nvSpPr>
        <p:spPr>
          <a:xfrm>
            <a:off x="433827" y="4038600"/>
            <a:ext cx="8305800" cy="1143000"/>
          </a:xfrm>
          <a:prstGeom prst="rect">
            <a:avLst/>
          </a:prstGeom>
        </p:spPr>
        <p:txBody>
          <a:bodyPr>
            <a:noAutofit/>
          </a:bodyPr>
          <a:lstStyle>
            <a:lvl1pPr marL="0" indent="0" algn="ctr">
              <a:buNone/>
              <a:defRPr kumimoji="0" lang="en-US" sz="4000" b="1" i="0" kern="1200" spc="-100" baseline="0" dirty="0">
                <a:ln w="3200">
                  <a:noFill/>
                  <a:prstDash val="solid"/>
                  <a:round/>
                </a:ln>
                <a:solidFill>
                  <a:srgbClr val="5A5A59"/>
                </a:solidFill>
                <a:effectLst/>
                <a:latin typeface="Arial" pitchFamily="34" charset="0"/>
                <a:ea typeface="+mj-ea"/>
                <a:cs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userDrawn="1">
  <p:cSld name="Comparison">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1D0052B3-D105-48E5-A4F6-DA748D3575C1}" type="datetimeFigureOut">
              <a:rPr lang="en-US" smtClean="0">
                <a:solidFill>
                  <a:prstClr val="black">
                    <a:tint val="75000"/>
                  </a:prstClr>
                </a:solidFill>
              </a:rPr>
              <a:pPr/>
              <a:t>5/13/2024</a:t>
            </a:fld>
            <a:endParaRPr lang="en-US" dirty="0">
              <a:solidFill>
                <a:prstClr val="black">
                  <a:tint val="75000"/>
                </a:prstClr>
              </a:solidFill>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67BBA731-9BAD-4125-9E82-91446834D908}"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0040725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alpha val="63136"/>
          </a:schemeClr>
        </a:solidFill>
        <a:effectLst/>
      </p:bgPr>
    </p:bg>
    <p:spTree>
      <p:nvGrpSpPr>
        <p:cNvPr id="1" name=""/>
        <p:cNvGrpSpPr/>
        <p:nvPr/>
      </p:nvGrpSpPr>
      <p:grpSpPr>
        <a:xfrm>
          <a:off x="0" y="0"/>
          <a:ext cx="0" cy="0"/>
          <a:chOff x="0" y="0"/>
          <a:chExt cx="0" cy="0"/>
        </a:xfrm>
      </p:grpSpPr>
      <p:pic>
        <p:nvPicPr>
          <p:cNvPr id="1026" name="Picture 10" descr="D:\Bharti\Bharti's Projects\PPT Templates\US Army\top bar1.png"/>
          <p:cNvPicPr>
            <a:picLocks noChangeAspect="1" noChangeArrowheads="1"/>
          </p:cNvPicPr>
          <p:nvPr userDrawn="1"/>
        </p:nvPicPr>
        <p:blipFill>
          <a:blip r:embed="rId11" cstate="print"/>
          <a:srcRect b="4819"/>
          <a:stretch>
            <a:fillRect/>
          </a:stretch>
        </p:blipFill>
        <p:spPr bwMode="auto">
          <a:xfrm>
            <a:off x="0" y="6089650"/>
            <a:ext cx="9144000" cy="768350"/>
          </a:xfrm>
          <a:prstGeom prst="rect">
            <a:avLst/>
          </a:prstGeom>
          <a:noFill/>
          <a:ln w="9525">
            <a:noFill/>
            <a:miter lim="800000"/>
            <a:headEnd/>
            <a:tailEnd/>
          </a:ln>
        </p:spPr>
      </p:pic>
      <p:pic>
        <p:nvPicPr>
          <p:cNvPr id="1027" name="Picture 9"/>
          <p:cNvPicPr>
            <a:picLocks noChangeAspect="1" noChangeArrowheads="1"/>
          </p:cNvPicPr>
          <p:nvPr userDrawn="1"/>
        </p:nvPicPr>
        <p:blipFill>
          <a:blip r:embed="rId12" cstate="print"/>
          <a:srcRect/>
          <a:stretch>
            <a:fillRect/>
          </a:stretch>
        </p:blipFill>
        <p:spPr bwMode="auto">
          <a:xfrm>
            <a:off x="55563" y="74613"/>
            <a:ext cx="4516437" cy="700087"/>
          </a:xfrm>
          <a:prstGeom prst="rect">
            <a:avLst/>
          </a:prstGeom>
          <a:noFill/>
          <a:ln w="9525">
            <a:noFill/>
            <a:miter lim="800000"/>
            <a:headEnd/>
            <a:tailEnd/>
          </a:ln>
        </p:spPr>
      </p:pic>
      <p:sp>
        <p:nvSpPr>
          <p:cNvPr id="8" name="TextBox 16"/>
          <p:cNvSpPr txBox="1">
            <a:spLocks noChangeArrowheads="1"/>
          </p:cNvSpPr>
          <p:nvPr userDrawn="1"/>
        </p:nvSpPr>
        <p:spPr bwMode="white">
          <a:xfrm>
            <a:off x="569913" y="6184900"/>
            <a:ext cx="8001000" cy="461963"/>
          </a:xfrm>
          <a:prstGeom prst="rect">
            <a:avLst/>
          </a:prstGeom>
          <a:noFill/>
          <a:ln>
            <a:noFill/>
          </a:ln>
        </p:spPr>
        <p:txBody>
          <a:bodyPr>
            <a:spAutoFit/>
          </a:bodyPr>
          <a:lstStyle>
            <a:lvl1pPr eaLnBrk="0" hangingPunct="0">
              <a:defRPr sz="1200">
                <a:solidFill>
                  <a:schemeClr val="tx1"/>
                </a:solidFill>
                <a:latin typeface="Arial" pitchFamily="34" charset="0"/>
                <a:cs typeface="Arial" pitchFamily="34" charset="0"/>
              </a:defRPr>
            </a:lvl1pPr>
            <a:lvl2pPr marL="742950" indent="-285750" eaLnBrk="0" hangingPunct="0">
              <a:defRPr sz="1200">
                <a:solidFill>
                  <a:schemeClr val="tx1"/>
                </a:solidFill>
                <a:latin typeface="Arial" pitchFamily="34" charset="0"/>
                <a:cs typeface="Arial" pitchFamily="34" charset="0"/>
              </a:defRPr>
            </a:lvl2pPr>
            <a:lvl3pPr marL="1143000" indent="-228600" eaLnBrk="0" hangingPunct="0">
              <a:defRPr sz="1200">
                <a:solidFill>
                  <a:schemeClr val="tx1"/>
                </a:solidFill>
                <a:latin typeface="Arial" pitchFamily="34" charset="0"/>
                <a:cs typeface="Arial" pitchFamily="34" charset="0"/>
              </a:defRPr>
            </a:lvl3pPr>
            <a:lvl4pPr marL="1600200" indent="-228600" eaLnBrk="0" hangingPunct="0">
              <a:defRPr sz="1200">
                <a:solidFill>
                  <a:schemeClr val="tx1"/>
                </a:solidFill>
                <a:latin typeface="Arial" pitchFamily="34" charset="0"/>
                <a:cs typeface="Arial" pitchFamily="34" charset="0"/>
              </a:defRPr>
            </a:lvl4pPr>
            <a:lvl5pPr marL="2057400" indent="-228600" eaLnBrk="0" hangingPunct="0">
              <a:defRPr sz="12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2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2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2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200">
                <a:solidFill>
                  <a:schemeClr val="tx1"/>
                </a:solidFill>
                <a:latin typeface="Arial" pitchFamily="34" charset="0"/>
                <a:cs typeface="Arial" pitchFamily="34" charset="0"/>
              </a:defRPr>
            </a:lvl9pPr>
          </a:lstStyle>
          <a:p>
            <a:pPr algn="ctr" eaLnBrk="1" fontAlgn="base" hangingPunct="1">
              <a:spcBef>
                <a:spcPct val="0"/>
              </a:spcBef>
              <a:spcAft>
                <a:spcPct val="0"/>
              </a:spcAft>
              <a:defRPr/>
            </a:pPr>
            <a:r>
              <a:rPr lang="en-US" sz="2400" b="1" i="1" dirty="0">
                <a:solidFill>
                  <a:srgbClr val="FFD531"/>
                </a:solidFill>
                <a:latin typeface="Franklin Gothic Medium" pitchFamily="34" charset="0"/>
                <a:ea typeface="ＭＳ Ｐゴシック" pitchFamily="34" charset="-128"/>
              </a:rPr>
              <a:t>SHARP Program: </a:t>
            </a:r>
            <a:r>
              <a:rPr lang="en-US" sz="2400" i="1" dirty="0">
                <a:solidFill>
                  <a:srgbClr val="FFD531"/>
                </a:solidFill>
                <a:latin typeface="Franklin Gothic Medium" pitchFamily="34" charset="0"/>
                <a:ea typeface="ＭＳ Ｐゴシック" pitchFamily="34" charset="-128"/>
              </a:rPr>
              <a:t>I AM THE FORCE BEHIND THE FIGHT </a:t>
            </a:r>
          </a:p>
        </p:txBody>
      </p:sp>
      <p:sp>
        <p:nvSpPr>
          <p:cNvPr id="1029" name="TextBox 20"/>
          <p:cNvSpPr txBox="1">
            <a:spLocks noChangeArrowheads="1"/>
          </p:cNvSpPr>
          <p:nvPr userDrawn="1"/>
        </p:nvSpPr>
        <p:spPr bwMode="white">
          <a:xfrm>
            <a:off x="8510588" y="6289675"/>
            <a:ext cx="633412" cy="276225"/>
          </a:xfrm>
          <a:prstGeom prst="rect">
            <a:avLst/>
          </a:prstGeom>
          <a:noFill/>
          <a:ln>
            <a:noFill/>
          </a:ln>
        </p:spPr>
        <p:txBody>
          <a:bodyPr>
            <a:spAutoFit/>
          </a:bodyPr>
          <a:lstStyle>
            <a:lvl1pPr eaLnBrk="0" hangingPunct="0">
              <a:defRPr sz="1200">
                <a:solidFill>
                  <a:schemeClr val="tx1"/>
                </a:solidFill>
                <a:latin typeface="Arial" pitchFamily="34" charset="0"/>
                <a:ea typeface="ＭＳ Ｐゴシック" pitchFamily="34" charset="-128"/>
              </a:defRPr>
            </a:lvl1pPr>
            <a:lvl2pPr marL="742950" indent="-285750" eaLnBrk="0" hangingPunct="0">
              <a:defRPr sz="1200">
                <a:solidFill>
                  <a:schemeClr val="tx1"/>
                </a:solidFill>
                <a:latin typeface="Arial" pitchFamily="34" charset="0"/>
                <a:ea typeface="ＭＳ Ｐゴシック" pitchFamily="34" charset="-128"/>
              </a:defRPr>
            </a:lvl2pPr>
            <a:lvl3pPr marL="1143000" indent="-228600" eaLnBrk="0" hangingPunct="0">
              <a:defRPr sz="1200">
                <a:solidFill>
                  <a:schemeClr val="tx1"/>
                </a:solidFill>
                <a:latin typeface="Arial" pitchFamily="34" charset="0"/>
                <a:ea typeface="ＭＳ Ｐゴシック" pitchFamily="34" charset="-128"/>
              </a:defRPr>
            </a:lvl3pPr>
            <a:lvl4pPr marL="1600200" indent="-228600" eaLnBrk="0" hangingPunct="0">
              <a:defRPr sz="1200">
                <a:solidFill>
                  <a:schemeClr val="tx1"/>
                </a:solidFill>
                <a:latin typeface="Arial" pitchFamily="34" charset="0"/>
                <a:ea typeface="ＭＳ Ｐゴシック" pitchFamily="34" charset="-128"/>
              </a:defRPr>
            </a:lvl4pPr>
            <a:lvl5pPr marL="2057400" indent="-228600" eaLnBrk="0" hangingPunct="0">
              <a:defRPr sz="12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1200">
                <a:solidFill>
                  <a:schemeClr val="tx1"/>
                </a:solidFill>
                <a:latin typeface="Arial" pitchFamily="34" charset="0"/>
                <a:ea typeface="ＭＳ Ｐゴシック" pitchFamily="34" charset="-128"/>
              </a:defRPr>
            </a:lvl9pPr>
          </a:lstStyle>
          <a:p>
            <a:pPr algn="ctr" fontAlgn="base">
              <a:spcBef>
                <a:spcPct val="0"/>
              </a:spcBef>
              <a:spcAft>
                <a:spcPct val="0"/>
              </a:spcAft>
              <a:defRPr/>
            </a:pPr>
            <a:fld id="{6F4DAEDE-448A-4247-A547-6C1575F45AFB}" type="slidenum">
              <a:rPr lang="en-US" smtClean="0">
                <a:solidFill>
                  <a:srgbClr val="FFDD4F"/>
                </a:solidFill>
                <a:cs typeface="Arial" pitchFamily="34" charset="0"/>
              </a:rPr>
              <a:pPr algn="ctr" fontAlgn="base">
                <a:spcBef>
                  <a:spcPct val="0"/>
                </a:spcBef>
                <a:spcAft>
                  <a:spcPct val="0"/>
                </a:spcAft>
                <a:defRPr/>
              </a:pPr>
              <a:t>‹#›</a:t>
            </a:fld>
            <a:endParaRPr lang="en-US" dirty="0">
              <a:solidFill>
                <a:srgbClr val="FFDD4F"/>
              </a:solidFill>
              <a:cs typeface="Arial" pitchFamily="34" charset="0"/>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82" r:id="rId9"/>
  </p:sldLayoutIdLst>
  <p:transition/>
  <p:txStyles>
    <p:titleStyle>
      <a:lvl1pPr algn="r" rtl="0" eaLnBrk="0" fontAlgn="base" hangingPunct="0">
        <a:spcBef>
          <a:spcPct val="0"/>
        </a:spcBef>
        <a:spcAft>
          <a:spcPct val="0"/>
        </a:spcAft>
        <a:defRPr lang="en-US" sz="3200" kern="1200" spc="-100" dirty="0">
          <a:ln w="3200">
            <a:solidFill>
              <a:schemeClr val="bg2">
                <a:shade val="75000"/>
                <a:alpha val="25000"/>
              </a:schemeClr>
            </a:solidFill>
            <a:prstDash val="solid"/>
            <a:round/>
          </a:ln>
          <a:solidFill>
            <a:srgbClr val="FFD531"/>
          </a:solidFill>
          <a:latin typeface="Arial" pitchFamily="34" charset="0"/>
          <a:ea typeface="MS PGothic" pitchFamily="34" charset="-128"/>
          <a:cs typeface="Arial" pitchFamily="34" charset="0"/>
        </a:defRPr>
      </a:lvl1pPr>
      <a:lvl2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2pPr>
      <a:lvl3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3pPr>
      <a:lvl4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4pPr>
      <a:lvl5pPr algn="r" rtl="0" eaLnBrk="0" fontAlgn="base" hangingPunct="0">
        <a:spcBef>
          <a:spcPct val="0"/>
        </a:spcBef>
        <a:spcAft>
          <a:spcPct val="0"/>
        </a:spcAft>
        <a:defRPr sz="3200">
          <a:solidFill>
            <a:srgbClr val="FFD531"/>
          </a:solidFill>
          <a:latin typeface="Arial" pitchFamily="34" charset="0"/>
          <a:ea typeface="MS PGothic" pitchFamily="34" charset="-128"/>
          <a:cs typeface="Arial" pitchFamily="34" charset="0"/>
        </a:defRPr>
      </a:lvl5pPr>
      <a:lvl6pPr marL="457200" algn="r" rtl="0" eaLnBrk="1" fontAlgn="base" hangingPunct="1">
        <a:spcBef>
          <a:spcPct val="0"/>
        </a:spcBef>
        <a:spcAft>
          <a:spcPct val="0"/>
        </a:spcAft>
        <a:defRPr sz="3200">
          <a:solidFill>
            <a:schemeClr val="tx1"/>
          </a:solidFill>
          <a:latin typeface="Arial" pitchFamily="34" charset="0"/>
          <a:cs typeface="Arial" pitchFamily="34" charset="0"/>
        </a:defRPr>
      </a:lvl6pPr>
      <a:lvl7pPr marL="914400" algn="r" rtl="0" eaLnBrk="1" fontAlgn="base" hangingPunct="1">
        <a:spcBef>
          <a:spcPct val="0"/>
        </a:spcBef>
        <a:spcAft>
          <a:spcPct val="0"/>
        </a:spcAft>
        <a:defRPr sz="3200">
          <a:solidFill>
            <a:schemeClr val="tx1"/>
          </a:solidFill>
          <a:latin typeface="Arial" pitchFamily="34" charset="0"/>
          <a:cs typeface="Arial" pitchFamily="34" charset="0"/>
        </a:defRPr>
      </a:lvl7pPr>
      <a:lvl8pPr marL="1371600" algn="r" rtl="0" eaLnBrk="1" fontAlgn="base" hangingPunct="1">
        <a:spcBef>
          <a:spcPct val="0"/>
        </a:spcBef>
        <a:spcAft>
          <a:spcPct val="0"/>
        </a:spcAft>
        <a:defRPr sz="3200">
          <a:solidFill>
            <a:schemeClr val="tx1"/>
          </a:solidFill>
          <a:latin typeface="Arial" pitchFamily="34" charset="0"/>
          <a:cs typeface="Arial" pitchFamily="34" charset="0"/>
        </a:defRPr>
      </a:lvl8pPr>
      <a:lvl9pPr marL="1828800" algn="r" rtl="0" eaLnBrk="1" fontAlgn="base" hangingPunct="1">
        <a:spcBef>
          <a:spcPct val="0"/>
        </a:spcBef>
        <a:spcAft>
          <a:spcPct val="0"/>
        </a:spcAft>
        <a:defRPr sz="3200">
          <a:solidFill>
            <a:schemeClr val="tx1"/>
          </a:solidFill>
          <a:latin typeface="Arial" pitchFamily="34" charset="0"/>
          <a:cs typeface="Arial" pitchFamily="34" charset="0"/>
        </a:defRPr>
      </a:lvl9pPr>
    </p:titleStyle>
    <p:bodyStyle>
      <a:lvl1pPr marL="341313" indent="-341313" algn="l" rtl="0" eaLnBrk="0" fontAlgn="base" hangingPunct="0">
        <a:spcBef>
          <a:spcPts val="600"/>
        </a:spcBef>
        <a:spcAft>
          <a:spcPts val="1200"/>
        </a:spcAft>
        <a:buClr>
          <a:srgbClr val="2D2901"/>
        </a:buClr>
        <a:buSzPct val="85000"/>
        <a:buFont typeface="Arial" pitchFamily="34" charset="0"/>
        <a:buChar char="•"/>
        <a:tabLst>
          <a:tab pos="341313" algn="l"/>
        </a:tabLst>
        <a:defRPr sz="2200" kern="1200">
          <a:solidFill>
            <a:schemeClr val="bg1"/>
          </a:solidFill>
          <a:latin typeface="Myriad Pro"/>
          <a:ea typeface="MS PGothic" pitchFamily="34" charset="-128"/>
          <a:cs typeface="Myriad Pro"/>
        </a:defRPr>
      </a:lvl1pPr>
      <a:lvl2pPr marL="639763" indent="-273050" algn="l" rtl="0" eaLnBrk="0" fontAlgn="base" hangingPunct="0">
        <a:spcBef>
          <a:spcPts val="300"/>
        </a:spcBef>
        <a:spcAft>
          <a:spcPts val="1200"/>
        </a:spcAft>
        <a:buClr>
          <a:srgbClr val="222613"/>
        </a:buClr>
        <a:buSzPct val="100000"/>
        <a:buFont typeface="Lucida Grande"/>
        <a:buChar char="–"/>
        <a:defRPr sz="2000" kern="1200">
          <a:solidFill>
            <a:schemeClr val="bg1"/>
          </a:solidFill>
          <a:latin typeface="Myriad Pro"/>
          <a:ea typeface="Arial" charset="0"/>
          <a:cs typeface="Myriad Pro"/>
        </a:defRPr>
      </a:lvl2pPr>
      <a:lvl3pPr marL="1004888" indent="-228600" algn="l" rtl="0" eaLnBrk="0" fontAlgn="base" hangingPunct="0">
        <a:spcBef>
          <a:spcPts val="300"/>
        </a:spcBef>
        <a:spcAft>
          <a:spcPts val="1200"/>
        </a:spcAft>
        <a:buClr>
          <a:srgbClr val="222613"/>
        </a:buClr>
        <a:buSzPct val="85000"/>
        <a:buFont typeface="Wingdings" pitchFamily="2" charset="2"/>
        <a:buChar char="§"/>
        <a:defRPr kern="1200">
          <a:solidFill>
            <a:schemeClr val="bg1"/>
          </a:solidFill>
          <a:latin typeface="Myriad Pro"/>
          <a:ea typeface="Arial" charset="0"/>
          <a:cs typeface="Myriad Pro"/>
        </a:defRPr>
      </a:lvl3pPr>
      <a:lvl4pPr marL="1279525" indent="-228600" algn="l" rtl="0" eaLnBrk="0" fontAlgn="base" hangingPunct="0">
        <a:spcBef>
          <a:spcPts val="300"/>
        </a:spcBef>
        <a:spcAft>
          <a:spcPts val="1200"/>
        </a:spcAft>
        <a:buClr>
          <a:srgbClr val="222613"/>
        </a:buClr>
        <a:buSzPct val="75000"/>
        <a:buFont typeface="Courier New" pitchFamily="49" charset="0"/>
        <a:buChar char="o"/>
        <a:defRPr sz="1600" kern="1200">
          <a:solidFill>
            <a:schemeClr val="bg1"/>
          </a:solidFill>
          <a:latin typeface="Myriad Pro"/>
          <a:ea typeface="Arial" charset="0"/>
          <a:cs typeface="Myriad Pro"/>
        </a:defRPr>
      </a:lvl4pPr>
      <a:lvl5pPr marL="1554163" indent="-228600" algn="l" rtl="0" eaLnBrk="0" fontAlgn="base" hangingPunct="0">
        <a:spcBef>
          <a:spcPts val="338"/>
        </a:spcBef>
        <a:spcAft>
          <a:spcPts val="1200"/>
        </a:spcAft>
        <a:buClr>
          <a:srgbClr val="222613"/>
        </a:buClr>
        <a:buSzPct val="85000"/>
        <a:buFont typeface="Arial" pitchFamily="34" charset="0"/>
        <a:buChar char="•"/>
        <a:defRPr sz="1400" kern="1200">
          <a:solidFill>
            <a:schemeClr val="bg1"/>
          </a:solidFill>
          <a:latin typeface="Myriad Pro"/>
          <a:ea typeface="Arial" charset="0"/>
          <a:cs typeface="Myriad Pro"/>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97558" y="1981200"/>
            <a:ext cx="6858000" cy="156966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chemeClr val="bg1"/>
                </a:solidFill>
                <a:latin typeface="Arial" panose="020B0604020202020204" pitchFamily="34" charset="0"/>
                <a:cs typeface="Arial" panose="020B0604020202020204" pitchFamily="34" charset="0"/>
              </a:rPr>
              <a:t>2</a:t>
            </a: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ABCT SHARP</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solidFill>
                  <a:schemeClr val="bg1"/>
                </a:solidFill>
                <a:latin typeface="Arial" panose="020B0604020202020204" pitchFamily="34" charset="0"/>
                <a:cs typeface="Arial" panose="020B0604020202020204" pitchFamily="34" charset="0"/>
              </a:rPr>
              <a:t>Annual Training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Module </a:t>
            </a:r>
            <a:r>
              <a:rPr lang="en-US" sz="3200" b="1" dirty="0">
                <a:solidFill>
                  <a:schemeClr val="bg1"/>
                </a:solidFill>
                <a:latin typeface="Arial" panose="020B0604020202020204" pitchFamily="34" charset="0"/>
                <a:cs typeface="Arial" panose="020B0604020202020204" pitchFamily="34" charset="0"/>
              </a:rPr>
              <a:t>4</a:t>
            </a:r>
            <a:r>
              <a:rPr kumimoji="0" lang="en-US" sz="3200" b="1" i="0" u="none" strike="noStrike" kern="1200" cap="none" spc="0" normalizeH="0" baseline="0" noProof="0" dirty="0">
                <a:ln>
                  <a:noFill/>
                </a:ln>
                <a:solidFill>
                  <a:schemeClr val="bg1"/>
                </a:solidFill>
                <a:effectLst/>
                <a:uLnTx/>
                <a:uFillTx/>
                <a:latin typeface="Arial" panose="020B0604020202020204" pitchFamily="34" charset="0"/>
                <a:cs typeface="Arial" panose="020B0604020202020204" pitchFamily="34" charset="0"/>
              </a:rPr>
              <a:t>- Sexual Assault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077833" y="0"/>
            <a:ext cx="1049755" cy="124415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7"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8135" y="-21574"/>
            <a:ext cx="1169423" cy="13859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76615531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Limitations of</a:t>
            </a:r>
            <a:br>
              <a:rPr lang="en-US" b="1" dirty="0"/>
            </a:br>
            <a:r>
              <a:rPr lang="en-US" b="1" dirty="0"/>
              <a:t>Restricted Reporting</a:t>
            </a:r>
          </a:p>
        </p:txBody>
      </p:sp>
      <p:sp>
        <p:nvSpPr>
          <p:cNvPr id="3" name="Content Placeholder 2"/>
          <p:cNvSpPr>
            <a:spLocks noGrp="1"/>
          </p:cNvSpPr>
          <p:nvPr>
            <p:ph idx="1"/>
          </p:nvPr>
        </p:nvSpPr>
        <p:spPr>
          <a:xfrm>
            <a:off x="228600" y="1524000"/>
            <a:ext cx="8515350" cy="4351338"/>
          </a:xfrm>
        </p:spPr>
        <p:txBody>
          <a:bodyPr/>
          <a:lstStyle/>
          <a:p>
            <a:r>
              <a:rPr lang="en-US" sz="2400" b="1" dirty="0"/>
              <a:t>Limitations: </a:t>
            </a:r>
          </a:p>
          <a:p>
            <a:pPr lvl="1"/>
            <a:r>
              <a:rPr lang="en-US" sz="2200" dirty="0"/>
              <a:t>The alleged offender will not be held accountable </a:t>
            </a:r>
          </a:p>
          <a:p>
            <a:pPr lvl="1"/>
            <a:r>
              <a:rPr lang="en-US" sz="2400" dirty="0"/>
              <a:t>Ineligible for expedited transfer or reassignment </a:t>
            </a:r>
          </a:p>
          <a:p>
            <a:pPr lvl="1"/>
            <a:r>
              <a:rPr lang="en-US" sz="2400" dirty="0"/>
              <a:t>No command support </a:t>
            </a:r>
          </a:p>
          <a:p>
            <a:pPr lvl="1"/>
            <a:r>
              <a:rPr lang="en-US" sz="2400" dirty="0"/>
              <a:t>Cannot receive a protective order </a:t>
            </a:r>
          </a:p>
          <a:p>
            <a:endParaRPr lang="en-US" sz="2800" dirty="0"/>
          </a:p>
        </p:txBody>
      </p:sp>
    </p:spTree>
    <p:extLst>
      <p:ext uri="{BB962C8B-B14F-4D97-AF65-F5344CB8AC3E}">
        <p14:creationId xmlns:p14="http://schemas.microsoft.com/office/powerpoint/2010/main" val="130729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Unrestricted </a:t>
            </a:r>
            <a:br>
              <a:rPr lang="en-US" b="1" dirty="0"/>
            </a:br>
            <a:r>
              <a:rPr lang="en-US" b="1" dirty="0"/>
              <a:t>Reporting</a:t>
            </a:r>
          </a:p>
        </p:txBody>
      </p:sp>
      <p:sp>
        <p:nvSpPr>
          <p:cNvPr id="3" name="Content Placeholder 2"/>
          <p:cNvSpPr>
            <a:spLocks noGrp="1"/>
          </p:cNvSpPr>
          <p:nvPr>
            <p:ph idx="1"/>
          </p:nvPr>
        </p:nvSpPr>
        <p:spPr>
          <a:xfrm>
            <a:off x="628650" y="1253331"/>
            <a:ext cx="7886700" cy="4351338"/>
          </a:xfrm>
        </p:spPr>
        <p:txBody>
          <a:bodyPr/>
          <a:lstStyle/>
          <a:p>
            <a:r>
              <a:rPr lang="en-US" b="1" dirty="0"/>
              <a:t>Unrestricted Reporting</a:t>
            </a:r>
          </a:p>
          <a:p>
            <a:pPr lvl="1"/>
            <a:r>
              <a:rPr lang="en-US" sz="2200" dirty="0"/>
              <a:t>Unrestricted Reporting allows a victim who desires medical treatment, counseling and advocacy services, and an official investigation of the sexual assault.</a:t>
            </a:r>
          </a:p>
          <a:p>
            <a:pPr lvl="1"/>
            <a:r>
              <a:rPr lang="en-US" sz="2200" dirty="0"/>
              <a:t>Unrestricted Reporting is completed through the Sexual Assault Response Coordinator (SARC), a Victim Advocate (VA), or to healthcare personnel. A victim can consult with an SVC. The relationship between an SVC and a victim in the provision of legal advice and assistance, will be the relationship between an attorney and client. Victims can also be referred to Medical, Behavior Health, and Chaplain. </a:t>
            </a:r>
          </a:p>
          <a:p>
            <a:pPr lvl="1"/>
            <a:endParaRPr lang="en-US" sz="2200" dirty="0"/>
          </a:p>
          <a:p>
            <a:pPr lvl="2"/>
            <a:endParaRPr lang="en-US" sz="2200" dirty="0"/>
          </a:p>
        </p:txBody>
      </p:sp>
    </p:spTree>
    <p:extLst>
      <p:ext uri="{BB962C8B-B14F-4D97-AF65-F5344CB8AC3E}">
        <p14:creationId xmlns:p14="http://schemas.microsoft.com/office/powerpoint/2010/main" val="29968448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Unrestricted Report </a:t>
            </a:r>
            <a:br>
              <a:rPr lang="en-US" b="1" dirty="0"/>
            </a:br>
            <a:r>
              <a:rPr lang="en-US" b="1" dirty="0"/>
              <a:t>Continued</a:t>
            </a:r>
          </a:p>
        </p:txBody>
      </p:sp>
      <p:sp>
        <p:nvSpPr>
          <p:cNvPr id="3" name="Content Placeholder 2"/>
          <p:cNvSpPr>
            <a:spLocks noGrp="1"/>
          </p:cNvSpPr>
          <p:nvPr>
            <p:ph idx="1"/>
          </p:nvPr>
        </p:nvSpPr>
        <p:spPr>
          <a:xfrm>
            <a:off x="628650" y="1447800"/>
            <a:ext cx="7886700" cy="4351338"/>
          </a:xfrm>
        </p:spPr>
        <p:txBody>
          <a:bodyPr/>
          <a:lstStyle/>
          <a:p>
            <a:r>
              <a:rPr lang="en-US" sz="2100" dirty="0"/>
              <a:t>Victims of a sexual assault that was perpetrated by current or former Intimate Partner or someone with whom the victim shares a child, falls within the Family Advocacy Program (FAP) - not SHARP. </a:t>
            </a:r>
          </a:p>
          <a:p>
            <a:r>
              <a:rPr lang="en-US" sz="2100" dirty="0"/>
              <a:t>Filing an Unrestricted Report will initiate an official investigation. Details of the sexual assault are limited to personnel with a legitimate need to know. </a:t>
            </a:r>
          </a:p>
          <a:p>
            <a:r>
              <a:rPr lang="en-US" sz="2100" dirty="0"/>
              <a:t>Sexual Assault Forensic Examination (SAFE) kit will be retained by CID for 10 years.</a:t>
            </a:r>
          </a:p>
        </p:txBody>
      </p:sp>
    </p:spTree>
    <p:extLst>
      <p:ext uri="{BB962C8B-B14F-4D97-AF65-F5344CB8AC3E}">
        <p14:creationId xmlns:p14="http://schemas.microsoft.com/office/powerpoint/2010/main" val="1155703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Advantages of</a:t>
            </a:r>
            <a:br>
              <a:rPr lang="en-US" b="1" dirty="0"/>
            </a:br>
            <a:r>
              <a:rPr lang="en-US" b="1" dirty="0"/>
              <a:t>Unrestricted Reporting</a:t>
            </a:r>
          </a:p>
        </p:txBody>
      </p:sp>
      <p:sp>
        <p:nvSpPr>
          <p:cNvPr id="4" name="Content Placeholder 2">
            <a:extLst>
              <a:ext uri="{FF2B5EF4-FFF2-40B4-BE49-F238E27FC236}">
                <a16:creationId xmlns:a16="http://schemas.microsoft.com/office/drawing/2014/main" id="{CBCFA150-E44C-952C-EDB4-ED07C2C5356A}"/>
              </a:ext>
            </a:extLst>
          </p:cNvPr>
          <p:cNvSpPr txBox="1">
            <a:spLocks/>
          </p:cNvSpPr>
          <p:nvPr/>
        </p:nvSpPr>
        <p:spPr>
          <a:xfrm>
            <a:off x="314325" y="1371600"/>
            <a:ext cx="8515350" cy="4351338"/>
          </a:xfrm>
          <a:prstGeom prst="rect">
            <a:avLst/>
          </a:prstGeom>
        </p:spPr>
        <p:txBody>
          <a:bodyPr/>
          <a:lstStyle>
            <a:lvl1pPr marL="341313" indent="-341313" algn="l" rtl="0" eaLnBrk="0" fontAlgn="base" hangingPunct="0">
              <a:spcBef>
                <a:spcPts val="600"/>
              </a:spcBef>
              <a:spcAft>
                <a:spcPts val="1200"/>
              </a:spcAft>
              <a:buClr>
                <a:srgbClr val="2D2901"/>
              </a:buClr>
              <a:buSzPct val="85000"/>
              <a:buFont typeface="Arial" pitchFamily="34" charset="0"/>
              <a:buChar char="•"/>
              <a:tabLst>
                <a:tab pos="341313" algn="l"/>
              </a:tabLst>
              <a:defRPr sz="2200" kern="1200">
                <a:solidFill>
                  <a:schemeClr val="bg1"/>
                </a:solidFill>
                <a:latin typeface="Myriad Pro"/>
                <a:ea typeface="MS PGothic" pitchFamily="34" charset="-128"/>
                <a:cs typeface="Myriad Pro"/>
              </a:defRPr>
            </a:lvl1pPr>
            <a:lvl2pPr marL="639763" indent="-273050" algn="l" rtl="0" eaLnBrk="0" fontAlgn="base" hangingPunct="0">
              <a:spcBef>
                <a:spcPts val="300"/>
              </a:spcBef>
              <a:spcAft>
                <a:spcPts val="1200"/>
              </a:spcAft>
              <a:buClr>
                <a:srgbClr val="222613"/>
              </a:buClr>
              <a:buSzPct val="100000"/>
              <a:buFont typeface="Lucida Grande"/>
              <a:buChar char="–"/>
              <a:defRPr sz="2000" kern="1200">
                <a:solidFill>
                  <a:schemeClr val="bg1"/>
                </a:solidFill>
                <a:latin typeface="Myriad Pro"/>
                <a:ea typeface="Arial" charset="0"/>
                <a:cs typeface="Myriad Pro"/>
              </a:defRPr>
            </a:lvl2pPr>
            <a:lvl3pPr marL="1004888" indent="-228600" algn="l" rtl="0" eaLnBrk="0" fontAlgn="base" hangingPunct="0">
              <a:spcBef>
                <a:spcPts val="300"/>
              </a:spcBef>
              <a:spcAft>
                <a:spcPts val="1200"/>
              </a:spcAft>
              <a:buClr>
                <a:srgbClr val="222613"/>
              </a:buClr>
              <a:buSzPct val="85000"/>
              <a:buFont typeface="Wingdings" pitchFamily="2" charset="2"/>
              <a:buChar char="§"/>
              <a:defRPr kern="1200">
                <a:solidFill>
                  <a:schemeClr val="bg1"/>
                </a:solidFill>
                <a:latin typeface="Myriad Pro"/>
                <a:ea typeface="Arial" charset="0"/>
                <a:cs typeface="Myriad Pro"/>
              </a:defRPr>
            </a:lvl3pPr>
            <a:lvl4pPr marL="1279525" indent="-228600" algn="l" rtl="0" eaLnBrk="0" fontAlgn="base" hangingPunct="0">
              <a:spcBef>
                <a:spcPts val="300"/>
              </a:spcBef>
              <a:spcAft>
                <a:spcPts val="1200"/>
              </a:spcAft>
              <a:buClr>
                <a:srgbClr val="222613"/>
              </a:buClr>
              <a:buSzPct val="75000"/>
              <a:buFont typeface="Courier New" pitchFamily="49" charset="0"/>
              <a:buChar char="o"/>
              <a:defRPr sz="1600" kern="1200">
                <a:solidFill>
                  <a:schemeClr val="bg1"/>
                </a:solidFill>
                <a:latin typeface="Myriad Pro"/>
                <a:ea typeface="Arial" charset="0"/>
                <a:cs typeface="Myriad Pro"/>
              </a:defRPr>
            </a:lvl4pPr>
            <a:lvl5pPr marL="1554163" indent="-228600" algn="l" rtl="0" eaLnBrk="0" fontAlgn="base" hangingPunct="0">
              <a:spcBef>
                <a:spcPts val="338"/>
              </a:spcBef>
              <a:spcAft>
                <a:spcPts val="1200"/>
              </a:spcAft>
              <a:buClr>
                <a:srgbClr val="222613"/>
              </a:buClr>
              <a:buSzPct val="85000"/>
              <a:buFont typeface="Arial" pitchFamily="34" charset="0"/>
              <a:buChar char="•"/>
              <a:defRPr sz="1400" kern="1200">
                <a:solidFill>
                  <a:schemeClr val="bg1"/>
                </a:solidFill>
                <a:latin typeface="Myriad Pro"/>
                <a:ea typeface="Arial" charset="0"/>
                <a:cs typeface="Myriad Pro"/>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r>
              <a:rPr lang="en-US" b="1" dirty="0"/>
              <a:t>Advantages:</a:t>
            </a:r>
          </a:p>
          <a:p>
            <a:pPr lvl="1"/>
            <a:r>
              <a:rPr lang="en-US" dirty="0"/>
              <a:t>Access to medical, advocacy, legal, and counseling services </a:t>
            </a:r>
          </a:p>
          <a:p>
            <a:pPr lvl="1"/>
            <a:r>
              <a:rPr lang="en-US" dirty="0"/>
              <a:t>Receive the Sexual Assault Forensic Examination (SAFE) </a:t>
            </a:r>
          </a:p>
          <a:p>
            <a:pPr lvl="1"/>
            <a:r>
              <a:rPr lang="en-US" dirty="0"/>
              <a:t>Alleged offender may be held accountable</a:t>
            </a:r>
          </a:p>
          <a:p>
            <a:pPr lvl="1"/>
            <a:r>
              <a:rPr lang="en-US" dirty="0"/>
              <a:t>Command Support</a:t>
            </a:r>
          </a:p>
          <a:p>
            <a:pPr lvl="1"/>
            <a:r>
              <a:rPr lang="en-US" dirty="0"/>
              <a:t>Can receive a Military Protective Order (MPO) or Civilian Protective Order (CPO) </a:t>
            </a:r>
          </a:p>
          <a:p>
            <a:pPr lvl="1"/>
            <a:r>
              <a:rPr lang="en-US" dirty="0"/>
              <a:t>Special Victims’ Counsel (SVC)</a:t>
            </a:r>
          </a:p>
          <a:p>
            <a:pPr lvl="1"/>
            <a:r>
              <a:rPr lang="en-US" dirty="0"/>
              <a:t>Eligible for Expediated Transfer</a:t>
            </a:r>
          </a:p>
        </p:txBody>
      </p:sp>
    </p:spTree>
    <p:extLst>
      <p:ext uri="{BB962C8B-B14F-4D97-AF65-F5344CB8AC3E}">
        <p14:creationId xmlns:p14="http://schemas.microsoft.com/office/powerpoint/2010/main" val="19503050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Limitations of</a:t>
            </a:r>
            <a:br>
              <a:rPr lang="en-US" b="1" dirty="0"/>
            </a:br>
            <a:r>
              <a:rPr lang="en-US" b="1" dirty="0"/>
              <a:t>Unrestricted Reporting</a:t>
            </a:r>
          </a:p>
        </p:txBody>
      </p:sp>
      <p:sp>
        <p:nvSpPr>
          <p:cNvPr id="3" name="Content Placeholder 2"/>
          <p:cNvSpPr>
            <a:spLocks noGrp="1"/>
          </p:cNvSpPr>
          <p:nvPr>
            <p:ph idx="1"/>
          </p:nvPr>
        </p:nvSpPr>
        <p:spPr>
          <a:xfrm>
            <a:off x="621305" y="1524000"/>
            <a:ext cx="7886700" cy="4351338"/>
          </a:xfrm>
        </p:spPr>
        <p:txBody>
          <a:bodyPr/>
          <a:lstStyle/>
          <a:p>
            <a:r>
              <a:rPr lang="en-US" sz="2400" b="1" dirty="0"/>
              <a:t>Limitations:</a:t>
            </a:r>
          </a:p>
          <a:p>
            <a:pPr lvl="1"/>
            <a:r>
              <a:rPr lang="en-US" dirty="0"/>
              <a:t>More people will know about the sexual assault </a:t>
            </a:r>
          </a:p>
          <a:p>
            <a:pPr lvl="1"/>
            <a:r>
              <a:rPr lang="en-US" sz="2000" dirty="0"/>
              <a:t>Investigation may require discussion of personal matters </a:t>
            </a:r>
          </a:p>
          <a:p>
            <a:pPr lvl="1"/>
            <a:r>
              <a:rPr lang="en-US" sz="2000" dirty="0"/>
              <a:t>Cannot change to Restricted Report </a:t>
            </a:r>
          </a:p>
          <a:p>
            <a:pPr lvl="1"/>
            <a:endParaRPr lang="en-US" sz="2200" dirty="0"/>
          </a:p>
          <a:p>
            <a:endParaRPr lang="en-US" dirty="0"/>
          </a:p>
        </p:txBody>
      </p:sp>
    </p:spTree>
    <p:extLst>
      <p:ext uri="{BB962C8B-B14F-4D97-AF65-F5344CB8AC3E}">
        <p14:creationId xmlns:p14="http://schemas.microsoft.com/office/powerpoint/2010/main" val="3288864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Mandatory Reporters</a:t>
            </a:r>
            <a:br>
              <a:rPr lang="en-US" b="1" dirty="0"/>
            </a:br>
            <a:r>
              <a:rPr lang="en-US" b="1" dirty="0"/>
              <a:t>for Sexual Assault </a:t>
            </a:r>
          </a:p>
        </p:txBody>
      </p:sp>
      <p:sp>
        <p:nvSpPr>
          <p:cNvPr id="3" name="Content Placeholder 2"/>
          <p:cNvSpPr>
            <a:spLocks noGrp="1"/>
          </p:cNvSpPr>
          <p:nvPr>
            <p:ph idx="1"/>
          </p:nvPr>
        </p:nvSpPr>
        <p:spPr>
          <a:xfrm>
            <a:off x="632322" y="1371600"/>
            <a:ext cx="7886700" cy="4351338"/>
          </a:xfrm>
        </p:spPr>
        <p:txBody>
          <a:bodyPr/>
          <a:lstStyle/>
          <a:p>
            <a:r>
              <a:rPr lang="en-US" sz="2400" dirty="0"/>
              <a:t>Commanders </a:t>
            </a:r>
          </a:p>
          <a:p>
            <a:r>
              <a:rPr lang="en-US" sz="2400" dirty="0"/>
              <a:t>Chain of Command (includes supervisors, supervisory chain, first sergeants, and senior enlisted advisors) </a:t>
            </a:r>
          </a:p>
          <a:p>
            <a:r>
              <a:rPr lang="en-US" sz="2400" dirty="0"/>
              <a:t>Instructors </a:t>
            </a:r>
          </a:p>
          <a:p>
            <a:r>
              <a:rPr lang="en-US" sz="2400" dirty="0"/>
              <a:t>Law enforcement, including military security forces (on and off-duty) </a:t>
            </a:r>
          </a:p>
        </p:txBody>
      </p:sp>
    </p:spTree>
    <p:extLst>
      <p:ext uri="{BB962C8B-B14F-4D97-AF65-F5344CB8AC3E}">
        <p14:creationId xmlns:p14="http://schemas.microsoft.com/office/powerpoint/2010/main" val="1855642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000" dirty="0">
                <a:solidFill>
                  <a:schemeClr val="bg1"/>
                </a:solidFill>
                <a:ea typeface="+mn-ea"/>
              </a:rPr>
              <a:t>Vignette</a:t>
            </a:r>
            <a:endParaRPr lang="en-US" sz="3200" dirty="0">
              <a:solidFill>
                <a:schemeClr val="bg1"/>
              </a:solidFill>
              <a:ea typeface="+mn-ea"/>
            </a:endParaRPr>
          </a:p>
        </p:txBody>
      </p:sp>
    </p:spTree>
    <p:extLst>
      <p:ext uri="{BB962C8B-B14F-4D97-AF65-F5344CB8AC3E}">
        <p14:creationId xmlns:p14="http://schemas.microsoft.com/office/powerpoint/2010/main" val="2126305607"/>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Soldiers Drinking</a:t>
            </a:r>
            <a:br>
              <a:rPr lang="en-US" b="1" dirty="0"/>
            </a:br>
            <a:r>
              <a:rPr lang="en-US" b="1" dirty="0"/>
              <a:t> in the Barracks </a:t>
            </a:r>
          </a:p>
        </p:txBody>
      </p:sp>
      <p:sp>
        <p:nvSpPr>
          <p:cNvPr id="3" name="Content Placeholder 2"/>
          <p:cNvSpPr>
            <a:spLocks noGrp="1"/>
          </p:cNvSpPr>
          <p:nvPr>
            <p:ph idx="1"/>
          </p:nvPr>
        </p:nvSpPr>
        <p:spPr>
          <a:xfrm>
            <a:off x="628650" y="1447800"/>
            <a:ext cx="7886700" cy="4351338"/>
          </a:xfrm>
        </p:spPr>
        <p:txBody>
          <a:bodyPr/>
          <a:lstStyle/>
          <a:p>
            <a:pPr marL="0" indent="0" algn="l" rtl="0" fontAlgn="base">
              <a:buNone/>
            </a:pPr>
            <a:r>
              <a:rPr lang="en-US" sz="2000" b="0" i="0" dirty="0">
                <a:solidFill>
                  <a:srgbClr val="000000"/>
                </a:solidFill>
                <a:effectLst/>
                <a:highlight>
                  <a:srgbClr val="FFFFFF"/>
                </a:highlight>
              </a:rPr>
              <a:t>On a well-deserved weekend off, a group of the Soldiers decide to throw a barracks party. Everyone is drinking, playing card games and having a good time, but nothing too crazy yet. </a:t>
            </a:r>
            <a:endParaRPr lang="en-US" sz="2000" dirty="0">
              <a:solidFill>
                <a:srgbClr val="000000"/>
              </a:solidFill>
              <a:highlight>
                <a:srgbClr val="FFFFFF"/>
              </a:highlight>
            </a:endParaRPr>
          </a:p>
          <a:p>
            <a:pPr marL="0" indent="0" algn="l" rtl="0" fontAlgn="base">
              <a:buNone/>
            </a:pPr>
            <a:r>
              <a:rPr lang="en-US" sz="2000" b="0" i="0" dirty="0">
                <a:solidFill>
                  <a:srgbClr val="000000"/>
                </a:solidFill>
                <a:effectLst/>
                <a:highlight>
                  <a:srgbClr val="FFFFFF"/>
                </a:highlight>
              </a:rPr>
              <a:t>SPC Jones then noticed another member of your squad, SPC Vasquez, being real friendly to PV1 Larson. Making sure that her drink never runs dry and by this time Larson can barely stand and looks a little out of it. </a:t>
            </a:r>
            <a:endParaRPr lang="en-US" sz="2000" dirty="0">
              <a:solidFill>
                <a:srgbClr val="000000"/>
              </a:solidFill>
              <a:highlight>
                <a:srgbClr val="FFFFFF"/>
              </a:highlight>
            </a:endParaRPr>
          </a:p>
          <a:p>
            <a:pPr marL="0" indent="0" algn="l" rtl="0" fontAlgn="base">
              <a:buNone/>
            </a:pPr>
            <a:r>
              <a:rPr lang="en-US" sz="2000" b="0" i="0" dirty="0">
                <a:solidFill>
                  <a:srgbClr val="000000"/>
                </a:solidFill>
                <a:effectLst/>
                <a:highlight>
                  <a:srgbClr val="FFFFFF"/>
                </a:highlight>
              </a:rPr>
              <a:t>Vasquez has a reputation of as a “player” so SPC Jones wonders about the situation when Vasquez begins to “assist” Larson back to her barracks room. </a:t>
            </a:r>
          </a:p>
        </p:txBody>
      </p:sp>
    </p:spTree>
    <p:extLst>
      <p:ext uri="{BB962C8B-B14F-4D97-AF65-F5344CB8AC3E}">
        <p14:creationId xmlns:p14="http://schemas.microsoft.com/office/powerpoint/2010/main" val="20706309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Discussion </a:t>
            </a:r>
            <a:br>
              <a:rPr lang="en-US" b="1" dirty="0"/>
            </a:br>
            <a:r>
              <a:rPr lang="en-US" b="1" dirty="0"/>
              <a:t>Questions: </a:t>
            </a:r>
            <a:endParaRPr lang="en-US" dirty="0"/>
          </a:p>
        </p:txBody>
      </p:sp>
      <p:sp>
        <p:nvSpPr>
          <p:cNvPr id="3" name="Content Placeholder 2"/>
          <p:cNvSpPr>
            <a:spLocks noGrp="1"/>
          </p:cNvSpPr>
          <p:nvPr>
            <p:ph idx="1"/>
          </p:nvPr>
        </p:nvSpPr>
        <p:spPr>
          <a:xfrm>
            <a:off x="628650" y="1524000"/>
            <a:ext cx="7886700" cy="4351338"/>
          </a:xfrm>
        </p:spPr>
        <p:txBody>
          <a:bodyPr/>
          <a:lstStyle/>
          <a:p>
            <a:pPr marL="0" indent="0">
              <a:buNone/>
            </a:pPr>
            <a:r>
              <a:rPr lang="en-US" dirty="0"/>
              <a:t>1. What did you notice was happening in this vignette? </a:t>
            </a:r>
          </a:p>
          <a:p>
            <a:pPr marL="0" indent="0">
              <a:buNone/>
            </a:pPr>
            <a:r>
              <a:rPr lang="en-US" dirty="0"/>
              <a:t>2. Is there a reason to intervene?</a:t>
            </a:r>
          </a:p>
          <a:p>
            <a:pPr marL="0" indent="0">
              <a:buNone/>
            </a:pPr>
            <a:r>
              <a:rPr lang="en-US" dirty="0"/>
              <a:t>3. If confronted with a similar situation, what would you do? </a:t>
            </a:r>
          </a:p>
          <a:p>
            <a:pPr marL="0" indent="0">
              <a:buNone/>
            </a:pPr>
            <a:r>
              <a:rPr lang="en-US" dirty="0"/>
              <a:t>4. What negative consequences might come from NOT intervening?</a:t>
            </a:r>
          </a:p>
          <a:p>
            <a:pPr marL="0" indent="0">
              <a:buNone/>
            </a:pPr>
            <a:r>
              <a:rPr lang="en-US" dirty="0"/>
              <a:t> </a:t>
            </a:r>
          </a:p>
          <a:p>
            <a:endParaRPr lang="en-US" sz="1800" dirty="0"/>
          </a:p>
        </p:txBody>
      </p:sp>
    </p:spTree>
    <p:extLst>
      <p:ext uri="{BB962C8B-B14F-4D97-AF65-F5344CB8AC3E}">
        <p14:creationId xmlns:p14="http://schemas.microsoft.com/office/powerpoint/2010/main" val="2028868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95872-21BA-0F89-4962-25F7B063B6E6}"/>
              </a:ext>
            </a:extLst>
          </p:cNvPr>
          <p:cNvSpPr>
            <a:spLocks noGrp="1"/>
          </p:cNvSpPr>
          <p:nvPr>
            <p:ph type="title"/>
          </p:nvPr>
        </p:nvSpPr>
        <p:spPr/>
        <p:txBody>
          <a:bodyPr/>
          <a:lstStyle/>
          <a:p>
            <a:r>
              <a:rPr lang="en-US" b="1" dirty="0"/>
              <a:t>SHARP</a:t>
            </a:r>
            <a:br>
              <a:rPr lang="en-US" b="1" dirty="0"/>
            </a:br>
            <a:r>
              <a:rPr lang="en-US" b="1" dirty="0"/>
              <a:t>POCs</a:t>
            </a:r>
          </a:p>
        </p:txBody>
      </p:sp>
      <p:sp>
        <p:nvSpPr>
          <p:cNvPr id="3" name="Content Placeholder 2">
            <a:extLst>
              <a:ext uri="{FF2B5EF4-FFF2-40B4-BE49-F238E27FC236}">
                <a16:creationId xmlns:a16="http://schemas.microsoft.com/office/drawing/2014/main" id="{BD08EF58-7113-C3D0-E583-6CDD9C3B610F}"/>
              </a:ext>
            </a:extLst>
          </p:cNvPr>
          <p:cNvSpPr>
            <a:spLocks noGrp="1"/>
          </p:cNvSpPr>
          <p:nvPr>
            <p:ph idx="1"/>
          </p:nvPr>
        </p:nvSpPr>
        <p:spPr>
          <a:xfrm>
            <a:off x="628650" y="1447800"/>
            <a:ext cx="7886700" cy="4351338"/>
          </a:xfrm>
        </p:spPr>
        <p:txBody>
          <a:bodyPr/>
          <a:lstStyle/>
          <a:p>
            <a:pPr marL="0" indent="0" algn="ctr">
              <a:buNone/>
            </a:pPr>
            <a:r>
              <a:rPr lang="en-US" b="1" u="sng" dirty="0"/>
              <a:t>DoD SAFE Hotline </a:t>
            </a:r>
          </a:p>
          <a:p>
            <a:pPr marL="0" indent="0" algn="ctr">
              <a:buNone/>
            </a:pPr>
            <a:r>
              <a:rPr lang="en-US" dirty="0"/>
              <a:t>877-995-5247</a:t>
            </a:r>
          </a:p>
          <a:p>
            <a:pPr marL="0" indent="0" algn="ctr">
              <a:buNone/>
            </a:pPr>
            <a:r>
              <a:rPr lang="en-US" b="1" u="sng" dirty="0"/>
              <a:t>Fort Riley 24/7 SHARP Hotline</a:t>
            </a:r>
          </a:p>
          <a:p>
            <a:pPr marL="0" indent="0" algn="ctr">
              <a:buNone/>
            </a:pPr>
            <a:r>
              <a:rPr lang="en-US" dirty="0"/>
              <a:t>785-307-9338</a:t>
            </a:r>
          </a:p>
          <a:p>
            <a:pPr marL="0" indent="0" algn="ctr">
              <a:buNone/>
            </a:pPr>
            <a:r>
              <a:rPr lang="en-US" b="1" u="sng" dirty="0"/>
              <a:t>Brigade SARC</a:t>
            </a:r>
          </a:p>
          <a:p>
            <a:pPr marL="0" indent="0" algn="ctr">
              <a:buNone/>
            </a:pPr>
            <a:r>
              <a:rPr lang="en-US" dirty="0"/>
              <a:t>785-307-2090</a:t>
            </a:r>
          </a:p>
          <a:p>
            <a:pPr marL="0" indent="0" algn="ctr">
              <a:buNone/>
            </a:pPr>
            <a:r>
              <a:rPr lang="en-US" b="1" u="sng" dirty="0"/>
              <a:t>Brigade VA</a:t>
            </a:r>
          </a:p>
          <a:p>
            <a:pPr marL="0" indent="0" algn="ctr">
              <a:buNone/>
            </a:pPr>
            <a:r>
              <a:rPr lang="en-US" dirty="0"/>
              <a:t>785-307-8842</a:t>
            </a:r>
          </a:p>
        </p:txBody>
      </p:sp>
    </p:spTree>
    <p:extLst>
      <p:ext uri="{BB962C8B-B14F-4D97-AF65-F5344CB8AC3E}">
        <p14:creationId xmlns:p14="http://schemas.microsoft.com/office/powerpoint/2010/main" val="6356208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of</a:t>
            </a:r>
            <a:br>
              <a:rPr lang="en-US" b="1" dirty="0"/>
            </a:br>
            <a:r>
              <a:rPr lang="en-US" b="1" dirty="0"/>
              <a:t>Sexual Assault</a:t>
            </a:r>
          </a:p>
        </p:txBody>
      </p:sp>
      <p:sp>
        <p:nvSpPr>
          <p:cNvPr id="6" name="Content Placeholder 5"/>
          <p:cNvSpPr>
            <a:spLocks noGrp="1"/>
          </p:cNvSpPr>
          <p:nvPr>
            <p:ph idx="1"/>
          </p:nvPr>
        </p:nvSpPr>
        <p:spPr>
          <a:xfrm>
            <a:off x="190500" y="1253331"/>
            <a:ext cx="8763000" cy="4351338"/>
          </a:xfrm>
        </p:spPr>
        <p:txBody>
          <a:bodyPr/>
          <a:lstStyle/>
          <a:p>
            <a:r>
              <a:rPr lang="en-US" sz="2400" b="1" dirty="0"/>
              <a:t>Sexual Assault is defined as:</a:t>
            </a:r>
          </a:p>
          <a:p>
            <a:pPr lvl="1"/>
            <a:r>
              <a:rPr lang="en-US" sz="2400" dirty="0"/>
              <a:t>The intentional sexual contact characterized by use of force, threats, intimidation or abuse of authority or when the victim does not or cannot consent. Consent may be revoked at any time. </a:t>
            </a:r>
          </a:p>
          <a:p>
            <a:pPr lvl="1"/>
            <a:r>
              <a:rPr lang="en-US" sz="2400" dirty="0"/>
              <a:t>The term includes a broad category of sexual offenses of the following specific UCMJ offenses: rape, sexual assault, aggravated sexual contact, abusive sexual contact, or attempts to commit these offenses. </a:t>
            </a:r>
            <a:endParaRPr lang="en-US" sz="2400" b="1" dirty="0"/>
          </a:p>
        </p:txBody>
      </p:sp>
    </p:spTree>
    <p:extLst>
      <p:ext uri="{BB962C8B-B14F-4D97-AF65-F5344CB8AC3E}">
        <p14:creationId xmlns:p14="http://schemas.microsoft.com/office/powerpoint/2010/main" val="767297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Definition of</a:t>
            </a:r>
            <a:br>
              <a:rPr lang="en-US" b="1" dirty="0"/>
            </a:br>
            <a:r>
              <a:rPr lang="en-US" b="1" dirty="0"/>
              <a:t>Consent</a:t>
            </a:r>
          </a:p>
        </p:txBody>
      </p:sp>
      <p:sp>
        <p:nvSpPr>
          <p:cNvPr id="6" name="Content Placeholder 5"/>
          <p:cNvSpPr>
            <a:spLocks noGrp="1"/>
          </p:cNvSpPr>
          <p:nvPr>
            <p:ph idx="1"/>
          </p:nvPr>
        </p:nvSpPr>
        <p:spPr>
          <a:xfrm>
            <a:off x="628650" y="1253331"/>
            <a:ext cx="7886700" cy="4351338"/>
          </a:xfrm>
        </p:spPr>
        <p:txBody>
          <a:bodyPr/>
          <a:lstStyle/>
          <a:p>
            <a:r>
              <a:rPr lang="en-US" sz="2400" b="1" dirty="0"/>
              <a:t>Definition of Consent</a:t>
            </a:r>
          </a:p>
          <a:p>
            <a:pPr lvl="1"/>
            <a:r>
              <a:rPr lang="en-US" sz="2400" dirty="0"/>
              <a:t>Under the UCMJ, consent is defined as a freely given agreement to the conduct at issue by a competent person. </a:t>
            </a:r>
          </a:p>
          <a:p>
            <a:pPr lvl="1"/>
            <a:r>
              <a:rPr lang="en-US" sz="2400" dirty="0"/>
              <a:t>Lack of consent may be inferred based on the circumstances of the offense. All the surrounding circumstances are to be considered in determining whether a person gave consent, or whether a person did not resist or ceased to resist only because of another person’s actions. </a:t>
            </a:r>
            <a:endParaRPr lang="en-US" sz="2400" b="1" dirty="0"/>
          </a:p>
          <a:p>
            <a:pPr lvl="1"/>
            <a:endParaRPr lang="en-US" sz="2000" dirty="0"/>
          </a:p>
          <a:p>
            <a:pPr lvl="1"/>
            <a:endParaRPr lang="en-US" sz="2200" b="1" dirty="0"/>
          </a:p>
        </p:txBody>
      </p:sp>
    </p:spTree>
    <p:extLst>
      <p:ext uri="{BB962C8B-B14F-4D97-AF65-F5344CB8AC3E}">
        <p14:creationId xmlns:p14="http://schemas.microsoft.com/office/powerpoint/2010/main" val="43921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Alcohol and Consent</a:t>
            </a:r>
            <a:br>
              <a:rPr lang="en-US" b="1" dirty="0"/>
            </a:br>
            <a:r>
              <a:rPr lang="en-US" b="1" dirty="0"/>
              <a:t>for Sex</a:t>
            </a:r>
          </a:p>
        </p:txBody>
      </p:sp>
      <p:sp>
        <p:nvSpPr>
          <p:cNvPr id="3" name="Content Placeholder 2"/>
          <p:cNvSpPr>
            <a:spLocks noGrp="1"/>
          </p:cNvSpPr>
          <p:nvPr>
            <p:ph idx="1"/>
          </p:nvPr>
        </p:nvSpPr>
        <p:spPr>
          <a:xfrm>
            <a:off x="628650" y="1253331"/>
            <a:ext cx="7886700" cy="4351338"/>
          </a:xfrm>
        </p:spPr>
        <p:txBody>
          <a:bodyPr/>
          <a:lstStyle/>
          <a:p>
            <a:r>
              <a:rPr lang="en-US" sz="2000" b="1" dirty="0"/>
              <a:t>Alcohol and Consent</a:t>
            </a:r>
          </a:p>
          <a:p>
            <a:pPr lvl="1"/>
            <a:r>
              <a:rPr lang="en-US" dirty="0"/>
              <a:t>Sexual acts or sexual contact with a person when you know, or reasonably should have known, that the person is </a:t>
            </a:r>
            <a:r>
              <a:rPr lang="en-US" b="1" i="1" dirty="0"/>
              <a:t>incapable of consenting due to impairment by a drug or intoxicant (alcohol) </a:t>
            </a:r>
            <a:r>
              <a:rPr lang="en-US" dirty="0"/>
              <a:t>is a crime. </a:t>
            </a:r>
          </a:p>
          <a:p>
            <a:pPr lvl="1"/>
            <a:r>
              <a:rPr lang="en-US" dirty="0"/>
              <a:t>The UCMJ provides that a person is </a:t>
            </a:r>
            <a:r>
              <a:rPr lang="en-US" b="1" i="1" dirty="0"/>
              <a:t>incapable of consenting </a:t>
            </a:r>
            <a:r>
              <a:rPr lang="en-US" dirty="0"/>
              <a:t>when they are incapable of apprising the nature of the conduct or physically incapable of declining participation or communicating unwillingness to engage in the sexual conduct. </a:t>
            </a:r>
          </a:p>
          <a:p>
            <a:pPr lvl="1"/>
            <a:r>
              <a:rPr lang="en-US" dirty="0"/>
              <a:t>There is NO specified amount of alcohol that renders a person incapable of consenting under the law. </a:t>
            </a:r>
          </a:p>
          <a:p>
            <a:pPr lvl="1"/>
            <a:endParaRPr lang="en-US" dirty="0"/>
          </a:p>
        </p:txBody>
      </p:sp>
    </p:spTree>
    <p:extLst>
      <p:ext uri="{BB962C8B-B14F-4D97-AF65-F5344CB8AC3E}">
        <p14:creationId xmlns:p14="http://schemas.microsoft.com/office/powerpoint/2010/main" val="535634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Army Policy</a:t>
            </a:r>
          </a:p>
        </p:txBody>
      </p:sp>
      <p:sp>
        <p:nvSpPr>
          <p:cNvPr id="3" name="Content Placeholder 2"/>
          <p:cNvSpPr>
            <a:spLocks noGrp="1"/>
          </p:cNvSpPr>
          <p:nvPr>
            <p:ph idx="1"/>
          </p:nvPr>
        </p:nvSpPr>
        <p:spPr>
          <a:xfrm>
            <a:off x="514350" y="1143000"/>
            <a:ext cx="8115300" cy="4572000"/>
          </a:xfrm>
        </p:spPr>
        <p:txBody>
          <a:bodyPr/>
          <a:lstStyle/>
          <a:p>
            <a:pPr lvl="1">
              <a:buFont typeface="Arial" panose="020B0604020202020204" pitchFamily="34" charset="0"/>
              <a:buChar char="•"/>
            </a:pPr>
            <a:r>
              <a:rPr lang="en-US" sz="1800" dirty="0"/>
              <a:t>Policy applies on/off the installation – 24/7 </a:t>
            </a:r>
          </a:p>
          <a:p>
            <a:pPr lvl="1">
              <a:buFont typeface="Arial" panose="020B0604020202020204" pitchFamily="34" charset="0"/>
              <a:buChar char="•"/>
            </a:pPr>
            <a:r>
              <a:rPr lang="en-US" sz="1800" dirty="0"/>
              <a:t>Sexual assault is a criminal offense, unacceptable, and will not be tolerated. </a:t>
            </a:r>
          </a:p>
          <a:p>
            <a:pPr lvl="1">
              <a:buFont typeface="Arial" panose="020B0604020202020204" pitchFamily="34" charset="0"/>
              <a:buChar char="•"/>
            </a:pPr>
            <a:r>
              <a:rPr lang="en-US" sz="1800" dirty="0"/>
              <a:t>The Army’s sexual assault policy applies without regard to a person’s rank, age, or gender. </a:t>
            </a:r>
          </a:p>
          <a:p>
            <a:pPr lvl="1">
              <a:buFont typeface="Arial" panose="020B0604020202020204" pitchFamily="34" charset="0"/>
              <a:buChar char="•"/>
            </a:pPr>
            <a:r>
              <a:rPr lang="en-US" sz="1800" dirty="0"/>
              <a:t>In situations where a victim confides in a battle buddy or family member, they’re not required to report even if the victim intends to file an Unrestricted Report, or no report at all. However, a victim’s (chain of command or NCO support channel) </a:t>
            </a:r>
            <a:r>
              <a:rPr lang="en-US" sz="1800" b="1" dirty="0"/>
              <a:t>are always required to report</a:t>
            </a:r>
            <a:r>
              <a:rPr lang="en-US" sz="1800" dirty="0"/>
              <a:t>. The resulting report will be unrestricted (open w/ limited). </a:t>
            </a:r>
          </a:p>
          <a:p>
            <a:pPr lvl="1">
              <a:buFont typeface="Arial" panose="020B0604020202020204" pitchFamily="34" charset="0"/>
              <a:buChar char="•"/>
            </a:pPr>
            <a:r>
              <a:rPr lang="en-US" sz="1800" dirty="0"/>
              <a:t>The Army will treat every reported sexual assault seriously by following proper guidelines. The information and circumstances of the report will be disclosed on a need-to-know basis only. </a:t>
            </a:r>
          </a:p>
          <a:p>
            <a:pPr lvl="1">
              <a:buFont typeface="Arial" panose="020B0604020202020204" pitchFamily="34" charset="0"/>
              <a:buChar char="•"/>
            </a:pPr>
            <a:endParaRPr lang="en-US" sz="1800" dirty="0"/>
          </a:p>
        </p:txBody>
      </p:sp>
    </p:spTree>
    <p:extLst>
      <p:ext uri="{BB962C8B-B14F-4D97-AF65-F5344CB8AC3E}">
        <p14:creationId xmlns:p14="http://schemas.microsoft.com/office/powerpoint/2010/main" val="3826594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Potential</a:t>
            </a:r>
            <a:br>
              <a:rPr lang="en-US" b="1" dirty="0"/>
            </a:br>
            <a:r>
              <a:rPr lang="en-US" b="1" dirty="0"/>
              <a:t>Consequences/Punishments</a:t>
            </a:r>
          </a:p>
        </p:txBody>
      </p:sp>
      <p:sp>
        <p:nvSpPr>
          <p:cNvPr id="7" name="Content Placeholder 2">
            <a:extLst>
              <a:ext uri="{FF2B5EF4-FFF2-40B4-BE49-F238E27FC236}">
                <a16:creationId xmlns:a16="http://schemas.microsoft.com/office/drawing/2014/main" id="{3BE609B4-4419-5D20-1AE9-03601CDE946F}"/>
              </a:ext>
            </a:extLst>
          </p:cNvPr>
          <p:cNvSpPr txBox="1">
            <a:spLocks/>
          </p:cNvSpPr>
          <p:nvPr/>
        </p:nvSpPr>
        <p:spPr>
          <a:xfrm>
            <a:off x="457200" y="1253331"/>
            <a:ext cx="8229600" cy="4351338"/>
          </a:xfrm>
          <a:prstGeom prst="rect">
            <a:avLst/>
          </a:prstGeom>
        </p:spPr>
        <p:txBody>
          <a:bodyPr/>
          <a:lstStyle>
            <a:lvl1pPr marL="341313" indent="-341313" algn="l" rtl="0" eaLnBrk="0" fontAlgn="base" hangingPunct="0">
              <a:spcBef>
                <a:spcPts val="600"/>
              </a:spcBef>
              <a:spcAft>
                <a:spcPts val="1200"/>
              </a:spcAft>
              <a:buClr>
                <a:srgbClr val="2D2901"/>
              </a:buClr>
              <a:buSzPct val="85000"/>
              <a:buFont typeface="Arial" pitchFamily="34" charset="0"/>
              <a:buChar char="•"/>
              <a:tabLst>
                <a:tab pos="341313" algn="l"/>
              </a:tabLst>
              <a:defRPr sz="2200" kern="1200">
                <a:solidFill>
                  <a:schemeClr val="bg1"/>
                </a:solidFill>
                <a:latin typeface="Myriad Pro"/>
                <a:ea typeface="MS PGothic" pitchFamily="34" charset="-128"/>
                <a:cs typeface="Myriad Pro"/>
              </a:defRPr>
            </a:lvl1pPr>
            <a:lvl2pPr marL="639763" indent="-273050" algn="l" rtl="0" eaLnBrk="0" fontAlgn="base" hangingPunct="0">
              <a:spcBef>
                <a:spcPts val="300"/>
              </a:spcBef>
              <a:spcAft>
                <a:spcPts val="1200"/>
              </a:spcAft>
              <a:buClr>
                <a:srgbClr val="222613"/>
              </a:buClr>
              <a:buSzPct val="100000"/>
              <a:buFont typeface="Lucida Grande"/>
              <a:buChar char="–"/>
              <a:defRPr sz="2000" kern="1200">
                <a:solidFill>
                  <a:schemeClr val="bg1"/>
                </a:solidFill>
                <a:latin typeface="Myriad Pro"/>
                <a:ea typeface="Arial" charset="0"/>
                <a:cs typeface="Myriad Pro"/>
              </a:defRPr>
            </a:lvl2pPr>
            <a:lvl3pPr marL="1004888" indent="-228600" algn="l" rtl="0" eaLnBrk="0" fontAlgn="base" hangingPunct="0">
              <a:spcBef>
                <a:spcPts val="300"/>
              </a:spcBef>
              <a:spcAft>
                <a:spcPts val="1200"/>
              </a:spcAft>
              <a:buClr>
                <a:srgbClr val="222613"/>
              </a:buClr>
              <a:buSzPct val="85000"/>
              <a:buFont typeface="Wingdings" pitchFamily="2" charset="2"/>
              <a:buChar char="§"/>
              <a:defRPr kern="1200">
                <a:solidFill>
                  <a:schemeClr val="bg1"/>
                </a:solidFill>
                <a:latin typeface="Myriad Pro"/>
                <a:ea typeface="Arial" charset="0"/>
                <a:cs typeface="Myriad Pro"/>
              </a:defRPr>
            </a:lvl3pPr>
            <a:lvl4pPr marL="1279525" indent="-228600" algn="l" rtl="0" eaLnBrk="0" fontAlgn="base" hangingPunct="0">
              <a:spcBef>
                <a:spcPts val="300"/>
              </a:spcBef>
              <a:spcAft>
                <a:spcPts val="1200"/>
              </a:spcAft>
              <a:buClr>
                <a:srgbClr val="222613"/>
              </a:buClr>
              <a:buSzPct val="75000"/>
              <a:buFont typeface="Courier New" pitchFamily="49" charset="0"/>
              <a:buChar char="o"/>
              <a:defRPr sz="1600" kern="1200">
                <a:solidFill>
                  <a:schemeClr val="bg1"/>
                </a:solidFill>
                <a:latin typeface="Myriad Pro"/>
                <a:ea typeface="Arial" charset="0"/>
                <a:cs typeface="Myriad Pro"/>
              </a:defRPr>
            </a:lvl4pPr>
            <a:lvl5pPr marL="1554163" indent="-228600" algn="l" rtl="0" eaLnBrk="0" fontAlgn="base" hangingPunct="0">
              <a:spcBef>
                <a:spcPts val="338"/>
              </a:spcBef>
              <a:spcAft>
                <a:spcPts val="1200"/>
              </a:spcAft>
              <a:buClr>
                <a:srgbClr val="222613"/>
              </a:buClr>
              <a:buSzPct val="85000"/>
              <a:buFont typeface="Arial" pitchFamily="34" charset="0"/>
              <a:buChar char="•"/>
              <a:defRPr sz="1400" kern="1200">
                <a:solidFill>
                  <a:schemeClr val="bg1"/>
                </a:solidFill>
                <a:latin typeface="Myriad Pro"/>
                <a:ea typeface="Arial" charset="0"/>
                <a:cs typeface="Myriad Pro"/>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a:lstStyle>
          <a:p>
            <a:r>
              <a:rPr lang="en-US" b="1" dirty="0"/>
              <a:t>Potential Punishment </a:t>
            </a:r>
          </a:p>
          <a:p>
            <a:pPr lvl="1"/>
            <a:r>
              <a:rPr lang="en-US" sz="2200" dirty="0"/>
              <a:t>Court Martial includes possible punishment of dishonorable discharge, confinement, and forfeiture of all pay and allowances</a:t>
            </a:r>
          </a:p>
          <a:p>
            <a:pPr lvl="1"/>
            <a:r>
              <a:rPr lang="en-US" sz="2200" dirty="0"/>
              <a:t>Administrative Separation (chapter) </a:t>
            </a:r>
          </a:p>
          <a:p>
            <a:pPr lvl="1"/>
            <a:r>
              <a:rPr lang="en-US" sz="2200" dirty="0"/>
              <a:t>Bar to re-enlistment </a:t>
            </a:r>
          </a:p>
          <a:p>
            <a:pPr lvl="1"/>
            <a:r>
              <a:rPr lang="en-US" sz="2200" dirty="0"/>
              <a:t>Adverse performance evaluations and/or specific comments concerning nonsupport of SHARP on evaluation reports </a:t>
            </a:r>
          </a:p>
          <a:p>
            <a:pPr lvl="1"/>
            <a:r>
              <a:rPr lang="en-US" sz="2200" dirty="0"/>
              <a:t>Relief for cause </a:t>
            </a:r>
          </a:p>
          <a:p>
            <a:pPr lvl="1"/>
            <a:r>
              <a:rPr lang="en-US" sz="2200" dirty="0"/>
              <a:t>Administrative reduction </a:t>
            </a:r>
          </a:p>
          <a:p>
            <a:pPr lvl="1"/>
            <a:endParaRPr lang="en-US" sz="2200" b="1" dirty="0"/>
          </a:p>
        </p:txBody>
      </p:sp>
    </p:spTree>
    <p:extLst>
      <p:ext uri="{BB962C8B-B14F-4D97-AF65-F5344CB8AC3E}">
        <p14:creationId xmlns:p14="http://schemas.microsoft.com/office/powerpoint/2010/main" val="1626602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Reporting Options</a:t>
            </a:r>
          </a:p>
        </p:txBody>
      </p:sp>
      <p:sp>
        <p:nvSpPr>
          <p:cNvPr id="3" name="Content Placeholder 2"/>
          <p:cNvSpPr>
            <a:spLocks noGrp="1"/>
          </p:cNvSpPr>
          <p:nvPr>
            <p:ph idx="1"/>
          </p:nvPr>
        </p:nvSpPr>
        <p:spPr>
          <a:xfrm>
            <a:off x="381000" y="1253331"/>
            <a:ext cx="8382000" cy="4351338"/>
          </a:xfrm>
        </p:spPr>
        <p:txBody>
          <a:bodyPr/>
          <a:lstStyle/>
          <a:p>
            <a:r>
              <a:rPr lang="en-US" sz="1900" b="1" dirty="0"/>
              <a:t>Restricted Reporting</a:t>
            </a:r>
          </a:p>
          <a:p>
            <a:pPr lvl="1"/>
            <a:r>
              <a:rPr lang="en-US" sz="1900" dirty="0"/>
              <a:t>Restricted Reporting allows a Soldier, or his/her family member (dependents) 18 years of age or older and who are eligible for treatment in the military healthcare system, who is a sexual assault victim to confidentially disclose details of his/her sexual assault to specifically identified personnel without triggering an investigative process. Restricted Reporting also allows a victim to receive medical treatment, counseling, and advocacy services. </a:t>
            </a:r>
          </a:p>
          <a:p>
            <a:pPr lvl="1"/>
            <a:r>
              <a:rPr lang="en-US" sz="1900" dirty="0"/>
              <a:t>Restricted Reporting is completed through the Sexual Assault Response Coordinator (SARC), a Victim Advocate (VA), or to healthcare personnel. A victim can consult with an SVC. The relationship between an SVC and a victim in the provision of legal advice and assistance, will be the relationship between an attorney and client. Victims can also be referred to Medical, Behavior Health, and Chaplain. </a:t>
            </a:r>
          </a:p>
        </p:txBody>
      </p:sp>
    </p:spTree>
    <p:extLst>
      <p:ext uri="{BB962C8B-B14F-4D97-AF65-F5344CB8AC3E}">
        <p14:creationId xmlns:p14="http://schemas.microsoft.com/office/powerpoint/2010/main" val="3816005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Restricted Report</a:t>
            </a:r>
            <a:br>
              <a:rPr lang="en-US" b="1" dirty="0"/>
            </a:br>
            <a:r>
              <a:rPr lang="en-US" b="1" dirty="0"/>
              <a:t>Continued</a:t>
            </a:r>
          </a:p>
        </p:txBody>
      </p:sp>
      <p:sp>
        <p:nvSpPr>
          <p:cNvPr id="3" name="Content Placeholder 2"/>
          <p:cNvSpPr>
            <a:spLocks noGrp="1"/>
          </p:cNvSpPr>
          <p:nvPr>
            <p:ph idx="1"/>
          </p:nvPr>
        </p:nvSpPr>
        <p:spPr>
          <a:xfrm>
            <a:off x="628650" y="1371600"/>
            <a:ext cx="7886700" cy="4351338"/>
          </a:xfrm>
        </p:spPr>
        <p:txBody>
          <a:bodyPr/>
          <a:lstStyle/>
          <a:p>
            <a:r>
              <a:rPr lang="en-US" sz="1900" dirty="0"/>
              <a:t>Victims of a sexual assault that was perpetrated by current or former Intimate Partner or someone with whom the victim shares a child, falls within the Family Advocacy Program (FAP) - not SHARP. </a:t>
            </a:r>
          </a:p>
          <a:p>
            <a:r>
              <a:rPr lang="en-US" sz="1900" dirty="0"/>
              <a:t>With regard to Restricted Reports, the Sexual Assault Forensic Examination (SAFE) kit will be retained for 10 years to allow victims the opportunity to change their report to an Unrestricted report. </a:t>
            </a:r>
          </a:p>
          <a:p>
            <a:r>
              <a:rPr lang="en-US" sz="1900" dirty="0"/>
              <a:t>Exceptions to Restricted Reports being disclosed:</a:t>
            </a:r>
          </a:p>
          <a:p>
            <a:pPr lvl="1"/>
            <a:r>
              <a:rPr lang="en-US" sz="1900" dirty="0"/>
              <a:t>Self-harm or harm to others</a:t>
            </a:r>
          </a:p>
          <a:p>
            <a:pPr lvl="1"/>
            <a:r>
              <a:rPr lang="en-US" sz="1900" dirty="0"/>
              <a:t>When authorized by the victim in writing</a:t>
            </a:r>
          </a:p>
          <a:p>
            <a:pPr lvl="1"/>
            <a:r>
              <a:rPr lang="en-US" sz="1900" dirty="0"/>
              <a:t>Disclosure for retirement or Medical evaluation bords</a:t>
            </a:r>
          </a:p>
        </p:txBody>
      </p:sp>
    </p:spTree>
    <p:extLst>
      <p:ext uri="{BB962C8B-B14F-4D97-AF65-F5344CB8AC3E}">
        <p14:creationId xmlns:p14="http://schemas.microsoft.com/office/powerpoint/2010/main" val="274605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Advantages of</a:t>
            </a:r>
            <a:br>
              <a:rPr lang="en-US" b="1" dirty="0"/>
            </a:br>
            <a:r>
              <a:rPr lang="en-US" b="1" dirty="0"/>
              <a:t>Restricted Reporting</a:t>
            </a:r>
          </a:p>
        </p:txBody>
      </p:sp>
      <p:sp>
        <p:nvSpPr>
          <p:cNvPr id="3" name="Content Placeholder 2"/>
          <p:cNvSpPr>
            <a:spLocks noGrp="1"/>
          </p:cNvSpPr>
          <p:nvPr>
            <p:ph idx="1"/>
          </p:nvPr>
        </p:nvSpPr>
        <p:spPr>
          <a:xfrm>
            <a:off x="314325" y="1447800"/>
            <a:ext cx="8515350" cy="4351338"/>
          </a:xfrm>
        </p:spPr>
        <p:txBody>
          <a:bodyPr/>
          <a:lstStyle/>
          <a:p>
            <a:r>
              <a:rPr lang="en-US" sz="2400" b="1" dirty="0"/>
              <a:t>Advantages:</a:t>
            </a:r>
            <a:endParaRPr lang="en-US" sz="2400" dirty="0"/>
          </a:p>
          <a:p>
            <a:pPr lvl="1"/>
            <a:r>
              <a:rPr lang="en-US" dirty="0"/>
              <a:t>Access to medical, advocacy, legal, and counseling services </a:t>
            </a:r>
          </a:p>
          <a:p>
            <a:pPr lvl="1"/>
            <a:r>
              <a:rPr lang="en-US" dirty="0"/>
              <a:t>Receive the Sexual Assault Forensic Examination (SAFE) </a:t>
            </a:r>
          </a:p>
          <a:p>
            <a:pPr lvl="1"/>
            <a:r>
              <a:rPr lang="en-US" dirty="0"/>
              <a:t>Control the release of personal information </a:t>
            </a:r>
          </a:p>
          <a:p>
            <a:pPr lvl="1"/>
            <a:r>
              <a:rPr lang="en-US" dirty="0"/>
              <a:t>Can change to Unrestricted Report at any time </a:t>
            </a:r>
          </a:p>
          <a:p>
            <a:pPr lvl="1"/>
            <a:r>
              <a:rPr lang="en-US" dirty="0"/>
              <a:t>Special Victims’ Counsel </a:t>
            </a:r>
          </a:p>
        </p:txBody>
      </p:sp>
    </p:spTree>
    <p:extLst>
      <p:ext uri="{BB962C8B-B14F-4D97-AF65-F5344CB8AC3E}">
        <p14:creationId xmlns:p14="http://schemas.microsoft.com/office/powerpoint/2010/main" val="424601026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5_Template V 1-11">
  <a:themeElements>
    <a:clrScheme name="SHARP Colors">
      <a:dk1>
        <a:sysClr val="windowText" lastClr="000000"/>
      </a:dk1>
      <a:lt1>
        <a:sysClr val="window" lastClr="FFFFFF"/>
      </a:lt1>
      <a:dk2>
        <a:srgbClr val="5A5A59"/>
      </a:dk2>
      <a:lt2>
        <a:srgbClr val="90826C"/>
      </a:lt2>
      <a:accent1>
        <a:srgbClr val="FAC931"/>
      </a:accent1>
      <a:accent2>
        <a:srgbClr val="61705A"/>
      </a:accent2>
      <a:accent3>
        <a:srgbClr val="ADBDAC"/>
      </a:accent3>
      <a:accent4>
        <a:srgbClr val="4A2A18"/>
      </a:accent4>
      <a:accent5>
        <a:srgbClr val="C3AC63"/>
      </a:accent5>
      <a:accent6>
        <a:srgbClr val="90826C"/>
      </a:accent6>
      <a:hlink>
        <a:srgbClr val="0000FF"/>
      </a:hlink>
      <a:folHlink>
        <a:srgbClr val="80008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8d2a309-d798-495b-b1a3-e97c37808eef" xsi:nil="true"/>
    <_ip_UnifiedCompliancePolicyUIAction xmlns="http://schemas.microsoft.com/sharepoint/v3" xsi:nil="true"/>
    <_ip_UnifiedCompliancePolicyProperties xmlns="http://schemas.microsoft.com/sharepoint/v3" xsi:nil="true"/>
    <lcf76f155ced4ddcb4097134ff3c332f xmlns="416eecfc-56a7-4354-8013-4a2d9c92e15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48B1925F2EFB241960044EC5F64C034" ma:contentTypeVersion="14" ma:contentTypeDescription="Create a new document." ma:contentTypeScope="" ma:versionID="965d8b3910506a68aff3868ba0c7d6a9">
  <xsd:schema xmlns:xsd="http://www.w3.org/2001/XMLSchema" xmlns:xs="http://www.w3.org/2001/XMLSchema" xmlns:p="http://schemas.microsoft.com/office/2006/metadata/properties" xmlns:ns1="http://schemas.microsoft.com/sharepoint/v3" xmlns:ns2="416eecfc-56a7-4354-8013-4a2d9c92e153" xmlns:ns3="38d2a309-d798-495b-b1a3-e97c37808eef" targetNamespace="http://schemas.microsoft.com/office/2006/metadata/properties" ma:root="true" ma:fieldsID="25a8d2f9d60bd8242f19c7c241f77aac" ns1:_="" ns2:_="" ns3:_="">
    <xsd:import namespace="http://schemas.microsoft.com/sharepoint/v3"/>
    <xsd:import namespace="416eecfc-56a7-4354-8013-4a2d9c92e153"/>
    <xsd:import namespace="38d2a309-d798-495b-b1a3-e97c37808ee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16eecfc-56a7-4354-8013-4a2d9c92e1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d2a309-d798-495b-b1a3-e97c37808ee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95a96bf-a49e-49bb-9105-deb179335ba7}" ma:internalName="TaxCatchAll" ma:showField="CatchAllData" ma:web="38d2a309-d798-495b-b1a3-e97c37808ee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61139-92B9-4536-BFAD-7029D44C347E}">
  <ds:schemaRefs>
    <ds:schemaRef ds:uri="http://schemas.microsoft.com/office/2006/metadata/properties"/>
    <ds:schemaRef ds:uri="http://schemas.microsoft.com/office/infopath/2007/PartnerControls"/>
    <ds:schemaRef ds:uri="38d2a309-d798-495b-b1a3-e97c37808eef"/>
    <ds:schemaRef ds:uri="http://schemas.microsoft.com/sharepoint/v3"/>
    <ds:schemaRef ds:uri="416eecfc-56a7-4354-8013-4a2d9c92e153"/>
  </ds:schemaRefs>
</ds:datastoreItem>
</file>

<file path=customXml/itemProps2.xml><?xml version="1.0" encoding="utf-8"?>
<ds:datastoreItem xmlns:ds="http://schemas.openxmlformats.org/officeDocument/2006/customXml" ds:itemID="{7D43785F-B6C3-4CAB-9BE6-8FE2DBEA85C7}">
  <ds:schemaRefs>
    <ds:schemaRef ds:uri="http://schemas.microsoft.com/sharepoint/v3/contenttype/forms"/>
  </ds:schemaRefs>
</ds:datastoreItem>
</file>

<file path=customXml/itemProps3.xml><?xml version="1.0" encoding="utf-8"?>
<ds:datastoreItem xmlns:ds="http://schemas.openxmlformats.org/officeDocument/2006/customXml" ds:itemID="{B4BA7408-C912-457E-BAB5-F258E113D8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16eecfc-56a7-4354-8013-4a2d9c92e153"/>
    <ds:schemaRef ds:uri="38d2a309-d798-495b-b1a3-e97c37808ee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9088</TotalTime>
  <Words>1386</Words>
  <Application>Microsoft Office PowerPoint</Application>
  <PresentationFormat>On-screen Show (4:3)</PresentationFormat>
  <Paragraphs>108</Paragraphs>
  <Slides>19</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MS PGothic</vt:lpstr>
      <vt:lpstr>Arial</vt:lpstr>
      <vt:lpstr>Calibri</vt:lpstr>
      <vt:lpstr>Courier New</vt:lpstr>
      <vt:lpstr>Franklin Gothic Medium</vt:lpstr>
      <vt:lpstr>Lucida Grande</vt:lpstr>
      <vt:lpstr>Myriad Pro</vt:lpstr>
      <vt:lpstr>Wingdings</vt:lpstr>
      <vt:lpstr>Wingdings 2</vt:lpstr>
      <vt:lpstr>5_Template V 1-11</vt:lpstr>
      <vt:lpstr>PowerPoint Presentation</vt:lpstr>
      <vt:lpstr>Definition of Sexual Assault</vt:lpstr>
      <vt:lpstr>Definition of Consent</vt:lpstr>
      <vt:lpstr>Alcohol and Consent for Sex</vt:lpstr>
      <vt:lpstr>Army Policy</vt:lpstr>
      <vt:lpstr>Potential Consequences/Punishments</vt:lpstr>
      <vt:lpstr>Reporting Options</vt:lpstr>
      <vt:lpstr>Restricted Report Continued</vt:lpstr>
      <vt:lpstr>Advantages of Restricted Reporting</vt:lpstr>
      <vt:lpstr>Limitations of Restricted Reporting</vt:lpstr>
      <vt:lpstr>Unrestricted  Reporting</vt:lpstr>
      <vt:lpstr>Unrestricted Report  Continued</vt:lpstr>
      <vt:lpstr>Advantages of Unrestricted Reporting</vt:lpstr>
      <vt:lpstr>Limitations of Unrestricted Reporting</vt:lpstr>
      <vt:lpstr>Mandatory Reporters for Sexual Assault </vt:lpstr>
      <vt:lpstr>Vignette</vt:lpstr>
      <vt:lpstr>Soldiers Drinking  in the Barracks </vt:lpstr>
      <vt:lpstr>Discussion  Questions: </vt:lpstr>
      <vt:lpstr>SHARP POCs</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 SHARP ADVISOR</dc:title>
  <dc:creator>James Tyler Wilson</dc:creator>
  <cp:lastModifiedBy>Rinehart, Cody T SFC USARMY 1 ID 2 ABCT (USA)</cp:lastModifiedBy>
  <cp:revision>151</cp:revision>
  <cp:lastPrinted>2018-06-27T17:23:41Z</cp:lastPrinted>
  <dcterms:created xsi:type="dcterms:W3CDTF">2014-09-09T20:49:16Z</dcterms:created>
  <dcterms:modified xsi:type="dcterms:W3CDTF">2024-05-13T22:23:23Z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0x010100E48B1925F2EFB241960044EC5F64C034</vt:lpwstr>
  </property>
</Properties>
</file>