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79"/>
  </p:notesMasterIdLst>
  <p:handoutMasterIdLst>
    <p:handoutMasterId r:id="rId80"/>
  </p:handoutMasterIdLst>
  <p:sldIdLst>
    <p:sldId id="618" r:id="rId5"/>
    <p:sldId id="419" r:id="rId6"/>
    <p:sldId id="369" r:id="rId7"/>
    <p:sldId id="399" r:id="rId8"/>
    <p:sldId id="396" r:id="rId9"/>
    <p:sldId id="510" r:id="rId10"/>
    <p:sldId id="326" r:id="rId11"/>
    <p:sldId id="392" r:id="rId12"/>
    <p:sldId id="496" r:id="rId13"/>
    <p:sldId id="260" r:id="rId14"/>
    <p:sldId id="586" r:id="rId15"/>
    <p:sldId id="514" r:id="rId16"/>
    <p:sldId id="503" r:id="rId17"/>
    <p:sldId id="466" r:id="rId18"/>
    <p:sldId id="605" r:id="rId19"/>
    <p:sldId id="606" r:id="rId20"/>
    <p:sldId id="607" r:id="rId21"/>
    <p:sldId id="608" r:id="rId22"/>
    <p:sldId id="609" r:id="rId23"/>
    <p:sldId id="610" r:id="rId24"/>
    <p:sldId id="611" r:id="rId25"/>
    <p:sldId id="612" r:id="rId26"/>
    <p:sldId id="614" r:id="rId27"/>
    <p:sldId id="616" r:id="rId28"/>
    <p:sldId id="617" r:id="rId29"/>
    <p:sldId id="585" r:id="rId30"/>
    <p:sldId id="475" r:id="rId31"/>
    <p:sldId id="567" r:id="rId32"/>
    <p:sldId id="409" r:id="rId33"/>
    <p:sldId id="569" r:id="rId34"/>
    <p:sldId id="570" r:id="rId35"/>
    <p:sldId id="571" r:id="rId36"/>
    <p:sldId id="572" r:id="rId37"/>
    <p:sldId id="573" r:id="rId38"/>
    <p:sldId id="574" r:id="rId39"/>
    <p:sldId id="575" r:id="rId40"/>
    <p:sldId id="576" r:id="rId41"/>
    <p:sldId id="577" r:id="rId42"/>
    <p:sldId id="578" r:id="rId43"/>
    <p:sldId id="579" r:id="rId44"/>
    <p:sldId id="580" r:id="rId45"/>
    <p:sldId id="426" r:id="rId46"/>
    <p:sldId id="526" r:id="rId47"/>
    <p:sldId id="529" r:id="rId48"/>
    <p:sldId id="530" r:id="rId49"/>
    <p:sldId id="531" r:id="rId50"/>
    <p:sldId id="532" r:id="rId51"/>
    <p:sldId id="533" r:id="rId52"/>
    <p:sldId id="534" r:id="rId53"/>
    <p:sldId id="535" r:id="rId54"/>
    <p:sldId id="537" r:id="rId55"/>
    <p:sldId id="538" r:id="rId56"/>
    <p:sldId id="539" r:id="rId57"/>
    <p:sldId id="540" r:id="rId58"/>
    <p:sldId id="541" r:id="rId59"/>
    <p:sldId id="542" r:id="rId60"/>
    <p:sldId id="543" r:id="rId61"/>
    <p:sldId id="544" r:id="rId62"/>
    <p:sldId id="549" r:id="rId63"/>
    <p:sldId id="550" r:id="rId64"/>
    <p:sldId id="551" r:id="rId65"/>
    <p:sldId id="552" r:id="rId66"/>
    <p:sldId id="553" r:id="rId67"/>
    <p:sldId id="554" r:id="rId68"/>
    <p:sldId id="555" r:id="rId69"/>
    <p:sldId id="556" r:id="rId70"/>
    <p:sldId id="557" r:id="rId71"/>
    <p:sldId id="558" r:id="rId72"/>
    <p:sldId id="559" r:id="rId73"/>
    <p:sldId id="560" r:id="rId74"/>
    <p:sldId id="561" r:id="rId75"/>
    <p:sldId id="562" r:id="rId76"/>
    <p:sldId id="563" r:id="rId77"/>
    <p:sldId id="564" r:id="rId7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6D203F5B-0D64-4ECE-B150-5FBA59227FB2}">
          <p14:sldIdLst>
            <p14:sldId id="618"/>
            <p14:sldId id="419"/>
            <p14:sldId id="369"/>
            <p14:sldId id="399"/>
            <p14:sldId id="396"/>
            <p14:sldId id="510"/>
            <p14:sldId id="326"/>
            <p14:sldId id="392"/>
            <p14:sldId id="496"/>
            <p14:sldId id="260"/>
            <p14:sldId id="586"/>
            <p14:sldId id="514"/>
            <p14:sldId id="503"/>
            <p14:sldId id="466"/>
            <p14:sldId id="605"/>
            <p14:sldId id="606"/>
            <p14:sldId id="607"/>
            <p14:sldId id="608"/>
            <p14:sldId id="609"/>
            <p14:sldId id="610"/>
            <p14:sldId id="611"/>
            <p14:sldId id="612"/>
            <p14:sldId id="614"/>
            <p14:sldId id="616"/>
            <p14:sldId id="617"/>
            <p14:sldId id="585"/>
            <p14:sldId id="475"/>
            <p14:sldId id="567"/>
            <p14:sldId id="409"/>
            <p14:sldId id="569"/>
            <p14:sldId id="570"/>
            <p14:sldId id="571"/>
            <p14:sldId id="572"/>
            <p14:sldId id="573"/>
            <p14:sldId id="574"/>
            <p14:sldId id="575"/>
            <p14:sldId id="576"/>
            <p14:sldId id="577"/>
            <p14:sldId id="578"/>
            <p14:sldId id="579"/>
            <p14:sldId id="580"/>
            <p14:sldId id="426"/>
            <p14:sldId id="526"/>
            <p14:sldId id="529"/>
            <p14:sldId id="530"/>
            <p14:sldId id="531"/>
            <p14:sldId id="532"/>
            <p14:sldId id="533"/>
            <p14:sldId id="534"/>
            <p14:sldId id="535"/>
            <p14:sldId id="537"/>
            <p14:sldId id="538"/>
            <p14:sldId id="539"/>
            <p14:sldId id="540"/>
            <p14:sldId id="541"/>
            <p14:sldId id="542"/>
            <p14:sldId id="543"/>
            <p14:sldId id="544"/>
            <p14:sldId id="549"/>
            <p14:sldId id="550"/>
            <p14:sldId id="551"/>
            <p14:sldId id="552"/>
            <p14:sldId id="553"/>
            <p14:sldId id="554"/>
            <p14:sldId id="555"/>
            <p14:sldId id="556"/>
            <p14:sldId id="557"/>
            <p14:sldId id="558"/>
            <p14:sldId id="559"/>
            <p14:sldId id="560"/>
            <p14:sldId id="561"/>
            <p14:sldId id="562"/>
            <p14:sldId id="563"/>
            <p14:sldId id="5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CC"/>
    <a:srgbClr val="0066FF"/>
    <a:srgbClr val="FFFFCC"/>
    <a:srgbClr val="0000FF"/>
    <a:srgbClr val="0033CC"/>
    <a:srgbClr val="000066"/>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47" autoAdjust="0"/>
    <p:restoredTop sz="95631" autoAdjust="0"/>
  </p:normalViewPr>
  <p:slideViewPr>
    <p:cSldViewPr snapToGrid="0">
      <p:cViewPr varScale="1">
        <p:scale>
          <a:sx n="62" d="100"/>
          <a:sy n="62" d="100"/>
        </p:scale>
        <p:origin x="28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80" d="100"/>
        <a:sy n="180" d="100"/>
      </p:scale>
      <p:origin x="0" y="0"/>
    </p:cViewPr>
  </p:sorterViewPr>
  <p:notesViewPr>
    <p:cSldViewPr snapToGrid="0">
      <p:cViewPr>
        <p:scale>
          <a:sx n="125" d="100"/>
          <a:sy n="125" d="100"/>
        </p:scale>
        <p:origin x="336" y="-42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emf"/><Relationship Id="rId5" Type="http://schemas.openxmlformats.org/officeDocument/2006/relationships/image" Target="../media/image16.wmf"/><Relationship Id="rId4"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385" cy="463222"/>
          </a:xfrm>
          <a:prstGeom prst="rect">
            <a:avLst/>
          </a:prstGeom>
        </p:spPr>
        <p:txBody>
          <a:bodyPr vert="horz" lIns="90654" tIns="45327" rIns="90654" bIns="45327" rtlCol="0"/>
          <a:lstStyle>
            <a:lvl1pPr algn="l">
              <a:defRPr sz="1200"/>
            </a:lvl1pPr>
          </a:lstStyle>
          <a:p>
            <a:endParaRPr lang="en-US"/>
          </a:p>
        </p:txBody>
      </p:sp>
      <p:sp>
        <p:nvSpPr>
          <p:cNvPr id="3" name="Date Placeholder 2"/>
          <p:cNvSpPr>
            <a:spLocks noGrp="1"/>
          </p:cNvSpPr>
          <p:nvPr>
            <p:ph type="dt" sz="quarter" idx="1"/>
          </p:nvPr>
        </p:nvSpPr>
        <p:spPr>
          <a:xfrm>
            <a:off x="3937119" y="0"/>
            <a:ext cx="3011385" cy="463222"/>
          </a:xfrm>
          <a:prstGeom prst="rect">
            <a:avLst/>
          </a:prstGeom>
        </p:spPr>
        <p:txBody>
          <a:bodyPr vert="horz" lIns="90654" tIns="45327" rIns="90654" bIns="45327" rtlCol="0"/>
          <a:lstStyle>
            <a:lvl1pPr algn="r">
              <a:defRPr sz="1200"/>
            </a:lvl1pPr>
          </a:lstStyle>
          <a:p>
            <a:fld id="{0BB6F464-6F88-42FF-8B62-8C5AE5DCD32B}" type="datetimeFigureOut">
              <a:rPr lang="en-US" smtClean="0"/>
              <a:t>12/3/2021</a:t>
            </a:fld>
            <a:endParaRPr lang="en-US"/>
          </a:p>
        </p:txBody>
      </p:sp>
      <p:sp>
        <p:nvSpPr>
          <p:cNvPr id="4" name="Footer Placeholder 3"/>
          <p:cNvSpPr>
            <a:spLocks noGrp="1"/>
          </p:cNvSpPr>
          <p:nvPr>
            <p:ph type="ftr" sz="quarter" idx="2"/>
          </p:nvPr>
        </p:nvSpPr>
        <p:spPr>
          <a:xfrm>
            <a:off x="0" y="8772854"/>
            <a:ext cx="3011385" cy="463222"/>
          </a:xfrm>
          <a:prstGeom prst="rect">
            <a:avLst/>
          </a:prstGeom>
        </p:spPr>
        <p:txBody>
          <a:bodyPr vert="horz" lIns="90654" tIns="45327" rIns="90654" bIns="45327" rtlCol="0" anchor="b"/>
          <a:lstStyle>
            <a:lvl1pPr algn="l">
              <a:defRPr sz="1200"/>
            </a:lvl1pPr>
          </a:lstStyle>
          <a:p>
            <a:endParaRPr lang="en-US"/>
          </a:p>
        </p:txBody>
      </p:sp>
      <p:sp>
        <p:nvSpPr>
          <p:cNvPr id="5" name="Slide Number Placeholder 4"/>
          <p:cNvSpPr>
            <a:spLocks noGrp="1"/>
          </p:cNvSpPr>
          <p:nvPr>
            <p:ph type="sldNum" sz="quarter" idx="3"/>
          </p:nvPr>
        </p:nvSpPr>
        <p:spPr>
          <a:xfrm>
            <a:off x="3937119" y="8772854"/>
            <a:ext cx="3011385" cy="463222"/>
          </a:xfrm>
          <a:prstGeom prst="rect">
            <a:avLst/>
          </a:prstGeom>
        </p:spPr>
        <p:txBody>
          <a:bodyPr vert="horz" lIns="90654" tIns="45327" rIns="90654" bIns="45327" rtlCol="0" anchor="b"/>
          <a:lstStyle>
            <a:lvl1pPr algn="r">
              <a:defRPr sz="1200"/>
            </a:lvl1pPr>
          </a:lstStyle>
          <a:p>
            <a:fld id="{285A80ED-9F44-450F-AD6B-0501AC9CC93A}" type="slidenum">
              <a:rPr lang="en-US" smtClean="0"/>
              <a:t>‹#›</a:t>
            </a:fld>
            <a:endParaRPr lang="en-US"/>
          </a:p>
        </p:txBody>
      </p:sp>
    </p:spTree>
    <p:extLst>
      <p:ext uri="{BB962C8B-B14F-4D97-AF65-F5344CB8AC3E}">
        <p14:creationId xmlns:p14="http://schemas.microsoft.com/office/powerpoint/2010/main" val="876890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11700" cy="463408"/>
          </a:xfrm>
          <a:prstGeom prst="rect">
            <a:avLst/>
          </a:prstGeom>
        </p:spPr>
        <p:txBody>
          <a:bodyPr vert="horz" lIns="92461" tIns="46230" rIns="92461" bIns="46230" rtlCol="0"/>
          <a:lstStyle>
            <a:lvl1pPr algn="l">
              <a:defRPr sz="1200"/>
            </a:lvl1pPr>
          </a:lstStyle>
          <a:p>
            <a:endParaRPr lang="en-US" dirty="0"/>
          </a:p>
        </p:txBody>
      </p:sp>
      <p:sp>
        <p:nvSpPr>
          <p:cNvPr id="3" name="Date Placeholder 2"/>
          <p:cNvSpPr>
            <a:spLocks noGrp="1"/>
          </p:cNvSpPr>
          <p:nvPr>
            <p:ph type="dt" idx="1"/>
          </p:nvPr>
        </p:nvSpPr>
        <p:spPr>
          <a:xfrm>
            <a:off x="3936770" y="3"/>
            <a:ext cx="3011700" cy="463408"/>
          </a:xfrm>
          <a:prstGeom prst="rect">
            <a:avLst/>
          </a:prstGeom>
        </p:spPr>
        <p:txBody>
          <a:bodyPr vert="horz" lIns="92461" tIns="46230" rIns="92461" bIns="46230" rtlCol="0"/>
          <a:lstStyle>
            <a:lvl1pPr algn="r">
              <a:defRPr sz="1200"/>
            </a:lvl1pPr>
          </a:lstStyle>
          <a:p>
            <a:fld id="{B53EFC05-CE2F-445A-AF63-DA084EF42283}" type="datetimeFigureOut">
              <a:rPr lang="en-US" smtClean="0"/>
              <a:pPr/>
              <a:t>12/3/2021</a:t>
            </a:fld>
            <a:endParaRPr lang="en-US" dirty="0"/>
          </a:p>
        </p:txBody>
      </p:sp>
      <p:sp>
        <p:nvSpPr>
          <p:cNvPr id="4" name="Slide Image Placeholder 3"/>
          <p:cNvSpPr>
            <a:spLocks noGrp="1" noRot="1" noChangeAspect="1"/>
          </p:cNvSpPr>
          <p:nvPr>
            <p:ph type="sldImg" idx="2"/>
          </p:nvPr>
        </p:nvSpPr>
        <p:spPr>
          <a:xfrm>
            <a:off x="1395413" y="1154113"/>
            <a:ext cx="4159250" cy="3119437"/>
          </a:xfrm>
          <a:prstGeom prst="rect">
            <a:avLst/>
          </a:prstGeom>
          <a:noFill/>
          <a:ln w="12700">
            <a:solidFill>
              <a:prstClr val="black"/>
            </a:solidFill>
          </a:ln>
        </p:spPr>
        <p:txBody>
          <a:bodyPr vert="horz" lIns="92461" tIns="46230" rIns="92461" bIns="46230" rtlCol="0" anchor="ctr"/>
          <a:lstStyle/>
          <a:p>
            <a:endParaRPr lang="en-US" dirty="0"/>
          </a:p>
        </p:txBody>
      </p:sp>
      <p:sp>
        <p:nvSpPr>
          <p:cNvPr id="5" name="Notes Placeholder 4"/>
          <p:cNvSpPr>
            <a:spLocks noGrp="1"/>
          </p:cNvSpPr>
          <p:nvPr>
            <p:ph type="body" sz="quarter" idx="3"/>
          </p:nvPr>
        </p:nvSpPr>
        <p:spPr>
          <a:xfrm>
            <a:off x="695009" y="4444863"/>
            <a:ext cx="5560060" cy="3636705"/>
          </a:xfrm>
          <a:prstGeom prst="rect">
            <a:avLst/>
          </a:prstGeom>
        </p:spPr>
        <p:txBody>
          <a:bodyPr vert="horz" lIns="92461" tIns="46230" rIns="92461" bIns="462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2"/>
            <a:ext cx="3011700" cy="463407"/>
          </a:xfrm>
          <a:prstGeom prst="rect">
            <a:avLst/>
          </a:prstGeom>
        </p:spPr>
        <p:txBody>
          <a:bodyPr vert="horz" lIns="92461" tIns="46230" rIns="92461" bIns="4623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70" y="8772672"/>
            <a:ext cx="3011700" cy="463407"/>
          </a:xfrm>
          <a:prstGeom prst="rect">
            <a:avLst/>
          </a:prstGeom>
        </p:spPr>
        <p:txBody>
          <a:bodyPr vert="horz" lIns="92461" tIns="46230" rIns="92461" bIns="46230" rtlCol="0" anchor="b"/>
          <a:lstStyle>
            <a:lvl1pPr algn="r">
              <a:defRPr sz="1200"/>
            </a:lvl1pPr>
          </a:lstStyle>
          <a:p>
            <a:fld id="{19F2D85E-DD41-4138-B7F4-0D3D585A3E91}" type="slidenum">
              <a:rPr lang="en-US" smtClean="0"/>
              <a:pPr/>
              <a:t>‹#›</a:t>
            </a:fld>
            <a:endParaRPr lang="en-US" dirty="0"/>
          </a:p>
        </p:txBody>
      </p:sp>
    </p:spTree>
    <p:extLst>
      <p:ext uri="{BB962C8B-B14F-4D97-AF65-F5344CB8AC3E}">
        <p14:creationId xmlns:p14="http://schemas.microsoft.com/office/powerpoint/2010/main" val="2727569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6866" y="4399072"/>
            <a:ext cx="6166193" cy="4360538"/>
          </a:xfrm>
        </p:spPr>
        <p:txBody>
          <a:bodyPr/>
          <a:lstStyle/>
          <a:p>
            <a:r>
              <a:rPr lang="en-US" dirty="0" smtClean="0"/>
              <a:t>This</a:t>
            </a:r>
            <a:r>
              <a:rPr lang="en-US" baseline="0" dirty="0" smtClean="0"/>
              <a:t> is the Phase 1 </a:t>
            </a:r>
            <a:r>
              <a:rPr lang="en-US" baseline="0" dirty="0" err="1" smtClean="0"/>
              <a:t>RL</a:t>
            </a:r>
            <a:r>
              <a:rPr lang="en-US" baseline="0" dirty="0" smtClean="0"/>
              <a:t>/RA Slide deck (full) and is used primarily to train Chaplains, and Judge Advocates in the full </a:t>
            </a:r>
            <a:r>
              <a:rPr lang="en-US" baseline="0" dirty="0" err="1" smtClean="0"/>
              <a:t>RL</a:t>
            </a:r>
            <a:r>
              <a:rPr lang="en-US" baseline="0" dirty="0" smtClean="0"/>
              <a:t>/RA standard, policies and procedures. Key tasks, best practices and </a:t>
            </a:r>
            <a:r>
              <a:rPr lang="en-US" baseline="0" dirty="0" err="1" smtClean="0"/>
              <a:t>TTPs</a:t>
            </a:r>
            <a:r>
              <a:rPr lang="en-US" baseline="0" dirty="0" smtClean="0"/>
              <a:t> for Chaplains, Commanders and staff are covered. This is critical training for all, and though there are no specific tasks or  TTP’s for JAG personnel, this slide deck will orient and inform their legal advisement to the command enabling a common operational picture with their Chaplain and Staff peers.</a:t>
            </a:r>
            <a:endParaRPr lang="en-US" dirty="0"/>
          </a:p>
          <a:p>
            <a:r>
              <a:rPr lang="en-US" dirty="0" smtClean="0"/>
              <a:t> </a:t>
            </a:r>
            <a:endParaRPr lang="en-US" dirty="0"/>
          </a:p>
          <a:p>
            <a:r>
              <a:rPr lang="en-US" dirty="0"/>
              <a:t>Reinforced Tasks: </a:t>
            </a:r>
          </a:p>
          <a:p>
            <a:endParaRPr lang="en-US" dirty="0"/>
          </a:p>
          <a:p>
            <a:r>
              <a:rPr lang="en-US" dirty="0" smtClean="0"/>
              <a:t>Resources</a:t>
            </a:r>
            <a:r>
              <a:rPr lang="en-US" dirty="0"/>
              <a:t>: Projector and </a:t>
            </a:r>
            <a:r>
              <a:rPr lang="en-US" dirty="0" smtClean="0"/>
              <a:t>screen</a:t>
            </a:r>
          </a:p>
          <a:p>
            <a:endParaRPr lang="en-US" dirty="0" smtClean="0"/>
          </a:p>
          <a:p>
            <a:r>
              <a:rPr lang="en-US" dirty="0" smtClean="0"/>
              <a:t>OPTION 1: Covers Sections 1-3. Estimated Training time 1.5 – 2 hours </a:t>
            </a:r>
            <a:r>
              <a:rPr lang="en-US" baseline="0" dirty="0" smtClean="0"/>
              <a:t>with two 10-minute breaks including discussion and breakouts with scenarios.</a:t>
            </a:r>
          </a:p>
          <a:p>
            <a:endParaRPr lang="en-US" dirty="0"/>
          </a:p>
          <a:p>
            <a:r>
              <a:rPr lang="en-US" dirty="0" smtClean="0"/>
              <a:t>OPTION 2:  Covers ALL modules 1-3 INCLUDING backup slides.  Estimated time = 3 </a:t>
            </a:r>
            <a:r>
              <a:rPr lang="en-US" dirty="0"/>
              <a:t>Hours:</a:t>
            </a:r>
            <a:r>
              <a:rPr lang="en-US" baseline="0" dirty="0"/>
              <a:t> three 50-minute blocks of instruction with two 10-minute </a:t>
            </a:r>
            <a:r>
              <a:rPr lang="en-US" baseline="0" dirty="0" smtClean="0"/>
              <a:t>breaks including discussion and breakouts with scenarios.</a:t>
            </a:r>
            <a:endParaRPr lang="en-US" baseline="0" dirty="0"/>
          </a:p>
          <a:p>
            <a:endParaRPr lang="en-US" baseline="0" dirty="0"/>
          </a:p>
          <a:p>
            <a:r>
              <a:rPr lang="en-US" baseline="0" dirty="0"/>
              <a:t>Read Ahead Material: </a:t>
            </a:r>
          </a:p>
          <a:p>
            <a:pPr marL="228828" indent="-228828" defTabSz="913941">
              <a:buFontTx/>
              <a:buAutoNum type="arabicParenR"/>
              <a:defRPr/>
            </a:pPr>
            <a:r>
              <a:rPr lang="en-US" baseline="0" dirty="0"/>
              <a:t>ATP 1-05.04 Religious Support &amp; Internal Advisement (March 2017) para 1-11 through 1-16</a:t>
            </a:r>
          </a:p>
          <a:p>
            <a:pPr marL="228828" indent="-228828" defTabSz="913941">
              <a:buFontTx/>
              <a:buAutoNum type="arabicParenR"/>
              <a:defRPr/>
            </a:pPr>
            <a:r>
              <a:rPr lang="en-US" baseline="0" dirty="0"/>
              <a:t>Attorney General Memorandum on Religious Freedom 6 October 2017, pp 1-8</a:t>
            </a:r>
          </a:p>
          <a:p>
            <a:pPr marL="228828" indent="-228828" defTabSz="913941">
              <a:buFontTx/>
              <a:buAutoNum type="arabicParenR"/>
              <a:defRPr/>
            </a:pPr>
            <a:r>
              <a:rPr lang="en-US" baseline="0" dirty="0"/>
              <a:t>AR 600-20 Army Command Policy, para 5-6 Religious </a:t>
            </a:r>
            <a:r>
              <a:rPr lang="en-US" baseline="0" dirty="0" smtClean="0"/>
              <a:t>Accommodation/Annex P</a:t>
            </a:r>
            <a:r>
              <a:rPr lang="en-US" b="1" baseline="0" dirty="0" smtClean="0">
                <a:solidFill>
                  <a:srgbClr val="FF0000"/>
                </a:solidFill>
              </a:rPr>
              <a:t> –</a:t>
            </a:r>
            <a:r>
              <a:rPr lang="en-US" b="0" baseline="0" dirty="0" smtClean="0">
                <a:solidFill>
                  <a:srgbClr val="FF0000"/>
                </a:solidFill>
              </a:rPr>
              <a:t> 24 JUN 2020 </a:t>
            </a:r>
          </a:p>
          <a:p>
            <a:pPr marL="228828" indent="-228828" defTabSz="913941">
              <a:buFontTx/>
              <a:buAutoNum type="arabicParenR"/>
              <a:defRPr/>
            </a:pPr>
            <a:r>
              <a:rPr lang="en-US" b="0" baseline="0" dirty="0" smtClean="0">
                <a:solidFill>
                  <a:srgbClr val="FF0000"/>
                </a:solidFill>
              </a:rPr>
              <a:t>DODI 1300.17 – 1 SEP 2020</a:t>
            </a:r>
            <a:endParaRPr lang="en-US" b="0" baseline="0" dirty="0">
              <a:solidFill>
                <a:srgbClr val="C00000"/>
              </a:solidFill>
            </a:endParaRPr>
          </a:p>
        </p:txBody>
      </p:sp>
      <p:sp>
        <p:nvSpPr>
          <p:cNvPr id="4" name="Slide Number Placeholder 3"/>
          <p:cNvSpPr>
            <a:spLocks noGrp="1"/>
          </p:cNvSpPr>
          <p:nvPr>
            <p:ph type="sldNum" sz="quarter" idx="10"/>
          </p:nvPr>
        </p:nvSpPr>
        <p:spPr/>
        <p:txBody>
          <a:bodyPr/>
          <a:lstStyle/>
          <a:p>
            <a:fld id="{19F2D85E-DD41-4138-B7F4-0D3D585A3E91}" type="slidenum">
              <a:rPr lang="en-US" smtClean="0"/>
              <a:pPr/>
              <a:t>1</a:t>
            </a:fld>
            <a:endParaRPr lang="en-US" dirty="0"/>
          </a:p>
        </p:txBody>
      </p:sp>
    </p:spTree>
    <p:extLst>
      <p:ext uri="{BB962C8B-B14F-4D97-AF65-F5344CB8AC3E}">
        <p14:creationId xmlns:p14="http://schemas.microsoft.com/office/powerpoint/2010/main" val="3964321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54113"/>
            <a:ext cx="4159250" cy="3119437"/>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850C66C5-7AF8-4EC2-A510-66305D45413B}" type="slidenum">
              <a:rPr lang="en-US" smtClean="0"/>
              <a:pPr/>
              <a:t>11</a:t>
            </a:fld>
            <a:endParaRPr lang="en-US" dirty="0"/>
          </a:p>
        </p:txBody>
      </p:sp>
    </p:spTree>
    <p:extLst>
      <p:ext uri="{BB962C8B-B14F-4D97-AF65-F5344CB8AC3E}">
        <p14:creationId xmlns:p14="http://schemas.microsoft.com/office/powerpoint/2010/main" val="893993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90" indent="-169890">
              <a:buFontTx/>
              <a:buChar char="-"/>
            </a:pPr>
            <a:endParaRPr lang="en-US" baseline="0" dirty="0"/>
          </a:p>
          <a:p>
            <a:pPr marL="169890" indent="-169890">
              <a:buFontTx/>
              <a:buChar char="-"/>
            </a:pPr>
            <a:r>
              <a:rPr lang="en-US" baseline="0" dirty="0"/>
              <a:t>Statements</a:t>
            </a:r>
            <a:r>
              <a:rPr lang="en-US" dirty="0"/>
              <a:t> </a:t>
            </a:r>
            <a:r>
              <a:rPr lang="en-US" baseline="0" dirty="0"/>
              <a:t>on this slide and the next are taken directly from ATP 1-05-04 and speak to the REAL benefits of a robust commitment to Religious Liberty.</a:t>
            </a:r>
          </a:p>
          <a:p>
            <a:pPr marL="169890" indent="-169890">
              <a:buFontTx/>
              <a:buChar char="-"/>
            </a:pPr>
            <a:endParaRPr lang="en-US" baseline="0" dirty="0"/>
          </a:p>
          <a:p>
            <a:pPr marL="169890" indent="-169890">
              <a:buFontTx/>
              <a:buChar char="-"/>
            </a:pP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12</a:t>
            </a:fld>
            <a:endParaRPr lang="en-US" dirty="0"/>
          </a:p>
        </p:txBody>
      </p:sp>
    </p:spTree>
    <p:extLst>
      <p:ext uri="{BB962C8B-B14F-4D97-AF65-F5344CB8AC3E}">
        <p14:creationId xmlns:p14="http://schemas.microsoft.com/office/powerpoint/2010/main" val="3240670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17</a:t>
            </a:fld>
            <a:endParaRPr lang="en-US" dirty="0"/>
          </a:p>
        </p:txBody>
      </p:sp>
    </p:spTree>
    <p:extLst>
      <p:ext uri="{BB962C8B-B14F-4D97-AF65-F5344CB8AC3E}">
        <p14:creationId xmlns:p14="http://schemas.microsoft.com/office/powerpoint/2010/main" val="591690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Army policy directs different types of procedures and different levels of command approval for different types of RA. Chaplains must be able to discern the different types of potential RA that may present itself in units before how Soldiers and the command proceed to begin processing formal requests. </a:t>
            </a:r>
          </a:p>
          <a:p>
            <a:r>
              <a:rPr lang="en-US" dirty="0"/>
              <a:t>Listed here are potential types of religious exercise that may result in initiation of a RA request.  </a:t>
            </a:r>
          </a:p>
          <a:p>
            <a:r>
              <a:rPr lang="en-US" dirty="0"/>
              <a:t> </a:t>
            </a:r>
          </a:p>
          <a:p>
            <a:r>
              <a:rPr lang="en-US" dirty="0"/>
              <a:t>In slides that follow we will first discuss what we will call "routine" requests that can usually be resolved at lowest levels of command, before then discussing special procedures for medical and uniform and grooming requests. </a:t>
            </a:r>
          </a:p>
          <a:p>
            <a:r>
              <a:rPr lang="en-US" dirty="0"/>
              <a:t> </a:t>
            </a:r>
          </a:p>
          <a:p>
            <a:r>
              <a:rPr lang="en-US" dirty="0"/>
              <a:t>Dietary practices, worship practices, religious observances, and religious speech or speech abstention issues will usually be characterized as routine for purposes of which set of procedures to follow.</a:t>
            </a:r>
          </a:p>
          <a:p>
            <a:r>
              <a:rPr lang="en-US" dirty="0"/>
              <a:t>An example of a religious “speech” issue could involve claims that one should not be accommodated regarding existing restrictions on using workspace or duty hours to share one’s faith such or to gather for a prayer or religious study meeting.</a:t>
            </a:r>
          </a:p>
          <a:p>
            <a:r>
              <a:rPr lang="en-US" dirty="0"/>
              <a:t>An example of an abstention issue that has arisen previously is a commander who does not want to sign a certificate of appreciation for a same sex spouse based upon personal religious convictions.</a:t>
            </a:r>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166676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1662"/>
          </a:xfrm>
        </p:spPr>
      </p:sp>
      <p:sp>
        <p:nvSpPr>
          <p:cNvPr id="3" name="Notes Placeholder 2"/>
          <p:cNvSpPr>
            <a:spLocks noGrp="1"/>
          </p:cNvSpPr>
          <p:nvPr>
            <p:ph type="body" idx="1"/>
          </p:nvPr>
        </p:nvSpPr>
        <p:spPr/>
        <p:txBody>
          <a:bodyPr/>
          <a:lstStyle/>
          <a:p>
            <a:pPr defTabSz="915313">
              <a:defRPr/>
            </a:pPr>
            <a:r>
              <a:rPr lang="en-US" dirty="0"/>
              <a:t>When presented with a RA issue involving uniform and grooming standards, UMT advisors and decision makers must be sure to distinguish which type of request is being made according to these four listed categories so that the proper procedures are followed. </a:t>
            </a:r>
            <a:r>
              <a:rPr lang="en-US" i="1" dirty="0">
                <a:solidFill>
                  <a:srgbClr val="FF0000"/>
                </a:solidFill>
                <a:latin typeface="Arial" panose="020B0604020202020204" pitchFamily="34" charset="0"/>
                <a:cs typeface="Arial" panose="020B0604020202020204" pitchFamily="34" charset="0"/>
              </a:rPr>
              <a:t>Determining RA types according to the following four categories can assist UMTs in RA advisement: **This is NOT an official policy tool, but can be effective in helping the UMT categorize and assess RA requests as it advises the command.</a:t>
            </a:r>
          </a:p>
          <a:p>
            <a:pPr defTabSz="915313">
              <a:defRPr/>
            </a:pPr>
            <a:endParaRPr lang="en-US" i="1" dirty="0">
              <a:solidFill>
                <a:srgbClr val="FF0000"/>
              </a:solidFill>
              <a:latin typeface="Arial" panose="020B0604020202020204" pitchFamily="34" charset="0"/>
              <a:cs typeface="Arial" panose="020B0604020202020204" pitchFamily="34" charset="0"/>
            </a:endParaRPr>
          </a:p>
          <a:p>
            <a:pPr defTabSz="915313">
              <a:defRPr/>
            </a:pPr>
            <a:endParaRPr lang="en-US" dirty="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19</a:t>
            </a:fld>
            <a:endParaRPr lang="en-US" dirty="0"/>
          </a:p>
        </p:txBody>
      </p:sp>
    </p:spTree>
    <p:extLst>
      <p:ext uri="{BB962C8B-B14F-4D97-AF65-F5344CB8AC3E}">
        <p14:creationId xmlns:p14="http://schemas.microsoft.com/office/powerpoint/2010/main" val="2953692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6541" y="4478478"/>
            <a:ext cx="6508691" cy="4491824"/>
          </a:xfrm>
        </p:spPr>
        <p:txBody>
          <a:bodyPr/>
          <a:lstStyle/>
          <a:p>
            <a:pPr marL="171364" indent="-171364">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20</a:t>
            </a:fld>
            <a:endParaRPr lang="en-US" dirty="0"/>
          </a:p>
        </p:txBody>
      </p:sp>
    </p:spTree>
    <p:extLst>
      <p:ext uri="{BB962C8B-B14F-4D97-AF65-F5344CB8AC3E}">
        <p14:creationId xmlns:p14="http://schemas.microsoft.com/office/powerpoint/2010/main" val="2353162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6541" y="4478478"/>
            <a:ext cx="6508691" cy="4491824"/>
          </a:xfrm>
        </p:spPr>
        <p:txBody>
          <a:bodyPr/>
          <a:lstStyle/>
          <a:p>
            <a:pPr marL="171364" indent="-171364">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21</a:t>
            </a:fld>
            <a:endParaRPr lang="en-US" dirty="0"/>
          </a:p>
        </p:txBody>
      </p:sp>
    </p:spTree>
    <p:extLst>
      <p:ext uri="{BB962C8B-B14F-4D97-AF65-F5344CB8AC3E}">
        <p14:creationId xmlns:p14="http://schemas.microsoft.com/office/powerpoint/2010/main" val="343817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6541" y="4478478"/>
            <a:ext cx="6508691" cy="4491824"/>
          </a:xfrm>
        </p:spPr>
        <p:txBody>
          <a:bodyPr/>
          <a:lstStyle/>
          <a:p>
            <a:pPr marL="171364" indent="-171364">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22</a:t>
            </a:fld>
            <a:endParaRPr lang="en-US" dirty="0"/>
          </a:p>
        </p:txBody>
      </p:sp>
    </p:spTree>
    <p:extLst>
      <p:ext uri="{BB962C8B-B14F-4D97-AF65-F5344CB8AC3E}">
        <p14:creationId xmlns:p14="http://schemas.microsoft.com/office/powerpoint/2010/main" val="4207232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6541" y="4478478"/>
            <a:ext cx="6508691" cy="4491824"/>
          </a:xfrm>
        </p:spPr>
        <p:txBody>
          <a:bodyPr/>
          <a:lstStyle/>
          <a:p>
            <a:pPr marL="171364" indent="-171364">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23</a:t>
            </a:fld>
            <a:endParaRPr lang="en-US" dirty="0"/>
          </a:p>
        </p:txBody>
      </p:sp>
    </p:spTree>
    <p:extLst>
      <p:ext uri="{BB962C8B-B14F-4D97-AF65-F5344CB8AC3E}">
        <p14:creationId xmlns:p14="http://schemas.microsoft.com/office/powerpoint/2010/main" val="4163681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54113"/>
            <a:ext cx="4159250" cy="3119437"/>
          </a:xfrm>
        </p:spPr>
      </p:sp>
      <p:sp>
        <p:nvSpPr>
          <p:cNvPr id="3" name="Notes Placeholder 2"/>
          <p:cNvSpPr>
            <a:spLocks noGrp="1"/>
          </p:cNvSpPr>
          <p:nvPr>
            <p:ph type="body" idx="1"/>
          </p:nvPr>
        </p:nvSpPr>
        <p:spPr/>
        <p:txBody>
          <a:bodyPr/>
          <a:lstStyle/>
          <a:p>
            <a:pPr defTabSz="907441"/>
            <a:r>
              <a:rPr lang="en-US" dirty="0"/>
              <a:t>The next slides explain in detail the two different roles a chaplain or </a:t>
            </a:r>
            <a:r>
              <a:rPr lang="en-US" sz="1200" dirty="0" smtClean="0">
                <a:latin typeface="Arial" panose="020B0604020202020204" pitchFamily="34" charset="0"/>
                <a:cs typeface="Arial" panose="020B0604020202020204" pitchFamily="34" charset="0"/>
              </a:rPr>
              <a:t>Religious Affairs Specialist</a:t>
            </a:r>
            <a:r>
              <a:rPr lang="en-US" dirty="0" smtClean="0"/>
              <a:t> </a:t>
            </a:r>
            <a:r>
              <a:rPr lang="en-US" dirty="0"/>
              <a:t>may fulfill regarding RA. Sometimes a chaplain may need to fulfill both of these roles for the same RA request, and sometimes two different chaplains will fulfill these responsibilities.</a:t>
            </a:r>
          </a:p>
          <a:p>
            <a:pPr defTabSz="907441"/>
            <a:endParaRPr lang="en-US" dirty="0"/>
          </a:p>
          <a:p>
            <a:pPr defTabSz="907441"/>
            <a:r>
              <a:rPr lang="en-US" dirty="0"/>
              <a:t>Internal Advisement. Internal advisement is defined as “a required religious support capability that advises on religion, morals, and morale within units, and ethical decision making of the command” (ATP 1-05.04, p. 1-6).</a:t>
            </a:r>
          </a:p>
          <a:p>
            <a:pPr defTabSz="907441"/>
            <a:endParaRPr lang="en-US" dirty="0"/>
          </a:p>
          <a:p>
            <a:pPr defTabSz="907441"/>
            <a:r>
              <a:rPr lang="en-US" dirty="0"/>
              <a:t>Chaplains must be prepared to advise commands at all echelons on all matters of religion, to include “the religious needs of assigned personnel.” (AR 165-1, p. 3-3).</a:t>
            </a:r>
          </a:p>
          <a:p>
            <a:pPr defTabSz="907441"/>
            <a:endParaRPr lang="en-US" dirty="0"/>
          </a:p>
          <a:p>
            <a:pPr defTabSz="907441"/>
            <a:r>
              <a:rPr lang="en-US" dirty="0"/>
              <a:t>Authoritative guidance on the Chaplain Corps RA advisory role is provided in Chapter 1 and Appendix A of ATP 1-05.04.</a:t>
            </a:r>
          </a:p>
          <a:p>
            <a:pPr defTabSz="907441"/>
            <a:endParaRPr lang="en-US" dirty="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27</a:t>
            </a:fld>
            <a:endParaRPr lang="en-US" dirty="0"/>
          </a:p>
        </p:txBody>
      </p:sp>
    </p:spTree>
    <p:extLst>
      <p:ext uri="{BB962C8B-B14F-4D97-AF65-F5344CB8AC3E}">
        <p14:creationId xmlns:p14="http://schemas.microsoft.com/office/powerpoint/2010/main" val="2994406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54113"/>
            <a:ext cx="4159250" cy="3119437"/>
          </a:xfrm>
        </p:spPr>
      </p:sp>
      <p:sp>
        <p:nvSpPr>
          <p:cNvPr id="3" name="Notes Placeholder 2"/>
          <p:cNvSpPr>
            <a:spLocks noGrp="1"/>
          </p:cNvSpPr>
          <p:nvPr>
            <p:ph type="body" idx="1"/>
          </p:nvPr>
        </p:nvSpPr>
        <p:spPr/>
        <p:txBody>
          <a:bodyPr/>
          <a:lstStyle/>
          <a:p>
            <a:r>
              <a:rPr lang="en-US" dirty="0"/>
              <a:t>Invite participants to read their Learning Objectives.</a:t>
            </a:r>
          </a:p>
        </p:txBody>
      </p:sp>
      <p:sp>
        <p:nvSpPr>
          <p:cNvPr id="4" name="Slide Number Placeholder 3"/>
          <p:cNvSpPr>
            <a:spLocks noGrp="1"/>
          </p:cNvSpPr>
          <p:nvPr>
            <p:ph type="sldNum" sz="quarter" idx="10"/>
          </p:nvPr>
        </p:nvSpPr>
        <p:spPr/>
        <p:txBody>
          <a:bodyPr/>
          <a:lstStyle/>
          <a:p>
            <a:fld id="{19F2D85E-DD41-4138-B7F4-0D3D585A3E91}" type="slidenum">
              <a:rPr lang="en-US" smtClean="0"/>
              <a:pPr/>
              <a:t>2</a:t>
            </a:fld>
            <a:endParaRPr lang="en-US" dirty="0"/>
          </a:p>
        </p:txBody>
      </p:sp>
    </p:spTree>
    <p:extLst>
      <p:ext uri="{BB962C8B-B14F-4D97-AF65-F5344CB8AC3E}">
        <p14:creationId xmlns:p14="http://schemas.microsoft.com/office/powerpoint/2010/main" val="4082981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54113"/>
            <a:ext cx="4159250" cy="3119437"/>
          </a:xfrm>
        </p:spPr>
      </p:sp>
      <p:sp>
        <p:nvSpPr>
          <p:cNvPr id="3" name="Notes Placeholder 2"/>
          <p:cNvSpPr>
            <a:spLocks noGrp="1"/>
          </p:cNvSpPr>
          <p:nvPr>
            <p:ph type="body" idx="1"/>
          </p:nvPr>
        </p:nvSpPr>
        <p:spPr/>
        <p:txBody>
          <a:bodyPr/>
          <a:lstStyle/>
          <a:p>
            <a:pPr defTabSz="907441"/>
            <a:r>
              <a:rPr lang="en-US" dirty="0"/>
              <a:t>Direct participants to take a moment to read the slide.</a:t>
            </a:r>
          </a:p>
          <a:p>
            <a:pPr defTabSz="907441"/>
            <a:endParaRPr lang="en-US" dirty="0"/>
          </a:p>
          <a:p>
            <a:pPr defTabSz="907441"/>
            <a:r>
              <a:rPr lang="en-US" dirty="0"/>
              <a:t>A slide below will show the format of the memorandum for the command that must be written after the interview.</a:t>
            </a:r>
          </a:p>
          <a:p>
            <a:pPr defTabSz="907441"/>
            <a:endParaRPr lang="en-US" dirty="0"/>
          </a:p>
          <a:p>
            <a:pPr defTabSz="907441"/>
            <a:r>
              <a:rPr lang="en-US" dirty="0"/>
              <a:t>While the chaplain may or may not make a recommendation for approval or disapproval of the request, it is not required for this formal interviewer role. </a:t>
            </a:r>
          </a:p>
          <a:p>
            <a:pPr defTabSz="907441"/>
            <a:endParaRPr lang="en-US" dirty="0"/>
          </a:p>
          <a:p>
            <a:pPr defTabSz="907441"/>
            <a:r>
              <a:rPr lang="en-US" dirty="0"/>
              <a:t>Since the purpose of the interview involves</a:t>
            </a:r>
            <a:r>
              <a:rPr lang="en-US" baseline="0" dirty="0"/>
              <a:t> identifying</a:t>
            </a:r>
            <a:r>
              <a:rPr lang="en-US" dirty="0"/>
              <a:t> the religious basis and sincerity and does not require the interviewing chaplain to consider broader military mission impacts and necessities or viable alternatives, it is usually best for chaplains to reserve approval/disapproval recommendations for advice provided within their general advisory role on religion covered in the previous two slides. The advantage is that confidentiality may be offered in that case to the advisee/decision maker, and the chaplain is more free to consider other factors.</a:t>
            </a:r>
            <a:r>
              <a:rPr lang="en-US" baseline="0" dirty="0"/>
              <a:t> This is especially the case when the interviewing chaplain is not the commander’s own assigned staff chaplain.</a:t>
            </a:r>
            <a:endParaRPr lang="en-US" dirty="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28</a:t>
            </a:fld>
            <a:endParaRPr lang="en-US" dirty="0"/>
          </a:p>
        </p:txBody>
      </p:sp>
    </p:spTree>
    <p:extLst>
      <p:ext uri="{BB962C8B-B14F-4D97-AF65-F5344CB8AC3E}">
        <p14:creationId xmlns:p14="http://schemas.microsoft.com/office/powerpoint/2010/main" val="3737395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54113"/>
            <a:ext cx="4159250" cy="3119437"/>
          </a:xfrm>
        </p:spPr>
      </p:sp>
      <p:sp>
        <p:nvSpPr>
          <p:cNvPr id="3" name="Notes Placeholder 2"/>
          <p:cNvSpPr>
            <a:spLocks noGrp="1"/>
          </p:cNvSpPr>
          <p:nvPr>
            <p:ph type="body" idx="1"/>
          </p:nvPr>
        </p:nvSpPr>
        <p:spPr/>
        <p:txBody>
          <a:bodyPr/>
          <a:lstStyle/>
          <a:p>
            <a:pPr defTabSz="907441"/>
            <a:r>
              <a:rPr lang="en-US" dirty="0"/>
              <a:t>Chaplains and religious affairs specialists can both perform the general RA advisory role and provide complete confidentiality to either Soldiers or other members of the command whom they advise. It is not required that it be a formal act of religion or counseling to offer confidentiality for one-on-one advisement. Confidentiality may be offered to advisees even when helping them determine how to make right and moral operational decisions (such as how to decide a RA request) based on the standards of Military Rule of Evidence 503 which only requires that the advisee want confidential advisement “as a matter of conscience”… morals and ethics are “matters of conscience”. This is explained in further detail at ATP 1-05.04, paragraphs 1-24 through 1-26.</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29</a:t>
            </a:fld>
            <a:endParaRPr lang="en-US" dirty="0"/>
          </a:p>
        </p:txBody>
      </p:sp>
    </p:spTree>
    <p:extLst>
      <p:ext uri="{BB962C8B-B14F-4D97-AF65-F5344CB8AC3E}">
        <p14:creationId xmlns:p14="http://schemas.microsoft.com/office/powerpoint/2010/main" val="72273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Break</a:t>
            </a:r>
            <a:r>
              <a:rPr lang="en-US" b="1" baseline="0" dirty="0"/>
              <a:t> participants into groups of 3-4 and assign some combination of the following 6 scenarios for each group to analyze, discuss, and prepare to share with the larger class how they would respond.  </a:t>
            </a:r>
          </a:p>
          <a:p>
            <a:endParaRPr lang="en-US" b="1" baseline="0" dirty="0"/>
          </a:p>
          <a:p>
            <a:r>
              <a:rPr lang="en-US" dirty="0"/>
              <a:t>Category 1, permitted</a:t>
            </a:r>
            <a:r>
              <a:rPr lang="en-US" baseline="0" dirty="0"/>
              <a:t> by regulation—no request required, not visible.</a:t>
            </a:r>
          </a:p>
          <a:p>
            <a:r>
              <a:rPr lang="en-US" baseline="0" dirty="0"/>
              <a:t>  </a:t>
            </a:r>
          </a:p>
          <a:p>
            <a:r>
              <a:rPr lang="en-US" dirty="0"/>
              <a:t>AR 670-1, </a:t>
            </a:r>
            <a:r>
              <a:rPr lang="en-US" dirty="0" err="1"/>
              <a:t>para</a:t>
            </a:r>
            <a:r>
              <a:rPr lang="en-US" dirty="0"/>
              <a:t>. 3-15b states: </a:t>
            </a:r>
          </a:p>
          <a:p>
            <a:r>
              <a:rPr lang="en-US" dirty="0"/>
              <a:t>Soldiers may wear religious items that are not visible or apparent when in duty uniform, provided they do not interfere with the performance of the Soldier’s military duties or interfere with the proper wearing of any authorized article of the uniform. Examples of such items include (but are not limited to) religious jewelry worn under the duty uniform or copies.</a:t>
            </a:r>
          </a:p>
          <a:p>
            <a:endParaRPr lang="en-US" baseline="0" dirty="0"/>
          </a:p>
          <a:p>
            <a:endParaRPr lang="en-US" baseline="0" dirty="0"/>
          </a:p>
          <a:p>
            <a:r>
              <a:rPr lang="en-US" baseline="0" dirty="0"/>
              <a:t>While no request is required, Soldiers often require the support of unit ministry teams to advise commanders of these provisions.  </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31</a:t>
            </a:fld>
            <a:endParaRPr lang="en-US" dirty="0"/>
          </a:p>
        </p:txBody>
      </p:sp>
    </p:spTree>
    <p:extLst>
      <p:ext uri="{BB962C8B-B14F-4D97-AF65-F5344CB8AC3E}">
        <p14:creationId xmlns:p14="http://schemas.microsoft.com/office/powerpoint/2010/main" val="3162469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1, permitted</a:t>
            </a:r>
            <a:r>
              <a:rPr lang="en-US" baseline="0" dirty="0"/>
              <a:t> by regulation—no request required.</a:t>
            </a:r>
          </a:p>
          <a:p>
            <a:endParaRPr lang="en-US" dirty="0"/>
          </a:p>
          <a:p>
            <a:r>
              <a:rPr lang="en-US" dirty="0"/>
              <a:t>AR 670-1, </a:t>
            </a:r>
            <a:r>
              <a:rPr lang="en-US" dirty="0" err="1"/>
              <a:t>para</a:t>
            </a:r>
            <a:r>
              <a:rPr lang="en-US" dirty="0"/>
              <a:t>. 3-15b states: </a:t>
            </a:r>
          </a:p>
          <a:p>
            <a:r>
              <a:rPr lang="en-US" dirty="0"/>
              <a:t>Soldiers may wear religious items that are not visible or apparent when in duty uniform, provided they do not interfere with the performance of the Soldier’s military duties or interfere with the proper wearing of any authorized article of the uniform. Examples of such items include (but are not limited to) religious jewelry worn under the duty uniform or copies.</a:t>
            </a:r>
          </a:p>
          <a:p>
            <a:endParaRPr lang="en-US" baseline="0" dirty="0"/>
          </a:p>
          <a:p>
            <a:r>
              <a:rPr lang="en-US" baseline="0" dirty="0"/>
              <a:t>While no request is required, Soldiers often require the support of Unit Ministry Teams to advise commanders of these provisions.  </a:t>
            </a:r>
            <a:endParaRPr lang="en-US" dirty="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32</a:t>
            </a:fld>
            <a:endParaRPr lang="en-US" dirty="0"/>
          </a:p>
        </p:txBody>
      </p:sp>
    </p:spTree>
    <p:extLst>
      <p:ext uri="{BB962C8B-B14F-4D97-AF65-F5344CB8AC3E}">
        <p14:creationId xmlns:p14="http://schemas.microsoft.com/office/powerpoint/2010/main" val="248059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9" y="4444863"/>
            <a:ext cx="5649759" cy="3636705"/>
          </a:xfrm>
        </p:spPr>
        <p:txBody>
          <a:bodyPr/>
          <a:lstStyle/>
          <a:p>
            <a:r>
              <a:rPr lang="en-US" dirty="0"/>
              <a:t>Sabbath observance could be considered a form of “worship” or “religious observance” RA request. No formal chaplain interview is needed for approval since this request does not involve waiver from Army-wide policy/regulations (it will be necessary if denied for the appeal).</a:t>
            </a:r>
          </a:p>
          <a:p>
            <a:endParaRPr lang="en-US" dirty="0"/>
          </a:p>
          <a:p>
            <a:r>
              <a:rPr lang="en-US" dirty="0"/>
              <a:t>Sabbath observance would be most common for Jews and Seventh-Day Adventists, but others could request it for irregular (non-fixed)</a:t>
            </a:r>
            <a:r>
              <a:rPr lang="en-US" baseline="0" dirty="0"/>
              <a:t> observances, such as Ramadan (Islam) or Holi (Hinduism).  Commands can often accommodate such requests with no adverse impact to the mission.  </a:t>
            </a:r>
          </a:p>
          <a:p>
            <a:endParaRPr lang="en-US" dirty="0"/>
          </a:p>
          <a:p>
            <a:r>
              <a:rPr lang="en-US" dirty="0"/>
              <a:t>UMTs in their advisory role can help Soldiers specify or narrow down the types of duties from which they desire accommodation where operations may often require duty during that period. They can also help requesting Soldiers suggest how they could compensate for the RA by working alternative times for other </a:t>
            </a:r>
            <a:r>
              <a:rPr lang="en-US" dirty="0" err="1"/>
              <a:t>Soliders</a:t>
            </a:r>
            <a:r>
              <a:rPr lang="en-US" dirty="0"/>
              <a:t>.</a:t>
            </a:r>
          </a:p>
          <a:p>
            <a:endParaRPr lang="en-US" baseline="0" dirty="0"/>
          </a:p>
          <a:p>
            <a:r>
              <a:rPr lang="en-US" dirty="0"/>
              <a:t>UMTs in their general advisory role can help command decision makers consider potential impacts to the Soldier and unit of granting or denying the RA to consider the “compelling government interest”/military necessity, and potential “least restrictive means” to accomplish the mission while promoting the RA in the interests of free exercise.  </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33</a:t>
            </a:fld>
            <a:endParaRPr lang="en-US" dirty="0"/>
          </a:p>
        </p:txBody>
      </p:sp>
    </p:spTree>
    <p:extLst>
      <p:ext uri="{BB962C8B-B14F-4D97-AF65-F5344CB8AC3E}">
        <p14:creationId xmlns:p14="http://schemas.microsoft.com/office/powerpoint/2010/main" val="1253845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0778" y="4444863"/>
            <a:ext cx="5913663" cy="3636705"/>
          </a:xfrm>
        </p:spPr>
        <p:txBody>
          <a:bodyPr/>
          <a:lstStyle/>
          <a:p>
            <a:r>
              <a:rPr lang="en-US" dirty="0"/>
              <a:t>Category 2. Any</a:t>
            </a:r>
            <a:r>
              <a:rPr lang="en-US" baseline="0" dirty="0"/>
              <a:t> commander may approve since no waiver is required from AR 670-1 standards</a:t>
            </a:r>
            <a:r>
              <a:rPr lang="en-US" dirty="0"/>
              <a:t>, only local uniformity standards. S</a:t>
            </a:r>
            <a:r>
              <a:rPr lang="en-US" baseline="0" dirty="0"/>
              <a:t>ee AR 600-20, para 5-6(4)(i).</a:t>
            </a:r>
          </a:p>
          <a:p>
            <a:endParaRPr lang="en-US" baseline="0" dirty="0"/>
          </a:p>
          <a:p>
            <a:r>
              <a:rPr lang="en-US" baseline="0" dirty="0"/>
              <a:t>In discussing</a:t>
            </a:r>
            <a:r>
              <a:rPr lang="en-US" dirty="0"/>
              <a:t> how UMTs should advise, consider the following factors.</a:t>
            </a:r>
          </a:p>
          <a:p>
            <a:pPr>
              <a:buFontTx/>
              <a:buChar char="-"/>
            </a:pPr>
            <a:r>
              <a:rPr lang="en-US" dirty="0"/>
              <a:t> Formal or informal requests: A commander may decide to approve the request informally without a written request or interview.  </a:t>
            </a:r>
          </a:p>
          <a:p>
            <a:pPr>
              <a:buFontTx/>
              <a:buChar char="-"/>
            </a:pPr>
            <a:r>
              <a:rPr lang="en-US" dirty="0"/>
              <a:t> Chaplain interview: The commander may require a formal request and chaplain interview even if it is not initially mandatory; this allows for fuller consideration and prepares a packet for appeal in the event the commander denies the RA and the requestor desires to appeal. The unit chaplain may be an appropriate interviewer if there is no existing confidential relationship. Remember the chaplain interview and accompanying memorandum are limited to whether the request is sincere and has a religious basis.</a:t>
            </a:r>
          </a:p>
          <a:p>
            <a:pPr>
              <a:buFontTx/>
              <a:buChar char="-"/>
            </a:pPr>
            <a:r>
              <a:rPr lang="en-US" dirty="0"/>
              <a:t>  UMT advisory role: The chaplain must consider</a:t>
            </a:r>
            <a:r>
              <a:rPr lang="en-US" baseline="0" dirty="0"/>
              <a:t> whether there is a sincere religious basis for the request. If so, the chaplain</a:t>
            </a:r>
            <a:r>
              <a:rPr lang="en-US" dirty="0"/>
              <a:t> should advise the commander to consider the impact on the Soldier, the unit and whether the commander considers</a:t>
            </a:r>
            <a:r>
              <a:rPr lang="en-US" baseline="0" dirty="0"/>
              <a:t> there to be </a:t>
            </a:r>
            <a:r>
              <a:rPr lang="en-US" dirty="0"/>
              <a:t>“a compelling government interest” sufficient to deny the request due to adverse impact on Soldier safety/health (e.g., impact of winter PTs in summer climate).  Are there other “least restrictive means” to account for the military necessity safety concerns and accomplish the mission assuming sincerity and religious basis? </a:t>
            </a:r>
          </a:p>
          <a:p>
            <a:pPr>
              <a:buFontTx/>
              <a:buChar char="-"/>
            </a:pPr>
            <a:r>
              <a:rPr lang="en-US" dirty="0"/>
              <a:t> Coordination with servicing judge advocate is advisable prior to a decision.</a:t>
            </a:r>
          </a:p>
        </p:txBody>
      </p:sp>
      <p:sp>
        <p:nvSpPr>
          <p:cNvPr id="4" name="Slide Number Placeholder 3"/>
          <p:cNvSpPr>
            <a:spLocks noGrp="1"/>
          </p:cNvSpPr>
          <p:nvPr>
            <p:ph type="sldNum" sz="quarter" idx="10"/>
          </p:nvPr>
        </p:nvSpPr>
        <p:spPr/>
        <p:txBody>
          <a:bodyPr/>
          <a:lstStyle/>
          <a:p>
            <a:fld id="{19F2D85E-DD41-4138-B7F4-0D3D585A3E91}" type="slidenum">
              <a:rPr lang="en-US" smtClean="0"/>
              <a:pPr/>
              <a:t>34</a:t>
            </a:fld>
            <a:endParaRPr lang="en-US" dirty="0"/>
          </a:p>
        </p:txBody>
      </p:sp>
    </p:spTree>
    <p:extLst>
      <p:ext uri="{BB962C8B-B14F-4D97-AF65-F5344CB8AC3E}">
        <p14:creationId xmlns:p14="http://schemas.microsoft.com/office/powerpoint/2010/main" val="24128114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3, GCMCA-level approval is required. While the Soldier is correct that hijabs now may be permissible, they are only permissible after a GCMCA-level commander approves a proper RA request being made.  </a:t>
            </a:r>
          </a:p>
          <a:p>
            <a:endParaRPr lang="en-US" dirty="0"/>
          </a:p>
          <a:p>
            <a:r>
              <a:rPr lang="en-US" dirty="0"/>
              <a:t>Until the Soldier receives formal, written approval from her GCMCA commander, she is not authorized to wear a head scarf when in uniform. In</a:t>
            </a:r>
            <a:r>
              <a:rPr lang="en-US" baseline="0" dirty="0"/>
              <a:t> the above situation UMTs can help expedite the process by promptly arranging fo</a:t>
            </a:r>
            <a:r>
              <a:rPr lang="en-US" dirty="0"/>
              <a:t>r the required chaplain interview and memorandum I</a:t>
            </a:r>
            <a:r>
              <a:rPr lang="en-US" baseline="0" dirty="0"/>
              <a:t>AW stated guidelines of AD 2018-19.  </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35</a:t>
            </a:fld>
            <a:endParaRPr lang="en-US" dirty="0"/>
          </a:p>
        </p:txBody>
      </p:sp>
    </p:spTree>
    <p:extLst>
      <p:ext uri="{BB962C8B-B14F-4D97-AF65-F5344CB8AC3E}">
        <p14:creationId xmlns:p14="http://schemas.microsoft.com/office/powerpoint/2010/main" val="667376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scenario is intentionally tricky.  The </a:t>
            </a:r>
            <a:r>
              <a:rPr lang="en-US" i="1" dirty="0" err="1"/>
              <a:t>khimara</a:t>
            </a:r>
            <a:r>
              <a:rPr lang="en-US" i="1" dirty="0"/>
              <a:t> </a:t>
            </a:r>
            <a:r>
              <a:rPr lang="en-US" i="0" dirty="0"/>
              <a:t>or </a:t>
            </a:r>
            <a:r>
              <a:rPr lang="en-US" i="1" dirty="0"/>
              <a:t>khimar </a:t>
            </a:r>
            <a:r>
              <a:rPr lang="en-US" i="0" dirty="0"/>
              <a:t>is another type of headscarf, similar to the </a:t>
            </a:r>
            <a:r>
              <a:rPr lang="en-US" i="1" dirty="0"/>
              <a:t>hijab</a:t>
            </a:r>
            <a:r>
              <a:rPr lang="en-US" i="0" dirty="0"/>
              <a:t>.  However, it is often worn loosely and drapes</a:t>
            </a:r>
            <a:r>
              <a:rPr lang="en-US" i="0" baseline="0" dirty="0"/>
              <a:t> down to mid-torso or waist level.  UMTs unfamiliar with this article of clothing will perform a google search and immediately identify wearing a head scarf of this type would conceal a Soldier’s name tape, rank, unit, patch, etc.  </a:t>
            </a:r>
          </a:p>
          <a:p>
            <a:endParaRPr lang="en-US" i="0" baseline="0" dirty="0"/>
          </a:p>
          <a:p>
            <a:r>
              <a:rPr lang="en-US" i="0" baseline="0" dirty="0"/>
              <a:t>Before UMTs are too quick in recommending disapproval to the command in this scenario, they should be thorough in their research. There are women in foreign militaries who tuck their </a:t>
            </a:r>
            <a:r>
              <a:rPr lang="en-US" i="1" baseline="0" dirty="0" err="1"/>
              <a:t>khimara</a:t>
            </a:r>
            <a:r>
              <a:rPr lang="en-US" i="1" baseline="0" dirty="0"/>
              <a:t> </a:t>
            </a:r>
            <a:r>
              <a:rPr lang="en-US" i="0" baseline="0" dirty="0"/>
              <a:t>into their uniform tops to mitigate for this concealment.  Such wear makes the </a:t>
            </a:r>
            <a:r>
              <a:rPr lang="en-US" i="1" baseline="0" dirty="0" err="1"/>
              <a:t>khimara</a:t>
            </a:r>
            <a:r>
              <a:rPr lang="en-US" i="1" baseline="0" dirty="0"/>
              <a:t> </a:t>
            </a:r>
            <a:r>
              <a:rPr lang="en-US" i="0" baseline="0" dirty="0"/>
              <a:t>and the </a:t>
            </a:r>
            <a:r>
              <a:rPr lang="en-US" i="1" baseline="0" dirty="0"/>
              <a:t>hijab </a:t>
            </a:r>
            <a:r>
              <a:rPr lang="en-US" i="0" baseline="0" dirty="0"/>
              <a:t>similar as far as the proper wear and appearance of the uniform is concerned, but further analysis is required based on the particular request that is made to be assessed on a case-by-case basis. </a:t>
            </a:r>
          </a:p>
          <a:p>
            <a:endParaRPr lang="en-US" i="0" baseline="0" dirty="0"/>
          </a:p>
          <a:p>
            <a:r>
              <a:rPr lang="en-US" dirty="0"/>
              <a:t>Category 3. Formal (GCMCA) Request—GCMCA Approval.  See AD 2018-19.  </a:t>
            </a:r>
            <a:r>
              <a:rPr lang="en-US" i="0" baseline="0" dirty="0"/>
              <a:t> </a:t>
            </a:r>
          </a:p>
          <a:p>
            <a:endParaRPr lang="en-US" i="0" baseline="0" dirty="0"/>
          </a:p>
          <a:p>
            <a:r>
              <a:rPr lang="en-US" i="0" baseline="0" dirty="0"/>
              <a:t>UMTs must remember accommodation is made by type of clothing, not necessarily the name of that article of religious clothing.</a:t>
            </a: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36</a:t>
            </a:fld>
            <a:endParaRPr lang="en-US" dirty="0"/>
          </a:p>
        </p:txBody>
      </p:sp>
    </p:spTree>
    <p:extLst>
      <p:ext uri="{BB962C8B-B14F-4D97-AF65-F5344CB8AC3E}">
        <p14:creationId xmlns:p14="http://schemas.microsoft.com/office/powerpoint/2010/main" val="26002502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could also apply to ANY religion</a:t>
            </a:r>
            <a:r>
              <a:rPr lang="en-US" b="1" baseline="0" dirty="0" smtClean="0"/>
              <a:t> requesting a Beard, uncut hair or Turban.   The Practice does NOT need to be central to or mandatory, BUT MUST BE PRESENT IN THE GROUP.</a:t>
            </a:r>
          </a:p>
          <a:p>
            <a:endParaRPr lang="en-US" baseline="0" dirty="0" smtClean="0"/>
          </a:p>
          <a:p>
            <a:r>
              <a:rPr lang="en-US" dirty="0" smtClean="0"/>
              <a:t>Norse Pagans often</a:t>
            </a:r>
            <a:r>
              <a:rPr lang="en-US" baseline="0" dirty="0" smtClean="0"/>
              <a:t> hold beards in high regard with religious significance.  This has clear precedent and substantiation in Norse Pagan religious writings and authoritative statements from Norse Pagan leaders on beards, but no statements related to wear of a turban.</a:t>
            </a:r>
          </a:p>
          <a:p>
            <a:endParaRPr lang="en-US" baseline="0" dirty="0" smtClean="0"/>
          </a:p>
          <a:p>
            <a:r>
              <a:rPr lang="en-US" baseline="0" dirty="0" smtClean="0"/>
              <a:t>Some Pagans claim religious significance for beards, but due to the decentralized nature of the religion do not have as clear a mandate for beards, but they do have precedence. Neither long hair or Turbans have precedence and show no evidence that the wear of long hair or turban has religious significance or precedent.</a:t>
            </a:r>
          </a:p>
          <a:p>
            <a:endParaRPr lang="en-US" baseline="0" dirty="0" smtClean="0"/>
          </a:p>
          <a:p>
            <a:r>
              <a:rPr lang="en-US" baseline="0" dirty="0" smtClean="0"/>
              <a:t>Sikhs have clear authoritative statements and religious writings to indicate precedent in regards to beards, long hair concealed in a turban and other religious practices that may require accommodation.</a:t>
            </a:r>
          </a:p>
          <a:p>
            <a:endParaRPr lang="en-US" baseline="0" dirty="0" smtClean="0"/>
          </a:p>
          <a:p>
            <a:r>
              <a:rPr lang="en-US" baseline="0" dirty="0" smtClean="0"/>
              <a:t>Orthodox Jewish, Muslim, Messianic, Amish, Mennonite, and Orthodox Christians ALL hold beard growth as being religiously significant and GENERALLY will be accommodated IF the Soldier demonstrates sincerity of practice, and BURDEN without the accommodation.  In the case of Mennonite or Amish, one would have to question their sincerity of faith practice, as both groups are pacifist and </a:t>
            </a:r>
            <a:r>
              <a:rPr lang="en-US" baseline="0" dirty="0" err="1" smtClean="0"/>
              <a:t>frowm</a:t>
            </a:r>
            <a:r>
              <a:rPr lang="en-US" baseline="0" dirty="0" smtClean="0"/>
              <a:t> on military service. These are the nuances and distinctions that Chaplains MUST make, and must be capable of advising their commanders.</a:t>
            </a:r>
          </a:p>
          <a:p>
            <a:endParaRPr lang="en-US" baseline="0" dirty="0" smtClean="0"/>
          </a:p>
          <a:p>
            <a:r>
              <a:rPr lang="en-US" baseline="0" dirty="0" smtClean="0"/>
              <a:t>Chaplains must be the honest brokers and ensure that there is BASIS, SINCERITY and BURDEN in the request.  It is the source/claimed religious group that provides the objective foundation for basis. Without it, the request has less merit, and no basis to assess sincerity or burden. It is the responsibility of the soldier to demonstrate the religious basis and burden of the request, and has many avenues to do so. In showing authoritative religious writings, statements from religious leaders or other information that will help establish basis.  Sincerity is an area where a Soldier can demonstrate how they live their faith and why the request has significance and merit even when there may not be authoritative documentation of the request. </a:t>
            </a:r>
          </a:p>
        </p:txBody>
      </p:sp>
      <p:sp>
        <p:nvSpPr>
          <p:cNvPr id="4" name="Slide Number Placeholder 3"/>
          <p:cNvSpPr>
            <a:spLocks noGrp="1"/>
          </p:cNvSpPr>
          <p:nvPr>
            <p:ph type="sldNum" sz="quarter" idx="10"/>
          </p:nvPr>
        </p:nvSpPr>
        <p:spPr/>
        <p:txBody>
          <a:bodyPr/>
          <a:lstStyle/>
          <a:p>
            <a:pPr defTabSz="907534">
              <a:defRPr/>
            </a:pPr>
            <a:fld id="{0037E47B-12F4-429F-85E4-545773FC1C82}" type="slidenum">
              <a:rPr lang="en-US">
                <a:solidFill>
                  <a:prstClr val="black"/>
                </a:solidFill>
                <a:latin typeface="Calibri" panose="020F0502020204030204"/>
              </a:rPr>
              <a:pPr defTabSz="907534">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3430942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Category 4. Waiver Request—Secretary of the Army (or Designee) Approval.   See AD 2016-34.</a:t>
            </a:r>
          </a:p>
          <a:p>
            <a:endParaRPr lang="en-US" dirty="0"/>
          </a:p>
          <a:p>
            <a:r>
              <a:rPr lang="en-US" dirty="0"/>
              <a:t>While the most recent change to AR 670-1 allows women to wear dreadlocks IAW stated guidelines, this is not the case for males—nor is it tied to religious accommodation requests.  Such a request will require</a:t>
            </a:r>
            <a:r>
              <a:rPr lang="en-US" baseline="0" dirty="0"/>
              <a:t> the requester to follow AR 600-20 and AD 2016-34 ordinary standards</a:t>
            </a:r>
            <a:r>
              <a:rPr lang="en-US" dirty="0"/>
              <a:t> to route the request to the DCS G-1 for approval by the Secretary of the Army</a:t>
            </a:r>
            <a:r>
              <a:rPr lang="en-US" baseline="0" dirty="0"/>
              <a:t>.</a:t>
            </a:r>
          </a:p>
          <a:p>
            <a:endParaRPr lang="en-US" dirty="0"/>
          </a:p>
          <a:p>
            <a:r>
              <a:rPr lang="en-US" dirty="0"/>
              <a:t>CHAPLAIN INTERVIEWER OR ADVISORY ROLE: A formal chaplain interview is required that solely considers religious nature of the request and sincerity, and may or may not recommend approval. Making a recommendation is of questionable value in either an interviewer or general advisory role since the decision to approve or disapprove is made at the HQDA level.</a:t>
            </a:r>
          </a:p>
        </p:txBody>
      </p:sp>
      <p:sp>
        <p:nvSpPr>
          <p:cNvPr id="4" name="Slide Number Placeholder 3"/>
          <p:cNvSpPr>
            <a:spLocks noGrp="1"/>
          </p:cNvSpPr>
          <p:nvPr>
            <p:ph type="sldNum" sz="quarter" idx="10"/>
          </p:nvPr>
        </p:nvSpPr>
        <p:spPr/>
        <p:txBody>
          <a:bodyPr/>
          <a:lstStyle/>
          <a:p>
            <a:fld id="{19F2D85E-DD41-4138-B7F4-0D3D585A3E91}" type="slidenum">
              <a:rPr lang="en-US" smtClean="0"/>
              <a:pPr/>
              <a:t>38</a:t>
            </a:fld>
            <a:endParaRPr lang="en-US" dirty="0"/>
          </a:p>
        </p:txBody>
      </p:sp>
    </p:spTree>
    <p:extLst>
      <p:ext uri="{BB962C8B-B14F-4D97-AF65-F5344CB8AC3E}">
        <p14:creationId xmlns:p14="http://schemas.microsoft.com/office/powerpoint/2010/main" val="978600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54113"/>
            <a:ext cx="4159250" cy="3119437"/>
          </a:xfrm>
        </p:spPr>
      </p:sp>
      <p:sp>
        <p:nvSpPr>
          <p:cNvPr id="3" name="Notes Placeholder 2"/>
          <p:cNvSpPr>
            <a:spLocks noGrp="1"/>
          </p:cNvSpPr>
          <p:nvPr>
            <p:ph type="body" idx="1"/>
          </p:nvPr>
        </p:nvSpPr>
        <p:spPr/>
        <p:txBody>
          <a:bodyPr/>
          <a:lstStyle/>
          <a:p>
            <a:r>
              <a:rPr lang="en-US" dirty="0"/>
              <a:t>- All the above references are authoritative references touching upon religious accommodation in the Army. </a:t>
            </a:r>
          </a:p>
          <a:p>
            <a:endParaRPr lang="en-US" dirty="0"/>
          </a:p>
          <a:p>
            <a:pPr>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3</a:t>
            </a:fld>
            <a:endParaRPr lang="en-US" dirty="0"/>
          </a:p>
        </p:txBody>
      </p:sp>
    </p:spTree>
    <p:extLst>
      <p:ext uri="{BB962C8B-B14F-4D97-AF65-F5344CB8AC3E}">
        <p14:creationId xmlns:p14="http://schemas.microsoft.com/office/powerpoint/2010/main" val="1822164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0277" y="4444863"/>
            <a:ext cx="5871278" cy="4247638"/>
          </a:xfrm>
        </p:spPr>
        <p:txBody>
          <a:bodyPr/>
          <a:lstStyle/>
          <a:p>
            <a:r>
              <a:rPr lang="en-US" dirty="0" smtClean="0"/>
              <a:t>This </a:t>
            </a:r>
            <a:r>
              <a:rPr lang="en-US" dirty="0"/>
              <a:t>scenario raises two different issues that participants should discuss/distinguish: </a:t>
            </a:r>
          </a:p>
          <a:p>
            <a:pPr marL="226520" indent="-226520">
              <a:buAutoNum type="arabicPeriod"/>
            </a:pPr>
            <a:r>
              <a:rPr lang="en-US" dirty="0"/>
              <a:t>Discrimination. The supervisor/command may not discriminate against religious speech, as opposed to other types of speech. Prohibiting whole categories of speech such as “religious” speech violates Equal Opportunity and Establishment Clause provisions where other types of philosophical and personal speech are freely allowed during break and lunch times in the workplace. The command may implement reasonable restrictions on disruptive, harassing, unprofessional or disrespectful speech or behavior in the workplace, but the example is an overly broad restriction.</a:t>
            </a:r>
          </a:p>
          <a:p>
            <a:pPr marL="226520" indent="-226520">
              <a:buAutoNum type="arabicPeriod"/>
            </a:pPr>
            <a:r>
              <a:rPr lang="en-US" dirty="0"/>
              <a:t>Religious Accommodation. Even where reasonable workplace restrictions on potentially offensive speech may be appropriate, a Soldier could request special accommodations based on their own religious belief/exercise to “evangelize” under normal analysis of RA standards and processes IAW AR 600-20. While no one has a right to be rude or disrespectful in their manner of communication, the Soldier may make a RA request formally or informally to be able to continue to share their beliefs with consideration of “military necessity” and particular contextualized facts.</a:t>
            </a:r>
          </a:p>
          <a:p>
            <a:pPr marL="226520" indent="-226520"/>
            <a:endParaRPr lang="en-US" sz="800" dirty="0"/>
          </a:p>
          <a:p>
            <a:pPr marL="226520" indent="-226520"/>
            <a:r>
              <a:rPr lang="en-US" dirty="0"/>
              <a:t>UMTs advising Soldiers/commanders/supervisors about how to consider RA requests for religious speech or reasonable policies/restrictions on personal speech in the workplace should consider whether the restriction on religious speech would be considered a “compelling government interest” with “least restrictive means” of limiting religious speech to accomplish that interest. Coordination with the servicing judge advocate in these situations is always advisable.</a:t>
            </a:r>
          </a:p>
        </p:txBody>
      </p:sp>
      <p:sp>
        <p:nvSpPr>
          <p:cNvPr id="4" name="Slide Number Placeholder 3"/>
          <p:cNvSpPr>
            <a:spLocks noGrp="1"/>
          </p:cNvSpPr>
          <p:nvPr>
            <p:ph type="sldNum" sz="quarter" idx="10"/>
          </p:nvPr>
        </p:nvSpPr>
        <p:spPr/>
        <p:txBody>
          <a:bodyPr/>
          <a:lstStyle/>
          <a:p>
            <a:fld id="{19F2D85E-DD41-4138-B7F4-0D3D585A3E91}" type="slidenum">
              <a:rPr lang="en-US" smtClean="0"/>
              <a:pPr/>
              <a:t>39</a:t>
            </a:fld>
            <a:endParaRPr lang="en-US" dirty="0"/>
          </a:p>
        </p:txBody>
      </p:sp>
    </p:spTree>
    <p:extLst>
      <p:ext uri="{BB962C8B-B14F-4D97-AF65-F5344CB8AC3E}">
        <p14:creationId xmlns:p14="http://schemas.microsoft.com/office/powerpoint/2010/main" val="1652811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7534">
              <a:defRPr/>
            </a:pPr>
            <a:fld id="{0037E47B-12F4-429F-85E4-545773FC1C82}" type="slidenum">
              <a:rPr lang="en-US">
                <a:solidFill>
                  <a:prstClr val="black"/>
                </a:solidFill>
                <a:latin typeface="Calibri" panose="020F0502020204030204"/>
              </a:rPr>
              <a:pPr defTabSz="907534">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3914381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188" y="4444862"/>
            <a:ext cx="6443928" cy="4458109"/>
          </a:xfrm>
        </p:spPr>
        <p:txBody>
          <a:bodyPr/>
          <a:lstStyle/>
          <a:p>
            <a:pPr marL="169890" indent="-169890">
              <a:buFontTx/>
              <a:buChar char="-"/>
            </a:pPr>
            <a:endParaRPr lang="en-US" b="0" baseline="0" dirty="0"/>
          </a:p>
          <a:p>
            <a:pPr marL="169890" indent="-169890">
              <a:buFontTx/>
              <a:buChar char="-"/>
            </a:pPr>
            <a:endParaRPr lang="en-US" b="1"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42</a:t>
            </a:fld>
            <a:endParaRPr lang="en-US" dirty="0"/>
          </a:p>
        </p:txBody>
      </p:sp>
    </p:spTree>
    <p:extLst>
      <p:ext uri="{BB962C8B-B14F-4D97-AF65-F5344CB8AC3E}">
        <p14:creationId xmlns:p14="http://schemas.microsoft.com/office/powerpoint/2010/main" val="1585430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F2D85E-DD41-4138-B7F4-0D3D585A3E91}" type="slidenum">
              <a:rPr lang="en-US" smtClean="0"/>
              <a:pPr/>
              <a:t>46</a:t>
            </a:fld>
            <a:endParaRPr lang="en-US" dirty="0"/>
          </a:p>
        </p:txBody>
      </p:sp>
    </p:spTree>
    <p:extLst>
      <p:ext uri="{BB962C8B-B14F-4D97-AF65-F5344CB8AC3E}">
        <p14:creationId xmlns:p14="http://schemas.microsoft.com/office/powerpoint/2010/main" val="161176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Army policy directs different types of procedures and different levels of command approval for different types of RA. Chaplains must be able to discern the different types of potential RA that may present itself in units before how Soldiers and the command proceed to begin processing formal requests. </a:t>
            </a:r>
          </a:p>
          <a:p>
            <a:r>
              <a:rPr lang="en-US" dirty="0"/>
              <a:t>Listed here are potential types of religious exercise that may result in initiation of a RA request.  </a:t>
            </a:r>
          </a:p>
          <a:p>
            <a:r>
              <a:rPr lang="en-US" dirty="0"/>
              <a:t> </a:t>
            </a:r>
          </a:p>
          <a:p>
            <a:r>
              <a:rPr lang="en-US" dirty="0"/>
              <a:t>In slides that follow we will first discuss what we will call "routine" requests that can usually be resolved at lowest levels of command, before then discussing special procedures for medical and uniform and grooming requests. </a:t>
            </a:r>
          </a:p>
          <a:p>
            <a:r>
              <a:rPr lang="en-US" dirty="0"/>
              <a:t> </a:t>
            </a:r>
          </a:p>
          <a:p>
            <a:r>
              <a:rPr lang="en-US" dirty="0"/>
              <a:t>Dietary practices, worship practices, religious observances, and religious speech or speech abstention issues will usually be characterized as routine for purposes of which set of procedures to follow.</a:t>
            </a:r>
          </a:p>
          <a:p>
            <a:r>
              <a:rPr lang="en-US" dirty="0"/>
              <a:t>An example of a religious “speech” issue could involve claims that one should not be accommodated regarding existing restrictions on using workspace or duty hours to share one’s faith such or to gather for a prayer or religious study meeting.</a:t>
            </a:r>
          </a:p>
          <a:p>
            <a:r>
              <a:rPr lang="en-US" dirty="0"/>
              <a:t>An example of an abstention issue that has arisen previously is a commander who does not want to sign a certificate of appreciation for a same sex spouse based upon personal religious convictions.</a:t>
            </a:r>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3188988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Army policy directs different types of procedures and different levels of command approval for different types of RA. Chaplains must be able to discern the different types of potential RA that may present itself in units before how Soldiers and the command proceed to begin processing formal requests. </a:t>
            </a:r>
          </a:p>
          <a:p>
            <a:endParaRPr lang="en-US" dirty="0"/>
          </a:p>
          <a:p>
            <a:r>
              <a:rPr lang="en-US" dirty="0"/>
              <a:t>In slides that follow we will first discuss what we will call "routine" requests that can usually be resolved at lowest levels of command, before then discussing special procedures for medical and uniform and grooming requests. </a:t>
            </a:r>
          </a:p>
          <a:p>
            <a:r>
              <a:rPr lang="en-US" dirty="0"/>
              <a:t> </a:t>
            </a:r>
          </a:p>
          <a:p>
            <a:r>
              <a:rPr lang="en-US" dirty="0"/>
              <a:t>Dietary practices, worship practices, religious observances, and religious speech or speech abstention issues will usually be characterized as routine for purposes of which set of procedures to follow.</a:t>
            </a:r>
          </a:p>
          <a:p>
            <a:r>
              <a:rPr lang="en-US" dirty="0"/>
              <a:t>An example of a religious “speech” issue could involve claims that one should not be accommodated regarding existing restrictions on using workspace or duty hours to share one’s faith such or to gather for a prayer or religious study meeting.</a:t>
            </a:r>
          </a:p>
          <a:p>
            <a:endParaRPr lang="en-US" dirty="0"/>
          </a:p>
          <a:p>
            <a:r>
              <a:rPr lang="en-US" dirty="0"/>
              <a:t>An example of an abstention issue that has arisen previously is a commander who does not want to sign a certificate of appreciation for a same sex spouse based upon personal religious convictions.</a:t>
            </a:r>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457666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53</a:t>
            </a:fld>
            <a:endParaRPr lang="en-US" dirty="0"/>
          </a:p>
        </p:txBody>
      </p:sp>
    </p:spTree>
    <p:extLst>
      <p:ext uri="{BB962C8B-B14F-4D97-AF65-F5344CB8AC3E}">
        <p14:creationId xmlns:p14="http://schemas.microsoft.com/office/powerpoint/2010/main" val="1298491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54113"/>
            <a:ext cx="4159250" cy="3119437"/>
          </a:xfrm>
        </p:spPr>
      </p:sp>
      <p:sp>
        <p:nvSpPr>
          <p:cNvPr id="3" name="Notes Placeholder 2"/>
          <p:cNvSpPr>
            <a:spLocks noGrp="1"/>
          </p:cNvSpPr>
          <p:nvPr>
            <p:ph type="body" idx="1"/>
          </p:nvPr>
        </p:nvSpPr>
        <p:spPr/>
        <p:txBody>
          <a:bodyPr/>
          <a:lstStyle/>
          <a:p>
            <a:pPr defTabSz="907441"/>
            <a:r>
              <a:rPr lang="en-US" dirty="0"/>
              <a:t>Direct participants to take a moment to read the slide.</a:t>
            </a:r>
          </a:p>
          <a:p>
            <a:pPr defTabSz="907441"/>
            <a:endParaRPr lang="en-US" dirty="0"/>
          </a:p>
          <a:p>
            <a:pPr defTabSz="907441"/>
            <a:r>
              <a:rPr lang="en-US" dirty="0"/>
              <a:t>Note that these medical boards must include a chaplain.</a:t>
            </a:r>
          </a:p>
          <a:p>
            <a:pPr defTabSz="907441"/>
            <a:endParaRPr lang="en-US" dirty="0"/>
          </a:p>
          <a:p>
            <a:pPr defTabSz="907441"/>
            <a:r>
              <a:rPr lang="en-US" dirty="0"/>
              <a:t>Chaplains serving on these boards can help advise medical personnel on issues regarding sincerity, religion, or the religious basis of the medical issue in context of RFRA</a:t>
            </a:r>
            <a:r>
              <a:rPr lang="en-US" baseline="0" dirty="0"/>
              <a:t> standards </a:t>
            </a:r>
            <a:r>
              <a:rPr lang="en-US" dirty="0"/>
              <a:t>of “compelling interests” and “least restrictive means”.</a:t>
            </a:r>
          </a:p>
        </p:txBody>
      </p:sp>
      <p:sp>
        <p:nvSpPr>
          <p:cNvPr id="4" name="Slide Number Placeholder 3"/>
          <p:cNvSpPr>
            <a:spLocks noGrp="1"/>
          </p:cNvSpPr>
          <p:nvPr>
            <p:ph type="sldNum" sz="quarter" idx="10"/>
          </p:nvPr>
        </p:nvSpPr>
        <p:spPr/>
        <p:txBody>
          <a:bodyPr/>
          <a:lstStyle/>
          <a:p>
            <a:fld id="{19F2D85E-DD41-4138-B7F4-0D3D585A3E91}" type="slidenum">
              <a:rPr lang="en-US" smtClean="0"/>
              <a:pPr/>
              <a:t>64</a:t>
            </a:fld>
            <a:endParaRPr lang="en-US" dirty="0"/>
          </a:p>
        </p:txBody>
      </p:sp>
    </p:spTree>
    <p:extLst>
      <p:ext uri="{BB962C8B-B14F-4D97-AF65-F5344CB8AC3E}">
        <p14:creationId xmlns:p14="http://schemas.microsoft.com/office/powerpoint/2010/main" val="20226854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54113"/>
            <a:ext cx="4159250" cy="3119437"/>
          </a:xfrm>
        </p:spPr>
      </p:sp>
      <p:sp>
        <p:nvSpPr>
          <p:cNvPr id="3" name="Notes Placeholder 2"/>
          <p:cNvSpPr>
            <a:spLocks noGrp="1"/>
          </p:cNvSpPr>
          <p:nvPr>
            <p:ph type="body" idx="1"/>
          </p:nvPr>
        </p:nvSpPr>
        <p:spPr/>
        <p:txBody>
          <a:bodyPr/>
          <a:lstStyle/>
          <a:p>
            <a:pPr defTabSz="907441"/>
            <a:r>
              <a:rPr lang="en-US" dirty="0"/>
              <a:t>Direct participants to take a moment to read the slide.</a:t>
            </a:r>
          </a:p>
          <a:p>
            <a:pPr defTabSz="907441"/>
            <a:endParaRPr lang="en-US" dirty="0"/>
          </a:p>
          <a:p>
            <a:pPr defTabSz="907441"/>
            <a:r>
              <a:rPr lang="en-US" dirty="0"/>
              <a:t>Note that these medical boards must include a chaplain.</a:t>
            </a:r>
          </a:p>
          <a:p>
            <a:pPr defTabSz="907441"/>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65</a:t>
            </a:fld>
            <a:endParaRPr lang="en-US" dirty="0"/>
          </a:p>
        </p:txBody>
      </p:sp>
    </p:spTree>
    <p:extLst>
      <p:ext uri="{BB962C8B-B14F-4D97-AF65-F5344CB8AC3E}">
        <p14:creationId xmlns:p14="http://schemas.microsoft.com/office/powerpoint/2010/main" val="4633596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54113"/>
            <a:ext cx="4159250" cy="3119437"/>
          </a:xfrm>
        </p:spPr>
      </p:sp>
      <p:sp>
        <p:nvSpPr>
          <p:cNvPr id="3" name="Notes Placeholder 2"/>
          <p:cNvSpPr>
            <a:spLocks noGrp="1"/>
          </p:cNvSpPr>
          <p:nvPr>
            <p:ph type="body" idx="1"/>
          </p:nvPr>
        </p:nvSpPr>
        <p:spPr/>
        <p:txBody>
          <a:bodyPr/>
          <a:lstStyle/>
          <a:p>
            <a:pPr defTabSz="907441"/>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66</a:t>
            </a:fld>
            <a:endParaRPr lang="en-US" dirty="0"/>
          </a:p>
        </p:txBody>
      </p:sp>
    </p:spTree>
    <p:extLst>
      <p:ext uri="{BB962C8B-B14F-4D97-AF65-F5344CB8AC3E}">
        <p14:creationId xmlns:p14="http://schemas.microsoft.com/office/powerpoint/2010/main" val="220073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a:t>
            </a:r>
            <a:r>
              <a:rPr lang="en-US" baseline="0" dirty="0"/>
              <a:t> and Army Doctrine (e.g., JG 1-05, FM 1-05, ATP 1-05.04) and Policy Directives and Regulations (e.g. AR 165-1) explain the requirement for chaplains at all echelons of command be prepared to advise on</a:t>
            </a:r>
            <a:r>
              <a:rPr lang="en-US" dirty="0"/>
              <a:t> matters of religion. </a:t>
            </a:r>
          </a:p>
          <a:p>
            <a:endParaRPr lang="en-US" dirty="0"/>
          </a:p>
          <a:p>
            <a:r>
              <a:rPr lang="en-US" dirty="0"/>
              <a:t>This lesson will explain how chaplains must be familiar with complexities of policy and procedures on religious accommodation in order to adequately fulfill two distinct roles: Their general advisory role on religion, and their formal procedural interviewer role for formal requests.</a:t>
            </a:r>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5720509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54113"/>
            <a:ext cx="4159250" cy="3119437"/>
          </a:xfrm>
        </p:spPr>
      </p:sp>
      <p:sp>
        <p:nvSpPr>
          <p:cNvPr id="3" name="Notes Placeholder 2"/>
          <p:cNvSpPr>
            <a:spLocks noGrp="1"/>
          </p:cNvSpPr>
          <p:nvPr>
            <p:ph type="body" idx="1"/>
          </p:nvPr>
        </p:nvSpPr>
        <p:spPr/>
        <p:txBody>
          <a:bodyPr/>
          <a:lstStyle/>
          <a:p>
            <a:pPr defTabSz="907441"/>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67</a:t>
            </a:fld>
            <a:endParaRPr lang="en-US" dirty="0"/>
          </a:p>
        </p:txBody>
      </p:sp>
    </p:spTree>
    <p:extLst>
      <p:ext uri="{BB962C8B-B14F-4D97-AF65-F5344CB8AC3E}">
        <p14:creationId xmlns:p14="http://schemas.microsoft.com/office/powerpoint/2010/main" val="25892872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54113"/>
            <a:ext cx="4159250" cy="3119437"/>
          </a:xfrm>
        </p:spPr>
      </p:sp>
      <p:sp>
        <p:nvSpPr>
          <p:cNvPr id="3" name="Notes Placeholder 2"/>
          <p:cNvSpPr>
            <a:spLocks noGrp="1"/>
          </p:cNvSpPr>
          <p:nvPr>
            <p:ph type="body" idx="1"/>
          </p:nvPr>
        </p:nvSpPr>
        <p:spPr/>
        <p:txBody>
          <a:bodyPr/>
          <a:lstStyle/>
          <a:p>
            <a:pPr defTabSz="907441"/>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68</a:t>
            </a:fld>
            <a:endParaRPr lang="en-US" dirty="0"/>
          </a:p>
        </p:txBody>
      </p:sp>
    </p:spTree>
    <p:extLst>
      <p:ext uri="{BB962C8B-B14F-4D97-AF65-F5344CB8AC3E}">
        <p14:creationId xmlns:p14="http://schemas.microsoft.com/office/powerpoint/2010/main" val="18973136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54113"/>
            <a:ext cx="4159250" cy="3119437"/>
          </a:xfrm>
        </p:spPr>
      </p:sp>
      <p:sp>
        <p:nvSpPr>
          <p:cNvPr id="3" name="Notes Placeholder 2"/>
          <p:cNvSpPr>
            <a:spLocks noGrp="1"/>
          </p:cNvSpPr>
          <p:nvPr>
            <p:ph type="body" idx="1"/>
          </p:nvPr>
        </p:nvSpPr>
        <p:spPr/>
        <p:txBody>
          <a:bodyPr/>
          <a:lstStyle/>
          <a:p>
            <a:pPr defTabSz="907441"/>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69</a:t>
            </a:fld>
            <a:endParaRPr lang="en-US" dirty="0"/>
          </a:p>
        </p:txBody>
      </p:sp>
    </p:spTree>
    <p:extLst>
      <p:ext uri="{BB962C8B-B14F-4D97-AF65-F5344CB8AC3E}">
        <p14:creationId xmlns:p14="http://schemas.microsoft.com/office/powerpoint/2010/main" val="37060413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54113"/>
            <a:ext cx="4159250" cy="3119437"/>
          </a:xfrm>
        </p:spPr>
      </p:sp>
      <p:sp>
        <p:nvSpPr>
          <p:cNvPr id="3" name="Notes Placeholder 2"/>
          <p:cNvSpPr>
            <a:spLocks noGrp="1"/>
          </p:cNvSpPr>
          <p:nvPr>
            <p:ph type="body" idx="1"/>
          </p:nvPr>
        </p:nvSpPr>
        <p:spPr/>
        <p:txBody>
          <a:bodyPr/>
          <a:lstStyle/>
          <a:p>
            <a:pPr defTabSz="907441"/>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70</a:t>
            </a:fld>
            <a:endParaRPr lang="en-US" dirty="0"/>
          </a:p>
        </p:txBody>
      </p:sp>
    </p:spTree>
    <p:extLst>
      <p:ext uri="{BB962C8B-B14F-4D97-AF65-F5344CB8AC3E}">
        <p14:creationId xmlns:p14="http://schemas.microsoft.com/office/powerpoint/2010/main" val="207091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54113"/>
            <a:ext cx="4159250" cy="3119437"/>
          </a:xfrm>
        </p:spPr>
      </p:sp>
      <p:sp>
        <p:nvSpPr>
          <p:cNvPr id="3" name="Notes Placeholder 2"/>
          <p:cNvSpPr>
            <a:spLocks noGrp="1"/>
          </p:cNvSpPr>
          <p:nvPr>
            <p:ph type="body" idx="1"/>
          </p:nvPr>
        </p:nvSpPr>
        <p:spPr/>
        <p:txBody>
          <a:bodyPr/>
          <a:lstStyle/>
          <a:p>
            <a:pPr defTabSz="907441"/>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71</a:t>
            </a:fld>
            <a:endParaRPr lang="en-US" dirty="0"/>
          </a:p>
        </p:txBody>
      </p:sp>
    </p:spTree>
    <p:extLst>
      <p:ext uri="{BB962C8B-B14F-4D97-AF65-F5344CB8AC3E}">
        <p14:creationId xmlns:p14="http://schemas.microsoft.com/office/powerpoint/2010/main" val="16021535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54113"/>
            <a:ext cx="4159250" cy="3119437"/>
          </a:xfrm>
        </p:spPr>
      </p:sp>
      <p:sp>
        <p:nvSpPr>
          <p:cNvPr id="3" name="Notes Placeholder 2"/>
          <p:cNvSpPr>
            <a:spLocks noGrp="1"/>
          </p:cNvSpPr>
          <p:nvPr>
            <p:ph type="body" idx="1"/>
          </p:nvPr>
        </p:nvSpPr>
        <p:spPr/>
        <p:txBody>
          <a:bodyPr/>
          <a:lstStyle/>
          <a:p>
            <a:pPr defTabSz="907441"/>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72</a:t>
            </a:fld>
            <a:endParaRPr lang="en-US" dirty="0"/>
          </a:p>
        </p:txBody>
      </p:sp>
    </p:spTree>
    <p:extLst>
      <p:ext uri="{BB962C8B-B14F-4D97-AF65-F5344CB8AC3E}">
        <p14:creationId xmlns:p14="http://schemas.microsoft.com/office/powerpoint/2010/main" val="906829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751239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54113"/>
            <a:ext cx="4159250" cy="3119437"/>
          </a:xfrm>
        </p:spPr>
      </p:sp>
      <p:sp>
        <p:nvSpPr>
          <p:cNvPr id="3" name="Notes Placeholder 2"/>
          <p:cNvSpPr>
            <a:spLocks noGrp="1"/>
          </p:cNvSpPr>
          <p:nvPr>
            <p:ph type="body" idx="1"/>
          </p:nvPr>
        </p:nvSpPr>
        <p:spPr/>
        <p:txBody>
          <a:bodyPr/>
          <a:lstStyle/>
          <a:p>
            <a:r>
              <a:rPr lang="en-US" dirty="0"/>
              <a:t>While</a:t>
            </a:r>
            <a:r>
              <a:rPr lang="en-US" baseline="0" dirty="0"/>
              <a:t> chaplains do not provide legal advice, it is necessary in order to execute religious support in pluralistic military environments and in order to advise commands professionally on matters of religion and religious accommodation as professionals that they be familiar with basic constitutional and legal foundations that undergird religious liberty policy in the military.</a:t>
            </a:r>
            <a:endParaRPr lang="en-US" dirty="0"/>
          </a:p>
          <a:p>
            <a:endParaRPr lang="en-US" dirty="0"/>
          </a:p>
          <a:p>
            <a:r>
              <a:rPr lang="en-US" dirty="0"/>
              <a:t>The “</a:t>
            </a:r>
            <a:r>
              <a:rPr lang="en-US" b="1" dirty="0"/>
              <a:t>Establishment” Clause</a:t>
            </a:r>
            <a:r>
              <a:rPr lang="en-US" b="0" dirty="0"/>
              <a:t> </a:t>
            </a:r>
            <a:r>
              <a:rPr lang="en-US" dirty="0"/>
              <a:t>of the First Amendment forbids the Congress or United States Government from establishing a state religion. It also prevents the Federal Government from giving preference to, force or compel belief in any religion, or to prefer one religion over another.</a:t>
            </a:r>
          </a:p>
          <a:p>
            <a:endParaRPr lang="en-US" dirty="0"/>
          </a:p>
          <a:p>
            <a:r>
              <a:rPr lang="en-US" dirty="0"/>
              <a:t>The </a:t>
            </a:r>
            <a:r>
              <a:rPr lang="en-US" b="1" dirty="0"/>
              <a:t>“Free Exercise” Clause </a:t>
            </a:r>
            <a:r>
              <a:rPr lang="en-US" dirty="0"/>
              <a:t>of the First Amendment is the centuries-old foundation of religious accommodation in the United States applicable to the DOD and the U.S. Army. The Religious Freedom Restoration Act provides a standard of federal law that is applied in the Army (and all Federal entities) </a:t>
            </a:r>
            <a:r>
              <a:rPr lang="en-US" i="1" dirty="0"/>
              <a:t>for </a:t>
            </a:r>
            <a:r>
              <a:rPr lang="en-US" dirty="0"/>
              <a:t>the</a:t>
            </a:r>
            <a:r>
              <a:rPr lang="en-US" i="1" dirty="0"/>
              <a:t> </a:t>
            </a:r>
            <a:r>
              <a:rPr lang="en-US" dirty="0"/>
              <a:t>free exercise of religion in the military, and with the Establishment clause undergirds DOD Directives (DOD Directive 1300.17), AR 600-20, and Army doctrine (e.g., ATP 1-05.04) that implement and provide specific guidance on how religious exercise is accommodated in the Army. </a:t>
            </a:r>
          </a:p>
          <a:p>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7</a:t>
            </a:fld>
            <a:endParaRPr lang="en-US" dirty="0"/>
          </a:p>
        </p:txBody>
      </p:sp>
    </p:spTree>
    <p:extLst>
      <p:ext uri="{BB962C8B-B14F-4D97-AF65-F5344CB8AC3E}">
        <p14:creationId xmlns:p14="http://schemas.microsoft.com/office/powerpoint/2010/main" val="284342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90" indent="-169890">
              <a:buFontTx/>
              <a:buChar char="-"/>
            </a:pPr>
            <a:r>
              <a:rPr lang="en-US" baseline="0" dirty="0"/>
              <a:t>The First Amendment generally is interpreted to restrict the federal government, to include the military, from prohibiting “free exercise” of religion. </a:t>
            </a:r>
          </a:p>
          <a:p>
            <a:pPr marL="169890" indent="-169890">
              <a:buFontTx/>
              <a:buChar char="-"/>
            </a:pPr>
            <a:endParaRPr lang="en-US" b="0" i="0" baseline="0" dirty="0">
              <a:solidFill>
                <a:srgbClr val="222222"/>
              </a:solidFill>
              <a:effectLst/>
              <a:latin typeface="Calibri" panose="020F0502020204030204" pitchFamily="34" charset="0"/>
            </a:endParaRPr>
          </a:p>
          <a:p>
            <a:pPr marL="169890" indent="-169890">
              <a:buFontTx/>
              <a:buChar char="-"/>
            </a:pPr>
            <a:r>
              <a:rPr lang="en-US" b="0" i="0" dirty="0">
                <a:solidFill>
                  <a:srgbClr val="222222"/>
                </a:solidFill>
                <a:effectLst/>
                <a:latin typeface="Calibri" panose="020F0502020204030204" pitchFamily="34" charset="0"/>
              </a:rPr>
              <a:t>Congress </a:t>
            </a:r>
            <a:r>
              <a:rPr lang="en-US" b="0" i="0" dirty="0" smtClean="0">
                <a:solidFill>
                  <a:srgbClr val="222222"/>
                </a:solidFill>
                <a:effectLst/>
                <a:latin typeface="Calibri" panose="020F0502020204030204" pitchFamily="34" charset="0"/>
              </a:rPr>
              <a:t>created </a:t>
            </a:r>
            <a:r>
              <a:rPr lang="en-US" b="0" i="0" dirty="0">
                <a:solidFill>
                  <a:srgbClr val="222222"/>
                </a:solidFill>
                <a:effectLst/>
                <a:latin typeface="Calibri" panose="020F0502020204030204" pitchFamily="34" charset="0"/>
              </a:rPr>
              <a:t>a high legal standard by passing The Religious Freedom Restoration Act (RFRA). This federal law provides </a:t>
            </a:r>
            <a:r>
              <a:rPr lang="en-US" b="0" i="0" dirty="0" smtClean="0">
                <a:solidFill>
                  <a:srgbClr val="222222"/>
                </a:solidFill>
                <a:effectLst/>
                <a:latin typeface="Calibri" panose="020F0502020204030204" pitchFamily="34" charset="0"/>
              </a:rPr>
              <a:t>specific standards </a:t>
            </a:r>
            <a:r>
              <a:rPr lang="en-US" b="0" i="0" dirty="0">
                <a:solidFill>
                  <a:srgbClr val="222222"/>
                </a:solidFill>
                <a:effectLst/>
                <a:latin typeface="Calibri" panose="020F0502020204030204" pitchFamily="34" charset="0"/>
              </a:rPr>
              <a:t>for our government, military, and the courts regarding how free exercise must be specifically protected and accommodated. The SM must demonstrate that their sincerely held religious belief is substantially burdened by military policy (government action) before the law considers whether the Army has a compelling governmental interest and pursued the least restrictive means to achieve it.</a:t>
            </a:r>
          </a:p>
          <a:p>
            <a:pPr marL="169890" indent="-169890">
              <a:buFontTx/>
              <a:buChar char="-"/>
            </a:pPr>
            <a:endParaRPr lang="en-US" b="0" i="0" dirty="0">
              <a:solidFill>
                <a:srgbClr val="222222"/>
              </a:solidFill>
              <a:effectLst/>
              <a:latin typeface="Calibri" panose="020F0502020204030204" pitchFamily="34" charset="0"/>
            </a:endParaRPr>
          </a:p>
          <a:p>
            <a:pPr marL="169890" indent="-169890">
              <a:buFontTx/>
              <a:buChar char="-"/>
            </a:pPr>
            <a:r>
              <a:rPr lang="en-US" b="0" i="0" dirty="0">
                <a:solidFill>
                  <a:srgbClr val="222222"/>
                </a:solidFill>
                <a:effectLst/>
                <a:latin typeface="Calibri" panose="020F0502020204030204" pitchFamily="34" charset="0"/>
              </a:rPr>
              <a:t>The Free Exercise Clause applies to laws and activities specifically targeted at a religion, e.g. – a commander stating that Catholics will not be allowed to worship on Saturdays.  This would clearly be a Free Exercise Clause violation, but not necessarily relevant to RFRA. RFRA is more directly related to </a:t>
            </a:r>
            <a:r>
              <a:rPr lang="en-US" b="0" i="0" dirty="0" smtClean="0">
                <a:solidFill>
                  <a:srgbClr val="222222"/>
                </a:solidFill>
                <a:effectLst/>
                <a:latin typeface="Calibri" panose="020F0502020204030204" pitchFamily="34" charset="0"/>
              </a:rPr>
              <a:t>“EXERCISE or PRACTICE</a:t>
            </a:r>
            <a:r>
              <a:rPr lang="en-US" b="0" i="0" dirty="0">
                <a:solidFill>
                  <a:srgbClr val="222222"/>
                </a:solidFill>
                <a:effectLst/>
                <a:latin typeface="Calibri" panose="020F0502020204030204" pitchFamily="34" charset="0"/>
              </a:rPr>
              <a:t>” of religion. Together The First Amendment and RFRA protect religious liberty for all in the Army. </a:t>
            </a:r>
            <a:endParaRPr lang="en-US" baseline="0" dirty="0"/>
          </a:p>
          <a:p>
            <a:pPr marL="169890" indent="-169890">
              <a:buFontTx/>
              <a:buChar char="-"/>
            </a:pPr>
            <a:endParaRPr lang="en-US" baseline="0" dirty="0"/>
          </a:p>
          <a:p>
            <a:pPr marL="169890" indent="-169890">
              <a:buFontTx/>
              <a:buChar char="-"/>
            </a:pPr>
            <a:r>
              <a:rPr lang="en-US" baseline="0" dirty="0"/>
              <a:t>Two important </a:t>
            </a:r>
            <a:r>
              <a:rPr lang="en-US" dirty="0"/>
              <a:t>phrases to remember in knowing the legal standard for when the military can restrict or burden the exercise of religion is</a:t>
            </a:r>
          </a:p>
          <a:p>
            <a:pPr marL="622930" lvl="1" indent="-169890">
              <a:buFontTx/>
              <a:buChar char="-"/>
            </a:pPr>
            <a:r>
              <a:rPr lang="en-US" b="1" baseline="0" dirty="0"/>
              <a:t>Compelling government</a:t>
            </a:r>
            <a:r>
              <a:rPr lang="en-US" b="1" dirty="0"/>
              <a:t> interest </a:t>
            </a:r>
            <a:r>
              <a:rPr lang="en-US" dirty="0"/>
              <a:t>(which is considered in DOD/Army contexts in later slides as “military necessity”) and</a:t>
            </a:r>
          </a:p>
          <a:p>
            <a:pPr marL="622930" lvl="1" indent="-169890">
              <a:buFontTx/>
              <a:buChar char="-"/>
            </a:pPr>
            <a:r>
              <a:rPr lang="en-US" b="1" dirty="0"/>
              <a:t>Least restrictive </a:t>
            </a:r>
            <a:r>
              <a:rPr lang="en-US" b="1" dirty="0" smtClean="0"/>
              <a:t>means</a:t>
            </a:r>
            <a:endParaRPr lang="en-US" b="1" baseline="0"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8</a:t>
            </a:fld>
            <a:endParaRPr lang="en-US" dirty="0"/>
          </a:p>
        </p:txBody>
      </p:sp>
    </p:spTree>
    <p:extLst>
      <p:ext uri="{BB962C8B-B14F-4D97-AF65-F5344CB8AC3E}">
        <p14:creationId xmlns:p14="http://schemas.microsoft.com/office/powerpoint/2010/main" val="258656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90" indent="-169890">
              <a:buFontTx/>
              <a:buChar char="-"/>
            </a:pPr>
            <a:r>
              <a:rPr lang="en-US" baseline="0" dirty="0"/>
              <a:t>Statements</a:t>
            </a:r>
            <a:r>
              <a:rPr lang="en-US" dirty="0"/>
              <a:t> </a:t>
            </a:r>
            <a:r>
              <a:rPr lang="en-US" baseline="0" dirty="0"/>
              <a:t>on this slide and the next are taken directly from the October 2017 Attorney General Memorandum guidance to all Executive Departments and Agencies (including the Department of Defense and the U.S. Army) on religious liberty protections in federal law. </a:t>
            </a:r>
          </a:p>
          <a:p>
            <a:pPr marL="169890" indent="-169890">
              <a:buFontTx/>
              <a:buChar char="-"/>
            </a:pPr>
            <a:endParaRPr lang="en-US" baseline="0" dirty="0"/>
          </a:p>
          <a:p>
            <a:pPr marL="169890" indent="-169890">
              <a:buFontTx/>
              <a:buChar char="-"/>
            </a:pPr>
            <a:r>
              <a:rPr lang="en-US" baseline="0" dirty="0"/>
              <a:t>Religious accommodation</a:t>
            </a:r>
            <a:r>
              <a:rPr lang="en-US" dirty="0"/>
              <a:t> </a:t>
            </a:r>
            <a:r>
              <a:rPr lang="en-US" baseline="0" dirty="0"/>
              <a:t>involves interpretation of the Free Exercise Clause of the First Amendment. However, when accommodating free exercise of</a:t>
            </a:r>
            <a:r>
              <a:rPr lang="en-US" dirty="0"/>
              <a:t> religion, </a:t>
            </a:r>
            <a:r>
              <a:rPr lang="en-US" baseline="0" dirty="0"/>
              <a:t>the government/military must also be careful not to favor certain religions, which is a principle supported by the Establishment Clause of the First Amendment. That is why advisors to government and military leaders must be careful not to appear to “officially favor or disfavor particular religious groups”, and why a military leader’s “exercise of religion” must be careful not to appear to communicate official government endorsement of that particular religious belief.</a:t>
            </a:r>
          </a:p>
          <a:p>
            <a:pPr marL="169890" indent="-169890">
              <a:buFontTx/>
              <a:buChar char="-"/>
            </a:pPr>
            <a:endParaRPr lang="en-US" baseline="0" dirty="0"/>
          </a:p>
          <a:p>
            <a:pPr marL="169890" indent="-169890">
              <a:buFontTx/>
              <a:buChar char="-"/>
            </a:pPr>
            <a:endParaRPr lang="en-US" dirty="0"/>
          </a:p>
        </p:txBody>
      </p:sp>
      <p:sp>
        <p:nvSpPr>
          <p:cNvPr id="4" name="Slide Number Placeholder 3"/>
          <p:cNvSpPr>
            <a:spLocks noGrp="1"/>
          </p:cNvSpPr>
          <p:nvPr>
            <p:ph type="sldNum" sz="quarter" idx="10"/>
          </p:nvPr>
        </p:nvSpPr>
        <p:spPr/>
        <p:txBody>
          <a:bodyPr/>
          <a:lstStyle/>
          <a:p>
            <a:fld id="{19F2D85E-DD41-4138-B7F4-0D3D585A3E91}" type="slidenum">
              <a:rPr lang="en-US" smtClean="0"/>
              <a:pPr/>
              <a:t>9</a:t>
            </a:fld>
            <a:endParaRPr lang="en-US" dirty="0"/>
          </a:p>
        </p:txBody>
      </p:sp>
    </p:spTree>
    <p:extLst>
      <p:ext uri="{BB962C8B-B14F-4D97-AF65-F5344CB8AC3E}">
        <p14:creationId xmlns:p14="http://schemas.microsoft.com/office/powerpoint/2010/main" val="4246642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5413" y="1154113"/>
            <a:ext cx="4159250" cy="3119437"/>
          </a:xfrm>
        </p:spPr>
      </p:sp>
      <p:sp>
        <p:nvSpPr>
          <p:cNvPr id="3" name="Notes Placeholder 2"/>
          <p:cNvSpPr>
            <a:spLocks noGrp="1"/>
          </p:cNvSpPr>
          <p:nvPr>
            <p:ph type="body" idx="1"/>
          </p:nvPr>
        </p:nvSpPr>
        <p:spPr>
          <a:xfrm>
            <a:off x="695009" y="4624198"/>
            <a:ext cx="5560060" cy="3636705"/>
          </a:xfrm>
        </p:spPr>
        <p:txBody>
          <a:bodyPr/>
          <a:lstStyle/>
          <a:p>
            <a:r>
              <a:rPr lang="en-US" dirty="0"/>
              <a:t>Both</a:t>
            </a:r>
            <a:r>
              <a:rPr lang="en-US" baseline="0" dirty="0"/>
              <a:t> DoD and Army RA policy and doctrinal guidance follow RFRA by beginning with a foundational statement establishing the high value placed upon service members exercising religious freedoms.</a:t>
            </a:r>
          </a:p>
        </p:txBody>
      </p:sp>
      <p:sp>
        <p:nvSpPr>
          <p:cNvPr id="4" name="Slide Number Placeholder 3"/>
          <p:cNvSpPr>
            <a:spLocks noGrp="1"/>
          </p:cNvSpPr>
          <p:nvPr>
            <p:ph type="sldNum" sz="quarter" idx="10"/>
          </p:nvPr>
        </p:nvSpPr>
        <p:spPr/>
        <p:txBody>
          <a:bodyPr/>
          <a:lstStyle/>
          <a:p>
            <a:fld id="{850C66C5-7AF8-4EC2-A510-66305D45413B}" type="slidenum">
              <a:rPr lang="en-US" smtClean="0"/>
              <a:pPr/>
              <a:t>10</a:t>
            </a:fld>
            <a:endParaRPr lang="en-US" dirty="0"/>
          </a:p>
        </p:txBody>
      </p:sp>
    </p:spTree>
    <p:extLst>
      <p:ext uri="{BB962C8B-B14F-4D97-AF65-F5344CB8AC3E}">
        <p14:creationId xmlns:p14="http://schemas.microsoft.com/office/powerpoint/2010/main" val="466322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8"/>
          <p:cNvSpPr>
            <a:spLocks noChangeArrowheads="1"/>
          </p:cNvSpPr>
          <p:nvPr userDrawn="1"/>
        </p:nvSpPr>
        <p:spPr bwMode="auto">
          <a:xfrm>
            <a:off x="914400" y="457200"/>
            <a:ext cx="8001000" cy="109538"/>
          </a:xfrm>
          <a:prstGeom prst="rect">
            <a:avLst/>
          </a:prstGeom>
          <a:solidFill>
            <a:srgbClr val="EABD00"/>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ndParaRPr>
          </a:p>
        </p:txBody>
      </p:sp>
      <p:sp>
        <p:nvSpPr>
          <p:cNvPr id="8" name="Rectangle 10"/>
          <p:cNvSpPr>
            <a:spLocks noChangeArrowheads="1"/>
          </p:cNvSpPr>
          <p:nvPr userDrawn="1"/>
        </p:nvSpPr>
        <p:spPr bwMode="auto">
          <a:xfrm>
            <a:off x="152400" y="6553204"/>
            <a:ext cx="8839200" cy="161925"/>
          </a:xfrm>
          <a:prstGeom prst="rect">
            <a:avLst/>
          </a:prstGeom>
          <a:solidFill>
            <a:schemeClr val="tx1"/>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ndParaRPr>
          </a:p>
        </p:txBody>
      </p:sp>
      <p:pic>
        <p:nvPicPr>
          <p:cNvPr id="10" name="Picture 13" descr="army one ping2.png"/>
          <p:cNvPicPr>
            <a:picLocks noChangeAspect="1"/>
          </p:cNvPicPr>
          <p:nvPr userDrawn="1"/>
        </p:nvPicPr>
        <p:blipFill>
          <a:blip r:embed="rId2" cstate="print"/>
          <a:srcRect/>
          <a:stretch>
            <a:fillRect/>
          </a:stretch>
        </p:blipFill>
        <p:spPr bwMode="auto">
          <a:xfrm>
            <a:off x="228602" y="77792"/>
            <a:ext cx="671513" cy="777875"/>
          </a:xfrm>
          <a:prstGeom prst="rect">
            <a:avLst/>
          </a:prstGeom>
          <a:noFill/>
          <a:ln w="9525">
            <a:noFill/>
            <a:miter lim="800000"/>
            <a:headEnd/>
            <a:tailEnd/>
          </a:ln>
        </p:spPr>
      </p:pic>
      <p:sp>
        <p:nvSpPr>
          <p:cNvPr id="11" name="Slide Number Placeholder 8">
            <a:extLst>
              <a:ext uri="{FF2B5EF4-FFF2-40B4-BE49-F238E27FC236}">
                <a16:creationId xmlns:a16="http://schemas.microsoft.com/office/drawing/2014/main" id="{EF466547-36E3-4FF3-AC93-1DFDB65B5EC8}"/>
              </a:ext>
            </a:extLst>
          </p:cNvPr>
          <p:cNvSpPr txBox="1">
            <a:spLocks/>
          </p:cNvSpPr>
          <p:nvPr userDrawn="1"/>
        </p:nvSpPr>
        <p:spPr>
          <a:xfrm>
            <a:off x="6858000" y="6448425"/>
            <a:ext cx="2133600" cy="381000"/>
          </a:xfrm>
          <a:prstGeom prst="rect">
            <a:avLst/>
          </a:prstGeom>
        </p:spPr>
        <p:txBody>
          <a:bodyPr lIns="51430" tIns="25715" rIns="51430" bIns="25715" anchor="ctr"/>
          <a:lstStyle/>
          <a:p>
            <a:pPr algn="r" defTabSz="513458" fontAlgn="base">
              <a:spcBef>
                <a:spcPct val="0"/>
              </a:spcBef>
              <a:spcAft>
                <a:spcPct val="0"/>
              </a:spcAft>
              <a:defRPr/>
            </a:pPr>
            <a:fld id="{BA879E58-23A0-4A77-8FB5-76FAC61AC11D}" type="slidenum">
              <a:rPr lang="en-US" sz="675" b="1">
                <a:solidFill>
                  <a:srgbClr val="FFFFFF"/>
                </a:solidFill>
                <a:cs typeface="Arial" charset="0"/>
              </a:rPr>
              <a:pPr algn="r" defTabSz="513458" fontAlgn="base">
                <a:spcBef>
                  <a:spcPct val="0"/>
                </a:spcBef>
                <a:spcAft>
                  <a:spcPct val="0"/>
                </a:spcAft>
                <a:defRPr/>
              </a:pPr>
              <a:t>‹#›</a:t>
            </a:fld>
            <a:endParaRPr lang="en-US" sz="675" b="1" dirty="0">
              <a:solidFill>
                <a:srgbClr val="FFFFFF"/>
              </a:solidFill>
              <a:cs typeface="Arial" charset="0"/>
            </a:endParaRPr>
          </a:p>
        </p:txBody>
      </p:sp>
      <p:sp>
        <p:nvSpPr>
          <p:cNvPr id="12" name="TextBox 11">
            <a:extLst>
              <a:ext uri="{FF2B5EF4-FFF2-40B4-BE49-F238E27FC236}">
                <a16:creationId xmlns:a16="http://schemas.microsoft.com/office/drawing/2014/main" id="{717068FE-44EE-42AE-B572-AEA0EBC8C10C}"/>
              </a:ext>
            </a:extLst>
          </p:cNvPr>
          <p:cNvSpPr txBox="1"/>
          <p:nvPr userDrawn="1"/>
        </p:nvSpPr>
        <p:spPr>
          <a:xfrm>
            <a:off x="4111509" y="6549078"/>
            <a:ext cx="683200" cy="170175"/>
          </a:xfrm>
          <a:prstGeom prst="rect">
            <a:avLst/>
          </a:prstGeom>
          <a:noFill/>
        </p:spPr>
        <p:txBody>
          <a:bodyPr wrap="none" rtlCol="0">
            <a:spAutoFit/>
          </a:bodyPr>
          <a:lstStyle/>
          <a:p>
            <a:pPr fontAlgn="base">
              <a:spcBef>
                <a:spcPct val="0"/>
              </a:spcBef>
              <a:spcAft>
                <a:spcPct val="0"/>
              </a:spcAft>
            </a:pPr>
            <a:r>
              <a:rPr lang="en-US" sz="506" b="1" dirty="0">
                <a:solidFill>
                  <a:srgbClr val="00B050"/>
                </a:solidFill>
                <a:latin typeface="Tahoma" pitchFamily="34" charset="0"/>
                <a:cs typeface="Arial" charset="0"/>
              </a:rPr>
              <a:t>UNCLASSIFIED</a:t>
            </a:r>
          </a:p>
        </p:txBody>
      </p:sp>
    </p:spTree>
    <p:extLst>
      <p:ext uri="{BB962C8B-B14F-4D97-AF65-F5344CB8AC3E}">
        <p14:creationId xmlns:p14="http://schemas.microsoft.com/office/powerpoint/2010/main" val="133280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3" descr="army one ping2.png"/>
          <p:cNvPicPr>
            <a:picLocks noChangeAspect="1"/>
          </p:cNvPicPr>
          <p:nvPr userDrawn="1"/>
        </p:nvPicPr>
        <p:blipFill>
          <a:blip r:embed="rId2" cstate="print"/>
          <a:srcRect/>
          <a:stretch>
            <a:fillRect/>
          </a:stretch>
        </p:blipFill>
        <p:spPr bwMode="auto">
          <a:xfrm>
            <a:off x="228602" y="77792"/>
            <a:ext cx="671513" cy="777875"/>
          </a:xfrm>
          <a:prstGeom prst="rect">
            <a:avLst/>
          </a:prstGeom>
          <a:noFill/>
          <a:ln w="9525">
            <a:noFill/>
            <a:miter lim="800000"/>
            <a:headEnd/>
            <a:tailEnd/>
          </a:ln>
        </p:spPr>
      </p:pic>
      <p:sp>
        <p:nvSpPr>
          <p:cNvPr id="8" name="Rectangle 7"/>
          <p:cNvSpPr>
            <a:spLocks noChangeArrowheads="1"/>
          </p:cNvSpPr>
          <p:nvPr userDrawn="1"/>
        </p:nvSpPr>
        <p:spPr bwMode="auto">
          <a:xfrm>
            <a:off x="152400" y="6553204"/>
            <a:ext cx="8839200" cy="161925"/>
          </a:xfrm>
          <a:prstGeom prst="rect">
            <a:avLst/>
          </a:prstGeom>
          <a:solidFill>
            <a:schemeClr val="tx1"/>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a typeface="ＭＳ Ｐゴシック" pitchFamily="34" charset="-128"/>
            </a:endParaRPr>
          </a:p>
        </p:txBody>
      </p:sp>
      <p:sp>
        <p:nvSpPr>
          <p:cNvPr id="9" name="Rectangle 8"/>
          <p:cNvSpPr>
            <a:spLocks noChangeArrowheads="1"/>
          </p:cNvSpPr>
          <p:nvPr userDrawn="1"/>
        </p:nvSpPr>
        <p:spPr bwMode="auto">
          <a:xfrm>
            <a:off x="1066800" y="609600"/>
            <a:ext cx="8001000" cy="109538"/>
          </a:xfrm>
          <a:prstGeom prst="rect">
            <a:avLst/>
          </a:prstGeom>
          <a:solidFill>
            <a:srgbClr val="EABD00"/>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ndParaRPr>
          </a:p>
        </p:txBody>
      </p:sp>
      <p:sp>
        <p:nvSpPr>
          <p:cNvPr id="10" name="TextBox 9"/>
          <p:cNvSpPr txBox="1"/>
          <p:nvPr userDrawn="1"/>
        </p:nvSpPr>
        <p:spPr>
          <a:xfrm>
            <a:off x="4111509" y="6549078"/>
            <a:ext cx="683200" cy="170175"/>
          </a:xfrm>
          <a:prstGeom prst="rect">
            <a:avLst/>
          </a:prstGeom>
          <a:noFill/>
        </p:spPr>
        <p:txBody>
          <a:bodyPr wrap="none" rtlCol="0">
            <a:spAutoFit/>
          </a:bodyPr>
          <a:lstStyle/>
          <a:p>
            <a:pPr fontAlgn="base">
              <a:spcBef>
                <a:spcPct val="0"/>
              </a:spcBef>
              <a:spcAft>
                <a:spcPct val="0"/>
              </a:spcAft>
            </a:pPr>
            <a:r>
              <a:rPr lang="en-US" sz="506" b="1" dirty="0">
                <a:solidFill>
                  <a:srgbClr val="00B050"/>
                </a:solidFill>
                <a:latin typeface="Tahoma" pitchFamily="34" charset="0"/>
                <a:cs typeface="Arial" charset="0"/>
              </a:rPr>
              <a:t>UNCLASSIFIED</a:t>
            </a:r>
          </a:p>
        </p:txBody>
      </p:sp>
      <p:sp>
        <p:nvSpPr>
          <p:cNvPr id="11" name="Slide Number Placeholder 8">
            <a:extLst>
              <a:ext uri="{FF2B5EF4-FFF2-40B4-BE49-F238E27FC236}">
                <a16:creationId xmlns:a16="http://schemas.microsoft.com/office/drawing/2014/main" id="{A7561873-AB52-43AE-AA15-92802B3DD901}"/>
              </a:ext>
            </a:extLst>
          </p:cNvPr>
          <p:cNvSpPr txBox="1">
            <a:spLocks/>
          </p:cNvSpPr>
          <p:nvPr userDrawn="1"/>
        </p:nvSpPr>
        <p:spPr>
          <a:xfrm>
            <a:off x="6858000" y="6448425"/>
            <a:ext cx="2133600" cy="381000"/>
          </a:xfrm>
          <a:prstGeom prst="rect">
            <a:avLst/>
          </a:prstGeom>
        </p:spPr>
        <p:txBody>
          <a:bodyPr lIns="51430" tIns="25715" rIns="51430" bIns="25715" anchor="ctr"/>
          <a:lstStyle/>
          <a:p>
            <a:pPr algn="r" defTabSz="513458" fontAlgn="base">
              <a:spcBef>
                <a:spcPct val="0"/>
              </a:spcBef>
              <a:spcAft>
                <a:spcPct val="0"/>
              </a:spcAft>
              <a:defRPr/>
            </a:pPr>
            <a:fld id="{BA879E58-23A0-4A77-8FB5-76FAC61AC11D}" type="slidenum">
              <a:rPr lang="en-US" sz="675" b="1">
                <a:solidFill>
                  <a:srgbClr val="FFFFFF"/>
                </a:solidFill>
                <a:cs typeface="Arial" charset="0"/>
              </a:rPr>
              <a:pPr algn="r" defTabSz="513458" fontAlgn="base">
                <a:spcBef>
                  <a:spcPct val="0"/>
                </a:spcBef>
                <a:spcAft>
                  <a:spcPct val="0"/>
                </a:spcAft>
                <a:defRPr/>
              </a:pPr>
              <a:t>‹#›</a:t>
            </a:fld>
            <a:endParaRPr lang="en-US" sz="675" b="1" dirty="0">
              <a:solidFill>
                <a:srgbClr val="FFFFFF"/>
              </a:solidFill>
              <a:cs typeface="Arial" charset="0"/>
            </a:endParaRPr>
          </a:p>
        </p:txBody>
      </p:sp>
    </p:spTree>
    <p:extLst>
      <p:ext uri="{BB962C8B-B14F-4D97-AF65-F5344CB8AC3E}">
        <p14:creationId xmlns:p14="http://schemas.microsoft.com/office/powerpoint/2010/main" val="19914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87DF88-4F05-44CA-B7A2-367A3437EB2B}"/>
              </a:ext>
            </a:extLst>
          </p:cNvPr>
          <p:cNvSpPr txBox="1"/>
          <p:nvPr userDrawn="1"/>
        </p:nvSpPr>
        <p:spPr>
          <a:xfrm>
            <a:off x="4111509" y="6549078"/>
            <a:ext cx="683200" cy="170175"/>
          </a:xfrm>
          <a:prstGeom prst="rect">
            <a:avLst/>
          </a:prstGeom>
          <a:noFill/>
        </p:spPr>
        <p:txBody>
          <a:bodyPr wrap="none" rtlCol="0">
            <a:spAutoFit/>
          </a:bodyPr>
          <a:lstStyle/>
          <a:p>
            <a:pPr fontAlgn="base">
              <a:spcBef>
                <a:spcPct val="0"/>
              </a:spcBef>
              <a:spcAft>
                <a:spcPct val="0"/>
              </a:spcAft>
            </a:pPr>
            <a:r>
              <a:rPr lang="en-US" sz="506" b="1" dirty="0">
                <a:solidFill>
                  <a:srgbClr val="00B050"/>
                </a:solidFill>
                <a:latin typeface="Tahoma" pitchFamily="34" charset="0"/>
                <a:cs typeface="Arial" charset="0"/>
              </a:rPr>
              <a:t>UNCLASSIFIED</a:t>
            </a:r>
          </a:p>
        </p:txBody>
      </p:sp>
    </p:spTree>
    <p:extLst>
      <p:ext uri="{BB962C8B-B14F-4D97-AF65-F5344CB8AC3E}">
        <p14:creationId xmlns:p14="http://schemas.microsoft.com/office/powerpoint/2010/main" val="2627470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13" descr="army one ping2.png"/>
          <p:cNvPicPr>
            <a:picLocks noChangeAspect="1"/>
          </p:cNvPicPr>
          <p:nvPr userDrawn="1"/>
        </p:nvPicPr>
        <p:blipFill>
          <a:blip r:embed="rId2" cstate="print"/>
          <a:srcRect/>
          <a:stretch>
            <a:fillRect/>
          </a:stretch>
        </p:blipFill>
        <p:spPr bwMode="auto">
          <a:xfrm>
            <a:off x="228602" y="77792"/>
            <a:ext cx="671513" cy="777875"/>
          </a:xfrm>
          <a:prstGeom prst="rect">
            <a:avLst/>
          </a:prstGeom>
          <a:noFill/>
          <a:ln w="9525">
            <a:noFill/>
            <a:miter lim="800000"/>
            <a:headEnd/>
            <a:tailEnd/>
          </a:ln>
        </p:spPr>
      </p:pic>
      <p:sp>
        <p:nvSpPr>
          <p:cNvPr id="8" name="Rectangle 7"/>
          <p:cNvSpPr>
            <a:spLocks noChangeArrowheads="1"/>
          </p:cNvSpPr>
          <p:nvPr userDrawn="1"/>
        </p:nvSpPr>
        <p:spPr bwMode="auto">
          <a:xfrm>
            <a:off x="152400" y="6553204"/>
            <a:ext cx="8839200" cy="161925"/>
          </a:xfrm>
          <a:prstGeom prst="rect">
            <a:avLst/>
          </a:prstGeom>
          <a:solidFill>
            <a:schemeClr val="tx1"/>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a typeface="ＭＳ Ｐゴシック" pitchFamily="34" charset="-128"/>
            </a:endParaRPr>
          </a:p>
        </p:txBody>
      </p:sp>
      <p:sp>
        <p:nvSpPr>
          <p:cNvPr id="9" name="Rectangle 8"/>
          <p:cNvSpPr>
            <a:spLocks noChangeArrowheads="1"/>
          </p:cNvSpPr>
          <p:nvPr userDrawn="1"/>
        </p:nvSpPr>
        <p:spPr bwMode="auto">
          <a:xfrm>
            <a:off x="1066800" y="609600"/>
            <a:ext cx="8001000" cy="109538"/>
          </a:xfrm>
          <a:prstGeom prst="rect">
            <a:avLst/>
          </a:prstGeom>
          <a:solidFill>
            <a:srgbClr val="EABD00"/>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ndParaRPr>
          </a:p>
        </p:txBody>
      </p:sp>
      <p:sp>
        <p:nvSpPr>
          <p:cNvPr id="2" name="Title 1"/>
          <p:cNvSpPr>
            <a:spLocks noGrp="1"/>
          </p:cNvSpPr>
          <p:nvPr>
            <p:ph type="title"/>
          </p:nvPr>
        </p:nvSpPr>
        <p:spPr>
          <a:xfrm>
            <a:off x="1017038" y="192884"/>
            <a:ext cx="7142225" cy="662782"/>
          </a:xfrm>
          <a:prstGeom prst="rect">
            <a:avLst/>
          </a:prstGeom>
        </p:spPr>
        <p:txBody>
          <a:bodyPr/>
          <a:lstStyle>
            <a:lvl1pPr marL="0" marR="0" indent="0" algn="ctr" defTabSz="685800" rtl="0" eaLnBrk="1" fontAlgn="auto" latinLnBrk="0" hangingPunct="1">
              <a:lnSpc>
                <a:spcPct val="90000"/>
              </a:lnSpc>
              <a:spcBef>
                <a:spcPct val="0"/>
              </a:spcBef>
              <a:spcAft>
                <a:spcPts val="0"/>
              </a:spcAft>
              <a:buClrTx/>
              <a:buSzTx/>
              <a:buFontTx/>
              <a:buNone/>
              <a:tabLst/>
              <a:defRPr sz="2100" b="1" i="0" baseline="0">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11" name="Slide Number Placeholder 8">
            <a:extLst>
              <a:ext uri="{FF2B5EF4-FFF2-40B4-BE49-F238E27FC236}">
                <a16:creationId xmlns:a16="http://schemas.microsoft.com/office/drawing/2014/main" id="{71CBA813-F2EA-4F14-B9BB-74E6EFCF598B}"/>
              </a:ext>
            </a:extLst>
          </p:cNvPr>
          <p:cNvSpPr txBox="1">
            <a:spLocks/>
          </p:cNvSpPr>
          <p:nvPr userDrawn="1"/>
        </p:nvSpPr>
        <p:spPr>
          <a:xfrm>
            <a:off x="6858000" y="6448425"/>
            <a:ext cx="2133600" cy="381000"/>
          </a:xfrm>
          <a:prstGeom prst="rect">
            <a:avLst/>
          </a:prstGeom>
        </p:spPr>
        <p:txBody>
          <a:bodyPr lIns="51430" tIns="25715" rIns="51430" bIns="25715" anchor="ctr"/>
          <a:lstStyle/>
          <a:p>
            <a:pPr algn="r" defTabSz="513458" fontAlgn="base">
              <a:spcBef>
                <a:spcPct val="0"/>
              </a:spcBef>
              <a:spcAft>
                <a:spcPct val="0"/>
              </a:spcAft>
              <a:defRPr/>
            </a:pPr>
            <a:fld id="{BA879E58-23A0-4A77-8FB5-76FAC61AC11D}" type="slidenum">
              <a:rPr lang="en-US" sz="675" b="1">
                <a:solidFill>
                  <a:srgbClr val="FFFFFF"/>
                </a:solidFill>
                <a:cs typeface="Arial" charset="0"/>
              </a:rPr>
              <a:pPr algn="r" defTabSz="513458" fontAlgn="base">
                <a:spcBef>
                  <a:spcPct val="0"/>
                </a:spcBef>
                <a:spcAft>
                  <a:spcPct val="0"/>
                </a:spcAft>
                <a:defRPr/>
              </a:pPr>
              <a:t>‹#›</a:t>
            </a:fld>
            <a:endParaRPr lang="en-US" sz="675" b="1" dirty="0">
              <a:solidFill>
                <a:srgbClr val="FFFFFF"/>
              </a:solidFill>
              <a:cs typeface="Arial" charset="0"/>
            </a:endParaRPr>
          </a:p>
        </p:txBody>
      </p:sp>
      <p:sp>
        <p:nvSpPr>
          <p:cNvPr id="12" name="TextBox 11">
            <a:extLst>
              <a:ext uri="{FF2B5EF4-FFF2-40B4-BE49-F238E27FC236}">
                <a16:creationId xmlns:a16="http://schemas.microsoft.com/office/drawing/2014/main" id="{2552E82F-0BC4-4DB7-8319-69DC8D56A864}"/>
              </a:ext>
            </a:extLst>
          </p:cNvPr>
          <p:cNvSpPr txBox="1"/>
          <p:nvPr userDrawn="1"/>
        </p:nvSpPr>
        <p:spPr>
          <a:xfrm>
            <a:off x="4111509" y="6549078"/>
            <a:ext cx="683200" cy="170175"/>
          </a:xfrm>
          <a:prstGeom prst="rect">
            <a:avLst/>
          </a:prstGeom>
          <a:noFill/>
        </p:spPr>
        <p:txBody>
          <a:bodyPr wrap="none" rtlCol="0">
            <a:spAutoFit/>
          </a:bodyPr>
          <a:lstStyle/>
          <a:p>
            <a:pPr fontAlgn="base">
              <a:spcBef>
                <a:spcPct val="0"/>
              </a:spcBef>
              <a:spcAft>
                <a:spcPct val="0"/>
              </a:spcAft>
            </a:pPr>
            <a:r>
              <a:rPr lang="en-US" sz="506" b="1" dirty="0">
                <a:solidFill>
                  <a:srgbClr val="00B050"/>
                </a:solidFill>
                <a:latin typeface="Tahoma" pitchFamily="34" charset="0"/>
                <a:cs typeface="Arial" charset="0"/>
              </a:rPr>
              <a:t>UNCLASSIFIED</a:t>
            </a:r>
          </a:p>
        </p:txBody>
      </p:sp>
    </p:spTree>
    <p:extLst>
      <p:ext uri="{BB962C8B-B14F-4D97-AF65-F5344CB8AC3E}">
        <p14:creationId xmlns:p14="http://schemas.microsoft.com/office/powerpoint/2010/main" val="1936493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0"/>
          <p:cNvSpPr>
            <a:spLocks noChangeArrowheads="1"/>
          </p:cNvSpPr>
          <p:nvPr userDrawn="1"/>
        </p:nvSpPr>
        <p:spPr bwMode="auto">
          <a:xfrm>
            <a:off x="152400" y="6553204"/>
            <a:ext cx="8839200" cy="161925"/>
          </a:xfrm>
          <a:prstGeom prst="rect">
            <a:avLst/>
          </a:prstGeom>
          <a:solidFill>
            <a:schemeClr val="tx1"/>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ndParaRPr>
          </a:p>
        </p:txBody>
      </p:sp>
      <p:pic>
        <p:nvPicPr>
          <p:cNvPr id="8" name="Picture 13" descr="army one ping2.png"/>
          <p:cNvPicPr>
            <a:picLocks noChangeAspect="1"/>
          </p:cNvPicPr>
          <p:nvPr userDrawn="1"/>
        </p:nvPicPr>
        <p:blipFill>
          <a:blip r:embed="rId6" cstate="print"/>
          <a:srcRect/>
          <a:stretch>
            <a:fillRect/>
          </a:stretch>
        </p:blipFill>
        <p:spPr bwMode="auto">
          <a:xfrm>
            <a:off x="228602" y="77792"/>
            <a:ext cx="671513" cy="777875"/>
          </a:xfrm>
          <a:prstGeom prst="rect">
            <a:avLst/>
          </a:prstGeom>
          <a:noFill/>
          <a:ln w="9525">
            <a:noFill/>
            <a:miter lim="800000"/>
            <a:headEnd/>
            <a:tailEnd/>
          </a:ln>
        </p:spPr>
      </p:pic>
      <p:sp>
        <p:nvSpPr>
          <p:cNvPr id="9" name="Rectangle 8"/>
          <p:cNvSpPr>
            <a:spLocks noChangeArrowheads="1"/>
          </p:cNvSpPr>
          <p:nvPr userDrawn="1"/>
        </p:nvSpPr>
        <p:spPr bwMode="auto">
          <a:xfrm>
            <a:off x="152400" y="6553204"/>
            <a:ext cx="8839200" cy="161925"/>
          </a:xfrm>
          <a:prstGeom prst="rect">
            <a:avLst/>
          </a:prstGeom>
          <a:solidFill>
            <a:schemeClr val="tx1"/>
          </a:solidFill>
          <a:ln>
            <a:noFill/>
          </a:ln>
        </p:spPr>
        <p:txBody>
          <a:bodyPr lIns="51430" tIns="25715" rIns="51430" bIns="25715"/>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defRPr/>
            </a:pPr>
            <a:endParaRPr lang="en-US" sz="956" dirty="0">
              <a:solidFill>
                <a:srgbClr val="000000"/>
              </a:solidFill>
              <a:ea typeface="ＭＳ Ｐゴシック" pitchFamily="34" charset="-128"/>
            </a:endParaRPr>
          </a:p>
        </p:txBody>
      </p:sp>
      <p:sp>
        <p:nvSpPr>
          <p:cNvPr id="11" name="Slide Number Placeholder 8">
            <a:extLst>
              <a:ext uri="{FF2B5EF4-FFF2-40B4-BE49-F238E27FC236}">
                <a16:creationId xmlns:a16="http://schemas.microsoft.com/office/drawing/2014/main" id="{0FB5A7BE-AF55-4B1D-A66F-A00281A84C11}"/>
              </a:ext>
            </a:extLst>
          </p:cNvPr>
          <p:cNvSpPr txBox="1">
            <a:spLocks/>
          </p:cNvSpPr>
          <p:nvPr userDrawn="1"/>
        </p:nvSpPr>
        <p:spPr>
          <a:xfrm>
            <a:off x="6858000" y="6448425"/>
            <a:ext cx="2133600" cy="381000"/>
          </a:xfrm>
          <a:prstGeom prst="rect">
            <a:avLst/>
          </a:prstGeom>
        </p:spPr>
        <p:txBody>
          <a:bodyPr lIns="51430" tIns="25715" rIns="51430" bIns="25715" anchor="ctr"/>
          <a:lstStyle/>
          <a:p>
            <a:pPr algn="r" defTabSz="513458" fontAlgn="base">
              <a:spcBef>
                <a:spcPct val="0"/>
              </a:spcBef>
              <a:spcAft>
                <a:spcPct val="0"/>
              </a:spcAft>
              <a:defRPr/>
            </a:pPr>
            <a:fld id="{BA879E58-23A0-4A77-8FB5-76FAC61AC11D}" type="slidenum">
              <a:rPr lang="en-US" sz="675" b="1">
                <a:solidFill>
                  <a:srgbClr val="FFFFFF"/>
                </a:solidFill>
                <a:cs typeface="Arial" charset="0"/>
              </a:rPr>
              <a:pPr algn="r" defTabSz="513458" fontAlgn="base">
                <a:spcBef>
                  <a:spcPct val="0"/>
                </a:spcBef>
                <a:spcAft>
                  <a:spcPct val="0"/>
                </a:spcAft>
                <a:defRPr/>
              </a:pPr>
              <a:t>‹#›</a:t>
            </a:fld>
            <a:endParaRPr lang="en-US" sz="675" b="1" dirty="0">
              <a:solidFill>
                <a:srgbClr val="FFFFFF"/>
              </a:solidFill>
              <a:cs typeface="Arial" charset="0"/>
            </a:endParaRPr>
          </a:p>
        </p:txBody>
      </p:sp>
    </p:spTree>
    <p:extLst>
      <p:ext uri="{BB962C8B-B14F-4D97-AF65-F5344CB8AC3E}">
        <p14:creationId xmlns:p14="http://schemas.microsoft.com/office/powerpoint/2010/main" val="213584542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3" r:id="rId3"/>
    <p:sldLayoutId id="2147483689"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phen.pratel3.mil@mail.mil"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usarmy.pentagon.hqda-dcs-g-1.mbx.command-policy@mail.mi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4.wmf"/><Relationship Id="rId18" Type="http://schemas.openxmlformats.org/officeDocument/2006/relationships/oleObject" Target="../embeddings/oleObject6.bin"/><Relationship Id="rId3" Type="http://schemas.openxmlformats.org/officeDocument/2006/relationships/notesSlide" Target="../notesSlides/notesSlide32.xml"/><Relationship Id="rId21" Type="http://schemas.openxmlformats.org/officeDocument/2006/relationships/image" Target="../media/image18.wmf"/><Relationship Id="rId7" Type="http://schemas.openxmlformats.org/officeDocument/2006/relationships/hyperlink" Target="https://armypubs.army.mil/epubs/DR_pubs/DR_a/pdf/web/ARN2911_ATP%201-05x04%20FINAL%20WEB%201.pdf" TargetMode="External"/><Relationship Id="rId12" Type="http://schemas.openxmlformats.org/officeDocument/2006/relationships/oleObject" Target="../embeddings/oleObject3.bin"/><Relationship Id="rId17" Type="http://schemas.openxmlformats.org/officeDocument/2006/relationships/image" Target="../media/image16.wmf"/><Relationship Id="rId2" Type="http://schemas.openxmlformats.org/officeDocument/2006/relationships/slideLayout" Target="../slideLayouts/slideLayout2.xml"/><Relationship Id="rId16" Type="http://schemas.openxmlformats.org/officeDocument/2006/relationships/oleObject" Target="../embeddings/oleObject5.bin"/><Relationship Id="rId20"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hyperlink" Target="https://usachcstraining.army.mil/world-religions" TargetMode="External"/><Relationship Id="rId11" Type="http://schemas.openxmlformats.org/officeDocument/2006/relationships/image" Target="../media/image13.wmf"/><Relationship Id="rId5" Type="http://schemas.openxmlformats.org/officeDocument/2006/relationships/hyperlink" Target="https://www.justice.gov/opa/press-release/file/1001891/download" TargetMode="External"/><Relationship Id="rId15" Type="http://schemas.openxmlformats.org/officeDocument/2006/relationships/image" Target="../media/image15.wmf"/><Relationship Id="rId23" Type="http://schemas.openxmlformats.org/officeDocument/2006/relationships/image" Target="../media/image19.wmf"/><Relationship Id="rId10" Type="http://schemas.openxmlformats.org/officeDocument/2006/relationships/oleObject" Target="../embeddings/oleObject2.bin"/><Relationship Id="rId19" Type="http://schemas.openxmlformats.org/officeDocument/2006/relationships/image" Target="../media/image17.emf"/><Relationship Id="rId4" Type="http://schemas.openxmlformats.org/officeDocument/2006/relationships/hyperlink" Target="mailto:usarmy.pentagon.hqda-occh.mbx.chaplain-corps-operations@mail.mil" TargetMode="External"/><Relationship Id="rId9" Type="http://schemas.openxmlformats.org/officeDocument/2006/relationships/image" Target="../media/image12.wmf"/><Relationship Id="rId14" Type="http://schemas.openxmlformats.org/officeDocument/2006/relationships/oleObject" Target="../embeddings/oleObject4.bin"/><Relationship Id="rId22" Type="http://schemas.openxmlformats.org/officeDocument/2006/relationships/oleObject" Target="../embeddings/oleObject8.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mailto:usarmy.pentagon.hqda-dcs-g-1.mbx.command-policy@mail.mil"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_Toc5&#8211;6A"/><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hyperlink" Target="#_TocTABLEP&#8211;1"/><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mailto:usarmy.pentagon.hqda-dcs-g-1.mbx.command-policy@mail.mil"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hyperlink" Target="mailto:usarmy.pentagon.hqda-otjag.mbx.g-law@mail.mil"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hyperlink" Target="mailto:usarmy.pentagon.corrections-cmd.list.admin-operations-npe-mgt@mail.mil" TargetMode="External"/><Relationship Id="rId5" Type="http://schemas.openxmlformats.org/officeDocument/2006/relationships/hyperlink" Target="mailto:usarmy.pentagon.hqda-occh.mbx.chaplain-corps-operations@mail.mil" TargetMode="External"/><Relationship Id="rId4" Type="http://schemas.openxmlformats.org/officeDocument/2006/relationships/hyperlink" Target="mailto:usarmy.pentagon.hqda-dcs-g-1.mbx.command-policy@mail.mil"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3" Type="http://schemas.openxmlformats.org/officeDocument/2006/relationships/hyperlink" Target="mailto:usarmy.pentagon.hqda-dcs-g-1.mbx.command-policy@mail.mil"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mailto:usarmy.pentagon.hqda-dcs-g-1.mbx.command-policy@mail.mil"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8011" y="1039827"/>
            <a:ext cx="8285262" cy="1569660"/>
          </a:xfrm>
          <a:prstGeom prst="rect">
            <a:avLst/>
          </a:prstGeom>
          <a:noFill/>
        </p:spPr>
        <p:txBody>
          <a:bodyPr wrap="square" rtlCol="0">
            <a:spAutoFit/>
          </a:bodyPr>
          <a:lstStyle/>
          <a:p>
            <a:pPr algn="ctr"/>
            <a:r>
              <a:rPr lang="en-US" sz="3200" b="1" dirty="0">
                <a:solidFill>
                  <a:prstClr val="black"/>
                </a:solidFill>
                <a:latin typeface="Arial" panose="020B0604020202020204" pitchFamily="34" charset="0"/>
                <a:cs typeface="Arial" panose="020B0604020202020204" pitchFamily="34" charset="0"/>
              </a:rPr>
              <a:t>Religious Liberty and </a:t>
            </a:r>
          </a:p>
          <a:p>
            <a:pPr algn="ctr"/>
            <a:r>
              <a:rPr lang="en-US" sz="3200" b="1" dirty="0">
                <a:solidFill>
                  <a:prstClr val="black"/>
                </a:solidFill>
                <a:latin typeface="Arial" panose="020B0604020202020204" pitchFamily="34" charset="0"/>
                <a:cs typeface="Arial" panose="020B0604020202020204" pitchFamily="34" charset="0"/>
              </a:rPr>
              <a:t>Religious Accommodation</a:t>
            </a:r>
          </a:p>
          <a:p>
            <a:pPr algn="ctr"/>
            <a:r>
              <a:rPr lang="en-US" sz="3200" b="1" dirty="0">
                <a:solidFill>
                  <a:prstClr val="black"/>
                </a:solidFill>
                <a:latin typeface="Arial" panose="020B0604020202020204" pitchFamily="34" charset="0"/>
                <a:cs typeface="Arial" panose="020B0604020202020204" pitchFamily="34" charset="0"/>
              </a:rPr>
              <a:t>in the United States Army</a:t>
            </a:r>
          </a:p>
        </p:txBody>
      </p:sp>
      <p:sp>
        <p:nvSpPr>
          <p:cNvPr id="2" name="TextBox 1"/>
          <p:cNvSpPr txBox="1"/>
          <p:nvPr/>
        </p:nvSpPr>
        <p:spPr>
          <a:xfrm>
            <a:off x="555668" y="5176497"/>
            <a:ext cx="7943162" cy="369332"/>
          </a:xfrm>
          <a:prstGeom prst="rect">
            <a:avLst/>
          </a:prstGeom>
          <a:noFill/>
          <a:ln w="57150">
            <a:solidFill>
              <a:schemeClr val="tx1"/>
            </a:solidFill>
          </a:ln>
        </p:spPr>
        <p:txBody>
          <a:bodyPr wrap="square" rtlCol="0">
            <a:spAutoFit/>
          </a:bodyPr>
          <a:lstStyle/>
          <a:p>
            <a:pPr algn="ctr"/>
            <a:r>
              <a:rPr lang="en-US" b="1" i="1" dirty="0">
                <a:solidFill>
                  <a:srgbClr val="FF0000"/>
                </a:solidFill>
              </a:rPr>
              <a:t>OCCH/USACHCS</a:t>
            </a:r>
          </a:p>
        </p:txBody>
      </p:sp>
      <p:sp>
        <p:nvSpPr>
          <p:cNvPr id="3" name="Rectangle 2"/>
          <p:cNvSpPr/>
          <p:nvPr/>
        </p:nvSpPr>
        <p:spPr>
          <a:xfrm>
            <a:off x="555668" y="5583538"/>
            <a:ext cx="8424675" cy="861774"/>
          </a:xfrm>
          <a:prstGeom prst="rect">
            <a:avLst/>
          </a:prstGeom>
        </p:spPr>
        <p:txBody>
          <a:bodyPr wrap="square">
            <a:spAutoFit/>
          </a:bodyPr>
          <a:lstStyle/>
          <a:p>
            <a:pPr marL="53975"/>
            <a:r>
              <a:rPr lang="en-US" sz="1000" b="1" dirty="0">
                <a:latin typeface="Arial" panose="020B0604020202020204" pitchFamily="34" charset="0"/>
                <a:cs typeface="Arial" panose="020B0604020202020204" pitchFamily="34" charset="0"/>
              </a:rPr>
              <a:t>CH (LTC) Stephen Pratel</a:t>
            </a:r>
          </a:p>
          <a:p>
            <a:pPr marL="53975"/>
            <a:r>
              <a:rPr lang="en-US" sz="1000" b="1" dirty="0">
                <a:latin typeface="Arial" panose="020B0604020202020204" pitchFamily="34" charset="0"/>
                <a:cs typeface="Arial" panose="020B0604020202020204" pitchFamily="34" charset="0"/>
              </a:rPr>
              <a:t>OCCH Religious Accommodation Officer</a:t>
            </a:r>
          </a:p>
          <a:p>
            <a:pPr marL="53975"/>
            <a:r>
              <a:rPr lang="en-US" sz="1000" b="1" dirty="0">
                <a:latin typeface="Arial" panose="020B0604020202020204" pitchFamily="34" charset="0"/>
                <a:cs typeface="Arial" panose="020B0604020202020204" pitchFamily="34" charset="0"/>
              </a:rPr>
              <a:t>E-Mail: </a:t>
            </a:r>
            <a:r>
              <a:rPr lang="en-US" sz="1000" b="1" dirty="0">
                <a:latin typeface="Arial" panose="020B0604020202020204" pitchFamily="34" charset="0"/>
                <a:cs typeface="Arial" panose="020B0604020202020204" pitchFamily="34" charset="0"/>
                <a:hlinkClick r:id="rId3"/>
              </a:rPr>
              <a:t>stephen.pratel3.mil@mail.mil</a:t>
            </a:r>
            <a:r>
              <a:rPr lang="en-US" sz="1000" b="1" dirty="0">
                <a:latin typeface="Arial" panose="020B0604020202020204" pitchFamily="34" charset="0"/>
                <a:cs typeface="Arial" panose="020B0604020202020204" pitchFamily="34" charset="0"/>
              </a:rPr>
              <a:t>   Phone: 571 </a:t>
            </a:r>
            <a:r>
              <a:rPr lang="en-US" sz="1000" b="1" dirty="0" smtClean="0">
                <a:latin typeface="Arial" panose="020B0604020202020204" pitchFamily="34" charset="0"/>
                <a:cs typeface="Arial" panose="020B0604020202020204" pitchFamily="34" charset="0"/>
              </a:rPr>
              <a:t>256-8771</a:t>
            </a:r>
          </a:p>
          <a:p>
            <a:pPr marL="53975" algn="r"/>
            <a:r>
              <a:rPr lang="en-US" sz="1000" b="1" dirty="0" smtClean="0">
                <a:solidFill>
                  <a:srgbClr val="C00000"/>
                </a:solidFill>
                <a:latin typeface="Arial" panose="020B0604020202020204" pitchFamily="34" charset="0"/>
                <a:cs typeface="Arial" panose="020B0604020202020204" pitchFamily="34" charset="0"/>
              </a:rPr>
              <a:t>PHASE 2 &amp; 3 </a:t>
            </a:r>
            <a:r>
              <a:rPr lang="en-US" sz="1000" b="1" dirty="0" err="1" smtClean="0">
                <a:solidFill>
                  <a:srgbClr val="C00000"/>
                </a:solidFill>
                <a:latin typeface="Arial" panose="020B0604020202020204" pitchFamily="34" charset="0"/>
                <a:cs typeface="Arial" panose="020B0604020202020204" pitchFamily="34" charset="0"/>
              </a:rPr>
              <a:t>RL</a:t>
            </a:r>
            <a:r>
              <a:rPr lang="en-US" sz="1000" b="1" dirty="0" smtClean="0">
                <a:solidFill>
                  <a:srgbClr val="C00000"/>
                </a:solidFill>
                <a:latin typeface="Arial" panose="020B0604020202020204" pitchFamily="34" charset="0"/>
                <a:cs typeface="Arial" panose="020B0604020202020204" pitchFamily="34" charset="0"/>
              </a:rPr>
              <a:t>/RA Training (Commanders)</a:t>
            </a:r>
          </a:p>
          <a:p>
            <a:pPr marL="53975" algn="r"/>
            <a:r>
              <a:rPr lang="en-US" sz="1000" b="1" dirty="0" smtClean="0">
                <a:solidFill>
                  <a:srgbClr val="C00000"/>
                </a:solidFill>
                <a:latin typeface="Arial" panose="020B0604020202020204" pitchFamily="34" charset="0"/>
                <a:cs typeface="Arial" panose="020B0604020202020204" pitchFamily="34" charset="0"/>
              </a:rPr>
              <a:t>As </a:t>
            </a:r>
            <a:r>
              <a:rPr lang="en-US" sz="1000" b="1" dirty="0">
                <a:solidFill>
                  <a:srgbClr val="C00000"/>
                </a:solidFill>
                <a:latin typeface="Arial" panose="020B0604020202020204" pitchFamily="34" charset="0"/>
                <a:cs typeface="Arial" panose="020B0604020202020204" pitchFamily="34" charset="0"/>
              </a:rPr>
              <a:t>of 14 September </a:t>
            </a:r>
            <a:r>
              <a:rPr lang="en-US" sz="1000" b="1" dirty="0" smtClean="0">
                <a:solidFill>
                  <a:srgbClr val="C00000"/>
                </a:solidFill>
                <a:latin typeface="Arial" panose="020B0604020202020204" pitchFamily="34" charset="0"/>
                <a:cs typeface="Arial" panose="020B0604020202020204" pitchFamily="34" charset="0"/>
              </a:rPr>
              <a:t>2020</a:t>
            </a:r>
            <a:endParaRPr lang="en-US" sz="1000" b="1" dirty="0">
              <a:solidFill>
                <a:srgbClr val="C0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71464EC-EAE2-4644-8EE8-DF90A1F15E8C}"/>
              </a:ext>
            </a:extLst>
          </p:cNvPr>
          <p:cNvPicPr>
            <a:picLocks noChangeAspect="1"/>
          </p:cNvPicPr>
          <p:nvPr/>
        </p:nvPicPr>
        <p:blipFill>
          <a:blip r:embed="rId4"/>
          <a:stretch>
            <a:fillRect/>
          </a:stretch>
        </p:blipFill>
        <p:spPr>
          <a:xfrm>
            <a:off x="3511262" y="2647196"/>
            <a:ext cx="1858760" cy="2248500"/>
          </a:xfrm>
          <a:prstGeom prst="rect">
            <a:avLst/>
          </a:prstGeom>
        </p:spPr>
      </p:pic>
    </p:spTree>
    <p:extLst>
      <p:ext uri="{BB962C8B-B14F-4D97-AF65-F5344CB8AC3E}">
        <p14:creationId xmlns:p14="http://schemas.microsoft.com/office/powerpoint/2010/main" val="276434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1154834"/>
            <a:ext cx="9143999" cy="3185487"/>
          </a:xfrm>
          <a:prstGeom prst="rect">
            <a:avLst/>
          </a:prstGeom>
        </p:spPr>
        <p:txBody>
          <a:bodyPr wrap="square" lIns="0" tIns="0" rIns="0" bIns="0">
            <a:spAutoFit/>
          </a:bodyPr>
          <a:lstStyle/>
          <a:p>
            <a:pPr marL="445770" marR="445770" algn="ctr">
              <a:lnSpc>
                <a:spcPct val="115000"/>
              </a:lnSpc>
            </a:pPr>
            <a:r>
              <a:rPr lang="en-US" sz="1600" i="1" dirty="0">
                <a:solidFill>
                  <a:srgbClr val="000000"/>
                </a:solidFill>
                <a:latin typeface="Arial" panose="020B0604020202020204" pitchFamily="34" charset="0"/>
                <a:ea typeface="Calibri" panose="020F0502020204030204" pitchFamily="34" charset="0"/>
                <a:cs typeface="Arial" panose="020B0604020202020204" pitchFamily="34" charset="0"/>
              </a:rPr>
              <a:t>“Pursuant to the Free Exercise Clause of the First Amendment to the United States Constitution, Service members have the right to observe the tenets of their religion or to observe no religion at all.” </a:t>
            </a:r>
            <a:endParaRPr lang="en-US" sz="1600" i="1"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45770" marR="445770" algn="ctr">
              <a:lnSpc>
                <a:spcPct val="115000"/>
              </a:lnSpc>
            </a:pPr>
            <a:r>
              <a:rPr lang="en-US" sz="16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1600" i="1" dirty="0">
                <a:solidFill>
                  <a:srgbClr val="000000"/>
                </a:solidFill>
                <a:latin typeface="Arial" panose="020B0604020202020204" pitchFamily="34" charset="0"/>
                <a:ea typeface="Calibri" panose="020F0502020204030204" pitchFamily="34" charset="0"/>
                <a:cs typeface="Arial" panose="020B0604020202020204" pitchFamily="34" charset="0"/>
              </a:rPr>
              <a:t>DoD Components will accommodate individual expressions of sincerely held beliefs… which do not have an adverse impact on military readiness, unit cohesion, good order and discipline, or health and safety. A Service member’s expression of such beliefs may not… be used as the basis of any adverse personnel action, discrimination, or denial of promotion, schooling, training, or assignment</a:t>
            </a:r>
            <a:r>
              <a:rPr lang="en-US" sz="16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445770" marR="445770" algn="r">
              <a:lnSpc>
                <a:spcPct val="115000"/>
              </a:lnSpc>
            </a:pPr>
            <a:r>
              <a:rPr lang="en-US" sz="16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400" dirty="0" err="1" smtClean="0">
                <a:latin typeface="Arial" panose="020B0604020202020204" pitchFamily="34" charset="0"/>
                <a:ea typeface="Calibri" panose="020F0502020204030204" pitchFamily="34" charset="0"/>
                <a:cs typeface="Arial" panose="020B0604020202020204" pitchFamily="34" charset="0"/>
              </a:rPr>
              <a:t>DoDI</a:t>
            </a:r>
            <a:r>
              <a:rPr lang="en-US" sz="1400" dirty="0" smtClean="0">
                <a:latin typeface="Arial" panose="020B0604020202020204" pitchFamily="34" charset="0"/>
                <a:ea typeface="Calibri" panose="020F0502020204030204" pitchFamily="34" charset="0"/>
                <a:cs typeface="Arial" panose="020B0604020202020204" pitchFamily="34" charset="0"/>
              </a:rPr>
              <a:t> 1300.17</a:t>
            </a:r>
            <a:r>
              <a:rPr lang="en-US" sz="1400" dirty="0">
                <a:latin typeface="Arial" panose="020B0604020202020204" pitchFamily="34" charset="0"/>
                <a:ea typeface="Calibri" panose="020F0502020204030204" pitchFamily="34" charset="0"/>
                <a:cs typeface="Arial" panose="020B0604020202020204" pitchFamily="34" charset="0"/>
              </a:rPr>
              <a:t>, </a:t>
            </a:r>
            <a:r>
              <a:rPr lang="en-US" sz="1400" dirty="0" smtClean="0">
                <a:latin typeface="Arial" panose="020B0604020202020204" pitchFamily="34" charset="0"/>
                <a:ea typeface="Calibri" panose="020F0502020204030204" pitchFamily="34" charset="0"/>
                <a:cs typeface="Arial" panose="020B0604020202020204" pitchFamily="34" charset="0"/>
              </a:rPr>
              <a:t>1 September 2020.</a:t>
            </a:r>
            <a:endParaRPr lang="en-US" sz="1400" dirty="0">
              <a:latin typeface="Arial" panose="020B0604020202020204" pitchFamily="34" charset="0"/>
              <a:cs typeface="Arial" panose="020B0604020202020204" pitchFamily="34" charset="0"/>
            </a:endParaRPr>
          </a:p>
          <a:p>
            <a:pPr marL="445770" marR="445770">
              <a:lnSpc>
                <a:spcPct val="115000"/>
              </a:lnSpc>
            </a:pPr>
            <a:endParaRPr lang="en-US" sz="2000" i="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227013" marR="445770" algn="ctr">
              <a:lnSpc>
                <a:spcPct val="115000"/>
              </a:lnSpc>
              <a:spcAft>
                <a:spcPts val="1200"/>
              </a:spcAft>
            </a:pPr>
            <a:endParaRPr lang="en-US" sz="1600"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172347" y="791621"/>
            <a:ext cx="8575588" cy="363213"/>
          </a:xfrm>
        </p:spPr>
        <p:txBody>
          <a:bodyPr>
            <a:noAutofit/>
          </a:bodyPr>
          <a:lstStyle/>
          <a:p>
            <a:pPr algn="ctr"/>
            <a:r>
              <a:rPr lang="en-US" sz="2000" b="1" u="sng" dirty="0">
                <a:latin typeface="Arial" panose="020B0604020202020204" pitchFamily="34" charset="0"/>
                <a:cs typeface="Arial" panose="020B0604020202020204" pitchFamily="34" charset="0"/>
              </a:rPr>
              <a:t>DoD </a:t>
            </a:r>
            <a:r>
              <a:rPr lang="en-US" sz="2000" b="1" u="sng" dirty="0" err="1" smtClean="0">
                <a:latin typeface="Arial" panose="020B0604020202020204" pitchFamily="34" charset="0"/>
                <a:cs typeface="Arial" panose="020B0604020202020204" pitchFamily="34" charset="0"/>
              </a:rPr>
              <a:t>RL</a:t>
            </a:r>
            <a:r>
              <a:rPr lang="en-US" sz="2000" b="1" u="sng" dirty="0" smtClean="0">
                <a:latin typeface="Arial" panose="020B0604020202020204" pitchFamily="34" charset="0"/>
                <a:cs typeface="Arial" panose="020B0604020202020204" pitchFamily="34" charset="0"/>
              </a:rPr>
              <a:t>/RA </a:t>
            </a:r>
            <a:r>
              <a:rPr lang="en-US" sz="2000" b="1" u="sng" dirty="0">
                <a:latin typeface="Arial" panose="020B0604020202020204" pitchFamily="34" charset="0"/>
                <a:cs typeface="Arial" panose="020B0604020202020204" pitchFamily="34" charset="0"/>
              </a:rPr>
              <a:t>Policy</a:t>
            </a:r>
            <a:r>
              <a:rPr lang="en-US" sz="2000" b="1" u="sng" dirty="0">
                <a:latin typeface="Arial" panose="020B0604020202020204" pitchFamily="34" charset="0"/>
                <a:ea typeface="Calibri" panose="020F0502020204030204" pitchFamily="34" charset="0"/>
                <a:cs typeface="Arial" panose="020B0604020202020204" pitchFamily="34" charset="0"/>
              </a:rPr>
              <a:t> - DoDI 1300.17</a:t>
            </a:r>
            <a:endParaRPr lang="en-US" sz="2000" b="1" u="sng"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69705714-417B-4D91-9975-0FEF02FA46D1}"/>
              </a:ext>
            </a:extLst>
          </p:cNvPr>
          <p:cNvSpPr txBox="1">
            <a:spLocks/>
          </p:cNvSpPr>
          <p:nvPr/>
        </p:nvSpPr>
        <p:spPr>
          <a:xfrm>
            <a:off x="992038" y="179495"/>
            <a:ext cx="8151962"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Arial" panose="020B0604020202020204" pitchFamily="34" charset="0"/>
                <a:cs typeface="Arial" panose="020B0604020202020204" pitchFamily="34" charset="0"/>
              </a:rPr>
              <a:t>DoD </a:t>
            </a:r>
            <a:r>
              <a:rPr lang="en-US" sz="2400" b="1" dirty="0" smtClean="0">
                <a:latin typeface="Arial" panose="020B0604020202020204" pitchFamily="34" charset="0"/>
                <a:cs typeface="Arial" panose="020B0604020202020204" pitchFamily="34" charset="0"/>
              </a:rPr>
              <a:t>and ARMY Religious </a:t>
            </a:r>
            <a:r>
              <a:rPr lang="en-US" sz="2400" b="1" dirty="0">
                <a:latin typeface="Arial" panose="020B0604020202020204" pitchFamily="34" charset="0"/>
                <a:cs typeface="Arial" panose="020B0604020202020204" pitchFamily="34" charset="0"/>
              </a:rPr>
              <a:t>Accommodation Policy</a:t>
            </a:r>
          </a:p>
        </p:txBody>
      </p:sp>
      <p:sp>
        <p:nvSpPr>
          <p:cNvPr id="7" name="Rectangle 6"/>
          <p:cNvSpPr/>
          <p:nvPr/>
        </p:nvSpPr>
        <p:spPr>
          <a:xfrm>
            <a:off x="172347" y="3951547"/>
            <a:ext cx="9136856" cy="2448363"/>
          </a:xfrm>
          <a:prstGeom prst="rect">
            <a:avLst/>
          </a:prstGeom>
        </p:spPr>
        <p:txBody>
          <a:bodyPr wrap="square" lIns="0" tIns="0" rIns="0" bIns="0">
            <a:spAutoFit/>
          </a:bodyPr>
          <a:lstStyle/>
          <a:p>
            <a:pPr marL="445770" marR="445770">
              <a:lnSpc>
                <a:spcPct val="115000"/>
              </a:lnSpc>
            </a:pPr>
            <a:endParaRPr lang="en-US" sz="800" i="1"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444500" marR="445770" algn="ctr">
              <a:lnSpc>
                <a:spcPct val="115000"/>
              </a:lnSpc>
            </a:pPr>
            <a:r>
              <a:rPr lang="en-US" sz="1600" i="1" dirty="0">
                <a:solidFill>
                  <a:srgbClr val="000000"/>
                </a:solidFill>
                <a:latin typeface="Arial" panose="020B0604020202020204" pitchFamily="34" charset="0"/>
                <a:ea typeface="Calibri" panose="020F0502020204030204" pitchFamily="34" charset="0"/>
                <a:cs typeface="Arial" panose="020B0604020202020204" pitchFamily="34" charset="0"/>
              </a:rPr>
              <a:t>“The Army places a high value on the rights of its Soldiers to observe tenets of their respective religions or to observe no religion at all, while protecting the civil liberties of its personnel to the greatest extent possible, consistent with its military requirements. ”            </a:t>
            </a:r>
            <a:r>
              <a:rPr lang="en-US" sz="1600" b="1" dirty="0">
                <a:latin typeface="Arial" panose="020B0604020202020204" pitchFamily="34" charset="0"/>
                <a:ea typeface="Calibri" panose="020F0502020204030204" pitchFamily="34" charset="0"/>
                <a:cs typeface="Arial" panose="020B0604020202020204" pitchFamily="34" charset="0"/>
              </a:rPr>
              <a:t> </a:t>
            </a:r>
          </a:p>
          <a:p>
            <a:pPr marL="444500" marR="445770" algn="ctr">
              <a:lnSpc>
                <a:spcPct val="115000"/>
              </a:lnSpc>
            </a:pPr>
            <a:r>
              <a:rPr lang="en-US" sz="1600" b="1" dirty="0">
                <a:latin typeface="Arial" panose="020B0604020202020204" pitchFamily="34" charset="0"/>
                <a:ea typeface="Calibri" panose="020F050202020403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n-US" sz="1600" i="1" dirty="0">
                <a:solidFill>
                  <a:srgbClr val="000000"/>
                </a:solidFill>
                <a:latin typeface="Arial" panose="020B0604020202020204" pitchFamily="34" charset="0"/>
                <a:ea typeface="Calibri" panose="020F0502020204030204" pitchFamily="34" charset="0"/>
                <a:cs typeface="Arial" panose="020B0604020202020204" pitchFamily="34" charset="0"/>
              </a:rPr>
              <a:t>“…requests for religious accommodations from a military policy, practice, or duty that substantially burdens a Soldier’s (to include military prisoner’s) exercise of religion may be denied only when the military policy, practice, or duty furthers a compelling government interest and is the least restrictive means of furthering that interest.”            </a:t>
            </a:r>
            <a:r>
              <a:rPr lang="en-US" sz="1600" b="1" dirty="0">
                <a:latin typeface="Arial" panose="020B0604020202020204" pitchFamily="34" charset="0"/>
                <a:ea typeface="Calibri" panose="020F0502020204030204" pitchFamily="34" charset="0"/>
                <a:cs typeface="Arial" panose="020B0604020202020204" pitchFamily="34" charset="0"/>
              </a:rPr>
              <a:t> </a:t>
            </a:r>
          </a:p>
          <a:p>
            <a:pPr marL="445770" marR="445770" algn="r">
              <a:lnSpc>
                <a:spcPct val="115000"/>
              </a:lnSpc>
              <a:spcBef>
                <a:spcPts val="600"/>
              </a:spcBef>
            </a:pPr>
            <a:r>
              <a:rPr lang="en-US" sz="1400" dirty="0">
                <a:latin typeface="Arial" panose="020B0604020202020204" pitchFamily="34" charset="0"/>
                <a:ea typeface="Calibri" panose="020F0502020204030204" pitchFamily="34" charset="0"/>
                <a:cs typeface="Arial" panose="020B0604020202020204" pitchFamily="34" charset="0"/>
              </a:rPr>
              <a:t>AR 600-20, 5-6 Army Command Policy, </a:t>
            </a:r>
            <a:r>
              <a:rPr lang="en-US" sz="1400" dirty="0">
                <a:latin typeface="Arial" panose="020B0604020202020204" pitchFamily="34" charset="0"/>
                <a:cs typeface="Arial" panose="020B0604020202020204" pitchFamily="34" charset="0"/>
              </a:rPr>
              <a:t>July 24, 2020</a:t>
            </a:r>
            <a:r>
              <a:rPr lang="en-US" sz="1400" dirty="0" smtClean="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p:txBody>
      </p:sp>
      <p:sp>
        <p:nvSpPr>
          <p:cNvPr id="8" name="Title 1"/>
          <p:cNvSpPr txBox="1">
            <a:spLocks/>
          </p:cNvSpPr>
          <p:nvPr/>
        </p:nvSpPr>
        <p:spPr>
          <a:xfrm>
            <a:off x="277062" y="3761967"/>
            <a:ext cx="8575588" cy="363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u="sng" dirty="0" smtClean="0">
                <a:latin typeface="Arial" panose="020B0604020202020204" pitchFamily="34" charset="0"/>
                <a:cs typeface="Arial" panose="020B0604020202020204" pitchFamily="34" charset="0"/>
              </a:rPr>
              <a:t>Army RA Policy - AR 600-20</a:t>
            </a:r>
            <a:endParaRPr lang="en-US" sz="2000" b="1" u="sng" dirty="0">
              <a:latin typeface="Arial" panose="020B0604020202020204" pitchFamily="34" charset="0"/>
              <a:cs typeface="Arial" panose="020B0604020202020204" pitchFamily="34" charset="0"/>
            </a:endParaRPr>
          </a:p>
        </p:txBody>
      </p:sp>
      <p:sp>
        <p:nvSpPr>
          <p:cNvPr id="10" name="Rectangle 9"/>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70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A596E13-CC01-495F-8E5C-1076ECDA449B}"/>
              </a:ext>
            </a:extLst>
          </p:cNvPr>
          <p:cNvSpPr txBox="1">
            <a:spLocks/>
          </p:cNvSpPr>
          <p:nvPr/>
        </p:nvSpPr>
        <p:spPr>
          <a:xfrm>
            <a:off x="992038" y="179495"/>
            <a:ext cx="8151962"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Arial" panose="020B0604020202020204" pitchFamily="34" charset="0"/>
                <a:cs typeface="Arial" panose="020B0604020202020204" pitchFamily="34" charset="0"/>
              </a:rPr>
              <a:t>Religious Liberty and Army Equal Opportunity Policy</a:t>
            </a:r>
          </a:p>
        </p:txBody>
      </p:sp>
      <p:sp>
        <p:nvSpPr>
          <p:cNvPr id="3" name="Rectangle 2"/>
          <p:cNvSpPr/>
          <p:nvPr/>
        </p:nvSpPr>
        <p:spPr>
          <a:xfrm>
            <a:off x="581086" y="998035"/>
            <a:ext cx="8409530" cy="5478423"/>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AR 600-20 (Army Command Policy) and AR 690-12 (Civilian Personnel Equal Employment Opportunity and Diversity) prohibit discrimination and harassment based on religion. </a:t>
            </a:r>
          </a:p>
          <a:p>
            <a:endParaRPr lang="en-US"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Army will provide fair treatment for military personnel and Family members without regard to religion on and off post, during duty and non-duty hours in all work, living, and recreational environments, (including on and off-post housing).</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Soldiers will not be accessed, classified, trained, assigned, promoted, or otherwise managed on the basis of religion.</a:t>
            </a:r>
          </a:p>
          <a:p>
            <a:pPr algn="r"/>
            <a:r>
              <a:rPr lang="en-US" dirty="0">
                <a:latin typeface="Arial" panose="020B0604020202020204" pitchFamily="34" charset="0"/>
                <a:cs typeface="Arial" panose="020B0604020202020204" pitchFamily="34" charset="0"/>
              </a:rPr>
              <a:t>AR 600-20, 6–2.</a:t>
            </a:r>
          </a:p>
          <a:p>
            <a:pPr algn="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law requires accommodation of a civilian employee's religious beliefs or practices, unless doing so would cause more than a minimal burden on the operations of the agency's business.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Religious discrimination involves treating a person unfavorably because of sincerely held religious, ethical, or moral beliefs, or a connection to a religious group, including the beliefs and connections of their spouse.</a:t>
            </a:r>
          </a:p>
          <a:p>
            <a:pPr algn="r"/>
            <a:r>
              <a:rPr lang="en-US" dirty="0">
                <a:latin typeface="Arial" panose="020B0604020202020204" pitchFamily="34" charset="0"/>
                <a:cs typeface="Arial" panose="020B0604020202020204" pitchFamily="34" charset="0"/>
              </a:rPr>
              <a:t>AR 690-12, 1-6, D-1.</a:t>
            </a:r>
          </a:p>
        </p:txBody>
      </p:sp>
      <p:sp>
        <p:nvSpPr>
          <p:cNvPr id="4" name="Rectangle 3"/>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591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8381" y="922269"/>
            <a:ext cx="8187237" cy="5693866"/>
          </a:xfrm>
          <a:prstGeom prst="rect">
            <a:avLst/>
          </a:prstGeom>
        </p:spPr>
        <p:txBody>
          <a:bodyPr wrap="square">
            <a:spAutoFit/>
          </a:bodyPr>
          <a:lstStyle/>
          <a:p>
            <a:pPr>
              <a:spcBef>
                <a:spcPts val="1200"/>
              </a:spcBef>
            </a:pPr>
            <a:r>
              <a:rPr lang="en-US" sz="2000" dirty="0">
                <a:latin typeface="Arial" panose="020B0604020202020204" pitchFamily="34" charset="0"/>
                <a:cs typeface="Arial" panose="020B0604020202020204" pitchFamily="34" charset="0"/>
              </a:rPr>
              <a:t>Command policies and climates that guarantee and protect religious liberties, including the accommodation of sincere religious practices supports the Army in critical ways: </a:t>
            </a:r>
          </a:p>
          <a:p>
            <a:pPr marL="342900" indent="-342900">
              <a:spcBef>
                <a:spcPts val="12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Enhances Mission Accomplishment </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Free exercise of religion and religious liberty is essential to, and supports the Army’s mission of sustaining Soldier</a:t>
            </a:r>
            <a:r>
              <a:rPr lang="en-US" b="1" dirty="0">
                <a:latin typeface="Arial" panose="020B0604020202020204" pitchFamily="34" charset="0"/>
                <a:cs typeface="Arial" panose="020B0604020202020204" pitchFamily="34" charset="0"/>
              </a:rPr>
              <a:t> readiness</a:t>
            </a:r>
            <a:r>
              <a:rPr lang="en-US" dirty="0">
                <a:latin typeface="Arial" panose="020B0604020202020204" pitchFamily="34" charset="0"/>
                <a:cs typeface="Arial" panose="020B0604020202020204" pitchFamily="34" charset="0"/>
              </a:rPr>
              <a:t>, builds ethical and moral strength, and sustains motivation to meet present and future challenges</a:t>
            </a:r>
            <a:r>
              <a:rPr lang="en-US" dirty="0">
                <a:latin typeface="Arial" panose="020B0604020202020204" pitchFamily="34" charset="0"/>
                <a:ea typeface="Calibri" panose="020F0502020204030204" pitchFamily="34" charset="0"/>
                <a:cs typeface="Arial" panose="020B0604020202020204" pitchFamily="34" charset="0"/>
              </a:rPr>
              <a:t>.</a:t>
            </a:r>
          </a:p>
          <a:p>
            <a:pPr marL="342900" indent="-342900">
              <a:spcBef>
                <a:spcPts val="12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Sustains Positive Command Climates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Free exercise of religion and religious liberty supports the mission-enhancing benefits of positive command climates that encourage respect, tolerance, and ample opportunity for expression or abstention of religion and worship. </a:t>
            </a:r>
          </a:p>
          <a:p>
            <a:pPr marL="342900" indent="-342900">
              <a:spcBef>
                <a:spcPts val="12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Fosters Respect </a:t>
            </a:r>
            <a:r>
              <a:rPr lang="en-US" dirty="0" smtClean="0">
                <a:latin typeface="Arial" panose="020B0604020202020204" pitchFamily="34" charset="0"/>
                <a:cs typeface="Arial" panose="020B0604020202020204" pitchFamily="34" charset="0"/>
              </a:rPr>
              <a:t>- Chaplains </a:t>
            </a:r>
            <a:r>
              <a:rPr lang="en-US" dirty="0">
                <a:latin typeface="Arial" panose="020B0604020202020204" pitchFamily="34" charset="0"/>
                <a:cs typeface="Arial" panose="020B0604020202020204" pitchFamily="34" charset="0"/>
              </a:rPr>
              <a:t>and Religious Affairs Specialists advise the command at all echelons and provide religious leadership, facilitating the </a:t>
            </a:r>
            <a:r>
              <a:rPr lang="en-US" b="1" dirty="0">
                <a:latin typeface="Arial" panose="020B0604020202020204" pitchFamily="34" charset="0"/>
                <a:cs typeface="Arial" panose="020B0604020202020204" pitchFamily="34" charset="0"/>
              </a:rPr>
              <a:t>vigilant respect</a:t>
            </a:r>
            <a:r>
              <a:rPr lang="en-US" dirty="0">
                <a:latin typeface="Arial" panose="020B0604020202020204" pitchFamily="34" charset="0"/>
                <a:cs typeface="Arial" panose="020B0604020202020204" pitchFamily="34" charset="0"/>
              </a:rPr>
              <a:t>, support and awareness of the religious freedom of all Soldiers to practice or not practice a religion, including the responsible exercise of those freedoms.		</a:t>
            </a:r>
            <a:r>
              <a:rPr lang="en-US" sz="2000" dirty="0">
                <a:latin typeface="Arial" panose="020B0604020202020204" pitchFamily="34" charset="0"/>
                <a:ea typeface="Calibri" panose="020F0502020204030204" pitchFamily="34" charset="0"/>
                <a:cs typeface="Arial" panose="020B0604020202020204" pitchFamily="34" charset="0"/>
              </a:rPr>
              <a:t>	</a:t>
            </a:r>
          </a:p>
          <a:p>
            <a:pPr algn="r"/>
            <a:r>
              <a:rPr lang="en-US" sz="1400" dirty="0">
                <a:latin typeface="Arial" panose="020B0604020202020204" pitchFamily="34" charset="0"/>
                <a:ea typeface="Calibri" panose="020F0502020204030204" pitchFamily="34" charset="0"/>
                <a:cs typeface="Arial" panose="020B0604020202020204" pitchFamily="34" charset="0"/>
              </a:rPr>
              <a:t>Taken from: ATP 1-05.04, para. 1-11</a:t>
            </a:r>
          </a:p>
          <a:p>
            <a:endParaRPr lang="en-US" sz="1600" dirty="0">
              <a:latin typeface="Arial" panose="020B0604020202020204" pitchFamily="34" charset="0"/>
              <a:ea typeface="Calibri" panose="020F0502020204030204" pitchFamily="34" charset="0"/>
              <a:cs typeface="Arial" panose="020B0604020202020204" pitchFamily="34" charset="0"/>
            </a:endParaRPr>
          </a:p>
        </p:txBody>
      </p:sp>
      <p:sp>
        <p:nvSpPr>
          <p:cNvPr id="8" name="Title 1"/>
          <p:cNvSpPr txBox="1">
            <a:spLocks/>
          </p:cNvSpPr>
          <p:nvPr/>
        </p:nvSpPr>
        <p:spPr>
          <a:xfrm>
            <a:off x="754742" y="165106"/>
            <a:ext cx="7760607"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400"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EFDEA71-1733-4175-98B8-90CD3401B216}"/>
              </a:ext>
            </a:extLst>
          </p:cNvPr>
          <p:cNvSpPr/>
          <p:nvPr/>
        </p:nvSpPr>
        <p:spPr>
          <a:xfrm>
            <a:off x="1088967" y="136524"/>
            <a:ext cx="7300291" cy="461665"/>
          </a:xfrm>
          <a:prstGeom prst="rect">
            <a:avLst/>
          </a:prstGeom>
        </p:spPr>
        <p:txBody>
          <a:bodyPr wrap="square">
            <a:spAutoFit/>
          </a:bodyPr>
          <a:lstStyle/>
          <a:p>
            <a:pPr algn="ctr"/>
            <a:r>
              <a:rPr lang="en-US" sz="2400" b="1" dirty="0">
                <a:latin typeface="Arial" panose="020B0604020202020204" pitchFamily="34" charset="0"/>
                <a:cs typeface="Arial" panose="020B0604020202020204" pitchFamily="34" charset="0"/>
              </a:rPr>
              <a:t>Religious Liberty is Essential</a:t>
            </a:r>
          </a:p>
        </p:txBody>
      </p:sp>
      <p:sp>
        <p:nvSpPr>
          <p:cNvPr id="5" name="Rectangle 4"/>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3187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1AE8-F196-4E72-9CFD-D65087E298D4}"/>
              </a:ext>
            </a:extLst>
          </p:cNvPr>
          <p:cNvSpPr>
            <a:spLocks noGrp="1"/>
          </p:cNvSpPr>
          <p:nvPr>
            <p:ph type="title"/>
          </p:nvPr>
        </p:nvSpPr>
        <p:spPr>
          <a:xfrm>
            <a:off x="859096" y="2852957"/>
            <a:ext cx="7142225" cy="662782"/>
          </a:xfrm>
        </p:spPr>
        <p:txBody>
          <a:bodyPr>
            <a:normAutofit/>
          </a:bodyPr>
          <a:lstStyle/>
          <a:p>
            <a:r>
              <a:rPr lang="en-US" sz="2400" dirty="0"/>
              <a:t>Questions and Discussion</a:t>
            </a:r>
          </a:p>
        </p:txBody>
      </p:sp>
      <p:sp>
        <p:nvSpPr>
          <p:cNvPr id="3" name="Rectangle 2"/>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232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71C1F-DCAB-4570-B3F6-AB6964CB9616}"/>
              </a:ext>
            </a:extLst>
          </p:cNvPr>
          <p:cNvSpPr>
            <a:spLocks noGrp="1"/>
          </p:cNvSpPr>
          <p:nvPr>
            <p:ph type="title"/>
          </p:nvPr>
        </p:nvSpPr>
        <p:spPr>
          <a:xfrm>
            <a:off x="508877" y="813131"/>
            <a:ext cx="8278071" cy="1515291"/>
          </a:xfrm>
        </p:spPr>
        <p:txBody>
          <a:bodyPr>
            <a:noAutofit/>
          </a:bodyPr>
          <a:lstStyle/>
          <a:p>
            <a:pPr marL="0" lvl="1" indent="0" algn="ctr">
              <a:buNone/>
            </a:pPr>
            <a:r>
              <a:rPr lang="en-US" sz="2400" b="1" dirty="0">
                <a:latin typeface="Arial" panose="020B0604020202020204" pitchFamily="34" charset="0"/>
                <a:cs typeface="Arial" panose="020B0604020202020204" pitchFamily="34" charset="0"/>
              </a:rPr>
              <a:t>SECTION </a:t>
            </a:r>
            <a:r>
              <a:rPr lang="en-US" sz="2400" b="1" dirty="0" smtClean="0">
                <a:latin typeface="Arial" panose="020B0604020202020204" pitchFamily="34" charset="0"/>
                <a:cs typeface="Arial" panose="020B0604020202020204" pitchFamily="34" charset="0"/>
              </a:rPr>
              <a:t>2.</a:t>
            </a:r>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Roles of Commanders, Chaplains, and Religious Affairs Specialists </a:t>
            </a:r>
            <a:r>
              <a:rPr lang="en-US" sz="2400" b="1" dirty="0" smtClean="0">
                <a:latin typeface="Arial" panose="020B0604020202020204" pitchFamily="34" charset="0"/>
                <a:cs typeface="Arial" panose="020B0604020202020204" pitchFamily="34" charset="0"/>
              </a:rPr>
              <a:t>in </a:t>
            </a:r>
            <a:r>
              <a:rPr lang="en-US" sz="2400" b="1" dirty="0">
                <a:latin typeface="Arial" panose="020B0604020202020204" pitchFamily="34" charset="0"/>
                <a:cs typeface="Arial" panose="020B0604020202020204" pitchFamily="34" charset="0"/>
              </a:rPr>
              <a:t>Religious Accommodation</a:t>
            </a:r>
            <a:endParaRPr lang="en-US" sz="2400" dirty="0"/>
          </a:p>
        </p:txBody>
      </p:sp>
      <p:pic>
        <p:nvPicPr>
          <p:cNvPr id="4" name="Picture 3">
            <a:extLst>
              <a:ext uri="{FF2B5EF4-FFF2-40B4-BE49-F238E27FC236}">
                <a16:creationId xmlns:a16="http://schemas.microsoft.com/office/drawing/2014/main" id="{FD3C3A2A-733D-4D93-B147-A036BCFA46DB}"/>
              </a:ext>
            </a:extLst>
          </p:cNvPr>
          <p:cNvPicPr>
            <a:picLocks noChangeAspect="1"/>
          </p:cNvPicPr>
          <p:nvPr/>
        </p:nvPicPr>
        <p:blipFill rotWithShape="1">
          <a:blip r:embed="rId2"/>
          <a:srcRect b="21438"/>
          <a:stretch/>
        </p:blipFill>
        <p:spPr>
          <a:xfrm>
            <a:off x="449915" y="4334841"/>
            <a:ext cx="2515603" cy="1976310"/>
          </a:xfrm>
          <a:prstGeom prst="rect">
            <a:avLst/>
          </a:prstGeom>
        </p:spPr>
      </p:pic>
      <p:pic>
        <p:nvPicPr>
          <p:cNvPr id="5" name="Picture 4">
            <a:extLst>
              <a:ext uri="{FF2B5EF4-FFF2-40B4-BE49-F238E27FC236}">
                <a16:creationId xmlns:a16="http://schemas.microsoft.com/office/drawing/2014/main" id="{A99D21DB-1575-47CA-9E41-0024A2918FF6}"/>
              </a:ext>
            </a:extLst>
          </p:cNvPr>
          <p:cNvPicPr>
            <a:picLocks noChangeAspect="1"/>
          </p:cNvPicPr>
          <p:nvPr/>
        </p:nvPicPr>
        <p:blipFill rotWithShape="1">
          <a:blip r:embed="rId3"/>
          <a:srcRect r="28719"/>
          <a:stretch/>
        </p:blipFill>
        <p:spPr>
          <a:xfrm>
            <a:off x="2965518" y="4334841"/>
            <a:ext cx="2515603" cy="1976309"/>
          </a:xfrm>
          <a:prstGeom prst="rect">
            <a:avLst/>
          </a:prstGeom>
        </p:spPr>
      </p:pic>
      <p:pic>
        <p:nvPicPr>
          <p:cNvPr id="6" name="Picture 5">
            <a:extLst>
              <a:ext uri="{FF2B5EF4-FFF2-40B4-BE49-F238E27FC236}">
                <a16:creationId xmlns:a16="http://schemas.microsoft.com/office/drawing/2014/main" id="{72F67709-9F45-4132-A692-84DCDAD72534}"/>
              </a:ext>
            </a:extLst>
          </p:cNvPr>
          <p:cNvPicPr>
            <a:picLocks noChangeAspect="1"/>
          </p:cNvPicPr>
          <p:nvPr/>
        </p:nvPicPr>
        <p:blipFill rotWithShape="1">
          <a:blip r:embed="rId4"/>
          <a:srcRect l="23441" r="21256"/>
          <a:stretch/>
        </p:blipFill>
        <p:spPr>
          <a:xfrm>
            <a:off x="5481121" y="4334841"/>
            <a:ext cx="2973511" cy="1976309"/>
          </a:xfrm>
          <a:prstGeom prst="rect">
            <a:avLst/>
          </a:prstGeom>
        </p:spPr>
      </p:pic>
      <p:sp>
        <p:nvSpPr>
          <p:cNvPr id="3" name="Rectangle 2">
            <a:extLst>
              <a:ext uri="{FF2B5EF4-FFF2-40B4-BE49-F238E27FC236}">
                <a16:creationId xmlns:a16="http://schemas.microsoft.com/office/drawing/2014/main" id="{11CE7075-90C9-4E87-A525-56B6114E7F37}"/>
              </a:ext>
            </a:extLst>
          </p:cNvPr>
          <p:cNvSpPr/>
          <p:nvPr/>
        </p:nvSpPr>
        <p:spPr>
          <a:xfrm>
            <a:off x="660704" y="2516023"/>
            <a:ext cx="8126244" cy="1631216"/>
          </a:xfrm>
          <a:prstGeom prst="rect">
            <a:avLst/>
          </a:prstGeom>
        </p:spPr>
        <p:txBody>
          <a:bodyPr wrap="square">
            <a:spAutoFit/>
          </a:bodyPr>
          <a:lstStyle/>
          <a:p>
            <a:pPr marL="339725" indent="-339725">
              <a:buAutoNum type="alphaUcParenR"/>
            </a:pPr>
            <a:r>
              <a:rPr lang="en-US" sz="2000" dirty="0" smtClean="0">
                <a:latin typeface="Arial" panose="020B0604020202020204" pitchFamily="34" charset="0"/>
                <a:cs typeface="Arial" panose="020B0604020202020204" pitchFamily="34" charset="0"/>
              </a:rPr>
              <a:t>Overview of changes in AR 600-20 and Annex P.</a:t>
            </a:r>
          </a:p>
          <a:p>
            <a:pPr marL="339725" indent="-339725">
              <a:buAutoNum type="alphaUcParenR"/>
            </a:pPr>
            <a:r>
              <a:rPr lang="en-US" sz="2000" dirty="0">
                <a:latin typeface="Arial" panose="020B0604020202020204" pitchFamily="34" charset="0"/>
                <a:cs typeface="Arial" panose="020B0604020202020204" pitchFamily="34" charset="0"/>
              </a:rPr>
              <a:t>Command Roles and </a:t>
            </a:r>
            <a:r>
              <a:rPr lang="en-US" sz="2000" dirty="0" smtClean="0">
                <a:latin typeface="Arial" panose="020B0604020202020204" pitchFamily="34" charset="0"/>
                <a:cs typeface="Arial" panose="020B0604020202020204" pitchFamily="34" charset="0"/>
              </a:rPr>
              <a:t>Responsibilities.</a:t>
            </a:r>
            <a:endParaRPr lang="en-US" sz="2000" dirty="0">
              <a:latin typeface="Arial" panose="020B0604020202020204" pitchFamily="34" charset="0"/>
              <a:cs typeface="Arial" panose="020B0604020202020204" pitchFamily="34" charset="0"/>
            </a:endParaRPr>
          </a:p>
          <a:p>
            <a:pPr marL="339725" indent="-339725">
              <a:buAutoNum type="alphaUcParenR"/>
            </a:pPr>
            <a:r>
              <a:rPr lang="en-US" sz="2000" dirty="0">
                <a:latin typeface="Arial" panose="020B0604020202020204" pitchFamily="34" charset="0"/>
                <a:cs typeface="Arial" panose="020B0604020202020204" pitchFamily="34" charset="0"/>
              </a:rPr>
              <a:t>Commanders </a:t>
            </a:r>
            <a:r>
              <a:rPr lang="en-US" sz="2000" dirty="0" err="1">
                <a:latin typeface="Arial" panose="020B0604020202020204" pitchFamily="34" charset="0"/>
                <a:cs typeface="Arial" panose="020B0604020202020204" pitchFamily="34" charset="0"/>
              </a:rPr>
              <a:t>TTPs</a:t>
            </a:r>
            <a:r>
              <a:rPr lang="en-US" sz="2000" dirty="0">
                <a:latin typeface="Arial" panose="020B0604020202020204" pitchFamily="34" charset="0"/>
                <a:cs typeface="Arial" panose="020B0604020202020204" pitchFamily="34" charset="0"/>
              </a:rPr>
              <a:t> and Best Practices in RA.</a:t>
            </a:r>
          </a:p>
          <a:p>
            <a:pPr marL="339725" indent="-339725">
              <a:buAutoNum type="alphaUcParenR"/>
            </a:pPr>
            <a:r>
              <a:rPr lang="en-US" sz="2000" dirty="0" smtClean="0">
                <a:latin typeface="Arial" panose="020B0604020202020204" pitchFamily="34" charset="0"/>
                <a:cs typeface="Arial" panose="020B0604020202020204" pitchFamily="34" charset="0"/>
              </a:rPr>
              <a:t>RA Packet Glide Path, Contents and Process Tables.</a:t>
            </a:r>
          </a:p>
          <a:p>
            <a:pPr marL="339725" indent="-339725">
              <a:buAutoNum type="alphaUcParenR"/>
            </a:pPr>
            <a:r>
              <a:rPr lang="en-US" sz="2000" dirty="0">
                <a:latin typeface="Arial" panose="020B0604020202020204" pitchFamily="34" charset="0"/>
                <a:cs typeface="Arial" panose="020B0604020202020204" pitchFamily="34" charset="0"/>
              </a:rPr>
              <a:t>Chaplain/Religious Affairs Specialist Roles in </a:t>
            </a:r>
            <a:r>
              <a:rPr lang="en-US" sz="2000" dirty="0" smtClean="0">
                <a:latin typeface="Arial" panose="020B0604020202020204" pitchFamily="34" charset="0"/>
                <a:cs typeface="Arial" panose="020B0604020202020204" pitchFamily="34" charset="0"/>
              </a:rPr>
              <a:t>RA.</a:t>
            </a:r>
            <a:endParaRPr lang="en-US" sz="2000" dirty="0">
              <a:latin typeface="Arial" panose="020B0604020202020204" pitchFamily="34" charset="0"/>
              <a:cs typeface="Arial" panose="020B0604020202020204" pitchFamily="34" charset="0"/>
            </a:endParaRPr>
          </a:p>
        </p:txBody>
      </p:sp>
      <p:sp>
        <p:nvSpPr>
          <p:cNvPr id="7" name="Rectangle 6"/>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308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845" y="5147011"/>
            <a:ext cx="8837342" cy="12703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1" indent="-171450">
              <a:buFont typeface="Arial" panose="020B0604020202020204" pitchFamily="34" charset="0"/>
              <a:buChar char="•"/>
            </a:pPr>
            <a:r>
              <a:rPr lang="en-US" sz="1600" b="1" i="1" dirty="0" smtClean="0">
                <a:solidFill>
                  <a:schemeClr val="tx1"/>
                </a:solidFill>
                <a:latin typeface="Arial" panose="020B0604020202020204" pitchFamily="34" charset="0"/>
                <a:cs typeface="Arial" panose="020B0604020202020204" pitchFamily="34" charset="0"/>
              </a:rPr>
              <a:t>A FULL examination </a:t>
            </a:r>
            <a:r>
              <a:rPr lang="en-US" sz="1600" b="1" i="1" dirty="0">
                <a:solidFill>
                  <a:schemeClr val="tx1"/>
                </a:solidFill>
                <a:latin typeface="Arial" panose="020B0604020202020204" pitchFamily="34" charset="0"/>
                <a:cs typeface="Arial" panose="020B0604020202020204" pitchFamily="34" charset="0"/>
              </a:rPr>
              <a:t>of 600-20 </a:t>
            </a:r>
            <a:r>
              <a:rPr lang="en-US" sz="1600" b="1" i="1" dirty="0" smtClean="0">
                <a:solidFill>
                  <a:schemeClr val="tx1"/>
                </a:solidFill>
                <a:latin typeface="Arial" panose="020B0604020202020204" pitchFamily="34" charset="0"/>
                <a:cs typeface="Arial" panose="020B0604020202020204" pitchFamily="34" charset="0"/>
              </a:rPr>
              <a:t>5-6 and Annex P is </a:t>
            </a:r>
            <a:r>
              <a:rPr lang="en-US" sz="1600" b="1" i="1" dirty="0">
                <a:solidFill>
                  <a:schemeClr val="tx1"/>
                </a:solidFill>
                <a:latin typeface="Arial" panose="020B0604020202020204" pitchFamily="34" charset="0"/>
                <a:cs typeface="Arial" panose="020B0604020202020204" pitchFamily="34" charset="0"/>
              </a:rPr>
              <a:t>included as backup </a:t>
            </a:r>
            <a:r>
              <a:rPr lang="en-US" sz="1600" b="1" i="1" dirty="0" smtClean="0">
                <a:solidFill>
                  <a:schemeClr val="tx1"/>
                </a:solidFill>
                <a:latin typeface="Arial" panose="020B0604020202020204" pitchFamily="34" charset="0"/>
                <a:cs typeface="Arial" panose="020B0604020202020204" pitchFamily="34" charset="0"/>
              </a:rPr>
              <a:t>slides.</a:t>
            </a:r>
          </a:p>
          <a:p>
            <a:pPr marL="228600" lvl="1" indent="-171450">
              <a:buFont typeface="Arial" panose="020B0604020202020204" pitchFamily="34" charset="0"/>
              <a:buChar char="•"/>
            </a:pPr>
            <a:r>
              <a:rPr lang="en-US" sz="1600" b="1" i="1" dirty="0" smtClean="0">
                <a:solidFill>
                  <a:schemeClr val="tx1"/>
                </a:solidFill>
                <a:latin typeface="Arial" panose="020B0604020202020204" pitchFamily="34" charset="0"/>
                <a:cs typeface="Arial" panose="020B0604020202020204" pitchFamily="34" charset="0"/>
              </a:rPr>
              <a:t>STRONGLY </a:t>
            </a:r>
            <a:r>
              <a:rPr lang="en-US" sz="1600" b="1" i="1" dirty="0">
                <a:solidFill>
                  <a:schemeClr val="tx1"/>
                </a:solidFill>
                <a:latin typeface="Arial" panose="020B0604020202020204" pitchFamily="34" charset="0"/>
                <a:cs typeface="Arial" panose="020B0604020202020204" pitchFamily="34" charset="0"/>
              </a:rPr>
              <a:t>recommend all leaders </a:t>
            </a:r>
            <a:r>
              <a:rPr lang="en-US" sz="1600" b="1" i="1" dirty="0" smtClean="0">
                <a:solidFill>
                  <a:schemeClr val="tx1"/>
                </a:solidFill>
                <a:latin typeface="Arial" panose="020B0604020202020204" pitchFamily="34" charset="0"/>
                <a:cs typeface="Arial" panose="020B0604020202020204" pitchFamily="34" charset="0"/>
              </a:rPr>
              <a:t>review these </a:t>
            </a:r>
            <a:r>
              <a:rPr lang="en-US" sz="1600" b="1" i="1" dirty="0">
                <a:solidFill>
                  <a:schemeClr val="tx1"/>
                </a:solidFill>
                <a:latin typeface="Arial" panose="020B0604020202020204" pitchFamily="34" charset="0"/>
                <a:cs typeface="Arial" panose="020B0604020202020204" pitchFamily="34" charset="0"/>
              </a:rPr>
              <a:t>slides and keep </a:t>
            </a:r>
            <a:r>
              <a:rPr lang="en-US" sz="1600" b="1" i="1" dirty="0" smtClean="0">
                <a:solidFill>
                  <a:schemeClr val="tx1"/>
                </a:solidFill>
                <a:latin typeface="Arial" panose="020B0604020202020204" pitchFamily="34" charset="0"/>
                <a:cs typeface="Arial" panose="020B0604020202020204" pitchFamily="34" charset="0"/>
              </a:rPr>
              <a:t>as </a:t>
            </a:r>
            <a:r>
              <a:rPr lang="en-US" sz="1600" b="1" i="1" dirty="0">
                <a:solidFill>
                  <a:schemeClr val="tx1"/>
                </a:solidFill>
                <a:latin typeface="Arial" panose="020B0604020202020204" pitchFamily="34" charset="0"/>
                <a:cs typeface="Arial" panose="020B0604020202020204" pitchFamily="34" charset="0"/>
              </a:rPr>
              <a:t>a </a:t>
            </a:r>
            <a:r>
              <a:rPr lang="en-US" sz="1600" b="1" i="1" dirty="0" smtClean="0">
                <a:solidFill>
                  <a:schemeClr val="tx1"/>
                </a:solidFill>
                <a:latin typeface="Arial" panose="020B0604020202020204" pitchFamily="34" charset="0"/>
                <a:cs typeface="Arial" panose="020B0604020202020204" pitchFamily="34" charset="0"/>
              </a:rPr>
              <a:t>reference when </a:t>
            </a:r>
            <a:r>
              <a:rPr lang="en-US" sz="1600" b="1" i="1" dirty="0">
                <a:solidFill>
                  <a:schemeClr val="tx1"/>
                </a:solidFill>
                <a:latin typeface="Arial" panose="020B0604020202020204" pitchFamily="34" charset="0"/>
                <a:cs typeface="Arial" panose="020B0604020202020204" pitchFamily="34" charset="0"/>
              </a:rPr>
              <a:t>engaging in </a:t>
            </a:r>
            <a:r>
              <a:rPr lang="en-US" sz="1600" b="1" i="1" dirty="0" smtClean="0">
                <a:solidFill>
                  <a:schemeClr val="tx1"/>
                </a:solidFill>
                <a:latin typeface="Arial" panose="020B0604020202020204" pitchFamily="34" charset="0"/>
                <a:cs typeface="Arial" panose="020B0604020202020204" pitchFamily="34" charset="0"/>
              </a:rPr>
              <a:t>RA </a:t>
            </a:r>
            <a:r>
              <a:rPr lang="en-US" sz="1600" b="1" i="1" dirty="0">
                <a:solidFill>
                  <a:schemeClr val="tx1"/>
                </a:solidFill>
                <a:latin typeface="Arial" panose="020B0604020202020204" pitchFamily="34" charset="0"/>
                <a:cs typeface="Arial" panose="020B0604020202020204" pitchFamily="34" charset="0"/>
              </a:rPr>
              <a:t>activities. </a:t>
            </a:r>
          </a:p>
          <a:p>
            <a:pPr marL="228600" lvl="1" indent="-171450">
              <a:buFont typeface="Arial" panose="020B0604020202020204" pitchFamily="34" charset="0"/>
              <a:buChar char="•"/>
            </a:pPr>
            <a:r>
              <a:rPr lang="en-US" sz="1600" b="1" i="1" dirty="0" smtClean="0">
                <a:solidFill>
                  <a:schemeClr val="tx1"/>
                </a:solidFill>
                <a:latin typeface="Arial" panose="020B0604020202020204" pitchFamily="34" charset="0"/>
                <a:cs typeface="Arial" panose="020B0604020202020204" pitchFamily="34" charset="0"/>
              </a:rPr>
              <a:t>AR 600-20 </a:t>
            </a:r>
            <a:r>
              <a:rPr lang="en-US" sz="1600" b="1" i="1" dirty="0">
                <a:solidFill>
                  <a:schemeClr val="tx1"/>
                </a:solidFill>
                <a:latin typeface="Arial" panose="020B0604020202020204" pitchFamily="34" charset="0"/>
                <a:cs typeface="Arial" panose="020B0604020202020204" pitchFamily="34" charset="0"/>
              </a:rPr>
              <a:t>Supersedes ALL prior </a:t>
            </a:r>
            <a:r>
              <a:rPr lang="en-US" sz="1600" b="1" i="1" dirty="0" err="1" smtClean="0">
                <a:solidFill>
                  <a:schemeClr val="tx1"/>
                </a:solidFill>
                <a:latin typeface="Arial" panose="020B0604020202020204" pitchFamily="34" charset="0"/>
                <a:cs typeface="Arial" panose="020B0604020202020204" pitchFamily="34" charset="0"/>
              </a:rPr>
              <a:t>AD’s</a:t>
            </a:r>
            <a:r>
              <a:rPr lang="en-US" sz="1600" b="1" i="1" dirty="0" smtClean="0">
                <a:solidFill>
                  <a:schemeClr val="tx1"/>
                </a:solidFill>
                <a:latin typeface="Arial" panose="020B0604020202020204" pitchFamily="34" charset="0"/>
                <a:cs typeface="Arial" panose="020B0604020202020204" pitchFamily="34" charset="0"/>
              </a:rPr>
              <a:t> and ALARACTS. Most </a:t>
            </a:r>
            <a:r>
              <a:rPr lang="en-US" sz="1600" b="1" i="1" dirty="0">
                <a:solidFill>
                  <a:schemeClr val="tx1"/>
                </a:solidFill>
                <a:latin typeface="Arial" panose="020B0604020202020204" pitchFamily="34" charset="0"/>
                <a:cs typeface="Arial" panose="020B0604020202020204" pitchFamily="34" charset="0"/>
              </a:rPr>
              <a:t>of the procedures detailed in AD 2016-34, and AD 2018-19 are contained and combined into Annex P. </a:t>
            </a:r>
            <a:endParaRPr lang="en-US" sz="1600" i="1" dirty="0">
              <a:solidFill>
                <a:schemeClr val="tx1"/>
              </a:solidFill>
            </a:endParaRPr>
          </a:p>
        </p:txBody>
      </p:sp>
      <p:sp>
        <p:nvSpPr>
          <p:cNvPr id="3" name="Content Placeholder 2"/>
          <p:cNvSpPr>
            <a:spLocks noGrp="1"/>
          </p:cNvSpPr>
          <p:nvPr>
            <p:ph idx="1"/>
          </p:nvPr>
        </p:nvSpPr>
        <p:spPr>
          <a:xfrm>
            <a:off x="869568" y="756064"/>
            <a:ext cx="7805854" cy="4390947"/>
          </a:xfrm>
        </p:spPr>
        <p:txBody>
          <a:bodyPr>
            <a:noAutofit/>
          </a:bodyPr>
          <a:lstStyle/>
          <a:p>
            <a:pPr marL="0" indent="0">
              <a:spcBef>
                <a:spcPts val="600"/>
              </a:spcBef>
              <a:spcAft>
                <a:spcPts val="600"/>
              </a:spcAft>
              <a:buNone/>
            </a:pPr>
            <a:r>
              <a:rPr lang="en-US" sz="2000" b="1" dirty="0">
                <a:latin typeface="Arial" panose="020B0604020202020204" pitchFamily="34" charset="0"/>
                <a:cs typeface="Arial" panose="020B0604020202020204" pitchFamily="34" charset="0"/>
              </a:rPr>
              <a:t>AR 600-20 was significantly revised and updated effective 24 July 2020. The new AR 600-20 has two components:</a:t>
            </a:r>
          </a:p>
          <a:p>
            <a:pPr marL="457200" lvl="1" indent="0">
              <a:spcBef>
                <a:spcPts val="0"/>
              </a:spcBef>
              <a:buNone/>
            </a:pPr>
            <a:r>
              <a:rPr lang="en-US" sz="2000" b="1" dirty="0" smtClean="0">
                <a:latin typeface="Arial" panose="020B0604020202020204" pitchFamily="34" charset="0"/>
                <a:cs typeface="Arial" panose="020B0604020202020204" pitchFamily="34" charset="0"/>
              </a:rPr>
              <a:t>1</a:t>
            </a:r>
            <a:r>
              <a:rPr lang="en-US" sz="2000" b="1" dirty="0">
                <a:latin typeface="Arial" panose="020B0604020202020204" pitchFamily="34" charset="0"/>
                <a:cs typeface="Arial" panose="020B0604020202020204" pitchFamily="34" charset="0"/>
              </a:rPr>
              <a:t>. Paragraph 5-6 “Accommodating Religious Practices”</a:t>
            </a:r>
          </a:p>
          <a:p>
            <a:pPr marL="1196975" lvl="2" indent="-282575">
              <a:spcBef>
                <a:spcPts val="0"/>
              </a:spcBef>
              <a:buFont typeface="+mj-lt"/>
              <a:buAutoNum type="alphaUcPeriod"/>
            </a:pPr>
            <a:r>
              <a:rPr lang="en-US" dirty="0" smtClean="0">
                <a:latin typeface="Arial" panose="020B0604020202020204" pitchFamily="34" charset="0"/>
                <a:cs typeface="Arial" panose="020B0604020202020204" pitchFamily="34" charset="0"/>
              </a:rPr>
              <a:t> Policy</a:t>
            </a:r>
            <a:endParaRPr lang="en-US" dirty="0">
              <a:latin typeface="Arial" panose="020B0604020202020204" pitchFamily="34" charset="0"/>
              <a:cs typeface="Arial" panose="020B0604020202020204" pitchFamily="34" charset="0"/>
            </a:endParaRPr>
          </a:p>
          <a:p>
            <a:pPr marL="1196975" lvl="2" indent="-282575">
              <a:spcBef>
                <a:spcPts val="0"/>
              </a:spcBef>
              <a:buFont typeface="+mj-lt"/>
              <a:buAutoNum type="alphaUcPeriod"/>
            </a:pPr>
            <a:r>
              <a:rPr lang="en-US" dirty="0" smtClean="0">
                <a:latin typeface="Arial" panose="020B0604020202020204" pitchFamily="34" charset="0"/>
                <a:cs typeface="Arial" panose="020B0604020202020204" pitchFamily="34" charset="0"/>
              </a:rPr>
              <a:t> Responsibilities</a:t>
            </a:r>
            <a:endParaRPr lang="en-US" dirty="0">
              <a:latin typeface="Arial" panose="020B0604020202020204" pitchFamily="34" charset="0"/>
              <a:cs typeface="Arial" panose="020B0604020202020204" pitchFamily="34" charset="0"/>
            </a:endParaRPr>
          </a:p>
          <a:p>
            <a:pPr marL="1196975" lvl="2" indent="-282575">
              <a:spcBef>
                <a:spcPts val="0"/>
              </a:spcBef>
              <a:buFont typeface="+mj-lt"/>
              <a:buAutoNum type="alphaUcPeriod"/>
            </a:pPr>
            <a:r>
              <a:rPr lang="en-US" dirty="0" smtClean="0">
                <a:latin typeface="Arial" panose="020B0604020202020204" pitchFamily="34" charset="0"/>
                <a:cs typeface="Arial" panose="020B0604020202020204" pitchFamily="34" charset="0"/>
              </a:rPr>
              <a:t> Pre-Accessioning </a:t>
            </a:r>
            <a:r>
              <a:rPr lang="en-US" dirty="0">
                <a:latin typeface="Arial" panose="020B0604020202020204" pitchFamily="34" charset="0"/>
                <a:cs typeface="Arial" panose="020B0604020202020204" pitchFamily="34" charset="0"/>
              </a:rPr>
              <a:t>Requests</a:t>
            </a:r>
          </a:p>
          <a:p>
            <a:pPr marL="1196975" lvl="2" indent="-282575">
              <a:spcBef>
                <a:spcPts val="0"/>
              </a:spcBef>
              <a:buFont typeface="+mj-lt"/>
              <a:buAutoNum type="alphaUcPeriod"/>
            </a:pPr>
            <a:r>
              <a:rPr lang="en-US" dirty="0" smtClean="0">
                <a:latin typeface="Arial" panose="020B0604020202020204" pitchFamily="34" charset="0"/>
                <a:cs typeface="Arial" panose="020B0604020202020204" pitchFamily="34" charset="0"/>
              </a:rPr>
              <a:t> Types </a:t>
            </a:r>
            <a:r>
              <a:rPr lang="en-US" dirty="0">
                <a:latin typeface="Arial" panose="020B0604020202020204" pitchFamily="34" charset="0"/>
                <a:cs typeface="Arial" panose="020B0604020202020204" pitchFamily="34" charset="0"/>
              </a:rPr>
              <a:t>of Requests</a:t>
            </a:r>
          </a:p>
          <a:p>
            <a:pPr marL="1196975" lvl="2" indent="-282575">
              <a:spcBef>
                <a:spcPts val="0"/>
              </a:spcBef>
              <a:buFont typeface="+mj-lt"/>
              <a:buAutoNum type="alphaUcPeriod"/>
            </a:pPr>
            <a:r>
              <a:rPr lang="en-US" dirty="0" smtClean="0">
                <a:latin typeface="Arial" panose="020B0604020202020204" pitchFamily="34" charset="0"/>
                <a:cs typeface="Arial" panose="020B0604020202020204" pitchFamily="34" charset="0"/>
              </a:rPr>
              <a:t> Request </a:t>
            </a:r>
            <a:r>
              <a:rPr lang="en-US" dirty="0">
                <a:latin typeface="Arial" panose="020B0604020202020204" pitchFamily="34" charset="0"/>
                <a:cs typeface="Arial" panose="020B0604020202020204" pitchFamily="34" charset="0"/>
              </a:rPr>
              <a:t>Procedures and Approval Authorities</a:t>
            </a:r>
          </a:p>
          <a:p>
            <a:pPr marL="1196975" lvl="2" indent="-282575">
              <a:spcBef>
                <a:spcPts val="0"/>
              </a:spcBef>
              <a:buFont typeface="+mj-lt"/>
              <a:buAutoNum type="alphaUcPeriod"/>
            </a:pPr>
            <a:r>
              <a:rPr lang="en-US" dirty="0" smtClean="0">
                <a:latin typeface="Arial" panose="020B0604020202020204" pitchFamily="34" charset="0"/>
                <a:cs typeface="Arial" panose="020B0604020202020204" pitchFamily="34" charset="0"/>
              </a:rPr>
              <a:t> Continuation </a:t>
            </a:r>
            <a:r>
              <a:rPr lang="en-US" dirty="0">
                <a:latin typeface="Arial" panose="020B0604020202020204" pitchFamily="34" charset="0"/>
                <a:cs typeface="Arial" panose="020B0604020202020204" pitchFamily="34" charset="0"/>
              </a:rPr>
              <a:t>of Accommodation</a:t>
            </a:r>
          </a:p>
          <a:p>
            <a:pPr marL="1196975" lvl="2" indent="-282575">
              <a:spcBef>
                <a:spcPts val="0"/>
              </a:spcBef>
              <a:buFont typeface="+mj-lt"/>
              <a:buAutoNum type="alphaUcPeriod"/>
            </a:pPr>
            <a:r>
              <a:rPr lang="en-US" dirty="0" smtClean="0">
                <a:latin typeface="Arial" panose="020B0604020202020204" pitchFamily="34" charset="0"/>
                <a:cs typeface="Arial" panose="020B0604020202020204" pitchFamily="34" charset="0"/>
              </a:rPr>
              <a:t> Separation Procedures</a:t>
            </a:r>
          </a:p>
          <a:p>
            <a:pPr marL="457200" lvl="1" indent="0">
              <a:spcBef>
                <a:spcPts val="0"/>
              </a:spcBef>
              <a:buNone/>
            </a:pPr>
            <a:r>
              <a:rPr lang="en-US" sz="2000" b="1" dirty="0" smtClean="0">
                <a:latin typeface="Arial" panose="020B0604020202020204" pitchFamily="34" charset="0"/>
                <a:cs typeface="Arial" panose="020B0604020202020204" pitchFamily="34" charset="0"/>
              </a:rPr>
              <a:t>2</a:t>
            </a:r>
            <a:r>
              <a:rPr lang="en-US" sz="2000" b="1" dirty="0">
                <a:latin typeface="Arial" panose="020B0604020202020204" pitchFamily="34" charset="0"/>
                <a:cs typeface="Arial" panose="020B0604020202020204" pitchFamily="34" charset="0"/>
              </a:rPr>
              <a:t>. Appendix P – “Religious Accommodation Processes”</a:t>
            </a:r>
          </a:p>
          <a:p>
            <a:pPr marL="914400" lvl="2" indent="0">
              <a:spcBef>
                <a:spcPts val="0"/>
              </a:spcBef>
              <a:buNone/>
            </a:pPr>
            <a:r>
              <a:rPr lang="en-US" dirty="0">
                <a:latin typeface="Arial" panose="020B0604020202020204" pitchFamily="34" charset="0"/>
                <a:cs typeface="Arial" panose="020B0604020202020204" pitchFamily="34" charset="0"/>
              </a:rPr>
              <a:t>P-1. Worship and Dietary Practices</a:t>
            </a:r>
          </a:p>
          <a:p>
            <a:pPr marL="914400" lvl="2" indent="0">
              <a:spcBef>
                <a:spcPts val="0"/>
              </a:spcBef>
              <a:buNone/>
            </a:pPr>
            <a:r>
              <a:rPr lang="en-US" dirty="0">
                <a:latin typeface="Arial" panose="020B0604020202020204" pitchFamily="34" charset="0"/>
                <a:cs typeface="Arial" panose="020B0604020202020204" pitchFamily="34" charset="0"/>
              </a:rPr>
              <a:t>P-2. Medical Care</a:t>
            </a:r>
          </a:p>
          <a:p>
            <a:pPr marL="914400" lvl="2" indent="0">
              <a:spcBef>
                <a:spcPts val="0"/>
              </a:spcBef>
              <a:buNone/>
            </a:pPr>
            <a:r>
              <a:rPr lang="en-US" dirty="0">
                <a:latin typeface="Arial" panose="020B0604020202020204" pitchFamily="34" charset="0"/>
                <a:cs typeface="Arial" panose="020B0604020202020204" pitchFamily="34" charset="0"/>
              </a:rPr>
              <a:t>P-3. Uniform and Grooming</a:t>
            </a:r>
          </a:p>
          <a:p>
            <a:pPr marL="914400" lvl="2" indent="0">
              <a:spcBef>
                <a:spcPts val="0"/>
              </a:spcBef>
              <a:buNone/>
            </a:pPr>
            <a:r>
              <a:rPr lang="en-US" dirty="0">
                <a:latin typeface="Arial" panose="020B0604020202020204" pitchFamily="34" charset="0"/>
                <a:cs typeface="Arial" panose="020B0604020202020204" pitchFamily="34" charset="0"/>
              </a:rPr>
              <a:t>Table P-1 Request Table </a:t>
            </a:r>
            <a:r>
              <a:rPr lang="en-US" dirty="0" smtClean="0">
                <a:latin typeface="Arial" panose="020B0604020202020204" pitchFamily="34" charset="0"/>
                <a:cs typeface="Arial" panose="020B0604020202020204" pitchFamily="34" charset="0"/>
              </a:rPr>
              <a:t>Matrix</a:t>
            </a:r>
          </a:p>
        </p:txBody>
      </p:sp>
      <p:sp>
        <p:nvSpPr>
          <p:cNvPr id="2" name="Title 1"/>
          <p:cNvSpPr>
            <a:spLocks noGrp="1"/>
          </p:cNvSpPr>
          <p:nvPr>
            <p:ph type="title"/>
          </p:nvPr>
        </p:nvSpPr>
        <p:spPr>
          <a:xfrm>
            <a:off x="869568" y="154992"/>
            <a:ext cx="7886700" cy="388215"/>
          </a:xfrm>
        </p:spPr>
        <p:txBody>
          <a:bodyPr>
            <a:noAutofit/>
          </a:bodyPr>
          <a:lstStyle/>
          <a:p>
            <a:pPr algn="ctr"/>
            <a:r>
              <a:rPr lang="en-US" sz="2400" b="1" dirty="0" smtClean="0">
                <a:latin typeface="Arial" panose="020B0604020202020204" pitchFamily="34" charset="0"/>
                <a:cs typeface="Arial" panose="020B0604020202020204" pitchFamily="34" charset="0"/>
              </a:rPr>
              <a:t>A. AR </a:t>
            </a:r>
            <a:r>
              <a:rPr lang="en-US" sz="2400" b="1" dirty="0">
                <a:latin typeface="Arial" panose="020B0604020202020204" pitchFamily="34" charset="0"/>
                <a:cs typeface="Arial" panose="020B0604020202020204" pitchFamily="34" charset="0"/>
              </a:rPr>
              <a:t>600-20. Overview</a:t>
            </a:r>
          </a:p>
        </p:txBody>
      </p:sp>
      <p:sp>
        <p:nvSpPr>
          <p:cNvPr id="6" name="Rectangle 5"/>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651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894" y="936973"/>
            <a:ext cx="8189014" cy="5635912"/>
          </a:xfrm>
        </p:spPr>
        <p:txBody>
          <a:bodyPr>
            <a:normAutofit lnSpcReduction="10000"/>
          </a:bodyPr>
          <a:lstStyle/>
          <a:p>
            <a:pPr marL="288925" indent="-288925">
              <a:buFont typeface="+mj-lt"/>
              <a:buAutoNum type="arabicPeriod"/>
            </a:pPr>
            <a:r>
              <a:rPr lang="en-US" sz="1900" dirty="0">
                <a:latin typeface="Arial" panose="020B0604020202020204" pitchFamily="34" charset="0"/>
                <a:cs typeface="Arial" panose="020B0604020202020204" pitchFamily="34" charset="0"/>
              </a:rPr>
              <a:t>Focus on the RFRA standard and language of </a:t>
            </a:r>
            <a:r>
              <a:rPr lang="en-US" sz="1900" b="1" dirty="0">
                <a:latin typeface="Arial" panose="020B0604020202020204" pitchFamily="34" charset="0"/>
                <a:cs typeface="Arial" panose="020B0604020202020204" pitchFamily="34" charset="0"/>
              </a:rPr>
              <a:t>“substantial </a:t>
            </a:r>
            <a:r>
              <a:rPr lang="en-US" sz="1900" b="1" dirty="0" smtClean="0">
                <a:latin typeface="Arial" panose="020B0604020202020204" pitchFamily="34" charset="0"/>
                <a:cs typeface="Arial" panose="020B0604020202020204" pitchFamily="34" charset="0"/>
              </a:rPr>
              <a:t>burden, compelling government interest, </a:t>
            </a:r>
            <a:r>
              <a:rPr lang="en-US" sz="1900" b="1" dirty="0">
                <a:latin typeface="Arial" panose="020B0604020202020204" pitchFamily="34" charset="0"/>
                <a:cs typeface="Arial" panose="020B0604020202020204" pitchFamily="34" charset="0"/>
              </a:rPr>
              <a:t>and accommodation by least restrictive means.” </a:t>
            </a:r>
            <a:r>
              <a:rPr lang="en-US" sz="1900" b="1" dirty="0" smtClean="0">
                <a:latin typeface="Arial" panose="020B0604020202020204" pitchFamily="34" charset="0"/>
                <a:cs typeface="Arial" panose="020B0604020202020204" pitchFamily="34" charset="0"/>
              </a:rPr>
              <a:t>*</a:t>
            </a:r>
            <a:r>
              <a:rPr lang="en-US" sz="1900" dirty="0" smtClean="0">
                <a:latin typeface="Arial" panose="020B0604020202020204" pitchFamily="34" charset="0"/>
                <a:cs typeface="Arial" panose="020B0604020202020204" pitchFamily="34" charset="0"/>
              </a:rPr>
              <a:t>Emphasizes the </a:t>
            </a:r>
            <a:r>
              <a:rPr lang="en-US" sz="1900" b="1" dirty="0" smtClean="0">
                <a:latin typeface="Arial" panose="020B0604020202020204" pitchFamily="34" charset="0"/>
                <a:cs typeface="Arial" panose="020B0604020202020204" pitchFamily="34" charset="0"/>
              </a:rPr>
              <a:t>Soldier’s responsibility </a:t>
            </a:r>
            <a:r>
              <a:rPr lang="en-US" sz="1900" dirty="0" smtClean="0">
                <a:latin typeface="Arial" panose="020B0604020202020204" pitchFamily="34" charset="0"/>
                <a:cs typeface="Arial" panose="020B0604020202020204" pitchFamily="34" charset="0"/>
              </a:rPr>
              <a:t>to </a:t>
            </a:r>
            <a:r>
              <a:rPr lang="en-US" sz="1900" i="1" dirty="0" smtClean="0">
                <a:latin typeface="Arial" panose="020B0604020202020204" pitchFamily="34" charset="0"/>
                <a:cs typeface="Arial" panose="020B0604020202020204" pitchFamily="34" charset="0"/>
              </a:rPr>
              <a:t>“demonstrate a sincerely held religious belief, and that Army policy/regulation is substantially burdening their religious exercise”</a:t>
            </a:r>
            <a:r>
              <a:rPr lang="en-US" sz="1900" dirty="0" smtClean="0">
                <a:latin typeface="Arial" panose="020B0604020202020204" pitchFamily="34" charset="0"/>
                <a:cs typeface="Arial" panose="020B0604020202020204" pitchFamily="34" charset="0"/>
              </a:rPr>
              <a:t>.</a:t>
            </a:r>
          </a:p>
          <a:p>
            <a:pPr marL="288925" indent="-288925">
              <a:buFont typeface="+mj-lt"/>
              <a:buAutoNum type="arabicPeriod"/>
            </a:pPr>
            <a:r>
              <a:rPr lang="en-US" sz="1900" dirty="0" smtClean="0">
                <a:latin typeface="Arial" panose="020B0604020202020204" pitchFamily="34" charset="0"/>
                <a:cs typeface="Arial" panose="020B0604020202020204" pitchFamily="34" charset="0"/>
              </a:rPr>
              <a:t>Focus </a:t>
            </a:r>
            <a:r>
              <a:rPr lang="en-US" sz="1900" dirty="0">
                <a:latin typeface="Arial" panose="020B0604020202020204" pitchFamily="34" charset="0"/>
                <a:cs typeface="Arial" panose="020B0604020202020204" pitchFamily="34" charset="0"/>
              </a:rPr>
              <a:t>on </a:t>
            </a:r>
            <a:r>
              <a:rPr lang="en-US" sz="1900" b="1" dirty="0">
                <a:latin typeface="Arial" panose="020B0604020202020204" pitchFamily="34" charset="0"/>
                <a:cs typeface="Arial" panose="020B0604020202020204" pitchFamily="34" charset="0"/>
              </a:rPr>
              <a:t>Pre-Accession</a:t>
            </a:r>
            <a:r>
              <a:rPr lang="en-US" sz="1900" dirty="0">
                <a:latin typeface="Arial" panose="020B0604020202020204" pitchFamily="34" charset="0"/>
                <a:cs typeface="Arial" panose="020B0604020202020204" pitchFamily="34" charset="0"/>
              </a:rPr>
              <a:t> Requests (Officer and Enlisted) and </a:t>
            </a:r>
            <a:r>
              <a:rPr lang="en-US" sz="1900" b="1" dirty="0">
                <a:latin typeface="Arial" panose="020B0604020202020204" pitchFamily="34" charset="0"/>
                <a:cs typeface="Arial" panose="020B0604020202020204" pitchFamily="34" charset="0"/>
              </a:rPr>
              <a:t>all military prisoners</a:t>
            </a:r>
            <a:r>
              <a:rPr lang="en-US" sz="1900" dirty="0">
                <a:latin typeface="Arial" panose="020B0604020202020204" pitchFamily="34" charset="0"/>
                <a:cs typeface="Arial" panose="020B0604020202020204" pitchFamily="34" charset="0"/>
              </a:rPr>
              <a:t> in DA run facilities.</a:t>
            </a:r>
          </a:p>
          <a:p>
            <a:pPr marL="288925" indent="-288925">
              <a:buFont typeface="+mj-lt"/>
              <a:buAutoNum type="arabicPeriod"/>
            </a:pPr>
            <a:r>
              <a:rPr lang="en-US" sz="1900" b="1" dirty="0">
                <a:latin typeface="Arial" panose="020B0604020202020204" pitchFamily="34" charset="0"/>
                <a:cs typeface="Arial" panose="020B0604020202020204" pitchFamily="34" charset="0"/>
              </a:rPr>
              <a:t>Chaplain Interview </a:t>
            </a:r>
            <a:r>
              <a:rPr lang="en-US" sz="1900" dirty="0">
                <a:latin typeface="Arial" panose="020B0604020202020204" pitchFamily="34" charset="0"/>
                <a:cs typeface="Arial" panose="020B0604020202020204" pitchFamily="34" charset="0"/>
              </a:rPr>
              <a:t>conducted by a unit chaplain or </a:t>
            </a:r>
            <a:r>
              <a:rPr lang="en-US" sz="1900" i="1" dirty="0">
                <a:latin typeface="Arial" panose="020B0604020202020204" pitchFamily="34" charset="0"/>
                <a:cs typeface="Arial" panose="020B0604020202020204" pitchFamily="34" charset="0"/>
              </a:rPr>
              <a:t>“other chaplain determined by the </a:t>
            </a:r>
            <a:r>
              <a:rPr lang="en-US" sz="1900" b="1" i="1" dirty="0">
                <a:latin typeface="Arial" panose="020B0604020202020204" pitchFamily="34" charset="0"/>
                <a:cs typeface="Arial" panose="020B0604020202020204" pitchFamily="34" charset="0"/>
              </a:rPr>
              <a:t>senior chaplain present</a:t>
            </a:r>
            <a:r>
              <a:rPr lang="en-US" sz="1900" i="1" dirty="0">
                <a:latin typeface="Arial" panose="020B0604020202020204" pitchFamily="34" charset="0"/>
                <a:cs typeface="Arial" panose="020B0604020202020204" pitchFamily="34" charset="0"/>
              </a:rPr>
              <a:t>.”</a:t>
            </a:r>
          </a:p>
          <a:p>
            <a:pPr marL="288925" indent="-288925">
              <a:buFont typeface="+mj-lt"/>
              <a:buAutoNum type="arabicPeriod"/>
            </a:pPr>
            <a:r>
              <a:rPr lang="en-US" sz="1900" dirty="0">
                <a:latin typeface="Arial" panose="020B0604020202020204" pitchFamily="34" charset="0"/>
                <a:cs typeface="Arial" panose="020B0604020202020204" pitchFamily="34" charset="0"/>
              </a:rPr>
              <a:t>RA approval Authority expanded to commanders at the GCMCA, to include </a:t>
            </a:r>
            <a:r>
              <a:rPr lang="en-US" sz="1900" b="1" dirty="0">
                <a:latin typeface="Arial" panose="020B0604020202020204" pitchFamily="34" charset="0"/>
                <a:cs typeface="Arial" panose="020B0604020202020204" pitchFamily="34" charset="0"/>
              </a:rPr>
              <a:t>the first general officer </a:t>
            </a:r>
            <a:r>
              <a:rPr lang="en-US" sz="1900" dirty="0">
                <a:latin typeface="Arial" panose="020B0604020202020204" pitchFamily="34" charset="0"/>
                <a:cs typeface="Arial" panose="020B0604020202020204" pitchFamily="34" charset="0"/>
              </a:rPr>
              <a:t>in the chain of command.</a:t>
            </a:r>
            <a:endParaRPr lang="en-US" sz="1900" b="1" dirty="0">
              <a:solidFill>
                <a:srgbClr val="FF0000"/>
              </a:solidFill>
              <a:latin typeface="Arial" panose="020B0604020202020204" pitchFamily="34" charset="0"/>
              <a:cs typeface="Arial" panose="020B0604020202020204" pitchFamily="34" charset="0"/>
            </a:endParaRPr>
          </a:p>
          <a:p>
            <a:pPr marL="288925" indent="-288925">
              <a:buFont typeface="+mj-lt"/>
              <a:buAutoNum type="arabicPeriod"/>
            </a:pPr>
            <a:r>
              <a:rPr lang="en-US" sz="1900" dirty="0">
                <a:latin typeface="Arial" panose="020B0604020202020204" pitchFamily="34" charset="0"/>
                <a:cs typeface="Arial" panose="020B0604020202020204" pitchFamily="34" charset="0"/>
              </a:rPr>
              <a:t>Expands RA to include requests </a:t>
            </a:r>
            <a:r>
              <a:rPr lang="en-US" sz="1900" b="1" dirty="0">
                <a:latin typeface="Arial" panose="020B0604020202020204" pitchFamily="34" charset="0"/>
                <a:cs typeface="Arial" panose="020B0604020202020204" pitchFamily="34" charset="0"/>
              </a:rPr>
              <a:t>not</a:t>
            </a:r>
            <a:r>
              <a:rPr lang="en-US" sz="1900" dirty="0">
                <a:latin typeface="Arial" panose="020B0604020202020204" pitchFamily="34" charset="0"/>
                <a:cs typeface="Arial" panose="020B0604020202020204" pitchFamily="34" charset="0"/>
              </a:rPr>
              <a:t> </a:t>
            </a:r>
            <a:r>
              <a:rPr lang="en-US" sz="1900" b="1" dirty="0">
                <a:latin typeface="Arial" panose="020B0604020202020204" pitchFamily="34" charset="0"/>
                <a:cs typeface="Arial" panose="020B0604020202020204" pitchFamily="34" charset="0"/>
              </a:rPr>
              <a:t>sincerely </a:t>
            </a:r>
            <a:r>
              <a:rPr lang="en-US" sz="1900" dirty="0">
                <a:latin typeface="Arial" panose="020B0604020202020204" pitchFamily="34" charset="0"/>
                <a:cs typeface="Arial" panose="020B0604020202020204" pitchFamily="34" charset="0"/>
              </a:rPr>
              <a:t>based on a religious belief</a:t>
            </a:r>
            <a:r>
              <a:rPr lang="en-US" sz="1900" b="1" dirty="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or do not </a:t>
            </a:r>
            <a:r>
              <a:rPr lang="en-US" sz="1900" b="1" dirty="0">
                <a:latin typeface="Arial" panose="020B0604020202020204" pitchFamily="34" charset="0"/>
                <a:cs typeface="Arial" panose="020B0604020202020204" pitchFamily="34" charset="0"/>
              </a:rPr>
              <a:t>substantially burden </a:t>
            </a:r>
            <a:r>
              <a:rPr lang="en-US" sz="1900" dirty="0">
                <a:latin typeface="Arial" panose="020B0604020202020204" pitchFamily="34" charset="0"/>
                <a:cs typeface="Arial" panose="020B0604020202020204" pitchFamily="34" charset="0"/>
              </a:rPr>
              <a:t>a Soldier. </a:t>
            </a:r>
            <a:r>
              <a:rPr lang="en-US" sz="1900" i="1" dirty="0">
                <a:latin typeface="Arial" panose="020B0604020202020204" pitchFamily="34" charset="0"/>
                <a:cs typeface="Arial" panose="020B0604020202020204" pitchFamily="34" charset="0"/>
              </a:rPr>
              <a:t>In these cases commanders will consider requests NOT on the RFRA standard, but on how the needs of the Soldier balance against “mission accomplishment”.</a:t>
            </a:r>
          </a:p>
          <a:p>
            <a:pPr marL="288925" indent="-288925">
              <a:buFont typeface="+mj-lt"/>
              <a:buAutoNum type="arabicPeriod"/>
            </a:pPr>
            <a:r>
              <a:rPr lang="en-US" sz="1900" dirty="0">
                <a:latin typeface="Arial" panose="020B0604020202020204" pitchFamily="34" charset="0"/>
                <a:cs typeface="Arial" panose="020B0604020202020204" pitchFamily="34" charset="0"/>
              </a:rPr>
              <a:t>Directs </a:t>
            </a:r>
            <a:r>
              <a:rPr lang="en-US" sz="1900" b="1" dirty="0">
                <a:latin typeface="Arial" panose="020B0604020202020204" pitchFamily="34" charset="0"/>
                <a:cs typeface="Arial" panose="020B0604020202020204" pitchFamily="34" charset="0"/>
              </a:rPr>
              <a:t>review of approved RA requests </a:t>
            </a:r>
            <a:r>
              <a:rPr lang="en-US" sz="1900" dirty="0">
                <a:latin typeface="Arial" panose="020B0604020202020204" pitchFamily="34" charset="0"/>
                <a:cs typeface="Arial" panose="020B0604020202020204" pitchFamily="34" charset="0"/>
              </a:rPr>
              <a:t>by a gaining GCMCA at a Soldier’s PCS, as well as ongoing questions of sincerity, or change of MOS.</a:t>
            </a:r>
          </a:p>
          <a:p>
            <a:pPr marL="288925" indent="-288925">
              <a:buFont typeface="+mj-lt"/>
              <a:buAutoNum type="arabicPeriod"/>
            </a:pPr>
            <a:r>
              <a:rPr lang="en-US" sz="1900" dirty="0">
                <a:latin typeface="Arial" panose="020B0604020202020204" pitchFamily="34" charset="0"/>
                <a:cs typeface="Arial" panose="020B0604020202020204" pitchFamily="34" charset="0"/>
              </a:rPr>
              <a:t>GCMCA </a:t>
            </a:r>
            <a:r>
              <a:rPr lang="en-US" sz="1900" b="1" dirty="0">
                <a:latin typeface="Arial" panose="020B0604020202020204" pitchFamily="34" charset="0"/>
                <a:cs typeface="Arial" panose="020B0604020202020204" pitchFamily="34" charset="0"/>
              </a:rPr>
              <a:t>Suspension Criteria </a:t>
            </a:r>
            <a:r>
              <a:rPr lang="en-US" sz="1900" dirty="0">
                <a:latin typeface="Arial" panose="020B0604020202020204" pitchFamily="34" charset="0"/>
                <a:cs typeface="Arial" panose="020B0604020202020204" pitchFamily="34" charset="0"/>
              </a:rPr>
              <a:t>expanded to include </a:t>
            </a:r>
            <a:r>
              <a:rPr lang="en-US" sz="1900" b="1" i="1" dirty="0">
                <a:latin typeface="Arial" panose="020B0604020202020204" pitchFamily="34" charset="0"/>
                <a:cs typeface="Arial" panose="020B0604020202020204" pitchFamily="34" charset="0"/>
              </a:rPr>
              <a:t>issues of sincerity</a:t>
            </a:r>
            <a:r>
              <a:rPr lang="en-US" sz="1900" i="1" dirty="0">
                <a:latin typeface="Arial" panose="020B0604020202020204" pitchFamily="34" charset="0"/>
                <a:cs typeface="Arial" panose="020B0604020202020204" pitchFamily="34" charset="0"/>
              </a:rPr>
              <a:t>.</a:t>
            </a:r>
            <a:endParaRPr lang="en-US" sz="1900" b="1" dirty="0">
              <a:solidFill>
                <a:srgbClr val="FF000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B8F346FF-C07B-4CD1-9F25-2D6F0FF6B9D8}"/>
              </a:ext>
            </a:extLst>
          </p:cNvPr>
          <p:cNvSpPr>
            <a:spLocks noGrp="1"/>
          </p:cNvSpPr>
          <p:nvPr>
            <p:ph type="title"/>
          </p:nvPr>
        </p:nvSpPr>
        <p:spPr>
          <a:xfrm>
            <a:off x="869568" y="154992"/>
            <a:ext cx="7886700" cy="388215"/>
          </a:xfrm>
        </p:spPr>
        <p:txBody>
          <a:bodyPr>
            <a:noAutofit/>
          </a:bodyPr>
          <a:lstStyle/>
          <a:p>
            <a:pPr algn="ctr"/>
            <a:r>
              <a:rPr lang="en-US" sz="2400" b="1" dirty="0" smtClean="0">
                <a:latin typeface="Arial" panose="020B0604020202020204" pitchFamily="34" charset="0"/>
                <a:cs typeface="Arial" panose="020B0604020202020204" pitchFamily="34" charset="0"/>
              </a:rPr>
              <a:t>A. AR </a:t>
            </a:r>
            <a:r>
              <a:rPr lang="en-US" sz="2400" b="1" dirty="0">
                <a:latin typeface="Arial" panose="020B0604020202020204" pitchFamily="34" charset="0"/>
                <a:cs typeface="Arial" panose="020B0604020202020204" pitchFamily="34" charset="0"/>
              </a:rPr>
              <a:t>600-20-5-6. Overview of Changes</a:t>
            </a:r>
          </a:p>
        </p:txBody>
      </p:sp>
      <p:sp>
        <p:nvSpPr>
          <p:cNvPr id="5" name="Rectangle 4"/>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571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960" y="84083"/>
            <a:ext cx="7648382" cy="498544"/>
          </a:xfrm>
        </p:spPr>
        <p:txBody>
          <a:bodyPr>
            <a:normAutofit/>
          </a:bodyPr>
          <a:lstStyle/>
          <a:p>
            <a:r>
              <a:rPr lang="en-US" sz="2400" dirty="0" smtClean="0"/>
              <a:t>B. </a:t>
            </a:r>
            <a:r>
              <a:rPr lang="en-US" sz="2400" dirty="0"/>
              <a:t>Command Roles in Religious Accommodation</a:t>
            </a:r>
          </a:p>
        </p:txBody>
      </p:sp>
      <p:sp>
        <p:nvSpPr>
          <p:cNvPr id="4" name="Content Placeholder 2">
            <a:extLst>
              <a:ext uri="{FF2B5EF4-FFF2-40B4-BE49-F238E27FC236}">
                <a16:creationId xmlns:a16="http://schemas.microsoft.com/office/drawing/2014/main" id="{05C5A75B-2066-4D34-BC8F-BB16240CB5C7}"/>
              </a:ext>
            </a:extLst>
          </p:cNvPr>
          <p:cNvSpPr txBox="1">
            <a:spLocks/>
          </p:cNvSpPr>
          <p:nvPr/>
        </p:nvSpPr>
        <p:spPr>
          <a:xfrm>
            <a:off x="301832" y="951367"/>
            <a:ext cx="8367251" cy="53860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445770" indent="0" algn="ctr">
              <a:lnSpc>
                <a:spcPct val="100000"/>
              </a:lnSpc>
              <a:spcBef>
                <a:spcPts val="0"/>
              </a:spcBef>
              <a:buNone/>
            </a:pPr>
            <a:r>
              <a:rPr lang="en-US" sz="2000" i="1" dirty="0">
                <a:solidFill>
                  <a:srgbClr val="000000"/>
                </a:solidFill>
                <a:latin typeface="Arial" panose="020B0604020202020204" pitchFamily="34" charset="0"/>
                <a:ea typeface="Calibri" panose="020F0502020204030204" pitchFamily="34" charset="0"/>
                <a:cs typeface="Arial" panose="020B0604020202020204" pitchFamily="34" charset="0"/>
              </a:rPr>
              <a:t>“The Army places a high value on the rights of its Soldiers to observe tenets of their respective religions or to observe no religion at all; while protecting the civil liberties of its personnel to the greatest extent possible, consistent with its military requirements.”</a:t>
            </a:r>
          </a:p>
          <a:p>
            <a:pPr marL="0" marR="445770" indent="0" algn="r">
              <a:lnSpc>
                <a:spcPct val="100000"/>
              </a:lnSpc>
              <a:spcBef>
                <a:spcPts val="0"/>
              </a:spcBef>
              <a:buNone/>
            </a:pPr>
            <a:r>
              <a:rPr lang="en-US" sz="16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AR 600-20</a:t>
            </a:r>
            <a:endParaRPr lang="en-US" sz="1600" b="1" dirty="0">
              <a:latin typeface="Arial" panose="020B0604020202020204" pitchFamily="34" charset="0"/>
              <a:ea typeface="Calibri" panose="020F0502020204030204" pitchFamily="34" charset="0"/>
              <a:cs typeface="Arial" panose="020B0604020202020204" pitchFamily="34" charset="0"/>
            </a:endParaRPr>
          </a:p>
          <a:p>
            <a:pPr marL="625475" indent="-342900"/>
            <a:r>
              <a:rPr lang="en-US" sz="2000" b="1" dirty="0">
                <a:latin typeface="Arial" panose="020B0604020202020204" pitchFamily="34" charset="0"/>
                <a:cs typeface="Arial" panose="020B0604020202020204" pitchFamily="34" charset="0"/>
              </a:rPr>
              <a:t>It is the Commander’s responsibility </a:t>
            </a:r>
            <a:r>
              <a:rPr lang="en-US" sz="2000" dirty="0">
                <a:latin typeface="Arial" panose="020B0604020202020204" pitchFamily="34" charset="0"/>
                <a:cs typeface="Arial" panose="020B0604020202020204" pitchFamily="34" charset="0"/>
              </a:rPr>
              <a:t>to approve </a:t>
            </a:r>
            <a:r>
              <a:rPr lang="en-US" sz="2000" dirty="0" smtClean="0">
                <a:latin typeface="Arial" panose="020B0604020202020204" pitchFamily="34" charset="0"/>
                <a:cs typeface="Arial" panose="020B0604020202020204" pitchFamily="34" charset="0"/>
              </a:rPr>
              <a:t>RA requests </a:t>
            </a:r>
            <a:r>
              <a:rPr lang="en-US" sz="2000" dirty="0">
                <a:latin typeface="Arial" panose="020B0604020202020204" pitchFamily="34" charset="0"/>
                <a:cs typeface="Arial" panose="020B0604020202020204" pitchFamily="34" charset="0"/>
              </a:rPr>
              <a:t>or demonstrate how/why disapproval is necessary </a:t>
            </a:r>
            <a:r>
              <a:rPr lang="en-US" sz="2000" dirty="0" smtClean="0">
                <a:latin typeface="Arial" panose="020B0604020202020204" pitchFamily="34" charset="0"/>
                <a:cs typeface="Arial" panose="020B0604020202020204" pitchFamily="34" charset="0"/>
              </a:rPr>
              <a:t>(military necessity) and </a:t>
            </a:r>
            <a:r>
              <a:rPr lang="en-US" sz="2000" dirty="0">
                <a:latin typeface="Arial" panose="020B0604020202020204" pitchFamily="34" charset="0"/>
                <a:cs typeface="Arial" panose="020B0604020202020204" pitchFamily="34" charset="0"/>
              </a:rPr>
              <a:t>must do so by the least restrictive means. </a:t>
            </a:r>
            <a:r>
              <a:rPr lang="en-US" sz="2000" i="1" dirty="0" smtClean="0">
                <a:latin typeface="Arial" panose="020B0604020202020204" pitchFamily="34" charset="0"/>
                <a:cs typeface="Arial" panose="020B0604020202020204" pitchFamily="34" charset="0"/>
              </a:rPr>
              <a:t>*</a:t>
            </a:r>
            <a:r>
              <a:rPr lang="en-US" sz="1600" b="1" i="1" dirty="0" smtClean="0">
                <a:latin typeface="Arial" panose="020B0604020202020204" pitchFamily="34" charset="0"/>
                <a:cs typeface="Arial" panose="020B0604020202020204" pitchFamily="34" charset="0"/>
              </a:rPr>
              <a:t>see </a:t>
            </a:r>
            <a:r>
              <a:rPr lang="en-US" sz="1600" b="1" i="1" u="sng" dirty="0" smtClean="0">
                <a:latin typeface="Arial" panose="020B0604020202020204" pitchFamily="34" charset="0"/>
                <a:cs typeface="Arial" panose="020B0604020202020204" pitchFamily="34" charset="0"/>
              </a:rPr>
              <a:t>slide 23 </a:t>
            </a:r>
            <a:r>
              <a:rPr lang="en-US" sz="1600" b="1" i="1" dirty="0" smtClean="0">
                <a:latin typeface="Arial" panose="020B0604020202020204" pitchFamily="34" charset="0"/>
                <a:cs typeface="Arial" panose="020B0604020202020204" pitchFamily="34" charset="0"/>
              </a:rPr>
              <a:t>“Command Considerations.” </a:t>
            </a:r>
            <a:endParaRPr lang="en-US" sz="1600" b="1" dirty="0">
              <a:latin typeface="Arial" panose="020B0604020202020204" pitchFamily="34" charset="0"/>
              <a:cs typeface="Arial" panose="020B0604020202020204" pitchFamily="34" charset="0"/>
            </a:endParaRPr>
          </a:p>
          <a:p>
            <a:pPr marL="625475" indent="-342900"/>
            <a:r>
              <a:rPr lang="en-US" sz="2000" b="1" dirty="0" smtClean="0">
                <a:latin typeface="Arial" panose="020B0604020202020204" pitchFamily="34" charset="0"/>
                <a:cs typeface="Arial" panose="020B0604020202020204" pitchFamily="34" charset="0"/>
              </a:rPr>
              <a:t>It </a:t>
            </a:r>
            <a:r>
              <a:rPr lang="en-US" sz="2000" b="1" dirty="0">
                <a:latin typeface="Arial" panose="020B0604020202020204" pitchFamily="34" charset="0"/>
                <a:cs typeface="Arial" panose="020B0604020202020204" pitchFamily="34" charset="0"/>
              </a:rPr>
              <a:t>is the Soldier’s responsibility </a:t>
            </a:r>
            <a:r>
              <a:rPr lang="en-US" sz="2000" dirty="0">
                <a:latin typeface="Arial" panose="020B0604020202020204" pitchFamily="34" charset="0"/>
                <a:cs typeface="Arial" panose="020B0604020202020204" pitchFamily="34" charset="0"/>
              </a:rPr>
              <a:t>to demonstrate a sincerely held religious belief, and that their religious exercise/practice is substantially burdened.</a:t>
            </a:r>
          </a:p>
          <a:p>
            <a:pPr marL="625475" indent="-342900"/>
            <a:r>
              <a:rPr lang="en-US" sz="2000" b="1" dirty="0" smtClean="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exercise of religion may include </a:t>
            </a:r>
            <a:r>
              <a:rPr lang="en-US" sz="2000" dirty="0">
                <a:latin typeface="Arial" panose="020B0604020202020204" pitchFamily="34" charset="0"/>
                <a:cs typeface="Arial" panose="020B0604020202020204" pitchFamily="34" charset="0"/>
              </a:rPr>
              <a:t>religious practice(s), activity in worship services, daily activities and interactions, and abstention from activities that violate one’s religious beliefs, whether or not compelled by, or central to, a system of religious belief. </a:t>
            </a:r>
          </a:p>
          <a:p>
            <a:pPr marL="625475" indent="-342900"/>
            <a:r>
              <a:rPr lang="en-US" sz="2000" b="1" dirty="0">
                <a:latin typeface="Arial" panose="020B0604020202020204" pitchFamily="34" charset="0"/>
                <a:cs typeface="Arial" panose="020B0604020202020204" pitchFamily="34" charset="0"/>
              </a:rPr>
              <a:t>Approval authorities vary by category of request.</a:t>
            </a:r>
            <a:r>
              <a:rPr lang="en-US" sz="1400" b="1" i="1" dirty="0">
                <a:solidFill>
                  <a:prstClr val="black"/>
                </a:solidFill>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6" name="Rectangle 5"/>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160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619" y="143218"/>
            <a:ext cx="7703826" cy="424341"/>
          </a:xfrm>
        </p:spPr>
        <p:txBody>
          <a:bodyPr>
            <a:noAutofit/>
          </a:bodyPr>
          <a:lstStyle/>
          <a:p>
            <a:pPr algn="ctr"/>
            <a:r>
              <a:rPr lang="en-US" sz="2400" b="1" dirty="0">
                <a:latin typeface="Arial" panose="020B0604020202020204" pitchFamily="34" charset="0"/>
                <a:cs typeface="Arial" panose="020B0604020202020204" pitchFamily="34" charset="0"/>
              </a:rPr>
              <a:t>B</a:t>
            </a:r>
            <a:r>
              <a:rPr lang="en-US" sz="2400" b="1" dirty="0" smtClean="0">
                <a:latin typeface="Arial" panose="020B0604020202020204" pitchFamily="34" charset="0"/>
                <a:cs typeface="Arial" panose="020B0604020202020204" pitchFamily="34" charset="0"/>
              </a:rPr>
              <a:t>. Command Roles - Types </a:t>
            </a:r>
            <a:r>
              <a:rPr lang="en-US" sz="2400" b="1" dirty="0">
                <a:latin typeface="Arial" panose="020B0604020202020204" pitchFamily="34" charset="0"/>
                <a:cs typeface="Arial" panose="020B0604020202020204" pitchFamily="34" charset="0"/>
              </a:rPr>
              <a:t>of RA Requests</a:t>
            </a:r>
            <a:r>
              <a:rPr lang="en-US" sz="2400" b="1" dirty="0">
                <a:solidFill>
                  <a:prstClr val="black"/>
                </a:solidFill>
                <a:latin typeface="Arial" panose="020B0604020202020204" pitchFamily="34" charset="0"/>
                <a:cs typeface="Arial" panose="020B0604020202020204" pitchFamily="34" charset="0"/>
              </a:rPr>
              <a:t> </a:t>
            </a:r>
            <a:r>
              <a:rPr lang="en-US" sz="1200" b="1" dirty="0">
                <a:solidFill>
                  <a:prstClr val="black"/>
                </a:solidFill>
                <a:latin typeface="Arial" panose="020B0604020202020204" pitchFamily="34" charset="0"/>
                <a:cs typeface="Arial" panose="020B0604020202020204" pitchFamily="34" charset="0"/>
              </a:rPr>
              <a:t>(AR 600-20-5-6)</a:t>
            </a:r>
            <a:endParaRPr lang="en-US" sz="22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4D0AF2C-B03E-422D-9661-BCC8C4375647}"/>
              </a:ext>
            </a:extLst>
          </p:cNvPr>
          <p:cNvSpPr/>
          <p:nvPr/>
        </p:nvSpPr>
        <p:spPr>
          <a:xfrm>
            <a:off x="139390" y="1064254"/>
            <a:ext cx="9004610" cy="5062924"/>
          </a:xfrm>
          <a:prstGeom prst="rect">
            <a:avLst/>
          </a:prstGeom>
        </p:spPr>
        <p:txBody>
          <a:bodyPr wrap="square">
            <a:spAutoFit/>
          </a:bodyPr>
          <a:lstStyle/>
          <a:p>
            <a:pPr>
              <a:spcBef>
                <a:spcPts val="600"/>
              </a:spcBef>
            </a:pPr>
            <a:r>
              <a:rPr lang="en-US" sz="2000" b="1" dirty="0">
                <a:latin typeface="Arial" panose="020B0604020202020204" pitchFamily="34" charset="0"/>
                <a:cs typeface="Arial" panose="020B0604020202020204" pitchFamily="34" charset="0"/>
              </a:rPr>
              <a:t>Requests for religious accommodation </a:t>
            </a:r>
            <a:r>
              <a:rPr lang="en-US" sz="2000" b="1" dirty="0" smtClean="0">
                <a:latin typeface="Arial" panose="020B0604020202020204" pitchFamily="34" charset="0"/>
                <a:cs typeface="Arial" panose="020B0604020202020204" pitchFamily="34" charset="0"/>
              </a:rPr>
              <a:t>fall </a:t>
            </a:r>
            <a:r>
              <a:rPr lang="en-US" sz="2000" b="1" dirty="0">
                <a:latin typeface="Arial" panose="020B0604020202020204" pitchFamily="34" charset="0"/>
                <a:cs typeface="Arial" panose="020B0604020202020204" pitchFamily="34" charset="0"/>
              </a:rPr>
              <a:t>into five major areas: </a:t>
            </a:r>
            <a:endParaRPr lang="en-US" sz="2000" b="1" dirty="0" smtClean="0">
              <a:latin typeface="Arial" panose="020B0604020202020204" pitchFamily="34" charset="0"/>
              <a:cs typeface="Arial" panose="020B0604020202020204" pitchFamily="34" charset="0"/>
            </a:endParaRPr>
          </a:p>
          <a:p>
            <a:pPr marL="969963" indent="-457200">
              <a:spcBef>
                <a:spcPts val="600"/>
              </a:spcBef>
              <a:buAutoNum type="arabicParenBoth"/>
            </a:pPr>
            <a:r>
              <a:rPr lang="en-US" sz="2000" dirty="0" smtClean="0">
                <a:latin typeface="Arial" panose="020B0604020202020204" pitchFamily="34" charset="0"/>
                <a:cs typeface="Arial" panose="020B0604020202020204" pitchFamily="34" charset="0"/>
              </a:rPr>
              <a:t>Worship practices</a:t>
            </a:r>
          </a:p>
          <a:p>
            <a:pPr marL="969963" indent="-457200">
              <a:spcBef>
                <a:spcPts val="600"/>
              </a:spcBef>
              <a:buAutoNum type="arabicParenBoth"/>
            </a:pPr>
            <a:r>
              <a:rPr lang="en-US" sz="2000" dirty="0" smtClean="0">
                <a:latin typeface="Arial" panose="020B0604020202020204" pitchFamily="34" charset="0"/>
                <a:cs typeface="Arial" panose="020B0604020202020204" pitchFamily="34" charset="0"/>
              </a:rPr>
              <a:t>Dietary practices</a:t>
            </a:r>
          </a:p>
          <a:p>
            <a:pPr marL="969963" indent="-457200">
              <a:spcBef>
                <a:spcPts val="600"/>
              </a:spcBef>
              <a:buAutoNum type="arabicParenBoth"/>
            </a:pPr>
            <a:r>
              <a:rPr lang="en-US" sz="2000" dirty="0" smtClean="0">
                <a:latin typeface="Arial" panose="020B0604020202020204" pitchFamily="34" charset="0"/>
                <a:cs typeface="Arial" panose="020B0604020202020204" pitchFamily="34" charset="0"/>
              </a:rPr>
              <a:t>Medical </a:t>
            </a:r>
            <a:r>
              <a:rPr lang="en-US" sz="2000" dirty="0">
                <a:latin typeface="Arial" panose="020B0604020202020204" pitchFamily="34" charset="0"/>
                <a:cs typeface="Arial" panose="020B0604020202020204" pitchFamily="34" charset="0"/>
              </a:rPr>
              <a:t>care (including </a:t>
            </a:r>
            <a:r>
              <a:rPr lang="en-US" sz="2000" dirty="0" smtClean="0">
                <a:latin typeface="Arial" panose="020B0604020202020204" pitchFamily="34" charset="0"/>
                <a:cs typeface="Arial" panose="020B0604020202020204" pitchFamily="34" charset="0"/>
              </a:rPr>
              <a:t>immunizations)</a:t>
            </a:r>
          </a:p>
          <a:p>
            <a:pPr marL="969963" indent="-457200">
              <a:spcBef>
                <a:spcPts val="600"/>
              </a:spcBef>
              <a:buAutoNum type="arabicParenBoth"/>
            </a:pPr>
            <a:r>
              <a:rPr lang="en-US" sz="2000" dirty="0" smtClean="0">
                <a:latin typeface="Arial" panose="020B0604020202020204" pitchFamily="34" charset="0"/>
                <a:cs typeface="Arial" panose="020B0604020202020204" pitchFamily="34" charset="0"/>
              </a:rPr>
              <a:t>Wear </a:t>
            </a:r>
            <a:r>
              <a:rPr lang="en-US" sz="2000" dirty="0">
                <a:latin typeface="Arial" panose="020B0604020202020204" pitchFamily="34" charset="0"/>
                <a:cs typeface="Arial" panose="020B0604020202020204" pitchFamily="34" charset="0"/>
              </a:rPr>
              <a:t>and appearance of the </a:t>
            </a:r>
            <a:r>
              <a:rPr lang="en-US" sz="2000" dirty="0" smtClean="0">
                <a:latin typeface="Arial" panose="020B0604020202020204" pitchFamily="34" charset="0"/>
                <a:cs typeface="Arial" panose="020B0604020202020204" pitchFamily="34" charset="0"/>
              </a:rPr>
              <a:t>uniform</a:t>
            </a:r>
          </a:p>
          <a:p>
            <a:pPr marL="969963" indent="-457200">
              <a:spcBef>
                <a:spcPts val="600"/>
              </a:spcBef>
              <a:buAutoNum type="arabicParenBoth"/>
            </a:pPr>
            <a:r>
              <a:rPr lang="en-US" sz="2000" dirty="0" smtClean="0">
                <a:latin typeface="Arial" panose="020B0604020202020204" pitchFamily="34" charset="0"/>
                <a:cs typeface="Arial" panose="020B0604020202020204" pitchFamily="34" charset="0"/>
              </a:rPr>
              <a:t>Personal </a:t>
            </a:r>
            <a:r>
              <a:rPr lang="en-US" sz="2000" dirty="0">
                <a:latin typeface="Arial" panose="020B0604020202020204" pitchFamily="34" charset="0"/>
                <a:cs typeface="Arial" panose="020B0604020202020204" pitchFamily="34" charset="0"/>
              </a:rPr>
              <a:t>appearance and grooming practices</a:t>
            </a:r>
            <a:r>
              <a:rPr lang="en-US" sz="2000" dirty="0" smtClean="0">
                <a:latin typeface="Arial" panose="020B0604020202020204" pitchFamily="34" charset="0"/>
                <a:cs typeface="Arial" panose="020B0604020202020204" pitchFamily="34" charset="0"/>
              </a:rPr>
              <a:t>.</a:t>
            </a:r>
          </a:p>
          <a:p>
            <a:pPr marL="512763">
              <a:spcBef>
                <a:spcPts val="600"/>
              </a:spcBef>
            </a:pPr>
            <a:r>
              <a:rPr lang="en-US" sz="2000" dirty="0" smtClean="0">
                <a:latin typeface="Arial" panose="020B0604020202020204" pitchFamily="34" charset="0"/>
                <a:cs typeface="Arial" panose="020B0604020202020204" pitchFamily="34" charset="0"/>
              </a:rPr>
              <a:t> </a:t>
            </a:r>
            <a:endParaRPr lang="en-US" sz="2000" b="1" i="1" dirty="0" smtClean="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2000" b="1" i="1" dirty="0">
                <a:latin typeface="Arial" panose="020B0604020202020204" pitchFamily="34" charset="0"/>
                <a:cs typeface="Arial" panose="020B0604020202020204" pitchFamily="34" charset="0"/>
              </a:rPr>
              <a:t>Procedures and approval authorities </a:t>
            </a:r>
            <a:r>
              <a:rPr lang="en-US" sz="2000" i="1" dirty="0">
                <a:latin typeface="Arial" panose="020B0604020202020204" pitchFamily="34" charset="0"/>
                <a:cs typeface="Arial" panose="020B0604020202020204" pitchFamily="34" charset="0"/>
              </a:rPr>
              <a:t>vary depending on the type of accommodation requested. </a:t>
            </a:r>
            <a:r>
              <a:rPr lang="en-US" sz="2000" i="1" u="sng" dirty="0">
                <a:latin typeface="Arial" panose="020B0604020202020204" pitchFamily="34" charset="0"/>
                <a:cs typeface="Arial" panose="020B0604020202020204" pitchFamily="34" charset="0"/>
              </a:rPr>
              <a:t>Slide </a:t>
            </a:r>
            <a:r>
              <a:rPr lang="en-US" sz="2000" i="1" u="sng" dirty="0" smtClean="0">
                <a:latin typeface="Arial" panose="020B0604020202020204" pitchFamily="34" charset="0"/>
                <a:cs typeface="Arial" panose="020B0604020202020204" pitchFamily="34" charset="0"/>
              </a:rPr>
              <a:t>20</a:t>
            </a:r>
            <a:r>
              <a:rPr lang="en-US" sz="2000" i="1" dirty="0" smtClean="0">
                <a:latin typeface="Arial" panose="020B0604020202020204" pitchFamily="34" charset="0"/>
                <a:cs typeface="Arial" panose="020B0604020202020204" pitchFamily="34" charset="0"/>
              </a:rPr>
              <a:t> (next slide) </a:t>
            </a:r>
            <a:r>
              <a:rPr lang="en-US" sz="2000" i="1" dirty="0">
                <a:latin typeface="Arial" panose="020B0604020202020204" pitchFamily="34" charset="0"/>
                <a:cs typeface="Arial" panose="020B0604020202020204" pitchFamily="34" charset="0"/>
              </a:rPr>
              <a:t>is a tool to help Commanders identify the proper procedure and approval authority.</a:t>
            </a:r>
          </a:p>
          <a:p>
            <a:pPr marL="285750" indent="-285750">
              <a:spcBef>
                <a:spcPts val="600"/>
              </a:spcBef>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Approval </a:t>
            </a:r>
            <a:r>
              <a:rPr lang="en-US" sz="2000" b="1" dirty="0">
                <a:latin typeface="Arial" panose="020B0604020202020204" pitchFamily="34" charset="0"/>
                <a:cs typeface="Arial" panose="020B0604020202020204" pitchFamily="34" charset="0"/>
              </a:rPr>
              <a:t>Authority for Immunizations </a:t>
            </a:r>
            <a:r>
              <a:rPr lang="en-US" sz="2000" dirty="0">
                <a:latin typeface="Arial" panose="020B0604020202020204" pitchFamily="34" charset="0"/>
                <a:cs typeface="Arial" panose="020B0604020202020204" pitchFamily="34" charset="0"/>
              </a:rPr>
              <a:t>is The Surgeon General (TSG).</a:t>
            </a:r>
          </a:p>
          <a:p>
            <a:pPr marL="285750" indent="-285750">
              <a:spcBef>
                <a:spcPts val="600"/>
              </a:spcBef>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See </a:t>
            </a:r>
            <a:r>
              <a:rPr lang="en-US" sz="2000" b="1" dirty="0">
                <a:latin typeface="Arial" panose="020B0604020202020204" pitchFamily="34" charset="0"/>
                <a:cs typeface="Arial" panose="020B0604020202020204" pitchFamily="34" charset="0"/>
              </a:rPr>
              <a:t>appendix P </a:t>
            </a:r>
            <a:r>
              <a:rPr lang="en-US" sz="2000" dirty="0" smtClean="0">
                <a:latin typeface="Arial" panose="020B0604020202020204" pitchFamily="34" charset="0"/>
                <a:cs typeface="Arial" panose="020B0604020202020204" pitchFamily="34" charset="0"/>
              </a:rPr>
              <a:t>(in backup slides) for </a:t>
            </a:r>
            <a:r>
              <a:rPr lang="en-US" sz="2000" i="1" dirty="0" smtClean="0">
                <a:latin typeface="Arial" panose="020B0604020202020204" pitchFamily="34" charset="0"/>
                <a:cs typeface="Arial" panose="020B0604020202020204" pitchFamily="34" charset="0"/>
              </a:rPr>
              <a:t>detailed </a:t>
            </a:r>
            <a:r>
              <a:rPr lang="en-US" sz="2000" i="1" dirty="0">
                <a:latin typeface="Arial" panose="020B0604020202020204" pitchFamily="34" charset="0"/>
                <a:cs typeface="Arial" panose="020B0604020202020204" pitchFamily="34" charset="0"/>
              </a:rPr>
              <a:t>processing information for each category of request.</a:t>
            </a:r>
          </a:p>
          <a:p>
            <a:endParaRPr lang="en-US" dirty="0">
              <a:latin typeface="Arial" panose="020B0604020202020204" pitchFamily="34" charset="0"/>
              <a:cs typeface="Arial" panose="020B0604020202020204" pitchFamily="34" charset="0"/>
            </a:endParaRPr>
          </a:p>
        </p:txBody>
      </p:sp>
      <p:sp>
        <p:nvSpPr>
          <p:cNvPr id="5" name="Rectangle 4"/>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30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976FDCD-9659-4401-A38F-0A7FC3A95D91}"/>
              </a:ext>
            </a:extLst>
          </p:cNvPr>
          <p:cNvSpPr>
            <a:spLocks noGrp="1"/>
          </p:cNvSpPr>
          <p:nvPr>
            <p:ph type="title"/>
          </p:nvPr>
        </p:nvSpPr>
        <p:spPr>
          <a:xfrm>
            <a:off x="639146" y="120916"/>
            <a:ext cx="8091948" cy="424341"/>
          </a:xfrm>
        </p:spPr>
        <p:txBody>
          <a:bodyPr>
            <a:noAutofit/>
          </a:bodyPr>
          <a:lstStyle/>
          <a:p>
            <a:pPr algn="ctr"/>
            <a:r>
              <a:rPr lang="en-US" sz="2400" b="1" dirty="0" smtClean="0">
                <a:latin typeface="Arial" panose="020B0604020202020204" pitchFamily="34" charset="0"/>
                <a:cs typeface="Arial" panose="020B0604020202020204" pitchFamily="34" charset="0"/>
              </a:rPr>
              <a:t>B. Command Roles - RA Assessment </a:t>
            </a:r>
            <a:r>
              <a:rPr lang="en-US" sz="2400" b="1" dirty="0">
                <a:latin typeface="Arial" panose="020B0604020202020204" pitchFamily="34" charset="0"/>
                <a:cs typeface="Arial" panose="020B0604020202020204" pitchFamily="34" charset="0"/>
              </a:rPr>
              <a:t>Tool* </a:t>
            </a:r>
          </a:p>
        </p:txBody>
      </p:sp>
      <p:sp>
        <p:nvSpPr>
          <p:cNvPr id="6" name="Rectangle 5"/>
          <p:cNvSpPr/>
          <p:nvPr/>
        </p:nvSpPr>
        <p:spPr>
          <a:xfrm>
            <a:off x="475259" y="1789363"/>
            <a:ext cx="8419723" cy="4508927"/>
          </a:xfrm>
          <a:prstGeom prst="rect">
            <a:avLst/>
          </a:prstGeom>
        </p:spPr>
        <p:txBody>
          <a:bodyPr wrap="square">
            <a:spAutoFit/>
          </a:bodyPr>
          <a:lstStyle/>
          <a:p>
            <a:pPr marL="285750" indent="-285750"/>
            <a:r>
              <a:rPr lang="en-US" b="1" dirty="0">
                <a:latin typeface="Arial" pitchFamily="34" charset="0"/>
                <a:cs typeface="Arial" pitchFamily="34" charset="0"/>
              </a:rPr>
              <a:t>CATEGORY 1: </a:t>
            </a:r>
            <a:r>
              <a:rPr lang="en-US" b="1" i="1" dirty="0">
                <a:latin typeface="Arial" pitchFamily="34" charset="0"/>
                <a:cs typeface="Arial" pitchFamily="34" charset="0"/>
              </a:rPr>
              <a:t>Routine Requests where no waiver or </a:t>
            </a:r>
            <a:r>
              <a:rPr lang="en-US" b="1" i="1" dirty="0" smtClean="0">
                <a:latin typeface="Arial" pitchFamily="34" charset="0"/>
                <a:cs typeface="Arial" pitchFamily="34" charset="0"/>
              </a:rPr>
              <a:t>unit command </a:t>
            </a:r>
            <a:r>
              <a:rPr lang="en-US" b="1" i="1" dirty="0">
                <a:latin typeface="Arial" pitchFamily="34" charset="0"/>
                <a:cs typeface="Arial" pitchFamily="34" charset="0"/>
              </a:rPr>
              <a:t>approval is required. </a:t>
            </a:r>
            <a:r>
              <a:rPr lang="en-US" sz="1600" dirty="0">
                <a:latin typeface="Arial" pitchFamily="34" charset="0"/>
                <a:cs typeface="Arial" pitchFamily="34" charset="0"/>
              </a:rPr>
              <a:t>Relates to issues specifically permitted by AR </a:t>
            </a:r>
            <a:r>
              <a:rPr lang="en-US" sz="1600" dirty="0" smtClean="0">
                <a:latin typeface="Arial" pitchFamily="34" charset="0"/>
                <a:cs typeface="Arial" pitchFamily="34" charset="0"/>
              </a:rPr>
              <a:t>670-1. Command approval is not required, but should be aware. </a:t>
            </a:r>
            <a:r>
              <a:rPr lang="en-US" sz="1600" i="1" dirty="0" smtClean="0">
                <a:latin typeface="Arial" pitchFamily="34" charset="0"/>
                <a:cs typeface="Arial" pitchFamily="34" charset="0"/>
              </a:rPr>
              <a:t>*This </a:t>
            </a:r>
            <a:r>
              <a:rPr lang="en-US" sz="1600" i="1" dirty="0">
                <a:latin typeface="Arial" pitchFamily="34" charset="0"/>
                <a:cs typeface="Arial" pitchFamily="34" charset="0"/>
              </a:rPr>
              <a:t>includes </a:t>
            </a:r>
            <a:r>
              <a:rPr lang="en-US" sz="1600" i="1" dirty="0" smtClean="0">
                <a:latin typeface="Arial" pitchFamily="34" charset="0"/>
                <a:cs typeface="Arial" pitchFamily="34" charset="0"/>
              </a:rPr>
              <a:t>opportunity </a:t>
            </a:r>
            <a:r>
              <a:rPr lang="en-US" sz="1600" i="1" dirty="0">
                <a:latin typeface="Arial" pitchFamily="34" charset="0"/>
                <a:cs typeface="Arial" pitchFamily="34" charset="0"/>
              </a:rPr>
              <a:t>to participate in religious services, wear of religious bracelets, </a:t>
            </a:r>
            <a:r>
              <a:rPr lang="en-US" sz="1600" b="1" i="1" dirty="0">
                <a:latin typeface="Arial" pitchFamily="34" charset="0"/>
                <a:cs typeface="Arial" pitchFamily="34" charset="0"/>
              </a:rPr>
              <a:t>Kufi, Yarmulke</a:t>
            </a:r>
            <a:r>
              <a:rPr lang="en-US" sz="1600" i="1" dirty="0">
                <a:latin typeface="Arial" pitchFamily="34" charset="0"/>
                <a:cs typeface="Arial" pitchFamily="34" charset="0"/>
              </a:rPr>
              <a:t>, etc.</a:t>
            </a:r>
          </a:p>
          <a:p>
            <a:pPr marL="285750" indent="-285750">
              <a:spcBef>
                <a:spcPts val="600"/>
              </a:spcBef>
            </a:pPr>
            <a:r>
              <a:rPr lang="en-US" b="1" dirty="0">
                <a:latin typeface="Arial" pitchFamily="34" charset="0"/>
                <a:cs typeface="Arial" pitchFamily="34" charset="0"/>
              </a:rPr>
              <a:t>CATEGORY 2: </a:t>
            </a:r>
            <a:r>
              <a:rPr lang="en-US" b="1" i="1" dirty="0">
                <a:latin typeface="Arial" pitchFamily="34" charset="0"/>
                <a:cs typeface="Arial" pitchFamily="34" charset="0"/>
              </a:rPr>
              <a:t>Routine Requests where </a:t>
            </a:r>
            <a:r>
              <a:rPr lang="en-US" b="1" i="1" dirty="0" smtClean="0">
                <a:latin typeface="Arial" pitchFamily="34" charset="0"/>
                <a:cs typeface="Arial" pitchFamily="34" charset="0"/>
              </a:rPr>
              <a:t>unit</a:t>
            </a:r>
            <a:r>
              <a:rPr lang="en-US" b="1" dirty="0" smtClean="0">
                <a:latin typeface="Arial" pitchFamily="34" charset="0"/>
                <a:cs typeface="Arial" pitchFamily="34" charset="0"/>
              </a:rPr>
              <a:t> </a:t>
            </a:r>
            <a:r>
              <a:rPr lang="en-US" b="1" dirty="0">
                <a:latin typeface="Arial" pitchFamily="34" charset="0"/>
                <a:cs typeface="Arial" pitchFamily="34" charset="0"/>
              </a:rPr>
              <a:t>c</a:t>
            </a:r>
            <a:r>
              <a:rPr lang="en-US" b="1" i="1" dirty="0">
                <a:latin typeface="Arial" pitchFamily="34" charset="0"/>
                <a:cs typeface="Arial" pitchFamily="34" charset="0"/>
              </a:rPr>
              <a:t>ommand approval is required, but not effected by AR 670-1. </a:t>
            </a:r>
            <a:r>
              <a:rPr lang="en-US" sz="1600" dirty="0" smtClean="0">
                <a:latin typeface="Arial" pitchFamily="34" charset="0"/>
                <a:cs typeface="Arial" pitchFamily="34" charset="0"/>
              </a:rPr>
              <a:t>Unit commanders </a:t>
            </a:r>
            <a:r>
              <a:rPr lang="en-US" sz="1600" dirty="0">
                <a:latin typeface="Arial" pitchFamily="34" charset="0"/>
                <a:cs typeface="Arial" pitchFamily="34" charset="0"/>
              </a:rPr>
              <a:t>may approve formal or informal waiver/exception from standards/uniformity rather than waiver from Army-wide policy/regulations. </a:t>
            </a:r>
            <a:r>
              <a:rPr lang="en-US" sz="1600" i="1" dirty="0">
                <a:latin typeface="Arial" pitchFamily="34" charset="0"/>
                <a:cs typeface="Arial" pitchFamily="34" charset="0"/>
              </a:rPr>
              <a:t>*i.e. </a:t>
            </a:r>
            <a:r>
              <a:rPr lang="en-US" sz="1600" i="1" dirty="0" smtClean="0">
                <a:latin typeface="Arial" pitchFamily="34" charset="0"/>
                <a:cs typeface="Arial" pitchFamily="34" charset="0"/>
              </a:rPr>
              <a:t>temporary or permanent adjustments </a:t>
            </a:r>
            <a:r>
              <a:rPr lang="en-US" sz="1600" i="1" dirty="0">
                <a:latin typeface="Arial" pitchFamily="34" charset="0"/>
                <a:cs typeface="Arial" pitchFamily="34" charset="0"/>
              </a:rPr>
              <a:t>to work and duty </a:t>
            </a:r>
            <a:r>
              <a:rPr lang="en-US" sz="1600" i="1" dirty="0" smtClean="0">
                <a:latin typeface="Arial" pitchFamily="34" charset="0"/>
                <a:cs typeface="Arial" pitchFamily="34" charset="0"/>
              </a:rPr>
              <a:t>rosters/schedules, wear </a:t>
            </a:r>
            <a:r>
              <a:rPr lang="en-US" sz="1600" i="1" dirty="0">
                <a:latin typeface="Arial" pitchFamily="34" charset="0"/>
                <a:cs typeface="Arial" pitchFamily="34" charset="0"/>
              </a:rPr>
              <a:t>of long APFT pants during PT, </a:t>
            </a:r>
            <a:r>
              <a:rPr lang="en-US" sz="1600" i="1" dirty="0" smtClean="0">
                <a:latin typeface="Arial" pitchFamily="34" charset="0"/>
                <a:cs typeface="Arial" pitchFamily="34" charset="0"/>
              </a:rPr>
              <a:t>separate rations, etc.</a:t>
            </a:r>
            <a:endParaRPr lang="en-US" sz="1600" i="1" dirty="0">
              <a:latin typeface="Arial" pitchFamily="34" charset="0"/>
              <a:cs typeface="Arial" pitchFamily="34" charset="0"/>
            </a:endParaRPr>
          </a:p>
          <a:p>
            <a:pPr marL="285750" indent="-285750">
              <a:spcBef>
                <a:spcPts val="600"/>
              </a:spcBef>
            </a:pPr>
            <a:r>
              <a:rPr lang="en-US" b="1" dirty="0">
                <a:latin typeface="Arial" pitchFamily="34" charset="0"/>
                <a:cs typeface="Arial" pitchFamily="34" charset="0"/>
              </a:rPr>
              <a:t>CATEGORY 3:</a:t>
            </a:r>
            <a:r>
              <a:rPr lang="en-US" b="1" i="1" dirty="0">
                <a:latin typeface="Arial" pitchFamily="34" charset="0"/>
                <a:cs typeface="Arial" pitchFamily="34" charset="0"/>
              </a:rPr>
              <a:t> Uniform and Grooming Requests requiring approval by GCMCA. </a:t>
            </a:r>
            <a:r>
              <a:rPr lang="en-US" sz="1600" dirty="0">
                <a:latin typeface="Arial" pitchFamily="34" charset="0"/>
                <a:cs typeface="Arial" pitchFamily="34" charset="0"/>
              </a:rPr>
              <a:t>Uniform and Grooming Standard Waivers for: hijabs, </a:t>
            </a:r>
            <a:r>
              <a:rPr lang="en-US" sz="1600" dirty="0" smtClean="0">
                <a:latin typeface="Arial" pitchFamily="34" charset="0"/>
                <a:cs typeface="Arial" pitchFamily="34" charset="0"/>
              </a:rPr>
              <a:t>beards (up to 2”), </a:t>
            </a:r>
            <a:r>
              <a:rPr lang="en-US" sz="1600" dirty="0">
                <a:latin typeface="Arial" pitchFamily="34" charset="0"/>
                <a:cs typeface="Arial" pitchFamily="34" charset="0"/>
              </a:rPr>
              <a:t>turbans with uncut beard/hair </a:t>
            </a:r>
            <a:r>
              <a:rPr lang="en-US" sz="1600" b="1" dirty="0">
                <a:latin typeface="Arial" pitchFamily="34" charset="0"/>
                <a:cs typeface="Arial" pitchFamily="34" charset="0"/>
              </a:rPr>
              <a:t>IAW AR 600-20 and AR 670-1</a:t>
            </a:r>
            <a:r>
              <a:rPr lang="en-US" sz="1600" dirty="0">
                <a:latin typeface="Arial" pitchFamily="34" charset="0"/>
                <a:cs typeface="Arial" pitchFamily="34" charset="0"/>
              </a:rPr>
              <a:t>.</a:t>
            </a:r>
          </a:p>
          <a:p>
            <a:pPr marL="285750" indent="-285750">
              <a:spcBef>
                <a:spcPts val="600"/>
              </a:spcBef>
            </a:pPr>
            <a:r>
              <a:rPr lang="en-US" b="1" dirty="0">
                <a:latin typeface="Arial" pitchFamily="34" charset="0"/>
                <a:cs typeface="Arial" pitchFamily="34" charset="0"/>
              </a:rPr>
              <a:t>CATEGORY 4: </a:t>
            </a:r>
            <a:r>
              <a:rPr lang="en-US" b="1" i="1" dirty="0">
                <a:latin typeface="Arial" pitchFamily="34" charset="0"/>
                <a:cs typeface="Arial" pitchFamily="34" charset="0"/>
              </a:rPr>
              <a:t>Uniform and Grooming Requests requiring approval by Secretary of the Army or other </a:t>
            </a:r>
            <a:r>
              <a:rPr lang="en-US" sz="1600" dirty="0" smtClean="0">
                <a:latin typeface="Arial" pitchFamily="34" charset="0"/>
                <a:cs typeface="Arial" pitchFamily="34" charset="0"/>
              </a:rPr>
              <a:t>*</a:t>
            </a:r>
            <a:r>
              <a:rPr lang="en-US" sz="1600" dirty="0">
                <a:latin typeface="Arial" pitchFamily="34" charset="0"/>
                <a:cs typeface="Arial" pitchFamily="34" charset="0"/>
              </a:rPr>
              <a:t>This </a:t>
            </a:r>
            <a:r>
              <a:rPr lang="en-US" sz="1600" dirty="0" smtClean="0">
                <a:latin typeface="Arial" pitchFamily="34" charset="0"/>
                <a:cs typeface="Arial" pitchFamily="34" charset="0"/>
              </a:rPr>
              <a:t>includes requests </a:t>
            </a:r>
            <a:r>
              <a:rPr lang="en-US" sz="1600" dirty="0">
                <a:latin typeface="Arial" pitchFamily="34" charset="0"/>
                <a:cs typeface="Arial" pitchFamily="34" charset="0"/>
              </a:rPr>
              <a:t>and waivers of Army-wide </a:t>
            </a:r>
            <a:r>
              <a:rPr lang="en-US" sz="1600" dirty="0" smtClean="0">
                <a:latin typeface="Arial" pitchFamily="34" charset="0"/>
                <a:cs typeface="Arial" pitchFamily="34" charset="0"/>
              </a:rPr>
              <a:t>policies/regulations exceeding GCMCA approval authority.  *</a:t>
            </a:r>
            <a:r>
              <a:rPr lang="en-US" sz="1600" i="1" dirty="0" smtClean="0">
                <a:latin typeface="Arial" pitchFamily="34" charset="0"/>
                <a:cs typeface="Arial" pitchFamily="34" charset="0"/>
              </a:rPr>
              <a:t>i.e</a:t>
            </a:r>
            <a:r>
              <a:rPr lang="en-US" sz="1600" i="1" dirty="0">
                <a:latin typeface="Arial" pitchFamily="34" charset="0"/>
                <a:cs typeface="Arial" pitchFamily="34" charset="0"/>
              </a:rPr>
              <a:t>. Medical </a:t>
            </a:r>
            <a:r>
              <a:rPr lang="en-US" sz="1600" i="1" dirty="0" smtClean="0">
                <a:latin typeface="Arial" pitchFamily="34" charset="0"/>
                <a:cs typeface="Arial" pitchFamily="34" charset="0"/>
              </a:rPr>
              <a:t>Boards, Surgeon General, </a:t>
            </a:r>
            <a:r>
              <a:rPr lang="en-US" sz="1600" i="1" dirty="0">
                <a:latin typeface="Arial" panose="020B0604020202020204" pitchFamily="34" charset="0"/>
                <a:cs typeface="Arial" panose="020B0604020202020204" pitchFamily="34" charset="0"/>
              </a:rPr>
              <a:t>immunizations</a:t>
            </a:r>
            <a:r>
              <a:rPr lang="en-US" sz="1600" i="1" dirty="0" smtClean="0">
                <a:latin typeface="Arial" panose="020B0604020202020204" pitchFamily="34" charset="0"/>
                <a:cs typeface="Arial" panose="020B0604020202020204" pitchFamily="34" charset="0"/>
              </a:rPr>
              <a:t>, beard </a:t>
            </a:r>
            <a:r>
              <a:rPr lang="en-US" sz="1600" i="1" dirty="0">
                <a:latin typeface="Arial" panose="020B0604020202020204" pitchFamily="34" charset="0"/>
                <a:cs typeface="Arial" panose="020B0604020202020204" pitchFamily="34" charset="0"/>
              </a:rPr>
              <a:t>length </a:t>
            </a:r>
            <a:r>
              <a:rPr lang="en-US" sz="1600" i="1" dirty="0" smtClean="0">
                <a:latin typeface="Arial" panose="020B0604020202020204" pitchFamily="34" charset="0"/>
                <a:cs typeface="Arial" panose="020B0604020202020204" pitchFamily="34" charset="0"/>
              </a:rPr>
              <a:t>exceeding 2</a:t>
            </a:r>
            <a:r>
              <a:rPr lang="en-US" sz="1600" i="1" dirty="0">
                <a:latin typeface="Arial" panose="020B0604020202020204" pitchFamily="34" charset="0"/>
                <a:cs typeface="Arial" panose="020B0604020202020204" pitchFamily="34" charset="0"/>
              </a:rPr>
              <a:t>”, uncut hair w/o turban, </a:t>
            </a:r>
            <a:r>
              <a:rPr lang="en-US" sz="1600" i="1" dirty="0" smtClean="0">
                <a:latin typeface="Arial" panose="020B0604020202020204" pitchFamily="34" charset="0"/>
                <a:cs typeface="Arial" panose="020B0604020202020204" pitchFamily="34" charset="0"/>
              </a:rPr>
              <a:t>etc</a:t>
            </a:r>
            <a:r>
              <a:rPr lang="en-US" sz="1600" i="1"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5" name="Rectangle 4"/>
          <p:cNvSpPr/>
          <p:nvPr/>
        </p:nvSpPr>
        <p:spPr>
          <a:xfrm>
            <a:off x="475259" y="905844"/>
            <a:ext cx="8330423" cy="738664"/>
          </a:xfrm>
          <a:prstGeom prst="rect">
            <a:avLst/>
          </a:prstGeom>
          <a:solidFill>
            <a:srgbClr val="FFFF00"/>
          </a:solidFill>
          <a:ln w="9525">
            <a:solidFill>
              <a:schemeClr val="tx1"/>
            </a:solidFill>
          </a:ln>
        </p:spPr>
        <p:txBody>
          <a:bodyPr wrap="square">
            <a:spAutoFit/>
          </a:bodyPr>
          <a:lstStyle/>
          <a:p>
            <a:pPr algn="ctr"/>
            <a:r>
              <a:rPr lang="en-US" sz="1400" b="1" i="1" dirty="0" smtClean="0">
                <a:latin typeface="Arial" panose="020B0604020202020204" pitchFamily="34" charset="0"/>
                <a:cs typeface="Arial" panose="020B0604020202020204" pitchFamily="34" charset="0"/>
              </a:rPr>
              <a:t>*Religious </a:t>
            </a:r>
            <a:r>
              <a:rPr lang="en-US" sz="1400" b="1" i="1" dirty="0">
                <a:latin typeface="Arial" panose="020B0604020202020204" pitchFamily="34" charset="0"/>
                <a:cs typeface="Arial" panose="020B0604020202020204" pitchFamily="34" charset="0"/>
              </a:rPr>
              <a:t>Accommodation Categories have various approval authorities ranging from Company Commander to the GCMCA. The categories of the assessment tool below are NOT official Army categories but are intended as a tool to help identify which approval authority is appropriate.</a:t>
            </a:r>
          </a:p>
        </p:txBody>
      </p:sp>
      <p:sp>
        <p:nvSpPr>
          <p:cNvPr id="9" name="Rectangle 8"/>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686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051" y="130678"/>
            <a:ext cx="6858000" cy="441692"/>
          </a:xfrm>
        </p:spPr>
        <p:txBody>
          <a:bodyPr>
            <a:noAutofit/>
          </a:bodyPr>
          <a:lstStyle/>
          <a:p>
            <a:pPr algn="ctr"/>
            <a:r>
              <a:rPr lang="en-US" sz="2400" b="1" dirty="0">
                <a:latin typeface="Arial" panose="020B0604020202020204" pitchFamily="34" charset="0"/>
                <a:cs typeface="Arial" panose="020B0604020202020204" pitchFamily="34" charset="0"/>
              </a:rPr>
              <a:t>Learning Objectives</a:t>
            </a:r>
          </a:p>
        </p:txBody>
      </p:sp>
      <p:sp>
        <p:nvSpPr>
          <p:cNvPr id="7" name="TextBox 6"/>
          <p:cNvSpPr txBox="1"/>
          <p:nvPr/>
        </p:nvSpPr>
        <p:spPr>
          <a:xfrm>
            <a:off x="579975" y="1087854"/>
            <a:ext cx="8465702" cy="2862322"/>
          </a:xfrm>
          <a:prstGeom prst="rect">
            <a:avLst/>
          </a:prstGeom>
          <a:noFill/>
        </p:spPr>
        <p:txBody>
          <a:bodyPr wrap="square" rtlCol="0">
            <a:spAutoFit/>
          </a:bodyPr>
          <a:lstStyle/>
          <a:p>
            <a:r>
              <a:rPr lang="en-US" sz="2000" b="1" u="sng" dirty="0">
                <a:latin typeface="Arial" panose="020B0604020202020204" pitchFamily="34" charset="0"/>
                <a:cs typeface="Arial" panose="020B0604020202020204" pitchFamily="34" charset="0"/>
              </a:rPr>
              <a:t>Task</a:t>
            </a:r>
            <a:r>
              <a:rPr lang="en-US" sz="2000" dirty="0">
                <a:latin typeface="Arial" panose="020B0604020202020204" pitchFamily="34" charset="0"/>
                <a:cs typeface="Arial" panose="020B0604020202020204" pitchFamily="34" charset="0"/>
              </a:rPr>
              <a:t>:  Train </a:t>
            </a: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Army on Religious Liberty and Religious Accommodation.</a:t>
            </a:r>
          </a:p>
          <a:p>
            <a:endParaRPr lang="en-US" sz="2000" b="1" u="sng" dirty="0" smtClean="0">
              <a:latin typeface="Arial" panose="020B0604020202020204" pitchFamily="34" charset="0"/>
              <a:cs typeface="Arial" panose="020B0604020202020204" pitchFamily="34" charset="0"/>
            </a:endParaRPr>
          </a:p>
          <a:p>
            <a:r>
              <a:rPr lang="en-US" sz="2000" b="1" u="sng" dirty="0" smtClean="0">
                <a:latin typeface="Arial" panose="020B0604020202020204" pitchFamily="34" charset="0"/>
                <a:cs typeface="Arial" panose="020B0604020202020204" pitchFamily="34" charset="0"/>
              </a:rPr>
              <a:t>Terminal </a:t>
            </a:r>
            <a:r>
              <a:rPr lang="en-US" sz="2000" b="1" u="sng" dirty="0">
                <a:latin typeface="Arial" panose="020B0604020202020204" pitchFamily="34" charset="0"/>
                <a:cs typeface="Arial" panose="020B0604020202020204" pitchFamily="34" charset="0"/>
              </a:rPr>
              <a:t>Learning Objective</a:t>
            </a:r>
            <a:r>
              <a:rPr lang="en-US" sz="2000" dirty="0">
                <a:latin typeface="Arial" panose="020B0604020202020204" pitchFamily="34" charset="0"/>
                <a:cs typeface="Arial" panose="020B0604020202020204" pitchFamily="34" charset="0"/>
              </a:rPr>
              <a:t>:  </a:t>
            </a:r>
            <a:r>
              <a:rPr lang="en-US" sz="2000" kern="0" dirty="0">
                <a:solidFill>
                  <a:sysClr val="windowText" lastClr="000000"/>
                </a:solidFill>
                <a:latin typeface="Arial" panose="020B0604020202020204" pitchFamily="34" charset="0"/>
                <a:cs typeface="Arial" panose="020B0604020202020204" pitchFamily="34" charset="0"/>
              </a:rPr>
              <a:t>Command Teams at echelon trained and capable to execute the Religious Accommodation (RA) </a:t>
            </a:r>
            <a:r>
              <a:rPr lang="en-US" sz="2000" kern="0" dirty="0" smtClean="0">
                <a:solidFill>
                  <a:sysClr val="windowText" lastClr="000000"/>
                </a:solidFill>
                <a:latin typeface="Arial" panose="020B0604020202020204" pitchFamily="34" charset="0"/>
                <a:cs typeface="Arial" panose="020B0604020202020204" pitchFamily="34" charset="0"/>
              </a:rPr>
              <a:t>Mission </a:t>
            </a:r>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accordance with </a:t>
            </a:r>
            <a:r>
              <a:rPr lang="en-US" sz="2000" dirty="0" smtClean="0">
                <a:latin typeface="Arial" panose="020B0604020202020204" pitchFamily="34" charset="0"/>
                <a:cs typeface="Arial" panose="020B0604020202020204" pitchFamily="34" charset="0"/>
              </a:rPr>
              <a:t>law, DOD, </a:t>
            </a:r>
            <a:r>
              <a:rPr lang="en-US" sz="2000" dirty="0">
                <a:latin typeface="Arial" panose="020B0604020202020204" pitchFamily="34" charset="0"/>
                <a:cs typeface="Arial" panose="020B0604020202020204" pitchFamily="34" charset="0"/>
              </a:rPr>
              <a:t>and Army policy.</a:t>
            </a:r>
          </a:p>
          <a:p>
            <a:endParaRPr lang="en-US" sz="2000"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Enabling Learning Objective</a:t>
            </a:r>
            <a:r>
              <a:rPr lang="en-US" sz="2000" dirty="0">
                <a:latin typeface="Arial" panose="020B0604020202020204" pitchFamily="34" charset="0"/>
                <a:cs typeface="Arial" panose="020B0604020202020204" pitchFamily="34" charset="0"/>
              </a:rPr>
              <a:t>:  Inform and educate participants on current legal and policy standards on Religious Liberty and Religious Accommodation in AR 600-20.</a:t>
            </a:r>
          </a:p>
        </p:txBody>
      </p:sp>
      <p:pic>
        <p:nvPicPr>
          <p:cNvPr id="3" name="Picture 2">
            <a:extLst>
              <a:ext uri="{FF2B5EF4-FFF2-40B4-BE49-F238E27FC236}">
                <a16:creationId xmlns:a16="http://schemas.microsoft.com/office/drawing/2014/main" id="{EE0BEA29-1C10-4B4A-BD60-83D5359CF03E}"/>
              </a:ext>
            </a:extLst>
          </p:cNvPr>
          <p:cNvPicPr>
            <a:picLocks noChangeAspect="1"/>
          </p:cNvPicPr>
          <p:nvPr/>
        </p:nvPicPr>
        <p:blipFill>
          <a:blip r:embed="rId3"/>
          <a:stretch>
            <a:fillRect/>
          </a:stretch>
        </p:blipFill>
        <p:spPr>
          <a:xfrm>
            <a:off x="3176301" y="4527818"/>
            <a:ext cx="2857500" cy="1600200"/>
          </a:xfrm>
          <a:prstGeom prst="rect">
            <a:avLst/>
          </a:prstGeom>
        </p:spPr>
      </p:pic>
      <p:sp>
        <p:nvSpPr>
          <p:cNvPr id="5" name="Rectangle 4"/>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080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79561" y="408736"/>
            <a:ext cx="7616117" cy="518633"/>
          </a:xfrm>
        </p:spPr>
        <p:txBody>
          <a:bodyPr>
            <a:normAutofit fontScale="90000"/>
          </a:bodyPr>
          <a:lstStyle/>
          <a:p>
            <a:pPr algn="ctr"/>
            <a:r>
              <a:rPr lang="en-US" sz="2700" b="1" dirty="0" smtClean="0">
                <a:latin typeface="Arial" panose="020B0604020202020204" pitchFamily="34" charset="0"/>
                <a:cs typeface="Arial" panose="020B0604020202020204" pitchFamily="34" charset="0"/>
              </a:rPr>
              <a:t>C. Commander TTPs and Best Practices:</a:t>
            </a:r>
            <a:r>
              <a:rPr lang="en-US" sz="2400" b="1" dirty="0" smtClean="0">
                <a:latin typeface="Arial" panose="020B0604020202020204" pitchFamily="34" charset="0"/>
                <a:cs typeface="Arial" panose="020B0604020202020204" pitchFamily="34" charset="0"/>
              </a:rPr>
              <a:t> </a:t>
            </a:r>
            <a:r>
              <a:rPr lang="en-US" sz="1800" b="1" dirty="0" smtClean="0">
                <a:latin typeface="Arial" panose="020B0604020202020204" pitchFamily="34" charset="0"/>
                <a:cs typeface="Arial" panose="020B0604020202020204" pitchFamily="34" charset="0"/>
              </a:rPr>
              <a:t>(1 of </a:t>
            </a:r>
            <a:r>
              <a:rPr lang="en-US" sz="1800" b="1" dirty="0" smtClean="0">
                <a:latin typeface="Arial" panose="020B0604020202020204" pitchFamily="34" charset="0"/>
                <a:cs typeface="Arial" panose="020B0604020202020204" pitchFamily="34" charset="0"/>
              </a:rPr>
              <a:t>3)</a:t>
            </a:r>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r>
              <a:rPr lang="en-US" sz="2400" b="1" u="sng" dirty="0" smtClean="0">
                <a:latin typeface="Arial" panose="020B0604020202020204" pitchFamily="34" charset="0"/>
                <a:cs typeface="Arial" panose="020B0604020202020204" pitchFamily="34" charset="0"/>
              </a:rPr>
              <a:t>Routine Religious Accommodation (RA) Requests</a:t>
            </a:r>
            <a:endParaRPr lang="en-US" sz="1800" b="1" u="sng"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1237D8E-96FA-4F05-BBED-A2078F604C55}"/>
              </a:ext>
            </a:extLst>
          </p:cNvPr>
          <p:cNvSpPr/>
          <p:nvPr/>
        </p:nvSpPr>
        <p:spPr>
          <a:xfrm>
            <a:off x="296951" y="1261906"/>
            <a:ext cx="8550098" cy="5093702"/>
          </a:xfrm>
          <a:prstGeom prst="rect">
            <a:avLst/>
          </a:prstGeom>
        </p:spPr>
        <p:txBody>
          <a:bodyPr wrap="square">
            <a:spAutoFit/>
          </a:bodyPr>
          <a:lstStyle/>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Routine RA requests are those not requiring waiver of Army </a:t>
            </a:r>
            <a:r>
              <a:rPr lang="en-US" sz="2000" b="1" dirty="0" smtClean="0">
                <a:latin typeface="Arial" panose="020B0604020202020204" pitchFamily="34" charset="0"/>
                <a:cs typeface="Arial" panose="020B0604020202020204" pitchFamily="34" charset="0"/>
              </a:rPr>
              <a:t>policy.</a:t>
            </a:r>
            <a:endParaRPr lang="en-US" sz="2000"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Unit commanders </a:t>
            </a:r>
            <a:r>
              <a:rPr lang="en-US" sz="2000" dirty="0">
                <a:latin typeface="Arial" panose="020B0604020202020204" pitchFamily="34" charset="0"/>
                <a:cs typeface="Arial" panose="020B0604020202020204" pitchFamily="34" charset="0"/>
              </a:rPr>
              <a:t>can approve or disapprove a RA request for </a:t>
            </a:r>
            <a:r>
              <a:rPr lang="en-US" sz="2000" dirty="0" smtClean="0">
                <a:latin typeface="Arial" panose="020B0604020202020204" pitchFamily="34" charset="0"/>
                <a:cs typeface="Arial" panose="020B0604020202020204" pitchFamily="34" charset="0"/>
              </a:rPr>
              <a:t>worship </a:t>
            </a:r>
            <a:r>
              <a:rPr lang="en-US" sz="2000" dirty="0">
                <a:latin typeface="Arial" panose="020B0604020202020204" pitchFamily="34" charset="0"/>
                <a:cs typeface="Arial" panose="020B0604020202020204" pitchFamily="34" charset="0"/>
              </a:rPr>
              <a:t>and dietary practices, </a:t>
            </a:r>
            <a:r>
              <a:rPr lang="en-US" sz="2000" dirty="0" smtClean="0">
                <a:latin typeface="Arial" panose="020B0604020202020204" pitchFamily="34" charset="0"/>
                <a:cs typeface="Arial" panose="020B0604020202020204" pitchFamily="34" charset="0"/>
              </a:rPr>
              <a:t>adjustments to work and duty rosters, </a:t>
            </a:r>
            <a:r>
              <a:rPr lang="en-US" sz="2000" b="1" i="1" dirty="0" smtClean="0">
                <a:latin typeface="Arial" panose="020B0604020202020204" pitchFamily="34" charset="0"/>
                <a:cs typeface="Arial" panose="020B0604020202020204" pitchFamily="34" charset="0"/>
              </a:rPr>
              <a:t>religious speech </a:t>
            </a:r>
            <a:r>
              <a:rPr lang="en-US" sz="2000" b="1" i="1" dirty="0">
                <a:latin typeface="Arial" panose="020B0604020202020204" pitchFamily="34" charset="0"/>
                <a:cs typeface="Arial" panose="020B0604020202020204" pitchFamily="34" charset="0"/>
              </a:rPr>
              <a:t>and abstentions</a:t>
            </a:r>
            <a:r>
              <a:rPr lang="en-US" sz="2000" dirty="0">
                <a:latin typeface="Arial" panose="020B0604020202020204" pitchFamily="34" charset="0"/>
                <a:cs typeface="Arial" panose="020B0604020202020204" pitchFamily="34" charset="0"/>
              </a:rPr>
              <a:t>, dietary practices, meals, separate </a:t>
            </a:r>
            <a:r>
              <a:rPr lang="en-US" sz="2000" dirty="0" smtClean="0">
                <a:latin typeface="Arial" panose="020B0604020202020204" pitchFamily="34" charset="0"/>
                <a:cs typeface="Arial" panose="020B0604020202020204" pitchFamily="34" charset="0"/>
              </a:rPr>
              <a:t>rations, and some uniform wear </a:t>
            </a:r>
            <a:r>
              <a:rPr lang="en-US" sz="2000" i="1" dirty="0" smtClean="0">
                <a:latin typeface="Arial" panose="020B0604020202020204" pitchFamily="34" charset="0"/>
                <a:cs typeface="Arial" panose="020B0604020202020204" pitchFamily="34" charset="0"/>
              </a:rPr>
              <a:t>(i.e. year round long PT pants and shirt)</a:t>
            </a:r>
            <a:r>
              <a:rPr lang="en-US" sz="2000" dirty="0" smtClean="0">
                <a:latin typeface="Arial" panose="020B0604020202020204" pitchFamily="34" charset="0"/>
                <a:cs typeface="Arial" panose="020B0604020202020204" pitchFamily="34" charset="0"/>
              </a:rPr>
              <a:t>, unless </a:t>
            </a:r>
            <a:r>
              <a:rPr lang="en-US" sz="2000" dirty="0">
                <a:latin typeface="Arial" panose="020B0604020202020204" pitchFamily="34" charset="0"/>
                <a:cs typeface="Arial" panose="020B0604020202020204" pitchFamily="34" charset="0"/>
              </a:rPr>
              <a:t>it requires a waiver of Army policy. </a:t>
            </a:r>
          </a:p>
          <a:p>
            <a:pPr marL="285750" indent="-285750">
              <a:spcBef>
                <a:spcPts val="600"/>
              </a:spcBef>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Routine RA requests</a:t>
            </a:r>
            <a:r>
              <a:rPr lang="en-US" sz="2000" dirty="0" smtClean="0">
                <a:latin typeface="Arial" panose="020B0604020202020204" pitchFamily="34" charset="0"/>
                <a:cs typeface="Arial" panose="020B0604020202020204" pitchFamily="34" charset="0"/>
              </a:rPr>
              <a:t> are </a:t>
            </a:r>
            <a:r>
              <a:rPr lang="en-US" sz="2000" b="1" dirty="0">
                <a:latin typeface="Arial" panose="020B0604020202020204" pitchFamily="34" charset="0"/>
                <a:cs typeface="Arial" panose="020B0604020202020204" pitchFamily="34" charset="0"/>
              </a:rPr>
              <a:t>temporary</a:t>
            </a:r>
            <a:r>
              <a:rPr lang="en-US" sz="2000" dirty="0">
                <a:latin typeface="Arial" panose="020B0604020202020204" pitchFamily="34" charset="0"/>
                <a:cs typeface="Arial" panose="020B0604020202020204" pitchFamily="34" charset="0"/>
              </a:rPr>
              <a:t> and </a:t>
            </a:r>
            <a:r>
              <a:rPr lang="en-US" sz="2000" dirty="0" smtClean="0">
                <a:latin typeface="Arial" panose="020B0604020202020204" pitchFamily="34" charset="0"/>
                <a:cs typeface="Arial" panose="020B0604020202020204" pitchFamily="34" charset="0"/>
              </a:rPr>
              <a:t>only last during the Soldiers time under that commander, and will need to be renewed on PCS, change of commander, etc.</a:t>
            </a: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Routine RA requests</a:t>
            </a:r>
            <a:r>
              <a:rPr lang="en-US" sz="2000" dirty="0">
                <a:latin typeface="Arial" panose="020B0604020202020204" pitchFamily="34" charset="0"/>
                <a:cs typeface="Arial" panose="020B0604020202020204" pitchFamily="34" charset="0"/>
              </a:rPr>
              <a:t> should be answered in </a:t>
            </a:r>
            <a:r>
              <a:rPr lang="en-US" sz="2000" dirty="0" smtClean="0">
                <a:latin typeface="Arial" panose="020B0604020202020204" pitchFamily="34" charset="0"/>
                <a:cs typeface="Arial" panose="020B0604020202020204" pitchFamily="34" charset="0"/>
              </a:rPr>
              <a:t>writing by the unit commander </a:t>
            </a:r>
            <a:r>
              <a:rPr lang="en-US" sz="2000" b="1" dirty="0" smtClean="0">
                <a:latin typeface="Arial" panose="020B0604020202020204" pitchFamily="34" charset="0"/>
                <a:cs typeface="Arial" panose="020B0604020202020204" pitchFamily="34" charset="0"/>
              </a:rPr>
              <a:t>within </a:t>
            </a:r>
            <a:r>
              <a:rPr lang="en-US" sz="2000" b="1" dirty="0">
                <a:latin typeface="Arial" panose="020B0604020202020204" pitchFamily="34" charset="0"/>
                <a:cs typeface="Arial" panose="020B0604020202020204" pitchFamily="34" charset="0"/>
              </a:rPr>
              <a:t>10 days</a:t>
            </a:r>
            <a:r>
              <a:rPr lang="en-US" sz="2000" dirty="0">
                <a:latin typeface="Arial" panose="020B0604020202020204" pitchFamily="34" charset="0"/>
                <a:cs typeface="Arial" panose="020B0604020202020204" pitchFamily="34" charset="0"/>
              </a:rPr>
              <a:t> of </a:t>
            </a:r>
            <a:r>
              <a:rPr lang="en-US" sz="2000" dirty="0" smtClean="0">
                <a:latin typeface="Arial" panose="020B0604020202020204" pitchFamily="34" charset="0"/>
                <a:cs typeface="Arial" panose="020B0604020202020204" pitchFamily="34" charset="0"/>
              </a:rPr>
              <a:t>receiving request</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endParaRPr lang="en-US" sz="1400" b="1" i="1"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Requests Requiring Waiver </a:t>
            </a:r>
            <a:r>
              <a:rPr lang="en-US" sz="2000" b="1" dirty="0" smtClean="0">
                <a:latin typeface="Arial" panose="020B0604020202020204" pitchFamily="34" charset="0"/>
                <a:cs typeface="Arial" panose="020B0604020202020204" pitchFamily="34" charset="0"/>
              </a:rPr>
              <a:t>or deviation from Army </a:t>
            </a:r>
            <a:r>
              <a:rPr lang="en-US" sz="2000" b="1" dirty="0">
                <a:latin typeface="Arial" panose="020B0604020202020204" pitchFamily="34" charset="0"/>
                <a:cs typeface="Arial" panose="020B0604020202020204" pitchFamily="34" charset="0"/>
              </a:rPr>
              <a:t>Policy</a:t>
            </a:r>
            <a:r>
              <a:rPr lang="en-US" sz="2000" dirty="0">
                <a:latin typeface="Arial" panose="020B0604020202020204" pitchFamily="34" charset="0"/>
                <a:cs typeface="Arial" panose="020B0604020202020204" pitchFamily="34" charset="0"/>
              </a:rPr>
              <a:t> require GCMCA or higher approval</a:t>
            </a:r>
            <a:r>
              <a:rPr lang="en-US" sz="2000" dirty="0" smtClean="0">
                <a:latin typeface="Arial" panose="020B0604020202020204" pitchFamily="34" charset="0"/>
                <a:cs typeface="Arial" panose="020B0604020202020204" pitchFamily="34" charset="0"/>
              </a:rPr>
              <a:t>. (see next slide for GCMCA approvals).</a:t>
            </a:r>
          </a:p>
          <a:p>
            <a:pPr marL="285750" indent="-285750">
              <a:spcBef>
                <a:spcPts val="600"/>
              </a:spcBef>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Disapproved RA requests can be appealed. </a:t>
            </a:r>
            <a:r>
              <a:rPr lang="en-US" sz="2000" dirty="0" smtClean="0">
                <a:latin typeface="Arial" panose="020B0604020202020204" pitchFamily="34" charset="0"/>
                <a:cs typeface="Arial" panose="020B0604020202020204" pitchFamily="34" charset="0"/>
              </a:rPr>
              <a:t> See Annex P in backup slides for details.</a:t>
            </a:r>
            <a:endParaRPr lang="en-US" sz="2000" b="1" dirty="0">
              <a:latin typeface="Arial" panose="020B0604020202020204" pitchFamily="34" charset="0"/>
              <a:cs typeface="Arial" panose="020B0604020202020204" pitchFamily="34" charset="0"/>
            </a:endParaRPr>
          </a:p>
        </p:txBody>
      </p:sp>
      <p:sp>
        <p:nvSpPr>
          <p:cNvPr id="5" name="Rectangle 4"/>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780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32870" y="1160545"/>
            <a:ext cx="8609327" cy="5555367"/>
            <a:chOff x="177114" y="1038287"/>
            <a:chExt cx="8609327" cy="5555367"/>
          </a:xfrm>
        </p:grpSpPr>
        <p:sp>
          <p:nvSpPr>
            <p:cNvPr id="3" name="Rectangle 2"/>
            <p:cNvSpPr/>
            <p:nvPr/>
          </p:nvSpPr>
          <p:spPr>
            <a:xfrm>
              <a:off x="211285" y="5436625"/>
              <a:ext cx="8540984" cy="9415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1237D8E-96FA-4F05-BBED-A2078F604C55}"/>
                </a:ext>
              </a:extLst>
            </p:cNvPr>
            <p:cNvSpPr/>
            <p:nvPr/>
          </p:nvSpPr>
          <p:spPr>
            <a:xfrm>
              <a:off x="177114" y="1038287"/>
              <a:ext cx="8609327" cy="5555367"/>
            </a:xfrm>
            <a:prstGeom prst="rect">
              <a:avLst/>
            </a:prstGeom>
          </p:spPr>
          <p:txBody>
            <a:bodyPr wrap="square">
              <a:spAutoFit/>
            </a:bodyPr>
            <a:lstStyle/>
            <a:p>
              <a:pPr marL="285750" indent="-285750">
                <a:spcBef>
                  <a:spcPts val="600"/>
                </a:spcBef>
                <a:buFont typeface="Arial" panose="020B0604020202020204" pitchFamily="34" charset="0"/>
                <a:buChar char="•"/>
              </a:pPr>
              <a:r>
                <a:rPr lang="en-US" sz="1900" b="1" dirty="0">
                  <a:latin typeface="Arial" panose="020B0604020202020204" pitchFamily="34" charset="0"/>
                  <a:cs typeface="Arial" panose="020B0604020202020204" pitchFamily="34" charset="0"/>
                </a:rPr>
                <a:t>GCMCA is authorized </a:t>
              </a:r>
              <a:r>
                <a:rPr lang="en-US" sz="1900" dirty="0">
                  <a:latin typeface="Arial" panose="020B0604020202020204" pitchFamily="34" charset="0"/>
                  <a:cs typeface="Arial" panose="020B0604020202020204" pitchFamily="34" charset="0"/>
                </a:rPr>
                <a:t>to approve wear of a hijab, beard, and turban with uncut beard in accordance with </a:t>
              </a:r>
              <a:r>
                <a:rPr lang="en-US" sz="1900" dirty="0" smtClean="0">
                  <a:latin typeface="Arial" panose="020B0604020202020204" pitchFamily="34" charset="0"/>
                  <a:cs typeface="Arial" panose="020B0604020202020204" pitchFamily="34" charset="0"/>
                </a:rPr>
                <a:t>provisions in AR </a:t>
              </a:r>
              <a:r>
                <a:rPr lang="en-US" sz="1900" dirty="0">
                  <a:latin typeface="Arial" panose="020B0604020202020204" pitchFamily="34" charset="0"/>
                  <a:cs typeface="Arial" panose="020B0604020202020204" pitchFamily="34" charset="0"/>
                </a:rPr>
                <a:t>670-1. </a:t>
              </a:r>
              <a:r>
                <a:rPr lang="en-US" sz="1900" dirty="0" smtClean="0">
                  <a:latin typeface="Arial" panose="020B0604020202020204" pitchFamily="34" charset="0"/>
                  <a:cs typeface="Arial" panose="020B0604020202020204" pitchFamily="34" charset="0"/>
                </a:rPr>
                <a:t>Requests </a:t>
              </a:r>
              <a:r>
                <a:rPr lang="en-US" sz="1900" dirty="0">
                  <a:latin typeface="Arial" panose="020B0604020202020204" pitchFamily="34" charset="0"/>
                  <a:cs typeface="Arial" panose="020B0604020202020204" pitchFamily="34" charset="0"/>
                </a:rPr>
                <a:t>exceeding </a:t>
              </a:r>
              <a:r>
                <a:rPr lang="en-US" sz="1900" dirty="0" smtClean="0">
                  <a:latin typeface="Arial" panose="020B0604020202020204" pitchFamily="34" charset="0"/>
                  <a:cs typeface="Arial" panose="020B0604020202020204" pitchFamily="34" charset="0"/>
                </a:rPr>
                <a:t>AR 670-1 </a:t>
              </a:r>
              <a:r>
                <a:rPr lang="en-US" sz="1900" dirty="0">
                  <a:latin typeface="Arial" panose="020B0604020202020204" pitchFamily="34" charset="0"/>
                  <a:cs typeface="Arial" panose="020B0604020202020204" pitchFamily="34" charset="0"/>
                </a:rPr>
                <a:t>must be elevated from the GCMCA to the DCS G-1 for SECARMY consideration.</a:t>
              </a:r>
            </a:p>
            <a:p>
              <a:pPr marL="285750" indent="-285750">
                <a:buFont typeface="Arial" panose="020B0604020202020204" pitchFamily="34" charset="0"/>
                <a:buChar char="•"/>
              </a:pPr>
              <a:r>
                <a:rPr lang="en-US" sz="1900" b="1" dirty="0" smtClean="0">
                  <a:latin typeface="Arial" panose="020B0604020202020204" pitchFamily="34" charset="0"/>
                  <a:cs typeface="Arial" panose="020B0604020202020204" pitchFamily="34" charset="0"/>
                </a:rPr>
                <a:t>GCMCA Approved accommodations </a:t>
              </a:r>
              <a:r>
                <a:rPr lang="en-US" sz="1900" dirty="0">
                  <a:latin typeface="Arial" panose="020B0604020202020204" pitchFamily="34" charset="0"/>
                  <a:cs typeface="Arial" panose="020B0604020202020204" pitchFamily="34" charset="0"/>
                </a:rPr>
                <a:t>are permanent and continue throughout a Soldier’s career unless revoked. </a:t>
              </a:r>
            </a:p>
            <a:p>
              <a:pPr marL="285750" indent="-285750">
                <a:spcBef>
                  <a:spcPts val="600"/>
                </a:spcBef>
                <a:buFont typeface="Arial" panose="020B0604020202020204" pitchFamily="34" charset="0"/>
                <a:buChar char="•"/>
              </a:pPr>
              <a:r>
                <a:rPr lang="en-US" sz="1900" b="1" dirty="0" smtClean="0">
                  <a:latin typeface="Arial" panose="020B0604020202020204" pitchFamily="34" charset="0"/>
                  <a:cs typeface="Arial" panose="020B0604020202020204" pitchFamily="34" charset="0"/>
                </a:rPr>
                <a:t>UNIT COMMANDERS </a:t>
              </a:r>
              <a:r>
                <a:rPr lang="en-US" sz="1900" dirty="0" smtClean="0">
                  <a:latin typeface="Arial" panose="020B0604020202020204" pitchFamily="34" charset="0"/>
                  <a:cs typeface="Arial" panose="020B0604020202020204" pitchFamily="34" charset="0"/>
                </a:rPr>
                <a:t>will forward RA packets through command chain (CO-BN-BDE) to GCMCA for consideration.</a:t>
              </a:r>
            </a:p>
            <a:p>
              <a:pPr marL="285750" indent="-285750">
                <a:spcBef>
                  <a:spcPts val="600"/>
                </a:spcBef>
                <a:buFont typeface="Arial" panose="020B0604020202020204" pitchFamily="34" charset="0"/>
                <a:buChar char="•"/>
              </a:pPr>
              <a:r>
                <a:rPr lang="en-US" sz="1900" b="1" dirty="0" smtClean="0">
                  <a:latin typeface="Arial" panose="020B0604020202020204" pitchFamily="34" charset="0"/>
                  <a:cs typeface="Arial" panose="020B0604020202020204" pitchFamily="34" charset="0"/>
                </a:rPr>
                <a:t>GCMCA</a:t>
              </a:r>
              <a:r>
                <a:rPr lang="en-US" sz="1900" dirty="0" smtClean="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will review </a:t>
              </a:r>
              <a:r>
                <a:rPr lang="en-US" sz="1900" dirty="0" smtClean="0">
                  <a:latin typeface="Arial" panose="020B0604020202020204" pitchFamily="34" charset="0"/>
                  <a:cs typeface="Arial" panose="020B0604020202020204" pitchFamily="34" charset="0"/>
                </a:rPr>
                <a:t>approved RA’s </a:t>
              </a:r>
              <a:r>
                <a:rPr lang="en-US" sz="1900" dirty="0">
                  <a:latin typeface="Arial" panose="020B0604020202020204" pitchFamily="34" charset="0"/>
                  <a:cs typeface="Arial" panose="020B0604020202020204" pitchFamily="34" charset="0"/>
                </a:rPr>
                <a:t>upon a Soldier’s change of MOS, when as a gaining command in a PCS, or if issues of sincerity arise.</a:t>
              </a:r>
            </a:p>
            <a:p>
              <a:pPr marL="285750" lvl="0" indent="-285750">
                <a:spcBef>
                  <a:spcPts val="600"/>
                </a:spcBef>
                <a:buFont typeface="Arial" panose="020B0604020202020204" pitchFamily="34" charset="0"/>
                <a:buChar char="•"/>
              </a:pPr>
              <a:r>
                <a:rPr lang="en-US" sz="1900" b="1" dirty="0" smtClean="0">
                  <a:solidFill>
                    <a:prstClr val="black"/>
                  </a:solidFill>
                  <a:latin typeface="Arial" panose="020B0604020202020204" pitchFamily="34" charset="0"/>
                  <a:cs typeface="Arial" panose="020B0604020202020204" pitchFamily="34" charset="0"/>
                </a:rPr>
                <a:t>GCMCA Timelines* - </a:t>
              </a:r>
              <a:r>
                <a:rPr lang="en-US" sz="1900" dirty="0" smtClean="0">
                  <a:solidFill>
                    <a:prstClr val="black"/>
                  </a:solidFill>
                  <a:latin typeface="Arial" panose="020B0604020202020204" pitchFamily="34" charset="0"/>
                  <a:cs typeface="Arial" panose="020B0604020202020204" pitchFamily="34" charset="0"/>
                </a:rPr>
                <a:t>The GCMCA must approve </a:t>
              </a:r>
              <a:r>
                <a:rPr lang="en-US" sz="1900" dirty="0">
                  <a:solidFill>
                    <a:prstClr val="black"/>
                  </a:solidFill>
                  <a:latin typeface="Arial" panose="020B0604020202020204" pitchFamily="34" charset="0"/>
                  <a:cs typeface="Arial" panose="020B0604020202020204" pitchFamily="34" charset="0"/>
                </a:rPr>
                <a:t>(or recommend </a:t>
              </a:r>
              <a:r>
                <a:rPr lang="en-US" sz="1900" dirty="0" smtClean="0">
                  <a:solidFill>
                    <a:prstClr val="black"/>
                  </a:solidFill>
                  <a:latin typeface="Arial" panose="020B0604020202020204" pitchFamily="34" charset="0"/>
                  <a:cs typeface="Arial" panose="020B0604020202020204" pitchFamily="34" charset="0"/>
                </a:rPr>
                <a:t>disapprove) all RA requests with decision sent to requesting Soldier (if approved) or DCS G-1 (if recommending disapproval) </a:t>
              </a:r>
              <a:r>
                <a:rPr lang="en-US" sz="1900" b="1" dirty="0" smtClean="0">
                  <a:solidFill>
                    <a:prstClr val="black"/>
                  </a:solidFill>
                  <a:latin typeface="Arial" panose="020B0604020202020204" pitchFamily="34" charset="0"/>
                  <a:cs typeface="Arial" panose="020B0604020202020204" pitchFamily="34" charset="0"/>
                </a:rPr>
                <a:t>NLT </a:t>
              </a:r>
              <a:r>
                <a:rPr lang="en-US" sz="1900" b="1" dirty="0">
                  <a:solidFill>
                    <a:prstClr val="black"/>
                  </a:solidFill>
                  <a:latin typeface="Arial" panose="020B0604020202020204" pitchFamily="34" charset="0"/>
                  <a:cs typeface="Arial" panose="020B0604020202020204" pitchFamily="34" charset="0"/>
                </a:rPr>
                <a:t>30 days </a:t>
              </a:r>
              <a:r>
                <a:rPr lang="en-US" sz="1900" dirty="0">
                  <a:solidFill>
                    <a:prstClr val="black"/>
                  </a:solidFill>
                  <a:latin typeface="Arial" panose="020B0604020202020204" pitchFamily="34" charset="0"/>
                  <a:cs typeface="Arial" panose="020B0604020202020204" pitchFamily="34" charset="0"/>
                </a:rPr>
                <a:t>after </a:t>
              </a:r>
              <a:r>
                <a:rPr lang="en-US" sz="1900" dirty="0" smtClean="0">
                  <a:solidFill>
                    <a:prstClr val="black"/>
                  </a:solidFill>
                  <a:latin typeface="Arial" panose="020B0604020202020204" pitchFamily="34" charset="0"/>
                  <a:cs typeface="Arial" panose="020B0604020202020204" pitchFamily="34" charset="0"/>
                </a:rPr>
                <a:t>unit receives request from </a:t>
              </a:r>
              <a:r>
                <a:rPr lang="en-US" sz="1900" dirty="0">
                  <a:solidFill>
                    <a:prstClr val="black"/>
                  </a:solidFill>
                  <a:latin typeface="Arial" panose="020B0604020202020204" pitchFamily="34" charset="0"/>
                  <a:cs typeface="Arial" panose="020B0604020202020204" pitchFamily="34" charset="0"/>
                </a:rPr>
                <a:t>the </a:t>
              </a:r>
              <a:r>
                <a:rPr lang="en-US" sz="1900" dirty="0" smtClean="0">
                  <a:solidFill>
                    <a:prstClr val="black"/>
                  </a:solidFill>
                  <a:latin typeface="Arial" panose="020B0604020202020204" pitchFamily="34" charset="0"/>
                  <a:cs typeface="Arial" panose="020B0604020202020204" pitchFamily="34" charset="0"/>
                </a:rPr>
                <a:t>Soldier (</a:t>
              </a:r>
              <a:r>
                <a:rPr lang="en-US" sz="1900" dirty="0">
                  <a:solidFill>
                    <a:prstClr val="black"/>
                  </a:solidFill>
                  <a:latin typeface="Arial" panose="020B0604020202020204" pitchFamily="34" charset="0"/>
                  <a:cs typeface="Arial" panose="020B0604020202020204" pitchFamily="34" charset="0"/>
                </a:rPr>
                <a:t>60 days for USAR/ARNG</a:t>
              </a:r>
              <a:r>
                <a:rPr lang="en-US" sz="1900" dirty="0" smtClean="0">
                  <a:solidFill>
                    <a:prstClr val="black"/>
                  </a:solidFill>
                  <a:latin typeface="Arial" panose="020B0604020202020204" pitchFamily="34" charset="0"/>
                  <a:cs typeface="Arial" panose="020B0604020202020204" pitchFamily="34" charset="0"/>
                </a:rPr>
                <a:t>). </a:t>
              </a:r>
            </a:p>
            <a:p>
              <a:pPr lvl="0" algn="ctr">
                <a:spcBef>
                  <a:spcPts val="600"/>
                </a:spcBef>
              </a:pPr>
              <a:r>
                <a:rPr lang="en-US" sz="1600" b="1" i="1" dirty="0" smtClean="0">
                  <a:solidFill>
                    <a:prstClr val="black"/>
                  </a:solidFill>
                  <a:latin typeface="Arial" panose="020B0604020202020204" pitchFamily="34" charset="0"/>
                  <a:cs typeface="Arial" panose="020B0604020202020204" pitchFamily="34" charset="0"/>
                </a:rPr>
                <a:t>* Due to requirements in </a:t>
              </a:r>
              <a:r>
                <a:rPr lang="en-US" sz="1600" b="1" i="1" dirty="0" err="1" smtClean="0">
                  <a:solidFill>
                    <a:prstClr val="black"/>
                  </a:solidFill>
                  <a:latin typeface="Arial" panose="020B0604020202020204" pitchFamily="34" charset="0"/>
                  <a:cs typeface="Arial" panose="020B0604020202020204" pitchFamily="34" charset="0"/>
                </a:rPr>
                <a:t>DoDI</a:t>
              </a:r>
              <a:r>
                <a:rPr lang="en-US" sz="1600" b="1" i="1" dirty="0" smtClean="0">
                  <a:solidFill>
                    <a:prstClr val="black"/>
                  </a:solidFill>
                  <a:latin typeface="Arial" panose="020B0604020202020204" pitchFamily="34" charset="0"/>
                  <a:cs typeface="Arial" panose="020B0604020202020204" pitchFamily="34" charset="0"/>
                </a:rPr>
                <a:t> 1300.17 and AR 600-20, GCMCA staff should send complete packets to OCCH/OTJAG/G-1 for review </a:t>
              </a:r>
              <a:r>
                <a:rPr lang="en-US" sz="1600" b="1" i="1" u="sng" dirty="0" smtClean="0">
                  <a:solidFill>
                    <a:prstClr val="black"/>
                  </a:solidFill>
                  <a:latin typeface="Arial" panose="020B0604020202020204" pitchFamily="34" charset="0"/>
                  <a:cs typeface="Arial" panose="020B0604020202020204" pitchFamily="34" charset="0"/>
                </a:rPr>
                <a:t>NLT 23-25 days after receiving request from Soldier</a:t>
              </a:r>
              <a:r>
                <a:rPr lang="en-US" sz="1600" b="1" i="1" dirty="0" smtClean="0">
                  <a:solidFill>
                    <a:prstClr val="black"/>
                  </a:solidFill>
                  <a:latin typeface="Arial" panose="020B0604020202020204" pitchFamily="34" charset="0"/>
                  <a:cs typeface="Arial" panose="020B0604020202020204" pitchFamily="34" charset="0"/>
                </a:rPr>
                <a:t>. This will ensure timely review and response by DA staff elements and enable GCMCA to respond to requests in the 30 day window (60 for USAR/ARNG).</a:t>
              </a:r>
              <a:endParaRPr lang="en-US" sz="1600" b="1" i="1" dirty="0">
                <a:solidFill>
                  <a:prstClr val="black"/>
                </a:solidFill>
                <a:latin typeface="Arial" panose="020B0604020202020204" pitchFamily="34" charset="0"/>
                <a:cs typeface="Arial" panose="020B0604020202020204" pitchFamily="34" charset="0"/>
              </a:endParaRPr>
            </a:p>
          </p:txBody>
        </p:sp>
      </p:grpSp>
      <p:sp>
        <p:nvSpPr>
          <p:cNvPr id="7" name="Title 1"/>
          <p:cNvSpPr>
            <a:spLocks noGrp="1"/>
          </p:cNvSpPr>
          <p:nvPr>
            <p:ph type="title"/>
          </p:nvPr>
        </p:nvSpPr>
        <p:spPr>
          <a:xfrm>
            <a:off x="841918" y="397397"/>
            <a:ext cx="8073482" cy="518633"/>
          </a:xfrm>
        </p:spPr>
        <p:txBody>
          <a:bodyPr>
            <a:noAutofit/>
          </a:bodyPr>
          <a:lstStyle/>
          <a:p>
            <a:pPr algn="ctr"/>
            <a:r>
              <a:rPr lang="en-US" sz="2400" b="1" dirty="0" smtClean="0">
                <a:latin typeface="Arial" panose="020B0604020202020204" pitchFamily="34" charset="0"/>
                <a:cs typeface="Arial" panose="020B0604020202020204" pitchFamily="34" charset="0"/>
              </a:rPr>
              <a:t>C. Commander </a:t>
            </a:r>
            <a:r>
              <a:rPr lang="en-US" sz="2400" b="1" dirty="0">
                <a:latin typeface="Arial" panose="020B0604020202020204" pitchFamily="34" charset="0"/>
                <a:cs typeface="Arial" panose="020B0604020202020204" pitchFamily="34" charset="0"/>
              </a:rPr>
              <a:t>TTPs and Best Practices: </a:t>
            </a:r>
            <a:r>
              <a:rPr lang="en-US" sz="1600" b="1" dirty="0" smtClean="0">
                <a:latin typeface="Arial" panose="020B0604020202020204" pitchFamily="34" charset="0"/>
                <a:cs typeface="Arial" panose="020B0604020202020204" pitchFamily="34" charset="0"/>
              </a:rPr>
              <a:t>(2 </a:t>
            </a:r>
            <a:r>
              <a:rPr lang="en-US" sz="1600" b="1" dirty="0">
                <a:latin typeface="Arial" panose="020B0604020202020204" pitchFamily="34" charset="0"/>
                <a:cs typeface="Arial" panose="020B0604020202020204" pitchFamily="34" charset="0"/>
              </a:rPr>
              <a:t>of </a:t>
            </a:r>
            <a:r>
              <a:rPr lang="en-US" sz="1600" b="1" dirty="0" smtClean="0">
                <a:latin typeface="Arial" panose="020B0604020202020204" pitchFamily="34" charset="0"/>
                <a:cs typeface="Arial" panose="020B0604020202020204" pitchFamily="34" charset="0"/>
              </a:rPr>
              <a:t>3)</a:t>
            </a:r>
            <a:r>
              <a:rPr lang="en-US" sz="1600" b="1" dirty="0">
                <a:latin typeface="Arial" panose="020B0604020202020204" pitchFamily="34" charset="0"/>
                <a:cs typeface="Arial" panose="020B0604020202020204" pitchFamily="34" charset="0"/>
              </a:rPr>
              <a:t/>
            </a:r>
            <a:br>
              <a:rPr lang="en-US" sz="1600" b="1" dirty="0">
                <a:latin typeface="Arial" panose="020B0604020202020204" pitchFamily="34" charset="0"/>
                <a:cs typeface="Arial" panose="020B0604020202020204" pitchFamily="34" charset="0"/>
              </a:rPr>
            </a:br>
            <a:r>
              <a:rPr lang="en-US" sz="1600" b="1" dirty="0" smtClean="0">
                <a:latin typeface="Arial" panose="020B0604020202020204" pitchFamily="34" charset="0"/>
                <a:cs typeface="Arial" panose="020B0604020202020204" pitchFamily="34" charset="0"/>
              </a:rPr>
              <a:t/>
            </a:r>
            <a:br>
              <a:rPr lang="en-US" sz="1600" b="1" dirty="0" smtClean="0">
                <a:latin typeface="Arial" panose="020B0604020202020204" pitchFamily="34" charset="0"/>
                <a:cs typeface="Arial" panose="020B0604020202020204" pitchFamily="34" charset="0"/>
              </a:rPr>
            </a:br>
            <a:r>
              <a:rPr lang="en-US" sz="2200" b="1" u="sng" dirty="0" smtClean="0">
                <a:latin typeface="Arial" panose="020B0604020202020204" pitchFamily="34" charset="0"/>
                <a:cs typeface="Arial" panose="020B0604020202020204" pitchFamily="34" charset="0"/>
              </a:rPr>
              <a:t>GCMCA (or higher) Uniform and Grooming RA Requests</a:t>
            </a:r>
            <a:endParaRPr lang="en-US" sz="2200" b="1" u="sng" dirty="0">
              <a:latin typeface="Arial" panose="020B0604020202020204" pitchFamily="34" charset="0"/>
              <a:cs typeface="Arial" panose="020B0604020202020204" pitchFamily="34" charset="0"/>
            </a:endParaRPr>
          </a:p>
        </p:txBody>
      </p:sp>
      <p:sp>
        <p:nvSpPr>
          <p:cNvPr id="8" name="Rectangle 7"/>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042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8273" y="6503956"/>
            <a:ext cx="8610677" cy="261610"/>
          </a:xfrm>
          <a:prstGeom prst="rect">
            <a:avLst/>
          </a:prstGeom>
        </p:spPr>
        <p:txBody>
          <a:bodyPr wrap="square">
            <a:spAutoFit/>
          </a:bodyPr>
          <a:lstStyle/>
          <a:p>
            <a:r>
              <a:rPr lang="en-US" sz="1100" b="1" i="1" dirty="0" smtClean="0">
                <a:solidFill>
                  <a:srgbClr val="FFFF00"/>
                </a:solidFill>
              </a:rPr>
              <a:t>** The </a:t>
            </a:r>
            <a:r>
              <a:rPr lang="en-US" sz="1100" b="1" i="1" dirty="0">
                <a:solidFill>
                  <a:srgbClr val="FFFF00"/>
                </a:solidFill>
              </a:rPr>
              <a:t>S-1, Command, JAG and Chaplain can </a:t>
            </a:r>
            <a:r>
              <a:rPr lang="en-US" sz="1100" b="1" i="1" dirty="0" smtClean="0">
                <a:solidFill>
                  <a:srgbClr val="FFFF00"/>
                </a:solidFill>
              </a:rPr>
              <a:t>always reach </a:t>
            </a:r>
            <a:r>
              <a:rPr lang="en-US" sz="1100" b="1" i="1" dirty="0">
                <a:solidFill>
                  <a:srgbClr val="FFFF00"/>
                </a:solidFill>
              </a:rPr>
              <a:t>out to the OTJAG, G-1 or OCCH for assistance and advice.</a:t>
            </a:r>
            <a:endParaRPr lang="en-US" sz="1100" i="1" dirty="0">
              <a:solidFill>
                <a:srgbClr val="FFFF00"/>
              </a:solidFill>
            </a:endParaRPr>
          </a:p>
        </p:txBody>
      </p:sp>
      <p:sp>
        <p:nvSpPr>
          <p:cNvPr id="2" name="Rectangle 1">
            <a:extLst>
              <a:ext uri="{FF2B5EF4-FFF2-40B4-BE49-F238E27FC236}">
                <a16:creationId xmlns:a16="http://schemas.microsoft.com/office/drawing/2014/main" id="{D1237D8E-96FA-4F05-BBED-A2078F604C55}"/>
              </a:ext>
            </a:extLst>
          </p:cNvPr>
          <p:cNvSpPr/>
          <p:nvPr/>
        </p:nvSpPr>
        <p:spPr>
          <a:xfrm>
            <a:off x="211872" y="871002"/>
            <a:ext cx="8865220" cy="5216813"/>
          </a:xfrm>
          <a:prstGeom prst="rect">
            <a:avLst/>
          </a:prstGeom>
        </p:spPr>
        <p:txBody>
          <a:bodyPr wrap="square">
            <a:spAutoFit/>
          </a:bodyPr>
          <a:lstStyle/>
          <a:p>
            <a:pPr>
              <a:spcBef>
                <a:spcPts val="600"/>
              </a:spcBef>
            </a:pPr>
            <a:r>
              <a:rPr lang="en-US" sz="2000" b="1" dirty="0" smtClean="0">
                <a:latin typeface="Arial" panose="020B0604020202020204" pitchFamily="34" charset="0"/>
                <a:cs typeface="Arial" panose="020B0604020202020204" pitchFamily="34" charset="0"/>
              </a:rPr>
              <a:t>Commanders (Unit through GCMCA) should consider the following when assessing RA requests:</a:t>
            </a:r>
            <a:endParaRPr lang="en-US" sz="2000" b="1" dirty="0">
              <a:latin typeface="Arial" panose="020B0604020202020204" pitchFamily="34" charset="0"/>
              <a:cs typeface="Arial" panose="020B0604020202020204" pitchFamily="34" charset="0"/>
            </a:endParaRPr>
          </a:p>
          <a:p>
            <a:pPr marL="630238" indent="-457200">
              <a:buFont typeface="+mj-lt"/>
              <a:buAutoNum type="alphaUcPeriod"/>
            </a:pPr>
            <a:r>
              <a:rPr lang="en-US" dirty="0" smtClean="0">
                <a:latin typeface="Arial" panose="020B0604020202020204" pitchFamily="34" charset="0"/>
                <a:cs typeface="Arial" panose="020B0604020202020204" pitchFamily="34" charset="0"/>
              </a:rPr>
              <a:t>Military requirements in terms of </a:t>
            </a:r>
            <a:r>
              <a:rPr lang="en-US" dirty="0">
                <a:latin typeface="Arial" panose="020B0604020202020204" pitchFamily="34" charset="0"/>
                <a:cs typeface="Arial" panose="020B0604020202020204" pitchFamily="34" charset="0"/>
              </a:rPr>
              <a:t>mission accomplishment</a:t>
            </a:r>
            <a:r>
              <a:rPr lang="en-US" dirty="0" smtClean="0">
                <a:latin typeface="Arial" panose="020B0604020202020204" pitchFamily="34" charset="0"/>
                <a:cs typeface="Arial" panose="020B0604020202020204" pitchFamily="34" charset="0"/>
              </a:rPr>
              <a:t>, military readiness</a:t>
            </a:r>
            <a:r>
              <a:rPr lang="en-US" dirty="0">
                <a:latin typeface="Arial" panose="020B0604020202020204" pitchFamily="34" charset="0"/>
                <a:cs typeface="Arial" panose="020B0604020202020204" pitchFamily="34" charset="0"/>
              </a:rPr>
              <a:t>, unit cohesion, good order, discipline, health, and safety.</a:t>
            </a:r>
          </a:p>
          <a:p>
            <a:pPr marL="630238" indent="-457200">
              <a:buFont typeface="+mj-lt"/>
              <a:buAutoNum type="alphaUcPeriod"/>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religious importance of the accommodation to the requestor.  </a:t>
            </a:r>
          </a:p>
          <a:p>
            <a:pPr marL="630238" indent="-457200">
              <a:buFont typeface="+mj-lt"/>
              <a:buAutoNum type="alphaUcPeriod"/>
            </a:pPr>
            <a:r>
              <a:rPr lang="en-US" dirty="0" smtClean="0">
                <a:latin typeface="Arial" panose="020B0604020202020204" pitchFamily="34" charset="0"/>
                <a:cs typeface="Arial" panose="020B0604020202020204" pitchFamily="34" charset="0"/>
              </a:rPr>
              <a:t>T</a:t>
            </a:r>
            <a:r>
              <a:rPr lang="en-US" dirty="0" smtClean="0">
                <a:latin typeface="Arial" panose="020B0604020202020204" pitchFamily="34" charset="0"/>
                <a:ea typeface="Batang" panose="02030600000101010101" pitchFamily="18" charset="-127"/>
                <a:cs typeface="Arial" panose="020B0604020202020204" pitchFamily="34" charset="0"/>
              </a:rPr>
              <a:t>he </a:t>
            </a:r>
            <a:r>
              <a:rPr lang="en-US" dirty="0">
                <a:latin typeface="Arial" panose="020B0604020202020204" pitchFamily="34" charset="0"/>
                <a:ea typeface="Batang" panose="02030600000101010101" pitchFamily="18" charset="-127"/>
                <a:cs typeface="Arial" panose="020B0604020202020204" pitchFamily="34" charset="0"/>
              </a:rPr>
              <a:t>credibility and demeanor of the </a:t>
            </a:r>
            <a:r>
              <a:rPr lang="en-US" dirty="0" smtClean="0">
                <a:latin typeface="Arial" panose="020B0604020202020204" pitchFamily="34" charset="0"/>
                <a:ea typeface="Batang" panose="02030600000101010101" pitchFamily="18" charset="-127"/>
                <a:cs typeface="Arial" panose="020B0604020202020204" pitchFamily="34" charset="0"/>
              </a:rPr>
              <a:t>applicant</a:t>
            </a:r>
          </a:p>
          <a:p>
            <a:pPr marL="630238" indent="-457200">
              <a:buFont typeface="+mj-lt"/>
              <a:buAutoNum type="alphaUcPeriod"/>
            </a:pPr>
            <a:r>
              <a:rPr lang="en-US" dirty="0" smtClean="0">
                <a:latin typeface="Arial" panose="020B0604020202020204" pitchFamily="34" charset="0"/>
                <a:ea typeface="Batang" panose="02030600000101010101" pitchFamily="18" charset="-127"/>
                <a:cs typeface="Arial" panose="020B0604020202020204" pitchFamily="34" charset="0"/>
              </a:rPr>
              <a:t>The circumstances </a:t>
            </a:r>
            <a:r>
              <a:rPr lang="en-US" dirty="0">
                <a:latin typeface="Arial" panose="020B0604020202020204" pitchFamily="34" charset="0"/>
                <a:ea typeface="Batang" panose="02030600000101010101" pitchFamily="18" charset="-127"/>
                <a:cs typeface="Arial" panose="020B0604020202020204" pitchFamily="34" charset="0"/>
              </a:rPr>
              <a:t>of the request.</a:t>
            </a:r>
          </a:p>
          <a:p>
            <a:pPr marL="630238" indent="-457200">
              <a:buFont typeface="+mj-lt"/>
              <a:buAutoNum type="alphaUcPeriod"/>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cumulative impact of repeated accommodations of a similar nature.</a:t>
            </a:r>
          </a:p>
          <a:p>
            <a:pPr marL="630238" indent="-457200">
              <a:buFont typeface="+mj-lt"/>
              <a:buAutoNum type="alphaUcPeriod"/>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measurable effect of approving an accommodation, to include if it results in the sanctioned discrimination of other Soldiers.</a:t>
            </a:r>
          </a:p>
          <a:p>
            <a:pPr marL="630238" indent="-457200">
              <a:buFont typeface="+mj-lt"/>
              <a:buAutoNum type="alphaUcPeriod"/>
            </a:pPr>
            <a:r>
              <a:rPr lang="en-US" dirty="0" smtClean="0">
                <a:latin typeface="Arial" panose="020B0604020202020204" pitchFamily="34" charset="0"/>
                <a:cs typeface="Arial" panose="020B0604020202020204" pitchFamily="34" charset="0"/>
              </a:rPr>
              <a:t>Alternative </a:t>
            </a:r>
            <a:r>
              <a:rPr lang="en-US" dirty="0">
                <a:latin typeface="Arial" panose="020B0604020202020204" pitchFamily="34" charset="0"/>
                <a:cs typeface="Arial" panose="020B0604020202020204" pitchFamily="34" charset="0"/>
              </a:rPr>
              <a:t>means available to meet the requested accommodation.</a:t>
            </a:r>
          </a:p>
          <a:p>
            <a:pPr marL="630238" indent="-457200">
              <a:buFont typeface="+mj-lt"/>
              <a:buAutoNum type="alphaUcPeriod"/>
            </a:pPr>
            <a:r>
              <a:rPr lang="en-US" dirty="0" smtClean="0">
                <a:latin typeface="Arial" panose="020B0604020202020204" pitchFamily="34" charset="0"/>
                <a:cs typeface="Arial" panose="020B0604020202020204" pitchFamily="34" charset="0"/>
              </a:rPr>
              <a:t>Previous </a:t>
            </a:r>
            <a:r>
              <a:rPr lang="en-US" dirty="0">
                <a:latin typeface="Arial" panose="020B0604020202020204" pitchFamily="34" charset="0"/>
                <a:cs typeface="Arial" panose="020B0604020202020204" pitchFamily="34" charset="0"/>
              </a:rPr>
              <a:t>treatment of the same or similar requests, including treatment of similar requests if made for other than religious reasons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457200" indent="-457200">
              <a:spcBef>
                <a:spcPts val="600"/>
              </a:spcBef>
              <a:buFont typeface="Arial" panose="020B0604020202020204" pitchFamily="34" charset="0"/>
              <a:buChar char="•"/>
            </a:pPr>
            <a:r>
              <a:rPr lang="en-US" b="1" i="1" dirty="0">
                <a:latin typeface="Arial" panose="020B0604020202020204" pitchFamily="34" charset="0"/>
                <a:ea typeface="Batang" panose="02030600000101010101" pitchFamily="18" charset="-127"/>
                <a:cs typeface="Arial" panose="020B0604020202020204" pitchFamily="34" charset="0"/>
              </a:rPr>
              <a:t>A religious practice does not have to be compelled by, or central to a system of religious belief. </a:t>
            </a:r>
          </a:p>
          <a:p>
            <a:pPr marL="457200" indent="-457200">
              <a:buFont typeface="Arial" panose="020B0604020202020204" pitchFamily="34" charset="0"/>
              <a:buChar char="•"/>
            </a:pPr>
            <a:r>
              <a:rPr lang="en-US" b="1" i="1" dirty="0" smtClean="0">
                <a:latin typeface="Arial" panose="020B0604020202020204" pitchFamily="34" charset="0"/>
                <a:cs typeface="Arial" panose="020B0604020202020204" pitchFamily="34" charset="0"/>
              </a:rPr>
              <a:t>If </a:t>
            </a:r>
            <a:r>
              <a:rPr lang="en-US" b="1" i="1" dirty="0">
                <a:latin typeface="Arial" panose="020B0604020202020204" pitchFamily="34" charset="0"/>
                <a:cs typeface="Arial" panose="020B0604020202020204" pitchFamily="34" charset="0"/>
              </a:rPr>
              <a:t>a request is not based on a sincere religious belief or does not substantially burden a Soldier, commanders will balance the needs of the Soldier against “mission accomplishment NOT on the RFRA standard</a:t>
            </a:r>
            <a:r>
              <a:rPr lang="en-US" b="1" i="1" dirty="0" smtClean="0">
                <a:latin typeface="Arial" panose="020B0604020202020204" pitchFamily="34" charset="0"/>
                <a:cs typeface="Arial" panose="020B0604020202020204" pitchFamily="34" charset="0"/>
              </a:rPr>
              <a:t>.</a:t>
            </a:r>
            <a:endParaRPr lang="en-US" b="1" i="1"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985137" y="118805"/>
            <a:ext cx="7616117" cy="566996"/>
          </a:xfrm>
        </p:spPr>
        <p:txBody>
          <a:bodyPr>
            <a:normAutofit/>
          </a:bodyPr>
          <a:lstStyle/>
          <a:p>
            <a:pPr algn="ctr"/>
            <a:r>
              <a:rPr lang="en-US" sz="2400" b="1" dirty="0" smtClean="0">
                <a:latin typeface="Arial" panose="020B0604020202020204" pitchFamily="34" charset="0"/>
                <a:cs typeface="Arial" panose="020B0604020202020204" pitchFamily="34" charset="0"/>
              </a:rPr>
              <a:t>C. Commander Consideration TTPs  </a:t>
            </a:r>
            <a:r>
              <a:rPr lang="en-US" sz="1600" b="1" dirty="0" smtClean="0">
                <a:latin typeface="Arial" panose="020B0604020202020204" pitchFamily="34" charset="0"/>
                <a:cs typeface="Arial" panose="020B0604020202020204" pitchFamily="34" charset="0"/>
              </a:rPr>
              <a:t>(3 of </a:t>
            </a:r>
            <a:r>
              <a:rPr lang="en-US" sz="1600" b="1" dirty="0" smtClean="0">
                <a:latin typeface="Arial" panose="020B0604020202020204" pitchFamily="34" charset="0"/>
                <a:cs typeface="Arial" panose="020B0604020202020204" pitchFamily="34" charset="0"/>
              </a:rPr>
              <a:t>3)</a:t>
            </a:r>
            <a:endParaRPr lang="en-US" sz="1600" b="1" u="sng" dirty="0">
              <a:latin typeface="Arial" panose="020B0604020202020204" pitchFamily="34" charset="0"/>
              <a:cs typeface="Arial" panose="020B0604020202020204" pitchFamily="34" charset="0"/>
            </a:endParaRPr>
          </a:p>
        </p:txBody>
      </p:sp>
      <p:sp>
        <p:nvSpPr>
          <p:cNvPr id="7" name="Rectangle 6"/>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93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57452"/>
            <a:ext cx="9082667" cy="5570756"/>
          </a:xfrm>
          <a:prstGeom prst="rect">
            <a:avLst/>
          </a:prstGeom>
        </p:spPr>
        <p:txBody>
          <a:bodyPr wrap="square">
            <a:spAutoFit/>
          </a:bodyPr>
          <a:lstStyle/>
          <a:p>
            <a:pPr marL="457200" indent="-338138">
              <a:buAutoNum type="arabicPeriod"/>
            </a:pPr>
            <a:r>
              <a:rPr lang="en-US" b="1" dirty="0">
                <a:latin typeface="Arial" panose="020B0604020202020204" pitchFamily="34" charset="0"/>
                <a:cs typeface="Arial" panose="020B0604020202020204" pitchFamily="34" charset="0"/>
              </a:rPr>
              <a:t>Soldier makes request to Immediate Commander </a:t>
            </a:r>
            <a:r>
              <a:rPr lang="en-US" dirty="0">
                <a:latin typeface="Arial" panose="020B0604020202020204" pitchFamily="34" charset="0"/>
                <a:cs typeface="Arial" panose="020B0604020202020204" pitchFamily="34" charset="0"/>
              </a:rPr>
              <a:t>(IC - usually company).</a:t>
            </a:r>
          </a:p>
          <a:p>
            <a:pPr marL="457200" indent="-338138">
              <a:buAutoNum type="arabicPeriod"/>
            </a:pPr>
            <a:r>
              <a:rPr lang="en-US" b="1" dirty="0">
                <a:latin typeface="Arial" panose="020B0604020202020204" pitchFamily="34" charset="0"/>
                <a:cs typeface="Arial" panose="020B0604020202020204" pitchFamily="34" charset="0"/>
              </a:rPr>
              <a:t>Immediate </a:t>
            </a:r>
            <a:r>
              <a:rPr lang="en-US" b="1" dirty="0" smtClean="0">
                <a:latin typeface="Arial" panose="020B0604020202020204" pitchFamily="34" charset="0"/>
                <a:cs typeface="Arial" panose="020B0604020202020204" pitchFamily="34" charset="0"/>
              </a:rPr>
              <a:t>Commander </a:t>
            </a:r>
            <a:r>
              <a:rPr lang="en-US" b="1" dirty="0">
                <a:latin typeface="Arial" panose="020B0604020202020204" pitchFamily="34" charset="0"/>
                <a:cs typeface="Arial" panose="020B0604020202020204" pitchFamily="34" charset="0"/>
              </a:rPr>
              <a:t>notifies </a:t>
            </a:r>
            <a:r>
              <a:rPr lang="en-US" dirty="0" smtClean="0">
                <a:latin typeface="Arial" panose="020B0604020202020204" pitchFamily="34" charset="0"/>
                <a:cs typeface="Arial" panose="020B0604020202020204" pitchFamily="34" charset="0"/>
              </a:rPr>
              <a:t>DCS, G-1</a:t>
            </a:r>
            <a:r>
              <a:rPr lang="en-US" dirty="0">
                <a:latin typeface="Arial" panose="020B0604020202020204" pitchFamily="34" charset="0"/>
                <a:cs typeface="Arial" panose="020B0604020202020204" pitchFamily="34" charset="0"/>
              </a:rPr>
              <a:t>, BN CDR, Unit Chaplain. </a:t>
            </a:r>
            <a:r>
              <a:rPr lang="en-US" dirty="0" smtClean="0">
                <a:latin typeface="Arial" panose="020B0604020202020204" pitchFamily="34" charset="0"/>
                <a:cs typeface="Arial" panose="020B0604020202020204" pitchFamily="34" charset="0"/>
              </a:rPr>
              <a:t>G-1 </a:t>
            </a:r>
            <a:r>
              <a:rPr lang="en-US" dirty="0">
                <a:latin typeface="Arial" panose="020B0604020202020204" pitchFamily="34" charset="0"/>
                <a:cs typeface="Arial" panose="020B0604020202020204" pitchFamily="34" charset="0"/>
              </a:rPr>
              <a:t>acknowledges and sends memorandum formats, </a:t>
            </a:r>
            <a:r>
              <a:rPr lang="en-US" dirty="0" smtClean="0">
                <a:latin typeface="Arial" panose="020B0604020202020204" pitchFamily="34" charset="0"/>
                <a:cs typeface="Arial" panose="020B0604020202020204" pitchFamily="34" charset="0"/>
              </a:rPr>
              <a:t>etc. </a:t>
            </a:r>
            <a:r>
              <a:rPr lang="en-US" sz="800" dirty="0" smtClean="0">
                <a:latin typeface="Arial" panose="020B0604020202020204" pitchFamily="34" charset="0"/>
                <a:cs typeface="Arial" panose="020B0604020202020204" pitchFamily="34" charset="0"/>
                <a:hlinkClick r:id="rId3"/>
              </a:rPr>
              <a:t>usarmy.pentagon.hqda-dcs-g-1.mbx.command-policy@mail.mil</a:t>
            </a:r>
            <a:r>
              <a:rPr lang="en-US" sz="800" dirty="0" smtClean="0">
                <a:latin typeface="Arial" panose="020B0604020202020204" pitchFamily="34" charset="0"/>
                <a:cs typeface="Arial" panose="020B0604020202020204" pitchFamily="34" charset="0"/>
              </a:rPr>
              <a:t> </a:t>
            </a:r>
            <a:endParaRPr lang="en-US" sz="800" dirty="0">
              <a:latin typeface="Arial" panose="020B0604020202020204" pitchFamily="34" charset="0"/>
              <a:cs typeface="Arial" panose="020B0604020202020204" pitchFamily="34" charset="0"/>
            </a:endParaRPr>
          </a:p>
          <a:p>
            <a:pPr marL="457200" indent="-338138">
              <a:buAutoNum type="arabicPeriod"/>
            </a:pPr>
            <a:r>
              <a:rPr lang="en-US" b="1" dirty="0">
                <a:latin typeface="Arial" panose="020B0604020202020204" pitchFamily="34" charset="0"/>
                <a:cs typeface="Arial" panose="020B0604020202020204" pitchFamily="34" charset="0"/>
              </a:rPr>
              <a:t>Soldier submits </a:t>
            </a:r>
            <a:r>
              <a:rPr lang="en-US" b="1" dirty="0" smtClean="0">
                <a:latin typeface="Arial" panose="020B0604020202020204" pitchFamily="34" charset="0"/>
                <a:cs typeface="Arial" panose="020B0604020202020204" pitchFamily="34" charset="0"/>
              </a:rPr>
              <a:t>RA </a:t>
            </a:r>
            <a:r>
              <a:rPr lang="en-US" b="1" dirty="0">
                <a:latin typeface="Arial" panose="020B0604020202020204" pitchFamily="34" charset="0"/>
                <a:cs typeface="Arial" panose="020B0604020202020204" pitchFamily="34" charset="0"/>
              </a:rPr>
              <a:t>request </a:t>
            </a:r>
            <a:r>
              <a:rPr lang="en-US" u="sng" dirty="0">
                <a:latin typeface="Arial" panose="020B0604020202020204" pitchFamily="34" charset="0"/>
                <a:cs typeface="Arial" panose="020B0604020202020204" pitchFamily="34" charset="0"/>
              </a:rPr>
              <a:t>in </a:t>
            </a:r>
            <a:r>
              <a:rPr lang="en-US" u="sng" dirty="0" smtClean="0">
                <a:latin typeface="Arial" panose="020B0604020202020204" pitchFamily="34" charset="0"/>
                <a:cs typeface="Arial" panose="020B0604020202020204" pitchFamily="34" charset="0"/>
              </a:rPr>
              <a:t>proper </a:t>
            </a:r>
            <a:r>
              <a:rPr lang="en-US" u="sng" dirty="0">
                <a:latin typeface="Arial" panose="020B0604020202020204" pitchFamily="34" charset="0"/>
                <a:cs typeface="Arial" panose="020B0604020202020204" pitchFamily="34" charset="0"/>
              </a:rPr>
              <a:t>format </a:t>
            </a:r>
            <a:r>
              <a:rPr lang="en-US" dirty="0">
                <a:latin typeface="Arial" panose="020B0604020202020204" pitchFamily="34" charset="0"/>
                <a:cs typeface="Arial" panose="020B0604020202020204" pitchFamily="34" charset="0"/>
              </a:rPr>
              <a:t>to IC. </a:t>
            </a:r>
            <a:r>
              <a:rPr lang="en-US" i="1" dirty="0">
                <a:latin typeface="Arial" panose="020B0604020202020204" pitchFamily="34" charset="0"/>
                <a:cs typeface="Arial" panose="020B0604020202020204" pitchFamily="34" charset="0"/>
              </a:rPr>
              <a:t>*Recommend letters of reference from religious leaders or supporting documents.</a:t>
            </a:r>
          </a:p>
          <a:p>
            <a:pPr marL="457200" indent="-338138">
              <a:buAutoNum type="arabicPeriod"/>
            </a:pPr>
            <a:r>
              <a:rPr lang="en-US" b="1" dirty="0">
                <a:latin typeface="Arial" panose="020B0604020202020204" pitchFamily="34" charset="0"/>
                <a:cs typeface="Arial" panose="020B0604020202020204" pitchFamily="34" charset="0"/>
              </a:rPr>
              <a:t>Soldier meets with chaplain </a:t>
            </a:r>
            <a:r>
              <a:rPr lang="en-US" dirty="0">
                <a:latin typeface="Arial" panose="020B0604020202020204" pitchFamily="34" charset="0"/>
                <a:cs typeface="Arial" panose="020B0604020202020204" pitchFamily="34" charset="0"/>
              </a:rPr>
              <a:t>identified for formal interview, chaplain writes </a:t>
            </a:r>
            <a:r>
              <a:rPr lang="en-US" dirty="0" smtClean="0">
                <a:latin typeface="Arial" panose="020B0604020202020204" pitchFamily="34" charset="0"/>
                <a:cs typeface="Arial" panose="020B0604020202020204" pitchFamily="34" charset="0"/>
              </a:rPr>
              <a:t>memo using proper memorandum format.</a:t>
            </a:r>
            <a:endParaRPr lang="en-US" dirty="0">
              <a:latin typeface="Arial" panose="020B0604020202020204" pitchFamily="34" charset="0"/>
              <a:cs typeface="Arial" panose="020B0604020202020204" pitchFamily="34" charset="0"/>
            </a:endParaRPr>
          </a:p>
          <a:p>
            <a:pPr marL="457200" indent="-338138">
              <a:buAutoNum type="arabicPeriod"/>
            </a:pPr>
            <a:r>
              <a:rPr lang="en-US" b="1" dirty="0">
                <a:latin typeface="Arial" panose="020B0604020202020204" pitchFamily="34" charset="0"/>
                <a:cs typeface="Arial" panose="020B0604020202020204" pitchFamily="34" charset="0"/>
              </a:rPr>
              <a:t>IC and BN </a:t>
            </a:r>
            <a:r>
              <a:rPr lang="en-US" b="1" dirty="0" smtClean="0">
                <a:latin typeface="Arial" panose="020B0604020202020204" pitchFamily="34" charset="0"/>
                <a:cs typeface="Arial" panose="020B0604020202020204" pitchFamily="34" charset="0"/>
              </a:rPr>
              <a:t>CDR write memos </a:t>
            </a:r>
            <a:r>
              <a:rPr lang="en-US" dirty="0">
                <a:latin typeface="Arial" panose="020B0604020202020204" pitchFamily="34" charset="0"/>
                <a:cs typeface="Arial" panose="020B0604020202020204" pitchFamily="34" charset="0"/>
              </a:rPr>
              <a:t>in consultation with </a:t>
            </a:r>
            <a:r>
              <a:rPr lang="en-US" dirty="0" smtClean="0">
                <a:latin typeface="Arial" panose="020B0604020202020204" pitchFamily="34" charset="0"/>
                <a:cs typeface="Arial" panose="020B0604020202020204" pitchFamily="34" charset="0"/>
              </a:rPr>
              <a:t>chaplain.</a:t>
            </a:r>
            <a:endParaRPr lang="en-US" dirty="0">
              <a:latin typeface="Arial" panose="020B0604020202020204" pitchFamily="34" charset="0"/>
              <a:cs typeface="Arial" panose="020B0604020202020204" pitchFamily="34" charset="0"/>
            </a:endParaRPr>
          </a:p>
          <a:p>
            <a:pPr marL="457200" indent="-338138">
              <a:buFontTx/>
              <a:buAutoNum type="arabicPeriod"/>
            </a:pPr>
            <a:r>
              <a:rPr lang="en-US" b="1" dirty="0">
                <a:latin typeface="Arial" panose="020B0604020202020204" pitchFamily="34" charset="0"/>
                <a:cs typeface="Arial" panose="020B0604020202020204" pitchFamily="34" charset="0"/>
              </a:rPr>
              <a:t>RA packet elevated to BDE CDR</a:t>
            </a:r>
            <a:r>
              <a:rPr lang="en-US" dirty="0">
                <a:latin typeface="Arial" panose="020B0604020202020204" pitchFamily="34" charset="0"/>
                <a:cs typeface="Arial" panose="020B0604020202020204" pitchFamily="34" charset="0"/>
              </a:rPr>
              <a:t> for approval/disapproval. *</a:t>
            </a:r>
            <a:r>
              <a:rPr lang="en-US" i="1" dirty="0" smtClean="0">
                <a:latin typeface="Arial" panose="020B0604020202020204" pitchFamily="34" charset="0"/>
                <a:cs typeface="Arial" panose="020B0604020202020204" pitchFamily="34" charset="0"/>
              </a:rPr>
              <a:t>BDE Chaplain </a:t>
            </a:r>
            <a:r>
              <a:rPr lang="en-US" i="1" dirty="0">
                <a:latin typeface="Arial" panose="020B0604020202020204" pitchFamily="34" charset="0"/>
                <a:cs typeface="Arial" panose="020B0604020202020204" pitchFamily="34" charset="0"/>
              </a:rPr>
              <a:t>should be </a:t>
            </a:r>
            <a:r>
              <a:rPr lang="en-US" i="1" dirty="0" smtClean="0">
                <a:latin typeface="Arial" panose="020B0604020202020204" pitchFamily="34" charset="0"/>
                <a:cs typeface="Arial" panose="020B0604020202020204" pitchFamily="34" charset="0"/>
              </a:rPr>
              <a:t>included. </a:t>
            </a:r>
            <a:r>
              <a:rPr lang="en-US" i="1" dirty="0">
                <a:latin typeface="Arial" panose="020B0604020202020204" pitchFamily="34" charset="0"/>
                <a:cs typeface="Arial" panose="020B0604020202020204" pitchFamily="34" charset="0"/>
              </a:rPr>
              <a:t>This ensures C2 and QC of interviewing chaplain’s Memo.</a:t>
            </a:r>
          </a:p>
          <a:p>
            <a:pPr marL="457200" indent="-338138">
              <a:buFontTx/>
              <a:buAutoNum type="arabicPeriod"/>
            </a:pPr>
            <a:r>
              <a:rPr lang="en-US" b="1" dirty="0">
                <a:latin typeface="Arial" panose="020B0604020202020204" pitchFamily="34" charset="0"/>
                <a:cs typeface="Arial" panose="020B0604020202020204" pitchFamily="34" charset="0"/>
              </a:rPr>
              <a:t>Packet elevated to GCMCA </a:t>
            </a:r>
            <a:r>
              <a:rPr lang="en-US" dirty="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Command </a:t>
            </a:r>
            <a:r>
              <a:rPr lang="en-US" i="1" dirty="0">
                <a:latin typeface="Arial" panose="020B0604020202020204" pitchFamily="34" charset="0"/>
                <a:cs typeface="Arial" panose="020B0604020202020204" pitchFamily="34" charset="0"/>
              </a:rPr>
              <a:t>has </a:t>
            </a:r>
            <a:r>
              <a:rPr lang="en-US" i="1" dirty="0" smtClean="0">
                <a:latin typeface="Arial" panose="020B0604020202020204" pitchFamily="34" charset="0"/>
                <a:cs typeface="Arial" panose="020B0604020202020204" pitchFamily="34" charset="0"/>
              </a:rPr>
              <a:t>approximately </a:t>
            </a:r>
            <a:r>
              <a:rPr lang="en-US" b="1" i="1" dirty="0" smtClean="0">
                <a:latin typeface="Arial" panose="020B0604020202020204" pitchFamily="34" charset="0"/>
                <a:cs typeface="Arial" panose="020B0604020202020204" pitchFamily="34" charset="0"/>
              </a:rPr>
              <a:t>20-22 </a:t>
            </a:r>
            <a:r>
              <a:rPr lang="en-US" b="1" i="1" dirty="0">
                <a:latin typeface="Arial" panose="020B0604020202020204" pitchFamily="34" charset="0"/>
                <a:cs typeface="Arial" panose="020B0604020202020204" pitchFamily="34" charset="0"/>
              </a:rPr>
              <a:t>days to send packet to GCMCA</a:t>
            </a:r>
            <a:r>
              <a:rPr lang="en-US" i="1" dirty="0">
                <a:latin typeface="Arial" panose="020B0604020202020204" pitchFamily="34" charset="0"/>
                <a:cs typeface="Arial" panose="020B0604020202020204" pitchFamily="34" charset="0"/>
              </a:rPr>
              <a:t>. *GCMCA staff will consult with OCCH/OTJAG/G-1 to ensure consistency and fairness across the </a:t>
            </a:r>
            <a:r>
              <a:rPr lang="en-US" i="1" dirty="0" smtClean="0">
                <a:latin typeface="Arial" panose="020B0604020202020204" pitchFamily="34" charset="0"/>
                <a:cs typeface="Arial" panose="020B0604020202020204" pitchFamily="34" charset="0"/>
              </a:rPr>
              <a:t>force. GCMCA </a:t>
            </a:r>
            <a:r>
              <a:rPr lang="en-US" i="1" dirty="0">
                <a:latin typeface="Arial" panose="020B0604020202020204" pitchFamily="34" charset="0"/>
                <a:cs typeface="Arial" panose="020B0604020202020204" pitchFamily="34" charset="0"/>
              </a:rPr>
              <a:t>staff should </a:t>
            </a:r>
            <a:r>
              <a:rPr lang="en-US" i="1" dirty="0" smtClean="0">
                <a:latin typeface="Arial" panose="020B0604020202020204" pitchFamily="34" charset="0"/>
                <a:cs typeface="Arial" panose="020B0604020202020204" pitchFamily="34" charset="0"/>
              </a:rPr>
              <a:t>send </a:t>
            </a:r>
            <a:r>
              <a:rPr lang="en-US" i="1" dirty="0">
                <a:latin typeface="Arial" panose="020B0604020202020204" pitchFamily="34" charset="0"/>
                <a:cs typeface="Arial" panose="020B0604020202020204" pitchFamily="34" charset="0"/>
              </a:rPr>
              <a:t>complete packets to OCCH/OTJAG/G-1 for review </a:t>
            </a:r>
            <a:r>
              <a:rPr lang="en-US" b="1" i="1" dirty="0">
                <a:latin typeface="Arial" panose="020B0604020202020204" pitchFamily="34" charset="0"/>
                <a:cs typeface="Arial" panose="020B0604020202020204" pitchFamily="34" charset="0"/>
              </a:rPr>
              <a:t>NLT 23-25 days</a:t>
            </a:r>
            <a:r>
              <a:rPr lang="en-US" i="1" dirty="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from </a:t>
            </a:r>
            <a:r>
              <a:rPr lang="en-US" i="1" dirty="0">
                <a:latin typeface="Arial" panose="020B0604020202020204" pitchFamily="34" charset="0"/>
                <a:cs typeface="Arial" panose="020B0604020202020204" pitchFamily="34" charset="0"/>
              </a:rPr>
              <a:t>receiving request from </a:t>
            </a:r>
            <a:r>
              <a:rPr lang="en-US" i="1" dirty="0" smtClean="0">
                <a:latin typeface="Arial" panose="020B0604020202020204" pitchFamily="34" charset="0"/>
                <a:cs typeface="Arial" panose="020B0604020202020204" pitchFamily="34" charset="0"/>
              </a:rPr>
              <a:t>Soldier. </a:t>
            </a:r>
            <a:r>
              <a:rPr lang="en-US" b="1" i="1" dirty="0" smtClean="0">
                <a:latin typeface="Arial" panose="020B0604020202020204" pitchFamily="34" charset="0"/>
                <a:cs typeface="Arial" panose="020B0604020202020204" pitchFamily="34" charset="0"/>
              </a:rPr>
              <a:t>GCMCA has 30 days </a:t>
            </a:r>
            <a:r>
              <a:rPr lang="en-US" i="1" dirty="0" smtClean="0">
                <a:latin typeface="Arial" panose="020B0604020202020204" pitchFamily="34" charset="0"/>
                <a:cs typeface="Arial" panose="020B0604020202020204" pitchFamily="34" charset="0"/>
              </a:rPr>
              <a:t>to approve and respond to requestor or recommend disapproval and elevate packet to DCS-G-1.</a:t>
            </a:r>
            <a:endParaRPr lang="en-US" i="1" dirty="0">
              <a:latin typeface="Arial" panose="020B0604020202020204" pitchFamily="34" charset="0"/>
              <a:cs typeface="Arial" panose="020B0604020202020204" pitchFamily="34" charset="0"/>
            </a:endParaRPr>
          </a:p>
          <a:p>
            <a:pPr marL="457200" indent="-338138">
              <a:buAutoNum type="arabicPeriod"/>
            </a:pPr>
            <a:r>
              <a:rPr lang="en-US" b="1" dirty="0">
                <a:latin typeface="Arial" panose="020B0604020202020204" pitchFamily="34" charset="0"/>
                <a:cs typeface="Arial" panose="020B0604020202020204" pitchFamily="34" charset="0"/>
              </a:rPr>
              <a:t>GCMCA Approves/Disapproves. </a:t>
            </a:r>
            <a:r>
              <a:rPr lang="en-US" dirty="0">
                <a:latin typeface="Arial" panose="020B0604020202020204" pitchFamily="34" charset="0"/>
                <a:cs typeface="Arial" panose="020B0604020202020204" pitchFamily="34" charset="0"/>
              </a:rPr>
              <a:t>If approved action is sent to DCS G-1, filed in Soldier’s </a:t>
            </a:r>
            <a:r>
              <a:rPr lang="en-US" dirty="0" err="1">
                <a:latin typeface="Arial" panose="020B0604020202020204" pitchFamily="34" charset="0"/>
                <a:cs typeface="Arial" panose="020B0604020202020204" pitchFamily="34" charset="0"/>
              </a:rPr>
              <a:t>OMPF</a:t>
            </a:r>
            <a:r>
              <a:rPr lang="en-US" dirty="0">
                <a:latin typeface="Arial" panose="020B0604020202020204" pitchFamily="34" charset="0"/>
                <a:cs typeface="Arial" panose="020B0604020202020204" pitchFamily="34" charset="0"/>
              </a:rPr>
              <a:t>, and Soldier is notified through </a:t>
            </a:r>
            <a:r>
              <a:rPr lang="en-US" dirty="0" err="1">
                <a:latin typeface="Arial" panose="020B0604020202020204" pitchFamily="34" charset="0"/>
                <a:cs typeface="Arial" panose="020B0604020202020204" pitchFamily="34" charset="0"/>
              </a:rPr>
              <a:t>COC</a:t>
            </a:r>
            <a:r>
              <a:rPr lang="en-US" dirty="0">
                <a:latin typeface="Arial" panose="020B0604020202020204" pitchFamily="34" charset="0"/>
                <a:cs typeface="Arial" panose="020B0604020202020204" pitchFamily="34" charset="0"/>
              </a:rPr>
              <a:t> by memorandum. </a:t>
            </a:r>
            <a:r>
              <a:rPr lang="en-US" sz="1600" dirty="0">
                <a:latin typeface="Arial" panose="020B0604020202020204" pitchFamily="34" charset="0"/>
                <a:cs typeface="Arial" panose="020B0604020202020204" pitchFamily="34" charset="0"/>
              </a:rPr>
              <a:t>*</a:t>
            </a:r>
            <a:r>
              <a:rPr lang="en-US" sz="1600" b="1" i="1" dirty="0">
                <a:latin typeface="Arial" panose="020B0604020202020204" pitchFamily="34" charset="0"/>
                <a:cs typeface="Arial" panose="020B0604020202020204" pitchFamily="34" charset="0"/>
              </a:rPr>
              <a:t>If RA exceeds GCMCA authority, or is disapproved, GCMCA will elevate packet with approval/disapproval recommendation to DCS G-1 for final decision.</a:t>
            </a:r>
          </a:p>
        </p:txBody>
      </p:sp>
      <p:sp>
        <p:nvSpPr>
          <p:cNvPr id="7" name="Title 1"/>
          <p:cNvSpPr>
            <a:spLocks noGrp="1"/>
          </p:cNvSpPr>
          <p:nvPr>
            <p:ph type="title"/>
          </p:nvPr>
        </p:nvSpPr>
        <p:spPr>
          <a:xfrm>
            <a:off x="876301" y="98215"/>
            <a:ext cx="7797436" cy="518633"/>
          </a:xfrm>
        </p:spPr>
        <p:txBody>
          <a:bodyPr>
            <a:normAutofit fontScale="90000"/>
          </a:bodyPr>
          <a:lstStyle/>
          <a:p>
            <a:pPr algn="ctr"/>
            <a:r>
              <a:rPr lang="en-US" sz="2300" b="1" dirty="0" smtClean="0">
                <a:latin typeface="Arial" panose="020B0604020202020204" pitchFamily="34" charset="0"/>
                <a:cs typeface="Arial" panose="020B0604020202020204" pitchFamily="34" charset="0"/>
              </a:rPr>
              <a:t>D. The </a:t>
            </a:r>
            <a:r>
              <a:rPr lang="en-US" sz="2300" b="1" dirty="0">
                <a:latin typeface="Arial" panose="020B0604020202020204" pitchFamily="34" charset="0"/>
                <a:cs typeface="Arial" panose="020B0604020202020204" pitchFamily="34" charset="0"/>
              </a:rPr>
              <a:t>“Glide Path” for </a:t>
            </a:r>
            <a:r>
              <a:rPr lang="en-US" sz="2300" b="1" dirty="0" smtClean="0">
                <a:latin typeface="Arial" panose="020B0604020202020204" pitchFamily="34" charset="0"/>
                <a:cs typeface="Arial" panose="020B0604020202020204" pitchFamily="34" charset="0"/>
              </a:rPr>
              <a:t>GCMCA (or higher) RA </a:t>
            </a:r>
            <a:r>
              <a:rPr lang="en-US" sz="2300" b="1" dirty="0">
                <a:latin typeface="Arial" panose="020B0604020202020204" pitchFamily="34" charset="0"/>
                <a:cs typeface="Arial" panose="020B0604020202020204" pitchFamily="34" charset="0"/>
              </a:rPr>
              <a:t>requests</a:t>
            </a:r>
          </a:p>
        </p:txBody>
      </p:sp>
      <p:sp>
        <p:nvSpPr>
          <p:cNvPr id="8" name="Rectangle 7"/>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50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3647-06E0-4F7C-A227-BEB8878EB54F}"/>
              </a:ext>
            </a:extLst>
          </p:cNvPr>
          <p:cNvSpPr>
            <a:spLocks noGrp="1"/>
          </p:cNvSpPr>
          <p:nvPr>
            <p:ph type="title"/>
          </p:nvPr>
        </p:nvSpPr>
        <p:spPr>
          <a:xfrm>
            <a:off x="936702" y="77097"/>
            <a:ext cx="8099251" cy="662782"/>
          </a:xfrm>
        </p:spPr>
        <p:txBody>
          <a:bodyPr>
            <a:normAutofit fontScale="90000"/>
          </a:bodyPr>
          <a:lstStyle/>
          <a:p>
            <a:r>
              <a:rPr lang="en-US" sz="2400" dirty="0" smtClean="0"/>
              <a:t>D. Process Table for Uniform and Grooming Requests </a:t>
            </a:r>
            <a:r>
              <a:rPr lang="en-US" sz="1800" dirty="0" smtClean="0"/>
              <a:t>(1 of 2)</a:t>
            </a:r>
            <a:endParaRPr lang="en-US" sz="1800" dirty="0"/>
          </a:p>
        </p:txBody>
      </p:sp>
      <p:pic>
        <p:nvPicPr>
          <p:cNvPr id="4" name="Picture 3">
            <a:extLst>
              <a:ext uri="{FF2B5EF4-FFF2-40B4-BE49-F238E27FC236}">
                <a16:creationId xmlns:a16="http://schemas.microsoft.com/office/drawing/2014/main" id="{CAEFF719-9413-452D-B4DD-E62957E295E7}"/>
              </a:ext>
            </a:extLst>
          </p:cNvPr>
          <p:cNvPicPr>
            <a:picLocks noChangeAspect="1"/>
          </p:cNvPicPr>
          <p:nvPr/>
        </p:nvPicPr>
        <p:blipFill>
          <a:blip r:embed="rId2"/>
          <a:stretch>
            <a:fillRect/>
          </a:stretch>
        </p:blipFill>
        <p:spPr>
          <a:xfrm>
            <a:off x="1017038" y="823004"/>
            <a:ext cx="8018916" cy="5660923"/>
          </a:xfrm>
          <a:prstGeom prst="rect">
            <a:avLst/>
          </a:prstGeom>
        </p:spPr>
      </p:pic>
      <p:sp>
        <p:nvSpPr>
          <p:cNvPr id="6" name="Rectangle 5"/>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090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3EA7A7-0530-4B13-B8C8-287EAB239AAE}"/>
              </a:ext>
            </a:extLst>
          </p:cNvPr>
          <p:cNvPicPr>
            <a:picLocks noChangeAspect="1"/>
          </p:cNvPicPr>
          <p:nvPr/>
        </p:nvPicPr>
        <p:blipFill>
          <a:blip r:embed="rId2"/>
          <a:stretch>
            <a:fillRect/>
          </a:stretch>
        </p:blipFill>
        <p:spPr>
          <a:xfrm>
            <a:off x="1058445" y="855023"/>
            <a:ext cx="7904168" cy="5620575"/>
          </a:xfrm>
          <a:prstGeom prst="rect">
            <a:avLst/>
          </a:prstGeom>
        </p:spPr>
      </p:pic>
      <p:cxnSp>
        <p:nvCxnSpPr>
          <p:cNvPr id="11" name="Straight Connector 10">
            <a:extLst>
              <a:ext uri="{FF2B5EF4-FFF2-40B4-BE49-F238E27FC236}">
                <a16:creationId xmlns:a16="http://schemas.microsoft.com/office/drawing/2014/main" id="{35B32A0B-5C11-4F60-9C9E-292EE926FFB9}"/>
              </a:ext>
            </a:extLst>
          </p:cNvPr>
          <p:cNvCxnSpPr/>
          <p:nvPr/>
        </p:nvCxnSpPr>
        <p:spPr>
          <a:xfrm>
            <a:off x="1102689" y="855023"/>
            <a:ext cx="78156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CD163647-06E0-4F7C-A227-BEB8878EB54F}"/>
              </a:ext>
            </a:extLst>
          </p:cNvPr>
          <p:cNvSpPr>
            <a:spLocks noGrp="1"/>
          </p:cNvSpPr>
          <p:nvPr>
            <p:ph type="title"/>
          </p:nvPr>
        </p:nvSpPr>
        <p:spPr>
          <a:xfrm>
            <a:off x="847493" y="77097"/>
            <a:ext cx="8196146" cy="662782"/>
          </a:xfrm>
        </p:spPr>
        <p:txBody>
          <a:bodyPr>
            <a:normAutofit fontScale="90000"/>
          </a:bodyPr>
          <a:lstStyle/>
          <a:p>
            <a:r>
              <a:rPr lang="en-US" sz="2400" dirty="0" smtClean="0"/>
              <a:t>D. Process Table for Uniform and Grooming Requests </a:t>
            </a:r>
            <a:r>
              <a:rPr lang="en-US" sz="1800" dirty="0" smtClean="0"/>
              <a:t>(2 of 2)</a:t>
            </a:r>
            <a:endParaRPr lang="en-US" sz="1800" dirty="0"/>
          </a:p>
        </p:txBody>
      </p:sp>
      <p:sp>
        <p:nvSpPr>
          <p:cNvPr id="8" name="Rectangle 7"/>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133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1AE8-F196-4E72-9CFD-D65087E298D4}"/>
              </a:ext>
            </a:extLst>
          </p:cNvPr>
          <p:cNvSpPr>
            <a:spLocks noGrp="1"/>
          </p:cNvSpPr>
          <p:nvPr>
            <p:ph type="title"/>
          </p:nvPr>
        </p:nvSpPr>
        <p:spPr>
          <a:xfrm>
            <a:off x="843685" y="2719392"/>
            <a:ext cx="7142225" cy="1164239"/>
          </a:xfrm>
        </p:spPr>
        <p:txBody>
          <a:bodyPr>
            <a:normAutofit/>
          </a:bodyPr>
          <a:lstStyle/>
          <a:p>
            <a:r>
              <a:rPr lang="en-US" sz="2400" dirty="0"/>
              <a:t>Chaplain/Religious Affairs </a:t>
            </a:r>
            <a:r>
              <a:rPr lang="en-US" sz="2400" dirty="0" smtClean="0"/>
              <a:t>Specialist Roles and Responsibilities </a:t>
            </a:r>
            <a:endParaRPr lang="en-US" sz="2400" dirty="0"/>
          </a:p>
        </p:txBody>
      </p:sp>
      <p:sp>
        <p:nvSpPr>
          <p:cNvPr id="3" name="Rectangle 2"/>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358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0310" y="116913"/>
            <a:ext cx="8463690" cy="498544"/>
          </a:xfrm>
        </p:spPr>
        <p:txBody>
          <a:bodyPr>
            <a:noAutofit/>
          </a:bodyPr>
          <a:lstStyle/>
          <a:p>
            <a:r>
              <a:rPr lang="en-US" sz="2400" dirty="0" smtClean="0"/>
              <a:t>E. Chaplain/</a:t>
            </a:r>
            <a:r>
              <a:rPr lang="en-US" sz="2400" dirty="0"/>
              <a:t>Religious Affairs Specialist</a:t>
            </a:r>
            <a:r>
              <a:rPr lang="en-US" sz="2400" dirty="0" smtClean="0"/>
              <a:t> </a:t>
            </a:r>
            <a:r>
              <a:rPr lang="en-US" sz="2400" dirty="0"/>
              <a:t>Roles in </a:t>
            </a:r>
            <a:r>
              <a:rPr lang="en-US" sz="2400" dirty="0" smtClean="0"/>
              <a:t>RA</a:t>
            </a:r>
            <a:endParaRPr lang="en-US" sz="2400" dirty="0"/>
          </a:p>
        </p:txBody>
      </p:sp>
      <p:sp>
        <p:nvSpPr>
          <p:cNvPr id="5" name="Rectangle 4"/>
          <p:cNvSpPr/>
          <p:nvPr/>
        </p:nvSpPr>
        <p:spPr>
          <a:xfrm>
            <a:off x="0" y="951581"/>
            <a:ext cx="8768219" cy="3508653"/>
          </a:xfrm>
          <a:prstGeom prst="rect">
            <a:avLst/>
          </a:prstGeom>
        </p:spPr>
        <p:txBody>
          <a:bodyPr wrap="square">
            <a:spAutoFit/>
          </a:bodyPr>
          <a:lstStyle/>
          <a:p>
            <a:pPr lvl="1"/>
            <a:r>
              <a:rPr lang="en-US" sz="2000" b="1" u="sng" dirty="0" smtClean="0">
                <a:latin typeface="Arial" panose="020B0604020202020204" pitchFamily="34" charset="0"/>
                <a:cs typeface="Arial" panose="020B0604020202020204" pitchFamily="34" charset="0"/>
              </a:rPr>
              <a:t>1. General </a:t>
            </a:r>
            <a:r>
              <a:rPr lang="en-US" sz="2000" b="1" u="sng" dirty="0">
                <a:latin typeface="Arial" panose="020B0604020202020204" pitchFamily="34" charset="0"/>
                <a:cs typeface="Arial" panose="020B0604020202020204" pitchFamily="34" charset="0"/>
              </a:rPr>
              <a:t>RA Advisory Role </a:t>
            </a:r>
            <a:r>
              <a:rPr lang="en-US" sz="2000" dirty="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Internal Advisement</a:t>
            </a:r>
            <a:r>
              <a:rPr lang="en-US" sz="2000" dirty="0">
                <a:latin typeface="Arial" panose="020B0604020202020204" pitchFamily="34" charset="0"/>
                <a:cs typeface="Arial" panose="020B0604020202020204" pitchFamily="34" charset="0"/>
              </a:rPr>
              <a:t>)</a:t>
            </a:r>
          </a:p>
          <a:p>
            <a:pPr marL="968375" indent="-233363">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Chaplains and Religious Affairs Specialists </a:t>
            </a:r>
            <a:r>
              <a:rPr lang="en-US" dirty="0" smtClean="0">
                <a:latin typeface="Arial" panose="020B0604020202020204" pitchFamily="34" charset="0"/>
                <a:cs typeface="Arial" panose="020B0604020202020204" pitchFamily="34" charset="0"/>
              </a:rPr>
              <a:t>serve </a:t>
            </a:r>
            <a:r>
              <a:rPr lang="en-US" dirty="0">
                <a:latin typeface="Arial" panose="020B0604020202020204" pitchFamily="34" charset="0"/>
                <a:cs typeface="Arial" panose="020B0604020202020204" pitchFamily="34" charset="0"/>
              </a:rPr>
              <a:t>in a </a:t>
            </a:r>
            <a:r>
              <a:rPr lang="en-US" b="1" dirty="0">
                <a:latin typeface="Arial" panose="020B0604020202020204" pitchFamily="34" charset="0"/>
                <a:cs typeface="Arial" panose="020B0604020202020204" pitchFamily="34" charset="0"/>
              </a:rPr>
              <a:t>General RA Advisory</a:t>
            </a:r>
            <a:r>
              <a:rPr lang="en-US" dirty="0">
                <a:latin typeface="Arial" panose="020B0604020202020204" pitchFamily="34" charset="0"/>
                <a:cs typeface="Arial" panose="020B0604020202020204" pitchFamily="34" charset="0"/>
              </a:rPr>
              <a:t> role helping Army leaders understand the free exercise of religion beyond mere compliance with minimal legal requirements.</a:t>
            </a:r>
            <a:r>
              <a:rPr lang="en-US" i="1" dirty="0">
                <a:latin typeface="Arial" panose="020B0604020202020204" pitchFamily="34" charset="0"/>
                <a:cs typeface="Arial" panose="020B0604020202020204" pitchFamily="34" charset="0"/>
              </a:rPr>
              <a:t> </a:t>
            </a:r>
          </a:p>
          <a:p>
            <a:pPr marL="968375" indent="-233363">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Chaplains and Religious Affairs </a:t>
            </a:r>
            <a:r>
              <a:rPr lang="en-US" dirty="0" smtClean="0">
                <a:latin typeface="Arial" panose="020B0604020202020204" pitchFamily="34" charset="0"/>
                <a:cs typeface="Arial" panose="020B0604020202020204" pitchFamily="34" charset="0"/>
              </a:rPr>
              <a:t>Specialists </a:t>
            </a:r>
            <a:r>
              <a:rPr lang="en-US" dirty="0">
                <a:latin typeface="Arial" panose="020B0604020202020204" pitchFamily="34" charset="0"/>
                <a:cs typeface="Arial" panose="020B0604020202020204" pitchFamily="34" charset="0"/>
              </a:rPr>
              <a:t>offer confidential advice to Soldiers and commanders for all communication including one-on-one RA discussions</a:t>
            </a:r>
            <a:r>
              <a:rPr lang="en-US" dirty="0" smtClean="0">
                <a:latin typeface="Arial" panose="020B0604020202020204" pitchFamily="34" charset="0"/>
                <a:cs typeface="Arial" panose="020B0604020202020204" pitchFamily="34" charset="0"/>
              </a:rPr>
              <a:t>.</a:t>
            </a:r>
            <a:endParaRPr lang="en-US" i="1" dirty="0">
              <a:latin typeface="Arial" panose="020B0604020202020204" pitchFamily="34" charset="0"/>
              <a:cs typeface="Arial" panose="020B0604020202020204" pitchFamily="34" charset="0"/>
            </a:endParaRPr>
          </a:p>
          <a:p>
            <a:pPr marL="968375" indent="-233363">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Chaplains and Religious Affairs Specialists serve as ‘subject matter </a:t>
            </a:r>
            <a:r>
              <a:rPr lang="en-US" dirty="0" smtClean="0">
                <a:latin typeface="Arial" panose="020B0604020202020204" pitchFamily="34" charset="0"/>
                <a:cs typeface="Arial" panose="020B0604020202020204" pitchFamily="34" charset="0"/>
              </a:rPr>
              <a:t>experts’ </a:t>
            </a:r>
            <a:r>
              <a:rPr lang="en-US" dirty="0">
                <a:latin typeface="Arial" panose="020B0604020202020204" pitchFamily="34" charset="0"/>
                <a:cs typeface="Arial" panose="020B0604020202020204" pitchFamily="34" charset="0"/>
              </a:rPr>
              <a:t>and must understand Army RA policy and processes.</a:t>
            </a:r>
          </a:p>
          <a:p>
            <a:pPr marL="968375" indent="-233363">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Authoritative guidance on the Chaplain Corps RA advisory role is provided in Chapter 1 and Appendix A of ATP 1-05.04.</a:t>
            </a:r>
            <a:endParaRPr lang="en-US" sz="2000" b="1"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B3F7F0D-B6A3-40BC-9359-95425DA7CCD1}"/>
              </a:ext>
            </a:extLst>
          </p:cNvPr>
          <p:cNvSpPr/>
          <p:nvPr/>
        </p:nvSpPr>
        <p:spPr>
          <a:xfrm>
            <a:off x="513843" y="4667102"/>
            <a:ext cx="7740531" cy="1569660"/>
          </a:xfrm>
          <a:prstGeom prst="rect">
            <a:avLst/>
          </a:prstGeom>
        </p:spPr>
        <p:txBody>
          <a:bodyPr wrap="square">
            <a:spAutoFit/>
          </a:bodyPr>
          <a:lstStyle/>
          <a:p>
            <a:pPr lvl="1" algn="ctr">
              <a:spcBef>
                <a:spcPts val="600"/>
              </a:spcBef>
            </a:pPr>
            <a:r>
              <a:rPr lang="en-US" sz="1600" i="1" dirty="0">
                <a:latin typeface="Arial" panose="020B0604020202020204" pitchFamily="34" charset="0"/>
                <a:cs typeface="Arial" panose="020B0604020202020204" pitchFamily="34" charset="0"/>
              </a:rPr>
              <a:t>“[I]</a:t>
            </a:r>
            <a:r>
              <a:rPr lang="en-US" sz="1600" i="1" dirty="0" err="1">
                <a:latin typeface="Arial" panose="020B0604020202020204" pitchFamily="34" charset="0"/>
                <a:cs typeface="Arial" panose="020B0604020202020204" pitchFamily="34" charset="0"/>
              </a:rPr>
              <a:t>nternal</a:t>
            </a:r>
            <a:r>
              <a:rPr lang="en-US" sz="1600" i="1" dirty="0">
                <a:latin typeface="Arial" panose="020B0604020202020204" pitchFamily="34" charset="0"/>
                <a:cs typeface="Arial" panose="020B0604020202020204" pitchFamily="34" charset="0"/>
              </a:rPr>
              <a:t> advisement supports commanders' and leaders' awareness of free exercise values </a:t>
            </a:r>
            <a:r>
              <a:rPr lang="en-US" sz="1600" b="1" i="1" dirty="0">
                <a:latin typeface="Arial" panose="020B0604020202020204" pitchFamily="34" charset="0"/>
                <a:cs typeface="Arial" panose="020B0604020202020204" pitchFamily="34" charset="0"/>
              </a:rPr>
              <a:t>not merely for reason of legal compliance</a:t>
            </a:r>
            <a:r>
              <a:rPr lang="en-US" sz="1600" i="1" dirty="0">
                <a:latin typeface="Arial" panose="020B0604020202020204" pitchFamily="34" charset="0"/>
                <a:cs typeface="Arial" panose="020B0604020202020204" pitchFamily="34" charset="0"/>
              </a:rPr>
              <a:t>. Free exercise of religion also serves end state purposes related to the Army mission of </a:t>
            </a:r>
            <a:r>
              <a:rPr lang="en-US" sz="1600" b="1" i="1" dirty="0">
                <a:latin typeface="Arial" panose="020B0604020202020204" pitchFamily="34" charset="0"/>
                <a:cs typeface="Arial" panose="020B0604020202020204" pitchFamily="34" charset="0"/>
              </a:rPr>
              <a:t>sustaining Soldiers' short- and long-term readiness, building ethical and moral strength and motivation </a:t>
            </a:r>
            <a:r>
              <a:rPr lang="en-US" sz="1600" i="1" dirty="0">
                <a:latin typeface="Arial" panose="020B0604020202020204" pitchFamily="34" charset="0"/>
                <a:cs typeface="Arial" panose="020B0604020202020204" pitchFamily="34" charset="0"/>
              </a:rPr>
              <a:t>to meet present and future challenges.”</a:t>
            </a:r>
            <a:endParaRPr lang="en-US" sz="1600" dirty="0">
              <a:latin typeface="Arial" panose="020B0604020202020204" pitchFamily="34" charset="0"/>
              <a:cs typeface="Arial" panose="020B0604020202020204" pitchFamily="34" charset="0"/>
            </a:endParaRPr>
          </a:p>
          <a:p>
            <a:pPr lvl="2" algn="r"/>
            <a:r>
              <a:rPr lang="en-US" sz="1600" dirty="0">
                <a:latin typeface="Arial" panose="020B0604020202020204" pitchFamily="34" charset="0"/>
                <a:cs typeface="Arial" panose="020B0604020202020204" pitchFamily="34" charset="0"/>
              </a:rPr>
              <a:t>					  ATP 1-05.04, </a:t>
            </a:r>
            <a:r>
              <a:rPr lang="en-US" sz="1600" dirty="0" err="1">
                <a:latin typeface="Arial" panose="020B0604020202020204" pitchFamily="34" charset="0"/>
                <a:cs typeface="Arial" panose="020B0604020202020204" pitchFamily="34" charset="0"/>
              </a:rPr>
              <a:t>p.1</a:t>
            </a:r>
            <a:r>
              <a:rPr lang="en-US" sz="1600" dirty="0">
                <a:latin typeface="Arial" panose="020B0604020202020204" pitchFamily="34" charset="0"/>
                <a:cs typeface="Arial" panose="020B0604020202020204" pitchFamily="34" charset="0"/>
              </a:rPr>
              <a:t>-6</a:t>
            </a:r>
            <a:endParaRPr lang="en-US" dirty="0"/>
          </a:p>
        </p:txBody>
      </p:sp>
      <p:sp>
        <p:nvSpPr>
          <p:cNvPr id="6" name="Rectangle 5"/>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894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7688" y="84083"/>
            <a:ext cx="7443654" cy="498544"/>
          </a:xfrm>
        </p:spPr>
        <p:txBody>
          <a:bodyPr>
            <a:normAutofit/>
          </a:bodyPr>
          <a:lstStyle/>
          <a:p>
            <a:r>
              <a:rPr lang="en-US" sz="2400" dirty="0" smtClean="0"/>
              <a:t>E. </a:t>
            </a:r>
            <a:r>
              <a:rPr lang="en-US" sz="2400" dirty="0"/>
              <a:t>Chaplains’ RA Formal </a:t>
            </a:r>
            <a:r>
              <a:rPr lang="en-US" sz="2400" u="sng" dirty="0"/>
              <a:t>Interviewer Role </a:t>
            </a:r>
          </a:p>
        </p:txBody>
      </p:sp>
      <p:sp>
        <p:nvSpPr>
          <p:cNvPr id="5" name="Rectangle 4"/>
          <p:cNvSpPr/>
          <p:nvPr/>
        </p:nvSpPr>
        <p:spPr>
          <a:xfrm>
            <a:off x="414068" y="943269"/>
            <a:ext cx="8314296" cy="4832092"/>
          </a:xfrm>
          <a:prstGeom prst="rect">
            <a:avLst/>
          </a:prstGeom>
        </p:spPr>
        <p:txBody>
          <a:bodyPr wrap="square">
            <a:spAutoFit/>
          </a:bodyPr>
          <a:lstStyle/>
          <a:p>
            <a:r>
              <a:rPr lang="en-US" sz="2000" b="1" u="sng" dirty="0" smtClean="0">
                <a:latin typeface="Arial" panose="020B0604020202020204" pitchFamily="34" charset="0"/>
                <a:cs typeface="Arial" panose="020B0604020202020204" pitchFamily="34" charset="0"/>
              </a:rPr>
              <a:t>2. </a:t>
            </a:r>
            <a:r>
              <a:rPr lang="en-US" sz="2000" b="1" u="sng" dirty="0">
                <a:latin typeface="Arial" panose="020B0604020202020204" pitchFamily="34" charset="0"/>
                <a:cs typeface="Arial" panose="020B0604020202020204" pitchFamily="34" charset="0"/>
              </a:rPr>
              <a:t>Chaplains RA Formal Interviewer </a:t>
            </a:r>
            <a:r>
              <a:rPr lang="en-US" sz="2000" b="1" u="sng" dirty="0" smtClean="0">
                <a:latin typeface="Arial" panose="020B0604020202020204" pitchFamily="34" charset="0"/>
                <a:cs typeface="Arial" panose="020B0604020202020204" pitchFamily="34" charset="0"/>
              </a:rPr>
              <a:t>Role* </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 chaplain-conducted formal RA interview</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(with accompanying memorandum) is a defined requirement for </a:t>
            </a:r>
            <a:r>
              <a:rPr lang="en-US" sz="2000" b="1" dirty="0">
                <a:latin typeface="Arial" panose="020B0604020202020204" pitchFamily="34" charset="0"/>
                <a:cs typeface="Arial" panose="020B0604020202020204" pitchFamily="34" charset="0"/>
              </a:rPr>
              <a:t>certain types </a:t>
            </a:r>
            <a:r>
              <a:rPr lang="en-US" sz="2000" dirty="0">
                <a:latin typeface="Arial" panose="020B0604020202020204" pitchFamily="34" charset="0"/>
                <a:cs typeface="Arial" panose="020B0604020202020204" pitchFamily="34" charset="0"/>
              </a:rPr>
              <a:t>of RA. </a:t>
            </a:r>
          </a:p>
          <a:p>
            <a:pPr marL="573088" indent="-231775"/>
            <a:endParaRPr lang="en-US" sz="1200" dirty="0">
              <a:latin typeface="Arial" panose="020B0604020202020204" pitchFamily="34" charset="0"/>
              <a:cs typeface="Arial" panose="020B0604020202020204" pitchFamily="34" charset="0"/>
            </a:endParaRPr>
          </a:p>
          <a:p>
            <a:pPr marL="573088" indent="-231775">
              <a:buFont typeface="Arial" panose="020B0604020202020204" pitchFamily="34" charset="0"/>
              <a:buChar char="•"/>
            </a:pPr>
            <a:r>
              <a:rPr lang="en-US" b="1" dirty="0">
                <a:latin typeface="Arial" panose="020B0604020202020204" pitchFamily="34" charset="0"/>
                <a:cs typeface="Arial" panose="020B0604020202020204" pitchFamily="34" charset="0"/>
              </a:rPr>
              <a:t>When Required: </a:t>
            </a:r>
            <a:r>
              <a:rPr lang="en-US" dirty="0">
                <a:latin typeface="Arial" panose="020B0604020202020204" pitchFamily="34" charset="0"/>
                <a:cs typeface="Arial" panose="020B0604020202020204" pitchFamily="34" charset="0"/>
              </a:rPr>
              <a:t>A chaplain </a:t>
            </a:r>
            <a:r>
              <a:rPr lang="en-US" b="1" dirty="0">
                <a:latin typeface="Arial" panose="020B0604020202020204" pitchFamily="34" charset="0"/>
                <a:cs typeface="Arial" panose="020B0604020202020204" pitchFamily="34" charset="0"/>
              </a:rPr>
              <a:t>formal</a:t>
            </a:r>
            <a:r>
              <a:rPr lang="en-US" dirty="0">
                <a:latin typeface="Arial" panose="020B0604020202020204" pitchFamily="34" charset="0"/>
                <a:cs typeface="Arial" panose="020B0604020202020204" pitchFamily="34" charset="0"/>
              </a:rPr>
              <a:t> interview and memorandum is required in the following instances:</a:t>
            </a:r>
          </a:p>
          <a:p>
            <a:pPr marL="1089025" lvl="2" indent="-290513">
              <a:buFontTx/>
              <a:buAutoNum type="alphaLcParenR"/>
            </a:pPr>
            <a:r>
              <a:rPr lang="en-US" dirty="0">
                <a:latin typeface="Arial" panose="020B0604020202020204" pitchFamily="34" charset="0"/>
                <a:cs typeface="Arial" panose="020B0604020202020204" pitchFamily="34" charset="0"/>
              </a:rPr>
              <a:t>RA requests related to </a:t>
            </a:r>
            <a:r>
              <a:rPr lang="en-US" b="1" dirty="0">
                <a:latin typeface="Arial" panose="020B0604020202020204" pitchFamily="34" charset="0"/>
                <a:cs typeface="Arial" panose="020B0604020202020204" pitchFamily="34" charset="0"/>
              </a:rPr>
              <a:t>deviations from uniform and grooming standards</a:t>
            </a:r>
            <a:r>
              <a:rPr lang="en-US" dirty="0">
                <a:latin typeface="Arial" panose="020B0604020202020204" pitchFamily="34" charset="0"/>
                <a:cs typeface="Arial" panose="020B0604020202020204" pitchFamily="34" charset="0"/>
              </a:rPr>
              <a:t> in accordance with AR 600-20 or as waivers to AR 670-1.</a:t>
            </a:r>
          </a:p>
          <a:p>
            <a:pPr marL="1089025" lvl="2" indent="-290513">
              <a:buAutoNum type="alphaLcParenR"/>
            </a:pPr>
            <a:r>
              <a:rPr lang="en-US" dirty="0">
                <a:latin typeface="Arial" panose="020B0604020202020204" pitchFamily="34" charset="0"/>
                <a:cs typeface="Arial" panose="020B0604020202020204" pitchFamily="34" charset="0"/>
              </a:rPr>
              <a:t>RA requests related to </a:t>
            </a:r>
            <a:r>
              <a:rPr lang="en-US" b="1" dirty="0">
                <a:latin typeface="Arial" panose="020B0604020202020204" pitchFamily="34" charset="0"/>
                <a:cs typeface="Arial" panose="020B0604020202020204" pitchFamily="34" charset="0"/>
              </a:rPr>
              <a:t>immunizations</a:t>
            </a:r>
            <a:r>
              <a:rPr lang="en-US" dirty="0">
                <a:latin typeface="Arial" panose="020B0604020202020204" pitchFamily="34" charset="0"/>
                <a:cs typeface="Arial" panose="020B0604020202020204" pitchFamily="34" charset="0"/>
              </a:rPr>
              <a:t>.</a:t>
            </a:r>
          </a:p>
          <a:p>
            <a:pPr marL="1089025" lvl="2" indent="-290513">
              <a:buAutoNum type="alphaLcParenR"/>
            </a:pPr>
            <a:r>
              <a:rPr lang="en-US" dirty="0">
                <a:latin typeface="Arial" panose="020B0604020202020204" pitchFamily="34" charset="0"/>
                <a:cs typeface="Arial" panose="020B0604020202020204" pitchFamily="34" charset="0"/>
              </a:rPr>
              <a:t>RA </a:t>
            </a:r>
            <a:r>
              <a:rPr lang="en-US" b="1" dirty="0">
                <a:latin typeface="Arial" panose="020B0604020202020204" pitchFamily="34" charset="0"/>
                <a:cs typeface="Arial" panose="020B0604020202020204" pitchFamily="34" charset="0"/>
              </a:rPr>
              <a:t>appeals</a:t>
            </a:r>
            <a:r>
              <a:rPr lang="en-US" dirty="0">
                <a:latin typeface="Arial" panose="020B0604020202020204" pitchFamily="34" charset="0"/>
                <a:cs typeface="Arial" panose="020B0604020202020204" pitchFamily="34" charset="0"/>
              </a:rPr>
              <a:t> to higher levels of command (provided to Soldiers in </a:t>
            </a:r>
            <a:r>
              <a:rPr lang="en-US" b="1" dirty="0">
                <a:latin typeface="Arial" panose="020B0604020202020204" pitchFamily="34" charset="0"/>
                <a:cs typeface="Arial" panose="020B0604020202020204" pitchFamily="34" charset="0"/>
              </a:rPr>
              <a:t>all</a:t>
            </a:r>
            <a:r>
              <a:rPr lang="en-US" dirty="0">
                <a:latin typeface="Arial" panose="020B0604020202020204" pitchFamily="34" charset="0"/>
                <a:cs typeface="Arial" panose="020B0604020202020204" pitchFamily="34" charset="0"/>
              </a:rPr>
              <a:t> cases of RA request denial).</a:t>
            </a:r>
          </a:p>
          <a:p>
            <a:pPr marL="573088" indent="-225425">
              <a:buFont typeface="Arial" panose="020B0604020202020204" pitchFamily="34" charset="0"/>
              <a:buChar char="•"/>
            </a:pPr>
            <a:r>
              <a:rPr lang="en-US" b="1" dirty="0">
                <a:latin typeface="Arial" panose="020B0604020202020204" pitchFamily="34" charset="0"/>
                <a:cs typeface="Arial" panose="020B0604020202020204" pitchFamily="34" charset="0"/>
              </a:rPr>
              <a:t>Purpose: </a:t>
            </a:r>
            <a:r>
              <a:rPr lang="en-US" dirty="0">
                <a:latin typeface="Arial" panose="020B0604020202020204" pitchFamily="34" charset="0"/>
                <a:cs typeface="Arial" panose="020B0604020202020204" pitchFamily="34" charset="0"/>
              </a:rPr>
              <a:t>The purpose of the RA interview and memorandum is to address:</a:t>
            </a:r>
          </a:p>
          <a:p>
            <a:pPr marL="1147763" lvl="2" indent="-349250">
              <a:tabLst>
                <a:tab pos="1089025" algn="l"/>
              </a:tabLst>
            </a:pPr>
            <a:r>
              <a:rPr lang="en-US" dirty="0">
                <a:latin typeface="Arial" panose="020B0604020202020204" pitchFamily="34" charset="0"/>
                <a:cs typeface="Arial" panose="020B0604020202020204" pitchFamily="34" charset="0"/>
              </a:rPr>
              <a:t>a) The </a:t>
            </a:r>
            <a:r>
              <a:rPr lang="en-US" b="1" dirty="0">
                <a:latin typeface="Arial" panose="020B0604020202020204" pitchFamily="34" charset="0"/>
                <a:cs typeface="Arial" panose="020B0604020202020204" pitchFamily="34" charset="0"/>
              </a:rPr>
              <a:t>religious basis </a:t>
            </a:r>
            <a:r>
              <a:rPr lang="en-US" dirty="0">
                <a:latin typeface="Arial" panose="020B0604020202020204" pitchFamily="34" charset="0"/>
                <a:cs typeface="Arial" panose="020B0604020202020204" pitchFamily="34" charset="0"/>
              </a:rPr>
              <a:t>of the Soldier’s RA request</a:t>
            </a:r>
          </a:p>
          <a:p>
            <a:pPr marL="1081088" lvl="2" indent="-282575">
              <a:tabLst>
                <a:tab pos="1089025" algn="l"/>
              </a:tabLst>
            </a:pPr>
            <a:r>
              <a:rPr lang="en-US" dirty="0">
                <a:latin typeface="Arial" panose="020B0604020202020204" pitchFamily="34" charset="0"/>
                <a:cs typeface="Arial" panose="020B0604020202020204" pitchFamily="34" charset="0"/>
              </a:rPr>
              <a:t>b) The </a:t>
            </a:r>
            <a:r>
              <a:rPr lang="en-US" b="1" dirty="0">
                <a:latin typeface="Arial" panose="020B0604020202020204" pitchFamily="34" charset="0"/>
                <a:cs typeface="Arial" panose="020B0604020202020204" pitchFamily="34" charset="0"/>
              </a:rPr>
              <a:t>sincerity</a:t>
            </a:r>
            <a:r>
              <a:rPr lang="en-US" dirty="0">
                <a:latin typeface="Arial" panose="020B0604020202020204" pitchFamily="34" charset="0"/>
                <a:cs typeface="Arial" panose="020B0604020202020204" pitchFamily="34" charset="0"/>
              </a:rPr>
              <a:t> of the Soldier’s RA request and </a:t>
            </a:r>
            <a:r>
              <a:rPr lang="en-US" b="1" dirty="0">
                <a:latin typeface="Arial" panose="020B0604020202020204" pitchFamily="34" charset="0"/>
                <a:cs typeface="Arial" panose="020B0604020202020204" pitchFamily="34" charset="0"/>
              </a:rPr>
              <a:t>burden </a:t>
            </a:r>
            <a:r>
              <a:rPr lang="en-US" dirty="0">
                <a:latin typeface="Arial" panose="020B0604020202020204" pitchFamily="34" charset="0"/>
                <a:cs typeface="Arial" panose="020B0604020202020204" pitchFamily="34" charset="0"/>
              </a:rPr>
              <a:t>imposed without the accommodation.</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C2EE076-0297-43F7-A81F-006EB5CA9DFA}"/>
              </a:ext>
            </a:extLst>
          </p:cNvPr>
          <p:cNvSpPr/>
          <p:nvPr/>
        </p:nvSpPr>
        <p:spPr>
          <a:xfrm>
            <a:off x="680310" y="5684792"/>
            <a:ext cx="7731510" cy="584775"/>
          </a:xfrm>
          <a:prstGeom prst="rect">
            <a:avLst/>
          </a:prstGeom>
          <a:solidFill>
            <a:srgbClr val="FFFF00"/>
          </a:solidFill>
          <a:ln>
            <a:noFill/>
          </a:ln>
        </p:spPr>
        <p:txBody>
          <a:bodyPr wrap="square">
            <a:spAutoFit/>
          </a:bodyPr>
          <a:lstStyle/>
          <a:p>
            <a:pPr algn="ctr"/>
            <a:r>
              <a:rPr lang="en-US" sz="1600" b="1" i="1" dirty="0" smtClean="0">
                <a:latin typeface="Arial" panose="020B0604020202020204" pitchFamily="34" charset="0"/>
                <a:cs typeface="Arial" panose="020B0604020202020204" pitchFamily="34" charset="0"/>
              </a:rPr>
              <a:t>*Chaplains should have Soldiers use </a:t>
            </a:r>
            <a:r>
              <a:rPr lang="en-US" sz="1600" b="1" i="1" dirty="0">
                <a:latin typeface="Arial" panose="020B0604020202020204" pitchFamily="34" charset="0"/>
                <a:cs typeface="Arial" panose="020B0604020202020204" pitchFamily="34" charset="0"/>
              </a:rPr>
              <a:t>the sample RA Interview Questionnaire provided in the supplementary materials in Section </a:t>
            </a:r>
            <a:r>
              <a:rPr lang="en-US" sz="1600" b="1" i="1" dirty="0" smtClean="0">
                <a:latin typeface="Arial" panose="020B0604020202020204" pitchFamily="34" charset="0"/>
                <a:cs typeface="Arial" panose="020B0604020202020204" pitchFamily="34" charset="0"/>
              </a:rPr>
              <a:t>4 </a:t>
            </a:r>
            <a:r>
              <a:rPr lang="en-US" sz="1600" b="1" i="1" dirty="0">
                <a:latin typeface="Arial" panose="020B0604020202020204" pitchFamily="34" charset="0"/>
                <a:cs typeface="Arial" panose="020B0604020202020204" pitchFamily="34" charset="0"/>
              </a:rPr>
              <a:t>of this training.</a:t>
            </a:r>
          </a:p>
        </p:txBody>
      </p:sp>
      <p:sp>
        <p:nvSpPr>
          <p:cNvPr id="6" name="Rectangle 5"/>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470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6717" y="988140"/>
            <a:ext cx="8090565" cy="4939814"/>
          </a:xfrm>
          <a:prstGeom prst="rect">
            <a:avLst/>
          </a:prstGeom>
        </p:spPr>
        <p:txBody>
          <a:bodyPr wrap="square">
            <a:spAutoFit/>
          </a:bodyPr>
          <a:lstStyle/>
          <a:p>
            <a:pPr>
              <a:spcBef>
                <a:spcPts val="600"/>
              </a:spcBef>
            </a:pPr>
            <a:r>
              <a:rPr lang="en-US" sz="2000" b="1" u="sng" dirty="0" smtClean="0">
                <a:latin typeface="Arial" panose="020B0604020202020204" pitchFamily="34" charset="0"/>
                <a:cs typeface="Arial" panose="020B0604020202020204" pitchFamily="34" charset="0"/>
              </a:rPr>
              <a:t>3. Confidentiality</a:t>
            </a:r>
            <a:endParaRPr lang="en-US" sz="2000" b="1" u="sng" dirty="0">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Chaplains (and Religious Affairs </a:t>
            </a:r>
            <a:r>
              <a:rPr lang="en-US" sz="2000" dirty="0" smtClean="0">
                <a:latin typeface="Arial" panose="020B0604020202020204" pitchFamily="34" charset="0"/>
                <a:cs typeface="Arial" panose="020B0604020202020204" pitchFamily="34" charset="0"/>
              </a:rPr>
              <a:t>Specialists) </a:t>
            </a:r>
            <a:r>
              <a:rPr lang="en-US" sz="2000" dirty="0">
                <a:latin typeface="Arial" panose="020B0604020202020204" pitchFamily="34" charset="0"/>
                <a:cs typeface="Arial" panose="020B0604020202020204" pitchFamily="34" charset="0"/>
              </a:rPr>
              <a:t>offer </a:t>
            </a:r>
            <a:r>
              <a:rPr lang="en-US" sz="2000" b="1" u="sng" dirty="0">
                <a:latin typeface="Arial" panose="020B0604020202020204" pitchFamily="34" charset="0"/>
                <a:cs typeface="Arial" panose="020B0604020202020204" pitchFamily="34" charset="0"/>
              </a:rPr>
              <a:t>full confidential advice to Soldiers and commanders</a:t>
            </a:r>
            <a:r>
              <a:rPr lang="en-US" sz="2000" dirty="0">
                <a:latin typeface="Arial" panose="020B0604020202020204" pitchFamily="34" charset="0"/>
                <a:cs typeface="Arial" panose="020B0604020202020204" pitchFamily="34" charset="0"/>
              </a:rPr>
              <a:t> for all communication including one-on-one RA discussions as a “matter of conscience” IAW Mil. Rule of </a:t>
            </a:r>
            <a:r>
              <a:rPr lang="en-US" sz="2000" dirty="0" err="1">
                <a:latin typeface="Arial" panose="020B0604020202020204" pitchFamily="34" charset="0"/>
                <a:cs typeface="Arial" panose="020B0604020202020204" pitchFamily="34" charset="0"/>
              </a:rPr>
              <a:t>Evid</a:t>
            </a:r>
            <a:r>
              <a:rPr lang="en-US" sz="2000" dirty="0">
                <a:latin typeface="Arial" panose="020B0604020202020204" pitchFamily="34" charset="0"/>
                <a:cs typeface="Arial" panose="020B0604020202020204" pitchFamily="34" charset="0"/>
              </a:rPr>
              <a:t>. 503.</a:t>
            </a:r>
          </a:p>
          <a:p>
            <a:pPr marL="285750" indent="-28575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Confidentiality is also offered to Soldiers </a:t>
            </a:r>
            <a:r>
              <a:rPr lang="en-US" sz="2000" i="1" dirty="0">
                <a:latin typeface="Arial" panose="020B0604020202020204" pitchFamily="34" charset="0"/>
                <a:cs typeface="Arial" panose="020B0604020202020204" pitchFamily="34" charset="0"/>
              </a:rPr>
              <a:t>‘seeking advice’ </a:t>
            </a:r>
            <a:r>
              <a:rPr lang="en-US" sz="2000" dirty="0">
                <a:latin typeface="Arial" panose="020B0604020202020204" pitchFamily="34" charset="0"/>
                <a:cs typeface="Arial" panose="020B0604020202020204" pitchFamily="34" charset="0"/>
              </a:rPr>
              <a:t>regarding religious accommodation, and the appropriate exercise of religious belief and practice. </a:t>
            </a:r>
          </a:p>
          <a:p>
            <a:pPr marL="285750" indent="-285750">
              <a:spcBef>
                <a:spcPts val="600"/>
              </a:spcBef>
              <a:buFont typeface="Arial" panose="020B0604020202020204" pitchFamily="34" charset="0"/>
              <a:buChar char="•"/>
            </a:pPr>
            <a:r>
              <a:rPr lang="en-US" sz="2000" b="1" i="1" dirty="0">
                <a:solidFill>
                  <a:srgbClr val="FF0000"/>
                </a:solidFill>
                <a:latin typeface="Arial" panose="020B0604020202020204" pitchFamily="34" charset="0"/>
                <a:cs typeface="Arial" panose="020B0604020202020204" pitchFamily="34" charset="0"/>
              </a:rPr>
              <a:t>Confidentiality does not apply to the formal RA interview.</a:t>
            </a:r>
          </a:p>
          <a:p>
            <a:pPr marL="1147763" indent="-233363">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Distinguishing between roles is important due to differences in the ability to offer confidential/privileged communication.</a:t>
            </a:r>
          </a:p>
          <a:p>
            <a:pPr marL="1147763" indent="-233363">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Misunderstanding about confidentiality risks loss of Soldier/leader trust in chaplain counsel. </a:t>
            </a:r>
          </a:p>
          <a:p>
            <a:pPr marL="285750" indent="-285750">
              <a:spcBef>
                <a:spcPts val="600"/>
              </a:spcBef>
              <a:buFont typeface="Arial" panose="020B0604020202020204" pitchFamily="34" charset="0"/>
              <a:buChar char="•"/>
            </a:pPr>
            <a:endParaRPr lang="en-US" sz="2000" b="1" dirty="0">
              <a:solidFill>
                <a:srgbClr val="FF0000"/>
              </a:solidFill>
              <a:latin typeface="Arial" panose="020B0604020202020204" pitchFamily="34" charset="0"/>
              <a:cs typeface="Arial" panose="020B0604020202020204" pitchFamily="34" charset="0"/>
            </a:endParaRPr>
          </a:p>
          <a:p>
            <a:pPr marL="285750" indent="-285750">
              <a:spcBef>
                <a:spcPts val="600"/>
              </a:spcBef>
              <a:buFont typeface="Arial" panose="020B0604020202020204" pitchFamily="34" charset="0"/>
              <a:buChar char="•"/>
            </a:pPr>
            <a:endParaRPr lang="en-US" sz="800" i="1" dirty="0"/>
          </a:p>
        </p:txBody>
      </p:sp>
      <p:sp>
        <p:nvSpPr>
          <p:cNvPr id="4" name="Rectangle 3">
            <a:extLst>
              <a:ext uri="{FF2B5EF4-FFF2-40B4-BE49-F238E27FC236}">
                <a16:creationId xmlns:a16="http://schemas.microsoft.com/office/drawing/2014/main" id="{6FD6CF71-A32C-4A9E-B4CB-9702DAA3AAE1}"/>
              </a:ext>
            </a:extLst>
          </p:cNvPr>
          <p:cNvSpPr/>
          <p:nvPr/>
        </p:nvSpPr>
        <p:spPr>
          <a:xfrm>
            <a:off x="706244" y="5339739"/>
            <a:ext cx="7731510" cy="646331"/>
          </a:xfrm>
          <a:prstGeom prst="rect">
            <a:avLst/>
          </a:prstGeom>
          <a:solidFill>
            <a:srgbClr val="FFFF66"/>
          </a:solidFill>
          <a:ln>
            <a:noFill/>
          </a:ln>
        </p:spPr>
        <p:txBody>
          <a:bodyPr wrap="square">
            <a:spAutoFit/>
          </a:bodyPr>
          <a:lstStyle/>
          <a:p>
            <a:pPr algn="ctr"/>
            <a:r>
              <a:rPr lang="en-US" b="1" i="1" dirty="0">
                <a:latin typeface="Arial" panose="020B0604020202020204" pitchFamily="34" charset="0"/>
                <a:cs typeface="Arial" panose="020B0604020202020204" pitchFamily="34" charset="0"/>
              </a:rPr>
              <a:t>BLUF: General advisement and counseling IS confidential; </a:t>
            </a:r>
          </a:p>
          <a:p>
            <a:pPr algn="ctr"/>
            <a:r>
              <a:rPr lang="en-US" b="1" i="1" dirty="0">
                <a:latin typeface="Arial" panose="020B0604020202020204" pitchFamily="34" charset="0"/>
                <a:cs typeface="Arial" panose="020B0604020202020204" pitchFamily="34" charset="0"/>
              </a:rPr>
              <a:t>The Formal Religious Accommodation Interview IS NOT.</a:t>
            </a:r>
          </a:p>
        </p:txBody>
      </p:sp>
      <p:sp>
        <p:nvSpPr>
          <p:cNvPr id="7" name="Title 2">
            <a:extLst>
              <a:ext uri="{FF2B5EF4-FFF2-40B4-BE49-F238E27FC236}">
                <a16:creationId xmlns:a16="http://schemas.microsoft.com/office/drawing/2014/main" id="{385DBF8F-747E-4DC4-9A52-79133724CC14}"/>
              </a:ext>
            </a:extLst>
          </p:cNvPr>
          <p:cNvSpPr>
            <a:spLocks noGrp="1"/>
          </p:cNvSpPr>
          <p:nvPr>
            <p:ph type="title"/>
          </p:nvPr>
        </p:nvSpPr>
        <p:spPr>
          <a:xfrm>
            <a:off x="817581" y="84082"/>
            <a:ext cx="8261873" cy="529103"/>
          </a:xfrm>
        </p:spPr>
        <p:txBody>
          <a:bodyPr>
            <a:normAutofit fontScale="90000"/>
          </a:bodyPr>
          <a:lstStyle/>
          <a:p>
            <a:r>
              <a:rPr lang="en-US" sz="2400" dirty="0" smtClean="0"/>
              <a:t>E. Chaplain/</a:t>
            </a:r>
            <a:r>
              <a:rPr lang="en-US" sz="2400" dirty="0"/>
              <a:t>Religious Affairs </a:t>
            </a:r>
            <a:r>
              <a:rPr lang="en-US" sz="2400" dirty="0" smtClean="0"/>
              <a:t>Specialist </a:t>
            </a:r>
            <a:r>
              <a:rPr lang="en-US" sz="2400" dirty="0"/>
              <a:t>Roles in RA </a:t>
            </a:r>
            <a:r>
              <a:rPr lang="en-US" sz="1600" dirty="0"/>
              <a:t>(continued)</a:t>
            </a:r>
          </a:p>
        </p:txBody>
      </p:sp>
      <p:sp>
        <p:nvSpPr>
          <p:cNvPr id="6" name="Rectangle 5"/>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148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481" y="165106"/>
            <a:ext cx="6858000" cy="387871"/>
          </a:xfrm>
        </p:spPr>
        <p:txBody>
          <a:bodyPr>
            <a:noAutofit/>
          </a:bodyPr>
          <a:lstStyle/>
          <a:p>
            <a:pPr algn="ctr"/>
            <a:r>
              <a:rPr lang="en-US" sz="2400" b="1" dirty="0">
                <a:latin typeface="Arial" panose="020B0604020202020204" pitchFamily="34" charset="0"/>
                <a:cs typeface="Arial" panose="020B0604020202020204" pitchFamily="34" charset="0"/>
              </a:rPr>
              <a:t>References</a:t>
            </a:r>
          </a:p>
        </p:txBody>
      </p:sp>
      <p:sp>
        <p:nvSpPr>
          <p:cNvPr id="7" name="TextBox 6"/>
          <p:cNvSpPr txBox="1"/>
          <p:nvPr/>
        </p:nvSpPr>
        <p:spPr>
          <a:xfrm>
            <a:off x="326023" y="1055702"/>
            <a:ext cx="8654915" cy="478592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Title 42, United States Code § 2000bb- 1 (Religious Freedom Restoration Act).</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Title 10, United States Code § 774 (1st Amendment: Free Exercise and Establishment Clause“).</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Attorney General Memorandum on Religious Liberty, 6 October 2017, (Implementing Executive Order 13798).</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Department of Defense Instruction 1300.17 (Religious Liberty in the Military Services), September 1, 2020.</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Army Regulation (AR) 670-1 (Wear and Appearance of Army Uniforms and Insignia), 25 May 2017.</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Army Regulation (AR) 600-20 (Army Command Policy), para 5/Appendix P (Accommodating Religious Practices) July 24, 2020.</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Army Regulation (AR) 690–12 (Civilian Personnel Equal Employment Opportunity and Diversity), 12 December 2019.</a:t>
            </a:r>
          </a:p>
          <a:p>
            <a:pPr marL="28575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Army Techniques Publication (ATP) 1-05.04 Religious Support and Internal Advisement, March 2017.</a:t>
            </a:r>
          </a:p>
        </p:txBody>
      </p:sp>
      <p:sp>
        <p:nvSpPr>
          <p:cNvPr id="4" name="Rectangle 3"/>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38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26284E-F37A-40A3-8596-CEFC238AA535}"/>
              </a:ext>
            </a:extLst>
          </p:cNvPr>
          <p:cNvSpPr txBox="1"/>
          <p:nvPr/>
        </p:nvSpPr>
        <p:spPr>
          <a:xfrm>
            <a:off x="914726" y="2205308"/>
            <a:ext cx="7452199" cy="1938992"/>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SECTION </a:t>
            </a:r>
            <a:r>
              <a:rPr kumimoji="0" lang="en-US" sz="2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3.</a:t>
            </a: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algn="ctr">
              <a:defRPr/>
            </a:pPr>
            <a:r>
              <a:rPr lang="en-US" sz="2400" b="1" kern="0" dirty="0" smtClean="0">
                <a:solidFill>
                  <a:prstClr val="black"/>
                </a:solidFill>
                <a:latin typeface="Arial" panose="020B0604020202020204" pitchFamily="34" charset="0"/>
                <a:cs typeface="Arial" panose="020B0604020202020204" pitchFamily="34" charset="0"/>
              </a:rPr>
              <a:t>Scenarios and</a:t>
            </a:r>
            <a:r>
              <a:rPr lang="en-US" sz="2400" b="1" kern="0" dirty="0">
                <a:solidFill>
                  <a:prstClr val="black"/>
                </a:solidFill>
                <a:latin typeface="Arial" panose="020B0604020202020204" pitchFamily="34" charset="0"/>
                <a:cs typeface="Arial" panose="020B0604020202020204" pitchFamily="34" charset="0"/>
              </a:rPr>
              <a:t> </a:t>
            </a:r>
            <a:r>
              <a:rPr lang="en-US" sz="2400" b="1" kern="0" dirty="0" smtClean="0">
                <a:solidFill>
                  <a:prstClr val="black"/>
                </a:solidFill>
                <a:latin typeface="Arial" panose="020B0604020202020204" pitchFamily="34" charset="0"/>
                <a:cs typeface="Arial" panose="020B0604020202020204" pitchFamily="34" charset="0"/>
              </a:rPr>
              <a:t>Discussion</a:t>
            </a:r>
          </a:p>
          <a:p>
            <a:pPr lvl="0" algn="ctr">
              <a:defRPr/>
            </a:pPr>
            <a:endParaRPr lang="en-US" sz="2400" b="1" kern="0" dirty="0">
              <a:solidFill>
                <a:prstClr val="black"/>
              </a:solidFill>
              <a:latin typeface="Arial" panose="020B0604020202020204" pitchFamily="34" charset="0"/>
              <a:cs typeface="Arial" panose="020B0604020202020204" pitchFamily="34" charset="0"/>
            </a:endParaRPr>
          </a:p>
          <a:p>
            <a:pPr lvl="0" algn="ctr">
              <a:defRPr/>
            </a:pPr>
            <a:r>
              <a:rPr lang="en-US" sz="2400" b="1" i="1" kern="0" dirty="0" smtClean="0">
                <a:solidFill>
                  <a:prstClr val="black"/>
                </a:solidFill>
                <a:latin typeface="Arial" panose="020B0604020202020204" pitchFamily="34" charset="0"/>
                <a:cs typeface="Arial" panose="020B0604020202020204" pitchFamily="34" charset="0"/>
              </a:rPr>
              <a:t>(as time permits)</a:t>
            </a:r>
            <a:r>
              <a:rPr lang="en-US" sz="2400" b="1" kern="0" dirty="0" smtClean="0">
                <a:solidFill>
                  <a:prstClr val="black"/>
                </a:solidFill>
                <a:latin typeface="Arial" panose="020B0604020202020204" pitchFamily="34" charset="0"/>
                <a:cs typeface="Arial" panose="020B0604020202020204" pitchFamily="34" charset="0"/>
              </a:rPr>
              <a:t> </a:t>
            </a: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Rectangle 2"/>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604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462" y="579641"/>
            <a:ext cx="7772888" cy="1098663"/>
          </a:xfrm>
        </p:spPr>
        <p:txBody>
          <a:bodyPr>
            <a:normAutofit/>
          </a:bodyPr>
          <a:lstStyle/>
          <a:p>
            <a:r>
              <a:rPr lang="en-US" sz="2800" dirty="0">
                <a:latin typeface="Arial" pitchFamily="34" charset="0"/>
                <a:cs typeface="Arial" pitchFamily="34" charset="0"/>
              </a:rPr>
              <a:t>Scenario 1 (</a:t>
            </a:r>
            <a:r>
              <a:rPr lang="en-US" sz="2800" dirty="0" smtClean="0">
                <a:latin typeface="Arial" pitchFamily="34" charset="0"/>
                <a:cs typeface="Arial" pitchFamily="34" charset="0"/>
              </a:rPr>
              <a:t>Latter Day Saints)</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742462" y="1341172"/>
            <a:ext cx="8101605" cy="4803373"/>
          </a:xfrm>
        </p:spPr>
        <p:txBody>
          <a:bodyPr>
            <a:noAutofit/>
          </a:bodyPr>
          <a:lstStyle/>
          <a:p>
            <a:pPr marL="0" indent="0">
              <a:lnSpc>
                <a:spcPct val="120000"/>
              </a:lnSpc>
              <a:buNone/>
            </a:pPr>
            <a:r>
              <a:rPr lang="en-US" sz="1800" dirty="0">
                <a:latin typeface="Arial" pitchFamily="34" charset="0"/>
                <a:cs typeface="Arial" pitchFamily="34" charset="0"/>
              </a:rPr>
              <a:t>A trainee arrives at Reception with T-shirts and briefs he intends to wear in the uniform he will soon be issued.  The T-shirts appear identical to those he will be issued. The briefs extend to the knee, but otherwise match the color of the t-shirts.  The trainee identifies as a practicing Latter-day Saint.  He associates wearing these items with sacred covenants he made with God.  Remaining faithful to his covenants requires that he wear them at all times, except when bathing or during PT.  The reception Drill Sergeant informed him that all personal items from home, to include these items must remain locked in a duffle bag until he graduates. The trainee is permitted to speak to a chaplain about the issue and requests counseling on religious accommodation. </a:t>
            </a:r>
          </a:p>
          <a:p>
            <a:pPr>
              <a:lnSpc>
                <a:spcPct val="120000"/>
              </a:lnSpc>
            </a:pPr>
            <a:r>
              <a:rPr lang="en-US" sz="1800" b="1" dirty="0">
                <a:latin typeface="Arial" pitchFamily="34" charset="0"/>
                <a:cs typeface="Arial" pitchFamily="34" charset="0"/>
              </a:rPr>
              <a:t>How does the Command respond?</a:t>
            </a:r>
          </a:p>
          <a:p>
            <a:pPr>
              <a:lnSpc>
                <a:spcPct val="120000"/>
              </a:lnSpc>
            </a:pPr>
            <a:r>
              <a:rPr lang="en-US" sz="1800" b="1" dirty="0">
                <a:latin typeface="Arial" pitchFamily="34" charset="0"/>
                <a:cs typeface="Arial" pitchFamily="34" charset="0"/>
              </a:rPr>
              <a:t>How does the Chaplain respond?</a:t>
            </a:r>
          </a:p>
          <a:p>
            <a:pPr>
              <a:lnSpc>
                <a:spcPct val="120000"/>
              </a:lnSpc>
            </a:pPr>
            <a:r>
              <a:rPr lang="en-US" sz="1800" b="1" dirty="0">
                <a:latin typeface="Arial" pitchFamily="34" charset="0"/>
                <a:cs typeface="Arial" pitchFamily="34" charset="0"/>
              </a:rPr>
              <a:t>Who is the approval authority and for this issue?</a:t>
            </a:r>
            <a:endParaRPr lang="en-US" sz="1800" b="1" dirty="0"/>
          </a:p>
        </p:txBody>
      </p:sp>
      <p:sp>
        <p:nvSpPr>
          <p:cNvPr id="4" name="Rectangle 3"/>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297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3100"/>
            <a:ext cx="7886700" cy="1325563"/>
          </a:xfrm>
        </p:spPr>
        <p:txBody>
          <a:bodyPr>
            <a:normAutofit/>
          </a:bodyPr>
          <a:lstStyle/>
          <a:p>
            <a:r>
              <a:rPr lang="en-US" sz="2800" dirty="0">
                <a:latin typeface="Arial" pitchFamily="34" charset="0"/>
                <a:cs typeface="Arial" pitchFamily="34" charset="0"/>
              </a:rPr>
              <a:t>Scenario 2 (Jewish)</a:t>
            </a:r>
          </a:p>
        </p:txBody>
      </p:sp>
      <p:sp>
        <p:nvSpPr>
          <p:cNvPr id="3" name="Content Placeholder 2"/>
          <p:cNvSpPr>
            <a:spLocks noGrp="1"/>
          </p:cNvSpPr>
          <p:nvPr>
            <p:ph idx="1"/>
          </p:nvPr>
        </p:nvSpPr>
        <p:spPr>
          <a:xfrm>
            <a:off x="628650" y="1561674"/>
            <a:ext cx="7886700" cy="4351338"/>
          </a:xfrm>
        </p:spPr>
        <p:txBody>
          <a:bodyPr>
            <a:normAutofit/>
          </a:bodyPr>
          <a:lstStyle/>
          <a:p>
            <a:pPr marL="0" lvl="0" indent="0">
              <a:lnSpc>
                <a:spcPct val="120000"/>
              </a:lnSpc>
              <a:buNone/>
            </a:pPr>
            <a:r>
              <a:rPr lang="en-US" sz="1800" dirty="0">
                <a:latin typeface="Arial" pitchFamily="34" charset="0"/>
                <a:cs typeface="Arial" pitchFamily="34" charset="0"/>
              </a:rPr>
              <a:t>A Jewish Soldier wearing a yarmulke that is concealed when he wears headgear outdoors is asked for a copy of the signed approval allowing him to do so.  The Soldier admits he does not have written approval, but he is “pretty sure” it is allowed.  He identifies other Jewish Soldiers (none in his unit) who wear them.  His NCO instructs him to remove it until he has signed documentation allowing him to wear it in uniform.  </a:t>
            </a:r>
          </a:p>
          <a:p>
            <a:pPr>
              <a:lnSpc>
                <a:spcPct val="120000"/>
              </a:lnSpc>
            </a:pPr>
            <a:r>
              <a:rPr lang="en-US" sz="1800" b="1" dirty="0">
                <a:latin typeface="Arial" pitchFamily="34" charset="0"/>
                <a:cs typeface="Arial" pitchFamily="34" charset="0"/>
              </a:rPr>
              <a:t>How does the Command respond?</a:t>
            </a:r>
          </a:p>
          <a:p>
            <a:pPr>
              <a:lnSpc>
                <a:spcPct val="120000"/>
              </a:lnSpc>
            </a:pPr>
            <a:r>
              <a:rPr lang="en-US" sz="1800" b="1" dirty="0">
                <a:latin typeface="Arial" pitchFamily="34" charset="0"/>
                <a:cs typeface="Arial" pitchFamily="34" charset="0"/>
              </a:rPr>
              <a:t>How does the Chaplain respond?</a:t>
            </a:r>
          </a:p>
          <a:p>
            <a:pPr>
              <a:lnSpc>
                <a:spcPct val="120000"/>
              </a:lnSpc>
            </a:pPr>
            <a:r>
              <a:rPr lang="en-US" sz="1800" b="1" dirty="0">
                <a:latin typeface="Arial" pitchFamily="34" charset="0"/>
                <a:cs typeface="Arial" pitchFamily="34" charset="0"/>
              </a:rPr>
              <a:t>Who is the approval authority and what is the process for this issue?</a:t>
            </a:r>
            <a:endParaRPr lang="en-US" sz="1800" b="1" dirty="0"/>
          </a:p>
        </p:txBody>
      </p:sp>
      <p:sp>
        <p:nvSpPr>
          <p:cNvPr id="4" name="Rectangle 3"/>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67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3100"/>
            <a:ext cx="7886700" cy="1325563"/>
          </a:xfrm>
        </p:spPr>
        <p:txBody>
          <a:bodyPr>
            <a:normAutofit/>
          </a:bodyPr>
          <a:lstStyle/>
          <a:p>
            <a:r>
              <a:rPr lang="en-US" sz="2800" dirty="0">
                <a:latin typeface="Arial" pitchFamily="34" charset="0"/>
                <a:cs typeface="Arial" pitchFamily="34" charset="0"/>
              </a:rPr>
              <a:t>Scenario 3 (Jewish)</a:t>
            </a:r>
          </a:p>
        </p:txBody>
      </p:sp>
      <p:sp>
        <p:nvSpPr>
          <p:cNvPr id="3" name="Content Placeholder 2"/>
          <p:cNvSpPr>
            <a:spLocks noGrp="1"/>
          </p:cNvSpPr>
          <p:nvPr>
            <p:ph idx="1"/>
          </p:nvPr>
        </p:nvSpPr>
        <p:spPr>
          <a:xfrm>
            <a:off x="628650" y="1476833"/>
            <a:ext cx="7886700" cy="4351338"/>
          </a:xfrm>
        </p:spPr>
        <p:txBody>
          <a:bodyPr>
            <a:normAutofit/>
          </a:bodyPr>
          <a:lstStyle/>
          <a:p>
            <a:pPr marL="0" lvl="0" indent="0">
              <a:lnSpc>
                <a:spcPct val="120000"/>
              </a:lnSpc>
              <a:buNone/>
            </a:pPr>
            <a:r>
              <a:rPr lang="en-US" sz="1800" dirty="0">
                <a:latin typeface="Arial" pitchFamily="34" charset="0"/>
                <a:cs typeface="Arial" pitchFamily="34" charset="0"/>
              </a:rPr>
              <a:t>A Soldier identifies as Jewish and submits a request in writing for religious accommodation to observe the Sabbath.  The Soldier requests whenever possible, by means of duty schedule adjustment and distributing workload with their team, the command exempts them from duty from sundown Friday until sundown Saturday.  </a:t>
            </a:r>
          </a:p>
          <a:p>
            <a:pPr>
              <a:lnSpc>
                <a:spcPct val="120000"/>
              </a:lnSpc>
            </a:pPr>
            <a:r>
              <a:rPr lang="en-US" sz="1800" b="1" dirty="0">
                <a:latin typeface="Arial" pitchFamily="34" charset="0"/>
                <a:cs typeface="Arial" pitchFamily="34" charset="0"/>
              </a:rPr>
              <a:t>How does the Command respond?</a:t>
            </a:r>
          </a:p>
          <a:p>
            <a:pPr>
              <a:lnSpc>
                <a:spcPct val="120000"/>
              </a:lnSpc>
            </a:pPr>
            <a:r>
              <a:rPr lang="en-US" sz="1800" b="1" dirty="0">
                <a:latin typeface="Arial" pitchFamily="34" charset="0"/>
                <a:cs typeface="Arial" pitchFamily="34" charset="0"/>
              </a:rPr>
              <a:t>How does the Chaplain respond?</a:t>
            </a:r>
          </a:p>
          <a:p>
            <a:pPr>
              <a:lnSpc>
                <a:spcPct val="120000"/>
              </a:lnSpc>
            </a:pPr>
            <a:r>
              <a:rPr lang="en-US" sz="1800" b="1" dirty="0">
                <a:latin typeface="Arial" pitchFamily="34" charset="0"/>
                <a:cs typeface="Arial" pitchFamily="34" charset="0"/>
              </a:rPr>
              <a:t>Who is the approval authority and what is the process for this issue?</a:t>
            </a:r>
            <a:endParaRPr lang="en-US" sz="1800" b="1" dirty="0"/>
          </a:p>
          <a:p>
            <a:pPr marL="0" lvl="0" indent="0">
              <a:lnSpc>
                <a:spcPct val="120000"/>
              </a:lnSpc>
              <a:buNone/>
            </a:pPr>
            <a:endParaRPr lang="en-US" sz="1800" dirty="0">
              <a:latin typeface="Arial" pitchFamily="34" charset="0"/>
              <a:cs typeface="Arial" pitchFamily="34" charset="0"/>
            </a:endParaRPr>
          </a:p>
        </p:txBody>
      </p:sp>
      <p:sp>
        <p:nvSpPr>
          <p:cNvPr id="4" name="Rectangle 3"/>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661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80" y="689747"/>
            <a:ext cx="7886700" cy="779546"/>
          </a:xfrm>
        </p:spPr>
        <p:txBody>
          <a:bodyPr>
            <a:normAutofit/>
          </a:bodyPr>
          <a:lstStyle/>
          <a:p>
            <a:r>
              <a:rPr lang="en-US" sz="2800" dirty="0">
                <a:latin typeface="Arial" pitchFamily="34" charset="0"/>
                <a:cs typeface="Arial" pitchFamily="34" charset="0"/>
              </a:rPr>
              <a:t>Scenario 4 (Pentecostal/Holiness)</a:t>
            </a:r>
          </a:p>
        </p:txBody>
      </p:sp>
      <p:sp>
        <p:nvSpPr>
          <p:cNvPr id="3" name="Content Placeholder 2"/>
          <p:cNvSpPr>
            <a:spLocks noGrp="1"/>
          </p:cNvSpPr>
          <p:nvPr>
            <p:ph idx="1"/>
          </p:nvPr>
        </p:nvSpPr>
        <p:spPr>
          <a:xfrm>
            <a:off x="644280" y="1469293"/>
            <a:ext cx="8064822" cy="4351338"/>
          </a:xfrm>
        </p:spPr>
        <p:txBody>
          <a:bodyPr>
            <a:normAutofit/>
          </a:bodyPr>
          <a:lstStyle/>
          <a:p>
            <a:pPr marL="0" lvl="0" indent="0">
              <a:lnSpc>
                <a:spcPct val="120000"/>
              </a:lnSpc>
              <a:buNone/>
            </a:pPr>
            <a:r>
              <a:rPr lang="en-US" sz="1800" dirty="0">
                <a:latin typeface="Arial" pitchFamily="34" charset="0"/>
                <a:cs typeface="Arial" pitchFamily="34" charset="0"/>
              </a:rPr>
              <a:t>A Soldier on their first day in the unit and who identifies with a branch within the Pentecostal/Holiness tradition comes to PT formation wearing long sleeves and pants when everyone else is wearing the warm weather PT uniform (short sleeves and shorts).  The Soldier explains modesty—remaining covered to wrists and ankles—is a religious practice and is important.  The Soldier and their First Line Supervisor seek out the UMT for help. </a:t>
            </a:r>
          </a:p>
          <a:p>
            <a:pPr>
              <a:lnSpc>
                <a:spcPct val="120000"/>
              </a:lnSpc>
            </a:pPr>
            <a:r>
              <a:rPr lang="en-US" sz="1800" b="1" dirty="0">
                <a:latin typeface="Arial" pitchFamily="34" charset="0"/>
                <a:cs typeface="Arial" pitchFamily="34" charset="0"/>
              </a:rPr>
              <a:t>How does the Command respond?</a:t>
            </a:r>
          </a:p>
          <a:p>
            <a:pPr>
              <a:lnSpc>
                <a:spcPct val="120000"/>
              </a:lnSpc>
            </a:pPr>
            <a:r>
              <a:rPr lang="en-US" sz="1800" b="1" dirty="0">
                <a:latin typeface="Arial" pitchFamily="34" charset="0"/>
                <a:cs typeface="Arial" pitchFamily="34" charset="0"/>
              </a:rPr>
              <a:t>How does the Chaplain respond?</a:t>
            </a:r>
          </a:p>
          <a:p>
            <a:pPr>
              <a:lnSpc>
                <a:spcPct val="120000"/>
              </a:lnSpc>
            </a:pPr>
            <a:r>
              <a:rPr lang="en-US" sz="1800" b="1" dirty="0">
                <a:latin typeface="Arial" pitchFamily="34" charset="0"/>
                <a:cs typeface="Arial" pitchFamily="34" charset="0"/>
              </a:rPr>
              <a:t>Who is the approval authority and what is the process for this issue?</a:t>
            </a:r>
            <a:endParaRPr lang="en-US" sz="1800" b="1" dirty="0"/>
          </a:p>
          <a:p>
            <a:pPr marL="0" lvl="0" indent="0">
              <a:lnSpc>
                <a:spcPct val="120000"/>
              </a:lnSpc>
              <a:buNone/>
            </a:pPr>
            <a:endParaRPr lang="en-US" sz="1800" dirty="0">
              <a:latin typeface="Arial" pitchFamily="34" charset="0"/>
              <a:cs typeface="Arial" pitchFamily="34" charset="0"/>
            </a:endParaRPr>
          </a:p>
          <a:p>
            <a:pPr marL="0" indent="0">
              <a:buNone/>
            </a:pPr>
            <a:endParaRPr lang="en-US" sz="2600" dirty="0"/>
          </a:p>
        </p:txBody>
      </p:sp>
      <p:sp>
        <p:nvSpPr>
          <p:cNvPr id="4" name="Rectangle 3"/>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6634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3100"/>
            <a:ext cx="7886700" cy="1325563"/>
          </a:xfrm>
        </p:spPr>
        <p:txBody>
          <a:bodyPr>
            <a:normAutofit/>
          </a:bodyPr>
          <a:lstStyle/>
          <a:p>
            <a:r>
              <a:rPr lang="en-US" sz="2800" dirty="0">
                <a:latin typeface="Arial" pitchFamily="34" charset="0"/>
                <a:cs typeface="Arial" pitchFamily="34" charset="0"/>
              </a:rPr>
              <a:t>Scenario 5 (Muslim)</a:t>
            </a:r>
          </a:p>
        </p:txBody>
      </p:sp>
      <p:sp>
        <p:nvSpPr>
          <p:cNvPr id="3" name="Content Placeholder 2"/>
          <p:cNvSpPr>
            <a:spLocks noGrp="1"/>
          </p:cNvSpPr>
          <p:nvPr>
            <p:ph idx="1"/>
          </p:nvPr>
        </p:nvSpPr>
        <p:spPr>
          <a:xfrm>
            <a:off x="694638" y="1448553"/>
            <a:ext cx="7886700" cy="4351338"/>
          </a:xfrm>
        </p:spPr>
        <p:txBody>
          <a:bodyPr>
            <a:normAutofit/>
          </a:bodyPr>
          <a:lstStyle/>
          <a:p>
            <a:pPr marL="0" lvl="0" indent="0">
              <a:lnSpc>
                <a:spcPct val="120000"/>
              </a:lnSpc>
              <a:buNone/>
            </a:pPr>
            <a:r>
              <a:rPr lang="en-US" sz="1800" dirty="0">
                <a:latin typeface="Arial" panose="020B0604020202020204" pitchFamily="34" charset="0"/>
                <a:cs typeface="Arial" panose="020B0604020202020204" pitchFamily="34" charset="0"/>
              </a:rPr>
              <a:t>A Soldier marries a Muslim and converts to Islam.  She returns from leave (her honeymoon) wearing a </a:t>
            </a:r>
            <a:r>
              <a:rPr lang="en-US" sz="1800" i="1" dirty="0">
                <a:latin typeface="Arial" panose="020B0604020202020204" pitchFamily="34" charset="0"/>
                <a:cs typeface="Arial" panose="020B0604020202020204" pitchFamily="34" charset="0"/>
              </a:rPr>
              <a:t>hijab</a:t>
            </a:r>
            <a:r>
              <a:rPr lang="en-US" sz="1800" dirty="0">
                <a:latin typeface="Arial" panose="020B0604020202020204" pitchFamily="34" charset="0"/>
                <a:cs typeface="Arial" panose="020B0604020202020204" pitchFamily="34" charset="0"/>
              </a:rPr>
              <a:t> (head scarf) with both her PT and work uniforms.  Her First Sergeant dismisses her from formations, stating she is out of uniform, and later provides her written, corrective counseling.  </a:t>
            </a:r>
          </a:p>
          <a:p>
            <a:pPr marL="0" lvl="0" indent="0">
              <a:lnSpc>
                <a:spcPct val="120000"/>
              </a:lnSpc>
              <a:buNone/>
            </a:pPr>
            <a:r>
              <a:rPr lang="en-US" sz="1800" dirty="0">
                <a:latin typeface="Arial" panose="020B0604020202020204" pitchFamily="34" charset="0"/>
                <a:cs typeface="Arial" panose="020B0604020202020204" pitchFamily="34" charset="0"/>
              </a:rPr>
              <a:t>The Soldier informs the First Sergeant </a:t>
            </a:r>
            <a:r>
              <a:rPr lang="en-US" sz="1800" i="1" dirty="0">
                <a:latin typeface="Arial" panose="020B0604020202020204" pitchFamily="34" charset="0"/>
                <a:cs typeface="Arial" panose="020B0604020202020204" pitchFamily="34" charset="0"/>
              </a:rPr>
              <a:t>hijabs</a:t>
            </a:r>
            <a:r>
              <a:rPr lang="en-US" sz="1800" dirty="0">
                <a:latin typeface="Arial" panose="020B0604020202020204" pitchFamily="34" charset="0"/>
                <a:cs typeface="Arial" panose="020B0604020202020204" pitchFamily="34" charset="0"/>
              </a:rPr>
              <a:t> are now allowed in the Army.  The Soldier and the First Sergeant seek out the UMT for help.  </a:t>
            </a:r>
          </a:p>
          <a:p>
            <a:pPr>
              <a:lnSpc>
                <a:spcPct val="120000"/>
              </a:lnSpc>
            </a:pPr>
            <a:r>
              <a:rPr lang="en-US" sz="1800" b="1" dirty="0">
                <a:latin typeface="Arial" pitchFamily="34" charset="0"/>
                <a:cs typeface="Arial" pitchFamily="34" charset="0"/>
              </a:rPr>
              <a:t>How does the Command respond?</a:t>
            </a:r>
          </a:p>
          <a:p>
            <a:pPr>
              <a:lnSpc>
                <a:spcPct val="120000"/>
              </a:lnSpc>
            </a:pPr>
            <a:r>
              <a:rPr lang="en-US" sz="1800" b="1" dirty="0">
                <a:latin typeface="Arial" pitchFamily="34" charset="0"/>
                <a:cs typeface="Arial" pitchFamily="34" charset="0"/>
              </a:rPr>
              <a:t>How does the Chaplain respond?</a:t>
            </a:r>
          </a:p>
          <a:p>
            <a:pPr>
              <a:lnSpc>
                <a:spcPct val="120000"/>
              </a:lnSpc>
            </a:pPr>
            <a:r>
              <a:rPr lang="en-US" sz="1800" b="1" dirty="0">
                <a:latin typeface="Arial" pitchFamily="34" charset="0"/>
                <a:cs typeface="Arial" pitchFamily="34" charset="0"/>
              </a:rPr>
              <a:t>Who is the approval authority and what is the process for this issue?</a:t>
            </a:r>
            <a:endParaRPr lang="en-US" sz="1800" b="1" dirty="0"/>
          </a:p>
          <a:p>
            <a:pPr marL="0" lvl="0" indent="0">
              <a:lnSpc>
                <a:spcPct val="120000"/>
              </a:lnSpc>
              <a:buNone/>
            </a:pPr>
            <a:endParaRPr lang="en-US" sz="1800" dirty="0">
              <a:latin typeface="Arial" panose="020B0604020202020204" pitchFamily="34" charset="0"/>
              <a:cs typeface="Arial" panose="020B0604020202020204" pitchFamily="34" charset="0"/>
            </a:endParaRPr>
          </a:p>
          <a:p>
            <a:pPr marL="0" indent="0">
              <a:buNone/>
            </a:pPr>
            <a:endParaRPr lang="en-US" sz="2600" dirty="0"/>
          </a:p>
        </p:txBody>
      </p:sp>
      <p:sp>
        <p:nvSpPr>
          <p:cNvPr id="4" name="Rectangle 3"/>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455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3100"/>
            <a:ext cx="7886700" cy="1325563"/>
          </a:xfrm>
        </p:spPr>
        <p:txBody>
          <a:bodyPr>
            <a:normAutofit/>
          </a:bodyPr>
          <a:lstStyle/>
          <a:p>
            <a:r>
              <a:rPr lang="en-US" sz="2800" dirty="0">
                <a:latin typeface="Arial" pitchFamily="34" charset="0"/>
                <a:cs typeface="Arial" pitchFamily="34" charset="0"/>
              </a:rPr>
              <a:t>Scenario 6 (Muslim)</a:t>
            </a:r>
          </a:p>
        </p:txBody>
      </p:sp>
      <p:sp>
        <p:nvSpPr>
          <p:cNvPr id="3" name="Content Placeholder 2"/>
          <p:cNvSpPr>
            <a:spLocks noGrp="1"/>
          </p:cNvSpPr>
          <p:nvPr>
            <p:ph idx="1"/>
          </p:nvPr>
        </p:nvSpPr>
        <p:spPr>
          <a:xfrm>
            <a:off x="628650" y="1486260"/>
            <a:ext cx="7886700" cy="4351338"/>
          </a:xfrm>
        </p:spPr>
        <p:txBody>
          <a:bodyPr>
            <a:normAutofit/>
          </a:bodyPr>
          <a:lstStyle/>
          <a:p>
            <a:pPr marL="0" lvl="0" indent="0">
              <a:lnSpc>
                <a:spcPct val="120000"/>
              </a:lnSpc>
              <a:buNone/>
            </a:pPr>
            <a:r>
              <a:rPr lang="en-US" sz="1800" dirty="0">
                <a:latin typeface="Arial" pitchFamily="34" charset="0"/>
                <a:cs typeface="Arial" pitchFamily="34" charset="0"/>
              </a:rPr>
              <a:t>Your unit’s Public Affairs NCO just </a:t>
            </a:r>
            <a:r>
              <a:rPr lang="en-US" sz="1800" dirty="0" err="1">
                <a:latin typeface="Arial" pitchFamily="34" charset="0"/>
                <a:cs typeface="Arial" pitchFamily="34" charset="0"/>
              </a:rPr>
              <a:t>PCS’d</a:t>
            </a:r>
            <a:r>
              <a:rPr lang="en-US" sz="1800" dirty="0">
                <a:latin typeface="Arial" pitchFamily="34" charset="0"/>
                <a:cs typeface="Arial" pitchFamily="34" charset="0"/>
              </a:rPr>
              <a:t> from Germany.  She is wearing a </a:t>
            </a:r>
            <a:r>
              <a:rPr lang="en-US" sz="1800" i="1" dirty="0" err="1">
                <a:latin typeface="Arial" pitchFamily="34" charset="0"/>
                <a:cs typeface="Arial" pitchFamily="34" charset="0"/>
              </a:rPr>
              <a:t>khimara</a:t>
            </a:r>
            <a:r>
              <a:rPr lang="en-US" sz="1800" dirty="0">
                <a:latin typeface="Arial" pitchFamily="34" charset="0"/>
                <a:cs typeface="Arial" pitchFamily="34" charset="0"/>
              </a:rPr>
              <a:t> and identifies with the </a:t>
            </a:r>
            <a:r>
              <a:rPr lang="en-US" sz="1800" i="1" dirty="0" err="1">
                <a:latin typeface="Arial" pitchFamily="34" charset="0"/>
                <a:cs typeface="Arial" pitchFamily="34" charset="0"/>
              </a:rPr>
              <a:t>Hanfi</a:t>
            </a:r>
            <a:r>
              <a:rPr lang="en-US" sz="1800" i="1" dirty="0">
                <a:latin typeface="Arial" pitchFamily="34" charset="0"/>
                <a:cs typeface="Arial" pitchFamily="34" charset="0"/>
              </a:rPr>
              <a:t> Mussulman </a:t>
            </a:r>
            <a:r>
              <a:rPr lang="en-US" sz="1800" dirty="0">
                <a:latin typeface="Arial" pitchFamily="34" charset="0"/>
                <a:cs typeface="Arial" pitchFamily="34" charset="0"/>
              </a:rPr>
              <a:t>branch of Islam.  The Garrison Sergeant Major stops her in the PX food court, asks for her unit, and notifies her battalion Command Sergeant Major to address the issue.  Her CSM informs her the article of clothing is not authorized.  If she continues to wear it she will face UCMJ action.  The Soldier seeks out the UMT for help.  How do you respond?</a:t>
            </a:r>
          </a:p>
          <a:p>
            <a:pPr>
              <a:lnSpc>
                <a:spcPct val="120000"/>
              </a:lnSpc>
            </a:pPr>
            <a:r>
              <a:rPr lang="en-US" sz="1800" b="1" dirty="0">
                <a:latin typeface="Arial" pitchFamily="34" charset="0"/>
                <a:cs typeface="Arial" pitchFamily="34" charset="0"/>
              </a:rPr>
              <a:t>How does the Command respond?</a:t>
            </a:r>
          </a:p>
          <a:p>
            <a:pPr>
              <a:lnSpc>
                <a:spcPct val="120000"/>
              </a:lnSpc>
            </a:pPr>
            <a:r>
              <a:rPr lang="en-US" sz="1800" b="1" dirty="0">
                <a:latin typeface="Arial" pitchFamily="34" charset="0"/>
                <a:cs typeface="Arial" pitchFamily="34" charset="0"/>
              </a:rPr>
              <a:t>How does the Chaplain respond?</a:t>
            </a:r>
          </a:p>
          <a:p>
            <a:pPr>
              <a:lnSpc>
                <a:spcPct val="120000"/>
              </a:lnSpc>
            </a:pPr>
            <a:r>
              <a:rPr lang="en-US" sz="1800" b="1" dirty="0">
                <a:latin typeface="Arial" pitchFamily="34" charset="0"/>
                <a:cs typeface="Arial" pitchFamily="34" charset="0"/>
              </a:rPr>
              <a:t>Who is the approval authority and what is the process for this issue?</a:t>
            </a:r>
            <a:endParaRPr lang="en-US" sz="1800" b="1" dirty="0"/>
          </a:p>
        </p:txBody>
      </p:sp>
      <p:sp>
        <p:nvSpPr>
          <p:cNvPr id="4" name="Rectangle 3"/>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133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6491" y="1575349"/>
            <a:ext cx="8251018" cy="447814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 Chaplain is approached by a Soldier who wants to grow out his beard and hair as part of his sincere religious practice.  The Soldier is not a Sikh but a Norse Pagan. The Chaplain is a nice person and wants to help his Soldier out, checks Army policy and sees that uncut hair is only approved with a turban.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Chaplain puts in their memo that the Soldier is requesting a beard and uncut hair with a turban and recommends approval.  </a:t>
            </a:r>
          </a:p>
          <a:p>
            <a:pPr marL="257175" indent="-257175">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Evaluate the Chaplain’s approach.</a:t>
            </a: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Where are the issues and challenges in this situation?</a:t>
            </a:r>
          </a:p>
          <a:p>
            <a:pPr marL="285750" indent="-2857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dirty="0">
                <a:latin typeface="Arial" panose="020B0604020202020204" pitchFamily="34" charset="0"/>
                <a:cs typeface="Arial" panose="020B0604020202020204" pitchFamily="34" charset="0"/>
              </a:rPr>
              <a:t>Who is the approving authority for uncut hair without a turban</a:t>
            </a:r>
            <a:r>
              <a:rPr lang="en-US" b="1" dirty="0" smtClean="0">
                <a:latin typeface="Arial" panose="020B0604020202020204" pitchFamily="34" charset="0"/>
                <a:cs typeface="Arial" panose="020B0604020202020204" pitchFamily="34" charset="0"/>
              </a:rPr>
              <a:t>?</a:t>
            </a: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**See Notes</a:t>
            </a:r>
            <a:endParaRPr lang="en-US" b="1"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BB2B645F-1D44-4CE4-B948-7C68E1C94222}"/>
              </a:ext>
            </a:extLst>
          </p:cNvPr>
          <p:cNvSpPr txBox="1">
            <a:spLocks/>
          </p:cNvSpPr>
          <p:nvPr/>
        </p:nvSpPr>
        <p:spPr>
          <a:xfrm>
            <a:off x="492225" y="949217"/>
            <a:ext cx="7886700" cy="4977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a:latin typeface="Arial" pitchFamily="34" charset="0"/>
                <a:cs typeface="Arial" pitchFamily="34" charset="0"/>
              </a:rPr>
              <a:t>Scenario 7 (Norse Pagan)</a:t>
            </a:r>
          </a:p>
        </p:txBody>
      </p:sp>
      <p:sp>
        <p:nvSpPr>
          <p:cNvPr id="5" name="Rectangle 4"/>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867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3100"/>
            <a:ext cx="7886700" cy="1325563"/>
          </a:xfrm>
        </p:spPr>
        <p:txBody>
          <a:bodyPr>
            <a:normAutofit/>
          </a:bodyPr>
          <a:lstStyle/>
          <a:p>
            <a:r>
              <a:rPr lang="en-US" sz="2800" dirty="0">
                <a:latin typeface="Arial" pitchFamily="34" charset="0"/>
                <a:cs typeface="Arial" pitchFamily="34" charset="0"/>
              </a:rPr>
              <a:t>Scenario </a:t>
            </a:r>
            <a:r>
              <a:rPr lang="en-US" sz="2800" dirty="0" smtClean="0">
                <a:latin typeface="Arial" pitchFamily="34" charset="0"/>
                <a:cs typeface="Arial" pitchFamily="34" charset="0"/>
              </a:rPr>
              <a:t>8 </a:t>
            </a:r>
            <a:r>
              <a:rPr lang="en-US" sz="2800" dirty="0">
                <a:latin typeface="Arial" pitchFamily="34" charset="0"/>
                <a:cs typeface="Arial" pitchFamily="34" charset="0"/>
              </a:rPr>
              <a:t>(Rastafarian)</a:t>
            </a:r>
          </a:p>
        </p:txBody>
      </p:sp>
      <p:sp>
        <p:nvSpPr>
          <p:cNvPr id="3" name="Content Placeholder 2"/>
          <p:cNvSpPr>
            <a:spLocks noGrp="1"/>
          </p:cNvSpPr>
          <p:nvPr>
            <p:ph idx="1"/>
          </p:nvPr>
        </p:nvSpPr>
        <p:spPr>
          <a:xfrm>
            <a:off x="628650" y="1505113"/>
            <a:ext cx="7886700" cy="4351338"/>
          </a:xfrm>
        </p:spPr>
        <p:txBody>
          <a:bodyPr>
            <a:normAutofit/>
          </a:bodyPr>
          <a:lstStyle/>
          <a:p>
            <a:pPr marL="0" lvl="0" indent="0">
              <a:lnSpc>
                <a:spcPct val="120000"/>
              </a:lnSpc>
              <a:buNone/>
            </a:pPr>
            <a:r>
              <a:rPr lang="en-US" sz="1800" dirty="0">
                <a:latin typeface="Arial" pitchFamily="34" charset="0"/>
                <a:cs typeface="Arial" pitchFamily="34" charset="0"/>
              </a:rPr>
              <a:t>A Soldier identifies as Rastafarian and submits a request in writing for religious accommodation to wear dreadlocks.  The Soldier is directed to the Unit Ministry Team to receive guidance.  How do you respond?</a:t>
            </a:r>
          </a:p>
          <a:p>
            <a:pPr>
              <a:lnSpc>
                <a:spcPct val="120000"/>
              </a:lnSpc>
            </a:pPr>
            <a:r>
              <a:rPr lang="en-US" sz="1800" b="1" dirty="0">
                <a:latin typeface="Arial" pitchFamily="34" charset="0"/>
                <a:cs typeface="Arial" pitchFamily="34" charset="0"/>
              </a:rPr>
              <a:t>How does the Command respond?</a:t>
            </a:r>
          </a:p>
          <a:p>
            <a:pPr>
              <a:lnSpc>
                <a:spcPct val="120000"/>
              </a:lnSpc>
            </a:pPr>
            <a:r>
              <a:rPr lang="en-US" sz="1800" b="1" dirty="0">
                <a:latin typeface="Arial" pitchFamily="34" charset="0"/>
                <a:cs typeface="Arial" pitchFamily="34" charset="0"/>
              </a:rPr>
              <a:t>How does the Chaplain respond?</a:t>
            </a:r>
          </a:p>
          <a:p>
            <a:pPr>
              <a:lnSpc>
                <a:spcPct val="120000"/>
              </a:lnSpc>
            </a:pPr>
            <a:r>
              <a:rPr lang="en-US" sz="1800" b="1" dirty="0">
                <a:latin typeface="Arial" pitchFamily="34" charset="0"/>
                <a:cs typeface="Arial" pitchFamily="34" charset="0"/>
              </a:rPr>
              <a:t>Who is the approval authority and what is the process for this issue?</a:t>
            </a:r>
            <a:endParaRPr lang="en-US" sz="1800" b="1" dirty="0"/>
          </a:p>
          <a:p>
            <a:pPr marL="0" lvl="0" indent="0">
              <a:lnSpc>
                <a:spcPct val="120000"/>
              </a:lnSpc>
              <a:buNone/>
            </a:pPr>
            <a:endParaRPr lang="en-US" sz="1800" dirty="0">
              <a:latin typeface="Arial" pitchFamily="34" charset="0"/>
              <a:cs typeface="Arial" pitchFamily="34" charset="0"/>
            </a:endParaRPr>
          </a:p>
          <a:p>
            <a:pPr marL="0" indent="0">
              <a:buNone/>
            </a:pPr>
            <a:endParaRPr lang="en-US" sz="2600" dirty="0"/>
          </a:p>
        </p:txBody>
      </p:sp>
      <p:sp>
        <p:nvSpPr>
          <p:cNvPr id="4" name="Rectangle 3"/>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357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3" y="729167"/>
            <a:ext cx="7765073" cy="695569"/>
          </a:xfrm>
        </p:spPr>
        <p:txBody>
          <a:bodyPr>
            <a:normAutofit/>
          </a:bodyPr>
          <a:lstStyle/>
          <a:p>
            <a:r>
              <a:rPr lang="en-US" sz="2800" dirty="0">
                <a:latin typeface="Arial" pitchFamily="34" charset="0"/>
                <a:cs typeface="Arial" pitchFamily="34" charset="0"/>
              </a:rPr>
              <a:t>Scenario </a:t>
            </a:r>
            <a:r>
              <a:rPr lang="en-US" sz="2800" dirty="0" smtClean="0">
                <a:latin typeface="Arial" pitchFamily="34" charset="0"/>
                <a:cs typeface="Arial" pitchFamily="34" charset="0"/>
              </a:rPr>
              <a:t>9 (</a:t>
            </a:r>
            <a:r>
              <a:rPr lang="en-US" sz="2800" dirty="0">
                <a:latin typeface="Arial" pitchFamily="34" charset="0"/>
                <a:cs typeface="Arial" pitchFamily="34" charset="0"/>
              </a:rPr>
              <a:t>Religious Speech) </a:t>
            </a:r>
          </a:p>
        </p:txBody>
      </p:sp>
      <p:sp>
        <p:nvSpPr>
          <p:cNvPr id="3" name="Content Placeholder 2"/>
          <p:cNvSpPr>
            <a:spLocks noGrp="1"/>
          </p:cNvSpPr>
          <p:nvPr>
            <p:ph idx="1"/>
          </p:nvPr>
        </p:nvSpPr>
        <p:spPr>
          <a:xfrm>
            <a:off x="498473" y="1259309"/>
            <a:ext cx="8411351" cy="5219549"/>
          </a:xfrm>
        </p:spPr>
        <p:txBody>
          <a:bodyPr>
            <a:noAutofit/>
          </a:bodyPr>
          <a:lstStyle/>
          <a:p>
            <a:pPr marL="0" lvl="0" indent="0">
              <a:lnSpc>
                <a:spcPct val="120000"/>
              </a:lnSpc>
              <a:buNone/>
            </a:pPr>
            <a:r>
              <a:rPr lang="en-US" sz="1800" spc="20" dirty="0">
                <a:latin typeface="Arial" pitchFamily="34" charset="0"/>
                <a:cs typeface="Arial" pitchFamily="34" charset="0"/>
              </a:rPr>
              <a:t>A Soldier routinely shares their faith with co-workers during personal time and lunch breaks, and sometimes states that other religions are false and will not bring salvation. Their supervisor heard another Soldier complain that they found this expression of beliefs annoying and offensive. The supervisor, desiring to avoid workplace controversy, creates a new rule: Proselytizing or critiquing of religions in the unit is prohibited and religious conversations should occur only after duty hours. The Soldier comes to the chaplain saying their religion requires sharing their faith with others. The Soldier wants to know if they have a right to do so, or if they should request an accommodation for religious reasons to continue to share their faith to include expressing exclusive views on how their religion is the only true religion. The supervisor wants to talk to the chaplain about limiting religious talk to the chapel.</a:t>
            </a:r>
          </a:p>
          <a:p>
            <a:pPr>
              <a:lnSpc>
                <a:spcPct val="120000"/>
              </a:lnSpc>
            </a:pPr>
            <a:r>
              <a:rPr lang="en-US" sz="1800" b="1" dirty="0">
                <a:latin typeface="Arial" pitchFamily="34" charset="0"/>
                <a:cs typeface="Arial" pitchFamily="34" charset="0"/>
              </a:rPr>
              <a:t>How does the Command respond?</a:t>
            </a:r>
          </a:p>
          <a:p>
            <a:pPr>
              <a:lnSpc>
                <a:spcPct val="120000"/>
              </a:lnSpc>
            </a:pPr>
            <a:r>
              <a:rPr lang="en-US" sz="1800" b="1" dirty="0">
                <a:latin typeface="Arial" pitchFamily="34" charset="0"/>
                <a:cs typeface="Arial" pitchFamily="34" charset="0"/>
              </a:rPr>
              <a:t>How does the Chaplain respond?</a:t>
            </a:r>
          </a:p>
          <a:p>
            <a:pPr marL="0" lvl="0" indent="0">
              <a:lnSpc>
                <a:spcPct val="120000"/>
              </a:lnSpc>
              <a:buNone/>
            </a:pPr>
            <a:endParaRPr lang="en-US" sz="1800" spc="20" dirty="0">
              <a:latin typeface="Arial" pitchFamily="34" charset="0"/>
              <a:cs typeface="Arial" pitchFamily="34" charset="0"/>
            </a:endParaRPr>
          </a:p>
          <a:p>
            <a:pPr marL="0" lvl="0" indent="0">
              <a:lnSpc>
                <a:spcPct val="120000"/>
              </a:lnSpc>
              <a:buNone/>
            </a:pPr>
            <a:endParaRPr lang="en-US" sz="1800" dirty="0"/>
          </a:p>
        </p:txBody>
      </p:sp>
      <p:sp>
        <p:nvSpPr>
          <p:cNvPr id="4" name="Rectangle 3"/>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166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879" y="1047394"/>
            <a:ext cx="8270241" cy="4810482"/>
          </a:xfrm>
        </p:spPr>
        <p:txBody>
          <a:bodyPr>
            <a:noAutofit/>
          </a:bodyPr>
          <a:lstStyle/>
          <a:p>
            <a:r>
              <a:rPr lang="en-US" sz="2000" dirty="0">
                <a:latin typeface="Arial" panose="020B0604020202020204" pitchFamily="34" charset="0"/>
                <a:cs typeface="Arial" panose="020B0604020202020204" pitchFamily="34" charset="0"/>
              </a:rPr>
              <a:t>Religious Accommodation (RA) procedures and policy have been revised and consolidated into an updated AR 600-20,</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July 24, </a:t>
            </a:r>
            <a:r>
              <a:rPr lang="en-US" sz="2000" dirty="0" smtClean="0">
                <a:latin typeface="Arial" panose="020B0604020202020204" pitchFamily="34" charset="0"/>
                <a:cs typeface="Arial" panose="020B0604020202020204" pitchFamily="34" charset="0"/>
              </a:rPr>
              <a:t>2020</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and DODI 1300.17, 1 Sep, 2020.</a:t>
            </a:r>
            <a:endParaRPr lang="en-US" sz="2000" dirty="0">
              <a:solidFill>
                <a:srgbClr val="FF0000"/>
              </a:solidFill>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All Army Directives (AD) 2016-34, (AD) 2018-19, and prior ALARACTS are superseded with the new publication of AR 600-20.</a:t>
            </a:r>
          </a:p>
          <a:p>
            <a:r>
              <a:rPr lang="en-US" sz="2000" dirty="0" smtClean="0">
                <a:latin typeface="Arial" panose="020B0604020202020204" pitchFamily="34" charset="0"/>
                <a:cs typeface="Arial" panose="020B0604020202020204" pitchFamily="34" charset="0"/>
              </a:rPr>
              <a:t>Commanders</a:t>
            </a:r>
            <a:r>
              <a:rPr lang="en-US" sz="2000" dirty="0">
                <a:latin typeface="Arial" panose="020B0604020202020204" pitchFamily="34" charset="0"/>
                <a:cs typeface="Arial" panose="020B0604020202020204" pitchFamily="34" charset="0"/>
              </a:rPr>
              <a:t>, Staff, Chaplains and Religious Affairs Specialists </a:t>
            </a:r>
            <a:r>
              <a:rPr lang="en-US" sz="2000" dirty="0" smtClean="0">
                <a:latin typeface="Arial" panose="020B0604020202020204" pitchFamily="34" charset="0"/>
                <a:cs typeface="Arial" panose="020B0604020202020204" pitchFamily="34" charset="0"/>
              </a:rPr>
              <a:t>must </a:t>
            </a:r>
            <a:r>
              <a:rPr lang="en-US" sz="2000" dirty="0">
                <a:latin typeface="Arial" panose="020B0604020202020204" pitchFamily="34" charset="0"/>
                <a:cs typeface="Arial" panose="020B0604020202020204" pitchFamily="34" charset="0"/>
              </a:rPr>
              <a:t>maintain familiarity with RA law and policy to fulfill:</a:t>
            </a:r>
          </a:p>
          <a:p>
            <a:pPr lvl="1"/>
            <a:r>
              <a:rPr lang="en-US" sz="2000" dirty="0">
                <a:latin typeface="Arial" panose="020B0604020202020204" pitchFamily="34" charset="0"/>
                <a:cs typeface="Arial" panose="020B0604020202020204" pitchFamily="34" charset="0"/>
              </a:rPr>
              <a:t>Requirement to train Army Soldiers and leaders in RA.</a:t>
            </a:r>
          </a:p>
          <a:p>
            <a:pPr lvl="1"/>
            <a:r>
              <a:rPr lang="en-US" sz="2000" dirty="0">
                <a:latin typeface="Arial" panose="020B0604020202020204" pitchFamily="34" charset="0"/>
                <a:cs typeface="Arial" panose="020B0604020202020204" pitchFamily="34" charset="0"/>
              </a:rPr>
              <a:t>Command responsibility to act on requests for Religious Accommodation in a timely and effective manner.</a:t>
            </a:r>
          </a:p>
          <a:p>
            <a:pPr lvl="1"/>
            <a:r>
              <a:rPr lang="en-US" sz="2000" dirty="0">
                <a:latin typeface="Arial" panose="020B0604020202020204" pitchFamily="34" charset="0"/>
                <a:cs typeface="Arial" panose="020B0604020202020204" pitchFamily="34" charset="0"/>
              </a:rPr>
              <a:t>Chaplain/Religious Affairs </a:t>
            </a:r>
            <a:r>
              <a:rPr lang="en-US" sz="2000" dirty="0" smtClean="0">
                <a:latin typeface="Arial" panose="020B0604020202020204" pitchFamily="34" charset="0"/>
                <a:cs typeface="Arial" panose="020B0604020202020204" pitchFamily="34" charset="0"/>
              </a:rPr>
              <a:t>Specialist responsibility </a:t>
            </a:r>
            <a:r>
              <a:rPr lang="en-US" sz="2000" dirty="0">
                <a:latin typeface="Arial" panose="020B0604020202020204" pitchFamily="34" charset="0"/>
                <a:cs typeface="Arial" panose="020B0604020202020204" pitchFamily="34" charset="0"/>
              </a:rPr>
              <a:t>to advise Army leaders and Soldiers on religious exercise in military contexts and to lead the RA process as subject matter experts.</a:t>
            </a:r>
          </a:p>
          <a:p>
            <a:pPr lvl="1"/>
            <a:r>
              <a:rPr lang="en-US" sz="2000" dirty="0">
                <a:latin typeface="Arial" panose="020B0604020202020204" pitchFamily="34" charset="0"/>
                <a:cs typeface="Arial" panose="020B0604020202020204" pitchFamily="34" charset="0"/>
              </a:rPr>
              <a:t>Chaplain responsibility to conduct formal RA interviews as part of RA requests and write effective memorandums.</a:t>
            </a:r>
          </a:p>
        </p:txBody>
      </p:sp>
      <p:sp>
        <p:nvSpPr>
          <p:cNvPr id="6" name="Title 1"/>
          <p:cNvSpPr txBox="1">
            <a:spLocks/>
          </p:cNvSpPr>
          <p:nvPr/>
        </p:nvSpPr>
        <p:spPr>
          <a:xfrm>
            <a:off x="1176051" y="130678"/>
            <a:ext cx="6858000" cy="4416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prstClr val="black"/>
                </a:solidFill>
                <a:latin typeface="Arial" panose="020B0604020202020204" pitchFamily="34" charset="0"/>
                <a:cs typeface="Arial" panose="020B0604020202020204" pitchFamily="34" charset="0"/>
              </a:rPr>
              <a:t>Introduction</a:t>
            </a:r>
          </a:p>
        </p:txBody>
      </p:sp>
      <p:sp>
        <p:nvSpPr>
          <p:cNvPr id="4" name="Rectangle 3"/>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226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097" y="1446962"/>
            <a:ext cx="8101712" cy="5173724"/>
          </a:xfrm>
          <a:prstGeom prst="rect">
            <a:avLst/>
          </a:prstGeom>
          <a:noFill/>
        </p:spPr>
        <p:txBody>
          <a:bodyPr wrap="square" rtlCol="0">
            <a:spAutoFit/>
          </a:bodyPr>
          <a:lstStyle/>
          <a:p>
            <a:pPr marL="0" marR="0">
              <a:spcBef>
                <a:spcPts val="0"/>
              </a:spcBef>
              <a:spcAft>
                <a:spcPts val="0"/>
              </a:spcAft>
            </a:pPr>
            <a:r>
              <a:rPr lang="en-US" dirty="0">
                <a:effectLst/>
                <a:latin typeface="Arial" panose="020B0604020202020204" pitchFamily="34" charset="0"/>
                <a:ea typeface="Times New Roman" panose="02020603050405020304" pitchFamily="18" charset="0"/>
                <a:cs typeface="Arial" panose="020B0604020202020204" pitchFamily="34" charset="0"/>
              </a:rPr>
              <a:t>As part of a sermon series, a chaplain is assigned a text with a controversial topic. The text for the sermon was determined by the lectionary used by the chapel service.  The garrison chaplain is aware of the text to be covered in the upcoming sermon, and with the support of the garrison commander directs the chaplain to not read the text or address the controversial topic. The chaplain understands the controversy surrounding the topic and discusses the situation with his endorsing agency, supervisory chaplain, and unit commander. After considering how to proceed, the chaplain feels that he is obligated to stick to the assigned text and topic and assures the garrison chaplain that he will address the topic with wisdom, respect, and sensitivity. The garrison chaplain does not agree. </a:t>
            </a:r>
          </a:p>
          <a:p>
            <a:pPr marL="285750" marR="0" indent="-285750">
              <a:spcBef>
                <a:spcPts val="600"/>
              </a:spcBef>
              <a:spcAft>
                <a:spcPts val="0"/>
              </a:spcAft>
              <a:buFont typeface="Arial" panose="020B0604020202020204" pitchFamily="34" charset="0"/>
              <a:buChar char="•"/>
            </a:pPr>
            <a:r>
              <a:rPr lang="en-US" b="1" dirty="0">
                <a:effectLst/>
                <a:latin typeface="Arial" panose="020B0604020202020204" pitchFamily="34" charset="0"/>
                <a:ea typeface="Times New Roman" panose="02020603050405020304" pitchFamily="18" charset="0"/>
                <a:cs typeface="Arial" panose="020B0604020202020204" pitchFamily="34" charset="0"/>
              </a:rPr>
              <a:t>Where and what are the issues?</a:t>
            </a:r>
            <a:endParaRPr lang="en-US" dirty="0">
              <a:latin typeface="Arial" panose="020B0604020202020204" pitchFamily="34" charset="0"/>
              <a:ea typeface="Times New Roman" panose="02020603050405020304" pitchFamily="18" charset="0"/>
              <a:cs typeface="Arial" panose="020B0604020202020204" pitchFamily="34" charset="0"/>
            </a:endParaRPr>
          </a:p>
          <a:p>
            <a:pPr marL="285750" marR="0" indent="-285750">
              <a:spcBef>
                <a:spcPts val="600"/>
              </a:spcBef>
              <a:spcAft>
                <a:spcPts val="0"/>
              </a:spcAft>
              <a:buFont typeface="Arial" panose="020B0604020202020204" pitchFamily="34" charset="0"/>
              <a:buChar char="•"/>
            </a:pPr>
            <a:r>
              <a:rPr lang="en-US" b="1" dirty="0">
                <a:effectLst/>
                <a:latin typeface="Arial" panose="020B0604020202020204" pitchFamily="34" charset="0"/>
                <a:ea typeface="Times New Roman" panose="02020603050405020304" pitchFamily="18" charset="0"/>
                <a:cs typeface="Arial" panose="020B0604020202020204" pitchFamily="34" charset="0"/>
              </a:rPr>
              <a:t>What are the Chaplain’s options?</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285750" marR="0" indent="-285750">
              <a:spcBef>
                <a:spcPts val="600"/>
              </a:spcBef>
              <a:spcAft>
                <a:spcPts val="0"/>
              </a:spcAft>
              <a:buFont typeface="Arial" panose="020B0604020202020204" pitchFamily="34" charset="0"/>
              <a:buChar char="•"/>
            </a:pPr>
            <a:r>
              <a:rPr lang="en-US" b="1" dirty="0">
                <a:latin typeface="Arial" panose="020B0604020202020204" pitchFamily="34" charset="0"/>
                <a:cs typeface="Arial" pitchFamily="34" charset="0"/>
              </a:rPr>
              <a:t>How does the Command respond?</a:t>
            </a:r>
          </a:p>
          <a:p>
            <a:pPr marL="285750" indent="-285750">
              <a:lnSpc>
                <a:spcPct val="120000"/>
              </a:lnSpc>
              <a:spcBef>
                <a:spcPts val="600"/>
              </a:spcBef>
              <a:buFont typeface="Arial" panose="020B0604020202020204" pitchFamily="34" charset="0"/>
              <a:buChar char="•"/>
            </a:pPr>
            <a:r>
              <a:rPr lang="en-US" b="1" dirty="0">
                <a:latin typeface="Arial" panose="020B0604020202020204" pitchFamily="34" charset="0"/>
                <a:cs typeface="Arial" pitchFamily="34" charset="0"/>
              </a:rPr>
              <a:t>Who is the approval authority for this issue (if any) and what is the process for this?</a:t>
            </a:r>
          </a:p>
          <a:p>
            <a:endParaRPr lang="en-US" sz="15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CA37423-B605-468A-A7A0-8ABBAD394238}"/>
              </a:ext>
            </a:extLst>
          </p:cNvPr>
          <p:cNvSpPr txBox="1">
            <a:spLocks/>
          </p:cNvSpPr>
          <p:nvPr/>
        </p:nvSpPr>
        <p:spPr>
          <a:xfrm>
            <a:off x="492225" y="949217"/>
            <a:ext cx="7886700" cy="4977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dirty="0">
                <a:latin typeface="Arial" pitchFamily="34" charset="0"/>
                <a:cs typeface="Arial" pitchFamily="34" charset="0"/>
              </a:rPr>
              <a:t>Scenario </a:t>
            </a:r>
            <a:r>
              <a:rPr lang="en-US" sz="2800" dirty="0" smtClean="0">
                <a:latin typeface="Arial" pitchFamily="34" charset="0"/>
                <a:cs typeface="Arial" pitchFamily="34" charset="0"/>
              </a:rPr>
              <a:t>10 </a:t>
            </a:r>
            <a:r>
              <a:rPr lang="en-US" sz="2800" dirty="0">
                <a:latin typeface="Arial" pitchFamily="34" charset="0"/>
                <a:cs typeface="Arial" pitchFamily="34" charset="0"/>
              </a:rPr>
              <a:t>(Religious Speech)</a:t>
            </a:r>
          </a:p>
        </p:txBody>
      </p:sp>
      <p:sp>
        <p:nvSpPr>
          <p:cNvPr id="4" name="Rectangle 3"/>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932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1AE8-F196-4E72-9CFD-D65087E298D4}"/>
              </a:ext>
            </a:extLst>
          </p:cNvPr>
          <p:cNvSpPr>
            <a:spLocks noGrp="1"/>
          </p:cNvSpPr>
          <p:nvPr>
            <p:ph type="title"/>
          </p:nvPr>
        </p:nvSpPr>
        <p:spPr>
          <a:xfrm>
            <a:off x="878146" y="2576732"/>
            <a:ext cx="7142225" cy="1576168"/>
          </a:xfrm>
        </p:spPr>
        <p:txBody>
          <a:bodyPr>
            <a:normAutofit/>
          </a:bodyPr>
          <a:lstStyle/>
          <a:p>
            <a:r>
              <a:rPr lang="en-US" sz="2400" dirty="0"/>
              <a:t>Questions and </a:t>
            </a:r>
            <a:r>
              <a:rPr lang="en-US" sz="2400" dirty="0" smtClean="0"/>
              <a:t>Discussion</a:t>
            </a:r>
            <a:br>
              <a:rPr lang="en-US" sz="2400" dirty="0" smtClean="0"/>
            </a:br>
            <a:r>
              <a:rPr lang="en-US" sz="2400" dirty="0"/>
              <a:t/>
            </a:r>
            <a:br>
              <a:rPr lang="en-US" sz="2400" dirty="0"/>
            </a:br>
            <a:r>
              <a:rPr lang="en-US" sz="2400" dirty="0" smtClean="0"/>
              <a:t>TRAINING COMPLETE</a:t>
            </a:r>
            <a:endParaRPr lang="en-US" sz="2400" dirty="0"/>
          </a:p>
        </p:txBody>
      </p:sp>
      <p:sp>
        <p:nvSpPr>
          <p:cNvPr id="3" name="Rectangle 2"/>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382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619" y="143218"/>
            <a:ext cx="7829785" cy="424341"/>
          </a:xfrm>
        </p:spPr>
        <p:txBody>
          <a:bodyPr>
            <a:normAutofit/>
          </a:bodyPr>
          <a:lstStyle/>
          <a:p>
            <a:pPr algn="ctr"/>
            <a:r>
              <a:rPr lang="en-US" sz="2400" b="1" dirty="0">
                <a:latin typeface="Arial" panose="020B0604020202020204" pitchFamily="34" charset="0"/>
                <a:cs typeface="Arial" panose="020B0604020202020204" pitchFamily="34" charset="0"/>
              </a:rPr>
              <a:t>SECTION </a:t>
            </a:r>
            <a:r>
              <a:rPr lang="en-US" sz="2400" b="1" dirty="0" smtClean="0">
                <a:latin typeface="Arial" panose="020B0604020202020204" pitchFamily="34" charset="0"/>
                <a:cs typeface="Arial" panose="020B0604020202020204" pitchFamily="34" charset="0"/>
              </a:rPr>
              <a:t>4.  Supplementary </a:t>
            </a:r>
            <a:r>
              <a:rPr lang="en-US" sz="2400" b="1" dirty="0">
                <a:latin typeface="Arial" panose="020B0604020202020204" pitchFamily="34" charset="0"/>
                <a:cs typeface="Arial" panose="020B0604020202020204" pitchFamily="34" charset="0"/>
              </a:rPr>
              <a:t>Materials: </a:t>
            </a:r>
          </a:p>
        </p:txBody>
      </p:sp>
      <p:sp>
        <p:nvSpPr>
          <p:cNvPr id="5" name="TextBox 4"/>
          <p:cNvSpPr txBox="1"/>
          <p:nvPr/>
        </p:nvSpPr>
        <p:spPr>
          <a:xfrm>
            <a:off x="305555" y="1303492"/>
            <a:ext cx="1828799" cy="1815882"/>
          </a:xfrm>
          <a:prstGeom prst="rect">
            <a:avLst/>
          </a:prstGeom>
          <a:solidFill>
            <a:srgbClr val="0066FF"/>
          </a:solidFill>
        </p:spPr>
        <p:txBody>
          <a:bodyPr wrap="square" rtlCol="0">
            <a:spAutoFit/>
          </a:bodyPr>
          <a:lstStyle/>
          <a:p>
            <a:pPr algn="ctr"/>
            <a:r>
              <a:rPr lang="en-US" sz="1400" b="1" dirty="0">
                <a:solidFill>
                  <a:schemeClr val="bg1"/>
                </a:solidFill>
              </a:rPr>
              <a:t>Double clicking on the ICON or hyperlink will open the file. From there you can save as a new file or copy and paste into a  new document for your use.</a:t>
            </a:r>
          </a:p>
        </p:txBody>
      </p:sp>
      <p:sp>
        <p:nvSpPr>
          <p:cNvPr id="10" name="TextBox 9"/>
          <p:cNvSpPr txBox="1"/>
          <p:nvPr/>
        </p:nvSpPr>
        <p:spPr>
          <a:xfrm>
            <a:off x="3840510" y="5618831"/>
            <a:ext cx="5046894" cy="784830"/>
          </a:xfrm>
          <a:prstGeom prst="rect">
            <a:avLst/>
          </a:prstGeom>
          <a:solidFill>
            <a:schemeClr val="accent1">
              <a:lumMod val="40000"/>
              <a:lumOff val="60000"/>
            </a:schemeClr>
          </a:solidFill>
          <a:ln>
            <a:noFill/>
          </a:ln>
        </p:spPr>
        <p:txBody>
          <a:bodyPr wrap="none" rtlCol="0">
            <a:spAutoFit/>
          </a:bodyPr>
          <a:lstStyle/>
          <a:p>
            <a:r>
              <a:rPr lang="en-US" sz="1000" b="1" u="sng" dirty="0">
                <a:latin typeface="Arial" panose="020B0604020202020204" pitchFamily="34" charset="0"/>
                <a:cs typeface="Arial" panose="020B0604020202020204" pitchFamily="34" charset="0"/>
              </a:rPr>
              <a:t>For assistance, clarification, or guidance contact:</a:t>
            </a:r>
          </a:p>
          <a:p>
            <a:pPr marL="53975">
              <a:spcBef>
                <a:spcPts val="600"/>
              </a:spcBef>
            </a:pPr>
            <a:r>
              <a:rPr lang="en-US" sz="1000" b="1" dirty="0">
                <a:latin typeface="Arial" panose="020B0604020202020204" pitchFamily="34" charset="0"/>
                <a:cs typeface="Arial" panose="020B0604020202020204" pitchFamily="34" charset="0"/>
              </a:rPr>
              <a:t>OCCH Religious Accommodation Officer</a:t>
            </a:r>
          </a:p>
          <a:p>
            <a:pPr marL="461963"/>
            <a:r>
              <a:rPr lang="en-US" sz="1000" dirty="0">
                <a:latin typeface="Arial" panose="020B0604020202020204" pitchFamily="34" charset="0"/>
                <a:cs typeface="Arial" panose="020B0604020202020204" pitchFamily="34" charset="0"/>
              </a:rPr>
              <a:t>E-Mail: </a:t>
            </a:r>
            <a:r>
              <a:rPr lang="en-US" sz="1000" dirty="0">
                <a:latin typeface="Arial" panose="020B0604020202020204" pitchFamily="34" charset="0"/>
                <a:ea typeface="Batang" panose="02030600000101010101" pitchFamily="18" charset="-127"/>
                <a:cs typeface="Arial" panose="020B0604020202020204" pitchFamily="34" charset="0"/>
                <a:hlinkClick r:id="rId4"/>
              </a:rPr>
              <a:t>usarmy.pentagon.hqda-occh.mbx.chaplain-corps-operations@mail.mil</a:t>
            </a:r>
            <a:endParaRPr lang="en-US" sz="1000" dirty="0">
              <a:latin typeface="Arial" panose="020B0604020202020204" pitchFamily="34" charset="0"/>
              <a:cs typeface="Arial" panose="020B0604020202020204" pitchFamily="34" charset="0"/>
            </a:endParaRPr>
          </a:p>
          <a:p>
            <a:pPr marL="461963"/>
            <a:r>
              <a:rPr lang="en-US" sz="1000" dirty="0">
                <a:latin typeface="Arial" panose="020B0604020202020204" pitchFamily="34" charset="0"/>
                <a:cs typeface="Arial" panose="020B0604020202020204" pitchFamily="34" charset="0"/>
              </a:rPr>
              <a:t>Phone: 571 256-8771</a:t>
            </a:r>
          </a:p>
        </p:txBody>
      </p:sp>
      <p:grpSp>
        <p:nvGrpSpPr>
          <p:cNvPr id="33" name="Group 32">
            <a:extLst>
              <a:ext uri="{FF2B5EF4-FFF2-40B4-BE49-F238E27FC236}">
                <a16:creationId xmlns:a16="http://schemas.microsoft.com/office/drawing/2014/main" id="{D4308807-7A27-4760-9CCE-506BADCD6651}"/>
              </a:ext>
            </a:extLst>
          </p:cNvPr>
          <p:cNvGrpSpPr/>
          <p:nvPr/>
        </p:nvGrpSpPr>
        <p:grpSpPr>
          <a:xfrm>
            <a:off x="171030" y="3325895"/>
            <a:ext cx="3057945" cy="3077766"/>
            <a:chOff x="5542271" y="1596067"/>
            <a:chExt cx="3053361" cy="3077766"/>
          </a:xfrm>
        </p:grpSpPr>
        <p:sp>
          <p:nvSpPr>
            <p:cNvPr id="26" name="TextBox 25">
              <a:extLst>
                <a:ext uri="{FF2B5EF4-FFF2-40B4-BE49-F238E27FC236}">
                  <a16:creationId xmlns:a16="http://schemas.microsoft.com/office/drawing/2014/main" id="{72934709-CC3A-4104-AB63-0B379810FB94}"/>
                </a:ext>
              </a:extLst>
            </p:cNvPr>
            <p:cNvSpPr txBox="1"/>
            <p:nvPr/>
          </p:nvSpPr>
          <p:spPr>
            <a:xfrm>
              <a:off x="5542271" y="1596067"/>
              <a:ext cx="2956866" cy="3077766"/>
            </a:xfrm>
            <a:prstGeom prst="rect">
              <a:avLst/>
            </a:prstGeom>
            <a:noFill/>
            <a:ln>
              <a:solidFill>
                <a:schemeClr val="tx1">
                  <a:lumMod val="50000"/>
                  <a:lumOff val="50000"/>
                </a:schemeClr>
              </a:solidFill>
            </a:ln>
          </p:spPr>
          <p:txBody>
            <a:bodyPr wrap="square">
              <a:spAutoFit/>
            </a:bodyPr>
            <a:lstStyle/>
            <a:p>
              <a:r>
                <a:rPr lang="en-US" sz="1600" b="1" dirty="0">
                  <a:latin typeface="Arial" panose="020B0604020202020204" pitchFamily="34" charset="0"/>
                  <a:cs typeface="Arial" panose="020B0604020202020204" pitchFamily="34" charset="0"/>
                </a:rPr>
                <a:t>Hyperlinks for</a:t>
              </a:r>
              <a:r>
                <a:rPr lang="en-US" sz="1600" b="1" dirty="0" smtClean="0">
                  <a:latin typeface="Arial" panose="020B0604020202020204" pitchFamily="34" charset="0"/>
                  <a:cs typeface="Arial" panose="020B0604020202020204" pitchFamily="34" charset="0"/>
                </a:rPr>
                <a:t>:</a:t>
              </a:r>
            </a:p>
            <a:p>
              <a:endParaRPr lang="en-US" sz="16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a:p>
              <a:endParaRPr lang="en-US" sz="18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127921D8-8D33-4065-BDED-4DBC10F02D05}"/>
                </a:ext>
              </a:extLst>
            </p:cNvPr>
            <p:cNvSpPr txBox="1"/>
            <p:nvPr/>
          </p:nvSpPr>
          <p:spPr>
            <a:xfrm>
              <a:off x="5742877" y="1898468"/>
              <a:ext cx="2769206" cy="646331"/>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Attorney General Memorandum</a:t>
              </a:r>
              <a:endParaRPr lang="en-US" sz="1200" dirty="0">
                <a:latin typeface="Arial" panose="020B0604020202020204" pitchFamily="34" charset="0"/>
                <a:cs typeface="Arial" panose="020B0604020202020204" pitchFamily="34" charset="0"/>
                <a:hlinkClick r:id="rId5"/>
              </a:endParaRPr>
            </a:p>
            <a:p>
              <a:r>
                <a:rPr lang="en-US" sz="1200" dirty="0">
                  <a:latin typeface="Arial" panose="020B0604020202020204" pitchFamily="34" charset="0"/>
                  <a:cs typeface="Arial" panose="020B0604020202020204" pitchFamily="34" charset="0"/>
                  <a:hlinkClick r:id="rId5"/>
                </a:rPr>
                <a:t>https://www.justice.gov/opa/press-release/file/1001891/download</a:t>
              </a:r>
              <a:r>
                <a:rPr lang="en-US" sz="1200" dirty="0">
                  <a:latin typeface="Arial" panose="020B0604020202020204" pitchFamily="34" charset="0"/>
                  <a:cs typeface="Arial" panose="020B0604020202020204" pitchFamily="34" charset="0"/>
                </a:rPr>
                <a:t> </a:t>
              </a:r>
            </a:p>
          </p:txBody>
        </p:sp>
        <p:sp>
          <p:nvSpPr>
            <p:cNvPr id="28" name="TextBox 27">
              <a:extLst>
                <a:ext uri="{FF2B5EF4-FFF2-40B4-BE49-F238E27FC236}">
                  <a16:creationId xmlns:a16="http://schemas.microsoft.com/office/drawing/2014/main" id="{E0FACEA9-A78C-4359-9216-56A26E0B2B9B}"/>
                </a:ext>
              </a:extLst>
            </p:cNvPr>
            <p:cNvSpPr txBox="1"/>
            <p:nvPr/>
          </p:nvSpPr>
          <p:spPr>
            <a:xfrm>
              <a:off x="5742877" y="2546436"/>
              <a:ext cx="2769206" cy="830997"/>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United States Army Chaplain Center and School (USACHCS) </a:t>
              </a:r>
              <a:endParaRPr lang="en-US" sz="1200" dirty="0">
                <a:latin typeface="Arial" panose="020B0604020202020204" pitchFamily="34" charset="0"/>
                <a:cs typeface="Arial" panose="020B0604020202020204" pitchFamily="34" charset="0"/>
                <a:hlinkClick r:id="rId6"/>
              </a:endParaRPr>
            </a:p>
            <a:p>
              <a:r>
                <a:rPr lang="en-US" sz="1200" dirty="0">
                  <a:latin typeface="Arial" panose="020B0604020202020204" pitchFamily="34" charset="0"/>
                  <a:cs typeface="Arial" panose="020B0604020202020204" pitchFamily="34" charset="0"/>
                  <a:hlinkClick r:id="rId6"/>
                </a:rPr>
                <a:t>https://usachcstraining.army.mil/world-religions</a:t>
              </a:r>
              <a:endParaRPr lang="en-US" sz="1200"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D74F82E-C012-4E47-9419-12A2120ECB8A}"/>
                </a:ext>
              </a:extLst>
            </p:cNvPr>
            <p:cNvSpPr txBox="1"/>
            <p:nvPr/>
          </p:nvSpPr>
          <p:spPr>
            <a:xfrm>
              <a:off x="5731725" y="3347392"/>
              <a:ext cx="2863907" cy="1015663"/>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ATP 1-05.04 Religious Support and Internal Advisement</a:t>
              </a:r>
              <a:endParaRPr lang="en-US" sz="1200" dirty="0">
                <a:latin typeface="Arial" panose="020B0604020202020204" pitchFamily="34" charset="0"/>
                <a:cs typeface="Arial" panose="020B0604020202020204" pitchFamily="34" charset="0"/>
                <a:hlinkClick r:id="rId7"/>
              </a:endParaRPr>
            </a:p>
            <a:p>
              <a:r>
                <a:rPr lang="en-US" sz="1200" dirty="0">
                  <a:latin typeface="Arial" panose="020B0604020202020204" pitchFamily="34" charset="0"/>
                  <a:cs typeface="Arial" panose="020B0604020202020204" pitchFamily="34" charset="0"/>
                  <a:hlinkClick r:id="rId7"/>
                </a:rPr>
                <a:t>https://armypubs.army.mil/epubs/DR_pubs/DR_a/pdf/web/ARN2911_ATP%201-05x04%20FINAL%20WEB%201.pdf</a:t>
              </a:r>
              <a:endParaRPr lang="en-US" sz="1200" dirty="0">
                <a:latin typeface="Arial" panose="020B0604020202020204" pitchFamily="34" charset="0"/>
                <a:cs typeface="Arial" panose="020B0604020202020204" pitchFamily="34" charset="0"/>
              </a:endParaRPr>
            </a:p>
          </p:txBody>
        </p:sp>
      </p:grpSp>
      <p:grpSp>
        <p:nvGrpSpPr>
          <p:cNvPr id="23" name="Group 22"/>
          <p:cNvGrpSpPr/>
          <p:nvPr/>
        </p:nvGrpSpPr>
        <p:grpSpPr>
          <a:xfrm>
            <a:off x="2656618" y="1739165"/>
            <a:ext cx="5814292" cy="1140835"/>
            <a:chOff x="2655453" y="1449811"/>
            <a:chExt cx="5814292" cy="1140835"/>
          </a:xfrm>
        </p:grpSpPr>
        <p:graphicFrame>
          <p:nvGraphicFramePr>
            <p:cNvPr id="25" name="Object 24">
              <a:extLst>
                <a:ext uri="{FF2B5EF4-FFF2-40B4-BE49-F238E27FC236}">
                  <a16:creationId xmlns:a16="http://schemas.microsoft.com/office/drawing/2014/main" id="{09DA5000-7FAE-4947-9E60-09667393940D}"/>
                </a:ext>
              </a:extLst>
            </p:cNvPr>
            <p:cNvGraphicFramePr>
              <a:graphicFrameLocks noChangeAspect="1"/>
            </p:cNvGraphicFramePr>
            <p:nvPr>
              <p:extLst>
                <p:ext uri="{D42A27DB-BD31-4B8C-83A1-F6EECF244321}">
                  <p14:modId xmlns:p14="http://schemas.microsoft.com/office/powerpoint/2010/main" val="2446213026"/>
                </p:ext>
              </p:extLst>
            </p:nvPr>
          </p:nvGraphicFramePr>
          <p:xfrm>
            <a:off x="4112251" y="1472733"/>
            <a:ext cx="1102840" cy="1117913"/>
          </p:xfrm>
          <a:graphic>
            <a:graphicData uri="http://schemas.openxmlformats.org/presentationml/2006/ole">
              <mc:AlternateContent xmlns:mc="http://schemas.openxmlformats.org/markup-compatibility/2006">
                <mc:Choice xmlns:v="urn:schemas-microsoft-com:vml" Requires="v">
                  <p:oleObj spid="_x0000_s4680" name="Acrobat Document" showAsIcon="1" r:id="rId8" imgW="914400" imgH="771480" progId="Acrobat.Document.2015">
                    <p:embed/>
                  </p:oleObj>
                </mc:Choice>
                <mc:Fallback>
                  <p:oleObj name="Acrobat Document" showAsIcon="1" r:id="rId8" imgW="914400" imgH="771480" progId="Acrobat.Document.2015">
                    <p:embed/>
                    <p:pic>
                      <p:nvPicPr>
                        <p:cNvPr id="16" name="Object 15">
                          <a:extLst>
                            <a:ext uri="{FF2B5EF4-FFF2-40B4-BE49-F238E27FC236}">
                              <a16:creationId xmlns:a16="http://schemas.microsoft.com/office/drawing/2014/main" id="{09DA5000-7FAE-4947-9E60-09667393940D}"/>
                            </a:ext>
                          </a:extLst>
                        </p:cNvPr>
                        <p:cNvPicPr/>
                        <p:nvPr/>
                      </p:nvPicPr>
                      <p:blipFill>
                        <a:blip r:embed="rId9"/>
                        <a:stretch>
                          <a:fillRect/>
                        </a:stretch>
                      </p:blipFill>
                      <p:spPr>
                        <a:xfrm>
                          <a:off x="4112251" y="1472733"/>
                          <a:ext cx="1102840" cy="1117913"/>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4167551885"/>
                </p:ext>
              </p:extLst>
            </p:nvPr>
          </p:nvGraphicFramePr>
          <p:xfrm>
            <a:off x="2655453" y="1449811"/>
            <a:ext cx="1352101" cy="1140835"/>
          </p:xfrm>
          <a:graphic>
            <a:graphicData uri="http://schemas.openxmlformats.org/presentationml/2006/ole">
              <mc:AlternateContent xmlns:mc="http://schemas.openxmlformats.org/markup-compatibility/2006">
                <mc:Choice xmlns:v="urn:schemas-microsoft-com:vml" Requires="v">
                  <p:oleObj spid="_x0000_s4681" name="Document" showAsIcon="1" r:id="rId10" imgW="914400" imgH="771480" progId="Word.Document.12">
                    <p:embed/>
                  </p:oleObj>
                </mc:Choice>
                <mc:Fallback>
                  <p:oleObj name="Document" showAsIcon="1" r:id="rId10" imgW="914400" imgH="771480" progId="Word.Document.12">
                    <p:embed/>
                    <p:pic>
                      <p:nvPicPr>
                        <p:cNvPr id="6" name="Object 5"/>
                        <p:cNvPicPr/>
                        <p:nvPr/>
                      </p:nvPicPr>
                      <p:blipFill>
                        <a:blip r:embed="rId11"/>
                        <a:stretch>
                          <a:fillRect/>
                        </a:stretch>
                      </p:blipFill>
                      <p:spPr>
                        <a:xfrm>
                          <a:off x="2655453" y="1449811"/>
                          <a:ext cx="1352101" cy="1140835"/>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584514720"/>
                </p:ext>
              </p:extLst>
            </p:nvPr>
          </p:nvGraphicFramePr>
          <p:xfrm>
            <a:off x="5307264" y="1484524"/>
            <a:ext cx="1352101" cy="1039235"/>
          </p:xfrm>
          <a:graphic>
            <a:graphicData uri="http://schemas.openxmlformats.org/presentationml/2006/ole">
              <mc:AlternateContent xmlns:mc="http://schemas.openxmlformats.org/markup-compatibility/2006">
                <mc:Choice xmlns:v="urn:schemas-microsoft-com:vml" Requires="v">
                  <p:oleObj spid="_x0000_s4682" name="Document" showAsIcon="1" r:id="rId12" imgW="914400" imgH="771480" progId="Word.Document.12">
                    <p:embed/>
                  </p:oleObj>
                </mc:Choice>
                <mc:Fallback>
                  <p:oleObj name="Document" showAsIcon="1" r:id="rId12" imgW="914400" imgH="771480" progId="Word.Document.12">
                    <p:embed/>
                    <p:pic>
                      <p:nvPicPr>
                        <p:cNvPr id="7" name="Object 6"/>
                        <p:cNvPicPr/>
                        <p:nvPr/>
                      </p:nvPicPr>
                      <p:blipFill>
                        <a:blip r:embed="rId13"/>
                        <a:stretch>
                          <a:fillRect/>
                        </a:stretch>
                      </p:blipFill>
                      <p:spPr>
                        <a:xfrm>
                          <a:off x="5307264" y="1484524"/>
                          <a:ext cx="1352101" cy="1039235"/>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69615750"/>
                </p:ext>
              </p:extLst>
            </p:nvPr>
          </p:nvGraphicFramePr>
          <p:xfrm>
            <a:off x="6719573" y="1449812"/>
            <a:ext cx="1750172" cy="1059944"/>
          </p:xfrm>
          <a:graphic>
            <a:graphicData uri="http://schemas.openxmlformats.org/presentationml/2006/ole">
              <mc:AlternateContent xmlns:mc="http://schemas.openxmlformats.org/markup-compatibility/2006">
                <mc:Choice xmlns:v="urn:schemas-microsoft-com:vml" Requires="v">
                  <p:oleObj spid="_x0000_s4683" name="Document" showAsIcon="1" r:id="rId14" imgW="914400" imgH="771480" progId="Word.Document.12">
                    <p:embed/>
                  </p:oleObj>
                </mc:Choice>
                <mc:Fallback>
                  <p:oleObj name="Document" showAsIcon="1" r:id="rId14" imgW="914400" imgH="771480" progId="Word.Document.12">
                    <p:embed/>
                    <p:pic>
                      <p:nvPicPr>
                        <p:cNvPr id="12" name="Object 11"/>
                        <p:cNvPicPr/>
                        <p:nvPr/>
                      </p:nvPicPr>
                      <p:blipFill>
                        <a:blip r:embed="rId15"/>
                        <a:stretch>
                          <a:fillRect/>
                        </a:stretch>
                      </p:blipFill>
                      <p:spPr>
                        <a:xfrm>
                          <a:off x="6719573" y="1449812"/>
                          <a:ext cx="1750172" cy="1059944"/>
                        </a:xfrm>
                        <a:prstGeom prst="rect">
                          <a:avLst/>
                        </a:prstGeom>
                      </p:spPr>
                    </p:pic>
                  </p:oleObj>
                </mc:Fallback>
              </mc:AlternateContent>
            </a:graphicData>
          </a:graphic>
        </p:graphicFrame>
      </p:grpSp>
      <p:sp>
        <p:nvSpPr>
          <p:cNvPr id="38" name="Title 1"/>
          <p:cNvSpPr txBox="1">
            <a:spLocks/>
          </p:cNvSpPr>
          <p:nvPr/>
        </p:nvSpPr>
        <p:spPr>
          <a:xfrm>
            <a:off x="3714750" y="1236965"/>
            <a:ext cx="3426502" cy="4243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smtClean="0">
                <a:latin typeface="Arial" panose="020B0604020202020204" pitchFamily="34" charset="0"/>
                <a:cs typeface="Arial" panose="020B0604020202020204" pitchFamily="34" charset="0"/>
              </a:rPr>
              <a:t>Memorandum Templates: </a:t>
            </a:r>
            <a:endParaRPr lang="en-US" sz="1800" b="1" dirty="0">
              <a:latin typeface="Arial" panose="020B0604020202020204" pitchFamily="34" charset="0"/>
              <a:cs typeface="Arial" panose="020B0604020202020204" pitchFamily="34" charset="0"/>
            </a:endParaRPr>
          </a:p>
        </p:txBody>
      </p:sp>
      <p:grpSp>
        <p:nvGrpSpPr>
          <p:cNvPr id="11" name="Group 10"/>
          <p:cNvGrpSpPr/>
          <p:nvPr/>
        </p:nvGrpSpPr>
        <p:grpSpPr>
          <a:xfrm>
            <a:off x="3265112" y="3272600"/>
            <a:ext cx="6069388" cy="2346579"/>
            <a:chOff x="3265112" y="3272600"/>
            <a:chExt cx="6097839" cy="2346579"/>
          </a:xfrm>
        </p:grpSpPr>
        <p:graphicFrame>
          <p:nvGraphicFramePr>
            <p:cNvPr id="6" name="Object 5"/>
            <p:cNvGraphicFramePr>
              <a:graphicFrameLocks noChangeAspect="1"/>
            </p:cNvGraphicFramePr>
            <p:nvPr>
              <p:extLst>
                <p:ext uri="{D42A27DB-BD31-4B8C-83A1-F6EECF244321}">
                  <p14:modId xmlns:p14="http://schemas.microsoft.com/office/powerpoint/2010/main" val="2772307541"/>
                </p:ext>
              </p:extLst>
            </p:nvPr>
          </p:nvGraphicFramePr>
          <p:xfrm>
            <a:off x="3265112" y="4585598"/>
            <a:ext cx="2309427" cy="702947"/>
          </p:xfrm>
          <a:graphic>
            <a:graphicData uri="http://schemas.openxmlformats.org/presentationml/2006/ole">
              <mc:AlternateContent xmlns:mc="http://schemas.openxmlformats.org/markup-compatibility/2006">
                <mc:Choice xmlns:v="urn:schemas-microsoft-com:vml" Requires="v">
                  <p:oleObj spid="_x0000_s4684" name="Packager Shell Object" showAsIcon="1" r:id="rId16" imgW="1654200" imgH="504000" progId="Package">
                    <p:embed/>
                  </p:oleObj>
                </mc:Choice>
                <mc:Fallback>
                  <p:oleObj name="Packager Shell Object" showAsIcon="1" r:id="rId16" imgW="1654200" imgH="504000" progId="Package">
                    <p:embed/>
                    <p:pic>
                      <p:nvPicPr>
                        <p:cNvPr id="6" name="Object 5"/>
                        <p:cNvPicPr/>
                        <p:nvPr/>
                      </p:nvPicPr>
                      <p:blipFill>
                        <a:blip r:embed="rId17"/>
                        <a:stretch>
                          <a:fillRect/>
                        </a:stretch>
                      </p:blipFill>
                      <p:spPr>
                        <a:xfrm>
                          <a:off x="3265112" y="4585598"/>
                          <a:ext cx="2309427" cy="702947"/>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6F430E58-A3B4-4EA6-85BD-5F68AA618027}"/>
                </a:ext>
              </a:extLst>
            </p:cNvPr>
            <p:cNvGraphicFramePr>
              <a:graphicFrameLocks noChangeAspect="1"/>
            </p:cNvGraphicFramePr>
            <p:nvPr>
              <p:extLst>
                <p:ext uri="{D42A27DB-BD31-4B8C-83A1-F6EECF244321}">
                  <p14:modId xmlns:p14="http://schemas.microsoft.com/office/powerpoint/2010/main" val="4280415575"/>
                </p:ext>
              </p:extLst>
            </p:nvPr>
          </p:nvGraphicFramePr>
          <p:xfrm>
            <a:off x="6575635" y="4506657"/>
            <a:ext cx="1318545" cy="1112522"/>
          </p:xfrm>
          <a:graphic>
            <a:graphicData uri="http://schemas.openxmlformats.org/presentationml/2006/ole">
              <mc:AlternateContent xmlns:mc="http://schemas.openxmlformats.org/markup-compatibility/2006">
                <mc:Choice xmlns:v="urn:schemas-microsoft-com:vml" Requires="v">
                  <p:oleObj spid="_x0000_s4685" name="Acrobat Document" showAsIcon="1" r:id="rId18" imgW="914400" imgH="771525" progId="Acrobat.Document.2015">
                    <p:embed/>
                  </p:oleObj>
                </mc:Choice>
                <mc:Fallback>
                  <p:oleObj name="Acrobat Document" showAsIcon="1" r:id="rId18" imgW="914400" imgH="771525" progId="Acrobat.Document.2015">
                    <p:embed/>
                    <p:pic>
                      <p:nvPicPr>
                        <p:cNvPr id="0" name=""/>
                        <p:cNvPicPr/>
                        <p:nvPr/>
                      </p:nvPicPr>
                      <p:blipFill>
                        <a:blip r:embed="rId19"/>
                        <a:stretch>
                          <a:fillRect/>
                        </a:stretch>
                      </p:blipFill>
                      <p:spPr>
                        <a:xfrm>
                          <a:off x="6575635" y="4506657"/>
                          <a:ext cx="1318545" cy="1112522"/>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762941082"/>
                </p:ext>
              </p:extLst>
            </p:nvPr>
          </p:nvGraphicFramePr>
          <p:xfrm>
            <a:off x="3304861" y="3799009"/>
            <a:ext cx="2255672" cy="692354"/>
          </p:xfrm>
          <a:graphic>
            <a:graphicData uri="http://schemas.openxmlformats.org/presentationml/2006/ole">
              <mc:AlternateContent xmlns:mc="http://schemas.openxmlformats.org/markup-compatibility/2006">
                <mc:Choice xmlns:v="urn:schemas-microsoft-com:vml" Requires="v">
                  <p:oleObj spid="_x0000_s4686" name="Packager Shell Object" showAsIcon="1" r:id="rId20" imgW="1783800" imgH="547920" progId="Package">
                    <p:embed/>
                  </p:oleObj>
                </mc:Choice>
                <mc:Fallback>
                  <p:oleObj name="Packager Shell Object" showAsIcon="1" r:id="rId20" imgW="1783800" imgH="547920" progId="Package">
                    <p:embed/>
                    <p:pic>
                      <p:nvPicPr>
                        <p:cNvPr id="0" name=""/>
                        <p:cNvPicPr/>
                        <p:nvPr/>
                      </p:nvPicPr>
                      <p:blipFill>
                        <a:blip r:embed="rId21"/>
                        <a:stretch>
                          <a:fillRect/>
                        </a:stretch>
                      </p:blipFill>
                      <p:spPr>
                        <a:xfrm>
                          <a:off x="3304861" y="3799009"/>
                          <a:ext cx="2255672" cy="692354"/>
                        </a:xfrm>
                        <a:prstGeom prst="rect">
                          <a:avLst/>
                        </a:prstGeom>
                      </p:spPr>
                    </p:pic>
                  </p:oleObj>
                </mc:Fallback>
              </mc:AlternateContent>
            </a:graphicData>
          </a:graphic>
        </p:graphicFrame>
        <p:sp>
          <p:nvSpPr>
            <p:cNvPr id="39" name="Title 1"/>
            <p:cNvSpPr txBox="1">
              <a:spLocks/>
            </p:cNvSpPr>
            <p:nvPr/>
          </p:nvSpPr>
          <p:spPr>
            <a:xfrm>
              <a:off x="4178144" y="3272600"/>
              <a:ext cx="3426502" cy="4243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smtClean="0">
                  <a:latin typeface="Arial" panose="020B0604020202020204" pitchFamily="34" charset="0"/>
                  <a:cs typeface="Arial" panose="020B0604020202020204" pitchFamily="34" charset="0"/>
                </a:rPr>
                <a:t>Regulatory Resources: </a:t>
              </a:r>
              <a:endParaRPr lang="en-US" sz="1800" b="1" dirty="0">
                <a:latin typeface="Arial" panose="020B0604020202020204" pitchFamily="34" charset="0"/>
                <a:cs typeface="Arial" panose="020B0604020202020204"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668829050"/>
                </p:ext>
              </p:extLst>
            </p:nvPr>
          </p:nvGraphicFramePr>
          <p:xfrm>
            <a:off x="5106863" y="3820682"/>
            <a:ext cx="4256088" cy="679486"/>
          </p:xfrm>
          <a:graphic>
            <a:graphicData uri="http://schemas.openxmlformats.org/presentationml/2006/ole">
              <mc:AlternateContent xmlns:mc="http://schemas.openxmlformats.org/markup-compatibility/2006">
                <mc:Choice xmlns:v="urn:schemas-microsoft-com:vml" Requires="v">
                  <p:oleObj spid="_x0000_s4687" name="Packager Shell Object" showAsIcon="1" r:id="rId22" imgW="3179160" imgH="547920" progId="Package">
                    <p:embed/>
                  </p:oleObj>
                </mc:Choice>
                <mc:Fallback>
                  <p:oleObj name="Packager Shell Object" showAsIcon="1" r:id="rId22" imgW="3179160" imgH="547920" progId="Package">
                    <p:embed/>
                    <p:pic>
                      <p:nvPicPr>
                        <p:cNvPr id="0" name=""/>
                        <p:cNvPicPr/>
                        <p:nvPr/>
                      </p:nvPicPr>
                      <p:blipFill>
                        <a:blip r:embed="rId23"/>
                        <a:stretch>
                          <a:fillRect/>
                        </a:stretch>
                      </p:blipFill>
                      <p:spPr>
                        <a:xfrm>
                          <a:off x="5106863" y="3820682"/>
                          <a:ext cx="4256088" cy="679486"/>
                        </a:xfrm>
                        <a:prstGeom prst="rect">
                          <a:avLst/>
                        </a:prstGeom>
                      </p:spPr>
                    </p:pic>
                  </p:oleObj>
                </mc:Fallback>
              </mc:AlternateContent>
            </a:graphicData>
          </a:graphic>
        </p:graphicFrame>
      </p:grpSp>
    </p:spTree>
    <p:extLst>
      <p:ext uri="{BB962C8B-B14F-4D97-AF65-F5344CB8AC3E}">
        <p14:creationId xmlns:p14="http://schemas.microsoft.com/office/powerpoint/2010/main" val="354113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8E56D-FC9D-4259-8AD2-D4032FA2367F}"/>
              </a:ext>
            </a:extLst>
          </p:cNvPr>
          <p:cNvSpPr txBox="1"/>
          <p:nvPr/>
        </p:nvSpPr>
        <p:spPr>
          <a:xfrm>
            <a:off x="937340" y="2228671"/>
            <a:ext cx="7587535" cy="1200329"/>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BACKUP SLIDES</a:t>
            </a: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algn="ctr">
              <a:spcAft>
                <a:spcPts val="600"/>
              </a:spcAft>
            </a:pPr>
            <a:r>
              <a:rPr lang="en-US" sz="2400" b="1" kern="0" dirty="0" smtClean="0">
                <a:latin typeface="Arial" panose="020B0604020202020204" pitchFamily="34" charset="0"/>
                <a:cs typeface="Arial" panose="020B0604020202020204" pitchFamily="34" charset="0"/>
              </a:rPr>
              <a:t>OVERVIEW OF AR 600-20/ANNEX P. </a:t>
            </a:r>
            <a:r>
              <a:rPr lang="en-US" sz="2400" b="1" dirty="0">
                <a:latin typeface="Arial" panose="020B0604020202020204" pitchFamily="34" charset="0"/>
                <a:cs typeface="Arial" panose="020B0604020202020204" pitchFamily="34" charset="0"/>
              </a:rPr>
              <a:t>July 24, 2020.</a:t>
            </a:r>
          </a:p>
        </p:txBody>
      </p:sp>
    </p:spTree>
    <p:extLst>
      <p:ext uri="{BB962C8B-B14F-4D97-AF65-F5344CB8AC3E}">
        <p14:creationId xmlns:p14="http://schemas.microsoft.com/office/powerpoint/2010/main" val="390425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69568" y="154992"/>
            <a:ext cx="7886700" cy="388215"/>
          </a:xfrm>
        </p:spPr>
        <p:txBody>
          <a:bodyPr>
            <a:noAutofit/>
          </a:bodyPr>
          <a:lstStyle/>
          <a:p>
            <a:pPr algn="ctr"/>
            <a:r>
              <a:rPr lang="en-US" sz="2400" b="1" dirty="0">
                <a:latin typeface="Arial" panose="020B0604020202020204" pitchFamily="34" charset="0"/>
                <a:cs typeface="Arial" panose="020B0604020202020204" pitchFamily="34" charset="0"/>
              </a:rPr>
              <a:t>Overview of AR 600-20 Paragraph 5-6</a:t>
            </a:r>
          </a:p>
        </p:txBody>
      </p:sp>
      <p:sp>
        <p:nvSpPr>
          <p:cNvPr id="5" name="Content Placeholder 4">
            <a:extLst>
              <a:ext uri="{FF2B5EF4-FFF2-40B4-BE49-F238E27FC236}">
                <a16:creationId xmlns:a16="http://schemas.microsoft.com/office/drawing/2014/main" id="{F7D5813A-4B3F-4149-869D-E3BD43544167}"/>
              </a:ext>
            </a:extLst>
          </p:cNvPr>
          <p:cNvSpPr>
            <a:spLocks noGrp="1"/>
          </p:cNvSpPr>
          <p:nvPr>
            <p:ph idx="1"/>
          </p:nvPr>
        </p:nvSpPr>
        <p:spPr>
          <a:xfrm>
            <a:off x="782350" y="964297"/>
            <a:ext cx="7886700" cy="4929405"/>
          </a:xfrm>
        </p:spPr>
        <p:txBody>
          <a:bodyPr>
            <a:normAutofit/>
          </a:bodyPr>
          <a:lstStyle/>
          <a:p>
            <a:pPr marL="0" indent="0">
              <a:buNone/>
            </a:pPr>
            <a:r>
              <a:rPr lang="en-US" sz="2200" b="1" dirty="0">
                <a:latin typeface="Arial" panose="020B0604020202020204" pitchFamily="34" charset="0"/>
                <a:cs typeface="Arial" panose="020B0604020202020204" pitchFamily="34" charset="0"/>
              </a:rPr>
              <a:t>AR 600-20 Paragraph 5-6 has seven sections:</a:t>
            </a:r>
          </a:p>
          <a:p>
            <a:pPr marL="1714500" lvl="1" indent="-457200">
              <a:buFont typeface="+mj-lt"/>
              <a:buAutoNum type="alphaUcPeriod"/>
            </a:pPr>
            <a:r>
              <a:rPr lang="en-US" sz="2000" dirty="0">
                <a:latin typeface="Arial" panose="020B0604020202020204" pitchFamily="34" charset="0"/>
                <a:cs typeface="Arial" panose="020B0604020202020204" pitchFamily="34" charset="0"/>
              </a:rPr>
              <a:t>Policy </a:t>
            </a:r>
          </a:p>
          <a:p>
            <a:pPr marL="1714500" lvl="1" indent="-457200">
              <a:buFont typeface="+mj-lt"/>
              <a:buAutoNum type="alphaUcPeriod"/>
            </a:pPr>
            <a:r>
              <a:rPr lang="en-US" sz="2000" dirty="0">
                <a:latin typeface="Arial" panose="020B0604020202020204" pitchFamily="34" charset="0"/>
                <a:cs typeface="Arial" panose="020B0604020202020204" pitchFamily="34" charset="0"/>
              </a:rPr>
              <a:t>Responsibilities</a:t>
            </a:r>
          </a:p>
          <a:p>
            <a:pPr marL="1714500" lvl="1" indent="-457200">
              <a:buFont typeface="+mj-lt"/>
              <a:buAutoNum type="alphaUcPeriod"/>
            </a:pPr>
            <a:r>
              <a:rPr lang="en-US" sz="2000" dirty="0">
                <a:latin typeface="Arial" panose="020B0604020202020204" pitchFamily="34" charset="0"/>
                <a:cs typeface="Arial" panose="020B0604020202020204" pitchFamily="34" charset="0"/>
              </a:rPr>
              <a:t>Pre-Accessioning Requests</a:t>
            </a:r>
          </a:p>
          <a:p>
            <a:pPr marL="1714500" lvl="1" indent="-457200">
              <a:buFont typeface="+mj-lt"/>
              <a:buAutoNum type="alphaUcPeriod"/>
            </a:pPr>
            <a:r>
              <a:rPr lang="en-US" sz="2000" dirty="0">
                <a:latin typeface="Arial" panose="020B0604020202020204" pitchFamily="34" charset="0"/>
                <a:cs typeface="Arial" panose="020B0604020202020204" pitchFamily="34" charset="0"/>
              </a:rPr>
              <a:t>Types of Requests</a:t>
            </a:r>
          </a:p>
          <a:p>
            <a:pPr marL="1714500" lvl="1" indent="-457200">
              <a:buFont typeface="+mj-lt"/>
              <a:buAutoNum type="alphaUcPeriod"/>
            </a:pPr>
            <a:r>
              <a:rPr lang="en-US" sz="2000" dirty="0">
                <a:latin typeface="Arial" panose="020B0604020202020204" pitchFamily="34" charset="0"/>
                <a:cs typeface="Arial" panose="020B0604020202020204" pitchFamily="34" charset="0"/>
              </a:rPr>
              <a:t>Procedures and approval Authorities</a:t>
            </a:r>
          </a:p>
          <a:p>
            <a:pPr marL="1714500" lvl="1" indent="-457200">
              <a:buFont typeface="+mj-lt"/>
              <a:buAutoNum type="alphaUcPeriod"/>
            </a:pPr>
            <a:r>
              <a:rPr lang="en-US" sz="2000" dirty="0">
                <a:latin typeface="Arial" panose="020B0604020202020204" pitchFamily="34" charset="0"/>
                <a:cs typeface="Arial" panose="020B0604020202020204" pitchFamily="34" charset="0"/>
              </a:rPr>
              <a:t>Continuation of Accommodation</a:t>
            </a:r>
          </a:p>
          <a:p>
            <a:pPr marL="1714500" lvl="1" indent="-457200">
              <a:buFont typeface="+mj-lt"/>
              <a:buAutoNum type="alphaUcPeriod"/>
            </a:pPr>
            <a:r>
              <a:rPr lang="en-US" sz="2000" dirty="0">
                <a:latin typeface="Arial" panose="020B0604020202020204" pitchFamily="34" charset="0"/>
                <a:cs typeface="Arial" panose="020B0604020202020204" pitchFamily="34" charset="0"/>
              </a:rPr>
              <a:t>Separation Procedures</a:t>
            </a:r>
          </a:p>
          <a:p>
            <a:pPr marL="1257300" lvl="1" indent="0">
              <a:buNone/>
            </a:pPr>
            <a:endParaRPr lang="en-US" sz="2000" dirty="0">
              <a:latin typeface="Arial" panose="020B0604020202020204" pitchFamily="34" charset="0"/>
              <a:cs typeface="Arial" panose="020B0604020202020204" pitchFamily="34" charset="0"/>
            </a:endParaRPr>
          </a:p>
          <a:p>
            <a:pPr marL="684213" lvl="1" indent="-342900"/>
            <a:r>
              <a:rPr lang="en-US" sz="2000" b="1" dirty="0">
                <a:latin typeface="Arial" panose="020B0604020202020204" pitchFamily="34" charset="0"/>
                <a:cs typeface="Arial" panose="020B0604020202020204" pitchFamily="34" charset="0"/>
              </a:rPr>
              <a:t>This Revision and update to AR 600-20 July 24, 2020.</a:t>
            </a:r>
          </a:p>
          <a:p>
            <a:pPr marL="684213" lvl="1" indent="-342900"/>
            <a:r>
              <a:rPr lang="en-US" sz="2000" b="1" dirty="0" smtClean="0">
                <a:latin typeface="Arial" panose="020B0604020202020204" pitchFamily="34" charset="0"/>
                <a:cs typeface="Arial" panose="020B0604020202020204" pitchFamily="34" charset="0"/>
              </a:rPr>
              <a:t>Supersedes </a:t>
            </a:r>
            <a:r>
              <a:rPr lang="en-US" sz="2000" b="1" dirty="0">
                <a:latin typeface="Arial" panose="020B0604020202020204" pitchFamily="34" charset="0"/>
                <a:cs typeface="Arial" panose="020B0604020202020204" pitchFamily="34" charset="0"/>
              </a:rPr>
              <a:t>all prior Army Directives and ALARACTS.</a:t>
            </a:r>
          </a:p>
          <a:p>
            <a:pPr marL="684213" lvl="1" indent="-342900"/>
            <a:r>
              <a:rPr lang="en-US" sz="2000" b="1" dirty="0">
                <a:latin typeface="Arial" panose="020B0604020202020204" pitchFamily="34" charset="0"/>
                <a:cs typeface="Arial" panose="020B0604020202020204" pitchFamily="34" charset="0"/>
              </a:rPr>
              <a:t>Most procedures detailed in AD 2016-34, and AD 2018-19 are contained and combined into Annex P. </a:t>
            </a:r>
          </a:p>
          <a:p>
            <a:pPr marL="0" indent="0">
              <a:buNone/>
            </a:pPr>
            <a:endParaRPr lang="en-US" dirty="0"/>
          </a:p>
        </p:txBody>
      </p:sp>
    </p:spTree>
    <p:extLst>
      <p:ext uri="{BB962C8B-B14F-4D97-AF65-F5344CB8AC3E}">
        <p14:creationId xmlns:p14="http://schemas.microsoft.com/office/powerpoint/2010/main" val="261871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613" y="970335"/>
            <a:ext cx="8367251" cy="5386016"/>
          </a:xfrm>
        </p:spPr>
        <p:txBody>
          <a:bodyPr>
            <a:noAutofit/>
          </a:bodyPr>
          <a:lstStyle/>
          <a:p>
            <a:pPr marL="403225" indent="-403225">
              <a:buNone/>
            </a:pPr>
            <a:r>
              <a:rPr lang="en-US" sz="1800" dirty="0">
                <a:latin typeface="Arial" panose="020B0604020202020204" pitchFamily="34" charset="0"/>
                <a:cs typeface="Arial" panose="020B0604020202020204" pitchFamily="34" charset="0"/>
              </a:rPr>
              <a:t>(1)  The Army places a high value on the rights of its Soldiers to observe tenets of their respective religions or to observe no religion at all; while protecting the civil liberties of its personnel to the greatest extent possible, consistent with its military requirements.  </a:t>
            </a:r>
          </a:p>
          <a:p>
            <a:pPr marL="403225" indent="-403225">
              <a:buNone/>
            </a:pPr>
            <a:r>
              <a:rPr lang="en-US" sz="1800" dirty="0">
                <a:latin typeface="Arial" panose="020B0604020202020204" pitchFamily="34" charset="0"/>
                <a:cs typeface="Arial" panose="020B0604020202020204" pitchFamily="34" charset="0"/>
              </a:rPr>
              <a:t>(2)  Requests for religious accommodations from a military policy, practice, or duty that substantially burdens a Soldier’s (including military prisoner’s) exercise of religion may be denied </a:t>
            </a:r>
            <a:r>
              <a:rPr lang="en-US" sz="1800" i="1" dirty="0">
                <a:latin typeface="Arial" panose="020B0604020202020204" pitchFamily="34" charset="0"/>
                <a:cs typeface="Arial" panose="020B0604020202020204" pitchFamily="34" charset="0"/>
              </a:rPr>
              <a:t>only when the military policy, practice, or duty furthers a compelling government interest and is the least restrictive means of furthering that compelling government interest.  </a:t>
            </a:r>
          </a:p>
          <a:p>
            <a:pPr marL="511175"/>
            <a:r>
              <a:rPr lang="en-US" sz="1800" b="1" dirty="0">
                <a:latin typeface="Arial" panose="020B0604020202020204" pitchFamily="34" charset="0"/>
                <a:cs typeface="Arial" panose="020B0604020202020204" pitchFamily="34" charset="0"/>
              </a:rPr>
              <a:t>It is the Soldier’s responsibility </a:t>
            </a:r>
            <a:r>
              <a:rPr lang="en-US" sz="1800" dirty="0">
                <a:latin typeface="Arial" panose="020B0604020202020204" pitchFamily="34" charset="0"/>
                <a:cs typeface="Arial" panose="020B0604020202020204" pitchFamily="34" charset="0"/>
              </a:rPr>
              <a:t>to demonstrate a sincerely held religious belief, </a:t>
            </a:r>
            <a:r>
              <a:rPr lang="en-US" sz="1800" b="1" u="sng" dirty="0">
                <a:latin typeface="Arial" panose="020B0604020202020204" pitchFamily="34" charset="0"/>
                <a:cs typeface="Arial" panose="020B0604020202020204" pitchFamily="34" charset="0"/>
              </a:rPr>
              <a:t>and</a:t>
            </a:r>
            <a:r>
              <a:rPr lang="en-US" sz="1800" dirty="0">
                <a:latin typeface="Arial" panose="020B0604020202020204" pitchFamily="34" charset="0"/>
                <a:cs typeface="Arial" panose="020B0604020202020204" pitchFamily="34" charset="0"/>
              </a:rPr>
              <a:t> that the government policy, practice, or duty is </a:t>
            </a:r>
            <a:r>
              <a:rPr lang="en-US" sz="1800" b="1" u="sng" dirty="0">
                <a:latin typeface="Arial" panose="020B0604020202020204" pitchFamily="34" charset="0"/>
                <a:cs typeface="Arial" panose="020B0604020202020204" pitchFamily="34" charset="0"/>
              </a:rPr>
              <a:t>substantially burdening their religious exercise/practice</a:t>
            </a:r>
            <a:r>
              <a:rPr lang="en-US" sz="1800" dirty="0">
                <a:latin typeface="Arial" panose="020B0604020202020204" pitchFamily="34" charset="0"/>
                <a:cs typeface="Arial" panose="020B0604020202020204" pitchFamily="34" charset="0"/>
              </a:rPr>
              <a:t>.</a:t>
            </a:r>
          </a:p>
          <a:p>
            <a:pPr marL="511175"/>
            <a:r>
              <a:rPr lang="en-US" sz="1800" dirty="0">
                <a:latin typeface="Arial" panose="020B0604020202020204" pitchFamily="34" charset="0"/>
                <a:cs typeface="Arial" panose="020B0604020202020204" pitchFamily="34" charset="0"/>
              </a:rPr>
              <a:t>If the Soldier demonstrates a </a:t>
            </a:r>
            <a:r>
              <a:rPr lang="en-US" sz="1800" b="1" dirty="0">
                <a:latin typeface="Arial" panose="020B0604020202020204" pitchFamily="34" charset="0"/>
                <a:cs typeface="Arial" panose="020B0604020202020204" pitchFamily="34" charset="0"/>
              </a:rPr>
              <a:t>sincerely held religious belief </a:t>
            </a:r>
            <a:r>
              <a:rPr lang="en-US" sz="1800" dirty="0">
                <a:latin typeface="Arial" panose="020B0604020202020204" pitchFamily="34" charset="0"/>
                <a:cs typeface="Arial" panose="020B0604020202020204" pitchFamily="34" charset="0"/>
              </a:rPr>
              <a:t>and a </a:t>
            </a:r>
            <a:r>
              <a:rPr lang="en-US" sz="1800" b="1" dirty="0">
                <a:latin typeface="Arial" panose="020B0604020202020204" pitchFamily="34" charset="0"/>
                <a:cs typeface="Arial" panose="020B0604020202020204" pitchFamily="34" charset="0"/>
              </a:rPr>
              <a:t>substantial burden </a:t>
            </a:r>
            <a:r>
              <a:rPr lang="en-US" sz="1800" dirty="0">
                <a:latin typeface="Arial" panose="020B0604020202020204" pitchFamily="34" charset="0"/>
                <a:cs typeface="Arial" panose="020B0604020202020204" pitchFamily="34" charset="0"/>
              </a:rPr>
              <a:t>to their religious exercise; </a:t>
            </a:r>
            <a:r>
              <a:rPr lang="en-US" sz="1800" b="1" dirty="0">
                <a:latin typeface="Arial" panose="020B0604020202020204" pitchFamily="34" charset="0"/>
                <a:cs typeface="Arial" panose="020B0604020202020204" pitchFamily="34" charset="0"/>
              </a:rPr>
              <a:t>the commander must </a:t>
            </a:r>
            <a:r>
              <a:rPr lang="en-US" sz="1800" dirty="0">
                <a:latin typeface="Arial" panose="020B0604020202020204" pitchFamily="34" charset="0"/>
                <a:cs typeface="Arial" panose="020B0604020202020204" pitchFamily="34" charset="0"/>
              </a:rPr>
              <a:t>then demonstrate how/why the government action furthers a compelling government interest and is the least restrictive means of furthering that interest.</a:t>
            </a:r>
          </a:p>
        </p:txBody>
      </p:sp>
      <p:sp>
        <p:nvSpPr>
          <p:cNvPr id="6" name="Title 1"/>
          <p:cNvSpPr>
            <a:spLocks noGrp="1"/>
          </p:cNvSpPr>
          <p:nvPr>
            <p:ph type="title"/>
          </p:nvPr>
        </p:nvSpPr>
        <p:spPr>
          <a:xfrm>
            <a:off x="869568" y="154992"/>
            <a:ext cx="7886700" cy="388215"/>
          </a:xfrm>
        </p:spPr>
        <p:txBody>
          <a:bodyPr>
            <a:noAutofit/>
          </a:bodyPr>
          <a:lstStyle/>
          <a:p>
            <a:pPr algn="ctr"/>
            <a:r>
              <a:rPr lang="en-US" sz="2400" b="1" dirty="0">
                <a:latin typeface="Arial" panose="020B0604020202020204" pitchFamily="34" charset="0"/>
                <a:cs typeface="Arial" panose="020B0604020202020204" pitchFamily="34" charset="0"/>
              </a:rPr>
              <a:t>A. Policy</a:t>
            </a:r>
            <a:r>
              <a:rPr lang="en-US" sz="2400" b="1" dirty="0">
                <a:solidFill>
                  <a:prstClr val="black"/>
                </a:solidFill>
                <a:latin typeface="Arial" panose="020B0604020202020204" pitchFamily="34" charset="0"/>
                <a:cs typeface="Arial" panose="020B0604020202020204" pitchFamily="34" charset="0"/>
              </a:rPr>
              <a:t> </a:t>
            </a:r>
            <a:r>
              <a:rPr lang="en-US" sz="1200" b="1" dirty="0">
                <a:solidFill>
                  <a:prstClr val="black"/>
                </a:solidFill>
                <a:latin typeface="Arial" panose="020B0604020202020204" pitchFamily="34" charset="0"/>
                <a:cs typeface="Arial" panose="020B0604020202020204" pitchFamily="34" charset="0"/>
              </a:rPr>
              <a:t>(AR 600-20-5-6)</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97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646" y="970334"/>
            <a:ext cx="8222622" cy="5732673"/>
          </a:xfrm>
        </p:spPr>
        <p:txBody>
          <a:bodyPr>
            <a:noAutofit/>
          </a:bodyPr>
          <a:lstStyle/>
          <a:p>
            <a:pPr marL="341313" indent="-341313">
              <a:buNone/>
            </a:pPr>
            <a:r>
              <a:rPr lang="en-US" sz="1800" dirty="0">
                <a:latin typeface="Arial" panose="020B0604020202020204" pitchFamily="34" charset="0"/>
                <a:cs typeface="Arial" panose="020B0604020202020204" pitchFamily="34" charset="0"/>
              </a:rPr>
              <a:t>(3) Requests that are </a:t>
            </a:r>
            <a:r>
              <a:rPr lang="en-US" sz="1800" b="1" dirty="0">
                <a:latin typeface="Arial" panose="020B0604020202020204" pitchFamily="34" charset="0"/>
                <a:cs typeface="Arial" panose="020B0604020202020204" pitchFamily="34" charset="0"/>
              </a:rPr>
              <a:t>not sincerely based on a religious belief </a:t>
            </a:r>
            <a:r>
              <a:rPr lang="en-US" sz="1800" dirty="0">
                <a:latin typeface="Arial" panose="020B0604020202020204" pitchFamily="34" charset="0"/>
                <a:cs typeface="Arial" panose="020B0604020202020204" pitchFamily="34" charset="0"/>
              </a:rPr>
              <a:t>or do not substantially burden a Soldier’s exercise of religion should not be evaluated using the compelling government interest standard prescribed in </a:t>
            </a:r>
            <a:r>
              <a:rPr lang="en-US" sz="1800" i="1" dirty="0">
                <a:latin typeface="Arial" panose="020B0604020202020204" pitchFamily="34" charset="0"/>
                <a:cs typeface="Arial" panose="020B0604020202020204" pitchFamily="34" charset="0"/>
              </a:rPr>
              <a:t>a</a:t>
            </a:r>
            <a:r>
              <a:rPr lang="en-US" sz="1800" dirty="0">
                <a:latin typeface="Arial" panose="020B0604020202020204" pitchFamily="34" charset="0"/>
                <a:cs typeface="Arial" panose="020B0604020202020204" pitchFamily="34" charset="0"/>
              </a:rPr>
              <a:t>(2). Under these circumstances, commanders are only required to balance the needs of the Soldier </a:t>
            </a:r>
            <a:r>
              <a:rPr lang="en-US" sz="1800" b="1" dirty="0">
                <a:latin typeface="Arial" panose="020B0604020202020204" pitchFamily="34" charset="0"/>
                <a:cs typeface="Arial" panose="020B0604020202020204" pitchFamily="34" charset="0"/>
              </a:rPr>
              <a:t>against the needs of mission accomplishment</a:t>
            </a:r>
            <a:r>
              <a:rPr lang="en-US" sz="1800" dirty="0">
                <a:latin typeface="Arial" panose="020B0604020202020204" pitchFamily="34" charset="0"/>
                <a:cs typeface="Arial" panose="020B0604020202020204" pitchFamily="34" charset="0"/>
              </a:rPr>
              <a:t>.</a:t>
            </a:r>
          </a:p>
          <a:p>
            <a:pPr marL="403225" indent="-403225">
              <a:buNone/>
            </a:pPr>
            <a:r>
              <a:rPr lang="en-US" sz="1800" dirty="0">
                <a:latin typeface="Arial" panose="020B0604020202020204" pitchFamily="34" charset="0"/>
                <a:cs typeface="Arial" panose="020B0604020202020204" pitchFamily="34" charset="0"/>
              </a:rPr>
              <a:t>(4)  A religious exercise includes any exercise of religion, whether or not compelled by, or central to, a system of religious belief.</a:t>
            </a:r>
          </a:p>
          <a:p>
            <a:pPr marL="628650"/>
            <a:r>
              <a:rPr lang="en-US" sz="1800" dirty="0">
                <a:latin typeface="Arial" panose="020B0604020202020204" pitchFamily="34" charset="0"/>
                <a:cs typeface="Arial" panose="020B0604020202020204" pitchFamily="34" charset="0"/>
              </a:rPr>
              <a:t>RA assessed on a </a:t>
            </a:r>
            <a:r>
              <a:rPr lang="en-US" sz="1800" b="1" dirty="0">
                <a:latin typeface="Arial" panose="020B0604020202020204" pitchFamily="34" charset="0"/>
                <a:cs typeface="Arial" panose="020B0604020202020204" pitchFamily="34" charset="0"/>
              </a:rPr>
              <a:t>case-by-case basis</a:t>
            </a:r>
            <a:r>
              <a:rPr lang="en-US" sz="1800" dirty="0">
                <a:latin typeface="Arial" panose="020B0604020202020204" pitchFamily="34" charset="0"/>
                <a:cs typeface="Arial" panose="020B0604020202020204" pitchFamily="34" charset="0"/>
              </a:rPr>
              <a:t>. </a:t>
            </a:r>
          </a:p>
          <a:p>
            <a:pPr marL="628650"/>
            <a:r>
              <a:rPr lang="en-US" sz="1800" dirty="0">
                <a:latin typeface="Arial" panose="020B0604020202020204" pitchFamily="34" charset="0"/>
                <a:cs typeface="Arial" panose="020B0604020202020204" pitchFamily="34" charset="0"/>
              </a:rPr>
              <a:t>Considered based on unique facts; the </a:t>
            </a:r>
            <a:r>
              <a:rPr lang="en-US" sz="1800" b="1" dirty="0">
                <a:latin typeface="Arial" panose="020B0604020202020204" pitchFamily="34" charset="0"/>
                <a:cs typeface="Arial" panose="020B0604020202020204" pitchFamily="34" charset="0"/>
              </a:rPr>
              <a:t>nature</a:t>
            </a:r>
            <a:r>
              <a:rPr lang="en-US" sz="1800" dirty="0">
                <a:latin typeface="Arial" panose="020B0604020202020204" pitchFamily="34" charset="0"/>
                <a:cs typeface="Arial" panose="020B0604020202020204" pitchFamily="34" charset="0"/>
              </a:rPr>
              <a:t> of the accommodation; the </a:t>
            </a:r>
            <a:r>
              <a:rPr lang="en-US" sz="1800" b="1" dirty="0">
                <a:latin typeface="Arial" panose="020B0604020202020204" pitchFamily="34" charset="0"/>
                <a:cs typeface="Arial" panose="020B0604020202020204" pitchFamily="34" charset="0"/>
              </a:rPr>
              <a:t>effect</a:t>
            </a:r>
            <a:r>
              <a:rPr lang="en-US" sz="1800" dirty="0">
                <a:latin typeface="Arial" panose="020B0604020202020204" pitchFamily="34" charset="0"/>
                <a:cs typeface="Arial" panose="020B0604020202020204" pitchFamily="34" charset="0"/>
              </a:rPr>
              <a:t> of approval or denial on the Soldier’s exercise of religion; and the </a:t>
            </a:r>
            <a:r>
              <a:rPr lang="en-US" sz="1800" b="1" dirty="0">
                <a:latin typeface="Arial" panose="020B0604020202020204" pitchFamily="34" charset="0"/>
                <a:cs typeface="Arial" panose="020B0604020202020204" pitchFamily="34" charset="0"/>
              </a:rPr>
              <a:t>effect</a:t>
            </a:r>
            <a:r>
              <a:rPr lang="en-US" sz="1800" dirty="0">
                <a:latin typeface="Arial" panose="020B0604020202020204" pitchFamily="34" charset="0"/>
                <a:cs typeface="Arial" panose="020B0604020202020204" pitchFamily="34" charset="0"/>
              </a:rPr>
              <a:t> of approval or denial on military necessity.</a:t>
            </a:r>
          </a:p>
          <a:p>
            <a:pPr marL="628650"/>
            <a:r>
              <a:rPr lang="en-US" sz="1800" dirty="0">
                <a:latin typeface="Arial" panose="020B0604020202020204" pitchFamily="34" charset="0"/>
                <a:cs typeface="Arial" panose="020B0604020202020204" pitchFamily="34" charset="0"/>
              </a:rPr>
              <a:t>Compelling government interest includes: safety, health, good order, discipline, uniformity, National Security, and mission accomplishment.</a:t>
            </a:r>
          </a:p>
          <a:p>
            <a:pPr marL="628650"/>
            <a:r>
              <a:rPr lang="en-US" sz="1800" dirty="0">
                <a:latin typeface="Arial" panose="020B0604020202020204" pitchFamily="34" charset="0"/>
                <a:cs typeface="Arial" panose="020B0604020202020204" pitchFamily="34" charset="0"/>
              </a:rPr>
              <a:t>Accommodation of a Soldier’s religious practices must be examined against </a:t>
            </a:r>
            <a:r>
              <a:rPr lang="en-US" sz="1800" b="1" dirty="0">
                <a:latin typeface="Arial" panose="020B0604020202020204" pitchFamily="34" charset="0"/>
                <a:cs typeface="Arial" panose="020B0604020202020204" pitchFamily="34" charset="0"/>
              </a:rPr>
              <a:t>military necessity </a:t>
            </a:r>
            <a:r>
              <a:rPr lang="en-US" sz="1800" dirty="0">
                <a:latin typeface="Arial" panose="020B0604020202020204" pitchFamily="34" charset="0"/>
                <a:cs typeface="Arial" panose="020B0604020202020204" pitchFamily="34" charset="0"/>
              </a:rPr>
              <a:t>and cannot be guaranteed at all times.</a:t>
            </a:r>
          </a:p>
          <a:p>
            <a:pPr marL="628650"/>
            <a:r>
              <a:rPr lang="en-US" sz="1800" b="1" dirty="0">
                <a:latin typeface="Arial" panose="020B0604020202020204" pitchFamily="34" charset="0"/>
                <a:cs typeface="Arial" panose="020B0604020202020204" pitchFamily="34" charset="0"/>
              </a:rPr>
              <a:t>Some religious practices, such as dietary and worship practices, do not need a request for a waiver of policy and can be accommodated by immediate commanders.</a:t>
            </a:r>
          </a:p>
        </p:txBody>
      </p:sp>
      <p:sp>
        <p:nvSpPr>
          <p:cNvPr id="6" name="Title 1"/>
          <p:cNvSpPr>
            <a:spLocks noGrp="1"/>
          </p:cNvSpPr>
          <p:nvPr>
            <p:ph type="title"/>
          </p:nvPr>
        </p:nvSpPr>
        <p:spPr>
          <a:xfrm>
            <a:off x="869568" y="154992"/>
            <a:ext cx="7886700" cy="388215"/>
          </a:xfrm>
        </p:spPr>
        <p:txBody>
          <a:bodyPr>
            <a:normAutofit fontScale="90000"/>
          </a:bodyPr>
          <a:lstStyle/>
          <a:p>
            <a:pPr algn="ctr"/>
            <a:r>
              <a:rPr lang="en-US" sz="2700" b="1" dirty="0">
                <a:latin typeface="Arial" panose="020B0604020202020204" pitchFamily="34" charset="0"/>
                <a:cs typeface="Arial" panose="020B0604020202020204" pitchFamily="34" charset="0"/>
              </a:rPr>
              <a:t>A. Policy  </a:t>
            </a:r>
            <a:r>
              <a:rPr lang="en-US" sz="1300" b="1" dirty="0">
                <a:latin typeface="Arial" panose="020B0604020202020204" pitchFamily="34" charset="0"/>
                <a:cs typeface="Arial" panose="020B0604020202020204" pitchFamily="34" charset="0"/>
              </a:rPr>
              <a:t>(continued)</a:t>
            </a:r>
          </a:p>
        </p:txBody>
      </p:sp>
    </p:spTree>
    <p:extLst>
      <p:ext uri="{BB962C8B-B14F-4D97-AF65-F5344CB8AC3E}">
        <p14:creationId xmlns:p14="http://schemas.microsoft.com/office/powerpoint/2010/main" val="44610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647" y="924116"/>
            <a:ext cx="8222621" cy="5454110"/>
          </a:xfrm>
        </p:spPr>
        <p:txBody>
          <a:bodyPr>
            <a:noAutofit/>
          </a:bodyPr>
          <a:lstStyle/>
          <a:p>
            <a:pPr marL="403225" indent="-403225">
              <a:lnSpc>
                <a:spcPct val="100000"/>
              </a:lnSpc>
              <a:spcBef>
                <a:spcPts val="0"/>
              </a:spcBef>
              <a:buAutoNum type="arabicParenBoth"/>
            </a:pPr>
            <a:r>
              <a:rPr lang="en-US" sz="1800" dirty="0">
                <a:latin typeface="Arial" panose="020B0604020202020204" pitchFamily="34" charset="0"/>
                <a:cs typeface="Arial" panose="020B0604020202020204" pitchFamily="34" charset="0"/>
              </a:rPr>
              <a:t>ASA (</a:t>
            </a:r>
            <a:r>
              <a:rPr lang="en-US" sz="1800" dirty="0" err="1">
                <a:latin typeface="Arial" panose="020B0604020202020204" pitchFamily="34" charset="0"/>
                <a:cs typeface="Arial" panose="020B0604020202020204" pitchFamily="34" charset="0"/>
              </a:rPr>
              <a:t>M&amp;RA</a:t>
            </a:r>
            <a:r>
              <a:rPr lang="en-US" sz="1800" dirty="0">
                <a:latin typeface="Arial" panose="020B0604020202020204" pitchFamily="34" charset="0"/>
                <a:cs typeface="Arial" panose="020B0604020202020204" pitchFamily="34" charset="0"/>
              </a:rPr>
              <a:t>) oversees RA implementation and execution to ensure compliance with DOD and Army policy.</a:t>
            </a:r>
          </a:p>
          <a:p>
            <a:pPr marL="403225" indent="-403225">
              <a:lnSpc>
                <a:spcPct val="100000"/>
              </a:lnSpc>
              <a:spcBef>
                <a:spcPts val="600"/>
              </a:spcBef>
              <a:buAutoNum type="arabicParenBoth"/>
            </a:pPr>
            <a:r>
              <a:rPr lang="en-US" sz="1800" dirty="0">
                <a:latin typeface="Arial" panose="020B0604020202020204" pitchFamily="34" charset="0"/>
                <a:cs typeface="Arial" panose="020B0604020202020204" pitchFamily="34" charset="0"/>
              </a:rPr>
              <a:t>DCS, G-1 develops RA policy in the Army. </a:t>
            </a:r>
            <a:r>
              <a:rPr lang="en-US" sz="1800" dirty="0" smtClean="0">
                <a:latin typeface="Arial" panose="020B0604020202020204" pitchFamily="34" charset="0"/>
                <a:cs typeface="Arial" panose="020B0604020202020204" pitchFamily="34" charset="0"/>
              </a:rPr>
              <a:t>Every </a:t>
            </a:r>
            <a:r>
              <a:rPr lang="en-US" sz="1800" dirty="0">
                <a:latin typeface="Arial" panose="020B0604020202020204" pitchFamily="34" charset="0"/>
                <a:cs typeface="Arial" panose="020B0604020202020204" pitchFamily="34" charset="0"/>
              </a:rPr>
              <a:t>prospective enlisted Soldier (to include reenlistment),  cadet, and commissioned officer is informed of the Army’s religious accommodation policy and that recruits and candidates for officer producing programs acknowledge in writing that they have been so informed:</a:t>
            </a:r>
          </a:p>
          <a:p>
            <a:pPr marL="569913" indent="0">
              <a:lnSpc>
                <a:spcPct val="100000"/>
              </a:lnSpc>
              <a:spcBef>
                <a:spcPts val="0"/>
              </a:spcBef>
              <a:buNone/>
            </a:pPr>
            <a:r>
              <a:rPr lang="en-US" sz="1600" i="1" dirty="0">
                <a:latin typeface="Arial" panose="020B0604020202020204" pitchFamily="34" charset="0"/>
                <a:cs typeface="Arial" panose="020B0604020202020204" pitchFamily="34" charset="0"/>
              </a:rPr>
              <a:t>(a)</a:t>
            </a:r>
            <a:r>
              <a:rPr lang="en-US" sz="1600" dirty="0">
                <a:latin typeface="Arial" panose="020B0604020202020204" pitchFamily="34" charset="0"/>
                <a:cs typeface="Arial" panose="020B0604020202020204" pitchFamily="34" charset="0"/>
              </a:rPr>
              <a:t>  USARC (enlisted Soldier and </a:t>
            </a:r>
            <a:r>
              <a:rPr lang="en-US" sz="1600" dirty="0" err="1">
                <a:latin typeface="Arial" panose="020B0604020202020204" pitchFamily="34" charset="0"/>
                <a:cs typeface="Arial" panose="020B0604020202020204" pitchFamily="34" charset="0"/>
              </a:rPr>
              <a:t>AMEDD</a:t>
            </a:r>
            <a:r>
              <a:rPr lang="en-US" sz="1600" dirty="0">
                <a:latin typeface="Arial" panose="020B0604020202020204" pitchFamily="34" charset="0"/>
                <a:cs typeface="Arial" panose="020B0604020202020204" pitchFamily="34" charset="0"/>
              </a:rPr>
              <a:t> officer accessions).</a:t>
            </a:r>
          </a:p>
          <a:p>
            <a:pPr marL="569913" indent="0">
              <a:lnSpc>
                <a:spcPct val="100000"/>
              </a:lnSpc>
              <a:spcBef>
                <a:spcPts val="0"/>
              </a:spcBef>
              <a:buNone/>
            </a:pPr>
            <a:r>
              <a:rPr lang="en-US" sz="1600" i="1" dirty="0">
                <a:latin typeface="Arial" panose="020B0604020202020204" pitchFamily="34" charset="0"/>
                <a:cs typeface="Arial" panose="020B0604020202020204" pitchFamily="34" charset="0"/>
              </a:rPr>
              <a:t>(b)</a:t>
            </a:r>
            <a:r>
              <a:rPr lang="en-US" sz="1600" dirty="0">
                <a:latin typeface="Arial" panose="020B0604020202020204" pitchFamily="34" charset="0"/>
                <a:cs typeface="Arial" panose="020B0604020202020204" pitchFamily="34" charset="0"/>
              </a:rPr>
              <a:t>  TRADOC (ROTC cadets, </a:t>
            </a:r>
            <a:r>
              <a:rPr lang="en-US" sz="1600" dirty="0" err="1">
                <a:latin typeface="Arial" panose="020B0604020202020204" pitchFamily="34" charset="0"/>
                <a:cs typeface="Arial" panose="020B0604020202020204" pitchFamily="34" charset="0"/>
              </a:rPr>
              <a:t>WOCs</a:t>
            </a:r>
            <a:r>
              <a:rPr lang="en-US" sz="1600" dirty="0">
                <a:latin typeface="Arial" panose="020B0604020202020204" pitchFamily="34" charset="0"/>
                <a:cs typeface="Arial" panose="020B0604020202020204" pitchFamily="34" charset="0"/>
              </a:rPr>
              <a:t>, and OCs).</a:t>
            </a:r>
          </a:p>
          <a:p>
            <a:pPr marL="569913" indent="0">
              <a:lnSpc>
                <a:spcPct val="100000"/>
              </a:lnSpc>
              <a:spcBef>
                <a:spcPts val="0"/>
              </a:spcBef>
              <a:buNone/>
            </a:pPr>
            <a:r>
              <a:rPr lang="en-US" sz="1600" i="1" dirty="0">
                <a:latin typeface="Arial" panose="020B0604020202020204" pitchFamily="34" charset="0"/>
                <a:cs typeface="Arial" panose="020B0604020202020204" pitchFamily="34" charset="0"/>
              </a:rPr>
              <a:t>(c)</a:t>
            </a:r>
            <a:r>
              <a:rPr lang="en-US" sz="1600" dirty="0">
                <a:latin typeface="Arial" panose="020B0604020202020204" pitchFamily="34" charset="0"/>
                <a:cs typeface="Arial" panose="020B0604020202020204" pitchFamily="34" charset="0"/>
              </a:rPr>
              <a:t>  Judge Advocate General (judge advocate officer accessions).</a:t>
            </a:r>
          </a:p>
          <a:p>
            <a:pPr marL="569913" indent="0">
              <a:lnSpc>
                <a:spcPct val="100000"/>
              </a:lnSpc>
              <a:spcBef>
                <a:spcPts val="0"/>
              </a:spcBef>
              <a:buNone/>
            </a:pPr>
            <a:r>
              <a:rPr lang="en-US" sz="1600" i="1" dirty="0">
                <a:latin typeface="Arial" panose="020B0604020202020204" pitchFamily="34" charset="0"/>
                <a:cs typeface="Arial" panose="020B0604020202020204" pitchFamily="34" charset="0"/>
              </a:rPr>
              <a:t>(d)</a:t>
            </a:r>
            <a:r>
              <a:rPr lang="en-US" sz="1600" dirty="0">
                <a:latin typeface="Arial" panose="020B0604020202020204" pitchFamily="34" charset="0"/>
                <a:cs typeface="Arial" panose="020B0604020202020204" pitchFamily="34" charset="0"/>
              </a:rPr>
              <a:t>  Chief of Chaplains (chaplain officer accessions).</a:t>
            </a:r>
          </a:p>
          <a:p>
            <a:pPr marL="569913" indent="0">
              <a:lnSpc>
                <a:spcPct val="100000"/>
              </a:lnSpc>
              <a:spcBef>
                <a:spcPts val="0"/>
              </a:spcBef>
              <a:buNone/>
            </a:pPr>
            <a:r>
              <a:rPr lang="en-US" sz="1600" i="1" dirty="0">
                <a:latin typeface="Arial" panose="020B0604020202020204" pitchFamily="34" charset="0"/>
                <a:cs typeface="Arial" panose="020B0604020202020204" pitchFamily="34" charset="0"/>
              </a:rPr>
              <a:t>(e)</a:t>
            </a:r>
            <a:r>
              <a:rPr lang="en-US" sz="1600" dirty="0">
                <a:latin typeface="Arial" panose="020B0604020202020204" pitchFamily="34" charset="0"/>
                <a:cs typeface="Arial" panose="020B0604020202020204" pitchFamily="34" charset="0"/>
              </a:rPr>
              <a:t>  USMA (for USMA cadets).</a:t>
            </a:r>
          </a:p>
          <a:p>
            <a:pPr marL="401638" indent="-401638">
              <a:lnSpc>
                <a:spcPct val="100000"/>
              </a:lnSpc>
              <a:spcBef>
                <a:spcPts val="600"/>
              </a:spcBef>
              <a:buNone/>
            </a:pPr>
            <a:r>
              <a:rPr lang="en-US" sz="1800" dirty="0">
                <a:latin typeface="Arial" panose="020B0604020202020204" pitchFamily="34" charset="0"/>
                <a:cs typeface="Arial" panose="020B0604020202020204" pitchFamily="34" charset="0"/>
              </a:rPr>
              <a:t>(3)  Chief of Chaplains serves as an advisor to the DCS, G-1. OCCH will develop and publish training on the process for requesting and receiving religious accommodations. The training will be reviewed by the Office of The Judge Advocate General prior to publication.</a:t>
            </a:r>
          </a:p>
          <a:p>
            <a:pPr marL="403225" indent="-403225">
              <a:lnSpc>
                <a:spcPct val="100000"/>
              </a:lnSpc>
              <a:spcBef>
                <a:spcPts val="600"/>
              </a:spcBef>
              <a:buNone/>
            </a:pPr>
            <a:r>
              <a:rPr lang="en-US" sz="1800" dirty="0">
                <a:latin typeface="Arial" panose="020B0604020202020204" pitchFamily="34" charset="0"/>
                <a:cs typeface="Arial" panose="020B0604020202020204" pitchFamily="34" charset="0"/>
              </a:rPr>
              <a:t>(4)  CG, TRADOC ensures that training is incorporated in pre-command training provided to brigade commanders.</a:t>
            </a:r>
          </a:p>
        </p:txBody>
      </p:sp>
      <p:sp>
        <p:nvSpPr>
          <p:cNvPr id="6" name="Title 1"/>
          <p:cNvSpPr>
            <a:spLocks noGrp="1"/>
          </p:cNvSpPr>
          <p:nvPr>
            <p:ph type="title"/>
          </p:nvPr>
        </p:nvSpPr>
        <p:spPr>
          <a:xfrm>
            <a:off x="869568" y="154992"/>
            <a:ext cx="7886700" cy="388215"/>
          </a:xfrm>
        </p:spPr>
        <p:txBody>
          <a:bodyPr>
            <a:normAutofit fontScale="90000"/>
          </a:bodyPr>
          <a:lstStyle/>
          <a:p>
            <a:pPr algn="ctr"/>
            <a:r>
              <a:rPr lang="en-US" sz="2700" b="1" dirty="0">
                <a:latin typeface="Arial" panose="020B0604020202020204" pitchFamily="34" charset="0"/>
                <a:cs typeface="Arial" panose="020B0604020202020204" pitchFamily="34" charset="0"/>
              </a:rPr>
              <a:t>B. Responsibilities </a:t>
            </a:r>
            <a:r>
              <a:rPr lang="en-US" sz="1300" b="1" dirty="0">
                <a:solidFill>
                  <a:prstClr val="black"/>
                </a:solidFill>
                <a:latin typeface="Arial" panose="020B0604020202020204" pitchFamily="34" charset="0"/>
                <a:cs typeface="Arial" panose="020B0604020202020204" pitchFamily="34" charset="0"/>
              </a:rPr>
              <a:t>(AR 600-20-5-6)</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136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647" y="935127"/>
            <a:ext cx="8344346" cy="5283201"/>
          </a:xfrm>
        </p:spPr>
        <p:txBody>
          <a:bodyPr>
            <a:noAutofit/>
          </a:bodyPr>
          <a:lstStyle/>
          <a:p>
            <a:pPr marL="0" indent="0">
              <a:lnSpc>
                <a:spcPct val="100000"/>
              </a:lnSpc>
              <a:spcBef>
                <a:spcPts val="0"/>
              </a:spcBef>
              <a:buNone/>
            </a:pPr>
            <a:r>
              <a:rPr lang="en-US" sz="1800" dirty="0">
                <a:latin typeface="Arial" panose="020B0604020202020204" pitchFamily="34" charset="0"/>
                <a:cs typeface="Arial" panose="020B0604020202020204" pitchFamily="34" charset="0"/>
              </a:rPr>
              <a:t>Individuals intending to enter service may submit a pre-accession RA request for uniform, grooming, and initial immunizations required at MEPS using the procedures in Appendix P.</a:t>
            </a:r>
          </a:p>
          <a:p>
            <a:pPr marL="344488" indent="-344488">
              <a:lnSpc>
                <a:spcPct val="100000"/>
              </a:lnSpc>
              <a:spcBef>
                <a:spcPts val="0"/>
              </a:spcBef>
              <a:buNone/>
            </a:pPr>
            <a:endParaRPr lang="en-US" sz="1800" dirty="0">
              <a:latin typeface="Arial" panose="020B0604020202020204" pitchFamily="34" charset="0"/>
              <a:cs typeface="Arial" panose="020B0604020202020204" pitchFamily="34" charset="0"/>
            </a:endParaRPr>
          </a:p>
          <a:p>
            <a:pPr marL="344488" indent="-344488">
              <a:lnSpc>
                <a:spcPct val="100000"/>
              </a:lnSpc>
              <a:spcBef>
                <a:spcPts val="0"/>
              </a:spcBef>
              <a:buNone/>
            </a:pPr>
            <a:r>
              <a:rPr lang="en-US" sz="1800" dirty="0">
                <a:latin typeface="Arial" panose="020B0604020202020204" pitchFamily="34" charset="0"/>
                <a:cs typeface="Arial" panose="020B0604020202020204" pitchFamily="34" charset="0"/>
              </a:rPr>
              <a:t>(1) A pre-accession request is defined as a request before any of the following occur: contracting for enlistment, contracting in ROTC program, appointment to the United States Military Academy (USMA), or direct commission.</a:t>
            </a:r>
          </a:p>
          <a:p>
            <a:pPr marL="344488" indent="-344488">
              <a:lnSpc>
                <a:spcPct val="100000"/>
              </a:lnSpc>
              <a:spcBef>
                <a:spcPts val="0"/>
              </a:spcBef>
              <a:buNone/>
            </a:pPr>
            <a:endParaRPr lang="en-US" sz="1800" dirty="0">
              <a:latin typeface="Arial" panose="020B0604020202020204" pitchFamily="34" charset="0"/>
              <a:cs typeface="Arial" panose="020B0604020202020204" pitchFamily="34" charset="0"/>
            </a:endParaRPr>
          </a:p>
          <a:p>
            <a:pPr marL="344488" indent="-344488">
              <a:lnSpc>
                <a:spcPct val="100000"/>
              </a:lnSpc>
              <a:spcBef>
                <a:spcPts val="0"/>
              </a:spcBef>
              <a:buNone/>
            </a:pPr>
            <a:r>
              <a:rPr lang="en-US" sz="1800" dirty="0">
                <a:latin typeface="Arial" panose="020B0604020202020204" pitchFamily="34" charset="0"/>
                <a:cs typeface="Arial" panose="020B0604020202020204" pitchFamily="34" charset="0"/>
              </a:rPr>
              <a:t>(2) The chain of command routing for pre-accessions requests is established by each accessions agency/command through their GCMCA. </a:t>
            </a:r>
          </a:p>
          <a:p>
            <a:pPr marL="344488" indent="-344488">
              <a:lnSpc>
                <a:spcPct val="100000"/>
              </a:lnSpc>
              <a:spcBef>
                <a:spcPts val="0"/>
              </a:spcBef>
              <a:buNone/>
            </a:pPr>
            <a:endParaRPr lang="en-US" sz="1800" dirty="0">
              <a:latin typeface="Arial" panose="020B0604020202020204" pitchFamily="34" charset="0"/>
              <a:cs typeface="Arial" panose="020B0604020202020204" pitchFamily="34" charset="0"/>
            </a:endParaRPr>
          </a:p>
          <a:p>
            <a:pPr marL="344488" indent="-344488">
              <a:lnSpc>
                <a:spcPct val="100000"/>
              </a:lnSpc>
              <a:spcBef>
                <a:spcPts val="0"/>
              </a:spcBef>
              <a:buNone/>
            </a:pPr>
            <a:r>
              <a:rPr lang="en-US" sz="1800" dirty="0">
                <a:latin typeface="Arial" panose="020B0604020202020204" pitchFamily="34" charset="0"/>
                <a:cs typeface="Arial" panose="020B0604020202020204" pitchFamily="34" charset="0"/>
              </a:rPr>
              <a:t>(3) For pre-accession requests requiring HQDA action, the procedures for requesting a waiver related to uniform and grooming or medical policy are outlined in Appendix P.</a:t>
            </a:r>
            <a:endParaRPr lang="en-US" sz="1800" u="sng" dirty="0">
              <a:latin typeface="Arial" panose="020B0604020202020204" pitchFamily="34" charset="0"/>
              <a:cs typeface="Arial" panose="020B0604020202020204" pitchFamily="34" charset="0"/>
            </a:endParaRPr>
          </a:p>
          <a:p>
            <a:pPr marL="344488" indent="-344488">
              <a:lnSpc>
                <a:spcPct val="100000"/>
              </a:lnSpc>
              <a:spcBef>
                <a:spcPts val="0"/>
              </a:spcBef>
              <a:buNone/>
            </a:pPr>
            <a:endParaRPr lang="en-US" sz="1800" u="sng" dirty="0">
              <a:latin typeface="Arial" panose="020B0604020202020204" pitchFamily="34" charset="0"/>
              <a:cs typeface="Arial" panose="020B0604020202020204" pitchFamily="34" charset="0"/>
            </a:endParaRPr>
          </a:p>
          <a:p>
            <a:pPr marL="344488" indent="-344488" algn="r">
              <a:lnSpc>
                <a:spcPct val="100000"/>
              </a:lnSpc>
              <a:spcBef>
                <a:spcPts val="0"/>
              </a:spcBef>
              <a:buNone/>
            </a:pPr>
            <a:r>
              <a:rPr lang="en-US" sz="1600" u="sng" dirty="0">
                <a:latin typeface="Arial" panose="020B0604020202020204" pitchFamily="34" charset="0"/>
                <a:cs typeface="Arial" panose="020B0604020202020204" pitchFamily="34" charset="0"/>
              </a:rPr>
              <a:t>See AR 600-20 Appendix P for details</a:t>
            </a:r>
            <a:endParaRPr lang="en-US" sz="1600" dirty="0">
              <a:latin typeface="Arial" panose="020B0604020202020204" pitchFamily="34" charset="0"/>
              <a:cs typeface="Arial" panose="020B0604020202020204" pitchFamily="34" charset="0"/>
            </a:endParaRPr>
          </a:p>
          <a:p>
            <a:pPr marL="344488" indent="-344488">
              <a:lnSpc>
                <a:spcPct val="100000"/>
              </a:lnSpc>
              <a:spcBef>
                <a:spcPts val="0"/>
              </a:spcBef>
              <a:buNone/>
            </a:pPr>
            <a:endParaRPr lang="en-US" sz="1800"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869568" y="154992"/>
            <a:ext cx="7886700" cy="388215"/>
          </a:xfrm>
        </p:spPr>
        <p:txBody>
          <a:bodyPr>
            <a:normAutofit fontScale="90000"/>
          </a:bodyPr>
          <a:lstStyle/>
          <a:p>
            <a:pPr algn="ctr"/>
            <a:r>
              <a:rPr lang="en-US" sz="2700" b="1" dirty="0">
                <a:latin typeface="Arial" panose="020B0604020202020204" pitchFamily="34" charset="0"/>
                <a:cs typeface="Arial" panose="020B0604020202020204" pitchFamily="34" charset="0"/>
              </a:rPr>
              <a:t>C. Pre-Accessioning Requests </a:t>
            </a:r>
            <a:r>
              <a:rPr lang="en-US" sz="1300" b="1" dirty="0">
                <a:latin typeface="Arial" panose="020B0604020202020204" pitchFamily="34" charset="0"/>
                <a:cs typeface="Arial" panose="020B0604020202020204" pitchFamily="34" charset="0"/>
              </a:rPr>
              <a:t>(AR 600-20-5-6)</a:t>
            </a:r>
          </a:p>
        </p:txBody>
      </p:sp>
    </p:spTree>
    <p:extLst>
      <p:ext uri="{BB962C8B-B14F-4D97-AF65-F5344CB8AC3E}">
        <p14:creationId xmlns:p14="http://schemas.microsoft.com/office/powerpoint/2010/main" val="284546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619" y="143218"/>
            <a:ext cx="7578381" cy="424341"/>
          </a:xfrm>
        </p:spPr>
        <p:txBody>
          <a:bodyPr>
            <a:noAutofit/>
          </a:bodyPr>
          <a:lstStyle/>
          <a:p>
            <a:pPr algn="ctr"/>
            <a:r>
              <a:rPr lang="en-US" sz="2400" b="1" dirty="0">
                <a:latin typeface="Arial" panose="020B0604020202020204" pitchFamily="34" charset="0"/>
                <a:cs typeface="Arial" panose="020B0604020202020204" pitchFamily="34" charset="0"/>
              </a:rPr>
              <a:t>D. Types of RA Requests</a:t>
            </a:r>
            <a:r>
              <a:rPr lang="en-US" sz="2400" b="1" dirty="0">
                <a:solidFill>
                  <a:prstClr val="black"/>
                </a:solidFill>
                <a:latin typeface="Arial" panose="020B0604020202020204" pitchFamily="34" charset="0"/>
                <a:cs typeface="Arial" panose="020B0604020202020204" pitchFamily="34" charset="0"/>
              </a:rPr>
              <a:t> </a:t>
            </a:r>
            <a:r>
              <a:rPr lang="en-US" sz="1200" b="1" dirty="0">
                <a:solidFill>
                  <a:prstClr val="black"/>
                </a:solidFill>
                <a:latin typeface="Arial" panose="020B0604020202020204" pitchFamily="34" charset="0"/>
                <a:cs typeface="Arial" panose="020B0604020202020204" pitchFamily="34" charset="0"/>
              </a:rPr>
              <a:t>(AR 600-20-5-6)</a:t>
            </a:r>
            <a:endParaRPr lang="en-US" sz="22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4D0AF2C-B03E-422D-9661-BCC8C4375647}"/>
              </a:ext>
            </a:extLst>
          </p:cNvPr>
          <p:cNvSpPr/>
          <p:nvPr/>
        </p:nvSpPr>
        <p:spPr>
          <a:xfrm>
            <a:off x="656706" y="857957"/>
            <a:ext cx="8221389" cy="5355312"/>
          </a:xfrm>
          <a:prstGeom prst="rect">
            <a:avLst/>
          </a:prstGeom>
        </p:spPr>
        <p:txBody>
          <a:bodyPr wrap="square">
            <a:spAutoFit/>
          </a:bodyPr>
          <a:lstStyle/>
          <a:p>
            <a:r>
              <a:rPr lang="en-US" dirty="0">
                <a:latin typeface="Arial" panose="020B0604020202020204" pitchFamily="34" charset="0"/>
                <a:cs typeface="Arial" panose="020B0604020202020204" pitchFamily="34" charset="0"/>
              </a:rPr>
              <a:t>Requests for religious accommodation generally fall into five major areas: (1) Worship practices, (2) Dietary practices, (3) Medical care (including immunizations), (4) Wear and appearance of the uniform, and (5) Personal appearance and grooming practices. </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1" dirty="0">
                <a:latin typeface="Arial" panose="020B0604020202020204" pitchFamily="34" charset="0"/>
                <a:cs typeface="Arial" panose="020B0604020202020204" pitchFamily="34" charset="0"/>
              </a:rPr>
              <a:t>Procedures and approval authorities vary depending on the type of accommodation. </a:t>
            </a:r>
            <a:r>
              <a:rPr lang="en-US" dirty="0">
                <a:latin typeface="Arial" panose="020B0604020202020204" pitchFamily="34" charset="0"/>
                <a:cs typeface="Arial" panose="020B0604020202020204" pitchFamily="34" charset="0"/>
              </a:rPr>
              <a:t>See appendix P for additional processing information for each category of request.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1" dirty="0">
                <a:latin typeface="Arial" panose="020B0604020202020204" pitchFamily="34" charset="0"/>
                <a:cs typeface="Arial" panose="020B0604020202020204" pitchFamily="34" charset="0"/>
              </a:rPr>
              <a:t>Appendix P dictates specific and detailed processing information for each category of request.</a:t>
            </a:r>
          </a:p>
          <a:p>
            <a:pPr marL="285750" indent="-285750">
              <a:buFont typeface="Arial" panose="020B0604020202020204" pitchFamily="34" charset="0"/>
              <a:buChar char="•"/>
            </a:pPr>
            <a:endParaRPr lang="en-US"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1" dirty="0">
                <a:latin typeface="Arial" panose="020B0604020202020204" pitchFamily="34" charset="0"/>
                <a:cs typeface="Arial" panose="020B0604020202020204" pitchFamily="34" charset="0"/>
              </a:rPr>
              <a:t>Slide 28 is a tool to help Commanders, Chaplains, Religious Affairs Specialists, and staff identify the procedure and approval authority.</a:t>
            </a:r>
          </a:p>
          <a:p>
            <a:pPr marL="285750" indent="-285750">
              <a:buFont typeface="Arial" panose="020B0604020202020204" pitchFamily="34" charset="0"/>
              <a:buChar char="•"/>
            </a:pPr>
            <a:endParaRPr lang="en-US"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b="1" i="1" dirty="0">
                <a:latin typeface="Arial" panose="020B0604020202020204" pitchFamily="34" charset="0"/>
                <a:cs typeface="Arial" panose="020B0604020202020204" pitchFamily="34" charset="0"/>
              </a:rPr>
              <a:t>Many RA requests (adjustment to duty rosters, worship and observance, speech and abstentions, dietary practices, meals, separate rations, etc.) can be approved by local commanders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967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636" y="965316"/>
            <a:ext cx="8728363" cy="5583266"/>
          </a:xfrm>
        </p:spPr>
        <p:txBody>
          <a:bodyPr>
            <a:noAutofit/>
          </a:bodyPr>
          <a:lstStyle/>
          <a:p>
            <a:pPr marL="1371600" indent="-1255713">
              <a:lnSpc>
                <a:spcPct val="100000"/>
              </a:lnSpc>
              <a:spcBef>
                <a:spcPts val="600"/>
              </a:spcBef>
              <a:buNone/>
            </a:pPr>
            <a:r>
              <a:rPr lang="en-US" sz="2000" b="1" dirty="0" smtClean="0">
                <a:latin typeface="Arial" panose="020B0604020202020204" pitchFamily="34" charset="0"/>
                <a:cs typeface="Arial" panose="020B0604020202020204" pitchFamily="34" charset="0"/>
              </a:rPr>
              <a:t>TRAINING SLIDES</a:t>
            </a:r>
            <a:endParaRPr lang="en-US" sz="2000" b="1" i="1" dirty="0" smtClean="0">
              <a:latin typeface="Arial" panose="020B0604020202020204" pitchFamily="34" charset="0"/>
              <a:cs typeface="Arial" panose="020B0604020202020204" pitchFamily="34" charset="0"/>
            </a:endParaRPr>
          </a:p>
          <a:p>
            <a:pPr marL="747713" indent="-631825">
              <a:lnSpc>
                <a:spcPct val="100000"/>
              </a:lnSpc>
              <a:spcBef>
                <a:spcPts val="600"/>
              </a:spcBef>
              <a:buNone/>
            </a:pPr>
            <a:r>
              <a:rPr lang="en-US" sz="2000" b="1" dirty="0" smtClean="0">
                <a:latin typeface="Arial" panose="020B0604020202020204" pitchFamily="34" charset="0"/>
                <a:cs typeface="Arial" panose="020B0604020202020204" pitchFamily="34" charset="0"/>
              </a:rPr>
              <a:t>   Section 1. </a:t>
            </a:r>
            <a:r>
              <a:rPr lang="en-US" sz="2000" dirty="0" smtClean="0">
                <a:latin typeface="Arial" panose="020B0604020202020204" pitchFamily="34" charset="0"/>
                <a:cs typeface="Arial" panose="020B0604020202020204" pitchFamily="34" charset="0"/>
              </a:rPr>
              <a:t>Foundations of Religious Liberty and Religious Accommodation in the United States Army</a:t>
            </a:r>
            <a:r>
              <a:rPr lang="en-US" sz="2000" i="1" dirty="0" smtClean="0">
                <a:latin typeface="Arial" panose="020B0604020202020204" pitchFamily="34" charset="0"/>
                <a:cs typeface="Arial" panose="020B0604020202020204" pitchFamily="34" charset="0"/>
              </a:rPr>
              <a:t>. </a:t>
            </a:r>
          </a:p>
          <a:p>
            <a:pPr marL="747713" indent="-631825">
              <a:lnSpc>
                <a:spcPct val="100000"/>
              </a:lnSpc>
              <a:spcBef>
                <a:spcPts val="600"/>
              </a:spcBef>
              <a:buNone/>
            </a:pPr>
            <a:r>
              <a:rPr lang="en-US" sz="2000" b="1" dirty="0" smtClean="0">
                <a:latin typeface="Arial" panose="020B0604020202020204" pitchFamily="34" charset="0"/>
                <a:cs typeface="Arial" panose="020B0604020202020204" pitchFamily="34" charset="0"/>
              </a:rPr>
              <a:t>   Section 2. </a:t>
            </a:r>
            <a:r>
              <a:rPr lang="en-US" sz="2000" dirty="0">
                <a:latin typeface="Arial" panose="020B0604020202020204" pitchFamily="34" charset="0"/>
                <a:cs typeface="Arial" panose="020B0604020202020204" pitchFamily="34" charset="0"/>
              </a:rPr>
              <a:t>Roles of Commanders, Chaplains and Religious Affairs </a:t>
            </a:r>
            <a:r>
              <a:rPr lang="en-US" sz="2000" dirty="0" smtClean="0">
                <a:latin typeface="Arial" panose="020B0604020202020204" pitchFamily="34" charset="0"/>
                <a:cs typeface="Arial" panose="020B0604020202020204" pitchFamily="34" charset="0"/>
              </a:rPr>
              <a:t>Specialists in </a:t>
            </a:r>
            <a:r>
              <a:rPr lang="en-US" sz="2000" dirty="0">
                <a:latin typeface="Arial" panose="020B0604020202020204" pitchFamily="34" charset="0"/>
                <a:cs typeface="Arial" panose="020B0604020202020204" pitchFamily="34" charset="0"/>
              </a:rPr>
              <a:t>Religious </a:t>
            </a:r>
            <a:r>
              <a:rPr lang="en-US" sz="2000" dirty="0" smtClean="0">
                <a:latin typeface="Arial" panose="020B0604020202020204" pitchFamily="34" charset="0"/>
                <a:cs typeface="Arial" panose="020B0604020202020204" pitchFamily="34" charset="0"/>
              </a:rPr>
              <a:t>Accommodation</a:t>
            </a:r>
            <a:r>
              <a:rPr lang="en-US" sz="2000" i="1" dirty="0" smtClean="0">
                <a:latin typeface="Arial" panose="020B0604020202020204" pitchFamily="34" charset="0"/>
                <a:cs typeface="Arial" panose="020B0604020202020204" pitchFamily="34" charset="0"/>
              </a:rPr>
              <a:t>.</a:t>
            </a:r>
            <a:endParaRPr lang="en-US" sz="2000" i="1" dirty="0">
              <a:latin typeface="Arial" panose="020B0604020202020204" pitchFamily="34" charset="0"/>
              <a:cs typeface="Arial" panose="020B0604020202020204" pitchFamily="34" charset="0"/>
            </a:endParaRPr>
          </a:p>
          <a:p>
            <a:pPr marL="1600200" indent="-285750">
              <a:lnSpc>
                <a:spcPct val="100000"/>
              </a:lnSpc>
              <a:spcBef>
                <a:spcPts val="0"/>
              </a:spcBef>
              <a:buFont typeface="Arial" panose="020B0604020202020204" pitchFamily="34" charset="0"/>
              <a:buAutoNum type="alphaUcParenR"/>
            </a:pPr>
            <a:r>
              <a:rPr lang="en-US" sz="2000" dirty="0" smtClean="0">
                <a:latin typeface="Arial" panose="020B0604020202020204" pitchFamily="34" charset="0"/>
                <a:cs typeface="Arial" panose="020B0604020202020204" pitchFamily="34" charset="0"/>
              </a:rPr>
              <a:t> Overview </a:t>
            </a:r>
            <a:r>
              <a:rPr lang="en-US" sz="2000" dirty="0">
                <a:latin typeface="Arial" panose="020B0604020202020204" pitchFamily="34" charset="0"/>
                <a:cs typeface="Arial" panose="020B0604020202020204" pitchFamily="34" charset="0"/>
              </a:rPr>
              <a:t>of changes in AR 600-20 and Annex P.</a:t>
            </a:r>
          </a:p>
          <a:p>
            <a:pPr marL="1600200" indent="-285750">
              <a:lnSpc>
                <a:spcPct val="100000"/>
              </a:lnSpc>
              <a:spcBef>
                <a:spcPts val="0"/>
              </a:spcBef>
              <a:buFont typeface="Arial" panose="020B0604020202020204" pitchFamily="34" charset="0"/>
              <a:buAutoNum type="alphaUcParenR"/>
            </a:pPr>
            <a:r>
              <a:rPr lang="en-US" sz="2000" dirty="0" smtClean="0">
                <a:latin typeface="Arial" panose="020B0604020202020204" pitchFamily="34" charset="0"/>
                <a:cs typeface="Arial" panose="020B0604020202020204" pitchFamily="34" charset="0"/>
              </a:rPr>
              <a:t> Command </a:t>
            </a:r>
            <a:r>
              <a:rPr lang="en-US" sz="2000" dirty="0">
                <a:latin typeface="Arial" panose="020B0604020202020204" pitchFamily="34" charset="0"/>
                <a:cs typeface="Arial" panose="020B0604020202020204" pitchFamily="34" charset="0"/>
              </a:rPr>
              <a:t>Roles and Responsibilities</a:t>
            </a:r>
          </a:p>
          <a:p>
            <a:pPr marL="1600200" indent="-285750">
              <a:lnSpc>
                <a:spcPct val="100000"/>
              </a:lnSpc>
              <a:spcBef>
                <a:spcPts val="0"/>
              </a:spcBef>
              <a:buFont typeface="Arial" panose="020B0604020202020204" pitchFamily="34" charset="0"/>
              <a:buAutoNum type="alphaUcParenR"/>
            </a:pPr>
            <a:r>
              <a:rPr lang="en-US" sz="2000" dirty="0" smtClean="0">
                <a:latin typeface="Arial" panose="020B0604020202020204" pitchFamily="34" charset="0"/>
                <a:cs typeface="Arial" panose="020B0604020202020204" pitchFamily="34" charset="0"/>
              </a:rPr>
              <a:t> Commanders </a:t>
            </a:r>
            <a:r>
              <a:rPr lang="en-US" sz="2000" dirty="0" err="1">
                <a:latin typeface="Arial" panose="020B0604020202020204" pitchFamily="34" charset="0"/>
                <a:cs typeface="Arial" panose="020B0604020202020204" pitchFamily="34" charset="0"/>
              </a:rPr>
              <a:t>TTPs</a:t>
            </a:r>
            <a:r>
              <a:rPr lang="en-US" sz="2000" dirty="0">
                <a:latin typeface="Arial" panose="020B0604020202020204" pitchFamily="34" charset="0"/>
                <a:cs typeface="Arial" panose="020B0604020202020204" pitchFamily="34" charset="0"/>
              </a:rPr>
              <a:t> and Best Practices in RA.</a:t>
            </a:r>
          </a:p>
          <a:p>
            <a:pPr marL="1600200" indent="-285750">
              <a:lnSpc>
                <a:spcPct val="100000"/>
              </a:lnSpc>
              <a:spcBef>
                <a:spcPts val="0"/>
              </a:spcBef>
              <a:buFont typeface="Arial" panose="020B0604020202020204" pitchFamily="34" charset="0"/>
              <a:buAutoNum type="alphaUcParenR"/>
            </a:pPr>
            <a:r>
              <a:rPr lang="en-US" sz="2000" dirty="0" smtClean="0">
                <a:latin typeface="Arial" panose="020B0604020202020204" pitchFamily="34" charset="0"/>
                <a:cs typeface="Arial" panose="020B0604020202020204" pitchFamily="34" charset="0"/>
              </a:rPr>
              <a:t> RA </a:t>
            </a:r>
            <a:r>
              <a:rPr lang="en-US" sz="2000" dirty="0">
                <a:latin typeface="Arial" panose="020B0604020202020204" pitchFamily="34" charset="0"/>
                <a:cs typeface="Arial" panose="020B0604020202020204" pitchFamily="34" charset="0"/>
              </a:rPr>
              <a:t>Packet Glide Path, Contents and Process Tables.</a:t>
            </a:r>
          </a:p>
          <a:p>
            <a:pPr marL="1600200" indent="-285750">
              <a:lnSpc>
                <a:spcPct val="100000"/>
              </a:lnSpc>
              <a:spcBef>
                <a:spcPts val="0"/>
              </a:spcBef>
              <a:buFont typeface="Arial" panose="020B0604020202020204" pitchFamily="34" charset="0"/>
              <a:buAutoNum type="alphaUcParenR"/>
            </a:pP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Chaplain/Religious Affairs Specialist Roles in Religious Accommodation</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115888" indent="0">
              <a:lnSpc>
                <a:spcPct val="100000"/>
              </a:lnSpc>
              <a:spcBef>
                <a:spcPts val="600"/>
              </a:spcBef>
              <a:buNone/>
            </a:pP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Section </a:t>
            </a:r>
            <a:r>
              <a:rPr lang="en-US" sz="2000" b="1" dirty="0" smtClean="0">
                <a:latin typeface="Arial" panose="020B0604020202020204" pitchFamily="34" charset="0"/>
                <a:cs typeface="Arial" panose="020B0604020202020204" pitchFamily="34" charset="0"/>
              </a:rPr>
              <a:t>3. </a:t>
            </a:r>
            <a:r>
              <a:rPr lang="en-US" sz="2000" dirty="0" smtClean="0">
                <a:latin typeface="Arial" panose="020B0604020202020204" pitchFamily="34" charset="0"/>
                <a:cs typeface="Arial" panose="020B0604020202020204" pitchFamily="34" charset="0"/>
              </a:rPr>
              <a:t>Scenarios and Discussion – </a:t>
            </a:r>
            <a:r>
              <a:rPr lang="en-US" sz="2000" i="1" dirty="0" smtClean="0">
                <a:latin typeface="Arial" panose="020B0604020202020204" pitchFamily="34" charset="0"/>
                <a:cs typeface="Arial" panose="020B0604020202020204" pitchFamily="34" charset="0"/>
              </a:rPr>
              <a:t>Time permitting.</a:t>
            </a:r>
          </a:p>
          <a:p>
            <a:pPr marL="115888" indent="0">
              <a:lnSpc>
                <a:spcPct val="100000"/>
              </a:lnSpc>
              <a:spcBef>
                <a:spcPts val="600"/>
              </a:spcBef>
              <a:buNone/>
            </a:pPr>
            <a:r>
              <a:rPr lang="en-US" sz="2000" b="1" dirty="0" smtClean="0">
                <a:latin typeface="Arial" panose="020B0604020202020204" pitchFamily="34" charset="0"/>
                <a:cs typeface="Arial" panose="020B0604020202020204" pitchFamily="34" charset="0"/>
              </a:rPr>
              <a:t>  Section 4. </a:t>
            </a:r>
            <a:r>
              <a:rPr lang="en-US" sz="2000" dirty="0">
                <a:latin typeface="Arial" panose="020B0604020202020204" pitchFamily="34" charset="0"/>
                <a:cs typeface="Arial" panose="020B0604020202020204" pitchFamily="34" charset="0"/>
              </a:rPr>
              <a:t>Supplementary </a:t>
            </a:r>
            <a:r>
              <a:rPr lang="en-US" sz="2000" dirty="0" smtClean="0">
                <a:latin typeface="Arial" panose="020B0604020202020204" pitchFamily="34" charset="0"/>
                <a:cs typeface="Arial" panose="020B0604020202020204" pitchFamily="34" charset="0"/>
              </a:rPr>
              <a:t>Resources</a:t>
            </a:r>
            <a:r>
              <a:rPr lang="en-US" sz="2000" i="1" dirty="0" smtClean="0">
                <a:latin typeface="Arial" panose="020B0604020202020204" pitchFamily="34" charset="0"/>
                <a:cs typeface="Arial" panose="020B0604020202020204" pitchFamily="34" charset="0"/>
              </a:rPr>
              <a:t>.</a:t>
            </a:r>
            <a:endParaRPr lang="en-US" sz="2000" b="1" i="1" dirty="0" smtClean="0">
              <a:latin typeface="Arial" panose="020B0604020202020204" pitchFamily="34" charset="0"/>
              <a:cs typeface="Arial" panose="020B0604020202020204" pitchFamily="34" charset="0"/>
            </a:endParaRPr>
          </a:p>
          <a:p>
            <a:pPr marL="115888" indent="0">
              <a:lnSpc>
                <a:spcPct val="100000"/>
              </a:lnSpc>
              <a:spcBef>
                <a:spcPts val="600"/>
              </a:spcBef>
              <a:buNone/>
            </a:pPr>
            <a:r>
              <a:rPr lang="en-US" sz="2000" b="1" dirty="0" smtClean="0">
                <a:latin typeface="Arial" panose="020B0604020202020204" pitchFamily="34" charset="0"/>
                <a:cs typeface="Arial" panose="020B0604020202020204" pitchFamily="34" charset="0"/>
              </a:rPr>
              <a:t>BACKUP SLIDES</a:t>
            </a:r>
            <a:endParaRPr lang="en-US" sz="2000" b="1" i="1" dirty="0" smtClean="0">
              <a:latin typeface="Arial" panose="020B0604020202020204" pitchFamily="34" charset="0"/>
              <a:cs typeface="Arial" panose="020B0604020202020204" pitchFamily="34" charset="0"/>
            </a:endParaRPr>
          </a:p>
          <a:p>
            <a:pPr marL="1376363" indent="0">
              <a:lnSpc>
                <a:spcPct val="100000"/>
              </a:lnSpc>
              <a:spcBef>
                <a:spcPts val="0"/>
              </a:spcBef>
              <a:buNone/>
            </a:pPr>
            <a:r>
              <a:rPr lang="en-US" sz="2000" dirty="0" smtClean="0">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 Overview of AR 600-20 Paragraph 5-6.</a:t>
            </a:r>
          </a:p>
          <a:p>
            <a:pPr marL="1376363" indent="0">
              <a:lnSpc>
                <a:spcPct val="100000"/>
              </a:lnSpc>
              <a:spcBef>
                <a:spcPts val="0"/>
              </a:spcBef>
              <a:buNone/>
            </a:pPr>
            <a:r>
              <a:rPr lang="en-US" sz="2000" dirty="0">
                <a:latin typeface="Arial" panose="020B0604020202020204" pitchFamily="34" charset="0"/>
                <a:cs typeface="Arial" panose="020B0604020202020204" pitchFamily="34" charset="0"/>
              </a:rPr>
              <a:t>B) Overview of AR 600-20 Appendix P</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5" name="Title 1"/>
          <p:cNvSpPr txBox="1">
            <a:spLocks/>
          </p:cNvSpPr>
          <p:nvPr/>
        </p:nvSpPr>
        <p:spPr>
          <a:xfrm>
            <a:off x="1176051" y="130678"/>
            <a:ext cx="6858000" cy="4416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prstClr val="black"/>
                </a:solidFill>
                <a:latin typeface="Arial" panose="020B0604020202020204" pitchFamily="34" charset="0"/>
                <a:cs typeface="Arial" panose="020B0604020202020204" pitchFamily="34" charset="0"/>
              </a:rPr>
              <a:t>Agenda/Contents</a:t>
            </a:r>
          </a:p>
        </p:txBody>
      </p:sp>
      <p:sp>
        <p:nvSpPr>
          <p:cNvPr id="4" name="Rectangle 3"/>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146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401" y="944720"/>
            <a:ext cx="4575368" cy="4533900"/>
          </a:xfrm>
        </p:spPr>
        <p:txBody>
          <a:bodyPr>
            <a:noAutofit/>
          </a:bodyPr>
          <a:lstStyle/>
          <a:p>
            <a:pPr marL="457200" indent="-457200">
              <a:lnSpc>
                <a:spcPct val="150000"/>
              </a:lnSpc>
              <a:buFont typeface="+mj-lt"/>
              <a:buAutoNum type="arabicPeriod"/>
            </a:pPr>
            <a:r>
              <a:rPr lang="en-US" sz="2000" b="1" dirty="0">
                <a:latin typeface="Arial" panose="020B0604020202020204" pitchFamily="34" charset="0"/>
                <a:cs typeface="Arial" panose="020B0604020202020204" pitchFamily="34" charset="0"/>
              </a:rPr>
              <a:t>WORSHIP PRACTICES</a:t>
            </a:r>
          </a:p>
          <a:p>
            <a:pPr marL="457200" indent="-457200">
              <a:lnSpc>
                <a:spcPct val="150000"/>
              </a:lnSpc>
              <a:buFont typeface="+mj-lt"/>
              <a:buAutoNum type="arabicPeriod"/>
            </a:pPr>
            <a:r>
              <a:rPr lang="en-US" sz="2000" b="1" dirty="0">
                <a:latin typeface="Arial" panose="020B0604020202020204" pitchFamily="34" charset="0"/>
                <a:cs typeface="Arial" panose="020B0604020202020204" pitchFamily="34" charset="0"/>
              </a:rPr>
              <a:t>DIETARY PRACTICES</a:t>
            </a:r>
          </a:p>
          <a:p>
            <a:pPr marL="457200" indent="-457200">
              <a:lnSpc>
                <a:spcPct val="150000"/>
              </a:lnSpc>
              <a:buFont typeface="+mj-lt"/>
              <a:buAutoNum type="arabicPeriod"/>
            </a:pPr>
            <a:r>
              <a:rPr lang="en-US" sz="2000" b="1" dirty="0">
                <a:latin typeface="Arial" panose="020B0604020202020204" pitchFamily="34" charset="0"/>
                <a:cs typeface="Arial" panose="020B0604020202020204" pitchFamily="34" charset="0"/>
              </a:rPr>
              <a:t>MEDICAL CARE</a:t>
            </a:r>
          </a:p>
          <a:p>
            <a:pPr marL="457200" indent="-457200">
              <a:lnSpc>
                <a:spcPct val="150000"/>
              </a:lnSpc>
              <a:buFont typeface="+mj-lt"/>
              <a:buAutoNum type="arabicPeriod"/>
            </a:pPr>
            <a:r>
              <a:rPr lang="en-US" sz="2000" b="1" dirty="0">
                <a:latin typeface="Arial" panose="020B0604020202020204" pitchFamily="34" charset="0"/>
                <a:cs typeface="Arial" panose="020B0604020202020204" pitchFamily="34" charset="0"/>
              </a:rPr>
              <a:t>WEAR AND APPEARANCE OF UNIFORM </a:t>
            </a:r>
          </a:p>
          <a:p>
            <a:pPr marL="457200" indent="-457200">
              <a:lnSpc>
                <a:spcPct val="150000"/>
              </a:lnSpc>
              <a:buFont typeface="+mj-lt"/>
              <a:buAutoNum type="arabicPeriod"/>
            </a:pPr>
            <a:r>
              <a:rPr lang="en-US" sz="2000" b="1" dirty="0">
                <a:latin typeface="Arial" panose="020B0604020202020204" pitchFamily="34" charset="0"/>
                <a:cs typeface="Arial" panose="020B0604020202020204" pitchFamily="34" charset="0"/>
              </a:rPr>
              <a:t>PERSONAL APPEARANCE AND GROOMING PRACTICES</a:t>
            </a:r>
          </a:p>
          <a:p>
            <a:pPr marL="457200" indent="-457200">
              <a:lnSpc>
                <a:spcPct val="150000"/>
              </a:lnSpc>
              <a:buFont typeface="+mj-lt"/>
              <a:buAutoNum type="arabicPeriod"/>
            </a:pPr>
            <a:endParaRPr lang="en-US" sz="2300" b="1" dirty="0">
              <a:latin typeface="Arial" panose="020B0604020202020204" pitchFamily="34" charset="0"/>
              <a:cs typeface="Arial" panose="020B0604020202020204" pitchFamily="34" charset="0"/>
            </a:endParaRPr>
          </a:p>
          <a:p>
            <a:pPr marL="0" indent="0">
              <a:lnSpc>
                <a:spcPct val="150000"/>
              </a:lnSpc>
              <a:buNone/>
            </a:pPr>
            <a:endParaRPr lang="en-US" sz="23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5115086" y="944721"/>
            <a:ext cx="1473425" cy="1952514"/>
          </a:xfrm>
          <a:prstGeom prst="rect">
            <a:avLst/>
          </a:prstGeom>
        </p:spPr>
      </p:pic>
      <p:pic>
        <p:nvPicPr>
          <p:cNvPr id="8" name="Picture 7"/>
          <p:cNvPicPr>
            <a:picLocks noChangeAspect="1"/>
          </p:cNvPicPr>
          <p:nvPr/>
        </p:nvPicPr>
        <p:blipFill rotWithShape="1">
          <a:blip r:embed="rId4"/>
          <a:srcRect l="12925" t="1454" r="2871" b="2337"/>
          <a:stretch/>
        </p:blipFill>
        <p:spPr>
          <a:xfrm>
            <a:off x="6694071" y="2696091"/>
            <a:ext cx="1806421" cy="1496739"/>
          </a:xfrm>
          <a:prstGeom prst="rect">
            <a:avLst/>
          </a:prstGeom>
        </p:spPr>
      </p:pic>
      <p:pic>
        <p:nvPicPr>
          <p:cNvPr id="10" name="Picture 9"/>
          <p:cNvPicPr>
            <a:picLocks noChangeAspect="1"/>
          </p:cNvPicPr>
          <p:nvPr/>
        </p:nvPicPr>
        <p:blipFill rotWithShape="1">
          <a:blip r:embed="rId5"/>
          <a:srcRect l="4409"/>
          <a:stretch/>
        </p:blipFill>
        <p:spPr>
          <a:xfrm>
            <a:off x="6680659" y="4313352"/>
            <a:ext cx="1806521" cy="1257605"/>
          </a:xfrm>
          <a:prstGeom prst="rect">
            <a:avLst/>
          </a:prstGeom>
        </p:spPr>
      </p:pic>
      <p:pic>
        <p:nvPicPr>
          <p:cNvPr id="11" name="Picture 10"/>
          <p:cNvPicPr>
            <a:picLocks noChangeAspect="1"/>
          </p:cNvPicPr>
          <p:nvPr/>
        </p:nvPicPr>
        <p:blipFill rotWithShape="1">
          <a:blip r:embed="rId6"/>
          <a:srcRect l="10000" t="6756" r="10512" b="11389"/>
          <a:stretch/>
        </p:blipFill>
        <p:spPr>
          <a:xfrm>
            <a:off x="5117697" y="2963922"/>
            <a:ext cx="1476375" cy="2019300"/>
          </a:xfrm>
          <a:prstGeom prst="rect">
            <a:avLst/>
          </a:prstGeom>
        </p:spPr>
      </p:pic>
      <p:sp>
        <p:nvSpPr>
          <p:cNvPr id="13" name="Title 1">
            <a:extLst>
              <a:ext uri="{FF2B5EF4-FFF2-40B4-BE49-F238E27FC236}">
                <a16:creationId xmlns:a16="http://schemas.microsoft.com/office/drawing/2014/main" id="{5A8261F6-54A4-4662-8C93-147223500EB3}"/>
              </a:ext>
            </a:extLst>
          </p:cNvPr>
          <p:cNvSpPr>
            <a:spLocks noGrp="1"/>
          </p:cNvSpPr>
          <p:nvPr>
            <p:ph type="title"/>
          </p:nvPr>
        </p:nvSpPr>
        <p:spPr>
          <a:xfrm>
            <a:off x="1057619" y="143218"/>
            <a:ext cx="7578381" cy="424341"/>
          </a:xfrm>
        </p:spPr>
        <p:txBody>
          <a:bodyPr>
            <a:noAutofit/>
          </a:bodyPr>
          <a:lstStyle/>
          <a:p>
            <a:pPr algn="ctr"/>
            <a:r>
              <a:rPr lang="en-US" sz="2400" b="1" dirty="0">
                <a:latin typeface="Arial" panose="020B0604020202020204" pitchFamily="34" charset="0"/>
                <a:cs typeface="Arial" panose="020B0604020202020204" pitchFamily="34" charset="0"/>
              </a:rPr>
              <a:t>D. Types/Categories of RA Requests</a:t>
            </a:r>
            <a:r>
              <a:rPr lang="en-US" sz="2400" b="1" dirty="0">
                <a:solidFill>
                  <a:prstClr val="black"/>
                </a:solidFill>
                <a:latin typeface="Arial" panose="020B0604020202020204" pitchFamily="34" charset="0"/>
                <a:cs typeface="Arial" panose="020B0604020202020204" pitchFamily="34" charset="0"/>
              </a:rPr>
              <a:t> </a:t>
            </a:r>
            <a:r>
              <a:rPr lang="en-US" sz="1200" b="1" dirty="0">
                <a:solidFill>
                  <a:prstClr val="black"/>
                </a:solidFill>
                <a:latin typeface="Arial" panose="020B0604020202020204" pitchFamily="34" charset="0"/>
                <a:cs typeface="Arial" panose="020B0604020202020204" pitchFamily="34" charset="0"/>
              </a:rPr>
              <a:t>(AR 600-20-5-6)</a:t>
            </a:r>
            <a:endParaRPr lang="en-US" sz="22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12813" r="9094"/>
          <a:stretch/>
        </p:blipFill>
        <p:spPr>
          <a:xfrm>
            <a:off x="6694071" y="843724"/>
            <a:ext cx="1793109" cy="1731845"/>
          </a:xfrm>
          <a:prstGeom prst="rect">
            <a:avLst/>
          </a:prstGeom>
        </p:spPr>
      </p:pic>
    </p:spTree>
    <p:extLst>
      <p:ext uri="{BB962C8B-B14F-4D97-AF65-F5344CB8AC3E}">
        <p14:creationId xmlns:p14="http://schemas.microsoft.com/office/powerpoint/2010/main" val="224363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31424"/>
            <a:ext cx="8307120" cy="5424927"/>
          </a:xfrm>
        </p:spPr>
        <p:txBody>
          <a:bodyPr>
            <a:noAutofit/>
          </a:bodyPr>
          <a:lstStyle/>
          <a:p>
            <a:pPr marL="0" indent="0">
              <a:lnSpc>
                <a:spcPct val="100000"/>
              </a:lnSpc>
              <a:spcBef>
                <a:spcPts val="0"/>
              </a:spcBef>
              <a:buNone/>
            </a:pPr>
            <a:r>
              <a:rPr lang="en-US" sz="2000" b="1" dirty="0">
                <a:latin typeface="Arial" panose="020B0604020202020204" pitchFamily="34" charset="0"/>
                <a:cs typeface="Arial" panose="020B0604020202020204" pitchFamily="34" charset="0"/>
              </a:rPr>
              <a:t>(1)  </a:t>
            </a:r>
            <a:r>
              <a:rPr lang="en-US" sz="2000" b="1" i="1" dirty="0">
                <a:latin typeface="Arial" panose="020B0604020202020204" pitchFamily="34" charset="0"/>
                <a:cs typeface="Arial" panose="020B0604020202020204" pitchFamily="34" charset="0"/>
              </a:rPr>
              <a:t>Worship practices.</a:t>
            </a:r>
            <a:r>
              <a:rPr lang="en-US" sz="2000" b="1"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(CATEGORY 1-2)</a:t>
            </a:r>
          </a:p>
          <a:p>
            <a:pPr marL="631825">
              <a:lnSpc>
                <a:spcPct val="100000"/>
              </a:lnSpc>
              <a:spcBef>
                <a:spcPts val="0"/>
              </a:spcBef>
            </a:pPr>
            <a:r>
              <a:rPr lang="en-US" sz="1800" dirty="0">
                <a:latin typeface="Arial" panose="020B0604020202020204" pitchFamily="34" charset="0"/>
                <a:cs typeface="Arial" panose="020B0604020202020204" pitchFamily="34" charset="0"/>
              </a:rPr>
              <a:t>Includes practices such as religious speech and abstentions,</a:t>
            </a:r>
            <a:r>
              <a:rPr lang="en-US" sz="1800" b="1" i="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religious studies, discussion and prayer groups.</a:t>
            </a:r>
          </a:p>
          <a:p>
            <a:pPr marL="631825">
              <a:lnSpc>
                <a:spcPct val="100000"/>
              </a:lnSpc>
              <a:spcBef>
                <a:spcPts val="0"/>
              </a:spcBef>
            </a:pPr>
            <a:r>
              <a:rPr lang="en-US" sz="1800" dirty="0">
                <a:latin typeface="Arial" panose="020B0604020202020204" pitchFamily="34" charset="0"/>
                <a:cs typeface="Arial" panose="020B0604020202020204" pitchFamily="34" charset="0"/>
              </a:rPr>
              <a:t>Worship on days other than Saturday or Sunday</a:t>
            </a:r>
          </a:p>
          <a:p>
            <a:pPr marL="631825">
              <a:lnSpc>
                <a:spcPct val="100000"/>
              </a:lnSpc>
              <a:spcBef>
                <a:spcPts val="0"/>
              </a:spcBef>
            </a:pPr>
            <a:r>
              <a:rPr lang="en-US" sz="1800" dirty="0">
                <a:latin typeface="Arial" panose="020B0604020202020204" pitchFamily="34" charset="0"/>
                <a:cs typeface="Arial" panose="020B0604020202020204" pitchFamily="34" charset="0"/>
              </a:rPr>
              <a:t>25-hour Sabbath, or special holy days or periods</a:t>
            </a:r>
          </a:p>
          <a:p>
            <a:pPr marL="631825">
              <a:lnSpc>
                <a:spcPct val="100000"/>
              </a:lnSpc>
              <a:spcBef>
                <a:spcPts val="0"/>
              </a:spcBef>
            </a:pPr>
            <a:r>
              <a:rPr lang="en-US" sz="1800" dirty="0">
                <a:latin typeface="Arial" panose="020B0604020202020204" pitchFamily="34" charset="0"/>
                <a:cs typeface="Arial" panose="020B0604020202020204" pitchFamily="34" charset="0"/>
              </a:rPr>
              <a:t>While many worship practices can be accommodated informally, others may require a formal accommodation request. </a:t>
            </a:r>
          </a:p>
          <a:p>
            <a:pPr marL="631825">
              <a:lnSpc>
                <a:spcPct val="100000"/>
              </a:lnSpc>
              <a:spcBef>
                <a:spcPts val="0"/>
              </a:spcBef>
            </a:pPr>
            <a:r>
              <a:rPr lang="en-US" sz="1800" dirty="0">
                <a:latin typeface="Arial" panose="020B0604020202020204" pitchFamily="34" charset="0"/>
                <a:cs typeface="Arial" panose="020B0604020202020204" pitchFamily="34" charset="0"/>
              </a:rPr>
              <a:t>Worship practices involving the use of prohibited substances require a waiver of Army policy and can only be </a:t>
            </a:r>
            <a:r>
              <a:rPr lang="en-US" sz="1800" dirty="0" smtClean="0">
                <a:latin typeface="Arial" panose="020B0604020202020204" pitchFamily="34" charset="0"/>
                <a:cs typeface="Arial" panose="020B0604020202020204" pitchFamily="34" charset="0"/>
              </a:rPr>
              <a:t>approved </a:t>
            </a:r>
            <a:r>
              <a:rPr lang="en-US" sz="1800" dirty="0">
                <a:latin typeface="Arial" panose="020B0604020202020204" pitchFamily="34" charset="0"/>
                <a:cs typeface="Arial" panose="020B0604020202020204" pitchFamily="34" charset="0"/>
              </a:rPr>
              <a:t>by the SECARMY or designee</a:t>
            </a:r>
            <a:r>
              <a:rPr lang="en-US" sz="1800" dirty="0" smtClean="0">
                <a:latin typeface="Arial" panose="020B0604020202020204" pitchFamily="34" charset="0"/>
                <a:cs typeface="Arial" panose="020B0604020202020204" pitchFamily="34" charset="0"/>
              </a:rPr>
              <a:t>. (DCS G-1, ASA </a:t>
            </a:r>
            <a:r>
              <a:rPr lang="en-US" sz="1800" dirty="0" err="1" smtClean="0">
                <a:latin typeface="Arial" panose="020B0604020202020204" pitchFamily="34" charset="0"/>
                <a:cs typeface="Arial" panose="020B0604020202020204" pitchFamily="34" charset="0"/>
              </a:rPr>
              <a:t>M&amp;RA</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pPr marL="0" lvl="0" indent="0">
              <a:lnSpc>
                <a:spcPct val="100000"/>
              </a:lnSpc>
              <a:spcBef>
                <a:spcPts val="600"/>
              </a:spcBef>
              <a:buNone/>
            </a:pPr>
            <a:r>
              <a:rPr lang="en-US" sz="2000" b="1" dirty="0">
                <a:latin typeface="Arial" panose="020B0604020202020204" pitchFamily="34" charset="0"/>
                <a:cs typeface="Arial" panose="020B0604020202020204" pitchFamily="34" charset="0"/>
              </a:rPr>
              <a:t>(2)  </a:t>
            </a:r>
            <a:r>
              <a:rPr lang="en-US" sz="2000" b="1" i="1" dirty="0">
                <a:latin typeface="Arial" panose="020B0604020202020204" pitchFamily="34" charset="0"/>
                <a:cs typeface="Arial" panose="020B0604020202020204" pitchFamily="34" charset="0"/>
              </a:rPr>
              <a:t>Dietary practices.</a:t>
            </a:r>
            <a:r>
              <a:rPr lang="en-US" sz="2000" b="1" dirty="0">
                <a:latin typeface="Arial" panose="020B0604020202020204" pitchFamily="34" charset="0"/>
                <a:cs typeface="Arial" panose="020B0604020202020204" pitchFamily="34" charset="0"/>
              </a:rPr>
              <a:t>  </a:t>
            </a:r>
            <a:r>
              <a:rPr lang="en-US" sz="1400" b="1" dirty="0">
                <a:solidFill>
                  <a:prstClr val="black"/>
                </a:solidFill>
                <a:latin typeface="Arial" panose="020B0604020202020204" pitchFamily="34" charset="0"/>
                <a:cs typeface="Arial" panose="020B0604020202020204" pitchFamily="34" charset="0"/>
              </a:rPr>
              <a:t>(CATEGORY 1-2)</a:t>
            </a:r>
          </a:p>
          <a:p>
            <a:pPr marL="631825">
              <a:lnSpc>
                <a:spcPct val="100000"/>
              </a:lnSpc>
              <a:spcBef>
                <a:spcPts val="0"/>
              </a:spcBef>
            </a:pPr>
            <a:r>
              <a:rPr lang="en-US" sz="1800" dirty="0">
                <a:latin typeface="Arial" panose="020B0604020202020204" pitchFamily="34" charset="0"/>
                <a:cs typeface="Arial" panose="020B0604020202020204" pitchFamily="34" charset="0"/>
              </a:rPr>
              <a:t>Many dietary requirements can be</a:t>
            </a:r>
            <a:r>
              <a:rPr lang="en-US" sz="1800" b="1" dirty="0">
                <a:latin typeface="Arial" panose="020B0604020202020204" pitchFamily="34" charset="0"/>
                <a:cs typeface="Arial" panose="020B0604020202020204" pitchFamily="34" charset="0"/>
              </a:rPr>
              <a:t> accommodated using existing authorized resources. </a:t>
            </a:r>
          </a:p>
          <a:p>
            <a:pPr marL="631825">
              <a:lnSpc>
                <a:spcPct val="100000"/>
              </a:lnSpc>
              <a:spcBef>
                <a:spcPts val="0"/>
              </a:spcBef>
            </a:pPr>
            <a:r>
              <a:rPr lang="en-US" sz="1800" dirty="0">
                <a:latin typeface="Arial" panose="020B0604020202020204" pitchFamily="34" charset="0"/>
                <a:cs typeface="Arial" panose="020B0604020202020204" pitchFamily="34" charset="0"/>
              </a:rPr>
              <a:t>A Soldier with a conflict between the diet provided by the Army and that required by religious practice may request to ration separately.</a:t>
            </a:r>
          </a:p>
          <a:p>
            <a:pPr marL="0" lvl="0" indent="0">
              <a:lnSpc>
                <a:spcPct val="100000"/>
              </a:lnSpc>
              <a:spcBef>
                <a:spcPts val="600"/>
              </a:spcBef>
              <a:buNone/>
            </a:pPr>
            <a:r>
              <a:rPr lang="en-US" sz="2000" b="1" dirty="0">
                <a:latin typeface="Arial" panose="020B0604020202020204" pitchFamily="34" charset="0"/>
                <a:cs typeface="Arial" panose="020B0604020202020204" pitchFamily="34" charset="0"/>
              </a:rPr>
              <a:t>(3)  </a:t>
            </a:r>
            <a:r>
              <a:rPr lang="en-US" sz="2000" b="1" i="1" dirty="0">
                <a:latin typeface="Arial" panose="020B0604020202020204" pitchFamily="34" charset="0"/>
                <a:cs typeface="Arial" panose="020B0604020202020204" pitchFamily="34" charset="0"/>
              </a:rPr>
              <a:t>Medical</a:t>
            </a:r>
            <a:r>
              <a:rPr lang="en-US" sz="2000" b="1"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care</a:t>
            </a:r>
            <a:r>
              <a:rPr lang="en-US" sz="2000" i="1" dirty="0">
                <a:latin typeface="Arial" panose="020B0604020202020204" pitchFamily="34" charset="0"/>
                <a:cs typeface="Arial" panose="020B0604020202020204" pitchFamily="34" charset="0"/>
              </a:rPr>
              <a:t>. </a:t>
            </a:r>
            <a:r>
              <a:rPr lang="en-US" sz="1400" b="1" dirty="0">
                <a:solidFill>
                  <a:prstClr val="black"/>
                </a:solidFill>
                <a:latin typeface="Arial" panose="020B0604020202020204" pitchFamily="34" charset="0"/>
                <a:cs typeface="Arial" panose="020B0604020202020204" pitchFamily="34" charset="0"/>
              </a:rPr>
              <a:t>(CATEGORY 4)</a:t>
            </a:r>
          </a:p>
          <a:p>
            <a:pPr marL="631825">
              <a:lnSpc>
                <a:spcPct val="100000"/>
              </a:lnSpc>
              <a:spcBef>
                <a:spcPts val="0"/>
              </a:spcBef>
            </a:pPr>
            <a:r>
              <a:rPr lang="en-US" sz="1800" dirty="0">
                <a:latin typeface="Arial" panose="020B0604020202020204" pitchFamily="34" charset="0"/>
                <a:cs typeface="Arial" panose="020B0604020202020204" pitchFamily="34" charset="0"/>
              </a:rPr>
              <a:t>Belief in self-care</a:t>
            </a:r>
          </a:p>
          <a:p>
            <a:pPr marL="631825">
              <a:lnSpc>
                <a:spcPct val="100000"/>
              </a:lnSpc>
              <a:spcBef>
                <a:spcPts val="0"/>
              </a:spcBef>
            </a:pPr>
            <a:r>
              <a:rPr lang="en-US" sz="1800" dirty="0">
                <a:latin typeface="Arial" panose="020B0604020202020204" pitchFamily="34" charset="0"/>
                <a:cs typeface="Arial" panose="020B0604020202020204" pitchFamily="34" charset="0"/>
              </a:rPr>
              <a:t>Prohibitions against immunizations, blood transfusions, or surgery</a:t>
            </a:r>
          </a:p>
          <a:p>
            <a:pPr marL="631825">
              <a:lnSpc>
                <a:spcPct val="100000"/>
              </a:lnSpc>
              <a:spcBef>
                <a:spcPts val="0"/>
              </a:spcBef>
            </a:pPr>
            <a:r>
              <a:rPr lang="en-US" sz="1800" dirty="0">
                <a:latin typeface="Arial" panose="020B0604020202020204" pitchFamily="34" charset="0"/>
                <a:cs typeface="Arial" panose="020B0604020202020204" pitchFamily="34" charset="0"/>
              </a:rPr>
              <a:t>Requires coordination between unit commander and healthcare provider.</a:t>
            </a:r>
          </a:p>
        </p:txBody>
      </p:sp>
      <p:sp>
        <p:nvSpPr>
          <p:cNvPr id="6" name="Title 1">
            <a:extLst>
              <a:ext uri="{FF2B5EF4-FFF2-40B4-BE49-F238E27FC236}">
                <a16:creationId xmlns:a16="http://schemas.microsoft.com/office/drawing/2014/main" id="{FB66629F-EC1C-426E-A00C-B5A9A9F799E1}"/>
              </a:ext>
            </a:extLst>
          </p:cNvPr>
          <p:cNvSpPr>
            <a:spLocks noGrp="1"/>
          </p:cNvSpPr>
          <p:nvPr>
            <p:ph type="title"/>
          </p:nvPr>
        </p:nvSpPr>
        <p:spPr>
          <a:xfrm>
            <a:off x="1057619" y="143218"/>
            <a:ext cx="7578381" cy="424341"/>
          </a:xfrm>
        </p:spPr>
        <p:txBody>
          <a:bodyPr>
            <a:noAutofit/>
          </a:bodyPr>
          <a:lstStyle/>
          <a:p>
            <a:pPr algn="ctr"/>
            <a:r>
              <a:rPr lang="en-US" sz="2400" b="1" dirty="0">
                <a:latin typeface="Arial" panose="020B0604020202020204" pitchFamily="34" charset="0"/>
                <a:cs typeface="Arial" panose="020B0604020202020204" pitchFamily="34" charset="0"/>
              </a:rPr>
              <a:t>D. Types of RA Requests</a:t>
            </a:r>
            <a:r>
              <a:rPr lang="en-US" sz="2400" b="1" dirty="0">
                <a:solidFill>
                  <a:prstClr val="black"/>
                </a:solidFill>
                <a:latin typeface="Arial" panose="020B0604020202020204" pitchFamily="34" charset="0"/>
                <a:cs typeface="Arial" panose="020B0604020202020204" pitchFamily="34" charset="0"/>
              </a:rPr>
              <a:t> </a:t>
            </a:r>
            <a:r>
              <a:rPr lang="en-US" sz="1200" b="1" dirty="0">
                <a:solidFill>
                  <a:prstClr val="black"/>
                </a:solidFill>
                <a:latin typeface="Arial" panose="020B0604020202020204" pitchFamily="34" charset="0"/>
                <a:cs typeface="Arial" panose="020B0604020202020204" pitchFamily="34" charset="0"/>
              </a:rPr>
              <a:t>(AR 600-20-5-6)</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545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14FE14-178E-4785-9C8C-6BDB6F9A1A76}"/>
              </a:ext>
            </a:extLst>
          </p:cNvPr>
          <p:cNvSpPr/>
          <p:nvPr/>
        </p:nvSpPr>
        <p:spPr>
          <a:xfrm>
            <a:off x="708328" y="5453149"/>
            <a:ext cx="7962181" cy="83437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2570" y="862598"/>
            <a:ext cx="8133698" cy="5424927"/>
          </a:xfrm>
        </p:spPr>
        <p:txBody>
          <a:bodyPr>
            <a:noAutofit/>
          </a:bodyPr>
          <a:lstStyle/>
          <a:p>
            <a:pPr marL="0" lvl="0" indent="0">
              <a:lnSpc>
                <a:spcPct val="100000"/>
              </a:lnSpc>
              <a:spcBef>
                <a:spcPts val="0"/>
              </a:spcBef>
              <a:buNone/>
            </a:pPr>
            <a:r>
              <a:rPr lang="en-US" sz="2000" b="1" dirty="0">
                <a:latin typeface="Arial" panose="020B0604020202020204" pitchFamily="34" charset="0"/>
                <a:cs typeface="Arial" panose="020B0604020202020204" pitchFamily="34" charset="0"/>
              </a:rPr>
              <a:t>(4)  </a:t>
            </a:r>
            <a:r>
              <a:rPr lang="en-US" sz="2000" b="1" i="1" dirty="0">
                <a:latin typeface="Arial" panose="020B0604020202020204" pitchFamily="34" charset="0"/>
                <a:cs typeface="Arial" panose="020B0604020202020204" pitchFamily="34" charset="0"/>
              </a:rPr>
              <a:t>Wear and appearance of the uniform</a:t>
            </a:r>
            <a:r>
              <a:rPr lang="en-US" sz="2000" i="1" dirty="0">
                <a:latin typeface="Arial" panose="020B0604020202020204" pitchFamily="34" charset="0"/>
                <a:cs typeface="Arial" panose="020B0604020202020204" pitchFamily="34" charset="0"/>
              </a:rPr>
              <a:t>. </a:t>
            </a:r>
            <a:r>
              <a:rPr lang="en-US" sz="1400" b="1" dirty="0">
                <a:solidFill>
                  <a:prstClr val="black"/>
                </a:solidFill>
                <a:latin typeface="Arial" panose="020B0604020202020204" pitchFamily="34" charset="0"/>
                <a:cs typeface="Arial" panose="020B0604020202020204" pitchFamily="34" charset="0"/>
              </a:rPr>
              <a:t>(CATEGORY Varies)</a:t>
            </a:r>
          </a:p>
          <a:p>
            <a:pPr marL="398463" indent="0">
              <a:lnSpc>
                <a:spcPct val="100000"/>
              </a:lnSpc>
              <a:spcBef>
                <a:spcPts val="600"/>
              </a:spcBef>
              <a:buNone/>
            </a:pPr>
            <a:r>
              <a:rPr lang="en-US" sz="1800" i="1" dirty="0">
                <a:latin typeface="Arial" panose="020B0604020202020204" pitchFamily="34" charset="0"/>
                <a:cs typeface="Arial" panose="020B0604020202020204" pitchFamily="34" charset="0"/>
              </a:rPr>
              <a:t>(a)</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Religious items.</a:t>
            </a:r>
            <a:r>
              <a:rPr lang="en-US" sz="1800" dirty="0">
                <a:latin typeface="Arial" panose="020B0604020202020204" pitchFamily="34" charset="0"/>
                <a:cs typeface="Arial" panose="020B0604020202020204" pitchFamily="34" charset="0"/>
              </a:rPr>
              <a:t>  </a:t>
            </a:r>
          </a:p>
          <a:p>
            <a:pPr marL="739775" indent="-3175">
              <a:lnSpc>
                <a:spcPct val="100000"/>
              </a:lnSpc>
              <a:spcBef>
                <a:spcPts val="0"/>
              </a:spcBef>
            </a:pPr>
            <a:r>
              <a:rPr lang="en-US" sz="1800" dirty="0">
                <a:latin typeface="Arial" panose="020B0604020202020204" pitchFamily="34" charset="0"/>
                <a:cs typeface="Arial" panose="020B0604020202020204" pitchFamily="34" charset="0"/>
              </a:rPr>
              <a:t> Jewelry, apparel, or articles with religious significance </a:t>
            </a:r>
            <a:r>
              <a:rPr lang="en-US" sz="1400" b="1" i="1" dirty="0">
                <a:latin typeface="Arial" panose="020B0604020202020204" pitchFamily="34" charset="0"/>
                <a:cs typeface="Arial" panose="020B0604020202020204" pitchFamily="34" charset="0"/>
              </a:rPr>
              <a:t>C1-2</a:t>
            </a:r>
          </a:p>
          <a:p>
            <a:pPr marL="739775" indent="-3175">
              <a:lnSpc>
                <a:spcPct val="100000"/>
              </a:lnSpc>
              <a:spcBef>
                <a:spcPts val="0"/>
              </a:spcBef>
            </a:pPr>
            <a:r>
              <a:rPr lang="en-US" sz="1800" dirty="0">
                <a:latin typeface="Arial" panose="020B0604020202020204" pitchFamily="34" charset="0"/>
                <a:cs typeface="Arial" panose="020B0604020202020204" pitchFamily="34" charset="0"/>
              </a:rPr>
              <a:t> Discreet religious items, such as a yarmulke (kufi), necklace, or metal bracelet, are authorized for wear in uniform, or in civilian clothes on duty, without submitting a religious accommodation request. </a:t>
            </a:r>
            <a:r>
              <a:rPr lang="en-US" sz="1400" b="1" i="1" dirty="0">
                <a:latin typeface="Arial" panose="020B0604020202020204" pitchFamily="34" charset="0"/>
                <a:cs typeface="Arial" panose="020B0604020202020204" pitchFamily="34" charset="0"/>
              </a:rPr>
              <a:t>C2</a:t>
            </a:r>
            <a:r>
              <a:rPr lang="en-US" sz="1800" dirty="0">
                <a:latin typeface="Arial" panose="020B0604020202020204" pitchFamily="34" charset="0"/>
                <a:cs typeface="Arial" panose="020B0604020202020204" pitchFamily="34" charset="0"/>
              </a:rPr>
              <a:t> </a:t>
            </a:r>
          </a:p>
          <a:p>
            <a:pPr marL="739775" indent="-3175">
              <a:lnSpc>
                <a:spcPct val="100000"/>
              </a:lnSpc>
              <a:spcBef>
                <a:spcPts val="0"/>
              </a:spcBef>
            </a:pPr>
            <a:r>
              <a:rPr lang="en-US" sz="1800" dirty="0">
                <a:latin typeface="Arial" panose="020B0604020202020204" pitchFamily="34" charset="0"/>
                <a:cs typeface="Arial" panose="020B0604020202020204" pitchFamily="34" charset="0"/>
              </a:rPr>
              <a:t> Hijabs, or turbans, require a religious accommodation request using procedures in Appendix P. </a:t>
            </a:r>
            <a:r>
              <a:rPr lang="en-US" sz="1400" b="1" i="1" dirty="0">
                <a:latin typeface="Arial" panose="020B0604020202020204" pitchFamily="34" charset="0"/>
                <a:cs typeface="Arial" panose="020B0604020202020204" pitchFamily="34" charset="0"/>
              </a:rPr>
              <a:t>C3 </a:t>
            </a:r>
          </a:p>
          <a:p>
            <a:pPr marL="398463" indent="0">
              <a:lnSpc>
                <a:spcPct val="100000"/>
              </a:lnSpc>
              <a:spcBef>
                <a:spcPts val="600"/>
              </a:spcBef>
              <a:buNone/>
            </a:pPr>
            <a:r>
              <a:rPr lang="en-US" sz="1800" i="1" dirty="0">
                <a:latin typeface="Arial" panose="020B0604020202020204" pitchFamily="34" charset="0"/>
                <a:cs typeface="Arial" panose="020B0604020202020204" pitchFamily="34" charset="0"/>
              </a:rPr>
              <a:t>(b)</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Modesty.</a:t>
            </a:r>
            <a:r>
              <a:rPr lang="en-US" sz="1800" dirty="0">
                <a:latin typeface="Arial" panose="020B0604020202020204" pitchFamily="34" charset="0"/>
                <a:cs typeface="Arial" panose="020B0604020202020204" pitchFamily="34" charset="0"/>
              </a:rPr>
              <a:t> </a:t>
            </a:r>
            <a:r>
              <a:rPr lang="en-US" sz="1400" b="1" i="1" dirty="0">
                <a:solidFill>
                  <a:prstClr val="black"/>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Some Soldiers have religious or cultural practices which encourage greater body coverage than is provided by certain uniform variations </a:t>
            </a:r>
            <a:r>
              <a:rPr lang="en-US" sz="1400" b="1" i="1" dirty="0">
                <a:latin typeface="Arial" panose="020B0604020202020204" pitchFamily="34" charset="0"/>
                <a:cs typeface="Arial" panose="020B0604020202020204" pitchFamily="34" charset="0"/>
              </a:rPr>
              <a:t>(for example, summer Army Physical Fitness Uniform (APFU).</a:t>
            </a:r>
          </a:p>
          <a:p>
            <a:pPr marL="855663" indent="-168275">
              <a:lnSpc>
                <a:spcPct val="100000"/>
              </a:lnSpc>
              <a:spcBef>
                <a:spcPts val="0"/>
              </a:spcBef>
            </a:pPr>
            <a:r>
              <a:rPr lang="en-US" sz="1800" dirty="0">
                <a:latin typeface="Arial" panose="020B0604020202020204" pitchFamily="34" charset="0"/>
                <a:cs typeface="Arial" panose="020B0604020202020204" pitchFamily="34" charset="0"/>
              </a:rPr>
              <a:t>Commanders may authorize wear of additional or alternative </a:t>
            </a:r>
            <a:r>
              <a:rPr lang="en-US" sz="1800" b="1" dirty="0">
                <a:latin typeface="Arial" panose="020B0604020202020204" pitchFamily="34" charset="0"/>
                <a:cs typeface="Arial" panose="020B0604020202020204" pitchFamily="34" charset="0"/>
              </a:rPr>
              <a:t>uniform items</a:t>
            </a:r>
            <a:r>
              <a:rPr lang="en-US" sz="1800" dirty="0">
                <a:latin typeface="Arial" panose="020B0604020202020204" pitchFamily="34" charset="0"/>
                <a:cs typeface="Arial" panose="020B0604020202020204" pitchFamily="34" charset="0"/>
              </a:rPr>
              <a:t> in accordance with AR 670-1.</a:t>
            </a:r>
            <a:r>
              <a:rPr lang="en-US" sz="1400" b="1" i="1" dirty="0">
                <a:solidFill>
                  <a:prstClr val="black"/>
                </a:solidFill>
                <a:latin typeface="Arial" panose="020B0604020202020204" pitchFamily="34" charset="0"/>
                <a:cs typeface="Arial" panose="020B0604020202020204" pitchFamily="34" charset="0"/>
              </a:rPr>
              <a:t> C1-2</a:t>
            </a:r>
            <a:r>
              <a:rPr lang="en-US" sz="1800" dirty="0">
                <a:latin typeface="Arial" panose="020B0604020202020204" pitchFamily="34" charset="0"/>
                <a:cs typeface="Arial" panose="020B0604020202020204" pitchFamily="34" charset="0"/>
              </a:rPr>
              <a:t> </a:t>
            </a:r>
          </a:p>
          <a:p>
            <a:pPr marL="855663" indent="-168275">
              <a:lnSpc>
                <a:spcPct val="100000"/>
              </a:lnSpc>
              <a:spcBef>
                <a:spcPts val="0"/>
              </a:spcBef>
            </a:pPr>
            <a:r>
              <a:rPr lang="en-US" sz="1800" dirty="0">
                <a:latin typeface="Arial" panose="020B0604020202020204" pitchFamily="34" charset="0"/>
                <a:cs typeface="Arial" panose="020B0604020202020204" pitchFamily="34" charset="0"/>
              </a:rPr>
              <a:t>Requests to wear apparel that is </a:t>
            </a:r>
            <a:r>
              <a:rPr lang="en-US" sz="1800" b="1" dirty="0">
                <a:latin typeface="Arial" panose="020B0604020202020204" pitchFamily="34" charset="0"/>
                <a:cs typeface="Arial" panose="020B0604020202020204" pitchFamily="34" charset="0"/>
              </a:rPr>
              <a:t>not authorized </a:t>
            </a:r>
            <a:r>
              <a:rPr lang="en-US" sz="1800" dirty="0">
                <a:latin typeface="Arial" panose="020B0604020202020204" pitchFamily="34" charset="0"/>
                <a:cs typeface="Arial" panose="020B0604020202020204" pitchFamily="34" charset="0"/>
              </a:rPr>
              <a:t>by AR 670-1 require a religious accommodation using procedures in Appendix P. </a:t>
            </a:r>
            <a:r>
              <a:rPr lang="en-US" sz="1400" b="1" i="1" dirty="0">
                <a:solidFill>
                  <a:prstClr val="black"/>
                </a:solidFill>
                <a:latin typeface="Arial" panose="020B0604020202020204" pitchFamily="34" charset="0"/>
                <a:cs typeface="Arial" panose="020B0604020202020204" pitchFamily="34" charset="0"/>
              </a:rPr>
              <a:t>C4</a:t>
            </a:r>
            <a:endParaRPr lang="en-US" sz="1800" dirty="0">
              <a:latin typeface="Arial" panose="020B0604020202020204" pitchFamily="34" charset="0"/>
              <a:cs typeface="Arial" panose="020B0604020202020204" pitchFamily="34" charset="0"/>
            </a:endParaRPr>
          </a:p>
          <a:p>
            <a:pPr marL="0" indent="0">
              <a:lnSpc>
                <a:spcPct val="100000"/>
              </a:lnSpc>
              <a:spcBef>
                <a:spcPts val="0"/>
              </a:spcBef>
              <a:buNone/>
            </a:pPr>
            <a:endParaRPr lang="en-US" sz="1800" b="1" i="1" dirty="0">
              <a:latin typeface="Arial" panose="020B0604020202020204" pitchFamily="34" charset="0"/>
              <a:cs typeface="Arial" panose="020B0604020202020204" pitchFamily="34" charset="0"/>
            </a:endParaRPr>
          </a:p>
          <a:p>
            <a:pPr marL="0" indent="0" algn="ctr">
              <a:lnSpc>
                <a:spcPct val="100000"/>
              </a:lnSpc>
              <a:spcBef>
                <a:spcPts val="0"/>
              </a:spcBef>
              <a:buNone/>
            </a:pPr>
            <a:r>
              <a:rPr lang="en-US" sz="1600" b="1" i="1" dirty="0">
                <a:latin typeface="Arial" panose="020B0604020202020204" pitchFamily="34" charset="0"/>
                <a:cs typeface="Arial" panose="020B0604020202020204" pitchFamily="34" charset="0"/>
              </a:rPr>
              <a:t>Example: </a:t>
            </a:r>
            <a:r>
              <a:rPr lang="en-US" sz="1600" i="1" dirty="0">
                <a:latin typeface="Arial" panose="020B0604020202020204" pitchFamily="34" charset="0"/>
                <a:cs typeface="Arial" panose="020B0604020202020204" pitchFamily="34" charset="0"/>
              </a:rPr>
              <a:t>Local commanders may authorize a Soldier to wear the pants or long sleeve shirt of the Army Physical Fitness Uniform (APFU), but a request to wear unauthorized apparel to cover arms and legs would require action by the SECARMY or DCS, G-1)</a:t>
            </a:r>
          </a:p>
        </p:txBody>
      </p:sp>
      <p:sp>
        <p:nvSpPr>
          <p:cNvPr id="6" name="Title 1"/>
          <p:cNvSpPr>
            <a:spLocks noGrp="1"/>
          </p:cNvSpPr>
          <p:nvPr>
            <p:ph type="title"/>
          </p:nvPr>
        </p:nvSpPr>
        <p:spPr>
          <a:xfrm>
            <a:off x="869568" y="154992"/>
            <a:ext cx="7886700" cy="388215"/>
          </a:xfrm>
        </p:spPr>
        <p:txBody>
          <a:bodyPr>
            <a:normAutofit fontScale="90000"/>
          </a:bodyPr>
          <a:lstStyle/>
          <a:p>
            <a:pPr algn="ctr"/>
            <a:r>
              <a:rPr lang="en-US" sz="2700" b="1" dirty="0">
                <a:latin typeface="Arial" panose="020B0604020202020204" pitchFamily="34" charset="0"/>
                <a:cs typeface="Arial" panose="020B0604020202020204" pitchFamily="34" charset="0"/>
              </a:rPr>
              <a:t>D. Types of Requests </a:t>
            </a:r>
            <a:r>
              <a:rPr lang="en-US" sz="1300" b="1" dirty="0">
                <a:latin typeface="Arial" panose="020B0604020202020204" pitchFamily="34" charset="0"/>
                <a:cs typeface="Arial" panose="020B0604020202020204" pitchFamily="34" charset="0"/>
              </a:rPr>
              <a:t>(continued 2 of 3)</a:t>
            </a:r>
          </a:p>
        </p:txBody>
      </p:sp>
    </p:spTree>
    <p:extLst>
      <p:ext uri="{BB962C8B-B14F-4D97-AF65-F5344CB8AC3E}">
        <p14:creationId xmlns:p14="http://schemas.microsoft.com/office/powerpoint/2010/main" val="270194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31424"/>
            <a:ext cx="8127618" cy="5424927"/>
          </a:xfrm>
        </p:spPr>
        <p:txBody>
          <a:bodyPr>
            <a:noAutofit/>
          </a:bodyPr>
          <a:lstStyle/>
          <a:p>
            <a:pPr marL="0" lvl="0" indent="0">
              <a:lnSpc>
                <a:spcPct val="100000"/>
              </a:lnSpc>
              <a:spcBef>
                <a:spcPts val="0"/>
              </a:spcBef>
              <a:buNone/>
            </a:pPr>
            <a:r>
              <a:rPr lang="en-US" sz="2000" b="1" i="1" dirty="0">
                <a:latin typeface="Arial" panose="020B0604020202020204" pitchFamily="34" charset="0"/>
                <a:cs typeface="Arial" panose="020B0604020202020204" pitchFamily="34" charset="0"/>
              </a:rPr>
              <a:t>(5) Appearance and Grooming.</a:t>
            </a:r>
            <a:r>
              <a:rPr lang="en-US" sz="2000" b="1" dirty="0">
                <a:latin typeface="Arial" panose="020B0604020202020204" pitchFamily="34" charset="0"/>
                <a:cs typeface="Arial" panose="020B0604020202020204" pitchFamily="34" charset="0"/>
              </a:rPr>
              <a:t>  </a:t>
            </a:r>
            <a:r>
              <a:rPr lang="en-US" sz="1400" b="1" dirty="0">
                <a:solidFill>
                  <a:prstClr val="black"/>
                </a:solidFill>
                <a:latin typeface="Arial" panose="020B0604020202020204" pitchFamily="34" charset="0"/>
                <a:cs typeface="Arial" panose="020B0604020202020204" pitchFamily="34" charset="0"/>
              </a:rPr>
              <a:t>(CATEGORY Varies, usually C3/4)</a:t>
            </a:r>
          </a:p>
          <a:p>
            <a:pPr marL="739775">
              <a:lnSpc>
                <a:spcPct val="100000"/>
              </a:lnSpc>
              <a:spcBef>
                <a:spcPts val="600"/>
              </a:spcBef>
            </a:pPr>
            <a:r>
              <a:rPr lang="en-US" sz="1800" dirty="0">
                <a:latin typeface="Arial" panose="020B0604020202020204" pitchFamily="34" charset="0"/>
                <a:cs typeface="Arial" panose="020B0604020202020204" pitchFamily="34" charset="0"/>
              </a:rPr>
              <a:t>Appearance and grooming standards are contained in AR 670-1.</a:t>
            </a:r>
          </a:p>
          <a:p>
            <a:pPr marL="739775">
              <a:lnSpc>
                <a:spcPct val="100000"/>
              </a:lnSpc>
              <a:spcBef>
                <a:spcPts val="600"/>
              </a:spcBef>
            </a:pPr>
            <a:r>
              <a:rPr lang="en-US" sz="1800" dirty="0">
                <a:latin typeface="Arial" panose="020B0604020202020204" pitchFamily="34" charset="0"/>
                <a:cs typeface="Arial" panose="020B0604020202020204" pitchFamily="34" charset="0"/>
              </a:rPr>
              <a:t>Soldiers must request a religious accommodation to engage in modifications to grooming and appearance practices</a:t>
            </a:r>
            <a:r>
              <a:rPr lang="en-US" sz="1800" b="1" dirty="0">
                <a:latin typeface="Arial" panose="020B0604020202020204" pitchFamily="34" charset="0"/>
                <a:cs typeface="Arial" panose="020B0604020202020204" pitchFamily="34" charset="0"/>
              </a:rPr>
              <a:t> regardless of whether the practice is addressed in AR 670–1.</a:t>
            </a:r>
          </a:p>
          <a:p>
            <a:pPr marL="398463">
              <a:lnSpc>
                <a:spcPct val="100000"/>
              </a:lnSpc>
              <a:spcBef>
                <a:spcPts val="600"/>
              </a:spcBef>
            </a:pPr>
            <a:r>
              <a:rPr lang="en-US" sz="2000" b="1" dirty="0">
                <a:latin typeface="Arial" panose="020B0604020202020204" pitchFamily="34" charset="0"/>
                <a:cs typeface="Arial" panose="020B0604020202020204" pitchFamily="34" charset="0"/>
              </a:rPr>
              <a:t>GCMCA Approval Authority is limited to the provisions as described in AR 670-1 and include:</a:t>
            </a:r>
            <a:endParaRPr lang="en-US" sz="1800" dirty="0">
              <a:latin typeface="Arial" panose="020B0604020202020204" pitchFamily="34" charset="0"/>
              <a:cs typeface="Arial" panose="020B0604020202020204" pitchFamily="34" charset="0"/>
            </a:endParaRPr>
          </a:p>
          <a:p>
            <a:pPr marL="1030288">
              <a:lnSpc>
                <a:spcPct val="100000"/>
              </a:lnSpc>
              <a:spcBef>
                <a:spcPts val="0"/>
              </a:spcBef>
            </a:pPr>
            <a:r>
              <a:rPr lang="en-US" sz="1800" dirty="0">
                <a:latin typeface="Arial" panose="020B0604020202020204" pitchFamily="34" charset="0"/>
                <a:cs typeface="Arial" panose="020B0604020202020204" pitchFamily="34" charset="0"/>
              </a:rPr>
              <a:t>Wear of a hijab</a:t>
            </a:r>
          </a:p>
          <a:p>
            <a:pPr marL="1030288">
              <a:lnSpc>
                <a:spcPct val="100000"/>
              </a:lnSpc>
              <a:spcBef>
                <a:spcPts val="0"/>
              </a:spcBef>
            </a:pPr>
            <a:r>
              <a:rPr lang="en-US" sz="1800" dirty="0">
                <a:latin typeface="Arial" panose="020B0604020202020204" pitchFamily="34" charset="0"/>
                <a:cs typeface="Arial" panose="020B0604020202020204" pitchFamily="34" charset="0"/>
              </a:rPr>
              <a:t>Wear of a beard (limit to 2”)</a:t>
            </a:r>
          </a:p>
          <a:p>
            <a:pPr marL="1030288">
              <a:lnSpc>
                <a:spcPct val="100000"/>
              </a:lnSpc>
              <a:spcBef>
                <a:spcPts val="0"/>
              </a:spcBef>
            </a:pPr>
            <a:r>
              <a:rPr lang="en-US" sz="1800" dirty="0">
                <a:latin typeface="Arial" panose="020B0604020202020204" pitchFamily="34" charset="0"/>
                <a:cs typeface="Arial" panose="020B0604020202020204" pitchFamily="34" charset="0"/>
              </a:rPr>
              <a:t>Wear of a turban or under-turban/</a:t>
            </a:r>
            <a:r>
              <a:rPr lang="en-US" sz="1800" dirty="0" err="1">
                <a:latin typeface="Arial" panose="020B0604020202020204" pitchFamily="34" charset="0"/>
                <a:cs typeface="Arial" panose="020B0604020202020204" pitchFamily="34" charset="0"/>
              </a:rPr>
              <a:t>patka</a:t>
            </a:r>
            <a:r>
              <a:rPr lang="en-US" sz="1800" dirty="0">
                <a:latin typeface="Arial" panose="020B0604020202020204" pitchFamily="34" charset="0"/>
                <a:cs typeface="Arial" panose="020B0604020202020204" pitchFamily="34" charset="0"/>
              </a:rPr>
              <a:t> uncut hair</a:t>
            </a:r>
          </a:p>
          <a:p>
            <a:pPr marL="1030288">
              <a:lnSpc>
                <a:spcPct val="100000"/>
              </a:lnSpc>
              <a:spcBef>
                <a:spcPts val="0"/>
              </a:spcBef>
            </a:pPr>
            <a:r>
              <a:rPr lang="en-US" sz="1800" dirty="0">
                <a:latin typeface="Arial" panose="020B0604020202020204" pitchFamily="34" charset="0"/>
                <a:cs typeface="Arial" panose="020B0604020202020204" pitchFamily="34" charset="0"/>
              </a:rPr>
              <a:t>Other provisions as described in AR 670-1</a:t>
            </a:r>
          </a:p>
          <a:p>
            <a:pPr marL="398463">
              <a:lnSpc>
                <a:spcPct val="100000"/>
              </a:lnSpc>
              <a:spcBef>
                <a:spcPts val="600"/>
              </a:spcBef>
            </a:pPr>
            <a:r>
              <a:rPr lang="en-US" sz="2000" b="1" dirty="0">
                <a:latin typeface="Arial" panose="020B0604020202020204" pitchFamily="34" charset="0"/>
                <a:cs typeface="Arial" panose="020B0604020202020204" pitchFamily="34" charset="0"/>
              </a:rPr>
              <a:t>All other requests for accommodation must be elevated through the chain of command and GCMCA to the DCS G-1.</a:t>
            </a:r>
          </a:p>
          <a:p>
            <a:pPr marL="398463">
              <a:lnSpc>
                <a:spcPct val="100000"/>
              </a:lnSpc>
              <a:spcBef>
                <a:spcPts val="600"/>
              </a:spcBef>
            </a:pPr>
            <a:r>
              <a:rPr lang="en-US" sz="2000" dirty="0">
                <a:latin typeface="Arial" panose="020B0604020202020204" pitchFamily="34" charset="0"/>
                <a:cs typeface="Arial" panose="020B0604020202020204" pitchFamily="34" charset="0"/>
              </a:rPr>
              <a:t>Slide 28 is a tool to help Commanders, Chaplains, Religious Affairs Specialists, and staff identify the appropriate procedure and approval authority for the accommodation request.</a:t>
            </a:r>
          </a:p>
        </p:txBody>
      </p:sp>
      <p:sp>
        <p:nvSpPr>
          <p:cNvPr id="6" name="Title 1"/>
          <p:cNvSpPr>
            <a:spLocks noGrp="1"/>
          </p:cNvSpPr>
          <p:nvPr>
            <p:ph type="title"/>
          </p:nvPr>
        </p:nvSpPr>
        <p:spPr>
          <a:xfrm>
            <a:off x="869568" y="154992"/>
            <a:ext cx="7886700" cy="388215"/>
          </a:xfrm>
        </p:spPr>
        <p:txBody>
          <a:bodyPr>
            <a:normAutofit fontScale="90000"/>
          </a:bodyPr>
          <a:lstStyle/>
          <a:p>
            <a:pPr algn="ctr"/>
            <a:r>
              <a:rPr lang="en-US" sz="2700" b="1" dirty="0">
                <a:latin typeface="Arial" panose="020B0604020202020204" pitchFamily="34" charset="0"/>
                <a:cs typeface="Arial" panose="020B0604020202020204" pitchFamily="34" charset="0"/>
              </a:rPr>
              <a:t>D. Types of Requests </a:t>
            </a:r>
            <a:r>
              <a:rPr lang="en-US" sz="1300" b="1" dirty="0">
                <a:latin typeface="Arial" panose="020B0604020202020204" pitchFamily="34" charset="0"/>
                <a:cs typeface="Arial" panose="020B0604020202020204" pitchFamily="34" charset="0"/>
              </a:rPr>
              <a:t>(continued 3 of 3)</a:t>
            </a:r>
          </a:p>
        </p:txBody>
      </p:sp>
    </p:spTree>
    <p:extLst>
      <p:ext uri="{BB962C8B-B14F-4D97-AF65-F5344CB8AC3E}">
        <p14:creationId xmlns:p14="http://schemas.microsoft.com/office/powerpoint/2010/main" val="17762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456" y="905545"/>
            <a:ext cx="8242076" cy="5424927"/>
          </a:xfrm>
        </p:spPr>
        <p:txBody>
          <a:bodyPr>
            <a:noAutofit/>
          </a:bodyPr>
          <a:lstStyle/>
          <a:p>
            <a:pPr marL="0" indent="0">
              <a:lnSpc>
                <a:spcPct val="120000"/>
              </a:lnSpc>
              <a:spcBef>
                <a:spcPts val="0"/>
              </a:spcBef>
              <a:spcAft>
                <a:spcPts val="600"/>
              </a:spcAft>
              <a:buNone/>
            </a:pPr>
            <a:r>
              <a:rPr lang="en-US" sz="2000" dirty="0">
                <a:latin typeface="Arial" panose="020B0604020202020204" pitchFamily="34" charset="0"/>
                <a:cs typeface="Arial" panose="020B0604020202020204" pitchFamily="34" charset="0"/>
              </a:rPr>
              <a:t>(1) </a:t>
            </a:r>
            <a:r>
              <a:rPr lang="en-US" sz="2000" b="1" dirty="0">
                <a:latin typeface="Arial" panose="020B0604020202020204" pitchFamily="34" charset="0"/>
                <a:cs typeface="Arial" panose="020B0604020202020204" pitchFamily="34" charset="0"/>
              </a:rPr>
              <a:t>Requests for religious accommodation </a:t>
            </a:r>
            <a:r>
              <a:rPr lang="en-US" sz="2000" dirty="0">
                <a:latin typeface="Arial" panose="020B0604020202020204" pitchFamily="34" charset="0"/>
                <a:cs typeface="Arial" panose="020B0604020202020204" pitchFamily="34" charset="0"/>
              </a:rPr>
              <a:t>are processed under distinct approval channels depending on the type of accommodation requested.</a:t>
            </a:r>
          </a:p>
          <a:p>
            <a:pPr marL="233363" indent="0">
              <a:lnSpc>
                <a:spcPct val="120000"/>
              </a:lnSpc>
              <a:spcBef>
                <a:spcPts val="0"/>
              </a:spcBef>
              <a:buNone/>
            </a:pPr>
            <a:r>
              <a:rPr lang="en-US" sz="1800" dirty="0">
                <a:latin typeface="Arial" panose="020B0604020202020204" pitchFamily="34" charset="0"/>
                <a:cs typeface="Arial" panose="020B0604020202020204" pitchFamily="34" charset="0"/>
              </a:rPr>
              <a:t>(a)  </a:t>
            </a:r>
            <a:r>
              <a:rPr lang="en-US" sz="1800" u="sng" dirty="0">
                <a:latin typeface="Arial" panose="020B0604020202020204" pitchFamily="34" charset="0"/>
                <a:cs typeface="Arial" panose="020B0604020202020204" pitchFamily="34" charset="0"/>
              </a:rPr>
              <a:t>Worship, modesty, and dietary practices</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Unit commanders </a:t>
            </a:r>
            <a:r>
              <a:rPr lang="en-US" sz="1800" dirty="0">
                <a:latin typeface="Arial" panose="020B0604020202020204" pitchFamily="34" charset="0"/>
                <a:cs typeface="Arial" panose="020B0604020202020204" pitchFamily="34" charset="0"/>
              </a:rPr>
              <a:t>are the </a:t>
            </a:r>
            <a:r>
              <a:rPr lang="en-US" sz="1800" b="1" dirty="0">
                <a:latin typeface="Arial" panose="020B0604020202020204" pitchFamily="34" charset="0"/>
                <a:cs typeface="Arial" panose="020B0604020202020204" pitchFamily="34" charset="0"/>
              </a:rPr>
              <a:t>designated decision authority for most worship and dietary practices</a:t>
            </a:r>
            <a:r>
              <a:rPr lang="en-US" sz="1800" dirty="0">
                <a:latin typeface="Arial" panose="020B0604020202020204" pitchFamily="34" charset="0"/>
                <a:cs typeface="Arial" panose="020B0604020202020204" pitchFamily="34" charset="0"/>
              </a:rPr>
              <a:t>, including procedures for appeal.</a:t>
            </a:r>
          </a:p>
          <a:p>
            <a:pPr marL="233363" indent="0">
              <a:lnSpc>
                <a:spcPct val="120000"/>
              </a:lnSpc>
              <a:spcBef>
                <a:spcPts val="0"/>
              </a:spcBef>
              <a:buNone/>
            </a:pPr>
            <a:r>
              <a:rPr lang="en-US" sz="1800" dirty="0">
                <a:latin typeface="Arial" panose="020B0604020202020204" pitchFamily="34" charset="0"/>
                <a:cs typeface="Arial" panose="020B0604020202020204" pitchFamily="34" charset="0"/>
              </a:rPr>
              <a:t>(b)  </a:t>
            </a:r>
            <a:r>
              <a:rPr lang="en-US" sz="1800" u="sng" dirty="0">
                <a:latin typeface="Arial" panose="020B0604020202020204" pitchFamily="34" charset="0"/>
                <a:cs typeface="Arial" panose="020B0604020202020204" pitchFamily="34" charset="0"/>
              </a:rPr>
              <a:t>Medical practices</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Unit commanders</a:t>
            </a:r>
            <a:r>
              <a:rPr lang="en-US" sz="1800" dirty="0">
                <a:latin typeface="Arial" panose="020B0604020202020204" pitchFamily="34" charset="0"/>
                <a:cs typeface="Arial" panose="020B0604020202020204" pitchFamily="34" charset="0"/>
              </a:rPr>
              <a:t>, in consultation with MTF commanders and/or medical advisors are the decision authority for medical practices which do not involve exemption from immunization. </a:t>
            </a:r>
            <a:r>
              <a:rPr lang="en-US" sz="1800" b="1" dirty="0">
                <a:latin typeface="Arial" panose="020B0604020202020204" pitchFamily="34" charset="0"/>
                <a:cs typeface="Arial" panose="020B0604020202020204" pitchFamily="34" charset="0"/>
              </a:rPr>
              <a:t>TSG is the decision authority for ALL immunization exemptions and appeals.</a:t>
            </a:r>
          </a:p>
          <a:p>
            <a:pPr marL="233363" indent="0">
              <a:lnSpc>
                <a:spcPct val="120000"/>
              </a:lnSpc>
              <a:spcBef>
                <a:spcPts val="0"/>
              </a:spcBef>
              <a:buNone/>
            </a:pPr>
            <a:r>
              <a:rPr lang="en-US" sz="1800" dirty="0">
                <a:latin typeface="Arial" panose="020B0604020202020204" pitchFamily="34" charset="0"/>
                <a:cs typeface="Arial" panose="020B0604020202020204" pitchFamily="34" charset="0"/>
              </a:rPr>
              <a:t>(c)  </a:t>
            </a:r>
            <a:r>
              <a:rPr lang="en-US" sz="1800" u="sng" dirty="0">
                <a:latin typeface="Arial" panose="020B0604020202020204" pitchFamily="34" charset="0"/>
                <a:cs typeface="Arial" panose="020B0604020202020204" pitchFamily="34" charset="0"/>
              </a:rPr>
              <a:t>Uniform and grooming practices</a:t>
            </a:r>
            <a:r>
              <a:rPr lang="en-US" sz="1800" dirty="0">
                <a:latin typeface="Arial" panose="020B0604020202020204" pitchFamily="34" charset="0"/>
                <a:cs typeface="Arial" panose="020B0604020202020204" pitchFamily="34" charset="0"/>
              </a:rPr>
              <a:t>. Some uniform and grooming requests may be approved or disapproved by the GCMCA. Any request which requires a waiver of Army policy may only be approved or disapproved by the SECARMY or designee.</a:t>
            </a:r>
          </a:p>
        </p:txBody>
      </p:sp>
      <p:sp>
        <p:nvSpPr>
          <p:cNvPr id="6" name="Title 1"/>
          <p:cNvSpPr>
            <a:spLocks noGrp="1"/>
          </p:cNvSpPr>
          <p:nvPr>
            <p:ph type="title"/>
          </p:nvPr>
        </p:nvSpPr>
        <p:spPr>
          <a:xfrm>
            <a:off x="869568" y="154992"/>
            <a:ext cx="7886700" cy="388215"/>
          </a:xfrm>
        </p:spPr>
        <p:txBody>
          <a:bodyPr>
            <a:normAutofit fontScale="90000"/>
          </a:bodyPr>
          <a:lstStyle/>
          <a:p>
            <a:pPr algn="ctr"/>
            <a:r>
              <a:rPr lang="en-US" sz="2700" b="1" dirty="0">
                <a:latin typeface="Arial" panose="020B0604020202020204" pitchFamily="34" charset="0"/>
                <a:cs typeface="Arial" panose="020B0604020202020204" pitchFamily="34" charset="0"/>
              </a:rPr>
              <a:t>E. Procedures and Approval Authorities</a:t>
            </a:r>
            <a:r>
              <a:rPr lang="en-US" sz="2700" b="1" dirty="0">
                <a:solidFill>
                  <a:prstClr val="black"/>
                </a:solidFill>
                <a:latin typeface="Arial" panose="020B0604020202020204" pitchFamily="34" charset="0"/>
                <a:cs typeface="Arial" panose="020B0604020202020204" pitchFamily="34" charset="0"/>
              </a:rPr>
              <a:t> </a:t>
            </a:r>
            <a:r>
              <a:rPr lang="en-US" sz="1300" b="1" dirty="0">
                <a:solidFill>
                  <a:prstClr val="black"/>
                </a:solidFill>
                <a:latin typeface="Arial" panose="020B0604020202020204" pitchFamily="34" charset="0"/>
                <a:cs typeface="Arial" panose="020B0604020202020204" pitchFamily="34" charset="0"/>
              </a:rPr>
              <a:t>(AR 600-20-5-6: 1 of 3)</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492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3688" y="865235"/>
            <a:ext cx="8242076" cy="5424927"/>
          </a:xfrm>
        </p:spPr>
        <p:txBody>
          <a:bodyPr>
            <a:noAutofit/>
          </a:bodyPr>
          <a:lstStyle/>
          <a:p>
            <a:pPr marL="0" indent="0">
              <a:lnSpc>
                <a:spcPct val="120000"/>
              </a:lnSpc>
              <a:spcBef>
                <a:spcPts val="0"/>
              </a:spcBef>
              <a:buNone/>
            </a:pPr>
            <a:r>
              <a:rPr lang="en-US" sz="2000" dirty="0">
                <a:latin typeface="Arial" panose="020B0604020202020204" pitchFamily="34" charset="0"/>
                <a:cs typeface="Arial" panose="020B0604020202020204" pitchFamily="34" charset="0"/>
              </a:rPr>
              <a:t>(2) </a:t>
            </a:r>
            <a:r>
              <a:rPr lang="en-US" sz="2000" b="1" dirty="0">
                <a:latin typeface="Arial" panose="020B0604020202020204" pitchFamily="34" charset="0"/>
                <a:cs typeface="Arial" panose="020B0604020202020204" pitchFamily="34" charset="0"/>
              </a:rPr>
              <a:t>Commanders should consider the following factors when considering a request:</a:t>
            </a:r>
          </a:p>
          <a:p>
            <a:pPr marL="341313" lvl="0" indent="0">
              <a:spcBef>
                <a:spcPts val="600"/>
              </a:spcBef>
              <a:buNone/>
            </a:pPr>
            <a:r>
              <a:rPr lang="en-US" sz="1800" i="1" dirty="0">
                <a:latin typeface="Arial" panose="020B0604020202020204" pitchFamily="34" charset="0"/>
                <a:cs typeface="Arial" panose="020B0604020202020204" pitchFamily="34" charset="0"/>
              </a:rPr>
              <a:t>(a)</a:t>
            </a:r>
            <a:r>
              <a:rPr lang="en-US" sz="1800" dirty="0">
                <a:latin typeface="Arial" panose="020B0604020202020204" pitchFamily="34" charset="0"/>
                <a:cs typeface="Arial" panose="020B0604020202020204" pitchFamily="34" charset="0"/>
              </a:rPr>
              <a:t>  The importance of military requirements in terms of mission accomplishment, including military readiness, unit cohesion, good order, discipline, health, and safety.</a:t>
            </a:r>
          </a:p>
          <a:p>
            <a:pPr marL="341313" lvl="0" indent="0">
              <a:spcBef>
                <a:spcPts val="600"/>
              </a:spcBef>
              <a:buNone/>
            </a:pPr>
            <a:r>
              <a:rPr lang="en-US" sz="1800" i="1" dirty="0">
                <a:latin typeface="Arial" panose="020B0604020202020204" pitchFamily="34" charset="0"/>
                <a:cs typeface="Arial" panose="020B0604020202020204" pitchFamily="34" charset="0"/>
              </a:rPr>
              <a:t>(b)</a:t>
            </a:r>
            <a:r>
              <a:rPr lang="en-US" sz="1800" dirty="0">
                <a:latin typeface="Arial" panose="020B0604020202020204" pitchFamily="34" charset="0"/>
                <a:cs typeface="Arial" panose="020B0604020202020204" pitchFamily="34" charset="0"/>
              </a:rPr>
              <a:t>  The religious importance of the accommodation to the requestor.  </a:t>
            </a:r>
          </a:p>
          <a:p>
            <a:pPr marL="341313" lvl="0" indent="0">
              <a:spcBef>
                <a:spcPts val="600"/>
              </a:spcBef>
              <a:buNone/>
            </a:pPr>
            <a:r>
              <a:rPr lang="en-US" sz="1800" i="1" dirty="0">
                <a:latin typeface="Arial" panose="020B0604020202020204" pitchFamily="34" charset="0"/>
                <a:cs typeface="Arial" panose="020B0604020202020204" pitchFamily="34" charset="0"/>
              </a:rPr>
              <a:t>(c)</a:t>
            </a:r>
            <a:r>
              <a:rPr lang="en-US" sz="1800" dirty="0">
                <a:latin typeface="Arial" panose="020B0604020202020204" pitchFamily="34" charset="0"/>
                <a:cs typeface="Arial" panose="020B0604020202020204" pitchFamily="34" charset="0"/>
              </a:rPr>
              <a:t>  The cumulative impact of repeated accommodations of a similar nature.</a:t>
            </a:r>
          </a:p>
          <a:p>
            <a:pPr marL="341313" lvl="0" indent="0">
              <a:spcBef>
                <a:spcPts val="600"/>
              </a:spcBef>
              <a:buNone/>
            </a:pPr>
            <a:r>
              <a:rPr lang="en-US" sz="1800" i="1" dirty="0">
                <a:latin typeface="Arial" panose="020B0604020202020204" pitchFamily="34" charset="0"/>
                <a:cs typeface="Arial" panose="020B0604020202020204" pitchFamily="34" charset="0"/>
              </a:rPr>
              <a:t>(d)</a:t>
            </a:r>
            <a:r>
              <a:rPr lang="en-US" sz="1800" dirty="0">
                <a:latin typeface="Arial" panose="020B0604020202020204" pitchFamily="34" charset="0"/>
                <a:cs typeface="Arial" panose="020B0604020202020204" pitchFamily="34" charset="0"/>
              </a:rPr>
              <a:t>  The measurable effect, if any, of granting the single accommodation requested, to include whether it results in the sanctioned discrimination of other Soldiers.</a:t>
            </a:r>
          </a:p>
          <a:p>
            <a:pPr marL="341313" lvl="0" indent="0">
              <a:spcBef>
                <a:spcPts val="600"/>
              </a:spcBef>
              <a:buNone/>
            </a:pPr>
            <a:r>
              <a:rPr lang="en-US" sz="1800" i="1" dirty="0">
                <a:latin typeface="Arial" panose="020B0604020202020204" pitchFamily="34" charset="0"/>
                <a:cs typeface="Arial" panose="020B0604020202020204" pitchFamily="34" charset="0"/>
              </a:rPr>
              <a:t>(e)</a:t>
            </a:r>
            <a:r>
              <a:rPr lang="en-US" sz="1800" dirty="0">
                <a:latin typeface="Arial" panose="020B0604020202020204" pitchFamily="34" charset="0"/>
                <a:cs typeface="Arial" panose="020B0604020202020204" pitchFamily="34" charset="0"/>
              </a:rPr>
              <a:t>  Alternative means available to meet the requested accommodation.</a:t>
            </a:r>
          </a:p>
          <a:p>
            <a:pPr marL="341313" lvl="0" indent="0">
              <a:spcBef>
                <a:spcPts val="600"/>
              </a:spcBef>
              <a:buNone/>
            </a:pPr>
            <a:r>
              <a:rPr lang="en-US" sz="1800" i="1" dirty="0">
                <a:latin typeface="Arial" panose="020B0604020202020204" pitchFamily="34" charset="0"/>
                <a:cs typeface="Arial" panose="020B0604020202020204" pitchFamily="34" charset="0"/>
              </a:rPr>
              <a:t>(f)</a:t>
            </a:r>
            <a:r>
              <a:rPr lang="en-US" sz="1800" dirty="0">
                <a:latin typeface="Arial" panose="020B0604020202020204" pitchFamily="34" charset="0"/>
                <a:cs typeface="Arial" panose="020B0604020202020204" pitchFamily="34" charset="0"/>
              </a:rPr>
              <a:t>  Previous treatment of the same or similar requests, including treatment of similar requests if made for other than religious reasons.</a:t>
            </a:r>
          </a:p>
          <a:p>
            <a:pPr marL="285750" indent="-285750"/>
            <a:r>
              <a:rPr lang="en-US" sz="1800" b="1" dirty="0">
                <a:latin typeface="Arial" panose="020B0604020202020204" pitchFamily="34" charset="0"/>
                <a:cs typeface="Arial" panose="020B0604020202020204" pitchFamily="34" charset="0"/>
              </a:rPr>
              <a:t>See </a:t>
            </a:r>
            <a:r>
              <a:rPr lang="en-US" sz="1800" b="1" dirty="0" smtClean="0">
                <a:latin typeface="Arial" panose="020B0604020202020204" pitchFamily="34" charset="0"/>
                <a:cs typeface="Arial" panose="020B0604020202020204" pitchFamily="34" charset="0"/>
              </a:rPr>
              <a:t>AR 600-20, Appendix </a:t>
            </a:r>
            <a:r>
              <a:rPr lang="en-US" sz="1800" b="1" dirty="0">
                <a:latin typeface="Arial" panose="020B0604020202020204" pitchFamily="34" charset="0"/>
                <a:cs typeface="Arial" panose="020B0604020202020204" pitchFamily="34" charset="0"/>
              </a:rPr>
              <a:t>P for procedures.</a:t>
            </a:r>
          </a:p>
          <a:p>
            <a:pPr marL="285750" indent="-285750"/>
            <a:r>
              <a:rPr lang="en-US" sz="1800" b="1" dirty="0">
                <a:latin typeface="Arial" panose="020B0604020202020204" pitchFamily="34" charset="0"/>
                <a:cs typeface="Arial" panose="020B0604020202020204" pitchFamily="34" charset="0"/>
              </a:rPr>
              <a:t>The wear of the Kufi, Yarmulke, some religious jewelry are permitted by AR 670-1. See AR 670-1,3-15 for details.</a:t>
            </a:r>
          </a:p>
          <a:p>
            <a:pPr marL="341313" lvl="0" indent="0">
              <a:buNone/>
            </a:pPr>
            <a:endParaRPr lang="en-US" sz="1800"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869568" y="154992"/>
            <a:ext cx="7886700" cy="388215"/>
          </a:xfrm>
        </p:spPr>
        <p:txBody>
          <a:bodyPr>
            <a:normAutofit fontScale="90000"/>
          </a:bodyPr>
          <a:lstStyle/>
          <a:p>
            <a:pPr algn="ctr"/>
            <a:r>
              <a:rPr lang="en-US" sz="2700" b="1" dirty="0">
                <a:latin typeface="Arial" panose="020B0604020202020204" pitchFamily="34" charset="0"/>
                <a:cs typeface="Arial" panose="020B0604020202020204" pitchFamily="34" charset="0"/>
              </a:rPr>
              <a:t>E. Procedures and Approval Authorities </a:t>
            </a:r>
            <a:r>
              <a:rPr lang="en-US" sz="1300" b="1" dirty="0">
                <a:latin typeface="Arial" panose="020B0604020202020204" pitchFamily="34" charset="0"/>
                <a:cs typeface="Arial" panose="020B0604020202020204" pitchFamily="34" charset="0"/>
              </a:rPr>
              <a:t>(continued: 2 of 3)</a:t>
            </a:r>
          </a:p>
        </p:txBody>
      </p:sp>
    </p:spTree>
    <p:extLst>
      <p:ext uri="{BB962C8B-B14F-4D97-AF65-F5344CB8AC3E}">
        <p14:creationId xmlns:p14="http://schemas.microsoft.com/office/powerpoint/2010/main" val="388604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252" y="926186"/>
            <a:ext cx="8123495" cy="5356834"/>
          </a:xfrm>
        </p:spPr>
        <p:txBody>
          <a:bodyPr>
            <a:noAutofit/>
          </a:bodyPr>
          <a:lstStyle/>
          <a:p>
            <a:pPr marL="0" indent="0">
              <a:lnSpc>
                <a:spcPct val="100000"/>
              </a:lnSpc>
              <a:spcBef>
                <a:spcPts val="0"/>
              </a:spcBef>
              <a:buNone/>
            </a:pPr>
            <a:r>
              <a:rPr lang="en-US" sz="2000" dirty="0">
                <a:latin typeface="Arial" panose="020B0604020202020204" pitchFamily="34" charset="0"/>
                <a:cs typeface="Arial" panose="020B0604020202020204" pitchFamily="34" charset="0"/>
              </a:rPr>
              <a:t>(1)  </a:t>
            </a:r>
            <a:r>
              <a:rPr lang="en-US" sz="2000" b="1" dirty="0">
                <a:latin typeface="Arial" panose="020B0604020202020204" pitchFamily="34" charset="0"/>
                <a:cs typeface="Arial" panose="020B0604020202020204" pitchFamily="34" charset="0"/>
              </a:rPr>
              <a:t>Routine Accommodations are temporary</a:t>
            </a:r>
            <a:r>
              <a:rPr lang="en-US" sz="2000" dirty="0">
                <a:latin typeface="Arial" panose="020B0604020202020204" pitchFamily="34" charset="0"/>
                <a:cs typeface="Arial" panose="020B0604020202020204" pitchFamily="34" charset="0"/>
              </a:rPr>
              <a:t>. Accommodations for worship and dietary practices, medical care, and modesty concerns are temporary and subject to modification or revocation in accordance with the provisions of </a:t>
            </a:r>
            <a:r>
              <a:rPr lang="en-US" sz="2000" u="sng" dirty="0">
                <a:latin typeface="Arial" panose="020B0604020202020204" pitchFamily="34" charset="0"/>
                <a:cs typeface="Arial" panose="020B0604020202020204" pitchFamily="34" charset="0"/>
              </a:rPr>
              <a:t>para 5–6a(4).</a:t>
            </a:r>
          </a:p>
          <a:p>
            <a:pPr marL="0" indent="0">
              <a:lnSpc>
                <a:spcPct val="100000"/>
              </a:lnSpc>
              <a:spcBef>
                <a:spcPts val="0"/>
              </a:spcBef>
              <a:buNone/>
            </a:pPr>
            <a:endParaRPr lang="en-US" sz="2000" dirty="0">
              <a:latin typeface="Arial" panose="020B0604020202020204" pitchFamily="34" charset="0"/>
              <a:cs typeface="Arial" panose="020B0604020202020204" pitchFamily="34" charset="0"/>
            </a:endParaRPr>
          </a:p>
          <a:p>
            <a:pPr marL="0" indent="0">
              <a:lnSpc>
                <a:spcPct val="100000"/>
              </a:lnSpc>
              <a:spcBef>
                <a:spcPts val="0"/>
              </a:spcBef>
              <a:buNone/>
            </a:pPr>
            <a:r>
              <a:rPr lang="en-US" sz="2000" dirty="0">
                <a:latin typeface="Arial" panose="020B0604020202020204" pitchFamily="34" charset="0"/>
                <a:cs typeface="Arial" panose="020B0604020202020204" pitchFamily="34" charset="0"/>
              </a:rPr>
              <a:t>(2)  </a:t>
            </a:r>
            <a:r>
              <a:rPr lang="en-US" sz="2000" b="1" dirty="0">
                <a:latin typeface="Arial" panose="020B0604020202020204" pitchFamily="34" charset="0"/>
                <a:cs typeface="Arial" panose="020B0604020202020204" pitchFamily="34" charset="0"/>
              </a:rPr>
              <a:t>GCMCA Accommodations are permanent</a:t>
            </a:r>
            <a:r>
              <a:rPr lang="en-US" sz="2000" dirty="0">
                <a:latin typeface="Arial" panose="020B0604020202020204" pitchFamily="34" charset="0"/>
                <a:cs typeface="Arial" panose="020B0604020202020204" pitchFamily="34" charset="0"/>
              </a:rPr>
              <a:t>. Accommodations for: wear of a hijab, beard, and turban or under-turban/</a:t>
            </a:r>
            <a:r>
              <a:rPr lang="en-US" sz="2000" dirty="0" err="1">
                <a:latin typeface="Arial" panose="020B0604020202020204" pitchFamily="34" charset="0"/>
                <a:cs typeface="Arial" panose="020B0604020202020204" pitchFamily="34" charset="0"/>
              </a:rPr>
              <a:t>patka</a:t>
            </a:r>
            <a:r>
              <a:rPr lang="en-US" sz="2000" dirty="0">
                <a:latin typeface="Arial" panose="020B0604020202020204" pitchFamily="34" charset="0"/>
                <a:cs typeface="Arial" panose="020B0604020202020204" pitchFamily="34" charset="0"/>
              </a:rPr>
              <a:t> with uncut beard and hair continue throughout a Soldier’s career and cannot be permanently revoked or modified unless authorized by the SECARMY or designee (DCS G-1).</a:t>
            </a:r>
          </a:p>
          <a:p>
            <a:pPr marL="798513" indent="-284163">
              <a:lnSpc>
                <a:spcPct val="100000"/>
              </a:lnSpc>
              <a:spcBef>
                <a:spcPts val="600"/>
              </a:spcBef>
              <a:buNone/>
            </a:pPr>
            <a:r>
              <a:rPr lang="en-US" sz="1800" i="1" dirty="0">
                <a:latin typeface="Arial" panose="020B0604020202020204" pitchFamily="34" charset="0"/>
                <a:cs typeface="Arial" panose="020B0604020202020204" pitchFamily="34" charset="0"/>
              </a:rPr>
              <a:t>(a)</a:t>
            </a:r>
            <a:r>
              <a:rPr lang="en-US" sz="1800" dirty="0">
                <a:latin typeface="Arial" panose="020B0604020202020204" pitchFamily="34" charset="0"/>
                <a:cs typeface="Arial" panose="020B0604020202020204" pitchFamily="34" charset="0"/>
              </a:rPr>
              <a:t> Accommodations are subject to GCMCA review at any time for health and safety, or if questions of sincerity arise.</a:t>
            </a:r>
          </a:p>
          <a:p>
            <a:pPr marL="798513" indent="-284163">
              <a:lnSpc>
                <a:spcPct val="100000"/>
              </a:lnSpc>
              <a:spcBef>
                <a:spcPts val="0"/>
              </a:spcBef>
              <a:buNone/>
            </a:pPr>
            <a:r>
              <a:rPr lang="en-US" sz="1800" i="1" dirty="0">
                <a:latin typeface="Arial" panose="020B0604020202020204" pitchFamily="34" charset="0"/>
                <a:cs typeface="Arial" panose="020B0604020202020204" pitchFamily="34" charset="0"/>
              </a:rPr>
              <a:t>(b)</a:t>
            </a:r>
            <a:r>
              <a:rPr lang="en-US" sz="1800" dirty="0">
                <a:latin typeface="Arial" panose="020B0604020202020204" pitchFamily="34" charset="0"/>
                <a:cs typeface="Arial" panose="020B0604020202020204" pitchFamily="34" charset="0"/>
              </a:rPr>
              <a:t> GCMCA of gaining commands will review approved accommodations on a Soldier’s PCS. </a:t>
            </a:r>
          </a:p>
          <a:p>
            <a:pPr marL="798513" indent="-284163">
              <a:lnSpc>
                <a:spcPct val="100000"/>
              </a:lnSpc>
              <a:spcBef>
                <a:spcPts val="0"/>
              </a:spcBef>
              <a:buNone/>
            </a:pPr>
            <a:r>
              <a:rPr lang="en-US" sz="1800" i="1" dirty="0">
                <a:latin typeface="Arial" panose="020B0604020202020204" pitchFamily="34" charset="0"/>
                <a:cs typeface="Arial" panose="020B0604020202020204" pitchFamily="34" charset="0"/>
              </a:rPr>
              <a:t>(c)</a:t>
            </a:r>
            <a:r>
              <a:rPr lang="en-US" sz="1800" dirty="0">
                <a:latin typeface="Arial" panose="020B0604020202020204" pitchFamily="34" charset="0"/>
                <a:cs typeface="Arial" panose="020B0604020202020204" pitchFamily="34" charset="0"/>
              </a:rPr>
              <a:t> GCMCA will review approved accommodations when a Soldier reclassifies into a new or secondary MOS.</a:t>
            </a:r>
          </a:p>
        </p:txBody>
      </p:sp>
      <p:sp>
        <p:nvSpPr>
          <p:cNvPr id="6" name="Title 1"/>
          <p:cNvSpPr>
            <a:spLocks noGrp="1"/>
          </p:cNvSpPr>
          <p:nvPr>
            <p:ph type="title"/>
          </p:nvPr>
        </p:nvSpPr>
        <p:spPr>
          <a:xfrm>
            <a:off x="869568" y="154992"/>
            <a:ext cx="7886700" cy="388215"/>
          </a:xfrm>
        </p:spPr>
        <p:txBody>
          <a:bodyPr>
            <a:normAutofit fontScale="90000"/>
          </a:bodyPr>
          <a:lstStyle/>
          <a:p>
            <a:pPr algn="ctr"/>
            <a:r>
              <a:rPr lang="en-US" sz="2700" b="1" dirty="0">
                <a:latin typeface="Arial" panose="020B0604020202020204" pitchFamily="34" charset="0"/>
                <a:cs typeface="Arial" panose="020B0604020202020204" pitchFamily="34" charset="0"/>
              </a:rPr>
              <a:t>F. Continuation of Accommodation</a:t>
            </a:r>
            <a:r>
              <a:rPr lang="en-US" sz="2700" b="1" dirty="0">
                <a:solidFill>
                  <a:prstClr val="black"/>
                </a:solidFill>
                <a:latin typeface="Arial" panose="020B0604020202020204" pitchFamily="34" charset="0"/>
                <a:cs typeface="Arial" panose="020B0604020202020204" pitchFamily="34" charset="0"/>
              </a:rPr>
              <a:t> </a:t>
            </a:r>
            <a:r>
              <a:rPr lang="en-US" sz="1300" b="1" dirty="0">
                <a:solidFill>
                  <a:prstClr val="black"/>
                </a:solidFill>
                <a:latin typeface="Arial" panose="020B0604020202020204" pitchFamily="34" charset="0"/>
                <a:cs typeface="Arial" panose="020B0604020202020204" pitchFamily="34" charset="0"/>
              </a:rPr>
              <a:t>(AR 600-20 Ch5)</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682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077" y="949556"/>
            <a:ext cx="8339408" cy="5356834"/>
          </a:xfrm>
        </p:spPr>
        <p:txBody>
          <a:bodyPr>
            <a:noAutofit/>
          </a:bodyPr>
          <a:lstStyle/>
          <a:p>
            <a:pPr marL="0" indent="0">
              <a:lnSpc>
                <a:spcPct val="100000"/>
              </a:lnSpc>
              <a:spcBef>
                <a:spcPts val="0"/>
              </a:spcBef>
              <a:buNone/>
            </a:pPr>
            <a:r>
              <a:rPr lang="en-US" sz="2000" dirty="0">
                <a:latin typeface="Arial" panose="020B0604020202020204" pitchFamily="34" charset="0"/>
                <a:cs typeface="Arial" panose="020B0604020202020204" pitchFamily="34" charset="0"/>
              </a:rPr>
              <a:t>(3)  </a:t>
            </a:r>
            <a:r>
              <a:rPr lang="en-US" sz="2000" b="1" dirty="0">
                <a:latin typeface="Arial" panose="020B0604020202020204" pitchFamily="34" charset="0"/>
                <a:cs typeface="Arial" panose="020B0604020202020204" pitchFamily="34" charset="0"/>
              </a:rPr>
              <a:t>Suspension of accommodations</a:t>
            </a:r>
            <a:r>
              <a:rPr lang="en-US" sz="2000" dirty="0">
                <a:latin typeface="Arial" panose="020B0604020202020204" pitchFamily="34" charset="0"/>
                <a:cs typeface="Arial" panose="020B0604020202020204" pitchFamily="34" charset="0"/>
              </a:rPr>
              <a:t>.</a:t>
            </a:r>
          </a:p>
          <a:p>
            <a:pPr marL="739775" indent="-341313">
              <a:lnSpc>
                <a:spcPct val="100000"/>
              </a:lnSpc>
              <a:spcBef>
                <a:spcPts val="600"/>
              </a:spcBef>
              <a:buNone/>
            </a:pPr>
            <a:r>
              <a:rPr lang="en-US" sz="1800" dirty="0">
                <a:latin typeface="Arial" panose="020B0604020202020204" pitchFamily="34" charset="0"/>
                <a:cs typeface="Arial" panose="020B0604020202020204" pitchFamily="34" charset="0"/>
              </a:rPr>
              <a:t>(a) When the GCMCA identifies a specific and concrete threat to health and safety (threat of exposure to toxic chemical, biological, radiological, nuclear (CBRN), the GCMCA, after consultation with Staff Judge Advocate, notifies the Soldier of the need to suspend, the basis and date the suspension will go into effect, and the Soldier's right to appeal. </a:t>
            </a:r>
          </a:p>
          <a:p>
            <a:pPr marL="739775" indent="-341313">
              <a:lnSpc>
                <a:spcPct val="100000"/>
              </a:lnSpc>
              <a:spcBef>
                <a:spcPts val="600"/>
              </a:spcBef>
              <a:buNone/>
            </a:pPr>
            <a:r>
              <a:rPr lang="en-US" sz="1800" dirty="0">
                <a:latin typeface="Arial" panose="020B0604020202020204" pitchFamily="34" charset="0"/>
                <a:cs typeface="Arial" panose="020B0604020202020204" pitchFamily="34" charset="0"/>
              </a:rPr>
              <a:t>(b)  In circumstances involving an imminent threat to health and safety, the GCMCA may shorten the time for appeal and, in urgent circumstances, may require immediate suspension of the accommodation. The GCMCA will notify the Office of the DCS, G – 1 Command Policy Division of the decision and its basis as soon as possible at </a:t>
            </a:r>
            <a:r>
              <a:rPr lang="en-US" sz="1800" dirty="0">
                <a:latin typeface="Arial" panose="020B0604020202020204" pitchFamily="34" charset="0"/>
                <a:cs typeface="Arial" panose="020B0604020202020204" pitchFamily="34" charset="0"/>
                <a:hlinkClick r:id="rId2"/>
              </a:rPr>
              <a:t>usarmy.pentagon.hqda-dcs-g-1.mbx.command-policy@mail.mil</a:t>
            </a:r>
            <a:r>
              <a:rPr lang="en-US" sz="1800" dirty="0">
                <a:latin typeface="Arial" panose="020B0604020202020204" pitchFamily="34" charset="0"/>
                <a:cs typeface="Arial" panose="020B0604020202020204" pitchFamily="34" charset="0"/>
              </a:rPr>
              <a:t>.</a:t>
            </a:r>
          </a:p>
          <a:p>
            <a:pPr marL="739775" indent="-341313">
              <a:lnSpc>
                <a:spcPct val="100000"/>
              </a:lnSpc>
              <a:spcBef>
                <a:spcPts val="600"/>
              </a:spcBef>
              <a:buNone/>
            </a:pPr>
            <a:r>
              <a:rPr lang="en-US" sz="1800" dirty="0">
                <a:latin typeface="Arial" panose="020B0604020202020204" pitchFamily="34" charset="0"/>
                <a:cs typeface="Arial" panose="020B0604020202020204" pitchFamily="34" charset="0"/>
              </a:rPr>
              <a:t>(c)  The GCMCA will reinstate the suspended accommodation when the specific and concrete threat to health and safety as a result of the accommodation no longer exists. See Appendix P for suspension procedures.</a:t>
            </a:r>
          </a:p>
          <a:p>
            <a:pPr marL="398463" indent="0">
              <a:lnSpc>
                <a:spcPct val="120000"/>
              </a:lnSpc>
              <a:spcBef>
                <a:spcPts val="0"/>
              </a:spcBef>
              <a:buNone/>
            </a:pPr>
            <a:endParaRPr lang="en-US" sz="1000" i="1" dirty="0">
              <a:latin typeface="Arial" panose="020B0604020202020204" pitchFamily="34" charset="0"/>
              <a:cs typeface="Arial" panose="020B0604020202020204" pitchFamily="34" charset="0"/>
            </a:endParaRPr>
          </a:p>
          <a:p>
            <a:pPr marL="233363" indent="0">
              <a:lnSpc>
                <a:spcPct val="120000"/>
              </a:lnSpc>
              <a:spcBef>
                <a:spcPts val="0"/>
              </a:spcBef>
              <a:buNone/>
            </a:pPr>
            <a:endParaRPr lang="en-US" sz="1000" dirty="0">
              <a:latin typeface="Arial" panose="020B0604020202020204" pitchFamily="34" charset="0"/>
              <a:cs typeface="Arial" panose="020B0604020202020204" pitchFamily="34" charset="0"/>
            </a:endParaRPr>
          </a:p>
          <a:p>
            <a:pPr marL="233363" indent="0">
              <a:lnSpc>
                <a:spcPct val="120000"/>
              </a:lnSpc>
              <a:spcBef>
                <a:spcPts val="0"/>
              </a:spcBef>
              <a:buNone/>
            </a:pPr>
            <a:endParaRPr lang="en-US" sz="1000"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869568" y="154992"/>
            <a:ext cx="7886700" cy="388215"/>
          </a:xfrm>
        </p:spPr>
        <p:txBody>
          <a:bodyPr>
            <a:normAutofit fontScale="90000"/>
          </a:bodyPr>
          <a:lstStyle/>
          <a:p>
            <a:pPr algn="ctr"/>
            <a:r>
              <a:rPr lang="en-US" sz="2700" b="1" dirty="0">
                <a:latin typeface="Arial" panose="020B0604020202020204" pitchFamily="34" charset="0"/>
                <a:cs typeface="Arial" panose="020B0604020202020204" pitchFamily="34" charset="0"/>
              </a:rPr>
              <a:t>F. Continuation of Accommodation </a:t>
            </a:r>
            <a:r>
              <a:rPr lang="en-US" sz="1300" b="1" dirty="0">
                <a:latin typeface="Arial" panose="020B0604020202020204" pitchFamily="34" charset="0"/>
                <a:cs typeface="Arial" panose="020B0604020202020204" pitchFamily="34" charset="0"/>
              </a:rPr>
              <a:t>(continued)</a:t>
            </a:r>
          </a:p>
        </p:txBody>
      </p:sp>
      <p:sp>
        <p:nvSpPr>
          <p:cNvPr id="5" name="Rectangle 4">
            <a:extLst>
              <a:ext uri="{FF2B5EF4-FFF2-40B4-BE49-F238E27FC236}">
                <a16:creationId xmlns:a16="http://schemas.microsoft.com/office/drawing/2014/main" id="{183C69F4-9829-4E78-B692-89A2392B327E}"/>
              </a:ext>
            </a:extLst>
          </p:cNvPr>
          <p:cNvSpPr/>
          <p:nvPr/>
        </p:nvSpPr>
        <p:spPr>
          <a:xfrm>
            <a:off x="931025" y="5983258"/>
            <a:ext cx="7705898" cy="498794"/>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buNone/>
              <a:tabLst>
                <a:tab pos="4348163" algn="l"/>
              </a:tabLst>
            </a:pPr>
            <a:r>
              <a:rPr lang="en-US" sz="1400" b="1" i="1" dirty="0">
                <a:solidFill>
                  <a:schemeClr val="tx1"/>
                </a:solidFill>
                <a:latin typeface="Arial" panose="020B0604020202020204" pitchFamily="34" charset="0"/>
                <a:cs typeface="Arial" panose="020B0604020202020204" pitchFamily="34" charset="0"/>
              </a:rPr>
              <a:t>Note: </a:t>
            </a:r>
            <a:r>
              <a:rPr lang="en-US" sz="1400" i="1" dirty="0">
                <a:solidFill>
                  <a:schemeClr val="tx1"/>
                </a:solidFill>
                <a:latin typeface="Arial" panose="020B0604020202020204" pitchFamily="34" charset="0"/>
                <a:cs typeface="Arial" panose="020B0604020202020204" pitchFamily="34" charset="0"/>
              </a:rPr>
              <a:t>Beard accommodations can be suspended when a specific and concrete threat requires all Soldiers to be clean-shaven, including those with medical profiles. </a:t>
            </a:r>
          </a:p>
        </p:txBody>
      </p:sp>
    </p:spTree>
    <p:extLst>
      <p:ext uri="{BB962C8B-B14F-4D97-AF65-F5344CB8AC3E}">
        <p14:creationId xmlns:p14="http://schemas.microsoft.com/office/powerpoint/2010/main" val="152323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718" y="931424"/>
            <a:ext cx="8380740" cy="5424927"/>
          </a:xfrm>
        </p:spPr>
        <p:txBody>
          <a:bodyPr>
            <a:normAutofit/>
          </a:bodyPr>
          <a:lstStyle/>
          <a:p>
            <a:pPr marL="0" indent="0">
              <a:lnSpc>
                <a:spcPct val="120000"/>
              </a:lnSpc>
              <a:spcBef>
                <a:spcPts val="0"/>
              </a:spcBef>
              <a:buNone/>
            </a:pPr>
            <a:r>
              <a:rPr lang="en-US" sz="2000" dirty="0">
                <a:latin typeface="Arial" panose="020B0604020202020204" pitchFamily="34" charset="0"/>
                <a:cs typeface="Arial" panose="020B0604020202020204" pitchFamily="34" charset="0"/>
              </a:rPr>
              <a:t>(1) </a:t>
            </a:r>
            <a:r>
              <a:rPr lang="en-US" sz="2000" b="1" dirty="0">
                <a:latin typeface="Arial" panose="020B0604020202020204" pitchFamily="34" charset="0"/>
                <a:cs typeface="Arial" panose="020B0604020202020204" pitchFamily="34" charset="0"/>
              </a:rPr>
              <a:t>Separation Procedures</a:t>
            </a:r>
            <a:r>
              <a:rPr lang="en-US" sz="20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a:t>
            </a:r>
          </a:p>
          <a:p>
            <a:pPr marL="569913">
              <a:lnSpc>
                <a:spcPct val="120000"/>
              </a:lnSpc>
              <a:spcBef>
                <a:spcPts val="0"/>
              </a:spcBef>
            </a:pPr>
            <a:r>
              <a:rPr lang="en-US" sz="1800" dirty="0">
                <a:latin typeface="Arial" panose="020B0604020202020204" pitchFamily="34" charset="0"/>
                <a:cs typeface="Arial" panose="020B0604020202020204" pitchFamily="34" charset="0"/>
              </a:rPr>
              <a:t>Enlisted Soldiers whose religious practices cannot be accommodated consistent with military necessity may request separation from the Army under the provisions of AR 635-200. </a:t>
            </a:r>
          </a:p>
          <a:p>
            <a:pPr marL="569913">
              <a:lnSpc>
                <a:spcPct val="120000"/>
              </a:lnSpc>
              <a:spcBef>
                <a:spcPts val="600"/>
              </a:spcBef>
            </a:pPr>
            <a:r>
              <a:rPr lang="en-US" sz="1800" dirty="0">
                <a:latin typeface="Arial" panose="020B0604020202020204" pitchFamily="34" charset="0"/>
                <a:cs typeface="Arial" panose="020B0604020202020204" pitchFamily="34" charset="0"/>
              </a:rPr>
              <a:t>Commissioned or WOs whose religious practices cannot be accommodated consistent with military necessity can apply for an unqualified resignation as outlined in AR 600-8-24 (for RA). </a:t>
            </a:r>
          </a:p>
          <a:p>
            <a:pPr marL="0" indent="0">
              <a:lnSpc>
                <a:spcPct val="120000"/>
              </a:lnSpc>
              <a:spcBef>
                <a:spcPts val="0"/>
              </a:spcBef>
              <a:buNone/>
            </a:pPr>
            <a:endParaRPr lang="en-US" sz="1800" b="1" dirty="0">
              <a:latin typeface="Arial" panose="020B0604020202020204" pitchFamily="34" charset="0"/>
              <a:cs typeface="Arial" panose="020B0604020202020204" pitchFamily="34" charset="0"/>
            </a:endParaRPr>
          </a:p>
          <a:p>
            <a:pPr marL="0" indent="0">
              <a:lnSpc>
                <a:spcPct val="120000"/>
              </a:lnSpc>
              <a:spcBef>
                <a:spcPts val="0"/>
              </a:spcBef>
              <a:buNone/>
            </a:pPr>
            <a:r>
              <a:rPr lang="en-US" sz="2000" b="1" dirty="0">
                <a:latin typeface="Arial" panose="020B0604020202020204" pitchFamily="34" charset="0"/>
                <a:cs typeface="Arial" panose="020B0604020202020204" pitchFamily="34" charset="0"/>
              </a:rPr>
              <a:t>All personnel separated or discharged because of conflict between their religious practices and military requirements will be subject to recoupment of Federal funds as outlined in regulation.</a:t>
            </a:r>
            <a:endParaRPr lang="en-US" sz="2000" dirty="0">
              <a:latin typeface="Arial" panose="020B0604020202020204" pitchFamily="34" charset="0"/>
              <a:cs typeface="Arial" panose="020B0604020202020204" pitchFamily="34" charset="0"/>
            </a:endParaRPr>
          </a:p>
          <a:p>
            <a:pPr marL="0" indent="0">
              <a:lnSpc>
                <a:spcPct val="120000"/>
              </a:lnSpc>
              <a:spcBef>
                <a:spcPts val="0"/>
              </a:spcBef>
              <a:buNone/>
            </a:pPr>
            <a:endParaRPr lang="en-US" sz="1800" i="1"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869568" y="154992"/>
            <a:ext cx="7886700" cy="388215"/>
          </a:xfrm>
        </p:spPr>
        <p:txBody>
          <a:bodyPr>
            <a:normAutofit fontScale="90000"/>
          </a:bodyPr>
          <a:lstStyle/>
          <a:p>
            <a:pPr algn="ctr"/>
            <a:r>
              <a:rPr lang="en-US" sz="2700" b="1" dirty="0">
                <a:latin typeface="Arial" panose="020B0604020202020204" pitchFamily="34" charset="0"/>
                <a:cs typeface="Arial" panose="020B0604020202020204" pitchFamily="34" charset="0"/>
              </a:rPr>
              <a:t>G. Separation Procedures</a:t>
            </a:r>
            <a:r>
              <a:rPr lang="en-US" sz="2700" b="1" dirty="0">
                <a:solidFill>
                  <a:prstClr val="black"/>
                </a:solidFill>
                <a:latin typeface="Arial" panose="020B0604020202020204" pitchFamily="34" charset="0"/>
                <a:cs typeface="Arial" panose="020B0604020202020204" pitchFamily="34" charset="0"/>
              </a:rPr>
              <a:t> </a:t>
            </a:r>
            <a:r>
              <a:rPr lang="en-US" sz="1300" b="1" dirty="0">
                <a:solidFill>
                  <a:prstClr val="black"/>
                </a:solidFill>
                <a:latin typeface="Arial" panose="020B0604020202020204" pitchFamily="34" charset="0"/>
                <a:cs typeface="Arial" panose="020B0604020202020204" pitchFamily="34" charset="0"/>
              </a:rPr>
              <a:t>(AR 600-20-5-6)</a:t>
            </a:r>
            <a:endParaRPr lang="en-US" sz="24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F606A3B-042B-4268-ADA2-7F2FA63A7E84}"/>
              </a:ext>
            </a:extLst>
          </p:cNvPr>
          <p:cNvSpPr/>
          <p:nvPr/>
        </p:nvSpPr>
        <p:spPr>
          <a:xfrm>
            <a:off x="389106" y="5279366"/>
            <a:ext cx="8365787" cy="1163026"/>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buNone/>
              <a:tabLst>
                <a:tab pos="4348163" algn="l"/>
              </a:tabLst>
            </a:pPr>
            <a:r>
              <a:rPr lang="en-US" sz="1400" b="1" i="1" dirty="0">
                <a:solidFill>
                  <a:schemeClr val="tx1"/>
                </a:solidFill>
                <a:latin typeface="Arial" panose="020B0604020202020204" pitchFamily="34" charset="0"/>
                <a:cs typeface="Arial" panose="020B0604020202020204" pitchFamily="34" charset="0"/>
              </a:rPr>
              <a:t>Note: Nothing in this regulation will be construed to limit the authority of commanders to enforce standards by means of all applicable provisions of the UCMJ while requests and appeals are being processed. Soldiers are obligated to adhere to orders and standards set by their immediate commanders.</a:t>
            </a:r>
          </a:p>
        </p:txBody>
      </p:sp>
    </p:spTree>
    <p:extLst>
      <p:ext uri="{BB962C8B-B14F-4D97-AF65-F5344CB8AC3E}">
        <p14:creationId xmlns:p14="http://schemas.microsoft.com/office/powerpoint/2010/main" val="283936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576820-3D56-41D5-A038-67170812077D}"/>
              </a:ext>
            </a:extLst>
          </p:cNvPr>
          <p:cNvSpPr>
            <a:spLocks noGrp="1"/>
          </p:cNvSpPr>
          <p:nvPr>
            <p:ph idx="1"/>
          </p:nvPr>
        </p:nvSpPr>
        <p:spPr>
          <a:xfrm>
            <a:off x="448887" y="1065903"/>
            <a:ext cx="8595360" cy="4553501"/>
          </a:xfrm>
        </p:spPr>
        <p:txBody>
          <a:bodyPr>
            <a:normAutofit/>
          </a:bodyPr>
          <a:lstStyle/>
          <a:p>
            <a:pPr marL="0" lvl="1" indent="0">
              <a:buNone/>
            </a:pPr>
            <a:r>
              <a:rPr lang="en-US" sz="2000" b="1" dirty="0">
                <a:latin typeface="Arial" panose="020B0604020202020204" pitchFamily="34" charset="0"/>
                <a:cs typeface="Arial" panose="020B0604020202020204" pitchFamily="34" charset="0"/>
              </a:rPr>
              <a:t>Annex P. to AR 600-20 has three </a:t>
            </a:r>
            <a:r>
              <a:rPr lang="en-US" sz="2000" b="1" dirty="0" smtClean="0">
                <a:latin typeface="Arial" panose="020B0604020202020204" pitchFamily="34" charset="0"/>
                <a:cs typeface="Arial" panose="020B0604020202020204" pitchFamily="34" charset="0"/>
              </a:rPr>
              <a:t>sections and one table. </a:t>
            </a:r>
            <a:endParaRPr lang="en-US" sz="2000" b="1" dirty="0">
              <a:latin typeface="Arial" panose="020B0604020202020204" pitchFamily="34" charset="0"/>
              <a:cs typeface="Arial" panose="020B0604020202020204" pitchFamily="34" charset="0"/>
            </a:endParaRPr>
          </a:p>
          <a:p>
            <a:pPr marL="0" lvl="1" indent="0">
              <a:buNone/>
            </a:pPr>
            <a:endParaRPr lang="en-US" sz="1800" dirty="0">
              <a:latin typeface="Arial" panose="020B0604020202020204" pitchFamily="34" charset="0"/>
              <a:cs typeface="Arial" panose="020B0604020202020204" pitchFamily="34" charset="0"/>
            </a:endParaRPr>
          </a:p>
          <a:p>
            <a:pPr marL="341313" lvl="1" indent="0">
              <a:buNone/>
            </a:pPr>
            <a:r>
              <a:rPr lang="en-US" sz="2000" b="1" dirty="0">
                <a:latin typeface="Arial" panose="020B0604020202020204" pitchFamily="34" charset="0"/>
                <a:cs typeface="Arial" panose="020B0604020202020204" pitchFamily="34" charset="0"/>
              </a:rPr>
              <a:t>P-1. Processing Requests related to worship and dietary practices.</a:t>
            </a:r>
          </a:p>
          <a:p>
            <a:pPr marL="341313" lvl="1" indent="0">
              <a:buNone/>
            </a:pPr>
            <a:endParaRPr lang="en-US" sz="2000" b="1" dirty="0">
              <a:latin typeface="Arial" panose="020B0604020202020204" pitchFamily="34" charset="0"/>
              <a:cs typeface="Arial" panose="020B0604020202020204" pitchFamily="34" charset="0"/>
            </a:endParaRPr>
          </a:p>
          <a:p>
            <a:pPr marL="341313" lvl="1" indent="0">
              <a:buNone/>
            </a:pPr>
            <a:r>
              <a:rPr lang="en-US" sz="2000" b="1" dirty="0">
                <a:latin typeface="Arial" panose="020B0604020202020204" pitchFamily="34" charset="0"/>
                <a:cs typeface="Arial" panose="020B0604020202020204" pitchFamily="34" charset="0"/>
              </a:rPr>
              <a:t>P-2. Processing Requests related to medical care</a:t>
            </a:r>
          </a:p>
          <a:p>
            <a:pPr marL="341313" lvl="1" indent="0">
              <a:buNone/>
            </a:pPr>
            <a:endParaRPr lang="en-US" sz="2000" b="1" dirty="0">
              <a:latin typeface="Arial" panose="020B0604020202020204" pitchFamily="34" charset="0"/>
              <a:cs typeface="Arial" panose="020B0604020202020204" pitchFamily="34" charset="0"/>
            </a:endParaRPr>
          </a:p>
          <a:p>
            <a:pPr marL="341313" lvl="1" indent="0">
              <a:buNone/>
            </a:pPr>
            <a:r>
              <a:rPr lang="en-US" sz="2000" b="1" dirty="0">
                <a:latin typeface="Arial" panose="020B0604020202020204" pitchFamily="34" charset="0"/>
                <a:cs typeface="Arial" panose="020B0604020202020204" pitchFamily="34" charset="0"/>
              </a:rPr>
              <a:t>P-3. Processing requests related to uniform and grooming</a:t>
            </a:r>
          </a:p>
          <a:p>
            <a:pPr marL="341313" lvl="1" indent="0">
              <a:buNone/>
            </a:pPr>
            <a:endParaRPr lang="en-US" sz="2000" b="1" dirty="0">
              <a:latin typeface="Arial" panose="020B0604020202020204" pitchFamily="34" charset="0"/>
              <a:cs typeface="Arial" panose="020B0604020202020204" pitchFamily="34" charset="0"/>
            </a:endParaRPr>
          </a:p>
          <a:p>
            <a:pPr marL="341313" lvl="1" indent="0">
              <a:buNone/>
            </a:pPr>
            <a:r>
              <a:rPr lang="fr-FR" sz="2000" b="1" dirty="0">
                <a:latin typeface="Arial" panose="020B0604020202020204" pitchFamily="34" charset="0"/>
                <a:cs typeface="Arial" panose="020B0604020202020204" pitchFamily="34" charset="0"/>
              </a:rPr>
              <a:t>Table P-1 Request Table Matrix</a:t>
            </a:r>
          </a:p>
          <a:p>
            <a:pPr marL="342900" lvl="1" indent="-342900"/>
            <a:endParaRPr lang="fr-FR" sz="2000" b="1" dirty="0">
              <a:latin typeface="Arial" panose="020B0604020202020204" pitchFamily="34" charset="0"/>
              <a:cs typeface="Arial" panose="020B0604020202020204" pitchFamily="34" charset="0"/>
            </a:endParaRPr>
          </a:p>
          <a:p>
            <a:pPr marL="342900" lvl="1" indent="-342900"/>
            <a:r>
              <a:rPr lang="en-US" sz="2000" dirty="0">
                <a:latin typeface="Arial" panose="020B0604020202020204" pitchFamily="34" charset="0"/>
                <a:cs typeface="Arial" panose="020B0604020202020204" pitchFamily="34" charset="0"/>
              </a:rPr>
              <a:t>Contains specific details on the policy, processes and procedures of Religious Accommodation in the U.S. Army.</a:t>
            </a:r>
          </a:p>
          <a:p>
            <a:pPr marL="342900" lvl="1" indent="-342900"/>
            <a:r>
              <a:rPr lang="en-US" sz="2000" dirty="0">
                <a:latin typeface="Arial" panose="020B0604020202020204" pitchFamily="34" charset="0"/>
                <a:cs typeface="Arial" panose="020B0604020202020204" pitchFamily="34" charset="0"/>
              </a:rPr>
              <a:t>Minor changes to procedures contained in AD 2016-34, and 2018-19.</a:t>
            </a:r>
          </a:p>
          <a:p>
            <a:pPr marL="341313" lvl="1" indent="0">
              <a:buNone/>
            </a:pPr>
            <a:endParaRPr lang="en-US" sz="20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84B0557C-2FAF-4524-AC17-6D758F1D536E}"/>
              </a:ext>
            </a:extLst>
          </p:cNvPr>
          <p:cNvSpPr txBox="1">
            <a:spLocks/>
          </p:cNvSpPr>
          <p:nvPr/>
        </p:nvSpPr>
        <p:spPr>
          <a:xfrm>
            <a:off x="1057619" y="143218"/>
            <a:ext cx="7578381" cy="4243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Arial" panose="020B0604020202020204" pitchFamily="34" charset="0"/>
                <a:cs typeface="Arial" panose="020B0604020202020204" pitchFamily="34" charset="0"/>
              </a:rPr>
              <a:t>Overview of AR 600-20 Appendix P</a:t>
            </a:r>
          </a:p>
        </p:txBody>
      </p:sp>
      <p:sp>
        <p:nvSpPr>
          <p:cNvPr id="2" name="Rectangle 1">
            <a:extLst>
              <a:ext uri="{FF2B5EF4-FFF2-40B4-BE49-F238E27FC236}">
                <a16:creationId xmlns:a16="http://schemas.microsoft.com/office/drawing/2014/main" id="{E17AC2D6-E9B5-410A-BCE7-301ED06BC63C}"/>
              </a:ext>
            </a:extLst>
          </p:cNvPr>
          <p:cNvSpPr/>
          <p:nvPr/>
        </p:nvSpPr>
        <p:spPr>
          <a:xfrm>
            <a:off x="628013" y="5700657"/>
            <a:ext cx="7887974" cy="646331"/>
          </a:xfrm>
          <a:prstGeom prst="rect">
            <a:avLst/>
          </a:prstGeom>
          <a:solidFill>
            <a:srgbClr val="FFFF66"/>
          </a:solidFill>
          <a:ln>
            <a:solidFill>
              <a:schemeClr val="tx1"/>
            </a:solidFill>
          </a:ln>
        </p:spPr>
        <p:txBody>
          <a:bodyPr wrap="square">
            <a:spAutoFit/>
          </a:bodyPr>
          <a:lstStyle/>
          <a:p>
            <a:pPr marL="115888" lvl="1" algn="ctr"/>
            <a:r>
              <a:rPr lang="en-US" b="1" i="1" dirty="0">
                <a:latin typeface="Arial" panose="020B0604020202020204" pitchFamily="34" charset="0"/>
                <a:cs typeface="Arial" panose="020B0604020202020204" pitchFamily="34" charset="0"/>
              </a:rPr>
              <a:t>Most procedures detailed in AD 2016-34, and 2018-19 are contained in Annex P and supersede all prior Army Directives and ALARACTS.</a:t>
            </a:r>
          </a:p>
        </p:txBody>
      </p:sp>
    </p:spTree>
    <p:extLst>
      <p:ext uri="{BB962C8B-B14F-4D97-AF65-F5344CB8AC3E}">
        <p14:creationId xmlns:p14="http://schemas.microsoft.com/office/powerpoint/2010/main" val="257384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8E56D-FC9D-4259-8AD2-D4032FA2367F}"/>
              </a:ext>
            </a:extLst>
          </p:cNvPr>
          <p:cNvSpPr txBox="1"/>
          <p:nvPr/>
        </p:nvSpPr>
        <p:spPr>
          <a:xfrm>
            <a:off x="1235687" y="2047541"/>
            <a:ext cx="6798767" cy="1938992"/>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SECTION 1.</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algn="ctr">
              <a:defRPr/>
            </a:pPr>
            <a:r>
              <a:rPr lang="en-US" sz="2400" b="1" dirty="0">
                <a:latin typeface="Arial" panose="020B0604020202020204" pitchFamily="34" charset="0"/>
                <a:cs typeface="Arial" panose="020B0604020202020204" pitchFamily="34" charset="0"/>
              </a:rPr>
              <a:t>Foundations of Religious Liberty and Religious Accommodation in the </a:t>
            </a:r>
          </a:p>
          <a:p>
            <a:pPr lvl="0" algn="ctr">
              <a:defRPr/>
            </a:pPr>
            <a:r>
              <a:rPr lang="en-US" sz="2400" b="1" dirty="0">
                <a:latin typeface="Arial" panose="020B0604020202020204" pitchFamily="34" charset="0"/>
                <a:cs typeface="Arial" panose="020B0604020202020204" pitchFamily="34" charset="0"/>
              </a:rPr>
              <a:t>United States Army</a:t>
            </a:r>
            <a:endParaRPr kumimoji="0" lang="en-US" sz="24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Rectangle 2"/>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586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209" y="1014552"/>
            <a:ext cx="8257655" cy="5269870"/>
          </a:xfrm>
        </p:spPr>
        <p:txBody>
          <a:bodyPr>
            <a:noAutofit/>
          </a:bodyPr>
          <a:lstStyle/>
          <a:p>
            <a:pPr marL="0" indent="0">
              <a:buNone/>
            </a:pPr>
            <a:r>
              <a:rPr lang="en-US" sz="2000" b="1" dirty="0" err="1">
                <a:latin typeface="Arial" panose="020B0604020202020204" pitchFamily="34" charset="0"/>
                <a:cs typeface="Arial" panose="020B0604020202020204" pitchFamily="34" charset="0"/>
              </a:rPr>
              <a:t>P1</a:t>
            </a:r>
            <a:r>
              <a:rPr lang="en-US" sz="2000" b="1" dirty="0">
                <a:latin typeface="Arial" panose="020B0604020202020204" pitchFamily="34" charset="0"/>
                <a:cs typeface="Arial" panose="020B0604020202020204" pitchFamily="34" charset="0"/>
              </a:rPr>
              <a:t>. Worship and Dietary Practices - </a:t>
            </a:r>
            <a:r>
              <a:rPr lang="en-US" sz="2000" dirty="0">
                <a:latin typeface="Arial" panose="020B0604020202020204" pitchFamily="34" charset="0"/>
                <a:cs typeface="Arial" panose="020B0604020202020204" pitchFamily="34" charset="0"/>
              </a:rPr>
              <a:t>Any commander may approve or disapprove requests for accommodation for worship and dietary practices, unless the request requires waiver of Army policy. </a:t>
            </a:r>
          </a:p>
          <a:p>
            <a:pPr marL="0" indent="0">
              <a:buNone/>
            </a:pPr>
            <a:r>
              <a:rPr lang="en-US" sz="2000" b="1" i="1" dirty="0">
                <a:latin typeface="Arial" panose="020B0604020202020204" pitchFamily="34" charset="0"/>
                <a:cs typeface="Arial" panose="020B0604020202020204" pitchFamily="34" charset="0"/>
              </a:rPr>
              <a:t>a.</a:t>
            </a:r>
            <a:r>
              <a:rPr lang="en-US" sz="2000" b="1" dirty="0">
                <a:latin typeface="Arial" panose="020B0604020202020204" pitchFamily="34" charset="0"/>
                <a:cs typeface="Arial" panose="020B0604020202020204" pitchFamily="34" charset="0"/>
              </a:rPr>
              <a:t>  </a:t>
            </a:r>
            <a:r>
              <a:rPr lang="en-US" sz="2000" b="1" i="1" u="sng" dirty="0">
                <a:latin typeface="Arial" panose="020B0604020202020204" pitchFamily="34" charset="0"/>
                <a:cs typeface="Arial" panose="020B0604020202020204" pitchFamily="34" charset="0"/>
              </a:rPr>
              <a:t>Worship practices</a:t>
            </a:r>
            <a:r>
              <a:rPr lang="en-US" sz="2000" i="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Accommodation </a:t>
            </a:r>
            <a:r>
              <a:rPr lang="en-US" sz="2000" b="1" dirty="0">
                <a:latin typeface="Arial" panose="020B0604020202020204" pitchFamily="34" charset="0"/>
                <a:cs typeface="Arial" panose="020B0604020202020204" pitchFamily="34" charset="0"/>
              </a:rPr>
              <a:t>wherever possible</a:t>
            </a:r>
            <a:r>
              <a:rPr lang="en-US" sz="2000" dirty="0">
                <a:latin typeface="Arial" panose="020B0604020202020204" pitchFamily="34" charset="0"/>
                <a:cs typeface="Arial" panose="020B0604020202020204" pitchFamily="34" charset="0"/>
              </a:rPr>
              <a:t>, consistent with mission accomplishment. </a:t>
            </a:r>
          </a:p>
          <a:p>
            <a:pPr marL="515938" indent="-285750"/>
            <a:r>
              <a:rPr lang="en-US" sz="1800" dirty="0">
                <a:latin typeface="Arial" panose="020B0604020202020204" pitchFamily="34" charset="0"/>
                <a:cs typeface="Arial" panose="020B0604020202020204" pitchFamily="34" charset="0"/>
              </a:rPr>
              <a:t>If request is during normal duty hours/rosters, Soldier must be prepared to perform alternative duty or duty hours. </a:t>
            </a:r>
          </a:p>
          <a:p>
            <a:pPr marL="515938" indent="-285750"/>
            <a:r>
              <a:rPr lang="en-US" sz="1800" i="1" dirty="0">
                <a:latin typeface="Arial" panose="020B0604020202020204" pitchFamily="34" charset="0"/>
                <a:cs typeface="Arial" panose="020B0604020202020204" pitchFamily="34" charset="0"/>
              </a:rPr>
              <a:t>Commanders have the option of granting ordinary leave or a special pass for religious observances when observances interfere with normal duties.</a:t>
            </a:r>
          </a:p>
          <a:p>
            <a:pPr marL="0" indent="0">
              <a:buNone/>
            </a:pPr>
            <a:r>
              <a:rPr lang="en-US" sz="2000" b="1" i="1" dirty="0">
                <a:latin typeface="Arial" panose="020B0604020202020204" pitchFamily="34" charset="0"/>
                <a:cs typeface="Arial" panose="020B0604020202020204" pitchFamily="34" charset="0"/>
              </a:rPr>
              <a:t>b.</a:t>
            </a:r>
            <a:r>
              <a:rPr lang="en-US" sz="2000" b="1" dirty="0">
                <a:latin typeface="Arial" panose="020B0604020202020204" pitchFamily="34" charset="0"/>
                <a:cs typeface="Arial" panose="020B0604020202020204" pitchFamily="34" charset="0"/>
              </a:rPr>
              <a:t>  </a:t>
            </a:r>
            <a:r>
              <a:rPr lang="en-US" sz="2000" b="1" i="1" u="sng" dirty="0">
                <a:latin typeface="Arial" panose="020B0604020202020204" pitchFamily="34" charset="0"/>
                <a:cs typeface="Arial" panose="020B0604020202020204" pitchFamily="34" charset="0"/>
              </a:rPr>
              <a:t>Dietary practices</a:t>
            </a:r>
            <a:r>
              <a:rPr lang="en-US" sz="2000" i="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Commanders will ensure adequate menu and operational rations for Soldiers with religious dietary requirements. The Soldier may also request permission to take personal supplemental rations when in a field or combat environment. </a:t>
            </a:r>
          </a:p>
        </p:txBody>
      </p:sp>
      <p:sp>
        <p:nvSpPr>
          <p:cNvPr id="7" name="Title 1">
            <a:extLst>
              <a:ext uri="{FF2B5EF4-FFF2-40B4-BE49-F238E27FC236}">
                <a16:creationId xmlns:a16="http://schemas.microsoft.com/office/drawing/2014/main" id="{2A41E842-822F-4658-9A38-AE4BF8A40135}"/>
              </a:ext>
            </a:extLst>
          </p:cNvPr>
          <p:cNvSpPr>
            <a:spLocks noGrp="1"/>
          </p:cNvSpPr>
          <p:nvPr>
            <p:ph type="title"/>
          </p:nvPr>
        </p:nvSpPr>
        <p:spPr>
          <a:xfrm>
            <a:off x="798022" y="159843"/>
            <a:ext cx="8345978" cy="424341"/>
          </a:xfrm>
        </p:spPr>
        <p:txBody>
          <a:bodyPr>
            <a:normAutofit/>
          </a:bodyPr>
          <a:lstStyle/>
          <a:p>
            <a:pPr algn="ctr"/>
            <a:r>
              <a:rPr lang="en-US" sz="2400" b="1" dirty="0">
                <a:latin typeface="Arial" panose="020B0604020202020204" pitchFamily="34" charset="0"/>
                <a:cs typeface="Arial" panose="020B0604020202020204" pitchFamily="34" charset="0"/>
              </a:rPr>
              <a:t>Annex P 1. Related to Worship and Dietary Practices</a:t>
            </a:r>
          </a:p>
        </p:txBody>
      </p:sp>
    </p:spTree>
    <p:extLst>
      <p:ext uri="{BB962C8B-B14F-4D97-AF65-F5344CB8AC3E}">
        <p14:creationId xmlns:p14="http://schemas.microsoft.com/office/powerpoint/2010/main" val="53143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582" y="931425"/>
            <a:ext cx="8500225" cy="5569128"/>
          </a:xfrm>
        </p:spPr>
        <p:txBody>
          <a:bodyPr>
            <a:noAutofit/>
          </a:bodyPr>
          <a:lstStyle/>
          <a:p>
            <a:pPr marL="0" indent="0">
              <a:buNone/>
            </a:pPr>
            <a:r>
              <a:rPr lang="en-US" sz="2000" b="1" i="1" dirty="0">
                <a:latin typeface="Arial" panose="020B0604020202020204" pitchFamily="34" charset="0"/>
                <a:cs typeface="Arial" panose="020B0604020202020204" pitchFamily="34" charset="0"/>
              </a:rPr>
              <a:t>c.</a:t>
            </a:r>
            <a:r>
              <a:rPr lang="en-US" sz="2000" b="1" dirty="0">
                <a:latin typeface="Arial" panose="020B0604020202020204" pitchFamily="34" charset="0"/>
                <a:cs typeface="Arial" panose="020B0604020202020204" pitchFamily="34" charset="0"/>
              </a:rPr>
              <a:t>  </a:t>
            </a:r>
            <a:r>
              <a:rPr lang="en-US" sz="2000" b="1" i="1" u="sng" dirty="0">
                <a:latin typeface="Arial" panose="020B0604020202020204" pitchFamily="34" charset="0"/>
                <a:cs typeface="Arial" panose="020B0604020202020204" pitchFamily="34" charset="0"/>
              </a:rPr>
              <a:t>Request procedures</a:t>
            </a:r>
            <a:r>
              <a:rPr lang="en-US" sz="2000" i="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en-US" sz="1600" b="1" i="1" dirty="0">
                <a:latin typeface="Arial" panose="020B0604020202020204" pitchFamily="34" charset="0"/>
                <a:cs typeface="Arial" panose="020B0604020202020204" pitchFamily="34" charset="0"/>
              </a:rPr>
              <a:t>**Applies Worship &amp; Dietary Requests not requiring waiver of Army policy (AKA ROUTINE requests).</a:t>
            </a:r>
          </a:p>
          <a:p>
            <a:pPr marL="282575" indent="0">
              <a:spcBef>
                <a:spcPts val="600"/>
              </a:spcBef>
              <a:buNone/>
            </a:pPr>
            <a:r>
              <a:rPr lang="en-US" sz="2000" dirty="0">
                <a:latin typeface="Arial" panose="020B0604020202020204" pitchFamily="34" charset="0"/>
                <a:cs typeface="Arial" panose="020B0604020202020204" pitchFamily="34" charset="0"/>
              </a:rPr>
              <a:t>(1)  Soldier makes request. </a:t>
            </a:r>
          </a:p>
          <a:p>
            <a:pPr marL="282575" indent="0">
              <a:spcBef>
                <a:spcPts val="600"/>
              </a:spcBef>
              <a:buNone/>
            </a:pPr>
            <a:r>
              <a:rPr lang="en-US" sz="2000" dirty="0">
                <a:latin typeface="Arial" panose="020B0604020202020204" pitchFamily="34" charset="0"/>
                <a:cs typeface="Arial" panose="020B0604020202020204" pitchFamily="34" charset="0"/>
              </a:rPr>
              <a:t>(2)  If approved informally (verbal) the issue is closed. CDR assists in the actions necessary to the accommodation </a:t>
            </a:r>
          </a:p>
          <a:p>
            <a:pPr marL="282575" indent="0">
              <a:spcBef>
                <a:spcPts val="600"/>
              </a:spcBef>
              <a:buNone/>
            </a:pPr>
            <a:r>
              <a:rPr lang="en-US" sz="2000" dirty="0">
                <a:latin typeface="Arial" panose="020B0604020202020204" pitchFamily="34" charset="0"/>
                <a:cs typeface="Arial" panose="020B0604020202020204" pitchFamily="34" charset="0"/>
              </a:rPr>
              <a:t>(3)  If approved formally (written), CDR must provide written notice and maintain a copy in unit files. The accommodation remains in effect while in that unit unless revoked in writing.</a:t>
            </a:r>
          </a:p>
          <a:p>
            <a:pPr marL="684213" indent="-171450">
              <a:spcBef>
                <a:spcPts val="600"/>
              </a:spcBef>
            </a:pPr>
            <a:r>
              <a:rPr lang="en-US" sz="1600" dirty="0">
                <a:latin typeface="Arial" panose="020B0604020202020204" pitchFamily="34" charset="0"/>
                <a:cs typeface="Arial" panose="020B0604020202020204" pitchFamily="34" charset="0"/>
              </a:rPr>
              <a:t>Commanders </a:t>
            </a:r>
            <a:r>
              <a:rPr lang="en-US" sz="1600" b="1" dirty="0">
                <a:latin typeface="Arial" panose="020B0604020202020204" pitchFamily="34" charset="0"/>
                <a:cs typeface="Arial" panose="020B0604020202020204" pitchFamily="34" charset="0"/>
              </a:rPr>
              <a:t>should review </a:t>
            </a:r>
            <a:r>
              <a:rPr lang="en-US" sz="1600" dirty="0">
                <a:latin typeface="Arial" panose="020B0604020202020204" pitchFamily="34" charset="0"/>
                <a:cs typeface="Arial" panose="020B0604020202020204" pitchFamily="34" charset="0"/>
              </a:rPr>
              <a:t>approved accommodations to determine if the conditions leading to an accommodation still apply. </a:t>
            </a:r>
          </a:p>
          <a:p>
            <a:pPr marL="684213" indent="-171450">
              <a:spcBef>
                <a:spcPts val="600"/>
              </a:spcBef>
            </a:pPr>
            <a:r>
              <a:rPr lang="en-US" sz="1600" dirty="0">
                <a:latin typeface="Arial" panose="020B0604020202020204" pitchFamily="34" charset="0"/>
                <a:cs typeface="Arial" panose="020B0604020202020204" pitchFamily="34" charset="0"/>
              </a:rPr>
              <a:t>Revocation based on criteria discussed in </a:t>
            </a:r>
            <a:r>
              <a:rPr lang="en-US" sz="1600" i="1" u="sng" dirty="0">
                <a:latin typeface="Arial" panose="020B0604020202020204" pitchFamily="34" charset="0"/>
                <a:cs typeface="Arial" panose="020B0604020202020204" pitchFamily="34" charset="0"/>
              </a:rPr>
              <a:t>paragraph 5–6a</a:t>
            </a:r>
            <a:r>
              <a:rPr lang="en-US" sz="1600" dirty="0">
                <a:latin typeface="Arial" panose="020B0604020202020204" pitchFamily="34" charset="0"/>
                <a:cs typeface="Arial" panose="020B0604020202020204" pitchFamily="34" charset="0"/>
              </a:rPr>
              <a:t>. </a:t>
            </a:r>
          </a:p>
          <a:p>
            <a:pPr marL="684213" indent="-171450">
              <a:spcBef>
                <a:spcPts val="600"/>
              </a:spcBef>
            </a:pPr>
            <a:r>
              <a:rPr lang="en-US" sz="1600" dirty="0">
                <a:latin typeface="Arial" panose="020B0604020202020204" pitchFamily="34" charset="0"/>
                <a:cs typeface="Arial" panose="020B0604020202020204" pitchFamily="34" charset="0"/>
              </a:rPr>
              <a:t>If accommodation is revoked, Soldier may appeal to the next higher commander using the procedures in </a:t>
            </a:r>
            <a:r>
              <a:rPr lang="en-US" sz="1600" i="1" u="sng" dirty="0">
                <a:solidFill>
                  <a:prstClr val="black"/>
                </a:solidFill>
                <a:latin typeface="Arial" panose="020B0604020202020204" pitchFamily="34" charset="0"/>
                <a:cs typeface="Arial" panose="020B0604020202020204" pitchFamily="34" charset="0"/>
              </a:rPr>
              <a:t>Annex P 1paragraph d.</a:t>
            </a:r>
            <a:r>
              <a:rPr lang="en-US" sz="1600" dirty="0">
                <a:latin typeface="Arial" panose="020B0604020202020204" pitchFamily="34" charset="0"/>
                <a:cs typeface="Arial" panose="020B0604020202020204" pitchFamily="34" charset="0"/>
              </a:rPr>
              <a:t>.</a:t>
            </a:r>
          </a:p>
          <a:p>
            <a:pPr marL="282575" indent="0">
              <a:spcBef>
                <a:spcPts val="600"/>
              </a:spcBef>
              <a:buNone/>
            </a:pPr>
            <a:r>
              <a:rPr lang="en-US" sz="2000" dirty="0">
                <a:latin typeface="Arial" panose="020B0604020202020204" pitchFamily="34" charset="0"/>
                <a:cs typeface="Arial" panose="020B0604020202020204" pitchFamily="34" charset="0"/>
              </a:rPr>
              <a:t>(4)  If commander disapproves request, they will provide written notice and maintain a copy in unit files. </a:t>
            </a:r>
          </a:p>
          <a:p>
            <a:pPr marL="738188" indent="-165100">
              <a:spcBef>
                <a:spcPts val="600"/>
              </a:spcBef>
            </a:pPr>
            <a:r>
              <a:rPr lang="en-US" sz="1600" b="1" dirty="0">
                <a:latin typeface="Arial" panose="020B0604020202020204" pitchFamily="34" charset="0"/>
                <a:cs typeface="Arial" panose="020B0604020202020204" pitchFamily="34" charset="0"/>
              </a:rPr>
              <a:t>Commanders will respond to ALL requests in 10 working days</a:t>
            </a:r>
            <a:r>
              <a:rPr lang="en-US" sz="1600" dirty="0">
                <a:latin typeface="Arial" panose="020B0604020202020204" pitchFamily="34" charset="0"/>
                <a:cs typeface="Arial" panose="020B0604020202020204" pitchFamily="34" charset="0"/>
              </a:rPr>
              <a:t>.</a:t>
            </a:r>
          </a:p>
          <a:p>
            <a:pPr marL="738188" indent="-165100">
              <a:spcBef>
                <a:spcPts val="600"/>
              </a:spcBef>
            </a:pPr>
            <a:r>
              <a:rPr lang="en-US" sz="1600" dirty="0">
                <a:latin typeface="Arial" panose="020B0604020202020204" pitchFamily="34" charset="0"/>
                <a:cs typeface="Arial" panose="020B0604020202020204" pitchFamily="34" charset="0"/>
              </a:rPr>
              <a:t>Disapproval must be based upon the criteria in </a:t>
            </a:r>
            <a:r>
              <a:rPr lang="en-US" sz="1600" i="1" u="sng" dirty="0">
                <a:latin typeface="Arial" panose="020B0604020202020204" pitchFamily="34" charset="0"/>
                <a:cs typeface="Arial" panose="020B0604020202020204" pitchFamily="34" charset="0"/>
              </a:rPr>
              <a:t>paragraph 5–6a.</a:t>
            </a:r>
          </a:p>
          <a:p>
            <a:pPr marL="738188" indent="-165100">
              <a:spcBef>
                <a:spcPts val="600"/>
              </a:spcBef>
            </a:pPr>
            <a:r>
              <a:rPr lang="en-US" sz="1600" dirty="0">
                <a:latin typeface="Arial" panose="020B0604020202020204" pitchFamily="34" charset="0"/>
                <a:cs typeface="Arial" panose="020B0604020202020204" pitchFamily="34" charset="0"/>
              </a:rPr>
              <a:t>The Soldier may appeal disapproval to the next higher commander up through their chain to DCS G-1 using the procedures in </a:t>
            </a:r>
            <a:r>
              <a:rPr lang="en-US" sz="1600" i="1" u="sng" dirty="0">
                <a:latin typeface="Arial" panose="020B0604020202020204" pitchFamily="34" charset="0"/>
                <a:cs typeface="Arial" panose="020B0604020202020204" pitchFamily="34" charset="0"/>
              </a:rPr>
              <a:t>paragraph d.</a:t>
            </a:r>
          </a:p>
        </p:txBody>
      </p:sp>
      <p:sp>
        <p:nvSpPr>
          <p:cNvPr id="6" name="Title 1">
            <a:extLst>
              <a:ext uri="{FF2B5EF4-FFF2-40B4-BE49-F238E27FC236}">
                <a16:creationId xmlns:a16="http://schemas.microsoft.com/office/drawing/2014/main" id="{693363ED-4938-4F29-98BE-0BBDCC805606}"/>
              </a:ext>
            </a:extLst>
          </p:cNvPr>
          <p:cNvSpPr>
            <a:spLocks noGrp="1"/>
          </p:cNvSpPr>
          <p:nvPr>
            <p:ph type="title"/>
          </p:nvPr>
        </p:nvSpPr>
        <p:spPr>
          <a:xfrm>
            <a:off x="798022" y="159843"/>
            <a:ext cx="8345978" cy="424341"/>
          </a:xfrm>
        </p:spPr>
        <p:txBody>
          <a:bodyPr>
            <a:normAutofit/>
          </a:bodyPr>
          <a:lstStyle/>
          <a:p>
            <a:pPr algn="ctr"/>
            <a:r>
              <a:rPr lang="en-US" sz="2400" b="1" dirty="0">
                <a:latin typeface="Arial" panose="020B0604020202020204" pitchFamily="34" charset="0"/>
                <a:cs typeface="Arial" panose="020B0604020202020204" pitchFamily="34" charset="0"/>
              </a:rPr>
              <a:t>Annex P 1. Related to Worship and Dietary Practices</a:t>
            </a:r>
          </a:p>
        </p:txBody>
      </p:sp>
    </p:spTree>
    <p:extLst>
      <p:ext uri="{BB962C8B-B14F-4D97-AF65-F5344CB8AC3E}">
        <p14:creationId xmlns:p14="http://schemas.microsoft.com/office/powerpoint/2010/main" val="101507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886" y="931424"/>
            <a:ext cx="8345978" cy="5424927"/>
          </a:xfrm>
        </p:spPr>
        <p:txBody>
          <a:bodyPr>
            <a:noAutofit/>
          </a:bodyPr>
          <a:lstStyle/>
          <a:p>
            <a:pPr marL="0" indent="0">
              <a:spcBef>
                <a:spcPts val="600"/>
              </a:spcBef>
              <a:spcAft>
                <a:spcPts val="1200"/>
              </a:spcAft>
              <a:buNone/>
            </a:pPr>
            <a:r>
              <a:rPr lang="en-US" sz="2000" b="1" i="1" dirty="0">
                <a:latin typeface="Arial" panose="020B0604020202020204" pitchFamily="34" charset="0"/>
                <a:cs typeface="Arial" panose="020B0604020202020204" pitchFamily="34" charset="0"/>
              </a:rPr>
              <a:t>d.</a:t>
            </a:r>
            <a:r>
              <a:rPr lang="en-US" sz="2000" b="1" dirty="0">
                <a:latin typeface="Arial" panose="020B0604020202020204" pitchFamily="34" charset="0"/>
                <a:cs typeface="Arial" panose="020B0604020202020204" pitchFamily="34" charset="0"/>
              </a:rPr>
              <a:t>  </a:t>
            </a:r>
            <a:r>
              <a:rPr lang="en-US" sz="2000" b="1" i="1" u="sng" dirty="0">
                <a:latin typeface="Arial" panose="020B0604020202020204" pitchFamily="34" charset="0"/>
                <a:cs typeface="Arial" panose="020B0604020202020204" pitchFamily="34" charset="0"/>
              </a:rPr>
              <a:t>Appeal procedures</a:t>
            </a:r>
            <a:r>
              <a:rPr lang="en-US" sz="2000" b="1" i="1" dirty="0">
                <a:latin typeface="Arial" panose="020B0604020202020204" pitchFamily="34" charset="0"/>
                <a:cs typeface="Arial" panose="020B0604020202020204" pitchFamily="34" charset="0"/>
              </a:rPr>
              <a:t>. </a:t>
            </a:r>
            <a:r>
              <a:rPr lang="en-US" sz="1600" b="1" i="1" dirty="0">
                <a:solidFill>
                  <a:prstClr val="black"/>
                </a:solidFill>
                <a:latin typeface="Arial" panose="020B0604020202020204" pitchFamily="34" charset="0"/>
                <a:cs typeface="Arial" panose="020B0604020202020204" pitchFamily="34" charset="0"/>
              </a:rPr>
              <a:t>**Applies to ROUTINE Worship &amp; Dietary Requests</a:t>
            </a:r>
            <a:endParaRPr lang="en-US" sz="2000" b="1" u="sng" dirty="0">
              <a:latin typeface="Arial" panose="020B0604020202020204" pitchFamily="34" charset="0"/>
              <a:cs typeface="Arial" panose="020B0604020202020204" pitchFamily="34" charset="0"/>
            </a:endParaRPr>
          </a:p>
          <a:p>
            <a:pPr marL="341313" indent="0">
              <a:spcBef>
                <a:spcPts val="600"/>
              </a:spcBef>
              <a:buNone/>
            </a:pPr>
            <a:r>
              <a:rPr lang="en-US" sz="2000" dirty="0">
                <a:latin typeface="Arial" panose="020B0604020202020204" pitchFamily="34" charset="0"/>
                <a:cs typeface="Arial" panose="020B0604020202020204" pitchFamily="34" charset="0"/>
              </a:rPr>
              <a:t>(1)  If a commander disapproves a request for accommodation, the Soldier can appeal. </a:t>
            </a:r>
          </a:p>
          <a:p>
            <a:pPr marL="341313" indent="0">
              <a:spcBef>
                <a:spcPts val="600"/>
              </a:spcBef>
              <a:buNone/>
            </a:pPr>
            <a:r>
              <a:rPr lang="en-US" sz="2000" dirty="0">
                <a:latin typeface="Arial" panose="020B0604020202020204" pitchFamily="34" charset="0"/>
                <a:cs typeface="Arial" panose="020B0604020202020204" pitchFamily="34" charset="0"/>
              </a:rPr>
              <a:t>(2)  Appeals must be in writing, explain the accommodation, burden, and religious basis for the request. Documentation from religious leaders, religious texts may assist in evaluation.</a:t>
            </a:r>
          </a:p>
          <a:p>
            <a:pPr marL="341313" indent="0">
              <a:spcBef>
                <a:spcPts val="600"/>
              </a:spcBef>
              <a:buNone/>
            </a:pPr>
            <a:r>
              <a:rPr lang="en-US" sz="2000" dirty="0">
                <a:latin typeface="Arial" panose="020B0604020202020204" pitchFamily="34" charset="0"/>
                <a:cs typeface="Arial" panose="020B0604020202020204" pitchFamily="34" charset="0"/>
              </a:rPr>
              <a:t>(3) Commander arranges interview between the requestor and the unit chaplain or other chaplain determined by a senior chaplain. </a:t>
            </a:r>
          </a:p>
          <a:p>
            <a:pPr marL="914400" indent="-174625">
              <a:spcBef>
                <a:spcPts val="600"/>
              </a:spcBef>
            </a:pPr>
            <a:r>
              <a:rPr lang="en-US" sz="1800" dirty="0">
                <a:latin typeface="Arial" panose="020B0604020202020204" pitchFamily="34" charset="0"/>
                <a:cs typeface="Arial" panose="020B0604020202020204" pitchFamily="34" charset="0"/>
              </a:rPr>
              <a:t>Interviewing chaplain provides memorandum summarizing interview addressing the </a:t>
            </a:r>
            <a:r>
              <a:rPr lang="en-US" sz="1800" u="sng" dirty="0">
                <a:latin typeface="Arial" panose="020B0604020202020204" pitchFamily="34" charset="0"/>
                <a:cs typeface="Arial" panose="020B0604020202020204" pitchFamily="34" charset="0"/>
              </a:rPr>
              <a:t>religious basis, burden, and sincerity of the request</a:t>
            </a:r>
            <a:r>
              <a:rPr lang="en-US" sz="1800" dirty="0">
                <a:latin typeface="Arial" panose="020B0604020202020204" pitchFamily="34" charset="0"/>
                <a:cs typeface="Arial" panose="020B0604020202020204" pitchFamily="34" charset="0"/>
              </a:rPr>
              <a:t>. </a:t>
            </a:r>
          </a:p>
          <a:p>
            <a:pPr marL="914400" indent="-174625">
              <a:spcBef>
                <a:spcPts val="600"/>
              </a:spcBef>
            </a:pPr>
            <a:r>
              <a:rPr lang="en-US" sz="1800" dirty="0">
                <a:latin typeface="Arial" panose="020B0604020202020204" pitchFamily="34" charset="0"/>
                <a:cs typeface="Arial" panose="020B0604020202020204" pitchFamily="34" charset="0"/>
              </a:rPr>
              <a:t>Memorandums from other chaplains may accompany the request but do not meet the requirement for the assigned chaplain.</a:t>
            </a:r>
          </a:p>
          <a:p>
            <a:pPr marL="341313" indent="0">
              <a:spcBef>
                <a:spcPts val="600"/>
              </a:spcBef>
              <a:buNone/>
            </a:pPr>
            <a:r>
              <a:rPr lang="en-US" sz="2000" dirty="0">
                <a:latin typeface="Arial" panose="020B0604020202020204" pitchFamily="34" charset="0"/>
                <a:cs typeface="Arial" panose="020B0604020202020204" pitchFamily="34" charset="0"/>
              </a:rPr>
              <a:t>(4) Appeal packet is returned to the disapproving commander for consideration. If that commander approves the appeal, the ISSUE is CLOSED. Written approval is returned to the Soldier. </a:t>
            </a:r>
          </a:p>
        </p:txBody>
      </p:sp>
      <p:sp>
        <p:nvSpPr>
          <p:cNvPr id="9" name="Title 1">
            <a:extLst>
              <a:ext uri="{FF2B5EF4-FFF2-40B4-BE49-F238E27FC236}">
                <a16:creationId xmlns:a16="http://schemas.microsoft.com/office/drawing/2014/main" id="{72D9328D-7BF3-44E5-8851-FB2B84119767}"/>
              </a:ext>
            </a:extLst>
          </p:cNvPr>
          <p:cNvSpPr>
            <a:spLocks noGrp="1"/>
          </p:cNvSpPr>
          <p:nvPr>
            <p:ph type="title"/>
          </p:nvPr>
        </p:nvSpPr>
        <p:spPr>
          <a:xfrm>
            <a:off x="798022" y="159843"/>
            <a:ext cx="8345978" cy="424341"/>
          </a:xfrm>
        </p:spPr>
        <p:txBody>
          <a:bodyPr>
            <a:normAutofit/>
          </a:bodyPr>
          <a:lstStyle/>
          <a:p>
            <a:pPr algn="ctr"/>
            <a:r>
              <a:rPr lang="en-US" sz="2400" b="1" dirty="0">
                <a:latin typeface="Arial" panose="020B0604020202020204" pitchFamily="34" charset="0"/>
                <a:cs typeface="Arial" panose="020B0604020202020204" pitchFamily="34" charset="0"/>
              </a:rPr>
              <a:t>Annex P 1. Related to Worship and Dietary Practices</a:t>
            </a:r>
          </a:p>
        </p:txBody>
      </p:sp>
    </p:spTree>
    <p:extLst>
      <p:ext uri="{BB962C8B-B14F-4D97-AF65-F5344CB8AC3E}">
        <p14:creationId xmlns:p14="http://schemas.microsoft.com/office/powerpoint/2010/main" val="372672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886" y="931424"/>
            <a:ext cx="8345978" cy="5424927"/>
          </a:xfrm>
        </p:spPr>
        <p:txBody>
          <a:bodyPr>
            <a:noAutofit/>
          </a:bodyPr>
          <a:lstStyle/>
          <a:p>
            <a:pPr marL="0" indent="0">
              <a:spcAft>
                <a:spcPts val="1200"/>
              </a:spcAft>
              <a:buNone/>
            </a:pPr>
            <a:r>
              <a:rPr lang="en-US" sz="2000" b="1" i="1" dirty="0">
                <a:latin typeface="Arial" panose="020B0604020202020204" pitchFamily="34" charset="0"/>
                <a:cs typeface="Arial" panose="020B0604020202020204" pitchFamily="34" charset="0"/>
              </a:rPr>
              <a:t>d.</a:t>
            </a:r>
            <a:r>
              <a:rPr lang="en-US" sz="2000" b="1" dirty="0">
                <a:latin typeface="Arial" panose="020B0604020202020204" pitchFamily="34" charset="0"/>
                <a:cs typeface="Arial" panose="020B0604020202020204" pitchFamily="34" charset="0"/>
              </a:rPr>
              <a:t>  </a:t>
            </a:r>
            <a:r>
              <a:rPr lang="en-US" sz="2000" b="1" i="1" u="sng" dirty="0">
                <a:latin typeface="Arial" panose="020B0604020202020204" pitchFamily="34" charset="0"/>
                <a:cs typeface="Arial" panose="020B0604020202020204" pitchFamily="34" charset="0"/>
              </a:rPr>
              <a:t>Appeal procedures</a:t>
            </a:r>
            <a:r>
              <a:rPr lang="en-US" sz="2000" b="1" i="1" dirty="0">
                <a:latin typeface="Arial" panose="020B0604020202020204" pitchFamily="34" charset="0"/>
                <a:cs typeface="Arial" panose="020B0604020202020204" pitchFamily="34" charset="0"/>
              </a:rPr>
              <a:t> (cont.)</a:t>
            </a:r>
            <a:endParaRPr lang="en-US" sz="2000" b="1" dirty="0">
              <a:latin typeface="Arial" panose="020B0604020202020204" pitchFamily="34" charset="0"/>
              <a:cs typeface="Arial" panose="020B0604020202020204" pitchFamily="34" charset="0"/>
            </a:endParaRPr>
          </a:p>
          <a:p>
            <a:pPr marL="341313" indent="0">
              <a:spcBef>
                <a:spcPts val="600"/>
              </a:spcBef>
              <a:buNone/>
            </a:pPr>
            <a:r>
              <a:rPr lang="en-US" sz="2000" dirty="0">
                <a:latin typeface="Arial" panose="020B0604020202020204" pitchFamily="34" charset="0"/>
                <a:cs typeface="Arial" panose="020B0604020202020204" pitchFamily="34" charset="0"/>
              </a:rPr>
              <a:t>(5)  If the commander disapproves, the appeal packet is endorsed and forwarded to the next higher level of command for consideration. If any commander </a:t>
            </a:r>
            <a:r>
              <a:rPr lang="en-US" sz="1800" i="1" dirty="0">
                <a:latin typeface="Arial" panose="020B0604020202020204" pitchFamily="34" charset="0"/>
                <a:cs typeface="Arial" panose="020B0604020202020204" pitchFamily="34" charset="0"/>
              </a:rPr>
              <a:t>(unit through GCMCA) </a:t>
            </a:r>
            <a:r>
              <a:rPr lang="en-US" sz="2000" dirty="0">
                <a:latin typeface="Arial" panose="020B0604020202020204" pitchFamily="34" charset="0"/>
                <a:cs typeface="Arial" panose="020B0604020202020204" pitchFamily="34" charset="0"/>
              </a:rPr>
              <a:t>approves the appeal, the ISSUE is CLOSED. Written approval is returned to the Soldier.</a:t>
            </a:r>
          </a:p>
          <a:p>
            <a:pPr marL="341313" indent="0">
              <a:spcBef>
                <a:spcPts val="600"/>
              </a:spcBef>
              <a:buNone/>
            </a:pPr>
            <a:r>
              <a:rPr lang="en-US" sz="2000" dirty="0">
                <a:latin typeface="Arial" panose="020B0604020202020204" pitchFamily="34" charset="0"/>
                <a:cs typeface="Arial" panose="020B0604020202020204" pitchFamily="34" charset="0"/>
              </a:rPr>
              <a:t>(6) If all levels of command disapprove</a:t>
            </a:r>
            <a:r>
              <a:rPr lang="en-US" sz="2000" i="1"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(unit through GCMCA)</a:t>
            </a:r>
            <a:r>
              <a:rPr lang="en-US" sz="18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packet will be forwarded to the DCS, G-1 for final decision by the SECARMY or designee.</a:t>
            </a:r>
          </a:p>
          <a:p>
            <a:pPr marL="341313" indent="0">
              <a:spcBef>
                <a:spcPts val="600"/>
              </a:spcBef>
              <a:buNone/>
            </a:pPr>
            <a:r>
              <a:rPr lang="en-US" sz="2000" dirty="0">
                <a:latin typeface="Arial" panose="020B0604020202020204" pitchFamily="34" charset="0"/>
                <a:cs typeface="Arial" panose="020B0604020202020204" pitchFamily="34" charset="0"/>
              </a:rPr>
              <a:t>(7) A legal review is required at the GCMCA prior to forwarding to the DCS, G-1. </a:t>
            </a:r>
          </a:p>
          <a:p>
            <a:pPr marL="341313" indent="0">
              <a:spcBef>
                <a:spcPts val="600"/>
              </a:spcBef>
              <a:buNone/>
            </a:pPr>
            <a:r>
              <a:rPr lang="en-US" sz="2000" dirty="0">
                <a:latin typeface="Arial" panose="020B0604020202020204" pitchFamily="34" charset="0"/>
                <a:cs typeface="Arial" panose="020B0604020202020204" pitchFamily="34" charset="0"/>
              </a:rPr>
              <a:t>(8)  </a:t>
            </a:r>
            <a:r>
              <a:rPr lang="en-US" sz="2000" b="1" dirty="0">
                <a:latin typeface="Arial" panose="020B0604020202020204" pitchFamily="34" charset="0"/>
                <a:cs typeface="Arial" panose="020B0604020202020204" pitchFamily="34" charset="0"/>
              </a:rPr>
              <a:t>Appeals to SECARMY must reach the DCS, G–1 within 30 days </a:t>
            </a:r>
            <a:r>
              <a:rPr lang="en-US" sz="2000" dirty="0">
                <a:latin typeface="Arial" panose="020B0604020202020204" pitchFamily="34" charset="0"/>
                <a:cs typeface="Arial" panose="020B0604020202020204" pitchFamily="34" charset="0"/>
              </a:rPr>
              <a:t>from when Soldier submits the original appeal (60 days for ARNG, and USAR). </a:t>
            </a:r>
          </a:p>
          <a:p>
            <a:pPr marL="1030288" indent="-342900">
              <a:spcBef>
                <a:spcPts val="600"/>
              </a:spcBef>
            </a:pPr>
            <a:r>
              <a:rPr lang="en-US" sz="1800" b="1" dirty="0">
                <a:latin typeface="Arial" panose="020B0604020202020204" pitchFamily="34" charset="0"/>
                <a:cs typeface="Arial" panose="020B0604020202020204" pitchFamily="34" charset="0"/>
              </a:rPr>
              <a:t>Disapprovals by the SECARMY or designee are final. </a:t>
            </a:r>
          </a:p>
          <a:p>
            <a:pPr marL="1030288" indent="-342900">
              <a:spcBef>
                <a:spcPts val="600"/>
              </a:spcBef>
            </a:pPr>
            <a:r>
              <a:rPr lang="en-US" sz="1800" b="1" dirty="0">
                <a:latin typeface="Arial" panose="020B0604020202020204" pitchFamily="34" charset="0"/>
                <a:cs typeface="Arial" panose="020B0604020202020204" pitchFamily="34" charset="0"/>
              </a:rPr>
              <a:t>Subsequent requests considered ONLY if based on substantially different grounds or supported by substantially new evidence.</a:t>
            </a:r>
            <a:endParaRPr lang="en-US" sz="18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72D9328D-7BF3-44E5-8851-FB2B84119767}"/>
              </a:ext>
            </a:extLst>
          </p:cNvPr>
          <p:cNvSpPr>
            <a:spLocks noGrp="1"/>
          </p:cNvSpPr>
          <p:nvPr>
            <p:ph type="title"/>
          </p:nvPr>
        </p:nvSpPr>
        <p:spPr>
          <a:xfrm>
            <a:off x="798022" y="159843"/>
            <a:ext cx="8345978" cy="424341"/>
          </a:xfrm>
        </p:spPr>
        <p:txBody>
          <a:bodyPr>
            <a:normAutofit/>
          </a:bodyPr>
          <a:lstStyle/>
          <a:p>
            <a:pPr algn="ctr"/>
            <a:r>
              <a:rPr lang="en-US" sz="2400" b="1" dirty="0">
                <a:latin typeface="Arial" panose="020B0604020202020204" pitchFamily="34" charset="0"/>
                <a:cs typeface="Arial" panose="020B0604020202020204" pitchFamily="34" charset="0"/>
              </a:rPr>
              <a:t>Annex P 1. Related to Worship and Dietary Practices</a:t>
            </a:r>
          </a:p>
        </p:txBody>
      </p:sp>
    </p:spTree>
    <p:extLst>
      <p:ext uri="{BB962C8B-B14F-4D97-AF65-F5344CB8AC3E}">
        <p14:creationId xmlns:p14="http://schemas.microsoft.com/office/powerpoint/2010/main" val="50716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1118" y="84083"/>
            <a:ext cx="7142225" cy="478325"/>
          </a:xfrm>
        </p:spPr>
        <p:txBody>
          <a:bodyPr>
            <a:normAutofit/>
          </a:bodyPr>
          <a:lstStyle/>
          <a:p>
            <a:r>
              <a:rPr lang="en-US" sz="2400" dirty="0"/>
              <a:t>P-2. Requests Related to Medical Care</a:t>
            </a:r>
          </a:p>
        </p:txBody>
      </p:sp>
      <p:sp>
        <p:nvSpPr>
          <p:cNvPr id="2" name="Rectangle 1">
            <a:extLst>
              <a:ext uri="{FF2B5EF4-FFF2-40B4-BE49-F238E27FC236}">
                <a16:creationId xmlns:a16="http://schemas.microsoft.com/office/drawing/2014/main" id="{6214177F-E522-4E99-9D3A-DA087C0C21C1}"/>
              </a:ext>
            </a:extLst>
          </p:cNvPr>
          <p:cNvSpPr/>
          <p:nvPr/>
        </p:nvSpPr>
        <p:spPr>
          <a:xfrm>
            <a:off x="440372" y="943704"/>
            <a:ext cx="8263255" cy="5262979"/>
          </a:xfrm>
          <a:prstGeom prst="rect">
            <a:avLst/>
          </a:prstGeom>
        </p:spPr>
        <p:txBody>
          <a:bodyPr wrap="square">
            <a:spAutoFit/>
          </a:bodyPr>
          <a:lstStyle/>
          <a:p>
            <a:pPr>
              <a:spcBef>
                <a:spcPts val="600"/>
              </a:spcBef>
              <a:spcAft>
                <a:spcPts val="600"/>
              </a:spcAft>
              <a:tabLst>
                <a:tab pos="342900" algn="l"/>
              </a:tabLst>
            </a:pPr>
            <a:r>
              <a:rPr lang="en-US" sz="2000" b="1" dirty="0" err="1">
                <a:latin typeface="Arial" panose="020B0604020202020204" pitchFamily="34" charset="0"/>
                <a:ea typeface="Batang" panose="02030600000101010101" pitchFamily="18" charset="-127"/>
                <a:cs typeface="Arial" panose="020B0604020202020204" pitchFamily="34" charset="0"/>
              </a:rPr>
              <a:t>P2</a:t>
            </a:r>
            <a:r>
              <a:rPr lang="en-US" sz="2000" b="1" dirty="0">
                <a:latin typeface="Arial" panose="020B0604020202020204" pitchFamily="34" charset="0"/>
                <a:ea typeface="Batang" panose="02030600000101010101" pitchFamily="18" charset="-127"/>
                <a:cs typeface="Arial" panose="020B0604020202020204" pitchFamily="34" charset="0"/>
              </a:rPr>
              <a:t>. Processing requests related to medical care</a:t>
            </a:r>
            <a:endParaRPr lang="en-US" sz="2000" dirty="0">
              <a:latin typeface="Arial" panose="020B0604020202020204" pitchFamily="34" charset="0"/>
              <a:ea typeface="Batang" panose="02030600000101010101" pitchFamily="18" charset="-127"/>
              <a:cs typeface="Arial" panose="020B0604020202020204" pitchFamily="34" charset="0"/>
            </a:endParaRPr>
          </a:p>
          <a:p>
            <a:pPr marL="111125" lvl="1">
              <a:spcBef>
                <a:spcPts val="600"/>
              </a:spcBef>
            </a:pPr>
            <a:r>
              <a:rPr lang="en-US" b="1" i="1" u="sng" dirty="0">
                <a:latin typeface="Arial" panose="020B0604020202020204" pitchFamily="34" charset="0"/>
                <a:ea typeface="Batang" panose="02030600000101010101" pitchFamily="18" charset="-127"/>
                <a:cs typeface="Arial" panose="020B0604020202020204" pitchFamily="34" charset="0"/>
              </a:rPr>
              <a:t>a.</a:t>
            </a:r>
            <a:r>
              <a:rPr lang="en-US" b="1" u="sng" dirty="0">
                <a:latin typeface="Arial" panose="020B0604020202020204" pitchFamily="34" charset="0"/>
                <a:ea typeface="Batang" panose="02030600000101010101" pitchFamily="18" charset="-127"/>
                <a:cs typeface="Arial" panose="020B0604020202020204" pitchFamily="34" charset="0"/>
              </a:rPr>
              <a:t> </a:t>
            </a:r>
            <a:r>
              <a:rPr lang="en-US" b="1" i="1" u="sng" dirty="0">
                <a:latin typeface="Arial" panose="020B0604020202020204" pitchFamily="34" charset="0"/>
                <a:ea typeface="Batang" panose="02030600000101010101" pitchFamily="18" charset="-127"/>
                <a:cs typeface="Arial" panose="020B0604020202020204" pitchFamily="34" charset="0"/>
              </a:rPr>
              <a:t>Self-care or refusal of treatment</a:t>
            </a:r>
            <a:r>
              <a:rPr lang="en-US" i="1" dirty="0">
                <a:latin typeface="Arial" panose="020B0604020202020204" pitchFamily="34" charset="0"/>
                <a:ea typeface="Batang" panose="02030600000101010101" pitchFamily="18" charset="-127"/>
                <a:cs typeface="Arial" panose="020B0604020202020204" pitchFamily="34" charset="0"/>
              </a:rPr>
              <a:t>.</a:t>
            </a:r>
            <a:r>
              <a:rPr lang="en-US" dirty="0">
                <a:latin typeface="Arial" panose="020B0604020202020204" pitchFamily="34" charset="0"/>
                <a:ea typeface="Batang" panose="02030600000101010101" pitchFamily="18" charset="-127"/>
                <a:cs typeface="Arial" panose="020B0604020202020204" pitchFamily="34" charset="0"/>
              </a:rPr>
              <a:t>  A Soldier may request to have medical care withheld for non-emergency or nonlife-threatening illnesses and injuries. </a:t>
            </a:r>
          </a:p>
          <a:p>
            <a:pPr marL="285750" lvl="1" indent="-174625">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Accommodations for medical care are fact specific. </a:t>
            </a:r>
          </a:p>
          <a:p>
            <a:pPr marL="285750" lvl="1" indent="-174625">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Blanket requests covering unspecified future care will not be approved</a:t>
            </a:r>
            <a:r>
              <a:rPr lang="en-US" dirty="0">
                <a:latin typeface="Arial" panose="020B0604020202020204" pitchFamily="34" charset="0"/>
                <a:ea typeface="Batang" panose="02030600000101010101" pitchFamily="18" charset="-127"/>
                <a:cs typeface="Arial" panose="020B0604020202020204" pitchFamily="34" charset="0"/>
              </a:rPr>
              <a:t>. </a:t>
            </a:r>
          </a:p>
          <a:p>
            <a:pPr marL="285750" lvl="1" indent="-174625">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An MTF CDR can, in coordination with unit CDR, consider treatment options to include </a:t>
            </a:r>
            <a:r>
              <a:rPr lang="en-US" b="1" dirty="0">
                <a:latin typeface="Arial" panose="020B0604020202020204" pitchFamily="34" charset="0"/>
                <a:ea typeface="Batang" panose="02030600000101010101" pitchFamily="18" charset="-127"/>
                <a:cs typeface="Arial" panose="020B0604020202020204" pitchFamily="34" charset="0"/>
              </a:rPr>
              <a:t>temporarily </a:t>
            </a:r>
            <a:r>
              <a:rPr lang="en-US" dirty="0">
                <a:latin typeface="Arial" panose="020B0604020202020204" pitchFamily="34" charset="0"/>
                <a:ea typeface="Batang" panose="02030600000101010101" pitchFamily="18" charset="-127"/>
                <a:cs typeface="Arial" panose="020B0604020202020204" pitchFamily="34" charset="0"/>
              </a:rPr>
              <a:t>deferring medical treatment while request is pending. </a:t>
            </a:r>
          </a:p>
          <a:p>
            <a:pPr marL="285750" lvl="1" indent="-174625">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Commanders will follow DHA or DOD policies and procedures and engage in the procedures outlined in </a:t>
            </a:r>
            <a:r>
              <a:rPr lang="en-US" i="1" u="sng" dirty="0">
                <a:latin typeface="Arial" panose="020B0604020202020204" pitchFamily="34" charset="0"/>
                <a:ea typeface="Batang" panose="02030600000101010101" pitchFamily="18" charset="-127"/>
                <a:cs typeface="Arial" panose="020B0604020202020204" pitchFamily="34" charset="0"/>
              </a:rPr>
              <a:t>AR600-20 Annex P2</a:t>
            </a:r>
            <a:r>
              <a:rPr lang="en-US" i="1" dirty="0">
                <a:latin typeface="Arial" panose="020B0604020202020204" pitchFamily="34" charset="0"/>
                <a:ea typeface="Batang" panose="02030600000101010101" pitchFamily="18" charset="-127"/>
                <a:cs typeface="Arial" panose="020B0604020202020204" pitchFamily="34" charset="0"/>
              </a:rPr>
              <a:t>. </a:t>
            </a:r>
          </a:p>
          <a:p>
            <a:pPr marL="285750" lvl="1" indent="-174625">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Soldiers may have a representative.</a:t>
            </a:r>
          </a:p>
          <a:p>
            <a:pPr marL="285750" lvl="1" indent="-174625">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Unit and MTF commanders will review the committee report and any matters submitted by the Soldier and consider the effects of accommodation on military necessity in accordance with </a:t>
            </a:r>
            <a:r>
              <a:rPr lang="en-US" i="1" dirty="0">
                <a:latin typeface="Arial" panose="020B0604020202020204" pitchFamily="34" charset="0"/>
                <a:ea typeface="Batang" panose="02030600000101010101" pitchFamily="18" charset="-127"/>
                <a:cs typeface="Arial" panose="020B0604020202020204" pitchFamily="34" charset="0"/>
                <a:hlinkClick r:id="rId3" action="ppaction://hlinkfile">
                  <a:extLst>
                    <a:ext uri="{A12FA001-AC4F-418D-AE19-62706E023703}">
                      <ahyp:hlinkClr xmlns="" xmlns:ahyp="http://schemas.microsoft.com/office/drawing/2018/hyperlinkcolor" val="tx"/>
                    </a:ext>
                  </a:extLst>
                </a:hlinkClick>
              </a:rPr>
              <a:t>paragraph 5–6a</a:t>
            </a:r>
            <a:r>
              <a:rPr lang="en-US" dirty="0">
                <a:latin typeface="Arial" panose="020B0604020202020204" pitchFamily="34" charset="0"/>
                <a:ea typeface="Batang" panose="02030600000101010101" pitchFamily="18" charset="-127"/>
                <a:cs typeface="Arial" panose="020B0604020202020204" pitchFamily="34" charset="0"/>
              </a:rPr>
              <a:t>.</a:t>
            </a:r>
          </a:p>
          <a:p>
            <a:pPr marL="285750" lvl="1" indent="-174625">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If commander disapproves request </a:t>
            </a:r>
            <a:r>
              <a:rPr lang="en-US" i="1" dirty="0">
                <a:latin typeface="Arial" panose="020B0604020202020204" pitchFamily="34" charset="0"/>
                <a:ea typeface="Batang" panose="02030600000101010101" pitchFamily="18" charset="-127"/>
                <a:cs typeface="Arial" panose="020B0604020202020204" pitchFamily="34" charset="0"/>
              </a:rPr>
              <a:t>(determines military necessity requires medical care be provided)</a:t>
            </a:r>
            <a:r>
              <a:rPr lang="en-US" dirty="0">
                <a:latin typeface="Arial" panose="020B0604020202020204" pitchFamily="34" charset="0"/>
                <a:ea typeface="Batang" panose="02030600000101010101" pitchFamily="18" charset="-127"/>
                <a:cs typeface="Arial" panose="020B0604020202020204" pitchFamily="34" charset="0"/>
              </a:rPr>
              <a:t>, the commander will inform the Soldier in writing. </a:t>
            </a:r>
          </a:p>
          <a:p>
            <a:pPr marL="285750" lvl="1" indent="-174625">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If Soldier refuses care and requests appeal, the MTF commander will forward the committee report and the unit commander’s decision memorandum through command channels to </a:t>
            </a:r>
            <a:r>
              <a:rPr lang="en-US" b="1" dirty="0">
                <a:latin typeface="Arial" panose="020B0604020202020204" pitchFamily="34" charset="0"/>
                <a:ea typeface="Batang" panose="02030600000101010101" pitchFamily="18" charset="-127"/>
                <a:cs typeface="Arial" panose="020B0604020202020204" pitchFamily="34" charset="0"/>
              </a:rPr>
              <a:t>TSG for final action</a:t>
            </a:r>
            <a:r>
              <a:rPr lang="en-US" dirty="0">
                <a:latin typeface="Arial" panose="020B0604020202020204" pitchFamily="34" charset="0"/>
                <a:ea typeface="Batang" panose="02030600000101010101" pitchFamily="18" charset="-127"/>
                <a:cs typeface="Arial" panose="020B0604020202020204" pitchFamily="34" charset="0"/>
              </a:rPr>
              <a:t>.</a:t>
            </a:r>
          </a:p>
        </p:txBody>
      </p:sp>
    </p:spTree>
    <p:extLst>
      <p:ext uri="{BB962C8B-B14F-4D97-AF65-F5344CB8AC3E}">
        <p14:creationId xmlns:p14="http://schemas.microsoft.com/office/powerpoint/2010/main" val="45131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4177F-E522-4E99-9D3A-DA087C0C21C1}"/>
              </a:ext>
            </a:extLst>
          </p:cNvPr>
          <p:cNvSpPr/>
          <p:nvPr/>
        </p:nvSpPr>
        <p:spPr>
          <a:xfrm>
            <a:off x="393051" y="995264"/>
            <a:ext cx="8311002" cy="3908762"/>
          </a:xfrm>
          <a:prstGeom prst="rect">
            <a:avLst/>
          </a:prstGeom>
        </p:spPr>
        <p:txBody>
          <a:bodyPr wrap="square">
            <a:spAutoFit/>
          </a:bodyPr>
          <a:lstStyle/>
          <a:p>
            <a:pPr>
              <a:spcAft>
                <a:spcPts val="1200"/>
              </a:spcAft>
              <a:tabLst>
                <a:tab pos="1431925" algn="l"/>
              </a:tabLst>
            </a:pPr>
            <a:r>
              <a:rPr lang="en-US" sz="2000" b="1" dirty="0" err="1">
                <a:latin typeface="Arial" panose="020B0604020202020204" pitchFamily="34" charset="0"/>
                <a:ea typeface="Batang" panose="02030600000101010101" pitchFamily="18" charset="-127"/>
                <a:cs typeface="Arial" panose="020B0604020202020204" pitchFamily="34" charset="0"/>
              </a:rPr>
              <a:t>P2</a:t>
            </a:r>
            <a:r>
              <a:rPr lang="en-US" sz="2000" b="1" dirty="0">
                <a:latin typeface="Arial" panose="020B0604020202020204" pitchFamily="34" charset="0"/>
                <a:ea typeface="Batang" panose="02030600000101010101" pitchFamily="18" charset="-127"/>
                <a:cs typeface="Arial" panose="020B0604020202020204" pitchFamily="34" charset="0"/>
              </a:rPr>
              <a:t>. Processing requests related to medical care (cont.)</a:t>
            </a:r>
            <a:endParaRPr lang="en-US" sz="2000" dirty="0">
              <a:latin typeface="Arial" panose="020B0604020202020204" pitchFamily="34" charset="0"/>
              <a:ea typeface="Batang" panose="02030600000101010101" pitchFamily="18" charset="-127"/>
              <a:cs typeface="Arial" panose="020B0604020202020204" pitchFamily="34" charset="0"/>
            </a:endParaRPr>
          </a:p>
          <a:p>
            <a:pPr marL="174625"/>
            <a:r>
              <a:rPr lang="en-US" b="1" i="1" u="sng" dirty="0">
                <a:latin typeface="Arial" panose="020B0604020202020204" pitchFamily="34" charset="0"/>
                <a:ea typeface="Batang" panose="02030600000101010101" pitchFamily="18" charset="-127"/>
                <a:cs typeface="Arial" panose="020B0604020202020204" pitchFamily="34" charset="0"/>
              </a:rPr>
              <a:t>b.</a:t>
            </a:r>
            <a:r>
              <a:rPr lang="en-US" b="1" u="sng" dirty="0">
                <a:latin typeface="Arial" panose="020B0604020202020204" pitchFamily="34" charset="0"/>
                <a:ea typeface="Batang" panose="02030600000101010101" pitchFamily="18" charset="-127"/>
                <a:cs typeface="Arial" panose="020B0604020202020204" pitchFamily="34" charset="0"/>
              </a:rPr>
              <a:t>  </a:t>
            </a:r>
            <a:r>
              <a:rPr lang="en-US" b="1" i="1" u="sng" dirty="0">
                <a:latin typeface="Arial" panose="020B0604020202020204" pitchFamily="34" charset="0"/>
                <a:ea typeface="Batang" panose="02030600000101010101" pitchFamily="18" charset="-127"/>
                <a:cs typeface="Arial" panose="020B0604020202020204" pitchFamily="34" charset="0"/>
              </a:rPr>
              <a:t>Immunizations</a:t>
            </a:r>
            <a:r>
              <a:rPr lang="en-US" i="1" dirty="0">
                <a:latin typeface="Arial" panose="020B0604020202020204" pitchFamily="34" charset="0"/>
                <a:ea typeface="Batang" panose="02030600000101010101" pitchFamily="18" charset="-127"/>
                <a:cs typeface="Arial" panose="020B0604020202020204" pitchFamily="34" charset="0"/>
              </a:rPr>
              <a:t>.</a:t>
            </a:r>
            <a:r>
              <a:rPr lang="en-US" dirty="0">
                <a:latin typeface="Arial" panose="020B0604020202020204" pitchFamily="34" charset="0"/>
                <a:ea typeface="Batang" panose="02030600000101010101" pitchFamily="18" charset="-127"/>
                <a:cs typeface="Arial" panose="020B0604020202020204" pitchFamily="34" charset="0"/>
              </a:rPr>
              <a:t>  Immunization requirements for Soldiers are prescribed in </a:t>
            </a:r>
            <a:r>
              <a:rPr lang="en-US" i="1" u="sng" dirty="0">
                <a:latin typeface="Arial" panose="020B0604020202020204" pitchFamily="34" charset="0"/>
                <a:ea typeface="Batang" panose="02030600000101010101" pitchFamily="18" charset="-127"/>
                <a:cs typeface="Arial" panose="020B0604020202020204" pitchFamily="34" charset="0"/>
              </a:rPr>
              <a:t>AR 40-562</a:t>
            </a:r>
            <a:r>
              <a:rPr lang="en-US" dirty="0">
                <a:latin typeface="Arial" panose="020B0604020202020204" pitchFamily="34" charset="0"/>
                <a:ea typeface="Batang" panose="02030600000101010101" pitchFamily="18" charset="-127"/>
                <a:cs typeface="Arial" panose="020B0604020202020204" pitchFamily="34" charset="0"/>
              </a:rPr>
              <a:t>. Soldiers whose religious practices conflict with immunization requirements </a:t>
            </a:r>
            <a:r>
              <a:rPr lang="en-US" b="1" dirty="0">
                <a:latin typeface="Arial" panose="020B0604020202020204" pitchFamily="34" charset="0"/>
                <a:ea typeface="Batang" panose="02030600000101010101" pitchFamily="18" charset="-127"/>
                <a:cs typeface="Arial" panose="020B0604020202020204" pitchFamily="34" charset="0"/>
              </a:rPr>
              <a:t>may request an exemption </a:t>
            </a:r>
            <a:r>
              <a:rPr lang="en-US" dirty="0">
                <a:latin typeface="Arial" panose="020B0604020202020204" pitchFamily="34" charset="0"/>
                <a:ea typeface="Batang" panose="02030600000101010101" pitchFamily="18" charset="-127"/>
                <a:cs typeface="Arial" panose="020B0604020202020204" pitchFamily="34" charset="0"/>
              </a:rPr>
              <a:t>through command channels, from company or immediate commander. Request packet is routed and endorsed  through battalion, brigade, division, and GCMCA commanders to The Surgeon General (TSG). </a:t>
            </a:r>
          </a:p>
          <a:p>
            <a:pPr marL="398463" indent="-166688">
              <a:spcBef>
                <a:spcPts val="600"/>
              </a:spcBef>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Unit and MTF CDRS can NOT approve immunization exemptions.</a:t>
            </a:r>
          </a:p>
          <a:p>
            <a:pPr marL="398463" indent="-166688">
              <a:spcBef>
                <a:spcPts val="600"/>
              </a:spcBef>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The TSG is the final and </a:t>
            </a:r>
            <a:r>
              <a:rPr lang="en-US" b="1" u="sng" dirty="0">
                <a:latin typeface="Arial" panose="020B0604020202020204" pitchFamily="34" charset="0"/>
                <a:ea typeface="Batang" panose="02030600000101010101" pitchFamily="18" charset="-127"/>
                <a:cs typeface="Arial" panose="020B0604020202020204" pitchFamily="34" charset="0"/>
              </a:rPr>
              <a:t>only</a:t>
            </a:r>
            <a:r>
              <a:rPr lang="en-US" b="1" dirty="0">
                <a:latin typeface="Arial" panose="020B0604020202020204" pitchFamily="34" charset="0"/>
                <a:ea typeface="Batang" panose="02030600000101010101" pitchFamily="18" charset="-127"/>
                <a:cs typeface="Arial" panose="020B0604020202020204" pitchFamily="34" charset="0"/>
              </a:rPr>
              <a:t> approval </a:t>
            </a:r>
            <a:r>
              <a:rPr lang="en-US" b="1" u="sng" dirty="0">
                <a:latin typeface="Arial" panose="020B0604020202020204" pitchFamily="34" charset="0"/>
                <a:ea typeface="Batang" panose="02030600000101010101" pitchFamily="18" charset="-127"/>
                <a:cs typeface="Arial" panose="020B0604020202020204" pitchFamily="34" charset="0"/>
              </a:rPr>
              <a:t>or</a:t>
            </a:r>
            <a:r>
              <a:rPr lang="en-US" b="1" dirty="0">
                <a:latin typeface="Arial" panose="020B0604020202020204" pitchFamily="34" charset="0"/>
                <a:ea typeface="Batang" panose="02030600000101010101" pitchFamily="18" charset="-127"/>
                <a:cs typeface="Arial" panose="020B0604020202020204" pitchFamily="34" charset="0"/>
              </a:rPr>
              <a:t> disapproval authority for immunization accommodation requests.</a:t>
            </a:r>
          </a:p>
          <a:p>
            <a:pPr marL="398463" indent="-166688">
              <a:spcBef>
                <a:spcPts val="600"/>
              </a:spcBef>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Detailed procedures are outlined in </a:t>
            </a:r>
            <a:r>
              <a:rPr lang="en-US" i="1" u="sng" dirty="0">
                <a:latin typeface="Arial" panose="020B0604020202020204" pitchFamily="34" charset="0"/>
                <a:ea typeface="Batang" panose="02030600000101010101" pitchFamily="18" charset="-127"/>
                <a:cs typeface="Arial" panose="020B0604020202020204" pitchFamily="34" charset="0"/>
              </a:rPr>
              <a:t>AR600-20 Annex P2b</a:t>
            </a:r>
            <a:r>
              <a:rPr lang="en-US" dirty="0">
                <a:latin typeface="Arial" panose="020B0604020202020204" pitchFamily="34" charset="0"/>
                <a:ea typeface="Batang" panose="02030600000101010101" pitchFamily="18" charset="-127"/>
                <a:cs typeface="Arial" panose="020B0604020202020204" pitchFamily="34" charset="0"/>
              </a:rPr>
              <a:t>. </a:t>
            </a:r>
          </a:p>
          <a:p>
            <a:pPr marL="398463" indent="-166688">
              <a:spcBef>
                <a:spcPts val="600"/>
              </a:spcBef>
              <a:buFont typeface="Arial" panose="020B0604020202020204" pitchFamily="34" charset="0"/>
              <a:buChar char="•"/>
            </a:pPr>
            <a:endParaRPr lang="en-US" dirty="0">
              <a:latin typeface="Arial" panose="020B0604020202020204" pitchFamily="34" charset="0"/>
              <a:ea typeface="Batang" panose="02030600000101010101" pitchFamily="18" charset="-127"/>
              <a:cs typeface="Arial" panose="020B0604020202020204" pitchFamily="34" charset="0"/>
            </a:endParaRPr>
          </a:p>
        </p:txBody>
      </p:sp>
      <p:sp>
        <p:nvSpPr>
          <p:cNvPr id="8" name="Title 2">
            <a:extLst>
              <a:ext uri="{FF2B5EF4-FFF2-40B4-BE49-F238E27FC236}">
                <a16:creationId xmlns:a16="http://schemas.microsoft.com/office/drawing/2014/main" id="{FAEB05B8-4E59-442C-ABB2-E47EF6C70466}"/>
              </a:ext>
            </a:extLst>
          </p:cNvPr>
          <p:cNvSpPr>
            <a:spLocks noGrp="1"/>
          </p:cNvSpPr>
          <p:nvPr>
            <p:ph type="title"/>
          </p:nvPr>
        </p:nvSpPr>
        <p:spPr>
          <a:xfrm>
            <a:off x="1101118" y="84083"/>
            <a:ext cx="7142225" cy="478325"/>
          </a:xfrm>
        </p:spPr>
        <p:txBody>
          <a:bodyPr>
            <a:normAutofit/>
          </a:bodyPr>
          <a:lstStyle/>
          <a:p>
            <a:r>
              <a:rPr lang="en-US" sz="2400" dirty="0"/>
              <a:t>P-2. Requests Related to Medical Care</a:t>
            </a:r>
          </a:p>
        </p:txBody>
      </p:sp>
    </p:spTree>
    <p:extLst>
      <p:ext uri="{BB962C8B-B14F-4D97-AF65-F5344CB8AC3E}">
        <p14:creationId xmlns:p14="http://schemas.microsoft.com/office/powerpoint/2010/main" val="251293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7898" y="117334"/>
            <a:ext cx="8296102" cy="478325"/>
          </a:xfrm>
        </p:spPr>
        <p:txBody>
          <a:bodyPr>
            <a:normAutofit fontScale="90000"/>
          </a:bodyPr>
          <a:lstStyle/>
          <a:p>
            <a:r>
              <a:rPr lang="en-US" sz="2400" dirty="0"/>
              <a:t>P-3. Processing Requests Related to Uniform and Grooming</a:t>
            </a:r>
          </a:p>
        </p:txBody>
      </p:sp>
      <p:sp>
        <p:nvSpPr>
          <p:cNvPr id="4" name="Rectangle 3">
            <a:extLst>
              <a:ext uri="{FF2B5EF4-FFF2-40B4-BE49-F238E27FC236}">
                <a16:creationId xmlns:a16="http://schemas.microsoft.com/office/drawing/2014/main" id="{09733272-32F3-4046-90EB-8A70EC344AE1}"/>
              </a:ext>
            </a:extLst>
          </p:cNvPr>
          <p:cNvSpPr/>
          <p:nvPr/>
        </p:nvSpPr>
        <p:spPr>
          <a:xfrm>
            <a:off x="382385" y="939339"/>
            <a:ext cx="8528857" cy="4785926"/>
          </a:xfrm>
          <a:prstGeom prst="rect">
            <a:avLst/>
          </a:prstGeom>
        </p:spPr>
        <p:txBody>
          <a:bodyPr wrap="square">
            <a:spAutoFit/>
          </a:bodyPr>
          <a:lstStyle/>
          <a:p>
            <a:pPr>
              <a:spcBef>
                <a:spcPts val="1200"/>
              </a:spcBef>
              <a:tabLst>
                <a:tab pos="342900" algn="l"/>
              </a:tabLst>
            </a:pPr>
            <a:r>
              <a:rPr lang="en-US" sz="2000" b="1" dirty="0" err="1">
                <a:latin typeface="Arial" panose="020B0604020202020204" pitchFamily="34" charset="0"/>
                <a:ea typeface="Batang" panose="02030600000101010101" pitchFamily="18" charset="-127"/>
                <a:cs typeface="Arial" panose="020B0604020202020204" pitchFamily="34" charset="0"/>
              </a:rPr>
              <a:t>P3</a:t>
            </a:r>
            <a:r>
              <a:rPr lang="en-US" sz="2000" b="1" dirty="0">
                <a:latin typeface="Arial" panose="020B0604020202020204" pitchFamily="34" charset="0"/>
                <a:ea typeface="Batang" panose="02030600000101010101" pitchFamily="18" charset="-127"/>
                <a:cs typeface="Arial" panose="020B0604020202020204" pitchFamily="34" charset="0"/>
              </a:rPr>
              <a:t>. Processing requests related to uniform and grooming (GCMCA Approval)</a:t>
            </a:r>
            <a:endParaRPr lang="en-US" sz="2000" dirty="0">
              <a:latin typeface="Arial" panose="020B0604020202020204" pitchFamily="34" charset="0"/>
              <a:ea typeface="Batang" panose="02030600000101010101" pitchFamily="18" charset="-127"/>
              <a:cs typeface="Arial" panose="020B0604020202020204" pitchFamily="34" charset="0"/>
            </a:endParaRPr>
          </a:p>
          <a:p>
            <a:pPr indent="133350">
              <a:spcBef>
                <a:spcPts val="600"/>
              </a:spcBef>
            </a:pPr>
            <a:r>
              <a:rPr lang="en-US" b="1" i="1" u="sng" dirty="0">
                <a:latin typeface="Arial" panose="020B0604020202020204" pitchFamily="34" charset="0"/>
                <a:ea typeface="Batang" panose="02030600000101010101" pitchFamily="18" charset="-127"/>
                <a:cs typeface="Arial" panose="020B0604020202020204" pitchFamily="34" charset="0"/>
              </a:rPr>
              <a:t>a.</a:t>
            </a:r>
            <a:r>
              <a:rPr lang="en-US" b="1" u="sng" dirty="0">
                <a:latin typeface="Arial" panose="020B0604020202020204" pitchFamily="34" charset="0"/>
                <a:ea typeface="Batang" panose="02030600000101010101" pitchFamily="18" charset="-127"/>
                <a:cs typeface="Arial" panose="020B0604020202020204" pitchFamily="34" charset="0"/>
              </a:rPr>
              <a:t>  </a:t>
            </a:r>
            <a:r>
              <a:rPr lang="en-US" b="1" i="1" u="sng" dirty="0">
                <a:latin typeface="Arial" panose="020B0604020202020204" pitchFamily="34" charset="0"/>
                <a:ea typeface="Batang" panose="02030600000101010101" pitchFamily="18" charset="-127"/>
                <a:cs typeface="Arial" panose="020B0604020202020204" pitchFamily="34" charset="0"/>
              </a:rPr>
              <a:t>Beards, hijabs, and turbans</a:t>
            </a:r>
            <a:r>
              <a:rPr lang="en-US" i="1" dirty="0">
                <a:latin typeface="Arial" panose="020B0604020202020204" pitchFamily="34" charset="0"/>
                <a:ea typeface="Batang" panose="02030600000101010101" pitchFamily="18" charset="-127"/>
                <a:cs typeface="Arial" panose="020B0604020202020204" pitchFamily="34" charset="0"/>
              </a:rPr>
              <a:t>.</a:t>
            </a:r>
            <a:r>
              <a:rPr lang="en-US" dirty="0">
                <a:latin typeface="Arial" panose="020B0604020202020204" pitchFamily="34" charset="0"/>
                <a:ea typeface="Batang" panose="02030600000101010101" pitchFamily="18" charset="-127"/>
                <a:cs typeface="Arial" panose="020B0604020202020204" pitchFamily="34" charset="0"/>
              </a:rPr>
              <a:t>  Commanders at the GCMCA or the first general officer in the chain of command, and above may approve, disapprove, or elevate religious accommodation requests for beards, hijabs, and turbans worn </a:t>
            </a:r>
            <a:r>
              <a:rPr lang="en-US" b="1" i="1" dirty="0">
                <a:latin typeface="Arial" panose="020B0604020202020204" pitchFamily="34" charset="0"/>
                <a:ea typeface="Batang" panose="02030600000101010101" pitchFamily="18" charset="-127"/>
                <a:cs typeface="Arial" panose="020B0604020202020204" pitchFamily="34" charset="0"/>
              </a:rPr>
              <a:t>within</a:t>
            </a:r>
            <a:r>
              <a:rPr lang="en-US" b="1" dirty="0">
                <a:latin typeface="Arial" panose="020B0604020202020204" pitchFamily="34" charset="0"/>
                <a:ea typeface="Batang" panose="02030600000101010101" pitchFamily="18" charset="-127"/>
                <a:cs typeface="Arial" panose="020B0604020202020204" pitchFamily="34" charset="0"/>
              </a:rPr>
              <a:t> </a:t>
            </a:r>
            <a:r>
              <a:rPr lang="en-US" dirty="0">
                <a:latin typeface="Arial" panose="020B0604020202020204" pitchFamily="34" charset="0"/>
                <a:ea typeface="Batang" panose="02030600000101010101" pitchFamily="18" charset="-127"/>
                <a:cs typeface="Arial" panose="020B0604020202020204" pitchFamily="34" charset="0"/>
              </a:rPr>
              <a:t>the standards provided in AR 670-1 or AR 600-20 Appendix P, </a:t>
            </a:r>
            <a:r>
              <a:rPr lang="en-US" dirty="0">
                <a:latin typeface="Arial" panose="020B0604020202020204" pitchFamily="34" charset="0"/>
                <a:ea typeface="Batang" panose="02030600000101010101" pitchFamily="18" charset="-127"/>
                <a:cs typeface="Arial" panose="020B0604020202020204" pitchFamily="34" charset="0"/>
                <a:hlinkClick r:id="rId3" action="ppaction://hlinkfile">
                  <a:extLst>
                    <a:ext uri="{A12FA001-AC4F-418D-AE19-62706E023703}">
                      <ahyp:hlinkClr xmlns="" xmlns:ahyp="http://schemas.microsoft.com/office/drawing/2018/hyperlinkcolor" val="tx"/>
                    </a:ext>
                  </a:extLst>
                </a:hlinkClick>
              </a:rPr>
              <a:t>table P-1</a:t>
            </a:r>
            <a:r>
              <a:rPr lang="en-US" dirty="0">
                <a:latin typeface="Arial" panose="020B0604020202020204" pitchFamily="34" charset="0"/>
                <a:ea typeface="Batang" panose="02030600000101010101" pitchFamily="18" charset="-127"/>
                <a:cs typeface="Arial" panose="020B0604020202020204" pitchFamily="34" charset="0"/>
              </a:rPr>
              <a:t>.</a:t>
            </a:r>
          </a:p>
          <a:p>
            <a:pPr>
              <a:spcBef>
                <a:spcPts val="600"/>
              </a:spcBef>
            </a:pPr>
            <a:endParaRPr lang="en-US" b="1" dirty="0">
              <a:latin typeface="Arial" panose="020B0604020202020204" pitchFamily="34" charset="0"/>
              <a:ea typeface="Batang" panose="02030600000101010101" pitchFamily="18" charset="-127"/>
              <a:cs typeface="Arial" panose="020B0604020202020204" pitchFamily="34" charset="0"/>
            </a:endParaRPr>
          </a:p>
          <a:p>
            <a:pPr>
              <a:spcBef>
                <a:spcPts val="600"/>
              </a:spcBef>
            </a:pPr>
            <a:r>
              <a:rPr lang="en-US" b="1" dirty="0">
                <a:latin typeface="Arial" panose="020B0604020202020204" pitchFamily="34" charset="0"/>
                <a:ea typeface="Batang" panose="02030600000101010101" pitchFamily="18" charset="-127"/>
                <a:cs typeface="Arial" panose="020B0604020202020204" pitchFamily="34" charset="0"/>
              </a:rPr>
              <a:t>GCMCA </a:t>
            </a:r>
            <a:r>
              <a:rPr lang="en-US" dirty="0">
                <a:latin typeface="Arial" panose="020B0604020202020204" pitchFamily="34" charset="0"/>
                <a:ea typeface="Batang" panose="02030600000101010101" pitchFamily="18" charset="-127"/>
                <a:cs typeface="Arial" panose="020B0604020202020204" pitchFamily="34" charset="0"/>
              </a:rPr>
              <a:t>must forward decision to approve or disapprove to the DCS, G–1 within:</a:t>
            </a:r>
          </a:p>
          <a:p>
            <a:pPr marL="457200" indent="-171450">
              <a:spcBef>
                <a:spcPts val="600"/>
              </a:spcBef>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30 calendar days </a:t>
            </a:r>
            <a:r>
              <a:rPr lang="en-US" dirty="0">
                <a:latin typeface="Arial" panose="020B0604020202020204" pitchFamily="34" charset="0"/>
                <a:ea typeface="Batang" panose="02030600000101010101" pitchFamily="18" charset="-127"/>
                <a:cs typeface="Arial" panose="020B0604020202020204" pitchFamily="34" charset="0"/>
              </a:rPr>
              <a:t>of initial submission (Soldier’s written memorandum) for Regular Army and pre-accession requests.</a:t>
            </a:r>
          </a:p>
          <a:p>
            <a:pPr marL="457200" indent="-171450">
              <a:spcBef>
                <a:spcPts val="600"/>
              </a:spcBef>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60 calendar days </a:t>
            </a:r>
            <a:r>
              <a:rPr lang="en-US" dirty="0">
                <a:latin typeface="Arial" panose="020B0604020202020204" pitchFamily="34" charset="0"/>
                <a:ea typeface="Batang" panose="02030600000101010101" pitchFamily="18" charset="-127"/>
                <a:cs typeface="Arial" panose="020B0604020202020204" pitchFamily="34" charset="0"/>
              </a:rPr>
              <a:t>of initial submission for ARNG and USAR requests.</a:t>
            </a:r>
          </a:p>
          <a:p>
            <a:pPr marL="457200" indent="-171450">
              <a:spcBef>
                <a:spcPts val="600"/>
              </a:spcBef>
              <a:buFont typeface="Arial" panose="020B0604020202020204" pitchFamily="34" charset="0"/>
              <a:buChar char="•"/>
            </a:pPr>
            <a:r>
              <a:rPr lang="en-US" b="1" dirty="0">
                <a:latin typeface="Arial" panose="020B0604020202020204" pitchFamily="34" charset="0"/>
                <a:ea typeface="Batang" panose="02030600000101010101" pitchFamily="18" charset="-127"/>
                <a:cs typeface="Arial" panose="020B0604020202020204" pitchFamily="34" charset="0"/>
              </a:rPr>
              <a:t>Only the DCS, G-1 may grant a request for extension of these timelines.</a:t>
            </a:r>
          </a:p>
          <a:p>
            <a:pPr marL="457200" indent="-171450">
              <a:spcBef>
                <a:spcPts val="600"/>
              </a:spcBef>
              <a:buFont typeface="Arial" panose="020B0604020202020204" pitchFamily="34" charset="0"/>
              <a:buChar char="•"/>
            </a:pPr>
            <a:r>
              <a:rPr lang="en-US" dirty="0">
                <a:latin typeface="Arial" panose="020B0604020202020204" pitchFamily="34" charset="0"/>
                <a:ea typeface="Batang" panose="02030600000101010101" pitchFamily="18" charset="-127"/>
                <a:cs typeface="Arial" panose="020B0604020202020204" pitchFamily="34" charset="0"/>
              </a:rPr>
              <a:t>Accession agencies and commands may designate an officer in the grade of BG/O – 7 or higher to serve as GCMCA approval authority for RA requests.</a:t>
            </a:r>
          </a:p>
          <a:p>
            <a:pPr marL="115888"/>
            <a:endParaRPr lang="en-US" sz="1400" b="1" u="sng" dirty="0">
              <a:latin typeface="Arial" panose="020B0604020202020204" pitchFamily="34" charset="0"/>
              <a:ea typeface="Batang" panose="02030600000101010101" pitchFamily="18" charset="-127"/>
              <a:cs typeface="Arial" panose="020B0604020202020204" pitchFamily="34" charset="0"/>
            </a:endParaRPr>
          </a:p>
        </p:txBody>
      </p:sp>
    </p:spTree>
    <p:extLst>
      <p:ext uri="{BB962C8B-B14F-4D97-AF65-F5344CB8AC3E}">
        <p14:creationId xmlns:p14="http://schemas.microsoft.com/office/powerpoint/2010/main" val="401959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872D499-357B-4BA0-AC8B-2AA7533BA304}"/>
              </a:ext>
            </a:extLst>
          </p:cNvPr>
          <p:cNvGrpSpPr/>
          <p:nvPr/>
        </p:nvGrpSpPr>
        <p:grpSpPr>
          <a:xfrm>
            <a:off x="432262" y="922713"/>
            <a:ext cx="8545482" cy="5335739"/>
            <a:chOff x="432262" y="922713"/>
            <a:chExt cx="8545482" cy="5335739"/>
          </a:xfrm>
        </p:grpSpPr>
        <p:sp>
          <p:nvSpPr>
            <p:cNvPr id="4" name="Rectangle 3">
              <a:extLst>
                <a:ext uri="{FF2B5EF4-FFF2-40B4-BE49-F238E27FC236}">
                  <a16:creationId xmlns:a16="http://schemas.microsoft.com/office/drawing/2014/main" id="{09733272-32F3-4046-90EB-8A70EC344AE1}"/>
                </a:ext>
              </a:extLst>
            </p:cNvPr>
            <p:cNvSpPr/>
            <p:nvPr/>
          </p:nvSpPr>
          <p:spPr>
            <a:xfrm>
              <a:off x="432262" y="922713"/>
              <a:ext cx="8545482" cy="4801314"/>
            </a:xfrm>
            <a:prstGeom prst="rect">
              <a:avLst/>
            </a:prstGeom>
          </p:spPr>
          <p:txBody>
            <a:bodyPr wrap="square">
              <a:spAutoFit/>
            </a:bodyPr>
            <a:lstStyle/>
            <a:p>
              <a:r>
                <a:rPr lang="en-US" sz="1600" b="1" u="sng" dirty="0">
                  <a:latin typeface="Arial" panose="020B0604020202020204" pitchFamily="34" charset="0"/>
                  <a:ea typeface="Batang" panose="02030600000101010101" pitchFamily="18" charset="-127"/>
                  <a:cs typeface="Arial" panose="020B0604020202020204" pitchFamily="34" charset="0"/>
                </a:rPr>
                <a:t>Overview Of GCMCA </a:t>
              </a:r>
              <a:r>
                <a:rPr lang="en-US" sz="1600" b="1" u="sng" dirty="0" err="1">
                  <a:latin typeface="Arial" panose="020B0604020202020204" pitchFamily="34" charset="0"/>
                  <a:ea typeface="Batang" panose="02030600000101010101" pitchFamily="18" charset="-127"/>
                  <a:cs typeface="Arial" panose="020B0604020202020204" pitchFamily="34" charset="0"/>
                </a:rPr>
                <a:t>U&amp;G</a:t>
              </a:r>
              <a:r>
                <a:rPr lang="en-US" sz="1600" b="1" u="sng" dirty="0">
                  <a:latin typeface="Arial" panose="020B0604020202020204" pitchFamily="34" charset="0"/>
                  <a:ea typeface="Batang" panose="02030600000101010101" pitchFamily="18" charset="-127"/>
                  <a:cs typeface="Arial" panose="020B0604020202020204" pitchFamily="34" charset="0"/>
                </a:rPr>
                <a:t> Request Process</a:t>
              </a:r>
              <a:r>
                <a:rPr lang="en-US" sz="1600" dirty="0">
                  <a:latin typeface="Arial" panose="020B0604020202020204" pitchFamily="34" charset="0"/>
                  <a:ea typeface="Batang" panose="02030600000101010101" pitchFamily="18" charset="-127"/>
                  <a:cs typeface="Arial" panose="020B0604020202020204" pitchFamily="34" charset="0"/>
                </a:rPr>
                <a:t>  </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(1) All requests must be in writing, explain the type of accommodation, burden, and religious basis for the request. Other documentation (photos, copies of religious texts, letters from religious leaders) is optional but may assist commanders evaluating the request.</a:t>
              </a:r>
            </a:p>
            <a:p>
              <a:pPr marL="233363" indent="-117475">
                <a:buFont typeface="Arial" panose="020B0604020202020204" pitchFamily="34" charset="0"/>
                <a:buChar char="•"/>
              </a:pPr>
              <a:r>
                <a:rPr lang="en-US" sz="1600" b="1" dirty="0">
                  <a:latin typeface="Arial" panose="020B0604020202020204" pitchFamily="34" charset="0"/>
                  <a:ea typeface="Batang" panose="02030600000101010101" pitchFamily="18" charset="-127"/>
                  <a:cs typeface="Arial" panose="020B0604020202020204" pitchFamily="34" charset="0"/>
                </a:rPr>
                <a:t>Requestors must comply with AR 670–1 standards while the request is pending.</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(2) When receiving an RA request, commanders will immediately notify the Office of the DCS, G-1 at:</a:t>
              </a:r>
              <a:r>
                <a:rPr lang="en-US" sz="1600" dirty="0">
                  <a:latin typeface="Arial" panose="020B0604020202020204" pitchFamily="34" charset="0"/>
                  <a:ea typeface="Batang" panose="02030600000101010101" pitchFamily="18" charset="-127"/>
                  <a:cs typeface="Arial" panose="020B0604020202020204" pitchFamily="34" charset="0"/>
                  <a:hlinkClick r:id="rId3">
                    <a:extLst>
                      <a:ext uri="{A12FA001-AC4F-418D-AE19-62706E023703}">
                        <ahyp:hlinkClr xmlns="" xmlns:ahyp="http://schemas.microsoft.com/office/drawing/2018/hyperlinkcolor" val="tx"/>
                      </a:ext>
                    </a:extLst>
                  </a:hlinkClick>
                </a:rPr>
                <a:t>usarmy.pentagon.hqda-dcs-g-1.mbx.command-policy@mail.mil</a:t>
              </a:r>
              <a:r>
                <a:rPr lang="en-US" sz="1600" dirty="0">
                  <a:latin typeface="Arial" panose="020B0604020202020204" pitchFamily="34" charset="0"/>
                  <a:ea typeface="Batang" panose="02030600000101010101" pitchFamily="18" charset="-127"/>
                  <a:cs typeface="Arial" panose="020B0604020202020204" pitchFamily="34" charset="0"/>
                </a:rPr>
                <a:t>. Notification MUST include requestor’s name, rank, unit, MOS, and a copy of the request memo.</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(3) Commanders will arrange an in-person or telephonic interview between with the unit chaplain or other chaplain determined by a senior chaplain. The chaplain must provide a memorandum which summarizes this interview and addresses the religious basis, burden and sincerity of the Soldier’s request. </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(4) The immediate commander will review the chaplain memorandum and complete a recommendation memorandum. An explanation is required if commander recommends disapproval of the request. The immediate commander will forward the request packet through intermediate commanders to the brigade level commander, and then forwarded to the GCMCA.</a:t>
              </a:r>
            </a:p>
            <a:p>
              <a:pPr marL="798513" indent="-282575" algn="just"/>
              <a:endParaRPr lang="en-US" sz="1400" dirty="0">
                <a:latin typeface="Arial" panose="020B0604020202020204" pitchFamily="34" charset="0"/>
                <a:ea typeface="Batang" panose="02030600000101010101" pitchFamily="18" charset="-127"/>
                <a:cs typeface="Arial" panose="020B0604020202020204" pitchFamily="34" charset="0"/>
              </a:endParaRPr>
            </a:p>
          </p:txBody>
        </p:sp>
        <p:sp>
          <p:nvSpPr>
            <p:cNvPr id="2" name="Rectangle 1">
              <a:extLst>
                <a:ext uri="{FF2B5EF4-FFF2-40B4-BE49-F238E27FC236}">
                  <a16:creationId xmlns:a16="http://schemas.microsoft.com/office/drawing/2014/main" id="{7B71EF95-0931-495A-BD27-C8EB1F8D3FD9}"/>
                </a:ext>
              </a:extLst>
            </p:cNvPr>
            <p:cNvSpPr/>
            <p:nvPr/>
          </p:nvSpPr>
          <p:spPr>
            <a:xfrm>
              <a:off x="432262" y="5642899"/>
              <a:ext cx="8362114" cy="615553"/>
            </a:xfrm>
            <a:prstGeom prst="rect">
              <a:avLst/>
            </a:prstGeom>
            <a:solidFill>
              <a:schemeClr val="bg2"/>
            </a:solidFill>
          </p:spPr>
          <p:txBody>
            <a:bodyPr wrap="square" lIns="0" tIns="91440" rIns="0" bIns="91440">
              <a:spAutoFit/>
            </a:bodyPr>
            <a:lstStyle/>
            <a:p>
              <a:pPr algn="ctr"/>
              <a:r>
                <a:rPr lang="en-US" sz="1400" b="1" i="1" dirty="0">
                  <a:latin typeface="Arial" panose="020B0604020202020204" pitchFamily="34" charset="0"/>
                  <a:ea typeface="Batang" panose="02030600000101010101" pitchFamily="18" charset="-127"/>
                  <a:cs typeface="Arial" panose="020B0604020202020204" pitchFamily="34" charset="0"/>
                </a:rPr>
                <a:t>The following 3 slides are a condensed overview of the request process.  See Annex P-3 for detailed instructions *This is ALSO summarized in Section 3 - slide 61 &amp; 62 of this slide deck)</a:t>
              </a:r>
            </a:p>
          </p:txBody>
        </p:sp>
      </p:grpSp>
      <p:sp>
        <p:nvSpPr>
          <p:cNvPr id="10" name="Title 2">
            <a:extLst>
              <a:ext uri="{FF2B5EF4-FFF2-40B4-BE49-F238E27FC236}">
                <a16:creationId xmlns:a16="http://schemas.microsoft.com/office/drawing/2014/main" id="{25BFE927-9E96-4202-B7D8-33A5739C8E3C}"/>
              </a:ext>
            </a:extLst>
          </p:cNvPr>
          <p:cNvSpPr>
            <a:spLocks noGrp="1"/>
          </p:cNvSpPr>
          <p:nvPr>
            <p:ph type="title"/>
          </p:nvPr>
        </p:nvSpPr>
        <p:spPr>
          <a:xfrm>
            <a:off x="1075764" y="84083"/>
            <a:ext cx="7978589" cy="478325"/>
          </a:xfrm>
          <a:solidFill>
            <a:schemeClr val="bg2"/>
          </a:solidFill>
        </p:spPr>
        <p:txBody>
          <a:bodyPr>
            <a:normAutofit/>
          </a:bodyPr>
          <a:lstStyle/>
          <a:p>
            <a:r>
              <a:rPr lang="en-US" sz="2000" dirty="0"/>
              <a:t>P-3. </a:t>
            </a:r>
            <a:r>
              <a:rPr lang="en-US" sz="2000" u="sng" dirty="0">
                <a:ea typeface="Batang" panose="02030600000101010101" pitchFamily="18" charset="-127"/>
              </a:rPr>
              <a:t>Overview Of GCMCA U&amp;G Request Process (1 of 3)</a:t>
            </a:r>
            <a:endParaRPr lang="en-US" sz="2000" dirty="0"/>
          </a:p>
        </p:txBody>
      </p:sp>
    </p:spTree>
    <p:extLst>
      <p:ext uri="{BB962C8B-B14F-4D97-AF65-F5344CB8AC3E}">
        <p14:creationId xmlns:p14="http://schemas.microsoft.com/office/powerpoint/2010/main" val="236738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733272-32F3-4046-90EB-8A70EC344AE1}"/>
              </a:ext>
            </a:extLst>
          </p:cNvPr>
          <p:cNvSpPr/>
          <p:nvPr/>
        </p:nvSpPr>
        <p:spPr>
          <a:xfrm>
            <a:off x="432262" y="922713"/>
            <a:ext cx="8586232" cy="5324535"/>
          </a:xfrm>
          <a:prstGeom prst="rect">
            <a:avLst/>
          </a:prstGeom>
        </p:spPr>
        <p:txBody>
          <a:bodyPr wrap="square">
            <a:spAutoFit/>
          </a:bodyPr>
          <a:lstStyle/>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(5)  The GCMCA will consider every RA request on a </a:t>
            </a:r>
            <a:r>
              <a:rPr lang="en-US" sz="1600" b="1" dirty="0">
                <a:latin typeface="Arial" panose="020B0604020202020204" pitchFamily="34" charset="0"/>
                <a:ea typeface="Batang" panose="02030600000101010101" pitchFamily="18" charset="-127"/>
                <a:cs typeface="Arial" panose="020B0604020202020204" pitchFamily="34" charset="0"/>
              </a:rPr>
              <a:t>case-by-case basis</a:t>
            </a:r>
            <a:r>
              <a:rPr lang="en-US" sz="1600" dirty="0">
                <a:latin typeface="Arial" panose="020B0604020202020204" pitchFamily="34" charset="0"/>
                <a:ea typeface="Batang" panose="02030600000101010101" pitchFamily="18" charset="-127"/>
                <a:cs typeface="Arial" panose="020B0604020202020204" pitchFamily="34" charset="0"/>
              </a:rPr>
              <a:t>. </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(6)  When evaluating sincerity, the GCMCA may consider the credibility and demeanor of the applicant as well as the circumstances of the request. </a:t>
            </a:r>
            <a:r>
              <a:rPr lang="en-US" sz="1600" b="1" dirty="0">
                <a:latin typeface="Arial" panose="020B0604020202020204" pitchFamily="34" charset="0"/>
                <a:ea typeface="Batang" panose="02030600000101010101" pitchFamily="18" charset="-127"/>
                <a:cs typeface="Arial" panose="020B0604020202020204" pitchFamily="34" charset="0"/>
              </a:rPr>
              <a:t>A religious practice does not have to be compelled by, or central to, a system of religious belief</a:t>
            </a:r>
            <a:r>
              <a:rPr lang="en-US" sz="1600" dirty="0">
                <a:latin typeface="Arial" panose="020B0604020202020204" pitchFamily="34" charset="0"/>
                <a:ea typeface="Batang" panose="02030600000101010101" pitchFamily="18" charset="-127"/>
                <a:cs typeface="Arial" panose="020B0604020202020204" pitchFamily="34" charset="0"/>
              </a:rPr>
              <a:t>. GCMCA will consider the Soldier’s ability to articulate the religious basis and importance of the request.</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(7)  </a:t>
            </a:r>
            <a:r>
              <a:rPr lang="en-US" sz="1600" b="1" dirty="0">
                <a:latin typeface="Arial" panose="020B0604020202020204" pitchFamily="34" charset="0"/>
                <a:ea typeface="Batang" panose="02030600000101010101" pitchFamily="18" charset="-127"/>
                <a:cs typeface="Arial" panose="020B0604020202020204" pitchFamily="34" charset="0"/>
              </a:rPr>
              <a:t>Before acting on a request</a:t>
            </a:r>
            <a:r>
              <a:rPr lang="en-US" sz="1600" dirty="0">
                <a:latin typeface="Arial" panose="020B0604020202020204" pitchFamily="34" charset="0"/>
                <a:ea typeface="Batang" panose="02030600000101010101" pitchFamily="18" charset="-127"/>
                <a:cs typeface="Arial" panose="020B0604020202020204" pitchFamily="34" charset="0"/>
              </a:rPr>
              <a:t>, the GCMCA will direct their staff to:</a:t>
            </a:r>
          </a:p>
          <a:p>
            <a:pPr marL="631825" indent="-290513">
              <a:spcBef>
                <a:spcPts val="600"/>
              </a:spcBef>
            </a:pPr>
            <a:r>
              <a:rPr lang="en-US" sz="1600" i="1" dirty="0">
                <a:latin typeface="Arial" panose="020B0604020202020204" pitchFamily="34" charset="0"/>
                <a:ea typeface="Batang" panose="02030600000101010101" pitchFamily="18" charset="-127"/>
                <a:cs typeface="Arial" panose="020B0604020202020204" pitchFamily="34" charset="0"/>
              </a:rPr>
              <a:t>(a)</a:t>
            </a:r>
            <a:r>
              <a:rPr lang="en-US" sz="1600" dirty="0">
                <a:latin typeface="Arial" panose="020B0604020202020204" pitchFamily="34" charset="0"/>
                <a:ea typeface="Batang" panose="02030600000101010101" pitchFamily="18" charset="-127"/>
                <a:cs typeface="Arial" panose="020B0604020202020204" pitchFamily="34" charset="0"/>
              </a:rPr>
              <a:t> Obtain a legal review in consultation with the Office of the Judge Advocate General (OTJAG), at </a:t>
            </a:r>
            <a:r>
              <a:rPr lang="en-US" sz="1400" dirty="0">
                <a:latin typeface="Arial" panose="020B0604020202020204" pitchFamily="34" charset="0"/>
                <a:ea typeface="Batang" panose="02030600000101010101" pitchFamily="18" charset="-127"/>
                <a:cs typeface="Arial" panose="020B0604020202020204" pitchFamily="34" charset="0"/>
                <a:hlinkClick r:id="rId3">
                  <a:extLst>
                    <a:ext uri="{A12FA001-AC4F-418D-AE19-62706E023703}">
                      <ahyp:hlinkClr xmlns="" xmlns:ahyp="http://schemas.microsoft.com/office/drawing/2018/hyperlinkcolor" val="tx"/>
                    </a:ext>
                  </a:extLst>
                </a:hlinkClick>
              </a:rPr>
              <a:t>usarmy.pentagon.hqda-otjag.mbx.g-law@mail.mil</a:t>
            </a:r>
            <a:r>
              <a:rPr lang="en-US" sz="1400" dirty="0">
                <a:latin typeface="Arial" panose="020B0604020202020204" pitchFamily="34" charset="0"/>
                <a:ea typeface="Batang" panose="02030600000101010101" pitchFamily="18" charset="-127"/>
                <a:cs typeface="Arial" panose="020B0604020202020204" pitchFamily="34" charset="0"/>
              </a:rPr>
              <a:t>.</a:t>
            </a:r>
          </a:p>
          <a:p>
            <a:pPr marL="631825" indent="-290513">
              <a:spcBef>
                <a:spcPts val="600"/>
              </a:spcBef>
            </a:pPr>
            <a:r>
              <a:rPr lang="en-US" sz="1600" i="1" dirty="0">
                <a:latin typeface="Arial" panose="020B0604020202020204" pitchFamily="34" charset="0"/>
                <a:ea typeface="Batang" panose="02030600000101010101" pitchFamily="18" charset="-127"/>
                <a:cs typeface="Arial" panose="020B0604020202020204" pitchFamily="34" charset="0"/>
              </a:rPr>
              <a:t>(b)</a:t>
            </a:r>
            <a:r>
              <a:rPr lang="en-US" sz="1600" dirty="0">
                <a:latin typeface="Arial" panose="020B0604020202020204" pitchFamily="34" charset="0"/>
                <a:ea typeface="Batang" panose="02030600000101010101" pitchFamily="18" charset="-127"/>
                <a:cs typeface="Arial" panose="020B0604020202020204" pitchFamily="34" charset="0"/>
              </a:rPr>
              <a:t> Consult the DCS, G–1 and Policy Division for policy contents at: </a:t>
            </a:r>
            <a:r>
              <a:rPr lang="en-US" sz="1400" dirty="0">
                <a:latin typeface="Arial" panose="020B0604020202020204" pitchFamily="34" charset="0"/>
                <a:ea typeface="Batang" panose="02030600000101010101" pitchFamily="18" charset="-127"/>
                <a:cs typeface="Arial" panose="020B0604020202020204" pitchFamily="34" charset="0"/>
                <a:hlinkClick r:id="rId4">
                  <a:extLst>
                    <a:ext uri="{A12FA001-AC4F-418D-AE19-62706E023703}">
                      <ahyp:hlinkClr xmlns="" xmlns:ahyp="http://schemas.microsoft.com/office/drawing/2018/hyperlinkcolor" val="tx"/>
                    </a:ext>
                  </a:extLst>
                </a:hlinkClick>
              </a:rPr>
              <a:t>usarmy.pentagon.hqda-dcs-g-1.mbx.command-policy@mail.mil</a:t>
            </a:r>
            <a:r>
              <a:rPr lang="en-US" sz="1400" dirty="0">
                <a:latin typeface="Arial" panose="020B0604020202020204" pitchFamily="34" charset="0"/>
                <a:ea typeface="Batang" panose="02030600000101010101" pitchFamily="18" charset="-127"/>
                <a:cs typeface="Arial" panose="020B0604020202020204" pitchFamily="34" charset="0"/>
              </a:rPr>
              <a:t>.</a:t>
            </a:r>
            <a:r>
              <a:rPr lang="en-US" sz="1400" i="1" dirty="0">
                <a:latin typeface="Arial" panose="020B0604020202020204" pitchFamily="34" charset="0"/>
                <a:ea typeface="Batang" panose="02030600000101010101" pitchFamily="18" charset="-127"/>
                <a:cs typeface="Arial" panose="020B0604020202020204" pitchFamily="34" charset="0"/>
              </a:rPr>
              <a:t> </a:t>
            </a:r>
          </a:p>
          <a:p>
            <a:pPr marL="631825" indent="-290513">
              <a:spcBef>
                <a:spcPts val="600"/>
              </a:spcBef>
            </a:pPr>
            <a:r>
              <a:rPr lang="en-US" sz="1600" i="1" dirty="0">
                <a:latin typeface="Arial" panose="020B0604020202020204" pitchFamily="34" charset="0"/>
                <a:ea typeface="Batang" panose="02030600000101010101" pitchFamily="18" charset="-127"/>
                <a:cs typeface="Arial" panose="020B0604020202020204" pitchFamily="34" charset="0"/>
              </a:rPr>
              <a:t>(c)</a:t>
            </a:r>
            <a:r>
              <a:rPr lang="en-US" sz="1600" dirty="0">
                <a:latin typeface="Arial" panose="020B0604020202020204" pitchFamily="34" charset="0"/>
                <a:ea typeface="Batang" panose="02030600000101010101" pitchFamily="18" charset="-127"/>
                <a:cs typeface="Arial" panose="020B0604020202020204" pitchFamily="34" charset="0"/>
              </a:rPr>
              <a:t> Consult with the Office of the Chief of Chaplains (OCCH) to evaluate the religious basis and sincerity of the request, and to ensure consistency and fairness across the force at: </a:t>
            </a:r>
            <a:r>
              <a:rPr lang="en-US" sz="1400" u="sng" dirty="0">
                <a:latin typeface="Arial" panose="020B0604020202020204" pitchFamily="34" charset="0"/>
                <a:ea typeface="Batang" panose="02030600000101010101" pitchFamily="18" charset="-127"/>
                <a:cs typeface="Arial" panose="020B0604020202020204" pitchFamily="34" charset="0"/>
                <a:hlinkClick r:id="rId5"/>
              </a:rPr>
              <a:t>usarmy.pentagon.hqda-occh.mbx.chaplain-corps-operations@mail.mil</a:t>
            </a:r>
            <a:r>
              <a:rPr lang="en-US" sz="1400" u="sng" dirty="0">
                <a:latin typeface="Arial" panose="020B0604020202020204" pitchFamily="34" charset="0"/>
                <a:ea typeface="Batang" panose="02030600000101010101" pitchFamily="18" charset="-127"/>
                <a:cs typeface="Arial" panose="020B0604020202020204" pitchFamily="34" charset="0"/>
              </a:rPr>
              <a:t> </a:t>
            </a:r>
          </a:p>
          <a:p>
            <a:pPr marL="631825" indent="-290513">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(d) Consult with Army Corrections Command when requestor is confined in an Army correctional facility at </a:t>
            </a:r>
            <a:r>
              <a:rPr lang="en-US" sz="1400" dirty="0">
                <a:latin typeface="Arial" panose="020B0604020202020204" pitchFamily="34" charset="0"/>
                <a:ea typeface="Batang" panose="02030600000101010101" pitchFamily="18" charset="-127"/>
                <a:cs typeface="Arial" panose="020B0604020202020204" pitchFamily="34" charset="0"/>
                <a:hlinkClick r:id="rId6">
                  <a:extLst>
                    <a:ext uri="{A12FA001-AC4F-418D-AE19-62706E023703}">
                      <ahyp:hlinkClr xmlns="" xmlns:ahyp="http://schemas.microsoft.com/office/drawing/2018/hyperlinkcolor" val="tx"/>
                    </a:ext>
                  </a:extLst>
                </a:hlinkClick>
              </a:rPr>
              <a:t>usarmy.pentagon.corrections-cmd.list.admin-operations-npe-mgt@mail.mil</a:t>
            </a:r>
            <a:r>
              <a:rPr lang="en-US" sz="1400" dirty="0">
                <a:latin typeface="Arial" panose="020B0604020202020204" pitchFamily="34" charset="0"/>
                <a:ea typeface="Batang" panose="02030600000101010101" pitchFamily="18" charset="-127"/>
                <a:cs typeface="Arial" panose="020B0604020202020204" pitchFamily="34" charset="0"/>
              </a:rPr>
              <a:t>.</a:t>
            </a:r>
          </a:p>
          <a:p>
            <a:pPr marL="398463" indent="-117475">
              <a:spcBef>
                <a:spcPts val="600"/>
              </a:spcBef>
              <a:buFont typeface="Arial" panose="020B0604020202020204" pitchFamily="34" charset="0"/>
              <a:buChar char="•"/>
            </a:pPr>
            <a:r>
              <a:rPr lang="en-US" sz="1600" b="1" dirty="0">
                <a:latin typeface="Arial" panose="020B0604020202020204" pitchFamily="34" charset="0"/>
                <a:ea typeface="Batang" panose="02030600000101010101" pitchFamily="18" charset="-127"/>
                <a:cs typeface="Arial" panose="020B0604020202020204" pitchFamily="34" charset="0"/>
              </a:rPr>
              <a:t>The GCMCA will make decision to approve/disapprove </a:t>
            </a:r>
            <a:r>
              <a:rPr lang="en-US" sz="1600" b="1" u="sng" dirty="0">
                <a:latin typeface="Arial" panose="020B0604020202020204" pitchFamily="34" charset="0"/>
                <a:ea typeface="Batang" panose="02030600000101010101" pitchFamily="18" charset="-127"/>
                <a:cs typeface="Arial" panose="020B0604020202020204" pitchFamily="34" charset="0"/>
              </a:rPr>
              <a:t>after</a:t>
            </a:r>
            <a:r>
              <a:rPr lang="en-US" sz="1600" b="1" dirty="0">
                <a:latin typeface="Arial" panose="020B0604020202020204" pitchFamily="34" charset="0"/>
                <a:ea typeface="Batang" panose="02030600000101010101" pitchFamily="18" charset="-127"/>
                <a:cs typeface="Arial" panose="020B0604020202020204" pitchFamily="34" charset="0"/>
              </a:rPr>
              <a:t> reviewing packet and consultation/feedback from OTJAG/OCCH/G-1.</a:t>
            </a:r>
          </a:p>
          <a:p>
            <a:pPr marL="631825" indent="-290513">
              <a:spcBef>
                <a:spcPts val="600"/>
              </a:spcBef>
            </a:pPr>
            <a:endParaRPr lang="en-US" sz="1400" dirty="0">
              <a:latin typeface="Arial" panose="020B0604020202020204" pitchFamily="34" charset="0"/>
              <a:ea typeface="Batang" panose="02030600000101010101" pitchFamily="18" charset="-127"/>
              <a:cs typeface="Arial" panose="020B0604020202020204" pitchFamily="34" charset="0"/>
            </a:endParaRPr>
          </a:p>
        </p:txBody>
      </p:sp>
      <p:sp>
        <p:nvSpPr>
          <p:cNvPr id="12" name="Title 2">
            <a:extLst>
              <a:ext uri="{FF2B5EF4-FFF2-40B4-BE49-F238E27FC236}">
                <a16:creationId xmlns:a16="http://schemas.microsoft.com/office/drawing/2014/main" id="{D40E11BF-D9E9-4607-AD31-5D1B183EBAFC}"/>
              </a:ext>
            </a:extLst>
          </p:cNvPr>
          <p:cNvSpPr>
            <a:spLocks noGrp="1"/>
          </p:cNvSpPr>
          <p:nvPr>
            <p:ph type="title"/>
          </p:nvPr>
        </p:nvSpPr>
        <p:spPr>
          <a:xfrm>
            <a:off x="1075764" y="84083"/>
            <a:ext cx="7978589" cy="478325"/>
          </a:xfrm>
          <a:solidFill>
            <a:schemeClr val="bg2"/>
          </a:solidFill>
        </p:spPr>
        <p:txBody>
          <a:bodyPr>
            <a:normAutofit/>
          </a:bodyPr>
          <a:lstStyle/>
          <a:p>
            <a:r>
              <a:rPr lang="en-US" sz="2000" dirty="0"/>
              <a:t>P-3. </a:t>
            </a:r>
            <a:r>
              <a:rPr lang="en-US" sz="2000" u="sng" dirty="0">
                <a:ea typeface="Batang" panose="02030600000101010101" pitchFamily="18" charset="-127"/>
              </a:rPr>
              <a:t>Overview Of GCMCA U&amp;G Request Process (2 of 3)</a:t>
            </a:r>
            <a:endParaRPr lang="en-US" sz="2000" dirty="0"/>
          </a:p>
        </p:txBody>
      </p:sp>
    </p:spTree>
    <p:extLst>
      <p:ext uri="{BB962C8B-B14F-4D97-AF65-F5344CB8AC3E}">
        <p14:creationId xmlns:p14="http://schemas.microsoft.com/office/powerpoint/2010/main" val="141822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733272-32F3-4046-90EB-8A70EC344AE1}"/>
              </a:ext>
            </a:extLst>
          </p:cNvPr>
          <p:cNvSpPr/>
          <p:nvPr/>
        </p:nvSpPr>
        <p:spPr>
          <a:xfrm>
            <a:off x="431321" y="1068735"/>
            <a:ext cx="8520544" cy="4247317"/>
          </a:xfrm>
          <a:prstGeom prst="rect">
            <a:avLst/>
          </a:prstGeom>
        </p:spPr>
        <p:txBody>
          <a:bodyPr wrap="square">
            <a:spAutoFit/>
          </a:bodyPr>
          <a:lstStyle/>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(8) GCMCA will notify the Soldier of decision in writing and forward a </a:t>
            </a:r>
            <a:r>
              <a:rPr lang="en-US" sz="1600" b="1" dirty="0">
                <a:latin typeface="Arial" panose="020B0604020202020204" pitchFamily="34" charset="0"/>
                <a:ea typeface="Batang" panose="02030600000101010101" pitchFamily="18" charset="-127"/>
                <a:cs typeface="Arial" panose="020B0604020202020204" pitchFamily="34" charset="0"/>
              </a:rPr>
              <a:t>COMPLETE </a:t>
            </a:r>
            <a:r>
              <a:rPr lang="en-US" sz="1600" dirty="0">
                <a:latin typeface="Arial" panose="020B0604020202020204" pitchFamily="34" charset="0"/>
                <a:ea typeface="Batang" panose="02030600000101010101" pitchFamily="18" charset="-127"/>
                <a:cs typeface="Arial" panose="020B0604020202020204" pitchFamily="34" charset="0"/>
              </a:rPr>
              <a:t> packet with approval or disapproval memorandum to the DCS, G-1. </a:t>
            </a:r>
          </a:p>
          <a:p>
            <a:pPr marL="398463" indent="-115888">
              <a:spcBef>
                <a:spcPts val="600"/>
              </a:spcBef>
              <a:buFont typeface="Arial" panose="020B0604020202020204" pitchFamily="34" charset="0"/>
              <a:buChar char="•"/>
            </a:pPr>
            <a:r>
              <a:rPr lang="en-US" sz="1600" b="1" dirty="0">
                <a:latin typeface="Arial" panose="020B0604020202020204" pitchFamily="34" charset="0"/>
                <a:ea typeface="Batang" panose="02030600000101010101" pitchFamily="18" charset="-127"/>
                <a:cs typeface="Arial" panose="020B0604020202020204" pitchFamily="34" charset="0"/>
              </a:rPr>
              <a:t>The DCS, G-1 will upload approval memos to </a:t>
            </a:r>
            <a:r>
              <a:rPr lang="en-US" sz="1600" b="1" dirty="0" err="1">
                <a:latin typeface="Arial" panose="020B0604020202020204" pitchFamily="34" charset="0"/>
                <a:ea typeface="Batang" panose="02030600000101010101" pitchFamily="18" charset="-127"/>
                <a:cs typeface="Arial" panose="020B0604020202020204" pitchFamily="34" charset="0"/>
              </a:rPr>
              <a:t>iPERMS</a:t>
            </a:r>
            <a:r>
              <a:rPr lang="en-US" sz="1600" b="1" dirty="0">
                <a:latin typeface="Arial" panose="020B0604020202020204" pitchFamily="34" charset="0"/>
                <a:ea typeface="Batang" panose="02030600000101010101" pitchFamily="18" charset="-127"/>
                <a:cs typeface="Arial" panose="020B0604020202020204" pitchFamily="34" charset="0"/>
              </a:rPr>
              <a:t> for filing in the Soldier’s Army Military Human Resource Record (AMHRR), </a:t>
            </a:r>
          </a:p>
          <a:p>
            <a:pPr marL="398463" indent="-115888">
              <a:spcBef>
                <a:spcPts val="600"/>
              </a:spcBef>
              <a:buFont typeface="Arial" panose="020B0604020202020204" pitchFamily="34" charset="0"/>
              <a:buChar char="•"/>
            </a:pPr>
            <a:r>
              <a:rPr lang="en-US" sz="1600" b="1" dirty="0">
                <a:latin typeface="Arial" panose="020B0604020202020204" pitchFamily="34" charset="0"/>
                <a:ea typeface="Batang" panose="02030600000101010101" pitchFamily="18" charset="-127"/>
                <a:cs typeface="Arial" panose="020B0604020202020204" pitchFamily="34" charset="0"/>
              </a:rPr>
              <a:t>Soldiers are not entitled to a copy of the packet provided to the GCMCA, except through a request under the FOIA.</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(9)  If GCMCA elevates the request (requests beyond allowances in AR 670-1), the GCMCA forwards packet to the DCS, G-1 for waiver approval with a recommendation for approval/disapproval with the reason(s) for the decision. Only the SECARMY or designee may take final action to approve or disapprove.</a:t>
            </a:r>
            <a:r>
              <a:rPr lang="en-US" sz="1600" b="1" i="1" u="sng" dirty="0">
                <a:latin typeface="Arial" panose="020B0604020202020204" pitchFamily="34" charset="0"/>
                <a:ea typeface="Batang" panose="02030600000101010101" pitchFamily="18" charset="-127"/>
                <a:cs typeface="Arial" panose="020B0604020202020204" pitchFamily="34" charset="0"/>
              </a:rPr>
              <a:t> See P-3 b for details.</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(10) The decision of the SECARMY will be transmitted through command channels to the requesting Soldier </a:t>
            </a:r>
            <a:r>
              <a:rPr lang="en-US" sz="1600" b="1" dirty="0">
                <a:latin typeface="Arial" panose="020B0604020202020204" pitchFamily="34" charset="0"/>
                <a:ea typeface="Batang" panose="02030600000101010101" pitchFamily="18" charset="-127"/>
                <a:cs typeface="Arial" panose="020B0604020202020204" pitchFamily="34" charset="0"/>
              </a:rPr>
              <a:t>within 60 days </a:t>
            </a:r>
            <a:r>
              <a:rPr lang="en-US" sz="1600" dirty="0">
                <a:latin typeface="Arial" panose="020B0604020202020204" pitchFamily="34" charset="0"/>
                <a:ea typeface="Batang" panose="02030600000101010101" pitchFamily="18" charset="-127"/>
                <a:cs typeface="Arial" panose="020B0604020202020204" pitchFamily="34" charset="0"/>
              </a:rPr>
              <a:t>after receipt of the final request packet by DCS, G-1. </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(11) The DCS, G-1 will track ALL approved religious accommodations. </a:t>
            </a:r>
          </a:p>
          <a:p>
            <a:pPr>
              <a:spcBef>
                <a:spcPts val="600"/>
              </a:spcBef>
            </a:pPr>
            <a:r>
              <a:rPr lang="en-US" sz="1600" dirty="0">
                <a:latin typeface="Arial" panose="020B0604020202020204" pitchFamily="34" charset="0"/>
                <a:ea typeface="Batang" panose="02030600000101010101" pitchFamily="18" charset="-127"/>
                <a:cs typeface="Arial" panose="020B0604020202020204" pitchFamily="34" charset="0"/>
              </a:rPr>
              <a:t>(12) </a:t>
            </a:r>
            <a:r>
              <a:rPr lang="en-US" sz="1600" b="1" dirty="0">
                <a:latin typeface="Arial" panose="020B0604020202020204" pitchFamily="34" charset="0"/>
                <a:ea typeface="Batang" panose="02030600000101010101" pitchFamily="18" charset="-127"/>
                <a:cs typeface="Arial" panose="020B0604020202020204" pitchFamily="34" charset="0"/>
              </a:rPr>
              <a:t>Disapprovals by the SECARMY are final</a:t>
            </a:r>
            <a:r>
              <a:rPr lang="en-US" sz="1600" dirty="0">
                <a:latin typeface="Arial" panose="020B0604020202020204" pitchFamily="34" charset="0"/>
                <a:ea typeface="Batang" panose="02030600000101010101" pitchFamily="18" charset="-127"/>
                <a:cs typeface="Arial" panose="020B0604020202020204" pitchFamily="34" charset="0"/>
              </a:rPr>
              <a:t>. Subsequent requests are only considered on substantially different grounds or supported by substantially new evidence.</a:t>
            </a:r>
          </a:p>
        </p:txBody>
      </p:sp>
      <p:sp>
        <p:nvSpPr>
          <p:cNvPr id="6" name="Title 2">
            <a:extLst>
              <a:ext uri="{FF2B5EF4-FFF2-40B4-BE49-F238E27FC236}">
                <a16:creationId xmlns:a16="http://schemas.microsoft.com/office/drawing/2014/main" id="{69B969B9-22C5-4E1F-9CD3-53B5678E6F17}"/>
              </a:ext>
            </a:extLst>
          </p:cNvPr>
          <p:cNvSpPr>
            <a:spLocks noGrp="1"/>
          </p:cNvSpPr>
          <p:nvPr>
            <p:ph type="title"/>
          </p:nvPr>
        </p:nvSpPr>
        <p:spPr>
          <a:xfrm>
            <a:off x="1075764" y="84083"/>
            <a:ext cx="7978589" cy="478325"/>
          </a:xfrm>
          <a:solidFill>
            <a:schemeClr val="bg2"/>
          </a:solidFill>
        </p:spPr>
        <p:txBody>
          <a:bodyPr>
            <a:normAutofit/>
          </a:bodyPr>
          <a:lstStyle/>
          <a:p>
            <a:r>
              <a:rPr lang="en-US" sz="2000" dirty="0"/>
              <a:t>P-3. </a:t>
            </a:r>
            <a:r>
              <a:rPr lang="en-US" sz="2000" u="sng" dirty="0">
                <a:ea typeface="Batang" panose="02030600000101010101" pitchFamily="18" charset="-127"/>
              </a:rPr>
              <a:t>Overview Of GCMCA U&amp;G Request Process (3 of 3)</a:t>
            </a:r>
            <a:endParaRPr lang="en-US" sz="2000" dirty="0"/>
          </a:p>
        </p:txBody>
      </p:sp>
    </p:spTree>
    <p:extLst>
      <p:ext uri="{BB962C8B-B14F-4D97-AF65-F5344CB8AC3E}">
        <p14:creationId xmlns:p14="http://schemas.microsoft.com/office/powerpoint/2010/main" val="242834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134" y="179495"/>
            <a:ext cx="8184332" cy="387871"/>
          </a:xfrm>
        </p:spPr>
        <p:txBody>
          <a:bodyPr>
            <a:noAutofit/>
          </a:bodyPr>
          <a:lstStyle/>
          <a:p>
            <a:pPr algn="ctr"/>
            <a:r>
              <a:rPr lang="en-US" sz="2400" b="1" dirty="0">
                <a:latin typeface="Arial" panose="020B0604020202020204" pitchFamily="34" charset="0"/>
                <a:cs typeface="Arial" panose="020B0604020202020204" pitchFamily="34" charset="0"/>
              </a:rPr>
              <a:t>Legal Foundations of Religious Accommodation</a:t>
            </a:r>
          </a:p>
        </p:txBody>
      </p:sp>
      <p:sp>
        <p:nvSpPr>
          <p:cNvPr id="7" name="TextBox 6"/>
          <p:cNvSpPr txBox="1"/>
          <p:nvPr/>
        </p:nvSpPr>
        <p:spPr>
          <a:xfrm>
            <a:off x="170129" y="2067748"/>
            <a:ext cx="5325139" cy="4086503"/>
          </a:xfrm>
          <a:prstGeom prst="rect">
            <a:avLst/>
          </a:prstGeom>
          <a:noFill/>
        </p:spPr>
        <p:txBody>
          <a:bodyPr wrap="square" rtlCol="0">
            <a:spAutoFit/>
          </a:bodyPr>
          <a:lstStyle/>
          <a:p>
            <a:pPr algn="ctr">
              <a:lnSpc>
                <a:spcPct val="107000"/>
              </a:lnSpc>
            </a:pPr>
            <a:r>
              <a:rPr lang="en-US" b="1" dirty="0">
                <a:latin typeface="Arial" panose="020B0604020202020204" pitchFamily="34" charset="0"/>
                <a:cs typeface="Arial" panose="020B0604020202020204" pitchFamily="34" charset="0"/>
              </a:rPr>
              <a:t>The U.S. Constitution’s First Amendment </a:t>
            </a:r>
            <a:r>
              <a:rPr lang="en-US" dirty="0">
                <a:latin typeface="Arial" panose="020B0604020202020204" pitchFamily="34" charset="0"/>
                <a:cs typeface="Arial" panose="020B0604020202020204" pitchFamily="34" charset="0"/>
              </a:rPr>
              <a:t>is the foundation</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 religious freedom and accommodation. It undergirds all U.S. law and policy, to include DoD and U.S. Army policy on religious accommodation. </a:t>
            </a:r>
          </a:p>
          <a:p>
            <a:pPr algn="ctr">
              <a:lnSpc>
                <a:spcPct val="107000"/>
              </a:lnSpc>
            </a:pPr>
            <a:endParaRPr lang="en-US" i="1"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The defense of religious liberty is a central reason for the existence of the U.S. Army.</a:t>
            </a:r>
            <a:r>
              <a:rPr lang="en-US" dirty="0">
                <a:latin typeface="Arial" panose="020B0604020202020204" pitchFamily="34" charset="0"/>
                <a:cs typeface="Arial" panose="020B0604020202020204" pitchFamily="34" charset="0"/>
              </a:rPr>
              <a:t> </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Religious freedom is so highly valued by our nation, that </a:t>
            </a:r>
            <a:r>
              <a:rPr lang="en-US" i="1" dirty="0">
                <a:latin typeface="Arial" panose="020B0604020202020204" pitchFamily="34" charset="0"/>
                <a:cs typeface="Arial" panose="020B0604020202020204" pitchFamily="34" charset="0"/>
              </a:rPr>
              <a:t>accommodations </a:t>
            </a:r>
            <a:r>
              <a:rPr lang="en-US" dirty="0">
                <a:latin typeface="Arial" panose="020B0604020202020204" pitchFamily="34" charset="0"/>
                <a:cs typeface="Arial" panose="020B0604020202020204" pitchFamily="34" charset="0"/>
              </a:rPr>
              <a:t>are made for diverse religious expression in federal law and policy, where military service would otherwise require stricter uniformity. </a:t>
            </a:r>
          </a:p>
        </p:txBody>
      </p:sp>
      <p:grpSp>
        <p:nvGrpSpPr>
          <p:cNvPr id="5" name="Group 4"/>
          <p:cNvGrpSpPr/>
          <p:nvPr/>
        </p:nvGrpSpPr>
        <p:grpSpPr>
          <a:xfrm>
            <a:off x="5654498" y="2067748"/>
            <a:ext cx="3239714" cy="4348997"/>
            <a:chOff x="5565287" y="1590937"/>
            <a:chExt cx="3377993" cy="483919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5287" y="1590937"/>
              <a:ext cx="3377992" cy="189800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5288" y="3556677"/>
              <a:ext cx="3377992" cy="2873450"/>
            </a:xfrm>
            <a:prstGeom prst="rect">
              <a:avLst/>
            </a:prstGeom>
          </p:spPr>
        </p:pic>
      </p:grpSp>
      <p:sp>
        <p:nvSpPr>
          <p:cNvPr id="6" name="Rectangle 5"/>
          <p:cNvSpPr/>
          <p:nvPr/>
        </p:nvSpPr>
        <p:spPr>
          <a:xfrm>
            <a:off x="385830" y="904885"/>
            <a:ext cx="8508381" cy="1047338"/>
          </a:xfrm>
          <a:prstGeom prst="rect">
            <a:avLst/>
          </a:prstGeom>
        </p:spPr>
        <p:txBody>
          <a:bodyPr wrap="square">
            <a:spAutoFit/>
          </a:bodyPr>
          <a:lstStyle/>
          <a:p>
            <a:pPr algn="ctr">
              <a:lnSpc>
                <a:spcPct val="107000"/>
              </a:lnSpc>
            </a:pPr>
            <a:r>
              <a:rPr lang="en-US" sz="2000" i="1" dirty="0">
                <a:latin typeface="Helvetica" panose="020B0604020202020204" pitchFamily="34" charset="0"/>
                <a:cs typeface="Helvetica" panose="020B0604020202020204" pitchFamily="34" charset="0"/>
              </a:rPr>
              <a:t>“Congress shall make no law respecting the </a:t>
            </a:r>
            <a:r>
              <a:rPr lang="en-US" sz="2000" b="1" i="1" dirty="0">
                <a:latin typeface="Helvetica" panose="020B0604020202020204" pitchFamily="34" charset="0"/>
                <a:cs typeface="Helvetica" panose="020B0604020202020204" pitchFamily="34" charset="0"/>
              </a:rPr>
              <a:t>establishment</a:t>
            </a:r>
            <a:r>
              <a:rPr lang="en-US" sz="2000" i="1" dirty="0">
                <a:latin typeface="Helvetica" panose="020B0604020202020204" pitchFamily="34" charset="0"/>
                <a:cs typeface="Helvetica" panose="020B0604020202020204" pitchFamily="34" charset="0"/>
              </a:rPr>
              <a:t> of religion or prohibiting the </a:t>
            </a:r>
            <a:r>
              <a:rPr lang="en-US" sz="2000" b="1" i="1" dirty="0">
                <a:latin typeface="Helvetica" panose="020B0604020202020204" pitchFamily="34" charset="0"/>
                <a:cs typeface="Helvetica" panose="020B0604020202020204" pitchFamily="34" charset="0"/>
              </a:rPr>
              <a:t>free exercise </a:t>
            </a:r>
            <a:r>
              <a:rPr lang="en-US" sz="2000" i="1" dirty="0">
                <a:latin typeface="Helvetica" panose="020B0604020202020204" pitchFamily="34" charset="0"/>
                <a:cs typeface="Helvetica" panose="020B0604020202020204" pitchFamily="34" charset="0"/>
              </a:rPr>
              <a:t>thereof</a:t>
            </a:r>
            <a:r>
              <a:rPr lang="en-US" sz="2000" dirty="0">
                <a:latin typeface="Helvetica" panose="020B0604020202020204" pitchFamily="34" charset="0"/>
                <a:cs typeface="Helvetica" panose="020B0604020202020204" pitchFamily="34" charset="0"/>
              </a:rPr>
              <a:t>.”</a:t>
            </a:r>
            <a:endParaRPr lang="en-US" sz="20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pPr>
              <a:lnSpc>
                <a:spcPct val="107000"/>
              </a:lnSpc>
            </a:pPr>
            <a:r>
              <a:rPr lang="en-US"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a:t>
            </a:r>
            <a:r>
              <a:rPr lang="en-US" sz="1600" dirty="0">
                <a:latin typeface="Helvetica" panose="020B0604020202020204" pitchFamily="34" charset="0"/>
                <a:ea typeface="Times New Roman" panose="02020603050405020304" pitchFamily="18" charset="0"/>
                <a:cs typeface="Helvetica" panose="020B0604020202020204" pitchFamily="34" charset="0"/>
              </a:rPr>
              <a:t>First Amendment, U.S. Constitution</a:t>
            </a:r>
            <a:endParaRPr lang="en-US" dirty="0">
              <a:latin typeface="Helvetica" panose="020B0604020202020204" pitchFamily="34" charset="0"/>
              <a:ea typeface="Times New Roman" panose="02020603050405020304" pitchFamily="18" charset="0"/>
              <a:cs typeface="Helvetica" panose="020B0604020202020204" pitchFamily="34" charset="0"/>
            </a:endParaRPr>
          </a:p>
        </p:txBody>
      </p:sp>
      <p:sp>
        <p:nvSpPr>
          <p:cNvPr id="8" name="Rectangle 7"/>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914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2836" y="84083"/>
            <a:ext cx="8071658" cy="478325"/>
          </a:xfrm>
        </p:spPr>
        <p:txBody>
          <a:bodyPr>
            <a:normAutofit fontScale="90000"/>
          </a:bodyPr>
          <a:lstStyle/>
          <a:p>
            <a:r>
              <a:rPr lang="en-US" sz="2400" dirty="0"/>
              <a:t>P-3. Processing requests related to Uniform and Grooming</a:t>
            </a:r>
          </a:p>
        </p:txBody>
      </p:sp>
      <p:grpSp>
        <p:nvGrpSpPr>
          <p:cNvPr id="5" name="Group 4">
            <a:extLst>
              <a:ext uri="{FF2B5EF4-FFF2-40B4-BE49-F238E27FC236}">
                <a16:creationId xmlns:a16="http://schemas.microsoft.com/office/drawing/2014/main" id="{5D7800C2-0FE4-4980-B01E-D7119329A105}"/>
              </a:ext>
            </a:extLst>
          </p:cNvPr>
          <p:cNvGrpSpPr/>
          <p:nvPr/>
        </p:nvGrpSpPr>
        <p:grpSpPr>
          <a:xfrm>
            <a:off x="540327" y="910773"/>
            <a:ext cx="8296102" cy="5509200"/>
            <a:chOff x="540327" y="910773"/>
            <a:chExt cx="8296102" cy="5509200"/>
          </a:xfrm>
        </p:grpSpPr>
        <p:sp>
          <p:nvSpPr>
            <p:cNvPr id="4" name="Rectangle 3">
              <a:extLst>
                <a:ext uri="{FF2B5EF4-FFF2-40B4-BE49-F238E27FC236}">
                  <a16:creationId xmlns:a16="http://schemas.microsoft.com/office/drawing/2014/main" id="{09733272-32F3-4046-90EB-8A70EC344AE1}"/>
                </a:ext>
              </a:extLst>
            </p:cNvPr>
            <p:cNvSpPr/>
            <p:nvPr/>
          </p:nvSpPr>
          <p:spPr>
            <a:xfrm>
              <a:off x="540328" y="910773"/>
              <a:ext cx="8296101" cy="5509200"/>
            </a:xfrm>
            <a:prstGeom prst="rect">
              <a:avLst/>
            </a:prstGeom>
          </p:spPr>
          <p:txBody>
            <a:bodyPr wrap="square">
              <a:spAutoFit/>
            </a:bodyPr>
            <a:lstStyle/>
            <a:p>
              <a:pPr>
                <a:spcBef>
                  <a:spcPts val="600"/>
                </a:spcBef>
              </a:pPr>
              <a:r>
                <a:rPr lang="en-US" b="1" i="1" u="sng" dirty="0">
                  <a:latin typeface="Arial" panose="020B0604020202020204" pitchFamily="34" charset="0"/>
                  <a:ea typeface="Batang" panose="02030600000101010101" pitchFamily="18" charset="-127"/>
                  <a:cs typeface="Arial" panose="020B0604020202020204" pitchFamily="34" charset="0"/>
                </a:rPr>
                <a:t>b.</a:t>
              </a:r>
              <a:r>
                <a:rPr lang="en-US" b="1" u="sng" dirty="0">
                  <a:latin typeface="Arial" panose="020B0604020202020204" pitchFamily="34" charset="0"/>
                  <a:ea typeface="Batang" panose="02030600000101010101" pitchFamily="18" charset="-127"/>
                  <a:cs typeface="Arial" panose="020B0604020202020204" pitchFamily="34" charset="0"/>
                </a:rPr>
                <a:t>  </a:t>
              </a:r>
              <a:r>
                <a:rPr lang="en-US" b="1" i="1" u="sng" dirty="0">
                  <a:latin typeface="Arial" panose="020B0604020202020204" pitchFamily="34" charset="0"/>
                  <a:ea typeface="Batang" panose="02030600000101010101" pitchFamily="18" charset="-127"/>
                  <a:cs typeface="Arial" panose="020B0604020202020204" pitchFamily="34" charset="0"/>
                </a:rPr>
                <a:t>Waiver requests</a:t>
              </a:r>
              <a:r>
                <a:rPr lang="en-US" i="1" dirty="0">
                  <a:latin typeface="Arial" panose="020B0604020202020204" pitchFamily="34" charset="0"/>
                  <a:ea typeface="Batang" panose="02030600000101010101" pitchFamily="18" charset="-127"/>
                  <a:cs typeface="Arial" panose="020B0604020202020204" pitchFamily="34" charset="0"/>
                </a:rPr>
                <a:t>.</a:t>
              </a:r>
              <a:r>
                <a:rPr lang="en-US" dirty="0">
                  <a:latin typeface="Arial" panose="020B0604020202020204" pitchFamily="34" charset="0"/>
                  <a:ea typeface="Batang" panose="02030600000101010101" pitchFamily="18" charset="-127"/>
                  <a:cs typeface="Arial" panose="020B0604020202020204" pitchFamily="34" charset="0"/>
                </a:rPr>
                <a:t>  An RA request requiring </a:t>
              </a:r>
              <a:r>
                <a:rPr lang="en-US" b="1" i="1" dirty="0">
                  <a:latin typeface="Arial" panose="020B0604020202020204" pitchFamily="34" charset="0"/>
                  <a:ea typeface="Batang" panose="02030600000101010101" pitchFamily="18" charset="-127"/>
                  <a:cs typeface="Arial" panose="020B0604020202020204" pitchFamily="34" charset="0"/>
                </a:rPr>
                <a:t>waiver</a:t>
              </a:r>
              <a:r>
                <a:rPr lang="en-US" dirty="0">
                  <a:latin typeface="Arial" panose="020B0604020202020204" pitchFamily="34" charset="0"/>
                  <a:ea typeface="Batang" panose="02030600000101010101" pitchFamily="18" charset="-127"/>
                  <a:cs typeface="Arial" panose="020B0604020202020204" pitchFamily="34" charset="0"/>
                </a:rPr>
                <a:t> of AR 670-1, or any other Army policy exceeding GCMCA approval authority are only approved or disapproved by the SECARMY or designee. </a:t>
              </a:r>
            </a:p>
            <a:p>
              <a:pPr marL="169863" indent="-169863">
                <a:spcBef>
                  <a:spcPts val="600"/>
                </a:spcBef>
                <a:buFont typeface="Arial" panose="020B0604020202020204" pitchFamily="34" charset="0"/>
                <a:buChar char="•"/>
              </a:pPr>
              <a:r>
                <a:rPr lang="en-US" sz="1600" b="1" dirty="0">
                  <a:latin typeface="Arial" panose="020B0604020202020204" pitchFamily="34" charset="0"/>
                  <a:ea typeface="Batang" panose="02030600000101010101" pitchFamily="18" charset="-127"/>
                  <a:cs typeface="Arial" panose="020B0604020202020204" pitchFamily="34" charset="0"/>
                </a:rPr>
                <a:t>Routing and Process </a:t>
              </a:r>
              <a:r>
                <a:rPr lang="en-US" sz="1600" dirty="0">
                  <a:latin typeface="Arial" panose="020B0604020202020204" pitchFamily="34" charset="0"/>
                  <a:ea typeface="Batang" panose="02030600000101010101" pitchFamily="18" charset="-127"/>
                  <a:cs typeface="Arial" panose="020B0604020202020204" pitchFamily="34" charset="0"/>
                </a:rPr>
                <a:t>for 670-1 Waiver Requests (exceeding GCMCA authority) is the same as a GCMCA request (memo’s interviews, etc.) with the addition:</a:t>
              </a:r>
            </a:p>
            <a:p>
              <a:pPr lvl="1" indent="-169863">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GCMCA’s SJA  must conduct a legal review before forwarding to DCS, G-1. </a:t>
              </a:r>
            </a:p>
            <a:p>
              <a:pPr lvl="1" indent="-169863">
                <a:buFont typeface="Arial" panose="020B0604020202020204" pitchFamily="34" charset="0"/>
                <a:buChar char="•"/>
              </a:pPr>
              <a:r>
                <a:rPr lang="en-US" sz="1600" dirty="0">
                  <a:latin typeface="Arial" panose="020B0604020202020204" pitchFamily="34" charset="0"/>
                  <a:cs typeface="Arial" panose="020B0604020202020204" pitchFamily="34" charset="0"/>
                </a:rPr>
                <a:t>SJA will review the packet for legal sufficiency and may make a recommendation for disposition of the request. The review will also state whether the request and enclosures are complete within the provisions of AR 600-20.</a:t>
              </a:r>
            </a:p>
            <a:p>
              <a:pPr marL="169863" indent="-169863">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The GCMCA will forward packet with recommendation to the DCS, G-1 </a:t>
              </a:r>
              <a:r>
                <a:rPr lang="en-US" sz="1600" b="1" dirty="0">
                  <a:latin typeface="Arial" panose="020B0604020202020204" pitchFamily="34" charset="0"/>
                  <a:ea typeface="Batang" panose="02030600000101010101" pitchFamily="18" charset="-127"/>
                  <a:cs typeface="Arial" panose="020B0604020202020204" pitchFamily="34" charset="0"/>
                  <a:hlinkClick r:id="rId3">
                    <a:extLst>
                      <a:ext uri="{A12FA001-AC4F-418D-AE19-62706E023703}">
                        <ahyp:hlinkClr xmlns="" xmlns:ahyp="http://schemas.microsoft.com/office/drawing/2018/hyperlinkcolor" val="tx"/>
                      </a:ext>
                    </a:extLst>
                  </a:hlinkClick>
                </a:rPr>
                <a:t>usarmy.pentagon.hqda-dcs-g-1.mbx.command-policy@mail.mil </a:t>
              </a:r>
              <a:r>
                <a:rPr lang="en-US" sz="1600" dirty="0">
                  <a:latin typeface="Arial" panose="020B0604020202020204" pitchFamily="34" charset="0"/>
                  <a:cs typeface="Arial" panose="020B0604020202020204" pitchFamily="34" charset="0"/>
                </a:rPr>
                <a:t>and provide concurrent notification to Soldier through command channels. </a:t>
              </a:r>
            </a:p>
            <a:p>
              <a:pPr marL="169863" indent="-169863">
                <a:spcBef>
                  <a:spcPts val="600"/>
                </a:spcBef>
                <a:buFont typeface="Arial" panose="020B0604020202020204" pitchFamily="34" charset="0"/>
                <a:buChar char="•"/>
              </a:pPr>
              <a:r>
                <a:rPr lang="en-US" sz="1600" b="1" dirty="0">
                  <a:latin typeface="Arial" panose="020B0604020202020204" pitchFamily="34" charset="0"/>
                  <a:ea typeface="Batang" panose="02030600000101010101" pitchFamily="18" charset="-127"/>
                  <a:cs typeface="Arial" panose="020B0604020202020204" pitchFamily="34" charset="0"/>
                </a:rPr>
                <a:t>RA Waiver </a:t>
              </a:r>
              <a:r>
                <a:rPr lang="en-US" sz="1600" dirty="0">
                  <a:latin typeface="Arial" panose="020B0604020202020204" pitchFamily="34" charset="0"/>
                  <a:ea typeface="Batang" panose="02030600000101010101" pitchFamily="18" charset="-127"/>
                  <a:cs typeface="Arial" panose="020B0604020202020204" pitchFamily="34" charset="0"/>
                </a:rPr>
                <a:t>packets must be forwarded to the DCS, G-1 </a:t>
              </a:r>
              <a:r>
                <a:rPr lang="en-US" sz="1600" b="1" dirty="0">
                  <a:latin typeface="Arial" panose="020B0604020202020204" pitchFamily="34" charset="0"/>
                  <a:ea typeface="Batang" panose="02030600000101010101" pitchFamily="18" charset="-127"/>
                  <a:cs typeface="Arial" panose="020B0604020202020204" pitchFamily="34" charset="0"/>
                </a:rPr>
                <a:t>within 30 days </a:t>
              </a:r>
              <a:r>
                <a:rPr lang="en-US" sz="1600" dirty="0">
                  <a:latin typeface="Arial" panose="020B0604020202020204" pitchFamily="34" charset="0"/>
                  <a:ea typeface="Batang" panose="02030600000101010101" pitchFamily="18" charset="-127"/>
                  <a:cs typeface="Arial" panose="020B0604020202020204" pitchFamily="34" charset="0"/>
                </a:rPr>
                <a:t>of the initial request for RA and pre-accession requests and 60 days for USAR and ARNG. </a:t>
              </a:r>
            </a:p>
            <a:p>
              <a:pPr marL="169863" indent="-169863">
                <a:spcBef>
                  <a:spcPts val="600"/>
                </a:spcBef>
                <a:buFont typeface="Arial" panose="020B0604020202020204" pitchFamily="34" charset="0"/>
                <a:buChar char="•"/>
              </a:pPr>
              <a:r>
                <a:rPr lang="en-US" sz="1600" b="1" dirty="0">
                  <a:latin typeface="Arial" panose="020B0604020202020204" pitchFamily="34" charset="0"/>
                  <a:ea typeface="Batang" panose="02030600000101010101" pitchFamily="18" charset="-127"/>
                  <a:cs typeface="Arial" panose="020B0604020202020204" pitchFamily="34" charset="0"/>
                </a:rPr>
                <a:t>Only the DCS, G-1 may grant a request for extension</a:t>
              </a:r>
              <a:r>
                <a:rPr lang="en-US" sz="1600" dirty="0">
                  <a:latin typeface="Arial" panose="020B0604020202020204" pitchFamily="34" charset="0"/>
                  <a:ea typeface="Batang" panose="02030600000101010101" pitchFamily="18" charset="-127"/>
                  <a:cs typeface="Arial" panose="020B0604020202020204" pitchFamily="34" charset="0"/>
                </a:rPr>
                <a:t>.</a:t>
              </a:r>
            </a:p>
            <a:p>
              <a:pPr marL="169863" indent="-169863">
                <a:spcBef>
                  <a:spcPts val="600"/>
                </a:spcBef>
                <a:buFont typeface="Arial" panose="020B0604020202020204" pitchFamily="34" charset="0"/>
                <a:buChar char="•"/>
              </a:pPr>
              <a:r>
                <a:rPr lang="en-US" sz="1600" dirty="0">
                  <a:latin typeface="Arial" panose="020B0604020202020204" pitchFamily="34" charset="0"/>
                  <a:ea typeface="Batang" panose="02030600000101010101" pitchFamily="18" charset="-127"/>
                  <a:cs typeface="Arial" panose="020B0604020202020204" pitchFamily="34" charset="0"/>
                </a:rPr>
                <a:t>Requestors (other than pre-accession) must continue to comply with AR 670-1 standards for non-accommodated Soldiers while the request is pending.</a:t>
              </a:r>
            </a:p>
            <a:p>
              <a:endParaRPr lang="en-US" sz="1600" dirty="0">
                <a:latin typeface="Arial" panose="020B0604020202020204" pitchFamily="34" charset="0"/>
                <a:ea typeface="Batang" panose="02030600000101010101" pitchFamily="18" charset="-127"/>
                <a:cs typeface="Arial" panose="020B0604020202020204" pitchFamily="34" charset="0"/>
              </a:endParaRPr>
            </a:p>
            <a:p>
              <a:endParaRPr lang="en-US" sz="1600" dirty="0">
                <a:latin typeface="Arial" panose="020B0604020202020204" pitchFamily="34" charset="0"/>
                <a:ea typeface="Batang" panose="02030600000101010101" pitchFamily="18" charset="-127"/>
                <a:cs typeface="Arial" panose="020B0604020202020204" pitchFamily="34" charset="0"/>
              </a:endParaRPr>
            </a:p>
            <a:p>
              <a:pPr indent="133350" algn="just"/>
              <a:endParaRPr lang="en-US" sz="1200" dirty="0">
                <a:latin typeface="Arial" panose="020B0604020202020204" pitchFamily="34" charset="0"/>
                <a:ea typeface="Batang" panose="02030600000101010101" pitchFamily="18" charset="-127"/>
                <a:cs typeface="Arial" panose="020B0604020202020204" pitchFamily="34" charset="0"/>
              </a:endParaRPr>
            </a:p>
          </p:txBody>
        </p:sp>
        <p:sp>
          <p:nvSpPr>
            <p:cNvPr id="2" name="Rectangle 1">
              <a:extLst>
                <a:ext uri="{FF2B5EF4-FFF2-40B4-BE49-F238E27FC236}">
                  <a16:creationId xmlns:a16="http://schemas.microsoft.com/office/drawing/2014/main" id="{FF481514-D674-4E11-BF25-A9B18B1C957F}"/>
                </a:ext>
              </a:extLst>
            </p:cNvPr>
            <p:cNvSpPr/>
            <p:nvPr/>
          </p:nvSpPr>
          <p:spPr>
            <a:xfrm>
              <a:off x="540327" y="5804421"/>
              <a:ext cx="8296101" cy="523220"/>
            </a:xfrm>
            <a:prstGeom prst="rect">
              <a:avLst/>
            </a:prstGeom>
            <a:solidFill>
              <a:srgbClr val="FFFF66"/>
            </a:solidFill>
          </p:spPr>
          <p:txBody>
            <a:bodyPr wrap="square">
              <a:spAutoFit/>
            </a:bodyPr>
            <a:lstStyle/>
            <a:p>
              <a:pPr algn="ctr"/>
              <a:r>
                <a:rPr lang="en-US" sz="1400" b="1" dirty="0">
                  <a:latin typeface="Arial" panose="020B0604020202020204" pitchFamily="34" charset="0"/>
                  <a:ea typeface="Batang" panose="02030600000101010101" pitchFamily="18" charset="-127"/>
                  <a:cs typeface="Arial" panose="020B0604020202020204" pitchFamily="34" charset="0"/>
                </a:rPr>
                <a:t>Questions about whether a request requires a waiver can be sent to: DCS, G-1 </a:t>
              </a:r>
              <a:r>
                <a:rPr lang="en-US" sz="1400" b="1" dirty="0">
                  <a:latin typeface="Arial" panose="020B0604020202020204" pitchFamily="34" charset="0"/>
                  <a:ea typeface="Batang" panose="02030600000101010101" pitchFamily="18" charset="-127"/>
                  <a:cs typeface="Arial" panose="020B0604020202020204" pitchFamily="34" charset="0"/>
                  <a:hlinkClick r:id="rId3">
                    <a:extLst>
                      <a:ext uri="{A12FA001-AC4F-418D-AE19-62706E023703}">
                        <ahyp:hlinkClr xmlns="" xmlns:ahyp="http://schemas.microsoft.com/office/drawing/2018/hyperlinkcolor" val="tx"/>
                      </a:ext>
                    </a:extLst>
                  </a:hlinkClick>
                </a:rPr>
                <a:t>usarmy.pentagon.hqda-dcs-g-1.mbx.command-policy@mail.mil</a:t>
              </a:r>
              <a:r>
                <a:rPr lang="en-US" sz="1400" b="1" dirty="0">
                  <a:latin typeface="Arial" panose="020B0604020202020204" pitchFamily="34" charset="0"/>
                  <a:ea typeface="Batang" panose="02030600000101010101" pitchFamily="18" charset="-127"/>
                  <a:cs typeface="Arial" panose="020B0604020202020204" pitchFamily="34" charset="0"/>
                </a:rPr>
                <a:t>.</a:t>
              </a:r>
            </a:p>
          </p:txBody>
        </p:sp>
      </p:grpSp>
    </p:spTree>
    <p:extLst>
      <p:ext uri="{BB962C8B-B14F-4D97-AF65-F5344CB8AC3E}">
        <p14:creationId xmlns:p14="http://schemas.microsoft.com/office/powerpoint/2010/main" val="229414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2836" y="84083"/>
            <a:ext cx="8071658" cy="478325"/>
          </a:xfrm>
        </p:spPr>
        <p:txBody>
          <a:bodyPr>
            <a:normAutofit fontScale="90000"/>
          </a:bodyPr>
          <a:lstStyle/>
          <a:p>
            <a:r>
              <a:rPr lang="en-US" sz="2400" dirty="0"/>
              <a:t>P-3. Processing requests related to Uniform and Grooming</a:t>
            </a:r>
          </a:p>
        </p:txBody>
      </p:sp>
      <p:sp>
        <p:nvSpPr>
          <p:cNvPr id="2" name="Rectangle 1">
            <a:extLst>
              <a:ext uri="{FF2B5EF4-FFF2-40B4-BE49-F238E27FC236}">
                <a16:creationId xmlns:a16="http://schemas.microsoft.com/office/drawing/2014/main" id="{78E768F7-A2A5-426F-B9C3-E4537867A36E}"/>
              </a:ext>
            </a:extLst>
          </p:cNvPr>
          <p:cNvSpPr/>
          <p:nvPr/>
        </p:nvSpPr>
        <p:spPr>
          <a:xfrm>
            <a:off x="564125" y="830851"/>
            <a:ext cx="8179723" cy="5647700"/>
          </a:xfrm>
          <a:prstGeom prst="rect">
            <a:avLst/>
          </a:prstGeom>
        </p:spPr>
        <p:txBody>
          <a:bodyPr wrap="square">
            <a:spAutoFit/>
          </a:bodyPr>
          <a:lstStyle/>
          <a:p>
            <a:pPr>
              <a:spcBef>
                <a:spcPts val="600"/>
              </a:spcBef>
            </a:pPr>
            <a:r>
              <a:rPr lang="en-US" b="1" i="1" u="sng" dirty="0">
                <a:latin typeface="Arial" panose="020B0604020202020204" pitchFamily="34" charset="0"/>
                <a:cs typeface="Arial" panose="020B0604020202020204" pitchFamily="34" charset="0"/>
              </a:rPr>
              <a:t>c.  Duty considerations</a:t>
            </a:r>
            <a:r>
              <a:rPr lang="en-US" b="1" i="1" dirty="0">
                <a:latin typeface="Arial" panose="020B0604020202020204" pitchFamily="34" charset="0"/>
                <a:cs typeface="Arial" panose="020B0604020202020204" pitchFamily="34" charset="0"/>
              </a:rPr>
              <a:t>.</a:t>
            </a:r>
          </a:p>
          <a:p>
            <a:pPr>
              <a:spcBef>
                <a:spcPts val="600"/>
              </a:spcBef>
            </a:pPr>
            <a:r>
              <a:rPr lang="en-US" sz="1600" dirty="0">
                <a:latin typeface="Arial" panose="020B0604020202020204" pitchFamily="34" charset="0"/>
                <a:cs typeface="Arial" panose="020B0604020202020204" pitchFamily="34" charset="0"/>
              </a:rPr>
              <a:t>(1)  An RA consistent with the standards in AR 670-1 will not affect a Soldier’s assignment of MOS or branch, duty location, or attendance at military schools, except as described in paragraph 5b. </a:t>
            </a:r>
          </a:p>
          <a:p>
            <a:pPr marL="285750" indent="-285750">
              <a:spcBef>
                <a:spcPts val="600"/>
              </a:spcBef>
              <a:buFont typeface="Arial" panose="020B0604020202020204" pitchFamily="34" charset="0"/>
              <a:buChar char="•"/>
            </a:pPr>
            <a:r>
              <a:rPr lang="en-US" sz="1600" b="1" dirty="0">
                <a:latin typeface="Arial" panose="020B0604020202020204" pitchFamily="34" charset="0"/>
                <a:cs typeface="Arial" panose="020B0604020202020204" pitchFamily="34" charset="0"/>
              </a:rPr>
              <a:t>If a GCMCA, CDR, or MOS proponent identifies specific hazards that cannot be reasonably mitigated, they must immediately inform the DCS, G-1.</a:t>
            </a:r>
          </a:p>
          <a:p>
            <a:pPr>
              <a:spcBef>
                <a:spcPts val="600"/>
              </a:spcBef>
            </a:pPr>
            <a:r>
              <a:rPr lang="en-US" sz="1600" dirty="0">
                <a:latin typeface="Arial" panose="020B0604020202020204" pitchFamily="34" charset="0"/>
                <a:cs typeface="Arial" panose="020B0604020202020204" pitchFamily="34" charset="0"/>
              </a:rPr>
              <a:t>(2)  Beard growth consistently degrades the protection provided by the protective masks currently in Army inventory. Until the Army can field such protective gear that meets safety standards in conjunction with beard growth, these restrictions apply:</a:t>
            </a:r>
          </a:p>
          <a:p>
            <a:pPr marL="287338" indent="-1588">
              <a:spcBef>
                <a:spcPts val="600"/>
              </a:spcBef>
              <a:buAutoNum type="alphaLcParenBoth"/>
            </a:pPr>
            <a:r>
              <a:rPr lang="en-US" sz="1400" dirty="0">
                <a:latin typeface="Arial" panose="020B0604020202020204" pitchFamily="34" charset="0"/>
                <a:cs typeface="Arial" panose="020B0604020202020204" pitchFamily="34" charset="0"/>
              </a:rPr>
              <a:t>  Soldiers with beard accommodations may not attend schools requiring toxic chemical agent training or be assigned to positions requiring compliance with biological, chemical, or nuclear surety requirements in accordance with AR 50-5, and AR 50-6. (</a:t>
            </a:r>
            <a:r>
              <a:rPr lang="en-US" sz="1400" i="1" dirty="0">
                <a:latin typeface="Arial" panose="020B0604020202020204" pitchFamily="34" charset="0"/>
                <a:cs typeface="Arial" panose="020B0604020202020204" pitchFamily="34" charset="0"/>
              </a:rPr>
              <a:t>may not serve as 74A, CBRN Officers; 740A, CBRN Technicians; or 74D, CBRN Specialists.)</a:t>
            </a:r>
          </a:p>
          <a:p>
            <a:pPr marL="287338" indent="-1588">
              <a:buAutoNum type="alphaLcParenBoth"/>
            </a:pPr>
            <a:r>
              <a:rPr lang="en-US" sz="1400" dirty="0">
                <a:latin typeface="Arial" panose="020B0604020202020204" pitchFamily="34" charset="0"/>
                <a:cs typeface="Arial" panose="020B0604020202020204" pitchFamily="34" charset="0"/>
              </a:rPr>
              <a:t>  Beard accommodations can be temporarily suspended when exposure to CBRN agents exists requiring all Soldiers to be clean-shaven (including medical profiles). </a:t>
            </a:r>
          </a:p>
          <a:p>
            <a:pPr>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  Procedures in </a:t>
            </a:r>
            <a:r>
              <a:rPr lang="en-US" sz="1600" i="1" u="sng" dirty="0">
                <a:latin typeface="Arial" panose="020B0604020202020204" pitchFamily="34" charset="0"/>
                <a:cs typeface="Arial" panose="020B0604020202020204" pitchFamily="34" charset="0"/>
              </a:rPr>
              <a:t>paragraph P–3d</a:t>
            </a:r>
            <a:r>
              <a:rPr lang="en-US" sz="1600" dirty="0">
                <a:latin typeface="Arial" panose="020B0604020202020204" pitchFamily="34" charset="0"/>
                <a:cs typeface="Arial" panose="020B0604020202020204" pitchFamily="34" charset="0"/>
              </a:rPr>
              <a:t>, outline how commanders can require a Soldier to shave if the unit is in, or about to enter, a tactical situation where use of a protective mask will likely be required and where the inability to safely use the mask could endanger the Soldier and the unit. </a:t>
            </a:r>
          </a:p>
          <a:p>
            <a:pPr>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  A Soldier may wear a beard while participating in training or tactical simulations designed to ensure that the Soldier is fully familiar with use of the protective mask.</a:t>
            </a:r>
          </a:p>
        </p:txBody>
      </p:sp>
    </p:spTree>
    <p:extLst>
      <p:ext uri="{BB962C8B-B14F-4D97-AF65-F5344CB8AC3E}">
        <p14:creationId xmlns:p14="http://schemas.microsoft.com/office/powerpoint/2010/main" val="156975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2836" y="84083"/>
            <a:ext cx="8071658" cy="478325"/>
          </a:xfrm>
        </p:spPr>
        <p:txBody>
          <a:bodyPr>
            <a:normAutofit fontScale="90000"/>
          </a:bodyPr>
          <a:lstStyle/>
          <a:p>
            <a:r>
              <a:rPr lang="en-US" sz="2400" dirty="0"/>
              <a:t>P-3. Processing requests related to Uniform and Grooming</a:t>
            </a:r>
          </a:p>
        </p:txBody>
      </p:sp>
      <p:sp>
        <p:nvSpPr>
          <p:cNvPr id="2" name="Rectangle 1">
            <a:extLst>
              <a:ext uri="{FF2B5EF4-FFF2-40B4-BE49-F238E27FC236}">
                <a16:creationId xmlns:a16="http://schemas.microsoft.com/office/drawing/2014/main" id="{78E768F7-A2A5-426F-B9C3-E4537867A36E}"/>
              </a:ext>
            </a:extLst>
          </p:cNvPr>
          <p:cNvSpPr/>
          <p:nvPr/>
        </p:nvSpPr>
        <p:spPr>
          <a:xfrm>
            <a:off x="555070" y="880638"/>
            <a:ext cx="7705899" cy="5247590"/>
          </a:xfrm>
          <a:prstGeom prst="rect">
            <a:avLst/>
          </a:prstGeom>
        </p:spPr>
        <p:txBody>
          <a:bodyPr wrap="square">
            <a:spAutoFit/>
          </a:bodyPr>
          <a:lstStyle/>
          <a:p>
            <a:r>
              <a:rPr lang="en-US" b="1" u="sng" dirty="0">
                <a:latin typeface="Arial" panose="020B0604020202020204" pitchFamily="34" charset="0"/>
                <a:cs typeface="Arial" panose="020B0604020202020204" pitchFamily="34" charset="0"/>
              </a:rPr>
              <a:t>d.  Suspension Procedures.</a:t>
            </a:r>
          </a:p>
          <a:p>
            <a:pPr>
              <a:spcBef>
                <a:spcPts val="600"/>
              </a:spcBef>
            </a:pPr>
            <a:r>
              <a:rPr lang="en-US" sz="1600" dirty="0">
                <a:latin typeface="Arial" panose="020B0604020202020204" pitchFamily="34" charset="0"/>
                <a:cs typeface="Arial" panose="020B0604020202020204" pitchFamily="34" charset="0"/>
              </a:rPr>
              <a:t>(1)  Approved Religious Accommodations can be suspended at any time when the Soldier’s GCMCA :</a:t>
            </a:r>
          </a:p>
          <a:p>
            <a:pPr marL="573088" indent="-285750">
              <a:spcBef>
                <a:spcPts val="600"/>
              </a:spcBef>
              <a:buFont typeface="Arial" panose="020B0604020202020204" pitchFamily="34" charset="0"/>
              <a:buChar char="•"/>
            </a:pPr>
            <a:r>
              <a:rPr lang="en-US" sz="1600" b="1" dirty="0">
                <a:latin typeface="Arial" panose="020B0604020202020204" pitchFamily="34" charset="0"/>
                <a:cs typeface="Arial" panose="020B0604020202020204" pitchFamily="34" charset="0"/>
              </a:rPr>
              <a:t>Identifies a specific threat to health and safety </a:t>
            </a:r>
            <a:r>
              <a:rPr lang="en-US" sz="1600" dirty="0">
                <a:latin typeface="Arial" panose="020B0604020202020204" pitchFamily="34" charset="0"/>
                <a:cs typeface="Arial" panose="020B0604020202020204" pitchFamily="34" charset="0"/>
              </a:rPr>
              <a:t>based on the accommodation (such as threat of exposure to toxic CBRN agents that may merit a heightened protective posture).</a:t>
            </a:r>
          </a:p>
          <a:p>
            <a:pPr marL="573088"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Identifies an issue of sincerity.</a:t>
            </a:r>
          </a:p>
          <a:p>
            <a:pPr marL="285750" indent="-28575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The GCMCA, after consultation with their SJA will notify the Soldier of the need to suspend the accommodation, the basis for the suspension, the date the suspension will likely go into effect, and the Soldier’s right to appeal.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Soldiers have 10 days to submit appeal packet to the DCS, G-1 at </a:t>
            </a:r>
            <a:r>
              <a:rPr lang="en-US" sz="1600" dirty="0">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usarmy.pentagon.hqda-dcs-g-1.mbx.command-policy@mail.mil</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If appealed, the suspension will not take effect before G-1 responds.</a:t>
            </a:r>
          </a:p>
          <a:p>
            <a:pPr>
              <a:spcBef>
                <a:spcPts val="600"/>
              </a:spcBef>
            </a:pPr>
            <a:r>
              <a:rPr lang="en-US" sz="1600" dirty="0">
                <a:latin typeface="Arial" panose="020B0604020202020204" pitchFamily="34" charset="0"/>
                <a:cs typeface="Arial" panose="020B0604020202020204" pitchFamily="34" charset="0"/>
              </a:rPr>
              <a:t>(2)  </a:t>
            </a:r>
            <a:r>
              <a:rPr lang="en-US" sz="1600" b="1" dirty="0">
                <a:latin typeface="Arial" panose="020B0604020202020204" pitchFamily="34" charset="0"/>
                <a:cs typeface="Arial" panose="020B0604020202020204" pitchFamily="34" charset="0"/>
              </a:rPr>
              <a:t>In exigent circumstances </a:t>
            </a:r>
            <a:r>
              <a:rPr lang="en-US" sz="1600" dirty="0">
                <a:latin typeface="Arial" panose="020B0604020202020204" pitchFamily="34" charset="0"/>
                <a:cs typeface="Arial" panose="020B0604020202020204" pitchFamily="34" charset="0"/>
              </a:rPr>
              <a:t>involving imminent threat to health and safety, the GCMCA may </a:t>
            </a:r>
            <a:r>
              <a:rPr lang="en-US" sz="1600" b="1" dirty="0">
                <a:latin typeface="Arial" panose="020B0604020202020204" pitchFamily="34" charset="0"/>
                <a:cs typeface="Arial" panose="020B0604020202020204" pitchFamily="34" charset="0"/>
              </a:rPr>
              <a:t>shorten the time for appeal </a:t>
            </a:r>
            <a:r>
              <a:rPr lang="en-US" sz="1600" dirty="0">
                <a:latin typeface="Arial" panose="020B0604020202020204" pitchFamily="34" charset="0"/>
                <a:cs typeface="Arial" panose="020B0604020202020204" pitchFamily="34" charset="0"/>
              </a:rPr>
              <a:t>and may immediately suspend the accommodation. The GCMCA will notify the DCS G-1 of the decision and its basis as soon as possible.</a:t>
            </a:r>
          </a:p>
          <a:p>
            <a:pPr>
              <a:spcBef>
                <a:spcPts val="600"/>
              </a:spcBef>
            </a:pPr>
            <a:r>
              <a:rPr lang="en-US" sz="1600" dirty="0">
                <a:latin typeface="Arial" panose="020B0604020202020204" pitchFamily="34" charset="0"/>
                <a:cs typeface="Arial" panose="020B0604020202020204" pitchFamily="34" charset="0"/>
              </a:rPr>
              <a:t>(3)  The GCMCA will reinstate the accommodation when the specific and concrete threat to health and safety as a result of the accommodation no longer exists.</a:t>
            </a:r>
          </a:p>
        </p:txBody>
      </p:sp>
    </p:spTree>
    <p:extLst>
      <p:ext uri="{BB962C8B-B14F-4D97-AF65-F5344CB8AC3E}">
        <p14:creationId xmlns:p14="http://schemas.microsoft.com/office/powerpoint/2010/main" val="137530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3647-06E0-4F7C-A227-BEB8878EB54F}"/>
              </a:ext>
            </a:extLst>
          </p:cNvPr>
          <p:cNvSpPr>
            <a:spLocks noGrp="1"/>
          </p:cNvSpPr>
          <p:nvPr>
            <p:ph type="title"/>
          </p:nvPr>
        </p:nvSpPr>
        <p:spPr>
          <a:xfrm>
            <a:off x="1000887" y="77097"/>
            <a:ext cx="7142225" cy="662782"/>
          </a:xfrm>
        </p:spPr>
        <p:txBody>
          <a:bodyPr>
            <a:normAutofit/>
          </a:bodyPr>
          <a:lstStyle/>
          <a:p>
            <a:r>
              <a:rPr lang="en-US" sz="2400" dirty="0"/>
              <a:t>AR 600-20 Appendix P – Table P-1 (1 of 2)</a:t>
            </a:r>
          </a:p>
        </p:txBody>
      </p:sp>
      <p:pic>
        <p:nvPicPr>
          <p:cNvPr id="4" name="Picture 3">
            <a:extLst>
              <a:ext uri="{FF2B5EF4-FFF2-40B4-BE49-F238E27FC236}">
                <a16:creationId xmlns:a16="http://schemas.microsoft.com/office/drawing/2014/main" id="{CAEFF719-9413-452D-B4DD-E62957E295E7}"/>
              </a:ext>
            </a:extLst>
          </p:cNvPr>
          <p:cNvPicPr>
            <a:picLocks noChangeAspect="1"/>
          </p:cNvPicPr>
          <p:nvPr/>
        </p:nvPicPr>
        <p:blipFill>
          <a:blip r:embed="rId2"/>
          <a:stretch>
            <a:fillRect/>
          </a:stretch>
        </p:blipFill>
        <p:spPr>
          <a:xfrm>
            <a:off x="1017038" y="823004"/>
            <a:ext cx="8018916" cy="5660923"/>
          </a:xfrm>
          <a:prstGeom prst="rect">
            <a:avLst/>
          </a:prstGeom>
        </p:spPr>
      </p:pic>
    </p:spTree>
    <p:extLst>
      <p:ext uri="{BB962C8B-B14F-4D97-AF65-F5344CB8AC3E}">
        <p14:creationId xmlns:p14="http://schemas.microsoft.com/office/powerpoint/2010/main" val="81531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3EA7A7-0530-4B13-B8C8-287EAB239AAE}"/>
              </a:ext>
            </a:extLst>
          </p:cNvPr>
          <p:cNvPicPr>
            <a:picLocks noChangeAspect="1"/>
          </p:cNvPicPr>
          <p:nvPr/>
        </p:nvPicPr>
        <p:blipFill>
          <a:blip r:embed="rId2"/>
          <a:stretch>
            <a:fillRect/>
          </a:stretch>
        </p:blipFill>
        <p:spPr>
          <a:xfrm>
            <a:off x="1058445" y="855023"/>
            <a:ext cx="7904168" cy="5620575"/>
          </a:xfrm>
          <a:prstGeom prst="rect">
            <a:avLst/>
          </a:prstGeom>
        </p:spPr>
      </p:pic>
      <p:cxnSp>
        <p:nvCxnSpPr>
          <p:cNvPr id="11" name="Straight Connector 10">
            <a:extLst>
              <a:ext uri="{FF2B5EF4-FFF2-40B4-BE49-F238E27FC236}">
                <a16:creationId xmlns:a16="http://schemas.microsoft.com/office/drawing/2014/main" id="{35B32A0B-5C11-4F60-9C9E-292EE926FFB9}"/>
              </a:ext>
            </a:extLst>
          </p:cNvPr>
          <p:cNvCxnSpPr/>
          <p:nvPr/>
        </p:nvCxnSpPr>
        <p:spPr>
          <a:xfrm>
            <a:off x="1102689" y="855023"/>
            <a:ext cx="78156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A25B9AB6-036F-4EDA-8461-F5845FF42F48}"/>
              </a:ext>
            </a:extLst>
          </p:cNvPr>
          <p:cNvSpPr>
            <a:spLocks noGrp="1"/>
          </p:cNvSpPr>
          <p:nvPr>
            <p:ph type="title"/>
          </p:nvPr>
        </p:nvSpPr>
        <p:spPr>
          <a:xfrm>
            <a:off x="1000887" y="77097"/>
            <a:ext cx="7142225" cy="662782"/>
          </a:xfrm>
        </p:spPr>
        <p:txBody>
          <a:bodyPr>
            <a:normAutofit/>
          </a:bodyPr>
          <a:lstStyle/>
          <a:p>
            <a:r>
              <a:rPr lang="en-US" sz="2400" dirty="0"/>
              <a:t>AR 600-20 Appendix P – Table P-1 (2 of 2)</a:t>
            </a:r>
          </a:p>
        </p:txBody>
      </p:sp>
    </p:spTree>
    <p:extLst>
      <p:ext uri="{BB962C8B-B14F-4D97-AF65-F5344CB8AC3E}">
        <p14:creationId xmlns:p14="http://schemas.microsoft.com/office/powerpoint/2010/main" val="343696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9022" y="1427350"/>
            <a:ext cx="8710379" cy="3802836"/>
          </a:xfrm>
          <a:prstGeom prst="rect">
            <a:avLst/>
          </a:prstGeom>
        </p:spPr>
        <p:txBody>
          <a:bodyPr wrap="square">
            <a:spAutoFit/>
          </a:bodyPr>
          <a:lstStyle/>
          <a:p>
            <a:pPr>
              <a:lnSpc>
                <a:spcPct val="107000"/>
              </a:lnSpc>
            </a:pPr>
            <a:endParaRPr lang="en-US" sz="800" dirty="0">
              <a:latin typeface="Arial" panose="020B0604020202020204" pitchFamily="34" charset="0"/>
              <a:ea typeface="Times New Roman" panose="02020603050405020304" pitchFamily="18" charset="0"/>
              <a:cs typeface="Arial" panose="020B0604020202020204" pitchFamily="34" charset="0"/>
            </a:endParaRPr>
          </a:p>
          <a:p>
            <a:pPr>
              <a:lnSpc>
                <a:spcPct val="107000"/>
              </a:lnSpc>
            </a:pPr>
            <a:endParaRPr lang="en-US" sz="800" dirty="0">
              <a:latin typeface="Arial" panose="020B0604020202020204" pitchFamily="34" charset="0"/>
              <a:ea typeface="Times New Roman" panose="02020603050405020304" pitchFamily="18" charset="0"/>
              <a:cs typeface="Arial" panose="020B0604020202020204" pitchFamily="34" charset="0"/>
            </a:endParaRPr>
          </a:p>
          <a:p>
            <a:pPr algn="ctr">
              <a:lnSpc>
                <a:spcPct val="107000"/>
              </a:lnSpc>
            </a:pPr>
            <a:r>
              <a:rPr lang="en-US" sz="2400" i="1" dirty="0">
                <a:latin typeface="Arial" panose="020B0604020202020204" pitchFamily="34" charset="0"/>
                <a:ea typeface="Times New Roman" panose="02020603050405020304" pitchFamily="18" charset="0"/>
                <a:cs typeface="Arial" panose="020B0604020202020204" pitchFamily="34" charset="0"/>
              </a:rPr>
              <a:t>The government may substantially burden a person’s</a:t>
            </a:r>
          </a:p>
          <a:p>
            <a:pPr algn="ctr">
              <a:lnSpc>
                <a:spcPct val="107000"/>
              </a:lnSpc>
              <a:spcAft>
                <a:spcPts val="1200"/>
              </a:spcAft>
            </a:pPr>
            <a:r>
              <a:rPr lang="en-US" sz="2400" b="1" i="1" dirty="0">
                <a:latin typeface="Arial" panose="020B0604020202020204" pitchFamily="34" charset="0"/>
                <a:ea typeface="Times New Roman" panose="02020603050405020304" pitchFamily="18" charset="0"/>
                <a:cs typeface="Arial" panose="020B0604020202020204" pitchFamily="34" charset="0"/>
              </a:rPr>
              <a:t>exercise of religion </a:t>
            </a:r>
            <a:r>
              <a:rPr lang="en-US" sz="2400" b="1" i="1" u="sng" dirty="0">
                <a:latin typeface="Arial" panose="020B0604020202020204" pitchFamily="34" charset="0"/>
                <a:ea typeface="Times New Roman" panose="02020603050405020304" pitchFamily="18" charset="0"/>
                <a:cs typeface="Arial" panose="020B0604020202020204" pitchFamily="34" charset="0"/>
              </a:rPr>
              <a:t>only if </a:t>
            </a:r>
            <a:r>
              <a:rPr lang="en-US" sz="2400" i="1" dirty="0">
                <a:latin typeface="Arial" panose="020B0604020202020204" pitchFamily="34" charset="0"/>
                <a:ea typeface="Times New Roman" panose="02020603050405020304" pitchFamily="18" charset="0"/>
                <a:cs typeface="Arial" panose="020B0604020202020204" pitchFamily="34" charset="0"/>
              </a:rPr>
              <a:t>it demonstrates that application of the burden to the person— </a:t>
            </a:r>
            <a:endParaRPr lang="en-US" sz="2400" i="1" dirty="0">
              <a:latin typeface="Arial" panose="020B0604020202020204" pitchFamily="34" charset="0"/>
              <a:ea typeface="Calibri" panose="020F0502020204030204" pitchFamily="34" charset="0"/>
              <a:cs typeface="Arial" panose="020B0604020202020204" pitchFamily="34" charset="0"/>
            </a:endParaRPr>
          </a:p>
          <a:p>
            <a:pPr marL="914400" indent="-452438">
              <a:lnSpc>
                <a:spcPct val="107000"/>
              </a:lnSpc>
              <a:buAutoNum type="arabicParenBoth"/>
            </a:pPr>
            <a:r>
              <a:rPr lang="en-US" sz="2200" i="1" dirty="0">
                <a:latin typeface="Arial" panose="020B0604020202020204" pitchFamily="34" charset="0"/>
                <a:ea typeface="Times New Roman" panose="02020603050405020304" pitchFamily="18" charset="0"/>
                <a:cs typeface="Arial" panose="020B0604020202020204" pitchFamily="34" charset="0"/>
              </a:rPr>
              <a:t>is in furtherance of a </a:t>
            </a:r>
            <a:r>
              <a:rPr lang="en-US" sz="2200" b="1" i="1" dirty="0">
                <a:latin typeface="Arial" panose="020B0604020202020204" pitchFamily="34" charset="0"/>
                <a:ea typeface="Times New Roman" panose="02020603050405020304" pitchFamily="18" charset="0"/>
                <a:cs typeface="Arial" panose="020B0604020202020204" pitchFamily="34" charset="0"/>
              </a:rPr>
              <a:t>compelling governmental interest</a:t>
            </a:r>
            <a:r>
              <a:rPr lang="en-US" sz="2200" i="1" dirty="0">
                <a:latin typeface="Arial" panose="020B0604020202020204" pitchFamily="34" charset="0"/>
                <a:ea typeface="Times New Roman" panose="02020603050405020304" pitchFamily="18" charset="0"/>
                <a:cs typeface="Arial" panose="020B0604020202020204" pitchFamily="34" charset="0"/>
              </a:rPr>
              <a:t> </a:t>
            </a:r>
            <a:endParaRPr lang="en-US" sz="2200" b="1" i="1" dirty="0">
              <a:latin typeface="Arial" panose="020B0604020202020204" pitchFamily="34" charset="0"/>
              <a:ea typeface="Times New Roman" panose="02020603050405020304" pitchFamily="18" charset="0"/>
              <a:cs typeface="Arial" panose="020B0604020202020204" pitchFamily="34" charset="0"/>
            </a:endParaRPr>
          </a:p>
          <a:p>
            <a:pPr marL="914400" indent="-452438">
              <a:lnSpc>
                <a:spcPct val="107000"/>
              </a:lnSpc>
              <a:buAutoNum type="arabicParenBoth"/>
            </a:pPr>
            <a:r>
              <a:rPr lang="en-US" sz="2200" i="1" dirty="0">
                <a:latin typeface="Arial" panose="020B0604020202020204" pitchFamily="34" charset="0"/>
                <a:ea typeface="Times New Roman" panose="02020603050405020304" pitchFamily="18" charset="0"/>
                <a:cs typeface="Arial" panose="020B0604020202020204" pitchFamily="34" charset="0"/>
              </a:rPr>
              <a:t>is the </a:t>
            </a:r>
            <a:r>
              <a:rPr lang="en-US" sz="2200" b="1" i="1" dirty="0">
                <a:latin typeface="Arial" panose="020B0604020202020204" pitchFamily="34" charset="0"/>
                <a:ea typeface="Times New Roman" panose="02020603050405020304" pitchFamily="18" charset="0"/>
                <a:cs typeface="Arial" panose="020B0604020202020204" pitchFamily="34" charset="0"/>
              </a:rPr>
              <a:t>least restrictive means </a:t>
            </a:r>
            <a:r>
              <a:rPr lang="en-US" sz="2200" i="1" dirty="0">
                <a:latin typeface="Arial" panose="020B0604020202020204" pitchFamily="34" charset="0"/>
                <a:ea typeface="Times New Roman" panose="02020603050405020304" pitchFamily="18" charset="0"/>
                <a:cs typeface="Arial" panose="020B0604020202020204" pitchFamily="34" charset="0"/>
              </a:rPr>
              <a:t>of furthering that compelling governmental interest.</a:t>
            </a:r>
            <a:endParaRPr lang="en-US" sz="2200" i="1"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1600" dirty="0">
                <a:latin typeface="Arial" panose="020B0604020202020204" pitchFamily="34" charset="0"/>
                <a:ea typeface="Times New Roman" panose="02020603050405020304" pitchFamily="18" charset="0"/>
                <a:cs typeface="Arial" panose="020B0604020202020204" pitchFamily="34" charset="0"/>
              </a:rPr>
              <a:t>Religious Freedom Restoration Act (</a:t>
            </a:r>
            <a:r>
              <a:rPr lang="en-US" sz="1600" b="1" dirty="0">
                <a:latin typeface="Arial" panose="020B0604020202020204" pitchFamily="34" charset="0"/>
                <a:ea typeface="Times New Roman" panose="02020603050405020304" pitchFamily="18" charset="0"/>
                <a:cs typeface="Arial" panose="020B0604020202020204" pitchFamily="34" charset="0"/>
              </a:rPr>
              <a:t>RFRA</a:t>
            </a:r>
            <a:r>
              <a:rPr lang="en-US" sz="1600" dirty="0">
                <a:latin typeface="Arial" panose="020B0604020202020204" pitchFamily="34" charset="0"/>
                <a:ea typeface="Times New Roman" panose="02020603050405020304" pitchFamily="18" charset="0"/>
                <a:cs typeface="Arial" panose="020B0604020202020204" pitchFamily="34" charset="0"/>
              </a:rPr>
              <a:t>), </a:t>
            </a:r>
          </a:p>
          <a:p>
            <a:pPr>
              <a:lnSpc>
                <a:spcPct val="107000"/>
              </a:lnSpc>
            </a:pPr>
            <a:r>
              <a:rPr lang="en-US" sz="1600" dirty="0">
                <a:latin typeface="Arial" panose="020B0604020202020204" pitchFamily="34" charset="0"/>
                <a:ea typeface="Calibri" panose="020F0502020204030204" pitchFamily="34" charset="0"/>
                <a:cs typeface="Arial" panose="020B0604020202020204" pitchFamily="34" charset="0"/>
              </a:rPr>
              <a:t>					      42 U.S.C. § 2000bb–2000bb-4 </a:t>
            </a:r>
          </a:p>
          <a:p>
            <a:pPr>
              <a:lnSpc>
                <a:spcPct val="107000"/>
              </a:lnSpc>
            </a:pPr>
            <a:r>
              <a:rPr lang="en-US" dirty="0">
                <a:effectLst/>
                <a:latin typeface="Arial" panose="020B0604020202020204" pitchFamily="34" charset="0"/>
                <a:ea typeface="Calibri" panose="020F0502020204030204" pitchFamily="34" charset="0"/>
                <a:cs typeface="Arial" panose="020B0604020202020204" pitchFamily="34" charset="0"/>
              </a:rPr>
              <a:t>    </a:t>
            </a:r>
          </a:p>
        </p:txBody>
      </p:sp>
      <p:sp>
        <p:nvSpPr>
          <p:cNvPr id="5" name="Title 1"/>
          <p:cNvSpPr>
            <a:spLocks noGrp="1"/>
          </p:cNvSpPr>
          <p:nvPr>
            <p:ph type="title"/>
          </p:nvPr>
        </p:nvSpPr>
        <p:spPr>
          <a:xfrm>
            <a:off x="1143000" y="1039479"/>
            <a:ext cx="6858000" cy="387871"/>
          </a:xfrm>
        </p:spPr>
        <p:txBody>
          <a:bodyPr>
            <a:noAutofit/>
          </a:bodyPr>
          <a:lstStyle/>
          <a:p>
            <a:pPr algn="ctr"/>
            <a:r>
              <a:rPr lang="en-US" sz="2400" b="1" u="sng" dirty="0">
                <a:latin typeface="Arial" panose="020B0604020202020204" pitchFamily="34" charset="0"/>
                <a:cs typeface="Arial" panose="020B0604020202020204" pitchFamily="34" charset="0"/>
              </a:rPr>
              <a:t>Religious Freedom Restoration Act (RFRA)</a:t>
            </a:r>
          </a:p>
        </p:txBody>
      </p:sp>
      <p:pic>
        <p:nvPicPr>
          <p:cNvPr id="7" name="Content Placeholder 4"/>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962" r="2388"/>
          <a:stretch/>
        </p:blipFill>
        <p:spPr>
          <a:xfrm>
            <a:off x="703495" y="4484990"/>
            <a:ext cx="2921430" cy="1724604"/>
          </a:xfrm>
        </p:spPr>
      </p:pic>
      <p:sp>
        <p:nvSpPr>
          <p:cNvPr id="10" name="Title 1">
            <a:extLst>
              <a:ext uri="{FF2B5EF4-FFF2-40B4-BE49-F238E27FC236}">
                <a16:creationId xmlns:a16="http://schemas.microsoft.com/office/drawing/2014/main" id="{966F7843-A855-4D37-BA64-83F3DF16CEB4}"/>
              </a:ext>
            </a:extLst>
          </p:cNvPr>
          <p:cNvSpPr txBox="1">
            <a:spLocks/>
          </p:cNvSpPr>
          <p:nvPr/>
        </p:nvSpPr>
        <p:spPr>
          <a:xfrm>
            <a:off x="860080" y="179495"/>
            <a:ext cx="8211492"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Arial" panose="020B0604020202020204" pitchFamily="34" charset="0"/>
                <a:cs typeface="Arial" panose="020B0604020202020204" pitchFamily="34" charset="0"/>
              </a:rPr>
              <a:t>Legal Foundations of Religious Accommodation</a:t>
            </a:r>
          </a:p>
        </p:txBody>
      </p:sp>
      <p:sp>
        <p:nvSpPr>
          <p:cNvPr id="8" name="Rectangle 7"/>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391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911" y="1002681"/>
            <a:ext cx="8730268" cy="5262979"/>
          </a:xfrm>
          <a:prstGeom prst="rect">
            <a:avLst/>
          </a:prstGeom>
        </p:spPr>
        <p:txBody>
          <a:bodyPr wrap="square">
            <a:spAutoFit/>
          </a:bodyPr>
          <a:lstStyle/>
          <a:p>
            <a:pPr>
              <a:spcBef>
                <a:spcPts val="600"/>
              </a:spcBef>
            </a:pPr>
            <a:r>
              <a:rPr lang="en-US" b="1" dirty="0">
                <a:latin typeface="Arial" panose="020B0604020202020204" pitchFamily="34" charset="0"/>
                <a:ea typeface="Calibri" panose="020F0502020204030204" pitchFamily="34" charset="0"/>
                <a:cs typeface="Arial" panose="020B0604020202020204" pitchFamily="34" charset="0"/>
              </a:rPr>
              <a:t>The 6 Oct 2017 Attorney General Memo (Implementing Executive Order 13798) explains that, under </a:t>
            </a:r>
            <a:r>
              <a:rPr lang="en-US" b="1" dirty="0" err="1">
                <a:latin typeface="Arial" panose="020B0604020202020204" pitchFamily="34" charset="0"/>
                <a:ea typeface="Calibri" panose="020F0502020204030204" pitchFamily="34" charset="0"/>
                <a:cs typeface="Arial" panose="020B0604020202020204" pitchFamily="34" charset="0"/>
              </a:rPr>
              <a:t>RFRA</a:t>
            </a:r>
            <a:r>
              <a:rPr lang="en-US" b="1" dirty="0">
                <a:latin typeface="Arial" panose="020B0604020202020204" pitchFamily="34" charset="0"/>
                <a:ea typeface="Calibri" panose="020F0502020204030204" pitchFamily="34" charset="0"/>
                <a:cs typeface="Arial" panose="020B0604020202020204" pitchFamily="34" charset="0"/>
              </a:rPr>
              <a:t>:</a:t>
            </a:r>
          </a:p>
          <a:p>
            <a:pPr marL="342900" indent="-342900">
              <a:spcBef>
                <a:spcPts val="600"/>
              </a:spcBef>
              <a:buFont typeface="Arial" panose="020B0604020202020204" pitchFamily="34" charset="0"/>
              <a:buChar char="•"/>
            </a:pPr>
            <a:r>
              <a:rPr lang="en-US" b="1" dirty="0">
                <a:latin typeface="Arial" panose="020B0604020202020204" pitchFamily="34" charset="0"/>
                <a:ea typeface="Calibri" panose="020F0502020204030204" pitchFamily="34" charset="0"/>
                <a:cs typeface="Arial" panose="020B0604020202020204" pitchFamily="34" charset="0"/>
              </a:rPr>
              <a:t>Religious observance </a:t>
            </a:r>
            <a:r>
              <a:rPr lang="en-US" dirty="0">
                <a:latin typeface="Arial" panose="020B0604020202020204" pitchFamily="34" charset="0"/>
                <a:ea typeface="Calibri" panose="020F0502020204030204" pitchFamily="34" charset="0"/>
                <a:cs typeface="Arial" panose="020B0604020202020204" pitchFamily="34" charset="0"/>
              </a:rPr>
              <a:t>and practice should be reasonably accommodated</a:t>
            </a:r>
            <a:r>
              <a:rPr lang="en-US" b="1" dirty="0">
                <a:latin typeface="Arial" panose="020B0604020202020204" pitchFamily="34" charset="0"/>
                <a:ea typeface="Calibri" panose="020F0502020204030204" pitchFamily="34" charset="0"/>
                <a:cs typeface="Arial" panose="020B0604020202020204" pitchFamily="34" charset="0"/>
              </a:rPr>
              <a:t> to the greatest extent practicable and permitted by law</a:t>
            </a:r>
            <a:r>
              <a:rPr lang="en-US" dirty="0">
                <a:latin typeface="Arial" panose="020B0604020202020204" pitchFamily="34" charset="0"/>
                <a:ea typeface="Calibri" panose="020F0502020204030204" pitchFamily="34" charset="0"/>
                <a:cs typeface="Arial" panose="020B0604020202020204" pitchFamily="34" charset="0"/>
              </a:rPr>
              <a:t>.</a:t>
            </a:r>
          </a:p>
          <a:p>
            <a:pPr marL="342900" indent="-342900">
              <a:spcBef>
                <a:spcPts val="600"/>
              </a:spcBef>
              <a:buFont typeface="Arial" panose="020B0604020202020204" pitchFamily="34" charset="0"/>
              <a:buChar char="•"/>
            </a:pPr>
            <a:r>
              <a:rPr lang="en-US" b="1" dirty="0">
                <a:latin typeface="Arial" panose="020B0604020202020204" pitchFamily="34" charset="0"/>
                <a:ea typeface="Calibri" panose="020F0502020204030204" pitchFamily="34" charset="0"/>
                <a:cs typeface="Arial" panose="020B0604020202020204" pitchFamily="34" charset="0"/>
              </a:rPr>
              <a:t>The Government (Army) may not </a:t>
            </a:r>
            <a:r>
              <a:rPr lang="en-US" dirty="0">
                <a:latin typeface="Arial" panose="020B0604020202020204" pitchFamily="34" charset="0"/>
                <a:ea typeface="Calibri" panose="020F0502020204030204" pitchFamily="34" charset="0"/>
                <a:cs typeface="Arial" panose="020B0604020202020204" pitchFamily="34" charset="0"/>
              </a:rPr>
              <a:t>favor or disfavor any religious group.</a:t>
            </a:r>
          </a:p>
          <a:p>
            <a:pPr marL="342900" indent="-342900">
              <a:spcBef>
                <a:spcPts val="600"/>
              </a:spcBef>
              <a:buFont typeface="Arial" panose="020B0604020202020204" pitchFamily="34" charset="0"/>
              <a:buChar char="•"/>
            </a:pPr>
            <a:r>
              <a:rPr lang="en-US" b="1" dirty="0">
                <a:latin typeface="Arial" panose="020B0604020202020204" pitchFamily="34" charset="0"/>
                <a:ea typeface="Calibri" panose="020F0502020204030204" pitchFamily="34" charset="0"/>
                <a:cs typeface="Arial" panose="020B0604020202020204" pitchFamily="34" charset="0"/>
              </a:rPr>
              <a:t>Compelling Government Interests </a:t>
            </a:r>
            <a:r>
              <a:rPr lang="en-US" dirty="0">
                <a:latin typeface="Arial" panose="020B0604020202020204" pitchFamily="34" charset="0"/>
                <a:ea typeface="Calibri" panose="020F0502020204030204" pitchFamily="34" charset="0"/>
                <a:cs typeface="Arial" panose="020B0604020202020204" pitchFamily="34" charset="0"/>
              </a:rPr>
              <a:t>can outweigh legitimate claims to the free exercise of religion, but must show that its chosen restriction on free religious exercise is the </a:t>
            </a:r>
            <a:r>
              <a:rPr lang="en-US" u="sng" dirty="0">
                <a:latin typeface="Arial" panose="020B0604020202020204" pitchFamily="34" charset="0"/>
                <a:ea typeface="Calibri" panose="020F0502020204030204" pitchFamily="34" charset="0"/>
                <a:cs typeface="Arial" panose="020B0604020202020204" pitchFamily="34" charset="0"/>
              </a:rPr>
              <a:t>least restrictive means of achieving that interest</a:t>
            </a:r>
            <a:r>
              <a:rPr lang="en-US" dirty="0">
                <a:latin typeface="Arial" panose="020B0604020202020204" pitchFamily="34" charset="0"/>
                <a:ea typeface="Calibri" panose="020F050202020403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 </a:t>
            </a:r>
          </a:p>
          <a:p>
            <a:pPr marL="342900" indent="-342900">
              <a:spcBef>
                <a:spcPts val="600"/>
              </a:spcBef>
              <a:buFont typeface="Arial" panose="020B0604020202020204" pitchFamily="34" charset="0"/>
              <a:buChar char="•"/>
            </a:pPr>
            <a:r>
              <a:rPr lang="en-US" b="1" dirty="0">
                <a:latin typeface="Arial" panose="020B0604020202020204" pitchFamily="34" charset="0"/>
                <a:cs typeface="Arial" panose="020B0604020202020204" pitchFamily="34" charset="0"/>
              </a:rPr>
              <a:t>A governmental action substantially burdens </a:t>
            </a:r>
            <a:r>
              <a:rPr lang="en-US" dirty="0">
                <a:latin typeface="Arial" panose="020B0604020202020204" pitchFamily="34" charset="0"/>
                <a:cs typeface="Arial" panose="020B0604020202020204" pitchFamily="34" charset="0"/>
              </a:rPr>
              <a:t>an exercise of religion under RFRA if it bans an aspect of religious observance or practice, compels an act inconsistent with that observance or practice, or substantially pressures the adherent to modify such observance or practice</a:t>
            </a:r>
            <a:r>
              <a:rPr lang="en-US" dirty="0" smtClean="0">
                <a:latin typeface="Arial" panose="020B0604020202020204" pitchFamily="34" charset="0"/>
                <a:cs typeface="Arial" panose="020B0604020202020204" pitchFamily="34" charset="0"/>
              </a:rPr>
              <a:t>.</a:t>
            </a:r>
          </a:p>
          <a:p>
            <a:pPr marL="342900" indent="-342900">
              <a:spcBef>
                <a:spcPts val="600"/>
              </a:spcBef>
              <a:buFont typeface="Arial" panose="020B0604020202020204" pitchFamily="34" charset="0"/>
              <a:buChar char="•"/>
            </a:pPr>
            <a:r>
              <a:rPr lang="en-US" b="1" dirty="0">
                <a:latin typeface="Arial" panose="020B0604020202020204" pitchFamily="34" charset="0"/>
                <a:ea typeface="Calibri" panose="020F0502020204030204" pitchFamily="34" charset="0"/>
                <a:cs typeface="Arial" panose="020B0604020202020204" pitchFamily="34" charset="0"/>
              </a:rPr>
              <a:t>Under RFRA, the free exercise of religion </a:t>
            </a:r>
            <a:r>
              <a:rPr lang="en-US" dirty="0">
                <a:latin typeface="Arial" panose="020B0604020202020204" pitchFamily="34" charset="0"/>
                <a:ea typeface="Calibri" panose="020F0502020204030204" pitchFamily="34" charset="0"/>
                <a:cs typeface="Arial" panose="020B0604020202020204" pitchFamily="34" charset="0"/>
              </a:rPr>
              <a:t>includes the right to </a:t>
            </a:r>
            <a:r>
              <a:rPr lang="en-US" b="1" i="1" dirty="0">
                <a:latin typeface="Arial" panose="020B0604020202020204" pitchFamily="34" charset="0"/>
                <a:ea typeface="Calibri" panose="020F0502020204030204" pitchFamily="34" charset="0"/>
                <a:cs typeface="Arial" panose="020B0604020202020204" pitchFamily="34" charset="0"/>
              </a:rPr>
              <a:t>act or abstain </a:t>
            </a:r>
            <a:r>
              <a:rPr lang="en-US" dirty="0">
                <a:latin typeface="Arial" panose="020B0604020202020204" pitchFamily="34" charset="0"/>
                <a:ea typeface="Calibri" panose="020F0502020204030204" pitchFamily="34" charset="0"/>
                <a:cs typeface="Arial" panose="020B0604020202020204" pitchFamily="34" charset="0"/>
              </a:rPr>
              <a:t>from action in accordance with one’s religious beliefs.</a:t>
            </a:r>
          </a:p>
          <a:p>
            <a:pPr marL="342900" indent="-342900">
              <a:spcBef>
                <a:spcPts val="600"/>
              </a:spcBef>
              <a:buFont typeface="Arial" panose="020B0604020202020204" pitchFamily="34" charset="0"/>
              <a:buChar char="•"/>
            </a:pPr>
            <a:r>
              <a:rPr lang="en-US" b="1" dirty="0">
                <a:latin typeface="Arial" panose="020B0604020202020204" pitchFamily="34" charset="0"/>
                <a:ea typeface="Calibri" panose="020F0502020204030204" pitchFamily="34" charset="0"/>
                <a:cs typeface="Arial" panose="020B0604020202020204" pitchFamily="34" charset="0"/>
              </a:rPr>
              <a:t>This Religious Liberty Standard may apply to</a:t>
            </a:r>
            <a:r>
              <a:rPr lang="en-US" b="1" dirty="0" smtClean="0">
                <a:latin typeface="Arial" panose="020B0604020202020204" pitchFamily="34" charset="0"/>
                <a:ea typeface="Calibri" panose="020F050202020403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Religious practices, Religious/Worship observances, Religious </a:t>
            </a:r>
            <a:r>
              <a:rPr lang="en-US" dirty="0">
                <a:latin typeface="Arial" panose="020B0604020202020204" pitchFamily="34" charset="0"/>
                <a:cs typeface="Arial" panose="020B0604020202020204" pitchFamily="34" charset="0"/>
              </a:rPr>
              <a:t>expression and </a:t>
            </a:r>
            <a:r>
              <a:rPr lang="en-US" dirty="0" smtClean="0">
                <a:latin typeface="Arial" panose="020B0604020202020204" pitchFamily="34" charset="0"/>
                <a:cs typeface="Arial" panose="020B0604020202020204" pitchFamily="34" charset="0"/>
              </a:rPr>
              <a:t>speech, </a:t>
            </a:r>
            <a:r>
              <a:rPr lang="en-US" dirty="0" smtClean="0">
                <a:latin typeface="Arial" panose="020B0604020202020204" pitchFamily="34" charset="0"/>
                <a:ea typeface="Calibri" panose="020F0502020204030204" pitchFamily="34" charset="0"/>
                <a:cs typeface="Arial" panose="020B0604020202020204" pitchFamily="34" charset="0"/>
              </a:rPr>
              <a:t>Abstention </a:t>
            </a:r>
            <a:r>
              <a:rPr lang="en-US" dirty="0">
                <a:latin typeface="Arial" panose="020B0604020202020204" pitchFamily="34" charset="0"/>
                <a:ea typeface="Calibri" panose="020F0502020204030204" pitchFamily="34" charset="0"/>
                <a:cs typeface="Arial" panose="020B0604020202020204" pitchFamily="34" charset="0"/>
              </a:rPr>
              <a:t>from activities that violate ones religious </a:t>
            </a:r>
            <a:r>
              <a:rPr lang="en-US" dirty="0" smtClean="0">
                <a:latin typeface="Arial" panose="020B0604020202020204" pitchFamily="34" charset="0"/>
                <a:ea typeface="Calibri" panose="020F0502020204030204" pitchFamily="34" charset="0"/>
                <a:cs typeface="Arial" panose="020B0604020202020204" pitchFamily="34" charset="0"/>
              </a:rPr>
              <a:t>beliefs, </a:t>
            </a:r>
            <a:r>
              <a:rPr lang="en-US" dirty="0" smtClean="0">
                <a:latin typeface="Arial" panose="020B0604020202020204" pitchFamily="34" charset="0"/>
                <a:cs typeface="Arial" panose="020B0604020202020204" pitchFamily="34" charset="0"/>
              </a:rPr>
              <a:t>Daily </a:t>
            </a:r>
            <a:r>
              <a:rPr lang="en-US" dirty="0">
                <a:latin typeface="Arial" panose="020B0604020202020204" pitchFamily="34" charset="0"/>
                <a:cs typeface="Arial" panose="020B0604020202020204" pitchFamily="34" charset="0"/>
              </a:rPr>
              <a:t>activities and interactions</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8" name="Title 1"/>
          <p:cNvSpPr txBox="1">
            <a:spLocks/>
          </p:cNvSpPr>
          <p:nvPr/>
        </p:nvSpPr>
        <p:spPr>
          <a:xfrm>
            <a:off x="754742" y="165106"/>
            <a:ext cx="7760607" cy="387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Arial" panose="020B0604020202020204" pitchFamily="34" charset="0"/>
                <a:cs typeface="Arial" panose="020B0604020202020204" pitchFamily="34" charset="0"/>
              </a:rPr>
              <a:t>RFRA is THE Religious Liberty Standard</a:t>
            </a:r>
          </a:p>
        </p:txBody>
      </p:sp>
      <p:sp>
        <p:nvSpPr>
          <p:cNvPr id="4" name="Rectangle 3"/>
          <p:cNvSpPr/>
          <p:nvPr/>
        </p:nvSpPr>
        <p:spPr>
          <a:xfrm>
            <a:off x="172347" y="6572886"/>
            <a:ext cx="1015926" cy="1237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panose="020B0604020202020204" pitchFamily="34" charset="0"/>
                <a:cs typeface="Arial" panose="020B0604020202020204" pitchFamily="34" charset="0"/>
              </a:rPr>
              <a:t>Phase 2&amp;3 Training </a:t>
            </a:r>
            <a:endParaRPr lang="en-US" sz="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32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37F7BBE252264B8ED90523587960AA" ma:contentTypeVersion="0" ma:contentTypeDescription="Create a new document." ma:contentTypeScope="" ma:versionID="85476890aca46976ba9d660bcdc842b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BE4966-EC83-4042-80F1-04BF623D1B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E3F8B7F-2815-446B-89A1-C11C112C83DE}">
  <ds:schemaRefs>
    <ds:schemaRef ds:uri="http://schemas.microsoft.com/sharepoint/v3/contenttype/forms"/>
  </ds:schemaRefs>
</ds:datastoreItem>
</file>

<file path=customXml/itemProps3.xml><?xml version="1.0" encoding="utf-8"?>
<ds:datastoreItem xmlns:ds="http://schemas.openxmlformats.org/officeDocument/2006/customXml" ds:itemID="{AA7AB16C-4A7D-45FF-B7D2-8B7624828DEF}">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38824</TotalTime>
  <Words>14735</Words>
  <Application>Microsoft Office PowerPoint</Application>
  <PresentationFormat>On-screen Show (4:3)</PresentationFormat>
  <Paragraphs>816</Paragraphs>
  <Slides>74</Slides>
  <Notes>45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74</vt:i4>
      </vt:variant>
    </vt:vector>
  </HeadingPairs>
  <TitlesOfParts>
    <vt:vector size="87" baseType="lpstr">
      <vt:lpstr>ＭＳ Ｐゴシック</vt:lpstr>
      <vt:lpstr>Arial</vt:lpstr>
      <vt:lpstr>Batang</vt:lpstr>
      <vt:lpstr>Calibri</vt:lpstr>
      <vt:lpstr>Calibri Light</vt:lpstr>
      <vt:lpstr>Helvetica</vt:lpstr>
      <vt:lpstr>Tahoma</vt:lpstr>
      <vt:lpstr>Times New Roman</vt:lpstr>
      <vt:lpstr>Wingdings</vt:lpstr>
      <vt:lpstr>1_Office Theme</vt:lpstr>
      <vt:lpstr>Acrobat Document</vt:lpstr>
      <vt:lpstr>Document</vt:lpstr>
      <vt:lpstr>Packager Shell Object</vt:lpstr>
      <vt:lpstr>PowerPoint Presentation</vt:lpstr>
      <vt:lpstr>Learning Objectives</vt:lpstr>
      <vt:lpstr>References</vt:lpstr>
      <vt:lpstr>PowerPoint Presentation</vt:lpstr>
      <vt:lpstr>PowerPoint Presentation</vt:lpstr>
      <vt:lpstr>PowerPoint Presentation</vt:lpstr>
      <vt:lpstr>Legal Foundations of Religious Accommodation</vt:lpstr>
      <vt:lpstr>Religious Freedom Restoration Act (RFRA)</vt:lpstr>
      <vt:lpstr>PowerPoint Presentation</vt:lpstr>
      <vt:lpstr>DoD RL/RA Policy - DoDI 1300.17</vt:lpstr>
      <vt:lpstr>PowerPoint Presentation</vt:lpstr>
      <vt:lpstr>PowerPoint Presentation</vt:lpstr>
      <vt:lpstr>Questions and Discussion</vt:lpstr>
      <vt:lpstr>SECTION 2.  Roles of Commanders, Chaplains, and Religious Affairs Specialists in Religious Accommodation</vt:lpstr>
      <vt:lpstr>A. AR 600-20. Overview</vt:lpstr>
      <vt:lpstr>A. AR 600-20-5-6. Overview of Changes</vt:lpstr>
      <vt:lpstr>B. Command Roles in Religious Accommodation</vt:lpstr>
      <vt:lpstr>B. Command Roles - Types of RA Requests (AR 600-20-5-6)</vt:lpstr>
      <vt:lpstr>B. Command Roles - RA Assessment Tool* </vt:lpstr>
      <vt:lpstr>C. Commander TTPs and Best Practices: (1 of 3)  Routine Religious Accommodation (RA) Requests</vt:lpstr>
      <vt:lpstr>C. Commander TTPs and Best Practices: (2 of 3)  GCMCA (or higher) Uniform and Grooming RA Requests</vt:lpstr>
      <vt:lpstr>C. Commander Consideration TTPs  (3 of 3)</vt:lpstr>
      <vt:lpstr>D. The “Glide Path” for GCMCA (or higher) RA requests</vt:lpstr>
      <vt:lpstr>D. Process Table for Uniform and Grooming Requests (1 of 2)</vt:lpstr>
      <vt:lpstr>D. Process Table for Uniform and Grooming Requests (2 of 2)</vt:lpstr>
      <vt:lpstr>Chaplain/Religious Affairs Specialist Roles and Responsibilities </vt:lpstr>
      <vt:lpstr>E. Chaplain/Religious Affairs Specialist Roles in RA</vt:lpstr>
      <vt:lpstr>E. Chaplains’ RA Formal Interviewer Role </vt:lpstr>
      <vt:lpstr>E. Chaplain/Religious Affairs Specialist Roles in RA (continued)</vt:lpstr>
      <vt:lpstr>PowerPoint Presentation</vt:lpstr>
      <vt:lpstr>Scenario 1 (Latter Day Saints)</vt:lpstr>
      <vt:lpstr>Scenario 2 (Jewish)</vt:lpstr>
      <vt:lpstr>Scenario 3 (Jewish)</vt:lpstr>
      <vt:lpstr>Scenario 4 (Pentecostal/Holiness)</vt:lpstr>
      <vt:lpstr>Scenario 5 (Muslim)</vt:lpstr>
      <vt:lpstr>Scenario 6 (Muslim)</vt:lpstr>
      <vt:lpstr>PowerPoint Presentation</vt:lpstr>
      <vt:lpstr>Scenario 8 (Rastafarian)</vt:lpstr>
      <vt:lpstr>Scenario 9 (Religious Speech) </vt:lpstr>
      <vt:lpstr>PowerPoint Presentation</vt:lpstr>
      <vt:lpstr>Questions and Discussion  TRAINING COMPLETE</vt:lpstr>
      <vt:lpstr>SECTION 4.  Supplementary Materials: </vt:lpstr>
      <vt:lpstr>PowerPoint Presentation</vt:lpstr>
      <vt:lpstr>Overview of AR 600-20 Paragraph 5-6</vt:lpstr>
      <vt:lpstr>A. Policy (AR 600-20-5-6)</vt:lpstr>
      <vt:lpstr>A. Policy  (continued)</vt:lpstr>
      <vt:lpstr>B. Responsibilities (AR 600-20-5-6)</vt:lpstr>
      <vt:lpstr>C. Pre-Accessioning Requests (AR 600-20-5-6)</vt:lpstr>
      <vt:lpstr>D. Types of RA Requests (AR 600-20-5-6)</vt:lpstr>
      <vt:lpstr>D. Types/Categories of RA Requests (AR 600-20-5-6)</vt:lpstr>
      <vt:lpstr>D. Types of RA Requests (AR 600-20-5-6)</vt:lpstr>
      <vt:lpstr>D. Types of Requests (continued 2 of 3)</vt:lpstr>
      <vt:lpstr>D. Types of Requests (continued 3 of 3)</vt:lpstr>
      <vt:lpstr>E. Procedures and Approval Authorities (AR 600-20-5-6: 1 of 3)</vt:lpstr>
      <vt:lpstr>E. Procedures and Approval Authorities (continued: 2 of 3)</vt:lpstr>
      <vt:lpstr>F. Continuation of Accommodation (AR 600-20 Ch5)</vt:lpstr>
      <vt:lpstr>F. Continuation of Accommodation (continued)</vt:lpstr>
      <vt:lpstr>G. Separation Procedures (AR 600-20-5-6)</vt:lpstr>
      <vt:lpstr>PowerPoint Presentation</vt:lpstr>
      <vt:lpstr>Annex P 1. Related to Worship and Dietary Practices</vt:lpstr>
      <vt:lpstr>Annex P 1. Related to Worship and Dietary Practices</vt:lpstr>
      <vt:lpstr>Annex P 1. Related to Worship and Dietary Practices</vt:lpstr>
      <vt:lpstr>Annex P 1. Related to Worship and Dietary Practices</vt:lpstr>
      <vt:lpstr>P-2. Requests Related to Medical Care</vt:lpstr>
      <vt:lpstr>P-2. Requests Related to Medical Care</vt:lpstr>
      <vt:lpstr>P-3. Processing Requests Related to Uniform and Grooming</vt:lpstr>
      <vt:lpstr>P-3. Overview Of GCMCA U&amp;G Request Process (1 of 3)</vt:lpstr>
      <vt:lpstr>P-3. Overview Of GCMCA U&amp;G Request Process (2 of 3)</vt:lpstr>
      <vt:lpstr>P-3. Overview Of GCMCA U&amp;G Request Process (3 of 3)</vt:lpstr>
      <vt:lpstr>P-3. Processing requests related to Uniform and Grooming</vt:lpstr>
      <vt:lpstr>P-3. Processing requests related to Uniform and Grooming</vt:lpstr>
      <vt:lpstr>P-3. Processing requests related to Uniform and Grooming</vt:lpstr>
      <vt:lpstr>AR 600-20 Appendix P – Table P-1 (1 of 2)</vt:lpstr>
      <vt:lpstr>AR 600-20 Appendix P – Table P-1 (2 of 2)</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Livingood, Lisa J LTC MIL USA TRADOC</dc:creator>
  <cp:lastModifiedBy>Mcgee, Marvin H Mr CIV USARMY CAC (USA)</cp:lastModifiedBy>
  <cp:revision>1268</cp:revision>
  <cp:lastPrinted>2020-10-01T14:04:46Z</cp:lastPrinted>
  <dcterms:created xsi:type="dcterms:W3CDTF">2016-08-10T20:37:44Z</dcterms:created>
  <dcterms:modified xsi:type="dcterms:W3CDTF">2021-12-03T18:17:48Z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0x0101005437F7BBE252264B8ED90523587960AA</vt:lpwstr>
  </property>
</Properties>
</file>