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5"/>
  </p:sldMasterIdLst>
  <p:notesMasterIdLst>
    <p:notesMasterId r:id="rId43"/>
  </p:notesMasterIdLst>
  <p:sldIdLst>
    <p:sldId id="258" r:id="rId6"/>
    <p:sldId id="359" r:id="rId7"/>
    <p:sldId id="360" r:id="rId8"/>
    <p:sldId id="375" r:id="rId9"/>
    <p:sldId id="361" r:id="rId10"/>
    <p:sldId id="362" r:id="rId11"/>
    <p:sldId id="363" r:id="rId12"/>
    <p:sldId id="368" r:id="rId13"/>
    <p:sldId id="369" r:id="rId14"/>
    <p:sldId id="404" r:id="rId15"/>
    <p:sldId id="405" r:id="rId16"/>
    <p:sldId id="374" r:id="rId17"/>
    <p:sldId id="371" r:id="rId18"/>
    <p:sldId id="388" r:id="rId19"/>
    <p:sldId id="373" r:id="rId20"/>
    <p:sldId id="389" r:id="rId21"/>
    <p:sldId id="390" r:id="rId22"/>
    <p:sldId id="406" r:id="rId23"/>
    <p:sldId id="311" r:id="rId24"/>
    <p:sldId id="320" r:id="rId25"/>
    <p:sldId id="391" r:id="rId26"/>
    <p:sldId id="392" r:id="rId27"/>
    <p:sldId id="393" r:id="rId28"/>
    <p:sldId id="394" r:id="rId29"/>
    <p:sldId id="395" r:id="rId30"/>
    <p:sldId id="396" r:id="rId31"/>
    <p:sldId id="397" r:id="rId32"/>
    <p:sldId id="408" r:id="rId33"/>
    <p:sldId id="398" r:id="rId34"/>
    <p:sldId id="407" r:id="rId35"/>
    <p:sldId id="400" r:id="rId36"/>
    <p:sldId id="401" r:id="rId37"/>
    <p:sldId id="402" r:id="rId38"/>
    <p:sldId id="403" r:id="rId39"/>
    <p:sldId id="412" r:id="rId40"/>
    <p:sldId id="410" r:id="rId41"/>
    <p:sldId id="411"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0000CC"/>
    <a:srgbClr val="FFFF66"/>
    <a:srgbClr val="0033CC"/>
    <a:srgbClr val="000066"/>
    <a:srgbClr val="FFFFCC"/>
    <a:srgbClr val="7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2117" autoAdjust="0"/>
  </p:normalViewPr>
  <p:slideViewPr>
    <p:cSldViewPr snapToGrid="0">
      <p:cViewPr varScale="1">
        <p:scale>
          <a:sx n="83" d="100"/>
          <a:sy n="83" d="100"/>
        </p:scale>
        <p:origin x="828" y="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idx="1"/>
          </p:nvPr>
        </p:nvSpPr>
        <p:spPr>
          <a:xfrm>
            <a:off x="3970940" y="1"/>
            <a:ext cx="3037840" cy="466435"/>
          </a:xfrm>
          <a:prstGeom prst="rect">
            <a:avLst/>
          </a:prstGeom>
        </p:spPr>
        <p:txBody>
          <a:bodyPr vert="horz" lIns="93170" tIns="46585" rIns="93170" bIns="46585" rtlCol="0"/>
          <a:lstStyle>
            <a:lvl1pPr algn="r">
              <a:defRPr sz="1200"/>
            </a:lvl1pPr>
          </a:lstStyle>
          <a:p>
            <a:fld id="{B53EFC05-CE2F-445A-AF63-DA084EF42283}" type="datetimeFigureOut">
              <a:rPr lang="en-US" smtClean="0"/>
              <a:t>3/24/2022</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0" tIns="46585" rIns="93170" bIns="46585" rtlCol="0" anchor="ctr"/>
          <a:lstStyle/>
          <a:p>
            <a:endParaRPr lang="en-US" dirty="0"/>
          </a:p>
        </p:txBody>
      </p:sp>
      <p:sp>
        <p:nvSpPr>
          <p:cNvPr id="5" name="Notes Placeholder 4"/>
          <p:cNvSpPr>
            <a:spLocks noGrp="1"/>
          </p:cNvSpPr>
          <p:nvPr>
            <p:ph type="body" sz="quarter" idx="3"/>
          </p:nvPr>
        </p:nvSpPr>
        <p:spPr>
          <a:xfrm>
            <a:off x="701041" y="4473894"/>
            <a:ext cx="5608320" cy="3660458"/>
          </a:xfrm>
          <a:prstGeom prst="rect">
            <a:avLst/>
          </a:prstGeom>
        </p:spPr>
        <p:txBody>
          <a:bodyPr vert="horz" lIns="93170" tIns="46585" rIns="93170" bIns="4658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9"/>
            <a:ext cx="3037840" cy="466434"/>
          </a:xfrm>
          <a:prstGeom prst="rect">
            <a:avLst/>
          </a:prstGeom>
        </p:spPr>
        <p:txBody>
          <a:bodyPr vert="horz" lIns="93170" tIns="46585" rIns="93170" bIns="4658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9"/>
            <a:ext cx="3037840" cy="466434"/>
          </a:xfrm>
          <a:prstGeom prst="rect">
            <a:avLst/>
          </a:prstGeom>
        </p:spPr>
        <p:txBody>
          <a:bodyPr vert="horz" lIns="93170" tIns="46585" rIns="93170" bIns="46585" rtlCol="0" anchor="b"/>
          <a:lstStyle>
            <a:lvl1pPr algn="r">
              <a:defRPr sz="1200"/>
            </a:lvl1pPr>
          </a:lstStyle>
          <a:p>
            <a:fld id="{19F2D85E-DD41-4138-B7F4-0D3D585A3E91}" type="slidenum">
              <a:rPr lang="en-US" smtClean="0"/>
              <a:t>‹#›</a:t>
            </a:fld>
            <a:endParaRPr lang="en-US" dirty="0"/>
          </a:p>
        </p:txBody>
      </p:sp>
    </p:spTree>
    <p:extLst>
      <p:ext uri="{BB962C8B-B14F-4D97-AF65-F5344CB8AC3E}">
        <p14:creationId xmlns:p14="http://schemas.microsoft.com/office/powerpoint/2010/main" val="2727569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USARMY.PENTAGON.HQDA-DCS-G-1.MBX.SCCC@MAIL.MI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1</a:t>
            </a:fld>
            <a:endParaRPr lang="en-US" dirty="0"/>
          </a:p>
        </p:txBody>
      </p:sp>
    </p:spTree>
    <p:extLst>
      <p:ext uri="{BB962C8B-B14F-4D97-AF65-F5344CB8AC3E}">
        <p14:creationId xmlns:p14="http://schemas.microsoft.com/office/powerpoint/2010/main" val="1251552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1144588"/>
            <a:ext cx="4121150" cy="3092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003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1144588"/>
            <a:ext cx="4121150" cy="3092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4550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r>
              <a:rPr lang="en-US" dirty="0" smtClean="0"/>
              <a:t>This slide contains the necessary contact information for the staff cell responsible for processing ETPs and other gender transition related questions at HQDA.  The Army Service Central Coordination Cell (SCCC) is a great resource if you or your commanders have any questions.  If anyone is unsure what to advise a commander, reach out to the legal adviser to the SCCC directly for advice.  Brigade-level commanders are required to consult</a:t>
            </a:r>
            <a:r>
              <a:rPr lang="en-US" baseline="0" dirty="0" smtClean="0"/>
              <a:t> with</a:t>
            </a:r>
            <a:r>
              <a:rPr lang="en-US" dirty="0" smtClean="0"/>
              <a:t> the SCCC when they receive a request for the approval of the timing of a medical treatment plan and when they receive a request for a gender marker change.</a:t>
            </a:r>
            <a:r>
              <a:rPr lang="en-US" baseline="0" dirty="0" smtClean="0"/>
              <a:t> Commanders </a:t>
            </a:r>
            <a:r>
              <a:rPr lang="en-US" dirty="0" smtClean="0"/>
              <a:t>can call the SCCC members directly, or send an e-mail to the mailbox. All members of the SCCC will automatically receive the e-mail, including the legal representatives. </a:t>
            </a:r>
          </a:p>
          <a:p>
            <a:endParaRPr lang="en-US" dirty="0"/>
          </a:p>
        </p:txBody>
      </p:sp>
      <p:sp>
        <p:nvSpPr>
          <p:cNvPr id="4" name="Slide Number Placeholder 3"/>
          <p:cNvSpPr>
            <a:spLocks noGrp="1"/>
          </p:cNvSpPr>
          <p:nvPr>
            <p:ph type="sldNum" sz="quarter" idx="10"/>
          </p:nvPr>
        </p:nvSpPr>
        <p:spPr/>
        <p:txBody>
          <a:bodyPr/>
          <a:lstStyle/>
          <a:p>
            <a:fld id="{850C66C5-7AF8-4EC2-A510-66305D45413B}" type="slidenum">
              <a:rPr lang="en-US" smtClean="0"/>
              <a:t>12</a:t>
            </a:fld>
            <a:endParaRPr lang="en-US" dirty="0"/>
          </a:p>
        </p:txBody>
      </p:sp>
    </p:spTree>
    <p:extLst>
      <p:ext uri="{BB962C8B-B14F-4D97-AF65-F5344CB8AC3E}">
        <p14:creationId xmlns:p14="http://schemas.microsoft.com/office/powerpoint/2010/main" val="3669211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IAW DoD Instruction 6130.03, Volume 1 (Medical Standards for Military Service: Appointment, Enlistment, or Induction), 6 May 2018, incorporating Change 2, effective 30 April 2021 and AR 40–501 (Standards of Medical Fitness), 27 June 2019</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approval authority for medical waivers of applicants with gender dysphoria is the ASA (M&amp;RA). Any waiver requests for this policy will come through the appropriate service medical waiver review authority (SMWRA), through the first general officer in the accession agency chain of command, to the SCCC (at </a:t>
            </a:r>
            <a:r>
              <a:rPr lang="en-US" sz="1200" u="none" strike="noStrike" kern="1200" dirty="0" smtClean="0">
                <a:solidFill>
                  <a:schemeClr val="tx1"/>
                </a:solidFill>
                <a:effectLst/>
                <a:latin typeface="+mn-lt"/>
                <a:ea typeface="+mn-ea"/>
                <a:cs typeface="+mn-cs"/>
                <a:hlinkClick r:id="rId3"/>
              </a:rPr>
              <a:t>usarmy.pentagon.hqda-dcs-g-1.mbx.sccc@mail.mil</a:t>
            </a:r>
            <a:r>
              <a:rPr lang="en-US" sz="1200" kern="1200" dirty="0" smtClean="0">
                <a:solidFill>
                  <a:schemeClr val="tx1"/>
                </a:solidFill>
                <a:effectLst/>
                <a:latin typeface="+mn-lt"/>
                <a:ea typeface="+mn-ea"/>
                <a:cs typeface="+mn-cs"/>
              </a:rPr>
              <a:t>), which will review and forward the waiver request through the DCS, G-1 to the ASA (M&amp;RA) for decision. </a:t>
            </a:r>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13</a:t>
            </a:fld>
            <a:endParaRPr lang="en-US" dirty="0"/>
          </a:p>
        </p:txBody>
      </p:sp>
    </p:spTree>
    <p:extLst>
      <p:ext uri="{BB962C8B-B14F-4D97-AF65-F5344CB8AC3E}">
        <p14:creationId xmlns:p14="http://schemas.microsoft.com/office/powerpoint/2010/main" val="1086317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1144588"/>
            <a:ext cx="4121150" cy="3092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commander approves the timing of the medical treatment.  The approval authority is based on the Soldier’s duty status and eligibility for military medical care.  For the active</a:t>
            </a:r>
            <a:r>
              <a:rPr lang="en-US" sz="1200" kern="1200" baseline="0" dirty="0" smtClean="0">
                <a:solidFill>
                  <a:schemeClr val="tx1"/>
                </a:solidFill>
                <a:effectLst/>
                <a:latin typeface="+mn-lt"/>
                <a:ea typeface="+mn-ea"/>
                <a:cs typeface="+mn-cs"/>
              </a:rPr>
              <a:t> component, Selected Reserve in USAR or ANRG, the approval authority is the brigade-level commander. For the Standby Reserve or Individual Ready Reserve, the approval authority is the Commander, HRC.  For the Inactive National Guard, the approval authority is the Director, ARNG.</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the Soldier is not eligible for military medical care, the diagnosis will be confirmed by U.S. Army Reserve Command’s Command Surgeon, the Army National Guard’s Chief Surgeon, or Human Resources Command Chief Surgeon.  The policy does not proscribe time limits, but decisions should be made as soon as practicable.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a:t>
            </a:r>
            <a:r>
              <a:rPr lang="en-US" sz="1200" kern="1200" baseline="0" dirty="0" smtClean="0">
                <a:solidFill>
                  <a:schemeClr val="tx1"/>
                </a:solidFill>
                <a:effectLst/>
                <a:latin typeface="+mn-lt"/>
                <a:ea typeface="+mn-ea"/>
                <a:cs typeface="+mn-cs"/>
              </a:rPr>
              <a:t> that approval authorities must consult the SCCC when a request to approve the timing of a medical treatment plan is received.</a:t>
            </a: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7998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1144588"/>
            <a:ext cx="4121150" cy="3092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commander approves the gender marker change.  The approval authority is the same approval authority for the timing of medical treatment.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Soldier’s request for a gender marker changed must be supported by the medical diagnosis discussed in the previous slide; confirmation from a military medical provider that the Soldier is stable in the preferred gender; and legal documentation.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the Soldier is not eligible for military medical care, the confirmation will be made by U.S. Army Reserve Command’s Command Surgeon, the Army National Guard’s Chief Surgeon, or Human Resources Command Chief Surgeon.  </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4111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6363" y="1144588"/>
            <a:ext cx="4121150" cy="3092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5672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0" y="1154113"/>
            <a:ext cx="41560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8890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0" y="1154113"/>
            <a:ext cx="41560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0C66C5-7AF8-4EC2-A510-66305D45413B}" type="slidenum">
              <a:rPr lang="en-US" smtClean="0"/>
              <a:t>18</a:t>
            </a:fld>
            <a:endParaRPr lang="en-US" dirty="0"/>
          </a:p>
        </p:txBody>
      </p:sp>
    </p:spTree>
    <p:extLst>
      <p:ext uri="{BB962C8B-B14F-4D97-AF65-F5344CB8AC3E}">
        <p14:creationId xmlns:p14="http://schemas.microsoft.com/office/powerpoint/2010/main" val="1084904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162050"/>
            <a:ext cx="4184650" cy="31384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19</a:t>
            </a:fld>
            <a:endParaRPr lang="en-US" dirty="0"/>
          </a:p>
        </p:txBody>
      </p:sp>
    </p:spTree>
    <p:extLst>
      <p:ext uri="{BB962C8B-B14F-4D97-AF65-F5344CB8AC3E}">
        <p14:creationId xmlns:p14="http://schemas.microsoft.com/office/powerpoint/2010/main" val="3565852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1152525"/>
            <a:ext cx="4149725" cy="3113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C66C5-7AF8-4EC2-A510-66305D4541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2496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0" y="1154113"/>
            <a:ext cx="4156075" cy="3117850"/>
          </a:xfrm>
        </p:spPr>
      </p:sp>
      <p:sp>
        <p:nvSpPr>
          <p:cNvPr id="3" name="Notes Placeholder 2"/>
          <p:cNvSpPr>
            <a:spLocks noGrp="1"/>
          </p:cNvSpPr>
          <p:nvPr>
            <p:ph type="body" idx="1"/>
          </p:nvPr>
        </p:nvSpPr>
        <p:spPr/>
        <p:txBody>
          <a:bodyPr/>
          <a:lstStyle/>
          <a:p>
            <a:r>
              <a:rPr lang="en-US" b="1" dirty="0">
                <a:solidFill>
                  <a:srgbClr val="0066FF"/>
                </a:solidFill>
                <a:latin typeface="Arial" panose="020B0604020202020204" pitchFamily="34" charset="0"/>
                <a:cs typeface="Arial" panose="020B0604020202020204" pitchFamily="34" charset="0"/>
              </a:rPr>
              <a:t>Commanders:</a:t>
            </a:r>
          </a:p>
          <a:p>
            <a:r>
              <a:rPr lang="en-US" dirty="0">
                <a:latin typeface="Arial" panose="020B0604020202020204" pitchFamily="34" charset="0"/>
                <a:cs typeface="Arial" panose="020B0604020202020204" pitchFamily="34" charset="0"/>
              </a:rPr>
              <a:t>Will establish or adjust local policies on the use of billeting, bathroom, and shower facilities subject to regulation by the military, during the transition process </a:t>
            </a:r>
          </a:p>
          <a:p>
            <a:r>
              <a:rPr lang="en-US" dirty="0">
                <a:latin typeface="Arial" panose="020B0604020202020204" pitchFamily="34" charset="0"/>
                <a:cs typeface="Arial" panose="020B0604020202020204" pitchFamily="34" charset="0"/>
              </a:rPr>
              <a:t>Have discretion to employ (local policy) reasonable accommodations to respect the modesty or privacy interests of Soldiers, including billeting assignments, bathroom and shower facilities</a:t>
            </a:r>
          </a:p>
          <a:p>
            <a:r>
              <a:rPr lang="en-US" dirty="0">
                <a:latin typeface="Arial" panose="020B0604020202020204" pitchFamily="34" charset="0"/>
                <a:cs typeface="Arial" panose="020B0604020202020204" pitchFamily="34" charset="0"/>
              </a:rPr>
              <a:t>Will accommodate privacy concerns using existing facilities and furnishings where possible and will modify facilities only when other options are ineffective.</a:t>
            </a:r>
          </a:p>
          <a:p>
            <a:r>
              <a:rPr lang="en-US" dirty="0">
                <a:latin typeface="Arial" panose="020B0604020202020204" pitchFamily="34" charset="0"/>
                <a:cs typeface="Arial" panose="020B0604020202020204" pitchFamily="34" charset="0"/>
              </a:rPr>
              <a:t>Should consider options (e.g., obtaining a medical profile, adjusting the date of a physical fitness test) other than requesting an ETP to depart from Army standards.  </a:t>
            </a:r>
          </a:p>
          <a:p>
            <a:r>
              <a:rPr lang="en-US" b="1" dirty="0">
                <a:solidFill>
                  <a:srgbClr val="0066FF"/>
                </a:solidFill>
                <a:latin typeface="Arial" panose="020B0604020202020204" pitchFamily="34" charset="0"/>
                <a:cs typeface="Arial" panose="020B0604020202020204" pitchFamily="34" charset="0"/>
              </a:rPr>
              <a:t>Process:</a:t>
            </a:r>
          </a:p>
          <a:p>
            <a:r>
              <a:rPr lang="en-US" dirty="0">
                <a:latin typeface="Arial" panose="020B0604020202020204" pitchFamily="34" charset="0"/>
                <a:cs typeface="Arial" panose="020B0604020202020204" pitchFamily="34" charset="0"/>
              </a:rPr>
              <a:t>ETP request requires an MMP medical diagnosis, an approved medical treatment plan, a projected treatment schedule, and estimated date of MTP </a:t>
            </a:r>
          </a:p>
          <a:p>
            <a:r>
              <a:rPr lang="en-US" dirty="0">
                <a:latin typeface="Arial" panose="020B0604020202020204" pitchFamily="34" charset="0"/>
                <a:cs typeface="Arial" panose="020B0604020202020204" pitchFamily="34" charset="0"/>
              </a:rPr>
              <a:t>As soon as practicable, but no later than 60 days after receipt of an ETP request, the recipient must forward the request through the first general officer in the chain of command to the SCCC for Assistant Secretary of Defense for Manpower and Reserve Affairs  (ASA </a:t>
            </a:r>
            <a:r>
              <a:rPr lang="en-US" dirty="0" smtClean="0">
                <a:latin typeface="Arial" panose="020B0604020202020204" pitchFamily="34" charset="0"/>
                <a:cs typeface="Arial" panose="020B0604020202020204" pitchFamily="34" charset="0"/>
              </a:rPr>
              <a:t>M&amp;RA) </a:t>
            </a:r>
            <a:r>
              <a:rPr lang="en-US" dirty="0">
                <a:latin typeface="Arial" panose="020B0604020202020204" pitchFamily="34" charset="0"/>
                <a:cs typeface="Arial" panose="020B0604020202020204" pitchFamily="34" charset="0"/>
              </a:rPr>
              <a:t>decision</a:t>
            </a:r>
          </a:p>
          <a:p>
            <a:r>
              <a:rPr lang="en-US" dirty="0">
                <a:latin typeface="Arial" panose="020B0604020202020204" pitchFamily="34" charset="0"/>
                <a:cs typeface="Arial" panose="020B0604020202020204" pitchFamily="34" charset="0"/>
              </a:rPr>
              <a:t>Commanders should include in their assessment and recommendation a discussion other actions have been considered or used and why they were ineffective or inadequate.</a:t>
            </a:r>
          </a:p>
          <a:p>
            <a:endParaRPr lang="en-US" dirty="0"/>
          </a:p>
        </p:txBody>
      </p:sp>
      <p:sp>
        <p:nvSpPr>
          <p:cNvPr id="4" name="Slide Number Placeholder 3"/>
          <p:cNvSpPr>
            <a:spLocks noGrp="1"/>
          </p:cNvSpPr>
          <p:nvPr>
            <p:ph type="sldNum" sz="quarter" idx="10"/>
          </p:nvPr>
        </p:nvSpPr>
        <p:spPr/>
        <p:txBody>
          <a:bodyPr/>
          <a:lstStyle/>
          <a:p>
            <a:fld id="{850C66C5-7AF8-4EC2-A510-66305D45413B}" type="slidenum">
              <a:rPr lang="en-US" smtClean="0"/>
              <a:t>20</a:t>
            </a:fld>
            <a:endParaRPr lang="en-US" dirty="0"/>
          </a:p>
        </p:txBody>
      </p:sp>
    </p:spTree>
    <p:extLst>
      <p:ext uri="{BB962C8B-B14F-4D97-AF65-F5344CB8AC3E}">
        <p14:creationId xmlns:p14="http://schemas.microsoft.com/office/powerpoint/2010/main" val="2583517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Command can inform</a:t>
            </a:r>
            <a:r>
              <a:rPr lang="en-US" baseline="0" dirty="0" smtClean="0"/>
              <a:t> the Soldier that legal assistance is available to assist the Soldier through the process.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8935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Commanders should contact SJA</a:t>
            </a:r>
            <a:r>
              <a:rPr lang="en-US" baseline="0" dirty="0" smtClean="0"/>
              <a:t> if they have any questions regarding the current Army Policy on pregnant Soldiers.</a:t>
            </a:r>
            <a:endParaRPr lang="en-US" dirty="0" smtClean="0"/>
          </a:p>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26</a:t>
            </a:fld>
            <a:endParaRPr lang="en-US" dirty="0"/>
          </a:p>
        </p:txBody>
      </p:sp>
    </p:spTree>
    <p:extLst>
      <p:ext uri="{BB962C8B-B14F-4D97-AF65-F5344CB8AC3E}">
        <p14:creationId xmlns:p14="http://schemas.microsoft.com/office/powerpoint/2010/main" val="3861687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Soldiers must notify the commander of any changes to their individual readiness, whether a member of the Active</a:t>
            </a:r>
            <a:r>
              <a:rPr lang="en-US" baseline="0" dirty="0" smtClean="0">
                <a:latin typeface="Arial" panose="020B0604020202020204" pitchFamily="34" charset="0"/>
                <a:cs typeface="Arial" panose="020B0604020202020204" pitchFamily="34" charset="0"/>
              </a:rPr>
              <a:t> or</a:t>
            </a:r>
            <a:r>
              <a:rPr lang="en-US" dirty="0" smtClean="0">
                <a:latin typeface="Arial" panose="020B0604020202020204" pitchFamily="34" charset="0"/>
                <a:cs typeface="Arial" panose="020B0604020202020204" pitchFamily="34" charset="0"/>
              </a:rPr>
              <a:t> Reserve Component</a:t>
            </a:r>
            <a:r>
              <a:rPr lang="en-US" sz="1050" dirty="0" smtClean="0"/>
              <a: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77871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Soldiers must notify the commander of any changes to their individual readiness, whether a member of the Active</a:t>
            </a:r>
            <a:r>
              <a:rPr lang="en-US" baseline="0" dirty="0" smtClean="0">
                <a:latin typeface="Arial" panose="020B0604020202020204" pitchFamily="34" charset="0"/>
                <a:cs typeface="Arial" panose="020B0604020202020204" pitchFamily="34" charset="0"/>
              </a:rPr>
              <a:t> or</a:t>
            </a:r>
            <a:r>
              <a:rPr lang="en-US" dirty="0" smtClean="0">
                <a:latin typeface="Arial" panose="020B0604020202020204" pitchFamily="34" charset="0"/>
                <a:cs typeface="Arial" panose="020B0604020202020204" pitchFamily="34" charset="0"/>
              </a:rPr>
              <a:t> Reserve Component</a:t>
            </a:r>
            <a:r>
              <a:rPr lang="en-US" sz="1050" dirty="0" smtClean="0"/>
              <a:t>.  </a:t>
            </a:r>
          </a:p>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28</a:t>
            </a:fld>
            <a:endParaRPr lang="en-US" dirty="0"/>
          </a:p>
        </p:txBody>
      </p:sp>
    </p:spTree>
    <p:extLst>
      <p:ext uri="{BB962C8B-B14F-4D97-AF65-F5344CB8AC3E}">
        <p14:creationId xmlns:p14="http://schemas.microsoft.com/office/powerpoint/2010/main" val="21447576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The same gender refers to the gender that is reflected in DEERS for the Soldier selected for the urinalysis and observer. AR 600-85 requires the observer and Soldier undergoing the urinalysis to be the same gender.</a:t>
            </a:r>
          </a:p>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30</a:t>
            </a:fld>
            <a:endParaRPr lang="en-US" dirty="0"/>
          </a:p>
        </p:txBody>
      </p:sp>
    </p:spTree>
    <p:extLst>
      <p:ext uri="{BB962C8B-B14F-4D97-AF65-F5344CB8AC3E}">
        <p14:creationId xmlns:p14="http://schemas.microsoft.com/office/powerpoint/2010/main" val="5011585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33</a:t>
            </a:fld>
            <a:endParaRPr lang="en-US" dirty="0"/>
          </a:p>
        </p:txBody>
      </p:sp>
    </p:spTree>
    <p:extLst>
      <p:ext uri="{BB962C8B-B14F-4D97-AF65-F5344CB8AC3E}">
        <p14:creationId xmlns:p14="http://schemas.microsoft.com/office/powerpoint/2010/main" val="6630872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Tier 3 Vignettes</a:t>
            </a:r>
            <a:r>
              <a:rPr lang="en-US" baseline="0" dirty="0" smtClean="0"/>
              <a:t> are different from Tiers 1 and 2 training.  Please review Tier 3 Vignettes prior to discussions regarding their topics. A Soldier can do RLE in uniform while on duty with an ETP.  RLE is authorized off duty.  </a:t>
            </a:r>
            <a:r>
              <a:rPr lang="en-US" baseline="0" smtClean="0"/>
              <a:t>While off duty and in uniform, Soldiers are expected to comport with all military uniform standards.  </a:t>
            </a:r>
            <a:endParaRPr lang="en-US"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34</a:t>
            </a:fld>
            <a:endParaRPr lang="en-US" dirty="0"/>
          </a:p>
        </p:txBody>
      </p:sp>
    </p:spTree>
    <p:extLst>
      <p:ext uri="{BB962C8B-B14F-4D97-AF65-F5344CB8AC3E}">
        <p14:creationId xmlns:p14="http://schemas.microsoft.com/office/powerpoint/2010/main" val="7284421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Recruiters should refrain from making any medical eligibility determinations that pertain to gender dysphoria or transition treatment. Instead, they should have the applicant collect all medical records that cover current or previous treatment and forward those records to the appropriate medical authority for review.</a:t>
            </a:r>
            <a:endParaRPr lang="en-US" dirty="0"/>
          </a:p>
        </p:txBody>
      </p:sp>
      <p:sp>
        <p:nvSpPr>
          <p:cNvPr id="4" name="Slide Number Placeholder 3"/>
          <p:cNvSpPr>
            <a:spLocks noGrp="1"/>
          </p:cNvSpPr>
          <p:nvPr>
            <p:ph type="sldNum" sz="quarter" idx="10"/>
          </p:nvPr>
        </p:nvSpPr>
        <p:spPr/>
        <p:txBody>
          <a:bodyPr/>
          <a:lstStyle/>
          <a:p>
            <a:fld id="{BA628BAB-CFDF-4B33-B96E-05952A3D9B28}" type="slidenum">
              <a:rPr lang="en-US" smtClean="0"/>
              <a:t>35</a:t>
            </a:fld>
            <a:endParaRPr lang="en-US"/>
          </a:p>
        </p:txBody>
      </p:sp>
    </p:spTree>
    <p:extLst>
      <p:ext uri="{BB962C8B-B14F-4D97-AF65-F5344CB8AC3E}">
        <p14:creationId xmlns:p14="http://schemas.microsoft.com/office/powerpoint/2010/main" val="3216678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F2D85E-DD41-4138-B7F4-0D3D585A3E91}" type="slidenum">
              <a:rPr lang="en-US" smtClean="0"/>
              <a:t>36</a:t>
            </a:fld>
            <a:endParaRPr lang="en-US" dirty="0"/>
          </a:p>
        </p:txBody>
      </p:sp>
    </p:spTree>
    <p:extLst>
      <p:ext uri="{BB962C8B-B14F-4D97-AF65-F5344CB8AC3E}">
        <p14:creationId xmlns:p14="http://schemas.microsoft.com/office/powerpoint/2010/main" val="3574684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1152525"/>
            <a:ext cx="4149725" cy="311308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training covers the recent changes to policies concerning i</a:t>
            </a:r>
            <a:r>
              <a:rPr lang="en-US" sz="1200" dirty="0" smtClean="0">
                <a:effectLst/>
                <a:latin typeface="Courier New" panose="02070309020205020404" pitchFamily="49" charset="0"/>
                <a:ea typeface="Calibri" panose="020F0502020204030204" pitchFamily="34" charset="0"/>
              </a:rPr>
              <a:t>n-service transition for transgender service members and the accession of transgender applicants</a:t>
            </a:r>
            <a:r>
              <a:rPr lang="en-US" dirty="0" smtClean="0"/>
              <a:t>. Specifically, this training covers:  the relevant DoD and Army Directives, some key terminology to keep in mind as you read these policies and discuss these issues, and the procedures for a Soldier to request and execute an in-service gender transition.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6578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7000" y="1154113"/>
            <a:ext cx="4156075" cy="311785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training timeline can be found on this slide.   We are currently in Tier 1 training, which includes specialized training for Judge Advocates, Medical personnel, chaplains, and those assigned to IG offices. Tier 2 Training for Commanders and leaders will conclude</a:t>
            </a:r>
            <a:r>
              <a:rPr lang="en-US" sz="1200" kern="1200" baseline="0" dirty="0" smtClean="0">
                <a:solidFill>
                  <a:schemeClr val="tx1"/>
                </a:solidFill>
                <a:effectLst/>
                <a:latin typeface="+mn-lt"/>
                <a:ea typeface="+mn-ea"/>
                <a:cs typeface="+mn-cs"/>
              </a:rPr>
              <a:t> NLT 22 MAR 22</a:t>
            </a:r>
            <a:r>
              <a:rPr lang="en-US" sz="1200" kern="1200" dirty="0" smtClean="0">
                <a:solidFill>
                  <a:schemeClr val="tx1"/>
                </a:solidFill>
                <a:effectLst/>
                <a:latin typeface="+mn-lt"/>
                <a:ea typeface="+mn-ea"/>
                <a:cs typeface="+mn-cs"/>
              </a:rPr>
              <a:t> and Special</a:t>
            </a:r>
            <a:r>
              <a:rPr lang="en-US" sz="1200" kern="1200" baseline="0" dirty="0" smtClean="0">
                <a:solidFill>
                  <a:schemeClr val="tx1"/>
                </a:solidFill>
                <a:effectLst/>
                <a:latin typeface="+mn-lt"/>
                <a:ea typeface="+mn-ea"/>
                <a:cs typeface="+mn-cs"/>
              </a:rPr>
              <a:t> Staff</a:t>
            </a:r>
            <a:r>
              <a:rPr lang="en-US" sz="1200" kern="1200" dirty="0" smtClean="0">
                <a:solidFill>
                  <a:schemeClr val="tx1"/>
                </a:solidFill>
                <a:effectLst/>
                <a:latin typeface="+mn-lt"/>
                <a:ea typeface="+mn-ea"/>
                <a:cs typeface="+mn-cs"/>
              </a:rPr>
              <a:t> may be asked to assist with that training at the installation level.  A copy of the Tier 2 Training slides can</a:t>
            </a:r>
            <a:r>
              <a:rPr lang="en-US" sz="1200" kern="1200" baseline="0" dirty="0" smtClean="0">
                <a:solidFill>
                  <a:schemeClr val="tx1"/>
                </a:solidFill>
                <a:effectLst/>
                <a:latin typeface="+mn-lt"/>
                <a:ea typeface="+mn-ea"/>
                <a:cs typeface="+mn-cs"/>
              </a:rPr>
              <a:t> be found in HQDA EXORD 21-XXX</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ALL of Tier training must be complete NLT 30 SEP 22.</a:t>
            </a:r>
            <a:endParaRPr lang="en-US" dirty="0" smtClean="0"/>
          </a:p>
          <a:p>
            <a:endParaRPr lang="en-US" dirty="0"/>
          </a:p>
        </p:txBody>
      </p:sp>
      <p:sp>
        <p:nvSpPr>
          <p:cNvPr id="4" name="Slide Number Placeholder 3"/>
          <p:cNvSpPr>
            <a:spLocks noGrp="1"/>
          </p:cNvSpPr>
          <p:nvPr>
            <p:ph type="sldNum" sz="quarter" idx="10"/>
          </p:nvPr>
        </p:nvSpPr>
        <p:spPr/>
        <p:txBody>
          <a:bodyPr/>
          <a:lstStyle/>
          <a:p>
            <a:fld id="{850C66C5-7AF8-4EC2-A510-66305D45413B}" type="slidenum">
              <a:rPr lang="en-US" smtClean="0"/>
              <a:t>4</a:t>
            </a:fld>
            <a:endParaRPr lang="en-US" dirty="0"/>
          </a:p>
        </p:txBody>
      </p:sp>
    </p:spTree>
    <p:extLst>
      <p:ext uri="{BB962C8B-B14F-4D97-AF65-F5344CB8AC3E}">
        <p14:creationId xmlns:p14="http://schemas.microsoft.com/office/powerpoint/2010/main" val="2921146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1152525"/>
            <a:ext cx="4149725" cy="3113088"/>
          </a:xfrm>
        </p:spPr>
      </p:sp>
      <p:sp>
        <p:nvSpPr>
          <p:cNvPr id="3" name="Notes Placeholder 2"/>
          <p:cNvSpPr>
            <a:spLocks noGrp="1"/>
          </p:cNvSpPr>
          <p:nvPr>
            <p:ph type="body" idx="1"/>
          </p:nvPr>
        </p:nvSpPr>
        <p:spPr/>
        <p:txBody>
          <a:bodyPr/>
          <a:lstStyle/>
          <a:p>
            <a:r>
              <a:rPr lang="en-US" dirty="0" smtClean="0"/>
              <a:t>The bottom line is that the Department of the Army now allows for the open service of all transgender Soldiers. The medical finding that a Soldier requires gender transition while in the Army is now no longer a basis for administrative separation, in and of itself. Treating Soldiers differently based solely upon their gender identity or their desires to transition genders is now prohibited by DoD and Department of the Army Equal Opportunity polices.     </a:t>
            </a:r>
          </a:p>
          <a:p>
            <a:endParaRPr lang="en-US" dirty="0" smtClean="0"/>
          </a:p>
          <a:p>
            <a:r>
              <a:rPr lang="en-US" dirty="0" smtClean="0"/>
              <a:t>Commanders are expected, as always, to treat every Soldier with dignity and respect and balance the medical, psychological, emotional needs of the Soldiers under their care, with the operational demands expected of their unit.  This is nothing new and nothing has changed in that respect. What has changed, in a nutshell, is the Army’s policies concerning the treatment of Soldiers who may identify with a different gender than that assigned at birth and the Army’s personnel systems which, when certain requirements are met, will allow for Soldiers to transition from one gender to another while in the Army.     </a:t>
            </a:r>
          </a:p>
          <a:p>
            <a:endParaRPr lang="en-US" dirty="0" smtClean="0"/>
          </a:p>
          <a:p>
            <a:r>
              <a:rPr lang="en-US" dirty="0" smtClean="0"/>
              <a:t>The Army policy flow from the new DoD policy effective April 30, 2021</a:t>
            </a:r>
            <a:r>
              <a:rPr lang="en-US" baseline="0" dirty="0" smtClean="0"/>
              <a:t> </a:t>
            </a:r>
            <a:r>
              <a:rPr lang="en-US" dirty="0" smtClean="0"/>
              <a:t>regarding the service of transgender Soldiers in the military (</a:t>
            </a:r>
            <a:r>
              <a:rPr lang="en-US" dirty="0" err="1" smtClean="0"/>
              <a:t>DoDI</a:t>
            </a:r>
            <a:r>
              <a:rPr lang="en-US" dirty="0" smtClean="0"/>
              <a:t> 1300.28)</a:t>
            </a:r>
            <a:r>
              <a:rPr lang="en-US" baseline="0" dirty="0" smtClean="0"/>
              <a:t> and the accession of applicants (</a:t>
            </a:r>
            <a:r>
              <a:rPr lang="en-US" baseline="0" dirty="0" err="1" smtClean="0"/>
              <a:t>DoDI</a:t>
            </a:r>
            <a:r>
              <a:rPr lang="en-US" baseline="0" dirty="0" smtClean="0"/>
              <a:t> 6130.03)</a:t>
            </a:r>
            <a:r>
              <a:rPr lang="en-US" dirty="0" smtClean="0"/>
              <a: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8252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3825" y="1152525"/>
            <a:ext cx="4146550" cy="31115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For in-service transition, the primary triggering event is a diagnosis of gender dysphoria from a military medical provider and a medical finding that some form of gender transition is medically necessary. </a:t>
            </a:r>
          </a:p>
          <a:p>
            <a:endParaRPr lang="en-US" dirty="0" smtClean="0"/>
          </a:p>
          <a:p>
            <a:r>
              <a:rPr lang="en-US" dirty="0" smtClean="0"/>
              <a:t>One of the most important terms to understand in discussing these issues with our client command teams is “gender transition”. Many may have pre-conceived notions of what this term means in other contexts outside of Army personnel policies.  Some may think “gender transition” as synonymous with the concept of gender re-assignment surgery, which can be one treatment option for transgender individuals.  However, for purposes of Army policies related to the military service of transgender Soldiers, gender transition is a broader, administrative term. Gender transition describes the process, medical treatment plan and timeline for a Soldier who has received the appropriate medical diagnosis from a military medical provider that gender transition is medically necessary. This term does not describe any specific treatment plan for that transition, but instead describes the entire administrative and medical process which the Soldier follows in order to reach the end of the process (for the Army’s purposes), which is a gender marker change. It does not mean that the Soldier has fully transitioned physically.</a:t>
            </a:r>
          </a:p>
          <a:p>
            <a:endParaRPr lang="en-US" dirty="0" smtClean="0"/>
          </a:p>
          <a:p>
            <a:r>
              <a:rPr lang="en-US" dirty="0" smtClean="0"/>
              <a:t>A gender marker change denotes the final step in an in-service gender transition. This is the step which, after the Soldier has satisfied specific administrative requirements and the military medical provider finds that the Soldier is stable in their self-identified gender, that the Soldier’s gender is changed the Defense Enrollment Eligibility Reporting System (DEERS). The approval authority depends on the Soldier’s duty status and eligibility for military medical care. </a:t>
            </a:r>
          </a:p>
          <a:p>
            <a:endParaRPr lang="en-US" dirty="0" smtClean="0"/>
          </a:p>
          <a:p>
            <a:r>
              <a:rPr lang="en-US" dirty="0" smtClean="0"/>
              <a:t>Once the gender marker is changed, gender transition is complete for the purposes of the Army process.  However, the Soldier will continue to take hormones indefinitely, and may or may not have sex-reassignment surgery in the future.</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6763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9700" y="1160463"/>
            <a:ext cx="4175125" cy="3132137"/>
          </a:xfrm>
        </p:spPr>
      </p:sp>
      <p:sp>
        <p:nvSpPr>
          <p:cNvPr id="3" name="Notes Placeholder 2"/>
          <p:cNvSpPr>
            <a:spLocks noGrp="1"/>
          </p:cNvSpPr>
          <p:nvPr>
            <p:ph type="body" idx="1"/>
          </p:nvPr>
        </p:nvSpPr>
        <p:spPr/>
        <p:txBody>
          <a:bodyPr/>
          <a:lstStyle/>
          <a:p>
            <a:pPr marL="929326" lvl="2" indent="-285179">
              <a:lnSpc>
                <a:spcPts val="1627"/>
              </a:lnSpc>
              <a:spcBef>
                <a:spcPts val="610"/>
              </a:spcBef>
              <a:spcAft>
                <a:spcPts val="304"/>
              </a:spcAft>
              <a:buFontTx/>
              <a:buChar char="-"/>
            </a:pPr>
            <a:endParaRPr lang="en-US" sz="15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IAW </a:t>
            </a:r>
            <a:r>
              <a:rPr lang="en-US" dirty="0" err="1" smtClean="0"/>
              <a:t>DoDI</a:t>
            </a:r>
            <a:r>
              <a:rPr lang="en-US" dirty="0" smtClean="0"/>
              <a:t> 1300.28, “Military Service of Transgender Persons and Persons with Gender</a:t>
            </a:r>
            <a:r>
              <a:rPr lang="en-US" baseline="0" dirty="0" smtClean="0"/>
              <a:t> Dysphoria</a:t>
            </a:r>
            <a:r>
              <a:rPr lang="en-US" dirty="0" smtClean="0"/>
              <a:t>”, dated 30 April 2021.</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All Service members are entitled to equal opportunity in an environment free from harassment, including sexual harassment and unlawful discrimination based on basis of race, color, national origin, religion, sex, gender identity</a:t>
            </a:r>
            <a:r>
              <a:rPr lang="en-US" baseline="0" dirty="0" smtClean="0"/>
              <a:t> </a:t>
            </a:r>
            <a:r>
              <a:rPr lang="en-US" dirty="0" smtClean="0"/>
              <a:t>or sexual orientation. </a:t>
            </a:r>
            <a:r>
              <a:rPr lang="en-US" sz="1200" kern="1200" dirty="0" smtClean="0">
                <a:solidFill>
                  <a:schemeClr val="tx1"/>
                </a:solidFill>
                <a:effectLst/>
                <a:latin typeface="+mn-lt"/>
                <a:ea typeface="+mn-ea"/>
                <a:cs typeface="+mn-cs"/>
              </a:rPr>
              <a:t>The DoD and the USCG provide equal opportunity to all Service members in an environment free from harassment and discrimination on the basis of race, color, national origin, religion, sex, gender identity, or sexual orientation, pursuant to </a:t>
            </a:r>
            <a:r>
              <a:rPr lang="en-US" sz="1200" kern="1200" dirty="0" err="1" smtClean="0">
                <a:solidFill>
                  <a:schemeClr val="tx1"/>
                </a:solidFill>
                <a:effectLst/>
                <a:latin typeface="+mn-lt"/>
                <a:ea typeface="+mn-ea"/>
                <a:cs typeface="+mn-cs"/>
              </a:rPr>
              <a:t>DoDI</a:t>
            </a:r>
            <a:r>
              <a:rPr lang="en-US" sz="1200" kern="1200" dirty="0" smtClean="0">
                <a:solidFill>
                  <a:schemeClr val="tx1"/>
                </a:solidFill>
                <a:effectLst/>
                <a:latin typeface="+mn-lt"/>
                <a:ea typeface="+mn-ea"/>
                <a:cs typeface="+mn-cs"/>
              </a:rPr>
              <a:t> 1350.02.</a:t>
            </a:r>
          </a:p>
          <a:p>
            <a:endParaRPr lang="en-US" dirty="0" smtClean="0"/>
          </a:p>
          <a:p>
            <a:r>
              <a:rPr lang="en-US" dirty="0" smtClean="0"/>
              <a:t>The chain of command is used as the primary and self-identified channel to:</a:t>
            </a:r>
          </a:p>
          <a:p>
            <a:r>
              <a:rPr lang="en-US" dirty="0" smtClean="0"/>
              <a:t>--Identify and correct unlawful discriminatory practices</a:t>
            </a:r>
          </a:p>
          <a:p>
            <a:r>
              <a:rPr lang="en-US" dirty="0" smtClean="0"/>
              <a:t>--Process and  resolve complaints through the EO complaint process of harassment and unlawful discrimination, to include sexual harassment</a:t>
            </a:r>
          </a:p>
          <a:p>
            <a:r>
              <a:rPr lang="en-US" dirty="0" smtClean="0"/>
              <a:t>--Ensure EO matters are taken seriously and acted on as necessary</a:t>
            </a:r>
          </a:p>
          <a:p>
            <a:endParaRPr lang="en-US" dirty="0" smtClean="0"/>
          </a:p>
          <a:p>
            <a:r>
              <a:rPr lang="en-US" dirty="0" smtClean="0"/>
              <a:t>Commanders and Service members must foster and maintain a positive command climate.  A positive command climate is an environment free from personal, social, or institutional barriers that prevent Soldiers from rising to the highest level of responsibility possible. </a:t>
            </a:r>
          </a:p>
          <a:p>
            <a:endParaRPr lang="en-US" dirty="0" smtClean="0"/>
          </a:p>
          <a:p>
            <a:r>
              <a:rPr lang="en-US" dirty="0" smtClean="0"/>
              <a:t>The Army is continuing their efforts to update Army policies IAW Department of Defense guidance and policy.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E91952-759A-4841-A0B8-F7CDBC226D5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2100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IAW </a:t>
            </a:r>
            <a:r>
              <a:rPr lang="en-US" dirty="0" err="1" smtClean="0"/>
              <a:t>DoDI</a:t>
            </a:r>
            <a:r>
              <a:rPr lang="en-US" baseline="0" dirty="0" smtClean="0"/>
              <a:t> 1300.28 effective 30 APR 2021</a:t>
            </a:r>
            <a:r>
              <a:rPr lang="en-US" dirty="0" smtClean="0"/>
              <a:t>.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294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IAW </a:t>
            </a:r>
            <a:r>
              <a:rPr lang="en-US" dirty="0" err="1" smtClean="0"/>
              <a:t>DoDI</a:t>
            </a:r>
            <a:r>
              <a:rPr lang="en-US" baseline="0" dirty="0" smtClean="0"/>
              <a:t> 1300.28 effective 30 April 2021</a:t>
            </a:r>
            <a:r>
              <a:rPr lang="en-US" dirty="0" smtClean="0"/>
              <a:t>.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F2D85E-DD41-4138-B7F4-0D3D585A3E9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7260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
        <p:nvSpPr>
          <p:cNvPr id="7" name="Rectangle 8"/>
          <p:cNvSpPr>
            <a:spLocks noChangeArrowheads="1"/>
          </p:cNvSpPr>
          <p:nvPr userDrawn="1"/>
        </p:nvSpPr>
        <p:spPr bwMode="auto">
          <a:xfrm>
            <a:off x="914400" y="457200"/>
            <a:ext cx="8001000" cy="109538"/>
          </a:xfrm>
          <a:prstGeom prst="rect">
            <a:avLst/>
          </a:prstGeom>
          <a:solidFill>
            <a:srgbClr val="EABD00"/>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sp>
        <p:nvSpPr>
          <p:cNvPr id="8" name="Rectangle 10"/>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sp>
        <p:nvSpPr>
          <p:cNvPr id="9" name="Slide Number Placeholder 8"/>
          <p:cNvSpPr txBox="1">
            <a:spLocks/>
          </p:cNvSpPr>
          <p:nvPr userDrawn="1"/>
        </p:nvSpPr>
        <p:spPr>
          <a:xfrm>
            <a:off x="6858000" y="6448425"/>
            <a:ext cx="2133600" cy="381000"/>
          </a:xfrm>
          <a:prstGeom prst="rect">
            <a:avLst/>
          </a:prstGeom>
        </p:spPr>
        <p:txBody>
          <a:bodyPr lIns="51430" tIns="25715" rIns="51430" bIns="25715" anchor="ctr"/>
          <a:lstStyle/>
          <a:p>
            <a:pPr algn="r" defTabSz="513458" fontAlgn="base">
              <a:spcBef>
                <a:spcPct val="0"/>
              </a:spcBef>
              <a:spcAft>
                <a:spcPct val="0"/>
              </a:spcAft>
              <a:defRPr/>
            </a:pPr>
            <a:fld id="{BA879E58-23A0-4A77-8FB5-76FAC61AC11D}" type="slidenum">
              <a:rPr lang="en-US" sz="675" b="1">
                <a:solidFill>
                  <a:srgbClr val="FFFFFF"/>
                </a:solidFill>
                <a:cs typeface="Arial" charset="0"/>
              </a:rPr>
              <a:pPr algn="r" defTabSz="513458" fontAlgn="base">
                <a:spcBef>
                  <a:spcPct val="0"/>
                </a:spcBef>
                <a:spcAft>
                  <a:spcPct val="0"/>
                </a:spcAft>
                <a:defRPr/>
              </a:pPr>
              <a:t>‹#›</a:t>
            </a:fld>
            <a:endParaRPr lang="en-US" sz="675" b="1" dirty="0">
              <a:solidFill>
                <a:srgbClr val="FFFFFF"/>
              </a:solidFill>
              <a:cs typeface="Arial" charset="0"/>
            </a:endParaRPr>
          </a:p>
        </p:txBody>
      </p:sp>
      <p:pic>
        <p:nvPicPr>
          <p:cNvPr id="10" name="Picture 13" descr="army one ping2.png"/>
          <p:cNvPicPr>
            <a:picLocks noChangeAspect="1"/>
          </p:cNvPicPr>
          <p:nvPr userDrawn="1"/>
        </p:nvPicPr>
        <p:blipFill>
          <a:blip r:embed="rId2" cstate="print"/>
          <a:srcRect/>
          <a:stretch>
            <a:fillRect/>
          </a:stretch>
        </p:blipFill>
        <p:spPr bwMode="auto">
          <a:xfrm>
            <a:off x="228602" y="77792"/>
            <a:ext cx="671513" cy="777875"/>
          </a:xfrm>
          <a:prstGeom prst="rect">
            <a:avLst/>
          </a:prstGeom>
          <a:noFill/>
          <a:ln w="9525">
            <a:noFill/>
            <a:miter lim="800000"/>
            <a:headEnd/>
            <a:tailEnd/>
          </a:ln>
        </p:spPr>
      </p:pic>
    </p:spTree>
    <p:extLst>
      <p:ext uri="{BB962C8B-B14F-4D97-AF65-F5344CB8AC3E}">
        <p14:creationId xmlns:p14="http://schemas.microsoft.com/office/powerpoint/2010/main" val="133280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2119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38104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7" name="Picture 13" descr="army one ping2.png"/>
          <p:cNvPicPr>
            <a:picLocks noChangeAspect="1"/>
          </p:cNvPicPr>
          <p:nvPr userDrawn="1"/>
        </p:nvPicPr>
        <p:blipFill>
          <a:blip r:embed="rId2" cstate="print"/>
          <a:srcRect/>
          <a:stretch>
            <a:fillRect/>
          </a:stretch>
        </p:blipFill>
        <p:spPr bwMode="auto">
          <a:xfrm>
            <a:off x="228602" y="77792"/>
            <a:ext cx="671513" cy="777875"/>
          </a:xfrm>
          <a:prstGeom prst="rect">
            <a:avLst/>
          </a:prstGeom>
          <a:noFill/>
          <a:ln w="9525">
            <a:noFill/>
            <a:miter lim="800000"/>
            <a:headEnd/>
            <a:tailEnd/>
          </a:ln>
        </p:spPr>
      </p:pic>
      <p:sp>
        <p:nvSpPr>
          <p:cNvPr id="8" name="Rectangle 7"/>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a typeface="ＭＳ Ｐゴシック" pitchFamily="34" charset="-128"/>
            </a:endParaRPr>
          </a:p>
        </p:txBody>
      </p:sp>
      <p:sp>
        <p:nvSpPr>
          <p:cNvPr id="9" name="Rectangle 8"/>
          <p:cNvSpPr>
            <a:spLocks noChangeArrowheads="1"/>
          </p:cNvSpPr>
          <p:nvPr userDrawn="1"/>
        </p:nvSpPr>
        <p:spPr bwMode="auto">
          <a:xfrm>
            <a:off x="1066800" y="609600"/>
            <a:ext cx="8001000" cy="109538"/>
          </a:xfrm>
          <a:prstGeom prst="rect">
            <a:avLst/>
          </a:prstGeom>
          <a:solidFill>
            <a:srgbClr val="EABD00"/>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sp>
        <p:nvSpPr>
          <p:cNvPr id="10" name="TextBox 9"/>
          <p:cNvSpPr txBox="1"/>
          <p:nvPr userDrawn="1"/>
        </p:nvSpPr>
        <p:spPr>
          <a:xfrm>
            <a:off x="411688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
        <p:nvSpPr>
          <p:cNvPr id="2" name="Title 1"/>
          <p:cNvSpPr>
            <a:spLocks noGrp="1"/>
          </p:cNvSpPr>
          <p:nvPr>
            <p:ph type="title"/>
          </p:nvPr>
        </p:nvSpPr>
        <p:spPr>
          <a:xfrm>
            <a:off x="1017038" y="192884"/>
            <a:ext cx="7142225" cy="662782"/>
          </a:xfrm>
          <a:prstGeom prst="rect">
            <a:avLst/>
          </a:prstGeom>
        </p:spPr>
        <p:txBody>
          <a:bodyPr/>
          <a:lstStyle>
            <a:lvl1pPr marL="0" marR="0" indent="0" algn="ctr" defTabSz="685800" rtl="0" eaLnBrk="1" fontAlgn="auto" latinLnBrk="0" hangingPunct="1">
              <a:lnSpc>
                <a:spcPct val="90000"/>
              </a:lnSpc>
              <a:spcBef>
                <a:spcPct val="0"/>
              </a:spcBef>
              <a:spcAft>
                <a:spcPts val="0"/>
              </a:spcAft>
              <a:buClrTx/>
              <a:buSzTx/>
              <a:buFontTx/>
              <a:buNone/>
              <a:tabLst/>
              <a:defRPr sz="2100" b="1" i="0" baseline="0">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dirty="0" smtClean="0"/>
              <a:t>Click to edit Master title style</a:t>
            </a:r>
            <a:endParaRPr lang="en-US" dirty="0"/>
          </a:p>
        </p:txBody>
      </p:sp>
    </p:spTree>
    <p:extLst>
      <p:ext uri="{BB962C8B-B14F-4D97-AF65-F5344CB8AC3E}">
        <p14:creationId xmlns:p14="http://schemas.microsoft.com/office/powerpoint/2010/main" val="1936493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7" name="Picture 13" descr="army one ping2.png"/>
          <p:cNvPicPr>
            <a:picLocks noChangeAspect="1"/>
          </p:cNvPicPr>
          <p:nvPr userDrawn="1"/>
        </p:nvPicPr>
        <p:blipFill>
          <a:blip r:embed="rId2" cstate="print"/>
          <a:srcRect/>
          <a:stretch>
            <a:fillRect/>
          </a:stretch>
        </p:blipFill>
        <p:spPr bwMode="auto">
          <a:xfrm>
            <a:off x="228602" y="77792"/>
            <a:ext cx="671513" cy="777875"/>
          </a:xfrm>
          <a:prstGeom prst="rect">
            <a:avLst/>
          </a:prstGeom>
          <a:noFill/>
          <a:ln w="9525">
            <a:noFill/>
            <a:miter lim="800000"/>
            <a:headEnd/>
            <a:tailEnd/>
          </a:ln>
        </p:spPr>
      </p:pic>
      <p:sp>
        <p:nvSpPr>
          <p:cNvPr id="8" name="Rectangle 7"/>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a typeface="ＭＳ Ｐゴシック" pitchFamily="34" charset="-128"/>
            </a:endParaRPr>
          </a:p>
        </p:txBody>
      </p:sp>
      <p:sp>
        <p:nvSpPr>
          <p:cNvPr id="9" name="Rectangle 8"/>
          <p:cNvSpPr>
            <a:spLocks noChangeArrowheads="1"/>
          </p:cNvSpPr>
          <p:nvPr userDrawn="1"/>
        </p:nvSpPr>
        <p:spPr bwMode="auto">
          <a:xfrm>
            <a:off x="1066800" y="609600"/>
            <a:ext cx="8001000" cy="109538"/>
          </a:xfrm>
          <a:prstGeom prst="rect">
            <a:avLst/>
          </a:prstGeom>
          <a:solidFill>
            <a:srgbClr val="EABD00"/>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sp>
        <p:nvSpPr>
          <p:cNvPr id="10" name="TextBox 9"/>
          <p:cNvSpPr txBox="1"/>
          <p:nvPr userDrawn="1"/>
        </p:nvSpPr>
        <p:spPr>
          <a:xfrm>
            <a:off x="411688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
        <p:nvSpPr>
          <p:cNvPr id="2" name="Title 1"/>
          <p:cNvSpPr>
            <a:spLocks noGrp="1"/>
          </p:cNvSpPr>
          <p:nvPr>
            <p:ph type="title"/>
          </p:nvPr>
        </p:nvSpPr>
        <p:spPr>
          <a:xfrm>
            <a:off x="1017038" y="192884"/>
            <a:ext cx="7142225" cy="662782"/>
          </a:xfrm>
          <a:prstGeom prst="rect">
            <a:avLst/>
          </a:prstGeom>
        </p:spPr>
        <p:txBody>
          <a:bodyPr/>
          <a:lstStyle>
            <a:lvl1pPr marL="0" marR="0" indent="0" algn="ctr" defTabSz="685800" rtl="0" eaLnBrk="1" fontAlgn="auto" latinLnBrk="0" hangingPunct="1">
              <a:lnSpc>
                <a:spcPct val="90000"/>
              </a:lnSpc>
              <a:spcBef>
                <a:spcPct val="0"/>
              </a:spcBef>
              <a:spcAft>
                <a:spcPts val="0"/>
              </a:spcAft>
              <a:buClrTx/>
              <a:buSzTx/>
              <a:buFontTx/>
              <a:buNone/>
              <a:tabLst/>
              <a:defRPr sz="2100" b="1" i="0" baseline="0">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lang="en-US" dirty="0" smtClean="0"/>
              <a:t>Click to edit Master title style</a:t>
            </a:r>
            <a:endParaRPr lang="en-US" dirty="0"/>
          </a:p>
        </p:txBody>
      </p:sp>
    </p:spTree>
    <p:extLst>
      <p:ext uri="{BB962C8B-B14F-4D97-AF65-F5344CB8AC3E}">
        <p14:creationId xmlns:p14="http://schemas.microsoft.com/office/powerpoint/2010/main" val="1671516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581400" y="381004"/>
            <a:ext cx="1981200" cy="2219325"/>
          </a:xfrm>
          <a:prstGeom prst="rect">
            <a:avLst/>
          </a:prstGeom>
          <a:ln>
            <a:noFill/>
          </a:ln>
          <a:effectLst/>
        </p:spPr>
        <p:style>
          <a:lnRef idx="2">
            <a:schemeClr val="dk1"/>
          </a:lnRef>
          <a:fillRef idx="1">
            <a:schemeClr val="lt1"/>
          </a:fillRef>
          <a:effectRef idx="0">
            <a:schemeClr val="dk1"/>
          </a:effectRef>
          <a:fontRef idx="minor">
            <a:schemeClr val="dk1"/>
          </a:fontRef>
        </p:style>
        <p:txBody>
          <a:bodyPr lIns="51430" tIns="25715" rIns="51430" bIns="25715" anchor="ctr"/>
          <a:lstStyle/>
          <a:p>
            <a:pPr algn="ctr" defTabSz="514290" fontAlgn="base">
              <a:spcBef>
                <a:spcPct val="0"/>
              </a:spcBef>
              <a:spcAft>
                <a:spcPct val="0"/>
              </a:spcAft>
              <a:defRPr/>
            </a:pPr>
            <a:endParaRPr lang="en-US" sz="956"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2" name="Group 11"/>
          <p:cNvGrpSpPr>
            <a:grpSpLocks/>
          </p:cNvGrpSpPr>
          <p:nvPr userDrawn="1"/>
        </p:nvGrpSpPr>
        <p:grpSpPr bwMode="auto">
          <a:xfrm>
            <a:off x="0" y="228600"/>
            <a:ext cx="9144000" cy="2286000"/>
            <a:chOff x="0" y="228600"/>
            <a:chExt cx="9144000" cy="2286000"/>
          </a:xfrm>
        </p:grpSpPr>
        <p:pic>
          <p:nvPicPr>
            <p:cNvPr id="6" name="Picture 16" descr="army one ping2.png"/>
            <p:cNvPicPr>
              <a:picLocks noChangeAspect="1"/>
            </p:cNvPicPr>
            <p:nvPr userDrawn="1"/>
          </p:nvPicPr>
          <p:blipFill>
            <a:blip r:embed="rId3" cstate="print"/>
            <a:srcRect/>
            <a:stretch>
              <a:fillRect/>
            </a:stretch>
          </p:blipFill>
          <p:spPr bwMode="auto">
            <a:xfrm>
              <a:off x="3657600" y="351264"/>
              <a:ext cx="1828800" cy="2113280"/>
            </a:xfrm>
            <a:prstGeom prst="rect">
              <a:avLst/>
            </a:prstGeom>
            <a:noFill/>
            <a:ln w="9525">
              <a:noFill/>
              <a:miter lim="800000"/>
              <a:headEnd/>
              <a:tailEnd/>
            </a:ln>
          </p:spPr>
        </p:pic>
        <p:sp>
          <p:nvSpPr>
            <p:cNvPr id="7" name="Rectangle 6"/>
            <p:cNvSpPr/>
            <p:nvPr userDrawn="1"/>
          </p:nvSpPr>
          <p:spPr bwMode="auto">
            <a:xfrm>
              <a:off x="0" y="1447800"/>
              <a:ext cx="9144000" cy="274638"/>
            </a:xfrm>
            <a:prstGeom prst="rect">
              <a:avLst/>
            </a:prstGeom>
            <a:solidFill>
              <a:schemeClr val="tx1"/>
            </a:solidFill>
            <a:ln w="9525" cap="flat" cmpd="sng" algn="ctr">
              <a:noFill/>
              <a:prstDash val="solid"/>
              <a:round/>
              <a:headEnd type="none" w="med" len="med"/>
              <a:tailEnd type="none" w="med" len="med"/>
            </a:ln>
            <a:effectLst/>
          </p:spPr>
          <p:txBody>
            <a:bodyPr/>
            <a:lstStyle/>
            <a:p>
              <a:pPr defTabSz="514290" eaLnBrk="0" fontAlgn="base" hangingPunct="0">
                <a:spcBef>
                  <a:spcPct val="0"/>
                </a:spcBef>
                <a:spcAft>
                  <a:spcPct val="0"/>
                </a:spcAft>
                <a:defRPr/>
              </a:pPr>
              <a:endParaRPr lang="en-US" sz="956" dirty="0">
                <a:solidFill>
                  <a:srgbClr val="000000"/>
                </a:solidFill>
                <a:cs typeface="Arial" charset="0"/>
              </a:endParaRPr>
            </a:p>
          </p:txBody>
        </p:sp>
        <p:sp>
          <p:nvSpPr>
            <p:cNvPr id="8" name="Rectangle 7"/>
            <p:cNvSpPr/>
            <p:nvPr userDrawn="1"/>
          </p:nvSpPr>
          <p:spPr bwMode="auto">
            <a:xfrm>
              <a:off x="0" y="1235075"/>
              <a:ext cx="9144000" cy="136525"/>
            </a:xfrm>
            <a:prstGeom prst="rect">
              <a:avLst/>
            </a:prstGeom>
            <a:solidFill>
              <a:srgbClr val="EABD00"/>
            </a:solidFill>
            <a:ln w="9525" cap="flat" cmpd="sng" algn="ctr">
              <a:noFill/>
              <a:prstDash val="solid"/>
              <a:round/>
              <a:headEnd type="none" w="med" len="med"/>
              <a:tailEnd type="none" w="med" len="med"/>
            </a:ln>
            <a:effectLst/>
          </p:spPr>
          <p:txBody>
            <a:bodyPr/>
            <a:lstStyle/>
            <a:p>
              <a:pPr defTabSz="514290" eaLnBrk="0" fontAlgn="base" hangingPunct="0">
                <a:spcBef>
                  <a:spcPct val="0"/>
                </a:spcBef>
                <a:spcAft>
                  <a:spcPct val="0"/>
                </a:spcAft>
                <a:defRPr/>
              </a:pPr>
              <a:endParaRPr lang="en-US" sz="956" dirty="0">
                <a:solidFill>
                  <a:srgbClr val="000000"/>
                </a:solidFill>
                <a:cs typeface="Arial" charset="0"/>
              </a:endParaRPr>
            </a:p>
          </p:txBody>
        </p:sp>
        <p:pic>
          <p:nvPicPr>
            <p:cNvPr id="9" name="Picture 8" descr="army one ping2.png"/>
            <p:cNvPicPr>
              <a:picLocks noChangeAspect="1"/>
            </p:cNvPicPr>
            <p:nvPr userDrawn="1"/>
          </p:nvPicPr>
          <p:blipFill>
            <a:blip r:embed="rId4" cstate="print"/>
            <a:srcRect/>
            <a:stretch>
              <a:fillRect/>
            </a:stretch>
          </p:blipFill>
          <p:spPr>
            <a:xfrm>
              <a:off x="3702050" y="228600"/>
              <a:ext cx="1752600" cy="2286000"/>
            </a:xfrm>
            <a:prstGeom prst="rect">
              <a:avLst/>
            </a:prstGeom>
            <a:effectLst>
              <a:outerShdw blurRad="50800" dist="38100" dir="2700000" algn="tl" rotWithShape="0">
                <a:prstClr val="black">
                  <a:alpha val="40000"/>
                </a:prstClr>
              </a:outerShdw>
            </a:effectLst>
          </p:spPr>
        </p:pic>
      </p:grpSp>
      <p:sp>
        <p:nvSpPr>
          <p:cNvPr id="14" name="Subtitle 2"/>
          <p:cNvSpPr>
            <a:spLocks noGrp="1"/>
          </p:cNvSpPr>
          <p:nvPr>
            <p:ph type="subTitle" idx="1"/>
          </p:nvPr>
        </p:nvSpPr>
        <p:spPr>
          <a:xfrm>
            <a:off x="838200" y="4191000"/>
            <a:ext cx="7620000" cy="1143000"/>
          </a:xfrm>
          <a:prstGeom prst="rect">
            <a:avLst/>
          </a:prstGeom>
        </p:spPr>
        <p:txBody>
          <a:bodyPr>
            <a:normAutofit/>
          </a:bodyPr>
          <a:lstStyle>
            <a:lvl1pPr marL="0" indent="0" algn="ctr">
              <a:buNone/>
              <a:defRPr sz="1125" b="0" baseline="0">
                <a:solidFill>
                  <a:schemeClr val="tx1">
                    <a:lumMod val="65000"/>
                    <a:lumOff val="35000"/>
                  </a:schemeClr>
                </a:solidFill>
                <a:latin typeface="Calibri" pitchFamily="34" charset="0"/>
              </a:defRPr>
            </a:lvl1pPr>
            <a:lvl2pPr marL="257145" indent="0" algn="ctr">
              <a:buNone/>
              <a:defRPr>
                <a:solidFill>
                  <a:schemeClr val="tx1">
                    <a:tint val="75000"/>
                  </a:schemeClr>
                </a:solidFill>
              </a:defRPr>
            </a:lvl2pPr>
            <a:lvl3pPr marL="514290" indent="0" algn="ctr">
              <a:buNone/>
              <a:defRPr>
                <a:solidFill>
                  <a:schemeClr val="tx1">
                    <a:tint val="75000"/>
                  </a:schemeClr>
                </a:solidFill>
              </a:defRPr>
            </a:lvl3pPr>
            <a:lvl4pPr marL="771434" indent="0" algn="ctr">
              <a:buNone/>
              <a:defRPr>
                <a:solidFill>
                  <a:schemeClr val="tx1">
                    <a:tint val="75000"/>
                  </a:schemeClr>
                </a:solidFill>
              </a:defRPr>
            </a:lvl4pPr>
            <a:lvl5pPr marL="1028580" indent="0" algn="ctr">
              <a:buNone/>
              <a:defRPr>
                <a:solidFill>
                  <a:schemeClr val="tx1">
                    <a:tint val="75000"/>
                  </a:schemeClr>
                </a:solidFill>
              </a:defRPr>
            </a:lvl5pPr>
            <a:lvl6pPr marL="1285725" indent="0" algn="ctr">
              <a:buNone/>
              <a:defRPr>
                <a:solidFill>
                  <a:schemeClr val="tx1">
                    <a:tint val="75000"/>
                  </a:schemeClr>
                </a:solidFill>
              </a:defRPr>
            </a:lvl6pPr>
            <a:lvl7pPr marL="1542869" indent="0" algn="ctr">
              <a:buNone/>
              <a:defRPr>
                <a:solidFill>
                  <a:schemeClr val="tx1">
                    <a:tint val="75000"/>
                  </a:schemeClr>
                </a:solidFill>
              </a:defRPr>
            </a:lvl7pPr>
            <a:lvl8pPr marL="1800015" indent="0" algn="ctr">
              <a:buNone/>
              <a:defRPr>
                <a:solidFill>
                  <a:schemeClr val="tx1">
                    <a:tint val="75000"/>
                  </a:schemeClr>
                </a:solidFill>
              </a:defRPr>
            </a:lvl8pPr>
            <a:lvl9pPr marL="2057159" indent="0" algn="ctr">
              <a:buNone/>
              <a:defRPr>
                <a:solidFill>
                  <a:schemeClr val="tx1">
                    <a:tint val="75000"/>
                  </a:schemeClr>
                </a:solidFill>
              </a:defRPr>
            </a:lvl9pPr>
          </a:lstStyle>
          <a:p>
            <a:endParaRPr lang="en-US" dirty="0"/>
          </a:p>
        </p:txBody>
      </p:sp>
      <p:sp>
        <p:nvSpPr>
          <p:cNvPr id="20" name="Title 19"/>
          <p:cNvSpPr>
            <a:spLocks noGrp="1"/>
          </p:cNvSpPr>
          <p:nvPr>
            <p:ph type="title"/>
          </p:nvPr>
        </p:nvSpPr>
        <p:spPr>
          <a:xfrm>
            <a:off x="457200" y="2743200"/>
            <a:ext cx="8229600" cy="731838"/>
          </a:xfrm>
          <a:prstGeom prst="rect">
            <a:avLst/>
          </a:prstGeom>
        </p:spPr>
        <p:txBody>
          <a:bodyPr/>
          <a:lstStyle>
            <a:lvl1pPr algn="ctr">
              <a:defRPr sz="2475" b="1">
                <a:latin typeface="Calibri"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9382166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solidFill>
                  <a:prstClr val="black">
                    <a:tint val="75000"/>
                  </a:prstClr>
                </a:solidFill>
              </a:rPr>
              <a:pPr/>
              <a:t>3/24/2022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prstClr val="black">
                    <a:tint val="75000"/>
                  </a:prstClr>
                </a:solidFill>
              </a:rPr>
              <a:pPr/>
              <a:t>‹#›</a:t>
            </a:fld>
            <a:endParaRPr lang="en-US" dirty="0">
              <a:solidFill>
                <a:prstClr val="black">
                  <a:tint val="75000"/>
                </a:prstClr>
              </a:solidFill>
            </a:endParaRPr>
          </a:p>
        </p:txBody>
      </p:sp>
      <p:pic>
        <p:nvPicPr>
          <p:cNvPr id="7" name="Picture 13" descr="army one ping2.png"/>
          <p:cNvPicPr>
            <a:picLocks noChangeAspect="1"/>
          </p:cNvPicPr>
          <p:nvPr userDrawn="1"/>
        </p:nvPicPr>
        <p:blipFill>
          <a:blip r:embed="rId2" cstate="print"/>
          <a:srcRect/>
          <a:stretch>
            <a:fillRect/>
          </a:stretch>
        </p:blipFill>
        <p:spPr bwMode="auto">
          <a:xfrm>
            <a:off x="228602" y="77792"/>
            <a:ext cx="671513" cy="777875"/>
          </a:xfrm>
          <a:prstGeom prst="rect">
            <a:avLst/>
          </a:prstGeom>
          <a:noFill/>
          <a:ln w="9525">
            <a:noFill/>
            <a:miter lim="800000"/>
            <a:headEnd/>
            <a:tailEnd/>
          </a:ln>
        </p:spPr>
      </p:pic>
      <p:sp>
        <p:nvSpPr>
          <p:cNvPr id="8" name="Rectangle 7"/>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a typeface="ＭＳ Ｐゴシック" pitchFamily="34" charset="-128"/>
            </a:endParaRPr>
          </a:p>
        </p:txBody>
      </p:sp>
      <p:sp>
        <p:nvSpPr>
          <p:cNvPr id="9" name="Rectangle 8"/>
          <p:cNvSpPr>
            <a:spLocks noChangeArrowheads="1"/>
          </p:cNvSpPr>
          <p:nvPr userDrawn="1"/>
        </p:nvSpPr>
        <p:spPr bwMode="auto">
          <a:xfrm>
            <a:off x="1066800" y="609600"/>
            <a:ext cx="8001000" cy="109538"/>
          </a:xfrm>
          <a:prstGeom prst="rect">
            <a:avLst/>
          </a:prstGeom>
          <a:solidFill>
            <a:srgbClr val="EABD00"/>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sp>
        <p:nvSpPr>
          <p:cNvPr id="10" name="TextBox 9"/>
          <p:cNvSpPr txBox="1"/>
          <p:nvPr userDrawn="1"/>
        </p:nvSpPr>
        <p:spPr>
          <a:xfrm>
            <a:off x="411688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199142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937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73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1355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559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7470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8170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2742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D51C3-0F61-4ABC-A1AE-D3E365D34F86}" type="slidenum">
              <a:rPr lang="en-US" smtClean="0">
                <a:solidFill>
                  <a:prstClr val="black">
                    <a:tint val="75000"/>
                  </a:prstClr>
                </a:solidFill>
              </a:rPr>
              <a:pPr/>
              <a:t>‹#›</a:t>
            </a:fld>
            <a:endParaRPr lang="en-US" dirty="0">
              <a:solidFill>
                <a:prstClr val="black">
                  <a:tint val="75000"/>
                </a:prstClr>
              </a:solidFill>
            </a:endParaRPr>
          </a:p>
        </p:txBody>
      </p:sp>
      <p:sp>
        <p:nvSpPr>
          <p:cNvPr id="7" name="Rectangle 10"/>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ndParaRPr>
          </a:p>
        </p:txBody>
      </p:sp>
      <p:pic>
        <p:nvPicPr>
          <p:cNvPr id="8" name="Picture 13" descr="army one ping2.png"/>
          <p:cNvPicPr>
            <a:picLocks noChangeAspect="1"/>
          </p:cNvPicPr>
          <p:nvPr userDrawn="1"/>
        </p:nvPicPr>
        <p:blipFill>
          <a:blip r:embed="rId16" cstate="print"/>
          <a:srcRect/>
          <a:stretch>
            <a:fillRect/>
          </a:stretch>
        </p:blipFill>
        <p:spPr bwMode="auto">
          <a:xfrm>
            <a:off x="228602" y="77792"/>
            <a:ext cx="671513" cy="777875"/>
          </a:xfrm>
          <a:prstGeom prst="rect">
            <a:avLst/>
          </a:prstGeom>
          <a:noFill/>
          <a:ln w="9525">
            <a:noFill/>
            <a:miter lim="800000"/>
            <a:headEnd/>
            <a:tailEnd/>
          </a:ln>
        </p:spPr>
      </p:pic>
      <p:sp>
        <p:nvSpPr>
          <p:cNvPr id="9" name="Rectangle 8"/>
          <p:cNvSpPr>
            <a:spLocks noChangeArrowheads="1"/>
          </p:cNvSpPr>
          <p:nvPr userDrawn="1"/>
        </p:nvSpPr>
        <p:spPr bwMode="auto">
          <a:xfrm>
            <a:off x="152400" y="6553204"/>
            <a:ext cx="8839200" cy="161925"/>
          </a:xfrm>
          <a:prstGeom prst="rect">
            <a:avLst/>
          </a:prstGeom>
          <a:solidFill>
            <a:schemeClr val="tx1"/>
          </a:solidFill>
          <a:ln>
            <a:noFill/>
          </a:ln>
          <a:extLst/>
        </p:spPr>
        <p:txBody>
          <a:bodyPr lIns="51430" tIns="25715" rIns="51430" bIns="25715"/>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defRPr/>
            </a:pPr>
            <a:endParaRPr lang="en-US" sz="956" dirty="0" smtClean="0">
              <a:solidFill>
                <a:srgbClr val="000000"/>
              </a:solidFill>
              <a:ea typeface="ＭＳ Ｐゴシック" pitchFamily="34" charset="-128"/>
            </a:endParaRPr>
          </a:p>
        </p:txBody>
      </p:sp>
      <p:sp>
        <p:nvSpPr>
          <p:cNvPr id="10" name="Slide Number Placeholder 8"/>
          <p:cNvSpPr txBox="1">
            <a:spLocks/>
          </p:cNvSpPr>
          <p:nvPr userDrawn="1"/>
        </p:nvSpPr>
        <p:spPr>
          <a:xfrm>
            <a:off x="6858000" y="6207356"/>
            <a:ext cx="2133600" cy="381000"/>
          </a:xfrm>
          <a:prstGeom prst="rect">
            <a:avLst/>
          </a:prstGeom>
        </p:spPr>
        <p:txBody>
          <a:bodyPr lIns="51430" tIns="25715" rIns="51430" bIns="25715" anchor="ctr"/>
          <a:lstStyle/>
          <a:p>
            <a:pPr algn="r" defTabSz="513458" fontAlgn="base">
              <a:spcBef>
                <a:spcPct val="0"/>
              </a:spcBef>
              <a:spcAft>
                <a:spcPct val="0"/>
              </a:spcAft>
              <a:defRPr/>
            </a:pPr>
            <a:fld id="{BA879E58-23A0-4A77-8FB5-76FAC61AC11D}" type="slidenum">
              <a:rPr lang="en-US" sz="675" b="1">
                <a:solidFill>
                  <a:prstClr val="black"/>
                </a:solidFill>
                <a:ea typeface="ＭＳ Ｐゴシック" pitchFamily="34" charset="-128"/>
                <a:cs typeface="Arial" charset="0"/>
              </a:rPr>
              <a:pPr algn="r" defTabSz="513458" fontAlgn="base">
                <a:spcBef>
                  <a:spcPct val="0"/>
                </a:spcBef>
                <a:spcAft>
                  <a:spcPct val="0"/>
                </a:spcAft>
                <a:defRPr/>
              </a:pPr>
              <a:t>‹#›</a:t>
            </a:fld>
            <a:endParaRPr lang="en-US" sz="675" b="1" dirty="0">
              <a:solidFill>
                <a:prstClr val="black"/>
              </a:solidFill>
              <a:ea typeface="ＭＳ Ｐゴシック" pitchFamily="34" charset="-128"/>
              <a:cs typeface="Arial" charset="0"/>
            </a:endParaRPr>
          </a:p>
        </p:txBody>
      </p:sp>
    </p:spTree>
    <p:extLst>
      <p:ext uri="{BB962C8B-B14F-4D97-AF65-F5344CB8AC3E}">
        <p14:creationId xmlns:p14="http://schemas.microsoft.com/office/powerpoint/2010/main" val="213584542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9" r:id="rId12"/>
    <p:sldLayoutId id="2147483690" r:id="rId13"/>
    <p:sldLayoutId id="2147483672"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milsuite.mil/book/groups/army-transgender-service-information/overvie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lsuite.mil/book/groups/army-transgender-service-information/overview"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Usarmy.pentagon.hqda-dcs-g-1.mbx.sccc@mail.mi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7907" y="1999677"/>
            <a:ext cx="8525434" cy="3624069"/>
          </a:xfrm>
          <a:prstGeom prst="rect">
            <a:avLst/>
          </a:prstGeom>
          <a:noFill/>
        </p:spPr>
        <p:txBody>
          <a:bodyPr wrap="square" rtlCol="0">
            <a:spAutoFit/>
          </a:bodyPr>
          <a:lstStyle/>
          <a:p>
            <a:pPr algn="ctr"/>
            <a:r>
              <a:rPr lang="en-US" sz="3600" b="1" dirty="0">
                <a:solidFill>
                  <a:prstClr val="black"/>
                </a:solidFill>
                <a:latin typeface="Arial" panose="020B0604020202020204" pitchFamily="34" charset="0"/>
                <a:cs typeface="Arial" panose="020B0604020202020204" pitchFamily="34" charset="0"/>
              </a:rPr>
              <a:t>Policy on </a:t>
            </a:r>
            <a:r>
              <a:rPr lang="en-US" sz="3600" b="1" dirty="0" smtClean="0">
                <a:solidFill>
                  <a:prstClr val="black"/>
                </a:solidFill>
                <a:latin typeface="Arial" panose="020B0604020202020204" pitchFamily="34" charset="0"/>
                <a:cs typeface="Arial" panose="020B0604020202020204" pitchFamily="34" charset="0"/>
              </a:rPr>
              <a:t>the Military </a:t>
            </a:r>
            <a:r>
              <a:rPr lang="en-US" sz="3600" b="1" dirty="0">
                <a:solidFill>
                  <a:prstClr val="black"/>
                </a:solidFill>
                <a:latin typeface="Arial" panose="020B0604020202020204" pitchFamily="34" charset="0"/>
                <a:cs typeface="Arial" panose="020B0604020202020204" pitchFamily="34" charset="0"/>
              </a:rPr>
              <a:t>Service of Transgender Persons and Persons with Gender </a:t>
            </a:r>
            <a:r>
              <a:rPr lang="en-US" sz="3600" b="1" dirty="0" smtClean="0">
                <a:solidFill>
                  <a:prstClr val="black"/>
                </a:solidFill>
                <a:latin typeface="Arial" panose="020B0604020202020204" pitchFamily="34" charset="0"/>
                <a:cs typeface="Arial" panose="020B0604020202020204" pitchFamily="34" charset="0"/>
              </a:rPr>
              <a:t>Dysphoria Training Module</a:t>
            </a:r>
          </a:p>
          <a:p>
            <a:pPr algn="ctr"/>
            <a:r>
              <a:rPr lang="en-US" sz="3600" b="1" dirty="0" smtClean="0">
                <a:solidFill>
                  <a:prstClr val="black"/>
                </a:solidFill>
                <a:latin typeface="Arial" panose="020B0604020202020204" pitchFamily="34" charset="0"/>
                <a:cs typeface="Arial" panose="020B0604020202020204" pitchFamily="34" charset="0"/>
              </a:rPr>
              <a:t>Tier 2: Commanders at all levels and Leaders</a:t>
            </a:r>
            <a:endParaRPr lang="en-US" sz="3600" b="1" dirty="0">
              <a:solidFill>
                <a:prstClr val="black"/>
              </a:solidFill>
              <a:latin typeface="Arial" panose="020B0604020202020204" pitchFamily="34" charset="0"/>
              <a:cs typeface="Arial" panose="020B0604020202020204" pitchFamily="34" charset="0"/>
            </a:endParaRPr>
          </a:p>
          <a:p>
            <a:pPr algn="ctr"/>
            <a:endParaRPr lang="en-US" sz="1350" dirty="0">
              <a:solidFill>
                <a:prstClr val="black"/>
              </a:solidFill>
              <a:latin typeface="Arial" panose="020B0604020202020204" pitchFamily="34" charset="0"/>
              <a:cs typeface="Arial" panose="020B0604020202020204" pitchFamily="34" charset="0"/>
            </a:endParaRPr>
          </a:p>
        </p:txBody>
      </p:sp>
      <p:sp>
        <p:nvSpPr>
          <p:cNvPr id="6" name="TextBox 5"/>
          <p:cNvSpPr txBox="1"/>
          <p:nvPr/>
        </p:nvSpPr>
        <p:spPr>
          <a:xfrm>
            <a:off x="6442971" y="6212915"/>
            <a:ext cx="2204899" cy="300082"/>
          </a:xfrm>
          <a:prstGeom prst="rect">
            <a:avLst/>
          </a:prstGeom>
          <a:noFill/>
        </p:spPr>
        <p:txBody>
          <a:bodyPr wrap="square" rtlCol="0">
            <a:spAutoFit/>
          </a:bodyPr>
          <a:lstStyle/>
          <a:p>
            <a:r>
              <a:rPr lang="en-US" sz="1350" dirty="0">
                <a:solidFill>
                  <a:prstClr val="black"/>
                </a:solidFill>
                <a:latin typeface="Arial" panose="020B0604020202020204" pitchFamily="34" charset="0"/>
                <a:cs typeface="Arial" panose="020B0604020202020204" pitchFamily="34" charset="0"/>
              </a:rPr>
              <a:t>As of </a:t>
            </a:r>
            <a:r>
              <a:rPr lang="en-US" sz="1350" dirty="0" smtClean="0">
                <a:solidFill>
                  <a:prstClr val="black"/>
                </a:solidFill>
                <a:latin typeface="Arial" panose="020B0604020202020204" pitchFamily="34" charset="0"/>
                <a:cs typeface="Arial" panose="020B0604020202020204" pitchFamily="34" charset="0"/>
              </a:rPr>
              <a:t>10 August 2021</a:t>
            </a:r>
            <a:endParaRPr lang="en-US" sz="1350" dirty="0">
              <a:solidFill>
                <a:prstClr val="black"/>
              </a:solidFill>
              <a:latin typeface="Arial" panose="020B0604020202020204" pitchFamily="34" charset="0"/>
              <a:cs typeface="Arial" panose="020B0604020202020204" pitchFamily="34" charset="0"/>
            </a:endParaRPr>
          </a:p>
        </p:txBody>
      </p:sp>
      <p:sp>
        <p:nvSpPr>
          <p:cNvPr id="7" name="TextBox 9"/>
          <p:cNvSpPr txBox="1"/>
          <p:nvPr/>
        </p:nvSpPr>
        <p:spPr>
          <a:xfrm>
            <a:off x="415379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3563714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363" y="885931"/>
            <a:ext cx="8688836" cy="5026876"/>
          </a:xfrm>
        </p:spPr>
        <p:txBody>
          <a:bodyPr>
            <a:noAutofit/>
          </a:bodyPr>
          <a:lstStyle/>
          <a:p>
            <a:pPr>
              <a:lnSpc>
                <a:spcPct val="100000"/>
              </a:lnSpc>
              <a:spcAft>
                <a:spcPts val="450"/>
              </a:spcAft>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Applicant</a:t>
            </a:r>
            <a:r>
              <a:rPr lang="en-US" sz="1900" b="1" dirty="0" smtClean="0">
                <a:latin typeface="Arial" panose="020B0604020202020204" pitchFamily="34" charset="0"/>
                <a:cs typeface="Arial" panose="020B0604020202020204" pitchFamily="34" charset="0"/>
              </a:rPr>
              <a:t>:</a:t>
            </a:r>
            <a:r>
              <a:rPr lang="en-US" sz="1900" dirty="0" smtClean="0">
                <a:solidFill>
                  <a:srgbClr val="0066FF"/>
                </a:solidFill>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Initiate application, meet accession standards </a:t>
            </a:r>
          </a:p>
          <a:p>
            <a:pPr marL="0" indent="0">
              <a:lnSpc>
                <a:spcPct val="100000"/>
              </a:lnSpc>
              <a:spcAft>
                <a:spcPts val="450"/>
              </a:spcAft>
              <a:buNone/>
            </a:pPr>
            <a:endParaRPr lang="en-US" sz="1900" b="1" i="1" u="sng" dirty="0" smtClean="0">
              <a:latin typeface="Arial" panose="020B0604020202020204" pitchFamily="34" charset="0"/>
              <a:cs typeface="Arial" panose="020B0604020202020204" pitchFamily="34" charset="0"/>
            </a:endParaRPr>
          </a:p>
          <a:p>
            <a:pPr>
              <a:lnSpc>
                <a:spcPct val="100000"/>
              </a:lnSpc>
              <a:spcAft>
                <a:spcPts val="450"/>
              </a:spcAft>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Transgender </a:t>
            </a:r>
            <a:r>
              <a:rPr lang="en-US" sz="1900" b="1" u="sng" dirty="0">
                <a:solidFill>
                  <a:srgbClr val="0066FF"/>
                </a:solidFill>
                <a:latin typeface="Arial" panose="020B0604020202020204" pitchFamily="34" charset="0"/>
                <a:cs typeface="Arial" panose="020B0604020202020204" pitchFamily="34" charset="0"/>
              </a:rPr>
              <a:t>Soldier</a:t>
            </a:r>
            <a:r>
              <a:rPr lang="en-US" sz="1900" b="1" dirty="0">
                <a:latin typeface="Arial" panose="020B0604020202020204" pitchFamily="34" charset="0"/>
                <a:cs typeface="Arial" panose="020B0604020202020204" pitchFamily="34" charset="0"/>
              </a:rPr>
              <a:t>:  </a:t>
            </a:r>
            <a:r>
              <a:rPr lang="en-US" sz="1900" b="1" i="1" dirty="0">
                <a:latin typeface="Arial" panose="020B0604020202020204" pitchFamily="34" charset="0"/>
                <a:cs typeface="Arial" panose="020B0604020202020204" pitchFamily="34" charset="0"/>
              </a:rPr>
              <a:t>Initiate </a:t>
            </a:r>
            <a:r>
              <a:rPr lang="en-US" sz="1900" b="1" i="1" dirty="0" smtClean="0">
                <a:latin typeface="Arial" panose="020B0604020202020204" pitchFamily="34" charset="0"/>
                <a:cs typeface="Arial" panose="020B0604020202020204" pitchFamily="34" charset="0"/>
              </a:rPr>
              <a:t>process, </a:t>
            </a:r>
            <a:r>
              <a:rPr lang="en-US" sz="1900" b="1" i="1" dirty="0">
                <a:latin typeface="Arial" panose="020B0604020202020204" pitchFamily="34" charset="0"/>
                <a:cs typeface="Arial" panose="020B0604020202020204" pitchFamily="34" charset="0"/>
              </a:rPr>
              <a:t>maintain individual </a:t>
            </a:r>
            <a:r>
              <a:rPr lang="en-US" sz="1900" b="1" i="1" dirty="0" smtClean="0">
                <a:latin typeface="Arial" panose="020B0604020202020204" pitchFamily="34" charset="0"/>
                <a:cs typeface="Arial" panose="020B0604020202020204" pitchFamily="34" charset="0"/>
              </a:rPr>
              <a:t>readiness and meets Army standards throughout the transition process</a:t>
            </a:r>
          </a:p>
          <a:p>
            <a:pPr marL="0" indent="0">
              <a:lnSpc>
                <a:spcPct val="100000"/>
              </a:lnSpc>
              <a:spcAft>
                <a:spcPts val="450"/>
              </a:spcAft>
              <a:buNone/>
            </a:pPr>
            <a:endParaRPr lang="en-US" sz="1900" b="1" i="1" dirty="0" smtClean="0">
              <a:latin typeface="Arial" panose="020B0604020202020204" pitchFamily="34" charset="0"/>
              <a:cs typeface="Arial" panose="020B0604020202020204" pitchFamily="34" charset="0"/>
            </a:endParaRPr>
          </a:p>
          <a:p>
            <a:pPr>
              <a:lnSpc>
                <a:spcPct val="100000"/>
              </a:lnSpc>
              <a:spcBef>
                <a:spcPts val="1600"/>
              </a:spcBef>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Military </a:t>
            </a:r>
            <a:r>
              <a:rPr lang="en-US" sz="1900" b="1" u="sng" dirty="0">
                <a:solidFill>
                  <a:srgbClr val="0066FF"/>
                </a:solidFill>
                <a:latin typeface="Arial" panose="020B0604020202020204" pitchFamily="34" charset="0"/>
                <a:cs typeface="Arial" panose="020B0604020202020204" pitchFamily="34" charset="0"/>
              </a:rPr>
              <a:t>Medical </a:t>
            </a:r>
            <a:r>
              <a:rPr lang="en-US" sz="1900" b="1" u="sng" dirty="0" smtClean="0">
                <a:solidFill>
                  <a:srgbClr val="0066FF"/>
                </a:solidFill>
                <a:latin typeface="Arial" panose="020B0604020202020204" pitchFamily="34" charset="0"/>
                <a:cs typeface="Arial" panose="020B0604020202020204" pitchFamily="34" charset="0"/>
              </a:rPr>
              <a:t>Providers</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Provide</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diagnosis</a:t>
            </a:r>
            <a:r>
              <a:rPr lang="en-US" sz="1900" b="1" i="1" dirty="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develop treatment </a:t>
            </a:r>
            <a:r>
              <a:rPr lang="en-US" sz="1900" b="1" i="1" dirty="0">
                <a:latin typeface="Arial" panose="020B0604020202020204" pitchFamily="34" charset="0"/>
                <a:cs typeface="Arial" panose="020B0604020202020204" pitchFamily="34" charset="0"/>
              </a:rPr>
              <a:t>plan, confirm </a:t>
            </a:r>
            <a:r>
              <a:rPr lang="en-US" sz="1900" b="1" i="1" dirty="0" smtClean="0">
                <a:latin typeface="Arial" panose="020B0604020202020204" pitchFamily="34" charset="0"/>
                <a:cs typeface="Arial" panose="020B0604020202020204" pitchFamily="34" charset="0"/>
              </a:rPr>
              <a:t>medical treatment plan</a:t>
            </a:r>
            <a:r>
              <a:rPr lang="en-US" sz="1900" b="1" i="1" dirty="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complete and provide medical treatment</a:t>
            </a:r>
          </a:p>
          <a:p>
            <a:pPr marL="0" indent="0">
              <a:lnSpc>
                <a:spcPct val="100000"/>
              </a:lnSpc>
              <a:spcBef>
                <a:spcPts val="1600"/>
              </a:spcBef>
              <a:buNone/>
            </a:pPr>
            <a:endParaRPr lang="en-US" sz="1900" b="1" i="1" dirty="0" smtClean="0">
              <a:latin typeface="Arial" panose="020B0604020202020204" pitchFamily="34" charset="0"/>
              <a:cs typeface="Arial" panose="020B0604020202020204" pitchFamily="34" charset="0"/>
            </a:endParaRPr>
          </a:p>
          <a:p>
            <a:pPr>
              <a:lnSpc>
                <a:spcPct val="100000"/>
              </a:lnSpc>
              <a:spcBef>
                <a:spcPts val="1600"/>
              </a:spcBef>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Commander</a:t>
            </a:r>
            <a:r>
              <a:rPr lang="en-US" sz="1900" b="1" dirty="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Maintain unit readiness, </a:t>
            </a:r>
            <a:r>
              <a:rPr lang="en-US" sz="1900" b="1" dirty="0" smtClean="0">
                <a:latin typeface="Arial" panose="020B0604020202020204" pitchFamily="34" charset="0"/>
                <a:cs typeface="Arial" panose="020B0604020202020204" pitchFamily="34" charset="0"/>
              </a:rPr>
              <a:t>s</a:t>
            </a:r>
            <a:r>
              <a:rPr lang="en-US" sz="1900" b="1" i="1" dirty="0" smtClean="0">
                <a:latin typeface="Arial" panose="020B0604020202020204" pitchFamily="34" charset="0"/>
                <a:cs typeface="Arial" panose="020B0604020202020204" pitchFamily="34" charset="0"/>
              </a:rPr>
              <a:t>upport </a:t>
            </a:r>
            <a:r>
              <a:rPr lang="en-US" sz="1900" b="1" i="1" dirty="0">
                <a:latin typeface="Arial" panose="020B0604020202020204" pitchFamily="34" charset="0"/>
                <a:cs typeface="Arial" panose="020B0604020202020204" pitchFamily="34" charset="0"/>
              </a:rPr>
              <a:t>the </a:t>
            </a:r>
            <a:r>
              <a:rPr lang="en-US" sz="1900" b="1" i="1" dirty="0" smtClean="0">
                <a:latin typeface="Arial" panose="020B0604020202020204" pitchFamily="34" charset="0"/>
                <a:cs typeface="Arial" panose="020B0604020202020204" pitchFamily="34" charset="0"/>
              </a:rPr>
              <a:t>Soldier, and approve </a:t>
            </a:r>
            <a:r>
              <a:rPr lang="en-US" sz="1900" b="1" i="1" dirty="0">
                <a:latin typeface="Arial" panose="020B0604020202020204" pitchFamily="34" charset="0"/>
                <a:cs typeface="Arial" panose="020B0604020202020204" pitchFamily="34" charset="0"/>
              </a:rPr>
              <a:t>timing of medical treatment plan, and approve gender marker </a:t>
            </a:r>
            <a:r>
              <a:rPr lang="en-US" sz="1900" b="1" i="1" dirty="0" smtClean="0">
                <a:latin typeface="Arial" panose="020B0604020202020204" pitchFamily="34" charset="0"/>
                <a:cs typeface="Arial" panose="020B0604020202020204" pitchFamily="34" charset="0"/>
              </a:rPr>
              <a:t>change upon submission of completed request</a:t>
            </a:r>
          </a:p>
          <a:p>
            <a:pPr>
              <a:lnSpc>
                <a:spcPct val="100000"/>
              </a:lnSpc>
              <a:spcBef>
                <a:spcPts val="1600"/>
              </a:spcBef>
              <a:buFont typeface="Wingdings" panose="05000000000000000000" pitchFamily="2" charset="2"/>
              <a:buChar char="Ø"/>
            </a:pPr>
            <a:endParaRPr lang="en-US" sz="2000" b="1" i="1" dirty="0">
              <a:latin typeface="Arial" panose="020B0604020202020204" pitchFamily="34" charset="0"/>
              <a:cs typeface="Arial" panose="020B0604020202020204" pitchFamily="34" charset="0"/>
            </a:endParaRPr>
          </a:p>
        </p:txBody>
      </p:sp>
      <p:sp>
        <p:nvSpPr>
          <p:cNvPr id="10" name="Title 9"/>
          <p:cNvSpPr>
            <a:spLocks noGrp="1"/>
          </p:cNvSpPr>
          <p:nvPr>
            <p:ph type="title"/>
          </p:nvPr>
        </p:nvSpPr>
        <p:spPr>
          <a:xfrm>
            <a:off x="846231" y="125260"/>
            <a:ext cx="7886540" cy="535987"/>
          </a:xfrm>
        </p:spPr>
        <p:txBody>
          <a:bodyPr>
            <a:noAutofit/>
          </a:bodyPr>
          <a:lstStyle/>
          <a:p>
            <a:pPr algn="ctr"/>
            <a:r>
              <a:rPr lang="en-US" sz="3200" b="1" dirty="0" smtClean="0">
                <a:latin typeface="Arial" panose="020B0604020202020204" pitchFamily="34" charset="0"/>
                <a:cs typeface="Arial" panose="020B0604020202020204" pitchFamily="34" charset="0"/>
              </a:rPr>
              <a:t>Roles </a:t>
            </a:r>
            <a:r>
              <a:rPr lang="en-US" sz="3200" b="1" dirty="0">
                <a:latin typeface="Arial" panose="020B0604020202020204" pitchFamily="34" charset="0"/>
                <a:cs typeface="Arial" panose="020B0604020202020204" pitchFamily="34" charset="0"/>
              </a:rPr>
              <a:t>and </a:t>
            </a:r>
            <a:r>
              <a:rPr lang="en-US" sz="3200" b="1" dirty="0" smtClean="0">
                <a:latin typeface="Arial" panose="020B0604020202020204" pitchFamily="34" charset="0"/>
                <a:cs typeface="Arial" panose="020B0604020202020204" pitchFamily="34" charset="0"/>
              </a:rPr>
              <a:t>Responsibilities</a:t>
            </a:r>
            <a:endParaRPr lang="en-US" sz="3200" b="1" dirty="0"/>
          </a:p>
        </p:txBody>
      </p:sp>
      <p:sp>
        <p:nvSpPr>
          <p:cNvPr id="6" name="Rectangle 5"/>
          <p:cNvSpPr/>
          <p:nvPr/>
        </p:nvSpPr>
        <p:spPr>
          <a:xfrm>
            <a:off x="335243" y="5987757"/>
            <a:ext cx="8397528" cy="523220"/>
          </a:xfrm>
          <a:prstGeom prst="rect">
            <a:avLst/>
          </a:prstGeom>
          <a:solidFill>
            <a:srgbClr val="FFC00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Policy, guidance, and sample memos are available on </a:t>
            </a:r>
            <a:r>
              <a:rPr kumimoji="0" lang="en-US" sz="1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a:t>
            </a:r>
            <a:r>
              <a:rPr kumimoji="0" lang="en-US" sz="14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ilSuite</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3"/>
              </a:rPr>
              <a:t>https://</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3"/>
              </a:rPr>
              <a:t>www.milsuite.mil/book/groups/army-transgender-service-information/overview</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86177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363" y="885931"/>
            <a:ext cx="8688836" cy="5026876"/>
          </a:xfrm>
        </p:spPr>
        <p:txBody>
          <a:bodyPr>
            <a:noAutofit/>
          </a:bodyPr>
          <a:lstStyle/>
          <a:p>
            <a:pPr>
              <a:lnSpc>
                <a:spcPct val="100000"/>
              </a:lnSpc>
              <a:spcBef>
                <a:spcPts val="1600"/>
              </a:spcBef>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Chaplain</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Provide professional advice and counsel </a:t>
            </a:r>
            <a:r>
              <a:rPr lang="en-US" sz="1900" b="1" i="1" dirty="0">
                <a:latin typeface="Arial" panose="020B0604020202020204" pitchFamily="34" charset="0"/>
                <a:cs typeface="Arial" panose="020B0604020202020204" pitchFamily="34" charset="0"/>
              </a:rPr>
              <a:t>to Commanders </a:t>
            </a:r>
            <a:r>
              <a:rPr lang="en-US" sz="1900" b="1" i="1" dirty="0" smtClean="0">
                <a:latin typeface="Arial" panose="020B0604020202020204" pitchFamily="34" charset="0"/>
                <a:cs typeface="Arial" panose="020B0604020202020204" pitchFamily="34" charset="0"/>
              </a:rPr>
              <a:t>on religious, moral, and ethical issues. </a:t>
            </a:r>
            <a:r>
              <a:rPr lang="en-US" sz="1900" b="1" i="1" dirty="0">
                <a:latin typeface="Arial" panose="020B0604020202020204" pitchFamily="34" charset="0"/>
                <a:cs typeface="Arial" panose="020B0604020202020204" pitchFamily="34" charset="0"/>
              </a:rPr>
              <a:t>Perform or provide spiritual support to all Soldiers within ecclesiastical </a:t>
            </a:r>
            <a:r>
              <a:rPr lang="en-US" sz="1900" b="1" i="1" dirty="0" err="1">
                <a:latin typeface="Arial" panose="020B0604020202020204" pitchFamily="34" charset="0"/>
                <a:cs typeface="Arial" panose="020B0604020202020204" pitchFamily="34" charset="0"/>
              </a:rPr>
              <a:t>distinctives</a:t>
            </a:r>
            <a:r>
              <a:rPr lang="en-US" sz="1900" b="1" i="1" dirty="0">
                <a:latin typeface="Arial" panose="020B0604020202020204" pitchFamily="34" charset="0"/>
                <a:cs typeface="Arial" panose="020B0604020202020204" pitchFamily="34" charset="0"/>
              </a:rPr>
              <a:t>.</a:t>
            </a:r>
          </a:p>
          <a:p>
            <a:pPr>
              <a:lnSpc>
                <a:spcPct val="100000"/>
              </a:lnSpc>
              <a:spcBef>
                <a:spcPts val="1600"/>
              </a:spcBef>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Inspector General</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Provide impartial, objective, and unbiased advice and oversight to Commanders through relevant, timely, and thorough assistance and investigations as needed</a:t>
            </a:r>
            <a:r>
              <a:rPr lang="en-US" sz="1900" b="1" i="1" dirty="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 Provide regulatory </a:t>
            </a:r>
            <a:r>
              <a:rPr lang="en-US" sz="1900" b="1" i="1" dirty="0">
                <a:latin typeface="Arial" panose="020B0604020202020204" pitchFamily="34" charset="0"/>
                <a:cs typeface="Arial" panose="020B0604020202020204" pitchFamily="34" charset="0"/>
              </a:rPr>
              <a:t>guidance and oversight over all inquiries or investigations. </a:t>
            </a:r>
            <a:r>
              <a:rPr lang="en-US" sz="1900" b="1" i="1" dirty="0" smtClean="0">
                <a:latin typeface="Arial" panose="020B0604020202020204" pitchFamily="34" charset="0"/>
                <a:cs typeface="Arial" panose="020B0604020202020204" pitchFamily="34" charset="0"/>
              </a:rPr>
              <a:t> </a:t>
            </a:r>
          </a:p>
          <a:p>
            <a:pPr marL="0" indent="0">
              <a:lnSpc>
                <a:spcPct val="100000"/>
              </a:lnSpc>
              <a:spcBef>
                <a:spcPts val="1600"/>
              </a:spcBef>
              <a:buNone/>
            </a:pPr>
            <a:endParaRPr lang="en-US" sz="1900" b="1" i="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1900" b="1" u="sng" dirty="0" smtClean="0">
                <a:solidFill>
                  <a:srgbClr val="0066FF"/>
                </a:solidFill>
                <a:latin typeface="Arial" panose="020B0604020202020204" pitchFamily="34" charset="0"/>
                <a:cs typeface="Arial" panose="020B0604020202020204" pitchFamily="34" charset="0"/>
              </a:rPr>
              <a:t>Legal Advisor</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Advises Commanders on Privacy/Modesty Accommodations, Military </a:t>
            </a:r>
            <a:r>
              <a:rPr lang="en-US" sz="1900" b="1" i="1" dirty="0">
                <a:latin typeface="Arial" panose="020B0604020202020204" pitchFamily="34" charset="0"/>
                <a:cs typeface="Arial" panose="020B0604020202020204" pitchFamily="34" charset="0"/>
              </a:rPr>
              <a:t>Equal Opportunity </a:t>
            </a:r>
            <a:r>
              <a:rPr lang="en-US" sz="1900" b="1" i="1" dirty="0" smtClean="0">
                <a:latin typeface="Arial" panose="020B0604020202020204" pitchFamily="34" charset="0"/>
                <a:cs typeface="Arial" panose="020B0604020202020204" pitchFamily="34" charset="0"/>
              </a:rPr>
              <a:t>Program, Safety Analysis, and Exceptions </a:t>
            </a:r>
            <a:r>
              <a:rPr lang="en-US" sz="1900" b="1" i="1" dirty="0">
                <a:latin typeface="Arial" panose="020B0604020202020204" pitchFamily="34" charset="0"/>
                <a:cs typeface="Arial" panose="020B0604020202020204" pitchFamily="34" charset="0"/>
              </a:rPr>
              <a:t>to Policy and Operational </a:t>
            </a:r>
            <a:r>
              <a:rPr lang="en-US" sz="1900" b="1" i="1" dirty="0" smtClean="0">
                <a:latin typeface="Arial" panose="020B0604020202020204" pitchFamily="34" charset="0"/>
                <a:cs typeface="Arial" panose="020B0604020202020204" pitchFamily="34" charset="0"/>
              </a:rPr>
              <a:t>Concerns.</a:t>
            </a:r>
          </a:p>
          <a:p>
            <a:pPr marL="0" indent="0">
              <a:buNone/>
            </a:pPr>
            <a:endParaRPr lang="en-US" sz="1900" b="1" i="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1900" b="1" u="sng" dirty="0">
                <a:solidFill>
                  <a:srgbClr val="0066FF"/>
                </a:solidFill>
                <a:latin typeface="Arial" panose="020B0604020202020204" pitchFamily="34" charset="0"/>
                <a:cs typeface="Arial" panose="020B0604020202020204" pitchFamily="34" charset="0"/>
              </a:rPr>
              <a:t>Legal </a:t>
            </a:r>
            <a:r>
              <a:rPr lang="en-US" sz="1900" b="1" u="sng" dirty="0" smtClean="0">
                <a:solidFill>
                  <a:srgbClr val="0066FF"/>
                </a:solidFill>
                <a:latin typeface="Arial" panose="020B0604020202020204" pitchFamily="34" charset="0"/>
                <a:cs typeface="Arial" panose="020B0604020202020204" pitchFamily="34" charset="0"/>
              </a:rPr>
              <a:t>Assistance</a:t>
            </a:r>
            <a:r>
              <a:rPr lang="en-US" sz="1900" b="1" dirty="0" smtClean="0">
                <a:latin typeface="Arial" panose="020B0604020202020204" pitchFamily="34" charset="0"/>
                <a:cs typeface="Arial" panose="020B0604020202020204" pitchFamily="34" charset="0"/>
              </a:rPr>
              <a:t>:  </a:t>
            </a:r>
            <a:r>
              <a:rPr lang="en-US" sz="1900" b="1" i="1" dirty="0" smtClean="0">
                <a:latin typeface="Arial" panose="020B0604020202020204" pitchFamily="34" charset="0"/>
                <a:cs typeface="Arial" panose="020B0604020202020204" pitchFamily="34" charset="0"/>
              </a:rPr>
              <a:t>Advises Soldiers by </a:t>
            </a:r>
            <a:r>
              <a:rPr lang="en-US" sz="1900" b="1" i="1" dirty="0">
                <a:latin typeface="Arial" panose="020B0604020202020204" pitchFamily="34" charset="0"/>
                <a:cs typeface="Arial" panose="020B0604020202020204" pitchFamily="34" charset="0"/>
              </a:rPr>
              <a:t>fielding </a:t>
            </a:r>
            <a:r>
              <a:rPr lang="en-US" sz="1900" b="1" i="1" dirty="0" smtClean="0">
                <a:latin typeface="Arial" panose="020B0604020202020204" pitchFamily="34" charset="0"/>
                <a:cs typeface="Arial" panose="020B0604020202020204" pitchFamily="34" charset="0"/>
              </a:rPr>
              <a:t>questions </a:t>
            </a:r>
            <a:r>
              <a:rPr lang="en-US" sz="1900" b="1" i="1" dirty="0">
                <a:latin typeface="Arial" panose="020B0604020202020204" pitchFamily="34" charset="0"/>
                <a:cs typeface="Arial" panose="020B0604020202020204" pitchFamily="34" charset="0"/>
              </a:rPr>
              <a:t>and assisting </a:t>
            </a:r>
            <a:r>
              <a:rPr lang="en-US" sz="1900" b="1" i="1" dirty="0" smtClean="0">
                <a:latin typeface="Arial" panose="020B0604020202020204" pitchFamily="34" charset="0"/>
                <a:cs typeface="Arial" panose="020B0604020202020204" pitchFamily="34" charset="0"/>
              </a:rPr>
              <a:t>with legal </a:t>
            </a:r>
            <a:r>
              <a:rPr lang="en-US" sz="1900" b="1" i="1" dirty="0">
                <a:latin typeface="Arial" panose="020B0604020202020204" pitchFamily="34" charset="0"/>
                <a:cs typeface="Arial" panose="020B0604020202020204" pitchFamily="34" charset="0"/>
              </a:rPr>
              <a:t>aspects of this policy in a legal assistance function</a:t>
            </a:r>
            <a:r>
              <a:rPr lang="en-US" sz="1900" b="1" i="1" dirty="0" smtClean="0">
                <a:latin typeface="Arial" panose="020B0604020202020204" pitchFamily="34" charset="0"/>
                <a:cs typeface="Arial" panose="020B0604020202020204" pitchFamily="34" charset="0"/>
              </a:rPr>
              <a:t>. </a:t>
            </a:r>
            <a:endParaRPr lang="en-US" sz="1900" b="1" i="1" dirty="0">
              <a:latin typeface="Arial" panose="020B0604020202020204" pitchFamily="34" charset="0"/>
              <a:cs typeface="Arial" panose="020B0604020202020204" pitchFamily="34" charset="0"/>
            </a:endParaRPr>
          </a:p>
          <a:p>
            <a:pPr>
              <a:lnSpc>
                <a:spcPct val="100000"/>
              </a:lnSpc>
              <a:spcBef>
                <a:spcPts val="1600"/>
              </a:spcBef>
              <a:buFont typeface="Wingdings" panose="05000000000000000000" pitchFamily="2" charset="2"/>
              <a:buChar char="Ø"/>
            </a:pPr>
            <a:endParaRPr lang="en-US" sz="2000" b="1" i="1" dirty="0">
              <a:latin typeface="Arial" panose="020B0604020202020204" pitchFamily="34" charset="0"/>
              <a:cs typeface="Arial" panose="020B0604020202020204" pitchFamily="34" charset="0"/>
            </a:endParaRPr>
          </a:p>
        </p:txBody>
      </p:sp>
      <p:sp>
        <p:nvSpPr>
          <p:cNvPr id="10" name="Title 9"/>
          <p:cNvSpPr>
            <a:spLocks noGrp="1"/>
          </p:cNvSpPr>
          <p:nvPr>
            <p:ph type="title"/>
          </p:nvPr>
        </p:nvSpPr>
        <p:spPr>
          <a:xfrm>
            <a:off x="846231" y="125260"/>
            <a:ext cx="7886540" cy="535987"/>
          </a:xfrm>
        </p:spPr>
        <p:txBody>
          <a:bodyPr>
            <a:noAutofit/>
          </a:bodyPr>
          <a:lstStyle/>
          <a:p>
            <a:pPr algn="ctr"/>
            <a:r>
              <a:rPr lang="en-US" sz="3200" b="1" dirty="0" smtClean="0">
                <a:latin typeface="Arial" panose="020B0604020202020204" pitchFamily="34" charset="0"/>
                <a:cs typeface="Arial" panose="020B0604020202020204" pitchFamily="34" charset="0"/>
              </a:rPr>
              <a:t>Roles </a:t>
            </a:r>
            <a:r>
              <a:rPr lang="en-US" sz="3200" b="1" dirty="0">
                <a:latin typeface="Arial" panose="020B0604020202020204" pitchFamily="34" charset="0"/>
                <a:cs typeface="Arial" panose="020B0604020202020204" pitchFamily="34" charset="0"/>
              </a:rPr>
              <a:t>and </a:t>
            </a:r>
            <a:r>
              <a:rPr lang="en-US" sz="3200" b="1" dirty="0" smtClean="0">
                <a:latin typeface="Arial" panose="020B0604020202020204" pitchFamily="34" charset="0"/>
                <a:cs typeface="Arial" panose="020B0604020202020204" pitchFamily="34" charset="0"/>
              </a:rPr>
              <a:t>Responsibilities</a:t>
            </a:r>
            <a:endParaRPr lang="en-US" sz="3200" b="1" dirty="0"/>
          </a:p>
        </p:txBody>
      </p:sp>
      <p:sp>
        <p:nvSpPr>
          <p:cNvPr id="6" name="Rectangle 5"/>
          <p:cNvSpPr/>
          <p:nvPr/>
        </p:nvSpPr>
        <p:spPr>
          <a:xfrm>
            <a:off x="335243" y="5987757"/>
            <a:ext cx="8397528" cy="523220"/>
          </a:xfrm>
          <a:prstGeom prst="rect">
            <a:avLst/>
          </a:prstGeom>
          <a:solidFill>
            <a:srgbClr val="FFC00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Policy, guidance, and sample memos are available on </a:t>
            </a:r>
            <a:r>
              <a:rPr kumimoji="0" lang="en-US" sz="1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a:t>
            </a:r>
            <a:r>
              <a:rPr kumimoji="0" lang="en-US" sz="1400" b="0" i="0" u="none" strike="noStrike" kern="120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rPr>
              <a:t>ilSuite</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3"/>
              </a:rPr>
              <a:t>https://</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hlinkClick r:id="rId3"/>
              </a:rPr>
              <a:t>www.milsuite.mil/book/groups/army-transgender-service-information/overview</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9146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9224" y="90674"/>
            <a:ext cx="8184776" cy="535488"/>
          </a:xfrm>
        </p:spPr>
        <p:txBody>
          <a:bodyPr>
            <a:noAutofit/>
          </a:bodyPr>
          <a:lstStyle/>
          <a:p>
            <a:pPr algn="ctr">
              <a:spcBef>
                <a:spcPts val="450"/>
              </a:spcBef>
              <a:spcAft>
                <a:spcPts val="900"/>
              </a:spcAft>
            </a:pPr>
            <a:r>
              <a:rPr lang="en-US" sz="3200" b="1" dirty="0" smtClean="0">
                <a:latin typeface="Arial" panose="020B0604020202020204" pitchFamily="34" charset="0"/>
                <a:cs typeface="Arial" panose="020B0604020202020204" pitchFamily="34" charset="0"/>
              </a:rPr>
              <a:t>Roles </a:t>
            </a:r>
            <a:r>
              <a:rPr lang="en-US" sz="3200" b="1" dirty="0">
                <a:latin typeface="Arial" panose="020B0604020202020204" pitchFamily="34" charset="0"/>
                <a:cs typeface="Arial" panose="020B0604020202020204" pitchFamily="34" charset="0"/>
              </a:rPr>
              <a:t>and </a:t>
            </a:r>
            <a:r>
              <a:rPr lang="en-US" sz="3200" b="1" dirty="0" smtClean="0">
                <a:latin typeface="Arial" panose="020B0604020202020204" pitchFamily="34" charset="0"/>
                <a:cs typeface="Arial" panose="020B0604020202020204" pitchFamily="34" charset="0"/>
              </a:rPr>
              <a:t>Responsibilities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80378" y="1028010"/>
            <a:ext cx="8080818" cy="2000940"/>
          </a:xfrm>
        </p:spPr>
        <p:txBody>
          <a:bodyPr>
            <a:noAutofit/>
          </a:bodyPr>
          <a:lstStyle/>
          <a:p>
            <a:pPr>
              <a:lnSpc>
                <a:spcPct val="100000"/>
              </a:lnSpc>
              <a:spcBef>
                <a:spcPts val="0"/>
              </a:spcBef>
              <a:buFont typeface="Wingdings" panose="05000000000000000000" pitchFamily="2" charset="2"/>
              <a:buChar char="Ø"/>
            </a:pPr>
            <a:r>
              <a:rPr lang="en-US" sz="2000" b="1" dirty="0" smtClean="0">
                <a:solidFill>
                  <a:srgbClr val="0066FF"/>
                </a:solidFill>
                <a:latin typeface="Arial" panose="020B0604020202020204" pitchFamily="34" charset="0"/>
                <a:cs typeface="Arial" panose="020B0604020202020204" pitchFamily="34" charset="0"/>
              </a:rPr>
              <a:t>  Army </a:t>
            </a:r>
            <a:r>
              <a:rPr lang="en-US" sz="2000" b="1" dirty="0">
                <a:solidFill>
                  <a:srgbClr val="0066FF"/>
                </a:solidFill>
                <a:latin typeface="Arial" panose="020B0604020202020204" pitchFamily="34" charset="0"/>
                <a:cs typeface="Arial" panose="020B0604020202020204" pitchFamily="34" charset="0"/>
              </a:rPr>
              <a:t>Service Central Coordination Cell (SCCC)</a:t>
            </a:r>
          </a:p>
          <a:p>
            <a:pPr marL="389335" indent="-217885">
              <a:lnSpc>
                <a:spcPts val="1650"/>
              </a:lnSpc>
              <a:spcBef>
                <a:spcPts val="800"/>
              </a:spcBef>
              <a:buFont typeface="Courier New" panose="02070309020205020404" pitchFamily="49" charset="0"/>
              <a:buChar char="o"/>
            </a:pPr>
            <a:r>
              <a:rPr lang="en-US" sz="2000" dirty="0">
                <a:latin typeface="Arial" panose="020B0604020202020204" pitchFamily="34" charset="0"/>
                <a:cs typeface="Arial" panose="020B0604020202020204" pitchFamily="34" charset="0"/>
              </a:rPr>
              <a:t>Serves as a resource for commanders</a:t>
            </a:r>
            <a:endParaRPr lang="en-US" sz="2000" b="1" dirty="0">
              <a:solidFill>
                <a:srgbClr val="0066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89335" indent="-217885">
              <a:lnSpc>
                <a:spcPts val="1650"/>
              </a:lnSpc>
              <a:spcBef>
                <a:spcPts val="800"/>
              </a:spcBef>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Comprised of medical, legal, and military personnel experts</a:t>
            </a:r>
          </a:p>
          <a:p>
            <a:pPr marL="389335" indent="-217885">
              <a:lnSpc>
                <a:spcPts val="1650"/>
              </a:lnSpc>
              <a:spcBef>
                <a:spcPts val="800"/>
              </a:spcBef>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Processes </a:t>
            </a:r>
            <a:r>
              <a:rPr lang="en-US" sz="2000" dirty="0">
                <a:latin typeface="Arial" panose="020B0604020202020204" pitchFamily="34" charset="0"/>
                <a:cs typeface="Arial" panose="020B0604020202020204" pitchFamily="34" charset="0"/>
              </a:rPr>
              <a:t>requests for Exception to Policy (</a:t>
            </a:r>
            <a:r>
              <a:rPr lang="en-US" sz="2000" dirty="0" smtClean="0">
                <a:latin typeface="Arial" panose="020B0604020202020204" pitchFamily="34" charset="0"/>
                <a:cs typeface="Arial" panose="020B0604020202020204" pitchFamily="34" charset="0"/>
              </a:rPr>
              <a:t>ETP) and medical waivers</a:t>
            </a:r>
            <a:endParaRPr lang="en-US" sz="2000" strike="sngStrike" dirty="0">
              <a:latin typeface="Arial" panose="020B0604020202020204" pitchFamily="34" charset="0"/>
              <a:cs typeface="Arial" panose="020B0604020202020204" pitchFamily="34" charset="0"/>
            </a:endParaRPr>
          </a:p>
        </p:txBody>
      </p:sp>
      <p:sp>
        <p:nvSpPr>
          <p:cNvPr id="7" name="Rectangle 6"/>
          <p:cNvSpPr/>
          <p:nvPr/>
        </p:nvSpPr>
        <p:spPr>
          <a:xfrm>
            <a:off x="277906" y="2773081"/>
            <a:ext cx="8561294" cy="1331134"/>
          </a:xfrm>
          <a:prstGeom prst="rect">
            <a:avLst/>
          </a:prstGeom>
          <a:ln w="38100">
            <a:solidFill>
              <a:srgbClr val="0033CC"/>
            </a:solidFill>
          </a:ln>
        </p:spPr>
        <p:txBody>
          <a:bodyPr wrap="square">
            <a:spAutoFit/>
          </a:bodyPr>
          <a:lstStyle/>
          <a:p>
            <a:pPr marL="0" lvl="2" algn="ctr"/>
            <a:r>
              <a:rPr lang="en-US" b="1" u="sng" dirty="0">
                <a:latin typeface="Arial" panose="020B0604020202020204" pitchFamily="34" charset="0"/>
                <a:cs typeface="Arial" panose="020B0604020202020204" pitchFamily="34" charset="0"/>
              </a:rPr>
              <a:t>SCCC </a:t>
            </a:r>
            <a:r>
              <a:rPr lang="en-US" b="1" u="sng" dirty="0" smtClean="0">
                <a:latin typeface="Arial" panose="020B0604020202020204" pitchFamily="34" charset="0"/>
                <a:cs typeface="Arial" panose="020B0604020202020204" pitchFamily="34" charset="0"/>
              </a:rPr>
              <a:t>Contact Information</a:t>
            </a:r>
            <a:endParaRPr lang="en-US" b="1" u="sng" dirty="0">
              <a:latin typeface="Arial" panose="020B0604020202020204" pitchFamily="34" charset="0"/>
              <a:cs typeface="Arial" panose="020B0604020202020204" pitchFamily="34" charset="0"/>
            </a:endParaRPr>
          </a:p>
          <a:p>
            <a:pPr marL="285750" lvl="2" indent="-285750">
              <a:lnSpc>
                <a:spcPts val="1650"/>
              </a:lnSpc>
              <a:spcBef>
                <a:spcPts val="800"/>
              </a:spcBef>
              <a:buFont typeface="Wingdings" panose="05000000000000000000" pitchFamily="2" charset="2"/>
              <a:buChar char="v"/>
            </a:pPr>
            <a:r>
              <a:rPr lang="en-US" sz="1400" dirty="0">
                <a:solidFill>
                  <a:srgbClr val="0033CC"/>
                </a:solidFill>
                <a:latin typeface="Arial" panose="020B0604020202020204" pitchFamily="34" charset="0"/>
                <a:cs typeface="Arial" panose="020B0604020202020204" pitchFamily="34" charset="0"/>
                <a:hlinkClick r:id="rId3"/>
              </a:rPr>
              <a:t>usarmy.pentagon.hqda-dcs-g-1.mbx.sccc@mail.mil</a:t>
            </a:r>
            <a:endParaRPr lang="en-US" sz="1400" dirty="0">
              <a:solidFill>
                <a:srgbClr val="0033CC"/>
              </a:solidFill>
              <a:latin typeface="Arial" panose="020B0604020202020204" pitchFamily="34" charset="0"/>
              <a:cs typeface="Arial" panose="020B0604020202020204" pitchFamily="34" charset="0"/>
            </a:endParaRPr>
          </a:p>
          <a:p>
            <a:pPr marL="285750" lvl="2" indent="-285750">
              <a:lnSpc>
                <a:spcPts val="1650"/>
              </a:lnSpc>
              <a:spcBef>
                <a:spcPts val="800"/>
              </a:spcBef>
              <a:buFont typeface="Wingdings" panose="05000000000000000000" pitchFamily="2" charset="2"/>
              <a:buChar char="v"/>
            </a:pPr>
            <a:r>
              <a:rPr lang="en-US" sz="1400" dirty="0" smtClean="0">
                <a:latin typeface="Arial" panose="020B0604020202020204" pitchFamily="34" charset="0"/>
                <a:cs typeface="Arial" panose="020B0604020202020204" pitchFamily="34" charset="0"/>
              </a:rPr>
              <a:t>COL Peggy McManus </a:t>
            </a:r>
            <a:r>
              <a:rPr lang="en-US" sz="1400" dirty="0">
                <a:latin typeface="Arial" panose="020B0604020202020204" pitchFamily="34" charset="0"/>
                <a:cs typeface="Arial" panose="020B0604020202020204" pitchFamily="34" charset="0"/>
              </a:rPr>
              <a:t>at DSN (312) </a:t>
            </a:r>
            <a:r>
              <a:rPr lang="en-US" sz="1400" dirty="0" smtClean="0">
                <a:latin typeface="Arial" panose="020B0604020202020204" pitchFamily="34" charset="0"/>
                <a:cs typeface="Arial" panose="020B0604020202020204" pitchFamily="34" charset="0"/>
              </a:rPr>
              <a:t>225-7726 </a:t>
            </a:r>
            <a:r>
              <a:rPr lang="en-US" sz="1400" dirty="0">
                <a:latin typeface="Arial" panose="020B0604020202020204" pitchFamily="34" charset="0"/>
                <a:cs typeface="Arial" panose="020B0604020202020204" pitchFamily="34" charset="0"/>
              </a:rPr>
              <a:t>or COM (703) </a:t>
            </a:r>
            <a:r>
              <a:rPr lang="en-US" sz="1400" dirty="0" smtClean="0">
                <a:latin typeface="Arial" panose="020B0604020202020204" pitchFamily="34" charset="0"/>
                <a:cs typeface="Arial" panose="020B0604020202020204" pitchFamily="34" charset="0"/>
              </a:rPr>
              <a:t>695-7726, peggy.r.mcmanus.mil@mail.mil</a:t>
            </a:r>
            <a:endParaRPr lang="en-US" sz="1400" dirty="0">
              <a:latin typeface="Arial" panose="020B0604020202020204" pitchFamily="34" charset="0"/>
              <a:cs typeface="Arial" panose="020B0604020202020204" pitchFamily="34" charset="0"/>
            </a:endParaRPr>
          </a:p>
          <a:p>
            <a:pPr marL="285750" lvl="2" indent="-285750">
              <a:lnSpc>
                <a:spcPts val="1650"/>
              </a:lnSpc>
              <a:spcBef>
                <a:spcPts val="800"/>
              </a:spcBef>
              <a:buFont typeface="Wingdings" panose="05000000000000000000" pitchFamily="2" charset="2"/>
              <a:buChar char="v"/>
            </a:pPr>
            <a:r>
              <a:rPr lang="en-US" sz="1400" dirty="0" smtClean="0">
                <a:latin typeface="Arial" panose="020B0604020202020204" pitchFamily="34" charset="0"/>
                <a:cs typeface="Arial" panose="020B0604020202020204" pitchFamily="34" charset="0"/>
              </a:rPr>
              <a:t>LTC Tina Miller </a:t>
            </a:r>
            <a:r>
              <a:rPr lang="en-US" sz="1400" dirty="0">
                <a:latin typeface="Arial" panose="020B0604020202020204" pitchFamily="34" charset="0"/>
                <a:cs typeface="Arial" panose="020B0604020202020204" pitchFamily="34" charset="0"/>
              </a:rPr>
              <a:t>at </a:t>
            </a:r>
            <a:r>
              <a:rPr lang="en-US" sz="1400" dirty="0" smtClean="0">
                <a:latin typeface="Arial" panose="020B0604020202020204" pitchFamily="34" charset="0"/>
                <a:cs typeface="Arial" panose="020B0604020202020204" pitchFamily="34" charset="0"/>
              </a:rPr>
              <a:t>DSN (312</a:t>
            </a:r>
            <a:r>
              <a:rPr lang="en-US" sz="140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225-3405 </a:t>
            </a:r>
            <a:r>
              <a:rPr lang="en-US" sz="1400" dirty="0">
                <a:latin typeface="Arial" panose="020B0604020202020204" pitchFamily="34" charset="0"/>
                <a:cs typeface="Arial" panose="020B0604020202020204" pitchFamily="34" charset="0"/>
              </a:rPr>
              <a:t>or COM (703</a:t>
            </a:r>
            <a:r>
              <a:rPr lang="en-US" sz="140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614-3405, </a:t>
            </a:r>
            <a:r>
              <a:rPr lang="en-US" sz="1400" dirty="0" smtClean="0">
                <a:latin typeface="Arial" panose="020B0604020202020204" pitchFamily="34" charset="0"/>
                <a:cs typeface="Arial" panose="020B0604020202020204" pitchFamily="34" charset="0"/>
              </a:rPr>
              <a:t>tina.h.miller.mil@mail.mil</a:t>
            </a:r>
            <a:endParaRPr lang="en-US" sz="1400" dirty="0">
              <a:latin typeface="Arial" panose="020B0604020202020204" pitchFamily="34" charset="0"/>
              <a:cs typeface="Arial" panose="020B0604020202020204" pitchFamily="34" charset="0"/>
            </a:endParaRPr>
          </a:p>
        </p:txBody>
      </p:sp>
      <p:sp>
        <p:nvSpPr>
          <p:cNvPr id="5" name="TextBox 4"/>
          <p:cNvSpPr txBox="1"/>
          <p:nvPr/>
        </p:nvSpPr>
        <p:spPr>
          <a:xfrm>
            <a:off x="480378" y="4732002"/>
            <a:ext cx="8229600" cy="1600438"/>
          </a:xfrm>
          <a:prstGeom prst="rect">
            <a:avLst/>
          </a:prstGeom>
          <a:noFill/>
        </p:spPr>
        <p:txBody>
          <a:bodyPr wrap="square" rtlCol="0">
            <a:spAutoFit/>
          </a:bodyPr>
          <a:lstStyle/>
          <a:p>
            <a:pPr>
              <a:lnSpc>
                <a:spcPct val="100000"/>
              </a:lnSpc>
              <a:spcBef>
                <a:spcPts val="0"/>
              </a:spcBef>
              <a:buFont typeface="Wingdings" panose="05000000000000000000" pitchFamily="2" charset="2"/>
              <a:buChar char="Ø"/>
            </a:pPr>
            <a:r>
              <a:rPr lang="en-US" sz="2000" b="1" dirty="0" smtClean="0">
                <a:solidFill>
                  <a:srgbClr val="0066FF"/>
                </a:solidFill>
                <a:latin typeface="Arial" panose="020B0604020202020204" pitchFamily="34" charset="0"/>
                <a:cs typeface="Arial" panose="020B0604020202020204" pitchFamily="34" charset="0"/>
              </a:rPr>
              <a:t>   Assistant Secretary of Army for Manpower &amp; Reserve Affairs (ASA(M&amp;RA))</a:t>
            </a:r>
          </a:p>
          <a:p>
            <a:pPr marL="428625" indent="-257175">
              <a:lnSpc>
                <a:spcPct val="100000"/>
              </a:lnSpc>
              <a:spcBef>
                <a:spcPts val="0"/>
              </a:spcBef>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Approval authority for ETP and medical waiver requests regarding self-identified gender</a:t>
            </a:r>
          </a:p>
          <a:p>
            <a:endParaRPr lang="en-US" dirty="0"/>
          </a:p>
        </p:txBody>
      </p:sp>
    </p:spTree>
    <p:extLst>
      <p:ext uri="{BB962C8B-B14F-4D97-AF65-F5344CB8AC3E}">
        <p14:creationId xmlns:p14="http://schemas.microsoft.com/office/powerpoint/2010/main" val="3525952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382" y="108488"/>
            <a:ext cx="7886700" cy="581188"/>
          </a:xfrm>
        </p:spPr>
        <p:txBody>
          <a:bodyPr>
            <a:normAutofit/>
          </a:bodyPr>
          <a:lstStyle/>
          <a:p>
            <a:pPr algn="ctr"/>
            <a:r>
              <a:rPr lang="en-US" sz="3200" b="1" dirty="0" smtClean="0">
                <a:latin typeface="Arial" panose="020B0604020202020204" pitchFamily="34" charset="0"/>
                <a:cs typeface="Arial" panose="020B0604020202020204" pitchFamily="34" charset="0"/>
              </a:rPr>
              <a:t>Medical Accession Standards</a:t>
            </a:r>
            <a:endParaRPr lang="en-US" sz="3200" dirty="0"/>
          </a:p>
        </p:txBody>
      </p:sp>
      <p:sp>
        <p:nvSpPr>
          <p:cNvPr id="3" name="Content Placeholder 2"/>
          <p:cNvSpPr>
            <a:spLocks noGrp="1"/>
          </p:cNvSpPr>
          <p:nvPr>
            <p:ph idx="1"/>
          </p:nvPr>
        </p:nvSpPr>
        <p:spPr>
          <a:xfrm>
            <a:off x="277598" y="918854"/>
            <a:ext cx="8500820" cy="5208319"/>
          </a:xfrm>
        </p:spPr>
        <p:txBody>
          <a:bodyPr>
            <a:noAutofit/>
          </a:bodyPr>
          <a:lstStyle/>
          <a:p>
            <a:r>
              <a:rPr lang="en-US" sz="1600" dirty="0" smtClean="0">
                <a:latin typeface="Arial" panose="020B0604020202020204" pitchFamily="34" charset="0"/>
                <a:cs typeface="Arial" panose="020B0604020202020204" pitchFamily="34" charset="0"/>
              </a:rPr>
              <a:t>Service members are permitted to serve in their self-identified gender provided they meet the medical standards and have proof of legal identity of that self-identified gender</a:t>
            </a:r>
            <a:r>
              <a:rPr lang="en-US" sz="1600" dirty="0" smtClean="0"/>
              <a:t>. </a:t>
            </a:r>
          </a:p>
          <a:p>
            <a:r>
              <a:rPr lang="en-US" sz="1600" dirty="0" smtClean="0">
                <a:latin typeface="Arial" panose="020B0604020202020204" pitchFamily="34" charset="0"/>
                <a:cs typeface="Arial" panose="020B0604020202020204" pitchFamily="34" charset="0"/>
              </a:rPr>
              <a:t>Individuals with a history of gender dysphoria will be accessed or commissioned based on, and must meet all other medical accession standards of, </a:t>
            </a:r>
            <a:r>
              <a:rPr lang="en-US" sz="1600" dirty="0" err="1" smtClean="0">
                <a:latin typeface="Arial" panose="020B0604020202020204" pitchFamily="34" charset="0"/>
                <a:cs typeface="Arial" panose="020B0604020202020204" pitchFamily="34" charset="0"/>
              </a:rPr>
              <a:t>DoDI</a:t>
            </a:r>
            <a:r>
              <a:rPr lang="en-US" sz="1600" dirty="0" smtClean="0">
                <a:latin typeface="Arial" panose="020B0604020202020204" pitchFamily="34" charset="0"/>
                <a:cs typeface="Arial" panose="020B0604020202020204" pitchFamily="34" charset="0"/>
              </a:rPr>
              <a:t> 6130.03, Volume 1 and AR 40-501. Individuals who do not meet the accession standards may request a waiver through the ASA(M&amp;RA).</a:t>
            </a:r>
          </a:p>
          <a:p>
            <a:r>
              <a:rPr lang="en-US" sz="1600" dirty="0" smtClean="0">
                <a:latin typeface="Arial" panose="020B0604020202020204" pitchFamily="34" charset="0"/>
                <a:cs typeface="Arial" panose="020B0604020202020204" pitchFamily="34" charset="0"/>
              </a:rPr>
              <a:t>Key Medical Standards for transgender applicants: </a:t>
            </a:r>
          </a:p>
          <a:p>
            <a:pPr marL="169863" indent="112713">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 History of sex reassignment or genital reconstruction surgery is disqualifying unless all of the following conditions are met, as certified by a licensed medical provider: </a:t>
            </a:r>
          </a:p>
          <a:p>
            <a:pPr marL="0" indent="0">
              <a:buNone/>
            </a:pPr>
            <a:r>
              <a:rPr lang="en-US" sz="1600" dirty="0" smtClean="0">
                <a:latin typeface="Arial" panose="020B0604020202020204" pitchFamily="34" charset="0"/>
                <a:cs typeface="Arial" panose="020B0604020202020204" pitchFamily="34" charset="0"/>
              </a:rPr>
              <a:t>         (a) A period of 18 months has elapsed since the date of the most recent of any such surgery. </a:t>
            </a:r>
          </a:p>
          <a:p>
            <a:pPr marL="0" indent="0">
              <a:buNone/>
            </a:pPr>
            <a:r>
              <a:rPr lang="en-US" sz="1600" dirty="0" smtClean="0">
                <a:latin typeface="Arial" panose="020B0604020202020204" pitchFamily="34" charset="0"/>
                <a:cs typeface="Arial" panose="020B0604020202020204" pitchFamily="34" charset="0"/>
              </a:rPr>
              <a:t>         (b) No functional limitations or complications persist, and any additional surgery is not required. </a:t>
            </a:r>
          </a:p>
          <a:p>
            <a:pPr marL="169863" indent="112713">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  History of cross-sex hormone therapy associated with gender transition is disqualifying unless the individual has been stable on such hormones for 18 months or no longer requires such hormones, as certified by a licensed medical provider. </a:t>
            </a:r>
          </a:p>
          <a:p>
            <a:pPr marL="169863" indent="227013">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 History of gender dysphoria is disqualifying unless, as certified by a licensed mental health provider, the applicant has been stable without clinically significant distress or impairment in social, occupational, or other important areas of functioning for 18 months. </a:t>
            </a:r>
          </a:p>
          <a:p>
            <a:pPr marL="0" indent="0">
              <a:buNone/>
            </a:pPr>
            <a:endParaRPr lang="en-US" sz="1600" dirty="0"/>
          </a:p>
        </p:txBody>
      </p:sp>
    </p:spTree>
    <p:extLst>
      <p:ext uri="{BB962C8B-B14F-4D97-AF65-F5344CB8AC3E}">
        <p14:creationId xmlns:p14="http://schemas.microsoft.com/office/powerpoint/2010/main" val="805241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6093" y="5939931"/>
            <a:ext cx="8206678" cy="523220"/>
          </a:xfrm>
          <a:prstGeom prst="rect">
            <a:avLst/>
          </a:prstGeom>
          <a:solidFill>
            <a:schemeClr val="accent4">
              <a:lumMod val="20000"/>
              <a:lumOff val="80000"/>
            </a:schemeClr>
          </a:solidFill>
          <a:ln>
            <a:solidFill>
              <a:srgbClr val="0066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For RC Soldiers using a civilian medical provider, diagnosis and treatment plan will be subject to validation by a military medical provider.</a:t>
            </a:r>
            <a:endParaRPr kumimoji="0" lang="en-US" sz="1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Title 9"/>
          <p:cNvSpPr>
            <a:spLocks noGrp="1"/>
          </p:cNvSpPr>
          <p:nvPr>
            <p:ph type="title"/>
          </p:nvPr>
        </p:nvSpPr>
        <p:spPr>
          <a:xfrm>
            <a:off x="1057835" y="125260"/>
            <a:ext cx="7674936" cy="535987"/>
          </a:xfrm>
        </p:spPr>
        <p:txBody>
          <a:bodyPr>
            <a:noAutofit/>
          </a:bodyPr>
          <a:lstStyle/>
          <a:p>
            <a:pPr algn="ctr"/>
            <a:r>
              <a:rPr lang="en-US" sz="3200" b="1" dirty="0" smtClean="0">
                <a:latin typeface="Arial" panose="020B0604020202020204" pitchFamily="34" charset="0"/>
                <a:cs typeface="Arial" panose="020B0604020202020204" pitchFamily="34" charset="0"/>
              </a:rPr>
              <a:t>In-Service Gender Transition - Medical</a:t>
            </a:r>
            <a:endParaRPr lang="en-US" sz="3200" b="1" dirty="0"/>
          </a:p>
        </p:txBody>
      </p:sp>
      <p:sp>
        <p:nvSpPr>
          <p:cNvPr id="8" name="Rectangle 7"/>
          <p:cNvSpPr/>
          <p:nvPr/>
        </p:nvSpPr>
        <p:spPr>
          <a:xfrm>
            <a:off x="526093" y="4913169"/>
            <a:ext cx="8206678" cy="830997"/>
          </a:xfrm>
          <a:prstGeom prst="rect">
            <a:avLst/>
          </a:prstGeom>
          <a:solidFill>
            <a:srgbClr val="FFC00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Soldiers who</a:t>
            </a:r>
            <a:r>
              <a:rPr kumimoji="0" lang="en-US" sz="2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identify as transgender should seek assistance from their military medical provider.</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Content Placeholder 2"/>
          <p:cNvSpPr>
            <a:spLocks noGrp="1"/>
          </p:cNvSpPr>
          <p:nvPr>
            <p:ph idx="1"/>
          </p:nvPr>
        </p:nvSpPr>
        <p:spPr>
          <a:xfrm>
            <a:off x="193708" y="957738"/>
            <a:ext cx="8539063" cy="3955432"/>
          </a:xfrm>
        </p:spPr>
        <p:txBody>
          <a:bodyPr/>
          <a:lstStyle/>
          <a:p>
            <a:r>
              <a:rPr lang="en-US" sz="2000" dirty="0"/>
              <a:t>Commander approves timing of medical </a:t>
            </a:r>
            <a:r>
              <a:rPr lang="en-US" sz="2000" dirty="0" smtClean="0"/>
              <a:t>treatment </a:t>
            </a:r>
            <a:r>
              <a:rPr lang="en-US" sz="2000" dirty="0"/>
              <a:t>in writing</a:t>
            </a:r>
          </a:p>
          <a:p>
            <a:pPr lvl="1">
              <a:buFont typeface="Wingdings" panose="05000000000000000000" pitchFamily="2" charset="2"/>
              <a:buChar char="Ø"/>
            </a:pPr>
            <a:r>
              <a:rPr lang="en-US" sz="2000" dirty="0"/>
              <a:t>AC, Selected Reserve in USAR or ARNG: Brigade-level Commander</a:t>
            </a:r>
          </a:p>
          <a:p>
            <a:pPr lvl="1">
              <a:buFont typeface="Wingdings" panose="05000000000000000000" pitchFamily="2" charset="2"/>
              <a:buChar char="Ø"/>
            </a:pPr>
            <a:r>
              <a:rPr lang="en-US" sz="2000" dirty="0"/>
              <a:t>Standby Reserve or Individual Ready Reserve: Commander, HRC</a:t>
            </a:r>
          </a:p>
          <a:p>
            <a:pPr lvl="1">
              <a:buFont typeface="Wingdings" panose="05000000000000000000" pitchFamily="2" charset="2"/>
              <a:buChar char="Ø"/>
            </a:pPr>
            <a:r>
              <a:rPr lang="en-US" sz="2000" dirty="0"/>
              <a:t>Inactive National Guard: Director, ARNG</a:t>
            </a:r>
          </a:p>
          <a:p>
            <a:r>
              <a:rPr lang="en-US" sz="2000" dirty="0" smtClean="0"/>
              <a:t>Soldier must have a </a:t>
            </a:r>
            <a:r>
              <a:rPr lang="en-US" sz="2000" dirty="0"/>
              <a:t>d</a:t>
            </a:r>
            <a:r>
              <a:rPr lang="en-US" sz="2000" dirty="0" smtClean="0"/>
              <a:t>iagnosis by military medical provider (or confirmation of civilian diagnosis) that gender transition is necessary. Confirmation by:</a:t>
            </a:r>
          </a:p>
          <a:p>
            <a:pPr lvl="1">
              <a:buFont typeface="Wingdings" panose="05000000000000000000" pitchFamily="2" charset="2"/>
              <a:buChar char="Ø"/>
            </a:pPr>
            <a:r>
              <a:rPr lang="en-US" sz="2000" dirty="0" smtClean="0"/>
              <a:t>Selected </a:t>
            </a:r>
            <a:r>
              <a:rPr lang="en-US" sz="2000" dirty="0"/>
              <a:t>Reserve in USAR or </a:t>
            </a:r>
            <a:r>
              <a:rPr lang="en-US" sz="2000" dirty="0" smtClean="0"/>
              <a:t>ARNG: </a:t>
            </a:r>
            <a:r>
              <a:rPr lang="en-US" sz="2000" dirty="0"/>
              <a:t>USARC’s Command </a:t>
            </a:r>
            <a:r>
              <a:rPr lang="en-US" sz="2000" dirty="0" smtClean="0"/>
              <a:t>Surgeon/ARNG’s Chief Surgeon</a:t>
            </a:r>
          </a:p>
          <a:p>
            <a:pPr lvl="1">
              <a:buFont typeface="Wingdings" panose="05000000000000000000" pitchFamily="2" charset="2"/>
              <a:buChar char="Ø"/>
            </a:pPr>
            <a:r>
              <a:rPr lang="en-US" sz="2000" dirty="0"/>
              <a:t>Standby Reserve or Individual Ready Reserve: </a:t>
            </a:r>
            <a:r>
              <a:rPr lang="en-US" sz="2000" dirty="0" smtClean="0"/>
              <a:t>HRC’s </a:t>
            </a:r>
            <a:r>
              <a:rPr lang="en-US" sz="2000" dirty="0"/>
              <a:t>Command </a:t>
            </a:r>
            <a:r>
              <a:rPr lang="en-US" sz="2000" dirty="0" smtClean="0"/>
              <a:t>Surgeon</a:t>
            </a:r>
          </a:p>
          <a:p>
            <a:pPr lvl="1">
              <a:buFont typeface="Wingdings" panose="05000000000000000000" pitchFamily="2" charset="2"/>
              <a:buChar char="Ø"/>
            </a:pPr>
            <a:r>
              <a:rPr lang="en-US" sz="2000" dirty="0" smtClean="0"/>
              <a:t>Inactive </a:t>
            </a:r>
            <a:r>
              <a:rPr lang="en-US" sz="2000" dirty="0"/>
              <a:t>National Guard</a:t>
            </a:r>
            <a:r>
              <a:rPr lang="en-US" sz="2000" dirty="0" smtClean="0"/>
              <a:t>:</a:t>
            </a:r>
            <a:r>
              <a:rPr lang="en-US" sz="2000" dirty="0"/>
              <a:t> </a:t>
            </a:r>
            <a:r>
              <a:rPr lang="en-US" sz="2000" dirty="0" smtClean="0"/>
              <a:t> ARNG’s Chief Surgeon</a:t>
            </a:r>
            <a:endParaRPr lang="en-US" sz="2000" dirty="0"/>
          </a:p>
          <a:p>
            <a:r>
              <a:rPr lang="en-US" sz="2000" dirty="0"/>
              <a:t>Commander </a:t>
            </a:r>
            <a:r>
              <a:rPr lang="en-US" sz="2000" dirty="0" smtClean="0"/>
              <a:t>consults SCCC </a:t>
            </a:r>
            <a:r>
              <a:rPr lang="en-US" sz="2000" dirty="0"/>
              <a:t>upon receipt of </a:t>
            </a:r>
            <a:r>
              <a:rPr lang="en-US" sz="2000" dirty="0" smtClean="0"/>
              <a:t>request for approval of timing</a:t>
            </a:r>
            <a:endParaRPr lang="en-US" sz="2000" dirty="0"/>
          </a:p>
          <a:p>
            <a:pPr lvl="1"/>
            <a:endParaRPr lang="en-US" dirty="0" smtClean="0"/>
          </a:p>
          <a:p>
            <a:pPr marL="0" indent="0">
              <a:buNone/>
            </a:pPr>
            <a:endParaRPr lang="en-US" dirty="0"/>
          </a:p>
        </p:txBody>
      </p:sp>
    </p:spTree>
    <p:extLst>
      <p:ext uri="{BB962C8B-B14F-4D97-AF65-F5344CB8AC3E}">
        <p14:creationId xmlns:p14="http://schemas.microsoft.com/office/powerpoint/2010/main" val="1968671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6093" y="5939931"/>
            <a:ext cx="8206678" cy="523220"/>
          </a:xfrm>
          <a:prstGeom prst="rect">
            <a:avLst/>
          </a:prstGeom>
          <a:solidFill>
            <a:schemeClr val="accent4">
              <a:lumMod val="20000"/>
              <a:lumOff val="80000"/>
            </a:schemeClr>
          </a:solidFill>
          <a:ln>
            <a:solidFill>
              <a:srgbClr val="0066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For RC Soldiers using a civilian medical provider, diagnosis and treatment plan will be subject to validation by a military medical provider.</a:t>
            </a:r>
            <a:endParaRPr kumimoji="0" lang="en-US" sz="1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Title 9"/>
          <p:cNvSpPr>
            <a:spLocks noGrp="1"/>
          </p:cNvSpPr>
          <p:nvPr>
            <p:ph type="title"/>
          </p:nvPr>
        </p:nvSpPr>
        <p:spPr>
          <a:xfrm>
            <a:off x="1057835" y="125260"/>
            <a:ext cx="7674936" cy="535987"/>
          </a:xfrm>
        </p:spPr>
        <p:txBody>
          <a:bodyPr>
            <a:noAutofit/>
          </a:bodyPr>
          <a:lstStyle/>
          <a:p>
            <a:pPr algn="ctr"/>
            <a:r>
              <a:rPr lang="en-US" sz="3200" b="1" dirty="0" smtClean="0">
                <a:latin typeface="Arial" panose="020B0604020202020204" pitchFamily="34" charset="0"/>
                <a:cs typeface="Arial" panose="020B0604020202020204" pitchFamily="34" charset="0"/>
              </a:rPr>
              <a:t>In-Service Gender Transition - GMC</a:t>
            </a:r>
            <a:endParaRPr lang="en-US" sz="3200" b="1" dirty="0"/>
          </a:p>
        </p:txBody>
      </p:sp>
      <p:sp>
        <p:nvSpPr>
          <p:cNvPr id="5" name="Rectangle 4"/>
          <p:cNvSpPr/>
          <p:nvPr/>
        </p:nvSpPr>
        <p:spPr>
          <a:xfrm>
            <a:off x="245535" y="889984"/>
            <a:ext cx="8487235" cy="5262979"/>
          </a:xfrm>
          <a:prstGeom prst="rect">
            <a:avLst/>
          </a:prstGeom>
        </p:spPr>
        <p:txBody>
          <a:bodyPr wrap="square">
            <a:spAutoFit/>
          </a:bodyPr>
          <a:lstStyle/>
          <a:p>
            <a:pPr marL="285750" indent="-285750">
              <a:buFont typeface="Arial" panose="020B0604020202020204" pitchFamily="34" charset="0"/>
              <a:buChar char="•"/>
            </a:pPr>
            <a:r>
              <a:rPr lang="en-US" sz="2000" dirty="0"/>
              <a:t>Commander approves </a:t>
            </a:r>
            <a:r>
              <a:rPr lang="en-US" sz="2000" dirty="0" smtClean="0"/>
              <a:t>gender marker change (GMC) in writing</a:t>
            </a:r>
            <a:endParaRPr lang="en-US" sz="2000" dirty="0"/>
          </a:p>
          <a:p>
            <a:pPr marL="800100" lvl="1" indent="-342900">
              <a:buFont typeface="Wingdings" panose="05000000000000000000" pitchFamily="2" charset="2"/>
              <a:buChar char="Ø"/>
            </a:pPr>
            <a:r>
              <a:rPr lang="en-US" sz="2000" dirty="0"/>
              <a:t>AC, Selected Reserve in USAR or ARNG: Brigade-level Commander</a:t>
            </a:r>
          </a:p>
          <a:p>
            <a:pPr marL="800100" lvl="1" indent="-342900">
              <a:buFont typeface="Wingdings" panose="05000000000000000000" pitchFamily="2" charset="2"/>
              <a:buChar char="Ø"/>
            </a:pPr>
            <a:r>
              <a:rPr lang="en-US" sz="2000" dirty="0"/>
              <a:t>Standby Reserve or Individual Ready Reserve: Commander, HRC</a:t>
            </a:r>
          </a:p>
          <a:p>
            <a:pPr marL="800100" lvl="1" indent="-342900">
              <a:buFont typeface="Wingdings" panose="05000000000000000000" pitchFamily="2" charset="2"/>
              <a:buChar char="Ø"/>
            </a:pPr>
            <a:r>
              <a:rPr lang="en-US" sz="2000" dirty="0"/>
              <a:t>Inactive National Guard: Director, </a:t>
            </a:r>
            <a:r>
              <a:rPr lang="en-US" sz="2000" dirty="0" smtClean="0"/>
              <a:t>ARNG</a:t>
            </a:r>
          </a:p>
          <a:p>
            <a:pPr marL="285750" indent="-285750">
              <a:buFont typeface="Arial" panose="020B0604020202020204" pitchFamily="34" charset="0"/>
              <a:buChar char="•"/>
            </a:pPr>
            <a:r>
              <a:rPr lang="en-US" sz="2000" dirty="0" smtClean="0"/>
              <a:t>Soldier’s </a:t>
            </a:r>
            <a:r>
              <a:rPr lang="en-US" sz="2000" dirty="0"/>
              <a:t>request for gender marker change must be supported by:</a:t>
            </a:r>
          </a:p>
          <a:p>
            <a:pPr marL="800100" lvl="1" indent="-342900">
              <a:buFont typeface="Wingdings" panose="05000000000000000000" pitchFamily="2" charset="2"/>
              <a:buChar char="Ø"/>
            </a:pPr>
            <a:r>
              <a:rPr lang="en-US" sz="2000" dirty="0" smtClean="0"/>
              <a:t>a </a:t>
            </a:r>
            <a:r>
              <a:rPr lang="en-US" sz="2000" dirty="0"/>
              <a:t>medical diagnosis indicating that gender transition is medically necessary</a:t>
            </a:r>
          </a:p>
          <a:p>
            <a:pPr marL="800100" lvl="1" indent="-342900">
              <a:buFont typeface="Wingdings" panose="05000000000000000000" pitchFamily="2" charset="2"/>
              <a:buChar char="Ø"/>
            </a:pPr>
            <a:r>
              <a:rPr lang="en-US" sz="2000" dirty="0" smtClean="0"/>
              <a:t>confirmation </a:t>
            </a:r>
            <a:r>
              <a:rPr lang="en-US" sz="2000" dirty="0"/>
              <a:t>from a military medical provider (USARC’s Command Surgeon, ARNG’s Chief Surgeon, or HRC’s Command Surgeon) that the Soldier is stable in the preferred gender; and </a:t>
            </a:r>
          </a:p>
          <a:p>
            <a:pPr marL="800100" lvl="1" indent="-342900">
              <a:buFont typeface="Wingdings" panose="05000000000000000000" pitchFamily="2" charset="2"/>
              <a:buChar char="Ø"/>
            </a:pPr>
            <a:r>
              <a:rPr lang="en-US" sz="2000" dirty="0"/>
              <a:t>legal documentation supporting a gender change</a:t>
            </a:r>
          </a:p>
          <a:p>
            <a:pPr marL="285750" indent="-285750">
              <a:buFont typeface="Arial" panose="020B0604020202020204" pitchFamily="34" charset="0"/>
              <a:buChar char="•"/>
            </a:pPr>
            <a:r>
              <a:rPr lang="en-US" sz="2000" dirty="0" smtClean="0"/>
              <a:t>Commander consults </a:t>
            </a:r>
            <a:r>
              <a:rPr lang="en-US" sz="2000" dirty="0"/>
              <a:t>SCCC upon receipt of </a:t>
            </a:r>
            <a:r>
              <a:rPr lang="en-US" sz="2000" dirty="0" smtClean="0"/>
              <a:t>gender marker change request</a:t>
            </a:r>
          </a:p>
          <a:p>
            <a:pPr marL="285750" indent="-285750">
              <a:buFont typeface="Arial" panose="020B0604020202020204" pitchFamily="34" charset="0"/>
              <a:buChar char="•"/>
            </a:pPr>
            <a:r>
              <a:rPr lang="en-US" sz="2000" dirty="0"/>
              <a:t>Incomplete requests must be returned NLT 30 days; Completed requests must be approved within 30 days (60 days for RC</a:t>
            </a:r>
            <a:r>
              <a:rPr lang="en-US" sz="2000" dirty="0" smtClean="0"/>
              <a:t>)</a:t>
            </a:r>
          </a:p>
          <a:p>
            <a:pPr marL="285750" indent="-285750">
              <a:buFont typeface="Arial" panose="020B0604020202020204" pitchFamily="34" charset="0"/>
              <a:buChar char="•"/>
            </a:pPr>
            <a:r>
              <a:rPr lang="en-US" sz="2000" dirty="0"/>
              <a:t>Submit written approval to HRC</a:t>
            </a:r>
          </a:p>
          <a:p>
            <a:pPr marL="285750" indent="-285750">
              <a:buFont typeface="Arial" panose="020B0604020202020204" pitchFamily="34" charset="0"/>
              <a:buChar char="•"/>
            </a:pPr>
            <a:endParaRPr lang="en-US" sz="2000" dirty="0"/>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3144270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2" y="1013011"/>
            <a:ext cx="8570258" cy="3704393"/>
          </a:xfrm>
        </p:spPr>
        <p:txBody>
          <a:bodyPr>
            <a:noAutofit/>
          </a:bodyPr>
          <a:lstStyle/>
          <a:p>
            <a:pPr marL="0" indent="0">
              <a:lnSpc>
                <a:spcPct val="100000"/>
              </a:lnSpc>
              <a:spcAft>
                <a:spcPts val="450"/>
              </a:spcAft>
              <a:buNone/>
            </a:pPr>
            <a:r>
              <a:rPr lang="en-US" sz="1800" b="1" i="1" u="sng" dirty="0" smtClean="0">
                <a:latin typeface="Arial" panose="020B0604020202020204" pitchFamily="34" charset="0"/>
                <a:cs typeface="Arial" panose="020B0604020202020204" pitchFamily="34" charset="0"/>
              </a:rPr>
              <a:t>Initiates process, maintains </a:t>
            </a:r>
            <a:r>
              <a:rPr lang="en-US" sz="1800" b="1" i="1" u="sng" dirty="0">
                <a:latin typeface="Arial" panose="020B0604020202020204" pitchFamily="34" charset="0"/>
                <a:cs typeface="Arial" panose="020B0604020202020204" pitchFamily="34" charset="0"/>
              </a:rPr>
              <a:t>individual </a:t>
            </a:r>
            <a:r>
              <a:rPr lang="en-US" sz="1800" b="1" i="1" u="sng" dirty="0" smtClean="0">
                <a:latin typeface="Arial" panose="020B0604020202020204" pitchFamily="34" charset="0"/>
                <a:cs typeface="Arial" panose="020B0604020202020204" pitchFamily="34" charset="0"/>
              </a:rPr>
              <a:t>readiness, and meets Army standards:</a:t>
            </a:r>
            <a:endParaRPr lang="en-US" sz="1800" b="1" i="1" u="sng" dirty="0">
              <a:latin typeface="Arial" panose="020B0604020202020204" pitchFamily="34" charset="0"/>
              <a:cs typeface="Arial" panose="020B0604020202020204" pitchFamily="34" charset="0"/>
            </a:endParaRPr>
          </a:p>
          <a:p>
            <a:pPr marL="511175" lvl="1" indent="-285750">
              <a:lnSpc>
                <a:spcPct val="100000"/>
              </a:lnSpc>
              <a:spcBef>
                <a:spcPts val="0"/>
              </a:spcBef>
            </a:pPr>
            <a:r>
              <a:rPr lang="en-US" sz="1800" b="1" i="1" dirty="0">
                <a:latin typeface="Arial" panose="020B0604020202020204" pitchFamily="34" charset="0"/>
                <a:cs typeface="Arial" panose="020B0604020202020204" pitchFamily="34" charset="0"/>
              </a:rPr>
              <a:t>Seeks a medical diagnosis (or confirmation of a civilian diagnosis) from a military medical provider (MMP</a:t>
            </a:r>
            <a:r>
              <a:rPr lang="en-US" sz="1800" b="1" i="1" dirty="0" smtClean="0">
                <a:latin typeface="Arial" panose="020B0604020202020204" pitchFamily="34" charset="0"/>
                <a:cs typeface="Arial" panose="020B0604020202020204" pitchFamily="34" charset="0"/>
              </a:rPr>
              <a:t>)</a:t>
            </a:r>
          </a:p>
          <a:p>
            <a:pPr marL="511175" lvl="1" indent="-285750">
              <a:lnSpc>
                <a:spcPct val="100000"/>
              </a:lnSpc>
              <a:spcBef>
                <a:spcPts val="0"/>
              </a:spcBef>
            </a:pPr>
            <a:r>
              <a:rPr lang="en-US" sz="1800" b="1" dirty="0" smtClean="0">
                <a:latin typeface="Arial" panose="020B0604020202020204" pitchFamily="34" charset="0"/>
                <a:cs typeface="Arial" panose="020B0604020202020204" pitchFamily="34" charset="0"/>
              </a:rPr>
              <a:t>Notifies immediate commander (CDR) </a:t>
            </a:r>
          </a:p>
          <a:p>
            <a:pPr marL="511175" lvl="1" indent="-285750">
              <a:lnSpc>
                <a:spcPct val="100000"/>
              </a:lnSpc>
              <a:spcBef>
                <a:spcPts val="0"/>
              </a:spcBef>
            </a:pPr>
            <a:r>
              <a:rPr lang="en-US" sz="1800" dirty="0" smtClean="0">
                <a:latin typeface="Arial" panose="020B0604020202020204" pitchFamily="34" charset="0"/>
                <a:cs typeface="Arial" panose="020B0604020202020204" pitchFamily="34" charset="0"/>
              </a:rPr>
              <a:t>Works with military medical </a:t>
            </a:r>
            <a:r>
              <a:rPr lang="en-US" sz="1800" dirty="0">
                <a:latin typeface="Arial" panose="020B0604020202020204" pitchFamily="34" charset="0"/>
                <a:cs typeface="Arial" panose="020B0604020202020204" pitchFamily="34" charset="0"/>
              </a:rPr>
              <a:t>treatment </a:t>
            </a:r>
            <a:r>
              <a:rPr lang="en-US" sz="1800" dirty="0" smtClean="0">
                <a:latin typeface="Arial" panose="020B0604020202020204" pitchFamily="34" charset="0"/>
                <a:cs typeface="Arial" panose="020B0604020202020204" pitchFamily="34" charset="0"/>
              </a:rPr>
              <a:t>team (MTT) to </a:t>
            </a:r>
            <a:r>
              <a:rPr lang="en-US" sz="1800" dirty="0">
                <a:latin typeface="Arial" panose="020B0604020202020204" pitchFamily="34" charset="0"/>
                <a:cs typeface="Arial" panose="020B0604020202020204" pitchFamily="34" charset="0"/>
              </a:rPr>
              <a:t>develop a </a:t>
            </a:r>
            <a:r>
              <a:rPr lang="en-US" sz="1800" dirty="0" smtClean="0">
                <a:latin typeface="Arial" panose="020B0604020202020204" pitchFamily="34" charset="0"/>
                <a:cs typeface="Arial" panose="020B0604020202020204" pitchFamily="34" charset="0"/>
              </a:rPr>
              <a:t>medical treatment plan (MTP)</a:t>
            </a:r>
            <a:endParaRPr lang="en-US" sz="1800" dirty="0">
              <a:latin typeface="Arial" panose="020B0604020202020204" pitchFamily="34" charset="0"/>
              <a:cs typeface="Arial" panose="020B0604020202020204" pitchFamily="34" charset="0"/>
            </a:endParaRPr>
          </a:p>
          <a:p>
            <a:pPr marL="511175" lvl="1" indent="-285750">
              <a:lnSpc>
                <a:spcPct val="100000"/>
              </a:lnSpc>
              <a:spcBef>
                <a:spcPts val="0"/>
              </a:spcBef>
            </a:pPr>
            <a:r>
              <a:rPr lang="en-US" sz="1800" dirty="0">
                <a:latin typeface="Arial" panose="020B0604020202020204" pitchFamily="34" charset="0"/>
                <a:cs typeface="Arial" panose="020B0604020202020204" pitchFamily="34" charset="0"/>
              </a:rPr>
              <a:t>Works with </a:t>
            </a:r>
            <a:r>
              <a:rPr lang="en-US" sz="1800" dirty="0" smtClean="0">
                <a:latin typeface="Arial" panose="020B0604020202020204" pitchFamily="34" charset="0"/>
                <a:cs typeface="Arial" panose="020B0604020202020204" pitchFamily="34" charset="0"/>
              </a:rPr>
              <a:t>the commander </a:t>
            </a:r>
            <a:r>
              <a:rPr lang="en-US" sz="1800" dirty="0">
                <a:latin typeface="Arial" panose="020B0604020202020204" pitchFamily="34" charset="0"/>
                <a:cs typeface="Arial" panose="020B0604020202020204" pitchFamily="34" charset="0"/>
              </a:rPr>
              <a:t>and </a:t>
            </a:r>
            <a:r>
              <a:rPr lang="en-US" sz="1800" dirty="0" smtClean="0">
                <a:latin typeface="Arial" panose="020B0604020202020204" pitchFamily="34" charset="0"/>
                <a:cs typeface="Arial" panose="020B0604020202020204" pitchFamily="34" charset="0"/>
              </a:rPr>
              <a:t>MTT </a:t>
            </a:r>
            <a:r>
              <a:rPr lang="en-US" sz="1800" dirty="0">
                <a:latin typeface="Arial" panose="020B0604020202020204" pitchFamily="34" charset="0"/>
                <a:cs typeface="Arial" panose="020B0604020202020204" pitchFamily="34" charset="0"/>
              </a:rPr>
              <a:t>to refine timing of </a:t>
            </a:r>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treatment </a:t>
            </a:r>
            <a:r>
              <a:rPr lang="en-US" sz="1800" dirty="0" smtClean="0">
                <a:latin typeface="Arial" panose="020B0604020202020204" pitchFamily="34" charset="0"/>
                <a:cs typeface="Arial" panose="020B0604020202020204" pitchFamily="34" charset="0"/>
              </a:rPr>
              <a:t>plan</a:t>
            </a:r>
          </a:p>
          <a:p>
            <a:pPr marL="511175" lvl="1" indent="-285750">
              <a:lnSpc>
                <a:spcPct val="100000"/>
              </a:lnSpc>
              <a:spcBef>
                <a:spcPts val="0"/>
              </a:spcBef>
            </a:pPr>
            <a:r>
              <a:rPr lang="en-US" sz="1800" dirty="0" smtClean="0">
                <a:latin typeface="Arial" panose="020B0604020202020204" pitchFamily="34" charset="0"/>
                <a:cs typeface="Arial" panose="020B0604020202020204" pitchFamily="34" charset="0"/>
              </a:rPr>
              <a:t>Works with commander to set conditions which support MTP</a:t>
            </a:r>
          </a:p>
          <a:p>
            <a:pPr marL="511175" lvl="1" indent="-285750">
              <a:lnSpc>
                <a:spcPct val="100000"/>
              </a:lnSpc>
              <a:spcBef>
                <a:spcPts val="0"/>
              </a:spcBef>
            </a:pPr>
            <a:r>
              <a:rPr lang="en-US" sz="1800" dirty="0">
                <a:latin typeface="Arial" panose="020B0604020202020204" pitchFamily="34" charset="0"/>
                <a:cs typeface="Arial" panose="020B0604020202020204" pitchFamily="34" charset="0"/>
              </a:rPr>
              <a:t>After </a:t>
            </a:r>
            <a:r>
              <a:rPr lang="en-US" sz="1800" dirty="0" smtClean="0">
                <a:latin typeface="Arial" panose="020B0604020202020204" pitchFamily="34" charset="0"/>
                <a:cs typeface="Arial" panose="020B0604020202020204" pitchFamily="34" charset="0"/>
              </a:rPr>
              <a:t>medical </a:t>
            </a:r>
            <a:r>
              <a:rPr lang="en-US" sz="1800" dirty="0">
                <a:latin typeface="Arial" panose="020B0604020202020204" pitchFamily="34" charset="0"/>
                <a:cs typeface="Arial" panose="020B0604020202020204" pitchFamily="34" charset="0"/>
              </a:rPr>
              <a:t>treatment </a:t>
            </a:r>
            <a:r>
              <a:rPr lang="en-US" sz="1800" dirty="0" smtClean="0">
                <a:latin typeface="Arial" panose="020B0604020202020204" pitchFamily="34" charset="0"/>
                <a:cs typeface="Arial" panose="020B0604020202020204" pitchFamily="34" charset="0"/>
              </a:rPr>
              <a:t>plan is </a:t>
            </a:r>
            <a:r>
              <a:rPr lang="en-US" sz="1800" dirty="0">
                <a:latin typeface="Arial" panose="020B0604020202020204" pitchFamily="34" charset="0"/>
                <a:cs typeface="Arial" panose="020B0604020202020204" pitchFamily="34" charset="0"/>
              </a:rPr>
              <a:t>complete, </a:t>
            </a:r>
            <a:r>
              <a:rPr lang="en-US" sz="1800" dirty="0" smtClean="0">
                <a:latin typeface="Arial" panose="020B0604020202020204" pitchFamily="34" charset="0"/>
                <a:cs typeface="Arial" panose="020B0604020202020204" pitchFamily="34" charset="0"/>
              </a:rPr>
              <a:t>submits </a:t>
            </a:r>
            <a:r>
              <a:rPr lang="en-US" sz="1800" dirty="0">
                <a:latin typeface="Arial" panose="020B0604020202020204" pitchFamily="34" charset="0"/>
                <a:cs typeface="Arial" panose="020B0604020202020204" pitchFamily="34" charset="0"/>
              </a:rPr>
              <a:t>request through </a:t>
            </a:r>
            <a:r>
              <a:rPr lang="en-US" sz="1800" dirty="0" smtClean="0">
                <a:latin typeface="Arial" panose="020B0604020202020204" pitchFamily="34" charset="0"/>
                <a:cs typeface="Arial" panose="020B0604020202020204" pitchFamily="34" charset="0"/>
              </a:rPr>
              <a:t>brigade </a:t>
            </a:r>
            <a:r>
              <a:rPr lang="en-US" sz="1800" dirty="0">
                <a:latin typeface="Arial" panose="020B0604020202020204" pitchFamily="34" charset="0"/>
                <a:cs typeface="Arial" panose="020B0604020202020204" pitchFamily="34" charset="0"/>
              </a:rPr>
              <a:t>level </a:t>
            </a:r>
            <a:r>
              <a:rPr lang="en-US" sz="1800" dirty="0" smtClean="0">
                <a:latin typeface="Arial" panose="020B0604020202020204" pitchFamily="34" charset="0"/>
                <a:cs typeface="Arial" panose="020B0604020202020204" pitchFamily="34" charset="0"/>
              </a:rPr>
              <a:t>commander for </a:t>
            </a:r>
            <a:r>
              <a:rPr lang="en-US" sz="1800" dirty="0">
                <a:latin typeface="Arial" panose="020B0604020202020204" pitchFamily="34" charset="0"/>
                <a:cs typeface="Arial" panose="020B0604020202020204" pitchFamily="34" charset="0"/>
              </a:rPr>
              <a:t>gender change in DEERS </a:t>
            </a:r>
            <a:endParaRPr lang="en-US" sz="1800" dirty="0" smtClean="0">
              <a:latin typeface="Arial" panose="020B0604020202020204" pitchFamily="34" charset="0"/>
              <a:cs typeface="Arial" panose="020B0604020202020204" pitchFamily="34" charset="0"/>
            </a:endParaRPr>
          </a:p>
          <a:p>
            <a:pPr marL="511175" lvl="1" indent="-285750">
              <a:lnSpc>
                <a:spcPct val="100000"/>
              </a:lnSpc>
              <a:spcBef>
                <a:spcPts val="0"/>
              </a:spcBef>
            </a:pPr>
            <a:r>
              <a:rPr lang="en-US" sz="1800" dirty="0" smtClean="0">
                <a:latin typeface="Arial" panose="020B0604020202020204" pitchFamily="34" charset="0"/>
                <a:cs typeface="Arial" panose="020B0604020202020204" pitchFamily="34" charset="0"/>
              </a:rPr>
              <a:t>Maintains standards during </a:t>
            </a:r>
            <a:r>
              <a:rPr lang="en-US" sz="1800" dirty="0">
                <a:latin typeface="Arial" panose="020B0604020202020204" pitchFamily="34" charset="0"/>
                <a:cs typeface="Arial" panose="020B0604020202020204" pitchFamily="34" charset="0"/>
              </a:rPr>
              <a:t>and </a:t>
            </a:r>
            <a:r>
              <a:rPr lang="en-US" sz="1800" dirty="0" smtClean="0">
                <a:latin typeface="Arial" panose="020B0604020202020204" pitchFamily="34" charset="0"/>
                <a:cs typeface="Arial" panose="020B0604020202020204" pitchFamily="34" charset="0"/>
              </a:rPr>
              <a:t>after </a:t>
            </a:r>
            <a:r>
              <a:rPr lang="en-US" sz="1800" dirty="0">
                <a:latin typeface="Arial" panose="020B0604020202020204" pitchFamily="34" charset="0"/>
                <a:cs typeface="Arial" panose="020B0604020202020204" pitchFamily="34" charset="0"/>
              </a:rPr>
              <a:t>gender </a:t>
            </a:r>
            <a:r>
              <a:rPr lang="en-US" sz="1800" dirty="0" smtClean="0">
                <a:latin typeface="Arial" panose="020B0604020202020204" pitchFamily="34" charset="0"/>
                <a:cs typeface="Arial" panose="020B0604020202020204" pitchFamily="34" charset="0"/>
              </a:rPr>
              <a:t>transition IAW </a:t>
            </a:r>
            <a:r>
              <a:rPr lang="en-US" sz="1800" dirty="0">
                <a:latin typeface="Arial" panose="020B0604020202020204" pitchFamily="34" charset="0"/>
                <a:cs typeface="Arial" panose="020B0604020202020204" pitchFamily="34" charset="0"/>
              </a:rPr>
              <a:t>gender </a:t>
            </a:r>
            <a:r>
              <a:rPr lang="en-US" sz="1800" dirty="0" smtClean="0">
                <a:latin typeface="Arial" panose="020B0604020202020204" pitchFamily="34" charset="0"/>
                <a:cs typeface="Arial" panose="020B0604020202020204" pitchFamily="34" charset="0"/>
              </a:rPr>
              <a:t>marker.</a:t>
            </a:r>
          </a:p>
          <a:p>
            <a:pPr marL="511175" lvl="1" indent="-285750">
              <a:lnSpc>
                <a:spcPct val="100000"/>
              </a:lnSpc>
              <a:spcBef>
                <a:spcPts val="0"/>
              </a:spcBef>
            </a:pPr>
            <a:r>
              <a:rPr lang="en-US" sz="1800" b="1" dirty="0" smtClean="0">
                <a:latin typeface="Arial" panose="020B0604020202020204" pitchFamily="34" charset="0"/>
                <a:cs typeface="Arial" panose="020B0604020202020204" pitchFamily="34" charset="0"/>
              </a:rPr>
              <a:t>Uses </a:t>
            </a:r>
            <a:r>
              <a:rPr lang="en-US" sz="1800" b="1" dirty="0">
                <a:latin typeface="Arial" panose="020B0604020202020204" pitchFamily="34" charset="0"/>
                <a:cs typeface="Arial" panose="020B0604020202020204" pitchFamily="34" charset="0"/>
              </a:rPr>
              <a:t>the billeting, bathroom, and shower facilities associated with their gender marker in </a:t>
            </a:r>
            <a:r>
              <a:rPr lang="en-US" sz="1800" b="1" dirty="0" smtClean="0">
                <a:latin typeface="Arial" panose="020B0604020202020204" pitchFamily="34" charset="0"/>
                <a:cs typeface="Arial" panose="020B0604020202020204" pitchFamily="34" charset="0"/>
              </a:rPr>
              <a:t>DEERS</a:t>
            </a:r>
            <a:endParaRPr lang="en-US" sz="1800" b="1" dirty="0">
              <a:latin typeface="Arial" panose="020B0604020202020204" pitchFamily="34" charset="0"/>
              <a:cs typeface="Arial" panose="020B0604020202020204" pitchFamily="34" charset="0"/>
            </a:endParaRPr>
          </a:p>
        </p:txBody>
      </p:sp>
      <p:sp>
        <p:nvSpPr>
          <p:cNvPr id="4" name="TextBox 3"/>
          <p:cNvSpPr txBox="1"/>
          <p:nvPr/>
        </p:nvSpPr>
        <p:spPr>
          <a:xfrm>
            <a:off x="526093" y="5939931"/>
            <a:ext cx="8206678" cy="523220"/>
          </a:xfrm>
          <a:prstGeom prst="rect">
            <a:avLst/>
          </a:prstGeom>
          <a:solidFill>
            <a:schemeClr val="accent4">
              <a:lumMod val="20000"/>
              <a:lumOff val="80000"/>
            </a:schemeClr>
          </a:solidFill>
          <a:ln>
            <a:solidFill>
              <a:srgbClr val="0066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For RC Soldiers using a civilian medical provider, diagnosis and treatment plan will be subject to validation by a military </a:t>
            </a:r>
            <a:r>
              <a:rPr kumimoji="0" lang="en-US" sz="1400" b="1" i="1"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t>medical provider.</a:t>
            </a:r>
            <a:endParaRPr kumimoji="0" lang="en-US" sz="1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Title 9"/>
          <p:cNvSpPr>
            <a:spLocks noGrp="1"/>
          </p:cNvSpPr>
          <p:nvPr>
            <p:ph type="title"/>
          </p:nvPr>
        </p:nvSpPr>
        <p:spPr>
          <a:xfrm>
            <a:off x="1057835" y="125260"/>
            <a:ext cx="7674936" cy="535987"/>
          </a:xfrm>
        </p:spPr>
        <p:txBody>
          <a:bodyPr>
            <a:noAutofit/>
          </a:bodyPr>
          <a:lstStyle/>
          <a:p>
            <a:pPr algn="ctr"/>
            <a:r>
              <a:rPr lang="en-US" sz="3200" b="1" dirty="0" smtClean="0">
                <a:latin typeface="Arial" panose="020B0604020202020204" pitchFamily="34" charset="0"/>
                <a:cs typeface="Arial" panose="020B0604020202020204" pitchFamily="34" charset="0"/>
              </a:rPr>
              <a:t>Transitioning Soldier Responsibilities</a:t>
            </a:r>
            <a:endParaRPr lang="en-US" sz="3200" b="1" dirty="0"/>
          </a:p>
        </p:txBody>
      </p:sp>
      <p:sp>
        <p:nvSpPr>
          <p:cNvPr id="8" name="Rectangle 7"/>
          <p:cNvSpPr/>
          <p:nvPr/>
        </p:nvSpPr>
        <p:spPr>
          <a:xfrm>
            <a:off x="526093" y="4913169"/>
            <a:ext cx="8206678" cy="830997"/>
          </a:xfrm>
          <a:prstGeom prst="rect">
            <a:avLst/>
          </a:prstGeom>
          <a:solidFill>
            <a:srgbClr val="FFC00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Soldiers who</a:t>
            </a:r>
            <a:r>
              <a:rPr kumimoji="0" lang="en-US" sz="2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identify as transgender should seek assistance from their military medical provider.</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22494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997" y="940046"/>
            <a:ext cx="8543956" cy="3828614"/>
          </a:xfrm>
        </p:spPr>
        <p:txBody>
          <a:bodyPr>
            <a:noAutofit/>
          </a:bodyPr>
          <a:lstStyle/>
          <a:p>
            <a:pPr marL="0" indent="0">
              <a:lnSpc>
                <a:spcPct val="100000"/>
              </a:lnSpc>
              <a:spcBef>
                <a:spcPts val="1600"/>
              </a:spcBef>
              <a:buNone/>
            </a:pPr>
            <a:r>
              <a:rPr lang="en-US" sz="2000" b="1" i="1" u="sng" dirty="0" smtClean="0">
                <a:latin typeface="Arial" panose="020B0604020202020204" pitchFamily="34" charset="0"/>
                <a:cs typeface="Arial" panose="020B0604020202020204" pitchFamily="34" charset="0"/>
              </a:rPr>
              <a:t>Diagnosis</a:t>
            </a:r>
            <a:r>
              <a:rPr lang="en-US" sz="2000" b="1" i="1" u="sng" dirty="0">
                <a:latin typeface="Arial" panose="020B0604020202020204" pitchFamily="34" charset="0"/>
                <a:cs typeface="Arial" panose="020B0604020202020204" pitchFamily="34" charset="0"/>
              </a:rPr>
              <a:t>, </a:t>
            </a:r>
            <a:r>
              <a:rPr lang="en-US" sz="2000" b="1" i="1" u="sng" dirty="0" smtClean="0">
                <a:latin typeface="Arial" panose="020B0604020202020204" pitchFamily="34" charset="0"/>
                <a:cs typeface="Arial" panose="020B0604020202020204" pitchFamily="34" charset="0"/>
              </a:rPr>
              <a:t>treatment </a:t>
            </a:r>
            <a:r>
              <a:rPr lang="en-US" sz="2000" b="1" i="1" u="sng" dirty="0">
                <a:latin typeface="Arial" panose="020B0604020202020204" pitchFamily="34" charset="0"/>
                <a:cs typeface="Arial" panose="020B0604020202020204" pitchFamily="34" charset="0"/>
              </a:rPr>
              <a:t>plan, </a:t>
            </a:r>
            <a:r>
              <a:rPr lang="en-US" sz="2000" b="1" i="1" u="sng" dirty="0" smtClean="0">
                <a:latin typeface="Arial" panose="020B0604020202020204" pitchFamily="34" charset="0"/>
                <a:cs typeface="Arial" panose="020B0604020202020204" pitchFamily="34" charset="0"/>
              </a:rPr>
              <a:t>and confirmation treatment is complete:</a:t>
            </a:r>
          </a:p>
          <a:p>
            <a:pPr marL="568325" lvl="1" indent="-342900">
              <a:lnSpc>
                <a:spcPct val="100000"/>
              </a:lnSpc>
            </a:pPr>
            <a:r>
              <a:rPr lang="en-US" sz="2000" dirty="0" smtClean="0">
                <a:latin typeface="Arial" panose="020B0604020202020204" pitchFamily="34" charset="0"/>
                <a:cs typeface="Arial" panose="020B0604020202020204" pitchFamily="34" charset="0"/>
              </a:rPr>
              <a:t>Assesses Soldier to determine if gender </a:t>
            </a:r>
            <a:r>
              <a:rPr lang="en-US" sz="2000" dirty="0">
                <a:latin typeface="Arial" panose="020B0604020202020204" pitchFamily="34" charset="0"/>
                <a:cs typeface="Arial" panose="020B0604020202020204" pitchFamily="34" charset="0"/>
              </a:rPr>
              <a:t>transition is medically </a:t>
            </a:r>
            <a:r>
              <a:rPr lang="en-US" sz="2000" dirty="0" smtClean="0">
                <a:latin typeface="Arial" panose="020B0604020202020204" pitchFamily="34" charset="0"/>
                <a:cs typeface="Arial" panose="020B0604020202020204" pitchFamily="34" charset="0"/>
              </a:rPr>
              <a:t>necessary</a:t>
            </a:r>
          </a:p>
          <a:p>
            <a:pPr marL="225425" lvl="1" indent="0">
              <a:lnSpc>
                <a:spcPct val="100000"/>
              </a:lnSpc>
              <a:buNone/>
            </a:pP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568325" lvl="1" indent="-342900">
              <a:lnSpc>
                <a:spcPct val="100000"/>
              </a:lnSpc>
              <a:spcBef>
                <a:spcPts val="0"/>
              </a:spcBef>
            </a:pPr>
            <a:r>
              <a:rPr lang="en-US" sz="2000" dirty="0" smtClean="0">
                <a:latin typeface="Arial" panose="020B0604020202020204" pitchFamily="34" charset="0"/>
                <a:cs typeface="Arial" panose="020B0604020202020204" pitchFamily="34" charset="0"/>
              </a:rPr>
              <a:t>Develops a treatment </a:t>
            </a:r>
            <a:r>
              <a:rPr lang="en-US" sz="2000" dirty="0">
                <a:latin typeface="Arial" panose="020B0604020202020204" pitchFamily="34" charset="0"/>
                <a:cs typeface="Arial" panose="020B0604020202020204" pitchFamily="34" charset="0"/>
              </a:rPr>
              <a:t>plan </a:t>
            </a:r>
            <a:r>
              <a:rPr lang="en-US" sz="2000" dirty="0" smtClean="0">
                <a:latin typeface="Arial" panose="020B0604020202020204" pitchFamily="34" charset="0"/>
                <a:cs typeface="Arial" panose="020B0604020202020204" pitchFamily="34" charset="0"/>
              </a:rPr>
              <a:t>with recommended timeline in coordination with commander and Soldier</a:t>
            </a:r>
          </a:p>
          <a:p>
            <a:pPr marL="568325" lvl="1" indent="-342900">
              <a:lnSpc>
                <a:spcPct val="100000"/>
              </a:lnSpc>
              <a:spcBef>
                <a:spcPts val="0"/>
              </a:spcBef>
            </a:pPr>
            <a:endParaRPr lang="en-US" sz="2000" dirty="0" smtClean="0">
              <a:latin typeface="Arial" panose="020B0604020202020204" pitchFamily="34" charset="0"/>
              <a:cs typeface="Arial" panose="020B0604020202020204" pitchFamily="34" charset="0"/>
            </a:endParaRPr>
          </a:p>
          <a:p>
            <a:pPr marL="568325" lvl="1" indent="-342900">
              <a:lnSpc>
                <a:spcPct val="100000"/>
              </a:lnSpc>
              <a:spcBef>
                <a:spcPts val="0"/>
              </a:spcBef>
            </a:pPr>
            <a:r>
              <a:rPr lang="en-US" sz="2000" dirty="0" smtClean="0">
                <a:latin typeface="Arial" panose="020B0604020202020204" pitchFamily="34" charset="0"/>
                <a:cs typeface="Arial" panose="020B0604020202020204" pitchFamily="34" charset="0"/>
              </a:rPr>
              <a:t>Advises </a:t>
            </a:r>
            <a:r>
              <a:rPr lang="en-US" sz="2000" dirty="0">
                <a:latin typeface="Arial" panose="020B0604020202020204" pitchFamily="34" charset="0"/>
                <a:cs typeface="Arial" panose="020B0604020202020204" pitchFamily="34" charset="0"/>
              </a:rPr>
              <a:t>the commander and Soldier on how treatment will impact </a:t>
            </a:r>
            <a:r>
              <a:rPr lang="en-US" sz="2000" dirty="0" smtClean="0">
                <a:latin typeface="Arial" panose="020B0604020202020204" pitchFamily="34" charset="0"/>
                <a:cs typeface="Arial" panose="020B0604020202020204" pitchFamily="34" charset="0"/>
              </a:rPr>
              <a:t>readiness</a:t>
            </a:r>
          </a:p>
          <a:p>
            <a:pPr marL="568325" lvl="1" indent="-342900">
              <a:lnSpc>
                <a:spcPct val="100000"/>
              </a:lnSpc>
              <a:spcBef>
                <a:spcPts val="0"/>
              </a:spcBef>
            </a:pPr>
            <a:endParaRPr lang="en-US" sz="2000" dirty="0" smtClean="0">
              <a:latin typeface="Arial" panose="020B0604020202020204" pitchFamily="34" charset="0"/>
              <a:cs typeface="Arial" panose="020B0604020202020204" pitchFamily="34" charset="0"/>
            </a:endParaRPr>
          </a:p>
          <a:p>
            <a:pPr marL="568325" lvl="1" indent="-342900">
              <a:lnSpc>
                <a:spcPct val="100000"/>
              </a:lnSpc>
              <a:spcBef>
                <a:spcPts val="0"/>
              </a:spcBef>
            </a:pPr>
            <a:r>
              <a:rPr lang="en-US" sz="2000" dirty="0" smtClean="0">
                <a:latin typeface="Arial" panose="020B0604020202020204" pitchFamily="34" charset="0"/>
                <a:cs typeface="Arial" panose="020B0604020202020204" pitchFamily="34" charset="0"/>
              </a:rPr>
              <a:t>Informs the commander and Soldier when treatment is complete</a:t>
            </a:r>
          </a:p>
        </p:txBody>
      </p:sp>
      <p:sp>
        <p:nvSpPr>
          <p:cNvPr id="10" name="Title 9"/>
          <p:cNvSpPr>
            <a:spLocks noGrp="1"/>
          </p:cNvSpPr>
          <p:nvPr>
            <p:ph type="title"/>
          </p:nvPr>
        </p:nvSpPr>
        <p:spPr>
          <a:xfrm>
            <a:off x="896470" y="125260"/>
            <a:ext cx="8247530" cy="535987"/>
          </a:xfrm>
        </p:spPr>
        <p:txBody>
          <a:bodyPr>
            <a:noAutofit/>
          </a:bodyPr>
          <a:lstStyle/>
          <a:p>
            <a:pPr algn="ctr"/>
            <a:r>
              <a:rPr lang="en-US" sz="3200" b="1" dirty="0" smtClean="0">
                <a:latin typeface="Arial" panose="020B0604020202020204" pitchFamily="34" charset="0"/>
                <a:cs typeface="Arial" panose="020B0604020202020204" pitchFamily="34" charset="0"/>
              </a:rPr>
              <a:t>Medical Treatment Team Responsibilities</a:t>
            </a:r>
            <a:endParaRPr lang="en-US" sz="3200" b="1" dirty="0"/>
          </a:p>
        </p:txBody>
      </p:sp>
      <p:sp>
        <p:nvSpPr>
          <p:cNvPr id="8" name="Rectangle 7"/>
          <p:cNvSpPr/>
          <p:nvPr/>
        </p:nvSpPr>
        <p:spPr>
          <a:xfrm>
            <a:off x="357997" y="5670919"/>
            <a:ext cx="8430165" cy="800219"/>
          </a:xfrm>
          <a:prstGeom prst="rect">
            <a:avLst/>
          </a:prstGeom>
          <a:solidFill>
            <a:srgbClr val="FFC00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Military Medical Providers will provide a diagnosis, develop a treatment plan, and confirm treatment plan is complete.</a:t>
            </a:r>
            <a:endParaRPr kumimoji="0" lang="en-US" sz="23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42978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188" y="833146"/>
            <a:ext cx="8740588" cy="5605361"/>
          </a:xfrm>
        </p:spPr>
        <p:txBody>
          <a:bodyPr>
            <a:noAutofit/>
          </a:bodyPr>
          <a:lstStyle/>
          <a:p>
            <a:pPr>
              <a:lnSpc>
                <a:spcPct val="100000"/>
              </a:lnSpc>
              <a:spcBef>
                <a:spcPts val="1600"/>
              </a:spcBef>
              <a:buFont typeface="Wingdings" panose="05000000000000000000" pitchFamily="2" charset="2"/>
              <a:buChar char="Ø"/>
            </a:pPr>
            <a:r>
              <a:rPr lang="en-US" sz="1800" b="1" i="1" u="sng" dirty="0" smtClean="0">
                <a:latin typeface="Arial" panose="020B0604020202020204" pitchFamily="34" charset="0"/>
                <a:cs typeface="Arial" panose="020B0604020202020204" pitchFamily="34" charset="0"/>
              </a:rPr>
              <a:t>Maintain unit readiness, support </a:t>
            </a:r>
            <a:r>
              <a:rPr lang="en-US" sz="1800" b="1" i="1" u="sng" dirty="0">
                <a:latin typeface="Arial" panose="020B0604020202020204" pitchFamily="34" charset="0"/>
                <a:cs typeface="Arial" panose="020B0604020202020204" pitchFamily="34" charset="0"/>
              </a:rPr>
              <a:t>the </a:t>
            </a:r>
            <a:r>
              <a:rPr lang="en-US" sz="1800" b="1" i="1" u="sng" dirty="0" smtClean="0">
                <a:latin typeface="Arial" panose="020B0604020202020204" pitchFamily="34" charset="0"/>
                <a:cs typeface="Arial" panose="020B0604020202020204" pitchFamily="34" charset="0"/>
              </a:rPr>
              <a:t>Soldier, approve </a:t>
            </a:r>
            <a:r>
              <a:rPr lang="en-US" sz="1800" b="1" i="1" u="sng" dirty="0">
                <a:latin typeface="Arial" panose="020B0604020202020204" pitchFamily="34" charset="0"/>
                <a:cs typeface="Arial" panose="020B0604020202020204" pitchFamily="34" charset="0"/>
              </a:rPr>
              <a:t>timing of medical treatment plan, and approve gender marker </a:t>
            </a:r>
            <a:r>
              <a:rPr lang="en-US" sz="1800" b="1" i="1" u="sng" dirty="0" smtClean="0">
                <a:latin typeface="Arial" panose="020B0604020202020204" pitchFamily="34" charset="0"/>
                <a:cs typeface="Arial" panose="020B0604020202020204" pitchFamily="34" charset="0"/>
              </a:rPr>
              <a:t>change:</a:t>
            </a:r>
            <a:endParaRPr lang="en-US" sz="1400" b="1" i="1" u="sng" dirty="0">
              <a:latin typeface="Arial" panose="020B0604020202020204" pitchFamily="34" charset="0"/>
              <a:cs typeface="Arial" panose="020B0604020202020204" pitchFamily="34" charset="0"/>
            </a:endParaRPr>
          </a:p>
          <a:p>
            <a:pPr marL="574675" lvl="1" indent="-234950">
              <a:lnSpc>
                <a:spcPct val="100000"/>
              </a:lnSpc>
              <a:spcBef>
                <a:spcPts val="0"/>
              </a:spcBef>
              <a:buSzPct val="100000"/>
              <a:buFont typeface="Courier New" panose="02070309020205020404" pitchFamily="49" charset="0"/>
              <a:buChar char="o"/>
            </a:pPr>
            <a:r>
              <a:rPr lang="en-US" sz="1600" dirty="0" smtClean="0">
                <a:latin typeface="Arial" panose="020B0604020202020204" pitchFamily="34" charset="0"/>
                <a:cs typeface="Arial" panose="020B0604020202020204" pitchFamily="34" charset="0"/>
              </a:rPr>
              <a:t>Maintain</a:t>
            </a:r>
            <a:r>
              <a:rPr lang="en-US" sz="1600" b="1"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overall readiness of the command, to include morale, welfare, good order and </a:t>
            </a:r>
            <a:r>
              <a:rPr lang="en-US" sz="1600" dirty="0" smtClean="0">
                <a:latin typeface="Arial" panose="020B0604020202020204" pitchFamily="34" charset="0"/>
                <a:cs typeface="Arial" panose="020B0604020202020204" pitchFamily="34" charset="0"/>
              </a:rPr>
              <a:t>discipline</a:t>
            </a:r>
          </a:p>
          <a:p>
            <a:pPr marL="574675" lvl="1" indent="-234950">
              <a:lnSpc>
                <a:spcPct val="100000"/>
              </a:lnSpc>
              <a:spcBef>
                <a:spcPts val="0"/>
              </a:spcBef>
              <a:buSzPct val="100000"/>
              <a:buFont typeface="Courier New" panose="02070309020205020404" pitchFamily="49" charset="0"/>
              <a:buChar char="o"/>
            </a:pPr>
            <a:endParaRPr lang="en-US" sz="1600" dirty="0">
              <a:latin typeface="Arial" panose="020B0604020202020204" pitchFamily="34" charset="0"/>
              <a:cs typeface="Arial" panose="020B0604020202020204" pitchFamily="34" charset="0"/>
            </a:endParaRPr>
          </a:p>
          <a:p>
            <a:pPr marL="574675" lvl="1" indent="-234950">
              <a:lnSpc>
                <a:spcPct val="100000"/>
              </a:lnSpc>
              <a:spcBef>
                <a:spcPts val="0"/>
              </a:spcBef>
              <a:buSzPct val="100000"/>
              <a:buFont typeface="Courier New" panose="02070309020205020404" pitchFamily="49" charset="0"/>
              <a:buChar char="o"/>
            </a:pPr>
            <a:r>
              <a:rPr lang="en-US" sz="1600" dirty="0" smtClean="0">
                <a:latin typeface="Arial" panose="020B0604020202020204" pitchFamily="34" charset="0"/>
                <a:cs typeface="Arial" panose="020B0604020202020204" pitchFamily="34" charset="0"/>
              </a:rPr>
              <a:t>Ensure all Soldiers are treated with dignity and respect</a:t>
            </a:r>
          </a:p>
          <a:p>
            <a:pPr marL="574675" lvl="1" indent="-234950">
              <a:lnSpc>
                <a:spcPct val="100000"/>
              </a:lnSpc>
              <a:spcBef>
                <a:spcPts val="0"/>
              </a:spcBef>
              <a:buSzPct val="100000"/>
              <a:buFont typeface="Courier New" panose="02070309020205020404" pitchFamily="49" charset="0"/>
              <a:buChar char="o"/>
            </a:pPr>
            <a:endParaRPr lang="en-US" sz="1600" dirty="0" smtClean="0">
              <a:latin typeface="Arial" panose="020B0604020202020204" pitchFamily="34" charset="0"/>
              <a:cs typeface="Arial" panose="020B0604020202020204" pitchFamily="34" charset="0"/>
            </a:endParaRPr>
          </a:p>
          <a:p>
            <a:pPr marL="574675" lvl="1" indent="-234950">
              <a:lnSpc>
                <a:spcPct val="100000"/>
              </a:lnSpc>
              <a:spcBef>
                <a:spcPts val="0"/>
              </a:spcBef>
              <a:buSzPct val="100000"/>
              <a:buFont typeface="Courier New" panose="02070309020205020404" pitchFamily="49" charset="0"/>
              <a:buChar char="o"/>
            </a:pPr>
            <a:r>
              <a:rPr lang="en-US" sz="1600" dirty="0" smtClean="0">
                <a:latin typeface="Arial" panose="020B0604020202020204" pitchFamily="34" charset="0"/>
                <a:cs typeface="Arial" panose="020B0604020202020204" pitchFamily="34" charset="0"/>
              </a:rPr>
              <a:t>Approve timing, </a:t>
            </a:r>
            <a:r>
              <a:rPr lang="en-US" sz="1600" dirty="0">
                <a:latin typeface="Arial" panose="020B0604020202020204" pitchFamily="34" charset="0"/>
                <a:cs typeface="Arial" panose="020B0604020202020204" pitchFamily="34" charset="0"/>
              </a:rPr>
              <a:t>or adjustment </a:t>
            </a:r>
            <a:r>
              <a:rPr lang="en-US" sz="1600" dirty="0" smtClean="0">
                <a:latin typeface="Arial" panose="020B0604020202020204" pitchFamily="34" charset="0"/>
                <a:cs typeface="Arial" panose="020B0604020202020204" pitchFamily="34" charset="0"/>
              </a:rPr>
              <a:t>to the timing, of the medical treatment plan (MTP); Consult Service Central Coordination Cell (SCCC) upon receipt of the request to approve timing, or adjustments to timing of MTP </a:t>
            </a:r>
          </a:p>
          <a:p>
            <a:pPr marL="574675" lvl="1" indent="-234950">
              <a:lnSpc>
                <a:spcPct val="100000"/>
              </a:lnSpc>
              <a:spcBef>
                <a:spcPts val="0"/>
              </a:spcBef>
              <a:buSzPct val="100000"/>
              <a:buFont typeface="Courier New" panose="02070309020205020404" pitchFamily="49" charset="0"/>
              <a:buChar char="o"/>
            </a:pPr>
            <a:endParaRPr lang="en-US" sz="1600" dirty="0" smtClean="0">
              <a:latin typeface="Arial" panose="020B0604020202020204" pitchFamily="34" charset="0"/>
              <a:cs typeface="Arial" panose="020B0604020202020204" pitchFamily="34" charset="0"/>
            </a:endParaRPr>
          </a:p>
          <a:p>
            <a:pPr marL="574675" lvl="1" indent="-234950">
              <a:lnSpc>
                <a:spcPct val="100000"/>
              </a:lnSpc>
              <a:spcBef>
                <a:spcPts val="0"/>
              </a:spcBef>
              <a:buFont typeface="Courier New" panose="02070309020205020404" pitchFamily="49" charset="0"/>
              <a:buChar char="o"/>
            </a:pPr>
            <a:r>
              <a:rPr lang="en-US" sz="1600" dirty="0" smtClean="0">
                <a:latin typeface="Arial" panose="020B0604020202020204" pitchFamily="34" charset="0"/>
                <a:cs typeface="Arial" panose="020B0604020202020204" pitchFamily="34" charset="0"/>
              </a:rPr>
              <a:t>Upon </a:t>
            </a:r>
            <a:r>
              <a:rPr lang="en-US" sz="1600" dirty="0">
                <a:latin typeface="Arial" panose="020B0604020202020204" pitchFamily="34" charset="0"/>
                <a:cs typeface="Arial" panose="020B0604020202020204" pitchFamily="34" charset="0"/>
              </a:rPr>
              <a:t>receipt of request to change the Soldier’s gender marker, confirm the package supporting the request is complete and notify the Soldier of any deficiencies  </a:t>
            </a:r>
            <a:endParaRPr lang="en-US" sz="1600" dirty="0" smtClean="0">
              <a:latin typeface="Arial" panose="020B0604020202020204" pitchFamily="34" charset="0"/>
              <a:cs typeface="Arial" panose="020B0604020202020204" pitchFamily="34" charset="0"/>
            </a:endParaRPr>
          </a:p>
          <a:p>
            <a:pPr marL="574675" lvl="1" indent="-234950">
              <a:lnSpc>
                <a:spcPct val="100000"/>
              </a:lnSpc>
              <a:spcBef>
                <a:spcPts val="0"/>
              </a:spcBef>
              <a:buFont typeface="Courier New" panose="02070309020205020404" pitchFamily="49" charset="0"/>
              <a:buChar char="o"/>
            </a:pPr>
            <a:endParaRPr lang="en-US" sz="1600" dirty="0" smtClean="0">
              <a:solidFill>
                <a:srgbClr val="FF0000"/>
              </a:solidFill>
              <a:latin typeface="Arial" panose="020B0604020202020204" pitchFamily="34" charset="0"/>
              <a:cs typeface="Arial" panose="020B0604020202020204" pitchFamily="34" charset="0"/>
            </a:endParaRPr>
          </a:p>
          <a:p>
            <a:pPr marL="574675" lvl="1" indent="-234950">
              <a:lnSpc>
                <a:spcPct val="100000"/>
              </a:lnSpc>
              <a:spcBef>
                <a:spcPts val="0"/>
              </a:spcBef>
              <a:buFont typeface="Courier New" panose="02070309020205020404" pitchFamily="49" charset="0"/>
              <a:buChar char="o"/>
            </a:pPr>
            <a:r>
              <a:rPr lang="en-US" sz="1600" dirty="0" smtClean="0">
                <a:latin typeface="Arial" panose="020B0604020202020204" pitchFamily="34" charset="0"/>
                <a:cs typeface="Arial" panose="020B0604020202020204" pitchFamily="34" charset="0"/>
              </a:rPr>
              <a:t>Approve completed request to change Soldier’s gender marker within 30 days of receipt (60 for RC) of a completed request; Consult SCCC upon receipt of request, forward approval through chain of command to CG, HRC </a:t>
            </a:r>
          </a:p>
          <a:p>
            <a:pPr marL="574675" lvl="1" indent="-234950">
              <a:lnSpc>
                <a:spcPct val="100000"/>
              </a:lnSpc>
              <a:spcBef>
                <a:spcPts val="0"/>
              </a:spcBef>
              <a:buFont typeface="Courier New" panose="02070309020205020404" pitchFamily="49" charset="0"/>
              <a:buChar char="o"/>
            </a:pPr>
            <a:endParaRPr lang="en-US" sz="1600" dirty="0" smtClean="0">
              <a:latin typeface="Arial" panose="020B0604020202020204" pitchFamily="34" charset="0"/>
              <a:cs typeface="Arial" panose="020B0604020202020204" pitchFamily="34" charset="0"/>
            </a:endParaRPr>
          </a:p>
          <a:p>
            <a:pPr marL="574675" lvl="1" indent="-234950">
              <a:lnSpc>
                <a:spcPct val="100000"/>
              </a:lnSpc>
              <a:spcBef>
                <a:spcPts val="0"/>
              </a:spcBef>
              <a:buFont typeface="Courier New" panose="02070309020205020404" pitchFamily="49" charset="0"/>
              <a:buChar char="o"/>
            </a:pPr>
            <a:r>
              <a:rPr lang="en-US" sz="1600" dirty="0">
                <a:latin typeface="Arial" panose="020B0604020202020204" pitchFamily="34" charset="0"/>
                <a:cs typeface="Arial" panose="020B0604020202020204" pitchFamily="34" charset="0"/>
              </a:rPr>
              <a:t>If a transgender Soldier is pending OCONUS travel for deployment, assignment, TDY, leave or pass, consult with the servicing </a:t>
            </a:r>
            <a:r>
              <a:rPr lang="en-US" sz="1600" dirty="0" smtClean="0">
                <a:latin typeface="Arial" panose="020B0604020202020204" pitchFamily="34" charset="0"/>
                <a:cs typeface="Arial" panose="020B0604020202020204" pitchFamily="34" charset="0"/>
              </a:rPr>
              <a:t>SJA regarding host nation laws and customs</a:t>
            </a:r>
            <a:endParaRPr lang="en-US" sz="1600" dirty="0">
              <a:latin typeface="Arial" panose="020B0604020202020204" pitchFamily="34" charset="0"/>
              <a:cs typeface="Arial" panose="020B0604020202020204" pitchFamily="34" charset="0"/>
            </a:endParaRPr>
          </a:p>
          <a:p>
            <a:pPr marL="574675" lvl="1" indent="-234950">
              <a:lnSpc>
                <a:spcPct val="100000"/>
              </a:lnSpc>
              <a:spcBef>
                <a:spcPts val="0"/>
              </a:spcBef>
              <a:buFont typeface="Courier New" panose="02070309020205020404" pitchFamily="49" charset="0"/>
              <a:buChar char="o"/>
            </a:pPr>
            <a:endParaRPr lang="en-US" sz="1600" b="1" dirty="0">
              <a:latin typeface="Arial" panose="020B0604020202020204" pitchFamily="34" charset="0"/>
              <a:cs typeface="Arial" panose="020B0604020202020204" pitchFamily="34" charset="0"/>
            </a:endParaRPr>
          </a:p>
        </p:txBody>
      </p:sp>
      <p:sp>
        <p:nvSpPr>
          <p:cNvPr id="10" name="Title 9"/>
          <p:cNvSpPr>
            <a:spLocks noGrp="1"/>
          </p:cNvSpPr>
          <p:nvPr>
            <p:ph type="title"/>
          </p:nvPr>
        </p:nvSpPr>
        <p:spPr>
          <a:xfrm>
            <a:off x="1057835" y="71470"/>
            <a:ext cx="7996518" cy="535987"/>
          </a:xfrm>
        </p:spPr>
        <p:txBody>
          <a:bodyPr>
            <a:noAutofit/>
          </a:bodyPr>
          <a:lstStyle/>
          <a:p>
            <a:pPr algn="ctr"/>
            <a:r>
              <a:rPr lang="en-US" sz="3200" b="1" dirty="0" smtClean="0">
                <a:latin typeface="Arial" panose="020B0604020202020204" pitchFamily="34" charset="0"/>
                <a:cs typeface="Arial" panose="020B0604020202020204" pitchFamily="34" charset="0"/>
              </a:rPr>
              <a:t>Commander Roles </a:t>
            </a:r>
            <a:r>
              <a:rPr lang="en-US" sz="3200" b="1" dirty="0">
                <a:latin typeface="Arial" panose="020B0604020202020204" pitchFamily="34" charset="0"/>
                <a:cs typeface="Arial" panose="020B0604020202020204" pitchFamily="34" charset="0"/>
              </a:rPr>
              <a:t>and </a:t>
            </a:r>
            <a:r>
              <a:rPr lang="en-US" sz="3200" b="1" dirty="0" smtClean="0">
                <a:latin typeface="Arial" panose="020B0604020202020204" pitchFamily="34" charset="0"/>
                <a:cs typeface="Arial" panose="020B0604020202020204" pitchFamily="34" charset="0"/>
              </a:rPr>
              <a:t>Responsibilities</a:t>
            </a:r>
            <a:endParaRPr lang="en-US" sz="3200" b="1" dirty="0"/>
          </a:p>
        </p:txBody>
      </p:sp>
      <p:sp>
        <p:nvSpPr>
          <p:cNvPr id="8" name="Rectangle 7"/>
          <p:cNvSpPr/>
          <p:nvPr/>
        </p:nvSpPr>
        <p:spPr>
          <a:xfrm>
            <a:off x="526093" y="5823852"/>
            <a:ext cx="8206678" cy="707886"/>
          </a:xfrm>
          <a:prstGeom prst="rect">
            <a:avLst/>
          </a:prstGeom>
          <a:solidFill>
            <a:srgbClr val="FFC000"/>
          </a:solidFill>
        </p:spPr>
        <p:txBody>
          <a:bodyPr wrap="square">
            <a:spAutoFit/>
          </a:bodyPr>
          <a:lstStyle/>
          <a:p>
            <a:pPr algn="ctr"/>
            <a:r>
              <a:rPr lang="en-US" sz="2000" b="1" dirty="0" smtClean="0">
                <a:latin typeface="Arial" panose="020B0604020202020204" pitchFamily="34" charset="0"/>
                <a:cs typeface="Arial" panose="020B0604020202020204" pitchFamily="34" charset="0"/>
              </a:rPr>
              <a:t>Commanders will approve the timing of medical treatment based on individual Soldier welfare and unit readiness requirements.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217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706"/>
            <a:ext cx="9144000" cy="517161"/>
          </a:xfrm>
        </p:spPr>
        <p:txBody>
          <a:bodyPr>
            <a:noAutofit/>
          </a:bodyPr>
          <a:lstStyle/>
          <a:p>
            <a:pPr algn="ctr"/>
            <a:r>
              <a:rPr lang="en-US" sz="3200" b="1" dirty="0">
                <a:latin typeface="Arial" panose="020B0604020202020204" pitchFamily="34" charset="0"/>
                <a:cs typeface="Arial" panose="020B0604020202020204" pitchFamily="34" charset="0"/>
              </a:rPr>
              <a:t>Guidance for </a:t>
            </a:r>
            <a:r>
              <a:rPr lang="en-US" sz="3200" b="1" dirty="0" smtClean="0">
                <a:latin typeface="Arial" panose="020B0604020202020204" pitchFamily="34" charset="0"/>
                <a:cs typeface="Arial" panose="020B0604020202020204" pitchFamily="34" charset="0"/>
              </a:rPr>
              <a:t>Commanders</a:t>
            </a:r>
            <a:endParaRPr lang="en-US" sz="3200" b="1" dirty="0">
              <a:latin typeface="Arial" panose="020B0604020202020204" pitchFamily="34" charset="0"/>
              <a:cs typeface="Arial" panose="020B0604020202020204" pitchFamily="34" charset="0"/>
            </a:endParaRPr>
          </a:p>
        </p:txBody>
      </p:sp>
      <p:sp>
        <p:nvSpPr>
          <p:cNvPr id="7" name="TextBox 6"/>
          <p:cNvSpPr txBox="1"/>
          <p:nvPr/>
        </p:nvSpPr>
        <p:spPr>
          <a:xfrm>
            <a:off x="469816" y="1014297"/>
            <a:ext cx="8204367" cy="2677656"/>
          </a:xfrm>
          <a:prstGeom prst="rect">
            <a:avLst/>
          </a:prstGeom>
          <a:solidFill>
            <a:schemeClr val="accent4">
              <a:lumMod val="20000"/>
              <a:lumOff val="80000"/>
            </a:schemeClr>
          </a:solidFill>
        </p:spPr>
        <p:txBody>
          <a:bodyPr wrap="square" rtlCol="0">
            <a:spAutoFit/>
          </a:bodyPr>
          <a:lstStyle/>
          <a:p>
            <a:pPr algn="ctr"/>
            <a:r>
              <a:rPr lang="en-US" sz="2400" dirty="0">
                <a:latin typeface="Arial" panose="020B0604020202020204" pitchFamily="34" charset="0"/>
                <a:cs typeface="Arial" panose="020B0604020202020204" pitchFamily="34" charset="0"/>
              </a:rPr>
              <a:t>Unique to military service, commanders are responsible and accountable for the overall readiness of their </a:t>
            </a:r>
            <a:r>
              <a:rPr lang="en-US" sz="2400" dirty="0" smtClean="0">
                <a:latin typeface="Arial" panose="020B0604020202020204" pitchFamily="34" charset="0"/>
                <a:cs typeface="Arial" panose="020B0604020202020204" pitchFamily="34" charset="0"/>
              </a:rPr>
              <a:t>commands.  </a:t>
            </a:r>
            <a:r>
              <a:rPr lang="en-US" sz="2400" dirty="0">
                <a:latin typeface="Arial" panose="020B0604020202020204" pitchFamily="34" charset="0"/>
                <a:cs typeface="Arial" panose="020B0604020202020204" pitchFamily="34" charset="0"/>
              </a:rPr>
              <a:t>They are also responsible for the collective morale and welfare and good order and discipline of the unit, and for fostering a command climate where all members of the command are treated with dignity and respect.</a:t>
            </a:r>
          </a:p>
        </p:txBody>
      </p:sp>
      <p:sp>
        <p:nvSpPr>
          <p:cNvPr id="5" name="Rectangle 4"/>
          <p:cNvSpPr/>
          <p:nvPr/>
        </p:nvSpPr>
        <p:spPr>
          <a:xfrm>
            <a:off x="558094" y="4120738"/>
            <a:ext cx="8206678" cy="1938992"/>
          </a:xfrm>
          <a:prstGeom prst="rect">
            <a:avLst/>
          </a:prstGeom>
          <a:solidFill>
            <a:srgbClr val="FFC000"/>
          </a:solidFill>
        </p:spPr>
        <p:txBody>
          <a:bodyPr wrap="square">
            <a:spAutoFit/>
          </a:bodyPr>
          <a:lstStyle/>
          <a:p>
            <a:pPr algn="ctr"/>
            <a:r>
              <a:rPr lang="en-US" sz="2400" b="1" dirty="0" smtClean="0">
                <a:latin typeface="Arial" panose="020B0604020202020204" pitchFamily="34" charset="0"/>
                <a:cs typeface="Arial" panose="020B0604020202020204" pitchFamily="34" charset="0"/>
              </a:rPr>
              <a:t>Commanders at all levels will balance individual Soldier welfare with unit readiness.  Commanders may not deny the Soldier medically necessary treatment, but brigade-level commanders approve the timing of the medical treatment plan. </a:t>
            </a:r>
            <a:endParaRPr lang="en-US" sz="2400" strike="sngStrik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989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6518" y="1009131"/>
            <a:ext cx="8229600" cy="476951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 January 25, 2021, the President signed an Executive Order entitled, "Enabling All Qualified Americans to Serve Their Country in Uniform," establishing as the policy of the United States that all Americans who are qualified to serve in the Armed Forces of the United States should be eligible to serve and that all transgender individuals who wish to serve in the </a:t>
            </a:r>
            <a:r>
              <a:rPr kumimoji="0" lang="en-US" sz="2400" b="0"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U.S</a:t>
            </a:r>
            <a:r>
              <a:rPr kumimoji="0" lang="en-US" sz="24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military and can meet the appropriate standards shall be able to do so openly and free from discrimination.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2400" b="1" i="1" u="sng"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445770" marR="445770" lvl="0" indent="0" algn="ctr" defTabSz="914400" rtl="0" eaLnBrk="1" fontAlgn="auto" latinLnBrk="0" hangingPunct="1">
              <a:lnSpc>
                <a:spcPct val="115000"/>
              </a:lnSpc>
              <a:spcBef>
                <a:spcPts val="750"/>
              </a:spcBef>
              <a:spcAft>
                <a:spcPts val="1350"/>
              </a:spcAft>
              <a:buClrTx/>
              <a:buSzTx/>
              <a:buFontTx/>
              <a:buNone/>
              <a:tabLst/>
              <a:defRPr/>
            </a:pPr>
            <a:endParaRPr kumimoji="0" lang="en-US" sz="2400" b="1"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Secretary of Defense </a:t>
            </a: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Lloyd Austin, </a:t>
            </a: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January 29, 2021</a:t>
            </a: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99371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15441"/>
            <a:ext cx="8131845" cy="707048"/>
          </a:xfrm>
        </p:spPr>
        <p:txBody>
          <a:bodyPr>
            <a:noAutofit/>
          </a:bodyPr>
          <a:lstStyle/>
          <a:p>
            <a:pPr algn="ctr"/>
            <a:r>
              <a:rPr lang="en-US" sz="3200" b="1" dirty="0" smtClean="0">
                <a:latin typeface="Arial" panose="020B0604020202020204" pitchFamily="34" charset="0"/>
                <a:cs typeface="Arial" panose="020B0604020202020204" pitchFamily="34" charset="0"/>
              </a:rPr>
              <a:t>Exception to Policy (ETP) Process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7906" y="887506"/>
            <a:ext cx="8534399" cy="5390746"/>
          </a:xfrm>
        </p:spPr>
        <p:txBody>
          <a:bodyPr>
            <a:noAutofit/>
          </a:bodyPr>
          <a:lstStyle/>
          <a:p>
            <a:pPr marL="0" indent="0">
              <a:lnSpc>
                <a:spcPts val="1920"/>
              </a:lnSpc>
              <a:spcBef>
                <a:spcPts val="2400"/>
              </a:spcBef>
              <a:buNone/>
            </a:pPr>
            <a:r>
              <a:rPr lang="en-US" sz="2000" b="1" dirty="0" smtClean="0">
                <a:latin typeface="Arial" panose="020B0604020202020204" pitchFamily="34" charset="0"/>
                <a:cs typeface="Arial" panose="020B0604020202020204" pitchFamily="34" charset="0"/>
              </a:rPr>
              <a:t>The process for requesting an ETP </a:t>
            </a:r>
            <a:r>
              <a:rPr lang="en-US" sz="2000" b="1" dirty="0">
                <a:latin typeface="Arial" panose="020B0604020202020204" pitchFamily="34" charset="0"/>
                <a:cs typeface="Arial" panose="020B0604020202020204" pitchFamily="34" charset="0"/>
              </a:rPr>
              <a:t>to depart from the standards of a Soldier’s gender marker in </a:t>
            </a:r>
            <a:r>
              <a:rPr lang="en-US" sz="2000" b="1" dirty="0" smtClean="0">
                <a:latin typeface="Arial" panose="020B0604020202020204" pitchFamily="34" charset="0"/>
                <a:cs typeface="Arial" panose="020B0604020202020204" pitchFamily="34" charset="0"/>
              </a:rPr>
              <a:t>DEERS is as follows:</a:t>
            </a:r>
            <a:endParaRPr lang="en-US" sz="2000" b="1"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Approval authority for requests for an ETP to Army standards associated with gender transition is withheld to </a:t>
            </a:r>
            <a:r>
              <a:rPr lang="en-US" sz="1400" dirty="0">
                <a:latin typeface="Arial" panose="020B0604020202020204" pitchFamily="34" charset="0"/>
                <a:cs typeface="Arial" panose="020B0604020202020204" pitchFamily="34" charset="0"/>
              </a:rPr>
              <a:t>the Assistant Secretary of </a:t>
            </a:r>
            <a:r>
              <a:rPr lang="en-US" sz="1400" dirty="0" smtClean="0">
                <a:latin typeface="Arial" panose="020B0604020202020204" pitchFamily="34" charset="0"/>
                <a:cs typeface="Arial" panose="020B0604020202020204" pitchFamily="34" charset="0"/>
              </a:rPr>
              <a:t>Army </a:t>
            </a:r>
            <a:r>
              <a:rPr lang="en-US" sz="1400" dirty="0">
                <a:latin typeface="Arial" panose="020B0604020202020204" pitchFamily="34" charset="0"/>
                <a:cs typeface="Arial" panose="020B0604020202020204" pitchFamily="34" charset="0"/>
              </a:rPr>
              <a:t>for Manpower and Reserve Affairs (ASA/M&amp;RA) </a:t>
            </a:r>
            <a:r>
              <a:rPr lang="en-US" sz="1400" dirty="0" smtClean="0">
                <a:latin typeface="Arial" panose="020B0604020202020204" pitchFamily="34" charset="0"/>
                <a:cs typeface="Arial" panose="020B0604020202020204" pitchFamily="34" charset="0"/>
              </a:rPr>
              <a:t>for decision</a:t>
            </a:r>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Commanders </a:t>
            </a:r>
            <a:r>
              <a:rPr lang="en-US" sz="1400" dirty="0">
                <a:latin typeface="Arial" panose="020B0604020202020204" pitchFamily="34" charset="0"/>
                <a:cs typeface="Arial" panose="020B0604020202020204" pitchFamily="34" charset="0"/>
              </a:rPr>
              <a:t>must forward ETP </a:t>
            </a:r>
            <a:r>
              <a:rPr lang="en-US" sz="1400" dirty="0" smtClean="0">
                <a:latin typeface="Arial" panose="020B0604020202020204" pitchFamily="34" charset="0"/>
                <a:cs typeface="Arial" panose="020B0604020202020204" pitchFamily="34" charset="0"/>
              </a:rPr>
              <a:t>requests (NLT 60 days after receipt) through the </a:t>
            </a:r>
            <a:r>
              <a:rPr lang="en-US" sz="1400" dirty="0">
                <a:latin typeface="Arial" panose="020B0604020202020204" pitchFamily="34" charset="0"/>
                <a:cs typeface="Arial" panose="020B0604020202020204" pitchFamily="34" charset="0"/>
              </a:rPr>
              <a:t>first general officer in the chain of </a:t>
            </a:r>
            <a:r>
              <a:rPr lang="en-US" sz="1400" dirty="0" smtClean="0">
                <a:latin typeface="Arial" panose="020B0604020202020204" pitchFamily="34" charset="0"/>
                <a:cs typeface="Arial" panose="020B0604020202020204" pitchFamily="34" charset="0"/>
              </a:rPr>
              <a:t>command </a:t>
            </a:r>
            <a:r>
              <a:rPr lang="en-US" sz="1400" dirty="0">
                <a:latin typeface="Arial" panose="020B0604020202020204" pitchFamily="34" charset="0"/>
                <a:cs typeface="Arial" panose="020B0604020202020204" pitchFamily="34" charset="0"/>
              </a:rPr>
              <a:t>to the </a:t>
            </a:r>
            <a:r>
              <a:rPr lang="en-US" sz="1400" dirty="0" smtClean="0">
                <a:latin typeface="Arial" panose="020B0604020202020204" pitchFamily="34" charset="0"/>
                <a:cs typeface="Arial" panose="020B0604020202020204" pitchFamily="34" charset="0"/>
              </a:rPr>
              <a:t>SCCC</a:t>
            </a:r>
            <a:endParaRPr lang="en-US" sz="1400" strike="sngStrike"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ETP request requires MMP medical diagnosis and an approved treatment plan timeline with an estimated date for completion</a:t>
            </a:r>
          </a:p>
          <a:p>
            <a:r>
              <a:rPr lang="en-US" sz="1400" dirty="0" smtClean="0">
                <a:latin typeface="Arial" panose="020B0604020202020204" pitchFamily="34" charset="0"/>
                <a:cs typeface="Arial" panose="020B0604020202020204" pitchFamily="34" charset="0"/>
              </a:rPr>
              <a:t>Commanders </a:t>
            </a:r>
            <a:r>
              <a:rPr lang="en-US" sz="1400" dirty="0">
                <a:latin typeface="Arial" panose="020B0604020202020204" pitchFamily="34" charset="0"/>
                <a:cs typeface="Arial" panose="020B0604020202020204" pitchFamily="34" charset="0"/>
              </a:rPr>
              <a:t>should include in their </a:t>
            </a:r>
            <a:r>
              <a:rPr lang="en-US" sz="1400" dirty="0" smtClean="0">
                <a:latin typeface="Arial" panose="020B0604020202020204" pitchFamily="34" charset="0"/>
                <a:cs typeface="Arial" panose="020B0604020202020204" pitchFamily="34" charset="0"/>
              </a:rPr>
              <a:t>comments a discussion of </a:t>
            </a:r>
            <a:r>
              <a:rPr lang="en-US" sz="1400" dirty="0">
                <a:latin typeface="Arial" panose="020B0604020202020204" pitchFamily="34" charset="0"/>
                <a:cs typeface="Arial" panose="020B0604020202020204" pitchFamily="34" charset="0"/>
              </a:rPr>
              <a:t>other actions considered or used, and why </a:t>
            </a:r>
            <a:r>
              <a:rPr lang="en-US" sz="1400" dirty="0" smtClean="0">
                <a:latin typeface="Arial" panose="020B0604020202020204" pitchFamily="34" charset="0"/>
                <a:cs typeface="Arial" panose="020B0604020202020204" pitchFamily="34" charset="0"/>
              </a:rPr>
              <a:t>these actions </a:t>
            </a:r>
            <a:r>
              <a:rPr lang="en-US" sz="1400" dirty="0">
                <a:latin typeface="Arial" panose="020B0604020202020204" pitchFamily="34" charset="0"/>
                <a:cs typeface="Arial" panose="020B0604020202020204" pitchFamily="34" charset="0"/>
              </a:rPr>
              <a:t>were ineffective or </a:t>
            </a:r>
            <a:r>
              <a:rPr lang="en-US" sz="1400" dirty="0" smtClean="0">
                <a:latin typeface="Arial" panose="020B0604020202020204" pitchFamily="34" charset="0"/>
                <a:cs typeface="Arial" panose="020B0604020202020204" pitchFamily="34" charset="0"/>
              </a:rPr>
              <a:t>inadequate</a:t>
            </a:r>
          </a:p>
          <a:p>
            <a:pPr marL="0" indent="0">
              <a:buNone/>
            </a:pPr>
            <a:endParaRPr lang="en-US" sz="1400" dirty="0" smtClean="0">
              <a:latin typeface="Arial" panose="020B0604020202020204" pitchFamily="34" charset="0"/>
              <a:cs typeface="Arial" panose="020B0604020202020204" pitchFamily="34" charset="0"/>
            </a:endParaRPr>
          </a:p>
          <a:p>
            <a:pPr marL="0" indent="0">
              <a:buNone/>
            </a:pPr>
            <a:r>
              <a:rPr lang="en-US" sz="2000" b="1" dirty="0" smtClean="0">
                <a:solidFill>
                  <a:srgbClr val="0066FF"/>
                </a:solidFill>
                <a:latin typeface="Arial" panose="020B0604020202020204" pitchFamily="34" charset="0"/>
                <a:cs typeface="Arial" panose="020B0604020202020204" pitchFamily="34" charset="0"/>
              </a:rPr>
              <a:t>Commander’s considerations:</a:t>
            </a:r>
          </a:p>
          <a:p>
            <a:r>
              <a:rPr lang="en-US" sz="1400" dirty="0" smtClean="0">
                <a:latin typeface="Arial" panose="020B0604020202020204" pitchFamily="34" charset="0"/>
                <a:cs typeface="Arial" panose="020B0604020202020204" pitchFamily="34" charset="0"/>
              </a:rPr>
              <a:t>May establish or adjust local policies on the use of billeting, bathroom, and shower facilities subject to regulation by the military </a:t>
            </a:r>
          </a:p>
          <a:p>
            <a:r>
              <a:rPr lang="en-US" sz="1400" dirty="0" smtClean="0">
                <a:latin typeface="Arial" panose="020B0604020202020204" pitchFamily="34" charset="0"/>
                <a:cs typeface="Arial" panose="020B0604020202020204" pitchFamily="34" charset="0"/>
              </a:rPr>
              <a:t>May accommodate privacy concerns for all Soldiers using existing facilities and furnishings where possible and will modify facilities only when other options are ineffective</a:t>
            </a:r>
          </a:p>
          <a:p>
            <a:pPr>
              <a:lnSpc>
                <a:spcPct val="100000"/>
              </a:lnSpc>
            </a:pPr>
            <a:r>
              <a:rPr lang="en-US" sz="1400" dirty="0" smtClean="0">
                <a:latin typeface="Arial" panose="020B0604020202020204" pitchFamily="34" charset="0"/>
                <a:cs typeface="Arial" panose="020B0604020202020204" pitchFamily="34" charset="0"/>
              </a:rPr>
              <a:t>Should try other </a:t>
            </a:r>
            <a:r>
              <a:rPr lang="en-US" sz="1400" dirty="0">
                <a:latin typeface="Arial" panose="020B0604020202020204" pitchFamily="34" charset="0"/>
                <a:cs typeface="Arial" panose="020B0604020202020204" pitchFamily="34" charset="0"/>
              </a:rPr>
              <a:t>options </a:t>
            </a:r>
            <a:r>
              <a:rPr lang="en-US" sz="1400" dirty="0" smtClean="0">
                <a:latin typeface="Arial" panose="020B0604020202020204" pitchFamily="34" charset="0"/>
                <a:cs typeface="Arial" panose="020B0604020202020204" pitchFamily="34" charset="0"/>
              </a:rPr>
              <a:t>to provide reasonable accommodations instead of </a:t>
            </a:r>
            <a:r>
              <a:rPr lang="en-US" sz="1400" dirty="0">
                <a:latin typeface="Arial" panose="020B0604020202020204" pitchFamily="34" charset="0"/>
                <a:cs typeface="Arial" panose="020B0604020202020204" pitchFamily="34" charset="0"/>
              </a:rPr>
              <a:t>an </a:t>
            </a:r>
            <a:r>
              <a:rPr lang="en-US" sz="1400" dirty="0" smtClean="0">
                <a:latin typeface="Arial" panose="020B0604020202020204" pitchFamily="34" charset="0"/>
                <a:cs typeface="Arial" panose="020B0604020202020204" pitchFamily="34" charset="0"/>
              </a:rPr>
              <a:t>ETP (</a:t>
            </a:r>
            <a:r>
              <a:rPr lang="en-US" sz="1400" dirty="0">
                <a:latin typeface="Arial" panose="020B0604020202020204" pitchFamily="34" charset="0"/>
                <a:cs typeface="Arial" panose="020B0604020202020204" pitchFamily="34" charset="0"/>
              </a:rPr>
              <a:t>e.g., obtaining a medical profile, adjusting APFT date</a:t>
            </a:r>
            <a:r>
              <a:rPr lang="en-US" sz="1400" dirty="0" smtClean="0">
                <a:latin typeface="Arial" panose="020B0604020202020204" pitchFamily="34" charset="0"/>
                <a:cs typeface="Arial" panose="020B0604020202020204" pitchFamily="34" charset="0"/>
              </a:rPr>
              <a:t>); however, once received, the ETP request must be processed.  Medical profiles must be carefully considered and consistent with AR 600-9 and AR 40-501.</a:t>
            </a:r>
          </a:p>
        </p:txBody>
      </p:sp>
    </p:spTree>
    <p:extLst>
      <p:ext uri="{BB962C8B-B14F-4D97-AF65-F5344CB8AC3E}">
        <p14:creationId xmlns:p14="http://schemas.microsoft.com/office/powerpoint/2010/main" val="25680526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9576" y="176866"/>
            <a:ext cx="8056540" cy="1131980"/>
          </a:xfrm>
        </p:spPr>
        <p:txBody>
          <a:bodyPr>
            <a:normAutofit fontScale="90000"/>
          </a:bodyPr>
          <a:lstStyle/>
          <a:p>
            <a:pPr algn="ctr"/>
            <a:r>
              <a:rPr lang="en-US" sz="3600" b="1" dirty="0">
                <a:latin typeface="Arial" panose="020B0604020202020204" pitchFamily="34" charset="0"/>
                <a:cs typeface="Arial" panose="020B0604020202020204" pitchFamily="34" charset="0"/>
              </a:rPr>
              <a:t>Vignette 1: </a:t>
            </a:r>
            <a:r>
              <a:rPr lang="en-US" sz="3600" b="1" dirty="0" smtClean="0">
                <a:latin typeface="Arial" panose="020B0604020202020204" pitchFamily="34" charset="0"/>
                <a:cs typeface="Arial" panose="020B0604020202020204" pitchFamily="34" charset="0"/>
              </a:rPr>
              <a:t>No Gender Dysphoria</a:t>
            </a:r>
            <a:r>
              <a:rPr lang="en-US" sz="2325" dirty="0">
                <a:solidFill>
                  <a:srgbClr val="FF0000"/>
                </a:solidFill>
                <a:latin typeface="Arial" panose="020B0604020202020204" pitchFamily="34" charset="0"/>
                <a:cs typeface="Arial" panose="020B0604020202020204" pitchFamily="34" charset="0"/>
              </a:rPr>
              <a:t/>
            </a:r>
            <a:br>
              <a:rPr lang="en-US" sz="2325" dirty="0">
                <a:solidFill>
                  <a:srgbClr val="FF0000"/>
                </a:solidFill>
                <a:latin typeface="Arial" panose="020B0604020202020204" pitchFamily="34" charset="0"/>
                <a:cs typeface="Arial" panose="020B0604020202020204" pitchFamily="34" charset="0"/>
              </a:rPr>
            </a:br>
            <a:endParaRPr lang="en-US" dirty="0">
              <a:solidFill>
                <a:srgbClr val="FF0000"/>
              </a:solidFill>
            </a:endParaRPr>
          </a:p>
        </p:txBody>
      </p:sp>
      <p:sp>
        <p:nvSpPr>
          <p:cNvPr id="6" name="Content Placeholder 5"/>
          <p:cNvSpPr>
            <a:spLocks noGrp="1"/>
          </p:cNvSpPr>
          <p:nvPr>
            <p:ph sz="half" idx="1"/>
          </p:nvPr>
        </p:nvSpPr>
        <p:spPr>
          <a:xfrm>
            <a:off x="251013" y="950867"/>
            <a:ext cx="4263838" cy="4351338"/>
          </a:xfrm>
        </p:spPr>
        <p:txBody>
          <a:bodyPr>
            <a:noAutofit/>
          </a:bodyPr>
          <a:lstStyle/>
          <a:p>
            <a:pPr marL="0" indent="0">
              <a:lnSpc>
                <a:spcPct val="150000"/>
              </a:lnSpc>
              <a:buNone/>
            </a:pPr>
            <a:r>
              <a:rPr lang="en-US" sz="2400" b="1" dirty="0">
                <a:latin typeface="Arial" panose="020B0604020202020204" pitchFamily="34" charset="0"/>
                <a:cs typeface="Arial" panose="020B0604020202020204" pitchFamily="34" charset="0"/>
              </a:rPr>
              <a:t>Vignette</a:t>
            </a:r>
            <a:r>
              <a:rPr lang="en-US" sz="2400" b="1"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0" indent="0">
              <a:lnSpc>
                <a:spcPct val="100000"/>
              </a:lnSpc>
              <a:buNone/>
            </a:pPr>
            <a:r>
              <a:rPr lang="en-US" sz="1800" dirty="0" smtClean="0">
                <a:latin typeface="Arial" panose="020B0604020202020204" pitchFamily="34" charset="0"/>
                <a:cs typeface="Arial" panose="020B0604020202020204" pitchFamily="34" charset="0"/>
              </a:rPr>
              <a:t>Soldier who was assigned </a:t>
            </a:r>
            <a:r>
              <a:rPr lang="en-US" sz="1800" dirty="0">
                <a:latin typeface="Arial" panose="020B0604020202020204" pitchFamily="34" charset="0"/>
                <a:cs typeface="Arial" panose="020B0604020202020204" pitchFamily="34" charset="0"/>
              </a:rPr>
              <a:t>male at birth says </a:t>
            </a:r>
            <a:r>
              <a:rPr lang="en-US" sz="1800" dirty="0" smtClean="0">
                <a:latin typeface="Arial" panose="020B0604020202020204" pitchFamily="34" charset="0"/>
                <a:cs typeface="Arial" panose="020B0604020202020204" pitchFamily="34" charset="0"/>
              </a:rPr>
              <a:t>he </a:t>
            </a:r>
            <a:r>
              <a:rPr lang="en-US" sz="1800" dirty="0">
                <a:latin typeface="Arial" panose="020B0604020202020204" pitchFamily="34" charset="0"/>
                <a:cs typeface="Arial" panose="020B0604020202020204" pitchFamily="34" charset="0"/>
              </a:rPr>
              <a:t>identifies as female</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Soldier lives as a female in his off-duty hours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He has no medical diagnosis, </a:t>
            </a:r>
            <a:r>
              <a:rPr lang="en-US" sz="1800" dirty="0" smtClean="0">
                <a:latin typeface="Arial" panose="020B0604020202020204" pitchFamily="34" charset="0"/>
                <a:cs typeface="Arial" panose="020B0604020202020204" pitchFamily="34" charset="0"/>
              </a:rPr>
              <a:t>does </a:t>
            </a:r>
            <a:r>
              <a:rPr lang="en-US" sz="1800" dirty="0">
                <a:latin typeface="Arial" panose="020B0604020202020204" pitchFamily="34" charset="0"/>
                <a:cs typeface="Arial" panose="020B0604020202020204" pitchFamily="34" charset="0"/>
              </a:rPr>
              <a:t>not plan to seek medical treatment, and does not experience significant distress relating to his gender </a:t>
            </a:r>
            <a:r>
              <a:rPr lang="en-US" sz="1800" dirty="0" smtClean="0">
                <a:latin typeface="Arial" panose="020B0604020202020204" pitchFamily="34" charset="0"/>
                <a:cs typeface="Arial" panose="020B0604020202020204" pitchFamily="34" charset="0"/>
              </a:rPr>
              <a:t>identity. Soldier is </a:t>
            </a:r>
            <a:r>
              <a:rPr lang="en-US" sz="1800" dirty="0">
                <a:latin typeface="Arial" panose="020B0604020202020204" pitchFamily="34" charset="0"/>
                <a:cs typeface="Arial" panose="020B0604020202020204" pitchFamily="34" charset="0"/>
              </a:rPr>
              <a:t>not requesting to be treated as a female while on duty.</a:t>
            </a:r>
          </a:p>
        </p:txBody>
      </p:sp>
      <p:sp>
        <p:nvSpPr>
          <p:cNvPr id="8" name="Content Placeholder 7"/>
          <p:cNvSpPr>
            <a:spLocks noGrp="1"/>
          </p:cNvSpPr>
          <p:nvPr>
            <p:ph sz="half" idx="2"/>
          </p:nvPr>
        </p:nvSpPr>
        <p:spPr>
          <a:xfrm>
            <a:off x="4514849" y="787145"/>
            <a:ext cx="4411267" cy="5748126"/>
          </a:xfrm>
        </p:spPr>
        <p:txBody>
          <a:bodyPr>
            <a:normAutofit/>
          </a:bodyPr>
          <a:lstStyle/>
          <a:p>
            <a:pPr marL="0" indent="0">
              <a:buNone/>
            </a:pPr>
            <a:r>
              <a:rPr lang="en-US" sz="2400" b="1" dirty="0" smtClean="0">
                <a:latin typeface="Arial" panose="020B0604020202020204" pitchFamily="34" charset="0"/>
                <a:cs typeface="Arial" panose="020B0604020202020204" pitchFamily="34" charset="0"/>
              </a:rPr>
              <a:t>Considerations </a:t>
            </a:r>
            <a:r>
              <a:rPr lang="en-US" sz="2400" b="1" dirty="0">
                <a:latin typeface="Arial" panose="020B0604020202020204" pitchFamily="34" charset="0"/>
                <a:cs typeface="Arial" panose="020B0604020202020204" pitchFamily="34" charset="0"/>
              </a:rPr>
              <a:t>and Responsibilities</a:t>
            </a:r>
            <a:r>
              <a:rPr lang="en-US" sz="24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Treat the Soldier with dignity and respect.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No </a:t>
            </a:r>
            <a:r>
              <a:rPr lang="en-US" sz="1800" dirty="0">
                <a:latin typeface="Arial" panose="020B0604020202020204" pitchFamily="34" charset="0"/>
                <a:cs typeface="Arial" panose="020B0604020202020204" pitchFamily="34" charset="0"/>
              </a:rPr>
              <a:t>further action is required.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If Soldier later requests to be identified as a female during duty hours and/or experiences increased distress relating to his gender identity, inform Soldier of the Army’s Transgender policy and recommend that he see a military medical provider. Gender transition in the Army begins when a Soldier receives a diagnosis from a military medical provider indicating that gender transition is medically necessary.  </a:t>
            </a:r>
            <a:endParaRPr lang="en-US" sz="1800" dirty="0">
              <a:latin typeface="Arial" panose="020B0604020202020204" pitchFamily="34" charset="0"/>
              <a:cs typeface="Arial" panose="020B0604020202020204" pitchFamily="34" charset="0"/>
            </a:endParaRPr>
          </a:p>
        </p:txBody>
      </p:sp>
      <p:sp>
        <p:nvSpPr>
          <p:cNvPr id="5" name="TextBox 9"/>
          <p:cNvSpPr txBox="1"/>
          <p:nvPr/>
        </p:nvSpPr>
        <p:spPr>
          <a:xfrm>
            <a:off x="4417951" y="668655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4173022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8245"/>
            <a:ext cx="7886700" cy="805474"/>
          </a:xfrm>
        </p:spPr>
        <p:txBody>
          <a:bodyPr>
            <a:norm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2: No Diagnosis</a:t>
            </a:r>
            <a:endParaRPr lang="en-US" sz="3200" dirty="0"/>
          </a:p>
        </p:txBody>
      </p:sp>
      <p:sp>
        <p:nvSpPr>
          <p:cNvPr id="6" name="Content Placeholder 5"/>
          <p:cNvSpPr>
            <a:spLocks noGrp="1"/>
          </p:cNvSpPr>
          <p:nvPr>
            <p:ph sz="half" idx="1"/>
          </p:nvPr>
        </p:nvSpPr>
        <p:spPr>
          <a:xfrm>
            <a:off x="280706" y="957469"/>
            <a:ext cx="4162425" cy="4351338"/>
          </a:xfrm>
        </p:spPr>
        <p:txBody>
          <a:bodyPr>
            <a:noAutofit/>
          </a:bodyPr>
          <a:lstStyle/>
          <a:p>
            <a:pPr marL="0" indent="0">
              <a:lnSpc>
                <a:spcPct val="150000"/>
              </a:lnSpc>
              <a:buNone/>
            </a:pPr>
            <a:r>
              <a:rPr lang="en-US" sz="2400" b="1" dirty="0">
                <a:latin typeface="Arial" panose="020B0604020202020204" pitchFamily="34" charset="0"/>
                <a:cs typeface="Arial" panose="020B0604020202020204" pitchFamily="34" charset="0"/>
              </a:rPr>
              <a:t>Vignette</a:t>
            </a:r>
            <a:r>
              <a:rPr lang="en-US" sz="2400" b="1"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0" indent="0">
              <a:lnSpc>
                <a:spcPct val="100000"/>
              </a:lnSpc>
              <a:buNone/>
            </a:pPr>
            <a:r>
              <a:rPr lang="en-US" sz="1800" dirty="0">
                <a:latin typeface="Arial" panose="020B0604020202020204" pitchFamily="34" charset="0"/>
                <a:cs typeface="Arial" panose="020B0604020202020204" pitchFamily="34" charset="0"/>
              </a:rPr>
              <a:t>Soldier is assigned female at birth.  She tells her first sergeant that she identifies as male and would like to be treated as a male</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She has not yet seen a military medical provider</a:t>
            </a:r>
            <a:r>
              <a:rPr lang="en-US" sz="1600" dirty="0">
                <a:latin typeface="Arial" panose="020B0604020202020204" pitchFamily="34" charset="0"/>
                <a:cs typeface="Arial" panose="020B0604020202020204" pitchFamily="34" charset="0"/>
              </a:rPr>
              <a:t>.  </a:t>
            </a:r>
          </a:p>
        </p:txBody>
      </p:sp>
      <p:sp>
        <p:nvSpPr>
          <p:cNvPr id="8" name="Content Placeholder 7"/>
          <p:cNvSpPr>
            <a:spLocks noGrp="1"/>
          </p:cNvSpPr>
          <p:nvPr>
            <p:ph sz="half" idx="2"/>
          </p:nvPr>
        </p:nvSpPr>
        <p:spPr>
          <a:xfrm>
            <a:off x="4514849" y="764965"/>
            <a:ext cx="4411267" cy="5617905"/>
          </a:xfrm>
        </p:spPr>
        <p:txBody>
          <a:bodyPr>
            <a:normAutofit lnSpcReduction="10000"/>
          </a:bodyPr>
          <a:lstStyle/>
          <a:p>
            <a:pPr marL="0" indent="0">
              <a:buNone/>
            </a:pPr>
            <a:r>
              <a:rPr lang="en-US" sz="2400" b="1" dirty="0" smtClean="0">
                <a:latin typeface="Arial" panose="020B0604020202020204" pitchFamily="34" charset="0"/>
                <a:cs typeface="Arial" panose="020B0604020202020204" pitchFamily="34" charset="0"/>
              </a:rPr>
              <a:t>Considerations </a:t>
            </a:r>
            <a:r>
              <a:rPr lang="en-US" sz="2400" b="1" dirty="0">
                <a:latin typeface="Arial" panose="020B0604020202020204" pitchFamily="34" charset="0"/>
                <a:cs typeface="Arial" panose="020B0604020202020204" pitchFamily="34" charset="0"/>
              </a:rPr>
              <a:t>and Responsibilities</a:t>
            </a:r>
            <a:r>
              <a:rPr lang="en-US" sz="24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Treat Soldier with dignity and respect.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latin typeface="Arial" panose="020B0604020202020204" pitchFamily="34" charset="0"/>
                <a:cs typeface="Arial" panose="020B0604020202020204" pitchFamily="34" charset="0"/>
              </a:rPr>
              <a:t>Inform </a:t>
            </a:r>
            <a:r>
              <a:rPr lang="en-US" sz="1800" dirty="0">
                <a:latin typeface="Arial" panose="020B0604020202020204" pitchFamily="34" charset="0"/>
                <a:cs typeface="Arial" panose="020B0604020202020204" pitchFamily="34" charset="0"/>
              </a:rPr>
              <a:t>Soldier that the Army recognizes a Soldier’s gender by the Soldier’s gender marker in DEERs.  Coincident with that gender marker, the Soldier is responsible to meet all standards for uniforms and grooming; body composition assessment; physical readiness testing; Military Personnel Drug Abuse Testing Program participation; and other standards applied with consideration of the Soldier’s gender.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a:latin typeface="Arial" panose="020B0604020202020204" pitchFamily="34" charset="0"/>
                <a:cs typeface="Arial" panose="020B0604020202020204" pitchFamily="34" charset="0"/>
              </a:rPr>
              <a:t>A</a:t>
            </a:r>
            <a:r>
              <a:rPr lang="en-US" sz="1800" dirty="0" smtClean="0">
                <a:latin typeface="Arial" panose="020B0604020202020204" pitchFamily="34" charset="0"/>
                <a:cs typeface="Arial" panose="020B0604020202020204" pitchFamily="34" charset="0"/>
              </a:rPr>
              <a:t>dvise </a:t>
            </a:r>
            <a:r>
              <a:rPr lang="en-US" sz="1800" dirty="0">
                <a:latin typeface="Arial" panose="020B0604020202020204" pitchFamily="34" charset="0"/>
                <a:cs typeface="Arial" panose="020B0604020202020204" pitchFamily="34" charset="0"/>
              </a:rPr>
              <a:t>Soldier to see a military medical provider. </a:t>
            </a:r>
            <a:r>
              <a:rPr lang="en-US" sz="1800" dirty="0" smtClean="0">
                <a:latin typeface="Arial" panose="020B0604020202020204" pitchFamily="34" charset="0"/>
                <a:cs typeface="Arial" panose="020B0604020202020204" pitchFamily="34" charset="0"/>
              </a:rPr>
              <a:t>Gender transition in the Army begins when a Soldier receives a diagnosis from a military medical provider indicating that a Soldier’s gender transition is medically necessary.</a:t>
            </a:r>
          </a:p>
        </p:txBody>
      </p:sp>
      <p:sp>
        <p:nvSpPr>
          <p:cNvPr id="5" name="TextBox 9"/>
          <p:cNvSpPr txBox="1"/>
          <p:nvPr/>
        </p:nvSpPr>
        <p:spPr>
          <a:xfrm>
            <a:off x="4417951" y="669671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2031016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64260"/>
            <a:ext cx="7886700" cy="1325563"/>
          </a:xfrm>
        </p:spPr>
        <p:txBody>
          <a:bodyPr>
            <a:norm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3: </a:t>
            </a:r>
            <a:r>
              <a:rPr lang="en-US" sz="3200" b="1" dirty="0">
                <a:latin typeface="Arial" panose="020B0604020202020204" pitchFamily="34" charset="0"/>
                <a:cs typeface="Arial" panose="020B0604020202020204" pitchFamily="34" charset="0"/>
              </a:rPr>
              <a:t>Inability to meet standards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Male to Female </a:t>
            </a:r>
            <a:r>
              <a:rPr lang="en-US" sz="3200" dirty="0" smtClean="0">
                <a:latin typeface="Arial" panose="020B0604020202020204" pitchFamily="34" charset="0"/>
                <a:cs typeface="Arial" panose="020B0604020202020204" pitchFamily="34" charset="0"/>
              </a:rPr>
              <a:t>transition</a:t>
            </a:r>
            <a:endParaRPr lang="en-US" sz="3200" strike="sngStrike" dirty="0"/>
          </a:p>
        </p:txBody>
      </p:sp>
      <p:sp>
        <p:nvSpPr>
          <p:cNvPr id="6" name="Content Placeholder 5"/>
          <p:cNvSpPr>
            <a:spLocks noGrp="1"/>
          </p:cNvSpPr>
          <p:nvPr>
            <p:ph sz="half" idx="1"/>
          </p:nvPr>
        </p:nvSpPr>
        <p:spPr>
          <a:xfrm>
            <a:off x="235882" y="995691"/>
            <a:ext cx="4162425" cy="4725496"/>
          </a:xfrm>
        </p:spPr>
        <p:txBody>
          <a:bodyPr>
            <a:noAutofit/>
          </a:bodyPr>
          <a:lstStyle/>
          <a:p>
            <a:pPr marL="0" indent="0">
              <a:lnSpc>
                <a:spcPct val="150000"/>
              </a:lnSpc>
              <a:buNone/>
            </a:pPr>
            <a:r>
              <a:rPr lang="en-US" sz="2400" b="1" dirty="0">
                <a:latin typeface="Arial" panose="020B0604020202020204" pitchFamily="34" charset="0"/>
                <a:cs typeface="Arial" panose="020B0604020202020204" pitchFamily="34" charset="0"/>
              </a:rPr>
              <a:t>Vignette</a:t>
            </a:r>
            <a:r>
              <a:rPr lang="en-US" sz="2400" b="1" dirty="0" smtClean="0">
                <a:latin typeface="Arial" panose="020B0604020202020204" pitchFamily="34" charset="0"/>
                <a:cs typeface="Arial" panose="020B0604020202020204" pitchFamily="34" charset="0"/>
              </a:rPr>
              <a:t>:</a:t>
            </a:r>
          </a:p>
          <a:p>
            <a:pPr marL="0" indent="0">
              <a:lnSpc>
                <a:spcPct val="100000"/>
              </a:lnSpc>
              <a:spcBef>
                <a:spcPts val="0"/>
              </a:spcBef>
              <a:buNone/>
            </a:pPr>
            <a:r>
              <a:rPr lang="en-US" sz="1800" dirty="0" smtClean="0">
                <a:latin typeface="Arial" panose="020B0604020202020204" pitchFamily="34" charset="0"/>
                <a:cs typeface="Arial" panose="020B0604020202020204" pitchFamily="34" charset="0"/>
              </a:rPr>
              <a:t>A Solider is transitioning to become female and has </a:t>
            </a:r>
            <a:r>
              <a:rPr lang="en-US" sz="1800" dirty="0">
                <a:latin typeface="Arial" panose="020B0604020202020204" pitchFamily="34" charset="0"/>
                <a:cs typeface="Arial" panose="020B0604020202020204" pitchFamily="34" charset="0"/>
              </a:rPr>
              <a:t>an approved medical treatment plan (MTP). </a:t>
            </a:r>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MTP includes feminizing hormone therapy and is expected to be complete in six months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After five months, however, it becomes increasingly difficult for the Soldier to meet the male body composition and physical readiness standards, although the MTP is not </a:t>
            </a:r>
            <a:r>
              <a:rPr lang="en-US" sz="1800" dirty="0" smtClean="0">
                <a:latin typeface="Arial" panose="020B0604020202020204" pitchFamily="34" charset="0"/>
                <a:cs typeface="Arial" panose="020B0604020202020204" pitchFamily="34" charset="0"/>
              </a:rPr>
              <a:t>complete</a:t>
            </a:r>
            <a:r>
              <a:rPr lang="en-US" sz="1800" dirty="0">
                <a:latin typeface="Arial" panose="020B0604020202020204" pitchFamily="34" charset="0"/>
                <a:cs typeface="Arial" panose="020B0604020202020204" pitchFamily="34" charset="0"/>
              </a:rPr>
              <a:t>. </a:t>
            </a:r>
          </a:p>
          <a:p>
            <a:pPr marL="0" indent="0">
              <a:lnSpc>
                <a:spcPts val="1400"/>
              </a:lnSpc>
              <a:spcBef>
                <a:spcPts val="0"/>
              </a:spcBef>
              <a:buNone/>
            </a:pPr>
            <a:endParaRPr lang="en-US" sz="1800" dirty="0">
              <a:latin typeface="Arial" panose="020B0604020202020204" pitchFamily="34" charset="0"/>
              <a:cs typeface="Arial" panose="020B0604020202020204" pitchFamily="34" charset="0"/>
            </a:endParaRPr>
          </a:p>
        </p:txBody>
      </p:sp>
      <p:sp>
        <p:nvSpPr>
          <p:cNvPr id="8" name="Content Placeholder 7"/>
          <p:cNvSpPr>
            <a:spLocks noGrp="1"/>
          </p:cNvSpPr>
          <p:nvPr>
            <p:ph sz="half" idx="2"/>
          </p:nvPr>
        </p:nvSpPr>
        <p:spPr>
          <a:xfrm>
            <a:off x="4398307" y="980406"/>
            <a:ext cx="4647149" cy="4756066"/>
          </a:xfrm>
        </p:spPr>
        <p:txBody>
          <a:bodyPr>
            <a:normAutofit lnSpcReduction="10000"/>
          </a:bodyPr>
          <a:lstStyle/>
          <a:p>
            <a:pPr marL="0" indent="0">
              <a:buNone/>
            </a:pPr>
            <a:r>
              <a:rPr lang="en-US" sz="2400" b="1" dirty="0">
                <a:latin typeface="Arial" panose="020B0604020202020204" pitchFamily="34" charset="0"/>
                <a:cs typeface="Arial" panose="020B0604020202020204" pitchFamily="34" charset="0"/>
              </a:rPr>
              <a:t>Considerations and Responsibilities</a:t>
            </a:r>
            <a:r>
              <a:rPr lang="en-US" sz="2400" dirty="0">
                <a:latin typeface="Arial" panose="020B0604020202020204" pitchFamily="34" charset="0"/>
                <a:cs typeface="Arial" panose="020B0604020202020204" pitchFamily="34" charset="0"/>
              </a:rPr>
              <a:t>:</a:t>
            </a:r>
          </a:p>
          <a:p>
            <a:pPr marL="257175" indent="-257175">
              <a:spcBef>
                <a:spcPts val="0"/>
              </a:spcBef>
              <a:buFont typeface="Arial" panose="020B0604020202020204" pitchFamily="34" charset="0"/>
              <a:buAutoNum type="arabicPeriod"/>
            </a:pPr>
            <a:r>
              <a:rPr lang="en-US" sz="1700" dirty="0" smtClean="0">
                <a:latin typeface="Arial" panose="020B0604020202020204" pitchFamily="34" charset="0"/>
                <a:cs typeface="Arial" panose="020B0604020202020204" pitchFamily="34" charset="0"/>
              </a:rPr>
              <a:t>Commander should work with the Soldier and the military medical provider (MMP) to accommodate </a:t>
            </a:r>
            <a:r>
              <a:rPr lang="en-US" sz="1700" dirty="0">
                <a:latin typeface="Arial" panose="020B0604020202020204" pitchFamily="34" charset="0"/>
                <a:cs typeface="Arial" panose="020B0604020202020204" pitchFamily="34" charset="0"/>
              </a:rPr>
              <a:t>the Soldier without conflicting with </a:t>
            </a:r>
            <a:r>
              <a:rPr lang="en-US" sz="1700" dirty="0" smtClean="0">
                <a:latin typeface="Arial" panose="020B0604020202020204" pitchFamily="34" charset="0"/>
                <a:cs typeface="Arial" panose="020B0604020202020204" pitchFamily="34" charset="0"/>
              </a:rPr>
              <a:t>Army standards, such </a:t>
            </a:r>
            <a:r>
              <a:rPr lang="en-US" sz="1700" dirty="0">
                <a:latin typeface="Arial" panose="020B0604020202020204" pitchFamily="34" charset="0"/>
                <a:cs typeface="Arial" panose="020B0604020202020204" pitchFamily="34" charset="0"/>
              </a:rPr>
              <a:t>as moving the </a:t>
            </a:r>
            <a:r>
              <a:rPr lang="en-US" sz="1700" dirty="0" smtClean="0">
                <a:latin typeface="Arial" panose="020B0604020202020204" pitchFamily="34" charset="0"/>
                <a:cs typeface="Arial" panose="020B0604020202020204" pitchFamily="34" charset="0"/>
              </a:rPr>
              <a:t>physical fitness test date or authorizing </a:t>
            </a:r>
            <a:r>
              <a:rPr lang="en-US" sz="1700" dirty="0">
                <a:latin typeface="Arial" panose="020B0604020202020204" pitchFamily="34" charset="0"/>
                <a:cs typeface="Arial" panose="020B0604020202020204" pitchFamily="34" charset="0"/>
              </a:rPr>
              <a:t>extended </a:t>
            </a:r>
            <a:r>
              <a:rPr lang="en-US" sz="1700" dirty="0" smtClean="0">
                <a:latin typeface="Arial" panose="020B0604020202020204" pitchFamily="34" charset="0"/>
                <a:cs typeface="Arial" panose="020B0604020202020204" pitchFamily="34" charset="0"/>
              </a:rPr>
              <a:t>leave. Any medical profile must meet criteria consistent with AR 600-9 and should be treated as any other medical issue would be treated.</a:t>
            </a:r>
          </a:p>
          <a:p>
            <a:pPr marL="257175" indent="-257175">
              <a:buAutoNum type="arabicPeriod"/>
            </a:pPr>
            <a:r>
              <a:rPr lang="en-US" sz="1700" dirty="0" smtClean="0">
                <a:latin typeface="Arial" panose="020B0604020202020204" pitchFamily="34" charset="0"/>
                <a:cs typeface="Arial" panose="020B0604020202020204" pitchFamily="34" charset="0"/>
              </a:rPr>
              <a:t>The </a:t>
            </a:r>
            <a:r>
              <a:rPr lang="en-US" sz="1700" dirty="0">
                <a:latin typeface="Arial" panose="020B0604020202020204" pitchFamily="34" charset="0"/>
                <a:cs typeface="Arial" panose="020B0604020202020204" pitchFamily="34" charset="0"/>
              </a:rPr>
              <a:t>Soldier is responsible to </a:t>
            </a:r>
            <a:r>
              <a:rPr lang="en-US" sz="1700" dirty="0" smtClean="0">
                <a:latin typeface="Arial" panose="020B0604020202020204" pitchFamily="34" charset="0"/>
                <a:cs typeface="Arial" panose="020B0604020202020204" pitchFamily="34" charset="0"/>
              </a:rPr>
              <a:t>continue to meet all male standards until the gender marker is changed in DEERS in accordance with this policy. However, Soldiers </a:t>
            </a:r>
            <a:r>
              <a:rPr lang="en-US" sz="1700" dirty="0">
                <a:latin typeface="Arial" panose="020B0604020202020204" pitchFamily="34" charset="0"/>
                <a:cs typeface="Arial" panose="020B0604020202020204" pitchFamily="34" charset="0"/>
              </a:rPr>
              <a:t>may request an ETP to depart from the standards of a Soldier’s gender marker in </a:t>
            </a:r>
            <a:r>
              <a:rPr lang="en-US" sz="1700" dirty="0" smtClean="0">
                <a:latin typeface="Arial" panose="020B0604020202020204" pitchFamily="34" charset="0"/>
                <a:cs typeface="Arial" panose="020B0604020202020204" pitchFamily="34" charset="0"/>
              </a:rPr>
              <a:t>DEERS. The approval and disapproval authority is the Assistant Secretary of the Army for Manpower and Reserve Affairs.</a:t>
            </a:r>
            <a:endParaRPr lang="en-US" sz="1700" dirty="0">
              <a:latin typeface="Arial" panose="020B0604020202020204" pitchFamily="34" charset="0"/>
              <a:cs typeface="Arial" panose="020B0604020202020204" pitchFamily="34" charset="0"/>
            </a:endParaRPr>
          </a:p>
        </p:txBody>
      </p:sp>
      <p:sp>
        <p:nvSpPr>
          <p:cNvPr id="10" name="TextBox 9"/>
          <p:cNvSpPr txBox="1"/>
          <p:nvPr/>
        </p:nvSpPr>
        <p:spPr>
          <a:xfrm>
            <a:off x="272891" y="5795708"/>
            <a:ext cx="8573691" cy="715581"/>
          </a:xfrm>
          <a:prstGeom prst="rect">
            <a:avLst/>
          </a:prstGeom>
          <a:solidFill>
            <a:srgbClr val="FFC0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Soldier must notify the commander of any changes to individual medical </a:t>
            </a:r>
            <a:r>
              <a:rPr kumimoji="0" lang="en-US" sz="13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readiness </a:t>
            </a:r>
            <a:r>
              <a:rPr kumimoji="0" 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 may impact the ability to meet standards. The Soldier, commander, and </a:t>
            </a:r>
            <a:r>
              <a:rPr kumimoji="0" lang="en-US" sz="13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military medical provider must </a:t>
            </a:r>
            <a:r>
              <a:rPr kumimoji="0" 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maintain open </a:t>
            </a:r>
            <a:r>
              <a:rPr kumimoji="0" lang="en-US" sz="13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communication</a:t>
            </a:r>
            <a:r>
              <a:rPr kumimoji="0" lang="en-US" sz="13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13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3640127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84049"/>
            <a:ext cx="7886700" cy="1094573"/>
          </a:xfrm>
        </p:spPr>
        <p:txBody>
          <a:bodyPr>
            <a:norm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4: Mission Readiness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Male to Female </a:t>
            </a:r>
            <a:r>
              <a:rPr lang="en-US" sz="3200" dirty="0" smtClean="0">
                <a:latin typeface="Arial" panose="020B0604020202020204" pitchFamily="34" charset="0"/>
                <a:cs typeface="Arial" panose="020B0604020202020204" pitchFamily="34" charset="0"/>
              </a:rPr>
              <a:t>transition</a:t>
            </a:r>
            <a:endParaRPr lang="en-US" sz="3200" strike="sngStrike" dirty="0"/>
          </a:p>
        </p:txBody>
      </p:sp>
      <p:sp>
        <p:nvSpPr>
          <p:cNvPr id="6" name="Content Placeholder 5"/>
          <p:cNvSpPr>
            <a:spLocks noGrp="1"/>
          </p:cNvSpPr>
          <p:nvPr>
            <p:ph sz="half" idx="1"/>
          </p:nvPr>
        </p:nvSpPr>
        <p:spPr>
          <a:xfrm>
            <a:off x="182096" y="1010523"/>
            <a:ext cx="4162425" cy="4546911"/>
          </a:xfrm>
        </p:spPr>
        <p:txBody>
          <a:bodyPr>
            <a:noAutofit/>
          </a:bodyPr>
          <a:lstStyle/>
          <a:p>
            <a:pPr marL="0" indent="0">
              <a:lnSpc>
                <a:spcPct val="150000"/>
              </a:lnSpc>
              <a:buNone/>
            </a:pPr>
            <a:r>
              <a:rPr lang="en-US" sz="2400" b="1" dirty="0">
                <a:latin typeface="Arial" panose="020B0604020202020204" pitchFamily="34" charset="0"/>
                <a:cs typeface="Arial" panose="020B0604020202020204" pitchFamily="34" charset="0"/>
              </a:rPr>
              <a:t>Vignette</a:t>
            </a:r>
            <a:r>
              <a:rPr lang="en-US" sz="2400" b="1"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0" indent="0">
              <a:lnSpc>
                <a:spcPct val="100000"/>
              </a:lnSpc>
              <a:spcBef>
                <a:spcPts val="0"/>
              </a:spcBef>
              <a:buNone/>
            </a:pPr>
            <a:r>
              <a:rPr lang="en-US" sz="1800" dirty="0">
                <a:latin typeface="Arial" panose="020B0604020202020204" pitchFamily="34" charset="0"/>
                <a:cs typeface="Arial" panose="020B0604020202020204" pitchFamily="34" charset="0"/>
              </a:rPr>
              <a:t>A Soldier assigned male at birth has been diagnosed with gender dysphoria and has an approved medical treatment plan with an estimated completion date in seven months.  Three months into the plan, a military medical provider determines gender reassignment surgery is medically necessary for this Soldier, which would extend the completion date of his gender transition plan for an additional six months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His unit is scheduled to deploy two months before the new expected completion date.</a:t>
            </a:r>
          </a:p>
        </p:txBody>
      </p:sp>
      <p:sp>
        <p:nvSpPr>
          <p:cNvPr id="8" name="Content Placeholder 7"/>
          <p:cNvSpPr>
            <a:spLocks noGrp="1"/>
          </p:cNvSpPr>
          <p:nvPr>
            <p:ph sz="half" idx="2"/>
          </p:nvPr>
        </p:nvSpPr>
        <p:spPr>
          <a:xfrm>
            <a:off x="4344520" y="1010523"/>
            <a:ext cx="4714136" cy="4576281"/>
          </a:xfrm>
        </p:spPr>
        <p:txBody>
          <a:bodyPr>
            <a:normAutofit fontScale="85000" lnSpcReduction="10000"/>
          </a:bodyPr>
          <a:lstStyle/>
          <a:p>
            <a:pPr marL="0" indent="0">
              <a:buNone/>
            </a:pPr>
            <a:r>
              <a:rPr lang="en-US" sz="2400" b="1" dirty="0" smtClean="0">
                <a:latin typeface="Arial" panose="020B0604020202020204" pitchFamily="34" charset="0"/>
                <a:cs typeface="Arial" panose="020B0604020202020204" pitchFamily="34" charset="0"/>
              </a:rPr>
              <a:t>Considerations </a:t>
            </a:r>
            <a:r>
              <a:rPr lang="en-US" sz="2400" b="1" dirty="0">
                <a:latin typeface="Arial" panose="020B0604020202020204" pitchFamily="34" charset="0"/>
                <a:cs typeface="Arial" panose="020B0604020202020204" pitchFamily="34" charset="0"/>
              </a:rPr>
              <a:t>and Responsibilities</a:t>
            </a:r>
            <a:r>
              <a:rPr lang="en-US" sz="2400" dirty="0" smtClean="0">
                <a:latin typeface="Arial" panose="020B0604020202020204" pitchFamily="34" charset="0"/>
                <a:cs typeface="Arial" panose="020B0604020202020204" pitchFamily="34" charset="0"/>
              </a:rPr>
              <a:t>:</a:t>
            </a:r>
          </a:p>
          <a:p>
            <a:pPr>
              <a:buFont typeface="+mj-lt"/>
              <a:buAutoNum type="arabicPeriod"/>
            </a:pPr>
            <a:r>
              <a:rPr lang="en-US" sz="1600" dirty="0">
                <a:latin typeface="Arial" panose="020B0604020202020204" pitchFamily="34" charset="0"/>
                <a:cs typeface="Arial" panose="020B0604020202020204" pitchFamily="34" charset="0"/>
              </a:rPr>
              <a:t>The </a:t>
            </a:r>
            <a:r>
              <a:rPr lang="en-US" sz="1600" dirty="0" smtClean="0">
                <a:latin typeface="Arial" panose="020B0604020202020204" pitchFamily="34" charset="0"/>
                <a:cs typeface="Arial" panose="020B0604020202020204" pitchFamily="34" charset="0"/>
              </a:rPr>
              <a:t>brigade-level </a:t>
            </a:r>
            <a:r>
              <a:rPr lang="en-US" sz="1600" dirty="0">
                <a:latin typeface="Arial" panose="020B0604020202020204" pitchFamily="34" charset="0"/>
                <a:cs typeface="Arial" panose="020B0604020202020204" pitchFamily="34" charset="0"/>
              </a:rPr>
              <a:t>commander is responsible </a:t>
            </a:r>
            <a:r>
              <a:rPr lang="en-US" sz="1600" dirty="0" smtClean="0">
                <a:latin typeface="Arial" panose="020B0604020202020204" pitchFamily="34" charset="0"/>
                <a:cs typeface="Arial" panose="020B0604020202020204" pitchFamily="34" charset="0"/>
              </a:rPr>
              <a:t>for approving the </a:t>
            </a:r>
            <a:r>
              <a:rPr lang="en-US" sz="1600" dirty="0">
                <a:latin typeface="Arial" panose="020B0604020202020204" pitchFamily="34" charset="0"/>
                <a:cs typeface="Arial" panose="020B0604020202020204" pitchFamily="34" charset="0"/>
              </a:rPr>
              <a:t>timing, or adjustments to the timing, of medical treatment associated with gender transition and must </a:t>
            </a:r>
            <a:r>
              <a:rPr lang="en-US" sz="1600" dirty="0" smtClean="0">
                <a:latin typeface="Arial" panose="020B0604020202020204" pitchFamily="34" charset="0"/>
                <a:cs typeface="Arial" panose="020B0604020202020204" pitchFamily="34" charset="0"/>
              </a:rPr>
              <a:t>consider:  the </a:t>
            </a:r>
            <a:r>
              <a:rPr lang="en-US" sz="1600" dirty="0">
                <a:latin typeface="Arial" panose="020B0604020202020204" pitchFamily="34" charset="0"/>
                <a:cs typeface="Arial" panose="020B0604020202020204" pitchFamily="34" charset="0"/>
              </a:rPr>
              <a:t>Soldier’s individual facts and circumstances, including the Soldier’s medical treatment plan; </a:t>
            </a:r>
            <a:r>
              <a:rPr lang="en-US" sz="1600" dirty="0" smtClean="0">
                <a:latin typeface="Arial" panose="020B0604020202020204" pitchFamily="34" charset="0"/>
                <a:cs typeface="Arial" panose="020B0604020202020204" pitchFamily="34" charset="0"/>
              </a:rPr>
              <a:t>ensuring </a:t>
            </a:r>
            <a:r>
              <a:rPr lang="en-US" sz="1600" dirty="0">
                <a:latin typeface="Arial" panose="020B0604020202020204" pitchFamily="34" charset="0"/>
                <a:cs typeface="Arial" panose="020B0604020202020204" pitchFamily="34" charset="0"/>
              </a:rPr>
              <a:t>the military readiness by minimizing impacts to the mission (including deployment, operational, training, and exercise schedules, and critical skills availability), </a:t>
            </a:r>
            <a:r>
              <a:rPr lang="en-US" sz="1600" dirty="0" smtClean="0">
                <a:latin typeface="Arial" panose="020B0604020202020204" pitchFamily="34" charset="0"/>
                <a:cs typeface="Arial" panose="020B0604020202020204" pitchFamily="34" charset="0"/>
              </a:rPr>
              <a:t>and the </a:t>
            </a:r>
            <a:r>
              <a:rPr lang="en-US" sz="1600" dirty="0">
                <a:latin typeface="Arial" panose="020B0604020202020204" pitchFamily="34" charset="0"/>
                <a:cs typeface="Arial" panose="020B0604020202020204" pitchFamily="34" charset="0"/>
              </a:rPr>
              <a:t>morale and welfare, and good order and discipline of the unit.  </a:t>
            </a:r>
            <a:endParaRPr lang="en-US" sz="1600" dirty="0" smtClean="0">
              <a:latin typeface="Arial" panose="020B0604020202020204" pitchFamily="34" charset="0"/>
              <a:cs typeface="Arial" panose="020B0604020202020204" pitchFamily="34" charset="0"/>
            </a:endParaRPr>
          </a:p>
          <a:p>
            <a:pPr>
              <a:buFont typeface="+mj-lt"/>
              <a:buAutoNum type="arabicPeriod"/>
            </a:pPr>
            <a:r>
              <a:rPr lang="en-US" sz="1600" dirty="0" smtClean="0">
                <a:latin typeface="Arial" panose="020B0604020202020204" pitchFamily="34" charset="0"/>
                <a:cs typeface="Arial" panose="020B0604020202020204" pitchFamily="34" charset="0"/>
              </a:rPr>
              <a:t>Brigade-level </a:t>
            </a:r>
            <a:r>
              <a:rPr lang="en-US" sz="1600" dirty="0">
                <a:latin typeface="Arial" panose="020B0604020202020204" pitchFamily="34" charset="0"/>
                <a:cs typeface="Arial" panose="020B0604020202020204" pitchFamily="34" charset="0"/>
              </a:rPr>
              <a:t>commander is required to </a:t>
            </a:r>
            <a:r>
              <a:rPr lang="en-US" sz="1600" dirty="0" smtClean="0">
                <a:latin typeface="Arial" panose="020B0604020202020204" pitchFamily="34" charset="0"/>
                <a:cs typeface="Arial" panose="020B0604020202020204" pitchFamily="34" charset="0"/>
              </a:rPr>
              <a:t>consult with </a:t>
            </a:r>
            <a:r>
              <a:rPr lang="en-US" sz="1600" dirty="0">
                <a:latin typeface="Arial" panose="020B0604020202020204" pitchFamily="34" charset="0"/>
                <a:cs typeface="Arial" panose="020B0604020202020204" pitchFamily="34" charset="0"/>
              </a:rPr>
              <a:t>the SCCC when a request for approval is received.  </a:t>
            </a:r>
            <a:endParaRPr lang="en-US" sz="1600" dirty="0" smtClean="0">
              <a:latin typeface="Arial" panose="020B0604020202020204" pitchFamily="34" charset="0"/>
              <a:cs typeface="Arial" panose="020B0604020202020204" pitchFamily="34" charset="0"/>
            </a:endParaRPr>
          </a:p>
          <a:p>
            <a:pPr>
              <a:buFont typeface="+mj-lt"/>
              <a:buAutoNum type="arabicPeriod"/>
            </a:pPr>
            <a:r>
              <a:rPr lang="en-US" sz="1600" dirty="0" smtClean="0">
                <a:latin typeface="Arial" panose="020B0604020202020204" pitchFamily="34" charset="0"/>
                <a:cs typeface="Arial" panose="020B0604020202020204" pitchFamily="34" charset="0"/>
              </a:rPr>
              <a:t>After </a:t>
            </a:r>
            <a:r>
              <a:rPr lang="en-US" sz="1600" dirty="0">
                <a:latin typeface="Arial" panose="020B0604020202020204" pitchFamily="34" charset="0"/>
                <a:cs typeface="Arial" panose="020B0604020202020204" pitchFamily="34" charset="0"/>
              </a:rPr>
              <a:t>balancing the needs of the Soldier and the needs of the Army, and consulting the military medical provider and the SCCC, the </a:t>
            </a:r>
            <a:r>
              <a:rPr lang="en-US" sz="1600" dirty="0" smtClean="0">
                <a:latin typeface="Arial" panose="020B0604020202020204" pitchFamily="34" charset="0"/>
                <a:cs typeface="Arial" panose="020B0604020202020204" pitchFamily="34" charset="0"/>
              </a:rPr>
              <a:t>brigade-level </a:t>
            </a:r>
            <a:r>
              <a:rPr lang="en-US" sz="1600" dirty="0">
                <a:latin typeface="Arial" panose="020B0604020202020204" pitchFamily="34" charset="0"/>
                <a:cs typeface="Arial" panose="020B0604020202020204" pitchFamily="34" charset="0"/>
              </a:rPr>
              <a:t>commander may delay the Soldier’s gender reassignment surgery until after the deployment</a:t>
            </a:r>
            <a:r>
              <a:rPr lang="en-US" sz="1600" dirty="0" smtClean="0">
                <a:latin typeface="Arial" panose="020B0604020202020204" pitchFamily="34" charset="0"/>
                <a:cs typeface="Arial" panose="020B0604020202020204" pitchFamily="34" charset="0"/>
              </a:rPr>
              <a:t>.</a:t>
            </a:r>
          </a:p>
          <a:p>
            <a:pPr>
              <a:buFont typeface="+mj-lt"/>
              <a:buAutoNum type="arabicPeriod"/>
            </a:pPr>
            <a:r>
              <a:rPr lang="en-US" sz="1600" dirty="0" smtClean="0">
                <a:latin typeface="Arial" panose="020B0604020202020204" pitchFamily="34" charset="0"/>
                <a:cs typeface="Arial" panose="020B0604020202020204" pitchFamily="34" charset="0"/>
              </a:rPr>
              <a:t>The brigade level commander may also assign the Soldier to home-station duties as he would any other temporarily non-deployable Soldier.</a:t>
            </a:r>
          </a:p>
          <a:p>
            <a:pPr marL="0" indent="0">
              <a:buNone/>
            </a:pPr>
            <a:endParaRPr lang="en-US" sz="1200" dirty="0">
              <a:latin typeface="Arial" panose="020B0604020202020204" pitchFamily="34" charset="0"/>
              <a:cs typeface="Arial" panose="020B0604020202020204" pitchFamily="34" charset="0"/>
            </a:endParaRPr>
          </a:p>
        </p:txBody>
      </p:sp>
      <p:sp>
        <p:nvSpPr>
          <p:cNvPr id="10" name="TextBox 9"/>
          <p:cNvSpPr txBox="1"/>
          <p:nvPr/>
        </p:nvSpPr>
        <p:spPr>
          <a:xfrm>
            <a:off x="283744" y="5557435"/>
            <a:ext cx="8573691" cy="715581"/>
          </a:xfrm>
          <a:prstGeom prst="rect">
            <a:avLst/>
          </a:prstGeom>
          <a:solidFill>
            <a:srgbClr val="FFC0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Soldier must notify the commander of any changes to individual medical readiness that may impact the ability to meet standards. The Soldier, commander, and </a:t>
            </a:r>
            <a:r>
              <a:rPr kumimoji="0" lang="en-US" sz="13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military </a:t>
            </a:r>
            <a:r>
              <a:rPr kumimoji="0" lang="en-US" sz="13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medical provider must maintain open </a:t>
            </a:r>
            <a:r>
              <a:rPr kumimoji="0" lang="en-US" sz="13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communication</a:t>
            </a:r>
            <a:endParaRPr kumimoji="0" lang="en-US" sz="13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6623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32889085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05149"/>
            <a:ext cx="7886700" cy="737533"/>
          </a:xfrm>
        </p:spPr>
        <p:txBody>
          <a:bodyPr>
            <a:noAutofit/>
          </a:bodyPr>
          <a:lstStyle/>
          <a:p>
            <a:pPr algn="ctr"/>
            <a:r>
              <a:rPr lang="en-US" sz="3200" b="1" dirty="0">
                <a:latin typeface="Arial" panose="020B0604020202020204" pitchFamily="34" charset="0"/>
                <a:cs typeface="Arial" panose="020B0604020202020204" pitchFamily="34" charset="0"/>
              </a:rPr>
              <a:t>Vignette 5</a:t>
            </a:r>
            <a:r>
              <a:rPr lang="en-US" sz="3200" b="1" dirty="0" smtClean="0">
                <a:latin typeface="Arial" panose="020B0604020202020204" pitchFamily="34" charset="0"/>
                <a:cs typeface="Arial" panose="020B0604020202020204" pitchFamily="34" charset="0"/>
              </a:rPr>
              <a:t>: Mission Readiness</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Female to Male transition</a:t>
            </a:r>
            <a:endParaRPr lang="en-US" sz="3200" strike="sngStrike" dirty="0"/>
          </a:p>
        </p:txBody>
      </p:sp>
      <p:sp>
        <p:nvSpPr>
          <p:cNvPr id="6" name="Content Placeholder 5"/>
          <p:cNvSpPr>
            <a:spLocks noGrp="1"/>
          </p:cNvSpPr>
          <p:nvPr>
            <p:ph sz="half" idx="1"/>
          </p:nvPr>
        </p:nvSpPr>
        <p:spPr>
          <a:xfrm>
            <a:off x="352425" y="1116947"/>
            <a:ext cx="4162425" cy="4351338"/>
          </a:xfrm>
        </p:spPr>
        <p:txBody>
          <a:bodyPr>
            <a:noAutofit/>
          </a:bodyPr>
          <a:lstStyle/>
          <a:p>
            <a:pPr marL="0" indent="0">
              <a:lnSpc>
                <a:spcPct val="150000"/>
              </a:lnSpc>
              <a:buNone/>
            </a:pPr>
            <a:r>
              <a:rPr lang="en-US" sz="2400" b="1" dirty="0">
                <a:latin typeface="Arial" panose="020B0604020202020204" pitchFamily="34" charset="0"/>
                <a:cs typeface="Arial" panose="020B0604020202020204" pitchFamily="34" charset="0"/>
              </a:rPr>
              <a:t>Vignette</a:t>
            </a:r>
            <a:r>
              <a:rPr lang="en-US" sz="2400" b="1"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0" indent="0">
              <a:lnSpc>
                <a:spcPct val="100000"/>
              </a:lnSpc>
              <a:spcBef>
                <a:spcPts val="0"/>
              </a:spcBef>
              <a:buNone/>
            </a:pPr>
            <a:r>
              <a:rPr lang="en-US" sz="1800" dirty="0">
                <a:latin typeface="Arial" panose="020B0604020202020204" pitchFamily="34" charset="0"/>
                <a:cs typeface="Arial" panose="020B0604020202020204" pitchFamily="34" charset="0"/>
              </a:rPr>
              <a:t>A Soldier assigned </a:t>
            </a:r>
            <a:r>
              <a:rPr lang="en-US" sz="1800" dirty="0" smtClean="0">
                <a:latin typeface="Arial" panose="020B0604020202020204" pitchFamily="34" charset="0"/>
                <a:cs typeface="Arial" panose="020B0604020202020204" pitchFamily="34" charset="0"/>
              </a:rPr>
              <a:t>female at </a:t>
            </a:r>
            <a:r>
              <a:rPr lang="en-US" sz="1800" dirty="0">
                <a:latin typeface="Arial" panose="020B0604020202020204" pitchFamily="34" charset="0"/>
                <a:cs typeface="Arial" panose="020B0604020202020204" pitchFamily="34" charset="0"/>
              </a:rPr>
              <a:t>birth transitioned to male as is reflected in the gender marker in DEERS. </a:t>
            </a:r>
            <a:r>
              <a:rPr lang="en-US" sz="1800" dirty="0" smtClean="0">
                <a:latin typeface="Arial" panose="020B0604020202020204" pitchFamily="34" charset="0"/>
                <a:cs typeface="Arial" panose="020B0604020202020204" pitchFamily="34" charset="0"/>
              </a:rPr>
              <a:t> The Soldier has recently undergone medically necessary sex reassignment surgery</a:t>
            </a:r>
            <a:r>
              <a:rPr lang="en-US" sz="1800" dirty="0">
                <a:latin typeface="Arial" panose="020B0604020202020204" pitchFamily="34" charset="0"/>
                <a:cs typeface="Arial" panose="020B0604020202020204" pitchFamily="34" charset="0"/>
              </a:rPr>
              <a:t>. Unfortunately, he has developed severe complications related </a:t>
            </a:r>
            <a:r>
              <a:rPr lang="en-US" sz="1800" dirty="0" smtClean="0">
                <a:latin typeface="Arial" panose="020B0604020202020204" pitchFamily="34" charset="0"/>
                <a:cs typeface="Arial" panose="020B0604020202020204" pitchFamily="34" charset="0"/>
              </a:rPr>
              <a:t>to </a:t>
            </a:r>
            <a:r>
              <a:rPr lang="en-US" sz="1800" dirty="0">
                <a:latin typeface="Arial" panose="020B0604020202020204" pitchFamily="34" charset="0"/>
                <a:cs typeface="Arial" panose="020B0604020202020204" pitchFamily="34" charset="0"/>
              </a:rPr>
              <a:t>the recent surgical procedure</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These </a:t>
            </a:r>
            <a:r>
              <a:rPr lang="en-US" sz="1800" dirty="0" smtClean="0">
                <a:latin typeface="Arial" panose="020B0604020202020204" pitchFamily="34" charset="0"/>
                <a:cs typeface="Arial" panose="020B0604020202020204" pitchFamily="34" charset="0"/>
              </a:rPr>
              <a:t>complications </a:t>
            </a:r>
            <a:r>
              <a:rPr lang="en-US" sz="1800" dirty="0">
                <a:latin typeface="Arial" panose="020B0604020202020204" pitchFamily="34" charset="0"/>
                <a:cs typeface="Arial" panose="020B0604020202020204" pitchFamily="34" charset="0"/>
              </a:rPr>
              <a:t>will require additional procedures and an extended period of non-deployable time. </a:t>
            </a:r>
            <a:endParaRPr lang="en-US" sz="1800" dirty="0" smtClean="0">
              <a:latin typeface="Arial" panose="020B0604020202020204" pitchFamily="34" charset="0"/>
              <a:cs typeface="Arial" panose="020B0604020202020204" pitchFamily="34" charset="0"/>
            </a:endParaRPr>
          </a:p>
        </p:txBody>
      </p:sp>
      <p:sp>
        <p:nvSpPr>
          <p:cNvPr id="8" name="Content Placeholder 7"/>
          <p:cNvSpPr>
            <a:spLocks noGrp="1"/>
          </p:cNvSpPr>
          <p:nvPr>
            <p:ph sz="half" idx="2"/>
          </p:nvPr>
        </p:nvSpPr>
        <p:spPr>
          <a:xfrm>
            <a:off x="4514850" y="1108007"/>
            <a:ext cx="4507230" cy="4351338"/>
          </a:xfrm>
        </p:spPr>
        <p:txBody>
          <a:bodyPr>
            <a:normAutofit fontScale="92500"/>
          </a:bodyPr>
          <a:lstStyle/>
          <a:p>
            <a:pPr marL="0" indent="0">
              <a:buNone/>
            </a:pPr>
            <a:r>
              <a:rPr lang="en-US" sz="2400" b="1" dirty="0" smtClean="0">
                <a:latin typeface="Arial" panose="020B0604020202020204" pitchFamily="34" charset="0"/>
                <a:cs typeface="Arial" panose="020B0604020202020204" pitchFamily="34" charset="0"/>
              </a:rPr>
              <a:t>Considerations </a:t>
            </a:r>
            <a:r>
              <a:rPr lang="en-US" sz="2400" b="1" dirty="0">
                <a:latin typeface="Arial" panose="020B0604020202020204" pitchFamily="34" charset="0"/>
                <a:cs typeface="Arial" panose="020B0604020202020204" pitchFamily="34" charset="0"/>
              </a:rPr>
              <a:t>and Responsibilities</a:t>
            </a:r>
            <a:r>
              <a:rPr lang="en-US" sz="2400" dirty="0" smtClean="0">
                <a:latin typeface="Arial" panose="020B0604020202020204" pitchFamily="34" charset="0"/>
                <a:cs typeface="Arial" panose="020B0604020202020204" pitchFamily="34" charset="0"/>
              </a:rPr>
              <a:t>:</a:t>
            </a:r>
          </a:p>
          <a:p>
            <a:pPr>
              <a:buFont typeface="+mj-lt"/>
              <a:buAutoNum type="arabicPeriod"/>
            </a:pPr>
            <a:r>
              <a:rPr lang="en-US" sz="1500" dirty="0">
                <a:latin typeface="Arial" panose="020B0604020202020204" pitchFamily="34" charset="0"/>
                <a:cs typeface="Arial" panose="020B0604020202020204" pitchFamily="34" charset="0"/>
              </a:rPr>
              <a:t>Transgender Soldiers will be treated the same as any other </a:t>
            </a:r>
            <a:r>
              <a:rPr lang="en-US" sz="1500" dirty="0" smtClean="0">
                <a:latin typeface="Arial" panose="020B0604020202020204" pitchFamily="34" charset="0"/>
                <a:cs typeface="Arial" panose="020B0604020202020204" pitchFamily="34" charset="0"/>
              </a:rPr>
              <a:t>Soldier </a:t>
            </a:r>
            <a:r>
              <a:rPr lang="en-US" sz="1500" dirty="0">
                <a:latin typeface="Arial" panose="020B0604020202020204" pitchFamily="34" charset="0"/>
                <a:cs typeface="Arial" panose="020B0604020202020204" pitchFamily="34" charset="0"/>
              </a:rPr>
              <a:t>with a </a:t>
            </a:r>
            <a:r>
              <a:rPr lang="en-US" sz="1500" dirty="0" smtClean="0">
                <a:latin typeface="Arial" panose="020B0604020202020204" pitchFamily="34" charset="0"/>
                <a:cs typeface="Arial" panose="020B0604020202020204" pitchFamily="34" charset="0"/>
              </a:rPr>
              <a:t>medical condition and will be provided all medically necessary care, before and after a change in the Soldier’s gender marker.</a:t>
            </a:r>
          </a:p>
          <a:p>
            <a:pPr>
              <a:buFont typeface="+mj-lt"/>
              <a:buAutoNum type="arabicPeriod"/>
            </a:pPr>
            <a:r>
              <a:rPr lang="en-US" sz="1500" dirty="0" smtClean="0">
                <a:latin typeface="Arial" panose="020B0604020202020204" pitchFamily="34" charset="0"/>
                <a:cs typeface="Arial" panose="020B0604020202020204" pitchFamily="34" charset="0"/>
              </a:rPr>
              <a:t>If the military medical provider finds the Soldier’s condition may permanently interfere with continued service, either the brigade-level commander or the military medical provider may refer the Soldier for a determination of fitness in the disability evaluation system in accordance with AR 635-40, Physical Evaluation for Retention, Retirement, or Separation.</a:t>
            </a:r>
            <a:r>
              <a:rPr lang="en-US" sz="1500" dirty="0" smtClean="0">
                <a:solidFill>
                  <a:srgbClr val="FF0000"/>
                </a:solidFill>
                <a:latin typeface="Arial" panose="020B0604020202020204" pitchFamily="34" charset="0"/>
                <a:cs typeface="Arial" panose="020B0604020202020204" pitchFamily="34" charset="0"/>
              </a:rPr>
              <a:t> </a:t>
            </a:r>
            <a:r>
              <a:rPr lang="en-US" sz="1500" dirty="0" smtClean="0">
                <a:latin typeface="Arial" panose="020B0604020202020204" pitchFamily="34" charset="0"/>
                <a:cs typeface="Arial" panose="020B0604020202020204" pitchFamily="34" charset="0"/>
              </a:rPr>
              <a:t>A transgender Soldier whose ability to serve is adversely affected by a medical condition related to his or her gender identity must be treated, for purposes of separation and retention, in a manner consistent with any other Soldier whose ability to serve is similarly affected.</a:t>
            </a:r>
          </a:p>
        </p:txBody>
      </p:sp>
      <p:sp>
        <p:nvSpPr>
          <p:cNvPr id="10" name="TextBox 9"/>
          <p:cNvSpPr txBox="1"/>
          <p:nvPr/>
        </p:nvSpPr>
        <p:spPr>
          <a:xfrm>
            <a:off x="251660" y="5477225"/>
            <a:ext cx="8573691" cy="738664"/>
          </a:xfrm>
          <a:prstGeom prst="rect">
            <a:avLst/>
          </a:prstGeom>
          <a:solidFill>
            <a:srgbClr val="FFC0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Transgender Soldiers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whose ability to serve is adversely affected by a medical condition </a:t>
            </a:r>
            <a:r>
              <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must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 treated, for purposes of separation and retention, in a manner consistent with any other Soldier whose ability to serve is similarly affected.</a:t>
            </a:r>
            <a:endParaRPr kumimoji="0" lang="en-US" sz="13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1555201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34587"/>
            <a:ext cx="7886700" cy="1325563"/>
          </a:xfrm>
        </p:spPr>
        <p:txBody>
          <a:bodyPr anchor="b">
            <a:norm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6: </a:t>
            </a:r>
            <a:r>
              <a:rPr lang="en-US" sz="3200" b="1" dirty="0">
                <a:latin typeface="Arial" panose="020B0604020202020204" pitchFamily="34" charset="0"/>
                <a:cs typeface="Arial" panose="020B0604020202020204" pitchFamily="34" charset="0"/>
              </a:rPr>
              <a:t>Pregnancy</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Transition Complete</a:t>
            </a:r>
            <a:endParaRPr lang="en-US" sz="3200"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279027" y="1245197"/>
            <a:ext cx="4050926" cy="4351338"/>
          </a:xfrm>
        </p:spPr>
        <p:txBody>
          <a:bodyPr>
            <a:normAutofit/>
          </a:bodyPr>
          <a:lstStyle/>
          <a:p>
            <a:pPr marL="0" indent="0">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smtClean="0">
                <a:latin typeface="Arial" panose="020B0604020202020204" pitchFamily="34" charset="0"/>
                <a:cs typeface="Arial" panose="020B0604020202020204" pitchFamily="34" charset="0"/>
              </a:rPr>
              <a:t>A Soldier has completed </a:t>
            </a:r>
            <a:r>
              <a:rPr lang="en-US" sz="1800" dirty="0">
                <a:latin typeface="Arial" panose="020B0604020202020204" pitchFamily="34" charset="0"/>
                <a:cs typeface="Arial" panose="020B0604020202020204" pitchFamily="34" charset="0"/>
              </a:rPr>
              <a:t>Army gender transition from female to male </a:t>
            </a:r>
            <a:r>
              <a:rPr lang="en-US" sz="1800" dirty="0" smtClean="0">
                <a:latin typeface="Arial" panose="020B0604020202020204" pitchFamily="34" charset="0"/>
                <a:cs typeface="Arial" panose="020B0604020202020204" pitchFamily="34" charset="0"/>
              </a:rPr>
              <a:t>as indicated in DEERS. </a:t>
            </a:r>
            <a:endParaRPr lang="en-US" sz="1800" dirty="0">
              <a:latin typeface="Arial" panose="020B0604020202020204" pitchFamily="34" charset="0"/>
              <a:cs typeface="Arial" panose="020B0604020202020204" pitchFamily="34" charset="0"/>
            </a:endParaRPr>
          </a:p>
          <a:p>
            <a:pPr marL="0" indent="0">
              <a:lnSpc>
                <a:spcPct val="100000"/>
              </a:lnSpc>
              <a:buNone/>
            </a:pPr>
            <a:r>
              <a:rPr lang="en-US" sz="1800" dirty="0" smtClean="0">
                <a:latin typeface="Arial" panose="020B0604020202020204" pitchFamily="34" charset="0"/>
                <a:cs typeface="Arial" panose="020B0604020202020204" pitchFamily="34" charset="0"/>
              </a:rPr>
              <a:t>The Soldier did not have sex-reassignment surgery, </a:t>
            </a:r>
            <a:r>
              <a:rPr lang="en-US" sz="1800" dirty="0">
                <a:latin typeface="Arial" panose="020B0604020202020204" pitchFamily="34" charset="0"/>
                <a:cs typeface="Arial" panose="020B0604020202020204" pitchFamily="34" charset="0"/>
              </a:rPr>
              <a:t>and recently stopped taking male hormones in order to try and start a family.  </a:t>
            </a:r>
          </a:p>
          <a:p>
            <a:pPr marL="0" indent="0">
              <a:lnSpc>
                <a:spcPct val="100000"/>
              </a:lnSpc>
              <a:buNone/>
            </a:pPr>
            <a:r>
              <a:rPr lang="en-US" sz="1800" dirty="0">
                <a:latin typeface="Arial" panose="020B0604020202020204" pitchFamily="34" charset="0"/>
                <a:cs typeface="Arial" panose="020B0604020202020204" pitchFamily="34" charset="0"/>
              </a:rPr>
              <a:t>Today, </a:t>
            </a:r>
            <a:r>
              <a:rPr lang="en-US" sz="1800" dirty="0" smtClean="0">
                <a:latin typeface="Arial" panose="020B0604020202020204" pitchFamily="34" charset="0"/>
                <a:cs typeface="Arial" panose="020B0604020202020204" pitchFamily="34" charset="0"/>
              </a:rPr>
              <a:t>the Soldier approached </a:t>
            </a:r>
            <a:r>
              <a:rPr lang="en-US" sz="1800" dirty="0">
                <a:latin typeface="Arial" panose="020B0604020202020204" pitchFamily="34" charset="0"/>
                <a:cs typeface="Arial" panose="020B0604020202020204" pitchFamily="34" charset="0"/>
              </a:rPr>
              <a:t>his commanding officer to discuss his </a:t>
            </a:r>
            <a:r>
              <a:rPr lang="en-US" sz="1800" dirty="0" smtClean="0">
                <a:latin typeface="Arial" panose="020B0604020202020204" pitchFamily="34" charset="0"/>
                <a:cs typeface="Arial" panose="020B0604020202020204" pitchFamily="34" charset="0"/>
              </a:rPr>
              <a:t>newly </a:t>
            </a:r>
            <a:r>
              <a:rPr lang="en-US" sz="1800" dirty="0">
                <a:latin typeface="Arial" panose="020B0604020202020204" pitchFamily="34" charset="0"/>
                <a:cs typeface="Arial" panose="020B0604020202020204" pitchFamily="34" charset="0"/>
              </a:rPr>
              <a:t>confirmed pregnancy</a:t>
            </a:r>
            <a:r>
              <a:rPr lang="en-US" sz="1400" dirty="0">
                <a:latin typeface="Arial" panose="020B0604020202020204" pitchFamily="34" charset="0"/>
                <a:cs typeface="Arial" panose="020B0604020202020204" pitchFamily="34" charset="0"/>
              </a:rPr>
              <a:t>.</a:t>
            </a:r>
          </a:p>
        </p:txBody>
      </p:sp>
      <p:sp>
        <p:nvSpPr>
          <p:cNvPr id="8" name="Content Placeholder 7"/>
          <p:cNvSpPr>
            <a:spLocks noGrp="1"/>
          </p:cNvSpPr>
          <p:nvPr>
            <p:ph sz="half" idx="2"/>
          </p:nvPr>
        </p:nvSpPr>
        <p:spPr>
          <a:xfrm>
            <a:off x="4629149" y="1030495"/>
            <a:ext cx="4380739" cy="4713134"/>
          </a:xfrm>
        </p:spPr>
        <p:txBody>
          <a:bodyPr>
            <a:normAutofit/>
          </a:bodyPr>
          <a:lstStyle/>
          <a:p>
            <a:pPr marL="0" indent="0">
              <a:buNone/>
            </a:pPr>
            <a:r>
              <a:rPr lang="en-US" sz="2400" b="1" dirty="0">
                <a:latin typeface="Arial" panose="020B0604020202020204" pitchFamily="34" charset="0"/>
                <a:cs typeface="Arial" panose="020B0604020202020204" pitchFamily="34" charset="0"/>
              </a:rPr>
              <a:t>Considerations and Responsibilities</a:t>
            </a:r>
            <a:r>
              <a:rPr lang="en-US" sz="2400" dirty="0">
                <a:latin typeface="Arial" panose="020B0604020202020204" pitchFamily="34" charset="0"/>
                <a:cs typeface="Arial" panose="020B0604020202020204" pitchFamily="34" charset="0"/>
              </a:rPr>
              <a:t>:</a:t>
            </a:r>
          </a:p>
          <a:p>
            <a:pPr marL="257175" indent="-257175">
              <a:buAutoNum type="arabicPeriod"/>
            </a:pPr>
            <a:r>
              <a:rPr lang="en-US" sz="1500" dirty="0">
                <a:latin typeface="Arial" panose="020B0604020202020204" pitchFamily="34" charset="0"/>
                <a:cs typeface="Arial" panose="020B0604020202020204" pitchFamily="34" charset="0"/>
              </a:rPr>
              <a:t>Soldiers must always notify the chain of command of any change to individual medical readiness (IMR</a:t>
            </a:r>
            <a:r>
              <a:rPr lang="en-US" sz="1500" dirty="0" smtClean="0">
                <a:latin typeface="Arial" panose="020B0604020202020204" pitchFamily="34" charset="0"/>
                <a:cs typeface="Arial" panose="020B0604020202020204" pitchFamily="34" charset="0"/>
              </a:rPr>
              <a:t>).</a:t>
            </a:r>
            <a:r>
              <a:rPr lang="en-US" sz="1500" dirty="0">
                <a:latin typeface="Arial" panose="020B0604020202020204" pitchFamily="34" charset="0"/>
                <a:cs typeface="Arial" panose="020B0604020202020204" pitchFamily="34" charset="0"/>
              </a:rPr>
              <a:t> </a:t>
            </a:r>
            <a:r>
              <a:rPr lang="en-US" sz="1500" dirty="0" smtClean="0">
                <a:latin typeface="Arial" panose="020B0604020202020204" pitchFamily="34" charset="0"/>
                <a:cs typeface="Arial" panose="020B0604020202020204" pitchFamily="34" charset="0"/>
              </a:rPr>
              <a:t> A </a:t>
            </a:r>
            <a:r>
              <a:rPr lang="en-US" sz="1500" dirty="0">
                <a:latin typeface="Arial" panose="020B0604020202020204" pitchFamily="34" charset="0"/>
                <a:cs typeface="Arial" panose="020B0604020202020204" pitchFamily="34" charset="0"/>
              </a:rPr>
              <a:t>Soldier’s IMR requirements may not coincide with what is listed in the personnel data system.</a:t>
            </a:r>
          </a:p>
          <a:p>
            <a:pPr marL="257175" indent="-257175">
              <a:buFont typeface="Arial" panose="020B0604020202020204" pitchFamily="34" charset="0"/>
              <a:buAutoNum type="arabicPeriod"/>
            </a:pPr>
            <a:r>
              <a:rPr lang="en-US" sz="1500" dirty="0">
                <a:latin typeface="Arial" panose="020B0604020202020204" pitchFamily="34" charset="0"/>
                <a:cs typeface="Arial" panose="020B0604020202020204" pitchFamily="34" charset="0"/>
              </a:rPr>
              <a:t>Understand that Soldiers who have transitioned gender may remain susceptible to medical conditions associated with their birth gender. </a:t>
            </a:r>
            <a:r>
              <a:rPr lang="en-US" sz="1500" dirty="0" smtClean="0">
                <a:latin typeface="Arial" panose="020B0604020202020204" pitchFamily="34" charset="0"/>
                <a:cs typeface="Arial" panose="020B0604020202020204" pitchFamily="34" charset="0"/>
              </a:rPr>
              <a:t>Transgender </a:t>
            </a:r>
            <a:r>
              <a:rPr lang="en-US" sz="1500" dirty="0">
                <a:latin typeface="Arial" panose="020B0604020202020204" pitchFamily="34" charset="0"/>
                <a:cs typeface="Arial" panose="020B0604020202020204" pitchFamily="34" charset="0"/>
              </a:rPr>
              <a:t>Soldiers will be treated the same as any other Soldier with a given medical condition. </a:t>
            </a:r>
          </a:p>
          <a:p>
            <a:pPr marL="257175" indent="-257175">
              <a:buAutoNum type="arabicPeriod"/>
            </a:pPr>
            <a:r>
              <a:rPr lang="en-US" sz="1500" dirty="0" smtClean="0">
                <a:latin typeface="Arial" panose="020B0604020202020204" pitchFamily="34" charset="0"/>
                <a:cs typeface="Arial" panose="020B0604020202020204" pitchFamily="34" charset="0"/>
              </a:rPr>
              <a:t>All </a:t>
            </a:r>
            <a:r>
              <a:rPr lang="en-US" sz="1500" dirty="0">
                <a:latin typeface="Arial" panose="020B0604020202020204" pitchFamily="34" charset="0"/>
                <a:cs typeface="Arial" panose="020B0604020202020204" pitchFamily="34" charset="0"/>
              </a:rPr>
              <a:t>pregnant Soldiers will receive prenatal care and are entitled to all relevant medical care, administrative entitlements, and leave prescribed under Service policies. Commanders and units will comply with all policies related to </a:t>
            </a:r>
            <a:r>
              <a:rPr lang="en-US" sz="1500" dirty="0" smtClean="0">
                <a:latin typeface="Arial" panose="020B0604020202020204" pitchFamily="34" charset="0"/>
                <a:cs typeface="Arial" panose="020B0604020202020204" pitchFamily="34" charset="0"/>
              </a:rPr>
              <a:t>pregnant Soldiers.</a:t>
            </a:r>
            <a:endParaRPr lang="en-US" sz="1500" dirty="0">
              <a:latin typeface="Arial" panose="020B0604020202020204" pitchFamily="34" charset="0"/>
              <a:cs typeface="Arial" panose="020B0604020202020204" pitchFamily="34" charset="0"/>
            </a:endParaRPr>
          </a:p>
        </p:txBody>
      </p:sp>
      <p:sp>
        <p:nvSpPr>
          <p:cNvPr id="10" name="TextBox 9"/>
          <p:cNvSpPr txBox="1"/>
          <p:nvPr/>
        </p:nvSpPr>
        <p:spPr>
          <a:xfrm>
            <a:off x="532209" y="5652667"/>
            <a:ext cx="8193881" cy="584775"/>
          </a:xfrm>
          <a:prstGeom prst="rect">
            <a:avLst/>
          </a:prstGeom>
          <a:solidFill>
            <a:srgbClr val="FFC0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Transgender Soldiers with a medical condition, including pregnancy, will be treated the same as any other Soldier with that condition.  </a:t>
            </a:r>
            <a:endParaRPr kumimoji="0" lang="en-US" sz="1600" b="0" i="0" u="none" strike="sng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8655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35290995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7645"/>
            <a:ext cx="7886700" cy="861129"/>
          </a:xfrm>
        </p:spPr>
        <p:txBody>
          <a:bodyPr anchor="b">
            <a:normAutofit fontScale="90000"/>
          </a:bodyPr>
          <a:lstStyle/>
          <a:p>
            <a:pPr algn="ctr"/>
            <a:r>
              <a:rPr lang="en-US" sz="3600" b="1" dirty="0">
                <a:latin typeface="Arial" panose="020B0604020202020204" pitchFamily="34" charset="0"/>
                <a:cs typeface="Arial" panose="020B0604020202020204" pitchFamily="34" charset="0"/>
              </a:rPr>
              <a:t>Vignette </a:t>
            </a:r>
            <a:r>
              <a:rPr lang="en-US" sz="3600" b="1" dirty="0" smtClean="0">
                <a:latin typeface="Arial" panose="020B0604020202020204" pitchFamily="34" charset="0"/>
                <a:cs typeface="Arial" panose="020B0604020202020204" pitchFamily="34" charset="0"/>
              </a:rPr>
              <a:t>7: Individual Ready Reserve </a:t>
            </a:r>
            <a:br>
              <a:rPr lang="en-US" sz="3600" b="1"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Female to Male Transition</a:t>
            </a:r>
            <a:r>
              <a:rPr lang="en-US" sz="2100" dirty="0">
                <a:latin typeface="Arial" panose="020B0604020202020204" pitchFamily="34" charset="0"/>
                <a:cs typeface="Arial" panose="020B0604020202020204" pitchFamily="34" charset="0"/>
              </a:rPr>
              <a:t/>
            </a:r>
            <a:br>
              <a:rPr lang="en-US" sz="2100" dirty="0">
                <a:latin typeface="Arial" panose="020B0604020202020204" pitchFamily="34" charset="0"/>
                <a:cs typeface="Arial" panose="020B0604020202020204" pitchFamily="34" charset="0"/>
              </a:rPr>
            </a:br>
            <a:endParaRPr lang="en-US" sz="2100"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243169" y="1211476"/>
            <a:ext cx="3644586" cy="3801617"/>
          </a:xfrm>
        </p:spPr>
        <p:txBody>
          <a:bodyPr>
            <a:noAutofit/>
          </a:bodyPr>
          <a:lstStyle/>
          <a:p>
            <a:pPr marL="0" indent="0">
              <a:lnSpc>
                <a:spcPct val="100000"/>
              </a:lnSpc>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smtClean="0">
                <a:latin typeface="Arial" panose="020B0604020202020204" pitchFamily="34" charset="0"/>
                <a:cs typeface="Arial" panose="020B0604020202020204" pitchFamily="34" charset="0"/>
              </a:rPr>
              <a:t>A Soldier </a:t>
            </a:r>
            <a:r>
              <a:rPr lang="en-US" sz="1800" dirty="0">
                <a:latin typeface="Arial" panose="020B0604020202020204" pitchFamily="34" charset="0"/>
                <a:cs typeface="Arial" panose="020B0604020202020204" pitchFamily="34" charset="0"/>
              </a:rPr>
              <a:t>is a member of the </a:t>
            </a:r>
            <a:r>
              <a:rPr lang="en-US" sz="1800" dirty="0" smtClean="0">
                <a:latin typeface="Arial" panose="020B0604020202020204" pitchFamily="34" charset="0"/>
                <a:cs typeface="Arial" panose="020B0604020202020204" pitchFamily="34" charset="0"/>
              </a:rPr>
              <a:t>individual ready reserve (IRR) </a:t>
            </a:r>
            <a:r>
              <a:rPr lang="en-US" sz="1800" dirty="0">
                <a:latin typeface="Arial" panose="020B0604020202020204" pitchFamily="34" charset="0"/>
                <a:cs typeface="Arial" panose="020B0604020202020204" pitchFamily="34" charset="0"/>
              </a:rPr>
              <a:t>and does not have access to a </a:t>
            </a:r>
            <a:r>
              <a:rPr lang="en-US" sz="1800" dirty="0" smtClean="0">
                <a:latin typeface="Arial" panose="020B0604020202020204" pitchFamily="34" charset="0"/>
                <a:cs typeface="Arial" panose="020B0604020202020204" pitchFamily="34" charset="0"/>
              </a:rPr>
              <a:t>military medical provider. She is transitioning to male and has changed her birth certificate and driver’s license to male. The Soldier wants </a:t>
            </a:r>
            <a:r>
              <a:rPr lang="en-US" sz="1800" dirty="0">
                <a:latin typeface="Arial" panose="020B0604020202020204" pitchFamily="34" charset="0"/>
                <a:cs typeface="Arial" panose="020B0604020202020204" pitchFamily="34" charset="0"/>
              </a:rPr>
              <a:t>to be considered male by the Army.  </a:t>
            </a:r>
            <a:endParaRPr lang="en-US" sz="1800" dirty="0"/>
          </a:p>
        </p:txBody>
      </p:sp>
      <p:sp>
        <p:nvSpPr>
          <p:cNvPr id="8" name="Content Placeholder 7"/>
          <p:cNvSpPr>
            <a:spLocks noGrp="1"/>
          </p:cNvSpPr>
          <p:nvPr>
            <p:ph sz="half" idx="2"/>
          </p:nvPr>
        </p:nvSpPr>
        <p:spPr>
          <a:xfrm>
            <a:off x="4273236" y="835673"/>
            <a:ext cx="4845015" cy="5208050"/>
          </a:xfrm>
        </p:spPr>
        <p:txBody>
          <a:bodyPr>
            <a:noAutofit/>
          </a:bodyPr>
          <a:lstStyle/>
          <a:p>
            <a:pPr marL="0" indent="0">
              <a:lnSpc>
                <a:spcPct val="100000"/>
              </a:lnSpc>
              <a:buNone/>
            </a:pPr>
            <a:r>
              <a:rPr lang="en-US" sz="2400" b="1" dirty="0" smtClean="0">
                <a:latin typeface="Arial" panose="020B0604020202020204" pitchFamily="34" charset="0"/>
                <a:cs typeface="Arial" panose="020B0604020202020204" pitchFamily="34" charset="0"/>
              </a:rPr>
              <a:t>Considerations and Responsibilities</a:t>
            </a:r>
            <a:r>
              <a:rPr lang="en-US" sz="2400" dirty="0" smtClean="0">
                <a:latin typeface="Arial" panose="020B0604020202020204" pitchFamily="34" charset="0"/>
                <a:cs typeface="Arial" panose="020B0604020202020204" pitchFamily="34" charset="0"/>
              </a:rPr>
              <a:t>:</a:t>
            </a:r>
          </a:p>
          <a:p>
            <a:pPr lvl="0">
              <a:lnSpc>
                <a:spcPct val="100000"/>
              </a:lnSpc>
              <a:spcBef>
                <a:spcPts val="600"/>
              </a:spcBef>
              <a:buFont typeface="Arial" panose="020B0604020202020204" pitchFamily="34" charset="0"/>
              <a:buAutoNum type="arabicPeriod"/>
            </a:pPr>
            <a:r>
              <a:rPr lang="en-US" sz="1250" dirty="0">
                <a:solidFill>
                  <a:prstClr val="black"/>
                </a:solidFill>
                <a:latin typeface="Arial" panose="020B0604020202020204" pitchFamily="34" charset="0"/>
                <a:cs typeface="Arial" panose="020B0604020202020204" pitchFamily="34" charset="0"/>
              </a:rPr>
              <a:t>All IRR Service members have a responsibility to maintain their </a:t>
            </a:r>
            <a:r>
              <a:rPr lang="en-US" sz="1250" dirty="0" smtClean="0">
                <a:solidFill>
                  <a:prstClr val="black"/>
                </a:solidFill>
                <a:latin typeface="Arial" panose="020B0604020202020204" pitchFamily="34" charset="0"/>
                <a:cs typeface="Arial" panose="020B0604020202020204" pitchFamily="34" charset="0"/>
              </a:rPr>
              <a:t>health </a:t>
            </a:r>
            <a:r>
              <a:rPr lang="en-US" sz="1250" dirty="0">
                <a:solidFill>
                  <a:prstClr val="black"/>
                </a:solidFill>
                <a:latin typeface="Arial" panose="020B0604020202020204" pitchFamily="34" charset="0"/>
                <a:cs typeface="Arial" panose="020B0604020202020204" pitchFamily="34" charset="0"/>
              </a:rPr>
              <a:t>and fitness, meet readiness requirements, and report to their chain of command any medical readiness </a:t>
            </a:r>
            <a:r>
              <a:rPr lang="en-US" sz="1250" dirty="0" smtClean="0">
                <a:solidFill>
                  <a:prstClr val="black"/>
                </a:solidFill>
                <a:latin typeface="Arial" panose="020B0604020202020204" pitchFamily="34" charset="0"/>
                <a:cs typeface="Arial" panose="020B0604020202020204" pitchFamily="34" charset="0"/>
              </a:rPr>
              <a:t>issues.</a:t>
            </a:r>
            <a:endParaRPr lang="en-US" sz="1250" dirty="0">
              <a:solidFill>
                <a:prstClr val="black"/>
              </a:solidFill>
              <a:latin typeface="Arial" panose="020B0604020202020204" pitchFamily="34" charset="0"/>
              <a:cs typeface="Arial" panose="020B0604020202020204" pitchFamily="34" charset="0"/>
            </a:endParaRPr>
          </a:p>
          <a:p>
            <a:pPr lvl="0">
              <a:lnSpc>
                <a:spcPct val="100000"/>
              </a:lnSpc>
              <a:spcBef>
                <a:spcPts val="600"/>
              </a:spcBef>
              <a:buFont typeface="Arial" panose="020B0604020202020204" pitchFamily="34" charset="0"/>
              <a:buAutoNum type="arabicPeriod" startAt="2"/>
            </a:pPr>
            <a:r>
              <a:rPr lang="en-US" sz="1250" dirty="0">
                <a:latin typeface="Arial" panose="020B0604020202020204" pitchFamily="34" charset="0"/>
                <a:cs typeface="Arial" panose="020B0604020202020204" pitchFamily="34" charset="0"/>
              </a:rPr>
              <a:t>The Soldier must submit </a:t>
            </a:r>
            <a:r>
              <a:rPr lang="en-US" sz="1250" dirty="0" smtClean="0">
                <a:latin typeface="Arial" panose="020B0604020202020204" pitchFamily="34" charset="0"/>
                <a:cs typeface="Arial" panose="020B0604020202020204" pitchFamily="34" charset="0"/>
              </a:rPr>
              <a:t>medical </a:t>
            </a:r>
            <a:r>
              <a:rPr lang="en-US" sz="1250" dirty="0">
                <a:latin typeface="Arial" panose="020B0604020202020204" pitchFamily="34" charset="0"/>
                <a:cs typeface="Arial" panose="020B0604020202020204" pitchFamily="34" charset="0"/>
              </a:rPr>
              <a:t>documentation that supports the diagnosis of gender dysphoria </a:t>
            </a:r>
            <a:r>
              <a:rPr lang="en-US" sz="1250" dirty="0" smtClean="0">
                <a:latin typeface="Arial" panose="020B0604020202020204" pitchFamily="34" charset="0"/>
                <a:cs typeface="Arial" panose="020B0604020202020204" pitchFamily="34" charset="0"/>
              </a:rPr>
              <a:t>to </a:t>
            </a:r>
            <a:r>
              <a:rPr lang="en-US" sz="1250" dirty="0">
                <a:solidFill>
                  <a:prstClr val="black"/>
                </a:solidFill>
                <a:latin typeface="Arial" panose="020B0604020202020204" pitchFamily="34" charset="0"/>
                <a:cs typeface="Arial" panose="020B0604020202020204" pitchFamily="34" charset="0"/>
              </a:rPr>
              <a:t>the Commander, US </a:t>
            </a:r>
            <a:r>
              <a:rPr lang="en-US" sz="1250" dirty="0" smtClean="0">
                <a:solidFill>
                  <a:prstClr val="black"/>
                </a:solidFill>
                <a:latin typeface="Arial" panose="020B0604020202020204" pitchFamily="34" charset="0"/>
                <a:cs typeface="Arial" panose="020B0604020202020204" pitchFamily="34" charset="0"/>
              </a:rPr>
              <a:t>Army </a:t>
            </a:r>
            <a:r>
              <a:rPr lang="en-US" sz="1250" dirty="0">
                <a:solidFill>
                  <a:prstClr val="black"/>
                </a:solidFill>
                <a:latin typeface="Arial" panose="020B0604020202020204" pitchFamily="34" charset="0"/>
                <a:cs typeface="Arial" panose="020B0604020202020204" pitchFamily="34" charset="0"/>
              </a:rPr>
              <a:t>Human Resources Command (USAHRC), accompanied by a projected schedule for medical treatment with an estimated date for a change in the Soldier’s gender marker, and a request that the Commander, USAHRC approve the timing of the medical </a:t>
            </a:r>
            <a:r>
              <a:rPr lang="en-US" sz="1250" dirty="0" smtClean="0">
                <a:solidFill>
                  <a:prstClr val="black"/>
                </a:solidFill>
                <a:latin typeface="Arial" panose="020B0604020202020204" pitchFamily="34" charset="0"/>
                <a:cs typeface="Arial" panose="020B0604020202020204" pitchFamily="34" charset="0"/>
              </a:rPr>
              <a:t>treatment.</a:t>
            </a:r>
            <a:endParaRPr lang="en-US" sz="1250" dirty="0">
              <a:solidFill>
                <a:prstClr val="black"/>
              </a:solidFill>
              <a:latin typeface="Arial" panose="020B0604020202020204" pitchFamily="34" charset="0"/>
              <a:cs typeface="Arial" panose="020B0604020202020204" pitchFamily="34" charset="0"/>
            </a:endParaRPr>
          </a:p>
          <a:p>
            <a:pPr lvl="0">
              <a:lnSpc>
                <a:spcPct val="100000"/>
              </a:lnSpc>
              <a:spcBef>
                <a:spcPts val="600"/>
              </a:spcBef>
              <a:buFont typeface="Arial" panose="020B0604020202020204" pitchFamily="34" charset="0"/>
              <a:buAutoNum type="arabicPeriod" startAt="3"/>
            </a:pPr>
            <a:r>
              <a:rPr lang="en-US" sz="1250" dirty="0">
                <a:solidFill>
                  <a:prstClr val="black"/>
                </a:solidFill>
                <a:latin typeface="Arial" panose="020B0604020202020204" pitchFamily="34" charset="0"/>
                <a:cs typeface="Arial" panose="020B0604020202020204" pitchFamily="34" charset="0"/>
              </a:rPr>
              <a:t>Soldier must also notify the Commander, USAHRC in the event of any change to the projected schedule for such treatment, or the estimated date for the change in the Soldier’s gender marker.  </a:t>
            </a:r>
          </a:p>
          <a:p>
            <a:pPr lvl="0">
              <a:lnSpc>
                <a:spcPct val="100000"/>
              </a:lnSpc>
              <a:spcBef>
                <a:spcPts val="600"/>
              </a:spcBef>
              <a:buFont typeface="Arial" panose="020B0604020202020204" pitchFamily="34" charset="0"/>
              <a:buAutoNum type="arabicPeriod" startAt="4"/>
            </a:pPr>
            <a:r>
              <a:rPr lang="en-US" sz="1250" dirty="0">
                <a:solidFill>
                  <a:prstClr val="black"/>
                </a:solidFill>
                <a:latin typeface="Arial" panose="020B0604020202020204" pitchFamily="34" charset="0"/>
                <a:cs typeface="Arial" panose="020B0604020202020204" pitchFamily="34" charset="0"/>
              </a:rPr>
              <a:t>After the timing of medical treatment is approved by the Commander, USAHRC, and once the Soldier’s medical provider determines the Soldier has completed medical treatment necessary to achieve stability in the </a:t>
            </a:r>
            <a:r>
              <a:rPr lang="en-US" sz="1250" dirty="0" smtClean="0">
                <a:solidFill>
                  <a:prstClr val="black"/>
                </a:solidFill>
                <a:latin typeface="Arial" panose="020B0604020202020204" pitchFamily="34" charset="0"/>
                <a:cs typeface="Arial" panose="020B0604020202020204" pitchFamily="34" charset="0"/>
              </a:rPr>
              <a:t>self-identified </a:t>
            </a:r>
            <a:r>
              <a:rPr lang="en-US" sz="1250" dirty="0">
                <a:solidFill>
                  <a:prstClr val="black"/>
                </a:solidFill>
                <a:latin typeface="Arial" panose="020B0604020202020204" pitchFamily="34" charset="0"/>
                <a:cs typeface="Arial" panose="020B0604020202020204" pitchFamily="34" charset="0"/>
              </a:rPr>
              <a:t>gender, the Soldier may request to the Commander, USAHRC approval of a change to the Soldier’s gender </a:t>
            </a:r>
            <a:r>
              <a:rPr lang="en-US" sz="1250" dirty="0" smtClean="0">
                <a:solidFill>
                  <a:prstClr val="black"/>
                </a:solidFill>
                <a:latin typeface="Arial" panose="020B0604020202020204" pitchFamily="34" charset="0"/>
                <a:cs typeface="Arial" panose="020B0604020202020204" pitchFamily="34" charset="0"/>
              </a:rPr>
              <a:t>marker.</a:t>
            </a:r>
            <a:endParaRPr lang="en-US" sz="1250" dirty="0">
              <a:solidFill>
                <a:prstClr val="black"/>
              </a:solidFill>
              <a:latin typeface="Arial" panose="020B0604020202020204" pitchFamily="34" charset="0"/>
              <a:cs typeface="Arial" panose="020B0604020202020204" pitchFamily="34" charset="0"/>
            </a:endParaRPr>
          </a:p>
          <a:p>
            <a:pPr marL="0" indent="0">
              <a:lnSpc>
                <a:spcPct val="100000"/>
              </a:lnSpc>
              <a:buNone/>
            </a:pPr>
            <a:endParaRPr lang="en-US" sz="1725" dirty="0" smtClean="0">
              <a:latin typeface="Arial" panose="020B0604020202020204" pitchFamily="34" charset="0"/>
              <a:cs typeface="Arial" panose="020B0604020202020204" pitchFamily="34" charset="0"/>
            </a:endParaRPr>
          </a:p>
        </p:txBody>
      </p:sp>
      <p:sp>
        <p:nvSpPr>
          <p:cNvPr id="9" name="TextBox 8"/>
          <p:cNvSpPr txBox="1"/>
          <p:nvPr/>
        </p:nvSpPr>
        <p:spPr>
          <a:xfrm>
            <a:off x="526093" y="5987160"/>
            <a:ext cx="8206678" cy="523220"/>
          </a:xfrm>
          <a:prstGeom prst="rect">
            <a:avLst/>
          </a:prstGeom>
          <a:solidFill>
            <a:schemeClr val="accent4">
              <a:lumMod val="20000"/>
              <a:lumOff val="80000"/>
            </a:schemeClr>
          </a:solidFill>
          <a:ln>
            <a:solidFill>
              <a:srgbClr val="0066FF"/>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For RC Soldiers using a civilian medical provider, diagnosis and treatment will be subject to validation by a military medical provider.</a:t>
            </a:r>
            <a:endParaRPr kumimoji="0" lang="en-US" sz="1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19956052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7645"/>
            <a:ext cx="7886700" cy="861129"/>
          </a:xfrm>
        </p:spPr>
        <p:txBody>
          <a:bodyPr anchor="b">
            <a:normAutofit fontScale="90000"/>
          </a:bodyPr>
          <a:lstStyle/>
          <a:p>
            <a:pPr algn="ctr"/>
            <a:r>
              <a:rPr lang="en-US" sz="3600" b="1" dirty="0">
                <a:latin typeface="Arial" panose="020B0604020202020204" pitchFamily="34" charset="0"/>
                <a:cs typeface="Arial" panose="020B0604020202020204" pitchFamily="34" charset="0"/>
              </a:rPr>
              <a:t>Vignette </a:t>
            </a:r>
            <a:r>
              <a:rPr lang="en-US" sz="3600" b="1" dirty="0" smtClean="0">
                <a:latin typeface="Arial" panose="020B0604020202020204" pitchFamily="34" charset="0"/>
                <a:cs typeface="Arial" panose="020B0604020202020204" pitchFamily="34" charset="0"/>
              </a:rPr>
              <a:t>7a: </a:t>
            </a:r>
            <a:r>
              <a:rPr lang="en-US" sz="3600" b="1" dirty="0">
                <a:latin typeface="Arial" panose="020B0604020202020204" pitchFamily="34" charset="0"/>
                <a:cs typeface="Arial" panose="020B0604020202020204" pitchFamily="34" charset="0"/>
              </a:rPr>
              <a:t>Reserve </a:t>
            </a:r>
            <a:r>
              <a:rPr lang="en-US" sz="3600" b="1" dirty="0" smtClean="0">
                <a:latin typeface="Arial" panose="020B0604020202020204" pitchFamily="34" charset="0"/>
                <a:cs typeface="Arial" panose="020B0604020202020204" pitchFamily="34" charset="0"/>
              </a:rPr>
              <a:t>Component</a:t>
            </a:r>
            <a:br>
              <a:rPr lang="en-US" sz="3600" b="1"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Female to Male Transition</a:t>
            </a:r>
            <a:r>
              <a:rPr lang="en-US" sz="2100" dirty="0">
                <a:latin typeface="Arial" panose="020B0604020202020204" pitchFamily="34" charset="0"/>
                <a:cs typeface="Arial" panose="020B0604020202020204" pitchFamily="34" charset="0"/>
              </a:rPr>
              <a:t/>
            </a:r>
            <a:br>
              <a:rPr lang="en-US" sz="2100" dirty="0">
                <a:latin typeface="Arial" panose="020B0604020202020204" pitchFamily="34" charset="0"/>
                <a:cs typeface="Arial" panose="020B0604020202020204" pitchFamily="34" charset="0"/>
              </a:rPr>
            </a:br>
            <a:endParaRPr lang="en-US" sz="2100"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243169" y="1211476"/>
            <a:ext cx="3644586" cy="3801617"/>
          </a:xfrm>
        </p:spPr>
        <p:txBody>
          <a:bodyPr>
            <a:noAutofit/>
          </a:bodyPr>
          <a:lstStyle/>
          <a:p>
            <a:pPr marL="0" indent="0">
              <a:lnSpc>
                <a:spcPct val="100000"/>
              </a:lnSpc>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smtClean="0">
                <a:latin typeface="Arial" panose="020B0604020202020204" pitchFamily="34" charset="0"/>
                <a:cs typeface="Arial" panose="020B0604020202020204" pitchFamily="34" charset="0"/>
              </a:rPr>
              <a:t>A Soldier </a:t>
            </a:r>
            <a:r>
              <a:rPr lang="en-US" sz="1800" dirty="0">
                <a:latin typeface="Arial" panose="020B0604020202020204" pitchFamily="34" charset="0"/>
                <a:cs typeface="Arial" panose="020B0604020202020204" pitchFamily="34" charset="0"/>
              </a:rPr>
              <a:t>is a member of the </a:t>
            </a:r>
            <a:r>
              <a:rPr lang="en-US" sz="1800" dirty="0" smtClean="0">
                <a:latin typeface="Arial" panose="020B0604020202020204" pitchFamily="34" charset="0"/>
                <a:cs typeface="Arial" panose="020B0604020202020204" pitchFamily="34" charset="0"/>
              </a:rPr>
              <a:t>Reserve Component and </a:t>
            </a:r>
            <a:r>
              <a:rPr lang="en-US" sz="1800" dirty="0">
                <a:latin typeface="Arial" panose="020B0604020202020204" pitchFamily="34" charset="0"/>
                <a:cs typeface="Arial" panose="020B0604020202020204" pitchFamily="34" charset="0"/>
              </a:rPr>
              <a:t>does not have access to a </a:t>
            </a:r>
            <a:r>
              <a:rPr lang="en-US" sz="1800" dirty="0" smtClean="0">
                <a:latin typeface="Arial" panose="020B0604020202020204" pitchFamily="34" charset="0"/>
                <a:cs typeface="Arial" panose="020B0604020202020204" pitchFamily="34" charset="0"/>
              </a:rPr>
              <a:t>military medical provider.  She is transitioning to male and has changed her birth certificate and driver’s license to male.  The Soldier wants </a:t>
            </a:r>
            <a:r>
              <a:rPr lang="en-US" sz="1800" dirty="0">
                <a:latin typeface="Arial" panose="020B0604020202020204" pitchFamily="34" charset="0"/>
                <a:cs typeface="Arial" panose="020B0604020202020204" pitchFamily="34" charset="0"/>
              </a:rPr>
              <a:t>to be considered male by the Army.  </a:t>
            </a:r>
            <a:endParaRPr lang="en-US" sz="1800" dirty="0"/>
          </a:p>
        </p:txBody>
      </p:sp>
      <p:sp>
        <p:nvSpPr>
          <p:cNvPr id="8" name="Content Placeholder 7"/>
          <p:cNvSpPr>
            <a:spLocks noGrp="1"/>
          </p:cNvSpPr>
          <p:nvPr>
            <p:ph sz="half" idx="2"/>
          </p:nvPr>
        </p:nvSpPr>
        <p:spPr>
          <a:xfrm>
            <a:off x="4273236" y="835673"/>
            <a:ext cx="4845015" cy="5208050"/>
          </a:xfrm>
        </p:spPr>
        <p:txBody>
          <a:bodyPr>
            <a:noAutofit/>
          </a:bodyPr>
          <a:lstStyle/>
          <a:p>
            <a:pPr marL="0" indent="0">
              <a:lnSpc>
                <a:spcPct val="100000"/>
              </a:lnSpc>
              <a:buNone/>
            </a:pPr>
            <a:r>
              <a:rPr lang="en-US" sz="2400" b="1" dirty="0" smtClean="0">
                <a:latin typeface="Arial" panose="020B0604020202020204" pitchFamily="34" charset="0"/>
                <a:cs typeface="Arial" panose="020B0604020202020204" pitchFamily="34" charset="0"/>
              </a:rPr>
              <a:t>Considerations and Responsibilities</a:t>
            </a:r>
            <a:r>
              <a:rPr lang="en-US" sz="2400" dirty="0" smtClean="0">
                <a:latin typeface="Arial" panose="020B0604020202020204" pitchFamily="34" charset="0"/>
                <a:cs typeface="Arial" panose="020B0604020202020204" pitchFamily="34" charset="0"/>
              </a:rPr>
              <a:t>:</a:t>
            </a:r>
          </a:p>
          <a:p>
            <a:pPr lvl="0">
              <a:lnSpc>
                <a:spcPct val="100000"/>
              </a:lnSpc>
              <a:spcBef>
                <a:spcPts val="600"/>
              </a:spcBef>
              <a:buFont typeface="Arial" panose="020B0604020202020204" pitchFamily="34" charset="0"/>
              <a:buAutoNum type="arabicPeriod"/>
            </a:pPr>
            <a:r>
              <a:rPr lang="en-US" sz="1250" dirty="0">
                <a:solidFill>
                  <a:prstClr val="black"/>
                </a:solidFill>
                <a:latin typeface="Arial" panose="020B0604020202020204" pitchFamily="34" charset="0"/>
                <a:cs typeface="Arial" panose="020B0604020202020204" pitchFamily="34" charset="0"/>
              </a:rPr>
              <a:t>All </a:t>
            </a:r>
            <a:r>
              <a:rPr lang="en-US" sz="1250" dirty="0" smtClean="0">
                <a:latin typeface="Arial" panose="020B0604020202020204" pitchFamily="34" charset="0"/>
                <a:cs typeface="Arial" panose="020B0604020202020204" pitchFamily="34" charset="0"/>
              </a:rPr>
              <a:t>Reserve Component </a:t>
            </a:r>
            <a:r>
              <a:rPr lang="en-US" sz="1250" dirty="0">
                <a:solidFill>
                  <a:prstClr val="black"/>
                </a:solidFill>
                <a:latin typeface="Arial" panose="020B0604020202020204" pitchFamily="34" charset="0"/>
                <a:cs typeface="Arial" panose="020B0604020202020204" pitchFamily="34" charset="0"/>
              </a:rPr>
              <a:t>Service members have a responsibility to maintain </a:t>
            </a:r>
            <a:r>
              <a:rPr lang="en-US" sz="1250" dirty="0" smtClean="0">
                <a:solidFill>
                  <a:prstClr val="black"/>
                </a:solidFill>
                <a:latin typeface="Arial" panose="020B0604020202020204" pitchFamily="34" charset="0"/>
                <a:cs typeface="Arial" panose="020B0604020202020204" pitchFamily="34" charset="0"/>
              </a:rPr>
              <a:t>their health </a:t>
            </a:r>
            <a:r>
              <a:rPr lang="en-US" sz="1250" dirty="0">
                <a:solidFill>
                  <a:prstClr val="black"/>
                </a:solidFill>
                <a:latin typeface="Arial" panose="020B0604020202020204" pitchFamily="34" charset="0"/>
                <a:cs typeface="Arial" panose="020B0604020202020204" pitchFamily="34" charset="0"/>
              </a:rPr>
              <a:t>and fitness, meet readiness requirements, and report to their chain of command any medical readiness </a:t>
            </a:r>
            <a:r>
              <a:rPr lang="en-US" sz="1250" dirty="0" smtClean="0">
                <a:solidFill>
                  <a:prstClr val="black"/>
                </a:solidFill>
                <a:latin typeface="Arial" panose="020B0604020202020204" pitchFamily="34" charset="0"/>
                <a:cs typeface="Arial" panose="020B0604020202020204" pitchFamily="34" charset="0"/>
              </a:rPr>
              <a:t>issues.</a:t>
            </a:r>
            <a:endParaRPr lang="en-US" sz="1250" dirty="0">
              <a:solidFill>
                <a:prstClr val="black"/>
              </a:solidFill>
              <a:latin typeface="Arial" panose="020B0604020202020204" pitchFamily="34" charset="0"/>
              <a:cs typeface="Arial" panose="020B0604020202020204" pitchFamily="34" charset="0"/>
            </a:endParaRPr>
          </a:p>
          <a:p>
            <a:pPr lvl="0">
              <a:lnSpc>
                <a:spcPct val="100000"/>
              </a:lnSpc>
              <a:spcBef>
                <a:spcPts val="600"/>
              </a:spcBef>
              <a:buFont typeface="Arial" panose="020B0604020202020204" pitchFamily="34" charset="0"/>
              <a:buAutoNum type="arabicPeriod" startAt="2"/>
            </a:pPr>
            <a:r>
              <a:rPr lang="en-US" sz="1250" dirty="0">
                <a:latin typeface="Arial" panose="020B0604020202020204" pitchFamily="34" charset="0"/>
                <a:cs typeface="Arial" panose="020B0604020202020204" pitchFamily="34" charset="0"/>
              </a:rPr>
              <a:t>The Soldier must submit </a:t>
            </a:r>
            <a:r>
              <a:rPr lang="en-US" sz="1250" dirty="0" smtClean="0">
                <a:latin typeface="Arial" panose="020B0604020202020204" pitchFamily="34" charset="0"/>
                <a:cs typeface="Arial" panose="020B0604020202020204" pitchFamily="34" charset="0"/>
              </a:rPr>
              <a:t>civilian medical </a:t>
            </a:r>
            <a:r>
              <a:rPr lang="en-US" sz="1250" dirty="0">
                <a:latin typeface="Arial" panose="020B0604020202020204" pitchFamily="34" charset="0"/>
                <a:cs typeface="Arial" panose="020B0604020202020204" pitchFamily="34" charset="0"/>
              </a:rPr>
              <a:t>documentation that supports the diagnosis of gender </a:t>
            </a:r>
            <a:r>
              <a:rPr lang="en-US" sz="1250" dirty="0" smtClean="0">
                <a:latin typeface="Arial" panose="020B0604020202020204" pitchFamily="34" charset="0"/>
                <a:cs typeface="Arial" panose="020B0604020202020204" pitchFamily="34" charset="0"/>
              </a:rPr>
              <a:t>dysphoria</a:t>
            </a:r>
            <a:r>
              <a:rPr lang="en-US" sz="1250" dirty="0" smtClean="0">
                <a:solidFill>
                  <a:prstClr val="black"/>
                </a:solidFill>
                <a:latin typeface="Arial" panose="020B0604020202020204" pitchFamily="34" charset="0"/>
                <a:cs typeface="Arial" panose="020B0604020202020204" pitchFamily="34" charset="0"/>
              </a:rPr>
              <a:t>, </a:t>
            </a:r>
            <a:r>
              <a:rPr lang="en-US" sz="1250" dirty="0">
                <a:solidFill>
                  <a:prstClr val="black"/>
                </a:solidFill>
                <a:latin typeface="Arial" panose="020B0604020202020204" pitchFamily="34" charset="0"/>
                <a:cs typeface="Arial" panose="020B0604020202020204" pitchFamily="34" charset="0"/>
              </a:rPr>
              <a:t>accompanied by a projected schedule for medical treatment with an estimated date for a change in the Soldier’s gender marker, and a request that the </a:t>
            </a:r>
            <a:r>
              <a:rPr lang="en-US" sz="1250" dirty="0" smtClean="0">
                <a:solidFill>
                  <a:prstClr val="black"/>
                </a:solidFill>
                <a:latin typeface="Arial" panose="020B0604020202020204" pitchFamily="34" charset="0"/>
                <a:cs typeface="Arial" panose="020B0604020202020204" pitchFamily="34" charset="0"/>
              </a:rPr>
              <a:t>Commander approve </a:t>
            </a:r>
            <a:r>
              <a:rPr lang="en-US" sz="1250" dirty="0">
                <a:solidFill>
                  <a:prstClr val="black"/>
                </a:solidFill>
                <a:latin typeface="Arial" panose="020B0604020202020204" pitchFamily="34" charset="0"/>
                <a:cs typeface="Arial" panose="020B0604020202020204" pitchFamily="34" charset="0"/>
              </a:rPr>
              <a:t>the timing of the medical </a:t>
            </a:r>
            <a:r>
              <a:rPr lang="en-US" sz="1250" dirty="0" smtClean="0">
                <a:solidFill>
                  <a:prstClr val="black"/>
                </a:solidFill>
                <a:latin typeface="Arial" panose="020B0604020202020204" pitchFamily="34" charset="0"/>
                <a:cs typeface="Arial" panose="020B0604020202020204" pitchFamily="34" charset="0"/>
              </a:rPr>
              <a:t>treatment. </a:t>
            </a:r>
            <a:r>
              <a:rPr lang="en-US" sz="1250" dirty="0" smtClean="0">
                <a:latin typeface="Arial" panose="020B0604020202020204" pitchFamily="34" charset="0"/>
                <a:cs typeface="Arial" panose="020B0604020202020204" pitchFamily="34" charset="0"/>
              </a:rPr>
              <a:t>The Commander will validate any civilian diagnosis with the appropriate military provider and consult the SCCC prior to approval.</a:t>
            </a:r>
            <a:endParaRPr lang="en-US" sz="1250" dirty="0">
              <a:latin typeface="Arial" panose="020B0604020202020204" pitchFamily="34" charset="0"/>
              <a:cs typeface="Arial" panose="020B0604020202020204" pitchFamily="34" charset="0"/>
            </a:endParaRPr>
          </a:p>
          <a:p>
            <a:pPr lvl="0">
              <a:lnSpc>
                <a:spcPct val="100000"/>
              </a:lnSpc>
              <a:spcBef>
                <a:spcPts val="600"/>
              </a:spcBef>
              <a:buFont typeface="Arial" panose="020B0604020202020204" pitchFamily="34" charset="0"/>
              <a:buAutoNum type="arabicPeriod" startAt="3"/>
            </a:pPr>
            <a:r>
              <a:rPr lang="en-US" sz="1250" dirty="0">
                <a:solidFill>
                  <a:prstClr val="black"/>
                </a:solidFill>
                <a:latin typeface="Arial" panose="020B0604020202020204" pitchFamily="34" charset="0"/>
                <a:cs typeface="Arial" panose="020B0604020202020204" pitchFamily="34" charset="0"/>
              </a:rPr>
              <a:t>Soldier must also notify the </a:t>
            </a:r>
            <a:r>
              <a:rPr lang="en-US" sz="1250" dirty="0" smtClean="0">
                <a:solidFill>
                  <a:prstClr val="black"/>
                </a:solidFill>
                <a:latin typeface="Arial" panose="020B0604020202020204" pitchFamily="34" charset="0"/>
                <a:cs typeface="Arial" panose="020B0604020202020204" pitchFamily="34" charset="0"/>
              </a:rPr>
              <a:t>Commander in </a:t>
            </a:r>
            <a:r>
              <a:rPr lang="en-US" sz="1250" dirty="0">
                <a:solidFill>
                  <a:prstClr val="black"/>
                </a:solidFill>
                <a:latin typeface="Arial" panose="020B0604020202020204" pitchFamily="34" charset="0"/>
                <a:cs typeface="Arial" panose="020B0604020202020204" pitchFamily="34" charset="0"/>
              </a:rPr>
              <a:t>the event of any change to the projected schedule for such treatment, or the estimated date for the change in the Soldier’s gender marker.  </a:t>
            </a:r>
          </a:p>
          <a:p>
            <a:pPr lvl="0">
              <a:lnSpc>
                <a:spcPct val="100000"/>
              </a:lnSpc>
              <a:spcBef>
                <a:spcPts val="600"/>
              </a:spcBef>
              <a:buFont typeface="Arial" panose="020B0604020202020204" pitchFamily="34" charset="0"/>
              <a:buAutoNum type="arabicPeriod" startAt="4"/>
            </a:pPr>
            <a:r>
              <a:rPr lang="en-US" sz="1250" dirty="0">
                <a:solidFill>
                  <a:prstClr val="black"/>
                </a:solidFill>
                <a:latin typeface="Arial" panose="020B0604020202020204" pitchFamily="34" charset="0"/>
                <a:cs typeface="Arial" panose="020B0604020202020204" pitchFamily="34" charset="0"/>
              </a:rPr>
              <a:t>After the timing of medical treatment is approved by the </a:t>
            </a:r>
            <a:r>
              <a:rPr lang="en-US" sz="1250" dirty="0" smtClean="0">
                <a:solidFill>
                  <a:prstClr val="black"/>
                </a:solidFill>
                <a:latin typeface="Arial" panose="020B0604020202020204" pitchFamily="34" charset="0"/>
                <a:cs typeface="Arial" panose="020B0604020202020204" pitchFamily="34" charset="0"/>
              </a:rPr>
              <a:t>Commander </a:t>
            </a:r>
            <a:r>
              <a:rPr lang="en-US" sz="1250" dirty="0">
                <a:solidFill>
                  <a:prstClr val="black"/>
                </a:solidFill>
                <a:latin typeface="Arial" panose="020B0604020202020204" pitchFamily="34" charset="0"/>
                <a:cs typeface="Arial" panose="020B0604020202020204" pitchFamily="34" charset="0"/>
              </a:rPr>
              <a:t>and once the Soldier’s medical provider determines the Soldier has completed medical treatment necessary to achieve stability in the </a:t>
            </a:r>
            <a:r>
              <a:rPr lang="en-US" sz="1250" dirty="0" smtClean="0">
                <a:solidFill>
                  <a:prstClr val="black"/>
                </a:solidFill>
                <a:latin typeface="Arial" panose="020B0604020202020204" pitchFamily="34" charset="0"/>
                <a:cs typeface="Arial" panose="020B0604020202020204" pitchFamily="34" charset="0"/>
              </a:rPr>
              <a:t>self-identified </a:t>
            </a:r>
            <a:r>
              <a:rPr lang="en-US" sz="1250" dirty="0">
                <a:solidFill>
                  <a:prstClr val="black"/>
                </a:solidFill>
                <a:latin typeface="Arial" panose="020B0604020202020204" pitchFamily="34" charset="0"/>
                <a:cs typeface="Arial" panose="020B0604020202020204" pitchFamily="34" charset="0"/>
              </a:rPr>
              <a:t>gender, the Soldier may </a:t>
            </a:r>
            <a:r>
              <a:rPr lang="en-US" sz="1250" dirty="0" smtClean="0">
                <a:solidFill>
                  <a:prstClr val="black"/>
                </a:solidFill>
                <a:latin typeface="Arial" panose="020B0604020202020204" pitchFamily="34" charset="0"/>
                <a:cs typeface="Arial" panose="020B0604020202020204" pitchFamily="34" charset="0"/>
              </a:rPr>
              <a:t>request </a:t>
            </a:r>
            <a:r>
              <a:rPr lang="en-US" sz="1250" dirty="0">
                <a:solidFill>
                  <a:prstClr val="black"/>
                </a:solidFill>
                <a:latin typeface="Arial" panose="020B0604020202020204" pitchFamily="34" charset="0"/>
                <a:cs typeface="Arial" panose="020B0604020202020204" pitchFamily="34" charset="0"/>
              </a:rPr>
              <a:t>to the Commander, </a:t>
            </a:r>
            <a:r>
              <a:rPr lang="en-US" sz="1250" dirty="0" smtClean="0">
                <a:solidFill>
                  <a:prstClr val="black"/>
                </a:solidFill>
                <a:latin typeface="Arial" panose="020B0604020202020204" pitchFamily="34" charset="0"/>
                <a:cs typeface="Arial" panose="020B0604020202020204" pitchFamily="34" charset="0"/>
              </a:rPr>
              <a:t>approval </a:t>
            </a:r>
            <a:r>
              <a:rPr lang="en-US" sz="1250" dirty="0">
                <a:solidFill>
                  <a:prstClr val="black"/>
                </a:solidFill>
                <a:latin typeface="Arial" panose="020B0604020202020204" pitchFamily="34" charset="0"/>
                <a:cs typeface="Arial" panose="020B0604020202020204" pitchFamily="34" charset="0"/>
              </a:rPr>
              <a:t>of a change to the Soldier’s gender </a:t>
            </a:r>
            <a:r>
              <a:rPr lang="en-US" sz="1250" dirty="0" smtClean="0">
                <a:solidFill>
                  <a:prstClr val="black"/>
                </a:solidFill>
                <a:latin typeface="Arial" panose="020B0604020202020204" pitchFamily="34" charset="0"/>
                <a:cs typeface="Arial" panose="020B0604020202020204" pitchFamily="34" charset="0"/>
              </a:rPr>
              <a:t>marker.</a:t>
            </a:r>
            <a:endParaRPr lang="en-US" sz="1250" dirty="0">
              <a:solidFill>
                <a:prstClr val="black"/>
              </a:solidFill>
              <a:latin typeface="Arial" panose="020B0604020202020204" pitchFamily="34" charset="0"/>
              <a:cs typeface="Arial" panose="020B0604020202020204" pitchFamily="34" charset="0"/>
            </a:endParaRPr>
          </a:p>
          <a:p>
            <a:pPr marL="0" indent="0">
              <a:lnSpc>
                <a:spcPct val="100000"/>
              </a:lnSpc>
              <a:buNone/>
            </a:pPr>
            <a:endParaRPr lang="en-US" sz="1725" dirty="0" smtClean="0">
              <a:latin typeface="Arial" panose="020B0604020202020204" pitchFamily="34" charset="0"/>
              <a:cs typeface="Arial" panose="020B0604020202020204" pitchFamily="34" charset="0"/>
            </a:endParaRPr>
          </a:p>
        </p:txBody>
      </p:sp>
      <p:sp>
        <p:nvSpPr>
          <p:cNvPr id="9" name="TextBox 8"/>
          <p:cNvSpPr txBox="1"/>
          <p:nvPr/>
        </p:nvSpPr>
        <p:spPr>
          <a:xfrm>
            <a:off x="526093" y="5917710"/>
            <a:ext cx="8206678" cy="523220"/>
          </a:xfrm>
          <a:prstGeom prst="rect">
            <a:avLst/>
          </a:prstGeom>
          <a:solidFill>
            <a:schemeClr val="accent4">
              <a:lumMod val="20000"/>
              <a:lumOff val="80000"/>
            </a:schemeClr>
          </a:solidFill>
          <a:ln>
            <a:solidFill>
              <a:srgbClr val="0066FF"/>
            </a:solidFill>
          </a:ln>
        </p:spPr>
        <p:txBody>
          <a:bodyPr wrap="square" rtlCol="0">
            <a:spAutoFit/>
          </a:bodyPr>
          <a:lstStyle/>
          <a:p>
            <a:pPr algn="ctr"/>
            <a:r>
              <a:rPr lang="en-US" sz="1400" b="1" i="1" dirty="0" smtClean="0">
                <a:latin typeface="Arial" panose="020B0604020202020204" pitchFamily="34" charset="0"/>
                <a:cs typeface="Arial" panose="020B0604020202020204" pitchFamily="34" charset="0"/>
              </a:rPr>
              <a:t>For RC Soldiers using a civilian medical provider, diagnosis and treatment will be subject to validation by a military medical provider.</a:t>
            </a:r>
            <a:endParaRPr lang="en-US" sz="14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8523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2209" y="-262195"/>
            <a:ext cx="7886700" cy="1325563"/>
          </a:xfrm>
        </p:spPr>
        <p:txBody>
          <a:bodyPr anchor="b">
            <a:norm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8: Use </a:t>
            </a:r>
            <a:r>
              <a:rPr lang="en-US" sz="3200" b="1" dirty="0">
                <a:latin typeface="Arial" panose="020B0604020202020204" pitchFamily="34" charset="0"/>
                <a:cs typeface="Arial" panose="020B0604020202020204" pitchFamily="34" charset="0"/>
              </a:rPr>
              <a:t>of </a:t>
            </a:r>
            <a:r>
              <a:rPr lang="en-US" sz="3200" b="1" dirty="0" smtClean="0">
                <a:latin typeface="Arial" panose="020B0604020202020204" pitchFamily="34" charset="0"/>
                <a:cs typeface="Arial" panose="020B0604020202020204" pitchFamily="34" charset="0"/>
              </a:rPr>
              <a:t>Showers</a:t>
            </a:r>
            <a:br>
              <a:rPr lang="en-US" sz="3200" b="1"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Transition Complete</a:t>
            </a:r>
            <a:endParaRPr lang="en-US" sz="3200" b="1"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239734" y="1350243"/>
            <a:ext cx="4054359" cy="4351338"/>
          </a:xfrm>
        </p:spPr>
        <p:txBody>
          <a:bodyPr>
            <a:normAutofit fontScale="70000" lnSpcReduction="20000"/>
          </a:bodyPr>
          <a:lstStyle/>
          <a:p>
            <a:pPr marL="0" indent="0">
              <a:buNone/>
            </a:pPr>
            <a:r>
              <a:rPr lang="en-US" sz="3100" b="1" dirty="0">
                <a:latin typeface="Arial" panose="020B0604020202020204" pitchFamily="34" charset="0"/>
                <a:cs typeface="Arial" panose="020B0604020202020204" pitchFamily="34" charset="0"/>
              </a:rPr>
              <a:t>Vignette:</a:t>
            </a:r>
          </a:p>
          <a:p>
            <a:pPr marL="0" indent="0">
              <a:lnSpc>
                <a:spcPct val="120000"/>
              </a:lnSpc>
              <a:buNone/>
            </a:pPr>
            <a:r>
              <a:rPr lang="en-US" sz="2100" dirty="0" smtClean="0">
                <a:latin typeface="Arial" panose="020B0604020202020204" pitchFamily="34" charset="0"/>
                <a:cs typeface="Arial" panose="020B0604020202020204" pitchFamily="34" charset="0"/>
              </a:rPr>
              <a:t>A Soldier transitioned from male to female as indicated in DEERS. The Soldier did not have sex-reassignment surgery. The transgender </a:t>
            </a:r>
            <a:r>
              <a:rPr lang="en-US" sz="2100" dirty="0">
                <a:latin typeface="Arial" panose="020B0604020202020204" pitchFamily="34" charset="0"/>
                <a:cs typeface="Arial" panose="020B0604020202020204" pitchFamily="34" charset="0"/>
              </a:rPr>
              <a:t>Service member </a:t>
            </a:r>
            <a:r>
              <a:rPr lang="en-US" sz="2100" dirty="0" smtClean="0">
                <a:latin typeface="Arial" panose="020B0604020202020204" pitchFamily="34" charset="0"/>
                <a:cs typeface="Arial" panose="020B0604020202020204" pitchFamily="34" charset="0"/>
              </a:rPr>
              <a:t>is using the female showers and has </a:t>
            </a:r>
            <a:r>
              <a:rPr lang="en-US" sz="2100" dirty="0">
                <a:latin typeface="Arial" panose="020B0604020202020204" pitchFamily="34" charset="0"/>
                <a:cs typeface="Arial" panose="020B0604020202020204" pitchFamily="34" charset="0"/>
              </a:rPr>
              <a:t>expressed privacy concerns regarding the open bay shower configuration.  Similarly, </a:t>
            </a:r>
            <a:r>
              <a:rPr lang="en-US" sz="2100" dirty="0" smtClean="0">
                <a:latin typeface="Arial" panose="020B0604020202020204" pitchFamily="34" charset="0"/>
                <a:cs typeface="Arial" panose="020B0604020202020204" pitchFamily="34" charset="0"/>
              </a:rPr>
              <a:t>other Soldiers have </a:t>
            </a:r>
            <a:r>
              <a:rPr lang="en-US" sz="2100" dirty="0">
                <a:latin typeface="Arial" panose="020B0604020202020204" pitchFamily="34" charset="0"/>
                <a:cs typeface="Arial" panose="020B0604020202020204" pitchFamily="34" charset="0"/>
              </a:rPr>
              <a:t>expressed discomfort </a:t>
            </a:r>
            <a:r>
              <a:rPr lang="en-US" sz="2100" dirty="0" smtClean="0">
                <a:latin typeface="Arial" panose="020B0604020202020204" pitchFamily="34" charset="0"/>
                <a:cs typeface="Arial" panose="020B0604020202020204" pitchFamily="34" charset="0"/>
              </a:rPr>
              <a:t>showering with a female who has male genitalia</a:t>
            </a:r>
            <a:r>
              <a:rPr lang="en-US" sz="2100" dirty="0">
                <a:latin typeface="Arial" panose="020B0604020202020204" pitchFamily="34" charset="0"/>
                <a:cs typeface="Arial" panose="020B0604020202020204" pitchFamily="34" charset="0"/>
              </a:rPr>
              <a:t>.</a:t>
            </a:r>
          </a:p>
        </p:txBody>
      </p:sp>
      <p:sp>
        <p:nvSpPr>
          <p:cNvPr id="8" name="Content Placeholder 7"/>
          <p:cNvSpPr>
            <a:spLocks noGrp="1"/>
          </p:cNvSpPr>
          <p:nvPr>
            <p:ph sz="half" idx="2"/>
          </p:nvPr>
        </p:nvSpPr>
        <p:spPr>
          <a:xfrm>
            <a:off x="4532708" y="1105866"/>
            <a:ext cx="4452796" cy="4940213"/>
          </a:xfrm>
        </p:spPr>
        <p:txBody>
          <a:bodyPr>
            <a:normAutofit fontScale="70000" lnSpcReduction="20000"/>
          </a:bodyPr>
          <a:lstStyle/>
          <a:p>
            <a:pPr marL="0" indent="0">
              <a:buNone/>
            </a:pPr>
            <a:r>
              <a:rPr lang="en-US" sz="3100" b="1" dirty="0">
                <a:latin typeface="Arial" panose="020B0604020202020204" pitchFamily="34" charset="0"/>
                <a:cs typeface="Arial" panose="020B0604020202020204" pitchFamily="34" charset="0"/>
              </a:rPr>
              <a:t>Considerations and Responsibilities</a:t>
            </a:r>
            <a:r>
              <a:rPr lang="en-US" sz="3100" dirty="0">
                <a:latin typeface="Arial" panose="020B0604020202020204" pitchFamily="34" charset="0"/>
                <a:cs typeface="Arial" panose="020B0604020202020204" pitchFamily="34" charset="0"/>
              </a:rPr>
              <a:t>:</a:t>
            </a:r>
          </a:p>
          <a:p>
            <a:pPr marL="257175" indent="-257175">
              <a:buAutoNum type="arabicPeriod"/>
            </a:pPr>
            <a:r>
              <a:rPr lang="en-US" sz="2000" dirty="0">
                <a:latin typeface="Arial" panose="020B0604020202020204" pitchFamily="34" charset="0"/>
                <a:cs typeface="Arial" panose="020B0604020202020204" pitchFamily="34" charset="0"/>
              </a:rPr>
              <a:t>Soldiers should </a:t>
            </a:r>
            <a:r>
              <a:rPr lang="en-US" sz="2000" dirty="0" smtClean="0">
                <a:latin typeface="Arial" panose="020B0604020202020204" pitchFamily="34" charset="0"/>
                <a:cs typeface="Arial" panose="020B0604020202020204" pitchFamily="34" charset="0"/>
              </a:rPr>
              <a:t>discuss </a:t>
            </a:r>
            <a:r>
              <a:rPr lang="en-US" sz="2000" dirty="0">
                <a:latin typeface="Arial" panose="020B0604020202020204" pitchFamily="34" charset="0"/>
                <a:cs typeface="Arial" panose="020B0604020202020204" pitchFamily="34" charset="0"/>
              </a:rPr>
              <a:t>concerns about privacy </a:t>
            </a:r>
            <a:r>
              <a:rPr lang="en-US" sz="2000" dirty="0" smtClean="0">
                <a:latin typeface="Arial" panose="020B0604020202020204" pitchFamily="34" charset="0"/>
                <a:cs typeface="Arial" panose="020B0604020202020204" pitchFamily="34" charset="0"/>
              </a:rPr>
              <a:t>with their </a:t>
            </a:r>
            <a:r>
              <a:rPr lang="en-US" sz="2000" dirty="0">
                <a:latin typeface="Arial" panose="020B0604020202020204" pitchFamily="34" charset="0"/>
                <a:cs typeface="Arial" panose="020B0604020202020204" pitchFamily="34" charset="0"/>
              </a:rPr>
              <a:t>chain of command.</a:t>
            </a:r>
          </a:p>
          <a:p>
            <a:pPr marL="257175" indent="-257175">
              <a:buAutoNum type="arabicPeriod"/>
            </a:pPr>
            <a:r>
              <a:rPr lang="en-US" sz="2000" dirty="0">
                <a:latin typeface="Arial" panose="020B0604020202020204" pitchFamily="34" charset="0"/>
                <a:cs typeface="Arial" panose="020B0604020202020204" pitchFamily="34" charset="0"/>
              </a:rPr>
              <a:t>Soldiers must accept living and working conditions that are often austere, primitive, and characterized by little or no privacy.  </a:t>
            </a:r>
            <a:endParaRPr lang="en-US" sz="2000" dirty="0" smtClean="0">
              <a:latin typeface="Arial" panose="020B0604020202020204" pitchFamily="34" charset="0"/>
              <a:cs typeface="Arial" panose="020B0604020202020204" pitchFamily="34" charset="0"/>
            </a:endParaRPr>
          </a:p>
          <a:p>
            <a:pPr marL="257175" indent="-257175">
              <a:buAutoNum type="arabicPeriod"/>
            </a:pPr>
            <a:r>
              <a:rPr lang="en-US" sz="2000" dirty="0" smtClean="0">
                <a:latin typeface="Arial" panose="020B0604020202020204" pitchFamily="34" charset="0"/>
                <a:cs typeface="Arial" panose="020B0604020202020204" pitchFamily="34" charset="0"/>
              </a:rPr>
              <a:t>All </a:t>
            </a:r>
            <a:r>
              <a:rPr lang="en-US" sz="2000" dirty="0">
                <a:latin typeface="Arial" panose="020B0604020202020204" pitchFamily="34" charset="0"/>
                <a:cs typeface="Arial" panose="020B0604020202020204" pitchFamily="34" charset="0"/>
              </a:rPr>
              <a:t>Soldiers will use the billeting, bathroom, and shower facilities associated with their gender marker in DEERS.</a:t>
            </a:r>
            <a:endParaRPr lang="en-US" sz="2000" dirty="0" smtClean="0">
              <a:latin typeface="Arial" panose="020B0604020202020204" pitchFamily="34" charset="0"/>
              <a:cs typeface="Arial" panose="020B0604020202020204" pitchFamily="34" charset="0"/>
            </a:endParaRPr>
          </a:p>
          <a:p>
            <a:pPr marL="257175" indent="-257175">
              <a:buAutoNum type="arabicPeriod"/>
            </a:pPr>
            <a:r>
              <a:rPr lang="en-US" sz="2000" dirty="0" smtClean="0">
                <a:latin typeface="Arial" panose="020B0604020202020204" pitchFamily="34" charset="0"/>
                <a:cs typeface="Arial" panose="020B0604020202020204" pitchFamily="34" charset="0"/>
              </a:rPr>
              <a:t>Commanders have discretion to </a:t>
            </a:r>
            <a:r>
              <a:rPr lang="en-US" sz="2000" dirty="0">
                <a:latin typeface="Arial" panose="020B0604020202020204" pitchFamily="34" charset="0"/>
                <a:cs typeface="Arial" panose="020B0604020202020204" pitchFamily="34" charset="0"/>
              </a:rPr>
              <a:t>employ reasonable accommodations when a Soldier voices concerns about privacy.  Steps may include:</a:t>
            </a:r>
          </a:p>
          <a:p>
            <a:pPr marL="519113" lvl="1"/>
            <a:r>
              <a:rPr lang="en-US" sz="2000" dirty="0">
                <a:latin typeface="Arial" panose="020B0604020202020204" pitchFamily="34" charset="0"/>
                <a:cs typeface="Arial" panose="020B0604020202020204" pitchFamily="34" charset="0"/>
              </a:rPr>
              <a:t>Facility modifications, such as installing shower curtains and placing towel and clothing hooks inside individual shower stalls.  </a:t>
            </a:r>
          </a:p>
          <a:p>
            <a:pPr marL="519113" lvl="1"/>
            <a:r>
              <a:rPr lang="en-US" sz="2000" dirty="0">
                <a:latin typeface="Arial" panose="020B0604020202020204" pitchFamily="34" charset="0"/>
                <a:cs typeface="Arial" panose="020B0604020202020204" pitchFamily="34" charset="0"/>
              </a:rPr>
              <a:t>Authorize alternative measures to respect personal privacy, such as adjusting shower </a:t>
            </a:r>
            <a:r>
              <a:rPr lang="en-US" sz="2000" dirty="0" smtClean="0">
                <a:latin typeface="Arial" panose="020B0604020202020204" pitchFamily="34" charset="0"/>
                <a:cs typeface="Arial" panose="020B0604020202020204" pitchFamily="34" charset="0"/>
              </a:rPr>
              <a:t>schedules or changing facilities.</a:t>
            </a:r>
          </a:p>
          <a:p>
            <a:pPr marL="519113" lvl="1"/>
            <a:r>
              <a:rPr lang="en-US" sz="2000" dirty="0" smtClean="0">
                <a:solidFill>
                  <a:prstClr val="black"/>
                </a:solidFill>
                <a:latin typeface="Arial" panose="020B0604020202020204" pitchFamily="34" charset="0"/>
                <a:cs typeface="Arial" panose="020B0604020202020204" pitchFamily="34" charset="0"/>
              </a:rPr>
              <a:t>Facilities </a:t>
            </a:r>
            <a:r>
              <a:rPr lang="en-US" sz="2000" dirty="0">
                <a:solidFill>
                  <a:prstClr val="black"/>
                </a:solidFill>
                <a:latin typeface="Arial" panose="020B0604020202020204" pitchFamily="34" charset="0"/>
                <a:cs typeface="Arial" panose="020B0604020202020204" pitchFamily="34" charset="0"/>
              </a:rPr>
              <a:t>will not be designated, modified, or constructed to make TG only areas</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a:t>
            </a:r>
            <a:r>
              <a:rPr lang="en-US" sz="2000" dirty="0" smtClean="0">
                <a:solidFill>
                  <a:prstClr val="black"/>
                </a:solidFill>
                <a:latin typeface="Arial" panose="020B0604020202020204" pitchFamily="34" charset="0"/>
                <a:cs typeface="Arial" panose="020B0604020202020204" pitchFamily="34" charset="0"/>
              </a:rPr>
              <a:t>ny </a:t>
            </a:r>
            <a:r>
              <a:rPr lang="en-US" sz="2000" dirty="0">
                <a:solidFill>
                  <a:prstClr val="black"/>
                </a:solidFill>
                <a:latin typeface="Arial" panose="020B0604020202020204" pitchFamily="34" charset="0"/>
                <a:cs typeface="Arial" panose="020B0604020202020204" pitchFamily="34" charset="0"/>
              </a:rPr>
              <a:t>modifications </a:t>
            </a:r>
            <a:r>
              <a:rPr lang="en-US" sz="2000" dirty="0">
                <a:latin typeface="Arial" panose="020B0604020202020204" pitchFamily="34" charset="0"/>
                <a:cs typeface="Arial" panose="020B0604020202020204" pitchFamily="34" charset="0"/>
              </a:rPr>
              <a:t>made </a:t>
            </a:r>
            <a:r>
              <a:rPr lang="en-US" sz="2000" dirty="0" smtClean="0">
                <a:latin typeface="Arial" panose="020B0604020202020204" pitchFamily="34" charset="0"/>
                <a:cs typeface="Arial" panose="020B0604020202020204" pitchFamily="34" charset="0"/>
              </a:rPr>
              <a:t>must be available </a:t>
            </a:r>
            <a:r>
              <a:rPr lang="en-US" sz="2000" dirty="0">
                <a:latin typeface="Arial" panose="020B0604020202020204" pitchFamily="34" charset="0"/>
                <a:cs typeface="Arial" panose="020B0604020202020204" pitchFamily="34" charset="0"/>
              </a:rPr>
              <a:t>to all Soldiers to </a:t>
            </a:r>
            <a:r>
              <a:rPr lang="en-US" sz="2000" dirty="0" smtClean="0">
                <a:latin typeface="Arial" panose="020B0604020202020204" pitchFamily="34" charset="0"/>
                <a:cs typeface="Arial" panose="020B0604020202020204" pitchFamily="34" charset="0"/>
              </a:rPr>
              <a:t>use.  Accommodations cannot isolate or stigmatize the TG Soldier.</a:t>
            </a:r>
            <a:endParaRPr lang="en-US" sz="2000" dirty="0">
              <a:latin typeface="Arial" panose="020B0604020202020204" pitchFamily="34" charset="0"/>
              <a:cs typeface="Arial" panose="020B0604020202020204" pitchFamily="34" charset="0"/>
            </a:endParaRPr>
          </a:p>
          <a:p>
            <a:pPr marL="519113" lvl="1"/>
            <a:r>
              <a:rPr lang="en-US" sz="2000" dirty="0">
                <a:latin typeface="Arial" panose="020B0604020202020204" pitchFamily="34" charset="0"/>
                <a:cs typeface="Arial" panose="020B0604020202020204" pitchFamily="34" charset="0"/>
              </a:rPr>
              <a:t>Commanders should contact the SCCC for assistance. </a:t>
            </a:r>
          </a:p>
          <a:p>
            <a:pPr marL="519113" lvl="1"/>
            <a:endParaRPr lang="en-US" sz="1500" dirty="0">
              <a:latin typeface="Arial" panose="020B0604020202020204" pitchFamily="34" charset="0"/>
              <a:cs typeface="Arial" panose="020B0604020202020204" pitchFamily="34" charset="0"/>
            </a:endParaRPr>
          </a:p>
        </p:txBody>
      </p:sp>
      <p:sp>
        <p:nvSpPr>
          <p:cNvPr id="10" name="TextBox 9"/>
          <p:cNvSpPr txBox="1"/>
          <p:nvPr/>
        </p:nvSpPr>
        <p:spPr>
          <a:xfrm>
            <a:off x="532209" y="6046080"/>
            <a:ext cx="8193881" cy="369332"/>
          </a:xfrm>
          <a:prstGeom prst="rect">
            <a:avLst/>
          </a:prstGeom>
          <a:solidFill>
            <a:srgbClr val="FFC000"/>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Soldiers should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discuss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concerns about privacy with their chain of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command.</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9671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2649660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27296"/>
            <a:ext cx="6858000" cy="387871"/>
          </a:xfrm>
        </p:spPr>
        <p:txBody>
          <a:bodyPr>
            <a:noAutofit/>
          </a:bodyPr>
          <a:lstStyle/>
          <a:p>
            <a:pPr algn="ctr"/>
            <a:r>
              <a:rPr lang="en-US" sz="3200" b="1" dirty="0" smtClean="0">
                <a:latin typeface="Arial" panose="020B0604020202020204" pitchFamily="34" charset="0"/>
                <a:cs typeface="Arial" panose="020B0604020202020204" pitchFamily="34" charset="0"/>
              </a:rPr>
              <a:t>Purpose</a:t>
            </a:r>
            <a:endParaRPr lang="en-US" sz="3200" b="1" dirty="0">
              <a:latin typeface="Arial" panose="020B0604020202020204" pitchFamily="34" charset="0"/>
              <a:cs typeface="Arial" panose="020B0604020202020204" pitchFamily="34" charset="0"/>
            </a:endParaRPr>
          </a:p>
        </p:txBody>
      </p:sp>
      <p:sp>
        <p:nvSpPr>
          <p:cNvPr id="7" name="TextBox 6"/>
          <p:cNvSpPr txBox="1"/>
          <p:nvPr/>
        </p:nvSpPr>
        <p:spPr>
          <a:xfrm>
            <a:off x="788894" y="1716533"/>
            <a:ext cx="7673788" cy="22467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This </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module provides training on Department of Defense and Army policy allowing open service of transgender Soldiers, and an overview of </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roles</a:t>
            </a: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responsibilities and associated </a:t>
            </a:r>
            <a:r>
              <a:rPr kumimoji="0" lang="en-US" sz="2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processes.</a:t>
            </a: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306530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05149"/>
            <a:ext cx="7886700" cy="836353"/>
          </a:xfrm>
        </p:spPr>
        <p:txBody>
          <a:bodyPr anchor="b">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9: Urinalysis</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Transition Complete</a:t>
            </a:r>
            <a:endParaRPr lang="en-US" sz="3200" b="1"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628650" y="1025718"/>
            <a:ext cx="3886200" cy="4768353"/>
          </a:xfrm>
        </p:spPr>
        <p:txBody>
          <a:bodyPr>
            <a:normAutofit fontScale="85000" lnSpcReduction="10000"/>
          </a:bodyPr>
          <a:lstStyle/>
          <a:p>
            <a:pPr marL="0" indent="0">
              <a:buNone/>
            </a:pPr>
            <a:r>
              <a:rPr lang="en-US" sz="2400" b="1" dirty="0">
                <a:latin typeface="Arial" panose="020B0604020202020204" pitchFamily="34" charset="0"/>
                <a:cs typeface="Arial" panose="020B0604020202020204" pitchFamily="34" charset="0"/>
              </a:rPr>
              <a:t>Vignette:</a:t>
            </a:r>
          </a:p>
          <a:p>
            <a:pPr marL="0" indent="0">
              <a:lnSpc>
                <a:spcPct val="120000"/>
              </a:lnSpc>
              <a:buNone/>
            </a:pPr>
            <a:r>
              <a:rPr lang="en-US" sz="1900" dirty="0">
                <a:latin typeface="Arial" panose="020B0604020202020204" pitchFamily="34" charset="0"/>
                <a:cs typeface="Arial" panose="020B0604020202020204" pitchFamily="34" charset="0"/>
              </a:rPr>
              <a:t>A Soldier transitioned from </a:t>
            </a:r>
            <a:r>
              <a:rPr lang="en-US" sz="1900" dirty="0" smtClean="0">
                <a:latin typeface="Arial" panose="020B0604020202020204" pitchFamily="34" charset="0"/>
                <a:cs typeface="Arial" panose="020B0604020202020204" pitchFamily="34" charset="0"/>
              </a:rPr>
              <a:t>female </a:t>
            </a:r>
            <a:r>
              <a:rPr lang="en-US" sz="1900" dirty="0">
                <a:latin typeface="Arial" panose="020B0604020202020204" pitchFamily="34" charset="0"/>
                <a:cs typeface="Arial" panose="020B0604020202020204" pitchFamily="34" charset="0"/>
              </a:rPr>
              <a:t>to </a:t>
            </a:r>
            <a:r>
              <a:rPr lang="en-US" sz="1900" dirty="0" smtClean="0">
                <a:latin typeface="Arial" panose="020B0604020202020204" pitchFamily="34" charset="0"/>
                <a:cs typeface="Arial" panose="020B0604020202020204" pitchFamily="34" charset="0"/>
              </a:rPr>
              <a:t>male </a:t>
            </a:r>
            <a:r>
              <a:rPr lang="en-US" sz="1900" dirty="0">
                <a:latin typeface="Arial" panose="020B0604020202020204" pitchFamily="34" charset="0"/>
                <a:cs typeface="Arial" panose="020B0604020202020204" pitchFamily="34" charset="0"/>
              </a:rPr>
              <a:t>as indicated in DEERS. The Soldier did not have sex-reassignment surgery</a:t>
            </a:r>
            <a:r>
              <a:rPr lang="en-US" sz="1900" dirty="0" smtClean="0">
                <a:latin typeface="Arial" panose="020B0604020202020204" pitchFamily="34" charset="0"/>
                <a:cs typeface="Arial" panose="020B0604020202020204" pitchFamily="34" charset="0"/>
              </a:rPr>
              <a:t>. The </a:t>
            </a:r>
            <a:r>
              <a:rPr lang="en-US" sz="1900" dirty="0">
                <a:latin typeface="Arial" panose="020B0604020202020204" pitchFamily="34" charset="0"/>
                <a:cs typeface="Arial" panose="020B0604020202020204" pitchFamily="34" charset="0"/>
              </a:rPr>
              <a:t>transgender </a:t>
            </a:r>
            <a:r>
              <a:rPr lang="en-US" sz="1900" dirty="0" smtClean="0">
                <a:latin typeface="Arial" panose="020B0604020202020204" pitchFamily="34" charset="0"/>
                <a:cs typeface="Arial" panose="020B0604020202020204" pitchFamily="34" charset="0"/>
              </a:rPr>
              <a:t>Soldier is </a:t>
            </a:r>
            <a:r>
              <a:rPr lang="en-US" sz="1900" dirty="0">
                <a:latin typeface="Arial" panose="020B0604020202020204" pitchFamily="34" charset="0"/>
                <a:cs typeface="Arial" panose="020B0604020202020204" pitchFamily="34" charset="0"/>
              </a:rPr>
              <a:t>randomly selected to undergo a urinalysis test at his </a:t>
            </a:r>
            <a:r>
              <a:rPr lang="en-US" sz="1900" dirty="0" smtClean="0">
                <a:latin typeface="Arial" panose="020B0604020202020204" pitchFamily="34" charset="0"/>
                <a:cs typeface="Arial" panose="020B0604020202020204" pitchFamily="34" charset="0"/>
              </a:rPr>
              <a:t>new </a:t>
            </a:r>
            <a:r>
              <a:rPr lang="en-US" sz="1900" dirty="0">
                <a:latin typeface="Arial" panose="020B0604020202020204" pitchFamily="34" charset="0"/>
                <a:cs typeface="Arial" panose="020B0604020202020204" pitchFamily="34" charset="0"/>
              </a:rPr>
              <a:t>command</a:t>
            </a:r>
            <a:r>
              <a:rPr lang="en-US" sz="1900" dirty="0" smtClean="0">
                <a:latin typeface="Arial" panose="020B0604020202020204" pitchFamily="34" charset="0"/>
                <a:cs typeface="Arial" panose="020B0604020202020204" pitchFamily="34" charset="0"/>
              </a:rPr>
              <a:t>.</a:t>
            </a:r>
          </a:p>
          <a:p>
            <a:pPr marL="0" indent="0">
              <a:lnSpc>
                <a:spcPct val="120000"/>
              </a:lnSpc>
              <a:buNone/>
            </a:pPr>
            <a:r>
              <a:rPr lang="en-US" sz="1900" dirty="0" smtClean="0">
                <a:latin typeface="Arial" panose="020B0604020202020204" pitchFamily="34" charset="0"/>
                <a:cs typeface="Arial" panose="020B0604020202020204" pitchFamily="34" charset="0"/>
              </a:rPr>
              <a:t>- OR -</a:t>
            </a:r>
          </a:p>
          <a:p>
            <a:pPr marL="0" indent="0">
              <a:lnSpc>
                <a:spcPct val="120000"/>
              </a:lnSpc>
              <a:buNone/>
            </a:pPr>
            <a:r>
              <a:rPr lang="en-US" sz="1900" dirty="0" smtClean="0">
                <a:latin typeface="Arial" panose="020B0604020202020204" pitchFamily="34" charset="0"/>
                <a:cs typeface="Arial" panose="020B0604020202020204" pitchFamily="34" charset="0"/>
              </a:rPr>
              <a:t>An observer states they are uncomfortable observing a transgender Soldier providing a urine specimen. The observer prefers to only observe Soldiers who are the same biological gender as the observer.</a:t>
            </a:r>
          </a:p>
        </p:txBody>
      </p:sp>
      <p:sp>
        <p:nvSpPr>
          <p:cNvPr id="8" name="Content Placeholder 7"/>
          <p:cNvSpPr>
            <a:spLocks noGrp="1"/>
          </p:cNvSpPr>
          <p:nvPr>
            <p:ph sz="half" idx="2"/>
          </p:nvPr>
        </p:nvSpPr>
        <p:spPr>
          <a:xfrm>
            <a:off x="4738330" y="941502"/>
            <a:ext cx="4161830" cy="4601954"/>
          </a:xfrm>
        </p:spPr>
        <p:txBody>
          <a:bodyPr>
            <a:normAutofit fontScale="85000" lnSpcReduction="10000"/>
          </a:bodyPr>
          <a:lstStyle/>
          <a:p>
            <a:pPr marL="0" indent="0">
              <a:buNone/>
            </a:pPr>
            <a:r>
              <a:rPr lang="en-US" sz="2400" b="1" dirty="0">
                <a:latin typeface="Arial" panose="020B0604020202020204" pitchFamily="34" charset="0"/>
                <a:cs typeface="Arial" panose="020B0604020202020204" pitchFamily="34" charset="0"/>
              </a:rPr>
              <a:t>Considerations and Responsibilities</a:t>
            </a:r>
            <a:r>
              <a:rPr lang="en-US" sz="2400" dirty="0">
                <a:latin typeface="Arial" panose="020B0604020202020204" pitchFamily="34" charset="0"/>
                <a:cs typeface="Arial" panose="020B0604020202020204" pitchFamily="34" charset="0"/>
              </a:rPr>
              <a:t>:</a:t>
            </a:r>
          </a:p>
          <a:p>
            <a:pPr marL="257175" indent="-257175">
              <a:buFont typeface="+mj-lt"/>
              <a:buAutoNum type="arabicPeriod"/>
            </a:pPr>
            <a:r>
              <a:rPr lang="en-US" sz="1800" dirty="0">
                <a:latin typeface="Arial" panose="020B0604020202020204" pitchFamily="34" charset="0"/>
                <a:cs typeface="Arial" panose="020B0604020202020204" pitchFamily="34" charset="0"/>
              </a:rPr>
              <a:t>The Soldier should discuss circumstances with command leadership during sign-in period to determine options and allow the commander the ability to </a:t>
            </a:r>
            <a:r>
              <a:rPr lang="en-US" sz="1800" dirty="0" smtClean="0">
                <a:latin typeface="Arial" panose="020B0604020202020204" pitchFamily="34" charset="0"/>
                <a:cs typeface="Arial" panose="020B0604020202020204" pitchFamily="34" charset="0"/>
              </a:rPr>
              <a:t>ensure observers are properly trained.</a:t>
            </a:r>
            <a:endParaRPr lang="en-US" sz="1800" dirty="0">
              <a:latin typeface="Arial" panose="020B0604020202020204" pitchFamily="34" charset="0"/>
              <a:cs typeface="Arial" panose="020B0604020202020204" pitchFamily="34" charset="0"/>
            </a:endParaRPr>
          </a:p>
          <a:p>
            <a:pPr marL="257175" indent="-257175">
              <a:buFont typeface="+mj-lt"/>
              <a:buAutoNum type="arabicPeriod"/>
            </a:pPr>
            <a:r>
              <a:rPr lang="en-US" sz="1800" dirty="0">
                <a:latin typeface="Arial" panose="020B0604020202020204" pitchFamily="34" charset="0"/>
                <a:cs typeface="Arial" panose="020B0604020202020204" pitchFamily="34" charset="0"/>
              </a:rPr>
              <a:t>Commanders may consider alternate observation options if a request from a transgender </a:t>
            </a:r>
            <a:r>
              <a:rPr lang="en-US" sz="1800" dirty="0" smtClean="0">
                <a:latin typeface="Arial" panose="020B0604020202020204" pitchFamily="34" charset="0"/>
                <a:cs typeface="Arial" panose="020B0604020202020204" pitchFamily="34" charset="0"/>
              </a:rPr>
              <a:t>Soldier </a:t>
            </a:r>
            <a:r>
              <a:rPr lang="en-US" sz="1800" dirty="0">
                <a:latin typeface="Arial" panose="020B0604020202020204" pitchFamily="34" charset="0"/>
                <a:cs typeface="Arial" panose="020B0604020202020204" pitchFamily="34" charset="0"/>
              </a:rPr>
              <a:t>or an observer is made.  Options could include observation by a different observer or medical personnel of the same gender as the Soldier</a:t>
            </a:r>
            <a:r>
              <a:rPr lang="en-US" sz="1800" dirty="0" smtClean="0">
                <a:latin typeface="Arial" panose="020B0604020202020204" pitchFamily="34" charset="0"/>
                <a:cs typeface="Arial" panose="020B0604020202020204" pitchFamily="34" charset="0"/>
              </a:rPr>
              <a:t>.</a:t>
            </a:r>
            <a:endParaRPr lang="en-US" sz="1800" strike="sngStrike" dirty="0">
              <a:latin typeface="Arial" panose="020B0604020202020204" pitchFamily="34" charset="0"/>
              <a:cs typeface="Arial" panose="020B0604020202020204" pitchFamily="34" charset="0"/>
            </a:endParaRPr>
          </a:p>
          <a:p>
            <a:pPr marL="257175" indent="-257175">
              <a:buFont typeface="+mj-lt"/>
              <a:buAutoNum type="arabicPeriod"/>
            </a:pPr>
            <a:r>
              <a:rPr lang="en-US" sz="1800" dirty="0">
                <a:latin typeface="Arial" panose="020B0604020202020204" pitchFamily="34" charset="0"/>
                <a:cs typeface="Arial" panose="020B0604020202020204" pitchFamily="34" charset="0"/>
              </a:rPr>
              <a:t>Consult with the SCCC; if unable to make special accommodation, spend time discussing the situation with both the observer and the Service member.</a:t>
            </a:r>
          </a:p>
          <a:p>
            <a:pPr marL="257175" indent="-257175">
              <a:buFont typeface="+mj-lt"/>
              <a:buAutoNum type="arabicPeriod"/>
            </a:pPr>
            <a:r>
              <a:rPr lang="en-US" sz="1800" dirty="0">
                <a:latin typeface="Arial" panose="020B0604020202020204" pitchFamily="34" charset="0"/>
                <a:cs typeface="Arial" panose="020B0604020202020204" pitchFamily="34" charset="0"/>
              </a:rPr>
              <a:t>Ensure </a:t>
            </a:r>
            <a:r>
              <a:rPr lang="en-US" sz="1800" dirty="0" smtClean="0">
                <a:latin typeface="Arial" panose="020B0604020202020204" pitchFamily="34" charset="0"/>
                <a:cs typeface="Arial" panose="020B0604020202020204" pitchFamily="34" charset="0"/>
              </a:rPr>
              <a:t>the </a:t>
            </a:r>
            <a:r>
              <a:rPr lang="en-US" sz="1800" dirty="0">
                <a:latin typeface="Arial" panose="020B0604020202020204" pitchFamily="34" charset="0"/>
                <a:cs typeface="Arial" panose="020B0604020202020204" pitchFamily="34" charset="0"/>
              </a:rPr>
              <a:t>integrity of the MPDATP is </a:t>
            </a:r>
            <a:r>
              <a:rPr lang="en-US" sz="1800" dirty="0" smtClean="0">
                <a:latin typeface="Arial" panose="020B0604020202020204" pitchFamily="34" charset="0"/>
                <a:cs typeface="Arial" panose="020B0604020202020204" pitchFamily="34" charset="0"/>
              </a:rPr>
              <a:t>maintained.</a:t>
            </a:r>
            <a:endParaRPr lang="en-US" sz="1800" dirty="0">
              <a:latin typeface="Arial" panose="020B0604020202020204" pitchFamily="34" charset="0"/>
              <a:cs typeface="Arial" panose="020B0604020202020204" pitchFamily="34" charset="0"/>
            </a:endParaRPr>
          </a:p>
          <a:p>
            <a:pPr marL="257175" indent="-257175">
              <a:buAutoNum type="arabicPeriod"/>
            </a:pPr>
            <a:endParaRPr lang="en-US" sz="1050" dirty="0">
              <a:latin typeface="Arial" panose="020B0604020202020204" pitchFamily="34" charset="0"/>
              <a:cs typeface="Arial" panose="020B0604020202020204" pitchFamily="34" charset="0"/>
            </a:endParaRPr>
          </a:p>
        </p:txBody>
      </p:sp>
      <p:sp>
        <p:nvSpPr>
          <p:cNvPr id="10" name="TextBox 9"/>
          <p:cNvSpPr txBox="1"/>
          <p:nvPr/>
        </p:nvSpPr>
        <p:spPr>
          <a:xfrm>
            <a:off x="532210" y="5794071"/>
            <a:ext cx="8193881" cy="646331"/>
          </a:xfrm>
          <a:prstGeom prst="rect">
            <a:avLst/>
          </a:prstGeom>
          <a:solidFill>
            <a:srgbClr val="FFC000"/>
          </a:solidFill>
          <a:ln>
            <a:solidFill>
              <a:schemeClr val="tx1"/>
            </a:solidFill>
          </a:ln>
        </p:spPr>
        <p:txBody>
          <a:bodyPr wrap="square" rtlCol="0">
            <a:spAutoFit/>
          </a:bodyPr>
          <a:lstStyle/>
          <a:p>
            <a:r>
              <a:rPr lang="en-US" dirty="0">
                <a:latin typeface="Arial" panose="020B0604020202020204" pitchFamily="34" charset="0"/>
                <a:cs typeface="Arial" panose="020B0604020202020204" pitchFamily="34" charset="0"/>
              </a:rPr>
              <a:t>The commander must adhere to procedures outlined in the Military Personnel Drug Abuse Testing Program (MPDATP) and </a:t>
            </a:r>
            <a:r>
              <a:rPr lang="en-US" dirty="0" smtClean="0">
                <a:latin typeface="Arial" panose="020B0604020202020204" pitchFamily="34" charset="0"/>
                <a:cs typeface="Arial" panose="020B0604020202020204" pitchFamily="34" charset="0"/>
              </a:rPr>
              <a:t>Army </a:t>
            </a:r>
            <a:r>
              <a:rPr lang="en-US" dirty="0">
                <a:latin typeface="Arial" panose="020B0604020202020204" pitchFamily="34" charset="0"/>
                <a:cs typeface="Arial" panose="020B0604020202020204" pitchFamily="34" charset="0"/>
              </a:rPr>
              <a:t>policy.  </a:t>
            </a:r>
          </a:p>
        </p:txBody>
      </p:sp>
      <p:sp>
        <p:nvSpPr>
          <p:cNvPr id="9" name="TextBox 8"/>
          <p:cNvSpPr txBox="1"/>
          <p:nvPr/>
        </p:nvSpPr>
        <p:spPr>
          <a:xfrm>
            <a:off x="411688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5772497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3718" y="185828"/>
            <a:ext cx="8310282" cy="751293"/>
          </a:xfrm>
        </p:spPr>
        <p:txBody>
          <a:bodyPr anchor="b">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10: Assignment Considerations</a:t>
            </a:r>
            <a:br>
              <a:rPr lang="en-US" sz="3200" b="1"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Transition Complete </a:t>
            </a:r>
            <a:endParaRPr lang="en-US" sz="3200" b="1"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314885" y="1279728"/>
            <a:ext cx="3886200" cy="4351338"/>
          </a:xfrm>
        </p:spPr>
        <p:txBody>
          <a:bodyPr>
            <a:normAutofit/>
          </a:bodyPr>
          <a:lstStyle/>
          <a:p>
            <a:pPr marL="0" indent="0">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a:latin typeface="Arial" panose="020B0604020202020204" pitchFamily="34" charset="0"/>
                <a:cs typeface="Arial" panose="020B0604020202020204" pitchFamily="34" charset="0"/>
              </a:rPr>
              <a:t>A </a:t>
            </a:r>
            <a:r>
              <a:rPr lang="en-US" sz="1800" dirty="0" smtClean="0">
                <a:latin typeface="Arial" panose="020B0604020202020204" pitchFamily="34" charset="0"/>
                <a:cs typeface="Arial" panose="020B0604020202020204" pitchFamily="34" charset="0"/>
              </a:rPr>
              <a:t>transgender female Soldier arrived </a:t>
            </a:r>
            <a:r>
              <a:rPr lang="en-US" sz="1800" dirty="0">
                <a:latin typeface="Arial" panose="020B0604020202020204" pitchFamily="34" charset="0"/>
                <a:cs typeface="Arial" panose="020B0604020202020204" pitchFamily="34" charset="0"/>
              </a:rPr>
              <a:t>in the CENTCOM Area of Responsibility (AOR) to serve as an advise-and-assist mentor to female police officers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The country of assignment specifically requires female trainers for their female police officers. </a:t>
            </a:r>
            <a:r>
              <a:rPr lang="en-US" sz="1800" dirty="0" smtClean="0">
                <a:latin typeface="Arial" panose="020B0604020202020204" pitchFamily="34" charset="0"/>
                <a:cs typeface="Arial" panose="020B0604020202020204" pitchFamily="34" charset="0"/>
              </a:rPr>
              <a:t>The country has wide-spread anti-LGBT sentiment and criminal penalties for violations of social norms. This </a:t>
            </a:r>
            <a:r>
              <a:rPr lang="en-US" sz="1800" dirty="0">
                <a:latin typeface="Arial" panose="020B0604020202020204" pitchFamily="34" charset="0"/>
                <a:cs typeface="Arial" panose="020B0604020202020204" pitchFamily="34" charset="0"/>
              </a:rPr>
              <a:t>female Soldier may or may not have had sex reassignment surgery.</a:t>
            </a:r>
          </a:p>
        </p:txBody>
      </p:sp>
      <p:sp>
        <p:nvSpPr>
          <p:cNvPr id="8" name="Content Placeholder 7"/>
          <p:cNvSpPr>
            <a:spLocks noGrp="1"/>
          </p:cNvSpPr>
          <p:nvPr>
            <p:ph sz="half" idx="2"/>
          </p:nvPr>
        </p:nvSpPr>
        <p:spPr>
          <a:xfrm>
            <a:off x="4629149" y="937121"/>
            <a:ext cx="4096941" cy="4809818"/>
          </a:xfrm>
        </p:spPr>
        <p:txBody>
          <a:bodyPr>
            <a:normAutofit/>
          </a:bodyPr>
          <a:lstStyle/>
          <a:p>
            <a:pPr marL="0" indent="0">
              <a:buNone/>
            </a:pPr>
            <a:r>
              <a:rPr lang="en-US" sz="2400" b="1" dirty="0">
                <a:latin typeface="Arial" panose="020B0604020202020204" pitchFamily="34" charset="0"/>
                <a:cs typeface="Arial" panose="020B0604020202020204" pitchFamily="34" charset="0"/>
              </a:rPr>
              <a:t>Considerations and Responsibilities</a:t>
            </a:r>
            <a:r>
              <a:rPr lang="en-US" sz="2400" dirty="0">
                <a:latin typeface="Arial" panose="020B0604020202020204" pitchFamily="34" charset="0"/>
                <a:cs typeface="Arial" panose="020B0604020202020204" pitchFamily="34" charset="0"/>
              </a:rPr>
              <a:t>:</a:t>
            </a:r>
          </a:p>
          <a:p>
            <a:pPr marL="257175" indent="-257175">
              <a:buFont typeface="+mj-lt"/>
              <a:buAutoNum type="arabicPeriod"/>
            </a:pPr>
            <a:r>
              <a:rPr lang="en-US" sz="1800" dirty="0">
                <a:latin typeface="Arial" panose="020B0604020202020204" pitchFamily="34" charset="0"/>
                <a:cs typeface="Arial" panose="020B0604020202020204" pitchFamily="34" charset="0"/>
              </a:rPr>
              <a:t>The Soldier must be mindful of challenges presented by beliefs and norms in the AOR and potential dangers unique to transgender </a:t>
            </a:r>
            <a:r>
              <a:rPr lang="en-US" sz="1800" dirty="0" smtClean="0">
                <a:latin typeface="Arial" panose="020B0604020202020204" pitchFamily="34" charset="0"/>
                <a:cs typeface="Arial" panose="020B0604020202020204" pitchFamily="34" charset="0"/>
              </a:rPr>
              <a:t>status.</a:t>
            </a:r>
            <a:endParaRPr lang="en-US" sz="1800" dirty="0">
              <a:latin typeface="Arial" panose="020B0604020202020204" pitchFamily="34" charset="0"/>
              <a:cs typeface="Arial" panose="020B0604020202020204" pitchFamily="34" charset="0"/>
            </a:endParaRPr>
          </a:p>
          <a:p>
            <a:pPr marL="257175" indent="-257175">
              <a:buFont typeface="+mj-lt"/>
              <a:buAutoNum type="arabicPeriod"/>
            </a:pPr>
            <a:r>
              <a:rPr lang="en-US" sz="1800" dirty="0">
                <a:latin typeface="Arial" panose="020B0604020202020204" pitchFamily="34" charset="0"/>
                <a:cs typeface="Arial" panose="020B0604020202020204" pitchFamily="34" charset="0"/>
              </a:rPr>
              <a:t>This situation is unique in that close proximity with women and men in foreign countries may be more complicated than in the U.S.  </a:t>
            </a:r>
          </a:p>
          <a:p>
            <a:pPr marL="257175" indent="-257175">
              <a:buFont typeface="+mj-lt"/>
              <a:buAutoNum type="arabicPeriod"/>
            </a:pPr>
            <a:r>
              <a:rPr lang="en-US" sz="1800" dirty="0" smtClean="0">
                <a:latin typeface="Arial" panose="020B0604020202020204" pitchFamily="34" charset="0"/>
                <a:cs typeface="Arial" panose="020B0604020202020204" pitchFamily="34" charset="0"/>
              </a:rPr>
              <a:t>Commander should consult with the local SJA and the </a:t>
            </a:r>
            <a:r>
              <a:rPr lang="en-US" sz="1800" dirty="0">
                <a:latin typeface="Arial" panose="020B0604020202020204" pitchFamily="34" charset="0"/>
                <a:cs typeface="Arial" panose="020B0604020202020204" pitchFamily="34" charset="0"/>
              </a:rPr>
              <a:t>SCCC to ensure knowledge of host nation laws and customs prior to deploying a transgender person </a:t>
            </a:r>
            <a:r>
              <a:rPr lang="en-US" sz="1800" dirty="0" smtClean="0">
                <a:latin typeface="Arial" panose="020B0604020202020204" pitchFamily="34" charset="0"/>
                <a:cs typeface="Arial" panose="020B0604020202020204" pitchFamily="34" charset="0"/>
              </a:rPr>
              <a:t>OCONUS.</a:t>
            </a:r>
            <a:r>
              <a:rPr lang="en-US" sz="1800" strike="sngStrike" dirty="0" smtClean="0">
                <a:latin typeface="Arial" panose="020B0604020202020204" pitchFamily="34" charset="0"/>
                <a:cs typeface="Arial" panose="020B0604020202020204" pitchFamily="34" charset="0"/>
              </a:rPr>
              <a:t>  </a:t>
            </a:r>
            <a:endParaRPr lang="en-US" sz="1800" strike="sngStrike" dirty="0">
              <a:latin typeface="Arial" panose="020B0604020202020204" pitchFamily="34" charset="0"/>
              <a:cs typeface="Arial" panose="020B0604020202020204" pitchFamily="34" charset="0"/>
            </a:endParaRPr>
          </a:p>
          <a:p>
            <a:pPr lvl="0"/>
            <a:endParaRPr lang="en-US" sz="1200" dirty="0"/>
          </a:p>
        </p:txBody>
      </p:sp>
      <p:sp>
        <p:nvSpPr>
          <p:cNvPr id="10" name="TextBox 9"/>
          <p:cNvSpPr txBox="1"/>
          <p:nvPr/>
        </p:nvSpPr>
        <p:spPr>
          <a:xfrm>
            <a:off x="532210" y="5746939"/>
            <a:ext cx="8193881" cy="646331"/>
          </a:xfrm>
          <a:prstGeom prst="rect">
            <a:avLst/>
          </a:prstGeom>
          <a:solidFill>
            <a:srgbClr val="FFC000"/>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Contact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Local SJA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SCCC to ensure knowledge of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host nation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laws and customs prior to deploying a transgender person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OCONUS.</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29139431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3718" y="-97960"/>
            <a:ext cx="8310282" cy="751293"/>
          </a:xfrm>
        </p:spPr>
        <p:txBody>
          <a:bodyPr anchor="b">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11: Pronoun Usage</a:t>
            </a:r>
            <a:endParaRPr lang="en-US" sz="3200" b="1"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314885" y="1106302"/>
            <a:ext cx="3886200" cy="4351338"/>
          </a:xfrm>
        </p:spPr>
        <p:txBody>
          <a:bodyPr>
            <a:normAutofit/>
          </a:bodyPr>
          <a:lstStyle/>
          <a:p>
            <a:pPr marL="0" indent="0">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a:latin typeface="Arial" panose="020B0604020202020204" pitchFamily="34" charset="0"/>
                <a:cs typeface="Arial" panose="020B0604020202020204" pitchFamily="34" charset="0"/>
              </a:rPr>
              <a:t>A </a:t>
            </a:r>
            <a:r>
              <a:rPr lang="en-US" sz="1800" dirty="0" smtClean="0">
                <a:latin typeface="Arial" panose="020B0604020202020204" pitchFamily="34" charset="0"/>
                <a:cs typeface="Arial" panose="020B0604020202020204" pitchFamily="34" charset="0"/>
              </a:rPr>
              <a:t>Soldier approaches their Commander and requests the Commander direct all Soldiers in the unit address them and use the pronouns common to their self-identified gender without completing the gender marker change in DEERS.</a:t>
            </a:r>
            <a:endParaRPr lang="en-US" sz="1800" dirty="0">
              <a:latin typeface="Arial" panose="020B0604020202020204" pitchFamily="34" charset="0"/>
              <a:cs typeface="Arial" panose="020B0604020202020204" pitchFamily="34" charset="0"/>
            </a:endParaRPr>
          </a:p>
        </p:txBody>
      </p:sp>
      <p:sp>
        <p:nvSpPr>
          <p:cNvPr id="7" name="Content Placeholder 7"/>
          <p:cNvSpPr txBox="1">
            <a:spLocks/>
          </p:cNvSpPr>
          <p:nvPr/>
        </p:nvSpPr>
        <p:spPr>
          <a:xfrm>
            <a:off x="4314824" y="775365"/>
            <a:ext cx="4411267" cy="56179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Considerations and Responsibilities</a:t>
            </a: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t>
            </a: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Treat Soldier with dignity and respect.  </a:t>
            </a: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Inform the Soldier that the Army recognizes a Soldier’s gender by the Soldier’s gender marker in DEERS.  Coincident with that gender marker, the Soldier must use the proper pronoun, when appropriate, when addressing other Soldiers and should expect to be addressed by the pronoun appropriate for their gender marker in DEERS.</a:t>
            </a:r>
          </a:p>
          <a:p>
            <a:pPr marL="342900" marR="0" lvl="0" indent="-342900" algn="l" defTabSz="914400" rtl="0" eaLnBrk="1" fontAlgn="auto" latinLnBrk="0" hangingPunct="1">
              <a:lnSpc>
                <a:spcPct val="90000"/>
              </a:lnSpc>
              <a:spcBef>
                <a:spcPts val="1000"/>
              </a:spcBef>
              <a:spcAft>
                <a:spcPts val="0"/>
              </a:spcAft>
              <a:buClrTx/>
              <a:buSzTx/>
              <a:buFont typeface="+mj-lt"/>
              <a:buAutoNum type="arabicPeriod"/>
              <a:tabLst/>
              <a:defRPr/>
            </a:pP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Another option for the organization is to address all Soldiers by their rank and last name.</a:t>
            </a:r>
          </a:p>
        </p:txBody>
      </p:sp>
      <p:sp>
        <p:nvSpPr>
          <p:cNvPr id="5" name="TextBox 9"/>
          <p:cNvSpPr txBox="1"/>
          <p:nvPr/>
        </p:nvSpPr>
        <p:spPr>
          <a:xfrm>
            <a:off x="4417951" y="666623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9562548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790" y="163108"/>
            <a:ext cx="7886700" cy="549274"/>
          </a:xfrm>
        </p:spPr>
        <p:txBody>
          <a:bodyPr>
            <a:normAutofit/>
          </a:bodyPr>
          <a:lstStyle/>
          <a:p>
            <a:pPr algn="ctr"/>
            <a:r>
              <a:rPr lang="en-US" sz="3200" b="1" dirty="0" smtClean="0">
                <a:latin typeface="Arial" panose="020B0604020202020204" pitchFamily="34" charset="0"/>
                <a:cs typeface="Arial" panose="020B0604020202020204" pitchFamily="34" charset="0"/>
              </a:rPr>
              <a:t>Vignette 12: Living Quarters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223284" y="1105786"/>
            <a:ext cx="4291566" cy="5071177"/>
          </a:xfrm>
        </p:spPr>
        <p:txBody>
          <a:bodyPr>
            <a:normAutofit fontScale="92500" lnSpcReduction="20000"/>
          </a:bodyPr>
          <a:lstStyle/>
          <a:p>
            <a:pPr marL="0" indent="0">
              <a:buNone/>
            </a:pPr>
            <a:r>
              <a:rPr lang="en-US" sz="2600" b="1" dirty="0" smtClean="0">
                <a:latin typeface="Arial" panose="020B0604020202020204" pitchFamily="34" charset="0"/>
                <a:cs typeface="Arial" panose="020B0604020202020204" pitchFamily="34" charset="0"/>
              </a:rPr>
              <a:t>Vignette</a:t>
            </a:r>
            <a:r>
              <a:rPr lang="en-US" dirty="0" smtClean="0"/>
              <a:t>:</a:t>
            </a:r>
          </a:p>
          <a:p>
            <a:pPr marL="0" indent="0">
              <a:lnSpc>
                <a:spcPct val="120000"/>
              </a:lnSpc>
              <a:buNone/>
            </a:pPr>
            <a:r>
              <a:rPr lang="en-US" sz="1900" dirty="0" smtClean="0">
                <a:latin typeface="Arial" panose="020B0604020202020204" pitchFamily="34" charset="0"/>
                <a:cs typeface="Arial" panose="020B0604020202020204" pitchFamily="34" charset="0"/>
              </a:rPr>
              <a:t>A </a:t>
            </a:r>
            <a:r>
              <a:rPr lang="en-US" sz="1900" dirty="0">
                <a:latin typeface="Arial" panose="020B0604020202020204" pitchFamily="34" charset="0"/>
                <a:cs typeface="Arial" panose="020B0604020202020204" pitchFamily="34" charset="0"/>
              </a:rPr>
              <a:t>Soldier in your formation approaches you and states she can no longer tolerate her roommate, who is </a:t>
            </a:r>
            <a:r>
              <a:rPr lang="en-US" sz="1900" dirty="0" smtClean="0">
                <a:latin typeface="Arial" panose="020B0604020202020204" pitchFamily="34" charset="0"/>
                <a:cs typeface="Arial" panose="020B0604020202020204" pitchFamily="34" charset="0"/>
              </a:rPr>
              <a:t>a transgender female. </a:t>
            </a:r>
            <a:r>
              <a:rPr lang="en-US" sz="1900" dirty="0">
                <a:latin typeface="Arial" panose="020B0604020202020204" pitchFamily="34" charset="0"/>
                <a:cs typeface="Arial" panose="020B0604020202020204" pitchFamily="34" charset="0"/>
              </a:rPr>
              <a:t>She puts in a request to be re-assigned to another </a:t>
            </a:r>
            <a:r>
              <a:rPr lang="en-US" sz="1900" dirty="0" smtClean="0">
                <a:latin typeface="Arial" panose="020B0604020202020204" pitchFamily="34" charset="0"/>
                <a:cs typeface="Arial" panose="020B0604020202020204" pitchFamily="34" charset="0"/>
              </a:rPr>
              <a:t>room. </a:t>
            </a:r>
            <a:r>
              <a:rPr lang="en-US" sz="1900" dirty="0">
                <a:latin typeface="Arial" panose="020B0604020202020204" pitchFamily="34" charset="0"/>
                <a:cs typeface="Arial" panose="020B0604020202020204" pitchFamily="34" charset="0"/>
              </a:rPr>
              <a:t>You also learn the Soldier and her roommate are making derogatory comments to other Soldiers about each other. The behavior has become disruptive to the entire unit and others are starting to complain.</a:t>
            </a:r>
          </a:p>
        </p:txBody>
      </p:sp>
      <p:sp>
        <p:nvSpPr>
          <p:cNvPr id="4" name="Content Placeholder 3"/>
          <p:cNvSpPr>
            <a:spLocks noGrp="1"/>
          </p:cNvSpPr>
          <p:nvPr>
            <p:ph sz="half" idx="2"/>
          </p:nvPr>
        </p:nvSpPr>
        <p:spPr>
          <a:xfrm>
            <a:off x="4629150" y="1020726"/>
            <a:ext cx="4344162" cy="5335625"/>
          </a:xfrm>
        </p:spPr>
        <p:txBody>
          <a:bodyPr>
            <a:normAutofit fontScale="92500" lnSpcReduction="20000"/>
          </a:bodyPr>
          <a:lstStyle/>
          <a:p>
            <a:pPr marL="0" lvl="0" indent="0">
              <a:lnSpc>
                <a:spcPct val="100000"/>
              </a:lnSpc>
              <a:spcBef>
                <a:spcPts val="0"/>
              </a:spcBef>
              <a:buNone/>
            </a:pPr>
            <a:r>
              <a:rPr lang="en-US" sz="2400" b="1" dirty="0">
                <a:solidFill>
                  <a:prstClr val="black"/>
                </a:solidFill>
                <a:latin typeface="Arial" panose="020B0604020202020204" pitchFamily="34" charset="0"/>
                <a:cs typeface="Arial" panose="020B0604020202020204" pitchFamily="34" charset="0"/>
              </a:rPr>
              <a:t>Considerations and Responsibilities</a:t>
            </a:r>
            <a:r>
              <a:rPr lang="en-US" sz="2400" dirty="0">
                <a:solidFill>
                  <a:prstClr val="black"/>
                </a:solidFill>
                <a:latin typeface="Arial" panose="020B0604020202020204" pitchFamily="34" charset="0"/>
                <a:cs typeface="Arial" panose="020B0604020202020204" pitchFamily="34" charset="0"/>
              </a:rPr>
              <a:t>:</a:t>
            </a:r>
          </a:p>
          <a:p>
            <a:pPr marL="342900" lvl="0" indent="-342900">
              <a:lnSpc>
                <a:spcPct val="100000"/>
              </a:lnSpc>
              <a:spcBef>
                <a:spcPts val="0"/>
              </a:spcBef>
              <a:buFont typeface="+mj-lt"/>
              <a:buAutoNum type="arabicPeriod"/>
            </a:pPr>
            <a:r>
              <a:rPr lang="en-US" sz="1800" dirty="0">
                <a:solidFill>
                  <a:prstClr val="black"/>
                </a:solidFill>
                <a:latin typeface="Arial" panose="020B0604020202020204" pitchFamily="34" charset="0"/>
                <a:cs typeface="Arial" panose="020B0604020202020204" pitchFamily="34" charset="0"/>
              </a:rPr>
              <a:t>Commanders are </a:t>
            </a:r>
            <a:r>
              <a:rPr lang="en-US" sz="1800" dirty="0" smtClean="0">
                <a:solidFill>
                  <a:prstClr val="black"/>
                </a:solidFill>
                <a:latin typeface="Arial" panose="020B0604020202020204" pitchFamily="34" charset="0"/>
                <a:cs typeface="Arial" panose="020B0604020202020204" pitchFamily="34" charset="0"/>
              </a:rPr>
              <a:t>responsible </a:t>
            </a:r>
            <a:r>
              <a:rPr lang="en-US" sz="1800" dirty="0">
                <a:solidFill>
                  <a:prstClr val="black"/>
                </a:solidFill>
                <a:latin typeface="Arial" panose="020B0604020202020204" pitchFamily="34" charset="0"/>
                <a:cs typeface="Arial" panose="020B0604020202020204" pitchFamily="34" charset="0"/>
              </a:rPr>
              <a:t>for the </a:t>
            </a:r>
            <a:r>
              <a:rPr lang="en-US" sz="1800" dirty="0" smtClean="0">
                <a:solidFill>
                  <a:prstClr val="black"/>
                </a:solidFill>
                <a:latin typeface="Arial" panose="020B0604020202020204" pitchFamily="34" charset="0"/>
                <a:cs typeface="Arial" panose="020B0604020202020204" pitchFamily="34" charset="0"/>
              </a:rPr>
              <a:t>collective morale</a:t>
            </a:r>
            <a:r>
              <a:rPr lang="en-US" sz="1800" dirty="0">
                <a:solidFill>
                  <a:prstClr val="black"/>
                </a:solidFill>
                <a:latin typeface="Arial" panose="020B0604020202020204" pitchFamily="34" charset="0"/>
                <a:cs typeface="Arial" panose="020B0604020202020204" pitchFamily="34" charset="0"/>
              </a:rPr>
              <a:t>, welfare, good order, and discipline of their unit; for the command climate; and for ensuring </a:t>
            </a:r>
            <a:r>
              <a:rPr lang="en-US" sz="1800" b="1" dirty="0" smtClean="0">
                <a:solidFill>
                  <a:prstClr val="black"/>
                </a:solidFill>
                <a:latin typeface="Arial" panose="020B0604020202020204" pitchFamily="34" charset="0"/>
                <a:cs typeface="Arial" panose="020B0604020202020204" pitchFamily="34" charset="0"/>
              </a:rPr>
              <a:t>all</a:t>
            </a:r>
            <a:r>
              <a:rPr lang="en-US" sz="1800" dirty="0" smtClean="0">
                <a:solidFill>
                  <a:prstClr val="black"/>
                </a:solidFill>
                <a:latin typeface="Arial" panose="020B0604020202020204" pitchFamily="34" charset="0"/>
                <a:cs typeface="Arial" panose="020B0604020202020204" pitchFamily="34" charset="0"/>
              </a:rPr>
              <a:t> </a:t>
            </a:r>
            <a:r>
              <a:rPr lang="en-US" sz="1800" b="1" dirty="0">
                <a:solidFill>
                  <a:prstClr val="black"/>
                </a:solidFill>
                <a:latin typeface="Arial" panose="020B0604020202020204" pitchFamily="34" charset="0"/>
                <a:cs typeface="Arial" panose="020B0604020202020204" pitchFamily="34" charset="0"/>
              </a:rPr>
              <a:t>members</a:t>
            </a:r>
            <a:r>
              <a:rPr lang="en-US" sz="1800" dirty="0">
                <a:solidFill>
                  <a:prstClr val="black"/>
                </a:solidFill>
                <a:latin typeface="Arial" panose="020B0604020202020204" pitchFamily="34" charset="0"/>
                <a:cs typeface="Arial" panose="020B0604020202020204" pitchFamily="34" charset="0"/>
              </a:rPr>
              <a:t> of the command are treated with </a:t>
            </a:r>
            <a:r>
              <a:rPr lang="en-US" sz="1800" b="1" dirty="0">
                <a:solidFill>
                  <a:prstClr val="black"/>
                </a:solidFill>
                <a:latin typeface="Arial" panose="020B0604020202020204" pitchFamily="34" charset="0"/>
                <a:cs typeface="Arial" panose="020B0604020202020204" pitchFamily="34" charset="0"/>
              </a:rPr>
              <a:t>dignity</a:t>
            </a:r>
            <a:r>
              <a:rPr lang="en-US" sz="1800" dirty="0">
                <a:solidFill>
                  <a:prstClr val="black"/>
                </a:solidFill>
                <a:latin typeface="Arial" panose="020B0604020202020204" pitchFamily="34" charset="0"/>
                <a:cs typeface="Arial" panose="020B0604020202020204" pitchFamily="34" charset="0"/>
              </a:rPr>
              <a:t> and </a:t>
            </a:r>
            <a:r>
              <a:rPr lang="en-US" sz="1800" b="1" dirty="0">
                <a:solidFill>
                  <a:prstClr val="black"/>
                </a:solidFill>
                <a:latin typeface="Arial" panose="020B0604020202020204" pitchFamily="34" charset="0"/>
                <a:cs typeface="Arial" panose="020B0604020202020204" pitchFamily="34" charset="0"/>
              </a:rPr>
              <a:t>respect</a:t>
            </a:r>
            <a:r>
              <a:rPr lang="en-US" sz="1800" dirty="0">
                <a:solidFill>
                  <a:prstClr val="black"/>
                </a:solidFill>
                <a:latin typeface="Arial" panose="020B0604020202020204" pitchFamily="34" charset="0"/>
                <a:cs typeface="Arial" panose="020B0604020202020204" pitchFamily="34" charset="0"/>
              </a:rPr>
              <a:t>. </a:t>
            </a:r>
            <a:endParaRPr lang="en-US" sz="18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mj-lt"/>
              <a:buAutoNum type="arabicPeriod"/>
            </a:pPr>
            <a:endParaRPr lang="en-US" sz="18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mj-lt"/>
              <a:buAutoNum type="arabicPeriod"/>
            </a:pPr>
            <a:r>
              <a:rPr lang="en-US" sz="1800" dirty="0" smtClean="0">
                <a:solidFill>
                  <a:prstClr val="black"/>
                </a:solidFill>
                <a:latin typeface="Arial" panose="020B0604020202020204" pitchFamily="34" charset="0"/>
                <a:cs typeface="Arial" panose="020B0604020202020204" pitchFamily="34" charset="0"/>
              </a:rPr>
              <a:t>Attempt </a:t>
            </a:r>
            <a:r>
              <a:rPr lang="en-US" sz="1800" dirty="0">
                <a:solidFill>
                  <a:prstClr val="black"/>
                </a:solidFill>
                <a:latin typeface="Arial" panose="020B0604020202020204" pitchFamily="34" charset="0"/>
                <a:cs typeface="Arial" panose="020B0604020202020204" pitchFamily="34" charset="0"/>
              </a:rPr>
              <a:t>positive reinforcement, counseling, and </a:t>
            </a:r>
            <a:r>
              <a:rPr lang="en-US" sz="1800" dirty="0" smtClean="0">
                <a:solidFill>
                  <a:prstClr val="black"/>
                </a:solidFill>
                <a:latin typeface="Arial" panose="020B0604020202020204" pitchFamily="34" charset="0"/>
                <a:cs typeface="Arial" panose="020B0604020202020204" pitchFamily="34" charset="0"/>
              </a:rPr>
              <a:t>mentorship. </a:t>
            </a:r>
          </a:p>
          <a:p>
            <a:pPr marL="342900" lvl="0" indent="-342900">
              <a:lnSpc>
                <a:spcPct val="100000"/>
              </a:lnSpc>
              <a:spcBef>
                <a:spcPts val="0"/>
              </a:spcBef>
              <a:buFont typeface="+mj-lt"/>
              <a:buAutoNum type="arabicPeriod"/>
            </a:pPr>
            <a:endParaRPr lang="en-US" sz="18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mj-lt"/>
              <a:buAutoNum type="arabicPeriod"/>
            </a:pPr>
            <a:r>
              <a:rPr lang="en-US" sz="1800" dirty="0" smtClean="0">
                <a:solidFill>
                  <a:prstClr val="black"/>
                </a:solidFill>
                <a:latin typeface="Arial" panose="020B0604020202020204" pitchFamily="34" charset="0"/>
                <a:cs typeface="Arial" panose="020B0604020202020204" pitchFamily="34" charset="0"/>
              </a:rPr>
              <a:t>Focus on conflict resolution and maintaining high standards of conduct.</a:t>
            </a:r>
          </a:p>
          <a:p>
            <a:pPr marL="342900" lvl="0" indent="-342900">
              <a:lnSpc>
                <a:spcPct val="100000"/>
              </a:lnSpc>
              <a:spcBef>
                <a:spcPts val="0"/>
              </a:spcBef>
              <a:buFont typeface="+mj-lt"/>
              <a:buAutoNum type="arabicPeriod"/>
            </a:pPr>
            <a:endParaRPr lang="en-US" sz="18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ts val="0"/>
              </a:spcBef>
              <a:buFont typeface="+mj-lt"/>
              <a:buAutoNum type="arabicPeriod"/>
            </a:pPr>
            <a:r>
              <a:rPr lang="en-US" sz="1800" dirty="0" smtClean="0">
                <a:latin typeface="Arial" panose="020B0604020202020204" pitchFamily="34" charset="0"/>
                <a:cs typeface="Arial" panose="020B0604020202020204" pitchFamily="34" charset="0"/>
              </a:rPr>
              <a:t>Counsel </a:t>
            </a:r>
            <a:r>
              <a:rPr lang="en-US" sz="1800" dirty="0">
                <a:latin typeface="Arial" panose="020B0604020202020204" pitchFamily="34" charset="0"/>
                <a:cs typeface="Arial" panose="020B0604020202020204" pitchFamily="34" charset="0"/>
              </a:rPr>
              <a:t>the </a:t>
            </a:r>
            <a:r>
              <a:rPr lang="en-US" sz="1800" dirty="0" smtClean="0">
                <a:latin typeface="Arial" panose="020B0604020202020204" pitchFamily="34" charset="0"/>
                <a:cs typeface="Arial" panose="020B0604020202020204" pitchFamily="34" charset="0"/>
              </a:rPr>
              <a:t>Soldiers encouraging them </a:t>
            </a:r>
            <a:r>
              <a:rPr lang="en-US" sz="1800" dirty="0">
                <a:latin typeface="Arial" panose="020B0604020202020204" pitchFamily="34" charset="0"/>
                <a:cs typeface="Arial" panose="020B0604020202020204" pitchFamily="34" charset="0"/>
              </a:rPr>
              <a:t>to resolve their personal differences. Make clear to both that respecting each other’s rights within a closed space is critical to maintaining good order and </a:t>
            </a:r>
            <a:r>
              <a:rPr lang="en-US" sz="1800" dirty="0" smtClean="0">
                <a:latin typeface="Arial" panose="020B0604020202020204" pitchFamily="34" charset="0"/>
                <a:cs typeface="Arial" panose="020B0604020202020204" pitchFamily="34" charset="0"/>
              </a:rPr>
              <a:t>discipline. </a:t>
            </a:r>
          </a:p>
          <a:p>
            <a:pPr marL="342900" lvl="0" indent="-342900">
              <a:lnSpc>
                <a:spcPct val="100000"/>
              </a:lnSpc>
              <a:spcBef>
                <a:spcPts val="0"/>
              </a:spcBef>
              <a:buFont typeface="+mj-lt"/>
              <a:buAutoNum type="arabicPeriod"/>
            </a:pPr>
            <a:endParaRPr lang="en-US" sz="1800" dirty="0" smtClean="0">
              <a:latin typeface="Arial" panose="020B0604020202020204" pitchFamily="34" charset="0"/>
              <a:cs typeface="Arial" panose="020B0604020202020204" pitchFamily="34" charset="0"/>
            </a:endParaRPr>
          </a:p>
          <a:p>
            <a:pPr marL="342900" lvl="0" indent="-342900">
              <a:lnSpc>
                <a:spcPct val="100000"/>
              </a:lnSpc>
              <a:spcBef>
                <a:spcPts val="0"/>
              </a:spcBef>
              <a:buFont typeface="+mj-lt"/>
              <a:buAutoNum type="arabicPeriod"/>
            </a:pPr>
            <a:r>
              <a:rPr lang="en-US" sz="1800" dirty="0" smtClean="0">
                <a:latin typeface="Arial" panose="020B0604020202020204" pitchFamily="34" charset="0"/>
                <a:cs typeface="Arial" panose="020B0604020202020204" pitchFamily="34" charset="0"/>
              </a:rPr>
              <a:t>If the issue cannot be resolved consider alternate living arrangements.  </a:t>
            </a:r>
            <a:endParaRPr lang="en-US" sz="1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408431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2733" y="-56215"/>
            <a:ext cx="8283392" cy="751293"/>
          </a:xfrm>
        </p:spPr>
        <p:txBody>
          <a:bodyPr anchor="b">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13: Real Life Experience Off Duty</a:t>
            </a:r>
            <a:endParaRPr lang="en-US" sz="3200" b="1"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a:xfrm>
            <a:off x="261096" y="982942"/>
            <a:ext cx="4032123" cy="4351338"/>
          </a:xfrm>
        </p:spPr>
        <p:txBody>
          <a:bodyPr>
            <a:normAutofit/>
          </a:bodyPr>
          <a:lstStyle/>
          <a:p>
            <a:pPr marL="0" indent="0">
              <a:buNone/>
            </a:pPr>
            <a:r>
              <a:rPr lang="en-US" sz="2400" b="1" dirty="0">
                <a:latin typeface="Arial" panose="020B0604020202020204" pitchFamily="34" charset="0"/>
                <a:cs typeface="Arial" panose="020B0604020202020204" pitchFamily="34" charset="0"/>
              </a:rPr>
              <a:t>Vignette:</a:t>
            </a:r>
          </a:p>
          <a:p>
            <a:pPr marL="0" indent="0">
              <a:lnSpc>
                <a:spcPct val="100000"/>
              </a:lnSpc>
              <a:buNone/>
            </a:pPr>
            <a:r>
              <a:rPr lang="en-US" sz="1800" dirty="0" smtClean="0">
                <a:latin typeface="Arial" panose="020B0604020202020204" pitchFamily="34" charset="0"/>
                <a:cs typeface="Arial" panose="020B0604020202020204" pitchFamily="34" charset="0"/>
              </a:rPr>
              <a:t>A </a:t>
            </a:r>
            <a:r>
              <a:rPr lang="en-US" sz="1800" dirty="0">
                <a:latin typeface="Arial" panose="020B0604020202020204" pitchFamily="34" charset="0"/>
                <a:cs typeface="Arial" panose="020B0604020202020204" pitchFamily="34" charset="0"/>
              </a:rPr>
              <a:t>Soldier in your unit is transitioning from male to female.  As part of the medical treatment plan, the Soldier dresses as a female </a:t>
            </a:r>
            <a:r>
              <a:rPr lang="en-US" sz="1800" dirty="0" smtClean="0">
                <a:latin typeface="Arial" panose="020B0604020202020204" pitchFamily="34" charset="0"/>
                <a:cs typeface="Arial" panose="020B0604020202020204" pitchFamily="34" charset="0"/>
              </a:rPr>
              <a:t>(real life experience) off-duty</a:t>
            </a:r>
            <a:r>
              <a:rPr lang="en-US" sz="1800" dirty="0">
                <a:latin typeface="Arial" panose="020B0604020202020204" pitchFamily="34" charset="0"/>
                <a:cs typeface="Arial" panose="020B0604020202020204" pitchFamily="34" charset="0"/>
              </a:rPr>
              <a:t>. You were not aware that the Soldier is transitioning to a female. You see the Soldier in a bar wearing a dress and make-up.</a:t>
            </a:r>
          </a:p>
        </p:txBody>
      </p:sp>
      <p:sp>
        <p:nvSpPr>
          <p:cNvPr id="8" name="Content Placeholder 7"/>
          <p:cNvSpPr>
            <a:spLocks noGrp="1"/>
          </p:cNvSpPr>
          <p:nvPr>
            <p:ph sz="half" idx="2"/>
          </p:nvPr>
        </p:nvSpPr>
        <p:spPr>
          <a:xfrm>
            <a:off x="4602255" y="660214"/>
            <a:ext cx="4326589" cy="5265458"/>
          </a:xfrm>
        </p:spPr>
        <p:txBody>
          <a:bodyPr>
            <a:noAutofit/>
          </a:bodyPr>
          <a:lstStyle/>
          <a:p>
            <a:pPr marL="0" indent="0">
              <a:buNone/>
            </a:pPr>
            <a:r>
              <a:rPr lang="en-US" sz="2400" b="1" dirty="0">
                <a:latin typeface="Arial" panose="020B0604020202020204" pitchFamily="34" charset="0"/>
                <a:cs typeface="Arial" panose="020B0604020202020204" pitchFamily="34" charset="0"/>
              </a:rPr>
              <a:t>Considerations and Responsibilities</a:t>
            </a:r>
            <a:r>
              <a:rPr lang="en-US" sz="2400" dirty="0">
                <a:latin typeface="Arial" panose="020B0604020202020204" pitchFamily="34" charset="0"/>
                <a:cs typeface="Arial" panose="020B0604020202020204" pitchFamily="34" charset="0"/>
              </a:rPr>
              <a:t>:</a:t>
            </a:r>
          </a:p>
          <a:p>
            <a:pPr lvl="0">
              <a:buFont typeface="+mj-lt"/>
              <a:buAutoNum type="arabicPeriod"/>
            </a:pPr>
            <a:r>
              <a:rPr lang="en-US" sz="1800" dirty="0" smtClean="0">
                <a:latin typeface="Arial" panose="020B0604020202020204" pitchFamily="34" charset="0"/>
                <a:cs typeface="Arial" panose="020B0604020202020204" pitchFamily="34" charset="0"/>
              </a:rPr>
              <a:t>Treat Soldier with dignity and respect.</a:t>
            </a:r>
          </a:p>
          <a:p>
            <a:pPr lvl="0">
              <a:buFont typeface="+mj-lt"/>
              <a:buAutoNum type="arabicPeriod"/>
            </a:pPr>
            <a:r>
              <a:rPr lang="en-US" sz="1800" dirty="0" smtClean="0">
                <a:latin typeface="Arial" panose="020B0604020202020204" pitchFamily="34" charset="0"/>
                <a:cs typeface="Arial" panose="020B0604020202020204" pitchFamily="34" charset="0"/>
              </a:rPr>
              <a:t>Understand that gender transition may include social, medical, and legal components. Social transition, in the military context, will generally encompass living in the self-identified gender after duty hours.</a:t>
            </a:r>
          </a:p>
          <a:p>
            <a:pPr lvl="0">
              <a:buFont typeface="+mj-lt"/>
              <a:buAutoNum type="arabicPeriod"/>
            </a:pPr>
            <a:r>
              <a:rPr lang="en-US" sz="1800" dirty="0" smtClean="0">
                <a:latin typeface="Arial" panose="020B0604020202020204" pitchFamily="34" charset="0"/>
                <a:cs typeface="Arial" panose="020B0604020202020204" pitchFamily="34" charset="0"/>
              </a:rPr>
              <a:t>Some individuals prefer that no one knows they are transitioning, while others may want to discuss it openly.  </a:t>
            </a:r>
          </a:p>
          <a:p>
            <a:pPr lvl="0">
              <a:buFont typeface="+mj-lt"/>
              <a:buAutoNum type="arabicPeriod"/>
            </a:pPr>
            <a:r>
              <a:rPr lang="en-US" sz="1800" dirty="0" smtClean="0">
                <a:latin typeface="Arial" panose="020B0604020202020204" pitchFamily="34" charset="0"/>
                <a:cs typeface="Arial" panose="020B0604020202020204" pitchFamily="34" charset="0"/>
              </a:rPr>
              <a:t>Respect your colleague</a:t>
            </a:r>
            <a:r>
              <a:rPr lang="en-US" sz="1800" dirty="0" smtClean="0">
                <a:solidFill>
                  <a:srgbClr val="0066FF"/>
                </a:solidFill>
                <a:latin typeface="Arial" panose="020B0604020202020204" pitchFamily="34" charset="0"/>
                <a:cs typeface="Arial" panose="020B0604020202020204" pitchFamily="34" charset="0"/>
              </a:rPr>
              <a:t>’</a:t>
            </a:r>
            <a:r>
              <a:rPr lang="en-US" sz="1800" dirty="0" smtClean="0">
                <a:latin typeface="Arial" panose="020B0604020202020204" pitchFamily="34" charset="0"/>
                <a:cs typeface="Arial" panose="020B0604020202020204" pitchFamily="34" charset="0"/>
              </a:rPr>
              <a:t>s privacy. If the Soldier does not want anyone to know that he is transitioning, do not “out” the Soldier  to other members in the unit.  </a:t>
            </a:r>
          </a:p>
          <a:p>
            <a:pPr lvl="0">
              <a:buFont typeface="+mj-lt"/>
              <a:buAutoNum type="arabicPeriod"/>
            </a:pPr>
            <a:r>
              <a:rPr lang="en-US" sz="1800" dirty="0" smtClean="0">
                <a:latin typeface="Arial" panose="020B0604020202020204" pitchFamily="34" charset="0"/>
                <a:cs typeface="Arial" panose="020B0604020202020204" pitchFamily="34" charset="0"/>
              </a:rPr>
              <a:t>Treat the Soldier as you would like to be treated.</a:t>
            </a:r>
            <a:endParaRPr lang="en-US" sz="1800" dirty="0">
              <a:latin typeface="Arial" panose="020B0604020202020204" pitchFamily="34" charset="0"/>
              <a:cs typeface="Arial" panose="020B0604020202020204" pitchFamily="34" charset="0"/>
            </a:endParaRPr>
          </a:p>
        </p:txBody>
      </p:sp>
      <p:sp>
        <p:nvSpPr>
          <p:cNvPr id="5" name="TextBox 9"/>
          <p:cNvSpPr txBox="1"/>
          <p:nvPr/>
        </p:nvSpPr>
        <p:spPr>
          <a:xfrm>
            <a:off x="4417951" y="6676393"/>
            <a:ext cx="308098" cy="17017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33699112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365127"/>
            <a:ext cx="7886700" cy="826292"/>
          </a:xfrm>
        </p:spPr>
        <p:txBody>
          <a:bodyPr>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14: </a:t>
            </a:r>
            <a:r>
              <a:rPr lang="en-US" sz="3200" b="1" i="0" dirty="0" smtClean="0">
                <a:latin typeface=" Arial"/>
              </a:rPr>
              <a:t>Recruiting Applicant</a:t>
            </a:r>
            <a:r>
              <a:rPr lang="en-US" sz="3200" b="1" i="0" dirty="0">
                <a:latin typeface=" Arial"/>
              </a:rPr>
              <a:t/>
            </a:r>
            <a:br>
              <a:rPr lang="en-US" sz="3200" b="1" i="0" dirty="0">
                <a:latin typeface=" Arial"/>
              </a:rPr>
            </a:br>
            <a:r>
              <a:rPr lang="en-US" sz="3200" i="0" dirty="0" smtClean="0">
                <a:latin typeface=" Arial"/>
              </a:rPr>
              <a:t>(</a:t>
            </a:r>
            <a:r>
              <a:rPr lang="en-US" sz="3200" dirty="0">
                <a:latin typeface=" Arial"/>
              </a:rPr>
              <a:t>Diagnosed with Gender Dysphoria</a:t>
            </a:r>
            <a:r>
              <a:rPr lang="en-US" sz="3200" i="0" dirty="0" smtClean="0">
                <a:latin typeface=" Arial"/>
              </a:rPr>
              <a:t>)</a:t>
            </a:r>
            <a:endParaRPr lang="en-US" sz="3200" i="0" dirty="0">
              <a:solidFill>
                <a:srgbClr val="FF0000"/>
              </a:solidFill>
              <a:latin typeface=" Arial"/>
            </a:endParaRPr>
          </a:p>
        </p:txBody>
      </p:sp>
      <p:sp>
        <p:nvSpPr>
          <p:cNvPr id="6" name="Content Placeholder 5"/>
          <p:cNvSpPr>
            <a:spLocks noGrp="1"/>
          </p:cNvSpPr>
          <p:nvPr>
            <p:ph sz="half" idx="4294967295"/>
          </p:nvPr>
        </p:nvSpPr>
        <p:spPr>
          <a:xfrm>
            <a:off x="381001" y="1191418"/>
            <a:ext cx="3886200" cy="3792537"/>
          </a:xfrm>
        </p:spPr>
        <p:txBody>
          <a:bodyPr>
            <a:noAutofit/>
          </a:bodyPr>
          <a:lstStyle/>
          <a:p>
            <a:pPr marL="0" indent="0">
              <a:lnSpc>
                <a:spcPct val="150000"/>
              </a:lnSpc>
              <a:buNone/>
            </a:pPr>
            <a:r>
              <a:rPr lang="en-US" sz="2400" b="1" dirty="0" smtClean="0">
                <a:latin typeface="Arial" panose="020B0604020202020204" pitchFamily="34" charset="0"/>
                <a:cs typeface="Arial" panose="020B0604020202020204" pitchFamily="34" charset="0"/>
              </a:rPr>
              <a:t>Vignette: (USAREC)</a:t>
            </a:r>
            <a:br>
              <a:rPr lang="en-US" sz="2400" b="1" dirty="0" smtClean="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marL="0" indent="0">
              <a:lnSpc>
                <a:spcPct val="100000"/>
              </a:lnSpc>
              <a:spcBef>
                <a:spcPts val="0"/>
              </a:spcBef>
              <a:buNone/>
            </a:pPr>
            <a:r>
              <a:rPr lang="en-US" sz="1800" dirty="0">
                <a:latin typeface="Arial" panose="020B0604020202020204" pitchFamily="34" charset="0"/>
                <a:cs typeface="Arial" panose="020B0604020202020204" pitchFamily="34" charset="0"/>
              </a:rPr>
              <a:t>An applicant notifies </a:t>
            </a:r>
            <a:r>
              <a:rPr lang="en-US" sz="1800" dirty="0" smtClean="0">
                <a:latin typeface="Arial" panose="020B0604020202020204" pitchFamily="34" charset="0"/>
                <a:cs typeface="Arial" panose="020B0604020202020204" pitchFamily="34" charset="0"/>
              </a:rPr>
              <a:t>their </a:t>
            </a:r>
            <a:r>
              <a:rPr lang="en-US" sz="1800" dirty="0">
                <a:latin typeface="Arial" panose="020B0604020202020204" pitchFamily="34" charset="0"/>
                <a:cs typeface="Arial" panose="020B0604020202020204" pitchFamily="34" charset="0"/>
              </a:rPr>
              <a:t>recruiter that </a:t>
            </a:r>
            <a:r>
              <a:rPr lang="en-US" sz="1800" dirty="0" smtClean="0">
                <a:latin typeface="Arial" panose="020B0604020202020204" pitchFamily="34" charset="0"/>
                <a:cs typeface="Arial" panose="020B0604020202020204" pitchFamily="34" charset="0"/>
              </a:rPr>
              <a:t>the applicant has </a:t>
            </a:r>
            <a:r>
              <a:rPr lang="en-US" sz="1800" dirty="0">
                <a:latin typeface="Arial" panose="020B0604020202020204" pitchFamily="34" charset="0"/>
                <a:cs typeface="Arial" panose="020B0604020202020204" pitchFamily="34" charset="0"/>
              </a:rPr>
              <a:t>a diagnosis of gender dysphoria from a qualified civilian medical </a:t>
            </a:r>
            <a:r>
              <a:rPr lang="en-US" sz="1800" dirty="0" smtClean="0">
                <a:latin typeface="Arial" panose="020B0604020202020204" pitchFamily="34" charset="0"/>
                <a:cs typeface="Arial" panose="020B0604020202020204" pitchFamily="34" charset="0"/>
              </a:rPr>
              <a:t>provider. However, the applicant has not reached stability in their self-identified gender.  </a:t>
            </a:r>
            <a:endParaRPr lang="en-US" sz="1800" dirty="0">
              <a:latin typeface="Arial" panose="020B0604020202020204" pitchFamily="34" charset="0"/>
              <a:cs typeface="Arial" panose="020B0604020202020204" pitchFamily="34" charset="0"/>
            </a:endParaRPr>
          </a:p>
          <a:p>
            <a:pPr>
              <a:lnSpc>
                <a:spcPct val="100000"/>
              </a:lnSpc>
              <a:spcBef>
                <a:spcPts val="0"/>
              </a:spcBef>
            </a:pPr>
            <a:endParaRPr lang="en-US" sz="1600" dirty="0">
              <a:latin typeface="Arial" panose="020B0604020202020204" pitchFamily="34" charset="0"/>
              <a:cs typeface="Arial" panose="020B0604020202020204" pitchFamily="34" charset="0"/>
            </a:endParaRPr>
          </a:p>
          <a:p>
            <a:pPr>
              <a:lnSpc>
                <a:spcPct val="100000"/>
              </a:lnSpc>
              <a:spcBef>
                <a:spcPts val="0"/>
              </a:spcBef>
            </a:pPr>
            <a:endParaRPr lang="en-US" sz="16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600" dirty="0">
              <a:latin typeface="Arial" panose="020B0604020202020204" pitchFamily="34" charset="0"/>
              <a:cs typeface="Arial" panose="020B0604020202020204" pitchFamily="34" charset="0"/>
            </a:endParaRPr>
          </a:p>
        </p:txBody>
      </p:sp>
      <p:sp>
        <p:nvSpPr>
          <p:cNvPr id="8" name="Content Placeholder 7"/>
          <p:cNvSpPr>
            <a:spLocks noGrp="1"/>
          </p:cNvSpPr>
          <p:nvPr>
            <p:ph sz="half" idx="4294967295"/>
          </p:nvPr>
        </p:nvSpPr>
        <p:spPr>
          <a:xfrm>
            <a:off x="4094480" y="1295400"/>
            <a:ext cx="4873417" cy="4415444"/>
          </a:xfrm>
        </p:spPr>
        <p:txBody>
          <a:bodyPr>
            <a:normAutofit lnSpcReduction="10000"/>
          </a:bodyPr>
          <a:lstStyle/>
          <a:p>
            <a:pPr marL="0" indent="0">
              <a:buNone/>
            </a:pPr>
            <a:r>
              <a:rPr lang="en-US" sz="2600" b="1" dirty="0" smtClean="0">
                <a:latin typeface="Arial" panose="020B0604020202020204" pitchFamily="34" charset="0"/>
                <a:cs typeface="Arial" panose="020B0604020202020204" pitchFamily="34" charset="0"/>
              </a:rPr>
              <a:t>Considerations and Responsibilities</a:t>
            </a:r>
            <a:r>
              <a:rPr lang="en-US" sz="2600" b="1" dirty="0" smtClean="0"/>
              <a:t>: </a:t>
            </a:r>
            <a:endParaRPr lang="en-US" sz="2600" dirty="0">
              <a:latin typeface="Arial" panose="020B0604020202020204" pitchFamily="34" charset="0"/>
              <a:cs typeface="Arial" panose="020B0604020202020204" pitchFamily="34" charset="0"/>
            </a:endParaRPr>
          </a:p>
          <a:p>
            <a:r>
              <a:rPr lang="en-US" sz="1700" dirty="0">
                <a:latin typeface="Arial" panose="020B0604020202020204" pitchFamily="34" charset="0"/>
                <a:cs typeface="Arial" panose="020B0604020202020204" pitchFamily="34" charset="0"/>
              </a:rPr>
              <a:t>A recruiter should process the </a:t>
            </a:r>
            <a:r>
              <a:rPr lang="en-US" sz="1700" dirty="0" smtClean="0">
                <a:latin typeface="Arial" panose="020B0604020202020204" pitchFamily="34" charset="0"/>
                <a:cs typeface="Arial" panose="020B0604020202020204" pitchFamily="34" charset="0"/>
              </a:rPr>
              <a:t>applicant the </a:t>
            </a:r>
            <a:r>
              <a:rPr lang="en-US" sz="1700" dirty="0">
                <a:latin typeface="Arial" panose="020B0604020202020204" pitchFamily="34" charset="0"/>
                <a:cs typeface="Arial" panose="020B0604020202020204" pitchFamily="34" charset="0"/>
              </a:rPr>
              <a:t>same as any other prospective </a:t>
            </a:r>
            <a:r>
              <a:rPr lang="en-US" sz="1700" dirty="0" smtClean="0">
                <a:latin typeface="Arial" panose="020B0604020202020204" pitchFamily="34" charset="0"/>
                <a:cs typeface="Arial" panose="020B0604020202020204" pitchFamily="34" charset="0"/>
              </a:rPr>
              <a:t>recruit.</a:t>
            </a:r>
            <a:endParaRPr lang="en-US" sz="1700" dirty="0">
              <a:latin typeface="Arial" panose="020B0604020202020204" pitchFamily="34" charset="0"/>
              <a:cs typeface="Arial" panose="020B0604020202020204" pitchFamily="34" charset="0"/>
            </a:endParaRPr>
          </a:p>
          <a:p>
            <a:r>
              <a:rPr lang="en-US" sz="1700" dirty="0" smtClean="0">
                <a:latin typeface="Arial" panose="020B0604020202020204" pitchFamily="34" charset="0"/>
                <a:cs typeface="Arial" panose="020B0604020202020204" pitchFamily="34" charset="0"/>
              </a:rPr>
              <a:t>Service </a:t>
            </a:r>
            <a:r>
              <a:rPr lang="en-US" sz="1700" dirty="0">
                <a:latin typeface="Arial" panose="020B0604020202020204" pitchFamily="34" charset="0"/>
                <a:cs typeface="Arial" panose="020B0604020202020204" pitchFamily="34" charset="0"/>
              </a:rPr>
              <a:t>in the </a:t>
            </a:r>
            <a:r>
              <a:rPr lang="en-US" sz="1700" dirty="0" smtClean="0">
                <a:latin typeface="Arial" panose="020B0604020202020204" pitchFamily="34" charset="0"/>
                <a:cs typeface="Arial" panose="020B0604020202020204" pitchFamily="34" charset="0"/>
              </a:rPr>
              <a:t>Army is </a:t>
            </a:r>
            <a:r>
              <a:rPr lang="en-US" sz="1700" dirty="0">
                <a:latin typeface="Arial" panose="020B0604020202020204" pitchFamily="34" charset="0"/>
                <a:cs typeface="Arial" panose="020B0604020202020204" pitchFamily="34" charset="0"/>
              </a:rPr>
              <a:t>open to all persons who can meet the standards for military service</a:t>
            </a:r>
            <a:r>
              <a:rPr lang="en-US" sz="1700" dirty="0" smtClean="0">
                <a:latin typeface="Arial" panose="020B0604020202020204" pitchFamily="34" charset="0"/>
                <a:cs typeface="Arial" panose="020B0604020202020204" pitchFamily="34" charset="0"/>
              </a:rPr>
              <a:t>.</a:t>
            </a:r>
          </a:p>
          <a:p>
            <a:r>
              <a:rPr lang="en-US" sz="1700" dirty="0" smtClean="0">
                <a:latin typeface="Arial" panose="020B0604020202020204" pitchFamily="34" charset="0"/>
                <a:cs typeface="Arial" panose="020B0604020202020204" pitchFamily="34" charset="0"/>
              </a:rPr>
              <a:t>All applicants must meet medical accession standards. </a:t>
            </a:r>
          </a:p>
          <a:p>
            <a:r>
              <a:rPr lang="en-US" sz="1700" dirty="0">
                <a:latin typeface="Arial" panose="020B0604020202020204" pitchFamily="34" charset="0"/>
                <a:cs typeface="Arial" panose="020B0604020202020204" pitchFamily="34" charset="0"/>
              </a:rPr>
              <a:t>History of gender dysphoria is disqualifying unless, as certified by a licensed mental health provider, the applicant has been stable without clinically significant distress or impairment in social, occupational, or other important areas of functioning for 18 months</a:t>
            </a:r>
            <a:r>
              <a:rPr lang="en-US" sz="1700" dirty="0" smtClean="0">
                <a:latin typeface="Arial" panose="020B0604020202020204" pitchFamily="34" charset="0"/>
                <a:cs typeface="Arial" panose="020B0604020202020204" pitchFamily="34" charset="0"/>
              </a:rPr>
              <a:t>.</a:t>
            </a:r>
          </a:p>
          <a:p>
            <a:r>
              <a:rPr lang="en-US" sz="1700" dirty="0" smtClean="0">
                <a:latin typeface="Arial" panose="020B0604020202020204" pitchFamily="34" charset="0"/>
                <a:cs typeface="Arial" panose="020B0604020202020204" pitchFamily="34" charset="0"/>
              </a:rPr>
              <a:t>Recruiters can assist the applicant in applying for a medical waiver through the ASA(M&amp;RA).</a:t>
            </a:r>
            <a:endParaRPr lang="en-US" sz="17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p:txBody>
      </p:sp>
      <p:sp>
        <p:nvSpPr>
          <p:cNvPr id="9" name="Rectangle 8"/>
          <p:cNvSpPr/>
          <p:nvPr/>
        </p:nvSpPr>
        <p:spPr>
          <a:xfrm>
            <a:off x="621061" y="5808117"/>
            <a:ext cx="7901878" cy="535531"/>
          </a:xfrm>
          <a:prstGeom prst="rect">
            <a:avLst/>
          </a:prstGeom>
          <a:solidFill>
            <a:srgbClr val="FFC000"/>
          </a:solid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DODI 6130.03 para 5.28.t states that gender dysphoria is disqualifying</a:t>
            </a:r>
            <a:r>
              <a:rPr kumimoji="0" lang="en-US" sz="16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unless a </a:t>
            </a: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licensed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mental health </a:t>
            </a: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provider certifies</a:t>
            </a:r>
            <a:r>
              <a:rPr kumimoji="0" lang="en-US" sz="1600" b="0" i="0" u="none" strike="noStrike" kern="120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rPr>
              <a:t> the applicant has been stable for 18 months.</a:t>
            </a:r>
          </a:p>
        </p:txBody>
      </p:sp>
      <p:sp>
        <p:nvSpPr>
          <p:cNvPr id="10" name="Slide Number Placeholder 1"/>
          <p:cNvSpPr txBox="1">
            <a:spLocks/>
          </p:cNvSpPr>
          <p:nvPr/>
        </p:nvSpPr>
        <p:spPr>
          <a:xfrm>
            <a:off x="8610600" y="6450013"/>
            <a:ext cx="533400" cy="25558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p:cNvSpPr txBox="1"/>
          <p:nvPr/>
        </p:nvSpPr>
        <p:spPr>
          <a:xfrm>
            <a:off x="433024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29869573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294641" y="1066800"/>
            <a:ext cx="3972560" cy="4351338"/>
          </a:xfrm>
        </p:spPr>
        <p:txBody>
          <a:bodyPr>
            <a:noAutofit/>
          </a:bodyPr>
          <a:lstStyle/>
          <a:p>
            <a:pPr marL="0" indent="0">
              <a:lnSpc>
                <a:spcPct val="100000"/>
              </a:lnSpc>
              <a:buNone/>
            </a:pPr>
            <a:r>
              <a:rPr lang="en-US" sz="2000" b="1" dirty="0" smtClean="0">
                <a:latin typeface="Arial" panose="020B0604020202020204" pitchFamily="34" charset="0"/>
                <a:cs typeface="Arial" panose="020B0604020202020204" pitchFamily="34" charset="0"/>
              </a:rPr>
              <a:t>Vignette: (USACC)</a:t>
            </a:r>
          </a:p>
          <a:p>
            <a:pPr marL="0" indent="0">
              <a:lnSpc>
                <a:spcPct val="100000"/>
              </a:lnSpc>
              <a:buNone/>
            </a:pPr>
            <a:endParaRPr lang="en-US" sz="300" b="1" dirty="0">
              <a:latin typeface="Arial" panose="020B0604020202020204" pitchFamily="34" charset="0"/>
              <a:cs typeface="Arial" panose="020B0604020202020204" pitchFamily="34" charset="0"/>
            </a:endParaRPr>
          </a:p>
          <a:p>
            <a:pPr>
              <a:lnSpc>
                <a:spcPct val="100000"/>
              </a:lnSpc>
              <a:spcBef>
                <a:spcPts val="0"/>
              </a:spcBef>
            </a:pPr>
            <a:r>
              <a:rPr lang="en-US" sz="1600" dirty="0">
                <a:latin typeface=" Arial"/>
              </a:rPr>
              <a:t>A transgender female </a:t>
            </a:r>
            <a:r>
              <a:rPr lang="en-US" sz="1600" dirty="0" smtClean="0">
                <a:latin typeface=" Arial"/>
              </a:rPr>
              <a:t>participating in ROTC requests </a:t>
            </a:r>
            <a:r>
              <a:rPr lang="en-US" sz="1600" dirty="0">
                <a:latin typeface=" Arial"/>
              </a:rPr>
              <a:t>to contract as a scholarship cadet. </a:t>
            </a:r>
            <a:r>
              <a:rPr lang="en-US" sz="1600" dirty="0" smtClean="0">
                <a:latin typeface=" Arial"/>
              </a:rPr>
              <a:t>The applicant was </a:t>
            </a:r>
            <a:r>
              <a:rPr lang="en-US" sz="1600" dirty="0">
                <a:latin typeface=" Arial"/>
              </a:rPr>
              <a:t>diagnosed with Gender </a:t>
            </a:r>
            <a:r>
              <a:rPr lang="en-US" sz="1600" dirty="0" smtClean="0">
                <a:latin typeface=" Arial"/>
              </a:rPr>
              <a:t>Dysphoria, but has not begun medical treatment. Applicant also requests to wear female uniform and be addressed with female pronouns while participating in the program.   </a:t>
            </a:r>
            <a:endParaRPr lang="en-US" sz="1600" dirty="0">
              <a:latin typeface=" Arial"/>
            </a:endParaRPr>
          </a:p>
          <a:p>
            <a:pPr>
              <a:lnSpc>
                <a:spcPct val="100000"/>
              </a:lnSpc>
              <a:spcBef>
                <a:spcPts val="0"/>
              </a:spcBef>
            </a:pPr>
            <a:endParaRPr lang="en-US" sz="1600" dirty="0"/>
          </a:p>
        </p:txBody>
      </p:sp>
      <p:sp>
        <p:nvSpPr>
          <p:cNvPr id="8" name="Content Placeholder 7"/>
          <p:cNvSpPr>
            <a:spLocks noGrp="1"/>
          </p:cNvSpPr>
          <p:nvPr>
            <p:ph sz="half" idx="2"/>
          </p:nvPr>
        </p:nvSpPr>
        <p:spPr>
          <a:xfrm>
            <a:off x="4147930" y="924561"/>
            <a:ext cx="4843670" cy="5525452"/>
          </a:xfrm>
        </p:spPr>
        <p:txBody>
          <a:bodyPr>
            <a:noAutofit/>
          </a:bodyPr>
          <a:lstStyle/>
          <a:p>
            <a:pPr marL="0" lvl="0" indent="0">
              <a:buNone/>
            </a:pPr>
            <a:r>
              <a:rPr lang="en-US" sz="2000" b="1" dirty="0">
                <a:solidFill>
                  <a:prstClr val="black"/>
                </a:solidFill>
                <a:latin typeface=" Arial"/>
              </a:rPr>
              <a:t>Considerations and </a:t>
            </a:r>
            <a:r>
              <a:rPr lang="en-US" sz="2000" b="1" dirty="0" smtClean="0">
                <a:solidFill>
                  <a:prstClr val="black"/>
                </a:solidFill>
                <a:latin typeface=" Arial"/>
              </a:rPr>
              <a:t>Responsibilities</a:t>
            </a:r>
            <a:r>
              <a:rPr lang="en-US" sz="2000" b="1" dirty="0">
                <a:solidFill>
                  <a:prstClr val="black"/>
                </a:solidFill>
                <a:latin typeface=" Arial"/>
              </a:rPr>
              <a:t>:</a:t>
            </a:r>
          </a:p>
          <a:p>
            <a:pPr lvl="0"/>
            <a:r>
              <a:rPr lang="en-US" sz="1600" dirty="0">
                <a:solidFill>
                  <a:prstClr val="black"/>
                </a:solidFill>
                <a:latin typeface=" Arial"/>
              </a:rPr>
              <a:t>Service in the Army is open to all persons who can meet the standards for military service.</a:t>
            </a:r>
          </a:p>
          <a:p>
            <a:pPr lvl="0"/>
            <a:r>
              <a:rPr lang="en-US" sz="1600" dirty="0">
                <a:solidFill>
                  <a:prstClr val="black"/>
                </a:solidFill>
                <a:latin typeface=" Arial"/>
              </a:rPr>
              <a:t>All ROTC applicants must meet medical accession standards at the time of appointment (contract as scholarship cadet) and at the time of commission.  </a:t>
            </a:r>
          </a:p>
          <a:p>
            <a:pPr lvl="0"/>
            <a:r>
              <a:rPr lang="en-US" sz="1600" dirty="0">
                <a:solidFill>
                  <a:prstClr val="black"/>
                </a:solidFill>
                <a:latin typeface=" Arial"/>
              </a:rPr>
              <a:t>History of gender dysphoria is disqualifying unless, as certified by a licensed mental health provider, the applicant has been stable without clinically significant distress or impairment in social, occupational, or other important areas of functioning for 18 months.</a:t>
            </a:r>
          </a:p>
          <a:p>
            <a:pPr lvl="0"/>
            <a:r>
              <a:rPr lang="en-US" sz="1600" dirty="0">
                <a:solidFill>
                  <a:prstClr val="black"/>
                </a:solidFill>
                <a:latin typeface=" Arial"/>
              </a:rPr>
              <a:t>Note </a:t>
            </a:r>
            <a:r>
              <a:rPr lang="en-US" sz="1600" dirty="0" err="1">
                <a:solidFill>
                  <a:prstClr val="black"/>
                </a:solidFill>
                <a:latin typeface=" Arial"/>
              </a:rPr>
              <a:t>DoDI</a:t>
            </a:r>
            <a:r>
              <a:rPr lang="en-US" sz="1600" dirty="0">
                <a:solidFill>
                  <a:prstClr val="black"/>
                </a:solidFill>
                <a:latin typeface=" Arial"/>
              </a:rPr>
              <a:t> 1300.28 and AD 2021-22 limit applicability to contracted cadets</a:t>
            </a:r>
            <a:r>
              <a:rPr lang="en-US" sz="1600" dirty="0" smtClean="0">
                <a:solidFill>
                  <a:prstClr val="black"/>
                </a:solidFill>
                <a:latin typeface=" Arial"/>
              </a:rPr>
              <a:t>.  School policies will apply for non-contracted cadets.</a:t>
            </a:r>
            <a:endParaRPr lang="en-US" sz="1600" dirty="0">
              <a:solidFill>
                <a:prstClr val="black"/>
              </a:solidFill>
              <a:latin typeface=" Arial"/>
            </a:endParaRPr>
          </a:p>
        </p:txBody>
      </p:sp>
      <p:sp>
        <p:nvSpPr>
          <p:cNvPr id="7" name="Slide Number Placeholder 1"/>
          <p:cNvSpPr txBox="1">
            <a:spLocks/>
          </p:cNvSpPr>
          <p:nvPr/>
        </p:nvSpPr>
        <p:spPr>
          <a:xfrm>
            <a:off x="8611345" y="6450013"/>
            <a:ext cx="533400" cy="25558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white"/>
              </a:solidFill>
            </a:endParaRPr>
          </a:p>
        </p:txBody>
      </p:sp>
      <p:sp>
        <p:nvSpPr>
          <p:cNvPr id="9" name="Title 3"/>
          <p:cNvSpPr txBox="1">
            <a:spLocks/>
          </p:cNvSpPr>
          <p:nvPr/>
        </p:nvSpPr>
        <p:spPr>
          <a:xfrm>
            <a:off x="990600" y="100644"/>
            <a:ext cx="7162800" cy="66135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b="1" i="0" kern="1200">
                <a:solidFill>
                  <a:schemeClr val="tx1"/>
                </a:solidFill>
                <a:effectLst/>
                <a:latin typeface="Arial" pitchFamily="34" charset="0"/>
                <a:ea typeface="+mj-ea"/>
                <a:cs typeface="Arial" pitchFamily="34" charset="0"/>
              </a:defRPr>
            </a:lvl1pPr>
          </a:lstStyle>
          <a:p>
            <a:r>
              <a:rPr lang="en-US" dirty="0"/>
              <a:t>Vignette </a:t>
            </a:r>
            <a:r>
              <a:rPr lang="en-US" dirty="0" smtClean="0"/>
              <a:t>15: ROTC </a:t>
            </a:r>
            <a:r>
              <a:rPr lang="en-US" dirty="0"/>
              <a:t>Cadet Applicant</a:t>
            </a:r>
            <a:r>
              <a:rPr lang="en-US" dirty="0" smtClean="0"/>
              <a:t/>
            </a:r>
            <a:br>
              <a:rPr lang="en-US" dirty="0" smtClean="0"/>
            </a:br>
            <a:r>
              <a:rPr lang="en-US" dirty="0" smtClean="0"/>
              <a:t>(</a:t>
            </a:r>
            <a:r>
              <a:rPr lang="en-US" dirty="0" smtClean="0">
                <a:latin typeface=" Arial"/>
              </a:rPr>
              <a:t>Diagnosed with Gender Dysphoria</a:t>
            </a:r>
            <a:r>
              <a:rPr lang="en-US" dirty="0" smtClean="0"/>
              <a:t>)</a:t>
            </a:r>
            <a:endParaRPr lang="en-US" dirty="0">
              <a:solidFill>
                <a:srgbClr val="FF0000"/>
              </a:solidFill>
            </a:endParaRPr>
          </a:p>
        </p:txBody>
      </p:sp>
      <p:sp>
        <p:nvSpPr>
          <p:cNvPr id="10" name="TextBox 9"/>
          <p:cNvSpPr txBox="1"/>
          <p:nvPr/>
        </p:nvSpPr>
        <p:spPr>
          <a:xfrm>
            <a:off x="442168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18983211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15729"/>
            <a:ext cx="7886700" cy="839615"/>
          </a:xfrm>
        </p:spPr>
        <p:txBody>
          <a:bodyPr>
            <a:noAutofit/>
          </a:bodyPr>
          <a:lstStyle/>
          <a:p>
            <a:pPr algn="ctr"/>
            <a:r>
              <a:rPr lang="en-US" sz="3200" b="1" dirty="0">
                <a:latin typeface="Arial" panose="020B0604020202020204" pitchFamily="34" charset="0"/>
                <a:cs typeface="Arial" panose="020B0604020202020204" pitchFamily="34" charset="0"/>
              </a:rPr>
              <a:t>Vignette </a:t>
            </a:r>
            <a:r>
              <a:rPr lang="en-US" sz="3200" b="1" dirty="0" smtClean="0">
                <a:latin typeface="Arial" panose="020B0604020202020204" pitchFamily="34" charset="0"/>
                <a:cs typeface="Arial" panose="020B0604020202020204" pitchFamily="34" charset="0"/>
              </a:rPr>
              <a:t>16: </a:t>
            </a:r>
            <a:r>
              <a:rPr lang="en-US" sz="3200" b="1" dirty="0">
                <a:latin typeface="Arial" panose="020B0604020202020204" pitchFamily="34" charset="0"/>
                <a:cs typeface="Arial" panose="020B0604020202020204" pitchFamily="34" charset="0"/>
              </a:rPr>
              <a:t>New </a:t>
            </a:r>
            <a:r>
              <a:rPr lang="en-US" sz="3200" b="1" dirty="0" smtClean="0">
                <a:latin typeface="Arial" panose="020B0604020202020204" pitchFamily="34" charset="0"/>
                <a:cs typeface="Arial" panose="020B0604020202020204" pitchFamily="34" charset="0"/>
              </a:rPr>
              <a:t>Soldier</a:t>
            </a:r>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(No Diagnosis)</a:t>
            </a:r>
            <a:endParaRPr lang="en-US" sz="3200" dirty="0">
              <a:solidFill>
                <a:srgbClr val="FF0000"/>
              </a:solidFill>
            </a:endParaRPr>
          </a:p>
        </p:txBody>
      </p:sp>
      <p:sp>
        <p:nvSpPr>
          <p:cNvPr id="6" name="Content Placeholder 5"/>
          <p:cNvSpPr>
            <a:spLocks noGrp="1"/>
          </p:cNvSpPr>
          <p:nvPr>
            <p:ph sz="half" idx="1"/>
          </p:nvPr>
        </p:nvSpPr>
        <p:spPr>
          <a:xfrm>
            <a:off x="152400" y="1034154"/>
            <a:ext cx="3505200" cy="4572161"/>
          </a:xfrm>
        </p:spPr>
        <p:txBody>
          <a:bodyPr>
            <a:noAutofit/>
          </a:bodyPr>
          <a:lstStyle/>
          <a:p>
            <a:pPr marL="0" indent="0">
              <a:lnSpc>
                <a:spcPct val="150000"/>
              </a:lnSpc>
              <a:buNone/>
            </a:pPr>
            <a:r>
              <a:rPr lang="en-US" sz="2400" b="1" dirty="0" smtClean="0">
                <a:latin typeface="Arial" panose="020B0604020202020204" pitchFamily="34" charset="0"/>
                <a:cs typeface="Arial" panose="020B0604020202020204" pitchFamily="34" charset="0"/>
              </a:rPr>
              <a:t>Vignette: (IMT)</a:t>
            </a:r>
            <a:br>
              <a:rPr lang="en-US" sz="2400" b="1" dirty="0" smtClean="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a:p>
            <a:pPr marL="0" indent="0">
              <a:lnSpc>
                <a:spcPct val="100000"/>
              </a:lnSpc>
              <a:spcBef>
                <a:spcPts val="0"/>
              </a:spcBef>
              <a:buNone/>
            </a:pPr>
            <a:r>
              <a:rPr lang="en-US" sz="1600" dirty="0">
                <a:latin typeface="Arial" panose="020B0604020202020204" pitchFamily="34" charset="0"/>
                <a:cs typeface="Arial" panose="020B0604020202020204" pitchFamily="34" charset="0"/>
              </a:rPr>
              <a:t>A Soldier enlists as a male and carries a male gender marker in DEERS</a:t>
            </a:r>
            <a:r>
              <a:rPr lang="en-US" sz="1600" dirty="0" smtClean="0">
                <a:latin typeface="Arial" panose="020B0604020202020204" pitchFamily="34" charset="0"/>
                <a:cs typeface="Arial" panose="020B0604020202020204" pitchFamily="34" charset="0"/>
              </a:rPr>
              <a:t>. During Basic </a:t>
            </a:r>
            <a:r>
              <a:rPr lang="en-US" sz="1600" dirty="0">
                <a:latin typeface="Arial" panose="020B0604020202020204" pitchFamily="34" charset="0"/>
                <a:cs typeface="Arial" panose="020B0604020202020204" pitchFamily="34" charset="0"/>
              </a:rPr>
              <a:t>Combat Training, the Soldier notifies </a:t>
            </a: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Drill Sergeant that </a:t>
            </a:r>
            <a:r>
              <a:rPr lang="en-US" sz="1600" dirty="0" smtClean="0">
                <a:latin typeface="Arial" panose="020B0604020202020204" pitchFamily="34" charset="0"/>
                <a:cs typeface="Arial" panose="020B0604020202020204" pitchFamily="34" charset="0"/>
              </a:rPr>
              <a:t>he </a:t>
            </a:r>
            <a:r>
              <a:rPr lang="en-US" sz="1600" dirty="0">
                <a:latin typeface="Arial" panose="020B0604020202020204" pitchFamily="34" charset="0"/>
                <a:cs typeface="Arial" panose="020B0604020202020204" pitchFamily="34" charset="0"/>
              </a:rPr>
              <a:t>identifies as a female and would like to see a medical provider to seek a diagnosis of gender dysphoria and begin </a:t>
            </a:r>
            <a:r>
              <a:rPr lang="en-US" sz="1600" dirty="0" smtClean="0">
                <a:latin typeface="Arial" panose="020B0604020202020204" pitchFamily="34" charset="0"/>
                <a:cs typeface="Arial" panose="020B0604020202020204" pitchFamily="34" charset="0"/>
              </a:rPr>
              <a:t>transition. The Soldier also requested to be billeted in the female barracks. </a:t>
            </a:r>
            <a:endParaRPr lang="en-US" sz="1600" dirty="0">
              <a:latin typeface="Arial" panose="020B0604020202020204" pitchFamily="34" charset="0"/>
              <a:cs typeface="Arial" panose="020B0604020202020204" pitchFamily="34" charset="0"/>
            </a:endParaRPr>
          </a:p>
          <a:p>
            <a:pPr>
              <a:lnSpc>
                <a:spcPct val="100000"/>
              </a:lnSpc>
              <a:spcBef>
                <a:spcPts val="0"/>
              </a:spcBef>
            </a:pPr>
            <a:endParaRPr lang="en-US" sz="16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600" dirty="0">
              <a:latin typeface="Arial" panose="020B0604020202020204" pitchFamily="34" charset="0"/>
              <a:cs typeface="Arial" panose="020B0604020202020204" pitchFamily="34" charset="0"/>
            </a:endParaRPr>
          </a:p>
        </p:txBody>
      </p:sp>
      <p:sp>
        <p:nvSpPr>
          <p:cNvPr id="8" name="Content Placeholder 7"/>
          <p:cNvSpPr>
            <a:spLocks noGrp="1"/>
          </p:cNvSpPr>
          <p:nvPr>
            <p:ph sz="half" idx="2"/>
          </p:nvPr>
        </p:nvSpPr>
        <p:spPr>
          <a:xfrm>
            <a:off x="3657600" y="1034154"/>
            <a:ext cx="5486400" cy="5316542"/>
          </a:xfrm>
        </p:spPr>
        <p:txBody>
          <a:bodyPr>
            <a:noAutofit/>
          </a:bodyPr>
          <a:lstStyle/>
          <a:p>
            <a:pPr marL="0" lvl="0" indent="0">
              <a:lnSpc>
                <a:spcPct val="90000"/>
              </a:lnSpc>
              <a:spcBef>
                <a:spcPts val="1000"/>
              </a:spcBef>
              <a:buNone/>
            </a:pPr>
            <a:r>
              <a:rPr lang="en-US" sz="2400" b="1" dirty="0">
                <a:solidFill>
                  <a:prstClr val="black"/>
                </a:solidFill>
              </a:rPr>
              <a:t>Considerations and Responsibilities</a:t>
            </a:r>
            <a:r>
              <a:rPr lang="en-US" sz="2400" dirty="0">
                <a:solidFill>
                  <a:prstClr val="black"/>
                </a:solidFill>
              </a:rPr>
              <a:t>:</a:t>
            </a:r>
          </a:p>
          <a:p>
            <a:pPr>
              <a:lnSpc>
                <a:spcPct val="90000"/>
              </a:lnSpc>
              <a:spcBef>
                <a:spcPts val="1000"/>
              </a:spcBef>
            </a:pPr>
            <a:r>
              <a:rPr lang="en-US" sz="1400" dirty="0">
                <a:solidFill>
                  <a:prstClr val="black"/>
                </a:solidFill>
                <a:latin typeface=" Arial"/>
              </a:rPr>
              <a:t>Treat Soldier with dignity and respect.  </a:t>
            </a:r>
          </a:p>
          <a:p>
            <a:pPr>
              <a:lnSpc>
                <a:spcPct val="90000"/>
              </a:lnSpc>
              <a:spcBef>
                <a:spcPts val="1000"/>
              </a:spcBef>
            </a:pPr>
            <a:r>
              <a:rPr lang="en-US" sz="1400" dirty="0">
                <a:solidFill>
                  <a:prstClr val="black"/>
                </a:solidFill>
                <a:latin typeface=" Arial"/>
              </a:rPr>
              <a:t>Inform Soldier the Army recognizes a Soldier’s gender by the Soldier’s gender marker in </a:t>
            </a:r>
            <a:r>
              <a:rPr lang="en-US" sz="1400" dirty="0" smtClean="0">
                <a:solidFill>
                  <a:prstClr val="black"/>
                </a:solidFill>
                <a:latin typeface=" Arial"/>
              </a:rPr>
              <a:t>DEERS</a:t>
            </a:r>
            <a:r>
              <a:rPr lang="en-US" sz="1400" dirty="0">
                <a:solidFill>
                  <a:prstClr val="black"/>
                </a:solidFill>
                <a:latin typeface=" Arial"/>
              </a:rPr>
              <a:t> </a:t>
            </a:r>
            <a:r>
              <a:rPr lang="en-US" sz="1400" dirty="0" smtClean="0">
                <a:solidFill>
                  <a:prstClr val="black"/>
                </a:solidFill>
                <a:latin typeface=" Arial"/>
              </a:rPr>
              <a:t>and the Soldier will be billeted according to gender marker in DEERs.   </a:t>
            </a:r>
            <a:endParaRPr lang="en-US" sz="1400" dirty="0">
              <a:solidFill>
                <a:prstClr val="black"/>
              </a:solidFill>
              <a:latin typeface=" Arial"/>
            </a:endParaRPr>
          </a:p>
          <a:p>
            <a:pPr>
              <a:lnSpc>
                <a:spcPct val="90000"/>
              </a:lnSpc>
              <a:spcBef>
                <a:spcPts val="1000"/>
              </a:spcBef>
            </a:pPr>
            <a:r>
              <a:rPr lang="en-US" sz="1400" dirty="0">
                <a:solidFill>
                  <a:prstClr val="black"/>
                </a:solidFill>
                <a:latin typeface=" Arial"/>
              </a:rPr>
              <a:t>Advise Soldier to see a military medical provider. Gender transition in the Army begins when a Soldier receives a diagnosis from a military medical provider indicating that a Soldier’s gender transition is medically necessary</a:t>
            </a:r>
            <a:r>
              <a:rPr lang="en-US" sz="1400" dirty="0" smtClean="0">
                <a:solidFill>
                  <a:prstClr val="black"/>
                </a:solidFill>
                <a:latin typeface=" Arial"/>
              </a:rPr>
              <a:t>.</a:t>
            </a:r>
          </a:p>
          <a:p>
            <a:pPr>
              <a:lnSpc>
                <a:spcPct val="90000"/>
              </a:lnSpc>
              <a:spcBef>
                <a:spcPts val="1000"/>
              </a:spcBef>
            </a:pPr>
            <a:r>
              <a:rPr lang="en-US" sz="1400" dirty="0" smtClean="0">
                <a:latin typeface=" Arial"/>
              </a:rPr>
              <a:t>Pursuant </a:t>
            </a:r>
            <a:r>
              <a:rPr lang="en-US" sz="1400" dirty="0">
                <a:latin typeface=" Arial"/>
              </a:rPr>
              <a:t>to DoDI 1300.28, para 3.6</a:t>
            </a:r>
            <a:r>
              <a:rPr lang="en-US" sz="1400" dirty="0" smtClean="0">
                <a:latin typeface=" Arial"/>
              </a:rPr>
              <a:t>, a </a:t>
            </a:r>
            <a:r>
              <a:rPr lang="en-US" sz="1400" dirty="0">
                <a:latin typeface=" Arial"/>
              </a:rPr>
              <a:t>blanket prohibition on gender transition during a Soldier’s first term of service is not allowed. </a:t>
            </a:r>
            <a:r>
              <a:rPr lang="en-US" sz="1400" dirty="0" smtClean="0">
                <a:latin typeface=" Arial"/>
              </a:rPr>
              <a:t>The All-Volunteer </a:t>
            </a:r>
            <a:r>
              <a:rPr lang="en-US" sz="1400" dirty="0">
                <a:latin typeface=" Arial"/>
              </a:rPr>
              <a:t>Force readiness model may be taken into consideration by a commander in evaluating a request for medical care or </a:t>
            </a:r>
            <a:r>
              <a:rPr lang="en-US" sz="1400" dirty="0" smtClean="0">
                <a:latin typeface=" Arial"/>
              </a:rPr>
              <a:t>treatment, </a:t>
            </a:r>
            <a:r>
              <a:rPr lang="en-US" sz="1400" dirty="0">
                <a:latin typeface=" Arial"/>
              </a:rPr>
              <a:t>or an ETP associated with gender </a:t>
            </a:r>
            <a:r>
              <a:rPr lang="en-US" sz="1400" dirty="0" smtClean="0">
                <a:latin typeface=" Arial"/>
              </a:rPr>
              <a:t>transition, </a:t>
            </a:r>
            <a:r>
              <a:rPr lang="en-US" sz="1400" dirty="0">
                <a:latin typeface=" Arial"/>
              </a:rPr>
              <a:t>during a Service member's first term of service. If a Soldier requests non-urgent medical treatment associated with gender transition during the first term of service, including periods of IET in excess of 180 days, the commander may </a:t>
            </a:r>
            <a:r>
              <a:rPr lang="en-US" sz="1400" dirty="0" smtClean="0">
                <a:latin typeface=" Arial"/>
              </a:rPr>
              <a:t>weigh factors of the All-Volunteer readiness model </a:t>
            </a:r>
            <a:r>
              <a:rPr lang="en-US" sz="1400" dirty="0">
                <a:latin typeface=" Arial"/>
              </a:rPr>
              <a:t>when considering and balancing the individual’s need associated with the </a:t>
            </a:r>
            <a:r>
              <a:rPr lang="en-US" sz="1400" dirty="0" smtClean="0">
                <a:latin typeface=" Arial"/>
              </a:rPr>
              <a:t>request, </a:t>
            </a:r>
            <a:r>
              <a:rPr lang="en-US" sz="1400" dirty="0">
                <a:latin typeface=" Arial"/>
              </a:rPr>
              <a:t>and the needs of the command in approving the timing of such treatment.</a:t>
            </a:r>
          </a:p>
          <a:p>
            <a:pPr>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p:txBody>
      </p:sp>
      <p:sp>
        <p:nvSpPr>
          <p:cNvPr id="11" name="Slide Number Placeholder 1"/>
          <p:cNvSpPr txBox="1">
            <a:spLocks/>
          </p:cNvSpPr>
          <p:nvPr/>
        </p:nvSpPr>
        <p:spPr>
          <a:xfrm>
            <a:off x="8610600" y="6450013"/>
            <a:ext cx="533400" cy="25558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solidFill>
                <a:prstClr val="white"/>
              </a:solidFill>
            </a:endParaRPr>
          </a:p>
        </p:txBody>
      </p:sp>
      <p:sp>
        <p:nvSpPr>
          <p:cNvPr id="7" name="TextBox 6"/>
          <p:cNvSpPr txBox="1"/>
          <p:nvPr/>
        </p:nvSpPr>
        <p:spPr>
          <a:xfrm>
            <a:off x="4452167" y="6682368"/>
            <a:ext cx="308098" cy="170175"/>
          </a:xfrm>
          <a:prstGeom prst="rect">
            <a:avLst/>
          </a:prstGeom>
          <a:noFill/>
        </p:spPr>
        <p:txBody>
          <a:bodyPr wrap="none" rtlCol="0">
            <a:spAutoFit/>
          </a:bodyPr>
          <a:lstStyle/>
          <a:p>
            <a:pPr fontAlgn="base">
              <a:spcBef>
                <a:spcPct val="0"/>
              </a:spcBef>
              <a:spcAft>
                <a:spcPct val="0"/>
              </a:spcAft>
            </a:pPr>
            <a:r>
              <a:rPr lang="en-US" sz="506" b="1" dirty="0" smtClean="0">
                <a:solidFill>
                  <a:srgbClr val="00B050"/>
                </a:solidFill>
                <a:latin typeface="Tahoma" pitchFamily="34" charset="0"/>
                <a:cs typeface="Arial" charset="0"/>
              </a:rPr>
              <a:t>CUI</a:t>
            </a:r>
            <a:endParaRPr lang="en-US" sz="506" b="1" dirty="0">
              <a:solidFill>
                <a:srgbClr val="00B050"/>
              </a:solidFill>
              <a:latin typeface="Tahoma" pitchFamily="34" charset="0"/>
              <a:cs typeface="Arial" charset="0"/>
            </a:endParaRPr>
          </a:p>
        </p:txBody>
      </p:sp>
    </p:spTree>
    <p:extLst>
      <p:ext uri="{BB962C8B-B14F-4D97-AF65-F5344CB8AC3E}">
        <p14:creationId xmlns:p14="http://schemas.microsoft.com/office/powerpoint/2010/main" val="1674611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15441"/>
            <a:ext cx="8131845" cy="707048"/>
          </a:xfrm>
        </p:spPr>
        <p:txBody>
          <a:bodyPr>
            <a:noAutofit/>
          </a:bodyPr>
          <a:lstStyle/>
          <a:p>
            <a:pPr algn="ctr"/>
            <a:r>
              <a:rPr lang="en-US" sz="3200" b="1" dirty="0" smtClean="0">
                <a:latin typeface="Arial" panose="020B0604020202020204" pitchFamily="34" charset="0"/>
                <a:cs typeface="Arial" panose="020B0604020202020204" pitchFamily="34" charset="0"/>
              </a:rPr>
              <a:t>Training</a:t>
            </a:r>
            <a:endParaRPr lang="en-US" sz="3200" dirty="0">
              <a:latin typeface="Arial" panose="020B0604020202020204" pitchFamily="34" charset="0"/>
              <a:cs typeface="Arial" panose="020B0604020202020204" pitchFamily="34" charset="0"/>
            </a:endParaRPr>
          </a:p>
        </p:txBody>
      </p:sp>
      <p:sp>
        <p:nvSpPr>
          <p:cNvPr id="4" name="Rectangle 3"/>
          <p:cNvSpPr/>
          <p:nvPr/>
        </p:nvSpPr>
        <p:spPr>
          <a:xfrm>
            <a:off x="271305" y="847765"/>
            <a:ext cx="8541099" cy="5632311"/>
          </a:xfrm>
          <a:prstGeom prst="rect">
            <a:avLst/>
          </a:prstGeom>
        </p:spPr>
        <p:txBody>
          <a:bodyPr wrap="square">
            <a:spAutoFit/>
          </a:bodyPr>
          <a:lstStyle/>
          <a:p>
            <a:pPr marL="285750" indent="-285750">
              <a:buFont typeface="Arial" panose="020B0604020202020204" pitchFamily="34" charset="0"/>
              <a:buChar char="•"/>
            </a:pPr>
            <a:r>
              <a:rPr lang="en-US" sz="2400" dirty="0" smtClean="0"/>
              <a:t>Initial </a:t>
            </a:r>
            <a:r>
              <a:rPr lang="en-US" sz="2400" dirty="0"/>
              <a:t>Training</a:t>
            </a:r>
          </a:p>
          <a:p>
            <a:pPr marL="742950" lvl="1" indent="-285750">
              <a:buFont typeface="Wingdings" panose="05000000000000000000" pitchFamily="2" charset="2"/>
              <a:buChar char="Ø"/>
            </a:pPr>
            <a:r>
              <a:rPr lang="en-US" sz="2400" dirty="0" smtClean="0"/>
              <a:t> Initial </a:t>
            </a:r>
            <a:r>
              <a:rPr lang="en-US" sz="2400" dirty="0"/>
              <a:t>Education </a:t>
            </a:r>
            <a:r>
              <a:rPr lang="en-US" sz="2400" dirty="0" smtClean="0"/>
              <a:t>Package </a:t>
            </a:r>
            <a:r>
              <a:rPr lang="en-US" sz="2400" dirty="0"/>
              <a:t>published </a:t>
            </a:r>
            <a:r>
              <a:rPr lang="en-US" sz="2400" dirty="0" smtClean="0"/>
              <a:t>in HQDA EXORD 21-XXX, XX JUN 21</a:t>
            </a:r>
          </a:p>
          <a:p>
            <a:pPr marL="800100" lvl="1" indent="-342900">
              <a:buFont typeface="Wingdings" panose="05000000000000000000" pitchFamily="2" charset="2"/>
              <a:buChar char="Ø"/>
            </a:pPr>
            <a:r>
              <a:rPr lang="en-US" sz="2400" dirty="0" smtClean="0"/>
              <a:t>All </a:t>
            </a:r>
            <a:r>
              <a:rPr lang="en-US" sz="2400" dirty="0"/>
              <a:t>chain teaching must be complete NLT </a:t>
            </a:r>
            <a:r>
              <a:rPr lang="en-US" sz="2400" dirty="0" smtClean="0"/>
              <a:t>30 SEP 22</a:t>
            </a:r>
            <a:endParaRPr lang="en-US" sz="2400" dirty="0"/>
          </a:p>
          <a:p>
            <a:pPr marL="1200150" lvl="2" indent="-285750">
              <a:buFont typeface="Wingdings" panose="05000000000000000000" pitchFamily="2" charset="2"/>
              <a:buChar char="ü"/>
            </a:pPr>
            <a:r>
              <a:rPr lang="en-US" sz="2400" dirty="0"/>
              <a:t>Tier One (Legal, Medical, Chaplain, IG, DCS, G-1)</a:t>
            </a:r>
          </a:p>
          <a:p>
            <a:pPr lvl="3"/>
            <a:r>
              <a:rPr lang="en-US" sz="2400" dirty="0"/>
              <a:t>AC = </a:t>
            </a:r>
            <a:r>
              <a:rPr lang="en-US" sz="2400" dirty="0" smtClean="0"/>
              <a:t>22 DEC 21 / RC </a:t>
            </a:r>
            <a:r>
              <a:rPr lang="en-US" sz="2400" dirty="0"/>
              <a:t>= </a:t>
            </a:r>
            <a:r>
              <a:rPr lang="en-US" sz="2400" dirty="0" smtClean="0"/>
              <a:t>22 DEC 21</a:t>
            </a:r>
            <a:endParaRPr lang="en-US" sz="2400" dirty="0"/>
          </a:p>
          <a:p>
            <a:pPr marL="1200150" lvl="2" indent="-285750">
              <a:buFont typeface="Wingdings" panose="05000000000000000000" pitchFamily="2" charset="2"/>
              <a:buChar char="ü"/>
            </a:pPr>
            <a:r>
              <a:rPr lang="en-US" sz="2400" dirty="0"/>
              <a:t>Tier Two (Commanders/Leaders at all levels)</a:t>
            </a:r>
          </a:p>
          <a:p>
            <a:pPr lvl="3"/>
            <a:r>
              <a:rPr lang="en-US" sz="2400" dirty="0"/>
              <a:t>AC = </a:t>
            </a:r>
            <a:r>
              <a:rPr lang="en-US" sz="2400" dirty="0" smtClean="0"/>
              <a:t>22 MAR 22 / RC </a:t>
            </a:r>
            <a:r>
              <a:rPr lang="en-US" sz="2400" dirty="0"/>
              <a:t>= </a:t>
            </a:r>
            <a:r>
              <a:rPr lang="en-US" sz="2400" dirty="0" smtClean="0"/>
              <a:t>22 MAR 22</a:t>
            </a:r>
            <a:endParaRPr lang="en-US" sz="2400" dirty="0"/>
          </a:p>
          <a:p>
            <a:pPr marL="1200150" lvl="2" indent="-285750">
              <a:buFont typeface="Wingdings" panose="05000000000000000000" pitchFamily="2" charset="2"/>
              <a:buChar char="ü"/>
            </a:pPr>
            <a:r>
              <a:rPr lang="en-US" sz="2400" dirty="0" smtClean="0"/>
              <a:t>Tier </a:t>
            </a:r>
            <a:r>
              <a:rPr lang="en-US" sz="2400" dirty="0"/>
              <a:t>Three (Units/Soldiers)</a:t>
            </a:r>
          </a:p>
          <a:p>
            <a:pPr lvl="3"/>
            <a:r>
              <a:rPr lang="en-US" sz="2400" dirty="0"/>
              <a:t>AC = </a:t>
            </a:r>
            <a:r>
              <a:rPr lang="en-US" sz="2400" dirty="0" smtClean="0"/>
              <a:t>30 SEP 22 / RC </a:t>
            </a:r>
            <a:r>
              <a:rPr lang="en-US" sz="2400" dirty="0"/>
              <a:t>= </a:t>
            </a:r>
            <a:r>
              <a:rPr lang="en-US" sz="2400" dirty="0" smtClean="0"/>
              <a:t>30 SEP 22</a:t>
            </a:r>
          </a:p>
          <a:p>
            <a:pPr lvl="3"/>
            <a:endParaRPr lang="en-US" sz="2400" dirty="0" smtClean="0"/>
          </a:p>
          <a:p>
            <a:pPr marL="342900" indent="-342900">
              <a:buFont typeface="Arial" panose="020B0604020202020204" pitchFamily="34" charset="0"/>
              <a:buChar char="•"/>
            </a:pPr>
            <a:r>
              <a:rPr lang="en-US" sz="2400" dirty="0"/>
              <a:t>Sustainment </a:t>
            </a:r>
            <a:r>
              <a:rPr lang="en-US" sz="2400" dirty="0" smtClean="0"/>
              <a:t>Training conducted through leader development schools as necessary</a:t>
            </a:r>
            <a:endParaRPr lang="en-US" sz="2400" dirty="0"/>
          </a:p>
          <a:p>
            <a:pPr marL="342900" indent="-342900">
              <a:buFont typeface="Arial" panose="020B0604020202020204" pitchFamily="34" charset="0"/>
              <a:buChar char="•"/>
            </a:pPr>
            <a:endParaRPr lang="en-US" sz="2400" dirty="0"/>
          </a:p>
          <a:p>
            <a:pPr lvl="3"/>
            <a:endParaRPr lang="en-US" sz="2400" dirty="0"/>
          </a:p>
        </p:txBody>
      </p:sp>
    </p:spTree>
    <p:extLst>
      <p:ext uri="{BB962C8B-B14F-4D97-AF65-F5344CB8AC3E}">
        <p14:creationId xmlns:p14="http://schemas.microsoft.com/office/powerpoint/2010/main" val="2117026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739572" y="977190"/>
            <a:ext cx="7870874" cy="417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marL="280988" marR="0" lvl="0" indent="-280988" algn="l" defTabSz="914400" rtl="0" eaLnBrk="0" fontAlgn="base" latinLnBrk="0" hangingPunct="0">
              <a:lnSpc>
                <a:spcPct val="100000"/>
              </a:lnSpc>
              <a:spcBef>
                <a:spcPts val="900"/>
              </a:spcBef>
              <a:spcAft>
                <a:spcPts val="450"/>
              </a:spcAft>
              <a:buClrTx/>
              <a:buSzTx/>
              <a:buFont typeface="Wingdings" panose="05000000000000000000" pitchFamily="2" charset="2"/>
              <a:buChar char="Ø"/>
              <a:tabLst/>
              <a:defRPr/>
            </a:pP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Army allows transgender Soldiers to serve </a:t>
            </a: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openly.</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280988" marR="0" lvl="0" indent="-280988" algn="l" defTabSz="914400" rtl="0" eaLnBrk="0" fontAlgn="base" latinLnBrk="0" hangingPunct="0">
              <a:lnSpc>
                <a:spcPct val="100000"/>
              </a:lnSpc>
              <a:spcBef>
                <a:spcPts val="900"/>
              </a:spcBef>
              <a:spcAft>
                <a:spcPts val="450"/>
              </a:spcAft>
              <a:buClrTx/>
              <a:buSzTx/>
              <a:buFont typeface="Wingdings" panose="05000000000000000000" pitchFamily="2" charset="2"/>
              <a:buChar char="Ø"/>
              <a:tabLst/>
              <a:defRPr/>
            </a:pP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The </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Army is open to all who can meet the standards for military service and remains committed to treating all Soldiers with dignity and respect while ensuring good order and </a:t>
            </a: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discipline.</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280988" marR="0" lvl="0" indent="-280988" algn="l" defTabSz="914400" rtl="0" eaLnBrk="0" fontAlgn="base" latinLnBrk="0" hangingPunct="0">
              <a:lnSpc>
                <a:spcPct val="100000"/>
              </a:lnSpc>
              <a:spcBef>
                <a:spcPts val="900"/>
              </a:spcBef>
              <a:spcAft>
                <a:spcPts val="45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All Soldiers must maintain Army standards, good order and discipline at all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times.</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0988" marR="0" lvl="0" indent="-280988" algn="l" defTabSz="914400" rtl="0" eaLnBrk="0" fontAlgn="base" latinLnBrk="0" hangingPunct="0">
              <a:lnSpc>
                <a:spcPct val="100000"/>
              </a:lnSpc>
              <a:spcBef>
                <a:spcPts val="900"/>
              </a:spcBef>
              <a:spcAft>
                <a:spcPts val="450"/>
              </a:spcAft>
              <a:buClrTx/>
              <a:buSzTx/>
              <a:buFont typeface="Wingdings" panose="05000000000000000000" pitchFamily="2" charset="2"/>
              <a:buChar char="Ø"/>
              <a:tabLst/>
              <a:defRPr/>
            </a:pP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Transgender </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Soldiers are subject to the same standards as any other Soldier with the same DEERS gender </a:t>
            </a: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marker.</a:t>
            </a:r>
            <a:endParaRPr kumimoji="0" lang="en-US" altLang="en-US" sz="2000" b="0" i="0" u="none" strike="sng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280988" marR="0" lvl="0" indent="-280988" algn="l" defTabSz="914400" rtl="0" eaLnBrk="0" fontAlgn="base" latinLnBrk="0" hangingPunct="0">
              <a:lnSpc>
                <a:spcPct val="100000"/>
              </a:lnSpc>
              <a:spcBef>
                <a:spcPts val="900"/>
              </a:spcBef>
              <a:spcAft>
                <a:spcPts val="450"/>
              </a:spcAft>
              <a:buClrTx/>
              <a:buSzTx/>
              <a:buFont typeface="Wingdings" panose="05000000000000000000" pitchFamily="2" charset="2"/>
              <a:buChar char="Ø"/>
              <a:tabLst/>
              <a:defRPr/>
            </a:pP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An </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otherwise qualified Soldier shall not be involuntarily separated, discharged, or denied reenlistment or continuation of service on the basis of gender </a:t>
            </a:r>
            <a:r>
              <a:rPr kumimoji="0" lang="en-US" alt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identity.</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9" name="Rectangle 8"/>
          <p:cNvSpPr/>
          <p:nvPr/>
        </p:nvSpPr>
        <p:spPr>
          <a:xfrm>
            <a:off x="739572" y="5996759"/>
            <a:ext cx="7766384" cy="346249"/>
          </a:xfrm>
          <a:prstGeom prst="rect">
            <a:avLst/>
          </a:prstGeom>
          <a:solidFill>
            <a:srgbClr val="FFC000"/>
          </a:solidFill>
          <a:ln w="5715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Ensure all Soldiers are treated with dignity and respect at all </a:t>
            </a:r>
            <a:r>
              <a:rPr kumimoji="0" lang="en-US" sz="16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times.</a:t>
            </a:r>
            <a:endParaRPr kumimoji="0" lang="en-US" sz="16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itle 2"/>
          <p:cNvSpPr>
            <a:spLocks noGrp="1"/>
          </p:cNvSpPr>
          <p:nvPr>
            <p:ph type="title"/>
          </p:nvPr>
        </p:nvSpPr>
        <p:spPr>
          <a:xfrm>
            <a:off x="1017038" y="120406"/>
            <a:ext cx="7142225" cy="497087"/>
          </a:xfrm>
        </p:spPr>
        <p:txBody>
          <a:bodyPr>
            <a:noAutofit/>
          </a:bodyPr>
          <a:lstStyle/>
          <a:p>
            <a:r>
              <a:rPr lang="en-US" sz="3200" dirty="0" smtClean="0"/>
              <a:t>Transgender Service Policy</a:t>
            </a:r>
            <a:endParaRPr lang="en-US" sz="3200" dirty="0"/>
          </a:p>
        </p:txBody>
      </p:sp>
    </p:spTree>
    <p:extLst>
      <p:ext uri="{BB962C8B-B14F-4D97-AF65-F5344CB8AC3E}">
        <p14:creationId xmlns:p14="http://schemas.microsoft.com/office/powerpoint/2010/main" val="1424416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a:off x="499758" y="838759"/>
            <a:ext cx="7870874" cy="4685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i="0" u="sng"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0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Gender Transition Complete</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 administrative status indicating that a Soldier has completed the medical care necessary to achieve stability in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self-identified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gender.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medical care is the medical process identified or approved by a military medical </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provider </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a documented medical treatment plan.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care required to transition is individualized and often does not include surgical treatment.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Transition complete is an administrative status and does not preclude future medically necessary treatment.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b="1" i="0" u="sng"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Gender </a:t>
            </a:r>
            <a:r>
              <a:rPr kumimoji="0" lang="en-US" sz="20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Marker Change</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Once gender transition is complete and the Soldier’s gender marker in DEERS is changed, the Soldier is expected to adhere to all military standards associated with the Soldier’s gender marker in DEERS and use billeting, bathroom, and shower facilities in accordance with the DEERS gender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marker.</a:t>
            </a:r>
            <a:endParaRPr kumimoji="0" lang="en-US" sz="20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Rectangle 8"/>
          <p:cNvSpPr/>
          <p:nvPr/>
        </p:nvSpPr>
        <p:spPr>
          <a:xfrm>
            <a:off x="739572" y="5641352"/>
            <a:ext cx="7766384" cy="830997"/>
          </a:xfrm>
          <a:prstGeom prst="rect">
            <a:avLst/>
          </a:prstGeom>
          <a:solidFill>
            <a:srgbClr val="FFC000"/>
          </a:solidFill>
          <a:ln w="5715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Soldiers will comport to the standards associated with their gender marker in DEERS.</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Title 2"/>
          <p:cNvSpPr>
            <a:spLocks noGrp="1"/>
          </p:cNvSpPr>
          <p:nvPr>
            <p:ph type="title"/>
          </p:nvPr>
        </p:nvSpPr>
        <p:spPr>
          <a:xfrm>
            <a:off x="1017038" y="120406"/>
            <a:ext cx="7142225" cy="497087"/>
          </a:xfrm>
        </p:spPr>
        <p:txBody>
          <a:bodyPr>
            <a:noAutofit/>
          </a:bodyPr>
          <a:lstStyle/>
          <a:p>
            <a:r>
              <a:rPr lang="en-US" sz="3200" dirty="0" smtClean="0"/>
              <a:t>Gender Transition in the Army</a:t>
            </a:r>
            <a:endParaRPr lang="en-US" sz="3200" dirty="0"/>
          </a:p>
        </p:txBody>
      </p:sp>
    </p:spTree>
    <p:extLst>
      <p:ext uri="{BB962C8B-B14F-4D97-AF65-F5344CB8AC3E}">
        <p14:creationId xmlns:p14="http://schemas.microsoft.com/office/powerpoint/2010/main" val="3982231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24118" y="959224"/>
            <a:ext cx="8757108" cy="4294701"/>
          </a:xfrm>
          <a:prstGeom prst="roundRect">
            <a:avLst>
              <a:gd name="adj" fmla="val 696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68580" rtlCol="0" anchor="ctr">
            <a:noAutofit/>
          </a:bodyPr>
          <a:lstStyle/>
          <a:p>
            <a:pPr marL="475059" marR="0" lvl="2" indent="0" algn="l" defTabSz="914400" rtl="0" eaLnBrk="1" fontAlgn="auto" latinLnBrk="0" hangingPunct="1">
              <a:lnSpc>
                <a:spcPct val="100000"/>
              </a:lnSpc>
              <a:spcBef>
                <a:spcPts val="450"/>
              </a:spcBef>
              <a:spcAft>
                <a:spcPts val="225"/>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132160" marR="0" lvl="1" indent="0" algn="l" defTabSz="914400" rtl="0" eaLnBrk="1" fontAlgn="auto" latinLnBrk="0" hangingPunct="1">
              <a:lnSpc>
                <a:spcPct val="100000"/>
              </a:lnSpc>
              <a:spcBef>
                <a:spcPts val="450"/>
              </a:spcBef>
              <a:spcAft>
                <a:spcPts val="225"/>
              </a:spcAft>
              <a:buClrTx/>
              <a:buSzPct val="150000"/>
              <a:buFontTx/>
              <a:buNone/>
              <a:tabLst/>
              <a:defRPr/>
            </a:pPr>
            <a:r>
              <a:rPr kumimoji="0" lang="en-US" sz="2000" b="1" i="0" u="none" strike="noStrike" kern="1200" cap="none" spc="0" normalizeH="0" baseline="0" noProof="0" dirty="0" smtClean="0">
                <a:ln>
                  <a:noFill/>
                </a:ln>
                <a:solidFill>
                  <a:srgbClr val="006600"/>
                </a:solidFill>
                <a:effectLst/>
                <a:uLnTx/>
                <a:uFillTx/>
                <a:latin typeface="Arial" panose="020B0604020202020204" pitchFamily="34" charset="0"/>
                <a:ea typeface="+mn-ea"/>
                <a:cs typeface="Arial" panose="020B0604020202020204" pitchFamily="34" charset="0"/>
              </a:rPr>
              <a:t>   </a:t>
            </a:r>
          </a:p>
          <a:p>
            <a:pPr marL="132160" marR="0" lvl="1" indent="0" algn="l" defTabSz="914400" rtl="0" eaLnBrk="1" fontAlgn="auto" latinLnBrk="0" hangingPunct="1">
              <a:lnSpc>
                <a:spcPct val="100000"/>
              </a:lnSpc>
              <a:spcBef>
                <a:spcPts val="450"/>
              </a:spcBef>
              <a:spcAft>
                <a:spcPts val="225"/>
              </a:spcAft>
              <a:buClrTx/>
              <a:buSzPct val="150000"/>
              <a:buFontTx/>
              <a:buNone/>
              <a:tabLst/>
              <a:defRPr/>
            </a:pPr>
            <a:endParaRPr kumimoji="0" lang="en-US" sz="2000" b="1" i="0" u="none" strike="noStrike" kern="1200" cap="none" spc="0" normalizeH="0" baseline="0" noProof="0" dirty="0">
              <a:ln>
                <a:noFill/>
              </a:ln>
              <a:solidFill>
                <a:srgbClr val="006600"/>
              </a:solidFill>
              <a:effectLst/>
              <a:uLnTx/>
              <a:uFillTx/>
              <a:latin typeface="Arial" panose="020B0604020202020204" pitchFamily="34" charset="0"/>
              <a:ea typeface="+mn-ea"/>
              <a:cs typeface="Arial" panose="020B0604020202020204" pitchFamily="34" charset="0"/>
            </a:endParaRPr>
          </a:p>
          <a:p>
            <a:pPr marL="0" lvl="1">
              <a:spcAft>
                <a:spcPts val="600"/>
              </a:spcAft>
              <a:buSzPct val="150000"/>
              <a:defRPr/>
            </a:pPr>
            <a:r>
              <a:rPr lang="en-US" sz="2000" dirty="0" smtClean="0">
                <a:solidFill>
                  <a:prstClr val="black"/>
                </a:solidFill>
                <a:latin typeface="Arial" panose="020B0604020202020204" pitchFamily="34" charset="0"/>
                <a:cs typeface="Arial" panose="020B0604020202020204" pitchFamily="34" charset="0"/>
              </a:rPr>
              <a:t>All</a:t>
            </a:r>
            <a:r>
              <a:rPr lang="en-US" sz="2000" b="1" dirty="0" smtClean="0">
                <a:solidFill>
                  <a:prstClr val="black"/>
                </a:solidFill>
                <a:latin typeface="Arial" panose="020B0604020202020204" pitchFamily="34" charset="0"/>
                <a:cs typeface="Arial" panose="020B0604020202020204" pitchFamily="34" charset="0"/>
              </a:rPr>
              <a:t> </a:t>
            </a:r>
            <a:r>
              <a:rPr lang="en-US" sz="2000" dirty="0">
                <a:solidFill>
                  <a:prstClr val="black"/>
                </a:solidFill>
                <a:latin typeface="Arial" panose="020B0604020202020204" pitchFamily="34" charset="0"/>
                <a:cs typeface="Arial" panose="020B0604020202020204" pitchFamily="34" charset="0"/>
              </a:rPr>
              <a:t>Soldiers are entitled to equal opportunity in an environment free from harassment and discrimination based on race, color, national origin, religion, sex, gender identity or sexual </a:t>
            </a:r>
            <a:r>
              <a:rPr lang="en-US" sz="2000" dirty="0" smtClean="0">
                <a:solidFill>
                  <a:prstClr val="black"/>
                </a:solidFill>
                <a:latin typeface="Arial" panose="020B0604020202020204" pitchFamily="34" charset="0"/>
                <a:cs typeface="Arial" panose="020B0604020202020204" pitchFamily="34" charset="0"/>
              </a:rPr>
              <a:t>orientation. </a:t>
            </a:r>
            <a:endParaRPr lang="en-US" sz="2000" dirty="0">
              <a:solidFill>
                <a:prstClr val="black"/>
              </a:solidFill>
              <a:latin typeface="Arial" panose="020B0604020202020204" pitchFamily="34" charset="0"/>
              <a:cs typeface="Arial" panose="020B0604020202020204" pitchFamily="34" charset="0"/>
            </a:endParaRPr>
          </a:p>
          <a:p>
            <a:pPr marL="0" marR="0" lvl="1" indent="0" algn="l" defTabSz="914400" rtl="0" eaLnBrk="1" fontAlgn="auto" latinLnBrk="0" hangingPunct="1">
              <a:lnSpc>
                <a:spcPct val="100000"/>
              </a:lnSpc>
              <a:spcBef>
                <a:spcPts val="0"/>
              </a:spcBef>
              <a:spcAft>
                <a:spcPts val="600"/>
              </a:spcAft>
              <a:buClrTx/>
              <a:buSzPct val="150000"/>
              <a:buFontTx/>
              <a:buNone/>
              <a:tabLst/>
              <a:defRPr/>
            </a:pPr>
            <a:endPar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ts val="0"/>
              </a:spcBef>
              <a:spcAft>
                <a:spcPts val="600"/>
              </a:spcAft>
              <a:buClrTx/>
              <a:buSzPct val="150000"/>
              <a:buFontTx/>
              <a:buNone/>
              <a:tabLst/>
              <a:defRPr/>
            </a:pP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The chain of command is the primary and self-identified channel to identify and correct discriminatory practices with the assistance of the Equal Opportunity Advisor.  The chain of command will process and resolve complaints and ensure that EO matters are taken seriously and acted on.</a:t>
            </a:r>
          </a:p>
          <a:p>
            <a:pPr marL="0" marR="0" lvl="1" indent="0" algn="l" defTabSz="914400" rtl="0" eaLnBrk="1" fontAlgn="auto" latinLnBrk="0" hangingPunct="1">
              <a:lnSpc>
                <a:spcPct val="100000"/>
              </a:lnSpc>
              <a:spcBef>
                <a:spcPts val="0"/>
              </a:spcBef>
              <a:spcAft>
                <a:spcPts val="600"/>
              </a:spcAft>
              <a:buClrTx/>
              <a:buSzPct val="150000"/>
              <a:buFontTx/>
              <a:buNone/>
              <a:tabLst/>
              <a:defRPr/>
            </a:pPr>
            <a:endPar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ts val="0"/>
              </a:spcBef>
              <a:spcAft>
                <a:spcPts val="600"/>
              </a:spcAft>
              <a:buClrTx/>
              <a:buSzPct val="150000"/>
              <a:buFontTx/>
              <a:buNone/>
              <a:tabLst/>
              <a:defRPr/>
            </a:pP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Commanders and all Soldiers must maintain good order and discipline within the ranks.  Violations of EO policies may result in disciplinary actions under the UCMJ.</a:t>
            </a:r>
          </a:p>
          <a:p>
            <a:pPr marL="346472" marR="0" lvl="0" indent="0" algn="l" defTabSz="914400" rtl="0" eaLnBrk="1" fontAlgn="auto" latinLnBrk="0" hangingPunct="1">
              <a:lnSpc>
                <a:spcPct val="100000"/>
              </a:lnSpc>
              <a:spcBef>
                <a:spcPts val="450"/>
              </a:spcBef>
              <a:spcAft>
                <a:spcPts val="450"/>
              </a:spcAft>
              <a:buClrTx/>
              <a:buSzTx/>
              <a:buFontTx/>
              <a:buNone/>
              <a:tabLst/>
              <a:defRPr/>
            </a:pPr>
            <a:endParaRPr kumimoji="0" lang="en-US" sz="15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346472" marR="0" lvl="0" indent="0" algn="l" defTabSz="914400" rtl="0" eaLnBrk="1" fontAlgn="auto" latinLnBrk="0" hangingPunct="1">
              <a:lnSpc>
                <a:spcPct val="100000"/>
              </a:lnSpc>
              <a:spcBef>
                <a:spcPts val="450"/>
              </a:spcBef>
              <a:spcAft>
                <a:spcPts val="450"/>
              </a:spcAft>
              <a:buClrTx/>
              <a:buSzTx/>
              <a:buFontTx/>
              <a:buNone/>
              <a:tabLst/>
              <a:defRPr/>
            </a:pPr>
            <a:endPar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89372" marR="0" lvl="2" indent="-214313" algn="l" defTabSz="914400" rtl="0" eaLnBrk="1" fontAlgn="auto" latinLnBrk="0" hangingPunct="1">
              <a:lnSpc>
                <a:spcPct val="100000"/>
              </a:lnSpc>
              <a:spcBef>
                <a:spcPts val="450"/>
              </a:spcBef>
              <a:spcAft>
                <a:spcPts val="225"/>
              </a:spcAft>
              <a:buClrTx/>
              <a:buSzTx/>
              <a:buFont typeface="Wingdings" panose="05000000000000000000" pitchFamily="2" charset="2"/>
              <a:buChar char="§"/>
              <a:tabLst/>
              <a:defRPr/>
            </a:pPr>
            <a:endParaRPr kumimoji="0" lang="en-US"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 name="Rectangle 2"/>
          <p:cNvSpPr/>
          <p:nvPr/>
        </p:nvSpPr>
        <p:spPr>
          <a:xfrm>
            <a:off x="959223" y="233083"/>
            <a:ext cx="8022003" cy="299121"/>
          </a:xfrm>
          <a:prstGeom prst="rect">
            <a:avLst/>
          </a:prstGeom>
        </p:spPr>
        <p:txBody>
          <a:bodyPr wrap="square">
            <a:spAutoFit/>
          </a:bodyPr>
          <a:lstStyle/>
          <a:p>
            <a:pPr marL="0" marR="0" lvl="0" indent="0" algn="l" defTabSz="914400" rtl="0" eaLnBrk="1" fontAlgn="auto" latinLnBrk="0" hangingPunct="1">
              <a:lnSpc>
                <a:spcPts val="1275"/>
              </a:lnSpc>
              <a:spcBef>
                <a:spcPts val="450"/>
              </a:spcBef>
              <a:spcAft>
                <a:spcPts val="45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Prohibition of Harassment and </a:t>
            </a:r>
            <a:r>
              <a:rPr kumimoji="0" lang="en-US" sz="28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Discrimination </a:t>
            </a:r>
            <a:endParaRPr kumimoji="0" 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224117" y="5634449"/>
            <a:ext cx="8757109" cy="830997"/>
          </a:xfrm>
          <a:prstGeom prst="rect">
            <a:avLst/>
          </a:prstGeom>
          <a:solidFill>
            <a:srgbClr val="FFC000"/>
          </a:solidFill>
          <a:ln w="57150">
            <a:solidFill>
              <a:schemeClr val="tx1"/>
            </a:solidFill>
          </a:ln>
        </p:spPr>
        <p:txBody>
          <a:bodyPr wrap="square">
            <a:spAutoFit/>
          </a:bodyPr>
          <a:lstStyle/>
          <a:p>
            <a:pPr marL="0" marR="0" lvl="0" indent="0" algn="ctr" defTabSz="914400" rtl="0" eaLnBrk="1" fontAlgn="auto" latinLnBrk="0" hangingPunct="1">
              <a:lnSpc>
                <a:spcPct val="100000"/>
              </a:lnSpc>
              <a:spcBef>
                <a:spcPts val="450"/>
              </a:spcBef>
              <a:spcAft>
                <a:spcPts val="450"/>
              </a:spcAft>
              <a:buClrTx/>
              <a:buSzTx/>
              <a:buFontTx/>
              <a:buNone/>
              <a:tabLst/>
              <a:defRPr/>
            </a:pPr>
            <a:r>
              <a:rPr kumimoji="0" 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EO policies apply to working, living, and recreational environment (on and off-post, during duty and non-duty hours). </a:t>
            </a: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72526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038" y="-9386"/>
            <a:ext cx="7142225" cy="662782"/>
          </a:xfrm>
        </p:spPr>
        <p:txBody>
          <a:bodyPr>
            <a:normAutofit/>
          </a:bodyPr>
          <a:lstStyle/>
          <a:p>
            <a:r>
              <a:rPr lang="en-US" sz="3200" dirty="0" smtClean="0"/>
              <a:t>Terms</a:t>
            </a:r>
            <a:endParaRPr lang="en-US" sz="3200" dirty="0"/>
          </a:p>
        </p:txBody>
      </p:sp>
      <p:sp>
        <p:nvSpPr>
          <p:cNvPr id="3" name="Rectangle 2"/>
          <p:cNvSpPr/>
          <p:nvPr/>
        </p:nvSpPr>
        <p:spPr>
          <a:xfrm>
            <a:off x="220565" y="813492"/>
            <a:ext cx="8735169" cy="5709255"/>
          </a:xfrm>
          <a:prstGeom prst="rect">
            <a:avLst/>
          </a:prstGeom>
        </p:spPr>
        <p:txBody>
          <a:bodyPr wrap="square">
            <a:spAutoFit/>
          </a:bodyPr>
          <a:lstStyle/>
          <a:p>
            <a:pPr lvl="0">
              <a:spcAft>
                <a:spcPts val="1200"/>
              </a:spcAft>
              <a:defRPr/>
            </a:pP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identity. </a:t>
            </a:r>
            <a:r>
              <a:rPr lang="en-US" sz="1500" dirty="0">
                <a:latin typeface="Arial" panose="020B0604020202020204" pitchFamily="34" charset="0"/>
                <a:cs typeface="Arial" panose="020B0604020202020204" pitchFamily="34" charset="0"/>
              </a:rPr>
              <a:t>An individual’s internal or personal sense of gender, which may or may not match the individual’s biological sex. </a:t>
            </a:r>
            <a:endParaRPr kumimoji="0" lang="en-US" sz="15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lvl="0">
              <a:spcAft>
                <a:spcPts val="1200"/>
              </a:spcAft>
              <a:defRPr/>
            </a:pP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dysphoria. </a:t>
            </a:r>
            <a:r>
              <a:rPr lang="en-US" sz="1500" dirty="0">
                <a:latin typeface="Arial" panose="020B0604020202020204" pitchFamily="34" charset="0"/>
                <a:cs typeface="Arial" panose="020B0604020202020204" pitchFamily="34" charset="0"/>
              </a:rPr>
              <a:t>A marked incongruence between one’s experienced or expressed gender and assigned gender of at least 6 months’ duration, as manifested by conditions specified in the American Psychiatric Association’s Diagnostic and Statistical Manual of Mental Disorders: Fifth Edition (DSM-5), page 452, which is associated with clinically significant distress or impairment in social, occupational, or other important areas of functioning. </a:t>
            </a:r>
            <a:endPar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lvl="0">
              <a:spcAft>
                <a:spcPts val="1200"/>
              </a:spcAft>
              <a:defRPr/>
            </a:pP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Medically necessary. </a:t>
            </a:r>
            <a:r>
              <a:rPr lang="en-US" sz="1500" dirty="0">
                <a:latin typeface="Arial" panose="020B0604020202020204" pitchFamily="34" charset="0"/>
                <a:cs typeface="Arial" panose="020B0604020202020204" pitchFamily="34" charset="0"/>
              </a:rPr>
              <a:t>Health-care services or supplies necessary to prevent, diagnose, or treat an illness, injury, condition, disease, or its symptoms, and that meet accepted standards of medicine. </a:t>
            </a:r>
            <a:endParaRPr kumimoji="0" lang="en-US" sz="15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lvl="0">
              <a:spcAft>
                <a:spcPts val="1200"/>
              </a:spcAft>
              <a:defRPr/>
            </a:pP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Real life experience. </a:t>
            </a:r>
            <a:r>
              <a:rPr lang="en-US" sz="1500" dirty="0">
                <a:latin typeface="Arial" panose="020B0604020202020204" pitchFamily="34" charset="0"/>
                <a:cs typeface="Arial" panose="020B0604020202020204" pitchFamily="34" charset="0"/>
              </a:rPr>
              <a:t>The phase in the gender transition process during which the individual begins living socially in the gender role consistent with their self-identified gender. RLE may or may not be preceded by the commencement of cross-sex hormone therapy, depending on the medical treatment associated with the individual Service member, cadet, or midshipman’s gender transition. The RLE phase is also a necessary precursor to certain medical procedures, including gender transition surgery. RLE generally encompasses dressing in the new gender, as well as using self-identified gender berthing, bathroom, and shower facilities. </a:t>
            </a:r>
            <a:endParaRPr kumimoji="0" lang="en-US" sz="15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lvl="0">
              <a:spcAft>
                <a:spcPts val="1200"/>
              </a:spcAft>
              <a:defRPr/>
            </a:pPr>
            <a:r>
              <a:rPr lang="en-US" sz="1500" b="1" dirty="0">
                <a:solidFill>
                  <a:prstClr val="black"/>
                </a:solidFill>
                <a:latin typeface="Arial" panose="020B0604020202020204" pitchFamily="34" charset="0"/>
                <a:ea typeface="Calibri" panose="020F0502020204030204" pitchFamily="34" charset="0"/>
                <a:cs typeface="Arial" panose="020B0604020202020204" pitchFamily="34" charset="0"/>
              </a:rPr>
              <a:t>S</a:t>
            </a: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elf-identified gender. </a:t>
            </a:r>
            <a:r>
              <a:rPr lang="en-US" sz="1500" dirty="0">
                <a:latin typeface="Arial" panose="020B0604020202020204" pitchFamily="34" charset="0"/>
                <a:cs typeface="Arial" panose="020B0604020202020204" pitchFamily="34" charset="0"/>
              </a:rPr>
              <a:t>The gender with which an individual identifies. </a:t>
            </a:r>
            <a:endParaRPr kumimoji="0" lang="en-US" sz="15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lvl="0">
              <a:spcAft>
                <a:spcPts val="1200"/>
              </a:spcAft>
              <a:defRPr/>
            </a:pPr>
            <a:r>
              <a:rPr kumimoji="0" lang="en-US" sz="15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a:t>
            </a:r>
            <a:r>
              <a:rPr kumimoji="0" lang="en-US" sz="15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marker. </a:t>
            </a:r>
            <a:r>
              <a:rPr lang="en-US" sz="1500" dirty="0">
                <a:latin typeface="Arial" panose="020B0604020202020204" pitchFamily="34" charset="0"/>
                <a:cs typeface="Arial" panose="020B0604020202020204" pitchFamily="34" charset="0"/>
              </a:rPr>
              <a:t>Data element in DEERS that identifies a Service member’s gender. Service members are expected to adhere to all military standards associated with their gender marker in DEERS and use military berthing, bathroom, and shower facilities in accordance with the DEERS gender marker. </a:t>
            </a:r>
            <a:endParaRPr kumimoji="0" lang="en-US" sz="1500" b="0" i="0" u="none"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86886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038" y="8544"/>
            <a:ext cx="7142225" cy="662782"/>
          </a:xfrm>
        </p:spPr>
        <p:txBody>
          <a:bodyPr>
            <a:normAutofit/>
          </a:bodyPr>
          <a:lstStyle/>
          <a:p>
            <a:r>
              <a:rPr lang="en-US" sz="3200" dirty="0" smtClean="0"/>
              <a:t>Terms Cont</a:t>
            </a:r>
            <a:r>
              <a:rPr lang="en-US" sz="2400" dirty="0" smtClean="0"/>
              <a:t>.</a:t>
            </a:r>
            <a:endParaRPr lang="en-US" sz="2400" dirty="0"/>
          </a:p>
        </p:txBody>
      </p:sp>
      <p:sp>
        <p:nvSpPr>
          <p:cNvPr id="3" name="Rectangle 2"/>
          <p:cNvSpPr/>
          <p:nvPr/>
        </p:nvSpPr>
        <p:spPr>
          <a:xfrm>
            <a:off x="242047" y="986118"/>
            <a:ext cx="8686800" cy="501675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Transgender Soldier (TG).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 who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has received a medical diagnosis indicating that gender transition is medically necessary, including any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 who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intends to begin transition, is undergoing transition, or has completed transition and is stable in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self-identified gender.</a:t>
            </a:r>
          </a:p>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transition process.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transition in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Army begins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when a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 receives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a diagnosis from a military medical provider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indicating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that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transition is medically necessary, and concludes when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Soldier’s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 marker in DEERS is changed and the member is recognized in the </a:t>
            </a:r>
            <a:r>
              <a:rPr kumimoji="0" lang="en-US" sz="2000" b="0"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self-identified gender. </a:t>
            </a:r>
          </a:p>
          <a:p>
            <a:pPr lvl="0">
              <a:spcAft>
                <a:spcPts val="1200"/>
              </a:spcAf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Stable in </a:t>
            </a:r>
            <a:r>
              <a:rPr kumimoji="0" lang="en-US" sz="20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self-identified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gender.</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The absence of clinically significant distress or impairment </a:t>
            </a:r>
            <a:r>
              <a:rPr lang="en-US" sz="2000" dirty="0" smtClean="0">
                <a:latin typeface="Arial" panose="020B0604020202020204" pitchFamily="34" charset="0"/>
                <a:cs typeface="Arial" panose="020B0604020202020204" pitchFamily="34" charset="0"/>
              </a:rPr>
              <a:t>in</a:t>
            </a:r>
            <a:r>
              <a:rPr lang="en-US" sz="2000" b="1"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social, occupational, or other important areas of functioning associated with a marked incongruence between an individual’s experienced or expressed gender and the individual’s biological sex. Continuing medical care including, but not limited to, cross-sex hormone therapy may be required to maintain a state of stability. </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9496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CF56D90BA53C498451A4825E3109A0" ma:contentTypeVersion="0" ma:contentTypeDescription="Create a new document." ma:contentTypeScope="" ma:versionID="957a2929ed7e357dfb3ae108704274e2">
  <xsd:schema xmlns:xsd="http://www.w3.org/2001/XMLSchema" xmlns:xs="http://www.w3.org/2001/XMLSchema" xmlns:p="http://schemas.microsoft.com/office/2006/metadata/properties" xmlns:ns2="4bb0b419-9b58-4f92-a625-b72a9f346b7d" targetNamespace="http://schemas.microsoft.com/office/2006/metadata/properties" ma:root="true" ma:fieldsID="4207d970976c902db1eee8c7413a386d" ns2:_="">
    <xsd:import namespace="4bb0b419-9b58-4f92-a625-b72a9f346b7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b0b419-9b58-4f92-a625-b72a9f346b7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5BBB41-5B20-455E-8C45-A3D4BE954505}">
  <ds:schemaRefs>
    <ds:schemaRef ds:uri="http://schemas.microsoft.com/sharepoint/events"/>
  </ds:schemaRefs>
</ds:datastoreItem>
</file>

<file path=customXml/itemProps2.xml><?xml version="1.0" encoding="utf-8"?>
<ds:datastoreItem xmlns:ds="http://schemas.openxmlformats.org/officeDocument/2006/customXml" ds:itemID="{AA7AB16C-4A7D-45FF-B7D2-8B7624828DEF}">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bb0b419-9b58-4f92-a625-b72a9f346b7d"/>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6FCD48E-4A6C-48D0-890F-A36A4DB926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b0b419-9b58-4f92-a625-b72a9f346b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E3F8B7F-2815-446B-89A1-C11C112C83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8738</TotalTime>
  <Words>8332</Words>
  <Application>Microsoft Office PowerPoint</Application>
  <PresentationFormat>On-screen Show (4:3)</PresentationFormat>
  <Paragraphs>431</Paragraphs>
  <Slides>37</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ＭＳ Ｐゴシック</vt:lpstr>
      <vt:lpstr> Arial</vt:lpstr>
      <vt:lpstr>Arial</vt:lpstr>
      <vt:lpstr>Calibri</vt:lpstr>
      <vt:lpstr>Calibri Light</vt:lpstr>
      <vt:lpstr>Courier New</vt:lpstr>
      <vt:lpstr>Tahoma</vt:lpstr>
      <vt:lpstr>Wingdings</vt:lpstr>
      <vt:lpstr>1_Office Theme</vt:lpstr>
      <vt:lpstr>PowerPoint Presentation</vt:lpstr>
      <vt:lpstr>PowerPoint Presentation</vt:lpstr>
      <vt:lpstr>Purpose</vt:lpstr>
      <vt:lpstr>Training</vt:lpstr>
      <vt:lpstr>Transgender Service Policy</vt:lpstr>
      <vt:lpstr>Gender Transition in the Army</vt:lpstr>
      <vt:lpstr>PowerPoint Presentation</vt:lpstr>
      <vt:lpstr>Terms</vt:lpstr>
      <vt:lpstr>Terms Cont.</vt:lpstr>
      <vt:lpstr>Roles and Responsibilities</vt:lpstr>
      <vt:lpstr>Roles and Responsibilities</vt:lpstr>
      <vt:lpstr>Roles and Responsibilities</vt:lpstr>
      <vt:lpstr>Medical Accession Standards</vt:lpstr>
      <vt:lpstr>In-Service Gender Transition - Medical</vt:lpstr>
      <vt:lpstr>In-Service Gender Transition - GMC</vt:lpstr>
      <vt:lpstr>Transitioning Soldier Responsibilities</vt:lpstr>
      <vt:lpstr>Medical Treatment Team Responsibilities</vt:lpstr>
      <vt:lpstr>Commander Roles and Responsibilities</vt:lpstr>
      <vt:lpstr>Guidance for Commanders</vt:lpstr>
      <vt:lpstr>Exception to Policy (ETP) Process</vt:lpstr>
      <vt:lpstr>Vignette 1: No Gender Dysphoria </vt:lpstr>
      <vt:lpstr>Vignette 2: No Diagnosis</vt:lpstr>
      <vt:lpstr>Vignette 3: Inability to meet standards Male to Female transition</vt:lpstr>
      <vt:lpstr>Vignette 4: Mission Readiness Male to Female transition</vt:lpstr>
      <vt:lpstr>Vignette 5: Mission Readiness Female to Male transition</vt:lpstr>
      <vt:lpstr>Vignette 6: Pregnancy Transition Complete</vt:lpstr>
      <vt:lpstr>Vignette 7: Individual Ready Reserve  Female to Male Transition </vt:lpstr>
      <vt:lpstr>Vignette 7a: Reserve Component Female to Male Transition </vt:lpstr>
      <vt:lpstr>Vignette 8: Use of Showers Transition Complete</vt:lpstr>
      <vt:lpstr>Vignette 9: Urinalysis Transition Complete</vt:lpstr>
      <vt:lpstr>Vignette 10: Assignment Considerations Transition Complete </vt:lpstr>
      <vt:lpstr>Vignette 11: Pronoun Usage</vt:lpstr>
      <vt:lpstr>Vignette 12: Living Quarters</vt:lpstr>
      <vt:lpstr>Vignette 13: Real Life Experience Off Duty</vt:lpstr>
      <vt:lpstr>Vignette 14: Recruiting Applicant (Diagnosed with Gender Dysphoria)</vt:lpstr>
      <vt:lpstr>PowerPoint Presentation</vt:lpstr>
      <vt:lpstr>Vignette 16: New Soldier (No Diagnosis)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Livingood, Lisa J LTC MIL USA TRADOC</dc:creator>
  <cp:lastModifiedBy>Mcgee, Marvin H Mr CIV USARMY CAC (USA)</cp:lastModifiedBy>
  <cp:revision>337</cp:revision>
  <cp:lastPrinted>2016-10-03T16:15:32Z</cp:lastPrinted>
  <dcterms:created xsi:type="dcterms:W3CDTF">2016-08-10T20:37:44Z</dcterms:created>
  <dcterms:modified xsi:type="dcterms:W3CDTF">2022-03-24T18:30:38Z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0x010100A7CF56D90BA53C498451A4825E3109A0</vt:lpwstr>
  </property>
</Properties>
</file>