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9" r:id="rId2"/>
  </p:sldMasterIdLst>
  <p:notesMasterIdLst>
    <p:notesMasterId r:id="rId13"/>
  </p:notesMasterIdLst>
  <p:sldIdLst>
    <p:sldId id="257" r:id="rId3"/>
    <p:sldId id="264" r:id="rId4"/>
    <p:sldId id="265" r:id="rId5"/>
    <p:sldId id="258" r:id="rId6"/>
    <p:sldId id="259" r:id="rId7"/>
    <p:sldId id="260" r:id="rId8"/>
    <p:sldId id="261" r:id="rId9"/>
    <p:sldId id="262" r:id="rId10"/>
    <p:sldId id="266"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70134" autoAdjust="0"/>
  </p:normalViewPr>
  <p:slideViewPr>
    <p:cSldViewPr snapToGrid="0">
      <p:cViewPr varScale="1">
        <p:scale>
          <a:sx n="50" d="100"/>
          <a:sy n="50" d="100"/>
        </p:scale>
        <p:origin x="141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len peugh" userId="7b9be500a8ef91ad" providerId="LiveId" clId="{5BF0F3C3-EFCB-4627-B9FC-114ABE5E30D5}"/>
    <pc:docChg chg="modSld">
      <pc:chgData name="kalen peugh" userId="7b9be500a8ef91ad" providerId="LiveId" clId="{5BF0F3C3-EFCB-4627-B9FC-114ABE5E30D5}" dt="2021-08-22T02:41:52.398" v="0" actId="1076"/>
      <pc:docMkLst>
        <pc:docMk/>
      </pc:docMkLst>
      <pc:sldChg chg="modSp mod">
        <pc:chgData name="kalen peugh" userId="7b9be500a8ef91ad" providerId="LiveId" clId="{5BF0F3C3-EFCB-4627-B9FC-114ABE5E30D5}" dt="2021-08-22T02:41:52.398" v="0" actId="1076"/>
        <pc:sldMkLst>
          <pc:docMk/>
          <pc:sldMk cId="1179328803" sldId="263"/>
        </pc:sldMkLst>
        <pc:spChg chg="mod">
          <ac:chgData name="kalen peugh" userId="7b9be500a8ef91ad" providerId="LiveId" clId="{5BF0F3C3-EFCB-4627-B9FC-114ABE5E30D5}" dt="2021-08-22T02:41:52.398" v="0" actId="1076"/>
          <ac:spMkLst>
            <pc:docMk/>
            <pc:sldMk cId="1179328803" sldId="263"/>
            <ac:spMk id="1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6F9EB4-01AD-4C30-8B9E-5E524AC63A2C}" type="datetimeFigureOut">
              <a:rPr lang="en-US" smtClean="0"/>
              <a:t>8/21/2021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5EF2A9-F70F-4E51-8D9D-377CCA640CAA}" type="slidenum">
              <a:rPr lang="en-US" smtClean="0"/>
              <a:t>‹#›</a:t>
            </a:fld>
            <a:endParaRPr lang="en-US"/>
          </a:p>
        </p:txBody>
      </p:sp>
    </p:spTree>
    <p:extLst>
      <p:ext uri="{BB962C8B-B14F-4D97-AF65-F5344CB8AC3E}">
        <p14:creationId xmlns:p14="http://schemas.microsoft.com/office/powerpoint/2010/main" val="1757933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Begin</a:t>
            </a:r>
            <a:r>
              <a:rPr lang="en-US" baseline="0" dirty="0"/>
              <a:t> by asking pointed question to get concrete knowledge of the class:</a:t>
            </a:r>
          </a:p>
          <a:p>
            <a:endParaRPr lang="en-US" baseline="0" dirty="0"/>
          </a:p>
          <a:p>
            <a:r>
              <a:rPr lang="en-US" baseline="0" dirty="0"/>
              <a:t>Example questions</a:t>
            </a:r>
          </a:p>
          <a:p>
            <a:endParaRPr lang="en-US" baseline="0" dirty="0"/>
          </a:p>
          <a:p>
            <a:r>
              <a:rPr lang="en-US" baseline="0" dirty="0"/>
              <a:t>What is the primary role of a rifleman?</a:t>
            </a:r>
          </a:p>
          <a:p>
            <a:endParaRPr lang="en-US" baseline="0" dirty="0"/>
          </a:p>
          <a:p>
            <a:r>
              <a:rPr lang="en-US" baseline="0" dirty="0"/>
              <a:t>What two truths about firing and does it change with each weapon system?  </a:t>
            </a:r>
          </a:p>
          <a:p>
            <a:endParaRPr lang="en-US" baseline="0" dirty="0"/>
          </a:p>
          <a:p>
            <a:r>
              <a:rPr lang="en-US" baseline="0" dirty="0"/>
              <a:t>What is DIDEA? </a:t>
            </a:r>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870951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Safety Considerations: Fire</a:t>
            </a:r>
            <a:r>
              <a:rPr lang="en-US" baseline="0" dirty="0"/>
              <a:t> escape plan should be reference </a:t>
            </a:r>
          </a:p>
          <a:p>
            <a:endParaRPr lang="en-US" baseline="0" dirty="0"/>
          </a:p>
          <a:p>
            <a:pPr eaLnBrk="1" hangingPunct="1"/>
            <a:r>
              <a:rPr lang="en-US" altLang="en-US" dirty="0">
                <a:solidFill>
                  <a:srgbClr val="000000"/>
                </a:solidFill>
              </a:rPr>
              <a:t>Risk Assessment:  Low</a:t>
            </a:r>
          </a:p>
          <a:p>
            <a:pPr eaLnBrk="1" hangingPunct="1"/>
            <a:endParaRPr lang="en-US" altLang="en-US" dirty="0">
              <a:solidFill>
                <a:srgbClr val="000000"/>
              </a:solidFill>
            </a:endParaRPr>
          </a:p>
          <a:p>
            <a:pPr eaLnBrk="1" hangingPunct="1"/>
            <a:r>
              <a:rPr lang="en-US" altLang="en-US" dirty="0">
                <a:solidFill>
                  <a:srgbClr val="000000"/>
                </a:solidFill>
              </a:rPr>
              <a:t>Environmental Considerations:  Keep</a:t>
            </a:r>
            <a:r>
              <a:rPr lang="en-US" altLang="en-US" baseline="0" dirty="0">
                <a:solidFill>
                  <a:srgbClr val="000000"/>
                </a:solidFill>
              </a:rPr>
              <a:t> tops on bottles when not in use and </a:t>
            </a:r>
            <a:r>
              <a:rPr lang="en-US" altLang="en-US" dirty="0">
                <a:solidFill>
                  <a:srgbClr val="000000"/>
                </a:solidFill>
              </a:rPr>
              <a:t>remember to remove all trash from the classroom.</a:t>
            </a:r>
          </a:p>
          <a:p>
            <a:pPr eaLnBrk="1" hangingPunct="1"/>
            <a:endParaRPr lang="en-US" altLang="en-US" dirty="0">
              <a:solidFill>
                <a:srgbClr val="000000"/>
              </a:solidFill>
            </a:endParaRPr>
          </a:p>
          <a:p>
            <a:pPr eaLnBrk="1" hangingPunct="1"/>
            <a:r>
              <a:rPr lang="en-US" altLang="en-US" dirty="0">
                <a:solidFill>
                  <a:srgbClr val="000000"/>
                </a:solidFill>
              </a:rPr>
              <a:t>Evaluation:  You will be evaluated formally on written examinations which you must achieve a minimum of 80% to continue the course.</a:t>
            </a:r>
          </a:p>
          <a:p>
            <a:endParaRPr lang="en-US" dirty="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1642282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ea typeface="+mn-ea"/>
                <a:cs typeface="+mn-cs"/>
              </a:rPr>
              <a:t>Range overmatch provides a tactical engagement buffer that accommodates the Soldier’s time to engage with precision fires. For example, a Soldier that has the capability to effectively engage personnel targets at a range of 500 meters will have range overmatch of 10 to 20 percent over a threat rifleman. That 10 to 20 percent range difference is equivalent to a distance of 40 to 80 meters, which is approximately the distance a maneuvering threat can traverse in 15 to 40 seconds</a:t>
            </a:r>
          </a:p>
          <a:p>
            <a:r>
              <a:rPr lang="en-US" sz="1200" kern="1200" dirty="0">
                <a:solidFill>
                  <a:schemeClr val="tx1"/>
                </a:solidFill>
                <a:effectLst/>
                <a:ea typeface="+mn-ea"/>
                <a:cs typeface="+mn-cs"/>
              </a:rPr>
              <a:t> </a:t>
            </a:r>
          </a:p>
          <a:p>
            <a:endParaRPr lang="en-US" dirty="0"/>
          </a:p>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58769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ea typeface="+mn-ea"/>
                <a:cs typeface="+mn-cs"/>
              </a:rPr>
              <a:t>To achieve and maintain overmatch against any threat, this publication focuses on providing information that develops the Soldier’s direct fire engagement skills using the following attributes: </a:t>
            </a:r>
          </a:p>
          <a:p>
            <a:r>
              <a:rPr lang="en-US" sz="1200" kern="1200" dirty="0">
                <a:solidFill>
                  <a:schemeClr val="tx1"/>
                </a:solidFill>
                <a:effectLst/>
                <a:ea typeface="+mn-ea"/>
                <a:cs typeface="+mn-cs"/>
              </a:rPr>
              <a:t> Smart – the ability to routinely generate understanding through changing conditions. </a:t>
            </a:r>
          </a:p>
          <a:p>
            <a:r>
              <a:rPr lang="en-US" sz="1200" kern="1200" dirty="0">
                <a:solidFill>
                  <a:schemeClr val="tx1"/>
                </a:solidFill>
                <a:effectLst/>
                <a:ea typeface="+mn-ea"/>
                <a:cs typeface="+mn-cs"/>
              </a:rPr>
              <a:t> Fast – the ability to physically and cognitively outmaneuver adversaries. </a:t>
            </a:r>
          </a:p>
          <a:p>
            <a:r>
              <a:rPr lang="en-US" sz="1200" kern="1200" dirty="0">
                <a:solidFill>
                  <a:schemeClr val="tx1"/>
                </a:solidFill>
                <a:effectLst/>
                <a:ea typeface="+mn-ea"/>
                <a:cs typeface="+mn-cs"/>
              </a:rPr>
              <a:t> Lethal – deadly in the application of force. </a:t>
            </a:r>
          </a:p>
          <a:p>
            <a:r>
              <a:rPr lang="en-US" sz="1200" kern="1200" dirty="0">
                <a:solidFill>
                  <a:schemeClr val="tx1"/>
                </a:solidFill>
                <a:effectLst/>
                <a:ea typeface="+mn-ea"/>
                <a:cs typeface="+mn-cs"/>
              </a:rPr>
              <a:t> Precise – consistently accurate in the application of power to ensure deliver of the right effects in time, space, and purpose. </a:t>
            </a:r>
          </a:p>
          <a:p>
            <a:r>
              <a:rPr lang="en-US" sz="1200" kern="1200" dirty="0">
                <a:solidFill>
                  <a:schemeClr val="tx1"/>
                </a:solidFill>
                <a:effectLst/>
                <a:ea typeface="+mn-ea"/>
                <a:cs typeface="+mn-cs"/>
              </a:rPr>
              <a:t> The components of overmatch are: </a:t>
            </a:r>
          </a:p>
          <a:p>
            <a:r>
              <a:rPr lang="en-US" sz="1200" kern="1200" dirty="0">
                <a:solidFill>
                  <a:schemeClr val="tx1"/>
                </a:solidFill>
                <a:effectLst/>
                <a:ea typeface="+mn-ea"/>
                <a:cs typeface="+mn-cs"/>
              </a:rPr>
              <a:t> Target detection, acquisition, and identification – the ability of the Soldier to detect and positively identify any suspected target as hostile at greater distances than their adversary. This relies upon Soldier training and their ability to leverage the capabilities of their optics, thermals, and sensors. </a:t>
            </a:r>
          </a:p>
          <a:p>
            <a:r>
              <a:rPr lang="en-US" sz="1200" kern="1200" dirty="0">
                <a:solidFill>
                  <a:schemeClr val="tx1"/>
                </a:solidFill>
                <a:effectLst/>
                <a:ea typeface="+mn-ea"/>
                <a:cs typeface="+mn-cs"/>
              </a:rPr>
              <a:t> Engagement range – provide the Soldier with weapons, aiming devices, and ammunition capable of striking and defeating a threat at a greater range than the adversary can detect or engage the friendly force with effective fires. </a:t>
            </a:r>
          </a:p>
          <a:p>
            <a:r>
              <a:rPr lang="en-US" sz="1200" kern="1200" dirty="0">
                <a:solidFill>
                  <a:schemeClr val="tx1"/>
                </a:solidFill>
                <a:effectLst/>
                <a:ea typeface="+mn-ea"/>
                <a:cs typeface="+mn-cs"/>
              </a:rPr>
              <a:t> Limited visibility – provide the Soldier to make operations during limited visibility an advantage through technology and techniques, and compound their adversary’s disadvantages during those conditions. </a:t>
            </a:r>
          </a:p>
          <a:p>
            <a:r>
              <a:rPr lang="en-US" sz="1200" kern="1200" dirty="0">
                <a:solidFill>
                  <a:schemeClr val="tx1"/>
                </a:solidFill>
                <a:effectLst/>
                <a:ea typeface="+mn-ea"/>
                <a:cs typeface="+mn-cs"/>
              </a:rPr>
              <a:t> Precision – provide a weapon and ammunition package that enhances the Soldier’s consistent application of shots with a level of precision greater than the adversary’s. </a:t>
            </a:r>
          </a:p>
          <a:p>
            <a:r>
              <a:rPr lang="en-US" sz="1200" kern="1200" dirty="0">
                <a:solidFill>
                  <a:schemeClr val="tx1"/>
                </a:solidFill>
                <a:effectLst/>
                <a:ea typeface="+mn-ea"/>
                <a:cs typeface="+mn-cs"/>
              </a:rPr>
              <a:t> Speed – the weapon, aiming devices, and accessories a Soldier employs must seamlessly work in unison, be intuitive to use, and leverage natural motion and manipulations to facilitate rapid initial and subsequent shots during an engagement at close quarters, mid-, and extended ranges. </a:t>
            </a:r>
          </a:p>
          <a:p>
            <a:r>
              <a:rPr lang="en-US" sz="1200" kern="1200" dirty="0">
                <a:solidFill>
                  <a:schemeClr val="tx1"/>
                </a:solidFill>
                <a:effectLst/>
                <a:ea typeface="+mn-ea"/>
                <a:cs typeface="+mn-cs"/>
              </a:rPr>
              <a:t> Terminal performance – ensures that precise shots delivered at extended ranges provide the highest probability to defeat the threat through exceptional ballistic performance. </a:t>
            </a:r>
          </a:p>
          <a:p>
            <a:r>
              <a:rPr lang="en-US" sz="1200" kern="1200" dirty="0">
                <a:solidFill>
                  <a:schemeClr val="tx1"/>
                </a:solidFill>
                <a:effectLst/>
                <a:ea typeface="+mn-ea"/>
                <a:cs typeface="+mn-cs"/>
              </a:rPr>
              <a:t> </a:t>
            </a:r>
          </a:p>
          <a:p>
            <a:endParaRPr lang="en-US" dirty="0"/>
          </a:p>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26893461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ea typeface="+mn-ea"/>
                <a:cs typeface="+mn-cs"/>
              </a:rPr>
              <a:t>The goal of the direct fire engagement process is to provide a standardized method of engagement for weapons and platforms on the battlefield. This method allows Soldiers and leaders to maximize the effects of lethal fires against the enemy while at the same time reducing or eliminating the effects of fires on friendly or neutral personnel, equipment, or facilities. </a:t>
            </a:r>
          </a:p>
          <a:p>
            <a:r>
              <a:rPr lang="en-US" sz="1200" kern="1200" dirty="0">
                <a:solidFill>
                  <a:schemeClr val="tx1"/>
                </a:solidFill>
                <a:effectLst/>
                <a:ea typeface="+mn-ea"/>
                <a:cs typeface="+mn-cs"/>
              </a:rPr>
              <a:t>The following figure represents this process. </a:t>
            </a:r>
          </a:p>
          <a:p>
            <a:r>
              <a:rPr lang="en-US" sz="1200" kern="1200" dirty="0">
                <a:solidFill>
                  <a:schemeClr val="tx1"/>
                </a:solidFill>
                <a:effectLst/>
                <a:ea typeface="+mn-ea"/>
                <a:cs typeface="+mn-cs"/>
              </a:rPr>
              <a:t>Direct fire weapons, platforms, squads, and small units incorporate the principles of combat identification into the direct fire engagement process. </a:t>
            </a:r>
          </a:p>
          <a:p>
            <a:r>
              <a:rPr lang="en-US" sz="1200" kern="1200" dirty="0">
                <a:solidFill>
                  <a:schemeClr val="tx1"/>
                </a:solidFill>
                <a:effectLst/>
                <a:ea typeface="+mn-ea"/>
                <a:cs typeface="+mn-cs"/>
              </a:rPr>
              <a:t>The DIDEA process provides an iterative, standardized, and systematic approach to target engagement activities with direct fire.</a:t>
            </a:r>
          </a:p>
          <a:p>
            <a:r>
              <a:rPr lang="en-US" sz="1200" kern="1200" dirty="0">
                <a:solidFill>
                  <a:schemeClr val="tx1"/>
                </a:solidFill>
                <a:effectLst/>
                <a:ea typeface="+mn-ea"/>
                <a:cs typeface="+mn-cs"/>
              </a:rPr>
              <a:t> </a:t>
            </a:r>
          </a:p>
          <a:p>
            <a:pPr lvl="0"/>
            <a:r>
              <a:rPr lang="en-US" sz="1200" b="1" kern="1200" dirty="0">
                <a:solidFill>
                  <a:schemeClr val="tx1"/>
                </a:solidFill>
                <a:effectLst/>
                <a:ea typeface="+mn-ea"/>
                <a:cs typeface="+mn-cs"/>
              </a:rPr>
              <a:t>Detect. </a:t>
            </a:r>
            <a:r>
              <a:rPr lang="en-US" sz="1200" kern="1200" dirty="0">
                <a:solidFill>
                  <a:schemeClr val="tx1"/>
                </a:solidFill>
                <a:effectLst/>
                <a:ea typeface="+mn-ea"/>
                <a:cs typeface="+mn-cs"/>
              </a:rPr>
              <a:t>The target detection process takes practice and skill to acquire potential threats successfully in various environments and visibility conditions. This process includes all actions to actively search, acquire, and locate potential targets.</a:t>
            </a:r>
          </a:p>
          <a:p>
            <a:pPr lvl="0"/>
            <a:r>
              <a:rPr lang="en-US" sz="1200" b="1" kern="1200" dirty="0">
                <a:solidFill>
                  <a:schemeClr val="tx1"/>
                </a:solidFill>
                <a:effectLst/>
                <a:ea typeface="+mn-ea"/>
                <a:cs typeface="+mn-cs"/>
              </a:rPr>
              <a:t>Identify. </a:t>
            </a:r>
            <a:r>
              <a:rPr lang="en-US" sz="1200" kern="1200" dirty="0">
                <a:solidFill>
                  <a:schemeClr val="tx1"/>
                </a:solidFill>
                <a:effectLst/>
                <a:ea typeface="+mn-ea"/>
                <a:cs typeface="+mn-cs"/>
              </a:rPr>
              <a:t>Once a potential threat is detected and acquired, the firer accurately identifies the range to target, and effectively establishes the threat as friend, foe, or neutral. Target identification is a systematic process supporting the characterization of detected objects. Once identified as a hostile threat, crews classify the threat as most dangerous, dangerous, or least dangerous from their perspective.</a:t>
            </a:r>
          </a:p>
          <a:p>
            <a:pPr lvl="0"/>
            <a:r>
              <a:rPr lang="en-US" sz="1200" b="1" kern="1200" dirty="0">
                <a:solidFill>
                  <a:schemeClr val="tx1"/>
                </a:solidFill>
                <a:effectLst/>
                <a:ea typeface="+mn-ea"/>
                <a:cs typeface="+mn-cs"/>
              </a:rPr>
              <a:t>Decide. </a:t>
            </a:r>
            <a:r>
              <a:rPr lang="en-US" sz="1200" kern="1200" dirty="0">
                <a:solidFill>
                  <a:schemeClr val="tx1"/>
                </a:solidFill>
                <a:effectLst/>
                <a:ea typeface="+mn-ea"/>
                <a:cs typeface="+mn-cs"/>
              </a:rPr>
              <a:t>The determination is made by the crew to engage or not. Soldiers and leaders use all the situational information at their disposal to ensure an appropriate level of response to the threat.</a:t>
            </a:r>
          </a:p>
          <a:p>
            <a:pPr lvl="0"/>
            <a:r>
              <a:rPr lang="en-US" sz="1200" b="1" kern="1200" dirty="0">
                <a:solidFill>
                  <a:schemeClr val="tx1"/>
                </a:solidFill>
                <a:effectLst/>
                <a:ea typeface="+mn-ea"/>
                <a:cs typeface="+mn-cs"/>
              </a:rPr>
              <a:t>Engage. </a:t>
            </a:r>
            <a:r>
              <a:rPr lang="en-US" sz="1200" kern="1200" dirty="0">
                <a:solidFill>
                  <a:schemeClr val="tx1"/>
                </a:solidFill>
                <a:effectLst/>
                <a:ea typeface="+mn-ea"/>
                <a:cs typeface="+mn-cs"/>
              </a:rPr>
              <a:t>Engage is the specific application of military options or weapons to defeat, neutralize, or destroy the threat. Successful implementation of the weapons or military options at the disposal of the firer efficiently and effectively alters, disrupts, or halts the threat’s DIDEA process, and ultimately eliminates the threat to friendly forces.</a:t>
            </a:r>
          </a:p>
          <a:p>
            <a:pPr lvl="0"/>
            <a:r>
              <a:rPr lang="en-US" sz="1200" b="1" kern="1200" dirty="0">
                <a:solidFill>
                  <a:schemeClr val="tx1"/>
                </a:solidFill>
                <a:effectLst/>
                <a:ea typeface="+mn-ea"/>
                <a:cs typeface="+mn-cs"/>
              </a:rPr>
              <a:t>Assess. </a:t>
            </a:r>
            <a:r>
              <a:rPr lang="en-US" sz="1200" kern="1200" dirty="0">
                <a:solidFill>
                  <a:schemeClr val="tx1"/>
                </a:solidFill>
                <a:effectLst/>
                <a:ea typeface="+mn-ea"/>
                <a:cs typeface="+mn-cs"/>
              </a:rPr>
              <a:t>This step evaluates the weapons or options employed to defeat the threat or threats. It is the process the crew uses to determine if the applied weapons or options deliver the desired effect.</a:t>
            </a:r>
          </a:p>
          <a:p>
            <a:r>
              <a:rPr lang="en-US" sz="1200" kern="1200" dirty="0">
                <a:solidFill>
                  <a:schemeClr val="tx1"/>
                </a:solidFill>
                <a:effectLst/>
                <a:ea typeface="+mn-ea"/>
                <a:cs typeface="+mn-cs"/>
              </a:rPr>
              <a:t> </a:t>
            </a:r>
          </a:p>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931112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a typeface="+mn-ea"/>
                <a:cs typeface="+mn-cs"/>
              </a:rPr>
              <a:t>The </a:t>
            </a:r>
            <a:r>
              <a:rPr lang="en-US" sz="1200" b="1" i="0" u="none" strike="noStrike" kern="1200" baseline="0" dirty="0">
                <a:solidFill>
                  <a:schemeClr val="tx1"/>
                </a:solidFill>
                <a:ea typeface="+mn-ea"/>
                <a:cs typeface="+mn-cs"/>
              </a:rPr>
              <a:t>shot process </a:t>
            </a:r>
            <a:r>
              <a:rPr lang="en-US" sz="1200" b="0" i="0" u="none" strike="noStrike" kern="1200" baseline="0" dirty="0">
                <a:solidFill>
                  <a:schemeClr val="tx1"/>
                </a:solidFill>
                <a:ea typeface="+mn-ea"/>
                <a:cs typeface="+mn-cs"/>
              </a:rPr>
              <a:t>is the basic outline of an individual engagement sequence all firers consider during an engagement, regardless of the weapon employed. The shot process formulates all decisions, calculations, and actions that lead to taking the shot. The shot process may be interrupted at any point before the sear disengaging and firing the weapon should the situation change.</a:t>
            </a:r>
          </a:p>
          <a:p>
            <a:r>
              <a:rPr lang="en-US" sz="1200" b="0" i="0" u="none" strike="noStrike" kern="1200" baseline="0" dirty="0">
                <a:solidFill>
                  <a:schemeClr val="tx1"/>
                </a:solidFill>
                <a:ea typeface="+mn-ea"/>
                <a:cs typeface="+mn-cs"/>
              </a:rPr>
              <a:t>The shot process allows the Soldier to focus on one cognitive task at a time. The Soldier must maintain the ability to mentally organize the shot process’s tasks and actions into a disciplined mental checklist, and focus their attention on activities which produce the desired outcome; a well-aimed shot.</a:t>
            </a:r>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2695350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23950" y="317500"/>
            <a:ext cx="4876800" cy="2743200"/>
          </a:xfrm>
        </p:spPr>
      </p:sp>
      <p:sp>
        <p:nvSpPr>
          <p:cNvPr id="3" name="Notes Placeholder 2"/>
          <p:cNvSpPr>
            <a:spLocks noGrp="1"/>
          </p:cNvSpPr>
          <p:nvPr>
            <p:ph type="body" idx="1"/>
          </p:nvPr>
        </p:nvSpPr>
        <p:spPr>
          <a:xfrm>
            <a:off x="285750" y="3236686"/>
            <a:ext cx="6553200" cy="5790763"/>
          </a:xfrm>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0" baseline="0" dirty="0">
                <a:latin typeface="Arial" panose="020B0604020202020204" pitchFamily="34" charset="0"/>
                <a:cs typeface="Arial" panose="020B0604020202020204" pitchFamily="34" charset="0"/>
              </a:rPr>
              <a:t>The functional elements, which we will refer to as SACM, are interrelated and interdependent. SACM is a truly holistic approach to the entire system of weapons employment.  It includes not only the shot, or “marksmanship”, but also pays attention to the aspects of Gunfighting that have been forgotten in “marksmanship” training, i.e. weapons manipulations that keep the weapon in the fight and allow for the shot. </a:t>
            </a:r>
            <a:endParaRPr lang="en-US" b="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914C2BFC-AD33-4757-9D0C-05BFEFE678E3}" type="slidenum">
              <a:rPr lang="en-US" smtClean="0">
                <a:solidFill>
                  <a:prstClr val="black"/>
                </a:solidFill>
              </a:rPr>
              <a:pPr>
                <a:defRPr/>
              </a:pPr>
              <a:t>8</a:t>
            </a:fld>
            <a:endParaRPr lang="en-US" dirty="0">
              <a:solidFill>
                <a:prstClr val="black"/>
              </a:solidFill>
            </a:endParaRPr>
          </a:p>
        </p:txBody>
      </p:sp>
    </p:spTree>
    <p:extLst>
      <p:ext uri="{BB962C8B-B14F-4D97-AF65-F5344CB8AC3E}">
        <p14:creationId xmlns:p14="http://schemas.microsoft.com/office/powerpoint/2010/main" val="1474447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shows</a:t>
            </a:r>
            <a:r>
              <a:rPr lang="en-US" baseline="0" dirty="0"/>
              <a:t> the correlation between DIDEA and the Functional Elements of the Shot Process. During the Direct Fire Engagement Process the soldier reaches a Decision Point, once they have made the determination to engage the threat (Pre-Shot) they begin to employ the Shot Process ensuring success of the Shot (Engage portion of DIDEA). During the Assessment of DIDEA or Post-Shot the soldier will determine if a follow on shot is required. If so, they will reemploy the shot process and engage.</a:t>
            </a:r>
            <a:endParaRPr lang="en-US" dirty="0"/>
          </a:p>
        </p:txBody>
      </p:sp>
      <p:sp>
        <p:nvSpPr>
          <p:cNvPr id="4" name="Slide Number Placeholder 3"/>
          <p:cNvSpPr>
            <a:spLocks noGrp="1"/>
          </p:cNvSpPr>
          <p:nvPr>
            <p:ph type="sldNum" sz="quarter" idx="5"/>
          </p:nvPr>
        </p:nvSpPr>
        <p:spPr/>
        <p:txBody>
          <a:bodyPr/>
          <a:lstStyle/>
          <a:p>
            <a:fld id="{9A5EF2A9-F70F-4E51-8D9D-377CCA640CAA}" type="slidenum">
              <a:rPr lang="en-US" smtClean="0"/>
              <a:t>9</a:t>
            </a:fld>
            <a:endParaRPr lang="en-US"/>
          </a:p>
        </p:txBody>
      </p:sp>
    </p:spTree>
    <p:extLst>
      <p:ext uri="{BB962C8B-B14F-4D97-AF65-F5344CB8AC3E}">
        <p14:creationId xmlns:p14="http://schemas.microsoft.com/office/powerpoint/2010/main" val="15287092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2772548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1"/>
            <a:ext cx="10363200" cy="276999"/>
          </a:xfrm>
          <a:prstGeom prst="rect">
            <a:avLst/>
          </a:prstGeom>
        </p:spPr>
        <p:txBody>
          <a:bodyPr wrap="square" lIns="0" tIns="0" rIns="0" bIns="0">
            <a:spAutoFit/>
          </a:bodyPr>
          <a:lstStyle>
            <a:lvl1pPr>
              <a:defRPr>
                <a:latin typeface="Arial" panose="020B0604020202020204" pitchFamily="34" charset="0"/>
              </a:defRPr>
            </a:lvl1pPr>
          </a:lstStyle>
          <a:p>
            <a:endParaRPr dirty="0"/>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Tree>
    <p:extLst>
      <p:ext uri="{BB962C8B-B14F-4D97-AF65-F5344CB8AC3E}">
        <p14:creationId xmlns:p14="http://schemas.microsoft.com/office/powerpoint/2010/main" val="2619828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267134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6" name="Holder 6"/>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7" name="Holder 7"/>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6480773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4" name="Holder 4"/>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5" name="Holder 5"/>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30764622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3" name="Holder 3"/>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4" name="Holder 4"/>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39717119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422230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26777355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89487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987950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6" name="Holder 6"/>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7" name="Holder 7"/>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2387790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4" name="Holder 4"/>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5" name="Holder 5"/>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573370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3" name="Holder 3"/>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4" name="Holder 4"/>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3335574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180490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2302124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419664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1"/>
            <a:ext cx="10363200" cy="276999"/>
          </a:xfrm>
          <a:prstGeom prst="rect">
            <a:avLst/>
          </a:prstGeom>
        </p:spPr>
        <p:txBody>
          <a:bodyPr wrap="square" lIns="0" tIns="0" rIns="0" bIns="0">
            <a:spAutoFit/>
          </a:bodyPr>
          <a:lstStyle>
            <a:lvl1pPr>
              <a:defRPr>
                <a:latin typeface="Arial" panose="020B0604020202020204" pitchFamily="34" charset="0"/>
              </a:defRPr>
            </a:lvl1pPr>
          </a:lstStyle>
          <a:p>
            <a:endParaRPr dirty="0"/>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Tree>
    <p:extLst>
      <p:ext uri="{BB962C8B-B14F-4D97-AF65-F5344CB8AC3E}">
        <p14:creationId xmlns:p14="http://schemas.microsoft.com/office/powerpoint/2010/main" val="2761136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image" Target="../media/image2.png"/><Relationship Id="rId5" Type="http://schemas.openxmlformats.org/officeDocument/2006/relationships/slideLayout" Target="../slideLayouts/slideLayout13.xml"/><Relationship Id="rId10" Type="http://schemas.openxmlformats.org/officeDocument/2006/relationships/image" Target="../media/image1.jpeg"/><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pic>
        <p:nvPicPr>
          <p:cNvPr id="7" name="Picture 12"/>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Holder 3"/>
          <p:cNvSpPr>
            <a:spLocks noGrp="1"/>
          </p:cNvSpPr>
          <p:nvPr>
            <p:ph type="body" idx="1"/>
          </p:nvPr>
        </p:nvSpPr>
        <p:spPr>
          <a:xfrm>
            <a:off x="715857" y="2301682"/>
            <a:ext cx="10760287" cy="276999"/>
          </a:xfrm>
          <a:prstGeom prst="rect">
            <a:avLst/>
          </a:prstGeom>
        </p:spPr>
        <p:txBody>
          <a:bodyPr wrap="square" lIns="0" tIns="0" rIns="0" bIns="0">
            <a:spAutoFit/>
          </a:bodyPr>
          <a:lstStyle>
            <a:lvl1pPr>
              <a:defRPr sz="1800" b="0" i="0">
                <a:solidFill>
                  <a:schemeClr val="tx1"/>
                </a:solidFill>
                <a:latin typeface="Arial"/>
                <a:cs typeface="Arial"/>
              </a:defRPr>
            </a:lvl1pPr>
          </a:lstStyle>
          <a:p>
            <a:endParaRPr/>
          </a:p>
        </p:txBody>
      </p:sp>
      <p:pic>
        <p:nvPicPr>
          <p:cNvPr id="5" name="Picture 4"/>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343303" y="4483"/>
            <a:ext cx="1818815" cy="1443318"/>
          </a:xfrm>
          <a:prstGeom prst="rect">
            <a:avLst/>
          </a:prstGeom>
        </p:spPr>
      </p:pic>
      <p:sp>
        <p:nvSpPr>
          <p:cNvPr id="6" name="object 2"/>
          <p:cNvSpPr txBox="1"/>
          <p:nvPr userDrawn="1"/>
        </p:nvSpPr>
        <p:spPr>
          <a:xfrm>
            <a:off x="1887083" y="76200"/>
            <a:ext cx="7808807" cy="289375"/>
          </a:xfrm>
          <a:prstGeom prst="rect">
            <a:avLst/>
          </a:prstGeom>
        </p:spPr>
        <p:txBody>
          <a:bodyPr vert="horz" wrap="square" lIns="0" tIns="1270" rIns="0" bIns="0" rtlCol="0">
            <a:spAutoFit/>
          </a:bodyPr>
          <a:lstStyle/>
          <a:p>
            <a:pPr marL="12700" marR="5080" algn="ctr">
              <a:lnSpc>
                <a:spcPct val="104200"/>
              </a:lnSpc>
              <a:spcBef>
                <a:spcPts val="10"/>
              </a:spcBef>
            </a:pPr>
            <a:r>
              <a:rPr sz="1800" b="1" spc="-5" dirty="0">
                <a:solidFill>
                  <a:prstClr val="black"/>
                </a:solidFill>
                <a:latin typeface="Arial"/>
                <a:cs typeface="Arial"/>
              </a:rPr>
              <a:t>Preliminary Marksmanship Instruction and</a:t>
            </a:r>
            <a:r>
              <a:rPr sz="1800" b="1" spc="-90" dirty="0">
                <a:solidFill>
                  <a:prstClr val="black"/>
                </a:solidFill>
                <a:latin typeface="Arial"/>
                <a:cs typeface="Arial"/>
              </a:rPr>
              <a:t> </a:t>
            </a:r>
            <a:r>
              <a:rPr sz="1800" b="1" spc="-5" dirty="0">
                <a:solidFill>
                  <a:prstClr val="black"/>
                </a:solidFill>
                <a:latin typeface="Arial"/>
                <a:cs typeface="Arial"/>
              </a:rPr>
              <a:t>Evaluation</a:t>
            </a:r>
            <a:endParaRPr sz="1800" dirty="0">
              <a:solidFill>
                <a:prstClr val="black"/>
              </a:solidFill>
              <a:latin typeface="Arial"/>
              <a:cs typeface="Arial"/>
            </a:endParaRPr>
          </a:p>
        </p:txBody>
      </p:sp>
    </p:spTree>
    <p:extLst>
      <p:ext uri="{BB962C8B-B14F-4D97-AF65-F5344CB8AC3E}">
        <p14:creationId xmlns:p14="http://schemas.microsoft.com/office/powerpoint/2010/main" val="24828735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pic>
        <p:nvPicPr>
          <p:cNvPr id="7" name="Picture 12"/>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Holder 3"/>
          <p:cNvSpPr>
            <a:spLocks noGrp="1"/>
          </p:cNvSpPr>
          <p:nvPr>
            <p:ph type="body" idx="1"/>
          </p:nvPr>
        </p:nvSpPr>
        <p:spPr>
          <a:xfrm>
            <a:off x="715857" y="2301682"/>
            <a:ext cx="10760287" cy="276999"/>
          </a:xfrm>
          <a:prstGeom prst="rect">
            <a:avLst/>
          </a:prstGeom>
        </p:spPr>
        <p:txBody>
          <a:bodyPr wrap="square" lIns="0" tIns="0" rIns="0" bIns="0">
            <a:spAutoFit/>
          </a:bodyPr>
          <a:lstStyle>
            <a:lvl1pPr>
              <a:defRPr sz="1800" b="0" i="0">
                <a:solidFill>
                  <a:schemeClr val="tx1"/>
                </a:solidFill>
                <a:latin typeface="Arial"/>
                <a:cs typeface="Arial"/>
              </a:defRPr>
            </a:lvl1pPr>
          </a:lstStyle>
          <a:p>
            <a:endParaRPr/>
          </a:p>
        </p:txBody>
      </p:sp>
      <p:pic>
        <p:nvPicPr>
          <p:cNvPr id="5" name="Picture 4"/>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343303" y="4483"/>
            <a:ext cx="1818815" cy="1443318"/>
          </a:xfrm>
          <a:prstGeom prst="rect">
            <a:avLst/>
          </a:prstGeom>
        </p:spPr>
      </p:pic>
      <p:sp>
        <p:nvSpPr>
          <p:cNvPr id="6" name="object 2"/>
          <p:cNvSpPr txBox="1"/>
          <p:nvPr userDrawn="1"/>
        </p:nvSpPr>
        <p:spPr>
          <a:xfrm>
            <a:off x="1887083" y="76200"/>
            <a:ext cx="7808807" cy="289375"/>
          </a:xfrm>
          <a:prstGeom prst="rect">
            <a:avLst/>
          </a:prstGeom>
        </p:spPr>
        <p:txBody>
          <a:bodyPr vert="horz" wrap="square" lIns="0" tIns="1270" rIns="0" bIns="0" rtlCol="0">
            <a:spAutoFit/>
          </a:bodyPr>
          <a:lstStyle/>
          <a:p>
            <a:pPr marL="12700" marR="5080" algn="ctr">
              <a:lnSpc>
                <a:spcPct val="104200"/>
              </a:lnSpc>
              <a:spcBef>
                <a:spcPts val="10"/>
              </a:spcBef>
            </a:pPr>
            <a:r>
              <a:rPr sz="1800" b="1" spc="-5" dirty="0">
                <a:solidFill>
                  <a:prstClr val="black"/>
                </a:solidFill>
                <a:latin typeface="Arial"/>
                <a:cs typeface="Arial"/>
              </a:rPr>
              <a:t>Preliminary Marksmanship Instruction and</a:t>
            </a:r>
            <a:r>
              <a:rPr sz="1800" b="1" spc="-90" dirty="0">
                <a:solidFill>
                  <a:prstClr val="black"/>
                </a:solidFill>
                <a:latin typeface="Arial"/>
                <a:cs typeface="Arial"/>
              </a:rPr>
              <a:t> </a:t>
            </a:r>
            <a:r>
              <a:rPr sz="1800" b="1" spc="-5" dirty="0">
                <a:solidFill>
                  <a:prstClr val="black"/>
                </a:solidFill>
                <a:latin typeface="Arial"/>
                <a:cs typeface="Arial"/>
              </a:rPr>
              <a:t>Evaluation</a:t>
            </a:r>
            <a:endParaRPr sz="1800" dirty="0">
              <a:solidFill>
                <a:prstClr val="black"/>
              </a:solidFill>
              <a:latin typeface="Arial"/>
              <a:cs typeface="Arial"/>
            </a:endParaRPr>
          </a:p>
        </p:txBody>
      </p:sp>
    </p:spTree>
    <p:extLst>
      <p:ext uri="{BB962C8B-B14F-4D97-AF65-F5344CB8AC3E}">
        <p14:creationId xmlns:p14="http://schemas.microsoft.com/office/powerpoint/2010/main" val="144579622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03037" y="1143001"/>
            <a:ext cx="2037289" cy="1384995"/>
          </a:xfrm>
          <a:prstGeom prst="rect">
            <a:avLst/>
          </a:prstGeom>
          <a:noFill/>
        </p:spPr>
        <p:txBody>
          <a:bodyPr wrap="none" rtlCol="0">
            <a:spAutoFit/>
          </a:bodyPr>
          <a:lstStyle/>
          <a:p>
            <a:pPr algn="ctr"/>
            <a:r>
              <a:rPr lang="en-US" sz="2800" dirty="0">
                <a:solidFill>
                  <a:prstClr val="black"/>
                </a:solidFill>
              </a:rPr>
              <a:t>LSA 5:</a:t>
            </a:r>
          </a:p>
          <a:p>
            <a:endParaRPr lang="en-US" sz="2800" dirty="0">
              <a:solidFill>
                <a:prstClr val="black"/>
              </a:solidFill>
            </a:endParaRPr>
          </a:p>
          <a:p>
            <a:r>
              <a:rPr lang="en-US" sz="2800" dirty="0">
                <a:solidFill>
                  <a:prstClr val="black"/>
                </a:solidFill>
              </a:rPr>
              <a:t>Employment</a:t>
            </a:r>
          </a:p>
        </p:txBody>
      </p:sp>
    </p:spTree>
    <p:extLst>
      <p:ext uri="{BB962C8B-B14F-4D97-AF65-F5344CB8AC3E}">
        <p14:creationId xmlns:p14="http://schemas.microsoft.com/office/powerpoint/2010/main" val="4190106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228601"/>
            <a:ext cx="9144000" cy="461665"/>
          </a:xfrm>
          <a:prstGeom prst="rect">
            <a:avLst/>
          </a:prstGeom>
          <a:noFill/>
        </p:spPr>
        <p:txBody>
          <a:bodyPr wrap="square" rtlCol="0">
            <a:spAutoFit/>
          </a:bodyPr>
          <a:lstStyle/>
          <a:p>
            <a:pPr algn="ctr"/>
            <a:r>
              <a:rPr lang="en-US" sz="2400" dirty="0">
                <a:solidFill>
                  <a:prstClr val="black"/>
                </a:solidFill>
                <a:latin typeface="Arial" panose="020B0604020202020204" pitchFamily="34" charset="0"/>
                <a:cs typeface="Arial" panose="020B0604020202020204" pitchFamily="34" charset="0"/>
              </a:rPr>
              <a:t>CHECK ON LEARNING</a:t>
            </a:r>
          </a:p>
        </p:txBody>
      </p:sp>
      <p:sp>
        <p:nvSpPr>
          <p:cNvPr id="3" name="TextBox 2"/>
          <p:cNvSpPr txBox="1"/>
          <p:nvPr/>
        </p:nvSpPr>
        <p:spPr>
          <a:xfrm>
            <a:off x="1524000" y="1743671"/>
            <a:ext cx="9144000" cy="461665"/>
          </a:xfrm>
          <a:prstGeom prst="rect">
            <a:avLst/>
          </a:prstGeom>
          <a:noFill/>
        </p:spPr>
        <p:txBody>
          <a:bodyPr wrap="square" rtlCol="0">
            <a:spAutoFit/>
          </a:bodyPr>
          <a:lstStyle/>
          <a:p>
            <a:r>
              <a:rPr lang="en-US" sz="2400" dirty="0">
                <a:solidFill>
                  <a:prstClr val="black"/>
                </a:solidFill>
                <a:latin typeface="Arial" panose="020B0604020202020204" pitchFamily="34" charset="0"/>
                <a:cs typeface="Arial" panose="020B0604020202020204" pitchFamily="34" charset="0"/>
              </a:rPr>
              <a:t>What are the elements of the </a:t>
            </a:r>
            <a:r>
              <a:rPr lang="en-US" sz="2400">
                <a:solidFill>
                  <a:prstClr val="black"/>
                </a:solidFill>
                <a:latin typeface="Arial" panose="020B0604020202020204" pitchFamily="34" charset="0"/>
                <a:cs typeface="Arial" panose="020B0604020202020204" pitchFamily="34" charset="0"/>
              </a:rPr>
              <a:t>Direct Fire Engagement </a:t>
            </a:r>
            <a:r>
              <a:rPr lang="en-US" sz="2400" dirty="0">
                <a:solidFill>
                  <a:prstClr val="black"/>
                </a:solidFill>
                <a:latin typeface="Arial" panose="020B0604020202020204" pitchFamily="34" charset="0"/>
                <a:cs typeface="Arial" panose="020B0604020202020204" pitchFamily="34" charset="0"/>
              </a:rPr>
              <a:t>Process?</a:t>
            </a:r>
          </a:p>
        </p:txBody>
      </p:sp>
      <p:grpSp>
        <p:nvGrpSpPr>
          <p:cNvPr id="18" name="Group 17"/>
          <p:cNvGrpSpPr/>
          <p:nvPr/>
        </p:nvGrpSpPr>
        <p:grpSpPr>
          <a:xfrm>
            <a:off x="1524000" y="2168932"/>
            <a:ext cx="9144000" cy="1267098"/>
            <a:chOff x="0" y="2168932"/>
            <a:chExt cx="9144000" cy="1267098"/>
          </a:xfrm>
        </p:grpSpPr>
        <p:sp>
          <p:nvSpPr>
            <p:cNvPr id="10" name="TextBox 9"/>
            <p:cNvSpPr txBox="1"/>
            <p:nvPr/>
          </p:nvSpPr>
          <p:spPr>
            <a:xfrm>
              <a:off x="0" y="2168932"/>
              <a:ext cx="9144000" cy="369332"/>
            </a:xfrm>
            <a:prstGeom prst="rect">
              <a:avLst/>
            </a:prstGeom>
            <a:noFill/>
          </p:spPr>
          <p:txBody>
            <a:bodyPr wrap="square" rtlCol="0">
              <a:spAutoFit/>
            </a:bodyPr>
            <a:lstStyle/>
            <a:p>
              <a:r>
                <a:rPr lang="en-US" dirty="0">
                  <a:solidFill>
                    <a:prstClr val="black"/>
                  </a:solidFill>
                  <a:latin typeface="Arial" panose="020B0604020202020204" pitchFamily="34" charset="0"/>
                  <a:cs typeface="Arial" panose="020B0604020202020204" pitchFamily="34" charset="0"/>
                </a:rPr>
                <a:t> Detect  Identify  Decide  Engage  Assess</a:t>
              </a:r>
            </a:p>
          </p:txBody>
        </p:sp>
        <p:sp>
          <p:nvSpPr>
            <p:cNvPr id="13" name="Rectangle 12"/>
            <p:cNvSpPr/>
            <p:nvPr/>
          </p:nvSpPr>
          <p:spPr>
            <a:xfrm>
              <a:off x="0" y="2971800"/>
              <a:ext cx="9144000" cy="464230"/>
            </a:xfrm>
            <a:prstGeom prst="rect">
              <a:avLst/>
            </a:prstGeom>
          </p:spPr>
          <p:txBody>
            <a:bodyPr wrap="square">
              <a:spAutoFit/>
            </a:bodyPr>
            <a:lstStyle/>
            <a:p>
              <a:pPr marL="12700" marR="302260">
                <a:lnSpc>
                  <a:spcPts val="2850"/>
                </a:lnSpc>
                <a:spcBef>
                  <a:spcPts val="125"/>
                </a:spcBef>
                <a:tabLst>
                  <a:tab pos="424815" algn="l"/>
                  <a:tab pos="425450" algn="l"/>
                </a:tabLst>
              </a:pPr>
              <a:endParaRPr lang="en-US" dirty="0">
                <a:solidFill>
                  <a:prstClr val="black"/>
                </a:solidFill>
                <a:latin typeface="Arial"/>
                <a:cs typeface="Arial"/>
              </a:endParaRPr>
            </a:p>
          </p:txBody>
        </p:sp>
      </p:grpSp>
      <p:sp>
        <p:nvSpPr>
          <p:cNvPr id="14" name="Rectangle 13"/>
          <p:cNvSpPr/>
          <p:nvPr/>
        </p:nvSpPr>
        <p:spPr>
          <a:xfrm>
            <a:off x="1524000" y="2667000"/>
            <a:ext cx="9144000" cy="464230"/>
          </a:xfrm>
          <a:prstGeom prst="rect">
            <a:avLst/>
          </a:prstGeom>
        </p:spPr>
        <p:txBody>
          <a:bodyPr wrap="square">
            <a:spAutoFit/>
          </a:bodyPr>
          <a:lstStyle/>
          <a:p>
            <a:pPr marL="12700" marR="302260">
              <a:lnSpc>
                <a:spcPts val="2850"/>
              </a:lnSpc>
              <a:spcBef>
                <a:spcPts val="125"/>
              </a:spcBef>
              <a:tabLst>
                <a:tab pos="424815" algn="l"/>
                <a:tab pos="425450" algn="l"/>
              </a:tabLst>
            </a:pPr>
            <a:r>
              <a:rPr lang="en-US" sz="2400" spc="-5" dirty="0">
                <a:solidFill>
                  <a:prstClr val="black"/>
                </a:solidFill>
                <a:latin typeface="Arial"/>
                <a:cs typeface="Arial"/>
              </a:rPr>
              <a:t>What is the shot process?</a:t>
            </a:r>
            <a:endParaRPr lang="en-US" sz="2400" dirty="0">
              <a:solidFill>
                <a:prstClr val="black"/>
              </a:solidFill>
              <a:latin typeface="Arial"/>
              <a:cs typeface="Arial"/>
            </a:endParaRPr>
          </a:p>
        </p:txBody>
      </p:sp>
      <p:sp>
        <p:nvSpPr>
          <p:cNvPr id="15" name="Rectangle 14"/>
          <p:cNvSpPr/>
          <p:nvPr/>
        </p:nvSpPr>
        <p:spPr>
          <a:xfrm>
            <a:off x="1524000" y="3066100"/>
            <a:ext cx="9144000" cy="923330"/>
          </a:xfrm>
          <a:prstGeom prst="rect">
            <a:avLst/>
          </a:prstGeom>
        </p:spPr>
        <p:txBody>
          <a:bodyPr wrap="square">
            <a:spAutoFit/>
          </a:bodyPr>
          <a:lstStyle/>
          <a:p>
            <a:r>
              <a:rPr lang="en-US" dirty="0">
                <a:solidFill>
                  <a:prstClr val="black"/>
                </a:solidFill>
                <a:latin typeface="Arial" panose="020B0604020202020204" pitchFamily="34" charset="0"/>
                <a:cs typeface="Arial" panose="020B0604020202020204" pitchFamily="34" charset="0"/>
              </a:rPr>
              <a:t> The basic outline of an individual engagement sequence all firers consider during an engagement, regardless of the weapon employed. </a:t>
            </a:r>
          </a:p>
          <a:p>
            <a:endParaRPr lang="en-US" dirty="0">
              <a:solidFill>
                <a:prstClr val="black"/>
              </a:solidFill>
              <a:latin typeface="Arial" panose="020B0604020202020204" pitchFamily="34" charset="0"/>
              <a:cs typeface="Arial" panose="020B0604020202020204" pitchFamily="34" charset="0"/>
            </a:endParaRPr>
          </a:p>
        </p:txBody>
      </p:sp>
      <p:sp>
        <p:nvSpPr>
          <p:cNvPr id="16" name="Rectangle 15"/>
          <p:cNvSpPr/>
          <p:nvPr/>
        </p:nvSpPr>
        <p:spPr>
          <a:xfrm>
            <a:off x="1524000" y="4038600"/>
            <a:ext cx="9144000" cy="464230"/>
          </a:xfrm>
          <a:prstGeom prst="rect">
            <a:avLst/>
          </a:prstGeom>
        </p:spPr>
        <p:txBody>
          <a:bodyPr wrap="square">
            <a:spAutoFit/>
          </a:bodyPr>
          <a:lstStyle/>
          <a:p>
            <a:pPr marL="12700" marR="302260">
              <a:lnSpc>
                <a:spcPts val="2850"/>
              </a:lnSpc>
              <a:spcBef>
                <a:spcPts val="125"/>
              </a:spcBef>
              <a:tabLst>
                <a:tab pos="424815" algn="l"/>
                <a:tab pos="425450" algn="l"/>
              </a:tabLst>
            </a:pPr>
            <a:r>
              <a:rPr lang="en-US" sz="2400" spc="-5" dirty="0">
                <a:solidFill>
                  <a:prstClr val="black"/>
                </a:solidFill>
                <a:latin typeface="Arial"/>
                <a:cs typeface="Arial"/>
              </a:rPr>
              <a:t>What are the functional elements of the shot process?</a:t>
            </a:r>
            <a:endParaRPr lang="en-US" sz="2400" dirty="0">
              <a:solidFill>
                <a:prstClr val="black"/>
              </a:solidFill>
              <a:latin typeface="Arial"/>
              <a:cs typeface="Arial"/>
            </a:endParaRPr>
          </a:p>
        </p:txBody>
      </p:sp>
      <p:sp>
        <p:nvSpPr>
          <p:cNvPr id="19" name="Rectangle 18"/>
          <p:cNvSpPr/>
          <p:nvPr/>
        </p:nvSpPr>
        <p:spPr>
          <a:xfrm>
            <a:off x="1562100" y="4419601"/>
            <a:ext cx="9144000" cy="923330"/>
          </a:xfrm>
          <a:prstGeom prst="rect">
            <a:avLst/>
          </a:prstGeom>
        </p:spPr>
        <p:txBody>
          <a:bodyPr wrap="square">
            <a:spAutoFit/>
          </a:bodyPr>
          <a:lstStyle/>
          <a:p>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Stablility</a:t>
            </a:r>
            <a:r>
              <a:rPr lang="en-US" dirty="0">
                <a:solidFill>
                  <a:prstClr val="black"/>
                </a:solidFill>
                <a:latin typeface="Arial" panose="020B0604020202020204" pitchFamily="34" charset="0"/>
                <a:cs typeface="Arial" panose="020B0604020202020204" pitchFamily="34" charset="0"/>
              </a:rPr>
              <a:t>  Aiming  Movement  Control</a:t>
            </a:r>
          </a:p>
          <a:p>
            <a:endParaRPr lang="en-US" dirty="0">
              <a:solidFill>
                <a:prstClr val="black"/>
              </a:solidFill>
              <a:latin typeface="Arial" panose="020B0604020202020204" pitchFamily="34" charset="0"/>
              <a:cs typeface="Arial" panose="020B0604020202020204" pitchFamily="34" charset="0"/>
            </a:endParaRPr>
          </a:p>
          <a:p>
            <a:endParaRPr lang="en-US" dirty="0">
              <a:solidFill>
                <a:prstClr val="black"/>
              </a:solidFill>
              <a:latin typeface="Arial" panose="020B0604020202020204" pitchFamily="34" charset="0"/>
              <a:cs typeface="Arial" panose="020B0604020202020204" pitchFamily="34" charset="0"/>
            </a:endParaRPr>
          </a:p>
        </p:txBody>
      </p:sp>
      <p:sp>
        <p:nvSpPr>
          <p:cNvPr id="12" name="object 4"/>
          <p:cNvSpPr txBox="1"/>
          <p:nvPr/>
        </p:nvSpPr>
        <p:spPr>
          <a:xfrm>
            <a:off x="1524000" y="1067568"/>
            <a:ext cx="9144000" cy="380232"/>
          </a:xfrm>
          <a:prstGeom prst="rect">
            <a:avLst/>
          </a:prstGeom>
        </p:spPr>
        <p:txBody>
          <a:bodyPr vert="horz" wrap="square" lIns="0" tIns="10795" rIns="0" bIns="0" rtlCol="0">
            <a:spAutoFit/>
          </a:bodyPr>
          <a:lstStyle/>
          <a:p>
            <a:pPr algn="ctr">
              <a:spcBef>
                <a:spcPts val="690"/>
              </a:spcBef>
            </a:pPr>
            <a:r>
              <a:rPr lang="en-US" sz="2400" spc="-5" dirty="0">
                <a:solidFill>
                  <a:prstClr val="black"/>
                </a:solidFill>
                <a:latin typeface="Arial"/>
                <a:cs typeface="Arial"/>
              </a:rPr>
              <a:t>EMPLOYMENT</a:t>
            </a:r>
            <a:endParaRPr lang="en-US" sz="2400" dirty="0">
              <a:solidFill>
                <a:prstClr val="black"/>
              </a:solidFill>
              <a:latin typeface="Arial"/>
              <a:cs typeface="Arial"/>
            </a:endParaRPr>
          </a:p>
        </p:txBody>
      </p:sp>
      <p:sp>
        <p:nvSpPr>
          <p:cNvPr id="4" name="Rectangle 3"/>
          <p:cNvSpPr/>
          <p:nvPr/>
        </p:nvSpPr>
        <p:spPr>
          <a:xfrm>
            <a:off x="1562100" y="5140733"/>
            <a:ext cx="2904962" cy="461665"/>
          </a:xfrm>
          <a:prstGeom prst="rect">
            <a:avLst/>
          </a:prstGeom>
        </p:spPr>
        <p:txBody>
          <a:bodyPr wrap="none">
            <a:spAutoFit/>
          </a:bodyPr>
          <a:lstStyle/>
          <a:p>
            <a:r>
              <a:rPr lang="en-US" sz="2400" dirty="0">
                <a:solidFill>
                  <a:prstClr val="black"/>
                </a:solidFill>
                <a:latin typeface="Arial" panose="020B0604020202020204" pitchFamily="34" charset="0"/>
                <a:cs typeface="Arial" panose="020B0604020202020204" pitchFamily="34" charset="0"/>
              </a:rPr>
              <a:t>What is overmatch?</a:t>
            </a:r>
          </a:p>
        </p:txBody>
      </p:sp>
      <p:sp>
        <p:nvSpPr>
          <p:cNvPr id="5" name="Rectangle 4"/>
          <p:cNvSpPr/>
          <p:nvPr/>
        </p:nvSpPr>
        <p:spPr>
          <a:xfrm>
            <a:off x="1562100" y="5530613"/>
            <a:ext cx="6096000" cy="1200329"/>
          </a:xfrm>
          <a:prstGeom prst="rect">
            <a:avLst/>
          </a:prstGeom>
        </p:spPr>
        <p:txBody>
          <a:bodyPr>
            <a:spAutoFit/>
          </a:bodyPr>
          <a:lstStyle/>
          <a:p>
            <a:r>
              <a:rPr lang="en-US" dirty="0">
                <a:solidFill>
                  <a:prstClr val="black"/>
                </a:solidFill>
                <a:latin typeface="Arial" panose="020B0604020202020204" pitchFamily="34" charset="0"/>
                <a:cs typeface="Arial" panose="020B0604020202020204" pitchFamily="34" charset="0"/>
              </a:rPr>
              <a:t>Overmatch is the Soldier applying their learned skills, employing their equipment, leveraging technology, and applying the proper force to create an unfair fight</a:t>
            </a:r>
          </a:p>
          <a:p>
            <a:r>
              <a:rPr lang="en-US" dirty="0">
                <a:solidFill>
                  <a:prstClr val="black"/>
                </a:solidFill>
                <a:latin typeface="Arial" panose="020B0604020202020204" pitchFamily="34" charset="0"/>
                <a:cs typeface="Arial" panose="020B0604020202020204" pitchFamily="34" charset="0"/>
              </a:rPr>
              <a:t>in favor of the Soldier.</a:t>
            </a:r>
          </a:p>
        </p:txBody>
      </p:sp>
    </p:spTree>
    <p:extLst>
      <p:ext uri="{BB962C8B-B14F-4D97-AF65-F5344CB8AC3E}">
        <p14:creationId xmlns:p14="http://schemas.microsoft.com/office/powerpoint/2010/main" val="1179328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9" grpId="0"/>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34694" y="1447801"/>
            <a:ext cx="6705600" cy="3293209"/>
          </a:xfrm>
          <a:prstGeom prst="rect">
            <a:avLst/>
          </a:prstGeom>
        </p:spPr>
        <p:txBody>
          <a:bodyPr wrap="square">
            <a:spAutoFit/>
          </a:bodyPr>
          <a:lstStyle/>
          <a:p>
            <a:r>
              <a:rPr lang="en-US" sz="1600" b="1" dirty="0">
                <a:solidFill>
                  <a:srgbClr val="000000"/>
                </a:solidFill>
                <a:latin typeface="Arial" panose="020B0604020202020204" pitchFamily="34" charset="0"/>
                <a:cs typeface="Arial" panose="020B0604020202020204" pitchFamily="34" charset="0"/>
              </a:rPr>
              <a:t>ACTION:</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srgbClr val="000000"/>
                </a:solidFill>
                <a:latin typeface="Arial" panose="020B0604020202020204" pitchFamily="34" charset="0"/>
                <a:cs typeface="Arial" panose="020B0604020202020204" pitchFamily="34" charset="0"/>
              </a:rPr>
              <a:t>Demonstrate knowledge of Army service Rifle preliminary marksmanship instruction. </a:t>
            </a:r>
          </a:p>
          <a:p>
            <a:endParaRPr lang="en-US" sz="1600" dirty="0">
              <a:solidFill>
                <a:srgbClr val="000000"/>
              </a:solidFill>
              <a:latin typeface="Arial" panose="020B0604020202020204" pitchFamily="34" charset="0"/>
              <a:cs typeface="Arial" panose="020B0604020202020204" pitchFamily="34" charset="0"/>
            </a:endParaRPr>
          </a:p>
          <a:p>
            <a:r>
              <a:rPr lang="en-US" sz="1600" b="1" dirty="0">
                <a:solidFill>
                  <a:srgbClr val="000000"/>
                </a:solidFill>
                <a:latin typeface="Arial" panose="020B0604020202020204" pitchFamily="34" charset="0"/>
                <a:cs typeface="Arial" panose="020B0604020202020204" pitchFamily="34" charset="0"/>
              </a:rPr>
              <a:t>CONDITION: </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srgbClr val="000000"/>
                </a:solidFill>
                <a:latin typeface="Arial" panose="020B0604020202020204" pitchFamily="34" charset="0"/>
                <a:cs typeface="Arial" panose="020B0604020202020204" pitchFamily="34" charset="0"/>
              </a:rPr>
              <a:t>In a classroom environment, given TC 3-22.9, </a:t>
            </a:r>
            <a:r>
              <a:rPr lang="en-US" sz="1600" i="1" dirty="0">
                <a:solidFill>
                  <a:srgbClr val="000000"/>
                </a:solidFill>
                <a:latin typeface="Arial" panose="020B0604020202020204" pitchFamily="34" charset="0"/>
                <a:cs typeface="Arial" panose="020B0604020202020204" pitchFamily="34" charset="0"/>
              </a:rPr>
              <a:t>Rifle and Carbine</a:t>
            </a:r>
            <a:r>
              <a:rPr lang="en-US" sz="1600" dirty="0">
                <a:solidFill>
                  <a:srgbClr val="000000"/>
                </a:solidFill>
                <a:latin typeface="Arial" panose="020B0604020202020204" pitchFamily="34" charset="0"/>
                <a:cs typeface="Arial" panose="020B0604020202020204" pitchFamily="34" charset="0"/>
              </a:rPr>
              <a:t>. </a:t>
            </a:r>
          </a:p>
          <a:p>
            <a:endParaRPr lang="en-US" sz="1600" dirty="0">
              <a:solidFill>
                <a:srgbClr val="000000"/>
              </a:solidFill>
              <a:latin typeface="Arial" panose="020B0604020202020204" pitchFamily="34" charset="0"/>
              <a:cs typeface="Arial" panose="020B0604020202020204" pitchFamily="34" charset="0"/>
            </a:endParaRPr>
          </a:p>
          <a:p>
            <a:r>
              <a:rPr lang="en-US" sz="1600" b="1" dirty="0">
                <a:solidFill>
                  <a:srgbClr val="000000"/>
                </a:solidFill>
                <a:latin typeface="Arial" panose="020B0604020202020204" pitchFamily="34" charset="0"/>
                <a:cs typeface="Arial" panose="020B0604020202020204" pitchFamily="34" charset="0"/>
              </a:rPr>
              <a:t>STANDARD: </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prstClr val="black"/>
                </a:solidFill>
                <a:latin typeface="Arial" panose="020B0604020202020204" pitchFamily="34" charset="0"/>
                <a:cs typeface="Arial" panose="020B0604020202020204" pitchFamily="34" charset="0"/>
              </a:rPr>
              <a:t>Identify how to apply and train Rifle Marksmanship utilizing the US Army Service Rifle in accordance with applicable command guidance, TC 3-22.9 Rifle and Carbine and TC 3-20.0 Integrated Weapons Training</a:t>
            </a:r>
          </a:p>
          <a:p>
            <a:r>
              <a:rPr lang="en-US" sz="1600" dirty="0">
                <a:solidFill>
                  <a:prstClr val="black"/>
                </a:solidFill>
                <a:latin typeface="Arial" panose="020B0604020202020204" pitchFamily="34" charset="0"/>
                <a:cs typeface="Arial" panose="020B0604020202020204" pitchFamily="34" charset="0"/>
              </a:rPr>
              <a:t>Strategy.</a:t>
            </a:r>
            <a:endParaRPr lang="en-US" sz="1600" dirty="0">
              <a:solidFill>
                <a:srgbClr val="000000"/>
              </a:solidFill>
              <a:latin typeface="Arial" panose="020B0604020202020204" pitchFamily="34" charset="0"/>
              <a:cs typeface="Arial" panose="020B0604020202020204" pitchFamily="34" charset="0"/>
            </a:endParaRPr>
          </a:p>
          <a:p>
            <a:endParaRPr lang="en-US" sz="16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5378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95600" y="609601"/>
            <a:ext cx="5867400" cy="646331"/>
          </a:xfrm>
          <a:prstGeom prst="rect">
            <a:avLst/>
          </a:prstGeom>
          <a:noFill/>
        </p:spPr>
        <p:txBody>
          <a:bodyPr wrap="square" rtlCol="0">
            <a:spAutoFit/>
          </a:bodyPr>
          <a:lstStyle/>
          <a:p>
            <a:pPr algn="ctr"/>
            <a:r>
              <a:rPr lang="en-US" sz="3600" dirty="0">
                <a:solidFill>
                  <a:prstClr val="black"/>
                </a:solidFill>
              </a:rPr>
              <a:t>INTRODUCTION</a:t>
            </a:r>
          </a:p>
        </p:txBody>
      </p:sp>
      <p:sp>
        <p:nvSpPr>
          <p:cNvPr id="4" name="TextBox 3"/>
          <p:cNvSpPr txBox="1"/>
          <p:nvPr/>
        </p:nvSpPr>
        <p:spPr>
          <a:xfrm>
            <a:off x="3733801" y="1905000"/>
            <a:ext cx="4647747" cy="4832092"/>
          </a:xfrm>
          <a:prstGeom prst="rect">
            <a:avLst/>
          </a:prstGeom>
          <a:noFill/>
        </p:spPr>
        <p:txBody>
          <a:bodyPr wrap="none" rtlCol="0">
            <a:spAutoFit/>
          </a:bodyPr>
          <a:lstStyle/>
          <a:p>
            <a:r>
              <a:rPr lang="en-US" sz="2800" dirty="0">
                <a:solidFill>
                  <a:prstClr val="black"/>
                </a:solidFill>
              </a:rPr>
              <a:t>Safety Considerations:</a:t>
            </a:r>
          </a:p>
          <a:p>
            <a:endParaRPr lang="en-US" sz="2800" dirty="0">
              <a:solidFill>
                <a:prstClr val="black"/>
              </a:solidFill>
            </a:endParaRPr>
          </a:p>
          <a:p>
            <a:endParaRPr lang="en-US" sz="2800" dirty="0">
              <a:solidFill>
                <a:prstClr val="black"/>
              </a:solidFill>
            </a:endParaRPr>
          </a:p>
          <a:p>
            <a:r>
              <a:rPr lang="en-US" sz="2800" dirty="0">
                <a:solidFill>
                  <a:prstClr val="black"/>
                </a:solidFill>
              </a:rPr>
              <a:t>Risk Assessment:</a:t>
            </a:r>
          </a:p>
          <a:p>
            <a:endParaRPr lang="en-US" sz="2800" dirty="0">
              <a:solidFill>
                <a:prstClr val="black"/>
              </a:solidFill>
            </a:endParaRPr>
          </a:p>
          <a:p>
            <a:endParaRPr lang="en-US" sz="2800" dirty="0">
              <a:solidFill>
                <a:prstClr val="black"/>
              </a:solidFill>
            </a:endParaRPr>
          </a:p>
          <a:p>
            <a:r>
              <a:rPr lang="en-US" sz="2800" dirty="0">
                <a:solidFill>
                  <a:prstClr val="black"/>
                </a:solidFill>
              </a:rPr>
              <a:t>Environmental Considerations:</a:t>
            </a:r>
          </a:p>
          <a:p>
            <a:endParaRPr lang="en-US" sz="2800" dirty="0">
              <a:solidFill>
                <a:prstClr val="black"/>
              </a:solidFill>
            </a:endParaRPr>
          </a:p>
          <a:p>
            <a:endParaRPr lang="en-US" sz="2800" dirty="0">
              <a:solidFill>
                <a:prstClr val="black"/>
              </a:solidFill>
            </a:endParaRPr>
          </a:p>
          <a:p>
            <a:r>
              <a:rPr lang="en-US" sz="2800" dirty="0">
                <a:solidFill>
                  <a:prstClr val="black"/>
                </a:solidFill>
              </a:rPr>
              <a:t>Evaluation:</a:t>
            </a:r>
          </a:p>
          <a:p>
            <a:endParaRPr lang="en-US" sz="2800" dirty="0">
              <a:solidFill>
                <a:prstClr val="black"/>
              </a:solidFill>
            </a:endParaRPr>
          </a:p>
        </p:txBody>
      </p:sp>
    </p:spTree>
    <p:extLst>
      <p:ext uri="{BB962C8B-B14F-4D97-AF65-F5344CB8AC3E}">
        <p14:creationId xmlns:p14="http://schemas.microsoft.com/office/powerpoint/2010/main" val="3251159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524000" y="320665"/>
            <a:ext cx="9144000" cy="380232"/>
          </a:xfrm>
          <a:prstGeom prst="rect">
            <a:avLst/>
          </a:prstGeom>
        </p:spPr>
        <p:txBody>
          <a:bodyPr vert="horz" wrap="square" lIns="0" tIns="10795" rIns="0" bIns="0" rtlCol="0">
            <a:spAutoFit/>
          </a:bodyPr>
          <a:lstStyle/>
          <a:p>
            <a:pPr marL="2498725">
              <a:spcBef>
                <a:spcPts val="690"/>
              </a:spcBef>
            </a:pPr>
            <a:r>
              <a:rPr lang="en-US" sz="2400" spc="-5" dirty="0">
                <a:solidFill>
                  <a:prstClr val="black"/>
                </a:solidFill>
                <a:latin typeface="Arial"/>
                <a:cs typeface="Arial"/>
              </a:rPr>
              <a:t>             Employment</a:t>
            </a:r>
            <a:endParaRPr lang="en-US" sz="2400" dirty="0">
              <a:solidFill>
                <a:prstClr val="black"/>
              </a:solidFill>
              <a:latin typeface="Arial"/>
              <a:cs typeface="Arial"/>
            </a:endParaRPr>
          </a:p>
        </p:txBody>
      </p:sp>
      <p:pic>
        <p:nvPicPr>
          <p:cNvPr id="7" name="Picture 6">
            <a:extLst>
              <a:ext uri="{FF2B5EF4-FFF2-40B4-BE49-F238E27FC236}">
                <a16:creationId xmlns:a16="http://schemas.microsoft.com/office/drawing/2014/main" id="{9B7FCC79-D5AA-4F03-BC41-E68634DDDF6D}"/>
              </a:ext>
            </a:extLst>
          </p:cNvPr>
          <p:cNvPicPr>
            <a:picLocks noChangeAspect="1"/>
          </p:cNvPicPr>
          <p:nvPr/>
        </p:nvPicPr>
        <p:blipFill>
          <a:blip r:embed="rId3"/>
          <a:stretch>
            <a:fillRect/>
          </a:stretch>
        </p:blipFill>
        <p:spPr>
          <a:xfrm>
            <a:off x="2220136" y="1600200"/>
            <a:ext cx="7751729" cy="3886200"/>
          </a:xfrm>
          <a:prstGeom prst="rect">
            <a:avLst/>
          </a:prstGeom>
        </p:spPr>
      </p:pic>
      <p:sp>
        <p:nvSpPr>
          <p:cNvPr id="8" name="TextBox 7"/>
          <p:cNvSpPr txBox="1"/>
          <p:nvPr/>
        </p:nvSpPr>
        <p:spPr>
          <a:xfrm>
            <a:off x="1524000" y="990601"/>
            <a:ext cx="9144000" cy="461665"/>
          </a:xfrm>
          <a:prstGeom prst="rect">
            <a:avLst/>
          </a:prstGeom>
          <a:noFill/>
        </p:spPr>
        <p:txBody>
          <a:bodyPr wrap="square" rtlCol="0">
            <a:spAutoFit/>
          </a:bodyPr>
          <a:lstStyle/>
          <a:p>
            <a:pPr algn="ctr"/>
            <a:r>
              <a:rPr lang="en-US" sz="2400" dirty="0">
                <a:solidFill>
                  <a:prstClr val="black"/>
                </a:solidFill>
                <a:latin typeface="Arial" panose="020B0604020202020204" pitchFamily="34" charset="0"/>
                <a:cs typeface="Arial" panose="020B0604020202020204" pitchFamily="34" charset="0"/>
              </a:rPr>
              <a:t>OVERMATCH</a:t>
            </a:r>
          </a:p>
        </p:txBody>
      </p:sp>
    </p:spTree>
    <p:extLst>
      <p:ext uri="{BB962C8B-B14F-4D97-AF65-F5344CB8AC3E}">
        <p14:creationId xmlns:p14="http://schemas.microsoft.com/office/powerpoint/2010/main" val="2397736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524001" y="1066800"/>
            <a:ext cx="9143999"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OVERMATCH</a:t>
            </a:r>
            <a:endParaRPr lang="en-US" spc="-5" dirty="0">
              <a:solidFill>
                <a:prstClr val="black"/>
              </a:solidFill>
              <a:latin typeface="Arial"/>
              <a:cs typeface="Arial"/>
            </a:endParaRPr>
          </a:p>
        </p:txBody>
      </p:sp>
      <p:graphicFrame>
        <p:nvGraphicFramePr>
          <p:cNvPr id="7" name="Table 6">
            <a:extLst>
              <a:ext uri="{FF2B5EF4-FFF2-40B4-BE49-F238E27FC236}">
                <a16:creationId xmlns:a16="http://schemas.microsoft.com/office/drawing/2014/main" id="{4CBA1BE5-B022-4332-AE6B-05EC22D52A67}"/>
              </a:ext>
            </a:extLst>
          </p:cNvPr>
          <p:cNvGraphicFramePr>
            <a:graphicFrameLocks noGrp="1"/>
          </p:cNvGraphicFramePr>
          <p:nvPr/>
        </p:nvGraphicFramePr>
        <p:xfrm>
          <a:off x="2743200" y="3200142"/>
          <a:ext cx="6094464" cy="305058"/>
        </p:xfrm>
        <a:graphic>
          <a:graphicData uri="http://schemas.openxmlformats.org/drawingml/2006/table">
            <a:tbl>
              <a:tblPr>
                <a:tableStyleId>{5C22544A-7EE6-4342-B048-85BDC9FD1C3A}</a:tableStyleId>
              </a:tblPr>
              <a:tblGrid>
                <a:gridCol w="1523616">
                  <a:extLst>
                    <a:ext uri="{9D8B030D-6E8A-4147-A177-3AD203B41FA5}">
                      <a16:colId xmlns:a16="http://schemas.microsoft.com/office/drawing/2014/main" val="20000"/>
                    </a:ext>
                  </a:extLst>
                </a:gridCol>
                <a:gridCol w="1523616">
                  <a:extLst>
                    <a:ext uri="{9D8B030D-6E8A-4147-A177-3AD203B41FA5}">
                      <a16:colId xmlns:a16="http://schemas.microsoft.com/office/drawing/2014/main" val="20001"/>
                    </a:ext>
                  </a:extLst>
                </a:gridCol>
                <a:gridCol w="1523616">
                  <a:extLst>
                    <a:ext uri="{9D8B030D-6E8A-4147-A177-3AD203B41FA5}">
                      <a16:colId xmlns:a16="http://schemas.microsoft.com/office/drawing/2014/main" val="20003"/>
                    </a:ext>
                  </a:extLst>
                </a:gridCol>
                <a:gridCol w="1523616">
                  <a:extLst>
                    <a:ext uri="{9D8B030D-6E8A-4147-A177-3AD203B41FA5}">
                      <a16:colId xmlns:a16="http://schemas.microsoft.com/office/drawing/2014/main" val="20002"/>
                    </a:ext>
                  </a:extLst>
                </a:gridCol>
              </a:tblGrid>
              <a:tr h="305058">
                <a:tc>
                  <a:txBody>
                    <a:bodyPr/>
                    <a:lstStyle/>
                    <a:p>
                      <a:pPr algn="ctr" fontAlgn="ctr"/>
                      <a:r>
                        <a:rPr lang="en-US" sz="1600" u="none" strike="noStrike" dirty="0">
                          <a:effectLst/>
                          <a:latin typeface="Arial" panose="020B0604020202020204" pitchFamily="34" charset="0"/>
                        </a:rPr>
                        <a:t>Smart</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u="none" strike="noStrike" dirty="0">
                          <a:effectLst/>
                          <a:latin typeface="Arial" panose="020B0604020202020204" pitchFamily="34" charset="0"/>
                        </a:rPr>
                        <a:t>Fast</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b="0" i="0" u="none" strike="noStrike" dirty="0">
                          <a:solidFill>
                            <a:srgbClr val="000000"/>
                          </a:solidFill>
                          <a:effectLst/>
                          <a:latin typeface="Arial"/>
                        </a:rPr>
                        <a:t>Lethal</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u="none" strike="noStrike" dirty="0">
                          <a:effectLst/>
                          <a:latin typeface="Arial" panose="020B0604020202020204" pitchFamily="34" charset="0"/>
                        </a:rPr>
                        <a:t>Precise</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bl>
          </a:graphicData>
        </a:graphic>
      </p:graphicFrame>
      <p:graphicFrame>
        <p:nvGraphicFramePr>
          <p:cNvPr id="8" name="Table 7">
            <a:extLst>
              <a:ext uri="{FF2B5EF4-FFF2-40B4-BE49-F238E27FC236}">
                <a16:creationId xmlns:a16="http://schemas.microsoft.com/office/drawing/2014/main" id="{5825D09F-16C2-4CAF-95AE-7B79DADBD9DC}"/>
              </a:ext>
            </a:extLst>
          </p:cNvPr>
          <p:cNvGraphicFramePr>
            <a:graphicFrameLocks noGrp="1"/>
          </p:cNvGraphicFramePr>
          <p:nvPr/>
        </p:nvGraphicFramePr>
        <p:xfrm>
          <a:off x="2049108" y="4257696"/>
          <a:ext cx="8028284" cy="771505"/>
        </p:xfrm>
        <a:graphic>
          <a:graphicData uri="http://schemas.openxmlformats.org/drawingml/2006/table">
            <a:tbl>
              <a:tblPr>
                <a:tableStyleId>{5C22544A-7EE6-4342-B048-85BDC9FD1C3A}</a:tableStyleId>
              </a:tblPr>
              <a:tblGrid>
                <a:gridCol w="2007071">
                  <a:extLst>
                    <a:ext uri="{9D8B030D-6E8A-4147-A177-3AD203B41FA5}">
                      <a16:colId xmlns:a16="http://schemas.microsoft.com/office/drawing/2014/main" val="20000"/>
                    </a:ext>
                  </a:extLst>
                </a:gridCol>
                <a:gridCol w="2007071">
                  <a:extLst>
                    <a:ext uri="{9D8B030D-6E8A-4147-A177-3AD203B41FA5}">
                      <a16:colId xmlns:a16="http://schemas.microsoft.com/office/drawing/2014/main" val="20001"/>
                    </a:ext>
                  </a:extLst>
                </a:gridCol>
                <a:gridCol w="2007071">
                  <a:extLst>
                    <a:ext uri="{9D8B030D-6E8A-4147-A177-3AD203B41FA5}">
                      <a16:colId xmlns:a16="http://schemas.microsoft.com/office/drawing/2014/main" val="20002"/>
                    </a:ext>
                  </a:extLst>
                </a:gridCol>
                <a:gridCol w="2007071">
                  <a:extLst>
                    <a:ext uri="{9D8B030D-6E8A-4147-A177-3AD203B41FA5}">
                      <a16:colId xmlns:a16="http://schemas.microsoft.com/office/drawing/2014/main" val="20003"/>
                    </a:ext>
                  </a:extLst>
                </a:gridCol>
              </a:tblGrid>
              <a:tr h="274300">
                <a:tc>
                  <a:txBody>
                    <a:bodyPr/>
                    <a:lstStyle/>
                    <a:p>
                      <a:pPr algn="ctr" fontAlgn="ctr"/>
                      <a:r>
                        <a:rPr lang="en-US" sz="1600" u="none" strike="noStrike" dirty="0">
                          <a:effectLst/>
                          <a:latin typeface="Arial" panose="020B0604020202020204" pitchFamily="34" charset="0"/>
                        </a:rPr>
                        <a:t>Target Detection</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u="none" strike="noStrike" dirty="0">
                          <a:effectLst/>
                          <a:latin typeface="Arial" panose="020B0604020202020204" pitchFamily="34" charset="0"/>
                        </a:rPr>
                        <a:t>Target</a:t>
                      </a:r>
                      <a:r>
                        <a:rPr lang="en-US" sz="1600" u="none" strike="noStrike" baseline="0" dirty="0">
                          <a:effectLst/>
                          <a:latin typeface="Arial" panose="020B0604020202020204" pitchFamily="34" charset="0"/>
                        </a:rPr>
                        <a:t> acquisition</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u="none" strike="noStrike" dirty="0">
                          <a:effectLst/>
                          <a:latin typeface="Arial" panose="020B0604020202020204" pitchFamily="34" charset="0"/>
                        </a:rPr>
                        <a:t>Target Identification</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b="0" i="0" u="none" strike="noStrike" dirty="0">
                          <a:solidFill>
                            <a:srgbClr val="000000"/>
                          </a:solidFill>
                          <a:effectLst/>
                          <a:latin typeface="Arial"/>
                        </a:rPr>
                        <a:t>Engagement Range</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274300">
                <a:tc>
                  <a:txBody>
                    <a:bodyPr/>
                    <a:lstStyle/>
                    <a:p>
                      <a:pPr algn="ctr" fontAlgn="ctr"/>
                      <a:r>
                        <a:rPr lang="en-US" sz="1600" u="none" strike="noStrike" dirty="0">
                          <a:effectLst/>
                          <a:latin typeface="Arial" panose="020B0604020202020204" pitchFamily="34" charset="0"/>
                        </a:rPr>
                        <a:t>Limited Visibility</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u="none" strike="noStrike" dirty="0">
                          <a:effectLst/>
                          <a:latin typeface="Arial" panose="020B0604020202020204" pitchFamily="34" charset="0"/>
                        </a:rPr>
                        <a:t>Precision</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b="0" i="0" u="none" strike="noStrike" dirty="0">
                          <a:solidFill>
                            <a:schemeClr val="dk1"/>
                          </a:solidFill>
                          <a:effectLst/>
                          <a:latin typeface="Arial" panose="020B0604020202020204" pitchFamily="34" charset="0"/>
                        </a:rPr>
                        <a:t>Speed</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b="0" i="0" u="none" strike="noStrike" dirty="0">
                          <a:solidFill>
                            <a:srgbClr val="000000"/>
                          </a:solidFill>
                          <a:effectLst/>
                          <a:latin typeface="Arial"/>
                        </a:rPr>
                        <a:t>Terminal</a:t>
                      </a:r>
                      <a:r>
                        <a:rPr lang="en-US" sz="1600" b="0" i="0" u="none" strike="noStrike" baseline="0" dirty="0">
                          <a:solidFill>
                            <a:srgbClr val="000000"/>
                          </a:solidFill>
                          <a:effectLst/>
                          <a:latin typeface="Arial"/>
                        </a:rPr>
                        <a:t> Performance</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bl>
          </a:graphicData>
        </a:graphic>
      </p:graphicFrame>
      <p:sp>
        <p:nvSpPr>
          <p:cNvPr id="10" name="object 4"/>
          <p:cNvSpPr txBox="1"/>
          <p:nvPr/>
        </p:nvSpPr>
        <p:spPr>
          <a:xfrm>
            <a:off x="1524002" y="1949702"/>
            <a:ext cx="9143999" cy="564898"/>
          </a:xfrm>
          <a:prstGeom prst="rect">
            <a:avLst/>
          </a:prstGeom>
        </p:spPr>
        <p:txBody>
          <a:bodyPr vert="horz" wrap="square" lIns="0" tIns="10795" rIns="0" bIns="0" rtlCol="0">
            <a:spAutoFit/>
          </a:bodyPr>
          <a:lstStyle/>
          <a:p>
            <a:pPr marL="55880" algn="ctr"/>
            <a:r>
              <a:rPr lang="en-US" spc="-5" dirty="0">
                <a:solidFill>
                  <a:prstClr val="black"/>
                </a:solidFill>
                <a:latin typeface="Arial"/>
                <a:cs typeface="Arial"/>
              </a:rPr>
              <a:t>The Soldier applying their learned skills, employing their equipment, leveraging technology, and applying the proper force to create an unfair fight in favor of the Soldier.</a:t>
            </a:r>
            <a:endParaRPr dirty="0">
              <a:solidFill>
                <a:prstClr val="black"/>
              </a:solidFill>
              <a:latin typeface="Arial"/>
              <a:cs typeface="Arial"/>
            </a:endParaRPr>
          </a:p>
        </p:txBody>
      </p:sp>
      <p:sp>
        <p:nvSpPr>
          <p:cNvPr id="11" name="object 4"/>
          <p:cNvSpPr txBox="1"/>
          <p:nvPr/>
        </p:nvSpPr>
        <p:spPr>
          <a:xfrm>
            <a:off x="1508759" y="304800"/>
            <a:ext cx="9144000" cy="380232"/>
          </a:xfrm>
          <a:prstGeom prst="rect">
            <a:avLst/>
          </a:prstGeom>
        </p:spPr>
        <p:txBody>
          <a:bodyPr vert="horz" wrap="square" lIns="0" tIns="10795" rIns="0" bIns="0" rtlCol="0">
            <a:spAutoFit/>
          </a:bodyPr>
          <a:lstStyle/>
          <a:p>
            <a:pPr marL="314325" algn="ctr"/>
            <a:r>
              <a:rPr lang="en-US" sz="2400" spc="-5" dirty="0">
                <a:solidFill>
                  <a:prstClr val="black"/>
                </a:solidFill>
                <a:latin typeface="Arial"/>
                <a:cs typeface="Arial"/>
              </a:rPr>
              <a:t>Employment</a:t>
            </a:r>
            <a:endParaRPr lang="en-US" sz="2400" dirty="0">
              <a:solidFill>
                <a:prstClr val="black"/>
              </a:solidFill>
              <a:latin typeface="Arial"/>
              <a:cs typeface="Arial"/>
            </a:endParaRPr>
          </a:p>
        </p:txBody>
      </p:sp>
      <p:sp>
        <p:nvSpPr>
          <p:cNvPr id="9" name="object 4">
            <a:extLst>
              <a:ext uri="{FF2B5EF4-FFF2-40B4-BE49-F238E27FC236}">
                <a16:creationId xmlns:a16="http://schemas.microsoft.com/office/drawing/2014/main" id="{C90C9322-F278-4257-B081-F96D4D52ED40}"/>
              </a:ext>
            </a:extLst>
          </p:cNvPr>
          <p:cNvSpPr txBox="1"/>
          <p:nvPr/>
        </p:nvSpPr>
        <p:spPr>
          <a:xfrm>
            <a:off x="1524001" y="2819400"/>
            <a:ext cx="9143999"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ATTRIBUTES</a:t>
            </a:r>
            <a:endParaRPr lang="en-US" spc="-5" dirty="0">
              <a:solidFill>
                <a:prstClr val="black"/>
              </a:solidFill>
              <a:latin typeface="Arial"/>
              <a:cs typeface="Arial"/>
            </a:endParaRPr>
          </a:p>
        </p:txBody>
      </p:sp>
      <p:sp>
        <p:nvSpPr>
          <p:cNvPr id="12" name="object 4">
            <a:extLst>
              <a:ext uri="{FF2B5EF4-FFF2-40B4-BE49-F238E27FC236}">
                <a16:creationId xmlns:a16="http://schemas.microsoft.com/office/drawing/2014/main" id="{9F51A8D9-51D2-4FAC-95A8-8F76D5366E2A}"/>
              </a:ext>
            </a:extLst>
          </p:cNvPr>
          <p:cNvSpPr txBox="1"/>
          <p:nvPr/>
        </p:nvSpPr>
        <p:spPr>
          <a:xfrm>
            <a:off x="1524001" y="3886200"/>
            <a:ext cx="9143999"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COMPONENTS</a:t>
            </a:r>
            <a:endParaRPr lang="en-US" spc="-5" dirty="0">
              <a:solidFill>
                <a:prstClr val="black"/>
              </a:solidFill>
              <a:latin typeface="Arial"/>
              <a:cs typeface="Arial"/>
            </a:endParaRPr>
          </a:p>
        </p:txBody>
      </p:sp>
    </p:spTree>
    <p:extLst>
      <p:ext uri="{BB962C8B-B14F-4D97-AF65-F5344CB8AC3E}">
        <p14:creationId xmlns:p14="http://schemas.microsoft.com/office/powerpoint/2010/main" val="1100517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523999" y="1066800"/>
            <a:ext cx="9144000" cy="380232"/>
          </a:xfrm>
          <a:prstGeom prst="rect">
            <a:avLst/>
          </a:prstGeom>
        </p:spPr>
        <p:txBody>
          <a:bodyPr vert="horz" wrap="square" lIns="0" tIns="10795" rIns="0" bIns="0" rtlCol="0">
            <a:spAutoFit/>
          </a:bodyPr>
          <a:lstStyle/>
          <a:p>
            <a:pPr marL="314325" algn="ctr"/>
            <a:r>
              <a:rPr lang="en-US" sz="2400" spc="-5" dirty="0">
                <a:solidFill>
                  <a:prstClr val="black"/>
                </a:solidFill>
                <a:latin typeface="Arial"/>
                <a:cs typeface="Arial"/>
              </a:rPr>
              <a:t>DIDEA</a:t>
            </a:r>
            <a:endParaRPr dirty="0">
              <a:solidFill>
                <a:prstClr val="black"/>
              </a:solidFill>
              <a:latin typeface="Arial"/>
              <a:cs typeface="Arial"/>
            </a:endParaRPr>
          </a:p>
        </p:txBody>
      </p:sp>
      <p:pic>
        <p:nvPicPr>
          <p:cNvPr id="7" name="Picture 6">
            <a:extLst>
              <a:ext uri="{FF2B5EF4-FFF2-40B4-BE49-F238E27FC236}">
                <a16:creationId xmlns:a16="http://schemas.microsoft.com/office/drawing/2014/main" id="{94465741-4E83-4926-AB1E-2E5CAB7EBE5E}"/>
              </a:ext>
            </a:extLst>
          </p:cNvPr>
          <p:cNvPicPr>
            <a:picLocks noChangeAspect="1"/>
          </p:cNvPicPr>
          <p:nvPr/>
        </p:nvPicPr>
        <p:blipFill rotWithShape="1">
          <a:blip r:embed="rId3"/>
          <a:srcRect b="17260"/>
          <a:stretch/>
        </p:blipFill>
        <p:spPr>
          <a:xfrm>
            <a:off x="2895601" y="1447033"/>
            <a:ext cx="6390223" cy="5166113"/>
          </a:xfrm>
          <a:prstGeom prst="rect">
            <a:avLst/>
          </a:prstGeom>
        </p:spPr>
      </p:pic>
      <p:sp>
        <p:nvSpPr>
          <p:cNvPr id="5" name="object 4"/>
          <p:cNvSpPr txBox="1"/>
          <p:nvPr/>
        </p:nvSpPr>
        <p:spPr>
          <a:xfrm>
            <a:off x="1508759" y="304800"/>
            <a:ext cx="9144000" cy="380232"/>
          </a:xfrm>
          <a:prstGeom prst="rect">
            <a:avLst/>
          </a:prstGeom>
        </p:spPr>
        <p:txBody>
          <a:bodyPr vert="horz" wrap="square" lIns="0" tIns="10795" rIns="0" bIns="0" rtlCol="0">
            <a:spAutoFit/>
          </a:bodyPr>
          <a:lstStyle/>
          <a:p>
            <a:pPr marL="314325" algn="ctr"/>
            <a:r>
              <a:rPr lang="en-US" sz="2400" spc="-5" dirty="0">
                <a:solidFill>
                  <a:prstClr val="black"/>
                </a:solidFill>
                <a:latin typeface="Arial"/>
                <a:cs typeface="Arial"/>
              </a:rPr>
              <a:t>EMPLOYMENT</a:t>
            </a:r>
            <a:endParaRPr lang="en-US" sz="2400" dirty="0">
              <a:solidFill>
                <a:prstClr val="black"/>
              </a:solidFill>
              <a:latin typeface="Arial"/>
              <a:cs typeface="Arial"/>
            </a:endParaRPr>
          </a:p>
        </p:txBody>
      </p:sp>
    </p:spTree>
    <p:extLst>
      <p:ext uri="{BB962C8B-B14F-4D97-AF65-F5344CB8AC3E}">
        <p14:creationId xmlns:p14="http://schemas.microsoft.com/office/powerpoint/2010/main" val="2176646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549400" y="686568"/>
            <a:ext cx="9144000" cy="380232"/>
          </a:xfrm>
          <a:prstGeom prst="rect">
            <a:avLst/>
          </a:prstGeom>
        </p:spPr>
        <p:txBody>
          <a:bodyPr vert="horz" wrap="square" lIns="0" tIns="10795" rIns="0" bIns="0" rtlCol="0">
            <a:spAutoFit/>
          </a:bodyPr>
          <a:lstStyle/>
          <a:p>
            <a:pPr marL="314325" algn="ctr"/>
            <a:r>
              <a:rPr lang="en-US" sz="2400" spc="-5" dirty="0">
                <a:solidFill>
                  <a:prstClr val="black"/>
                </a:solidFill>
                <a:latin typeface="Arial"/>
                <a:cs typeface="Arial"/>
              </a:rPr>
              <a:t>APPLYING THE SHOT</a:t>
            </a:r>
            <a:r>
              <a:rPr lang="en-US" sz="2400" spc="-105" dirty="0">
                <a:solidFill>
                  <a:prstClr val="black"/>
                </a:solidFill>
                <a:latin typeface="Arial"/>
                <a:cs typeface="Arial"/>
              </a:rPr>
              <a:t> </a:t>
            </a:r>
            <a:r>
              <a:rPr lang="en-US" sz="2400" spc="-5" dirty="0">
                <a:solidFill>
                  <a:prstClr val="black"/>
                </a:solidFill>
                <a:latin typeface="Arial"/>
                <a:cs typeface="Arial"/>
              </a:rPr>
              <a:t>PROCESS</a:t>
            </a:r>
            <a:endParaRPr lang="en-US" dirty="0">
              <a:solidFill>
                <a:prstClr val="black"/>
              </a:solidFill>
              <a:latin typeface="Arial"/>
              <a:cs typeface="Arial"/>
            </a:endParaRPr>
          </a:p>
        </p:txBody>
      </p:sp>
      <p:sp>
        <p:nvSpPr>
          <p:cNvPr id="6" name="object 4"/>
          <p:cNvSpPr txBox="1"/>
          <p:nvPr/>
        </p:nvSpPr>
        <p:spPr>
          <a:xfrm>
            <a:off x="1508759" y="304800"/>
            <a:ext cx="9144000" cy="380232"/>
          </a:xfrm>
          <a:prstGeom prst="rect">
            <a:avLst/>
          </a:prstGeom>
        </p:spPr>
        <p:txBody>
          <a:bodyPr vert="horz" wrap="square" lIns="0" tIns="10795" rIns="0" bIns="0" rtlCol="0">
            <a:spAutoFit/>
          </a:bodyPr>
          <a:lstStyle/>
          <a:p>
            <a:pPr marL="314325" algn="ctr"/>
            <a:r>
              <a:rPr lang="en-US" sz="2400" spc="-5" dirty="0">
                <a:solidFill>
                  <a:prstClr val="black"/>
                </a:solidFill>
                <a:latin typeface="Arial"/>
                <a:cs typeface="Arial"/>
              </a:rPr>
              <a:t>EMPLOYMENT</a:t>
            </a:r>
            <a:endParaRPr lang="en-US" sz="2400" dirty="0">
              <a:solidFill>
                <a:prstClr val="black"/>
              </a:solidFill>
              <a:latin typeface="Arial"/>
              <a:cs typeface="Arial"/>
            </a:endParaRPr>
          </a:p>
        </p:txBody>
      </p:sp>
      <p:sp>
        <p:nvSpPr>
          <p:cNvPr id="8" name="Rectangle 7"/>
          <p:cNvSpPr/>
          <p:nvPr/>
        </p:nvSpPr>
        <p:spPr>
          <a:xfrm>
            <a:off x="2951536" y="2104025"/>
            <a:ext cx="6258445" cy="523220"/>
          </a:xfrm>
          <a:prstGeom prst="rect">
            <a:avLst/>
          </a:prstGeom>
        </p:spPr>
        <p:txBody>
          <a:bodyPr wrap="none">
            <a:spAutoFit/>
          </a:bodyPr>
          <a:lstStyle/>
          <a:p>
            <a:r>
              <a:rPr lang="en-US" sz="2800" b="0" i="0" u="none" strike="noStrike" baseline="0" dirty="0">
                <a:latin typeface="Times New Roman" panose="02020603050405020304" pitchFamily="18" charset="0"/>
              </a:rPr>
              <a:t>The shot process has three distinct phases:</a:t>
            </a:r>
            <a:endParaRPr lang="en-US" sz="2800" dirty="0"/>
          </a:p>
        </p:txBody>
      </p:sp>
      <p:sp>
        <p:nvSpPr>
          <p:cNvPr id="9" name="Rectangle 8"/>
          <p:cNvSpPr/>
          <p:nvPr/>
        </p:nvSpPr>
        <p:spPr>
          <a:xfrm>
            <a:off x="3354799" y="2878573"/>
            <a:ext cx="1578509" cy="461665"/>
          </a:xfrm>
          <a:prstGeom prst="rect">
            <a:avLst/>
          </a:prstGeom>
        </p:spPr>
        <p:txBody>
          <a:bodyPr wrap="none">
            <a:spAutoFit/>
          </a:bodyPr>
          <a:lstStyle/>
          <a:p>
            <a:pPr marL="285750" indent="-285750">
              <a:buFont typeface="Arial" panose="020B0604020202020204" pitchFamily="34" charset="0"/>
              <a:buChar char="•"/>
            </a:pPr>
            <a:r>
              <a:rPr lang="en-US" sz="2400" b="1" i="0" u="none" strike="noStrike" baseline="0" dirty="0">
                <a:latin typeface="Times New Roman" panose="02020603050405020304" pitchFamily="18" charset="0"/>
              </a:rPr>
              <a:t>Pre-shot</a:t>
            </a:r>
            <a:endParaRPr lang="en-US" sz="2400" dirty="0"/>
          </a:p>
        </p:txBody>
      </p:sp>
      <p:sp>
        <p:nvSpPr>
          <p:cNvPr id="10" name="Rectangle 9"/>
          <p:cNvSpPr/>
          <p:nvPr/>
        </p:nvSpPr>
        <p:spPr>
          <a:xfrm>
            <a:off x="3360298" y="3340238"/>
            <a:ext cx="1072730" cy="461665"/>
          </a:xfrm>
          <a:prstGeom prst="rect">
            <a:avLst/>
          </a:prstGeom>
        </p:spPr>
        <p:txBody>
          <a:bodyPr wrap="none">
            <a:spAutoFit/>
          </a:bodyPr>
          <a:lstStyle/>
          <a:p>
            <a:pPr marL="285750" indent="-285750">
              <a:buFont typeface="Arial" panose="020B0604020202020204" pitchFamily="34" charset="0"/>
              <a:buChar char="•"/>
            </a:pPr>
            <a:r>
              <a:rPr lang="en-US" sz="2400" b="1" i="0" u="none" strike="noStrike" baseline="0" dirty="0">
                <a:latin typeface="Times New Roman" panose="02020603050405020304" pitchFamily="18" charset="0"/>
              </a:rPr>
              <a:t>Shot</a:t>
            </a:r>
            <a:endParaRPr lang="en-US" sz="2400" dirty="0"/>
          </a:p>
        </p:txBody>
      </p:sp>
      <p:sp>
        <p:nvSpPr>
          <p:cNvPr id="11" name="Rectangle 10"/>
          <p:cNvSpPr/>
          <p:nvPr/>
        </p:nvSpPr>
        <p:spPr>
          <a:xfrm>
            <a:off x="3360442" y="3801903"/>
            <a:ext cx="1572866" cy="461665"/>
          </a:xfrm>
          <a:prstGeom prst="rect">
            <a:avLst/>
          </a:prstGeom>
        </p:spPr>
        <p:txBody>
          <a:bodyPr wrap="none">
            <a:spAutoFit/>
          </a:bodyPr>
          <a:lstStyle/>
          <a:p>
            <a:pPr marL="171450" indent="-171450">
              <a:buFont typeface="Arial" panose="020B0604020202020204" pitchFamily="34" charset="0"/>
              <a:buChar char="•"/>
            </a:pPr>
            <a:r>
              <a:rPr lang="en-US" sz="2400" b="1" i="0" u="none" strike="noStrike" baseline="0" dirty="0">
                <a:latin typeface="Times New Roman" panose="02020603050405020304" pitchFamily="18" charset="0"/>
              </a:rPr>
              <a:t>Post-shot</a:t>
            </a:r>
            <a:endParaRPr lang="en-US" sz="2400" dirty="0"/>
          </a:p>
        </p:txBody>
      </p:sp>
    </p:spTree>
    <p:extLst>
      <p:ext uri="{BB962C8B-B14F-4D97-AF65-F5344CB8AC3E}">
        <p14:creationId xmlns:p14="http://schemas.microsoft.com/office/powerpoint/2010/main" val="3824514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val 14"/>
          <p:cNvSpPr/>
          <p:nvPr/>
        </p:nvSpPr>
        <p:spPr>
          <a:xfrm>
            <a:off x="5362575" y="3048000"/>
            <a:ext cx="1485900" cy="1447800"/>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10" name="Group 9"/>
          <p:cNvGrpSpPr/>
          <p:nvPr/>
        </p:nvGrpSpPr>
        <p:grpSpPr>
          <a:xfrm>
            <a:off x="3924300" y="1600200"/>
            <a:ext cx="4343400" cy="4343400"/>
            <a:chOff x="2400300" y="1600200"/>
            <a:chExt cx="4343400" cy="4343400"/>
          </a:xfrm>
          <a:noFill/>
        </p:grpSpPr>
        <p:sp>
          <p:nvSpPr>
            <p:cNvPr id="8" name="Oval 7"/>
            <p:cNvSpPr/>
            <p:nvPr/>
          </p:nvSpPr>
          <p:spPr>
            <a:xfrm>
              <a:off x="3695700" y="3048000"/>
              <a:ext cx="1752600" cy="2895600"/>
            </a:xfrm>
            <a:prstGeom prst="ellipse">
              <a:avLst/>
            </a:prstGeom>
            <a:grp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Oval 1"/>
            <p:cNvSpPr/>
            <p:nvPr/>
          </p:nvSpPr>
          <p:spPr>
            <a:xfrm>
              <a:off x="3695700" y="1600200"/>
              <a:ext cx="1752600" cy="2895600"/>
            </a:xfrm>
            <a:prstGeom prst="ellipse">
              <a:avLst/>
            </a:prstGeom>
            <a:grp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Oval 5"/>
            <p:cNvSpPr/>
            <p:nvPr/>
          </p:nvSpPr>
          <p:spPr>
            <a:xfrm rot="5400000">
              <a:off x="4419600" y="2324100"/>
              <a:ext cx="1752600" cy="2895600"/>
            </a:xfrm>
            <a:prstGeom prst="ellipse">
              <a:avLst/>
            </a:prstGeom>
            <a:grp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 name="Oval 6"/>
            <p:cNvSpPr/>
            <p:nvPr/>
          </p:nvSpPr>
          <p:spPr>
            <a:xfrm rot="5400000">
              <a:off x="2971800" y="2324100"/>
              <a:ext cx="1752600" cy="2895600"/>
            </a:xfrm>
            <a:prstGeom prst="ellipse">
              <a:avLst/>
            </a:prstGeom>
            <a:grp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 name="object 4"/>
          <p:cNvSpPr txBox="1"/>
          <p:nvPr/>
        </p:nvSpPr>
        <p:spPr>
          <a:xfrm>
            <a:off x="1508759" y="304800"/>
            <a:ext cx="9144000" cy="380232"/>
          </a:xfrm>
          <a:prstGeom prst="rect">
            <a:avLst/>
          </a:prstGeom>
        </p:spPr>
        <p:txBody>
          <a:bodyPr vert="horz" wrap="square" lIns="0" tIns="10795" rIns="0" bIns="0" rtlCol="0">
            <a:spAutoFit/>
          </a:bodyPr>
          <a:lstStyle/>
          <a:p>
            <a:pPr marL="314325" algn="ctr"/>
            <a:r>
              <a:rPr lang="en-US" sz="2400" spc="-5" dirty="0">
                <a:solidFill>
                  <a:prstClr val="black"/>
                </a:solidFill>
                <a:latin typeface="Arial"/>
                <a:cs typeface="Arial"/>
              </a:rPr>
              <a:t>EMPLOYMENT</a:t>
            </a:r>
            <a:endParaRPr lang="en-US" sz="2400" dirty="0">
              <a:solidFill>
                <a:prstClr val="black"/>
              </a:solidFill>
              <a:latin typeface="Arial"/>
              <a:cs typeface="Arial"/>
            </a:endParaRPr>
          </a:p>
        </p:txBody>
      </p:sp>
      <p:sp>
        <p:nvSpPr>
          <p:cNvPr id="5" name="object 4"/>
          <p:cNvSpPr txBox="1"/>
          <p:nvPr/>
        </p:nvSpPr>
        <p:spPr>
          <a:xfrm>
            <a:off x="1524000" y="1066800"/>
            <a:ext cx="9144000" cy="380232"/>
          </a:xfrm>
          <a:prstGeom prst="rect">
            <a:avLst/>
          </a:prstGeom>
        </p:spPr>
        <p:txBody>
          <a:bodyPr vert="horz" wrap="square" lIns="0" tIns="10795" rIns="0" bIns="0" rtlCol="0">
            <a:spAutoFit/>
          </a:bodyPr>
          <a:lstStyle/>
          <a:p>
            <a:pPr marL="314325" algn="ctr"/>
            <a:r>
              <a:rPr lang="en-US" sz="2400" spc="-5" dirty="0">
                <a:solidFill>
                  <a:prstClr val="black"/>
                </a:solidFill>
                <a:latin typeface="Arial"/>
                <a:cs typeface="Arial"/>
              </a:rPr>
              <a:t>THE SHOT</a:t>
            </a:r>
            <a:r>
              <a:rPr lang="en-US" sz="2400" spc="-105" dirty="0">
                <a:solidFill>
                  <a:prstClr val="black"/>
                </a:solidFill>
                <a:latin typeface="Arial"/>
                <a:cs typeface="Arial"/>
              </a:rPr>
              <a:t> </a:t>
            </a:r>
            <a:r>
              <a:rPr lang="en-US" sz="2400" spc="-5" dirty="0">
                <a:solidFill>
                  <a:prstClr val="black"/>
                </a:solidFill>
                <a:latin typeface="Arial"/>
                <a:cs typeface="Arial"/>
              </a:rPr>
              <a:t>PROCESS</a:t>
            </a:r>
            <a:endParaRPr lang="en-US" dirty="0">
              <a:solidFill>
                <a:prstClr val="black"/>
              </a:solidFill>
              <a:latin typeface="Arial"/>
              <a:cs typeface="Arial"/>
            </a:endParaRPr>
          </a:p>
        </p:txBody>
      </p:sp>
      <p:sp>
        <p:nvSpPr>
          <p:cNvPr id="9" name="TextBox 8"/>
          <p:cNvSpPr txBox="1"/>
          <p:nvPr/>
        </p:nvSpPr>
        <p:spPr>
          <a:xfrm>
            <a:off x="5467350" y="3352801"/>
            <a:ext cx="1257300" cy="646331"/>
          </a:xfrm>
          <a:prstGeom prst="rect">
            <a:avLst/>
          </a:prstGeom>
          <a:noFill/>
        </p:spPr>
        <p:txBody>
          <a:bodyPr wrap="square" rtlCol="0">
            <a:spAutoFit/>
          </a:bodyPr>
          <a:lstStyle/>
          <a:p>
            <a:pPr algn="ctr"/>
            <a:r>
              <a:rPr lang="en-US" b="1" dirty="0">
                <a:solidFill>
                  <a:prstClr val="black"/>
                </a:solidFill>
              </a:rPr>
              <a:t>THE SHOT PROCESS</a:t>
            </a:r>
          </a:p>
        </p:txBody>
      </p:sp>
      <p:sp>
        <p:nvSpPr>
          <p:cNvPr id="11" name="TextBox 10"/>
          <p:cNvSpPr txBox="1"/>
          <p:nvPr/>
        </p:nvSpPr>
        <p:spPr>
          <a:xfrm>
            <a:off x="5452109" y="1996565"/>
            <a:ext cx="1257300" cy="369332"/>
          </a:xfrm>
          <a:prstGeom prst="rect">
            <a:avLst/>
          </a:prstGeom>
          <a:noFill/>
        </p:spPr>
        <p:txBody>
          <a:bodyPr wrap="square" rtlCol="0">
            <a:spAutoFit/>
          </a:bodyPr>
          <a:lstStyle/>
          <a:p>
            <a:pPr algn="ctr"/>
            <a:r>
              <a:rPr lang="en-US" b="1" dirty="0">
                <a:solidFill>
                  <a:prstClr val="black"/>
                </a:solidFill>
              </a:rPr>
              <a:t>STABILITY</a:t>
            </a:r>
          </a:p>
        </p:txBody>
      </p:sp>
      <p:sp>
        <p:nvSpPr>
          <p:cNvPr id="12" name="TextBox 11"/>
          <p:cNvSpPr txBox="1"/>
          <p:nvPr/>
        </p:nvSpPr>
        <p:spPr>
          <a:xfrm>
            <a:off x="6880225" y="3491299"/>
            <a:ext cx="1257300" cy="369332"/>
          </a:xfrm>
          <a:prstGeom prst="rect">
            <a:avLst/>
          </a:prstGeom>
          <a:noFill/>
        </p:spPr>
        <p:txBody>
          <a:bodyPr wrap="square" rtlCol="0">
            <a:spAutoFit/>
          </a:bodyPr>
          <a:lstStyle/>
          <a:p>
            <a:pPr algn="ctr"/>
            <a:r>
              <a:rPr lang="en-US" b="1" dirty="0">
                <a:solidFill>
                  <a:prstClr val="black"/>
                </a:solidFill>
              </a:rPr>
              <a:t>AIM</a:t>
            </a:r>
          </a:p>
        </p:txBody>
      </p:sp>
      <p:sp>
        <p:nvSpPr>
          <p:cNvPr id="13" name="TextBox 12"/>
          <p:cNvSpPr txBox="1"/>
          <p:nvPr/>
        </p:nvSpPr>
        <p:spPr>
          <a:xfrm>
            <a:off x="5480050" y="4846671"/>
            <a:ext cx="1257300" cy="369332"/>
          </a:xfrm>
          <a:prstGeom prst="rect">
            <a:avLst/>
          </a:prstGeom>
          <a:noFill/>
        </p:spPr>
        <p:txBody>
          <a:bodyPr wrap="square" rtlCol="0">
            <a:spAutoFit/>
          </a:bodyPr>
          <a:lstStyle/>
          <a:p>
            <a:pPr algn="ctr"/>
            <a:r>
              <a:rPr lang="en-US" b="1" dirty="0">
                <a:solidFill>
                  <a:prstClr val="black"/>
                </a:solidFill>
              </a:rPr>
              <a:t>CONTROL</a:t>
            </a:r>
          </a:p>
        </p:txBody>
      </p:sp>
      <p:sp>
        <p:nvSpPr>
          <p:cNvPr id="14" name="TextBox 13"/>
          <p:cNvSpPr txBox="1"/>
          <p:nvPr/>
        </p:nvSpPr>
        <p:spPr>
          <a:xfrm>
            <a:off x="3898901" y="3587234"/>
            <a:ext cx="1489709" cy="369332"/>
          </a:xfrm>
          <a:prstGeom prst="rect">
            <a:avLst/>
          </a:prstGeom>
          <a:noFill/>
        </p:spPr>
        <p:txBody>
          <a:bodyPr wrap="square" rtlCol="0">
            <a:spAutoFit/>
          </a:bodyPr>
          <a:lstStyle/>
          <a:p>
            <a:pPr algn="ctr"/>
            <a:r>
              <a:rPr lang="en-US" b="1" dirty="0">
                <a:solidFill>
                  <a:prstClr val="black"/>
                </a:solidFill>
              </a:rPr>
              <a:t>MOVEMENT</a:t>
            </a:r>
          </a:p>
        </p:txBody>
      </p:sp>
    </p:spTree>
    <p:extLst>
      <p:ext uri="{BB962C8B-B14F-4D97-AF65-F5344CB8AC3E}">
        <p14:creationId xmlns:p14="http://schemas.microsoft.com/office/powerpoint/2010/main" val="2578889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text, map&#10;&#10;Description automatically generated">
            <a:extLst>
              <a:ext uri="{FF2B5EF4-FFF2-40B4-BE49-F238E27FC236}">
                <a16:creationId xmlns:a16="http://schemas.microsoft.com/office/drawing/2014/main" id="{B8177D83-F21C-4206-AB3B-F1E418B03A15}"/>
              </a:ext>
            </a:extLst>
          </p:cNvPr>
          <p:cNvPicPr>
            <a:picLocks noChangeAspect="1"/>
          </p:cNvPicPr>
          <p:nvPr/>
        </p:nvPicPr>
        <p:blipFill>
          <a:blip r:embed="rId3">
            <a:alphaModFix/>
            <a:extLst>
              <a:ext uri="{BEBA8EAE-BF5A-486C-A8C5-ECC9F3942E4B}">
                <a14:imgProps xmlns:a14="http://schemas.microsoft.com/office/drawing/2010/main">
                  <a14:imgLayer r:embed="rId4">
                    <a14:imgEffect>
                      <a14:saturation sat="153000"/>
                    </a14:imgEffect>
                  </a14:imgLayer>
                </a14:imgProps>
              </a:ext>
              <a:ext uri="{28A0092B-C50C-407E-A947-70E740481C1C}">
                <a14:useLocalDpi xmlns:a14="http://schemas.microsoft.com/office/drawing/2010/main" val="0"/>
              </a:ext>
            </a:extLst>
          </a:blip>
          <a:stretch>
            <a:fillRect/>
          </a:stretch>
        </p:blipFill>
        <p:spPr>
          <a:xfrm>
            <a:off x="438150" y="566737"/>
            <a:ext cx="9086850" cy="6119813"/>
          </a:xfrm>
          <a:prstGeom prst="rect">
            <a:avLst/>
          </a:prstGeom>
        </p:spPr>
      </p:pic>
    </p:spTree>
    <p:extLst>
      <p:ext uri="{BB962C8B-B14F-4D97-AF65-F5344CB8AC3E}">
        <p14:creationId xmlns:p14="http://schemas.microsoft.com/office/powerpoint/2010/main" val="299820723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TotalTime>
  <Words>1430</Words>
  <Application>Microsoft Office PowerPoint</Application>
  <PresentationFormat>Widescreen</PresentationFormat>
  <Paragraphs>124</Paragraphs>
  <Slides>10</Slides>
  <Notes>9</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10</vt:i4>
      </vt:variant>
    </vt:vector>
  </HeadingPairs>
  <TitlesOfParts>
    <vt:vector size="15" baseType="lpstr">
      <vt:lpstr>Arial</vt:lpstr>
      <vt:lpstr>Calibri</vt:lpstr>
      <vt:lpstr>Times New Roman</vt:lpstr>
      <vt:lpstr>1_Office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Stallings, Daniel E SFC MIL TRADOC USA</dc:creator>
  <cp:lastModifiedBy>kalen peugh</cp:lastModifiedBy>
  <cp:revision>8</cp:revision>
  <dcterms:created xsi:type="dcterms:W3CDTF">2019-10-11T19:01:06Z</dcterms:created>
  <dcterms:modified xsi:type="dcterms:W3CDTF">2021-08-22T02:42:09Z</dcterms:modified>
</cp:coreProperties>
</file>