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</p:sldMasterIdLst>
  <p:notesMasterIdLst>
    <p:notesMasterId r:id="rId10"/>
  </p:notesMasterIdLst>
  <p:sldIdLst>
    <p:sldId id="263" r:id="rId3"/>
    <p:sldId id="261" r:id="rId4"/>
    <p:sldId id="262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E448F-E588-48D5-BA41-C130C8455831}" type="datetimeFigureOut">
              <a:rPr lang="en-US" smtClean="0"/>
              <a:t>9/15/2020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53D88-6B97-40E8-9134-2201BFF2D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52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Begin</a:t>
            </a:r>
            <a:r>
              <a:rPr lang="en-US" baseline="0" dirty="0" smtClean="0"/>
              <a:t> by asking pointed question to get concrete knowledge of the class: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Example questions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the 4 Rules of Safe Weapons handling?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are the three components that make up safety? 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6355-E714-4160-8C44-8CB755025E2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58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Safety Considerations: Fire</a:t>
            </a:r>
            <a:r>
              <a:rPr lang="en-US" baseline="0" dirty="0" smtClean="0"/>
              <a:t> escape plan should be reference </a:t>
            </a:r>
          </a:p>
          <a:p>
            <a:endParaRPr lang="en-US" baseline="0" dirty="0" smtClean="0"/>
          </a:p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Risk Assessment:  Low</a:t>
            </a:r>
          </a:p>
          <a:p>
            <a:pPr eaLnBrk="1" hangingPunct="1"/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Environmental Considerations:  Keep</a:t>
            </a:r>
            <a:r>
              <a:rPr lang="en-US" altLang="en-US" baseline="0" dirty="0" smtClean="0">
                <a:solidFill>
                  <a:srgbClr val="000000"/>
                </a:solidFill>
              </a:rPr>
              <a:t> tops on bottles when not in use and </a:t>
            </a:r>
            <a:r>
              <a:rPr lang="en-US" altLang="en-US" dirty="0" smtClean="0">
                <a:solidFill>
                  <a:srgbClr val="000000"/>
                </a:solidFill>
              </a:rPr>
              <a:t>remember to remove all trash from the classroom.</a:t>
            </a:r>
          </a:p>
          <a:p>
            <a:pPr eaLnBrk="1" hangingPunct="1"/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Evaluation:  You will be evaluated formally on written examinations which you must achieve a minimum of 70% to continue the course.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6355-E714-4160-8C44-8CB755025E2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13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dirty="0" smtClean="0"/>
              <a:t>Tactical movement of the Soldier is classified in two ways: vertical and</a:t>
            </a:r>
            <a:r>
              <a:rPr lang="en-US" baseline="0" dirty="0" smtClean="0"/>
              <a:t> </a:t>
            </a:r>
            <a:r>
              <a:rPr lang="en-US" dirty="0" smtClean="0"/>
              <a:t>horizontal. Each require specific considerations to maintain and adequately apply the</a:t>
            </a:r>
            <a:r>
              <a:rPr lang="en-US" baseline="0" dirty="0" smtClean="0"/>
              <a:t> </a:t>
            </a:r>
            <a:r>
              <a:rPr lang="en-US" dirty="0" smtClean="0"/>
              <a:t>other functional elements during the shot process.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2F6355-E714-4160-8C44-8CB755025E2B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76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During forward movement,—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Roll the foot heel to toe to best provide a stable firing platform.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Shooting while moving should be very close to the natural walking gait and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come directly from the position obtained while stationary.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weapon at the ready position. Always maintain awareness of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surroundings, both to your left and right, at all times during movement.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Maintain an aggressive position.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The feet should almost fall in line during movement. This straight-line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movement will reduce the arc of movement and visible “bouncing” of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sight picture.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muzzle of the weapon facing down range toward the expected or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detected threat.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hips as stationary as possible. Use the upper body as a turret,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twisting at the waist, maintaining proper platform with the upper body.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Retrograde movement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is where the orientation of the weapon remains to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Soldier’s front while the Soldier methodically moves rearward.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During retrograde movement, the Soldier should—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Take only one or two steps that will open the distance or reposition the feet.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Place the feet in a toe to heel manner and drop the center body mass by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consciously bending the knees, using a reverse combat glide.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Maintain situational awareness of team members, debris, and terrain.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Use the knees as a shock absorber to steady the body movement to maintain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the stability of the upper body, stabilizing the rifle sight(s) on the target.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Ensure all movement is smooth and steady to maintain stability.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Bend forward at the waist to put as much mass as possible behind the weapon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for recoil management.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muzzle oriented downrange toward the expected or detected threat.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hips as stationary as possible. Use the upper body as a turret,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twisting at the waist, maintaining proper platform with the upper body.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Lateral movement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is where the Soldier maintains weapon orientation downrange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at the expected or detected threat while moving to the left or right. In the most extreme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cases, the target will be offset 90 degrees or more from the direction of movement.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Place their feet heel to toe and drop their center mass by consciously bending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the knees.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Use the knees as a shock absorber to steady the body movement to maintain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the stability of the upper body, stabilizing the rifle sight(s) on the target.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Ensure all movement is smooth and steady to maintain stability.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Bend forward at the waist to put as much mass as possible behind the weapon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for recoil management.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Roll the foot, heel to toe, as you place the foot on the ground and lift it up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again to provide for the smoothest motion possible.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weapon at the alert or ready carry. Do not aim in on the target until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ready to engage.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Maintain awareness of the surroundings, both to the left and right, at all times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during movement.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Trigger control when moving is based on the wobble area. The Soldier shoots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when the sights are most stable, not based on foot position.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muzzle of the weapon facing down range toward the threat.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When moving, the placement of the feet should be heel to toe.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Do not overstep or cross the feet, because this can decrease the Soldier’s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balance and center of gravity.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Keep the hips as stationary as possible. Use the upper body as a turret,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twisting at the waist, maintaining proper platform with the upper body.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1" i="1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Note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. It is more difficult to engage adversaries to the firing side while moving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laterally. The twist required to achieve a full 90-degree offset requires proper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repetitive training. The basic concept of movement must be maintained, from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foot placement to platform.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Turning movement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are used to engage widely dispersed targets in the oblique and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on the flanks. Turning skills are just as valuable in a rapidly changing combat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environment as firing on the move (such as lateral movement) skills are and should only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be used with the alert carry.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When executing a turn to either side, the Soldier will—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Look first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. Turn head to the direction of the turn first.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Weapon follows the eyes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. The Soldier moves the weapon smoothly to where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the eyes go.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Follow with the body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. The body will begin movement with the movement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of the weapon. Soldiers finish the body movement smoothly to maintain the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best possible stability for the weapon.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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Maintain situational awareness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. The Soldier must be completely aware of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the surrounding terrain, particularly for tripping hazards. When necessary,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Soldiers should visually check their surroundings during the turning action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and return their vision to the target area as quickly as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6355-E714-4160-8C44-8CB755025E2B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978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2F6355-E714-4160-8C44-8CB755025E2B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2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1"/>
            <a:ext cx="10363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17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96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14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86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398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772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8" y="2301684"/>
            <a:ext cx="10760287" cy="207749"/>
          </a:xfrm>
          <a:prstGeom prst="rect">
            <a:avLst/>
          </a:prstGeom>
        </p:spPr>
        <p:txBody>
          <a:bodyPr lIns="0" tIns="0" rIns="0" bIns="0"/>
          <a:lstStyle>
            <a:lvl1pPr>
              <a:defRPr sz="13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7" y="6553794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9050">
              <a:lnSpc>
                <a:spcPts val="2396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19050">
                <a:lnSpc>
                  <a:spcPts val="2396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583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8" y="2301684"/>
            <a:ext cx="10760287" cy="207749"/>
          </a:xfrm>
          <a:prstGeom prst="rect">
            <a:avLst/>
          </a:prstGeom>
        </p:spPr>
        <p:txBody>
          <a:bodyPr lIns="0" tIns="0" rIns="0" bIns="0"/>
          <a:lstStyle>
            <a:lvl1pPr>
              <a:defRPr sz="13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7" y="6553794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9050">
              <a:lnSpc>
                <a:spcPts val="2396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19050">
                <a:lnSpc>
                  <a:spcPts val="2396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821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30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04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65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083" y="244855"/>
            <a:ext cx="7808807" cy="299720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6" y="6553792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3195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25400">
                <a:lnSpc>
                  <a:spcPts val="3195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24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8" y="2301684"/>
            <a:ext cx="10760287" cy="207749"/>
          </a:xfrm>
          <a:prstGeom prst="rect">
            <a:avLst/>
          </a:prstGeom>
        </p:spPr>
        <p:txBody>
          <a:bodyPr lIns="0" tIns="0" rIns="0" bIns="0"/>
          <a:lstStyle>
            <a:lvl1pPr>
              <a:defRPr sz="13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7" y="6553794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9050">
              <a:lnSpc>
                <a:spcPts val="2396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19050">
                <a:lnSpc>
                  <a:spcPts val="2396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71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8" y="2301684"/>
            <a:ext cx="10760287" cy="207749"/>
          </a:xfrm>
          <a:prstGeom prst="rect">
            <a:avLst/>
          </a:prstGeom>
        </p:spPr>
        <p:txBody>
          <a:bodyPr lIns="0" tIns="0" rIns="0" bIns="0"/>
          <a:lstStyle>
            <a:lvl1pPr>
              <a:defRPr sz="13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21867" y="6553794"/>
            <a:ext cx="595205" cy="422909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9050">
              <a:lnSpc>
                <a:spcPts val="2396"/>
              </a:lnSpc>
            </a:pPr>
            <a:fld id="{81D60167-4931-47E6-BA6A-407CBD079E47}" type="slidenum">
              <a:rPr lang="en-US" smtClean="0">
                <a:solidFill>
                  <a:prstClr val="black"/>
                </a:solidFill>
              </a:rPr>
              <a:pPr marL="19050">
                <a:lnSpc>
                  <a:spcPts val="2396"/>
                </a:lnSpc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85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1"/>
            <a:ext cx="10363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7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7" y="2301682"/>
            <a:ext cx="107602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303" y="4483"/>
            <a:ext cx="1818815" cy="1443318"/>
          </a:xfrm>
          <a:prstGeom prst="rect">
            <a:avLst/>
          </a:prstGeom>
        </p:spPr>
      </p:pic>
      <p:sp>
        <p:nvSpPr>
          <p:cNvPr id="6" name="object 2"/>
          <p:cNvSpPr txBox="1"/>
          <p:nvPr userDrawn="1"/>
        </p:nvSpPr>
        <p:spPr>
          <a:xfrm>
            <a:off x="1887083" y="76200"/>
            <a:ext cx="7808807" cy="28937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10"/>
              </a:spcBef>
            </a:pPr>
            <a:r>
              <a:rPr sz="1800" b="1" spc="-5" dirty="0">
                <a:solidFill>
                  <a:prstClr val="black"/>
                </a:solidFill>
                <a:latin typeface="Arial"/>
                <a:cs typeface="Arial"/>
              </a:rPr>
              <a:t>Preliminary Marksmanship Instruction and</a:t>
            </a:r>
            <a:r>
              <a:rPr sz="1800" b="1" spc="-9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prstClr val="black"/>
                </a:solidFill>
                <a:latin typeface="Arial"/>
                <a:cs typeface="Arial"/>
              </a:rPr>
              <a:t>Evaluation</a:t>
            </a:r>
            <a:endParaRPr sz="18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3660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2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5857" y="2301682"/>
            <a:ext cx="1076028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303" y="4483"/>
            <a:ext cx="1818815" cy="1443318"/>
          </a:xfrm>
          <a:prstGeom prst="rect">
            <a:avLst/>
          </a:prstGeom>
        </p:spPr>
      </p:pic>
      <p:sp>
        <p:nvSpPr>
          <p:cNvPr id="6" name="object 2"/>
          <p:cNvSpPr txBox="1"/>
          <p:nvPr userDrawn="1"/>
        </p:nvSpPr>
        <p:spPr>
          <a:xfrm>
            <a:off x="1887083" y="76200"/>
            <a:ext cx="7808807" cy="28937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10"/>
              </a:spcBef>
            </a:pPr>
            <a:r>
              <a:rPr sz="1800" b="1" spc="-5" dirty="0">
                <a:solidFill>
                  <a:prstClr val="black"/>
                </a:solidFill>
                <a:latin typeface="Arial"/>
                <a:cs typeface="Arial"/>
              </a:rPr>
              <a:t>Preliminary Marksmanship Instruction and</a:t>
            </a:r>
            <a:r>
              <a:rPr sz="1800" b="1" spc="-9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prstClr val="black"/>
                </a:solidFill>
                <a:latin typeface="Arial"/>
                <a:cs typeface="Arial"/>
              </a:rPr>
              <a:t>Evaluation</a:t>
            </a:r>
            <a:endParaRPr sz="1800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296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72146" y="1143001"/>
            <a:ext cx="289906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</a:rPr>
              <a:t>LSA </a:t>
            </a:r>
            <a:r>
              <a:rPr lang="en-US" sz="2800" dirty="0" smtClean="0">
                <a:solidFill>
                  <a:prstClr val="black"/>
                </a:solidFill>
              </a:rPr>
              <a:t>6:</a:t>
            </a:r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 smtClean="0">
                <a:solidFill>
                  <a:prstClr val="black"/>
                </a:solidFill>
              </a:rPr>
              <a:t>Shot process Cont.</a:t>
            </a:r>
          </a:p>
          <a:p>
            <a:pPr algn="ctr"/>
            <a:r>
              <a:rPr lang="en-US" sz="2800" b="1" dirty="0" smtClean="0">
                <a:solidFill>
                  <a:prstClr val="black"/>
                </a:solidFill>
              </a:rPr>
              <a:t>Movement</a:t>
            </a:r>
            <a:endParaRPr lang="en-US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741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34694" y="1447801"/>
            <a:ext cx="67056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ACTION: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knowledge of Army service Rifle preliminary marksmanship instruction. </a:t>
            </a: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CONDITION: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classroom environment, given TC 3-22.9, </a:t>
            </a: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Rifle and Carbine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STANDARD: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how to apply and train Rifle Marksmanship utilizing the US Army Service Rifle in accordance with applicable command guidance, TC 3-22.9 Rifle and Carbine and TC 3-20.0 Integrated Weapons Training</a:t>
            </a:r>
          </a:p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44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609601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prstClr val="black"/>
                </a:solidFill>
              </a:rPr>
              <a:t>INTRODUCTION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1" y="1905000"/>
            <a:ext cx="4647747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Safety Considerations:</a:t>
            </a: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Risk Assessment:</a:t>
            </a: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Environmental Considerations:</a:t>
            </a:r>
          </a:p>
          <a:p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</a:endParaRPr>
          </a:p>
          <a:p>
            <a:r>
              <a:rPr lang="en-US" sz="2800" dirty="0">
                <a:solidFill>
                  <a:prstClr val="black"/>
                </a:solidFill>
              </a:rPr>
              <a:t>Evaluation:</a:t>
            </a:r>
          </a:p>
          <a:p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46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"/>
          <p:cNvSpPr txBox="1"/>
          <p:nvPr/>
        </p:nvSpPr>
        <p:spPr>
          <a:xfrm>
            <a:off x="1524001" y="1066800"/>
            <a:ext cx="9143999" cy="38023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55880" algn="ctr"/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MOVEMENT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="" xmlns:a16="http://schemas.microsoft.com/office/drawing/2014/main" id="{F57B774F-995D-498B-9643-9121411CA485}"/>
              </a:ext>
            </a:extLst>
          </p:cNvPr>
          <p:cNvSpPr txBox="1"/>
          <p:nvPr/>
        </p:nvSpPr>
        <p:spPr>
          <a:xfrm>
            <a:off x="1524000" y="305568"/>
            <a:ext cx="9144000" cy="38023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55880" algn="ctr"/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FUNCTIONAL</a:t>
            </a:r>
            <a:r>
              <a:rPr lang="en-US" sz="24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ELEMENTS</a:t>
            </a:r>
            <a:endParaRPr lang="en-US" spc="-5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65696" y="1828032"/>
            <a:ext cx="6660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the process of the Soldier moving tactically during the engagement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765696" y="2578364"/>
          <a:ext cx="2031488" cy="7169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488"/>
              </a:tblGrid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</a:rPr>
                        <a:t>Vertical</a:t>
                      </a:r>
                      <a:r>
                        <a:rPr lang="en-US" sz="1600" b="1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Up and Down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394814" y="2578365"/>
          <a:ext cx="2031488" cy="16872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488"/>
              </a:tblGrid>
              <a:tr h="695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</a:rPr>
                        <a:t>Horizontal</a:t>
                      </a:r>
                      <a:r>
                        <a:rPr lang="en-US" sz="1600" b="1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Forward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Retrograde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Lateral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84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Turning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3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060893" y="2301682"/>
            <a:ext cx="8070215" cy="276999"/>
          </a:xfrm>
        </p:spPr>
        <p:txBody>
          <a:bodyPr/>
          <a:lstStyle/>
          <a:p>
            <a:r>
              <a:rPr lang="en-US" b="1" dirty="0"/>
              <a:t>Vertical movements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05000" y="2750404"/>
            <a:ext cx="7086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Change between any of the primary firing positions; standing, crouched, kneeling, sitting, or prone.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05000" y="3753124"/>
            <a:ext cx="5824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Negotiate stairwells in urban environments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5001" y="4411912"/>
            <a:ext cx="71593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</a:rPr>
              <a:t>Travel across inclined or descending surfaces, obstacles, or terrain.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51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060893" y="2301682"/>
            <a:ext cx="8070215" cy="307777"/>
          </a:xfrm>
        </p:spPr>
        <p:txBody>
          <a:bodyPr/>
          <a:lstStyle/>
          <a:p>
            <a:r>
              <a:rPr lang="en-US" sz="2000" b="1" dirty="0"/>
              <a:t>Horizontal movements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2060892" y="3124200"/>
            <a:ext cx="6625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</a:rPr>
              <a:t>Forward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– movement in a direction directly toward the adversary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60892" y="3657601"/>
            <a:ext cx="76927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</a:rPr>
              <a:t>Retrograde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– movement rearward, in a direction away from the threat while</a:t>
            </a: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    maintaining weapon orientation on the threat.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60892" y="4303932"/>
            <a:ext cx="75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</a:rPr>
              <a:t>Lateral right/left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– lateral, diagonal, forward, or retrograde movement to</a:t>
            </a: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    the right or left.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0892" y="4950262"/>
            <a:ext cx="72355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prstClr val="black"/>
                </a:solidFill>
                <a:latin typeface="Times New Roman" panose="02020603050405020304" pitchFamily="18" charset="0"/>
              </a:rPr>
              <a:t>Turning left/right/about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– actions taken by the Soldier to change the</a:t>
            </a: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     weapon orientation left/right or to the rear, followed by the Soldier’s</a:t>
            </a: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      direction of travel turning to the same orientation.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7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174367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two movement techniques?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524000" y="2168932"/>
            <a:ext cx="9144000" cy="1267098"/>
            <a:chOff x="0" y="2168932"/>
            <a:chExt cx="9144000" cy="1267098"/>
          </a:xfrm>
        </p:grpSpPr>
        <p:sp>
          <p:nvSpPr>
            <p:cNvPr id="10" name="TextBox 9"/>
            <p:cNvSpPr txBox="1"/>
            <p:nvPr/>
          </p:nvSpPr>
          <p:spPr>
            <a:xfrm>
              <a:off x="0" y="2168932"/>
              <a:ext cx="914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 Vertical movement</a:t>
              </a:r>
            </a:p>
            <a:p>
              <a:r>
                <a:rPr lang="en-US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 Horizontal Movement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2971800"/>
              <a:ext cx="9144000" cy="464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2700" marR="302260">
                <a:lnSpc>
                  <a:spcPts val="2850"/>
                </a:lnSpc>
                <a:spcBef>
                  <a:spcPts val="125"/>
                </a:spcBef>
                <a:tabLst>
                  <a:tab pos="424815" algn="l"/>
                  <a:tab pos="425450" algn="l"/>
                </a:tabLst>
              </a:pPr>
              <a:endParaRPr lang="en-US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524000" y="2987725"/>
            <a:ext cx="9144000" cy="464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02260">
              <a:lnSpc>
                <a:spcPts val="2850"/>
              </a:lnSpc>
              <a:spcBef>
                <a:spcPts val="125"/>
              </a:spcBef>
              <a:tabLst>
                <a:tab pos="424815" algn="l"/>
                <a:tab pos="425450" algn="l"/>
              </a:tabLst>
            </a:pP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What are some examples of Vertical Movement?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0" y="337167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Change between any of the primary firing positions; standing, crouched,</a:t>
            </a:r>
          </a:p>
          <a:p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kneeling, sitting, or prone.</a:t>
            </a:r>
          </a:p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Negotiate stairwells in urban environments.</a:t>
            </a:r>
          </a:p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Travel across inclined or descending surfaces, obstacles, or terrain.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1524000" y="1067568"/>
            <a:ext cx="9144000" cy="38023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ctr">
              <a:spcBef>
                <a:spcPts val="690"/>
              </a:spcBef>
            </a:pP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EMPLOYMENT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0" y="4793570"/>
            <a:ext cx="9144000" cy="464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302260">
              <a:lnSpc>
                <a:spcPts val="2850"/>
              </a:lnSpc>
              <a:spcBef>
                <a:spcPts val="125"/>
              </a:spcBef>
              <a:tabLst>
                <a:tab pos="424815" algn="l"/>
                <a:tab pos="425450" algn="l"/>
              </a:tabLst>
            </a:pPr>
            <a:r>
              <a:rPr lang="en-US" sz="2400" spc="-5" dirty="0">
                <a:solidFill>
                  <a:prstClr val="black"/>
                </a:solidFill>
                <a:latin typeface="Arial"/>
                <a:cs typeface="Arial"/>
              </a:rPr>
              <a:t>What are some examples of horizontal Movement?</a:t>
            </a:r>
            <a:endParaRPr lang="en-US" sz="24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518160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Forward </a:t>
            </a:r>
          </a:p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Retrograde </a:t>
            </a:r>
          </a:p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Lateral right/left </a:t>
            </a:r>
          </a:p>
          <a:p>
            <a:r>
              <a:rPr lang="en-US" sz="1400" dirty="0">
                <a:solidFill>
                  <a:prstClr val="black"/>
                </a:solidFill>
                <a:latin typeface="Wingdings-Regular"/>
              </a:rPr>
              <a:t>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</a:rPr>
              <a:t>Turning left/right/about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04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1" grpId="0"/>
      <p:bldP spid="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1323</Words>
  <Application>Microsoft Office PowerPoint</Application>
  <PresentationFormat>Widescreen</PresentationFormat>
  <Paragraphs>163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Wingdings-Regular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Stallings, Daniel E SFC MIL TRADOC USA</dc:creator>
  <cp:lastModifiedBy>Vandrew, Travis L. SGT. MIL TRADOC</cp:lastModifiedBy>
  <cp:revision>3</cp:revision>
  <dcterms:created xsi:type="dcterms:W3CDTF">2019-10-11T19:33:58Z</dcterms:created>
  <dcterms:modified xsi:type="dcterms:W3CDTF">2020-09-15T15:02:38Z</dcterms:modified>
</cp:coreProperties>
</file>