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9FD14-A60C-4DC4-85D2-8EA1E8E1EF55}" v="252" dt="2023-10-31T19:31:38.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en peugh" userId="7b9be500a8ef91ad" providerId="LiveId" clId="{F739FD14-A60C-4DC4-85D2-8EA1E8E1EF55}"/>
    <pc:docChg chg="undo custSel addSld modSld">
      <pc:chgData name="kalen peugh" userId="7b9be500a8ef91ad" providerId="LiveId" clId="{F739FD14-A60C-4DC4-85D2-8EA1E8E1EF55}" dt="2023-10-31T19:31:38.282" v="3260"/>
      <pc:docMkLst>
        <pc:docMk/>
      </pc:docMkLst>
      <pc:sldChg chg="modSp">
        <pc:chgData name="kalen peugh" userId="7b9be500a8ef91ad" providerId="LiveId" clId="{F739FD14-A60C-4DC4-85D2-8EA1E8E1EF55}" dt="2023-10-31T17:30:00.114" v="399" actId="1076"/>
        <pc:sldMkLst>
          <pc:docMk/>
          <pc:sldMk cId="1796700299" sldId="259"/>
        </pc:sldMkLst>
        <pc:picChg chg="mod">
          <ac:chgData name="kalen peugh" userId="7b9be500a8ef91ad" providerId="LiveId" clId="{F739FD14-A60C-4DC4-85D2-8EA1E8E1EF55}" dt="2023-10-31T17:30:00.114" v="399" actId="1076"/>
          <ac:picMkLst>
            <pc:docMk/>
            <pc:sldMk cId="1796700299" sldId="259"/>
            <ac:picMk id="4098" creationId="{74A881D1-E0C4-4EEF-BB1B-3A8B0C2F24FE}"/>
          </ac:picMkLst>
        </pc:picChg>
      </pc:sldChg>
      <pc:sldChg chg="addSp delSp modSp new mod setBg">
        <pc:chgData name="kalen peugh" userId="7b9be500a8ef91ad" providerId="LiveId" clId="{F739FD14-A60C-4DC4-85D2-8EA1E8E1EF55}" dt="2023-10-31T17:29:54.999" v="398" actId="1076"/>
        <pc:sldMkLst>
          <pc:docMk/>
          <pc:sldMk cId="3339562586" sldId="260"/>
        </pc:sldMkLst>
        <pc:spChg chg="del">
          <ac:chgData name="kalen peugh" userId="7b9be500a8ef91ad" providerId="LiveId" clId="{F739FD14-A60C-4DC4-85D2-8EA1E8E1EF55}" dt="2023-10-31T17:19:23.456" v="1" actId="21"/>
          <ac:spMkLst>
            <pc:docMk/>
            <pc:sldMk cId="3339562586" sldId="260"/>
            <ac:spMk id="2" creationId="{2B4D4417-8C3B-4B9D-A39B-60A6BAAD615A}"/>
          </ac:spMkLst>
        </pc:spChg>
        <pc:spChg chg="del">
          <ac:chgData name="kalen peugh" userId="7b9be500a8ef91ad" providerId="LiveId" clId="{F739FD14-A60C-4DC4-85D2-8EA1E8E1EF55}" dt="2023-10-31T17:19:46.460" v="2"/>
          <ac:spMkLst>
            <pc:docMk/>
            <pc:sldMk cId="3339562586" sldId="260"/>
            <ac:spMk id="3" creationId="{D6BEFA00-2D8F-4730-B683-73BFE8154210}"/>
          </ac:spMkLst>
        </pc:spChg>
        <pc:spChg chg="mod">
          <ac:chgData name="kalen peugh" userId="7b9be500a8ef91ad" providerId="LiveId" clId="{F739FD14-A60C-4DC4-85D2-8EA1E8E1EF55}" dt="2023-10-31T17:21:43.194" v="97" actId="14100"/>
          <ac:spMkLst>
            <pc:docMk/>
            <pc:sldMk cId="3339562586" sldId="260"/>
            <ac:spMk id="4" creationId="{FD80BFB1-A94F-4ACE-9132-BC33C06FA932}"/>
          </ac:spMkLst>
        </pc:spChg>
        <pc:graphicFrameChg chg="add mod modGraphic">
          <ac:chgData name="kalen peugh" userId="7b9be500a8ef91ad" providerId="LiveId" clId="{F739FD14-A60C-4DC4-85D2-8EA1E8E1EF55}" dt="2023-10-31T17:22:56.835" v="108" actId="122"/>
          <ac:graphicFrameMkLst>
            <pc:docMk/>
            <pc:sldMk cId="3339562586" sldId="260"/>
            <ac:graphicFrameMk id="5" creationId="{D4368854-7055-4B42-82C0-99354051F9A4}"/>
          </ac:graphicFrameMkLst>
        </pc:graphicFrameChg>
        <pc:picChg chg="add mod">
          <ac:chgData name="kalen peugh" userId="7b9be500a8ef91ad" providerId="LiveId" clId="{F739FD14-A60C-4DC4-85D2-8EA1E8E1EF55}" dt="2023-10-31T17:29:54.999" v="398" actId="1076"/>
          <ac:picMkLst>
            <pc:docMk/>
            <pc:sldMk cId="3339562586" sldId="260"/>
            <ac:picMk id="1026" creationId="{BDE0D834-A19C-4804-8505-952DED37796A}"/>
          </ac:picMkLst>
        </pc:picChg>
      </pc:sldChg>
      <pc:sldChg chg="addSp delSp modSp new mod setBg">
        <pc:chgData name="kalen peugh" userId="7b9be500a8ef91ad" providerId="LiveId" clId="{F739FD14-A60C-4DC4-85D2-8EA1E8E1EF55}" dt="2023-10-31T17:29:48.746" v="397" actId="1076"/>
        <pc:sldMkLst>
          <pc:docMk/>
          <pc:sldMk cId="1224576932" sldId="261"/>
        </pc:sldMkLst>
        <pc:spChg chg="del">
          <ac:chgData name="kalen peugh" userId="7b9be500a8ef91ad" providerId="LiveId" clId="{F739FD14-A60C-4DC4-85D2-8EA1E8E1EF55}" dt="2023-10-31T17:22:09.994" v="100" actId="21"/>
          <ac:spMkLst>
            <pc:docMk/>
            <pc:sldMk cId="1224576932" sldId="261"/>
            <ac:spMk id="2" creationId="{09C8178B-8649-49A0-B6DD-E68FD5911EBC}"/>
          </ac:spMkLst>
        </pc:spChg>
        <pc:spChg chg="del">
          <ac:chgData name="kalen peugh" userId="7b9be500a8ef91ad" providerId="LiveId" clId="{F739FD14-A60C-4DC4-85D2-8EA1E8E1EF55}" dt="2023-10-31T17:23:37.101" v="109"/>
          <ac:spMkLst>
            <pc:docMk/>
            <pc:sldMk cId="1224576932" sldId="261"/>
            <ac:spMk id="3" creationId="{B141B237-E9F5-4043-BDF1-1F902FBB07C9}"/>
          </ac:spMkLst>
        </pc:spChg>
        <pc:spChg chg="mod">
          <ac:chgData name="kalen peugh" userId="7b9be500a8ef91ad" providerId="LiveId" clId="{F739FD14-A60C-4DC4-85D2-8EA1E8E1EF55}" dt="2023-10-31T17:25:28.265" v="213" actId="14100"/>
          <ac:spMkLst>
            <pc:docMk/>
            <pc:sldMk cId="1224576932" sldId="261"/>
            <ac:spMk id="4" creationId="{B416FE16-71B4-4453-877C-D64A4C8CAEDB}"/>
          </ac:spMkLst>
        </pc:spChg>
        <pc:graphicFrameChg chg="add mod modGraphic">
          <ac:chgData name="kalen peugh" userId="7b9be500a8ef91ad" providerId="LiveId" clId="{F739FD14-A60C-4DC4-85D2-8EA1E8E1EF55}" dt="2023-10-31T17:26:40.345" v="225" actId="122"/>
          <ac:graphicFrameMkLst>
            <pc:docMk/>
            <pc:sldMk cId="1224576932" sldId="261"/>
            <ac:graphicFrameMk id="5" creationId="{9AC430C9-09FF-4868-8FB3-50A3D2FFCE3B}"/>
          </ac:graphicFrameMkLst>
        </pc:graphicFrameChg>
        <pc:picChg chg="add mod">
          <ac:chgData name="kalen peugh" userId="7b9be500a8ef91ad" providerId="LiveId" clId="{F739FD14-A60C-4DC4-85D2-8EA1E8E1EF55}" dt="2023-10-31T17:29:48.746" v="397" actId="1076"/>
          <ac:picMkLst>
            <pc:docMk/>
            <pc:sldMk cId="1224576932" sldId="261"/>
            <ac:picMk id="2050" creationId="{A34D61B8-2FD7-45CF-A666-9730B7906E06}"/>
          </ac:picMkLst>
        </pc:picChg>
      </pc:sldChg>
      <pc:sldChg chg="addSp delSp modSp new mod setBg">
        <pc:chgData name="kalen peugh" userId="7b9be500a8ef91ad" providerId="LiveId" clId="{F739FD14-A60C-4DC4-85D2-8EA1E8E1EF55}" dt="2023-10-31T17:29:41.232" v="396" actId="1076"/>
        <pc:sldMkLst>
          <pc:docMk/>
          <pc:sldMk cId="1058148226" sldId="262"/>
        </pc:sldMkLst>
        <pc:spChg chg="del">
          <ac:chgData name="kalen peugh" userId="7b9be500a8ef91ad" providerId="LiveId" clId="{F739FD14-A60C-4DC4-85D2-8EA1E8E1EF55}" dt="2023-10-31T17:25:53.456" v="216" actId="21"/>
          <ac:spMkLst>
            <pc:docMk/>
            <pc:sldMk cId="1058148226" sldId="262"/>
            <ac:spMk id="2" creationId="{FFDEFC65-DB4E-43F9-AA62-110C9A3BD4DF}"/>
          </ac:spMkLst>
        </pc:spChg>
        <pc:spChg chg="del mod">
          <ac:chgData name="kalen peugh" userId="7b9be500a8ef91ad" providerId="LiveId" clId="{F739FD14-A60C-4DC4-85D2-8EA1E8E1EF55}" dt="2023-10-31T17:27:28.843" v="229"/>
          <ac:spMkLst>
            <pc:docMk/>
            <pc:sldMk cId="1058148226" sldId="262"/>
            <ac:spMk id="3" creationId="{57B333B4-BB7C-41D2-BBE5-8B387923FBD3}"/>
          </ac:spMkLst>
        </pc:spChg>
        <pc:spChg chg="mod">
          <ac:chgData name="kalen peugh" userId="7b9be500a8ef91ad" providerId="LiveId" clId="{F739FD14-A60C-4DC4-85D2-8EA1E8E1EF55}" dt="2023-10-31T17:28:39.770" v="382" actId="14100"/>
          <ac:spMkLst>
            <pc:docMk/>
            <pc:sldMk cId="1058148226" sldId="262"/>
            <ac:spMk id="4" creationId="{1FA28D0B-711C-4ABC-9EDE-9139975C100A}"/>
          </ac:spMkLst>
        </pc:spChg>
        <pc:graphicFrameChg chg="add mod modGraphic">
          <ac:chgData name="kalen peugh" userId="7b9be500a8ef91ad" providerId="LiveId" clId="{F739FD14-A60C-4DC4-85D2-8EA1E8E1EF55}" dt="2023-10-31T17:29:32.296" v="395"/>
          <ac:graphicFrameMkLst>
            <pc:docMk/>
            <pc:sldMk cId="1058148226" sldId="262"/>
            <ac:graphicFrameMk id="5" creationId="{A6DF39B3-C840-4747-968E-C39B604B38C9}"/>
          </ac:graphicFrameMkLst>
        </pc:graphicFrameChg>
        <pc:picChg chg="add mod">
          <ac:chgData name="kalen peugh" userId="7b9be500a8ef91ad" providerId="LiveId" clId="{F739FD14-A60C-4DC4-85D2-8EA1E8E1EF55}" dt="2023-10-31T17:29:41.232" v="396" actId="1076"/>
          <ac:picMkLst>
            <pc:docMk/>
            <pc:sldMk cId="1058148226" sldId="262"/>
            <ac:picMk id="3074" creationId="{82DF0179-77BF-4F3F-97B3-4C0AC5DDA061}"/>
          </ac:picMkLst>
        </pc:picChg>
      </pc:sldChg>
      <pc:sldChg chg="addSp delSp modSp new mod setBg">
        <pc:chgData name="kalen peugh" userId="7b9be500a8ef91ad" providerId="LiveId" clId="{F739FD14-A60C-4DC4-85D2-8EA1E8E1EF55}" dt="2023-10-31T17:36:09.567" v="496" actId="1076"/>
        <pc:sldMkLst>
          <pc:docMk/>
          <pc:sldMk cId="2907036017" sldId="263"/>
        </pc:sldMkLst>
        <pc:spChg chg="del">
          <ac:chgData name="kalen peugh" userId="7b9be500a8ef91ad" providerId="LiveId" clId="{F739FD14-A60C-4DC4-85D2-8EA1E8E1EF55}" dt="2023-10-31T17:30:14.421" v="401" actId="21"/>
          <ac:spMkLst>
            <pc:docMk/>
            <pc:sldMk cId="2907036017" sldId="263"/>
            <ac:spMk id="2" creationId="{F66B61D5-2957-4026-B306-0E90591D1CDC}"/>
          </ac:spMkLst>
        </pc:spChg>
        <pc:spChg chg="del">
          <ac:chgData name="kalen peugh" userId="7b9be500a8ef91ad" providerId="LiveId" clId="{F739FD14-A60C-4DC4-85D2-8EA1E8E1EF55}" dt="2023-10-31T17:30:53.130" v="402"/>
          <ac:spMkLst>
            <pc:docMk/>
            <pc:sldMk cId="2907036017" sldId="263"/>
            <ac:spMk id="3" creationId="{8526C4B2-CD00-4A2D-8050-6A3AAB5BF9AE}"/>
          </ac:spMkLst>
        </pc:spChg>
        <pc:spChg chg="mod">
          <ac:chgData name="kalen peugh" userId="7b9be500a8ef91ad" providerId="LiveId" clId="{F739FD14-A60C-4DC4-85D2-8EA1E8E1EF55}" dt="2023-10-31T17:32:21.893" v="486" actId="14100"/>
          <ac:spMkLst>
            <pc:docMk/>
            <pc:sldMk cId="2907036017" sldId="263"/>
            <ac:spMk id="4" creationId="{228DA417-8D81-4E07-B8CB-470B09480F00}"/>
          </ac:spMkLst>
        </pc:spChg>
        <pc:graphicFrameChg chg="add mod modGraphic">
          <ac:chgData name="kalen peugh" userId="7b9be500a8ef91ad" providerId="LiveId" clId="{F739FD14-A60C-4DC4-85D2-8EA1E8E1EF55}" dt="2023-10-31T17:36:06.907" v="495" actId="122"/>
          <ac:graphicFrameMkLst>
            <pc:docMk/>
            <pc:sldMk cId="2907036017" sldId="263"/>
            <ac:graphicFrameMk id="5" creationId="{7E1AFB6E-9523-46BD-9B71-106DD1E7EE25}"/>
          </ac:graphicFrameMkLst>
        </pc:graphicFrameChg>
        <pc:picChg chg="add mod">
          <ac:chgData name="kalen peugh" userId="7b9be500a8ef91ad" providerId="LiveId" clId="{F739FD14-A60C-4DC4-85D2-8EA1E8E1EF55}" dt="2023-10-31T17:36:09.567" v="496" actId="1076"/>
          <ac:picMkLst>
            <pc:docMk/>
            <pc:sldMk cId="2907036017" sldId="263"/>
            <ac:picMk id="4098" creationId="{CF4BF430-6E5D-45DC-B436-64674C5C9534}"/>
          </ac:picMkLst>
        </pc:picChg>
      </pc:sldChg>
      <pc:sldChg chg="addSp delSp modSp new mod setBg">
        <pc:chgData name="kalen peugh" userId="7b9be500a8ef91ad" providerId="LiveId" clId="{F739FD14-A60C-4DC4-85D2-8EA1E8E1EF55}" dt="2023-10-31T17:38:55.163" v="564" actId="122"/>
        <pc:sldMkLst>
          <pc:docMk/>
          <pc:sldMk cId="2029557659" sldId="264"/>
        </pc:sldMkLst>
        <pc:spChg chg="del">
          <ac:chgData name="kalen peugh" userId="7b9be500a8ef91ad" providerId="LiveId" clId="{F739FD14-A60C-4DC4-85D2-8EA1E8E1EF55}" dt="2023-10-31T17:36:17.065" v="498" actId="21"/>
          <ac:spMkLst>
            <pc:docMk/>
            <pc:sldMk cId="2029557659" sldId="264"/>
            <ac:spMk id="2" creationId="{9774A2CB-F3B1-45F2-A27D-8120FE151CD7}"/>
          </ac:spMkLst>
        </pc:spChg>
        <pc:spChg chg="del mod">
          <ac:chgData name="kalen peugh" userId="7b9be500a8ef91ad" providerId="LiveId" clId="{F739FD14-A60C-4DC4-85D2-8EA1E8E1EF55}" dt="2023-10-31T17:37:00.173" v="502"/>
          <ac:spMkLst>
            <pc:docMk/>
            <pc:sldMk cId="2029557659" sldId="264"/>
            <ac:spMk id="3" creationId="{DF696B64-F68E-41F0-BA87-2166B193456F}"/>
          </ac:spMkLst>
        </pc:spChg>
        <pc:spChg chg="mod">
          <ac:chgData name="kalen peugh" userId="7b9be500a8ef91ad" providerId="LiveId" clId="{F739FD14-A60C-4DC4-85D2-8EA1E8E1EF55}" dt="2023-10-31T17:37:52.107" v="553" actId="14100"/>
          <ac:spMkLst>
            <pc:docMk/>
            <pc:sldMk cId="2029557659" sldId="264"/>
            <ac:spMk id="4" creationId="{E64C9D62-E4EE-4FB5-8DE5-782A580A1E3E}"/>
          </ac:spMkLst>
        </pc:spChg>
        <pc:graphicFrameChg chg="add mod modGraphic">
          <ac:chgData name="kalen peugh" userId="7b9be500a8ef91ad" providerId="LiveId" clId="{F739FD14-A60C-4DC4-85D2-8EA1E8E1EF55}" dt="2023-10-31T17:38:55.163" v="564" actId="122"/>
          <ac:graphicFrameMkLst>
            <pc:docMk/>
            <pc:sldMk cId="2029557659" sldId="264"/>
            <ac:graphicFrameMk id="5" creationId="{A5FA0EED-99E3-44A5-8AFF-DB649AD71B55}"/>
          </ac:graphicFrameMkLst>
        </pc:graphicFrameChg>
        <pc:picChg chg="add mod">
          <ac:chgData name="kalen peugh" userId="7b9be500a8ef91ad" providerId="LiveId" clId="{F739FD14-A60C-4DC4-85D2-8EA1E8E1EF55}" dt="2023-10-31T17:37:06.060" v="504" actId="1076"/>
          <ac:picMkLst>
            <pc:docMk/>
            <pc:sldMk cId="2029557659" sldId="264"/>
            <ac:picMk id="5122" creationId="{AE574606-5C36-4416-82A6-BB3C8DD27655}"/>
          </ac:picMkLst>
        </pc:picChg>
      </pc:sldChg>
      <pc:sldChg chg="addSp delSp modSp new mod setBg">
        <pc:chgData name="kalen peugh" userId="7b9be500a8ef91ad" providerId="LiveId" clId="{F739FD14-A60C-4DC4-85D2-8EA1E8E1EF55}" dt="2023-10-31T17:44:20.155" v="705"/>
        <pc:sldMkLst>
          <pc:docMk/>
          <pc:sldMk cId="1081876034" sldId="265"/>
        </pc:sldMkLst>
        <pc:spChg chg="del">
          <ac:chgData name="kalen peugh" userId="7b9be500a8ef91ad" providerId="LiveId" clId="{F739FD14-A60C-4DC4-85D2-8EA1E8E1EF55}" dt="2023-10-31T17:39:18.284" v="566" actId="21"/>
          <ac:spMkLst>
            <pc:docMk/>
            <pc:sldMk cId="1081876034" sldId="265"/>
            <ac:spMk id="2" creationId="{C135E299-ABE0-4BE5-AD87-723A47DDB9D7}"/>
          </ac:spMkLst>
        </pc:spChg>
        <pc:spChg chg="del">
          <ac:chgData name="kalen peugh" userId="7b9be500a8ef91ad" providerId="LiveId" clId="{F739FD14-A60C-4DC4-85D2-8EA1E8E1EF55}" dt="2023-10-31T17:39:56.255" v="567"/>
          <ac:spMkLst>
            <pc:docMk/>
            <pc:sldMk cId="1081876034" sldId="265"/>
            <ac:spMk id="3" creationId="{BFC4E86B-6A59-434A-B1D9-016240BDC396}"/>
          </ac:spMkLst>
        </pc:spChg>
        <pc:spChg chg="mod">
          <ac:chgData name="kalen peugh" userId="7b9be500a8ef91ad" providerId="LiveId" clId="{F739FD14-A60C-4DC4-85D2-8EA1E8E1EF55}" dt="2023-10-31T17:43:31.503" v="693" actId="14100"/>
          <ac:spMkLst>
            <pc:docMk/>
            <pc:sldMk cId="1081876034" sldId="265"/>
            <ac:spMk id="4" creationId="{824CE1C2-56C4-4C7C-A297-4DA67C156E12}"/>
          </ac:spMkLst>
        </pc:spChg>
        <pc:spChg chg="add del">
          <ac:chgData name="kalen peugh" userId="7b9be500a8ef91ad" providerId="LiveId" clId="{F739FD14-A60C-4DC4-85D2-8EA1E8E1EF55}" dt="2023-10-31T17:40:19.730" v="571"/>
          <ac:spMkLst>
            <pc:docMk/>
            <pc:sldMk cId="1081876034" sldId="265"/>
            <ac:spMk id="5" creationId="{8C1E4CCE-3DEA-43FE-B804-C0DAF97D042A}"/>
          </ac:spMkLst>
        </pc:spChg>
        <pc:spChg chg="add del">
          <ac:chgData name="kalen peugh" userId="7b9be500a8ef91ad" providerId="LiveId" clId="{F739FD14-A60C-4DC4-85D2-8EA1E8E1EF55}" dt="2023-10-31T17:40:19.730" v="571"/>
          <ac:spMkLst>
            <pc:docMk/>
            <pc:sldMk cId="1081876034" sldId="265"/>
            <ac:spMk id="6" creationId="{1F8D70C3-BA13-400F-A5C0-46AB3D5EACE0}"/>
          </ac:spMkLst>
        </pc:spChg>
        <pc:spChg chg="add del">
          <ac:chgData name="kalen peugh" userId="7b9be500a8ef91ad" providerId="LiveId" clId="{F739FD14-A60C-4DC4-85D2-8EA1E8E1EF55}" dt="2023-10-31T17:40:19.730" v="571"/>
          <ac:spMkLst>
            <pc:docMk/>
            <pc:sldMk cId="1081876034" sldId="265"/>
            <ac:spMk id="7" creationId="{F6BBDF04-61D6-4CD1-91A1-50F14EEF128E}"/>
          </ac:spMkLst>
        </pc:spChg>
        <pc:spChg chg="add del">
          <ac:chgData name="kalen peugh" userId="7b9be500a8ef91ad" providerId="LiveId" clId="{F739FD14-A60C-4DC4-85D2-8EA1E8E1EF55}" dt="2023-10-31T17:40:24.122" v="573"/>
          <ac:spMkLst>
            <pc:docMk/>
            <pc:sldMk cId="1081876034" sldId="265"/>
            <ac:spMk id="8" creationId="{B5B06A1A-7E09-482B-95DC-8A1A8E2EBBB6}"/>
          </ac:spMkLst>
        </pc:spChg>
        <pc:spChg chg="add del">
          <ac:chgData name="kalen peugh" userId="7b9be500a8ef91ad" providerId="LiveId" clId="{F739FD14-A60C-4DC4-85D2-8EA1E8E1EF55}" dt="2023-10-31T17:40:24.122" v="573"/>
          <ac:spMkLst>
            <pc:docMk/>
            <pc:sldMk cId="1081876034" sldId="265"/>
            <ac:spMk id="9" creationId="{AFB201F4-EDA7-4191-9B38-B125D5385686}"/>
          </ac:spMkLst>
        </pc:spChg>
        <pc:spChg chg="add del">
          <ac:chgData name="kalen peugh" userId="7b9be500a8ef91ad" providerId="LiveId" clId="{F739FD14-A60C-4DC4-85D2-8EA1E8E1EF55}" dt="2023-10-31T17:40:24.122" v="573"/>
          <ac:spMkLst>
            <pc:docMk/>
            <pc:sldMk cId="1081876034" sldId="265"/>
            <ac:spMk id="10" creationId="{747F8812-3D7D-49E1-B198-4CB9A5961BCA}"/>
          </ac:spMkLst>
        </pc:spChg>
        <pc:spChg chg="add del">
          <ac:chgData name="kalen peugh" userId="7b9be500a8ef91ad" providerId="LiveId" clId="{F739FD14-A60C-4DC4-85D2-8EA1E8E1EF55}" dt="2023-10-31T17:40:50.084" v="578"/>
          <ac:spMkLst>
            <pc:docMk/>
            <pc:sldMk cId="1081876034" sldId="265"/>
            <ac:spMk id="11" creationId="{0D6C5701-E8DD-424B-9929-D9F0F0ADC9A3}"/>
          </ac:spMkLst>
        </pc:spChg>
        <pc:spChg chg="add del">
          <ac:chgData name="kalen peugh" userId="7b9be500a8ef91ad" providerId="LiveId" clId="{F739FD14-A60C-4DC4-85D2-8EA1E8E1EF55}" dt="2023-10-31T17:40:50.084" v="578"/>
          <ac:spMkLst>
            <pc:docMk/>
            <pc:sldMk cId="1081876034" sldId="265"/>
            <ac:spMk id="12" creationId="{F20B424C-24AA-4957-8AD2-4143AB6B20D3}"/>
          </ac:spMkLst>
        </pc:spChg>
        <pc:spChg chg="add del">
          <ac:chgData name="kalen peugh" userId="7b9be500a8ef91ad" providerId="LiveId" clId="{F739FD14-A60C-4DC4-85D2-8EA1E8E1EF55}" dt="2023-10-31T17:40:50.084" v="578"/>
          <ac:spMkLst>
            <pc:docMk/>
            <pc:sldMk cId="1081876034" sldId="265"/>
            <ac:spMk id="13" creationId="{2FF3D237-ACCF-42E2-AB46-E8CA6A3BB156}"/>
          </ac:spMkLst>
        </pc:spChg>
        <pc:spChg chg="add del">
          <ac:chgData name="kalen peugh" userId="7b9be500a8ef91ad" providerId="LiveId" clId="{F739FD14-A60C-4DC4-85D2-8EA1E8E1EF55}" dt="2023-10-31T17:41:20.605" v="580"/>
          <ac:spMkLst>
            <pc:docMk/>
            <pc:sldMk cId="1081876034" sldId="265"/>
            <ac:spMk id="14" creationId="{7BCBE7AE-7211-42EC-99B6-6EB746FDA2C5}"/>
          </ac:spMkLst>
        </pc:spChg>
        <pc:spChg chg="add del">
          <ac:chgData name="kalen peugh" userId="7b9be500a8ef91ad" providerId="LiveId" clId="{F739FD14-A60C-4DC4-85D2-8EA1E8E1EF55}" dt="2023-10-31T17:41:20.605" v="580"/>
          <ac:spMkLst>
            <pc:docMk/>
            <pc:sldMk cId="1081876034" sldId="265"/>
            <ac:spMk id="15" creationId="{8D407517-CD19-43CD-9324-4BAE90F354F2}"/>
          </ac:spMkLst>
        </pc:spChg>
        <pc:spChg chg="add del">
          <ac:chgData name="kalen peugh" userId="7b9be500a8ef91ad" providerId="LiveId" clId="{F739FD14-A60C-4DC4-85D2-8EA1E8E1EF55}" dt="2023-10-31T17:41:20.605" v="580"/>
          <ac:spMkLst>
            <pc:docMk/>
            <pc:sldMk cId="1081876034" sldId="265"/>
            <ac:spMk id="16" creationId="{407BBAFA-9261-4ED3-9D5D-4B1451CF8236}"/>
          </ac:spMkLst>
        </pc:spChg>
        <pc:graphicFrameChg chg="add mod modGraphic">
          <ac:chgData name="kalen peugh" userId="7b9be500a8ef91ad" providerId="LiveId" clId="{F739FD14-A60C-4DC4-85D2-8EA1E8E1EF55}" dt="2023-10-31T17:44:14.240" v="704" actId="122"/>
          <ac:graphicFrameMkLst>
            <pc:docMk/>
            <pc:sldMk cId="1081876034" sldId="265"/>
            <ac:graphicFrameMk id="17" creationId="{DFC49FD6-23C1-4528-9430-BD08FA955C7F}"/>
          </ac:graphicFrameMkLst>
        </pc:graphicFrameChg>
        <pc:picChg chg="add mod">
          <ac:chgData name="kalen peugh" userId="7b9be500a8ef91ad" providerId="LiveId" clId="{F739FD14-A60C-4DC4-85D2-8EA1E8E1EF55}" dt="2023-10-31T17:40:01.021" v="569" actId="1076"/>
          <ac:picMkLst>
            <pc:docMk/>
            <pc:sldMk cId="1081876034" sldId="265"/>
            <ac:picMk id="6146" creationId="{915699C6-020A-4257-BD1C-618EAFFA3EEC}"/>
          </ac:picMkLst>
        </pc:picChg>
      </pc:sldChg>
      <pc:sldChg chg="addSp delSp modSp new mod setBg">
        <pc:chgData name="kalen peugh" userId="7b9be500a8ef91ad" providerId="LiveId" clId="{F739FD14-A60C-4DC4-85D2-8EA1E8E1EF55}" dt="2023-10-31T17:46:40.604" v="779"/>
        <pc:sldMkLst>
          <pc:docMk/>
          <pc:sldMk cId="2089775696" sldId="266"/>
        </pc:sldMkLst>
        <pc:spChg chg="del">
          <ac:chgData name="kalen peugh" userId="7b9be500a8ef91ad" providerId="LiveId" clId="{F739FD14-A60C-4DC4-85D2-8EA1E8E1EF55}" dt="2023-10-31T17:44:28.169" v="707" actId="21"/>
          <ac:spMkLst>
            <pc:docMk/>
            <pc:sldMk cId="2089775696" sldId="266"/>
            <ac:spMk id="2" creationId="{7F5DC370-F817-4829-A315-01A726B2EF60}"/>
          </ac:spMkLst>
        </pc:spChg>
        <pc:spChg chg="del">
          <ac:chgData name="kalen peugh" userId="7b9be500a8ef91ad" providerId="LiveId" clId="{F739FD14-A60C-4DC4-85D2-8EA1E8E1EF55}" dt="2023-10-31T17:44:44.224" v="708"/>
          <ac:spMkLst>
            <pc:docMk/>
            <pc:sldMk cId="2089775696" sldId="266"/>
            <ac:spMk id="3" creationId="{1F146DA7-3445-427B-A5C4-1F180EC1EBD9}"/>
          </ac:spMkLst>
        </pc:spChg>
        <pc:spChg chg="mod">
          <ac:chgData name="kalen peugh" userId="7b9be500a8ef91ad" providerId="LiveId" clId="{F739FD14-A60C-4DC4-85D2-8EA1E8E1EF55}" dt="2023-10-31T17:45:46.867" v="768" actId="14100"/>
          <ac:spMkLst>
            <pc:docMk/>
            <pc:sldMk cId="2089775696" sldId="266"/>
            <ac:spMk id="4" creationId="{0C7222C5-9C51-4380-AB74-2AE175AE525D}"/>
          </ac:spMkLst>
        </pc:spChg>
        <pc:graphicFrameChg chg="add mod modGraphic">
          <ac:chgData name="kalen peugh" userId="7b9be500a8ef91ad" providerId="LiveId" clId="{F739FD14-A60C-4DC4-85D2-8EA1E8E1EF55}" dt="2023-10-31T17:46:34.545" v="778" actId="122"/>
          <ac:graphicFrameMkLst>
            <pc:docMk/>
            <pc:sldMk cId="2089775696" sldId="266"/>
            <ac:graphicFrameMk id="5" creationId="{17C2BAA9-B59C-4DEA-A4A5-0AF4A542D894}"/>
          </ac:graphicFrameMkLst>
        </pc:graphicFrameChg>
        <pc:picChg chg="add mod">
          <ac:chgData name="kalen peugh" userId="7b9be500a8ef91ad" providerId="LiveId" clId="{F739FD14-A60C-4DC4-85D2-8EA1E8E1EF55}" dt="2023-10-31T17:44:48.204" v="710" actId="1076"/>
          <ac:picMkLst>
            <pc:docMk/>
            <pc:sldMk cId="2089775696" sldId="266"/>
            <ac:picMk id="7170" creationId="{87327518-A864-4725-9ED7-20CD1AA5DF4D}"/>
          </ac:picMkLst>
        </pc:picChg>
      </pc:sldChg>
      <pc:sldChg chg="addSp delSp modSp new mod setBg">
        <pc:chgData name="kalen peugh" userId="7b9be500a8ef91ad" providerId="LiveId" clId="{F739FD14-A60C-4DC4-85D2-8EA1E8E1EF55}" dt="2023-10-31T17:49:12.758" v="854"/>
        <pc:sldMkLst>
          <pc:docMk/>
          <pc:sldMk cId="4178943509" sldId="267"/>
        </pc:sldMkLst>
        <pc:spChg chg="del">
          <ac:chgData name="kalen peugh" userId="7b9be500a8ef91ad" providerId="LiveId" clId="{F739FD14-A60C-4DC4-85D2-8EA1E8E1EF55}" dt="2023-10-31T17:46:51.913" v="781" actId="21"/>
          <ac:spMkLst>
            <pc:docMk/>
            <pc:sldMk cId="4178943509" sldId="267"/>
            <ac:spMk id="2" creationId="{E13DF072-71CD-4154-92A0-9BEF0A10D4AC}"/>
          </ac:spMkLst>
        </pc:spChg>
        <pc:spChg chg="del">
          <ac:chgData name="kalen peugh" userId="7b9be500a8ef91ad" providerId="LiveId" clId="{F739FD14-A60C-4DC4-85D2-8EA1E8E1EF55}" dt="2023-10-31T17:47:10.865" v="782"/>
          <ac:spMkLst>
            <pc:docMk/>
            <pc:sldMk cId="4178943509" sldId="267"/>
            <ac:spMk id="3" creationId="{C2565612-3246-4104-9C22-B4FDB8130A0A}"/>
          </ac:spMkLst>
        </pc:spChg>
        <pc:spChg chg="mod">
          <ac:chgData name="kalen peugh" userId="7b9be500a8ef91ad" providerId="LiveId" clId="{F739FD14-A60C-4DC4-85D2-8EA1E8E1EF55}" dt="2023-10-31T17:48:58.766" v="853" actId="14100"/>
          <ac:spMkLst>
            <pc:docMk/>
            <pc:sldMk cId="4178943509" sldId="267"/>
            <ac:spMk id="4" creationId="{42569808-EDBD-4E99-86A3-9D904C5E2E16}"/>
          </ac:spMkLst>
        </pc:spChg>
        <pc:spChg chg="add del mod">
          <ac:chgData name="kalen peugh" userId="7b9be500a8ef91ad" providerId="LiveId" clId="{F739FD14-A60C-4DC4-85D2-8EA1E8E1EF55}" dt="2023-10-31T17:47:15.604" v="783"/>
          <ac:spMkLst>
            <pc:docMk/>
            <pc:sldMk cId="4178943509" sldId="267"/>
            <ac:spMk id="5" creationId="{911470A2-31E4-4180-AB07-FFE054AD0B07}"/>
          </ac:spMkLst>
        </pc:spChg>
        <pc:spChg chg="add del mod">
          <ac:chgData name="kalen peugh" userId="7b9be500a8ef91ad" providerId="LiveId" clId="{F739FD14-A60C-4DC4-85D2-8EA1E8E1EF55}" dt="2023-10-31T17:47:33.561" v="784"/>
          <ac:spMkLst>
            <pc:docMk/>
            <pc:sldMk cId="4178943509" sldId="267"/>
            <ac:spMk id="6" creationId="{4C9B20AE-850A-4CEB-AD13-1666337DBB8F}"/>
          </ac:spMkLst>
        </pc:spChg>
        <pc:picChg chg="add mod">
          <ac:chgData name="kalen peugh" userId="7b9be500a8ef91ad" providerId="LiveId" clId="{F739FD14-A60C-4DC4-85D2-8EA1E8E1EF55}" dt="2023-10-31T17:47:45.297" v="789" actId="1076"/>
          <ac:picMkLst>
            <pc:docMk/>
            <pc:sldMk cId="4178943509" sldId="267"/>
            <ac:picMk id="8194" creationId="{D68ADA38-C5B8-401E-8926-4823080AC7B5}"/>
          </ac:picMkLst>
        </pc:picChg>
      </pc:sldChg>
      <pc:sldChg chg="addSp delSp modSp new mod setBg">
        <pc:chgData name="kalen peugh" userId="7b9be500a8ef91ad" providerId="LiveId" clId="{F739FD14-A60C-4DC4-85D2-8EA1E8E1EF55}" dt="2023-10-31T17:51:34.822" v="922"/>
        <pc:sldMkLst>
          <pc:docMk/>
          <pc:sldMk cId="2779825142" sldId="268"/>
        </pc:sldMkLst>
        <pc:spChg chg="del">
          <ac:chgData name="kalen peugh" userId="7b9be500a8ef91ad" providerId="LiveId" clId="{F739FD14-A60C-4DC4-85D2-8EA1E8E1EF55}" dt="2023-10-31T17:49:18.720" v="856" actId="21"/>
          <ac:spMkLst>
            <pc:docMk/>
            <pc:sldMk cId="2779825142" sldId="268"/>
            <ac:spMk id="2" creationId="{CD52CE14-57B4-447E-B215-3C4B9F48F812}"/>
          </ac:spMkLst>
        </pc:spChg>
        <pc:spChg chg="del">
          <ac:chgData name="kalen peugh" userId="7b9be500a8ef91ad" providerId="LiveId" clId="{F739FD14-A60C-4DC4-85D2-8EA1E8E1EF55}" dt="2023-10-31T17:49:35.871" v="857"/>
          <ac:spMkLst>
            <pc:docMk/>
            <pc:sldMk cId="2779825142" sldId="268"/>
            <ac:spMk id="3" creationId="{4E527EE5-6A42-4255-83F7-7994F6F53248}"/>
          </ac:spMkLst>
        </pc:spChg>
        <pc:spChg chg="mod">
          <ac:chgData name="kalen peugh" userId="7b9be500a8ef91ad" providerId="LiveId" clId="{F739FD14-A60C-4DC4-85D2-8EA1E8E1EF55}" dt="2023-10-31T17:50:33.093" v="911" actId="14100"/>
          <ac:spMkLst>
            <pc:docMk/>
            <pc:sldMk cId="2779825142" sldId="268"/>
            <ac:spMk id="4" creationId="{0CFEBD9D-AE1A-4FFE-987D-1A819C2A85BC}"/>
          </ac:spMkLst>
        </pc:spChg>
        <pc:graphicFrameChg chg="add mod modGraphic">
          <ac:chgData name="kalen peugh" userId="7b9be500a8ef91ad" providerId="LiveId" clId="{F739FD14-A60C-4DC4-85D2-8EA1E8E1EF55}" dt="2023-10-31T17:51:12.712" v="921" actId="122"/>
          <ac:graphicFrameMkLst>
            <pc:docMk/>
            <pc:sldMk cId="2779825142" sldId="268"/>
            <ac:graphicFrameMk id="5" creationId="{459C140E-997C-417E-8FB9-8C21277DFBE9}"/>
          </ac:graphicFrameMkLst>
        </pc:graphicFrameChg>
        <pc:picChg chg="add mod">
          <ac:chgData name="kalen peugh" userId="7b9be500a8ef91ad" providerId="LiveId" clId="{F739FD14-A60C-4DC4-85D2-8EA1E8E1EF55}" dt="2023-10-31T17:49:41.623" v="859" actId="1076"/>
          <ac:picMkLst>
            <pc:docMk/>
            <pc:sldMk cId="2779825142" sldId="268"/>
            <ac:picMk id="9218" creationId="{DB9F3216-6BF6-4B29-89CD-DB0515E111C9}"/>
          </ac:picMkLst>
        </pc:picChg>
      </pc:sldChg>
      <pc:sldChg chg="addSp delSp modSp new mod setBg">
        <pc:chgData name="kalen peugh" userId="7b9be500a8ef91ad" providerId="LiveId" clId="{F739FD14-A60C-4DC4-85D2-8EA1E8E1EF55}" dt="2023-10-31T17:53:53.111" v="1001"/>
        <pc:sldMkLst>
          <pc:docMk/>
          <pc:sldMk cId="4199389838" sldId="269"/>
        </pc:sldMkLst>
        <pc:spChg chg="del">
          <ac:chgData name="kalen peugh" userId="7b9be500a8ef91ad" providerId="LiveId" clId="{F739FD14-A60C-4DC4-85D2-8EA1E8E1EF55}" dt="2023-10-31T17:51:44.680" v="924" actId="21"/>
          <ac:spMkLst>
            <pc:docMk/>
            <pc:sldMk cId="4199389838" sldId="269"/>
            <ac:spMk id="2" creationId="{DB206C8A-34A4-4B9B-8B34-7AE10B158A4D}"/>
          </ac:spMkLst>
        </pc:spChg>
        <pc:spChg chg="del mod">
          <ac:chgData name="kalen peugh" userId="7b9be500a8ef91ad" providerId="LiveId" clId="{F739FD14-A60C-4DC4-85D2-8EA1E8E1EF55}" dt="2023-10-31T17:52:25.122" v="928"/>
          <ac:spMkLst>
            <pc:docMk/>
            <pc:sldMk cId="4199389838" sldId="269"/>
            <ac:spMk id="3" creationId="{BF913A5A-26FD-4E64-85FA-383902001E72}"/>
          </ac:spMkLst>
        </pc:spChg>
        <pc:spChg chg="mod">
          <ac:chgData name="kalen peugh" userId="7b9be500a8ef91ad" providerId="LiveId" clId="{F739FD14-A60C-4DC4-85D2-8EA1E8E1EF55}" dt="2023-10-31T17:53:15.163" v="992" actId="14100"/>
          <ac:spMkLst>
            <pc:docMk/>
            <pc:sldMk cId="4199389838" sldId="269"/>
            <ac:spMk id="4" creationId="{061DD6B7-6DDC-4FED-8DCD-B1C62D00AACD}"/>
          </ac:spMkLst>
        </pc:spChg>
        <pc:graphicFrameChg chg="add mod modGraphic">
          <ac:chgData name="kalen peugh" userId="7b9be500a8ef91ad" providerId="LiveId" clId="{F739FD14-A60C-4DC4-85D2-8EA1E8E1EF55}" dt="2023-10-31T17:53:47.539" v="1000" actId="122"/>
          <ac:graphicFrameMkLst>
            <pc:docMk/>
            <pc:sldMk cId="4199389838" sldId="269"/>
            <ac:graphicFrameMk id="5" creationId="{7E49934E-BDFD-4BDA-8131-51DC4B07558E}"/>
          </ac:graphicFrameMkLst>
        </pc:graphicFrameChg>
        <pc:picChg chg="add mod">
          <ac:chgData name="kalen peugh" userId="7b9be500a8ef91ad" providerId="LiveId" clId="{F739FD14-A60C-4DC4-85D2-8EA1E8E1EF55}" dt="2023-10-31T17:52:29.259" v="930" actId="1076"/>
          <ac:picMkLst>
            <pc:docMk/>
            <pc:sldMk cId="4199389838" sldId="269"/>
            <ac:picMk id="10242" creationId="{306A8E18-8358-46CF-BFF3-681D221F14AC}"/>
          </ac:picMkLst>
        </pc:picChg>
      </pc:sldChg>
      <pc:sldChg chg="addSp delSp modSp new mod setBg">
        <pc:chgData name="kalen peugh" userId="7b9be500a8ef91ad" providerId="LiveId" clId="{F739FD14-A60C-4DC4-85D2-8EA1E8E1EF55}" dt="2023-10-31T17:56:44.918" v="1103" actId="122"/>
        <pc:sldMkLst>
          <pc:docMk/>
          <pc:sldMk cId="3025348893" sldId="270"/>
        </pc:sldMkLst>
        <pc:spChg chg="del">
          <ac:chgData name="kalen peugh" userId="7b9be500a8ef91ad" providerId="LiveId" clId="{F739FD14-A60C-4DC4-85D2-8EA1E8E1EF55}" dt="2023-10-31T17:54:00.043" v="1003" actId="21"/>
          <ac:spMkLst>
            <pc:docMk/>
            <pc:sldMk cId="3025348893" sldId="270"/>
            <ac:spMk id="2" creationId="{E7B48261-25B2-4A60-A31F-24E724AACB95}"/>
          </ac:spMkLst>
        </pc:spChg>
        <pc:spChg chg="del">
          <ac:chgData name="kalen peugh" userId="7b9be500a8ef91ad" providerId="LiveId" clId="{F739FD14-A60C-4DC4-85D2-8EA1E8E1EF55}" dt="2023-10-31T17:54:17.520" v="1004"/>
          <ac:spMkLst>
            <pc:docMk/>
            <pc:sldMk cId="3025348893" sldId="270"/>
            <ac:spMk id="3" creationId="{CD84ED99-6BDE-4D3E-9DA3-54CEE57F08B8}"/>
          </ac:spMkLst>
        </pc:spChg>
        <pc:spChg chg="mod">
          <ac:chgData name="kalen peugh" userId="7b9be500a8ef91ad" providerId="LiveId" clId="{F739FD14-A60C-4DC4-85D2-8EA1E8E1EF55}" dt="2023-10-31T17:55:51.928" v="1092" actId="14100"/>
          <ac:spMkLst>
            <pc:docMk/>
            <pc:sldMk cId="3025348893" sldId="270"/>
            <ac:spMk id="4" creationId="{9481061E-E5F0-49E6-B7A9-E1DBCFCFDC8E}"/>
          </ac:spMkLst>
        </pc:spChg>
        <pc:graphicFrameChg chg="add mod modGraphic">
          <ac:chgData name="kalen peugh" userId="7b9be500a8ef91ad" providerId="LiveId" clId="{F739FD14-A60C-4DC4-85D2-8EA1E8E1EF55}" dt="2023-10-31T17:56:44.918" v="1103" actId="122"/>
          <ac:graphicFrameMkLst>
            <pc:docMk/>
            <pc:sldMk cId="3025348893" sldId="270"/>
            <ac:graphicFrameMk id="5" creationId="{3D86F07E-2BFF-4770-AFAE-8DFB382BC16F}"/>
          </ac:graphicFrameMkLst>
        </pc:graphicFrameChg>
        <pc:picChg chg="add mod">
          <ac:chgData name="kalen peugh" userId="7b9be500a8ef91ad" providerId="LiveId" clId="{F739FD14-A60C-4DC4-85D2-8EA1E8E1EF55}" dt="2023-10-31T17:54:22.692" v="1006" actId="1076"/>
          <ac:picMkLst>
            <pc:docMk/>
            <pc:sldMk cId="3025348893" sldId="270"/>
            <ac:picMk id="11266" creationId="{76C6AADF-2A9B-410D-AC70-E1578CD372BE}"/>
          </ac:picMkLst>
        </pc:picChg>
      </pc:sldChg>
      <pc:sldChg chg="addSp delSp modSp new mod setBg">
        <pc:chgData name="kalen peugh" userId="7b9be500a8ef91ad" providerId="LiveId" clId="{F739FD14-A60C-4DC4-85D2-8EA1E8E1EF55}" dt="2023-10-31T17:59:02.401" v="1170"/>
        <pc:sldMkLst>
          <pc:docMk/>
          <pc:sldMk cId="753861961" sldId="271"/>
        </pc:sldMkLst>
        <pc:spChg chg="del">
          <ac:chgData name="kalen peugh" userId="7b9be500a8ef91ad" providerId="LiveId" clId="{F739FD14-A60C-4DC4-85D2-8EA1E8E1EF55}" dt="2023-10-31T17:56:55.848" v="1105" actId="21"/>
          <ac:spMkLst>
            <pc:docMk/>
            <pc:sldMk cId="753861961" sldId="271"/>
            <ac:spMk id="2" creationId="{FB44231D-ADBA-4EA1-B0B9-FAB0FC09899E}"/>
          </ac:spMkLst>
        </pc:spChg>
        <pc:spChg chg="del">
          <ac:chgData name="kalen peugh" userId="7b9be500a8ef91ad" providerId="LiveId" clId="{F739FD14-A60C-4DC4-85D2-8EA1E8E1EF55}" dt="2023-10-31T17:57:12.701" v="1106"/>
          <ac:spMkLst>
            <pc:docMk/>
            <pc:sldMk cId="753861961" sldId="271"/>
            <ac:spMk id="3" creationId="{A1F8014B-E65C-4702-9EAA-E3DE4D0FB0D1}"/>
          </ac:spMkLst>
        </pc:spChg>
        <pc:spChg chg="mod">
          <ac:chgData name="kalen peugh" userId="7b9be500a8ef91ad" providerId="LiveId" clId="{F739FD14-A60C-4DC4-85D2-8EA1E8E1EF55}" dt="2023-10-31T17:58:15.330" v="1161" actId="14100"/>
          <ac:spMkLst>
            <pc:docMk/>
            <pc:sldMk cId="753861961" sldId="271"/>
            <ac:spMk id="4" creationId="{16F93A65-058D-4931-8DE5-2749895EF0B8}"/>
          </ac:spMkLst>
        </pc:spChg>
        <pc:graphicFrameChg chg="add mod modGraphic">
          <ac:chgData name="kalen peugh" userId="7b9be500a8ef91ad" providerId="LiveId" clId="{F739FD14-A60C-4DC4-85D2-8EA1E8E1EF55}" dt="2023-10-31T17:58:58.071" v="1169" actId="122"/>
          <ac:graphicFrameMkLst>
            <pc:docMk/>
            <pc:sldMk cId="753861961" sldId="271"/>
            <ac:graphicFrameMk id="5" creationId="{05FC03FF-B83E-4D4B-B887-46F7F0C38B04}"/>
          </ac:graphicFrameMkLst>
        </pc:graphicFrameChg>
        <pc:picChg chg="add mod">
          <ac:chgData name="kalen peugh" userId="7b9be500a8ef91ad" providerId="LiveId" clId="{F739FD14-A60C-4DC4-85D2-8EA1E8E1EF55}" dt="2023-10-31T17:57:18.566" v="1108" actId="1076"/>
          <ac:picMkLst>
            <pc:docMk/>
            <pc:sldMk cId="753861961" sldId="271"/>
            <ac:picMk id="12290" creationId="{861E794A-4EA6-493F-99A1-8D96B816CCCF}"/>
          </ac:picMkLst>
        </pc:picChg>
      </pc:sldChg>
      <pc:sldChg chg="addSp delSp modSp new mod setBg">
        <pc:chgData name="kalen peugh" userId="7b9be500a8ef91ad" providerId="LiveId" clId="{F739FD14-A60C-4DC4-85D2-8EA1E8E1EF55}" dt="2023-10-31T18:01:25.905" v="1236" actId="122"/>
        <pc:sldMkLst>
          <pc:docMk/>
          <pc:sldMk cId="59737169" sldId="272"/>
        </pc:sldMkLst>
        <pc:spChg chg="del">
          <ac:chgData name="kalen peugh" userId="7b9be500a8ef91ad" providerId="LiveId" clId="{F739FD14-A60C-4DC4-85D2-8EA1E8E1EF55}" dt="2023-10-31T17:59:09.554" v="1172" actId="21"/>
          <ac:spMkLst>
            <pc:docMk/>
            <pc:sldMk cId="59737169" sldId="272"/>
            <ac:spMk id="2" creationId="{3AC2F4AE-1BC2-4A0A-B925-A335094DB77B}"/>
          </ac:spMkLst>
        </pc:spChg>
        <pc:spChg chg="del">
          <ac:chgData name="kalen peugh" userId="7b9be500a8ef91ad" providerId="LiveId" clId="{F739FD14-A60C-4DC4-85D2-8EA1E8E1EF55}" dt="2023-10-31T17:59:27.389" v="1173"/>
          <ac:spMkLst>
            <pc:docMk/>
            <pc:sldMk cId="59737169" sldId="272"/>
            <ac:spMk id="3" creationId="{D71A2287-A571-49F2-B69A-8C30F70EB9EF}"/>
          </ac:spMkLst>
        </pc:spChg>
        <pc:spChg chg="mod">
          <ac:chgData name="kalen peugh" userId="7b9be500a8ef91ad" providerId="LiveId" clId="{F739FD14-A60C-4DC4-85D2-8EA1E8E1EF55}" dt="2023-10-31T18:00:43.437" v="1227" actId="14100"/>
          <ac:spMkLst>
            <pc:docMk/>
            <pc:sldMk cId="59737169" sldId="272"/>
            <ac:spMk id="4" creationId="{17DE05BB-FB21-47D4-B590-67426E95EC32}"/>
          </ac:spMkLst>
        </pc:spChg>
        <pc:graphicFrameChg chg="add mod modGraphic">
          <ac:chgData name="kalen peugh" userId="7b9be500a8ef91ad" providerId="LiveId" clId="{F739FD14-A60C-4DC4-85D2-8EA1E8E1EF55}" dt="2023-10-31T18:01:25.905" v="1236" actId="122"/>
          <ac:graphicFrameMkLst>
            <pc:docMk/>
            <pc:sldMk cId="59737169" sldId="272"/>
            <ac:graphicFrameMk id="5" creationId="{DB62AE75-3421-4918-8288-D4E07C29333B}"/>
          </ac:graphicFrameMkLst>
        </pc:graphicFrameChg>
        <pc:picChg chg="add mod">
          <ac:chgData name="kalen peugh" userId="7b9be500a8ef91ad" providerId="LiveId" clId="{F739FD14-A60C-4DC4-85D2-8EA1E8E1EF55}" dt="2023-10-31T17:59:31.962" v="1175" actId="1076"/>
          <ac:picMkLst>
            <pc:docMk/>
            <pc:sldMk cId="59737169" sldId="272"/>
            <ac:picMk id="13314" creationId="{F234C301-DCFB-46C5-8269-82710B94B6D1}"/>
          </ac:picMkLst>
        </pc:picChg>
      </pc:sldChg>
      <pc:sldChg chg="addSp delSp modSp new mod setBg">
        <pc:chgData name="kalen peugh" userId="7b9be500a8ef91ad" providerId="LiveId" clId="{F739FD14-A60C-4DC4-85D2-8EA1E8E1EF55}" dt="2023-10-31T18:12:39.468" v="1309"/>
        <pc:sldMkLst>
          <pc:docMk/>
          <pc:sldMk cId="3296280157" sldId="273"/>
        </pc:sldMkLst>
        <pc:spChg chg="del">
          <ac:chgData name="kalen peugh" userId="7b9be500a8ef91ad" providerId="LiveId" clId="{F739FD14-A60C-4DC4-85D2-8EA1E8E1EF55}" dt="2023-10-31T18:01:31.814" v="1237" actId="21"/>
          <ac:spMkLst>
            <pc:docMk/>
            <pc:sldMk cId="3296280157" sldId="273"/>
            <ac:spMk id="2" creationId="{F48027C7-5901-4DA0-BC3E-1300583CBC27}"/>
          </ac:spMkLst>
        </pc:spChg>
        <pc:spChg chg="del">
          <ac:chgData name="kalen peugh" userId="7b9be500a8ef91ad" providerId="LiveId" clId="{F739FD14-A60C-4DC4-85D2-8EA1E8E1EF55}" dt="2023-10-31T18:01:54.164" v="1238"/>
          <ac:spMkLst>
            <pc:docMk/>
            <pc:sldMk cId="3296280157" sldId="273"/>
            <ac:spMk id="3" creationId="{75A97FDE-A315-414E-BE0C-4C2F8AF4ACB3}"/>
          </ac:spMkLst>
        </pc:spChg>
        <pc:spChg chg="mod">
          <ac:chgData name="kalen peugh" userId="7b9be500a8ef91ad" providerId="LiveId" clId="{F739FD14-A60C-4DC4-85D2-8EA1E8E1EF55}" dt="2023-10-31T18:11:47.496" v="1297" actId="255"/>
          <ac:spMkLst>
            <pc:docMk/>
            <pc:sldMk cId="3296280157" sldId="273"/>
            <ac:spMk id="4" creationId="{68ED1AC6-17B8-4E91-B695-AD560F82A5A2}"/>
          </ac:spMkLst>
        </pc:spChg>
        <pc:graphicFrameChg chg="add mod modGraphic">
          <ac:chgData name="kalen peugh" userId="7b9be500a8ef91ad" providerId="LiveId" clId="{F739FD14-A60C-4DC4-85D2-8EA1E8E1EF55}" dt="2023-10-31T18:12:33.786" v="1308" actId="122"/>
          <ac:graphicFrameMkLst>
            <pc:docMk/>
            <pc:sldMk cId="3296280157" sldId="273"/>
            <ac:graphicFrameMk id="5" creationId="{413B3BA6-6295-45B2-B982-9A6F8DBFB2C0}"/>
          </ac:graphicFrameMkLst>
        </pc:graphicFrameChg>
        <pc:picChg chg="add mod">
          <ac:chgData name="kalen peugh" userId="7b9be500a8ef91ad" providerId="LiveId" clId="{F739FD14-A60C-4DC4-85D2-8EA1E8E1EF55}" dt="2023-10-31T18:01:59.148" v="1240" actId="1076"/>
          <ac:picMkLst>
            <pc:docMk/>
            <pc:sldMk cId="3296280157" sldId="273"/>
            <ac:picMk id="14338" creationId="{AAC608C1-B0BF-4CB4-97B4-702C6B465C49}"/>
          </ac:picMkLst>
        </pc:picChg>
      </pc:sldChg>
      <pc:sldChg chg="addSp delSp modSp new mod setBg">
        <pc:chgData name="kalen peugh" userId="7b9be500a8ef91ad" providerId="LiveId" clId="{F739FD14-A60C-4DC4-85D2-8EA1E8E1EF55}" dt="2023-10-31T18:15:06.426" v="1370"/>
        <pc:sldMkLst>
          <pc:docMk/>
          <pc:sldMk cId="326885592" sldId="274"/>
        </pc:sldMkLst>
        <pc:spChg chg="del">
          <ac:chgData name="kalen peugh" userId="7b9be500a8ef91ad" providerId="LiveId" clId="{F739FD14-A60C-4DC4-85D2-8EA1E8E1EF55}" dt="2023-10-31T18:13:08.525" v="1311" actId="21"/>
          <ac:spMkLst>
            <pc:docMk/>
            <pc:sldMk cId="326885592" sldId="274"/>
            <ac:spMk id="2" creationId="{027A3E97-E563-4848-8611-9746A8818D66}"/>
          </ac:spMkLst>
        </pc:spChg>
        <pc:spChg chg="del">
          <ac:chgData name="kalen peugh" userId="7b9be500a8ef91ad" providerId="LiveId" clId="{F739FD14-A60C-4DC4-85D2-8EA1E8E1EF55}" dt="2023-10-31T18:13:31.848" v="1312"/>
          <ac:spMkLst>
            <pc:docMk/>
            <pc:sldMk cId="326885592" sldId="274"/>
            <ac:spMk id="3" creationId="{5EB5B8BC-457B-4C85-8884-1D888198F85C}"/>
          </ac:spMkLst>
        </pc:spChg>
        <pc:spChg chg="mod">
          <ac:chgData name="kalen peugh" userId="7b9be500a8ef91ad" providerId="LiveId" clId="{F739FD14-A60C-4DC4-85D2-8EA1E8E1EF55}" dt="2023-10-31T18:14:21.157" v="1356" actId="14100"/>
          <ac:spMkLst>
            <pc:docMk/>
            <pc:sldMk cId="326885592" sldId="274"/>
            <ac:spMk id="4" creationId="{349FF3F8-C5D8-41F1-993E-A864833B4025}"/>
          </ac:spMkLst>
        </pc:spChg>
        <pc:graphicFrameChg chg="add mod modGraphic">
          <ac:chgData name="kalen peugh" userId="7b9be500a8ef91ad" providerId="LiveId" clId="{F739FD14-A60C-4DC4-85D2-8EA1E8E1EF55}" dt="2023-10-31T18:15:00.059" v="1369" actId="122"/>
          <ac:graphicFrameMkLst>
            <pc:docMk/>
            <pc:sldMk cId="326885592" sldId="274"/>
            <ac:graphicFrameMk id="5" creationId="{589857C0-9021-4849-960E-8D5C131E896D}"/>
          </ac:graphicFrameMkLst>
        </pc:graphicFrameChg>
        <pc:picChg chg="add mod">
          <ac:chgData name="kalen peugh" userId="7b9be500a8ef91ad" providerId="LiveId" clId="{F739FD14-A60C-4DC4-85D2-8EA1E8E1EF55}" dt="2023-10-31T18:13:36.172" v="1314" actId="1076"/>
          <ac:picMkLst>
            <pc:docMk/>
            <pc:sldMk cId="326885592" sldId="274"/>
            <ac:picMk id="15362" creationId="{41846E82-79EE-46D3-9A5B-54DC3AD637C3}"/>
          </ac:picMkLst>
        </pc:picChg>
      </pc:sldChg>
      <pc:sldChg chg="addSp delSp modSp new mod setBg">
        <pc:chgData name="kalen peugh" userId="7b9be500a8ef91ad" providerId="LiveId" clId="{F739FD14-A60C-4DC4-85D2-8EA1E8E1EF55}" dt="2023-10-31T18:17:40.866" v="1430"/>
        <pc:sldMkLst>
          <pc:docMk/>
          <pc:sldMk cId="124593801" sldId="275"/>
        </pc:sldMkLst>
        <pc:spChg chg="del">
          <ac:chgData name="kalen peugh" userId="7b9be500a8ef91ad" providerId="LiveId" clId="{F739FD14-A60C-4DC4-85D2-8EA1E8E1EF55}" dt="2023-10-31T18:15:31.257" v="1372" actId="21"/>
          <ac:spMkLst>
            <pc:docMk/>
            <pc:sldMk cId="124593801" sldId="275"/>
            <ac:spMk id="2" creationId="{ABCE7654-D40B-4915-A21B-54C84358FB3C}"/>
          </ac:spMkLst>
        </pc:spChg>
        <pc:spChg chg="del">
          <ac:chgData name="kalen peugh" userId="7b9be500a8ef91ad" providerId="LiveId" clId="{F739FD14-A60C-4DC4-85D2-8EA1E8E1EF55}" dt="2023-10-31T18:15:56.818" v="1373"/>
          <ac:spMkLst>
            <pc:docMk/>
            <pc:sldMk cId="124593801" sldId="275"/>
            <ac:spMk id="3" creationId="{9F0D460F-938E-4FA2-8442-80CCA8FC6BFB}"/>
          </ac:spMkLst>
        </pc:spChg>
        <pc:spChg chg="mod">
          <ac:chgData name="kalen peugh" userId="7b9be500a8ef91ad" providerId="LiveId" clId="{F739FD14-A60C-4DC4-85D2-8EA1E8E1EF55}" dt="2023-10-31T18:16:58.093" v="1420" actId="14100"/>
          <ac:spMkLst>
            <pc:docMk/>
            <pc:sldMk cId="124593801" sldId="275"/>
            <ac:spMk id="4" creationId="{8A210DBE-43C1-4DF2-8EAE-BF393C0681D4}"/>
          </ac:spMkLst>
        </pc:spChg>
        <pc:graphicFrameChg chg="add mod modGraphic">
          <ac:chgData name="kalen peugh" userId="7b9be500a8ef91ad" providerId="LiveId" clId="{F739FD14-A60C-4DC4-85D2-8EA1E8E1EF55}" dt="2023-10-31T18:17:36.427" v="1429" actId="122"/>
          <ac:graphicFrameMkLst>
            <pc:docMk/>
            <pc:sldMk cId="124593801" sldId="275"/>
            <ac:graphicFrameMk id="5" creationId="{280F6C1E-FBAD-4B76-9A69-59320B8FA987}"/>
          </ac:graphicFrameMkLst>
        </pc:graphicFrameChg>
        <pc:picChg chg="add mod">
          <ac:chgData name="kalen peugh" userId="7b9be500a8ef91ad" providerId="LiveId" clId="{F739FD14-A60C-4DC4-85D2-8EA1E8E1EF55}" dt="2023-10-31T18:16:01.048" v="1375" actId="1076"/>
          <ac:picMkLst>
            <pc:docMk/>
            <pc:sldMk cId="124593801" sldId="275"/>
            <ac:picMk id="16386" creationId="{C38ADC4A-8796-4AB6-8084-BF78C72F76C9}"/>
          </ac:picMkLst>
        </pc:picChg>
      </pc:sldChg>
      <pc:sldChg chg="addSp delSp modSp new mod setBg">
        <pc:chgData name="kalen peugh" userId="7b9be500a8ef91ad" providerId="LiveId" clId="{F739FD14-A60C-4DC4-85D2-8EA1E8E1EF55}" dt="2023-10-31T18:20:44.002" v="1497"/>
        <pc:sldMkLst>
          <pc:docMk/>
          <pc:sldMk cId="3445284376" sldId="276"/>
        </pc:sldMkLst>
        <pc:spChg chg="del">
          <ac:chgData name="kalen peugh" userId="7b9be500a8ef91ad" providerId="LiveId" clId="{F739FD14-A60C-4DC4-85D2-8EA1E8E1EF55}" dt="2023-10-31T18:17:50.145" v="1432" actId="21"/>
          <ac:spMkLst>
            <pc:docMk/>
            <pc:sldMk cId="3445284376" sldId="276"/>
            <ac:spMk id="2" creationId="{14D038FD-011D-4F22-A4ED-3A1D8BDA6792}"/>
          </ac:spMkLst>
        </pc:spChg>
        <pc:spChg chg="del">
          <ac:chgData name="kalen peugh" userId="7b9be500a8ef91ad" providerId="LiveId" clId="{F739FD14-A60C-4DC4-85D2-8EA1E8E1EF55}" dt="2023-10-31T18:18:48.625" v="1433"/>
          <ac:spMkLst>
            <pc:docMk/>
            <pc:sldMk cId="3445284376" sldId="276"/>
            <ac:spMk id="3" creationId="{504625C4-3ABA-4310-9109-0491CA39C7D8}"/>
          </ac:spMkLst>
        </pc:spChg>
        <pc:spChg chg="mod">
          <ac:chgData name="kalen peugh" userId="7b9be500a8ef91ad" providerId="LiveId" clId="{F739FD14-A60C-4DC4-85D2-8EA1E8E1EF55}" dt="2023-10-31T18:19:56.592" v="1488" actId="14100"/>
          <ac:spMkLst>
            <pc:docMk/>
            <pc:sldMk cId="3445284376" sldId="276"/>
            <ac:spMk id="4" creationId="{280A6510-60F4-4D8A-AAFF-8CEB4A288541}"/>
          </ac:spMkLst>
        </pc:spChg>
        <pc:graphicFrameChg chg="add mod modGraphic">
          <ac:chgData name="kalen peugh" userId="7b9be500a8ef91ad" providerId="LiveId" clId="{F739FD14-A60C-4DC4-85D2-8EA1E8E1EF55}" dt="2023-10-31T18:20:39.541" v="1496" actId="122"/>
          <ac:graphicFrameMkLst>
            <pc:docMk/>
            <pc:sldMk cId="3445284376" sldId="276"/>
            <ac:graphicFrameMk id="5" creationId="{24DB204A-988B-42AB-A110-B980FD3AB4CE}"/>
          </ac:graphicFrameMkLst>
        </pc:graphicFrameChg>
        <pc:picChg chg="add mod">
          <ac:chgData name="kalen peugh" userId="7b9be500a8ef91ad" providerId="LiveId" clId="{F739FD14-A60C-4DC4-85D2-8EA1E8E1EF55}" dt="2023-10-31T18:18:54.086" v="1435" actId="1076"/>
          <ac:picMkLst>
            <pc:docMk/>
            <pc:sldMk cId="3445284376" sldId="276"/>
            <ac:picMk id="17410" creationId="{E88A2F37-3BF3-4A22-BBF5-370741E9D9D2}"/>
          </ac:picMkLst>
        </pc:picChg>
      </pc:sldChg>
      <pc:sldChg chg="addSp delSp modSp new mod setBg">
        <pc:chgData name="kalen peugh" userId="7b9be500a8ef91ad" providerId="LiveId" clId="{F739FD14-A60C-4DC4-85D2-8EA1E8E1EF55}" dt="2023-10-31T18:24:07.662" v="1569"/>
        <pc:sldMkLst>
          <pc:docMk/>
          <pc:sldMk cId="942888510" sldId="277"/>
        </pc:sldMkLst>
        <pc:spChg chg="del">
          <ac:chgData name="kalen peugh" userId="7b9be500a8ef91ad" providerId="LiveId" clId="{F739FD14-A60C-4DC4-85D2-8EA1E8E1EF55}" dt="2023-10-31T18:22:14.185" v="1499" actId="21"/>
          <ac:spMkLst>
            <pc:docMk/>
            <pc:sldMk cId="942888510" sldId="277"/>
            <ac:spMk id="2" creationId="{EE5177D4-2AA5-410B-9A08-A80D4105482C}"/>
          </ac:spMkLst>
        </pc:spChg>
        <pc:spChg chg="del">
          <ac:chgData name="kalen peugh" userId="7b9be500a8ef91ad" providerId="LiveId" clId="{F739FD14-A60C-4DC4-85D2-8EA1E8E1EF55}" dt="2023-10-31T18:22:29.457" v="1500"/>
          <ac:spMkLst>
            <pc:docMk/>
            <pc:sldMk cId="942888510" sldId="277"/>
            <ac:spMk id="3" creationId="{F8FA74D9-0CF8-411A-8635-38B74970FF6B}"/>
          </ac:spMkLst>
        </pc:spChg>
        <pc:spChg chg="mod">
          <ac:chgData name="kalen peugh" userId="7b9be500a8ef91ad" providerId="LiveId" clId="{F739FD14-A60C-4DC4-85D2-8EA1E8E1EF55}" dt="2023-10-31T18:23:29.476" v="1560" actId="14100"/>
          <ac:spMkLst>
            <pc:docMk/>
            <pc:sldMk cId="942888510" sldId="277"/>
            <ac:spMk id="4" creationId="{2A645AC3-C0B2-4619-B5BC-58DE70F65962}"/>
          </ac:spMkLst>
        </pc:spChg>
        <pc:graphicFrameChg chg="add mod modGraphic">
          <ac:chgData name="kalen peugh" userId="7b9be500a8ef91ad" providerId="LiveId" clId="{F739FD14-A60C-4DC4-85D2-8EA1E8E1EF55}" dt="2023-10-31T18:24:03.744" v="1568" actId="122"/>
          <ac:graphicFrameMkLst>
            <pc:docMk/>
            <pc:sldMk cId="942888510" sldId="277"/>
            <ac:graphicFrameMk id="5" creationId="{E6D92A85-FD31-4879-9418-29895255D991}"/>
          </ac:graphicFrameMkLst>
        </pc:graphicFrameChg>
        <pc:picChg chg="add mod">
          <ac:chgData name="kalen peugh" userId="7b9be500a8ef91ad" providerId="LiveId" clId="{F739FD14-A60C-4DC4-85D2-8EA1E8E1EF55}" dt="2023-10-31T18:22:35.409" v="1503" actId="14100"/>
          <ac:picMkLst>
            <pc:docMk/>
            <pc:sldMk cId="942888510" sldId="277"/>
            <ac:picMk id="18434" creationId="{A0D7B003-2CCB-4241-9EF9-9C9C1C9C986B}"/>
          </ac:picMkLst>
        </pc:picChg>
      </pc:sldChg>
      <pc:sldChg chg="addSp delSp modSp new mod setBg">
        <pc:chgData name="kalen peugh" userId="7b9be500a8ef91ad" providerId="LiveId" clId="{F739FD14-A60C-4DC4-85D2-8EA1E8E1EF55}" dt="2023-10-31T18:26:43.962" v="1634"/>
        <pc:sldMkLst>
          <pc:docMk/>
          <pc:sldMk cId="2085821825" sldId="278"/>
        </pc:sldMkLst>
        <pc:spChg chg="del">
          <ac:chgData name="kalen peugh" userId="7b9be500a8ef91ad" providerId="LiveId" clId="{F739FD14-A60C-4DC4-85D2-8EA1E8E1EF55}" dt="2023-10-31T18:24:57.297" v="1571" actId="21"/>
          <ac:spMkLst>
            <pc:docMk/>
            <pc:sldMk cId="2085821825" sldId="278"/>
            <ac:spMk id="2" creationId="{09033017-238B-482E-BA03-731B1E553DBE}"/>
          </ac:spMkLst>
        </pc:spChg>
        <pc:spChg chg="del">
          <ac:chgData name="kalen peugh" userId="7b9be500a8ef91ad" providerId="LiveId" clId="{F739FD14-A60C-4DC4-85D2-8EA1E8E1EF55}" dt="2023-10-31T18:25:12.861" v="1572"/>
          <ac:spMkLst>
            <pc:docMk/>
            <pc:sldMk cId="2085821825" sldId="278"/>
            <ac:spMk id="3" creationId="{F534A211-659D-426C-8DAF-5FE0194A1A23}"/>
          </ac:spMkLst>
        </pc:spChg>
        <pc:spChg chg="mod">
          <ac:chgData name="kalen peugh" userId="7b9be500a8ef91ad" providerId="LiveId" clId="{F739FD14-A60C-4DC4-85D2-8EA1E8E1EF55}" dt="2023-10-31T18:26:06.978" v="1626" actId="14100"/>
          <ac:spMkLst>
            <pc:docMk/>
            <pc:sldMk cId="2085821825" sldId="278"/>
            <ac:spMk id="4" creationId="{048D7C8A-276A-45D0-8905-5FAE4237D394}"/>
          </ac:spMkLst>
        </pc:spChg>
        <pc:graphicFrameChg chg="add mod modGraphic">
          <ac:chgData name="kalen peugh" userId="7b9be500a8ef91ad" providerId="LiveId" clId="{F739FD14-A60C-4DC4-85D2-8EA1E8E1EF55}" dt="2023-10-31T18:26:39.611" v="1633" actId="122"/>
          <ac:graphicFrameMkLst>
            <pc:docMk/>
            <pc:sldMk cId="2085821825" sldId="278"/>
            <ac:graphicFrameMk id="5" creationId="{D94073E0-098A-4912-82C4-136C1035D504}"/>
          </ac:graphicFrameMkLst>
        </pc:graphicFrameChg>
        <pc:picChg chg="add mod">
          <ac:chgData name="kalen peugh" userId="7b9be500a8ef91ad" providerId="LiveId" clId="{F739FD14-A60C-4DC4-85D2-8EA1E8E1EF55}" dt="2023-10-31T18:25:16.568" v="1574" actId="1076"/>
          <ac:picMkLst>
            <pc:docMk/>
            <pc:sldMk cId="2085821825" sldId="278"/>
            <ac:picMk id="19458" creationId="{4DA605F2-D40D-4A52-BCEA-9E5A9A07FF8B}"/>
          </ac:picMkLst>
        </pc:picChg>
      </pc:sldChg>
      <pc:sldChg chg="addSp delSp modSp new mod setBg">
        <pc:chgData name="kalen peugh" userId="7b9be500a8ef91ad" providerId="LiveId" clId="{F739FD14-A60C-4DC4-85D2-8EA1E8E1EF55}" dt="2023-10-31T18:30:03.684" v="1702"/>
        <pc:sldMkLst>
          <pc:docMk/>
          <pc:sldMk cId="1817402056" sldId="279"/>
        </pc:sldMkLst>
        <pc:spChg chg="del">
          <ac:chgData name="kalen peugh" userId="7b9be500a8ef91ad" providerId="LiveId" clId="{F739FD14-A60C-4DC4-85D2-8EA1E8E1EF55}" dt="2023-10-31T18:26:59.475" v="1636" actId="21"/>
          <ac:spMkLst>
            <pc:docMk/>
            <pc:sldMk cId="1817402056" sldId="279"/>
            <ac:spMk id="2" creationId="{847DF631-69AC-4EBC-BBA3-5E375AD5D4BE}"/>
          </ac:spMkLst>
        </pc:spChg>
        <pc:spChg chg="del">
          <ac:chgData name="kalen peugh" userId="7b9be500a8ef91ad" providerId="LiveId" clId="{F739FD14-A60C-4DC4-85D2-8EA1E8E1EF55}" dt="2023-10-31T18:27:25.056" v="1637"/>
          <ac:spMkLst>
            <pc:docMk/>
            <pc:sldMk cId="1817402056" sldId="279"/>
            <ac:spMk id="3" creationId="{0425B0EA-39AF-4D40-B7FB-2B5A92751A7C}"/>
          </ac:spMkLst>
        </pc:spChg>
        <pc:spChg chg="mod">
          <ac:chgData name="kalen peugh" userId="7b9be500a8ef91ad" providerId="LiveId" clId="{F739FD14-A60C-4DC4-85D2-8EA1E8E1EF55}" dt="2023-10-31T18:28:31.868" v="1694" actId="14100"/>
          <ac:spMkLst>
            <pc:docMk/>
            <pc:sldMk cId="1817402056" sldId="279"/>
            <ac:spMk id="4" creationId="{3994A8BD-487A-4A54-935C-EF62876BADA6}"/>
          </ac:spMkLst>
        </pc:spChg>
        <pc:graphicFrameChg chg="add mod modGraphic">
          <ac:chgData name="kalen peugh" userId="7b9be500a8ef91ad" providerId="LiveId" clId="{F739FD14-A60C-4DC4-85D2-8EA1E8E1EF55}" dt="2023-10-31T18:29:58.794" v="1701" actId="122"/>
          <ac:graphicFrameMkLst>
            <pc:docMk/>
            <pc:sldMk cId="1817402056" sldId="279"/>
            <ac:graphicFrameMk id="5" creationId="{458EB816-F334-4840-A37C-C693E3D0FE29}"/>
          </ac:graphicFrameMkLst>
        </pc:graphicFrameChg>
        <pc:picChg chg="add mod">
          <ac:chgData name="kalen peugh" userId="7b9be500a8ef91ad" providerId="LiveId" clId="{F739FD14-A60C-4DC4-85D2-8EA1E8E1EF55}" dt="2023-10-31T18:27:29.256" v="1640" actId="14100"/>
          <ac:picMkLst>
            <pc:docMk/>
            <pc:sldMk cId="1817402056" sldId="279"/>
            <ac:picMk id="20482" creationId="{E0CC0387-E690-4857-BC5F-47372839AD1C}"/>
          </ac:picMkLst>
        </pc:picChg>
      </pc:sldChg>
      <pc:sldChg chg="addSp delSp modSp new mod setBg">
        <pc:chgData name="kalen peugh" userId="7b9be500a8ef91ad" providerId="LiveId" clId="{F739FD14-A60C-4DC4-85D2-8EA1E8E1EF55}" dt="2023-10-31T18:32:06.686" v="1760"/>
        <pc:sldMkLst>
          <pc:docMk/>
          <pc:sldMk cId="581520840" sldId="280"/>
        </pc:sldMkLst>
        <pc:spChg chg="del">
          <ac:chgData name="kalen peugh" userId="7b9be500a8ef91ad" providerId="LiveId" clId="{F739FD14-A60C-4DC4-85D2-8EA1E8E1EF55}" dt="2023-10-31T18:30:10.352" v="1704" actId="21"/>
          <ac:spMkLst>
            <pc:docMk/>
            <pc:sldMk cId="581520840" sldId="280"/>
            <ac:spMk id="2" creationId="{FE329B7F-D4BF-40B9-BCD7-1BB3D27C2CCD}"/>
          </ac:spMkLst>
        </pc:spChg>
        <pc:spChg chg="del">
          <ac:chgData name="kalen peugh" userId="7b9be500a8ef91ad" providerId="LiveId" clId="{F739FD14-A60C-4DC4-85D2-8EA1E8E1EF55}" dt="2023-10-31T18:30:45.282" v="1705"/>
          <ac:spMkLst>
            <pc:docMk/>
            <pc:sldMk cId="581520840" sldId="280"/>
            <ac:spMk id="3" creationId="{046ADC57-565D-4A02-A4E8-2A12CDB85358}"/>
          </ac:spMkLst>
        </pc:spChg>
        <pc:spChg chg="mod">
          <ac:chgData name="kalen peugh" userId="7b9be500a8ef91ad" providerId="LiveId" clId="{F739FD14-A60C-4DC4-85D2-8EA1E8E1EF55}" dt="2023-10-31T18:31:26.136" v="1752" actId="14100"/>
          <ac:spMkLst>
            <pc:docMk/>
            <pc:sldMk cId="581520840" sldId="280"/>
            <ac:spMk id="4" creationId="{334D931D-19C0-4E5C-B03A-D9CD696E340F}"/>
          </ac:spMkLst>
        </pc:spChg>
        <pc:graphicFrameChg chg="add mod modGraphic">
          <ac:chgData name="kalen peugh" userId="7b9be500a8ef91ad" providerId="LiveId" clId="{F739FD14-A60C-4DC4-85D2-8EA1E8E1EF55}" dt="2023-10-31T18:32:01.152" v="1759" actId="122"/>
          <ac:graphicFrameMkLst>
            <pc:docMk/>
            <pc:sldMk cId="581520840" sldId="280"/>
            <ac:graphicFrameMk id="5" creationId="{A631B3CB-50C6-4F97-BBDD-F841B3D13728}"/>
          </ac:graphicFrameMkLst>
        </pc:graphicFrameChg>
        <pc:picChg chg="add mod">
          <ac:chgData name="kalen peugh" userId="7b9be500a8ef91ad" providerId="LiveId" clId="{F739FD14-A60C-4DC4-85D2-8EA1E8E1EF55}" dt="2023-10-31T18:30:49.447" v="1707" actId="1076"/>
          <ac:picMkLst>
            <pc:docMk/>
            <pc:sldMk cId="581520840" sldId="280"/>
            <ac:picMk id="21506" creationId="{69C7218A-697A-4E52-A610-034909923ED2}"/>
          </ac:picMkLst>
        </pc:picChg>
      </pc:sldChg>
      <pc:sldChg chg="addSp delSp modSp new mod setBg">
        <pc:chgData name="kalen peugh" userId="7b9be500a8ef91ad" providerId="LiveId" clId="{F739FD14-A60C-4DC4-85D2-8EA1E8E1EF55}" dt="2023-10-31T18:35:04.186" v="1825"/>
        <pc:sldMkLst>
          <pc:docMk/>
          <pc:sldMk cId="264668895" sldId="281"/>
        </pc:sldMkLst>
        <pc:spChg chg="del">
          <ac:chgData name="kalen peugh" userId="7b9be500a8ef91ad" providerId="LiveId" clId="{F739FD14-A60C-4DC4-85D2-8EA1E8E1EF55}" dt="2023-10-31T18:32:52.070" v="1762" actId="21"/>
          <ac:spMkLst>
            <pc:docMk/>
            <pc:sldMk cId="264668895" sldId="281"/>
            <ac:spMk id="2" creationId="{58561CBE-3F11-4980-8522-34B1E2A57D03}"/>
          </ac:spMkLst>
        </pc:spChg>
        <pc:spChg chg="del">
          <ac:chgData name="kalen peugh" userId="7b9be500a8ef91ad" providerId="LiveId" clId="{F739FD14-A60C-4DC4-85D2-8EA1E8E1EF55}" dt="2023-10-31T18:33:10.781" v="1763"/>
          <ac:spMkLst>
            <pc:docMk/>
            <pc:sldMk cId="264668895" sldId="281"/>
            <ac:spMk id="3" creationId="{729DDCAE-5C12-4B79-9FD3-6E7D4D1BE3CB}"/>
          </ac:spMkLst>
        </pc:spChg>
        <pc:spChg chg="mod">
          <ac:chgData name="kalen peugh" userId="7b9be500a8ef91ad" providerId="LiveId" clId="{F739FD14-A60C-4DC4-85D2-8EA1E8E1EF55}" dt="2023-10-31T18:34:00.788" v="1814" actId="14100"/>
          <ac:spMkLst>
            <pc:docMk/>
            <pc:sldMk cId="264668895" sldId="281"/>
            <ac:spMk id="4" creationId="{8688C1DE-3DCF-46AA-927C-C82DF8F89AFF}"/>
          </ac:spMkLst>
        </pc:spChg>
        <pc:graphicFrameChg chg="add mod modGraphic">
          <ac:chgData name="kalen peugh" userId="7b9be500a8ef91ad" providerId="LiveId" clId="{F739FD14-A60C-4DC4-85D2-8EA1E8E1EF55}" dt="2023-10-31T18:34:55.707" v="1824" actId="122"/>
          <ac:graphicFrameMkLst>
            <pc:docMk/>
            <pc:sldMk cId="264668895" sldId="281"/>
            <ac:graphicFrameMk id="5" creationId="{2CF3DFD8-707C-4DCB-8015-CA7284ED01A6}"/>
          </ac:graphicFrameMkLst>
        </pc:graphicFrameChg>
        <pc:picChg chg="add mod">
          <ac:chgData name="kalen peugh" userId="7b9be500a8ef91ad" providerId="LiveId" clId="{F739FD14-A60C-4DC4-85D2-8EA1E8E1EF55}" dt="2023-10-31T18:34:17.057" v="1818" actId="1076"/>
          <ac:picMkLst>
            <pc:docMk/>
            <pc:sldMk cId="264668895" sldId="281"/>
            <ac:picMk id="22530" creationId="{2F3891B1-9FBB-453B-8BA6-CF5A8E067655}"/>
          </ac:picMkLst>
        </pc:picChg>
      </pc:sldChg>
      <pc:sldChg chg="addSp delSp modSp new mod setBg">
        <pc:chgData name="kalen peugh" userId="7b9be500a8ef91ad" providerId="LiveId" clId="{F739FD14-A60C-4DC4-85D2-8EA1E8E1EF55}" dt="2023-10-31T18:37:13.131" v="1892"/>
        <pc:sldMkLst>
          <pc:docMk/>
          <pc:sldMk cId="3195624709" sldId="282"/>
        </pc:sldMkLst>
        <pc:spChg chg="del">
          <ac:chgData name="kalen peugh" userId="7b9be500a8ef91ad" providerId="LiveId" clId="{F739FD14-A60C-4DC4-85D2-8EA1E8E1EF55}" dt="2023-10-31T18:35:14.798" v="1827" actId="21"/>
          <ac:spMkLst>
            <pc:docMk/>
            <pc:sldMk cId="3195624709" sldId="282"/>
            <ac:spMk id="2" creationId="{E0DF0BBE-7409-4122-B083-45367F20DFEE}"/>
          </ac:spMkLst>
        </pc:spChg>
        <pc:spChg chg="del">
          <ac:chgData name="kalen peugh" userId="7b9be500a8ef91ad" providerId="LiveId" clId="{F739FD14-A60C-4DC4-85D2-8EA1E8E1EF55}" dt="2023-10-31T18:35:32.824" v="1828"/>
          <ac:spMkLst>
            <pc:docMk/>
            <pc:sldMk cId="3195624709" sldId="282"/>
            <ac:spMk id="3" creationId="{4F722115-B1E8-4C3F-B1A4-90EDACDFD710}"/>
          </ac:spMkLst>
        </pc:spChg>
        <pc:spChg chg="mod">
          <ac:chgData name="kalen peugh" userId="7b9be500a8ef91ad" providerId="LiveId" clId="{F739FD14-A60C-4DC4-85D2-8EA1E8E1EF55}" dt="2023-10-31T18:36:34.354" v="1883" actId="14100"/>
          <ac:spMkLst>
            <pc:docMk/>
            <pc:sldMk cId="3195624709" sldId="282"/>
            <ac:spMk id="4" creationId="{492DAB65-DF5E-43E6-AB0A-E0AD3D099416}"/>
          </ac:spMkLst>
        </pc:spChg>
        <pc:graphicFrameChg chg="add mod modGraphic">
          <ac:chgData name="kalen peugh" userId="7b9be500a8ef91ad" providerId="LiveId" clId="{F739FD14-A60C-4DC4-85D2-8EA1E8E1EF55}" dt="2023-10-31T18:37:07.564" v="1891" actId="122"/>
          <ac:graphicFrameMkLst>
            <pc:docMk/>
            <pc:sldMk cId="3195624709" sldId="282"/>
            <ac:graphicFrameMk id="5" creationId="{56AB7FF6-841A-449A-BE86-00A9599F9107}"/>
          </ac:graphicFrameMkLst>
        </pc:graphicFrameChg>
        <pc:picChg chg="add mod">
          <ac:chgData name="kalen peugh" userId="7b9be500a8ef91ad" providerId="LiveId" clId="{F739FD14-A60C-4DC4-85D2-8EA1E8E1EF55}" dt="2023-10-31T18:35:37.593" v="1830" actId="1076"/>
          <ac:picMkLst>
            <pc:docMk/>
            <pc:sldMk cId="3195624709" sldId="282"/>
            <ac:picMk id="23554" creationId="{DE8D9759-2B5F-47A1-9E43-E7F3AF936B42}"/>
          </ac:picMkLst>
        </pc:picChg>
      </pc:sldChg>
      <pc:sldChg chg="addSp delSp modSp new mod setBg">
        <pc:chgData name="kalen peugh" userId="7b9be500a8ef91ad" providerId="LiveId" clId="{F739FD14-A60C-4DC4-85D2-8EA1E8E1EF55}" dt="2023-10-31T18:40:35.167" v="1953"/>
        <pc:sldMkLst>
          <pc:docMk/>
          <pc:sldMk cId="2643687080" sldId="283"/>
        </pc:sldMkLst>
        <pc:spChg chg="del">
          <ac:chgData name="kalen peugh" userId="7b9be500a8ef91ad" providerId="LiveId" clId="{F739FD14-A60C-4DC4-85D2-8EA1E8E1EF55}" dt="2023-10-31T18:38:42.816" v="1894" actId="21"/>
          <ac:spMkLst>
            <pc:docMk/>
            <pc:sldMk cId="2643687080" sldId="283"/>
            <ac:spMk id="2" creationId="{5A14C02E-38CB-4B34-9539-731871C2B0ED}"/>
          </ac:spMkLst>
        </pc:spChg>
        <pc:spChg chg="del">
          <ac:chgData name="kalen peugh" userId="7b9be500a8ef91ad" providerId="LiveId" clId="{F739FD14-A60C-4DC4-85D2-8EA1E8E1EF55}" dt="2023-10-31T18:39:03.936" v="1895"/>
          <ac:spMkLst>
            <pc:docMk/>
            <pc:sldMk cId="2643687080" sldId="283"/>
            <ac:spMk id="3" creationId="{5C8D7DAC-0E2B-46B8-8B7E-05F2D1D55FBE}"/>
          </ac:spMkLst>
        </pc:spChg>
        <pc:spChg chg="mod">
          <ac:chgData name="kalen peugh" userId="7b9be500a8ef91ad" providerId="LiveId" clId="{F739FD14-A60C-4DC4-85D2-8EA1E8E1EF55}" dt="2023-10-31T18:40:03.613" v="1945" actId="14100"/>
          <ac:spMkLst>
            <pc:docMk/>
            <pc:sldMk cId="2643687080" sldId="283"/>
            <ac:spMk id="4" creationId="{3665CE5A-2EE1-4CBF-8FF7-72B6C160F54D}"/>
          </ac:spMkLst>
        </pc:spChg>
        <pc:graphicFrameChg chg="add mod modGraphic">
          <ac:chgData name="kalen peugh" userId="7b9be500a8ef91ad" providerId="LiveId" clId="{F739FD14-A60C-4DC4-85D2-8EA1E8E1EF55}" dt="2023-10-31T18:40:30.854" v="1952" actId="122"/>
          <ac:graphicFrameMkLst>
            <pc:docMk/>
            <pc:sldMk cId="2643687080" sldId="283"/>
            <ac:graphicFrameMk id="5" creationId="{FE99DA6C-995A-46C8-87AF-8A3152B27896}"/>
          </ac:graphicFrameMkLst>
        </pc:graphicFrameChg>
        <pc:picChg chg="add mod">
          <ac:chgData name="kalen peugh" userId="7b9be500a8ef91ad" providerId="LiveId" clId="{F739FD14-A60C-4DC4-85D2-8EA1E8E1EF55}" dt="2023-10-31T18:39:09.644" v="1897" actId="1076"/>
          <ac:picMkLst>
            <pc:docMk/>
            <pc:sldMk cId="2643687080" sldId="283"/>
            <ac:picMk id="24578" creationId="{EAB506F0-B5E9-4E48-BBF7-DEC4A7AB6768}"/>
          </ac:picMkLst>
        </pc:picChg>
      </pc:sldChg>
      <pc:sldChg chg="addSp delSp modSp new mod setBg">
        <pc:chgData name="kalen peugh" userId="7b9be500a8ef91ad" providerId="LiveId" clId="{F739FD14-A60C-4DC4-85D2-8EA1E8E1EF55}" dt="2023-10-31T18:42:34.644" v="2012"/>
        <pc:sldMkLst>
          <pc:docMk/>
          <pc:sldMk cId="1647112319" sldId="284"/>
        </pc:sldMkLst>
        <pc:spChg chg="del">
          <ac:chgData name="kalen peugh" userId="7b9be500a8ef91ad" providerId="LiveId" clId="{F739FD14-A60C-4DC4-85D2-8EA1E8E1EF55}" dt="2023-10-31T18:40:40.991" v="1955" actId="21"/>
          <ac:spMkLst>
            <pc:docMk/>
            <pc:sldMk cId="1647112319" sldId="284"/>
            <ac:spMk id="2" creationId="{88510579-B6C7-4BB2-A0FE-055002A4F3D6}"/>
          </ac:spMkLst>
        </pc:spChg>
        <pc:spChg chg="del">
          <ac:chgData name="kalen peugh" userId="7b9be500a8ef91ad" providerId="LiveId" clId="{F739FD14-A60C-4DC4-85D2-8EA1E8E1EF55}" dt="2023-10-31T18:40:58.503" v="1956"/>
          <ac:spMkLst>
            <pc:docMk/>
            <pc:sldMk cId="1647112319" sldId="284"/>
            <ac:spMk id="3" creationId="{678D8EF0-8EBF-4100-87FD-CC224710F9B7}"/>
          </ac:spMkLst>
        </pc:spChg>
        <pc:spChg chg="mod">
          <ac:chgData name="kalen peugh" userId="7b9be500a8ef91ad" providerId="LiveId" clId="{F739FD14-A60C-4DC4-85D2-8EA1E8E1EF55}" dt="2023-10-31T18:41:53.749" v="2003" actId="14100"/>
          <ac:spMkLst>
            <pc:docMk/>
            <pc:sldMk cId="1647112319" sldId="284"/>
            <ac:spMk id="4" creationId="{00BBD87D-7F00-4790-906A-24C332B2E0FB}"/>
          </ac:spMkLst>
        </pc:spChg>
        <pc:graphicFrameChg chg="add mod modGraphic">
          <ac:chgData name="kalen peugh" userId="7b9be500a8ef91ad" providerId="LiveId" clId="{F739FD14-A60C-4DC4-85D2-8EA1E8E1EF55}" dt="2023-10-31T18:42:30.147" v="2011" actId="122"/>
          <ac:graphicFrameMkLst>
            <pc:docMk/>
            <pc:sldMk cId="1647112319" sldId="284"/>
            <ac:graphicFrameMk id="5" creationId="{3F927066-6EE3-49D3-88A4-9308B8300178}"/>
          </ac:graphicFrameMkLst>
        </pc:graphicFrameChg>
        <pc:picChg chg="add mod">
          <ac:chgData name="kalen peugh" userId="7b9be500a8ef91ad" providerId="LiveId" clId="{F739FD14-A60C-4DC4-85D2-8EA1E8E1EF55}" dt="2023-10-31T18:41:02.774" v="1958" actId="1076"/>
          <ac:picMkLst>
            <pc:docMk/>
            <pc:sldMk cId="1647112319" sldId="284"/>
            <ac:picMk id="25602" creationId="{348EDE4A-4E15-4B3A-9F98-E40FA928EDEE}"/>
          </ac:picMkLst>
        </pc:picChg>
      </pc:sldChg>
      <pc:sldChg chg="addSp delSp modSp new mod setBg">
        <pc:chgData name="kalen peugh" userId="7b9be500a8ef91ad" providerId="LiveId" clId="{F739FD14-A60C-4DC4-85D2-8EA1E8E1EF55}" dt="2023-10-31T18:45:06.043" v="2092"/>
        <pc:sldMkLst>
          <pc:docMk/>
          <pc:sldMk cId="2928655343" sldId="285"/>
        </pc:sldMkLst>
        <pc:spChg chg="del">
          <ac:chgData name="kalen peugh" userId="7b9be500a8ef91ad" providerId="LiveId" clId="{F739FD14-A60C-4DC4-85D2-8EA1E8E1EF55}" dt="2023-10-31T18:42:39.558" v="2014" actId="21"/>
          <ac:spMkLst>
            <pc:docMk/>
            <pc:sldMk cId="2928655343" sldId="285"/>
            <ac:spMk id="2" creationId="{16CA8C1A-F0F4-4257-9F53-FAE0A960329D}"/>
          </ac:spMkLst>
        </pc:spChg>
        <pc:spChg chg="del">
          <ac:chgData name="kalen peugh" userId="7b9be500a8ef91ad" providerId="LiveId" clId="{F739FD14-A60C-4DC4-85D2-8EA1E8E1EF55}" dt="2023-10-31T18:42:54.563" v="2015"/>
          <ac:spMkLst>
            <pc:docMk/>
            <pc:sldMk cId="2928655343" sldId="285"/>
            <ac:spMk id="3" creationId="{8F086F9E-1C95-4B48-A81C-777DF8F8256D}"/>
          </ac:spMkLst>
        </pc:spChg>
        <pc:spChg chg="mod">
          <ac:chgData name="kalen peugh" userId="7b9be500a8ef91ad" providerId="LiveId" clId="{F739FD14-A60C-4DC4-85D2-8EA1E8E1EF55}" dt="2023-10-31T18:44:22.888" v="2077" actId="14100"/>
          <ac:spMkLst>
            <pc:docMk/>
            <pc:sldMk cId="2928655343" sldId="285"/>
            <ac:spMk id="4" creationId="{E8717922-403A-4E41-B802-0E2BFD8CC165}"/>
          </ac:spMkLst>
        </pc:spChg>
        <pc:graphicFrameChg chg="add mod modGraphic">
          <ac:chgData name="kalen peugh" userId="7b9be500a8ef91ad" providerId="LiveId" clId="{F739FD14-A60C-4DC4-85D2-8EA1E8E1EF55}" dt="2023-10-31T18:45:01.957" v="2091" actId="122"/>
          <ac:graphicFrameMkLst>
            <pc:docMk/>
            <pc:sldMk cId="2928655343" sldId="285"/>
            <ac:graphicFrameMk id="5" creationId="{C236741B-653D-4321-BC94-A2884D8A9A38}"/>
          </ac:graphicFrameMkLst>
        </pc:graphicFrameChg>
        <pc:picChg chg="add mod">
          <ac:chgData name="kalen peugh" userId="7b9be500a8ef91ad" providerId="LiveId" clId="{F739FD14-A60C-4DC4-85D2-8EA1E8E1EF55}" dt="2023-10-31T18:42:59.545" v="2017" actId="1076"/>
          <ac:picMkLst>
            <pc:docMk/>
            <pc:sldMk cId="2928655343" sldId="285"/>
            <ac:picMk id="26626" creationId="{26B3ADED-82DA-4C67-85E8-7147F85B7153}"/>
          </ac:picMkLst>
        </pc:picChg>
      </pc:sldChg>
      <pc:sldChg chg="addSp delSp modSp new mod setBg">
        <pc:chgData name="kalen peugh" userId="7b9be500a8ef91ad" providerId="LiveId" clId="{F739FD14-A60C-4DC4-85D2-8EA1E8E1EF55}" dt="2023-10-31T18:48:09.945" v="2171"/>
        <pc:sldMkLst>
          <pc:docMk/>
          <pc:sldMk cId="4211336178" sldId="286"/>
        </pc:sldMkLst>
        <pc:spChg chg="del">
          <ac:chgData name="kalen peugh" userId="7b9be500a8ef91ad" providerId="LiveId" clId="{F739FD14-A60C-4DC4-85D2-8EA1E8E1EF55}" dt="2023-10-31T18:45:11.117" v="2094" actId="21"/>
          <ac:spMkLst>
            <pc:docMk/>
            <pc:sldMk cId="4211336178" sldId="286"/>
            <ac:spMk id="2" creationId="{8EC7A798-859D-47EA-B017-E1BAC1668701}"/>
          </ac:spMkLst>
        </pc:spChg>
        <pc:spChg chg="del">
          <ac:chgData name="kalen peugh" userId="7b9be500a8ef91ad" providerId="LiveId" clId="{F739FD14-A60C-4DC4-85D2-8EA1E8E1EF55}" dt="2023-10-31T18:46:17.945" v="2095"/>
          <ac:spMkLst>
            <pc:docMk/>
            <pc:sldMk cId="4211336178" sldId="286"/>
            <ac:spMk id="3" creationId="{8961C611-9280-4F11-97D6-8DC5A437AE7B}"/>
          </ac:spMkLst>
        </pc:spChg>
        <pc:spChg chg="mod">
          <ac:chgData name="kalen peugh" userId="7b9be500a8ef91ad" providerId="LiveId" clId="{F739FD14-A60C-4DC4-85D2-8EA1E8E1EF55}" dt="2023-10-31T18:47:27.131" v="2162" actId="14100"/>
          <ac:spMkLst>
            <pc:docMk/>
            <pc:sldMk cId="4211336178" sldId="286"/>
            <ac:spMk id="4" creationId="{F989A565-3F48-4AB2-A8CE-D17F32D18937}"/>
          </ac:spMkLst>
        </pc:spChg>
        <pc:graphicFrameChg chg="add mod modGraphic">
          <ac:chgData name="kalen peugh" userId="7b9be500a8ef91ad" providerId="LiveId" clId="{F739FD14-A60C-4DC4-85D2-8EA1E8E1EF55}" dt="2023-10-31T18:48:05.788" v="2170" actId="122"/>
          <ac:graphicFrameMkLst>
            <pc:docMk/>
            <pc:sldMk cId="4211336178" sldId="286"/>
            <ac:graphicFrameMk id="5" creationId="{0B8062F4-C0F6-42B0-B859-2CE6A514766B}"/>
          </ac:graphicFrameMkLst>
        </pc:graphicFrameChg>
        <pc:picChg chg="add mod">
          <ac:chgData name="kalen peugh" userId="7b9be500a8ef91ad" providerId="LiveId" clId="{F739FD14-A60C-4DC4-85D2-8EA1E8E1EF55}" dt="2023-10-31T18:46:24.074" v="2098" actId="1076"/>
          <ac:picMkLst>
            <pc:docMk/>
            <pc:sldMk cId="4211336178" sldId="286"/>
            <ac:picMk id="27650" creationId="{C3F33B7E-9407-4C86-BE54-D74C4BF4DB03}"/>
          </ac:picMkLst>
        </pc:picChg>
      </pc:sldChg>
      <pc:sldChg chg="addSp delSp modSp new mod setBg">
        <pc:chgData name="kalen peugh" userId="7b9be500a8ef91ad" providerId="LiveId" clId="{F739FD14-A60C-4DC4-85D2-8EA1E8E1EF55}" dt="2023-10-31T18:50:09.463" v="2236"/>
        <pc:sldMkLst>
          <pc:docMk/>
          <pc:sldMk cId="2921074520" sldId="287"/>
        </pc:sldMkLst>
        <pc:spChg chg="del">
          <ac:chgData name="kalen peugh" userId="7b9be500a8ef91ad" providerId="LiveId" clId="{F739FD14-A60C-4DC4-85D2-8EA1E8E1EF55}" dt="2023-10-31T18:48:18.495" v="2173" actId="21"/>
          <ac:spMkLst>
            <pc:docMk/>
            <pc:sldMk cId="2921074520" sldId="287"/>
            <ac:spMk id="2" creationId="{0265D6B1-A6D6-4F4D-9B77-47792CD40358}"/>
          </ac:spMkLst>
        </pc:spChg>
        <pc:spChg chg="del">
          <ac:chgData name="kalen peugh" userId="7b9be500a8ef91ad" providerId="LiveId" clId="{F739FD14-A60C-4DC4-85D2-8EA1E8E1EF55}" dt="2023-10-31T18:48:36.494" v="2174"/>
          <ac:spMkLst>
            <pc:docMk/>
            <pc:sldMk cId="2921074520" sldId="287"/>
            <ac:spMk id="3" creationId="{B1F2D4C6-A89F-4CAE-A390-151FAD32B527}"/>
          </ac:spMkLst>
        </pc:spChg>
        <pc:spChg chg="mod">
          <ac:chgData name="kalen peugh" userId="7b9be500a8ef91ad" providerId="LiveId" clId="{F739FD14-A60C-4DC4-85D2-8EA1E8E1EF55}" dt="2023-10-31T18:49:27.904" v="2227" actId="14100"/>
          <ac:spMkLst>
            <pc:docMk/>
            <pc:sldMk cId="2921074520" sldId="287"/>
            <ac:spMk id="4" creationId="{2FDE8EAA-8B1A-4C9B-814C-05D8305145E7}"/>
          </ac:spMkLst>
        </pc:spChg>
        <pc:graphicFrameChg chg="add mod modGraphic">
          <ac:chgData name="kalen peugh" userId="7b9be500a8ef91ad" providerId="LiveId" clId="{F739FD14-A60C-4DC4-85D2-8EA1E8E1EF55}" dt="2023-10-31T18:50:03.186" v="2235" actId="122"/>
          <ac:graphicFrameMkLst>
            <pc:docMk/>
            <pc:sldMk cId="2921074520" sldId="287"/>
            <ac:graphicFrameMk id="5" creationId="{D1869526-A5EC-4DF9-8C16-FC7B63477373}"/>
          </ac:graphicFrameMkLst>
        </pc:graphicFrameChg>
        <pc:picChg chg="add mod">
          <ac:chgData name="kalen peugh" userId="7b9be500a8ef91ad" providerId="LiveId" clId="{F739FD14-A60C-4DC4-85D2-8EA1E8E1EF55}" dt="2023-10-31T18:48:40.996" v="2176" actId="1076"/>
          <ac:picMkLst>
            <pc:docMk/>
            <pc:sldMk cId="2921074520" sldId="287"/>
            <ac:picMk id="28674" creationId="{0FD00954-88BA-416B-B91D-2FEB0814C489}"/>
          </ac:picMkLst>
        </pc:picChg>
      </pc:sldChg>
      <pc:sldChg chg="addSp delSp modSp new mod setBg">
        <pc:chgData name="kalen peugh" userId="7b9be500a8ef91ad" providerId="LiveId" clId="{F739FD14-A60C-4DC4-85D2-8EA1E8E1EF55}" dt="2023-10-31T18:54:30.347" v="2312"/>
        <pc:sldMkLst>
          <pc:docMk/>
          <pc:sldMk cId="2291824646" sldId="288"/>
        </pc:sldMkLst>
        <pc:spChg chg="del">
          <ac:chgData name="kalen peugh" userId="7b9be500a8ef91ad" providerId="LiveId" clId="{F739FD14-A60C-4DC4-85D2-8EA1E8E1EF55}" dt="2023-10-31T18:50:16.817" v="2238" actId="21"/>
          <ac:spMkLst>
            <pc:docMk/>
            <pc:sldMk cId="2291824646" sldId="288"/>
            <ac:spMk id="2" creationId="{889EAEE5-7B2C-4221-8563-B8DAA281CCE3}"/>
          </ac:spMkLst>
        </pc:spChg>
        <pc:spChg chg="del">
          <ac:chgData name="kalen peugh" userId="7b9be500a8ef91ad" providerId="LiveId" clId="{F739FD14-A60C-4DC4-85D2-8EA1E8E1EF55}" dt="2023-10-31T18:50:55.852" v="2239"/>
          <ac:spMkLst>
            <pc:docMk/>
            <pc:sldMk cId="2291824646" sldId="288"/>
            <ac:spMk id="3" creationId="{68F979C9-D328-4895-9E12-9785D76EC647}"/>
          </ac:spMkLst>
        </pc:spChg>
        <pc:spChg chg="mod">
          <ac:chgData name="kalen peugh" userId="7b9be500a8ef91ad" providerId="LiveId" clId="{F739FD14-A60C-4DC4-85D2-8EA1E8E1EF55}" dt="2023-10-31T18:52:28.592" v="2303" actId="14100"/>
          <ac:spMkLst>
            <pc:docMk/>
            <pc:sldMk cId="2291824646" sldId="288"/>
            <ac:spMk id="4" creationId="{DA10B66A-8724-4FD2-A620-50784545250B}"/>
          </ac:spMkLst>
        </pc:spChg>
        <pc:graphicFrameChg chg="add mod modGraphic">
          <ac:chgData name="kalen peugh" userId="7b9be500a8ef91ad" providerId="LiveId" clId="{F739FD14-A60C-4DC4-85D2-8EA1E8E1EF55}" dt="2023-10-31T18:54:25.284" v="2311" actId="122"/>
          <ac:graphicFrameMkLst>
            <pc:docMk/>
            <pc:sldMk cId="2291824646" sldId="288"/>
            <ac:graphicFrameMk id="5" creationId="{369989ED-E8CB-45D9-A29A-9FF63C550A09}"/>
          </ac:graphicFrameMkLst>
        </pc:graphicFrameChg>
        <pc:picChg chg="add mod">
          <ac:chgData name="kalen peugh" userId="7b9be500a8ef91ad" providerId="LiveId" clId="{F739FD14-A60C-4DC4-85D2-8EA1E8E1EF55}" dt="2023-10-31T18:51:01.020" v="2241" actId="1076"/>
          <ac:picMkLst>
            <pc:docMk/>
            <pc:sldMk cId="2291824646" sldId="288"/>
            <ac:picMk id="29698" creationId="{26F93E25-BCC9-440C-BC82-DF89980BC967}"/>
          </ac:picMkLst>
        </pc:picChg>
      </pc:sldChg>
      <pc:sldChg chg="addSp delSp modSp new mod setBg">
        <pc:chgData name="kalen peugh" userId="7b9be500a8ef91ad" providerId="LiveId" clId="{F739FD14-A60C-4DC4-85D2-8EA1E8E1EF55}" dt="2023-10-31T18:57:05.814" v="2394"/>
        <pc:sldMkLst>
          <pc:docMk/>
          <pc:sldMk cId="2305117594" sldId="289"/>
        </pc:sldMkLst>
        <pc:spChg chg="del">
          <ac:chgData name="kalen peugh" userId="7b9be500a8ef91ad" providerId="LiveId" clId="{F739FD14-A60C-4DC4-85D2-8EA1E8E1EF55}" dt="2023-10-31T18:54:41.528" v="2314" actId="21"/>
          <ac:spMkLst>
            <pc:docMk/>
            <pc:sldMk cId="2305117594" sldId="289"/>
            <ac:spMk id="2" creationId="{F2585A78-202E-452B-BAD2-B2A424D2C3C2}"/>
          </ac:spMkLst>
        </pc:spChg>
        <pc:spChg chg="del">
          <ac:chgData name="kalen peugh" userId="7b9be500a8ef91ad" providerId="LiveId" clId="{F739FD14-A60C-4DC4-85D2-8EA1E8E1EF55}" dt="2023-10-31T18:55:16.295" v="2315"/>
          <ac:spMkLst>
            <pc:docMk/>
            <pc:sldMk cId="2305117594" sldId="289"/>
            <ac:spMk id="3" creationId="{188A7A1D-EA68-4848-B15E-A579C3E66F5C}"/>
          </ac:spMkLst>
        </pc:spChg>
        <pc:spChg chg="mod">
          <ac:chgData name="kalen peugh" userId="7b9be500a8ef91ad" providerId="LiveId" clId="{F739FD14-A60C-4DC4-85D2-8EA1E8E1EF55}" dt="2023-10-31T18:56:20.965" v="2381" actId="14100"/>
          <ac:spMkLst>
            <pc:docMk/>
            <pc:sldMk cId="2305117594" sldId="289"/>
            <ac:spMk id="4" creationId="{DB631FE0-8468-449F-9685-8BBDB54096D3}"/>
          </ac:spMkLst>
        </pc:spChg>
        <pc:graphicFrameChg chg="add mod modGraphic">
          <ac:chgData name="kalen peugh" userId="7b9be500a8ef91ad" providerId="LiveId" clId="{F739FD14-A60C-4DC4-85D2-8EA1E8E1EF55}" dt="2023-10-31T18:57:02.108" v="2393" actId="122"/>
          <ac:graphicFrameMkLst>
            <pc:docMk/>
            <pc:sldMk cId="2305117594" sldId="289"/>
            <ac:graphicFrameMk id="5" creationId="{FC6B5E83-0ACF-4572-8095-C08B3EB48115}"/>
          </ac:graphicFrameMkLst>
        </pc:graphicFrameChg>
        <pc:picChg chg="add mod">
          <ac:chgData name="kalen peugh" userId="7b9be500a8ef91ad" providerId="LiveId" clId="{F739FD14-A60C-4DC4-85D2-8EA1E8E1EF55}" dt="2023-10-31T18:55:22.325" v="2318" actId="14100"/>
          <ac:picMkLst>
            <pc:docMk/>
            <pc:sldMk cId="2305117594" sldId="289"/>
            <ac:picMk id="30722" creationId="{3EDA8B8D-CA6D-498D-A194-81553FD32B0C}"/>
          </ac:picMkLst>
        </pc:picChg>
      </pc:sldChg>
      <pc:sldChg chg="addSp delSp modSp new mod setBg">
        <pc:chgData name="kalen peugh" userId="7b9be500a8ef91ad" providerId="LiveId" clId="{F739FD14-A60C-4DC4-85D2-8EA1E8E1EF55}" dt="2023-10-31T18:59:02.975" v="2458"/>
        <pc:sldMkLst>
          <pc:docMk/>
          <pc:sldMk cId="1711954947" sldId="290"/>
        </pc:sldMkLst>
        <pc:spChg chg="del">
          <ac:chgData name="kalen peugh" userId="7b9be500a8ef91ad" providerId="LiveId" clId="{F739FD14-A60C-4DC4-85D2-8EA1E8E1EF55}" dt="2023-10-31T18:57:19.950" v="2396" actId="21"/>
          <ac:spMkLst>
            <pc:docMk/>
            <pc:sldMk cId="1711954947" sldId="290"/>
            <ac:spMk id="2" creationId="{345E6438-92D7-49F6-A576-2227DFDAB051}"/>
          </ac:spMkLst>
        </pc:spChg>
        <pc:spChg chg="del">
          <ac:chgData name="kalen peugh" userId="7b9be500a8ef91ad" providerId="LiveId" clId="{F739FD14-A60C-4DC4-85D2-8EA1E8E1EF55}" dt="2023-10-31T18:57:34.959" v="2397"/>
          <ac:spMkLst>
            <pc:docMk/>
            <pc:sldMk cId="1711954947" sldId="290"/>
            <ac:spMk id="3" creationId="{BE2D7486-6CB3-470C-B8CF-312ABEFD9D5A}"/>
          </ac:spMkLst>
        </pc:spChg>
        <pc:spChg chg="mod">
          <ac:chgData name="kalen peugh" userId="7b9be500a8ef91ad" providerId="LiveId" clId="{F739FD14-A60C-4DC4-85D2-8EA1E8E1EF55}" dt="2023-10-31T18:58:28.462" v="2449" actId="14100"/>
          <ac:spMkLst>
            <pc:docMk/>
            <pc:sldMk cId="1711954947" sldId="290"/>
            <ac:spMk id="4" creationId="{A0772D95-6593-4A08-B852-260C127F4CDF}"/>
          </ac:spMkLst>
        </pc:spChg>
        <pc:graphicFrameChg chg="add mod modGraphic">
          <ac:chgData name="kalen peugh" userId="7b9be500a8ef91ad" providerId="LiveId" clId="{F739FD14-A60C-4DC4-85D2-8EA1E8E1EF55}" dt="2023-10-31T18:58:57.468" v="2457" actId="122"/>
          <ac:graphicFrameMkLst>
            <pc:docMk/>
            <pc:sldMk cId="1711954947" sldId="290"/>
            <ac:graphicFrameMk id="5" creationId="{9440ECA1-4095-48DF-B880-C3C267A1D188}"/>
          </ac:graphicFrameMkLst>
        </pc:graphicFrameChg>
        <pc:picChg chg="add mod">
          <ac:chgData name="kalen peugh" userId="7b9be500a8ef91ad" providerId="LiveId" clId="{F739FD14-A60C-4DC4-85D2-8EA1E8E1EF55}" dt="2023-10-31T18:57:41.311" v="2400" actId="1076"/>
          <ac:picMkLst>
            <pc:docMk/>
            <pc:sldMk cId="1711954947" sldId="290"/>
            <ac:picMk id="31746" creationId="{24ACD5C8-C726-4336-B345-DB4D8D2A5A91}"/>
          </ac:picMkLst>
        </pc:picChg>
      </pc:sldChg>
      <pc:sldChg chg="addSp delSp modSp new mod setBg">
        <pc:chgData name="kalen peugh" userId="7b9be500a8ef91ad" providerId="LiveId" clId="{F739FD14-A60C-4DC4-85D2-8EA1E8E1EF55}" dt="2023-10-31T19:01:21.340" v="2527"/>
        <pc:sldMkLst>
          <pc:docMk/>
          <pc:sldMk cId="1383116948" sldId="291"/>
        </pc:sldMkLst>
        <pc:spChg chg="del">
          <ac:chgData name="kalen peugh" userId="7b9be500a8ef91ad" providerId="LiveId" clId="{F739FD14-A60C-4DC4-85D2-8EA1E8E1EF55}" dt="2023-10-31T18:59:08.531" v="2460" actId="21"/>
          <ac:spMkLst>
            <pc:docMk/>
            <pc:sldMk cId="1383116948" sldId="291"/>
            <ac:spMk id="2" creationId="{CA2E77D2-3A59-44FC-A4AB-2B7636EAC3AC}"/>
          </ac:spMkLst>
        </pc:spChg>
        <pc:spChg chg="del">
          <ac:chgData name="kalen peugh" userId="7b9be500a8ef91ad" providerId="LiveId" clId="{F739FD14-A60C-4DC4-85D2-8EA1E8E1EF55}" dt="2023-10-31T18:59:33.208" v="2461"/>
          <ac:spMkLst>
            <pc:docMk/>
            <pc:sldMk cId="1383116948" sldId="291"/>
            <ac:spMk id="3" creationId="{4CDDAD90-48D1-45CD-83D5-0B07D110BB89}"/>
          </ac:spMkLst>
        </pc:spChg>
        <pc:spChg chg="mod">
          <ac:chgData name="kalen peugh" userId="7b9be500a8ef91ad" providerId="LiveId" clId="{F739FD14-A60C-4DC4-85D2-8EA1E8E1EF55}" dt="2023-10-31T19:00:37.440" v="2516" actId="14100"/>
          <ac:spMkLst>
            <pc:docMk/>
            <pc:sldMk cId="1383116948" sldId="291"/>
            <ac:spMk id="4" creationId="{6CD30BAC-257F-41B6-BF96-93CEEFA1F29C}"/>
          </ac:spMkLst>
        </pc:spChg>
        <pc:graphicFrameChg chg="add mod modGraphic">
          <ac:chgData name="kalen peugh" userId="7b9be500a8ef91ad" providerId="LiveId" clId="{F739FD14-A60C-4DC4-85D2-8EA1E8E1EF55}" dt="2023-10-31T19:01:17.674" v="2526" actId="122"/>
          <ac:graphicFrameMkLst>
            <pc:docMk/>
            <pc:sldMk cId="1383116948" sldId="291"/>
            <ac:graphicFrameMk id="5" creationId="{F434E6A8-93DB-4F7B-B15B-8309300D507A}"/>
          </ac:graphicFrameMkLst>
        </pc:graphicFrameChg>
        <pc:picChg chg="add mod">
          <ac:chgData name="kalen peugh" userId="7b9be500a8ef91ad" providerId="LiveId" clId="{F739FD14-A60C-4DC4-85D2-8EA1E8E1EF55}" dt="2023-10-31T18:59:37.826" v="2463" actId="1076"/>
          <ac:picMkLst>
            <pc:docMk/>
            <pc:sldMk cId="1383116948" sldId="291"/>
            <ac:picMk id="32770" creationId="{36D25CB2-3D15-4444-8B09-6EFFB6F6CF09}"/>
          </ac:picMkLst>
        </pc:picChg>
      </pc:sldChg>
      <pc:sldChg chg="addSp delSp modSp new mod setBg">
        <pc:chgData name="kalen peugh" userId="7b9be500a8ef91ad" providerId="LiveId" clId="{F739FD14-A60C-4DC4-85D2-8EA1E8E1EF55}" dt="2023-10-31T19:07:43.080" v="2595"/>
        <pc:sldMkLst>
          <pc:docMk/>
          <pc:sldMk cId="340257852" sldId="292"/>
        </pc:sldMkLst>
        <pc:spChg chg="del">
          <ac:chgData name="kalen peugh" userId="7b9be500a8ef91ad" providerId="LiveId" clId="{F739FD14-A60C-4DC4-85D2-8EA1E8E1EF55}" dt="2023-10-31T19:01:30.642" v="2529" actId="21"/>
          <ac:spMkLst>
            <pc:docMk/>
            <pc:sldMk cId="340257852" sldId="292"/>
            <ac:spMk id="2" creationId="{02AF4A6D-7BD8-4079-86E1-95B82D8FEA4E}"/>
          </ac:spMkLst>
        </pc:spChg>
        <pc:spChg chg="del">
          <ac:chgData name="kalen peugh" userId="7b9be500a8ef91ad" providerId="LiveId" clId="{F739FD14-A60C-4DC4-85D2-8EA1E8E1EF55}" dt="2023-10-31T19:02:15.092" v="2530"/>
          <ac:spMkLst>
            <pc:docMk/>
            <pc:sldMk cId="340257852" sldId="292"/>
            <ac:spMk id="3" creationId="{F1B5DFE4-C145-4BCE-96AE-ADB5C7C89922}"/>
          </ac:spMkLst>
        </pc:spChg>
        <pc:spChg chg="mod">
          <ac:chgData name="kalen peugh" userId="7b9be500a8ef91ad" providerId="LiveId" clId="{F739FD14-A60C-4DC4-85D2-8EA1E8E1EF55}" dt="2023-10-31T19:03:25.140" v="2581" actId="14100"/>
          <ac:spMkLst>
            <pc:docMk/>
            <pc:sldMk cId="340257852" sldId="292"/>
            <ac:spMk id="4" creationId="{B87992A3-E07C-415C-8C4E-4D6EC7426283}"/>
          </ac:spMkLst>
        </pc:spChg>
        <pc:graphicFrameChg chg="add del mod modGraphic">
          <ac:chgData name="kalen peugh" userId="7b9be500a8ef91ad" providerId="LiveId" clId="{F739FD14-A60C-4DC4-85D2-8EA1E8E1EF55}" dt="2023-10-31T19:07:08.194" v="2587" actId="21"/>
          <ac:graphicFrameMkLst>
            <pc:docMk/>
            <pc:sldMk cId="340257852" sldId="292"/>
            <ac:graphicFrameMk id="5" creationId="{C94DB5F1-D324-4FB4-B63B-E7F2BED13168}"/>
          </ac:graphicFrameMkLst>
        </pc:graphicFrameChg>
        <pc:graphicFrameChg chg="add mod modGraphic">
          <ac:chgData name="kalen peugh" userId="7b9be500a8ef91ad" providerId="LiveId" clId="{F739FD14-A60C-4DC4-85D2-8EA1E8E1EF55}" dt="2023-10-31T19:07:38.126" v="2594" actId="122"/>
          <ac:graphicFrameMkLst>
            <pc:docMk/>
            <pc:sldMk cId="340257852" sldId="292"/>
            <ac:graphicFrameMk id="7" creationId="{CB60E079-4B32-4E1B-A384-B0D80F8E9483}"/>
          </ac:graphicFrameMkLst>
        </pc:graphicFrameChg>
        <pc:picChg chg="add mod">
          <ac:chgData name="kalen peugh" userId="7b9be500a8ef91ad" providerId="LiveId" clId="{F739FD14-A60C-4DC4-85D2-8EA1E8E1EF55}" dt="2023-10-31T19:02:20.146" v="2532" actId="1076"/>
          <ac:picMkLst>
            <pc:docMk/>
            <pc:sldMk cId="340257852" sldId="292"/>
            <ac:picMk id="33794" creationId="{0842FDA2-2D13-417C-AFAE-49DC41397BEB}"/>
          </ac:picMkLst>
        </pc:picChg>
      </pc:sldChg>
      <pc:sldChg chg="addSp delSp modSp new mod setBg">
        <pc:chgData name="kalen peugh" userId="7b9be500a8ef91ad" providerId="LiveId" clId="{F739FD14-A60C-4DC4-85D2-8EA1E8E1EF55}" dt="2023-10-31T19:09:57.392" v="2660"/>
        <pc:sldMkLst>
          <pc:docMk/>
          <pc:sldMk cId="3747818433" sldId="293"/>
        </pc:sldMkLst>
        <pc:spChg chg="del">
          <ac:chgData name="kalen peugh" userId="7b9be500a8ef91ad" providerId="LiveId" clId="{F739FD14-A60C-4DC4-85D2-8EA1E8E1EF55}" dt="2023-10-31T19:07:50.090" v="2597" actId="21"/>
          <ac:spMkLst>
            <pc:docMk/>
            <pc:sldMk cId="3747818433" sldId="293"/>
            <ac:spMk id="2" creationId="{221EB7D7-DDA0-4683-BCFE-D8AB930E92FB}"/>
          </ac:spMkLst>
        </pc:spChg>
        <pc:spChg chg="del">
          <ac:chgData name="kalen peugh" userId="7b9be500a8ef91ad" providerId="LiveId" clId="{F739FD14-A60C-4DC4-85D2-8EA1E8E1EF55}" dt="2023-10-31T19:08:30.203" v="2598"/>
          <ac:spMkLst>
            <pc:docMk/>
            <pc:sldMk cId="3747818433" sldId="293"/>
            <ac:spMk id="3" creationId="{6CC95C83-7234-41F2-A2AC-77DC79134985}"/>
          </ac:spMkLst>
        </pc:spChg>
        <pc:spChg chg="mod">
          <ac:chgData name="kalen peugh" userId="7b9be500a8ef91ad" providerId="LiveId" clId="{F739FD14-A60C-4DC4-85D2-8EA1E8E1EF55}" dt="2023-10-31T19:09:23.237" v="2652" actId="14100"/>
          <ac:spMkLst>
            <pc:docMk/>
            <pc:sldMk cId="3747818433" sldId="293"/>
            <ac:spMk id="4" creationId="{902F4655-9302-4AC0-88D4-EA66F998F00E}"/>
          </ac:spMkLst>
        </pc:spChg>
        <pc:graphicFrameChg chg="add mod modGraphic">
          <ac:chgData name="kalen peugh" userId="7b9be500a8ef91ad" providerId="LiveId" clId="{F739FD14-A60C-4DC4-85D2-8EA1E8E1EF55}" dt="2023-10-31T19:09:53.720" v="2659" actId="122"/>
          <ac:graphicFrameMkLst>
            <pc:docMk/>
            <pc:sldMk cId="3747818433" sldId="293"/>
            <ac:graphicFrameMk id="5" creationId="{A8060C1D-D559-4531-A534-601A5B832426}"/>
          </ac:graphicFrameMkLst>
        </pc:graphicFrameChg>
        <pc:picChg chg="add mod">
          <ac:chgData name="kalen peugh" userId="7b9be500a8ef91ad" providerId="LiveId" clId="{F739FD14-A60C-4DC4-85D2-8EA1E8E1EF55}" dt="2023-10-31T19:08:35.570" v="2600" actId="1076"/>
          <ac:picMkLst>
            <pc:docMk/>
            <pc:sldMk cId="3747818433" sldId="293"/>
            <ac:picMk id="34818" creationId="{C817BBAE-EA91-4A8B-8C53-E1C400FA3325}"/>
          </ac:picMkLst>
        </pc:picChg>
      </pc:sldChg>
      <pc:sldChg chg="addSp delSp modSp new mod setBg">
        <pc:chgData name="kalen peugh" userId="7b9be500a8ef91ad" providerId="LiveId" clId="{F739FD14-A60C-4DC4-85D2-8EA1E8E1EF55}" dt="2023-10-31T19:12:14.856" v="2734"/>
        <pc:sldMkLst>
          <pc:docMk/>
          <pc:sldMk cId="3474805991" sldId="294"/>
        </pc:sldMkLst>
        <pc:spChg chg="del">
          <ac:chgData name="kalen peugh" userId="7b9be500a8ef91ad" providerId="LiveId" clId="{F739FD14-A60C-4DC4-85D2-8EA1E8E1EF55}" dt="2023-10-31T19:10:07.036" v="2662" actId="21"/>
          <ac:spMkLst>
            <pc:docMk/>
            <pc:sldMk cId="3474805991" sldId="294"/>
            <ac:spMk id="2" creationId="{31483D24-90BD-40DE-9E5C-4DA70BCFDA3E}"/>
          </ac:spMkLst>
        </pc:spChg>
        <pc:spChg chg="del">
          <ac:chgData name="kalen peugh" userId="7b9be500a8ef91ad" providerId="LiveId" clId="{F739FD14-A60C-4DC4-85D2-8EA1E8E1EF55}" dt="2023-10-31T19:10:29.360" v="2663"/>
          <ac:spMkLst>
            <pc:docMk/>
            <pc:sldMk cId="3474805991" sldId="294"/>
            <ac:spMk id="3" creationId="{BB26E317-2F91-4B9A-9B74-4ADB5CAFA95A}"/>
          </ac:spMkLst>
        </pc:spChg>
        <pc:spChg chg="mod">
          <ac:chgData name="kalen peugh" userId="7b9be500a8ef91ad" providerId="LiveId" clId="{F739FD14-A60C-4DC4-85D2-8EA1E8E1EF55}" dt="2023-10-31T19:11:34.155" v="2725" actId="14100"/>
          <ac:spMkLst>
            <pc:docMk/>
            <pc:sldMk cId="3474805991" sldId="294"/>
            <ac:spMk id="4" creationId="{F5A36E6D-E215-4D59-A500-C7498B79EA81}"/>
          </ac:spMkLst>
        </pc:spChg>
        <pc:graphicFrameChg chg="add mod modGraphic">
          <ac:chgData name="kalen peugh" userId="7b9be500a8ef91ad" providerId="LiveId" clId="{F739FD14-A60C-4DC4-85D2-8EA1E8E1EF55}" dt="2023-10-31T19:12:09.988" v="2733" actId="122"/>
          <ac:graphicFrameMkLst>
            <pc:docMk/>
            <pc:sldMk cId="3474805991" sldId="294"/>
            <ac:graphicFrameMk id="5" creationId="{892A8DD7-10AE-465B-8863-C8AC1FD8A8F0}"/>
          </ac:graphicFrameMkLst>
        </pc:graphicFrameChg>
        <pc:picChg chg="add mod">
          <ac:chgData name="kalen peugh" userId="7b9be500a8ef91ad" providerId="LiveId" clId="{F739FD14-A60C-4DC4-85D2-8EA1E8E1EF55}" dt="2023-10-31T19:10:34.924" v="2665" actId="1076"/>
          <ac:picMkLst>
            <pc:docMk/>
            <pc:sldMk cId="3474805991" sldId="294"/>
            <ac:picMk id="35842" creationId="{94C207FD-BAB6-42C9-A726-AA071B229D65}"/>
          </ac:picMkLst>
        </pc:picChg>
      </pc:sldChg>
      <pc:sldChg chg="addSp delSp modSp new mod setBg">
        <pc:chgData name="kalen peugh" userId="7b9be500a8ef91ad" providerId="LiveId" clId="{F739FD14-A60C-4DC4-85D2-8EA1E8E1EF55}" dt="2023-10-31T19:14:46.775" v="2816"/>
        <pc:sldMkLst>
          <pc:docMk/>
          <pc:sldMk cId="4141369421" sldId="295"/>
        </pc:sldMkLst>
        <pc:spChg chg="del">
          <ac:chgData name="kalen peugh" userId="7b9be500a8ef91ad" providerId="LiveId" clId="{F739FD14-A60C-4DC4-85D2-8EA1E8E1EF55}" dt="2023-10-31T19:12:22.139" v="2736" actId="21"/>
          <ac:spMkLst>
            <pc:docMk/>
            <pc:sldMk cId="4141369421" sldId="295"/>
            <ac:spMk id="2" creationId="{11140039-58BB-4F20-932A-97A043CD61A3}"/>
          </ac:spMkLst>
        </pc:spChg>
        <pc:spChg chg="del">
          <ac:chgData name="kalen peugh" userId="7b9be500a8ef91ad" providerId="LiveId" clId="{F739FD14-A60C-4DC4-85D2-8EA1E8E1EF55}" dt="2023-10-31T19:12:40.332" v="2737"/>
          <ac:spMkLst>
            <pc:docMk/>
            <pc:sldMk cId="4141369421" sldId="295"/>
            <ac:spMk id="3" creationId="{147EC8DD-F1B5-4AD4-A9D4-BE4E7FEBBC9B}"/>
          </ac:spMkLst>
        </pc:spChg>
        <pc:spChg chg="mod">
          <ac:chgData name="kalen peugh" userId="7b9be500a8ef91ad" providerId="LiveId" clId="{F739FD14-A60C-4DC4-85D2-8EA1E8E1EF55}" dt="2023-10-31T19:14:01.694" v="2804" actId="14100"/>
          <ac:spMkLst>
            <pc:docMk/>
            <pc:sldMk cId="4141369421" sldId="295"/>
            <ac:spMk id="4" creationId="{35C7F083-C4CB-43C4-8100-D6C9D418AEEB}"/>
          </ac:spMkLst>
        </pc:spChg>
        <pc:graphicFrameChg chg="add mod modGraphic">
          <ac:chgData name="kalen peugh" userId="7b9be500a8ef91ad" providerId="LiveId" clId="{F739FD14-A60C-4DC4-85D2-8EA1E8E1EF55}" dt="2023-10-31T19:14:39.386" v="2814" actId="122"/>
          <ac:graphicFrameMkLst>
            <pc:docMk/>
            <pc:sldMk cId="4141369421" sldId="295"/>
            <ac:graphicFrameMk id="5" creationId="{847C292B-EC4B-409C-98AB-1A6EB4FF28B3}"/>
          </ac:graphicFrameMkLst>
        </pc:graphicFrameChg>
        <pc:picChg chg="add mod">
          <ac:chgData name="kalen peugh" userId="7b9be500a8ef91ad" providerId="LiveId" clId="{F739FD14-A60C-4DC4-85D2-8EA1E8E1EF55}" dt="2023-10-31T19:14:43.821" v="2815" actId="1076"/>
          <ac:picMkLst>
            <pc:docMk/>
            <pc:sldMk cId="4141369421" sldId="295"/>
            <ac:picMk id="36866" creationId="{D50F4228-1BBA-41C1-960D-0E3BB278364E}"/>
          </ac:picMkLst>
        </pc:picChg>
      </pc:sldChg>
      <pc:sldChg chg="addSp delSp modSp new mod setBg">
        <pc:chgData name="kalen peugh" userId="7b9be500a8ef91ad" providerId="LiveId" clId="{F739FD14-A60C-4DC4-85D2-8EA1E8E1EF55}" dt="2023-10-31T19:17:23.199" v="2888"/>
        <pc:sldMkLst>
          <pc:docMk/>
          <pc:sldMk cId="1541521436" sldId="296"/>
        </pc:sldMkLst>
        <pc:spChg chg="del">
          <ac:chgData name="kalen peugh" userId="7b9be500a8ef91ad" providerId="LiveId" clId="{F739FD14-A60C-4DC4-85D2-8EA1E8E1EF55}" dt="2023-10-31T19:15:07.598" v="2818" actId="21"/>
          <ac:spMkLst>
            <pc:docMk/>
            <pc:sldMk cId="1541521436" sldId="296"/>
            <ac:spMk id="2" creationId="{4586C9BB-DA97-4182-AE80-DA7DBA888C2A}"/>
          </ac:spMkLst>
        </pc:spChg>
        <pc:spChg chg="del">
          <ac:chgData name="kalen peugh" userId="7b9be500a8ef91ad" providerId="LiveId" clId="{F739FD14-A60C-4DC4-85D2-8EA1E8E1EF55}" dt="2023-10-31T19:15:33.081" v="2819"/>
          <ac:spMkLst>
            <pc:docMk/>
            <pc:sldMk cId="1541521436" sldId="296"/>
            <ac:spMk id="3" creationId="{E9DDB1F5-ADE7-4A57-86F6-E79F549D65FC}"/>
          </ac:spMkLst>
        </pc:spChg>
        <pc:spChg chg="mod">
          <ac:chgData name="kalen peugh" userId="7b9be500a8ef91ad" providerId="LiveId" clId="{F739FD14-A60C-4DC4-85D2-8EA1E8E1EF55}" dt="2023-10-31T19:16:39.625" v="2880" actId="14100"/>
          <ac:spMkLst>
            <pc:docMk/>
            <pc:sldMk cId="1541521436" sldId="296"/>
            <ac:spMk id="4" creationId="{E6456561-A2F8-41E5-9FA1-18F42097C056}"/>
          </ac:spMkLst>
        </pc:spChg>
        <pc:graphicFrameChg chg="add mod modGraphic">
          <ac:chgData name="kalen peugh" userId="7b9be500a8ef91ad" providerId="LiveId" clId="{F739FD14-A60C-4DC4-85D2-8EA1E8E1EF55}" dt="2023-10-31T19:17:16.659" v="2887" actId="122"/>
          <ac:graphicFrameMkLst>
            <pc:docMk/>
            <pc:sldMk cId="1541521436" sldId="296"/>
            <ac:graphicFrameMk id="5" creationId="{BA6F384A-470E-4958-866C-9A44180191E4}"/>
          </ac:graphicFrameMkLst>
        </pc:graphicFrameChg>
        <pc:picChg chg="add mod">
          <ac:chgData name="kalen peugh" userId="7b9be500a8ef91ad" providerId="LiveId" clId="{F739FD14-A60C-4DC4-85D2-8EA1E8E1EF55}" dt="2023-10-31T19:15:49.089" v="2823" actId="1076"/>
          <ac:picMkLst>
            <pc:docMk/>
            <pc:sldMk cId="1541521436" sldId="296"/>
            <ac:picMk id="37890" creationId="{D5D2A923-82DF-471C-B925-C6D06FA78FE8}"/>
          </ac:picMkLst>
        </pc:picChg>
      </pc:sldChg>
      <pc:sldChg chg="addSp delSp modSp new mod setBg">
        <pc:chgData name="kalen peugh" userId="7b9be500a8ef91ad" providerId="LiveId" clId="{F739FD14-A60C-4DC4-85D2-8EA1E8E1EF55}" dt="2023-10-31T19:19:24.540" v="2952"/>
        <pc:sldMkLst>
          <pc:docMk/>
          <pc:sldMk cId="1466668033" sldId="297"/>
        </pc:sldMkLst>
        <pc:spChg chg="del">
          <ac:chgData name="kalen peugh" userId="7b9be500a8ef91ad" providerId="LiveId" clId="{F739FD14-A60C-4DC4-85D2-8EA1E8E1EF55}" dt="2023-10-31T19:17:28.883" v="2890" actId="21"/>
          <ac:spMkLst>
            <pc:docMk/>
            <pc:sldMk cId="1466668033" sldId="297"/>
            <ac:spMk id="2" creationId="{FF9320AA-AE86-4C1E-958D-6A6638C48D6D}"/>
          </ac:spMkLst>
        </pc:spChg>
        <pc:spChg chg="del">
          <ac:chgData name="kalen peugh" userId="7b9be500a8ef91ad" providerId="LiveId" clId="{F739FD14-A60C-4DC4-85D2-8EA1E8E1EF55}" dt="2023-10-31T19:17:43.190" v="2891"/>
          <ac:spMkLst>
            <pc:docMk/>
            <pc:sldMk cId="1466668033" sldId="297"/>
            <ac:spMk id="3" creationId="{7B1F9E11-4401-486B-9106-FD13D7F847D2}"/>
          </ac:spMkLst>
        </pc:spChg>
        <pc:spChg chg="mod">
          <ac:chgData name="kalen peugh" userId="7b9be500a8ef91ad" providerId="LiveId" clId="{F739FD14-A60C-4DC4-85D2-8EA1E8E1EF55}" dt="2023-10-31T19:18:42.108" v="2944" actId="14100"/>
          <ac:spMkLst>
            <pc:docMk/>
            <pc:sldMk cId="1466668033" sldId="297"/>
            <ac:spMk id="4" creationId="{8734A243-1D72-4AE4-92A5-E1FCACE2CB0F}"/>
          </ac:spMkLst>
        </pc:spChg>
        <pc:graphicFrameChg chg="add mod modGraphic">
          <ac:chgData name="kalen peugh" userId="7b9be500a8ef91ad" providerId="LiveId" clId="{F739FD14-A60C-4DC4-85D2-8EA1E8E1EF55}" dt="2023-10-31T19:19:20.508" v="2951" actId="122"/>
          <ac:graphicFrameMkLst>
            <pc:docMk/>
            <pc:sldMk cId="1466668033" sldId="297"/>
            <ac:graphicFrameMk id="5" creationId="{4B7AC593-80D9-412B-95A6-B00F80A6F680}"/>
          </ac:graphicFrameMkLst>
        </pc:graphicFrameChg>
        <pc:picChg chg="add mod">
          <ac:chgData name="kalen peugh" userId="7b9be500a8ef91ad" providerId="LiveId" clId="{F739FD14-A60C-4DC4-85D2-8EA1E8E1EF55}" dt="2023-10-31T19:17:47.458" v="2893" actId="1076"/>
          <ac:picMkLst>
            <pc:docMk/>
            <pc:sldMk cId="1466668033" sldId="297"/>
            <ac:picMk id="38914" creationId="{3C60DA28-ED77-4689-A261-61CE42AA28D8}"/>
          </ac:picMkLst>
        </pc:picChg>
      </pc:sldChg>
      <pc:sldChg chg="addSp delSp modSp new mod setBg">
        <pc:chgData name="kalen peugh" userId="7b9be500a8ef91ad" providerId="LiveId" clId="{F739FD14-A60C-4DC4-85D2-8EA1E8E1EF55}" dt="2023-10-31T19:22:11.520" v="3027"/>
        <pc:sldMkLst>
          <pc:docMk/>
          <pc:sldMk cId="1924222999" sldId="298"/>
        </pc:sldMkLst>
        <pc:spChg chg="del mod">
          <ac:chgData name="kalen peugh" userId="7b9be500a8ef91ad" providerId="LiveId" clId="{F739FD14-A60C-4DC4-85D2-8EA1E8E1EF55}" dt="2023-10-31T19:19:33.731" v="2955" actId="21"/>
          <ac:spMkLst>
            <pc:docMk/>
            <pc:sldMk cId="1924222999" sldId="298"/>
            <ac:spMk id="2" creationId="{4369947C-8529-45BF-A0D8-961C7CAA5093}"/>
          </ac:spMkLst>
        </pc:spChg>
        <pc:spChg chg="del">
          <ac:chgData name="kalen peugh" userId="7b9be500a8ef91ad" providerId="LiveId" clId="{F739FD14-A60C-4DC4-85D2-8EA1E8E1EF55}" dt="2023-10-31T19:19:56.709" v="2956"/>
          <ac:spMkLst>
            <pc:docMk/>
            <pc:sldMk cId="1924222999" sldId="298"/>
            <ac:spMk id="3" creationId="{AFF3656A-C0B2-409B-814D-61D9D0250F57}"/>
          </ac:spMkLst>
        </pc:spChg>
        <pc:spChg chg="mod">
          <ac:chgData name="kalen peugh" userId="7b9be500a8ef91ad" providerId="LiveId" clId="{F739FD14-A60C-4DC4-85D2-8EA1E8E1EF55}" dt="2023-10-31T19:21:07.206" v="3015" actId="14100"/>
          <ac:spMkLst>
            <pc:docMk/>
            <pc:sldMk cId="1924222999" sldId="298"/>
            <ac:spMk id="4" creationId="{6927646D-1FA4-4108-97E7-A3FD2AB2F01F}"/>
          </ac:spMkLst>
        </pc:spChg>
        <pc:graphicFrameChg chg="add mod modGraphic">
          <ac:chgData name="kalen peugh" userId="7b9be500a8ef91ad" providerId="LiveId" clId="{F739FD14-A60C-4DC4-85D2-8EA1E8E1EF55}" dt="2023-10-31T19:22:07.673" v="3026" actId="122"/>
          <ac:graphicFrameMkLst>
            <pc:docMk/>
            <pc:sldMk cId="1924222999" sldId="298"/>
            <ac:graphicFrameMk id="5" creationId="{BCC3FA27-50FA-4E6E-AD7A-C4F1DC8EA7CF}"/>
          </ac:graphicFrameMkLst>
        </pc:graphicFrameChg>
        <pc:picChg chg="add mod">
          <ac:chgData name="kalen peugh" userId="7b9be500a8ef91ad" providerId="LiveId" clId="{F739FD14-A60C-4DC4-85D2-8EA1E8E1EF55}" dt="2023-10-31T19:20:08.341" v="2960" actId="1076"/>
          <ac:picMkLst>
            <pc:docMk/>
            <pc:sldMk cId="1924222999" sldId="298"/>
            <ac:picMk id="39938" creationId="{DBEFEC7C-9065-469E-8084-712B98DF330F}"/>
          </ac:picMkLst>
        </pc:picChg>
      </pc:sldChg>
      <pc:sldChg chg="addSp delSp modSp new mod setBg">
        <pc:chgData name="kalen peugh" userId="7b9be500a8ef91ad" providerId="LiveId" clId="{F739FD14-A60C-4DC4-85D2-8EA1E8E1EF55}" dt="2023-10-31T19:24:25.457" v="3095"/>
        <pc:sldMkLst>
          <pc:docMk/>
          <pc:sldMk cId="1543735434" sldId="299"/>
        </pc:sldMkLst>
        <pc:spChg chg="del">
          <ac:chgData name="kalen peugh" userId="7b9be500a8ef91ad" providerId="LiveId" clId="{F739FD14-A60C-4DC4-85D2-8EA1E8E1EF55}" dt="2023-10-31T19:22:19.218" v="3029" actId="21"/>
          <ac:spMkLst>
            <pc:docMk/>
            <pc:sldMk cId="1543735434" sldId="299"/>
            <ac:spMk id="2" creationId="{56ED6A5E-9C9A-4F32-87AF-CA98C1E73218}"/>
          </ac:spMkLst>
        </pc:spChg>
        <pc:spChg chg="del">
          <ac:chgData name="kalen peugh" userId="7b9be500a8ef91ad" providerId="LiveId" clId="{F739FD14-A60C-4DC4-85D2-8EA1E8E1EF55}" dt="2023-10-31T19:22:36.512" v="3030"/>
          <ac:spMkLst>
            <pc:docMk/>
            <pc:sldMk cId="1543735434" sldId="299"/>
            <ac:spMk id="3" creationId="{BC818B0A-72EC-4FB3-A1EE-665A45CC72FD}"/>
          </ac:spMkLst>
        </pc:spChg>
        <pc:spChg chg="mod">
          <ac:chgData name="kalen peugh" userId="7b9be500a8ef91ad" providerId="LiveId" clId="{F739FD14-A60C-4DC4-85D2-8EA1E8E1EF55}" dt="2023-10-31T19:23:42.829" v="3084" actId="14100"/>
          <ac:spMkLst>
            <pc:docMk/>
            <pc:sldMk cId="1543735434" sldId="299"/>
            <ac:spMk id="4" creationId="{D6F30D8D-A245-4C2D-B82A-13723823BE89}"/>
          </ac:spMkLst>
        </pc:spChg>
        <pc:graphicFrameChg chg="add mod modGraphic">
          <ac:chgData name="kalen peugh" userId="7b9be500a8ef91ad" providerId="LiveId" clId="{F739FD14-A60C-4DC4-85D2-8EA1E8E1EF55}" dt="2023-10-31T19:24:21.233" v="3094" actId="122"/>
          <ac:graphicFrameMkLst>
            <pc:docMk/>
            <pc:sldMk cId="1543735434" sldId="299"/>
            <ac:graphicFrameMk id="5" creationId="{3EFAA7B5-8986-4D18-BFEB-20DA55FFC57A}"/>
          </ac:graphicFrameMkLst>
        </pc:graphicFrameChg>
        <pc:picChg chg="add mod">
          <ac:chgData name="kalen peugh" userId="7b9be500a8ef91ad" providerId="LiveId" clId="{F739FD14-A60C-4DC4-85D2-8EA1E8E1EF55}" dt="2023-10-31T19:22:41.977" v="3032" actId="1076"/>
          <ac:picMkLst>
            <pc:docMk/>
            <pc:sldMk cId="1543735434" sldId="299"/>
            <ac:picMk id="40962" creationId="{36A22553-E00F-4F44-BA63-1335AA915E4F}"/>
          </ac:picMkLst>
        </pc:picChg>
      </pc:sldChg>
      <pc:sldChg chg="addSp delSp modSp new mod setBg">
        <pc:chgData name="kalen peugh" userId="7b9be500a8ef91ad" providerId="LiveId" clId="{F739FD14-A60C-4DC4-85D2-8EA1E8E1EF55}" dt="2023-10-31T19:26:46.855" v="3174"/>
        <pc:sldMkLst>
          <pc:docMk/>
          <pc:sldMk cId="3942771613" sldId="300"/>
        </pc:sldMkLst>
        <pc:spChg chg="del">
          <ac:chgData name="kalen peugh" userId="7b9be500a8ef91ad" providerId="LiveId" clId="{F739FD14-A60C-4DC4-85D2-8EA1E8E1EF55}" dt="2023-10-31T19:24:34.848" v="3097" actId="21"/>
          <ac:spMkLst>
            <pc:docMk/>
            <pc:sldMk cId="3942771613" sldId="300"/>
            <ac:spMk id="2" creationId="{5F619636-2CAE-4773-9E3D-C785523E7FF4}"/>
          </ac:spMkLst>
        </pc:spChg>
        <pc:spChg chg="del">
          <ac:chgData name="kalen peugh" userId="7b9be500a8ef91ad" providerId="LiveId" clId="{F739FD14-A60C-4DC4-85D2-8EA1E8E1EF55}" dt="2023-10-31T19:24:57.736" v="3098"/>
          <ac:spMkLst>
            <pc:docMk/>
            <pc:sldMk cId="3942771613" sldId="300"/>
            <ac:spMk id="3" creationId="{BEC0176E-D5CF-432D-A198-DD18F77AF49E}"/>
          </ac:spMkLst>
        </pc:spChg>
        <pc:spChg chg="mod">
          <ac:chgData name="kalen peugh" userId="7b9be500a8ef91ad" providerId="LiveId" clId="{F739FD14-A60C-4DC4-85D2-8EA1E8E1EF55}" dt="2023-10-31T19:25:59.655" v="3160" actId="14100"/>
          <ac:spMkLst>
            <pc:docMk/>
            <pc:sldMk cId="3942771613" sldId="300"/>
            <ac:spMk id="4" creationId="{8BA56C6A-EBFF-489E-ABFC-7A5A0157F769}"/>
          </ac:spMkLst>
        </pc:spChg>
        <pc:graphicFrameChg chg="add mod modGraphic">
          <ac:chgData name="kalen peugh" userId="7b9be500a8ef91ad" providerId="LiveId" clId="{F739FD14-A60C-4DC4-85D2-8EA1E8E1EF55}" dt="2023-10-31T19:26:37.152" v="3173" actId="122"/>
          <ac:graphicFrameMkLst>
            <pc:docMk/>
            <pc:sldMk cId="3942771613" sldId="300"/>
            <ac:graphicFrameMk id="5" creationId="{A1ED6464-9161-43BA-9569-FAE7CBEA8B81}"/>
          </ac:graphicFrameMkLst>
        </pc:graphicFrameChg>
        <pc:picChg chg="add mod">
          <ac:chgData name="kalen peugh" userId="7b9be500a8ef91ad" providerId="LiveId" clId="{F739FD14-A60C-4DC4-85D2-8EA1E8E1EF55}" dt="2023-10-31T19:25:04.788" v="3101" actId="14100"/>
          <ac:picMkLst>
            <pc:docMk/>
            <pc:sldMk cId="3942771613" sldId="300"/>
            <ac:picMk id="41986" creationId="{9467B5A9-5383-4496-B3B6-5F464FEBF12C}"/>
          </ac:picMkLst>
        </pc:picChg>
      </pc:sldChg>
      <pc:sldChg chg="addSp delSp modSp new mod setBg">
        <pc:chgData name="kalen peugh" userId="7b9be500a8ef91ad" providerId="LiveId" clId="{F739FD14-A60C-4DC4-85D2-8EA1E8E1EF55}" dt="2023-10-31T19:31:38.282" v="3260"/>
        <pc:sldMkLst>
          <pc:docMk/>
          <pc:sldMk cId="3854510377" sldId="301"/>
        </pc:sldMkLst>
        <pc:spChg chg="del">
          <ac:chgData name="kalen peugh" userId="7b9be500a8ef91ad" providerId="LiveId" clId="{F739FD14-A60C-4DC4-85D2-8EA1E8E1EF55}" dt="2023-10-31T19:26:56.341" v="3176" actId="21"/>
          <ac:spMkLst>
            <pc:docMk/>
            <pc:sldMk cId="3854510377" sldId="301"/>
            <ac:spMk id="2" creationId="{251E919F-2A4D-48E2-9096-FDB08FD0FEF4}"/>
          </ac:spMkLst>
        </pc:spChg>
        <pc:spChg chg="del">
          <ac:chgData name="kalen peugh" userId="7b9be500a8ef91ad" providerId="LiveId" clId="{F739FD14-A60C-4DC4-85D2-8EA1E8E1EF55}" dt="2023-10-31T19:27:09.900" v="3177"/>
          <ac:spMkLst>
            <pc:docMk/>
            <pc:sldMk cId="3854510377" sldId="301"/>
            <ac:spMk id="3" creationId="{A29E88FD-CC1F-4488-96CC-F2715E1AEFB5}"/>
          </ac:spMkLst>
        </pc:spChg>
        <pc:spChg chg="mod">
          <ac:chgData name="kalen peugh" userId="7b9be500a8ef91ad" providerId="LiveId" clId="{F739FD14-A60C-4DC4-85D2-8EA1E8E1EF55}" dt="2023-10-31T19:30:34.295" v="3250" actId="14100"/>
          <ac:spMkLst>
            <pc:docMk/>
            <pc:sldMk cId="3854510377" sldId="301"/>
            <ac:spMk id="4" creationId="{80C05ECE-F444-41EA-A717-5B0E533B7ED4}"/>
          </ac:spMkLst>
        </pc:spChg>
        <pc:graphicFrameChg chg="add mod modGraphic">
          <ac:chgData name="kalen peugh" userId="7b9be500a8ef91ad" providerId="LiveId" clId="{F739FD14-A60C-4DC4-85D2-8EA1E8E1EF55}" dt="2023-10-31T19:31:29.112" v="3258" actId="122"/>
          <ac:graphicFrameMkLst>
            <pc:docMk/>
            <pc:sldMk cId="3854510377" sldId="301"/>
            <ac:graphicFrameMk id="5" creationId="{B30F24E1-1901-46C0-A187-22D640AE263F}"/>
          </ac:graphicFrameMkLst>
        </pc:graphicFrameChg>
        <pc:picChg chg="add mod">
          <ac:chgData name="kalen peugh" userId="7b9be500a8ef91ad" providerId="LiveId" clId="{F739FD14-A60C-4DC4-85D2-8EA1E8E1EF55}" dt="2023-10-31T19:31:33.707" v="3259" actId="1076"/>
          <ac:picMkLst>
            <pc:docMk/>
            <pc:sldMk cId="3854510377" sldId="301"/>
            <ac:picMk id="43010" creationId="{5B8E6EB7-A3E6-4907-8CF2-96565BA1DE24}"/>
          </ac:picMkLst>
        </pc:picChg>
      </pc:sldChg>
    </pc:docChg>
  </pc:docChgLst>
  <pc:docChgLst>
    <pc:chgData name="kalen peugh" userId="7b9be500a8ef91ad" providerId="LiveId" clId="{A7717316-8DBF-439C-9910-6EE9C62DD95F}"/>
    <pc:docChg chg="custSel addSld modSld">
      <pc:chgData name="kalen peugh" userId="7b9be500a8ef91ad" providerId="LiveId" clId="{A7717316-8DBF-439C-9910-6EE9C62DD95F}" dt="2023-10-30T03:17:43.097" v="436" actId="122"/>
      <pc:docMkLst>
        <pc:docMk/>
      </pc:docMkLst>
      <pc:sldChg chg="addSp modSp mod setBg">
        <pc:chgData name="kalen peugh" userId="7b9be500a8ef91ad" providerId="LiveId" clId="{A7717316-8DBF-439C-9910-6EE9C62DD95F}" dt="2023-10-30T03:13:14.974" v="304" actId="1076"/>
        <pc:sldMkLst>
          <pc:docMk/>
          <pc:sldMk cId="237735020" sldId="256"/>
        </pc:sldMkLst>
        <pc:graphicFrameChg chg="add mod modGraphic">
          <ac:chgData name="kalen peugh" userId="7b9be500a8ef91ad" providerId="LiveId" clId="{A7717316-8DBF-439C-9910-6EE9C62DD95F}" dt="2023-10-30T02:58:10.880" v="10" actId="122"/>
          <ac:graphicFrameMkLst>
            <pc:docMk/>
            <pc:sldMk cId="237735020" sldId="256"/>
            <ac:graphicFrameMk id="7" creationId="{8063DF5A-55D0-4BB9-A354-F2CC026EE27A}"/>
          </ac:graphicFrameMkLst>
        </pc:graphicFrameChg>
        <pc:picChg chg="mod">
          <ac:chgData name="kalen peugh" userId="7b9be500a8ef91ad" providerId="LiveId" clId="{A7717316-8DBF-439C-9910-6EE9C62DD95F}" dt="2023-10-30T03:13:14.974" v="304" actId="1076"/>
          <ac:picMkLst>
            <pc:docMk/>
            <pc:sldMk cId="237735020" sldId="256"/>
            <ac:picMk id="1026" creationId="{B186B60F-2AFD-4305-B91E-C73168591FEF}"/>
          </ac:picMkLst>
        </pc:picChg>
      </pc:sldChg>
      <pc:sldChg chg="addSp delSp modSp new mod setBg">
        <pc:chgData name="kalen peugh" userId="7b9be500a8ef91ad" providerId="LiveId" clId="{A7717316-8DBF-439C-9910-6EE9C62DD95F}" dt="2023-10-30T03:13:09.707" v="303" actId="1076"/>
        <pc:sldMkLst>
          <pc:docMk/>
          <pc:sldMk cId="2655969680" sldId="257"/>
        </pc:sldMkLst>
        <pc:spChg chg="del">
          <ac:chgData name="kalen peugh" userId="7b9be500a8ef91ad" providerId="LiveId" clId="{A7717316-8DBF-439C-9910-6EE9C62DD95F}" dt="2023-10-30T02:59:39.289" v="21" actId="21"/>
          <ac:spMkLst>
            <pc:docMk/>
            <pc:sldMk cId="2655969680" sldId="257"/>
            <ac:spMk id="2" creationId="{74DC88A0-65D6-42D3-B5BB-EEE3C16DCF28}"/>
          </ac:spMkLst>
        </pc:spChg>
        <pc:spChg chg="del">
          <ac:chgData name="kalen peugh" userId="7b9be500a8ef91ad" providerId="LiveId" clId="{A7717316-8DBF-439C-9910-6EE9C62DD95F}" dt="2023-10-30T03:00:01.096" v="22"/>
          <ac:spMkLst>
            <pc:docMk/>
            <pc:sldMk cId="2655969680" sldId="257"/>
            <ac:spMk id="3" creationId="{0966F257-053D-47F2-AE78-073C8254B4D0}"/>
          </ac:spMkLst>
        </pc:spChg>
        <pc:spChg chg="mod">
          <ac:chgData name="kalen peugh" userId="7b9be500a8ef91ad" providerId="LiveId" clId="{A7717316-8DBF-439C-9910-6EE9C62DD95F}" dt="2023-10-30T03:06:03.873" v="205" actId="14100"/>
          <ac:spMkLst>
            <pc:docMk/>
            <pc:sldMk cId="2655969680" sldId="257"/>
            <ac:spMk id="4" creationId="{52AD025D-5C44-46AA-8EDE-085DBE259CFC}"/>
          </ac:spMkLst>
        </pc:spChg>
        <pc:graphicFrameChg chg="add mod modGraphic">
          <ac:chgData name="kalen peugh" userId="7b9be500a8ef91ad" providerId="LiveId" clId="{A7717316-8DBF-439C-9910-6EE9C62DD95F}" dt="2023-10-30T03:08:17.151" v="216" actId="122"/>
          <ac:graphicFrameMkLst>
            <pc:docMk/>
            <pc:sldMk cId="2655969680" sldId="257"/>
            <ac:graphicFrameMk id="5" creationId="{6C7C8E0C-2EA7-4F34-BF0E-FFAF566C60E6}"/>
          </ac:graphicFrameMkLst>
        </pc:graphicFrameChg>
        <pc:picChg chg="add mod">
          <ac:chgData name="kalen peugh" userId="7b9be500a8ef91ad" providerId="LiveId" clId="{A7717316-8DBF-439C-9910-6EE9C62DD95F}" dt="2023-10-30T03:13:09.707" v="303" actId="1076"/>
          <ac:picMkLst>
            <pc:docMk/>
            <pc:sldMk cId="2655969680" sldId="257"/>
            <ac:picMk id="2050" creationId="{27067561-4032-487E-89B6-9687867279A8}"/>
          </ac:picMkLst>
        </pc:picChg>
      </pc:sldChg>
      <pc:sldChg chg="addSp delSp modSp new mod setBg">
        <pc:chgData name="kalen peugh" userId="7b9be500a8ef91ad" providerId="LiveId" clId="{A7717316-8DBF-439C-9910-6EE9C62DD95F}" dt="2023-10-30T03:12:59.610" v="301" actId="1076"/>
        <pc:sldMkLst>
          <pc:docMk/>
          <pc:sldMk cId="1640975829" sldId="258"/>
        </pc:sldMkLst>
        <pc:spChg chg="del">
          <ac:chgData name="kalen peugh" userId="7b9be500a8ef91ad" providerId="LiveId" clId="{A7717316-8DBF-439C-9910-6EE9C62DD95F}" dt="2023-10-30T03:09:10.096" v="218" actId="21"/>
          <ac:spMkLst>
            <pc:docMk/>
            <pc:sldMk cId="1640975829" sldId="258"/>
            <ac:spMk id="2" creationId="{C8723209-362C-4EF0-AE9E-C6326A9DBFF0}"/>
          </ac:spMkLst>
        </pc:spChg>
        <pc:spChg chg="del">
          <ac:chgData name="kalen peugh" userId="7b9be500a8ef91ad" providerId="LiveId" clId="{A7717316-8DBF-439C-9910-6EE9C62DD95F}" dt="2023-10-30T03:09:30.535" v="219"/>
          <ac:spMkLst>
            <pc:docMk/>
            <pc:sldMk cId="1640975829" sldId="258"/>
            <ac:spMk id="3" creationId="{0527995E-8CBE-4554-A0B2-24853E3FCF71}"/>
          </ac:spMkLst>
        </pc:spChg>
        <pc:spChg chg="mod">
          <ac:chgData name="kalen peugh" userId="7b9be500a8ef91ad" providerId="LiveId" clId="{A7717316-8DBF-439C-9910-6EE9C62DD95F}" dt="2023-10-30T03:11:24.978" v="279" actId="1076"/>
          <ac:spMkLst>
            <pc:docMk/>
            <pc:sldMk cId="1640975829" sldId="258"/>
            <ac:spMk id="4" creationId="{4585F77C-3449-4054-B568-F11AAEA61A47}"/>
          </ac:spMkLst>
        </pc:spChg>
        <pc:graphicFrameChg chg="add mod modGraphic">
          <ac:chgData name="kalen peugh" userId="7b9be500a8ef91ad" providerId="LiveId" clId="{A7717316-8DBF-439C-9910-6EE9C62DD95F}" dt="2023-10-30T03:12:31.350" v="299" actId="122"/>
          <ac:graphicFrameMkLst>
            <pc:docMk/>
            <pc:sldMk cId="1640975829" sldId="258"/>
            <ac:graphicFrameMk id="5" creationId="{F5797491-6598-4DA9-B235-CC83ABB01F7D}"/>
          </ac:graphicFrameMkLst>
        </pc:graphicFrameChg>
        <pc:picChg chg="add mod">
          <ac:chgData name="kalen peugh" userId="7b9be500a8ef91ad" providerId="LiveId" clId="{A7717316-8DBF-439C-9910-6EE9C62DD95F}" dt="2023-10-30T03:12:59.610" v="301" actId="1076"/>
          <ac:picMkLst>
            <pc:docMk/>
            <pc:sldMk cId="1640975829" sldId="258"/>
            <ac:picMk id="3074" creationId="{F6A4EE29-3338-48B4-8477-6156CE7B3FBD}"/>
          </ac:picMkLst>
        </pc:picChg>
      </pc:sldChg>
      <pc:sldChg chg="addSp delSp modSp new mod setBg">
        <pc:chgData name="kalen peugh" userId="7b9be500a8ef91ad" providerId="LiveId" clId="{A7717316-8DBF-439C-9910-6EE9C62DD95F}" dt="2023-10-30T03:17:43.097" v="436" actId="122"/>
        <pc:sldMkLst>
          <pc:docMk/>
          <pc:sldMk cId="1796700299" sldId="259"/>
        </pc:sldMkLst>
        <pc:spChg chg="del">
          <ac:chgData name="kalen peugh" userId="7b9be500a8ef91ad" providerId="LiveId" clId="{A7717316-8DBF-439C-9910-6EE9C62DD95F}" dt="2023-10-30T03:13:26.915" v="306" actId="21"/>
          <ac:spMkLst>
            <pc:docMk/>
            <pc:sldMk cId="1796700299" sldId="259"/>
            <ac:spMk id="2" creationId="{B26C35D2-0977-467D-85A6-885D6B2E59B4}"/>
          </ac:spMkLst>
        </pc:spChg>
        <pc:spChg chg="del">
          <ac:chgData name="kalen peugh" userId="7b9be500a8ef91ad" providerId="LiveId" clId="{A7717316-8DBF-439C-9910-6EE9C62DD95F}" dt="2023-10-30T03:13:48.764" v="307"/>
          <ac:spMkLst>
            <pc:docMk/>
            <pc:sldMk cId="1796700299" sldId="259"/>
            <ac:spMk id="3" creationId="{F4EEB6FC-4F79-4D77-A922-C8EFFC8268B5}"/>
          </ac:spMkLst>
        </pc:spChg>
        <pc:spChg chg="mod">
          <ac:chgData name="kalen peugh" userId="7b9be500a8ef91ad" providerId="LiveId" clId="{A7717316-8DBF-439C-9910-6EE9C62DD95F}" dt="2023-10-30T03:16:23.864" v="425" actId="14100"/>
          <ac:spMkLst>
            <pc:docMk/>
            <pc:sldMk cId="1796700299" sldId="259"/>
            <ac:spMk id="4" creationId="{B60EA7B6-2BF9-415A-957E-3F4AE2C294CD}"/>
          </ac:spMkLst>
        </pc:spChg>
        <pc:graphicFrameChg chg="add mod modGraphic">
          <ac:chgData name="kalen peugh" userId="7b9be500a8ef91ad" providerId="LiveId" clId="{A7717316-8DBF-439C-9910-6EE9C62DD95F}" dt="2023-10-30T03:17:43.097" v="436" actId="122"/>
          <ac:graphicFrameMkLst>
            <pc:docMk/>
            <pc:sldMk cId="1796700299" sldId="259"/>
            <ac:graphicFrameMk id="5" creationId="{549C707F-8C84-45F1-982B-F9700A027CC7}"/>
          </ac:graphicFrameMkLst>
        </pc:graphicFrameChg>
        <pc:picChg chg="add mod">
          <ac:chgData name="kalen peugh" userId="7b9be500a8ef91ad" providerId="LiveId" clId="{A7717316-8DBF-439C-9910-6EE9C62DD95F}" dt="2023-10-30T03:16:51.294" v="428" actId="1076"/>
          <ac:picMkLst>
            <pc:docMk/>
            <pc:sldMk cId="1796700299" sldId="259"/>
            <ac:picMk id="4098" creationId="{74A881D1-E0C4-4EEF-BB1B-3A8B0C2F24F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4B08-EB89-4B7D-B56E-C439ECE0AE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578880-E73A-4EF1-9354-D3622CB19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60E175-D459-4482-AA90-04975F6BAE1A}"/>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5" name="Footer Placeholder 4">
            <a:extLst>
              <a:ext uri="{FF2B5EF4-FFF2-40B4-BE49-F238E27FC236}">
                <a16:creationId xmlns:a16="http://schemas.microsoft.com/office/drawing/2014/main" id="{0CE49E7F-A59A-46A5-A1DB-777336DE1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9FE7F-E28D-46FC-B322-1D11A4650766}"/>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175739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C4F0-040D-4CFC-9AF2-07D364E03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701865-AC22-48AF-A144-ABE47C1F5C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1AE12-E25A-4340-83A7-1274FD3207EE}"/>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5" name="Footer Placeholder 4">
            <a:extLst>
              <a:ext uri="{FF2B5EF4-FFF2-40B4-BE49-F238E27FC236}">
                <a16:creationId xmlns:a16="http://schemas.microsoft.com/office/drawing/2014/main" id="{B3E0C2F5-33F2-43C9-8960-652597156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41AC6-B76C-4CCA-9F7B-CFC5824AA4A2}"/>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130924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F60DB-0B2D-42B8-B27C-DC29919FB3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FAA43-37ED-4658-898D-04BA3C8BCF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D1F27-2CBC-4BB5-A279-9D426DA7DA2F}"/>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5" name="Footer Placeholder 4">
            <a:extLst>
              <a:ext uri="{FF2B5EF4-FFF2-40B4-BE49-F238E27FC236}">
                <a16:creationId xmlns:a16="http://schemas.microsoft.com/office/drawing/2014/main" id="{107E77FB-AD98-4849-8F64-BE430ED5E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B70E5-7E09-43E1-A7C9-95FA08A6BED3}"/>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226951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E5FA-D178-49A2-B82E-03A4581330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ED3A97-1AA5-4F35-8597-5F56530164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496A4-DBFE-45CB-A9DE-021228C027B9}"/>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5" name="Footer Placeholder 4">
            <a:extLst>
              <a:ext uri="{FF2B5EF4-FFF2-40B4-BE49-F238E27FC236}">
                <a16:creationId xmlns:a16="http://schemas.microsoft.com/office/drawing/2014/main" id="{A58690F5-859A-4F0E-A20A-DCB29341F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31212-0699-4145-9496-B1D8C2173329}"/>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254717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7F16-88D7-41AB-9EF0-37615871FE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4515D-C33D-48FF-989B-FC91FCF46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126ACE-D56B-4054-BACC-9C5A653A2970}"/>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5" name="Footer Placeholder 4">
            <a:extLst>
              <a:ext uri="{FF2B5EF4-FFF2-40B4-BE49-F238E27FC236}">
                <a16:creationId xmlns:a16="http://schemas.microsoft.com/office/drawing/2014/main" id="{C977A9E5-E6E3-4003-BBB8-0016FB797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E8201-EA42-4AE1-917A-EF264AC3216E}"/>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61149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E0CB-31E9-47E6-84A5-C823CD2FF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EFE2A8-8101-48EB-8C3E-4B8FCFA7B5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D1BC7E-ECF9-42F0-B69E-93EAC43080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A189BF-49B8-42D6-A5C2-BE4A09F17FF0}"/>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6" name="Footer Placeholder 5">
            <a:extLst>
              <a:ext uri="{FF2B5EF4-FFF2-40B4-BE49-F238E27FC236}">
                <a16:creationId xmlns:a16="http://schemas.microsoft.com/office/drawing/2014/main" id="{14EECE37-5533-4286-8059-9377FC1E7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4C9D3-268D-427A-BC36-DA8775A25AE8}"/>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243300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58AE-3728-4DE5-8628-63021920C5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2C8463-A53F-45CB-A2FD-456999F30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9C844D-3B7C-4EE8-9EE9-EB30D32FCD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6BA9F4-981E-43AD-B401-F894C94AA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577DBB-644F-4AF2-9EE0-E2F852659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EA865B-4B66-40DA-B3E3-A69BB9A89B8C}"/>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8" name="Footer Placeholder 7">
            <a:extLst>
              <a:ext uri="{FF2B5EF4-FFF2-40B4-BE49-F238E27FC236}">
                <a16:creationId xmlns:a16="http://schemas.microsoft.com/office/drawing/2014/main" id="{B163A155-DAA5-419B-AA1F-DB432B737F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74A1DC-3E4E-4BC5-BBD7-04B9BB69CE2B}"/>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4184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1B89-8C7D-4341-953B-A6B8F0798E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588AA-CCB9-4C50-92D0-7F1368CECE7A}"/>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4" name="Footer Placeholder 3">
            <a:extLst>
              <a:ext uri="{FF2B5EF4-FFF2-40B4-BE49-F238E27FC236}">
                <a16:creationId xmlns:a16="http://schemas.microsoft.com/office/drawing/2014/main" id="{9874AB93-2FF3-4571-81C2-94F63D78EC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213AFD-2310-4085-86A4-B9DA9E469F01}"/>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24838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71E2E-015D-4051-9DED-8649CA47A737}"/>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3" name="Footer Placeholder 2">
            <a:extLst>
              <a:ext uri="{FF2B5EF4-FFF2-40B4-BE49-F238E27FC236}">
                <a16:creationId xmlns:a16="http://schemas.microsoft.com/office/drawing/2014/main" id="{DAF1F456-2823-4AFF-B0CD-5933366F8C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D8236D-75C6-4090-8B5B-5CFDB442F14B}"/>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247359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4274-060E-4DF0-8145-13529A0F8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6A8431-376F-45C0-903E-35FFA5282A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B4EFCB-E66B-4F6E-B257-B1D9F3A3A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74AAA-A7C2-49A3-BAE1-80F306784D34}"/>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6" name="Footer Placeholder 5">
            <a:extLst>
              <a:ext uri="{FF2B5EF4-FFF2-40B4-BE49-F238E27FC236}">
                <a16:creationId xmlns:a16="http://schemas.microsoft.com/office/drawing/2014/main" id="{74A94825-13A4-4ABA-B294-BD46567E7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C1C85-0A13-4B45-A425-81183ADF3D4F}"/>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25850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D049-744F-4F7B-A80D-C75CE3EB1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74021-654C-406C-AC18-FD5C5B64B1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898FA6-F8D4-49C7-BEEB-EACA47D6D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4E2462-C88C-4D8D-B7C8-E1E667602E00}"/>
              </a:ext>
            </a:extLst>
          </p:cNvPr>
          <p:cNvSpPr>
            <a:spLocks noGrp="1"/>
          </p:cNvSpPr>
          <p:nvPr>
            <p:ph type="dt" sz="half" idx="10"/>
          </p:nvPr>
        </p:nvSpPr>
        <p:spPr/>
        <p:txBody>
          <a:bodyPr/>
          <a:lstStyle/>
          <a:p>
            <a:fld id="{DF8B401D-B4CD-4A0E-8029-58866D2F28D5}" type="datetimeFigureOut">
              <a:rPr lang="en-US" smtClean="0"/>
              <a:t>10/31/2023</a:t>
            </a:fld>
            <a:endParaRPr lang="en-US"/>
          </a:p>
        </p:txBody>
      </p:sp>
      <p:sp>
        <p:nvSpPr>
          <p:cNvPr id="6" name="Footer Placeholder 5">
            <a:extLst>
              <a:ext uri="{FF2B5EF4-FFF2-40B4-BE49-F238E27FC236}">
                <a16:creationId xmlns:a16="http://schemas.microsoft.com/office/drawing/2014/main" id="{C45623A3-CE49-46C7-8241-505E36F5C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CCDE1-3E49-40F7-8745-178C7186F58E}"/>
              </a:ext>
            </a:extLst>
          </p:cNvPr>
          <p:cNvSpPr>
            <a:spLocks noGrp="1"/>
          </p:cNvSpPr>
          <p:nvPr>
            <p:ph type="sldNum" sz="quarter" idx="12"/>
          </p:nvPr>
        </p:nvSpPr>
        <p:spPr/>
        <p:txBody>
          <a:bodyPr/>
          <a:lstStyle/>
          <a:p>
            <a:fld id="{BDA70DC7-5BE5-4D2D-853B-8526F4487D4D}" type="slidenum">
              <a:rPr lang="en-US" smtClean="0"/>
              <a:t>‹#›</a:t>
            </a:fld>
            <a:endParaRPr lang="en-US"/>
          </a:p>
        </p:txBody>
      </p:sp>
    </p:spTree>
    <p:extLst>
      <p:ext uri="{BB962C8B-B14F-4D97-AF65-F5344CB8AC3E}">
        <p14:creationId xmlns:p14="http://schemas.microsoft.com/office/powerpoint/2010/main" val="350917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9A0AC-7A05-4B30-8ACB-7FD708AFE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22292-B09F-431C-AB91-B6BA7D299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2D407-ABFF-4FA9-AFE2-05629F22A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B401D-B4CD-4A0E-8029-58866D2F28D5}" type="datetimeFigureOut">
              <a:rPr lang="en-US" smtClean="0"/>
              <a:t>10/31/2023</a:t>
            </a:fld>
            <a:endParaRPr lang="en-US"/>
          </a:p>
        </p:txBody>
      </p:sp>
      <p:sp>
        <p:nvSpPr>
          <p:cNvPr id="5" name="Footer Placeholder 4">
            <a:extLst>
              <a:ext uri="{FF2B5EF4-FFF2-40B4-BE49-F238E27FC236}">
                <a16:creationId xmlns:a16="http://schemas.microsoft.com/office/drawing/2014/main" id="{BFDC7FD5-5201-4378-B647-803F04D362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65EE73-573D-4774-9DBF-37755F61D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70DC7-5BE5-4D2D-853B-8526F4487D4D}" type="slidenum">
              <a:rPr lang="en-US" smtClean="0"/>
              <a:t>‹#›</a:t>
            </a:fld>
            <a:endParaRPr lang="en-US"/>
          </a:p>
        </p:txBody>
      </p:sp>
    </p:spTree>
    <p:extLst>
      <p:ext uri="{BB962C8B-B14F-4D97-AF65-F5344CB8AC3E}">
        <p14:creationId xmlns:p14="http://schemas.microsoft.com/office/powerpoint/2010/main" val="747055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449F40-774F-47C1-8357-0C4FBD5E1A76}"/>
              </a:ext>
            </a:extLst>
          </p:cNvPr>
          <p:cNvSpPr>
            <a:spLocks noGrp="1"/>
          </p:cNvSpPr>
          <p:nvPr>
            <p:ph sz="half" idx="2"/>
          </p:nvPr>
        </p:nvSpPr>
        <p:spPr>
          <a:xfrm>
            <a:off x="3413760" y="91440"/>
            <a:ext cx="8778240" cy="6766560"/>
          </a:xfrm>
        </p:spPr>
        <p:txBody>
          <a:bodyPr>
            <a:normAutofit fontScale="25000" lnSpcReduction="20000"/>
          </a:bodyPr>
          <a:lstStyle/>
          <a:p>
            <a:pPr algn="l"/>
            <a:r>
              <a:rPr lang="en-US" sz="6000" b="0" i="0" dirty="0">
                <a:solidFill>
                  <a:srgbClr val="0A2458"/>
                </a:solidFill>
                <a:effectLst/>
              </a:rPr>
              <a:t>Born in 1732 into a Virginia planter family, he learned the morals, manners, and body of knowledge requisite for an 18th century Virginia gentleman.</a:t>
            </a:r>
          </a:p>
          <a:p>
            <a:pPr algn="l"/>
            <a:r>
              <a:rPr lang="en-US" sz="6000" b="0" i="0" dirty="0">
                <a:solidFill>
                  <a:srgbClr val="0A2458"/>
                </a:solidFill>
                <a:effectLst/>
              </a:rPr>
              <a:t>He pursued two intertwined interests: military arts and western expansion. At 16 he helped survey Shenandoah lands for Thomas, Lord Fairfax. Commissioned a lieutenant colonel in 1754, he fought the first skirmishes of what grew into the French and Indian War. The next year, as an aide to Gen. Edward Braddock, he escaped injury although four bullets ripped his coat and two horses were shot from under him.</a:t>
            </a:r>
          </a:p>
          <a:p>
            <a:pPr algn="l"/>
            <a:r>
              <a:rPr lang="en-US" sz="6000" b="0" i="0" dirty="0">
                <a:solidFill>
                  <a:srgbClr val="0A2458"/>
                </a:solidFill>
                <a:effectLst/>
              </a:rPr>
              <a:t>From 1759 to the outbreak of the American Revolution, Washington managed his lands around Mount Vernon and served in the Virginia House of Burgesses. Married to a widow, Martha Dandridge Custis, he devoted himself to a busy and happy life. But like his fellow planters, Washington felt himself exploited by British merchants and hampered by British regulations. As the quarrel with the mother country grew acute, he moderately but firmly voiced his resistance to the restrictions.</a:t>
            </a:r>
          </a:p>
          <a:p>
            <a:pPr algn="l"/>
            <a:r>
              <a:rPr lang="en-US" sz="6000" b="0" i="0" dirty="0">
                <a:solidFill>
                  <a:srgbClr val="0A2458"/>
                </a:solidFill>
                <a:effectLst/>
              </a:rPr>
              <a:t>When the Second Continental Congress assembled in Philadelphia in May 1775, Washington, one of the Virginia delegates, was elected Commander in Chief of the Continental Army. On July 3, 1775, at Cambridge, Massachusetts, he took command of his ill-trained troops and embarked upon a war that was to last six grueling years.</a:t>
            </a:r>
          </a:p>
          <a:p>
            <a:pPr algn="l"/>
            <a:r>
              <a:rPr lang="en-US" sz="6000" b="0" i="0" dirty="0">
                <a:solidFill>
                  <a:srgbClr val="0A2458"/>
                </a:solidFill>
                <a:effectLst/>
              </a:rPr>
              <a:t>He realized early that the best strategy was to harass the British. He reported to Congress, “we should on all Occasions avoid a general Action, or put anything to the </a:t>
            </a:r>
            <a:r>
              <a:rPr lang="en-US" sz="6000" b="0" i="0" dirty="0" err="1">
                <a:solidFill>
                  <a:srgbClr val="0A2458"/>
                </a:solidFill>
                <a:effectLst/>
              </a:rPr>
              <a:t>Risque</a:t>
            </a:r>
            <a:r>
              <a:rPr lang="en-US" sz="6000" b="0" i="0" dirty="0">
                <a:solidFill>
                  <a:srgbClr val="0A2458"/>
                </a:solidFill>
                <a:effectLst/>
              </a:rPr>
              <a:t>, unless compelled by a necessity, into which we ought never to be drawn.” Ensuing battles saw him fall back slowly, then strike unexpectedly. Finally in 1781 with the aid of French allies–he forced the surrender of Cornwallis at Yorktown.</a:t>
            </a:r>
          </a:p>
          <a:p>
            <a:pPr algn="l"/>
            <a:r>
              <a:rPr lang="en-US" sz="6000" b="0" i="0" dirty="0">
                <a:solidFill>
                  <a:srgbClr val="0A2458"/>
                </a:solidFill>
                <a:effectLst/>
              </a:rPr>
              <a:t>Washington longed to retire to his fields at Mount Vernon. But he soon realized that the Nation under its Articles of Confederation was not functioning well, so he became a prime mover in the steps leading to the Constitutional Convention at Philadelphia in 1787. When the new Constitution was ratified, the Electoral College unanimously elected Washington President.</a:t>
            </a:r>
          </a:p>
          <a:p>
            <a:pPr algn="l"/>
            <a:r>
              <a:rPr lang="en-US" sz="6000" b="0" i="0" dirty="0">
                <a:solidFill>
                  <a:srgbClr val="0A2458"/>
                </a:solidFill>
                <a:effectLst/>
              </a:rPr>
              <a:t>He did not infringe upon the policy making powers that he felt the Constitution gave Congress. But the determination of foreign policy became preponderantly a Presidential concern. When the French Revolution led to a major war between France and England, Washington refused to accept entirely the recommendations of either his Secretary of State Thomas Jefferson, who was pro-French, or his Secretary of the Treasury Alexander Hamilton, who was pro-British. Rather, he insisted upon a neutral course until the United States could grow stronger.</a:t>
            </a:r>
          </a:p>
          <a:p>
            <a:pPr algn="l"/>
            <a:r>
              <a:rPr lang="en-US" sz="6000" b="0" i="0" dirty="0">
                <a:solidFill>
                  <a:srgbClr val="0A2458"/>
                </a:solidFill>
                <a:effectLst/>
              </a:rPr>
              <a:t>To his disappointment, two parties were developing by the end of his first term. Wearied of politics, feeling old, he retired at the end of his second. In his Farewell Address, he urged his countrymen to forswear excessive party spirit and geographical distinctions. In foreign affairs, he warned against long-term alliances.</a:t>
            </a:r>
          </a:p>
          <a:p>
            <a:pPr algn="l"/>
            <a:r>
              <a:rPr lang="en-US" sz="6000" b="0" i="0" dirty="0">
                <a:solidFill>
                  <a:srgbClr val="0A2458"/>
                </a:solidFill>
                <a:effectLst/>
              </a:rPr>
              <a:t>Washington enjoyed less than three years of retirement at Mount Vernon, for he died of a throat infection December 14, 1799. For months the Nation mourned him.</a:t>
            </a:r>
          </a:p>
          <a:p>
            <a:br>
              <a:rPr lang="en-US" dirty="0"/>
            </a:br>
            <a:endParaRPr lang="en-US" dirty="0"/>
          </a:p>
        </p:txBody>
      </p:sp>
      <p:pic>
        <p:nvPicPr>
          <p:cNvPr id="1026" name="Picture 2" descr="Portrait of George Washington, the 1st President of the United States">
            <a:extLst>
              <a:ext uri="{FF2B5EF4-FFF2-40B4-BE49-F238E27FC236}">
                <a16:creationId xmlns:a16="http://schemas.microsoft.com/office/drawing/2014/main" id="{B186B60F-2AFD-4305-B91E-C73168591FE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025850"/>
            <a:ext cx="3360595" cy="33605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8063DF5A-55D0-4BB9-A354-F2CC026EE27A}"/>
              </a:ext>
            </a:extLst>
          </p:cNvPr>
          <p:cNvGraphicFramePr>
            <a:graphicFrameLocks noGrp="1"/>
          </p:cNvGraphicFramePr>
          <p:nvPr>
            <p:extLst>
              <p:ext uri="{D42A27DB-BD31-4B8C-83A1-F6EECF244321}">
                <p14:modId xmlns:p14="http://schemas.microsoft.com/office/powerpoint/2010/main" val="3436891498"/>
              </p:ext>
            </p:extLst>
          </p:nvPr>
        </p:nvGraphicFramePr>
        <p:xfrm>
          <a:off x="0" y="0"/>
          <a:ext cx="3413760" cy="1188720"/>
        </p:xfrm>
        <a:graphic>
          <a:graphicData uri="http://schemas.openxmlformats.org/drawingml/2006/table">
            <a:tbl>
              <a:tblPr firstRow="1" bandRow="1">
                <a:tableStyleId>{2D5ABB26-0587-4C30-8999-92F81FD0307C}</a:tableStyleId>
              </a:tblPr>
              <a:tblGrid>
                <a:gridCol w="3413760">
                  <a:extLst>
                    <a:ext uri="{9D8B030D-6E8A-4147-A177-3AD203B41FA5}">
                      <a16:colId xmlns:a16="http://schemas.microsoft.com/office/drawing/2014/main" val="90985981"/>
                    </a:ext>
                  </a:extLst>
                </a:gridCol>
              </a:tblGrid>
              <a:tr h="1035424">
                <a:tc>
                  <a:txBody>
                    <a:bodyPr/>
                    <a:lstStyle/>
                    <a:p>
                      <a:pPr algn="ctr"/>
                      <a:r>
                        <a:rPr lang="en-US" sz="1800" b="0" i="0" kern="1200" cap="small" dirty="0">
                          <a:solidFill>
                            <a:schemeClr val="tx1"/>
                          </a:solidFill>
                          <a:effectLst/>
                          <a:latin typeface="+mn-lt"/>
                          <a:ea typeface="+mn-ea"/>
                          <a:cs typeface="+mn-cs"/>
                        </a:rPr>
                        <a:t>George Washington</a:t>
                      </a:r>
                    </a:p>
                    <a:p>
                      <a:pPr algn="ctr"/>
                      <a:r>
                        <a:rPr lang="en-US" sz="1800" b="0" i="0" kern="1200" cap="all" dirty="0">
                          <a:solidFill>
                            <a:schemeClr val="tx1"/>
                          </a:solidFill>
                          <a:effectLst/>
                          <a:latin typeface="+mn-lt"/>
                          <a:ea typeface="+mn-ea"/>
                          <a:cs typeface="+mn-cs"/>
                        </a:rPr>
                        <a:t>THE 1ST PRESIDENT OF THE UNITED STATES</a:t>
                      </a:r>
                    </a:p>
                    <a:p>
                      <a:endParaRPr lang="en-US" dirty="0"/>
                    </a:p>
                  </a:txBody>
                  <a:tcPr/>
                </a:tc>
                <a:extLst>
                  <a:ext uri="{0D108BD9-81ED-4DB2-BD59-A6C34878D82A}">
                    <a16:rowId xmlns:a16="http://schemas.microsoft.com/office/drawing/2014/main" val="2399060080"/>
                  </a:ext>
                </a:extLst>
              </a:tr>
            </a:tbl>
          </a:graphicData>
        </a:graphic>
      </p:graphicFrame>
    </p:spTree>
    <p:extLst>
      <p:ext uri="{BB962C8B-B14F-4D97-AF65-F5344CB8AC3E}">
        <p14:creationId xmlns:p14="http://schemas.microsoft.com/office/powerpoint/2010/main" val="23773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4CE1C2-56C4-4C7C-A297-4DA67C156E12}"/>
              </a:ext>
            </a:extLst>
          </p:cNvPr>
          <p:cNvSpPr>
            <a:spLocks noGrp="1"/>
          </p:cNvSpPr>
          <p:nvPr>
            <p:ph sz="half" idx="2"/>
          </p:nvPr>
        </p:nvSpPr>
        <p:spPr>
          <a:xfrm>
            <a:off x="2812232" y="0"/>
            <a:ext cx="9509760" cy="6492240"/>
          </a:xfrm>
        </p:spPr>
        <p:txBody>
          <a:bodyPr>
            <a:noAutofit/>
          </a:bodyPr>
          <a:lstStyle/>
          <a:p>
            <a:pPr marL="0" indent="0">
              <a:buNone/>
            </a:pPr>
            <a:r>
              <a:rPr lang="en-US" sz="1300" dirty="0"/>
              <a:t>Dubbed “His </a:t>
            </a:r>
            <a:r>
              <a:rPr lang="en-US" sz="1300" dirty="0" err="1"/>
              <a:t>Accidency</a:t>
            </a:r>
            <a:r>
              <a:rPr lang="en-US" sz="1300" dirty="0"/>
              <a:t>” by his detractors, John Tyler was the first Vice President to be elevated to the office of President by the death of his predecessor.</a:t>
            </a:r>
          </a:p>
          <a:p>
            <a:pPr marL="0" indent="0">
              <a:buNone/>
            </a:pPr>
            <a:r>
              <a:rPr lang="en-US" sz="1300" dirty="0"/>
              <a:t>Born in Virginia in 1790, he was raised believing that the Constitution must be strictly construed. He never wavered from this conviction. He attended the College of William and Mary and studied law.</a:t>
            </a:r>
          </a:p>
          <a:p>
            <a:pPr marL="0" indent="0">
              <a:buNone/>
            </a:pPr>
            <a:r>
              <a:rPr lang="en-US" sz="1300" dirty="0"/>
              <a:t>Serving in the House of Representatives from 1816 to 1821, Tyler voted against most nationalist legislation and opposed the Missouri Compromise. After leaving the House he served as Governor of Virginia. As a Senator he reluctantly supported Jackson for President as a choice of evils. Tyler soon joined the states’ rights Southerners in Congress who banded with Henry Clay, Daniel Webster, and their newly formed Whig party opposing President Jackson.</a:t>
            </a:r>
          </a:p>
          <a:p>
            <a:pPr marL="0" indent="0">
              <a:buNone/>
            </a:pPr>
            <a:r>
              <a:rPr lang="en-US" sz="1300" dirty="0"/>
              <a:t>The Whigs nominated Tyler for Vice President in 1840, hoping for support from southern states’-righters who could not stomach Jacksonian Democracy. The slogan “Tippecanoe and Tyler Too” implied flag waving nationalism plus a dash of southern sectionalism.</a:t>
            </a:r>
          </a:p>
          <a:p>
            <a:pPr marL="0" indent="0">
              <a:buNone/>
            </a:pPr>
            <a:r>
              <a:rPr lang="en-US" sz="1300" dirty="0"/>
              <a:t>Clay, intending to keep party leadership in his own hands, minimized his nationalist views temporarily; Webster proclaimed himself “a Jeffersonian Democrat.” But after the election, both men tried to dominate “Old Tippecanoe.”</a:t>
            </a:r>
          </a:p>
          <a:p>
            <a:pPr marL="0" indent="0">
              <a:buNone/>
            </a:pPr>
            <a:r>
              <a:rPr lang="en-US" sz="1300" dirty="0"/>
              <a:t>Suddenly President Harrison was dead, and “Tyler too” was in the White House. At first the Whigs were not too disturbed, although Tyler insisted upon assuming the full powers of a duly elected President. He even delivered an Inaugural Address, but it seemed full of good Whig doctrine. Whigs, optimistic that Tyler would accept their program, soon were disillusioned.</a:t>
            </a:r>
          </a:p>
          <a:p>
            <a:pPr marL="0" indent="0">
              <a:buNone/>
            </a:pPr>
            <a:r>
              <a:rPr lang="en-US" sz="1300" dirty="0"/>
              <a:t>Tyler was ready to compromise on the banking question, but Clay would not budge. He would not accept Tyler’s “exchequer system,” and Tyler vetoed Clay’s bill to establish a National Bank with branches in several states. A similar bank bill was passed by Congress. But again, on states’ rights grounds, Tyler vetoed it.</a:t>
            </a:r>
          </a:p>
          <a:p>
            <a:pPr marL="0" indent="0">
              <a:buNone/>
            </a:pPr>
            <a:r>
              <a:rPr lang="en-US" sz="1300" dirty="0"/>
              <a:t>In retaliation, the Whigs expelled Tyler from their party. All the Cabinet resigned but Secretary of State Webster. A year later when Tyler vetoed a tariff bill, the first impeachment resolution against a President was introduced in the House of Representatives. A committee headed by Representative John Quincy Adams reported that the President had misused the veto power, but the resolution failed.</a:t>
            </a:r>
          </a:p>
          <a:p>
            <a:pPr marL="0" indent="0">
              <a:buNone/>
            </a:pPr>
            <a:r>
              <a:rPr lang="en-US" sz="1300" dirty="0"/>
              <a:t>Despite their differences, President Tyler and the Whig Congress enacted much positive legislation. The “Log-Cabin” bill enabled a settler to claim 160 acres of land before it was offered publicly for sale, and later pay $1.25 an acre for it.</a:t>
            </a:r>
          </a:p>
          <a:p>
            <a:pPr marL="0" indent="0">
              <a:buNone/>
            </a:pPr>
            <a:r>
              <a:rPr lang="en-US" sz="1300" dirty="0"/>
              <a:t>In 1842 Tyler did sign a tariff bill protecting northern manufacturers. The Webster-Ashburton treaty ended a Canadian boundary dispute; in 1845 Texas was annexed.</a:t>
            </a:r>
          </a:p>
          <a:p>
            <a:pPr marL="0" indent="0">
              <a:buNone/>
            </a:pPr>
            <a:r>
              <a:rPr lang="en-US" sz="1300" dirty="0"/>
              <a:t>The administration of this states’-righter strengthened the Presidency. But it also increased sectional cleavage that led toward civil war. By the end of his term, Tyler had replaced the original Whig Cabinet with southern conservatives. In 1844 Calhoun became Secretary of State. Later these men returned to the Democratic Party, committed to the preservation of states’ rights, planter interests, and the institution of slavery. Whigs became more representative of northern business and farming interests.</a:t>
            </a:r>
          </a:p>
          <a:p>
            <a:pPr marL="0" indent="0">
              <a:buNone/>
            </a:pPr>
            <a:r>
              <a:rPr lang="en-US" sz="1300" dirty="0"/>
              <a:t>When the first southern states seceded in 1861, Tyler led a compromise movement; failing, he worked to create the Southern Confederacy. He died in 1862, a member of the Confederate House of Representatives.</a:t>
            </a:r>
          </a:p>
          <a:p>
            <a:pPr marL="0" indent="0">
              <a:buNone/>
            </a:pPr>
            <a:r>
              <a:rPr lang="en-US" sz="1300" dirty="0"/>
              <a:t>Learn more about President Tyler’s first wife Letitia Christian Tyler, who died during her term.</a:t>
            </a:r>
          </a:p>
        </p:txBody>
      </p:sp>
      <p:pic>
        <p:nvPicPr>
          <p:cNvPr id="6146" name="Picture 2" descr="Portrait of John Tyler, the 10th President of the United States">
            <a:extLst>
              <a:ext uri="{FF2B5EF4-FFF2-40B4-BE49-F238E27FC236}">
                <a16:creationId xmlns:a16="http://schemas.microsoft.com/office/drawing/2014/main" id="{915699C6-020A-4257-BD1C-618EAFFA3EE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88000"/>
            <a:ext cx="2812232" cy="2812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DFC49FD6-23C1-4528-9430-BD08FA955C7F}"/>
              </a:ext>
            </a:extLst>
          </p:cNvPr>
          <p:cNvGraphicFramePr>
            <a:graphicFrameLocks noGrp="1"/>
          </p:cNvGraphicFramePr>
          <p:nvPr>
            <p:extLst>
              <p:ext uri="{D42A27DB-BD31-4B8C-83A1-F6EECF244321}">
                <p14:modId xmlns:p14="http://schemas.microsoft.com/office/powerpoint/2010/main" val="1811842954"/>
              </p:ext>
            </p:extLst>
          </p:nvPr>
        </p:nvGraphicFramePr>
        <p:xfrm>
          <a:off x="0" y="0"/>
          <a:ext cx="2812232" cy="1350498"/>
        </p:xfrm>
        <a:graphic>
          <a:graphicData uri="http://schemas.openxmlformats.org/drawingml/2006/table">
            <a:tbl>
              <a:tblPr firstRow="1" bandRow="1">
                <a:tableStyleId>{2D5ABB26-0587-4C30-8999-92F81FD0307C}</a:tableStyleId>
              </a:tblPr>
              <a:tblGrid>
                <a:gridCol w="2812232">
                  <a:extLst>
                    <a:ext uri="{9D8B030D-6E8A-4147-A177-3AD203B41FA5}">
                      <a16:colId xmlns:a16="http://schemas.microsoft.com/office/drawing/2014/main" val="1211346"/>
                    </a:ext>
                  </a:extLst>
                </a:gridCol>
              </a:tblGrid>
              <a:tr h="1350498">
                <a:tc>
                  <a:txBody>
                    <a:bodyPr/>
                    <a:lstStyle/>
                    <a:p>
                      <a:pPr algn="ctr"/>
                      <a:r>
                        <a:rPr lang="en-US" sz="1800" b="0" i="0" kern="1200" cap="small" dirty="0">
                          <a:solidFill>
                            <a:schemeClr val="tx1"/>
                          </a:solidFill>
                          <a:effectLst/>
                          <a:latin typeface="+mn-lt"/>
                          <a:ea typeface="+mn-ea"/>
                          <a:cs typeface="+mn-cs"/>
                        </a:rPr>
                        <a:t>John Tyler</a:t>
                      </a:r>
                    </a:p>
                    <a:p>
                      <a:pPr algn="ctr"/>
                      <a:r>
                        <a:rPr lang="en-US" sz="1800" b="0" i="0" kern="1200" cap="all" dirty="0">
                          <a:solidFill>
                            <a:schemeClr val="tx1"/>
                          </a:solidFill>
                          <a:effectLst/>
                          <a:latin typeface="+mn-lt"/>
                          <a:ea typeface="+mn-ea"/>
                          <a:cs typeface="+mn-cs"/>
                        </a:rPr>
                        <a:t>THE 10TH PRESIDENT OF THE UNITED STATES</a:t>
                      </a:r>
                    </a:p>
                    <a:p>
                      <a:endParaRPr lang="en-US" dirty="0"/>
                    </a:p>
                  </a:txBody>
                  <a:tcPr/>
                </a:tc>
                <a:extLst>
                  <a:ext uri="{0D108BD9-81ED-4DB2-BD59-A6C34878D82A}">
                    <a16:rowId xmlns:a16="http://schemas.microsoft.com/office/drawing/2014/main" val="1998211747"/>
                  </a:ext>
                </a:extLst>
              </a:tr>
            </a:tbl>
          </a:graphicData>
        </a:graphic>
      </p:graphicFrame>
    </p:spTree>
    <p:extLst>
      <p:ext uri="{BB962C8B-B14F-4D97-AF65-F5344CB8AC3E}">
        <p14:creationId xmlns:p14="http://schemas.microsoft.com/office/powerpoint/2010/main" val="108187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7222C5-9C51-4380-AB74-2AE175AE525D}"/>
              </a:ext>
            </a:extLst>
          </p:cNvPr>
          <p:cNvSpPr>
            <a:spLocks noGrp="1"/>
          </p:cNvSpPr>
          <p:nvPr>
            <p:ph sz="half" idx="2"/>
          </p:nvPr>
        </p:nvSpPr>
        <p:spPr>
          <a:xfrm>
            <a:off x="2699691" y="24960"/>
            <a:ext cx="9509760" cy="6833040"/>
          </a:xfrm>
        </p:spPr>
        <p:txBody>
          <a:bodyPr>
            <a:normAutofit fontScale="25000" lnSpcReduction="20000"/>
          </a:bodyPr>
          <a:lstStyle/>
          <a:p>
            <a:pPr algn="l"/>
            <a:r>
              <a:rPr lang="en-US" sz="5600" b="0" i="0" dirty="0">
                <a:solidFill>
                  <a:srgbClr val="0A2458"/>
                </a:solidFill>
                <a:effectLst/>
              </a:rPr>
              <a:t>He was born in Mecklenburg County, North Carolina, in 1795. Studious and industrious, Polk was graduated with honors in 1818 from the University of North Carolina. As a young lawyer he entered politics, served in the Tennessee legislature, and became a friend of Andrew Jackson.</a:t>
            </a:r>
          </a:p>
          <a:p>
            <a:pPr algn="l"/>
            <a:r>
              <a:rPr lang="en-US" sz="5600" b="0" i="0" dirty="0">
                <a:solidFill>
                  <a:srgbClr val="0A2458"/>
                </a:solidFill>
                <a:effectLst/>
              </a:rPr>
              <a:t>In the House of Representatives, Polk was a chief lieutenant of Jackson in his Bank war. He served as Speaker between 1835 and 1839, leaving to become Governor of Tennessee.</a:t>
            </a:r>
          </a:p>
          <a:p>
            <a:pPr algn="l"/>
            <a:r>
              <a:rPr lang="en-US" sz="5600" b="0" i="0" dirty="0">
                <a:solidFill>
                  <a:srgbClr val="0A2458"/>
                </a:solidFill>
                <a:effectLst/>
              </a:rPr>
              <a:t>Until circumstances raised Polk’s ambitions, he was a leading contender for the Democratic nomination for Vice President in 1844. Both Martin Van Buren, who had been expected to win the Democratic nomination for President, and Henry Clay, who was to be the Whig nominee, tried to take the expansionist issue out of the campaign by declaring themselves opposed to the annexation of Texas. Polk, however, publicly asserted that Texas should be “re-annexed” and all of Oregon “re-occupied.”</a:t>
            </a:r>
          </a:p>
          <a:p>
            <a:pPr algn="l"/>
            <a:r>
              <a:rPr lang="en-US" sz="5600" b="0" i="0" dirty="0">
                <a:solidFill>
                  <a:srgbClr val="0A2458"/>
                </a:solidFill>
                <a:effectLst/>
              </a:rPr>
              <a:t>The aged Jackson, correctly sensing that the people favored expansion, urged the choice of a candidate committed to the Nation’s “Manifest Destiny.” This view prevailed at the Democratic Convention, where Polk was nominated on the ninth ballot.</a:t>
            </a:r>
          </a:p>
          <a:p>
            <a:pPr algn="l"/>
            <a:r>
              <a:rPr lang="en-US" sz="5600" b="0" i="0" dirty="0">
                <a:solidFill>
                  <a:srgbClr val="0A2458"/>
                </a:solidFill>
                <a:effectLst/>
              </a:rPr>
              <a:t>“Who is James K. Polk?” Whigs jeered. Democrats replied Polk was the candidate who stood for expansion. He linked the Texas issue, popular in the South, with the Oregon question, attractive to the North. Polk also favored acquiring California.</a:t>
            </a:r>
          </a:p>
          <a:p>
            <a:pPr algn="l"/>
            <a:r>
              <a:rPr lang="en-US" sz="5600" b="0" i="0" dirty="0">
                <a:solidFill>
                  <a:srgbClr val="0A2458"/>
                </a:solidFill>
                <a:effectLst/>
              </a:rPr>
              <a:t>Even before he could take office, Congress passed a joint resolution offering annexation to Texas. In so doing they bequeathed Polk the possibility of war with Mexico, which soon severed diplomatic relations.</a:t>
            </a:r>
          </a:p>
          <a:p>
            <a:pPr algn="l"/>
            <a:r>
              <a:rPr lang="en-US" sz="5600" b="0" i="0" dirty="0">
                <a:solidFill>
                  <a:srgbClr val="0A2458"/>
                </a:solidFill>
                <a:effectLst/>
              </a:rPr>
              <a:t>In his stand on Oregon, the President seemed to be risking war with Great Britain also. The 1844 Democratic platform claimed the entire Oregon area, from the California boundary northward to a latitude of 54’40’, the southern boundary of Russian Alaska. Extremists proclaimed “Fifty-four forty or fight,” but Polk, aware of diplomatic realities, knew that no course short of war was likely to get all of Oregon. Happily, neither he nor the British wanted a war.</a:t>
            </a:r>
          </a:p>
          <a:p>
            <a:pPr algn="l"/>
            <a:r>
              <a:rPr lang="en-US" sz="5600" b="0" i="0" dirty="0">
                <a:solidFill>
                  <a:srgbClr val="0A2458"/>
                </a:solidFill>
                <a:effectLst/>
              </a:rPr>
              <a:t>He offered to settle by extending the Canadian boundary, along the 49th parallel, from the Rockies to the Pacific. When the British minister declined, Polk reasserted the American claim to the entire area. Finally, the British settled for the 49th parallel, except for the southern tip of Vancouver Island. The treaty was signed in 1846.</a:t>
            </a:r>
          </a:p>
          <a:p>
            <a:pPr algn="l"/>
            <a:r>
              <a:rPr lang="en-US" sz="5600" b="0" i="0" dirty="0">
                <a:solidFill>
                  <a:srgbClr val="0A2458"/>
                </a:solidFill>
                <a:effectLst/>
              </a:rPr>
              <a:t>Acquisition of California proved far more difficult. Polk sent an envoy to offer Mexico up to $20,000,000, plus settlement of damage claims owed to Americans, in return for California and the New Mexico country. Since no Mexican leader could cede half his country and still stay in power, Polk’s envoy was not received. To bring pressure, Polk sent Gen. Zachary Taylor to the disputed area on the Rio Grande.</a:t>
            </a:r>
          </a:p>
          <a:p>
            <a:pPr algn="l"/>
            <a:r>
              <a:rPr lang="en-US" sz="5600" b="0" i="0" dirty="0">
                <a:solidFill>
                  <a:srgbClr val="0A2458"/>
                </a:solidFill>
                <a:effectLst/>
              </a:rPr>
              <a:t>To Mexican troops this was aggression, and they attacked Taylor’s forces.</a:t>
            </a:r>
          </a:p>
          <a:p>
            <a:pPr algn="l"/>
            <a:r>
              <a:rPr lang="en-US" sz="5600" b="0" i="0" dirty="0">
                <a:solidFill>
                  <a:srgbClr val="0A2458"/>
                </a:solidFill>
                <a:effectLst/>
              </a:rPr>
              <a:t>Congress declared war and, despite much Northern opposition, supported the military operations. American forces won repeated victories and occupied Mexico City. Finally, in 1848, Mexico ceded New Mexico and California in return for $15,000,000 and American assumption of the damage claims.</a:t>
            </a:r>
          </a:p>
          <a:p>
            <a:pPr algn="l"/>
            <a:r>
              <a:rPr lang="en-US" sz="5600" b="0" i="0" dirty="0">
                <a:solidFill>
                  <a:srgbClr val="0A2458"/>
                </a:solidFill>
                <a:effectLst/>
              </a:rPr>
              <a:t>President Polk added a vast area to the United States, but its acquisition precipitated a bitter quarrel between the North and the South over expansion of slavery.</a:t>
            </a:r>
          </a:p>
          <a:p>
            <a:pPr algn="l"/>
            <a:r>
              <a:rPr lang="en-US" sz="5600" b="0" i="0" dirty="0">
                <a:solidFill>
                  <a:srgbClr val="0A2458"/>
                </a:solidFill>
                <a:effectLst/>
              </a:rPr>
              <a:t>Polk, leaving office with his health undermined from hard work, died in June 1849.</a:t>
            </a:r>
          </a:p>
          <a:p>
            <a:endParaRPr lang="en-US" dirty="0"/>
          </a:p>
        </p:txBody>
      </p:sp>
      <p:pic>
        <p:nvPicPr>
          <p:cNvPr id="7170" name="Picture 2" descr="Portrait of James K. Polk, the 11th President of the United States">
            <a:extLst>
              <a:ext uri="{FF2B5EF4-FFF2-40B4-BE49-F238E27FC236}">
                <a16:creationId xmlns:a16="http://schemas.microsoft.com/office/drawing/2014/main" id="{87327518-A864-4725-9ED7-20CD1AA5DF4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75459"/>
            <a:ext cx="2854435" cy="28544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17C2BAA9-B59C-4DEA-A4A5-0AF4A542D894}"/>
              </a:ext>
            </a:extLst>
          </p:cNvPr>
          <p:cNvGraphicFramePr>
            <a:graphicFrameLocks noGrp="1"/>
          </p:cNvGraphicFramePr>
          <p:nvPr>
            <p:extLst>
              <p:ext uri="{D42A27DB-BD31-4B8C-83A1-F6EECF244321}">
                <p14:modId xmlns:p14="http://schemas.microsoft.com/office/powerpoint/2010/main" val="80772482"/>
              </p:ext>
            </p:extLst>
          </p:nvPr>
        </p:nvGraphicFramePr>
        <p:xfrm>
          <a:off x="0" y="24959"/>
          <a:ext cx="2854435" cy="1188720"/>
        </p:xfrm>
        <a:graphic>
          <a:graphicData uri="http://schemas.openxmlformats.org/drawingml/2006/table">
            <a:tbl>
              <a:tblPr firstRow="1" bandRow="1">
                <a:tableStyleId>{2D5ABB26-0587-4C30-8999-92F81FD0307C}</a:tableStyleId>
              </a:tblPr>
              <a:tblGrid>
                <a:gridCol w="2854435">
                  <a:extLst>
                    <a:ext uri="{9D8B030D-6E8A-4147-A177-3AD203B41FA5}">
                      <a16:colId xmlns:a16="http://schemas.microsoft.com/office/drawing/2014/main" val="169049190"/>
                    </a:ext>
                  </a:extLst>
                </a:gridCol>
              </a:tblGrid>
              <a:tr h="1114523">
                <a:tc>
                  <a:txBody>
                    <a:bodyPr/>
                    <a:lstStyle/>
                    <a:p>
                      <a:pPr algn="ctr"/>
                      <a:r>
                        <a:rPr lang="en-US" sz="1800" b="0" i="0" kern="1200" cap="small" dirty="0">
                          <a:solidFill>
                            <a:schemeClr val="tx1"/>
                          </a:solidFill>
                          <a:effectLst/>
                          <a:latin typeface="+mn-lt"/>
                          <a:ea typeface="+mn-ea"/>
                          <a:cs typeface="+mn-cs"/>
                        </a:rPr>
                        <a:t>James K. Polk</a:t>
                      </a:r>
                    </a:p>
                    <a:p>
                      <a:pPr algn="ctr"/>
                      <a:r>
                        <a:rPr lang="en-US" sz="1800" b="0" i="0" kern="1200" cap="all" dirty="0">
                          <a:solidFill>
                            <a:schemeClr val="tx1"/>
                          </a:solidFill>
                          <a:effectLst/>
                          <a:latin typeface="+mn-lt"/>
                          <a:ea typeface="+mn-ea"/>
                          <a:cs typeface="+mn-cs"/>
                        </a:rPr>
                        <a:t>THE 11TH PRESIDENT OF THE UNITED STATES</a:t>
                      </a:r>
                    </a:p>
                    <a:p>
                      <a:endParaRPr lang="en-US" dirty="0"/>
                    </a:p>
                  </a:txBody>
                  <a:tcPr/>
                </a:tc>
                <a:extLst>
                  <a:ext uri="{0D108BD9-81ED-4DB2-BD59-A6C34878D82A}">
                    <a16:rowId xmlns:a16="http://schemas.microsoft.com/office/drawing/2014/main" val="2192818097"/>
                  </a:ext>
                </a:extLst>
              </a:tr>
            </a:tbl>
          </a:graphicData>
        </a:graphic>
      </p:graphicFrame>
    </p:spTree>
    <p:extLst>
      <p:ext uri="{BB962C8B-B14F-4D97-AF65-F5344CB8AC3E}">
        <p14:creationId xmlns:p14="http://schemas.microsoft.com/office/powerpoint/2010/main" val="2089775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569808-EDBD-4E99-86A3-9D904C5E2E16}"/>
              </a:ext>
            </a:extLst>
          </p:cNvPr>
          <p:cNvSpPr>
            <a:spLocks noGrp="1"/>
          </p:cNvSpPr>
          <p:nvPr>
            <p:ph sz="half" idx="2"/>
          </p:nvPr>
        </p:nvSpPr>
        <p:spPr>
          <a:xfrm>
            <a:off x="2599006" y="0"/>
            <a:ext cx="9692640" cy="6858000"/>
          </a:xfrm>
        </p:spPr>
        <p:txBody>
          <a:bodyPr>
            <a:noAutofit/>
          </a:bodyPr>
          <a:lstStyle/>
          <a:p>
            <a:pPr algn="l"/>
            <a:r>
              <a:rPr lang="en-US" sz="1300" b="0" i="0" dirty="0">
                <a:solidFill>
                  <a:srgbClr val="0A2458"/>
                </a:solidFill>
                <a:effectLst/>
              </a:rPr>
              <a:t>Northerners and Southerners disputed sharply whether the territories wrested from Mexico should be opened to slavery, and some Southerners even threatened secession. Standing firm, Zachary Taylor was prepared to hold the Union together by armed force rather than by compromise.</a:t>
            </a:r>
          </a:p>
          <a:p>
            <a:pPr algn="l"/>
            <a:r>
              <a:rPr lang="en-US" sz="1300" b="0" i="0" dirty="0">
                <a:solidFill>
                  <a:srgbClr val="0A2458"/>
                </a:solidFill>
                <a:effectLst/>
              </a:rPr>
              <a:t>Born in Virginia in 1784, he was taken as an infant to Kentucky and raised on a plantation. He was a career officer in the Army, but his talk was most often of cotton raising. His home was in Baton Rouge, Louisiana, and he owned a plantation in Mississippi.</a:t>
            </a:r>
          </a:p>
          <a:p>
            <a:pPr algn="l"/>
            <a:r>
              <a:rPr lang="en-US" sz="1300" b="0" i="0" dirty="0">
                <a:solidFill>
                  <a:srgbClr val="0A2458"/>
                </a:solidFill>
                <a:effectLst/>
              </a:rPr>
              <a:t>But Taylor did not defend slavery or southern sectionalism; 40 years in the Army made him a strong nationalist.</a:t>
            </a:r>
          </a:p>
          <a:p>
            <a:pPr algn="l"/>
            <a:r>
              <a:rPr lang="en-US" sz="1300" b="0" i="0" dirty="0">
                <a:solidFill>
                  <a:srgbClr val="0A2458"/>
                </a:solidFill>
                <a:effectLst/>
              </a:rPr>
              <a:t>He spent a quarter of a century policing the frontiers against Indians. In the Mexican War he won major victories at Monterrey and Buena Vista.</a:t>
            </a:r>
          </a:p>
          <a:p>
            <a:pPr algn="l"/>
            <a:r>
              <a:rPr lang="en-US" sz="1300" b="0" i="0" dirty="0">
                <a:solidFill>
                  <a:srgbClr val="0A2458"/>
                </a:solidFill>
                <a:effectLst/>
              </a:rPr>
              <a:t>President Polk, disturbed by General Taylor’s informal habits of command and perhaps his Whiggery as well, kept him in northern Mexico and sent an expedition under Gen. Winfield Scott to capture Mexico City. Taylor, incensed, thought that “the battle of Buena Vista opened the road to the city of Mexico and the halls of Montezuma, that others might revel in them.”</a:t>
            </a:r>
          </a:p>
          <a:p>
            <a:pPr algn="l"/>
            <a:r>
              <a:rPr lang="en-US" sz="1300" b="0" i="0" dirty="0">
                <a:solidFill>
                  <a:srgbClr val="0A2458"/>
                </a:solidFill>
                <a:effectLst/>
              </a:rPr>
              <a:t>“Old Rough and Ready’s” homespun ways were political assets. His long military record would appeal to northerners; his ownership of 100 slaves would lure southern votes. He had not committed himself on troublesome issues. The Whigs nominated him to run against the Democratic candidate, Lewis Cass, who favored letting the residents of territories decide for themselves whether they wanted slavery.</a:t>
            </a:r>
          </a:p>
          <a:p>
            <a:pPr algn="l"/>
            <a:r>
              <a:rPr lang="en-US" sz="1300" b="0" i="0" dirty="0">
                <a:solidFill>
                  <a:srgbClr val="0A2458"/>
                </a:solidFill>
                <a:effectLst/>
              </a:rPr>
              <a:t>In protest against Taylor the slaveholder and Cass the advocate of “squatter sovereignty,” northerners who opposed extension of slavery into territories formed a Free Soil Party and nominated Martin Van Buren. In a close election, the Free </a:t>
            </a:r>
            <a:r>
              <a:rPr lang="en-US" sz="1300" b="0" i="0" dirty="0" err="1">
                <a:solidFill>
                  <a:srgbClr val="0A2458"/>
                </a:solidFill>
                <a:effectLst/>
              </a:rPr>
              <a:t>Soilers</a:t>
            </a:r>
            <a:r>
              <a:rPr lang="en-US" sz="1300" b="0" i="0" dirty="0">
                <a:solidFill>
                  <a:srgbClr val="0A2458"/>
                </a:solidFill>
                <a:effectLst/>
              </a:rPr>
              <a:t> pulled enough votes away from Cass to elect Taylor.</a:t>
            </a:r>
          </a:p>
          <a:p>
            <a:pPr algn="l"/>
            <a:r>
              <a:rPr lang="en-US" sz="1300" b="0" i="0" dirty="0">
                <a:solidFill>
                  <a:srgbClr val="0A2458"/>
                </a:solidFill>
                <a:effectLst/>
              </a:rPr>
              <a:t>Although Taylor had subscribed to Whig principles of legislative leadership, he was not inclined to be a puppet of Whig leaders in Congress. He acted at times as though he were above parties and politics. As disheveled as always, Taylor tried to run his administration in the same rule-of-thumb fashion with which he had fought Indians.</a:t>
            </a:r>
          </a:p>
          <a:p>
            <a:pPr algn="l"/>
            <a:r>
              <a:rPr lang="en-US" sz="1300" b="0" i="0" dirty="0">
                <a:solidFill>
                  <a:srgbClr val="0A2458"/>
                </a:solidFill>
                <a:effectLst/>
              </a:rPr>
              <a:t>Traditionally, people could decide whether they wanted slavery when they drew up new state constitutions. Therefore, to end the dispute over slavery in new areas, Taylor urged settlers in New Mexico and California to draft constitutions and apply for statehood, bypassing the territorial stage.</a:t>
            </a:r>
          </a:p>
          <a:p>
            <a:pPr algn="l"/>
            <a:r>
              <a:rPr lang="en-US" sz="1300" b="0" i="0" dirty="0">
                <a:solidFill>
                  <a:srgbClr val="0A2458"/>
                </a:solidFill>
                <a:effectLst/>
              </a:rPr>
              <a:t>Southerners were furious, since neither state constitution was likely to permit slavery; Members of Congress were dismayed, since they felt the President was usurping their policy-making prerogatives. In addition, Taylor’s solution ignored several acute side issues: the northern dislike of the slave market operating in the District of Columbia; and the southern demands for a more stringent fugitive slave law.</a:t>
            </a:r>
          </a:p>
          <a:p>
            <a:pPr algn="l"/>
            <a:r>
              <a:rPr lang="en-US" sz="1300" b="0" i="0" dirty="0">
                <a:solidFill>
                  <a:srgbClr val="0A2458"/>
                </a:solidFill>
                <a:effectLst/>
              </a:rPr>
              <a:t>In February 1850 President Taylor had held a stormy conference with southern leaders who threatened secession. He told them that if necessary to enforce the laws, he personally would lead the Army. Persons “taken in rebellion against the Union, he would hang … with less reluctance than he had hanged deserters and spies in Mexico.” He never wavered.</a:t>
            </a:r>
          </a:p>
          <a:p>
            <a:pPr algn="l"/>
            <a:r>
              <a:rPr lang="en-US" sz="1300" b="0" i="0" dirty="0">
                <a:solidFill>
                  <a:srgbClr val="0A2458"/>
                </a:solidFill>
                <a:effectLst/>
              </a:rPr>
              <a:t>Then events took an unexpected turn. After participating in ceremonies at the Washington Monument on a blistering July 4, Taylor fell ill; within five days he was dead. After his death, the forces of compromise triumphed, but the war Taylor had been willing to face came 11 years later. In it, his only son Richard served as a general in the Confederate Army.</a:t>
            </a:r>
          </a:p>
          <a:p>
            <a:endParaRPr lang="en-US" sz="1300" dirty="0"/>
          </a:p>
        </p:txBody>
      </p:sp>
      <p:pic>
        <p:nvPicPr>
          <p:cNvPr id="8194" name="Picture 2" descr="Portrait of James K. Polk, the 11th President of the United States">
            <a:extLst>
              <a:ext uri="{FF2B5EF4-FFF2-40B4-BE49-F238E27FC236}">
                <a16:creationId xmlns:a16="http://schemas.microsoft.com/office/drawing/2014/main" id="{D68ADA38-C5B8-401E-8926-4823080AC7B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34782"/>
            <a:ext cx="2799471" cy="279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94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FEBD9D-AE1A-4FFE-987D-1A819C2A85BC}"/>
              </a:ext>
            </a:extLst>
          </p:cNvPr>
          <p:cNvSpPr>
            <a:spLocks noGrp="1"/>
          </p:cNvSpPr>
          <p:nvPr>
            <p:ph sz="half" idx="2"/>
          </p:nvPr>
        </p:nvSpPr>
        <p:spPr>
          <a:xfrm>
            <a:off x="2894428" y="0"/>
            <a:ext cx="9052560" cy="6858000"/>
          </a:xfrm>
        </p:spPr>
        <p:txBody>
          <a:bodyPr>
            <a:normAutofit fontScale="25000" lnSpcReduction="20000"/>
          </a:bodyPr>
          <a:lstStyle/>
          <a:p>
            <a:pPr algn="l"/>
            <a:r>
              <a:rPr lang="en-US" sz="5200" b="0" i="0" dirty="0">
                <a:solidFill>
                  <a:srgbClr val="0A2458"/>
                </a:solidFill>
                <a:effectLst/>
              </a:rPr>
              <a:t>In his rise from a log cabin to wealth and the White House, Millard Fillmore demonstrated that through methodical industry and some competence an uninspiring man could make the American dream come true.</a:t>
            </a:r>
          </a:p>
          <a:p>
            <a:pPr algn="l"/>
            <a:r>
              <a:rPr lang="en-US" sz="5200" b="0" i="0" dirty="0">
                <a:solidFill>
                  <a:srgbClr val="0A2458"/>
                </a:solidFill>
                <a:effectLst/>
              </a:rPr>
              <a:t>Born in the Finger Lakes country of New York in 1800, Fillmore as a youth endured the privations of frontier life. He worked on his father’s farm, and at 15 was apprenticed to a cloth dresser. He attended one-room schools, and fell in love with the redheaded teacher, Abigail Powers, who later became his wife.</a:t>
            </a:r>
          </a:p>
          <a:p>
            <a:pPr algn="l"/>
            <a:r>
              <a:rPr lang="en-US" sz="5200" b="0" i="0" dirty="0">
                <a:solidFill>
                  <a:srgbClr val="0A2458"/>
                </a:solidFill>
                <a:effectLst/>
              </a:rPr>
              <a:t>In 1823 he was admitted to the bar; seven years later he moved his law practice to Buffalo. As an associate of the Whig politician Thurlow Weed, Fillmore held state office and for eight years was a member of the House of Representatives. In 1848, while Comptroller of New York, he was elected Vice President.</a:t>
            </a:r>
          </a:p>
          <a:p>
            <a:pPr algn="l"/>
            <a:r>
              <a:rPr lang="en-US" sz="5200" b="0" i="0" dirty="0">
                <a:solidFill>
                  <a:srgbClr val="0A2458"/>
                </a:solidFill>
                <a:effectLst/>
              </a:rPr>
              <a:t>Fillmore presided over the Senate during the months of nerve-wracking debates over the Compromise of 1850. He made no public comment on the merits of the compromise proposals, but a few days before President Taylor’s death, he intimated to him that if there should be a tie vote on Henry Clay’s bill, he would vote in favor of it.</a:t>
            </a:r>
          </a:p>
          <a:p>
            <a:pPr algn="l"/>
            <a:r>
              <a:rPr lang="en-US" sz="5200" b="0" i="0" dirty="0">
                <a:solidFill>
                  <a:srgbClr val="0A2458"/>
                </a:solidFill>
                <a:effectLst/>
              </a:rPr>
              <a:t>Thus the sudden accession of Fillmore to the Presidency in July 1850 brought an abrupt political shift in the administration. Taylor’s Cabinet resigned and President Fillmore at once appointed Daniel Webster to be Secretary of State, thus proclaiming his alliance with the moderate Whigs who favored the Compromise.</a:t>
            </a:r>
          </a:p>
          <a:p>
            <a:pPr algn="l"/>
            <a:r>
              <a:rPr lang="en-US" sz="5200" b="0" i="0" dirty="0">
                <a:solidFill>
                  <a:srgbClr val="0A2458"/>
                </a:solidFill>
                <a:effectLst/>
              </a:rPr>
              <a:t>A bill to admit California still aroused all the violent arguments for and against the extension of slavery, without any progress toward settling the major issues.</a:t>
            </a:r>
          </a:p>
          <a:p>
            <a:pPr algn="l"/>
            <a:r>
              <a:rPr lang="en-US" sz="5200" b="0" i="0" dirty="0">
                <a:solidFill>
                  <a:srgbClr val="0A2458"/>
                </a:solidFill>
                <a:effectLst/>
              </a:rPr>
              <a:t>Clay, exhausted, left Washington to recuperate, throwing leadership upon Senator Stephen A. Douglas of Illinois. At this critical juncture, President Fillmore announced in favor of the Compromise. On August 6, 1850, he sent a message to Congress recommending that Texas be paid to abandon her claims to part of New Mexico.</a:t>
            </a:r>
          </a:p>
          <a:p>
            <a:pPr algn="l"/>
            <a:r>
              <a:rPr lang="en-US" sz="5200" b="0" i="0" dirty="0">
                <a:solidFill>
                  <a:srgbClr val="0A2458"/>
                </a:solidFill>
                <a:effectLst/>
              </a:rPr>
              <a:t>This helped influence a critical number of northern Whigs in Congress away from their insistence upon the Wilmot Proviso–the stipulation that all land gained by the Mexican War must be closed to slavery.</a:t>
            </a:r>
          </a:p>
          <a:p>
            <a:pPr algn="l"/>
            <a:r>
              <a:rPr lang="en-US" sz="5200" b="0" i="0" dirty="0">
                <a:solidFill>
                  <a:srgbClr val="0A2458"/>
                </a:solidFill>
                <a:effectLst/>
              </a:rPr>
              <a:t>Douglas’s effective strategy in Congress combined with Fillmore’s pressure from the White House to give impetus to the Compromise movement. Breaking up Clay’s single legislative package, Douglas presented five separate bills to the Senate:</a:t>
            </a:r>
          </a:p>
          <a:p>
            <a:pPr algn="l"/>
            <a:r>
              <a:rPr lang="en-US" sz="5200" b="0" i="0" dirty="0">
                <a:solidFill>
                  <a:srgbClr val="0A2458"/>
                </a:solidFill>
                <a:effectLst/>
              </a:rPr>
              <a:t>1. Admit California as a free state.</a:t>
            </a:r>
            <a:br>
              <a:rPr lang="en-US" sz="5200" b="0" i="0" dirty="0">
                <a:solidFill>
                  <a:srgbClr val="0A2458"/>
                </a:solidFill>
                <a:effectLst/>
              </a:rPr>
            </a:br>
            <a:r>
              <a:rPr lang="en-US" sz="5200" b="0" i="0" dirty="0">
                <a:solidFill>
                  <a:srgbClr val="0A2458"/>
                </a:solidFill>
                <a:effectLst/>
              </a:rPr>
              <a:t>2. Settle the Texas boundary and compensate her.</a:t>
            </a:r>
            <a:br>
              <a:rPr lang="en-US" sz="5200" b="0" i="0" dirty="0">
                <a:solidFill>
                  <a:srgbClr val="0A2458"/>
                </a:solidFill>
                <a:effectLst/>
              </a:rPr>
            </a:br>
            <a:r>
              <a:rPr lang="en-US" sz="5200" b="0" i="0" dirty="0">
                <a:solidFill>
                  <a:srgbClr val="0A2458"/>
                </a:solidFill>
                <a:effectLst/>
              </a:rPr>
              <a:t>3. Grant territorial status to New Mexico.</a:t>
            </a:r>
            <a:br>
              <a:rPr lang="en-US" sz="5200" b="0" i="0" dirty="0">
                <a:solidFill>
                  <a:srgbClr val="0A2458"/>
                </a:solidFill>
                <a:effectLst/>
              </a:rPr>
            </a:br>
            <a:r>
              <a:rPr lang="en-US" sz="5200" b="0" i="0" dirty="0">
                <a:solidFill>
                  <a:srgbClr val="0A2458"/>
                </a:solidFill>
                <a:effectLst/>
              </a:rPr>
              <a:t>4. Place Federal officers at the disposal of slaveholders seeking fugitives.</a:t>
            </a:r>
            <a:br>
              <a:rPr lang="en-US" sz="5200" b="0" i="0" dirty="0">
                <a:solidFill>
                  <a:srgbClr val="0A2458"/>
                </a:solidFill>
                <a:effectLst/>
              </a:rPr>
            </a:br>
            <a:r>
              <a:rPr lang="en-US" sz="5200" b="0" i="0" dirty="0">
                <a:solidFill>
                  <a:srgbClr val="0A2458"/>
                </a:solidFill>
                <a:effectLst/>
              </a:rPr>
              <a:t>5. Abolish the slave trade in the District of Columbia.</a:t>
            </a:r>
          </a:p>
          <a:p>
            <a:pPr algn="l"/>
            <a:r>
              <a:rPr lang="en-US" sz="5200" b="0" i="0" dirty="0">
                <a:solidFill>
                  <a:srgbClr val="0A2458"/>
                </a:solidFill>
                <a:effectLst/>
              </a:rPr>
              <a:t>Each measure obtained a majority, and by September 20, President Fillmore had signed them into law. Webster wrote, “I can now sleep of nights.”</a:t>
            </a:r>
          </a:p>
          <a:p>
            <a:pPr algn="l"/>
            <a:r>
              <a:rPr lang="en-US" sz="5200" b="0" i="0" dirty="0">
                <a:solidFill>
                  <a:srgbClr val="0A2458"/>
                </a:solidFill>
                <a:effectLst/>
              </a:rPr>
              <a:t>Some of the more militant northern Whigs remained irreconcilable, refusing to forgive Fillmore for having signed the Fugitive Slave Act. They helped deprive him of the Presidential nomination in 1852.</a:t>
            </a:r>
          </a:p>
          <a:p>
            <a:pPr algn="l"/>
            <a:r>
              <a:rPr lang="en-US" sz="5200" b="0" i="0" dirty="0">
                <a:solidFill>
                  <a:srgbClr val="0A2458"/>
                </a:solidFill>
                <a:effectLst/>
              </a:rPr>
              <a:t>Within a few years it was apparent that although the Compromise had been intended to settle the slavery controversy, it served rather as an uneasy sectional truce.</a:t>
            </a:r>
          </a:p>
          <a:p>
            <a:pPr algn="l"/>
            <a:r>
              <a:rPr lang="en-US" sz="5200" b="0" i="0" dirty="0">
                <a:solidFill>
                  <a:srgbClr val="0A2458"/>
                </a:solidFill>
                <a:effectLst/>
              </a:rPr>
              <a:t>As the Whig Party disintegrated in the 1850’s, Fillmore refused to join the Republican Party; but, instead, in 1856 accepted the nomination for President of the Know Nothing, or American, Party. Throughout the Civil War he opposed President Lincoln and during Reconstruction supported President Johnson. He died in 1874.</a:t>
            </a:r>
          </a:p>
          <a:p>
            <a:br>
              <a:rPr lang="en-US" dirty="0"/>
            </a:br>
            <a:endParaRPr lang="en-US" dirty="0"/>
          </a:p>
        </p:txBody>
      </p:sp>
      <p:pic>
        <p:nvPicPr>
          <p:cNvPr id="9218" name="Picture 2" descr="Portrait of Millard Fillmore, the 13th President of the United States">
            <a:extLst>
              <a:ext uri="{FF2B5EF4-FFF2-40B4-BE49-F238E27FC236}">
                <a16:creationId xmlns:a16="http://schemas.microsoft.com/office/drawing/2014/main" id="{DB9F3216-6BF6-4B29-89CD-DB0515E111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78511"/>
            <a:ext cx="3051383" cy="3051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459C140E-997C-417E-8FB9-8C21277DFBE9}"/>
              </a:ext>
            </a:extLst>
          </p:cNvPr>
          <p:cNvGraphicFramePr>
            <a:graphicFrameLocks noGrp="1"/>
          </p:cNvGraphicFramePr>
          <p:nvPr>
            <p:extLst>
              <p:ext uri="{D42A27DB-BD31-4B8C-83A1-F6EECF244321}">
                <p14:modId xmlns:p14="http://schemas.microsoft.com/office/powerpoint/2010/main" val="3871020279"/>
              </p:ext>
            </p:extLst>
          </p:nvPr>
        </p:nvGraphicFramePr>
        <p:xfrm>
          <a:off x="-1" y="32995"/>
          <a:ext cx="3051383" cy="1188720"/>
        </p:xfrm>
        <a:graphic>
          <a:graphicData uri="http://schemas.openxmlformats.org/drawingml/2006/table">
            <a:tbl>
              <a:tblPr firstRow="1" bandRow="1">
                <a:tableStyleId>{2D5ABB26-0587-4C30-8999-92F81FD0307C}</a:tableStyleId>
              </a:tblPr>
              <a:tblGrid>
                <a:gridCol w="3051383">
                  <a:extLst>
                    <a:ext uri="{9D8B030D-6E8A-4147-A177-3AD203B41FA5}">
                      <a16:colId xmlns:a16="http://schemas.microsoft.com/office/drawing/2014/main" val="1482335403"/>
                    </a:ext>
                  </a:extLst>
                </a:gridCol>
              </a:tblGrid>
              <a:tr h="1145515">
                <a:tc>
                  <a:txBody>
                    <a:bodyPr/>
                    <a:lstStyle/>
                    <a:p>
                      <a:pPr algn="ctr"/>
                      <a:r>
                        <a:rPr lang="en-US" sz="1800" b="0" i="0" kern="1200" cap="small" dirty="0">
                          <a:solidFill>
                            <a:schemeClr val="tx1"/>
                          </a:solidFill>
                          <a:effectLst/>
                          <a:latin typeface="+mn-lt"/>
                          <a:ea typeface="+mn-ea"/>
                          <a:cs typeface="+mn-cs"/>
                        </a:rPr>
                        <a:t>Millard Fillmore</a:t>
                      </a:r>
                    </a:p>
                    <a:p>
                      <a:pPr algn="ctr"/>
                      <a:r>
                        <a:rPr lang="en-US" sz="1800" b="0" i="0" kern="1200" cap="all" dirty="0">
                          <a:solidFill>
                            <a:schemeClr val="tx1"/>
                          </a:solidFill>
                          <a:effectLst/>
                          <a:latin typeface="+mn-lt"/>
                          <a:ea typeface="+mn-ea"/>
                          <a:cs typeface="+mn-cs"/>
                        </a:rPr>
                        <a:t>THE 13TH PRESIDENT OF THE UNITED STATES</a:t>
                      </a:r>
                    </a:p>
                    <a:p>
                      <a:endParaRPr lang="en-US" dirty="0"/>
                    </a:p>
                  </a:txBody>
                  <a:tcPr/>
                </a:tc>
                <a:extLst>
                  <a:ext uri="{0D108BD9-81ED-4DB2-BD59-A6C34878D82A}">
                    <a16:rowId xmlns:a16="http://schemas.microsoft.com/office/drawing/2014/main" val="1260124735"/>
                  </a:ext>
                </a:extLst>
              </a:tr>
            </a:tbl>
          </a:graphicData>
        </a:graphic>
      </p:graphicFrame>
    </p:spTree>
    <p:extLst>
      <p:ext uri="{BB962C8B-B14F-4D97-AF65-F5344CB8AC3E}">
        <p14:creationId xmlns:p14="http://schemas.microsoft.com/office/powerpoint/2010/main" val="277982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1DD6B7-6DDC-4FED-8DCD-B1C62D00AACD}"/>
              </a:ext>
            </a:extLst>
          </p:cNvPr>
          <p:cNvSpPr>
            <a:spLocks noGrp="1"/>
          </p:cNvSpPr>
          <p:nvPr>
            <p:ph sz="half" idx="2"/>
          </p:nvPr>
        </p:nvSpPr>
        <p:spPr>
          <a:xfrm>
            <a:off x="2703342" y="0"/>
            <a:ext cx="9418320" cy="6858000"/>
          </a:xfrm>
        </p:spPr>
        <p:txBody>
          <a:bodyPr>
            <a:normAutofit fontScale="25000" lnSpcReduction="20000"/>
          </a:bodyPr>
          <a:lstStyle/>
          <a:p>
            <a:pPr algn="l"/>
            <a:r>
              <a:rPr lang="en-US" sz="6000" b="0" i="0" dirty="0">
                <a:solidFill>
                  <a:srgbClr val="0A2458"/>
                </a:solidFill>
                <a:effectLst/>
              </a:rPr>
              <a:t>Franklin Pierce became President at a time of apparent tranquility. The United States, by virtue of the Compromise of 1850, seemed to have weathered its sectional storm. By pursuing the recommendations of southern advisers, Pierce–a New Englander–hoped to prevent still another outbreak of that storm. But his policies, far from preserving calm, hastened the disruption of the Union.</a:t>
            </a:r>
          </a:p>
          <a:p>
            <a:pPr algn="l"/>
            <a:r>
              <a:rPr lang="en-US" sz="6000" b="0" i="0" dirty="0">
                <a:solidFill>
                  <a:srgbClr val="0A2458"/>
                </a:solidFill>
                <a:effectLst/>
              </a:rPr>
              <a:t>Born in Hillsborough, New Hampshire, in 1804, Pierce attended Bowdoin College. After graduation he studied law, then entered politics. At 24 he was elected to the New Hampshire legislature; two years later he became its Speaker. During the 1830’s he went to Washington, first as a Representative, then as a Senator.</a:t>
            </a:r>
          </a:p>
          <a:p>
            <a:pPr algn="l"/>
            <a:r>
              <a:rPr lang="en-US" sz="6000" b="0" i="0" dirty="0">
                <a:solidFill>
                  <a:srgbClr val="0A2458"/>
                </a:solidFill>
                <a:effectLst/>
              </a:rPr>
              <a:t>Pierce, after serving in the Mexican War, was proposed by New Hampshire friends for the Presidential nomination in 1852. At the Democratic Convention, the delegates agreed easily enough upon a platform pledging undeviating support of the Compromise of 1850 and hostility to any efforts to agitate the slavery question. But they balloted 48 times and eliminated all the well-known candidates before nominating Pierce, a true “dark horse.”</a:t>
            </a:r>
          </a:p>
          <a:p>
            <a:pPr algn="l"/>
            <a:r>
              <a:rPr lang="en-US" sz="6000" b="0" i="0" dirty="0">
                <a:solidFill>
                  <a:srgbClr val="0A2458"/>
                </a:solidFill>
                <a:effectLst/>
              </a:rPr>
              <a:t>Probably because the Democrats stood more firmly for the Compromise than the Whigs, and because Whig candidate Gen. Winfield Scott was suspect in the South, Pierce won with a narrow margin of popular votes.</a:t>
            </a:r>
          </a:p>
          <a:p>
            <a:pPr algn="l"/>
            <a:r>
              <a:rPr lang="en-US" sz="6000" b="0" i="0" dirty="0">
                <a:solidFill>
                  <a:srgbClr val="0A2458"/>
                </a:solidFill>
                <a:effectLst/>
              </a:rPr>
              <a:t>Two months before he took office, he and his wife saw their eleven-year-old son killed when their train was wrecked. Grief-stricken, Pierce entered the Presidency nervously exhausted.</a:t>
            </a:r>
          </a:p>
          <a:p>
            <a:pPr algn="l"/>
            <a:r>
              <a:rPr lang="en-US" sz="6000" b="0" i="0" dirty="0">
                <a:solidFill>
                  <a:srgbClr val="0A2458"/>
                </a:solidFill>
                <a:effectLst/>
              </a:rPr>
              <a:t>In his Inaugural he proclaimed an era of peace and prosperity at home, and vigor in relations with other nations. The United States might have to acquire additional possessions for the sake of its own security, he pointed out, and would not be deterred by “any timid forebodings of evil.”</a:t>
            </a:r>
          </a:p>
          <a:p>
            <a:pPr algn="l"/>
            <a:r>
              <a:rPr lang="en-US" sz="6000" b="0" i="0" dirty="0">
                <a:solidFill>
                  <a:srgbClr val="0A2458"/>
                </a:solidFill>
                <a:effectLst/>
              </a:rPr>
              <a:t>Pierce had only to make gestures toward expansion to excite the wrath of northerners, who accused him of acting as a cat’s-paw of Southerners eager to extend slavery into other areas. Therefore he aroused apprehension when he pressured Great Britain to relinquish its special interests along part of the Central American coast, and even more when he tried to persuade Spain to sell Cuba.</a:t>
            </a:r>
          </a:p>
          <a:p>
            <a:pPr algn="l"/>
            <a:r>
              <a:rPr lang="en-US" sz="6000" b="0" i="0" dirty="0">
                <a:solidFill>
                  <a:srgbClr val="0A2458"/>
                </a:solidFill>
                <a:effectLst/>
              </a:rPr>
              <a:t>But the most violent renewal of the storm stemmed from the Kansas-Nebraska Act, which repealed the Missouri Compromise and reopened the question of slavery in the West. This measure, the handiwork of Senator Stephen A. Douglas, grew in part out of his desire to promote a railroad from Chicago to California through Nebraska. Already Secretary of War Jefferson Davis, advocate of a southern transcontinental route, had persuaded Pierce to send James Gadsden to Mexico to buy land for a southern railroad. He purchased the area now comprising southern Arizona and part of southern New Mexico for $10,000,000.</a:t>
            </a:r>
          </a:p>
          <a:p>
            <a:pPr algn="l"/>
            <a:r>
              <a:rPr lang="en-US" sz="6000" b="0" i="0" dirty="0">
                <a:solidFill>
                  <a:srgbClr val="0A2458"/>
                </a:solidFill>
                <a:effectLst/>
              </a:rPr>
              <a:t>Douglas’s proposal, to organize western territories through which a railroad might run, caused extreme trouble. Douglas provided in his bills that the residents of the new territories could decide the slavery question for themselves. The result was a rush into Kansas, as southerners and northerners vied for control of the territory. Shooting broke out, and “bleeding Kansas” became a prelude to the Civil War.</a:t>
            </a:r>
          </a:p>
          <a:p>
            <a:pPr algn="l"/>
            <a:r>
              <a:rPr lang="en-US" sz="6000" b="0" i="0" dirty="0">
                <a:solidFill>
                  <a:srgbClr val="0A2458"/>
                </a:solidFill>
                <a:effectLst/>
              </a:rPr>
              <a:t>By the end of his administration, Pierce could claim “a peaceful condition of things in Kansas.” But, to his disappointment, the Democrats refused to </a:t>
            </a:r>
            <a:r>
              <a:rPr lang="en-US" sz="6000" b="0" i="0" dirty="0" err="1">
                <a:solidFill>
                  <a:srgbClr val="0A2458"/>
                </a:solidFill>
                <a:effectLst/>
              </a:rPr>
              <a:t>renominate</a:t>
            </a:r>
            <a:r>
              <a:rPr lang="en-US" sz="6000" b="0" i="0" dirty="0">
                <a:solidFill>
                  <a:srgbClr val="0A2458"/>
                </a:solidFill>
                <a:effectLst/>
              </a:rPr>
              <a:t> him, turning to the less controversial Buchanan. Pierce returned to New Hampshire, leaving his successor to face the rising fury of the sectional whirlwind. He died in 1869.</a:t>
            </a:r>
          </a:p>
          <a:p>
            <a:endParaRPr lang="en-US" dirty="0"/>
          </a:p>
        </p:txBody>
      </p:sp>
      <p:pic>
        <p:nvPicPr>
          <p:cNvPr id="10242" name="Picture 2" descr="Portrait of Franklin Pierce, the 14th President of the United States">
            <a:extLst>
              <a:ext uri="{FF2B5EF4-FFF2-40B4-BE49-F238E27FC236}">
                <a16:creationId xmlns:a16="http://schemas.microsoft.com/office/drawing/2014/main" id="{306A8E18-8358-46CF-BFF3-681D221F14A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47324"/>
            <a:ext cx="2854435" cy="28544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7E49934E-BDFD-4BDA-8131-51DC4B07558E}"/>
              </a:ext>
            </a:extLst>
          </p:cNvPr>
          <p:cNvGraphicFramePr>
            <a:graphicFrameLocks noGrp="1"/>
          </p:cNvGraphicFramePr>
          <p:nvPr>
            <p:extLst>
              <p:ext uri="{D42A27DB-BD31-4B8C-83A1-F6EECF244321}">
                <p14:modId xmlns:p14="http://schemas.microsoft.com/office/powerpoint/2010/main" val="769075855"/>
              </p:ext>
            </p:extLst>
          </p:nvPr>
        </p:nvGraphicFramePr>
        <p:xfrm>
          <a:off x="-1" y="0"/>
          <a:ext cx="2854435" cy="1188720"/>
        </p:xfrm>
        <a:graphic>
          <a:graphicData uri="http://schemas.openxmlformats.org/drawingml/2006/table">
            <a:tbl>
              <a:tblPr firstRow="1" bandRow="1">
                <a:tableStyleId>{2D5ABB26-0587-4C30-8999-92F81FD0307C}</a:tableStyleId>
              </a:tblPr>
              <a:tblGrid>
                <a:gridCol w="2854435">
                  <a:extLst>
                    <a:ext uri="{9D8B030D-6E8A-4147-A177-3AD203B41FA5}">
                      <a16:colId xmlns:a16="http://schemas.microsoft.com/office/drawing/2014/main" val="89730181"/>
                    </a:ext>
                  </a:extLst>
                </a:gridCol>
              </a:tblGrid>
              <a:tr h="1181686">
                <a:tc>
                  <a:txBody>
                    <a:bodyPr/>
                    <a:lstStyle/>
                    <a:p>
                      <a:pPr algn="ctr"/>
                      <a:r>
                        <a:rPr lang="en-US" sz="1800" b="0" i="0" kern="1200" cap="small" dirty="0">
                          <a:solidFill>
                            <a:schemeClr val="tx1"/>
                          </a:solidFill>
                          <a:effectLst/>
                          <a:latin typeface="+mn-lt"/>
                          <a:ea typeface="+mn-ea"/>
                          <a:cs typeface="+mn-cs"/>
                        </a:rPr>
                        <a:t>Franklin Pierce</a:t>
                      </a:r>
                    </a:p>
                    <a:p>
                      <a:pPr algn="ctr"/>
                      <a:r>
                        <a:rPr lang="en-US" sz="1800" b="0" i="0" kern="1200" cap="all" dirty="0">
                          <a:solidFill>
                            <a:schemeClr val="tx1"/>
                          </a:solidFill>
                          <a:effectLst/>
                          <a:latin typeface="+mn-lt"/>
                          <a:ea typeface="+mn-ea"/>
                          <a:cs typeface="+mn-cs"/>
                        </a:rPr>
                        <a:t>THE 14TH PRESIDENT OF THE UNITED STATES</a:t>
                      </a:r>
                    </a:p>
                    <a:p>
                      <a:endParaRPr lang="en-US" dirty="0"/>
                    </a:p>
                  </a:txBody>
                  <a:tcPr/>
                </a:tc>
                <a:extLst>
                  <a:ext uri="{0D108BD9-81ED-4DB2-BD59-A6C34878D82A}">
                    <a16:rowId xmlns:a16="http://schemas.microsoft.com/office/drawing/2014/main" val="37286756"/>
                  </a:ext>
                </a:extLst>
              </a:tr>
            </a:tbl>
          </a:graphicData>
        </a:graphic>
      </p:graphicFrame>
    </p:spTree>
    <p:extLst>
      <p:ext uri="{BB962C8B-B14F-4D97-AF65-F5344CB8AC3E}">
        <p14:creationId xmlns:p14="http://schemas.microsoft.com/office/powerpoint/2010/main" val="419938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81061E-E5F0-49E6-B7A9-E1DBCFCFDC8E}"/>
              </a:ext>
            </a:extLst>
          </p:cNvPr>
          <p:cNvSpPr>
            <a:spLocks noGrp="1"/>
          </p:cNvSpPr>
          <p:nvPr>
            <p:ph sz="half" idx="2"/>
          </p:nvPr>
        </p:nvSpPr>
        <p:spPr>
          <a:xfrm>
            <a:off x="2521292" y="0"/>
            <a:ext cx="9692640" cy="6858000"/>
          </a:xfrm>
        </p:spPr>
        <p:txBody>
          <a:bodyPr>
            <a:noAutofit/>
          </a:bodyPr>
          <a:lstStyle/>
          <a:p>
            <a:pPr algn="l"/>
            <a:r>
              <a:rPr lang="en-US" sz="1300" b="0" i="0" dirty="0">
                <a:solidFill>
                  <a:srgbClr val="0A2458"/>
                </a:solidFill>
                <a:effectLst/>
              </a:rPr>
              <a:t>Tall, stately, stiffly formal in the high stock he wore around his jowls, James Buchanan was the only President who never married.</a:t>
            </a:r>
          </a:p>
          <a:p>
            <a:pPr algn="l"/>
            <a:r>
              <a:rPr lang="en-US" sz="1300" b="0" i="0" dirty="0">
                <a:solidFill>
                  <a:srgbClr val="0A2458"/>
                </a:solidFill>
                <a:effectLst/>
              </a:rPr>
              <a:t>Presiding over a rapidly dividing Nation, Buchanan grasped inadequately the political realities of the time. Relying on constitutional doctrines to close the widening rift over slavery, he failed to understand that the North would not accept constitutional arguments which favored the South. Nor could he realize how sectionalism had realigned political parties: the Democrats split; the Whigs were destroyed, giving rise to the Republicans.</a:t>
            </a:r>
          </a:p>
          <a:p>
            <a:pPr algn="l"/>
            <a:r>
              <a:rPr lang="en-US" sz="1300" b="0" i="0" dirty="0">
                <a:solidFill>
                  <a:srgbClr val="0A2458"/>
                </a:solidFill>
                <a:effectLst/>
              </a:rPr>
              <a:t>Born into a well-to-do Pennsylvania family in 1791, Buchanan, a graduate of Dickinson College, was gifted as a debater and learned in the law.</a:t>
            </a:r>
          </a:p>
          <a:p>
            <a:pPr algn="l"/>
            <a:r>
              <a:rPr lang="en-US" sz="1300" b="0" i="0" dirty="0">
                <a:solidFill>
                  <a:srgbClr val="0A2458"/>
                </a:solidFill>
                <a:effectLst/>
              </a:rPr>
              <a:t>He was elected five times to the House of Representatives; then, after an interlude as Minister to Russia, served for a decade in the Senate. He became Polk’s Secretary of State and Pierce’s Minister to Great Britain. Service abroad helped to bring him the Democratic nomination in 1856 because it had exempted him from involvement in bitter domestic controversies.</a:t>
            </a:r>
          </a:p>
          <a:p>
            <a:pPr algn="l"/>
            <a:r>
              <a:rPr lang="en-US" sz="1300" b="0" i="0" dirty="0">
                <a:solidFill>
                  <a:srgbClr val="0A2458"/>
                </a:solidFill>
                <a:effectLst/>
              </a:rPr>
              <a:t>As President-elect, Buchanan thought the crisis would disappear if he maintained a sectional balance in his appointments and could persuade the people to accept constitutional law as the Supreme Court interpreted it. The Court was considering the legality of restricting slavery in the territories, and two justices hinted to Buchanan what the decision would be.</a:t>
            </a:r>
          </a:p>
          <a:p>
            <a:pPr algn="l"/>
            <a:r>
              <a:rPr lang="en-US" sz="1300" b="0" i="0" dirty="0">
                <a:solidFill>
                  <a:srgbClr val="0A2458"/>
                </a:solidFill>
                <a:effectLst/>
              </a:rPr>
              <a:t>Thus, in his Inaugural the President referred to the territorial question as “happily, a matter of but little practical importance” since the Supreme Court was about to settle it “speedily and finally.”</a:t>
            </a:r>
          </a:p>
          <a:p>
            <a:pPr algn="l"/>
            <a:r>
              <a:rPr lang="en-US" sz="1300" b="0" i="0" dirty="0">
                <a:solidFill>
                  <a:srgbClr val="0A2458"/>
                </a:solidFill>
                <a:effectLst/>
              </a:rPr>
              <a:t>Two days later Chief Justice Roger B. Taney delivered the Dred Scott decision, asserting that Congress had no constitutional power to deprive persons of their property rights in slaves in the territories. Southerners were delighted, but the decision created a furor in the North.</a:t>
            </a:r>
          </a:p>
          <a:p>
            <a:pPr algn="l"/>
            <a:r>
              <a:rPr lang="en-US" sz="1300" b="0" i="0" dirty="0">
                <a:solidFill>
                  <a:srgbClr val="0A2458"/>
                </a:solidFill>
                <a:effectLst/>
              </a:rPr>
              <a:t>Buchanan decided to end the troubles in Kansas by urging the admission of the territory as a slave state. Although he directed his Presidential authority to this goal, he further angered the Republicans and alienated members of his own party. Kansas remained a territory.</a:t>
            </a:r>
          </a:p>
          <a:p>
            <a:pPr algn="l"/>
            <a:r>
              <a:rPr lang="en-US" sz="1300" b="0" i="0" dirty="0">
                <a:solidFill>
                  <a:srgbClr val="0A2458"/>
                </a:solidFill>
                <a:effectLst/>
              </a:rPr>
              <a:t>When Republicans won a plurality in the House in 1858, every significant bill they passed fell before southern votes in the Senate or a Presidential veto. The Federal Government reached a stalemate.</a:t>
            </a:r>
          </a:p>
          <a:p>
            <a:pPr algn="l"/>
            <a:r>
              <a:rPr lang="en-US" sz="1300" b="0" i="0" dirty="0">
                <a:solidFill>
                  <a:srgbClr val="0A2458"/>
                </a:solidFill>
                <a:effectLst/>
              </a:rPr>
              <a:t>Sectional strife rose to such a pitch in 1860 that the Democratic Party split into northern and southern wings, each nominating its own candidate for the Presidency. Consequently, when the Republicans nominated Abraham Lincoln, it was a foregone conclusion that he would be elected even though his name appeared on no southern ballot. Rather than accept a Republican administration, the southern “fire-eaters” advocated secession.</a:t>
            </a:r>
          </a:p>
          <a:p>
            <a:pPr algn="l"/>
            <a:r>
              <a:rPr lang="en-US" sz="1300" b="0" i="0" dirty="0">
                <a:solidFill>
                  <a:srgbClr val="0A2458"/>
                </a:solidFill>
                <a:effectLst/>
              </a:rPr>
              <a:t>President Buchanan, dismayed and hesitant, denied the legal right of states to secede but held that the Federal Government legally could not prevent them. He hoped for compromise, but secessionist leaders did not want compromise.</a:t>
            </a:r>
          </a:p>
          <a:p>
            <a:pPr algn="l"/>
            <a:r>
              <a:rPr lang="en-US" sz="1300" b="0" i="0" dirty="0">
                <a:solidFill>
                  <a:srgbClr val="0A2458"/>
                </a:solidFill>
                <a:effectLst/>
              </a:rPr>
              <a:t>Then Buchanan took a more militant tack. As several Cabinet members resigned, he appointed northerners, and sent the Star of the West to carry reinforcements to Fort Sumter. On January 9, 1861, the vessel was far away.</a:t>
            </a:r>
          </a:p>
          <a:p>
            <a:pPr algn="l"/>
            <a:r>
              <a:rPr lang="en-US" sz="1300" b="0" i="0" dirty="0">
                <a:solidFill>
                  <a:srgbClr val="0A2458"/>
                </a:solidFill>
                <a:effectLst/>
              </a:rPr>
              <a:t>Buchanan reverted to a policy of inactivity that continued until he left office. In March 1861 he retired to his Pennsylvania home Wheatland–where he died seven years later–leaving his successor to resolve the frightful issue facing the Nation.</a:t>
            </a:r>
          </a:p>
          <a:p>
            <a:endParaRPr lang="en-US" sz="1300" dirty="0"/>
          </a:p>
        </p:txBody>
      </p:sp>
      <p:pic>
        <p:nvPicPr>
          <p:cNvPr id="11266" name="Picture 2" descr="Portrait of James Buchanan, the 15th President of the United States">
            <a:extLst>
              <a:ext uri="{FF2B5EF4-FFF2-40B4-BE49-F238E27FC236}">
                <a16:creationId xmlns:a16="http://schemas.microsoft.com/office/drawing/2014/main" id="{76C6AADF-2A9B-410D-AC70-E1578CD372B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64443"/>
            <a:ext cx="2802646" cy="28026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3D86F07E-2BFF-4770-AFAE-8DFB382BC16F}"/>
              </a:ext>
            </a:extLst>
          </p:cNvPr>
          <p:cNvGraphicFramePr>
            <a:graphicFrameLocks noGrp="1"/>
          </p:cNvGraphicFramePr>
          <p:nvPr>
            <p:extLst>
              <p:ext uri="{D42A27DB-BD31-4B8C-83A1-F6EECF244321}">
                <p14:modId xmlns:p14="http://schemas.microsoft.com/office/powerpoint/2010/main" val="2701274091"/>
              </p:ext>
            </p:extLst>
          </p:nvPr>
        </p:nvGraphicFramePr>
        <p:xfrm>
          <a:off x="0" y="25961"/>
          <a:ext cx="2658794" cy="1188720"/>
        </p:xfrm>
        <a:graphic>
          <a:graphicData uri="http://schemas.openxmlformats.org/drawingml/2006/table">
            <a:tbl>
              <a:tblPr firstRow="1" bandRow="1">
                <a:tableStyleId>{2D5ABB26-0587-4C30-8999-92F81FD0307C}</a:tableStyleId>
              </a:tblPr>
              <a:tblGrid>
                <a:gridCol w="2658794">
                  <a:extLst>
                    <a:ext uri="{9D8B030D-6E8A-4147-A177-3AD203B41FA5}">
                      <a16:colId xmlns:a16="http://schemas.microsoft.com/office/drawing/2014/main" val="2853614173"/>
                    </a:ext>
                  </a:extLst>
                </a:gridCol>
              </a:tblGrid>
              <a:tr h="1138481">
                <a:tc>
                  <a:txBody>
                    <a:bodyPr/>
                    <a:lstStyle/>
                    <a:p>
                      <a:pPr algn="ctr"/>
                      <a:r>
                        <a:rPr lang="en-US" sz="1800" b="0" i="0" kern="1200" cap="small" dirty="0">
                          <a:solidFill>
                            <a:schemeClr val="tx1"/>
                          </a:solidFill>
                          <a:effectLst/>
                          <a:latin typeface="+mn-lt"/>
                          <a:ea typeface="+mn-ea"/>
                          <a:cs typeface="+mn-cs"/>
                        </a:rPr>
                        <a:t>James Buchanan</a:t>
                      </a:r>
                    </a:p>
                    <a:p>
                      <a:pPr algn="ctr"/>
                      <a:r>
                        <a:rPr lang="en-US" sz="1800" b="0" i="0" kern="1200" cap="all" dirty="0">
                          <a:solidFill>
                            <a:schemeClr val="tx1"/>
                          </a:solidFill>
                          <a:effectLst/>
                          <a:latin typeface="+mn-lt"/>
                          <a:ea typeface="+mn-ea"/>
                          <a:cs typeface="+mn-cs"/>
                        </a:rPr>
                        <a:t>THE 15TH PRESIDENT OF THE UNITED STATES</a:t>
                      </a:r>
                    </a:p>
                    <a:p>
                      <a:endParaRPr lang="en-US" dirty="0"/>
                    </a:p>
                  </a:txBody>
                  <a:tcPr/>
                </a:tc>
                <a:extLst>
                  <a:ext uri="{0D108BD9-81ED-4DB2-BD59-A6C34878D82A}">
                    <a16:rowId xmlns:a16="http://schemas.microsoft.com/office/drawing/2014/main" val="3337022768"/>
                  </a:ext>
                </a:extLst>
              </a:tr>
            </a:tbl>
          </a:graphicData>
        </a:graphic>
      </p:graphicFrame>
    </p:spTree>
    <p:extLst>
      <p:ext uri="{BB962C8B-B14F-4D97-AF65-F5344CB8AC3E}">
        <p14:creationId xmlns:p14="http://schemas.microsoft.com/office/powerpoint/2010/main" val="3025348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F93A65-058D-4931-8DE5-2749895EF0B8}"/>
              </a:ext>
            </a:extLst>
          </p:cNvPr>
          <p:cNvSpPr>
            <a:spLocks noGrp="1"/>
          </p:cNvSpPr>
          <p:nvPr>
            <p:ph sz="half" idx="2"/>
          </p:nvPr>
        </p:nvSpPr>
        <p:spPr>
          <a:xfrm>
            <a:off x="3112135" y="0"/>
            <a:ext cx="8778240" cy="6858000"/>
          </a:xfrm>
        </p:spPr>
        <p:txBody>
          <a:bodyPr>
            <a:normAutofit fontScale="25000" lnSpcReduction="20000"/>
          </a:bodyPr>
          <a:lstStyle/>
          <a:p>
            <a:pPr algn="l"/>
            <a:r>
              <a:rPr lang="en-US" sz="5600" b="0" i="0" dirty="0">
                <a:solidFill>
                  <a:srgbClr val="0A2458"/>
                </a:solidFill>
                <a:effectLst/>
              </a:rPr>
              <a:t>Lincoln warned the South in his Inaugural Address: “In your hands, my dissatisfied fellow countrymen, and not in mine, is the momentous issue of civil war. The government will not assail you…. You have no oath registered in Heaven to destroy the government, while I shall have the most solemn one to preserve, protect and defend it.”</a:t>
            </a:r>
          </a:p>
          <a:p>
            <a:pPr algn="l"/>
            <a:r>
              <a:rPr lang="en-US" sz="5600" b="0" i="0" dirty="0">
                <a:solidFill>
                  <a:srgbClr val="0A2458"/>
                </a:solidFill>
                <a:effectLst/>
              </a:rPr>
              <a:t>Lincoln thought secession illegal, and was willing to use force to defend Federal law and the Union. When Confederate batteries fired on Fort Sumter and forced its surrender, he called on the states for 75,000 volunteers. Four more slave states joined the Confederacy but four remained within the Union. The Civil War had begun.</a:t>
            </a:r>
          </a:p>
          <a:p>
            <a:pPr algn="l"/>
            <a:r>
              <a:rPr lang="en-US" sz="5600" b="0" i="0" dirty="0">
                <a:solidFill>
                  <a:srgbClr val="0A2458"/>
                </a:solidFill>
                <a:effectLst/>
              </a:rPr>
              <a:t>The son of a Kentucky frontiersman, Lincoln had to struggle for a living and for learning. Five months before receiving his party’s nomination for President, he sketched his life:</a:t>
            </a:r>
          </a:p>
          <a:p>
            <a:pPr algn="l"/>
            <a:r>
              <a:rPr lang="en-US" sz="5600" b="0" i="0" dirty="0">
                <a:solidFill>
                  <a:srgbClr val="0A2458"/>
                </a:solidFill>
                <a:effectLst/>
              </a:rPr>
              <a:t>“I was born Feb. 12, 1809, in Hardin County, Kentucky. My parents were both born in Virginia, of undistinguished families–second families, perhaps I should say. My mother, who died in my tenth year, was of a family of the name of Hanks…. My father … removed from Kentucky to … Indiana, in my eighth year…. It was a wild region, with many bears and other wild animals still in the woods. There I grew up…. Of course when I came of age I did not know much. Still somehow, I could read, write, and cipher … but that was all.”</a:t>
            </a:r>
          </a:p>
          <a:p>
            <a:pPr algn="l"/>
            <a:r>
              <a:rPr lang="en-US" sz="5600" b="0" i="0" dirty="0">
                <a:solidFill>
                  <a:srgbClr val="0A2458"/>
                </a:solidFill>
                <a:effectLst/>
              </a:rPr>
              <a:t>Lincoln made extraordinary efforts to attain knowledge while working on a farm, splitting rails for fences, and keeping store at New Salem, Illinois. He was a captain in the Black Hawk War, spent eight years in the Illinois legislature, and rode the circuit of courts for many years. His law partner said of him, “His ambition was a little engine that knew no rest.”</a:t>
            </a:r>
          </a:p>
          <a:p>
            <a:pPr algn="l"/>
            <a:r>
              <a:rPr lang="en-US" sz="5600" b="0" i="0" dirty="0">
                <a:solidFill>
                  <a:srgbClr val="0A2458"/>
                </a:solidFill>
                <a:effectLst/>
              </a:rPr>
              <a:t>He married Mary Todd, and they had four boys, only one of whom lived to maturity. In 1858 Lincoln ran against Stephen A. Douglas for Senator. He lost the election, but in debating with Douglas he gained a national reputation that won him the Republican nomination for President in 1860.</a:t>
            </a:r>
          </a:p>
          <a:p>
            <a:pPr algn="l"/>
            <a:r>
              <a:rPr lang="en-US" sz="5600" b="0" i="0" dirty="0">
                <a:solidFill>
                  <a:srgbClr val="0A2458"/>
                </a:solidFill>
                <a:effectLst/>
              </a:rPr>
              <a:t>As President, he built the Republican Party into a strong national organization. Further, he rallied most of the northern Democrats to the Union cause. On January 1, 1863, he issued the Emancipation Proclamation that declared forever free those slaves within the Confederacy.</a:t>
            </a:r>
          </a:p>
          <a:p>
            <a:pPr algn="l"/>
            <a:r>
              <a:rPr lang="en-US" sz="5600" b="0" i="0" dirty="0">
                <a:solidFill>
                  <a:srgbClr val="0A2458"/>
                </a:solidFill>
                <a:effectLst/>
              </a:rPr>
              <a:t>Lincoln never let the world forget that the Civil War involved an even larger issue. This he stated most movingly in dedicating the military cemetery at Gettysburg: “that we here highly resolve that these dead shall not have died in vain–that this nation, under God, shall have a new birth of freedom–and that government of the people, by the people, for the people, shall not perish from the earth.”</a:t>
            </a:r>
          </a:p>
          <a:p>
            <a:pPr algn="l"/>
            <a:r>
              <a:rPr lang="en-US" sz="5600" b="0" i="0" dirty="0">
                <a:solidFill>
                  <a:srgbClr val="0A2458"/>
                </a:solidFill>
                <a:effectLst/>
              </a:rPr>
              <a:t>Lincoln won re-election in 1864, as Union military triumphs heralded an end to the war. In his planning for peace, the President was flexible and generous, encouraging Southerners to lay down their arms and join speedily in reunion.</a:t>
            </a:r>
          </a:p>
          <a:p>
            <a:pPr algn="l"/>
            <a:r>
              <a:rPr lang="en-US" sz="5600" b="0" i="0" dirty="0">
                <a:solidFill>
                  <a:srgbClr val="0A2458"/>
                </a:solidFill>
                <a:effectLst/>
              </a:rPr>
              <a:t>The spirit that guided him was clearly that of his Second Inaugural Address, now inscribed on one wall of the Lincoln Memorial in Washington, D. C.: “With malice toward none; with charity for all; with firmness in the right, as God gives us to see the right, let us strive on to finish the work we are in; to bind up the nation’s wounds…. ”</a:t>
            </a:r>
          </a:p>
          <a:p>
            <a:pPr algn="l"/>
            <a:r>
              <a:rPr lang="en-US" sz="5600" b="0" i="0" dirty="0">
                <a:solidFill>
                  <a:srgbClr val="0A2458"/>
                </a:solidFill>
                <a:effectLst/>
              </a:rPr>
              <a:t>On Good Friday, April 14, 1865, Lincoln was assassinated at Ford’s Theatre in Washington by John Wilkes Booth, an actor, who somehow thought he was helping the South. The opposite was the result, for with Lincoln’s death, the possibility of peace with magnanimity died.</a:t>
            </a:r>
          </a:p>
          <a:p>
            <a:endParaRPr lang="en-US" dirty="0"/>
          </a:p>
        </p:txBody>
      </p:sp>
      <p:pic>
        <p:nvPicPr>
          <p:cNvPr id="12290" name="Picture 2" descr="Portrait of Abraham Lincoln, the 16th President of the United States">
            <a:extLst>
              <a:ext uri="{FF2B5EF4-FFF2-40B4-BE49-F238E27FC236}">
                <a16:creationId xmlns:a16="http://schemas.microsoft.com/office/drawing/2014/main" id="{861E794A-4EA6-493F-99A1-8D96B816CCC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34781"/>
            <a:ext cx="3112135" cy="31121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05FC03FF-B83E-4D4B-B887-46F7F0C38B04}"/>
              </a:ext>
            </a:extLst>
          </p:cNvPr>
          <p:cNvGraphicFramePr>
            <a:graphicFrameLocks noGrp="1"/>
          </p:cNvGraphicFramePr>
          <p:nvPr>
            <p:extLst>
              <p:ext uri="{D42A27DB-BD31-4B8C-83A1-F6EECF244321}">
                <p14:modId xmlns:p14="http://schemas.microsoft.com/office/powerpoint/2010/main" val="698533733"/>
              </p:ext>
            </p:extLst>
          </p:nvPr>
        </p:nvGraphicFramePr>
        <p:xfrm>
          <a:off x="0" y="-1"/>
          <a:ext cx="3112135" cy="1234781"/>
        </p:xfrm>
        <a:graphic>
          <a:graphicData uri="http://schemas.openxmlformats.org/drawingml/2006/table">
            <a:tbl>
              <a:tblPr firstRow="1" bandRow="1">
                <a:tableStyleId>{2D5ABB26-0587-4C30-8999-92F81FD0307C}</a:tableStyleId>
              </a:tblPr>
              <a:tblGrid>
                <a:gridCol w="3112135">
                  <a:extLst>
                    <a:ext uri="{9D8B030D-6E8A-4147-A177-3AD203B41FA5}">
                      <a16:colId xmlns:a16="http://schemas.microsoft.com/office/drawing/2014/main" val="2960954894"/>
                    </a:ext>
                  </a:extLst>
                </a:gridCol>
              </a:tblGrid>
              <a:tr h="1234781">
                <a:tc>
                  <a:txBody>
                    <a:bodyPr/>
                    <a:lstStyle/>
                    <a:p>
                      <a:pPr algn="ctr"/>
                      <a:r>
                        <a:rPr lang="en-US" sz="1800" b="0" i="0" kern="1200" cap="small" dirty="0">
                          <a:solidFill>
                            <a:schemeClr val="tx1"/>
                          </a:solidFill>
                          <a:effectLst/>
                          <a:latin typeface="+mn-lt"/>
                          <a:ea typeface="+mn-ea"/>
                          <a:cs typeface="+mn-cs"/>
                        </a:rPr>
                        <a:t>Abraham Lincoln</a:t>
                      </a:r>
                    </a:p>
                    <a:p>
                      <a:pPr algn="ctr"/>
                      <a:r>
                        <a:rPr lang="en-US" sz="1800" b="0" i="0" kern="1200" cap="all" dirty="0">
                          <a:solidFill>
                            <a:schemeClr val="tx1"/>
                          </a:solidFill>
                          <a:effectLst/>
                          <a:latin typeface="+mn-lt"/>
                          <a:ea typeface="+mn-ea"/>
                          <a:cs typeface="+mn-cs"/>
                        </a:rPr>
                        <a:t>THE 16TH PRESIDENT OF THE UNITED STATES</a:t>
                      </a:r>
                    </a:p>
                    <a:p>
                      <a:endParaRPr lang="en-US" dirty="0"/>
                    </a:p>
                  </a:txBody>
                  <a:tcPr/>
                </a:tc>
                <a:extLst>
                  <a:ext uri="{0D108BD9-81ED-4DB2-BD59-A6C34878D82A}">
                    <a16:rowId xmlns:a16="http://schemas.microsoft.com/office/drawing/2014/main" val="912000820"/>
                  </a:ext>
                </a:extLst>
              </a:tr>
            </a:tbl>
          </a:graphicData>
        </a:graphic>
      </p:graphicFrame>
    </p:spTree>
    <p:extLst>
      <p:ext uri="{BB962C8B-B14F-4D97-AF65-F5344CB8AC3E}">
        <p14:creationId xmlns:p14="http://schemas.microsoft.com/office/powerpoint/2010/main" val="75386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DE05BB-FB21-47D4-B590-67426E95EC32}"/>
              </a:ext>
            </a:extLst>
          </p:cNvPr>
          <p:cNvSpPr>
            <a:spLocks noGrp="1"/>
          </p:cNvSpPr>
          <p:nvPr>
            <p:ph sz="half" idx="2"/>
          </p:nvPr>
        </p:nvSpPr>
        <p:spPr>
          <a:xfrm>
            <a:off x="3234263" y="0"/>
            <a:ext cx="9052560" cy="6858000"/>
          </a:xfrm>
        </p:spPr>
        <p:txBody>
          <a:bodyPr>
            <a:normAutofit fontScale="25000" lnSpcReduction="20000"/>
          </a:bodyPr>
          <a:lstStyle/>
          <a:p>
            <a:pPr algn="l"/>
            <a:r>
              <a:rPr lang="en-US" sz="5600" b="0" i="0" dirty="0">
                <a:solidFill>
                  <a:srgbClr val="0A2458"/>
                </a:solidFill>
                <a:effectLst/>
              </a:rPr>
              <a:t>With the Assassination of Lincoln, the Presidency fell upon an old-fashioned southern Jacksonian Democrat of pronounced states’ rights views. Although an honest and honorable man, Andrew Johnson was one of the most unfortunate of Presidents. Arrayed against him were the Radical Republicans in Congress, brilliantly led and ruthless in their tactics. Johnson was no match for them.</a:t>
            </a:r>
          </a:p>
          <a:p>
            <a:pPr algn="l"/>
            <a:r>
              <a:rPr lang="en-US" sz="5600" b="0" i="0" dirty="0">
                <a:solidFill>
                  <a:srgbClr val="0A2458"/>
                </a:solidFill>
                <a:effectLst/>
              </a:rPr>
              <a:t>Born in Raleigh, North Carolina, in 1808, Johnson grew up in poverty. He was apprenticed to a tailor as a boy, but ran away. He opened a tailor shop in Greeneville, Tennessee, married Eliza McCardle, and participated in debates at the local academy.</a:t>
            </a:r>
          </a:p>
          <a:p>
            <a:pPr algn="l"/>
            <a:r>
              <a:rPr lang="en-US" sz="5600" b="0" i="0" dirty="0">
                <a:solidFill>
                  <a:srgbClr val="0A2458"/>
                </a:solidFill>
                <a:effectLst/>
              </a:rPr>
              <a:t>Entering politics, he became an adept stump speaker, championing the common man and vilifying the plantation aristocracy. As a Member of the House of Representatives and the Senate in the 1840’s and ’50’s, he advocated a homestead bill to provide a free farm for the poor man.</a:t>
            </a:r>
          </a:p>
          <a:p>
            <a:pPr algn="l"/>
            <a:r>
              <a:rPr lang="en-US" sz="5600" b="0" i="0" dirty="0">
                <a:solidFill>
                  <a:srgbClr val="0A2458"/>
                </a:solidFill>
                <a:effectLst/>
              </a:rPr>
              <a:t>During the secession crisis, Johnson remained in the Senate even when Tennessee seceded, which made him a hero in the North and a traitor in the eyes of most Southerners. In 1862 President Lincoln appointed him Military Governor of Tennessee, and Johnson used the state as a laboratory for reconstruction. In 1864 the Republicans, contending that their National Union Party was for all loyal men, nominated Johnson, a Southerner and a Democrat, for Vice President.</a:t>
            </a:r>
          </a:p>
          <a:p>
            <a:pPr algn="l"/>
            <a:r>
              <a:rPr lang="en-US" sz="5600" b="0" i="0" dirty="0">
                <a:solidFill>
                  <a:srgbClr val="0A2458"/>
                </a:solidFill>
                <a:effectLst/>
              </a:rPr>
              <a:t>After Lincoln’s death, President Johnson proceeded to reconstruct the former Confederate States while Congress was not in session in 1865. He pardoned all who would take an oath of allegiance, but required leaders and men of wealth to obtain special Presidential pardons.</a:t>
            </a:r>
          </a:p>
          <a:p>
            <a:pPr algn="l"/>
            <a:r>
              <a:rPr lang="en-US" sz="5600" b="0" i="0" dirty="0">
                <a:solidFill>
                  <a:srgbClr val="0A2458"/>
                </a:solidFill>
                <a:effectLst/>
              </a:rPr>
              <a:t>By the time Congress met in December 1865, most southern states were reconstructed, slavery was being abolished, but “black codes” to regulate the freedmen were beginning to appear.</a:t>
            </a:r>
          </a:p>
          <a:p>
            <a:pPr algn="l"/>
            <a:r>
              <a:rPr lang="en-US" sz="5600" b="0" i="0" dirty="0">
                <a:solidFill>
                  <a:srgbClr val="0A2458"/>
                </a:solidFill>
                <a:effectLst/>
              </a:rPr>
              <a:t>Radical Republicans in Congress moved vigorously to change Johnson’s program. They gained the support of northerners who were dismayed to see Southerners keeping many prewar leaders and imposing many prewar restrictions upon Negroes.</a:t>
            </a:r>
          </a:p>
          <a:p>
            <a:pPr algn="l"/>
            <a:r>
              <a:rPr lang="en-US" sz="5600" b="0" i="0" dirty="0">
                <a:solidFill>
                  <a:srgbClr val="0A2458"/>
                </a:solidFill>
                <a:effectLst/>
              </a:rPr>
              <a:t>The Radicals’ first step was to refuse to seat any Senator or Representative from the old Confederacy. Next they passed measures dealing with the former slaves. Johnson vetoed the legislation. The Radicals mustered enough votes in Congress to pass legislation over his veto–the first time that Congress had overridden a President on an important bill. They passed the Civil Rights Act of 1866, which established Negroes as American citizens and forbade discrimination against them.</a:t>
            </a:r>
          </a:p>
          <a:p>
            <a:pPr algn="l"/>
            <a:r>
              <a:rPr lang="en-US" sz="5600" b="0" i="0" dirty="0">
                <a:solidFill>
                  <a:srgbClr val="0A2458"/>
                </a:solidFill>
                <a:effectLst/>
              </a:rPr>
              <a:t>A few months later Congress submitted to the states the Fourteenth Amendment, which specified that no state should “deprive any person of life, liberty, or property, without due process of law.”</a:t>
            </a:r>
          </a:p>
          <a:p>
            <a:pPr algn="l"/>
            <a:r>
              <a:rPr lang="en-US" sz="5600" b="0" i="0" dirty="0">
                <a:solidFill>
                  <a:srgbClr val="0A2458"/>
                </a:solidFill>
                <a:effectLst/>
              </a:rPr>
              <a:t>All the former Confederate States except Tennessee refused to ratify the amendment; further, there were two bloody race riots in the South. Speaking in the Middle West, Johnson faced hostile audiences. The Radical Republicans won an overwhelming victory in Congressional elections that fall.</a:t>
            </a:r>
          </a:p>
          <a:p>
            <a:pPr algn="l"/>
            <a:r>
              <a:rPr lang="en-US" sz="5600" b="0" i="0" dirty="0">
                <a:solidFill>
                  <a:srgbClr val="0A2458"/>
                </a:solidFill>
                <a:effectLst/>
              </a:rPr>
              <a:t>In March 1867, the Radicals effected their own plan of Reconstruction, again placing southern states under military rule. They passed laws placing restrictions upon the President. When Johnson allegedly violated one of these, the Tenure of Office Act, by dismissing Secretary of War Edwin M. Stanton, the House voted eleven articles of impeachment against him. He was tried by the Senate in the spring of 1868 and acquitted by one vote.</a:t>
            </a:r>
          </a:p>
          <a:p>
            <a:pPr algn="l"/>
            <a:r>
              <a:rPr lang="en-US" sz="5600" b="0" i="0" dirty="0">
                <a:solidFill>
                  <a:srgbClr val="0A2458"/>
                </a:solidFill>
                <a:effectLst/>
              </a:rPr>
              <a:t>In 1875, Tennessee returned Johnson to the Senate. He died a few months later.</a:t>
            </a:r>
          </a:p>
          <a:p>
            <a:endParaRPr lang="en-US" dirty="0"/>
          </a:p>
        </p:txBody>
      </p:sp>
      <p:pic>
        <p:nvPicPr>
          <p:cNvPr id="13314" name="Picture 2" descr="Portrait of Andrew Johnson, the 17th President of the United States">
            <a:extLst>
              <a:ext uri="{FF2B5EF4-FFF2-40B4-BE49-F238E27FC236}">
                <a16:creationId xmlns:a16="http://schemas.microsoft.com/office/drawing/2014/main" id="{F234C301-DCFB-46C5-8269-82710B94B6D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48850"/>
            <a:ext cx="3234263" cy="3234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DB62AE75-3421-4918-8288-D4E07C29333B}"/>
              </a:ext>
            </a:extLst>
          </p:cNvPr>
          <p:cNvGraphicFramePr>
            <a:graphicFrameLocks noGrp="1"/>
          </p:cNvGraphicFramePr>
          <p:nvPr>
            <p:extLst>
              <p:ext uri="{D42A27DB-BD31-4B8C-83A1-F6EECF244321}">
                <p14:modId xmlns:p14="http://schemas.microsoft.com/office/powerpoint/2010/main" val="3050260620"/>
              </p:ext>
            </p:extLst>
          </p:nvPr>
        </p:nvGraphicFramePr>
        <p:xfrm>
          <a:off x="-1" y="0"/>
          <a:ext cx="3234263" cy="1248850"/>
        </p:xfrm>
        <a:graphic>
          <a:graphicData uri="http://schemas.openxmlformats.org/drawingml/2006/table">
            <a:tbl>
              <a:tblPr firstRow="1" bandRow="1">
                <a:tableStyleId>{2D5ABB26-0587-4C30-8999-92F81FD0307C}</a:tableStyleId>
              </a:tblPr>
              <a:tblGrid>
                <a:gridCol w="3234263">
                  <a:extLst>
                    <a:ext uri="{9D8B030D-6E8A-4147-A177-3AD203B41FA5}">
                      <a16:colId xmlns:a16="http://schemas.microsoft.com/office/drawing/2014/main" val="58158774"/>
                    </a:ext>
                  </a:extLst>
                </a:gridCol>
              </a:tblGrid>
              <a:tr h="1248850">
                <a:tc>
                  <a:txBody>
                    <a:bodyPr/>
                    <a:lstStyle/>
                    <a:p>
                      <a:pPr algn="ctr"/>
                      <a:r>
                        <a:rPr lang="en-US" sz="1800" b="0" i="0" kern="1200" cap="small" dirty="0">
                          <a:solidFill>
                            <a:schemeClr val="tx1"/>
                          </a:solidFill>
                          <a:effectLst/>
                          <a:latin typeface="+mn-lt"/>
                          <a:ea typeface="+mn-ea"/>
                          <a:cs typeface="+mn-cs"/>
                        </a:rPr>
                        <a:t>Andrew Johnson</a:t>
                      </a:r>
                    </a:p>
                    <a:p>
                      <a:pPr algn="ctr"/>
                      <a:r>
                        <a:rPr lang="en-US" sz="1800" b="0" i="0" kern="1200" cap="all" dirty="0">
                          <a:solidFill>
                            <a:schemeClr val="tx1"/>
                          </a:solidFill>
                          <a:effectLst/>
                          <a:latin typeface="+mn-lt"/>
                          <a:ea typeface="+mn-ea"/>
                          <a:cs typeface="+mn-cs"/>
                        </a:rPr>
                        <a:t>THE 17TH PRESIDENT OF THE UNITED STATES</a:t>
                      </a:r>
                    </a:p>
                    <a:p>
                      <a:endParaRPr lang="en-US" dirty="0"/>
                    </a:p>
                  </a:txBody>
                  <a:tcPr/>
                </a:tc>
                <a:extLst>
                  <a:ext uri="{0D108BD9-81ED-4DB2-BD59-A6C34878D82A}">
                    <a16:rowId xmlns:a16="http://schemas.microsoft.com/office/drawing/2014/main" val="3871858597"/>
                  </a:ext>
                </a:extLst>
              </a:tr>
            </a:tbl>
          </a:graphicData>
        </a:graphic>
      </p:graphicFrame>
    </p:spTree>
    <p:extLst>
      <p:ext uri="{BB962C8B-B14F-4D97-AF65-F5344CB8AC3E}">
        <p14:creationId xmlns:p14="http://schemas.microsoft.com/office/powerpoint/2010/main" val="5973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ED1AC6-17B8-4E91-B695-AD560F82A5A2}"/>
              </a:ext>
            </a:extLst>
          </p:cNvPr>
          <p:cNvSpPr>
            <a:spLocks noGrp="1"/>
          </p:cNvSpPr>
          <p:nvPr>
            <p:ph sz="half" idx="2"/>
          </p:nvPr>
        </p:nvSpPr>
        <p:spPr>
          <a:xfrm>
            <a:off x="3084000" y="0"/>
            <a:ext cx="9144000" cy="6858000"/>
          </a:xfrm>
        </p:spPr>
        <p:txBody>
          <a:bodyPr>
            <a:noAutofit/>
          </a:bodyPr>
          <a:lstStyle/>
          <a:p>
            <a:pPr algn="l"/>
            <a:r>
              <a:rPr lang="en-US" sz="1200" b="0" i="0" dirty="0">
                <a:solidFill>
                  <a:srgbClr val="0A2458"/>
                </a:solidFill>
                <a:effectLst/>
              </a:rPr>
              <a:t>Late in the administration of Andrew Johnson, Gen. Ulysses S. Grant quarreled with the President and aligned himself with the Radical Republicans. He was, as the symbol of Union victory during the Civil War, their logical candidate for President in 1868.</a:t>
            </a:r>
          </a:p>
          <a:p>
            <a:pPr algn="l"/>
            <a:r>
              <a:rPr lang="en-US" sz="1200" b="0" i="0" dirty="0">
                <a:solidFill>
                  <a:srgbClr val="0A2458"/>
                </a:solidFill>
                <a:effectLst/>
              </a:rPr>
              <a:t>When he was elected, the American people hoped for an end to turmoil. Grant provided neither vigor nor reform. Looking to Congress for direction, he seemed bewildered. One visitor to the White House noted “a puzzled pathos, as of a man with a problem before him of which he does not understand the terms.”</a:t>
            </a:r>
          </a:p>
          <a:p>
            <a:pPr algn="l"/>
            <a:r>
              <a:rPr lang="en-US" sz="1200" b="0" i="0" dirty="0">
                <a:solidFill>
                  <a:srgbClr val="0A2458"/>
                </a:solidFill>
                <a:effectLst/>
              </a:rPr>
              <a:t>Born in 1822, Grant was the son of an Ohio tanner. He went to West Point rather against his will and graduated in the middle of his class. In the Mexican War he fought under Gen. Zachary Taylor.</a:t>
            </a:r>
          </a:p>
          <a:p>
            <a:pPr algn="l"/>
            <a:r>
              <a:rPr lang="en-US" sz="1200" b="0" i="0" dirty="0">
                <a:solidFill>
                  <a:srgbClr val="0A2458"/>
                </a:solidFill>
                <a:effectLst/>
              </a:rPr>
              <a:t>At the outbreak of the Civil War, Grant was working in his father’s leather store in Galena, Illinois. He was appointed by the Governor to command an unruly volunteer regiment. Grant whipped it into shape and by September 1861 he had risen to the rank of brigadier general of volunteers.</a:t>
            </a:r>
          </a:p>
          <a:p>
            <a:pPr algn="l"/>
            <a:r>
              <a:rPr lang="en-US" sz="1200" b="0" i="0" dirty="0">
                <a:solidFill>
                  <a:srgbClr val="0A2458"/>
                </a:solidFill>
                <a:effectLst/>
              </a:rPr>
              <a:t>He sought to win control of the Mississippi Valley. In February 1862 he took Fort Henry and attacked Fort Donelson. When the Confederate commander asked for terms, Grant replied, “No terms except an unconditional and immediate surrender can be accepted.” The Confederates surrendered, and President Lincoln promoted Grant to major general of volunteers.</a:t>
            </a:r>
          </a:p>
          <a:p>
            <a:pPr algn="l"/>
            <a:r>
              <a:rPr lang="en-US" sz="1200" b="0" i="0" dirty="0">
                <a:solidFill>
                  <a:srgbClr val="0A2458"/>
                </a:solidFill>
                <a:effectLst/>
              </a:rPr>
              <a:t>At Shiloh in April, Grant fought one of the bloodiest battles in the West and came out less well. President Lincoln fended off demands for his removal by saying, “I can’t spare this man–he fights.”</a:t>
            </a:r>
          </a:p>
          <a:p>
            <a:pPr algn="l"/>
            <a:r>
              <a:rPr lang="en-US" sz="1200" b="0" i="0" dirty="0">
                <a:solidFill>
                  <a:srgbClr val="0A2458"/>
                </a:solidFill>
                <a:effectLst/>
              </a:rPr>
              <a:t>For his next major objective, Grant maneuvered and fought skillfully to win Vicksburg, the key city on the Mississippi, and thus cut the Confederacy in two. Then he broke the Confederate hold on Chattanooga.</a:t>
            </a:r>
          </a:p>
          <a:p>
            <a:pPr algn="l"/>
            <a:r>
              <a:rPr lang="en-US" sz="1200" b="0" i="0" dirty="0">
                <a:solidFill>
                  <a:srgbClr val="0A2458"/>
                </a:solidFill>
                <a:effectLst/>
              </a:rPr>
              <a:t>Lincoln appointed him General-in-Chief in March 1864. Grant directed Sherman to drive through the South while he himself, with the Army of the Potomac, pinned down Gen. Robert E. Lee’s Army of Northern Virginia.</a:t>
            </a:r>
          </a:p>
          <a:p>
            <a:pPr algn="l"/>
            <a:r>
              <a:rPr lang="en-US" sz="1200" b="0" i="0" dirty="0">
                <a:solidFill>
                  <a:srgbClr val="0A2458"/>
                </a:solidFill>
                <a:effectLst/>
              </a:rPr>
              <a:t>Finally, on April 9, 1865, at Appomattox Court House, Lee surrendered. Grant wrote out magnanimous terms of surrender that would prevent treason trials.</a:t>
            </a:r>
          </a:p>
          <a:p>
            <a:pPr algn="l"/>
            <a:r>
              <a:rPr lang="en-US" sz="1200" b="0" i="0" dirty="0">
                <a:solidFill>
                  <a:srgbClr val="0A2458"/>
                </a:solidFill>
                <a:effectLst/>
              </a:rPr>
              <a:t>As President, Grant presided over the Government much as he had run the Army. Indeed he brought part of his Army staff to the White House.</a:t>
            </a:r>
          </a:p>
          <a:p>
            <a:pPr algn="l"/>
            <a:r>
              <a:rPr lang="en-US" sz="1200" b="0" i="0" dirty="0">
                <a:solidFill>
                  <a:srgbClr val="0A2458"/>
                </a:solidFill>
                <a:effectLst/>
              </a:rPr>
              <a:t>Although a man of scrupulous honesty, Grant as President accepted handsome presents from admirers. Worse, he allowed himself to be seen with two speculators, Jay Gould and James Fisk. When Grant realized their scheme to corner the market in gold, he authorized the Secretary of the Treasury to sell enough gold to wreck their plans, but the speculation had already wrought havoc with business.</a:t>
            </a:r>
          </a:p>
          <a:p>
            <a:pPr algn="l"/>
            <a:r>
              <a:rPr lang="en-US" sz="1200" b="0" i="0" dirty="0">
                <a:solidFill>
                  <a:srgbClr val="0A2458"/>
                </a:solidFill>
                <a:effectLst/>
              </a:rPr>
              <a:t>During his campaign for re-election in 1872, Grant was attacked by Liberal Republican reformers. He called them “narrow-headed men,” their eyes so close together that “they can look out of the same gimlet hole without winking.” The General’s friends in the Republican Party came to be known proudly as “the Old Guard.”</a:t>
            </a:r>
          </a:p>
          <a:p>
            <a:pPr algn="l"/>
            <a:r>
              <a:rPr lang="en-US" sz="1200" b="0" i="0" dirty="0">
                <a:solidFill>
                  <a:srgbClr val="0A2458"/>
                </a:solidFill>
                <a:effectLst/>
              </a:rPr>
              <a:t>Grant allowed Radical Reconstruction to run its course in the South, bolstering it at times with military force.</a:t>
            </a:r>
          </a:p>
          <a:p>
            <a:pPr algn="l"/>
            <a:r>
              <a:rPr lang="en-US" sz="1200" b="0" i="0" dirty="0">
                <a:solidFill>
                  <a:srgbClr val="0A2458"/>
                </a:solidFill>
                <a:effectLst/>
              </a:rPr>
              <a:t>After retiring from the Presidency, Grant became a partner in a financial firm, which went bankrupt. About that time he learned that he had cancer of the throat. He started writing his recollections to pay off his debts and provide for his family, racing against death to produce a memoir that ultimately earned nearly $450,000. Soon after completing the last page, in 1885, he died.</a:t>
            </a:r>
          </a:p>
          <a:p>
            <a:endParaRPr lang="en-US" sz="1200" dirty="0"/>
          </a:p>
        </p:txBody>
      </p:sp>
      <p:pic>
        <p:nvPicPr>
          <p:cNvPr id="14338" name="Picture 2" descr="Portrait of Ulysses S. Grant, the 18th President of the United States">
            <a:extLst>
              <a:ext uri="{FF2B5EF4-FFF2-40B4-BE49-F238E27FC236}">
                <a16:creationId xmlns:a16="http://schemas.microsoft.com/office/drawing/2014/main" id="{AAC608C1-B0BF-4CB4-97B4-702C6B465C4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47323"/>
            <a:ext cx="3309083" cy="3309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413B3BA6-6295-45B2-B982-9A6F8DBFB2C0}"/>
              </a:ext>
            </a:extLst>
          </p:cNvPr>
          <p:cNvGraphicFramePr>
            <a:graphicFrameLocks noGrp="1"/>
          </p:cNvGraphicFramePr>
          <p:nvPr>
            <p:extLst>
              <p:ext uri="{D42A27DB-BD31-4B8C-83A1-F6EECF244321}">
                <p14:modId xmlns:p14="http://schemas.microsoft.com/office/powerpoint/2010/main" val="3416072935"/>
              </p:ext>
            </p:extLst>
          </p:nvPr>
        </p:nvGraphicFramePr>
        <p:xfrm>
          <a:off x="0" y="-1"/>
          <a:ext cx="3207433" cy="1347323"/>
        </p:xfrm>
        <a:graphic>
          <a:graphicData uri="http://schemas.openxmlformats.org/drawingml/2006/table">
            <a:tbl>
              <a:tblPr firstRow="1" bandRow="1">
                <a:tableStyleId>{2D5ABB26-0587-4C30-8999-92F81FD0307C}</a:tableStyleId>
              </a:tblPr>
              <a:tblGrid>
                <a:gridCol w="3207433">
                  <a:extLst>
                    <a:ext uri="{9D8B030D-6E8A-4147-A177-3AD203B41FA5}">
                      <a16:colId xmlns:a16="http://schemas.microsoft.com/office/drawing/2014/main" val="452469088"/>
                    </a:ext>
                  </a:extLst>
                </a:gridCol>
              </a:tblGrid>
              <a:tr h="1347323">
                <a:tc>
                  <a:txBody>
                    <a:bodyPr/>
                    <a:lstStyle/>
                    <a:p>
                      <a:pPr algn="ctr"/>
                      <a:r>
                        <a:rPr lang="en-US" sz="1800" b="0" i="0" kern="1200" cap="small" dirty="0">
                          <a:solidFill>
                            <a:schemeClr val="tx1"/>
                          </a:solidFill>
                          <a:effectLst/>
                          <a:latin typeface="+mn-lt"/>
                          <a:ea typeface="+mn-ea"/>
                          <a:cs typeface="+mn-cs"/>
                        </a:rPr>
                        <a:t>Ulysses S. Grant</a:t>
                      </a:r>
                    </a:p>
                    <a:p>
                      <a:pPr algn="ctr"/>
                      <a:r>
                        <a:rPr lang="en-US" sz="1800" b="0" i="0" kern="1200" cap="all" dirty="0">
                          <a:solidFill>
                            <a:schemeClr val="tx1"/>
                          </a:solidFill>
                          <a:effectLst/>
                          <a:latin typeface="+mn-lt"/>
                          <a:ea typeface="+mn-ea"/>
                          <a:cs typeface="+mn-cs"/>
                        </a:rPr>
                        <a:t>THE 18TH PRESIDENT OF THE UNITED STATES</a:t>
                      </a:r>
                    </a:p>
                    <a:p>
                      <a:endParaRPr lang="en-US" dirty="0"/>
                    </a:p>
                  </a:txBody>
                  <a:tcPr/>
                </a:tc>
                <a:extLst>
                  <a:ext uri="{0D108BD9-81ED-4DB2-BD59-A6C34878D82A}">
                    <a16:rowId xmlns:a16="http://schemas.microsoft.com/office/drawing/2014/main" val="4152235259"/>
                  </a:ext>
                </a:extLst>
              </a:tr>
            </a:tbl>
          </a:graphicData>
        </a:graphic>
      </p:graphicFrame>
    </p:spTree>
    <p:extLst>
      <p:ext uri="{BB962C8B-B14F-4D97-AF65-F5344CB8AC3E}">
        <p14:creationId xmlns:p14="http://schemas.microsoft.com/office/powerpoint/2010/main" val="3296280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9FF3F8-C5D8-41F1-993E-A864833B4025}"/>
              </a:ext>
            </a:extLst>
          </p:cNvPr>
          <p:cNvSpPr>
            <a:spLocks noGrp="1"/>
          </p:cNvSpPr>
          <p:nvPr>
            <p:ph sz="half" idx="2"/>
          </p:nvPr>
        </p:nvSpPr>
        <p:spPr>
          <a:xfrm>
            <a:off x="3323150" y="0"/>
            <a:ext cx="8046720" cy="6858000"/>
          </a:xfrm>
        </p:spPr>
        <p:txBody>
          <a:bodyPr>
            <a:normAutofit fontScale="25000" lnSpcReduction="20000"/>
          </a:bodyPr>
          <a:lstStyle/>
          <a:p>
            <a:pPr algn="l"/>
            <a:r>
              <a:rPr lang="en-US" sz="5200" b="0" i="0" dirty="0">
                <a:solidFill>
                  <a:srgbClr val="0A2458"/>
                </a:solidFill>
                <a:effectLst/>
              </a:rPr>
              <a:t>Beneficiary of the most fiercely disputed election in American history, Rutherford B. Hayes brought to the Executive Mansion dignity, honesty, and moderate reform.</a:t>
            </a:r>
          </a:p>
          <a:p>
            <a:pPr algn="l"/>
            <a:r>
              <a:rPr lang="en-US" sz="5200" b="0" i="0" dirty="0">
                <a:solidFill>
                  <a:srgbClr val="0A2458"/>
                </a:solidFill>
                <a:effectLst/>
              </a:rPr>
              <a:t>To the delight of the Woman’s Christian Temperance Union, Lucy Webb Hayes carried out her husband’s orders to banish wines and liquors from the White House.</a:t>
            </a:r>
          </a:p>
          <a:p>
            <a:pPr algn="l"/>
            <a:r>
              <a:rPr lang="en-US" sz="5200" b="0" i="0" dirty="0">
                <a:solidFill>
                  <a:srgbClr val="0A2458"/>
                </a:solidFill>
                <a:effectLst/>
              </a:rPr>
              <a:t>Born in Ohio in 1822, Hayes was educated at Kenyon College and Harvard Law School. After five years of law practice in Lower Sandusky, he moved to Cincinnati, where he flourished as a young Whig lawyer.</a:t>
            </a:r>
          </a:p>
          <a:p>
            <a:pPr algn="l"/>
            <a:r>
              <a:rPr lang="en-US" sz="5200" b="0" i="0" dirty="0">
                <a:solidFill>
                  <a:srgbClr val="0A2458"/>
                </a:solidFill>
                <a:effectLst/>
              </a:rPr>
              <a:t>He fought in the Civil War, was wounded in action, and rose to the rank of brevet major general. While he was still in the Army, Cincinnati Republicans ran him for the House of Representatives. He accepted the nomination, but would not campaign, explaining, “an officer fit for duty who at this crisis would abandon his post to electioneer… ought to be scalped.”</a:t>
            </a:r>
          </a:p>
          <a:p>
            <a:pPr algn="l"/>
            <a:r>
              <a:rPr lang="en-US" sz="5200" b="0" i="0" dirty="0">
                <a:solidFill>
                  <a:srgbClr val="0A2458"/>
                </a:solidFill>
                <a:effectLst/>
              </a:rPr>
              <a:t>Elected by a heavy majority, Hayes entered Congress in December 1865, troubled by the “Rebel influences … ruling the White House.” Between 1867 and 1876 he served three terms as Governor of Ohio.</a:t>
            </a:r>
          </a:p>
          <a:p>
            <a:pPr algn="l"/>
            <a:r>
              <a:rPr lang="en-US" sz="5200" b="0" i="0" dirty="0">
                <a:solidFill>
                  <a:srgbClr val="0A2458"/>
                </a:solidFill>
                <a:effectLst/>
              </a:rPr>
              <a:t>Safe liberalism, party loyalty, and a good war record made Hayes an acceptable Republican candidate in 1876. He opposed Governor Samuel J. Tilden of New York.</a:t>
            </a:r>
          </a:p>
          <a:p>
            <a:pPr algn="l"/>
            <a:r>
              <a:rPr lang="en-US" sz="5200" b="0" i="0" dirty="0">
                <a:solidFill>
                  <a:srgbClr val="0A2458"/>
                </a:solidFill>
                <a:effectLst/>
              </a:rPr>
              <a:t>Although a galaxy of famous Republican speakers, and even Mark Twain, stumped for Hayes, he expected the Democrats to win. When the first returns seemed to confirm this, Hayes went to bed, believing he had lost. But in New York, Republican National Chairman Zachariah Chandler, aware of a loophole, wired leaders to stand firm: “Hayes has 185 votes and is elected.” The popular vote apparently was 4,300,000 for Tilden to 4,036,000 for Hayes. Hayes’s election depended upon contested electoral votes in Louisiana, South Carolina, and Florida. If all the disputed electoral votes went to Hayes, he would win; a single one would elect Tilden.</a:t>
            </a:r>
          </a:p>
          <a:p>
            <a:pPr algn="l"/>
            <a:r>
              <a:rPr lang="en-US" sz="5200" b="0" i="0" dirty="0">
                <a:solidFill>
                  <a:srgbClr val="0A2458"/>
                </a:solidFill>
                <a:effectLst/>
              </a:rPr>
              <a:t>Months of uncertainty followed. In January 1877 Congress established an Electoral Commission to decide the dispute. The commission, made up of eight Republicans and seven Democrats, determined all the contests in favor of Hayes by eight to seven. The final electoral vote: 185 to 184.</a:t>
            </a:r>
          </a:p>
          <a:p>
            <a:pPr algn="l"/>
            <a:r>
              <a:rPr lang="en-US" sz="5200" b="0" i="0" dirty="0">
                <a:solidFill>
                  <a:srgbClr val="0A2458"/>
                </a:solidFill>
                <a:effectLst/>
              </a:rPr>
              <a:t>Northern Republicans had been promising southern Democrats at least one Cabinet post, Federal patronage, subsidies for internal improvements, and withdrawal of troops from Louisiana and South Carolina.</a:t>
            </a:r>
          </a:p>
          <a:p>
            <a:pPr algn="l"/>
            <a:r>
              <a:rPr lang="en-US" sz="5200" b="0" i="0" dirty="0">
                <a:solidFill>
                  <a:srgbClr val="0A2458"/>
                </a:solidFill>
                <a:effectLst/>
              </a:rPr>
              <a:t>Hayes insisted that his appointments must be made on merit, not political considerations. For his Cabinet he chose men of high caliber, but outraged many Republicans because one member was an ex-Confederate and another had bolted the party as a Liberal Republican in 1872.</a:t>
            </a:r>
          </a:p>
          <a:p>
            <a:pPr algn="l"/>
            <a:r>
              <a:rPr lang="en-US" sz="5200" b="0" i="0" dirty="0">
                <a:solidFill>
                  <a:srgbClr val="0A2458"/>
                </a:solidFill>
                <a:effectLst/>
              </a:rPr>
              <a:t>Hayes pledged protection of the rights of Negroes in the South, but at the same time advocated the restoration of “wise, honest, and peaceful local self-government.” This meant the withdrawal of troops. Hayes hoped such conciliatory policies would lead to the building of a “new Republican party” in the South, to which white businessmen and conservatives would rally.</a:t>
            </a:r>
          </a:p>
          <a:p>
            <a:pPr algn="l"/>
            <a:r>
              <a:rPr lang="en-US" sz="5200" b="0" i="0" dirty="0">
                <a:solidFill>
                  <a:srgbClr val="0A2458"/>
                </a:solidFill>
                <a:effectLst/>
              </a:rPr>
              <a:t>Many of the leaders of the new South did indeed favor Republican economic policies and approved of Hayes’s financial conservatism, but they faced annihilation at the polls if they were to join the party of Reconstruction. Hayes and his Republican successors were persistent in their efforts but could not win over the “solid South.”</a:t>
            </a:r>
          </a:p>
          <a:p>
            <a:pPr algn="l"/>
            <a:r>
              <a:rPr lang="en-US" sz="5200" b="0" i="0" dirty="0">
                <a:solidFill>
                  <a:srgbClr val="0A2458"/>
                </a:solidFill>
                <a:effectLst/>
              </a:rPr>
              <a:t>Hayes had announced in advance that he would serve only one term, and retired to Spiegel Grove, his home in Fremont, Ohio, in 1881. He died in 1893.</a:t>
            </a:r>
          </a:p>
          <a:p>
            <a:endParaRPr lang="en-US" dirty="0"/>
          </a:p>
        </p:txBody>
      </p:sp>
      <p:pic>
        <p:nvPicPr>
          <p:cNvPr id="15362" name="Picture 2" descr="Portrait of Rutherford B. Hayes, the 19th President of the United States">
            <a:extLst>
              <a:ext uri="{FF2B5EF4-FFF2-40B4-BE49-F238E27FC236}">
                <a16:creationId xmlns:a16="http://schemas.microsoft.com/office/drawing/2014/main" id="{41846E82-79EE-46D3-9A5B-54DC3AD637C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92579"/>
            <a:ext cx="3323150" cy="3323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589857C0-9021-4849-960E-8D5C131E896D}"/>
              </a:ext>
            </a:extLst>
          </p:cNvPr>
          <p:cNvGraphicFramePr>
            <a:graphicFrameLocks noGrp="1"/>
          </p:cNvGraphicFramePr>
          <p:nvPr>
            <p:extLst>
              <p:ext uri="{D42A27DB-BD31-4B8C-83A1-F6EECF244321}">
                <p14:modId xmlns:p14="http://schemas.microsoft.com/office/powerpoint/2010/main" val="3199052069"/>
              </p:ext>
            </p:extLst>
          </p:nvPr>
        </p:nvGraphicFramePr>
        <p:xfrm>
          <a:off x="0" y="-1"/>
          <a:ext cx="3460652" cy="1737360"/>
        </p:xfrm>
        <a:graphic>
          <a:graphicData uri="http://schemas.openxmlformats.org/drawingml/2006/table">
            <a:tbl>
              <a:tblPr firstRow="1" bandRow="1">
                <a:tableStyleId>{2D5ABB26-0587-4C30-8999-92F81FD0307C}</a:tableStyleId>
              </a:tblPr>
              <a:tblGrid>
                <a:gridCol w="3460652">
                  <a:extLst>
                    <a:ext uri="{9D8B030D-6E8A-4147-A177-3AD203B41FA5}">
                      <a16:colId xmlns:a16="http://schemas.microsoft.com/office/drawing/2014/main" val="1665657248"/>
                    </a:ext>
                  </a:extLst>
                </a:gridCol>
              </a:tblGrid>
              <a:tr h="1192579">
                <a:tc>
                  <a:txBody>
                    <a:bodyPr/>
                    <a:lstStyle/>
                    <a:p>
                      <a:pPr algn="ctr"/>
                      <a:r>
                        <a:rPr lang="en-US" sz="1800" b="0" kern="1200" cap="small" dirty="0">
                          <a:solidFill>
                            <a:schemeClr val="tx1"/>
                          </a:solidFill>
                          <a:effectLst/>
                          <a:latin typeface="+mn-lt"/>
                          <a:ea typeface="+mn-ea"/>
                          <a:cs typeface="+mn-cs"/>
                        </a:rPr>
                        <a:t>Rutherford B. Hayes</a:t>
                      </a:r>
                    </a:p>
                    <a:p>
                      <a:pPr algn="ctr"/>
                      <a:r>
                        <a:rPr lang="en-US" sz="1800" b="0" kern="1200" cap="all" dirty="0">
                          <a:solidFill>
                            <a:schemeClr val="tx1"/>
                          </a:solidFill>
                          <a:effectLst/>
                          <a:latin typeface="+mn-lt"/>
                          <a:ea typeface="+mn-ea"/>
                          <a:cs typeface="+mn-cs"/>
                        </a:rPr>
                        <a:t>THE 19TH PRESIDENT OF THE UNITED STATES</a:t>
                      </a:r>
                    </a:p>
                    <a:p>
                      <a:endParaRPr lang="en-US" sz="1800" b="0" i="0" kern="1200" dirty="0">
                        <a:solidFill>
                          <a:schemeClr val="tx1"/>
                        </a:solidFill>
                        <a:effectLst/>
                        <a:latin typeface="+mn-lt"/>
                        <a:ea typeface="+mn-ea"/>
                        <a:cs typeface="+mn-cs"/>
                      </a:endParaRPr>
                    </a:p>
                    <a:p>
                      <a:br>
                        <a:rPr lang="en-US" sz="1800" b="0" i="0" kern="1200" dirty="0">
                          <a:solidFill>
                            <a:schemeClr val="tx1"/>
                          </a:solidFill>
                          <a:effectLst/>
                          <a:latin typeface="+mn-lt"/>
                          <a:ea typeface="+mn-ea"/>
                          <a:cs typeface="+mn-cs"/>
                        </a:rPr>
                      </a:br>
                      <a:endParaRPr lang="en-US" dirty="0"/>
                    </a:p>
                  </a:txBody>
                  <a:tcPr/>
                </a:tc>
                <a:extLst>
                  <a:ext uri="{0D108BD9-81ED-4DB2-BD59-A6C34878D82A}">
                    <a16:rowId xmlns:a16="http://schemas.microsoft.com/office/drawing/2014/main" val="2680319704"/>
                  </a:ext>
                </a:extLst>
              </a:tr>
            </a:tbl>
          </a:graphicData>
        </a:graphic>
      </p:graphicFrame>
    </p:spTree>
    <p:extLst>
      <p:ext uri="{BB962C8B-B14F-4D97-AF65-F5344CB8AC3E}">
        <p14:creationId xmlns:p14="http://schemas.microsoft.com/office/powerpoint/2010/main" val="326885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D025D-5C44-46AA-8EDE-085DBE259CFC}"/>
              </a:ext>
            </a:extLst>
          </p:cNvPr>
          <p:cNvSpPr>
            <a:spLocks noGrp="1"/>
          </p:cNvSpPr>
          <p:nvPr>
            <p:ph sz="half" idx="2"/>
          </p:nvPr>
        </p:nvSpPr>
        <p:spPr>
          <a:xfrm>
            <a:off x="2881744" y="0"/>
            <a:ext cx="9310255" cy="6766560"/>
          </a:xfrm>
        </p:spPr>
        <p:txBody>
          <a:bodyPr>
            <a:normAutofit fontScale="25000" lnSpcReduction="20000"/>
          </a:bodyPr>
          <a:lstStyle/>
          <a:p>
            <a:pPr algn="l"/>
            <a:r>
              <a:rPr lang="en-US" sz="6000" b="0" i="0" dirty="0">
                <a:solidFill>
                  <a:srgbClr val="0A2458"/>
                </a:solidFill>
                <a:effectLst/>
              </a:rPr>
              <a:t>Learned and thoughtful, John Adams was more remarkable as a political philosopher than as a politician. “People and nations are forged in the fires of adversity,” he said, doubtless thinking of his own as well as the American experience.</a:t>
            </a:r>
          </a:p>
          <a:p>
            <a:pPr algn="l"/>
            <a:r>
              <a:rPr lang="en-US" sz="6000" b="0" i="0" dirty="0">
                <a:solidFill>
                  <a:srgbClr val="0A2458"/>
                </a:solidFill>
                <a:effectLst/>
              </a:rPr>
              <a:t>Adams was born in the Massachusetts Bay Colony in 1735. A Harvard-educated lawyer, he early became identified with the patriot cause; a delegate to the First and Second Continental Congresses, he led in the movement for independence.</a:t>
            </a:r>
          </a:p>
          <a:p>
            <a:pPr algn="l"/>
            <a:r>
              <a:rPr lang="en-US" sz="6000" b="0" i="0" dirty="0">
                <a:solidFill>
                  <a:srgbClr val="0A2458"/>
                </a:solidFill>
                <a:effectLst/>
              </a:rPr>
              <a:t>During the Revolutionary War he served in France and Holland in diplomatic roles, and helped negotiate the treaty of peace. From 1785 to 1788 he was minister to the Court of St. James’s, returning to be elected Vice President under George Washington.</a:t>
            </a:r>
          </a:p>
          <a:p>
            <a:pPr algn="l"/>
            <a:r>
              <a:rPr lang="en-US" sz="6000" b="0" i="0" dirty="0">
                <a:solidFill>
                  <a:srgbClr val="0A2458"/>
                </a:solidFill>
                <a:effectLst/>
              </a:rPr>
              <a:t>Adams’ two terms as Vice President were frustrating experiences for a man of his vigor, intellect, and vanity. He complained to his wife Abigail, “My country has in its wisdom contrived for me the most insignificant office that ever the invention of man contrived or his imagination conceived.”</a:t>
            </a:r>
          </a:p>
          <a:p>
            <a:pPr algn="l"/>
            <a:r>
              <a:rPr lang="en-US" sz="6000" b="0" i="0" dirty="0">
                <a:solidFill>
                  <a:srgbClr val="0A2458"/>
                </a:solidFill>
                <a:effectLst/>
              </a:rPr>
              <a:t>When Adams became President, the war between the French and British was causing great difficulties for the United States on the high seas and intense partisanship among contending factions within the Nation.</a:t>
            </a:r>
          </a:p>
          <a:p>
            <a:pPr algn="l"/>
            <a:r>
              <a:rPr lang="en-US" sz="6000" b="0" i="0" dirty="0">
                <a:solidFill>
                  <a:srgbClr val="0A2458"/>
                </a:solidFill>
                <a:effectLst/>
              </a:rPr>
              <a:t>His administration focused on France, where the Directory, the ruling group, had refused to receive the American envoy and had suspended commercial relations.</a:t>
            </a:r>
          </a:p>
          <a:p>
            <a:pPr algn="l"/>
            <a:r>
              <a:rPr lang="en-US" sz="6000" b="0" i="0" dirty="0">
                <a:solidFill>
                  <a:srgbClr val="0A2458"/>
                </a:solidFill>
                <a:effectLst/>
              </a:rPr>
              <a:t>Adams sent three commissioners to France, but in the spring of 1798 word arrived that the French Foreign Minister Talleyrand and the Directory had refused to negotiate with them unless they would first pay a substantial bribe. Adams reported the insult to Congress, and the Senate printed the correspondence, in which the Frenchmen were referred to only as “X, Y, and Z.”</a:t>
            </a:r>
          </a:p>
          <a:p>
            <a:pPr algn="l"/>
            <a:r>
              <a:rPr lang="en-US" sz="6000" b="0" i="0" dirty="0">
                <a:solidFill>
                  <a:srgbClr val="0A2458"/>
                </a:solidFill>
                <a:effectLst/>
              </a:rPr>
              <a:t>The Nation broke out into what Jefferson called “the X. Y. Z. fever,” increased in intensity by Adams’s exhortations. The populace cheered itself hoarse wherever the President appeared. Never had the Federalists been so popular.</a:t>
            </a:r>
          </a:p>
          <a:p>
            <a:pPr algn="l"/>
            <a:r>
              <a:rPr lang="en-US" sz="6000" b="0" i="0" dirty="0">
                <a:solidFill>
                  <a:srgbClr val="0A2458"/>
                </a:solidFill>
                <a:effectLst/>
              </a:rPr>
              <a:t>Congress appropriated money to complete three new frigates and to build additional ships, and authorized the raising of a provisional army. It also passed the Alien and Sedition Acts, intended to frighten foreign agents out of the country and to stifle the attacks of Republican editors.</a:t>
            </a:r>
          </a:p>
          <a:p>
            <a:pPr algn="l"/>
            <a:r>
              <a:rPr lang="en-US" sz="6000" b="0" i="0" dirty="0">
                <a:solidFill>
                  <a:srgbClr val="0A2458"/>
                </a:solidFill>
                <a:effectLst/>
              </a:rPr>
              <a:t>President Adams did not call for a declaration of war, but hostilities began at sea. At first, American shipping was almost defenseless against French privateers, but by 1800 armed merchantmen and U.S. warships were clearing the sea-lanes.</a:t>
            </a:r>
          </a:p>
          <a:p>
            <a:pPr algn="l"/>
            <a:r>
              <a:rPr lang="en-US" sz="6000" b="0" i="0" dirty="0">
                <a:solidFill>
                  <a:srgbClr val="0A2458"/>
                </a:solidFill>
                <a:effectLst/>
              </a:rPr>
              <a:t>Despite several brilliant naval victories, war fever subsided. Word came to Adams that France also had no stomach for war and would receive an envoy with respect. Long negotiations ended the quasi war.</a:t>
            </a:r>
          </a:p>
          <a:p>
            <a:pPr algn="l"/>
            <a:r>
              <a:rPr lang="en-US" sz="6000" b="0" i="0" dirty="0">
                <a:solidFill>
                  <a:srgbClr val="0A2458"/>
                </a:solidFill>
                <a:effectLst/>
              </a:rPr>
              <a:t>Sending a peace mission to France brought the full fury of the Hamiltonians against Adams. In the campaign of 1800 the Republicans were united and effective, the Federalists badly divided. Nevertheless, Adams polled only a few less electoral votes than Jefferson, who became President.</a:t>
            </a:r>
          </a:p>
          <a:p>
            <a:pPr algn="l"/>
            <a:r>
              <a:rPr lang="en-US" sz="6000" b="0" i="0" dirty="0">
                <a:solidFill>
                  <a:srgbClr val="0A2458"/>
                </a:solidFill>
                <a:effectLst/>
              </a:rPr>
              <a:t>On November 1, 1800, just before the election, Adams arrived in the new Capital City to take up his residence in the White House. On his second evening in its damp, unfinished rooms, he wrote his wife, “Before I end my letter, I pray Heaven to bestow the best of Blessings on this House and all that shall hereafter inhabit it. May none but honest and wise Men ever rule under this roof.”</a:t>
            </a:r>
          </a:p>
          <a:p>
            <a:pPr algn="l"/>
            <a:r>
              <a:rPr lang="en-US" sz="6000" b="0" i="0" dirty="0">
                <a:solidFill>
                  <a:srgbClr val="0A2458"/>
                </a:solidFill>
                <a:effectLst/>
              </a:rPr>
              <a:t>Adams retired to his farm in Quincy. Here he penned his elaborate letters to Thomas Jefferson. Here on July 4, 1826, he whispered his last words: “Thomas Jefferson survives.” But Jefferson had died at Monticello a few hours earlier.</a:t>
            </a:r>
          </a:p>
          <a:p>
            <a:endParaRPr lang="en-US" dirty="0"/>
          </a:p>
        </p:txBody>
      </p:sp>
      <p:pic>
        <p:nvPicPr>
          <p:cNvPr id="2050" name="Picture 2" descr="Portrait of John Adams, the 2nd President of the United States">
            <a:extLst>
              <a:ext uri="{FF2B5EF4-FFF2-40B4-BE49-F238E27FC236}">
                <a16:creationId xmlns:a16="http://schemas.microsoft.com/office/drawing/2014/main" id="{27067561-4032-487E-89B6-9687867279A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008314"/>
            <a:ext cx="3004708" cy="2969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6C7C8E0C-2EA7-4F34-BF0E-FFAF566C60E6}"/>
              </a:ext>
            </a:extLst>
          </p:cNvPr>
          <p:cNvGraphicFramePr>
            <a:graphicFrameLocks noGrp="1"/>
          </p:cNvGraphicFramePr>
          <p:nvPr>
            <p:extLst>
              <p:ext uri="{D42A27DB-BD31-4B8C-83A1-F6EECF244321}">
                <p14:modId xmlns:p14="http://schemas.microsoft.com/office/powerpoint/2010/main" val="2155175720"/>
              </p:ext>
            </p:extLst>
          </p:nvPr>
        </p:nvGraphicFramePr>
        <p:xfrm>
          <a:off x="0" y="0"/>
          <a:ext cx="3140501" cy="1188720"/>
        </p:xfrm>
        <a:graphic>
          <a:graphicData uri="http://schemas.openxmlformats.org/drawingml/2006/table">
            <a:tbl>
              <a:tblPr firstRow="1" bandRow="1">
                <a:tableStyleId>{2D5ABB26-0587-4C30-8999-92F81FD0307C}</a:tableStyleId>
              </a:tblPr>
              <a:tblGrid>
                <a:gridCol w="3140501">
                  <a:extLst>
                    <a:ext uri="{9D8B030D-6E8A-4147-A177-3AD203B41FA5}">
                      <a16:colId xmlns:a16="http://schemas.microsoft.com/office/drawing/2014/main" val="2924167883"/>
                    </a:ext>
                  </a:extLst>
                </a:gridCol>
              </a:tblGrid>
              <a:tr h="1132764">
                <a:tc>
                  <a:txBody>
                    <a:bodyPr/>
                    <a:lstStyle/>
                    <a:p>
                      <a:pPr algn="ctr"/>
                      <a:r>
                        <a:rPr lang="en-US" sz="1800" b="0" i="0" kern="1200" cap="small" dirty="0">
                          <a:solidFill>
                            <a:schemeClr val="tx1"/>
                          </a:solidFill>
                          <a:effectLst/>
                          <a:latin typeface="+mn-lt"/>
                          <a:ea typeface="+mn-ea"/>
                          <a:cs typeface="+mn-cs"/>
                        </a:rPr>
                        <a:t>John Adams</a:t>
                      </a:r>
                    </a:p>
                    <a:p>
                      <a:pPr algn="ctr"/>
                      <a:r>
                        <a:rPr lang="en-US" sz="1800" b="0" i="0" kern="1200" cap="all" dirty="0">
                          <a:solidFill>
                            <a:schemeClr val="tx1"/>
                          </a:solidFill>
                          <a:effectLst/>
                          <a:latin typeface="+mn-lt"/>
                          <a:ea typeface="+mn-ea"/>
                          <a:cs typeface="+mn-cs"/>
                        </a:rPr>
                        <a:t>THE 2ND PRESIDENT OF THE UNITED STATES</a:t>
                      </a:r>
                    </a:p>
                    <a:p>
                      <a:endParaRPr lang="en-US" dirty="0"/>
                    </a:p>
                  </a:txBody>
                  <a:tcPr/>
                </a:tc>
                <a:extLst>
                  <a:ext uri="{0D108BD9-81ED-4DB2-BD59-A6C34878D82A}">
                    <a16:rowId xmlns:a16="http://schemas.microsoft.com/office/drawing/2014/main" val="2934149726"/>
                  </a:ext>
                </a:extLst>
              </a:tr>
            </a:tbl>
          </a:graphicData>
        </a:graphic>
      </p:graphicFrame>
    </p:spTree>
    <p:extLst>
      <p:ext uri="{BB962C8B-B14F-4D97-AF65-F5344CB8AC3E}">
        <p14:creationId xmlns:p14="http://schemas.microsoft.com/office/powerpoint/2010/main" val="2655969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210DBE-43C1-4DF2-8EAE-BF393C0681D4}"/>
              </a:ext>
            </a:extLst>
          </p:cNvPr>
          <p:cNvSpPr>
            <a:spLocks noGrp="1"/>
          </p:cNvSpPr>
          <p:nvPr>
            <p:ph sz="half" idx="2"/>
          </p:nvPr>
        </p:nvSpPr>
        <p:spPr>
          <a:xfrm>
            <a:off x="3196541" y="24960"/>
            <a:ext cx="8412480" cy="6833040"/>
          </a:xfrm>
        </p:spPr>
        <p:txBody>
          <a:bodyPr>
            <a:normAutofit fontScale="25000" lnSpcReduction="20000"/>
          </a:bodyPr>
          <a:lstStyle/>
          <a:p>
            <a:pPr algn="l"/>
            <a:r>
              <a:rPr lang="en-US" sz="5200" b="0" i="0" dirty="0">
                <a:solidFill>
                  <a:srgbClr val="0A2458"/>
                </a:solidFill>
                <a:effectLst/>
              </a:rPr>
              <a:t>As the last of the log cabin Presidents, James A. Garfield attacked political corruption and won back for the Presidency a measure of prestige it had lost during the Reconstruction period.</a:t>
            </a:r>
          </a:p>
          <a:p>
            <a:pPr algn="l"/>
            <a:r>
              <a:rPr lang="en-US" sz="5200" b="0" i="0" dirty="0">
                <a:solidFill>
                  <a:srgbClr val="0A2458"/>
                </a:solidFill>
                <a:effectLst/>
              </a:rPr>
              <a:t>He was born in Cuyahoga County, Ohio, in 1831. Fatherless at two, he later drove canal boat teams, somehow earning enough money for an education. He was graduated from Williams College in Massachusetts in 1856, and he returned to the Western Reserve Eclectic Institute (later Hiram College) in Ohio as a classics professor. Within a year he was made its president.</a:t>
            </a:r>
          </a:p>
          <a:p>
            <a:pPr algn="l"/>
            <a:r>
              <a:rPr lang="en-US" sz="5200" b="0" i="0" dirty="0">
                <a:solidFill>
                  <a:srgbClr val="0A2458"/>
                </a:solidFill>
                <a:effectLst/>
              </a:rPr>
              <a:t>Garfield was elected to the Ohio Senate in 1859 as a Republican. During the secession crisis, he advocated coercing the seceding states back into the Union.</a:t>
            </a:r>
          </a:p>
          <a:p>
            <a:pPr algn="l"/>
            <a:r>
              <a:rPr lang="en-US" sz="5200" b="0" i="0" dirty="0">
                <a:solidFill>
                  <a:srgbClr val="0A2458"/>
                </a:solidFill>
                <a:effectLst/>
              </a:rPr>
              <a:t>In 1862, when Union military victories had been few, he successfully led a brigade at Middle Creek, Kentucky, against Confederate troops. At 31, Garfield became a brigadier general, two years later a major general of volunteers.</a:t>
            </a:r>
          </a:p>
          <a:p>
            <a:pPr algn="l"/>
            <a:r>
              <a:rPr lang="en-US" sz="5200" b="0" i="0" dirty="0">
                <a:solidFill>
                  <a:srgbClr val="0A2458"/>
                </a:solidFill>
                <a:effectLst/>
              </a:rPr>
              <a:t>Meanwhile, in 1862, Ohioans elected him to Congress. President Lincoln persuaded him to resign his commission: It was easier to find major generals than to obtain effective Republicans for Congress. Garfield repeatedly won re-election for 18 years, and became the leading Republican in the House.</a:t>
            </a:r>
          </a:p>
          <a:p>
            <a:pPr algn="l"/>
            <a:r>
              <a:rPr lang="en-US" sz="5200" b="0" i="0" dirty="0">
                <a:solidFill>
                  <a:srgbClr val="0A2458"/>
                </a:solidFill>
                <a:effectLst/>
              </a:rPr>
              <a:t>At the 1880 Republican Convention, Garfield failed to win the Presidential nomination for his friend John Sherman. Finally, on the 36th ballot, Garfield himself became the “dark horse” nominee.</a:t>
            </a:r>
          </a:p>
          <a:p>
            <a:pPr algn="l"/>
            <a:r>
              <a:rPr lang="en-US" sz="5200" b="0" i="0" dirty="0">
                <a:solidFill>
                  <a:srgbClr val="0A2458"/>
                </a:solidFill>
                <a:effectLst/>
              </a:rPr>
              <a:t>By a margin of only 10,000 popular votes, Garfield defeated the Democratic nominee, Gen. Winfield Scott Hancock.</a:t>
            </a:r>
          </a:p>
          <a:p>
            <a:pPr algn="l"/>
            <a:r>
              <a:rPr lang="en-US" sz="5200" b="0" i="0" dirty="0">
                <a:solidFill>
                  <a:srgbClr val="0A2458"/>
                </a:solidFill>
                <a:effectLst/>
              </a:rPr>
              <a:t>As President, Garfield strengthened Federal authority over the New York Customs House, stronghold of Senator Roscoe Conkling, who was leader of the Stalwart Republicans and dispenser of patronage in New York. When Garfield submitted to the Senate a list of appointments including many of Conkling’s friends, he named Conkling’s arch-rival William H. Robertson to run the Customs House. Conkling contested the nomination, tried to persuade the Senate to block it, and appealed to the Republican caucus to compel its withdrawal.</a:t>
            </a:r>
          </a:p>
          <a:p>
            <a:pPr algn="l"/>
            <a:r>
              <a:rPr lang="en-US" sz="5200" b="0" i="0" dirty="0">
                <a:solidFill>
                  <a:srgbClr val="0A2458"/>
                </a:solidFill>
                <a:effectLst/>
              </a:rPr>
              <a:t>But Garfield would not submit: “This…will settle the question whether the President is registering clerk of the Senate or the Executive of the United States…. shall the principal port of entry … be under the control of the administration or under the local control of a factional senator.”</a:t>
            </a:r>
          </a:p>
          <a:p>
            <a:pPr algn="l"/>
            <a:r>
              <a:rPr lang="en-US" sz="5200" b="0" i="0" dirty="0">
                <a:solidFill>
                  <a:srgbClr val="0A2458"/>
                </a:solidFill>
                <a:effectLst/>
              </a:rPr>
              <a:t>Conkling maneuvered to have the Senate confirm Garfield’s uncontested nominations and adjourn without acting on Robertson. Garfield countered by withdrawing all nominations except Robertson’s; the Senators would have to confirm him or sacrifice all the appointments of Conkling’s friends.</a:t>
            </a:r>
          </a:p>
          <a:p>
            <a:pPr algn="l"/>
            <a:r>
              <a:rPr lang="en-US" sz="5200" b="0" i="0" dirty="0">
                <a:solidFill>
                  <a:srgbClr val="0A2458"/>
                </a:solidFill>
                <a:effectLst/>
              </a:rPr>
              <a:t>In a final desperate move, Conkling and his fellow-Senator from New York resigned, confident that their legislature would vindicate their stand and re-elect them. Instead, the legislature elected two other men; the Senate confirmed Robertson. Garfield’s victory was complete.</a:t>
            </a:r>
          </a:p>
          <a:p>
            <a:pPr algn="l"/>
            <a:r>
              <a:rPr lang="en-US" sz="5200" b="0" i="0" dirty="0">
                <a:solidFill>
                  <a:srgbClr val="0A2458"/>
                </a:solidFill>
                <a:effectLst/>
              </a:rPr>
              <a:t>In foreign affairs, Garfield’s Secretary of State invited all American republics to a conference to meet in Washington in 1882. But the conference never took place. On July 2, 1881, in a Washington railroad station, an embittered attorney who had sought a consular post shot the President.</a:t>
            </a:r>
          </a:p>
          <a:p>
            <a:pPr algn="l"/>
            <a:r>
              <a:rPr lang="en-US" sz="5200" b="0" i="0" dirty="0">
                <a:solidFill>
                  <a:srgbClr val="0A2458"/>
                </a:solidFill>
                <a:effectLst/>
              </a:rPr>
              <a:t>Mortally wounded, Garfield lay in the White House for weeks. Alexander Graham Bell, inventor of the telephone, tried unsuccessfully to find the bullet with an induction-balance electrical device which he had designed. On September 6, Garfield was taken to the New Jersey seaside. For a few days he seemed to be recuperating, but on September 19, 1881, he died from an infection and internal hemorrhage.</a:t>
            </a:r>
          </a:p>
          <a:p>
            <a:endParaRPr lang="en-US" dirty="0"/>
          </a:p>
        </p:txBody>
      </p:sp>
      <p:pic>
        <p:nvPicPr>
          <p:cNvPr id="16386" name="Picture 2" descr="Portrait of James Garfield, the 20th President of the United States">
            <a:extLst>
              <a:ext uri="{FF2B5EF4-FFF2-40B4-BE49-F238E27FC236}">
                <a16:creationId xmlns:a16="http://schemas.microsoft.com/office/drawing/2014/main" id="{C38ADC4A-8796-4AB6-8084-BF78C72F76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22240"/>
            <a:ext cx="3196541" cy="31965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280F6C1E-FBAD-4B76-9A69-59320B8FA987}"/>
              </a:ext>
            </a:extLst>
          </p:cNvPr>
          <p:cNvGraphicFramePr>
            <a:graphicFrameLocks noGrp="1"/>
          </p:cNvGraphicFramePr>
          <p:nvPr>
            <p:extLst>
              <p:ext uri="{D42A27DB-BD31-4B8C-83A1-F6EECF244321}">
                <p14:modId xmlns:p14="http://schemas.microsoft.com/office/powerpoint/2010/main" val="1558168894"/>
              </p:ext>
            </p:extLst>
          </p:nvPr>
        </p:nvGraphicFramePr>
        <p:xfrm>
          <a:off x="0" y="-19784"/>
          <a:ext cx="3196540" cy="1188720"/>
        </p:xfrm>
        <a:graphic>
          <a:graphicData uri="http://schemas.openxmlformats.org/drawingml/2006/table">
            <a:tbl>
              <a:tblPr firstRow="1" bandRow="1">
                <a:tableStyleId>{2D5ABB26-0587-4C30-8999-92F81FD0307C}</a:tableStyleId>
              </a:tblPr>
              <a:tblGrid>
                <a:gridCol w="3196540">
                  <a:extLst>
                    <a:ext uri="{9D8B030D-6E8A-4147-A177-3AD203B41FA5}">
                      <a16:colId xmlns:a16="http://schemas.microsoft.com/office/drawing/2014/main" val="642419072"/>
                    </a:ext>
                  </a:extLst>
                </a:gridCol>
              </a:tblGrid>
              <a:tr h="1142023">
                <a:tc>
                  <a:txBody>
                    <a:bodyPr/>
                    <a:lstStyle/>
                    <a:p>
                      <a:pPr algn="ctr"/>
                      <a:r>
                        <a:rPr lang="en-US" sz="1800" b="0" i="0" kern="1200" cap="small" dirty="0">
                          <a:solidFill>
                            <a:schemeClr val="tx1"/>
                          </a:solidFill>
                          <a:effectLst/>
                          <a:latin typeface="+mn-lt"/>
                          <a:ea typeface="+mn-ea"/>
                          <a:cs typeface="+mn-cs"/>
                        </a:rPr>
                        <a:t>James Garfield</a:t>
                      </a:r>
                    </a:p>
                    <a:p>
                      <a:pPr algn="ctr"/>
                      <a:r>
                        <a:rPr lang="en-US" sz="1800" b="0" i="0" kern="1200" cap="all" dirty="0">
                          <a:solidFill>
                            <a:schemeClr val="tx1"/>
                          </a:solidFill>
                          <a:effectLst/>
                          <a:latin typeface="+mn-lt"/>
                          <a:ea typeface="+mn-ea"/>
                          <a:cs typeface="+mn-cs"/>
                        </a:rPr>
                        <a:t>THE 20TH PRESIDENT OF THE UNITED STATES</a:t>
                      </a:r>
                    </a:p>
                    <a:p>
                      <a:endParaRPr lang="en-US" dirty="0"/>
                    </a:p>
                  </a:txBody>
                  <a:tcPr/>
                </a:tc>
                <a:extLst>
                  <a:ext uri="{0D108BD9-81ED-4DB2-BD59-A6C34878D82A}">
                    <a16:rowId xmlns:a16="http://schemas.microsoft.com/office/drawing/2014/main" val="1373195522"/>
                  </a:ext>
                </a:extLst>
              </a:tr>
            </a:tbl>
          </a:graphicData>
        </a:graphic>
      </p:graphicFrame>
    </p:spTree>
    <p:extLst>
      <p:ext uri="{BB962C8B-B14F-4D97-AF65-F5344CB8AC3E}">
        <p14:creationId xmlns:p14="http://schemas.microsoft.com/office/powerpoint/2010/main" val="124593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0A6510-60F4-4D8A-AAFF-8CEB4A288541}"/>
              </a:ext>
            </a:extLst>
          </p:cNvPr>
          <p:cNvSpPr>
            <a:spLocks noGrp="1"/>
          </p:cNvSpPr>
          <p:nvPr>
            <p:ph sz="half" idx="2"/>
          </p:nvPr>
        </p:nvSpPr>
        <p:spPr>
          <a:xfrm>
            <a:off x="3248331" y="0"/>
            <a:ext cx="8961120" cy="6858000"/>
          </a:xfrm>
        </p:spPr>
        <p:txBody>
          <a:bodyPr>
            <a:normAutofit fontScale="25000" lnSpcReduction="20000"/>
          </a:bodyPr>
          <a:lstStyle/>
          <a:p>
            <a:pPr algn="l"/>
            <a:r>
              <a:rPr lang="en-US" sz="5600" b="0" i="0" dirty="0">
                <a:solidFill>
                  <a:srgbClr val="0A2458"/>
                </a:solidFill>
                <a:effectLst/>
              </a:rPr>
              <a:t>Dignified, tall, and handsome, with clean-shaven chin and side-whiskers, Chester A. Arthur “looked like a President.”</a:t>
            </a:r>
          </a:p>
          <a:p>
            <a:pPr algn="l"/>
            <a:r>
              <a:rPr lang="en-US" sz="5600" b="0" i="0" dirty="0">
                <a:solidFill>
                  <a:srgbClr val="0A2458"/>
                </a:solidFill>
                <a:effectLst/>
              </a:rPr>
              <a:t>The son of a Baptist preacher who had emigrated from northern Ireland, Arthur was born in Fairfield, Vermont, in 1829. He was graduated from Union College in 1848, taught school, was admitted to the bar, and practiced law in New York City. Early in the Civil War he served as Quartermaster General of the State of New York.</a:t>
            </a:r>
          </a:p>
          <a:p>
            <a:pPr algn="l"/>
            <a:r>
              <a:rPr lang="en-US" sz="5600" b="0" i="0" dirty="0">
                <a:solidFill>
                  <a:srgbClr val="0A2458"/>
                </a:solidFill>
                <a:effectLst/>
              </a:rPr>
              <a:t>President Grant in 1871 appointed him Collector of the Port of New York. Arthur effectively marshalled the thousand Customs House employees under his supervision on behalf of Roscoe Conkling’s Stalwart Republican machine.</a:t>
            </a:r>
          </a:p>
          <a:p>
            <a:pPr algn="l"/>
            <a:r>
              <a:rPr lang="en-US" sz="5600" b="0" i="0" dirty="0">
                <a:solidFill>
                  <a:srgbClr val="0A2458"/>
                </a:solidFill>
                <a:effectLst/>
              </a:rPr>
              <a:t>Honorable in his personal life and his public career, Arthur nevertheless was a firm believer in the spoils system when it was coming under vehement attack from reformers. He insisted upon honest administration of the Customs House, but staffed it with more employees than it needed, retaining them for their merit as party workers rather than as Government officials.</a:t>
            </a:r>
          </a:p>
          <a:p>
            <a:pPr algn="l"/>
            <a:r>
              <a:rPr lang="en-US" sz="5600" b="0" i="0" dirty="0">
                <a:solidFill>
                  <a:srgbClr val="0A2458"/>
                </a:solidFill>
                <a:effectLst/>
              </a:rPr>
              <a:t>In 1878 President Hayes, attempting to reform the Customs House, ousted Arthur. Conkling and his followers tried to win redress by fighting for the </a:t>
            </a:r>
            <a:r>
              <a:rPr lang="en-US" sz="5600" b="0" i="0" dirty="0" err="1">
                <a:solidFill>
                  <a:srgbClr val="0A2458"/>
                </a:solidFill>
                <a:effectLst/>
              </a:rPr>
              <a:t>renomination</a:t>
            </a:r>
            <a:r>
              <a:rPr lang="en-US" sz="5600" b="0" i="0" dirty="0">
                <a:solidFill>
                  <a:srgbClr val="0A2458"/>
                </a:solidFill>
                <a:effectLst/>
              </a:rPr>
              <a:t> of Grant at the 1880 Republican Convention. Failing, they reluctantly accepted the nomination of Arthur for the Vice Presidency.</a:t>
            </a:r>
          </a:p>
          <a:p>
            <a:pPr algn="l"/>
            <a:r>
              <a:rPr lang="en-US" sz="5600" b="0" i="0" dirty="0">
                <a:solidFill>
                  <a:srgbClr val="0A2458"/>
                </a:solidFill>
                <a:effectLst/>
              </a:rPr>
              <a:t>During his brief tenure as Vice President, Arthur stood firmly beside Conkling in his patronage struggle against President Garfield. But when Arthur succeeded to the Presidency, he was eager to prove himself above machine politics.</a:t>
            </a:r>
          </a:p>
          <a:p>
            <a:pPr algn="l"/>
            <a:r>
              <a:rPr lang="en-US" sz="5600" b="0" i="0" dirty="0">
                <a:solidFill>
                  <a:srgbClr val="0A2458"/>
                </a:solidFill>
                <a:effectLst/>
              </a:rPr>
              <a:t>Avoiding old political friends, he became a man of fashion in his garb and associates, and often was seen with the elite of Washington, New York, and Newport. To the indignation of the Stalwart Republicans, the onetime Collector of the Port of New York became, as President, a champion of civil service reform. Public pressure, heightened by the assassination of Garfield, forced an unwieldy Congress to heed the President.</a:t>
            </a:r>
          </a:p>
          <a:p>
            <a:pPr algn="l"/>
            <a:r>
              <a:rPr lang="en-US" sz="5600" b="0" i="0" dirty="0">
                <a:solidFill>
                  <a:srgbClr val="0A2458"/>
                </a:solidFill>
                <a:effectLst/>
              </a:rPr>
              <a:t>In 1883 Congress passed the Pendleton Act, which established a bipartisan Civil Service Commission, forbade levying political assessments against officeholders, and provided for a “classified system” that made certain Government positions obtainable only through competitive written examinations. The system protected employees against removal for political reasons.</a:t>
            </a:r>
          </a:p>
          <a:p>
            <a:pPr algn="l"/>
            <a:r>
              <a:rPr lang="en-US" sz="5600" b="0" i="0" dirty="0">
                <a:solidFill>
                  <a:srgbClr val="0A2458"/>
                </a:solidFill>
                <a:effectLst/>
              </a:rPr>
              <a:t>Acting independently of party dogma, Arthur also tried to lower tariff rates so the Government would not be embarrassed by annual surpluses of revenue. Congress raised about as many rates as it trimmed, but Arthur signed the Tariff Act of 1883. Aggrieved Westerners and Southerners looked to the Democratic Party for redress, and the tariff began to emerge as a major political issue between the two parties.</a:t>
            </a:r>
          </a:p>
          <a:p>
            <a:pPr algn="l"/>
            <a:r>
              <a:rPr lang="en-US" sz="5600" b="0" i="0" dirty="0">
                <a:solidFill>
                  <a:srgbClr val="0A2458"/>
                </a:solidFill>
                <a:effectLst/>
              </a:rPr>
              <a:t>The Arthur Administration enacted the first general Federal immigration law. Arthur approved a measure in 1882 excluding paupers, criminals, and lunatics. Congress suspended Chinese immigration for ten years, later making the restriction permanent.</a:t>
            </a:r>
          </a:p>
          <a:p>
            <a:pPr algn="l"/>
            <a:r>
              <a:rPr lang="en-US" sz="5600" b="0" i="0" dirty="0">
                <a:solidFill>
                  <a:srgbClr val="0A2458"/>
                </a:solidFill>
                <a:effectLst/>
              </a:rPr>
              <a:t>Arthur demonstrated as President that he was above factions within the Republican Party, if indeed not above the party itself. Perhaps in part his reason was the well-kept secret he had known since a year after he succeeded to the Presidency, that he was suffering from a fatal kidney disease. He kept himself in the running for the Presidential nomination in 1884 in order not to appear that he feared defeat, but was not </a:t>
            </a:r>
            <a:r>
              <a:rPr lang="en-US" sz="5600" b="0" i="0" dirty="0" err="1">
                <a:solidFill>
                  <a:srgbClr val="0A2458"/>
                </a:solidFill>
                <a:effectLst/>
              </a:rPr>
              <a:t>renominated</a:t>
            </a:r>
            <a:r>
              <a:rPr lang="en-US" sz="5600" b="0" i="0" dirty="0">
                <a:solidFill>
                  <a:srgbClr val="0A2458"/>
                </a:solidFill>
                <a:effectLst/>
              </a:rPr>
              <a:t>, and died in 1886. Publisher Alexander K. McClure recalled, “No man ever entered the Presidency so profoundly and widely distrusted, and no one ever retired … more generally respected.”</a:t>
            </a:r>
          </a:p>
          <a:p>
            <a:endParaRPr lang="en-US" dirty="0"/>
          </a:p>
        </p:txBody>
      </p:sp>
      <p:pic>
        <p:nvPicPr>
          <p:cNvPr id="17410" name="Picture 2" descr="Portrait of Chester A. Arthur the 21st President of the United States">
            <a:extLst>
              <a:ext uri="{FF2B5EF4-FFF2-40B4-BE49-F238E27FC236}">
                <a16:creationId xmlns:a16="http://schemas.microsoft.com/office/drawing/2014/main" id="{E88A2F37-3BF3-4A22-BBF5-370741E9D9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50376"/>
            <a:ext cx="3248331" cy="3248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24DB204A-988B-42AB-A110-B980FD3AB4CE}"/>
              </a:ext>
            </a:extLst>
          </p:cNvPr>
          <p:cNvGraphicFramePr>
            <a:graphicFrameLocks noGrp="1"/>
          </p:cNvGraphicFramePr>
          <p:nvPr>
            <p:extLst>
              <p:ext uri="{D42A27DB-BD31-4B8C-83A1-F6EECF244321}">
                <p14:modId xmlns:p14="http://schemas.microsoft.com/office/powerpoint/2010/main" val="745443960"/>
              </p:ext>
            </p:extLst>
          </p:nvPr>
        </p:nvGraphicFramePr>
        <p:xfrm>
          <a:off x="-1" y="0"/>
          <a:ext cx="3348111" cy="1188720"/>
        </p:xfrm>
        <a:graphic>
          <a:graphicData uri="http://schemas.openxmlformats.org/drawingml/2006/table">
            <a:tbl>
              <a:tblPr firstRow="1" bandRow="1">
                <a:tableStyleId>{2D5ABB26-0587-4C30-8999-92F81FD0307C}</a:tableStyleId>
              </a:tblPr>
              <a:tblGrid>
                <a:gridCol w="3348111">
                  <a:extLst>
                    <a:ext uri="{9D8B030D-6E8A-4147-A177-3AD203B41FA5}">
                      <a16:colId xmlns:a16="http://schemas.microsoft.com/office/drawing/2014/main" val="306228309"/>
                    </a:ext>
                  </a:extLst>
                </a:gridCol>
              </a:tblGrid>
              <a:tr h="1150376">
                <a:tc>
                  <a:txBody>
                    <a:bodyPr/>
                    <a:lstStyle/>
                    <a:p>
                      <a:pPr algn="ctr"/>
                      <a:r>
                        <a:rPr lang="en-US" sz="1800" b="0" i="0" kern="1200" cap="small" dirty="0">
                          <a:solidFill>
                            <a:schemeClr val="tx1"/>
                          </a:solidFill>
                          <a:effectLst/>
                          <a:latin typeface="+mn-lt"/>
                          <a:ea typeface="+mn-ea"/>
                          <a:cs typeface="+mn-cs"/>
                        </a:rPr>
                        <a:t>Chester A. Arthur</a:t>
                      </a:r>
                    </a:p>
                    <a:p>
                      <a:pPr algn="ctr"/>
                      <a:r>
                        <a:rPr lang="en-US" sz="1800" b="0" i="0" kern="1200" cap="all" dirty="0">
                          <a:solidFill>
                            <a:schemeClr val="tx1"/>
                          </a:solidFill>
                          <a:effectLst/>
                          <a:latin typeface="+mn-lt"/>
                          <a:ea typeface="+mn-ea"/>
                          <a:cs typeface="+mn-cs"/>
                        </a:rPr>
                        <a:t>THE 21ST PRESIDENT OF THE UNITED STATES</a:t>
                      </a:r>
                    </a:p>
                    <a:p>
                      <a:endParaRPr lang="en-US" dirty="0"/>
                    </a:p>
                  </a:txBody>
                  <a:tcPr/>
                </a:tc>
                <a:extLst>
                  <a:ext uri="{0D108BD9-81ED-4DB2-BD59-A6C34878D82A}">
                    <a16:rowId xmlns:a16="http://schemas.microsoft.com/office/drawing/2014/main" val="3299658362"/>
                  </a:ext>
                </a:extLst>
              </a:tr>
            </a:tbl>
          </a:graphicData>
        </a:graphic>
      </p:graphicFrame>
    </p:spTree>
    <p:extLst>
      <p:ext uri="{BB962C8B-B14F-4D97-AF65-F5344CB8AC3E}">
        <p14:creationId xmlns:p14="http://schemas.microsoft.com/office/powerpoint/2010/main" val="3445284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645AC3-C0B2-4619-B5BC-58DE70F65962}"/>
              </a:ext>
            </a:extLst>
          </p:cNvPr>
          <p:cNvSpPr>
            <a:spLocks noGrp="1"/>
          </p:cNvSpPr>
          <p:nvPr>
            <p:ph sz="half" idx="2"/>
          </p:nvPr>
        </p:nvSpPr>
        <p:spPr>
          <a:xfrm>
            <a:off x="3108961" y="0"/>
            <a:ext cx="9144000" cy="6858000"/>
          </a:xfrm>
        </p:spPr>
        <p:txBody>
          <a:bodyPr>
            <a:normAutofit fontScale="25000" lnSpcReduction="20000"/>
          </a:bodyPr>
          <a:lstStyle/>
          <a:p>
            <a:pPr algn="l"/>
            <a:r>
              <a:rPr lang="en-US" sz="5600" b="0" i="0" dirty="0">
                <a:solidFill>
                  <a:srgbClr val="0A2458"/>
                </a:solidFill>
                <a:effectLst/>
              </a:rPr>
              <a:t>The First Democrat elected after the Civil War, Grover Cleveland was the only President to leave the White House and return for a second term four years later.</a:t>
            </a:r>
          </a:p>
          <a:p>
            <a:pPr algn="l"/>
            <a:r>
              <a:rPr lang="en-US" sz="5600" b="0" i="0" dirty="0">
                <a:solidFill>
                  <a:srgbClr val="0A2458"/>
                </a:solidFill>
                <a:effectLst/>
              </a:rPr>
              <a:t>One of nine children of a Presbyterian minister, Cleveland was born in New Jersey in 1837. He was raised in upstate New York. As a lawyer in Buffalo, he became notable for his single-minded concentration upon whatever task faced him.</a:t>
            </a:r>
          </a:p>
          <a:p>
            <a:pPr algn="l"/>
            <a:r>
              <a:rPr lang="en-US" sz="5600" b="0" i="0" dirty="0">
                <a:solidFill>
                  <a:srgbClr val="0A2458"/>
                </a:solidFill>
                <a:effectLst/>
              </a:rPr>
              <a:t>At 44, he emerged into a political prominence that carried him to the White House in three years. Running as a reformer, he was elected Mayor of Buffalo in 1881, and later, Governor of New York.</a:t>
            </a:r>
          </a:p>
          <a:p>
            <a:pPr algn="l"/>
            <a:r>
              <a:rPr lang="en-US" sz="5600" b="0" i="0" dirty="0">
                <a:solidFill>
                  <a:srgbClr val="0A2458"/>
                </a:solidFill>
                <a:effectLst/>
              </a:rPr>
              <a:t>Cleveland won the Presidency with the combined support of Democrats and reform Republicans, the “Mugwumps,” who disliked the record of his opponent James G. Blaine of Maine.</a:t>
            </a:r>
          </a:p>
          <a:p>
            <a:pPr algn="l"/>
            <a:r>
              <a:rPr lang="en-US" sz="5600" b="0" i="0" dirty="0">
                <a:solidFill>
                  <a:srgbClr val="0A2458"/>
                </a:solidFill>
                <a:effectLst/>
              </a:rPr>
              <a:t>A bachelor, Cleveland was ill at ease at first with all the comforts of the White House. “I must go to dinner,” he wrote a friend, “but I wish it was to eat a pickled herring a Swiss cheese and a chop at Louis’ instead of the French stuff I shall find.” In June 1886 Cleveland married 21-year-old Frances Folsom; he was the only President married in the White House.</a:t>
            </a:r>
          </a:p>
          <a:p>
            <a:pPr algn="l"/>
            <a:r>
              <a:rPr lang="en-US" sz="5600" b="0" i="0" dirty="0">
                <a:solidFill>
                  <a:srgbClr val="0A2458"/>
                </a:solidFill>
                <a:effectLst/>
              </a:rPr>
              <a:t>Cleveland vigorously pursued a policy barring special favors to any economic group. Vetoing a bill to appropriate $10,000 to distribute seed grain among drought-stricken farmers in Texas, he wrote: “Federal aid in such cases encourages the expectation of paternal care on the part of the Government and weakens the sturdiness of our national character. . . . ”</a:t>
            </a:r>
          </a:p>
          <a:p>
            <a:pPr algn="l"/>
            <a:r>
              <a:rPr lang="en-US" sz="5600" b="0" i="0" dirty="0">
                <a:solidFill>
                  <a:srgbClr val="0A2458"/>
                </a:solidFill>
                <a:effectLst/>
              </a:rPr>
              <a:t>He also vetoed many private pension bills to Civil War veterans whose claims were fraudulent. When Congress, pressured by the Grand Army of the Republic, passed a bill granting pensions for disabilities not caused by military service, Cleveland vetoed it, too.</a:t>
            </a:r>
          </a:p>
          <a:p>
            <a:pPr algn="l"/>
            <a:r>
              <a:rPr lang="en-US" sz="5600" b="0" i="0" dirty="0">
                <a:solidFill>
                  <a:srgbClr val="0A2458"/>
                </a:solidFill>
                <a:effectLst/>
              </a:rPr>
              <a:t>He angered the railroads by ordering an investigation of western lands they held by Government grant. He forced them to return 81,000,000 acres. He also signed the Interstate Commerce Act, the first law attempting Federal regulation of the railroads.</a:t>
            </a:r>
          </a:p>
          <a:p>
            <a:pPr algn="l"/>
            <a:r>
              <a:rPr lang="en-US" sz="5600" b="0" i="0" dirty="0">
                <a:solidFill>
                  <a:srgbClr val="0A2458"/>
                </a:solidFill>
                <a:effectLst/>
              </a:rPr>
              <a:t>In December 1887 he called on Congress to reduce high protective tariffs. Told that he had given Republicans an effective issue for the campaign of 1888, he retorted, “What is the use of being elected or re-elected unless you stand for something?” But Cleveland was defeated in 1888; although he won a larger popular majority than the Republican candidate Benjamin Harrison, he received fewer electoral votes.</a:t>
            </a:r>
          </a:p>
          <a:p>
            <a:pPr algn="l"/>
            <a:r>
              <a:rPr lang="en-US" sz="5600" b="0" i="0" dirty="0">
                <a:solidFill>
                  <a:srgbClr val="0A2458"/>
                </a:solidFill>
                <a:effectLst/>
              </a:rPr>
              <a:t>Elected again in 1892, Cleveland faced an acute depression. He dealt directly with the Treasury crisis rather than with business failures, farm mortgage foreclosures, and unemployment. He obtained repeal of the mildly inflationary Sherman Silver Purchase Act and, with the aid of Wall Street, maintained the Treasury’s gold reserve.</a:t>
            </a:r>
          </a:p>
          <a:p>
            <a:pPr algn="l"/>
            <a:r>
              <a:rPr lang="en-US" sz="5600" b="0" i="0" dirty="0">
                <a:solidFill>
                  <a:srgbClr val="0A2458"/>
                </a:solidFill>
                <a:effectLst/>
              </a:rPr>
              <a:t>When railroad strikers in Chicago violated an injunction, Cleveland sent Federal troops to enforce it. “If it takes the entire army and navy of the United States to deliver a post card in Chicago,” he thundered, “that card will be delivered.”</a:t>
            </a:r>
          </a:p>
          <a:p>
            <a:pPr algn="l"/>
            <a:r>
              <a:rPr lang="en-US" sz="5600" b="0" i="0" dirty="0">
                <a:solidFill>
                  <a:srgbClr val="0A2458"/>
                </a:solidFill>
                <a:effectLst/>
              </a:rPr>
              <a:t>Cleveland’s blunt treatment of the railroad strikers stirred the pride of many Americans. So did the vigorous way in which he forced Great Britain to accept arbitration of a disputed boundary in Venezuela. But his policies during the depression were generally unpopular. His party deserted him and nominated William Jennings Bryan in 1896.</a:t>
            </a:r>
          </a:p>
          <a:p>
            <a:pPr algn="l"/>
            <a:r>
              <a:rPr lang="en-US" sz="5600" b="0" i="0" dirty="0">
                <a:solidFill>
                  <a:srgbClr val="0A2458"/>
                </a:solidFill>
                <a:effectLst/>
              </a:rPr>
              <a:t>After leaving the White House, Cleveland lived in retirement in Princeton, New Jersey. He died in 1908.</a:t>
            </a:r>
          </a:p>
          <a:p>
            <a:endParaRPr lang="en-US" dirty="0"/>
          </a:p>
        </p:txBody>
      </p:sp>
      <p:pic>
        <p:nvPicPr>
          <p:cNvPr id="18434" name="Picture 2" descr="Portrait of Grover Cleveland the 22nd and 24th President of the United States">
            <a:extLst>
              <a:ext uri="{FF2B5EF4-FFF2-40B4-BE49-F238E27FC236}">
                <a16:creationId xmlns:a16="http://schemas.microsoft.com/office/drawing/2014/main" id="{A0D7B003-2CCB-4241-9EF9-9C9C1C9C986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1192580"/>
            <a:ext cx="3108960" cy="31089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E6D92A85-FD31-4879-9418-29895255D991}"/>
              </a:ext>
            </a:extLst>
          </p:cNvPr>
          <p:cNvGraphicFramePr>
            <a:graphicFrameLocks noGrp="1"/>
          </p:cNvGraphicFramePr>
          <p:nvPr>
            <p:extLst>
              <p:ext uri="{D42A27DB-BD31-4B8C-83A1-F6EECF244321}">
                <p14:modId xmlns:p14="http://schemas.microsoft.com/office/powerpoint/2010/main" val="568675712"/>
              </p:ext>
            </p:extLst>
          </p:nvPr>
        </p:nvGraphicFramePr>
        <p:xfrm>
          <a:off x="0" y="0"/>
          <a:ext cx="3235569" cy="1192580"/>
        </p:xfrm>
        <a:graphic>
          <a:graphicData uri="http://schemas.openxmlformats.org/drawingml/2006/table">
            <a:tbl>
              <a:tblPr firstRow="1" bandRow="1">
                <a:tableStyleId>{2D5ABB26-0587-4C30-8999-92F81FD0307C}</a:tableStyleId>
              </a:tblPr>
              <a:tblGrid>
                <a:gridCol w="3235569">
                  <a:extLst>
                    <a:ext uri="{9D8B030D-6E8A-4147-A177-3AD203B41FA5}">
                      <a16:colId xmlns:a16="http://schemas.microsoft.com/office/drawing/2014/main" val="2908318567"/>
                    </a:ext>
                  </a:extLst>
                </a:gridCol>
              </a:tblGrid>
              <a:tr h="1192580">
                <a:tc>
                  <a:txBody>
                    <a:bodyPr/>
                    <a:lstStyle/>
                    <a:p>
                      <a:pPr algn="ctr"/>
                      <a:r>
                        <a:rPr lang="en-US" sz="1800" b="0" i="0" kern="1200" cap="small" dirty="0">
                          <a:solidFill>
                            <a:schemeClr val="tx1"/>
                          </a:solidFill>
                          <a:effectLst/>
                          <a:latin typeface="+mn-lt"/>
                          <a:ea typeface="+mn-ea"/>
                          <a:cs typeface="+mn-cs"/>
                        </a:rPr>
                        <a:t>Grover Cleveland</a:t>
                      </a:r>
                    </a:p>
                    <a:p>
                      <a:pPr algn="ctr"/>
                      <a:r>
                        <a:rPr lang="en-US" sz="1800" b="0" i="0" kern="1200" cap="all" dirty="0">
                          <a:solidFill>
                            <a:schemeClr val="tx1"/>
                          </a:solidFill>
                          <a:effectLst/>
                          <a:latin typeface="+mn-lt"/>
                          <a:ea typeface="+mn-ea"/>
                          <a:cs typeface="+mn-cs"/>
                        </a:rPr>
                        <a:t>THE 22ND AND 24TH PRESIDENT OF THE UNITED STATES</a:t>
                      </a:r>
                    </a:p>
                    <a:p>
                      <a:endParaRPr lang="en-US" dirty="0"/>
                    </a:p>
                  </a:txBody>
                  <a:tcPr/>
                </a:tc>
                <a:extLst>
                  <a:ext uri="{0D108BD9-81ED-4DB2-BD59-A6C34878D82A}">
                    <a16:rowId xmlns:a16="http://schemas.microsoft.com/office/drawing/2014/main" val="3459727230"/>
                  </a:ext>
                </a:extLst>
              </a:tr>
            </a:tbl>
          </a:graphicData>
        </a:graphic>
      </p:graphicFrame>
    </p:spTree>
    <p:extLst>
      <p:ext uri="{BB962C8B-B14F-4D97-AF65-F5344CB8AC3E}">
        <p14:creationId xmlns:p14="http://schemas.microsoft.com/office/powerpoint/2010/main" val="94288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8D7C8A-276A-45D0-8905-5FAE4237D394}"/>
              </a:ext>
            </a:extLst>
          </p:cNvPr>
          <p:cNvSpPr>
            <a:spLocks noGrp="1"/>
          </p:cNvSpPr>
          <p:nvPr>
            <p:ph sz="half" idx="2"/>
          </p:nvPr>
        </p:nvSpPr>
        <p:spPr>
          <a:xfrm>
            <a:off x="3238744" y="0"/>
            <a:ext cx="9052560" cy="6858000"/>
          </a:xfrm>
        </p:spPr>
        <p:txBody>
          <a:bodyPr>
            <a:normAutofit fontScale="25000" lnSpcReduction="20000"/>
          </a:bodyPr>
          <a:lstStyle/>
          <a:p>
            <a:pPr algn="l"/>
            <a:r>
              <a:rPr lang="en-US" sz="5600" b="0" i="0" dirty="0">
                <a:solidFill>
                  <a:srgbClr val="0A2458"/>
                </a:solidFill>
                <a:effectLst/>
              </a:rPr>
              <a:t>Nominated for President on the eighth ballot at the 1888 Republican Convention, Benjamin Harrison conducted one of the first “front-porch” campaigns, delivering short speeches to delegations that visited him in Indianapolis. As he was only 5 feet, 6 inches tall, Democrats called him “Little Ben”; Republicans replied that he was big enough to wear the hat of his grandfather, “Old Tippecanoe.”</a:t>
            </a:r>
          </a:p>
          <a:p>
            <a:pPr algn="l"/>
            <a:r>
              <a:rPr lang="en-US" sz="5600" b="0" i="0" dirty="0">
                <a:solidFill>
                  <a:srgbClr val="0A2458"/>
                </a:solidFill>
                <a:effectLst/>
              </a:rPr>
              <a:t>Born in 1833 on a farm by the Ohio River below Cincinnati, Harrison attended Miami University in Ohio and read law in Cincinnati. He moved to Indianapolis, where he practiced law and campaigned for the Republican Party. He married Caroline Lavinia Scott in 1853. After the Civil War–he was Colonel of the 70th Volunteer Infantry–Harrison became a pillar of Indianapolis, enhancing his reputation as a brilliant lawyer.</a:t>
            </a:r>
          </a:p>
          <a:p>
            <a:pPr algn="l"/>
            <a:r>
              <a:rPr lang="en-US" sz="5600" b="0" i="0" dirty="0">
                <a:solidFill>
                  <a:srgbClr val="0A2458"/>
                </a:solidFill>
                <a:effectLst/>
              </a:rPr>
              <a:t>The Democrats defeated him for Governor of Indiana in 1876 by unfairly stigmatizing him as “Kid Gloves” Harrison. In the 1880’s he served in the United States Senate, where he championed Indians. homesteaders, and Civil War veterans.</a:t>
            </a:r>
          </a:p>
          <a:p>
            <a:pPr algn="l"/>
            <a:r>
              <a:rPr lang="en-US" sz="5600" b="0" i="0" dirty="0">
                <a:solidFill>
                  <a:srgbClr val="0A2458"/>
                </a:solidFill>
                <a:effectLst/>
              </a:rPr>
              <a:t>In the Presidential election, Harrison received 100,000 fewer popular votes than Cleveland, but carried the Electoral College 233 to 168. Although Harrison had made no political bargains, his supporters had given innumerable pledges upon his behalf.</a:t>
            </a:r>
          </a:p>
          <a:p>
            <a:pPr algn="l"/>
            <a:r>
              <a:rPr lang="en-US" sz="5600" b="0" i="0" dirty="0">
                <a:solidFill>
                  <a:srgbClr val="0A2458"/>
                </a:solidFill>
                <a:effectLst/>
              </a:rPr>
              <a:t>When Boss Matt Quay of Pennsylvania heard that Harrison ascribed his narrow victory to Providence, Quay exclaimed that Harrison would never know “how close a number of men were compelled to approach… the penitentiary to make him President.”</a:t>
            </a:r>
          </a:p>
          <a:p>
            <a:pPr algn="l"/>
            <a:r>
              <a:rPr lang="en-US" sz="5600" b="0" i="0" dirty="0">
                <a:solidFill>
                  <a:srgbClr val="0A2458"/>
                </a:solidFill>
                <a:effectLst/>
              </a:rPr>
              <a:t>Harrison was proud of the vigorous foreign policy which he helped shape. The first Pan American Congress met in Washington in 1889, establishing an information center which later became the Pan American Union. At the end of his administration Harrison submitted to the Senate a treaty to annex Hawaii; to his disappointment, President Cleveland later withdrew it.</a:t>
            </a:r>
          </a:p>
          <a:p>
            <a:pPr algn="l"/>
            <a:r>
              <a:rPr lang="en-US" sz="5600" b="0" i="0" dirty="0">
                <a:solidFill>
                  <a:srgbClr val="0A2458"/>
                </a:solidFill>
                <a:effectLst/>
              </a:rPr>
              <a:t>Substantial appropriation bills were signed by Harrison for internal improvements, naval expansion, and subsidies for steamship lines. For the first time except in war, Congress appropriated a billion dollars. When critics attacked “the billion-dollar Congress,” Speaker Thomas B. Reed replied, “This is a billion-dollar country.” President Harrison also signed the Sherman Anti-Trust Act “to protect trade and commerce against unlawful restraints and monopolies,” the first Federal act attempting to regulate trusts.</a:t>
            </a:r>
          </a:p>
          <a:p>
            <a:pPr algn="l"/>
            <a:r>
              <a:rPr lang="en-US" sz="5600" b="0" i="0" dirty="0">
                <a:solidFill>
                  <a:srgbClr val="0A2458"/>
                </a:solidFill>
                <a:effectLst/>
              </a:rPr>
              <a:t>The most perplexing domestic problem Harrison faced was the tariff issue. The high tariff rates in effect had created a surplus of money in the Treasury. Low-tariff advocates argued that the surplus was hurting business. Republican leaders in Congress successfully met the challenge. Representative William McKinley and Senator Nelson W. Aldrich framed a still higher tariff bill; some rates were intentionally prohibitive.</a:t>
            </a:r>
          </a:p>
          <a:p>
            <a:pPr algn="l"/>
            <a:r>
              <a:rPr lang="en-US" sz="5600" b="0" i="0" dirty="0">
                <a:solidFill>
                  <a:srgbClr val="0A2458"/>
                </a:solidFill>
                <a:effectLst/>
              </a:rPr>
              <a:t>Harrison tried to make the tariff more acceptable by writing in reciprocity provisions. To cope with the Treasury surplus, the tariff was removed from imported raw sugar; sugar growers within the United States were given two cents a pound bounty on their production.</a:t>
            </a:r>
          </a:p>
          <a:p>
            <a:pPr algn="l"/>
            <a:r>
              <a:rPr lang="en-US" sz="5600" b="0" i="0" dirty="0">
                <a:solidFill>
                  <a:srgbClr val="0A2458"/>
                </a:solidFill>
                <a:effectLst/>
              </a:rPr>
              <a:t>Long before the end of the Harrison Administration, the Treasury surplus had evaporated, and prosperity seemed about to disappear as well. Congressional elections in 1890 went stingingly against the Republicans, and party leaders decided to abandon President Harrison although he had cooperated with Congress on party legislation. Nevertheless, his party </a:t>
            </a:r>
            <a:r>
              <a:rPr lang="en-US" sz="5600" b="0" i="0" dirty="0" err="1">
                <a:solidFill>
                  <a:srgbClr val="0A2458"/>
                </a:solidFill>
                <a:effectLst/>
              </a:rPr>
              <a:t>renominated</a:t>
            </a:r>
            <a:r>
              <a:rPr lang="en-US" sz="5600" b="0" i="0" dirty="0">
                <a:solidFill>
                  <a:srgbClr val="0A2458"/>
                </a:solidFill>
                <a:effectLst/>
              </a:rPr>
              <a:t> him in 1892, but he was defeated by Cleveland.</a:t>
            </a:r>
          </a:p>
          <a:p>
            <a:pPr algn="l"/>
            <a:r>
              <a:rPr lang="en-US" sz="5600" b="0" i="0" dirty="0">
                <a:solidFill>
                  <a:srgbClr val="0A2458"/>
                </a:solidFill>
                <a:effectLst/>
              </a:rPr>
              <a:t>After he left office, Harrison returned to Indianapolis, and married the widowed Mrs. Mary </a:t>
            </a:r>
            <a:r>
              <a:rPr lang="en-US" sz="5600" b="0" i="0" dirty="0" err="1">
                <a:solidFill>
                  <a:srgbClr val="0A2458"/>
                </a:solidFill>
                <a:effectLst/>
              </a:rPr>
              <a:t>Dimmick</a:t>
            </a:r>
            <a:r>
              <a:rPr lang="en-US" sz="5600" b="0" i="0" dirty="0">
                <a:solidFill>
                  <a:srgbClr val="0A2458"/>
                </a:solidFill>
                <a:effectLst/>
              </a:rPr>
              <a:t> in 1896. A dignified elder statesman, he died in 1901.</a:t>
            </a:r>
          </a:p>
          <a:p>
            <a:endParaRPr lang="en-US" dirty="0"/>
          </a:p>
        </p:txBody>
      </p:sp>
      <p:pic>
        <p:nvPicPr>
          <p:cNvPr id="19458" name="Picture 2" descr="Portrait of Chester A. Arthur the 21st President of the United States">
            <a:extLst>
              <a:ext uri="{FF2B5EF4-FFF2-40B4-BE49-F238E27FC236}">
                <a16:creationId xmlns:a16="http://schemas.microsoft.com/office/drawing/2014/main" id="{4DA605F2-D40D-4A52-BCEA-9E5A9A07FF8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48850"/>
            <a:ext cx="3238744" cy="32387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D94073E0-098A-4912-82C4-136C1035D504}"/>
              </a:ext>
            </a:extLst>
          </p:cNvPr>
          <p:cNvGraphicFramePr>
            <a:graphicFrameLocks noGrp="1"/>
          </p:cNvGraphicFramePr>
          <p:nvPr>
            <p:extLst>
              <p:ext uri="{D42A27DB-BD31-4B8C-83A1-F6EECF244321}">
                <p14:modId xmlns:p14="http://schemas.microsoft.com/office/powerpoint/2010/main" val="1273598216"/>
              </p:ext>
            </p:extLst>
          </p:nvPr>
        </p:nvGraphicFramePr>
        <p:xfrm>
          <a:off x="0" y="0"/>
          <a:ext cx="3355926" cy="1248850"/>
        </p:xfrm>
        <a:graphic>
          <a:graphicData uri="http://schemas.openxmlformats.org/drawingml/2006/table">
            <a:tbl>
              <a:tblPr firstRow="1" bandRow="1">
                <a:tableStyleId>{2D5ABB26-0587-4C30-8999-92F81FD0307C}</a:tableStyleId>
              </a:tblPr>
              <a:tblGrid>
                <a:gridCol w="3355926">
                  <a:extLst>
                    <a:ext uri="{9D8B030D-6E8A-4147-A177-3AD203B41FA5}">
                      <a16:colId xmlns:a16="http://schemas.microsoft.com/office/drawing/2014/main" val="2972466353"/>
                    </a:ext>
                  </a:extLst>
                </a:gridCol>
              </a:tblGrid>
              <a:tr h="1248850">
                <a:tc>
                  <a:txBody>
                    <a:bodyPr/>
                    <a:lstStyle/>
                    <a:p>
                      <a:pPr algn="ctr"/>
                      <a:r>
                        <a:rPr lang="en-US" sz="1800" b="0" i="0" kern="1200" cap="small" dirty="0">
                          <a:solidFill>
                            <a:schemeClr val="tx1"/>
                          </a:solidFill>
                          <a:effectLst/>
                          <a:latin typeface="+mn-lt"/>
                          <a:ea typeface="+mn-ea"/>
                          <a:cs typeface="+mn-cs"/>
                        </a:rPr>
                        <a:t>Benjamin Harrison</a:t>
                      </a:r>
                    </a:p>
                    <a:p>
                      <a:pPr algn="ctr"/>
                      <a:r>
                        <a:rPr lang="en-US" sz="1800" b="0" i="0" kern="1200" cap="all" dirty="0">
                          <a:solidFill>
                            <a:schemeClr val="tx1"/>
                          </a:solidFill>
                          <a:effectLst/>
                          <a:latin typeface="+mn-lt"/>
                          <a:ea typeface="+mn-ea"/>
                          <a:cs typeface="+mn-cs"/>
                        </a:rPr>
                        <a:t>THE 23RD PRESIDENT OF THE UNITED STATES</a:t>
                      </a:r>
                    </a:p>
                    <a:p>
                      <a:endParaRPr lang="en-US" dirty="0"/>
                    </a:p>
                  </a:txBody>
                  <a:tcPr/>
                </a:tc>
                <a:extLst>
                  <a:ext uri="{0D108BD9-81ED-4DB2-BD59-A6C34878D82A}">
                    <a16:rowId xmlns:a16="http://schemas.microsoft.com/office/drawing/2014/main" val="3157757840"/>
                  </a:ext>
                </a:extLst>
              </a:tr>
            </a:tbl>
          </a:graphicData>
        </a:graphic>
      </p:graphicFrame>
    </p:spTree>
    <p:extLst>
      <p:ext uri="{BB962C8B-B14F-4D97-AF65-F5344CB8AC3E}">
        <p14:creationId xmlns:p14="http://schemas.microsoft.com/office/powerpoint/2010/main" val="208582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994A8BD-487A-4A54-935C-EF62876BADA6}"/>
              </a:ext>
            </a:extLst>
          </p:cNvPr>
          <p:cNvSpPr>
            <a:spLocks noGrp="1"/>
          </p:cNvSpPr>
          <p:nvPr>
            <p:ph sz="half" idx="2"/>
          </p:nvPr>
        </p:nvSpPr>
        <p:spPr>
          <a:xfrm>
            <a:off x="3052689" y="0"/>
            <a:ext cx="9144000" cy="6858000"/>
          </a:xfrm>
        </p:spPr>
        <p:txBody>
          <a:bodyPr>
            <a:normAutofit fontScale="25000" lnSpcReduction="20000"/>
          </a:bodyPr>
          <a:lstStyle/>
          <a:p>
            <a:pPr algn="l"/>
            <a:r>
              <a:rPr lang="en-US" sz="5600" b="0" i="0" dirty="0">
                <a:solidFill>
                  <a:srgbClr val="0A2458"/>
                </a:solidFill>
                <a:effectLst/>
              </a:rPr>
              <a:t>The First Democrat elected after the Civil War, Grover Cleveland was the only President to leave the White House and return for a second term four years later.</a:t>
            </a:r>
          </a:p>
          <a:p>
            <a:pPr algn="l"/>
            <a:r>
              <a:rPr lang="en-US" sz="5600" b="0" i="0" dirty="0">
                <a:solidFill>
                  <a:srgbClr val="0A2458"/>
                </a:solidFill>
                <a:effectLst/>
              </a:rPr>
              <a:t>One of nine children of a Presbyterian minister, Cleveland was born in New Jersey in 1837. He was raised in upstate New York. As a lawyer in Buffalo, he became notable for his single-minded concentration upon whatever task faced him.</a:t>
            </a:r>
          </a:p>
          <a:p>
            <a:pPr algn="l"/>
            <a:r>
              <a:rPr lang="en-US" sz="5600" b="0" i="0" dirty="0">
                <a:solidFill>
                  <a:srgbClr val="0A2458"/>
                </a:solidFill>
                <a:effectLst/>
              </a:rPr>
              <a:t>At 44, he emerged into a political prominence that carried him to the White House in three years. Running as a reformer, he was elected Mayor of Buffalo in 1881, and later, Governor of New York.</a:t>
            </a:r>
          </a:p>
          <a:p>
            <a:pPr algn="l"/>
            <a:r>
              <a:rPr lang="en-US" sz="5600" b="0" i="0" dirty="0">
                <a:solidFill>
                  <a:srgbClr val="0A2458"/>
                </a:solidFill>
                <a:effectLst/>
              </a:rPr>
              <a:t>Cleveland won the Presidency with the combined support of Democrats and reform Republicans, the “Mugwumps,” who disliked the record of his opponent James G. Blaine of Maine.</a:t>
            </a:r>
          </a:p>
          <a:p>
            <a:pPr algn="l"/>
            <a:r>
              <a:rPr lang="en-US" sz="5600" b="0" i="0" dirty="0">
                <a:solidFill>
                  <a:srgbClr val="0A2458"/>
                </a:solidFill>
                <a:effectLst/>
              </a:rPr>
              <a:t>A bachelor, Cleveland was ill at ease at first with all the comforts of the White House. “I must go to dinner,” he wrote a friend, “but I wish it was to eat a pickled herring a Swiss cheese and a chop at Louis’ instead of the French stuff I shall find.” In June 1886 Cleveland married 21-year-old Frances Folsom; he was the only President married in the White House.</a:t>
            </a:r>
          </a:p>
          <a:p>
            <a:pPr algn="l"/>
            <a:r>
              <a:rPr lang="en-US" sz="5600" b="0" i="0" dirty="0">
                <a:solidFill>
                  <a:srgbClr val="0A2458"/>
                </a:solidFill>
                <a:effectLst/>
              </a:rPr>
              <a:t>Cleveland vigorously pursued a policy barring special favors to any economic group. Vetoing a bill to appropriate $10,000 to distribute seed grain among drought-stricken farmers in Texas, he wrote: “Federal aid in such cases encourages the expectation of paternal care on the part of the Government and weakens the sturdiness of our national character. . . . ”</a:t>
            </a:r>
          </a:p>
          <a:p>
            <a:pPr algn="l"/>
            <a:r>
              <a:rPr lang="en-US" sz="5600" b="0" i="0" dirty="0">
                <a:solidFill>
                  <a:srgbClr val="0A2458"/>
                </a:solidFill>
                <a:effectLst/>
              </a:rPr>
              <a:t>He also vetoed many private pension bills to Civil War veterans whose claims were fraudulent. When Congress, pressured by the Grand Army of the Republic, passed a bill granting pensions for disabilities not caused by military service, Cleveland vetoed it, too.</a:t>
            </a:r>
          </a:p>
          <a:p>
            <a:pPr algn="l"/>
            <a:r>
              <a:rPr lang="en-US" sz="5600" b="0" i="0" dirty="0">
                <a:solidFill>
                  <a:srgbClr val="0A2458"/>
                </a:solidFill>
                <a:effectLst/>
              </a:rPr>
              <a:t>He angered the railroads by ordering an investigation of western lands they held by Government grant. He forced them to return 81,000,000 acres. He also signed the Interstate Commerce Act, the first law attempting Federal regulation of the railroads.</a:t>
            </a:r>
          </a:p>
          <a:p>
            <a:pPr algn="l"/>
            <a:r>
              <a:rPr lang="en-US" sz="5600" b="0" i="0" dirty="0">
                <a:solidFill>
                  <a:srgbClr val="0A2458"/>
                </a:solidFill>
                <a:effectLst/>
              </a:rPr>
              <a:t>In December 1887 he called on Congress to reduce high protective tariffs. Told that he had given Republicans an effective issue for the campaign of 1888, he retorted, “What is the use of being elected or re-elected unless you stand for something?” But Cleveland was defeated in 1888; although he won a larger popular majority than the Republican candidate Benjamin Harrison, he received fewer electoral votes.</a:t>
            </a:r>
          </a:p>
          <a:p>
            <a:pPr algn="l"/>
            <a:r>
              <a:rPr lang="en-US" sz="5600" b="0" i="0" dirty="0">
                <a:solidFill>
                  <a:srgbClr val="0A2458"/>
                </a:solidFill>
                <a:effectLst/>
              </a:rPr>
              <a:t>Elected again in 1892, Cleveland faced an acute depression. He dealt directly with the Treasury crisis rather than with business failures, farm mortgage foreclosures, and unemployment. He obtained repeal of the mildly inflationary Sherman Silver Purchase Act and, with the aid of Wall Street, maintained the Treasury’s gold reserve.</a:t>
            </a:r>
          </a:p>
          <a:p>
            <a:pPr algn="l"/>
            <a:r>
              <a:rPr lang="en-US" sz="5600" b="0" i="0" dirty="0">
                <a:solidFill>
                  <a:srgbClr val="0A2458"/>
                </a:solidFill>
                <a:effectLst/>
              </a:rPr>
              <a:t>When railroad strikers in Chicago violated an injunction, Cleveland sent Federal troops to enforce it. “If it takes the entire army and navy of the United States to deliver a post card in Chicago,” he thundered, “that card will be delivered.”</a:t>
            </a:r>
          </a:p>
          <a:p>
            <a:pPr algn="l"/>
            <a:r>
              <a:rPr lang="en-US" sz="5600" b="0" i="0" dirty="0">
                <a:solidFill>
                  <a:srgbClr val="0A2458"/>
                </a:solidFill>
                <a:effectLst/>
              </a:rPr>
              <a:t>Cleveland’s blunt treatment of the railroad strikers stirred the pride of many Americans. So did the vigorous way in which he forced Great Britain to accept arbitration of a disputed boundary in Venezuela. But his policies during the depression were generally unpopular. His party deserted him and nominated William Jennings Bryan in 1896.</a:t>
            </a:r>
          </a:p>
          <a:p>
            <a:pPr algn="l"/>
            <a:r>
              <a:rPr lang="en-US" sz="5600" b="0" i="0" dirty="0">
                <a:solidFill>
                  <a:srgbClr val="0A2458"/>
                </a:solidFill>
                <a:effectLst/>
              </a:rPr>
              <a:t>After leaving the White House, Cleveland lived in retirement in Princeton, New Jersey. He died in 1908.</a:t>
            </a:r>
          </a:p>
          <a:p>
            <a:endParaRPr lang="en-US" dirty="0"/>
          </a:p>
        </p:txBody>
      </p:sp>
      <p:pic>
        <p:nvPicPr>
          <p:cNvPr id="20482" name="Picture 2" descr="Portrait of Grover Cleveland the 22nd and 24th President of the United States">
            <a:extLst>
              <a:ext uri="{FF2B5EF4-FFF2-40B4-BE49-F238E27FC236}">
                <a16:creationId xmlns:a16="http://schemas.microsoft.com/office/drawing/2014/main" id="{E0CC0387-E690-4857-BC5F-47372839AD1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62918"/>
            <a:ext cx="3052689" cy="30526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458EB816-F334-4840-A37C-C693E3D0FE29}"/>
              </a:ext>
            </a:extLst>
          </p:cNvPr>
          <p:cNvGraphicFramePr>
            <a:graphicFrameLocks noGrp="1"/>
          </p:cNvGraphicFramePr>
          <p:nvPr>
            <p:extLst>
              <p:ext uri="{D42A27DB-BD31-4B8C-83A1-F6EECF244321}">
                <p14:modId xmlns:p14="http://schemas.microsoft.com/office/powerpoint/2010/main" val="658466160"/>
              </p:ext>
            </p:extLst>
          </p:nvPr>
        </p:nvGraphicFramePr>
        <p:xfrm>
          <a:off x="-1" y="0"/>
          <a:ext cx="3052689" cy="1463040"/>
        </p:xfrm>
        <a:graphic>
          <a:graphicData uri="http://schemas.openxmlformats.org/drawingml/2006/table">
            <a:tbl>
              <a:tblPr firstRow="1" bandRow="1">
                <a:tableStyleId>{2D5ABB26-0587-4C30-8999-92F81FD0307C}</a:tableStyleId>
              </a:tblPr>
              <a:tblGrid>
                <a:gridCol w="3052689">
                  <a:extLst>
                    <a:ext uri="{9D8B030D-6E8A-4147-A177-3AD203B41FA5}">
                      <a16:colId xmlns:a16="http://schemas.microsoft.com/office/drawing/2014/main" val="3795346929"/>
                    </a:ext>
                  </a:extLst>
                </a:gridCol>
              </a:tblGrid>
              <a:tr h="1262918">
                <a:tc>
                  <a:txBody>
                    <a:bodyPr/>
                    <a:lstStyle/>
                    <a:p>
                      <a:pPr algn="ctr"/>
                      <a:r>
                        <a:rPr lang="en-US" sz="1800" b="0" i="0" kern="1200" cap="small" dirty="0">
                          <a:solidFill>
                            <a:schemeClr val="tx1"/>
                          </a:solidFill>
                          <a:effectLst/>
                          <a:latin typeface="+mn-lt"/>
                          <a:ea typeface="+mn-ea"/>
                          <a:cs typeface="+mn-cs"/>
                        </a:rPr>
                        <a:t>Grover Cleveland</a:t>
                      </a:r>
                    </a:p>
                    <a:p>
                      <a:pPr algn="ctr"/>
                      <a:r>
                        <a:rPr lang="en-US" sz="1800" b="0" i="0" kern="1200" cap="all" dirty="0">
                          <a:solidFill>
                            <a:schemeClr val="tx1"/>
                          </a:solidFill>
                          <a:effectLst/>
                          <a:latin typeface="+mn-lt"/>
                          <a:ea typeface="+mn-ea"/>
                          <a:cs typeface="+mn-cs"/>
                        </a:rPr>
                        <a:t>THE 22ND AND 24TH PRESIDENT OF THE UNITED STATES</a:t>
                      </a:r>
                    </a:p>
                    <a:p>
                      <a:endParaRPr lang="en-US" dirty="0"/>
                    </a:p>
                  </a:txBody>
                  <a:tcPr/>
                </a:tc>
                <a:extLst>
                  <a:ext uri="{0D108BD9-81ED-4DB2-BD59-A6C34878D82A}">
                    <a16:rowId xmlns:a16="http://schemas.microsoft.com/office/drawing/2014/main" val="3034871997"/>
                  </a:ext>
                </a:extLst>
              </a:tr>
            </a:tbl>
          </a:graphicData>
        </a:graphic>
      </p:graphicFrame>
    </p:spTree>
    <p:extLst>
      <p:ext uri="{BB962C8B-B14F-4D97-AF65-F5344CB8AC3E}">
        <p14:creationId xmlns:p14="http://schemas.microsoft.com/office/powerpoint/2010/main" val="1817402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4D931D-19C0-4E5C-B03A-D9CD696E340F}"/>
              </a:ext>
            </a:extLst>
          </p:cNvPr>
          <p:cNvSpPr>
            <a:spLocks noGrp="1"/>
          </p:cNvSpPr>
          <p:nvPr>
            <p:ph sz="half" idx="2"/>
          </p:nvPr>
        </p:nvSpPr>
        <p:spPr>
          <a:xfrm>
            <a:off x="3309083" y="0"/>
            <a:ext cx="8503920" cy="6858000"/>
          </a:xfrm>
        </p:spPr>
        <p:txBody>
          <a:bodyPr>
            <a:normAutofit fontScale="25000" lnSpcReduction="20000"/>
          </a:bodyPr>
          <a:lstStyle/>
          <a:p>
            <a:pPr algn="l"/>
            <a:r>
              <a:rPr lang="en-US" sz="5200" b="0" i="0" dirty="0">
                <a:solidFill>
                  <a:srgbClr val="0A2458"/>
                </a:solidFill>
                <a:effectLst/>
              </a:rPr>
              <a:t>At the 1896 Republican Convention, in time of depression, the wealthy Cleveland businessman Marcus Alonzo Hanna ensured the nomination of his friend William McKinley as “the advance agent of prosperity.” The Democrats, advocating the “free and unlimited coinage of both silver and gold”–which would have mildly inflated the currency–nominated William Jennings Bryan.</a:t>
            </a:r>
          </a:p>
          <a:p>
            <a:pPr algn="l"/>
            <a:r>
              <a:rPr lang="en-US" sz="5200" b="0" i="0" dirty="0">
                <a:solidFill>
                  <a:srgbClr val="0A2458"/>
                </a:solidFill>
                <a:effectLst/>
              </a:rPr>
              <a:t>While Hanna used large contributions from eastern Republicans frightened by Bryan’s views on silver, McKinley met delegations on his front porch in Canton, Ohio. He won by the largest majority of popular votes since 1872.</a:t>
            </a:r>
          </a:p>
          <a:p>
            <a:pPr algn="l"/>
            <a:r>
              <a:rPr lang="en-US" sz="5200" b="0" i="0" dirty="0">
                <a:solidFill>
                  <a:srgbClr val="0A2458"/>
                </a:solidFill>
                <a:effectLst/>
              </a:rPr>
              <a:t>Born in Niles, Ohio, in 1843, McKinley briefly attended Allegheny College, and was teaching in a country school when the Civil War broke out. Enlisting as a private in the Union Army, he was mustered out at the end of the war as a brevet major of volunteers. He studied law, opened an office in Canton, Ohio, and married Ida Saxton, daughter of a local banker.</a:t>
            </a:r>
          </a:p>
          <a:p>
            <a:pPr algn="l"/>
            <a:r>
              <a:rPr lang="en-US" sz="5200" b="0" i="0" dirty="0">
                <a:solidFill>
                  <a:srgbClr val="0A2458"/>
                </a:solidFill>
                <a:effectLst/>
              </a:rPr>
              <a:t>At 34, McKinley won a seat in Congress. His attractive personality, exemplary character, and quick intelligence enabled him to rise rapidly. He was appointed to the powerful Ways and Means Committee. Robert M. La Follette, Sr., who served with him, recalled that he generally “represented the newer view,” and “on the great new questions .. was generally on the side of the public and against private interests.”</a:t>
            </a:r>
          </a:p>
          <a:p>
            <a:pPr algn="l"/>
            <a:r>
              <a:rPr lang="en-US" sz="5200" b="0" i="0" dirty="0">
                <a:solidFill>
                  <a:srgbClr val="0A2458"/>
                </a:solidFill>
                <a:effectLst/>
              </a:rPr>
              <a:t>During his 14 years in the House, he became the leading Republican tariff expert, giving his name to the measure enacted in 1890. The next year he was elected Governor of Ohio, serving two terms.</a:t>
            </a:r>
          </a:p>
          <a:p>
            <a:pPr algn="l"/>
            <a:r>
              <a:rPr lang="en-US" sz="5200" b="0" i="0" dirty="0">
                <a:solidFill>
                  <a:srgbClr val="0A2458"/>
                </a:solidFill>
                <a:effectLst/>
              </a:rPr>
              <a:t>When McKinley became President, the depression of 1893 had almost run its course and with it the extreme agitation over silver. Deferring action on the money question, he called Congress into special session to enact the highest tariff in history.</a:t>
            </a:r>
          </a:p>
          <a:p>
            <a:pPr algn="l"/>
            <a:r>
              <a:rPr lang="en-US" sz="5200" b="0" i="0" dirty="0">
                <a:solidFill>
                  <a:srgbClr val="0A2458"/>
                </a:solidFill>
                <a:effectLst/>
              </a:rPr>
              <a:t>In the friendly atmosphere of the McKinley Administration, industrial combinations developed at an unprecedented pace. Newspapers caricatured McKinley as a little boy led around by “</a:t>
            </a:r>
            <a:r>
              <a:rPr lang="en-US" sz="5200" b="0" i="0" dirty="0" err="1">
                <a:solidFill>
                  <a:srgbClr val="0A2458"/>
                </a:solidFill>
                <a:effectLst/>
              </a:rPr>
              <a:t>Nursie</a:t>
            </a:r>
            <a:r>
              <a:rPr lang="en-US" sz="5200" b="0" i="0" dirty="0">
                <a:solidFill>
                  <a:srgbClr val="0A2458"/>
                </a:solidFill>
                <a:effectLst/>
              </a:rPr>
              <a:t>” Hanna, the representative of the trusts. However, McKinley was not dominated by Hanna; he condemned the trusts as “dangerous conspiracies against the public good.”</a:t>
            </a:r>
          </a:p>
          <a:p>
            <a:pPr algn="l"/>
            <a:r>
              <a:rPr lang="en-US" sz="5200" b="0" i="0" dirty="0">
                <a:solidFill>
                  <a:srgbClr val="0A2458"/>
                </a:solidFill>
                <a:effectLst/>
              </a:rPr>
              <a:t>Not prosperity, but foreign policy, dominated McKinley’s Administration. Reporting the stalemate between Spanish forces and revolutionaries in Cuba, newspapers screamed that a quarter of the population was dead and the rest suffering acutely. Public indignation brought pressure upon the President for war. Unable to restrain Congress or the American people, McKinley delivered his message of neutral intervention in April 1898. Congress thereupon voted three resolutions tantamount to a declaration of war for the liberation and independence of Cuba.</a:t>
            </a:r>
          </a:p>
          <a:p>
            <a:pPr algn="l"/>
            <a:r>
              <a:rPr lang="en-US" sz="5200" b="0" i="0" dirty="0">
                <a:solidFill>
                  <a:srgbClr val="0A2458"/>
                </a:solidFill>
                <a:effectLst/>
              </a:rPr>
              <a:t>In the 100-day war, the United States destroyed the Spanish fleet outside Santiago harbor in Cuba, seized Manila in the Philippines, and occupied Puerto Rico.</a:t>
            </a:r>
          </a:p>
          <a:p>
            <a:pPr algn="l"/>
            <a:r>
              <a:rPr lang="en-US" sz="5200" b="0" i="0" dirty="0">
                <a:solidFill>
                  <a:srgbClr val="0A2458"/>
                </a:solidFill>
                <a:effectLst/>
              </a:rPr>
              <a:t>“Uncle Joe” Cannon, later Speaker of the House, once said that McKinley kept his ear so close to the ground that it was full of grasshoppers. When McKinley was undecided what to do about Spanish possessions other than Cuba, he toured the country and detected an imperialist sentiment. Thus the United States annexed the Philippines, Guam, and Puerto Rico.</a:t>
            </a:r>
          </a:p>
          <a:p>
            <a:pPr algn="l"/>
            <a:r>
              <a:rPr lang="en-US" sz="5200" b="0" i="0" dirty="0">
                <a:solidFill>
                  <a:srgbClr val="0A2458"/>
                </a:solidFill>
                <a:effectLst/>
              </a:rPr>
              <a:t>In 1900, McKinley again campaigned against Bryan. While Bryan inveighed against imperialism, McKinley quietly stood for “the full dinner pail.”</a:t>
            </a:r>
          </a:p>
          <a:p>
            <a:pPr algn="l"/>
            <a:r>
              <a:rPr lang="en-US" sz="5200" b="0" i="0" dirty="0">
                <a:solidFill>
                  <a:srgbClr val="0A2458"/>
                </a:solidFill>
                <a:effectLst/>
              </a:rPr>
              <a:t>His second term, which had begun auspiciously, came to a tragic end in September 1901. He was standing in a receiving line at the Buffalo Pan-American Exposition when a deranged anarchist shot him twice. He died eight days later.</a:t>
            </a:r>
          </a:p>
          <a:p>
            <a:endParaRPr lang="en-US" dirty="0"/>
          </a:p>
        </p:txBody>
      </p:sp>
      <p:pic>
        <p:nvPicPr>
          <p:cNvPr id="21506" name="Picture 2" descr="Portrait of William McKinley, the 25th President of the United States">
            <a:extLst>
              <a:ext uri="{FF2B5EF4-FFF2-40B4-BE49-F238E27FC236}">
                <a16:creationId xmlns:a16="http://schemas.microsoft.com/office/drawing/2014/main" id="{69C7218A-697A-4E52-A610-034909923E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20714"/>
            <a:ext cx="3309083" cy="3309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A631B3CB-50C6-4F97-BBDD-F841B3D13728}"/>
              </a:ext>
            </a:extLst>
          </p:cNvPr>
          <p:cNvGraphicFramePr>
            <a:graphicFrameLocks noGrp="1"/>
          </p:cNvGraphicFramePr>
          <p:nvPr>
            <p:extLst>
              <p:ext uri="{D42A27DB-BD31-4B8C-83A1-F6EECF244321}">
                <p14:modId xmlns:p14="http://schemas.microsoft.com/office/powerpoint/2010/main" val="4089106788"/>
              </p:ext>
            </p:extLst>
          </p:nvPr>
        </p:nvGraphicFramePr>
        <p:xfrm>
          <a:off x="0" y="0"/>
          <a:ext cx="3309083" cy="1220714"/>
        </p:xfrm>
        <a:graphic>
          <a:graphicData uri="http://schemas.openxmlformats.org/drawingml/2006/table">
            <a:tbl>
              <a:tblPr firstRow="1" bandRow="1">
                <a:tableStyleId>{2D5ABB26-0587-4C30-8999-92F81FD0307C}</a:tableStyleId>
              </a:tblPr>
              <a:tblGrid>
                <a:gridCol w="3309083">
                  <a:extLst>
                    <a:ext uri="{9D8B030D-6E8A-4147-A177-3AD203B41FA5}">
                      <a16:colId xmlns:a16="http://schemas.microsoft.com/office/drawing/2014/main" val="757762603"/>
                    </a:ext>
                  </a:extLst>
                </a:gridCol>
              </a:tblGrid>
              <a:tr h="1220714">
                <a:tc>
                  <a:txBody>
                    <a:bodyPr/>
                    <a:lstStyle/>
                    <a:p>
                      <a:pPr algn="ctr"/>
                      <a:r>
                        <a:rPr lang="en-US" sz="1800" b="0" i="0" kern="1200" cap="small" dirty="0">
                          <a:solidFill>
                            <a:schemeClr val="tx1"/>
                          </a:solidFill>
                          <a:effectLst/>
                          <a:latin typeface="+mn-lt"/>
                          <a:ea typeface="+mn-ea"/>
                          <a:cs typeface="+mn-cs"/>
                        </a:rPr>
                        <a:t>William McKinley</a:t>
                      </a:r>
                    </a:p>
                    <a:p>
                      <a:pPr algn="ctr"/>
                      <a:r>
                        <a:rPr lang="en-US" sz="1800" b="0" i="0" kern="1200" cap="all" dirty="0">
                          <a:solidFill>
                            <a:schemeClr val="tx1"/>
                          </a:solidFill>
                          <a:effectLst/>
                          <a:latin typeface="+mn-lt"/>
                          <a:ea typeface="+mn-ea"/>
                          <a:cs typeface="+mn-cs"/>
                        </a:rPr>
                        <a:t>THE 25TH PRESIDENT OF THE UNITED STATES</a:t>
                      </a:r>
                    </a:p>
                    <a:p>
                      <a:endParaRPr lang="en-US" dirty="0"/>
                    </a:p>
                  </a:txBody>
                  <a:tcPr/>
                </a:tc>
                <a:extLst>
                  <a:ext uri="{0D108BD9-81ED-4DB2-BD59-A6C34878D82A}">
                    <a16:rowId xmlns:a16="http://schemas.microsoft.com/office/drawing/2014/main" val="764352933"/>
                  </a:ext>
                </a:extLst>
              </a:tr>
            </a:tbl>
          </a:graphicData>
        </a:graphic>
      </p:graphicFrame>
    </p:spTree>
    <p:extLst>
      <p:ext uri="{BB962C8B-B14F-4D97-AF65-F5344CB8AC3E}">
        <p14:creationId xmlns:p14="http://schemas.microsoft.com/office/powerpoint/2010/main" val="581520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88C1DE-3DCF-46AA-927C-C82DF8F89AFF}"/>
              </a:ext>
            </a:extLst>
          </p:cNvPr>
          <p:cNvSpPr>
            <a:spLocks noGrp="1"/>
          </p:cNvSpPr>
          <p:nvPr>
            <p:ph sz="half" idx="2"/>
          </p:nvPr>
        </p:nvSpPr>
        <p:spPr>
          <a:xfrm>
            <a:off x="3027729" y="0"/>
            <a:ext cx="8869680" cy="6858000"/>
          </a:xfrm>
        </p:spPr>
        <p:txBody>
          <a:bodyPr>
            <a:normAutofit fontScale="25000" lnSpcReduction="20000"/>
          </a:bodyPr>
          <a:lstStyle/>
          <a:p>
            <a:pPr algn="l"/>
            <a:r>
              <a:rPr lang="en-US" sz="5200" b="0" i="0" dirty="0">
                <a:solidFill>
                  <a:srgbClr val="0A2458"/>
                </a:solidFill>
                <a:effectLst/>
              </a:rPr>
              <a:t>With the assassination of President McKinley, Theodore Roosevelt, not quite 43, became the youngest President in the Nation’s history. He brought new excitement and power to the Presidency, as he vigorously led Congress and the American public toward progressive reforms and a strong foreign policy.</a:t>
            </a:r>
          </a:p>
          <a:p>
            <a:pPr algn="l"/>
            <a:r>
              <a:rPr lang="en-US" sz="5200" b="0" i="0" dirty="0">
                <a:solidFill>
                  <a:srgbClr val="0A2458"/>
                </a:solidFill>
                <a:effectLst/>
              </a:rPr>
              <a:t>He took the view that the President as a “steward of the people” should take whatever action necessary for the public good unless expressly forbidden by law or the Constitution.” I did not usurp power,” he wrote, “but I did greatly broaden the use of executive power.”</a:t>
            </a:r>
          </a:p>
          <a:p>
            <a:pPr algn="l"/>
            <a:r>
              <a:rPr lang="en-US" sz="5200" b="0" i="0" dirty="0">
                <a:solidFill>
                  <a:srgbClr val="0A2458"/>
                </a:solidFill>
                <a:effectLst/>
              </a:rPr>
              <a:t>Roosevelt’s youth differed sharply from that of the log cabin Presidents. He was born in New York City in 1858 into a wealthy family, but he too struggled–against ill health–and in his triumph became an advocate of the strenuous life.</a:t>
            </a:r>
          </a:p>
          <a:p>
            <a:pPr algn="l"/>
            <a:r>
              <a:rPr lang="en-US" sz="5200" b="0" i="0" dirty="0">
                <a:solidFill>
                  <a:srgbClr val="0A2458"/>
                </a:solidFill>
                <a:effectLst/>
              </a:rPr>
              <a:t>In 1884 his first wife, Alice Lee Roosevelt, and his mother died on the same day. Roosevelt spent much of the next two years on his ranch in the Badlands of Dakota Territory. There he mastered his sorrow as he lived in the saddle, driving cattle, hunting big game–he even captured an outlaw. On a visit to London, he married Edith </a:t>
            </a:r>
            <a:r>
              <a:rPr lang="en-US" sz="5200" b="0" i="0" dirty="0" err="1">
                <a:solidFill>
                  <a:srgbClr val="0A2458"/>
                </a:solidFill>
                <a:effectLst/>
              </a:rPr>
              <a:t>Carow</a:t>
            </a:r>
            <a:r>
              <a:rPr lang="en-US" sz="5200" b="0" i="0" dirty="0">
                <a:solidFill>
                  <a:srgbClr val="0A2458"/>
                </a:solidFill>
                <a:effectLst/>
              </a:rPr>
              <a:t> in December 1886.</a:t>
            </a:r>
          </a:p>
          <a:p>
            <a:pPr algn="l"/>
            <a:r>
              <a:rPr lang="en-US" sz="5200" b="0" i="0" dirty="0">
                <a:solidFill>
                  <a:srgbClr val="0A2458"/>
                </a:solidFill>
                <a:effectLst/>
              </a:rPr>
              <a:t>During the Spanish-American War, Roosevelt was lieutenant colonel of the Rough Rider Regiment, which he led on a charge at the battle of San Juan. He was one of the most conspicuous heroes of the war.</a:t>
            </a:r>
          </a:p>
          <a:p>
            <a:pPr algn="l"/>
            <a:r>
              <a:rPr lang="en-US" sz="5200" b="0" i="0" dirty="0">
                <a:solidFill>
                  <a:srgbClr val="0A2458"/>
                </a:solidFill>
                <a:effectLst/>
              </a:rPr>
              <a:t>Boss Tom Platt, needing a hero to draw attention away from scandals in New York State, accepted Roosevelt as the Republican candidate for Governor in 1898. Roosevelt won and served with distinction.</a:t>
            </a:r>
          </a:p>
          <a:p>
            <a:pPr algn="l"/>
            <a:r>
              <a:rPr lang="en-US" sz="5200" b="0" i="0" dirty="0">
                <a:solidFill>
                  <a:srgbClr val="0A2458"/>
                </a:solidFill>
                <a:effectLst/>
              </a:rPr>
              <a:t>As President, Roosevelt held the ideal that the Government should be the great arbiter of the conflicting economic forces in the Nation, especially between capital and labor, guaranteeing justice to each and dispensing favors to none.</a:t>
            </a:r>
          </a:p>
          <a:p>
            <a:pPr algn="l"/>
            <a:r>
              <a:rPr lang="en-US" sz="5200" b="0" i="0" dirty="0">
                <a:solidFill>
                  <a:srgbClr val="0A2458"/>
                </a:solidFill>
                <a:effectLst/>
              </a:rPr>
              <a:t>Roosevelt emerged spectacularly as a “trust buster” by forcing the dissolution of a great railroad combination in the Northwest. Other antitrust suits under the Sherman Act followed.</a:t>
            </a:r>
          </a:p>
          <a:p>
            <a:pPr algn="l"/>
            <a:r>
              <a:rPr lang="en-US" sz="5200" b="0" i="0" dirty="0">
                <a:solidFill>
                  <a:srgbClr val="0A2458"/>
                </a:solidFill>
                <a:effectLst/>
              </a:rPr>
              <a:t>Roosevelt steered the United States more actively into world politics. He liked to quote a favorite proverb, “Speak softly and carry a big stick. . . . ”</a:t>
            </a:r>
          </a:p>
          <a:p>
            <a:pPr algn="l"/>
            <a:r>
              <a:rPr lang="en-US" sz="5200" b="0" i="0" dirty="0">
                <a:solidFill>
                  <a:srgbClr val="0A2458"/>
                </a:solidFill>
                <a:effectLst/>
              </a:rPr>
              <a:t>Aware of the strategic need for a shortcut between the Atlantic and Pacific, Roosevelt ensured the construction of the Panama Canal. His corollary to the Monroe Doctrine prevented the establishment of foreign bases in the Caribbean and arrogated the sole right of intervention in Latin America to the United States.</a:t>
            </a:r>
          </a:p>
          <a:p>
            <a:pPr algn="l"/>
            <a:r>
              <a:rPr lang="en-US" sz="5200" b="0" i="0" dirty="0">
                <a:solidFill>
                  <a:srgbClr val="0A2458"/>
                </a:solidFill>
                <a:effectLst/>
              </a:rPr>
              <a:t>He won the Nobel Peace Prize for mediating the Russo-Japanese War, reached a Gentleman’s Agreement on immigration with Japan, and sent the Great White Fleet on a goodwill tour of the world.</a:t>
            </a:r>
          </a:p>
          <a:p>
            <a:pPr algn="l"/>
            <a:r>
              <a:rPr lang="en-US" sz="5200" b="0" i="0" dirty="0">
                <a:solidFill>
                  <a:srgbClr val="0A2458"/>
                </a:solidFill>
                <a:effectLst/>
              </a:rPr>
              <a:t>Some of Theodore Roosevelt’s most effective achievements were in conservation. He added enormously to the national forests in the West, reserved lands for public use, and fostered great irrigation projects.</a:t>
            </a:r>
          </a:p>
          <a:p>
            <a:pPr algn="l"/>
            <a:r>
              <a:rPr lang="en-US" sz="5200" b="0" i="0" dirty="0">
                <a:solidFill>
                  <a:srgbClr val="0A2458"/>
                </a:solidFill>
                <a:effectLst/>
              </a:rPr>
              <a:t>He crusaded endlessly on matters big and small, exciting audiences with his high-pitched voice, jutting jaw, and pounding fist. “The life of strenuous endeavor” was a must for those around him, as he romped with his five younger children and led ambassadors on hikes through Rock Creek Park in Washington, D.C.</a:t>
            </a:r>
          </a:p>
          <a:p>
            <a:pPr algn="l"/>
            <a:r>
              <a:rPr lang="en-US" sz="5200" b="0" i="0" dirty="0">
                <a:solidFill>
                  <a:srgbClr val="0A2458"/>
                </a:solidFill>
                <a:effectLst/>
              </a:rPr>
              <a:t>Leaving the Presidency in 1909, Roosevelt went on an African safari, then jumped back into politics. In 1912 he ran for President on a Progressive ticket. To reporters he once remarked that he felt as fit as a bull moose, the name of his new party.</a:t>
            </a:r>
          </a:p>
          <a:p>
            <a:pPr algn="l"/>
            <a:r>
              <a:rPr lang="en-US" sz="5200" b="0" i="0" dirty="0">
                <a:solidFill>
                  <a:srgbClr val="0A2458"/>
                </a:solidFill>
                <a:effectLst/>
              </a:rPr>
              <a:t>While campaigning in Milwaukee, he was shot in the chest by a fanatic. Roosevelt soon recovered, but his words at that time would have been applicable at the time of his death in 1919: “No man has had a happier life than I have led; a happier life in every way.”</a:t>
            </a:r>
          </a:p>
          <a:p>
            <a:br>
              <a:rPr lang="en-US" dirty="0"/>
            </a:br>
            <a:endParaRPr lang="en-US" dirty="0"/>
          </a:p>
        </p:txBody>
      </p:sp>
      <p:pic>
        <p:nvPicPr>
          <p:cNvPr id="22530" name="Picture 2" descr="Portrait of Theodore Roosevelt, the 26th President of the United States">
            <a:extLst>
              <a:ext uri="{FF2B5EF4-FFF2-40B4-BE49-F238E27FC236}">
                <a16:creationId xmlns:a16="http://schemas.microsoft.com/office/drawing/2014/main" id="{2F3891B1-9FBB-453B-8BA6-CF5A8E0676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36308"/>
            <a:ext cx="3027729" cy="30277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2CF3DFD8-707C-4DCB-8015-CA7284ED01A6}"/>
              </a:ext>
            </a:extLst>
          </p:cNvPr>
          <p:cNvGraphicFramePr>
            <a:graphicFrameLocks noGrp="1"/>
          </p:cNvGraphicFramePr>
          <p:nvPr>
            <p:extLst>
              <p:ext uri="{D42A27DB-BD31-4B8C-83A1-F6EECF244321}">
                <p14:modId xmlns:p14="http://schemas.microsoft.com/office/powerpoint/2010/main" val="2142878797"/>
              </p:ext>
            </p:extLst>
          </p:nvPr>
        </p:nvGraphicFramePr>
        <p:xfrm>
          <a:off x="0" y="0"/>
          <a:ext cx="3229317" cy="1188720"/>
        </p:xfrm>
        <a:graphic>
          <a:graphicData uri="http://schemas.openxmlformats.org/drawingml/2006/table">
            <a:tbl>
              <a:tblPr firstRow="1" bandRow="1">
                <a:tableStyleId>{5C22544A-7EE6-4342-B048-85BDC9FD1C3A}</a:tableStyleId>
              </a:tblPr>
              <a:tblGrid>
                <a:gridCol w="3229317">
                  <a:extLst>
                    <a:ext uri="{9D8B030D-6E8A-4147-A177-3AD203B41FA5}">
                      <a16:colId xmlns:a16="http://schemas.microsoft.com/office/drawing/2014/main" val="1923062070"/>
                    </a:ext>
                  </a:extLst>
                </a:gridCol>
              </a:tblGrid>
              <a:tr h="1136308">
                <a:tc>
                  <a:txBody>
                    <a:bodyPr/>
                    <a:lstStyle/>
                    <a:p>
                      <a:pPr algn="ctr"/>
                      <a:r>
                        <a:rPr lang="en-US" sz="1800" b="0" i="0" kern="1200" cap="small" dirty="0">
                          <a:solidFill>
                            <a:schemeClr val="tx1"/>
                          </a:solidFill>
                          <a:effectLst/>
                          <a:latin typeface="+mn-lt"/>
                          <a:ea typeface="+mn-ea"/>
                          <a:cs typeface="+mn-cs"/>
                        </a:rPr>
                        <a:t>Theodore Roosevelt</a:t>
                      </a:r>
                    </a:p>
                    <a:p>
                      <a:pPr algn="ctr"/>
                      <a:r>
                        <a:rPr lang="en-US" sz="1800" b="0" i="0" kern="1200" cap="all" dirty="0">
                          <a:solidFill>
                            <a:schemeClr val="tx1"/>
                          </a:solidFill>
                          <a:effectLst/>
                          <a:latin typeface="+mn-lt"/>
                          <a:ea typeface="+mn-ea"/>
                          <a:cs typeface="+mn-cs"/>
                        </a:rPr>
                        <a:t>THE 26TH PRESIDENT OF THE UNITED STATES</a:t>
                      </a:r>
                    </a:p>
                    <a:p>
                      <a:endParaRPr lang="en-US" dirty="0"/>
                    </a:p>
                  </a:txBody>
                  <a:tcPr>
                    <a:solidFill>
                      <a:schemeClr val="bg1"/>
                    </a:solidFill>
                  </a:tcPr>
                </a:tc>
                <a:extLst>
                  <a:ext uri="{0D108BD9-81ED-4DB2-BD59-A6C34878D82A}">
                    <a16:rowId xmlns:a16="http://schemas.microsoft.com/office/drawing/2014/main" val="1955318215"/>
                  </a:ext>
                </a:extLst>
              </a:tr>
            </a:tbl>
          </a:graphicData>
        </a:graphic>
      </p:graphicFrame>
    </p:spTree>
    <p:extLst>
      <p:ext uri="{BB962C8B-B14F-4D97-AF65-F5344CB8AC3E}">
        <p14:creationId xmlns:p14="http://schemas.microsoft.com/office/powerpoint/2010/main" val="264668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92DAB65-DF5E-43E6-AB0A-E0AD3D099416}"/>
              </a:ext>
            </a:extLst>
          </p:cNvPr>
          <p:cNvSpPr>
            <a:spLocks noGrp="1"/>
          </p:cNvSpPr>
          <p:nvPr>
            <p:ph sz="half" idx="2"/>
          </p:nvPr>
        </p:nvSpPr>
        <p:spPr>
          <a:xfrm>
            <a:off x="3224677" y="0"/>
            <a:ext cx="9052560" cy="6858000"/>
          </a:xfrm>
        </p:spPr>
        <p:txBody>
          <a:bodyPr>
            <a:normAutofit fontScale="25000" lnSpcReduction="20000"/>
          </a:bodyPr>
          <a:lstStyle/>
          <a:p>
            <a:pPr algn="l"/>
            <a:r>
              <a:rPr lang="en-US" sz="5600" b="0" i="0" dirty="0">
                <a:solidFill>
                  <a:srgbClr val="0A2458"/>
                </a:solidFill>
                <a:effectLst/>
              </a:rPr>
              <a:t>Distinguished jurist, effective administrator, but poor politician, William Howard Taft spent four uncomfortable years in the White House. Large, jovial, conscientious, he was caught in the intense battles between Progressives and conservatives, and got scant credit for the achievements of his administration.</a:t>
            </a:r>
          </a:p>
          <a:p>
            <a:pPr algn="l"/>
            <a:r>
              <a:rPr lang="en-US" sz="5600" b="0" i="0" dirty="0">
                <a:solidFill>
                  <a:srgbClr val="0A2458"/>
                </a:solidFill>
                <a:effectLst/>
              </a:rPr>
              <a:t>Born in 1857, the son of a distinguished judge, he graduated from Yale, and returned to Cincinnati to study and practice law. He rose in politics through Republican judiciary appointments, through his own competence and availability, and because, as he once wrote facetiously, he always had his “plate the right side up when offices were falling.”</a:t>
            </a:r>
          </a:p>
          <a:p>
            <a:pPr algn="l"/>
            <a:r>
              <a:rPr lang="en-US" sz="5600" b="0" i="0" dirty="0">
                <a:solidFill>
                  <a:srgbClr val="0A2458"/>
                </a:solidFill>
                <a:effectLst/>
              </a:rPr>
              <a:t>But Taft much preferred law to politics. He was appointed a Federal circuit judge at 34. He aspired to be a member of the Supreme Court, but his wife, Helen Herron Taft, held other ambitions for him.</a:t>
            </a:r>
          </a:p>
          <a:p>
            <a:pPr algn="l"/>
            <a:r>
              <a:rPr lang="en-US" sz="5600" b="0" i="0" dirty="0">
                <a:solidFill>
                  <a:srgbClr val="0A2458"/>
                </a:solidFill>
                <a:effectLst/>
              </a:rPr>
              <a:t>His route to the White House was via administrative posts. President McKinley sent him to the Philippines in 1900 as chief civil administrator. Sympathetic toward the Filipinos, he improved the economy, built roads and schools, and gave the people at least some participation in government.</a:t>
            </a:r>
          </a:p>
          <a:p>
            <a:pPr algn="l"/>
            <a:r>
              <a:rPr lang="en-US" sz="5600" b="0" i="0" dirty="0">
                <a:solidFill>
                  <a:srgbClr val="0A2458"/>
                </a:solidFill>
                <a:effectLst/>
              </a:rPr>
              <a:t>President Roosevelt made him Secretary of War, and by 1907 had decided that Taft should be his successor. The Republican Convention nominated him the next year.</a:t>
            </a:r>
          </a:p>
          <a:p>
            <a:pPr algn="l"/>
            <a:r>
              <a:rPr lang="en-US" sz="5600" b="0" i="0" dirty="0">
                <a:solidFill>
                  <a:srgbClr val="0A2458"/>
                </a:solidFill>
                <a:effectLst/>
              </a:rPr>
              <a:t>Taft disliked the campaign–“one of the most uncomfortable four months of my life.” But he pledged his loyalty to the Roosevelt program, popular in the West, while his brother Charles reassured eastern Republicans. William Jennings Bryan, running on the Democratic ticket for a third time, complained that he was having to oppose two candidates, a western progressive Taft and an eastern conservative Taft.</a:t>
            </a:r>
          </a:p>
          <a:p>
            <a:pPr algn="l"/>
            <a:r>
              <a:rPr lang="en-US" sz="5600" b="0" i="0" dirty="0">
                <a:solidFill>
                  <a:srgbClr val="0A2458"/>
                </a:solidFill>
                <a:effectLst/>
              </a:rPr>
              <a:t>Progressives were pleased with Taft’s election. “Roosevelt has cut enough hay,” they said; “Taft is the man to put it into the barn.” Conservatives were delighted to be rid of Roosevelt–the “mad messiah.”</a:t>
            </a:r>
          </a:p>
          <a:p>
            <a:pPr algn="l"/>
            <a:r>
              <a:rPr lang="en-US" sz="5600" b="0" i="0" dirty="0">
                <a:solidFill>
                  <a:srgbClr val="0A2458"/>
                </a:solidFill>
                <a:effectLst/>
              </a:rPr>
              <a:t>Taft recognized that his techniques would differ from those of his predecessor. Unlike Roosevelt, Taft did not believe in the stretching of Presidential powers. He once commented that Roosevelt “ought more often to have admitted the legal way of reaching the same ends.”</a:t>
            </a:r>
          </a:p>
          <a:p>
            <a:pPr algn="l"/>
            <a:r>
              <a:rPr lang="en-US" sz="5600" b="0" i="0" dirty="0">
                <a:solidFill>
                  <a:srgbClr val="0A2458"/>
                </a:solidFill>
                <a:effectLst/>
              </a:rPr>
              <a:t>Taft alienated many liberal Republicans who later formed the Progressive Party, by defending the Payne-Aldrich Act which unexpectedly continued high tariff rates. A trade agreement with Canada, which Taft pushed through Congress, would have pleased eastern advocates of a low tariff, but the Canadians rejected it. He further antagonized Progressives by upholding his Secretary of the Interior, accused of failing to carry out Roosevelt’s conservation policies.</a:t>
            </a:r>
          </a:p>
          <a:p>
            <a:pPr algn="l"/>
            <a:r>
              <a:rPr lang="en-US" sz="5600" b="0" i="0" dirty="0">
                <a:solidFill>
                  <a:srgbClr val="0A2458"/>
                </a:solidFill>
                <a:effectLst/>
              </a:rPr>
              <a:t>In the angry Progressive onslaught against him, little attention was paid to the fact that his administration initiated 80 antitrust suits and that Congress submitted to the states amendments for a Federal income tax and the direct election of Senators. A postal savings system was established, and the Interstate Commerce Commission was directed to set railroad rates.</a:t>
            </a:r>
          </a:p>
          <a:p>
            <a:pPr algn="l"/>
            <a:r>
              <a:rPr lang="en-US" sz="5600" b="0" i="0" dirty="0">
                <a:solidFill>
                  <a:srgbClr val="0A2458"/>
                </a:solidFill>
                <a:effectLst/>
              </a:rPr>
              <a:t>In 1912, when the Republicans </a:t>
            </a:r>
            <a:r>
              <a:rPr lang="en-US" sz="5600" b="0" i="0" dirty="0" err="1">
                <a:solidFill>
                  <a:srgbClr val="0A2458"/>
                </a:solidFill>
                <a:effectLst/>
              </a:rPr>
              <a:t>renominated</a:t>
            </a:r>
            <a:r>
              <a:rPr lang="en-US" sz="5600" b="0" i="0" dirty="0">
                <a:solidFill>
                  <a:srgbClr val="0A2458"/>
                </a:solidFill>
                <a:effectLst/>
              </a:rPr>
              <a:t> Taft, Roosevelt bolted the party to lead the Progressives, thus guaranteeing the election of Woodrow Wilson.</a:t>
            </a:r>
          </a:p>
          <a:p>
            <a:pPr algn="l"/>
            <a:r>
              <a:rPr lang="en-US" sz="5600" b="0" i="0" dirty="0">
                <a:solidFill>
                  <a:srgbClr val="0A2458"/>
                </a:solidFill>
                <a:effectLst/>
              </a:rPr>
              <a:t>Taft, free of the Presidency, served as Professor of Law at Yale until President Harding made him Chief Justice of the United States, a position he held until just before his death in 1930. To Taft, the appointment was his greatest honor; he wrote: “I don’t remember that I ever was President.”</a:t>
            </a:r>
          </a:p>
          <a:p>
            <a:br>
              <a:rPr lang="en-US" dirty="0"/>
            </a:br>
            <a:endParaRPr lang="en-US" dirty="0"/>
          </a:p>
        </p:txBody>
      </p:sp>
      <p:pic>
        <p:nvPicPr>
          <p:cNvPr id="23554" name="Picture 2" descr="Portrait of William Howard Taft, the 27th President of the United States">
            <a:extLst>
              <a:ext uri="{FF2B5EF4-FFF2-40B4-BE49-F238E27FC236}">
                <a16:creationId xmlns:a16="http://schemas.microsoft.com/office/drawing/2014/main" id="{DE8D9759-2B5F-47A1-9E43-E7F3AF936B4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20714"/>
            <a:ext cx="3224677" cy="32246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56AB7FF6-841A-449A-BE86-00A9599F9107}"/>
              </a:ext>
            </a:extLst>
          </p:cNvPr>
          <p:cNvGraphicFramePr>
            <a:graphicFrameLocks noGrp="1"/>
          </p:cNvGraphicFramePr>
          <p:nvPr>
            <p:extLst>
              <p:ext uri="{D42A27DB-BD31-4B8C-83A1-F6EECF244321}">
                <p14:modId xmlns:p14="http://schemas.microsoft.com/office/powerpoint/2010/main" val="871972249"/>
              </p:ext>
            </p:extLst>
          </p:nvPr>
        </p:nvGraphicFramePr>
        <p:xfrm>
          <a:off x="1" y="0"/>
          <a:ext cx="3390314" cy="1220714"/>
        </p:xfrm>
        <a:graphic>
          <a:graphicData uri="http://schemas.openxmlformats.org/drawingml/2006/table">
            <a:tbl>
              <a:tblPr firstRow="1" bandRow="1">
                <a:tableStyleId>{2D5ABB26-0587-4C30-8999-92F81FD0307C}</a:tableStyleId>
              </a:tblPr>
              <a:tblGrid>
                <a:gridCol w="3390314">
                  <a:extLst>
                    <a:ext uri="{9D8B030D-6E8A-4147-A177-3AD203B41FA5}">
                      <a16:colId xmlns:a16="http://schemas.microsoft.com/office/drawing/2014/main" val="2824240002"/>
                    </a:ext>
                  </a:extLst>
                </a:gridCol>
              </a:tblGrid>
              <a:tr h="1220714">
                <a:tc>
                  <a:txBody>
                    <a:bodyPr/>
                    <a:lstStyle/>
                    <a:p>
                      <a:pPr algn="ctr"/>
                      <a:r>
                        <a:rPr lang="en-US" sz="1800" b="0" i="0" kern="1200" cap="small" dirty="0">
                          <a:solidFill>
                            <a:schemeClr val="tx1"/>
                          </a:solidFill>
                          <a:effectLst/>
                          <a:latin typeface="+mn-lt"/>
                          <a:ea typeface="+mn-ea"/>
                          <a:cs typeface="+mn-cs"/>
                        </a:rPr>
                        <a:t>William Howard Taft</a:t>
                      </a:r>
                    </a:p>
                    <a:p>
                      <a:pPr algn="ctr"/>
                      <a:r>
                        <a:rPr lang="en-US" sz="1800" b="0" i="0" kern="1200" cap="all" dirty="0">
                          <a:solidFill>
                            <a:schemeClr val="tx1"/>
                          </a:solidFill>
                          <a:effectLst/>
                          <a:latin typeface="+mn-lt"/>
                          <a:ea typeface="+mn-ea"/>
                          <a:cs typeface="+mn-cs"/>
                        </a:rPr>
                        <a:t>THE 27TH PRESIDENT OF THE UNITED STATES</a:t>
                      </a:r>
                    </a:p>
                    <a:p>
                      <a:endParaRPr lang="en-US" dirty="0"/>
                    </a:p>
                  </a:txBody>
                  <a:tcPr/>
                </a:tc>
                <a:extLst>
                  <a:ext uri="{0D108BD9-81ED-4DB2-BD59-A6C34878D82A}">
                    <a16:rowId xmlns:a16="http://schemas.microsoft.com/office/drawing/2014/main" val="1798490148"/>
                  </a:ext>
                </a:extLst>
              </a:tr>
            </a:tbl>
          </a:graphicData>
        </a:graphic>
      </p:graphicFrame>
    </p:spTree>
    <p:extLst>
      <p:ext uri="{BB962C8B-B14F-4D97-AF65-F5344CB8AC3E}">
        <p14:creationId xmlns:p14="http://schemas.microsoft.com/office/powerpoint/2010/main" val="319562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65CE5A-2EE1-4CBF-8FF7-72B6C160F54D}"/>
              </a:ext>
            </a:extLst>
          </p:cNvPr>
          <p:cNvSpPr>
            <a:spLocks noGrp="1"/>
          </p:cNvSpPr>
          <p:nvPr>
            <p:ph sz="half" idx="2"/>
          </p:nvPr>
        </p:nvSpPr>
        <p:spPr>
          <a:xfrm>
            <a:off x="3210609" y="52754"/>
            <a:ext cx="8595360" cy="6805246"/>
          </a:xfrm>
        </p:spPr>
        <p:txBody>
          <a:bodyPr>
            <a:normAutofit fontScale="25000" lnSpcReduction="20000"/>
          </a:bodyPr>
          <a:lstStyle/>
          <a:p>
            <a:pPr algn="l"/>
            <a:r>
              <a:rPr lang="en-US" sz="5200" b="0" i="0" dirty="0">
                <a:solidFill>
                  <a:srgbClr val="0A2458"/>
                </a:solidFill>
                <a:effectLst/>
              </a:rPr>
              <a:t>Like Roosevelt before him, Woodrow Wilson regarded himself as the personal representative of the people. “No one but the President,” he said, “seems to be expected … to look out for the general interests of the country.” He developed a program of progressive reform and asserted international leadership in building a new world order. In 1917 he proclaimed American entrance into World War I a crusade to make the world “safe for democracy.”</a:t>
            </a:r>
          </a:p>
          <a:p>
            <a:pPr algn="l"/>
            <a:r>
              <a:rPr lang="en-US" sz="5200" b="0" i="0" dirty="0">
                <a:solidFill>
                  <a:srgbClr val="0A2458"/>
                </a:solidFill>
                <a:effectLst/>
              </a:rPr>
              <a:t>Wilson had seen the frightfulness of war. He was born in Virginia in 1856, the son of a Presbyterian minister who during the Civil War was a pastor in Augusta, Georgia, and during Reconstruction a professor in the charred city of Columbia, South Carolina.</a:t>
            </a:r>
          </a:p>
          <a:p>
            <a:pPr algn="l"/>
            <a:r>
              <a:rPr lang="en-US" sz="5200" b="0" i="0" dirty="0">
                <a:solidFill>
                  <a:srgbClr val="0A2458"/>
                </a:solidFill>
                <a:effectLst/>
              </a:rPr>
              <a:t>After graduation from Princeton (then the College of New Jersey) and the University of Virginia Law School, Wilson earned his doctorate at Johns Hopkins University and entered upon an academic career. In 1885 he married Ellen Louise </a:t>
            </a:r>
            <a:r>
              <a:rPr lang="en-US" sz="5200" b="0" i="0" dirty="0" err="1">
                <a:solidFill>
                  <a:srgbClr val="0A2458"/>
                </a:solidFill>
                <a:effectLst/>
              </a:rPr>
              <a:t>Axson</a:t>
            </a:r>
            <a:r>
              <a:rPr lang="en-US" sz="5200" b="0" i="0" dirty="0">
                <a:solidFill>
                  <a:srgbClr val="0A2458"/>
                </a:solidFill>
                <a:effectLst/>
              </a:rPr>
              <a:t>.</a:t>
            </a:r>
          </a:p>
          <a:p>
            <a:pPr algn="l"/>
            <a:r>
              <a:rPr lang="en-US" sz="5200" b="0" i="0" dirty="0">
                <a:solidFill>
                  <a:srgbClr val="0A2458"/>
                </a:solidFill>
                <a:effectLst/>
              </a:rPr>
              <a:t>Wilson advanced rapidly as a conservative young professor of political science and became president of Princeton in 1902.</a:t>
            </a:r>
          </a:p>
          <a:p>
            <a:pPr algn="l"/>
            <a:r>
              <a:rPr lang="en-US" sz="5200" b="0" i="0" dirty="0">
                <a:solidFill>
                  <a:srgbClr val="0A2458"/>
                </a:solidFill>
                <a:effectLst/>
              </a:rPr>
              <a:t>His growing national reputation led some conservative Democrats to consider him Presidential timber. First they persuaded him to run for Governor of New Jersey in 1910. In the campaign he asserted his independence of the conservatives and of the machine that had nominated him, endorsing a progressive platform, which he pursued as governor.</a:t>
            </a:r>
          </a:p>
          <a:p>
            <a:pPr algn="l"/>
            <a:r>
              <a:rPr lang="en-US" sz="5200" b="0" i="0" dirty="0">
                <a:solidFill>
                  <a:srgbClr val="0A2458"/>
                </a:solidFill>
                <a:effectLst/>
              </a:rPr>
              <a:t>He was nominated for President at the 1912 Democratic Convention and campaigned on a program called the New Freedom, which stressed individualism and states’ rights. In the three-way election he received only 42 percent of the popular vote but an overwhelming electoral vote.</a:t>
            </a:r>
          </a:p>
          <a:p>
            <a:pPr algn="l"/>
            <a:r>
              <a:rPr lang="en-US" sz="5200" b="0" i="0" dirty="0">
                <a:solidFill>
                  <a:srgbClr val="0A2458"/>
                </a:solidFill>
                <a:effectLst/>
              </a:rPr>
              <a:t>Wilson maneuvered through Congress three major pieces of legislation. The first was a lower tariff, the Underwood Act; attached to the measure was a graduated Federal income tax. The passage of the Federal Reserve Act provided the Nation with the more elastic money supply it badly needed. In 1914 antitrust legislation established a Federal Trade Commission to prohibit unfair business practices.</a:t>
            </a:r>
          </a:p>
          <a:p>
            <a:pPr algn="l"/>
            <a:r>
              <a:rPr lang="en-US" sz="5200" b="0" i="0" dirty="0">
                <a:solidFill>
                  <a:srgbClr val="0A2458"/>
                </a:solidFill>
                <a:effectLst/>
              </a:rPr>
              <a:t>Another burst of legislation followed in 1916. One new law prohibited child labor; another limited railroad workers to an eight-hour day. By virtue of this legislation and the slogan “he kept us out of war,” Wilson narrowly won re-election.</a:t>
            </a:r>
          </a:p>
          <a:p>
            <a:pPr algn="l"/>
            <a:r>
              <a:rPr lang="en-US" sz="5200" b="0" i="0" dirty="0">
                <a:solidFill>
                  <a:srgbClr val="0A2458"/>
                </a:solidFill>
                <a:effectLst/>
              </a:rPr>
              <a:t>But after the election Wilson concluded that America could not remain neutral in the World War. On April 2,1917, he asked Congress for a declaration of war on Germany.</a:t>
            </a:r>
          </a:p>
          <a:p>
            <a:pPr algn="l"/>
            <a:r>
              <a:rPr lang="en-US" sz="5200" b="0" i="0" dirty="0">
                <a:solidFill>
                  <a:srgbClr val="0A2458"/>
                </a:solidFill>
                <a:effectLst/>
              </a:rPr>
              <a:t>Massive American effort slowly tipped the balance in favor of the Allies. Wilson went before Congress in January 1918, to enunciate American war aims–the Fourteen Points, the last of which would establish “A general association of nations…affording mutual guarantees of political independence and territorial integrity to great and small states alike.”</a:t>
            </a:r>
          </a:p>
          <a:p>
            <a:pPr algn="l"/>
            <a:r>
              <a:rPr lang="en-US" sz="5200" b="0" i="0" dirty="0">
                <a:solidFill>
                  <a:srgbClr val="0A2458"/>
                </a:solidFill>
                <a:effectLst/>
              </a:rPr>
              <a:t>After the Germans signed the Armistice in November 1918, Wilson went to Paris to try to build an enduring peace. He later presented to the Senate the Versailles Treaty, containing the Covenant of the League of Nations, and asked, “Dare we reject it and break the heart of the world?”</a:t>
            </a:r>
          </a:p>
          <a:p>
            <a:pPr algn="l"/>
            <a:r>
              <a:rPr lang="en-US" sz="5200" b="0" i="0" dirty="0">
                <a:solidFill>
                  <a:srgbClr val="0A2458"/>
                </a:solidFill>
                <a:effectLst/>
              </a:rPr>
              <a:t>But the election of 1918 had shifted the balance in Congress to the Republicans. By seven votes the Versailles Treaty failed in the Senate.</a:t>
            </a:r>
          </a:p>
          <a:p>
            <a:pPr algn="l"/>
            <a:r>
              <a:rPr lang="en-US" sz="5200" b="0" i="0" dirty="0">
                <a:solidFill>
                  <a:srgbClr val="0A2458"/>
                </a:solidFill>
                <a:effectLst/>
              </a:rPr>
              <a:t>The President, against the warnings of his doctors, had made a national tour to mobilize public sentiment for the treaty. Exhausted, he suffered a stroke and nearly died. Tenderly nursed by his second wife, Edith Bolling Galt, he lived until 1924.</a:t>
            </a:r>
          </a:p>
          <a:p>
            <a:endParaRPr lang="en-US" dirty="0"/>
          </a:p>
        </p:txBody>
      </p:sp>
      <p:pic>
        <p:nvPicPr>
          <p:cNvPr id="24578" name="Picture 2" descr="Portrait of Woodrow Wilson, the 28th President of the United States">
            <a:extLst>
              <a:ext uri="{FF2B5EF4-FFF2-40B4-BE49-F238E27FC236}">
                <a16:creationId xmlns:a16="http://schemas.microsoft.com/office/drawing/2014/main" id="{EAB506F0-B5E9-4E48-BBF7-DEC4A7AB676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92579"/>
            <a:ext cx="3210609" cy="32106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FE99DA6C-995A-46C8-87AF-8A3152B27896}"/>
              </a:ext>
            </a:extLst>
          </p:cNvPr>
          <p:cNvGraphicFramePr>
            <a:graphicFrameLocks noGrp="1"/>
          </p:cNvGraphicFramePr>
          <p:nvPr>
            <p:extLst>
              <p:ext uri="{D42A27DB-BD31-4B8C-83A1-F6EECF244321}">
                <p14:modId xmlns:p14="http://schemas.microsoft.com/office/powerpoint/2010/main" val="1247175379"/>
              </p:ext>
            </p:extLst>
          </p:nvPr>
        </p:nvGraphicFramePr>
        <p:xfrm>
          <a:off x="0" y="-1"/>
          <a:ext cx="3398129" cy="1192579"/>
        </p:xfrm>
        <a:graphic>
          <a:graphicData uri="http://schemas.openxmlformats.org/drawingml/2006/table">
            <a:tbl>
              <a:tblPr firstRow="1" bandRow="1">
                <a:tableStyleId>{2D5ABB26-0587-4C30-8999-92F81FD0307C}</a:tableStyleId>
              </a:tblPr>
              <a:tblGrid>
                <a:gridCol w="3398129">
                  <a:extLst>
                    <a:ext uri="{9D8B030D-6E8A-4147-A177-3AD203B41FA5}">
                      <a16:colId xmlns:a16="http://schemas.microsoft.com/office/drawing/2014/main" val="3957614957"/>
                    </a:ext>
                  </a:extLst>
                </a:gridCol>
              </a:tblGrid>
              <a:tr h="1192579">
                <a:tc>
                  <a:txBody>
                    <a:bodyPr/>
                    <a:lstStyle/>
                    <a:p>
                      <a:pPr algn="ctr"/>
                      <a:r>
                        <a:rPr lang="en-US" sz="1800" b="0" i="0" kern="1200" cap="small" dirty="0">
                          <a:solidFill>
                            <a:schemeClr val="tx1"/>
                          </a:solidFill>
                          <a:effectLst/>
                          <a:latin typeface="+mn-lt"/>
                          <a:ea typeface="+mn-ea"/>
                          <a:cs typeface="+mn-cs"/>
                        </a:rPr>
                        <a:t>Woodrow Wilson</a:t>
                      </a:r>
                    </a:p>
                    <a:p>
                      <a:pPr algn="ctr"/>
                      <a:r>
                        <a:rPr lang="en-US" sz="1800" b="0" i="0" kern="1200" cap="all" dirty="0">
                          <a:solidFill>
                            <a:schemeClr val="tx1"/>
                          </a:solidFill>
                          <a:effectLst/>
                          <a:latin typeface="+mn-lt"/>
                          <a:ea typeface="+mn-ea"/>
                          <a:cs typeface="+mn-cs"/>
                        </a:rPr>
                        <a:t>THE 28TH PRESIDENT OF THE UNITED STATES</a:t>
                      </a:r>
                    </a:p>
                    <a:p>
                      <a:endParaRPr lang="en-US" dirty="0"/>
                    </a:p>
                  </a:txBody>
                  <a:tcPr/>
                </a:tc>
                <a:extLst>
                  <a:ext uri="{0D108BD9-81ED-4DB2-BD59-A6C34878D82A}">
                    <a16:rowId xmlns:a16="http://schemas.microsoft.com/office/drawing/2014/main" val="2762081815"/>
                  </a:ext>
                </a:extLst>
              </a:tr>
            </a:tbl>
          </a:graphicData>
        </a:graphic>
      </p:graphicFrame>
    </p:spTree>
    <p:extLst>
      <p:ext uri="{BB962C8B-B14F-4D97-AF65-F5344CB8AC3E}">
        <p14:creationId xmlns:p14="http://schemas.microsoft.com/office/powerpoint/2010/main" val="264368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0BBD87D-7F00-4790-906A-24C332B2E0FB}"/>
              </a:ext>
            </a:extLst>
          </p:cNvPr>
          <p:cNvSpPr>
            <a:spLocks noGrp="1"/>
          </p:cNvSpPr>
          <p:nvPr>
            <p:ph sz="half" idx="2"/>
          </p:nvPr>
        </p:nvSpPr>
        <p:spPr>
          <a:xfrm>
            <a:off x="3051383" y="0"/>
            <a:ext cx="8503920" cy="6858000"/>
          </a:xfrm>
        </p:spPr>
        <p:txBody>
          <a:bodyPr>
            <a:normAutofit fontScale="25000" lnSpcReduction="20000"/>
          </a:bodyPr>
          <a:lstStyle/>
          <a:p>
            <a:pPr algn="l"/>
            <a:r>
              <a:rPr lang="en-US" sz="5200" b="0" i="0" dirty="0">
                <a:solidFill>
                  <a:srgbClr val="0A2458"/>
                </a:solidFill>
                <a:effectLst/>
              </a:rPr>
              <a:t>Before his nomination, Warren G. Harding declared, “America’s present need is not heroics, but healing; not nostrums, but normalcy; not revolution, but restoration; not agitation, but adjustment; not surgery, but serenity; not the dramatic, but the dispassionate; not experiment, but equipoise; not submergence in internationality, but sustainment in triumphant nationality….”</a:t>
            </a:r>
          </a:p>
          <a:p>
            <a:pPr algn="l"/>
            <a:r>
              <a:rPr lang="en-US" sz="5200" b="0" i="0" dirty="0">
                <a:solidFill>
                  <a:srgbClr val="0A2458"/>
                </a:solidFill>
                <a:effectLst/>
              </a:rPr>
              <a:t>A Democratic leader, William Gibbs McAdoo, called Harding’s speeches “an army of pompous phrases moving across the landscape in search of an idea.” Their very murkiness was effective, since Harding’s pronouncements remained unclear on the League of Nations, in contrast to the impassioned crusade of the Democratic candidates, Governor James M. Cox of Ohio and Franklin D. Roosevelt.</a:t>
            </a:r>
          </a:p>
          <a:p>
            <a:pPr algn="l"/>
            <a:r>
              <a:rPr lang="en-US" sz="5200" b="0" i="0" dirty="0">
                <a:solidFill>
                  <a:srgbClr val="0A2458"/>
                </a:solidFill>
                <a:effectLst/>
              </a:rPr>
              <a:t>Thirty-one distinguished Republicans had signed a manifesto assuring voters that a vote for Harding was a vote for the League. But Harding interpreted his election as a mandate to stay out of the League of Nations.</a:t>
            </a:r>
          </a:p>
          <a:p>
            <a:pPr algn="l"/>
            <a:r>
              <a:rPr lang="en-US" sz="5200" b="0" i="0" dirty="0">
                <a:solidFill>
                  <a:srgbClr val="0A2458"/>
                </a:solidFill>
                <a:effectLst/>
              </a:rPr>
              <a:t>Harding, born near Marion, Ohio, in 1865, became the publisher of a newspaper. He married a divorcee, Mrs. Florence Kling De Wolfe. He was a trustee of the Trinity Baptist Church, a director of almost every important business, and a leader in fraternal organizations and charitable enterprises.</a:t>
            </a:r>
          </a:p>
          <a:p>
            <a:pPr algn="l"/>
            <a:r>
              <a:rPr lang="en-US" sz="5200" b="0" i="0" dirty="0">
                <a:solidFill>
                  <a:srgbClr val="0A2458"/>
                </a:solidFill>
                <a:effectLst/>
              </a:rPr>
              <a:t>He organized the Citizen’s Cornet Band, available for both Republican and Democratic rallies; “I played every instrument but the slide trombone and the E-flat cornet,” he once remarked.</a:t>
            </a:r>
          </a:p>
          <a:p>
            <a:pPr algn="l"/>
            <a:r>
              <a:rPr lang="en-US" sz="5200" b="0" i="0" dirty="0">
                <a:solidFill>
                  <a:srgbClr val="0A2458"/>
                </a:solidFill>
                <a:effectLst/>
              </a:rPr>
              <a:t>Harding’s undeviating Republicanism and vibrant speaking voice, plus his willingness to let the machine bosses set policies, led him far in Ohio politics. He served in the state Senate and as Lieutenant Governor, and unsuccessfully ran for Governor. He delivered the nominating address for President Taft at the 1912 Republican Convention. In 1914 he was elected to the Senate, which he found “a very pleasant place.”</a:t>
            </a:r>
          </a:p>
          <a:p>
            <a:pPr algn="l"/>
            <a:r>
              <a:rPr lang="en-US" sz="5200" b="0" i="0" dirty="0">
                <a:solidFill>
                  <a:srgbClr val="0A2458"/>
                </a:solidFill>
                <a:effectLst/>
              </a:rPr>
              <a:t>An Ohio admirer, Harry Daugherty, began to promote Harding for the 1920 Republican nomination because, he later explained, “He looked like a President.”</a:t>
            </a:r>
          </a:p>
          <a:p>
            <a:pPr algn="l"/>
            <a:r>
              <a:rPr lang="en-US" sz="5200" b="0" i="0" dirty="0">
                <a:solidFill>
                  <a:srgbClr val="0A2458"/>
                </a:solidFill>
                <a:effectLst/>
              </a:rPr>
              <a:t>Thus a group of Senators, taking control of the 1920 Republican Convention when the principal candidates deadlocked, turned to Harding. He won the Presidential election by an unprecedented landslide of 60 percent of the popular vote.</a:t>
            </a:r>
          </a:p>
          <a:p>
            <a:pPr algn="l"/>
            <a:r>
              <a:rPr lang="en-US" sz="5200" b="0" i="0" dirty="0">
                <a:solidFill>
                  <a:srgbClr val="0A2458"/>
                </a:solidFill>
                <a:effectLst/>
              </a:rPr>
              <a:t>Republicans in Congress easily got the President’s signature on their bills. They eliminated wartime controls and slashed taxes, established a Federal budget system, restored the high protective tariff, and imposed tight limitations upon immigration.</a:t>
            </a:r>
          </a:p>
          <a:p>
            <a:pPr algn="l"/>
            <a:r>
              <a:rPr lang="en-US" sz="5200" b="0" i="0" dirty="0">
                <a:solidFill>
                  <a:srgbClr val="0A2458"/>
                </a:solidFill>
                <a:effectLst/>
              </a:rPr>
              <a:t>By 1923 the postwar depression seemed to be giving way to a new surge of prosperity, and newspapers hailed Harding as a wise statesman carrying out his campaign promise–“Less government in business and more business in government.”</a:t>
            </a:r>
          </a:p>
          <a:p>
            <a:pPr algn="l"/>
            <a:r>
              <a:rPr lang="en-US" sz="5200" b="0" i="0" dirty="0">
                <a:solidFill>
                  <a:srgbClr val="0A2458"/>
                </a:solidFill>
                <a:effectLst/>
              </a:rPr>
              <a:t>Behind the facade, not all of Harding’s Administration was so impressive. Word began to reach the President that some of his friends were using their official positions for their own enrichment. Alarmed, he complained, “My…friends…they’re the ones that keep me walking the floors nights!”</a:t>
            </a:r>
          </a:p>
          <a:p>
            <a:pPr algn="l"/>
            <a:r>
              <a:rPr lang="en-US" sz="5200" b="0" i="0" dirty="0">
                <a:solidFill>
                  <a:srgbClr val="0A2458"/>
                </a:solidFill>
                <a:effectLst/>
              </a:rPr>
              <a:t>Looking wan and depressed, Harding journeyed westward in the summer of 1923, taking with him his upright Secretary of Commerce, Herbert Hoover. “If you knew of a great scandal in our administration,” he asked Hoover, “would you for the good of the country and the party expose it publicly or would you bury it?” Hoover urged publishing it, but Harding feared the political repercussions.</a:t>
            </a:r>
          </a:p>
          <a:p>
            <a:pPr algn="l"/>
            <a:r>
              <a:rPr lang="en-US" sz="5200" b="0" i="0" dirty="0">
                <a:solidFill>
                  <a:srgbClr val="0A2458"/>
                </a:solidFill>
                <a:effectLst/>
              </a:rPr>
              <a:t>He did not live to find out how the public would react to the scandals of his administration. In August of 1923, he died in San Francisco of a heart attack.</a:t>
            </a:r>
          </a:p>
          <a:p>
            <a:endParaRPr lang="en-US" dirty="0"/>
          </a:p>
        </p:txBody>
      </p:sp>
      <p:pic>
        <p:nvPicPr>
          <p:cNvPr id="25602" name="Picture 2" descr="Portrait of Warren G. Harding, the 29th President of the United States">
            <a:extLst>
              <a:ext uri="{FF2B5EF4-FFF2-40B4-BE49-F238E27FC236}">
                <a16:creationId xmlns:a16="http://schemas.microsoft.com/office/drawing/2014/main" id="{348EDE4A-4E15-4B3A-9F98-E40FA928EDE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34782"/>
            <a:ext cx="3051383" cy="3051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3F927066-6EE3-49D3-88A4-9308B8300178}"/>
              </a:ext>
            </a:extLst>
          </p:cNvPr>
          <p:cNvGraphicFramePr>
            <a:graphicFrameLocks noGrp="1"/>
          </p:cNvGraphicFramePr>
          <p:nvPr>
            <p:extLst>
              <p:ext uri="{D42A27DB-BD31-4B8C-83A1-F6EECF244321}">
                <p14:modId xmlns:p14="http://schemas.microsoft.com/office/powerpoint/2010/main" val="959608454"/>
              </p:ext>
            </p:extLst>
          </p:nvPr>
        </p:nvGraphicFramePr>
        <p:xfrm>
          <a:off x="-1" y="0"/>
          <a:ext cx="3051383" cy="1234782"/>
        </p:xfrm>
        <a:graphic>
          <a:graphicData uri="http://schemas.openxmlformats.org/drawingml/2006/table">
            <a:tbl>
              <a:tblPr firstRow="1" bandRow="1">
                <a:tableStyleId>{2D5ABB26-0587-4C30-8999-92F81FD0307C}</a:tableStyleId>
              </a:tblPr>
              <a:tblGrid>
                <a:gridCol w="3051383">
                  <a:extLst>
                    <a:ext uri="{9D8B030D-6E8A-4147-A177-3AD203B41FA5}">
                      <a16:colId xmlns:a16="http://schemas.microsoft.com/office/drawing/2014/main" val="2874430718"/>
                    </a:ext>
                  </a:extLst>
                </a:gridCol>
              </a:tblGrid>
              <a:tr h="1234782">
                <a:tc>
                  <a:txBody>
                    <a:bodyPr/>
                    <a:lstStyle/>
                    <a:p>
                      <a:pPr algn="ctr"/>
                      <a:r>
                        <a:rPr lang="en-US" sz="1800" b="0" i="0" kern="1200" cap="small" dirty="0">
                          <a:solidFill>
                            <a:schemeClr val="tx1"/>
                          </a:solidFill>
                          <a:effectLst/>
                          <a:latin typeface="+mn-lt"/>
                          <a:ea typeface="+mn-ea"/>
                          <a:cs typeface="+mn-cs"/>
                        </a:rPr>
                        <a:t>Warren G. Harding</a:t>
                      </a:r>
                    </a:p>
                    <a:p>
                      <a:pPr algn="ctr"/>
                      <a:r>
                        <a:rPr lang="en-US" sz="1800" b="0" i="0" kern="1200" cap="all" dirty="0">
                          <a:solidFill>
                            <a:schemeClr val="tx1"/>
                          </a:solidFill>
                          <a:effectLst/>
                          <a:latin typeface="+mn-lt"/>
                          <a:ea typeface="+mn-ea"/>
                          <a:cs typeface="+mn-cs"/>
                        </a:rPr>
                        <a:t>THE 29TH PRESIDENT OF THE UNITED STATES</a:t>
                      </a:r>
                    </a:p>
                    <a:p>
                      <a:endParaRPr lang="en-US" dirty="0"/>
                    </a:p>
                  </a:txBody>
                  <a:tcPr/>
                </a:tc>
                <a:extLst>
                  <a:ext uri="{0D108BD9-81ED-4DB2-BD59-A6C34878D82A}">
                    <a16:rowId xmlns:a16="http://schemas.microsoft.com/office/drawing/2014/main" val="3956004295"/>
                  </a:ext>
                </a:extLst>
              </a:tr>
            </a:tbl>
          </a:graphicData>
        </a:graphic>
      </p:graphicFrame>
    </p:spTree>
    <p:extLst>
      <p:ext uri="{BB962C8B-B14F-4D97-AF65-F5344CB8AC3E}">
        <p14:creationId xmlns:p14="http://schemas.microsoft.com/office/powerpoint/2010/main" val="1647112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85F77C-3449-4054-B568-F11AAEA61A47}"/>
              </a:ext>
            </a:extLst>
          </p:cNvPr>
          <p:cNvSpPr>
            <a:spLocks noGrp="1"/>
          </p:cNvSpPr>
          <p:nvPr>
            <p:ph sz="half" idx="2"/>
          </p:nvPr>
        </p:nvSpPr>
        <p:spPr>
          <a:xfrm>
            <a:off x="2682240" y="0"/>
            <a:ext cx="9509760" cy="6858000"/>
          </a:xfrm>
        </p:spPr>
        <p:txBody>
          <a:bodyPr>
            <a:normAutofit fontScale="25000" lnSpcReduction="20000"/>
          </a:bodyPr>
          <a:lstStyle/>
          <a:p>
            <a:pPr algn="l"/>
            <a:r>
              <a:rPr lang="en-US" sz="6000" b="0" i="0" dirty="0">
                <a:solidFill>
                  <a:srgbClr val="0A2458"/>
                </a:solidFill>
                <a:effectLst/>
              </a:rPr>
              <a:t>In the thick of party conflict in 1800, Thomas Jefferson wrote in a private letter, “I have sworn upon the altar of God eternal hostility against every form of tyranny over the mind of man.”</a:t>
            </a:r>
          </a:p>
          <a:p>
            <a:pPr algn="l"/>
            <a:r>
              <a:rPr lang="en-US" sz="6000" b="0" i="0" dirty="0">
                <a:solidFill>
                  <a:srgbClr val="0A2458"/>
                </a:solidFill>
                <a:effectLst/>
              </a:rPr>
              <a:t>This powerful advocate of liberty was born in 1743 in Albemarle County, Virginia, inheriting from his father, a planter and surveyor, some 5,000 acres of land, and from his mother, a Randolph, high social standing. He studied at the College of William and Mary, then read law. In 1772 he married Martha </a:t>
            </a:r>
            <a:r>
              <a:rPr lang="en-US" sz="6000" b="0" i="0" dirty="0" err="1">
                <a:solidFill>
                  <a:srgbClr val="0A2458"/>
                </a:solidFill>
                <a:effectLst/>
              </a:rPr>
              <a:t>Wayles</a:t>
            </a:r>
            <a:r>
              <a:rPr lang="en-US" sz="6000" b="0" i="0" dirty="0">
                <a:solidFill>
                  <a:srgbClr val="0A2458"/>
                </a:solidFill>
                <a:effectLst/>
              </a:rPr>
              <a:t> Skelton, a widow, and took her to live in his partly constructed mountaintop home, Monticello.</a:t>
            </a:r>
          </a:p>
          <a:p>
            <a:pPr algn="l"/>
            <a:r>
              <a:rPr lang="en-US" sz="6000" b="0" i="0" dirty="0">
                <a:solidFill>
                  <a:srgbClr val="0A2458"/>
                </a:solidFill>
                <a:effectLst/>
              </a:rPr>
              <a:t>Freckled and sandy-haired, rather tall and awkward, Jefferson was eloquent as a correspondent, but he was no public speaker. In the Virginia House of Burgesses and the Continental Congress, he contributed his pen rather than his voice to the patriot cause. As the “silent member” of the Congress, Jefferson, at 33, drafted the Declaration of Independence. In years following he labored to make its words a reality in Virginia. Most notably, he wrote a bill establishing religious freedom, enacted in 1786.</a:t>
            </a:r>
          </a:p>
          <a:p>
            <a:pPr algn="l"/>
            <a:r>
              <a:rPr lang="en-US" sz="6000" b="0" i="0" dirty="0">
                <a:solidFill>
                  <a:srgbClr val="0A2458"/>
                </a:solidFill>
                <a:effectLst/>
              </a:rPr>
              <a:t>Jefferson succeeded Benjamin Franklin as minister to France in 1785. His sympathy for the French Revolution led him into conflict with Alexander Hamilton when Jefferson was Secretary of State in President Washington’s Cabinet. He resigned in 1793.</a:t>
            </a:r>
          </a:p>
          <a:p>
            <a:pPr algn="l"/>
            <a:r>
              <a:rPr lang="en-US" sz="6000" b="0" i="0" dirty="0">
                <a:solidFill>
                  <a:srgbClr val="0A2458"/>
                </a:solidFill>
                <a:effectLst/>
              </a:rPr>
              <a:t>Sharp political conflict developed, and two separate parties, the Federalists and the Democratic-Republicans, began to form. Jefferson gradually assumed leadership of the Republicans, who sympathized with the revolutionary cause in France. Attacking Federalist policies, he opposed a strong centralized Government and championed the rights of states.</a:t>
            </a:r>
          </a:p>
          <a:p>
            <a:pPr algn="l"/>
            <a:r>
              <a:rPr lang="en-US" sz="6000" b="0" i="0" dirty="0">
                <a:solidFill>
                  <a:srgbClr val="0A2458"/>
                </a:solidFill>
                <a:effectLst/>
              </a:rPr>
              <a:t>As a reluctant candidate for President in 1796, Jefferson came within three votes of election. Through a flaw in the Constitution, he became Vice President, although an opponent of President Adams. In 1800 the defect caused a more serious problem. Republican electors, attempting to name both a President and a Vice President from their own party, cast a tie vote between Jefferson and Aaron Burr. The House of Representatives settled the tie. Hamilton, disliking both Jefferson and Burr, nevertheless urged Jefferson’s election.</a:t>
            </a:r>
          </a:p>
          <a:p>
            <a:pPr algn="l"/>
            <a:r>
              <a:rPr lang="en-US" sz="6000" b="0" i="0" dirty="0">
                <a:solidFill>
                  <a:srgbClr val="0A2458"/>
                </a:solidFill>
                <a:effectLst/>
              </a:rPr>
              <a:t>When Jefferson assumed the Presidency, the crisis in France had passed. He slashed Army and Navy expenditures, cut the budget, eliminated the tax on whiskey so unpopular in the West, yet reduced the national debt by a third. He also sent a naval squadron to fight the Barbary pirates, who were harassing American commerce in the Mediterranean. Further, although the Constitution made no provision for the acquisition of new land, Jefferson suppressed his qualms over constitutionality when he had the opportunity to acquire the Louisiana Territory from Napoleon in 1803.</a:t>
            </a:r>
          </a:p>
          <a:p>
            <a:pPr algn="l"/>
            <a:r>
              <a:rPr lang="en-US" sz="6000" b="0" i="0" dirty="0">
                <a:solidFill>
                  <a:srgbClr val="0A2458"/>
                </a:solidFill>
                <a:effectLst/>
              </a:rPr>
              <a:t>During Jefferson’s second term, he was increasingly preoccupied with keeping the Nation from involvement in the Napoleonic wars, though both England and France interfered with the neutral rights of American merchantmen. Jefferson’s attempted solution, an embargo upon American shipping, worked badly and was unpopular.</a:t>
            </a:r>
          </a:p>
          <a:p>
            <a:pPr algn="l"/>
            <a:r>
              <a:rPr lang="en-US" sz="6000" b="0" i="0" dirty="0">
                <a:solidFill>
                  <a:srgbClr val="0A2458"/>
                </a:solidFill>
                <a:effectLst/>
              </a:rPr>
              <a:t>Jefferson retired to Monticello to ponder such projects as his grand designs for the University of Virginia. A French nobleman observed that he had placed his house and his mind “on an elevated situation, from which he might contemplate the universe.”</a:t>
            </a:r>
          </a:p>
          <a:p>
            <a:pPr algn="l"/>
            <a:r>
              <a:rPr lang="en-US" sz="6000" b="0" i="0" dirty="0">
                <a:solidFill>
                  <a:srgbClr val="0A2458"/>
                </a:solidFill>
                <a:effectLst/>
              </a:rPr>
              <a:t>He died on July 4, 1826.</a:t>
            </a:r>
          </a:p>
          <a:p>
            <a:br>
              <a:rPr lang="en-US" dirty="0"/>
            </a:br>
            <a:endParaRPr lang="en-US" dirty="0"/>
          </a:p>
        </p:txBody>
      </p:sp>
      <p:pic>
        <p:nvPicPr>
          <p:cNvPr id="3074" name="Picture 2" descr="Portrait of Thomas Jefferson, the 3rd President of the United States">
            <a:extLst>
              <a:ext uri="{FF2B5EF4-FFF2-40B4-BE49-F238E27FC236}">
                <a16:creationId xmlns:a16="http://schemas.microsoft.com/office/drawing/2014/main" id="{F6A4EE29-3338-48B4-8477-6156CE7B3FB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021855"/>
            <a:ext cx="2802000" cy="280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F5797491-6598-4DA9-B235-CC83ABB01F7D}"/>
              </a:ext>
            </a:extLst>
          </p:cNvPr>
          <p:cNvGraphicFramePr>
            <a:graphicFrameLocks noGrp="1"/>
          </p:cNvGraphicFramePr>
          <p:nvPr>
            <p:extLst>
              <p:ext uri="{D42A27DB-BD31-4B8C-83A1-F6EECF244321}">
                <p14:modId xmlns:p14="http://schemas.microsoft.com/office/powerpoint/2010/main" val="2304887133"/>
              </p:ext>
            </p:extLst>
          </p:nvPr>
        </p:nvGraphicFramePr>
        <p:xfrm>
          <a:off x="0" y="0"/>
          <a:ext cx="2802000" cy="1413164"/>
        </p:xfrm>
        <a:graphic>
          <a:graphicData uri="http://schemas.openxmlformats.org/drawingml/2006/table">
            <a:tbl>
              <a:tblPr firstRow="1" bandRow="1">
                <a:tableStyleId>{2D5ABB26-0587-4C30-8999-92F81FD0307C}</a:tableStyleId>
              </a:tblPr>
              <a:tblGrid>
                <a:gridCol w="2802000">
                  <a:extLst>
                    <a:ext uri="{9D8B030D-6E8A-4147-A177-3AD203B41FA5}">
                      <a16:colId xmlns:a16="http://schemas.microsoft.com/office/drawing/2014/main" val="2384887198"/>
                    </a:ext>
                  </a:extLst>
                </a:gridCol>
              </a:tblGrid>
              <a:tr h="1413164">
                <a:tc>
                  <a:txBody>
                    <a:bodyPr/>
                    <a:lstStyle/>
                    <a:p>
                      <a:pPr algn="ctr"/>
                      <a:r>
                        <a:rPr lang="en-US" sz="1800" b="0" i="0" kern="1200" cap="small" dirty="0">
                          <a:solidFill>
                            <a:schemeClr val="tx1"/>
                          </a:solidFill>
                          <a:effectLst/>
                          <a:latin typeface="+mn-lt"/>
                          <a:ea typeface="+mn-ea"/>
                          <a:cs typeface="+mn-cs"/>
                        </a:rPr>
                        <a:t>Thomas Jefferson</a:t>
                      </a:r>
                    </a:p>
                    <a:p>
                      <a:pPr algn="ctr"/>
                      <a:r>
                        <a:rPr lang="en-US" sz="1800" b="0" i="0" kern="1200" cap="all" dirty="0">
                          <a:solidFill>
                            <a:schemeClr val="tx1"/>
                          </a:solidFill>
                          <a:effectLst/>
                          <a:latin typeface="+mn-lt"/>
                          <a:ea typeface="+mn-ea"/>
                          <a:cs typeface="+mn-cs"/>
                        </a:rPr>
                        <a:t>THE 3RD PRESIDENT OF THE UNITED STATES</a:t>
                      </a:r>
                    </a:p>
                    <a:p>
                      <a:pPr algn="ctr"/>
                      <a:endParaRPr lang="en-US" dirty="0"/>
                    </a:p>
                  </a:txBody>
                  <a:tcPr/>
                </a:tc>
                <a:extLst>
                  <a:ext uri="{0D108BD9-81ED-4DB2-BD59-A6C34878D82A}">
                    <a16:rowId xmlns:a16="http://schemas.microsoft.com/office/drawing/2014/main" val="567449628"/>
                  </a:ext>
                </a:extLst>
              </a:tr>
            </a:tbl>
          </a:graphicData>
        </a:graphic>
      </p:graphicFrame>
    </p:spTree>
    <p:extLst>
      <p:ext uri="{BB962C8B-B14F-4D97-AF65-F5344CB8AC3E}">
        <p14:creationId xmlns:p14="http://schemas.microsoft.com/office/powerpoint/2010/main" val="1640975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717922-403A-4E41-B802-0E2BFD8CC165}"/>
              </a:ext>
            </a:extLst>
          </p:cNvPr>
          <p:cNvSpPr>
            <a:spLocks noGrp="1"/>
          </p:cNvSpPr>
          <p:nvPr>
            <p:ph sz="half" idx="2"/>
          </p:nvPr>
        </p:nvSpPr>
        <p:spPr>
          <a:xfrm>
            <a:off x="3154338" y="51850"/>
            <a:ext cx="9052560" cy="6806150"/>
          </a:xfrm>
        </p:spPr>
        <p:txBody>
          <a:bodyPr>
            <a:normAutofit fontScale="25000" lnSpcReduction="20000"/>
          </a:bodyPr>
          <a:lstStyle/>
          <a:p>
            <a:pPr algn="l"/>
            <a:r>
              <a:rPr lang="en-US" sz="5600" b="0" i="0" dirty="0">
                <a:solidFill>
                  <a:srgbClr val="0A2458"/>
                </a:solidFill>
                <a:effectLst/>
              </a:rPr>
              <a:t>At 2:30 on the morning of August 3, 1923, while visiting in Vermont, Calvin Coolidge received word that he was President. By the light of a kerosene lamp, his father, who was a notary public, administered the oath of office as Coolidge placed his hand on the family Bible.</a:t>
            </a:r>
          </a:p>
          <a:p>
            <a:pPr algn="l"/>
            <a:r>
              <a:rPr lang="en-US" sz="5600" b="0" i="0" dirty="0">
                <a:solidFill>
                  <a:srgbClr val="0A2458"/>
                </a:solidFill>
                <a:effectLst/>
              </a:rPr>
              <a:t>Coolidge was “distinguished for character more than for heroic achievement,” wrote a Democratic admirer, Alfred E. Smith. “His great task was to restore the dignity and prestige of the Presidency when it had reached the lowest ebb in our history … in a time of extravagance and waste….”</a:t>
            </a:r>
          </a:p>
          <a:p>
            <a:pPr algn="l"/>
            <a:r>
              <a:rPr lang="en-US" sz="5600" b="0" i="0" dirty="0">
                <a:solidFill>
                  <a:srgbClr val="0A2458"/>
                </a:solidFill>
                <a:effectLst/>
              </a:rPr>
              <a:t>Born in Plymouth, Vermont, on July 4, 1872, Coolidge was the son of a village storekeeper. He was graduated from Amherst College with honors, and entered law and politics in Northampton, Massachusetts. Slowly, methodically, he went up the political ladder from councilman in Northampton to Governor of Massachusetts, as a Republican. </a:t>
            </a:r>
            <a:r>
              <a:rPr lang="en-US" sz="5600" b="0" i="0" dirty="0" err="1">
                <a:solidFill>
                  <a:srgbClr val="0A2458"/>
                </a:solidFill>
                <a:effectLst/>
              </a:rPr>
              <a:t>En</a:t>
            </a:r>
            <a:r>
              <a:rPr lang="en-US" sz="5600" b="0" i="0" dirty="0">
                <a:solidFill>
                  <a:srgbClr val="0A2458"/>
                </a:solidFill>
                <a:effectLst/>
              </a:rPr>
              <a:t> route he became thoroughly conservative.</a:t>
            </a:r>
          </a:p>
          <a:p>
            <a:pPr algn="l"/>
            <a:r>
              <a:rPr lang="en-US" sz="5600" b="0" i="0" dirty="0">
                <a:solidFill>
                  <a:srgbClr val="0A2458"/>
                </a:solidFill>
                <a:effectLst/>
              </a:rPr>
              <a:t>As President, Coolidge demonstrated his determination to preserve the old moral and economic precepts amid the material prosperity which many Americans were enjoying. He refused to use Federal economic power to check the growing boom or to ameliorate the depressed condition of agriculture and certain industries. His first message to Congress in December 1923 called for isolation in foreign policy, and for tax cuts, economy, and limited aid to farmers.</a:t>
            </a:r>
          </a:p>
          <a:p>
            <a:pPr algn="l"/>
            <a:r>
              <a:rPr lang="en-US" sz="5600" b="0" i="0" dirty="0">
                <a:solidFill>
                  <a:srgbClr val="0A2458"/>
                </a:solidFill>
                <a:effectLst/>
              </a:rPr>
              <a:t>He rapidly became popular. In 1924, as the beneficiary of what was becoming known as “Coolidge prosperity,” he polled more than 54 percent of the popular vote.</a:t>
            </a:r>
          </a:p>
          <a:p>
            <a:pPr algn="l"/>
            <a:r>
              <a:rPr lang="en-US" sz="5600" b="0" i="0" dirty="0">
                <a:solidFill>
                  <a:srgbClr val="0A2458"/>
                </a:solidFill>
                <a:effectLst/>
              </a:rPr>
              <a:t>In his Inaugural he asserted that the country had achieved “a state of contentment seldom before seen,” and pledged himself to maintain the status quo. In subsequent years he twice vetoed farm relief bills, and killed a plan to produce cheap Federal electric power on the Tennessee River.</a:t>
            </a:r>
          </a:p>
          <a:p>
            <a:pPr algn="l"/>
            <a:r>
              <a:rPr lang="en-US" sz="5600" b="0" i="0" dirty="0">
                <a:solidFill>
                  <a:srgbClr val="0A2458"/>
                </a:solidFill>
                <a:effectLst/>
              </a:rPr>
              <a:t>The political genius of President Coolidge, Walter Lippmann pointed out in 1926, was his talent for effectively doing nothing: “This active inactivity suits the mood and certain of the needs of the country admirably. It suits all the business interests which want to be let alone…. And it suits all those who have become convinced that government in this country has become dangerously complicated and top-heavy….”</a:t>
            </a:r>
          </a:p>
          <a:p>
            <a:pPr algn="l"/>
            <a:r>
              <a:rPr lang="en-US" sz="5600" b="0" i="0" dirty="0">
                <a:solidFill>
                  <a:srgbClr val="0A2458"/>
                </a:solidFill>
                <a:effectLst/>
              </a:rPr>
              <a:t>Coolidge was both the most negative and remote of Presidents, and the most accessible. He once explained to Bernard Baruch why he often sat silently through interviews: “Well, Baruch, many times I say only ‘yes’ or ‘no’ to people. Even that is too much. It winds them up for twenty minutes more.”</a:t>
            </a:r>
          </a:p>
          <a:p>
            <a:pPr algn="l"/>
            <a:r>
              <a:rPr lang="en-US" sz="5600" b="0" i="0" dirty="0">
                <a:solidFill>
                  <a:srgbClr val="0A2458"/>
                </a:solidFill>
                <a:effectLst/>
              </a:rPr>
              <a:t>But no President was kinder in permitting himself to be photographed in Indian war bonnets or cowboy dress, and in greeting a variety of delegations to the White House.</a:t>
            </a:r>
          </a:p>
          <a:p>
            <a:pPr algn="l"/>
            <a:r>
              <a:rPr lang="en-US" sz="5600" b="0" i="0" dirty="0">
                <a:solidFill>
                  <a:srgbClr val="0A2458"/>
                </a:solidFill>
                <a:effectLst/>
              </a:rPr>
              <a:t>Both his dry Yankee wit and his frugality with words became legendary. His wife, Grace Goodhue Coolidge, recounted that a young woman sitting next to Coolidge at a dinner party confided to him she had bet she could get at least three words of conversation from him. Without looking at her he quietly retorted, “You lose.” And in 1928, while vacationing in the Black Hills of South Dakota, he issued the most famous of his laconic statements, “I do not choose to run for President in 1928.”</a:t>
            </a:r>
          </a:p>
          <a:p>
            <a:pPr algn="l"/>
            <a:r>
              <a:rPr lang="en-US" sz="5600" b="0" i="0" dirty="0">
                <a:solidFill>
                  <a:srgbClr val="0A2458"/>
                </a:solidFill>
                <a:effectLst/>
              </a:rPr>
              <a:t>By the time the disaster of the Great Depression hit the country, Coolidge was in retirement. Before his death in January 1933, he confided to an old friend, “. . . I feel I no longer fit in with these times.”</a:t>
            </a:r>
          </a:p>
          <a:p>
            <a:endParaRPr lang="en-US" dirty="0"/>
          </a:p>
        </p:txBody>
      </p:sp>
      <p:pic>
        <p:nvPicPr>
          <p:cNvPr id="26626" name="Picture 2" descr="Portrait of Calvin Coolidge, the 30th President of the United States">
            <a:extLst>
              <a:ext uri="{FF2B5EF4-FFF2-40B4-BE49-F238E27FC236}">
                <a16:creationId xmlns:a16="http://schemas.microsoft.com/office/drawing/2014/main" id="{26B3ADED-82DA-4C67-85E8-7147F85B71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48850"/>
            <a:ext cx="3154338" cy="31543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C236741B-653D-4321-BC94-A2884D8A9A38}"/>
              </a:ext>
            </a:extLst>
          </p:cNvPr>
          <p:cNvGraphicFramePr>
            <a:graphicFrameLocks noGrp="1"/>
          </p:cNvGraphicFramePr>
          <p:nvPr>
            <p:extLst>
              <p:ext uri="{D42A27DB-BD31-4B8C-83A1-F6EECF244321}">
                <p14:modId xmlns:p14="http://schemas.microsoft.com/office/powerpoint/2010/main" val="1732314806"/>
              </p:ext>
            </p:extLst>
          </p:nvPr>
        </p:nvGraphicFramePr>
        <p:xfrm>
          <a:off x="1" y="0"/>
          <a:ext cx="3154337" cy="1737360"/>
        </p:xfrm>
        <a:graphic>
          <a:graphicData uri="http://schemas.openxmlformats.org/drawingml/2006/table">
            <a:tbl>
              <a:tblPr firstRow="1" bandRow="1">
                <a:tableStyleId>{2D5ABB26-0587-4C30-8999-92F81FD0307C}</a:tableStyleId>
              </a:tblPr>
              <a:tblGrid>
                <a:gridCol w="3154337">
                  <a:extLst>
                    <a:ext uri="{9D8B030D-6E8A-4147-A177-3AD203B41FA5}">
                      <a16:colId xmlns:a16="http://schemas.microsoft.com/office/drawing/2014/main" val="2650687065"/>
                    </a:ext>
                  </a:extLst>
                </a:gridCol>
              </a:tblGrid>
              <a:tr h="1248850">
                <a:tc>
                  <a:txBody>
                    <a:bodyPr/>
                    <a:lstStyle/>
                    <a:p>
                      <a:pPr algn="ctr"/>
                      <a:r>
                        <a:rPr lang="en-US" sz="1800" b="0" kern="1200" cap="small" dirty="0">
                          <a:solidFill>
                            <a:schemeClr val="tx1"/>
                          </a:solidFill>
                          <a:effectLst/>
                          <a:latin typeface="+mn-lt"/>
                          <a:ea typeface="+mn-ea"/>
                          <a:cs typeface="+mn-cs"/>
                        </a:rPr>
                        <a:t>Calvin Coolidge</a:t>
                      </a:r>
                    </a:p>
                    <a:p>
                      <a:pPr algn="ctr"/>
                      <a:r>
                        <a:rPr lang="en-US" sz="1800" b="0" kern="1200" cap="all" dirty="0">
                          <a:solidFill>
                            <a:schemeClr val="tx1"/>
                          </a:solidFill>
                          <a:effectLst/>
                          <a:latin typeface="+mn-lt"/>
                          <a:ea typeface="+mn-ea"/>
                          <a:cs typeface="+mn-cs"/>
                        </a:rPr>
                        <a:t>THE 30TH PRESIDENT OF THE UNITED STATES</a:t>
                      </a:r>
                    </a:p>
                    <a:p>
                      <a:endParaRPr lang="en-US" sz="1800" b="0" i="0" kern="1200" dirty="0">
                        <a:solidFill>
                          <a:schemeClr val="tx1"/>
                        </a:solidFill>
                        <a:effectLst/>
                        <a:latin typeface="+mn-lt"/>
                        <a:ea typeface="+mn-ea"/>
                        <a:cs typeface="+mn-cs"/>
                      </a:endParaRPr>
                    </a:p>
                    <a:p>
                      <a:br>
                        <a:rPr lang="en-US" sz="1800" b="0" i="0" kern="1200" dirty="0">
                          <a:solidFill>
                            <a:schemeClr val="tx1"/>
                          </a:solidFill>
                          <a:effectLst/>
                          <a:latin typeface="+mn-lt"/>
                          <a:ea typeface="+mn-ea"/>
                          <a:cs typeface="+mn-cs"/>
                        </a:rPr>
                      </a:br>
                      <a:endParaRPr lang="en-US" dirty="0"/>
                    </a:p>
                  </a:txBody>
                  <a:tcPr/>
                </a:tc>
                <a:extLst>
                  <a:ext uri="{0D108BD9-81ED-4DB2-BD59-A6C34878D82A}">
                    <a16:rowId xmlns:a16="http://schemas.microsoft.com/office/drawing/2014/main" val="2493617874"/>
                  </a:ext>
                </a:extLst>
              </a:tr>
            </a:tbl>
          </a:graphicData>
        </a:graphic>
      </p:graphicFrame>
    </p:spTree>
    <p:extLst>
      <p:ext uri="{BB962C8B-B14F-4D97-AF65-F5344CB8AC3E}">
        <p14:creationId xmlns:p14="http://schemas.microsoft.com/office/powerpoint/2010/main" val="2928655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89A565-3F48-4AB2-A8CE-D17F32D18937}"/>
              </a:ext>
            </a:extLst>
          </p:cNvPr>
          <p:cNvSpPr>
            <a:spLocks noGrp="1"/>
          </p:cNvSpPr>
          <p:nvPr>
            <p:ph sz="half" idx="2"/>
          </p:nvPr>
        </p:nvSpPr>
        <p:spPr>
          <a:xfrm>
            <a:off x="3534166" y="0"/>
            <a:ext cx="7955280" cy="6858000"/>
          </a:xfrm>
        </p:spPr>
        <p:txBody>
          <a:bodyPr>
            <a:normAutofit fontScale="25000" lnSpcReduction="20000"/>
          </a:bodyPr>
          <a:lstStyle/>
          <a:p>
            <a:pPr algn="l"/>
            <a:r>
              <a:rPr lang="en-US" sz="5200" b="0" i="0" dirty="0">
                <a:solidFill>
                  <a:srgbClr val="0A2458"/>
                </a:solidFill>
                <a:effectLst/>
              </a:rPr>
              <a:t>Son of a Quaker blacksmith, Herbert Clark Hoover brought to the Presidency an unparalleled reputation for public service as an engineer, administrator, and humanitarian.</a:t>
            </a:r>
          </a:p>
          <a:p>
            <a:pPr algn="l"/>
            <a:r>
              <a:rPr lang="en-US" sz="5200" b="0" i="0" dirty="0">
                <a:solidFill>
                  <a:srgbClr val="0A2458"/>
                </a:solidFill>
                <a:effectLst/>
              </a:rPr>
              <a:t>Born in an Iowa village in 1874, he grew up in Oregon. He enrolled at Stanford University when it opened in 1891, graduating as a mining engineer.</a:t>
            </a:r>
          </a:p>
          <a:p>
            <a:pPr algn="l"/>
            <a:r>
              <a:rPr lang="en-US" sz="5200" b="0" i="0" dirty="0">
                <a:solidFill>
                  <a:srgbClr val="0A2458"/>
                </a:solidFill>
                <a:effectLst/>
              </a:rPr>
              <a:t>He married his Stanford sweetheart, Lou Henry, and they went to China, where he worked for a private corporation as China’s leading engineer. In June 1900 the Boxer Rebellion caught the Hoovers in Tientsin. For almost a month the settlement was under heavy fire. While his wife worked in the hospitals, Hoover directed the building of barricades, and once risked his life rescuing Chinese children.</a:t>
            </a:r>
          </a:p>
          <a:p>
            <a:pPr algn="l"/>
            <a:r>
              <a:rPr lang="en-US" sz="5200" b="0" i="0" dirty="0">
                <a:solidFill>
                  <a:srgbClr val="0A2458"/>
                </a:solidFill>
                <a:effectLst/>
              </a:rPr>
              <a:t>One week before Hoover celebrated his 40th birthday in London, Germany declared war on France, and the American Consul General asked his help in getting stranded tourists home. In six weeks his committee helped 120,000 Americans return to the United States. Next Hoover turned to a far more difficult task, to feed Belgium, which had been overrun by the German army.</a:t>
            </a:r>
          </a:p>
          <a:p>
            <a:pPr algn="l"/>
            <a:r>
              <a:rPr lang="en-US" sz="5200" b="0" i="0" dirty="0">
                <a:solidFill>
                  <a:srgbClr val="0A2458"/>
                </a:solidFill>
                <a:effectLst/>
              </a:rPr>
              <a:t>After the United States entered the war, President Wilson appointed Hoover head of the Food Administration. He succeeded in cutting consumption of foods needed overseas and avoided rationing at home, yet kept the Allies fed.</a:t>
            </a:r>
          </a:p>
          <a:p>
            <a:pPr algn="l"/>
            <a:r>
              <a:rPr lang="en-US" sz="5200" b="0" i="0" dirty="0">
                <a:solidFill>
                  <a:srgbClr val="0A2458"/>
                </a:solidFill>
                <a:effectLst/>
              </a:rPr>
              <a:t>After the Armistice, Hoover, a member of the Supreme Economic Council and head of the American Relief Administration, organized shipments of food for starving millions in central Europe. He extended aid to famine-stricken Soviet Russia in 1921. When a critic inquired if he was not thus helping Bolshevism, Hoover retorted, “Twenty million people are starving. Whatever their politics, they shall be fed!”</a:t>
            </a:r>
          </a:p>
          <a:p>
            <a:pPr algn="l"/>
            <a:r>
              <a:rPr lang="en-US" sz="5200" b="0" i="0" dirty="0">
                <a:solidFill>
                  <a:srgbClr val="0A2458"/>
                </a:solidFill>
                <a:effectLst/>
              </a:rPr>
              <a:t>After capably serving as Secretary of Commerce under Presidents Harding and Coolidge, Hoover became the Republican Presidential nominee in 1928. He said then: “We in America today are nearer to the final triumph over poverty than ever before in the history of any land.” His election seemed to ensure prosperity. Yet within months the stock market crashed, and the Nation spiraled downward into depression.</a:t>
            </a:r>
          </a:p>
          <a:p>
            <a:pPr algn="l"/>
            <a:r>
              <a:rPr lang="en-US" sz="5200" b="0" i="0" dirty="0">
                <a:solidFill>
                  <a:srgbClr val="0A2458"/>
                </a:solidFill>
                <a:effectLst/>
              </a:rPr>
              <a:t>After the crash Hoover announced that while he would keep the Federal budget balanced, he would cut taxes and expand public works spending.</a:t>
            </a:r>
          </a:p>
          <a:p>
            <a:pPr algn="l"/>
            <a:r>
              <a:rPr lang="en-US" sz="5200" b="0" i="0" dirty="0">
                <a:solidFill>
                  <a:srgbClr val="0A2458"/>
                </a:solidFill>
                <a:effectLst/>
              </a:rPr>
              <a:t>In 1931 repercussions from Europe deepened the crisis, even though the President presented to Congress a program asking for creation of the Reconstruction Finance Corporation to aid business, additional help for farmers facing mortgage foreclosures, banking reform, a loan to states for feeding the unemployed, expansion of public works, and drastic governmental economy.</a:t>
            </a:r>
          </a:p>
          <a:p>
            <a:pPr algn="l"/>
            <a:r>
              <a:rPr lang="en-US" sz="5200" b="0" i="0" dirty="0">
                <a:solidFill>
                  <a:srgbClr val="0A2458"/>
                </a:solidFill>
                <a:effectLst/>
              </a:rPr>
              <a:t>At the same time he reiterated his view that while people must not suffer from hunger and cold, caring for them must be primarily a local and voluntary responsibility.</a:t>
            </a:r>
          </a:p>
          <a:p>
            <a:pPr algn="l"/>
            <a:r>
              <a:rPr lang="en-US" sz="5200" b="0" i="0" dirty="0">
                <a:solidFill>
                  <a:srgbClr val="0A2458"/>
                </a:solidFill>
                <a:effectLst/>
              </a:rPr>
              <a:t>His opponents in Congress, who he felt were sabotaging his program for their own political gain, unfairly painted him as a callous and cruel President. Hoover became the scapegoat for the Depression and was badly defeated in 1932. In the 1930’s he became a powerful critic of the New Deal, warning against tendencies toward </a:t>
            </a:r>
            <a:r>
              <a:rPr lang="en-US" sz="5200" b="0" i="0" dirty="0" err="1">
                <a:solidFill>
                  <a:srgbClr val="0A2458"/>
                </a:solidFill>
                <a:effectLst/>
              </a:rPr>
              <a:t>statism</a:t>
            </a:r>
            <a:r>
              <a:rPr lang="en-US" sz="5200" b="0" i="0" dirty="0">
                <a:solidFill>
                  <a:srgbClr val="0A2458"/>
                </a:solidFill>
                <a:effectLst/>
              </a:rPr>
              <a:t>.</a:t>
            </a:r>
          </a:p>
          <a:p>
            <a:pPr algn="l"/>
            <a:r>
              <a:rPr lang="en-US" sz="5200" b="0" i="0" dirty="0">
                <a:solidFill>
                  <a:srgbClr val="0A2458"/>
                </a:solidFill>
                <a:effectLst/>
              </a:rPr>
              <a:t>In 1947 President Truman appointed Hoover to a commission, which elected him chairman, to reorganize the Executive Departments. He was appointed chairman of a similar commission by President Eisenhower in 1953. Many economies resulted from both commissions’ recommendations. Over the years, Hoover wrote many articles and books, one of which he was working on when he died at 90 in New York City on October 20, 1964.</a:t>
            </a:r>
          </a:p>
          <a:p>
            <a:endParaRPr lang="en-US" dirty="0"/>
          </a:p>
        </p:txBody>
      </p:sp>
      <p:pic>
        <p:nvPicPr>
          <p:cNvPr id="27650" name="Picture 2" descr="Portrait of Herbert Hoover, the 31st President of the United States">
            <a:extLst>
              <a:ext uri="{FF2B5EF4-FFF2-40B4-BE49-F238E27FC236}">
                <a16:creationId xmlns:a16="http://schemas.microsoft.com/office/drawing/2014/main" id="{C3F33B7E-9407-4C86-BE54-D74C4BF4DB0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50376"/>
            <a:ext cx="3534166" cy="35341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0B8062F4-C0F6-42B0-B859-2CE6A514766B}"/>
              </a:ext>
            </a:extLst>
          </p:cNvPr>
          <p:cNvGraphicFramePr>
            <a:graphicFrameLocks noGrp="1"/>
          </p:cNvGraphicFramePr>
          <p:nvPr>
            <p:extLst>
              <p:ext uri="{D42A27DB-BD31-4B8C-83A1-F6EECF244321}">
                <p14:modId xmlns:p14="http://schemas.microsoft.com/office/powerpoint/2010/main" val="2175266663"/>
              </p:ext>
            </p:extLst>
          </p:nvPr>
        </p:nvGraphicFramePr>
        <p:xfrm>
          <a:off x="0" y="0"/>
          <a:ext cx="3534166" cy="1188720"/>
        </p:xfrm>
        <a:graphic>
          <a:graphicData uri="http://schemas.openxmlformats.org/drawingml/2006/table">
            <a:tbl>
              <a:tblPr firstRow="1" bandRow="1">
                <a:tableStyleId>{2D5ABB26-0587-4C30-8999-92F81FD0307C}</a:tableStyleId>
              </a:tblPr>
              <a:tblGrid>
                <a:gridCol w="3534166">
                  <a:extLst>
                    <a:ext uri="{9D8B030D-6E8A-4147-A177-3AD203B41FA5}">
                      <a16:colId xmlns:a16="http://schemas.microsoft.com/office/drawing/2014/main" val="1220366757"/>
                    </a:ext>
                  </a:extLst>
                </a:gridCol>
              </a:tblGrid>
              <a:tr h="1150376">
                <a:tc>
                  <a:txBody>
                    <a:bodyPr/>
                    <a:lstStyle/>
                    <a:p>
                      <a:pPr algn="ctr"/>
                      <a:r>
                        <a:rPr lang="en-US" sz="1800" b="0" i="0" kern="1200" cap="small" dirty="0">
                          <a:solidFill>
                            <a:schemeClr val="tx1"/>
                          </a:solidFill>
                          <a:effectLst/>
                          <a:latin typeface="+mn-lt"/>
                          <a:ea typeface="+mn-ea"/>
                          <a:cs typeface="+mn-cs"/>
                        </a:rPr>
                        <a:t>Herbert Hoover</a:t>
                      </a:r>
                    </a:p>
                    <a:p>
                      <a:pPr algn="ctr"/>
                      <a:r>
                        <a:rPr lang="en-US" sz="1800" b="0" i="0" kern="1200" cap="all" dirty="0">
                          <a:solidFill>
                            <a:schemeClr val="tx1"/>
                          </a:solidFill>
                          <a:effectLst/>
                          <a:latin typeface="+mn-lt"/>
                          <a:ea typeface="+mn-ea"/>
                          <a:cs typeface="+mn-cs"/>
                        </a:rPr>
                        <a:t>THE 31ST PRESIDENT OF THE UNITED STATES</a:t>
                      </a:r>
                    </a:p>
                    <a:p>
                      <a:endParaRPr lang="en-US" dirty="0"/>
                    </a:p>
                  </a:txBody>
                  <a:tcPr/>
                </a:tc>
                <a:extLst>
                  <a:ext uri="{0D108BD9-81ED-4DB2-BD59-A6C34878D82A}">
                    <a16:rowId xmlns:a16="http://schemas.microsoft.com/office/drawing/2014/main" val="2183117073"/>
                  </a:ext>
                </a:extLst>
              </a:tr>
            </a:tbl>
          </a:graphicData>
        </a:graphic>
      </p:graphicFrame>
    </p:spTree>
    <p:extLst>
      <p:ext uri="{BB962C8B-B14F-4D97-AF65-F5344CB8AC3E}">
        <p14:creationId xmlns:p14="http://schemas.microsoft.com/office/powerpoint/2010/main" val="4211336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DE8EAA-8B1A-4C9B-814C-05D8305145E7}"/>
              </a:ext>
            </a:extLst>
          </p:cNvPr>
          <p:cNvSpPr>
            <a:spLocks noGrp="1"/>
          </p:cNvSpPr>
          <p:nvPr>
            <p:ph sz="half" idx="2"/>
          </p:nvPr>
        </p:nvSpPr>
        <p:spPr>
          <a:xfrm>
            <a:off x="3098067" y="0"/>
            <a:ext cx="9052560" cy="6858000"/>
          </a:xfrm>
        </p:spPr>
        <p:txBody>
          <a:bodyPr>
            <a:noAutofit/>
          </a:bodyPr>
          <a:lstStyle/>
          <a:p>
            <a:pPr algn="l"/>
            <a:r>
              <a:rPr lang="en-US" sz="1300" b="0" i="0" dirty="0">
                <a:solidFill>
                  <a:srgbClr val="0A2458"/>
                </a:solidFill>
                <a:effectLst/>
              </a:rPr>
              <a:t>Born in 1882 at Hyde Park, New York–now a national historic site–he attended Harvard University and Columbia Law School. On St. Patrick’s Day, 1905, he married Eleanor Roosevelt.</a:t>
            </a:r>
          </a:p>
          <a:p>
            <a:pPr algn="l"/>
            <a:r>
              <a:rPr lang="en-US" sz="1300" b="0" i="0" dirty="0">
                <a:solidFill>
                  <a:srgbClr val="0A2458"/>
                </a:solidFill>
                <a:effectLst/>
              </a:rPr>
              <a:t>Following the example of his fifth cousin, President Theodore Roosevelt, whom he greatly admired, Franklin D. Roosevelt entered public service through politics, but as a Democrat. He won election to the New York Senate in 1910. President Wilson appointed him Assistant Secretary of the Navy, and he was the Democratic nominee for Vice President in 1920.</a:t>
            </a:r>
          </a:p>
          <a:p>
            <a:pPr algn="l"/>
            <a:r>
              <a:rPr lang="en-US" sz="1300" b="0" i="0" dirty="0">
                <a:solidFill>
                  <a:srgbClr val="0A2458"/>
                </a:solidFill>
                <a:effectLst/>
              </a:rPr>
              <a:t>In the summer of 1921, when he was 39, disaster hit-he was stricken with poliomyelitis. Demonstrating indomitable courage, he fought to regain the use of his legs, particularly through swimming. At the 1924 Democratic Convention he dramatically appeared on crutches to nominate Alfred E. Smith as “the Happy Warrior.” In 1928 Roosevelt became Governor of New York.</a:t>
            </a:r>
          </a:p>
          <a:p>
            <a:pPr algn="l"/>
            <a:r>
              <a:rPr lang="en-US" sz="1300" b="0" i="0" dirty="0">
                <a:solidFill>
                  <a:srgbClr val="0A2458"/>
                </a:solidFill>
                <a:effectLst/>
              </a:rPr>
              <a:t>He was elected President in November 1932, to the first of four terms. By March there were 13,000,000 unemployed, and almost every bank was closed. In his first “hundred days,” he proposed, and Congress enacted, a sweeping program to bring recovery to business and agriculture, relief to the unemployed and to those in danger of losing farms and homes, and reform, especially through the establishment of the Tennessee Valley Authority.</a:t>
            </a:r>
          </a:p>
          <a:p>
            <a:pPr algn="l"/>
            <a:r>
              <a:rPr lang="en-US" sz="1300" b="0" i="0" dirty="0">
                <a:solidFill>
                  <a:srgbClr val="0A2458"/>
                </a:solidFill>
                <a:effectLst/>
              </a:rPr>
              <a:t>By 1935 the Nation had achieved some measure of recovery, but businessmen and bankers were turning more and more against Roosevelt’s New Deal program. They feared his experiments, were appalled because he had taken the Nation off the gold standard and allowed deficits in the budget, and disliked the concessions to labor. Roosevelt responded with a new program of reform: Social Security, heavier taxes on the wealthy, new controls over banks and public utilities, and an enormous work relief program for the unemployed.</a:t>
            </a:r>
          </a:p>
          <a:p>
            <a:pPr algn="l"/>
            <a:r>
              <a:rPr lang="en-US" sz="1300" b="0" i="0" dirty="0">
                <a:solidFill>
                  <a:srgbClr val="0A2458"/>
                </a:solidFill>
                <a:effectLst/>
              </a:rPr>
              <a:t>In 1936 he was re-elected by a top-heavy margin. Feeling he was armed with a popular mandate, he sought legislation to enlarge the Supreme Court, which had been invalidating key New Deal measures. Roosevelt lost the Supreme Court battle, but a revolution in constitutional law took place. Thereafter the Government could legally regulate the economy.</a:t>
            </a:r>
          </a:p>
          <a:p>
            <a:pPr algn="l"/>
            <a:r>
              <a:rPr lang="en-US" sz="1300" b="0" i="0" dirty="0">
                <a:solidFill>
                  <a:srgbClr val="0A2458"/>
                </a:solidFill>
                <a:effectLst/>
              </a:rPr>
              <a:t>Roosevelt had pledged the United States to the “good neighbor” policy, transforming the Monroe Doctrine from a unilateral American manifesto into arrangements for mutual action against aggressors. He also sought through neutrality legislation to keep the United States out of the war in Europe, yet at the same time to strengthen nations threatened or attacked. When France fell and England came under siege in 1940, he began to send Great Britain all possible aid short of actual military involvement.</a:t>
            </a:r>
          </a:p>
          <a:p>
            <a:pPr algn="l"/>
            <a:r>
              <a:rPr lang="en-US" sz="1300" b="0" i="0" dirty="0">
                <a:solidFill>
                  <a:srgbClr val="0A2458"/>
                </a:solidFill>
                <a:effectLst/>
              </a:rPr>
              <a:t>When the Japanese attacked Pearl Harbor on December 7, 1941, Roosevelt directed organization of the Nation’s manpower and resources for global war.</a:t>
            </a:r>
          </a:p>
          <a:p>
            <a:pPr algn="l"/>
            <a:r>
              <a:rPr lang="en-US" sz="1300" b="0" i="0" dirty="0">
                <a:solidFill>
                  <a:srgbClr val="0A2458"/>
                </a:solidFill>
                <a:effectLst/>
              </a:rPr>
              <a:t>Feeling that the future peace of the world would depend upon relations between the United States and Russia, he devoted much thought to the planning of a United Nations, in which, he hoped, international difficulties could be settled.</a:t>
            </a:r>
          </a:p>
          <a:p>
            <a:pPr algn="l"/>
            <a:r>
              <a:rPr lang="en-US" sz="1300" b="0" i="0" dirty="0">
                <a:solidFill>
                  <a:srgbClr val="0A2458"/>
                </a:solidFill>
                <a:effectLst/>
              </a:rPr>
              <a:t>As the war drew to a close, Roosevelt’s health deteriorated, and on April 12, 1945, while at Warm Springs, Georgia, he died of a cerebral hemorrhage.</a:t>
            </a:r>
          </a:p>
          <a:p>
            <a:br>
              <a:rPr lang="en-US" sz="1300" dirty="0"/>
            </a:br>
            <a:endParaRPr lang="en-US" sz="1300" dirty="0"/>
          </a:p>
        </p:txBody>
      </p:sp>
      <p:pic>
        <p:nvPicPr>
          <p:cNvPr id="28674" name="Picture 2" descr="Portrait of Franklin D. Roosevelt, the 32nd President of the United States">
            <a:extLst>
              <a:ext uri="{FF2B5EF4-FFF2-40B4-BE49-F238E27FC236}">
                <a16:creationId xmlns:a16="http://schemas.microsoft.com/office/drawing/2014/main" id="{0FD00954-88BA-416B-B91D-2FEB0814C48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33256"/>
            <a:ext cx="3098067" cy="3098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D1869526-A5EC-4DF9-8C16-FC7B63477373}"/>
              </a:ext>
            </a:extLst>
          </p:cNvPr>
          <p:cNvGraphicFramePr>
            <a:graphicFrameLocks noGrp="1"/>
          </p:cNvGraphicFramePr>
          <p:nvPr>
            <p:extLst>
              <p:ext uri="{D42A27DB-BD31-4B8C-83A1-F6EECF244321}">
                <p14:modId xmlns:p14="http://schemas.microsoft.com/office/powerpoint/2010/main" val="3901450105"/>
              </p:ext>
            </p:extLst>
          </p:nvPr>
        </p:nvGraphicFramePr>
        <p:xfrm>
          <a:off x="0" y="0"/>
          <a:ext cx="3098066" cy="1333256"/>
        </p:xfrm>
        <a:graphic>
          <a:graphicData uri="http://schemas.openxmlformats.org/drawingml/2006/table">
            <a:tbl>
              <a:tblPr firstRow="1" bandRow="1">
                <a:tableStyleId>{2D5ABB26-0587-4C30-8999-92F81FD0307C}</a:tableStyleId>
              </a:tblPr>
              <a:tblGrid>
                <a:gridCol w="3098066">
                  <a:extLst>
                    <a:ext uri="{9D8B030D-6E8A-4147-A177-3AD203B41FA5}">
                      <a16:colId xmlns:a16="http://schemas.microsoft.com/office/drawing/2014/main" val="3982916185"/>
                    </a:ext>
                  </a:extLst>
                </a:gridCol>
              </a:tblGrid>
              <a:tr h="1333256">
                <a:tc>
                  <a:txBody>
                    <a:bodyPr/>
                    <a:lstStyle/>
                    <a:p>
                      <a:pPr algn="ctr"/>
                      <a:r>
                        <a:rPr lang="en-US" sz="1800" b="0" i="0" kern="1200" cap="small" dirty="0">
                          <a:solidFill>
                            <a:schemeClr val="tx1"/>
                          </a:solidFill>
                          <a:effectLst/>
                          <a:latin typeface="+mn-lt"/>
                          <a:ea typeface="+mn-ea"/>
                          <a:cs typeface="+mn-cs"/>
                        </a:rPr>
                        <a:t>Franklin D. Roosevelt</a:t>
                      </a:r>
                    </a:p>
                    <a:p>
                      <a:pPr algn="ctr"/>
                      <a:r>
                        <a:rPr lang="en-US" sz="1800" b="0" i="0" kern="1200" cap="all" dirty="0">
                          <a:solidFill>
                            <a:schemeClr val="tx1"/>
                          </a:solidFill>
                          <a:effectLst/>
                          <a:latin typeface="+mn-lt"/>
                          <a:ea typeface="+mn-ea"/>
                          <a:cs typeface="+mn-cs"/>
                        </a:rPr>
                        <a:t>THE 32ND PRESIDENT OF THE UNITED STATES</a:t>
                      </a:r>
                    </a:p>
                    <a:p>
                      <a:endParaRPr lang="en-US" dirty="0"/>
                    </a:p>
                  </a:txBody>
                  <a:tcPr/>
                </a:tc>
                <a:extLst>
                  <a:ext uri="{0D108BD9-81ED-4DB2-BD59-A6C34878D82A}">
                    <a16:rowId xmlns:a16="http://schemas.microsoft.com/office/drawing/2014/main" val="2904358050"/>
                  </a:ext>
                </a:extLst>
              </a:tr>
            </a:tbl>
          </a:graphicData>
        </a:graphic>
      </p:graphicFrame>
    </p:spTree>
    <p:extLst>
      <p:ext uri="{BB962C8B-B14F-4D97-AF65-F5344CB8AC3E}">
        <p14:creationId xmlns:p14="http://schemas.microsoft.com/office/powerpoint/2010/main" val="2921074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10B66A-8724-4FD2-A620-50784545250B}"/>
              </a:ext>
            </a:extLst>
          </p:cNvPr>
          <p:cNvSpPr>
            <a:spLocks noGrp="1"/>
          </p:cNvSpPr>
          <p:nvPr>
            <p:ph sz="half" idx="2"/>
          </p:nvPr>
        </p:nvSpPr>
        <p:spPr>
          <a:xfrm>
            <a:off x="3262398" y="0"/>
            <a:ext cx="8412480" cy="6858000"/>
          </a:xfrm>
        </p:spPr>
        <p:txBody>
          <a:bodyPr>
            <a:normAutofit fontScale="25000" lnSpcReduction="20000"/>
          </a:bodyPr>
          <a:lstStyle/>
          <a:p>
            <a:pPr algn="l"/>
            <a:r>
              <a:rPr lang="en-US" sz="5200" b="0" i="0" dirty="0">
                <a:solidFill>
                  <a:srgbClr val="0A2458"/>
                </a:solidFill>
                <a:effectLst/>
              </a:rPr>
              <a:t>During his few weeks as Vice President, Harry S. Truman scarcely saw President Roosevelt, and received no briefing on the development of the atomic bomb or the unfolding difficulties with Soviet Russia. Suddenly these and a host of other wartime problems became Truman’s to solve when, on April 12, 1945, he became President. He told reporters, “I felt like the moon, the stars, and all the planets had fallen on me.”</a:t>
            </a:r>
          </a:p>
          <a:p>
            <a:pPr algn="l"/>
            <a:r>
              <a:rPr lang="en-US" sz="5200" b="0" i="0" dirty="0">
                <a:solidFill>
                  <a:srgbClr val="0A2458"/>
                </a:solidFill>
                <a:effectLst/>
              </a:rPr>
              <a:t>Truman was born in Lamar, Missouri, in 1884. He grew up in Independence, and for 12 years prospered as a Missouri farmer.</a:t>
            </a:r>
          </a:p>
          <a:p>
            <a:pPr algn="l"/>
            <a:r>
              <a:rPr lang="en-US" sz="5200" b="0" i="0" dirty="0">
                <a:solidFill>
                  <a:srgbClr val="0A2458"/>
                </a:solidFill>
                <a:effectLst/>
              </a:rPr>
              <a:t>He went to France during World War I as a captain in the Field Artillery. Returning, he married Elizabeth Virginia Wallace, and opened a haberdashery in Kansas City.</a:t>
            </a:r>
          </a:p>
          <a:p>
            <a:pPr algn="l"/>
            <a:r>
              <a:rPr lang="en-US" sz="5200" b="0" i="0" dirty="0">
                <a:solidFill>
                  <a:srgbClr val="0A2458"/>
                </a:solidFill>
                <a:effectLst/>
              </a:rPr>
              <a:t>Active in the Democratic Party, Truman was elected a judge of the Jackson County Court (an administrative position) in 1922. He became a Senator in 1934. During World War II he headed the Senate war investigating committee, checking into waste and corruption and saving perhaps as much as 15 billion dollars.</a:t>
            </a:r>
          </a:p>
          <a:p>
            <a:pPr algn="l"/>
            <a:r>
              <a:rPr lang="en-US" sz="5200" b="0" i="0" dirty="0">
                <a:solidFill>
                  <a:srgbClr val="0A2458"/>
                </a:solidFill>
                <a:effectLst/>
              </a:rPr>
              <a:t>As President, Truman made some of the most crucial decisions in history. Soon after V-E Day, the war against Japan had reached its final stage. An urgent plea to Japan to surrender was rejected. Truman, after consultations with his advisers, ordered atomic bombs dropped on cities devoted to war work. Two were Hiroshima and Nagasaki. Japanese surrender quickly followed.</a:t>
            </a:r>
          </a:p>
          <a:p>
            <a:pPr algn="l"/>
            <a:r>
              <a:rPr lang="en-US" sz="5200" b="0" i="0" dirty="0">
                <a:solidFill>
                  <a:srgbClr val="0A2458"/>
                </a:solidFill>
                <a:effectLst/>
              </a:rPr>
              <a:t>In June 1945 Truman witnessed the signing of the charter of the United Nations, hopefully established to preserve peace.</a:t>
            </a:r>
          </a:p>
          <a:p>
            <a:pPr algn="l"/>
            <a:r>
              <a:rPr lang="en-US" sz="5200" b="0" i="0" dirty="0">
                <a:solidFill>
                  <a:srgbClr val="0A2458"/>
                </a:solidFill>
                <a:effectLst/>
              </a:rPr>
              <a:t>Thus far, he had followed his predecessor’s policies, but he soon developed his own. He presented to Congress a 21-point program, proposing the expansion of Social Security, a full-employment program, a permanent Fair Employment Practices Act, and public housing and slum clearance. The program, Truman wrote, “symbolizes for me my assumption of the office of President in my own right.” It became known as the Fair Deal.</a:t>
            </a:r>
          </a:p>
          <a:p>
            <a:pPr algn="l"/>
            <a:r>
              <a:rPr lang="en-US" sz="5200" b="0" i="0" dirty="0">
                <a:solidFill>
                  <a:srgbClr val="0A2458"/>
                </a:solidFill>
                <a:effectLst/>
              </a:rPr>
              <a:t>Dangers and crises marked the foreign scene as Truman campaigned successfully in 1948. In foreign affairs he was already providing his most effective leadership.</a:t>
            </a:r>
          </a:p>
          <a:p>
            <a:pPr algn="l"/>
            <a:r>
              <a:rPr lang="en-US" sz="5200" b="0" i="0" dirty="0">
                <a:solidFill>
                  <a:srgbClr val="0A2458"/>
                </a:solidFill>
                <a:effectLst/>
              </a:rPr>
              <a:t>In 1947 as the Soviet Union pressured Turkey and, through guerrillas, threatened to take over Greece, he asked Congress to aid the two countries, enunciating the program that bears his name–the Truman Doctrine. The Marshall Plan, named for his Secretary of State, stimulated spectacular economic recovery in war-torn western Europe.</a:t>
            </a:r>
          </a:p>
          <a:p>
            <a:pPr algn="l"/>
            <a:r>
              <a:rPr lang="en-US" sz="5200" b="0" i="0" dirty="0">
                <a:solidFill>
                  <a:srgbClr val="0A2458"/>
                </a:solidFill>
                <a:effectLst/>
              </a:rPr>
              <a:t>When the Russians blockaded the western sectors of Berlin in 1948, Truman created a massive airlift to supply Berliners until the Russians backed down. Meanwhile, he was negotiating a military alliance to protect Western nations, the North Atlantic Treaty Organization, established in 1949.</a:t>
            </a:r>
          </a:p>
          <a:p>
            <a:pPr algn="l"/>
            <a:r>
              <a:rPr lang="en-US" sz="5200" b="0" i="0" dirty="0">
                <a:solidFill>
                  <a:srgbClr val="0A2458"/>
                </a:solidFill>
                <a:effectLst/>
              </a:rPr>
              <a:t>In June 1950, when the Communist government of North Korea attacked South Korea, Truman conferred promptly with his military advisers. There was, he wrote, “complete, almost unspoken acceptance on the part of everyone that whatever had to be done to meet this aggression had to be done. There was no suggestion from anyone that either the United Nations or the United States could back away from it.”</a:t>
            </a:r>
          </a:p>
          <a:p>
            <a:pPr algn="l"/>
            <a:r>
              <a:rPr lang="en-US" sz="5200" b="0" i="0" dirty="0">
                <a:solidFill>
                  <a:srgbClr val="0A2458"/>
                </a:solidFill>
                <a:effectLst/>
              </a:rPr>
              <a:t>A long, discouraging struggle ensued as U.N. forces held a line above the old boundary of South Korea. Truman kept the war a limited one, rather than risk a major conflict with China and perhaps Russia.</a:t>
            </a:r>
          </a:p>
          <a:p>
            <a:pPr algn="l"/>
            <a:r>
              <a:rPr lang="en-US" sz="5200" b="0" i="0" dirty="0">
                <a:solidFill>
                  <a:srgbClr val="0A2458"/>
                </a:solidFill>
                <a:effectLst/>
              </a:rPr>
              <a:t>Deciding not to run again, he retired to Independence; at age 88, he died December 26, 1972, after a stubborn fight for life.</a:t>
            </a:r>
          </a:p>
          <a:p>
            <a:endParaRPr lang="en-US" dirty="0"/>
          </a:p>
        </p:txBody>
      </p:sp>
      <p:pic>
        <p:nvPicPr>
          <p:cNvPr id="29698" name="Picture 2" descr="Portrait of Harry S. Truman, the 33rd President of the United States">
            <a:extLst>
              <a:ext uri="{FF2B5EF4-FFF2-40B4-BE49-F238E27FC236}">
                <a16:creationId xmlns:a16="http://schemas.microsoft.com/office/drawing/2014/main" id="{26F93E25-BCC9-440C-BC82-DF89980BC96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62917"/>
            <a:ext cx="3262398" cy="32623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369989ED-E8CB-45D9-A29A-9FF63C550A09}"/>
              </a:ext>
            </a:extLst>
          </p:cNvPr>
          <p:cNvGraphicFramePr>
            <a:graphicFrameLocks noGrp="1"/>
          </p:cNvGraphicFramePr>
          <p:nvPr>
            <p:extLst>
              <p:ext uri="{D42A27DB-BD31-4B8C-83A1-F6EECF244321}">
                <p14:modId xmlns:p14="http://schemas.microsoft.com/office/powerpoint/2010/main" val="2511858466"/>
              </p:ext>
            </p:extLst>
          </p:nvPr>
        </p:nvGraphicFramePr>
        <p:xfrm>
          <a:off x="0" y="-1"/>
          <a:ext cx="3362178" cy="1262917"/>
        </p:xfrm>
        <a:graphic>
          <a:graphicData uri="http://schemas.openxmlformats.org/drawingml/2006/table">
            <a:tbl>
              <a:tblPr firstRow="1" bandRow="1">
                <a:tableStyleId>{2D5ABB26-0587-4C30-8999-92F81FD0307C}</a:tableStyleId>
              </a:tblPr>
              <a:tblGrid>
                <a:gridCol w="3362178">
                  <a:extLst>
                    <a:ext uri="{9D8B030D-6E8A-4147-A177-3AD203B41FA5}">
                      <a16:colId xmlns:a16="http://schemas.microsoft.com/office/drawing/2014/main" val="3595973369"/>
                    </a:ext>
                  </a:extLst>
                </a:gridCol>
              </a:tblGrid>
              <a:tr h="1262917">
                <a:tc>
                  <a:txBody>
                    <a:bodyPr/>
                    <a:lstStyle/>
                    <a:p>
                      <a:pPr algn="ctr"/>
                      <a:r>
                        <a:rPr lang="en-US" sz="1800" b="0" i="0" kern="1200" cap="small" dirty="0">
                          <a:solidFill>
                            <a:schemeClr val="tx1"/>
                          </a:solidFill>
                          <a:effectLst/>
                          <a:latin typeface="+mn-lt"/>
                          <a:ea typeface="+mn-ea"/>
                          <a:cs typeface="+mn-cs"/>
                        </a:rPr>
                        <a:t>Harry S. Truman</a:t>
                      </a:r>
                    </a:p>
                    <a:p>
                      <a:pPr algn="ctr"/>
                      <a:r>
                        <a:rPr lang="en-US" sz="1800" b="0" i="0" kern="1200" cap="all" dirty="0">
                          <a:solidFill>
                            <a:schemeClr val="tx1"/>
                          </a:solidFill>
                          <a:effectLst/>
                          <a:latin typeface="+mn-lt"/>
                          <a:ea typeface="+mn-ea"/>
                          <a:cs typeface="+mn-cs"/>
                        </a:rPr>
                        <a:t>THE 33RD PRESIDENT OF THE UNITED STATES</a:t>
                      </a:r>
                    </a:p>
                    <a:p>
                      <a:endParaRPr lang="en-US" dirty="0"/>
                    </a:p>
                  </a:txBody>
                  <a:tcPr/>
                </a:tc>
                <a:extLst>
                  <a:ext uri="{0D108BD9-81ED-4DB2-BD59-A6C34878D82A}">
                    <a16:rowId xmlns:a16="http://schemas.microsoft.com/office/drawing/2014/main" val="412504904"/>
                  </a:ext>
                </a:extLst>
              </a:tr>
            </a:tbl>
          </a:graphicData>
        </a:graphic>
      </p:graphicFrame>
    </p:spTree>
    <p:extLst>
      <p:ext uri="{BB962C8B-B14F-4D97-AF65-F5344CB8AC3E}">
        <p14:creationId xmlns:p14="http://schemas.microsoft.com/office/powerpoint/2010/main" val="2291824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631FE0-8468-449F-9685-8BBDB54096D3}"/>
              </a:ext>
            </a:extLst>
          </p:cNvPr>
          <p:cNvSpPr>
            <a:spLocks noGrp="1"/>
          </p:cNvSpPr>
          <p:nvPr>
            <p:ph sz="half" idx="2"/>
          </p:nvPr>
        </p:nvSpPr>
        <p:spPr>
          <a:xfrm>
            <a:off x="2872984" y="0"/>
            <a:ext cx="9144000" cy="6858000"/>
          </a:xfrm>
        </p:spPr>
        <p:txBody>
          <a:bodyPr>
            <a:noAutofit/>
          </a:bodyPr>
          <a:lstStyle/>
          <a:p>
            <a:pPr algn="l"/>
            <a:r>
              <a:rPr lang="en-US" sz="1200" b="0" i="0" dirty="0">
                <a:solidFill>
                  <a:srgbClr val="0A2458"/>
                </a:solidFill>
                <a:effectLst/>
              </a:rPr>
              <a:t>Bringing to the Presidency his prestige as commanding general of the victorious forces in Europe during World War II, Dwight D. Eisenhower obtained a truce in Korea and worked incessantly during his two terms to ease the tensions of the Cold War. He pursued the moderate policies of “Modern Republicanism,” pointing out as he left office, “America is today the strongest, most influential, and most productive nation in the world.”</a:t>
            </a:r>
          </a:p>
          <a:p>
            <a:pPr algn="l"/>
            <a:r>
              <a:rPr lang="en-US" sz="1200" b="0" i="0" dirty="0">
                <a:solidFill>
                  <a:srgbClr val="0A2458"/>
                </a:solidFill>
                <a:effectLst/>
              </a:rPr>
              <a:t>Born in Texas in 1890, brought up in Abilene, Kansas, Eisenhower was the third of seven sons. He excelled in sports in high school, and received an appointment to West Point. Stationed in Texas as a second lieutenant, he met Mamie Geneva </a:t>
            </a:r>
            <a:r>
              <a:rPr lang="en-US" sz="1200" b="0" i="0" dirty="0" err="1">
                <a:solidFill>
                  <a:srgbClr val="0A2458"/>
                </a:solidFill>
                <a:effectLst/>
              </a:rPr>
              <a:t>Doud</a:t>
            </a:r>
            <a:r>
              <a:rPr lang="en-US" sz="1200" b="0" i="0" dirty="0">
                <a:solidFill>
                  <a:srgbClr val="0A2458"/>
                </a:solidFill>
                <a:effectLst/>
              </a:rPr>
              <a:t>, whom he married in 1916.</a:t>
            </a:r>
          </a:p>
          <a:p>
            <a:pPr algn="l"/>
            <a:r>
              <a:rPr lang="en-US" sz="1200" b="0" i="0" dirty="0">
                <a:solidFill>
                  <a:srgbClr val="0A2458"/>
                </a:solidFill>
                <a:effectLst/>
              </a:rPr>
              <a:t>In his early Army career, he excelled in staff assignments, serving under Generals John J. Pershing, Douglas MacArthur, and Walter Krueger. After Pearl Harbor, General George C. Marshall called him to Washington for a war plans assignment. He commanded the Allied Forces landing in North Africa in November 1942; on D-Day, 1944, he was Supreme Commander of the troops invading France.</a:t>
            </a:r>
          </a:p>
          <a:p>
            <a:pPr algn="l"/>
            <a:r>
              <a:rPr lang="en-US" sz="1200" b="0" i="0" dirty="0">
                <a:solidFill>
                  <a:srgbClr val="0A2458"/>
                </a:solidFill>
                <a:effectLst/>
              </a:rPr>
              <a:t>After the war, he became President of Columbia University, then took leave to assume supreme command over the new NATO forces being assembled in 1951. Republican emissaries to his headquarters near Paris persuaded him to run for President in 1952.</a:t>
            </a:r>
          </a:p>
          <a:p>
            <a:pPr algn="l"/>
            <a:r>
              <a:rPr lang="en-US" sz="1200" b="0" i="0" dirty="0">
                <a:solidFill>
                  <a:srgbClr val="0A2458"/>
                </a:solidFill>
                <a:effectLst/>
              </a:rPr>
              <a:t>“I like Ike” was an irresistible slogan; Eisenhower won a sweeping victory.</a:t>
            </a:r>
          </a:p>
          <a:p>
            <a:pPr algn="l"/>
            <a:r>
              <a:rPr lang="en-US" sz="1200" b="0" i="0" dirty="0">
                <a:solidFill>
                  <a:srgbClr val="0A2458"/>
                </a:solidFill>
                <a:effectLst/>
              </a:rPr>
              <a:t>Negotiating from military strength, he tried to reduce the strains of the Cold War. In 1953, the signing of a truce brought an armed peace along the border of South Korea. The death of Stalin the same year caused shifts in relations with Russia.</a:t>
            </a:r>
          </a:p>
          <a:p>
            <a:pPr algn="l"/>
            <a:r>
              <a:rPr lang="en-US" sz="1200" b="0" i="0" dirty="0">
                <a:solidFill>
                  <a:srgbClr val="0A2458"/>
                </a:solidFill>
                <a:effectLst/>
              </a:rPr>
              <a:t>New Russian leaders consented to a peace treaty neutralizing Austria. Meanwhile, both Russia and the United States had developed hydrogen bombs. With the threat of such destructive force hanging over the world, Eisenhower, with the leaders of the British, French, and Russian governments, met at Geneva in July 1955.</a:t>
            </a:r>
          </a:p>
          <a:p>
            <a:pPr algn="l"/>
            <a:r>
              <a:rPr lang="en-US" sz="1200" b="0" i="0" dirty="0">
                <a:solidFill>
                  <a:srgbClr val="0A2458"/>
                </a:solidFill>
                <a:effectLst/>
              </a:rPr>
              <a:t>The President proposed that the United States and Russia exchange blueprints of each other’s military establishments and “provide within our countries facilities for aerial photography to the other country.” The Russians greeted the proposal with silence, but were so cordial throughout the meetings that tensions relaxed.</a:t>
            </a:r>
          </a:p>
          <a:p>
            <a:pPr algn="l"/>
            <a:r>
              <a:rPr lang="en-US" sz="1200" b="0" i="0" dirty="0">
                <a:solidFill>
                  <a:srgbClr val="0A2458"/>
                </a:solidFill>
                <a:effectLst/>
              </a:rPr>
              <a:t>Suddenly, in September 1955, Eisenhower suffered a heart attack in Denver, Colorado. After seven weeks he left the hospital, and in February 1956 doctors reported his recovery. In November he was elected for his second term.</a:t>
            </a:r>
          </a:p>
          <a:p>
            <a:pPr algn="l"/>
            <a:r>
              <a:rPr lang="en-US" sz="1200" b="0" i="0" dirty="0">
                <a:solidFill>
                  <a:srgbClr val="0A2458"/>
                </a:solidFill>
                <a:effectLst/>
              </a:rPr>
              <a:t>In domestic policy the President pursued a middle course, continuing most of the New Deal and Fair Deal programs, emphasizing a balanced budget. As desegregation of schools began, he sent troops into Little Rock, Arkansas, to assure compliance with the orders of a Federal court; he also ordered the complete desegregation of the Armed Forces. “There must be no second class citizens in this country,” he wrote.</a:t>
            </a:r>
          </a:p>
          <a:p>
            <a:pPr algn="l"/>
            <a:r>
              <a:rPr lang="en-US" sz="1200" b="0" i="0" dirty="0">
                <a:solidFill>
                  <a:srgbClr val="0A2458"/>
                </a:solidFill>
                <a:effectLst/>
              </a:rPr>
              <a:t>Eisenhower concentrated on maintaining world peace. He watched with pleasure the development of his “atoms for peace” program–the loan of American uranium to “have not” nations for peaceful purposes.</a:t>
            </a:r>
          </a:p>
          <a:p>
            <a:pPr algn="l"/>
            <a:r>
              <a:rPr lang="en-US" sz="1200" b="0" i="0" dirty="0">
                <a:solidFill>
                  <a:srgbClr val="0A2458"/>
                </a:solidFill>
                <a:effectLst/>
              </a:rPr>
              <a:t>Before he left office in January 1961, for his farm in Gettysburg, he urged the necessity of maintaining an adequate military strength, but cautioned that vast, long-continued military expenditures could breed potential dangers to our way of life. He concluded with a prayer for peace “in the goodness of time.” Both themes remained timely and urgent when he died, after a long illness, on March 28, 1969.</a:t>
            </a:r>
          </a:p>
          <a:p>
            <a:br>
              <a:rPr lang="en-US" sz="1200" dirty="0"/>
            </a:br>
            <a:endParaRPr lang="en-US" sz="1200" dirty="0"/>
          </a:p>
        </p:txBody>
      </p:sp>
      <p:pic>
        <p:nvPicPr>
          <p:cNvPr id="30722" name="Picture 2" descr="Portrait of Dwight D. Eisenhower, the 34th President of the United States">
            <a:extLst>
              <a:ext uri="{FF2B5EF4-FFF2-40B4-BE49-F238E27FC236}">
                <a16:creationId xmlns:a16="http://schemas.microsoft.com/office/drawing/2014/main" id="{3EDA8B8D-CA6D-498D-A194-81553FD32B0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34782"/>
            <a:ext cx="2872984" cy="2872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FC6B5E83-0ACF-4572-8095-C08B3EB48115}"/>
              </a:ext>
            </a:extLst>
          </p:cNvPr>
          <p:cNvGraphicFramePr>
            <a:graphicFrameLocks noGrp="1"/>
          </p:cNvGraphicFramePr>
          <p:nvPr>
            <p:extLst>
              <p:ext uri="{D42A27DB-BD31-4B8C-83A1-F6EECF244321}">
                <p14:modId xmlns:p14="http://schemas.microsoft.com/office/powerpoint/2010/main" val="2101188218"/>
              </p:ext>
            </p:extLst>
          </p:nvPr>
        </p:nvGraphicFramePr>
        <p:xfrm>
          <a:off x="1" y="0"/>
          <a:ext cx="2872983" cy="1234782"/>
        </p:xfrm>
        <a:graphic>
          <a:graphicData uri="http://schemas.openxmlformats.org/drawingml/2006/table">
            <a:tbl>
              <a:tblPr firstRow="1" bandRow="1">
                <a:tableStyleId>{2D5ABB26-0587-4C30-8999-92F81FD0307C}</a:tableStyleId>
              </a:tblPr>
              <a:tblGrid>
                <a:gridCol w="2872983">
                  <a:extLst>
                    <a:ext uri="{9D8B030D-6E8A-4147-A177-3AD203B41FA5}">
                      <a16:colId xmlns:a16="http://schemas.microsoft.com/office/drawing/2014/main" val="3150311338"/>
                    </a:ext>
                  </a:extLst>
                </a:gridCol>
              </a:tblGrid>
              <a:tr h="1234782">
                <a:tc>
                  <a:txBody>
                    <a:bodyPr/>
                    <a:lstStyle/>
                    <a:p>
                      <a:pPr algn="ctr"/>
                      <a:r>
                        <a:rPr lang="en-US" sz="1800" b="0" i="0" kern="1200" cap="small" dirty="0">
                          <a:solidFill>
                            <a:schemeClr val="tx1"/>
                          </a:solidFill>
                          <a:effectLst/>
                          <a:latin typeface="+mn-lt"/>
                          <a:ea typeface="+mn-ea"/>
                          <a:cs typeface="+mn-cs"/>
                        </a:rPr>
                        <a:t>Dwight D. Eisenhower</a:t>
                      </a:r>
                    </a:p>
                    <a:p>
                      <a:pPr algn="ctr"/>
                      <a:r>
                        <a:rPr lang="en-US" sz="1800" b="0" i="0" kern="1200" cap="all" dirty="0">
                          <a:solidFill>
                            <a:schemeClr val="tx1"/>
                          </a:solidFill>
                          <a:effectLst/>
                          <a:latin typeface="+mn-lt"/>
                          <a:ea typeface="+mn-ea"/>
                          <a:cs typeface="+mn-cs"/>
                        </a:rPr>
                        <a:t>THE 34TH PRESIDENT OF THE UNITED STATES</a:t>
                      </a:r>
                    </a:p>
                    <a:p>
                      <a:endParaRPr lang="en-US" dirty="0"/>
                    </a:p>
                  </a:txBody>
                  <a:tcPr/>
                </a:tc>
                <a:extLst>
                  <a:ext uri="{0D108BD9-81ED-4DB2-BD59-A6C34878D82A}">
                    <a16:rowId xmlns:a16="http://schemas.microsoft.com/office/drawing/2014/main" val="563780968"/>
                  </a:ext>
                </a:extLst>
              </a:tr>
            </a:tbl>
          </a:graphicData>
        </a:graphic>
      </p:graphicFrame>
    </p:spTree>
    <p:extLst>
      <p:ext uri="{BB962C8B-B14F-4D97-AF65-F5344CB8AC3E}">
        <p14:creationId xmlns:p14="http://schemas.microsoft.com/office/powerpoint/2010/main" val="2305117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772D95-6593-4A08-B852-260C127F4CDF}"/>
              </a:ext>
            </a:extLst>
          </p:cNvPr>
          <p:cNvSpPr>
            <a:spLocks noGrp="1"/>
          </p:cNvSpPr>
          <p:nvPr>
            <p:ph sz="half" idx="2"/>
          </p:nvPr>
        </p:nvSpPr>
        <p:spPr>
          <a:xfrm>
            <a:off x="3069932" y="0"/>
            <a:ext cx="8412480" cy="6858000"/>
          </a:xfrm>
        </p:spPr>
        <p:txBody>
          <a:bodyPr>
            <a:normAutofit fontScale="25000" lnSpcReduction="20000"/>
          </a:bodyPr>
          <a:lstStyle/>
          <a:p>
            <a:pPr algn="l"/>
            <a:r>
              <a:rPr lang="en-US" sz="5600" b="0" i="0" dirty="0">
                <a:solidFill>
                  <a:srgbClr val="0A2458"/>
                </a:solidFill>
                <a:effectLst/>
              </a:rPr>
              <a:t>On November 22, 1963, when he was hardly past his first thousand days in office, John Fitzgerald Kennedy was killed by an assassin’s bullets as his motorcade wound through Dallas, Texas. Kennedy was the youngest man elected President; he was the youngest to die.</a:t>
            </a:r>
          </a:p>
          <a:p>
            <a:pPr algn="l"/>
            <a:r>
              <a:rPr lang="en-US" sz="5600" b="0" i="0" dirty="0">
                <a:solidFill>
                  <a:srgbClr val="0A2458"/>
                </a:solidFill>
                <a:effectLst/>
              </a:rPr>
              <a:t>Of Irish descent, he was born in Brookline, Massachusetts, on May 29, 1917. Graduating from Harvard in 1940, he entered the Navy. In 1943, when his PT boat was rammed and sunk by a Japanese destroyer, Kennedy, despite grave injuries, led the survivors through perilous waters to safety.</a:t>
            </a:r>
          </a:p>
          <a:p>
            <a:pPr algn="l"/>
            <a:r>
              <a:rPr lang="en-US" sz="5600" b="0" i="0" dirty="0">
                <a:solidFill>
                  <a:srgbClr val="0A2458"/>
                </a:solidFill>
                <a:effectLst/>
              </a:rPr>
              <a:t>Back from the war, he became a Democratic Congressman from the Boston area, advancing in 1953 to the Senate. He married Jacqueline Bouvier on September 12, 1953. In 1955, while recuperating from a back operation, he wrote Profiles in Courage, which won the Pulitzer Prize in history.</a:t>
            </a:r>
          </a:p>
          <a:p>
            <a:pPr algn="l"/>
            <a:r>
              <a:rPr lang="en-US" sz="5600" b="0" i="0" dirty="0">
                <a:solidFill>
                  <a:srgbClr val="0A2458"/>
                </a:solidFill>
                <a:effectLst/>
              </a:rPr>
              <a:t>In 1956 Kennedy almost gained the Democratic nomination for Vice President, and four years later was a first-ballot nominee for President. Millions watched his television debates with the Republican candidate, Richard M. Nixon. Winning by a narrow margin in the popular vote, Kennedy became the first Roman Catholic President.</a:t>
            </a:r>
          </a:p>
          <a:p>
            <a:pPr algn="l"/>
            <a:r>
              <a:rPr lang="en-US" sz="5600" b="0" i="0" dirty="0">
                <a:solidFill>
                  <a:srgbClr val="0A2458"/>
                </a:solidFill>
                <a:effectLst/>
              </a:rPr>
              <a:t>His Inaugural Address offered the memorable injunction: “Ask not what your country can do for you–ask what you can do for your country.” As President, he set out to redeem his campaign pledge to get America moving again. His economic programs launched the country on its longest sustained expansion since World War II; before his death, he laid plans for a massive assault on persisting pockets of privation and poverty.</a:t>
            </a:r>
          </a:p>
          <a:p>
            <a:pPr algn="l"/>
            <a:r>
              <a:rPr lang="en-US" sz="5600" b="0" i="0" dirty="0">
                <a:solidFill>
                  <a:srgbClr val="0A2458"/>
                </a:solidFill>
                <a:effectLst/>
              </a:rPr>
              <a:t>Responding to ever more urgent demands, he took vigorous action in the cause of equal rights, calling for new civil rights legislation. His vision of America extended to the quality of the national culture and the central role of the arts in a vital society.</a:t>
            </a:r>
          </a:p>
          <a:p>
            <a:pPr algn="l"/>
            <a:r>
              <a:rPr lang="en-US" sz="5600" b="0" i="0" dirty="0">
                <a:solidFill>
                  <a:srgbClr val="0A2458"/>
                </a:solidFill>
                <a:effectLst/>
              </a:rPr>
              <a:t>He wished America to resume its old mission as the first nation dedicated to the revolution of human rights. With the Alliance for Progress and the Peace Corps, he brought American idealism to the aid of developing nations. But the hard reality of the Communist challenge remained.</a:t>
            </a:r>
          </a:p>
          <a:p>
            <a:pPr algn="l"/>
            <a:r>
              <a:rPr lang="en-US" sz="5600" b="0" i="0" dirty="0">
                <a:solidFill>
                  <a:srgbClr val="0A2458"/>
                </a:solidFill>
                <a:effectLst/>
              </a:rPr>
              <a:t>Shortly after his inauguration, Kennedy permitted a band of Cuban exiles, already armed and trained, to invade their homeland. The attempt to overthrow the regime of Fidel Castro was a failure. Soon thereafter, the Soviet Union renewed its campaign against West Berlin. Kennedy replied by reinforcing the Berlin garrison and increasing the Nation’s military strength, including new efforts in outer space. Confronted by this reaction, Moscow, after the erection of the Berlin Wall, relaxed its pressure in central Europe.</a:t>
            </a:r>
          </a:p>
          <a:p>
            <a:pPr algn="l"/>
            <a:r>
              <a:rPr lang="en-US" sz="5600" b="0" i="0" dirty="0">
                <a:solidFill>
                  <a:srgbClr val="0A2458"/>
                </a:solidFill>
                <a:effectLst/>
              </a:rPr>
              <a:t>Instead, the Russians now sought to install nuclear missiles in Cuba. When this was discovered by air reconnaissance in October 1962, Kennedy imposed a quarantine on all offensive weapons bound for Cuba. While the world trembled on the brink of nuclear war, the Russians backed down and agreed to take the missiles away. The American response to the Cuban crisis evidently persuaded Moscow of the futility of nuclear blackmail.</a:t>
            </a:r>
          </a:p>
          <a:p>
            <a:pPr algn="l"/>
            <a:r>
              <a:rPr lang="en-US" sz="5600" b="0" i="0" dirty="0">
                <a:solidFill>
                  <a:srgbClr val="0A2458"/>
                </a:solidFill>
                <a:effectLst/>
              </a:rPr>
              <a:t>Kennedy now contended that both sides had a vital interest in stopping the spread of nuclear weapons and slowing the arms race–a contention which led to the test ban treaty of 1963. The months after the Cuban crisis showed significant progress toward his goal of “a world of law and free choice, banishing the world of war and coercion.” His administration thus saw the beginning of new hope for both the equal rights of Americans and the peace of the world.</a:t>
            </a:r>
          </a:p>
          <a:p>
            <a:endParaRPr lang="en-US" dirty="0"/>
          </a:p>
        </p:txBody>
      </p:sp>
      <p:pic>
        <p:nvPicPr>
          <p:cNvPr id="31746" name="Picture 2" descr="Portrait of John F. Kennedy, the 35th President of the United States">
            <a:extLst>
              <a:ext uri="{FF2B5EF4-FFF2-40B4-BE49-F238E27FC236}">
                <a16:creationId xmlns:a16="http://schemas.microsoft.com/office/drawing/2014/main" id="{24ACD5C8-C726-4336-B345-DB4D8D2A5A9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92579"/>
            <a:ext cx="3069932" cy="30699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9440ECA1-4095-48DF-B880-C3C267A1D188}"/>
              </a:ext>
            </a:extLst>
          </p:cNvPr>
          <p:cNvGraphicFramePr>
            <a:graphicFrameLocks noGrp="1"/>
          </p:cNvGraphicFramePr>
          <p:nvPr>
            <p:extLst>
              <p:ext uri="{D42A27DB-BD31-4B8C-83A1-F6EECF244321}">
                <p14:modId xmlns:p14="http://schemas.microsoft.com/office/powerpoint/2010/main" val="2183550955"/>
              </p:ext>
            </p:extLst>
          </p:nvPr>
        </p:nvGraphicFramePr>
        <p:xfrm>
          <a:off x="0" y="-1"/>
          <a:ext cx="3069932" cy="1192579"/>
        </p:xfrm>
        <a:graphic>
          <a:graphicData uri="http://schemas.openxmlformats.org/drawingml/2006/table">
            <a:tbl>
              <a:tblPr firstRow="1" bandRow="1">
                <a:tableStyleId>{2D5ABB26-0587-4C30-8999-92F81FD0307C}</a:tableStyleId>
              </a:tblPr>
              <a:tblGrid>
                <a:gridCol w="3069932">
                  <a:extLst>
                    <a:ext uri="{9D8B030D-6E8A-4147-A177-3AD203B41FA5}">
                      <a16:colId xmlns:a16="http://schemas.microsoft.com/office/drawing/2014/main" val="4154690362"/>
                    </a:ext>
                  </a:extLst>
                </a:gridCol>
              </a:tblGrid>
              <a:tr h="1192579">
                <a:tc>
                  <a:txBody>
                    <a:bodyPr/>
                    <a:lstStyle/>
                    <a:p>
                      <a:pPr algn="ctr"/>
                      <a:r>
                        <a:rPr lang="en-US" sz="1800" b="0" i="0" kern="1200" cap="small" dirty="0">
                          <a:solidFill>
                            <a:schemeClr val="tx1"/>
                          </a:solidFill>
                          <a:effectLst/>
                          <a:latin typeface="+mn-lt"/>
                          <a:ea typeface="+mn-ea"/>
                          <a:cs typeface="+mn-cs"/>
                        </a:rPr>
                        <a:t>John F. Kennedy</a:t>
                      </a:r>
                    </a:p>
                    <a:p>
                      <a:pPr algn="ctr"/>
                      <a:r>
                        <a:rPr lang="en-US" sz="1800" b="0" i="0" kern="1200" cap="all" dirty="0">
                          <a:solidFill>
                            <a:schemeClr val="tx1"/>
                          </a:solidFill>
                          <a:effectLst/>
                          <a:latin typeface="+mn-lt"/>
                          <a:ea typeface="+mn-ea"/>
                          <a:cs typeface="+mn-cs"/>
                        </a:rPr>
                        <a:t>THE 35TH PRESIDENT OF THE UNITED STATES</a:t>
                      </a:r>
                    </a:p>
                    <a:p>
                      <a:endParaRPr lang="en-US" dirty="0"/>
                    </a:p>
                  </a:txBody>
                  <a:tcPr/>
                </a:tc>
                <a:extLst>
                  <a:ext uri="{0D108BD9-81ED-4DB2-BD59-A6C34878D82A}">
                    <a16:rowId xmlns:a16="http://schemas.microsoft.com/office/drawing/2014/main" val="3257523074"/>
                  </a:ext>
                </a:extLst>
              </a:tr>
            </a:tbl>
          </a:graphicData>
        </a:graphic>
      </p:graphicFrame>
    </p:spTree>
    <p:extLst>
      <p:ext uri="{BB962C8B-B14F-4D97-AF65-F5344CB8AC3E}">
        <p14:creationId xmlns:p14="http://schemas.microsoft.com/office/powerpoint/2010/main" val="1711954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D30BAC-257F-41B6-BF96-93CEEFA1F29C}"/>
              </a:ext>
            </a:extLst>
          </p:cNvPr>
          <p:cNvSpPr>
            <a:spLocks noGrp="1"/>
          </p:cNvSpPr>
          <p:nvPr>
            <p:ph sz="half" idx="2"/>
          </p:nvPr>
        </p:nvSpPr>
        <p:spPr>
          <a:xfrm>
            <a:off x="2858917" y="0"/>
            <a:ext cx="9144000" cy="6858000"/>
          </a:xfrm>
        </p:spPr>
        <p:txBody>
          <a:bodyPr>
            <a:normAutofit fontScale="25000" lnSpcReduction="20000"/>
          </a:bodyPr>
          <a:lstStyle/>
          <a:p>
            <a:pPr algn="l"/>
            <a:r>
              <a:rPr lang="en-US" sz="5600" b="0" i="0" dirty="0">
                <a:solidFill>
                  <a:srgbClr val="0A2458"/>
                </a:solidFill>
                <a:effectLst/>
              </a:rPr>
              <a:t>“A Great Society” for the American people and their fellow men elsewhere was the vision of Lyndon B. Johnson. In his first years of office he obtained passage of one of the most extensive legislative programs in the Nation’s history. Maintaining collective security, he carried on the rapidly growing struggle to restrain Communist encroachment in Vietnam.</a:t>
            </a:r>
          </a:p>
          <a:p>
            <a:pPr algn="l"/>
            <a:r>
              <a:rPr lang="en-US" sz="5600" b="0" i="0" dirty="0">
                <a:solidFill>
                  <a:srgbClr val="0A2458"/>
                </a:solidFill>
                <a:effectLst/>
              </a:rPr>
              <a:t>Johnson was born on August 27, 1908, in central Texas, not far from Johnson City, which his family had helped settle. He felt the pinch of rural poverty as he grew up, working his way through Southwest Texas State Teachers College (now known as Texas State University-San Marcos); he learned compassion for the poverty of others when he taught students of Mexican descent.</a:t>
            </a:r>
          </a:p>
          <a:p>
            <a:pPr algn="l"/>
            <a:r>
              <a:rPr lang="en-US" sz="5600" b="0" i="0" dirty="0">
                <a:solidFill>
                  <a:srgbClr val="0A2458"/>
                </a:solidFill>
                <a:effectLst/>
              </a:rPr>
              <a:t>In 1937 he campaigned successfully for the House of Representatives on a New Deal platform, effectively aided by his wife, the former Claudia “Lady Bird” Taylor, whom he had married in 1934.</a:t>
            </a:r>
          </a:p>
          <a:p>
            <a:pPr algn="l"/>
            <a:r>
              <a:rPr lang="en-US" sz="5600" b="0" i="0" dirty="0">
                <a:solidFill>
                  <a:srgbClr val="0A2458"/>
                </a:solidFill>
                <a:effectLst/>
              </a:rPr>
              <a:t>During World War II he served briefly in the Navy as a lieutenant commander, winning a Silver Star in the South Pacific. After six terms in the House, Johnson was elected to the Senate in 1948. In 1953, he became the youngest Minority Leader in Senate history, and the following year, when the Democrats won control, Majority Leader. With rare skill he obtained passage of a number of key Eisenhower measures.</a:t>
            </a:r>
          </a:p>
          <a:p>
            <a:pPr algn="l"/>
            <a:r>
              <a:rPr lang="en-US" sz="5600" b="0" i="0" dirty="0">
                <a:solidFill>
                  <a:srgbClr val="0A2458"/>
                </a:solidFill>
                <a:effectLst/>
              </a:rPr>
              <a:t>In the 1960 campaign, Johnson, as John F. Kennedy’s running mate, was elected Vice President. On November 22, 1963, when Kennedy was assassinated, Johnson was sworn in as President.</a:t>
            </a:r>
          </a:p>
          <a:p>
            <a:pPr algn="l"/>
            <a:r>
              <a:rPr lang="en-US" sz="5600" b="0" i="0" dirty="0">
                <a:solidFill>
                  <a:srgbClr val="0A2458"/>
                </a:solidFill>
                <a:effectLst/>
              </a:rPr>
              <a:t>First he obtained enactment of the measures President Kennedy had been urging at the time of his death–a new civil rights bill and a tax cut. Next he urged the Nation “to build a great society, a place where the meaning of man’s life matches the marvels of man’s labor.” In 1964, Johnson won the Presidency with 61 percent of the vote and had the widest popular margin in American history–more than 15,000,000 votes.</a:t>
            </a:r>
          </a:p>
          <a:p>
            <a:pPr algn="l"/>
            <a:r>
              <a:rPr lang="en-US" sz="5600" b="0" i="0" dirty="0">
                <a:solidFill>
                  <a:srgbClr val="0A2458"/>
                </a:solidFill>
                <a:effectLst/>
              </a:rPr>
              <a:t>The Great Society program became Johnson’s agenda for Congress in January 1965: aid to education, attack on disease, Medicare, urban renewal, beautification, conservation, development of depressed regions, a wide-scale fight against poverty, control and prevention of crime and delinquency, removal of obstacles to the right to vote. Congress, at times augmenting or amending, rapidly enacted Johnson’s recommendations. Millions of elderly people found succor through the 1965 Medicare amendment to the Social Security Act.</a:t>
            </a:r>
          </a:p>
          <a:p>
            <a:pPr algn="l"/>
            <a:r>
              <a:rPr lang="en-US" sz="5600" b="0" i="0" dirty="0">
                <a:solidFill>
                  <a:srgbClr val="0A2458"/>
                </a:solidFill>
                <a:effectLst/>
              </a:rPr>
              <a:t>Under Johnson, the country made spectacular explorations of space in a program he had championed since its start. When three astronauts successfully orbited the moon in December 1968, Johnson congratulated them: “You’ve taken … all of us, all over the world, into a new era. . . . ”</a:t>
            </a:r>
          </a:p>
          <a:p>
            <a:pPr algn="l"/>
            <a:r>
              <a:rPr lang="en-US" sz="5600" b="0" i="0" dirty="0">
                <a:solidFill>
                  <a:srgbClr val="0A2458"/>
                </a:solidFill>
                <a:effectLst/>
              </a:rPr>
              <a:t>Nevertheless, two overriding crises had been gaining momentum since 1965. Despite the beginning of new antipoverty and anti-discrimination programs, unrest and rioting in black ghettos troubled the Nation. President Johnson steadily exerted his influence against segregation and on behalf of law and order, but there was no early solution.</a:t>
            </a:r>
          </a:p>
          <a:p>
            <a:pPr algn="l"/>
            <a:r>
              <a:rPr lang="en-US" sz="5600" b="0" i="0" dirty="0">
                <a:solidFill>
                  <a:srgbClr val="0A2458"/>
                </a:solidFill>
                <a:effectLst/>
              </a:rPr>
              <a:t>The other crisis arose from Viet Nam. Despite Johnson’s efforts to end Communist aggression and achieve a settlement, fighting continued. Controversy over the war had become acute by the end of March 1968, when he limited the bombing of North Vietnam in order to initiate negotiations. At the same time, he startled the world by withdrawing as a candidate for re-election so that he might devote his full efforts, unimpeded by politics, to the quest for peace.</a:t>
            </a:r>
          </a:p>
          <a:p>
            <a:pPr algn="l"/>
            <a:r>
              <a:rPr lang="en-US" sz="5600" b="0" i="0" dirty="0">
                <a:solidFill>
                  <a:srgbClr val="0A2458"/>
                </a:solidFill>
                <a:effectLst/>
              </a:rPr>
              <a:t>When he left office, peace talks were under way; he did not live to see them successful, but died suddenly of a heart attack at his Texas ranch on January 22, 1973.</a:t>
            </a:r>
          </a:p>
          <a:p>
            <a:endParaRPr lang="en-US" dirty="0"/>
          </a:p>
        </p:txBody>
      </p:sp>
      <p:pic>
        <p:nvPicPr>
          <p:cNvPr id="32770" name="Picture 2" descr="Portrait of Lyndon B. Johnson, the 36th President of the United States">
            <a:extLst>
              <a:ext uri="{FF2B5EF4-FFF2-40B4-BE49-F238E27FC236}">
                <a16:creationId xmlns:a16="http://schemas.microsoft.com/office/drawing/2014/main" id="{36D25CB2-3D15-4444-8B09-6EFFB6F6CF0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75459"/>
            <a:ext cx="2858917" cy="28589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F434E6A8-93DB-4F7B-B15B-8309300D507A}"/>
              </a:ext>
            </a:extLst>
          </p:cNvPr>
          <p:cNvGraphicFramePr>
            <a:graphicFrameLocks noGrp="1"/>
          </p:cNvGraphicFramePr>
          <p:nvPr>
            <p:extLst>
              <p:ext uri="{D42A27DB-BD31-4B8C-83A1-F6EECF244321}">
                <p14:modId xmlns:p14="http://schemas.microsoft.com/office/powerpoint/2010/main" val="4028421758"/>
              </p:ext>
            </p:extLst>
          </p:nvPr>
        </p:nvGraphicFramePr>
        <p:xfrm>
          <a:off x="0" y="-1"/>
          <a:ext cx="2858917" cy="1375459"/>
        </p:xfrm>
        <a:graphic>
          <a:graphicData uri="http://schemas.openxmlformats.org/drawingml/2006/table">
            <a:tbl>
              <a:tblPr firstRow="1" bandRow="1">
                <a:tableStyleId>{2D5ABB26-0587-4C30-8999-92F81FD0307C}</a:tableStyleId>
              </a:tblPr>
              <a:tblGrid>
                <a:gridCol w="2858917">
                  <a:extLst>
                    <a:ext uri="{9D8B030D-6E8A-4147-A177-3AD203B41FA5}">
                      <a16:colId xmlns:a16="http://schemas.microsoft.com/office/drawing/2014/main" val="944847493"/>
                    </a:ext>
                  </a:extLst>
                </a:gridCol>
              </a:tblGrid>
              <a:tr h="1375459">
                <a:tc>
                  <a:txBody>
                    <a:bodyPr/>
                    <a:lstStyle/>
                    <a:p>
                      <a:pPr algn="ctr"/>
                      <a:r>
                        <a:rPr lang="en-US" sz="1800" b="0" i="0" kern="1200" cap="small" dirty="0">
                          <a:solidFill>
                            <a:schemeClr val="tx1"/>
                          </a:solidFill>
                          <a:effectLst/>
                          <a:latin typeface="+mn-lt"/>
                          <a:ea typeface="+mn-ea"/>
                          <a:cs typeface="+mn-cs"/>
                        </a:rPr>
                        <a:t>Lyndon B. Johnson</a:t>
                      </a:r>
                    </a:p>
                    <a:p>
                      <a:pPr algn="ctr"/>
                      <a:r>
                        <a:rPr lang="en-US" sz="1800" b="0" i="0" kern="1200" cap="all" dirty="0">
                          <a:solidFill>
                            <a:schemeClr val="tx1"/>
                          </a:solidFill>
                          <a:effectLst/>
                          <a:latin typeface="+mn-lt"/>
                          <a:ea typeface="+mn-ea"/>
                          <a:cs typeface="+mn-cs"/>
                        </a:rPr>
                        <a:t>THE 36TH PRESIDENT OF THE UNITED STATES</a:t>
                      </a:r>
                    </a:p>
                    <a:p>
                      <a:endParaRPr lang="en-US" dirty="0"/>
                    </a:p>
                  </a:txBody>
                  <a:tcPr/>
                </a:tc>
                <a:extLst>
                  <a:ext uri="{0D108BD9-81ED-4DB2-BD59-A6C34878D82A}">
                    <a16:rowId xmlns:a16="http://schemas.microsoft.com/office/drawing/2014/main" val="919292277"/>
                  </a:ext>
                </a:extLst>
              </a:tr>
            </a:tbl>
          </a:graphicData>
        </a:graphic>
      </p:graphicFrame>
    </p:spTree>
    <p:extLst>
      <p:ext uri="{BB962C8B-B14F-4D97-AF65-F5344CB8AC3E}">
        <p14:creationId xmlns:p14="http://schemas.microsoft.com/office/powerpoint/2010/main" val="1383116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87992A3-E07C-415C-8C4E-4D6EC7426283}"/>
              </a:ext>
            </a:extLst>
          </p:cNvPr>
          <p:cNvSpPr>
            <a:spLocks noGrp="1"/>
          </p:cNvSpPr>
          <p:nvPr>
            <p:ph sz="half" idx="2"/>
          </p:nvPr>
        </p:nvSpPr>
        <p:spPr>
          <a:xfrm>
            <a:off x="3154338" y="0"/>
            <a:ext cx="8778240" cy="6858000"/>
          </a:xfrm>
        </p:spPr>
        <p:txBody>
          <a:bodyPr>
            <a:normAutofit fontScale="25000" lnSpcReduction="20000"/>
          </a:bodyPr>
          <a:lstStyle/>
          <a:p>
            <a:pPr algn="l"/>
            <a:r>
              <a:rPr lang="en-US" sz="5600" b="0" i="0" dirty="0">
                <a:solidFill>
                  <a:srgbClr val="0A2458"/>
                </a:solidFill>
                <a:effectLst/>
              </a:rPr>
              <a:t>Reconciliation was the first goal set by President Richard M. Nixon. The Nation was painfully divided, with turbulence in the cities and war overseas. During his Presidency, Nixon succeeded in ending American fighting in Viet Nam and improving relations with the U.S.S.R. and China. But the Watergate scandal brought fresh divisions to the country and ultimately led to his resignation.</a:t>
            </a:r>
          </a:p>
          <a:p>
            <a:pPr algn="l"/>
            <a:r>
              <a:rPr lang="en-US" sz="5600" b="0" i="0" dirty="0">
                <a:solidFill>
                  <a:srgbClr val="0A2458"/>
                </a:solidFill>
                <a:effectLst/>
              </a:rPr>
              <a:t>His election in 1968 had climaxed a career unusual on two counts: his early success and his comeback after being defeated for President in 1960 and for Governor of California in 1962.</a:t>
            </a:r>
          </a:p>
          <a:p>
            <a:pPr algn="l"/>
            <a:r>
              <a:rPr lang="en-US" sz="5600" b="0" i="0" dirty="0">
                <a:solidFill>
                  <a:srgbClr val="0A2458"/>
                </a:solidFill>
                <a:effectLst/>
              </a:rPr>
              <a:t>Born in California in 1913, Nixon had a brilliant record at Whittier College and Duke University Law School before beginning the practice of law. In 1940, he married Patricia Ryan; they had two daughters, Patricia (Tricia) and Julie. During World War II, Nixon served as a Navy lieutenant commander in the Pacific.</a:t>
            </a:r>
          </a:p>
          <a:p>
            <a:pPr algn="l"/>
            <a:r>
              <a:rPr lang="en-US" sz="5600" b="0" i="0" dirty="0">
                <a:solidFill>
                  <a:srgbClr val="0A2458"/>
                </a:solidFill>
                <a:effectLst/>
              </a:rPr>
              <a:t>On leaving the service, he was elected to Congress from his California district. In 1950, he won a Senate seat. Two years later, General Eisenhower selected Nixon, age 39, to be his running mate.</a:t>
            </a:r>
          </a:p>
          <a:p>
            <a:pPr algn="l"/>
            <a:r>
              <a:rPr lang="en-US" sz="5600" b="0" i="0" dirty="0">
                <a:solidFill>
                  <a:srgbClr val="0A2458"/>
                </a:solidFill>
                <a:effectLst/>
              </a:rPr>
              <a:t>As Vice President, Nixon took on major duties in the Eisenhower Administration. Nominated for President by acclamation in 1960, he lost by a narrow margin to John F. Kennedy. In 1968, he again won his party’s nomination, and went on to defeat Vice President Hubert H. Humphrey and third-party candidate George C. Wallace.</a:t>
            </a:r>
          </a:p>
          <a:p>
            <a:pPr algn="l"/>
            <a:r>
              <a:rPr lang="en-US" sz="5600" b="0" i="0" dirty="0">
                <a:solidFill>
                  <a:srgbClr val="0A2458"/>
                </a:solidFill>
                <a:effectLst/>
              </a:rPr>
              <a:t>His accomplishments while in office included revenue sharing, the end of the draft, new anticrime laws, and a broad environmental program. As he had promised, he appointed Justices of conservative philosophy to the Supreme Court. One of the most dramatic events of his first term occurred in 1969, when American astronauts made the first moon landing.</a:t>
            </a:r>
          </a:p>
          <a:p>
            <a:pPr algn="l"/>
            <a:r>
              <a:rPr lang="en-US" sz="5600" b="0" i="0" dirty="0">
                <a:solidFill>
                  <a:srgbClr val="0A2458"/>
                </a:solidFill>
                <a:effectLst/>
              </a:rPr>
              <a:t>Some of his most acclaimed achievements came in his quest for world stability. During visits in 1972 to Beijing and Moscow, he reduced tensions with China and the U.S.S.R. His summit meetings with Russian leader Leonid I. Brezhnev produced a treaty to limit strategic nuclear weapons. In January 1973, he announced an accord with North Viet Nam to end American involvement in Indochina. In 1974, his Secretary of State, Henry Kissinger, negotiated disengagement agreements between Israel and its opponents, Egypt and Syria.</a:t>
            </a:r>
          </a:p>
          <a:p>
            <a:pPr algn="l"/>
            <a:r>
              <a:rPr lang="en-US" sz="5600" b="0" i="0" dirty="0">
                <a:solidFill>
                  <a:srgbClr val="0A2458"/>
                </a:solidFill>
                <a:effectLst/>
              </a:rPr>
              <a:t>In his 1972 bid for office, Nixon defeated Democratic candidate George McGovern by one of the widest margins on record.</a:t>
            </a:r>
          </a:p>
          <a:p>
            <a:pPr algn="l"/>
            <a:r>
              <a:rPr lang="en-US" sz="5600" b="0" i="0" dirty="0">
                <a:solidFill>
                  <a:srgbClr val="0A2458"/>
                </a:solidFill>
                <a:effectLst/>
              </a:rPr>
              <a:t>Within a few months, his administration was embattled over the so-called “Watergate” scandal, stemming from a break-in at the offices of the Democratic National Committee during the 1972 campaign. The break-in was traced to officials of the Committee to Re-elect the President. A number of administration officials resigned; some were later convicted of offenses connected with efforts to cover up the affair. Nixon denied any personal involvement, but the courts forced him to yield tape recordings which indicated that he had, in fact, tried to divert the investigation.</a:t>
            </a:r>
          </a:p>
          <a:p>
            <a:pPr algn="l"/>
            <a:r>
              <a:rPr lang="en-US" sz="5600" b="0" i="0" dirty="0">
                <a:solidFill>
                  <a:srgbClr val="0A2458"/>
                </a:solidFill>
                <a:effectLst/>
              </a:rPr>
              <a:t>As a result of unrelated scandals in Maryland, Vice President Spiro T. Agnew resigned in 1973. Nixon nominated, and Congress approved, House Minority Leader Gerald R. Ford as Vice President.</a:t>
            </a:r>
          </a:p>
          <a:p>
            <a:pPr algn="l"/>
            <a:r>
              <a:rPr lang="en-US" sz="5600" b="0" i="0" dirty="0">
                <a:solidFill>
                  <a:srgbClr val="0A2458"/>
                </a:solidFill>
                <a:effectLst/>
              </a:rPr>
              <a:t>Faced with what seemed almost certain impeachment, Nixon announced on August 8, 1974, that he would resign the next day to begin “that process of healing which is so desperately needed in America.”</a:t>
            </a:r>
          </a:p>
          <a:p>
            <a:pPr algn="l"/>
            <a:r>
              <a:rPr lang="en-US" sz="5600" b="0" i="0" dirty="0">
                <a:solidFill>
                  <a:srgbClr val="0A2458"/>
                </a:solidFill>
                <a:effectLst/>
              </a:rPr>
              <a:t>In his last years, Nixon gained praise as an elder statesman. By the time of his death on April 22, 1994, he had written numerous books on his experiences in public life and on foreign policy.</a:t>
            </a:r>
          </a:p>
          <a:p>
            <a:endParaRPr lang="en-US" dirty="0"/>
          </a:p>
        </p:txBody>
      </p:sp>
      <p:pic>
        <p:nvPicPr>
          <p:cNvPr id="33794" name="Picture 2" descr="Portrait of Richard M. Nixon, the 37th President of the United States">
            <a:extLst>
              <a:ext uri="{FF2B5EF4-FFF2-40B4-BE49-F238E27FC236}">
                <a16:creationId xmlns:a16="http://schemas.microsoft.com/office/drawing/2014/main" id="{0842FDA2-2D13-417C-AFAE-49DC41397B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31730"/>
            <a:ext cx="3154338" cy="31543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CB60E079-4B32-4E1B-A384-B0D80F8E9483}"/>
              </a:ext>
            </a:extLst>
          </p:cNvPr>
          <p:cNvGraphicFramePr>
            <a:graphicFrameLocks noGrp="1"/>
          </p:cNvGraphicFramePr>
          <p:nvPr>
            <p:extLst>
              <p:ext uri="{D42A27DB-BD31-4B8C-83A1-F6EECF244321}">
                <p14:modId xmlns:p14="http://schemas.microsoft.com/office/powerpoint/2010/main" val="2743843269"/>
              </p:ext>
            </p:extLst>
          </p:nvPr>
        </p:nvGraphicFramePr>
        <p:xfrm>
          <a:off x="0" y="0"/>
          <a:ext cx="3154338" cy="1431730"/>
        </p:xfrm>
        <a:graphic>
          <a:graphicData uri="http://schemas.openxmlformats.org/drawingml/2006/table">
            <a:tbl>
              <a:tblPr firstRow="1" bandRow="1">
                <a:tableStyleId>{2D5ABB26-0587-4C30-8999-92F81FD0307C}</a:tableStyleId>
              </a:tblPr>
              <a:tblGrid>
                <a:gridCol w="3154338">
                  <a:extLst>
                    <a:ext uri="{9D8B030D-6E8A-4147-A177-3AD203B41FA5}">
                      <a16:colId xmlns:a16="http://schemas.microsoft.com/office/drawing/2014/main" val="566166642"/>
                    </a:ext>
                  </a:extLst>
                </a:gridCol>
              </a:tblGrid>
              <a:tr h="1431730">
                <a:tc>
                  <a:txBody>
                    <a:bodyPr/>
                    <a:lstStyle/>
                    <a:p>
                      <a:pPr algn="ctr"/>
                      <a:r>
                        <a:rPr lang="en-US" sz="1800" b="0" i="0" kern="1200" cap="small" dirty="0">
                          <a:solidFill>
                            <a:schemeClr val="tx1"/>
                          </a:solidFill>
                          <a:effectLst/>
                          <a:latin typeface="+mn-lt"/>
                          <a:ea typeface="+mn-ea"/>
                          <a:cs typeface="+mn-cs"/>
                        </a:rPr>
                        <a:t>Richard M. Nixon</a:t>
                      </a:r>
                    </a:p>
                    <a:p>
                      <a:pPr algn="ctr"/>
                      <a:r>
                        <a:rPr lang="en-US" sz="1800" b="0" i="0" kern="1200" cap="all" dirty="0">
                          <a:solidFill>
                            <a:schemeClr val="tx1"/>
                          </a:solidFill>
                          <a:effectLst/>
                          <a:latin typeface="+mn-lt"/>
                          <a:ea typeface="+mn-ea"/>
                          <a:cs typeface="+mn-cs"/>
                        </a:rPr>
                        <a:t>THE 37TH PRESIDENT OF THE UNITED STATES</a:t>
                      </a:r>
                    </a:p>
                    <a:p>
                      <a:endParaRPr lang="en-US" dirty="0"/>
                    </a:p>
                  </a:txBody>
                  <a:tcPr/>
                </a:tc>
                <a:extLst>
                  <a:ext uri="{0D108BD9-81ED-4DB2-BD59-A6C34878D82A}">
                    <a16:rowId xmlns:a16="http://schemas.microsoft.com/office/drawing/2014/main" val="1971415963"/>
                  </a:ext>
                </a:extLst>
              </a:tr>
            </a:tbl>
          </a:graphicData>
        </a:graphic>
      </p:graphicFrame>
    </p:spTree>
    <p:extLst>
      <p:ext uri="{BB962C8B-B14F-4D97-AF65-F5344CB8AC3E}">
        <p14:creationId xmlns:p14="http://schemas.microsoft.com/office/powerpoint/2010/main" val="340257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2F4655-9302-4AC0-88D4-EA66F998F00E}"/>
              </a:ext>
            </a:extLst>
          </p:cNvPr>
          <p:cNvSpPr>
            <a:spLocks noGrp="1"/>
          </p:cNvSpPr>
          <p:nvPr>
            <p:ph sz="half" idx="2"/>
          </p:nvPr>
        </p:nvSpPr>
        <p:spPr>
          <a:xfrm>
            <a:off x="3182473" y="0"/>
            <a:ext cx="9052560" cy="6858000"/>
          </a:xfrm>
        </p:spPr>
        <p:txBody>
          <a:bodyPr>
            <a:normAutofit fontScale="25000" lnSpcReduction="20000"/>
          </a:bodyPr>
          <a:lstStyle/>
          <a:p>
            <a:pPr algn="l"/>
            <a:r>
              <a:rPr lang="en-US" sz="5600" b="0" i="0" dirty="0">
                <a:solidFill>
                  <a:srgbClr val="0A2458"/>
                </a:solidFill>
                <a:effectLst/>
              </a:rPr>
              <a:t>When Gerald R. Ford took the oath of office on August 9, 1974, he declared, “I assume the Presidency under extraordinary circumstances…. This is an hour of history that troubles our minds and hurts our hearts.”</a:t>
            </a:r>
          </a:p>
          <a:p>
            <a:pPr algn="l"/>
            <a:r>
              <a:rPr lang="en-US" sz="5600" b="0" i="0" dirty="0">
                <a:solidFill>
                  <a:srgbClr val="0A2458"/>
                </a:solidFill>
                <a:effectLst/>
              </a:rPr>
              <a:t>It was indeed an unprecedented time. He had been the first Vice President chosen under the terms of the Twenty-fifth Amendment and, in the aftermath of the Watergate scandal, was succeeding the first President ever to resign.</a:t>
            </a:r>
          </a:p>
          <a:p>
            <a:pPr algn="l"/>
            <a:r>
              <a:rPr lang="en-US" sz="5600" b="0" i="0" dirty="0">
                <a:solidFill>
                  <a:srgbClr val="0A2458"/>
                </a:solidFill>
                <a:effectLst/>
              </a:rPr>
              <a:t>Ford was confronted with almost insuperable tasks. There were the challenges of mastering inflation, reviving a depressed economy, solving chronic energy shortages, and trying to ensure world peace.</a:t>
            </a:r>
          </a:p>
          <a:p>
            <a:pPr algn="l"/>
            <a:r>
              <a:rPr lang="en-US" sz="5600" b="0" i="0" dirty="0">
                <a:solidFill>
                  <a:srgbClr val="0A2458"/>
                </a:solidFill>
                <a:effectLst/>
              </a:rPr>
              <a:t>The President acted to curb the trend toward Government intervention and spending as a means of solving the problems of American society and the economy. In the long run, he believed, this shift would bring a better life for all Americans.</a:t>
            </a:r>
          </a:p>
          <a:p>
            <a:pPr algn="l"/>
            <a:r>
              <a:rPr lang="en-US" sz="5600" b="0" i="0" dirty="0">
                <a:solidFill>
                  <a:srgbClr val="0A2458"/>
                </a:solidFill>
                <a:effectLst/>
              </a:rPr>
              <a:t>Ford’s reputation for integrity and openness had made him popular during his 25 years in Congress. From 1965 to 1973, he was House Minority Leader. Born in Omaha, Nebraska, in 1913, he grew up in Grand Rapids, Michigan. He starred on the University of Michigan football team, then went to Yale, where he served as assistant coach while earning his law degree. During World War II he attained the rank of lieutenant commander in the Navy. After the war he returned to Grand Rapids, where he began the practice of law, and entered Republican politics. A few weeks before his election to Congress in 1948, he married Elizabeth Bloomer. They have four children: Michael, John, Steven, and Susan.</a:t>
            </a:r>
          </a:p>
          <a:p>
            <a:pPr algn="l"/>
            <a:r>
              <a:rPr lang="en-US" sz="5600" b="0" i="0" dirty="0">
                <a:solidFill>
                  <a:srgbClr val="0A2458"/>
                </a:solidFill>
                <a:effectLst/>
              </a:rPr>
              <a:t>As President, Ford tried to calm earlier controversies by granting former President Nixon a full pardon. His nominee for Vice President, former Governor Nelson Rockefeller of New York, was the second person to fill that office by appointment. Gradually, Ford selected a cabinet of his own.</a:t>
            </a:r>
          </a:p>
          <a:p>
            <a:pPr algn="l"/>
            <a:r>
              <a:rPr lang="en-US" sz="5600" b="0" i="0" dirty="0">
                <a:solidFill>
                  <a:srgbClr val="0A2458"/>
                </a:solidFill>
                <a:effectLst/>
              </a:rPr>
              <a:t>Ford established his policies during his first year in office, despite opposition from a heavily Democratic Congress. His first goal was to curb inflation. Then, when recession became the Nation’s most serious domestic problem, he shifted to measures aimed at stimulating the economy. But, still fearing inflation, Ford vetoed a number of non-military appropriations bills that would have further increased the already heavy budgetary deficit. During his first 14 months as President he vetoed 39 measures. His vetoes were usually sustained.</a:t>
            </a:r>
          </a:p>
          <a:p>
            <a:pPr algn="l"/>
            <a:r>
              <a:rPr lang="en-US" sz="5600" b="0" i="0" dirty="0">
                <a:solidFill>
                  <a:srgbClr val="0A2458"/>
                </a:solidFill>
                <a:effectLst/>
              </a:rPr>
              <a:t>Ford continued as he had in his Congressional days to view himself as “a moderate in domestic affairs, a conservative in fiscal affairs, and a dyed-in-the-wool internationalist in foreign affairs.” A major goal was to help business operate more freely by reducing taxes upon it and easing the controls exercised by regulatory agencies. “We…declared our independence 200 years ago, and we are not about to lose it now to paper shufflers and computers,” he said.</a:t>
            </a:r>
          </a:p>
          <a:p>
            <a:pPr algn="l"/>
            <a:r>
              <a:rPr lang="en-US" sz="5600" b="0" i="0" dirty="0">
                <a:solidFill>
                  <a:srgbClr val="0A2458"/>
                </a:solidFill>
                <a:effectLst/>
              </a:rPr>
              <a:t>In foreign affairs Ford acted vigorously to maintain U. S. power and prestige after the collapse of Cambodia and South Viet Nam. Preventing a new war in the Middle East remained a major objective; by providing aid to both Israel and Egypt, the Ford Administration helped persuade the two countries to accept an interim truce agreement. Detente with the Soviet Union continued. President Ford and Soviet leader Leonid I. Brezhnev set new limitations upon nuclear weapons.</a:t>
            </a:r>
          </a:p>
          <a:p>
            <a:pPr algn="l"/>
            <a:r>
              <a:rPr lang="en-US" sz="5600" b="0" i="0" dirty="0">
                <a:solidFill>
                  <a:srgbClr val="0A2458"/>
                </a:solidFill>
                <a:effectLst/>
              </a:rPr>
              <a:t>President Ford won the Republican nomination for the Presidency in 1976, but lost the election to his Democratic opponent, former Governor Jimmy Carter of Georgia.</a:t>
            </a:r>
          </a:p>
          <a:p>
            <a:pPr algn="l"/>
            <a:r>
              <a:rPr lang="en-US" sz="5600" b="0" i="0" dirty="0">
                <a:solidFill>
                  <a:srgbClr val="0A2458"/>
                </a:solidFill>
                <a:effectLst/>
              </a:rPr>
              <a:t>On Inauguration Day, President Carter began his speech: “For myself and for our Nation, I want to thank my predecessor for all he has done to heal our land.” A grateful people concurred.</a:t>
            </a:r>
          </a:p>
          <a:p>
            <a:endParaRPr lang="en-US" dirty="0"/>
          </a:p>
        </p:txBody>
      </p:sp>
      <p:pic>
        <p:nvPicPr>
          <p:cNvPr id="34818" name="Picture 2" descr="Portrait of Gerald R. Ford, the 38th President of the United States">
            <a:extLst>
              <a:ext uri="{FF2B5EF4-FFF2-40B4-BE49-F238E27FC236}">
                <a16:creationId xmlns:a16="http://schemas.microsoft.com/office/drawing/2014/main" id="{C817BBAE-EA91-4A8B-8C53-E1C400FA332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73933"/>
            <a:ext cx="3182473" cy="3182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A8060C1D-D559-4531-A534-601A5B832426}"/>
              </a:ext>
            </a:extLst>
          </p:cNvPr>
          <p:cNvGraphicFramePr>
            <a:graphicFrameLocks noGrp="1"/>
          </p:cNvGraphicFramePr>
          <p:nvPr>
            <p:extLst>
              <p:ext uri="{D42A27DB-BD31-4B8C-83A1-F6EECF244321}">
                <p14:modId xmlns:p14="http://schemas.microsoft.com/office/powerpoint/2010/main" val="175276340"/>
              </p:ext>
            </p:extLst>
          </p:nvPr>
        </p:nvGraphicFramePr>
        <p:xfrm>
          <a:off x="-1" y="-1"/>
          <a:ext cx="3182473" cy="1473933"/>
        </p:xfrm>
        <a:graphic>
          <a:graphicData uri="http://schemas.openxmlformats.org/drawingml/2006/table">
            <a:tbl>
              <a:tblPr firstRow="1" bandRow="1">
                <a:tableStyleId>{2D5ABB26-0587-4C30-8999-92F81FD0307C}</a:tableStyleId>
              </a:tblPr>
              <a:tblGrid>
                <a:gridCol w="3182473">
                  <a:extLst>
                    <a:ext uri="{9D8B030D-6E8A-4147-A177-3AD203B41FA5}">
                      <a16:colId xmlns:a16="http://schemas.microsoft.com/office/drawing/2014/main" val="1826980141"/>
                    </a:ext>
                  </a:extLst>
                </a:gridCol>
              </a:tblGrid>
              <a:tr h="1473933">
                <a:tc>
                  <a:txBody>
                    <a:bodyPr/>
                    <a:lstStyle/>
                    <a:p>
                      <a:pPr algn="ctr"/>
                      <a:r>
                        <a:rPr lang="en-US" sz="1800" b="0" i="0" kern="1200" cap="small" dirty="0">
                          <a:solidFill>
                            <a:schemeClr val="tx1"/>
                          </a:solidFill>
                          <a:effectLst/>
                          <a:latin typeface="+mn-lt"/>
                          <a:ea typeface="+mn-ea"/>
                          <a:cs typeface="+mn-cs"/>
                        </a:rPr>
                        <a:t>Gerald R. Ford</a:t>
                      </a:r>
                    </a:p>
                    <a:p>
                      <a:pPr algn="ctr"/>
                      <a:r>
                        <a:rPr lang="en-US" sz="1800" b="0" i="0" kern="1200" cap="all" dirty="0">
                          <a:solidFill>
                            <a:schemeClr val="tx1"/>
                          </a:solidFill>
                          <a:effectLst/>
                          <a:latin typeface="+mn-lt"/>
                          <a:ea typeface="+mn-ea"/>
                          <a:cs typeface="+mn-cs"/>
                        </a:rPr>
                        <a:t>THE 38TH PRESIDENT OF THE UNITED STATES</a:t>
                      </a:r>
                    </a:p>
                    <a:p>
                      <a:endParaRPr lang="en-US" dirty="0"/>
                    </a:p>
                  </a:txBody>
                  <a:tcPr/>
                </a:tc>
                <a:extLst>
                  <a:ext uri="{0D108BD9-81ED-4DB2-BD59-A6C34878D82A}">
                    <a16:rowId xmlns:a16="http://schemas.microsoft.com/office/drawing/2014/main" val="2445017943"/>
                  </a:ext>
                </a:extLst>
              </a:tr>
            </a:tbl>
          </a:graphicData>
        </a:graphic>
      </p:graphicFrame>
    </p:spTree>
    <p:extLst>
      <p:ext uri="{BB962C8B-B14F-4D97-AF65-F5344CB8AC3E}">
        <p14:creationId xmlns:p14="http://schemas.microsoft.com/office/powerpoint/2010/main" val="3747818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A36E6D-E215-4D59-A500-C7498B79EA81}"/>
              </a:ext>
            </a:extLst>
          </p:cNvPr>
          <p:cNvSpPr>
            <a:spLocks noGrp="1"/>
          </p:cNvSpPr>
          <p:nvPr>
            <p:ph sz="half" idx="2"/>
          </p:nvPr>
        </p:nvSpPr>
        <p:spPr>
          <a:xfrm>
            <a:off x="3417143" y="0"/>
            <a:ext cx="8138160" cy="6858000"/>
          </a:xfrm>
        </p:spPr>
        <p:txBody>
          <a:bodyPr>
            <a:normAutofit fontScale="25000" lnSpcReduction="20000"/>
          </a:bodyPr>
          <a:lstStyle/>
          <a:p>
            <a:pPr algn="l"/>
            <a:r>
              <a:rPr lang="en-US" sz="5600" b="0" i="0" dirty="0">
                <a:solidFill>
                  <a:srgbClr val="0A2458"/>
                </a:solidFill>
                <a:effectLst/>
              </a:rPr>
              <a:t>Jimmy Carter aspired to make Government “competent and compassionate,” responsive to the American people and their expectations. His achievements were notable, but in an era of rising energy costs, mounting inflation, and continuing tensions, it was impossible for his administration to meet these high expectations.</a:t>
            </a:r>
          </a:p>
          <a:p>
            <a:pPr algn="l"/>
            <a:r>
              <a:rPr lang="en-US" sz="5600" b="0" i="0" dirty="0">
                <a:solidFill>
                  <a:srgbClr val="0A2458"/>
                </a:solidFill>
                <a:effectLst/>
              </a:rPr>
              <a:t>Carter, who has rarely used his full name–James Earl Carter, Jr.–was born October 1, 1924, in Plains, Georgia. Peanut farming, talk of politics, and devotion to the Baptist faith were mainstays of his upbringing. Upon graduation in 1946 from the Naval Academy in Annapolis, Maryland, Carter married Rosalynn Smith. The Carters have three sons, John William (Jack), James Earl III (Chip), </a:t>
            </a:r>
            <a:r>
              <a:rPr lang="en-US" sz="5600" b="0" i="0" dirty="0" err="1">
                <a:solidFill>
                  <a:srgbClr val="0A2458"/>
                </a:solidFill>
                <a:effectLst/>
              </a:rPr>
              <a:t>Donnel</a:t>
            </a:r>
            <a:r>
              <a:rPr lang="en-US" sz="5600" b="0" i="0" dirty="0">
                <a:solidFill>
                  <a:srgbClr val="0A2458"/>
                </a:solidFill>
                <a:effectLst/>
              </a:rPr>
              <a:t> Jeffrey (Jeff), and a daughter, Amy Lynn.</a:t>
            </a:r>
          </a:p>
          <a:p>
            <a:pPr algn="l"/>
            <a:r>
              <a:rPr lang="en-US" sz="5600" b="0" i="0" dirty="0">
                <a:solidFill>
                  <a:srgbClr val="0A2458"/>
                </a:solidFill>
                <a:effectLst/>
              </a:rPr>
              <a:t>After seven years’ service as a naval officer, Carter returned to Plains. In 1962 he entered state politics, and eight years later he was elected Governor of Georgia. Among the new young southern governors, he attracted attention by emphasizing ecology, efficiency in government, and the removal of racial barriers.</a:t>
            </a:r>
          </a:p>
          <a:p>
            <a:pPr algn="l"/>
            <a:r>
              <a:rPr lang="en-US" sz="5600" b="0" i="0" dirty="0">
                <a:solidFill>
                  <a:srgbClr val="0A2458"/>
                </a:solidFill>
                <a:effectLst/>
              </a:rPr>
              <a:t>Carter announced his candidacy for President in December 1974 and began a two-year campaign that gradually gained momentum. At the Democratic Convention, he was nominated on the first ballot. He chose Senator Walter F. Mondale of Minnesota as his running mate. Carter campaigned hard against President Gerald R. Ford, debating with him three times. Carter won by 297 electoral votes to 241 for Ford.</a:t>
            </a:r>
          </a:p>
          <a:p>
            <a:pPr algn="l"/>
            <a:r>
              <a:rPr lang="en-US" sz="5600" b="0" i="0" dirty="0">
                <a:solidFill>
                  <a:srgbClr val="0A2458"/>
                </a:solidFill>
                <a:effectLst/>
              </a:rPr>
              <a:t>Carter worked hard to combat the continuing economic woes of inflation and unemployment. By the end of his administration, he could claim an increase of nearly eight million jobs and a decrease in the budget deficit, measured in percentage of the gross national product. Unfortunately, inflation and interest rates were at near record highs, and efforts to reduce them caused a short recession.</a:t>
            </a:r>
          </a:p>
          <a:p>
            <a:pPr algn="l"/>
            <a:r>
              <a:rPr lang="en-US" sz="5600" b="0" i="0" dirty="0">
                <a:solidFill>
                  <a:srgbClr val="0A2458"/>
                </a:solidFill>
                <a:effectLst/>
              </a:rPr>
              <a:t>Carter could point to a number of achievements in domestic affairs. He dealt with the energy shortage by establishing a national energy policy and by decontrolling domestic petroleum prices to stimulate production. He prompted Government efficiency through civil service reform and proceeded with deregulation of the trucking and airline industries. He sought to improve the environment. His expansion of the national park system included protection of 103 million acres of Alaskan lands. To increase human and social services, he created the Department of Education, bolstered the Social Security system, and appointed record numbers of women, blacks, and Hispanics to Government jobs.</a:t>
            </a:r>
          </a:p>
          <a:p>
            <a:pPr algn="l"/>
            <a:r>
              <a:rPr lang="en-US" sz="5600" b="0" i="0" dirty="0">
                <a:solidFill>
                  <a:srgbClr val="0A2458"/>
                </a:solidFill>
                <a:effectLst/>
              </a:rPr>
              <a:t>In foreign affairs, Carter set his own style. His championing of human rights was coldly received by the Soviet Union and some other nations. In the Middle East, through the Camp David agreement of 1978, he helped bring amity between Egypt and Israel. He succeeded in obtaining ratification of the Panama Canal treaties. Building upon the work of predecessors, he established full diplomatic relations with the People’s Republic of China and completed negotiation of the SALT II nuclear limitation treaty with the Soviet Union.</a:t>
            </a:r>
          </a:p>
          <a:p>
            <a:pPr algn="l"/>
            <a:r>
              <a:rPr lang="en-US" sz="5600" b="0" i="0" dirty="0">
                <a:solidFill>
                  <a:srgbClr val="0A2458"/>
                </a:solidFill>
                <a:effectLst/>
              </a:rPr>
              <a:t>There were serious setbacks, however. The Soviet invasion of Afghanistan caused the suspension of plans for ratification of the SALT II pact. The seizure as hostages of the U. S. embassy staff in Iran dominated the news during the last 14 months of the administration. The consequences of Iran’s holding Americans captive, together with continuing inflation at home, contributed to Carter’s defeat in 1980. Even then, he continued the difficult negotiations over the hostages. Iran finally released the 52 Americans the same day Carter left office.</a:t>
            </a:r>
          </a:p>
          <a:p>
            <a:endParaRPr lang="en-US" dirty="0"/>
          </a:p>
        </p:txBody>
      </p:sp>
      <p:pic>
        <p:nvPicPr>
          <p:cNvPr id="35842" name="Picture 2" descr="Portrait of James Carter, the 39th President of the United States">
            <a:extLst>
              <a:ext uri="{FF2B5EF4-FFF2-40B4-BE49-F238E27FC236}">
                <a16:creationId xmlns:a16="http://schemas.microsoft.com/office/drawing/2014/main" id="{94C207FD-BAB6-42C9-A726-AA071B229D6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48850"/>
            <a:ext cx="3417143" cy="3417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892A8DD7-10AE-465B-8863-C8AC1FD8A8F0}"/>
              </a:ext>
            </a:extLst>
          </p:cNvPr>
          <p:cNvGraphicFramePr>
            <a:graphicFrameLocks noGrp="1"/>
          </p:cNvGraphicFramePr>
          <p:nvPr>
            <p:extLst>
              <p:ext uri="{D42A27DB-BD31-4B8C-83A1-F6EECF244321}">
                <p14:modId xmlns:p14="http://schemas.microsoft.com/office/powerpoint/2010/main" val="1951130610"/>
              </p:ext>
            </p:extLst>
          </p:nvPr>
        </p:nvGraphicFramePr>
        <p:xfrm>
          <a:off x="-1" y="0"/>
          <a:ext cx="3417143" cy="1248850"/>
        </p:xfrm>
        <a:graphic>
          <a:graphicData uri="http://schemas.openxmlformats.org/drawingml/2006/table">
            <a:tbl>
              <a:tblPr firstRow="1" bandRow="1">
                <a:tableStyleId>{2D5ABB26-0587-4C30-8999-92F81FD0307C}</a:tableStyleId>
              </a:tblPr>
              <a:tblGrid>
                <a:gridCol w="3417143">
                  <a:extLst>
                    <a:ext uri="{9D8B030D-6E8A-4147-A177-3AD203B41FA5}">
                      <a16:colId xmlns:a16="http://schemas.microsoft.com/office/drawing/2014/main" val="2521325157"/>
                    </a:ext>
                  </a:extLst>
                </a:gridCol>
              </a:tblGrid>
              <a:tr h="1248850">
                <a:tc>
                  <a:txBody>
                    <a:bodyPr/>
                    <a:lstStyle/>
                    <a:p>
                      <a:pPr algn="ctr"/>
                      <a:r>
                        <a:rPr lang="en-US" sz="1800" b="0" i="0" kern="1200" cap="small" dirty="0">
                          <a:solidFill>
                            <a:schemeClr val="tx1"/>
                          </a:solidFill>
                          <a:effectLst/>
                          <a:latin typeface="+mn-lt"/>
                          <a:ea typeface="+mn-ea"/>
                          <a:cs typeface="+mn-cs"/>
                        </a:rPr>
                        <a:t>James Carter</a:t>
                      </a:r>
                    </a:p>
                    <a:p>
                      <a:pPr algn="ctr"/>
                      <a:r>
                        <a:rPr lang="en-US" sz="1800" b="0" i="0" kern="1200" cap="all" dirty="0">
                          <a:solidFill>
                            <a:schemeClr val="tx1"/>
                          </a:solidFill>
                          <a:effectLst/>
                          <a:latin typeface="+mn-lt"/>
                          <a:ea typeface="+mn-ea"/>
                          <a:cs typeface="+mn-cs"/>
                        </a:rPr>
                        <a:t>THE 39TH PRESIDENT OF THE UNITED STATES</a:t>
                      </a:r>
                    </a:p>
                    <a:p>
                      <a:endParaRPr lang="en-US" dirty="0"/>
                    </a:p>
                  </a:txBody>
                  <a:tcPr/>
                </a:tc>
                <a:extLst>
                  <a:ext uri="{0D108BD9-81ED-4DB2-BD59-A6C34878D82A}">
                    <a16:rowId xmlns:a16="http://schemas.microsoft.com/office/drawing/2014/main" val="2893403464"/>
                  </a:ext>
                </a:extLst>
              </a:tr>
            </a:tbl>
          </a:graphicData>
        </a:graphic>
      </p:graphicFrame>
    </p:spTree>
    <p:extLst>
      <p:ext uri="{BB962C8B-B14F-4D97-AF65-F5344CB8AC3E}">
        <p14:creationId xmlns:p14="http://schemas.microsoft.com/office/powerpoint/2010/main" val="347480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0EA7B6-2BF9-415A-957E-3F4AE2C294CD}"/>
              </a:ext>
            </a:extLst>
          </p:cNvPr>
          <p:cNvSpPr>
            <a:spLocks noGrp="1"/>
          </p:cNvSpPr>
          <p:nvPr>
            <p:ph sz="half" idx="2"/>
          </p:nvPr>
        </p:nvSpPr>
        <p:spPr>
          <a:xfrm>
            <a:off x="2376055" y="0"/>
            <a:ext cx="9815945" cy="6858000"/>
          </a:xfrm>
        </p:spPr>
        <p:txBody>
          <a:bodyPr>
            <a:normAutofit fontScale="25000" lnSpcReduction="20000"/>
          </a:bodyPr>
          <a:lstStyle/>
          <a:p>
            <a:pPr algn="l"/>
            <a:r>
              <a:rPr lang="en-US" sz="6000" b="0" i="0" dirty="0">
                <a:solidFill>
                  <a:srgbClr val="0A2458"/>
                </a:solidFill>
                <a:effectLst/>
              </a:rPr>
              <a:t>At his inauguration, James Madison, a small, wizened man, appeared old and worn; Washington Irving described him as “but a withered little apple-John.” But whatever his deficiencies in charm, Madison’s … wife </a:t>
            </a:r>
            <a:r>
              <a:rPr lang="en-US" sz="6000" b="0" i="0" dirty="0" err="1">
                <a:solidFill>
                  <a:srgbClr val="0A2458"/>
                </a:solidFill>
                <a:effectLst/>
              </a:rPr>
              <a:t>Dolley</a:t>
            </a:r>
            <a:r>
              <a:rPr lang="en-US" sz="6000" b="0" i="0" dirty="0">
                <a:solidFill>
                  <a:srgbClr val="0A2458"/>
                </a:solidFill>
                <a:effectLst/>
              </a:rPr>
              <a:t> compensated for them with her warmth and gaiety. She was the toast of Washington.</a:t>
            </a:r>
          </a:p>
          <a:p>
            <a:pPr algn="l"/>
            <a:r>
              <a:rPr lang="en-US" sz="6000" b="0" i="0" dirty="0">
                <a:solidFill>
                  <a:srgbClr val="0A2458"/>
                </a:solidFill>
                <a:effectLst/>
              </a:rPr>
              <a:t>Born in 1751, Madison was brought up in Orange County, Virginia, and attended Princeton (then called the College of New Jersey). A student of history and government, well-read in law, he participated in the framing of the Virginia Constitution in 1776, served in the Continental Congress, and was a leader in the Virginia Assembly.</a:t>
            </a:r>
          </a:p>
          <a:p>
            <a:pPr algn="l"/>
            <a:r>
              <a:rPr lang="en-US" sz="6000" b="0" i="0" dirty="0">
                <a:solidFill>
                  <a:srgbClr val="0A2458"/>
                </a:solidFill>
                <a:effectLst/>
              </a:rPr>
              <a:t>When delegates to the Constitutional Convention assembled at Philadelphia, the 36-year-old Madison took frequent and emphatic part in the debates.</a:t>
            </a:r>
          </a:p>
          <a:p>
            <a:pPr algn="l"/>
            <a:r>
              <a:rPr lang="en-US" sz="6000" b="0" i="0" dirty="0">
                <a:solidFill>
                  <a:srgbClr val="0A2458"/>
                </a:solidFill>
                <a:effectLst/>
              </a:rPr>
              <a:t>Madison made a major contribution to the ratification of the Constitution by writing, with Alexander Hamilton and John Jay, the Federalist essays. In later years, when he was referred to as the “Father of the Constitution,” Madison protested that the document was not “the off-spring of a single brain,” but “the work of many heads and many hands.”</a:t>
            </a:r>
          </a:p>
          <a:p>
            <a:pPr algn="l"/>
            <a:r>
              <a:rPr lang="en-US" sz="6000" b="0" i="0" dirty="0">
                <a:solidFill>
                  <a:srgbClr val="0A2458"/>
                </a:solidFill>
                <a:effectLst/>
              </a:rPr>
              <a:t>In Congress, he helped frame the Bill of Rights and enact the first revenue legislation. Out of his leadership in opposition to Hamilton’s financial proposals, which he felt would unduly bestow wealth and power upon northern financiers, came the development of the Republican, or Jeffersonian, Party.</a:t>
            </a:r>
          </a:p>
          <a:p>
            <a:pPr algn="l"/>
            <a:r>
              <a:rPr lang="en-US" sz="6000" b="0" i="0" dirty="0">
                <a:solidFill>
                  <a:srgbClr val="0A2458"/>
                </a:solidFill>
                <a:effectLst/>
              </a:rPr>
              <a:t>As President Jefferson’s Secretary of State, Madison protested to warring France and Britain that their seizure of American ships was contrary to international law. The protests, John Randolph acidly commented, had the effect of “a shilling pamphlet hurled against eight hundred ships of war.”</a:t>
            </a:r>
          </a:p>
          <a:p>
            <a:pPr algn="l"/>
            <a:r>
              <a:rPr lang="en-US" sz="6000" b="0" i="0" dirty="0">
                <a:solidFill>
                  <a:srgbClr val="0A2458"/>
                </a:solidFill>
                <a:effectLst/>
              </a:rPr>
              <a:t>Despite the unpopular Embargo Act of 1807, which did not make the belligerent nations change their ways but did cause a depression in the United States, Madison was elected President in 1808. Before he took office the Embargo Act was repealed.</a:t>
            </a:r>
          </a:p>
          <a:p>
            <a:pPr algn="l"/>
            <a:r>
              <a:rPr lang="en-US" sz="6000" b="0" i="0" dirty="0">
                <a:solidFill>
                  <a:srgbClr val="0A2458"/>
                </a:solidFill>
                <a:effectLst/>
              </a:rPr>
              <a:t>During the first year of Madison’s Administration, the United States prohibited trade with both Britain and France; then in May, 1810, Congress authorized trade with both, directing the President, if either would accept America’s view of neutral rights, to forbid trade with the other nation.</a:t>
            </a:r>
          </a:p>
          <a:p>
            <a:pPr algn="l"/>
            <a:r>
              <a:rPr lang="en-US" sz="6000" b="0" i="0" dirty="0">
                <a:solidFill>
                  <a:srgbClr val="0A2458"/>
                </a:solidFill>
                <a:effectLst/>
              </a:rPr>
              <a:t>Napoleon pretended to comply. Late in 1810, Madison proclaimed non-intercourse with Great Britain. In Congress a young group including Henry Clay and John C. Calhoun, the “War Hawks,” pressed the President for a more militant policy.</a:t>
            </a:r>
          </a:p>
          <a:p>
            <a:pPr algn="l"/>
            <a:r>
              <a:rPr lang="en-US" sz="6000" b="0" i="0" dirty="0">
                <a:solidFill>
                  <a:srgbClr val="0A2458"/>
                </a:solidFill>
                <a:effectLst/>
              </a:rPr>
              <a:t>The British impressment of American seamen and the seizure of cargoes impelled Madison to give in to the pressure. On June 1, 1812, he asked Congress to declare war.</a:t>
            </a:r>
          </a:p>
          <a:p>
            <a:pPr algn="l"/>
            <a:r>
              <a:rPr lang="en-US" sz="6000" b="0" i="0" dirty="0">
                <a:solidFill>
                  <a:srgbClr val="0A2458"/>
                </a:solidFill>
                <a:effectLst/>
              </a:rPr>
              <a:t>The young Nation was not prepared to fight; its forces took a severe trouncing. The British entered Washington and set fire to the White House and the Capitol.</a:t>
            </a:r>
          </a:p>
          <a:p>
            <a:pPr algn="l"/>
            <a:r>
              <a:rPr lang="en-US" sz="6000" b="0" i="0" dirty="0">
                <a:solidFill>
                  <a:srgbClr val="0A2458"/>
                </a:solidFill>
                <a:effectLst/>
              </a:rPr>
              <a:t>But a few notable naval and military victories, climaxed by Gen. Andrew Jackson’s triumph at New Orleans, convinced Americans that the War of 1812 had been gloriously successful. An upsurge of nationalism resulted. The New England Federalists who had opposed the war–and who had even talked secession–were so thoroughly repudiated that Federalism disappeared as a national party.</a:t>
            </a:r>
          </a:p>
          <a:p>
            <a:pPr algn="l"/>
            <a:r>
              <a:rPr lang="en-US" sz="6000" b="0" i="0" dirty="0">
                <a:solidFill>
                  <a:srgbClr val="0A2458"/>
                </a:solidFill>
                <a:effectLst/>
              </a:rPr>
              <a:t>In retirement at Montpelier, his estate in Orange County, Virginia, Madison spoke out against the disruptive states’ rights influences that by the 1830’s threatened to shatter the Federal Union. In a note opened after his death in 1836, he stated, “The advice nearest to my heart and deepest in my convictions is that the Union of the States be cherished and perpetuated.”</a:t>
            </a:r>
          </a:p>
          <a:p>
            <a:br>
              <a:rPr lang="en-US" dirty="0"/>
            </a:br>
            <a:endParaRPr lang="en-US" dirty="0"/>
          </a:p>
        </p:txBody>
      </p:sp>
      <p:pic>
        <p:nvPicPr>
          <p:cNvPr id="4098" name="Picture 2" descr="Portrait of James Madison, the 4th President of the United States">
            <a:extLst>
              <a:ext uri="{FF2B5EF4-FFF2-40B4-BE49-F238E27FC236}">
                <a16:creationId xmlns:a16="http://schemas.microsoft.com/office/drawing/2014/main" id="{74A881D1-E0C4-4EEF-BB1B-3A8B0C2F24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945861"/>
            <a:ext cx="2483139" cy="24831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549C707F-8C84-45F1-982B-F9700A027CC7}"/>
              </a:ext>
            </a:extLst>
          </p:cNvPr>
          <p:cNvGraphicFramePr>
            <a:graphicFrameLocks noGrp="1"/>
          </p:cNvGraphicFramePr>
          <p:nvPr>
            <p:extLst>
              <p:ext uri="{D42A27DB-BD31-4B8C-83A1-F6EECF244321}">
                <p14:modId xmlns:p14="http://schemas.microsoft.com/office/powerpoint/2010/main" val="2694658416"/>
              </p:ext>
            </p:extLst>
          </p:nvPr>
        </p:nvGraphicFramePr>
        <p:xfrm>
          <a:off x="0" y="-1"/>
          <a:ext cx="2483139" cy="1419367"/>
        </p:xfrm>
        <a:graphic>
          <a:graphicData uri="http://schemas.openxmlformats.org/drawingml/2006/table">
            <a:tbl>
              <a:tblPr firstRow="1" bandRow="1">
                <a:tableStyleId>{2D5ABB26-0587-4C30-8999-92F81FD0307C}</a:tableStyleId>
              </a:tblPr>
              <a:tblGrid>
                <a:gridCol w="2483139">
                  <a:extLst>
                    <a:ext uri="{9D8B030D-6E8A-4147-A177-3AD203B41FA5}">
                      <a16:colId xmlns:a16="http://schemas.microsoft.com/office/drawing/2014/main" val="223321419"/>
                    </a:ext>
                  </a:extLst>
                </a:gridCol>
              </a:tblGrid>
              <a:tr h="1419367">
                <a:tc>
                  <a:txBody>
                    <a:bodyPr/>
                    <a:lstStyle/>
                    <a:p>
                      <a:pPr algn="ctr"/>
                      <a:r>
                        <a:rPr lang="en-US" sz="1800" b="0" i="0" kern="1200" cap="small" dirty="0">
                          <a:solidFill>
                            <a:schemeClr val="tx1"/>
                          </a:solidFill>
                          <a:effectLst/>
                          <a:latin typeface="+mn-lt"/>
                          <a:ea typeface="+mn-ea"/>
                          <a:cs typeface="+mn-cs"/>
                        </a:rPr>
                        <a:t>James Madison</a:t>
                      </a:r>
                    </a:p>
                    <a:p>
                      <a:pPr algn="ctr"/>
                      <a:r>
                        <a:rPr lang="en-US" sz="1800" b="0" i="0" kern="1200" cap="all" dirty="0">
                          <a:solidFill>
                            <a:schemeClr val="tx1"/>
                          </a:solidFill>
                          <a:effectLst/>
                          <a:latin typeface="+mn-lt"/>
                          <a:ea typeface="+mn-ea"/>
                          <a:cs typeface="+mn-cs"/>
                        </a:rPr>
                        <a:t>THE 4TH PRESIDENT OF THE UNITED STATES</a:t>
                      </a:r>
                    </a:p>
                    <a:p>
                      <a:endParaRPr lang="en-US" dirty="0"/>
                    </a:p>
                  </a:txBody>
                  <a:tcPr/>
                </a:tc>
                <a:extLst>
                  <a:ext uri="{0D108BD9-81ED-4DB2-BD59-A6C34878D82A}">
                    <a16:rowId xmlns:a16="http://schemas.microsoft.com/office/drawing/2014/main" val="3872325713"/>
                  </a:ext>
                </a:extLst>
              </a:tr>
            </a:tbl>
          </a:graphicData>
        </a:graphic>
      </p:graphicFrame>
    </p:spTree>
    <p:extLst>
      <p:ext uri="{BB962C8B-B14F-4D97-AF65-F5344CB8AC3E}">
        <p14:creationId xmlns:p14="http://schemas.microsoft.com/office/powerpoint/2010/main" val="1796700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C7F083-C4CB-43C4-8100-D6C9D418AEEB}"/>
              </a:ext>
            </a:extLst>
          </p:cNvPr>
          <p:cNvSpPr>
            <a:spLocks noGrp="1"/>
          </p:cNvSpPr>
          <p:nvPr>
            <p:ph sz="half" idx="2"/>
          </p:nvPr>
        </p:nvSpPr>
        <p:spPr>
          <a:xfrm>
            <a:off x="3043043" y="0"/>
            <a:ext cx="8595360" cy="6858000"/>
          </a:xfrm>
        </p:spPr>
        <p:txBody>
          <a:bodyPr>
            <a:normAutofit fontScale="25000" lnSpcReduction="20000"/>
          </a:bodyPr>
          <a:lstStyle/>
          <a:p>
            <a:pPr algn="l"/>
            <a:r>
              <a:rPr lang="en-US" sz="5200" b="0" i="0" dirty="0">
                <a:solidFill>
                  <a:srgbClr val="0A2458"/>
                </a:solidFill>
                <a:effectLst/>
              </a:rPr>
              <a:t>At the end of his two terms in office, Ronald Reagan viewed with satisfaction the achievements of his innovative program known as the Reagan Revolution, which aimed to reinvigorate the American people and reduce their reliance upon Government. He felt he had fulfilled his campaign pledge of 1980 to restore “the great, confident roar of American progress and growth and optimism.”</a:t>
            </a:r>
          </a:p>
          <a:p>
            <a:pPr algn="l"/>
            <a:r>
              <a:rPr lang="en-US" sz="5200" b="0" i="0" dirty="0">
                <a:solidFill>
                  <a:srgbClr val="0A2458"/>
                </a:solidFill>
                <a:effectLst/>
              </a:rPr>
              <a:t>On February 6, 1911, Ronald Wilson Reagan was born to Nelle and John Reagan in Tampico, Illinois. He attended high school in nearby Dixon and then worked his way through Eureka College. There, he studied economics and sociology, played on the football team, and acted in school plays. Upon graduation, he became a radio sports announcer. A screen test in 1937 won him a contract in Hollywood. During the next two decades he appeared in 53 films.</a:t>
            </a:r>
          </a:p>
          <a:p>
            <a:pPr algn="l"/>
            <a:r>
              <a:rPr lang="en-US" sz="5200" b="0" i="0" dirty="0">
                <a:solidFill>
                  <a:srgbClr val="0A2458"/>
                </a:solidFill>
                <a:effectLst/>
              </a:rPr>
              <a:t>From his first marriage to actress Jane Wyman, he had two children, Maureen and Michael. Maureen passed away in 2001. In 1952 he married Nancy Davis, who was also an actress, and they had two children, Patricia Ann and Ronald Prescott.</a:t>
            </a:r>
          </a:p>
          <a:p>
            <a:pPr algn="l"/>
            <a:r>
              <a:rPr lang="en-US" sz="5200" b="0" i="0" dirty="0">
                <a:solidFill>
                  <a:srgbClr val="0A2458"/>
                </a:solidFill>
                <a:effectLst/>
              </a:rPr>
              <a:t>As president of the Screen Actors Guild, Reagan became embroiled in disputes over the issue of Communism in the film industry; his political views shifted from liberal to conservative. He toured the country as a television host, becoming a spokesman for conservatism. In 1966 he was elected Governor of California by a margin of a million votes; he was re-elected in 1970.</a:t>
            </a:r>
          </a:p>
          <a:p>
            <a:pPr algn="l"/>
            <a:r>
              <a:rPr lang="en-US" sz="5200" b="0" i="0" dirty="0">
                <a:solidFill>
                  <a:srgbClr val="0A2458"/>
                </a:solidFill>
                <a:effectLst/>
              </a:rPr>
              <a:t>Ronald Reagan won the Republican Presidential nomination in 1980 and chose as his running mate former Texas Congressman and United Nations Ambassador George Bush. Voters troubled by inflation and by the year-long confinement of Americans in Iran swept the Republican ticket into office. Reagan won 489 electoral votes to 49 for President Jimmy Carter.</a:t>
            </a:r>
          </a:p>
          <a:p>
            <a:pPr algn="l"/>
            <a:r>
              <a:rPr lang="en-US" sz="5200" b="0" i="0" dirty="0">
                <a:solidFill>
                  <a:srgbClr val="0A2458"/>
                </a:solidFill>
                <a:effectLst/>
              </a:rPr>
              <a:t>On January 20, 1981, Reagan took office. Only 69 days later he was shot by a would-be assassin, but quickly recovered and returned to duty. His grace and wit during the dangerous incident caused his popularity to soar.</a:t>
            </a:r>
          </a:p>
          <a:p>
            <a:pPr algn="l"/>
            <a:r>
              <a:rPr lang="en-US" sz="5200" b="0" i="0" dirty="0">
                <a:solidFill>
                  <a:srgbClr val="0A2458"/>
                </a:solidFill>
                <a:effectLst/>
              </a:rPr>
              <a:t>Dealing skillfully with Congress, Reagan obtained legislation to stimulate economic growth, curb inflation, increase employment, and strengthen national defense. He embarked upon a course of cutting taxes and Government expenditures, refusing to deviate from it when the strengthening of defense forces led to a large deficit.</a:t>
            </a:r>
          </a:p>
          <a:p>
            <a:pPr algn="l"/>
            <a:r>
              <a:rPr lang="en-US" sz="5200" b="0" i="0" dirty="0">
                <a:solidFill>
                  <a:srgbClr val="0A2458"/>
                </a:solidFill>
                <a:effectLst/>
              </a:rPr>
              <a:t>A renewal of national self-confidence by 1984 helped Reagan and Bush win a second term with an unprecedented number of electoral votes. Their victory turned away Democratic challengers Walter F. Mondale and Geraldine Ferraro.</a:t>
            </a:r>
          </a:p>
          <a:p>
            <a:pPr algn="l"/>
            <a:r>
              <a:rPr lang="en-US" sz="5200" b="0" i="0" dirty="0">
                <a:solidFill>
                  <a:srgbClr val="0A2458"/>
                </a:solidFill>
                <a:effectLst/>
              </a:rPr>
              <a:t>In 1986 Reagan obtained an overhaul of the income tax code, which eliminated many deductions and exempted millions of people with low incomes. At the end of his administration, the Nation was enjoying its longest recorded period of peacetime prosperity without recession or depression.</a:t>
            </a:r>
          </a:p>
          <a:p>
            <a:pPr algn="l"/>
            <a:r>
              <a:rPr lang="en-US" sz="5200" b="0" i="0" dirty="0">
                <a:solidFill>
                  <a:srgbClr val="0A2458"/>
                </a:solidFill>
                <a:effectLst/>
              </a:rPr>
              <a:t>In foreign policy, Reagan sought to achieve “peace through strength.” During his two terms he increased defense spending 35 percent, but sought to improve relations with the Soviet Union. In dramatic meetings with Soviet leader Mikhail Gorbachev, he negotiated a treaty that would eliminate intermediate-range nuclear missiles. Reagan declared war against international terrorism, sending American bombers against Libya after evidence came out that Libya was involved in an attack on American soldiers in a West Berlin nightclub.</a:t>
            </a:r>
          </a:p>
          <a:p>
            <a:pPr algn="l"/>
            <a:r>
              <a:rPr lang="en-US" sz="5200" b="0" i="0" dirty="0">
                <a:solidFill>
                  <a:srgbClr val="0A2458"/>
                </a:solidFill>
                <a:effectLst/>
              </a:rPr>
              <a:t>By ordering naval escorts in the Persian Gulf, he maintained the free flow of oil during the Iran-Iraq war. In keeping with the Reagan Doctrine, he gave support to anti-Communist insurgencies in Central America, Asia, and Africa.</a:t>
            </a:r>
          </a:p>
          <a:p>
            <a:pPr algn="l"/>
            <a:r>
              <a:rPr lang="en-US" sz="5200" b="0" i="0" dirty="0">
                <a:solidFill>
                  <a:srgbClr val="0A2458"/>
                </a:solidFill>
                <a:effectLst/>
              </a:rPr>
              <a:t>Overall, the Reagan years saw a restoration of prosperity, and the goal of peace through strength seemed to be within grasp.</a:t>
            </a:r>
          </a:p>
          <a:p>
            <a:endParaRPr lang="en-US" dirty="0"/>
          </a:p>
        </p:txBody>
      </p:sp>
      <p:pic>
        <p:nvPicPr>
          <p:cNvPr id="36866" name="Picture 2" descr="Portrait of Ronald Reagan, the 40th President of the United States">
            <a:extLst>
              <a:ext uri="{FF2B5EF4-FFF2-40B4-BE49-F238E27FC236}">
                <a16:creationId xmlns:a16="http://schemas.microsoft.com/office/drawing/2014/main" id="{D50F4228-1BBA-41C1-960D-0E3BB278364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1115268"/>
            <a:ext cx="3043042" cy="30430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847C292B-EC4B-409C-98AB-1A6EB4FF28B3}"/>
              </a:ext>
            </a:extLst>
          </p:cNvPr>
          <p:cNvGraphicFramePr>
            <a:graphicFrameLocks noGrp="1"/>
          </p:cNvGraphicFramePr>
          <p:nvPr>
            <p:extLst>
              <p:ext uri="{D42A27DB-BD31-4B8C-83A1-F6EECF244321}">
                <p14:modId xmlns:p14="http://schemas.microsoft.com/office/powerpoint/2010/main" val="2728175713"/>
              </p:ext>
            </p:extLst>
          </p:nvPr>
        </p:nvGraphicFramePr>
        <p:xfrm>
          <a:off x="0" y="0"/>
          <a:ext cx="3043042" cy="1458620"/>
        </p:xfrm>
        <a:graphic>
          <a:graphicData uri="http://schemas.openxmlformats.org/drawingml/2006/table">
            <a:tbl>
              <a:tblPr firstRow="1" bandRow="1">
                <a:tableStyleId>{2D5ABB26-0587-4C30-8999-92F81FD0307C}</a:tableStyleId>
              </a:tblPr>
              <a:tblGrid>
                <a:gridCol w="3043042">
                  <a:extLst>
                    <a:ext uri="{9D8B030D-6E8A-4147-A177-3AD203B41FA5}">
                      <a16:colId xmlns:a16="http://schemas.microsoft.com/office/drawing/2014/main" val="3684991617"/>
                    </a:ext>
                  </a:extLst>
                </a:gridCol>
              </a:tblGrid>
              <a:tr h="1458620">
                <a:tc>
                  <a:txBody>
                    <a:bodyPr/>
                    <a:lstStyle/>
                    <a:p>
                      <a:pPr algn="ctr"/>
                      <a:r>
                        <a:rPr lang="en-US" sz="1800" b="0" i="0" kern="1200" cap="small" dirty="0">
                          <a:solidFill>
                            <a:schemeClr val="tx1"/>
                          </a:solidFill>
                          <a:effectLst/>
                          <a:latin typeface="+mn-lt"/>
                          <a:ea typeface="+mn-ea"/>
                          <a:cs typeface="+mn-cs"/>
                        </a:rPr>
                        <a:t>Ronald Reagan</a:t>
                      </a:r>
                    </a:p>
                    <a:p>
                      <a:pPr algn="ctr"/>
                      <a:r>
                        <a:rPr lang="en-US" sz="1800" b="0" i="0" kern="1200" cap="all" dirty="0">
                          <a:solidFill>
                            <a:schemeClr val="tx1"/>
                          </a:solidFill>
                          <a:effectLst/>
                          <a:latin typeface="+mn-lt"/>
                          <a:ea typeface="+mn-ea"/>
                          <a:cs typeface="+mn-cs"/>
                        </a:rPr>
                        <a:t>THE 40TH PRESIDENT OF THE UNITED STATES</a:t>
                      </a:r>
                    </a:p>
                    <a:p>
                      <a:endParaRPr lang="en-US" dirty="0"/>
                    </a:p>
                  </a:txBody>
                  <a:tcPr/>
                </a:tc>
                <a:extLst>
                  <a:ext uri="{0D108BD9-81ED-4DB2-BD59-A6C34878D82A}">
                    <a16:rowId xmlns:a16="http://schemas.microsoft.com/office/drawing/2014/main" val="3295625281"/>
                  </a:ext>
                </a:extLst>
              </a:tr>
            </a:tbl>
          </a:graphicData>
        </a:graphic>
      </p:graphicFrame>
    </p:spTree>
    <p:extLst>
      <p:ext uri="{BB962C8B-B14F-4D97-AF65-F5344CB8AC3E}">
        <p14:creationId xmlns:p14="http://schemas.microsoft.com/office/powerpoint/2010/main" val="4141369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456561-A2F8-41E5-9FA1-18F42097C056}"/>
              </a:ext>
            </a:extLst>
          </p:cNvPr>
          <p:cNvSpPr>
            <a:spLocks noGrp="1"/>
          </p:cNvSpPr>
          <p:nvPr>
            <p:ph sz="half" idx="2"/>
          </p:nvPr>
        </p:nvSpPr>
        <p:spPr>
          <a:xfrm>
            <a:off x="2676037" y="0"/>
            <a:ext cx="9509760" cy="6858000"/>
          </a:xfrm>
        </p:spPr>
        <p:txBody>
          <a:bodyPr>
            <a:normAutofit fontScale="25000" lnSpcReduction="20000"/>
          </a:bodyPr>
          <a:lstStyle/>
          <a:p>
            <a:pPr algn="l"/>
            <a:r>
              <a:rPr lang="en-US" sz="5600" b="0" i="0" dirty="0">
                <a:solidFill>
                  <a:srgbClr val="0A2458"/>
                </a:solidFill>
                <a:effectLst/>
              </a:rPr>
              <a:t>George Bush brought to the White House a dedication to traditional American values and a determination to direct them toward making the United States “a kinder and gentler nation.” In his Inaugural Address he pledged in “a moment rich with promise” to use American strength as “a force for good.”</a:t>
            </a:r>
          </a:p>
          <a:p>
            <a:pPr algn="l"/>
            <a:r>
              <a:rPr lang="en-US" sz="5600" b="0" i="0" dirty="0">
                <a:solidFill>
                  <a:srgbClr val="0A2458"/>
                </a:solidFill>
                <a:effectLst/>
              </a:rPr>
              <a:t>Coming from a family with a tradition of public service, George Herbert Walker Bush felt the responsibility to make his contribution both in time of war and in peace. Born in Milton, Massachusetts, on June 12, 1924, he became a student leader at Phillips Academy in Andover. On his 18th birthday he enlisted in the armed forces. The youngest pilot in the Navy when he received his wings, he flew 58 combat missions during World War II. On one mission over the Pacific as a torpedo bomber pilot he was shot down by Japanese antiaircraft fire and was rescued from the water by a U. S. submarine. He was awarded the Distinguished Flying Cross for bravery in action.</a:t>
            </a:r>
          </a:p>
          <a:p>
            <a:pPr algn="l"/>
            <a:r>
              <a:rPr lang="en-US" sz="5600" b="0" i="0" dirty="0">
                <a:solidFill>
                  <a:srgbClr val="0A2458"/>
                </a:solidFill>
                <a:effectLst/>
              </a:rPr>
              <a:t>Bush next turned his energies toward completing his education and raising a family. In January 1945 he married Barbara Pierce. They had six children– George, Robin (who died as a child), John (known as Jeb), Neil, Marvin, and Dorothy.</a:t>
            </a:r>
          </a:p>
          <a:p>
            <a:pPr algn="l"/>
            <a:r>
              <a:rPr lang="en-US" sz="5600" b="0" i="0" dirty="0">
                <a:solidFill>
                  <a:srgbClr val="0A2458"/>
                </a:solidFill>
                <a:effectLst/>
              </a:rPr>
              <a:t>At Yale University he excelled both in sports and in his studies; he was captain of the baseball team and a member of Phi Beta Kappa. After graduation Bush embarked on a career in the oil industry of West Texas.</a:t>
            </a:r>
          </a:p>
          <a:p>
            <a:pPr algn="l"/>
            <a:r>
              <a:rPr lang="en-US" sz="5600" b="0" i="0" dirty="0">
                <a:solidFill>
                  <a:srgbClr val="0A2458"/>
                </a:solidFill>
                <a:effectLst/>
              </a:rPr>
              <a:t>Like his father, Prescott Bush, who was elected a Senator from Connecticut in 1952, George became interested in public service and politics. He served two terms as a Representative to Congress from Texas. Twice he ran unsuccessfully for the Senate. Then he was appointed to a series of high-level positions: Ambassador to the United Nations, Chairman of the Republican National Committee, Chief of the U. S. Liaison Office in the People’s Republic of China, and Director of the Central Intelligence Agency.</a:t>
            </a:r>
          </a:p>
          <a:p>
            <a:pPr algn="l"/>
            <a:r>
              <a:rPr lang="en-US" sz="5600" b="0" i="0" dirty="0">
                <a:solidFill>
                  <a:srgbClr val="0A2458"/>
                </a:solidFill>
                <a:effectLst/>
              </a:rPr>
              <a:t>In 1980 Bush campaigned for the Republican nomination for President. He lost, but was chosen as a running mate by Ronald Reagan. As Vice President, Bush had responsibility in several domestic areas, including Federal deregulation and anti-drug programs, and visited scores of foreign countries. In 1988 Bush won the Republican nomination for President and, with Senator Dan Quayle of Indiana as his running mate, he defeated Massachusetts Governor Michael Dukakis in the general election.</a:t>
            </a:r>
          </a:p>
          <a:p>
            <a:pPr algn="l"/>
            <a:r>
              <a:rPr lang="en-US" sz="5600" b="0" i="0" dirty="0">
                <a:solidFill>
                  <a:srgbClr val="0A2458"/>
                </a:solidFill>
                <a:effectLst/>
              </a:rPr>
              <a:t>Bush faced a dramatically changing world, as the Cold War ended after 40 bitter years, the Communist empire broke up, and the Berlin Wall fell. The Soviet Union ceased to exist; and reformist President Mikhail Gorbachev, whom Bush had supported, resigned. While Bush hailed the march of democracy, he insisted on restraint in U. S. policy toward the group of new nations.</a:t>
            </a:r>
          </a:p>
          <a:p>
            <a:pPr algn="l"/>
            <a:r>
              <a:rPr lang="en-US" sz="5600" b="0" i="0" dirty="0">
                <a:solidFill>
                  <a:srgbClr val="0A2458"/>
                </a:solidFill>
                <a:effectLst/>
              </a:rPr>
              <a:t>In other areas of foreign policy, President Bush sent American troops into Panama to overthrow the corrupt regime of General Manuel Noriega, who was threatening the security of the canal and the Americans living there. Noriega was brought to the United States for trial as a drug trafficker.</a:t>
            </a:r>
          </a:p>
          <a:p>
            <a:pPr algn="l"/>
            <a:r>
              <a:rPr lang="en-US" sz="5600" b="0" i="0" dirty="0">
                <a:solidFill>
                  <a:srgbClr val="0A2458"/>
                </a:solidFill>
                <a:effectLst/>
              </a:rPr>
              <a:t>Bush’s greatest test came when Iraqi President Saddam Hussein invaded Kuwait, then threatened to move into Saudi Arabia. Vowing to free Kuwait, Bush rallied the United Nations, the U. S. people, and Congress and sent 425,000 American troops. They were joined by 118,000 troops from allied nations. After weeks of air and missile bombardment, the 100-hour land battle dubbed Desert Storm routed Iraq’s million-man army.</a:t>
            </a:r>
          </a:p>
          <a:p>
            <a:pPr algn="l"/>
            <a:r>
              <a:rPr lang="en-US" sz="5600" b="0" i="0" dirty="0">
                <a:solidFill>
                  <a:srgbClr val="0A2458"/>
                </a:solidFill>
                <a:effectLst/>
              </a:rPr>
              <a:t>Despite unprecedented popularity from this military and diplomatic triumph, Bush was unable to withstand discontent at home from a faltering economy, rising violence in inner cities, and continued high deficit spending. In 1992 he lost his bid for reelection to Democrat William Clinton.</a:t>
            </a:r>
          </a:p>
          <a:p>
            <a:pPr algn="l"/>
            <a:r>
              <a:rPr lang="en-US" sz="5600" b="0" i="0" dirty="0">
                <a:solidFill>
                  <a:srgbClr val="0A2458"/>
                </a:solidFill>
                <a:effectLst/>
              </a:rPr>
              <a:t>George H. W. Bush passed away on November 30, 2018, at the age of 94.</a:t>
            </a:r>
          </a:p>
          <a:p>
            <a:endParaRPr lang="en-US" dirty="0"/>
          </a:p>
        </p:txBody>
      </p:sp>
      <p:pic>
        <p:nvPicPr>
          <p:cNvPr id="37890" name="Picture 2" descr="Portrait of George H. W. Bush, the 41st President of the United States">
            <a:extLst>
              <a:ext uri="{FF2B5EF4-FFF2-40B4-BE49-F238E27FC236}">
                <a16:creationId xmlns:a16="http://schemas.microsoft.com/office/drawing/2014/main" id="{D5D2A923-82DF-471C-B925-C6D06FA78FE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33256"/>
            <a:ext cx="2676037" cy="26760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BA6F384A-470E-4958-866C-9A44180191E4}"/>
              </a:ext>
            </a:extLst>
          </p:cNvPr>
          <p:cNvGraphicFramePr>
            <a:graphicFrameLocks noGrp="1"/>
          </p:cNvGraphicFramePr>
          <p:nvPr>
            <p:extLst>
              <p:ext uri="{D42A27DB-BD31-4B8C-83A1-F6EECF244321}">
                <p14:modId xmlns:p14="http://schemas.microsoft.com/office/powerpoint/2010/main" val="1507533603"/>
              </p:ext>
            </p:extLst>
          </p:nvPr>
        </p:nvGraphicFramePr>
        <p:xfrm>
          <a:off x="-1" y="0"/>
          <a:ext cx="2676037" cy="1333256"/>
        </p:xfrm>
        <a:graphic>
          <a:graphicData uri="http://schemas.openxmlformats.org/drawingml/2006/table">
            <a:tbl>
              <a:tblPr firstRow="1" bandRow="1">
                <a:tableStyleId>{2D5ABB26-0587-4C30-8999-92F81FD0307C}</a:tableStyleId>
              </a:tblPr>
              <a:tblGrid>
                <a:gridCol w="2676037">
                  <a:extLst>
                    <a:ext uri="{9D8B030D-6E8A-4147-A177-3AD203B41FA5}">
                      <a16:colId xmlns:a16="http://schemas.microsoft.com/office/drawing/2014/main" val="459347162"/>
                    </a:ext>
                  </a:extLst>
                </a:gridCol>
              </a:tblGrid>
              <a:tr h="1333256">
                <a:tc>
                  <a:txBody>
                    <a:bodyPr/>
                    <a:lstStyle/>
                    <a:p>
                      <a:pPr algn="ctr"/>
                      <a:r>
                        <a:rPr lang="en-US" sz="1800" b="0" i="0" kern="1200" cap="small" dirty="0">
                          <a:solidFill>
                            <a:schemeClr val="tx1"/>
                          </a:solidFill>
                          <a:effectLst/>
                          <a:latin typeface="+mn-lt"/>
                          <a:ea typeface="+mn-ea"/>
                          <a:cs typeface="+mn-cs"/>
                        </a:rPr>
                        <a:t>George H. W. Bush</a:t>
                      </a:r>
                    </a:p>
                    <a:p>
                      <a:pPr algn="ctr"/>
                      <a:r>
                        <a:rPr lang="en-US" sz="1800" b="0" i="0" kern="1200" cap="all" dirty="0">
                          <a:solidFill>
                            <a:schemeClr val="tx1"/>
                          </a:solidFill>
                          <a:effectLst/>
                          <a:latin typeface="+mn-lt"/>
                          <a:ea typeface="+mn-ea"/>
                          <a:cs typeface="+mn-cs"/>
                        </a:rPr>
                        <a:t>THE 41ST PRESIDENT OF THE UNITED STATES</a:t>
                      </a:r>
                    </a:p>
                    <a:p>
                      <a:endParaRPr lang="en-US" dirty="0"/>
                    </a:p>
                  </a:txBody>
                  <a:tcPr/>
                </a:tc>
                <a:extLst>
                  <a:ext uri="{0D108BD9-81ED-4DB2-BD59-A6C34878D82A}">
                    <a16:rowId xmlns:a16="http://schemas.microsoft.com/office/drawing/2014/main" val="945883731"/>
                  </a:ext>
                </a:extLst>
              </a:tr>
            </a:tbl>
          </a:graphicData>
        </a:graphic>
      </p:graphicFrame>
    </p:spTree>
    <p:extLst>
      <p:ext uri="{BB962C8B-B14F-4D97-AF65-F5344CB8AC3E}">
        <p14:creationId xmlns:p14="http://schemas.microsoft.com/office/powerpoint/2010/main" val="1541521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34A243-1D72-4AE4-92A5-E1FCACE2CB0F}"/>
              </a:ext>
            </a:extLst>
          </p:cNvPr>
          <p:cNvSpPr>
            <a:spLocks noGrp="1"/>
          </p:cNvSpPr>
          <p:nvPr>
            <p:ph sz="half" idx="2"/>
          </p:nvPr>
        </p:nvSpPr>
        <p:spPr>
          <a:xfrm>
            <a:off x="3238744" y="-1588"/>
            <a:ext cx="8412480" cy="6859588"/>
          </a:xfrm>
        </p:spPr>
        <p:txBody>
          <a:bodyPr>
            <a:normAutofit fontScale="25000" lnSpcReduction="20000"/>
          </a:bodyPr>
          <a:lstStyle/>
          <a:p>
            <a:pPr algn="l"/>
            <a:r>
              <a:rPr lang="en-US" sz="5600" b="0" i="0" dirty="0">
                <a:solidFill>
                  <a:srgbClr val="0A2458"/>
                </a:solidFill>
                <a:effectLst/>
              </a:rPr>
              <a:t>During the administration of William Jefferson Clinton, the U.S. enjoyed more peace and economic well being than at any time in its history. He was the first Democratic president since Franklin D. Roosevelt to win a second term. He could point to the lowest unemployment rate in modern times, the lowest inflation in 30 years, the highest home ownership in the country’s history, dropping crime rates in many places, and reduced welfare rolls. He proposed the first balanced budget in decades and achieved a budget surplus. As part of a plan to celebrate the millennium in 2000, Clinton called for a great national initiative to end racial discrimination.</a:t>
            </a:r>
          </a:p>
          <a:p>
            <a:pPr algn="l"/>
            <a:r>
              <a:rPr lang="en-US" sz="5600" b="0" i="0" dirty="0">
                <a:solidFill>
                  <a:srgbClr val="0A2458"/>
                </a:solidFill>
                <a:effectLst/>
              </a:rPr>
              <a:t>After the failure in his second year of a huge program of health care reform, Clinton shifted emphasis, declaring “the era of big government is over.” He sought legislation to upgrade education, to protect jobs of parents who must care for sick children, to restrict handgun sales, and to strengthen environmental rules.</a:t>
            </a:r>
          </a:p>
          <a:p>
            <a:pPr algn="l"/>
            <a:r>
              <a:rPr lang="en-US" sz="5600" b="0" i="0" dirty="0">
                <a:solidFill>
                  <a:srgbClr val="0A2458"/>
                </a:solidFill>
                <a:effectLst/>
              </a:rPr>
              <a:t>President Clinton was born William Jefferson Blythe III on August 19, 1946, in Hope, Arkansas, three months after his father died in a traffic accident. When he was four years old, his mother wed Roger Clinton, of Hot Springs, Arkansas. In high school, he took the family name.</a:t>
            </a:r>
          </a:p>
          <a:p>
            <a:pPr algn="l"/>
            <a:r>
              <a:rPr lang="en-US" sz="5600" b="0" i="0" dirty="0">
                <a:solidFill>
                  <a:srgbClr val="0A2458"/>
                </a:solidFill>
                <a:effectLst/>
              </a:rPr>
              <a:t>He excelled as a student and as a saxophone player and once considered becoming a professional musician. As a delegate to Boys Nation while in high school, he met President John Kennedy in the White House Rose Garden. The encounter led him to enter a life of public service.</a:t>
            </a:r>
          </a:p>
          <a:p>
            <a:pPr algn="l"/>
            <a:r>
              <a:rPr lang="en-US" sz="5600" b="0" i="0" dirty="0">
                <a:solidFill>
                  <a:srgbClr val="0A2458"/>
                </a:solidFill>
                <a:effectLst/>
              </a:rPr>
              <a:t>Clinton graduated from Georgetown University and in 1968 won a Rhodes Scholarship to Oxford University. He received a law degree from Yale University in 1973, and entered politics in Arkansas.</a:t>
            </a:r>
          </a:p>
          <a:p>
            <a:pPr algn="l"/>
            <a:r>
              <a:rPr lang="en-US" sz="5600" b="0" i="0" dirty="0">
                <a:solidFill>
                  <a:srgbClr val="0A2458"/>
                </a:solidFill>
                <a:effectLst/>
              </a:rPr>
              <a:t>He was defeated in his campaign for Congress in Arkansas’s Third District in 1974. The next year he married Hillary Rodham, a graduate of Wellesley College and Yale Law School. In 1980, Chelsea, their only child, was born.</a:t>
            </a:r>
          </a:p>
          <a:p>
            <a:pPr algn="l"/>
            <a:r>
              <a:rPr lang="en-US" sz="5600" b="0" i="0" dirty="0">
                <a:solidFill>
                  <a:srgbClr val="0A2458"/>
                </a:solidFill>
                <a:effectLst/>
              </a:rPr>
              <a:t>Clinton was elected Arkansas Attorney General in 1976, and won the governorship in 1978. After losing a bid for a second term, he regained the office four years later, and served until he defeated incumbent George Bush and third party candidate Ross Perot in the 1992 presidential race.</a:t>
            </a:r>
          </a:p>
          <a:p>
            <a:pPr algn="l"/>
            <a:r>
              <a:rPr lang="en-US" sz="5600" b="0" i="0" dirty="0">
                <a:solidFill>
                  <a:srgbClr val="0A2458"/>
                </a:solidFill>
                <a:effectLst/>
              </a:rPr>
              <a:t>Clinton and his running mate, Tennessee’s Senator Albert Gore Jr., then 44, represented a new generation in American political leadership. For the first time in 12 years both the White House and Congress were held by the same party. But that political edge was brief; the Republicans won both houses of Congress in 1994.</a:t>
            </a:r>
          </a:p>
          <a:p>
            <a:pPr algn="l"/>
            <a:r>
              <a:rPr lang="en-US" sz="5600" b="0" i="0" dirty="0">
                <a:solidFill>
                  <a:srgbClr val="0A2458"/>
                </a:solidFill>
                <a:effectLst/>
              </a:rPr>
              <a:t>In 1998, as a result of issues surrounding personal indiscretions with a young woman White House intern, Clinton was the second U.S. president to be impeached by the House of Representatives. He was tried in the Senate and found not guilty of the charges brought against him. He apologized to the nation for his actions and continued to have unprecedented popular approval ratings for his job as president.</a:t>
            </a:r>
          </a:p>
          <a:p>
            <a:pPr algn="l"/>
            <a:r>
              <a:rPr lang="en-US" sz="5600" b="0" i="0" dirty="0">
                <a:solidFill>
                  <a:srgbClr val="0A2458"/>
                </a:solidFill>
                <a:effectLst/>
              </a:rPr>
              <a:t>In the world, he successfully dispatched peace keeping forces to war-torn Bosnia and bombed Iraq when Saddam Hussein stopped United Nations inspections for evidence of nuclear, chemical, and biological weapons. He became a global proponent for an expanded NATO, more open international trade, and a worldwide campaign against drug trafficking. He drew huge crowds when he traveled through South America, Europe, Russia, Africa, and China, advocating U.S. style freedom.</a:t>
            </a:r>
          </a:p>
          <a:p>
            <a:endParaRPr lang="en-US" dirty="0"/>
          </a:p>
        </p:txBody>
      </p:sp>
      <p:pic>
        <p:nvPicPr>
          <p:cNvPr id="38914" name="Picture 2" descr="Portrait of William J. Clinton, the 42nd President of the United States">
            <a:extLst>
              <a:ext uri="{FF2B5EF4-FFF2-40B4-BE49-F238E27FC236}">
                <a16:creationId xmlns:a16="http://schemas.microsoft.com/office/drawing/2014/main" id="{3C60DA28-ED77-4689-A261-61CE42AA28D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61391"/>
            <a:ext cx="3238744" cy="32387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4B7AC593-80D9-412B-95A6-B00F80A6F680}"/>
              </a:ext>
            </a:extLst>
          </p:cNvPr>
          <p:cNvGraphicFramePr>
            <a:graphicFrameLocks noGrp="1"/>
          </p:cNvGraphicFramePr>
          <p:nvPr>
            <p:extLst>
              <p:ext uri="{D42A27DB-BD31-4B8C-83A1-F6EECF244321}">
                <p14:modId xmlns:p14="http://schemas.microsoft.com/office/powerpoint/2010/main" val="4286770674"/>
              </p:ext>
            </p:extLst>
          </p:nvPr>
        </p:nvGraphicFramePr>
        <p:xfrm>
          <a:off x="0" y="-1589"/>
          <a:ext cx="3238744" cy="1362979"/>
        </p:xfrm>
        <a:graphic>
          <a:graphicData uri="http://schemas.openxmlformats.org/drawingml/2006/table">
            <a:tbl>
              <a:tblPr firstRow="1" bandRow="1">
                <a:tableStyleId>{2D5ABB26-0587-4C30-8999-92F81FD0307C}</a:tableStyleId>
              </a:tblPr>
              <a:tblGrid>
                <a:gridCol w="3238744">
                  <a:extLst>
                    <a:ext uri="{9D8B030D-6E8A-4147-A177-3AD203B41FA5}">
                      <a16:colId xmlns:a16="http://schemas.microsoft.com/office/drawing/2014/main" val="3650934021"/>
                    </a:ext>
                  </a:extLst>
                </a:gridCol>
              </a:tblGrid>
              <a:tr h="1362979">
                <a:tc>
                  <a:txBody>
                    <a:bodyPr/>
                    <a:lstStyle/>
                    <a:p>
                      <a:pPr algn="ctr"/>
                      <a:r>
                        <a:rPr lang="en-US" sz="1800" b="0" i="0" kern="1200" cap="small" dirty="0">
                          <a:solidFill>
                            <a:schemeClr val="tx1"/>
                          </a:solidFill>
                          <a:effectLst/>
                          <a:latin typeface="+mn-lt"/>
                          <a:ea typeface="+mn-ea"/>
                          <a:cs typeface="+mn-cs"/>
                        </a:rPr>
                        <a:t>William J. Clinton</a:t>
                      </a:r>
                    </a:p>
                    <a:p>
                      <a:pPr algn="ctr"/>
                      <a:r>
                        <a:rPr lang="en-US" sz="1800" b="0" i="0" kern="1200" cap="all" dirty="0">
                          <a:solidFill>
                            <a:schemeClr val="tx1"/>
                          </a:solidFill>
                          <a:effectLst/>
                          <a:latin typeface="+mn-lt"/>
                          <a:ea typeface="+mn-ea"/>
                          <a:cs typeface="+mn-cs"/>
                        </a:rPr>
                        <a:t>THE 42ND PRESIDENT OF THE UNITED STATES</a:t>
                      </a:r>
                    </a:p>
                    <a:p>
                      <a:endParaRPr lang="en-US" dirty="0"/>
                    </a:p>
                  </a:txBody>
                  <a:tcPr/>
                </a:tc>
                <a:extLst>
                  <a:ext uri="{0D108BD9-81ED-4DB2-BD59-A6C34878D82A}">
                    <a16:rowId xmlns:a16="http://schemas.microsoft.com/office/drawing/2014/main" val="1985615972"/>
                  </a:ext>
                </a:extLst>
              </a:tr>
            </a:tbl>
          </a:graphicData>
        </a:graphic>
      </p:graphicFrame>
    </p:spTree>
    <p:extLst>
      <p:ext uri="{BB962C8B-B14F-4D97-AF65-F5344CB8AC3E}">
        <p14:creationId xmlns:p14="http://schemas.microsoft.com/office/powerpoint/2010/main" val="146666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27646D-1FA4-4108-97E7-A3FD2AB2F01F}"/>
              </a:ext>
            </a:extLst>
          </p:cNvPr>
          <p:cNvSpPr>
            <a:spLocks noGrp="1"/>
          </p:cNvSpPr>
          <p:nvPr>
            <p:ph sz="half" idx="2"/>
          </p:nvPr>
        </p:nvSpPr>
        <p:spPr>
          <a:xfrm>
            <a:off x="2943323" y="0"/>
            <a:ext cx="9326880" cy="6858000"/>
          </a:xfrm>
        </p:spPr>
        <p:txBody>
          <a:bodyPr>
            <a:normAutofit fontScale="25000" lnSpcReduction="20000"/>
          </a:bodyPr>
          <a:lstStyle/>
          <a:p>
            <a:pPr algn="l"/>
            <a:r>
              <a:rPr lang="en-US" sz="5600" b="0" i="0" dirty="0">
                <a:solidFill>
                  <a:srgbClr val="0A2458"/>
                </a:solidFill>
                <a:effectLst/>
              </a:rPr>
              <a:t>The airborne terrorist attacks on the World Trade Center, the Pentagon, and the thwarted flight against the White House or Capitol on September 11, 2001, in which nearly 3,000 Americans were killed, transformed George W. Bush into a wartime president. The attacks put on hold many of Bush’s hopes and plans, and Bush’s father, George Bush, the 41st president, declared that his son “faced the greatest challenge of any president since Abraham Lincoln.”</a:t>
            </a:r>
          </a:p>
          <a:p>
            <a:pPr algn="l"/>
            <a:r>
              <a:rPr lang="en-US" sz="5600" b="0" i="0" dirty="0">
                <a:solidFill>
                  <a:srgbClr val="0A2458"/>
                </a:solidFill>
                <a:effectLst/>
              </a:rPr>
              <a:t>In response, Bush formed a new cabinet-level Department of Homeland Security, sent American forces into Afghanistan to break up the Taliban, a movement under Osama bin Laden that trained financed and exported terrorist teams. The Taliban was successfully disrupted but Bin Laden was not captured and was still on the loose as Bush began his second term. Following the attacks, the president also recast the nation’s intelligence gathering and analysis services, and ordered reform of the military forces to meet the new enemy. At the same time he delivered major tax cuts which had been a campaign pledge. His most controversial act was the invasion of Iraq on the belief that Iraqi President Saddam Hussein posed a grave threat to the United States. Saddam was captured, but the disruption of Iraq and the killing of American servicemen and friendly Iraqis by insurgents became the challenge of Bush’s government as he began his second term. President Bush pledged during his 2005 State of the Union Address that the United States would help the Iraqi people establish a fully democratic government because the victory of freedom in Iraq would strengthen a new ally in the war on terror, bring hope to a troubled region, and lift a threat from the lives of future generations.</a:t>
            </a:r>
          </a:p>
          <a:p>
            <a:pPr algn="l"/>
            <a:r>
              <a:rPr lang="en-US" sz="5600" b="0" i="0" dirty="0">
                <a:solidFill>
                  <a:srgbClr val="0A2458"/>
                </a:solidFill>
                <a:effectLst/>
              </a:rPr>
              <a:t>Bush was born in New Haven, Connecticut while his father was attending Yale University after service in World War II. The family moved to Midland, Texas, where the senior Bush entered the oil exploration business. The son spent formative years there, attended Midland public schools, and formed friendships that stayed with him into the White House. Bush graduated from Yale, received a business degree from Harvard, and then returned to Midland where he too got into the oil business. In Midland he met and married Laura Welch, a teacher and librarian. They had twin daughters, Jenna and Barbara, now out of college and pursuing careers.</a:t>
            </a:r>
          </a:p>
          <a:p>
            <a:pPr algn="l"/>
            <a:r>
              <a:rPr lang="en-US" sz="5600" b="0" i="0" dirty="0">
                <a:solidFill>
                  <a:srgbClr val="0A2458"/>
                </a:solidFill>
                <a:effectLst/>
              </a:rPr>
              <a:t>When George W. Bush, at the age of 54, became the 43rd president of the United States, it was only the second time in American history that a president’s son went on to the White House. John Quincy Adams, elected the sixth president in 1824, was the son of John Adams, the second president. While John Adams had groomed his son to be president, George Bush, the 41st president, insisted he was surprised when the eldest of his six children became interested in politics, became governor of Texas, and then went on to the White House.</a:t>
            </a:r>
          </a:p>
          <a:p>
            <a:pPr algn="l"/>
            <a:r>
              <a:rPr lang="en-US" sz="5600" b="0" i="0" dirty="0">
                <a:solidFill>
                  <a:srgbClr val="0A2458"/>
                </a:solidFill>
                <a:effectLst/>
              </a:rPr>
              <a:t>During the early part of the 2000 campaign for the White House, Bush enjoyed a double-digit lead in the polls over his opponent Vice President Al Gore Jr. But the gap closed as the election approached and though Gore finally won the popular vote by 543,895 votes, victory or loss of the presidency hinged on Florida’s electoral votes. That struggle through recounts and lawsuits worked its way to the Supreme Court. In the end Bush won the electoral count 271 to 266. His new administration was focused on “compassionate conservatism,” which embraced excellence in education, tax relief and volunteerism among faith-based and community organizations.</a:t>
            </a:r>
          </a:p>
          <a:p>
            <a:pPr algn="l"/>
            <a:r>
              <a:rPr lang="en-US" sz="5600" b="0" i="0" dirty="0">
                <a:solidFill>
                  <a:srgbClr val="0A2458"/>
                </a:solidFill>
                <a:effectLst/>
              </a:rPr>
              <a:t>Bush was challenged in his re-election bid in 2004 by Massachusetts Democratic Senator John Kerry. The election was a good contest, but Bush’s contention that the invasion of Iraq had made the world more secure against terrorism won the national political debate. Bush was re-elected with 51 percent to 48 percent.</a:t>
            </a:r>
          </a:p>
          <a:p>
            <a:pPr algn="l"/>
            <a:r>
              <a:rPr lang="en-US" sz="5600" b="0" i="0" dirty="0">
                <a:solidFill>
                  <a:srgbClr val="0A2458"/>
                </a:solidFill>
                <a:effectLst/>
              </a:rPr>
              <a:t>On the inaugural stand, George W. Bush set the theme for his second term: “At this second gathering, our duties are defined not by the words I use, but by the history we have seen together. For half a century, America defended our own freedom by standing watch on distant borders. After the shipwreck of communism came years of relative quiet- and then there came a day of fire. There is only one force of history that can break the reign of hatred and resentment, and expose the pretensions of tyrants, and reward the hopes of the decent and tolerant, and that is the force of human freedom – tested but not weary… we are ready for the greatest achievements in the history of freedom.”</a:t>
            </a:r>
          </a:p>
          <a:p>
            <a:endParaRPr lang="en-US" dirty="0"/>
          </a:p>
        </p:txBody>
      </p:sp>
      <p:pic>
        <p:nvPicPr>
          <p:cNvPr id="39938" name="Picture 2" descr="Portrait of George W. Bush, the 43rd President of the United States">
            <a:extLst>
              <a:ext uri="{FF2B5EF4-FFF2-40B4-BE49-F238E27FC236}">
                <a16:creationId xmlns:a16="http://schemas.microsoft.com/office/drawing/2014/main" id="{DBEFEC7C-9065-469E-8084-712B98DF330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20714"/>
            <a:ext cx="2943323" cy="2943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BCC3FA27-50FA-4E6E-AD7A-C4F1DC8EA7CF}"/>
              </a:ext>
            </a:extLst>
          </p:cNvPr>
          <p:cNvGraphicFramePr>
            <a:graphicFrameLocks noGrp="1"/>
          </p:cNvGraphicFramePr>
          <p:nvPr>
            <p:extLst>
              <p:ext uri="{D42A27DB-BD31-4B8C-83A1-F6EECF244321}">
                <p14:modId xmlns:p14="http://schemas.microsoft.com/office/powerpoint/2010/main" val="1656714154"/>
              </p:ext>
            </p:extLst>
          </p:nvPr>
        </p:nvGraphicFramePr>
        <p:xfrm>
          <a:off x="1" y="0"/>
          <a:ext cx="2943322" cy="1220714"/>
        </p:xfrm>
        <a:graphic>
          <a:graphicData uri="http://schemas.openxmlformats.org/drawingml/2006/table">
            <a:tbl>
              <a:tblPr firstRow="1" bandRow="1">
                <a:tableStyleId>{2D5ABB26-0587-4C30-8999-92F81FD0307C}</a:tableStyleId>
              </a:tblPr>
              <a:tblGrid>
                <a:gridCol w="2943322">
                  <a:extLst>
                    <a:ext uri="{9D8B030D-6E8A-4147-A177-3AD203B41FA5}">
                      <a16:colId xmlns:a16="http://schemas.microsoft.com/office/drawing/2014/main" val="688283430"/>
                    </a:ext>
                  </a:extLst>
                </a:gridCol>
              </a:tblGrid>
              <a:tr h="1220714">
                <a:tc>
                  <a:txBody>
                    <a:bodyPr/>
                    <a:lstStyle/>
                    <a:p>
                      <a:pPr algn="ctr"/>
                      <a:r>
                        <a:rPr lang="en-US" sz="1800" b="0" i="0" kern="1200" cap="small" dirty="0">
                          <a:solidFill>
                            <a:schemeClr val="tx1"/>
                          </a:solidFill>
                          <a:effectLst/>
                          <a:latin typeface="+mn-lt"/>
                          <a:ea typeface="+mn-ea"/>
                          <a:cs typeface="+mn-cs"/>
                        </a:rPr>
                        <a:t>George W. Bush</a:t>
                      </a:r>
                    </a:p>
                    <a:p>
                      <a:pPr algn="ctr"/>
                      <a:r>
                        <a:rPr lang="en-US" sz="1800" b="0" i="0" kern="1200" cap="all" dirty="0">
                          <a:solidFill>
                            <a:schemeClr val="tx1"/>
                          </a:solidFill>
                          <a:effectLst/>
                          <a:latin typeface="+mn-lt"/>
                          <a:ea typeface="+mn-ea"/>
                          <a:cs typeface="+mn-cs"/>
                        </a:rPr>
                        <a:t>THE 43RD PRESIDENT OF THE UNITED STATES</a:t>
                      </a:r>
                    </a:p>
                    <a:p>
                      <a:endParaRPr lang="en-US" dirty="0"/>
                    </a:p>
                  </a:txBody>
                  <a:tcPr/>
                </a:tc>
                <a:extLst>
                  <a:ext uri="{0D108BD9-81ED-4DB2-BD59-A6C34878D82A}">
                    <a16:rowId xmlns:a16="http://schemas.microsoft.com/office/drawing/2014/main" val="1866688453"/>
                  </a:ext>
                </a:extLst>
              </a:tr>
            </a:tbl>
          </a:graphicData>
        </a:graphic>
      </p:graphicFrame>
    </p:spTree>
    <p:extLst>
      <p:ext uri="{BB962C8B-B14F-4D97-AF65-F5344CB8AC3E}">
        <p14:creationId xmlns:p14="http://schemas.microsoft.com/office/powerpoint/2010/main" val="192422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F30D8D-A245-4C2D-B82A-13723823BE89}"/>
              </a:ext>
            </a:extLst>
          </p:cNvPr>
          <p:cNvSpPr>
            <a:spLocks noGrp="1"/>
          </p:cNvSpPr>
          <p:nvPr>
            <p:ph sz="half" idx="2"/>
          </p:nvPr>
        </p:nvSpPr>
        <p:spPr>
          <a:xfrm>
            <a:off x="2840367" y="24618"/>
            <a:ext cx="9052560" cy="6833382"/>
          </a:xfrm>
        </p:spPr>
        <p:txBody>
          <a:bodyPr>
            <a:noAutofit/>
          </a:bodyPr>
          <a:lstStyle/>
          <a:p>
            <a:pPr algn="l"/>
            <a:r>
              <a:rPr lang="en-US" sz="1300" b="0" i="0" dirty="0">
                <a:solidFill>
                  <a:srgbClr val="0A2458"/>
                </a:solidFill>
                <a:effectLst/>
              </a:rPr>
              <a:t>When Barack Obama was elected president in 2008, he became the first African American to hold the office. The framers of the Constitution always hoped that our leadership would not be limited to Americans of wealth or family connections. Subject to the prejudices of their time—many of them owned slaves—most would not have foreseen an African American president. Obama’s father, Barack Sr., a Kenyan economist, met his mother, Stanley Ann Dunham, when both were students in Hawaii, where Barack was born on August 4, 1961. They later divorced, and Barack’s mother married a man from Indonesia, where he spent his early childhood. Before fifth grade, he returned to Honolulu to live with his maternal grandparents and attend Punahou School on scholarship.</a:t>
            </a:r>
          </a:p>
          <a:p>
            <a:pPr algn="l"/>
            <a:r>
              <a:rPr lang="en-US" sz="1300" b="0" i="0" dirty="0">
                <a:solidFill>
                  <a:srgbClr val="0A2458"/>
                </a:solidFill>
                <a:effectLst/>
              </a:rPr>
              <a:t>In his memoir Dreams from My Father (1995), Obama describes the complexities of discovering his identity in adolescence. After two years at Occidental College in Los Angeles, he transferred to Columbia University, where he studied political science and international relations. Following graduation in 1983, Obama worked in New York City, then became a community organizer on the South Side of Chicago, coordinating with churches to improve housing conditions and set up job-training programs in a community hit hard by steel mill closures. In 1988, he went to Harvard Law School, where he attracted national attention as the first African American president of the Harvard Law Review. Returning to Chicago, he joined a small law firm specializing in civil rights.</a:t>
            </a:r>
          </a:p>
          <a:p>
            <a:pPr algn="l"/>
            <a:r>
              <a:rPr lang="en-US" sz="1300" b="0" i="0" dirty="0">
                <a:solidFill>
                  <a:srgbClr val="0A2458"/>
                </a:solidFill>
                <a:effectLst/>
              </a:rPr>
              <a:t>In 1992, Obama married Michelle Robinson, a lawyer who had also excelled at Harvard Law. Their daughters, Malia and Sasha, were born in 1998 and 2001, respectively. Obama was elected to the Illinois Senate in 1996, and then to the U.S. Senate in 2004. At the Democratic National Convention that summer, he delivered a much acclaimed keynote address. Some pundits instantly pronounced him a future president, but most did not expect it to happen for some time. Nevertheless, in 2008 he was elected over Arizona Senator John McCain by 365 to 173 electoral votes.</a:t>
            </a:r>
          </a:p>
          <a:p>
            <a:pPr algn="l"/>
            <a:r>
              <a:rPr lang="en-US" sz="1300" b="0" i="0" dirty="0">
                <a:solidFill>
                  <a:srgbClr val="0A2458"/>
                </a:solidFill>
                <a:effectLst/>
              </a:rPr>
              <a:t>As an incoming president, Obama faced many challenges—an economic collapse, wars in Iraq and Afghanistan, and the continuing menace of terrorism. Inaugurated before an estimated crowd of 1.8 million people, Obama proposed unprecedented federal spending to revive the economy and also hoped to renew America’s stature in the world. During his first term he signed three signature bills: an omnibus bill to stimulate the economy, legislation making health care more accessible and affordable, and legislation reforming the nation’s financial institutions. Obama also pressed for a fair pay act for women, financial reform legislation, and efforts for consumer protection. In 2009, Obama became the fourth president to receive the Nobel Peace Prize.</a:t>
            </a:r>
          </a:p>
          <a:p>
            <a:pPr algn="l"/>
            <a:r>
              <a:rPr lang="en-US" sz="1300" b="0" i="0" dirty="0">
                <a:solidFill>
                  <a:srgbClr val="0A2458"/>
                </a:solidFill>
                <a:effectLst/>
              </a:rPr>
              <a:t>In 2012, he was reelected over former Massachusetts Governor Mitt Romney by 332 to 206 electoral votes. The Middle East remained a key foreign policy challenge. Obama had overseen the killing of Osama bin Laden, but a new self-proclaimed Islamic State arose during a civil war in Syria and began inciting terrorist attacks. Obama sought to manage a hostile Iran with a treaty that hindered its development of nuclear weapons. The Obama administration also adopted a climate change agreement signed by 195 nations to reduce greenhouse gas emissions and slow global warming.</a:t>
            </a:r>
          </a:p>
          <a:p>
            <a:pPr algn="l"/>
            <a:r>
              <a:rPr lang="en-US" sz="1300" b="0" i="0" dirty="0">
                <a:solidFill>
                  <a:srgbClr val="0A2458"/>
                </a:solidFill>
                <a:effectLst/>
              </a:rPr>
              <a:t>In the last year of his second term, Obama spoke at two events that clearly moved him—the 50th anniversary of the civil rights march from Selma to Montgomery, and the dedication of the National Museum of African American History and Culture. “Our union is not yet perfect, but we are getting closer,” he said in Selma. “And that’s why we celebrate,” he told those attending the museum opening in Washington, “mindful that our work is not yet done.”</a:t>
            </a:r>
          </a:p>
          <a:p>
            <a:br>
              <a:rPr lang="en-US" sz="1300" dirty="0"/>
            </a:br>
            <a:endParaRPr lang="en-US" sz="1300" dirty="0"/>
          </a:p>
        </p:txBody>
      </p:sp>
      <p:pic>
        <p:nvPicPr>
          <p:cNvPr id="40962" name="Picture 2" descr="Portrait of Barack Obama, the 44th President of the United States">
            <a:extLst>
              <a:ext uri="{FF2B5EF4-FFF2-40B4-BE49-F238E27FC236}">
                <a16:creationId xmlns:a16="http://schemas.microsoft.com/office/drawing/2014/main" id="{36A22553-E00F-4F44-BA63-1335AA915E4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48850"/>
            <a:ext cx="2840367" cy="28403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3EFAA7B5-8986-4D18-BFEB-20DA55FFC57A}"/>
              </a:ext>
            </a:extLst>
          </p:cNvPr>
          <p:cNvGraphicFramePr>
            <a:graphicFrameLocks noGrp="1"/>
          </p:cNvGraphicFramePr>
          <p:nvPr>
            <p:extLst>
              <p:ext uri="{D42A27DB-BD31-4B8C-83A1-F6EECF244321}">
                <p14:modId xmlns:p14="http://schemas.microsoft.com/office/powerpoint/2010/main" val="3092838454"/>
              </p:ext>
            </p:extLst>
          </p:nvPr>
        </p:nvGraphicFramePr>
        <p:xfrm>
          <a:off x="0" y="0"/>
          <a:ext cx="2840367" cy="1248850"/>
        </p:xfrm>
        <a:graphic>
          <a:graphicData uri="http://schemas.openxmlformats.org/drawingml/2006/table">
            <a:tbl>
              <a:tblPr firstRow="1" bandRow="1">
                <a:tableStyleId>{2D5ABB26-0587-4C30-8999-92F81FD0307C}</a:tableStyleId>
              </a:tblPr>
              <a:tblGrid>
                <a:gridCol w="2840367">
                  <a:extLst>
                    <a:ext uri="{9D8B030D-6E8A-4147-A177-3AD203B41FA5}">
                      <a16:colId xmlns:a16="http://schemas.microsoft.com/office/drawing/2014/main" val="3426759934"/>
                    </a:ext>
                  </a:extLst>
                </a:gridCol>
              </a:tblGrid>
              <a:tr h="1248850">
                <a:tc>
                  <a:txBody>
                    <a:bodyPr/>
                    <a:lstStyle/>
                    <a:p>
                      <a:pPr algn="ctr"/>
                      <a:r>
                        <a:rPr lang="en-US" sz="1800" b="0" i="0" kern="1200" cap="small" dirty="0">
                          <a:solidFill>
                            <a:schemeClr val="tx1"/>
                          </a:solidFill>
                          <a:effectLst/>
                          <a:latin typeface="+mn-lt"/>
                          <a:ea typeface="+mn-ea"/>
                          <a:cs typeface="+mn-cs"/>
                        </a:rPr>
                        <a:t>Barack Obama</a:t>
                      </a:r>
                    </a:p>
                    <a:p>
                      <a:pPr algn="ctr"/>
                      <a:r>
                        <a:rPr lang="en-US" sz="1800" b="0" i="0" kern="1200" cap="all" dirty="0">
                          <a:solidFill>
                            <a:schemeClr val="tx1"/>
                          </a:solidFill>
                          <a:effectLst/>
                          <a:latin typeface="+mn-lt"/>
                          <a:ea typeface="+mn-ea"/>
                          <a:cs typeface="+mn-cs"/>
                        </a:rPr>
                        <a:t>THE 44TH PRESIDENT OF THE UNITED STATES</a:t>
                      </a:r>
                    </a:p>
                    <a:p>
                      <a:endParaRPr lang="en-US" dirty="0"/>
                    </a:p>
                  </a:txBody>
                  <a:tcPr/>
                </a:tc>
                <a:extLst>
                  <a:ext uri="{0D108BD9-81ED-4DB2-BD59-A6C34878D82A}">
                    <a16:rowId xmlns:a16="http://schemas.microsoft.com/office/drawing/2014/main" val="4040473852"/>
                  </a:ext>
                </a:extLst>
              </a:tr>
            </a:tbl>
          </a:graphicData>
        </a:graphic>
      </p:graphicFrame>
    </p:spTree>
    <p:extLst>
      <p:ext uri="{BB962C8B-B14F-4D97-AF65-F5344CB8AC3E}">
        <p14:creationId xmlns:p14="http://schemas.microsoft.com/office/powerpoint/2010/main" val="1543735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A56C6A-EBFF-489E-ABFC-7A5A0157F769}"/>
              </a:ext>
            </a:extLst>
          </p:cNvPr>
          <p:cNvSpPr>
            <a:spLocks noGrp="1"/>
          </p:cNvSpPr>
          <p:nvPr>
            <p:ph sz="half" idx="2"/>
          </p:nvPr>
        </p:nvSpPr>
        <p:spPr>
          <a:xfrm>
            <a:off x="3041797" y="40274"/>
            <a:ext cx="8778240" cy="6817725"/>
          </a:xfrm>
        </p:spPr>
        <p:txBody>
          <a:bodyPr>
            <a:normAutofit fontScale="25000" lnSpcReduction="20000"/>
          </a:bodyPr>
          <a:lstStyle/>
          <a:p>
            <a:pPr algn="l"/>
            <a:r>
              <a:rPr lang="en-US" sz="4800" b="0" i="0" dirty="0">
                <a:solidFill>
                  <a:srgbClr val="0A2458"/>
                </a:solidFill>
                <a:effectLst/>
              </a:rPr>
              <a:t>Donald John Trump was born in Queens, New York, on June 14, 1946. His father, Fred Trump was a successful real estate developer. Trump was educated at the New York Military Academy and the Wharton School of Finance and Commerce at the University of Pennsylvania.</a:t>
            </a:r>
          </a:p>
          <a:p>
            <a:pPr algn="l"/>
            <a:r>
              <a:rPr lang="en-US" sz="4800" b="0" i="0" dirty="0">
                <a:solidFill>
                  <a:srgbClr val="0A2458"/>
                </a:solidFill>
                <a:effectLst/>
              </a:rPr>
              <a:t>In 1971, he took over his father’s real estate company, renaming it the Trump Organization. The business soon became involved in variety of projects, including hotels, resorts, residential and commercial building, casinos, and golf courses. His first of many books was The Art of the Deal, published in 1987. In 2004, he launched the reality television show The Apprentice.</a:t>
            </a:r>
          </a:p>
          <a:p>
            <a:pPr algn="l"/>
            <a:r>
              <a:rPr lang="en-US" sz="4800" b="0" i="0" dirty="0">
                <a:solidFill>
                  <a:srgbClr val="0A2458"/>
                </a:solidFill>
                <a:effectLst/>
              </a:rPr>
              <a:t>In 2005, Donald Trump married Melania Knauss. They have one son, Barron. Trump also has four adult children from previous marriages: Donald Jr., Ivanka, Eric, and Tiffany.</a:t>
            </a:r>
          </a:p>
          <a:p>
            <a:pPr algn="l"/>
            <a:r>
              <a:rPr lang="en-US" sz="4800" b="0" i="0" dirty="0">
                <a:solidFill>
                  <a:srgbClr val="0A2458"/>
                </a:solidFill>
                <a:effectLst/>
              </a:rPr>
              <a:t>During the 2016 primary, Trump defeated more than a dozen rivals to win the Republican nomination. While he lost the popular vote, Trump defeated former Secretary of State Hillary Clinton in the general election by winning a majority of Electoral College votes. His campaign slogan was “Make America Great Again.”</a:t>
            </a:r>
          </a:p>
          <a:p>
            <a:pPr algn="l"/>
            <a:r>
              <a:rPr lang="en-US" sz="4800" b="0" i="0" dirty="0">
                <a:solidFill>
                  <a:srgbClr val="0A2458"/>
                </a:solidFill>
                <a:effectLst/>
              </a:rPr>
              <a:t>Without previous elected political experience, President Trump used unconventional methods to communicate his priorities. Most notably, he used the social media platform Twitter as a primary mechanism for direct communication with the American public, other politicians, and the press corps.</a:t>
            </a:r>
          </a:p>
          <a:p>
            <a:pPr algn="l"/>
            <a:r>
              <a:rPr lang="en-US" sz="4800" b="0" i="0" dirty="0">
                <a:solidFill>
                  <a:srgbClr val="0A2458"/>
                </a:solidFill>
                <a:effectLst/>
              </a:rPr>
              <a:t>As president, he signed a major tax reform bill into law and oversaw a reduction of federal regulations. His protectionist trade policies included tariffs in foreign aluminum, steel, and other products. The Trump administration also renegotiated trade agreements with Mexico, Canada, China, Japan, and South Korea. Other domestic priorities included Supreme Court and federal judiciary appointments, increased military budgets, aggressive border and immigration control, criminal justice reform, and the reduction of prescription drug prices.</a:t>
            </a:r>
          </a:p>
          <a:p>
            <a:pPr algn="l"/>
            <a:r>
              <a:rPr lang="en-US" sz="4800" b="0" i="0" dirty="0">
                <a:solidFill>
                  <a:srgbClr val="0A2458"/>
                </a:solidFill>
                <a:effectLst/>
              </a:rPr>
              <a:t>In foreign policy, the Trump administration moved the U.S. Embassy in Israel from Tel Aviv to Jerusalem and brokered normalization agreements between Israel and a number of countries. In 2018, President Trump attended a summit with Kim Jong Un, marking the first time a sitting president met with a North Korean leader.</a:t>
            </a:r>
          </a:p>
          <a:p>
            <a:pPr algn="l"/>
            <a:r>
              <a:rPr lang="en-US" sz="4800" b="0" i="0" dirty="0">
                <a:solidFill>
                  <a:srgbClr val="0A2458"/>
                </a:solidFill>
                <a:effectLst/>
              </a:rPr>
              <a:t>In 2018, there was a partial government shutdown as Trump disagreed with Congress over funding for a border wall between the United States and Mexico. The funding lapse lasted thirty-five days before it was resolved.</a:t>
            </a:r>
          </a:p>
          <a:p>
            <a:pPr algn="l"/>
            <a:r>
              <a:rPr lang="en-US" sz="4800" b="0" i="0" dirty="0">
                <a:solidFill>
                  <a:srgbClr val="0A2458"/>
                </a:solidFill>
                <a:effectLst/>
              </a:rPr>
              <a:t>In 2019, a federal whistleblower filed a complaint that Trump had pressured Ukrainian President Volodymyr Zelensky to investigate former Vice President Joe Biden’s son Hunter, who had served on the board of </a:t>
            </a:r>
            <a:r>
              <a:rPr lang="en-US" sz="4800" b="0" i="0" dirty="0" err="1">
                <a:solidFill>
                  <a:srgbClr val="0A2458"/>
                </a:solidFill>
                <a:effectLst/>
              </a:rPr>
              <a:t>Bursima</a:t>
            </a:r>
            <a:r>
              <a:rPr lang="en-US" sz="4800" b="0" i="0" dirty="0">
                <a:solidFill>
                  <a:srgbClr val="0A2458"/>
                </a:solidFill>
                <a:effectLst/>
              </a:rPr>
              <a:t> Holdings, a natural gas company in Ukraine. Later that year, the House of Representatives impeached President Trump based upon allegations of obstruction of Congress and abuse of power. In 2020, the Senate acquitted Trump on both articles of impeachment.</a:t>
            </a:r>
          </a:p>
          <a:p>
            <a:pPr algn="l"/>
            <a:r>
              <a:rPr lang="en-US" sz="4800" b="0" i="0" dirty="0">
                <a:solidFill>
                  <a:srgbClr val="0A2458"/>
                </a:solidFill>
                <a:effectLst/>
              </a:rPr>
              <a:t>The first confirmed case of COVID-19 was reported in the United States on January 20, 2020. The remainder of Trump’s presidency was consumed with the coronavirus pandemic. Critics argued that Trump’s response to the pandemic was delayed and did not sufficiently encourage public health practices to reduce the spread of the virus. However, the Trump administration’s program “Operation Warp Speed” assisted in the private sector development of two approved vaccines. Nonetheless, by the time Trump left office, more than 400,000 Americans had died of COVID-19.</a:t>
            </a:r>
          </a:p>
          <a:p>
            <a:pPr algn="l"/>
            <a:r>
              <a:rPr lang="en-US" sz="4800" b="0" i="0" dirty="0">
                <a:solidFill>
                  <a:srgbClr val="0A2458"/>
                </a:solidFill>
                <a:effectLst/>
              </a:rPr>
              <a:t>Trump lost reelection to Democratic candidate Joe Biden, but publicly claimed widespread voter fraud had affected the outcome. Supporters of President Trump traveled to Washington, D.C. for a “Save America” rally on January 6, 2021. Trump spoke to the large crowd on the Ellipse near the White House and encouraged attendees to protest the counting of the Electoral College votes in Congress. The rally turned violent when the president’s supporters overwhelmed law enforcement, breaching the United States Capitol and disrupting the vote count. Five people died as a result of the violence, and the Capitol complex suffered millions of dollars in damage.</a:t>
            </a:r>
          </a:p>
          <a:p>
            <a:pPr algn="l"/>
            <a:r>
              <a:rPr lang="en-US" sz="4800" b="0" i="0" dirty="0">
                <a:solidFill>
                  <a:srgbClr val="0A2458"/>
                </a:solidFill>
                <a:effectLst/>
              </a:rPr>
              <a:t>On January 13, 2021, Trump’s actions resulted in the House of Representatives approving another article of impeachment: the incitement of insurrection. He is the only president in American history to be impeached twice by Congress.</a:t>
            </a:r>
          </a:p>
          <a:p>
            <a:endParaRPr lang="en-US" dirty="0"/>
          </a:p>
        </p:txBody>
      </p:sp>
      <p:pic>
        <p:nvPicPr>
          <p:cNvPr id="41986" name="Picture 2" descr="Portrait of Donald J. Trump, the 45th President of the United States">
            <a:extLst>
              <a:ext uri="{FF2B5EF4-FFF2-40B4-BE49-F238E27FC236}">
                <a16:creationId xmlns:a16="http://schemas.microsoft.com/office/drawing/2014/main" id="{9467B5A9-5383-4496-B3B6-5F464FEBF12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1248851"/>
            <a:ext cx="3041796" cy="30417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A1ED6464-9161-43BA-9569-FAE7CBEA8B81}"/>
              </a:ext>
            </a:extLst>
          </p:cNvPr>
          <p:cNvGraphicFramePr>
            <a:graphicFrameLocks noGrp="1"/>
          </p:cNvGraphicFramePr>
          <p:nvPr>
            <p:extLst>
              <p:ext uri="{D42A27DB-BD31-4B8C-83A1-F6EECF244321}">
                <p14:modId xmlns:p14="http://schemas.microsoft.com/office/powerpoint/2010/main" val="4094312896"/>
              </p:ext>
            </p:extLst>
          </p:nvPr>
        </p:nvGraphicFramePr>
        <p:xfrm>
          <a:off x="0" y="-1"/>
          <a:ext cx="3041796" cy="1737360"/>
        </p:xfrm>
        <a:graphic>
          <a:graphicData uri="http://schemas.openxmlformats.org/drawingml/2006/table">
            <a:tbl>
              <a:tblPr firstRow="1" bandRow="1">
                <a:tableStyleId>{2D5ABB26-0587-4C30-8999-92F81FD0307C}</a:tableStyleId>
              </a:tblPr>
              <a:tblGrid>
                <a:gridCol w="3041796">
                  <a:extLst>
                    <a:ext uri="{9D8B030D-6E8A-4147-A177-3AD203B41FA5}">
                      <a16:colId xmlns:a16="http://schemas.microsoft.com/office/drawing/2014/main" val="3348615310"/>
                    </a:ext>
                  </a:extLst>
                </a:gridCol>
              </a:tblGrid>
              <a:tr h="1248851">
                <a:tc>
                  <a:txBody>
                    <a:bodyPr/>
                    <a:lstStyle/>
                    <a:p>
                      <a:pPr algn="ctr"/>
                      <a:r>
                        <a:rPr lang="en-US" sz="1800" b="0" kern="1200" cap="small" dirty="0">
                          <a:solidFill>
                            <a:schemeClr val="tx1"/>
                          </a:solidFill>
                          <a:effectLst/>
                          <a:latin typeface="+mn-lt"/>
                          <a:ea typeface="+mn-ea"/>
                          <a:cs typeface="+mn-cs"/>
                        </a:rPr>
                        <a:t>Donald Trump</a:t>
                      </a:r>
                    </a:p>
                    <a:p>
                      <a:pPr algn="ctr"/>
                      <a:r>
                        <a:rPr lang="en-US" sz="1800" b="0" kern="1200" cap="all" dirty="0">
                          <a:solidFill>
                            <a:schemeClr val="tx1"/>
                          </a:solidFill>
                          <a:effectLst/>
                          <a:latin typeface="+mn-lt"/>
                          <a:ea typeface="+mn-ea"/>
                          <a:cs typeface="+mn-cs"/>
                        </a:rPr>
                        <a:t>THE 45TH PRESIDENT OF THE UNITED STATES</a:t>
                      </a:r>
                    </a:p>
                    <a:p>
                      <a:endParaRPr lang="en-US" sz="1800" b="0" i="0" kern="1200" dirty="0">
                        <a:solidFill>
                          <a:schemeClr val="tx1"/>
                        </a:solidFill>
                        <a:effectLst/>
                        <a:latin typeface="+mn-lt"/>
                        <a:ea typeface="+mn-ea"/>
                        <a:cs typeface="+mn-cs"/>
                      </a:endParaRPr>
                    </a:p>
                    <a:p>
                      <a:br>
                        <a:rPr lang="en-US" sz="1800" b="0" i="0" kern="1200" dirty="0">
                          <a:solidFill>
                            <a:schemeClr val="tx1"/>
                          </a:solidFill>
                          <a:effectLst/>
                          <a:latin typeface="+mn-lt"/>
                          <a:ea typeface="+mn-ea"/>
                          <a:cs typeface="+mn-cs"/>
                        </a:rPr>
                      </a:br>
                      <a:endParaRPr lang="en-US" dirty="0"/>
                    </a:p>
                  </a:txBody>
                  <a:tcPr/>
                </a:tc>
                <a:extLst>
                  <a:ext uri="{0D108BD9-81ED-4DB2-BD59-A6C34878D82A}">
                    <a16:rowId xmlns:a16="http://schemas.microsoft.com/office/drawing/2014/main" val="503781031"/>
                  </a:ext>
                </a:extLst>
              </a:tr>
            </a:tbl>
          </a:graphicData>
        </a:graphic>
      </p:graphicFrame>
    </p:spTree>
    <p:extLst>
      <p:ext uri="{BB962C8B-B14F-4D97-AF65-F5344CB8AC3E}">
        <p14:creationId xmlns:p14="http://schemas.microsoft.com/office/powerpoint/2010/main" val="3942771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C05ECE-F444-41EA-A717-5B0E533B7ED4}"/>
              </a:ext>
            </a:extLst>
          </p:cNvPr>
          <p:cNvSpPr>
            <a:spLocks noGrp="1"/>
          </p:cNvSpPr>
          <p:nvPr>
            <p:ph sz="half" idx="2"/>
          </p:nvPr>
        </p:nvSpPr>
        <p:spPr>
          <a:xfrm>
            <a:off x="2166425" y="0"/>
            <a:ext cx="10149840" cy="6858000"/>
          </a:xfrm>
        </p:spPr>
        <p:txBody>
          <a:bodyPr>
            <a:noAutofit/>
          </a:bodyPr>
          <a:lstStyle/>
          <a:p>
            <a:pPr algn="l"/>
            <a:r>
              <a:rPr lang="en-US" sz="1100" b="0" i="0" dirty="0">
                <a:solidFill>
                  <a:srgbClr val="0A2458"/>
                </a:solidFill>
                <a:effectLst/>
                <a:latin typeface="MercurySSm-Book-Pro_Web"/>
              </a:rPr>
              <a:t>Joseph Robinette Biden, Jr. was born in Scranton, Pennsylvania, the first of four children of Catherine Eugenia Finnegan Biden and Joseph Robinette Biden, Sr. In 1953, the Biden family moved to Claymont, Delaware. President Biden graduated from the University of Delaware and Syracuse Law School and served on the New Castle County Council. </a:t>
            </a:r>
          </a:p>
          <a:p>
            <a:pPr algn="l"/>
            <a:r>
              <a:rPr lang="en-US" sz="1100" b="0" i="0" cap="all" dirty="0">
                <a:solidFill>
                  <a:srgbClr val="0A2458"/>
                </a:solidFill>
                <a:effectLst/>
                <a:latin typeface="Decimal-Medium_Web"/>
              </a:rPr>
              <a:t>JOE BIDEN’S FAMILY </a:t>
            </a:r>
          </a:p>
          <a:p>
            <a:pPr algn="l"/>
            <a:r>
              <a:rPr lang="en-US" sz="1100" b="0" i="0" dirty="0">
                <a:solidFill>
                  <a:srgbClr val="0A2458"/>
                </a:solidFill>
                <a:effectLst/>
                <a:latin typeface="MercurySSm-Book-Pro_Web"/>
              </a:rPr>
              <a:t>At age 29, President Biden became one of the youngest people ever elected to the United States Senate. Just weeks after his Senate election, tragedy struck the Biden family when his wife </a:t>
            </a:r>
            <a:r>
              <a:rPr lang="en-US" sz="1100" b="0" i="0" dirty="0" err="1">
                <a:solidFill>
                  <a:srgbClr val="0A2458"/>
                </a:solidFill>
                <a:effectLst/>
                <a:latin typeface="MercurySSm-Book-Pro_Web"/>
              </a:rPr>
              <a:t>Neilia</a:t>
            </a:r>
            <a:r>
              <a:rPr lang="en-US" sz="1100" b="0" i="0" dirty="0">
                <a:solidFill>
                  <a:srgbClr val="0A2458"/>
                </a:solidFill>
                <a:effectLst/>
                <a:latin typeface="MercurySSm-Book-Pro_Web"/>
              </a:rPr>
              <a:t> and daughter Naomi were killed, and sons Hunter and Beau were critically injured, in an auto accident.</a:t>
            </a:r>
          </a:p>
          <a:p>
            <a:pPr algn="l"/>
            <a:r>
              <a:rPr lang="en-US" sz="1100" b="0" i="0" dirty="0">
                <a:solidFill>
                  <a:srgbClr val="0A2458"/>
                </a:solidFill>
                <a:effectLst/>
                <a:latin typeface="MercurySSm-Book-Pro_Web"/>
              </a:rPr>
              <a:t>Biden was sworn into the U.S. Senate at his sons’ hospital bedsides and began commuting from Wilmington to Washington every day, first by car, and then by train, in order to be with his family. He would continue to do so throughout his time in the Senate. </a:t>
            </a:r>
          </a:p>
          <a:p>
            <a:pPr algn="l"/>
            <a:r>
              <a:rPr lang="en-US" sz="1100" b="0" i="0" dirty="0">
                <a:solidFill>
                  <a:srgbClr val="0A2458"/>
                </a:solidFill>
                <a:effectLst/>
                <a:latin typeface="MercurySSm-Book-Pro_Web"/>
              </a:rPr>
              <a:t>Biden married Jill Jacobs in 1977, and in 1980, their family was complete with the birth of Ashley Blazer Biden. A lifelong educator, Jill earned her doctorate in education and returned to teaching as an English professor at a community college in Virginia.</a:t>
            </a:r>
          </a:p>
          <a:p>
            <a:pPr algn="l"/>
            <a:r>
              <a:rPr lang="en-US" sz="1100" b="0" i="0" dirty="0">
                <a:solidFill>
                  <a:srgbClr val="0A2458"/>
                </a:solidFill>
                <a:effectLst/>
                <a:latin typeface="MercurySSm-Book-Pro_Web"/>
              </a:rPr>
              <a:t>Beau Biden, Attorney General of Delaware and Joe Biden’s eldest son, passed away in 2015 after battling brain cancer with the same integrity, courage, and strength he demonstrated every day of his life. Beau’s fight with cancer inspires the mission of President Biden’s life — ending cancer as we know it.</a:t>
            </a:r>
          </a:p>
          <a:p>
            <a:pPr algn="l"/>
            <a:r>
              <a:rPr lang="en-US" sz="1100" b="0" i="0" dirty="0">
                <a:solidFill>
                  <a:srgbClr val="0A2458"/>
                </a:solidFill>
                <a:effectLst/>
                <a:latin typeface="MercurySSm-Book-Pro_Web"/>
              </a:rPr>
              <a:t>As a Senator from Delaware for 36 years, President Biden established himself as a leader in facing some of our nation’s most important domestic and international challenges. As Chairman or Ranking Member of the Senate Judiciary Committee for 16 years, Biden is widely recognized for his work writing and spearheading the Violence Against Women Act  — the landmark legislation that strengthens penalties for violence against women, creates unprecedented resources for survivors of assault, and changes the national dialogue on domestic and sexual assault.</a:t>
            </a:r>
          </a:p>
          <a:p>
            <a:pPr algn="l"/>
            <a:r>
              <a:rPr lang="en-US" sz="1100" b="0" i="0" dirty="0">
                <a:solidFill>
                  <a:srgbClr val="0A2458"/>
                </a:solidFill>
                <a:effectLst/>
                <a:latin typeface="MercurySSm-Book-Pro_Web"/>
              </a:rPr>
              <a:t>As Chairman or Ranking Member of the Senate Foreign Relations Committee for 12 years, Biden played a pivotal role in shaping U.S. foreign policy. He was at the forefront of issues and legislation related to terrorism, weapons of mass destruction, post-Cold War Europe, the Middle East, Southwest Asia, and ending apartheid.</a:t>
            </a:r>
          </a:p>
          <a:p>
            <a:pPr algn="l"/>
            <a:r>
              <a:rPr lang="en-US" sz="1100" b="0" i="0" dirty="0">
                <a:solidFill>
                  <a:srgbClr val="0A2458"/>
                </a:solidFill>
                <a:effectLst/>
                <a:latin typeface="MercurySSm-Book-Pro_Web"/>
              </a:rPr>
              <a:t>As Vice President, Biden continued his leadership on important issues facing the nation and represented our country abroad. Vice President Biden convened sessions of the President’s Cabinet, led interagency efforts, and worked with Congress in his fight to raise the living standards of middle-class Americans, reduce gun violence, address violence against women, and end cancer as we know it.</a:t>
            </a:r>
          </a:p>
          <a:p>
            <a:pPr algn="l"/>
            <a:r>
              <a:rPr lang="en-US" sz="1100" b="0" i="0" dirty="0">
                <a:solidFill>
                  <a:srgbClr val="0A2458"/>
                </a:solidFill>
                <a:effectLst/>
                <a:latin typeface="MercurySSm-Book-Pro_Web"/>
              </a:rPr>
              <a:t>Biden helped President Obama pass and then oversaw the implementation of the Recovery Act — the biggest economic recovery plan in the history of the nation and our biggest and strongest commitment to clean energy. The President’s plan prevented another Great Depression, created and saved millions of jobs, and led to 75 uninterrupted months of job growth by the end of the administration. And Biden did it all with less than 1% in waste, abuse, or fraud — the most efficient government program in our country’s history.</a:t>
            </a:r>
          </a:p>
          <a:p>
            <a:pPr algn="l"/>
            <a:r>
              <a:rPr lang="en-US" sz="1100" b="0" i="0" dirty="0">
                <a:solidFill>
                  <a:srgbClr val="0A2458"/>
                </a:solidFill>
                <a:effectLst/>
                <a:latin typeface="MercurySSm-Book-Pro_Web"/>
              </a:rPr>
              <a:t>President Obama and Vice President Biden also secured the passage of the Affordable Care Act, which reduced the number of uninsured Americans by 20 million by the time they left office and banned insurance companies from denying coverage due to pre-existing conditions.</a:t>
            </a:r>
          </a:p>
          <a:p>
            <a:pPr algn="l"/>
            <a:r>
              <a:rPr lang="en-US" sz="1100" b="0" i="0" dirty="0">
                <a:solidFill>
                  <a:srgbClr val="0A2458"/>
                </a:solidFill>
                <a:effectLst/>
                <a:latin typeface="MercurySSm-Book-Pro_Web"/>
              </a:rPr>
              <a:t>He served as the point person for U.S. diplomacy throughout the Western Hemisphere, strengthened relationships with our allies both in Europe and the Asia-Pacific, and led the effort to bring 150,000 troops home from Iraq.</a:t>
            </a:r>
          </a:p>
          <a:p>
            <a:pPr algn="l"/>
            <a:r>
              <a:rPr lang="en-US" sz="1100" b="0" i="0" dirty="0">
                <a:solidFill>
                  <a:srgbClr val="0A2458"/>
                </a:solidFill>
                <a:effectLst/>
                <a:latin typeface="MercurySSm-Book-Pro_Web"/>
              </a:rPr>
              <a:t>In a ceremony at the White House, President Obama awarded Biden the Presidential Medal of Freedom with Distinction — the nation’s highest civilian honor.</a:t>
            </a:r>
          </a:p>
          <a:p>
            <a:pPr algn="l"/>
            <a:r>
              <a:rPr lang="en-US" sz="1100" b="0" i="0" dirty="0">
                <a:solidFill>
                  <a:srgbClr val="0A2458"/>
                </a:solidFill>
                <a:effectLst/>
                <a:latin typeface="MercurySSm-Book-Pro_Web"/>
              </a:rPr>
              <a:t>After leaving the White House, the Bidens continued their efforts to expand opportunity for every American with the creation of the Biden Foundation, the Biden Cancer Initiative, the Penn Biden Center for Diplomacy and Global Engagement, and the Biden Institute at the University of Delaware.</a:t>
            </a:r>
          </a:p>
          <a:p>
            <a:pPr algn="l"/>
            <a:r>
              <a:rPr lang="en-US" sz="1100" b="0" i="0" dirty="0">
                <a:solidFill>
                  <a:srgbClr val="0A2458"/>
                </a:solidFill>
                <a:effectLst/>
                <a:latin typeface="MercurySSm-Book-Pro_Web"/>
              </a:rPr>
              <a:t>On April 25, 2019, Biden announced his candidacy for President of the United States. Biden’s candidacy was built from the beginning around 3 pillars: the battle for the soul of our nation, the need to rebuild our middle class — the backbone of our country, and a call for unity, to act as One America. It was a message that would only gain more resonance in 2020 as we confront a pandemic, an economic crisis, urgent calls for racial justice, and the existential threat of climate change.</a:t>
            </a:r>
          </a:p>
          <a:p>
            <a:br>
              <a:rPr lang="en-US" sz="1100" dirty="0"/>
            </a:br>
            <a:endParaRPr lang="en-US" sz="1100" dirty="0"/>
          </a:p>
        </p:txBody>
      </p:sp>
      <p:pic>
        <p:nvPicPr>
          <p:cNvPr id="43010" name="Picture 2" descr="Joseph R. Biden Jr.">
            <a:extLst>
              <a:ext uri="{FF2B5EF4-FFF2-40B4-BE49-F238E27FC236}">
                <a16:creationId xmlns:a16="http://schemas.microsoft.com/office/drawing/2014/main" id="{5B8E6EB7-A3E6-4907-8CF2-96565BA1DE2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763966"/>
            <a:ext cx="2395615" cy="19510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B30F24E1-1901-46C0-A187-22D640AE263F}"/>
              </a:ext>
            </a:extLst>
          </p:cNvPr>
          <p:cNvGraphicFramePr>
            <a:graphicFrameLocks noGrp="1"/>
          </p:cNvGraphicFramePr>
          <p:nvPr>
            <p:extLst>
              <p:ext uri="{D42A27DB-BD31-4B8C-83A1-F6EECF244321}">
                <p14:modId xmlns:p14="http://schemas.microsoft.com/office/powerpoint/2010/main" val="4081608789"/>
              </p:ext>
            </p:extLst>
          </p:nvPr>
        </p:nvGraphicFramePr>
        <p:xfrm>
          <a:off x="0" y="0"/>
          <a:ext cx="2395615" cy="1228200"/>
        </p:xfrm>
        <a:graphic>
          <a:graphicData uri="http://schemas.openxmlformats.org/drawingml/2006/table">
            <a:tbl>
              <a:tblPr firstRow="1" bandRow="1">
                <a:tableStyleId>{2D5ABB26-0587-4C30-8999-92F81FD0307C}</a:tableStyleId>
              </a:tblPr>
              <a:tblGrid>
                <a:gridCol w="2395615">
                  <a:extLst>
                    <a:ext uri="{9D8B030D-6E8A-4147-A177-3AD203B41FA5}">
                      <a16:colId xmlns:a16="http://schemas.microsoft.com/office/drawing/2014/main" val="2849214059"/>
                    </a:ext>
                  </a:extLst>
                </a:gridCol>
              </a:tblGrid>
              <a:tr h="1228200">
                <a:tc>
                  <a:txBody>
                    <a:bodyPr/>
                    <a:lstStyle/>
                    <a:p>
                      <a:pPr algn="ctr"/>
                      <a:r>
                        <a:rPr lang="en-US" sz="1800" b="0" i="0" kern="1200" cap="small" dirty="0">
                          <a:solidFill>
                            <a:schemeClr val="tx1"/>
                          </a:solidFill>
                          <a:effectLst/>
                          <a:latin typeface="+mn-lt"/>
                          <a:ea typeface="+mn-ea"/>
                          <a:cs typeface="+mn-cs"/>
                        </a:rPr>
                        <a:t>Joe Biden</a:t>
                      </a:r>
                    </a:p>
                    <a:p>
                      <a:pPr algn="ctr"/>
                      <a:r>
                        <a:rPr lang="en-US" sz="1800" b="0" i="0" kern="1200" cap="all" dirty="0">
                          <a:solidFill>
                            <a:schemeClr val="tx1"/>
                          </a:solidFill>
                          <a:effectLst/>
                          <a:latin typeface="+mn-lt"/>
                          <a:ea typeface="+mn-ea"/>
                          <a:cs typeface="+mn-cs"/>
                        </a:rPr>
                        <a:t>THE PRESIDENT</a:t>
                      </a:r>
                    </a:p>
                    <a:p>
                      <a:endParaRPr lang="en-US" dirty="0"/>
                    </a:p>
                  </a:txBody>
                  <a:tcPr/>
                </a:tc>
                <a:extLst>
                  <a:ext uri="{0D108BD9-81ED-4DB2-BD59-A6C34878D82A}">
                    <a16:rowId xmlns:a16="http://schemas.microsoft.com/office/drawing/2014/main" val="3814747744"/>
                  </a:ext>
                </a:extLst>
              </a:tr>
            </a:tbl>
          </a:graphicData>
        </a:graphic>
      </p:graphicFrame>
    </p:spTree>
    <p:extLst>
      <p:ext uri="{BB962C8B-B14F-4D97-AF65-F5344CB8AC3E}">
        <p14:creationId xmlns:p14="http://schemas.microsoft.com/office/powerpoint/2010/main" val="3854510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80BFB1-A94F-4ACE-9132-BC33C06FA932}"/>
              </a:ext>
            </a:extLst>
          </p:cNvPr>
          <p:cNvSpPr>
            <a:spLocks noGrp="1"/>
          </p:cNvSpPr>
          <p:nvPr>
            <p:ph sz="half" idx="2"/>
          </p:nvPr>
        </p:nvSpPr>
        <p:spPr>
          <a:xfrm>
            <a:off x="2645554" y="0"/>
            <a:ext cx="9692640" cy="6858000"/>
          </a:xfrm>
        </p:spPr>
        <p:txBody>
          <a:bodyPr>
            <a:normAutofit fontScale="25000" lnSpcReduction="20000"/>
          </a:bodyPr>
          <a:lstStyle/>
          <a:p>
            <a:pPr algn="l"/>
            <a:r>
              <a:rPr lang="en-US" sz="6000" b="0" i="0" dirty="0">
                <a:solidFill>
                  <a:srgbClr val="0A2458"/>
                </a:solidFill>
                <a:effectLst/>
              </a:rPr>
              <a:t>On New Year’s Day, 1825, at the last of his annual White House receptions, President James Monroe made a pleasing impression upon a Virginia lady who shook his hand:</a:t>
            </a:r>
          </a:p>
          <a:p>
            <a:pPr algn="l"/>
            <a:r>
              <a:rPr lang="en-US" sz="6000" b="0" i="0" dirty="0">
                <a:solidFill>
                  <a:srgbClr val="0A2458"/>
                </a:solidFill>
                <a:effectLst/>
              </a:rPr>
              <a:t>“He is tall and well formed. His dress plain and in the old style…. His manner was quiet and dignified. From the frank, honest expression of his eye … I think he well deserves the encomium passed upon him by the great Jefferson, who said, ‘Monroe was so honest that if you turned his soul inside out there would not be a spot on it.’ ”</a:t>
            </a:r>
          </a:p>
          <a:p>
            <a:pPr algn="l"/>
            <a:r>
              <a:rPr lang="en-US" sz="6000" b="0" i="0" dirty="0">
                <a:solidFill>
                  <a:srgbClr val="0A2458"/>
                </a:solidFill>
                <a:effectLst/>
              </a:rPr>
              <a:t>Born in Westmoreland County, Virginia, in 1758, Monroe attended the College of William and Mary, fought with distinction in the Continental Army, and practiced law in Fredericksburg, Virginia.</a:t>
            </a:r>
          </a:p>
          <a:p>
            <a:pPr algn="l"/>
            <a:r>
              <a:rPr lang="en-US" sz="6000" b="0" i="0" dirty="0">
                <a:solidFill>
                  <a:srgbClr val="0A2458"/>
                </a:solidFill>
                <a:effectLst/>
              </a:rPr>
              <a:t>As a youthful politician, he joined the anti-Federalists in the Virginia Convention which ratified the Constitution, and in 1790, an advocate of Jeffersonian policies, was elected United States Senator. As Minister to France in 1794-1796, he displayed strong sympathies for the French cause; later, with Robert R. Livingston, he helped negotiate the Louisiana Purchase.</a:t>
            </a:r>
          </a:p>
          <a:p>
            <a:pPr algn="l"/>
            <a:r>
              <a:rPr lang="en-US" sz="6000" b="0" i="0" dirty="0">
                <a:solidFill>
                  <a:srgbClr val="0A2458"/>
                </a:solidFill>
                <a:effectLst/>
              </a:rPr>
              <a:t>His ambition and energy, together with the backing of President Madison, made him the Republican choice for the Presidency in 1816. With little Federalist opposition, he easily won re-election in 1820.</a:t>
            </a:r>
          </a:p>
          <a:p>
            <a:pPr algn="l"/>
            <a:r>
              <a:rPr lang="en-US" sz="6000" b="0" i="0" dirty="0">
                <a:solidFill>
                  <a:srgbClr val="0A2458"/>
                </a:solidFill>
                <a:effectLst/>
              </a:rPr>
              <a:t>Monroe made unusually strong Cabinet choices, naming a Southerner, John C. Calhoun, as Secretary of War, and a northerner, John Quincy Adams, as Secretary of State. Only Henry Clay’s refusal kept Monroe from adding an outstanding Westerner.</a:t>
            </a:r>
          </a:p>
          <a:p>
            <a:pPr algn="l"/>
            <a:r>
              <a:rPr lang="en-US" sz="6000" b="0" i="0" dirty="0">
                <a:solidFill>
                  <a:srgbClr val="0A2458"/>
                </a:solidFill>
                <a:effectLst/>
              </a:rPr>
              <a:t>Early in his administration, Monroe undertook a goodwill tour. At Boston, his visit was hailed as the beginning of an “Era of Good Feelings.” Unfortunately these “good feelings” did not endure, although Monroe, his popularity undiminished, followed nationalist policies.</a:t>
            </a:r>
          </a:p>
          <a:p>
            <a:pPr algn="l"/>
            <a:r>
              <a:rPr lang="en-US" sz="6000" b="0" i="0" dirty="0">
                <a:solidFill>
                  <a:srgbClr val="0A2458"/>
                </a:solidFill>
                <a:effectLst/>
              </a:rPr>
              <a:t>Across the facade of nationalism, ugly sectional cracks appeared. A painful economic depression undoubtedly increased the dismay of the people of the Missouri Territory in 1819 when their application for admission to the Union as a slave state failed. An amended bill for gradually eliminating slavery in Missouri precipitated two years of bitter debate in Congress.</a:t>
            </a:r>
          </a:p>
          <a:p>
            <a:pPr algn="l"/>
            <a:r>
              <a:rPr lang="en-US" sz="6000" b="0" i="0" dirty="0">
                <a:solidFill>
                  <a:srgbClr val="0A2458"/>
                </a:solidFill>
                <a:effectLst/>
              </a:rPr>
              <a:t>The Missouri Compromise bill resolved the struggle, pairing Missouri as a slave state with Maine, a free state, and barring slavery north and west of Missouri forever.</a:t>
            </a:r>
          </a:p>
          <a:p>
            <a:pPr algn="l"/>
            <a:r>
              <a:rPr lang="en-US" sz="6000" b="0" i="0" dirty="0">
                <a:solidFill>
                  <a:srgbClr val="0A2458"/>
                </a:solidFill>
                <a:effectLst/>
              </a:rPr>
              <a:t>In foreign affairs Monroe proclaimed the fundamental policy that bears his name, responding to the threat that the more conservative governments in Europe might try to aid Spain in winning back her former Latin American colonies. Monroe did not begin formally to recognize the young sister republics until 1822, after ascertaining that Congress would vote appropriations for diplomatic missions. He and Secretary of State John Quincy Adams wished to avoid trouble with Spain until it had ceded the </a:t>
            </a:r>
            <a:r>
              <a:rPr lang="en-US" sz="6000" b="0" i="0" dirty="0" err="1">
                <a:solidFill>
                  <a:srgbClr val="0A2458"/>
                </a:solidFill>
                <a:effectLst/>
              </a:rPr>
              <a:t>Floridas</a:t>
            </a:r>
            <a:r>
              <a:rPr lang="en-US" sz="6000" b="0" i="0" dirty="0">
                <a:solidFill>
                  <a:srgbClr val="0A2458"/>
                </a:solidFill>
                <a:effectLst/>
              </a:rPr>
              <a:t>, as was done in 1821.</a:t>
            </a:r>
          </a:p>
          <a:p>
            <a:pPr algn="l"/>
            <a:r>
              <a:rPr lang="en-US" sz="6000" b="0" i="0" dirty="0">
                <a:solidFill>
                  <a:srgbClr val="0A2458"/>
                </a:solidFill>
                <a:effectLst/>
              </a:rPr>
              <a:t>Great Britain, with its powerful navy, also opposed reconquest of Latin America and suggested that the United States join in proclaiming “hands off.” Ex-Presidents Jefferson and Madison counseled Monroe to accept the offer, but Secretary Adams advised, “It would be more candid … to avow our principles explicitly to Russia and France, than to come in as a cock-boat in the wake of the British man-of-war.”</a:t>
            </a:r>
          </a:p>
          <a:p>
            <a:pPr algn="l"/>
            <a:r>
              <a:rPr lang="en-US" sz="6000" b="0" i="0" dirty="0">
                <a:solidFill>
                  <a:srgbClr val="0A2458"/>
                </a:solidFill>
                <a:effectLst/>
              </a:rPr>
              <a:t>Monroe accepted Adams’s advice. Not only must Latin America be left alone, he warned, but also Russia must not encroach southward on the Pacific coast. “. . . the American continents,” he stated, “by the free and independent condition which they have assumed and maintain, are henceforth not to be considered as subjects for future colonization by any European Power.” Some 20 years after Monroe died in 1831, this became known as the Monroe Doctrine.</a:t>
            </a:r>
          </a:p>
          <a:p>
            <a:endParaRPr lang="en-US" dirty="0"/>
          </a:p>
        </p:txBody>
      </p:sp>
      <p:pic>
        <p:nvPicPr>
          <p:cNvPr id="1026" name="Picture 2" descr="Portrait of James Monroe, the 5th President of the United States">
            <a:extLst>
              <a:ext uri="{FF2B5EF4-FFF2-40B4-BE49-F238E27FC236}">
                <a16:creationId xmlns:a16="http://schemas.microsoft.com/office/drawing/2014/main" id="{BDE0D834-A19C-4804-8505-952DED37796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905432"/>
            <a:ext cx="2888363" cy="2888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D4368854-7055-4B42-82C0-99354051F9A4}"/>
              </a:ext>
            </a:extLst>
          </p:cNvPr>
          <p:cNvGraphicFramePr>
            <a:graphicFrameLocks noGrp="1"/>
          </p:cNvGraphicFramePr>
          <p:nvPr>
            <p:extLst>
              <p:ext uri="{D42A27DB-BD31-4B8C-83A1-F6EECF244321}">
                <p14:modId xmlns:p14="http://schemas.microsoft.com/office/powerpoint/2010/main" val="2019075495"/>
              </p:ext>
            </p:extLst>
          </p:nvPr>
        </p:nvGraphicFramePr>
        <p:xfrm>
          <a:off x="0" y="0"/>
          <a:ext cx="2888363" cy="1188720"/>
        </p:xfrm>
        <a:graphic>
          <a:graphicData uri="http://schemas.openxmlformats.org/drawingml/2006/table">
            <a:tbl>
              <a:tblPr firstRow="1" bandRow="1">
                <a:tableStyleId>{2D5ABB26-0587-4C30-8999-92F81FD0307C}</a:tableStyleId>
              </a:tblPr>
              <a:tblGrid>
                <a:gridCol w="2888363">
                  <a:extLst>
                    <a:ext uri="{9D8B030D-6E8A-4147-A177-3AD203B41FA5}">
                      <a16:colId xmlns:a16="http://schemas.microsoft.com/office/drawing/2014/main" val="1262919675"/>
                    </a:ext>
                  </a:extLst>
                </a:gridCol>
              </a:tblGrid>
              <a:tr h="1167618">
                <a:tc>
                  <a:txBody>
                    <a:bodyPr/>
                    <a:lstStyle/>
                    <a:p>
                      <a:pPr algn="ctr"/>
                      <a:r>
                        <a:rPr lang="en-US" sz="1800" b="0" i="0" kern="1200" cap="small" dirty="0">
                          <a:solidFill>
                            <a:schemeClr val="tx1"/>
                          </a:solidFill>
                          <a:effectLst/>
                          <a:latin typeface="+mn-lt"/>
                          <a:ea typeface="+mn-ea"/>
                          <a:cs typeface="+mn-cs"/>
                        </a:rPr>
                        <a:t>James Monroe</a:t>
                      </a:r>
                    </a:p>
                    <a:p>
                      <a:pPr algn="ctr"/>
                      <a:r>
                        <a:rPr lang="en-US" sz="1800" b="0" i="0" kern="1200" cap="all" dirty="0">
                          <a:solidFill>
                            <a:schemeClr val="tx1"/>
                          </a:solidFill>
                          <a:effectLst/>
                          <a:latin typeface="+mn-lt"/>
                          <a:ea typeface="+mn-ea"/>
                          <a:cs typeface="+mn-cs"/>
                        </a:rPr>
                        <a:t>THE 5TH PRESIDENT OF THE UNITED STATES</a:t>
                      </a:r>
                    </a:p>
                    <a:p>
                      <a:endParaRPr lang="en-US" dirty="0"/>
                    </a:p>
                  </a:txBody>
                  <a:tcPr/>
                </a:tc>
                <a:extLst>
                  <a:ext uri="{0D108BD9-81ED-4DB2-BD59-A6C34878D82A}">
                    <a16:rowId xmlns:a16="http://schemas.microsoft.com/office/drawing/2014/main" val="1460048523"/>
                  </a:ext>
                </a:extLst>
              </a:tr>
            </a:tbl>
          </a:graphicData>
        </a:graphic>
      </p:graphicFrame>
    </p:spTree>
    <p:extLst>
      <p:ext uri="{BB962C8B-B14F-4D97-AF65-F5344CB8AC3E}">
        <p14:creationId xmlns:p14="http://schemas.microsoft.com/office/powerpoint/2010/main" val="333956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16FE16-71B4-4453-877C-D64A4C8CAEDB}"/>
              </a:ext>
            </a:extLst>
          </p:cNvPr>
          <p:cNvSpPr>
            <a:spLocks noGrp="1"/>
          </p:cNvSpPr>
          <p:nvPr>
            <p:ph sz="half" idx="2"/>
          </p:nvPr>
        </p:nvSpPr>
        <p:spPr>
          <a:xfrm>
            <a:off x="2992901" y="98474"/>
            <a:ext cx="9235440" cy="6759526"/>
          </a:xfrm>
        </p:spPr>
        <p:txBody>
          <a:bodyPr>
            <a:normAutofit fontScale="25000" lnSpcReduction="20000"/>
          </a:bodyPr>
          <a:lstStyle/>
          <a:p>
            <a:pPr algn="l"/>
            <a:r>
              <a:rPr lang="en-US" sz="6000" b="0" i="0" dirty="0">
                <a:solidFill>
                  <a:srgbClr val="0A2458"/>
                </a:solidFill>
                <a:effectLst/>
              </a:rPr>
              <a:t>The first President who was the son of a President, John Quincy Adams in many respects paralleled the career as well as the temperament and viewpoints of his illustrious father. Born in Braintree, Massachusetts, in 1767, he watched the Battle of Bunker Hill from the top of Penn’s Hill above the family farm. As secretary to his father in Europe, he became an accomplished linguist and assiduous diarist.</a:t>
            </a:r>
          </a:p>
          <a:p>
            <a:pPr algn="l"/>
            <a:r>
              <a:rPr lang="en-US" sz="6000" b="0" i="0" dirty="0">
                <a:solidFill>
                  <a:srgbClr val="0A2458"/>
                </a:solidFill>
                <a:effectLst/>
              </a:rPr>
              <a:t>After graduating from Harvard College, he became a lawyer. At age 26 he was appointed Minister to the Netherlands, then promoted to the Berlin Legation. In 1802 he was elected to the United States Senate. Six years later President Madison appointed him Minister to Russia.</a:t>
            </a:r>
          </a:p>
          <a:p>
            <a:pPr algn="l"/>
            <a:r>
              <a:rPr lang="en-US" sz="6000" b="0" i="0" dirty="0">
                <a:solidFill>
                  <a:srgbClr val="0A2458"/>
                </a:solidFill>
                <a:effectLst/>
              </a:rPr>
              <a:t>Serving under President Monroe, Adams was one of America’s great Secretaries of State, arranging with England for the joint occupation of the Oregon country, obtaining from Spain the cession of the </a:t>
            </a:r>
            <a:r>
              <a:rPr lang="en-US" sz="6000" b="0" i="0" dirty="0" err="1">
                <a:solidFill>
                  <a:srgbClr val="0A2458"/>
                </a:solidFill>
                <a:effectLst/>
              </a:rPr>
              <a:t>Floridas</a:t>
            </a:r>
            <a:r>
              <a:rPr lang="en-US" sz="6000" b="0" i="0" dirty="0">
                <a:solidFill>
                  <a:srgbClr val="0A2458"/>
                </a:solidFill>
                <a:effectLst/>
              </a:rPr>
              <a:t>, and formulating with the President the Monroe Doctrine.</a:t>
            </a:r>
          </a:p>
          <a:p>
            <a:pPr algn="l"/>
            <a:r>
              <a:rPr lang="en-US" sz="6000" b="0" i="0" dirty="0">
                <a:solidFill>
                  <a:srgbClr val="0A2458"/>
                </a:solidFill>
                <a:effectLst/>
              </a:rPr>
              <a:t>In the political tradition of the early 19th century, Adams as Secretary of State was considered the political heir to the Presidency. But the old ways of choosing a President were giving way in 1824 before the clamor for a popular choice.</a:t>
            </a:r>
          </a:p>
          <a:p>
            <a:pPr algn="l"/>
            <a:r>
              <a:rPr lang="en-US" sz="6000" b="0" i="0" dirty="0">
                <a:solidFill>
                  <a:srgbClr val="0A2458"/>
                </a:solidFill>
                <a:effectLst/>
              </a:rPr>
              <a:t>Within the one and only party–the Republican–sectionalism and factionalism were developing, and each section put up its own candidate for the Presidency. Adams, the candidate of the North, fell behind Gen. Andrew Jackson in both popular and electoral votes, but received more than William H. Crawford and Henry Clay. Since no candidate had a majority of electoral votes, the election was decided among the top three by the House of Representatives. Clay, who favored a program similar to that of Adams, threw his crucial support in the House to the New Englander.</a:t>
            </a:r>
          </a:p>
          <a:p>
            <a:pPr algn="l"/>
            <a:r>
              <a:rPr lang="en-US" sz="6000" b="0" i="0" dirty="0">
                <a:solidFill>
                  <a:srgbClr val="0A2458"/>
                </a:solidFill>
                <a:effectLst/>
              </a:rPr>
              <a:t>Upon becoming President, Adams appointed Clay as Secretary of State. Jackson and his angry followers charged that a “corrupt bargain” had taken place and immediately began their campaign to wrest the Presidency from Adams in 1828.</a:t>
            </a:r>
          </a:p>
          <a:p>
            <a:pPr algn="l"/>
            <a:r>
              <a:rPr lang="en-US" sz="6000" b="0" i="0" dirty="0">
                <a:solidFill>
                  <a:srgbClr val="0A2458"/>
                </a:solidFill>
                <a:effectLst/>
              </a:rPr>
              <a:t>Well aware that he would face hostility in Congress, Adams nevertheless proclaimed in his first Annual Message a spectacular national program. He proposed that the Federal Government bring the sections together with a network of highways and canals, and that it develop and conserve the public domain, using funds from the sale of public lands. In 1828, he broke ground for the 185-mile C &amp; 0 Canal.</a:t>
            </a:r>
          </a:p>
          <a:p>
            <a:pPr algn="l"/>
            <a:r>
              <a:rPr lang="en-US" sz="6000" b="0" i="0" dirty="0">
                <a:solidFill>
                  <a:srgbClr val="0A2458"/>
                </a:solidFill>
                <a:effectLst/>
              </a:rPr>
              <a:t>Adams also urged the United States to take a lead in the development of the arts and sciences through the establishment of a national university, the financing of scientific expeditions, and the erection of an observatory. His critics declared such measures transcended constitutional limitations.</a:t>
            </a:r>
          </a:p>
          <a:p>
            <a:pPr algn="l"/>
            <a:r>
              <a:rPr lang="en-US" sz="6000" b="0" i="0" dirty="0">
                <a:solidFill>
                  <a:srgbClr val="0A2458"/>
                </a:solidFill>
                <a:effectLst/>
              </a:rPr>
              <a:t>The campaign of 1828, in which his Jacksonian opponents charged him with corruption and public plunder, was an ordeal Adams did not easily bear. After his defeat he returned to Massachusetts, expecting to spend the remainder of his life enjoying his farm and his books.</a:t>
            </a:r>
          </a:p>
          <a:p>
            <a:pPr algn="l"/>
            <a:r>
              <a:rPr lang="en-US" sz="6000" b="0" i="0" dirty="0">
                <a:solidFill>
                  <a:srgbClr val="0A2458"/>
                </a:solidFill>
                <a:effectLst/>
              </a:rPr>
              <a:t>Unexpectedly, in 1830, the Plymouth district elected him to the House of Representatives, and there for the remainder of his life he served as a powerful leader. Above all, he fought against circumscription of civil liberties.</a:t>
            </a:r>
          </a:p>
          <a:p>
            <a:pPr algn="l"/>
            <a:r>
              <a:rPr lang="en-US" sz="6000" b="0" i="0" dirty="0">
                <a:solidFill>
                  <a:srgbClr val="0A2458"/>
                </a:solidFill>
                <a:effectLst/>
              </a:rPr>
              <a:t>In 1836 southern Congressmen passed a “gag rule” providing that the House automatically table petitions against slavery. Adams tirelessly fought the rule for eight years until finally he obtained its repeal.</a:t>
            </a:r>
          </a:p>
          <a:p>
            <a:pPr algn="l"/>
            <a:r>
              <a:rPr lang="en-US" sz="6000" b="0" i="0" dirty="0">
                <a:solidFill>
                  <a:srgbClr val="0A2458"/>
                </a:solidFill>
                <a:effectLst/>
              </a:rPr>
              <a:t>In 1848, he collapsed on the floor of the House from a stroke and was carried to the Speaker’s Room, where two days later he died. He was buried–as were his father, mother, and wife–at First Parish Church in Quincy. To the end, “Old Man Eloquent” had fought for what he considered right.</a:t>
            </a:r>
          </a:p>
          <a:p>
            <a:endParaRPr lang="en-US" dirty="0"/>
          </a:p>
        </p:txBody>
      </p:sp>
      <p:pic>
        <p:nvPicPr>
          <p:cNvPr id="2050" name="Picture 2" descr="Portrait of John Quincy Adams, the 6th President of the United States">
            <a:extLst>
              <a:ext uri="{FF2B5EF4-FFF2-40B4-BE49-F238E27FC236}">
                <a16:creationId xmlns:a16="http://schemas.microsoft.com/office/drawing/2014/main" id="{A34D61B8-2FD7-45CF-A666-9730B7906E0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827783"/>
            <a:ext cx="3206127" cy="32061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9AC430C9-09FF-4868-8FB3-50A3D2FFCE3B}"/>
              </a:ext>
            </a:extLst>
          </p:cNvPr>
          <p:cNvGraphicFramePr>
            <a:graphicFrameLocks noGrp="1"/>
          </p:cNvGraphicFramePr>
          <p:nvPr>
            <p:extLst>
              <p:ext uri="{D42A27DB-BD31-4B8C-83A1-F6EECF244321}">
                <p14:modId xmlns:p14="http://schemas.microsoft.com/office/powerpoint/2010/main" val="1790367107"/>
              </p:ext>
            </p:extLst>
          </p:nvPr>
        </p:nvGraphicFramePr>
        <p:xfrm>
          <a:off x="0" y="0"/>
          <a:ext cx="3206127" cy="1209822"/>
        </p:xfrm>
        <a:graphic>
          <a:graphicData uri="http://schemas.openxmlformats.org/drawingml/2006/table">
            <a:tbl>
              <a:tblPr firstRow="1" bandRow="1">
                <a:tableStyleId>{2D5ABB26-0587-4C30-8999-92F81FD0307C}</a:tableStyleId>
              </a:tblPr>
              <a:tblGrid>
                <a:gridCol w="3206127">
                  <a:extLst>
                    <a:ext uri="{9D8B030D-6E8A-4147-A177-3AD203B41FA5}">
                      <a16:colId xmlns:a16="http://schemas.microsoft.com/office/drawing/2014/main" val="729838759"/>
                    </a:ext>
                  </a:extLst>
                </a:gridCol>
              </a:tblGrid>
              <a:tr h="1209822">
                <a:tc>
                  <a:txBody>
                    <a:bodyPr/>
                    <a:lstStyle/>
                    <a:p>
                      <a:pPr algn="ctr"/>
                      <a:r>
                        <a:rPr lang="en-US" sz="1800" b="0" i="0" kern="1200" cap="small" dirty="0">
                          <a:solidFill>
                            <a:schemeClr val="tx1"/>
                          </a:solidFill>
                          <a:effectLst/>
                          <a:latin typeface="+mn-lt"/>
                          <a:ea typeface="+mn-ea"/>
                          <a:cs typeface="+mn-cs"/>
                        </a:rPr>
                        <a:t>John Quincy Adams</a:t>
                      </a:r>
                    </a:p>
                    <a:p>
                      <a:pPr algn="ctr"/>
                      <a:r>
                        <a:rPr lang="en-US" sz="1800" b="0" i="0" kern="1200" cap="all" dirty="0">
                          <a:solidFill>
                            <a:schemeClr val="tx1"/>
                          </a:solidFill>
                          <a:effectLst/>
                          <a:latin typeface="+mn-lt"/>
                          <a:ea typeface="+mn-ea"/>
                          <a:cs typeface="+mn-cs"/>
                        </a:rPr>
                        <a:t>THE 6TH PRESIDENT OF THE UNITED STATES</a:t>
                      </a:r>
                    </a:p>
                    <a:p>
                      <a:endParaRPr lang="en-US" dirty="0"/>
                    </a:p>
                  </a:txBody>
                  <a:tcPr/>
                </a:tc>
                <a:extLst>
                  <a:ext uri="{0D108BD9-81ED-4DB2-BD59-A6C34878D82A}">
                    <a16:rowId xmlns:a16="http://schemas.microsoft.com/office/drawing/2014/main" val="3601990002"/>
                  </a:ext>
                </a:extLst>
              </a:tr>
            </a:tbl>
          </a:graphicData>
        </a:graphic>
      </p:graphicFrame>
    </p:spTree>
    <p:extLst>
      <p:ext uri="{BB962C8B-B14F-4D97-AF65-F5344CB8AC3E}">
        <p14:creationId xmlns:p14="http://schemas.microsoft.com/office/powerpoint/2010/main" val="1224576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A28D0B-711C-4ABC-9EDE-9139975C100A}"/>
              </a:ext>
            </a:extLst>
          </p:cNvPr>
          <p:cNvSpPr>
            <a:spLocks noGrp="1"/>
          </p:cNvSpPr>
          <p:nvPr>
            <p:ph sz="half" idx="2"/>
          </p:nvPr>
        </p:nvSpPr>
        <p:spPr>
          <a:xfrm>
            <a:off x="3021037" y="0"/>
            <a:ext cx="9235440" cy="6858000"/>
          </a:xfrm>
        </p:spPr>
        <p:txBody>
          <a:bodyPr>
            <a:normAutofit fontScale="25000" lnSpcReduction="20000"/>
          </a:bodyPr>
          <a:lstStyle/>
          <a:p>
            <a:pPr algn="l"/>
            <a:r>
              <a:rPr lang="en-US" sz="6000" b="0" i="0" dirty="0">
                <a:solidFill>
                  <a:srgbClr val="0A2458"/>
                </a:solidFill>
                <a:effectLst/>
              </a:rPr>
              <a:t>More nearly than any of his predecessors, Andrew Jackson was elected by popular vote; as President he sought to act as the direct representative of the common man.</a:t>
            </a:r>
          </a:p>
          <a:p>
            <a:pPr algn="l"/>
            <a:r>
              <a:rPr lang="en-US" sz="6000" b="0" i="0" dirty="0">
                <a:solidFill>
                  <a:srgbClr val="0A2458"/>
                </a:solidFill>
                <a:effectLst/>
              </a:rPr>
              <a:t>Born in a backwoods settlement in the Carolinas in 1767, he received sporadic education. But in his late teens he read law for about two years, and he became an outstanding young lawyer in Tennessee. Fiercely jealous of his honor, he engaged in brawls, and in a duel killed a man who cast an unjustified slur on his wife Rachel.</a:t>
            </a:r>
          </a:p>
          <a:p>
            <a:pPr algn="l"/>
            <a:r>
              <a:rPr lang="en-US" sz="6000" b="0" i="0" dirty="0">
                <a:solidFill>
                  <a:srgbClr val="0A2458"/>
                </a:solidFill>
                <a:effectLst/>
              </a:rPr>
              <a:t>Jackson prospered sufficiently to buy slaves and to build a mansion, the Hermitage, near Nashville. He was the first man elected from Tennessee to the House of Representatives, and he served briefly in the Senate. A major general in the War of 1812, Jackson became a national hero when he defeated the British at New Orleans.</a:t>
            </a:r>
          </a:p>
          <a:p>
            <a:pPr algn="l"/>
            <a:r>
              <a:rPr lang="en-US" sz="6000" b="0" i="0" dirty="0">
                <a:solidFill>
                  <a:srgbClr val="0A2458"/>
                </a:solidFill>
                <a:effectLst/>
              </a:rPr>
              <a:t>In 1824 some state political factions rallied around Jackson; by 1828 enough had joined “Old Hickory” to win numerous state elections and control of the Federal administration in Washington.</a:t>
            </a:r>
          </a:p>
          <a:p>
            <a:pPr algn="l"/>
            <a:r>
              <a:rPr lang="en-US" sz="6000" b="0" i="0" dirty="0">
                <a:solidFill>
                  <a:srgbClr val="0A2458"/>
                </a:solidFill>
                <a:effectLst/>
              </a:rPr>
              <a:t>In his first Annual Message to Congress, Jackson recommended eliminating the Electoral College. He also tried to democratize Federal officeholding. Already state machines were being built on patronage, and a New York Senator openly proclaimed “that to the victors belong the spoils. . . . ”</a:t>
            </a:r>
          </a:p>
          <a:p>
            <a:pPr algn="l"/>
            <a:r>
              <a:rPr lang="en-US" sz="6000" b="0" i="0" dirty="0">
                <a:solidFill>
                  <a:srgbClr val="0A2458"/>
                </a:solidFill>
                <a:effectLst/>
              </a:rPr>
              <a:t>Jackson took a milder view. Decrying officeholders who seemed to enjoy life tenure, he believed Government duties could be “so plain and simple” that offices should rotate among deserving applicants.</a:t>
            </a:r>
          </a:p>
          <a:p>
            <a:pPr algn="l"/>
            <a:r>
              <a:rPr lang="en-US" sz="6000" b="0" i="0" dirty="0">
                <a:solidFill>
                  <a:srgbClr val="0A2458"/>
                </a:solidFill>
                <a:effectLst/>
              </a:rPr>
              <a:t>As national politics polarized around Jackson and his opposition, two parties grew out of the old Republican Party–the Democratic Republicans, or Democrats, adhering to Jackson; and the National Republicans, or Whigs, opposing him.</a:t>
            </a:r>
          </a:p>
          <a:p>
            <a:pPr algn="l"/>
            <a:r>
              <a:rPr lang="en-US" sz="6000" b="0" i="0" dirty="0">
                <a:solidFill>
                  <a:srgbClr val="0A2458"/>
                </a:solidFill>
                <a:effectLst/>
              </a:rPr>
              <a:t>Henry Clay, Daniel Webster, and other Whig leaders proclaimed themselves defenders of popular liberties against the usurpation of Jackson. Hostile cartoonists portrayed him as King Andrew I.</a:t>
            </a:r>
          </a:p>
          <a:p>
            <a:pPr algn="l"/>
            <a:r>
              <a:rPr lang="en-US" sz="6000" b="0" i="0" dirty="0">
                <a:solidFill>
                  <a:srgbClr val="0A2458"/>
                </a:solidFill>
                <a:effectLst/>
              </a:rPr>
              <a:t>Behind their accusations lay the fact that Jackson, unlike previous Presidents, did not defer to Congress in policy-making but used his power of the veto and his party leadership to assume command.</a:t>
            </a:r>
          </a:p>
          <a:p>
            <a:pPr algn="l"/>
            <a:r>
              <a:rPr lang="en-US" sz="6000" b="0" i="0" dirty="0">
                <a:solidFill>
                  <a:srgbClr val="0A2458"/>
                </a:solidFill>
                <a:effectLst/>
              </a:rPr>
              <a:t>The greatest party battle centered around the Second Bank of the United States, a private corporation but virtually a Government-sponsored monopoly. When Jackson appeared hostile toward it, the Bank threw its power against him.</a:t>
            </a:r>
          </a:p>
          <a:p>
            <a:pPr algn="l"/>
            <a:r>
              <a:rPr lang="en-US" sz="6000" b="0" i="0" dirty="0">
                <a:solidFill>
                  <a:srgbClr val="0A2458"/>
                </a:solidFill>
                <a:effectLst/>
              </a:rPr>
              <a:t>Clay and Webster, who had acted as attorneys for the Bank, led the fight for its </a:t>
            </a:r>
            <a:r>
              <a:rPr lang="en-US" sz="6000" b="0" i="0" dirty="0" err="1">
                <a:solidFill>
                  <a:srgbClr val="0A2458"/>
                </a:solidFill>
                <a:effectLst/>
              </a:rPr>
              <a:t>recharter</a:t>
            </a:r>
            <a:r>
              <a:rPr lang="en-US" sz="6000" b="0" i="0" dirty="0">
                <a:solidFill>
                  <a:srgbClr val="0A2458"/>
                </a:solidFill>
                <a:effectLst/>
              </a:rPr>
              <a:t> in Congress. “The bank,” Jackson told Martin Van Buren, “is trying to kill me, but I will kill it!” Jackson, in vetoing the </a:t>
            </a:r>
            <a:r>
              <a:rPr lang="en-US" sz="6000" b="0" i="0" dirty="0" err="1">
                <a:solidFill>
                  <a:srgbClr val="0A2458"/>
                </a:solidFill>
                <a:effectLst/>
              </a:rPr>
              <a:t>recharter</a:t>
            </a:r>
            <a:r>
              <a:rPr lang="en-US" sz="6000" b="0" i="0" dirty="0">
                <a:solidFill>
                  <a:srgbClr val="0A2458"/>
                </a:solidFill>
                <a:effectLst/>
              </a:rPr>
              <a:t> bill, charged the Bank with undue economic privilege.</a:t>
            </a:r>
          </a:p>
          <a:p>
            <a:pPr algn="l"/>
            <a:r>
              <a:rPr lang="en-US" sz="6000" b="0" i="0" dirty="0">
                <a:solidFill>
                  <a:srgbClr val="0A2458"/>
                </a:solidFill>
                <a:effectLst/>
              </a:rPr>
              <a:t>His views won approval from the American electorate; in 1832 he polled more than 56 percent of the popular vote and almost five times as many electoral votes as Clay.</a:t>
            </a:r>
          </a:p>
          <a:p>
            <a:pPr algn="l"/>
            <a:r>
              <a:rPr lang="en-US" sz="6000" b="0" i="0" dirty="0">
                <a:solidFill>
                  <a:srgbClr val="0A2458"/>
                </a:solidFill>
                <a:effectLst/>
              </a:rPr>
              <a:t>Jackson met head-on the challenge of John C. Calhoun, leader of forces trying to rid themselves of a high protective tariff.</a:t>
            </a:r>
          </a:p>
          <a:p>
            <a:pPr algn="l"/>
            <a:r>
              <a:rPr lang="en-US" sz="6000" b="0" i="0" dirty="0">
                <a:solidFill>
                  <a:srgbClr val="0A2458"/>
                </a:solidFill>
                <a:effectLst/>
              </a:rPr>
              <a:t>When South Carolina undertook to nullify the tariff, Jackson ordered armed forces to Charleston and privately threatened to hang Calhoun. Violence seemed imminent until Clay negotiated a compromise: tariffs were lowered and South Carolina dropped nullification.</a:t>
            </a:r>
          </a:p>
          <a:p>
            <a:pPr algn="l"/>
            <a:r>
              <a:rPr lang="en-US" sz="6000" b="0" i="0" dirty="0">
                <a:solidFill>
                  <a:srgbClr val="0A2458"/>
                </a:solidFill>
                <a:effectLst/>
              </a:rPr>
              <a:t>In January of 1832, while the President was dining with friends at the White House, someone whispered to him that the Senate had rejected the nomination of Martin Van Buren as Minister to England. Jackson jumped to his feet and exclaimed, “By the Eternal! I’ll smash them!” So he did. His favorite, Van Buren, became Vice President, and succeeded to the Presidency when “Old Hickory” retired to the Hermitage, where he died in June 1845.</a:t>
            </a:r>
          </a:p>
          <a:p>
            <a:endParaRPr lang="en-US" dirty="0"/>
          </a:p>
        </p:txBody>
      </p:sp>
      <p:pic>
        <p:nvPicPr>
          <p:cNvPr id="3074" name="Picture 2" descr="Portrait of Andrew Jackson, the 7th President of the United States">
            <a:extLst>
              <a:ext uri="{FF2B5EF4-FFF2-40B4-BE49-F238E27FC236}">
                <a16:creationId xmlns:a16="http://schemas.microsoft.com/office/drawing/2014/main" id="{82DF0179-77BF-4F3F-97B3-4C0AC5DDA06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978519"/>
            <a:ext cx="3220195" cy="32128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A6DF39B3-C840-4747-968E-C39B604B38C9}"/>
              </a:ext>
            </a:extLst>
          </p:cNvPr>
          <p:cNvGraphicFramePr>
            <a:graphicFrameLocks noGrp="1"/>
          </p:cNvGraphicFramePr>
          <p:nvPr>
            <p:extLst>
              <p:ext uri="{D42A27DB-BD31-4B8C-83A1-F6EECF244321}">
                <p14:modId xmlns:p14="http://schemas.microsoft.com/office/powerpoint/2010/main" val="1978420410"/>
              </p:ext>
            </p:extLst>
          </p:nvPr>
        </p:nvGraphicFramePr>
        <p:xfrm>
          <a:off x="0" y="0"/>
          <a:ext cx="3021037" cy="1209822"/>
        </p:xfrm>
        <a:graphic>
          <a:graphicData uri="http://schemas.openxmlformats.org/drawingml/2006/table">
            <a:tbl>
              <a:tblPr firstRow="1" bandRow="1">
                <a:tableStyleId>{2D5ABB26-0587-4C30-8999-92F81FD0307C}</a:tableStyleId>
              </a:tblPr>
              <a:tblGrid>
                <a:gridCol w="3021037">
                  <a:extLst>
                    <a:ext uri="{9D8B030D-6E8A-4147-A177-3AD203B41FA5}">
                      <a16:colId xmlns:a16="http://schemas.microsoft.com/office/drawing/2014/main" val="3247739978"/>
                    </a:ext>
                  </a:extLst>
                </a:gridCol>
              </a:tblGrid>
              <a:tr h="1209822">
                <a:tc>
                  <a:txBody>
                    <a:bodyPr/>
                    <a:lstStyle/>
                    <a:p>
                      <a:pPr algn="ctr"/>
                      <a:r>
                        <a:rPr lang="en-US" b="0" i="0" cap="small" dirty="0">
                          <a:solidFill>
                            <a:srgbClr val="0A2458"/>
                          </a:solidFill>
                          <a:effectLst/>
                          <a:latin typeface="MercuryTextG2-Semibold-Pro_Web"/>
                        </a:rPr>
                        <a:t>Andrew Jackson</a:t>
                      </a:r>
                    </a:p>
                    <a:p>
                      <a:pPr algn="ctr"/>
                      <a:r>
                        <a:rPr lang="en-US" b="0" i="0" cap="all" dirty="0">
                          <a:solidFill>
                            <a:srgbClr val="0A2458"/>
                          </a:solidFill>
                          <a:effectLst/>
                          <a:latin typeface="Decimal-Medium_Web"/>
                        </a:rPr>
                        <a:t>THE 7TH PRESIDENT OF THE UNITED STATES</a:t>
                      </a:r>
                    </a:p>
                    <a:p>
                      <a:endParaRPr lang="en-US" dirty="0"/>
                    </a:p>
                  </a:txBody>
                  <a:tcPr/>
                </a:tc>
                <a:extLst>
                  <a:ext uri="{0D108BD9-81ED-4DB2-BD59-A6C34878D82A}">
                    <a16:rowId xmlns:a16="http://schemas.microsoft.com/office/drawing/2014/main" val="1197989269"/>
                  </a:ext>
                </a:extLst>
              </a:tr>
            </a:tbl>
          </a:graphicData>
        </a:graphic>
      </p:graphicFrame>
    </p:spTree>
    <p:extLst>
      <p:ext uri="{BB962C8B-B14F-4D97-AF65-F5344CB8AC3E}">
        <p14:creationId xmlns:p14="http://schemas.microsoft.com/office/powerpoint/2010/main" val="105814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8DA417-8D81-4E07-B8CB-470B09480F00}"/>
              </a:ext>
            </a:extLst>
          </p:cNvPr>
          <p:cNvSpPr>
            <a:spLocks noGrp="1"/>
          </p:cNvSpPr>
          <p:nvPr>
            <p:ph sz="half" idx="2"/>
          </p:nvPr>
        </p:nvSpPr>
        <p:spPr>
          <a:xfrm>
            <a:off x="2936632" y="0"/>
            <a:ext cx="9326880" cy="6858000"/>
          </a:xfrm>
        </p:spPr>
        <p:txBody>
          <a:bodyPr>
            <a:normAutofit fontScale="25000" lnSpcReduction="20000"/>
          </a:bodyPr>
          <a:lstStyle/>
          <a:p>
            <a:pPr algn="l"/>
            <a:r>
              <a:rPr lang="en-US" sz="6000" b="0" i="0" dirty="0">
                <a:solidFill>
                  <a:srgbClr val="0A2458"/>
                </a:solidFill>
                <a:effectLst/>
              </a:rPr>
              <a:t>Only about 5 feet, 6 inches tall, but trim and erect, Martin Van Buren dressed fastidiously. His impeccable appearance belied his amiability–and his humble background. Of Dutch descent, he was born in 1782, the son of a tavernkeeper and farmer, in Kinderhook, New York.</a:t>
            </a:r>
          </a:p>
          <a:p>
            <a:pPr algn="l"/>
            <a:r>
              <a:rPr lang="en-US" sz="6000" b="0" i="0" dirty="0">
                <a:solidFill>
                  <a:srgbClr val="0A2458"/>
                </a:solidFill>
                <a:effectLst/>
              </a:rPr>
              <a:t>As a young lawyer he became involved in New York politics. As leader of the “Albany Regency,” an effective New York political organization, he shrewdly dispensed public offices and bounty in a fashion calculated to bring votes. Yet he faithfully fulfilled official duties, and in 1821 was elected to the United States Senate.</a:t>
            </a:r>
          </a:p>
          <a:p>
            <a:pPr algn="l"/>
            <a:r>
              <a:rPr lang="en-US" sz="6000" b="0" i="0" dirty="0">
                <a:solidFill>
                  <a:srgbClr val="0A2458"/>
                </a:solidFill>
                <a:effectLst/>
              </a:rPr>
              <a:t>By 1827 he had emerged as the principal northern leader for Andrew Jackson. President Jackson rewarded Van Buren by appointing him Secretary of State. As the Cabinet Members appointed at John C. Calhoun’s recommendation began to demonstrate only secondary loyalty to Jackson, Van Buren emerged as the President’s most trusted adviser. Jackson referred to him as, “a true man with no guile.”</a:t>
            </a:r>
          </a:p>
          <a:p>
            <a:pPr algn="l"/>
            <a:r>
              <a:rPr lang="en-US" sz="6000" b="0" i="0" dirty="0">
                <a:solidFill>
                  <a:srgbClr val="0A2458"/>
                </a:solidFill>
                <a:effectLst/>
              </a:rPr>
              <a:t>The rift in the Cabinet became serious because of Jackson’s differences with Calhoun, a Presidential aspirant. Van Buren suggested a way out of an eventual impasse: he and Secretary of War Eaton resigned, so that Calhoun men would also resign. Jackson appointed a new Cabinet, and sought again to reward Van Buren by appointing him Minister to Great Britain. Vice President Calhoun, as President of the Senate, cast the deciding vote against the appointment–and made a martyr of Van Buren.</a:t>
            </a:r>
          </a:p>
          <a:p>
            <a:pPr algn="l"/>
            <a:r>
              <a:rPr lang="en-US" sz="6000" b="0" i="0" dirty="0">
                <a:solidFill>
                  <a:srgbClr val="0A2458"/>
                </a:solidFill>
                <a:effectLst/>
              </a:rPr>
              <a:t>The “Little Magician” was elected Vice President on the Jacksonian ticket in 1832, and won the Presidency in 1836.</a:t>
            </a:r>
          </a:p>
          <a:p>
            <a:pPr algn="l"/>
            <a:r>
              <a:rPr lang="en-US" sz="6000" b="0" i="0" dirty="0">
                <a:solidFill>
                  <a:srgbClr val="0A2458"/>
                </a:solidFill>
                <a:effectLst/>
              </a:rPr>
              <a:t>Van Buren devoted his Inaugural Address to a discourse upon the American experiment as an example to the rest of the world. The country was prosperous, but less than three months later the panic of 1837 punctured the prosperity.</a:t>
            </a:r>
          </a:p>
          <a:p>
            <a:pPr algn="l"/>
            <a:r>
              <a:rPr lang="en-US" sz="6000" b="0" i="0" dirty="0">
                <a:solidFill>
                  <a:srgbClr val="0A2458"/>
                </a:solidFill>
                <a:effectLst/>
              </a:rPr>
              <a:t>Basically, the trouble was the 19th-century cyclical economy of “boom and bust,” which was following its regular pattern, but Jackson’s financial measures contributed to the crash. His destruction of the Second Bank of the United States had removed restrictions upon the inflationary practices of some state banks; wild speculation in lands, based on easy bank credit, had swept the West. To end this speculation, Jackson in 1836 had issued a Specie Circular requiring that lands be purchased with hard money–gold or silver.</a:t>
            </a:r>
          </a:p>
          <a:p>
            <a:pPr algn="l"/>
            <a:r>
              <a:rPr lang="en-US" sz="6000" b="0" i="0" dirty="0">
                <a:solidFill>
                  <a:srgbClr val="0A2458"/>
                </a:solidFill>
                <a:effectLst/>
              </a:rPr>
              <a:t>In 1837 the panic began. Hundreds of banks and businesses failed. Thousands lost their lands. For about five years the United States was wracked by the worst depression thus far in its history.</a:t>
            </a:r>
          </a:p>
          <a:p>
            <a:pPr algn="l"/>
            <a:r>
              <a:rPr lang="en-US" sz="6000" b="0" i="0" dirty="0">
                <a:solidFill>
                  <a:srgbClr val="0A2458"/>
                </a:solidFill>
                <a:effectLst/>
              </a:rPr>
              <a:t>Programs applied decades later to alleviate economic crisis eluded both Van Buren and his opponents. Van Buren’s remedy–continuing Jackson’s deflationary policies–only deepened and prolonged the depression.</a:t>
            </a:r>
          </a:p>
          <a:p>
            <a:pPr algn="l"/>
            <a:r>
              <a:rPr lang="en-US" sz="6000" b="0" i="0" dirty="0">
                <a:solidFill>
                  <a:srgbClr val="0A2458"/>
                </a:solidFill>
                <a:effectLst/>
              </a:rPr>
              <a:t>Declaring that the panic was due to recklessness in business and overexpansion of credit, Van Buren devoted himself to maintaining the solvency of the national Government. He opposed not only the creation of a new Bank of the United States but also the placing of Government funds in state banks. He fought for the establishment of an independent treasury system to handle Government transactions. As for Federal aid to internal improvements, he cut off expenditures so completely that the Government even sold the tools it had used on public works.</a:t>
            </a:r>
          </a:p>
          <a:p>
            <a:pPr algn="l"/>
            <a:r>
              <a:rPr lang="en-US" sz="6000" b="0" i="0" dirty="0">
                <a:solidFill>
                  <a:srgbClr val="0A2458"/>
                </a:solidFill>
                <a:effectLst/>
              </a:rPr>
              <a:t>Inclined more and more to oppose the expansion of slavery, Van Buren blocked the annexation of Texas because it assuredly would add to slave territory–and it might bring war with Mexico.</a:t>
            </a:r>
          </a:p>
          <a:p>
            <a:pPr algn="l"/>
            <a:r>
              <a:rPr lang="en-US" sz="6000" b="0" i="0" dirty="0">
                <a:solidFill>
                  <a:srgbClr val="0A2458"/>
                </a:solidFill>
                <a:effectLst/>
              </a:rPr>
              <a:t>Defeated by the Whigs in 1840 for reelection, he was an unsuccessful candidate for President on the Free Soil ticket in 1848. He died in 1862.</a:t>
            </a:r>
          </a:p>
          <a:p>
            <a:endParaRPr lang="en-US" dirty="0"/>
          </a:p>
        </p:txBody>
      </p:sp>
      <p:pic>
        <p:nvPicPr>
          <p:cNvPr id="4098" name="Picture 2" descr="Portrait of Martin Van Buren, the 8th President of the United States">
            <a:extLst>
              <a:ext uri="{FF2B5EF4-FFF2-40B4-BE49-F238E27FC236}">
                <a16:creationId xmlns:a16="http://schemas.microsoft.com/office/drawing/2014/main" id="{CF4BF430-6E5D-45DC-B436-64674C5C953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88720"/>
            <a:ext cx="3121721" cy="31217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7E1AFB6E-9523-46BD-9B71-106DD1E7EE25}"/>
              </a:ext>
            </a:extLst>
          </p:cNvPr>
          <p:cNvGraphicFramePr>
            <a:graphicFrameLocks noGrp="1"/>
          </p:cNvGraphicFramePr>
          <p:nvPr>
            <p:extLst>
              <p:ext uri="{D42A27DB-BD31-4B8C-83A1-F6EECF244321}">
                <p14:modId xmlns:p14="http://schemas.microsoft.com/office/powerpoint/2010/main" val="1289164980"/>
              </p:ext>
            </p:extLst>
          </p:nvPr>
        </p:nvGraphicFramePr>
        <p:xfrm>
          <a:off x="0" y="0"/>
          <a:ext cx="3121721" cy="1188720"/>
        </p:xfrm>
        <a:graphic>
          <a:graphicData uri="http://schemas.openxmlformats.org/drawingml/2006/table">
            <a:tbl>
              <a:tblPr firstRow="1" bandRow="1">
                <a:tableStyleId>{2D5ABB26-0587-4C30-8999-92F81FD0307C}</a:tableStyleId>
              </a:tblPr>
              <a:tblGrid>
                <a:gridCol w="3121721">
                  <a:extLst>
                    <a:ext uri="{9D8B030D-6E8A-4147-A177-3AD203B41FA5}">
                      <a16:colId xmlns:a16="http://schemas.microsoft.com/office/drawing/2014/main" val="1732103483"/>
                    </a:ext>
                  </a:extLst>
                </a:gridCol>
              </a:tblGrid>
              <a:tr h="1026942">
                <a:tc>
                  <a:txBody>
                    <a:bodyPr/>
                    <a:lstStyle/>
                    <a:p>
                      <a:pPr algn="ctr"/>
                      <a:r>
                        <a:rPr lang="en-US" sz="1800" b="0" i="0" kern="1200" cap="small" dirty="0">
                          <a:solidFill>
                            <a:schemeClr val="tx1"/>
                          </a:solidFill>
                          <a:effectLst/>
                          <a:latin typeface="+mn-lt"/>
                          <a:ea typeface="+mn-ea"/>
                          <a:cs typeface="+mn-cs"/>
                        </a:rPr>
                        <a:t>Martin Van Buren</a:t>
                      </a:r>
                    </a:p>
                    <a:p>
                      <a:pPr algn="ctr"/>
                      <a:r>
                        <a:rPr lang="en-US" sz="1800" b="0" i="0" kern="1200" cap="all" dirty="0">
                          <a:solidFill>
                            <a:schemeClr val="tx1"/>
                          </a:solidFill>
                          <a:effectLst/>
                          <a:latin typeface="+mn-lt"/>
                          <a:ea typeface="+mn-ea"/>
                          <a:cs typeface="+mn-cs"/>
                        </a:rPr>
                        <a:t>THE 8TH PRESIDENT OF THE UNITED STATES</a:t>
                      </a:r>
                    </a:p>
                    <a:p>
                      <a:endParaRPr lang="en-US" dirty="0"/>
                    </a:p>
                  </a:txBody>
                  <a:tcPr/>
                </a:tc>
                <a:extLst>
                  <a:ext uri="{0D108BD9-81ED-4DB2-BD59-A6C34878D82A}">
                    <a16:rowId xmlns:a16="http://schemas.microsoft.com/office/drawing/2014/main" val="2017253257"/>
                  </a:ext>
                </a:extLst>
              </a:tr>
            </a:tbl>
          </a:graphicData>
        </a:graphic>
      </p:graphicFrame>
    </p:spTree>
    <p:extLst>
      <p:ext uri="{BB962C8B-B14F-4D97-AF65-F5344CB8AC3E}">
        <p14:creationId xmlns:p14="http://schemas.microsoft.com/office/powerpoint/2010/main" val="2907036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4C9D62-E4EE-4FB5-8DE5-782A580A1E3E}"/>
              </a:ext>
            </a:extLst>
          </p:cNvPr>
          <p:cNvSpPr>
            <a:spLocks noGrp="1"/>
          </p:cNvSpPr>
          <p:nvPr>
            <p:ph sz="half" idx="2"/>
          </p:nvPr>
        </p:nvSpPr>
        <p:spPr>
          <a:xfrm>
            <a:off x="3386797" y="0"/>
            <a:ext cx="8778240" cy="6858001"/>
          </a:xfrm>
        </p:spPr>
        <p:txBody>
          <a:bodyPr>
            <a:normAutofit fontScale="25000" lnSpcReduction="20000"/>
          </a:bodyPr>
          <a:lstStyle/>
          <a:p>
            <a:pPr algn="l"/>
            <a:r>
              <a:rPr lang="en-US" sz="6000" b="0" i="0" dirty="0">
                <a:solidFill>
                  <a:srgbClr val="0A2458"/>
                </a:solidFill>
                <a:effectLst/>
              </a:rPr>
              <a:t>“Give him a barrel of hard cider and settle a pension of two thousand a year on him, and my word for it,” a Democratic newspaper foolishly gibed, “he will sit … by the side of a ‘sea coal’ fire, and study moral philosophy. ” The Whigs, seizing on this political misstep, in 1840 presented their candidate William Henry Harrison as a simple frontier Indian fighter, living in a log cabin and drinking cider, in sharp contrast to an aristocratic champagne-sipping Van Buren.</a:t>
            </a:r>
          </a:p>
          <a:p>
            <a:pPr algn="l"/>
            <a:r>
              <a:rPr lang="en-US" sz="6000" b="0" i="0" dirty="0">
                <a:solidFill>
                  <a:srgbClr val="0A2458"/>
                </a:solidFill>
                <a:effectLst/>
              </a:rPr>
              <a:t>Harrison was in fact a scion of the Virginia planter aristocracy. He was born at Berkeley in 1773. He studied classics and history at Hampden-Sydney College, then began the study of medicine in Richmond.</a:t>
            </a:r>
          </a:p>
          <a:p>
            <a:pPr algn="l"/>
            <a:r>
              <a:rPr lang="en-US" sz="6000" b="0" i="0" dirty="0">
                <a:solidFill>
                  <a:srgbClr val="0A2458"/>
                </a:solidFill>
                <a:effectLst/>
              </a:rPr>
              <a:t>Suddenly, that same year, 1791, Harrison switched interests. He obtained a commission as ensign in the First Infantry of the Regular Army, and headed to the Northwest, where he spent much of his life.</a:t>
            </a:r>
          </a:p>
          <a:p>
            <a:pPr algn="l"/>
            <a:r>
              <a:rPr lang="en-US" sz="6000" b="0" i="0" dirty="0">
                <a:solidFill>
                  <a:srgbClr val="0A2458"/>
                </a:solidFill>
                <a:effectLst/>
              </a:rPr>
              <a:t>In the campaign against the Indians, Harrison served as aide-de-camp to General “Mad Anthony” Wayne at the Battle of Fallen Timbers, which opened most of the Ohio area to settlement. After resigning from the Army in 1798, he became Secretary of the Northwest Territory, was its first delegate to Congress, and helped obtain legislation dividing the Territory into the Northwest and Indiana Territories. In 1801 he became Governor of the Indiana Territory, serving 12 years.</a:t>
            </a:r>
          </a:p>
          <a:p>
            <a:pPr algn="l"/>
            <a:r>
              <a:rPr lang="en-US" sz="6000" b="0" i="0" dirty="0">
                <a:solidFill>
                  <a:srgbClr val="0A2458"/>
                </a:solidFill>
                <a:effectLst/>
              </a:rPr>
              <a:t>His prime task as governor was to obtain title to Indian lands so settlers could press forward into the wilderness. When the Indians retaliated, Harrison was responsible for defending the settlements.</a:t>
            </a:r>
          </a:p>
          <a:p>
            <a:pPr algn="l"/>
            <a:r>
              <a:rPr lang="en-US" sz="6000" b="0" i="0" dirty="0">
                <a:solidFill>
                  <a:srgbClr val="0A2458"/>
                </a:solidFill>
                <a:effectLst/>
              </a:rPr>
              <a:t>The threat against settlers became serious in 1809. An eloquent and energetic chieftain, Tecumseh, with his religious brother, the Prophet, began to strengthen an Indian confederation to prevent further encroachment. In 1811 Harrison received permission to attack the confederacy.</a:t>
            </a:r>
          </a:p>
          <a:p>
            <a:pPr algn="l"/>
            <a:r>
              <a:rPr lang="en-US" sz="6000" b="0" i="0" dirty="0">
                <a:solidFill>
                  <a:srgbClr val="0A2458"/>
                </a:solidFill>
                <a:effectLst/>
              </a:rPr>
              <a:t>While Tecumseh was away seeking more allies, Harrison led about a thousand men toward the Prophet’s town. Suddenly, before dawn on November 7, the Indians attacked his camp on Tippecanoe River. After heavy fighting, Harrison repulsed them, but suffered 190 dead and wounded.</a:t>
            </a:r>
          </a:p>
          <a:p>
            <a:pPr algn="l"/>
            <a:r>
              <a:rPr lang="en-US" sz="6000" b="0" i="0" dirty="0">
                <a:solidFill>
                  <a:srgbClr val="0A2458"/>
                </a:solidFill>
                <a:effectLst/>
              </a:rPr>
              <a:t>The Battle of Tippecanoe, upon which Harrison’s fame was to rest, disrupted Tecumseh’s confederacy but failed to diminish Indian raids. By the spring of 1812, they were again terrorizing the frontier.</a:t>
            </a:r>
          </a:p>
          <a:p>
            <a:pPr algn="l"/>
            <a:r>
              <a:rPr lang="en-US" sz="6000" b="0" i="0" dirty="0">
                <a:solidFill>
                  <a:srgbClr val="0A2458"/>
                </a:solidFill>
                <a:effectLst/>
              </a:rPr>
              <a:t>In the War of 1812 Harrison won more military laurels when he was given the command of the Army in the Northwest with the rank of brigadier general. At the Battle of the Thames, north of Lake Erie, on October 5, 1813, he defeated the combined British and Indian forces, and killed Tecumseh. The Indians scattered, never again to offer serious resistance in what was then called the Northwest.</a:t>
            </a:r>
          </a:p>
          <a:p>
            <a:pPr algn="l"/>
            <a:r>
              <a:rPr lang="en-US" sz="6000" b="0" i="0" dirty="0">
                <a:solidFill>
                  <a:srgbClr val="0A2458"/>
                </a:solidFill>
                <a:effectLst/>
              </a:rPr>
              <a:t>Thereafter Harrison returned to civilian life; the Whigs, in need of a national hero, nominated him for President in 1840. He won by a majority of less than 150,000, but swept the Electoral College, 234 to 60.</a:t>
            </a:r>
          </a:p>
          <a:p>
            <a:pPr algn="l"/>
            <a:r>
              <a:rPr lang="en-US" sz="6000" b="0" i="0" dirty="0">
                <a:solidFill>
                  <a:srgbClr val="0A2458"/>
                </a:solidFill>
                <a:effectLst/>
              </a:rPr>
              <a:t>When he arrived in Washington in February 1841, Harrison let Daniel Webster edit his Inaugural Address, ornate with classical allusions. Webster obtained some deletions, boasting in a jolly fashion that he had killed “seventeen Roman proconsuls as dead as smelts, every one of them.”</a:t>
            </a:r>
          </a:p>
          <a:p>
            <a:pPr algn="l"/>
            <a:r>
              <a:rPr lang="en-US" sz="6000" b="0" i="0" dirty="0">
                <a:solidFill>
                  <a:srgbClr val="0A2458"/>
                </a:solidFill>
                <a:effectLst/>
              </a:rPr>
              <a:t>Webster had reason to be pleased, for while Harrison was nationalistic in his outlook, he emphasized in his Inaugural that he would be obedient to the will of the people as expressed through Congress.</a:t>
            </a:r>
          </a:p>
          <a:p>
            <a:pPr algn="l"/>
            <a:r>
              <a:rPr lang="en-US" sz="6000" b="0" i="0" dirty="0">
                <a:solidFill>
                  <a:srgbClr val="0A2458"/>
                </a:solidFill>
                <a:effectLst/>
              </a:rPr>
              <a:t>But before he had been in office a month, he caught a cold that developed into pneumonia. On April 4, 1841, he died — the first President to die in office — and with him died the Whig program.</a:t>
            </a:r>
          </a:p>
          <a:p>
            <a:br>
              <a:rPr lang="en-US" dirty="0"/>
            </a:br>
            <a:endParaRPr lang="en-US" dirty="0"/>
          </a:p>
        </p:txBody>
      </p:sp>
      <p:pic>
        <p:nvPicPr>
          <p:cNvPr id="5122" name="Picture 2" descr="Portrait of William Henry Harrison, the 9th President of the United States">
            <a:extLst>
              <a:ext uri="{FF2B5EF4-FFF2-40B4-BE49-F238E27FC236}">
                <a16:creationId xmlns:a16="http://schemas.microsoft.com/office/drawing/2014/main" id="{AE574606-5C36-4416-82A6-BB3C8DD276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206647"/>
            <a:ext cx="3562301" cy="3562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A5FA0EED-99E3-44A5-8AFF-DB649AD71B55}"/>
              </a:ext>
            </a:extLst>
          </p:cNvPr>
          <p:cNvGraphicFramePr>
            <a:graphicFrameLocks noGrp="1"/>
          </p:cNvGraphicFramePr>
          <p:nvPr>
            <p:extLst>
              <p:ext uri="{D42A27DB-BD31-4B8C-83A1-F6EECF244321}">
                <p14:modId xmlns:p14="http://schemas.microsoft.com/office/powerpoint/2010/main" val="196275648"/>
              </p:ext>
            </p:extLst>
          </p:nvPr>
        </p:nvGraphicFramePr>
        <p:xfrm>
          <a:off x="0" y="-1"/>
          <a:ext cx="3562301" cy="1206647"/>
        </p:xfrm>
        <a:graphic>
          <a:graphicData uri="http://schemas.openxmlformats.org/drawingml/2006/table">
            <a:tbl>
              <a:tblPr firstRow="1" bandRow="1">
                <a:tableStyleId>{2D5ABB26-0587-4C30-8999-92F81FD0307C}</a:tableStyleId>
              </a:tblPr>
              <a:tblGrid>
                <a:gridCol w="3562301">
                  <a:extLst>
                    <a:ext uri="{9D8B030D-6E8A-4147-A177-3AD203B41FA5}">
                      <a16:colId xmlns:a16="http://schemas.microsoft.com/office/drawing/2014/main" val="656464990"/>
                    </a:ext>
                  </a:extLst>
                </a:gridCol>
              </a:tblGrid>
              <a:tr h="1206647">
                <a:tc>
                  <a:txBody>
                    <a:bodyPr/>
                    <a:lstStyle/>
                    <a:p>
                      <a:pPr algn="ctr"/>
                      <a:r>
                        <a:rPr lang="en-US" sz="1800" b="0" i="0" kern="1200" cap="small" dirty="0">
                          <a:solidFill>
                            <a:schemeClr val="tx1"/>
                          </a:solidFill>
                          <a:effectLst/>
                          <a:latin typeface="+mn-lt"/>
                          <a:ea typeface="+mn-ea"/>
                          <a:cs typeface="+mn-cs"/>
                        </a:rPr>
                        <a:t>William Henry Harrison</a:t>
                      </a:r>
                    </a:p>
                    <a:p>
                      <a:pPr algn="ctr"/>
                      <a:r>
                        <a:rPr lang="en-US" sz="1800" b="0" i="0" kern="1200" cap="all" dirty="0">
                          <a:solidFill>
                            <a:schemeClr val="tx1"/>
                          </a:solidFill>
                          <a:effectLst/>
                          <a:latin typeface="+mn-lt"/>
                          <a:ea typeface="+mn-ea"/>
                          <a:cs typeface="+mn-cs"/>
                        </a:rPr>
                        <a:t>THE 9TH PRESIDENT OF THE UNITED STATES</a:t>
                      </a:r>
                    </a:p>
                    <a:p>
                      <a:endParaRPr lang="en-US" dirty="0"/>
                    </a:p>
                  </a:txBody>
                  <a:tcPr/>
                </a:tc>
                <a:extLst>
                  <a:ext uri="{0D108BD9-81ED-4DB2-BD59-A6C34878D82A}">
                    <a16:rowId xmlns:a16="http://schemas.microsoft.com/office/drawing/2014/main" val="4057674489"/>
                  </a:ext>
                </a:extLst>
              </a:tr>
            </a:tbl>
          </a:graphicData>
        </a:graphic>
      </p:graphicFrame>
    </p:spTree>
    <p:extLst>
      <p:ext uri="{BB962C8B-B14F-4D97-AF65-F5344CB8AC3E}">
        <p14:creationId xmlns:p14="http://schemas.microsoft.com/office/powerpoint/2010/main" val="2029557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31222</Words>
  <Application>Microsoft Office PowerPoint</Application>
  <PresentationFormat>Widescreen</PresentationFormat>
  <Paragraphs>651</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Decimal-Medium_Web</vt:lpstr>
      <vt:lpstr>MercurySSm-Book-Pro_Web</vt:lpstr>
      <vt:lpstr>MercuryTextG2-Semibold-Pro_Web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kalen peugh</dc:creator>
  <cp:lastModifiedBy>kalen peugh</cp:lastModifiedBy>
  <cp:revision>1</cp:revision>
  <dcterms:created xsi:type="dcterms:W3CDTF">2023-10-30T02:47:09Z</dcterms:created>
  <dcterms:modified xsi:type="dcterms:W3CDTF">2023-10-31T19:31:42Z</dcterms:modified>
</cp:coreProperties>
</file>