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02" r:id="rId5"/>
  </p:sldMasterIdLst>
  <p:notesMasterIdLst>
    <p:notesMasterId r:id="rId49"/>
  </p:notesMasterIdLst>
  <p:handoutMasterIdLst>
    <p:handoutMasterId r:id="rId50"/>
  </p:handoutMasterIdLst>
  <p:sldIdLst>
    <p:sldId id="481" r:id="rId6"/>
    <p:sldId id="550" r:id="rId7"/>
    <p:sldId id="483" r:id="rId8"/>
    <p:sldId id="568" r:id="rId9"/>
    <p:sldId id="571" r:id="rId10"/>
    <p:sldId id="562" r:id="rId11"/>
    <p:sldId id="572" r:id="rId12"/>
    <p:sldId id="592" r:id="rId13"/>
    <p:sldId id="593" r:id="rId14"/>
    <p:sldId id="594" r:id="rId15"/>
    <p:sldId id="573" r:id="rId16"/>
    <p:sldId id="574" r:id="rId17"/>
    <p:sldId id="575" r:id="rId18"/>
    <p:sldId id="579" r:id="rId19"/>
    <p:sldId id="578" r:id="rId20"/>
    <p:sldId id="584" r:id="rId21"/>
    <p:sldId id="585" r:id="rId22"/>
    <p:sldId id="586" r:id="rId23"/>
    <p:sldId id="587" r:id="rId24"/>
    <p:sldId id="588" r:id="rId25"/>
    <p:sldId id="589" r:id="rId26"/>
    <p:sldId id="590" r:id="rId27"/>
    <p:sldId id="591" r:id="rId28"/>
    <p:sldId id="581" r:id="rId29"/>
    <p:sldId id="582" r:id="rId30"/>
    <p:sldId id="583" r:id="rId31"/>
    <p:sldId id="570" r:id="rId32"/>
    <p:sldId id="492" r:id="rId33"/>
    <p:sldId id="493" r:id="rId34"/>
    <p:sldId id="494" r:id="rId35"/>
    <p:sldId id="559" r:id="rId36"/>
    <p:sldId id="500" r:id="rId37"/>
    <p:sldId id="501" r:id="rId38"/>
    <p:sldId id="503" r:id="rId39"/>
    <p:sldId id="505" r:id="rId40"/>
    <p:sldId id="507" r:id="rId41"/>
    <p:sldId id="508" r:id="rId42"/>
    <p:sldId id="512" r:id="rId43"/>
    <p:sldId id="513" r:id="rId44"/>
    <p:sldId id="514" r:id="rId45"/>
    <p:sldId id="525" r:id="rId46"/>
    <p:sldId id="526" r:id="rId47"/>
    <p:sldId id="548" r:id="rId48"/>
  </p:sldIdLst>
  <p:sldSz cx="9144000" cy="6858000" type="screen4x3"/>
  <p:notesSz cx="7010400" cy="9296400"/>
  <p:custDataLst>
    <p:tags r:id="rId51"/>
  </p:custDataLst>
  <p:defaultTextStyle>
    <a:defPPr>
      <a:defRPr lang="en-US"/>
    </a:defPPr>
    <a:lvl1pPr algn="l" rtl="0" fontAlgn="base">
      <a:lnSpc>
        <a:spcPct val="110000"/>
      </a:lnSpc>
      <a:spcBef>
        <a:spcPct val="20000"/>
      </a:spcBef>
      <a:spcAft>
        <a:spcPct val="0"/>
      </a:spcAft>
      <a:buChar char="•"/>
      <a:defRPr sz="2000" i="1" kern="1200">
        <a:solidFill>
          <a:srgbClr val="003B76"/>
        </a:solidFill>
        <a:latin typeface="Arial" charset="0"/>
        <a:ea typeface="+mn-ea"/>
        <a:cs typeface="+mn-cs"/>
      </a:defRPr>
    </a:lvl1pPr>
    <a:lvl2pPr marL="457200" algn="l" rtl="0" fontAlgn="base">
      <a:lnSpc>
        <a:spcPct val="110000"/>
      </a:lnSpc>
      <a:spcBef>
        <a:spcPct val="20000"/>
      </a:spcBef>
      <a:spcAft>
        <a:spcPct val="0"/>
      </a:spcAft>
      <a:buChar char="•"/>
      <a:defRPr sz="2000" i="1" kern="1200">
        <a:solidFill>
          <a:srgbClr val="003B76"/>
        </a:solidFill>
        <a:latin typeface="Arial" charset="0"/>
        <a:ea typeface="+mn-ea"/>
        <a:cs typeface="+mn-cs"/>
      </a:defRPr>
    </a:lvl2pPr>
    <a:lvl3pPr marL="914400" algn="l" rtl="0" fontAlgn="base">
      <a:lnSpc>
        <a:spcPct val="110000"/>
      </a:lnSpc>
      <a:spcBef>
        <a:spcPct val="20000"/>
      </a:spcBef>
      <a:spcAft>
        <a:spcPct val="0"/>
      </a:spcAft>
      <a:buChar char="•"/>
      <a:defRPr sz="2000" i="1" kern="1200">
        <a:solidFill>
          <a:srgbClr val="003B76"/>
        </a:solidFill>
        <a:latin typeface="Arial" charset="0"/>
        <a:ea typeface="+mn-ea"/>
        <a:cs typeface="+mn-cs"/>
      </a:defRPr>
    </a:lvl3pPr>
    <a:lvl4pPr marL="1371600" algn="l" rtl="0" fontAlgn="base">
      <a:lnSpc>
        <a:spcPct val="110000"/>
      </a:lnSpc>
      <a:spcBef>
        <a:spcPct val="20000"/>
      </a:spcBef>
      <a:spcAft>
        <a:spcPct val="0"/>
      </a:spcAft>
      <a:buChar char="•"/>
      <a:defRPr sz="2000" i="1" kern="1200">
        <a:solidFill>
          <a:srgbClr val="003B76"/>
        </a:solidFill>
        <a:latin typeface="Arial" charset="0"/>
        <a:ea typeface="+mn-ea"/>
        <a:cs typeface="+mn-cs"/>
      </a:defRPr>
    </a:lvl4pPr>
    <a:lvl5pPr marL="1828800" algn="l" rtl="0" fontAlgn="base">
      <a:lnSpc>
        <a:spcPct val="110000"/>
      </a:lnSpc>
      <a:spcBef>
        <a:spcPct val="20000"/>
      </a:spcBef>
      <a:spcAft>
        <a:spcPct val="0"/>
      </a:spcAft>
      <a:buChar char="•"/>
      <a:defRPr sz="2000" i="1" kern="1200">
        <a:solidFill>
          <a:srgbClr val="003B76"/>
        </a:solidFill>
        <a:latin typeface="Arial" charset="0"/>
        <a:ea typeface="+mn-ea"/>
        <a:cs typeface="+mn-cs"/>
      </a:defRPr>
    </a:lvl5pPr>
    <a:lvl6pPr marL="2286000" algn="l" defTabSz="914400" rtl="0" eaLnBrk="1" latinLnBrk="0" hangingPunct="1">
      <a:defRPr sz="2000" i="1" kern="1200">
        <a:solidFill>
          <a:srgbClr val="003B76"/>
        </a:solidFill>
        <a:latin typeface="Arial" charset="0"/>
        <a:ea typeface="+mn-ea"/>
        <a:cs typeface="+mn-cs"/>
      </a:defRPr>
    </a:lvl6pPr>
    <a:lvl7pPr marL="2743200" algn="l" defTabSz="914400" rtl="0" eaLnBrk="1" latinLnBrk="0" hangingPunct="1">
      <a:defRPr sz="2000" i="1" kern="1200">
        <a:solidFill>
          <a:srgbClr val="003B76"/>
        </a:solidFill>
        <a:latin typeface="Arial" charset="0"/>
        <a:ea typeface="+mn-ea"/>
        <a:cs typeface="+mn-cs"/>
      </a:defRPr>
    </a:lvl7pPr>
    <a:lvl8pPr marL="3200400" algn="l" defTabSz="914400" rtl="0" eaLnBrk="1" latinLnBrk="0" hangingPunct="1">
      <a:defRPr sz="2000" i="1" kern="1200">
        <a:solidFill>
          <a:srgbClr val="003B76"/>
        </a:solidFill>
        <a:latin typeface="Arial" charset="0"/>
        <a:ea typeface="+mn-ea"/>
        <a:cs typeface="+mn-cs"/>
      </a:defRPr>
    </a:lvl8pPr>
    <a:lvl9pPr marL="3657600" algn="l" defTabSz="914400" rtl="0" eaLnBrk="1" latinLnBrk="0" hangingPunct="1">
      <a:defRPr sz="2000" i="1" kern="1200">
        <a:solidFill>
          <a:srgbClr val="003B76"/>
        </a:solidFill>
        <a:latin typeface="Arial"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66"/>
    <a:srgbClr val="003B76"/>
    <a:srgbClr val="9933FF"/>
    <a:srgbClr val="FF3300"/>
    <a:srgbClr val="33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00" autoAdjust="0"/>
    <p:restoredTop sz="71446" autoAdjust="0"/>
  </p:normalViewPr>
  <p:slideViewPr>
    <p:cSldViewPr>
      <p:cViewPr varScale="1">
        <p:scale>
          <a:sx n="72" d="100"/>
          <a:sy n="72" d="100"/>
        </p:scale>
        <p:origin x="1008" y="54"/>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08"/>
    </p:cViewPr>
  </p:sorterViewPr>
  <p:notesViewPr>
    <p:cSldViewPr>
      <p:cViewPr varScale="1">
        <p:scale>
          <a:sx n="83" d="100"/>
          <a:sy n="83" d="100"/>
        </p:scale>
        <p:origin x="3174" y="10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gee, Marvin H CIV USARMY CAC (USA)" userId="595c8867-bade-41fb-a074-2534ce576ccf" providerId="ADAL" clId="{507F93CA-A826-488B-BF7A-4E0F43999C3C}"/>
    <pc:docChg chg="modSld">
      <pc:chgData name="Mcgee, Marvin H CIV USARMY CAC (USA)" userId="595c8867-bade-41fb-a074-2534ce576ccf" providerId="ADAL" clId="{507F93CA-A826-488B-BF7A-4E0F43999C3C}" dt="2022-07-19T15:00:09.701" v="34" actId="20577"/>
      <pc:docMkLst>
        <pc:docMk/>
      </pc:docMkLst>
      <pc:sldChg chg="modNotesTx">
        <pc:chgData name="Mcgee, Marvin H CIV USARMY CAC (USA)" userId="595c8867-bade-41fb-a074-2534ce576ccf" providerId="ADAL" clId="{507F93CA-A826-488B-BF7A-4E0F43999C3C}" dt="2022-07-19T15:00:09.701" v="34" actId="20577"/>
        <pc:sldMkLst>
          <pc:docMk/>
          <pc:sldMk cId="2061450520" sldId="481"/>
        </pc:sldMkLst>
      </pc:sldChg>
    </pc:docChg>
  </pc:docChgLst>
  <pc:docChgLst>
    <pc:chgData name="Earl Matthews" userId="a7f8406fa91b8f0b" providerId="LiveId" clId="{DDC774EA-4059-45D6-AD56-9495B5656D3B}"/>
    <pc:docChg chg="undo custSel addSld delSld modSld">
      <pc:chgData name="Earl Matthews" userId="a7f8406fa91b8f0b" providerId="LiveId" clId="{DDC774EA-4059-45D6-AD56-9495B5656D3B}" dt="2017-11-07T05:07:28.537" v="3717" actId="20577"/>
      <pc:docMkLst>
        <pc:docMk/>
      </pc:docMkLst>
      <pc:sldChg chg="modSp">
        <pc:chgData name="Earl Matthews" userId="a7f8406fa91b8f0b" providerId="LiveId" clId="{DDC774EA-4059-45D6-AD56-9495B5656D3B}" dt="2017-11-07T05:07:28.537" v="3717" actId="20577"/>
        <pc:sldMkLst>
          <pc:docMk/>
          <pc:sldMk cId="2290741093" sldId="512"/>
        </pc:sldMkLst>
        <pc:spChg chg="mod">
          <ac:chgData name="Earl Matthews" userId="a7f8406fa91b8f0b" providerId="LiveId" clId="{DDC774EA-4059-45D6-AD56-9495B5656D3B}" dt="2017-11-07T05:07:28.537" v="3717" actId="20577"/>
          <ac:spMkLst>
            <pc:docMk/>
            <pc:sldMk cId="2290741093" sldId="512"/>
            <ac:spMk id="3" creationId="{00000000-0000-0000-0000-000000000000}"/>
          </ac:spMkLst>
        </pc:spChg>
      </pc:sldChg>
      <pc:sldChg chg="modSp">
        <pc:chgData name="Earl Matthews" userId="a7f8406fa91b8f0b" providerId="LiveId" clId="{DDC774EA-4059-45D6-AD56-9495B5656D3B}" dt="2017-11-07T04:59:34.205" v="3691" actId="20577"/>
        <pc:sldMkLst>
          <pc:docMk/>
          <pc:sldMk cId="4077213018" sldId="518"/>
        </pc:sldMkLst>
        <pc:spChg chg="mod">
          <ac:chgData name="Earl Matthews" userId="a7f8406fa91b8f0b" providerId="LiveId" clId="{DDC774EA-4059-45D6-AD56-9495B5656D3B}" dt="2017-11-07T04:59:34.205" v="3691" actId="20577"/>
          <ac:spMkLst>
            <pc:docMk/>
            <pc:sldMk cId="4077213018" sldId="518"/>
            <ac:spMk id="2" creationId="{00000000-0000-0000-0000-000000000000}"/>
          </ac:spMkLst>
        </pc:spChg>
      </pc:sldChg>
      <pc:sldChg chg="modSp modNotesTx">
        <pc:chgData name="Earl Matthews" userId="a7f8406fa91b8f0b" providerId="LiveId" clId="{DDC774EA-4059-45D6-AD56-9495B5656D3B}" dt="2017-11-07T03:31:31.687" v="1023" actId="20577"/>
        <pc:sldMkLst>
          <pc:docMk/>
          <pc:sldMk cId="1069406963" sldId="519"/>
        </pc:sldMkLst>
        <pc:spChg chg="mod">
          <ac:chgData name="Earl Matthews" userId="a7f8406fa91b8f0b" providerId="LiveId" clId="{DDC774EA-4059-45D6-AD56-9495B5656D3B}" dt="2017-11-07T03:24:59.041" v="575" actId="20577"/>
          <ac:spMkLst>
            <pc:docMk/>
            <pc:sldMk cId="1069406963" sldId="519"/>
            <ac:spMk id="3" creationId="{00000000-0000-0000-0000-000000000000}"/>
          </ac:spMkLst>
        </pc:spChg>
        <pc:picChg chg="mod">
          <ac:chgData name="Earl Matthews" userId="a7f8406fa91b8f0b" providerId="LiveId" clId="{DDC774EA-4059-45D6-AD56-9495B5656D3B}" dt="2017-11-07T03:18:17.321" v="307" actId="14100"/>
          <ac:picMkLst>
            <pc:docMk/>
            <pc:sldMk cId="1069406963" sldId="519"/>
            <ac:picMk id="4" creationId="{00000000-0000-0000-0000-000000000000}"/>
          </ac:picMkLst>
        </pc:picChg>
        <pc:picChg chg="mod">
          <ac:chgData name="Earl Matthews" userId="a7f8406fa91b8f0b" providerId="LiveId" clId="{DDC774EA-4059-45D6-AD56-9495B5656D3B}" dt="2017-11-07T03:18:32.633" v="310" actId="1076"/>
          <ac:picMkLst>
            <pc:docMk/>
            <pc:sldMk cId="1069406963" sldId="519"/>
            <ac:picMk id="5" creationId="{00000000-0000-0000-0000-000000000000}"/>
          </ac:picMkLst>
        </pc:picChg>
      </pc:sldChg>
      <pc:sldChg chg="modSp modNotesTx">
        <pc:chgData name="Earl Matthews" userId="a7f8406fa91b8f0b" providerId="LiveId" clId="{DDC774EA-4059-45D6-AD56-9495B5656D3B}" dt="2017-11-07T04:00:53.869" v="2091" actId="20577"/>
        <pc:sldMkLst>
          <pc:docMk/>
          <pc:sldMk cId="156002058" sldId="552"/>
        </pc:sldMkLst>
        <pc:spChg chg="mod">
          <ac:chgData name="Earl Matthews" userId="a7f8406fa91b8f0b" providerId="LiveId" clId="{DDC774EA-4059-45D6-AD56-9495B5656D3B}" dt="2017-11-07T03:56:20.881" v="1978" actId="20577"/>
          <ac:spMkLst>
            <pc:docMk/>
            <pc:sldMk cId="156002058" sldId="552"/>
            <ac:spMk id="3" creationId="{00000000-0000-0000-0000-000000000000}"/>
          </ac:spMkLst>
        </pc:spChg>
      </pc:sldChg>
      <pc:sldChg chg="del">
        <pc:chgData name="Earl Matthews" userId="a7f8406fa91b8f0b" providerId="LiveId" clId="{DDC774EA-4059-45D6-AD56-9495B5656D3B}" dt="2017-11-07T04:29:04.559" v="2705" actId="2696"/>
        <pc:sldMkLst>
          <pc:docMk/>
          <pc:sldMk cId="1493711918" sldId="553"/>
        </pc:sldMkLst>
      </pc:sldChg>
      <pc:sldChg chg="modSp modNotesTx">
        <pc:chgData name="Earl Matthews" userId="a7f8406fa91b8f0b" providerId="LiveId" clId="{DDC774EA-4059-45D6-AD56-9495B5656D3B}" dt="2017-11-07T04:59:06.904" v="3690" actId="20577"/>
        <pc:sldMkLst>
          <pc:docMk/>
          <pc:sldMk cId="1614544460" sldId="560"/>
        </pc:sldMkLst>
        <pc:spChg chg="mod">
          <ac:chgData name="Earl Matthews" userId="a7f8406fa91b8f0b" providerId="LiveId" clId="{DDC774EA-4059-45D6-AD56-9495B5656D3B}" dt="2017-11-07T04:31:42.611" v="2706" actId="255"/>
          <ac:spMkLst>
            <pc:docMk/>
            <pc:sldMk cId="1614544460" sldId="560"/>
            <ac:spMk id="2" creationId="{00000000-0000-0000-0000-000000000000}"/>
          </ac:spMkLst>
        </pc:spChg>
        <pc:spChg chg="mod">
          <ac:chgData name="Earl Matthews" userId="a7f8406fa91b8f0b" providerId="LiveId" clId="{DDC774EA-4059-45D6-AD56-9495B5656D3B}" dt="2017-11-07T04:59:06.904" v="3690" actId="20577"/>
          <ac:spMkLst>
            <pc:docMk/>
            <pc:sldMk cId="1614544460" sldId="560"/>
            <ac:spMk id="3" creationId="{00000000-0000-0000-0000-000000000000}"/>
          </ac:spMkLst>
        </pc:spChg>
      </pc:sldChg>
      <pc:sldChg chg="modSp add">
        <pc:chgData name="Earl Matthews" userId="a7f8406fa91b8f0b" providerId="LiveId" clId="{DDC774EA-4059-45D6-AD56-9495B5656D3B}" dt="2017-11-07T04:23:48.685" v="2704" actId="20577"/>
        <pc:sldMkLst>
          <pc:docMk/>
          <pc:sldMk cId="1355833239" sldId="567"/>
        </pc:sldMkLst>
        <pc:spChg chg="mod">
          <ac:chgData name="Earl Matthews" userId="a7f8406fa91b8f0b" providerId="LiveId" clId="{DDC774EA-4059-45D6-AD56-9495B5656D3B}" dt="2017-11-07T03:57:26.983" v="1981" actId="255"/>
          <ac:spMkLst>
            <pc:docMk/>
            <pc:sldMk cId="1355833239" sldId="567"/>
            <ac:spMk id="2" creationId="{4CD7864F-756E-445D-B2C9-29033515061E}"/>
          </ac:spMkLst>
        </pc:spChg>
        <pc:spChg chg="mod">
          <ac:chgData name="Earl Matthews" userId="a7f8406fa91b8f0b" providerId="LiveId" clId="{DDC774EA-4059-45D6-AD56-9495B5656D3B}" dt="2017-11-07T04:23:48.685" v="2704" actId="20577"/>
          <ac:spMkLst>
            <pc:docMk/>
            <pc:sldMk cId="1355833239" sldId="567"/>
            <ac:spMk id="3" creationId="{A574E3C8-9331-4EF5-858F-5A9D6C7A132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086D37-C274-4F4C-8C07-419D523390B7}" type="doc">
      <dgm:prSet loTypeId="urn:microsoft.com/office/officeart/2005/8/layout/pyramid3" loCatId="pyramid" qsTypeId="urn:microsoft.com/office/officeart/2005/8/quickstyle/simple1" qsCatId="simple" csTypeId="urn:microsoft.com/office/officeart/2005/8/colors/accent1_2" csCatId="accent1" phldr="1"/>
      <dgm:spPr/>
      <dgm:t>
        <a:bodyPr/>
        <a:lstStyle/>
        <a:p>
          <a:endParaRPr lang="en-US"/>
        </a:p>
      </dgm:t>
    </dgm:pt>
    <dgm:pt modelId="{636C5AC8-6386-48F8-A3F4-0248F9093AAB}">
      <dgm:prSet custT="1"/>
      <dgm:spPr>
        <a:solidFill>
          <a:schemeClr val="accent3">
            <a:lumMod val="75000"/>
          </a:schemeClr>
        </a:solidFill>
      </dgm:spPr>
      <dgm:t>
        <a:bodyPr/>
        <a:lstStyle/>
        <a:p>
          <a:pPr rtl="0"/>
          <a:r>
            <a:rPr lang="en-US" sz="2400" dirty="0"/>
            <a:t>Board Procedures</a:t>
          </a:r>
        </a:p>
      </dgm:t>
    </dgm:pt>
    <dgm:pt modelId="{3A6C600F-36D6-4350-9C20-4F8DED9A05D2}" type="parTrans" cxnId="{233F9134-5AE1-45F3-A616-CACB08AC243B}">
      <dgm:prSet/>
      <dgm:spPr/>
      <dgm:t>
        <a:bodyPr/>
        <a:lstStyle/>
        <a:p>
          <a:endParaRPr lang="en-US"/>
        </a:p>
      </dgm:t>
    </dgm:pt>
    <dgm:pt modelId="{106151B1-7CBE-45D5-B506-FDED9C7DC46D}" type="sibTrans" cxnId="{233F9134-5AE1-45F3-A616-CACB08AC243B}">
      <dgm:prSet/>
      <dgm:spPr/>
      <dgm:t>
        <a:bodyPr/>
        <a:lstStyle/>
        <a:p>
          <a:endParaRPr lang="en-US"/>
        </a:p>
      </dgm:t>
    </dgm:pt>
    <dgm:pt modelId="{A5687282-EEA7-4C62-A876-02F265F7AF7E}">
      <dgm:prSet custT="1"/>
      <dgm:spPr>
        <a:solidFill>
          <a:schemeClr val="accent3">
            <a:lumMod val="75000"/>
          </a:schemeClr>
        </a:solidFill>
      </dgm:spPr>
      <dgm:t>
        <a:bodyPr/>
        <a:lstStyle/>
        <a:p>
          <a:pPr rtl="0"/>
          <a:r>
            <a:rPr lang="en-US" sz="2400" dirty="0"/>
            <a:t>Notification </a:t>
          </a:r>
        </a:p>
        <a:p>
          <a:pPr rtl="0"/>
          <a:r>
            <a:rPr lang="en-US" sz="2400" dirty="0"/>
            <a:t>Procedures</a:t>
          </a:r>
        </a:p>
      </dgm:t>
    </dgm:pt>
    <dgm:pt modelId="{CB24DF0F-D888-49CC-8D0F-BADC9EC986EE}" type="parTrans" cxnId="{612182C9-9604-47D8-A0CB-0373B05044F4}">
      <dgm:prSet/>
      <dgm:spPr/>
      <dgm:t>
        <a:bodyPr/>
        <a:lstStyle/>
        <a:p>
          <a:endParaRPr lang="en-US"/>
        </a:p>
      </dgm:t>
    </dgm:pt>
    <dgm:pt modelId="{B7995F23-8D68-4CD8-8783-02908C300A7F}" type="sibTrans" cxnId="{612182C9-9604-47D8-A0CB-0373B05044F4}">
      <dgm:prSet/>
      <dgm:spPr/>
      <dgm:t>
        <a:bodyPr/>
        <a:lstStyle/>
        <a:p>
          <a:endParaRPr lang="en-US"/>
        </a:p>
      </dgm:t>
    </dgm:pt>
    <dgm:pt modelId="{0D06D747-5C3F-44D7-BA8C-7D11D3A59138}" type="pres">
      <dgm:prSet presAssocID="{6C086D37-C274-4F4C-8C07-419D523390B7}" presName="Name0" presStyleCnt="0">
        <dgm:presLayoutVars>
          <dgm:dir/>
          <dgm:animLvl val="lvl"/>
          <dgm:resizeHandles val="exact"/>
        </dgm:presLayoutVars>
      </dgm:prSet>
      <dgm:spPr/>
    </dgm:pt>
    <dgm:pt modelId="{F7860F43-3447-4A30-BF5C-C497A78FADE7}" type="pres">
      <dgm:prSet presAssocID="{636C5AC8-6386-48F8-A3F4-0248F9093AAB}" presName="Name8" presStyleCnt="0"/>
      <dgm:spPr/>
    </dgm:pt>
    <dgm:pt modelId="{26D6C03A-308C-477C-98CB-3617827C49EF}" type="pres">
      <dgm:prSet presAssocID="{636C5AC8-6386-48F8-A3F4-0248F9093AAB}" presName="level" presStyleLbl="node1" presStyleIdx="0" presStyleCnt="2" custScaleY="67470">
        <dgm:presLayoutVars>
          <dgm:chMax val="1"/>
          <dgm:bulletEnabled val="1"/>
        </dgm:presLayoutVars>
      </dgm:prSet>
      <dgm:spPr/>
    </dgm:pt>
    <dgm:pt modelId="{74E24606-0098-4C0B-BEE8-B052A9C563CD}" type="pres">
      <dgm:prSet presAssocID="{636C5AC8-6386-48F8-A3F4-0248F9093AAB}" presName="levelTx" presStyleLbl="revTx" presStyleIdx="0" presStyleCnt="0">
        <dgm:presLayoutVars>
          <dgm:chMax val="1"/>
          <dgm:bulletEnabled val="1"/>
        </dgm:presLayoutVars>
      </dgm:prSet>
      <dgm:spPr/>
    </dgm:pt>
    <dgm:pt modelId="{9B0A6210-C570-4843-9EC5-CED3B885EBA2}" type="pres">
      <dgm:prSet presAssocID="{A5687282-EEA7-4C62-A876-02F265F7AF7E}" presName="Name8" presStyleCnt="0"/>
      <dgm:spPr/>
    </dgm:pt>
    <dgm:pt modelId="{838C61F4-207F-4604-8996-F79166F14A93}" type="pres">
      <dgm:prSet presAssocID="{A5687282-EEA7-4C62-A876-02F265F7AF7E}" presName="level" presStyleLbl="node1" presStyleIdx="1" presStyleCnt="2" custScaleY="96091" custLinFactNeighborX="133" custLinFactNeighborY="0">
        <dgm:presLayoutVars>
          <dgm:chMax val="1"/>
          <dgm:bulletEnabled val="1"/>
        </dgm:presLayoutVars>
      </dgm:prSet>
      <dgm:spPr/>
    </dgm:pt>
    <dgm:pt modelId="{65991E18-5D15-4171-B954-7A3B0BE73EDD}" type="pres">
      <dgm:prSet presAssocID="{A5687282-EEA7-4C62-A876-02F265F7AF7E}" presName="levelTx" presStyleLbl="revTx" presStyleIdx="0" presStyleCnt="0">
        <dgm:presLayoutVars>
          <dgm:chMax val="1"/>
          <dgm:bulletEnabled val="1"/>
        </dgm:presLayoutVars>
      </dgm:prSet>
      <dgm:spPr/>
    </dgm:pt>
  </dgm:ptLst>
  <dgm:cxnLst>
    <dgm:cxn modelId="{233F9134-5AE1-45F3-A616-CACB08AC243B}" srcId="{6C086D37-C274-4F4C-8C07-419D523390B7}" destId="{636C5AC8-6386-48F8-A3F4-0248F9093AAB}" srcOrd="0" destOrd="0" parTransId="{3A6C600F-36D6-4350-9C20-4F8DED9A05D2}" sibTransId="{106151B1-7CBE-45D5-B506-FDED9C7DC46D}"/>
    <dgm:cxn modelId="{2D6B7E7D-267C-410F-88F9-4EE194FE43FB}" type="presOf" srcId="{6C086D37-C274-4F4C-8C07-419D523390B7}" destId="{0D06D747-5C3F-44D7-BA8C-7D11D3A59138}" srcOrd="0" destOrd="0" presId="urn:microsoft.com/office/officeart/2005/8/layout/pyramid3"/>
    <dgm:cxn modelId="{9409D3AD-86AC-413F-880B-FBB23DB0DE98}" type="presOf" srcId="{636C5AC8-6386-48F8-A3F4-0248F9093AAB}" destId="{26D6C03A-308C-477C-98CB-3617827C49EF}" srcOrd="0" destOrd="0" presId="urn:microsoft.com/office/officeart/2005/8/layout/pyramid3"/>
    <dgm:cxn modelId="{30C126B8-DD0C-49E7-9288-ACE24BB3D968}" type="presOf" srcId="{A5687282-EEA7-4C62-A876-02F265F7AF7E}" destId="{838C61F4-207F-4604-8996-F79166F14A93}" srcOrd="0" destOrd="0" presId="urn:microsoft.com/office/officeart/2005/8/layout/pyramid3"/>
    <dgm:cxn modelId="{612182C9-9604-47D8-A0CB-0373B05044F4}" srcId="{6C086D37-C274-4F4C-8C07-419D523390B7}" destId="{A5687282-EEA7-4C62-A876-02F265F7AF7E}" srcOrd="1" destOrd="0" parTransId="{CB24DF0F-D888-49CC-8D0F-BADC9EC986EE}" sibTransId="{B7995F23-8D68-4CD8-8783-02908C300A7F}"/>
    <dgm:cxn modelId="{20F7CAEB-D4E7-45FD-8A6E-BF2419223B0C}" type="presOf" srcId="{636C5AC8-6386-48F8-A3F4-0248F9093AAB}" destId="{74E24606-0098-4C0B-BEE8-B052A9C563CD}" srcOrd="1" destOrd="0" presId="urn:microsoft.com/office/officeart/2005/8/layout/pyramid3"/>
    <dgm:cxn modelId="{E98CA5FE-CC87-447A-89F0-7A36037D4EAE}" type="presOf" srcId="{A5687282-EEA7-4C62-A876-02F265F7AF7E}" destId="{65991E18-5D15-4171-B954-7A3B0BE73EDD}" srcOrd="1" destOrd="0" presId="urn:microsoft.com/office/officeart/2005/8/layout/pyramid3"/>
    <dgm:cxn modelId="{6B57CA03-1865-41DD-BF70-5C5E08F345B5}" type="presParOf" srcId="{0D06D747-5C3F-44D7-BA8C-7D11D3A59138}" destId="{F7860F43-3447-4A30-BF5C-C497A78FADE7}" srcOrd="0" destOrd="0" presId="urn:microsoft.com/office/officeart/2005/8/layout/pyramid3"/>
    <dgm:cxn modelId="{C881F065-BE12-4D17-BCDD-AC999D2F5CA4}" type="presParOf" srcId="{F7860F43-3447-4A30-BF5C-C497A78FADE7}" destId="{26D6C03A-308C-477C-98CB-3617827C49EF}" srcOrd="0" destOrd="0" presId="urn:microsoft.com/office/officeart/2005/8/layout/pyramid3"/>
    <dgm:cxn modelId="{01924EDE-B87D-4619-A593-D401387FC5E2}" type="presParOf" srcId="{F7860F43-3447-4A30-BF5C-C497A78FADE7}" destId="{74E24606-0098-4C0B-BEE8-B052A9C563CD}" srcOrd="1" destOrd="0" presId="urn:microsoft.com/office/officeart/2005/8/layout/pyramid3"/>
    <dgm:cxn modelId="{7BC4DE71-30B3-4693-8057-7F001A97DA74}" type="presParOf" srcId="{0D06D747-5C3F-44D7-BA8C-7D11D3A59138}" destId="{9B0A6210-C570-4843-9EC5-CED3B885EBA2}" srcOrd="1" destOrd="0" presId="urn:microsoft.com/office/officeart/2005/8/layout/pyramid3"/>
    <dgm:cxn modelId="{522F7209-0823-44EA-BFAD-059BD59A0A30}" type="presParOf" srcId="{9B0A6210-C570-4843-9EC5-CED3B885EBA2}" destId="{838C61F4-207F-4604-8996-F79166F14A93}" srcOrd="0" destOrd="0" presId="urn:microsoft.com/office/officeart/2005/8/layout/pyramid3"/>
    <dgm:cxn modelId="{FE04FF9B-384A-4EF4-8B25-3476E0229EE5}" type="presParOf" srcId="{9B0A6210-C570-4843-9EC5-CED3B885EBA2}" destId="{65991E18-5D15-4171-B954-7A3B0BE73ED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EF5F3-02BD-4E5F-AA99-5CEF3C18541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F08E33B-9B87-4A1E-9985-E25507812F49}">
      <dgm:prSet/>
      <dgm:spPr>
        <a:solidFill>
          <a:srgbClr val="003B76"/>
        </a:solidFill>
      </dgm:spPr>
      <dgm:t>
        <a:bodyPr/>
        <a:lstStyle/>
        <a:p>
          <a:pPr rtl="0"/>
          <a:r>
            <a:rPr lang="en-US" dirty="0"/>
            <a:t>Soldier notified</a:t>
          </a:r>
        </a:p>
      </dgm:t>
    </dgm:pt>
    <dgm:pt modelId="{0EA869C6-36D9-421F-97A7-539076466734}" type="parTrans" cxnId="{C6074D51-6664-4EAF-A457-FB584A976E5F}">
      <dgm:prSet/>
      <dgm:spPr/>
      <dgm:t>
        <a:bodyPr/>
        <a:lstStyle/>
        <a:p>
          <a:endParaRPr lang="en-US"/>
        </a:p>
      </dgm:t>
    </dgm:pt>
    <dgm:pt modelId="{A6F13C17-77F0-4558-9FE8-27BB8546291D}" type="sibTrans" cxnId="{C6074D51-6664-4EAF-A457-FB584A976E5F}">
      <dgm:prSet/>
      <dgm:spPr/>
      <dgm:t>
        <a:bodyPr/>
        <a:lstStyle/>
        <a:p>
          <a:endParaRPr lang="en-US"/>
        </a:p>
      </dgm:t>
    </dgm:pt>
    <dgm:pt modelId="{C27194E3-B0E4-4A4F-8AEC-0F877C716D8B}">
      <dgm:prSet/>
      <dgm:spPr>
        <a:solidFill>
          <a:srgbClr val="003B76"/>
        </a:solidFill>
      </dgm:spPr>
      <dgm:t>
        <a:bodyPr/>
        <a:lstStyle/>
        <a:p>
          <a:pPr rtl="0"/>
          <a:r>
            <a:rPr lang="en-US" dirty="0"/>
            <a:t>Soldier submits matters or waives submission w/TDS counsel</a:t>
          </a:r>
        </a:p>
      </dgm:t>
    </dgm:pt>
    <dgm:pt modelId="{CB09C044-8AE0-4F82-8E8C-F77FCB3D2C4E}" type="parTrans" cxnId="{525F6D3E-2376-4591-9CE0-DD7B14523CEA}">
      <dgm:prSet/>
      <dgm:spPr/>
      <dgm:t>
        <a:bodyPr/>
        <a:lstStyle/>
        <a:p>
          <a:endParaRPr lang="en-US"/>
        </a:p>
      </dgm:t>
    </dgm:pt>
    <dgm:pt modelId="{DCF8CC7B-EC53-4ADA-A3E8-A0AA2AE74AA7}" type="sibTrans" cxnId="{525F6D3E-2376-4591-9CE0-DD7B14523CEA}">
      <dgm:prSet/>
      <dgm:spPr/>
      <dgm:t>
        <a:bodyPr/>
        <a:lstStyle/>
        <a:p>
          <a:endParaRPr lang="en-US"/>
        </a:p>
      </dgm:t>
    </dgm:pt>
    <dgm:pt modelId="{72CE7775-21BA-4662-A1FD-1B89D97AD6FB}">
      <dgm:prSet/>
      <dgm:spPr>
        <a:solidFill>
          <a:srgbClr val="003B76"/>
        </a:solidFill>
      </dgm:spPr>
      <dgm:t>
        <a:bodyPr/>
        <a:lstStyle/>
        <a:p>
          <a:pPr rtl="0"/>
          <a:r>
            <a:rPr lang="en-US" dirty="0"/>
            <a:t>Separation authority action</a:t>
          </a:r>
        </a:p>
      </dgm:t>
    </dgm:pt>
    <dgm:pt modelId="{73C754F5-950E-4EA4-AACD-1F4EDF8AA27F}" type="parTrans" cxnId="{A2125C02-70BA-44E3-B69C-7852F9F2D9C9}">
      <dgm:prSet/>
      <dgm:spPr/>
      <dgm:t>
        <a:bodyPr/>
        <a:lstStyle/>
        <a:p>
          <a:endParaRPr lang="en-US"/>
        </a:p>
      </dgm:t>
    </dgm:pt>
    <dgm:pt modelId="{8A816E54-8584-4494-B9F5-D1946439656B}" type="sibTrans" cxnId="{A2125C02-70BA-44E3-B69C-7852F9F2D9C9}">
      <dgm:prSet/>
      <dgm:spPr/>
      <dgm:t>
        <a:bodyPr/>
        <a:lstStyle/>
        <a:p>
          <a:endParaRPr lang="en-US"/>
        </a:p>
      </dgm:t>
    </dgm:pt>
    <dgm:pt modelId="{905EAA7C-CB93-4EC7-B1D4-373B37B0AB85}" type="pres">
      <dgm:prSet presAssocID="{E86EF5F3-02BD-4E5F-AA99-5CEF3C18541C}" presName="CompostProcess" presStyleCnt="0">
        <dgm:presLayoutVars>
          <dgm:dir/>
          <dgm:resizeHandles val="exact"/>
        </dgm:presLayoutVars>
      </dgm:prSet>
      <dgm:spPr/>
    </dgm:pt>
    <dgm:pt modelId="{A56CC3E3-88C3-4B1D-8BE4-BFFA30085643}" type="pres">
      <dgm:prSet presAssocID="{E86EF5F3-02BD-4E5F-AA99-5CEF3C18541C}" presName="arrow" presStyleLbl="bgShp" presStyleIdx="0" presStyleCnt="1"/>
      <dgm:spPr>
        <a:solidFill>
          <a:schemeClr val="accent3">
            <a:lumMod val="75000"/>
          </a:schemeClr>
        </a:solidFill>
      </dgm:spPr>
    </dgm:pt>
    <dgm:pt modelId="{7FB8736D-C569-4399-9287-7C151DE30E0B}" type="pres">
      <dgm:prSet presAssocID="{E86EF5F3-02BD-4E5F-AA99-5CEF3C18541C}" presName="linearProcess" presStyleCnt="0"/>
      <dgm:spPr/>
    </dgm:pt>
    <dgm:pt modelId="{778CBBDB-E611-43FB-953F-0C25B4F3B7B4}" type="pres">
      <dgm:prSet presAssocID="{1F08E33B-9B87-4A1E-9985-E25507812F49}" presName="textNode" presStyleLbl="node1" presStyleIdx="0" presStyleCnt="3" custLinFactNeighborX="-6666" custLinFactNeighborY="-3521">
        <dgm:presLayoutVars>
          <dgm:bulletEnabled val="1"/>
        </dgm:presLayoutVars>
      </dgm:prSet>
      <dgm:spPr/>
    </dgm:pt>
    <dgm:pt modelId="{65EEAF0B-52D6-491A-A0E7-48F52538B768}" type="pres">
      <dgm:prSet presAssocID="{A6F13C17-77F0-4558-9FE8-27BB8546291D}" presName="sibTrans" presStyleCnt="0"/>
      <dgm:spPr/>
    </dgm:pt>
    <dgm:pt modelId="{099C715B-4699-4C93-A6F9-928A7D3FAF94}" type="pres">
      <dgm:prSet presAssocID="{C27194E3-B0E4-4A4F-8AEC-0F877C716D8B}" presName="textNode" presStyleLbl="node1" presStyleIdx="1" presStyleCnt="3">
        <dgm:presLayoutVars>
          <dgm:bulletEnabled val="1"/>
        </dgm:presLayoutVars>
      </dgm:prSet>
      <dgm:spPr/>
    </dgm:pt>
    <dgm:pt modelId="{23AE7FED-238A-4057-BEDE-D7411E321E48}" type="pres">
      <dgm:prSet presAssocID="{DCF8CC7B-EC53-4ADA-A3E8-A0AA2AE74AA7}" presName="sibTrans" presStyleCnt="0"/>
      <dgm:spPr/>
    </dgm:pt>
    <dgm:pt modelId="{966D2AEE-8DBE-4476-9CB1-E4D9355D94C3}" type="pres">
      <dgm:prSet presAssocID="{72CE7775-21BA-4662-A1FD-1B89D97AD6FB}" presName="textNode" presStyleLbl="node1" presStyleIdx="2" presStyleCnt="3">
        <dgm:presLayoutVars>
          <dgm:bulletEnabled val="1"/>
        </dgm:presLayoutVars>
      </dgm:prSet>
      <dgm:spPr/>
    </dgm:pt>
  </dgm:ptLst>
  <dgm:cxnLst>
    <dgm:cxn modelId="{A2125C02-70BA-44E3-B69C-7852F9F2D9C9}" srcId="{E86EF5F3-02BD-4E5F-AA99-5CEF3C18541C}" destId="{72CE7775-21BA-4662-A1FD-1B89D97AD6FB}" srcOrd="2" destOrd="0" parTransId="{73C754F5-950E-4EA4-AACD-1F4EDF8AA27F}" sibTransId="{8A816E54-8584-4494-B9F5-D1946439656B}"/>
    <dgm:cxn modelId="{DF50A62E-570D-4A7A-A817-BDEE269FE988}" type="presOf" srcId="{C27194E3-B0E4-4A4F-8AEC-0F877C716D8B}" destId="{099C715B-4699-4C93-A6F9-928A7D3FAF94}" srcOrd="0" destOrd="0" presId="urn:microsoft.com/office/officeart/2005/8/layout/hProcess9"/>
    <dgm:cxn modelId="{066ADF31-A735-424D-9385-32AC2F61369E}" type="presOf" srcId="{1F08E33B-9B87-4A1E-9985-E25507812F49}" destId="{778CBBDB-E611-43FB-953F-0C25B4F3B7B4}" srcOrd="0" destOrd="0" presId="urn:microsoft.com/office/officeart/2005/8/layout/hProcess9"/>
    <dgm:cxn modelId="{525F6D3E-2376-4591-9CE0-DD7B14523CEA}" srcId="{E86EF5F3-02BD-4E5F-AA99-5CEF3C18541C}" destId="{C27194E3-B0E4-4A4F-8AEC-0F877C716D8B}" srcOrd="1" destOrd="0" parTransId="{CB09C044-8AE0-4F82-8E8C-F77FCB3D2C4E}" sibTransId="{DCF8CC7B-EC53-4ADA-A3E8-A0AA2AE74AA7}"/>
    <dgm:cxn modelId="{C6074D51-6664-4EAF-A457-FB584A976E5F}" srcId="{E86EF5F3-02BD-4E5F-AA99-5CEF3C18541C}" destId="{1F08E33B-9B87-4A1E-9985-E25507812F49}" srcOrd="0" destOrd="0" parTransId="{0EA869C6-36D9-421F-97A7-539076466734}" sibTransId="{A6F13C17-77F0-4558-9FE8-27BB8546291D}"/>
    <dgm:cxn modelId="{7B206A7C-10B0-4A63-B66D-86E6D367EBCF}" type="presOf" srcId="{72CE7775-21BA-4662-A1FD-1B89D97AD6FB}" destId="{966D2AEE-8DBE-4476-9CB1-E4D9355D94C3}" srcOrd="0" destOrd="0" presId="urn:microsoft.com/office/officeart/2005/8/layout/hProcess9"/>
    <dgm:cxn modelId="{0C86BB87-1866-4911-BEDF-66D59F76DB8A}" type="presOf" srcId="{E86EF5F3-02BD-4E5F-AA99-5CEF3C18541C}" destId="{905EAA7C-CB93-4EC7-B1D4-373B37B0AB85}" srcOrd="0" destOrd="0" presId="urn:microsoft.com/office/officeart/2005/8/layout/hProcess9"/>
    <dgm:cxn modelId="{0A5648CA-70BF-441A-B917-FB2CFD7D0BAA}" type="presParOf" srcId="{905EAA7C-CB93-4EC7-B1D4-373B37B0AB85}" destId="{A56CC3E3-88C3-4B1D-8BE4-BFFA30085643}" srcOrd="0" destOrd="0" presId="urn:microsoft.com/office/officeart/2005/8/layout/hProcess9"/>
    <dgm:cxn modelId="{038C2D44-C942-4B95-874F-0FCA3EA8CCC7}" type="presParOf" srcId="{905EAA7C-CB93-4EC7-B1D4-373B37B0AB85}" destId="{7FB8736D-C569-4399-9287-7C151DE30E0B}" srcOrd="1" destOrd="0" presId="urn:microsoft.com/office/officeart/2005/8/layout/hProcess9"/>
    <dgm:cxn modelId="{8FD93450-A3B6-4CD5-8041-B23B147C4A96}" type="presParOf" srcId="{7FB8736D-C569-4399-9287-7C151DE30E0B}" destId="{778CBBDB-E611-43FB-953F-0C25B4F3B7B4}" srcOrd="0" destOrd="0" presId="urn:microsoft.com/office/officeart/2005/8/layout/hProcess9"/>
    <dgm:cxn modelId="{0E8104AF-1A3F-464E-8DAA-8C11318620A7}" type="presParOf" srcId="{7FB8736D-C569-4399-9287-7C151DE30E0B}" destId="{65EEAF0B-52D6-491A-A0E7-48F52538B768}" srcOrd="1" destOrd="0" presId="urn:microsoft.com/office/officeart/2005/8/layout/hProcess9"/>
    <dgm:cxn modelId="{44F3DF58-4EE4-4553-93AA-D9A1D0A08EE0}" type="presParOf" srcId="{7FB8736D-C569-4399-9287-7C151DE30E0B}" destId="{099C715B-4699-4C93-A6F9-928A7D3FAF94}" srcOrd="2" destOrd="0" presId="urn:microsoft.com/office/officeart/2005/8/layout/hProcess9"/>
    <dgm:cxn modelId="{C935EBBF-5D73-44AB-B856-CC41895FB247}" type="presParOf" srcId="{7FB8736D-C569-4399-9287-7C151DE30E0B}" destId="{23AE7FED-238A-4057-BEDE-D7411E321E48}" srcOrd="3" destOrd="0" presId="urn:microsoft.com/office/officeart/2005/8/layout/hProcess9"/>
    <dgm:cxn modelId="{F5834573-1524-4B60-B76C-C395762AF21C}" type="presParOf" srcId="{7FB8736D-C569-4399-9287-7C151DE30E0B}" destId="{966D2AEE-8DBE-4476-9CB1-E4D9355D94C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E3F3CD-7174-4E38-8D18-5D3ADFC589F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EDE5853-5643-4CF0-999E-27C66B9D5FEB}">
      <dgm:prSet custT="1"/>
      <dgm:spPr>
        <a:solidFill>
          <a:srgbClr val="003B76"/>
        </a:solidFill>
      </dgm:spPr>
      <dgm:t>
        <a:bodyPr/>
        <a:lstStyle/>
        <a:p>
          <a:pPr rtl="0"/>
          <a:r>
            <a:rPr lang="en-US" sz="2000" dirty="0">
              <a:latin typeface="Century" panose="02040604050505020304" pitchFamily="18" charset="0"/>
            </a:rPr>
            <a:t>Soldier Notified</a:t>
          </a:r>
        </a:p>
      </dgm:t>
    </dgm:pt>
    <dgm:pt modelId="{D96C2959-AF1A-489E-BDE9-F003F8434EDB}" type="parTrans" cxnId="{A95EDA01-D2AF-4F2F-8C92-8CF33F926A3E}">
      <dgm:prSet/>
      <dgm:spPr/>
      <dgm:t>
        <a:bodyPr/>
        <a:lstStyle/>
        <a:p>
          <a:endParaRPr lang="en-US"/>
        </a:p>
      </dgm:t>
    </dgm:pt>
    <dgm:pt modelId="{1026E993-C874-4B1C-BD23-1A44BC34A394}" type="sibTrans" cxnId="{A95EDA01-D2AF-4F2F-8C92-8CF33F926A3E}">
      <dgm:prSet/>
      <dgm:spPr/>
      <dgm:t>
        <a:bodyPr/>
        <a:lstStyle/>
        <a:p>
          <a:endParaRPr lang="en-US"/>
        </a:p>
      </dgm:t>
    </dgm:pt>
    <dgm:pt modelId="{46F49C7D-163A-4976-A209-5BF3D8EEF460}">
      <dgm:prSet custT="1"/>
      <dgm:spPr>
        <a:solidFill>
          <a:srgbClr val="003B76"/>
        </a:solidFill>
      </dgm:spPr>
      <dgm:t>
        <a:bodyPr/>
        <a:lstStyle/>
        <a:p>
          <a:pPr rtl="0"/>
          <a:r>
            <a:rPr lang="en-US" sz="2000" dirty="0">
              <a:latin typeface="Century" panose="02040604050505020304" pitchFamily="18" charset="0"/>
            </a:rPr>
            <a:t>Soldier Elects Board</a:t>
          </a:r>
        </a:p>
        <a:p>
          <a:pPr rtl="0"/>
          <a:r>
            <a:rPr lang="en-US" sz="2000" dirty="0">
              <a:latin typeface="Century" panose="02040604050505020304" pitchFamily="18" charset="0"/>
            </a:rPr>
            <a:t>(or not</a:t>
          </a:r>
          <a:r>
            <a:rPr lang="en-US" sz="2000" dirty="0"/>
            <a:t>)</a:t>
          </a:r>
        </a:p>
      </dgm:t>
    </dgm:pt>
    <dgm:pt modelId="{C85D21BB-CE39-4B3F-B477-5C1A07344576}" type="parTrans" cxnId="{763E9F29-BFDE-4109-BCD5-F5D3BC37287E}">
      <dgm:prSet/>
      <dgm:spPr/>
      <dgm:t>
        <a:bodyPr/>
        <a:lstStyle/>
        <a:p>
          <a:endParaRPr lang="en-US"/>
        </a:p>
      </dgm:t>
    </dgm:pt>
    <dgm:pt modelId="{2B78F2E8-607B-4C77-B683-2C98D238AAB7}" type="sibTrans" cxnId="{763E9F29-BFDE-4109-BCD5-F5D3BC37287E}">
      <dgm:prSet/>
      <dgm:spPr/>
      <dgm:t>
        <a:bodyPr/>
        <a:lstStyle/>
        <a:p>
          <a:endParaRPr lang="en-US"/>
        </a:p>
      </dgm:t>
    </dgm:pt>
    <dgm:pt modelId="{52083368-C4F2-4C25-828D-A7F99265020F}">
      <dgm:prSet custT="1"/>
      <dgm:spPr>
        <a:solidFill>
          <a:srgbClr val="003B76"/>
        </a:solidFill>
      </dgm:spPr>
      <dgm:t>
        <a:bodyPr/>
        <a:lstStyle/>
        <a:p>
          <a:pPr rtl="0"/>
          <a:r>
            <a:rPr lang="en-US" sz="2000" dirty="0">
              <a:latin typeface="Century" panose="02040604050505020304" pitchFamily="18" charset="0"/>
            </a:rPr>
            <a:t>Board Meets/</a:t>
          </a:r>
        </a:p>
        <a:p>
          <a:pPr rtl="0"/>
          <a:r>
            <a:rPr lang="en-US" sz="2000" dirty="0">
              <a:latin typeface="Century" panose="02040604050505020304" pitchFamily="18" charset="0"/>
            </a:rPr>
            <a:t>Makes Recommend-</a:t>
          </a:r>
          <a:r>
            <a:rPr lang="en-US" sz="2000" dirty="0" err="1">
              <a:latin typeface="Century" panose="02040604050505020304" pitchFamily="18" charset="0"/>
            </a:rPr>
            <a:t>ations</a:t>
          </a:r>
          <a:endParaRPr lang="en-US" sz="2000" dirty="0">
            <a:latin typeface="Century" panose="02040604050505020304" pitchFamily="18" charset="0"/>
          </a:endParaRPr>
        </a:p>
      </dgm:t>
    </dgm:pt>
    <dgm:pt modelId="{066C30FA-E245-4CAF-9D4A-25E8EA3FD2EE}" type="parTrans" cxnId="{0B02D799-EEBC-4B9B-B0C5-EE6EE12DD3C7}">
      <dgm:prSet/>
      <dgm:spPr/>
      <dgm:t>
        <a:bodyPr/>
        <a:lstStyle/>
        <a:p>
          <a:endParaRPr lang="en-US"/>
        </a:p>
      </dgm:t>
    </dgm:pt>
    <dgm:pt modelId="{19F826AE-05F1-48B1-85D5-CDF75B25E7B2}" type="sibTrans" cxnId="{0B02D799-EEBC-4B9B-B0C5-EE6EE12DD3C7}">
      <dgm:prSet/>
      <dgm:spPr/>
      <dgm:t>
        <a:bodyPr/>
        <a:lstStyle/>
        <a:p>
          <a:endParaRPr lang="en-US"/>
        </a:p>
      </dgm:t>
    </dgm:pt>
    <dgm:pt modelId="{15ED6DE3-1B5A-4D0E-BAA0-79C33758CD94}">
      <dgm:prSet custT="1"/>
      <dgm:spPr>
        <a:solidFill>
          <a:srgbClr val="003B76"/>
        </a:solidFill>
      </dgm:spPr>
      <dgm:t>
        <a:bodyPr/>
        <a:lstStyle/>
        <a:p>
          <a:pPr rtl="0"/>
          <a:r>
            <a:rPr lang="en-US" sz="2000" dirty="0">
              <a:latin typeface="Century" panose="02040604050505020304" pitchFamily="18" charset="0"/>
            </a:rPr>
            <a:t>Separation Authority Action</a:t>
          </a:r>
        </a:p>
      </dgm:t>
    </dgm:pt>
    <dgm:pt modelId="{DFC2F5F8-838F-49C3-B6E6-05FCEF2CEC1D}" type="parTrans" cxnId="{5F097F75-0018-4556-BACE-A9EE547DB296}">
      <dgm:prSet/>
      <dgm:spPr/>
      <dgm:t>
        <a:bodyPr/>
        <a:lstStyle/>
        <a:p>
          <a:endParaRPr lang="en-US"/>
        </a:p>
      </dgm:t>
    </dgm:pt>
    <dgm:pt modelId="{28088526-6DFA-4B8D-B2C7-E90D0E0CF818}" type="sibTrans" cxnId="{5F097F75-0018-4556-BACE-A9EE547DB296}">
      <dgm:prSet/>
      <dgm:spPr/>
      <dgm:t>
        <a:bodyPr/>
        <a:lstStyle/>
        <a:p>
          <a:endParaRPr lang="en-US"/>
        </a:p>
      </dgm:t>
    </dgm:pt>
    <dgm:pt modelId="{348CB9CD-9983-4893-B4F9-1116642BD541}" type="pres">
      <dgm:prSet presAssocID="{FBE3F3CD-7174-4E38-8D18-5D3ADFC589F9}" presName="CompostProcess" presStyleCnt="0">
        <dgm:presLayoutVars>
          <dgm:dir/>
          <dgm:resizeHandles val="exact"/>
        </dgm:presLayoutVars>
      </dgm:prSet>
      <dgm:spPr/>
    </dgm:pt>
    <dgm:pt modelId="{A56DE5E8-1F3B-4219-88B5-885AFF91B28D}" type="pres">
      <dgm:prSet presAssocID="{FBE3F3CD-7174-4E38-8D18-5D3ADFC589F9}" presName="arrow" presStyleLbl="bgShp" presStyleIdx="0" presStyleCnt="1" custLinFactNeighborY="854"/>
      <dgm:spPr>
        <a:solidFill>
          <a:schemeClr val="accent3">
            <a:lumMod val="75000"/>
          </a:schemeClr>
        </a:solidFill>
      </dgm:spPr>
    </dgm:pt>
    <dgm:pt modelId="{A392AADF-9F01-43FC-B2C1-A059EB6D30ED}" type="pres">
      <dgm:prSet presAssocID="{FBE3F3CD-7174-4E38-8D18-5D3ADFC589F9}" presName="linearProcess" presStyleCnt="0"/>
      <dgm:spPr/>
    </dgm:pt>
    <dgm:pt modelId="{BFAC24E8-53B5-427F-8B12-6E36F3DD2C69}" type="pres">
      <dgm:prSet presAssocID="{3EDE5853-5643-4CF0-999E-27C66B9D5FEB}" presName="textNode" presStyleLbl="node1" presStyleIdx="0" presStyleCnt="4" custLinFactNeighborX="59837" custLinFactNeighborY="-1780">
        <dgm:presLayoutVars>
          <dgm:bulletEnabled val="1"/>
        </dgm:presLayoutVars>
      </dgm:prSet>
      <dgm:spPr/>
    </dgm:pt>
    <dgm:pt modelId="{96631B17-5DBE-49B0-86C9-EB6626265B7C}" type="pres">
      <dgm:prSet presAssocID="{1026E993-C874-4B1C-BD23-1A44BC34A394}" presName="sibTrans" presStyleCnt="0"/>
      <dgm:spPr/>
    </dgm:pt>
    <dgm:pt modelId="{786432E3-F483-461B-9DA3-CE4EFACC0916}" type="pres">
      <dgm:prSet presAssocID="{46F49C7D-163A-4976-A209-5BF3D8EEF460}" presName="textNode" presStyleLbl="node1" presStyleIdx="1" presStyleCnt="4" custLinFactNeighborX="37955" custLinFactNeighborY="-1780">
        <dgm:presLayoutVars>
          <dgm:bulletEnabled val="1"/>
        </dgm:presLayoutVars>
      </dgm:prSet>
      <dgm:spPr/>
    </dgm:pt>
    <dgm:pt modelId="{6176CBC0-8A38-410C-8EC1-1242FC3997A3}" type="pres">
      <dgm:prSet presAssocID="{2B78F2E8-607B-4C77-B683-2C98D238AAB7}" presName="sibTrans" presStyleCnt="0"/>
      <dgm:spPr/>
    </dgm:pt>
    <dgm:pt modelId="{88999CA0-2005-41E2-A0ED-247728FE1A9E}" type="pres">
      <dgm:prSet presAssocID="{52083368-C4F2-4C25-828D-A7F99265020F}" presName="textNode" presStyleLbl="node1" presStyleIdx="2" presStyleCnt="4" custScaleX="123945">
        <dgm:presLayoutVars>
          <dgm:bulletEnabled val="1"/>
        </dgm:presLayoutVars>
      </dgm:prSet>
      <dgm:spPr/>
    </dgm:pt>
    <dgm:pt modelId="{6968089D-6892-419D-8DC1-507E022A5BF4}" type="pres">
      <dgm:prSet presAssocID="{19F826AE-05F1-48B1-85D5-CDF75B25E7B2}" presName="sibTrans" presStyleCnt="0"/>
      <dgm:spPr/>
    </dgm:pt>
    <dgm:pt modelId="{6084E253-DF81-45F4-A4E9-CF3F9BC3A4AE}" type="pres">
      <dgm:prSet presAssocID="{15ED6DE3-1B5A-4D0E-BAA0-79C33758CD94}" presName="textNode" presStyleLbl="node1" presStyleIdx="3" presStyleCnt="4" custScaleX="103633" custLinFactNeighborX="-57099" custLinFactNeighborY="-85">
        <dgm:presLayoutVars>
          <dgm:bulletEnabled val="1"/>
        </dgm:presLayoutVars>
      </dgm:prSet>
      <dgm:spPr/>
    </dgm:pt>
  </dgm:ptLst>
  <dgm:cxnLst>
    <dgm:cxn modelId="{A95EDA01-D2AF-4F2F-8C92-8CF33F926A3E}" srcId="{FBE3F3CD-7174-4E38-8D18-5D3ADFC589F9}" destId="{3EDE5853-5643-4CF0-999E-27C66B9D5FEB}" srcOrd="0" destOrd="0" parTransId="{D96C2959-AF1A-489E-BDE9-F003F8434EDB}" sibTransId="{1026E993-C874-4B1C-BD23-1A44BC34A394}"/>
    <dgm:cxn modelId="{16F9C01E-790D-48D4-99A4-90112C2E4FC2}" type="presOf" srcId="{52083368-C4F2-4C25-828D-A7F99265020F}" destId="{88999CA0-2005-41E2-A0ED-247728FE1A9E}" srcOrd="0" destOrd="0" presId="urn:microsoft.com/office/officeart/2005/8/layout/hProcess9"/>
    <dgm:cxn modelId="{49EFD827-D65E-413B-A8AA-DE91862F8D46}" type="presOf" srcId="{46F49C7D-163A-4976-A209-5BF3D8EEF460}" destId="{786432E3-F483-461B-9DA3-CE4EFACC0916}" srcOrd="0" destOrd="0" presId="urn:microsoft.com/office/officeart/2005/8/layout/hProcess9"/>
    <dgm:cxn modelId="{763E9F29-BFDE-4109-BCD5-F5D3BC37287E}" srcId="{FBE3F3CD-7174-4E38-8D18-5D3ADFC589F9}" destId="{46F49C7D-163A-4976-A209-5BF3D8EEF460}" srcOrd="1" destOrd="0" parTransId="{C85D21BB-CE39-4B3F-B477-5C1A07344576}" sibTransId="{2B78F2E8-607B-4C77-B683-2C98D238AAB7}"/>
    <dgm:cxn modelId="{0CD46343-D0CE-4184-BE9A-A328E23E386B}" type="presOf" srcId="{FBE3F3CD-7174-4E38-8D18-5D3ADFC589F9}" destId="{348CB9CD-9983-4893-B4F9-1116642BD541}" srcOrd="0" destOrd="0" presId="urn:microsoft.com/office/officeart/2005/8/layout/hProcess9"/>
    <dgm:cxn modelId="{5F097F75-0018-4556-BACE-A9EE547DB296}" srcId="{FBE3F3CD-7174-4E38-8D18-5D3ADFC589F9}" destId="{15ED6DE3-1B5A-4D0E-BAA0-79C33758CD94}" srcOrd="3" destOrd="0" parTransId="{DFC2F5F8-838F-49C3-B6E6-05FCEF2CEC1D}" sibTransId="{28088526-6DFA-4B8D-B2C7-E90D0E0CF818}"/>
    <dgm:cxn modelId="{0B02D799-EEBC-4B9B-B0C5-EE6EE12DD3C7}" srcId="{FBE3F3CD-7174-4E38-8D18-5D3ADFC589F9}" destId="{52083368-C4F2-4C25-828D-A7F99265020F}" srcOrd="2" destOrd="0" parTransId="{066C30FA-E245-4CAF-9D4A-25E8EA3FD2EE}" sibTransId="{19F826AE-05F1-48B1-85D5-CDF75B25E7B2}"/>
    <dgm:cxn modelId="{FD06E4A5-4176-4965-8FF1-75F1F9C88D16}" type="presOf" srcId="{3EDE5853-5643-4CF0-999E-27C66B9D5FEB}" destId="{BFAC24E8-53B5-427F-8B12-6E36F3DD2C69}" srcOrd="0" destOrd="0" presId="urn:microsoft.com/office/officeart/2005/8/layout/hProcess9"/>
    <dgm:cxn modelId="{B5FC82DB-7BE3-48E9-8F29-A1662132BBD4}" type="presOf" srcId="{15ED6DE3-1B5A-4D0E-BAA0-79C33758CD94}" destId="{6084E253-DF81-45F4-A4E9-CF3F9BC3A4AE}" srcOrd="0" destOrd="0" presId="urn:microsoft.com/office/officeart/2005/8/layout/hProcess9"/>
    <dgm:cxn modelId="{A0B7E86D-582D-4586-98A7-E837185EBFC4}" type="presParOf" srcId="{348CB9CD-9983-4893-B4F9-1116642BD541}" destId="{A56DE5E8-1F3B-4219-88B5-885AFF91B28D}" srcOrd="0" destOrd="0" presId="urn:microsoft.com/office/officeart/2005/8/layout/hProcess9"/>
    <dgm:cxn modelId="{666D171C-B85E-44F0-9CED-7805AA8C996B}" type="presParOf" srcId="{348CB9CD-9983-4893-B4F9-1116642BD541}" destId="{A392AADF-9F01-43FC-B2C1-A059EB6D30ED}" srcOrd="1" destOrd="0" presId="urn:microsoft.com/office/officeart/2005/8/layout/hProcess9"/>
    <dgm:cxn modelId="{2E27CA6D-A30F-4AAE-8398-28623D2C979C}" type="presParOf" srcId="{A392AADF-9F01-43FC-B2C1-A059EB6D30ED}" destId="{BFAC24E8-53B5-427F-8B12-6E36F3DD2C69}" srcOrd="0" destOrd="0" presId="urn:microsoft.com/office/officeart/2005/8/layout/hProcess9"/>
    <dgm:cxn modelId="{0AB71C6F-922C-445D-851C-95FA57BB8001}" type="presParOf" srcId="{A392AADF-9F01-43FC-B2C1-A059EB6D30ED}" destId="{96631B17-5DBE-49B0-86C9-EB6626265B7C}" srcOrd="1" destOrd="0" presId="urn:microsoft.com/office/officeart/2005/8/layout/hProcess9"/>
    <dgm:cxn modelId="{583D1983-4683-4099-8B7C-0B255D9A1A85}" type="presParOf" srcId="{A392AADF-9F01-43FC-B2C1-A059EB6D30ED}" destId="{786432E3-F483-461B-9DA3-CE4EFACC0916}" srcOrd="2" destOrd="0" presId="urn:microsoft.com/office/officeart/2005/8/layout/hProcess9"/>
    <dgm:cxn modelId="{A2A2DDAA-F7D7-4AB5-8D05-8AE6A7C00B06}" type="presParOf" srcId="{A392AADF-9F01-43FC-B2C1-A059EB6D30ED}" destId="{6176CBC0-8A38-410C-8EC1-1242FC3997A3}" srcOrd="3" destOrd="0" presId="urn:microsoft.com/office/officeart/2005/8/layout/hProcess9"/>
    <dgm:cxn modelId="{CAFA5F9F-F44A-4F67-BBE0-AAAB25E94620}" type="presParOf" srcId="{A392AADF-9F01-43FC-B2C1-A059EB6D30ED}" destId="{88999CA0-2005-41E2-A0ED-247728FE1A9E}" srcOrd="4" destOrd="0" presId="urn:microsoft.com/office/officeart/2005/8/layout/hProcess9"/>
    <dgm:cxn modelId="{E34AA80A-310D-4681-B196-52C3A54FE946}" type="presParOf" srcId="{A392AADF-9F01-43FC-B2C1-A059EB6D30ED}" destId="{6968089D-6892-419D-8DC1-507E022A5BF4}" srcOrd="5" destOrd="0" presId="urn:microsoft.com/office/officeart/2005/8/layout/hProcess9"/>
    <dgm:cxn modelId="{115AD0D8-8C8B-4D34-ADCE-6F73F56EEFEB}" type="presParOf" srcId="{A392AADF-9F01-43FC-B2C1-A059EB6D30ED}" destId="{6084E253-DF81-45F4-A4E9-CF3F9BC3A4A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6C03A-308C-477C-98CB-3617827C49EF}">
      <dsp:nvSpPr>
        <dsp:cNvPr id="0" name=""/>
        <dsp:cNvSpPr/>
      </dsp:nvSpPr>
      <dsp:spPr>
        <a:xfrm rot="10800000">
          <a:off x="0" y="0"/>
          <a:ext cx="8229600" cy="1980279"/>
        </a:xfrm>
        <a:prstGeom prst="trapezoid">
          <a:avLst>
            <a:gd name="adj" fmla="val 85714"/>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Board Procedures</a:t>
          </a:r>
        </a:p>
      </dsp:txBody>
      <dsp:txXfrm rot="-10800000">
        <a:off x="1440179" y="0"/>
        <a:ext cx="5349240" cy="1980279"/>
      </dsp:txXfrm>
    </dsp:sp>
    <dsp:sp modelId="{838C61F4-207F-4604-8996-F79166F14A93}">
      <dsp:nvSpPr>
        <dsp:cNvPr id="0" name=""/>
        <dsp:cNvSpPr/>
      </dsp:nvSpPr>
      <dsp:spPr>
        <a:xfrm rot="10800000">
          <a:off x="1703812" y="1980279"/>
          <a:ext cx="4834835" cy="2820320"/>
        </a:xfrm>
        <a:prstGeom prst="trapezoid">
          <a:avLst>
            <a:gd name="adj" fmla="val 85714"/>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Notification </a:t>
          </a:r>
        </a:p>
        <a:p>
          <a:pPr marL="0" lvl="0" indent="0" algn="ctr" defTabSz="1066800" rtl="0">
            <a:lnSpc>
              <a:spcPct val="90000"/>
            </a:lnSpc>
            <a:spcBef>
              <a:spcPct val="0"/>
            </a:spcBef>
            <a:spcAft>
              <a:spcPct val="35000"/>
            </a:spcAft>
            <a:buNone/>
          </a:pPr>
          <a:r>
            <a:rPr lang="en-US" sz="2400" kern="1200" dirty="0"/>
            <a:t>Procedures</a:t>
          </a:r>
        </a:p>
      </dsp:txBody>
      <dsp:txXfrm rot="-10800000">
        <a:off x="1703812" y="1980279"/>
        <a:ext cx="4834835" cy="2820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CC3E3-88C3-4B1D-8BE4-BFFA30085643}">
      <dsp:nvSpPr>
        <dsp:cNvPr id="0" name=""/>
        <dsp:cNvSpPr/>
      </dsp:nvSpPr>
      <dsp:spPr>
        <a:xfrm>
          <a:off x="594359" y="0"/>
          <a:ext cx="6736080" cy="4297363"/>
        </a:xfrm>
        <a:prstGeom prst="righ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778CBBDB-E611-43FB-953F-0C25B4F3B7B4}">
      <dsp:nvSpPr>
        <dsp:cNvPr id="0" name=""/>
        <dsp:cNvSpPr/>
      </dsp:nvSpPr>
      <dsp:spPr>
        <a:xfrm>
          <a:off x="0" y="1228684"/>
          <a:ext cx="2550795" cy="1718945"/>
        </a:xfrm>
        <a:prstGeom prst="roundRect">
          <a:avLst/>
        </a:prstGeom>
        <a:solidFill>
          <a:srgbClr val="003B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Soldier notified</a:t>
          </a:r>
        </a:p>
      </dsp:txBody>
      <dsp:txXfrm>
        <a:off x="83912" y="1312596"/>
        <a:ext cx="2382971" cy="1551121"/>
      </dsp:txXfrm>
    </dsp:sp>
    <dsp:sp modelId="{099C715B-4699-4C93-A6F9-928A7D3FAF94}">
      <dsp:nvSpPr>
        <dsp:cNvPr id="0" name=""/>
        <dsp:cNvSpPr/>
      </dsp:nvSpPr>
      <dsp:spPr>
        <a:xfrm>
          <a:off x="2687002" y="1289208"/>
          <a:ext cx="2550795" cy="1718945"/>
        </a:xfrm>
        <a:prstGeom prst="roundRect">
          <a:avLst/>
        </a:prstGeom>
        <a:solidFill>
          <a:srgbClr val="003B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Soldier submits matters or waives submission w/TDS counsel</a:t>
          </a:r>
        </a:p>
      </dsp:txBody>
      <dsp:txXfrm>
        <a:off x="2770914" y="1373120"/>
        <a:ext cx="2382971" cy="1551121"/>
      </dsp:txXfrm>
    </dsp:sp>
    <dsp:sp modelId="{966D2AEE-8DBE-4476-9CB1-E4D9355D94C3}">
      <dsp:nvSpPr>
        <dsp:cNvPr id="0" name=""/>
        <dsp:cNvSpPr/>
      </dsp:nvSpPr>
      <dsp:spPr>
        <a:xfrm>
          <a:off x="5365492" y="1289208"/>
          <a:ext cx="2550795" cy="1718945"/>
        </a:xfrm>
        <a:prstGeom prst="roundRect">
          <a:avLst/>
        </a:prstGeom>
        <a:solidFill>
          <a:srgbClr val="003B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Separation authority action</a:t>
          </a:r>
        </a:p>
      </dsp:txBody>
      <dsp:txXfrm>
        <a:off x="5449404" y="1373120"/>
        <a:ext cx="2382971" cy="1551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DE5E8-1F3B-4219-88B5-885AFF91B28D}">
      <dsp:nvSpPr>
        <dsp:cNvPr id="0" name=""/>
        <dsp:cNvSpPr/>
      </dsp:nvSpPr>
      <dsp:spPr>
        <a:xfrm>
          <a:off x="622934" y="0"/>
          <a:ext cx="7059930" cy="4302125"/>
        </a:xfrm>
        <a:prstGeom prst="righ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BFAC24E8-53B5-427F-8B12-6E36F3DD2C69}">
      <dsp:nvSpPr>
        <dsp:cNvPr id="0" name=""/>
        <dsp:cNvSpPr/>
      </dsp:nvSpPr>
      <dsp:spPr>
        <a:xfrm>
          <a:off x="177437" y="1260006"/>
          <a:ext cx="1737404" cy="1720850"/>
        </a:xfrm>
        <a:prstGeom prst="roundRect">
          <a:avLst/>
        </a:prstGeom>
        <a:solidFill>
          <a:srgbClr val="003B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entury" panose="02040604050505020304" pitchFamily="18" charset="0"/>
            </a:rPr>
            <a:t>Soldier Notified</a:t>
          </a:r>
        </a:p>
      </dsp:txBody>
      <dsp:txXfrm>
        <a:off x="261442" y="1344011"/>
        <a:ext cx="1569394" cy="1552840"/>
      </dsp:txXfrm>
    </dsp:sp>
    <dsp:sp modelId="{786432E3-F483-461B-9DA3-CE4EFACC0916}">
      <dsp:nvSpPr>
        <dsp:cNvPr id="0" name=""/>
        <dsp:cNvSpPr/>
      </dsp:nvSpPr>
      <dsp:spPr>
        <a:xfrm>
          <a:off x="2141046" y="1260006"/>
          <a:ext cx="1737404" cy="1720850"/>
        </a:xfrm>
        <a:prstGeom prst="roundRect">
          <a:avLst/>
        </a:prstGeom>
        <a:solidFill>
          <a:srgbClr val="003B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entury" panose="02040604050505020304" pitchFamily="18" charset="0"/>
            </a:rPr>
            <a:t>Soldier Elects Board</a:t>
          </a:r>
        </a:p>
        <a:p>
          <a:pPr marL="0" lvl="0" indent="0" algn="ctr" defTabSz="889000" rtl="0">
            <a:lnSpc>
              <a:spcPct val="90000"/>
            </a:lnSpc>
            <a:spcBef>
              <a:spcPct val="0"/>
            </a:spcBef>
            <a:spcAft>
              <a:spcPct val="35000"/>
            </a:spcAft>
            <a:buNone/>
          </a:pPr>
          <a:r>
            <a:rPr lang="en-US" sz="2000" kern="1200" dirty="0">
              <a:latin typeface="Century" panose="02040604050505020304" pitchFamily="18" charset="0"/>
            </a:rPr>
            <a:t>(or not</a:t>
          </a:r>
          <a:r>
            <a:rPr lang="en-US" sz="2000" kern="1200" dirty="0"/>
            <a:t>)</a:t>
          </a:r>
        </a:p>
      </dsp:txBody>
      <dsp:txXfrm>
        <a:off x="2225051" y="1344011"/>
        <a:ext cx="1569394" cy="1552840"/>
      </dsp:txXfrm>
    </dsp:sp>
    <dsp:sp modelId="{88999CA0-2005-41E2-A0ED-247728FE1A9E}">
      <dsp:nvSpPr>
        <dsp:cNvPr id="0" name=""/>
        <dsp:cNvSpPr/>
      </dsp:nvSpPr>
      <dsp:spPr>
        <a:xfrm>
          <a:off x="4058112" y="1290637"/>
          <a:ext cx="2153426" cy="1720850"/>
        </a:xfrm>
        <a:prstGeom prst="roundRect">
          <a:avLst/>
        </a:prstGeom>
        <a:solidFill>
          <a:srgbClr val="003B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entury" panose="02040604050505020304" pitchFamily="18" charset="0"/>
            </a:rPr>
            <a:t>Board Meets/</a:t>
          </a:r>
        </a:p>
        <a:p>
          <a:pPr marL="0" lvl="0" indent="0" algn="ctr" defTabSz="889000" rtl="0">
            <a:lnSpc>
              <a:spcPct val="90000"/>
            </a:lnSpc>
            <a:spcBef>
              <a:spcPct val="0"/>
            </a:spcBef>
            <a:spcAft>
              <a:spcPct val="35000"/>
            </a:spcAft>
            <a:buNone/>
          </a:pPr>
          <a:r>
            <a:rPr lang="en-US" sz="2000" kern="1200" dirty="0">
              <a:latin typeface="Century" panose="02040604050505020304" pitchFamily="18" charset="0"/>
            </a:rPr>
            <a:t>Makes Recommend-</a:t>
          </a:r>
          <a:r>
            <a:rPr lang="en-US" sz="2000" kern="1200" dirty="0" err="1">
              <a:latin typeface="Century" panose="02040604050505020304" pitchFamily="18" charset="0"/>
            </a:rPr>
            <a:t>ations</a:t>
          </a:r>
          <a:endParaRPr lang="en-US" sz="2000" kern="1200" dirty="0">
            <a:latin typeface="Century" panose="02040604050505020304" pitchFamily="18" charset="0"/>
          </a:endParaRPr>
        </a:p>
      </dsp:txBody>
      <dsp:txXfrm>
        <a:off x="4142117" y="1374642"/>
        <a:ext cx="1985416" cy="1552840"/>
      </dsp:txXfrm>
    </dsp:sp>
    <dsp:sp modelId="{6084E253-DF81-45F4-A4E9-CF3F9BC3A4AE}">
      <dsp:nvSpPr>
        <dsp:cNvPr id="0" name=""/>
        <dsp:cNvSpPr/>
      </dsp:nvSpPr>
      <dsp:spPr>
        <a:xfrm>
          <a:off x="6335766" y="1289174"/>
          <a:ext cx="1800524" cy="1720850"/>
        </a:xfrm>
        <a:prstGeom prst="roundRect">
          <a:avLst/>
        </a:prstGeom>
        <a:solidFill>
          <a:srgbClr val="003B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entury" panose="02040604050505020304" pitchFamily="18" charset="0"/>
            </a:rPr>
            <a:t>Separation Authority Action</a:t>
          </a:r>
        </a:p>
      </dsp:txBody>
      <dsp:txXfrm>
        <a:off x="6419771" y="1373179"/>
        <a:ext cx="1632514" cy="155284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1"/>
            <a:ext cx="3038648" cy="466725"/>
          </a:xfrm>
          <a:prstGeom prst="rect">
            <a:avLst/>
          </a:prstGeom>
        </p:spPr>
        <p:txBody>
          <a:bodyPr vert="horz" lIns="91440" tIns="45720" rIns="91440" bIns="45720" rtlCol="0"/>
          <a:lstStyle>
            <a:lvl1pPr algn="r">
              <a:defRPr sz="1200"/>
            </a:lvl1pPr>
          </a:lstStyle>
          <a:p>
            <a:fld id="{8BB4B85D-39A5-4E87-8BD1-E535FA3F98F4}" type="datetimeFigureOut">
              <a:rPr lang="en-US" smtClean="0"/>
              <a:t>7/19/2022</a:t>
            </a:fld>
            <a:endParaRPr lang="en-US"/>
          </a:p>
        </p:txBody>
      </p:sp>
      <p:sp>
        <p:nvSpPr>
          <p:cNvPr id="4" name="Footer Placeholder 3"/>
          <p:cNvSpPr>
            <a:spLocks noGrp="1"/>
          </p:cNvSpPr>
          <p:nvPr>
            <p:ph type="ftr" sz="quarter" idx="2"/>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6"/>
            <a:ext cx="3038648" cy="466725"/>
          </a:xfrm>
          <a:prstGeom prst="rect">
            <a:avLst/>
          </a:prstGeom>
        </p:spPr>
        <p:txBody>
          <a:bodyPr vert="horz" lIns="91440" tIns="45720" rIns="91440" bIns="45720" rtlCol="0" anchor="b"/>
          <a:lstStyle>
            <a:lvl1pPr algn="r">
              <a:defRPr sz="1200"/>
            </a:lvl1pPr>
          </a:lstStyle>
          <a:p>
            <a:fld id="{975E3C17-4DAB-4855-9073-C273075DA229}" type="slidenum">
              <a:rPr lang="en-US" smtClean="0"/>
              <a:t>‹#›</a:t>
            </a:fld>
            <a:endParaRPr lang="en-US"/>
          </a:p>
        </p:txBody>
      </p:sp>
    </p:spTree>
    <p:extLst>
      <p:ext uri="{BB962C8B-B14F-4D97-AF65-F5344CB8AC3E}">
        <p14:creationId xmlns:p14="http://schemas.microsoft.com/office/powerpoint/2010/main" val="2721683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4" y="0"/>
            <a:ext cx="3037628" cy="464820"/>
          </a:xfrm>
          <a:prstGeom prst="rect">
            <a:avLst/>
          </a:prstGeom>
          <a:noFill/>
          <a:ln w="9525">
            <a:noFill/>
            <a:miter lim="800000"/>
            <a:headEnd/>
            <a:tailEnd/>
          </a:ln>
          <a:effectLst/>
        </p:spPr>
        <p:txBody>
          <a:bodyPr vert="horz" wrap="square" lIns="93157" tIns="46577" rIns="93157" bIns="46577" numCol="1" anchor="t" anchorCtr="0" compatLnSpc="1">
            <a:prstTxWarp prst="textNoShape">
              <a:avLst/>
            </a:prstTxWarp>
          </a:bodyPr>
          <a:lstStyle>
            <a:lvl1pPr defTabSz="932262">
              <a:lnSpc>
                <a:spcPct val="100000"/>
              </a:lnSpc>
              <a:spcBef>
                <a:spcPct val="0"/>
              </a:spcBef>
              <a:buFontTx/>
              <a:buNone/>
              <a:defRPr sz="1200" i="0">
                <a:solidFill>
                  <a:schemeClr val="tx1"/>
                </a:solidFill>
                <a:latin typeface="Arial" charset="0"/>
              </a:defRPr>
            </a:lvl1pPr>
          </a:lstStyle>
          <a:p>
            <a:pPr>
              <a:defRPr/>
            </a:pPr>
            <a:endParaRPr lang="en-US" dirty="0"/>
          </a:p>
        </p:txBody>
      </p:sp>
      <p:sp>
        <p:nvSpPr>
          <p:cNvPr id="6147" name="Rectangle 3"/>
          <p:cNvSpPr>
            <a:spLocks noGrp="1" noChangeArrowheads="1"/>
          </p:cNvSpPr>
          <p:nvPr>
            <p:ph type="dt" idx="1"/>
          </p:nvPr>
        </p:nvSpPr>
        <p:spPr bwMode="auto">
          <a:xfrm>
            <a:off x="3971186" y="0"/>
            <a:ext cx="3037628" cy="464820"/>
          </a:xfrm>
          <a:prstGeom prst="rect">
            <a:avLst/>
          </a:prstGeom>
          <a:noFill/>
          <a:ln w="9525">
            <a:noFill/>
            <a:miter lim="800000"/>
            <a:headEnd/>
            <a:tailEnd/>
          </a:ln>
          <a:effectLst/>
        </p:spPr>
        <p:txBody>
          <a:bodyPr vert="horz" wrap="square" lIns="93157" tIns="46577" rIns="93157" bIns="46577" numCol="1" anchor="t" anchorCtr="0" compatLnSpc="1">
            <a:prstTxWarp prst="textNoShape">
              <a:avLst/>
            </a:prstTxWarp>
          </a:bodyPr>
          <a:lstStyle>
            <a:lvl1pPr algn="r" defTabSz="932262">
              <a:lnSpc>
                <a:spcPct val="100000"/>
              </a:lnSpc>
              <a:spcBef>
                <a:spcPct val="0"/>
              </a:spcBef>
              <a:buFontTx/>
              <a:buNone/>
              <a:defRPr sz="1200" i="0">
                <a:solidFill>
                  <a:schemeClr val="tx1"/>
                </a:solidFill>
                <a:latin typeface="Arial" charset="0"/>
              </a:defRPr>
            </a:lvl1pPr>
          </a:lstStyle>
          <a:p>
            <a:pPr>
              <a:defRPr/>
            </a:pPr>
            <a:endParaRPr lang="en-US" dirty="0"/>
          </a:p>
        </p:txBody>
      </p:sp>
      <p:sp>
        <p:nvSpPr>
          <p:cNvPr id="768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1362" y="4415791"/>
            <a:ext cx="5607684" cy="4183380"/>
          </a:xfrm>
          <a:prstGeom prst="rect">
            <a:avLst/>
          </a:prstGeom>
          <a:noFill/>
          <a:ln w="9525">
            <a:noFill/>
            <a:miter lim="800000"/>
            <a:headEnd/>
            <a:tailEnd/>
          </a:ln>
          <a:effectLst/>
        </p:spPr>
        <p:txBody>
          <a:bodyPr vert="horz" wrap="square" lIns="93157" tIns="46577" rIns="93157" bIns="465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1" name="Rectangle 7"/>
          <p:cNvSpPr>
            <a:spLocks noGrp="1" noChangeArrowheads="1"/>
          </p:cNvSpPr>
          <p:nvPr>
            <p:ph type="sldNum" sz="quarter" idx="5"/>
          </p:nvPr>
        </p:nvSpPr>
        <p:spPr bwMode="auto">
          <a:xfrm>
            <a:off x="1986391" y="8831580"/>
            <a:ext cx="3037628" cy="464820"/>
          </a:xfrm>
          <a:prstGeom prst="rect">
            <a:avLst/>
          </a:prstGeom>
          <a:noFill/>
          <a:ln w="9525">
            <a:noFill/>
            <a:miter lim="800000"/>
            <a:headEnd/>
            <a:tailEnd/>
          </a:ln>
          <a:effectLst/>
        </p:spPr>
        <p:txBody>
          <a:bodyPr vert="horz" wrap="square" lIns="93157" tIns="46577" rIns="93157" bIns="46577" numCol="1" anchor="b" anchorCtr="0" compatLnSpc="1">
            <a:prstTxWarp prst="textNoShape">
              <a:avLst/>
            </a:prstTxWarp>
          </a:bodyPr>
          <a:lstStyle>
            <a:lvl1pPr algn="ctr" defTabSz="932262">
              <a:lnSpc>
                <a:spcPct val="100000"/>
              </a:lnSpc>
              <a:spcBef>
                <a:spcPct val="0"/>
              </a:spcBef>
              <a:buFontTx/>
              <a:buNone/>
              <a:defRPr sz="1200" i="0">
                <a:solidFill>
                  <a:schemeClr val="tx1"/>
                </a:solidFill>
                <a:latin typeface="Arial" charset="0"/>
              </a:defRPr>
            </a:lvl1pPr>
          </a:lstStyle>
          <a:p>
            <a:pPr>
              <a:defRPr/>
            </a:pPr>
            <a:fld id="{9253D7F6-F643-4082-85AA-AC663D481427}" type="slidenum">
              <a:rPr lang="en-US"/>
              <a:pPr>
                <a:defRPr/>
              </a:pPr>
              <a:t>‹#›</a:t>
            </a:fld>
            <a:endParaRPr lang="en-US" dirty="0"/>
          </a:p>
        </p:txBody>
      </p:sp>
    </p:spTree>
    <p:extLst>
      <p:ext uri="{BB962C8B-B14F-4D97-AF65-F5344CB8AC3E}">
        <p14:creationId xmlns:p14="http://schemas.microsoft.com/office/powerpoint/2010/main" val="42395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r>
              <a:rPr lang="en-US" b="1" dirty="0"/>
              <a:t>This </a:t>
            </a:r>
            <a:r>
              <a:rPr lang="en-US" b="1"/>
              <a:t>lesson updated 18 May 2022.</a:t>
            </a:r>
            <a:endParaRPr lang="en-US" b="1" dirty="0"/>
          </a:p>
          <a:p>
            <a:r>
              <a:rPr lang="en-US" dirty="0"/>
              <a:t>Good (morning) (afternoon).  My name is (  ).  Today we will be discussing Enlisted Separations.</a:t>
            </a:r>
          </a:p>
        </p:txBody>
      </p:sp>
      <p:sp>
        <p:nvSpPr>
          <p:cNvPr id="4" name="Slide Number Placeholder 3"/>
          <p:cNvSpPr>
            <a:spLocks noGrp="1"/>
          </p:cNvSpPr>
          <p:nvPr>
            <p:ph type="sldNum" sz="quarter" idx="10"/>
          </p:nvPr>
        </p:nvSpPr>
        <p:spPr/>
        <p:txBody>
          <a:bodyPr/>
          <a:lstStyle/>
          <a:p>
            <a:fld id="{B0E11018-30DF-433C-856D-674336F5C6E3}" type="slidenum">
              <a:rPr lang="en-US" smtClean="0"/>
              <a:pPr/>
              <a:t>1</a:t>
            </a:fld>
            <a:endParaRPr lang="en-US" dirty="0"/>
          </a:p>
        </p:txBody>
      </p:sp>
    </p:spTree>
    <p:extLst>
      <p:ext uri="{BB962C8B-B14F-4D97-AF65-F5344CB8AC3E}">
        <p14:creationId xmlns:p14="http://schemas.microsoft.com/office/powerpoint/2010/main" val="323914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r>
              <a:rPr lang="en-US" dirty="0"/>
              <a:t>When a Soldier is</a:t>
            </a:r>
            <a:r>
              <a:rPr lang="en-US" baseline="0" dirty="0"/>
              <a:t> </a:t>
            </a:r>
            <a:r>
              <a:rPr lang="en-US" dirty="0"/>
              <a:t>pending charges for a Court-Martial, they can request a discharge in lieu of trial by court-martial.</a:t>
            </a:r>
          </a:p>
          <a:p>
            <a:r>
              <a:rPr lang="en-US" dirty="0"/>
              <a:t>-The request must be voluntary</a:t>
            </a:r>
          </a:p>
          <a:p>
            <a:r>
              <a:rPr lang="en-US" dirty="0"/>
              <a:t>-The GCMCA is approval authority </a:t>
            </a:r>
          </a:p>
          <a:p>
            <a:r>
              <a:rPr lang="en-US" dirty="0"/>
              <a:t>- SM will normally receive Other</a:t>
            </a:r>
            <a:r>
              <a:rPr lang="en-US" baseline="0" dirty="0"/>
              <a:t> Than Honorable (OTH) </a:t>
            </a:r>
            <a:r>
              <a:rPr lang="en-US" dirty="0"/>
              <a:t>discharge and be reduced to Private (E1)</a:t>
            </a:r>
          </a:p>
          <a:p>
            <a:endParaRPr lang="en-US" dirty="0"/>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10</a:t>
            </a:fld>
            <a:endParaRPr lang="en-US" dirty="0"/>
          </a:p>
        </p:txBody>
      </p:sp>
    </p:spTree>
    <p:extLst>
      <p:ext uri="{BB962C8B-B14F-4D97-AF65-F5344CB8AC3E}">
        <p14:creationId xmlns:p14="http://schemas.microsoft.com/office/powerpoint/2010/main" val="210228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r>
              <a:rPr lang="en-US" dirty="0"/>
              <a:t>CH 11 covers Entry level performance and conduct.  Separation may be warranted because of unsatisfactory performance or conduct due to inability, lack of effort, failure to adapt, minor disciplinary infractions.  Requires multiple counseling statements and an effort at rehab.  </a:t>
            </a:r>
          </a:p>
          <a:p>
            <a:endParaRPr lang="en-US" b="1" dirty="0"/>
          </a:p>
          <a:p>
            <a:r>
              <a:rPr lang="en-US" dirty="0"/>
              <a:t>The separation is applicable to soldiers with no more than 180 days of creditable continuous AD or IADT or no more than 90 days of Phase II under a split or alternate training option.  </a:t>
            </a:r>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11</a:t>
            </a:fld>
            <a:endParaRPr lang="en-US" dirty="0"/>
          </a:p>
        </p:txBody>
      </p:sp>
    </p:spTree>
    <p:extLst>
      <p:ext uri="{BB962C8B-B14F-4D97-AF65-F5344CB8AC3E}">
        <p14:creationId xmlns:p14="http://schemas.microsoft.com/office/powerpoint/2010/main" val="652017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16"/>
            <a:r>
              <a:rPr lang="en-US" b="1" dirty="0"/>
              <a:t>Facilitator Note:</a:t>
            </a:r>
          </a:p>
          <a:p>
            <a:pPr defTabSz="921116"/>
            <a:endParaRPr lang="en-US" dirty="0"/>
          </a:p>
          <a:p>
            <a:r>
              <a:rPr lang="en-US" dirty="0"/>
              <a:t>A soldier may be separated under the provisions of AR 635-200, Chapter 13, when it is determined that the soldier is unqualified for further military service because of unsatisfactory performance (i.e. multiple or repeated APFT Failure, weapons qualification failure, poor job performance, etc.)</a:t>
            </a:r>
          </a:p>
          <a:p>
            <a:endParaRPr lang="en-US" dirty="0"/>
          </a:p>
          <a:p>
            <a:pPr marL="172701" indent="-172701">
              <a:buFont typeface="Arial" panose="020B0604020202020204" pitchFamily="34" charset="0"/>
              <a:buChar char="•"/>
            </a:pPr>
            <a:r>
              <a:rPr lang="en-US" dirty="0"/>
              <a:t>Before initiating separation action under Chapter 13, commanders must ensure that the Soldier received adequate counseling and rehabilitation.  A Soldier should not be separated when unsatisfactory performance is the sole reason for separation unless there have been efforts at rehabilitation.</a:t>
            </a:r>
          </a:p>
          <a:p>
            <a:endParaRPr lang="en-US" dirty="0"/>
          </a:p>
          <a:p>
            <a:pPr marL="172701" indent="-172701">
              <a:buFont typeface="Arial" panose="020B0604020202020204" pitchFamily="34" charset="0"/>
              <a:buChar char="•"/>
            </a:pPr>
            <a:r>
              <a:rPr lang="en-US" dirty="0"/>
              <a:t>Only an Honorable or General Under Honorable Conditions Discharge can result from a Chap. 13 separation.</a:t>
            </a:r>
          </a:p>
          <a:p>
            <a:endParaRPr lang="en-US" dirty="0"/>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12</a:t>
            </a:fld>
            <a:endParaRPr lang="en-US" dirty="0"/>
          </a:p>
        </p:txBody>
      </p:sp>
    </p:spTree>
    <p:extLst>
      <p:ext uri="{BB962C8B-B14F-4D97-AF65-F5344CB8AC3E}">
        <p14:creationId xmlns:p14="http://schemas.microsoft.com/office/powerpoint/2010/main" val="1949864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r>
              <a:rPr lang="en-US" dirty="0"/>
              <a:t>Initiation of separation procedures is required for Soldiers without medical limitations who have two consecutive APFT failures per AR 635-200 or who are eliminated for cause from Noncommissioned Officer Education System courses, unless a responsible commander chooses to impose a bar to re-enlistment (para. 13-2).</a:t>
            </a:r>
          </a:p>
          <a:p>
            <a:endParaRPr lang="en-US" dirty="0"/>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13</a:t>
            </a:fld>
            <a:endParaRPr lang="en-US" dirty="0"/>
          </a:p>
        </p:txBody>
      </p:sp>
    </p:spTree>
    <p:extLst>
      <p:ext uri="{BB962C8B-B14F-4D97-AF65-F5344CB8AC3E}">
        <p14:creationId xmlns:p14="http://schemas.microsoft.com/office/powerpoint/2010/main" val="161653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endParaRPr lang="en-US" dirty="0"/>
          </a:p>
          <a:p>
            <a:endParaRPr lang="en-US" dirty="0"/>
          </a:p>
          <a:p>
            <a:r>
              <a:rPr lang="en-US" dirty="0"/>
              <a:t>Chapter 14 establishes policies and prescribes procedures for separating personnel for misconduct because of minor disciplinary infractions, a pattern of misconduct, commission of a serious offense, conviction by civil authorities, desertion, and absent without leave.  </a:t>
            </a:r>
          </a:p>
          <a:p>
            <a:endParaRPr lang="en-US" dirty="0"/>
          </a:p>
          <a:p>
            <a:pPr defTabSz="921116"/>
            <a:r>
              <a:rPr lang="en-US" dirty="0"/>
              <a:t>-Minor Disciplinary Infractions (para. 14-12a) and Patterns of Misconduct (para. 14-12b): </a:t>
            </a:r>
          </a:p>
          <a:p>
            <a:pPr defTabSz="921116"/>
            <a:r>
              <a:rPr lang="en-US" dirty="0"/>
              <a:t>Require at least two minor offenses; counseling must occur prior to second offense; and rehabilitative transfer must be considered.</a:t>
            </a:r>
          </a:p>
          <a:p>
            <a:endParaRPr lang="en-US" dirty="0"/>
          </a:p>
          <a:p>
            <a:r>
              <a:rPr lang="en-US" dirty="0"/>
              <a:t>- The Commission of a Serious Offense (para. 14-12c):</a:t>
            </a:r>
            <a:r>
              <a:rPr lang="en-US" baseline="0" dirty="0"/>
              <a:t>  </a:t>
            </a:r>
            <a:r>
              <a:rPr lang="en-US" dirty="0"/>
              <a:t>required one serious offense.  No counseling is required.  The offense must warrant a BCD or DD under UCMJ maximum punishments.</a:t>
            </a:r>
          </a:p>
          <a:p>
            <a:endParaRPr lang="en-US" dirty="0"/>
          </a:p>
          <a:p>
            <a:r>
              <a:rPr lang="en-US" dirty="0"/>
              <a:t>-To process these type of separations, the Soldier must be given a proper medical examination and mental health evaluation.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14</a:t>
            </a:fld>
            <a:endParaRPr lang="en-US" dirty="0"/>
          </a:p>
        </p:txBody>
      </p:sp>
    </p:spTree>
    <p:extLst>
      <p:ext uri="{BB962C8B-B14F-4D97-AF65-F5344CB8AC3E}">
        <p14:creationId xmlns:p14="http://schemas.microsoft.com/office/powerpoint/2010/main" val="2232780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Facilitator Note:</a:t>
            </a:r>
          </a:p>
          <a:p>
            <a:endParaRPr lang="en-US" b="1" dirty="0"/>
          </a:p>
          <a:p>
            <a:r>
              <a:rPr lang="en-US" dirty="0"/>
              <a:t>    Under Chap. 18, initiation of separation is </a:t>
            </a:r>
            <a:r>
              <a:rPr lang="en-US" b="1" u="sng" dirty="0">
                <a:effectLst>
                  <a:outerShdw blurRad="38100" dist="38100" dir="2700000" algn="tl">
                    <a:srgbClr val="000000">
                      <a:alpha val="43137"/>
                    </a:srgbClr>
                  </a:outerShdw>
                </a:effectLst>
              </a:rPr>
              <a:t>required</a:t>
            </a:r>
            <a:r>
              <a:rPr lang="en-US" dirty="0">
                <a:effectLst>
                  <a:outerShdw blurRad="38100" dist="38100" dir="2700000" algn="tl">
                    <a:srgbClr val="000000">
                      <a:alpha val="43137"/>
                    </a:srgbClr>
                  </a:outerShdw>
                </a:effectLst>
              </a:rPr>
              <a:t> </a:t>
            </a:r>
            <a:r>
              <a:rPr lang="en-US" dirty="0"/>
              <a:t>for soldiers in the Army Body Composition Program who:</a:t>
            </a:r>
          </a:p>
          <a:p>
            <a:endParaRPr lang="en-US" dirty="0"/>
          </a:p>
          <a:p>
            <a:pPr marL="628650" lvl="1" indent="-171450">
              <a:buFont typeface="Arial" panose="020B0604020202020204" pitchFamily="34" charset="0"/>
              <a:buChar char="•"/>
            </a:pPr>
            <a:r>
              <a:rPr lang="en-US" dirty="0"/>
              <a:t>Are not making satisfactory progress for two consecutive months (loss of 3-8 </a:t>
            </a:r>
            <a:r>
              <a:rPr lang="en-US" dirty="0" err="1"/>
              <a:t>lbs</a:t>
            </a:r>
            <a:r>
              <a:rPr lang="en-US" dirty="0"/>
              <a:t> or 1% body fat per month);  or did not make</a:t>
            </a:r>
            <a:r>
              <a:rPr lang="en-US" baseline="0" dirty="0"/>
              <a:t> satisfactory progress for three non </a:t>
            </a:r>
            <a:r>
              <a:rPr lang="en-US" baseline="0" dirty="0" err="1"/>
              <a:t>conconsective</a:t>
            </a:r>
            <a:r>
              <a:rPr lang="en-US" baseline="0" dirty="0"/>
              <a:t> months in a 6 month period (AR 600-9).</a:t>
            </a: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Who fail to maintain standards during 12-month period following removal from ABCP; or</a:t>
            </a:r>
          </a:p>
          <a:p>
            <a:pPr lvl="1"/>
            <a:endParaRPr lang="en-US" dirty="0"/>
          </a:p>
          <a:p>
            <a:pPr marL="628650" lvl="1" indent="-171450">
              <a:buFont typeface="Arial" panose="020B0604020202020204" pitchFamily="34" charset="0"/>
              <a:buChar char="•"/>
            </a:pPr>
            <a:r>
              <a:rPr lang="en-US" dirty="0"/>
              <a:t>Who reenter ABCP between 12-36 months following removal from ABCP and do not meet standard within 90 days</a:t>
            </a:r>
          </a:p>
          <a:p>
            <a:endParaRPr lang="en-US" dirty="0"/>
          </a:p>
          <a:p>
            <a:endParaRPr lang="en-US" dirty="0"/>
          </a:p>
        </p:txBody>
      </p:sp>
      <p:sp>
        <p:nvSpPr>
          <p:cNvPr id="4" name="Slide Number Placeholder 3"/>
          <p:cNvSpPr>
            <a:spLocks noGrp="1"/>
          </p:cNvSpPr>
          <p:nvPr>
            <p:ph type="sldNum" sz="quarter" idx="10"/>
          </p:nvPr>
        </p:nvSpPr>
        <p:spPr/>
        <p:txBody>
          <a:bodyPr/>
          <a:lstStyle/>
          <a:p>
            <a:fld id="{B0E11018-30DF-433C-856D-674336F5C6E3}" type="slidenum">
              <a:rPr lang="en-US" smtClean="0"/>
              <a:pPr/>
              <a:t>15</a:t>
            </a:fld>
            <a:endParaRPr lang="en-US"/>
          </a:p>
        </p:txBody>
      </p:sp>
    </p:spTree>
    <p:extLst>
      <p:ext uri="{BB962C8B-B14F-4D97-AF65-F5344CB8AC3E}">
        <p14:creationId xmlns:p14="http://schemas.microsoft.com/office/powerpoint/2010/main" val="1442014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r>
              <a:rPr lang="en-US" dirty="0"/>
              <a:t>We will next discuss common chapters that you as a CDR/1SG will be exposed to on a regular basis.</a:t>
            </a:r>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16</a:t>
            </a:fld>
            <a:endParaRPr lang="en-US" dirty="0"/>
          </a:p>
        </p:txBody>
      </p:sp>
    </p:spTree>
    <p:extLst>
      <p:ext uri="{BB962C8B-B14F-4D97-AF65-F5344CB8AC3E}">
        <p14:creationId xmlns:p14="http://schemas.microsoft.com/office/powerpoint/2010/main" val="2560594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r>
              <a:rPr lang="en-US" dirty="0"/>
              <a:t>The number of years of service a Soldier has is an important factor when considering initiating a separation action.</a:t>
            </a:r>
          </a:p>
          <a:p>
            <a:endParaRPr lang="en-US" dirty="0"/>
          </a:p>
          <a:p>
            <a:pPr marL="171450" indent="-171450">
              <a:buFontTx/>
              <a:buChar char="-"/>
            </a:pPr>
            <a:r>
              <a:rPr lang="en-US" dirty="0"/>
              <a:t>If a SM has over 6 years, he is automatically entitle to an Administrative Board which will add significant time in the process.</a:t>
            </a:r>
          </a:p>
          <a:p>
            <a:pPr marL="171450" indent="-171450">
              <a:buFontTx/>
              <a:buChar char="-"/>
            </a:pPr>
            <a:r>
              <a:rPr lang="en-US" dirty="0"/>
              <a:t>Service includes: Reserve; National Guard; Individual Ready Reserve; and Delayed Entry Program</a:t>
            </a:r>
          </a:p>
          <a:p>
            <a:pPr marL="171450" indent="-171450">
              <a:buFontTx/>
              <a:buChar char="-"/>
            </a:pPr>
            <a:r>
              <a:rPr lang="en-US" dirty="0"/>
              <a:t>The time is tolled at the date the Separation is initiated</a:t>
            </a:r>
          </a:p>
          <a:p>
            <a:pPr marL="171450" indent="-171450">
              <a:buFontTx/>
              <a:buChar char="-"/>
            </a:pPr>
            <a:r>
              <a:rPr lang="en-US" dirty="0"/>
              <a:t>If a SM has over 18 years of service, the separation must be approved by HQDA</a:t>
            </a:r>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17</a:t>
            </a:fld>
            <a:endParaRPr lang="en-US" dirty="0"/>
          </a:p>
        </p:txBody>
      </p:sp>
    </p:spTree>
    <p:extLst>
      <p:ext uri="{BB962C8B-B14F-4D97-AF65-F5344CB8AC3E}">
        <p14:creationId xmlns:p14="http://schemas.microsoft.com/office/powerpoint/2010/main" val="1982086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Facilitator Note:</a:t>
            </a:r>
          </a:p>
          <a:p>
            <a:endParaRPr lang="en-US" dirty="0"/>
          </a:p>
          <a:p>
            <a:r>
              <a:rPr lang="en-US" dirty="0"/>
              <a:t>There are only 4 available characterizations of service when using an administrative separation: honorable, general under honorable conditions, other than honorable, and entry level separation.  </a:t>
            </a:r>
          </a:p>
          <a:p>
            <a:endParaRPr lang="en-US" dirty="0"/>
          </a:p>
          <a:p>
            <a:r>
              <a:rPr lang="en-US" dirty="0"/>
              <a:t>A general under honorable conditions is warranted when the military record is satisfactory; however, the conduct and performance does not warrant an honorable discharge.</a:t>
            </a:r>
          </a:p>
          <a:p>
            <a:endParaRPr lang="en-US" dirty="0"/>
          </a:p>
          <a:p>
            <a:r>
              <a:rPr lang="en-US" dirty="0"/>
              <a:t>Both honorable and general discharges entitle  a soldier to full federal rights and benefits provided by law. (AR 635-200, 3-6a)</a:t>
            </a:r>
          </a:p>
          <a:p>
            <a:endParaRPr lang="en-US" dirty="0"/>
          </a:p>
          <a:p>
            <a:r>
              <a:rPr lang="en-US" dirty="0"/>
              <a:t>Entry level separation is uncharacterized and can only occur if the Soldier has under 180 days of service. </a:t>
            </a:r>
          </a:p>
          <a:p>
            <a:endParaRPr lang="en-US" dirty="0"/>
          </a:p>
          <a:p>
            <a:endParaRPr lang="en-US" dirty="0"/>
          </a:p>
        </p:txBody>
      </p:sp>
      <p:sp>
        <p:nvSpPr>
          <p:cNvPr id="4" name="Slide Number Placeholder 3"/>
          <p:cNvSpPr>
            <a:spLocks noGrp="1"/>
          </p:cNvSpPr>
          <p:nvPr>
            <p:ph type="sldNum" sz="quarter" idx="10"/>
          </p:nvPr>
        </p:nvSpPr>
        <p:spPr/>
        <p:txBody>
          <a:bodyPr/>
          <a:lstStyle/>
          <a:p>
            <a:fld id="{B0E11018-30DF-433C-856D-674336F5C6E3}" type="slidenum">
              <a:rPr lang="en-US" smtClean="0"/>
              <a:pPr/>
              <a:t>18</a:t>
            </a:fld>
            <a:endParaRPr lang="en-US"/>
          </a:p>
        </p:txBody>
      </p:sp>
    </p:spTree>
    <p:extLst>
      <p:ext uri="{BB962C8B-B14F-4D97-AF65-F5344CB8AC3E}">
        <p14:creationId xmlns:p14="http://schemas.microsoft.com/office/powerpoint/2010/main" val="2104211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r>
              <a:rPr lang="en-US" dirty="0"/>
              <a:t>Under Other Than Honorable Conditions is warranted when a Soldier’s conduct is a significant departure from the expected conduct of a Soldier.  When a Solider is to be discharged with an under other than honorable conditions discharge the service member will be reduced to the lowest enlisted grade by the reduction</a:t>
            </a:r>
            <a:r>
              <a:rPr lang="en-US" baseline="0" dirty="0"/>
              <a:t> authority per AR 600-8-19.</a:t>
            </a:r>
          </a:p>
          <a:p>
            <a:endParaRPr lang="en-US" baseline="0" dirty="0"/>
          </a:p>
          <a:p>
            <a:r>
              <a:rPr lang="en-US" baseline="0" dirty="0"/>
              <a:t>AR 635-200, para. 3-7, explains in detail the guidelines of each characterization of service and should be referenced when determining which type of discharge should be adjudged.</a:t>
            </a:r>
          </a:p>
          <a:p>
            <a:endParaRPr lang="en-US" baseline="0" dirty="0"/>
          </a:p>
          <a:p>
            <a:r>
              <a:rPr lang="en-US" baseline="0" dirty="0"/>
              <a:t>A dishonorable discharge will be given only by an approved sentence of a general courts-martial.  A bad conduct discharge will be given only by an approved sentence of a general or special courts-martial.</a:t>
            </a:r>
            <a:endParaRPr lang="en-US" dirty="0"/>
          </a:p>
        </p:txBody>
      </p:sp>
      <p:sp>
        <p:nvSpPr>
          <p:cNvPr id="4" name="Slide Number Placeholder 3"/>
          <p:cNvSpPr>
            <a:spLocks noGrp="1"/>
          </p:cNvSpPr>
          <p:nvPr>
            <p:ph type="sldNum" sz="quarter" idx="10"/>
          </p:nvPr>
        </p:nvSpPr>
        <p:spPr/>
        <p:txBody>
          <a:bodyPr/>
          <a:lstStyle/>
          <a:p>
            <a:fld id="{B0E11018-30DF-433C-856D-674336F5C6E3}" type="slidenum">
              <a:rPr lang="en-US" smtClean="0"/>
              <a:pPr/>
              <a:t>19</a:t>
            </a:fld>
            <a:endParaRPr lang="en-US"/>
          </a:p>
        </p:txBody>
      </p:sp>
    </p:spTree>
    <p:extLst>
      <p:ext uri="{BB962C8B-B14F-4D97-AF65-F5344CB8AC3E}">
        <p14:creationId xmlns:p14="http://schemas.microsoft.com/office/powerpoint/2010/main" val="1293607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r>
              <a:rPr lang="en-US" dirty="0"/>
              <a:t>Over the next two hours, I will provide an overview of enlisted separations.</a:t>
            </a:r>
          </a:p>
          <a:p>
            <a:endParaRPr lang="en-US" dirty="0"/>
          </a:p>
          <a:p>
            <a:r>
              <a:rPr lang="en-US" dirty="0"/>
              <a:t>This will include a discussion on:</a:t>
            </a:r>
          </a:p>
          <a:p>
            <a:pPr marL="228600" indent="-228600">
              <a:buAutoNum type="arabicParenR"/>
            </a:pPr>
            <a:r>
              <a:rPr lang="en-US" dirty="0"/>
              <a:t>Common grounds for separation</a:t>
            </a:r>
          </a:p>
          <a:p>
            <a:pPr marL="228600" indent="-228600">
              <a:buAutoNum type="arabicParenR"/>
            </a:pPr>
            <a:r>
              <a:rPr lang="en-US" dirty="0"/>
              <a:t>Rights of the Soldier being separated</a:t>
            </a:r>
          </a:p>
          <a:p>
            <a:pPr marL="228600" indent="-228600">
              <a:buAutoNum type="arabicParenR"/>
            </a:pPr>
            <a:r>
              <a:rPr lang="en-US" dirty="0"/>
              <a:t>Role of the Separation Authority</a:t>
            </a:r>
          </a:p>
          <a:p>
            <a:pPr marL="228600" indent="-228600">
              <a:buAutoNum type="arabicParenR"/>
            </a:pPr>
            <a:r>
              <a:rPr lang="en-US" dirty="0"/>
              <a:t>The different characterizations of service</a:t>
            </a:r>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2</a:t>
            </a:fld>
            <a:endParaRPr lang="en-US" dirty="0"/>
          </a:p>
        </p:txBody>
      </p:sp>
    </p:spTree>
    <p:extLst>
      <p:ext uri="{BB962C8B-B14F-4D97-AF65-F5344CB8AC3E}">
        <p14:creationId xmlns:p14="http://schemas.microsoft.com/office/powerpoint/2010/main" val="1832364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b="1" dirty="0"/>
          </a:p>
          <a:p>
            <a:r>
              <a:rPr lang="en-US" dirty="0"/>
              <a:t>The involuntary separation actions listed above require written (Magic) counseling and an opportunity to rehabilitate at least once before initiation of separation actions:</a:t>
            </a:r>
          </a:p>
          <a:p>
            <a:endParaRPr lang="en-US" dirty="0"/>
          </a:p>
          <a:p>
            <a:r>
              <a:rPr lang="en-US" dirty="0"/>
              <a:t>These actions require that the Soldier receive a reasonable chance to improve.  Army Regulation 635-200 states that non-trainees should be transferred to another battalion-sized unit for three months and re-evaluated before separation is initiated.  However, the regulation also authorizes the separation authority to waive this requirement in many cases.</a:t>
            </a:r>
          </a:p>
          <a:p>
            <a:endParaRPr lang="en-US" dirty="0"/>
          </a:p>
          <a:p>
            <a:r>
              <a:rPr lang="en-US" dirty="0"/>
              <a:t>Commanders must ensure that a responsible person properly fills out the Counseling Form (DA Form 4856).  This includes a documentation of the follow-up to the counseling and results of rehabilitation.</a:t>
            </a:r>
          </a:p>
          <a:p>
            <a:pPr marL="0" indent="0" eaLnBrk="1" hangingPunct="1">
              <a:buNone/>
            </a:pPr>
            <a:r>
              <a:rPr lang="en-US" dirty="0"/>
              <a:t> </a:t>
            </a:r>
          </a:p>
          <a:p>
            <a:endParaRPr lang="en-US" dirty="0"/>
          </a:p>
        </p:txBody>
      </p:sp>
      <p:sp>
        <p:nvSpPr>
          <p:cNvPr id="4" name="Slide Number Placeholder 3"/>
          <p:cNvSpPr>
            <a:spLocks noGrp="1"/>
          </p:cNvSpPr>
          <p:nvPr>
            <p:ph type="sldNum" sz="quarter" idx="10"/>
          </p:nvPr>
        </p:nvSpPr>
        <p:spPr/>
        <p:txBody>
          <a:bodyPr/>
          <a:lstStyle/>
          <a:p>
            <a:fld id="{B0E11018-30DF-433C-856D-674336F5C6E3}" type="slidenum">
              <a:rPr lang="en-US" smtClean="0"/>
              <a:pPr/>
              <a:t>20</a:t>
            </a:fld>
            <a:endParaRPr lang="en-US"/>
          </a:p>
        </p:txBody>
      </p:sp>
    </p:spTree>
    <p:extLst>
      <p:ext uri="{BB962C8B-B14F-4D97-AF65-F5344CB8AC3E}">
        <p14:creationId xmlns:p14="http://schemas.microsoft.com/office/powerpoint/2010/main" val="2163157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r>
              <a:rPr lang="en-US" dirty="0"/>
              <a:t>For separations, counseling is extremely important.  If counseling is not conducted IAW AR 635-200, the command  will have extreme difficulty separating a Soldier since the packet may be legally insufficient.  A Soldier should always be counseled in writing with “magic” counseling every time a Soldier has negative conduct or performance. </a:t>
            </a:r>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21</a:t>
            </a:fld>
            <a:endParaRPr lang="en-US" dirty="0"/>
          </a:p>
        </p:txBody>
      </p:sp>
    </p:spTree>
    <p:extLst>
      <p:ext uri="{BB962C8B-B14F-4D97-AF65-F5344CB8AC3E}">
        <p14:creationId xmlns:p14="http://schemas.microsoft.com/office/powerpoint/2010/main" val="665150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r>
              <a:rPr lang="en-US" dirty="0"/>
              <a:t>An example of the magic counseling is listed above and should be distributed and utilized by all supervisors within the command.  I would also recommend a leadership development programs taught by a member of the OSJA that discusses magic counseling.</a:t>
            </a:r>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22</a:t>
            </a:fld>
            <a:endParaRPr lang="en-US" dirty="0"/>
          </a:p>
        </p:txBody>
      </p:sp>
    </p:spTree>
    <p:extLst>
      <p:ext uri="{BB962C8B-B14F-4D97-AF65-F5344CB8AC3E}">
        <p14:creationId xmlns:p14="http://schemas.microsoft.com/office/powerpoint/2010/main" val="1883295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r>
              <a:rPr lang="en-US" dirty="0"/>
              <a:t>Rehabilitative transfers are required for Chapter 11, 13, and 14; however. The requirement may be waived</a:t>
            </a:r>
            <a:r>
              <a:rPr lang="en-US" baseline="0" dirty="0"/>
              <a:t> by the separation authority in circumstances where common sense and sound judgment indicate that such transfer will serve no useful purpose or produce a quality Soldier.  The documentation should be included in the separation packet.</a:t>
            </a:r>
            <a:endParaRPr lang="en-US" dirty="0"/>
          </a:p>
          <a:p>
            <a:endParaRPr lang="en-US" dirty="0"/>
          </a:p>
        </p:txBody>
      </p:sp>
      <p:sp>
        <p:nvSpPr>
          <p:cNvPr id="4" name="Slide Number Placeholder 3"/>
          <p:cNvSpPr>
            <a:spLocks noGrp="1"/>
          </p:cNvSpPr>
          <p:nvPr>
            <p:ph type="sldNum" sz="quarter" idx="10"/>
          </p:nvPr>
        </p:nvSpPr>
        <p:spPr/>
        <p:txBody>
          <a:bodyPr/>
          <a:lstStyle/>
          <a:p>
            <a:fld id="{B0E11018-30DF-433C-856D-674336F5C6E3}" type="slidenum">
              <a:rPr lang="en-US" smtClean="0"/>
              <a:pPr/>
              <a:t>23</a:t>
            </a:fld>
            <a:endParaRPr lang="en-US"/>
          </a:p>
        </p:txBody>
      </p:sp>
    </p:spTree>
    <p:extLst>
      <p:ext uri="{BB962C8B-B14F-4D97-AF65-F5344CB8AC3E}">
        <p14:creationId xmlns:p14="http://schemas.microsoft.com/office/powerpoint/2010/main" val="1263901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endParaRPr lang="en-US" dirty="0"/>
          </a:p>
          <a:p>
            <a:r>
              <a:rPr lang="en-US" dirty="0"/>
              <a:t>In addition to physical examinations, a mental health evaluation is required for Chapters 10,</a:t>
            </a:r>
            <a:r>
              <a:rPr lang="en-US" baseline="0" dirty="0"/>
              <a:t> 13, and</a:t>
            </a:r>
            <a:r>
              <a:rPr lang="en-US" dirty="0"/>
              <a:t> 14</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24</a:t>
            </a:fld>
            <a:endParaRPr lang="en-US" dirty="0"/>
          </a:p>
        </p:txBody>
      </p:sp>
    </p:spTree>
    <p:extLst>
      <p:ext uri="{BB962C8B-B14F-4D97-AF65-F5344CB8AC3E}">
        <p14:creationId xmlns:p14="http://schemas.microsoft.com/office/powerpoint/2010/main" val="4032352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r>
              <a:rPr lang="en-US" dirty="0"/>
              <a:t>All Soldier being separated with an Other Than Honorable Discharge (including Chapter 10, resignation in lieu of discharge) are entitled to a physical and mental health evaluation prior to separation; IF </a:t>
            </a:r>
          </a:p>
          <a:p>
            <a:r>
              <a:rPr lang="en-US" dirty="0"/>
              <a:t>     1) the SM was deployed to a contingency operation or sexually assaulted with previous 24 months and diagnosed with PTSD/TBI, or </a:t>
            </a:r>
          </a:p>
          <a:p>
            <a:r>
              <a:rPr lang="en-US" dirty="0"/>
              <a:t>     2) SM reasonably alleges, based upon sexual assault or deployment history, they were influenced by PTSD/TBI.</a:t>
            </a:r>
          </a:p>
          <a:p>
            <a:endParaRPr lang="en-US" dirty="0"/>
          </a:p>
          <a:p>
            <a:r>
              <a:rPr lang="en-US" dirty="0"/>
              <a:t>In a case involving PTSD, the medical examination must be performed by a clinical psychologist or psychiatrist. In a case involving TBI, the medical examination may be performed by a physician, clinical psychologist, psychiatrist, or other health-care professional, as appropriate.</a:t>
            </a:r>
          </a:p>
          <a:p>
            <a:endParaRPr lang="en-US" dirty="0"/>
          </a:p>
          <a:p>
            <a:r>
              <a:rPr lang="en-US" dirty="0"/>
              <a:t>The separation authority must consider this issue when taking final action- and must document compliance.</a:t>
            </a:r>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25</a:t>
            </a:fld>
            <a:endParaRPr lang="en-US" dirty="0"/>
          </a:p>
        </p:txBody>
      </p:sp>
    </p:spTree>
    <p:extLst>
      <p:ext uri="{BB962C8B-B14F-4D97-AF65-F5344CB8AC3E}">
        <p14:creationId xmlns:p14="http://schemas.microsoft.com/office/powerpoint/2010/main" val="1270815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pPr marL="0" indent="0">
              <a:buNone/>
            </a:pPr>
            <a:r>
              <a:rPr lang="en-US" dirty="0"/>
              <a:t>Some regulations and local policies may require initiation of separation in certain cases:</a:t>
            </a:r>
          </a:p>
          <a:p>
            <a:pPr lvl="1"/>
            <a:r>
              <a:rPr lang="en-US" dirty="0"/>
              <a:t> Mandatory Initiation does not mean Mandatory Separation</a:t>
            </a:r>
          </a:p>
          <a:p>
            <a:pPr lvl="1"/>
            <a:r>
              <a:rPr lang="en-US" b="1" dirty="0"/>
              <a:t>“Processed for Separation” </a:t>
            </a:r>
            <a:r>
              <a:rPr lang="en-US" dirty="0"/>
              <a:t>means action will be initiated and processed through the chain of command to the separation authority.  </a:t>
            </a:r>
            <a:r>
              <a:rPr lang="en-US" u="sng" dirty="0"/>
              <a:t>This does not mean the Soldier will be automatically separated</a:t>
            </a:r>
            <a:r>
              <a:rPr lang="en-US" dirty="0"/>
              <a:t>.</a:t>
            </a:r>
          </a:p>
          <a:p>
            <a:pPr lvl="1"/>
            <a:endParaRPr lang="en-US" b="1" dirty="0"/>
          </a:p>
          <a:p>
            <a:pPr marL="0" indent="0">
              <a:buNone/>
            </a:pPr>
            <a:r>
              <a:rPr lang="en-US" dirty="0"/>
              <a:t>Examples where initiation of separation is mandatory:</a:t>
            </a:r>
          </a:p>
          <a:p>
            <a:pPr lvl="1"/>
            <a:r>
              <a:rPr lang="en-US" dirty="0"/>
              <a:t> </a:t>
            </a:r>
            <a:r>
              <a:rPr lang="en-US" dirty="0">
                <a:solidFill>
                  <a:srgbClr val="003366"/>
                </a:solidFill>
              </a:rPr>
              <a:t>ASAP</a:t>
            </a:r>
            <a:r>
              <a:rPr lang="en-US" dirty="0">
                <a:solidFill>
                  <a:schemeClr val="accent2">
                    <a:lumMod val="75000"/>
                  </a:schemeClr>
                </a:solidFill>
              </a:rPr>
              <a:t> </a:t>
            </a:r>
            <a:r>
              <a:rPr lang="en-US" dirty="0"/>
              <a:t>failure, AR 635-200, para. 9-2</a:t>
            </a:r>
          </a:p>
          <a:p>
            <a:pPr lvl="1"/>
            <a:r>
              <a:rPr lang="en-US" dirty="0"/>
              <a:t> 2 x APFT or NCOES failure, AR 635-200, para. 13-2</a:t>
            </a:r>
          </a:p>
          <a:p>
            <a:pPr lvl="1"/>
            <a:r>
              <a:rPr lang="en-US" dirty="0"/>
              <a:t> Failure to meet body fat standards in some cases, para. 18-2</a:t>
            </a:r>
          </a:p>
          <a:p>
            <a:pPr lvl="1"/>
            <a:r>
              <a:rPr lang="en-US" dirty="0"/>
              <a:t> Illegal drug users, AR 600-85, para. 1-7</a:t>
            </a:r>
          </a:p>
          <a:p>
            <a:pPr lvl="1"/>
            <a:r>
              <a:rPr lang="en-US" dirty="0"/>
              <a:t> Soldiers convicted of sex offenses, Army Dir. 2013-21, AR 635-200, para. 14-12c(3)</a:t>
            </a:r>
          </a:p>
          <a:p>
            <a:endParaRPr lang="en-US" dirty="0"/>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26</a:t>
            </a:fld>
            <a:endParaRPr lang="en-US" dirty="0"/>
          </a:p>
        </p:txBody>
      </p:sp>
    </p:spTree>
    <p:extLst>
      <p:ext uri="{BB962C8B-B14F-4D97-AF65-F5344CB8AC3E}">
        <p14:creationId xmlns:p14="http://schemas.microsoft.com/office/powerpoint/2010/main" val="232199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b="1" dirty="0"/>
          </a:p>
          <a:p>
            <a:r>
              <a:rPr lang="en-US" dirty="0"/>
              <a:t>There are different separation authorities based upon the 1) type of separation, 2) the number of years in service, 3) as well as the type of discharge being recommended.</a:t>
            </a:r>
          </a:p>
          <a:p>
            <a:endParaRPr lang="en-US" dirty="0"/>
          </a:p>
          <a:p>
            <a:r>
              <a:rPr lang="en-US" dirty="0"/>
              <a:t>HQDA must approve any involuntary separation when the SM has over 18 years of service.</a:t>
            </a:r>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27</a:t>
            </a:fld>
            <a:endParaRPr lang="en-US" dirty="0"/>
          </a:p>
        </p:txBody>
      </p:sp>
    </p:spTree>
    <p:extLst>
      <p:ext uri="{BB962C8B-B14F-4D97-AF65-F5344CB8AC3E}">
        <p14:creationId xmlns:p14="http://schemas.microsoft.com/office/powerpoint/2010/main" val="265469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pPr defTabSz="921167">
              <a:defRPr/>
            </a:pPr>
            <a:endParaRPr lang="en-US" dirty="0"/>
          </a:p>
          <a:p>
            <a:pPr defTabSz="921167">
              <a:defRPr/>
            </a:pPr>
            <a:r>
              <a:rPr lang="en-US" dirty="0"/>
              <a:t>Commanders who are GCMCAs may approve/disapprove separation under all Chapters, with limited exceptions.</a:t>
            </a:r>
          </a:p>
          <a:p>
            <a:pPr defTabSz="921167">
              <a:defRPr/>
            </a:pPr>
            <a:endParaRPr lang="en-US" dirty="0"/>
          </a:p>
          <a:p>
            <a:pPr defTabSz="921167">
              <a:defRPr/>
            </a:pPr>
            <a:r>
              <a:rPr lang="en-US" dirty="0"/>
              <a:t>The GCMCA is also the approval authority for OTH discharges initiated under Chapter 10 and Chapter 14.</a:t>
            </a:r>
          </a:p>
          <a:p>
            <a:pPr defTabSz="921167">
              <a:defRPr/>
            </a:pPr>
            <a:endParaRPr lang="en-US" dirty="0"/>
          </a:p>
          <a:p>
            <a:pPr defTabSz="921167">
              <a:defRPr/>
            </a:pPr>
            <a:r>
              <a:rPr lang="en-US" dirty="0"/>
              <a:t>A general officer in command, who has a legal advisor available may approve/disapprove a separation or release from active duty under AR 635-200.  However, unless they are a GCMCA, these general</a:t>
            </a:r>
            <a:r>
              <a:rPr lang="en-US" baseline="0" dirty="0"/>
              <a:t> officers cannot order separation or release for lack of jurisdiction (see para. 5-9) or discharge in lieu of trial by court-martial (Chap. 10).</a:t>
            </a:r>
            <a:endParaRPr lang="en-US" dirty="0"/>
          </a:p>
          <a:p>
            <a:endParaRPr lang="en-US" dirty="0"/>
          </a:p>
        </p:txBody>
      </p:sp>
      <p:sp>
        <p:nvSpPr>
          <p:cNvPr id="4" name="Slide Number Placeholder 3"/>
          <p:cNvSpPr>
            <a:spLocks noGrp="1"/>
          </p:cNvSpPr>
          <p:nvPr>
            <p:ph type="sldNum" sz="quarter" idx="10"/>
          </p:nvPr>
        </p:nvSpPr>
        <p:spPr/>
        <p:txBody>
          <a:bodyPr/>
          <a:lstStyle/>
          <a:p>
            <a:fld id="{B0E11018-30DF-433C-856D-674336F5C6E3}" type="slidenum">
              <a:rPr lang="en-US" smtClean="0"/>
              <a:pPr/>
              <a:t>28</a:t>
            </a:fld>
            <a:endParaRPr lang="en-US"/>
          </a:p>
        </p:txBody>
      </p:sp>
    </p:spTree>
    <p:extLst>
      <p:ext uri="{BB962C8B-B14F-4D97-AF65-F5344CB8AC3E}">
        <p14:creationId xmlns:p14="http://schemas.microsoft.com/office/powerpoint/2010/main" val="3366586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r>
              <a:rPr lang="en-US" dirty="0"/>
              <a:t>Commanders who are</a:t>
            </a:r>
            <a:r>
              <a:rPr lang="en-US" baseline="0" dirty="0"/>
              <a:t> Special Courts-Martial Convening Authorities (SPCMCA) (Generally,</a:t>
            </a:r>
            <a:r>
              <a:rPr lang="en-US" dirty="0"/>
              <a:t> Brigade Commanders) </a:t>
            </a:r>
            <a:r>
              <a:rPr lang="en-US" baseline="0" dirty="0"/>
              <a:t>are authorized to process Chapters 5,6,7,8,9,11,12,13,16,18 and Chapters 14 and 15 when an Under Other Than Honorable Discharge (OTH) is not warranted under 635-200, para. 3-7c and the notification procedure is used.</a:t>
            </a:r>
            <a:endParaRPr lang="en-US" dirty="0"/>
          </a:p>
        </p:txBody>
      </p:sp>
      <p:sp>
        <p:nvSpPr>
          <p:cNvPr id="4" name="Slide Number Placeholder 3"/>
          <p:cNvSpPr>
            <a:spLocks noGrp="1"/>
          </p:cNvSpPr>
          <p:nvPr>
            <p:ph type="sldNum" sz="quarter" idx="10"/>
          </p:nvPr>
        </p:nvSpPr>
        <p:spPr/>
        <p:txBody>
          <a:bodyPr/>
          <a:lstStyle/>
          <a:p>
            <a:fld id="{B0E11018-30DF-433C-856D-674336F5C6E3}" type="slidenum">
              <a:rPr lang="en-US" smtClean="0"/>
              <a:pPr/>
              <a:t>29</a:t>
            </a:fld>
            <a:endParaRPr lang="en-US"/>
          </a:p>
        </p:txBody>
      </p:sp>
    </p:spTree>
    <p:extLst>
      <p:ext uri="{BB962C8B-B14F-4D97-AF65-F5344CB8AC3E}">
        <p14:creationId xmlns:p14="http://schemas.microsoft.com/office/powerpoint/2010/main" val="230660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r>
              <a:rPr lang="en-US" dirty="0"/>
              <a:t>The separation policies in AR 635-200 promote the readiness of the U.S. Army by providing an orderly means to--</a:t>
            </a:r>
          </a:p>
          <a:p>
            <a:pPr lvl="0"/>
            <a:r>
              <a:rPr lang="en-US" dirty="0"/>
              <a:t>     -Judge the suitability of persons to serve in the Army on the basis of their conduct and their ability to meet required standards of duty performance and discipline</a:t>
            </a:r>
          </a:p>
          <a:p>
            <a:pPr lvl="0"/>
            <a:r>
              <a:rPr lang="en-US" dirty="0"/>
              <a:t>     -Maintain standards of performance and conduct through characterization of service in a system that emphasizes the importance of honorable service</a:t>
            </a:r>
          </a:p>
          <a:p>
            <a:pPr lvl="0"/>
            <a:r>
              <a:rPr lang="en-US" dirty="0"/>
              <a:t>     -Achieve authorized force levels and grade distribution</a:t>
            </a:r>
          </a:p>
          <a:p>
            <a:pPr lvl="0"/>
            <a:r>
              <a:rPr lang="en-US" dirty="0"/>
              <a:t>     -Provide for the orderly administrative separation of Soldiers in a variety of circumstances</a:t>
            </a:r>
          </a:p>
          <a:p>
            <a:r>
              <a:rPr lang="en-US" dirty="0"/>
              <a:t> </a:t>
            </a:r>
          </a:p>
          <a:p>
            <a:r>
              <a:rPr lang="en-US" dirty="0"/>
              <a:t>AR 635-200 provides –</a:t>
            </a:r>
          </a:p>
          <a:p>
            <a:pPr lvl="0"/>
            <a:r>
              <a:rPr lang="en-US" dirty="0"/>
              <a:t>     -The authority for separation of Soldiers upon expiration term of service (ETS) or fulfillment of active duty obligation.</a:t>
            </a:r>
          </a:p>
          <a:p>
            <a:pPr lvl="0"/>
            <a:r>
              <a:rPr lang="en-US" dirty="0"/>
              <a:t>     -The authority and general provisions governing the separation of Soldiers before ETS or fulfillment of active duty obligation to meet the needs of the Army and its Soldiers.</a:t>
            </a:r>
          </a:p>
          <a:p>
            <a:pPr lvl="0"/>
            <a:r>
              <a:rPr lang="en-US" dirty="0"/>
              <a:t>     -The procedures to implement laws and policies governing voluntary retirement of Soldiers of the Army for length of service.</a:t>
            </a:r>
          </a:p>
          <a:p>
            <a:pPr lvl="0"/>
            <a:r>
              <a:rPr lang="en-US" dirty="0"/>
              <a:t>     -The criteria governing uncharacterized separations and the issuance of honorable, general, and other-than-honorable-conditions discharges</a:t>
            </a:r>
          </a:p>
        </p:txBody>
      </p:sp>
      <p:sp>
        <p:nvSpPr>
          <p:cNvPr id="4" name="Slide Number Placeholder 3"/>
          <p:cNvSpPr>
            <a:spLocks noGrp="1"/>
          </p:cNvSpPr>
          <p:nvPr>
            <p:ph type="sldNum" sz="quarter" idx="10"/>
          </p:nvPr>
        </p:nvSpPr>
        <p:spPr/>
        <p:txBody>
          <a:bodyPr/>
          <a:lstStyle/>
          <a:p>
            <a:fld id="{B0E11018-30DF-433C-856D-674336F5C6E3}" type="slidenum">
              <a:rPr lang="en-US" smtClean="0"/>
              <a:pPr/>
              <a:t>3</a:t>
            </a:fld>
            <a:endParaRPr lang="en-US"/>
          </a:p>
        </p:txBody>
      </p:sp>
    </p:spTree>
    <p:extLst>
      <p:ext uri="{BB962C8B-B14F-4D97-AF65-F5344CB8AC3E}">
        <p14:creationId xmlns:p14="http://schemas.microsoft.com/office/powerpoint/2010/main" val="2863247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baseline="0" dirty="0"/>
          </a:p>
          <a:p>
            <a:r>
              <a:rPr lang="en-US" baseline="0" dirty="0"/>
              <a:t>Commanders in the grade of lieutenant-colonel or above who have or judge advocate or legal advisor available are authorized to approve or disapprove separation under para. 5-11 and chapters 8, 11, and 16.  They may approve/disapprove separations under chapters 9, 13, and 18 when the case is processed using the notification procedure.</a:t>
            </a:r>
            <a:endParaRPr lang="en-US" dirty="0"/>
          </a:p>
        </p:txBody>
      </p:sp>
      <p:sp>
        <p:nvSpPr>
          <p:cNvPr id="4" name="Slide Number Placeholder 3"/>
          <p:cNvSpPr>
            <a:spLocks noGrp="1"/>
          </p:cNvSpPr>
          <p:nvPr>
            <p:ph type="sldNum" sz="quarter" idx="10"/>
          </p:nvPr>
        </p:nvSpPr>
        <p:spPr/>
        <p:txBody>
          <a:bodyPr/>
          <a:lstStyle/>
          <a:p>
            <a:fld id="{B0E11018-30DF-433C-856D-674336F5C6E3}" type="slidenum">
              <a:rPr lang="en-US" smtClean="0"/>
              <a:pPr/>
              <a:t>30</a:t>
            </a:fld>
            <a:endParaRPr lang="en-US"/>
          </a:p>
        </p:txBody>
      </p:sp>
    </p:spTree>
    <p:extLst>
      <p:ext uri="{BB962C8B-B14F-4D97-AF65-F5344CB8AC3E}">
        <p14:creationId xmlns:p14="http://schemas.microsoft.com/office/powerpoint/2010/main" val="2259462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r>
              <a:rPr lang="en-US" dirty="0"/>
              <a:t>When a Soldier is notified of the initiation of an involuntary separation, the notification must include three things:  1) the type of separation and reason for separation; 2) least favorable characterization of service; and 3) the right to consult with legal counsel.</a:t>
            </a:r>
          </a:p>
          <a:p>
            <a:endParaRPr lang="en-US" dirty="0"/>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31</a:t>
            </a:fld>
            <a:endParaRPr lang="en-US" dirty="0"/>
          </a:p>
        </p:txBody>
      </p:sp>
    </p:spTree>
    <p:extLst>
      <p:ext uri="{BB962C8B-B14F-4D97-AF65-F5344CB8AC3E}">
        <p14:creationId xmlns:p14="http://schemas.microsoft.com/office/powerpoint/2010/main" val="1460432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b="1" dirty="0"/>
          </a:p>
          <a:p>
            <a:r>
              <a:rPr lang="en-US" dirty="0"/>
              <a:t>There are two types of Separation Procedures; notification and board. </a:t>
            </a:r>
          </a:p>
          <a:p>
            <a:endParaRPr lang="en-US" dirty="0"/>
          </a:p>
          <a:p>
            <a:r>
              <a:rPr lang="en-US" dirty="0"/>
              <a:t>Notification procedures can be used when the Soldier has less than six years of military service and the command is not recommending an other than honorable discharge.</a:t>
            </a:r>
          </a:p>
          <a:p>
            <a:r>
              <a:rPr lang="en-US" dirty="0"/>
              <a:t> </a:t>
            </a:r>
          </a:p>
          <a:p>
            <a:r>
              <a:rPr lang="en-US" dirty="0"/>
              <a:t>Board procedures are required when the Soldier has over six years of military service and/or the command recommends an other than honorable discharge.  </a:t>
            </a:r>
          </a:p>
        </p:txBody>
      </p:sp>
      <p:sp>
        <p:nvSpPr>
          <p:cNvPr id="4" name="Slide Number Placeholder 3"/>
          <p:cNvSpPr>
            <a:spLocks noGrp="1"/>
          </p:cNvSpPr>
          <p:nvPr>
            <p:ph type="sldNum" sz="quarter" idx="10"/>
          </p:nvPr>
        </p:nvSpPr>
        <p:spPr/>
        <p:txBody>
          <a:bodyPr/>
          <a:lstStyle/>
          <a:p>
            <a:fld id="{B0E11018-30DF-433C-856D-674336F5C6E3}" type="slidenum">
              <a:rPr lang="en-US" smtClean="0"/>
              <a:pPr/>
              <a:t>32</a:t>
            </a:fld>
            <a:endParaRPr lang="en-US"/>
          </a:p>
        </p:txBody>
      </p:sp>
    </p:spTree>
    <p:extLst>
      <p:ext uri="{BB962C8B-B14F-4D97-AF65-F5344CB8AC3E}">
        <p14:creationId xmlns:p14="http://schemas.microsoft.com/office/powerpoint/2010/main" val="1463064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endParaRPr lang="en-US" sz="10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dirty="0">
                <a:solidFill>
                  <a:schemeClr val="tx1"/>
                </a:solidFill>
                <a:effectLst/>
                <a:latin typeface="Arial" charset="0"/>
                <a:ea typeface="+mn-ea"/>
                <a:cs typeface="+mn-cs"/>
              </a:rPr>
              <a:t>The notification procedure is limited to a written process wherein the command notifies the soldier of its intent to separate the soldier and the reasons for the separation.  After receiving notification, the soldier can consult with a military defense counsel at no expense to the Soldier;  the Soldier can also write a statement and submit evidence on his behalf if he/she elects to do so.</a:t>
            </a:r>
          </a:p>
          <a:p>
            <a:endParaRPr lang="en-US" dirty="0"/>
          </a:p>
        </p:txBody>
      </p:sp>
      <p:sp>
        <p:nvSpPr>
          <p:cNvPr id="4" name="Slide Number Placeholder 3"/>
          <p:cNvSpPr>
            <a:spLocks noGrp="1"/>
          </p:cNvSpPr>
          <p:nvPr>
            <p:ph type="sldNum" sz="quarter" idx="10"/>
          </p:nvPr>
        </p:nvSpPr>
        <p:spPr/>
        <p:txBody>
          <a:bodyPr/>
          <a:lstStyle/>
          <a:p>
            <a:fld id="{B0E11018-30DF-433C-856D-674336F5C6E3}" type="slidenum">
              <a:rPr lang="en-US" smtClean="0"/>
              <a:pPr/>
              <a:t>33</a:t>
            </a:fld>
            <a:endParaRPr lang="en-US"/>
          </a:p>
        </p:txBody>
      </p:sp>
    </p:spTree>
    <p:extLst>
      <p:ext uri="{BB962C8B-B14F-4D97-AF65-F5344CB8AC3E}">
        <p14:creationId xmlns:p14="http://schemas.microsoft.com/office/powerpoint/2010/main" val="2967607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Facilitator Note:</a:t>
            </a:r>
            <a:endParaRPr lang="en-US" dirty="0"/>
          </a:p>
          <a:p>
            <a:endParaRPr lang="en-US" dirty="0"/>
          </a:p>
          <a:p>
            <a:r>
              <a:rPr lang="en-US" dirty="0"/>
              <a:t>The Separation Authority must independently determine whether there is sufficient evidence, whether separation is warranted, and the characterization of service.  The Separation Authority cannot rely on the determinations of the subordinate commanders.  </a:t>
            </a:r>
            <a:r>
              <a:rPr lang="en-US" baseline="0" dirty="0"/>
              <a:t>  </a:t>
            </a:r>
            <a:endParaRPr lang="en-US" dirty="0"/>
          </a:p>
        </p:txBody>
      </p:sp>
      <p:sp>
        <p:nvSpPr>
          <p:cNvPr id="4" name="Slide Number Placeholder 3"/>
          <p:cNvSpPr>
            <a:spLocks noGrp="1"/>
          </p:cNvSpPr>
          <p:nvPr>
            <p:ph type="sldNum" sz="quarter" idx="10"/>
          </p:nvPr>
        </p:nvSpPr>
        <p:spPr/>
        <p:txBody>
          <a:bodyPr/>
          <a:lstStyle/>
          <a:p>
            <a:fld id="{B0E11018-30DF-433C-856D-674336F5C6E3}" type="slidenum">
              <a:rPr lang="en-US" smtClean="0"/>
              <a:pPr/>
              <a:t>34</a:t>
            </a:fld>
            <a:endParaRPr lang="en-US"/>
          </a:p>
        </p:txBody>
      </p:sp>
    </p:spTree>
    <p:extLst>
      <p:ext uri="{BB962C8B-B14F-4D97-AF65-F5344CB8AC3E}">
        <p14:creationId xmlns:p14="http://schemas.microsoft.com/office/powerpoint/2010/main" val="2181877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415631"/>
            <a:ext cx="5607684" cy="4183380"/>
          </a:xfrm>
        </p:spPr>
        <p:txBody>
          <a:bodyPr/>
          <a:lstStyle/>
          <a:p>
            <a:r>
              <a:rPr lang="en-US" b="1" dirty="0"/>
              <a:t>Facilitator Note:</a:t>
            </a:r>
          </a:p>
          <a:p>
            <a:endParaRPr lang="en-US" b="1" dirty="0"/>
          </a:p>
          <a:p>
            <a:r>
              <a:rPr lang="en-US" dirty="0"/>
              <a:t>The board procedure take considerably longer than the notification procedure.  The board procedure provides all the same rights as the notification procedure in addition to the right to a board hearing consisting of 3 senior Soldiers.  The Soldier is entitled to be represented by trial defense counsel at the hearing, to request witnesses, challenge board members, and make a statement to the board.  The board makes a recommendation on whether the Soldier should be separated and if so; the characterization of service.  If the board recommends retention, the Soldier cannot be separated by the separation authority.  If the board recommend separation, the separation authority may not issue a characterization of service harsher than the board recommended.   </a:t>
            </a:r>
          </a:p>
        </p:txBody>
      </p:sp>
      <p:sp>
        <p:nvSpPr>
          <p:cNvPr id="4" name="Slide Number Placeholder 3"/>
          <p:cNvSpPr>
            <a:spLocks noGrp="1"/>
          </p:cNvSpPr>
          <p:nvPr>
            <p:ph type="sldNum" sz="quarter" idx="10"/>
          </p:nvPr>
        </p:nvSpPr>
        <p:spPr/>
        <p:txBody>
          <a:bodyPr/>
          <a:lstStyle/>
          <a:p>
            <a:fld id="{B0E11018-30DF-433C-856D-674336F5C6E3}" type="slidenum">
              <a:rPr lang="en-US" smtClean="0"/>
              <a:pPr/>
              <a:t>35</a:t>
            </a:fld>
            <a:endParaRPr lang="en-US"/>
          </a:p>
        </p:txBody>
      </p:sp>
    </p:spTree>
    <p:extLst>
      <p:ext uri="{BB962C8B-B14F-4D97-AF65-F5344CB8AC3E}">
        <p14:creationId xmlns:p14="http://schemas.microsoft.com/office/powerpoint/2010/main" val="38723456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endParaRPr lang="en-US" dirty="0"/>
          </a:p>
          <a:p>
            <a:endParaRPr lang="en-US" dirty="0"/>
          </a:p>
          <a:p>
            <a:r>
              <a:rPr lang="en-US" dirty="0"/>
              <a:t>When board procedures are initiated, the Soldier can voluntarily waive his right to the board.  If this happens, the Soldier is still entitled to all other rights and may still submit matters to be considered by the Separation Authority.</a:t>
            </a:r>
          </a:p>
          <a:p>
            <a:endParaRPr lang="en-US" dirty="0"/>
          </a:p>
          <a:p>
            <a:r>
              <a:rPr lang="en-US" dirty="0"/>
              <a:t>Usually, a Soldier waives his right to a board in exchange for a less severe type of discharge. (</a:t>
            </a:r>
            <a:r>
              <a:rPr lang="en-US" dirty="0" err="1"/>
              <a:t>ie</a:t>
            </a:r>
            <a:r>
              <a:rPr lang="en-US" dirty="0"/>
              <a:t>, general instead of OTH)</a:t>
            </a:r>
          </a:p>
        </p:txBody>
      </p:sp>
      <p:sp>
        <p:nvSpPr>
          <p:cNvPr id="4" name="Slide Number Placeholder 3"/>
          <p:cNvSpPr>
            <a:spLocks noGrp="1"/>
          </p:cNvSpPr>
          <p:nvPr>
            <p:ph type="sldNum" sz="quarter" idx="10"/>
          </p:nvPr>
        </p:nvSpPr>
        <p:spPr/>
        <p:txBody>
          <a:bodyPr/>
          <a:lstStyle/>
          <a:p>
            <a:fld id="{B0E11018-30DF-433C-856D-674336F5C6E3}" type="slidenum">
              <a:rPr lang="en-US" smtClean="0"/>
              <a:pPr/>
              <a:t>36</a:t>
            </a:fld>
            <a:endParaRPr lang="en-US"/>
          </a:p>
        </p:txBody>
      </p:sp>
    </p:spTree>
    <p:extLst>
      <p:ext uri="{BB962C8B-B14F-4D97-AF65-F5344CB8AC3E}">
        <p14:creationId xmlns:p14="http://schemas.microsoft.com/office/powerpoint/2010/main" val="548274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r>
              <a:rPr lang="en-US" dirty="0"/>
              <a:t>The composition of an Administrative Separation Board is at least 3 members including at least one Field Grade Officer and the other members must be commissioned officers, warrant officers, or SFC or higher.  The board members must be senior to the Solder recommended for separation.  If the Soldier is a minority or a female; one of the board members must be a minority or female if requested by Soldier.</a:t>
            </a:r>
          </a:p>
        </p:txBody>
      </p:sp>
      <p:sp>
        <p:nvSpPr>
          <p:cNvPr id="4" name="Slide Number Placeholder 3"/>
          <p:cNvSpPr>
            <a:spLocks noGrp="1"/>
          </p:cNvSpPr>
          <p:nvPr>
            <p:ph type="sldNum" sz="quarter" idx="10"/>
          </p:nvPr>
        </p:nvSpPr>
        <p:spPr/>
        <p:txBody>
          <a:bodyPr/>
          <a:lstStyle/>
          <a:p>
            <a:fld id="{B0E11018-30DF-433C-856D-674336F5C6E3}" type="slidenum">
              <a:rPr lang="en-US" smtClean="0"/>
              <a:pPr/>
              <a:t>37</a:t>
            </a:fld>
            <a:endParaRPr lang="en-US"/>
          </a:p>
        </p:txBody>
      </p:sp>
    </p:spTree>
    <p:extLst>
      <p:ext uri="{BB962C8B-B14F-4D97-AF65-F5344CB8AC3E}">
        <p14:creationId xmlns:p14="http://schemas.microsoft.com/office/powerpoint/2010/main" val="2046592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b="1" dirty="0"/>
          </a:p>
          <a:p>
            <a:r>
              <a:rPr lang="en-US" dirty="0"/>
              <a:t>The Soldier and the government may submit relevant evidence to the board.  The Rules of Evidence do not apply to these proceedings; however, many privileges and rules still apply.  This allows both sides to submit written statements and documents rather than having every witness testify.</a:t>
            </a:r>
          </a:p>
          <a:p>
            <a:endParaRPr lang="en-US" dirty="0"/>
          </a:p>
          <a:p>
            <a:r>
              <a:rPr lang="en-US" dirty="0"/>
              <a:t>The standard of proof on whether the Soldier committed the misconduct is Preponderance of the Evidence.</a:t>
            </a:r>
          </a:p>
        </p:txBody>
      </p:sp>
      <p:sp>
        <p:nvSpPr>
          <p:cNvPr id="4" name="Slide Number Placeholder 3"/>
          <p:cNvSpPr>
            <a:spLocks noGrp="1"/>
          </p:cNvSpPr>
          <p:nvPr>
            <p:ph type="sldNum" sz="quarter" idx="10"/>
          </p:nvPr>
        </p:nvSpPr>
        <p:spPr/>
        <p:txBody>
          <a:bodyPr/>
          <a:lstStyle/>
          <a:p>
            <a:fld id="{B0E11018-30DF-433C-856D-674336F5C6E3}" type="slidenum">
              <a:rPr lang="en-US" smtClean="0"/>
              <a:pPr/>
              <a:t>38</a:t>
            </a:fld>
            <a:endParaRPr lang="en-US"/>
          </a:p>
        </p:txBody>
      </p:sp>
    </p:spTree>
    <p:extLst>
      <p:ext uri="{BB962C8B-B14F-4D97-AF65-F5344CB8AC3E}">
        <p14:creationId xmlns:p14="http://schemas.microsoft.com/office/powerpoint/2010/main" val="2500192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pPr lvl="0">
              <a:defRPr/>
            </a:pPr>
            <a:r>
              <a:rPr lang="en-US" dirty="0"/>
              <a:t>In some circumstances, evidence is obtained where the government is limited in what type of discharge can be recommended for a  SM pending separation.  </a:t>
            </a:r>
          </a:p>
          <a:p>
            <a:endParaRPr lang="en-US" dirty="0"/>
          </a:p>
          <a:p>
            <a:pPr lvl="0">
              <a:defRPr/>
            </a:pPr>
            <a:r>
              <a:rPr lang="en-US" dirty="0"/>
              <a:t>Examples of limited use evidence include: 1) evidence wrongfully obtained; 2) evidence obtained when SM receiving medical care; or 3) the SM self refers himself to ASAP or another DOD rehabilitation program.</a:t>
            </a:r>
          </a:p>
          <a:p>
            <a:endParaRPr lang="en-US" dirty="0"/>
          </a:p>
          <a:p>
            <a:r>
              <a:rPr lang="en-US" dirty="0"/>
              <a:t>The Army realizes that treatment for alcohol or other drug abuse will be more effective if soldiers can admit to drug abuse without this important information being used against them. </a:t>
            </a:r>
          </a:p>
          <a:p>
            <a:endParaRPr lang="en-US" dirty="0"/>
          </a:p>
          <a:p>
            <a:r>
              <a:rPr lang="en-US" dirty="0"/>
              <a:t>A soldier is entitled to an honorable characterization of discharge if limited use evidence is introduced by the government in a discharge proceeding and the discharge is based upon those proceedings.  </a:t>
            </a:r>
          </a:p>
          <a:p>
            <a:endParaRPr lang="en-US" dirty="0"/>
          </a:p>
          <a:p>
            <a:r>
              <a:rPr lang="en-US" dirty="0"/>
              <a:t>Limited use policy does not prohibit taking action against a soldier based on independently derived evidence, including evidence of drug or alcohol abuse occurring after initial entry into a rehabilitation program.</a:t>
            </a:r>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39</a:t>
            </a:fld>
            <a:endParaRPr lang="en-US" dirty="0"/>
          </a:p>
        </p:txBody>
      </p:sp>
    </p:spTree>
    <p:extLst>
      <p:ext uri="{BB962C8B-B14F-4D97-AF65-F5344CB8AC3E}">
        <p14:creationId xmlns:p14="http://schemas.microsoft.com/office/powerpoint/2010/main" val="141251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b="1" dirty="0"/>
          </a:p>
          <a:p>
            <a:r>
              <a:rPr lang="en-US" dirty="0"/>
              <a:t>The following questions need to be answered when contemplating the separation of a Soldier: 1) What is the basis for separation; 2) how many years of service does Soldier have; 3) what type of discharge is warranted; and 4) who would be the separation authority?</a:t>
            </a:r>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4</a:t>
            </a:fld>
            <a:endParaRPr lang="en-US" dirty="0"/>
          </a:p>
        </p:txBody>
      </p:sp>
    </p:spTree>
    <p:extLst>
      <p:ext uri="{BB962C8B-B14F-4D97-AF65-F5344CB8AC3E}">
        <p14:creationId xmlns:p14="http://schemas.microsoft.com/office/powerpoint/2010/main" val="746785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r>
              <a:rPr lang="en-US" dirty="0"/>
              <a:t>The separation authority has 4 options when he receives a separation action.  They can 1) separate with recommended characterization; 2) separate with higher characterization; 3) suspend separation for up to 12 months; or 4) retain the SM.</a:t>
            </a:r>
          </a:p>
          <a:p>
            <a:endParaRPr lang="en-US" dirty="0"/>
          </a:p>
          <a:p>
            <a:r>
              <a:rPr lang="en-US" dirty="0"/>
              <a:t>If the separation is suspended; the SM will be </a:t>
            </a:r>
            <a:r>
              <a:rPr lang="en-US" dirty="0" err="1"/>
              <a:t>FLAG’d</a:t>
            </a:r>
            <a:r>
              <a:rPr lang="en-US" dirty="0"/>
              <a:t> for the duration of the suspension.</a:t>
            </a:r>
          </a:p>
          <a:p>
            <a:endParaRPr lang="en-US" dirty="0"/>
          </a:p>
          <a:p>
            <a:r>
              <a:rPr lang="en-US" dirty="0"/>
              <a:t>The separation authority cannot direct an action more adverse than a Administrative Board’s recommendation.  </a:t>
            </a:r>
          </a:p>
        </p:txBody>
      </p:sp>
      <p:sp>
        <p:nvSpPr>
          <p:cNvPr id="4" name="Slide Number Placeholder 3"/>
          <p:cNvSpPr>
            <a:spLocks noGrp="1"/>
          </p:cNvSpPr>
          <p:nvPr>
            <p:ph type="sldNum" sz="quarter" idx="10"/>
          </p:nvPr>
        </p:nvSpPr>
        <p:spPr/>
        <p:txBody>
          <a:bodyPr/>
          <a:lstStyle/>
          <a:p>
            <a:fld id="{B0E11018-30DF-433C-856D-674336F5C6E3}" type="slidenum">
              <a:rPr lang="en-US" smtClean="0"/>
              <a:pPr/>
              <a:t>40</a:t>
            </a:fld>
            <a:endParaRPr lang="en-US"/>
          </a:p>
        </p:txBody>
      </p:sp>
    </p:spTree>
    <p:extLst>
      <p:ext uri="{BB962C8B-B14F-4D97-AF65-F5344CB8AC3E}">
        <p14:creationId xmlns:p14="http://schemas.microsoft.com/office/powerpoint/2010/main" val="2113780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pPr marL="114300" lvl="1" indent="280988" eaLnBrk="1" hangingPunct="1">
              <a:lnSpc>
                <a:spcPct val="90000"/>
              </a:lnSpc>
              <a:buFontTx/>
              <a:buChar char="•"/>
            </a:pPr>
            <a:r>
              <a:rPr lang="en-US" dirty="0"/>
              <a:t>A separation board hearing is triggered if:  A Soldier has 6 Years or more of total military service or an Other Than Honorable Discharge is Initiated.</a:t>
            </a:r>
          </a:p>
          <a:p>
            <a:pPr marL="114300" lvl="1" indent="280988" eaLnBrk="1" hangingPunct="1">
              <a:lnSpc>
                <a:spcPct val="90000"/>
              </a:lnSpc>
              <a:buFontTx/>
              <a:buChar char="•"/>
            </a:pPr>
            <a:r>
              <a:rPr lang="en-US" dirty="0"/>
              <a:t>Only a General Court Martial Convening Authority can approve an Other Than Honorable discharge.</a:t>
            </a:r>
          </a:p>
          <a:p>
            <a:pPr marL="114300" lvl="1" indent="280988" eaLnBrk="1" hangingPunct="1">
              <a:lnSpc>
                <a:spcPct val="90000"/>
              </a:lnSpc>
              <a:buFontTx/>
              <a:buChar char="•"/>
            </a:pPr>
            <a:r>
              <a:rPr lang="en-US" dirty="0"/>
              <a:t>Any separation authority can approve a conditional waiver in exchange for a general discharge.</a:t>
            </a:r>
          </a:p>
          <a:p>
            <a:pPr marL="114300" lvl="1" indent="280988" eaLnBrk="1" hangingPunct="1">
              <a:lnSpc>
                <a:spcPct val="90000"/>
              </a:lnSpc>
              <a:buFontTx/>
              <a:buChar char="•"/>
            </a:pPr>
            <a:r>
              <a:rPr lang="en-US" dirty="0"/>
              <a:t>A command must process a soldier for separation if the soldier tests positive for a positive urinalysis, however processing for separation does not mean the Soldier has to be separated.  Boards and separation authorities can exercise independent judgment and discretion.  Limited use evidence should not form the basis for separation.</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41</a:t>
            </a:fld>
            <a:endParaRPr lang="en-US" dirty="0"/>
          </a:p>
        </p:txBody>
      </p:sp>
    </p:spTree>
    <p:extLst>
      <p:ext uri="{BB962C8B-B14F-4D97-AF65-F5344CB8AC3E}">
        <p14:creationId xmlns:p14="http://schemas.microsoft.com/office/powerpoint/2010/main" val="14149970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pPr marL="171450" indent="-171450">
              <a:buFont typeface="Arial" panose="020B0604020202020204" pitchFamily="34" charset="0"/>
              <a:buChar char="•"/>
            </a:pPr>
            <a:r>
              <a:rPr lang="en-US" dirty="0"/>
              <a:t>An OTH discharge is generally appropriate for separations under Ch. 14-12c.</a:t>
            </a:r>
          </a:p>
          <a:p>
            <a:pPr marL="171450" indent="-171450">
              <a:buFont typeface="Arial" panose="020B0604020202020204" pitchFamily="34" charset="0"/>
              <a:buChar char="•"/>
            </a:pPr>
            <a:r>
              <a:rPr lang="en-US" dirty="0"/>
              <a:t>A honorable discharge is the only possible characterization of service for ABCP failure under Chap. 18.</a:t>
            </a:r>
          </a:p>
          <a:p>
            <a:pPr marL="171450" indent="-171450">
              <a:buFont typeface="Arial" panose="020B0604020202020204" pitchFamily="34" charset="0"/>
              <a:buChar char="•"/>
            </a:pPr>
            <a:r>
              <a:rPr lang="en-US" dirty="0"/>
              <a:t>The following involuntary separation actions under AR 635-200 require written counseling and rehabilitation at least once before initiation of separation actions:</a:t>
            </a:r>
          </a:p>
          <a:p>
            <a:pPr lvl="2" eaLnBrk="1" hangingPunct="1"/>
            <a:r>
              <a:rPr lang="en-US" dirty="0"/>
              <a:t> Parenthood (Chapter 5-8)</a:t>
            </a:r>
          </a:p>
          <a:p>
            <a:pPr lvl="2" eaLnBrk="1" hangingPunct="1"/>
            <a:r>
              <a:rPr lang="en-US" dirty="0"/>
              <a:t> Personality Disorder (Chapter 5-13)</a:t>
            </a:r>
          </a:p>
          <a:p>
            <a:pPr lvl="2" eaLnBrk="1" hangingPunct="1"/>
            <a:r>
              <a:rPr lang="en-US" dirty="0"/>
              <a:t> Other Designated Physical or Mental Conditions (Chapter 5-17)</a:t>
            </a:r>
          </a:p>
          <a:p>
            <a:pPr lvl="2" eaLnBrk="1" hangingPunct="1"/>
            <a:r>
              <a:rPr lang="en-US" dirty="0"/>
              <a:t> Entry-level Performance and Conduct (Chapter 11)</a:t>
            </a:r>
          </a:p>
          <a:p>
            <a:pPr lvl="2" eaLnBrk="1" hangingPunct="1"/>
            <a:r>
              <a:rPr lang="en-US" dirty="0"/>
              <a:t> Unsatisfactory Performance (Chapter 13)</a:t>
            </a:r>
          </a:p>
          <a:p>
            <a:pPr lvl="2" eaLnBrk="1" hangingPunct="1"/>
            <a:r>
              <a:rPr lang="en-US" dirty="0"/>
              <a:t> Pattern of Misconduct (Chapter 14-12a and b)</a:t>
            </a:r>
          </a:p>
          <a:p>
            <a:pPr lvl="2" eaLnBrk="1" hangingPunct="1"/>
            <a:r>
              <a:rPr lang="en-US" dirty="0"/>
              <a:t> Failure to Meet Weight Control Standards (Chapter 18).</a:t>
            </a:r>
          </a:p>
          <a:p>
            <a:pPr lvl="2" eaLnBrk="1" hangingPunct="1"/>
            <a:endParaRPr lang="en-US" dirty="0"/>
          </a:p>
          <a:p>
            <a:pPr lvl="2" eaLnBrk="1" hangingPunct="1"/>
            <a:r>
              <a:rPr lang="en-US" dirty="0"/>
              <a:t>Separation authorities are not bound by the recommendation of the board where board procedures are used.  The separation authority may separate with the recommended characterization, with a higher (better characterization), suspend up to 12 months (except for fraudulent enlistment), or retain.  The separation authority cannot take action more adverse than the board recommends.</a:t>
            </a:r>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42</a:t>
            </a:fld>
            <a:endParaRPr lang="en-US" dirty="0"/>
          </a:p>
        </p:txBody>
      </p:sp>
    </p:spTree>
    <p:extLst>
      <p:ext uri="{BB962C8B-B14F-4D97-AF65-F5344CB8AC3E}">
        <p14:creationId xmlns:p14="http://schemas.microsoft.com/office/powerpoint/2010/main" val="2874807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p:txBody>
      </p:sp>
      <p:sp>
        <p:nvSpPr>
          <p:cNvPr id="4" name="Slide Number Placeholder 3"/>
          <p:cNvSpPr>
            <a:spLocks noGrp="1"/>
          </p:cNvSpPr>
          <p:nvPr>
            <p:ph type="sldNum" sz="quarter" idx="10"/>
          </p:nvPr>
        </p:nvSpPr>
        <p:spPr/>
        <p:txBody>
          <a:bodyPr/>
          <a:lstStyle/>
          <a:p>
            <a:fld id="{B0E11018-30DF-433C-856D-674336F5C6E3}" type="slidenum">
              <a:rPr lang="en-US" smtClean="0"/>
              <a:pPr/>
              <a:t>43</a:t>
            </a:fld>
            <a:endParaRPr lang="en-US" dirty="0"/>
          </a:p>
        </p:txBody>
      </p:sp>
    </p:spTree>
    <p:extLst>
      <p:ext uri="{BB962C8B-B14F-4D97-AF65-F5344CB8AC3E}">
        <p14:creationId xmlns:p14="http://schemas.microsoft.com/office/powerpoint/2010/main" val="968524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dirty="0"/>
          </a:p>
          <a:p>
            <a:r>
              <a:rPr lang="en-US" dirty="0"/>
              <a:t>We will next discuss common chapters that you as a CDR/1SG will be exposed to on a regular basis.</a:t>
            </a:r>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5</a:t>
            </a:fld>
            <a:endParaRPr lang="en-US" dirty="0"/>
          </a:p>
        </p:txBody>
      </p:sp>
    </p:spTree>
    <p:extLst>
      <p:ext uri="{BB962C8B-B14F-4D97-AF65-F5344CB8AC3E}">
        <p14:creationId xmlns:p14="http://schemas.microsoft.com/office/powerpoint/2010/main" val="4217567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r>
              <a:rPr lang="en-US" dirty="0"/>
              <a:t>The common separation provisions many company commander and first sergeants deal with are listed on this slide; however, not all separation provisions are listed.   </a:t>
            </a:r>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6</a:t>
            </a:fld>
            <a:endParaRPr lang="en-US" dirty="0"/>
          </a:p>
        </p:txBody>
      </p:sp>
    </p:spTree>
    <p:extLst>
      <p:ext uri="{BB962C8B-B14F-4D97-AF65-F5344CB8AC3E}">
        <p14:creationId xmlns:p14="http://schemas.microsoft.com/office/powerpoint/2010/main" val="1660196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p>
          <a:p>
            <a:endParaRPr lang="en-US" b="1" dirty="0"/>
          </a:p>
          <a:p>
            <a:r>
              <a:rPr lang="en-US" dirty="0"/>
              <a:t>To ensure successful separation actions there must be a local file that contains legally sufficient counseling IAW AR 635-200, paragraph 1-16. (Discussed in previous slides).</a:t>
            </a:r>
          </a:p>
          <a:p>
            <a:endParaRPr lang="en-US" baseline="0" dirty="0"/>
          </a:p>
          <a:p>
            <a:r>
              <a:rPr lang="en-US" baseline="0" dirty="0"/>
              <a:t>We will discuss Involuntary Separations</a:t>
            </a:r>
            <a:r>
              <a:rPr lang="en-US" dirty="0"/>
              <a:t> in detail in the next few slides.</a:t>
            </a:r>
            <a:r>
              <a:rPr lang="en-US" baseline="0" dirty="0"/>
              <a:t> </a:t>
            </a:r>
          </a:p>
          <a:p>
            <a:endParaRPr lang="en-US" dirty="0"/>
          </a:p>
          <a:p>
            <a:r>
              <a:rPr lang="en-US" baseline="0" dirty="0"/>
              <a:t>Although not discussed in detail, V</a:t>
            </a:r>
            <a:r>
              <a:rPr lang="en-US" dirty="0"/>
              <a:t>oluntary Separations that can be initiated by the</a:t>
            </a:r>
            <a:r>
              <a:rPr lang="en-US" baseline="0" dirty="0"/>
              <a:t> Soldier</a:t>
            </a:r>
            <a:r>
              <a:rPr lang="en-US" dirty="0"/>
              <a:t> include:</a:t>
            </a:r>
          </a:p>
          <a:p>
            <a:endParaRPr lang="en-US" dirty="0"/>
          </a:p>
          <a:p>
            <a:r>
              <a:rPr lang="en-US" dirty="0"/>
              <a:t>     -CH 6:  Hardship.  Dependency exists when death or disability of a member of the Soldier’s (or spouse’s) immediate family causes that member to rely upon the Soldier for principal care or support (para. 6-3a).  Hardship exists in circumstances not involving the death or disability of a member of the Soldier’s (or spouse’s) immediate family, separation from the Army will materially affect the care or support of the family by alleviating undue and genuine hardship (para 6-3b).</a:t>
            </a:r>
          </a:p>
          <a:p>
            <a:endParaRPr lang="en-US" dirty="0"/>
          </a:p>
          <a:p>
            <a:r>
              <a:rPr lang="en-US" dirty="0"/>
              <a:t>     -CH 8: An enlisted woman can request separation due to pregnancy.</a:t>
            </a:r>
          </a:p>
          <a:p>
            <a:pPr lvl="2" eaLnBrk="1" hangingPunct="1">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7</a:t>
            </a:fld>
            <a:endParaRPr lang="en-US" dirty="0"/>
          </a:p>
        </p:txBody>
      </p:sp>
    </p:spTree>
    <p:extLst>
      <p:ext uri="{BB962C8B-B14F-4D97-AF65-F5344CB8AC3E}">
        <p14:creationId xmlns:p14="http://schemas.microsoft.com/office/powerpoint/2010/main" val="352291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b="1" dirty="0"/>
              <a:t>Facilitator Note:</a:t>
            </a:r>
          </a:p>
          <a:p>
            <a:endParaRPr lang="en-US" dirty="0"/>
          </a:p>
          <a:p>
            <a:r>
              <a:rPr lang="en-US" dirty="0"/>
              <a:t>Chapter 5 sets forth many a variety of grounds for discharge.  This slide provides specific information about three of the most common reasons for under Chapter 5—Para. 5-7, Involuntary Separation Due to Parenthood; and Chap 5-14, Other Designated Physical or Mental Conditions).  These chapters require magic counseling prior to initiation of separation.</a:t>
            </a:r>
          </a:p>
          <a:p>
            <a:endParaRPr lang="en-US" dirty="0"/>
          </a:p>
          <a:p>
            <a:r>
              <a:rPr lang="en-US" dirty="0"/>
              <a:t>Soldiers being considered for separation under para. 5-14 must have the diagnosis of personality dis-order established by a psychiatrist or a doctorate-level clinical psychologist with necessary and appropriate professional credentials who has privileges to conduct mental health evaluations for DoD components.</a:t>
            </a:r>
          </a:p>
          <a:p>
            <a:endParaRPr lang="en-US" dirty="0"/>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8</a:t>
            </a:fld>
            <a:endParaRPr lang="en-US" dirty="0"/>
          </a:p>
        </p:txBody>
      </p:sp>
    </p:spTree>
    <p:extLst>
      <p:ext uri="{BB962C8B-B14F-4D97-AF65-F5344CB8AC3E}">
        <p14:creationId xmlns:p14="http://schemas.microsoft.com/office/powerpoint/2010/main" val="3397058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607684" cy="4183380"/>
          </a:xfrm>
        </p:spPr>
        <p:txBody>
          <a:bodyPr/>
          <a:lstStyle/>
          <a:p>
            <a:pPr lvl="0">
              <a:defRPr/>
            </a:pPr>
            <a:r>
              <a:rPr lang="en-US" b="1" dirty="0"/>
              <a:t>Facilitator Note:</a:t>
            </a:r>
          </a:p>
          <a:p>
            <a:endParaRPr lang="en-US" dirty="0"/>
          </a:p>
          <a:p>
            <a:r>
              <a:rPr lang="en-US" dirty="0"/>
              <a:t>Chapter 9 provides the authority and outlines the procedures for discharging Soldiers for alcohol or other drug abuse rehabilitation failures.</a:t>
            </a:r>
          </a:p>
          <a:p>
            <a:pPr marL="172701" indent="-172701">
              <a:buFont typeface="Arial" panose="020B0604020202020204" pitchFamily="34" charset="0"/>
              <a:buChar char="•"/>
            </a:pPr>
            <a:r>
              <a:rPr lang="en-US" dirty="0"/>
              <a:t>A soldier may be subject to separation under Chapter 9 when he or she is enrolled in the Army Substance Abuse Program  (ASAP), and the commander determines that further rehabilitation efforts are not practical.  A soldier enrolled in ASAP may be separated if he or she is unable to or refuses to participate in, cooperate with, or successfully complete the program, and: (1) there is a lack of potential for continued Army service and rehabilitation efforts are no longer practical; or (2) long term rehabilitation is necessary and the soldier is transferred to a civilian facility for treatment (Para 9-2a).</a:t>
            </a:r>
          </a:p>
          <a:p>
            <a:pPr marL="172701" indent="-172701">
              <a:buFont typeface="Arial" panose="020B0604020202020204" pitchFamily="34" charset="0"/>
              <a:buChar char="•"/>
            </a:pPr>
            <a:r>
              <a:rPr lang="en-US" dirty="0"/>
              <a:t>The SPCMCA authority, typically a battalion commander O5 or above, makes the determination that further rehabilitation efforts are not practical in consultation with the rehabilitation team.  To approve separation, the battalion commander must determine that the required rehabilitation efforts are not practical, and the soldier’s potential for fully effective service is substantially reduced by alcohol/drug use (para 9-5b).</a:t>
            </a:r>
          </a:p>
          <a:p>
            <a:pPr marL="172701" indent="-172701">
              <a:buFont typeface="Arial" panose="020B0604020202020204" pitchFamily="34" charset="0"/>
              <a:buChar char="•"/>
            </a:pPr>
            <a:r>
              <a:rPr lang="en-US" dirty="0"/>
              <a:t>Just because a soldier is enrolled in ASAP does not mean the commander is required to use Chapter 9 if an independent basis for separation is available.  By example, if a soldier enrolled in ASAP has also evidenced a pattern of misconduct or committed a serious offense, the SPCMCA may initiate a separation action under Chapter 14.</a:t>
            </a:r>
          </a:p>
          <a:p>
            <a:pPr marL="172701" indent="-172701">
              <a:buFont typeface="Arial" panose="020B0604020202020204" pitchFamily="34" charset="0"/>
              <a:buChar char="•"/>
            </a:pPr>
            <a:r>
              <a:rPr lang="en-US" dirty="0"/>
              <a:t>The Soldier is entitled to request a hearing before an administrative separation board if he/she has 6 or more years of total active military service per paragraph 2-2c(5).</a:t>
            </a:r>
          </a:p>
          <a:p>
            <a:pPr marL="172701" indent="-172701">
              <a:buFont typeface="Arial" panose="020B0604020202020204" pitchFamily="34" charset="0"/>
              <a:buChar char="•"/>
            </a:pPr>
            <a:r>
              <a:rPr lang="en-US" dirty="0"/>
              <a:t>A Soldier with less than 6 years of service is not entitled to a board.</a:t>
            </a:r>
          </a:p>
          <a:p>
            <a:pPr marL="172701" indent="-172701">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a:defRPr/>
            </a:pPr>
            <a:fld id="{9253D7F6-F643-4082-85AA-AC663D481427}" type="slidenum">
              <a:rPr lang="en-US" smtClean="0"/>
              <a:pPr>
                <a:defRPr/>
              </a:pPr>
              <a:t>9</a:t>
            </a:fld>
            <a:endParaRPr lang="en-US" dirty="0"/>
          </a:p>
        </p:txBody>
      </p:sp>
    </p:spTree>
    <p:extLst>
      <p:ext uri="{BB962C8B-B14F-4D97-AF65-F5344CB8AC3E}">
        <p14:creationId xmlns:p14="http://schemas.microsoft.com/office/powerpoint/2010/main" val="76051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C016F2-9373-4C85-A9BA-8175FF4C2335}" type="datetimeFigureOut">
              <a:rPr lang="en-US" smtClean="0"/>
              <a:t>7/19/2022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A321AB-E158-4BF4-9AED-8B1A64619C55}" type="slidenum">
              <a:rPr lang="en-US" smtClean="0"/>
              <a:t>‹#›</a:t>
            </a:fld>
            <a:endParaRPr lang="en-US" dirty="0"/>
          </a:p>
        </p:txBody>
      </p:sp>
    </p:spTree>
    <p:extLst>
      <p:ext uri="{BB962C8B-B14F-4D97-AF65-F5344CB8AC3E}">
        <p14:creationId xmlns:p14="http://schemas.microsoft.com/office/powerpoint/2010/main" val="134796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016F2-9373-4C85-A9BA-8175FF4C2335}" type="datetimeFigureOut">
              <a:rPr lang="en-US" smtClean="0"/>
              <a:t>7/19/2022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A321AB-E158-4BF4-9AED-8B1A64619C55}" type="slidenum">
              <a:rPr lang="en-US" smtClean="0"/>
              <a:t>‹#›</a:t>
            </a:fld>
            <a:endParaRPr lang="en-US" dirty="0"/>
          </a:p>
        </p:txBody>
      </p:sp>
    </p:spTree>
    <p:extLst>
      <p:ext uri="{BB962C8B-B14F-4D97-AF65-F5344CB8AC3E}">
        <p14:creationId xmlns:p14="http://schemas.microsoft.com/office/powerpoint/2010/main" val="2011895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C016F2-9373-4C85-A9BA-8175FF4C2335}" type="datetimeFigureOut">
              <a:rPr lang="en-US" smtClean="0"/>
              <a:t>7/19/2022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321AB-E158-4BF4-9AED-8B1A64619C55}" type="slidenum">
              <a:rPr lang="en-US" smtClean="0"/>
              <a:t>‹#›</a:t>
            </a:fld>
            <a:endParaRPr lang="en-US" dirty="0"/>
          </a:p>
        </p:txBody>
      </p:sp>
    </p:spTree>
    <p:extLst>
      <p:ext uri="{BB962C8B-B14F-4D97-AF65-F5344CB8AC3E}">
        <p14:creationId xmlns:p14="http://schemas.microsoft.com/office/powerpoint/2010/main" val="3034829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C016F2-9373-4C85-A9BA-8175FF4C2335}" type="datetimeFigureOut">
              <a:rPr lang="en-US" smtClean="0"/>
              <a:t>7/19/2022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321AB-E158-4BF4-9AED-8B1A64619C55}" type="slidenum">
              <a:rPr lang="en-US" smtClean="0"/>
              <a:t>‹#›</a:t>
            </a:fld>
            <a:endParaRPr lang="en-US" dirty="0"/>
          </a:p>
        </p:txBody>
      </p:sp>
    </p:spTree>
    <p:extLst>
      <p:ext uri="{BB962C8B-B14F-4D97-AF65-F5344CB8AC3E}">
        <p14:creationId xmlns:p14="http://schemas.microsoft.com/office/powerpoint/2010/main" val="1489620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016F2-9373-4C85-A9BA-8175FF4C2335}" type="datetimeFigureOut">
              <a:rPr lang="en-US" smtClean="0"/>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321AB-E158-4BF4-9AED-8B1A64619C55}" type="slidenum">
              <a:rPr lang="en-US" smtClean="0"/>
              <a:t>‹#›</a:t>
            </a:fld>
            <a:endParaRPr lang="en-US" dirty="0"/>
          </a:p>
        </p:txBody>
      </p:sp>
    </p:spTree>
    <p:extLst>
      <p:ext uri="{BB962C8B-B14F-4D97-AF65-F5344CB8AC3E}">
        <p14:creationId xmlns:p14="http://schemas.microsoft.com/office/powerpoint/2010/main" val="2160858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016F2-9373-4C85-A9BA-8175FF4C2335}" type="datetimeFigureOut">
              <a:rPr lang="en-US" smtClean="0"/>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321AB-E158-4BF4-9AED-8B1A64619C55}" type="slidenum">
              <a:rPr lang="en-US" smtClean="0"/>
              <a:t>‹#›</a:t>
            </a:fld>
            <a:endParaRPr lang="en-US" dirty="0"/>
          </a:p>
        </p:txBody>
      </p:sp>
    </p:spTree>
    <p:extLst>
      <p:ext uri="{BB962C8B-B14F-4D97-AF65-F5344CB8AC3E}">
        <p14:creationId xmlns:p14="http://schemas.microsoft.com/office/powerpoint/2010/main" val="2873616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5385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4148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Tree>
    <p:extLst>
      <p:ext uri="{BB962C8B-B14F-4D97-AF65-F5344CB8AC3E}">
        <p14:creationId xmlns:p14="http://schemas.microsoft.com/office/powerpoint/2010/main" val="967452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dirty="0"/>
          </a:p>
        </p:txBody>
      </p:sp>
    </p:spTree>
    <p:extLst>
      <p:ext uri="{BB962C8B-B14F-4D97-AF65-F5344CB8AC3E}">
        <p14:creationId xmlns:p14="http://schemas.microsoft.com/office/powerpoint/2010/main" val="173283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0"/>
          </p:nvPr>
        </p:nvSpPr>
        <p:spPr>
          <a:xfrm>
            <a:off x="8915400" y="25908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523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BDE3542-78D9-4AB4-B6AC-EC23C496BD25}" type="datetimeFigureOut">
              <a:rPr lang="en-US" smtClean="0"/>
              <a:pPr/>
              <a:t>7/19/2022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14E1484-2755-4096-866C-E1B2959556C5}" type="slidenum">
              <a:rPr lang="en-US" smtClean="0"/>
              <a:pPr/>
              <a:t>‹#›</a:t>
            </a:fld>
            <a:endParaRPr lang="en-US"/>
          </a:p>
        </p:txBody>
      </p:sp>
    </p:spTree>
    <p:extLst>
      <p:ext uri="{BB962C8B-B14F-4D97-AF65-F5344CB8AC3E}">
        <p14:creationId xmlns:p14="http://schemas.microsoft.com/office/powerpoint/2010/main" val="111767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C016F2-9373-4C85-A9BA-8175FF4C2335}" type="datetimeFigureOut">
              <a:rPr lang="en-US" smtClean="0"/>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321AB-E158-4BF4-9AED-8B1A64619C55}" type="slidenum">
              <a:rPr lang="en-US" smtClean="0"/>
              <a:t>‹#›</a:t>
            </a:fld>
            <a:endParaRPr lang="en-US" dirty="0"/>
          </a:p>
        </p:txBody>
      </p:sp>
    </p:spTree>
    <p:extLst>
      <p:ext uri="{BB962C8B-B14F-4D97-AF65-F5344CB8AC3E}">
        <p14:creationId xmlns:p14="http://schemas.microsoft.com/office/powerpoint/2010/main" val="93039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016F2-9373-4C85-A9BA-8175FF4C2335}" type="datetimeFigureOut">
              <a:rPr lang="en-US" smtClean="0"/>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321AB-E158-4BF4-9AED-8B1A64619C55}" type="slidenum">
              <a:rPr lang="en-US" smtClean="0"/>
              <a:t>‹#›</a:t>
            </a:fld>
            <a:endParaRPr lang="en-US" dirty="0"/>
          </a:p>
        </p:txBody>
      </p:sp>
    </p:spTree>
    <p:extLst>
      <p:ext uri="{BB962C8B-B14F-4D97-AF65-F5344CB8AC3E}">
        <p14:creationId xmlns:p14="http://schemas.microsoft.com/office/powerpoint/2010/main" val="320291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016F2-9373-4C85-A9BA-8175FF4C2335}" type="datetimeFigureOut">
              <a:rPr lang="en-US" smtClean="0"/>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A321AB-E158-4BF4-9AED-8B1A64619C55}" type="slidenum">
              <a:rPr lang="en-US" smtClean="0"/>
              <a:t>‹#›</a:t>
            </a:fld>
            <a:endParaRPr lang="en-US" dirty="0"/>
          </a:p>
        </p:txBody>
      </p:sp>
    </p:spTree>
    <p:extLst>
      <p:ext uri="{BB962C8B-B14F-4D97-AF65-F5344CB8AC3E}">
        <p14:creationId xmlns:p14="http://schemas.microsoft.com/office/powerpoint/2010/main" val="1935151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C016F2-9373-4C85-A9BA-8175FF4C2335}" type="datetimeFigureOut">
              <a:rPr lang="en-US" smtClean="0"/>
              <a:t>7/19/2022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A321AB-E158-4BF4-9AED-8B1A64619C55}" type="slidenum">
              <a:rPr lang="en-US" smtClean="0"/>
              <a:t>‹#›</a:t>
            </a:fld>
            <a:endParaRPr lang="en-US" dirty="0"/>
          </a:p>
        </p:txBody>
      </p:sp>
    </p:spTree>
    <p:extLst>
      <p:ext uri="{BB962C8B-B14F-4D97-AF65-F5344CB8AC3E}">
        <p14:creationId xmlns:p14="http://schemas.microsoft.com/office/powerpoint/2010/main" val="345879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C016F2-9373-4C85-A9BA-8175FF4C2335}" type="datetimeFigureOut">
              <a:rPr lang="en-US" smtClean="0"/>
              <a:t>7/19/2022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A321AB-E158-4BF4-9AED-8B1A64619C55}" type="slidenum">
              <a:rPr lang="en-US" smtClean="0"/>
              <a:t>‹#›</a:t>
            </a:fld>
            <a:endParaRPr lang="en-US" dirty="0"/>
          </a:p>
        </p:txBody>
      </p:sp>
    </p:spTree>
    <p:extLst>
      <p:ext uri="{BB962C8B-B14F-4D97-AF65-F5344CB8AC3E}">
        <p14:creationId xmlns:p14="http://schemas.microsoft.com/office/powerpoint/2010/main" val="11343185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dirty="0"/>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93924" name="Rectangle 4"/>
          <p:cNvSpPr>
            <a:spLocks noChangeArrowheads="1"/>
          </p:cNvSpPr>
          <p:nvPr/>
        </p:nvSpPr>
        <p:spPr bwMode="auto">
          <a:xfrm>
            <a:off x="354013" y="304800"/>
            <a:ext cx="8485187" cy="6248400"/>
          </a:xfrm>
          <a:prstGeom prst="rect">
            <a:avLst/>
          </a:prstGeom>
          <a:noFill/>
          <a:ln w="101600">
            <a:solidFill>
              <a:srgbClr val="FF0000"/>
            </a:solidFill>
            <a:miter lim="800000"/>
            <a:headEnd/>
            <a:tailEnd/>
          </a:ln>
          <a:effectLst>
            <a:outerShdw dist="107763" dir="2700000" algn="ctr" rotWithShape="0">
              <a:schemeClr val="bg1"/>
            </a:outerShdw>
          </a:effectLst>
        </p:spPr>
        <p:txBody>
          <a:bodyPr wrap="none" anchor="ctr"/>
          <a:lstStyle/>
          <a:p>
            <a:pPr algn="ctr" eaLnBrk="0" hangingPunct="0">
              <a:lnSpc>
                <a:spcPct val="100000"/>
              </a:lnSpc>
              <a:spcBef>
                <a:spcPct val="0"/>
              </a:spcBef>
              <a:buFontTx/>
              <a:buNone/>
              <a:defRPr/>
            </a:pPr>
            <a:endParaRPr lang="en-US" sz="2400" i="0" dirty="0">
              <a:solidFill>
                <a:srgbClr val="FF0000"/>
              </a:solidFill>
              <a:latin typeface="Times New Roman" pitchFamily="18" charset="0"/>
            </a:endParaRPr>
          </a:p>
        </p:txBody>
      </p:sp>
      <p:sp>
        <p:nvSpPr>
          <p:cNvPr id="593925" name="Text Box 5"/>
          <p:cNvSpPr txBox="1">
            <a:spLocks noChangeArrowheads="1"/>
          </p:cNvSpPr>
          <p:nvPr/>
        </p:nvSpPr>
        <p:spPr bwMode="auto">
          <a:xfrm>
            <a:off x="5513387" y="6109704"/>
            <a:ext cx="3429000" cy="707886"/>
          </a:xfrm>
          <a:prstGeom prst="rect">
            <a:avLst/>
          </a:prstGeom>
          <a:solidFill>
            <a:srgbClr val="FF0000"/>
          </a:solidFill>
          <a:ln w="9525" algn="ctr">
            <a:solidFill>
              <a:srgbClr val="FF0000"/>
            </a:solidFill>
            <a:miter lim="800000"/>
            <a:headEnd/>
            <a:tailEnd/>
          </a:ln>
          <a:effectLst/>
        </p:spPr>
        <p:txBody>
          <a:bodyPr>
            <a:spAutoFit/>
          </a:bodyPr>
          <a:lstStyle/>
          <a:p>
            <a:pPr marL="342900" indent="-342900" algn="ctr">
              <a:lnSpc>
                <a:spcPct val="100000"/>
              </a:lnSpc>
              <a:spcBef>
                <a:spcPct val="50000"/>
              </a:spcBef>
              <a:buFontTx/>
              <a:buNone/>
              <a:defRPr/>
            </a:pPr>
            <a:r>
              <a:rPr lang="en-US" b="1" dirty="0">
                <a:solidFill>
                  <a:schemeClr val="bg1"/>
                </a:solidFill>
              </a:rPr>
              <a:t>Enlisted Separations Course</a:t>
            </a:r>
          </a:p>
        </p:txBody>
      </p:sp>
      <p:sp>
        <p:nvSpPr>
          <p:cNvPr id="6" name="Rectangle 5"/>
          <p:cNvSpPr/>
          <p:nvPr userDrawn="1"/>
        </p:nvSpPr>
        <p:spPr>
          <a:xfrm>
            <a:off x="304800" y="6629400"/>
            <a:ext cx="1899879" cy="295466"/>
          </a:xfrm>
          <a:prstGeom prst="rect">
            <a:avLst/>
          </a:prstGeom>
        </p:spPr>
        <p:txBody>
          <a:bodyPr wrap="none">
            <a:spAutoFit/>
          </a:bodyPr>
          <a:lstStyle/>
          <a:p>
            <a:pPr marL="228600" indent="-228600">
              <a:buFontTx/>
              <a:buNone/>
              <a:defRPr/>
            </a:pPr>
            <a:r>
              <a:rPr lang="en-US" sz="1200" i="0" dirty="0">
                <a:solidFill>
                  <a:srgbClr val="003366"/>
                </a:solidFill>
              </a:rPr>
              <a:t>Current as of 5 Nov 2019</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701" r:id="rId3"/>
    <p:sldLayoutId id="2147483718" r:id="rId4"/>
  </p:sldLayoutIdLst>
  <p:txStyles>
    <p:titleStyle>
      <a:lvl1pPr algn="ctr" rtl="0" eaLnBrk="0" fontAlgn="base" hangingPunct="0">
        <a:spcBef>
          <a:spcPct val="0"/>
        </a:spcBef>
        <a:spcAft>
          <a:spcPct val="0"/>
        </a:spcAft>
        <a:defRPr sz="4000">
          <a:solidFill>
            <a:srgbClr val="FF0000"/>
          </a:solidFill>
          <a:latin typeface="+mj-lt"/>
          <a:ea typeface="+mj-ea"/>
          <a:cs typeface="+mj-cs"/>
        </a:defRPr>
      </a:lvl1pPr>
      <a:lvl2pPr algn="ctr" rtl="0" eaLnBrk="0" fontAlgn="base" hangingPunct="0">
        <a:spcBef>
          <a:spcPct val="0"/>
        </a:spcBef>
        <a:spcAft>
          <a:spcPct val="0"/>
        </a:spcAft>
        <a:defRPr sz="4000">
          <a:solidFill>
            <a:srgbClr val="FF0000"/>
          </a:solidFill>
          <a:latin typeface="Arial" charset="0"/>
        </a:defRPr>
      </a:lvl2pPr>
      <a:lvl3pPr algn="ctr" rtl="0" eaLnBrk="0" fontAlgn="base" hangingPunct="0">
        <a:spcBef>
          <a:spcPct val="0"/>
        </a:spcBef>
        <a:spcAft>
          <a:spcPct val="0"/>
        </a:spcAft>
        <a:defRPr sz="4000">
          <a:solidFill>
            <a:srgbClr val="FF0000"/>
          </a:solidFill>
          <a:latin typeface="Arial" charset="0"/>
        </a:defRPr>
      </a:lvl3pPr>
      <a:lvl4pPr algn="ctr" rtl="0" eaLnBrk="0" fontAlgn="base" hangingPunct="0">
        <a:spcBef>
          <a:spcPct val="0"/>
        </a:spcBef>
        <a:spcAft>
          <a:spcPct val="0"/>
        </a:spcAft>
        <a:defRPr sz="4000">
          <a:solidFill>
            <a:srgbClr val="FF0000"/>
          </a:solidFill>
          <a:latin typeface="Arial" charset="0"/>
        </a:defRPr>
      </a:lvl4pPr>
      <a:lvl5pPr algn="ctr" rtl="0" eaLnBrk="0" fontAlgn="base" hangingPunct="0">
        <a:spcBef>
          <a:spcPct val="0"/>
        </a:spcBef>
        <a:spcAft>
          <a:spcPct val="0"/>
        </a:spcAft>
        <a:defRPr sz="4000">
          <a:solidFill>
            <a:srgbClr val="FF0000"/>
          </a:solidFill>
          <a:latin typeface="Arial" charset="0"/>
        </a:defRPr>
      </a:lvl5pPr>
      <a:lvl6pPr marL="457200" algn="ctr" rtl="0" fontAlgn="base">
        <a:spcBef>
          <a:spcPct val="0"/>
        </a:spcBef>
        <a:spcAft>
          <a:spcPct val="0"/>
        </a:spcAft>
        <a:defRPr sz="4000">
          <a:solidFill>
            <a:srgbClr val="FF0000"/>
          </a:solidFill>
          <a:latin typeface="Arial" charset="0"/>
        </a:defRPr>
      </a:lvl6pPr>
      <a:lvl7pPr marL="914400" algn="ctr" rtl="0" fontAlgn="base">
        <a:spcBef>
          <a:spcPct val="0"/>
        </a:spcBef>
        <a:spcAft>
          <a:spcPct val="0"/>
        </a:spcAft>
        <a:defRPr sz="4000">
          <a:solidFill>
            <a:srgbClr val="FF0000"/>
          </a:solidFill>
          <a:latin typeface="Arial" charset="0"/>
        </a:defRPr>
      </a:lvl7pPr>
      <a:lvl8pPr marL="1371600" algn="ctr" rtl="0" fontAlgn="base">
        <a:spcBef>
          <a:spcPct val="0"/>
        </a:spcBef>
        <a:spcAft>
          <a:spcPct val="0"/>
        </a:spcAft>
        <a:defRPr sz="4000">
          <a:solidFill>
            <a:srgbClr val="FF0000"/>
          </a:solidFill>
          <a:latin typeface="Arial" charset="0"/>
        </a:defRPr>
      </a:lvl8pPr>
      <a:lvl9pPr marL="1828800" algn="ctr" rtl="0" fontAlgn="base">
        <a:spcBef>
          <a:spcPct val="0"/>
        </a:spcBef>
        <a:spcAft>
          <a:spcPct val="0"/>
        </a:spcAft>
        <a:defRPr sz="4000">
          <a:solidFill>
            <a:srgbClr val="FF0000"/>
          </a:solidFill>
          <a:latin typeface="Arial" charset="0"/>
        </a:defRPr>
      </a:lvl9pPr>
    </p:titleStyle>
    <p:bodyStyle>
      <a:lvl1pPr marL="342900" indent="-342900" algn="l" rtl="0" eaLnBrk="0" fontAlgn="base" hangingPunct="0">
        <a:spcBef>
          <a:spcPct val="20000"/>
        </a:spcBef>
        <a:spcAft>
          <a:spcPct val="0"/>
        </a:spcAft>
        <a:buChar char="•"/>
        <a:defRPr sz="2000">
          <a:solidFill>
            <a:srgbClr val="003B76"/>
          </a:solidFill>
          <a:latin typeface="+mn-lt"/>
          <a:ea typeface="+mn-ea"/>
          <a:cs typeface="+mn-cs"/>
        </a:defRPr>
      </a:lvl1pPr>
      <a:lvl2pPr marL="742950" indent="-285750" algn="l" rtl="0" eaLnBrk="0" fontAlgn="base" hangingPunct="0">
        <a:spcBef>
          <a:spcPct val="20000"/>
        </a:spcBef>
        <a:spcAft>
          <a:spcPct val="0"/>
        </a:spcAft>
        <a:buChar char="–"/>
        <a:defRPr sz="2000">
          <a:solidFill>
            <a:srgbClr val="003B76"/>
          </a:solidFill>
          <a:latin typeface="+mn-lt"/>
        </a:defRPr>
      </a:lvl2pPr>
      <a:lvl3pPr marL="1143000" indent="-228600" algn="l" rtl="0" eaLnBrk="0" fontAlgn="base" hangingPunct="0">
        <a:spcBef>
          <a:spcPct val="20000"/>
        </a:spcBef>
        <a:spcAft>
          <a:spcPct val="0"/>
        </a:spcAft>
        <a:buChar char="•"/>
        <a:defRPr sz="2000">
          <a:solidFill>
            <a:srgbClr val="003B76"/>
          </a:solidFill>
          <a:latin typeface="+mn-lt"/>
        </a:defRPr>
      </a:lvl3pPr>
      <a:lvl4pPr marL="1600200" indent="-228600" algn="l" rtl="0" eaLnBrk="0" fontAlgn="base" hangingPunct="0">
        <a:spcBef>
          <a:spcPct val="20000"/>
        </a:spcBef>
        <a:spcAft>
          <a:spcPct val="0"/>
        </a:spcAft>
        <a:buChar char="–"/>
        <a:defRPr sz="2000">
          <a:solidFill>
            <a:srgbClr val="003B76"/>
          </a:solidFill>
          <a:latin typeface="+mn-lt"/>
        </a:defRPr>
      </a:lvl4pPr>
      <a:lvl5pPr marL="2057400" indent="-228600" algn="l" rtl="0" eaLnBrk="0" fontAlgn="base" hangingPunct="0">
        <a:spcBef>
          <a:spcPct val="20000"/>
        </a:spcBef>
        <a:spcAft>
          <a:spcPct val="0"/>
        </a:spcAft>
        <a:buChar char="»"/>
        <a:defRPr sz="2000">
          <a:solidFill>
            <a:srgbClr val="003B76"/>
          </a:solidFill>
          <a:latin typeface="+mn-lt"/>
        </a:defRPr>
      </a:lvl5pPr>
      <a:lvl6pPr marL="2514600" indent="-228600" algn="l" rtl="0" fontAlgn="base">
        <a:spcBef>
          <a:spcPct val="20000"/>
        </a:spcBef>
        <a:spcAft>
          <a:spcPct val="0"/>
        </a:spcAft>
        <a:buChar char="»"/>
        <a:defRPr sz="2000">
          <a:solidFill>
            <a:srgbClr val="003B76"/>
          </a:solidFill>
          <a:latin typeface="+mn-lt"/>
        </a:defRPr>
      </a:lvl6pPr>
      <a:lvl7pPr marL="2971800" indent="-228600" algn="l" rtl="0" fontAlgn="base">
        <a:spcBef>
          <a:spcPct val="20000"/>
        </a:spcBef>
        <a:spcAft>
          <a:spcPct val="0"/>
        </a:spcAft>
        <a:buChar char="»"/>
        <a:defRPr sz="2000">
          <a:solidFill>
            <a:srgbClr val="003B76"/>
          </a:solidFill>
          <a:latin typeface="+mn-lt"/>
        </a:defRPr>
      </a:lvl7pPr>
      <a:lvl8pPr marL="3429000" indent="-228600" algn="l" rtl="0" fontAlgn="base">
        <a:spcBef>
          <a:spcPct val="20000"/>
        </a:spcBef>
        <a:spcAft>
          <a:spcPct val="0"/>
        </a:spcAft>
        <a:buChar char="»"/>
        <a:defRPr sz="2000">
          <a:solidFill>
            <a:srgbClr val="003B76"/>
          </a:solidFill>
          <a:latin typeface="+mn-lt"/>
        </a:defRPr>
      </a:lvl8pPr>
      <a:lvl9pPr marL="3886200" indent="-228600" algn="l" rtl="0" fontAlgn="base">
        <a:spcBef>
          <a:spcPct val="20000"/>
        </a:spcBef>
        <a:spcAft>
          <a:spcPct val="0"/>
        </a:spcAft>
        <a:buChar char="»"/>
        <a:defRPr sz="2000">
          <a:solidFill>
            <a:srgbClr val="003B7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016F2-9373-4C85-A9BA-8175FF4C2335}" type="datetimeFigureOut">
              <a:rPr lang="en-US" smtClean="0"/>
              <a:t>7/19/2022</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321AB-E158-4BF4-9AED-8B1A64619C55}" type="slidenum">
              <a:rPr lang="en-US" smtClean="0"/>
              <a:t>‹#›</a:t>
            </a:fld>
            <a:endParaRPr lang="en-US" dirty="0"/>
          </a:p>
        </p:txBody>
      </p:sp>
    </p:spTree>
    <p:extLst>
      <p:ext uri="{BB962C8B-B14F-4D97-AF65-F5344CB8AC3E}">
        <p14:creationId xmlns:p14="http://schemas.microsoft.com/office/powerpoint/2010/main" val="342237638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9810" y="304800"/>
            <a:ext cx="8229600" cy="2209800"/>
          </a:xfrm>
        </p:spPr>
        <p:txBody>
          <a:bodyPr>
            <a:noAutofit/>
          </a:bodyPr>
          <a:lstStyle/>
          <a:p>
            <a:pPr algn="ctr"/>
            <a:r>
              <a:rPr lang="en-US" b="1" dirty="0"/>
              <a:t>Enlisted Separations </a:t>
            </a:r>
          </a:p>
        </p:txBody>
      </p:sp>
      <p:sp>
        <p:nvSpPr>
          <p:cNvPr id="5" name="Subtitle 4"/>
          <p:cNvSpPr>
            <a:spLocks noGrp="1"/>
          </p:cNvSpPr>
          <p:nvPr>
            <p:ph type="subTitle" idx="1"/>
          </p:nvPr>
        </p:nvSpPr>
        <p:spPr>
          <a:xfrm>
            <a:off x="812710" y="3429000"/>
            <a:ext cx="7543800" cy="2057400"/>
          </a:xfrm>
        </p:spPr>
        <p:txBody>
          <a:bodyPr>
            <a:normAutofit/>
          </a:bodyPr>
          <a:lstStyle/>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endParaRPr lang="en-US" sz="22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10" y="3505200"/>
            <a:ext cx="4035223" cy="2590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1" y="1828800"/>
            <a:ext cx="2870110" cy="3429000"/>
          </a:xfrm>
          <a:prstGeom prst="rect">
            <a:avLst/>
          </a:prstGeom>
        </p:spPr>
      </p:pic>
    </p:spTree>
    <p:extLst>
      <p:ext uri="{BB962C8B-B14F-4D97-AF65-F5344CB8AC3E}">
        <p14:creationId xmlns:p14="http://schemas.microsoft.com/office/powerpoint/2010/main" val="2061450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1143000"/>
          </a:xfrm>
        </p:spPr>
        <p:txBody>
          <a:bodyPr>
            <a:normAutofit/>
          </a:bodyPr>
          <a:lstStyle/>
          <a:p>
            <a:pPr algn="ctr"/>
            <a:r>
              <a:rPr lang="en-US" sz="2800" dirty="0"/>
              <a:t>Discharge in Lieu of Trial by Court-Martial (Chap.10)</a:t>
            </a:r>
          </a:p>
        </p:txBody>
      </p:sp>
      <p:sp>
        <p:nvSpPr>
          <p:cNvPr id="3" name="Content Placeholder 2"/>
          <p:cNvSpPr>
            <a:spLocks noGrp="1"/>
          </p:cNvSpPr>
          <p:nvPr>
            <p:ph idx="1"/>
          </p:nvPr>
        </p:nvSpPr>
        <p:spPr/>
        <p:txBody>
          <a:bodyPr/>
          <a:lstStyle/>
          <a:p>
            <a:r>
              <a:rPr lang="en-US" dirty="0"/>
              <a:t>Basis: Preferral or referral of charges to courts-martial that includes a punitive discharge as part of punishment.</a:t>
            </a:r>
          </a:p>
          <a:p>
            <a:pPr marL="0" indent="0">
              <a:buNone/>
            </a:pPr>
            <a:endParaRPr lang="en-US" dirty="0"/>
          </a:p>
          <a:p>
            <a:r>
              <a:rPr lang="en-US" dirty="0"/>
              <a:t>Para. 10-1 – Soldier may request discharge instead of court-martial if offense is punishable by Bad Conduct Discharge or Dishonorable Discharge.</a:t>
            </a:r>
          </a:p>
          <a:p>
            <a:pPr marL="0" indent="0">
              <a:buNone/>
            </a:pPr>
            <a:endParaRPr lang="en-US" dirty="0"/>
          </a:p>
          <a:p>
            <a:r>
              <a:rPr lang="en-US" dirty="0"/>
              <a:t>Para. 10-2 – If Soldier is in this situation, he or she is entitled to consult with a Trial Defense Service attorney before deciding between separation and court-martial.</a:t>
            </a:r>
          </a:p>
        </p:txBody>
      </p:sp>
    </p:spTree>
    <p:extLst>
      <p:ext uri="{BB962C8B-B14F-4D97-AF65-F5344CB8AC3E}">
        <p14:creationId xmlns:p14="http://schemas.microsoft.com/office/powerpoint/2010/main" val="2854412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Entry Level Performance and Conduct (Chap.11)</a:t>
            </a:r>
          </a:p>
        </p:txBody>
      </p:sp>
      <p:sp>
        <p:nvSpPr>
          <p:cNvPr id="3" name="Content Placeholder 2"/>
          <p:cNvSpPr>
            <a:spLocks noGrp="1"/>
          </p:cNvSpPr>
          <p:nvPr>
            <p:ph idx="1"/>
          </p:nvPr>
        </p:nvSpPr>
        <p:spPr/>
        <p:txBody>
          <a:bodyPr/>
          <a:lstStyle/>
          <a:p>
            <a:pPr marL="0" indent="0">
              <a:buNone/>
            </a:pPr>
            <a:r>
              <a:rPr lang="en-US" dirty="0"/>
              <a:t>Separation may be warranted because of unsatisfactory performance or conduct due to inability, lack of effort, failure to adapt, minor disciplinary infractions.  Requires counselings and effort at rehab.  </a:t>
            </a:r>
            <a:r>
              <a:rPr lang="en-US" b="1" dirty="0"/>
              <a:t>Applicable to soldiers with no more than 180 days of creditable continuous AD or IADT or no more than 90 days of Phase II under a split or alternate training option.</a:t>
            </a:r>
            <a:r>
              <a:rPr lang="en-US" dirty="0"/>
              <a:t> </a:t>
            </a:r>
          </a:p>
        </p:txBody>
      </p:sp>
    </p:spTree>
    <p:extLst>
      <p:ext uri="{BB962C8B-B14F-4D97-AF65-F5344CB8AC3E}">
        <p14:creationId xmlns:p14="http://schemas.microsoft.com/office/powerpoint/2010/main" val="423780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Unsatisfactory Performance (Chap.13)   (1 of 2)</a:t>
            </a:r>
          </a:p>
        </p:txBody>
      </p:sp>
      <p:sp>
        <p:nvSpPr>
          <p:cNvPr id="3" name="Content Placeholder 2"/>
          <p:cNvSpPr>
            <a:spLocks noGrp="1"/>
          </p:cNvSpPr>
          <p:nvPr>
            <p:ph idx="1"/>
          </p:nvPr>
        </p:nvSpPr>
        <p:spPr/>
        <p:txBody>
          <a:bodyPr/>
          <a:lstStyle/>
          <a:p>
            <a:r>
              <a:rPr lang="en-US" dirty="0"/>
              <a:t>A Soldier may be separated under Chap.13 when it is determined they are unqualified for further military service because of unsatisfactory performance.  A commander must determine that:</a:t>
            </a:r>
          </a:p>
          <a:p>
            <a:pPr lvl="1"/>
            <a:r>
              <a:rPr lang="en-US" dirty="0"/>
              <a:t>the Soldier will not develop sufficiently to participate satisfactorily in further training and/or become a satisfactory Soldier; or</a:t>
            </a:r>
          </a:p>
          <a:p>
            <a:pPr lvl="1"/>
            <a:r>
              <a:rPr lang="en-US" dirty="0"/>
              <a:t>the Soldier’s retention will have an adverse impact on military discipline, good order and morale; and </a:t>
            </a:r>
          </a:p>
          <a:p>
            <a:pPr lvl="2">
              <a:buFont typeface="Arial" panose="020B0604020202020204" pitchFamily="34" charset="0"/>
              <a:buChar char="•"/>
            </a:pPr>
            <a:r>
              <a:rPr lang="en-US" dirty="0"/>
              <a:t>the Soldier will be a disruptive influence in duty assignments;</a:t>
            </a:r>
          </a:p>
          <a:p>
            <a:pPr lvl="2"/>
            <a:r>
              <a:rPr lang="en-US" dirty="0"/>
              <a:t>the circumstances forming the basis of separation will likely continue or recur;</a:t>
            </a:r>
          </a:p>
          <a:p>
            <a:pPr lvl="2"/>
            <a:r>
              <a:rPr lang="en-US" dirty="0"/>
              <a:t>it is unlikely the Soldier has the ability to perform duties effectively or his/her potential for advancement or leadership is unlikely</a:t>
            </a:r>
          </a:p>
          <a:p>
            <a:pPr lvl="1"/>
            <a:endParaRPr lang="en-US" dirty="0"/>
          </a:p>
        </p:txBody>
      </p:sp>
    </p:spTree>
    <p:extLst>
      <p:ext uri="{BB962C8B-B14F-4D97-AF65-F5344CB8AC3E}">
        <p14:creationId xmlns:p14="http://schemas.microsoft.com/office/powerpoint/2010/main" val="115699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7864F-756E-445D-B2C9-29033515061E}"/>
              </a:ext>
            </a:extLst>
          </p:cNvPr>
          <p:cNvSpPr>
            <a:spLocks noGrp="1"/>
          </p:cNvSpPr>
          <p:nvPr>
            <p:ph type="title"/>
          </p:nvPr>
        </p:nvSpPr>
        <p:spPr/>
        <p:txBody>
          <a:bodyPr/>
          <a:lstStyle/>
          <a:p>
            <a:r>
              <a:rPr lang="en-US" sz="3600" dirty="0"/>
              <a:t>Unsatisfactory Performance (Chap.13)</a:t>
            </a:r>
            <a:br>
              <a:rPr lang="en-US" sz="3600" dirty="0"/>
            </a:br>
            <a:r>
              <a:rPr lang="en-US" sz="3600" dirty="0"/>
              <a:t>(2 of 2)</a:t>
            </a:r>
          </a:p>
        </p:txBody>
      </p:sp>
      <p:sp>
        <p:nvSpPr>
          <p:cNvPr id="3" name="Content Placeholder 2">
            <a:extLst>
              <a:ext uri="{FF2B5EF4-FFF2-40B4-BE49-F238E27FC236}">
                <a16:creationId xmlns:a16="http://schemas.microsoft.com/office/drawing/2014/main" id="{A574E3C8-9331-4EF5-858F-5A9D6C7A132F}"/>
              </a:ext>
            </a:extLst>
          </p:cNvPr>
          <p:cNvSpPr>
            <a:spLocks noGrp="1"/>
          </p:cNvSpPr>
          <p:nvPr>
            <p:ph idx="1"/>
          </p:nvPr>
        </p:nvSpPr>
        <p:spPr>
          <a:xfrm>
            <a:off x="457200" y="1600200"/>
            <a:ext cx="8229600" cy="4525963"/>
          </a:xfrm>
        </p:spPr>
        <p:txBody>
          <a:bodyPr/>
          <a:lstStyle/>
          <a:p>
            <a:pPr marL="0" indent="0">
              <a:buNone/>
            </a:pPr>
            <a:r>
              <a:rPr lang="en-US" dirty="0"/>
              <a:t>Chap.13 applies to:</a:t>
            </a:r>
          </a:p>
          <a:p>
            <a:endParaRPr lang="en-US" dirty="0"/>
          </a:p>
          <a:p>
            <a:pPr lvl="1"/>
            <a:r>
              <a:rPr lang="en-US" dirty="0"/>
              <a:t>Soldiers who fail two consecutive record APFTs and have no underlying medical condition (</a:t>
            </a:r>
            <a:r>
              <a:rPr lang="en-US" i="1" dirty="0"/>
              <a:t>initiation of separation required</a:t>
            </a:r>
            <a:r>
              <a:rPr lang="en-US" dirty="0"/>
              <a:t>).</a:t>
            </a:r>
          </a:p>
          <a:p>
            <a:pPr marL="457200" lvl="1" indent="0">
              <a:buNone/>
            </a:pPr>
            <a:r>
              <a:rPr lang="en-US" dirty="0"/>
              <a:t>  </a:t>
            </a:r>
          </a:p>
          <a:p>
            <a:pPr lvl="1"/>
            <a:r>
              <a:rPr lang="en-US" dirty="0"/>
              <a:t>Soldiers eliminated from NCOES courses for cause unless the responsible commander chooses to impose a bar to re-enlistment (</a:t>
            </a:r>
            <a:r>
              <a:rPr lang="en-US" i="1" dirty="0"/>
              <a:t>initiation of separation required</a:t>
            </a:r>
            <a:r>
              <a:rPr lang="en-US" dirty="0"/>
              <a:t>).</a:t>
            </a:r>
          </a:p>
        </p:txBody>
      </p:sp>
    </p:spTree>
    <p:extLst>
      <p:ext uri="{BB962C8B-B14F-4D97-AF65-F5344CB8AC3E}">
        <p14:creationId xmlns:p14="http://schemas.microsoft.com/office/powerpoint/2010/main" val="1292300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Separation for Misconduct (Chap.14)</a:t>
            </a:r>
          </a:p>
        </p:txBody>
      </p:sp>
      <p:sp>
        <p:nvSpPr>
          <p:cNvPr id="3" name="Content Placeholder 2"/>
          <p:cNvSpPr>
            <a:spLocks noGrp="1"/>
          </p:cNvSpPr>
          <p:nvPr>
            <p:ph idx="1"/>
          </p:nvPr>
        </p:nvSpPr>
        <p:spPr>
          <a:xfrm>
            <a:off x="457200" y="1646237"/>
            <a:ext cx="8229600" cy="2849563"/>
          </a:xfrm>
        </p:spPr>
        <p:txBody>
          <a:bodyPr>
            <a:normAutofit/>
          </a:bodyPr>
          <a:lstStyle/>
          <a:p>
            <a:pPr marL="0" indent="0">
              <a:buNone/>
            </a:pPr>
            <a:r>
              <a:rPr lang="en-US" sz="1800" dirty="0"/>
              <a:t>Chap. 14 discharge may be given to a Soldier upon finding:</a:t>
            </a:r>
          </a:p>
          <a:p>
            <a:pPr lvl="1"/>
            <a:r>
              <a:rPr lang="en-US" sz="1800" dirty="0"/>
              <a:t>(1) the Soldier’s conduct exhibits a pattern of minor military disciplinary infractions (para. 14-12a); or</a:t>
            </a:r>
          </a:p>
          <a:p>
            <a:pPr lvl="1"/>
            <a:r>
              <a:rPr lang="en-US" sz="1800" dirty="0"/>
              <a:t>(2)  the Soldier’s conduct exhibits a pattern of discreditable involvement with civilian authorities or a pattern of conduct prejudicial to good order and discipline (para. 14-12b); or</a:t>
            </a:r>
          </a:p>
          <a:p>
            <a:pPr lvl="1"/>
            <a:r>
              <a:rPr lang="en-US" sz="1800" dirty="0"/>
              <a:t>(3) the Soldier commits a single act of “serious misconduct“ (para. 14-12c) – an offense that could be punished by punitive discharge under the UCMJ</a:t>
            </a:r>
          </a:p>
        </p:txBody>
      </p:sp>
      <p:pic>
        <p:nvPicPr>
          <p:cNvPr id="4" name="Picture 3" descr="narcotics.png"/>
          <p:cNvPicPr>
            <a:picLocks noChangeAspect="1"/>
          </p:cNvPicPr>
          <p:nvPr/>
        </p:nvPicPr>
        <p:blipFill>
          <a:blip r:embed="rId3" cstate="print"/>
          <a:stretch>
            <a:fillRect/>
          </a:stretch>
        </p:blipFill>
        <p:spPr>
          <a:xfrm>
            <a:off x="598298" y="4648200"/>
            <a:ext cx="2068702" cy="1801495"/>
          </a:xfrm>
          <a:prstGeom prst="rect">
            <a:avLst/>
          </a:prstGeom>
        </p:spPr>
      </p:pic>
      <p:pic>
        <p:nvPicPr>
          <p:cNvPr id="5" name="Picture 4" descr="MPs arresting.jpg"/>
          <p:cNvPicPr>
            <a:picLocks noChangeAspect="1"/>
          </p:cNvPicPr>
          <p:nvPr/>
        </p:nvPicPr>
        <p:blipFill>
          <a:blip r:embed="rId4" cstate="print"/>
          <a:stretch>
            <a:fillRect/>
          </a:stretch>
        </p:blipFill>
        <p:spPr>
          <a:xfrm>
            <a:off x="6096000" y="4343400"/>
            <a:ext cx="2551562" cy="1709547"/>
          </a:xfrm>
          <a:prstGeom prst="rect">
            <a:avLst/>
          </a:prstGeom>
        </p:spPr>
      </p:pic>
    </p:spTree>
    <p:extLst>
      <p:ext uri="{BB962C8B-B14F-4D97-AF65-F5344CB8AC3E}">
        <p14:creationId xmlns:p14="http://schemas.microsoft.com/office/powerpoint/2010/main" val="319049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Failure to Meet Weight Control Standards (Chap.18)</a:t>
            </a:r>
          </a:p>
        </p:txBody>
      </p:sp>
      <p:sp>
        <p:nvSpPr>
          <p:cNvPr id="7" name="Content Placeholder 6"/>
          <p:cNvSpPr>
            <a:spLocks noGrp="1"/>
          </p:cNvSpPr>
          <p:nvPr>
            <p:ph sz="half" idx="1"/>
          </p:nvPr>
        </p:nvSpPr>
        <p:spPr>
          <a:xfrm>
            <a:off x="609600" y="1524000"/>
            <a:ext cx="4114800" cy="4495800"/>
          </a:xfrm>
        </p:spPr>
        <p:txBody>
          <a:bodyPr>
            <a:normAutofit fontScale="62500" lnSpcReduction="20000"/>
          </a:bodyPr>
          <a:lstStyle/>
          <a:p>
            <a:r>
              <a:rPr lang="en-US" sz="3100" dirty="0"/>
              <a:t>Soldiers who exceed body fat standards and do not make satisfactory progress for any two consecutive months, or after a period of 6 months, in the Army Body Composition Program will have separation proceedings initiated.</a:t>
            </a:r>
          </a:p>
          <a:p>
            <a:pPr marL="0" indent="0">
              <a:buNone/>
            </a:pPr>
            <a:r>
              <a:rPr lang="en-US" sz="3100" dirty="0"/>
              <a:t> </a:t>
            </a:r>
          </a:p>
          <a:p>
            <a:r>
              <a:rPr lang="en-US" sz="3100" dirty="0"/>
              <a:t>Soldiers with medical diagnosis that precludes Army body fat reduction program participation will not be separated under this chapter.</a:t>
            </a:r>
          </a:p>
          <a:p>
            <a:pPr marL="411480" lvl="1" indent="0">
              <a:buNone/>
            </a:pPr>
            <a:endParaRPr lang="en-US" sz="3100" dirty="0">
              <a:solidFill>
                <a:srgbClr val="FFFF66"/>
              </a:solidFill>
            </a:endParaRPr>
          </a:p>
          <a:p>
            <a:r>
              <a:rPr lang="en-US" sz="3100" dirty="0"/>
              <a:t> Honorable discharge only option</a:t>
            </a:r>
          </a:p>
          <a:p>
            <a:endParaRPr lang="en-US" dirty="0"/>
          </a:p>
        </p:txBody>
      </p:sp>
      <p:pic>
        <p:nvPicPr>
          <p:cNvPr id="9" name="Content Placeholder 4" descr="fat army.jpg"/>
          <p:cNvPicPr>
            <a:picLocks noGrp="1" noChangeAspect="1"/>
          </p:cNvPicPr>
          <p:nvPr>
            <p:ph sz="half" idx="2"/>
          </p:nvPr>
        </p:nvPicPr>
        <p:blipFill>
          <a:blip r:embed="rId3" cstate="print"/>
          <a:stretch>
            <a:fillRect/>
          </a:stretch>
        </p:blipFill>
        <p:spPr>
          <a:xfrm>
            <a:off x="4893527" y="2362200"/>
            <a:ext cx="3116570" cy="2334419"/>
          </a:xfrm>
        </p:spPr>
      </p:pic>
    </p:spTree>
    <p:extLst>
      <p:ext uri="{BB962C8B-B14F-4D97-AF65-F5344CB8AC3E}">
        <p14:creationId xmlns:p14="http://schemas.microsoft.com/office/powerpoint/2010/main" val="21388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724717"/>
          </a:xfrm>
        </p:spPr>
        <p:txBody>
          <a:bodyPr>
            <a:normAutofit/>
          </a:bodyPr>
          <a:lstStyle/>
          <a:p>
            <a:pPr marL="0" indent="0" algn="ctr">
              <a:buNone/>
            </a:pPr>
            <a:r>
              <a:rPr lang="en-US" sz="3600" dirty="0">
                <a:latin typeface="+mj-lt"/>
              </a:rPr>
              <a:t>Things to Consider When Contemplating Administrative Separation</a:t>
            </a:r>
          </a:p>
          <a:p>
            <a:pPr marL="0" indent="0" algn="ctr">
              <a:buNone/>
            </a:pPr>
            <a:endParaRPr lang="en-US" sz="3600" dirty="0">
              <a:latin typeface="+mj-lt"/>
            </a:endParaRPr>
          </a:p>
        </p:txBody>
      </p:sp>
    </p:spTree>
    <p:extLst>
      <p:ext uri="{BB962C8B-B14F-4D97-AF65-F5344CB8AC3E}">
        <p14:creationId xmlns:p14="http://schemas.microsoft.com/office/powerpoint/2010/main" val="476366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a:t>Years of Service?</a:t>
            </a:r>
          </a:p>
        </p:txBody>
      </p:sp>
      <p:sp>
        <p:nvSpPr>
          <p:cNvPr id="3" name="Content Placeholder 2"/>
          <p:cNvSpPr>
            <a:spLocks noGrp="1"/>
          </p:cNvSpPr>
          <p:nvPr>
            <p:ph idx="1"/>
          </p:nvPr>
        </p:nvSpPr>
        <p:spPr/>
        <p:txBody>
          <a:bodyPr/>
          <a:lstStyle/>
          <a:p>
            <a:pPr marL="0" indent="0">
              <a:buNone/>
            </a:pPr>
            <a:endParaRPr lang="en-US" sz="1200" dirty="0"/>
          </a:p>
          <a:p>
            <a:r>
              <a:rPr lang="en-US" sz="2200" dirty="0"/>
              <a:t>6 Years or more = Entitled to a Board</a:t>
            </a:r>
          </a:p>
          <a:p>
            <a:pPr marL="0" indent="0">
              <a:buNone/>
            </a:pPr>
            <a:endParaRPr lang="en-US" sz="2200" dirty="0"/>
          </a:p>
          <a:p>
            <a:r>
              <a:rPr lang="en-US" sz="2200" dirty="0"/>
              <a:t>Service = Active Duty, Reserve, NG, </a:t>
            </a:r>
          </a:p>
          <a:p>
            <a:pPr marL="0" indent="0">
              <a:buNone/>
            </a:pPr>
            <a:r>
              <a:rPr lang="en-US" sz="2200" dirty="0"/>
              <a:t>		IRR, Delayed Entry Program </a:t>
            </a:r>
          </a:p>
          <a:p>
            <a:pPr marL="0" indent="0">
              <a:buNone/>
            </a:pPr>
            <a:endParaRPr lang="en-US" sz="2200" dirty="0"/>
          </a:p>
          <a:p>
            <a:r>
              <a:rPr lang="en-US" sz="2200" dirty="0"/>
              <a:t>Tolled at date of Initiation</a:t>
            </a:r>
          </a:p>
          <a:p>
            <a:pPr marL="0" indent="0">
              <a:buNone/>
            </a:pPr>
            <a:endParaRPr lang="en-US" sz="2200" dirty="0"/>
          </a:p>
          <a:p>
            <a:r>
              <a:rPr lang="en-US" sz="2200" dirty="0"/>
              <a:t>If Soldier has over 18 years of service, </a:t>
            </a:r>
          </a:p>
          <a:p>
            <a:pPr marL="0" indent="0">
              <a:buNone/>
            </a:pPr>
            <a:r>
              <a:rPr lang="en-US" sz="2200" dirty="0"/>
              <a:t>	must go to HQDA for approval</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228" y="1678894"/>
            <a:ext cx="2015572" cy="175010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452" y="3962400"/>
            <a:ext cx="2077348" cy="2077348"/>
          </a:xfrm>
          <a:prstGeom prst="rect">
            <a:avLst/>
          </a:prstGeom>
        </p:spPr>
      </p:pic>
    </p:spTree>
    <p:extLst>
      <p:ext uri="{BB962C8B-B14F-4D97-AF65-F5344CB8AC3E}">
        <p14:creationId xmlns:p14="http://schemas.microsoft.com/office/powerpoint/2010/main" val="924648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Characterization of Service (1 of 2)</a:t>
            </a:r>
          </a:p>
        </p:txBody>
      </p:sp>
      <p:sp>
        <p:nvSpPr>
          <p:cNvPr id="3" name="Content Placeholder 2"/>
          <p:cNvSpPr>
            <a:spLocks noGrp="1"/>
          </p:cNvSpPr>
          <p:nvPr>
            <p:ph idx="1"/>
          </p:nvPr>
        </p:nvSpPr>
        <p:spPr>
          <a:xfrm>
            <a:off x="3048000" y="1646236"/>
            <a:ext cx="5791200" cy="4983163"/>
          </a:xfrm>
        </p:spPr>
        <p:txBody>
          <a:bodyPr>
            <a:normAutofit/>
          </a:bodyPr>
          <a:lstStyle/>
          <a:p>
            <a:r>
              <a:rPr lang="en-US" dirty="0"/>
              <a:t> Honorable</a:t>
            </a:r>
          </a:p>
          <a:p>
            <a:pPr marL="457200" lvl="1" indent="0">
              <a:buNone/>
            </a:pPr>
            <a:r>
              <a:rPr lang="en-US" dirty="0"/>
              <a:t> “Appropriate when the quality of the Soldier’s service generally has met the standards of acceptable conduct and performance of duty for Army personnel . . . .”</a:t>
            </a:r>
          </a:p>
          <a:p>
            <a:pPr marL="0" indent="0">
              <a:buNone/>
            </a:pPr>
            <a:endParaRPr lang="en-US" dirty="0"/>
          </a:p>
          <a:p>
            <a:r>
              <a:rPr lang="en-US" dirty="0"/>
              <a:t> General Under Honorable Conditions</a:t>
            </a:r>
          </a:p>
          <a:p>
            <a:pPr marL="457200" lvl="1" indent="0">
              <a:buNone/>
            </a:pPr>
            <a:r>
              <a:rPr lang="en-US" dirty="0"/>
              <a:t>“Military record is satisfactory but not sufficient to warrant an honorable discharge.”    STILL GETS MOST BENEFITS!  </a:t>
            </a:r>
          </a:p>
          <a:p>
            <a:pPr marL="457200" lvl="1" indent="0">
              <a:buNone/>
            </a:pPr>
            <a:r>
              <a:rPr lang="en-US" dirty="0"/>
              <a:t>Excluding GI Bill.</a:t>
            </a:r>
          </a:p>
          <a:p>
            <a:pPr marL="0" indent="0">
              <a:buNone/>
            </a:pPr>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133600"/>
            <a:ext cx="2373086" cy="1935166"/>
          </a:xfrm>
          <a:prstGeom prst="rect">
            <a:avLst/>
          </a:prstGeom>
        </p:spPr>
      </p:pic>
    </p:spTree>
    <p:extLst>
      <p:ext uri="{BB962C8B-B14F-4D97-AF65-F5344CB8AC3E}">
        <p14:creationId xmlns:p14="http://schemas.microsoft.com/office/powerpoint/2010/main" val="121119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Characterization of Service (2 of 2)</a:t>
            </a:r>
          </a:p>
        </p:txBody>
      </p:sp>
      <p:sp>
        <p:nvSpPr>
          <p:cNvPr id="3" name="Content Placeholder 2"/>
          <p:cNvSpPr>
            <a:spLocks noGrp="1"/>
          </p:cNvSpPr>
          <p:nvPr>
            <p:ph idx="1"/>
          </p:nvPr>
        </p:nvSpPr>
        <p:spPr>
          <a:xfrm>
            <a:off x="685800" y="1676400"/>
            <a:ext cx="7620000" cy="2687362"/>
          </a:xfrm>
        </p:spPr>
        <p:txBody>
          <a:bodyPr>
            <a:normAutofit/>
          </a:bodyPr>
          <a:lstStyle/>
          <a:p>
            <a:pPr marL="0" indent="0">
              <a:buNone/>
            </a:pPr>
            <a:r>
              <a:rPr lang="en-US" dirty="0"/>
              <a:t>Under Other than Honorable Conditions (OTH)</a:t>
            </a:r>
          </a:p>
          <a:p>
            <a:pPr lvl="1"/>
            <a:r>
              <a:rPr lang="en-US" dirty="0"/>
              <a:t> Authorized under certain chapters for a pattern of behavior or one or more acts or omissions constituting a significant departure from conduct expected of Soldier</a:t>
            </a:r>
          </a:p>
          <a:p>
            <a:pPr lvl="1"/>
            <a:r>
              <a:rPr lang="en-US" dirty="0"/>
              <a:t>OTH is “normally appropriate” for Chap.14 and Chap.10 – LOSE ALL BENEFITS</a:t>
            </a:r>
          </a:p>
          <a:p>
            <a:pPr marL="411480" lvl="1"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1960" y="3717662"/>
            <a:ext cx="1768640" cy="1749400"/>
          </a:xfrm>
          <a:prstGeom prst="rect">
            <a:avLst/>
          </a:prstGeom>
        </p:spPr>
      </p:pic>
      <p:sp>
        <p:nvSpPr>
          <p:cNvPr id="5" name="Content Placeholder 2"/>
          <p:cNvSpPr txBox="1">
            <a:spLocks/>
          </p:cNvSpPr>
          <p:nvPr/>
        </p:nvSpPr>
        <p:spPr>
          <a:xfrm>
            <a:off x="381000" y="4191000"/>
            <a:ext cx="5943599" cy="1905000"/>
          </a:xfrm>
          <a:prstGeom prst="rect">
            <a:avLst/>
          </a:prstGeom>
        </p:spPr>
        <p:txBody>
          <a:bodyPr>
            <a:normAutofit fontScale="55000" lnSpcReduction="20000"/>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a:buClr>
                <a:srgbClr val="003B76"/>
              </a:buClr>
              <a:buFont typeface="Arial" panose="020B0604020202020204" pitchFamily="34" charset="0"/>
              <a:buChar char="•"/>
            </a:pPr>
            <a:r>
              <a:rPr lang="en-US" sz="2900" i="0" dirty="0">
                <a:solidFill>
                  <a:srgbClr val="003B76"/>
                </a:solidFill>
              </a:rPr>
              <a:t> Any Soldier recommended for OTH entitled to board – can waive, but must see TDS</a:t>
            </a:r>
          </a:p>
          <a:p>
            <a:pPr>
              <a:buClr>
                <a:srgbClr val="003B76"/>
              </a:buClr>
              <a:buFont typeface="Arial" panose="020B0604020202020204" pitchFamily="34" charset="0"/>
              <a:buChar char="•"/>
            </a:pPr>
            <a:endParaRPr lang="en-US" sz="2900" i="0" dirty="0">
              <a:solidFill>
                <a:srgbClr val="003B76"/>
              </a:solidFill>
            </a:endParaRPr>
          </a:p>
          <a:p>
            <a:pPr>
              <a:buClr>
                <a:srgbClr val="003B76"/>
              </a:buClr>
              <a:buFont typeface="Arial" panose="020B0604020202020204" pitchFamily="34" charset="0"/>
              <a:buChar char="•"/>
            </a:pPr>
            <a:r>
              <a:rPr lang="en-US" sz="2900" i="0" dirty="0">
                <a:solidFill>
                  <a:srgbClr val="003B76"/>
                </a:solidFill>
              </a:rPr>
              <a:t>Only a commander authorized as a general courts-martial convening authority can approve an OTH </a:t>
            </a:r>
          </a:p>
          <a:p>
            <a:pPr>
              <a:buClr>
                <a:srgbClr val="003B76"/>
              </a:buClr>
              <a:buFont typeface="Arial" panose="020B0604020202020204" pitchFamily="34" charset="0"/>
              <a:buChar char="•"/>
            </a:pPr>
            <a:endParaRPr lang="en-US" sz="2600" dirty="0">
              <a:solidFill>
                <a:srgbClr val="003B76"/>
              </a:solidFill>
            </a:endParaRPr>
          </a:p>
          <a:p>
            <a:pPr>
              <a:buClr>
                <a:srgbClr val="003B76"/>
              </a:buClr>
              <a:buFont typeface="Arial" panose="020B0604020202020204" pitchFamily="34" charset="0"/>
              <a:buChar char="•"/>
            </a:pPr>
            <a:r>
              <a:rPr lang="en-US" sz="2900" i="0" dirty="0">
                <a:solidFill>
                  <a:srgbClr val="003B76"/>
                </a:solidFill>
              </a:rPr>
              <a:t> Bad Conduct Discharge (BCD) and Dishonorable Discharge (DD) are only available at court-martial</a:t>
            </a:r>
          </a:p>
        </p:txBody>
      </p:sp>
    </p:spTree>
    <p:extLst>
      <p:ext uri="{BB962C8B-B14F-4D97-AF65-F5344CB8AC3E}">
        <p14:creationId xmlns:p14="http://schemas.microsoft.com/office/powerpoint/2010/main" val="134699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Objectives</a:t>
            </a:r>
            <a:br>
              <a:rPr lang="en-US" dirty="0"/>
            </a:br>
            <a:endParaRPr lang="en-US" dirty="0"/>
          </a:p>
        </p:txBody>
      </p:sp>
      <p:sp>
        <p:nvSpPr>
          <p:cNvPr id="3" name="Content Placeholder 2"/>
          <p:cNvSpPr>
            <a:spLocks noGrp="1"/>
          </p:cNvSpPr>
          <p:nvPr>
            <p:ph idx="1"/>
          </p:nvPr>
        </p:nvSpPr>
        <p:spPr/>
        <p:txBody>
          <a:bodyPr/>
          <a:lstStyle/>
          <a:p>
            <a:pPr marL="0" indent="0" eaLnBrk="1" hangingPunct="1">
              <a:spcBef>
                <a:spcPts val="1800"/>
              </a:spcBef>
              <a:buNone/>
            </a:pPr>
            <a:r>
              <a:rPr lang="en-US" dirty="0"/>
              <a:t>Provide an Overview of the Enlisted Administrative Separation Process</a:t>
            </a:r>
          </a:p>
          <a:p>
            <a:pPr lvl="1" eaLnBrk="1" hangingPunct="1">
              <a:spcBef>
                <a:spcPts val="1800"/>
              </a:spcBef>
            </a:pPr>
            <a:r>
              <a:rPr lang="en-US" dirty="0"/>
              <a:t>Discuss Involuntary and Soldier Requested Separation</a:t>
            </a:r>
          </a:p>
          <a:p>
            <a:pPr lvl="1" eaLnBrk="1" hangingPunct="1">
              <a:spcBef>
                <a:spcPts val="1800"/>
              </a:spcBef>
            </a:pPr>
            <a:r>
              <a:rPr lang="en-US" dirty="0"/>
              <a:t>Things to consider when contemplating Administrative Separation</a:t>
            </a:r>
          </a:p>
          <a:p>
            <a:pPr lvl="1" eaLnBrk="1" hangingPunct="1">
              <a:spcBef>
                <a:spcPts val="1800"/>
              </a:spcBef>
            </a:pPr>
            <a:r>
              <a:rPr lang="en-US" dirty="0"/>
              <a:t>Understand the Role of the Separation Authority</a:t>
            </a:r>
          </a:p>
          <a:p>
            <a:pPr lvl="1" eaLnBrk="1" hangingPunct="1">
              <a:spcBef>
                <a:spcPts val="1800"/>
              </a:spcBef>
            </a:pPr>
            <a:r>
              <a:rPr lang="en-US" dirty="0"/>
              <a:t>Understand the Rights of the Soldier being Separated</a:t>
            </a:r>
          </a:p>
          <a:p>
            <a:pPr lvl="1" eaLnBrk="1" hangingPunct="1">
              <a:spcBef>
                <a:spcPts val="1800"/>
              </a:spcBef>
            </a:pPr>
            <a:r>
              <a:rPr lang="en-US" dirty="0"/>
              <a:t>Understand the Two Types of Separation Procedures</a:t>
            </a:r>
          </a:p>
          <a:p>
            <a:endParaRPr lang="en-US" dirty="0"/>
          </a:p>
        </p:txBody>
      </p:sp>
    </p:spTree>
    <p:extLst>
      <p:ext uri="{BB962C8B-B14F-4D97-AF65-F5344CB8AC3E}">
        <p14:creationId xmlns:p14="http://schemas.microsoft.com/office/powerpoint/2010/main" val="303548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Counseling and Rehabilitative Transfer</a:t>
            </a:r>
          </a:p>
        </p:txBody>
      </p:sp>
      <p:sp>
        <p:nvSpPr>
          <p:cNvPr id="3" name="Content Placeholder 2"/>
          <p:cNvSpPr>
            <a:spLocks noGrp="1"/>
          </p:cNvSpPr>
          <p:nvPr>
            <p:ph idx="1"/>
          </p:nvPr>
        </p:nvSpPr>
        <p:spPr>
          <a:xfrm>
            <a:off x="457200" y="1646236"/>
            <a:ext cx="4724400" cy="5059364"/>
          </a:xfrm>
        </p:spPr>
        <p:txBody>
          <a:bodyPr>
            <a:normAutofit fontScale="92500" lnSpcReduction="20000"/>
          </a:bodyPr>
          <a:lstStyle/>
          <a:p>
            <a:endParaRPr lang="en-US" dirty="0"/>
          </a:p>
          <a:p>
            <a:r>
              <a:rPr lang="en-US" dirty="0"/>
              <a:t>Counseling and rehabilitative measures (opportunity to overcome the deficiency) required for many chapters:</a:t>
            </a:r>
          </a:p>
          <a:p>
            <a:pPr lvl="1"/>
            <a:r>
              <a:rPr lang="en-US" dirty="0"/>
              <a:t>Parenthood (para. 5-7)</a:t>
            </a:r>
          </a:p>
          <a:p>
            <a:pPr lvl="1"/>
            <a:r>
              <a:rPr lang="en-US" dirty="0"/>
              <a:t>Other designated physical/mental condition (para. 5-14)</a:t>
            </a:r>
          </a:p>
          <a:p>
            <a:pPr lvl="1"/>
            <a:r>
              <a:rPr lang="en-US" dirty="0"/>
              <a:t>Entry-level performance/conduct (Ch. 11)</a:t>
            </a:r>
          </a:p>
          <a:p>
            <a:pPr lvl="1"/>
            <a:r>
              <a:rPr lang="en-US" dirty="0"/>
              <a:t>Unsatisfactory performance (Ch. 13)</a:t>
            </a:r>
          </a:p>
          <a:p>
            <a:pPr lvl="1"/>
            <a:r>
              <a:rPr lang="en-US" dirty="0"/>
              <a:t>Minor disciplinary infractions/pattern of misconduct (para. 14-12a &amp; para. 14-12b)</a:t>
            </a:r>
          </a:p>
          <a:p>
            <a:pPr lvl="1"/>
            <a:r>
              <a:rPr lang="en-US" dirty="0"/>
              <a:t> Failure to meet body fat standards (Ch. 18)</a:t>
            </a:r>
          </a:p>
          <a:p>
            <a:r>
              <a:rPr lang="en-US" b="1" i="1" dirty="0"/>
              <a:t>Magic language required in the counseling</a:t>
            </a:r>
          </a:p>
          <a:p>
            <a:pPr marL="0" indent="0">
              <a:buNone/>
            </a:pPr>
            <a:endParaRPr lang="en-US" dirty="0"/>
          </a:p>
        </p:txBody>
      </p:sp>
      <p:graphicFrame>
        <p:nvGraphicFramePr>
          <p:cNvPr id="5" name="Object 4"/>
          <p:cNvGraphicFramePr>
            <a:graphicFrameLocks noChangeAspect="1"/>
          </p:cNvGraphicFramePr>
          <p:nvPr/>
        </p:nvGraphicFramePr>
        <p:xfrm>
          <a:off x="5257800" y="1604669"/>
          <a:ext cx="3390900" cy="4388627"/>
        </p:xfrm>
        <a:graphic>
          <a:graphicData uri="http://schemas.openxmlformats.org/presentationml/2006/ole">
            <mc:AlternateContent xmlns:mc="http://schemas.openxmlformats.org/markup-compatibility/2006">
              <mc:Choice xmlns:v="urn:schemas-microsoft-com:vml" Requires="v">
                <p:oleObj name="Acrobat Document" r:id="rId3" imgW="5829300" imgH="7543800" progId="Acrobat.Document.11">
                  <p:embed/>
                </p:oleObj>
              </mc:Choice>
              <mc:Fallback>
                <p:oleObj name="Acrobat Document" r:id="rId3" imgW="5829300" imgH="7543800" progId="Acrobat.Document.11">
                  <p:embed/>
                  <p:pic>
                    <p:nvPicPr>
                      <p:cNvPr id="5" name="Object 4"/>
                      <p:cNvPicPr/>
                      <p:nvPr/>
                    </p:nvPicPr>
                    <p:blipFill>
                      <a:blip r:embed="rId4"/>
                      <a:stretch>
                        <a:fillRect/>
                      </a:stretch>
                    </p:blipFill>
                    <p:spPr>
                      <a:xfrm>
                        <a:off x="5257800" y="1604669"/>
                        <a:ext cx="3390900" cy="4388627"/>
                      </a:xfrm>
                      <a:prstGeom prst="rect">
                        <a:avLst/>
                      </a:prstGeom>
                    </p:spPr>
                  </p:pic>
                </p:oleObj>
              </mc:Fallback>
            </mc:AlternateContent>
          </a:graphicData>
        </a:graphic>
      </p:graphicFrame>
    </p:spTree>
    <p:extLst>
      <p:ext uri="{BB962C8B-B14F-4D97-AF65-F5344CB8AC3E}">
        <p14:creationId xmlns:p14="http://schemas.microsoft.com/office/powerpoint/2010/main" val="237017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Counseling Soldiers</a:t>
            </a:r>
          </a:p>
        </p:txBody>
      </p:sp>
      <p:sp>
        <p:nvSpPr>
          <p:cNvPr id="3" name="Content Placeholder 2"/>
          <p:cNvSpPr>
            <a:spLocks noGrp="1"/>
          </p:cNvSpPr>
          <p:nvPr>
            <p:ph idx="1"/>
          </p:nvPr>
        </p:nvSpPr>
        <p:spPr/>
        <p:txBody>
          <a:bodyPr/>
          <a:lstStyle/>
          <a:p>
            <a:pPr marL="0" indent="0" eaLnBrk="1" hangingPunct="1">
              <a:spcBef>
                <a:spcPts val="0"/>
              </a:spcBef>
              <a:buNone/>
              <a:tabLst>
                <a:tab pos="736600" algn="l"/>
              </a:tabLst>
            </a:pPr>
            <a:endParaRPr lang="en-US" dirty="0"/>
          </a:p>
          <a:p>
            <a:pPr marL="0" indent="0" eaLnBrk="1" hangingPunct="1">
              <a:spcBef>
                <a:spcPts val="0"/>
              </a:spcBef>
              <a:buNone/>
              <a:tabLst>
                <a:tab pos="736600" algn="l"/>
              </a:tabLst>
            </a:pPr>
            <a:r>
              <a:rPr lang="en-US" dirty="0"/>
              <a:t>Intent of counseling is to rehabilitate the Soldier</a:t>
            </a:r>
          </a:p>
          <a:p>
            <a:pPr eaLnBrk="1" hangingPunct="1">
              <a:spcBef>
                <a:spcPts val="0"/>
              </a:spcBef>
              <a:tabLst>
                <a:tab pos="736600" algn="l"/>
              </a:tabLst>
            </a:pPr>
            <a:r>
              <a:rPr lang="en-US" dirty="0"/>
              <a:t>Soldier must understand where he/she failed to meet expectations and the commander’s expectations for future conduct.</a:t>
            </a:r>
          </a:p>
          <a:p>
            <a:pPr eaLnBrk="1" hangingPunct="1">
              <a:spcBef>
                <a:spcPts val="0"/>
              </a:spcBef>
              <a:tabLst>
                <a:tab pos="736600" algn="l"/>
              </a:tabLst>
            </a:pPr>
            <a:r>
              <a:rPr lang="en-US" dirty="0"/>
              <a:t>Each counseling session must be recorded in writing.</a:t>
            </a:r>
          </a:p>
          <a:p>
            <a:pPr eaLnBrk="1" hangingPunct="1">
              <a:spcBef>
                <a:spcPts val="0"/>
              </a:spcBef>
              <a:tabLst>
                <a:tab pos="736600" algn="l"/>
              </a:tabLst>
            </a:pPr>
            <a:r>
              <a:rPr lang="en-US" dirty="0"/>
              <a:t>Leaders should assess the Soldier’s performance and adherence to the plan of action after sufficient time has passed.</a:t>
            </a:r>
          </a:p>
          <a:p>
            <a:pPr marL="457200" lvl="1" indent="0" eaLnBrk="1" hangingPunct="1">
              <a:spcBef>
                <a:spcPts val="0"/>
              </a:spcBef>
              <a:buNone/>
              <a:tabLst>
                <a:tab pos="736600" algn="l"/>
              </a:tabLst>
            </a:pPr>
            <a:endParaRPr lang="en-US" dirty="0"/>
          </a:p>
          <a:p>
            <a:pPr marL="0" lvl="1" indent="0" eaLnBrk="1" hangingPunct="1">
              <a:spcBef>
                <a:spcPts val="0"/>
              </a:spcBef>
              <a:buNone/>
              <a:tabLst>
                <a:tab pos="736600" algn="l"/>
              </a:tabLst>
            </a:pPr>
            <a:r>
              <a:rPr lang="en-US" dirty="0"/>
              <a:t>DA Form 4856 (Counseling Form)</a:t>
            </a:r>
          </a:p>
          <a:p>
            <a:pPr marL="342900" lvl="1" indent="-342900" eaLnBrk="1" hangingPunct="1">
              <a:spcBef>
                <a:spcPts val="0"/>
              </a:spcBef>
              <a:buFont typeface="Arial" panose="020B0604020202020204" pitchFamily="34" charset="0"/>
              <a:buChar char="•"/>
              <a:tabLst>
                <a:tab pos="736600" algn="l"/>
              </a:tabLst>
            </a:pPr>
            <a:r>
              <a:rPr lang="en-US" dirty="0"/>
              <a:t>Include requirements of AR 635-200, Chapter 17.</a:t>
            </a:r>
          </a:p>
          <a:p>
            <a:endParaRPr lang="en-US" dirty="0"/>
          </a:p>
        </p:txBody>
      </p:sp>
    </p:spTree>
    <p:extLst>
      <p:ext uri="{BB962C8B-B14F-4D97-AF65-F5344CB8AC3E}">
        <p14:creationId xmlns:p14="http://schemas.microsoft.com/office/powerpoint/2010/main" val="20059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Counseling </a:t>
            </a:r>
            <a:r>
              <a:rPr lang="en-US" sz="2400" dirty="0">
                <a:latin typeface="Times New Roman" pitchFamily="18" charset="0"/>
              </a:rPr>
              <a:t>“</a:t>
            </a:r>
            <a:r>
              <a:rPr lang="en-US" sz="2400" dirty="0"/>
              <a:t>Magic Phrase</a:t>
            </a:r>
            <a:r>
              <a:rPr lang="en-US" sz="2400" dirty="0">
                <a:latin typeface="Times New Roman" pitchFamily="18" charset="0"/>
              </a:rPr>
              <a:t>”/“</a:t>
            </a:r>
            <a:r>
              <a:rPr lang="en-US" sz="2400" dirty="0"/>
              <a:t>Silver Bullet</a:t>
            </a:r>
            <a:r>
              <a:rPr lang="en-US" sz="2400" dirty="0">
                <a:latin typeface="Times New Roman" pitchFamily="18" charset="0"/>
              </a:rPr>
              <a:t>”</a:t>
            </a:r>
            <a:endParaRPr lang="en-US" sz="2400" dirty="0"/>
          </a:p>
        </p:txBody>
      </p:sp>
      <p:sp>
        <p:nvSpPr>
          <p:cNvPr id="3" name="Content Placeholder 2"/>
          <p:cNvSpPr>
            <a:spLocks noGrp="1"/>
          </p:cNvSpPr>
          <p:nvPr>
            <p:ph idx="1"/>
          </p:nvPr>
        </p:nvSpPr>
        <p:spPr>
          <a:xfrm>
            <a:off x="457200" y="1447800"/>
            <a:ext cx="8229600" cy="4953000"/>
          </a:xfrm>
        </p:spPr>
        <p:txBody>
          <a:bodyPr/>
          <a:lstStyle/>
          <a:p>
            <a:pPr marL="0" indent="0">
              <a:buNone/>
            </a:pPr>
            <a:r>
              <a:rPr lang="en-US" sz="1600" dirty="0">
                <a:latin typeface="Times New Roman" pitchFamily="18" charset="0"/>
              </a:rPr>
              <a:t>“You are hereby counseled in accordance with AR 635 – 200, paragraph 17 – 2. Your conduct to date has been satisfactory and the command continues to expect that you will serve with honor and dignity. As required for all Soldiers under AR 635 – 200, you are formally counseled, that should you begin to engage in misconduct or unsatisfactory performance, it may result in initiation of separation action to eliminate you from the Army under various chapters of AR 635 – 200. If you are separated, you could receive an honorable, general, or other than honorable characterization of service. An honorable discharge is a separation with honor based on the quality of service, which meets the standards of acceptable conduct and performance of duty. A general discharge is a separation under honorable conditions based on a military record being satisfactory but not sufficiently meritorious to warrant an honorable discharge. A discharge under other than honorable conditions is based upon one or more acts or omissions that constitute a significant departure from the conduct expected of a Soldier. A general or other than honorable characterization of service could severely prejudice you in civilian life. Additionally, an other than honorable characterization of service could deprive you of many or all military and VA benefits, to include forfeiture of all educational benefits. Per AR 635 – 200, paragraph 1 – 17, for commission of a serious offense, administrative separation may be initiated without further counseling. Although there are agencies to which you may apply to have your characterization of service changed, such application is not automatic and is often unsuccessful. If you have any questions regarding your rights or benefits, please let me know and I will assist you in seeking legal services.”</a:t>
            </a:r>
            <a:endParaRPr lang="en-US" dirty="0"/>
          </a:p>
        </p:txBody>
      </p:sp>
    </p:spTree>
    <p:extLst>
      <p:ext uri="{BB962C8B-B14F-4D97-AF65-F5344CB8AC3E}">
        <p14:creationId xmlns:p14="http://schemas.microsoft.com/office/powerpoint/2010/main" val="3223784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Rehabilitative Transfer</a:t>
            </a:r>
          </a:p>
        </p:txBody>
      </p:sp>
      <p:sp>
        <p:nvSpPr>
          <p:cNvPr id="3" name="Content Placeholder 2"/>
          <p:cNvSpPr>
            <a:spLocks noGrp="1"/>
          </p:cNvSpPr>
          <p:nvPr>
            <p:ph idx="1"/>
          </p:nvPr>
        </p:nvSpPr>
        <p:spPr>
          <a:xfrm>
            <a:off x="457200" y="1646236"/>
            <a:ext cx="8229600" cy="5059364"/>
          </a:xfrm>
        </p:spPr>
        <p:txBody>
          <a:bodyPr>
            <a:normAutofit/>
          </a:bodyPr>
          <a:lstStyle/>
          <a:p>
            <a:r>
              <a:rPr lang="en-US" dirty="0"/>
              <a:t> Rehabilitative transfer required, but may be waived, for:</a:t>
            </a:r>
          </a:p>
          <a:p>
            <a:pPr lvl="1"/>
            <a:r>
              <a:rPr lang="en-US" dirty="0"/>
              <a:t>Entry level performance (Ch. 11)</a:t>
            </a:r>
          </a:p>
          <a:p>
            <a:pPr lvl="1"/>
            <a:r>
              <a:rPr lang="en-US" dirty="0"/>
              <a:t>Unsatisfactory performance (Ch. 13)</a:t>
            </a:r>
          </a:p>
          <a:p>
            <a:pPr lvl="1"/>
            <a:r>
              <a:rPr lang="en-US" dirty="0"/>
              <a:t>Minor disciplinary infractions/patterns of misconduct (para. 14-12a &amp; para. 14-12b)</a:t>
            </a:r>
          </a:p>
          <a:p>
            <a:pPr marL="411480" lvl="1" indent="0">
              <a:buNone/>
            </a:pPr>
            <a:endParaRPr lang="en-US" dirty="0"/>
          </a:p>
          <a:p>
            <a:r>
              <a:rPr lang="en-US" dirty="0"/>
              <a:t>Waiver of rehabilitative transfer may be granted at any time on or before the separation authority approves or disapproves the separation – waivable if the transfer would serve no useful purpose or produce a quality Soldier</a:t>
            </a:r>
          </a:p>
        </p:txBody>
      </p:sp>
    </p:spTree>
    <p:extLst>
      <p:ext uri="{BB962C8B-B14F-4D97-AF65-F5344CB8AC3E}">
        <p14:creationId xmlns:p14="http://schemas.microsoft.com/office/powerpoint/2010/main" val="138840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Physical/Mental Examinations</a:t>
            </a:r>
          </a:p>
        </p:txBody>
      </p:sp>
      <p:sp>
        <p:nvSpPr>
          <p:cNvPr id="3" name="Content Placeholder 2"/>
          <p:cNvSpPr>
            <a:spLocks noGrp="1"/>
          </p:cNvSpPr>
          <p:nvPr>
            <p:ph idx="1"/>
          </p:nvPr>
        </p:nvSpPr>
        <p:spPr/>
        <p:txBody>
          <a:bodyPr>
            <a:normAutofit fontScale="92500" lnSpcReduction="20000"/>
          </a:bodyPr>
          <a:lstStyle/>
          <a:p>
            <a:r>
              <a:rPr lang="en-US" dirty="0"/>
              <a:t> AR 635-200, para. 1-33</a:t>
            </a:r>
          </a:p>
          <a:p>
            <a:pPr marL="0" indent="0">
              <a:buNone/>
            </a:pPr>
            <a:endParaRPr lang="en-US" dirty="0"/>
          </a:p>
          <a:p>
            <a:r>
              <a:rPr lang="en-US" dirty="0"/>
              <a:t> Physical examination required by 10 § USC 1145 and10 § USC 117  for Soldiers involuntarily separated under this regulation.</a:t>
            </a:r>
          </a:p>
          <a:p>
            <a:pPr marL="0" indent="0">
              <a:buNone/>
            </a:pPr>
            <a:endParaRPr lang="en-US" dirty="0"/>
          </a:p>
          <a:p>
            <a:r>
              <a:rPr lang="en-US" dirty="0"/>
              <a:t>In addition to medical examinations, mental status evaluations are required for Soldiers being processed for separation under chapters 10, 13, or 14.</a:t>
            </a:r>
          </a:p>
          <a:p>
            <a:endParaRPr lang="en-US" dirty="0"/>
          </a:p>
          <a:p>
            <a:r>
              <a:rPr lang="en-US" dirty="0"/>
              <a:t>Separations under chapters 10 and 14 of this regulation will indicate the separation authority has reviewed the medical examination and include the following statement: “I have reviewed the medical examination and mental status evaluation and have determined the Soldier’s medical condition(s) (DO) (DO NOT) constitute matters in extenuation that relate to the basis for administrative separation or the overall characterization of service of the member as other than honorable.”</a:t>
            </a:r>
          </a:p>
        </p:txBody>
      </p:sp>
    </p:spTree>
    <p:extLst>
      <p:ext uri="{BB962C8B-B14F-4D97-AF65-F5344CB8AC3E}">
        <p14:creationId xmlns:p14="http://schemas.microsoft.com/office/powerpoint/2010/main" val="3886591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U.S.C. § 1177/</a:t>
            </a:r>
            <a:r>
              <a:rPr lang="en-US" dirty="0" err="1"/>
              <a:t>DoDI</a:t>
            </a:r>
            <a:r>
              <a:rPr lang="en-US" dirty="0"/>
              <a:t> 1332.14</a:t>
            </a:r>
          </a:p>
        </p:txBody>
      </p:sp>
      <p:sp>
        <p:nvSpPr>
          <p:cNvPr id="3" name="Content Placeholder 2"/>
          <p:cNvSpPr>
            <a:spLocks noGrp="1"/>
          </p:cNvSpPr>
          <p:nvPr>
            <p:ph idx="1"/>
          </p:nvPr>
        </p:nvSpPr>
        <p:spPr>
          <a:xfrm>
            <a:off x="381000" y="1646236"/>
            <a:ext cx="4495800" cy="5211764"/>
          </a:xfrm>
        </p:spPr>
        <p:txBody>
          <a:bodyPr>
            <a:normAutofit/>
          </a:bodyPr>
          <a:lstStyle/>
          <a:p>
            <a:r>
              <a:rPr lang="en-US" sz="1800" dirty="0"/>
              <a:t>Medical examination required before administrative separation for all Soldiers being administratively separated with an OTH (including Ch. 10) who:</a:t>
            </a:r>
          </a:p>
          <a:p>
            <a:pPr lvl="1"/>
            <a:r>
              <a:rPr lang="en-US" sz="1800" dirty="0"/>
              <a:t>Deployed to contingency operation </a:t>
            </a:r>
            <a:r>
              <a:rPr lang="en-US" sz="1800" b="1" i="1" dirty="0"/>
              <a:t>or</a:t>
            </a:r>
            <a:r>
              <a:rPr lang="en-US" sz="1800" dirty="0"/>
              <a:t> sexually assaulted within previous 24 months and diagnosed with PTSD/TBI</a:t>
            </a:r>
          </a:p>
          <a:p>
            <a:pPr lvl="1"/>
            <a:r>
              <a:rPr lang="en-US" sz="1800" dirty="0"/>
              <a:t> Reasonably allege, based on sexual assault or deployment history, he/she influenced by PTSD/TBI</a:t>
            </a:r>
          </a:p>
          <a:p>
            <a:r>
              <a:rPr lang="en-US" sz="1800" dirty="0"/>
              <a:t>Separation authority must consider when taking final action - document compliance</a:t>
            </a:r>
          </a:p>
        </p:txBody>
      </p:sp>
      <p:pic>
        <p:nvPicPr>
          <p:cNvPr id="6" name="Picture 5"/>
          <p:cNvPicPr>
            <a:picLocks noChangeAspect="1"/>
          </p:cNvPicPr>
          <p:nvPr/>
        </p:nvPicPr>
        <p:blipFill>
          <a:blip r:embed="rId3"/>
          <a:stretch>
            <a:fillRect/>
          </a:stretch>
        </p:blipFill>
        <p:spPr>
          <a:xfrm>
            <a:off x="4924080" y="1524000"/>
            <a:ext cx="3686520" cy="3710253"/>
          </a:xfrm>
          <a:prstGeom prst="rect">
            <a:avLst/>
          </a:prstGeom>
        </p:spPr>
      </p:pic>
      <p:pic>
        <p:nvPicPr>
          <p:cNvPr id="7" name="Picture 6"/>
          <p:cNvPicPr>
            <a:picLocks noChangeAspect="1"/>
          </p:cNvPicPr>
          <p:nvPr/>
        </p:nvPicPr>
        <p:blipFill>
          <a:blip r:embed="rId4"/>
          <a:stretch>
            <a:fillRect/>
          </a:stretch>
        </p:blipFill>
        <p:spPr>
          <a:xfrm>
            <a:off x="4876800" y="5271473"/>
            <a:ext cx="3733800" cy="759386"/>
          </a:xfrm>
          <a:prstGeom prst="rect">
            <a:avLst/>
          </a:prstGeom>
          <a:ln w="63500">
            <a:solidFill>
              <a:srgbClr val="FFFF66"/>
            </a:solidFill>
          </a:ln>
        </p:spPr>
      </p:pic>
    </p:spTree>
    <p:extLst>
      <p:ext uri="{BB962C8B-B14F-4D97-AF65-F5344CB8AC3E}">
        <p14:creationId xmlns:p14="http://schemas.microsoft.com/office/powerpoint/2010/main" val="310065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dirty="0"/>
              <a:t>Mandatory Initiation of Separation</a:t>
            </a:r>
          </a:p>
        </p:txBody>
      </p:sp>
      <p:sp>
        <p:nvSpPr>
          <p:cNvPr id="3" name="Content Placeholder 2"/>
          <p:cNvSpPr>
            <a:spLocks noGrp="1"/>
          </p:cNvSpPr>
          <p:nvPr>
            <p:ph idx="1"/>
          </p:nvPr>
        </p:nvSpPr>
        <p:spPr>
          <a:xfrm>
            <a:off x="457200" y="1341437"/>
            <a:ext cx="8229600" cy="4906963"/>
          </a:xfrm>
        </p:spPr>
        <p:txBody>
          <a:bodyPr>
            <a:normAutofit lnSpcReduction="10000"/>
          </a:bodyPr>
          <a:lstStyle/>
          <a:p>
            <a:pPr marL="0" indent="0">
              <a:buNone/>
            </a:pPr>
            <a:r>
              <a:rPr lang="en-US" sz="1800" dirty="0"/>
              <a:t>Some regulations and local policies may require initiation of separation in certain cases:</a:t>
            </a:r>
          </a:p>
          <a:p>
            <a:pPr lvl="1"/>
            <a:r>
              <a:rPr lang="en-US" sz="1800" dirty="0"/>
              <a:t> Mandatory Initiation ≠ Mandatory Separation</a:t>
            </a:r>
          </a:p>
          <a:p>
            <a:pPr lvl="1"/>
            <a:r>
              <a:rPr lang="en-US" sz="1800" b="1" dirty="0"/>
              <a:t>“Processed for Separation” </a:t>
            </a:r>
            <a:r>
              <a:rPr lang="en-US" sz="1800" dirty="0"/>
              <a:t>means action will be initiated and processed through the chain of command to the separation authority.  </a:t>
            </a:r>
            <a:r>
              <a:rPr lang="en-US" sz="1800" u="sng" dirty="0"/>
              <a:t>This does not mean the Soldier will be automatically separated</a:t>
            </a:r>
            <a:r>
              <a:rPr lang="en-US" sz="1800" dirty="0"/>
              <a:t>.</a:t>
            </a:r>
          </a:p>
          <a:p>
            <a:pPr lvl="1"/>
            <a:r>
              <a:rPr lang="en-US" sz="1800" dirty="0"/>
              <a:t> Chain of command and boards exercise judgment and can still recommend retention and separation authority can still retain</a:t>
            </a:r>
          </a:p>
          <a:p>
            <a:pPr lvl="1"/>
            <a:endParaRPr lang="en-US" b="1" dirty="0"/>
          </a:p>
          <a:p>
            <a:pPr marL="0" indent="0">
              <a:buNone/>
            </a:pPr>
            <a:r>
              <a:rPr lang="en-US" sz="1800" dirty="0"/>
              <a:t>Examples where initiation of separation is mandatory:</a:t>
            </a:r>
          </a:p>
          <a:p>
            <a:pPr lvl="1"/>
            <a:r>
              <a:rPr lang="en-US" sz="1800" dirty="0"/>
              <a:t> </a:t>
            </a:r>
            <a:r>
              <a:rPr lang="en-US" sz="1800" dirty="0">
                <a:solidFill>
                  <a:srgbClr val="003366"/>
                </a:solidFill>
              </a:rPr>
              <a:t>ASAP</a:t>
            </a:r>
            <a:r>
              <a:rPr lang="en-US" sz="1800" dirty="0">
                <a:solidFill>
                  <a:schemeClr val="accent2">
                    <a:lumMod val="75000"/>
                  </a:schemeClr>
                </a:solidFill>
              </a:rPr>
              <a:t> </a:t>
            </a:r>
            <a:r>
              <a:rPr lang="en-US" sz="1800" dirty="0"/>
              <a:t>failure, AR 635-200, para. 9-2</a:t>
            </a:r>
          </a:p>
          <a:p>
            <a:pPr lvl="1"/>
            <a:r>
              <a:rPr lang="en-US" sz="1800" dirty="0"/>
              <a:t> 2 x APFT or NCOES failure, AR 635-200, para. 13-2</a:t>
            </a:r>
          </a:p>
          <a:p>
            <a:pPr lvl="1"/>
            <a:r>
              <a:rPr lang="en-US" sz="1800" dirty="0"/>
              <a:t> Failure to meet body fat standards in some cases, para. 18-2</a:t>
            </a:r>
          </a:p>
          <a:p>
            <a:pPr lvl="1"/>
            <a:r>
              <a:rPr lang="en-US" sz="1800" dirty="0"/>
              <a:t> Illegal drug use, AR 600-85, para. 1-7, AR 635-200, para. 14-12c(2)</a:t>
            </a:r>
          </a:p>
          <a:p>
            <a:pPr lvl="1"/>
            <a:r>
              <a:rPr lang="en-US" sz="1800" dirty="0"/>
              <a:t> Soldiers convicted of sex offenses, Army Dir. 2013-21, AR 635-200, para. 14-12c(3)</a:t>
            </a:r>
          </a:p>
          <a:p>
            <a:pPr marL="457200" lvl="1" indent="0">
              <a:buNone/>
            </a:pPr>
            <a:endParaRPr lang="en-US" sz="1800" dirty="0"/>
          </a:p>
        </p:txBody>
      </p:sp>
    </p:spTree>
    <p:extLst>
      <p:ext uri="{BB962C8B-B14F-4D97-AF65-F5344CB8AC3E}">
        <p14:creationId xmlns:p14="http://schemas.microsoft.com/office/powerpoint/2010/main" val="160436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a:t>Separation Authorities</a:t>
            </a:r>
          </a:p>
        </p:txBody>
      </p:sp>
      <p:sp>
        <p:nvSpPr>
          <p:cNvPr id="3" name="Content Placeholder 2"/>
          <p:cNvSpPr>
            <a:spLocks noGrp="1"/>
          </p:cNvSpPr>
          <p:nvPr>
            <p:ph idx="1"/>
          </p:nvPr>
        </p:nvSpPr>
        <p:spPr/>
        <p:txBody>
          <a:bodyPr/>
          <a:lstStyle/>
          <a:p>
            <a:pPr marL="0" indent="0">
              <a:buNone/>
            </a:pPr>
            <a:endParaRPr lang="en-US" sz="1200" dirty="0"/>
          </a:p>
          <a:p>
            <a:r>
              <a:rPr lang="en-US" sz="4400" dirty="0"/>
              <a:t>HQDA</a:t>
            </a:r>
          </a:p>
          <a:p>
            <a:r>
              <a:rPr lang="en-US" sz="4400" dirty="0"/>
              <a:t>GCMCA</a:t>
            </a:r>
          </a:p>
          <a:p>
            <a:r>
              <a:rPr lang="en-US" sz="4400" dirty="0"/>
              <a:t>SPCMCA</a:t>
            </a:r>
          </a:p>
          <a:p>
            <a:r>
              <a:rPr lang="en-US" sz="4400" dirty="0"/>
              <a:t>LTC-level</a:t>
            </a:r>
          </a:p>
          <a:p>
            <a:endParaRPr lang="en-US" dirty="0"/>
          </a:p>
        </p:txBody>
      </p:sp>
      <p:pic>
        <p:nvPicPr>
          <p:cNvPr id="8" name="Content Placeholder 6" descr="rank.jpg"/>
          <p:cNvPicPr>
            <a:picLocks noChangeAspect="1"/>
          </p:cNvPicPr>
          <p:nvPr/>
        </p:nvPicPr>
        <p:blipFill>
          <a:blip r:embed="rId3" cstate="print"/>
          <a:stretch>
            <a:fillRect/>
          </a:stretch>
        </p:blipFill>
        <p:spPr>
          <a:xfrm>
            <a:off x="5486400" y="1981200"/>
            <a:ext cx="3104606" cy="3514648"/>
          </a:xfrm>
          <a:prstGeom prst="rect">
            <a:avLst/>
          </a:prstGeom>
        </p:spPr>
      </p:pic>
    </p:spTree>
    <p:extLst>
      <p:ext uri="{BB962C8B-B14F-4D97-AF65-F5344CB8AC3E}">
        <p14:creationId xmlns:p14="http://schemas.microsoft.com/office/powerpoint/2010/main" val="2389158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GO Level Commanders as Separation Authority</a:t>
            </a:r>
          </a:p>
        </p:txBody>
      </p:sp>
      <p:sp>
        <p:nvSpPr>
          <p:cNvPr id="3" name="Content Placeholder 2"/>
          <p:cNvSpPr>
            <a:spLocks noGrp="1"/>
          </p:cNvSpPr>
          <p:nvPr>
            <p:ph idx="1"/>
          </p:nvPr>
        </p:nvSpPr>
        <p:spPr>
          <a:xfrm>
            <a:off x="457200" y="1676400"/>
            <a:ext cx="5334000" cy="5059363"/>
          </a:xfrm>
        </p:spPr>
        <p:txBody>
          <a:bodyPr>
            <a:normAutofit/>
          </a:bodyPr>
          <a:lstStyle/>
          <a:p>
            <a:r>
              <a:rPr lang="en-US" dirty="0"/>
              <a:t>Commanders who are General Courts-Martial Convening Authorities (GCMCA) and their superior commanders may approve/disapprove separations under all chapters, with limited exceptions listed in AR 635-200, para. 1-19.</a:t>
            </a:r>
          </a:p>
          <a:p>
            <a:r>
              <a:rPr lang="en-US" dirty="0"/>
              <a:t>GCMCAs are approval authority for OTH discharges.</a:t>
            </a:r>
          </a:p>
          <a:p>
            <a:r>
              <a:rPr lang="en-US" dirty="0"/>
              <a:t>General officers in command with a legal advisor, but who are not GCMCA, may approve separations except for release for lack of jurisdiction (para. 5-9) or discharge in lieu of trial by court-martial (Chapter 10).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449" y="2122119"/>
            <a:ext cx="2774454" cy="2907081"/>
          </a:xfrm>
          <a:prstGeom prst="rect">
            <a:avLst/>
          </a:prstGeom>
        </p:spPr>
      </p:pic>
    </p:spTree>
    <p:extLst>
      <p:ext uri="{BB962C8B-B14F-4D97-AF65-F5344CB8AC3E}">
        <p14:creationId xmlns:p14="http://schemas.microsoft.com/office/powerpoint/2010/main" val="452136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315913"/>
          </a:xfrm>
        </p:spPr>
        <p:txBody>
          <a:bodyPr/>
          <a:lstStyle/>
          <a:p>
            <a:pPr algn="ctr"/>
            <a:r>
              <a:rPr lang="en-US" sz="2800" dirty="0"/>
              <a:t>Special Court-Martial Convening Authority (SPCMCA) as Separation Authority</a:t>
            </a:r>
          </a:p>
        </p:txBody>
      </p:sp>
      <p:sp>
        <p:nvSpPr>
          <p:cNvPr id="3" name="Content Placeholder 2"/>
          <p:cNvSpPr>
            <a:spLocks noGrp="1"/>
          </p:cNvSpPr>
          <p:nvPr>
            <p:ph idx="1"/>
          </p:nvPr>
        </p:nvSpPr>
        <p:spPr>
          <a:xfrm>
            <a:off x="421511" y="1493837"/>
            <a:ext cx="8229600" cy="4983163"/>
          </a:xfrm>
        </p:spPr>
        <p:txBody>
          <a:bodyPr>
            <a:normAutofit/>
          </a:bodyPr>
          <a:lstStyle/>
          <a:p>
            <a:r>
              <a:rPr lang="en-US" dirty="0"/>
              <a:t> Misconduct (Ch. 14)</a:t>
            </a:r>
          </a:p>
          <a:p>
            <a:pPr lvl="1"/>
            <a:r>
              <a:rPr lang="en-US" dirty="0"/>
              <a:t> Except OTH cases</a:t>
            </a:r>
          </a:p>
          <a:p>
            <a:pPr lvl="1"/>
            <a:r>
              <a:rPr lang="en-US" dirty="0"/>
              <a:t> Limited use or board recommended honorable w/ delegation (Para. 14-3c)</a:t>
            </a:r>
          </a:p>
          <a:p>
            <a:r>
              <a:rPr lang="en-US" dirty="0"/>
              <a:t> Dependency/Hardship (Ch. 6)</a:t>
            </a:r>
          </a:p>
          <a:p>
            <a:r>
              <a:rPr lang="en-US" dirty="0"/>
              <a:t> Defective Enlistment (Ch. 7)</a:t>
            </a:r>
          </a:p>
          <a:p>
            <a:r>
              <a:rPr lang="en-US" dirty="0"/>
              <a:t> Pregnancy (Ch. 8)</a:t>
            </a:r>
          </a:p>
          <a:p>
            <a:r>
              <a:rPr lang="en-US" dirty="0"/>
              <a:t> Convenience of the Gov’t (Ch. 5)</a:t>
            </a:r>
          </a:p>
          <a:p>
            <a:r>
              <a:rPr lang="en-US" dirty="0"/>
              <a:t> Alcohol/Drug Rehab Failure (Ch. 9)</a:t>
            </a:r>
          </a:p>
          <a:p>
            <a:r>
              <a:rPr lang="en-US" dirty="0"/>
              <a:t> Entry Level Performance (Ch. 11)</a:t>
            </a:r>
          </a:p>
          <a:p>
            <a:r>
              <a:rPr lang="en-US" dirty="0"/>
              <a:t> Change in Service Obligations (Ch. 16)</a:t>
            </a:r>
          </a:p>
          <a:p>
            <a:r>
              <a:rPr lang="en-US" dirty="0"/>
              <a:t> Failure to Meet Weight Control Standards (Ch. 18)</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0314" y="2971800"/>
            <a:ext cx="3630797" cy="1847850"/>
          </a:xfrm>
          <a:prstGeom prst="rect">
            <a:avLst/>
          </a:prstGeom>
        </p:spPr>
      </p:pic>
    </p:spTree>
    <p:extLst>
      <p:ext uri="{BB962C8B-B14F-4D97-AF65-F5344CB8AC3E}">
        <p14:creationId xmlns:p14="http://schemas.microsoft.com/office/powerpoint/2010/main" val="425207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 635-200</a:t>
            </a:r>
          </a:p>
        </p:txBody>
      </p:sp>
      <p:sp>
        <p:nvSpPr>
          <p:cNvPr id="4" name="Content Placeholder 2"/>
          <p:cNvSpPr txBox="1">
            <a:spLocks/>
          </p:cNvSpPr>
          <p:nvPr/>
        </p:nvSpPr>
        <p:spPr>
          <a:xfrm>
            <a:off x="4876800" y="5410199"/>
            <a:ext cx="3200400" cy="639763"/>
          </a:xfrm>
          <a:prstGeom prst="rect">
            <a:avLst/>
          </a:prstGeom>
        </p:spPr>
        <p:txBody>
          <a:bodyPr>
            <a:norm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lgn="ctr">
              <a:buFont typeface="Wingdings 2"/>
              <a:buNone/>
            </a:pPr>
            <a:endParaRPr lang="en-US" dirty="0"/>
          </a:p>
        </p:txBody>
      </p:sp>
      <p:sp>
        <p:nvSpPr>
          <p:cNvPr id="7" name="TextBox 6"/>
          <p:cNvSpPr txBox="1"/>
          <p:nvPr/>
        </p:nvSpPr>
        <p:spPr>
          <a:xfrm>
            <a:off x="838200" y="1993880"/>
            <a:ext cx="7620000" cy="3416320"/>
          </a:xfrm>
          <a:prstGeom prst="rect">
            <a:avLst/>
          </a:prstGeom>
          <a:noFill/>
        </p:spPr>
        <p:txBody>
          <a:bodyPr wrap="square" rtlCol="0">
            <a:spAutoFit/>
          </a:bodyPr>
          <a:lstStyle/>
          <a:p>
            <a:pPr>
              <a:buNone/>
            </a:pPr>
            <a:r>
              <a:rPr lang="en-US" sz="2400" i="0" dirty="0"/>
              <a:t>AR 635-200, </a:t>
            </a:r>
            <a:r>
              <a:rPr lang="en-US" sz="2400" dirty="0"/>
              <a:t>Active Duty Enlisted Administrative Separations</a:t>
            </a:r>
            <a:r>
              <a:rPr lang="en-US" sz="2400" i="0" dirty="0"/>
              <a:t>, provides the grounds under which a Soldier may be separated from the Army.  Some of the grounds are voluntary, requested and initiated by the Soldier.  Other grounds are involuntary, prompted by a Soldier’s command. They are often called “chapters,” a reference to their location in AR 635-200.</a:t>
            </a:r>
          </a:p>
          <a:p>
            <a:pPr>
              <a:buNone/>
            </a:pPr>
            <a:endParaRPr lang="en-US" sz="2400" dirty="0"/>
          </a:p>
        </p:txBody>
      </p:sp>
    </p:spTree>
    <p:extLst>
      <p:ext uri="{BB962C8B-B14F-4D97-AF65-F5344CB8AC3E}">
        <p14:creationId xmlns:p14="http://schemas.microsoft.com/office/powerpoint/2010/main" val="2559564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LTC-Level CDR w/ Legal Advisor as</a:t>
            </a:r>
            <a:br>
              <a:rPr lang="en-US" sz="2800" dirty="0"/>
            </a:br>
            <a:r>
              <a:rPr lang="en-US" sz="2800" dirty="0"/>
              <a:t>Separation Authority</a:t>
            </a:r>
          </a:p>
        </p:txBody>
      </p:sp>
      <p:sp>
        <p:nvSpPr>
          <p:cNvPr id="3" name="Content Placeholder 2"/>
          <p:cNvSpPr>
            <a:spLocks noGrp="1"/>
          </p:cNvSpPr>
          <p:nvPr>
            <p:ph idx="1"/>
          </p:nvPr>
        </p:nvSpPr>
        <p:spPr>
          <a:xfrm>
            <a:off x="457200" y="1646237"/>
            <a:ext cx="6019800" cy="4602163"/>
          </a:xfrm>
        </p:spPr>
        <p:txBody>
          <a:bodyPr>
            <a:normAutofit lnSpcReduction="10000"/>
          </a:bodyPr>
          <a:lstStyle/>
          <a:p>
            <a:r>
              <a:rPr lang="en-US" dirty="0"/>
              <a:t>Personnel Who Did Not Meet Procurement Medical Fitness Standards (Para. 5-11)</a:t>
            </a:r>
          </a:p>
          <a:p>
            <a:pPr marL="0" indent="0">
              <a:buNone/>
            </a:pPr>
            <a:endParaRPr lang="en-US" dirty="0"/>
          </a:p>
          <a:p>
            <a:r>
              <a:rPr lang="en-US" dirty="0"/>
              <a:t> Pregnancy (Ch. 8)</a:t>
            </a:r>
          </a:p>
          <a:p>
            <a:pPr marL="0" indent="0">
              <a:buNone/>
            </a:pPr>
            <a:endParaRPr lang="en-US" dirty="0"/>
          </a:p>
          <a:p>
            <a:r>
              <a:rPr lang="en-US" dirty="0"/>
              <a:t> ASAP Failure (Ch. 9)</a:t>
            </a:r>
          </a:p>
          <a:p>
            <a:pPr marL="0" indent="0">
              <a:buNone/>
            </a:pPr>
            <a:endParaRPr lang="en-US" dirty="0"/>
          </a:p>
          <a:p>
            <a:r>
              <a:rPr lang="en-US" dirty="0"/>
              <a:t> Entry Level Performance and Conduct (Ch. 11)</a:t>
            </a:r>
          </a:p>
          <a:p>
            <a:pPr marL="0" indent="0">
              <a:buNone/>
            </a:pPr>
            <a:endParaRPr lang="en-US" dirty="0"/>
          </a:p>
          <a:p>
            <a:r>
              <a:rPr lang="en-US" dirty="0"/>
              <a:t>Unsatisfactory Performance (Ch. 13)</a:t>
            </a:r>
          </a:p>
          <a:p>
            <a:pPr marL="0" indent="0">
              <a:buNone/>
            </a:pPr>
            <a:endParaRPr lang="en-US" dirty="0"/>
          </a:p>
          <a:p>
            <a:r>
              <a:rPr lang="en-US" dirty="0"/>
              <a:t> Failure to Meet Weight Control Standards (Ch. 18)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270398"/>
            <a:ext cx="2590800" cy="2715157"/>
          </a:xfrm>
          <a:prstGeom prst="rect">
            <a:avLst/>
          </a:prstGeom>
        </p:spPr>
      </p:pic>
      <p:sp>
        <p:nvSpPr>
          <p:cNvPr id="5" name="TextBox 4"/>
          <p:cNvSpPr txBox="1"/>
          <p:nvPr/>
        </p:nvSpPr>
        <p:spPr>
          <a:xfrm>
            <a:off x="7391400" y="6172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2290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Rights of A Soldier Being Involuntary Separated</a:t>
            </a:r>
          </a:p>
        </p:txBody>
      </p:sp>
      <p:sp>
        <p:nvSpPr>
          <p:cNvPr id="3" name="Content Placeholder 2"/>
          <p:cNvSpPr>
            <a:spLocks noGrp="1"/>
          </p:cNvSpPr>
          <p:nvPr>
            <p:ph idx="1"/>
          </p:nvPr>
        </p:nvSpPr>
        <p:spPr/>
        <p:txBody>
          <a:bodyPr/>
          <a:lstStyle/>
          <a:p>
            <a:r>
              <a:rPr lang="en-US" sz="1800" dirty="0"/>
              <a:t>To be notified of the separation action</a:t>
            </a:r>
          </a:p>
          <a:p>
            <a:r>
              <a:rPr lang="en-US" sz="1800" dirty="0"/>
              <a:t>To be advised of the reason for the separation action</a:t>
            </a:r>
          </a:p>
          <a:p>
            <a:r>
              <a:rPr lang="en-US" sz="1800" dirty="0"/>
              <a:t>To be advised of the least favorable characterization of service possible</a:t>
            </a:r>
          </a:p>
          <a:p>
            <a:r>
              <a:rPr lang="en-US" sz="1800" dirty="0"/>
              <a:t>To be advised of type of discharge commander is recommending upon discharge</a:t>
            </a:r>
          </a:p>
          <a:p>
            <a:r>
              <a:rPr lang="en-US" sz="1800" dirty="0"/>
              <a:t>To consult with a Trial Defense Service at no expense to the Soldier</a:t>
            </a:r>
          </a:p>
          <a:p>
            <a:r>
              <a:rPr lang="en-US" sz="1800" dirty="0"/>
              <a:t>The right to request a board of officers to hear their case and a lawyer to represent them at no expense if they are being recommended for an OTH discharge or you have 6 or more years of combined active and reserve service at time of separation action</a:t>
            </a:r>
          </a:p>
          <a:p>
            <a:r>
              <a:rPr lang="en-US" sz="1800" dirty="0"/>
              <a:t>The right to waive a board on condition they receive a more favorable discharge (Honorable or General Discharge)</a:t>
            </a:r>
          </a:p>
          <a:p>
            <a:r>
              <a:rPr lang="en-US" sz="1800" dirty="0"/>
              <a:t>The right to request witnesses on their behalf</a:t>
            </a:r>
          </a:p>
          <a:p>
            <a:endParaRPr lang="en-US" dirty="0"/>
          </a:p>
          <a:p>
            <a:endParaRPr lang="en-US" dirty="0"/>
          </a:p>
        </p:txBody>
      </p:sp>
    </p:spTree>
    <p:extLst>
      <p:ext uri="{BB962C8B-B14F-4D97-AF65-F5344CB8AC3E}">
        <p14:creationId xmlns:p14="http://schemas.microsoft.com/office/powerpoint/2010/main" val="1724963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Two Types of Separation Procedures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6615844"/>
              </p:ext>
            </p:extLst>
          </p:nvPr>
        </p:nvGraphicFramePr>
        <p:xfrm>
          <a:off x="457200" y="16764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971800" y="2819400"/>
            <a:ext cx="3485249" cy="830997"/>
          </a:xfrm>
          <a:prstGeom prst="rect">
            <a:avLst/>
          </a:prstGeom>
          <a:noFill/>
        </p:spPr>
        <p:txBody>
          <a:bodyPr wrap="none" rtlCol="0">
            <a:spAutoFit/>
          </a:bodyPr>
          <a:lstStyle/>
          <a:p>
            <a:pPr>
              <a:buNone/>
            </a:pPr>
            <a:r>
              <a:rPr lang="en-US" dirty="0"/>
              <a:t>More than 6 years of service </a:t>
            </a:r>
          </a:p>
          <a:p>
            <a:pPr>
              <a:buNone/>
            </a:pPr>
            <a:r>
              <a:rPr lang="en-US" dirty="0"/>
              <a:t>       or OTH discharge</a:t>
            </a:r>
          </a:p>
        </p:txBody>
      </p:sp>
    </p:spTree>
    <p:extLst>
      <p:ext uri="{BB962C8B-B14F-4D97-AF65-F5344CB8AC3E}">
        <p14:creationId xmlns:p14="http://schemas.microsoft.com/office/powerpoint/2010/main" val="384950182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Notification Procedures</a:t>
            </a:r>
            <a:br>
              <a:rPr lang="en-US" dirty="0"/>
            </a:br>
            <a:r>
              <a:rPr lang="en-US" dirty="0"/>
              <a:t>Chapter 2, Section I</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179243854"/>
              </p:ext>
            </p:extLst>
          </p:nvPr>
        </p:nvGraphicFramePr>
        <p:xfrm>
          <a:off x="685800" y="1828800"/>
          <a:ext cx="79248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965822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3536"/>
            <a:ext cx="8763000" cy="1143000"/>
          </a:xfrm>
        </p:spPr>
        <p:txBody>
          <a:bodyPr>
            <a:normAutofit/>
          </a:bodyPr>
          <a:lstStyle/>
          <a:p>
            <a:pPr algn="ctr"/>
            <a:r>
              <a:rPr lang="en-US" sz="3200" dirty="0"/>
              <a:t>Separation Authority Action</a:t>
            </a:r>
            <a:br>
              <a:rPr lang="en-US" sz="3200" dirty="0"/>
            </a:br>
            <a:r>
              <a:rPr lang="en-US" sz="3200" dirty="0"/>
              <a:t>(Notification Procedure)</a:t>
            </a:r>
          </a:p>
        </p:txBody>
      </p:sp>
      <p:sp>
        <p:nvSpPr>
          <p:cNvPr id="5" name="Content Placeholder 2"/>
          <p:cNvSpPr txBox="1">
            <a:spLocks/>
          </p:cNvSpPr>
          <p:nvPr/>
        </p:nvSpPr>
        <p:spPr>
          <a:xfrm>
            <a:off x="4114800" y="1396536"/>
            <a:ext cx="4419600" cy="4754564"/>
          </a:xfrm>
          <a:prstGeom prst="rect">
            <a:avLst/>
          </a:prstGeom>
        </p:spPr>
        <p:txBody>
          <a:bodyPr>
            <a:normAutofit fontScale="92500"/>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a:buClr>
                <a:srgbClr val="003B76"/>
              </a:buClr>
              <a:buFont typeface="Arial" panose="020B0604020202020204" pitchFamily="34" charset="0"/>
              <a:buChar char="•"/>
            </a:pPr>
            <a:r>
              <a:rPr lang="en-US" dirty="0">
                <a:solidFill>
                  <a:srgbClr val="003B76"/>
                </a:solidFill>
              </a:rPr>
              <a:t> AR 635-200, para. 2-3</a:t>
            </a:r>
          </a:p>
          <a:p>
            <a:pPr>
              <a:buClr>
                <a:srgbClr val="003B76"/>
              </a:buClr>
              <a:buFont typeface="Arial" panose="020B0604020202020204" pitchFamily="34" charset="0"/>
              <a:buChar char="•"/>
            </a:pPr>
            <a:r>
              <a:rPr lang="en-US" dirty="0">
                <a:solidFill>
                  <a:srgbClr val="003B76"/>
                </a:solidFill>
              </a:rPr>
              <a:t> Separation Authority</a:t>
            </a:r>
          </a:p>
          <a:p>
            <a:pPr lvl="1"/>
            <a:r>
              <a:rPr lang="en-US" dirty="0">
                <a:solidFill>
                  <a:srgbClr val="003B76"/>
                </a:solidFill>
              </a:rPr>
              <a:t> Determine if sufficient evidence present</a:t>
            </a:r>
          </a:p>
          <a:p>
            <a:pPr lvl="1"/>
            <a:r>
              <a:rPr lang="en-US" dirty="0">
                <a:solidFill>
                  <a:srgbClr val="003B76"/>
                </a:solidFill>
              </a:rPr>
              <a:t> Determine if separation warranted</a:t>
            </a:r>
          </a:p>
          <a:p>
            <a:pPr lvl="1"/>
            <a:r>
              <a:rPr lang="en-US" dirty="0">
                <a:solidFill>
                  <a:srgbClr val="003B76"/>
                </a:solidFill>
              </a:rPr>
              <a:t>Determine characterization of service</a:t>
            </a:r>
          </a:p>
          <a:p>
            <a:pPr marL="411480" lvl="1" indent="0">
              <a:buNone/>
            </a:pPr>
            <a:r>
              <a:rPr lang="en-US" dirty="0">
                <a:solidFill>
                  <a:srgbClr val="003B76"/>
                </a:solidFill>
              </a:rPr>
              <a:t>  Either Hon or General</a:t>
            </a:r>
          </a:p>
          <a:p>
            <a:pPr marL="0" indent="0">
              <a:buFont typeface="Wingdings 2"/>
              <a:buNone/>
            </a:pPr>
            <a:endParaRPr lang="en-US" dirty="0"/>
          </a:p>
        </p:txBody>
      </p:sp>
      <p:pic>
        <p:nvPicPr>
          <p:cNvPr id="7" name="Content Placeholder 3" descr="not a rubber stamp.jpg"/>
          <p:cNvPicPr>
            <a:picLocks noGrp="1" noChangeAspect="1"/>
          </p:cNvPicPr>
          <p:nvPr>
            <p:ph idx="1"/>
          </p:nvPr>
        </p:nvPicPr>
        <p:blipFill>
          <a:blip r:embed="rId3" cstate="print"/>
          <a:stretch>
            <a:fillRect/>
          </a:stretch>
        </p:blipFill>
        <p:spPr>
          <a:xfrm>
            <a:off x="838200" y="2438400"/>
            <a:ext cx="2600325" cy="1981200"/>
          </a:xfrm>
        </p:spPr>
      </p:pic>
    </p:spTree>
    <p:extLst>
      <p:ext uri="{BB962C8B-B14F-4D97-AF65-F5344CB8AC3E}">
        <p14:creationId xmlns:p14="http://schemas.microsoft.com/office/powerpoint/2010/main" val="239493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20762"/>
          </a:xfrm>
        </p:spPr>
        <p:txBody>
          <a:bodyPr>
            <a:noAutofit/>
          </a:bodyPr>
          <a:lstStyle/>
          <a:p>
            <a:pPr algn="ctr"/>
            <a:r>
              <a:rPr lang="en-US" sz="3200" dirty="0"/>
              <a:t>Board Procedures Chapter 2, Section II</a:t>
            </a:r>
            <a:br>
              <a:rPr lang="en-US" sz="3200" dirty="0"/>
            </a:br>
            <a:r>
              <a:rPr lang="en-US" sz="3200" dirty="0"/>
              <a:t>More than 6 years and/or OTH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0551920"/>
              </p:ext>
            </p:extLst>
          </p:nvPr>
        </p:nvGraphicFramePr>
        <p:xfrm>
          <a:off x="457200" y="1828800"/>
          <a:ext cx="8305800" cy="430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433192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Conditional Waiver</a:t>
            </a:r>
          </a:p>
        </p:txBody>
      </p:sp>
      <p:sp>
        <p:nvSpPr>
          <p:cNvPr id="3" name="Content Placeholder 2"/>
          <p:cNvSpPr>
            <a:spLocks noGrp="1"/>
          </p:cNvSpPr>
          <p:nvPr>
            <p:ph idx="1"/>
          </p:nvPr>
        </p:nvSpPr>
        <p:spPr/>
        <p:txBody>
          <a:bodyPr>
            <a:normAutofit/>
          </a:bodyPr>
          <a:lstStyle/>
          <a:p>
            <a:r>
              <a:rPr lang="en-US" dirty="0"/>
              <a:t> Voluntarily requested by respondent</a:t>
            </a:r>
          </a:p>
          <a:p>
            <a:pPr marL="0" indent="0">
              <a:buNone/>
            </a:pPr>
            <a:r>
              <a:rPr lang="en-US" dirty="0"/>
              <a:t> </a:t>
            </a:r>
          </a:p>
          <a:p>
            <a:r>
              <a:rPr lang="en-US" dirty="0"/>
              <a:t> Waiver of the right to have case heard before an administrative separation board conditioned upon some action by the separation authority</a:t>
            </a:r>
          </a:p>
          <a:p>
            <a:pPr marL="0" indent="0">
              <a:buNone/>
            </a:pPr>
            <a:endParaRPr lang="en-US" dirty="0"/>
          </a:p>
          <a:p>
            <a:r>
              <a:rPr lang="en-US" dirty="0"/>
              <a:t> Usually conditioned upon approval of a more favorable characterization of service</a:t>
            </a:r>
          </a:p>
          <a:p>
            <a:pPr marL="0" indent="0">
              <a:buNone/>
            </a:pPr>
            <a:endParaRPr lang="en-US" dirty="0"/>
          </a:p>
          <a:p>
            <a:r>
              <a:rPr lang="en-US" dirty="0"/>
              <a:t> Approval authority remains with original separation authority</a:t>
            </a:r>
          </a:p>
          <a:p>
            <a:pPr marL="457200" lvl="1" indent="0">
              <a:buNone/>
            </a:pPr>
            <a:r>
              <a:rPr lang="en-US" dirty="0"/>
              <a:t>E.g., if notified of OTH and conditional waiver submitted for general discharge, SPCMCA cannot approve the general discharge; must go up to GCMCA</a:t>
            </a:r>
          </a:p>
        </p:txBody>
      </p:sp>
    </p:spTree>
    <p:extLst>
      <p:ext uri="{BB962C8B-B14F-4D97-AF65-F5344CB8AC3E}">
        <p14:creationId xmlns:p14="http://schemas.microsoft.com/office/powerpoint/2010/main" val="3509072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Administrative Board Procedures</a:t>
            </a:r>
          </a:p>
        </p:txBody>
      </p:sp>
      <p:sp>
        <p:nvSpPr>
          <p:cNvPr id="3" name="Content Placeholder 2"/>
          <p:cNvSpPr>
            <a:spLocks noGrp="1"/>
          </p:cNvSpPr>
          <p:nvPr>
            <p:ph idx="1"/>
          </p:nvPr>
        </p:nvSpPr>
        <p:spPr/>
        <p:txBody>
          <a:bodyPr>
            <a:normAutofit fontScale="70000" lnSpcReduction="20000"/>
          </a:bodyPr>
          <a:lstStyle/>
          <a:p>
            <a:r>
              <a:rPr lang="en-US" dirty="0"/>
              <a:t> Board Triggers</a:t>
            </a:r>
          </a:p>
          <a:p>
            <a:pPr lvl="1"/>
            <a:r>
              <a:rPr lang="en-US" dirty="0"/>
              <a:t> 6 years of service</a:t>
            </a:r>
          </a:p>
          <a:p>
            <a:pPr lvl="1"/>
            <a:r>
              <a:rPr lang="en-US" dirty="0"/>
              <a:t> Notified of OTH</a:t>
            </a:r>
          </a:p>
          <a:p>
            <a:pPr marL="411480" lvl="1" indent="0">
              <a:buNone/>
            </a:pPr>
            <a:endParaRPr lang="en-US" dirty="0"/>
          </a:p>
          <a:p>
            <a:r>
              <a:rPr lang="en-US" dirty="0"/>
              <a:t> Board Composition:  </a:t>
            </a:r>
          </a:p>
          <a:p>
            <a:pPr lvl="1"/>
            <a:r>
              <a:rPr lang="en-US" dirty="0"/>
              <a:t>At least 3 members</a:t>
            </a:r>
          </a:p>
          <a:p>
            <a:pPr marL="411480" lvl="1" indent="0">
              <a:buNone/>
            </a:pPr>
            <a:r>
              <a:rPr lang="en-US" dirty="0"/>
              <a:t>       (majority officers)</a:t>
            </a:r>
          </a:p>
          <a:p>
            <a:pPr lvl="1"/>
            <a:r>
              <a:rPr lang="en-US" dirty="0"/>
              <a:t>Commissioned/Warrant Officer or</a:t>
            </a:r>
          </a:p>
          <a:p>
            <a:pPr marL="411480" lvl="1" indent="0">
              <a:buNone/>
            </a:pPr>
            <a:r>
              <a:rPr lang="en-US" dirty="0"/>
              <a:t>       SFC or above</a:t>
            </a:r>
          </a:p>
          <a:p>
            <a:pPr lvl="1"/>
            <a:r>
              <a:rPr lang="en-US" dirty="0"/>
              <a:t>1 x Field Grade Officer</a:t>
            </a:r>
          </a:p>
          <a:p>
            <a:pPr lvl="1"/>
            <a:r>
              <a:rPr lang="en-US" dirty="0"/>
              <a:t>All senior to respondent </a:t>
            </a:r>
          </a:p>
          <a:p>
            <a:pPr lvl="1"/>
            <a:r>
              <a:rPr lang="en-US" dirty="0"/>
              <a:t>RC, minority, female considerations – if you are one, you may get one on board.</a:t>
            </a:r>
          </a:p>
          <a:p>
            <a:pPr marL="457200" lvl="1" indent="0">
              <a:buNone/>
            </a:pPr>
            <a:r>
              <a:rPr lang="en-US" dirty="0"/>
              <a:t>	(See AR 635-200, para. 2-7)</a:t>
            </a:r>
          </a:p>
          <a:p>
            <a:pPr marL="0" indent="0">
              <a:buNone/>
            </a:pPr>
            <a:endParaRPr lang="en-US" dirty="0"/>
          </a:p>
          <a:p>
            <a:r>
              <a:rPr lang="en-US" dirty="0"/>
              <a:t>Legal advisor assigned</a:t>
            </a:r>
          </a:p>
          <a:p>
            <a:pPr lvl="1"/>
            <a:r>
              <a:rPr lang="en-US" dirty="0"/>
              <a:t>Convening authority </a:t>
            </a:r>
            <a:r>
              <a:rPr lang="en-US" dirty="0">
                <a:solidFill>
                  <a:srgbClr val="002060"/>
                </a:solidFill>
              </a:rPr>
              <a:t>may</a:t>
            </a:r>
            <a:r>
              <a:rPr lang="en-US" i="1" dirty="0"/>
              <a:t> </a:t>
            </a:r>
            <a:r>
              <a:rPr lang="en-US" dirty="0"/>
              <a:t>appoint a legal advisor</a:t>
            </a:r>
          </a:p>
          <a:p>
            <a:pPr lvl="1"/>
            <a:r>
              <a:rPr lang="en-US" dirty="0"/>
              <a:t>If appointed, not necessarily present during board</a:t>
            </a:r>
          </a:p>
          <a:p>
            <a:pPr marL="0" indent="0">
              <a:buNone/>
            </a:pPr>
            <a:r>
              <a:rPr lang="en-US" dirty="0"/>
              <a:t> </a:t>
            </a:r>
          </a:p>
          <a:p>
            <a:r>
              <a:rPr lang="en-US" dirty="0"/>
              <a:t>Board answers 3 questions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578051"/>
            <a:ext cx="3073400" cy="2305050"/>
          </a:xfrm>
          <a:prstGeom prst="rect">
            <a:avLst/>
          </a:prstGeom>
        </p:spPr>
      </p:pic>
    </p:spTree>
    <p:extLst>
      <p:ext uri="{BB962C8B-B14F-4D97-AF65-F5344CB8AC3E}">
        <p14:creationId xmlns:p14="http://schemas.microsoft.com/office/powerpoint/2010/main" val="299283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Evidentiary Rules</a:t>
            </a:r>
          </a:p>
        </p:txBody>
      </p:sp>
      <p:sp>
        <p:nvSpPr>
          <p:cNvPr id="3" name="Content Placeholder 2"/>
          <p:cNvSpPr>
            <a:spLocks noGrp="1"/>
          </p:cNvSpPr>
          <p:nvPr>
            <p:ph idx="1"/>
          </p:nvPr>
        </p:nvSpPr>
        <p:spPr>
          <a:xfrm>
            <a:off x="457200" y="1646236"/>
            <a:ext cx="8229600" cy="4983163"/>
          </a:xfrm>
        </p:spPr>
        <p:txBody>
          <a:bodyPr>
            <a:normAutofit/>
          </a:bodyPr>
          <a:lstStyle/>
          <a:p>
            <a:r>
              <a:rPr lang="en-US" dirty="0"/>
              <a:t> Not bound by military rules of evidence</a:t>
            </a:r>
          </a:p>
          <a:p>
            <a:r>
              <a:rPr lang="en-US" dirty="0"/>
              <a:t> However:</a:t>
            </a:r>
          </a:p>
          <a:p>
            <a:pPr lvl="1"/>
            <a:r>
              <a:rPr lang="en-US" dirty="0"/>
              <a:t> Evidence must be relevant</a:t>
            </a:r>
          </a:p>
          <a:p>
            <a:pPr lvl="1"/>
            <a:r>
              <a:rPr lang="en-US" dirty="0"/>
              <a:t> MRE privileges still apply</a:t>
            </a:r>
          </a:p>
          <a:p>
            <a:pPr lvl="1"/>
            <a:r>
              <a:rPr lang="en-US" dirty="0"/>
              <a:t> MRE 412 (Rape Shield Law) still applies</a:t>
            </a:r>
          </a:p>
          <a:p>
            <a:pPr lvl="1"/>
            <a:r>
              <a:rPr lang="en-US" dirty="0"/>
              <a:t> Polygraph evidence usually prohibited</a:t>
            </a:r>
          </a:p>
          <a:p>
            <a:pPr lvl="1"/>
            <a:r>
              <a:rPr lang="en-US" dirty="0"/>
              <a:t> Coerced admissions prohibited</a:t>
            </a:r>
          </a:p>
          <a:p>
            <a:pPr lvl="1"/>
            <a:r>
              <a:rPr lang="en-US" dirty="0"/>
              <a:t> Evidence from bad faith unlawful searches usually prohibited</a:t>
            </a:r>
          </a:p>
          <a:p>
            <a:pPr lvl="1"/>
            <a:r>
              <a:rPr lang="en-US" dirty="0"/>
              <a:t> See AR 15-6, paragraph 3-7 for other evidentiary rules</a:t>
            </a:r>
          </a:p>
          <a:p>
            <a:r>
              <a:rPr lang="en-US" dirty="0"/>
              <a:t> Right against self-incrimination still applies</a:t>
            </a:r>
          </a:p>
          <a:p>
            <a:r>
              <a:rPr lang="en-US" dirty="0"/>
              <a:t> Standard of Proof = Preponderance of Evidence (50.1%)</a:t>
            </a:r>
          </a:p>
        </p:txBody>
      </p:sp>
    </p:spTree>
    <p:extLst>
      <p:ext uri="{BB962C8B-B14F-4D97-AF65-F5344CB8AC3E}">
        <p14:creationId xmlns:p14="http://schemas.microsoft.com/office/powerpoint/2010/main" val="229074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Limited Use Evidence</a:t>
            </a:r>
          </a:p>
        </p:txBody>
      </p:sp>
      <p:sp>
        <p:nvSpPr>
          <p:cNvPr id="3" name="Content Placeholder 2"/>
          <p:cNvSpPr>
            <a:spLocks noGrp="1"/>
          </p:cNvSpPr>
          <p:nvPr>
            <p:ph idx="1"/>
          </p:nvPr>
        </p:nvSpPr>
        <p:spPr>
          <a:xfrm>
            <a:off x="457200" y="1524000"/>
            <a:ext cx="6019800" cy="5211764"/>
          </a:xfrm>
        </p:spPr>
        <p:txBody>
          <a:bodyPr>
            <a:normAutofit fontScale="85000" lnSpcReduction="10000"/>
          </a:bodyPr>
          <a:lstStyle/>
          <a:p>
            <a:r>
              <a:rPr lang="en-US" dirty="0"/>
              <a:t>AR 600-85, paras. 10-11 to 10-13</a:t>
            </a:r>
          </a:p>
          <a:p>
            <a:pPr marL="0" indent="0">
              <a:buNone/>
            </a:pPr>
            <a:endParaRPr lang="en-US" dirty="0"/>
          </a:p>
          <a:p>
            <a:r>
              <a:rPr lang="en-US" dirty="0"/>
              <a:t>Limits characterization of discharge to “Honorable” if limited use evidence is initially introduced by the government</a:t>
            </a:r>
          </a:p>
          <a:p>
            <a:pPr marL="0" indent="0">
              <a:buNone/>
            </a:pPr>
            <a:endParaRPr lang="en-US" dirty="0"/>
          </a:p>
          <a:p>
            <a:r>
              <a:rPr lang="en-US" dirty="0"/>
              <a:t>Includes:</a:t>
            </a:r>
          </a:p>
          <a:p>
            <a:pPr lvl="1"/>
            <a:r>
              <a:rPr lang="en-US" dirty="0"/>
              <a:t>Results of command-directed drug test that is inadmissible under the Military Rules of Evidence (e.g. no probable cause)</a:t>
            </a:r>
          </a:p>
          <a:p>
            <a:pPr lvl="1"/>
            <a:r>
              <a:rPr lang="en-US" dirty="0"/>
              <a:t>Results of drug test in safety mishap investigation</a:t>
            </a:r>
          </a:p>
          <a:p>
            <a:pPr lvl="1"/>
            <a:r>
              <a:rPr lang="en-US" dirty="0"/>
              <a:t>Information incidental to personal use or possession resulting from emergency medical care</a:t>
            </a:r>
          </a:p>
          <a:p>
            <a:pPr lvl="1"/>
            <a:r>
              <a:rPr lang="en-US" dirty="0"/>
              <a:t>Self-referral to ASAP</a:t>
            </a:r>
          </a:p>
          <a:p>
            <a:pPr lvl="1"/>
            <a:r>
              <a:rPr lang="en-US" dirty="0"/>
              <a:t>Admissions made during ASAP referral, counseling, or DoD rehabilitation program</a:t>
            </a:r>
          </a:p>
          <a:p>
            <a:pPr lvl="1"/>
            <a:r>
              <a:rPr lang="en-US" dirty="0"/>
              <a:t>Voluntary submission to biochemical testing without receiving an order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00800" y="2667000"/>
            <a:ext cx="2286000" cy="2286000"/>
          </a:xfrm>
          <a:prstGeom prst="rect">
            <a:avLst/>
          </a:prstGeom>
        </p:spPr>
      </p:pic>
    </p:spTree>
    <p:extLst>
      <p:ext uri="{BB962C8B-B14F-4D97-AF65-F5344CB8AC3E}">
        <p14:creationId xmlns:p14="http://schemas.microsoft.com/office/powerpoint/2010/main" val="175816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Separations in a Nutshell</a:t>
            </a:r>
            <a:br>
              <a:rPr lang="en-US" dirty="0"/>
            </a:br>
            <a:endParaRPr lang="en-US" dirty="0"/>
          </a:p>
        </p:txBody>
      </p:sp>
      <p:sp>
        <p:nvSpPr>
          <p:cNvPr id="3" name="Content Placeholder 2"/>
          <p:cNvSpPr>
            <a:spLocks noGrp="1"/>
          </p:cNvSpPr>
          <p:nvPr>
            <p:ph idx="1"/>
          </p:nvPr>
        </p:nvSpPr>
        <p:spPr/>
        <p:txBody>
          <a:bodyPr/>
          <a:lstStyle/>
          <a:p>
            <a:pPr marL="457200" indent="-457200" eaLnBrk="1" hangingPunct="1">
              <a:spcBef>
                <a:spcPts val="1800"/>
              </a:spcBef>
              <a:buAutoNum type="arabicParenR"/>
            </a:pPr>
            <a:r>
              <a:rPr lang="en-US" sz="2800" dirty="0"/>
              <a:t>What is the </a:t>
            </a:r>
            <a:r>
              <a:rPr lang="en-US" sz="2800" dirty="0">
                <a:solidFill>
                  <a:srgbClr val="FF0000"/>
                </a:solidFill>
              </a:rPr>
              <a:t>basis </a:t>
            </a:r>
            <a:r>
              <a:rPr lang="en-US" sz="2800" dirty="0"/>
              <a:t>or reason for separation?</a:t>
            </a:r>
          </a:p>
          <a:p>
            <a:pPr marL="457200" indent="-457200" eaLnBrk="1" hangingPunct="1">
              <a:spcBef>
                <a:spcPts val="1800"/>
              </a:spcBef>
              <a:buAutoNum type="arabicParenR"/>
            </a:pPr>
            <a:r>
              <a:rPr lang="en-US" sz="2800" dirty="0"/>
              <a:t>How many </a:t>
            </a:r>
            <a:r>
              <a:rPr lang="en-US" sz="2800" dirty="0">
                <a:solidFill>
                  <a:srgbClr val="FF0000"/>
                </a:solidFill>
              </a:rPr>
              <a:t>years </a:t>
            </a:r>
            <a:r>
              <a:rPr lang="en-US" sz="2800" dirty="0"/>
              <a:t>of service does the Soldier have?</a:t>
            </a:r>
          </a:p>
          <a:p>
            <a:pPr marL="457200" indent="-457200" eaLnBrk="1" hangingPunct="1">
              <a:spcBef>
                <a:spcPts val="1800"/>
              </a:spcBef>
              <a:buAutoNum type="arabicParenR"/>
            </a:pPr>
            <a:r>
              <a:rPr lang="en-US" sz="2800" dirty="0"/>
              <a:t>What </a:t>
            </a:r>
            <a:r>
              <a:rPr lang="en-US" sz="2800" dirty="0">
                <a:solidFill>
                  <a:srgbClr val="FF0000"/>
                </a:solidFill>
              </a:rPr>
              <a:t>characterization </a:t>
            </a:r>
            <a:r>
              <a:rPr lang="en-US" sz="2800" dirty="0"/>
              <a:t>of service do you believe is warranted?</a:t>
            </a:r>
          </a:p>
          <a:p>
            <a:pPr marL="457200" indent="-457200" eaLnBrk="1" hangingPunct="1">
              <a:spcBef>
                <a:spcPts val="1800"/>
              </a:spcBef>
              <a:buAutoNum type="arabicParenR"/>
            </a:pPr>
            <a:r>
              <a:rPr lang="en-US" sz="2800" dirty="0"/>
              <a:t>Who is the </a:t>
            </a:r>
            <a:r>
              <a:rPr lang="en-US" sz="2800" dirty="0">
                <a:solidFill>
                  <a:srgbClr val="FF0000"/>
                </a:solidFill>
              </a:rPr>
              <a:t>Separation Authority</a:t>
            </a:r>
            <a:r>
              <a:rPr lang="en-US" sz="2800" dirty="0"/>
              <a:t>?</a:t>
            </a:r>
          </a:p>
          <a:p>
            <a:endParaRPr lang="en-US" dirty="0"/>
          </a:p>
        </p:txBody>
      </p:sp>
    </p:spTree>
    <p:extLst>
      <p:ext uri="{BB962C8B-B14F-4D97-AF65-F5344CB8AC3E}">
        <p14:creationId xmlns:p14="http://schemas.microsoft.com/office/powerpoint/2010/main" val="3274574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Separation Authority Action</a:t>
            </a:r>
            <a:br>
              <a:rPr lang="en-US" sz="3200" dirty="0"/>
            </a:br>
            <a:r>
              <a:rPr lang="en-US" sz="3200" dirty="0"/>
              <a:t>(Board Procedure)</a:t>
            </a:r>
          </a:p>
        </p:txBody>
      </p:sp>
      <p:sp>
        <p:nvSpPr>
          <p:cNvPr id="3" name="Content Placeholder 2"/>
          <p:cNvSpPr>
            <a:spLocks noGrp="1"/>
          </p:cNvSpPr>
          <p:nvPr>
            <p:ph idx="1"/>
          </p:nvPr>
        </p:nvSpPr>
        <p:spPr/>
        <p:txBody>
          <a:bodyPr>
            <a:normAutofit/>
          </a:bodyPr>
          <a:lstStyle/>
          <a:p>
            <a:r>
              <a:rPr lang="en-US" dirty="0"/>
              <a:t> Separate with recommended characterization</a:t>
            </a:r>
          </a:p>
          <a:p>
            <a:pPr marL="0" indent="0">
              <a:buNone/>
            </a:pPr>
            <a:endParaRPr lang="en-US" dirty="0"/>
          </a:p>
          <a:p>
            <a:r>
              <a:rPr lang="en-US" dirty="0"/>
              <a:t> Separate with higher characterization (better)</a:t>
            </a:r>
          </a:p>
          <a:p>
            <a:pPr marL="0" indent="0">
              <a:buNone/>
            </a:pPr>
            <a:endParaRPr lang="en-US" dirty="0"/>
          </a:p>
          <a:p>
            <a:r>
              <a:rPr lang="en-US" dirty="0"/>
              <a:t>Suspend separation up to 12 mos. (except for fraudulent enlistment)</a:t>
            </a:r>
          </a:p>
          <a:p>
            <a:pPr marL="0" indent="0">
              <a:buNone/>
            </a:pPr>
            <a:endParaRPr lang="en-US" dirty="0"/>
          </a:p>
          <a:p>
            <a:r>
              <a:rPr lang="en-US" dirty="0"/>
              <a:t> Retain</a:t>
            </a:r>
          </a:p>
          <a:p>
            <a:endParaRPr lang="en-US" dirty="0"/>
          </a:p>
          <a:p>
            <a:pPr marL="0" indent="0">
              <a:buNone/>
            </a:pPr>
            <a:r>
              <a:rPr lang="en-US" dirty="0"/>
              <a:t>*Cannot direct an action more adverse than the board’s recommendation</a:t>
            </a:r>
          </a:p>
        </p:txBody>
      </p:sp>
    </p:spTree>
    <p:extLst>
      <p:ext uri="{BB962C8B-B14F-4D97-AF65-F5344CB8AC3E}">
        <p14:creationId xmlns:p14="http://schemas.microsoft.com/office/powerpoint/2010/main" val="384792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Quiz</a:t>
            </a:r>
          </a:p>
        </p:txBody>
      </p:sp>
      <p:sp>
        <p:nvSpPr>
          <p:cNvPr id="3" name="Content Placeholder 2"/>
          <p:cNvSpPr>
            <a:spLocks noGrp="1"/>
          </p:cNvSpPr>
          <p:nvPr>
            <p:ph idx="1"/>
          </p:nvPr>
        </p:nvSpPr>
        <p:spPr>
          <a:xfrm>
            <a:off x="457200" y="1646236"/>
            <a:ext cx="8229600" cy="4906963"/>
          </a:xfrm>
        </p:spPr>
        <p:txBody>
          <a:bodyPr>
            <a:normAutofit/>
          </a:bodyPr>
          <a:lstStyle/>
          <a:p>
            <a:r>
              <a:rPr lang="en-US" dirty="0"/>
              <a:t>What are the two triggers for a board?</a:t>
            </a:r>
          </a:p>
          <a:p>
            <a:pPr marL="0" indent="0">
              <a:buNone/>
            </a:pPr>
            <a:endParaRPr lang="en-US" dirty="0"/>
          </a:p>
          <a:p>
            <a:r>
              <a:rPr lang="en-US" dirty="0"/>
              <a:t>Who can approve an OTH discharge?</a:t>
            </a:r>
          </a:p>
          <a:p>
            <a:pPr marL="0" indent="0">
              <a:buNone/>
            </a:pPr>
            <a:endParaRPr lang="en-US" dirty="0"/>
          </a:p>
          <a:p>
            <a:r>
              <a:rPr lang="en-US" dirty="0"/>
              <a:t>Who can approve a conditional waiver of a board in exchange for a general discharge?</a:t>
            </a:r>
          </a:p>
          <a:p>
            <a:pPr marL="0" indent="0">
              <a:buNone/>
            </a:pPr>
            <a:endParaRPr lang="en-US" dirty="0"/>
          </a:p>
          <a:p>
            <a:r>
              <a:rPr lang="en-US" dirty="0"/>
              <a:t>Does the command have to separate a Soldier who tests positive for illegal drugs on a urinalysis?</a:t>
            </a:r>
          </a:p>
          <a:p>
            <a:pPr marL="0" indent="0">
              <a:buNone/>
            </a:pPr>
            <a:endParaRPr lang="en-US" dirty="0"/>
          </a:p>
        </p:txBody>
      </p:sp>
    </p:spTree>
    <p:extLst>
      <p:ext uri="{BB962C8B-B14F-4D97-AF65-F5344CB8AC3E}">
        <p14:creationId xmlns:p14="http://schemas.microsoft.com/office/powerpoint/2010/main" val="178157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Quiz</a:t>
            </a:r>
          </a:p>
        </p:txBody>
      </p:sp>
      <p:sp>
        <p:nvSpPr>
          <p:cNvPr id="3" name="Content Placeholder 2"/>
          <p:cNvSpPr>
            <a:spLocks noGrp="1"/>
          </p:cNvSpPr>
          <p:nvPr>
            <p:ph idx="1"/>
          </p:nvPr>
        </p:nvSpPr>
        <p:spPr>
          <a:xfrm>
            <a:off x="457200" y="1524000"/>
            <a:ext cx="8229600" cy="4906963"/>
          </a:xfrm>
        </p:spPr>
        <p:txBody>
          <a:bodyPr>
            <a:normAutofit/>
          </a:bodyPr>
          <a:lstStyle/>
          <a:p>
            <a:r>
              <a:rPr lang="en-US" dirty="0"/>
              <a:t>Is an OTH potentially available for Soldiers processed for separation for commission of a serious offense under Ch. 14-12c?</a:t>
            </a:r>
          </a:p>
          <a:p>
            <a:pPr marL="0" indent="0">
              <a:buNone/>
            </a:pPr>
            <a:endParaRPr lang="en-US" dirty="0"/>
          </a:p>
          <a:p>
            <a:r>
              <a:rPr lang="en-US" dirty="0"/>
              <a:t>Is a general discharge potentially available for a Soldier processed for separation as ABCP failure under Ch. 18?</a:t>
            </a:r>
          </a:p>
          <a:p>
            <a:pPr marL="0" indent="0">
              <a:buNone/>
            </a:pPr>
            <a:endParaRPr lang="en-US" dirty="0"/>
          </a:p>
          <a:p>
            <a:r>
              <a:rPr lang="en-US" dirty="0"/>
              <a:t>What bases for separation require counseling and an opportunity to overcome the deficiency prior to initiating?</a:t>
            </a:r>
          </a:p>
          <a:p>
            <a:pPr marL="0" indent="0">
              <a:buNone/>
            </a:pPr>
            <a:endParaRPr lang="en-US" dirty="0"/>
          </a:p>
          <a:p>
            <a:r>
              <a:rPr lang="en-US" dirty="0"/>
              <a:t>Are separation authorities bound by the recommendation of board where board procedures are used?</a:t>
            </a:r>
          </a:p>
        </p:txBody>
      </p:sp>
    </p:spTree>
    <p:extLst>
      <p:ext uri="{BB962C8B-B14F-4D97-AF65-F5344CB8AC3E}">
        <p14:creationId xmlns:p14="http://schemas.microsoft.com/office/powerpoint/2010/main" val="194508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9810" y="304800"/>
            <a:ext cx="8229600" cy="2209800"/>
          </a:xfrm>
        </p:spPr>
        <p:txBody>
          <a:bodyPr>
            <a:noAutofit/>
          </a:bodyPr>
          <a:lstStyle/>
          <a:p>
            <a:pPr algn="ctr"/>
            <a:r>
              <a:rPr lang="en-US" b="1" dirty="0"/>
              <a:t>Enlisted Separations</a:t>
            </a:r>
          </a:p>
        </p:txBody>
      </p:sp>
      <p:sp>
        <p:nvSpPr>
          <p:cNvPr id="5" name="Subtitle 4"/>
          <p:cNvSpPr>
            <a:spLocks noGrp="1"/>
          </p:cNvSpPr>
          <p:nvPr>
            <p:ph type="subTitle" idx="1"/>
          </p:nvPr>
        </p:nvSpPr>
        <p:spPr>
          <a:xfrm>
            <a:off x="812710" y="3048000"/>
            <a:ext cx="7543800" cy="2743200"/>
          </a:xfrm>
        </p:spPr>
        <p:txBody>
          <a:bodyPr>
            <a:normAutofit/>
          </a:bodyPr>
          <a:lstStyle/>
          <a:p>
            <a:pPr algn="ctr"/>
            <a:endParaRPr lang="en-US" b="1" dirty="0">
              <a:effectLst>
                <a:outerShdw blurRad="38100" dist="38100" dir="2700000" algn="tl">
                  <a:srgbClr val="000000">
                    <a:alpha val="43137"/>
                  </a:srgbClr>
                </a:outerShdw>
              </a:effectLst>
            </a:endParaRPr>
          </a:p>
          <a:p>
            <a:pPr algn="ctr"/>
            <a:r>
              <a:rPr lang="en-US" sz="6500" b="1" dirty="0">
                <a:effectLst>
                  <a:outerShdw blurRad="38100" dist="38100" dir="2700000" algn="tl">
                    <a:srgbClr val="000000">
                      <a:alpha val="43137"/>
                    </a:srgbClr>
                  </a:outerShdw>
                </a:effectLst>
              </a:rPr>
              <a:t>Questions?</a:t>
            </a: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1902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724717"/>
          </a:xfrm>
        </p:spPr>
        <p:txBody>
          <a:bodyPr>
            <a:normAutofit/>
          </a:bodyPr>
          <a:lstStyle/>
          <a:p>
            <a:pPr marL="0" indent="0" algn="ctr">
              <a:buNone/>
            </a:pPr>
            <a:r>
              <a:rPr lang="en-US" sz="3600" dirty="0">
                <a:latin typeface="+mj-lt"/>
              </a:rPr>
              <a:t>Common Administrative Separations</a:t>
            </a:r>
          </a:p>
          <a:p>
            <a:pPr marL="0" indent="0" algn="ctr">
              <a:buNone/>
            </a:pPr>
            <a:endParaRPr lang="en-US" sz="3600" dirty="0">
              <a:latin typeface="+mj-lt"/>
            </a:endParaRPr>
          </a:p>
          <a:p>
            <a:pPr marL="0" indent="0" algn="ctr">
              <a:buNone/>
            </a:pPr>
            <a:r>
              <a:rPr lang="en-US" sz="3600" dirty="0">
                <a:latin typeface="+mj-lt"/>
              </a:rPr>
              <a:t>(AR 635-200)</a:t>
            </a:r>
          </a:p>
        </p:txBody>
      </p:sp>
    </p:spTree>
    <p:extLst>
      <p:ext uri="{BB962C8B-B14F-4D97-AF65-F5344CB8AC3E}">
        <p14:creationId xmlns:p14="http://schemas.microsoft.com/office/powerpoint/2010/main" val="2482508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dirty="0"/>
              <a:t>Basis for Separation</a:t>
            </a:r>
          </a:p>
        </p:txBody>
      </p:sp>
      <p:sp>
        <p:nvSpPr>
          <p:cNvPr id="3" name="Content Placeholder 2"/>
          <p:cNvSpPr>
            <a:spLocks noGrp="1"/>
          </p:cNvSpPr>
          <p:nvPr>
            <p:ph idx="1"/>
          </p:nvPr>
        </p:nvSpPr>
        <p:spPr/>
        <p:txBody>
          <a:bodyPr/>
          <a:lstStyle/>
          <a:p>
            <a:pPr marL="0" indent="0">
              <a:buNone/>
            </a:pPr>
            <a:r>
              <a:rPr lang="en-US" sz="1200" b="1" u="sng" dirty="0">
                <a:effectLst>
                  <a:outerShdw blurRad="38100" dist="38100" dir="2700000" algn="tl">
                    <a:srgbClr val="000000">
                      <a:alpha val="43137"/>
                    </a:srgbClr>
                  </a:outerShdw>
                </a:effectLst>
              </a:rPr>
              <a:t>Common Reasons for Separation Under AR 635-200</a:t>
            </a:r>
          </a:p>
          <a:p>
            <a:pPr marL="0" indent="0">
              <a:buNone/>
            </a:pPr>
            <a:r>
              <a:rPr lang="en-US" sz="1200" dirty="0"/>
              <a:t> </a:t>
            </a:r>
          </a:p>
          <a:p>
            <a:r>
              <a:rPr lang="en-US" sz="1200" dirty="0"/>
              <a:t> No Family Care Plan (Ch. 5)</a:t>
            </a:r>
          </a:p>
          <a:p>
            <a:endParaRPr lang="en-US" sz="1200" dirty="0"/>
          </a:p>
          <a:p>
            <a:r>
              <a:rPr lang="en-US" sz="1200" dirty="0"/>
              <a:t> Physical or Mental Condition (Ch. 5) </a:t>
            </a:r>
          </a:p>
          <a:p>
            <a:endParaRPr lang="en-US" sz="1200" dirty="0"/>
          </a:p>
          <a:p>
            <a:r>
              <a:rPr lang="en-US" sz="1200" dirty="0"/>
              <a:t> ASAP Failure (Ch. 9)</a:t>
            </a:r>
          </a:p>
          <a:p>
            <a:endParaRPr lang="en-US" sz="1200" dirty="0"/>
          </a:p>
          <a:p>
            <a:r>
              <a:rPr lang="en-US" sz="1200" dirty="0"/>
              <a:t>ACFT Failure (Ch. 13)</a:t>
            </a:r>
          </a:p>
          <a:p>
            <a:pPr marL="0" indent="0">
              <a:buNone/>
            </a:pPr>
            <a:endParaRPr lang="en-US" sz="1200" dirty="0"/>
          </a:p>
          <a:p>
            <a:r>
              <a:rPr lang="en-US" sz="1200" dirty="0"/>
              <a:t> Unsatisfactory Performance (Ch. 13)</a:t>
            </a:r>
          </a:p>
          <a:p>
            <a:endParaRPr lang="en-US" sz="1200" dirty="0"/>
          </a:p>
          <a:p>
            <a:r>
              <a:rPr lang="en-US" sz="1200" dirty="0"/>
              <a:t>Misconduct (Ch. 14)</a:t>
            </a:r>
          </a:p>
          <a:p>
            <a:endParaRPr lang="en-US" sz="1200" dirty="0"/>
          </a:p>
          <a:p>
            <a:r>
              <a:rPr lang="en-US" sz="1200" dirty="0"/>
              <a:t> Failure to Meet Weight Control Standards (Ch. 18)</a:t>
            </a:r>
          </a:p>
          <a:p>
            <a:pPr marL="0" indent="0">
              <a:buNone/>
            </a:pPr>
            <a:endParaRPr lang="en-US" sz="1200" dirty="0"/>
          </a:p>
          <a:p>
            <a:r>
              <a:rPr lang="en-US" sz="1200" dirty="0"/>
              <a:t> Soldier Requested</a:t>
            </a:r>
          </a:p>
          <a:p>
            <a:pPr lvl="1"/>
            <a:r>
              <a:rPr lang="en-US" sz="1200" dirty="0"/>
              <a:t>Hardship (Ch. 6)</a:t>
            </a:r>
          </a:p>
          <a:p>
            <a:pPr lvl="1"/>
            <a:r>
              <a:rPr lang="en-US" sz="1200" dirty="0"/>
              <a:t>Pregnancy (Ch. 8)</a:t>
            </a:r>
          </a:p>
          <a:p>
            <a:pPr lvl="1"/>
            <a:r>
              <a:rPr lang="en-US" sz="1200" dirty="0"/>
              <a:t>In Lieu of Trial by Court-Martial (Ch. 10)</a:t>
            </a:r>
          </a:p>
          <a:p>
            <a:endParaRPr lang="en-US" dirty="0"/>
          </a:p>
        </p:txBody>
      </p:sp>
      <p:graphicFrame>
        <p:nvGraphicFramePr>
          <p:cNvPr id="8" name="Content Placeholder 7"/>
          <p:cNvGraphicFramePr>
            <a:graphicFrameLocks noGrp="1" noChangeAspect="1"/>
          </p:cNvGraphicFramePr>
          <p:nvPr>
            <p:ph sz="quarter" idx="10"/>
            <p:extLst>
              <p:ext uri="{D42A27DB-BD31-4B8C-83A1-F6EECF244321}">
                <p14:modId xmlns:p14="http://schemas.microsoft.com/office/powerpoint/2010/main" val="2371065853"/>
              </p:ext>
            </p:extLst>
          </p:nvPr>
        </p:nvGraphicFramePr>
        <p:xfrm>
          <a:off x="5257800" y="1801056"/>
          <a:ext cx="3200400" cy="4142544"/>
        </p:xfrm>
        <a:graphic>
          <a:graphicData uri="http://schemas.openxmlformats.org/presentationml/2006/ole">
            <mc:AlternateContent xmlns:mc="http://schemas.openxmlformats.org/markup-compatibility/2006">
              <mc:Choice xmlns:v="urn:schemas-microsoft-com:vml" Requires="v">
                <p:oleObj name="Acrobat Document" r:id="rId3" imgW="5829300" imgH="7543800" progId="Acrobat.Document.11">
                  <p:embed/>
                </p:oleObj>
              </mc:Choice>
              <mc:Fallback>
                <p:oleObj name="Acrobat Document" r:id="rId3" imgW="5829300" imgH="7543800" progId="Acrobat.Document.11">
                  <p:embed/>
                  <p:pic>
                    <p:nvPicPr>
                      <p:cNvPr id="8" name="Content Placeholder 7"/>
                      <p:cNvPicPr/>
                      <p:nvPr/>
                    </p:nvPicPr>
                    <p:blipFill>
                      <a:blip r:embed="rId4"/>
                      <a:stretch>
                        <a:fillRect/>
                      </a:stretch>
                    </p:blipFill>
                    <p:spPr>
                      <a:xfrm>
                        <a:off x="5257800" y="1801056"/>
                        <a:ext cx="3200400" cy="4142544"/>
                      </a:xfrm>
                      <a:prstGeom prst="rect">
                        <a:avLst/>
                      </a:prstGeom>
                      <a:ln w="9525">
                        <a:solidFill>
                          <a:schemeClr val="tx1"/>
                        </a:solidFill>
                      </a:ln>
                    </p:spPr>
                  </p:pic>
                </p:oleObj>
              </mc:Fallback>
            </mc:AlternateContent>
          </a:graphicData>
        </a:graphic>
      </p:graphicFrame>
    </p:spTree>
    <p:extLst>
      <p:ext uri="{BB962C8B-B14F-4D97-AF65-F5344CB8AC3E}">
        <p14:creationId xmlns:p14="http://schemas.microsoft.com/office/powerpoint/2010/main" val="452125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Common Administrative Separations</a:t>
            </a:r>
          </a:p>
        </p:txBody>
      </p:sp>
      <p:sp>
        <p:nvSpPr>
          <p:cNvPr id="3" name="Content Placeholder 2"/>
          <p:cNvSpPr>
            <a:spLocks noGrp="1"/>
          </p:cNvSpPr>
          <p:nvPr>
            <p:ph idx="1"/>
          </p:nvPr>
        </p:nvSpPr>
        <p:spPr>
          <a:xfrm>
            <a:off x="457200" y="1371600"/>
            <a:ext cx="8229600" cy="4525963"/>
          </a:xfrm>
        </p:spPr>
        <p:txBody>
          <a:bodyPr/>
          <a:lstStyle/>
          <a:p>
            <a:pPr marL="0" indent="0" eaLnBrk="1" hangingPunct="1">
              <a:lnSpc>
                <a:spcPct val="90000"/>
              </a:lnSpc>
              <a:buNone/>
            </a:pPr>
            <a:r>
              <a:rPr lang="en-US" sz="1400" b="1" u="sng" dirty="0"/>
              <a:t>Counseling and Rehabilitative Requirements (Chap. 1-17)</a:t>
            </a:r>
          </a:p>
          <a:p>
            <a:pPr marL="0" indent="0" algn="ctr" eaLnBrk="1" hangingPunct="1">
              <a:lnSpc>
                <a:spcPct val="90000"/>
              </a:lnSpc>
              <a:buNone/>
            </a:pPr>
            <a:endParaRPr lang="en-US" sz="1400" u="sng" dirty="0"/>
          </a:p>
          <a:p>
            <a:pPr marL="0" indent="0" algn="ctr" eaLnBrk="1" hangingPunct="1">
              <a:lnSpc>
                <a:spcPct val="90000"/>
              </a:lnSpc>
              <a:buNone/>
            </a:pPr>
            <a:r>
              <a:rPr lang="en-US" sz="1400" u="sng" dirty="0"/>
              <a:t>Involuntary </a:t>
            </a:r>
          </a:p>
          <a:p>
            <a:pPr marL="0" indent="0" algn="ctr" eaLnBrk="1" hangingPunct="1">
              <a:lnSpc>
                <a:spcPct val="90000"/>
              </a:lnSpc>
              <a:buNone/>
            </a:pPr>
            <a:endParaRPr lang="en-US" sz="1400" u="sng" dirty="0"/>
          </a:p>
          <a:p>
            <a:pPr marL="0" indent="0" eaLnBrk="1" hangingPunct="1">
              <a:lnSpc>
                <a:spcPct val="90000"/>
              </a:lnSpc>
              <a:buNone/>
            </a:pPr>
            <a:r>
              <a:rPr lang="en-US" sz="1400" dirty="0"/>
              <a:t>Chapter 5 - Convenience of the Government</a:t>
            </a:r>
          </a:p>
          <a:p>
            <a:pPr lvl="1" eaLnBrk="1" hangingPunct="1">
              <a:lnSpc>
                <a:spcPct val="90000"/>
              </a:lnSpc>
              <a:buFontTx/>
              <a:buChar char="•"/>
            </a:pPr>
            <a:r>
              <a:rPr lang="en-US" sz="1400" dirty="0"/>
              <a:t>	5-7:  Parenthood</a:t>
            </a:r>
          </a:p>
          <a:p>
            <a:pPr lvl="1" eaLnBrk="1" hangingPunct="1">
              <a:lnSpc>
                <a:spcPct val="90000"/>
              </a:lnSpc>
              <a:buFontTx/>
              <a:buChar char="•"/>
            </a:pPr>
            <a:r>
              <a:rPr lang="en-US" sz="1400" dirty="0"/>
              <a:t>	5-14:  Other designated physical or mental condition</a:t>
            </a:r>
          </a:p>
          <a:p>
            <a:pPr marL="0" indent="0" eaLnBrk="1" hangingPunct="1">
              <a:lnSpc>
                <a:spcPct val="90000"/>
              </a:lnSpc>
              <a:buNone/>
            </a:pPr>
            <a:r>
              <a:rPr lang="en-US" sz="1400" dirty="0"/>
              <a:t>Chapter 11 – Entry Level Performance</a:t>
            </a:r>
          </a:p>
          <a:p>
            <a:pPr marL="0" indent="0" eaLnBrk="1" hangingPunct="1">
              <a:lnSpc>
                <a:spcPct val="90000"/>
              </a:lnSpc>
              <a:buNone/>
            </a:pPr>
            <a:r>
              <a:rPr lang="en-US" sz="1400" dirty="0"/>
              <a:t>Chapter 13 - Unsatisfactory Performance</a:t>
            </a:r>
          </a:p>
          <a:p>
            <a:pPr marL="0" indent="0" eaLnBrk="1" hangingPunct="1">
              <a:lnSpc>
                <a:spcPct val="90000"/>
              </a:lnSpc>
              <a:buNone/>
            </a:pPr>
            <a:r>
              <a:rPr lang="en-US" sz="1400" dirty="0"/>
              <a:t>Chapter 14 - Misconduct</a:t>
            </a:r>
          </a:p>
          <a:p>
            <a:pPr lvl="1" eaLnBrk="1" hangingPunct="1">
              <a:lnSpc>
                <a:spcPct val="90000"/>
              </a:lnSpc>
              <a:buFontTx/>
              <a:buChar char="•"/>
            </a:pPr>
            <a:r>
              <a:rPr lang="en-US" sz="1400" dirty="0"/>
              <a:t>	14-12a:  Minor Disciplinary Infractions</a:t>
            </a:r>
          </a:p>
          <a:p>
            <a:pPr lvl="1" eaLnBrk="1" hangingPunct="1">
              <a:lnSpc>
                <a:spcPct val="90000"/>
              </a:lnSpc>
              <a:buFontTx/>
              <a:buChar char="•"/>
            </a:pPr>
            <a:r>
              <a:rPr lang="en-US" sz="1400" dirty="0"/>
              <a:t>	14-12b:  Pattern of Misconduct</a:t>
            </a:r>
          </a:p>
          <a:p>
            <a:pPr marL="0" indent="0" eaLnBrk="1" hangingPunct="1">
              <a:lnSpc>
                <a:spcPct val="90000"/>
              </a:lnSpc>
              <a:buNone/>
            </a:pPr>
            <a:r>
              <a:rPr lang="en-US" sz="1400" dirty="0"/>
              <a:t>Chapter 18 - Failure to Meet Body Fat Standards</a:t>
            </a:r>
          </a:p>
          <a:p>
            <a:pPr marL="0" indent="0" eaLnBrk="1" hangingPunct="1">
              <a:lnSpc>
                <a:spcPct val="90000"/>
              </a:lnSpc>
              <a:buNone/>
            </a:pPr>
            <a:endParaRPr lang="en-US" sz="1400" dirty="0"/>
          </a:p>
          <a:p>
            <a:pPr marL="0" indent="0" algn="ctr" eaLnBrk="1" hangingPunct="1">
              <a:lnSpc>
                <a:spcPct val="90000"/>
              </a:lnSpc>
              <a:buNone/>
            </a:pPr>
            <a:r>
              <a:rPr lang="en-US" sz="1400" u="sng" dirty="0"/>
              <a:t>Soldier Requested</a:t>
            </a:r>
            <a:endParaRPr lang="en-US" sz="1400" dirty="0"/>
          </a:p>
          <a:p>
            <a:pPr marL="0" indent="0" eaLnBrk="1" hangingPunct="1">
              <a:lnSpc>
                <a:spcPct val="90000"/>
              </a:lnSpc>
              <a:buNone/>
            </a:pPr>
            <a:r>
              <a:rPr lang="en-US" sz="1400" dirty="0"/>
              <a:t>Chapter 6 – Dependency &amp; Hardship</a:t>
            </a:r>
          </a:p>
          <a:p>
            <a:pPr marL="0" indent="0" eaLnBrk="1" hangingPunct="1">
              <a:lnSpc>
                <a:spcPct val="90000"/>
              </a:lnSpc>
              <a:buNone/>
            </a:pPr>
            <a:r>
              <a:rPr lang="en-US" sz="1400" dirty="0"/>
              <a:t>Chapter 8 -  Voluntary Separation of Enlisted Women for Pregnancy</a:t>
            </a:r>
          </a:p>
          <a:p>
            <a:pPr marL="0" indent="0" eaLnBrk="1" hangingPunct="1">
              <a:lnSpc>
                <a:spcPct val="90000"/>
              </a:lnSpc>
              <a:buNone/>
            </a:pPr>
            <a:r>
              <a:rPr lang="en-US" sz="1400" dirty="0"/>
              <a:t>Chapter 10 – Discharge in Lieu of Court-Martial</a:t>
            </a:r>
          </a:p>
          <a:p>
            <a:endParaRPr lang="en-US" dirty="0"/>
          </a:p>
        </p:txBody>
      </p:sp>
    </p:spTree>
    <p:extLst>
      <p:ext uri="{BB962C8B-B14F-4D97-AF65-F5344CB8AC3E}">
        <p14:creationId xmlns:p14="http://schemas.microsoft.com/office/powerpoint/2010/main" val="1475785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For the Convenience of the Government (Chap. 5)</a:t>
            </a:r>
          </a:p>
        </p:txBody>
      </p:sp>
      <p:sp>
        <p:nvSpPr>
          <p:cNvPr id="3" name="Content Placeholder 2"/>
          <p:cNvSpPr>
            <a:spLocks noGrp="1"/>
          </p:cNvSpPr>
          <p:nvPr>
            <p:ph idx="1"/>
          </p:nvPr>
        </p:nvSpPr>
        <p:spPr/>
        <p:txBody>
          <a:bodyPr/>
          <a:lstStyle/>
          <a:p>
            <a:r>
              <a:rPr lang="en-US" dirty="0"/>
              <a:t>Chap. 5-7 (Involuntary Separation Due to Parenthood): AR 600-20 requires all single parent soldiers or dual military couples to submit a family care plan.  Commanders are required to initiate separation actions for any interference with military duties arising from parenthood.</a:t>
            </a:r>
          </a:p>
          <a:p>
            <a:pPr marL="0" indent="0">
              <a:buNone/>
            </a:pPr>
            <a:endParaRPr lang="en-US" dirty="0"/>
          </a:p>
          <a:p>
            <a:r>
              <a:rPr lang="en-US" dirty="0"/>
              <a:t>Chap 5-14 (Other Designated Physical or Mental Conditions): May initiate separation under this paragraph on the basis of other physical or mental conditions not amounting to disability that interfere with assignment to or performance of duty</a:t>
            </a:r>
          </a:p>
        </p:txBody>
      </p:sp>
    </p:spTree>
    <p:extLst>
      <p:ext uri="{BB962C8B-B14F-4D97-AF65-F5344CB8AC3E}">
        <p14:creationId xmlns:p14="http://schemas.microsoft.com/office/powerpoint/2010/main" val="116712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t>Alcohol or Other Drug Rehabilitation Failure </a:t>
            </a:r>
            <a:r>
              <a:rPr lang="en-US" dirty="0"/>
              <a:t>(Chap. 9)</a:t>
            </a:r>
          </a:p>
        </p:txBody>
      </p:sp>
      <p:sp>
        <p:nvSpPr>
          <p:cNvPr id="7" name="Content Placeholder 2"/>
          <p:cNvSpPr txBox="1">
            <a:spLocks/>
          </p:cNvSpPr>
          <p:nvPr/>
        </p:nvSpPr>
        <p:spPr>
          <a:xfrm>
            <a:off x="3200400" y="1752600"/>
            <a:ext cx="5486400" cy="4526280"/>
          </a:xfrm>
          <a:prstGeom prst="rect">
            <a:avLst/>
          </a:prstGeom>
        </p:spPr>
        <p:txBody>
          <a:bodyPr>
            <a:norm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a:buClr>
                <a:srgbClr val="003B76"/>
              </a:buClr>
              <a:buFont typeface="Arial" panose="020B0604020202020204" pitchFamily="34" charset="0"/>
              <a:buChar char="•"/>
            </a:pPr>
            <a:r>
              <a:rPr lang="en-US" sz="2400" i="0" dirty="0">
                <a:solidFill>
                  <a:schemeClr val="accent2">
                    <a:lumMod val="75000"/>
                  </a:schemeClr>
                </a:solidFill>
              </a:rPr>
              <a:t>Enrolled in ASAP</a:t>
            </a:r>
          </a:p>
          <a:p>
            <a:pPr>
              <a:buClr>
                <a:srgbClr val="003B76"/>
              </a:buClr>
              <a:buFont typeface="Arial" panose="020B0604020202020204" pitchFamily="34" charset="0"/>
              <a:buChar char="•"/>
            </a:pPr>
            <a:endParaRPr lang="en-US" sz="2400" i="0" dirty="0">
              <a:solidFill>
                <a:schemeClr val="accent2">
                  <a:lumMod val="75000"/>
                </a:schemeClr>
              </a:solidFill>
            </a:endParaRPr>
          </a:p>
          <a:p>
            <a:pPr>
              <a:buClr>
                <a:srgbClr val="003B76"/>
              </a:buClr>
              <a:buFont typeface="Arial" panose="020B0604020202020204" pitchFamily="34" charset="0"/>
              <a:buChar char="•"/>
            </a:pPr>
            <a:r>
              <a:rPr lang="en-US" sz="2400" i="0" dirty="0">
                <a:solidFill>
                  <a:schemeClr val="accent2">
                    <a:lumMod val="75000"/>
                  </a:schemeClr>
                </a:solidFill>
              </a:rPr>
              <a:t>Further rehabilitative efforts are not practical</a:t>
            </a:r>
          </a:p>
          <a:p>
            <a:pPr>
              <a:buClr>
                <a:srgbClr val="003B76"/>
              </a:buClr>
              <a:buFont typeface="Arial" panose="020B0604020202020204" pitchFamily="34" charset="0"/>
              <a:buChar char="•"/>
            </a:pPr>
            <a:endParaRPr lang="en-US" sz="2400" i="0" dirty="0">
              <a:solidFill>
                <a:schemeClr val="accent2">
                  <a:lumMod val="75000"/>
                </a:schemeClr>
              </a:solidFill>
            </a:endParaRPr>
          </a:p>
          <a:p>
            <a:pPr>
              <a:buClr>
                <a:srgbClr val="003B76"/>
              </a:buClr>
              <a:buFont typeface="Arial" panose="020B0604020202020204" pitchFamily="34" charset="0"/>
              <a:buChar char="•"/>
            </a:pPr>
            <a:r>
              <a:rPr lang="en-US" sz="2400" i="0" dirty="0">
                <a:solidFill>
                  <a:schemeClr val="accent2">
                    <a:lumMod val="75000"/>
                  </a:schemeClr>
                </a:solidFill>
              </a:rPr>
              <a:t>Distinguishable from a separation for misconduct</a:t>
            </a:r>
          </a:p>
          <a:p>
            <a:pPr>
              <a:buClr>
                <a:srgbClr val="003B76"/>
              </a:buClr>
              <a:buFont typeface="Arial" panose="020B0604020202020204" pitchFamily="34" charset="0"/>
              <a:buChar char="•"/>
            </a:pPr>
            <a:endParaRPr lang="en-US" sz="2400" i="0" dirty="0">
              <a:solidFill>
                <a:schemeClr val="accent2">
                  <a:lumMod val="75000"/>
                </a:schemeClr>
              </a:solidFill>
            </a:endParaRPr>
          </a:p>
          <a:p>
            <a:pPr>
              <a:buClr>
                <a:srgbClr val="003B76"/>
              </a:buClr>
              <a:buFont typeface="Arial" panose="020B0604020202020204" pitchFamily="34" charset="0"/>
              <a:buChar char="•"/>
            </a:pPr>
            <a:r>
              <a:rPr lang="en-US" sz="2400" i="0" dirty="0">
                <a:solidFill>
                  <a:schemeClr val="accent2">
                    <a:lumMod val="75000"/>
                  </a:schemeClr>
                </a:solidFill>
              </a:rPr>
              <a:t>Honorable or General Discharge available</a:t>
            </a:r>
          </a:p>
          <a:p>
            <a:pPr lvl="1">
              <a:buClr>
                <a:srgbClr val="003B76"/>
              </a:buClr>
              <a:buFont typeface="Arial" panose="020B0604020202020204" pitchFamily="34" charset="0"/>
              <a:buChar char="•"/>
            </a:pPr>
            <a:endParaRPr lang="en-US" dirty="0"/>
          </a:p>
        </p:txBody>
      </p:sp>
      <p:sp>
        <p:nvSpPr>
          <p:cNvPr id="9" name="Content Placeholder 2"/>
          <p:cNvSpPr txBox="1">
            <a:spLocks/>
          </p:cNvSpPr>
          <p:nvPr/>
        </p:nvSpPr>
        <p:spPr>
          <a:xfrm>
            <a:off x="-228600" y="5839719"/>
            <a:ext cx="9144000" cy="279864"/>
          </a:xfrm>
          <a:prstGeom prst="rect">
            <a:avLst/>
          </a:prstGeom>
        </p:spPr>
        <p:txBody>
          <a:bodyPr>
            <a:normAutofit fontScale="47500" lnSpcReduction="20000"/>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411480" lvl="1" indent="0" algn="ctr">
              <a:buNone/>
            </a:pP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905000"/>
            <a:ext cx="2286000" cy="2362200"/>
          </a:xfrm>
        </p:spPr>
      </p:pic>
    </p:spTree>
    <p:extLst>
      <p:ext uri="{BB962C8B-B14F-4D97-AF65-F5344CB8AC3E}">
        <p14:creationId xmlns:p14="http://schemas.microsoft.com/office/powerpoint/2010/main" val="240373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nodePh="1">
                                  <p:stCondLst>
                                    <p:cond delay="0"/>
                                  </p:stCondLst>
                                  <p:endCondLst>
                                    <p:cond evt="begin" delay="0">
                                      <p:tn val="21"/>
                                    </p:cond>
                                  </p:end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8"/>
  <p:tag name="MMPROD_UIDATA" val="&lt;database version=&quot;7.0&quot;&gt;&lt;object type=&quot;1&quot; unique_id=&quot;10001&quot;&gt;&lt;object type=&quot;8&quot; unique_id=&quot;12356&quot;&gt;&lt;/object&gt;&lt;object type=&quot;2&quot; unique_id=&quot;12357&quot;&gt;&lt;object type=&quot;3&quot; unique_id=&quot;12358&quot;&gt;&lt;property id=&quot;20148&quot; value=&quot;5&quot;/&gt;&lt;property id=&quot;20300&quot; value=&quot;Slide 1 - &amp;quot;Military Justice&amp;#x0D;&amp;#x0A;&amp;quot;&quot;/&gt;&lt;property id=&quot;20307&quot; value=&quot;458&quot;/&gt;&lt;/object&gt;&lt;object type=&quot;3&quot; unique_id=&quot;12359&quot;&gt;&lt;property id=&quot;20148&quot; value=&quot;5&quot;/&gt;&lt;property id=&quot;20300&quot; value=&quot;Slide 2 - &amp;quot;AGENDA&amp;quot;&quot;/&gt;&lt;property id=&quot;20307&quot; value=&quot;373&quot;/&gt;&lt;/object&gt;&lt;object type=&quot;3&quot; unique_id=&quot;12360&quot;&gt;&lt;property id=&quot;20148&quot; value=&quot;5&quot;/&gt;&lt;property id=&quot;20300&quot; value=&quot;Slide 3 - &amp;quot;     Why do we have a Military Justice system?&amp;quot;&quot;/&gt;&lt;property id=&quot;20307&quot; value=&quot;374&quot;/&gt;&lt;/object&gt;&lt;object type=&quot;3&quot; unique_id=&quot;12361&quot;&gt;&lt;property id=&quot;20148&quot; value=&quot;5&quot;/&gt;&lt;property id=&quot;20300&quot; value=&quot;Slide 4 - &amp;quot;Comparison of Military and Civilian Military Justice Systems&amp;quot;&quot;/&gt;&lt;property id=&quot;20307&quot; value=&quot;375&quot;/&gt;&lt;/object&gt;&lt;object type=&quot;3&quot; unique_id=&quot;12362&quot;&gt;&lt;property id=&quot;20148&quot; value=&quot;5&quot;/&gt;&lt;property id=&quot;20300&quot; value=&quot;Slide 5 - &amp;quot;Legal Sources of Military Justice&amp;quot;&quot;/&gt;&lt;property id=&quot;20307&quot; value=&quot;443&quot;/&gt;&lt;/object&gt;&lt;object type=&quot;3&quot; unique_id=&quot;12363&quot;&gt;&lt;property id=&quot;20148&quot; value=&quot;5&quot;/&gt;&lt;property id=&quot;20300&quot; value=&quot;Slide 6 - &amp;quot;UCMJ Jurisdiction&amp;quot;&quot;/&gt;&lt;property id=&quot;20307&quot; value=&quot;444&quot;/&gt;&lt;/object&gt;&lt;object type=&quot;3&quot; unique_id=&quot;12364&quot;&gt;&lt;property id=&quot;20148&quot; value=&quot;5&quot;/&gt;&lt;property id=&quot;20300&quot; value=&quot;Slide 7 - &amp;quot;Crimes under the UCMJ&amp;quot;&quot;/&gt;&lt;property id=&quot;20307&quot; value=&quot;445&quot;/&gt;&lt;/object&gt;&lt;object type=&quot;3&quot; unique_id=&quot;12365&quot;&gt;&lt;property id=&quot;20148&quot; value=&quot;5&quot;/&gt;&lt;property id=&quot;20300&quot; value=&quot;Slide 8 - &amp;quot;Suspect’s Rights&amp;quot;&quot;/&gt;&lt;property id=&quot;20307&quot; value=&quot;448&quot;/&gt;&lt;/object&gt;&lt;object type=&quot;3&quot; unique_id=&quot;12366&quot;&gt;&lt;property id=&quot;20148&quot; value=&quot;5&quot;/&gt;&lt;property id=&quot;20300&quot; value=&quot;Slide 9 - &amp;quot;Key Personnel in the Military Justice System&amp;quot;&quot;/&gt;&lt;property id=&quot;20307&quot; value=&quot;379&quot;/&gt;&lt;/object&gt;&lt;object type=&quot;3&quot; unique_id=&quot;12367&quot;&gt;&lt;property id=&quot;20148&quot; value=&quot;5&quot;/&gt;&lt;property id=&quot;20300&quot; value=&quot;Slide 10 - &amp;quot;Soldier’s Rights&amp;quot;&quot;/&gt;&lt;property id=&quot;20307&quot; value=&quot;380&quot;/&gt;&lt;/object&gt;&lt;object type=&quot;3&quot; unique_id=&quot;12368&quot;&gt;&lt;property id=&quot;20148&quot; value=&quot;5&quot;/&gt;&lt;property id=&quot;20300&quot; value=&quot;Slide 11 - &amp;quot;Commander’s Responsibilities&amp;quot;&quot;/&gt;&lt;property id=&quot;20307&quot; value=&quot;447&quot;/&gt;&lt;/object&gt;&lt;object type=&quot;3&quot; unique_id=&quot;12369&quot;&gt;&lt;property id=&quot;20148&quot; value=&quot;5&quot;/&gt;&lt;property id=&quot;20300&quot; value=&quot;Slide 12 - &amp;quot;Conducting Investigations&amp;quot;&quot;/&gt;&lt;property id=&quot;20307&quot; value=&quot;382&quot;/&gt;&lt;/object&gt;&lt;object type=&quot;3&quot; unique_id=&quot;12370&quot;&gt;&lt;property id=&quot;20148&quot; value=&quot;5&quot;/&gt;&lt;property id=&quot;20300&quot; value=&quot;Slide 13 - &amp;quot;Discovery of Incident&amp;#x0D;&amp;#x0A;&amp;quot;&quot;/&gt;&lt;property id=&quot;20307&quot; value=&quot;383&quot;/&gt;&lt;/object&gt;&lt;object type=&quot;3&quot; unique_id=&quot;12371&quot;&gt;&lt;property id=&quot;20148&quot; value=&quot;5&quot;/&gt;&lt;property id=&quot;20300&quot; value=&quot;Slide 14 - &amp;quot;Types of Investigations&amp;#x0D;&amp;#x0A;&amp;quot;&quot;/&gt;&lt;property id=&quot;20307&quot; value=&quot;384&quot;/&gt;&lt;/object&gt;&lt;object type=&quot;3&quot; unique_id=&quot;12378&quot;&gt;&lt;property id=&quot;20148&quot; value=&quot;5&quot;/&gt;&lt;property id=&quot;20300&quot; value=&quot;Slide 15 - &amp;quot;Search and Seizure &amp;quot;&quot;/&gt;&lt;property id=&quot;20307&quot; value=&quot;391&quot;/&gt;&lt;/object&gt;&lt;object type=&quot;3&quot; unique_id=&quot;12379&quot;&gt;&lt;property id=&quot;20148&quot; value=&quot;5&quot;/&gt;&lt;property id=&quot;20300&quot; value=&quot;Slide 16 - &amp;quot;4th Amendment Protections&amp;quot;&quot;/&gt;&lt;property id=&quot;20307&quot; value=&quot;392&quot;/&gt;&lt;/object&gt;&lt;object type=&quot;3&quot; unique_id=&quot;12380&quot;&gt;&lt;property id=&quot;20148&quot; value=&quot;5&quot;/&gt;&lt;property id=&quot;20300&quot; value=&quot;Slide 17 - &amp;quot;Authorizing a Search&amp;quot;&quot;/&gt;&lt;property id=&quot;20307&quot; value=&quot;393&quot;/&gt;&lt;/object&gt;&lt;object type=&quot;3&quot; unique_id=&quot;12381&quot;&gt;&lt;property id=&quot;20148&quot; value=&quot;5&quot;/&gt;&lt;property id=&quot;20300&quot; value=&quot;Slide 18 - &amp;quot;What is Probable Cause?&amp;#x0D;&amp;#x0A;&amp;quot;&quot;/&gt;&lt;property id=&quot;20307&quot; value=&quot;394&quot;/&gt;&lt;/object&gt;&lt;object type=&quot;3&quot; unique_id=&quot;12382&quot;&gt;&lt;property id=&quot;20148&quot; value=&quot;5&quot;/&gt;&lt;property id=&quot;20300&quot; value=&quot;Slide 19&quot;/&gt;&lt;property id=&quot;20307&quot; value=&quot;395&quot;/&gt;&lt;/object&gt;&lt;object type=&quot;3&quot; unique_id=&quot;12383&quot;&gt;&lt;property id=&quot;20148&quot; value=&quot;5&quot;/&gt;&lt;property id=&quot;20300&quot; value=&quot;Slide 20&quot;/&gt;&lt;property id=&quot;20307&quot; value=&quot;396&quot;/&gt;&lt;/object&gt;&lt;object type=&quot;3&quot; unique_id=&quot;12384&quot;&gt;&lt;property id=&quot;20148&quot; value=&quot;5&quot;/&gt;&lt;property id=&quot;20300&quot; value=&quot;Slide 21 - &amp;quot;&amp;#x0D;&amp;#x0A; Authorization Not Required&amp;#x0D;&amp;#x0A;Lawful Arrest&amp;quot;&quot;/&gt;&lt;property id=&quot;20307&quot; value=&quot;397&quot;/&gt;&lt;/object&gt;&lt;object type=&quot;3&quot; unique_id=&quot;12385&quot;&gt;&lt;property id=&quot;20148&quot; value=&quot;5&quot;/&gt;&lt;property id=&quot;20300&quot; value=&quot;Slide 22 - &amp;quot;Authorization Not Required &amp;#x0D;&amp;#x0A;Exigent Circumstances&amp;quot;&quot;/&gt;&lt;property id=&quot;20307&quot; value=&quot;398&quot;/&gt;&lt;/object&gt;&lt;object type=&quot;3&quot; unique_id=&quot;12386&quot;&gt;&lt;property id=&quot;20148&quot; value=&quot;5&quot;/&gt;&lt;property id=&quot;20300&quot; value=&quot;Slide 23 - &amp;quot;Authorization Not Required Administrative Searches &amp;#x0D;&amp;#x0A;&amp;quot;&quot;/&gt;&lt;property id=&quot;20307&quot; value=&quot;399&quot;/&gt;&lt;/object&gt;&lt;object type=&quot;3&quot; unique_id=&quot;12387&quot;&gt;&lt;property id=&quot;20148&quot; value=&quot;5&quot;/&gt;&lt;property id=&quot;20300&quot; value=&quot;Slide 24 - &amp;quot;Authorization Not Required &amp;#x0D;&amp;#x0A;Administrative Searches &amp;#x0D;&amp;#x0A;&amp;quot;&quot;/&gt;&lt;property id=&quot;20307&quot; value=&quot;400&quot;/&gt;&lt;/object&gt;&lt;object type=&quot;3&quot; unique_id=&quot;12388&quot;&gt;&lt;property id=&quot;20148&quot; value=&quot;5&quot;/&gt;&lt;property id=&quot;20300&quot; value=&quot;Slide 25 - &amp;quot;Handling Evidence&amp;quot;&quot;/&gt;&lt;property id=&quot;20307&quot; value=&quot;401&quot;/&gt;&lt;/object&gt;&lt;object type=&quot;3&quot; unique_id=&quot;12389&quot;&gt;&lt;property id=&quot;20148&quot; value=&quot;5&quot;/&gt;&lt;property id=&quot;20300&quot; value=&quot;Slide 26 - &amp;quot;Disposition of Offenses&amp;#x0D;&amp;#x0A;Command Considerations&amp;quot;&quot;/&gt;&lt;property id=&quot;20307&quot; value=&quot;402&quot;/&gt;&lt;/object&gt;&lt;object type=&quot;3&quot; unique_id=&quot;12390&quot;&gt;&lt;property id=&quot;20148&quot; value=&quot;5&quot;/&gt;&lt;property id=&quot;20300&quot; value=&quot;Slide 27 - &amp;quot;Disposition of Offenses &amp;#x0D;&amp;#x0A;Commander’s Options&amp;quot;&quot;/&gt;&lt;property id=&quot;20307&quot; value=&quot;403&quot;/&gt;&lt;/object&gt;&lt;object type=&quot;3&quot; unique_id=&quot;12391&quot;&gt;&lt;property id=&quot;20148&quot; value=&quot;5&quot;/&gt;&lt;property id=&quot;20300&quot; value=&quot;Slide 28 - &amp;quot;Administrative Actions&amp;quot;&quot;/&gt;&lt;property id=&quot;20307&quot; value=&quot;404&quot;/&gt;&lt;/object&gt;&lt;object type=&quot;3&quot; unique_id=&quot;12392&quot;&gt;&lt;property id=&quot;20148&quot; value=&quot;5&quot;/&gt;&lt;property id=&quot;20300&quot; value=&quot;Slide 29 - &amp;quot;Counseling Soldiers&amp;quot;&quot;/&gt;&lt;property id=&quot;20307&quot; value=&quot;405&quot;/&gt;&lt;/object&gt;&lt;object type=&quot;3&quot; unique_id=&quot;12393&quot;&gt;&lt;property id=&quot;20148&quot; value=&quot;5&quot;/&gt;&lt;property id=&quot;20300&quot; value=&quot;Slide 30 - &amp;quot;Counseling&amp;#x0D;&amp;#x0A;“Magic Phrase” or “Silver Bullet”&amp;quot;&quot;/&gt;&lt;property id=&quot;20307&quot; value=&quot;406&quot;/&gt;&lt;/object&gt;&lt;object type=&quot;3&quot; unique_id=&quot;12394&quot;&gt;&lt;property id=&quot;20148&quot; value=&quot;5&quot;/&gt;&lt;property id=&quot;20300&quot; value=&quot;Slide 31 - &amp;quot;Corrective Training&amp;quot;&quot;/&gt;&lt;property id=&quot;20307&quot; value=&quot;407&quot;/&gt;&lt;/object&gt;&lt;object type=&quot;3&quot; unique_id=&quot;12395&quot;&gt;&lt;property id=&quot;20148&quot; value=&quot;5&quot;/&gt;&lt;property id=&quot;20300&quot; value=&quot;Slide 32 - &amp;quot;The Administrative Reprimand&amp;#x0D;&amp;#x0A;(AR 600-37)&amp;quot;&quot;/&gt;&lt;property id=&quot;20307&quot; value=&quot;408&quot;/&gt;&lt;/object&gt;&lt;object type=&quot;3&quot; unique_id=&quot;12397&quot;&gt;&lt;property id=&quot;20148&quot; value=&quot;5&quot;/&gt;&lt;property id=&quot;20300&quot; value=&quot;Slide 35 - &amp;quot;Administrative Separations &amp;#x0D;&amp;#x0A;(AR 635-200)&amp;quot;&quot;/&gt;&lt;property id=&quot;20307&quot; value=&quot;410&quot;/&gt;&lt;/object&gt;&lt;object type=&quot;3&quot; unique_id=&quot;12398&quot;&gt;&lt;property id=&quot;20148&quot; value=&quot;5&quot;/&gt;&lt;property id=&quot;20300&quot; value=&quot;Slide 34 - &amp;quot;Administrative Separations &amp;#x0D;&amp;#x0A;(AR 635-200)&amp;quot;&quot;/&gt;&lt;property id=&quot;20307&quot; value=&quot;449&quot;/&gt;&lt;/object&gt;&lt;object type=&quot;3&quot; unique_id=&quot;12399&quot;&gt;&lt;property id=&quot;20148&quot; value=&quot;5&quot;/&gt;&lt;property id=&quot;20300&quot; value=&quot;Slide 36 - &amp;quot;Types of Involuntary Separations&amp;quot;&quot;/&gt;&lt;property id=&quot;20307&quot; value=&quot;411&quot;/&gt;&lt;/object&gt;&lt;object type=&quot;3&quot; unique_id=&quot;12400&quot;&gt;&lt;property id=&quot;20148&quot; value=&quot;5&quot;/&gt;&lt;property id=&quot;20300&quot; value=&quot;Slide 37 - &amp;quot;Types of Involuntary Separations&amp;quot;&quot;/&gt;&lt;property id=&quot;20307&quot; value=&quot;457&quot;/&gt;&lt;/object&gt;&lt;object type=&quot;3&quot; unique_id=&quot;12401&quot;&gt;&lt;property id=&quot;20148&quot; value=&quot;5&quot;/&gt;&lt;property id=&quot;20300&quot; value=&quot;Slide 38 - &amp;quot;Military Justice for Leaders&amp;quot;&quot;/&gt;&lt;property id=&quot;20307&quot; value=&quot;412&quot;/&gt;&lt;/object&gt;&lt;object type=&quot;3&quot; unique_id=&quot;12402&quot;&gt;&lt;property id=&quot;20148&quot; value=&quot;5&quot;/&gt;&lt;property id=&quot;20300&quot; value=&quot;Slide 39 - &amp;quot;MILITARY JUSTICE FOR LEADERS&amp;quot;&quot;/&gt;&lt;property id=&quot;20307&quot; value=&quot;413&quot;/&gt;&lt;/object&gt;&lt;object type=&quot;3&quot; unique_id=&quot;12403&quot;&gt;&lt;property id=&quot;20148&quot; value=&quot;5&quot;/&gt;&lt;property id=&quot;20300&quot; value=&quot;Slide 40 - &amp;quot;Punitive Options&amp;quot;&quot;/&gt;&lt;property id=&quot;20307&quot; value=&quot;451&quot;/&gt;&lt;/object&gt;&lt;object type=&quot;3&quot; unique_id=&quot;12404&quot;&gt;&lt;property id=&quot;20148&quot; value=&quot;5&quot;/&gt;&lt;property id=&quot;20300&quot; value=&quot;Slide 41 - &amp;quot;Nonjudicial Punishment&amp;#x0D;&amp;#x0A;Article 15&amp;quot;&quot;/&gt;&lt;property id=&quot;20307&quot; value=&quot;452&quot;/&gt;&lt;/object&gt;&lt;object type=&quot;3&quot; unique_id=&quot;12405&quot;&gt;&lt;property id=&quot;20148&quot; value=&quot;5&quot;/&gt;&lt;property id=&quot;20300&quot; value=&quot;Slide 42 - &amp;quot;Article 15&amp;#x0D;&amp;#x0A; Initial Responsibilities Of The Commander&amp;quot;&quot;/&gt;&lt;property id=&quot;20307&quot; value=&quot;416&quot;/&gt;&lt;/object&gt;&lt;object type=&quot;3&quot; unique_id=&quot;12406&quot;&gt;&lt;property id=&quot;20148&quot; value=&quot;5&quot;/&gt;&lt;property id=&quot;20300&quot; value=&quot;Slide 43 - &amp;quot;All Article 15s&amp;#x0D;&amp;#x0A;Soldiers’ Rights&amp;quot;&quot;/&gt;&lt;property id=&quot;20307&quot; value=&quot;417&quot;/&gt;&lt;/object&gt;&lt;object type=&quot;3&quot; unique_id=&quot;12407&quot;&gt;&lt;property id=&quot;20148&quot; value=&quot;5&quot;/&gt;&lt;property id=&quot;20300&quot; value=&quot;Slide 44 - &amp;quot;Formal Article 15&amp;#x0D;&amp;#x0A;Soldiers’ Rights&amp;quot;&quot;/&gt;&lt;property id=&quot;20307&quot; value=&quot;418&quot;/&gt;&lt;/object&gt;&lt;object type=&quot;3&quot; unique_id=&quot;12408&quot;&gt;&lt;property id=&quot;20148&quot; value=&quot;5&quot;/&gt;&lt;property id=&quot;20300&quot; value=&quot;Slide 45 - &amp;quot;Article 15 Hearing&amp;quot;&quot;/&gt;&lt;property id=&quot;20307&quot; value=&quot;419&quot;/&gt;&lt;/object&gt;&lt;object type=&quot;3&quot; unique_id=&quot;12409&quot;&gt;&lt;property id=&quot;20148&quot; value=&quot;5&quot;/&gt;&lt;property id=&quot;20300&quot; value=&quot;Slide 46 - &amp;quot;Article 15 Punishment&amp;quot;&quot;/&gt;&lt;property id=&quot;20307&quot; value=&quot;420&quot;/&gt;&lt;/object&gt;&lt;object type=&quot;3&quot; unique_id=&quot;12410&quot;&gt;&lt;property id=&quot;20148&quot; value=&quot;5&quot;/&gt;&lt;property id=&quot;20300&quot; value=&quot;Slide 47 - &amp;quot;Article 15&amp;#x0D;&amp;#x0A;Enlisted Types &amp;amp; Punishments Chart&amp;quot;&quot;/&gt;&lt;property id=&quot;20307&quot; value=&quot;421&quot;/&gt;&lt;/object&gt;&lt;object type=&quot;3&quot; unique_id=&quot;12411&quot;&gt;&lt;property id=&quot;20148&quot; value=&quot;5&quot;/&gt;&lt;property id=&quot;20300&quot; value=&quot;Slide 49 - &amp;quot;Article 15 Appeals&amp;quot;&quot;/&gt;&lt;property id=&quot;20307&quot; value=&quot;422&quot;/&gt;&lt;/object&gt;&lt;object type=&quot;3&quot; unique_id=&quot;12412&quot;&gt;&lt;property id=&quot;20148&quot; value=&quot;5&quot;/&gt;&lt;property id=&quot;20300&quot; value=&quot;Slide 50 - &amp;quot;Article 15&amp;#x0D;&amp;#x0A;Filing&amp;quot;&quot;/&gt;&lt;property id=&quot;20307&quot; value=&quot;423&quot;/&gt;&lt;/object&gt;&lt;object type=&quot;3&quot; unique_id=&quot;12413&quot;&gt;&lt;property id=&quot;20148&quot; value=&quot;5&quot;/&gt;&lt;property id=&quot;20300&quot; value=&quot;Slide 51 - &amp;quot;Courts-Martial&amp;quot;&quot;/&gt;&lt;property id=&quot;20307&quot; value=&quot;424&quot;/&gt;&lt;/object&gt;&lt;object type=&quot;3&quot; unique_id=&quot;12414&quot;&gt;&lt;property id=&quot;20148&quot; value=&quot;5&quot;/&gt;&lt;property id=&quot;20300&quot; value=&quot;Slide 52 - &amp;quot;Summary Courts-Martial&amp;quot;&quot;/&gt;&lt;property id=&quot;20307&quot; value=&quot;425&quot;/&gt;&lt;/object&gt;&lt;object type=&quot;3&quot; unique_id=&quot;12415&quot;&gt;&lt;property id=&quot;20148&quot; value=&quot;5&quot;/&gt;&lt;property id=&quot;20300&quot; value=&quot;Slide 53 - &amp;quot;Summary Courts-Martial&amp;quot;&quot;/&gt;&lt;property id=&quot;20307&quot; value=&quot;453&quot;/&gt;&lt;/object&gt;&lt;object type=&quot;3&quot; unique_id=&quot;12416&quot;&gt;&lt;property id=&quot;20148&quot; value=&quot;5&quot;/&gt;&lt;property id=&quot;20300&quot; value=&quot;Slide 54 - &amp;quot;Special Courts-Martial&amp;quot;&quot;/&gt;&lt;property id=&quot;20307&quot; value=&quot;426&quot;/&gt;&lt;/object&gt;&lt;object type=&quot;3&quot; unique_id=&quot;12417&quot;&gt;&lt;property id=&quot;20148&quot; value=&quot;5&quot;/&gt;&lt;property id=&quot;20300&quot; value=&quot;Slide 55 - &amp;quot;Special Courts-Martial&amp;quot;&quot;/&gt;&lt;property id=&quot;20307&quot; value=&quot;454&quot;/&gt;&lt;/object&gt;&lt;object type=&quot;3&quot; unique_id=&quot;12419&quot;&gt;&lt;property id=&quot;20148&quot; value=&quot;5&quot;/&gt;&lt;property id=&quot;20300&quot; value=&quot;Slide 56 - &amp;quot;General Courts-Martial&amp;quot;&quot;/&gt;&lt;property id=&quot;20307&quot; value=&quot;428&quot;/&gt;&lt;/object&gt;&lt;object type=&quot;3&quot; unique_id=&quot;12420&quot;&gt;&lt;property id=&quot;20148&quot; value=&quot;5&quot;/&gt;&lt;property id=&quot;20300&quot; value=&quot;Slide 57 - &amp;quot;General Courts-Martial&amp;quot;&quot;/&gt;&lt;property id=&quot;20307&quot; value=&quot;455&quot;/&gt;&lt;/object&gt;&lt;object type=&quot;3&quot; unique_id=&quot;12421&quot;&gt;&lt;property id=&quot;20148&quot; value=&quot;5&quot;/&gt;&lt;property id=&quot;20300&quot; value=&quot;Slide 58 - &amp;quot;Prefer &amp;amp; Forward Charges&amp;quot;&quot;/&gt;&lt;property id=&quot;20307&quot; value=&quot;429&quot;/&gt;&lt;/object&gt;&lt;object type=&quot;3&quot; unique_id=&quot;12422&quot;&gt;&lt;property id=&quot;20148&quot; value=&quot;5&quot;/&gt;&lt;property id=&quot;20300&quot; value=&quot;Slide 59 - &amp;quot;Pretrial Restraint is Authorized Upon Probable Cause that:&amp;quot;&quot;/&gt;&lt;property id=&quot;20307&quot; value=&quot;430&quot;/&gt;&lt;/object&gt;&lt;object type=&quot;3&quot; unique_id=&quot;12423&quot;&gt;&lt;property id=&quot;20148&quot; value=&quot;5&quot;/&gt;&lt;property id=&quot;20300&quot; value=&quot;Slide 60 - &amp;quot;Forms Of Pretrial Restraint&amp;quot;&quot;/&gt;&lt;property id=&quot;20307&quot; value=&quot;431&quot;/&gt;&lt;/object&gt;&lt;object type=&quot;3&quot; unique_id=&quot;12424&quot;&gt;&lt;property id=&quot;20148&quot; value=&quot;5&quot;/&gt;&lt;property id=&quot;20300&quot; value=&quot;Slide 61 - &amp;quot;Pretrial Confinement &amp;quot;&quot;/&gt;&lt;property id=&quot;20307&quot; value=&quot;434&quot;/&gt;&lt;/object&gt;&lt;object type=&quot;3&quot; unique_id=&quot;12425&quot;&gt;&lt;property id=&quot;20148&quot; value=&quot;5&quot;/&gt;&lt;property id=&quot;20300&quot; value=&quot;Slide 62 - &amp;quot;Speedy Trial Rules&amp;#x0D;&amp;#x0A;&amp;quot;&quot;/&gt;&lt;property id=&quot;20307&quot; value=&quot;435&quot;/&gt;&lt;/object&gt;&lt;object type=&quot;3&quot; unique_id=&quot;12426&quot;&gt;&lt;property id=&quot;20148&quot; value=&quot;5&quot;/&gt;&lt;property id=&quot;20300&quot; value=&quot;Slide 63 - &amp;quot;Unlawful Command Influence&amp;quot;&quot;/&gt;&lt;property id=&quot;20307&quot; value=&quot;436&quot;/&gt;&lt;/object&gt;&lt;object type=&quot;3&quot; unique_id=&quot;12427&quot;&gt;&lt;property id=&quot;20148&quot; value=&quot;5&quot;/&gt;&lt;property id=&quot;20300&quot; value=&quot;Slide 64 - &amp;quot;10 Commandments Of Unlawful Command Influence&amp;quot;&quot;/&gt;&lt;property id=&quot;20307&quot; value=&quot;437&quot;/&gt;&lt;/object&gt;&lt;object type=&quot;3&quot; unique_id=&quot;12428&quot;&gt;&lt;property id=&quot;20148&quot; value=&quot;5&quot;/&gt;&lt;property id=&quot;20300&quot; value=&quot;Slide 65 - &amp;quot;10 Commandments Of Unlawful Command Influence&amp;quot;&quot;/&gt;&lt;property id=&quot;20307&quot; value=&quot;438&quot;/&gt;&lt;/object&gt;&lt;object type=&quot;3&quot; unique_id=&quot;12429&quot;&gt;&lt;property id=&quot;20148&quot; value=&quot;5&quot;/&gt;&lt;property id=&quot;20300&quot; value=&quot;Slide 66 - &amp;quot;Key Takeaways&amp;quot;&quot;/&gt;&lt;property id=&quot;20307&quot; value=&quot;440&quot;/&gt;&lt;/object&gt;&lt;object type=&quot;3&quot; unique_id=&quot;12430&quot;&gt;&lt;property id=&quot;20148&quot; value=&quot;5&quot;/&gt;&lt;property id=&quot;20300&quot; value=&quot;Slide 67 - &amp;quot;Questions&amp;quot;&quot;/&gt;&lt;property id=&quot;20307&quot; value=&quot;441&quot;/&gt;&lt;/object&gt;&lt;object type=&quot;3&quot; unique_id=&quot;12431&quot;&gt;&lt;property id=&quot;20148&quot; value=&quot;5&quot;/&gt;&lt;property id=&quot;20300&quot; value=&quot;Slide 48 - &amp;quot;Article 15&amp;#x0D;&amp;#x0A;Officer Types &amp;amp; Punishments Chart&amp;quot;&quot;/&gt;&lt;property id=&quot;20307&quot; value=&quot;459&quot;/&gt;&lt;/object&gt;&lt;object type=&quot;3&quot; unique_id=&quot;12675&quot;&gt;&lt;property id=&quot;20148&quot; value=&quot;5&quot;/&gt;&lt;property id=&quot;20300&quot; value=&quot;Slide 33 - &amp;quot;The Bar to Reenlistment&amp;quot;&quot;/&gt;&lt;property id=&quot;20307&quot; value=&quot;460&quot;/&gt;&lt;/object&gt;&lt;/object&gt;&lt;/object&gt;&lt;/database&gt;"/>
  <p:tag name="SECTOMILLISECCONVERTED" val="1"/>
</p:tagLst>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600200" marR="0" indent="-228600" algn="l" defTabSz="914400" rtl="0" eaLnBrk="1" fontAlgn="base" latinLnBrk="0" hangingPunct="1">
          <a:lnSpc>
            <a:spcPct val="110000"/>
          </a:lnSpc>
          <a:spcBef>
            <a:spcPct val="20000"/>
          </a:spcBef>
          <a:spcAft>
            <a:spcPct val="0"/>
          </a:spcAft>
          <a:buClrTx/>
          <a:buSzTx/>
          <a:buFontTx/>
          <a:buChar char="•"/>
          <a:tabLst/>
          <a:defRPr kumimoji="0" lang="en-US" sz="2000" b="0" i="1" u="none" strike="noStrike" cap="none" normalizeH="0" baseline="0" smtClean="0">
            <a:ln>
              <a:noFill/>
            </a:ln>
            <a:solidFill>
              <a:srgbClr val="003B7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600200" marR="0" indent="-228600" algn="l" defTabSz="914400" rtl="0" eaLnBrk="1" fontAlgn="base" latinLnBrk="0" hangingPunct="1">
          <a:lnSpc>
            <a:spcPct val="110000"/>
          </a:lnSpc>
          <a:spcBef>
            <a:spcPct val="20000"/>
          </a:spcBef>
          <a:spcAft>
            <a:spcPct val="0"/>
          </a:spcAft>
          <a:buClrTx/>
          <a:buSzTx/>
          <a:buFontTx/>
          <a:buChar char="•"/>
          <a:tabLst/>
          <a:defRPr kumimoji="0" lang="en-US" sz="2000" b="0" i="1" u="none" strike="noStrike" cap="none" normalizeH="0" baseline="0" smtClean="0">
            <a:ln>
              <a:noFill/>
            </a:ln>
            <a:solidFill>
              <a:srgbClr val="003B76"/>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owerPoint" ma:contentTypeID="0x010100FE31E91CA4A3D04F9F2981BF13533728" ma:contentTypeVersion="5" ma:contentTypeDescription="Create a new PowerPoint." ma:contentTypeScope="" ma:versionID="d75aa20c4d5cae762586b7b98b542816">
  <xsd:schema xmlns:xsd="http://www.w3.org/2001/XMLSchema" xmlns:p="http://schemas.microsoft.com/office/2006/metadata/properties" targetNamespace="http://schemas.microsoft.com/office/2006/metadata/properties" ma:root="true" ma:fieldsID="558c79f3ad0bdf2517d8d14b3d58378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3CA3DC4-3201-40BC-9C6D-3321D245D071}">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8D7D6AF-3C0D-4B17-8460-1E90EC976AEA}">
  <ds:schemaRefs>
    <ds:schemaRef ds:uri="http://schemas.microsoft.com/sharepoint/v3/contenttype/forms"/>
  </ds:schemaRefs>
</ds:datastoreItem>
</file>

<file path=customXml/itemProps3.xml><?xml version="1.0" encoding="utf-8"?>
<ds:datastoreItem xmlns:ds="http://schemas.openxmlformats.org/officeDocument/2006/customXml" ds:itemID="{B3EBB44B-9B74-4D2A-AE87-4180704002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Globe</Template>
  <TotalTime>31546</TotalTime>
  <Words>7168</Words>
  <Application>Microsoft Office PowerPoint</Application>
  <PresentationFormat>On-screen Show (4:3)</PresentationFormat>
  <Paragraphs>634</Paragraphs>
  <Slides>43</Slides>
  <Notes>43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2" baseType="lpstr">
      <vt:lpstr>Arial</vt:lpstr>
      <vt:lpstr>Calibri</vt:lpstr>
      <vt:lpstr>Calibri Light</vt:lpstr>
      <vt:lpstr>Century</vt:lpstr>
      <vt:lpstr>Times New Roman</vt:lpstr>
      <vt:lpstr>Wingdings 2</vt:lpstr>
      <vt:lpstr>2_Default Design</vt:lpstr>
      <vt:lpstr>Custom Design</vt:lpstr>
      <vt:lpstr>Acrobat Document</vt:lpstr>
      <vt:lpstr>Enlisted Separations </vt:lpstr>
      <vt:lpstr>Training Objectives </vt:lpstr>
      <vt:lpstr>AR 635-200</vt:lpstr>
      <vt:lpstr>Separations in a Nutshell </vt:lpstr>
      <vt:lpstr>PowerPoint Presentation</vt:lpstr>
      <vt:lpstr>Basis for Separation</vt:lpstr>
      <vt:lpstr>Common Administrative Separations</vt:lpstr>
      <vt:lpstr>For the Convenience of the Government (Chap. 5)</vt:lpstr>
      <vt:lpstr>Alcohol or Other Drug Rehabilitation Failure (Chap. 9)</vt:lpstr>
      <vt:lpstr>Discharge in Lieu of Trial by Court-Martial (Chap.10)</vt:lpstr>
      <vt:lpstr>Entry Level Performance and Conduct (Chap.11)</vt:lpstr>
      <vt:lpstr>Unsatisfactory Performance (Chap.13)   (1 of 2)</vt:lpstr>
      <vt:lpstr>Unsatisfactory Performance (Chap.13) (2 of 2)</vt:lpstr>
      <vt:lpstr>Separation for Misconduct (Chap.14)</vt:lpstr>
      <vt:lpstr>Failure to Meet Weight Control Standards (Chap.18)</vt:lpstr>
      <vt:lpstr>PowerPoint Presentation</vt:lpstr>
      <vt:lpstr>Years of Service?</vt:lpstr>
      <vt:lpstr>Characterization of Service (1 of 2)</vt:lpstr>
      <vt:lpstr>Characterization of Service (2 of 2)</vt:lpstr>
      <vt:lpstr>Counseling and Rehabilitative Transfer</vt:lpstr>
      <vt:lpstr>Counseling Soldiers</vt:lpstr>
      <vt:lpstr>Counseling “Magic Phrase”/“Silver Bullet”</vt:lpstr>
      <vt:lpstr>Rehabilitative Transfer</vt:lpstr>
      <vt:lpstr>Physical/Mental Examinations</vt:lpstr>
      <vt:lpstr>10 U.S.C. § 1177/DoDI 1332.14</vt:lpstr>
      <vt:lpstr>Mandatory Initiation of Separation</vt:lpstr>
      <vt:lpstr>Separation Authorities</vt:lpstr>
      <vt:lpstr>GO Level Commanders as Separation Authority</vt:lpstr>
      <vt:lpstr>Special Court-Martial Convening Authority (SPCMCA) as Separation Authority</vt:lpstr>
      <vt:lpstr>LTC-Level CDR w/ Legal Advisor as Separation Authority</vt:lpstr>
      <vt:lpstr>Rights of A Soldier Being Involuntary Separated</vt:lpstr>
      <vt:lpstr>Two Types of Separation Procedures</vt:lpstr>
      <vt:lpstr>Notification Procedures Chapter 2, Section I</vt:lpstr>
      <vt:lpstr>Separation Authority Action (Notification Procedure)</vt:lpstr>
      <vt:lpstr>Board Procedures Chapter 2, Section II More than 6 years and/or OTH </vt:lpstr>
      <vt:lpstr>Conditional Waiver</vt:lpstr>
      <vt:lpstr>Administrative Board Procedures</vt:lpstr>
      <vt:lpstr>Evidentiary Rules</vt:lpstr>
      <vt:lpstr>Limited Use Evidence</vt:lpstr>
      <vt:lpstr>Separation Authority Action (Board Procedure)</vt:lpstr>
      <vt:lpstr>Quiz</vt:lpstr>
      <vt:lpstr>Quiz</vt:lpstr>
      <vt:lpstr>Enlisted Separations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Matthews, Earl G SES USARMY HQDA OGC (US)</dc:creator>
  <cp:lastModifiedBy>Mcgee, Marvin H CIV USARMY CAC (USA)</cp:lastModifiedBy>
  <cp:revision>676</cp:revision>
  <cp:lastPrinted>2019-10-04T17:52:49Z</cp:lastPrinted>
  <dcterms:created xsi:type="dcterms:W3CDTF">2003-03-25T02:45:24Z</dcterms:created>
  <dcterms:modified xsi:type="dcterms:W3CDTF">2022-07-19T15:00:20Z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0x010100FE31E91CA4A3D04F9F2981BF13533728</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ies>
</file>