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69" r:id="rId5"/>
    <p:sldId id="296" r:id="rId6"/>
    <p:sldId id="298" r:id="rId7"/>
    <p:sldId id="299" r:id="rId8"/>
    <p:sldId id="300" r:id="rId9"/>
    <p:sldId id="302" r:id="rId10"/>
    <p:sldId id="31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koi, Ashley L" initials="TAL" lastIdx="1" clrIdx="0">
    <p:extLst>
      <p:ext uri="{19B8F6BF-5375-455C-9EA6-DF929625EA0E}">
        <p15:presenceInfo xmlns:p15="http://schemas.microsoft.com/office/powerpoint/2012/main" userId="S-1-5-21-3676333592-1006736145-1283606961-89975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05" autoAdjust="0"/>
    <p:restoredTop sz="78839" autoAdjust="0"/>
  </p:normalViewPr>
  <p:slideViewPr>
    <p:cSldViewPr>
      <p:cViewPr varScale="1">
        <p:scale>
          <a:sx n="87" d="100"/>
          <a:sy n="87" d="100"/>
        </p:scale>
        <p:origin x="274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0FF2B38-478B-4778-B249-415F914E3507}" type="datetimeFigureOut">
              <a:rPr lang="en-US" smtClean="0"/>
              <a:t>5/13/2024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D6A75A3-C8C7-49F1-9075-A37C1773B12F}" type="slidenum">
              <a:rPr lang="en-US" smtClean="0"/>
              <a:t>‹#›</a:t>
            </a:fld>
            <a:endParaRPr lang="en-US"/>
          </a:p>
        </p:txBody>
      </p:sp>
    </p:spTree>
    <p:extLst>
      <p:ext uri="{BB962C8B-B14F-4D97-AF65-F5344CB8AC3E}">
        <p14:creationId xmlns:p14="http://schemas.microsoft.com/office/powerpoint/2010/main" val="869892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a:t>
            </a:r>
            <a:r>
              <a:rPr lang="en-US" sz="1200" b="1" i="0" u="none" strike="noStrike" kern="1200" baseline="0" dirty="0">
                <a:solidFill>
                  <a:schemeClr val="tx1"/>
                </a:solidFill>
                <a:latin typeface="+mn-lt"/>
                <a:ea typeface="+mn-ea"/>
                <a:cs typeface="+mn-cs"/>
              </a:rPr>
              <a:t>Note: </a:t>
            </a:r>
            <a:r>
              <a:rPr lang="en-US" sz="1200" b="0" i="0" u="none" strike="noStrike" kern="1200" baseline="0" dirty="0">
                <a:solidFill>
                  <a:schemeClr val="tx1"/>
                </a:solidFill>
                <a:latin typeface="+mn-lt"/>
                <a:ea typeface="+mn-ea"/>
                <a:cs typeface="+mn-cs"/>
              </a:rPr>
              <a:t>Article 138, of UCMJ, provides every member of the Armed Forces the right to complain that he/she was wronged by his or her commanding officer. </a:t>
            </a:r>
          </a:p>
          <a:p>
            <a:endParaRPr lang="en-US" sz="1200" b="0" i="0" u="none" strike="noStrike" kern="1200" baseline="0" dirty="0">
              <a:solidFill>
                <a:schemeClr val="tx1"/>
              </a:solidFill>
              <a:latin typeface="+mn-lt"/>
              <a:ea typeface="+mn-ea"/>
              <a:cs typeface="+mn-cs"/>
            </a:endParaRPr>
          </a:p>
          <a:p>
            <a:r>
              <a:rPr lang="en-US" sz="1200" b="0" i="0" u="none" strike="noStrike" kern="1200" baseline="0">
                <a:solidFill>
                  <a:schemeClr val="tx1"/>
                </a:solidFill>
                <a:latin typeface="+mn-lt"/>
                <a:ea typeface="+mn-ea"/>
                <a:cs typeface="+mn-cs"/>
              </a:rPr>
              <a:t>If the allegation is an act that is criminal in nature and victim filed an unrestricted report, the allegation should immediately be reported to an MCIO. </a:t>
            </a:r>
            <a:endParaRPr lang="en-US"/>
          </a:p>
        </p:txBody>
      </p:sp>
      <p:sp>
        <p:nvSpPr>
          <p:cNvPr id="4" name="Slide Number Placeholder 3"/>
          <p:cNvSpPr>
            <a:spLocks noGrp="1"/>
          </p:cNvSpPr>
          <p:nvPr>
            <p:ph type="sldNum" sz="quarter" idx="10"/>
          </p:nvPr>
        </p:nvSpPr>
        <p:spPr/>
        <p:txBody>
          <a:bodyPr/>
          <a:lstStyle/>
          <a:p>
            <a:fld id="{7D6A75A3-C8C7-49F1-9075-A37C1773B12F}" type="slidenum">
              <a:rPr lang="en-US" smtClean="0"/>
              <a:t>6</a:t>
            </a:fld>
            <a:endParaRPr lang="en-US"/>
          </a:p>
        </p:txBody>
      </p:sp>
    </p:spTree>
    <p:extLst>
      <p:ext uri="{BB962C8B-B14F-4D97-AF65-F5344CB8AC3E}">
        <p14:creationId xmlns:p14="http://schemas.microsoft.com/office/powerpoint/2010/main" val="2818392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Title">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291830" y="1589358"/>
            <a:ext cx="8618706" cy="4422336"/>
          </a:xfrm>
          <a:prstGeom prst="rect">
            <a:avLst/>
          </a:prstGeom>
        </p:spPr>
        <p:txBody>
          <a:bodyPr/>
          <a:lstStyle>
            <a:lvl1pPr marL="228600" indent="-228600">
              <a:lnSpc>
                <a:spcPct val="115000"/>
              </a:lnSpc>
              <a:spcBef>
                <a:spcPts val="0"/>
              </a:spcBef>
              <a:spcAft>
                <a:spcPts val="600"/>
              </a:spcAft>
              <a:tabLst/>
              <a:defRPr sz="2400" b="1">
                <a:solidFill>
                  <a:schemeClr val="bg1"/>
                </a:solidFill>
                <a:latin typeface="Arial" pitchFamily="34" charset="0"/>
                <a:cs typeface="Arial" pitchFamily="34" charset="0"/>
              </a:defRPr>
            </a:lvl1pPr>
            <a:lvl2pPr marL="521208" indent="-228600">
              <a:lnSpc>
                <a:spcPct val="115000"/>
              </a:lnSpc>
              <a:spcBef>
                <a:spcPts val="0"/>
              </a:spcBef>
              <a:spcAft>
                <a:spcPts val="600"/>
              </a:spcAft>
              <a:buFont typeface="Arial" pitchFamily="34" charset="0"/>
              <a:buChar char="–"/>
              <a:defRPr b="1">
                <a:solidFill>
                  <a:schemeClr val="bg1"/>
                </a:solidFill>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solidFill>
                  <a:schemeClr val="bg1"/>
                </a:solidFill>
                <a:latin typeface="Arial" pitchFamily="34" charset="0"/>
                <a:cs typeface="Arial" pitchFamily="34" charset="0"/>
              </a:defRPr>
            </a:lvl3pPr>
            <a:lvl4pPr marL="1115568" indent="-228600">
              <a:lnSpc>
                <a:spcPct val="115000"/>
              </a:lnSpc>
              <a:spcBef>
                <a:spcPts val="0"/>
              </a:spcBef>
              <a:spcAft>
                <a:spcPts val="600"/>
              </a:spcAft>
              <a:buFont typeface="Arial" pitchFamily="34" charset="0"/>
              <a:buChar char="–"/>
              <a:defRPr lang="en-US" sz="1200" b="1" kern="1200" dirty="0" smtClean="0">
                <a:solidFill>
                  <a:schemeClr val="bg1"/>
                </a:solidFill>
                <a:latin typeface="Arial" pitchFamily="34" charset="0"/>
                <a:ea typeface="Arial"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dirty="0"/>
              <a:t>Click to edit Master title style</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Content Placeholder 2"/>
          <p:cNvSpPr>
            <a:spLocks noGrp="1"/>
          </p:cNvSpPr>
          <p:nvPr>
            <p:ph idx="10"/>
          </p:nvPr>
        </p:nvSpPr>
        <p:spPr>
          <a:xfrm>
            <a:off x="4727642" y="1245139"/>
            <a:ext cx="4114801" cy="4688733"/>
          </a:xfrm>
          <a:prstGeom prst="rect">
            <a:avLst/>
          </a:prstGeom>
        </p:spPr>
        <p:txBody>
          <a:bodyPr/>
          <a:lstStyle>
            <a:lvl1pPr marL="228600" indent="-228600">
              <a:lnSpc>
                <a:spcPct val="115000"/>
              </a:lnSpc>
              <a:spcBef>
                <a:spcPts val="0"/>
              </a:spcBef>
              <a:spcAft>
                <a:spcPts val="600"/>
              </a:spcAft>
              <a:tabLst/>
              <a:defRPr sz="2400" b="1">
                <a:latin typeface="Arial" pitchFamily="34" charset="0"/>
                <a:cs typeface="Arial" pitchFamily="34" charset="0"/>
              </a:defRPr>
            </a:lvl1pPr>
            <a:lvl2pPr marL="521208" indent="-228600">
              <a:lnSpc>
                <a:spcPct val="115000"/>
              </a:lnSpc>
              <a:spcBef>
                <a:spcPts val="0"/>
              </a:spcBef>
              <a:spcAft>
                <a:spcPts val="600"/>
              </a:spcAft>
              <a:defRPr b="1">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latin typeface="Arial" pitchFamily="34" charset="0"/>
                <a:cs typeface="Arial" pitchFamily="34" charset="0"/>
              </a:defRPr>
            </a:lvl3pPr>
            <a:lvl4pPr marL="1115568" indent="-228600">
              <a:lnSpc>
                <a:spcPct val="115000"/>
              </a:lnSpc>
              <a:spcBef>
                <a:spcPts val="0"/>
              </a:spcBef>
              <a:spcAft>
                <a:spcPts val="600"/>
              </a:spcAft>
              <a:buFont typeface="Arial" pitchFamily="34" charset="0"/>
              <a:buChar char="−"/>
              <a:defRPr sz="1200" b="1">
                <a:latin typeface="Arial" pitchFamily="34" charset="0"/>
                <a:cs typeface="Arial" pitchFamily="34" charset="0"/>
              </a:defRPr>
            </a:lvl4pPr>
            <a:lvl5pPr>
              <a:defRPr b="1">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2"/>
          <p:cNvSpPr>
            <a:spLocks noGrp="1"/>
          </p:cNvSpPr>
          <p:nvPr>
            <p:ph idx="1"/>
          </p:nvPr>
        </p:nvSpPr>
        <p:spPr>
          <a:xfrm>
            <a:off x="398834" y="1245141"/>
            <a:ext cx="4114801" cy="4688731"/>
          </a:xfrm>
          <a:prstGeom prst="rect">
            <a:avLst/>
          </a:prstGeom>
        </p:spPr>
        <p:txBody>
          <a:bodyPr/>
          <a:lstStyle>
            <a:lvl1pPr marL="228600" indent="-228600">
              <a:lnSpc>
                <a:spcPct val="115000"/>
              </a:lnSpc>
              <a:spcBef>
                <a:spcPts val="0"/>
              </a:spcBef>
              <a:spcAft>
                <a:spcPts val="600"/>
              </a:spcAft>
              <a:tabLst/>
              <a:defRPr sz="2400" b="1">
                <a:latin typeface="Arial" pitchFamily="34" charset="0"/>
                <a:cs typeface="Arial" pitchFamily="34" charset="0"/>
              </a:defRPr>
            </a:lvl1pPr>
            <a:lvl2pPr marL="521208" indent="-228600">
              <a:lnSpc>
                <a:spcPct val="115000"/>
              </a:lnSpc>
              <a:spcBef>
                <a:spcPts val="0"/>
              </a:spcBef>
              <a:spcAft>
                <a:spcPts val="600"/>
              </a:spcAft>
              <a:defRPr b="1">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latin typeface="Arial" pitchFamily="34" charset="0"/>
                <a:cs typeface="Arial" pitchFamily="34" charset="0"/>
              </a:defRPr>
            </a:lvl3pPr>
            <a:lvl4pPr marL="1115568" indent="-228600">
              <a:lnSpc>
                <a:spcPct val="115000"/>
              </a:lnSpc>
              <a:spcBef>
                <a:spcPts val="0"/>
              </a:spcBef>
              <a:spcAft>
                <a:spcPts val="600"/>
              </a:spcAft>
              <a:buFont typeface="Arial" pitchFamily="34" charset="0"/>
              <a:buChar char="−"/>
              <a:defRPr sz="1200" b="1">
                <a:latin typeface="Arial" pitchFamily="34" charset="0"/>
                <a:cs typeface="Arial" pitchFamily="34" charset="0"/>
              </a:defRPr>
            </a:lvl4pPr>
            <a:lvl5pPr>
              <a:defRPr b="1">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dirty="0"/>
              <a:t>Click to edit Master title style</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584200" y="1390650"/>
            <a:ext cx="7943850" cy="4538663"/>
          </a:xfrm>
          <a:prstGeom prst="rect">
            <a:avLst/>
          </a:prstGeom>
        </p:spPr>
        <p:txBody>
          <a:bodyPr rtlCol="0">
            <a:normAutofit/>
          </a:bodyPr>
          <a:lstStyle>
            <a:lvl1pPr>
              <a:defRPr>
                <a:latin typeface="Arial" pitchFamily="34" charset="0"/>
                <a:cs typeface="Arial" pitchFamily="34" charset="0"/>
              </a:defRPr>
            </a:lvl1pPr>
          </a:lstStyle>
          <a:p>
            <a:pPr lvl="0"/>
            <a:endParaRPr lang="en-US" noProof="0" dirty="0"/>
          </a:p>
        </p:txBody>
      </p:sp>
      <p:sp>
        <p:nvSpPr>
          <p:cNvPr id="5"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ext Placeholder 5"/>
          <p:cNvSpPr>
            <a:spLocks noGrp="1"/>
          </p:cNvSpPr>
          <p:nvPr>
            <p:ph type="body" sz="quarter" idx="10"/>
          </p:nvPr>
        </p:nvSpPr>
        <p:spPr>
          <a:xfrm>
            <a:off x="291830" y="1254868"/>
            <a:ext cx="4124527" cy="4756826"/>
          </a:xfrm>
          <a:prstGeom prst="rect">
            <a:avLst/>
          </a:prstGeom>
        </p:spPr>
        <p:txBody>
          <a:bodyPr/>
          <a:lstStyle>
            <a:lvl1pPr marL="0" indent="0" algn="ctr">
              <a:lnSpc>
                <a:spcPct val="115000"/>
              </a:lnSpc>
              <a:spcBef>
                <a:spcPts val="0"/>
              </a:spcBef>
              <a:spcAft>
                <a:spcPts val="600"/>
              </a:spcAft>
              <a:buNone/>
              <a:tabLst/>
              <a:defRPr sz="2200" b="1" i="1">
                <a:solidFill>
                  <a:schemeClr val="bg1"/>
                </a:solidFill>
                <a:latin typeface="Arial" pitchFamily="34" charset="0"/>
                <a:cs typeface="Arial" pitchFamily="34" charset="0"/>
              </a:defRPr>
            </a:lvl1pPr>
            <a:lvl2pPr marL="521208" indent="-228600">
              <a:lnSpc>
                <a:spcPct val="115000"/>
              </a:lnSpc>
              <a:spcBef>
                <a:spcPts val="0"/>
              </a:spcBef>
              <a:spcAft>
                <a:spcPts val="600"/>
              </a:spcAft>
              <a:buNone/>
              <a:defRPr sz="2200" b="1" i="1">
                <a:solidFill>
                  <a:schemeClr val="bg1"/>
                </a:solidFill>
                <a:latin typeface="Arial" pitchFamily="34" charset="0"/>
                <a:cs typeface="Arial" pitchFamily="34" charset="0"/>
              </a:defRPr>
            </a:lvl2pPr>
            <a:lvl3pPr marL="804672" indent="-228600">
              <a:lnSpc>
                <a:spcPct val="115000"/>
              </a:lnSpc>
              <a:spcBef>
                <a:spcPts val="0"/>
              </a:spcBef>
              <a:spcAft>
                <a:spcPts val="600"/>
              </a:spcAft>
              <a:buFont typeface="Arial" pitchFamily="34" charset="0"/>
              <a:buNone/>
              <a:defRPr sz="2200" b="1" i="1">
                <a:solidFill>
                  <a:schemeClr val="bg1"/>
                </a:solidFill>
                <a:latin typeface="Arial" pitchFamily="34" charset="0"/>
                <a:cs typeface="Arial" pitchFamily="34" charset="0"/>
              </a:defRPr>
            </a:lvl3pPr>
            <a:lvl4pPr marL="1115568" indent="-228600">
              <a:lnSpc>
                <a:spcPct val="115000"/>
              </a:lnSpc>
              <a:spcBef>
                <a:spcPts val="0"/>
              </a:spcBef>
              <a:spcAft>
                <a:spcPts val="600"/>
              </a:spcAft>
              <a:buNone/>
              <a:defRPr sz="2200" b="1" i="1">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
        <p:nvSpPr>
          <p:cNvPr id="3" name="Content Placeholder 2"/>
          <p:cNvSpPr>
            <a:spLocks noGrp="1"/>
          </p:cNvSpPr>
          <p:nvPr>
            <p:ph idx="11"/>
          </p:nvPr>
        </p:nvSpPr>
        <p:spPr>
          <a:xfrm>
            <a:off x="4727642" y="1245139"/>
            <a:ext cx="4114801" cy="4766555"/>
          </a:xfrm>
          <a:prstGeom prst="rect">
            <a:avLst/>
          </a:prstGeom>
        </p:spPr>
        <p:txBody>
          <a:bodyPr/>
          <a:lstStyle>
            <a:lvl1pPr marL="0" indent="0">
              <a:lnSpc>
                <a:spcPct val="115000"/>
              </a:lnSpc>
              <a:spcBef>
                <a:spcPts val="0"/>
              </a:spcBef>
              <a:spcAft>
                <a:spcPts val="600"/>
              </a:spcAft>
              <a:buNone/>
              <a:tabLst/>
              <a:defRPr sz="2200" b="1" i="1">
                <a:latin typeface="Arial" pitchFamily="34" charset="0"/>
                <a:cs typeface="Arial" pitchFamily="34" charset="0"/>
              </a:defRPr>
            </a:lvl1pPr>
            <a:lvl2pPr marL="521208" indent="-228600">
              <a:lnSpc>
                <a:spcPct val="115000"/>
              </a:lnSpc>
              <a:spcBef>
                <a:spcPts val="0"/>
              </a:spcBef>
              <a:spcAft>
                <a:spcPts val="600"/>
              </a:spcAft>
              <a:defRPr b="1">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latin typeface="Arial" pitchFamily="34" charset="0"/>
                <a:cs typeface="Arial" pitchFamily="34" charset="0"/>
              </a:defRPr>
            </a:lvl3pPr>
            <a:lvl4pPr marL="1115568" indent="-228600">
              <a:lnSpc>
                <a:spcPct val="115000"/>
              </a:lnSpc>
              <a:spcBef>
                <a:spcPts val="0"/>
              </a:spcBef>
              <a:spcAft>
                <a:spcPts val="600"/>
              </a:spcAft>
              <a:defRPr sz="1200" b="1">
                <a:latin typeface="Arial" pitchFamily="34" charset="0"/>
                <a:cs typeface="Arial" pitchFamily="34" charset="0"/>
              </a:defRPr>
            </a:lvl4pPr>
            <a:lvl5pPr>
              <a:defRPr b="1">
                <a:latin typeface="Arial" pitchFamily="34" charset="0"/>
                <a:cs typeface="Arial" pitchFamily="34" charset="0"/>
              </a:defRPr>
            </a:lvl5pPr>
          </a:lstStyle>
          <a:p>
            <a:pPr lvl="0"/>
            <a:endParaRPr lang="en-US" dirty="0"/>
          </a:p>
        </p:txBody>
      </p:sp>
      <p:sp>
        <p:nvSpPr>
          <p:cNvPr id="5"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2" name="Text Placeholder 5"/>
          <p:cNvSpPr>
            <a:spLocks noGrp="1"/>
          </p:cNvSpPr>
          <p:nvPr>
            <p:ph type="body" sz="quarter" idx="10"/>
          </p:nvPr>
        </p:nvSpPr>
        <p:spPr>
          <a:xfrm>
            <a:off x="291830" y="1254868"/>
            <a:ext cx="8608979" cy="4756826"/>
          </a:xfrm>
          <a:prstGeom prst="rect">
            <a:avLst/>
          </a:prstGeom>
        </p:spPr>
        <p:txBody>
          <a:bodyPr/>
          <a:lstStyle>
            <a:lvl1pPr marL="0" indent="0" algn="ctr">
              <a:lnSpc>
                <a:spcPct val="115000"/>
              </a:lnSpc>
              <a:spcBef>
                <a:spcPts val="0"/>
              </a:spcBef>
              <a:spcAft>
                <a:spcPts val="600"/>
              </a:spcAft>
              <a:buNone/>
              <a:tabLst/>
              <a:defRPr sz="2200" b="1" i="1">
                <a:solidFill>
                  <a:schemeClr val="bg1"/>
                </a:solidFill>
                <a:latin typeface="Arial" pitchFamily="34" charset="0"/>
                <a:cs typeface="Arial" pitchFamily="34" charset="0"/>
              </a:defRPr>
            </a:lvl1pPr>
            <a:lvl2pPr marL="521208" indent="-228600">
              <a:lnSpc>
                <a:spcPct val="115000"/>
              </a:lnSpc>
              <a:spcBef>
                <a:spcPts val="0"/>
              </a:spcBef>
              <a:spcAft>
                <a:spcPts val="600"/>
              </a:spcAft>
              <a:buNone/>
              <a:defRPr sz="2200" b="1" i="1">
                <a:solidFill>
                  <a:schemeClr val="bg1"/>
                </a:solidFill>
                <a:latin typeface="Arial" pitchFamily="34" charset="0"/>
                <a:cs typeface="Arial" pitchFamily="34" charset="0"/>
              </a:defRPr>
            </a:lvl2pPr>
            <a:lvl3pPr marL="804672" indent="-228600">
              <a:lnSpc>
                <a:spcPct val="115000"/>
              </a:lnSpc>
              <a:spcBef>
                <a:spcPts val="0"/>
              </a:spcBef>
              <a:spcAft>
                <a:spcPts val="600"/>
              </a:spcAft>
              <a:buFont typeface="Arial" pitchFamily="34" charset="0"/>
              <a:buNone/>
              <a:defRPr sz="2200" b="1" i="1">
                <a:solidFill>
                  <a:schemeClr val="bg1"/>
                </a:solidFill>
                <a:latin typeface="Arial" pitchFamily="34" charset="0"/>
                <a:cs typeface="Arial" pitchFamily="34" charset="0"/>
              </a:defRPr>
            </a:lvl3pPr>
            <a:lvl4pPr marL="1115568" indent="-228600">
              <a:lnSpc>
                <a:spcPct val="115000"/>
              </a:lnSpc>
              <a:spcBef>
                <a:spcPts val="0"/>
              </a:spcBef>
              <a:spcAft>
                <a:spcPts val="600"/>
              </a:spcAft>
              <a:buNone/>
              <a:defRPr sz="2200" b="1" i="1">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
        <p:nvSpPr>
          <p:cNvPr id="4"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pic>
        <p:nvPicPr>
          <p:cNvPr id="4" name="Picture 10" descr="D:\Bharti\Bharti's Projects\PPT Templates\US Army\top bar1.png"/>
          <p:cNvPicPr>
            <a:picLocks noChangeAspect="1" noChangeArrowheads="1"/>
          </p:cNvPicPr>
          <p:nvPr userDrawn="1"/>
        </p:nvPicPr>
        <p:blipFill>
          <a:blip r:embed="rId2" cstate="print"/>
          <a:srcRect b="4819"/>
          <a:stretch>
            <a:fillRect/>
          </a:stretch>
        </p:blipFill>
        <p:spPr bwMode="auto">
          <a:xfrm>
            <a:off x="0" y="6089650"/>
            <a:ext cx="9144000" cy="768350"/>
          </a:xfrm>
          <a:prstGeom prst="rect">
            <a:avLst/>
          </a:prstGeom>
          <a:noFill/>
          <a:ln w="9525">
            <a:noFill/>
            <a:miter lim="800000"/>
            <a:headEnd/>
            <a:tailEnd/>
          </a:ln>
        </p:spPr>
      </p:pic>
      <p:sp>
        <p:nvSpPr>
          <p:cNvPr id="5" name="TextBox 16"/>
          <p:cNvSpPr txBox="1">
            <a:spLocks noChangeArrowheads="1"/>
          </p:cNvSpPr>
          <p:nvPr userDrawn="1"/>
        </p:nvSpPr>
        <p:spPr bwMode="white">
          <a:xfrm>
            <a:off x="569913" y="6184900"/>
            <a:ext cx="8001000" cy="461963"/>
          </a:xfrm>
          <a:prstGeom prst="rect">
            <a:avLst/>
          </a:prstGeom>
          <a:noFill/>
          <a:ln>
            <a:noFill/>
          </a:ln>
        </p:spPr>
        <p:txBody>
          <a:bodyPr>
            <a:spAutoFit/>
          </a:bodyPr>
          <a:lstStyle>
            <a:lvl1pPr eaLnBrk="0" hangingPunct="0">
              <a:defRPr sz="1200">
                <a:solidFill>
                  <a:schemeClr val="tx1"/>
                </a:solidFill>
                <a:latin typeface="Arial" pitchFamily="34" charset="0"/>
                <a:cs typeface="Arial" pitchFamily="34" charset="0"/>
              </a:defRPr>
            </a:lvl1pPr>
            <a:lvl2pPr marL="742950" indent="-285750" eaLnBrk="0" hangingPunct="0">
              <a:defRPr sz="1200">
                <a:solidFill>
                  <a:schemeClr val="tx1"/>
                </a:solidFill>
                <a:latin typeface="Arial" pitchFamily="34" charset="0"/>
                <a:cs typeface="Arial" pitchFamily="34" charset="0"/>
              </a:defRPr>
            </a:lvl2pPr>
            <a:lvl3pPr marL="1143000" indent="-228600" eaLnBrk="0" hangingPunct="0">
              <a:defRPr sz="1200">
                <a:solidFill>
                  <a:schemeClr val="tx1"/>
                </a:solidFill>
                <a:latin typeface="Arial" pitchFamily="34" charset="0"/>
                <a:cs typeface="Arial" pitchFamily="34" charset="0"/>
              </a:defRPr>
            </a:lvl3pPr>
            <a:lvl4pPr marL="1600200" indent="-228600" eaLnBrk="0" hangingPunct="0">
              <a:defRPr sz="1200">
                <a:solidFill>
                  <a:schemeClr val="tx1"/>
                </a:solidFill>
                <a:latin typeface="Arial" pitchFamily="34" charset="0"/>
                <a:cs typeface="Arial" pitchFamily="34" charset="0"/>
              </a:defRPr>
            </a:lvl4pPr>
            <a:lvl5pPr marL="2057400" indent="-228600" eaLnBrk="0" hangingPunct="0">
              <a:defRPr sz="12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cs typeface="Arial" pitchFamily="34" charset="0"/>
              </a:defRPr>
            </a:lvl9pPr>
          </a:lstStyle>
          <a:p>
            <a:pPr algn="ctr" eaLnBrk="1" fontAlgn="base" hangingPunct="1">
              <a:spcBef>
                <a:spcPct val="0"/>
              </a:spcBef>
              <a:spcAft>
                <a:spcPct val="0"/>
              </a:spcAft>
              <a:defRPr/>
            </a:pPr>
            <a:r>
              <a:rPr lang="en-US" sz="2400" b="1" i="1" dirty="0">
                <a:solidFill>
                  <a:srgbClr val="FFD531"/>
                </a:solidFill>
                <a:latin typeface="Franklin Gothic Medium" pitchFamily="34" charset="0"/>
                <a:ea typeface="ＭＳ Ｐゴシック" pitchFamily="34" charset="-128"/>
              </a:rPr>
              <a:t>SHARP Program: </a:t>
            </a:r>
            <a:r>
              <a:rPr lang="en-US" sz="2400" i="1" dirty="0">
                <a:solidFill>
                  <a:srgbClr val="FFD531"/>
                </a:solidFill>
                <a:latin typeface="Franklin Gothic Medium" pitchFamily="34" charset="0"/>
                <a:ea typeface="ＭＳ Ｐゴシック" pitchFamily="34" charset="-128"/>
              </a:rPr>
              <a:t>I AM THE FORCE BEHIND THE FIGHT </a:t>
            </a:r>
          </a:p>
        </p:txBody>
      </p:sp>
      <p:sp>
        <p:nvSpPr>
          <p:cNvPr id="6" name="TextBox 20"/>
          <p:cNvSpPr txBox="1">
            <a:spLocks noChangeArrowheads="1"/>
          </p:cNvSpPr>
          <p:nvPr userDrawn="1"/>
        </p:nvSpPr>
        <p:spPr bwMode="white">
          <a:xfrm>
            <a:off x="8510588" y="6508750"/>
            <a:ext cx="633412" cy="276225"/>
          </a:xfrm>
          <a:prstGeom prst="rect">
            <a:avLst/>
          </a:prstGeom>
          <a:noFill/>
          <a:ln>
            <a:noFill/>
          </a:ln>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fontAlgn="base">
              <a:spcBef>
                <a:spcPct val="0"/>
              </a:spcBef>
              <a:spcAft>
                <a:spcPct val="0"/>
              </a:spcAft>
              <a:defRPr/>
            </a:pPr>
            <a:fld id="{51391EE3-F013-4FBA-98CC-5660F9BBB36F}" type="slidenum">
              <a:rPr lang="en-US" smtClean="0">
                <a:solidFill>
                  <a:srgbClr val="898989"/>
                </a:solidFill>
                <a:cs typeface="Arial" pitchFamily="34" charset="0"/>
              </a:rPr>
              <a:pPr algn="ctr" fontAlgn="base">
                <a:spcBef>
                  <a:spcPct val="0"/>
                </a:spcBef>
                <a:spcAft>
                  <a:spcPct val="0"/>
                </a:spcAft>
                <a:defRPr/>
              </a:pPr>
              <a:t>‹#›</a:t>
            </a:fld>
            <a:endParaRPr lang="en-US" dirty="0">
              <a:solidFill>
                <a:srgbClr val="898989"/>
              </a:solidFill>
              <a:cs typeface="Arial" pitchFamily="34" charset="0"/>
            </a:endParaRPr>
          </a:p>
        </p:txBody>
      </p:sp>
      <p:cxnSp>
        <p:nvCxnSpPr>
          <p:cNvPr id="7" name="Straight Connector 6"/>
          <p:cNvCxnSpPr/>
          <p:nvPr userDrawn="1"/>
        </p:nvCxnSpPr>
        <p:spPr>
          <a:xfrm>
            <a:off x="350339" y="-3108325"/>
            <a:ext cx="4151300" cy="0"/>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4712721" y="-3108325"/>
            <a:ext cx="4151300" cy="0"/>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463626" y="3888922"/>
            <a:ext cx="2971800" cy="1588"/>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4708574" y="3888922"/>
            <a:ext cx="2971800" cy="1588"/>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sp>
        <p:nvSpPr>
          <p:cNvPr id="11" name="Oval 10"/>
          <p:cNvSpPr>
            <a:spLocks noChangeArrowheads="1"/>
          </p:cNvSpPr>
          <p:nvPr userDrawn="1"/>
        </p:nvSpPr>
        <p:spPr bwMode="auto">
          <a:xfrm>
            <a:off x="4540250" y="3863975"/>
            <a:ext cx="46038" cy="46038"/>
          </a:xfrm>
          <a:prstGeom prst="ellipse">
            <a:avLst/>
          </a:prstGeom>
          <a:solidFill>
            <a:schemeClr val="accent2"/>
          </a:solidFill>
          <a:ln w="38100">
            <a:solidFill>
              <a:schemeClr val="accent2"/>
            </a:solidFill>
            <a:round/>
            <a:headEnd/>
            <a:tailEnd/>
          </a:ln>
          <a:effectLst>
            <a:outerShdw blurRad="63500" algn="tl" rotWithShape="0">
              <a:srgbClr val="000000">
                <a:alpha val="54999"/>
              </a:srgbClr>
            </a:outerShdw>
          </a:effectLst>
        </p:spPr>
        <p:txBody>
          <a:bodyPr anchor="ctr"/>
          <a:lstStyle/>
          <a:p>
            <a:pPr algn="ctr" fontAlgn="base">
              <a:spcBef>
                <a:spcPct val="0"/>
              </a:spcBef>
              <a:spcAft>
                <a:spcPct val="0"/>
              </a:spcAft>
              <a:defRPr/>
            </a:pPr>
            <a:endParaRPr lang="en-US" sz="1200" dirty="0">
              <a:solidFill>
                <a:prstClr val="white"/>
              </a:solidFill>
              <a:ea typeface="MS PGothic" pitchFamily="34" charset="-128"/>
            </a:endParaRPr>
          </a:p>
        </p:txBody>
      </p:sp>
      <p:pic>
        <p:nvPicPr>
          <p:cNvPr id="12" name="Picture 12"/>
          <p:cNvPicPr>
            <a:picLocks noChangeAspect="1" noChangeArrowheads="1"/>
          </p:cNvPicPr>
          <p:nvPr userDrawn="1"/>
        </p:nvPicPr>
        <p:blipFill>
          <a:blip r:embed="rId3" cstate="print"/>
          <a:srcRect/>
          <a:stretch>
            <a:fillRect/>
          </a:stretch>
        </p:blipFill>
        <p:spPr bwMode="auto">
          <a:xfrm>
            <a:off x="1727200" y="9525"/>
            <a:ext cx="5668963" cy="879475"/>
          </a:xfrm>
          <a:prstGeom prst="rect">
            <a:avLst/>
          </a:prstGeom>
          <a:noFill/>
          <a:ln w="9525">
            <a:noFill/>
            <a:miter lim="800000"/>
            <a:headEnd/>
            <a:tailEnd/>
          </a:ln>
        </p:spPr>
      </p:pic>
      <p:sp>
        <p:nvSpPr>
          <p:cNvPr id="13" name="TextBox 20"/>
          <p:cNvSpPr txBox="1">
            <a:spLocks noChangeArrowheads="1"/>
          </p:cNvSpPr>
          <p:nvPr userDrawn="1"/>
        </p:nvSpPr>
        <p:spPr bwMode="white">
          <a:xfrm>
            <a:off x="8510588" y="6289675"/>
            <a:ext cx="633412" cy="276225"/>
          </a:xfrm>
          <a:prstGeom prst="rect">
            <a:avLst/>
          </a:prstGeom>
          <a:noFill/>
          <a:ln>
            <a:noFill/>
          </a:ln>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fontAlgn="base">
              <a:spcBef>
                <a:spcPct val="0"/>
              </a:spcBef>
              <a:spcAft>
                <a:spcPct val="0"/>
              </a:spcAft>
              <a:defRPr/>
            </a:pPr>
            <a:fld id="{FD1B5D39-2BF8-45F8-A687-9B94732DBAA4}" type="slidenum">
              <a:rPr lang="en-US" smtClean="0">
                <a:solidFill>
                  <a:srgbClr val="FFDD4F"/>
                </a:solidFill>
                <a:latin typeface="Myriad Pro" pitchFamily="34" charset="0"/>
              </a:rPr>
              <a:pPr algn="ctr" fontAlgn="base">
                <a:spcBef>
                  <a:spcPct val="0"/>
                </a:spcBef>
                <a:spcAft>
                  <a:spcPct val="0"/>
                </a:spcAft>
                <a:defRPr/>
              </a:pPr>
              <a:t>‹#›</a:t>
            </a:fld>
            <a:endParaRPr lang="en-US" dirty="0">
              <a:solidFill>
                <a:srgbClr val="FFDD4F"/>
              </a:solidFill>
              <a:latin typeface="Myriad Pro" pitchFamily="34" charset="0"/>
            </a:endParaRPr>
          </a:p>
        </p:txBody>
      </p:sp>
      <p:sp>
        <p:nvSpPr>
          <p:cNvPr id="25" name="Title 27"/>
          <p:cNvSpPr>
            <a:spLocks noGrp="1"/>
          </p:cNvSpPr>
          <p:nvPr>
            <p:ph type="ctrTitle"/>
          </p:nvPr>
        </p:nvSpPr>
        <p:spPr>
          <a:xfrm>
            <a:off x="433827" y="1774263"/>
            <a:ext cx="8305800" cy="1905000"/>
          </a:xfrm>
          <a:prstGeom prst="rect">
            <a:avLst/>
          </a:prstGeom>
          <a:ln w="6350" cap="rnd">
            <a:noFill/>
          </a:ln>
        </p:spPr>
        <p:txBody>
          <a:bodyPr anchor="b" anchorCtr="0">
            <a:noAutofit/>
          </a:bodyPr>
          <a:lstStyle>
            <a:lvl1pPr algn="ctr">
              <a:defRPr lang="en-US" sz="4400" b="1" i="1" dirty="0">
                <a:ln w="3200">
                  <a:noFill/>
                  <a:prstDash val="solid"/>
                  <a:round/>
                </a:ln>
                <a:solidFill>
                  <a:srgbClr val="9F883D"/>
                </a:solidFill>
                <a:effectLst/>
                <a:latin typeface="Arial" pitchFamily="34" charset="0"/>
                <a:cs typeface="Arial" pitchFamily="34" charset="0"/>
              </a:defRPr>
            </a:lvl1pPr>
          </a:lstStyle>
          <a:p>
            <a:r>
              <a:rPr lang="en-US"/>
              <a:t>Click to edit Master title style</a:t>
            </a:r>
            <a:endParaRPr lang="en-US" dirty="0"/>
          </a:p>
        </p:txBody>
      </p:sp>
      <p:sp>
        <p:nvSpPr>
          <p:cNvPr id="26" name="Subtitle 8"/>
          <p:cNvSpPr>
            <a:spLocks noGrp="1"/>
          </p:cNvSpPr>
          <p:nvPr>
            <p:ph type="subTitle" idx="1"/>
          </p:nvPr>
        </p:nvSpPr>
        <p:spPr>
          <a:xfrm>
            <a:off x="433827" y="4038600"/>
            <a:ext cx="8305800" cy="1143000"/>
          </a:xfrm>
          <a:prstGeom prst="rect">
            <a:avLst/>
          </a:prstGeom>
        </p:spPr>
        <p:txBody>
          <a:bodyPr>
            <a:noAutofit/>
          </a:bodyPr>
          <a:lstStyle>
            <a:lvl1pPr marL="0" indent="0" algn="ctr">
              <a:buNone/>
              <a:defRPr kumimoji="0" lang="en-US" sz="4000" b="1" i="0" kern="1200" spc="-100" baseline="0" dirty="0">
                <a:ln w="3200">
                  <a:noFill/>
                  <a:prstDash val="solid"/>
                  <a:round/>
                </a:ln>
                <a:solidFill>
                  <a:srgbClr val="5A5A59"/>
                </a:solidFill>
                <a:effectLst/>
                <a:latin typeface="Arial" pitchFamily="34" charset="0"/>
                <a:ea typeface="+mj-ea"/>
                <a:cs typeface="Arial"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Comparison">
    <p:spTree>
      <p:nvGrpSpPr>
        <p:cNvPr id="1" name=""/>
        <p:cNvGrpSpPr/>
        <p:nvPr/>
      </p:nvGrpSpPr>
      <p:grpSpPr>
        <a:xfrm>
          <a:off x="0" y="0"/>
          <a:ext cx="0" cy="0"/>
          <a:chOff x="0" y="0"/>
          <a:chExt cx="0" cy="0"/>
        </a:xfrm>
      </p:grpSpPr>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D0052B3-D105-48E5-A4F6-DA748D3575C1}" type="datetimeFigureOut">
              <a:rPr lang="en-US" smtClean="0">
                <a:solidFill>
                  <a:prstClr val="black">
                    <a:tint val="75000"/>
                  </a:prstClr>
                </a:solidFill>
              </a:rPr>
              <a:pPr/>
              <a:t>5/13/2024</a:t>
            </a:fld>
            <a:endParaRPr lang="en-US" dirty="0">
              <a:solidFill>
                <a:prstClr val="black">
                  <a:tint val="75000"/>
                </a:prstClr>
              </a:solidFill>
            </a:endParaRPr>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67BBA731-9BAD-4125-9E82-91446834D90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4072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alpha val="63136"/>
          </a:schemeClr>
        </a:solidFill>
        <a:effectLst/>
      </p:bgPr>
    </p:bg>
    <p:spTree>
      <p:nvGrpSpPr>
        <p:cNvPr id="1" name=""/>
        <p:cNvGrpSpPr/>
        <p:nvPr/>
      </p:nvGrpSpPr>
      <p:grpSpPr>
        <a:xfrm>
          <a:off x="0" y="0"/>
          <a:ext cx="0" cy="0"/>
          <a:chOff x="0" y="0"/>
          <a:chExt cx="0" cy="0"/>
        </a:xfrm>
      </p:grpSpPr>
      <p:pic>
        <p:nvPicPr>
          <p:cNvPr id="1026" name="Picture 10" descr="D:\Bharti\Bharti's Projects\PPT Templates\US Army\top bar1.png"/>
          <p:cNvPicPr>
            <a:picLocks noChangeAspect="1" noChangeArrowheads="1"/>
          </p:cNvPicPr>
          <p:nvPr userDrawn="1"/>
        </p:nvPicPr>
        <p:blipFill>
          <a:blip r:embed="rId11" cstate="print"/>
          <a:srcRect b="4819"/>
          <a:stretch>
            <a:fillRect/>
          </a:stretch>
        </p:blipFill>
        <p:spPr bwMode="auto">
          <a:xfrm>
            <a:off x="0" y="6089650"/>
            <a:ext cx="9144000" cy="768350"/>
          </a:xfrm>
          <a:prstGeom prst="rect">
            <a:avLst/>
          </a:prstGeom>
          <a:noFill/>
          <a:ln w="9525">
            <a:noFill/>
            <a:miter lim="800000"/>
            <a:headEnd/>
            <a:tailEnd/>
          </a:ln>
        </p:spPr>
      </p:pic>
      <p:pic>
        <p:nvPicPr>
          <p:cNvPr id="1027" name="Picture 9"/>
          <p:cNvPicPr>
            <a:picLocks noChangeAspect="1" noChangeArrowheads="1"/>
          </p:cNvPicPr>
          <p:nvPr userDrawn="1"/>
        </p:nvPicPr>
        <p:blipFill>
          <a:blip r:embed="rId12" cstate="print"/>
          <a:srcRect/>
          <a:stretch>
            <a:fillRect/>
          </a:stretch>
        </p:blipFill>
        <p:spPr bwMode="auto">
          <a:xfrm>
            <a:off x="55563" y="74613"/>
            <a:ext cx="4516437" cy="700087"/>
          </a:xfrm>
          <a:prstGeom prst="rect">
            <a:avLst/>
          </a:prstGeom>
          <a:noFill/>
          <a:ln w="9525">
            <a:noFill/>
            <a:miter lim="800000"/>
            <a:headEnd/>
            <a:tailEnd/>
          </a:ln>
        </p:spPr>
      </p:pic>
      <p:sp>
        <p:nvSpPr>
          <p:cNvPr id="8" name="TextBox 16"/>
          <p:cNvSpPr txBox="1">
            <a:spLocks noChangeArrowheads="1"/>
          </p:cNvSpPr>
          <p:nvPr userDrawn="1"/>
        </p:nvSpPr>
        <p:spPr bwMode="white">
          <a:xfrm>
            <a:off x="569913" y="6184900"/>
            <a:ext cx="8001000" cy="461963"/>
          </a:xfrm>
          <a:prstGeom prst="rect">
            <a:avLst/>
          </a:prstGeom>
          <a:noFill/>
          <a:ln>
            <a:noFill/>
          </a:ln>
        </p:spPr>
        <p:txBody>
          <a:bodyPr>
            <a:spAutoFit/>
          </a:bodyPr>
          <a:lstStyle>
            <a:lvl1pPr eaLnBrk="0" hangingPunct="0">
              <a:defRPr sz="1200">
                <a:solidFill>
                  <a:schemeClr val="tx1"/>
                </a:solidFill>
                <a:latin typeface="Arial" pitchFamily="34" charset="0"/>
                <a:cs typeface="Arial" pitchFamily="34" charset="0"/>
              </a:defRPr>
            </a:lvl1pPr>
            <a:lvl2pPr marL="742950" indent="-285750" eaLnBrk="0" hangingPunct="0">
              <a:defRPr sz="1200">
                <a:solidFill>
                  <a:schemeClr val="tx1"/>
                </a:solidFill>
                <a:latin typeface="Arial" pitchFamily="34" charset="0"/>
                <a:cs typeface="Arial" pitchFamily="34" charset="0"/>
              </a:defRPr>
            </a:lvl2pPr>
            <a:lvl3pPr marL="1143000" indent="-228600" eaLnBrk="0" hangingPunct="0">
              <a:defRPr sz="1200">
                <a:solidFill>
                  <a:schemeClr val="tx1"/>
                </a:solidFill>
                <a:latin typeface="Arial" pitchFamily="34" charset="0"/>
                <a:cs typeface="Arial" pitchFamily="34" charset="0"/>
              </a:defRPr>
            </a:lvl3pPr>
            <a:lvl4pPr marL="1600200" indent="-228600" eaLnBrk="0" hangingPunct="0">
              <a:defRPr sz="1200">
                <a:solidFill>
                  <a:schemeClr val="tx1"/>
                </a:solidFill>
                <a:latin typeface="Arial" pitchFamily="34" charset="0"/>
                <a:cs typeface="Arial" pitchFamily="34" charset="0"/>
              </a:defRPr>
            </a:lvl4pPr>
            <a:lvl5pPr marL="2057400" indent="-228600" eaLnBrk="0" hangingPunct="0">
              <a:defRPr sz="12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cs typeface="Arial" pitchFamily="34" charset="0"/>
              </a:defRPr>
            </a:lvl9pPr>
          </a:lstStyle>
          <a:p>
            <a:pPr algn="ctr" eaLnBrk="1" fontAlgn="base" hangingPunct="1">
              <a:spcBef>
                <a:spcPct val="0"/>
              </a:spcBef>
              <a:spcAft>
                <a:spcPct val="0"/>
              </a:spcAft>
              <a:defRPr/>
            </a:pPr>
            <a:r>
              <a:rPr lang="en-US" sz="2400" b="1" i="1" dirty="0">
                <a:solidFill>
                  <a:srgbClr val="FFD531"/>
                </a:solidFill>
                <a:latin typeface="Franklin Gothic Medium" pitchFamily="34" charset="0"/>
                <a:ea typeface="ＭＳ Ｐゴシック" pitchFamily="34" charset="-128"/>
              </a:rPr>
              <a:t>SHARP Program: </a:t>
            </a:r>
            <a:r>
              <a:rPr lang="en-US" sz="2400" i="1" dirty="0">
                <a:solidFill>
                  <a:srgbClr val="FFD531"/>
                </a:solidFill>
                <a:latin typeface="Franklin Gothic Medium" pitchFamily="34" charset="0"/>
                <a:ea typeface="ＭＳ Ｐゴシック" pitchFamily="34" charset="-128"/>
              </a:rPr>
              <a:t>I AM THE FORCE BEHIND THE FIGHT </a:t>
            </a:r>
          </a:p>
        </p:txBody>
      </p:sp>
      <p:sp>
        <p:nvSpPr>
          <p:cNvPr id="1029" name="TextBox 20"/>
          <p:cNvSpPr txBox="1">
            <a:spLocks noChangeArrowheads="1"/>
          </p:cNvSpPr>
          <p:nvPr userDrawn="1"/>
        </p:nvSpPr>
        <p:spPr bwMode="white">
          <a:xfrm>
            <a:off x="8510588" y="6289675"/>
            <a:ext cx="633412" cy="276225"/>
          </a:xfrm>
          <a:prstGeom prst="rect">
            <a:avLst/>
          </a:prstGeom>
          <a:noFill/>
          <a:ln>
            <a:noFill/>
          </a:ln>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fontAlgn="base">
              <a:spcBef>
                <a:spcPct val="0"/>
              </a:spcBef>
              <a:spcAft>
                <a:spcPct val="0"/>
              </a:spcAft>
              <a:defRPr/>
            </a:pPr>
            <a:fld id="{6F4DAEDE-448A-4247-A547-6C1575F45AFB}" type="slidenum">
              <a:rPr lang="en-US" smtClean="0">
                <a:solidFill>
                  <a:srgbClr val="FFDD4F"/>
                </a:solidFill>
                <a:cs typeface="Arial" pitchFamily="34" charset="0"/>
              </a:rPr>
              <a:pPr algn="ctr" fontAlgn="base">
                <a:spcBef>
                  <a:spcPct val="0"/>
                </a:spcBef>
                <a:spcAft>
                  <a:spcPct val="0"/>
                </a:spcAft>
                <a:defRPr/>
              </a:pPr>
              <a:t>‹#›</a:t>
            </a:fld>
            <a:endParaRPr lang="en-US" dirty="0">
              <a:solidFill>
                <a:srgbClr val="FFDD4F"/>
              </a:solidFill>
              <a:cs typeface="Arial" pitchFamily="34" charset="0"/>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82" r:id="rId9"/>
  </p:sldLayoutIdLst>
  <p:transition/>
  <p:txStyles>
    <p:titleStyle>
      <a:lvl1pPr algn="r" rtl="0" eaLnBrk="0" fontAlgn="base" hangingPunct="0">
        <a:spcBef>
          <a:spcPct val="0"/>
        </a:spcBef>
        <a:spcAft>
          <a:spcPct val="0"/>
        </a:spcAft>
        <a:defRPr lang="en-US" sz="3200" kern="1200" spc="-100" dirty="0">
          <a:ln w="3200">
            <a:solidFill>
              <a:schemeClr val="bg2">
                <a:shade val="75000"/>
                <a:alpha val="25000"/>
              </a:schemeClr>
            </a:solidFill>
            <a:prstDash val="solid"/>
            <a:round/>
          </a:ln>
          <a:solidFill>
            <a:srgbClr val="FFD531"/>
          </a:solidFill>
          <a:latin typeface="Arial" pitchFamily="34" charset="0"/>
          <a:ea typeface="MS PGothic" pitchFamily="34" charset="-128"/>
          <a:cs typeface="Arial" pitchFamily="34" charset="0"/>
        </a:defRPr>
      </a:lvl1pPr>
      <a:lvl2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2pPr>
      <a:lvl3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3pPr>
      <a:lvl4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4pPr>
      <a:lvl5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5pPr>
      <a:lvl6pPr marL="457200" algn="r" rtl="0" eaLnBrk="1" fontAlgn="base" hangingPunct="1">
        <a:spcBef>
          <a:spcPct val="0"/>
        </a:spcBef>
        <a:spcAft>
          <a:spcPct val="0"/>
        </a:spcAft>
        <a:defRPr sz="3200">
          <a:solidFill>
            <a:schemeClr val="tx1"/>
          </a:solidFill>
          <a:latin typeface="Arial" pitchFamily="34" charset="0"/>
          <a:cs typeface="Arial" pitchFamily="34" charset="0"/>
        </a:defRPr>
      </a:lvl6pPr>
      <a:lvl7pPr marL="914400" algn="r" rtl="0" eaLnBrk="1" fontAlgn="base" hangingPunct="1">
        <a:spcBef>
          <a:spcPct val="0"/>
        </a:spcBef>
        <a:spcAft>
          <a:spcPct val="0"/>
        </a:spcAft>
        <a:defRPr sz="3200">
          <a:solidFill>
            <a:schemeClr val="tx1"/>
          </a:solidFill>
          <a:latin typeface="Arial" pitchFamily="34" charset="0"/>
          <a:cs typeface="Arial" pitchFamily="34" charset="0"/>
        </a:defRPr>
      </a:lvl7pPr>
      <a:lvl8pPr marL="1371600" algn="r" rtl="0" eaLnBrk="1" fontAlgn="base" hangingPunct="1">
        <a:spcBef>
          <a:spcPct val="0"/>
        </a:spcBef>
        <a:spcAft>
          <a:spcPct val="0"/>
        </a:spcAft>
        <a:defRPr sz="3200">
          <a:solidFill>
            <a:schemeClr val="tx1"/>
          </a:solidFill>
          <a:latin typeface="Arial" pitchFamily="34" charset="0"/>
          <a:cs typeface="Arial" pitchFamily="34" charset="0"/>
        </a:defRPr>
      </a:lvl8pPr>
      <a:lvl9pPr marL="1828800" algn="r" rtl="0" eaLnBrk="1" fontAlgn="base" hangingPunct="1">
        <a:spcBef>
          <a:spcPct val="0"/>
        </a:spcBef>
        <a:spcAft>
          <a:spcPct val="0"/>
        </a:spcAft>
        <a:defRPr sz="3200">
          <a:solidFill>
            <a:schemeClr val="tx1"/>
          </a:solidFill>
          <a:latin typeface="Arial" pitchFamily="34" charset="0"/>
          <a:cs typeface="Arial" pitchFamily="34" charset="0"/>
        </a:defRPr>
      </a:lvl9pPr>
    </p:titleStyle>
    <p:bodyStyle>
      <a:lvl1pPr marL="341313" indent="-341313" algn="l" rtl="0" eaLnBrk="0" fontAlgn="base" hangingPunct="0">
        <a:spcBef>
          <a:spcPts val="600"/>
        </a:spcBef>
        <a:spcAft>
          <a:spcPts val="1200"/>
        </a:spcAft>
        <a:buClr>
          <a:srgbClr val="2D2901"/>
        </a:buClr>
        <a:buSzPct val="85000"/>
        <a:buFont typeface="Arial" pitchFamily="34" charset="0"/>
        <a:buChar char="•"/>
        <a:tabLst>
          <a:tab pos="341313" algn="l"/>
        </a:tabLst>
        <a:defRPr sz="2200" kern="1200">
          <a:solidFill>
            <a:schemeClr val="bg1"/>
          </a:solidFill>
          <a:latin typeface="Myriad Pro"/>
          <a:ea typeface="MS PGothic" pitchFamily="34" charset="-128"/>
          <a:cs typeface="Myriad Pro"/>
        </a:defRPr>
      </a:lvl1pPr>
      <a:lvl2pPr marL="639763" indent="-273050" algn="l" rtl="0" eaLnBrk="0" fontAlgn="base" hangingPunct="0">
        <a:spcBef>
          <a:spcPts val="300"/>
        </a:spcBef>
        <a:spcAft>
          <a:spcPts val="1200"/>
        </a:spcAft>
        <a:buClr>
          <a:srgbClr val="222613"/>
        </a:buClr>
        <a:buSzPct val="100000"/>
        <a:buFont typeface="Lucida Grande"/>
        <a:buChar char="–"/>
        <a:defRPr sz="2000" kern="1200">
          <a:solidFill>
            <a:schemeClr val="bg1"/>
          </a:solidFill>
          <a:latin typeface="Myriad Pro"/>
          <a:ea typeface="Arial" charset="0"/>
          <a:cs typeface="Myriad Pro"/>
        </a:defRPr>
      </a:lvl2pPr>
      <a:lvl3pPr marL="1004888" indent="-228600" algn="l" rtl="0" eaLnBrk="0" fontAlgn="base" hangingPunct="0">
        <a:spcBef>
          <a:spcPts val="300"/>
        </a:spcBef>
        <a:spcAft>
          <a:spcPts val="1200"/>
        </a:spcAft>
        <a:buClr>
          <a:srgbClr val="222613"/>
        </a:buClr>
        <a:buSzPct val="85000"/>
        <a:buFont typeface="Wingdings" pitchFamily="2" charset="2"/>
        <a:buChar char="§"/>
        <a:defRPr kern="1200">
          <a:solidFill>
            <a:schemeClr val="bg1"/>
          </a:solidFill>
          <a:latin typeface="Myriad Pro"/>
          <a:ea typeface="Arial" charset="0"/>
          <a:cs typeface="Myriad Pro"/>
        </a:defRPr>
      </a:lvl3pPr>
      <a:lvl4pPr marL="1279525" indent="-228600" algn="l" rtl="0" eaLnBrk="0" fontAlgn="base" hangingPunct="0">
        <a:spcBef>
          <a:spcPts val="300"/>
        </a:spcBef>
        <a:spcAft>
          <a:spcPts val="1200"/>
        </a:spcAft>
        <a:buClr>
          <a:srgbClr val="222613"/>
        </a:buClr>
        <a:buSzPct val="75000"/>
        <a:buFont typeface="Courier New" pitchFamily="49" charset="0"/>
        <a:buChar char="o"/>
        <a:defRPr sz="1600" kern="1200">
          <a:solidFill>
            <a:schemeClr val="bg1"/>
          </a:solidFill>
          <a:latin typeface="Myriad Pro"/>
          <a:ea typeface="Arial" charset="0"/>
          <a:cs typeface="Myriad Pro"/>
        </a:defRPr>
      </a:lvl4pPr>
      <a:lvl5pPr marL="1554163" indent="-228600" algn="l" rtl="0" eaLnBrk="0" fontAlgn="base" hangingPunct="0">
        <a:spcBef>
          <a:spcPts val="338"/>
        </a:spcBef>
        <a:spcAft>
          <a:spcPts val="1200"/>
        </a:spcAft>
        <a:buClr>
          <a:srgbClr val="222613"/>
        </a:buClr>
        <a:buSzPct val="85000"/>
        <a:buFont typeface="Arial" pitchFamily="34" charset="0"/>
        <a:buChar char="•"/>
        <a:defRPr sz="1400" kern="1200">
          <a:solidFill>
            <a:schemeClr val="bg1"/>
          </a:solidFill>
          <a:latin typeface="Myriad Pro"/>
          <a:ea typeface="Arial" charset="0"/>
          <a:cs typeface="Myriad Pro"/>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97558" y="1981200"/>
            <a:ext cx="6858000" cy="156966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schemeClr val="bg1"/>
                </a:solidFill>
                <a:latin typeface="Arial" panose="020B0604020202020204" pitchFamily="34" charset="0"/>
                <a:cs typeface="Arial" panose="020B0604020202020204" pitchFamily="34" charset="0"/>
              </a:rPr>
              <a:t>2</a:t>
            </a:r>
            <a:r>
              <a:rPr kumimoji="0" lang="en-US" sz="3200" b="1" i="0" u="none"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ABCT SHARP</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schemeClr val="bg1"/>
                </a:solidFill>
                <a:latin typeface="Arial" panose="020B0604020202020204" pitchFamily="34" charset="0"/>
                <a:cs typeface="Arial" panose="020B0604020202020204" pitchFamily="34" charset="0"/>
              </a:rPr>
              <a:t>Annual Training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Module </a:t>
            </a:r>
            <a:r>
              <a:rPr lang="en-US" sz="3200" b="1" noProof="0" dirty="0">
                <a:solidFill>
                  <a:schemeClr val="bg1"/>
                </a:solidFill>
                <a:latin typeface="Arial" panose="020B0604020202020204" pitchFamily="34" charset="0"/>
                <a:cs typeface="Arial" panose="020B0604020202020204" pitchFamily="34" charset="0"/>
              </a:rPr>
              <a:t>5</a:t>
            </a:r>
            <a:r>
              <a:rPr kumimoji="0" lang="en-US" sz="3200" b="1" i="0" u="none"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Retaliation</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077833" y="0"/>
            <a:ext cx="1049755" cy="12441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8135" y="-21574"/>
            <a:ext cx="1169423" cy="13859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76615531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 of</a:t>
            </a:r>
            <a:br>
              <a:rPr lang="en-US" b="1" dirty="0"/>
            </a:br>
            <a:r>
              <a:rPr lang="en-US" b="1" dirty="0"/>
              <a:t>Retaliation</a:t>
            </a:r>
          </a:p>
        </p:txBody>
      </p:sp>
      <p:sp>
        <p:nvSpPr>
          <p:cNvPr id="6" name="Content Placeholder 5"/>
          <p:cNvSpPr>
            <a:spLocks noGrp="1"/>
          </p:cNvSpPr>
          <p:nvPr>
            <p:ph idx="1"/>
          </p:nvPr>
        </p:nvSpPr>
        <p:spPr>
          <a:xfrm>
            <a:off x="342900" y="1253331"/>
            <a:ext cx="8458200" cy="4351338"/>
          </a:xfrm>
        </p:spPr>
        <p:txBody>
          <a:bodyPr/>
          <a:lstStyle/>
          <a:p>
            <a:r>
              <a:rPr lang="en-US" b="1" dirty="0"/>
              <a:t>Retaliation</a:t>
            </a:r>
          </a:p>
          <a:p>
            <a:pPr lvl="1"/>
            <a:r>
              <a:rPr lang="en-US" sz="2200" dirty="0"/>
              <a:t>No Soldier may retaliate against a victim, alleged reported victim, or another member of the Armed Forces based on that individual's report of a criminal offense. </a:t>
            </a:r>
          </a:p>
          <a:p>
            <a:pPr lvl="1"/>
            <a:r>
              <a:rPr lang="en-US" sz="2200" dirty="0"/>
              <a:t>A Soldier who wrongfully takes or threatens to take an adverse personnel action against any person, or who withholds or threatens to withhold a favorable personnel action against any person for reporting or planning to report a criminal offense, or making or planning to make a protected communication, is guilty of retaliation.  </a:t>
            </a:r>
            <a:endParaRPr lang="en-US" sz="2200" b="1" dirty="0"/>
          </a:p>
          <a:p>
            <a:pPr lvl="1"/>
            <a:endParaRPr lang="en-US" sz="2200" dirty="0"/>
          </a:p>
        </p:txBody>
      </p:sp>
    </p:spTree>
    <p:extLst>
      <p:ext uri="{BB962C8B-B14F-4D97-AF65-F5344CB8AC3E}">
        <p14:creationId xmlns:p14="http://schemas.microsoft.com/office/powerpoint/2010/main" val="767297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Personnel Action</a:t>
            </a:r>
          </a:p>
        </p:txBody>
      </p:sp>
      <p:sp>
        <p:nvSpPr>
          <p:cNvPr id="3" name="Content Placeholder 2"/>
          <p:cNvSpPr>
            <a:spLocks noGrp="1"/>
          </p:cNvSpPr>
          <p:nvPr>
            <p:ph idx="1"/>
          </p:nvPr>
        </p:nvSpPr>
        <p:spPr>
          <a:xfrm>
            <a:off x="628650" y="1253331"/>
            <a:ext cx="7886700" cy="4351338"/>
          </a:xfrm>
        </p:spPr>
        <p:txBody>
          <a:bodyPr/>
          <a:lstStyle/>
          <a:p>
            <a:r>
              <a:rPr lang="en-US" b="1" dirty="0"/>
              <a:t>Personnel action </a:t>
            </a:r>
            <a:r>
              <a:rPr lang="en-US" dirty="0"/>
              <a:t>is defined as any action taken against a member of the Armed Forces that affects, or has the potential to affect, that member's current position or career. Such actions include a promotion; a disciplinary or other corrective action; a transfer or reassignment; a performance evaluation; a decision on pay, benefits, awards or training; referral for mental health evaluations and any other significant change in duties or responsibilities inconsistent with the member's grade. </a:t>
            </a:r>
          </a:p>
          <a:p>
            <a:r>
              <a:rPr lang="en-US" dirty="0"/>
              <a:t>Incidents of retaliation, reprisal, ostracism, and maltreatment violate good order and discipline, erode unit cohesion, and deter reporting of sexual assault incidents. </a:t>
            </a:r>
          </a:p>
        </p:txBody>
      </p:sp>
    </p:spTree>
    <p:extLst>
      <p:ext uri="{BB962C8B-B14F-4D97-AF65-F5344CB8AC3E}">
        <p14:creationId xmlns:p14="http://schemas.microsoft.com/office/powerpoint/2010/main" val="1326778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Elements of</a:t>
            </a:r>
            <a:br>
              <a:rPr lang="en-US" b="1" dirty="0"/>
            </a:br>
            <a:r>
              <a:rPr lang="en-US" b="1" dirty="0"/>
              <a:t>Retaliation</a:t>
            </a:r>
          </a:p>
        </p:txBody>
      </p:sp>
      <p:sp>
        <p:nvSpPr>
          <p:cNvPr id="3" name="Content Placeholder 2"/>
          <p:cNvSpPr>
            <a:spLocks noGrp="1"/>
          </p:cNvSpPr>
          <p:nvPr>
            <p:ph idx="1"/>
          </p:nvPr>
        </p:nvSpPr>
        <p:spPr>
          <a:xfrm>
            <a:off x="504825" y="1295400"/>
            <a:ext cx="8134350" cy="4729163"/>
          </a:xfrm>
        </p:spPr>
        <p:txBody>
          <a:bodyPr/>
          <a:lstStyle/>
          <a:p>
            <a:r>
              <a:rPr lang="en-US" sz="1750" b="1" dirty="0"/>
              <a:t>Retaliation </a:t>
            </a:r>
            <a:r>
              <a:rPr lang="en-US" sz="1750" dirty="0"/>
              <a:t>includes: </a:t>
            </a:r>
          </a:p>
          <a:p>
            <a:pPr lvl="1"/>
            <a:r>
              <a:rPr lang="en-US" sz="1750" dirty="0"/>
              <a:t>Ostracism – defined as excluding from social acceptance, privilege or friendship a victim or other member of the Armed Forces because: </a:t>
            </a:r>
          </a:p>
          <a:p>
            <a:pPr marL="366713" lvl="1" indent="0">
              <a:buNone/>
            </a:pPr>
            <a:r>
              <a:rPr lang="en-US" sz="1750" dirty="0"/>
              <a:t>	(a) The individual reported a criminal offense; </a:t>
            </a:r>
          </a:p>
          <a:p>
            <a:pPr marL="366713" lvl="1" indent="0">
              <a:buNone/>
            </a:pPr>
            <a:r>
              <a:rPr lang="en-US" sz="1750" dirty="0"/>
              <a:t>	(b) The individual was believed to have reported a criminal offense; and </a:t>
            </a:r>
          </a:p>
          <a:p>
            <a:pPr marL="366713" lvl="1" indent="0">
              <a:buNone/>
            </a:pPr>
            <a:r>
              <a:rPr lang="en-US" sz="1750" dirty="0"/>
              <a:t>	(c) The ostracism was motivated by the intent to discourage reporting 	of a criminal offense or otherwise to discourage the due administration 	of justice; and acts of cruelty, oppression, or maltreatment committed 	against a victim, an alleged victim or another member of the Armed 	Forces by peers or other persons, because the individual reported a 	criminal offense or was believed to have reported a criminal offense. </a:t>
            </a:r>
          </a:p>
          <a:p>
            <a:pPr marL="366713" lvl="1" indent="0">
              <a:buNone/>
            </a:pPr>
            <a:endParaRPr lang="en-US" sz="1750" dirty="0"/>
          </a:p>
          <a:p>
            <a:pPr marL="0" indent="0">
              <a:buNone/>
            </a:pPr>
            <a:r>
              <a:rPr lang="en-US" sz="1750" dirty="0"/>
              <a:t>	</a:t>
            </a:r>
          </a:p>
        </p:txBody>
      </p:sp>
    </p:spTree>
    <p:extLst>
      <p:ext uri="{BB962C8B-B14F-4D97-AF65-F5344CB8AC3E}">
        <p14:creationId xmlns:p14="http://schemas.microsoft.com/office/powerpoint/2010/main" val="2665831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Army Policy on</a:t>
            </a:r>
            <a:br>
              <a:rPr lang="en-US" b="1" dirty="0"/>
            </a:br>
            <a:r>
              <a:rPr lang="en-US" b="1" dirty="0"/>
              <a:t>Retaliation</a:t>
            </a:r>
          </a:p>
        </p:txBody>
      </p:sp>
      <p:sp>
        <p:nvSpPr>
          <p:cNvPr id="3" name="Content Placeholder 2"/>
          <p:cNvSpPr>
            <a:spLocks noGrp="1"/>
          </p:cNvSpPr>
          <p:nvPr>
            <p:ph idx="1"/>
          </p:nvPr>
        </p:nvSpPr>
        <p:spPr>
          <a:xfrm>
            <a:off x="342900" y="1524000"/>
            <a:ext cx="8458200" cy="4495800"/>
          </a:xfrm>
        </p:spPr>
        <p:txBody>
          <a:bodyPr/>
          <a:lstStyle/>
          <a:p>
            <a:pPr lvl="1">
              <a:buFont typeface="Arial" panose="020B0604020202020204" pitchFamily="34" charset="0"/>
              <a:buChar char="•"/>
            </a:pPr>
            <a:r>
              <a:rPr lang="en-US" sz="1800" dirty="0"/>
              <a:t>No soldier may retaliate against a victim, an alleged victim or another member of the Armed Forces based on that individual’s report of a criminal offense. </a:t>
            </a:r>
          </a:p>
          <a:p>
            <a:pPr lvl="1">
              <a:buFont typeface="Arial" panose="020B0604020202020204" pitchFamily="34" charset="0"/>
              <a:buChar char="•"/>
            </a:pPr>
            <a:r>
              <a:rPr lang="en-US" sz="1800" dirty="0"/>
              <a:t>All reports of retaliatory behavior must be investigated, including actions against other individuals (for example, family members) intended to harm or influence a Soldier. </a:t>
            </a:r>
          </a:p>
          <a:p>
            <a:pPr lvl="1">
              <a:buFont typeface="Arial" panose="020B0604020202020204" pitchFamily="34" charset="0"/>
              <a:buChar char="•"/>
            </a:pPr>
            <a:r>
              <a:rPr lang="en-US" sz="1800" dirty="0"/>
              <a:t>Allegations of retaliation will be investigated by the Inspector General (IG). </a:t>
            </a:r>
          </a:p>
          <a:p>
            <a:pPr lvl="1">
              <a:buFont typeface="Arial" panose="020B0604020202020204" pitchFamily="34" charset="0"/>
              <a:buChar char="•"/>
            </a:pPr>
            <a:r>
              <a:rPr lang="en-US" sz="1800" dirty="0"/>
              <a:t>IAW Army Directive 2015-16, allegations of retaliation against a victim, witness, intervener, SARC’s, VA’s, or first responders should be referred to a battalion or higher commander to develop a plan to immediately address the issue.</a:t>
            </a:r>
          </a:p>
          <a:p>
            <a:endParaRPr lang="en-US" sz="1800" dirty="0"/>
          </a:p>
          <a:p>
            <a:endParaRPr lang="en-US" sz="1800" dirty="0"/>
          </a:p>
        </p:txBody>
      </p:sp>
    </p:spTree>
    <p:extLst>
      <p:ext uri="{BB962C8B-B14F-4D97-AF65-F5344CB8AC3E}">
        <p14:creationId xmlns:p14="http://schemas.microsoft.com/office/powerpoint/2010/main" val="724043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Victims’ Rights</a:t>
            </a:r>
            <a:endParaRPr lang="en-US" dirty="0"/>
          </a:p>
        </p:txBody>
      </p:sp>
      <p:sp>
        <p:nvSpPr>
          <p:cNvPr id="3" name="Content Placeholder 2"/>
          <p:cNvSpPr>
            <a:spLocks noGrp="1"/>
          </p:cNvSpPr>
          <p:nvPr>
            <p:ph idx="1"/>
          </p:nvPr>
        </p:nvSpPr>
        <p:spPr>
          <a:xfrm>
            <a:off x="304800" y="1295400"/>
            <a:ext cx="8534400" cy="4351338"/>
          </a:xfrm>
        </p:spPr>
        <p:txBody>
          <a:bodyPr/>
          <a:lstStyle/>
          <a:p>
            <a:r>
              <a:rPr lang="en-US" sz="1900" dirty="0"/>
              <a:t>All personnel in the victim’s chain of command, officer and enlisted, when they become aware of allegations of retaliation, reprisal, ostracism, or maltreatment, are required to take appropriate measures to protect the victim. </a:t>
            </a:r>
          </a:p>
          <a:p>
            <a:r>
              <a:rPr lang="en-US" sz="1900" dirty="0"/>
              <a:t>Victims can seek assistance on how to report allegations of retaliation by requesting assistance from: </a:t>
            </a:r>
          </a:p>
          <a:p>
            <a:pPr lvl="1"/>
            <a:r>
              <a:rPr lang="en-US" sz="1700" dirty="0"/>
              <a:t>Sexual Assault Response Coordinator (SARC) </a:t>
            </a:r>
          </a:p>
          <a:p>
            <a:pPr lvl="1"/>
            <a:r>
              <a:rPr lang="en-US" sz="1700" dirty="0"/>
              <a:t>Victim Advocate (VA) </a:t>
            </a:r>
          </a:p>
          <a:p>
            <a:pPr lvl="1"/>
            <a:r>
              <a:rPr lang="en-US" sz="1700" dirty="0"/>
              <a:t>Inspector General (IG) </a:t>
            </a:r>
          </a:p>
          <a:p>
            <a:pPr lvl="1"/>
            <a:r>
              <a:rPr lang="en-US" sz="1700" dirty="0"/>
              <a:t>Immediate Commander </a:t>
            </a:r>
          </a:p>
          <a:p>
            <a:pPr lvl="1"/>
            <a:r>
              <a:rPr lang="en-US" sz="1700" dirty="0"/>
              <a:t>A commander outside chain of command </a:t>
            </a:r>
          </a:p>
          <a:p>
            <a:pPr marL="0" indent="0">
              <a:buNone/>
            </a:pPr>
            <a:endParaRPr lang="en-US" dirty="0"/>
          </a:p>
        </p:txBody>
      </p:sp>
    </p:spTree>
    <p:extLst>
      <p:ext uri="{BB962C8B-B14F-4D97-AF65-F5344CB8AC3E}">
        <p14:creationId xmlns:p14="http://schemas.microsoft.com/office/powerpoint/2010/main" val="357037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5872-21BA-0F89-4962-25F7B063B6E6}"/>
              </a:ext>
            </a:extLst>
          </p:cNvPr>
          <p:cNvSpPr>
            <a:spLocks noGrp="1"/>
          </p:cNvSpPr>
          <p:nvPr>
            <p:ph type="title"/>
          </p:nvPr>
        </p:nvSpPr>
        <p:spPr/>
        <p:txBody>
          <a:bodyPr/>
          <a:lstStyle/>
          <a:p>
            <a:r>
              <a:rPr lang="en-US" b="1" dirty="0"/>
              <a:t>SHARP</a:t>
            </a:r>
            <a:br>
              <a:rPr lang="en-US" b="1" dirty="0"/>
            </a:br>
            <a:r>
              <a:rPr lang="en-US" b="1" dirty="0"/>
              <a:t>POCs</a:t>
            </a:r>
          </a:p>
        </p:txBody>
      </p:sp>
      <p:sp>
        <p:nvSpPr>
          <p:cNvPr id="3" name="Content Placeholder 2">
            <a:extLst>
              <a:ext uri="{FF2B5EF4-FFF2-40B4-BE49-F238E27FC236}">
                <a16:creationId xmlns:a16="http://schemas.microsoft.com/office/drawing/2014/main" id="{BD08EF58-7113-C3D0-E583-6CDD9C3B610F}"/>
              </a:ext>
            </a:extLst>
          </p:cNvPr>
          <p:cNvSpPr>
            <a:spLocks noGrp="1"/>
          </p:cNvSpPr>
          <p:nvPr>
            <p:ph idx="1"/>
          </p:nvPr>
        </p:nvSpPr>
        <p:spPr>
          <a:xfrm>
            <a:off x="628650" y="1447800"/>
            <a:ext cx="7886700" cy="4351338"/>
          </a:xfrm>
        </p:spPr>
        <p:txBody>
          <a:bodyPr/>
          <a:lstStyle/>
          <a:p>
            <a:pPr marL="0" indent="0" algn="ctr">
              <a:buNone/>
            </a:pPr>
            <a:r>
              <a:rPr lang="en-US" b="1" u="sng" dirty="0"/>
              <a:t>DoD SAFE Hotline </a:t>
            </a:r>
          </a:p>
          <a:p>
            <a:pPr marL="0" indent="0" algn="ctr">
              <a:buNone/>
            </a:pPr>
            <a:r>
              <a:rPr lang="en-US" dirty="0"/>
              <a:t>877-995-5247</a:t>
            </a:r>
          </a:p>
          <a:p>
            <a:pPr marL="0" indent="0" algn="ctr">
              <a:buNone/>
            </a:pPr>
            <a:r>
              <a:rPr lang="en-US" b="1" u="sng" dirty="0"/>
              <a:t>Fort Riley 24/7 SHARP Hotline</a:t>
            </a:r>
          </a:p>
          <a:p>
            <a:pPr marL="0" indent="0" algn="ctr">
              <a:buNone/>
            </a:pPr>
            <a:r>
              <a:rPr lang="en-US" dirty="0"/>
              <a:t>785-307-9338</a:t>
            </a:r>
          </a:p>
          <a:p>
            <a:pPr marL="0" indent="0" algn="ctr">
              <a:buNone/>
            </a:pPr>
            <a:r>
              <a:rPr lang="en-US" b="1" u="sng" dirty="0"/>
              <a:t>Brigade SARC</a:t>
            </a:r>
          </a:p>
          <a:p>
            <a:pPr marL="0" indent="0" algn="ctr">
              <a:buNone/>
            </a:pPr>
            <a:r>
              <a:rPr lang="en-US" dirty="0"/>
              <a:t>785-307-2090</a:t>
            </a:r>
          </a:p>
          <a:p>
            <a:pPr marL="0" indent="0" algn="ctr">
              <a:buNone/>
            </a:pPr>
            <a:r>
              <a:rPr lang="en-US" b="1" u="sng" dirty="0"/>
              <a:t>Brigade VA</a:t>
            </a:r>
          </a:p>
          <a:p>
            <a:pPr marL="0" indent="0" algn="ctr">
              <a:buNone/>
            </a:pPr>
            <a:r>
              <a:rPr lang="en-US" dirty="0"/>
              <a:t>785-307-8842</a:t>
            </a:r>
          </a:p>
        </p:txBody>
      </p:sp>
    </p:spTree>
    <p:extLst>
      <p:ext uri="{BB962C8B-B14F-4D97-AF65-F5344CB8AC3E}">
        <p14:creationId xmlns:p14="http://schemas.microsoft.com/office/powerpoint/2010/main" val="63562086"/>
      </p:ext>
    </p:extLst>
  </p:cSld>
  <p:clrMapOvr>
    <a:masterClrMapping/>
  </p:clrMapOvr>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5_Template V 1-11">
  <a:themeElements>
    <a:clrScheme name="SHARP Colors">
      <a:dk1>
        <a:sysClr val="windowText" lastClr="000000"/>
      </a:dk1>
      <a:lt1>
        <a:sysClr val="window" lastClr="FFFFFF"/>
      </a:lt1>
      <a:dk2>
        <a:srgbClr val="5A5A59"/>
      </a:dk2>
      <a:lt2>
        <a:srgbClr val="90826C"/>
      </a:lt2>
      <a:accent1>
        <a:srgbClr val="FAC931"/>
      </a:accent1>
      <a:accent2>
        <a:srgbClr val="61705A"/>
      </a:accent2>
      <a:accent3>
        <a:srgbClr val="ADBDAC"/>
      </a:accent3>
      <a:accent4>
        <a:srgbClr val="4A2A18"/>
      </a:accent4>
      <a:accent5>
        <a:srgbClr val="C3AC63"/>
      </a:accent5>
      <a:accent6>
        <a:srgbClr val="90826C"/>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8B1925F2EFB241960044EC5F64C034" ma:contentTypeVersion="14" ma:contentTypeDescription="Create a new document." ma:contentTypeScope="" ma:versionID="965d8b3910506a68aff3868ba0c7d6a9">
  <xsd:schema xmlns:xsd="http://www.w3.org/2001/XMLSchema" xmlns:xs="http://www.w3.org/2001/XMLSchema" xmlns:p="http://schemas.microsoft.com/office/2006/metadata/properties" xmlns:ns1="http://schemas.microsoft.com/sharepoint/v3" xmlns:ns2="416eecfc-56a7-4354-8013-4a2d9c92e153" xmlns:ns3="38d2a309-d798-495b-b1a3-e97c37808eef" targetNamespace="http://schemas.microsoft.com/office/2006/metadata/properties" ma:root="true" ma:fieldsID="25a8d2f9d60bd8242f19c7c241f77aac" ns1:_="" ns2:_="" ns3:_="">
    <xsd:import namespace="http://schemas.microsoft.com/sharepoint/v3"/>
    <xsd:import namespace="416eecfc-56a7-4354-8013-4a2d9c92e153"/>
    <xsd:import namespace="38d2a309-d798-495b-b1a3-e97c37808ee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3:SharedWithUsers" minOccurs="0"/>
                <xsd:element ref="ns3:SharedWithDetail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16eecfc-56a7-4354-8013-4a2d9c92e1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8d2a309-d798-495b-b1a3-e97c37808ee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95a96bf-a49e-49bb-9105-deb179335ba7}" ma:internalName="TaxCatchAll" ma:showField="CatchAllData" ma:web="38d2a309-d798-495b-b1a3-e97c37808eef">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8d2a309-d798-495b-b1a3-e97c37808eef" xsi:nil="true"/>
    <_ip_UnifiedCompliancePolicyUIAction xmlns="http://schemas.microsoft.com/sharepoint/v3" xsi:nil="true"/>
    <_ip_UnifiedCompliancePolicyProperties xmlns="http://schemas.microsoft.com/sharepoint/v3" xsi:nil="true"/>
    <lcf76f155ced4ddcb4097134ff3c332f xmlns="416eecfc-56a7-4354-8013-4a2d9c92e15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9D5CF96-CEAB-4BFC-81DF-3DAC5EA23E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16eecfc-56a7-4354-8013-4a2d9c92e153"/>
    <ds:schemaRef ds:uri="38d2a309-d798-495b-b1a3-e97c37808e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9101E9-C113-4695-B389-17D71EF6984E}">
  <ds:schemaRefs>
    <ds:schemaRef ds:uri="http://schemas.microsoft.com/sharepoint/v3/contenttype/forms"/>
  </ds:schemaRefs>
</ds:datastoreItem>
</file>

<file path=customXml/itemProps3.xml><?xml version="1.0" encoding="utf-8"?>
<ds:datastoreItem xmlns:ds="http://schemas.openxmlformats.org/officeDocument/2006/customXml" ds:itemID="{E83E2893-E67A-4B6A-A394-9493E7B44D19}">
  <ds:schemaRefs>
    <ds:schemaRef ds:uri="http://schemas.microsoft.com/office/2006/metadata/properties"/>
    <ds:schemaRef ds:uri="http://schemas.microsoft.com/office/infopath/2007/PartnerControls"/>
    <ds:schemaRef ds:uri="38d2a309-d798-495b-b1a3-e97c37808eef"/>
    <ds:schemaRef ds:uri="http://schemas.microsoft.com/sharepoint/v3"/>
    <ds:schemaRef ds:uri="416eecfc-56a7-4354-8013-4a2d9c92e153"/>
  </ds:schemaRefs>
</ds:datastoreItem>
</file>

<file path=docProps/app.xml><?xml version="1.0" encoding="utf-8"?>
<Properties xmlns="http://schemas.openxmlformats.org/officeDocument/2006/extended-properties" xmlns:vt="http://schemas.openxmlformats.org/officeDocument/2006/docPropsVTypes">
  <Template/>
  <TotalTime>8971</TotalTime>
  <Words>632</Words>
  <Application>Microsoft Office PowerPoint</Application>
  <PresentationFormat>On-screen Show (4:3)</PresentationFormat>
  <Paragraphs>44</Paragraphs>
  <Slides>7</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MS PGothic</vt:lpstr>
      <vt:lpstr>Arial</vt:lpstr>
      <vt:lpstr>Calibri</vt:lpstr>
      <vt:lpstr>Courier New</vt:lpstr>
      <vt:lpstr>Franklin Gothic Medium</vt:lpstr>
      <vt:lpstr>Lucida Grande</vt:lpstr>
      <vt:lpstr>Myriad Pro</vt:lpstr>
      <vt:lpstr>Wingdings</vt:lpstr>
      <vt:lpstr>Wingdings 2</vt:lpstr>
      <vt:lpstr>5_Template V 1-11</vt:lpstr>
      <vt:lpstr>PowerPoint Presentation</vt:lpstr>
      <vt:lpstr>Definition of Retaliation</vt:lpstr>
      <vt:lpstr>Personnel Action</vt:lpstr>
      <vt:lpstr>Elements of Retaliation</vt:lpstr>
      <vt:lpstr>Army Policy on Retaliation</vt:lpstr>
      <vt:lpstr>Victims’ Rights</vt:lpstr>
      <vt:lpstr>SHARP POCs</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 SHARP ADVISOR</dc:title>
  <dc:creator>James Tyler Wilson</dc:creator>
  <cp:lastModifiedBy>Rinehart, Cody T SFC USARMY 1 ID 2 ABCT (USA)</cp:lastModifiedBy>
  <cp:revision>149</cp:revision>
  <cp:lastPrinted>2018-06-27T17:23:41Z</cp:lastPrinted>
  <dcterms:created xsi:type="dcterms:W3CDTF">2014-09-09T20:49:16Z</dcterms:created>
  <dcterms:modified xsi:type="dcterms:W3CDTF">2024-05-13T22:23:34Z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0x010100E48B1925F2EFB241960044EC5F64C034</vt:lpwstr>
  </property>
</Properties>
</file>