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7" r:id="rId2"/>
    <p:sldId id="258" r:id="rId3"/>
    <p:sldId id="259" r:id="rId4"/>
    <p:sldId id="265" r:id="rId5"/>
    <p:sldId id="261" r:id="rId6"/>
    <p:sldId id="262" r:id="rId7"/>
    <p:sldId id="263" r:id="rId8"/>
    <p:sldId id="264"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008" autoAdjust="0"/>
    <p:restoredTop sz="94249" autoAdjust="0"/>
  </p:normalViewPr>
  <p:slideViewPr>
    <p:cSldViewPr snapToGrid="0">
      <p:cViewPr varScale="1">
        <p:scale>
          <a:sx n="72" d="100"/>
          <a:sy n="72" d="100"/>
        </p:scale>
        <p:origin x="492" y="66"/>
      </p:cViewPr>
      <p:guideLst/>
    </p:cSldViewPr>
  </p:slideViewPr>
  <p:notesTextViewPr>
    <p:cViewPr>
      <p:scale>
        <a:sx n="1" d="1"/>
        <a:sy n="1" d="1"/>
      </p:scale>
      <p:origin x="0" y="0"/>
    </p:cViewPr>
  </p:notesTextViewPr>
  <p:notesViewPr>
    <p:cSldViewPr snapToGrid="0">
      <p:cViewPr varScale="1">
        <p:scale>
          <a:sx n="69" d="100"/>
          <a:sy n="69" d="100"/>
        </p:scale>
        <p:origin x="2784" y="5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len peugh" userId="7b9be500a8ef91ad" providerId="LiveId" clId="{9DA44E46-B87B-42DC-95B3-FFC67A81D566}"/>
    <pc:docChg chg="addSld delSld">
      <pc:chgData name="kalen peugh" userId="7b9be500a8ef91ad" providerId="LiveId" clId="{9DA44E46-B87B-42DC-95B3-FFC67A81D566}" dt="2021-08-21T17:37:07.234" v="1" actId="47"/>
      <pc:docMkLst>
        <pc:docMk/>
      </pc:docMkLst>
      <pc:sldChg chg="new del">
        <pc:chgData name="kalen peugh" userId="7b9be500a8ef91ad" providerId="LiveId" clId="{9DA44E46-B87B-42DC-95B3-FFC67A81D566}" dt="2021-08-21T17:37:07.234" v="1" actId="47"/>
        <pc:sldMkLst>
          <pc:docMk/>
          <pc:sldMk cId="2676643761" sldId="266"/>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AA4E0D-F82B-4C6A-A78B-9F3EF2C4F75F}" type="datetimeFigureOut">
              <a:rPr lang="en-US" smtClean="0"/>
              <a:t>8/21/2021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F7FF941-4297-4CE4-8B76-78204FD0DFB5}" type="slidenum">
              <a:rPr lang="en-US" smtClean="0"/>
              <a:t>‹#›</a:t>
            </a:fld>
            <a:endParaRPr lang="en-US"/>
          </a:p>
        </p:txBody>
      </p:sp>
    </p:spTree>
    <p:extLst>
      <p:ext uri="{BB962C8B-B14F-4D97-AF65-F5344CB8AC3E}">
        <p14:creationId xmlns:p14="http://schemas.microsoft.com/office/powerpoint/2010/main" val="27420675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Safety Considerations: Fire</a:t>
            </a:r>
            <a:r>
              <a:rPr lang="en-US" baseline="0" dirty="0"/>
              <a:t> escape plan should be reference </a:t>
            </a:r>
          </a:p>
          <a:p>
            <a:endParaRPr lang="en-US" baseline="0" dirty="0"/>
          </a:p>
          <a:p>
            <a:pPr eaLnBrk="1" hangingPunct="1"/>
            <a:r>
              <a:rPr lang="en-US" altLang="en-US" dirty="0">
                <a:solidFill>
                  <a:srgbClr val="000000"/>
                </a:solidFill>
              </a:rPr>
              <a:t>Risk Assessment:  Low</a:t>
            </a:r>
          </a:p>
          <a:p>
            <a:pPr eaLnBrk="1" hangingPunct="1"/>
            <a:endParaRPr lang="en-US" altLang="en-US" dirty="0">
              <a:solidFill>
                <a:srgbClr val="000000"/>
              </a:solidFill>
            </a:endParaRPr>
          </a:p>
          <a:p>
            <a:pPr eaLnBrk="1" hangingPunct="1"/>
            <a:r>
              <a:rPr lang="en-US" altLang="en-US" dirty="0">
                <a:solidFill>
                  <a:srgbClr val="000000"/>
                </a:solidFill>
              </a:rPr>
              <a:t>Environmental Considerations:  Keep</a:t>
            </a:r>
            <a:r>
              <a:rPr lang="en-US" altLang="en-US" baseline="0" dirty="0">
                <a:solidFill>
                  <a:srgbClr val="000000"/>
                </a:solidFill>
              </a:rPr>
              <a:t> tops on bottles when not in use and </a:t>
            </a:r>
            <a:r>
              <a:rPr lang="en-US" altLang="en-US" dirty="0">
                <a:solidFill>
                  <a:srgbClr val="000000"/>
                </a:solidFill>
              </a:rPr>
              <a:t>remember to remove all trash from the classroom.</a:t>
            </a:r>
          </a:p>
          <a:p>
            <a:pPr eaLnBrk="1" hangingPunct="1"/>
            <a:endParaRPr lang="en-US" altLang="en-US" dirty="0">
              <a:solidFill>
                <a:srgbClr val="000000"/>
              </a:solidFill>
            </a:endParaRPr>
          </a:p>
          <a:p>
            <a:pPr eaLnBrk="1" hangingPunct="1"/>
            <a:r>
              <a:rPr lang="en-US" altLang="en-US" dirty="0">
                <a:solidFill>
                  <a:srgbClr val="000000"/>
                </a:solidFill>
              </a:rPr>
              <a:t>Evaluation:  You will be evaluated formally on written examinations which you must achieve a minimum of 70% to continue the course.</a:t>
            </a:r>
          </a:p>
          <a:p>
            <a:endParaRPr lang="en-US" dirty="0"/>
          </a:p>
        </p:txBody>
      </p:sp>
      <p:sp>
        <p:nvSpPr>
          <p:cNvPr id="4" name="Slide Number Placeholder 3"/>
          <p:cNvSpPr>
            <a:spLocks noGrp="1"/>
          </p:cNvSpPr>
          <p:nvPr>
            <p:ph type="sldNum" sz="quarter" idx="10"/>
          </p:nvPr>
        </p:nvSpPr>
        <p:spPr/>
        <p:txBody>
          <a:bodyPr/>
          <a:lstStyle/>
          <a:p>
            <a:fld id="{112F6355-E714-4160-8C44-8CB755025E2B}" type="slidenum">
              <a:rPr lang="en-US" smtClean="0">
                <a:solidFill>
                  <a:prstClr val="black"/>
                </a:solidFill>
              </a:rPr>
              <a:pPr/>
              <a:t>3</a:t>
            </a:fld>
            <a:endParaRPr lang="en-US" dirty="0">
              <a:solidFill>
                <a:prstClr val="black"/>
              </a:solidFill>
            </a:endParaRPr>
          </a:p>
        </p:txBody>
      </p:sp>
    </p:spTree>
    <p:extLst>
      <p:ext uri="{BB962C8B-B14F-4D97-AF65-F5344CB8AC3E}">
        <p14:creationId xmlns:p14="http://schemas.microsoft.com/office/powerpoint/2010/main" val="15484765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t>
            </a:r>
            <a:r>
              <a:rPr lang="en-US" b="1" dirty="0"/>
              <a:t>The Soldier is the</a:t>
            </a:r>
            <a:r>
              <a:rPr lang="en-US" b="1" baseline="0" dirty="0"/>
              <a:t> </a:t>
            </a:r>
            <a:r>
              <a:rPr lang="en-US" b="1" dirty="0"/>
              <a:t>primary safety mechanism </a:t>
            </a:r>
            <a:r>
              <a:rPr lang="en-US" b="0" dirty="0"/>
              <a:t>They</a:t>
            </a:r>
            <a:r>
              <a:rPr lang="en-US" b="0" baseline="0" dirty="0"/>
              <a:t> must have </a:t>
            </a:r>
            <a:r>
              <a:rPr lang="en-US" dirty="0"/>
              <a:t>situational understanding of friendly forces, the</a:t>
            </a:r>
          </a:p>
          <a:p>
            <a:r>
              <a:rPr lang="en-US" dirty="0"/>
              <a:t>status of the weapon, and the ability to evaluate the environment to properly</a:t>
            </a:r>
          </a:p>
          <a:p>
            <a:r>
              <a:rPr lang="en-US" dirty="0"/>
              <a:t>handle any weapon. </a:t>
            </a:r>
          </a:p>
          <a:p>
            <a:endParaRPr lang="en-US" dirty="0"/>
          </a:p>
          <a:p>
            <a:r>
              <a:rPr lang="en-US" dirty="0"/>
              <a:t> The weapon is the </a:t>
            </a:r>
            <a:r>
              <a:rPr lang="en-US" b="1" dirty="0"/>
              <a:t>primary tool of the Soldier</a:t>
            </a:r>
            <a:r>
              <a:rPr lang="en-US" dirty="0"/>
              <a:t>.</a:t>
            </a:r>
            <a:r>
              <a:rPr lang="en-US" baseline="0" dirty="0"/>
              <a:t> </a:t>
            </a:r>
            <a:r>
              <a:rPr lang="en-US" dirty="0"/>
              <a:t>The Soldier must know of and how to operate the </a:t>
            </a:r>
            <a:r>
              <a:rPr lang="en-US" b="1" dirty="0"/>
              <a:t>mechanical safeties built</a:t>
            </a:r>
            <a:r>
              <a:rPr lang="en-US" b="1" baseline="0" dirty="0"/>
              <a:t> </a:t>
            </a:r>
            <a:r>
              <a:rPr lang="en-US" b="1" dirty="0"/>
              <a:t>into the weapons they employ, as well as the principles of operation for those</a:t>
            </a:r>
            <a:r>
              <a:rPr lang="en-US" b="1" baseline="0" dirty="0"/>
              <a:t> </a:t>
            </a:r>
            <a:r>
              <a:rPr lang="en-US" b="1" dirty="0"/>
              <a:t>weapons.</a:t>
            </a:r>
          </a:p>
          <a:p>
            <a:endParaRPr lang="en-US" dirty="0"/>
          </a:p>
          <a:p>
            <a:r>
              <a:rPr lang="en-US" dirty="0"/>
              <a:t> What is Environment?</a:t>
            </a:r>
            <a:r>
              <a:rPr lang="en-US" baseline="0" dirty="0"/>
              <a:t>                                        In what way does the soldier maintain awareness of the environment?</a:t>
            </a:r>
            <a:endParaRPr lang="en-US" dirty="0"/>
          </a:p>
          <a:p>
            <a:r>
              <a:rPr lang="en-US" dirty="0"/>
              <a:t>The environment is the Soldier’s surroundings.   The Soldier must be aware</a:t>
            </a:r>
            <a:r>
              <a:rPr lang="en-US" baseline="0" dirty="0"/>
              <a:t> </a:t>
            </a:r>
            <a:r>
              <a:rPr lang="en-US" dirty="0"/>
              <a:t>of muzzle discipline, the nature of the target, and what is behind it.</a:t>
            </a:r>
          </a:p>
        </p:txBody>
      </p:sp>
      <p:sp>
        <p:nvSpPr>
          <p:cNvPr id="4" name="Slide Number Placeholder 3"/>
          <p:cNvSpPr>
            <a:spLocks noGrp="1"/>
          </p:cNvSpPr>
          <p:nvPr>
            <p:ph type="sldNum" sz="quarter" idx="10"/>
          </p:nvPr>
        </p:nvSpPr>
        <p:spPr/>
        <p:txBody>
          <a:bodyPr/>
          <a:lstStyle/>
          <a:p>
            <a:fld id="{2F7FF941-4297-4CE4-8B76-78204FD0DFB5}" type="slidenum">
              <a:rPr lang="en-US" smtClean="0"/>
              <a:t>4</a:t>
            </a:fld>
            <a:endParaRPr lang="en-US"/>
          </a:p>
        </p:txBody>
      </p:sp>
    </p:spTree>
    <p:extLst>
      <p:ext uri="{BB962C8B-B14F-4D97-AF65-F5344CB8AC3E}">
        <p14:creationId xmlns:p14="http://schemas.microsoft.com/office/powerpoint/2010/main" val="20913836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ea typeface="+mn-ea"/>
                <a:cs typeface="+mn-cs"/>
              </a:rPr>
              <a:t>Rule 1: Any weapon handled by a Soldier must be treated as if it is loaded and prepared</a:t>
            </a:r>
          </a:p>
          <a:p>
            <a:r>
              <a:rPr lang="en-US" sz="1200" b="0" i="0" u="none" strike="noStrike" kern="1200" baseline="0" dirty="0">
                <a:solidFill>
                  <a:schemeClr val="tx1"/>
                </a:solidFill>
                <a:ea typeface="+mn-ea"/>
                <a:cs typeface="+mn-cs"/>
              </a:rPr>
              <a:t>to fire. Whether or not a weapon is loaded should not affect how a Soldier handles the</a:t>
            </a:r>
          </a:p>
          <a:p>
            <a:r>
              <a:rPr lang="en-US" sz="1200" b="0" i="0" u="none" strike="noStrike" kern="1200" baseline="0" dirty="0">
                <a:solidFill>
                  <a:schemeClr val="tx1"/>
                </a:solidFill>
                <a:ea typeface="+mn-ea"/>
                <a:cs typeface="+mn-cs"/>
              </a:rPr>
              <a:t>weapon in any instance. Soldiers must take the appropriate actions to ensure the proper weapon status is</a:t>
            </a:r>
          </a:p>
          <a:p>
            <a:r>
              <a:rPr lang="en-US" sz="1200" b="0" i="0" u="none" strike="noStrike" kern="1200" baseline="0" dirty="0">
                <a:solidFill>
                  <a:schemeClr val="tx1"/>
                </a:solidFill>
                <a:ea typeface="+mn-ea"/>
                <a:cs typeface="+mn-cs"/>
              </a:rPr>
              <a:t>applied during operations, whether in combat or training.</a:t>
            </a:r>
          </a:p>
          <a:p>
            <a:endParaRPr lang="en-US" sz="1200" b="0" i="0" u="none" strike="noStrike" kern="1200" baseline="0" dirty="0">
              <a:solidFill>
                <a:schemeClr val="tx1"/>
              </a:solidFill>
              <a:ea typeface="+mn-ea"/>
              <a:cs typeface="+mn-cs"/>
            </a:endParaRPr>
          </a:p>
          <a:p>
            <a:r>
              <a:rPr lang="en-US" sz="1200" b="0" i="0" u="none" strike="noStrike" kern="1200" baseline="0" dirty="0">
                <a:solidFill>
                  <a:schemeClr val="tx1"/>
                </a:solidFill>
                <a:ea typeface="+mn-ea"/>
                <a:cs typeface="+mn-cs"/>
              </a:rPr>
              <a:t>Rule 2: Soldiers must be aware of the orientation of their weapon’s muzzle and what is</a:t>
            </a:r>
          </a:p>
          <a:p>
            <a:r>
              <a:rPr lang="en-US" sz="1200" b="0" i="0" u="none" strike="noStrike" kern="1200" baseline="0" dirty="0">
                <a:solidFill>
                  <a:schemeClr val="tx1"/>
                </a:solidFill>
                <a:ea typeface="+mn-ea"/>
                <a:cs typeface="+mn-cs"/>
              </a:rPr>
              <a:t>in the path of the projectile if the weapon fires. Soldiers must ensure the path between</a:t>
            </a:r>
          </a:p>
          <a:p>
            <a:r>
              <a:rPr lang="en-US" sz="1200" b="0" i="0" u="none" strike="noStrike" kern="1200" baseline="0" dirty="0">
                <a:solidFill>
                  <a:schemeClr val="tx1"/>
                </a:solidFill>
                <a:ea typeface="+mn-ea"/>
                <a:cs typeface="+mn-cs"/>
              </a:rPr>
              <a:t>the muzzle and target is clear of friendly forces, noncombatants, or anything the Soldier</a:t>
            </a:r>
          </a:p>
          <a:p>
            <a:r>
              <a:rPr lang="en-US" sz="1200" b="0" i="0" u="none" strike="noStrike" kern="1200" baseline="0" dirty="0">
                <a:solidFill>
                  <a:schemeClr val="tx1"/>
                </a:solidFill>
                <a:ea typeface="+mn-ea"/>
                <a:cs typeface="+mn-cs"/>
              </a:rPr>
              <a:t>does not want to strike. When this is unavoidable, the Soldier must minimize the amount of time the</a:t>
            </a:r>
          </a:p>
          <a:p>
            <a:r>
              <a:rPr lang="en-US" sz="1200" b="0" i="0" u="none" strike="noStrike" kern="1200" baseline="0" dirty="0">
                <a:solidFill>
                  <a:schemeClr val="tx1"/>
                </a:solidFill>
                <a:ea typeface="+mn-ea"/>
                <a:cs typeface="+mn-cs"/>
              </a:rPr>
              <a:t>muzzle is oriented toward people or objects they do not intend to shoot, while</a:t>
            </a:r>
          </a:p>
          <a:p>
            <a:r>
              <a:rPr lang="en-US" sz="1200" b="0" i="0" u="none" strike="noStrike" kern="1200" baseline="0" dirty="0">
                <a:solidFill>
                  <a:schemeClr val="tx1"/>
                </a:solidFill>
                <a:ea typeface="+mn-ea"/>
                <a:cs typeface="+mn-cs"/>
              </a:rPr>
              <a:t>simultaneously applying the other three rules of fire arms safety.</a:t>
            </a:r>
          </a:p>
          <a:p>
            <a:endParaRPr lang="en-US" sz="1200" b="0" i="0" u="none" strike="noStrike" kern="1200" baseline="0" dirty="0">
              <a:solidFill>
                <a:schemeClr val="tx1"/>
              </a:solidFill>
              <a:ea typeface="+mn-ea"/>
              <a:cs typeface="+mn-cs"/>
            </a:endParaRPr>
          </a:p>
          <a:p>
            <a:r>
              <a:rPr lang="en-US" sz="1200" b="0" i="0" u="none" strike="noStrike" kern="1200" baseline="0" dirty="0">
                <a:solidFill>
                  <a:schemeClr val="tx1"/>
                </a:solidFill>
                <a:ea typeface="+mn-ea"/>
                <a:cs typeface="+mn-cs"/>
              </a:rPr>
              <a:t>Rule 3: Soldiers must not place their finger on the trigger unless they intend to fire the</a:t>
            </a:r>
          </a:p>
          <a:p>
            <a:r>
              <a:rPr lang="en-US" sz="1200" b="0" i="0" u="none" strike="noStrike" kern="1200" baseline="0" dirty="0">
                <a:solidFill>
                  <a:schemeClr val="tx1"/>
                </a:solidFill>
                <a:ea typeface="+mn-ea"/>
                <a:cs typeface="+mn-cs"/>
              </a:rPr>
              <a:t>weapon. The Soldier is the most important safety feature on any weapon. Mechanical</a:t>
            </a:r>
          </a:p>
          <a:p>
            <a:r>
              <a:rPr lang="en-US" sz="1200" b="0" i="0" u="none" strike="noStrike" kern="1200" baseline="0" dirty="0">
                <a:solidFill>
                  <a:schemeClr val="tx1"/>
                </a:solidFill>
                <a:ea typeface="+mn-ea"/>
                <a:cs typeface="+mn-cs"/>
              </a:rPr>
              <a:t>safety devices are not available on all types of weapons. When mechanical safeties are</a:t>
            </a:r>
          </a:p>
          <a:p>
            <a:r>
              <a:rPr lang="en-US" sz="1200" b="0" i="0" u="none" strike="noStrike" kern="1200" baseline="0" dirty="0">
                <a:solidFill>
                  <a:schemeClr val="tx1"/>
                </a:solidFill>
                <a:ea typeface="+mn-ea"/>
                <a:cs typeface="+mn-cs"/>
              </a:rPr>
              <a:t>present, Soldiers must not solely rely upon them for safe operation knowing that</a:t>
            </a:r>
          </a:p>
          <a:p>
            <a:r>
              <a:rPr lang="en-US" sz="1200" b="0" i="0" u="none" strike="noStrike" kern="1200" baseline="0" dirty="0">
                <a:solidFill>
                  <a:schemeClr val="tx1"/>
                </a:solidFill>
                <a:ea typeface="+mn-ea"/>
                <a:cs typeface="+mn-cs"/>
              </a:rPr>
              <a:t>mechanical measures may fail. Whenever possible, Soldiers should move the weapon to mechanical safe when a</a:t>
            </a:r>
          </a:p>
          <a:p>
            <a:r>
              <a:rPr lang="en-US" sz="1200" b="0" i="0" u="none" strike="noStrike" kern="1200" baseline="0" dirty="0">
                <a:solidFill>
                  <a:schemeClr val="tx1"/>
                </a:solidFill>
                <a:ea typeface="+mn-ea"/>
                <a:cs typeface="+mn-cs"/>
              </a:rPr>
              <a:t>target is not present. If the weapon does not have a traditional mechanical safe, the</a:t>
            </a:r>
          </a:p>
          <a:p>
            <a:r>
              <a:rPr lang="en-US" sz="1200" b="0" i="0" u="none" strike="noStrike" kern="1200" baseline="0" dirty="0">
                <a:solidFill>
                  <a:schemeClr val="tx1"/>
                </a:solidFill>
                <a:ea typeface="+mn-ea"/>
                <a:cs typeface="+mn-cs"/>
              </a:rPr>
              <a:t>trigger finger acts as the primary safety.</a:t>
            </a:r>
          </a:p>
          <a:p>
            <a:endParaRPr lang="en-US" sz="1200" b="0" i="0" u="none" strike="noStrike" kern="1200" baseline="0" dirty="0">
              <a:solidFill>
                <a:schemeClr val="tx1"/>
              </a:solidFill>
              <a:ea typeface="+mn-ea"/>
              <a:cs typeface="+mn-cs"/>
            </a:endParaRPr>
          </a:p>
          <a:p>
            <a:r>
              <a:rPr lang="en-US" sz="1200" b="0" i="0" u="none" strike="noStrike" kern="1200" baseline="0" dirty="0">
                <a:solidFill>
                  <a:schemeClr val="tx1"/>
                </a:solidFill>
                <a:ea typeface="+mn-ea"/>
                <a:cs typeface="+mn-cs"/>
              </a:rPr>
              <a:t>Rule 4: The disciplined Soldier can positively identify the target and knows what is in</a:t>
            </a:r>
          </a:p>
          <a:p>
            <a:r>
              <a:rPr lang="en-US" sz="1200" b="0" i="0" u="none" strike="noStrike" kern="1200" baseline="0" dirty="0">
                <a:solidFill>
                  <a:schemeClr val="tx1"/>
                </a:solidFill>
                <a:ea typeface="+mn-ea"/>
                <a:cs typeface="+mn-cs"/>
              </a:rPr>
              <a:t>front of and what is beyond it. The Soldier is responsible for all bullets fired from their</a:t>
            </a:r>
          </a:p>
          <a:p>
            <a:r>
              <a:rPr lang="en-US" sz="1200" b="0" i="0" u="none" strike="noStrike" kern="1200" baseline="0" dirty="0">
                <a:solidFill>
                  <a:schemeClr val="tx1"/>
                </a:solidFill>
                <a:ea typeface="+mn-ea"/>
                <a:cs typeface="+mn-cs"/>
              </a:rPr>
              <a:t>weapon, including the projectile’s final destination. Application of this rule minimizes the possibility of fratricide, collateral damage,</a:t>
            </a:r>
          </a:p>
          <a:p>
            <a:r>
              <a:rPr lang="en-US" sz="1200" b="0" i="0" u="none" strike="noStrike" kern="1200" baseline="0" dirty="0">
                <a:solidFill>
                  <a:schemeClr val="tx1"/>
                </a:solidFill>
                <a:ea typeface="+mn-ea"/>
                <a:cs typeface="+mn-cs"/>
              </a:rPr>
              <a:t>or damage to infrastructure or equipment. It also prepares the Soldier for any follow-on</a:t>
            </a:r>
          </a:p>
          <a:p>
            <a:r>
              <a:rPr lang="en-US" sz="1200" b="0" i="0" u="none" strike="noStrike" kern="1200" baseline="0" dirty="0">
                <a:solidFill>
                  <a:schemeClr val="tx1"/>
                </a:solidFill>
                <a:ea typeface="+mn-ea"/>
                <a:cs typeface="+mn-cs"/>
              </a:rPr>
              <a:t>shots that may be required.</a:t>
            </a:r>
            <a:endParaRPr lang="en-US" dirty="0"/>
          </a:p>
        </p:txBody>
      </p:sp>
      <p:sp>
        <p:nvSpPr>
          <p:cNvPr id="4" name="Slide Number Placeholder 3"/>
          <p:cNvSpPr>
            <a:spLocks noGrp="1"/>
          </p:cNvSpPr>
          <p:nvPr>
            <p:ph type="sldNum" sz="quarter" idx="5"/>
          </p:nvPr>
        </p:nvSpPr>
        <p:spPr/>
        <p:txBody>
          <a:bodyPr/>
          <a:lstStyle/>
          <a:p>
            <a:fld id="{112F6355-E714-4160-8C44-8CB755025E2B}" type="slidenum">
              <a:rPr lang="en-US" smtClean="0">
                <a:solidFill>
                  <a:prstClr val="black"/>
                </a:solidFill>
              </a:rPr>
              <a:pPr/>
              <a:t>5</a:t>
            </a:fld>
            <a:endParaRPr lang="en-US">
              <a:solidFill>
                <a:prstClr val="black"/>
              </a:solidFill>
            </a:endParaRPr>
          </a:p>
        </p:txBody>
      </p:sp>
    </p:spTree>
    <p:extLst>
      <p:ext uri="{BB962C8B-B14F-4D97-AF65-F5344CB8AC3E}">
        <p14:creationId xmlns:p14="http://schemas.microsoft.com/office/powerpoint/2010/main" val="28950611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ea typeface="+mn-ea"/>
                <a:cs typeface="+mn-cs"/>
              </a:rPr>
              <a:t>The readiness of a Soldier’s weapon as</a:t>
            </a:r>
            <a:r>
              <a:rPr lang="en-US" sz="1200" kern="1200" baseline="0" dirty="0">
                <a:solidFill>
                  <a:schemeClr val="tx1"/>
                </a:solidFill>
                <a:effectLst/>
                <a:ea typeface="+mn-ea"/>
                <a:cs typeface="+mn-cs"/>
              </a:rPr>
              <a:t> it described</a:t>
            </a:r>
            <a:r>
              <a:rPr lang="en-US" sz="1200" kern="1200" dirty="0">
                <a:solidFill>
                  <a:schemeClr val="tx1"/>
                </a:solidFill>
                <a:effectLst/>
                <a:ea typeface="+mn-ea"/>
                <a:cs typeface="+mn-cs"/>
              </a:rPr>
              <a:t> as its </a:t>
            </a:r>
            <a:r>
              <a:rPr lang="en-US" sz="1200" b="1" i="1" kern="1200" dirty="0">
                <a:solidFill>
                  <a:schemeClr val="tx1"/>
                </a:solidFill>
                <a:effectLst/>
                <a:ea typeface="+mn-ea"/>
                <a:cs typeface="+mn-cs"/>
              </a:rPr>
              <a:t>weapon safety status (WSS)</a:t>
            </a:r>
            <a:r>
              <a:rPr lang="en-US" sz="1200" kern="1200" dirty="0">
                <a:solidFill>
                  <a:schemeClr val="tx1"/>
                </a:solidFill>
                <a:effectLst/>
                <a:ea typeface="+mn-ea"/>
                <a:cs typeface="+mn-cs"/>
              </a:rPr>
              <a:t>.</a:t>
            </a:r>
          </a:p>
          <a:p>
            <a:endParaRPr lang="en-US" sz="1200" kern="1200" dirty="0">
              <a:solidFill>
                <a:schemeClr val="tx1"/>
              </a:solidFill>
              <a:effectLst/>
              <a:ea typeface="+mn-ea"/>
              <a:cs typeface="+mn-cs"/>
            </a:endParaRPr>
          </a:p>
          <a:p>
            <a:r>
              <a:rPr lang="en-US" sz="1200" kern="1200" dirty="0">
                <a:solidFill>
                  <a:schemeClr val="tx1"/>
                </a:solidFill>
                <a:effectLst/>
                <a:ea typeface="+mn-ea"/>
                <a:cs typeface="+mn-cs"/>
              </a:rPr>
              <a:t>Common colors (green, amber, and red) are</a:t>
            </a:r>
            <a:r>
              <a:rPr lang="en-US" sz="1200" kern="1200" baseline="0" dirty="0">
                <a:solidFill>
                  <a:schemeClr val="tx1"/>
                </a:solidFill>
                <a:effectLst/>
                <a:ea typeface="+mn-ea"/>
                <a:cs typeface="+mn-cs"/>
              </a:rPr>
              <a:t> used to</a:t>
            </a:r>
            <a:r>
              <a:rPr lang="en-US" sz="1200" kern="1200" dirty="0">
                <a:solidFill>
                  <a:schemeClr val="tx1"/>
                </a:solidFill>
                <a:effectLst/>
                <a:ea typeface="+mn-ea"/>
                <a:cs typeface="+mn-cs"/>
              </a:rPr>
              <a:t> represent the level of readiness for a given weapon. </a:t>
            </a:r>
          </a:p>
          <a:p>
            <a:r>
              <a:rPr lang="en-US" sz="1200" kern="1200" dirty="0">
                <a:solidFill>
                  <a:schemeClr val="tx1"/>
                </a:solidFill>
                <a:effectLst/>
                <a:ea typeface="+mn-ea"/>
                <a:cs typeface="+mn-cs"/>
              </a:rPr>
              <a:t>Each color represents a specific series of actions that are applied to a weapon.</a:t>
            </a:r>
          </a:p>
          <a:p>
            <a:endParaRPr lang="en-US" sz="1200" kern="1200" dirty="0">
              <a:solidFill>
                <a:schemeClr val="tx1"/>
              </a:solidFill>
              <a:effectLst/>
              <a:ea typeface="+mn-ea"/>
              <a:cs typeface="+mn-cs"/>
            </a:endParaRPr>
          </a:p>
          <a:p>
            <a:r>
              <a:rPr lang="en-US" sz="1200" kern="1200" dirty="0">
                <a:solidFill>
                  <a:schemeClr val="tx1"/>
                </a:solidFill>
                <a:effectLst/>
                <a:ea typeface="+mn-ea"/>
                <a:cs typeface="+mn-cs"/>
              </a:rPr>
              <a:t>Each has a command</a:t>
            </a:r>
            <a:r>
              <a:rPr lang="en-US" sz="1200" kern="1200" baseline="0" dirty="0">
                <a:solidFill>
                  <a:schemeClr val="tx1"/>
                </a:solidFill>
                <a:effectLst/>
                <a:ea typeface="+mn-ea"/>
                <a:cs typeface="+mn-cs"/>
              </a:rPr>
              <a:t> that applies to each color. Clear, Load Magazine and Make Ready</a:t>
            </a:r>
          </a:p>
          <a:p>
            <a:endParaRPr lang="en-US" sz="1200" kern="1200" dirty="0">
              <a:solidFill>
                <a:schemeClr val="tx1"/>
              </a:solidFill>
              <a:effectLst/>
              <a:ea typeface="+mn-ea"/>
              <a:cs typeface="+mn-cs"/>
            </a:endParaRPr>
          </a:p>
          <a:p>
            <a:r>
              <a:rPr lang="en-US" sz="1200" kern="1200" dirty="0">
                <a:solidFill>
                  <a:schemeClr val="tx1"/>
                </a:solidFill>
                <a:effectLst/>
                <a:ea typeface="+mn-ea"/>
                <a:cs typeface="+mn-cs"/>
              </a:rPr>
              <a:t>They are used in training and combat to place or maintain a level of safety relevant to the current task or action of a Soldier, small unit, or group. </a:t>
            </a:r>
          </a:p>
          <a:p>
            <a:endParaRPr lang="en-US" dirty="0"/>
          </a:p>
        </p:txBody>
      </p:sp>
      <p:sp>
        <p:nvSpPr>
          <p:cNvPr id="4" name="Slide Number Placeholder 3"/>
          <p:cNvSpPr>
            <a:spLocks noGrp="1"/>
          </p:cNvSpPr>
          <p:nvPr>
            <p:ph type="sldNum" sz="quarter" idx="5"/>
          </p:nvPr>
        </p:nvSpPr>
        <p:spPr/>
        <p:txBody>
          <a:bodyPr/>
          <a:lstStyle/>
          <a:p>
            <a:fld id="{112F6355-E714-4160-8C44-8CB755025E2B}" type="slidenum">
              <a:rPr lang="en-US" smtClean="0">
                <a:solidFill>
                  <a:prstClr val="black"/>
                </a:solidFill>
              </a:rPr>
              <a:pPr/>
              <a:t>6</a:t>
            </a:fld>
            <a:endParaRPr lang="en-US">
              <a:solidFill>
                <a:prstClr val="black"/>
              </a:solidFill>
            </a:endParaRPr>
          </a:p>
        </p:txBody>
      </p:sp>
    </p:spTree>
    <p:extLst>
      <p:ext uri="{BB962C8B-B14F-4D97-AF65-F5344CB8AC3E}">
        <p14:creationId xmlns:p14="http://schemas.microsoft.com/office/powerpoint/2010/main" val="21270530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ea typeface="+mn-ea"/>
                <a:cs typeface="+mn-cs"/>
              </a:rPr>
              <a:t>A </a:t>
            </a:r>
            <a:r>
              <a:rPr lang="en-US" sz="1200" b="1" i="1" kern="1200" dirty="0">
                <a:solidFill>
                  <a:schemeClr val="tx1"/>
                </a:solidFill>
                <a:effectLst/>
                <a:ea typeface="+mn-ea"/>
                <a:cs typeface="+mn-cs"/>
              </a:rPr>
              <a:t>weapons control status (WCS) </a:t>
            </a:r>
            <a:r>
              <a:rPr lang="en-US" sz="1200" b="0" i="0" kern="1200" dirty="0">
                <a:solidFill>
                  <a:schemeClr val="tx1"/>
                </a:solidFill>
                <a:effectLst/>
                <a:ea typeface="+mn-ea"/>
                <a:cs typeface="+mn-cs"/>
              </a:rPr>
              <a:t>are</a:t>
            </a:r>
            <a:r>
              <a:rPr lang="en-US" sz="1200" b="0" i="0" kern="1200" baseline="0" dirty="0">
                <a:solidFill>
                  <a:schemeClr val="tx1"/>
                </a:solidFill>
                <a:effectLst/>
                <a:ea typeface="+mn-ea"/>
                <a:cs typeface="+mn-cs"/>
              </a:rPr>
              <a:t> </a:t>
            </a:r>
            <a:r>
              <a:rPr lang="en-US" sz="1200" kern="1200" dirty="0">
                <a:solidFill>
                  <a:schemeClr val="tx1"/>
                </a:solidFill>
                <a:effectLst/>
                <a:ea typeface="+mn-ea"/>
                <a:cs typeface="+mn-cs"/>
              </a:rPr>
              <a:t>fire controls given by a leader that incorporates the environment that the soldier is operating</a:t>
            </a:r>
            <a:r>
              <a:rPr lang="en-US" sz="1200" kern="1200" baseline="0" dirty="0">
                <a:solidFill>
                  <a:schemeClr val="tx1"/>
                </a:solidFill>
                <a:effectLst/>
                <a:ea typeface="+mn-ea"/>
                <a:cs typeface="+mn-cs"/>
              </a:rPr>
              <a:t> in. </a:t>
            </a:r>
          </a:p>
          <a:p>
            <a:r>
              <a:rPr lang="en-US" sz="1200" kern="1200" baseline="0" dirty="0">
                <a:solidFill>
                  <a:schemeClr val="tx1"/>
                </a:solidFill>
                <a:effectLst/>
                <a:ea typeface="+mn-ea"/>
                <a:cs typeface="+mn-cs"/>
              </a:rPr>
              <a:t>It can be derived by the T</a:t>
            </a:r>
            <a:r>
              <a:rPr lang="en-US" sz="1200" kern="1200" dirty="0">
                <a:solidFill>
                  <a:schemeClr val="tx1"/>
                </a:solidFill>
                <a:effectLst/>
                <a:ea typeface="+mn-ea"/>
                <a:cs typeface="+mn-cs"/>
              </a:rPr>
              <a:t>actical situation, rules of engagement for the area of operations, and expected or anticipated enemy contact. </a:t>
            </a:r>
          </a:p>
          <a:p>
            <a:r>
              <a:rPr lang="en-US" sz="1200" kern="1200" dirty="0">
                <a:solidFill>
                  <a:schemeClr val="tx1"/>
                </a:solidFill>
                <a:effectLst/>
                <a:ea typeface="+mn-ea"/>
                <a:cs typeface="+mn-cs"/>
              </a:rPr>
              <a:t>This</a:t>
            </a:r>
            <a:r>
              <a:rPr lang="en-US" sz="1200" kern="1200" baseline="0" dirty="0">
                <a:solidFill>
                  <a:schemeClr val="tx1"/>
                </a:solidFill>
                <a:effectLst/>
                <a:ea typeface="+mn-ea"/>
                <a:cs typeface="+mn-cs"/>
              </a:rPr>
              <a:t> applies to DIDEA for the solider.</a:t>
            </a:r>
            <a:endParaRPr lang="en-US" sz="1200" kern="1200" dirty="0">
              <a:solidFill>
                <a:schemeClr val="tx1"/>
              </a:solidFill>
              <a:effectLst/>
              <a:ea typeface="+mn-ea"/>
              <a:cs typeface="+mn-cs"/>
            </a:endParaRPr>
          </a:p>
          <a:p>
            <a:r>
              <a:rPr lang="en-US" sz="1200" kern="1200" dirty="0">
                <a:solidFill>
                  <a:schemeClr val="tx1"/>
                </a:solidFill>
                <a:effectLst/>
                <a:ea typeface="+mn-ea"/>
                <a:cs typeface="+mn-cs"/>
              </a:rPr>
              <a:t> </a:t>
            </a:r>
          </a:p>
          <a:p>
            <a:r>
              <a:rPr lang="en-US" sz="1200" kern="1200" dirty="0">
                <a:solidFill>
                  <a:schemeClr val="tx1"/>
                </a:solidFill>
                <a:effectLst/>
                <a:ea typeface="+mn-ea"/>
                <a:cs typeface="+mn-cs"/>
              </a:rPr>
              <a:t>* Weapon control status and a weapons safety status are both implemented and available to leaders to prevent fratricide and limit collateral damage. </a:t>
            </a:r>
          </a:p>
          <a:p>
            <a:r>
              <a:rPr lang="en-US" sz="1200" kern="1200" dirty="0">
                <a:solidFill>
                  <a:schemeClr val="tx1"/>
                </a:solidFill>
                <a:effectLst/>
                <a:ea typeface="+mn-ea"/>
                <a:cs typeface="+mn-cs"/>
              </a:rPr>
              <a:t> </a:t>
            </a:r>
          </a:p>
          <a:p>
            <a:endParaRPr lang="en-US" dirty="0"/>
          </a:p>
        </p:txBody>
      </p:sp>
      <p:sp>
        <p:nvSpPr>
          <p:cNvPr id="4" name="Slide Number Placeholder 3"/>
          <p:cNvSpPr>
            <a:spLocks noGrp="1"/>
          </p:cNvSpPr>
          <p:nvPr>
            <p:ph type="sldNum" sz="quarter" idx="5"/>
          </p:nvPr>
        </p:nvSpPr>
        <p:spPr/>
        <p:txBody>
          <a:bodyPr/>
          <a:lstStyle/>
          <a:p>
            <a:fld id="{112F6355-E714-4160-8C44-8CB755025E2B}" type="slidenum">
              <a:rPr lang="en-US" smtClean="0">
                <a:solidFill>
                  <a:prstClr val="black"/>
                </a:solidFill>
              </a:rPr>
              <a:pPr/>
              <a:t>7</a:t>
            </a:fld>
            <a:endParaRPr lang="en-US">
              <a:solidFill>
                <a:prstClr val="black"/>
              </a:solidFill>
            </a:endParaRPr>
          </a:p>
        </p:txBody>
      </p:sp>
    </p:spTree>
    <p:extLst>
      <p:ext uri="{BB962C8B-B14F-4D97-AF65-F5344CB8AC3E}">
        <p14:creationId xmlns:p14="http://schemas.microsoft.com/office/powerpoint/2010/main" val="15761564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ea typeface="+mn-ea"/>
                <a:cs typeface="+mn-cs"/>
              </a:rPr>
              <a:t> </a:t>
            </a:r>
          </a:p>
          <a:p>
            <a:r>
              <a:rPr lang="en-US" sz="1200" kern="1200" dirty="0">
                <a:solidFill>
                  <a:schemeClr val="tx1"/>
                </a:solidFill>
                <a:effectLst/>
                <a:ea typeface="+mn-ea"/>
                <a:cs typeface="+mn-cs"/>
              </a:rPr>
              <a:t> </a:t>
            </a:r>
          </a:p>
          <a:p>
            <a:endParaRPr lang="en-US" dirty="0"/>
          </a:p>
        </p:txBody>
      </p:sp>
      <p:sp>
        <p:nvSpPr>
          <p:cNvPr id="4" name="Slide Number Placeholder 3"/>
          <p:cNvSpPr>
            <a:spLocks noGrp="1"/>
          </p:cNvSpPr>
          <p:nvPr>
            <p:ph type="sldNum" sz="quarter" idx="5"/>
          </p:nvPr>
        </p:nvSpPr>
        <p:spPr/>
        <p:txBody>
          <a:bodyPr/>
          <a:lstStyle/>
          <a:p>
            <a:fld id="{112F6355-E714-4160-8C44-8CB755025E2B}" type="slidenum">
              <a:rPr lang="en-US" smtClean="0">
                <a:solidFill>
                  <a:prstClr val="black"/>
                </a:solidFill>
              </a:rPr>
              <a:pPr/>
              <a:t>8</a:t>
            </a:fld>
            <a:endParaRPr lang="en-US">
              <a:solidFill>
                <a:prstClr val="black"/>
              </a:solidFill>
            </a:endParaRPr>
          </a:p>
        </p:txBody>
      </p:sp>
    </p:spTree>
    <p:extLst>
      <p:ext uri="{BB962C8B-B14F-4D97-AF65-F5344CB8AC3E}">
        <p14:creationId xmlns:p14="http://schemas.microsoft.com/office/powerpoint/2010/main" val="26710661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1"/>
            <a:ext cx="10363200" cy="276999"/>
          </a:xfrm>
          <a:prstGeom prst="rect">
            <a:avLst/>
          </a:prstGeom>
        </p:spPr>
        <p:txBody>
          <a:bodyPr wrap="square" lIns="0" tIns="0" rIns="0" bIns="0">
            <a:spAutoFit/>
          </a:bodyPr>
          <a:lstStyle>
            <a:lvl1pPr>
              <a:defRPr>
                <a:latin typeface="Arial" panose="020B0604020202020204" pitchFamily="34" charset="0"/>
              </a:defRPr>
            </a:lvl1pPr>
          </a:lstStyle>
          <a:p>
            <a:endParaRPr dirty="0"/>
          </a:p>
        </p:txBody>
      </p:sp>
      <p:sp>
        <p:nvSpPr>
          <p:cNvPr id="3" name="Holder 3"/>
          <p:cNvSpPr>
            <a:spLocks noGrp="1"/>
          </p:cNvSpPr>
          <p:nvPr>
            <p:ph type="subTitle" idx="4"/>
          </p:nvPr>
        </p:nvSpPr>
        <p:spPr>
          <a:xfrm>
            <a:off x="1828800" y="3840480"/>
            <a:ext cx="853440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lIns="0" tIns="0" rIns="0" bIns="0"/>
          <a:lstStyle>
            <a:lvl1pPr algn="ctr">
              <a:defRPr>
                <a:solidFill>
                  <a:schemeClr val="tx1">
                    <a:tint val="75000"/>
                  </a:schemeClr>
                </a:solidFill>
                <a:latin typeface="Arial" panose="020B0604020202020204" pitchFamily="34" charset="0"/>
              </a:defRPr>
            </a:lvl1pPr>
          </a:lstStyle>
          <a:p>
            <a:endParaRPr lang="en-US" dirty="0">
              <a:solidFill>
                <a:prstClr val="black">
                  <a:tint val="75000"/>
                </a:prstClr>
              </a:solidFill>
            </a:endParaRPr>
          </a:p>
        </p:txBody>
      </p:sp>
      <p:sp>
        <p:nvSpPr>
          <p:cNvPr id="5" name="Holder 5"/>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latin typeface="Arial" panose="020B0604020202020204" pitchFamily="34" charset="0"/>
              </a:defRPr>
            </a:lvl1pPr>
          </a:lstStyle>
          <a:p>
            <a:fld id="{1D8BD707-D9CF-40AE-B4C6-C98DA3205C09}" type="datetimeFigureOut">
              <a:rPr lang="en-US" smtClean="0">
                <a:solidFill>
                  <a:prstClr val="black">
                    <a:tint val="75000"/>
                  </a:prstClr>
                </a:solidFill>
              </a:rPr>
              <a:pPr/>
              <a:t>8/21/2021</a:t>
            </a:fld>
            <a:endParaRPr lang="en-US" dirty="0">
              <a:solidFill>
                <a:prstClr val="black">
                  <a:tint val="75000"/>
                </a:prstClr>
              </a:solidFill>
            </a:endParaRPr>
          </a:p>
        </p:txBody>
      </p:sp>
    </p:spTree>
    <p:extLst>
      <p:ext uri="{BB962C8B-B14F-4D97-AF65-F5344CB8AC3E}">
        <p14:creationId xmlns:p14="http://schemas.microsoft.com/office/powerpoint/2010/main" val="17232615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Holder 3"/>
          <p:cNvSpPr>
            <a:spLocks noGrp="1"/>
          </p:cNvSpPr>
          <p:nvPr>
            <p:ph type="body" idx="1"/>
          </p:nvPr>
        </p:nvSpPr>
        <p:spPr/>
        <p:txBody>
          <a:bodyPr lIns="0" tIns="0" rIns="0" bIns="0"/>
          <a:lstStyle>
            <a:lvl1pPr>
              <a:defRPr sz="1800" b="0" i="0">
                <a:solidFill>
                  <a:schemeClr val="tx1"/>
                </a:solidFill>
                <a:latin typeface="Arial"/>
                <a:cs typeface="Arial"/>
              </a:defRPr>
            </a:lvl1pPr>
          </a:lstStyle>
          <a:p>
            <a:endParaRPr dirty="0"/>
          </a:p>
        </p:txBody>
      </p:sp>
      <p:sp>
        <p:nvSpPr>
          <p:cNvPr id="4" name="Holder 4"/>
          <p:cNvSpPr>
            <a:spLocks noGrp="1"/>
          </p:cNvSpPr>
          <p:nvPr>
            <p:ph type="ftr" sz="quarter" idx="5"/>
          </p:nvPr>
        </p:nvSpPr>
        <p:spPr>
          <a:xfrm>
            <a:off x="4145280" y="6377940"/>
            <a:ext cx="3901440" cy="342900"/>
          </a:xfrm>
          <a:prstGeom prst="rect">
            <a:avLst/>
          </a:prstGeom>
        </p:spPr>
        <p:txBody>
          <a:bodyPr lIns="0" tIns="0" rIns="0" bIns="0"/>
          <a:lstStyle>
            <a:lvl1pPr algn="ctr">
              <a:defRPr>
                <a:solidFill>
                  <a:schemeClr val="tx1">
                    <a:tint val="75000"/>
                  </a:schemeClr>
                </a:solidFill>
                <a:latin typeface="Arial" panose="020B0604020202020204" pitchFamily="34" charset="0"/>
              </a:defRPr>
            </a:lvl1pPr>
          </a:lstStyle>
          <a:p>
            <a:endParaRPr lang="en-US" dirty="0">
              <a:solidFill>
                <a:prstClr val="black">
                  <a:tint val="75000"/>
                </a:prstClr>
              </a:solidFill>
            </a:endParaRPr>
          </a:p>
        </p:txBody>
      </p:sp>
      <p:sp>
        <p:nvSpPr>
          <p:cNvPr id="5" name="Holder 5"/>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latin typeface="Arial" panose="020B0604020202020204" pitchFamily="34" charset="0"/>
              </a:defRPr>
            </a:lvl1pPr>
          </a:lstStyle>
          <a:p>
            <a:fld id="{1D8BD707-D9CF-40AE-B4C6-C98DA3205C09}" type="datetimeFigureOut">
              <a:rPr lang="en-US" smtClean="0">
                <a:solidFill>
                  <a:prstClr val="black">
                    <a:tint val="75000"/>
                  </a:prstClr>
                </a:solidFill>
              </a:rPr>
              <a:pPr/>
              <a:t>8/21/2021</a:t>
            </a:fld>
            <a:endParaRPr lang="en-US" dirty="0">
              <a:solidFill>
                <a:prstClr val="black">
                  <a:tint val="75000"/>
                </a:prstClr>
              </a:solidFill>
            </a:endParaRPr>
          </a:p>
        </p:txBody>
      </p:sp>
      <p:sp>
        <p:nvSpPr>
          <p:cNvPr id="6" name="Holder 6"/>
          <p:cNvSpPr>
            <a:spLocks noGrp="1"/>
          </p:cNvSpPr>
          <p:nvPr>
            <p:ph type="sldNum" sz="quarter" idx="7"/>
          </p:nvPr>
        </p:nvSpPr>
        <p:spPr>
          <a:xfrm>
            <a:off x="10921866" y="6553792"/>
            <a:ext cx="595205" cy="422909"/>
          </a:xfrm>
          <a:prstGeom prst="rect">
            <a:avLst/>
          </a:prstGeom>
        </p:spPr>
        <p:txBody>
          <a:bodyPr lIns="0" tIns="0" rIns="0" bIns="0"/>
          <a:lstStyle>
            <a:lvl1pPr>
              <a:defRPr sz="2800" b="0" i="0">
                <a:solidFill>
                  <a:schemeClr val="tx1"/>
                </a:solidFill>
                <a:latin typeface="Arial"/>
                <a:cs typeface="Arial"/>
              </a:defRPr>
            </a:lvl1pPr>
          </a:lstStyle>
          <a:p>
            <a:pPr marL="25400">
              <a:lnSpc>
                <a:spcPts val="3195"/>
              </a:lnSpc>
            </a:pPr>
            <a:fld id="{81D60167-4931-47E6-BA6A-407CBD079E47}" type="slidenum">
              <a:rPr lang="en-US" smtClean="0">
                <a:solidFill>
                  <a:prstClr val="black"/>
                </a:solidFill>
              </a:rPr>
              <a:pPr marL="25400">
                <a:lnSpc>
                  <a:spcPts val="3195"/>
                </a:lnSpc>
              </a:pPr>
              <a:t>‹#›</a:t>
            </a:fld>
            <a:endParaRPr lang="en-US" dirty="0">
              <a:solidFill>
                <a:prstClr val="black"/>
              </a:solidFill>
            </a:endParaRPr>
          </a:p>
        </p:txBody>
      </p:sp>
    </p:spTree>
    <p:extLst>
      <p:ext uri="{BB962C8B-B14F-4D97-AF65-F5344CB8AC3E}">
        <p14:creationId xmlns:p14="http://schemas.microsoft.com/office/powerpoint/2010/main" val="8761866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a:xfrm>
            <a:off x="1887083" y="244855"/>
            <a:ext cx="7808807" cy="299720"/>
          </a:xfrm>
          <a:prstGeom prst="rect">
            <a:avLst/>
          </a:prstGeom>
        </p:spPr>
        <p:txBody>
          <a:bodyPr lIns="0" tIns="0" rIns="0" bIns="0"/>
          <a:lstStyle>
            <a:lvl1pPr>
              <a:defRPr sz="1800" b="1" i="0">
                <a:solidFill>
                  <a:schemeClr val="tx1"/>
                </a:solidFill>
                <a:latin typeface="Arial"/>
                <a:cs typeface="Arial"/>
              </a:defRPr>
            </a:lvl1pPr>
          </a:lstStyle>
          <a:p>
            <a:endParaRPr/>
          </a:p>
        </p:txBody>
      </p:sp>
      <p:sp>
        <p:nvSpPr>
          <p:cNvPr id="3" name="Holder 3"/>
          <p:cNvSpPr>
            <a:spLocks noGrp="1"/>
          </p:cNvSpPr>
          <p:nvPr>
            <p:ph sz="half" idx="2"/>
          </p:nvPr>
        </p:nvSpPr>
        <p:spPr>
          <a:xfrm>
            <a:off x="609600" y="1577340"/>
            <a:ext cx="530352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276999"/>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a:xfrm>
            <a:off x="4145280" y="6377940"/>
            <a:ext cx="3901440" cy="342900"/>
          </a:xfrm>
          <a:prstGeom prst="rect">
            <a:avLst/>
          </a:prstGeom>
        </p:spPr>
        <p:txBody>
          <a:bodyPr lIns="0" tIns="0" rIns="0" bIns="0"/>
          <a:lstStyle>
            <a:lvl1pPr algn="ctr">
              <a:defRPr>
                <a:solidFill>
                  <a:schemeClr val="tx1">
                    <a:tint val="75000"/>
                  </a:schemeClr>
                </a:solidFill>
                <a:latin typeface="Arial" panose="020B0604020202020204" pitchFamily="34" charset="0"/>
              </a:defRPr>
            </a:lvl1pPr>
          </a:lstStyle>
          <a:p>
            <a:endParaRPr lang="en-US" dirty="0">
              <a:solidFill>
                <a:prstClr val="black">
                  <a:tint val="75000"/>
                </a:prstClr>
              </a:solidFill>
            </a:endParaRPr>
          </a:p>
        </p:txBody>
      </p:sp>
      <p:sp>
        <p:nvSpPr>
          <p:cNvPr id="6" name="Holder 6"/>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latin typeface="Arial" panose="020B0604020202020204" pitchFamily="34" charset="0"/>
              </a:defRPr>
            </a:lvl1pPr>
          </a:lstStyle>
          <a:p>
            <a:fld id="{1D8BD707-D9CF-40AE-B4C6-C98DA3205C09}" type="datetimeFigureOut">
              <a:rPr lang="en-US" smtClean="0">
                <a:solidFill>
                  <a:prstClr val="black">
                    <a:tint val="75000"/>
                  </a:prstClr>
                </a:solidFill>
              </a:rPr>
              <a:pPr/>
              <a:t>8/21/2021</a:t>
            </a:fld>
            <a:endParaRPr lang="en-US" dirty="0">
              <a:solidFill>
                <a:prstClr val="black">
                  <a:tint val="75000"/>
                </a:prstClr>
              </a:solidFill>
            </a:endParaRPr>
          </a:p>
        </p:txBody>
      </p:sp>
      <p:sp>
        <p:nvSpPr>
          <p:cNvPr id="7" name="Holder 7"/>
          <p:cNvSpPr>
            <a:spLocks noGrp="1"/>
          </p:cNvSpPr>
          <p:nvPr>
            <p:ph type="sldNum" sz="quarter" idx="7"/>
          </p:nvPr>
        </p:nvSpPr>
        <p:spPr>
          <a:xfrm>
            <a:off x="10921866" y="6553792"/>
            <a:ext cx="595205" cy="422909"/>
          </a:xfrm>
          <a:prstGeom prst="rect">
            <a:avLst/>
          </a:prstGeom>
        </p:spPr>
        <p:txBody>
          <a:bodyPr lIns="0" tIns="0" rIns="0" bIns="0"/>
          <a:lstStyle>
            <a:lvl1pPr>
              <a:defRPr sz="2800" b="0" i="0">
                <a:solidFill>
                  <a:schemeClr val="tx1"/>
                </a:solidFill>
                <a:latin typeface="Arial"/>
                <a:cs typeface="Arial"/>
              </a:defRPr>
            </a:lvl1pPr>
          </a:lstStyle>
          <a:p>
            <a:pPr marL="25400">
              <a:lnSpc>
                <a:spcPts val="3195"/>
              </a:lnSpc>
            </a:pPr>
            <a:fld id="{81D60167-4931-47E6-BA6A-407CBD079E47}" type="slidenum">
              <a:rPr lang="en-US" smtClean="0">
                <a:solidFill>
                  <a:prstClr val="black"/>
                </a:solidFill>
              </a:rPr>
              <a:pPr marL="25400">
                <a:lnSpc>
                  <a:spcPts val="3195"/>
                </a:lnSpc>
              </a:pPr>
              <a:t>‹#›</a:t>
            </a:fld>
            <a:endParaRPr lang="en-US" dirty="0">
              <a:solidFill>
                <a:prstClr val="black"/>
              </a:solidFill>
            </a:endParaRPr>
          </a:p>
        </p:txBody>
      </p:sp>
    </p:spTree>
    <p:extLst>
      <p:ext uri="{BB962C8B-B14F-4D97-AF65-F5344CB8AC3E}">
        <p14:creationId xmlns:p14="http://schemas.microsoft.com/office/powerpoint/2010/main" val="29408310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a:xfrm>
            <a:off x="1887083" y="244855"/>
            <a:ext cx="7808807" cy="299720"/>
          </a:xfrm>
          <a:prstGeom prst="rect">
            <a:avLst/>
          </a:prstGeom>
        </p:spPr>
        <p:txBody>
          <a:bodyPr lIns="0" tIns="0" rIns="0" bIns="0"/>
          <a:lstStyle>
            <a:lvl1pPr>
              <a:defRPr sz="1800" b="1" i="0">
                <a:solidFill>
                  <a:schemeClr val="tx1"/>
                </a:solidFill>
                <a:latin typeface="Arial"/>
                <a:cs typeface="Arial"/>
              </a:defRPr>
            </a:lvl1pPr>
          </a:lstStyle>
          <a:p>
            <a:endParaRPr/>
          </a:p>
        </p:txBody>
      </p:sp>
      <p:sp>
        <p:nvSpPr>
          <p:cNvPr id="3" name="Holder 3"/>
          <p:cNvSpPr>
            <a:spLocks noGrp="1"/>
          </p:cNvSpPr>
          <p:nvPr>
            <p:ph type="ftr" sz="quarter" idx="5"/>
          </p:nvPr>
        </p:nvSpPr>
        <p:spPr>
          <a:xfrm>
            <a:off x="4145280" y="6377940"/>
            <a:ext cx="3901440" cy="342900"/>
          </a:xfrm>
          <a:prstGeom prst="rect">
            <a:avLst/>
          </a:prstGeom>
        </p:spPr>
        <p:txBody>
          <a:bodyPr lIns="0" tIns="0" rIns="0" bIns="0"/>
          <a:lstStyle>
            <a:lvl1pPr algn="ctr">
              <a:defRPr>
                <a:solidFill>
                  <a:schemeClr val="tx1">
                    <a:tint val="75000"/>
                  </a:schemeClr>
                </a:solidFill>
                <a:latin typeface="Arial" panose="020B0604020202020204" pitchFamily="34" charset="0"/>
              </a:defRPr>
            </a:lvl1pPr>
          </a:lstStyle>
          <a:p>
            <a:endParaRPr lang="en-US" dirty="0">
              <a:solidFill>
                <a:prstClr val="black">
                  <a:tint val="75000"/>
                </a:prstClr>
              </a:solidFill>
            </a:endParaRPr>
          </a:p>
        </p:txBody>
      </p:sp>
      <p:sp>
        <p:nvSpPr>
          <p:cNvPr id="4" name="Holder 4"/>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latin typeface="Arial" panose="020B0604020202020204" pitchFamily="34" charset="0"/>
              </a:defRPr>
            </a:lvl1pPr>
          </a:lstStyle>
          <a:p>
            <a:fld id="{1D8BD707-D9CF-40AE-B4C6-C98DA3205C09}" type="datetimeFigureOut">
              <a:rPr lang="en-US" smtClean="0">
                <a:solidFill>
                  <a:prstClr val="black">
                    <a:tint val="75000"/>
                  </a:prstClr>
                </a:solidFill>
              </a:rPr>
              <a:pPr/>
              <a:t>8/21/2021</a:t>
            </a:fld>
            <a:endParaRPr lang="en-US" dirty="0">
              <a:solidFill>
                <a:prstClr val="black">
                  <a:tint val="75000"/>
                </a:prstClr>
              </a:solidFill>
            </a:endParaRPr>
          </a:p>
        </p:txBody>
      </p:sp>
      <p:sp>
        <p:nvSpPr>
          <p:cNvPr id="5" name="Holder 5"/>
          <p:cNvSpPr>
            <a:spLocks noGrp="1"/>
          </p:cNvSpPr>
          <p:nvPr>
            <p:ph type="sldNum" sz="quarter" idx="7"/>
          </p:nvPr>
        </p:nvSpPr>
        <p:spPr>
          <a:xfrm>
            <a:off x="10921866" y="6553792"/>
            <a:ext cx="595205" cy="422909"/>
          </a:xfrm>
          <a:prstGeom prst="rect">
            <a:avLst/>
          </a:prstGeom>
        </p:spPr>
        <p:txBody>
          <a:bodyPr lIns="0" tIns="0" rIns="0" bIns="0"/>
          <a:lstStyle>
            <a:lvl1pPr>
              <a:defRPr sz="2800" b="0" i="0">
                <a:solidFill>
                  <a:schemeClr val="tx1"/>
                </a:solidFill>
                <a:latin typeface="Arial"/>
                <a:cs typeface="Arial"/>
              </a:defRPr>
            </a:lvl1pPr>
          </a:lstStyle>
          <a:p>
            <a:pPr marL="25400">
              <a:lnSpc>
                <a:spcPts val="3195"/>
              </a:lnSpc>
            </a:pPr>
            <a:fld id="{81D60167-4931-47E6-BA6A-407CBD079E47}" type="slidenum">
              <a:rPr lang="en-US" smtClean="0">
                <a:solidFill>
                  <a:prstClr val="black"/>
                </a:solidFill>
              </a:rPr>
              <a:pPr marL="25400">
                <a:lnSpc>
                  <a:spcPts val="3195"/>
                </a:lnSpc>
              </a:pPr>
              <a:t>‹#›</a:t>
            </a:fld>
            <a:endParaRPr lang="en-US" dirty="0">
              <a:solidFill>
                <a:prstClr val="black"/>
              </a:solidFill>
            </a:endParaRPr>
          </a:p>
        </p:txBody>
      </p:sp>
    </p:spTree>
    <p:extLst>
      <p:ext uri="{BB962C8B-B14F-4D97-AF65-F5344CB8AC3E}">
        <p14:creationId xmlns:p14="http://schemas.microsoft.com/office/powerpoint/2010/main" val="22834247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a:xfrm>
            <a:off x="4145280" y="6377940"/>
            <a:ext cx="3901440" cy="342900"/>
          </a:xfrm>
          <a:prstGeom prst="rect">
            <a:avLst/>
          </a:prstGeom>
        </p:spPr>
        <p:txBody>
          <a:bodyPr lIns="0" tIns="0" rIns="0" bIns="0"/>
          <a:lstStyle>
            <a:lvl1pPr algn="ctr">
              <a:defRPr>
                <a:solidFill>
                  <a:schemeClr val="tx1">
                    <a:tint val="75000"/>
                  </a:schemeClr>
                </a:solidFill>
                <a:latin typeface="Arial" panose="020B0604020202020204" pitchFamily="34" charset="0"/>
              </a:defRPr>
            </a:lvl1pPr>
          </a:lstStyle>
          <a:p>
            <a:endParaRPr lang="en-US" dirty="0">
              <a:solidFill>
                <a:prstClr val="black">
                  <a:tint val="75000"/>
                </a:prstClr>
              </a:solidFill>
            </a:endParaRPr>
          </a:p>
        </p:txBody>
      </p:sp>
      <p:sp>
        <p:nvSpPr>
          <p:cNvPr id="3" name="Holder 3"/>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latin typeface="Arial" panose="020B0604020202020204" pitchFamily="34" charset="0"/>
              </a:defRPr>
            </a:lvl1pPr>
          </a:lstStyle>
          <a:p>
            <a:fld id="{1D8BD707-D9CF-40AE-B4C6-C98DA3205C09}" type="datetimeFigureOut">
              <a:rPr lang="en-US" smtClean="0">
                <a:solidFill>
                  <a:prstClr val="black">
                    <a:tint val="75000"/>
                  </a:prstClr>
                </a:solidFill>
              </a:rPr>
              <a:pPr/>
              <a:t>8/21/2021</a:t>
            </a:fld>
            <a:endParaRPr lang="en-US" dirty="0">
              <a:solidFill>
                <a:prstClr val="black">
                  <a:tint val="75000"/>
                </a:prstClr>
              </a:solidFill>
            </a:endParaRPr>
          </a:p>
        </p:txBody>
      </p:sp>
      <p:sp>
        <p:nvSpPr>
          <p:cNvPr id="4" name="Holder 4"/>
          <p:cNvSpPr>
            <a:spLocks noGrp="1"/>
          </p:cNvSpPr>
          <p:nvPr>
            <p:ph type="sldNum" sz="quarter" idx="7"/>
          </p:nvPr>
        </p:nvSpPr>
        <p:spPr>
          <a:xfrm>
            <a:off x="10921866" y="6553792"/>
            <a:ext cx="595205" cy="422909"/>
          </a:xfrm>
          <a:prstGeom prst="rect">
            <a:avLst/>
          </a:prstGeom>
        </p:spPr>
        <p:txBody>
          <a:bodyPr lIns="0" tIns="0" rIns="0" bIns="0"/>
          <a:lstStyle>
            <a:lvl1pPr>
              <a:defRPr sz="2800" b="0" i="0">
                <a:solidFill>
                  <a:schemeClr val="tx1"/>
                </a:solidFill>
                <a:latin typeface="Arial"/>
                <a:cs typeface="Arial"/>
              </a:defRPr>
            </a:lvl1pPr>
          </a:lstStyle>
          <a:p>
            <a:pPr marL="25400">
              <a:lnSpc>
                <a:spcPts val="3195"/>
              </a:lnSpc>
            </a:pPr>
            <a:fld id="{81D60167-4931-47E6-BA6A-407CBD079E47}" type="slidenum">
              <a:rPr lang="en-US" smtClean="0">
                <a:solidFill>
                  <a:prstClr val="black"/>
                </a:solidFill>
              </a:rPr>
              <a:pPr marL="25400">
                <a:lnSpc>
                  <a:spcPts val="3195"/>
                </a:lnSpc>
              </a:pPr>
              <a:t>‹#›</a:t>
            </a:fld>
            <a:endParaRPr lang="en-US" dirty="0">
              <a:solidFill>
                <a:prstClr val="black"/>
              </a:solidFill>
            </a:endParaRPr>
          </a:p>
        </p:txBody>
      </p:sp>
    </p:spTree>
    <p:extLst>
      <p:ext uri="{BB962C8B-B14F-4D97-AF65-F5344CB8AC3E}">
        <p14:creationId xmlns:p14="http://schemas.microsoft.com/office/powerpoint/2010/main" val="9225866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1887083" y="244855"/>
            <a:ext cx="7808807" cy="299720"/>
          </a:xfrm>
          <a:prstGeom prst="rect">
            <a:avLst/>
          </a:prstGeom>
        </p:spPr>
        <p:txBody>
          <a:bodyPr lIns="0" tIns="0" rIns="0" bIns="0"/>
          <a:lstStyle>
            <a:lvl1pPr>
              <a:defRPr sz="1800" b="1" i="0">
                <a:solidFill>
                  <a:schemeClr val="tx1"/>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sz="1800" b="0" i="0">
                <a:solidFill>
                  <a:schemeClr val="tx1"/>
                </a:solidFill>
                <a:latin typeface="Arial"/>
                <a:cs typeface="Arial"/>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lIns="0" tIns="0" rIns="0" bIns="0"/>
          <a:lstStyle>
            <a:lvl1pPr algn="ctr">
              <a:defRPr>
                <a:solidFill>
                  <a:schemeClr val="tx1">
                    <a:tint val="75000"/>
                  </a:schemeClr>
                </a:solidFill>
                <a:latin typeface="Arial" panose="020B0604020202020204" pitchFamily="34" charset="0"/>
              </a:defRPr>
            </a:lvl1pPr>
          </a:lstStyle>
          <a:p>
            <a:endParaRPr lang="en-US" dirty="0">
              <a:solidFill>
                <a:prstClr val="black">
                  <a:tint val="75000"/>
                </a:prstClr>
              </a:solidFill>
            </a:endParaRPr>
          </a:p>
        </p:txBody>
      </p:sp>
      <p:sp>
        <p:nvSpPr>
          <p:cNvPr id="5" name="Holder 5"/>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latin typeface="Arial" panose="020B0604020202020204" pitchFamily="34" charset="0"/>
              </a:defRPr>
            </a:lvl1pPr>
          </a:lstStyle>
          <a:p>
            <a:fld id="{1D8BD707-D9CF-40AE-B4C6-C98DA3205C09}" type="datetimeFigureOut">
              <a:rPr lang="en-US" smtClean="0">
                <a:solidFill>
                  <a:prstClr val="black">
                    <a:tint val="75000"/>
                  </a:prstClr>
                </a:solidFill>
              </a:rPr>
              <a:pPr/>
              <a:t>8/21/2021</a:t>
            </a:fld>
            <a:endParaRPr lang="en-US" dirty="0">
              <a:solidFill>
                <a:prstClr val="black">
                  <a:tint val="75000"/>
                </a:prstClr>
              </a:solidFill>
            </a:endParaRPr>
          </a:p>
        </p:txBody>
      </p:sp>
      <p:sp>
        <p:nvSpPr>
          <p:cNvPr id="6" name="Holder 6"/>
          <p:cNvSpPr>
            <a:spLocks noGrp="1"/>
          </p:cNvSpPr>
          <p:nvPr>
            <p:ph type="sldNum" sz="quarter" idx="7"/>
          </p:nvPr>
        </p:nvSpPr>
        <p:spPr>
          <a:xfrm>
            <a:off x="10921866" y="6553792"/>
            <a:ext cx="595205" cy="422909"/>
          </a:xfrm>
          <a:prstGeom prst="rect">
            <a:avLst/>
          </a:prstGeom>
        </p:spPr>
        <p:txBody>
          <a:bodyPr lIns="0" tIns="0" rIns="0" bIns="0"/>
          <a:lstStyle>
            <a:lvl1pPr>
              <a:defRPr sz="2800" b="0" i="0">
                <a:solidFill>
                  <a:schemeClr val="tx1"/>
                </a:solidFill>
                <a:latin typeface="Arial"/>
                <a:cs typeface="Arial"/>
              </a:defRPr>
            </a:lvl1pPr>
          </a:lstStyle>
          <a:p>
            <a:pPr marL="25400">
              <a:lnSpc>
                <a:spcPts val="3195"/>
              </a:lnSpc>
            </a:pPr>
            <a:fld id="{81D60167-4931-47E6-BA6A-407CBD079E47}" type="slidenum">
              <a:rPr lang="en-US" smtClean="0">
                <a:solidFill>
                  <a:prstClr val="black"/>
                </a:solidFill>
              </a:rPr>
              <a:pPr marL="25400">
                <a:lnSpc>
                  <a:spcPts val="3195"/>
                </a:lnSpc>
              </a:pPr>
              <a:t>‹#›</a:t>
            </a:fld>
            <a:endParaRPr lang="en-US" dirty="0">
              <a:solidFill>
                <a:prstClr val="black"/>
              </a:solidFill>
            </a:endParaRPr>
          </a:p>
        </p:txBody>
      </p:sp>
    </p:spTree>
    <p:extLst>
      <p:ext uri="{BB962C8B-B14F-4D97-AF65-F5344CB8AC3E}">
        <p14:creationId xmlns:p14="http://schemas.microsoft.com/office/powerpoint/2010/main" val="24900891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3" name="Holder 3"/>
          <p:cNvSpPr>
            <a:spLocks noGrp="1"/>
          </p:cNvSpPr>
          <p:nvPr>
            <p:ph type="body" idx="1"/>
          </p:nvPr>
        </p:nvSpPr>
        <p:spPr>
          <a:xfrm>
            <a:off x="715858" y="2301684"/>
            <a:ext cx="10760287" cy="207749"/>
          </a:xfrm>
          <a:prstGeom prst="rect">
            <a:avLst/>
          </a:prstGeom>
        </p:spPr>
        <p:txBody>
          <a:bodyPr lIns="0" tIns="0" rIns="0" bIns="0"/>
          <a:lstStyle>
            <a:lvl1pPr>
              <a:defRPr sz="1350" b="0" i="0">
                <a:solidFill>
                  <a:schemeClr val="tx1"/>
                </a:solidFill>
                <a:latin typeface="Arial"/>
                <a:cs typeface="Arial"/>
              </a:defRPr>
            </a:lvl1pPr>
          </a:lstStyle>
          <a:p>
            <a:endParaRPr dirty="0"/>
          </a:p>
        </p:txBody>
      </p:sp>
      <p:sp>
        <p:nvSpPr>
          <p:cNvPr id="4" name="Holder 4"/>
          <p:cNvSpPr>
            <a:spLocks noGrp="1"/>
          </p:cNvSpPr>
          <p:nvPr>
            <p:ph type="ftr" sz="quarter" idx="5"/>
          </p:nvPr>
        </p:nvSpPr>
        <p:spPr>
          <a:xfrm>
            <a:off x="4145280" y="6377940"/>
            <a:ext cx="3901440" cy="342900"/>
          </a:xfrm>
          <a:prstGeom prst="rect">
            <a:avLst/>
          </a:prstGeom>
        </p:spPr>
        <p:txBody>
          <a:bodyPr lIns="0" tIns="0" rIns="0" bIns="0"/>
          <a:lstStyle>
            <a:lvl1pPr algn="ctr">
              <a:defRPr>
                <a:solidFill>
                  <a:schemeClr val="tx1">
                    <a:tint val="75000"/>
                  </a:schemeClr>
                </a:solidFill>
                <a:latin typeface="Arial" panose="020B0604020202020204" pitchFamily="34" charset="0"/>
              </a:defRPr>
            </a:lvl1pPr>
          </a:lstStyle>
          <a:p>
            <a:endParaRPr lang="en-US" dirty="0">
              <a:solidFill>
                <a:prstClr val="black">
                  <a:tint val="75000"/>
                </a:prstClr>
              </a:solidFill>
            </a:endParaRPr>
          </a:p>
        </p:txBody>
      </p:sp>
      <p:sp>
        <p:nvSpPr>
          <p:cNvPr id="5" name="Holder 5"/>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latin typeface="Arial" panose="020B0604020202020204" pitchFamily="34" charset="0"/>
              </a:defRPr>
            </a:lvl1pPr>
          </a:lstStyle>
          <a:p>
            <a:fld id="{1D8BD707-D9CF-40AE-B4C6-C98DA3205C09}" type="datetimeFigureOut">
              <a:rPr lang="en-US" smtClean="0">
                <a:solidFill>
                  <a:prstClr val="black">
                    <a:tint val="75000"/>
                  </a:prstClr>
                </a:solidFill>
              </a:rPr>
              <a:pPr/>
              <a:t>8/21/2021</a:t>
            </a:fld>
            <a:endParaRPr lang="en-US" dirty="0">
              <a:solidFill>
                <a:prstClr val="black">
                  <a:tint val="75000"/>
                </a:prstClr>
              </a:solidFill>
            </a:endParaRPr>
          </a:p>
        </p:txBody>
      </p:sp>
      <p:sp>
        <p:nvSpPr>
          <p:cNvPr id="6" name="Holder 6"/>
          <p:cNvSpPr>
            <a:spLocks noGrp="1"/>
          </p:cNvSpPr>
          <p:nvPr>
            <p:ph type="sldNum" sz="quarter" idx="7"/>
          </p:nvPr>
        </p:nvSpPr>
        <p:spPr>
          <a:xfrm>
            <a:off x="10921867" y="6553794"/>
            <a:ext cx="595205" cy="422909"/>
          </a:xfrm>
          <a:prstGeom prst="rect">
            <a:avLst/>
          </a:prstGeom>
        </p:spPr>
        <p:txBody>
          <a:bodyPr lIns="0" tIns="0" rIns="0" bIns="0"/>
          <a:lstStyle>
            <a:lvl1pPr>
              <a:defRPr sz="2100" b="0" i="0">
                <a:solidFill>
                  <a:schemeClr val="tx1"/>
                </a:solidFill>
                <a:latin typeface="Arial"/>
                <a:cs typeface="Arial"/>
              </a:defRPr>
            </a:lvl1pPr>
          </a:lstStyle>
          <a:p>
            <a:pPr marL="19050">
              <a:lnSpc>
                <a:spcPts val="2396"/>
              </a:lnSpc>
            </a:pPr>
            <a:fld id="{81D60167-4931-47E6-BA6A-407CBD079E47}" type="slidenum">
              <a:rPr lang="en-US" smtClean="0">
                <a:solidFill>
                  <a:prstClr val="black"/>
                </a:solidFill>
              </a:rPr>
              <a:pPr marL="19050">
                <a:lnSpc>
                  <a:spcPts val="2396"/>
                </a:lnSpc>
              </a:pPr>
              <a:t>‹#›</a:t>
            </a:fld>
            <a:endParaRPr lang="en-US" dirty="0">
              <a:solidFill>
                <a:prstClr val="black"/>
              </a:solidFill>
            </a:endParaRPr>
          </a:p>
        </p:txBody>
      </p:sp>
    </p:spTree>
    <p:extLst>
      <p:ext uri="{BB962C8B-B14F-4D97-AF65-F5344CB8AC3E}">
        <p14:creationId xmlns:p14="http://schemas.microsoft.com/office/powerpoint/2010/main" val="38036589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sp>
        <p:nvSpPr>
          <p:cNvPr id="3" name="Holder 3"/>
          <p:cNvSpPr>
            <a:spLocks noGrp="1"/>
          </p:cNvSpPr>
          <p:nvPr>
            <p:ph type="body" idx="1"/>
          </p:nvPr>
        </p:nvSpPr>
        <p:spPr>
          <a:xfrm>
            <a:off x="715858" y="2301684"/>
            <a:ext cx="10760287" cy="207749"/>
          </a:xfrm>
          <a:prstGeom prst="rect">
            <a:avLst/>
          </a:prstGeom>
        </p:spPr>
        <p:txBody>
          <a:bodyPr lIns="0" tIns="0" rIns="0" bIns="0"/>
          <a:lstStyle>
            <a:lvl1pPr>
              <a:defRPr sz="1350" b="0" i="0">
                <a:solidFill>
                  <a:schemeClr val="tx1"/>
                </a:solidFill>
                <a:latin typeface="Arial"/>
                <a:cs typeface="Arial"/>
              </a:defRPr>
            </a:lvl1pPr>
          </a:lstStyle>
          <a:p>
            <a:endParaRPr dirty="0"/>
          </a:p>
        </p:txBody>
      </p:sp>
      <p:sp>
        <p:nvSpPr>
          <p:cNvPr id="4" name="Holder 4"/>
          <p:cNvSpPr>
            <a:spLocks noGrp="1"/>
          </p:cNvSpPr>
          <p:nvPr>
            <p:ph type="ftr" sz="quarter" idx="5"/>
          </p:nvPr>
        </p:nvSpPr>
        <p:spPr>
          <a:xfrm>
            <a:off x="4145280" y="6377940"/>
            <a:ext cx="3901440" cy="342900"/>
          </a:xfrm>
          <a:prstGeom prst="rect">
            <a:avLst/>
          </a:prstGeom>
        </p:spPr>
        <p:txBody>
          <a:bodyPr lIns="0" tIns="0" rIns="0" bIns="0"/>
          <a:lstStyle>
            <a:lvl1pPr algn="ctr">
              <a:defRPr>
                <a:solidFill>
                  <a:schemeClr val="tx1">
                    <a:tint val="75000"/>
                  </a:schemeClr>
                </a:solidFill>
                <a:latin typeface="Arial" panose="020B0604020202020204" pitchFamily="34" charset="0"/>
              </a:defRPr>
            </a:lvl1pPr>
          </a:lstStyle>
          <a:p>
            <a:endParaRPr lang="en-US" dirty="0">
              <a:solidFill>
                <a:prstClr val="black">
                  <a:tint val="75000"/>
                </a:prstClr>
              </a:solidFill>
            </a:endParaRPr>
          </a:p>
        </p:txBody>
      </p:sp>
      <p:sp>
        <p:nvSpPr>
          <p:cNvPr id="5" name="Holder 5"/>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latin typeface="Arial" panose="020B0604020202020204" pitchFamily="34" charset="0"/>
              </a:defRPr>
            </a:lvl1pPr>
          </a:lstStyle>
          <a:p>
            <a:fld id="{1D8BD707-D9CF-40AE-B4C6-C98DA3205C09}" type="datetimeFigureOut">
              <a:rPr lang="en-US" smtClean="0">
                <a:solidFill>
                  <a:prstClr val="black">
                    <a:tint val="75000"/>
                  </a:prstClr>
                </a:solidFill>
              </a:rPr>
              <a:pPr/>
              <a:t>8/21/2021</a:t>
            </a:fld>
            <a:endParaRPr lang="en-US" dirty="0">
              <a:solidFill>
                <a:prstClr val="black">
                  <a:tint val="75000"/>
                </a:prstClr>
              </a:solidFill>
            </a:endParaRPr>
          </a:p>
        </p:txBody>
      </p:sp>
      <p:sp>
        <p:nvSpPr>
          <p:cNvPr id="6" name="Holder 6"/>
          <p:cNvSpPr>
            <a:spLocks noGrp="1"/>
          </p:cNvSpPr>
          <p:nvPr>
            <p:ph type="sldNum" sz="quarter" idx="7"/>
          </p:nvPr>
        </p:nvSpPr>
        <p:spPr>
          <a:xfrm>
            <a:off x="10921867" y="6553794"/>
            <a:ext cx="595205" cy="422909"/>
          </a:xfrm>
          <a:prstGeom prst="rect">
            <a:avLst/>
          </a:prstGeom>
        </p:spPr>
        <p:txBody>
          <a:bodyPr lIns="0" tIns="0" rIns="0" bIns="0"/>
          <a:lstStyle>
            <a:lvl1pPr>
              <a:defRPr sz="2100" b="0" i="0">
                <a:solidFill>
                  <a:schemeClr val="tx1"/>
                </a:solidFill>
                <a:latin typeface="Arial"/>
                <a:cs typeface="Arial"/>
              </a:defRPr>
            </a:lvl1pPr>
          </a:lstStyle>
          <a:p>
            <a:pPr marL="19050">
              <a:lnSpc>
                <a:spcPts val="2396"/>
              </a:lnSpc>
            </a:pPr>
            <a:fld id="{81D60167-4931-47E6-BA6A-407CBD079E47}" type="slidenum">
              <a:rPr lang="en-US" smtClean="0">
                <a:solidFill>
                  <a:prstClr val="black"/>
                </a:solidFill>
              </a:rPr>
              <a:pPr marL="19050">
                <a:lnSpc>
                  <a:spcPts val="2396"/>
                </a:lnSpc>
              </a:pPr>
              <a:t>‹#›</a:t>
            </a:fld>
            <a:endParaRPr lang="en-US" dirty="0">
              <a:solidFill>
                <a:prstClr val="black"/>
              </a:solidFill>
            </a:endParaRPr>
          </a:p>
        </p:txBody>
      </p:sp>
    </p:spTree>
    <p:extLst>
      <p:ext uri="{BB962C8B-B14F-4D97-AF65-F5344CB8AC3E}">
        <p14:creationId xmlns:p14="http://schemas.microsoft.com/office/powerpoint/2010/main" val="3267865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png"/><Relationship Id="rId5" Type="http://schemas.openxmlformats.org/officeDocument/2006/relationships/slideLayout" Target="../slideLayouts/slideLayout5.xml"/><Relationship Id="rId10"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2"/>
      </p:bgRef>
    </p:bg>
    <p:spTree>
      <p:nvGrpSpPr>
        <p:cNvPr id="1" name=""/>
        <p:cNvGrpSpPr/>
        <p:nvPr/>
      </p:nvGrpSpPr>
      <p:grpSpPr>
        <a:xfrm>
          <a:off x="0" y="0"/>
          <a:ext cx="0" cy="0"/>
          <a:chOff x="0" y="0"/>
          <a:chExt cx="0" cy="0"/>
        </a:xfrm>
      </p:grpSpPr>
      <p:pic>
        <p:nvPicPr>
          <p:cNvPr id="7" name="Picture 12"/>
          <p:cNvPicPr>
            <a:picLocks noChangeAspect="1"/>
          </p:cNvPicPr>
          <p:nvPr userDrawn="1"/>
        </p:nvPicPr>
        <p:blipFill>
          <a:blip r:embed="rId10">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Holder 3"/>
          <p:cNvSpPr>
            <a:spLocks noGrp="1"/>
          </p:cNvSpPr>
          <p:nvPr>
            <p:ph type="body" idx="1"/>
          </p:nvPr>
        </p:nvSpPr>
        <p:spPr>
          <a:xfrm>
            <a:off x="715857" y="2301682"/>
            <a:ext cx="10760287" cy="276999"/>
          </a:xfrm>
          <a:prstGeom prst="rect">
            <a:avLst/>
          </a:prstGeom>
        </p:spPr>
        <p:txBody>
          <a:bodyPr wrap="square" lIns="0" tIns="0" rIns="0" bIns="0">
            <a:spAutoFit/>
          </a:bodyPr>
          <a:lstStyle>
            <a:lvl1pPr>
              <a:defRPr sz="1800" b="0" i="0">
                <a:solidFill>
                  <a:schemeClr val="tx1"/>
                </a:solidFill>
                <a:latin typeface="Arial"/>
                <a:cs typeface="Arial"/>
              </a:defRPr>
            </a:lvl1pPr>
          </a:lstStyle>
          <a:p>
            <a:endParaRPr/>
          </a:p>
        </p:txBody>
      </p:sp>
      <p:pic>
        <p:nvPicPr>
          <p:cNvPr id="5" name="Picture 4"/>
          <p:cNvPicPr>
            <a:picLocks noChangeAspect="1"/>
          </p:cNvPicPr>
          <p:nvPr userDrawn="1"/>
        </p:nvPicPr>
        <p:blipFill>
          <a:blip r:embed="rId11" cstate="print">
            <a:extLst>
              <a:ext uri="{28A0092B-C50C-407E-A947-70E740481C1C}">
                <a14:useLocalDpi xmlns:a14="http://schemas.microsoft.com/office/drawing/2010/main" val="0"/>
              </a:ext>
            </a:extLst>
          </a:blip>
          <a:stretch>
            <a:fillRect/>
          </a:stretch>
        </p:blipFill>
        <p:spPr>
          <a:xfrm>
            <a:off x="10343303" y="4483"/>
            <a:ext cx="1818815" cy="1443318"/>
          </a:xfrm>
          <a:prstGeom prst="rect">
            <a:avLst/>
          </a:prstGeom>
        </p:spPr>
      </p:pic>
      <p:sp>
        <p:nvSpPr>
          <p:cNvPr id="6" name="object 2"/>
          <p:cNvSpPr txBox="1"/>
          <p:nvPr userDrawn="1"/>
        </p:nvSpPr>
        <p:spPr>
          <a:xfrm>
            <a:off x="1887083" y="76200"/>
            <a:ext cx="7808807" cy="289375"/>
          </a:xfrm>
          <a:prstGeom prst="rect">
            <a:avLst/>
          </a:prstGeom>
        </p:spPr>
        <p:txBody>
          <a:bodyPr vert="horz" wrap="square" lIns="0" tIns="1270" rIns="0" bIns="0" rtlCol="0">
            <a:spAutoFit/>
          </a:bodyPr>
          <a:lstStyle/>
          <a:p>
            <a:pPr marL="12700" marR="5080" algn="ctr">
              <a:lnSpc>
                <a:spcPct val="104200"/>
              </a:lnSpc>
              <a:spcBef>
                <a:spcPts val="10"/>
              </a:spcBef>
            </a:pPr>
            <a:r>
              <a:rPr sz="1800" b="1" spc="-5" dirty="0">
                <a:solidFill>
                  <a:prstClr val="black"/>
                </a:solidFill>
                <a:latin typeface="Arial"/>
                <a:cs typeface="Arial"/>
              </a:rPr>
              <a:t>Preliminary Marksmanship Instruction and</a:t>
            </a:r>
            <a:r>
              <a:rPr sz="1800" b="1" spc="-90" dirty="0">
                <a:solidFill>
                  <a:prstClr val="black"/>
                </a:solidFill>
                <a:latin typeface="Arial"/>
                <a:cs typeface="Arial"/>
              </a:rPr>
              <a:t> </a:t>
            </a:r>
            <a:r>
              <a:rPr sz="1800" b="1" spc="-5" dirty="0">
                <a:solidFill>
                  <a:prstClr val="black"/>
                </a:solidFill>
                <a:latin typeface="Arial"/>
                <a:cs typeface="Arial"/>
              </a:rPr>
              <a:t>Evaluation</a:t>
            </a:r>
            <a:endParaRPr sz="1800" dirty="0">
              <a:solidFill>
                <a:prstClr val="black"/>
              </a:solidFill>
              <a:latin typeface="Arial"/>
              <a:cs typeface="Arial"/>
            </a:endParaRPr>
          </a:p>
        </p:txBody>
      </p:sp>
    </p:spTree>
    <p:extLst>
      <p:ext uri="{BB962C8B-B14F-4D97-AF65-F5344CB8AC3E}">
        <p14:creationId xmlns:p14="http://schemas.microsoft.com/office/powerpoint/2010/main" val="12015059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0883" y="1905000"/>
            <a:ext cx="7318917" cy="4116890"/>
          </a:xfrm>
          <a:prstGeom prst="rect">
            <a:avLst/>
          </a:prstGeom>
        </p:spPr>
      </p:pic>
    </p:spTree>
    <p:extLst>
      <p:ext uri="{BB962C8B-B14F-4D97-AF65-F5344CB8AC3E}">
        <p14:creationId xmlns:p14="http://schemas.microsoft.com/office/powerpoint/2010/main" val="23723775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934694" y="1447801"/>
            <a:ext cx="6705600" cy="3293209"/>
          </a:xfrm>
          <a:prstGeom prst="rect">
            <a:avLst/>
          </a:prstGeom>
        </p:spPr>
        <p:txBody>
          <a:bodyPr wrap="square">
            <a:spAutoFit/>
          </a:bodyPr>
          <a:lstStyle/>
          <a:p>
            <a:r>
              <a:rPr lang="en-US" sz="1600" b="1" dirty="0">
                <a:solidFill>
                  <a:srgbClr val="000000"/>
                </a:solidFill>
                <a:latin typeface="Arial" panose="020B0604020202020204" pitchFamily="34" charset="0"/>
                <a:cs typeface="Arial" panose="020B0604020202020204" pitchFamily="34" charset="0"/>
              </a:rPr>
              <a:t>ACTION:</a:t>
            </a:r>
            <a:endParaRPr lang="en-US" sz="1600" dirty="0">
              <a:solidFill>
                <a:srgbClr val="000000"/>
              </a:solidFill>
              <a:latin typeface="Arial" panose="020B0604020202020204" pitchFamily="34" charset="0"/>
              <a:cs typeface="Arial" panose="020B0604020202020204" pitchFamily="34" charset="0"/>
            </a:endParaRPr>
          </a:p>
          <a:p>
            <a:r>
              <a:rPr lang="en-US" sz="1600" dirty="0">
                <a:solidFill>
                  <a:srgbClr val="000000"/>
                </a:solidFill>
                <a:latin typeface="Arial" panose="020B0604020202020204" pitchFamily="34" charset="0"/>
                <a:cs typeface="Arial" panose="020B0604020202020204" pitchFamily="34" charset="0"/>
              </a:rPr>
              <a:t>Demonstrate knowledge of Army service Rifle preliminary marksmanship instruction. </a:t>
            </a:r>
          </a:p>
          <a:p>
            <a:endParaRPr lang="en-US" sz="1600" dirty="0">
              <a:solidFill>
                <a:srgbClr val="000000"/>
              </a:solidFill>
              <a:latin typeface="Arial" panose="020B0604020202020204" pitchFamily="34" charset="0"/>
              <a:cs typeface="Arial" panose="020B0604020202020204" pitchFamily="34" charset="0"/>
            </a:endParaRPr>
          </a:p>
          <a:p>
            <a:r>
              <a:rPr lang="en-US" sz="1600" b="1" dirty="0">
                <a:solidFill>
                  <a:srgbClr val="000000"/>
                </a:solidFill>
                <a:latin typeface="Arial" panose="020B0604020202020204" pitchFamily="34" charset="0"/>
                <a:cs typeface="Arial" panose="020B0604020202020204" pitchFamily="34" charset="0"/>
              </a:rPr>
              <a:t>CONDITION: </a:t>
            </a:r>
            <a:endParaRPr lang="en-US" sz="1600" dirty="0">
              <a:solidFill>
                <a:srgbClr val="000000"/>
              </a:solidFill>
              <a:latin typeface="Arial" panose="020B0604020202020204" pitchFamily="34" charset="0"/>
              <a:cs typeface="Arial" panose="020B0604020202020204" pitchFamily="34" charset="0"/>
            </a:endParaRPr>
          </a:p>
          <a:p>
            <a:r>
              <a:rPr lang="en-US" sz="1600" dirty="0">
                <a:solidFill>
                  <a:srgbClr val="000000"/>
                </a:solidFill>
                <a:latin typeface="Arial" panose="020B0604020202020204" pitchFamily="34" charset="0"/>
                <a:cs typeface="Arial" panose="020B0604020202020204" pitchFamily="34" charset="0"/>
              </a:rPr>
              <a:t>In a classroom environment, given TC 3-22.9, </a:t>
            </a:r>
            <a:r>
              <a:rPr lang="en-US" sz="1600" i="1" dirty="0">
                <a:solidFill>
                  <a:srgbClr val="000000"/>
                </a:solidFill>
                <a:latin typeface="Arial" panose="020B0604020202020204" pitchFamily="34" charset="0"/>
                <a:cs typeface="Arial" panose="020B0604020202020204" pitchFamily="34" charset="0"/>
              </a:rPr>
              <a:t>Rifle and Carbine</a:t>
            </a:r>
            <a:r>
              <a:rPr lang="en-US" sz="1600" dirty="0">
                <a:solidFill>
                  <a:srgbClr val="000000"/>
                </a:solidFill>
                <a:latin typeface="Arial" panose="020B0604020202020204" pitchFamily="34" charset="0"/>
                <a:cs typeface="Arial" panose="020B0604020202020204" pitchFamily="34" charset="0"/>
              </a:rPr>
              <a:t>. </a:t>
            </a:r>
          </a:p>
          <a:p>
            <a:endParaRPr lang="en-US" sz="1600" dirty="0">
              <a:solidFill>
                <a:srgbClr val="000000"/>
              </a:solidFill>
              <a:latin typeface="Arial" panose="020B0604020202020204" pitchFamily="34" charset="0"/>
              <a:cs typeface="Arial" panose="020B0604020202020204" pitchFamily="34" charset="0"/>
            </a:endParaRPr>
          </a:p>
          <a:p>
            <a:r>
              <a:rPr lang="en-US" sz="1600" b="1" dirty="0">
                <a:solidFill>
                  <a:srgbClr val="000000"/>
                </a:solidFill>
                <a:latin typeface="Arial" panose="020B0604020202020204" pitchFamily="34" charset="0"/>
                <a:cs typeface="Arial" panose="020B0604020202020204" pitchFamily="34" charset="0"/>
              </a:rPr>
              <a:t>STANDARD: </a:t>
            </a:r>
            <a:endParaRPr lang="en-US" sz="1600" dirty="0">
              <a:solidFill>
                <a:srgbClr val="000000"/>
              </a:solidFill>
              <a:latin typeface="Arial" panose="020B0604020202020204" pitchFamily="34" charset="0"/>
              <a:cs typeface="Arial" panose="020B0604020202020204" pitchFamily="34" charset="0"/>
            </a:endParaRPr>
          </a:p>
          <a:p>
            <a:r>
              <a:rPr lang="en-US" sz="1600" dirty="0">
                <a:solidFill>
                  <a:prstClr val="black"/>
                </a:solidFill>
                <a:latin typeface="Arial" panose="020B0604020202020204" pitchFamily="34" charset="0"/>
                <a:cs typeface="Arial" panose="020B0604020202020204" pitchFamily="34" charset="0"/>
              </a:rPr>
              <a:t>Identify how to apply and train Rifle Marksmanship utilizing the US Army Service Rifle in accordance with applicable command guidance, TC 3-22.9 Rifle and Carbine and TC 3-20.0 Integrated Weapons Training</a:t>
            </a:r>
          </a:p>
          <a:p>
            <a:r>
              <a:rPr lang="en-US" sz="1600" dirty="0">
                <a:solidFill>
                  <a:prstClr val="black"/>
                </a:solidFill>
                <a:latin typeface="Arial" panose="020B0604020202020204" pitchFamily="34" charset="0"/>
                <a:cs typeface="Arial" panose="020B0604020202020204" pitchFamily="34" charset="0"/>
              </a:rPr>
              <a:t>Strategy.</a:t>
            </a:r>
            <a:endParaRPr lang="en-US" sz="1600" dirty="0">
              <a:solidFill>
                <a:srgbClr val="000000"/>
              </a:solidFill>
              <a:latin typeface="Arial" panose="020B0604020202020204" pitchFamily="34" charset="0"/>
              <a:cs typeface="Arial" panose="020B0604020202020204" pitchFamily="34" charset="0"/>
            </a:endParaRPr>
          </a:p>
          <a:p>
            <a:endParaRPr lang="en-US" sz="1600" dirty="0">
              <a:solidFill>
                <a:srgbClr val="000000"/>
              </a:solidFill>
              <a:latin typeface="Arial" panose="020B0604020202020204" pitchFamily="34" charset="0"/>
              <a:cs typeface="Arial" panose="020B0604020202020204" pitchFamily="34" charset="0"/>
            </a:endParaRPr>
          </a:p>
        </p:txBody>
      </p:sp>
      <p:sp>
        <p:nvSpPr>
          <p:cNvPr id="2" name="TextBox 1"/>
          <p:cNvSpPr txBox="1"/>
          <p:nvPr/>
        </p:nvSpPr>
        <p:spPr>
          <a:xfrm>
            <a:off x="1524000" y="300336"/>
            <a:ext cx="9144000" cy="830997"/>
          </a:xfrm>
          <a:prstGeom prst="rect">
            <a:avLst/>
          </a:prstGeom>
          <a:noFill/>
        </p:spPr>
        <p:txBody>
          <a:bodyPr wrap="square" rtlCol="0">
            <a:spAutoFit/>
          </a:bodyPr>
          <a:lstStyle/>
          <a:p>
            <a:pPr algn="ctr"/>
            <a:r>
              <a:rPr lang="en-US" sz="2400" dirty="0">
                <a:solidFill>
                  <a:prstClr val="black"/>
                </a:solidFill>
                <a:latin typeface="Arial" panose="020B0604020202020204" pitchFamily="34" charset="0"/>
                <a:cs typeface="Arial" panose="020B0604020202020204" pitchFamily="34" charset="0"/>
              </a:rPr>
              <a:t>TSA 2</a:t>
            </a:r>
          </a:p>
          <a:p>
            <a:pPr algn="ctr"/>
            <a:r>
              <a:rPr lang="en-US" sz="2400" dirty="0">
                <a:solidFill>
                  <a:prstClr val="black"/>
                </a:solidFill>
                <a:latin typeface="Arial" panose="020B0604020202020204" pitchFamily="34" charset="0"/>
                <a:cs typeface="Arial" panose="020B0604020202020204" pitchFamily="34" charset="0"/>
              </a:rPr>
              <a:t>Safe Weapons </a:t>
            </a:r>
            <a:r>
              <a:rPr lang="en-US" sz="2400" dirty="0" err="1">
                <a:solidFill>
                  <a:prstClr val="black"/>
                </a:solidFill>
                <a:latin typeface="Arial" panose="020B0604020202020204" pitchFamily="34" charset="0"/>
                <a:cs typeface="Arial" panose="020B0604020202020204" pitchFamily="34" charset="0"/>
              </a:rPr>
              <a:t>Handeling</a:t>
            </a:r>
            <a:endParaRPr lang="en-US" sz="2400" dirty="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612152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895600" y="609601"/>
            <a:ext cx="5867400" cy="646331"/>
          </a:xfrm>
          <a:prstGeom prst="rect">
            <a:avLst/>
          </a:prstGeom>
          <a:noFill/>
        </p:spPr>
        <p:txBody>
          <a:bodyPr wrap="square" rtlCol="0">
            <a:spAutoFit/>
          </a:bodyPr>
          <a:lstStyle/>
          <a:p>
            <a:pPr algn="ctr"/>
            <a:r>
              <a:rPr lang="en-US" sz="3600" dirty="0">
                <a:solidFill>
                  <a:prstClr val="black"/>
                </a:solidFill>
              </a:rPr>
              <a:t>INTRODUCTION</a:t>
            </a:r>
          </a:p>
        </p:txBody>
      </p:sp>
      <p:sp>
        <p:nvSpPr>
          <p:cNvPr id="4" name="TextBox 3"/>
          <p:cNvSpPr txBox="1"/>
          <p:nvPr/>
        </p:nvSpPr>
        <p:spPr>
          <a:xfrm>
            <a:off x="3733801" y="1905000"/>
            <a:ext cx="4647747" cy="4832092"/>
          </a:xfrm>
          <a:prstGeom prst="rect">
            <a:avLst/>
          </a:prstGeom>
          <a:noFill/>
        </p:spPr>
        <p:txBody>
          <a:bodyPr wrap="none" rtlCol="0">
            <a:spAutoFit/>
          </a:bodyPr>
          <a:lstStyle/>
          <a:p>
            <a:r>
              <a:rPr lang="en-US" sz="2800" dirty="0">
                <a:solidFill>
                  <a:prstClr val="black"/>
                </a:solidFill>
              </a:rPr>
              <a:t>Safety Considerations:</a:t>
            </a:r>
          </a:p>
          <a:p>
            <a:endParaRPr lang="en-US" sz="2800" dirty="0">
              <a:solidFill>
                <a:prstClr val="black"/>
              </a:solidFill>
            </a:endParaRPr>
          </a:p>
          <a:p>
            <a:endParaRPr lang="en-US" sz="2800" dirty="0">
              <a:solidFill>
                <a:prstClr val="black"/>
              </a:solidFill>
            </a:endParaRPr>
          </a:p>
          <a:p>
            <a:r>
              <a:rPr lang="en-US" sz="2800" dirty="0">
                <a:solidFill>
                  <a:prstClr val="black"/>
                </a:solidFill>
              </a:rPr>
              <a:t>Risk Assessment:</a:t>
            </a:r>
          </a:p>
          <a:p>
            <a:endParaRPr lang="en-US" sz="2800" dirty="0">
              <a:solidFill>
                <a:prstClr val="black"/>
              </a:solidFill>
            </a:endParaRPr>
          </a:p>
          <a:p>
            <a:endParaRPr lang="en-US" sz="2800" dirty="0">
              <a:solidFill>
                <a:prstClr val="black"/>
              </a:solidFill>
            </a:endParaRPr>
          </a:p>
          <a:p>
            <a:r>
              <a:rPr lang="en-US" sz="2800" dirty="0">
                <a:solidFill>
                  <a:prstClr val="black"/>
                </a:solidFill>
              </a:rPr>
              <a:t>Environmental Considerations:</a:t>
            </a:r>
          </a:p>
          <a:p>
            <a:endParaRPr lang="en-US" sz="2800" dirty="0">
              <a:solidFill>
                <a:prstClr val="black"/>
              </a:solidFill>
            </a:endParaRPr>
          </a:p>
          <a:p>
            <a:endParaRPr lang="en-US" sz="2800" dirty="0">
              <a:solidFill>
                <a:prstClr val="black"/>
              </a:solidFill>
            </a:endParaRPr>
          </a:p>
          <a:p>
            <a:r>
              <a:rPr lang="en-US" sz="2800" dirty="0">
                <a:solidFill>
                  <a:prstClr val="black"/>
                </a:solidFill>
              </a:rPr>
              <a:t>Evaluation:</a:t>
            </a:r>
          </a:p>
          <a:p>
            <a:endParaRPr lang="en-US" sz="2800" dirty="0">
              <a:solidFill>
                <a:prstClr val="black"/>
              </a:solidFill>
            </a:endParaRPr>
          </a:p>
        </p:txBody>
      </p:sp>
    </p:spTree>
    <p:extLst>
      <p:ext uri="{BB962C8B-B14F-4D97-AF65-F5344CB8AC3E}">
        <p14:creationId xmlns:p14="http://schemas.microsoft.com/office/powerpoint/2010/main" val="35845872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720897" y="1405054"/>
            <a:ext cx="6359754" cy="461665"/>
          </a:xfrm>
          <a:prstGeom prst="rect">
            <a:avLst/>
          </a:prstGeom>
          <a:noFill/>
        </p:spPr>
        <p:txBody>
          <a:bodyPr wrap="none" rtlCol="0">
            <a:spAutoFit/>
          </a:bodyPr>
          <a:lstStyle/>
          <a:p>
            <a:r>
              <a:rPr lang="en-US" sz="2400" b="1" dirty="0"/>
              <a:t>Weapons Handling is built on three Components</a:t>
            </a:r>
          </a:p>
        </p:txBody>
      </p:sp>
      <p:sp>
        <p:nvSpPr>
          <p:cNvPr id="3" name="TextBox 2"/>
          <p:cNvSpPr txBox="1"/>
          <p:nvPr/>
        </p:nvSpPr>
        <p:spPr>
          <a:xfrm>
            <a:off x="3579541" y="2406655"/>
            <a:ext cx="1526380" cy="369332"/>
          </a:xfrm>
          <a:prstGeom prst="rect">
            <a:avLst/>
          </a:prstGeom>
          <a:noFill/>
        </p:spPr>
        <p:txBody>
          <a:bodyPr wrap="none" rtlCol="0">
            <a:spAutoFit/>
          </a:bodyPr>
          <a:lstStyle/>
          <a:p>
            <a:pPr marL="285750" indent="-285750">
              <a:buFont typeface="Arial" panose="020B0604020202020204" pitchFamily="34" charset="0"/>
              <a:buChar char="•"/>
            </a:pPr>
            <a:r>
              <a:rPr lang="en-US" dirty="0"/>
              <a:t>The Soldier</a:t>
            </a:r>
          </a:p>
        </p:txBody>
      </p:sp>
      <p:sp>
        <p:nvSpPr>
          <p:cNvPr id="4" name="TextBox 3"/>
          <p:cNvSpPr txBox="1"/>
          <p:nvPr/>
        </p:nvSpPr>
        <p:spPr>
          <a:xfrm>
            <a:off x="3579541" y="3249018"/>
            <a:ext cx="1663789" cy="369332"/>
          </a:xfrm>
          <a:prstGeom prst="rect">
            <a:avLst/>
          </a:prstGeom>
          <a:noFill/>
        </p:spPr>
        <p:txBody>
          <a:bodyPr wrap="none" rtlCol="0">
            <a:spAutoFit/>
          </a:bodyPr>
          <a:lstStyle/>
          <a:p>
            <a:pPr marL="285750" indent="-285750">
              <a:buFont typeface="Arial" panose="020B0604020202020204" pitchFamily="34" charset="0"/>
              <a:buChar char="•"/>
            </a:pPr>
            <a:r>
              <a:rPr lang="en-US" dirty="0"/>
              <a:t>The Weapon</a:t>
            </a:r>
          </a:p>
        </p:txBody>
      </p:sp>
      <p:sp>
        <p:nvSpPr>
          <p:cNvPr id="5" name="TextBox 4"/>
          <p:cNvSpPr txBox="1"/>
          <p:nvPr/>
        </p:nvSpPr>
        <p:spPr>
          <a:xfrm>
            <a:off x="3579541" y="4089373"/>
            <a:ext cx="2079352" cy="369332"/>
          </a:xfrm>
          <a:prstGeom prst="rect">
            <a:avLst/>
          </a:prstGeom>
          <a:noFill/>
        </p:spPr>
        <p:txBody>
          <a:bodyPr wrap="none" rtlCol="0">
            <a:spAutoFit/>
          </a:bodyPr>
          <a:lstStyle/>
          <a:p>
            <a:pPr marL="285750" indent="-285750">
              <a:buFont typeface="Arial" panose="020B0604020202020204" pitchFamily="34" charset="0"/>
              <a:buChar char="•"/>
            </a:pPr>
            <a:r>
              <a:rPr lang="en-US" dirty="0"/>
              <a:t>The Environment</a:t>
            </a:r>
          </a:p>
        </p:txBody>
      </p:sp>
    </p:spTree>
    <p:extLst>
      <p:ext uri="{BB962C8B-B14F-4D97-AF65-F5344CB8AC3E}">
        <p14:creationId xmlns:p14="http://schemas.microsoft.com/office/powerpoint/2010/main" val="25175211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p:nvPr/>
        </p:nvSpPr>
        <p:spPr>
          <a:xfrm>
            <a:off x="1953224" y="1143001"/>
            <a:ext cx="8082280" cy="4673715"/>
          </a:xfrm>
          <a:prstGeom prst="rect">
            <a:avLst/>
          </a:prstGeom>
        </p:spPr>
        <p:txBody>
          <a:bodyPr vert="horz" wrap="square" lIns="0" tIns="10795" rIns="0" bIns="0" rtlCol="0">
            <a:spAutoFit/>
          </a:bodyPr>
          <a:lstStyle/>
          <a:p>
            <a:pPr marL="196215" algn="ctr">
              <a:spcBef>
                <a:spcPts val="690"/>
              </a:spcBef>
            </a:pPr>
            <a:r>
              <a:rPr lang="en-US" sz="2400" spc="-5" dirty="0">
                <a:solidFill>
                  <a:prstClr val="black"/>
                </a:solidFill>
                <a:latin typeface="Arial"/>
                <a:cs typeface="Arial"/>
              </a:rPr>
              <a:t>RULES OF FIREARMS</a:t>
            </a:r>
            <a:r>
              <a:rPr lang="en-US" sz="2400" spc="-25" dirty="0">
                <a:solidFill>
                  <a:prstClr val="black"/>
                </a:solidFill>
                <a:latin typeface="Arial"/>
                <a:cs typeface="Arial"/>
              </a:rPr>
              <a:t> </a:t>
            </a:r>
            <a:r>
              <a:rPr lang="en-US" sz="2400" spc="-5" dirty="0">
                <a:solidFill>
                  <a:prstClr val="black"/>
                </a:solidFill>
                <a:latin typeface="Arial"/>
                <a:cs typeface="Arial"/>
              </a:rPr>
              <a:t>SAFETY</a:t>
            </a:r>
            <a:endParaRPr lang="en-US" sz="2400" dirty="0">
              <a:solidFill>
                <a:prstClr val="black"/>
              </a:solidFill>
              <a:latin typeface="Arial"/>
              <a:cs typeface="Arial"/>
            </a:endParaRPr>
          </a:p>
          <a:p>
            <a:pPr>
              <a:spcBef>
                <a:spcPts val="30"/>
              </a:spcBef>
            </a:pPr>
            <a:endParaRPr sz="3600" dirty="0">
              <a:solidFill>
                <a:prstClr val="black"/>
              </a:solidFill>
              <a:latin typeface="Arial" panose="020B0604020202020204" pitchFamily="34" charset="0"/>
              <a:cs typeface="Arial" panose="020B0604020202020204" pitchFamily="34" charset="0"/>
            </a:endParaRPr>
          </a:p>
          <a:p>
            <a:pPr marL="424815" indent="-412115">
              <a:buFontTx/>
              <a:buChar char="●"/>
              <a:tabLst>
                <a:tab pos="424815" algn="l"/>
                <a:tab pos="425450" algn="l"/>
              </a:tabLst>
            </a:pPr>
            <a:r>
              <a:rPr sz="2400" b="1" spc="-5" dirty="0">
                <a:solidFill>
                  <a:prstClr val="black"/>
                </a:solidFill>
                <a:latin typeface="Arial"/>
                <a:cs typeface="Arial"/>
              </a:rPr>
              <a:t>Rule 1</a:t>
            </a:r>
            <a:r>
              <a:rPr sz="2400" spc="-5" dirty="0">
                <a:solidFill>
                  <a:prstClr val="black"/>
                </a:solidFill>
                <a:latin typeface="Arial"/>
                <a:cs typeface="Arial"/>
              </a:rPr>
              <a:t>: Treat every weapon as if it is</a:t>
            </a:r>
            <a:r>
              <a:rPr sz="2400" spc="-30" dirty="0">
                <a:solidFill>
                  <a:prstClr val="black"/>
                </a:solidFill>
                <a:latin typeface="Arial"/>
                <a:cs typeface="Arial"/>
              </a:rPr>
              <a:t> </a:t>
            </a:r>
            <a:r>
              <a:rPr sz="2400" spc="-5" dirty="0">
                <a:solidFill>
                  <a:prstClr val="black"/>
                </a:solidFill>
                <a:latin typeface="Arial"/>
                <a:cs typeface="Arial"/>
              </a:rPr>
              <a:t>loaded</a:t>
            </a:r>
            <a:endParaRPr lang="en-US" sz="2400" spc="-5" dirty="0">
              <a:solidFill>
                <a:prstClr val="black"/>
              </a:solidFill>
              <a:latin typeface="Arial"/>
              <a:cs typeface="Arial"/>
            </a:endParaRPr>
          </a:p>
          <a:p>
            <a:pPr marL="424815" indent="-412115">
              <a:buFontTx/>
              <a:buChar char="●"/>
              <a:tabLst>
                <a:tab pos="424815" algn="l"/>
                <a:tab pos="425450" algn="l"/>
              </a:tabLst>
            </a:pPr>
            <a:endParaRPr sz="2400" dirty="0">
              <a:solidFill>
                <a:prstClr val="black"/>
              </a:solidFill>
              <a:latin typeface="Arial"/>
              <a:cs typeface="Arial"/>
            </a:endParaRPr>
          </a:p>
          <a:p>
            <a:pPr marL="424815" marR="302260" indent="-412115">
              <a:lnSpc>
                <a:spcPts val="2850"/>
              </a:lnSpc>
              <a:spcBef>
                <a:spcPts val="125"/>
              </a:spcBef>
              <a:buFontTx/>
              <a:buChar char="●"/>
              <a:tabLst>
                <a:tab pos="424815" algn="l"/>
                <a:tab pos="425450" algn="l"/>
              </a:tabLst>
            </a:pPr>
            <a:r>
              <a:rPr sz="2400" b="1" spc="-5" dirty="0">
                <a:solidFill>
                  <a:prstClr val="black"/>
                </a:solidFill>
                <a:latin typeface="Arial"/>
                <a:cs typeface="Arial"/>
              </a:rPr>
              <a:t>Rule 2</a:t>
            </a:r>
            <a:r>
              <a:rPr sz="2400" spc="-5" dirty="0">
                <a:solidFill>
                  <a:prstClr val="black"/>
                </a:solidFill>
                <a:latin typeface="Arial"/>
                <a:cs typeface="Arial"/>
              </a:rPr>
              <a:t>: Never point the weapon at anything </a:t>
            </a:r>
            <a:r>
              <a:rPr sz="2400" dirty="0">
                <a:solidFill>
                  <a:prstClr val="black"/>
                </a:solidFill>
                <a:latin typeface="Arial"/>
                <a:cs typeface="Arial"/>
              </a:rPr>
              <a:t>you </a:t>
            </a:r>
            <a:r>
              <a:rPr sz="2400" spc="-5" dirty="0">
                <a:solidFill>
                  <a:prstClr val="black"/>
                </a:solidFill>
                <a:latin typeface="Arial"/>
                <a:cs typeface="Arial"/>
              </a:rPr>
              <a:t>do not  intend to</a:t>
            </a:r>
            <a:r>
              <a:rPr sz="2400" spc="-15" dirty="0">
                <a:solidFill>
                  <a:prstClr val="black"/>
                </a:solidFill>
                <a:latin typeface="Arial"/>
                <a:cs typeface="Arial"/>
              </a:rPr>
              <a:t> </a:t>
            </a:r>
            <a:r>
              <a:rPr sz="2400" spc="-5" dirty="0">
                <a:solidFill>
                  <a:prstClr val="black"/>
                </a:solidFill>
                <a:latin typeface="Arial"/>
                <a:cs typeface="Arial"/>
              </a:rPr>
              <a:t>destroy</a:t>
            </a:r>
            <a:endParaRPr lang="en-US" sz="2400" spc="-5" dirty="0">
              <a:solidFill>
                <a:prstClr val="black"/>
              </a:solidFill>
              <a:latin typeface="Arial"/>
              <a:cs typeface="Arial"/>
            </a:endParaRPr>
          </a:p>
          <a:p>
            <a:pPr marL="424815" marR="302260" indent="-412115">
              <a:lnSpc>
                <a:spcPts val="2850"/>
              </a:lnSpc>
              <a:spcBef>
                <a:spcPts val="125"/>
              </a:spcBef>
              <a:buFontTx/>
              <a:buChar char="●"/>
              <a:tabLst>
                <a:tab pos="424815" algn="l"/>
                <a:tab pos="425450" algn="l"/>
              </a:tabLst>
            </a:pPr>
            <a:endParaRPr sz="2400" dirty="0">
              <a:solidFill>
                <a:prstClr val="black"/>
              </a:solidFill>
              <a:latin typeface="Arial"/>
              <a:cs typeface="Arial"/>
            </a:endParaRPr>
          </a:p>
          <a:p>
            <a:pPr marL="424815" marR="5080" indent="-412115">
              <a:lnSpc>
                <a:spcPts val="2850"/>
              </a:lnSpc>
              <a:buFontTx/>
              <a:buChar char="●"/>
              <a:tabLst>
                <a:tab pos="424815" algn="l"/>
                <a:tab pos="425450" algn="l"/>
              </a:tabLst>
            </a:pPr>
            <a:r>
              <a:rPr sz="2400" b="1" spc="-5" dirty="0">
                <a:solidFill>
                  <a:prstClr val="black"/>
                </a:solidFill>
                <a:latin typeface="Arial"/>
                <a:cs typeface="Arial"/>
              </a:rPr>
              <a:t>Rule 3</a:t>
            </a:r>
            <a:r>
              <a:rPr sz="2400" spc="-5" dirty="0">
                <a:solidFill>
                  <a:prstClr val="black"/>
                </a:solidFill>
                <a:latin typeface="Arial"/>
                <a:cs typeface="Arial"/>
              </a:rPr>
              <a:t>: Keep finger </a:t>
            </a:r>
            <a:r>
              <a:rPr sz="2400" dirty="0">
                <a:solidFill>
                  <a:prstClr val="black"/>
                </a:solidFill>
                <a:latin typeface="Arial"/>
                <a:cs typeface="Arial"/>
              </a:rPr>
              <a:t>straight </a:t>
            </a:r>
            <a:r>
              <a:rPr sz="2400" spc="-5" dirty="0">
                <a:solidFill>
                  <a:prstClr val="black"/>
                </a:solidFill>
                <a:latin typeface="Arial"/>
                <a:cs typeface="Arial"/>
              </a:rPr>
              <a:t>and off the trigger until ready  to</a:t>
            </a:r>
            <a:r>
              <a:rPr sz="2400" spc="-15" dirty="0">
                <a:solidFill>
                  <a:prstClr val="black"/>
                </a:solidFill>
                <a:latin typeface="Arial"/>
                <a:cs typeface="Arial"/>
              </a:rPr>
              <a:t> </a:t>
            </a:r>
            <a:r>
              <a:rPr sz="2400" spc="-5" dirty="0">
                <a:solidFill>
                  <a:prstClr val="black"/>
                </a:solidFill>
                <a:latin typeface="Arial"/>
                <a:cs typeface="Arial"/>
              </a:rPr>
              <a:t>fire</a:t>
            </a:r>
            <a:endParaRPr lang="en-US" sz="2400" spc="-5" dirty="0">
              <a:solidFill>
                <a:prstClr val="black"/>
              </a:solidFill>
              <a:latin typeface="Arial"/>
              <a:cs typeface="Arial"/>
            </a:endParaRPr>
          </a:p>
          <a:p>
            <a:pPr marL="424815" marR="5080" indent="-412115">
              <a:lnSpc>
                <a:spcPts val="2850"/>
              </a:lnSpc>
              <a:buFontTx/>
              <a:buChar char="●"/>
              <a:tabLst>
                <a:tab pos="424815" algn="l"/>
                <a:tab pos="425450" algn="l"/>
              </a:tabLst>
            </a:pPr>
            <a:endParaRPr sz="2400" dirty="0">
              <a:solidFill>
                <a:prstClr val="black"/>
              </a:solidFill>
              <a:latin typeface="Arial"/>
              <a:cs typeface="Arial"/>
            </a:endParaRPr>
          </a:p>
          <a:p>
            <a:pPr marL="424815" marR="55244" indent="-412115">
              <a:lnSpc>
                <a:spcPts val="2850"/>
              </a:lnSpc>
              <a:buFontTx/>
              <a:buChar char="●"/>
              <a:tabLst>
                <a:tab pos="424815" algn="l"/>
                <a:tab pos="425450" algn="l"/>
              </a:tabLst>
            </a:pPr>
            <a:r>
              <a:rPr sz="2400" b="1" spc="-5" dirty="0">
                <a:solidFill>
                  <a:prstClr val="black"/>
                </a:solidFill>
                <a:latin typeface="Arial"/>
                <a:cs typeface="Arial"/>
              </a:rPr>
              <a:t>Rule 4</a:t>
            </a:r>
            <a:r>
              <a:rPr sz="2400" spc="-5" dirty="0">
                <a:solidFill>
                  <a:prstClr val="black"/>
                </a:solidFill>
                <a:latin typeface="Arial"/>
                <a:cs typeface="Arial"/>
              </a:rPr>
              <a:t>: Ensure positive identification of the target and its  </a:t>
            </a:r>
            <a:r>
              <a:rPr sz="2400" dirty="0">
                <a:solidFill>
                  <a:prstClr val="black"/>
                </a:solidFill>
                <a:latin typeface="Arial"/>
                <a:cs typeface="Arial"/>
              </a:rPr>
              <a:t>surroundings</a:t>
            </a:r>
          </a:p>
        </p:txBody>
      </p:sp>
      <p:sp>
        <p:nvSpPr>
          <p:cNvPr id="3" name="object 7"/>
          <p:cNvSpPr txBox="1"/>
          <p:nvPr/>
        </p:nvSpPr>
        <p:spPr>
          <a:xfrm>
            <a:off x="1524000" y="304800"/>
            <a:ext cx="9144000" cy="380232"/>
          </a:xfrm>
          <a:prstGeom prst="rect">
            <a:avLst/>
          </a:prstGeom>
        </p:spPr>
        <p:txBody>
          <a:bodyPr vert="horz" wrap="square" lIns="0" tIns="10795" rIns="0" bIns="0" rtlCol="0">
            <a:spAutoFit/>
          </a:bodyPr>
          <a:lstStyle/>
          <a:p>
            <a:pPr marL="2498725">
              <a:spcBef>
                <a:spcPts val="690"/>
              </a:spcBef>
            </a:pPr>
            <a:r>
              <a:rPr lang="en-US" sz="2400" spc="-5" dirty="0">
                <a:solidFill>
                  <a:prstClr val="black"/>
                </a:solidFill>
                <a:latin typeface="Arial"/>
                <a:cs typeface="Arial"/>
              </a:rPr>
              <a:t>SAFE WEAPONS</a:t>
            </a:r>
            <a:r>
              <a:rPr lang="en-US" sz="2400" spc="-25" dirty="0">
                <a:solidFill>
                  <a:prstClr val="black"/>
                </a:solidFill>
                <a:latin typeface="Arial"/>
                <a:cs typeface="Arial"/>
              </a:rPr>
              <a:t> </a:t>
            </a:r>
            <a:r>
              <a:rPr lang="en-US" sz="2400" spc="-5" dirty="0">
                <a:solidFill>
                  <a:prstClr val="black"/>
                </a:solidFill>
                <a:latin typeface="Arial"/>
                <a:cs typeface="Arial"/>
              </a:rPr>
              <a:t>HANDLING</a:t>
            </a:r>
            <a:endParaRPr lang="en-US" sz="2400" dirty="0">
              <a:solidFill>
                <a:prstClr val="black"/>
              </a:solidFill>
              <a:latin typeface="Arial"/>
              <a:cs typeface="Arial"/>
            </a:endParaRPr>
          </a:p>
        </p:txBody>
      </p:sp>
    </p:spTree>
    <p:extLst>
      <p:ext uri="{BB962C8B-B14F-4D97-AF65-F5344CB8AC3E}">
        <p14:creationId xmlns:p14="http://schemas.microsoft.com/office/powerpoint/2010/main" val="28282212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7"/>
          <p:cNvSpPr txBox="1"/>
          <p:nvPr/>
        </p:nvSpPr>
        <p:spPr>
          <a:xfrm>
            <a:off x="1524000" y="320302"/>
            <a:ext cx="9144000" cy="380232"/>
          </a:xfrm>
          <a:prstGeom prst="rect">
            <a:avLst/>
          </a:prstGeom>
        </p:spPr>
        <p:txBody>
          <a:bodyPr vert="horz" wrap="square" lIns="0" tIns="10795" rIns="0" bIns="0" rtlCol="0">
            <a:spAutoFit/>
          </a:bodyPr>
          <a:lstStyle/>
          <a:p>
            <a:pPr marL="330200" marR="53975" algn="ctr">
              <a:spcBef>
                <a:spcPts val="645"/>
              </a:spcBef>
            </a:pPr>
            <a:r>
              <a:rPr lang="en-US" sz="2400" dirty="0">
                <a:solidFill>
                  <a:prstClr val="black"/>
                </a:solidFill>
                <a:latin typeface="Arial"/>
                <a:cs typeface="Arial"/>
              </a:rPr>
              <a:t>SAFE WEAPONS HANDLING</a:t>
            </a:r>
            <a:endParaRPr sz="2400" dirty="0">
              <a:solidFill>
                <a:prstClr val="black"/>
              </a:solidFill>
              <a:latin typeface="Arial"/>
              <a:cs typeface="Arial"/>
            </a:endParaRPr>
          </a:p>
        </p:txBody>
      </p:sp>
      <p:sp>
        <p:nvSpPr>
          <p:cNvPr id="5" name="object 7">
            <a:extLst>
              <a:ext uri="{FF2B5EF4-FFF2-40B4-BE49-F238E27FC236}">
                <a16:creationId xmlns:a16="http://schemas.microsoft.com/office/drawing/2014/main" id="{A85AD31C-96F5-401D-8739-43955877D8AA}"/>
              </a:ext>
            </a:extLst>
          </p:cNvPr>
          <p:cNvSpPr txBox="1"/>
          <p:nvPr/>
        </p:nvSpPr>
        <p:spPr>
          <a:xfrm>
            <a:off x="1524000" y="1067568"/>
            <a:ext cx="9144000" cy="380232"/>
          </a:xfrm>
          <a:prstGeom prst="rect">
            <a:avLst/>
          </a:prstGeom>
        </p:spPr>
        <p:txBody>
          <a:bodyPr vert="horz" wrap="square" lIns="0" tIns="10795" rIns="0" bIns="0" rtlCol="0">
            <a:spAutoFit/>
          </a:bodyPr>
          <a:lstStyle/>
          <a:p>
            <a:pPr marL="330200" marR="53975" algn="ctr">
              <a:spcBef>
                <a:spcPts val="645"/>
              </a:spcBef>
            </a:pPr>
            <a:r>
              <a:rPr lang="en-US" sz="2400" dirty="0">
                <a:solidFill>
                  <a:prstClr val="black"/>
                </a:solidFill>
                <a:latin typeface="Arial"/>
                <a:cs typeface="Arial"/>
              </a:rPr>
              <a:t>WEAPONS SAFETY STATUS</a:t>
            </a:r>
            <a:endParaRPr sz="2400" dirty="0">
              <a:solidFill>
                <a:prstClr val="black"/>
              </a:solidFill>
              <a:latin typeface="Arial"/>
              <a:cs typeface="Arial"/>
            </a:endParaRPr>
          </a:p>
        </p:txBody>
      </p:sp>
      <p:pic>
        <p:nvPicPr>
          <p:cNvPr id="6" name="Picture 5"/>
          <p:cNvPicPr>
            <a:picLocks noChangeAspect="1"/>
          </p:cNvPicPr>
          <p:nvPr/>
        </p:nvPicPr>
        <p:blipFill>
          <a:blip r:embed="rId3"/>
          <a:stretch>
            <a:fillRect/>
          </a:stretch>
        </p:blipFill>
        <p:spPr>
          <a:xfrm>
            <a:off x="1303503" y="1676633"/>
            <a:ext cx="9118691" cy="5373831"/>
          </a:xfrm>
          <a:prstGeom prst="rect">
            <a:avLst/>
          </a:prstGeom>
        </p:spPr>
      </p:pic>
    </p:spTree>
    <p:extLst>
      <p:ext uri="{BB962C8B-B14F-4D97-AF65-F5344CB8AC3E}">
        <p14:creationId xmlns:p14="http://schemas.microsoft.com/office/powerpoint/2010/main" val="30282068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2209800" y="2743200"/>
          <a:ext cx="7772400" cy="1691640"/>
        </p:xfrm>
        <a:graphic>
          <a:graphicData uri="http://schemas.openxmlformats.org/drawingml/2006/table">
            <a:tbl>
              <a:tblPr firstRow="1" bandRow="1">
                <a:tableStyleId>{5940675A-B579-460E-94D1-54222C63F5DA}</a:tableStyleId>
              </a:tblPr>
              <a:tblGrid>
                <a:gridCol w="2057400">
                  <a:extLst>
                    <a:ext uri="{9D8B030D-6E8A-4147-A177-3AD203B41FA5}">
                      <a16:colId xmlns:a16="http://schemas.microsoft.com/office/drawing/2014/main" val="20000"/>
                    </a:ext>
                  </a:extLst>
                </a:gridCol>
                <a:gridCol w="5715000">
                  <a:extLst>
                    <a:ext uri="{9D8B030D-6E8A-4147-A177-3AD203B41FA5}">
                      <a16:colId xmlns:a16="http://schemas.microsoft.com/office/drawing/2014/main" val="20001"/>
                    </a:ext>
                  </a:extLst>
                </a:gridCol>
              </a:tblGrid>
              <a:tr h="370840">
                <a:tc>
                  <a:txBody>
                    <a:bodyPr/>
                    <a:lstStyle/>
                    <a:p>
                      <a:pPr algn="ctr"/>
                      <a:r>
                        <a:rPr lang="en-US" sz="1600" dirty="0">
                          <a:latin typeface="Arial" panose="020B0604020202020204" pitchFamily="34" charset="0"/>
                          <a:cs typeface="Arial" panose="020B0604020202020204" pitchFamily="34" charset="0"/>
                        </a:rPr>
                        <a:t>WEAPONS CONTROL</a:t>
                      </a:r>
                      <a:r>
                        <a:rPr lang="en-US" sz="1600" baseline="0" dirty="0">
                          <a:latin typeface="Arial" panose="020B0604020202020204" pitchFamily="34" charset="0"/>
                          <a:cs typeface="Arial" panose="020B0604020202020204" pitchFamily="34" charset="0"/>
                        </a:rPr>
                        <a:t> STATUS</a:t>
                      </a:r>
                      <a:endParaRPr lang="en-US" sz="1600" dirty="0">
                        <a:latin typeface="Arial" panose="020B0604020202020204" pitchFamily="34" charset="0"/>
                        <a:cs typeface="Arial" panose="020B0604020202020204" pitchFamily="34" charset="0"/>
                      </a:endParaRPr>
                    </a:p>
                  </a:txBody>
                  <a:tcPr>
                    <a:solidFill>
                      <a:schemeClr val="bg1">
                        <a:lumMod val="75000"/>
                      </a:schemeClr>
                    </a:solidFill>
                  </a:tcPr>
                </a:tc>
                <a:tc>
                  <a:txBody>
                    <a:bodyPr/>
                    <a:lstStyle/>
                    <a:p>
                      <a:pPr algn="ctr"/>
                      <a:r>
                        <a:rPr lang="en-US" sz="1600" dirty="0">
                          <a:latin typeface="Arial" panose="020B0604020202020204" pitchFamily="34" charset="0"/>
                          <a:cs typeface="Arial" panose="020B0604020202020204" pitchFamily="34" charset="0"/>
                        </a:rPr>
                        <a:t>DESCRIPTION</a:t>
                      </a:r>
                    </a:p>
                  </a:txBody>
                  <a:tcPr anchor="ctr">
                    <a:solidFill>
                      <a:schemeClr val="bg1">
                        <a:lumMod val="75000"/>
                      </a:schemeClr>
                    </a:solidFill>
                  </a:tcPr>
                </a:tc>
                <a:extLst>
                  <a:ext uri="{0D108BD9-81ED-4DB2-BD59-A6C34878D82A}">
                    <a16:rowId xmlns:a16="http://schemas.microsoft.com/office/drawing/2014/main" val="10000"/>
                  </a:ext>
                </a:extLst>
              </a:tr>
              <a:tr h="370840">
                <a:tc>
                  <a:txBody>
                    <a:bodyPr/>
                    <a:lstStyle/>
                    <a:p>
                      <a:pPr algn="ctr"/>
                      <a:r>
                        <a:rPr lang="en-US" sz="1600" dirty="0">
                          <a:latin typeface="Arial" panose="020B0604020202020204" pitchFamily="34" charset="0"/>
                          <a:cs typeface="Arial" panose="020B0604020202020204" pitchFamily="34" charset="0"/>
                        </a:rPr>
                        <a:t>WEAPONS HOLD</a:t>
                      </a:r>
                    </a:p>
                  </a:txBody>
                  <a:tcPr>
                    <a:solidFill>
                      <a:schemeClr val="bg1">
                        <a:lumMod val="95000"/>
                      </a:schemeClr>
                    </a:solidFill>
                  </a:tcPr>
                </a:tc>
                <a:tc>
                  <a:txBody>
                    <a:bodyPr/>
                    <a:lstStyle/>
                    <a:p>
                      <a:pPr algn="l"/>
                      <a:r>
                        <a:rPr lang="en-US" sz="1600" dirty="0">
                          <a:latin typeface="Arial" panose="020B0604020202020204" pitchFamily="34" charset="0"/>
                          <a:cs typeface="Arial" panose="020B0604020202020204" pitchFamily="34" charset="0"/>
                        </a:rPr>
                        <a:t>Engage only if engaged or ordered to engage.</a:t>
                      </a:r>
                    </a:p>
                  </a:txBody>
                  <a:tcPr>
                    <a:solidFill>
                      <a:schemeClr val="bg1">
                        <a:lumMod val="95000"/>
                      </a:schemeClr>
                    </a:solidFill>
                  </a:tcPr>
                </a:tc>
                <a:extLst>
                  <a:ext uri="{0D108BD9-81ED-4DB2-BD59-A6C34878D82A}">
                    <a16:rowId xmlns:a16="http://schemas.microsoft.com/office/drawing/2014/main" val="10001"/>
                  </a:ext>
                </a:extLst>
              </a:tr>
              <a:tr h="370840">
                <a:tc>
                  <a:txBody>
                    <a:bodyPr/>
                    <a:lstStyle/>
                    <a:p>
                      <a:pPr algn="ctr"/>
                      <a:r>
                        <a:rPr lang="en-US" sz="1600" dirty="0">
                          <a:latin typeface="Arial" panose="020B0604020202020204" pitchFamily="34" charset="0"/>
                          <a:cs typeface="Arial" panose="020B0604020202020204" pitchFamily="34" charset="0"/>
                        </a:rPr>
                        <a:t>WEAPONS</a:t>
                      </a:r>
                      <a:r>
                        <a:rPr lang="en-US" sz="1600" baseline="0" dirty="0">
                          <a:latin typeface="Arial" panose="020B0604020202020204" pitchFamily="34" charset="0"/>
                          <a:cs typeface="Arial" panose="020B0604020202020204" pitchFamily="34" charset="0"/>
                        </a:rPr>
                        <a:t> TIGHT</a:t>
                      </a:r>
                      <a:endParaRPr lang="en-US" sz="1600" dirty="0">
                        <a:latin typeface="Arial" panose="020B0604020202020204" pitchFamily="34" charset="0"/>
                        <a:cs typeface="Arial" panose="020B0604020202020204" pitchFamily="34" charset="0"/>
                      </a:endParaRPr>
                    </a:p>
                  </a:txBody>
                  <a:tcPr>
                    <a:solidFill>
                      <a:schemeClr val="bg1">
                        <a:lumMod val="95000"/>
                      </a:schemeClr>
                    </a:solidFill>
                  </a:tcPr>
                </a:tc>
                <a:tc>
                  <a:txBody>
                    <a:bodyPr/>
                    <a:lstStyle/>
                    <a:p>
                      <a:pPr algn="l"/>
                      <a:r>
                        <a:rPr lang="en-US" sz="1600" dirty="0">
                          <a:latin typeface="Arial" panose="020B0604020202020204" pitchFamily="34" charset="0"/>
                          <a:cs typeface="Arial" panose="020B0604020202020204" pitchFamily="34" charset="0"/>
                        </a:rPr>
                        <a:t>Engage only if target is </a:t>
                      </a:r>
                      <a:r>
                        <a:rPr lang="en-US" sz="1600" i="1" dirty="0">
                          <a:latin typeface="Arial" panose="020B0604020202020204" pitchFamily="34" charset="0"/>
                          <a:cs typeface="Arial" panose="020B0604020202020204" pitchFamily="34" charset="0"/>
                        </a:rPr>
                        <a:t>positively identified</a:t>
                      </a:r>
                      <a:r>
                        <a:rPr lang="en-US" sz="1600" i="1" baseline="0" dirty="0">
                          <a:latin typeface="Arial" panose="020B0604020202020204" pitchFamily="34" charset="0"/>
                          <a:cs typeface="Arial" panose="020B0604020202020204" pitchFamily="34" charset="0"/>
                        </a:rPr>
                        <a:t> as enemy</a:t>
                      </a:r>
                      <a:r>
                        <a:rPr lang="en-US" sz="1600" baseline="0" dirty="0">
                          <a:latin typeface="Arial" panose="020B0604020202020204" pitchFamily="34" charset="0"/>
                          <a:cs typeface="Arial" panose="020B0604020202020204" pitchFamily="34" charset="0"/>
                        </a:rPr>
                        <a:t>.</a:t>
                      </a:r>
                      <a:endParaRPr lang="en-US" sz="1600" dirty="0">
                        <a:latin typeface="Arial" panose="020B0604020202020204" pitchFamily="34" charset="0"/>
                        <a:cs typeface="Arial" panose="020B0604020202020204" pitchFamily="34" charset="0"/>
                      </a:endParaRPr>
                    </a:p>
                  </a:txBody>
                  <a:tcPr>
                    <a:solidFill>
                      <a:schemeClr val="bg1">
                        <a:lumMod val="95000"/>
                      </a:schemeClr>
                    </a:solidFill>
                  </a:tcPr>
                </a:tc>
                <a:extLst>
                  <a:ext uri="{0D108BD9-81ED-4DB2-BD59-A6C34878D82A}">
                    <a16:rowId xmlns:a16="http://schemas.microsoft.com/office/drawing/2014/main" val="10002"/>
                  </a:ext>
                </a:extLst>
              </a:tr>
              <a:tr h="370840">
                <a:tc>
                  <a:txBody>
                    <a:bodyPr/>
                    <a:lstStyle/>
                    <a:p>
                      <a:pPr algn="ctr"/>
                      <a:r>
                        <a:rPr lang="en-US" sz="1600" dirty="0">
                          <a:latin typeface="Arial" panose="020B0604020202020204" pitchFamily="34" charset="0"/>
                          <a:cs typeface="Arial" panose="020B0604020202020204" pitchFamily="34" charset="0"/>
                        </a:rPr>
                        <a:t>WEAPONS</a:t>
                      </a:r>
                      <a:r>
                        <a:rPr lang="en-US" sz="1600" baseline="0" dirty="0">
                          <a:latin typeface="Arial" panose="020B0604020202020204" pitchFamily="34" charset="0"/>
                          <a:cs typeface="Arial" panose="020B0604020202020204" pitchFamily="34" charset="0"/>
                        </a:rPr>
                        <a:t> FREE</a:t>
                      </a:r>
                      <a:endParaRPr lang="en-US" sz="1600" dirty="0">
                        <a:latin typeface="Arial" panose="020B0604020202020204" pitchFamily="34" charset="0"/>
                        <a:cs typeface="Arial" panose="020B0604020202020204" pitchFamily="34" charset="0"/>
                      </a:endParaRPr>
                    </a:p>
                  </a:txBody>
                  <a:tcPr>
                    <a:solidFill>
                      <a:schemeClr val="bg1">
                        <a:lumMod val="95000"/>
                      </a:schemeClr>
                    </a:solidFill>
                  </a:tcPr>
                </a:tc>
                <a:tc>
                  <a:txBody>
                    <a:bodyPr/>
                    <a:lstStyle/>
                    <a:p>
                      <a:pPr algn="l"/>
                      <a:r>
                        <a:rPr lang="en-US" sz="1600" dirty="0">
                          <a:latin typeface="Arial" panose="020B0604020202020204" pitchFamily="34" charset="0"/>
                          <a:cs typeface="Arial" panose="020B0604020202020204" pitchFamily="34" charset="0"/>
                        </a:rPr>
                        <a:t>Engage targets </a:t>
                      </a:r>
                      <a:r>
                        <a:rPr lang="en-US" sz="1600" i="1" dirty="0">
                          <a:latin typeface="Arial" panose="020B0604020202020204" pitchFamily="34" charset="0"/>
                          <a:cs typeface="Arial" panose="020B0604020202020204" pitchFamily="34" charset="0"/>
                        </a:rPr>
                        <a:t>not positively identified</a:t>
                      </a:r>
                      <a:r>
                        <a:rPr lang="en-US" sz="1600" i="1" baseline="0" dirty="0">
                          <a:latin typeface="Arial" panose="020B0604020202020204" pitchFamily="34" charset="0"/>
                          <a:cs typeface="Arial" panose="020B0604020202020204" pitchFamily="34" charset="0"/>
                        </a:rPr>
                        <a:t> as friendly</a:t>
                      </a:r>
                      <a:r>
                        <a:rPr lang="en-US" sz="1600" baseline="0" dirty="0">
                          <a:latin typeface="Arial" panose="020B0604020202020204" pitchFamily="34" charset="0"/>
                          <a:cs typeface="Arial" panose="020B0604020202020204" pitchFamily="34" charset="0"/>
                        </a:rPr>
                        <a:t>.</a:t>
                      </a:r>
                      <a:endParaRPr lang="en-US" sz="1600" dirty="0">
                        <a:latin typeface="Arial" panose="020B0604020202020204" pitchFamily="34" charset="0"/>
                        <a:cs typeface="Arial" panose="020B0604020202020204" pitchFamily="34" charset="0"/>
                      </a:endParaRPr>
                    </a:p>
                  </a:txBody>
                  <a:tcPr>
                    <a:solidFill>
                      <a:schemeClr val="bg1">
                        <a:lumMod val="95000"/>
                      </a:schemeClr>
                    </a:solidFill>
                  </a:tcPr>
                </a:tc>
                <a:extLst>
                  <a:ext uri="{0D108BD9-81ED-4DB2-BD59-A6C34878D82A}">
                    <a16:rowId xmlns:a16="http://schemas.microsoft.com/office/drawing/2014/main" val="10003"/>
                  </a:ext>
                </a:extLst>
              </a:tr>
            </a:tbl>
          </a:graphicData>
        </a:graphic>
      </p:graphicFrame>
      <p:sp>
        <p:nvSpPr>
          <p:cNvPr id="3" name="TextBox 2">
            <a:extLst>
              <a:ext uri="{FF2B5EF4-FFF2-40B4-BE49-F238E27FC236}">
                <a16:creationId xmlns:a16="http://schemas.microsoft.com/office/drawing/2014/main" id="{512A07B1-422B-4D8E-968E-8574AA3FE0BD}"/>
              </a:ext>
            </a:extLst>
          </p:cNvPr>
          <p:cNvSpPr txBox="1"/>
          <p:nvPr/>
        </p:nvSpPr>
        <p:spPr>
          <a:xfrm>
            <a:off x="1524000" y="300336"/>
            <a:ext cx="9144000" cy="461665"/>
          </a:xfrm>
          <a:prstGeom prst="rect">
            <a:avLst/>
          </a:prstGeom>
          <a:noFill/>
        </p:spPr>
        <p:txBody>
          <a:bodyPr wrap="square" rtlCol="0">
            <a:spAutoFit/>
          </a:bodyPr>
          <a:lstStyle/>
          <a:p>
            <a:pPr algn="ctr"/>
            <a:r>
              <a:rPr lang="en-US" sz="2400" dirty="0">
                <a:solidFill>
                  <a:prstClr val="black"/>
                </a:solidFill>
                <a:latin typeface="Arial" panose="020B0604020202020204" pitchFamily="34" charset="0"/>
                <a:cs typeface="Arial" panose="020B0604020202020204" pitchFamily="34" charset="0"/>
              </a:rPr>
              <a:t>SAFE WEAPONS HANDLING</a:t>
            </a:r>
          </a:p>
        </p:txBody>
      </p:sp>
      <p:sp>
        <p:nvSpPr>
          <p:cNvPr id="6" name="TextBox 5">
            <a:extLst>
              <a:ext uri="{FF2B5EF4-FFF2-40B4-BE49-F238E27FC236}">
                <a16:creationId xmlns:a16="http://schemas.microsoft.com/office/drawing/2014/main" id="{DB999DCD-21C7-40D6-A52A-AE93E0F295C9}"/>
              </a:ext>
            </a:extLst>
          </p:cNvPr>
          <p:cNvSpPr txBox="1"/>
          <p:nvPr/>
        </p:nvSpPr>
        <p:spPr>
          <a:xfrm>
            <a:off x="1524000" y="986136"/>
            <a:ext cx="9144000" cy="461665"/>
          </a:xfrm>
          <a:prstGeom prst="rect">
            <a:avLst/>
          </a:prstGeom>
          <a:noFill/>
        </p:spPr>
        <p:txBody>
          <a:bodyPr wrap="square" rtlCol="0">
            <a:spAutoFit/>
          </a:bodyPr>
          <a:lstStyle/>
          <a:p>
            <a:pPr algn="ctr"/>
            <a:r>
              <a:rPr lang="en-US" sz="2400" dirty="0">
                <a:solidFill>
                  <a:prstClr val="black"/>
                </a:solidFill>
                <a:latin typeface="Arial" panose="020B0604020202020204" pitchFamily="34" charset="0"/>
                <a:cs typeface="Arial" panose="020B0604020202020204" pitchFamily="34" charset="0"/>
              </a:rPr>
              <a:t>WEAPONS CONTROL STATUS</a:t>
            </a:r>
          </a:p>
        </p:txBody>
      </p:sp>
    </p:spTree>
    <p:extLst>
      <p:ext uri="{BB962C8B-B14F-4D97-AF65-F5344CB8AC3E}">
        <p14:creationId xmlns:p14="http://schemas.microsoft.com/office/powerpoint/2010/main" val="6020156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0" y="228601"/>
            <a:ext cx="9144000" cy="461665"/>
          </a:xfrm>
          <a:prstGeom prst="rect">
            <a:avLst/>
          </a:prstGeom>
          <a:noFill/>
        </p:spPr>
        <p:txBody>
          <a:bodyPr wrap="square" rtlCol="0">
            <a:spAutoFit/>
          </a:bodyPr>
          <a:lstStyle/>
          <a:p>
            <a:pPr algn="ctr"/>
            <a:r>
              <a:rPr lang="en-US" sz="2400" dirty="0">
                <a:solidFill>
                  <a:prstClr val="black"/>
                </a:solidFill>
                <a:latin typeface="Arial" panose="020B0604020202020204" pitchFamily="34" charset="0"/>
                <a:cs typeface="Arial" panose="020B0604020202020204" pitchFamily="34" charset="0"/>
              </a:rPr>
              <a:t>CHECK ON LEARNING</a:t>
            </a:r>
          </a:p>
        </p:txBody>
      </p:sp>
      <p:sp>
        <p:nvSpPr>
          <p:cNvPr id="3" name="TextBox 2"/>
          <p:cNvSpPr txBox="1"/>
          <p:nvPr/>
        </p:nvSpPr>
        <p:spPr>
          <a:xfrm>
            <a:off x="1524000" y="1743671"/>
            <a:ext cx="9144000" cy="461665"/>
          </a:xfrm>
          <a:prstGeom prst="rect">
            <a:avLst/>
          </a:prstGeom>
          <a:noFill/>
        </p:spPr>
        <p:txBody>
          <a:bodyPr wrap="square" rtlCol="0">
            <a:spAutoFit/>
          </a:bodyPr>
          <a:lstStyle/>
          <a:p>
            <a:r>
              <a:rPr lang="en-US" sz="2400" dirty="0">
                <a:solidFill>
                  <a:prstClr val="black"/>
                </a:solidFill>
                <a:latin typeface="Arial" panose="020B0604020202020204" pitchFamily="34" charset="0"/>
                <a:cs typeface="Arial" panose="020B0604020202020204" pitchFamily="34" charset="0"/>
              </a:rPr>
              <a:t>What are the 4 rules of firearms safety?</a:t>
            </a:r>
          </a:p>
        </p:txBody>
      </p:sp>
      <p:grpSp>
        <p:nvGrpSpPr>
          <p:cNvPr id="18" name="Group 17"/>
          <p:cNvGrpSpPr/>
          <p:nvPr/>
        </p:nvGrpSpPr>
        <p:grpSpPr>
          <a:xfrm>
            <a:off x="1524000" y="2168932"/>
            <a:ext cx="9144000" cy="1267098"/>
            <a:chOff x="0" y="2168932"/>
            <a:chExt cx="9144000" cy="1267098"/>
          </a:xfrm>
        </p:grpSpPr>
        <p:sp>
          <p:nvSpPr>
            <p:cNvPr id="10" name="TextBox 9"/>
            <p:cNvSpPr txBox="1"/>
            <p:nvPr/>
          </p:nvSpPr>
          <p:spPr>
            <a:xfrm>
              <a:off x="0" y="2168932"/>
              <a:ext cx="9144000" cy="369332"/>
            </a:xfrm>
            <a:prstGeom prst="rect">
              <a:avLst/>
            </a:prstGeom>
            <a:noFill/>
          </p:spPr>
          <p:txBody>
            <a:bodyPr wrap="square" rtlCol="0">
              <a:spAutoFit/>
            </a:bodyPr>
            <a:lstStyle/>
            <a:p>
              <a:r>
                <a:rPr lang="en-US" dirty="0">
                  <a:solidFill>
                    <a:prstClr val="black"/>
                  </a:solidFill>
                </a:rPr>
                <a:t> </a:t>
              </a:r>
            </a:p>
          </p:txBody>
        </p:sp>
        <p:sp>
          <p:nvSpPr>
            <p:cNvPr id="13" name="Rectangle 12"/>
            <p:cNvSpPr/>
            <p:nvPr/>
          </p:nvSpPr>
          <p:spPr>
            <a:xfrm>
              <a:off x="0" y="2971800"/>
              <a:ext cx="9144000" cy="464230"/>
            </a:xfrm>
            <a:prstGeom prst="rect">
              <a:avLst/>
            </a:prstGeom>
          </p:spPr>
          <p:txBody>
            <a:bodyPr wrap="square">
              <a:spAutoFit/>
            </a:bodyPr>
            <a:lstStyle/>
            <a:p>
              <a:pPr marL="12700" marR="302260">
                <a:lnSpc>
                  <a:spcPts val="2850"/>
                </a:lnSpc>
                <a:spcBef>
                  <a:spcPts val="125"/>
                </a:spcBef>
                <a:tabLst>
                  <a:tab pos="424815" algn="l"/>
                  <a:tab pos="425450" algn="l"/>
                </a:tabLst>
              </a:pPr>
              <a:endParaRPr lang="en-US" dirty="0">
                <a:solidFill>
                  <a:prstClr val="black"/>
                </a:solidFill>
                <a:latin typeface="Arial"/>
                <a:cs typeface="Arial"/>
              </a:endParaRPr>
            </a:p>
          </p:txBody>
        </p:sp>
      </p:grpSp>
      <p:sp>
        <p:nvSpPr>
          <p:cNvPr id="14" name="Rectangle 13"/>
          <p:cNvSpPr/>
          <p:nvPr/>
        </p:nvSpPr>
        <p:spPr>
          <a:xfrm>
            <a:off x="1585128" y="3588705"/>
            <a:ext cx="9463872" cy="441275"/>
          </a:xfrm>
          <a:prstGeom prst="rect">
            <a:avLst/>
          </a:prstGeom>
        </p:spPr>
        <p:txBody>
          <a:bodyPr wrap="square">
            <a:spAutoFit/>
          </a:bodyPr>
          <a:lstStyle/>
          <a:p>
            <a:pPr marL="12700" marR="302260">
              <a:lnSpc>
                <a:spcPts val="2850"/>
              </a:lnSpc>
              <a:spcBef>
                <a:spcPts val="125"/>
              </a:spcBef>
              <a:tabLst>
                <a:tab pos="424815" algn="l"/>
                <a:tab pos="425450" algn="l"/>
              </a:tabLst>
            </a:pPr>
            <a:r>
              <a:rPr lang="en-US" sz="2400" spc="-5" dirty="0">
                <a:solidFill>
                  <a:prstClr val="black"/>
                </a:solidFill>
                <a:latin typeface="Arial"/>
                <a:cs typeface="Arial"/>
              </a:rPr>
              <a:t>What are the weapon safety status (WSS)?</a:t>
            </a:r>
          </a:p>
        </p:txBody>
      </p:sp>
      <p:sp>
        <p:nvSpPr>
          <p:cNvPr id="16" name="Rectangle 15"/>
          <p:cNvSpPr/>
          <p:nvPr/>
        </p:nvSpPr>
        <p:spPr>
          <a:xfrm>
            <a:off x="1522325" y="5857763"/>
            <a:ext cx="9144000" cy="464230"/>
          </a:xfrm>
          <a:prstGeom prst="rect">
            <a:avLst/>
          </a:prstGeom>
        </p:spPr>
        <p:txBody>
          <a:bodyPr wrap="square">
            <a:spAutoFit/>
          </a:bodyPr>
          <a:lstStyle/>
          <a:p>
            <a:pPr marL="12700" marR="302260">
              <a:lnSpc>
                <a:spcPts val="2850"/>
              </a:lnSpc>
              <a:spcBef>
                <a:spcPts val="125"/>
              </a:spcBef>
              <a:tabLst>
                <a:tab pos="424815" algn="l"/>
                <a:tab pos="425450" algn="l"/>
              </a:tabLst>
            </a:pPr>
            <a:r>
              <a:rPr lang="en-US" sz="2400" spc="-5" dirty="0">
                <a:solidFill>
                  <a:prstClr val="black"/>
                </a:solidFill>
                <a:latin typeface="Arial"/>
                <a:cs typeface="Arial"/>
              </a:rPr>
              <a:t>What are the Weapons Control Status?</a:t>
            </a:r>
          </a:p>
        </p:txBody>
      </p:sp>
      <p:sp>
        <p:nvSpPr>
          <p:cNvPr id="20" name="object 5"/>
          <p:cNvSpPr txBox="1"/>
          <p:nvPr/>
        </p:nvSpPr>
        <p:spPr>
          <a:xfrm>
            <a:off x="1524000" y="1015630"/>
            <a:ext cx="9144000" cy="432170"/>
          </a:xfrm>
          <a:prstGeom prst="rect">
            <a:avLst/>
          </a:prstGeom>
        </p:spPr>
        <p:txBody>
          <a:bodyPr vert="horz" wrap="square" lIns="0" tIns="62230" rIns="0" bIns="0" rtlCol="0">
            <a:spAutoFit/>
          </a:bodyPr>
          <a:lstStyle/>
          <a:p>
            <a:pPr algn="ctr">
              <a:spcBef>
                <a:spcPts val="490"/>
              </a:spcBef>
            </a:pPr>
            <a:r>
              <a:rPr lang="en-US" sz="2400" spc="-5" dirty="0">
                <a:solidFill>
                  <a:prstClr val="black"/>
                </a:solidFill>
                <a:latin typeface="Arial"/>
                <a:cs typeface="Arial"/>
              </a:rPr>
              <a:t>SAFETY</a:t>
            </a:r>
            <a:endParaRPr lang="en-US" sz="2400" dirty="0">
              <a:solidFill>
                <a:prstClr val="black"/>
              </a:solidFill>
              <a:latin typeface="Arial"/>
              <a:cs typeface="Arial"/>
            </a:endParaRPr>
          </a:p>
        </p:txBody>
      </p:sp>
      <p:sp>
        <p:nvSpPr>
          <p:cNvPr id="4" name="Rectangle 3"/>
          <p:cNvSpPr/>
          <p:nvPr/>
        </p:nvSpPr>
        <p:spPr>
          <a:xfrm>
            <a:off x="1566706" y="2145330"/>
            <a:ext cx="7200900" cy="1405513"/>
          </a:xfrm>
          <a:prstGeom prst="rect">
            <a:avLst/>
          </a:prstGeom>
        </p:spPr>
        <p:txBody>
          <a:bodyPr wrap="square">
            <a:spAutoFit/>
          </a:bodyPr>
          <a:lstStyle/>
          <a:p>
            <a:pPr marL="12700">
              <a:tabLst>
                <a:tab pos="424815" algn="l"/>
                <a:tab pos="425450" algn="l"/>
              </a:tabLst>
            </a:pPr>
            <a:r>
              <a:rPr lang="en-US" sz="1200" b="1" spc="-5" dirty="0">
                <a:solidFill>
                  <a:prstClr val="black"/>
                </a:solidFill>
                <a:latin typeface="Arial"/>
                <a:cs typeface="Arial"/>
              </a:rPr>
              <a:t>Rule 1</a:t>
            </a:r>
            <a:r>
              <a:rPr lang="en-US" sz="1200" spc="-5" dirty="0">
                <a:solidFill>
                  <a:prstClr val="black"/>
                </a:solidFill>
                <a:latin typeface="Arial"/>
                <a:cs typeface="Arial"/>
              </a:rPr>
              <a:t>: Treat every weapon as if it is</a:t>
            </a:r>
            <a:r>
              <a:rPr lang="en-US" sz="1200" spc="-30" dirty="0">
                <a:solidFill>
                  <a:prstClr val="black"/>
                </a:solidFill>
                <a:latin typeface="Arial"/>
                <a:cs typeface="Arial"/>
              </a:rPr>
              <a:t> </a:t>
            </a:r>
            <a:r>
              <a:rPr lang="en-US" sz="1200" spc="-5" dirty="0">
                <a:solidFill>
                  <a:prstClr val="black"/>
                </a:solidFill>
                <a:latin typeface="Arial"/>
                <a:cs typeface="Arial"/>
              </a:rPr>
              <a:t>loaded</a:t>
            </a:r>
          </a:p>
          <a:p>
            <a:pPr marL="12700" marR="302260">
              <a:lnSpc>
                <a:spcPts val="2850"/>
              </a:lnSpc>
              <a:spcBef>
                <a:spcPts val="125"/>
              </a:spcBef>
              <a:tabLst>
                <a:tab pos="424815" algn="l"/>
                <a:tab pos="425450" algn="l"/>
              </a:tabLst>
            </a:pPr>
            <a:r>
              <a:rPr lang="en-US" sz="1200" b="1" spc="-5" dirty="0">
                <a:solidFill>
                  <a:prstClr val="black"/>
                </a:solidFill>
                <a:latin typeface="Arial"/>
                <a:cs typeface="Arial"/>
              </a:rPr>
              <a:t>Rule 2</a:t>
            </a:r>
            <a:r>
              <a:rPr lang="en-US" sz="1200" spc="-5" dirty="0">
                <a:solidFill>
                  <a:prstClr val="black"/>
                </a:solidFill>
                <a:latin typeface="Arial"/>
                <a:cs typeface="Arial"/>
              </a:rPr>
              <a:t>: Never point the weapon at anything </a:t>
            </a:r>
            <a:r>
              <a:rPr lang="en-US" sz="1200" dirty="0">
                <a:solidFill>
                  <a:prstClr val="black"/>
                </a:solidFill>
                <a:latin typeface="Arial"/>
                <a:cs typeface="Arial"/>
              </a:rPr>
              <a:t>you </a:t>
            </a:r>
            <a:r>
              <a:rPr lang="en-US" sz="1200" spc="-5" dirty="0">
                <a:solidFill>
                  <a:prstClr val="black"/>
                </a:solidFill>
                <a:latin typeface="Arial"/>
                <a:cs typeface="Arial"/>
              </a:rPr>
              <a:t>do not intend to</a:t>
            </a:r>
            <a:r>
              <a:rPr lang="en-US" sz="1200" spc="-15" dirty="0">
                <a:solidFill>
                  <a:prstClr val="black"/>
                </a:solidFill>
                <a:latin typeface="Arial"/>
                <a:cs typeface="Arial"/>
              </a:rPr>
              <a:t> </a:t>
            </a:r>
            <a:r>
              <a:rPr lang="en-US" sz="1200" spc="-5" dirty="0">
                <a:solidFill>
                  <a:prstClr val="black"/>
                </a:solidFill>
                <a:latin typeface="Arial"/>
                <a:cs typeface="Arial"/>
              </a:rPr>
              <a:t>destroy</a:t>
            </a:r>
          </a:p>
          <a:p>
            <a:pPr marL="12700" marR="5080">
              <a:lnSpc>
                <a:spcPts val="2850"/>
              </a:lnSpc>
              <a:tabLst>
                <a:tab pos="424815" algn="l"/>
                <a:tab pos="425450" algn="l"/>
              </a:tabLst>
            </a:pPr>
            <a:r>
              <a:rPr lang="en-US" sz="1200" b="1" spc="-5" dirty="0">
                <a:solidFill>
                  <a:prstClr val="black"/>
                </a:solidFill>
                <a:latin typeface="Arial"/>
                <a:cs typeface="Arial"/>
              </a:rPr>
              <a:t>Rule 3</a:t>
            </a:r>
            <a:r>
              <a:rPr lang="en-US" sz="1200" spc="-5" dirty="0">
                <a:solidFill>
                  <a:prstClr val="black"/>
                </a:solidFill>
                <a:latin typeface="Arial"/>
                <a:cs typeface="Arial"/>
              </a:rPr>
              <a:t>: Keep finger </a:t>
            </a:r>
            <a:r>
              <a:rPr lang="en-US" sz="1200" dirty="0">
                <a:solidFill>
                  <a:prstClr val="black"/>
                </a:solidFill>
                <a:latin typeface="Arial"/>
                <a:cs typeface="Arial"/>
              </a:rPr>
              <a:t>straight </a:t>
            </a:r>
            <a:r>
              <a:rPr lang="en-US" sz="1200" spc="-5" dirty="0">
                <a:solidFill>
                  <a:prstClr val="black"/>
                </a:solidFill>
                <a:latin typeface="Arial"/>
                <a:cs typeface="Arial"/>
              </a:rPr>
              <a:t>and off the trigger until ready  to</a:t>
            </a:r>
            <a:r>
              <a:rPr lang="en-US" sz="1200" spc="-15" dirty="0">
                <a:solidFill>
                  <a:prstClr val="black"/>
                </a:solidFill>
                <a:latin typeface="Arial"/>
                <a:cs typeface="Arial"/>
              </a:rPr>
              <a:t> </a:t>
            </a:r>
            <a:r>
              <a:rPr lang="en-US" sz="1200" spc="-5" dirty="0">
                <a:solidFill>
                  <a:prstClr val="black"/>
                </a:solidFill>
                <a:latin typeface="Arial"/>
                <a:cs typeface="Arial"/>
              </a:rPr>
              <a:t>fire</a:t>
            </a:r>
          </a:p>
          <a:p>
            <a:pPr marL="12700" marR="55244">
              <a:lnSpc>
                <a:spcPts val="2850"/>
              </a:lnSpc>
              <a:tabLst>
                <a:tab pos="424815" algn="l"/>
                <a:tab pos="425450" algn="l"/>
              </a:tabLst>
            </a:pPr>
            <a:r>
              <a:rPr lang="en-US" sz="1200" b="1" spc="-5" dirty="0">
                <a:solidFill>
                  <a:prstClr val="black"/>
                </a:solidFill>
                <a:latin typeface="Arial"/>
                <a:cs typeface="Arial"/>
              </a:rPr>
              <a:t>Rule 4</a:t>
            </a:r>
            <a:r>
              <a:rPr lang="en-US" sz="1200" spc="-5" dirty="0">
                <a:solidFill>
                  <a:prstClr val="black"/>
                </a:solidFill>
                <a:latin typeface="Arial"/>
                <a:cs typeface="Arial"/>
              </a:rPr>
              <a:t>: Ensure positive identification of the target and its  </a:t>
            </a:r>
            <a:r>
              <a:rPr lang="en-US" sz="1200" dirty="0">
                <a:solidFill>
                  <a:prstClr val="black"/>
                </a:solidFill>
                <a:latin typeface="Arial"/>
                <a:cs typeface="Arial"/>
              </a:rPr>
              <a:t>surroundings</a:t>
            </a:r>
          </a:p>
        </p:txBody>
      </p:sp>
      <p:sp>
        <p:nvSpPr>
          <p:cNvPr id="5" name="Rectangle 4"/>
          <p:cNvSpPr/>
          <p:nvPr/>
        </p:nvSpPr>
        <p:spPr>
          <a:xfrm>
            <a:off x="1585128" y="3869533"/>
            <a:ext cx="10460568" cy="2375009"/>
          </a:xfrm>
          <a:prstGeom prst="rect">
            <a:avLst/>
          </a:prstGeom>
        </p:spPr>
        <p:txBody>
          <a:bodyPr wrap="square">
            <a:spAutoFit/>
          </a:bodyPr>
          <a:lstStyle/>
          <a:p>
            <a:pPr marL="12700" marR="302260" lvl="0">
              <a:lnSpc>
                <a:spcPts val="2850"/>
              </a:lnSpc>
              <a:spcBef>
                <a:spcPts val="125"/>
              </a:spcBef>
              <a:tabLst>
                <a:tab pos="424815" algn="l"/>
                <a:tab pos="425450" algn="l"/>
              </a:tabLst>
            </a:pPr>
            <a:r>
              <a:rPr lang="en-US" sz="900" spc="-5" dirty="0">
                <a:solidFill>
                  <a:prstClr val="black"/>
                </a:solidFill>
                <a:latin typeface="Arial"/>
                <a:cs typeface="Arial"/>
              </a:rPr>
              <a:t>Green- The weapon’s magazine is removed, its chamber is empty, its bolt is locked open or forward, and the selector is set to SAFE</a:t>
            </a:r>
          </a:p>
          <a:p>
            <a:pPr marL="12700" marR="302260" lvl="0">
              <a:lnSpc>
                <a:spcPts val="2850"/>
              </a:lnSpc>
              <a:spcBef>
                <a:spcPts val="125"/>
              </a:spcBef>
              <a:tabLst>
                <a:tab pos="424815" algn="l"/>
                <a:tab pos="425450" algn="l"/>
              </a:tabLst>
            </a:pPr>
            <a:r>
              <a:rPr lang="en-US" sz="900" spc="-5" dirty="0">
                <a:solidFill>
                  <a:prstClr val="black"/>
                </a:solidFill>
                <a:latin typeface="Arial"/>
                <a:cs typeface="Arial"/>
              </a:rPr>
              <a:t>Amber- A magazine is locked into the magazine well of the weapon, the bolt is forward on an EMPTY chamber, the ejection port cover should be CLOSED, and the selector should be set to SAFE</a:t>
            </a:r>
          </a:p>
          <a:p>
            <a:pPr marL="12700" marR="302260" lvl="0">
              <a:lnSpc>
                <a:spcPts val="2850"/>
              </a:lnSpc>
              <a:spcBef>
                <a:spcPts val="125"/>
              </a:spcBef>
              <a:tabLst>
                <a:tab pos="424815" algn="l"/>
                <a:tab pos="425450" algn="l"/>
              </a:tabLst>
            </a:pPr>
            <a:r>
              <a:rPr lang="en-US" sz="900" spc="-5" dirty="0">
                <a:solidFill>
                  <a:prstClr val="black"/>
                </a:solidFill>
                <a:latin typeface="Arial"/>
                <a:cs typeface="Arial"/>
              </a:rPr>
              <a:t>Red-The weapon’s magazine is inserted, a round is in the chamber, the bolt is forward and locked, the ejection port cover is closed, and the selector is set to SAFE.</a:t>
            </a:r>
          </a:p>
          <a:p>
            <a:pPr marL="12700" marR="302260" lvl="0">
              <a:lnSpc>
                <a:spcPts val="2850"/>
              </a:lnSpc>
              <a:spcBef>
                <a:spcPts val="125"/>
              </a:spcBef>
              <a:tabLst>
                <a:tab pos="424815" algn="l"/>
                <a:tab pos="425450" algn="l"/>
              </a:tabLst>
            </a:pPr>
            <a:r>
              <a:rPr lang="en-US" sz="900" spc="-5" dirty="0">
                <a:solidFill>
                  <a:prstClr val="black"/>
                </a:solidFill>
                <a:latin typeface="Arial"/>
                <a:cs typeface="Arial"/>
              </a:rPr>
              <a:t>Black-A magazine is locked in the magazine well, the bolt is forward with a Round chambered, the ejection port cover is CLOSED or OPEN, Selector is on Fire and the Shooter’s Finger is on the Trigger because they have initiated their Shot Process</a:t>
            </a:r>
          </a:p>
          <a:p>
            <a:pPr marL="12700" marR="302260" lvl="0">
              <a:lnSpc>
                <a:spcPts val="2850"/>
              </a:lnSpc>
              <a:spcBef>
                <a:spcPts val="125"/>
              </a:spcBef>
              <a:tabLst>
                <a:tab pos="424815" algn="l"/>
                <a:tab pos="425450" algn="l"/>
              </a:tabLst>
            </a:pPr>
            <a:endParaRPr lang="en-US" sz="1200" dirty="0">
              <a:solidFill>
                <a:prstClr val="black"/>
              </a:solidFill>
              <a:latin typeface="Arial"/>
              <a:cs typeface="Arial"/>
            </a:endParaRPr>
          </a:p>
        </p:txBody>
      </p:sp>
      <p:sp>
        <p:nvSpPr>
          <p:cNvPr id="6" name="Rectangle 5"/>
          <p:cNvSpPr/>
          <p:nvPr/>
        </p:nvSpPr>
        <p:spPr>
          <a:xfrm>
            <a:off x="1585128" y="6291299"/>
            <a:ext cx="4001352" cy="464230"/>
          </a:xfrm>
          <a:prstGeom prst="rect">
            <a:avLst/>
          </a:prstGeom>
        </p:spPr>
        <p:txBody>
          <a:bodyPr wrap="none">
            <a:spAutoFit/>
          </a:bodyPr>
          <a:lstStyle/>
          <a:p>
            <a:pPr marL="12700" marR="302260" lvl="0">
              <a:lnSpc>
                <a:spcPts val="2850"/>
              </a:lnSpc>
              <a:spcBef>
                <a:spcPts val="125"/>
              </a:spcBef>
              <a:tabLst>
                <a:tab pos="424815" algn="l"/>
                <a:tab pos="425450" algn="l"/>
              </a:tabLst>
            </a:pPr>
            <a:r>
              <a:rPr lang="en-US" sz="1200" dirty="0">
                <a:solidFill>
                  <a:prstClr val="black"/>
                </a:solidFill>
                <a:latin typeface="Arial"/>
                <a:cs typeface="Arial"/>
              </a:rPr>
              <a:t>Weapons Hold, Weapons Tight, and Weapons Free</a:t>
            </a:r>
          </a:p>
        </p:txBody>
      </p:sp>
    </p:spTree>
    <p:extLst>
      <p:ext uri="{BB962C8B-B14F-4D97-AF65-F5344CB8AC3E}">
        <p14:creationId xmlns:p14="http://schemas.microsoft.com/office/powerpoint/2010/main" val="12469601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4" grpId="0"/>
      <p:bldP spid="16" grpId="0"/>
      <p:bldP spid="4" grpId="0"/>
      <p:bldP spid="5" grpId="0"/>
      <p:bldP spid="6" grpId="0"/>
    </p:bld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00"/>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125</TotalTime>
  <Words>1156</Words>
  <Application>Microsoft Office PowerPoint</Application>
  <PresentationFormat>Widescreen</PresentationFormat>
  <Paragraphs>125</Paragraphs>
  <Slides>8</Slides>
  <Notes>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Calibri</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United States Army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Stallings, Daniel E SFC MIL TRADOC USA</dc:creator>
  <cp:lastModifiedBy>kalen peugh</cp:lastModifiedBy>
  <cp:revision>11</cp:revision>
  <dcterms:created xsi:type="dcterms:W3CDTF">2019-10-04T11:55:34Z</dcterms:created>
  <dcterms:modified xsi:type="dcterms:W3CDTF">2021-08-21T17:37:28Z</dcterms:modified>
</cp:coreProperties>
</file>