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330" r:id="rId3"/>
    <p:sldId id="335" r:id="rId4"/>
    <p:sldId id="338" r:id="rId5"/>
    <p:sldId id="348" r:id="rId6"/>
    <p:sldId id="353" r:id="rId7"/>
    <p:sldId id="258" r:id="rId8"/>
    <p:sldId id="339" r:id="rId9"/>
    <p:sldId id="345" r:id="rId10"/>
    <p:sldId id="346" r:id="rId11"/>
    <p:sldId id="347" r:id="rId12"/>
    <p:sldId id="344" r:id="rId13"/>
    <p:sldId id="343" r:id="rId14"/>
    <p:sldId id="381" r:id="rId15"/>
    <p:sldId id="382" r:id="rId16"/>
    <p:sldId id="383" r:id="rId17"/>
    <p:sldId id="384" r:id="rId18"/>
    <p:sldId id="385" r:id="rId19"/>
    <p:sldId id="386" r:id="rId20"/>
    <p:sldId id="387" r:id="rId21"/>
  </p:sldIdLst>
  <p:sldSz cx="9144000" cy="6858000" type="screen4x3"/>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93611" autoAdjust="0"/>
  </p:normalViewPr>
  <p:slideViewPr>
    <p:cSldViewPr>
      <p:cViewPr varScale="1">
        <p:scale>
          <a:sx n="64" d="100"/>
          <a:sy n="64" d="100"/>
        </p:scale>
        <p:origin x="158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781"/>
          </a:xfrm>
          <a:prstGeom prst="rect">
            <a:avLst/>
          </a:prstGeom>
        </p:spPr>
        <p:txBody>
          <a:bodyPr vert="horz" lIns="93324" tIns="46662" rIns="93324" bIns="46662"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73541" y="0"/>
            <a:ext cx="4033943" cy="352781"/>
          </a:xfrm>
          <a:prstGeom prst="rect">
            <a:avLst/>
          </a:prstGeom>
        </p:spPr>
        <p:txBody>
          <a:bodyPr vert="horz" lIns="93324" tIns="46662" rIns="93324" bIns="46662" rtlCol="0"/>
          <a:lstStyle>
            <a:lvl1pPr algn="r">
              <a:defRPr sz="1200">
                <a:latin typeface="Arial" panose="020B0604020202020204" pitchFamily="34" charset="0"/>
              </a:defRPr>
            </a:lvl1pPr>
          </a:lstStyle>
          <a:p>
            <a:fld id="{879CA2FE-A593-443D-A66E-2A0DF84C4779}" type="datetimeFigureOut">
              <a:rPr lang="en-US" smtClean="0"/>
              <a:pPr/>
              <a:t>12/5/2023</a:t>
            </a:fld>
            <a:endParaRPr lang="en-US" dirty="0"/>
          </a:p>
        </p:txBody>
      </p:sp>
      <p:sp>
        <p:nvSpPr>
          <p:cNvPr id="4" name="Slide Image Placeholder 3"/>
          <p:cNvSpPr>
            <a:spLocks noGrp="1" noRot="1" noChangeAspect="1"/>
          </p:cNvSpPr>
          <p:nvPr>
            <p:ph type="sldImg" idx="2"/>
          </p:nvPr>
        </p:nvSpPr>
        <p:spPr>
          <a:xfrm>
            <a:off x="3074988" y="877888"/>
            <a:ext cx="3159125" cy="2370137"/>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930910" y="3379868"/>
            <a:ext cx="7447280" cy="2765345"/>
          </a:xfrm>
          <a:prstGeom prst="rect">
            <a:avLst/>
          </a:prstGeom>
        </p:spPr>
        <p:txBody>
          <a:bodyPr vert="horz" lIns="93324" tIns="46662" rIns="93324" bIns="46662"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70320"/>
            <a:ext cx="4033943" cy="352780"/>
          </a:xfrm>
          <a:prstGeom prst="rect">
            <a:avLst/>
          </a:prstGeom>
        </p:spPr>
        <p:txBody>
          <a:bodyPr vert="horz" lIns="93324" tIns="46662" rIns="93324" bIns="46662"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73541" y="6670320"/>
            <a:ext cx="4033943" cy="352780"/>
          </a:xfrm>
          <a:prstGeom prst="rect">
            <a:avLst/>
          </a:prstGeom>
        </p:spPr>
        <p:txBody>
          <a:bodyPr vert="horz" lIns="93324" tIns="46662" rIns="93324" bIns="46662" rtlCol="0" anchor="b"/>
          <a:lstStyle>
            <a:lvl1pPr algn="r">
              <a:defRPr sz="1200">
                <a:latin typeface="Arial" panose="020B0604020202020204" pitchFamily="34" charset="0"/>
              </a:defRPr>
            </a:lvl1pPr>
          </a:lstStyle>
          <a:p>
            <a:fld id="{57DFB5F5-2B28-4CC3-AEFB-579FE07F0CCD}" type="slidenum">
              <a:rPr lang="en-US" smtClean="0"/>
              <a:pPr/>
              <a:t>‹#›</a:t>
            </a:fld>
            <a:endParaRPr lang="en-US" dirty="0"/>
          </a:p>
        </p:txBody>
      </p:sp>
    </p:spTree>
    <p:extLst>
      <p:ext uri="{BB962C8B-B14F-4D97-AF65-F5344CB8AC3E}">
        <p14:creationId xmlns:p14="http://schemas.microsoft.com/office/powerpoint/2010/main" val="3931500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FB5F5-2B28-4CC3-AEFB-579FE07F0CCD}" type="slidenum">
              <a:rPr lang="en-US" smtClean="0"/>
              <a:pPr/>
              <a:t>1</a:t>
            </a:fld>
            <a:endParaRPr lang="en-US" dirty="0"/>
          </a:p>
        </p:txBody>
      </p:sp>
    </p:spTree>
    <p:extLst>
      <p:ext uri="{BB962C8B-B14F-4D97-AF65-F5344CB8AC3E}">
        <p14:creationId xmlns:p14="http://schemas.microsoft.com/office/powerpoint/2010/main" val="2446156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Safety Considerations: Fire</a:t>
            </a:r>
            <a:r>
              <a:rPr lang="en-US" baseline="0" dirty="0"/>
              <a:t> escape plan should be reference </a:t>
            </a:r>
          </a:p>
          <a:p>
            <a:endParaRPr lang="en-US" baseline="0" dirty="0"/>
          </a:p>
          <a:p>
            <a:pPr eaLnBrk="1" hangingPunct="1"/>
            <a:r>
              <a:rPr lang="en-US" altLang="en-US" dirty="0">
                <a:solidFill>
                  <a:srgbClr val="000000"/>
                </a:solidFill>
              </a:rPr>
              <a:t>Risk Assessment:  Low</a:t>
            </a:r>
          </a:p>
          <a:p>
            <a:pPr eaLnBrk="1" hangingPunct="1"/>
            <a:endParaRPr lang="en-US" altLang="en-US" dirty="0">
              <a:solidFill>
                <a:srgbClr val="000000"/>
              </a:solidFill>
            </a:endParaRPr>
          </a:p>
          <a:p>
            <a:pPr eaLnBrk="1" hangingPunct="1"/>
            <a:r>
              <a:rPr lang="en-US" altLang="en-US" dirty="0">
                <a:solidFill>
                  <a:srgbClr val="000000"/>
                </a:solidFill>
              </a:rPr>
              <a:t>Environmental Considerations:  Keep</a:t>
            </a:r>
            <a:r>
              <a:rPr lang="en-US" altLang="en-US" baseline="0" dirty="0">
                <a:solidFill>
                  <a:srgbClr val="000000"/>
                </a:solidFill>
              </a:rPr>
              <a:t> tops on bottles when not in use and </a:t>
            </a:r>
            <a:r>
              <a:rPr lang="en-US" altLang="en-US" dirty="0">
                <a:solidFill>
                  <a:srgbClr val="000000"/>
                </a:solidFill>
              </a:rPr>
              <a:t>remember to remove all trash from the classroom.</a:t>
            </a:r>
          </a:p>
          <a:p>
            <a:pPr eaLnBrk="1" hangingPunct="1"/>
            <a:endParaRPr lang="en-US" altLang="en-US" dirty="0">
              <a:solidFill>
                <a:srgbClr val="000000"/>
              </a:solidFill>
            </a:endParaRPr>
          </a:p>
          <a:p>
            <a:pPr eaLnBrk="1" hangingPunct="1"/>
            <a:r>
              <a:rPr lang="en-US" altLang="en-US" dirty="0">
                <a:solidFill>
                  <a:srgbClr val="000000"/>
                </a:solidFill>
              </a:rPr>
              <a:t>Evaluation:  You will be evaluated formally on written examinations which you must achieve a minimum of 70% to continue the course.</a:t>
            </a:r>
          </a:p>
          <a:p>
            <a:endParaRPr lang="en-US" dirty="0"/>
          </a:p>
        </p:txBody>
      </p:sp>
      <p:sp>
        <p:nvSpPr>
          <p:cNvPr id="4" name="Slide Number Placeholder 3"/>
          <p:cNvSpPr>
            <a:spLocks noGrp="1"/>
          </p:cNvSpPr>
          <p:nvPr>
            <p:ph type="sldNum" sz="quarter" idx="10"/>
          </p:nvPr>
        </p:nvSpPr>
        <p:spPr/>
        <p:txBody>
          <a:bodyPr/>
          <a:lstStyle/>
          <a:p>
            <a:fld id="{112F6355-E714-4160-8C44-8CB755025E2B}" type="slidenum">
              <a:rPr lang="en-US" smtClean="0"/>
              <a:pPr/>
              <a:t>3</a:t>
            </a:fld>
            <a:endParaRPr lang="en-US" dirty="0"/>
          </a:p>
        </p:txBody>
      </p:sp>
    </p:spTree>
    <p:extLst>
      <p:ext uri="{BB962C8B-B14F-4D97-AF65-F5344CB8AC3E}">
        <p14:creationId xmlns:p14="http://schemas.microsoft.com/office/powerpoint/2010/main" val="43426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by asking pointed question to get concrete knowledge of the class:</a:t>
            </a:r>
          </a:p>
          <a:p>
            <a:endParaRPr lang="en-US" baseline="0" dirty="0"/>
          </a:p>
          <a:p>
            <a:r>
              <a:rPr lang="en-US" baseline="0" dirty="0"/>
              <a:t>Example questions</a:t>
            </a:r>
          </a:p>
          <a:p>
            <a:endParaRPr lang="en-US" baseline="0" dirty="0"/>
          </a:p>
          <a:p>
            <a:r>
              <a:rPr lang="en-US" baseline="0" dirty="0"/>
              <a:t>What is Stability?</a:t>
            </a:r>
          </a:p>
          <a:p>
            <a:endParaRPr lang="en-US" baseline="0" dirty="0"/>
          </a:p>
          <a:p>
            <a:r>
              <a:rPr lang="en-US" baseline="0" dirty="0"/>
              <a:t>What is support?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12F6355-E714-4160-8C44-8CB755025E2B}" type="slidenum">
              <a:rPr lang="en-US" smtClean="0"/>
              <a:pPr/>
              <a:t>4</a:t>
            </a:fld>
            <a:endParaRPr lang="en-US" dirty="0"/>
          </a:p>
        </p:txBody>
      </p:sp>
    </p:spTree>
    <p:extLst>
      <p:ext uri="{BB962C8B-B14F-4D97-AF65-F5344CB8AC3E}">
        <p14:creationId xmlns:p14="http://schemas.microsoft.com/office/powerpoint/2010/main" val="100614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by asking pointed question to get concrete knowledge of the class:</a:t>
            </a:r>
          </a:p>
          <a:p>
            <a:endParaRPr lang="en-US" baseline="0" dirty="0"/>
          </a:p>
          <a:p>
            <a:r>
              <a:rPr lang="en-US" baseline="0" dirty="0"/>
              <a:t>Example questions</a:t>
            </a:r>
          </a:p>
          <a:p>
            <a:endParaRPr lang="en-US" baseline="0" dirty="0"/>
          </a:p>
          <a:p>
            <a:r>
              <a:rPr lang="en-US" baseline="0" dirty="0"/>
              <a:t>What is Stability?</a:t>
            </a:r>
          </a:p>
          <a:p>
            <a:endParaRPr lang="en-US" baseline="0" dirty="0"/>
          </a:p>
          <a:p>
            <a:r>
              <a:rPr lang="en-US" baseline="0" dirty="0"/>
              <a:t>What is support?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12F6355-E714-4160-8C44-8CB755025E2B}" type="slidenum">
              <a:rPr lang="en-US" smtClean="0"/>
              <a:pPr/>
              <a:t>5</a:t>
            </a:fld>
            <a:endParaRPr lang="en-US" dirty="0"/>
          </a:p>
        </p:txBody>
      </p:sp>
    </p:spTree>
    <p:extLst>
      <p:ext uri="{BB962C8B-B14F-4D97-AF65-F5344CB8AC3E}">
        <p14:creationId xmlns:p14="http://schemas.microsoft.com/office/powerpoint/2010/main" val="56896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a:t>
            </a:r>
            <a:r>
              <a:rPr lang="en-US" baseline="0" dirty="0"/>
              <a:t> by asking pointed question to get concrete knowledge of the class:</a:t>
            </a:r>
          </a:p>
          <a:p>
            <a:endParaRPr lang="en-US" baseline="0" dirty="0"/>
          </a:p>
          <a:p>
            <a:r>
              <a:rPr lang="en-US" baseline="0" dirty="0"/>
              <a:t>Example questions</a:t>
            </a:r>
          </a:p>
          <a:p>
            <a:endParaRPr lang="en-US" baseline="0" dirty="0"/>
          </a:p>
          <a:p>
            <a:r>
              <a:rPr lang="en-US" baseline="0" dirty="0"/>
              <a:t>What is Stability?</a:t>
            </a:r>
          </a:p>
          <a:p>
            <a:endParaRPr lang="en-US" baseline="0" dirty="0"/>
          </a:p>
          <a:p>
            <a:r>
              <a:rPr lang="en-US" baseline="0" dirty="0"/>
              <a:t>What is support?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12F6355-E714-4160-8C44-8CB755025E2B}" type="slidenum">
              <a:rPr lang="en-US" smtClean="0"/>
              <a:pPr/>
              <a:t>8</a:t>
            </a:fld>
            <a:endParaRPr lang="en-US" dirty="0"/>
          </a:p>
        </p:txBody>
      </p:sp>
    </p:spTree>
    <p:extLst>
      <p:ext uri="{BB962C8B-B14F-4D97-AF65-F5344CB8AC3E}">
        <p14:creationId xmlns:p14="http://schemas.microsoft.com/office/powerpoint/2010/main" val="423889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DFB5F5-2B28-4CC3-AEFB-579FE07F0CCD}" type="slidenum">
              <a:rPr lang="en-US" smtClean="0"/>
              <a:pPr/>
              <a:t>13</a:t>
            </a:fld>
            <a:endParaRPr lang="en-US" dirty="0"/>
          </a:p>
        </p:txBody>
      </p:sp>
    </p:spTree>
    <p:extLst>
      <p:ext uri="{BB962C8B-B14F-4D97-AF65-F5344CB8AC3E}">
        <p14:creationId xmlns:p14="http://schemas.microsoft.com/office/powerpoint/2010/main" val="677453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3" name="Holder 3"/>
          <p:cNvSpPr>
            <a:spLocks noGrp="1"/>
          </p:cNvSpPr>
          <p:nvPr>
            <p:ph type="subTitle" idx="4"/>
          </p:nvPr>
        </p:nvSpPr>
        <p:spPr>
          <a:xfrm>
            <a:off x="1371600" y="3840480"/>
            <a:ext cx="6400800" cy="276999"/>
          </a:xfrm>
          <a:prstGeom prst="rect">
            <a:avLst/>
          </a:prstGeom>
        </p:spPr>
        <p:txBody>
          <a:bodyPr wrap="square" lIns="0" tIns="0" rIns="0" bIns="0">
            <a:spAutoFit/>
          </a:bodyPr>
          <a:lstStyle>
            <a:lvl1pPr>
              <a:defRPr>
                <a:latin typeface="Arial" panose="020B0604020202020204" pitchFamily="34" charset="0"/>
              </a:defRPr>
            </a:lvl1pPr>
          </a:lstStyle>
          <a:p>
            <a:endParaRPr dirty="0"/>
          </a:p>
        </p:txBody>
      </p:sp>
      <p:sp>
        <p:nvSpPr>
          <p:cNvPr id="4" name="Holder 4"/>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sp>
        <p:nvSpPr>
          <p:cNvPr id="5" name="Holder 5"/>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12/5/2023</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latin typeface="Arial" panose="020B0604020202020204" pitchFamily="34" charset="0"/>
              </a:defRPr>
            </a:lvl1p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415312" y="244855"/>
            <a:ext cx="5856605" cy="299720"/>
          </a:xfrm>
          <a:prstGeom prst="rect">
            <a:avLst/>
          </a:prstGeom>
        </p:spPr>
        <p:txBody>
          <a:bodyPr lIns="0" tIns="0" rIns="0" bIns="0"/>
          <a:lstStyle>
            <a:lvl1pPr>
              <a:defRPr sz="1800" b="1" i="0">
                <a:solidFill>
                  <a:schemeClr val="tx1"/>
                </a:solidFill>
                <a:latin typeface="Arial"/>
                <a:cs typeface="Arial"/>
              </a:defRPr>
            </a:lvl1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415312" y="244855"/>
            <a:ext cx="5856605" cy="299720"/>
          </a:xfrm>
          <a:prstGeom prst="rect">
            <a:avLst/>
          </a:prstGeom>
        </p:spPr>
        <p:txBody>
          <a:bodyPr lIns="0" tIns="0" rIns="0" bIns="0"/>
          <a:lstStyle>
            <a:lvl1pPr>
              <a:defRPr sz="1800" b="1" i="0">
                <a:solidFill>
                  <a:schemeClr val="tx1"/>
                </a:solidFill>
                <a:latin typeface="Arial"/>
                <a:cs typeface="Arial"/>
              </a:defRPr>
            </a:lvl1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65512" y="0"/>
            <a:ext cx="1364111" cy="1443318"/>
          </a:xfrm>
          <a:prstGeom prst="rect">
            <a:avLst/>
          </a:prstGeom>
        </p:spPr>
      </p:pic>
      <p:sp>
        <p:nvSpPr>
          <p:cNvPr id="3" name="object 3"/>
          <p:cNvSpPr txBox="1">
            <a:spLocks/>
          </p:cNvSpPr>
          <p:nvPr userDrawn="1"/>
        </p:nvSpPr>
        <p:spPr>
          <a:xfrm>
            <a:off x="0" y="4482"/>
            <a:ext cx="9144000" cy="579646"/>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b="1" kern="0" spc="-5" dirty="0">
                <a:solidFill>
                  <a:sysClr val="windowText" lastClr="000000"/>
                </a:solidFill>
                <a:latin typeface="Arial" panose="020B0604020202020204" pitchFamily="34" charset="0"/>
              </a:rPr>
              <a:t>Preliminary Marksmanship Instruction and</a:t>
            </a:r>
            <a:r>
              <a:rPr lang="en-US" b="1" kern="0" spc="-85" dirty="0">
                <a:solidFill>
                  <a:sysClr val="windowText" lastClr="000000"/>
                </a:solidFill>
                <a:latin typeface="Arial" panose="020B0604020202020204" pitchFamily="34" charset="0"/>
              </a:rPr>
              <a:t> </a:t>
            </a:r>
            <a:r>
              <a:rPr lang="en-US" b="1" kern="0" spc="-5" dirty="0">
                <a:solidFill>
                  <a:sysClr val="windowText" lastClr="000000"/>
                </a:solidFill>
                <a:latin typeface="Arial" panose="020B0604020202020204" pitchFamily="34" charset="0"/>
              </a:rPr>
              <a:t>Evaluation</a:t>
            </a:r>
          </a:p>
          <a:p>
            <a:pPr marL="12700" algn="ctr">
              <a:spcBef>
                <a:spcPts val="100"/>
              </a:spcBef>
            </a:pPr>
            <a:r>
              <a:rPr lang="en-US" b="1" kern="0" spc="-5" dirty="0">
                <a:solidFill>
                  <a:sysClr val="windowText" lastClr="000000"/>
                </a:solidFill>
                <a:latin typeface="Arial" panose="020B0604020202020204" pitchFamily="34" charset="0"/>
              </a:rPr>
              <a:t>TC</a:t>
            </a:r>
            <a:r>
              <a:rPr lang="en-US" b="1" kern="0" spc="-5" baseline="0" dirty="0">
                <a:solidFill>
                  <a:sysClr val="windowText" lastClr="000000"/>
                </a:solidFill>
                <a:latin typeface="Arial" panose="020B0604020202020204" pitchFamily="34" charset="0"/>
              </a:rPr>
              <a:t> 3-23.35 PISTOL</a:t>
            </a:r>
            <a:endParaRPr lang="en-US" b="1" kern="0" spc="-5" dirty="0">
              <a:solidFill>
                <a:sysClr val="windowText" lastClr="000000"/>
              </a:solidFill>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79889" y="4482"/>
            <a:ext cx="1364111" cy="1443318"/>
          </a:xfrm>
          <a:prstGeom prst="rect">
            <a:avLst/>
          </a:prstGeom>
        </p:spPr>
      </p:pic>
      <p:sp>
        <p:nvSpPr>
          <p:cNvPr id="3" name="object 3"/>
          <p:cNvSpPr txBox="1">
            <a:spLocks/>
          </p:cNvSpPr>
          <p:nvPr userDrawn="1"/>
        </p:nvSpPr>
        <p:spPr>
          <a:xfrm>
            <a:off x="0" y="4482"/>
            <a:ext cx="9144000" cy="289823"/>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lang="en-US" b="1" kern="0" spc="-5" dirty="0">
                <a:solidFill>
                  <a:sysClr val="windowText" lastClr="000000"/>
                </a:solidFill>
                <a:latin typeface="Arial" panose="020B0604020202020204" pitchFamily="34" charset="0"/>
              </a:rPr>
              <a:t>Preliminary Marksmanship Instruction and</a:t>
            </a:r>
            <a:r>
              <a:rPr lang="en-US" b="1" kern="0" spc="-85" dirty="0">
                <a:solidFill>
                  <a:sysClr val="windowText" lastClr="000000"/>
                </a:solidFill>
                <a:latin typeface="Arial" panose="020B0604020202020204" pitchFamily="34" charset="0"/>
              </a:rPr>
              <a:t> </a:t>
            </a:r>
            <a:r>
              <a:rPr lang="en-US" b="1" kern="0" spc="-5" dirty="0">
                <a:solidFill>
                  <a:sysClr val="windowText" lastClr="000000"/>
                </a:solidFill>
                <a:latin typeface="Arial" panose="020B0604020202020204" pitchFamily="34" charset="0"/>
              </a:rPr>
              <a:t>Evaluation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t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t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t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9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914400"/>
            <a:ext cx="7315200" cy="548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09600" y="1524000"/>
            <a:ext cx="7543800" cy="5229580"/>
            <a:chOff x="3003736" y="1339702"/>
            <a:chExt cx="8075575" cy="5456289"/>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3736" y="1339702"/>
              <a:ext cx="8075575" cy="5456289"/>
            </a:xfrm>
            <a:prstGeom prst="rect">
              <a:avLst/>
            </a:prstGeom>
            <a:ln>
              <a:solidFill>
                <a:schemeClr val="tx1"/>
              </a:solidFill>
            </a:ln>
          </p:spPr>
        </p:pic>
        <p:cxnSp>
          <p:nvCxnSpPr>
            <p:cNvPr id="4" name="Straight Arrow Connector 3"/>
            <p:cNvCxnSpPr/>
            <p:nvPr/>
          </p:nvCxnSpPr>
          <p:spPr>
            <a:xfrm>
              <a:off x="3519377" y="1977656"/>
              <a:ext cx="276446" cy="39340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3355914" y="1608324"/>
              <a:ext cx="301686" cy="369332"/>
            </a:xfrm>
            <a:prstGeom prst="rect">
              <a:avLst/>
            </a:prstGeom>
            <a:noFill/>
            <a:ln>
              <a:solidFill>
                <a:schemeClr val="tx1"/>
              </a:solidFill>
            </a:ln>
          </p:spPr>
          <p:txBody>
            <a:bodyPr wrap="none" rtlCol="0">
              <a:spAutoFit/>
            </a:bodyPr>
            <a:lstStyle/>
            <a:p>
              <a:r>
                <a:rPr lang="en-US" dirty="0"/>
                <a:t>1</a:t>
              </a:r>
            </a:p>
          </p:txBody>
        </p:sp>
        <p:cxnSp>
          <p:nvCxnSpPr>
            <p:cNvPr id="6" name="Straight Arrow Connector 5"/>
            <p:cNvCxnSpPr/>
            <p:nvPr/>
          </p:nvCxnSpPr>
          <p:spPr>
            <a:xfrm>
              <a:off x="8697433" y="2371060"/>
              <a:ext cx="180753" cy="39340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8518021" y="1989692"/>
              <a:ext cx="301686" cy="369332"/>
            </a:xfrm>
            <a:prstGeom prst="rect">
              <a:avLst/>
            </a:prstGeom>
            <a:noFill/>
            <a:ln>
              <a:solidFill>
                <a:schemeClr val="tx1"/>
              </a:solidFill>
            </a:ln>
          </p:spPr>
          <p:txBody>
            <a:bodyPr wrap="none" rtlCol="0">
              <a:spAutoFit/>
            </a:bodyPr>
            <a:lstStyle/>
            <a:p>
              <a:r>
                <a:rPr lang="en-US" dirty="0"/>
                <a:t>2</a:t>
              </a:r>
            </a:p>
          </p:txBody>
        </p:sp>
        <p:cxnSp>
          <p:nvCxnSpPr>
            <p:cNvPr id="8" name="Straight Arrow Connector 7"/>
            <p:cNvCxnSpPr/>
            <p:nvPr/>
          </p:nvCxnSpPr>
          <p:spPr>
            <a:xfrm flipV="1">
              <a:off x="4311464" y="3487479"/>
              <a:ext cx="356229" cy="6379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009778" y="3487479"/>
              <a:ext cx="301686" cy="369332"/>
            </a:xfrm>
            <a:prstGeom prst="rect">
              <a:avLst/>
            </a:prstGeom>
            <a:noFill/>
            <a:ln>
              <a:solidFill>
                <a:schemeClr val="tx1"/>
              </a:solidFill>
            </a:ln>
          </p:spPr>
          <p:txBody>
            <a:bodyPr wrap="none" rtlCol="0">
              <a:spAutoFit/>
            </a:bodyPr>
            <a:lstStyle/>
            <a:p>
              <a:r>
                <a:rPr lang="en-US" dirty="0"/>
                <a:t>3</a:t>
              </a:r>
            </a:p>
          </p:txBody>
        </p:sp>
        <p:cxnSp>
          <p:nvCxnSpPr>
            <p:cNvPr id="10" name="Straight Arrow Connector 9"/>
            <p:cNvCxnSpPr/>
            <p:nvPr/>
          </p:nvCxnSpPr>
          <p:spPr>
            <a:xfrm>
              <a:off x="3795823" y="4401879"/>
              <a:ext cx="515641" cy="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3506757" y="4214193"/>
              <a:ext cx="301686" cy="369332"/>
            </a:xfrm>
            <a:prstGeom prst="rect">
              <a:avLst/>
            </a:prstGeom>
            <a:noFill/>
            <a:ln>
              <a:solidFill>
                <a:schemeClr val="tx1"/>
              </a:solidFill>
            </a:ln>
          </p:spPr>
          <p:txBody>
            <a:bodyPr wrap="none" rtlCol="0">
              <a:spAutoFit/>
            </a:bodyPr>
            <a:lstStyle/>
            <a:p>
              <a:r>
                <a:rPr lang="en-US" dirty="0"/>
                <a:t>4</a:t>
              </a:r>
            </a:p>
          </p:txBody>
        </p:sp>
        <p:cxnSp>
          <p:nvCxnSpPr>
            <p:cNvPr id="12" name="Straight Arrow Connector 11"/>
            <p:cNvCxnSpPr/>
            <p:nvPr/>
          </p:nvCxnSpPr>
          <p:spPr>
            <a:xfrm flipV="1">
              <a:off x="7041523" y="5263116"/>
              <a:ext cx="284310" cy="11695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6739837" y="5380074"/>
              <a:ext cx="301686" cy="369332"/>
            </a:xfrm>
            <a:prstGeom prst="rect">
              <a:avLst/>
            </a:prstGeom>
            <a:noFill/>
            <a:ln>
              <a:solidFill>
                <a:schemeClr val="tx1"/>
              </a:solidFill>
            </a:ln>
          </p:spPr>
          <p:txBody>
            <a:bodyPr wrap="none" rtlCol="0">
              <a:spAutoFit/>
            </a:bodyPr>
            <a:lstStyle/>
            <a:p>
              <a:r>
                <a:rPr lang="en-US" dirty="0"/>
                <a:t>5</a:t>
              </a:r>
            </a:p>
          </p:txBody>
        </p:sp>
        <p:cxnSp>
          <p:nvCxnSpPr>
            <p:cNvPr id="14" name="Straight Arrow Connector 13"/>
            <p:cNvCxnSpPr/>
            <p:nvPr/>
          </p:nvCxnSpPr>
          <p:spPr>
            <a:xfrm flipV="1">
              <a:off x="8878186" y="5380074"/>
              <a:ext cx="340242" cy="36150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8636966" y="5749406"/>
              <a:ext cx="301686" cy="369332"/>
            </a:xfrm>
            <a:prstGeom prst="rect">
              <a:avLst/>
            </a:prstGeom>
            <a:noFill/>
            <a:ln>
              <a:solidFill>
                <a:schemeClr val="tx1"/>
              </a:solidFill>
            </a:ln>
          </p:spPr>
          <p:txBody>
            <a:bodyPr wrap="none" rtlCol="0">
              <a:spAutoFit/>
            </a:bodyPr>
            <a:lstStyle/>
            <a:p>
              <a:r>
                <a:rPr lang="en-US" dirty="0"/>
                <a:t>6</a:t>
              </a:r>
            </a:p>
          </p:txBody>
        </p:sp>
      </p:grpSp>
      <p:sp>
        <p:nvSpPr>
          <p:cNvPr id="16" name="TextBox 15"/>
          <p:cNvSpPr txBox="1"/>
          <p:nvPr/>
        </p:nvSpPr>
        <p:spPr>
          <a:xfrm>
            <a:off x="2784837" y="765679"/>
            <a:ext cx="3456060"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Parts Diagram Cont.</a:t>
            </a:r>
          </a:p>
        </p:txBody>
      </p:sp>
      <p:sp>
        <p:nvSpPr>
          <p:cNvPr id="18" name="TextBox 17"/>
          <p:cNvSpPr txBox="1"/>
          <p:nvPr/>
        </p:nvSpPr>
        <p:spPr>
          <a:xfrm>
            <a:off x="1079497" y="5103244"/>
            <a:ext cx="3754008" cy="1200329"/>
          </a:xfrm>
          <a:prstGeom prst="rect">
            <a:avLst/>
          </a:prstGeom>
          <a:noFill/>
        </p:spPr>
        <p:txBody>
          <a:bodyPr wrap="square" rtlCol="0">
            <a:spAutoFit/>
          </a:bodyPr>
          <a:lstStyle/>
          <a:p>
            <a:pPr marL="342900" indent="-342900">
              <a:buAutoNum type="arabicPeriod"/>
            </a:pPr>
            <a:r>
              <a:rPr lang="en-US" sz="1200" b="1" dirty="0">
                <a:latin typeface="Arial" panose="020B0604020202020204" pitchFamily="34" charset="0"/>
                <a:cs typeface="Arial" panose="020B0604020202020204" pitchFamily="34" charset="0"/>
              </a:rPr>
              <a:t>Slide Assembly</a:t>
            </a:r>
          </a:p>
          <a:p>
            <a:pPr marL="342900" indent="-342900">
              <a:buAutoNum type="arabicPeriod"/>
            </a:pPr>
            <a:r>
              <a:rPr lang="en-US" sz="1200" b="1" dirty="0">
                <a:latin typeface="Arial" panose="020B0604020202020204" pitchFamily="34" charset="0"/>
                <a:cs typeface="Arial" panose="020B0604020202020204" pitchFamily="34" charset="0"/>
              </a:rPr>
              <a:t>Trigger Assembly</a:t>
            </a:r>
          </a:p>
          <a:p>
            <a:pPr marL="342900" indent="-342900">
              <a:buAutoNum type="arabicPeriod"/>
            </a:pPr>
            <a:r>
              <a:rPr lang="en-US" sz="1200" b="1" dirty="0">
                <a:latin typeface="Arial" panose="020B0604020202020204" pitchFamily="34" charset="0"/>
                <a:cs typeface="Arial" panose="020B0604020202020204" pitchFamily="34" charset="0"/>
              </a:rPr>
              <a:t>Recoil Spring Guide Assembly</a:t>
            </a:r>
          </a:p>
          <a:p>
            <a:pPr marL="342900" indent="-342900">
              <a:buAutoNum type="arabicPeriod"/>
            </a:pPr>
            <a:r>
              <a:rPr lang="en-US" sz="1200" b="1" dirty="0">
                <a:latin typeface="Arial" panose="020B0604020202020204" pitchFamily="34" charset="0"/>
                <a:cs typeface="Arial" panose="020B0604020202020204" pitchFamily="34" charset="0"/>
              </a:rPr>
              <a:t>Barrel</a:t>
            </a:r>
          </a:p>
          <a:p>
            <a:pPr marL="342900" indent="-342900">
              <a:buAutoNum type="arabicPeriod"/>
            </a:pPr>
            <a:r>
              <a:rPr lang="en-US" sz="1200" b="1" dirty="0">
                <a:latin typeface="Arial" panose="020B0604020202020204" pitchFamily="34" charset="0"/>
                <a:cs typeface="Arial" panose="020B0604020202020204" pitchFamily="34" charset="0"/>
              </a:rPr>
              <a:t>Takedown Lever</a:t>
            </a:r>
          </a:p>
          <a:p>
            <a:pPr marL="342900" indent="-342900">
              <a:buAutoNum type="arabicPeriod"/>
            </a:pPr>
            <a:r>
              <a:rPr lang="en-US" sz="1200" b="1" dirty="0">
                <a:latin typeface="Arial" panose="020B0604020202020204" pitchFamily="34" charset="0"/>
                <a:cs typeface="Arial" panose="020B0604020202020204" pitchFamily="34" charset="0"/>
              </a:rPr>
              <a:t>Frame/Grip Module Assembly</a:t>
            </a:r>
          </a:p>
        </p:txBody>
      </p:sp>
    </p:spTree>
    <p:extLst>
      <p:ext uri="{BB962C8B-B14F-4D97-AF65-F5344CB8AC3E}">
        <p14:creationId xmlns:p14="http://schemas.microsoft.com/office/powerpoint/2010/main" val="1365811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9662" y="246767"/>
            <a:ext cx="4505454" cy="523220"/>
          </a:xfrm>
          <a:prstGeom prst="rect">
            <a:avLst/>
          </a:prstGeom>
          <a:noFill/>
        </p:spPr>
        <p:txBody>
          <a:bodyPr wrap="square" rtlCol="0">
            <a:spAutoFit/>
          </a:bodyPr>
          <a:lstStyle/>
          <a:p>
            <a:r>
              <a:rPr lang="en-US" sz="2800" b="1" u="sng" dirty="0">
                <a:latin typeface="Arial" panose="020B0604020202020204" pitchFamily="34" charset="0"/>
                <a:cs typeface="Arial" panose="020B0604020202020204" pitchFamily="34" charset="0"/>
              </a:rPr>
              <a:t>Assembly / Disassembly</a:t>
            </a:r>
          </a:p>
        </p:txBody>
      </p:sp>
      <p:grpSp>
        <p:nvGrpSpPr>
          <p:cNvPr id="20" name="Group 19"/>
          <p:cNvGrpSpPr/>
          <p:nvPr/>
        </p:nvGrpSpPr>
        <p:grpSpPr>
          <a:xfrm>
            <a:off x="609600" y="1470220"/>
            <a:ext cx="3626769" cy="1145485"/>
            <a:chOff x="609600" y="1470220"/>
            <a:chExt cx="3626769" cy="1145485"/>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470220"/>
              <a:ext cx="1527313" cy="1145485"/>
            </a:xfrm>
            <a:prstGeom prst="rect">
              <a:avLst/>
            </a:prstGeom>
          </p:spPr>
        </p:pic>
        <p:sp>
          <p:nvSpPr>
            <p:cNvPr id="11" name="TextBox 10"/>
            <p:cNvSpPr txBox="1"/>
            <p:nvPr/>
          </p:nvSpPr>
          <p:spPr>
            <a:xfrm>
              <a:off x="2140924" y="1470220"/>
              <a:ext cx="2095445" cy="646331"/>
            </a:xfrm>
            <a:prstGeom prst="rect">
              <a:avLst/>
            </a:prstGeom>
            <a:noFill/>
          </p:spPr>
          <p:txBody>
            <a:bodyPr wrap="none" rtlCol="0">
              <a:spAutoFit/>
            </a:bodyPr>
            <a:lstStyle/>
            <a:p>
              <a:r>
                <a:rPr lang="en-US" b="1" u="sng" dirty="0">
                  <a:latin typeface="Arial" panose="020B0604020202020204" pitchFamily="34" charset="0"/>
                  <a:cs typeface="Arial" panose="020B0604020202020204" pitchFamily="34" charset="0"/>
                </a:rPr>
                <a:t>Step 1</a:t>
              </a:r>
              <a:r>
                <a:rPr lang="en-US" dirty="0">
                  <a:latin typeface="Arial" panose="020B0604020202020204" pitchFamily="34" charset="0"/>
                  <a:cs typeface="Arial" panose="020B0604020202020204" pitchFamily="34" charset="0"/>
                </a:rPr>
                <a:t>: Lock slide </a:t>
              </a:r>
            </a:p>
            <a:p>
              <a:r>
                <a:rPr lang="en-US" dirty="0">
                  <a:latin typeface="Arial" panose="020B0604020202020204" pitchFamily="34" charset="0"/>
                  <a:cs typeface="Arial" panose="020B0604020202020204" pitchFamily="34" charset="0"/>
                </a:rPr>
                <a:t>to the rear</a:t>
              </a:r>
            </a:p>
          </p:txBody>
        </p:sp>
      </p:grpSp>
      <p:grpSp>
        <p:nvGrpSpPr>
          <p:cNvPr id="21" name="Group 20"/>
          <p:cNvGrpSpPr/>
          <p:nvPr/>
        </p:nvGrpSpPr>
        <p:grpSpPr>
          <a:xfrm>
            <a:off x="609599" y="2757599"/>
            <a:ext cx="4058775" cy="1145485"/>
            <a:chOff x="609599" y="2757599"/>
            <a:chExt cx="4058775" cy="1145485"/>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 y="2757599"/>
              <a:ext cx="1527313" cy="1145485"/>
            </a:xfrm>
            <a:prstGeom prst="rect">
              <a:avLst/>
            </a:prstGeom>
          </p:spPr>
        </p:pic>
        <p:sp>
          <p:nvSpPr>
            <p:cNvPr id="12" name="TextBox 11"/>
            <p:cNvSpPr txBox="1"/>
            <p:nvPr/>
          </p:nvSpPr>
          <p:spPr>
            <a:xfrm>
              <a:off x="2136912" y="2757599"/>
              <a:ext cx="2531462" cy="646331"/>
            </a:xfrm>
            <a:prstGeom prst="rect">
              <a:avLst/>
            </a:prstGeom>
            <a:noFill/>
          </p:spPr>
          <p:txBody>
            <a:bodyPr wrap="none" rtlCol="0">
              <a:spAutoFit/>
            </a:bodyPr>
            <a:lstStyle/>
            <a:p>
              <a:r>
                <a:rPr lang="en-US" b="1" u="sng" dirty="0">
                  <a:latin typeface="Arial" panose="020B0604020202020204" pitchFamily="34" charset="0"/>
                  <a:cs typeface="Arial" panose="020B0604020202020204" pitchFamily="34" charset="0"/>
                </a:rPr>
                <a:t>Step 2</a:t>
              </a:r>
              <a:r>
                <a:rPr lang="en-US" dirty="0">
                  <a:latin typeface="Arial" panose="020B0604020202020204" pitchFamily="34" charset="0"/>
                  <a:cs typeface="Arial" panose="020B0604020202020204" pitchFamily="34" charset="0"/>
                </a:rPr>
                <a:t>: Push down on </a:t>
              </a:r>
            </a:p>
            <a:p>
              <a:r>
                <a:rPr lang="en-US" dirty="0">
                  <a:latin typeface="Arial" panose="020B0604020202020204" pitchFamily="34" charset="0"/>
                  <a:cs typeface="Arial" panose="020B0604020202020204" pitchFamily="34" charset="0"/>
                </a:rPr>
                <a:t>the takedown lever </a:t>
              </a:r>
            </a:p>
          </p:txBody>
        </p:sp>
      </p:grpSp>
      <p:grpSp>
        <p:nvGrpSpPr>
          <p:cNvPr id="22" name="Group 21"/>
          <p:cNvGrpSpPr/>
          <p:nvPr/>
        </p:nvGrpSpPr>
        <p:grpSpPr>
          <a:xfrm>
            <a:off x="609598" y="4073108"/>
            <a:ext cx="3994655" cy="1151021"/>
            <a:chOff x="609598" y="4073108"/>
            <a:chExt cx="3994655" cy="115102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598" y="4073108"/>
              <a:ext cx="1527313" cy="1151021"/>
            </a:xfrm>
            <a:prstGeom prst="rect">
              <a:avLst/>
            </a:prstGeom>
          </p:spPr>
        </p:pic>
        <p:sp>
          <p:nvSpPr>
            <p:cNvPr id="13" name="TextBox 12"/>
            <p:cNvSpPr txBox="1"/>
            <p:nvPr/>
          </p:nvSpPr>
          <p:spPr>
            <a:xfrm>
              <a:off x="2136911" y="4075195"/>
              <a:ext cx="2467342" cy="646331"/>
            </a:xfrm>
            <a:prstGeom prst="rect">
              <a:avLst/>
            </a:prstGeom>
            <a:noFill/>
          </p:spPr>
          <p:txBody>
            <a:bodyPr wrap="none" rtlCol="0">
              <a:spAutoFit/>
            </a:bodyPr>
            <a:lstStyle/>
            <a:p>
              <a:r>
                <a:rPr lang="en-US" b="1" u="sng" dirty="0">
                  <a:latin typeface="Arial" panose="020B0604020202020204" pitchFamily="34" charset="0"/>
                  <a:cs typeface="Arial" panose="020B0604020202020204" pitchFamily="34" charset="0"/>
                </a:rPr>
                <a:t>Step 3</a:t>
              </a:r>
              <a:r>
                <a:rPr lang="en-US" dirty="0">
                  <a:latin typeface="Arial" panose="020B0604020202020204" pitchFamily="34" charset="0"/>
                  <a:cs typeface="Arial" panose="020B0604020202020204" pitchFamily="34" charset="0"/>
                </a:rPr>
                <a:t>: Remove slide </a:t>
              </a:r>
            </a:p>
            <a:p>
              <a:r>
                <a:rPr lang="en-US" dirty="0">
                  <a:latin typeface="Arial" panose="020B0604020202020204" pitchFamily="34" charset="0"/>
                  <a:cs typeface="Arial" panose="020B0604020202020204" pitchFamily="34" charset="0"/>
                </a:rPr>
                <a:t>from frame </a:t>
              </a:r>
            </a:p>
          </p:txBody>
        </p:sp>
      </p:grpSp>
      <p:grpSp>
        <p:nvGrpSpPr>
          <p:cNvPr id="23" name="Group 22"/>
          <p:cNvGrpSpPr/>
          <p:nvPr/>
        </p:nvGrpSpPr>
        <p:grpSpPr>
          <a:xfrm>
            <a:off x="609598" y="5422229"/>
            <a:ext cx="4191002" cy="1153506"/>
            <a:chOff x="609598" y="5422229"/>
            <a:chExt cx="4191002" cy="1153506"/>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598" y="5422229"/>
              <a:ext cx="1527313" cy="1153506"/>
            </a:xfrm>
            <a:prstGeom prst="rect">
              <a:avLst/>
            </a:prstGeom>
          </p:spPr>
        </p:pic>
        <p:sp>
          <p:nvSpPr>
            <p:cNvPr id="14" name="TextBox 13"/>
            <p:cNvSpPr txBox="1"/>
            <p:nvPr/>
          </p:nvSpPr>
          <p:spPr>
            <a:xfrm>
              <a:off x="2136911" y="5424314"/>
              <a:ext cx="2663689" cy="923330"/>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Step 4</a:t>
              </a:r>
              <a:r>
                <a:rPr lang="en-US" dirty="0">
                  <a:latin typeface="Arial" panose="020B0604020202020204" pitchFamily="34" charset="0"/>
                  <a:cs typeface="Arial" panose="020B0604020202020204" pitchFamily="34" charset="0"/>
                </a:rPr>
                <a:t>: Remove recoil spring</a:t>
              </a:r>
            </a:p>
            <a:p>
              <a:r>
                <a:rPr lang="en-US" dirty="0">
                  <a:latin typeface="Arial" panose="020B0604020202020204" pitchFamily="34" charset="0"/>
                  <a:cs typeface="Arial" panose="020B0604020202020204" pitchFamily="34" charset="0"/>
                </a:rPr>
                <a:t>guide assembly   </a:t>
              </a:r>
            </a:p>
          </p:txBody>
        </p:sp>
      </p:grpSp>
      <p:grpSp>
        <p:nvGrpSpPr>
          <p:cNvPr id="24" name="Group 23"/>
          <p:cNvGrpSpPr/>
          <p:nvPr/>
        </p:nvGrpSpPr>
        <p:grpSpPr>
          <a:xfrm>
            <a:off x="5067300" y="1470219"/>
            <a:ext cx="3751406" cy="1183668"/>
            <a:chOff x="5067300" y="1470219"/>
            <a:chExt cx="3751406" cy="1183668"/>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7300" y="1470219"/>
              <a:ext cx="1181100" cy="1183668"/>
            </a:xfrm>
            <a:prstGeom prst="rect">
              <a:avLst/>
            </a:prstGeom>
          </p:spPr>
        </p:pic>
        <p:sp>
          <p:nvSpPr>
            <p:cNvPr id="15" name="TextBox 14"/>
            <p:cNvSpPr txBox="1"/>
            <p:nvPr/>
          </p:nvSpPr>
          <p:spPr>
            <a:xfrm>
              <a:off x="6210300" y="1470219"/>
              <a:ext cx="2608406" cy="646331"/>
            </a:xfrm>
            <a:prstGeom prst="rect">
              <a:avLst/>
            </a:prstGeom>
            <a:noFill/>
          </p:spPr>
          <p:txBody>
            <a:bodyPr wrap="none" rtlCol="0">
              <a:spAutoFit/>
            </a:bodyPr>
            <a:lstStyle/>
            <a:p>
              <a:r>
                <a:rPr lang="en-US" b="1" u="sng" dirty="0">
                  <a:latin typeface="Arial" panose="020B0604020202020204" pitchFamily="34" charset="0"/>
                  <a:cs typeface="Arial" panose="020B0604020202020204" pitchFamily="34" charset="0"/>
                </a:rPr>
                <a:t>Step 5</a:t>
              </a:r>
              <a:r>
                <a:rPr lang="en-US" dirty="0">
                  <a:latin typeface="Arial" panose="020B0604020202020204" pitchFamily="34" charset="0"/>
                  <a:cs typeface="Arial" panose="020B0604020202020204" pitchFamily="34" charset="0"/>
                </a:rPr>
                <a:t>: Remove Barrel </a:t>
              </a:r>
            </a:p>
            <a:p>
              <a:r>
                <a:rPr lang="en-US" dirty="0">
                  <a:latin typeface="Arial" panose="020B0604020202020204" pitchFamily="34" charset="0"/>
                  <a:cs typeface="Arial" panose="020B0604020202020204" pitchFamily="34" charset="0"/>
                </a:rPr>
                <a:t>from slide</a:t>
              </a:r>
            </a:p>
          </p:txBody>
        </p:sp>
      </p:grpSp>
      <p:grpSp>
        <p:nvGrpSpPr>
          <p:cNvPr id="25" name="Group 24"/>
          <p:cNvGrpSpPr/>
          <p:nvPr/>
        </p:nvGrpSpPr>
        <p:grpSpPr>
          <a:xfrm>
            <a:off x="5067300" y="2757599"/>
            <a:ext cx="3789878" cy="1117411"/>
            <a:chOff x="5067300" y="2757599"/>
            <a:chExt cx="3789878" cy="1117411"/>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7300" y="2757599"/>
              <a:ext cx="1143000" cy="1117411"/>
            </a:xfrm>
            <a:prstGeom prst="rect">
              <a:avLst/>
            </a:prstGeom>
          </p:spPr>
        </p:pic>
        <p:sp>
          <p:nvSpPr>
            <p:cNvPr id="16" name="TextBox 15"/>
            <p:cNvSpPr txBox="1"/>
            <p:nvPr/>
          </p:nvSpPr>
          <p:spPr>
            <a:xfrm>
              <a:off x="6210300" y="2757599"/>
              <a:ext cx="2646878" cy="646331"/>
            </a:xfrm>
            <a:prstGeom prst="rect">
              <a:avLst/>
            </a:prstGeom>
            <a:noFill/>
          </p:spPr>
          <p:txBody>
            <a:bodyPr wrap="none" rtlCol="0">
              <a:spAutoFit/>
            </a:bodyPr>
            <a:lstStyle/>
            <a:p>
              <a:r>
                <a:rPr lang="en-US" b="1" u="sng" dirty="0">
                  <a:latin typeface="Arial" panose="020B0604020202020204" pitchFamily="34" charset="0"/>
                  <a:cs typeface="Arial" panose="020B0604020202020204" pitchFamily="34" charset="0"/>
                </a:rPr>
                <a:t>Step 6</a:t>
              </a:r>
              <a:r>
                <a:rPr lang="en-US" dirty="0">
                  <a:latin typeface="Arial" panose="020B0604020202020204" pitchFamily="34" charset="0"/>
                  <a:cs typeface="Arial" panose="020B0604020202020204" pitchFamily="34" charset="0"/>
                </a:rPr>
                <a:t>: Push takedown </a:t>
              </a:r>
            </a:p>
            <a:p>
              <a:r>
                <a:rPr lang="en-US" dirty="0">
                  <a:latin typeface="Arial" panose="020B0604020202020204" pitchFamily="34" charset="0"/>
                  <a:cs typeface="Arial" panose="020B0604020202020204" pitchFamily="34" charset="0"/>
                </a:rPr>
                <a:t>lever through frame</a:t>
              </a:r>
            </a:p>
          </p:txBody>
        </p:sp>
      </p:grpSp>
      <p:grpSp>
        <p:nvGrpSpPr>
          <p:cNvPr id="26" name="Group 25"/>
          <p:cNvGrpSpPr/>
          <p:nvPr/>
        </p:nvGrpSpPr>
        <p:grpSpPr>
          <a:xfrm>
            <a:off x="5067300" y="4029028"/>
            <a:ext cx="4229100" cy="1235687"/>
            <a:chOff x="5067300" y="4029028"/>
            <a:chExt cx="4229100" cy="1235687"/>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67300" y="4032524"/>
              <a:ext cx="1143000" cy="1232191"/>
            </a:xfrm>
            <a:prstGeom prst="rect">
              <a:avLst/>
            </a:prstGeom>
          </p:spPr>
        </p:pic>
        <p:sp>
          <p:nvSpPr>
            <p:cNvPr id="17" name="TextBox 16"/>
            <p:cNvSpPr txBox="1"/>
            <p:nvPr/>
          </p:nvSpPr>
          <p:spPr>
            <a:xfrm>
              <a:off x="6248400" y="4029028"/>
              <a:ext cx="3048000" cy="1200329"/>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Step 7</a:t>
              </a:r>
              <a:r>
                <a:rPr lang="en-US" dirty="0">
                  <a:latin typeface="Arial" panose="020B0604020202020204" pitchFamily="34" charset="0"/>
                  <a:cs typeface="Arial" panose="020B0604020202020204" pitchFamily="34" charset="0"/>
                </a:rPr>
                <a:t>: Remove takedown </a:t>
              </a:r>
            </a:p>
            <a:p>
              <a:r>
                <a:rPr lang="en-US" dirty="0">
                  <a:latin typeface="Arial" panose="020B0604020202020204" pitchFamily="34" charset="0"/>
                  <a:cs typeface="Arial" panose="020B0604020202020204" pitchFamily="34" charset="0"/>
                </a:rPr>
                <a:t>lever from frame, may require </a:t>
              </a:r>
            </a:p>
            <a:p>
              <a:r>
                <a:rPr lang="en-US" dirty="0">
                  <a:latin typeface="Arial" panose="020B0604020202020204" pitchFamily="34" charset="0"/>
                  <a:cs typeface="Arial" panose="020B0604020202020204" pitchFamily="34" charset="0"/>
                </a:rPr>
                <a:t>finesse </a:t>
              </a:r>
            </a:p>
          </p:txBody>
        </p:sp>
      </p:grpSp>
      <p:grpSp>
        <p:nvGrpSpPr>
          <p:cNvPr id="27" name="Group 26"/>
          <p:cNvGrpSpPr/>
          <p:nvPr/>
        </p:nvGrpSpPr>
        <p:grpSpPr>
          <a:xfrm>
            <a:off x="5063289" y="5422229"/>
            <a:ext cx="4233111" cy="1191503"/>
            <a:chOff x="5063289" y="5422229"/>
            <a:chExt cx="4233111" cy="1191503"/>
          </a:xfrm>
        </p:grpSpPr>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3289" y="5422229"/>
              <a:ext cx="1147011" cy="1191503"/>
            </a:xfrm>
            <a:prstGeom prst="rect">
              <a:avLst/>
            </a:prstGeom>
          </p:spPr>
        </p:pic>
        <p:sp>
          <p:nvSpPr>
            <p:cNvPr id="18" name="TextBox 17"/>
            <p:cNvSpPr txBox="1"/>
            <p:nvPr/>
          </p:nvSpPr>
          <p:spPr>
            <a:xfrm>
              <a:off x="6248401" y="5422229"/>
              <a:ext cx="3047999" cy="923330"/>
            </a:xfrm>
            <a:prstGeom prst="rect">
              <a:avLst/>
            </a:prstGeom>
            <a:noFill/>
          </p:spPr>
          <p:txBody>
            <a:bodyPr wrap="square" rtlCol="0">
              <a:spAutoFit/>
            </a:bodyPr>
            <a:lstStyle/>
            <a:p>
              <a:r>
                <a:rPr lang="en-US" b="1" u="sng" dirty="0">
                  <a:latin typeface="Arial" panose="020B0604020202020204" pitchFamily="34" charset="0"/>
                  <a:cs typeface="Arial" panose="020B0604020202020204" pitchFamily="34" charset="0"/>
                </a:rPr>
                <a:t>Step 8</a:t>
              </a:r>
              <a:r>
                <a:rPr lang="en-US" dirty="0">
                  <a:latin typeface="Arial" panose="020B0604020202020204" pitchFamily="34" charset="0"/>
                  <a:cs typeface="Arial" panose="020B0604020202020204" pitchFamily="34" charset="0"/>
                </a:rPr>
                <a:t>:Pinch Trigger Assembly </a:t>
              </a:r>
            </a:p>
            <a:p>
              <a:r>
                <a:rPr lang="en-US" dirty="0">
                  <a:latin typeface="Arial" panose="020B0604020202020204" pitchFamily="34" charset="0"/>
                  <a:cs typeface="Arial" panose="020B0604020202020204" pitchFamily="34" charset="0"/>
                </a:rPr>
                <a:t>and Remove from frame </a:t>
              </a:r>
            </a:p>
          </p:txBody>
        </p:sp>
      </p:grpSp>
      <p:sp>
        <p:nvSpPr>
          <p:cNvPr id="19" name="TextBox 18"/>
          <p:cNvSpPr txBox="1"/>
          <p:nvPr/>
        </p:nvSpPr>
        <p:spPr>
          <a:xfrm>
            <a:off x="1694675" y="898982"/>
            <a:ext cx="601542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 Ensure you clear the Weapon Prior to Disassembly*</a:t>
            </a:r>
          </a:p>
        </p:txBody>
      </p:sp>
    </p:spTree>
    <p:extLst>
      <p:ext uri="{BB962C8B-B14F-4D97-AF65-F5344CB8AC3E}">
        <p14:creationId xmlns:p14="http://schemas.microsoft.com/office/powerpoint/2010/main" val="417429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1485" y="470737"/>
            <a:ext cx="3581400" cy="523220"/>
          </a:xfrm>
          <a:prstGeom prst="rect">
            <a:avLst/>
          </a:prstGeom>
          <a:noFill/>
        </p:spPr>
        <p:txBody>
          <a:bodyPr wrap="square" rtlCol="0">
            <a:spAutoFit/>
          </a:bodyPr>
          <a:lstStyle/>
          <a:p>
            <a:r>
              <a:rPr lang="en-US" sz="2800" u="sng" dirty="0"/>
              <a:t>LUBRICATION GUIDE</a:t>
            </a:r>
          </a:p>
        </p:txBody>
      </p:sp>
      <p:grpSp>
        <p:nvGrpSpPr>
          <p:cNvPr id="12" name="Group 11"/>
          <p:cNvGrpSpPr/>
          <p:nvPr/>
        </p:nvGrpSpPr>
        <p:grpSpPr>
          <a:xfrm>
            <a:off x="3930687" y="4142770"/>
            <a:ext cx="3695700" cy="2578527"/>
            <a:chOff x="3218859" y="1581075"/>
            <a:chExt cx="5478573" cy="4564543"/>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8859" y="1581075"/>
              <a:ext cx="5478573" cy="4564543"/>
            </a:xfrm>
            <a:prstGeom prst="rect">
              <a:avLst/>
            </a:prstGeom>
            <a:ln>
              <a:solidFill>
                <a:schemeClr val="tx1"/>
              </a:solidFill>
            </a:ln>
          </p:spPr>
        </p:pic>
        <p:cxnSp>
          <p:nvCxnSpPr>
            <p:cNvPr id="4" name="Straight Arrow Connector 3"/>
            <p:cNvCxnSpPr/>
            <p:nvPr/>
          </p:nvCxnSpPr>
          <p:spPr>
            <a:xfrm flipV="1">
              <a:off x="4657060" y="4497573"/>
              <a:ext cx="1" cy="48909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5" name="Straight Arrow Connector 4"/>
            <p:cNvCxnSpPr/>
            <p:nvPr/>
          </p:nvCxnSpPr>
          <p:spPr>
            <a:xfrm flipV="1">
              <a:off x="6596097" y="4497573"/>
              <a:ext cx="1" cy="48909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4657060" y="2977116"/>
              <a:ext cx="0" cy="57284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p:cNvCxnSpPr/>
            <p:nvPr/>
          </p:nvCxnSpPr>
          <p:spPr>
            <a:xfrm>
              <a:off x="6596098" y="2977116"/>
              <a:ext cx="0" cy="572848"/>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3" name="Group 12"/>
          <p:cNvGrpSpPr/>
          <p:nvPr/>
        </p:nvGrpSpPr>
        <p:grpSpPr>
          <a:xfrm>
            <a:off x="539993" y="1132820"/>
            <a:ext cx="3247804" cy="2876053"/>
            <a:chOff x="1974658" y="0"/>
            <a:chExt cx="4117798" cy="3426051"/>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4658" y="0"/>
              <a:ext cx="4117798" cy="3426051"/>
            </a:xfrm>
            <a:prstGeom prst="rect">
              <a:avLst/>
            </a:prstGeom>
            <a:ln>
              <a:solidFill>
                <a:schemeClr val="tx1"/>
              </a:solidFill>
            </a:ln>
          </p:spPr>
        </p:pic>
        <p:cxnSp>
          <p:nvCxnSpPr>
            <p:cNvPr id="15" name="Straight Arrow Connector 14"/>
            <p:cNvCxnSpPr/>
            <p:nvPr/>
          </p:nvCxnSpPr>
          <p:spPr>
            <a:xfrm>
              <a:off x="2775098" y="510363"/>
              <a:ext cx="648586" cy="48909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flipH="1" flipV="1">
              <a:off x="4412512" y="1509823"/>
              <a:ext cx="850604" cy="49973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grpSp>
        <p:nvGrpSpPr>
          <p:cNvPr id="18" name="Group 17"/>
          <p:cNvGrpSpPr/>
          <p:nvPr/>
        </p:nvGrpSpPr>
        <p:grpSpPr>
          <a:xfrm>
            <a:off x="539994" y="4142770"/>
            <a:ext cx="3243335" cy="2578528"/>
            <a:chOff x="4068756" y="1573108"/>
            <a:chExt cx="3817454" cy="4171123"/>
          </a:xfrm>
        </p:grpSpPr>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91921" y="1749943"/>
              <a:ext cx="4171123" cy="3817454"/>
            </a:xfrm>
            <a:prstGeom prst="rect">
              <a:avLst/>
            </a:prstGeom>
            <a:ln>
              <a:solidFill>
                <a:schemeClr val="tx1"/>
              </a:solidFill>
            </a:ln>
          </p:spPr>
        </p:pic>
        <p:cxnSp>
          <p:nvCxnSpPr>
            <p:cNvPr id="20" name="Straight Arrow Connector 19"/>
            <p:cNvCxnSpPr/>
            <p:nvPr/>
          </p:nvCxnSpPr>
          <p:spPr>
            <a:xfrm>
              <a:off x="4916556" y="4585253"/>
              <a:ext cx="50358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0800000">
              <a:off x="6521235" y="4584864"/>
              <a:ext cx="50358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a:off x="4982816" y="2292627"/>
              <a:ext cx="50358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10800000">
              <a:off x="6521235" y="2292627"/>
              <a:ext cx="503583" cy="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grpSp>
      <p:sp>
        <p:nvSpPr>
          <p:cNvPr id="8" name="TextBox 7"/>
          <p:cNvSpPr txBox="1"/>
          <p:nvPr/>
        </p:nvSpPr>
        <p:spPr>
          <a:xfrm>
            <a:off x="4419123" y="1921449"/>
            <a:ext cx="2978187" cy="1200329"/>
          </a:xfrm>
          <a:prstGeom prst="rect">
            <a:avLst/>
          </a:prstGeom>
          <a:noFill/>
        </p:spPr>
        <p:txBody>
          <a:bodyPr wrap="square" rtlCol="0">
            <a:spAutoFit/>
          </a:bodyPr>
          <a:lstStyle/>
          <a:p>
            <a:r>
              <a:rPr lang="en-US" b="1" dirty="0"/>
              <a:t>Apply lubricant where indicated by arrows with a light coat of CLP or other authorized lubricants.</a:t>
            </a:r>
          </a:p>
        </p:txBody>
      </p:sp>
    </p:spTree>
    <p:extLst>
      <p:ext uri="{BB962C8B-B14F-4D97-AF65-F5344CB8AC3E}">
        <p14:creationId xmlns:p14="http://schemas.microsoft.com/office/powerpoint/2010/main" val="2686448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2057400"/>
            <a:ext cx="5715000" cy="2585323"/>
          </a:xfrm>
          <a:prstGeom prst="rect">
            <a:avLst/>
          </a:prstGeom>
          <a:noFill/>
        </p:spPr>
        <p:txBody>
          <a:bodyPr wrap="square" rtlCol="0">
            <a:spAutoFit/>
          </a:bodyPr>
          <a:lstStyle/>
          <a:p>
            <a:pPr algn="ctr"/>
            <a:r>
              <a:rPr lang="en-US" b="1" dirty="0"/>
              <a:t>What are the 8 Cycles of Function?</a:t>
            </a:r>
          </a:p>
          <a:p>
            <a:pPr algn="ctr"/>
            <a:r>
              <a:rPr lang="en-US" dirty="0"/>
              <a:t>FEEDING</a:t>
            </a:r>
          </a:p>
          <a:p>
            <a:pPr algn="ctr"/>
            <a:r>
              <a:rPr lang="en-US" dirty="0"/>
              <a:t>CHAMBERING</a:t>
            </a:r>
          </a:p>
          <a:p>
            <a:pPr algn="ctr"/>
            <a:r>
              <a:rPr lang="en-US" dirty="0"/>
              <a:t>LOCKING </a:t>
            </a:r>
          </a:p>
          <a:p>
            <a:pPr algn="ctr"/>
            <a:r>
              <a:rPr lang="en-US" dirty="0"/>
              <a:t>FIRING </a:t>
            </a:r>
          </a:p>
          <a:p>
            <a:pPr algn="ctr"/>
            <a:r>
              <a:rPr lang="en-US" dirty="0"/>
              <a:t>UNLOCKING </a:t>
            </a:r>
          </a:p>
          <a:p>
            <a:pPr algn="ctr"/>
            <a:r>
              <a:rPr lang="en-US" dirty="0"/>
              <a:t>EXTRACTING </a:t>
            </a:r>
          </a:p>
          <a:p>
            <a:pPr algn="ctr"/>
            <a:r>
              <a:rPr lang="en-US" dirty="0"/>
              <a:t>EJECTING </a:t>
            </a:r>
          </a:p>
          <a:p>
            <a:pPr algn="ctr"/>
            <a:r>
              <a:rPr lang="en-US" dirty="0"/>
              <a:t>COCKING</a:t>
            </a:r>
          </a:p>
        </p:txBody>
      </p:sp>
      <p:sp>
        <p:nvSpPr>
          <p:cNvPr id="3" name="TextBox 2"/>
          <p:cNvSpPr txBox="1"/>
          <p:nvPr/>
        </p:nvSpPr>
        <p:spPr>
          <a:xfrm>
            <a:off x="3124200" y="594955"/>
            <a:ext cx="3810000" cy="523220"/>
          </a:xfrm>
          <a:prstGeom prst="rect">
            <a:avLst/>
          </a:prstGeom>
          <a:noFill/>
        </p:spPr>
        <p:txBody>
          <a:bodyPr wrap="square" rtlCol="0">
            <a:spAutoFit/>
          </a:bodyPr>
          <a:lstStyle/>
          <a:p>
            <a:r>
              <a:rPr lang="en-US" sz="2800" u="sng" dirty="0"/>
              <a:t>CYCLE OF FUNCTION</a:t>
            </a:r>
          </a:p>
        </p:txBody>
      </p:sp>
      <p:sp>
        <p:nvSpPr>
          <p:cNvPr id="4" name="TextBox 3"/>
          <p:cNvSpPr txBox="1"/>
          <p:nvPr/>
        </p:nvSpPr>
        <p:spPr>
          <a:xfrm>
            <a:off x="1655202" y="1118175"/>
            <a:ext cx="5604996" cy="646331"/>
          </a:xfrm>
          <a:prstGeom prst="rect">
            <a:avLst/>
          </a:prstGeom>
          <a:noFill/>
        </p:spPr>
        <p:txBody>
          <a:bodyPr wrap="none" rtlCol="0">
            <a:spAutoFit/>
          </a:bodyPr>
          <a:lstStyle/>
          <a:p>
            <a:r>
              <a:rPr lang="en-US" dirty="0"/>
              <a:t>The cycle of function is the mechanical process a weapon </a:t>
            </a:r>
          </a:p>
          <a:p>
            <a:r>
              <a:rPr lang="en-US" dirty="0"/>
              <a:t>follows during operation. </a:t>
            </a:r>
          </a:p>
        </p:txBody>
      </p:sp>
    </p:spTree>
    <p:extLst>
      <p:ext uri="{BB962C8B-B14F-4D97-AF65-F5344CB8AC3E}">
        <p14:creationId xmlns:p14="http://schemas.microsoft.com/office/powerpoint/2010/main" val="33463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613905-06A3-46F2-9E47-F5CDEF5CEAE3}"/>
              </a:ext>
            </a:extLst>
          </p:cNvPr>
          <p:cNvSpPr txBox="1"/>
          <p:nvPr/>
        </p:nvSpPr>
        <p:spPr>
          <a:xfrm>
            <a:off x="723899" y="5105400"/>
            <a:ext cx="7696200" cy="1477328"/>
          </a:xfrm>
          <a:prstGeom prst="rect">
            <a:avLst/>
          </a:prstGeom>
          <a:noFill/>
        </p:spPr>
        <p:txBody>
          <a:bodyPr wrap="square" rtlCol="0">
            <a:spAutoFit/>
          </a:bodyPr>
          <a:lstStyle/>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Slide is released by pressing down slide stop or retracting the slide.</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Recoil spring assembly forces the slide forward.</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Bottom of slide contacts top cartridge and strips it from the magazine.</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Cartridge is guided to the feed ramp and starts its travel into the chamber.</a:t>
            </a:r>
          </a:p>
        </p:txBody>
      </p:sp>
      <p:sp>
        <p:nvSpPr>
          <p:cNvPr id="3" name="TextBox 2">
            <a:extLst>
              <a:ext uri="{FF2B5EF4-FFF2-40B4-BE49-F238E27FC236}">
                <a16:creationId xmlns:a16="http://schemas.microsoft.com/office/drawing/2014/main" id="{575CA45A-7B9C-4225-BAC7-22C5999E051A}"/>
              </a:ext>
            </a:extLst>
          </p:cNvPr>
          <p:cNvSpPr txBox="1"/>
          <p:nvPr/>
        </p:nvSpPr>
        <p:spPr>
          <a:xfrm>
            <a:off x="3676650" y="609600"/>
            <a:ext cx="17907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FEEDING</a:t>
            </a:r>
          </a:p>
        </p:txBody>
      </p:sp>
      <p:pic>
        <p:nvPicPr>
          <p:cNvPr id="7" name="Picture 6" descr="A close up of a gun&#10;&#10;Description automatically generated">
            <a:extLst>
              <a:ext uri="{FF2B5EF4-FFF2-40B4-BE49-F238E27FC236}">
                <a16:creationId xmlns:a16="http://schemas.microsoft.com/office/drawing/2014/main" id="{A134FE08-911D-4E81-B646-800C5EED8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712" y="1538287"/>
            <a:ext cx="5362575" cy="3781425"/>
          </a:xfrm>
          <a:prstGeom prst="rect">
            <a:avLst/>
          </a:prstGeom>
        </p:spPr>
      </p:pic>
    </p:spTree>
    <p:extLst>
      <p:ext uri="{BB962C8B-B14F-4D97-AF65-F5344CB8AC3E}">
        <p14:creationId xmlns:p14="http://schemas.microsoft.com/office/powerpoint/2010/main" val="298536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9F63A5-B40B-466F-B4A8-952F855D26C0}"/>
              </a:ext>
            </a:extLst>
          </p:cNvPr>
          <p:cNvSpPr txBox="1"/>
          <p:nvPr/>
        </p:nvSpPr>
        <p:spPr>
          <a:xfrm>
            <a:off x="723900" y="4940559"/>
            <a:ext cx="7696200" cy="1477328"/>
          </a:xfrm>
          <a:prstGeom prst="rect">
            <a:avLst/>
          </a:prstGeom>
          <a:noFill/>
        </p:spPr>
        <p:txBody>
          <a:bodyPr wrap="square" rtlCol="0">
            <a:spAutoFit/>
          </a:bodyPr>
          <a:lstStyle/>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Slide continues forward movement guiding cartridge up the feed ramp.</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Cartridge enters the chamber.</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Chambering of cartridge is complete when forward movement of cartridge case is stopped by machined surface of chamber. </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Striker pin is energized (See Cocking).</a:t>
            </a:r>
          </a:p>
        </p:txBody>
      </p:sp>
      <p:sp>
        <p:nvSpPr>
          <p:cNvPr id="3" name="TextBox 2">
            <a:extLst>
              <a:ext uri="{FF2B5EF4-FFF2-40B4-BE49-F238E27FC236}">
                <a16:creationId xmlns:a16="http://schemas.microsoft.com/office/drawing/2014/main" id="{B9895230-DC56-4CFE-A318-22659DBDF59F}"/>
              </a:ext>
            </a:extLst>
          </p:cNvPr>
          <p:cNvSpPr txBox="1"/>
          <p:nvPr/>
        </p:nvSpPr>
        <p:spPr>
          <a:xfrm>
            <a:off x="3219450" y="609600"/>
            <a:ext cx="27051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CHAMBERING</a:t>
            </a:r>
          </a:p>
        </p:txBody>
      </p:sp>
      <p:pic>
        <p:nvPicPr>
          <p:cNvPr id="5" name="Picture 4" descr="A close up of a gun&#10;&#10;Description automatically generated">
            <a:extLst>
              <a:ext uri="{FF2B5EF4-FFF2-40B4-BE49-F238E27FC236}">
                <a16:creationId xmlns:a16="http://schemas.microsoft.com/office/drawing/2014/main" id="{28E9144B-A688-4BD9-96DC-03CD4075F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75" y="1295400"/>
            <a:ext cx="4667250" cy="3657600"/>
          </a:xfrm>
          <a:prstGeom prst="rect">
            <a:avLst/>
          </a:prstGeom>
        </p:spPr>
      </p:pic>
      <p:sp>
        <p:nvSpPr>
          <p:cNvPr id="4" name="Arrow: Right 3">
            <a:extLst>
              <a:ext uri="{FF2B5EF4-FFF2-40B4-BE49-F238E27FC236}">
                <a16:creationId xmlns:a16="http://schemas.microsoft.com/office/drawing/2014/main" id="{36FFD441-A17D-464E-8514-5A87E2237B3A}"/>
              </a:ext>
            </a:extLst>
          </p:cNvPr>
          <p:cNvSpPr/>
          <p:nvPr/>
        </p:nvSpPr>
        <p:spPr>
          <a:xfrm>
            <a:off x="1371600" y="1486253"/>
            <a:ext cx="1219200" cy="457200"/>
          </a:xfrm>
          <a:prstGeom prst="rightArrow">
            <a:avLst>
              <a:gd name="adj1" fmla="val 50000"/>
              <a:gd name="adj2" fmla="val 12755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58502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5F7496-D341-4C4E-B76F-41293566F7E7}"/>
              </a:ext>
            </a:extLst>
          </p:cNvPr>
          <p:cNvSpPr txBox="1"/>
          <p:nvPr/>
        </p:nvSpPr>
        <p:spPr>
          <a:xfrm>
            <a:off x="723899" y="5486400"/>
            <a:ext cx="7696200" cy="923330"/>
          </a:xfrm>
          <a:prstGeom prst="rect">
            <a:avLst/>
          </a:prstGeom>
          <a:noFill/>
        </p:spPr>
        <p:txBody>
          <a:bodyPr wrap="square" rtlCol="0">
            <a:spAutoFit/>
          </a:bodyPr>
          <a:lstStyle/>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Recoil spring guide assembly pushes the slide forward.</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The barrel cams up into the breech of the slide and locks in place.</a:t>
            </a:r>
          </a:p>
          <a:p>
            <a:pPr marL="342900" indent="-342900">
              <a:buFont typeface="+mj-lt"/>
              <a:buAutoNum type="arabicPeriod"/>
            </a:pPr>
            <a:endParaRPr lang="en-US" dirty="0">
              <a:solidFill>
                <a:prstClr val="black"/>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DEAFFF1-4061-4A3A-A9E6-B666E99F0CA8}"/>
              </a:ext>
            </a:extLst>
          </p:cNvPr>
          <p:cNvSpPr txBox="1"/>
          <p:nvPr/>
        </p:nvSpPr>
        <p:spPr>
          <a:xfrm>
            <a:off x="3638550" y="609600"/>
            <a:ext cx="18669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LOCKING</a:t>
            </a:r>
          </a:p>
        </p:txBody>
      </p:sp>
      <p:pic>
        <p:nvPicPr>
          <p:cNvPr id="8" name="Picture 7" descr="A close up of a gun&#10;&#10;Description automatically generated">
            <a:extLst>
              <a:ext uri="{FF2B5EF4-FFF2-40B4-BE49-F238E27FC236}">
                <a16:creationId xmlns:a16="http://schemas.microsoft.com/office/drawing/2014/main" id="{A5FE8A3E-7665-4C2C-956E-27CC425CA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6952" y="1854944"/>
            <a:ext cx="4590093" cy="3609685"/>
          </a:xfrm>
          <a:prstGeom prst="rect">
            <a:avLst/>
          </a:prstGeom>
        </p:spPr>
      </p:pic>
      <p:sp>
        <p:nvSpPr>
          <p:cNvPr id="9" name="Arrow: Down 8">
            <a:extLst>
              <a:ext uri="{FF2B5EF4-FFF2-40B4-BE49-F238E27FC236}">
                <a16:creationId xmlns:a16="http://schemas.microsoft.com/office/drawing/2014/main" id="{C9C17B6B-02C0-43C6-B007-CD85B02D382E}"/>
              </a:ext>
            </a:extLst>
          </p:cNvPr>
          <p:cNvSpPr/>
          <p:nvPr/>
        </p:nvSpPr>
        <p:spPr>
          <a:xfrm>
            <a:off x="4191000" y="1554956"/>
            <a:ext cx="152400" cy="457200"/>
          </a:xfrm>
          <a:prstGeom prst="downArrow">
            <a:avLst>
              <a:gd name="adj1" fmla="val 50000"/>
              <a:gd name="adj2" fmla="val 1208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Arrow: Down 9">
            <a:extLst>
              <a:ext uri="{FF2B5EF4-FFF2-40B4-BE49-F238E27FC236}">
                <a16:creationId xmlns:a16="http://schemas.microsoft.com/office/drawing/2014/main" id="{FACBC414-A497-4E53-B25E-DDFDC8925AA3}"/>
              </a:ext>
            </a:extLst>
          </p:cNvPr>
          <p:cNvSpPr/>
          <p:nvPr/>
        </p:nvSpPr>
        <p:spPr>
          <a:xfrm>
            <a:off x="4953000" y="1554956"/>
            <a:ext cx="152400" cy="457200"/>
          </a:xfrm>
          <a:prstGeom prst="downArrow">
            <a:avLst>
              <a:gd name="adj1" fmla="val 50000"/>
              <a:gd name="adj2" fmla="val 1208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Arrow: Down 10">
            <a:extLst>
              <a:ext uri="{FF2B5EF4-FFF2-40B4-BE49-F238E27FC236}">
                <a16:creationId xmlns:a16="http://schemas.microsoft.com/office/drawing/2014/main" id="{6833C633-4A44-44A8-9764-5F7D400B8FFC}"/>
              </a:ext>
            </a:extLst>
          </p:cNvPr>
          <p:cNvSpPr/>
          <p:nvPr/>
        </p:nvSpPr>
        <p:spPr>
          <a:xfrm>
            <a:off x="6629400" y="1676400"/>
            <a:ext cx="152400" cy="457200"/>
          </a:xfrm>
          <a:prstGeom prst="downArrow">
            <a:avLst>
              <a:gd name="adj1" fmla="val 50000"/>
              <a:gd name="adj2" fmla="val 12083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72714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close up of a weapon&#10;&#10;Description automatically generated">
            <a:extLst>
              <a:ext uri="{FF2B5EF4-FFF2-40B4-BE49-F238E27FC236}">
                <a16:creationId xmlns:a16="http://schemas.microsoft.com/office/drawing/2014/main" id="{7C551BAD-FF9F-431A-B001-B8E45130C5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824" y="1462702"/>
            <a:ext cx="5764384" cy="3064731"/>
          </a:xfrm>
          <a:prstGeom prst="rect">
            <a:avLst/>
          </a:prstGeom>
        </p:spPr>
      </p:pic>
      <p:sp>
        <p:nvSpPr>
          <p:cNvPr id="2" name="TextBox 1">
            <a:extLst>
              <a:ext uri="{FF2B5EF4-FFF2-40B4-BE49-F238E27FC236}">
                <a16:creationId xmlns:a16="http://schemas.microsoft.com/office/drawing/2014/main" id="{DCBF02F5-5D6B-431A-976F-E7FB4B17CF53}"/>
              </a:ext>
            </a:extLst>
          </p:cNvPr>
          <p:cNvSpPr txBox="1"/>
          <p:nvPr/>
        </p:nvSpPr>
        <p:spPr>
          <a:xfrm>
            <a:off x="381000" y="4472303"/>
            <a:ext cx="8458199" cy="1754326"/>
          </a:xfrm>
          <a:prstGeom prst="rect">
            <a:avLst/>
          </a:prstGeom>
          <a:noFill/>
        </p:spPr>
        <p:txBody>
          <a:bodyPr wrap="square" rtlCol="0">
            <a:spAutoFit/>
          </a:bodyPr>
          <a:lstStyle/>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Manual safety is disengaged allowing trigger movement.</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As trigger (4) is pressed, trigger bar (5) moves forward pulling safety lever (1) which rotates upward pushing safety lock (2) upward and simultaneously dropping sear (6) from engagement with hook of striker pin (3). </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Sear releases striker pin to impact primer of chambered cartridge.</a:t>
            </a:r>
          </a:p>
          <a:p>
            <a:pPr marL="342900" indent="-342900">
              <a:buFont typeface="+mj-lt"/>
              <a:buAutoNum type="arabicPeriod"/>
            </a:pPr>
            <a:r>
              <a:rPr lang="en-US" dirty="0">
                <a:solidFill>
                  <a:prstClr val="black"/>
                </a:solidFill>
                <a:latin typeface="Arial" panose="020B0604020202020204" pitchFamily="34" charset="0"/>
                <a:cs typeface="Arial" panose="020B0604020202020204" pitchFamily="34" charset="0"/>
              </a:rPr>
              <a:t>Expanding gases propel projectile down the bore of barrel.</a:t>
            </a:r>
          </a:p>
        </p:txBody>
      </p:sp>
      <p:sp>
        <p:nvSpPr>
          <p:cNvPr id="4" name="TextBox 3">
            <a:extLst>
              <a:ext uri="{FF2B5EF4-FFF2-40B4-BE49-F238E27FC236}">
                <a16:creationId xmlns:a16="http://schemas.microsoft.com/office/drawing/2014/main" id="{3ABEFA2D-61C9-494A-A6FA-91E2AB0D0A09}"/>
              </a:ext>
            </a:extLst>
          </p:cNvPr>
          <p:cNvSpPr txBox="1"/>
          <p:nvPr/>
        </p:nvSpPr>
        <p:spPr>
          <a:xfrm>
            <a:off x="3867150" y="609600"/>
            <a:ext cx="14097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FIRING</a:t>
            </a:r>
          </a:p>
        </p:txBody>
      </p:sp>
      <p:cxnSp>
        <p:nvCxnSpPr>
          <p:cNvPr id="7" name="Straight Arrow Connector 6">
            <a:extLst>
              <a:ext uri="{FF2B5EF4-FFF2-40B4-BE49-F238E27FC236}">
                <a16:creationId xmlns:a16="http://schemas.microsoft.com/office/drawing/2014/main" id="{5C17CB7E-C653-4B5B-B228-2FF03F0CD18D}"/>
              </a:ext>
            </a:extLst>
          </p:cNvPr>
          <p:cNvCxnSpPr/>
          <p:nvPr/>
        </p:nvCxnSpPr>
        <p:spPr>
          <a:xfrm>
            <a:off x="2057788" y="2101188"/>
            <a:ext cx="685800" cy="457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BD1EB86-E146-4555-AFE3-0C47FAC052FC}"/>
              </a:ext>
            </a:extLst>
          </p:cNvPr>
          <p:cNvCxnSpPr/>
          <p:nvPr/>
        </p:nvCxnSpPr>
        <p:spPr>
          <a:xfrm flipV="1">
            <a:off x="2375669" y="3241869"/>
            <a:ext cx="518309"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DB67FA-0DFD-4A09-9240-7996150025AE}"/>
              </a:ext>
            </a:extLst>
          </p:cNvPr>
          <p:cNvSpPr txBox="1"/>
          <p:nvPr/>
        </p:nvSpPr>
        <p:spPr>
          <a:xfrm>
            <a:off x="1771262" y="1848072"/>
            <a:ext cx="304800" cy="369332"/>
          </a:xfrm>
          <a:prstGeom prst="rect">
            <a:avLst/>
          </a:prstGeom>
          <a:noFill/>
        </p:spPr>
        <p:txBody>
          <a:bodyPr wrap="square" rtlCol="0">
            <a:spAutoFit/>
          </a:bodyPr>
          <a:lstStyle/>
          <a:p>
            <a:r>
              <a:rPr lang="en-US" dirty="0">
                <a:solidFill>
                  <a:prstClr val="black"/>
                </a:solidFill>
              </a:rPr>
              <a:t>1</a:t>
            </a:r>
          </a:p>
        </p:txBody>
      </p:sp>
      <p:sp>
        <p:nvSpPr>
          <p:cNvPr id="11" name="TextBox 10">
            <a:extLst>
              <a:ext uri="{FF2B5EF4-FFF2-40B4-BE49-F238E27FC236}">
                <a16:creationId xmlns:a16="http://schemas.microsoft.com/office/drawing/2014/main" id="{21C067A8-BE8E-4807-8273-8755B613FE49}"/>
              </a:ext>
            </a:extLst>
          </p:cNvPr>
          <p:cNvSpPr txBox="1"/>
          <p:nvPr/>
        </p:nvSpPr>
        <p:spPr>
          <a:xfrm>
            <a:off x="2819400" y="1078468"/>
            <a:ext cx="304800" cy="369332"/>
          </a:xfrm>
          <a:prstGeom prst="rect">
            <a:avLst/>
          </a:prstGeom>
          <a:noFill/>
        </p:spPr>
        <p:txBody>
          <a:bodyPr wrap="square" rtlCol="0">
            <a:spAutoFit/>
          </a:bodyPr>
          <a:lstStyle/>
          <a:p>
            <a:r>
              <a:rPr lang="en-US" dirty="0">
                <a:solidFill>
                  <a:prstClr val="black"/>
                </a:solidFill>
              </a:rPr>
              <a:t>2</a:t>
            </a:r>
          </a:p>
        </p:txBody>
      </p:sp>
      <p:sp>
        <p:nvSpPr>
          <p:cNvPr id="12" name="TextBox 11">
            <a:extLst>
              <a:ext uri="{FF2B5EF4-FFF2-40B4-BE49-F238E27FC236}">
                <a16:creationId xmlns:a16="http://schemas.microsoft.com/office/drawing/2014/main" id="{C75171E6-6CC7-4F8F-AF8A-FFE0788236D2}"/>
              </a:ext>
            </a:extLst>
          </p:cNvPr>
          <p:cNvSpPr txBox="1"/>
          <p:nvPr/>
        </p:nvSpPr>
        <p:spPr>
          <a:xfrm>
            <a:off x="3442795" y="1175057"/>
            <a:ext cx="304800" cy="369332"/>
          </a:xfrm>
          <a:prstGeom prst="rect">
            <a:avLst/>
          </a:prstGeom>
          <a:noFill/>
        </p:spPr>
        <p:txBody>
          <a:bodyPr wrap="square" rtlCol="0">
            <a:spAutoFit/>
          </a:bodyPr>
          <a:lstStyle/>
          <a:p>
            <a:r>
              <a:rPr lang="en-US" dirty="0">
                <a:solidFill>
                  <a:prstClr val="black"/>
                </a:solidFill>
              </a:rPr>
              <a:t>3</a:t>
            </a:r>
          </a:p>
        </p:txBody>
      </p:sp>
      <p:cxnSp>
        <p:nvCxnSpPr>
          <p:cNvPr id="14" name="Straight Arrow Connector 13">
            <a:extLst>
              <a:ext uri="{FF2B5EF4-FFF2-40B4-BE49-F238E27FC236}">
                <a16:creationId xmlns:a16="http://schemas.microsoft.com/office/drawing/2014/main" id="{6600C8B9-716F-4692-BBC1-586A7A98CE6C}"/>
              </a:ext>
            </a:extLst>
          </p:cNvPr>
          <p:cNvCxnSpPr>
            <a:cxnSpLocks/>
          </p:cNvCxnSpPr>
          <p:nvPr/>
        </p:nvCxnSpPr>
        <p:spPr>
          <a:xfrm flipH="1">
            <a:off x="4962217" y="3854959"/>
            <a:ext cx="762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FB72AF1-E526-4974-B639-42C39964DEF3}"/>
              </a:ext>
            </a:extLst>
          </p:cNvPr>
          <p:cNvCxnSpPr>
            <a:cxnSpLocks/>
            <a:stCxn id="12" idx="2"/>
          </p:cNvCxnSpPr>
          <p:nvPr/>
        </p:nvCxnSpPr>
        <p:spPr>
          <a:xfrm flipH="1">
            <a:off x="3581401" y="1544389"/>
            <a:ext cx="13794" cy="52007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C394EE8-0EF0-4DCD-ACAF-F6C0FC559599}"/>
              </a:ext>
            </a:extLst>
          </p:cNvPr>
          <p:cNvCxnSpPr/>
          <p:nvPr/>
        </p:nvCxnSpPr>
        <p:spPr>
          <a:xfrm flipV="1">
            <a:off x="1394460" y="2645324"/>
            <a:ext cx="914400" cy="12778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44B5D2A-93C9-4A7A-9AC4-FFEB7C208F56}"/>
              </a:ext>
            </a:extLst>
          </p:cNvPr>
          <p:cNvCxnSpPr/>
          <p:nvPr/>
        </p:nvCxnSpPr>
        <p:spPr>
          <a:xfrm>
            <a:off x="2971800" y="1389050"/>
            <a:ext cx="0" cy="8382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76A1CBE-9117-4807-A7AF-EB8EC9FEFAEA}"/>
              </a:ext>
            </a:extLst>
          </p:cNvPr>
          <p:cNvSpPr txBox="1"/>
          <p:nvPr/>
        </p:nvSpPr>
        <p:spPr>
          <a:xfrm>
            <a:off x="5738012" y="3664811"/>
            <a:ext cx="304800" cy="369332"/>
          </a:xfrm>
          <a:prstGeom prst="rect">
            <a:avLst/>
          </a:prstGeom>
          <a:noFill/>
        </p:spPr>
        <p:txBody>
          <a:bodyPr wrap="square" rtlCol="0">
            <a:spAutoFit/>
          </a:bodyPr>
          <a:lstStyle/>
          <a:p>
            <a:r>
              <a:rPr lang="en-US" dirty="0">
                <a:solidFill>
                  <a:prstClr val="black"/>
                </a:solidFill>
              </a:rPr>
              <a:t>4</a:t>
            </a:r>
          </a:p>
        </p:txBody>
      </p:sp>
      <p:sp>
        <p:nvSpPr>
          <p:cNvPr id="23" name="TextBox 22">
            <a:extLst>
              <a:ext uri="{FF2B5EF4-FFF2-40B4-BE49-F238E27FC236}">
                <a16:creationId xmlns:a16="http://schemas.microsoft.com/office/drawing/2014/main" id="{9810893E-F68D-4C12-B259-18330B9EC595}"/>
              </a:ext>
            </a:extLst>
          </p:cNvPr>
          <p:cNvSpPr txBox="1"/>
          <p:nvPr/>
        </p:nvSpPr>
        <p:spPr>
          <a:xfrm>
            <a:off x="2132824" y="3933896"/>
            <a:ext cx="304800" cy="369332"/>
          </a:xfrm>
          <a:prstGeom prst="rect">
            <a:avLst/>
          </a:prstGeom>
          <a:noFill/>
        </p:spPr>
        <p:txBody>
          <a:bodyPr wrap="square" rtlCol="0">
            <a:spAutoFit/>
          </a:bodyPr>
          <a:lstStyle/>
          <a:p>
            <a:r>
              <a:rPr lang="en-US" dirty="0">
                <a:solidFill>
                  <a:prstClr val="black"/>
                </a:solidFill>
              </a:rPr>
              <a:t>5</a:t>
            </a:r>
          </a:p>
        </p:txBody>
      </p:sp>
      <p:sp>
        <p:nvSpPr>
          <p:cNvPr id="24" name="TextBox 23">
            <a:extLst>
              <a:ext uri="{FF2B5EF4-FFF2-40B4-BE49-F238E27FC236}">
                <a16:creationId xmlns:a16="http://schemas.microsoft.com/office/drawing/2014/main" id="{4C42D238-91E1-40C2-B4D5-2007B6CAE823}"/>
              </a:ext>
            </a:extLst>
          </p:cNvPr>
          <p:cNvSpPr txBox="1"/>
          <p:nvPr/>
        </p:nvSpPr>
        <p:spPr>
          <a:xfrm>
            <a:off x="1086943" y="2590800"/>
            <a:ext cx="304800" cy="369332"/>
          </a:xfrm>
          <a:prstGeom prst="rect">
            <a:avLst/>
          </a:prstGeom>
          <a:noFill/>
        </p:spPr>
        <p:txBody>
          <a:bodyPr wrap="square" rtlCol="0">
            <a:spAutoFit/>
          </a:bodyPr>
          <a:lstStyle/>
          <a:p>
            <a:r>
              <a:rPr lang="en-US" dirty="0">
                <a:solidFill>
                  <a:prstClr val="black"/>
                </a:solidFill>
              </a:rPr>
              <a:t>6</a:t>
            </a:r>
          </a:p>
        </p:txBody>
      </p:sp>
    </p:spTree>
    <p:extLst>
      <p:ext uri="{BB962C8B-B14F-4D97-AF65-F5344CB8AC3E}">
        <p14:creationId xmlns:p14="http://schemas.microsoft.com/office/powerpoint/2010/main" val="538807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ADA46D-CFD4-4D87-B5DD-9EFF81AE91C9}"/>
              </a:ext>
            </a:extLst>
          </p:cNvPr>
          <p:cNvSpPr txBox="1"/>
          <p:nvPr/>
        </p:nvSpPr>
        <p:spPr>
          <a:xfrm>
            <a:off x="3390900" y="609600"/>
            <a:ext cx="23622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UNLOCKING</a:t>
            </a:r>
          </a:p>
        </p:txBody>
      </p:sp>
      <p:pic>
        <p:nvPicPr>
          <p:cNvPr id="7" name="Picture 6" descr="A close up of a gun&#10;&#10;Description automatically generated">
            <a:extLst>
              <a:ext uri="{FF2B5EF4-FFF2-40B4-BE49-F238E27FC236}">
                <a16:creationId xmlns:a16="http://schemas.microsoft.com/office/drawing/2014/main" id="{F4B5A7DC-7401-4E34-9141-2CE99682DA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981200"/>
            <a:ext cx="4362095" cy="3366718"/>
          </a:xfrm>
          <a:prstGeom prst="rect">
            <a:avLst/>
          </a:prstGeom>
        </p:spPr>
      </p:pic>
      <p:sp>
        <p:nvSpPr>
          <p:cNvPr id="8" name="Arrow: Left 7">
            <a:extLst>
              <a:ext uri="{FF2B5EF4-FFF2-40B4-BE49-F238E27FC236}">
                <a16:creationId xmlns:a16="http://schemas.microsoft.com/office/drawing/2014/main" id="{52AA6656-950F-4D08-B22E-93DB60D1025A}"/>
              </a:ext>
            </a:extLst>
          </p:cNvPr>
          <p:cNvSpPr/>
          <p:nvPr/>
        </p:nvSpPr>
        <p:spPr>
          <a:xfrm>
            <a:off x="1752600" y="2286000"/>
            <a:ext cx="762000" cy="228600"/>
          </a:xfrm>
          <a:prstGeom prst="leftArrow">
            <a:avLst>
              <a:gd name="adj1" fmla="val 50000"/>
              <a:gd name="adj2" fmla="val 15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Arrow: Down 8">
            <a:extLst>
              <a:ext uri="{FF2B5EF4-FFF2-40B4-BE49-F238E27FC236}">
                <a16:creationId xmlns:a16="http://schemas.microsoft.com/office/drawing/2014/main" id="{625BDBFD-3E60-4041-884D-52D5657EA4D5}"/>
              </a:ext>
            </a:extLst>
          </p:cNvPr>
          <p:cNvSpPr/>
          <p:nvPr/>
        </p:nvSpPr>
        <p:spPr>
          <a:xfrm>
            <a:off x="4267200" y="1752600"/>
            <a:ext cx="152400" cy="457200"/>
          </a:xfrm>
          <a:prstGeom prst="downArrow">
            <a:avLst>
              <a:gd name="adj1" fmla="val 50000"/>
              <a:gd name="adj2" fmla="val 13958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a:extLst>
              <a:ext uri="{FF2B5EF4-FFF2-40B4-BE49-F238E27FC236}">
                <a16:creationId xmlns:a16="http://schemas.microsoft.com/office/drawing/2014/main" id="{521433AA-6266-4015-A4D1-3D08C3EF9B16}"/>
              </a:ext>
            </a:extLst>
          </p:cNvPr>
          <p:cNvSpPr txBox="1"/>
          <p:nvPr/>
        </p:nvSpPr>
        <p:spPr>
          <a:xfrm>
            <a:off x="914400" y="5562600"/>
            <a:ext cx="7315200" cy="923330"/>
          </a:xfrm>
          <a:prstGeom prst="rect">
            <a:avLst/>
          </a:prstGeom>
          <a:noFill/>
        </p:spPr>
        <p:txBody>
          <a:bodyPr wrap="square" rtlCol="0">
            <a:spAutoFit/>
          </a:bodyPr>
          <a:lstStyle/>
          <a:p>
            <a:pPr marL="342900" indent="-342900">
              <a:buFont typeface="+mj-lt"/>
              <a:buAutoNum type="arabicPeriod"/>
            </a:pPr>
            <a:r>
              <a:rPr lang="en-US" dirty="0">
                <a:solidFill>
                  <a:prstClr val="black"/>
                </a:solidFill>
              </a:rPr>
              <a:t>Upon firing, barrel and slide begin rearward movement.</a:t>
            </a:r>
          </a:p>
          <a:p>
            <a:pPr marL="342900" indent="-342900">
              <a:buFont typeface="+mj-lt"/>
              <a:buAutoNum type="arabicPeriod"/>
            </a:pPr>
            <a:r>
              <a:rPr lang="en-US" dirty="0">
                <a:solidFill>
                  <a:prstClr val="black"/>
                </a:solidFill>
              </a:rPr>
              <a:t>Barrel lug cams down against slide stop pivot pin causing the barrel to unlock from slide.</a:t>
            </a:r>
          </a:p>
        </p:txBody>
      </p:sp>
      <p:cxnSp>
        <p:nvCxnSpPr>
          <p:cNvPr id="5" name="Straight Arrow Connector 4">
            <a:extLst>
              <a:ext uri="{FF2B5EF4-FFF2-40B4-BE49-F238E27FC236}">
                <a16:creationId xmlns:a16="http://schemas.microsoft.com/office/drawing/2014/main" id="{0D61472C-064A-42F6-A10D-F2EA739B587C}"/>
              </a:ext>
            </a:extLst>
          </p:cNvPr>
          <p:cNvCxnSpPr/>
          <p:nvPr/>
        </p:nvCxnSpPr>
        <p:spPr>
          <a:xfrm flipH="1" flipV="1">
            <a:off x="4343400" y="2819400"/>
            <a:ext cx="990600" cy="762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EC452F-F105-4307-905C-C1D8BBA6954F}"/>
              </a:ext>
            </a:extLst>
          </p:cNvPr>
          <p:cNvSpPr txBox="1"/>
          <p:nvPr/>
        </p:nvSpPr>
        <p:spPr>
          <a:xfrm>
            <a:off x="5286552" y="3457528"/>
            <a:ext cx="1161695" cy="338554"/>
          </a:xfrm>
          <a:prstGeom prst="rect">
            <a:avLst/>
          </a:prstGeom>
          <a:noFill/>
        </p:spPr>
        <p:txBody>
          <a:bodyPr wrap="square" rtlCol="0">
            <a:spAutoFit/>
          </a:bodyPr>
          <a:lstStyle/>
          <a:p>
            <a:r>
              <a:rPr lang="en-US" sz="1600" dirty="0">
                <a:solidFill>
                  <a:prstClr val="black"/>
                </a:solidFill>
              </a:rPr>
              <a:t>Barrel Lug</a:t>
            </a:r>
          </a:p>
        </p:txBody>
      </p:sp>
    </p:spTree>
    <p:extLst>
      <p:ext uri="{BB962C8B-B14F-4D97-AF65-F5344CB8AC3E}">
        <p14:creationId xmlns:p14="http://schemas.microsoft.com/office/powerpoint/2010/main" val="811926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5828DF-8E37-4B6D-9229-5B3DA41C9AE3}"/>
              </a:ext>
            </a:extLst>
          </p:cNvPr>
          <p:cNvSpPr txBox="1"/>
          <p:nvPr/>
        </p:nvSpPr>
        <p:spPr>
          <a:xfrm>
            <a:off x="3295650" y="609600"/>
            <a:ext cx="25527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EXTRACTING</a:t>
            </a:r>
          </a:p>
        </p:txBody>
      </p:sp>
      <p:pic>
        <p:nvPicPr>
          <p:cNvPr id="10" name="Picture 9">
            <a:extLst>
              <a:ext uri="{FF2B5EF4-FFF2-40B4-BE49-F238E27FC236}">
                <a16:creationId xmlns:a16="http://schemas.microsoft.com/office/drawing/2014/main" id="{147AB2E6-4780-41D3-9EE5-F55CA159F0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880" y="1120120"/>
            <a:ext cx="3424237" cy="2871940"/>
          </a:xfrm>
          <a:prstGeom prst="rect">
            <a:avLst/>
          </a:prstGeom>
        </p:spPr>
      </p:pic>
      <p:cxnSp>
        <p:nvCxnSpPr>
          <p:cNvPr id="4" name="Straight Arrow Connector 3">
            <a:extLst>
              <a:ext uri="{FF2B5EF4-FFF2-40B4-BE49-F238E27FC236}">
                <a16:creationId xmlns:a16="http://schemas.microsoft.com/office/drawing/2014/main" id="{91D11E19-665C-4557-B1B3-16163C045F05}"/>
              </a:ext>
            </a:extLst>
          </p:cNvPr>
          <p:cNvCxnSpPr>
            <a:cxnSpLocks/>
          </p:cNvCxnSpPr>
          <p:nvPr/>
        </p:nvCxnSpPr>
        <p:spPr>
          <a:xfrm flipV="1">
            <a:off x="2650331" y="1800440"/>
            <a:ext cx="1290638" cy="7620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4072D4B-40FB-4F6B-BE70-05DAADC22085}"/>
              </a:ext>
            </a:extLst>
          </p:cNvPr>
          <p:cNvSpPr txBox="1"/>
          <p:nvPr/>
        </p:nvSpPr>
        <p:spPr>
          <a:xfrm>
            <a:off x="838200" y="4110895"/>
            <a:ext cx="7162800" cy="923330"/>
          </a:xfrm>
          <a:prstGeom prst="rect">
            <a:avLst/>
          </a:prstGeom>
          <a:noFill/>
        </p:spPr>
        <p:txBody>
          <a:bodyPr wrap="square" rtlCol="0">
            <a:spAutoFit/>
          </a:bodyPr>
          <a:lstStyle/>
          <a:p>
            <a:pPr marL="342900" indent="-342900">
              <a:buFont typeface="+mj-lt"/>
              <a:buAutoNum type="arabicPeriod"/>
            </a:pPr>
            <a:r>
              <a:rPr lang="en-US" dirty="0">
                <a:solidFill>
                  <a:prstClr val="black"/>
                </a:solidFill>
              </a:rPr>
              <a:t>The extractor (1) grips the cartridge case head on the right side.</a:t>
            </a:r>
          </a:p>
          <a:p>
            <a:pPr marL="342900" indent="-342900">
              <a:buFont typeface="+mj-lt"/>
              <a:buAutoNum type="arabicPeriod"/>
            </a:pPr>
            <a:r>
              <a:rPr lang="en-US" dirty="0">
                <a:solidFill>
                  <a:prstClr val="black"/>
                </a:solidFill>
              </a:rPr>
              <a:t>As the slide moves rearward under recoil, the extractor pulls the expended case from chamber of the barrel.</a:t>
            </a:r>
          </a:p>
        </p:txBody>
      </p:sp>
      <p:sp>
        <p:nvSpPr>
          <p:cNvPr id="7" name="TextBox 6">
            <a:extLst>
              <a:ext uri="{FF2B5EF4-FFF2-40B4-BE49-F238E27FC236}">
                <a16:creationId xmlns:a16="http://schemas.microsoft.com/office/drawing/2014/main" id="{9DDBB1C2-A4BB-49A4-8CBE-722608CEF81C}"/>
              </a:ext>
            </a:extLst>
          </p:cNvPr>
          <p:cNvSpPr txBox="1"/>
          <p:nvPr/>
        </p:nvSpPr>
        <p:spPr>
          <a:xfrm>
            <a:off x="2385060" y="2373725"/>
            <a:ext cx="381000" cy="381000"/>
          </a:xfrm>
          <a:prstGeom prst="rect">
            <a:avLst/>
          </a:prstGeom>
          <a:noFill/>
        </p:spPr>
        <p:txBody>
          <a:bodyPr wrap="square" rtlCol="0">
            <a:spAutoFit/>
          </a:bodyPr>
          <a:lstStyle/>
          <a:p>
            <a:r>
              <a:rPr lang="en-US" dirty="0">
                <a:solidFill>
                  <a:prstClr val="black"/>
                </a:solidFill>
              </a:rPr>
              <a:t>1</a:t>
            </a:r>
          </a:p>
        </p:txBody>
      </p:sp>
    </p:spTree>
    <p:extLst>
      <p:ext uri="{BB962C8B-B14F-4D97-AF65-F5344CB8AC3E}">
        <p14:creationId xmlns:p14="http://schemas.microsoft.com/office/powerpoint/2010/main" val="3712678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lumMod val="9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Rectangle 5"/>
          <p:cNvSpPr/>
          <p:nvPr/>
        </p:nvSpPr>
        <p:spPr>
          <a:xfrm>
            <a:off x="1410694" y="1447800"/>
            <a:ext cx="6705600" cy="2800767"/>
          </a:xfrm>
          <a:prstGeom prst="rect">
            <a:avLst/>
          </a:prstGeom>
        </p:spPr>
        <p:txBody>
          <a:bodyPr wrap="square">
            <a:spAutoFit/>
          </a:bodyPr>
          <a:lstStyle/>
          <a:p>
            <a:r>
              <a:rPr lang="en-US" sz="1600" b="1" dirty="0">
                <a:solidFill>
                  <a:srgbClr val="000000"/>
                </a:solidFill>
                <a:latin typeface="Times New Roman" panose="02020603050405020304" pitchFamily="18" charset="0"/>
              </a:rPr>
              <a:t>ACTION:</a:t>
            </a:r>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Demonstrate knowledge of Army service Pistol preliminary marksmanship instruction. </a:t>
            </a:r>
          </a:p>
          <a:p>
            <a:endParaRPr lang="en-US" sz="1600" dirty="0">
              <a:solidFill>
                <a:srgbClr val="000000"/>
              </a:solidFill>
              <a:latin typeface="Times New Roman" panose="02020603050405020304" pitchFamily="18" charset="0"/>
            </a:endParaRPr>
          </a:p>
          <a:p>
            <a:r>
              <a:rPr lang="en-US" sz="1600" b="1" dirty="0">
                <a:solidFill>
                  <a:srgbClr val="000000"/>
                </a:solidFill>
                <a:latin typeface="Times New Roman" panose="02020603050405020304" pitchFamily="18" charset="0"/>
              </a:rPr>
              <a:t>CONDITION: </a:t>
            </a:r>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In a classroom environment, given TC 3-23.35, </a:t>
            </a:r>
            <a:r>
              <a:rPr lang="en-US" sz="1600" i="1" dirty="0">
                <a:solidFill>
                  <a:srgbClr val="000000"/>
                </a:solidFill>
                <a:latin typeface="Times New Roman" panose="02020603050405020304" pitchFamily="18" charset="0"/>
              </a:rPr>
              <a:t>Pistol</a:t>
            </a:r>
            <a:r>
              <a:rPr lang="en-US" sz="1600" dirty="0">
                <a:solidFill>
                  <a:srgbClr val="000000"/>
                </a:solidFill>
                <a:latin typeface="Times New Roman" panose="02020603050405020304" pitchFamily="18" charset="0"/>
              </a:rPr>
              <a:t>. </a:t>
            </a:r>
          </a:p>
          <a:p>
            <a:endParaRPr lang="en-US" sz="1600" dirty="0">
              <a:solidFill>
                <a:srgbClr val="000000"/>
              </a:solidFill>
              <a:latin typeface="Times New Roman" panose="02020603050405020304" pitchFamily="18" charset="0"/>
            </a:endParaRPr>
          </a:p>
          <a:p>
            <a:r>
              <a:rPr lang="en-US" sz="1600" b="1" dirty="0">
                <a:solidFill>
                  <a:srgbClr val="000000"/>
                </a:solidFill>
                <a:latin typeface="Times New Roman" panose="02020603050405020304" pitchFamily="18" charset="0"/>
              </a:rPr>
              <a:t>STANDARD: </a:t>
            </a:r>
            <a:endParaRPr lang="en-US" sz="1600" dirty="0">
              <a:solidFill>
                <a:srgbClr val="000000"/>
              </a:solidFill>
              <a:latin typeface="Times New Roman" panose="02020603050405020304" pitchFamily="18" charset="0"/>
            </a:endParaRPr>
          </a:p>
          <a:p>
            <a:r>
              <a:rPr lang="en-US" sz="1600" dirty="0">
                <a:solidFill>
                  <a:srgbClr val="000000"/>
                </a:solidFill>
                <a:latin typeface="Times New Roman" panose="02020603050405020304" pitchFamily="18" charset="0"/>
              </a:rPr>
              <a:t>Soldiers must demonstrate knowledge and proficiency covering topics discussed in TC 3-23.35 through a drills and positions exam. </a:t>
            </a:r>
          </a:p>
          <a:p>
            <a:endParaRPr lang="en-US" sz="16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597499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A4BD82-2AAD-43BF-9307-05B3D3F7A9AC}"/>
              </a:ext>
            </a:extLst>
          </p:cNvPr>
          <p:cNvSpPr txBox="1"/>
          <p:nvPr/>
        </p:nvSpPr>
        <p:spPr>
          <a:xfrm>
            <a:off x="3562350" y="609600"/>
            <a:ext cx="2019300" cy="523220"/>
          </a:xfrm>
          <a:prstGeom prst="rect">
            <a:avLst/>
          </a:prstGeom>
          <a:noFill/>
        </p:spPr>
        <p:txBody>
          <a:bodyPr wrap="square" rtlCol="0">
            <a:spAutoFit/>
          </a:bodyPr>
          <a:lstStyle/>
          <a:p>
            <a:r>
              <a:rPr lang="en-US" sz="2800" b="1" dirty="0">
                <a:solidFill>
                  <a:prstClr val="black"/>
                </a:solidFill>
                <a:latin typeface="Arial" panose="020B0604020202020204" pitchFamily="34" charset="0"/>
                <a:cs typeface="Arial" panose="020B0604020202020204" pitchFamily="34" charset="0"/>
              </a:rPr>
              <a:t>EJECTING</a:t>
            </a:r>
          </a:p>
        </p:txBody>
      </p:sp>
      <p:pic>
        <p:nvPicPr>
          <p:cNvPr id="4" name="Picture 3" descr="A close up of a gun&#10;&#10;Description automatically generated">
            <a:extLst>
              <a:ext uri="{FF2B5EF4-FFF2-40B4-BE49-F238E27FC236}">
                <a16:creationId xmlns:a16="http://schemas.microsoft.com/office/drawing/2014/main" id="{5111676D-41E5-486F-95C7-C2C7FF65D769}"/>
              </a:ext>
            </a:extLst>
          </p:cNvPr>
          <p:cNvPicPr>
            <a:picLocks noChangeAspect="1"/>
          </p:cNvPicPr>
          <p:nvPr/>
        </p:nvPicPr>
        <p:blipFill rotWithShape="1">
          <a:blip r:embed="rId2">
            <a:extLst>
              <a:ext uri="{28A0092B-C50C-407E-A947-70E740481C1C}">
                <a14:useLocalDpi xmlns:a14="http://schemas.microsoft.com/office/drawing/2010/main" val="0"/>
              </a:ext>
            </a:extLst>
          </a:blip>
          <a:srcRect l="2416" t="-2" b="52912"/>
          <a:stretch/>
        </p:blipFill>
        <p:spPr>
          <a:xfrm>
            <a:off x="1314018" y="1666220"/>
            <a:ext cx="6515964" cy="2524780"/>
          </a:xfrm>
          <a:prstGeom prst="rect">
            <a:avLst/>
          </a:prstGeom>
        </p:spPr>
      </p:pic>
      <p:sp>
        <p:nvSpPr>
          <p:cNvPr id="3" name="TextBox 2">
            <a:extLst>
              <a:ext uri="{FF2B5EF4-FFF2-40B4-BE49-F238E27FC236}">
                <a16:creationId xmlns:a16="http://schemas.microsoft.com/office/drawing/2014/main" id="{8EAF5527-D8D1-497D-B78D-F3767106D519}"/>
              </a:ext>
            </a:extLst>
          </p:cNvPr>
          <p:cNvSpPr txBox="1"/>
          <p:nvPr/>
        </p:nvSpPr>
        <p:spPr>
          <a:xfrm>
            <a:off x="762000" y="4267200"/>
            <a:ext cx="7772400" cy="2031325"/>
          </a:xfrm>
          <a:prstGeom prst="rect">
            <a:avLst/>
          </a:prstGeom>
          <a:noFill/>
        </p:spPr>
        <p:txBody>
          <a:bodyPr wrap="square" rtlCol="0">
            <a:spAutoFit/>
          </a:bodyPr>
          <a:lstStyle/>
          <a:p>
            <a:pPr marL="342900" indent="-342900">
              <a:buFont typeface="+mj-lt"/>
              <a:buAutoNum type="arabicPeriod"/>
            </a:pPr>
            <a:r>
              <a:rPr lang="en-US" dirty="0">
                <a:solidFill>
                  <a:prstClr val="black"/>
                </a:solidFill>
              </a:rPr>
              <a:t>Slide continues rearward movement.</a:t>
            </a:r>
          </a:p>
          <a:p>
            <a:pPr marL="342900" indent="-342900">
              <a:buFont typeface="+mj-lt"/>
              <a:buAutoNum type="arabicPeriod"/>
            </a:pPr>
            <a:r>
              <a:rPr lang="en-US" dirty="0">
                <a:solidFill>
                  <a:prstClr val="black"/>
                </a:solidFill>
              </a:rPr>
              <a:t>Expended case is pulled rearward by extractor until the left side of the case strikes the fixed ejector (1). </a:t>
            </a:r>
          </a:p>
          <a:p>
            <a:pPr marL="342900" indent="-342900">
              <a:buFont typeface="+mj-lt"/>
              <a:buAutoNum type="arabicPeriod"/>
            </a:pPr>
            <a:r>
              <a:rPr lang="en-US" dirty="0">
                <a:solidFill>
                  <a:prstClr val="black"/>
                </a:solidFill>
              </a:rPr>
              <a:t>Upon striking the fixed ejector, the spent case is rotated out from under the spring-loaded extractor and through the ejection port of the slide.</a:t>
            </a:r>
          </a:p>
          <a:p>
            <a:pPr marL="342900" indent="-342900">
              <a:buFont typeface="+mj-lt"/>
              <a:buAutoNum type="arabicPeriod"/>
            </a:pPr>
            <a:endParaRPr lang="en-US" dirty="0">
              <a:solidFill>
                <a:prstClr val="black"/>
              </a:solidFill>
            </a:endParaRPr>
          </a:p>
          <a:p>
            <a:r>
              <a:rPr lang="en-US" dirty="0">
                <a:solidFill>
                  <a:prstClr val="black"/>
                </a:solidFill>
              </a:rPr>
              <a:t>Note: The fixed ejector is part of the MHS receiver. The slide is deleted for clarity.</a:t>
            </a:r>
          </a:p>
        </p:txBody>
      </p:sp>
      <p:sp>
        <p:nvSpPr>
          <p:cNvPr id="10" name="Arrow: Down 9">
            <a:extLst>
              <a:ext uri="{FF2B5EF4-FFF2-40B4-BE49-F238E27FC236}">
                <a16:creationId xmlns:a16="http://schemas.microsoft.com/office/drawing/2014/main" id="{DE9EA4B5-395D-45F9-8257-A795E8E7E27F}"/>
              </a:ext>
            </a:extLst>
          </p:cNvPr>
          <p:cNvSpPr/>
          <p:nvPr/>
        </p:nvSpPr>
        <p:spPr>
          <a:xfrm rot="476650">
            <a:off x="5780016" y="1650250"/>
            <a:ext cx="152400" cy="1415649"/>
          </a:xfrm>
          <a:prstGeom prst="downArrow">
            <a:avLst>
              <a:gd name="adj1" fmla="val 50000"/>
              <a:gd name="adj2" fmla="val 275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a:extLst>
              <a:ext uri="{FF2B5EF4-FFF2-40B4-BE49-F238E27FC236}">
                <a16:creationId xmlns:a16="http://schemas.microsoft.com/office/drawing/2014/main" id="{60F4EBF7-E74A-4B95-B5EA-F790F86A4A54}"/>
              </a:ext>
            </a:extLst>
          </p:cNvPr>
          <p:cNvSpPr txBox="1"/>
          <p:nvPr/>
        </p:nvSpPr>
        <p:spPr>
          <a:xfrm>
            <a:off x="5840976" y="1267325"/>
            <a:ext cx="228600" cy="369332"/>
          </a:xfrm>
          <a:prstGeom prst="rect">
            <a:avLst/>
          </a:prstGeom>
          <a:noFill/>
        </p:spPr>
        <p:txBody>
          <a:bodyPr wrap="square" rtlCol="0">
            <a:spAutoFit/>
          </a:bodyPr>
          <a:lstStyle/>
          <a:p>
            <a:r>
              <a:rPr lang="en-US" dirty="0">
                <a:solidFill>
                  <a:prstClr val="black"/>
                </a:solidFill>
              </a:rPr>
              <a:t>1</a:t>
            </a:r>
          </a:p>
        </p:txBody>
      </p:sp>
    </p:spTree>
    <p:extLst>
      <p:ext uri="{BB962C8B-B14F-4D97-AF65-F5344CB8AC3E}">
        <p14:creationId xmlns:p14="http://schemas.microsoft.com/office/powerpoint/2010/main" val="3915478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71600" y="609600"/>
            <a:ext cx="5867400" cy="646331"/>
          </a:xfrm>
          <a:prstGeom prst="rect">
            <a:avLst/>
          </a:prstGeom>
          <a:noFill/>
        </p:spPr>
        <p:txBody>
          <a:bodyPr wrap="square" rtlCol="0">
            <a:spAutoFit/>
          </a:bodyPr>
          <a:lstStyle/>
          <a:p>
            <a:pPr algn="ctr"/>
            <a:r>
              <a:rPr lang="en-US" sz="3600" dirty="0"/>
              <a:t>INTRODUCTION</a:t>
            </a:r>
          </a:p>
        </p:txBody>
      </p:sp>
      <p:sp>
        <p:nvSpPr>
          <p:cNvPr id="4" name="TextBox 3"/>
          <p:cNvSpPr txBox="1"/>
          <p:nvPr/>
        </p:nvSpPr>
        <p:spPr>
          <a:xfrm>
            <a:off x="2209800" y="1905000"/>
            <a:ext cx="4647747" cy="4832092"/>
          </a:xfrm>
          <a:prstGeom prst="rect">
            <a:avLst/>
          </a:prstGeom>
          <a:noFill/>
        </p:spPr>
        <p:txBody>
          <a:bodyPr wrap="none" rtlCol="0">
            <a:spAutoFit/>
          </a:bodyPr>
          <a:lstStyle/>
          <a:p>
            <a:r>
              <a:rPr lang="en-US" sz="2800" dirty="0"/>
              <a:t>Safety Considerations:</a:t>
            </a:r>
          </a:p>
          <a:p>
            <a:endParaRPr lang="en-US" sz="2800" dirty="0"/>
          </a:p>
          <a:p>
            <a:endParaRPr lang="en-US" sz="2800" dirty="0"/>
          </a:p>
          <a:p>
            <a:r>
              <a:rPr lang="en-US" sz="2800" dirty="0"/>
              <a:t>Risk Assessment:</a:t>
            </a:r>
          </a:p>
          <a:p>
            <a:endParaRPr lang="en-US" sz="2800" dirty="0"/>
          </a:p>
          <a:p>
            <a:endParaRPr lang="en-US" sz="2800" dirty="0"/>
          </a:p>
          <a:p>
            <a:r>
              <a:rPr lang="en-US" sz="2800" dirty="0"/>
              <a:t>Environmental Considerations:</a:t>
            </a:r>
          </a:p>
          <a:p>
            <a:endParaRPr lang="en-US" sz="2800" dirty="0"/>
          </a:p>
          <a:p>
            <a:endParaRPr lang="en-US" sz="2800" dirty="0"/>
          </a:p>
          <a:p>
            <a:r>
              <a:rPr lang="en-US" sz="2800" dirty="0"/>
              <a:t>Evaluation:</a:t>
            </a:r>
          </a:p>
          <a:p>
            <a:endParaRPr lang="en-US" sz="2800" dirty="0"/>
          </a:p>
        </p:txBody>
      </p:sp>
    </p:spTree>
    <p:extLst>
      <p:ext uri="{BB962C8B-B14F-4D97-AF65-F5344CB8AC3E}">
        <p14:creationId xmlns:p14="http://schemas.microsoft.com/office/powerpoint/2010/main" val="3686141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914" y="1143000"/>
            <a:ext cx="8903399" cy="5262979"/>
          </a:xfrm>
          <a:prstGeom prst="rect">
            <a:avLst/>
          </a:prstGeom>
          <a:noFill/>
        </p:spPr>
        <p:txBody>
          <a:bodyPr wrap="none" rtlCol="0">
            <a:spAutoFit/>
          </a:bodyPr>
          <a:lstStyle/>
          <a:p>
            <a:pPr algn="ctr"/>
            <a:r>
              <a:rPr lang="en-US" sz="2800" u="sng" dirty="0">
                <a:latin typeface="Arial" panose="020B0604020202020204" pitchFamily="34" charset="0"/>
                <a:cs typeface="Arial" panose="020B0604020202020204" pitchFamily="34" charset="0"/>
              </a:rPr>
              <a:t>Agenda</a:t>
            </a:r>
          </a:p>
          <a:p>
            <a:endParaRPr lang="en-US" sz="28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Safety</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Principles of Operations &amp; Maintenance Procedures</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Holster Requirements and Placement </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Stability, Aim, Control</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Draw Process</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Positions </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Malfunctions</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Reloads</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Shot Process</a:t>
            </a:r>
          </a:p>
          <a:p>
            <a:endParaRPr lang="en-US" sz="2800" dirty="0"/>
          </a:p>
        </p:txBody>
      </p:sp>
    </p:spTree>
    <p:extLst>
      <p:ext uri="{BB962C8B-B14F-4D97-AF65-F5344CB8AC3E}">
        <p14:creationId xmlns:p14="http://schemas.microsoft.com/office/powerpoint/2010/main" val="77588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3341" y="1944231"/>
            <a:ext cx="1600118" cy="2246769"/>
          </a:xfrm>
          <a:prstGeom prst="rect">
            <a:avLst/>
          </a:prstGeom>
          <a:noFill/>
        </p:spPr>
        <p:txBody>
          <a:bodyPr wrap="none" rtlCol="0">
            <a:spAutoFit/>
          </a:bodyPr>
          <a:lstStyle/>
          <a:p>
            <a:pPr algn="ctr"/>
            <a:endParaRPr lang="en-US" sz="2800" u="sng" dirty="0"/>
          </a:p>
          <a:p>
            <a:endParaRPr lang="en-US" sz="2800" b="1" dirty="0"/>
          </a:p>
          <a:p>
            <a:r>
              <a:rPr lang="en-US" sz="2800" b="1" dirty="0">
                <a:latin typeface="Arial" panose="020B0604020202020204" pitchFamily="34" charset="0"/>
                <a:cs typeface="Arial" panose="020B0604020202020204" pitchFamily="34" charset="0"/>
              </a:rPr>
              <a:t>SAFETY</a:t>
            </a:r>
          </a:p>
          <a:p>
            <a:endParaRPr lang="en-US" sz="2800" dirty="0"/>
          </a:p>
          <a:p>
            <a:endParaRPr lang="en-US" sz="2800" dirty="0"/>
          </a:p>
        </p:txBody>
      </p:sp>
      <p:sp>
        <p:nvSpPr>
          <p:cNvPr id="3" name="TextBox 2"/>
          <p:cNvSpPr txBox="1"/>
          <p:nvPr/>
        </p:nvSpPr>
        <p:spPr>
          <a:xfrm>
            <a:off x="2133600" y="4191000"/>
            <a:ext cx="4419600" cy="14478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845350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1" y="1524000"/>
            <a:ext cx="7162800" cy="2795637"/>
          </a:xfrm>
          <a:prstGeom prst="rect">
            <a:avLst/>
          </a:prstGeom>
        </p:spPr>
        <p:txBody>
          <a:bodyPr wrap="square">
            <a:spAutoFit/>
          </a:bodyPr>
          <a:lstStyle/>
          <a:p>
            <a:pPr marL="12700">
              <a:lnSpc>
                <a:spcPct val="100000"/>
              </a:lnSpc>
              <a:tabLst>
                <a:tab pos="424815" algn="l"/>
                <a:tab pos="425450" algn="l"/>
              </a:tabLst>
            </a:pPr>
            <a:r>
              <a:rPr lang="en-US" b="1" u="sng" spc="-5" dirty="0">
                <a:latin typeface="Arial"/>
                <a:cs typeface="Arial"/>
              </a:rPr>
              <a:t>FOUR RULES OF FIREARM SAFETY</a:t>
            </a:r>
          </a:p>
          <a:p>
            <a:pPr marL="12700">
              <a:lnSpc>
                <a:spcPct val="100000"/>
              </a:lnSpc>
              <a:tabLst>
                <a:tab pos="424815" algn="l"/>
                <a:tab pos="425450" algn="l"/>
              </a:tabLst>
            </a:pPr>
            <a:endParaRPr lang="en-US" b="1" spc="-5" dirty="0">
              <a:latin typeface="Arial"/>
              <a:cs typeface="Arial"/>
            </a:endParaRPr>
          </a:p>
          <a:p>
            <a:pPr marL="12700">
              <a:lnSpc>
                <a:spcPct val="100000"/>
              </a:lnSpc>
              <a:tabLst>
                <a:tab pos="424815" algn="l"/>
                <a:tab pos="425450" algn="l"/>
              </a:tabLst>
            </a:pPr>
            <a:r>
              <a:rPr lang="en-US" b="1" spc="-5" dirty="0">
                <a:latin typeface="Arial"/>
                <a:cs typeface="Arial"/>
              </a:rPr>
              <a:t>Rule 1</a:t>
            </a:r>
            <a:r>
              <a:rPr lang="en-US" spc="-5" dirty="0">
                <a:latin typeface="Arial"/>
                <a:cs typeface="Arial"/>
              </a:rPr>
              <a:t>: Treat every weapon as if it is</a:t>
            </a:r>
            <a:r>
              <a:rPr lang="en-US" spc="-30" dirty="0">
                <a:latin typeface="Arial"/>
                <a:cs typeface="Arial"/>
              </a:rPr>
              <a:t> </a:t>
            </a:r>
            <a:r>
              <a:rPr lang="en-US" spc="-5" dirty="0">
                <a:latin typeface="Arial"/>
                <a:cs typeface="Arial"/>
              </a:rPr>
              <a:t>loaded</a:t>
            </a:r>
          </a:p>
          <a:p>
            <a:pPr marL="12700" marR="302260">
              <a:lnSpc>
                <a:spcPts val="2850"/>
              </a:lnSpc>
              <a:spcBef>
                <a:spcPts val="125"/>
              </a:spcBef>
              <a:tabLst>
                <a:tab pos="424815" algn="l"/>
                <a:tab pos="425450" algn="l"/>
              </a:tabLst>
            </a:pPr>
            <a:r>
              <a:rPr lang="en-US" b="1" spc="-5" dirty="0">
                <a:latin typeface="Arial"/>
                <a:cs typeface="Arial"/>
              </a:rPr>
              <a:t>Rule 2</a:t>
            </a:r>
            <a:r>
              <a:rPr lang="en-US" spc="-5" dirty="0">
                <a:latin typeface="Arial"/>
                <a:cs typeface="Arial"/>
              </a:rPr>
              <a:t>: Never point the weapon at anything </a:t>
            </a:r>
            <a:r>
              <a:rPr lang="en-US" dirty="0">
                <a:latin typeface="Arial"/>
                <a:cs typeface="Arial"/>
              </a:rPr>
              <a:t>you </a:t>
            </a:r>
            <a:r>
              <a:rPr lang="en-US" spc="-5" dirty="0">
                <a:latin typeface="Arial"/>
                <a:cs typeface="Arial"/>
              </a:rPr>
              <a:t>do not intend to</a:t>
            </a:r>
            <a:r>
              <a:rPr lang="en-US" spc="-15" dirty="0">
                <a:latin typeface="Arial"/>
                <a:cs typeface="Arial"/>
              </a:rPr>
              <a:t> </a:t>
            </a:r>
            <a:r>
              <a:rPr lang="en-US" spc="-5" dirty="0">
                <a:latin typeface="Arial"/>
                <a:cs typeface="Arial"/>
              </a:rPr>
              <a:t>destroy</a:t>
            </a:r>
          </a:p>
          <a:p>
            <a:pPr marL="12700" marR="5080">
              <a:lnSpc>
                <a:spcPts val="2850"/>
              </a:lnSpc>
              <a:tabLst>
                <a:tab pos="424815" algn="l"/>
                <a:tab pos="425450" algn="l"/>
              </a:tabLst>
            </a:pPr>
            <a:r>
              <a:rPr lang="en-US" b="1" spc="-5" dirty="0">
                <a:latin typeface="Arial"/>
                <a:cs typeface="Arial"/>
              </a:rPr>
              <a:t>Rule 3</a:t>
            </a:r>
            <a:r>
              <a:rPr lang="en-US" spc="-5" dirty="0">
                <a:latin typeface="Arial"/>
                <a:cs typeface="Arial"/>
              </a:rPr>
              <a:t>: Keep finger </a:t>
            </a:r>
            <a:r>
              <a:rPr lang="en-US" dirty="0">
                <a:latin typeface="Arial"/>
                <a:cs typeface="Arial"/>
              </a:rPr>
              <a:t>straight </a:t>
            </a:r>
            <a:r>
              <a:rPr lang="en-US" spc="-5" dirty="0">
                <a:latin typeface="Arial"/>
                <a:cs typeface="Arial"/>
              </a:rPr>
              <a:t>and off the trigger until ready  to</a:t>
            </a:r>
            <a:r>
              <a:rPr lang="en-US" spc="-15" dirty="0">
                <a:latin typeface="Arial"/>
                <a:cs typeface="Arial"/>
              </a:rPr>
              <a:t> </a:t>
            </a:r>
            <a:r>
              <a:rPr lang="en-US" spc="-5" dirty="0">
                <a:latin typeface="Arial"/>
                <a:cs typeface="Arial"/>
              </a:rPr>
              <a:t>fire</a:t>
            </a:r>
          </a:p>
          <a:p>
            <a:pPr marL="12700" marR="55244">
              <a:lnSpc>
                <a:spcPts val="2850"/>
              </a:lnSpc>
              <a:tabLst>
                <a:tab pos="424815" algn="l"/>
                <a:tab pos="425450" algn="l"/>
              </a:tabLst>
            </a:pPr>
            <a:r>
              <a:rPr lang="en-US" b="1" spc="-5" dirty="0">
                <a:latin typeface="Arial"/>
                <a:cs typeface="Arial"/>
              </a:rPr>
              <a:t>Rule 4</a:t>
            </a:r>
            <a:r>
              <a:rPr lang="en-US" spc="-5" dirty="0">
                <a:latin typeface="Arial"/>
                <a:cs typeface="Arial"/>
              </a:rPr>
              <a:t>: Ensure positive identification of the target and its  </a:t>
            </a:r>
            <a:r>
              <a:rPr lang="en-US" dirty="0">
                <a:latin typeface="Arial"/>
                <a:cs typeface="Arial"/>
              </a:rPr>
              <a:t>surroundings</a:t>
            </a:r>
          </a:p>
        </p:txBody>
      </p:sp>
      <p:sp>
        <p:nvSpPr>
          <p:cNvPr id="4" name="object 5"/>
          <p:cNvSpPr txBox="1"/>
          <p:nvPr/>
        </p:nvSpPr>
        <p:spPr>
          <a:xfrm>
            <a:off x="1" y="623686"/>
            <a:ext cx="9144000" cy="362472"/>
          </a:xfrm>
          <a:prstGeom prst="rect">
            <a:avLst/>
          </a:prstGeom>
        </p:spPr>
        <p:txBody>
          <a:bodyPr vert="horz" wrap="square" lIns="0" tIns="10795" rIns="0" bIns="0" rtlCol="0">
            <a:spAutoFit/>
          </a:bodyPr>
          <a:lstStyle/>
          <a:p>
            <a:pPr marL="2419350" marR="2795905" algn="ctr">
              <a:lnSpc>
                <a:spcPct val="100699"/>
              </a:lnSpc>
              <a:spcBef>
                <a:spcPts val="85"/>
              </a:spcBef>
            </a:pPr>
            <a:r>
              <a:rPr lang="en-US" sz="2400" b="1" spc="-5" dirty="0">
                <a:latin typeface="Arial"/>
                <a:cs typeface="Arial"/>
              </a:rPr>
              <a:t>SAFETY</a:t>
            </a:r>
            <a:endParaRPr lang="en-US" sz="3050" dirty="0">
              <a:latin typeface="Times New Roman"/>
              <a:cs typeface="Times New Roman"/>
            </a:endParaRPr>
          </a:p>
        </p:txBody>
      </p:sp>
    </p:spTree>
    <p:extLst>
      <p:ext uri="{BB962C8B-B14F-4D97-AF65-F5344CB8AC3E}">
        <p14:creationId xmlns:p14="http://schemas.microsoft.com/office/powerpoint/2010/main" val="366812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id="{56F81AEE-C6C0-47D1-AEC1-31082EA4F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 y="1981200"/>
            <a:ext cx="7848600" cy="3896468"/>
          </a:xfrm>
          <a:prstGeom prst="rect">
            <a:avLst/>
          </a:prstGeom>
        </p:spPr>
      </p:pic>
      <p:sp>
        <p:nvSpPr>
          <p:cNvPr id="5" name="object 5"/>
          <p:cNvSpPr txBox="1"/>
          <p:nvPr/>
        </p:nvSpPr>
        <p:spPr>
          <a:xfrm>
            <a:off x="3810" y="838200"/>
            <a:ext cx="9144000" cy="380232"/>
          </a:xfrm>
          <a:prstGeom prst="rect">
            <a:avLst/>
          </a:prstGeom>
        </p:spPr>
        <p:txBody>
          <a:bodyPr vert="horz" wrap="square" lIns="0" tIns="10795" rIns="0" bIns="0" rtlCol="0">
            <a:spAutoFit/>
          </a:bodyPr>
          <a:lstStyle/>
          <a:p>
            <a:pPr marL="314325" algn="ctr">
              <a:lnSpc>
                <a:spcPct val="100000"/>
              </a:lnSpc>
            </a:pPr>
            <a:r>
              <a:rPr lang="en-US" sz="2400" b="1" spc="-5" dirty="0">
                <a:latin typeface="Arial" panose="020B0604020202020204" pitchFamily="34" charset="0"/>
                <a:cs typeface="Arial" panose="020B0604020202020204" pitchFamily="34" charset="0"/>
              </a:rPr>
              <a:t>WEAPON SAFETY STATUS</a:t>
            </a:r>
            <a:endParaRPr lang="en-US" sz="2400" b="1"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73" y="2133600"/>
            <a:ext cx="9054082" cy="1384995"/>
          </a:xfrm>
          <a:prstGeom prst="rect">
            <a:avLst/>
          </a:prstGeom>
          <a:noFill/>
        </p:spPr>
        <p:txBody>
          <a:bodyPr wrap="none" rtlCol="0">
            <a:spAutoFit/>
          </a:bodyPr>
          <a:lstStyle/>
          <a:p>
            <a:pPr algn="ctr"/>
            <a:endParaRPr lang="en-US" sz="2800" dirty="0"/>
          </a:p>
          <a:p>
            <a:endParaRPr lang="en-US" sz="2800" dirty="0"/>
          </a:p>
          <a:p>
            <a:r>
              <a:rPr lang="en-US" sz="2800" b="1" dirty="0">
                <a:latin typeface="Arial" panose="020B0604020202020204" pitchFamily="34" charset="0"/>
                <a:cs typeface="Arial" panose="020B0604020202020204" pitchFamily="34" charset="0"/>
              </a:rPr>
              <a:t>Principles of Operations &amp; Maintenance Procedures</a:t>
            </a:r>
          </a:p>
        </p:txBody>
      </p:sp>
    </p:spTree>
    <p:extLst>
      <p:ext uri="{BB962C8B-B14F-4D97-AF65-F5344CB8AC3E}">
        <p14:creationId xmlns:p14="http://schemas.microsoft.com/office/powerpoint/2010/main" val="1116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 y="1523999"/>
            <a:ext cx="8763000" cy="5275729"/>
            <a:chOff x="5256149" y="1471961"/>
            <a:chExt cx="6675657" cy="5140717"/>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6149" y="1471961"/>
              <a:ext cx="6675657" cy="5140717"/>
            </a:xfrm>
            <a:prstGeom prst="rect">
              <a:avLst/>
            </a:prstGeom>
            <a:ln>
              <a:solidFill>
                <a:schemeClr val="tx1"/>
              </a:solidFill>
            </a:ln>
          </p:spPr>
        </p:pic>
        <p:cxnSp>
          <p:nvCxnSpPr>
            <p:cNvPr id="4" name="Straight Arrow Connector 3"/>
            <p:cNvCxnSpPr/>
            <p:nvPr/>
          </p:nvCxnSpPr>
          <p:spPr>
            <a:xfrm>
              <a:off x="5921298" y="1906859"/>
              <a:ext cx="289931" cy="323385"/>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5698273" y="1615585"/>
              <a:ext cx="289931" cy="369332"/>
            </a:xfrm>
            <a:prstGeom prst="rect">
              <a:avLst/>
            </a:prstGeom>
            <a:noFill/>
            <a:ln>
              <a:solidFill>
                <a:schemeClr val="tx1"/>
              </a:solidFill>
            </a:ln>
          </p:spPr>
          <p:txBody>
            <a:bodyPr wrap="square" rtlCol="0">
              <a:spAutoFit/>
            </a:bodyPr>
            <a:lstStyle/>
            <a:p>
              <a:r>
                <a:rPr lang="en-US" dirty="0"/>
                <a:t>1</a:t>
              </a:r>
            </a:p>
          </p:txBody>
        </p:sp>
        <p:cxnSp>
          <p:nvCxnSpPr>
            <p:cNvPr id="6" name="Straight Arrow Connector 5"/>
            <p:cNvCxnSpPr/>
            <p:nvPr/>
          </p:nvCxnSpPr>
          <p:spPr>
            <a:xfrm>
              <a:off x="7460166" y="1901954"/>
              <a:ext cx="11151" cy="32829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281746" y="1566076"/>
              <a:ext cx="245327" cy="369332"/>
            </a:xfrm>
            <a:prstGeom prst="rect">
              <a:avLst/>
            </a:prstGeom>
            <a:noFill/>
            <a:ln>
              <a:solidFill>
                <a:schemeClr val="tx1"/>
              </a:solidFill>
            </a:ln>
          </p:spPr>
          <p:txBody>
            <a:bodyPr wrap="square" rtlCol="0">
              <a:spAutoFit/>
            </a:bodyPr>
            <a:lstStyle/>
            <a:p>
              <a:r>
                <a:rPr lang="en-US" dirty="0"/>
                <a:t>2</a:t>
              </a:r>
            </a:p>
          </p:txBody>
        </p:sp>
        <p:cxnSp>
          <p:nvCxnSpPr>
            <p:cNvPr id="8" name="Straight Arrow Connector 7"/>
            <p:cNvCxnSpPr/>
            <p:nvPr/>
          </p:nvCxnSpPr>
          <p:spPr>
            <a:xfrm flipH="1">
              <a:off x="8803888" y="1984917"/>
              <a:ext cx="161692" cy="24532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8965580" y="1566076"/>
              <a:ext cx="234176" cy="369332"/>
            </a:xfrm>
            <a:prstGeom prst="rect">
              <a:avLst/>
            </a:prstGeom>
            <a:noFill/>
            <a:ln>
              <a:solidFill>
                <a:schemeClr val="tx1"/>
              </a:solidFill>
            </a:ln>
          </p:spPr>
          <p:txBody>
            <a:bodyPr wrap="square" rtlCol="0">
              <a:spAutoFit/>
            </a:bodyPr>
            <a:lstStyle/>
            <a:p>
              <a:r>
                <a:rPr lang="en-US" dirty="0"/>
                <a:t>3</a:t>
              </a:r>
            </a:p>
          </p:txBody>
        </p:sp>
        <p:cxnSp>
          <p:nvCxnSpPr>
            <p:cNvPr id="10" name="Straight Arrow Connector 9"/>
            <p:cNvCxnSpPr/>
            <p:nvPr/>
          </p:nvCxnSpPr>
          <p:spPr>
            <a:xfrm flipH="1">
              <a:off x="9188605" y="1901954"/>
              <a:ext cx="401444" cy="32829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9555458" y="1635435"/>
              <a:ext cx="395868" cy="369332"/>
            </a:xfrm>
            <a:prstGeom prst="rect">
              <a:avLst/>
            </a:prstGeom>
            <a:noFill/>
            <a:ln>
              <a:solidFill>
                <a:schemeClr val="tx1"/>
              </a:solidFill>
            </a:ln>
          </p:spPr>
          <p:txBody>
            <a:bodyPr wrap="square" rtlCol="0">
              <a:spAutoFit/>
            </a:bodyPr>
            <a:lstStyle/>
            <a:p>
              <a:r>
                <a:rPr lang="en-US" dirty="0"/>
                <a:t>4</a:t>
              </a:r>
            </a:p>
          </p:txBody>
        </p:sp>
        <p:cxnSp>
          <p:nvCxnSpPr>
            <p:cNvPr id="12" name="Straight Arrow Connector 11"/>
            <p:cNvCxnSpPr/>
            <p:nvPr/>
          </p:nvCxnSpPr>
          <p:spPr>
            <a:xfrm flipH="1">
              <a:off x="10036098" y="1901954"/>
              <a:ext cx="100361" cy="941607"/>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0036098" y="1537527"/>
              <a:ext cx="195147" cy="369332"/>
            </a:xfrm>
            <a:prstGeom prst="rect">
              <a:avLst/>
            </a:prstGeom>
            <a:noFill/>
            <a:ln>
              <a:solidFill>
                <a:schemeClr val="tx1"/>
              </a:solidFill>
            </a:ln>
          </p:spPr>
          <p:txBody>
            <a:bodyPr wrap="square" rtlCol="0">
              <a:spAutoFit/>
            </a:bodyPr>
            <a:lstStyle/>
            <a:p>
              <a:r>
                <a:rPr lang="en-US" dirty="0"/>
                <a:t>5</a:t>
              </a:r>
            </a:p>
          </p:txBody>
        </p:sp>
        <p:cxnSp>
          <p:nvCxnSpPr>
            <p:cNvPr id="14" name="Straight Arrow Connector 13"/>
            <p:cNvCxnSpPr/>
            <p:nvPr/>
          </p:nvCxnSpPr>
          <p:spPr>
            <a:xfrm flipH="1">
              <a:off x="10917044" y="1901954"/>
              <a:ext cx="390293" cy="205626"/>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11317885" y="1635435"/>
              <a:ext cx="301686" cy="369332"/>
            </a:xfrm>
            <a:prstGeom prst="rect">
              <a:avLst/>
            </a:prstGeom>
            <a:noFill/>
            <a:ln>
              <a:solidFill>
                <a:schemeClr val="tx1"/>
              </a:solidFill>
            </a:ln>
          </p:spPr>
          <p:txBody>
            <a:bodyPr wrap="none" rtlCol="0">
              <a:spAutoFit/>
            </a:bodyPr>
            <a:lstStyle/>
            <a:p>
              <a:r>
                <a:rPr lang="en-US" dirty="0"/>
                <a:t>6</a:t>
              </a:r>
            </a:p>
          </p:txBody>
        </p:sp>
        <p:cxnSp>
          <p:nvCxnSpPr>
            <p:cNvPr id="16" name="Straight Arrow Connector 15"/>
            <p:cNvCxnSpPr/>
            <p:nvPr/>
          </p:nvCxnSpPr>
          <p:spPr>
            <a:xfrm flipH="1" flipV="1">
              <a:off x="10816683" y="3100039"/>
              <a:ext cx="490654" cy="468351"/>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11273280" y="3534937"/>
              <a:ext cx="301686" cy="369332"/>
            </a:xfrm>
            <a:prstGeom prst="rect">
              <a:avLst/>
            </a:prstGeom>
            <a:noFill/>
            <a:ln>
              <a:solidFill>
                <a:schemeClr val="tx1"/>
              </a:solidFill>
            </a:ln>
          </p:spPr>
          <p:txBody>
            <a:bodyPr wrap="none" rtlCol="0">
              <a:spAutoFit/>
            </a:bodyPr>
            <a:lstStyle/>
            <a:p>
              <a:r>
                <a:rPr lang="en-US" dirty="0"/>
                <a:t>7</a:t>
              </a:r>
            </a:p>
          </p:txBody>
        </p:sp>
        <p:cxnSp>
          <p:nvCxnSpPr>
            <p:cNvPr id="18" name="Straight Arrow Connector 17"/>
            <p:cNvCxnSpPr/>
            <p:nvPr/>
          </p:nvCxnSpPr>
          <p:spPr>
            <a:xfrm flipH="1">
              <a:off x="11424123" y="5218771"/>
              <a:ext cx="150843" cy="35683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11499544" y="4849439"/>
              <a:ext cx="301686" cy="369332"/>
            </a:xfrm>
            <a:prstGeom prst="rect">
              <a:avLst/>
            </a:prstGeom>
            <a:noFill/>
            <a:ln>
              <a:solidFill>
                <a:schemeClr val="tx1"/>
              </a:solidFill>
            </a:ln>
          </p:spPr>
          <p:txBody>
            <a:bodyPr wrap="none" rtlCol="0">
              <a:spAutoFit/>
            </a:bodyPr>
            <a:lstStyle/>
            <a:p>
              <a:r>
                <a:rPr lang="en-US" dirty="0"/>
                <a:t>8</a:t>
              </a:r>
            </a:p>
          </p:txBody>
        </p:sp>
        <p:cxnSp>
          <p:nvCxnSpPr>
            <p:cNvPr id="20" name="Straight Arrow Connector 19"/>
            <p:cNvCxnSpPr/>
            <p:nvPr/>
          </p:nvCxnSpPr>
          <p:spPr>
            <a:xfrm flipH="1" flipV="1">
              <a:off x="10816683" y="6066263"/>
              <a:ext cx="295507" cy="178420"/>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11069469" y="6155473"/>
              <a:ext cx="301686" cy="369332"/>
            </a:xfrm>
            <a:prstGeom prst="rect">
              <a:avLst/>
            </a:prstGeom>
            <a:noFill/>
            <a:ln>
              <a:solidFill>
                <a:schemeClr val="tx1"/>
              </a:solidFill>
            </a:ln>
          </p:spPr>
          <p:txBody>
            <a:bodyPr wrap="none" rtlCol="0">
              <a:spAutoFit/>
            </a:bodyPr>
            <a:lstStyle/>
            <a:p>
              <a:r>
                <a:rPr lang="en-US" dirty="0"/>
                <a:t>9</a:t>
              </a:r>
            </a:p>
          </p:txBody>
        </p:sp>
        <p:cxnSp>
          <p:nvCxnSpPr>
            <p:cNvPr id="22" name="Straight Arrow Connector 21"/>
            <p:cNvCxnSpPr/>
            <p:nvPr/>
          </p:nvCxnSpPr>
          <p:spPr>
            <a:xfrm flipV="1">
              <a:off x="9389327" y="4042319"/>
              <a:ext cx="364065" cy="36241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9179975" y="4404732"/>
              <a:ext cx="418704" cy="369332"/>
            </a:xfrm>
            <a:prstGeom prst="rect">
              <a:avLst/>
            </a:prstGeom>
            <a:noFill/>
            <a:ln>
              <a:solidFill>
                <a:schemeClr val="tx1"/>
              </a:solidFill>
            </a:ln>
          </p:spPr>
          <p:txBody>
            <a:bodyPr wrap="none" rtlCol="0">
              <a:spAutoFit/>
            </a:bodyPr>
            <a:lstStyle/>
            <a:p>
              <a:r>
                <a:rPr lang="en-US" dirty="0"/>
                <a:t>10</a:t>
              </a:r>
            </a:p>
          </p:txBody>
        </p:sp>
        <p:cxnSp>
          <p:nvCxnSpPr>
            <p:cNvPr id="24" name="Straight Arrow Connector 23"/>
            <p:cNvCxnSpPr/>
            <p:nvPr/>
          </p:nvCxnSpPr>
          <p:spPr>
            <a:xfrm flipV="1">
              <a:off x="8803888" y="4042319"/>
              <a:ext cx="80846" cy="362413"/>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5" name="TextBox 24"/>
            <p:cNvSpPr txBox="1"/>
            <p:nvPr/>
          </p:nvSpPr>
          <p:spPr>
            <a:xfrm>
              <a:off x="8546876" y="4366374"/>
              <a:ext cx="418704" cy="369332"/>
            </a:xfrm>
            <a:prstGeom prst="rect">
              <a:avLst/>
            </a:prstGeom>
            <a:noFill/>
            <a:ln>
              <a:solidFill>
                <a:schemeClr val="tx1"/>
              </a:solidFill>
            </a:ln>
          </p:spPr>
          <p:txBody>
            <a:bodyPr wrap="none" rtlCol="0">
              <a:spAutoFit/>
            </a:bodyPr>
            <a:lstStyle/>
            <a:p>
              <a:r>
                <a:rPr lang="en-US" dirty="0"/>
                <a:t>11</a:t>
              </a:r>
            </a:p>
          </p:txBody>
        </p:sp>
        <p:cxnSp>
          <p:nvCxnSpPr>
            <p:cNvPr id="26" name="Straight Arrow Connector 25"/>
            <p:cNvCxnSpPr/>
            <p:nvPr/>
          </p:nvCxnSpPr>
          <p:spPr>
            <a:xfrm flipV="1">
              <a:off x="7794702" y="2985404"/>
              <a:ext cx="691376" cy="762079"/>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7" name="TextBox 26"/>
            <p:cNvSpPr txBox="1"/>
            <p:nvPr/>
          </p:nvSpPr>
          <p:spPr>
            <a:xfrm>
              <a:off x="7465741" y="3672987"/>
              <a:ext cx="418704" cy="369332"/>
            </a:xfrm>
            <a:prstGeom prst="rect">
              <a:avLst/>
            </a:prstGeom>
            <a:noFill/>
            <a:ln>
              <a:solidFill>
                <a:schemeClr val="tx1"/>
              </a:solidFill>
            </a:ln>
          </p:spPr>
          <p:txBody>
            <a:bodyPr wrap="none" rtlCol="0">
              <a:spAutoFit/>
            </a:bodyPr>
            <a:lstStyle/>
            <a:p>
              <a:r>
                <a:rPr lang="en-US" dirty="0"/>
                <a:t>12</a:t>
              </a:r>
            </a:p>
          </p:txBody>
        </p:sp>
        <p:cxnSp>
          <p:nvCxnSpPr>
            <p:cNvPr id="28" name="Straight Arrow Connector 27"/>
            <p:cNvCxnSpPr/>
            <p:nvPr/>
          </p:nvCxnSpPr>
          <p:spPr>
            <a:xfrm flipV="1">
              <a:off x="6820667" y="3478175"/>
              <a:ext cx="193450" cy="426094"/>
            </a:xfrm>
            <a:prstGeom prst="straightConnector1">
              <a:avLst/>
            </a:prstGeom>
            <a:ln>
              <a:solidFill>
                <a:schemeClr val="tx1"/>
              </a:solidFill>
              <a:tailEnd type="triangle"/>
            </a:ln>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6595413" y="3863231"/>
              <a:ext cx="418704" cy="369332"/>
            </a:xfrm>
            <a:prstGeom prst="rect">
              <a:avLst/>
            </a:prstGeom>
            <a:noFill/>
            <a:ln>
              <a:solidFill>
                <a:schemeClr val="tx1"/>
              </a:solidFill>
            </a:ln>
          </p:spPr>
          <p:txBody>
            <a:bodyPr wrap="none" rtlCol="0">
              <a:spAutoFit/>
            </a:bodyPr>
            <a:lstStyle/>
            <a:p>
              <a:r>
                <a:rPr lang="en-US" dirty="0"/>
                <a:t>13</a:t>
              </a:r>
            </a:p>
          </p:txBody>
        </p:sp>
      </p:grpSp>
      <p:sp>
        <p:nvSpPr>
          <p:cNvPr id="30" name="TextBox 29"/>
          <p:cNvSpPr txBox="1"/>
          <p:nvPr/>
        </p:nvSpPr>
        <p:spPr>
          <a:xfrm>
            <a:off x="361211" y="4132729"/>
            <a:ext cx="4478864" cy="2492990"/>
          </a:xfrm>
          <a:prstGeom prst="rect">
            <a:avLst/>
          </a:prstGeom>
          <a:noFill/>
        </p:spPr>
        <p:txBody>
          <a:bodyPr wrap="square" rtlCol="0">
            <a:spAutoFit/>
          </a:bodyPr>
          <a:lstStyle/>
          <a:p>
            <a:pPr marL="342900" indent="-342900">
              <a:buAutoNum type="arabicPeriod"/>
            </a:pPr>
            <a:r>
              <a:rPr lang="en-US" sz="1200" b="1" dirty="0">
                <a:latin typeface="Arial" panose="020B0604020202020204" pitchFamily="34" charset="0"/>
                <a:cs typeface="Arial" panose="020B0604020202020204" pitchFamily="34" charset="0"/>
              </a:rPr>
              <a:t>Front Sight</a:t>
            </a:r>
          </a:p>
          <a:p>
            <a:pPr marL="342900" indent="-342900">
              <a:buAutoNum type="arabicPeriod"/>
            </a:pPr>
            <a:r>
              <a:rPr lang="en-US" sz="1200" b="1" dirty="0">
                <a:latin typeface="Arial" panose="020B0604020202020204" pitchFamily="34" charset="0"/>
                <a:cs typeface="Arial" panose="020B0604020202020204" pitchFamily="34" charset="0"/>
              </a:rPr>
              <a:t>Slide</a:t>
            </a:r>
          </a:p>
          <a:p>
            <a:pPr marL="342900" indent="-342900">
              <a:buAutoNum type="arabicPeriod"/>
            </a:pPr>
            <a:r>
              <a:rPr lang="en-US" sz="1200" b="1" dirty="0">
                <a:latin typeface="Arial" panose="020B0604020202020204" pitchFamily="34" charset="0"/>
                <a:cs typeface="Arial" panose="020B0604020202020204" pitchFamily="34" charset="0"/>
              </a:rPr>
              <a:t>Barrel</a:t>
            </a:r>
          </a:p>
          <a:p>
            <a:pPr marL="342900" indent="-342900">
              <a:buAutoNum type="arabicPeriod"/>
            </a:pPr>
            <a:r>
              <a:rPr lang="en-US" sz="1200" b="1" dirty="0">
                <a:latin typeface="Arial" panose="020B0604020202020204" pitchFamily="34" charset="0"/>
                <a:cs typeface="Arial" panose="020B0604020202020204" pitchFamily="34" charset="0"/>
              </a:rPr>
              <a:t>Loaded Chamber Indicator (LCI</a:t>
            </a:r>
            <a:r>
              <a:rPr lang="en-US" sz="1200" dirty="0">
                <a:latin typeface="Arial" panose="020B0604020202020204" pitchFamily="34" charset="0"/>
                <a:cs typeface="Arial" panose="020B0604020202020204" pitchFamily="34" charset="0"/>
              </a:rPr>
              <a:t>)</a:t>
            </a:r>
          </a:p>
          <a:p>
            <a:pPr marL="342900" indent="-342900">
              <a:buAutoNum type="arabicPeriod"/>
            </a:pPr>
            <a:r>
              <a:rPr lang="en-US" sz="1200" b="1" dirty="0">
                <a:latin typeface="Arial" panose="020B0604020202020204" pitchFamily="34" charset="0"/>
                <a:cs typeface="Arial" panose="020B0604020202020204" pitchFamily="34" charset="0"/>
              </a:rPr>
              <a:t>Ambidextrous Slide Catch Lever</a:t>
            </a:r>
          </a:p>
          <a:p>
            <a:pPr marL="342900" indent="-342900">
              <a:buAutoNum type="arabicPeriod"/>
            </a:pPr>
            <a:r>
              <a:rPr lang="en-US" sz="1200" b="1" dirty="0">
                <a:latin typeface="Arial" panose="020B0604020202020204" pitchFamily="34" charset="0"/>
                <a:cs typeface="Arial" panose="020B0604020202020204" pitchFamily="34" charset="0"/>
              </a:rPr>
              <a:t>Rear Sight Plate</a:t>
            </a:r>
          </a:p>
          <a:p>
            <a:pPr marL="342900" indent="-342900">
              <a:buAutoNum type="arabicPeriod"/>
            </a:pPr>
            <a:r>
              <a:rPr lang="en-US" sz="1200" b="1" dirty="0">
                <a:latin typeface="Arial" panose="020B0604020202020204" pitchFamily="34" charset="0"/>
                <a:cs typeface="Arial" panose="020B0604020202020204" pitchFamily="34" charset="0"/>
              </a:rPr>
              <a:t>Ambidextrous Manual Safety</a:t>
            </a:r>
          </a:p>
          <a:p>
            <a:pPr marL="342900" indent="-342900">
              <a:buAutoNum type="arabicPeriod"/>
            </a:pPr>
            <a:r>
              <a:rPr lang="en-US" sz="1200" b="1" dirty="0">
                <a:latin typeface="Arial" panose="020B0604020202020204" pitchFamily="34" charset="0"/>
                <a:cs typeface="Arial" panose="020B0604020202020204" pitchFamily="34" charset="0"/>
              </a:rPr>
              <a:t>Lanyard Loop</a:t>
            </a:r>
          </a:p>
          <a:p>
            <a:pPr marL="342900" indent="-342900">
              <a:buAutoNum type="arabicPeriod"/>
            </a:pPr>
            <a:r>
              <a:rPr lang="en-US" sz="1200" b="1" dirty="0">
                <a:latin typeface="Arial" panose="020B0604020202020204" pitchFamily="34" charset="0"/>
                <a:cs typeface="Arial" panose="020B0604020202020204" pitchFamily="34" charset="0"/>
              </a:rPr>
              <a:t>Magazine (17 Rd Pictured)</a:t>
            </a:r>
          </a:p>
          <a:p>
            <a:pPr marL="342900" indent="-342900">
              <a:buAutoNum type="arabicPeriod"/>
            </a:pPr>
            <a:r>
              <a:rPr lang="en-US" sz="1200" b="1" dirty="0">
                <a:latin typeface="Arial" panose="020B0604020202020204" pitchFamily="34" charset="0"/>
                <a:cs typeface="Arial" panose="020B0604020202020204" pitchFamily="34" charset="0"/>
              </a:rPr>
              <a:t>Magazine Catch </a:t>
            </a:r>
          </a:p>
          <a:p>
            <a:pPr marL="342900" indent="-342900">
              <a:buAutoNum type="arabicPeriod"/>
            </a:pPr>
            <a:r>
              <a:rPr lang="en-US" sz="1200" b="1" dirty="0">
                <a:latin typeface="Arial" panose="020B0604020202020204" pitchFamily="34" charset="0"/>
                <a:cs typeface="Arial" panose="020B0604020202020204" pitchFamily="34" charset="0"/>
              </a:rPr>
              <a:t>Trigger</a:t>
            </a:r>
          </a:p>
          <a:p>
            <a:pPr marL="342900" indent="-342900">
              <a:buAutoNum type="arabicPeriod"/>
            </a:pPr>
            <a:r>
              <a:rPr lang="en-US" sz="1200" b="1" dirty="0">
                <a:latin typeface="Arial" panose="020B0604020202020204" pitchFamily="34" charset="0"/>
                <a:cs typeface="Arial" panose="020B0604020202020204" pitchFamily="34" charset="0"/>
              </a:rPr>
              <a:t>Takedown Lever</a:t>
            </a:r>
          </a:p>
          <a:p>
            <a:pPr marL="342900" indent="-342900">
              <a:buAutoNum type="arabicPeriod"/>
            </a:pPr>
            <a:r>
              <a:rPr lang="en-US" sz="1200" b="1" dirty="0">
                <a:latin typeface="Arial" panose="020B0604020202020204" pitchFamily="34" charset="0"/>
                <a:cs typeface="Arial" panose="020B0604020202020204" pitchFamily="34" charset="0"/>
              </a:rPr>
              <a:t>MIL-STD 1913 Rail</a:t>
            </a:r>
          </a:p>
        </p:txBody>
      </p:sp>
      <p:sp>
        <p:nvSpPr>
          <p:cNvPr id="31" name="TextBox 30"/>
          <p:cNvSpPr txBox="1"/>
          <p:nvPr/>
        </p:nvSpPr>
        <p:spPr>
          <a:xfrm>
            <a:off x="3563495" y="724966"/>
            <a:ext cx="2766400" cy="523220"/>
          </a:xfrm>
          <a:prstGeom prst="rect">
            <a:avLst/>
          </a:prstGeom>
          <a:noFill/>
        </p:spPr>
        <p:txBody>
          <a:bodyPr wrap="square" rtlCol="0">
            <a:spAutoFit/>
          </a:bodyPr>
          <a:lstStyle/>
          <a:p>
            <a:r>
              <a:rPr lang="en-US" sz="2800" u="sng" dirty="0">
                <a:latin typeface="Arial" panose="020B0604020202020204" pitchFamily="34" charset="0"/>
                <a:cs typeface="Arial" panose="020B0604020202020204" pitchFamily="34" charset="0"/>
              </a:rPr>
              <a:t>Parts Diagram</a:t>
            </a:r>
          </a:p>
        </p:txBody>
      </p:sp>
    </p:spTree>
    <p:extLst>
      <p:ext uri="{BB962C8B-B14F-4D97-AF65-F5344CB8AC3E}">
        <p14:creationId xmlns:p14="http://schemas.microsoft.com/office/powerpoint/2010/main" val="285794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4621</TotalTime>
  <Words>837</Words>
  <Application>Microsoft Office PowerPoint</Application>
  <PresentationFormat>On-screen Show (4:3)</PresentationFormat>
  <Paragraphs>190</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Sipes, Kevin L SFC MIL USA TRADOC</dc:creator>
  <cp:lastModifiedBy>kalen peugh</cp:lastModifiedBy>
  <cp:revision>158</cp:revision>
  <cp:lastPrinted>2020-02-19T15:20:26Z</cp:lastPrinted>
  <dcterms:created xsi:type="dcterms:W3CDTF">2018-09-26T09:24:46Z</dcterms:created>
  <dcterms:modified xsi:type="dcterms:W3CDTF">2023-12-06T03:52:12Z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