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0.jpg" ContentType="image/jpeg"/>
  <Override PartName="/ppt/notesSlides/notesSlide12.xml" ContentType="application/vnd.openxmlformats-officedocument.presentationml.notesSlide+xml"/>
  <Override PartName="/ppt/media/image11.jpg" ContentType="image/jpeg"/>
  <Override PartName="/ppt/notesSlides/notesSlide13.xml" ContentType="application/vnd.openxmlformats-officedocument.presentationml.notesSlide+xml"/>
  <Override PartName="/ppt/media/image12.jpg" ContentType="image/jpeg"/>
  <Override PartName="/ppt/notesSlides/notesSlide14.xml" ContentType="application/vnd.openxmlformats-officedocument.presentationml.notesSlide+xml"/>
  <Override PartName="/ppt/media/image13.jpg" ContentType="image/jpeg"/>
  <Override PartName="/ppt/notesSlides/notesSlide15.xml" ContentType="application/vnd.openxmlformats-officedocument.presentationml.notesSlide+xml"/>
  <Override PartName="/ppt/media/image14.jpg" ContentType="image/jpeg"/>
  <Override PartName="/ppt/notesSlides/notesSlide16.xml" ContentType="application/vnd.openxmlformats-officedocument.presentationml.notesSlide+xml"/>
  <Override PartName="/ppt/media/image15.jpg" ContentType="image/jpeg"/>
  <Override PartName="/ppt/notesSlides/notesSlide17.xml" ContentType="application/vnd.openxmlformats-officedocument.presentationml.notesSlide+xml"/>
  <Override PartName="/ppt/media/image16.jpg" ContentType="image/jpeg"/>
  <Override PartName="/ppt/notesSlides/notesSlide18.xml" ContentType="application/vnd.openxmlformats-officedocument.presentationml.notesSlide+xml"/>
  <Override PartName="/ppt/media/image17.jpg" ContentType="image/jpeg"/>
  <Override PartName="/ppt/notesSlides/notesSlide19.xml" ContentType="application/vnd.openxmlformats-officedocument.presentationml.notesSlide+xml"/>
  <Override PartName="/ppt/media/image18.jpg" ContentType="image/jpeg"/>
  <Override PartName="/ppt/notesSlides/notesSlide20.xml" ContentType="application/vnd.openxmlformats-officedocument.presentationml.notesSlide+xml"/>
  <Override PartName="/ppt/media/image19.jpg" ContentType="image/jpeg"/>
  <Override PartName="/ppt/notesSlides/notesSlide21.xml" ContentType="application/vnd.openxmlformats-officedocument.presentationml.notesSlide+xml"/>
  <Override PartName="/ppt/media/image20.jp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79" r:id="rId3"/>
    <p:sldId id="280" r:id="rId4"/>
    <p:sldId id="259" r:id="rId5"/>
    <p:sldId id="260" r:id="rId6"/>
    <p:sldId id="261" r:id="rId7"/>
    <p:sldId id="262" r:id="rId8"/>
    <p:sldId id="263" r:id="rId9"/>
    <p:sldId id="264" r:id="rId10"/>
    <p:sldId id="258"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3655" autoAdjust="0"/>
  </p:normalViewPr>
  <p:slideViewPr>
    <p:cSldViewPr snapToGrid="0">
      <p:cViewPr varScale="1">
        <p:scale>
          <a:sx n="75" d="100"/>
          <a:sy n="75" d="100"/>
        </p:scale>
        <p:origin x="64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14CE5-2273-40DD-ADD5-78133E2C284D}" type="datetimeFigureOut">
              <a:rPr lang="en-US" smtClean="0"/>
              <a:t>11/15/2019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87F10-51C8-4184-B7B6-22F3A6C22798}" type="slidenum">
              <a:rPr lang="en-US" smtClean="0"/>
              <a:t>‹#›</a:t>
            </a:fld>
            <a:endParaRPr lang="en-US"/>
          </a:p>
        </p:txBody>
      </p:sp>
    </p:spTree>
    <p:extLst>
      <p:ext uri="{BB962C8B-B14F-4D97-AF65-F5344CB8AC3E}">
        <p14:creationId xmlns:p14="http://schemas.microsoft.com/office/powerpoint/2010/main" val="496378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baseline="0" dirty="0" smtClean="0"/>
              <a:t> by asking pointed question to get concrete knowledge of the class:</a:t>
            </a:r>
          </a:p>
          <a:p>
            <a:endParaRPr lang="en-US" baseline="0" dirty="0" smtClean="0"/>
          </a:p>
          <a:p>
            <a:r>
              <a:rPr lang="en-US" baseline="0" dirty="0" smtClean="0"/>
              <a:t>Example questions</a:t>
            </a:r>
          </a:p>
          <a:p>
            <a:endParaRPr lang="en-US" baseline="0" dirty="0" smtClean="0"/>
          </a:p>
          <a:p>
            <a:r>
              <a:rPr lang="en-US" baseline="0" dirty="0" smtClean="0"/>
              <a:t>What is Stability?</a:t>
            </a:r>
          </a:p>
          <a:p>
            <a:endParaRPr lang="en-US" baseline="0" dirty="0" smtClean="0"/>
          </a:p>
          <a:p>
            <a:r>
              <a:rPr lang="en-US" baseline="0" dirty="0" smtClean="0"/>
              <a:t>What is support?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12F6355-E714-4160-8C44-8CB755025E2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01749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Soldier focuses on getting as stable a position as is possible throughout the pre-shot, shot, and post-shot process. A good rule of thumb for Soldiers to remember is the more contact their body has with the ground, the more stable their position will be. The amount of contact they have with the ground is driven by the situation they are in and tactics required to win the fight. </a:t>
            </a:r>
          </a:p>
          <a:p>
            <a:r>
              <a:rPr lang="en-US" dirty="0">
                <a:latin typeface="Arial" panose="020B0604020202020204" pitchFamily="34" charset="0"/>
                <a:cs typeface="Arial" panose="020B0604020202020204" pitchFamily="34" charset="0"/>
              </a:rPr>
              <a:t>The most important thing for Soldiers to remember is that they have to practice these positions frequently in order to know where their natural point of aim is for any specific position. Dry fire should be done in the kit that the Soldier normally wears on a regular basis, so that they get an idea of the restrictive nature of their equipment. This also leads to the Soldier being able to efficiently transfer between positions and master stability under optimal conditions, so that when the variables of battlefield calculus are introduced, the Soldier can rely on the 'muscle memory' they have built through multiple repetitions of building a stable position</a:t>
            </a:r>
          </a:p>
          <a:p>
            <a:r>
              <a:rPr lang="en-US" dirty="0">
                <a:latin typeface="Arial" panose="020B0604020202020204" pitchFamily="34" charset="0"/>
                <a:cs typeface="Arial" panose="020B0604020202020204" pitchFamily="34" charset="0"/>
              </a:rPr>
              <a:t>There is a misleading statement in the words ‘comfortable position.’ To most, it implies that there should be no discomfort at all. In truth, it means that the Soldier may be losing feeling in their non-firing arm due to the tension of a sling-wrap, or their foot is falling asleep from sitting on it. A stable, comfortable position means that I can hold that position for long periods of time without having to rely on any (or minimal) muscle usage to do so. </a:t>
            </a:r>
          </a:p>
          <a:p>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989116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39700"/>
            <a:ext cx="4876800" cy="2743200"/>
          </a:xfrm>
        </p:spPr>
      </p:sp>
      <p:sp>
        <p:nvSpPr>
          <p:cNvPr id="3" name="Notes Placeholder 2"/>
          <p:cNvSpPr>
            <a:spLocks noGrp="1"/>
          </p:cNvSpPr>
          <p:nvPr>
            <p:ph type="body" idx="1"/>
          </p:nvPr>
        </p:nvSpPr>
        <p:spPr>
          <a:xfrm>
            <a:off x="274320" y="3048001"/>
            <a:ext cx="6423660" cy="5551488"/>
          </a:xfrm>
        </p:spPr>
        <p:txBody>
          <a:bodyPr>
            <a:normAutofit/>
          </a:bodyPr>
          <a:lstStyle/>
          <a:p>
            <a:r>
              <a:rPr lang="en-US" dirty="0"/>
              <a:t>The standing position is the most rapidly achieved position. It has to be practiced as a part of Table III, so that there is a solid understanding of what their natural point of aim is, and how to get a steady position with all their kit. </a:t>
            </a:r>
          </a:p>
          <a:p>
            <a:r>
              <a:rPr lang="en-US" dirty="0"/>
              <a:t> To achieve a standing unsupported position, the </a:t>
            </a:r>
            <a:r>
              <a:rPr lang="en-US" dirty="0">
                <a:latin typeface="Arial" panose="020B0604020202020204" pitchFamily="34" charset="0"/>
                <a:cs typeface="Arial" panose="020B0604020202020204" pitchFamily="34" charset="0"/>
              </a:rPr>
              <a:t>Soldier</a:t>
            </a:r>
            <a:r>
              <a:rPr lang="en-US" dirty="0"/>
              <a:t> starts with the feet, spread shoulder width apart in a fighter’s stance. Weight should be on the balls of the feet, providing the </a:t>
            </a:r>
            <a:r>
              <a:rPr lang="en-US" dirty="0">
                <a:latin typeface="Arial" panose="020B0604020202020204" pitchFamily="34" charset="0"/>
                <a:cs typeface="Arial" panose="020B0604020202020204" pitchFamily="34" charset="0"/>
              </a:rPr>
              <a:t>Soldier</a:t>
            </a:r>
            <a:r>
              <a:rPr lang="en-US" dirty="0"/>
              <a:t> with a aggressively leaning stance. The non-firing foot should be approximately a half-step forward from the firing foot. The knees are slightly flexed to help absorb recoil. </a:t>
            </a:r>
          </a:p>
          <a:p>
            <a:r>
              <a:rPr lang="en-US" dirty="0"/>
              <a:t>The </a:t>
            </a:r>
            <a:r>
              <a:rPr lang="en-US" dirty="0">
                <a:latin typeface="Arial" panose="020B0604020202020204" pitchFamily="34" charset="0"/>
                <a:cs typeface="Arial" panose="020B0604020202020204" pitchFamily="34" charset="0"/>
              </a:rPr>
              <a:t>Soldier</a:t>
            </a:r>
            <a:r>
              <a:rPr lang="en-US" dirty="0"/>
              <a:t>’s hips are squared as much as possible with the target. This is not to ensure that the plates are in-line with the target, but to ensure that the maximum amount of body is behind the weapon for recoil management. Transitions to multiple threat targets are conducted by moving from the hips. </a:t>
            </a:r>
          </a:p>
          <a:p>
            <a:r>
              <a:rPr lang="en-US" dirty="0"/>
              <a:t>The buttstock is mid to high in the </a:t>
            </a:r>
            <a:r>
              <a:rPr lang="en-US" dirty="0">
                <a:latin typeface="Arial" panose="020B0604020202020204" pitchFamily="34" charset="0"/>
                <a:cs typeface="Arial" panose="020B0604020202020204" pitchFamily="34" charset="0"/>
              </a:rPr>
              <a:t>Soldier</a:t>
            </a:r>
            <a:r>
              <a:rPr lang="en-US" dirty="0"/>
              <a:t>’s shoulder, the weapon is brought to the head, not the other way around. The firing arm is located in close to the </a:t>
            </a:r>
            <a:r>
              <a:rPr lang="en-US" dirty="0">
                <a:latin typeface="Arial" panose="020B0604020202020204" pitchFamily="34" charset="0"/>
                <a:cs typeface="Arial" panose="020B0604020202020204" pitchFamily="34" charset="0"/>
              </a:rPr>
              <a:t>Soldier</a:t>
            </a:r>
            <a:r>
              <a:rPr lang="en-US" dirty="0"/>
              <a:t>, with the firing hand high on the pistol grip, allowing for maximum mechanical advantage on the trigger. </a:t>
            </a:r>
          </a:p>
          <a:p>
            <a:endParaRPr lang="en-US" dirty="0"/>
          </a:p>
          <a:p>
            <a:r>
              <a:rPr lang="en-US" dirty="0"/>
              <a:t>The non-firing hand is located as far forward as comfortable for the </a:t>
            </a:r>
            <a:r>
              <a:rPr lang="en-US" dirty="0">
                <a:latin typeface="Arial" panose="020B0604020202020204" pitchFamily="34" charset="0"/>
                <a:cs typeface="Arial" panose="020B0604020202020204" pitchFamily="34" charset="0"/>
              </a:rPr>
              <a:t>Soldier</a:t>
            </a:r>
            <a:r>
              <a:rPr lang="en-US" dirty="0"/>
              <a:t> to be able to transition rapidly and efficiently between threats. The Non-firing hand should not be on the magazine well, as putting it there while transitioning between threats from the standing will cause over-correction of the threat, increasing the engagement time. </a:t>
            </a:r>
          </a:p>
          <a:p>
            <a:r>
              <a:rPr lang="en-US" dirty="0"/>
              <a:t>The analogy used is if I place my hand at the back end of a pen, I can write my name. It may look like a five-year-old has done it, but I can write my name. I get much more precise when I choke up on the business end of the pen, I can write my name with economy of motion, and do it much more rapidly. </a:t>
            </a:r>
          </a:p>
          <a:p>
            <a:r>
              <a:rPr lang="en-US" dirty="0"/>
              <a:t>It is the same way with our rifle. The non-firing hand should be out as far as is comfortable for the shooter so that rapid, efficient transitions are possible. </a:t>
            </a:r>
          </a:p>
          <a:p>
            <a:r>
              <a:rPr lang="en-US" dirty="0"/>
              <a:t>The benefit to this position is a </a:t>
            </a:r>
            <a:r>
              <a:rPr lang="en-US" dirty="0">
                <a:latin typeface="Arial" panose="020B0604020202020204" pitchFamily="34" charset="0"/>
                <a:cs typeface="Arial" panose="020B0604020202020204" pitchFamily="34" charset="0"/>
              </a:rPr>
              <a:t>Soldier</a:t>
            </a:r>
            <a:r>
              <a:rPr lang="en-US" dirty="0"/>
              <a:t> with practice can get a shot off to approximately 50 meters with a reasonable expectation of hitting in the lethal zone. The drawback is, without that training, </a:t>
            </a:r>
            <a:r>
              <a:rPr lang="en-US" dirty="0">
                <a:latin typeface="Arial" panose="020B0604020202020204" pitchFamily="34" charset="0"/>
                <a:cs typeface="Arial" panose="020B0604020202020204" pitchFamily="34" charset="0"/>
              </a:rPr>
              <a:t>Soldier</a:t>
            </a:r>
            <a:r>
              <a:rPr lang="en-US" dirty="0"/>
              <a:t>s do not have enough practical experience to feel confident engaging targets at this distance.  Incorporation of a good two-point sling can make this position much more stable.</a:t>
            </a:r>
          </a:p>
        </p:txBody>
      </p:sp>
      <p:sp>
        <p:nvSpPr>
          <p:cNvPr id="4" name="Slide Number Placeholder 3"/>
          <p:cNvSpPr>
            <a:spLocks noGrp="1"/>
          </p:cNvSpPr>
          <p:nvPr>
            <p:ph type="sldNum" sz="quarter" idx="10"/>
          </p:nvPr>
        </p:nvSpPr>
        <p:spPr/>
        <p:txBody>
          <a:bodyPr/>
          <a:lstStyle/>
          <a:p>
            <a:pPr>
              <a:defRPr/>
            </a:pPr>
            <a:fld id="{0FEB68C0-E58A-4475-B126-CA6C47CBA3DE}"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075907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39700"/>
            <a:ext cx="4876800" cy="2743200"/>
          </a:xfrm>
        </p:spPr>
      </p:sp>
      <p:sp>
        <p:nvSpPr>
          <p:cNvPr id="3" name="Notes Placeholder 2"/>
          <p:cNvSpPr>
            <a:spLocks noGrp="1"/>
          </p:cNvSpPr>
          <p:nvPr>
            <p:ph type="body" idx="1"/>
          </p:nvPr>
        </p:nvSpPr>
        <p:spPr/>
        <p:txBody>
          <a:bodyPr/>
          <a:lstStyle/>
          <a:p>
            <a:r>
              <a:rPr lang="en-US" dirty="0"/>
              <a:t>Standing supported is the same as the Standing Unsupported. The only difference being the integration of some form of support. The </a:t>
            </a:r>
            <a:r>
              <a:rPr lang="en-US" dirty="0">
                <a:latin typeface="Arial" panose="020B0604020202020204" pitchFamily="34" charset="0"/>
                <a:cs typeface="Arial" panose="020B0604020202020204" pitchFamily="34" charset="0"/>
              </a:rPr>
              <a:t>Soldier </a:t>
            </a:r>
            <a:r>
              <a:rPr lang="en-US" dirty="0"/>
              <a:t>places their non-firing hand up against the support and makes either an ‘L’ or ‘C’ grip of the weapon with their palm placed flat against the support. . It has to be practiced as a part of Table III, so that there is a solid understanding of what their natural point of aim is, and how to get a steady position with all their kit. </a:t>
            </a:r>
          </a:p>
          <a:p>
            <a:endParaRPr lang="en-US" dirty="0"/>
          </a:p>
          <a:p>
            <a:r>
              <a:rPr lang="en-US" dirty="0"/>
              <a:t>The Firing leg should be applying forward pressure into the support. This will help to stabilize the </a:t>
            </a:r>
            <a:r>
              <a:rPr lang="en-US" dirty="0">
                <a:latin typeface="Arial" panose="020B0604020202020204" pitchFamily="34" charset="0"/>
                <a:cs typeface="Arial" panose="020B0604020202020204" pitchFamily="34" charset="0"/>
              </a:rPr>
              <a:t>Soldier</a:t>
            </a:r>
            <a:r>
              <a:rPr lang="en-US" dirty="0"/>
              <a:t>’s firing position. The benefit over the standing unsupported is </a:t>
            </a:r>
            <a:r>
              <a:rPr lang="en-US" dirty="0">
                <a:latin typeface="Arial" panose="020B0604020202020204" pitchFamily="34" charset="0"/>
                <a:cs typeface="Arial" panose="020B0604020202020204" pitchFamily="34" charset="0"/>
              </a:rPr>
              <a:t>Soldier</a:t>
            </a:r>
            <a:r>
              <a:rPr lang="en-US" dirty="0"/>
              <a:t>s can get a shot off more efficiently at longer distances. The drawback to using this position is that it makes it more challenging for </a:t>
            </a:r>
            <a:r>
              <a:rPr lang="en-US" dirty="0">
                <a:latin typeface="Arial" panose="020B0604020202020204" pitchFamily="34" charset="0"/>
                <a:cs typeface="Arial" panose="020B0604020202020204" pitchFamily="34" charset="0"/>
              </a:rPr>
              <a:t>Soldier</a:t>
            </a:r>
            <a:r>
              <a:rPr lang="en-US" dirty="0"/>
              <a:t>s to determine where threats are due to the reduction of their field of view. It also has to be trained prior to coming out to the range as a part of table III so that Paratroopers have a solid understanding of transitioning between targets. </a:t>
            </a:r>
          </a:p>
        </p:txBody>
      </p:sp>
      <p:sp>
        <p:nvSpPr>
          <p:cNvPr id="4" name="Slide Number Placeholder 3"/>
          <p:cNvSpPr>
            <a:spLocks noGrp="1"/>
          </p:cNvSpPr>
          <p:nvPr>
            <p:ph type="sldNum" sz="quarter" idx="10"/>
          </p:nvPr>
        </p:nvSpPr>
        <p:spPr/>
        <p:txBody>
          <a:bodyPr/>
          <a:lstStyle/>
          <a:p>
            <a:pPr>
              <a:defRPr/>
            </a:pPr>
            <a:fld id="{0FEB68C0-E58A-4475-B126-CA6C47CBA3DE}"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47548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39700"/>
            <a:ext cx="4876800" cy="2743200"/>
          </a:xfrm>
        </p:spPr>
      </p:sp>
      <p:sp>
        <p:nvSpPr>
          <p:cNvPr id="3" name="Notes Placeholder 2"/>
          <p:cNvSpPr>
            <a:spLocks noGrp="1"/>
          </p:cNvSpPr>
          <p:nvPr>
            <p:ph type="body" idx="1"/>
          </p:nvPr>
        </p:nvSpPr>
        <p:spPr>
          <a:xfrm>
            <a:off x="289560" y="2883693"/>
            <a:ext cx="6355079" cy="5715795"/>
          </a:xfrm>
        </p:spPr>
        <p:txBody>
          <a:bodyPr>
            <a:normAutofit/>
          </a:bodyPr>
          <a:lstStyle/>
          <a:p>
            <a:r>
              <a:rPr lang="en-US" dirty="0"/>
              <a:t>The Kneeling unsupported position is one of the most commonly used positions in combat, and also one of the positions that causes </a:t>
            </a:r>
            <a:r>
              <a:rPr lang="en-US" dirty="0">
                <a:latin typeface="Arial" panose="020B0604020202020204" pitchFamily="34" charset="0"/>
                <a:cs typeface="Arial" panose="020B0604020202020204" pitchFamily="34" charset="0"/>
              </a:rPr>
              <a:t>Soldier</a:t>
            </a:r>
            <a:r>
              <a:rPr lang="en-US" dirty="0"/>
              <a:t>s issues during Table VI (qualification). . It has to be practiced as a part of Table III, so that there is a solid understanding of what their natural point of aim is, and how to get a steady position with all their kit. </a:t>
            </a:r>
          </a:p>
          <a:p>
            <a:endParaRPr lang="en-US" dirty="0"/>
          </a:p>
          <a:p>
            <a:r>
              <a:rPr lang="en-US" dirty="0"/>
              <a:t>The position is assumed from the standing by taking a half-step forward with the non firing leg. The firing leg goes perpendicular to the target or sector. The </a:t>
            </a:r>
            <a:r>
              <a:rPr lang="en-US" dirty="0">
                <a:latin typeface="Arial" panose="020B0604020202020204" pitchFamily="34" charset="0"/>
                <a:cs typeface="Arial" panose="020B0604020202020204" pitchFamily="34" charset="0"/>
              </a:rPr>
              <a:t>Soldier</a:t>
            </a:r>
            <a:r>
              <a:rPr lang="en-US" dirty="0"/>
              <a:t>’s legs should be in an ‘L’ shape, providing as stable a platform as possible. </a:t>
            </a:r>
          </a:p>
          <a:p>
            <a:r>
              <a:rPr lang="en-US" dirty="0"/>
              <a:t>The </a:t>
            </a:r>
            <a:r>
              <a:rPr lang="en-US" dirty="0">
                <a:latin typeface="Arial" panose="020B0604020202020204" pitchFamily="34" charset="0"/>
                <a:cs typeface="Arial" panose="020B0604020202020204" pitchFamily="34" charset="0"/>
              </a:rPr>
              <a:t>Soldier</a:t>
            </a:r>
            <a:r>
              <a:rPr lang="en-US" dirty="0"/>
              <a:t> needs to get as low to the ground as possible, remembering that the lower the center of gravity, the more stable they become. The </a:t>
            </a:r>
            <a:r>
              <a:rPr lang="en-US" dirty="0">
                <a:latin typeface="Arial" panose="020B0604020202020204" pitchFamily="34" charset="0"/>
                <a:cs typeface="Arial" panose="020B0604020202020204" pitchFamily="34" charset="0"/>
              </a:rPr>
              <a:t>Soldier</a:t>
            </a:r>
            <a:r>
              <a:rPr lang="en-US" dirty="0"/>
              <a:t> can sit on the firing foot, or point the toe. The non-firing foot should be up with the non-firing </a:t>
            </a:r>
            <a:r>
              <a:rPr lang="en-US" dirty="0" err="1"/>
              <a:t>tricep</a:t>
            </a:r>
            <a:r>
              <a:rPr lang="en-US" dirty="0"/>
              <a:t> planted into it. The Non-firing arm will be under the weapon as much as possible. Ideally, the magazine will be placed into the non-firing forearm. This ensures that the </a:t>
            </a:r>
            <a:r>
              <a:rPr lang="en-US" dirty="0">
                <a:latin typeface="Arial" panose="020B0604020202020204" pitchFamily="34" charset="0"/>
                <a:cs typeface="Arial" panose="020B0604020202020204" pitchFamily="34" charset="0"/>
              </a:rPr>
              <a:t>Soldier</a:t>
            </a:r>
            <a:r>
              <a:rPr lang="en-US" dirty="0"/>
              <a:t>’s Non-firing arm is using Bone support to stabilize the weapon.</a:t>
            </a:r>
          </a:p>
          <a:p>
            <a:r>
              <a:rPr lang="en-US" dirty="0"/>
              <a:t>If available, two-point sling should be used to provide support. This will make the </a:t>
            </a:r>
            <a:r>
              <a:rPr lang="en-US" dirty="0">
                <a:latin typeface="Arial" panose="020B0604020202020204" pitchFamily="34" charset="0"/>
                <a:cs typeface="Arial" panose="020B0604020202020204" pitchFamily="34" charset="0"/>
              </a:rPr>
              <a:t>Soldier</a:t>
            </a:r>
            <a:r>
              <a:rPr lang="en-US" dirty="0"/>
              <a:t> much more stable from the kneeling unsupported, and will ensure that their wobble area has been reduced as much as possible. </a:t>
            </a:r>
          </a:p>
          <a:p>
            <a:endParaRPr lang="en-US" dirty="0"/>
          </a:p>
          <a:p>
            <a:r>
              <a:rPr lang="en-US" dirty="0"/>
              <a:t>All transitions from this position are done from the non-firing foot. This ensures that the </a:t>
            </a:r>
            <a:r>
              <a:rPr lang="en-US" dirty="0">
                <a:latin typeface="Arial" panose="020B0604020202020204" pitchFamily="34" charset="0"/>
                <a:cs typeface="Arial" panose="020B0604020202020204" pitchFamily="34" charset="0"/>
              </a:rPr>
              <a:t>Soldier</a:t>
            </a:r>
            <a:r>
              <a:rPr lang="en-US" dirty="0"/>
              <a:t> keeps as stable a platform as possible. </a:t>
            </a:r>
          </a:p>
          <a:p>
            <a:endParaRPr lang="en-US" dirty="0"/>
          </a:p>
          <a:p>
            <a:r>
              <a:rPr lang="en-US" dirty="0"/>
              <a:t>The benefit to this position is that it is much more stable than the standing unsupported, it reduces the </a:t>
            </a:r>
            <a:r>
              <a:rPr lang="en-US" dirty="0">
                <a:latin typeface="Arial" panose="020B0604020202020204" pitchFamily="34" charset="0"/>
                <a:cs typeface="Arial" panose="020B0604020202020204" pitchFamily="34" charset="0"/>
              </a:rPr>
              <a:t>Soldier</a:t>
            </a:r>
            <a:r>
              <a:rPr lang="en-US" dirty="0"/>
              <a:t>’s center of gravity, and silhouette. The drawback to this position is it takes time to achieve a solid position, and the wobble area may be increased by external factors (e.g. being blown about by the wind).</a:t>
            </a:r>
          </a:p>
        </p:txBody>
      </p:sp>
      <p:sp>
        <p:nvSpPr>
          <p:cNvPr id="4" name="Slide Number Placeholder 3"/>
          <p:cNvSpPr>
            <a:spLocks noGrp="1"/>
          </p:cNvSpPr>
          <p:nvPr>
            <p:ph type="sldNum" sz="quarter" idx="10"/>
          </p:nvPr>
        </p:nvSpPr>
        <p:spPr/>
        <p:txBody>
          <a:bodyPr/>
          <a:lstStyle/>
          <a:p>
            <a:pPr>
              <a:defRPr/>
            </a:pPr>
            <a:fld id="{0FEB68C0-E58A-4475-B126-CA6C47CBA3DE}"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006723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39700"/>
            <a:ext cx="4876800" cy="2743200"/>
          </a:xfrm>
        </p:spPr>
      </p:sp>
      <p:sp>
        <p:nvSpPr>
          <p:cNvPr id="3" name="Notes Placeholder 2"/>
          <p:cNvSpPr>
            <a:spLocks noGrp="1"/>
          </p:cNvSpPr>
          <p:nvPr>
            <p:ph type="body" idx="1"/>
          </p:nvPr>
        </p:nvSpPr>
        <p:spPr/>
        <p:txBody>
          <a:bodyPr>
            <a:normAutofit fontScale="92500" lnSpcReduction="20000"/>
          </a:bodyPr>
          <a:lstStyle/>
          <a:p>
            <a:r>
              <a:rPr lang="en-US" dirty="0"/>
              <a:t>The Kneeling supported position is one of the most commonly used positions in combat. It has to be practiced as a part of Table III, so that there is a solid understanding of what their natural point of aim is, and how to get a steady position with all their kit. </a:t>
            </a:r>
          </a:p>
          <a:p>
            <a:endParaRPr lang="en-US" dirty="0"/>
          </a:p>
          <a:p>
            <a:r>
              <a:rPr lang="en-US" dirty="0"/>
              <a:t>The position is assumed from the standing by taking a half-step forward with the non firing leg. The firing leg goes perpendicular to the target or sector. The </a:t>
            </a:r>
            <a:r>
              <a:rPr lang="en-US" dirty="0">
                <a:latin typeface="Arial" panose="020B0604020202020204" pitchFamily="34" charset="0"/>
                <a:cs typeface="Arial" panose="020B0604020202020204" pitchFamily="34" charset="0"/>
              </a:rPr>
              <a:t>Soldier</a:t>
            </a:r>
            <a:r>
              <a:rPr lang="en-US" dirty="0"/>
              <a:t>’s legs should be in an ‘L’ shape, providing as stable a platform as possible. </a:t>
            </a:r>
          </a:p>
          <a:p>
            <a:r>
              <a:rPr lang="en-US" dirty="0"/>
              <a:t>The </a:t>
            </a:r>
            <a:r>
              <a:rPr lang="en-US" dirty="0">
                <a:latin typeface="Arial" panose="020B0604020202020204" pitchFamily="34" charset="0"/>
                <a:cs typeface="Arial" panose="020B0604020202020204" pitchFamily="34" charset="0"/>
              </a:rPr>
              <a:t>Soldier</a:t>
            </a:r>
            <a:r>
              <a:rPr lang="en-US" dirty="0"/>
              <a:t> needs to get as low to the ground as possible, remembering that the lower the center of gravity, the more stable they become. The </a:t>
            </a:r>
            <a:r>
              <a:rPr lang="en-US" dirty="0">
                <a:latin typeface="Arial" panose="020B0604020202020204" pitchFamily="34" charset="0"/>
                <a:cs typeface="Arial" panose="020B0604020202020204" pitchFamily="34" charset="0"/>
              </a:rPr>
              <a:t>Soldier</a:t>
            </a:r>
            <a:r>
              <a:rPr lang="en-US" dirty="0"/>
              <a:t> can sit on the firing foot, or point the toe. The non-firing foot should be up with the non-firing </a:t>
            </a:r>
            <a:r>
              <a:rPr lang="en-US" dirty="0" err="1"/>
              <a:t>tricep</a:t>
            </a:r>
            <a:r>
              <a:rPr lang="en-US" dirty="0"/>
              <a:t> planted into it. The Non-firing arm will be under the weapon as much as possible. Ideally, the magazine will be placed into the non-firing forearm. This ensures that the </a:t>
            </a:r>
            <a:r>
              <a:rPr lang="en-US" dirty="0">
                <a:latin typeface="Arial" panose="020B0604020202020204" pitchFamily="34" charset="0"/>
                <a:cs typeface="Arial" panose="020B0604020202020204" pitchFamily="34" charset="0"/>
              </a:rPr>
              <a:t>Soldier</a:t>
            </a:r>
            <a:r>
              <a:rPr lang="en-US" dirty="0"/>
              <a:t>’s Non-firing arm is using Bone support to stabilize the weapon.</a:t>
            </a:r>
          </a:p>
          <a:p>
            <a:r>
              <a:rPr lang="en-US" dirty="0"/>
              <a:t>If available, two-point sling should be used to provide support. This will make the </a:t>
            </a:r>
            <a:r>
              <a:rPr lang="en-US" dirty="0">
                <a:latin typeface="Arial" panose="020B0604020202020204" pitchFamily="34" charset="0"/>
                <a:cs typeface="Arial" panose="020B0604020202020204" pitchFamily="34" charset="0"/>
              </a:rPr>
              <a:t>Soldier</a:t>
            </a:r>
            <a:r>
              <a:rPr lang="en-US" dirty="0"/>
              <a:t> much more stable from the kneeling unsupported, and will ensure that their wobble area has been reduced as much as possible. </a:t>
            </a:r>
          </a:p>
          <a:p>
            <a:endParaRPr lang="en-US" dirty="0"/>
          </a:p>
          <a:p>
            <a:r>
              <a:rPr lang="en-US" dirty="0"/>
              <a:t>All transitions from this position are done from the non-firing foot. This ensures that the Paratrooper keeps as stable a platform as possible. </a:t>
            </a:r>
          </a:p>
          <a:p>
            <a:endParaRPr lang="en-US" dirty="0"/>
          </a:p>
          <a:p>
            <a:r>
              <a:rPr lang="en-US" dirty="0"/>
              <a:t>The benefit to this position is that it is much more stable than the standing unsupported, it reduces the </a:t>
            </a:r>
            <a:r>
              <a:rPr lang="en-US" dirty="0">
                <a:latin typeface="Arial" panose="020B0604020202020204" pitchFamily="34" charset="0"/>
                <a:cs typeface="Arial" panose="020B0604020202020204" pitchFamily="34" charset="0"/>
              </a:rPr>
              <a:t>Soldier</a:t>
            </a:r>
            <a:r>
              <a:rPr lang="en-US" dirty="0"/>
              <a:t>’s center of gravity, and silhouette. The drawback to this position is it takes time to achieve a solid position, and the wobble area may be increased by external factors (e.g. being blown about by the wind).</a:t>
            </a:r>
          </a:p>
          <a:p>
            <a:endParaRPr lang="en-US" dirty="0"/>
          </a:p>
        </p:txBody>
      </p:sp>
      <p:sp>
        <p:nvSpPr>
          <p:cNvPr id="4" name="Slide Number Placeholder 3"/>
          <p:cNvSpPr>
            <a:spLocks noGrp="1"/>
          </p:cNvSpPr>
          <p:nvPr>
            <p:ph type="sldNum" sz="quarter" idx="10"/>
          </p:nvPr>
        </p:nvSpPr>
        <p:spPr/>
        <p:txBody>
          <a:bodyPr/>
          <a:lstStyle/>
          <a:p>
            <a:pPr>
              <a:defRPr/>
            </a:pPr>
            <a:fld id="{0FEB68C0-E58A-4475-B126-CA6C47CBA3DE}"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2487412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39700"/>
            <a:ext cx="4876800" cy="2743200"/>
          </a:xfrm>
        </p:spPr>
      </p:sp>
      <p:sp>
        <p:nvSpPr>
          <p:cNvPr id="3" name="Notes Placeholder 2"/>
          <p:cNvSpPr>
            <a:spLocks noGrp="1"/>
          </p:cNvSpPr>
          <p:nvPr>
            <p:ph type="body" idx="1"/>
          </p:nvPr>
        </p:nvSpPr>
        <p:spPr/>
        <p:txBody>
          <a:bodyPr/>
          <a:lstStyle/>
          <a:p>
            <a:r>
              <a:rPr lang="en-US" dirty="0"/>
              <a:t>The squatting position is not a position commonly encountered in combat, but may be used if there is cover that is too short for a kneeling supported, but too tall, for a prone supported. It can also be used as an unsupported position to reduce the </a:t>
            </a:r>
            <a:r>
              <a:rPr lang="en-US" dirty="0">
                <a:latin typeface="Arial" panose="020B0604020202020204" pitchFamily="34" charset="0"/>
                <a:cs typeface="Arial" panose="020B0604020202020204" pitchFamily="34" charset="0"/>
              </a:rPr>
              <a:t>Soldier</a:t>
            </a:r>
            <a:r>
              <a:rPr lang="en-US" dirty="0"/>
              <a:t>’s overall silhouette. . It has to be practiced as a part of Table III, so that there is a solid understanding of what their natural point of aim is, and how to get a steady position with all their kit. </a:t>
            </a:r>
          </a:p>
          <a:p>
            <a:r>
              <a:rPr lang="en-US" dirty="0"/>
              <a:t>The major component of this is the elbows are planted into the meaty parts of the thighs, or resting the </a:t>
            </a:r>
            <a:r>
              <a:rPr lang="en-US" dirty="0" err="1"/>
              <a:t>tricep</a:t>
            </a:r>
            <a:r>
              <a:rPr lang="en-US" dirty="0"/>
              <a:t> muscle into the knee. The </a:t>
            </a:r>
            <a:r>
              <a:rPr lang="en-US" dirty="0">
                <a:latin typeface="Arial" panose="020B0604020202020204" pitchFamily="34" charset="0"/>
                <a:cs typeface="Arial" panose="020B0604020202020204" pitchFamily="34" charset="0"/>
              </a:rPr>
              <a:t>Soldie</a:t>
            </a:r>
            <a:r>
              <a:rPr lang="en-US" dirty="0"/>
              <a:t>r assumes a leaning-forward center-of-gravity to assist in recoil management. </a:t>
            </a:r>
          </a:p>
        </p:txBody>
      </p:sp>
      <p:sp>
        <p:nvSpPr>
          <p:cNvPr id="4" name="Slide Number Placeholder 3"/>
          <p:cNvSpPr>
            <a:spLocks noGrp="1"/>
          </p:cNvSpPr>
          <p:nvPr>
            <p:ph type="sldNum" sz="quarter" idx="10"/>
          </p:nvPr>
        </p:nvSpPr>
        <p:spPr/>
        <p:txBody>
          <a:bodyPr/>
          <a:lstStyle/>
          <a:p>
            <a:pPr>
              <a:defRPr/>
            </a:pPr>
            <a:fld id="{0FEB68C0-E58A-4475-B126-CA6C47CBA3DE}"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250334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39700"/>
            <a:ext cx="4876800" cy="2743200"/>
          </a:xfrm>
        </p:spPr>
      </p:sp>
      <p:sp>
        <p:nvSpPr>
          <p:cNvPr id="3" name="Notes Placeholder 2"/>
          <p:cNvSpPr>
            <a:spLocks noGrp="1"/>
          </p:cNvSpPr>
          <p:nvPr>
            <p:ph type="body" idx="1"/>
          </p:nvPr>
        </p:nvSpPr>
        <p:spPr/>
        <p:txBody>
          <a:bodyPr/>
          <a:lstStyle/>
          <a:p>
            <a:r>
              <a:rPr lang="en-US" dirty="0"/>
              <a:t>The cross-legged sitting position will be used when the </a:t>
            </a:r>
            <a:r>
              <a:rPr lang="en-US" dirty="0">
                <a:latin typeface="Arial" panose="020B0604020202020204" pitchFamily="34" charset="0"/>
                <a:cs typeface="Arial" panose="020B0604020202020204" pitchFamily="34" charset="0"/>
              </a:rPr>
              <a:t>Soldier</a:t>
            </a:r>
            <a:r>
              <a:rPr lang="en-US" dirty="0"/>
              <a:t> needs to either take a well-aimed shot from low cover, or as an attempt to reduce their overall silhouette rapidly. . It has to be practiced as a part of Table III, so that there is a solid understanding of what their natural point of aim is, and how to get a steady position with all their kit. </a:t>
            </a:r>
          </a:p>
          <a:p>
            <a:r>
              <a:rPr lang="en-US" dirty="0"/>
              <a:t>The </a:t>
            </a:r>
            <a:r>
              <a:rPr lang="en-US" dirty="0">
                <a:latin typeface="Arial" panose="020B0604020202020204" pitchFamily="34" charset="0"/>
                <a:cs typeface="Arial" panose="020B0604020202020204" pitchFamily="34" charset="0"/>
              </a:rPr>
              <a:t>Soldier</a:t>
            </a:r>
            <a:r>
              <a:rPr lang="en-US" dirty="0"/>
              <a:t> assumes this by assuming a 30-degree off angle to the target and sitting down, placing their non-firing hand down to break their fall.</a:t>
            </a:r>
          </a:p>
          <a:p>
            <a:r>
              <a:rPr lang="en-US" dirty="0"/>
              <a:t>Once on the ground, the </a:t>
            </a:r>
            <a:r>
              <a:rPr lang="en-US" dirty="0">
                <a:latin typeface="Arial" panose="020B0604020202020204" pitchFamily="34" charset="0"/>
                <a:cs typeface="Arial" panose="020B0604020202020204" pitchFamily="34" charset="0"/>
              </a:rPr>
              <a:t>Soldier</a:t>
            </a:r>
            <a:r>
              <a:rPr lang="en-US" dirty="0"/>
              <a:t> will then place either their elbows into the meaty portion of their thighs, or their triceps into the knees. The legs are crossed, with the non-firing leg on top. The </a:t>
            </a:r>
            <a:r>
              <a:rPr lang="en-US" dirty="0">
                <a:latin typeface="Arial" panose="020B0604020202020204" pitchFamily="34" charset="0"/>
                <a:cs typeface="Arial" panose="020B0604020202020204" pitchFamily="34" charset="0"/>
              </a:rPr>
              <a:t>Soldier</a:t>
            </a:r>
            <a:r>
              <a:rPr lang="en-US" dirty="0"/>
              <a:t>’s torso is leaning forward so as to achieve a good recoil management for the weapon. </a:t>
            </a:r>
          </a:p>
          <a:p>
            <a:r>
              <a:rPr lang="en-US" dirty="0"/>
              <a:t>The benefit to this position is it provides more stability than the kneeling while reducing the overall silhouette. The drawback is it takes longer to achieve this position, and the Soldier cannot move rapidly once this position is achieved. </a:t>
            </a:r>
          </a:p>
        </p:txBody>
      </p:sp>
      <p:sp>
        <p:nvSpPr>
          <p:cNvPr id="4" name="Slide Number Placeholder 3"/>
          <p:cNvSpPr>
            <a:spLocks noGrp="1"/>
          </p:cNvSpPr>
          <p:nvPr>
            <p:ph type="sldNum" sz="quarter" idx="10"/>
          </p:nvPr>
        </p:nvSpPr>
        <p:spPr/>
        <p:txBody>
          <a:bodyPr/>
          <a:lstStyle/>
          <a:p>
            <a:pPr>
              <a:defRPr/>
            </a:pPr>
            <a:fld id="{0FEB68C0-E58A-4475-B126-CA6C47CBA3DE}"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504858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39700"/>
            <a:ext cx="4876800" cy="2743200"/>
          </a:xfrm>
        </p:spPr>
      </p:sp>
      <p:sp>
        <p:nvSpPr>
          <p:cNvPr id="3" name="Notes Placeholder 2"/>
          <p:cNvSpPr>
            <a:spLocks noGrp="1"/>
          </p:cNvSpPr>
          <p:nvPr>
            <p:ph type="body" idx="1"/>
          </p:nvPr>
        </p:nvSpPr>
        <p:spPr/>
        <p:txBody>
          <a:bodyPr/>
          <a:lstStyle/>
          <a:p>
            <a:r>
              <a:rPr lang="en-US" dirty="0"/>
              <a:t>The Cross-legged sitting position is one of the most stable positions achievable for the </a:t>
            </a:r>
            <a:r>
              <a:rPr lang="en-US" dirty="0">
                <a:latin typeface="Arial" panose="020B0604020202020204" pitchFamily="34" charset="0"/>
                <a:cs typeface="Arial" panose="020B0604020202020204" pitchFamily="34" charset="0"/>
              </a:rPr>
              <a:t>Soldier</a:t>
            </a:r>
            <a:r>
              <a:rPr lang="en-US" dirty="0"/>
              <a:t> outside of the prone. It has to be practiced as a part of Table III, so that there is a solid understanding of what their natural point of aim is, and how to get a steady position with all their kit. </a:t>
            </a:r>
          </a:p>
          <a:p>
            <a:r>
              <a:rPr lang="en-US" dirty="0"/>
              <a:t>The </a:t>
            </a:r>
            <a:r>
              <a:rPr lang="en-US" dirty="0">
                <a:latin typeface="Arial" panose="020B0604020202020204" pitchFamily="34" charset="0"/>
                <a:cs typeface="Arial" panose="020B0604020202020204" pitchFamily="34" charset="0"/>
              </a:rPr>
              <a:t>Soldier</a:t>
            </a:r>
            <a:r>
              <a:rPr lang="en-US" dirty="0"/>
              <a:t> assumes this by assuming a 30-degree off angle to the target and sitting down, placing their non-firing hand down to break their fall.</a:t>
            </a:r>
          </a:p>
          <a:p>
            <a:r>
              <a:rPr lang="en-US" dirty="0"/>
              <a:t>Once on the ground, the </a:t>
            </a:r>
            <a:r>
              <a:rPr lang="en-US" dirty="0">
                <a:latin typeface="Arial" panose="020B0604020202020204" pitchFamily="34" charset="0"/>
                <a:cs typeface="Arial" panose="020B0604020202020204" pitchFamily="34" charset="0"/>
              </a:rPr>
              <a:t>Soldier </a:t>
            </a:r>
            <a:r>
              <a:rPr lang="en-US" dirty="0"/>
              <a:t>will then place either their elbows into the meaty portion of their thighs, or their triceps into the knees. The legs are crossed, with the non-firing leg on top. The </a:t>
            </a:r>
            <a:r>
              <a:rPr lang="en-US" dirty="0">
                <a:latin typeface="Arial" panose="020B0604020202020204" pitchFamily="34" charset="0"/>
                <a:cs typeface="Arial" panose="020B0604020202020204" pitchFamily="34" charset="0"/>
              </a:rPr>
              <a:t>Soldier</a:t>
            </a:r>
            <a:r>
              <a:rPr lang="en-US" dirty="0"/>
              <a:t>’s torso is leaning forward so as to achieve a good recoil management for the weapon. </a:t>
            </a:r>
          </a:p>
          <a:p>
            <a:r>
              <a:rPr lang="en-US" dirty="0"/>
              <a:t>The benefit of this position is that the </a:t>
            </a:r>
            <a:r>
              <a:rPr lang="en-US" dirty="0">
                <a:latin typeface="Arial" panose="020B0604020202020204" pitchFamily="34" charset="0"/>
                <a:cs typeface="Arial" panose="020B0604020202020204" pitchFamily="34" charset="0"/>
              </a:rPr>
              <a:t>Soldier</a:t>
            </a:r>
            <a:r>
              <a:rPr lang="en-US" dirty="0"/>
              <a:t> has a low silhouette and is stable. The drawback is the length of time it takes to achieve this position, and get out of it. </a:t>
            </a:r>
          </a:p>
        </p:txBody>
      </p:sp>
      <p:sp>
        <p:nvSpPr>
          <p:cNvPr id="4" name="Slide Number Placeholder 3"/>
          <p:cNvSpPr>
            <a:spLocks noGrp="1"/>
          </p:cNvSpPr>
          <p:nvPr>
            <p:ph type="sldNum" sz="quarter" idx="10"/>
          </p:nvPr>
        </p:nvSpPr>
        <p:spPr/>
        <p:txBody>
          <a:bodyPr/>
          <a:lstStyle/>
          <a:p>
            <a:pPr>
              <a:defRPr/>
            </a:pPr>
            <a:fld id="{0FEB68C0-E58A-4475-B126-CA6C47CBA3DE}"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419411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39700"/>
            <a:ext cx="4876800" cy="2743200"/>
          </a:xfrm>
        </p:spPr>
      </p:sp>
      <p:sp>
        <p:nvSpPr>
          <p:cNvPr id="3" name="Notes Placeholder 2"/>
          <p:cNvSpPr>
            <a:spLocks noGrp="1"/>
          </p:cNvSpPr>
          <p:nvPr>
            <p:ph type="body" idx="1"/>
          </p:nvPr>
        </p:nvSpPr>
        <p:spPr/>
        <p:txBody>
          <a:bodyPr/>
          <a:lstStyle/>
          <a:p>
            <a:r>
              <a:rPr lang="en-US" dirty="0"/>
              <a:t>The Open-legged sitting position allows the </a:t>
            </a:r>
            <a:r>
              <a:rPr lang="en-US" dirty="0">
                <a:latin typeface="Arial" panose="020B0604020202020204" pitchFamily="34" charset="0"/>
                <a:cs typeface="Arial" panose="020B0604020202020204" pitchFamily="34" charset="0"/>
              </a:rPr>
              <a:t>Soldier </a:t>
            </a:r>
            <a:r>
              <a:rPr lang="en-US" dirty="0"/>
              <a:t>the ability to assume a stable position with some tradeoffs for the other sitting positions. It has to be practiced as a part of Table III, so that there is a solid understanding of what their natural point of aim is, and how to get a steady position with all their kit. </a:t>
            </a:r>
          </a:p>
          <a:p>
            <a:endParaRPr lang="en-US" dirty="0"/>
          </a:p>
          <a:p>
            <a:endParaRPr lang="en-US" dirty="0"/>
          </a:p>
          <a:p>
            <a:r>
              <a:rPr lang="en-US" dirty="0"/>
              <a:t>The </a:t>
            </a:r>
            <a:r>
              <a:rPr lang="en-US" dirty="0">
                <a:latin typeface="Arial" panose="020B0604020202020204" pitchFamily="34" charset="0"/>
                <a:cs typeface="Arial" panose="020B0604020202020204" pitchFamily="34" charset="0"/>
              </a:rPr>
              <a:t>Soldier</a:t>
            </a:r>
            <a:r>
              <a:rPr lang="en-US" dirty="0"/>
              <a:t> assumes this position by taking a seat at a thirty-degree angle off the gun-target-line. They will then place their feet flat on the ground, with their elbows going into either the meaty portions of the thigh, or the </a:t>
            </a:r>
            <a:r>
              <a:rPr lang="en-US" dirty="0" err="1"/>
              <a:t>tricep</a:t>
            </a:r>
            <a:r>
              <a:rPr lang="en-US" dirty="0"/>
              <a:t> into the knee. </a:t>
            </a:r>
          </a:p>
          <a:p>
            <a:endParaRPr lang="en-US" dirty="0"/>
          </a:p>
          <a:p>
            <a:r>
              <a:rPr lang="en-US" dirty="0"/>
              <a:t>The benefit to this position is it can be assumed and gotten out of (compared to the other sitting positions) rapidly. The drawback is, it is not as stable as the other sitting positions. </a:t>
            </a:r>
          </a:p>
          <a:p>
            <a:endParaRPr lang="en-US" dirty="0"/>
          </a:p>
        </p:txBody>
      </p:sp>
      <p:sp>
        <p:nvSpPr>
          <p:cNvPr id="4" name="Slide Number Placeholder 3"/>
          <p:cNvSpPr>
            <a:spLocks noGrp="1"/>
          </p:cNvSpPr>
          <p:nvPr>
            <p:ph type="sldNum" sz="quarter" idx="10"/>
          </p:nvPr>
        </p:nvSpPr>
        <p:spPr/>
        <p:txBody>
          <a:bodyPr/>
          <a:lstStyle/>
          <a:p>
            <a:pPr>
              <a:defRPr/>
            </a:pPr>
            <a:fld id="{0FEB68C0-E58A-4475-B126-CA6C47CBA3DE}"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356358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39700"/>
            <a:ext cx="4876800" cy="2743200"/>
          </a:xfrm>
        </p:spPr>
      </p:sp>
      <p:sp>
        <p:nvSpPr>
          <p:cNvPr id="3" name="Notes Placeholder 2"/>
          <p:cNvSpPr>
            <a:spLocks noGrp="1"/>
          </p:cNvSpPr>
          <p:nvPr>
            <p:ph type="body" idx="1"/>
          </p:nvPr>
        </p:nvSpPr>
        <p:spPr/>
        <p:txBody>
          <a:bodyPr>
            <a:normAutofit fontScale="92500" lnSpcReduction="10000"/>
          </a:bodyPr>
          <a:lstStyle/>
          <a:p>
            <a:r>
              <a:rPr lang="en-US" dirty="0"/>
              <a:t>The prone unsupported position is the basic position for any </a:t>
            </a:r>
            <a:r>
              <a:rPr lang="en-US" dirty="0">
                <a:latin typeface="Arial" panose="020B0604020202020204" pitchFamily="34" charset="0"/>
                <a:cs typeface="Arial" panose="020B0604020202020204" pitchFamily="34" charset="0"/>
              </a:rPr>
              <a:t>Soldier</a:t>
            </a:r>
            <a:r>
              <a:rPr lang="en-US" dirty="0"/>
              <a:t> to assume. It is the most stable outside of the prone supported position. The </a:t>
            </a:r>
            <a:r>
              <a:rPr lang="en-US" dirty="0">
                <a:latin typeface="Arial" panose="020B0604020202020204" pitchFamily="34" charset="0"/>
                <a:cs typeface="Arial" panose="020B0604020202020204" pitchFamily="34" charset="0"/>
              </a:rPr>
              <a:t>Soldier</a:t>
            </a:r>
            <a:r>
              <a:rPr lang="en-US" dirty="0"/>
              <a:t> can incorporate a sling-wrap and rest their magazine on the ground in this position to provide stability on par with a prone supported position. It has to be practiced as a part of Table III, so that there is a solid understanding of what their natural point of aim is, and how to get a steady position with all their kit. </a:t>
            </a:r>
          </a:p>
          <a:p>
            <a:endParaRPr lang="en-US" dirty="0"/>
          </a:p>
          <a:p>
            <a:r>
              <a:rPr lang="en-US" dirty="0"/>
              <a:t>The </a:t>
            </a:r>
            <a:r>
              <a:rPr lang="en-US" dirty="0">
                <a:latin typeface="Arial" panose="020B0604020202020204" pitchFamily="34" charset="0"/>
                <a:cs typeface="Arial" panose="020B0604020202020204" pitchFamily="34" charset="0"/>
              </a:rPr>
              <a:t>Soldier</a:t>
            </a:r>
            <a:r>
              <a:rPr lang="en-US" dirty="0"/>
              <a:t> assumes this position by placing their non-firing hand under the weapon. If a high-prone supported position is assumed, the </a:t>
            </a:r>
            <a:r>
              <a:rPr lang="en-US" dirty="0">
                <a:latin typeface="Arial" panose="020B0604020202020204" pitchFamily="34" charset="0"/>
                <a:cs typeface="Arial" panose="020B0604020202020204" pitchFamily="34" charset="0"/>
              </a:rPr>
              <a:t>Soldier</a:t>
            </a:r>
            <a:r>
              <a:rPr lang="en-US" dirty="0"/>
              <a:t> will place their non-firing elbow as close as possible to the magazine of the weapon, providing bone support as opposed to muscle support. If the magazine is resting on the ground, the </a:t>
            </a:r>
            <a:r>
              <a:rPr lang="en-US" dirty="0">
                <a:latin typeface="Arial" panose="020B0604020202020204" pitchFamily="34" charset="0"/>
                <a:cs typeface="Arial" panose="020B0604020202020204" pitchFamily="34" charset="0"/>
              </a:rPr>
              <a:t>Soldier</a:t>
            </a:r>
            <a:r>
              <a:rPr lang="en-US" dirty="0"/>
              <a:t> plants his non-firing elbow as far out as is comfortably possible to keep the weapon level and providing a tripod-like effect on the weapon (when the firing elbow is added into the equation).</a:t>
            </a:r>
          </a:p>
          <a:p>
            <a:r>
              <a:rPr lang="en-US" dirty="0"/>
              <a:t>The buttstock is placed low to mid level in the pocket of the shoulder. The </a:t>
            </a:r>
            <a:r>
              <a:rPr lang="en-US" dirty="0">
                <a:latin typeface="Arial" panose="020B0604020202020204" pitchFamily="34" charset="0"/>
                <a:cs typeface="Arial" panose="020B0604020202020204" pitchFamily="34" charset="0"/>
              </a:rPr>
              <a:t>Soldier</a:t>
            </a:r>
            <a:r>
              <a:rPr lang="en-US" dirty="0"/>
              <a:t> should be placing the weapon in line with their body, not off at an angle. This ensures that the weapon recoils back into the </a:t>
            </a:r>
            <a:r>
              <a:rPr lang="en-US" dirty="0">
                <a:latin typeface="Arial" panose="020B0604020202020204" pitchFamily="34" charset="0"/>
                <a:cs typeface="Arial" panose="020B0604020202020204" pitchFamily="34" charset="0"/>
              </a:rPr>
              <a:t>Soldier</a:t>
            </a:r>
            <a:r>
              <a:rPr lang="en-US" dirty="0"/>
              <a:t>’s body, providing maximum recoil management for the </a:t>
            </a:r>
            <a:r>
              <a:rPr lang="en-US" dirty="0">
                <a:latin typeface="Arial" panose="020B0604020202020204" pitchFamily="34" charset="0"/>
                <a:cs typeface="Arial" panose="020B0604020202020204" pitchFamily="34" charset="0"/>
              </a:rPr>
              <a:t>Soldier</a:t>
            </a:r>
            <a:r>
              <a:rPr lang="en-US" dirty="0"/>
              <a:t>. </a:t>
            </a:r>
          </a:p>
          <a:p>
            <a:endParaRPr lang="en-US" dirty="0"/>
          </a:p>
          <a:p>
            <a:r>
              <a:rPr lang="en-US" dirty="0"/>
              <a:t>The feet and legs are placed flat on the ground so as to provide the </a:t>
            </a:r>
            <a:r>
              <a:rPr lang="en-US" dirty="0">
                <a:latin typeface="Arial" panose="020B0604020202020204" pitchFamily="34" charset="0"/>
                <a:cs typeface="Arial" panose="020B0604020202020204" pitchFamily="34" charset="0"/>
              </a:rPr>
              <a:t>Soldier</a:t>
            </a:r>
            <a:r>
              <a:rPr lang="en-US" dirty="0"/>
              <a:t> as stable a platform as possible. The alternate position is the firing leg brought up towards the </a:t>
            </a:r>
            <a:r>
              <a:rPr lang="en-US" dirty="0">
                <a:latin typeface="Arial" panose="020B0604020202020204" pitchFamily="34" charset="0"/>
                <a:cs typeface="Arial" panose="020B0604020202020204" pitchFamily="34" charset="0"/>
              </a:rPr>
              <a:t>Soldier</a:t>
            </a:r>
            <a:r>
              <a:rPr lang="en-US" dirty="0"/>
              <a:t>’s torso, and the non-firing leg rotated inwards. This provides additional space between the </a:t>
            </a:r>
            <a:r>
              <a:rPr lang="en-US" dirty="0">
                <a:latin typeface="Arial" panose="020B0604020202020204" pitchFamily="34" charset="0"/>
                <a:cs typeface="Arial" panose="020B0604020202020204" pitchFamily="34" charset="0"/>
              </a:rPr>
              <a:t>Soldier</a:t>
            </a:r>
            <a:r>
              <a:rPr lang="en-US" dirty="0"/>
              <a:t>’s torso to accommodate their kit. </a:t>
            </a:r>
          </a:p>
          <a:p>
            <a:r>
              <a:rPr lang="en-US" dirty="0"/>
              <a:t>The benefit to this position is the stability it offers the </a:t>
            </a:r>
            <a:r>
              <a:rPr lang="en-US" dirty="0">
                <a:latin typeface="Arial" panose="020B0604020202020204" pitchFamily="34" charset="0"/>
                <a:cs typeface="Arial" panose="020B0604020202020204" pitchFamily="34" charset="0"/>
              </a:rPr>
              <a:t>Soldier</a:t>
            </a:r>
            <a:r>
              <a:rPr lang="en-US" dirty="0"/>
              <a:t>. The Drawback is the time it can potentially take the </a:t>
            </a:r>
            <a:r>
              <a:rPr lang="en-US" dirty="0">
                <a:latin typeface="Arial" panose="020B0604020202020204" pitchFamily="34" charset="0"/>
                <a:cs typeface="Arial" panose="020B0604020202020204" pitchFamily="34" charset="0"/>
              </a:rPr>
              <a:t>Soldier</a:t>
            </a:r>
            <a:r>
              <a:rPr lang="en-US" dirty="0"/>
              <a:t> to achieve this position. </a:t>
            </a:r>
          </a:p>
        </p:txBody>
      </p:sp>
      <p:sp>
        <p:nvSpPr>
          <p:cNvPr id="4" name="Slide Number Placeholder 3"/>
          <p:cNvSpPr>
            <a:spLocks noGrp="1"/>
          </p:cNvSpPr>
          <p:nvPr>
            <p:ph type="sldNum" sz="quarter" idx="10"/>
          </p:nvPr>
        </p:nvSpPr>
        <p:spPr/>
        <p:txBody>
          <a:bodyPr/>
          <a:lstStyle/>
          <a:p>
            <a:pPr>
              <a:defRPr/>
            </a:pPr>
            <a:fld id="{0FEB68C0-E58A-4475-B126-CA6C47CBA3DE}"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61437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Considerations: Fire</a:t>
            </a:r>
            <a:r>
              <a:rPr lang="en-US" baseline="0" dirty="0" smtClean="0"/>
              <a:t> escape plan should be reference </a:t>
            </a:r>
          </a:p>
          <a:p>
            <a:endParaRPr lang="en-US" baseline="0" dirty="0" smtClean="0"/>
          </a:p>
          <a:p>
            <a:pPr eaLnBrk="1" hangingPunct="1"/>
            <a:r>
              <a:rPr lang="en-US" altLang="en-US" dirty="0" smtClean="0">
                <a:solidFill>
                  <a:srgbClr val="000000"/>
                </a:solidFill>
              </a:rPr>
              <a:t>Risk Assessment:  Low</a:t>
            </a:r>
          </a:p>
          <a:p>
            <a:pPr eaLnBrk="1" hangingPunct="1"/>
            <a:endParaRPr lang="en-US" altLang="en-US" dirty="0" smtClean="0">
              <a:solidFill>
                <a:srgbClr val="000000"/>
              </a:solidFill>
            </a:endParaRPr>
          </a:p>
          <a:p>
            <a:pPr eaLnBrk="1" hangingPunct="1"/>
            <a:r>
              <a:rPr lang="en-US" altLang="en-US" dirty="0" smtClean="0">
                <a:solidFill>
                  <a:srgbClr val="000000"/>
                </a:solidFill>
              </a:rPr>
              <a:t>Environmental Considerations:  Keep</a:t>
            </a:r>
            <a:r>
              <a:rPr lang="en-US" altLang="en-US" baseline="0" dirty="0" smtClean="0">
                <a:solidFill>
                  <a:srgbClr val="000000"/>
                </a:solidFill>
              </a:rPr>
              <a:t> tops on bottles when not in use and </a:t>
            </a:r>
            <a:r>
              <a:rPr lang="en-US" altLang="en-US" dirty="0" smtClean="0">
                <a:solidFill>
                  <a:srgbClr val="000000"/>
                </a:solidFill>
              </a:rPr>
              <a:t>remember to remove all trash from the classroom.</a:t>
            </a:r>
          </a:p>
          <a:p>
            <a:pPr eaLnBrk="1" hangingPunct="1"/>
            <a:endParaRPr lang="en-US" altLang="en-US" dirty="0" smtClean="0">
              <a:solidFill>
                <a:srgbClr val="000000"/>
              </a:solidFill>
            </a:endParaRPr>
          </a:p>
          <a:p>
            <a:pPr eaLnBrk="1" hangingPunct="1"/>
            <a:r>
              <a:rPr lang="en-US" altLang="en-US" dirty="0" smtClean="0">
                <a:solidFill>
                  <a:srgbClr val="000000"/>
                </a:solidFill>
              </a:rPr>
              <a:t>Evaluation:  You will be evaluated formally on written examinations which you must achieve a minimum of 70% to continue the course.</a:t>
            </a:r>
          </a:p>
          <a:p>
            <a:endParaRPr lang="en-US" dirty="0"/>
          </a:p>
        </p:txBody>
      </p:sp>
      <p:sp>
        <p:nvSpPr>
          <p:cNvPr id="4" name="Slide Number Placeholder 3"/>
          <p:cNvSpPr>
            <a:spLocks noGrp="1"/>
          </p:cNvSpPr>
          <p:nvPr>
            <p:ph type="sldNum" sz="quarter" idx="10"/>
          </p:nvPr>
        </p:nvSpPr>
        <p:spPr/>
        <p:txBody>
          <a:bodyPr/>
          <a:lstStyle/>
          <a:p>
            <a:fld id="{112F6355-E714-4160-8C44-8CB755025E2B}" type="slidenum">
              <a:rPr lang="en-US" smtClean="0"/>
              <a:pPr/>
              <a:t>3</a:t>
            </a:fld>
            <a:endParaRPr lang="en-US" dirty="0"/>
          </a:p>
        </p:txBody>
      </p:sp>
    </p:spTree>
    <p:extLst>
      <p:ext uri="{BB962C8B-B14F-4D97-AF65-F5344CB8AC3E}">
        <p14:creationId xmlns:p14="http://schemas.microsoft.com/office/powerpoint/2010/main" val="249236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39700"/>
            <a:ext cx="4876800" cy="2743200"/>
          </a:xfrm>
        </p:spPr>
      </p:sp>
      <p:sp>
        <p:nvSpPr>
          <p:cNvPr id="3" name="Notes Placeholder 2"/>
          <p:cNvSpPr>
            <a:spLocks noGrp="1"/>
          </p:cNvSpPr>
          <p:nvPr>
            <p:ph type="body" idx="1"/>
          </p:nvPr>
        </p:nvSpPr>
        <p:spPr/>
        <p:txBody>
          <a:bodyPr>
            <a:normAutofit fontScale="92500" lnSpcReduction="10000"/>
          </a:bodyPr>
          <a:lstStyle/>
          <a:p>
            <a:r>
              <a:rPr lang="en-US" dirty="0"/>
              <a:t>The prone supported position is generally the most stable position to fire from.  The </a:t>
            </a:r>
            <a:r>
              <a:rPr lang="en-US" dirty="0">
                <a:latin typeface="Arial" panose="020B0604020202020204" pitchFamily="34" charset="0"/>
                <a:cs typeface="Arial" panose="020B0604020202020204" pitchFamily="34" charset="0"/>
              </a:rPr>
              <a:t>Soldier</a:t>
            </a:r>
            <a:r>
              <a:rPr lang="en-US" dirty="0"/>
              <a:t> can incorporate a sling-wrap and rest their magazine on the ground in this position to provide additional stability. It has to be practiced as a part of Table III, so that there is a solid understanding of what their natural point of aim is, and how to get a steady position with all their kit. </a:t>
            </a:r>
          </a:p>
          <a:p>
            <a:endParaRPr lang="en-US" dirty="0"/>
          </a:p>
          <a:p>
            <a:r>
              <a:rPr lang="en-US" dirty="0"/>
              <a:t>The </a:t>
            </a:r>
            <a:r>
              <a:rPr lang="en-US" dirty="0">
                <a:latin typeface="Arial" panose="020B0604020202020204" pitchFamily="34" charset="0"/>
                <a:cs typeface="Arial" panose="020B0604020202020204" pitchFamily="34" charset="0"/>
              </a:rPr>
              <a:t>Soldier</a:t>
            </a:r>
            <a:r>
              <a:rPr lang="en-US" dirty="0"/>
              <a:t> assumes this position by placing their non-firing hand under the weapon. If a high-prone supported position is assumed, the </a:t>
            </a:r>
            <a:r>
              <a:rPr lang="en-US" dirty="0">
                <a:latin typeface="Arial" panose="020B0604020202020204" pitchFamily="34" charset="0"/>
                <a:cs typeface="Arial" panose="020B0604020202020204" pitchFamily="34" charset="0"/>
              </a:rPr>
              <a:t>Soldier</a:t>
            </a:r>
            <a:r>
              <a:rPr lang="en-US" dirty="0"/>
              <a:t> will place their non-firing elbow as close as possible to the magazine of the weapon, providing bone support as opposed to muscle support. If the magazine is resting on the ground, the </a:t>
            </a:r>
            <a:r>
              <a:rPr lang="en-US" dirty="0">
                <a:latin typeface="Arial" panose="020B0604020202020204" pitchFamily="34" charset="0"/>
                <a:cs typeface="Arial" panose="020B0604020202020204" pitchFamily="34" charset="0"/>
              </a:rPr>
              <a:t>Soldier</a:t>
            </a:r>
            <a:r>
              <a:rPr lang="en-US" dirty="0"/>
              <a:t> plants his non-firing elbow as far out as is comfortably possible to keep the weapon level and providing a tripod-like effect on the weapon (when the firing elbow is added into the equation).</a:t>
            </a:r>
          </a:p>
          <a:p>
            <a:r>
              <a:rPr lang="en-US" dirty="0"/>
              <a:t>The buttstock is placed low to mid level in the pocket of the shoulder. The </a:t>
            </a:r>
            <a:r>
              <a:rPr lang="en-US" dirty="0">
                <a:latin typeface="Arial" panose="020B0604020202020204" pitchFamily="34" charset="0"/>
                <a:cs typeface="Arial" panose="020B0604020202020204" pitchFamily="34" charset="0"/>
              </a:rPr>
              <a:t>Soldier</a:t>
            </a:r>
            <a:r>
              <a:rPr lang="en-US" dirty="0"/>
              <a:t> should be placing the weapon in line with their body, not off at an angle. This ensures that the weapon recoils back into the </a:t>
            </a:r>
            <a:r>
              <a:rPr lang="en-US" dirty="0">
                <a:latin typeface="Arial" panose="020B0604020202020204" pitchFamily="34" charset="0"/>
                <a:cs typeface="Arial" panose="020B0604020202020204" pitchFamily="34" charset="0"/>
              </a:rPr>
              <a:t>Soldier</a:t>
            </a:r>
            <a:r>
              <a:rPr lang="en-US" dirty="0"/>
              <a:t>’s body, providing maximum recoil management for the </a:t>
            </a:r>
            <a:r>
              <a:rPr lang="en-US" dirty="0">
                <a:latin typeface="Arial" panose="020B0604020202020204" pitchFamily="34" charset="0"/>
                <a:cs typeface="Arial" panose="020B0604020202020204" pitchFamily="34" charset="0"/>
              </a:rPr>
              <a:t>Soldier</a:t>
            </a:r>
            <a:r>
              <a:rPr lang="en-US" dirty="0"/>
              <a:t>. </a:t>
            </a:r>
          </a:p>
          <a:p>
            <a:endParaRPr lang="en-US" dirty="0"/>
          </a:p>
          <a:p>
            <a:r>
              <a:rPr lang="en-US" dirty="0"/>
              <a:t>The feet and legs are placed flat on the ground so as to provide the </a:t>
            </a:r>
            <a:r>
              <a:rPr lang="en-US" dirty="0">
                <a:latin typeface="Arial" panose="020B0604020202020204" pitchFamily="34" charset="0"/>
                <a:cs typeface="Arial" panose="020B0604020202020204" pitchFamily="34" charset="0"/>
              </a:rPr>
              <a:t>Soldier</a:t>
            </a:r>
            <a:r>
              <a:rPr lang="en-US" dirty="0"/>
              <a:t> as stable a platform as possible. The alternate position is the firing leg brought up towards the </a:t>
            </a:r>
            <a:r>
              <a:rPr lang="en-US" dirty="0">
                <a:latin typeface="Arial" panose="020B0604020202020204" pitchFamily="34" charset="0"/>
                <a:cs typeface="Arial" panose="020B0604020202020204" pitchFamily="34" charset="0"/>
              </a:rPr>
              <a:t>Soldier</a:t>
            </a:r>
            <a:r>
              <a:rPr lang="en-US" dirty="0"/>
              <a:t>’s torso, and the non-firing leg rotated inwards. This provides additional space between the </a:t>
            </a:r>
            <a:r>
              <a:rPr lang="en-US" dirty="0">
                <a:latin typeface="Arial" panose="020B0604020202020204" pitchFamily="34" charset="0"/>
                <a:cs typeface="Arial" panose="020B0604020202020204" pitchFamily="34" charset="0"/>
              </a:rPr>
              <a:t>Soldier</a:t>
            </a:r>
            <a:r>
              <a:rPr lang="en-US" dirty="0"/>
              <a:t>’s torso to accommodate their kit. </a:t>
            </a:r>
          </a:p>
          <a:p>
            <a:r>
              <a:rPr lang="en-US" dirty="0"/>
              <a:t>The benefit to this position is the stability it offers the </a:t>
            </a:r>
            <a:r>
              <a:rPr lang="en-US" dirty="0">
                <a:latin typeface="Arial" panose="020B0604020202020204" pitchFamily="34" charset="0"/>
                <a:cs typeface="Arial" panose="020B0604020202020204" pitchFamily="34" charset="0"/>
              </a:rPr>
              <a:t>Soldier</a:t>
            </a:r>
            <a:r>
              <a:rPr lang="en-US" dirty="0"/>
              <a:t>. The Drawback is the time it can potentially take the </a:t>
            </a:r>
            <a:r>
              <a:rPr lang="en-US" dirty="0">
                <a:latin typeface="Arial" panose="020B0604020202020204" pitchFamily="34" charset="0"/>
                <a:cs typeface="Arial" panose="020B0604020202020204" pitchFamily="34" charset="0"/>
              </a:rPr>
              <a:t>Soldier</a:t>
            </a:r>
            <a:r>
              <a:rPr lang="en-US" dirty="0"/>
              <a:t> to achieve this position. </a:t>
            </a:r>
          </a:p>
          <a:p>
            <a:endParaRPr lang="en-US" dirty="0"/>
          </a:p>
        </p:txBody>
      </p:sp>
      <p:sp>
        <p:nvSpPr>
          <p:cNvPr id="4" name="Slide Number Placeholder 3"/>
          <p:cNvSpPr>
            <a:spLocks noGrp="1"/>
          </p:cNvSpPr>
          <p:nvPr>
            <p:ph type="sldNum" sz="quarter" idx="10"/>
          </p:nvPr>
        </p:nvSpPr>
        <p:spPr/>
        <p:txBody>
          <a:bodyPr/>
          <a:lstStyle/>
          <a:p>
            <a:pPr>
              <a:defRPr/>
            </a:pPr>
            <a:fld id="{0FEB68C0-E58A-4475-B126-CA6C47CBA3DE}"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567640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39700"/>
            <a:ext cx="4876800" cy="2743200"/>
          </a:xfrm>
        </p:spPr>
      </p:sp>
      <p:sp>
        <p:nvSpPr>
          <p:cNvPr id="3" name="Notes Placeholder 2"/>
          <p:cNvSpPr>
            <a:spLocks noGrp="1"/>
          </p:cNvSpPr>
          <p:nvPr>
            <p:ph type="body" idx="1"/>
          </p:nvPr>
        </p:nvSpPr>
        <p:spPr/>
        <p:txBody>
          <a:bodyPr/>
          <a:lstStyle/>
          <a:p>
            <a:r>
              <a:rPr lang="en-US" dirty="0"/>
              <a:t>The rollover prone is one of the lowest positions possible for the </a:t>
            </a:r>
            <a:r>
              <a:rPr lang="en-US" dirty="0">
                <a:latin typeface="Arial" panose="020B0604020202020204" pitchFamily="34" charset="0"/>
                <a:cs typeface="Arial" panose="020B0604020202020204" pitchFamily="34" charset="0"/>
              </a:rPr>
              <a:t>Soldier</a:t>
            </a:r>
            <a:r>
              <a:rPr lang="en-US" dirty="0"/>
              <a:t> to achieve. It is used when attempting to fire out of low loopholes, or under a fence. It has to be practiced as a part of Table III, so that there is a solid understanding of what their natural point of aim is, and how to get a steady position with all their kit. </a:t>
            </a:r>
          </a:p>
          <a:p>
            <a:endParaRPr lang="en-US" dirty="0"/>
          </a:p>
          <a:p>
            <a:r>
              <a:rPr lang="en-US" dirty="0"/>
              <a:t>The </a:t>
            </a:r>
            <a:r>
              <a:rPr lang="en-US" dirty="0">
                <a:latin typeface="Arial" panose="020B0604020202020204" pitchFamily="34" charset="0"/>
                <a:cs typeface="Arial" panose="020B0604020202020204" pitchFamily="34" charset="0"/>
              </a:rPr>
              <a:t>Soldier</a:t>
            </a:r>
            <a:r>
              <a:rPr lang="en-US" dirty="0"/>
              <a:t> lays on their Firing side, with their non-firing hand under the weapon. This provides stability for the weapon at the lowest possible silhouette.</a:t>
            </a:r>
          </a:p>
          <a:p>
            <a:r>
              <a:rPr lang="en-US" dirty="0"/>
              <a:t>The </a:t>
            </a:r>
            <a:r>
              <a:rPr lang="en-US" dirty="0">
                <a:latin typeface="Arial" panose="020B0604020202020204" pitchFamily="34" charset="0"/>
                <a:cs typeface="Arial" panose="020B0604020202020204" pitchFamily="34" charset="0"/>
              </a:rPr>
              <a:t>Soldier</a:t>
            </a:r>
            <a:r>
              <a:rPr lang="en-US" dirty="0"/>
              <a:t> needs to be aware with this position, that since the weapon is canted, they will have to aim in the direction of the magazine and up, to compensate for the offset of the sights.</a:t>
            </a:r>
          </a:p>
          <a:p>
            <a:r>
              <a:rPr lang="en-US" dirty="0"/>
              <a:t>The benefit of this position is the low silhouette it provides the </a:t>
            </a:r>
            <a:r>
              <a:rPr lang="en-US" dirty="0">
                <a:latin typeface="Arial" panose="020B0604020202020204" pitchFamily="34" charset="0"/>
                <a:cs typeface="Arial" panose="020B0604020202020204" pitchFamily="34" charset="0"/>
              </a:rPr>
              <a:t>Soldier</a:t>
            </a:r>
            <a:r>
              <a:rPr lang="en-US" dirty="0"/>
              <a:t>. The Drawback is the offset point of aim that only comes with practice. </a:t>
            </a:r>
          </a:p>
        </p:txBody>
      </p:sp>
      <p:sp>
        <p:nvSpPr>
          <p:cNvPr id="4" name="Slide Number Placeholder 3"/>
          <p:cNvSpPr>
            <a:spLocks noGrp="1"/>
          </p:cNvSpPr>
          <p:nvPr>
            <p:ph type="sldNum" sz="quarter" idx="10"/>
          </p:nvPr>
        </p:nvSpPr>
        <p:spPr/>
        <p:txBody>
          <a:bodyPr/>
          <a:lstStyle/>
          <a:p>
            <a:pPr>
              <a:defRPr/>
            </a:pPr>
            <a:fld id="{0FEB68C0-E58A-4475-B126-CA6C47CBA3DE}"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965806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39700"/>
            <a:ext cx="4876800" cy="2743200"/>
          </a:xfrm>
        </p:spPr>
      </p:sp>
      <p:sp>
        <p:nvSpPr>
          <p:cNvPr id="3" name="Notes Placeholder 2"/>
          <p:cNvSpPr>
            <a:spLocks noGrp="1"/>
          </p:cNvSpPr>
          <p:nvPr>
            <p:ph type="body" idx="1"/>
          </p:nvPr>
        </p:nvSpPr>
        <p:spPr/>
        <p:txBody>
          <a:bodyPr/>
          <a:lstStyle/>
          <a:p>
            <a:r>
              <a:rPr lang="en-US" dirty="0"/>
              <a:t>The reverse rollover prone is one of the lowest positions possible for the </a:t>
            </a:r>
            <a:r>
              <a:rPr lang="en-US" dirty="0">
                <a:latin typeface="Arial" panose="020B0604020202020204" pitchFamily="34" charset="0"/>
                <a:cs typeface="Arial" panose="020B0604020202020204" pitchFamily="34" charset="0"/>
              </a:rPr>
              <a:t>Soldier</a:t>
            </a:r>
            <a:r>
              <a:rPr lang="en-US" dirty="0"/>
              <a:t> to achieve. It is used when attempting to fire out of low loopholes, or under a fence. It has to be practiced as a part of Table III, so that there is a solid understanding of what their natural point of aim is, and how to get a steady position with all their kit. </a:t>
            </a:r>
          </a:p>
          <a:p>
            <a:endParaRPr lang="en-US" dirty="0"/>
          </a:p>
          <a:p>
            <a:r>
              <a:rPr lang="en-US" dirty="0"/>
              <a:t>The </a:t>
            </a:r>
            <a:r>
              <a:rPr lang="en-US" dirty="0">
                <a:latin typeface="Arial" panose="020B0604020202020204" pitchFamily="34" charset="0"/>
                <a:cs typeface="Arial" panose="020B0604020202020204" pitchFamily="34" charset="0"/>
              </a:rPr>
              <a:t>Soldier</a:t>
            </a:r>
            <a:r>
              <a:rPr lang="en-US" dirty="0"/>
              <a:t> lays on their non-firing side, with their non-firing hand under the weapon. This provides stability for the weapon at the low silhouette.</a:t>
            </a:r>
          </a:p>
          <a:p>
            <a:r>
              <a:rPr lang="en-US" dirty="0"/>
              <a:t>The </a:t>
            </a:r>
            <a:r>
              <a:rPr lang="en-US" dirty="0">
                <a:latin typeface="Arial" panose="020B0604020202020204" pitchFamily="34" charset="0"/>
                <a:cs typeface="Arial" panose="020B0604020202020204" pitchFamily="34" charset="0"/>
              </a:rPr>
              <a:t>Soldier</a:t>
            </a:r>
            <a:r>
              <a:rPr lang="en-US" dirty="0"/>
              <a:t> needs to be aware with this position, that since the weapon is canted, they will have to aim in the direction of the magazine and up, to compensate for the offset of the sights.</a:t>
            </a:r>
          </a:p>
          <a:p>
            <a:r>
              <a:rPr lang="en-US" dirty="0"/>
              <a:t>The benefit of this position is the low silhouette it provides the </a:t>
            </a:r>
            <a:r>
              <a:rPr lang="en-US" dirty="0">
                <a:latin typeface="Arial" panose="020B0604020202020204" pitchFamily="34" charset="0"/>
                <a:cs typeface="Arial" panose="020B0604020202020204" pitchFamily="34" charset="0"/>
              </a:rPr>
              <a:t>Soldier</a:t>
            </a:r>
            <a:r>
              <a:rPr lang="en-US" dirty="0"/>
              <a:t>. The Drawback is the offset point of aim that only comes with practice. </a:t>
            </a:r>
          </a:p>
          <a:p>
            <a:endParaRPr lang="en-US" dirty="0"/>
          </a:p>
        </p:txBody>
      </p:sp>
      <p:sp>
        <p:nvSpPr>
          <p:cNvPr id="4" name="Slide Number Placeholder 3"/>
          <p:cNvSpPr>
            <a:spLocks noGrp="1"/>
          </p:cNvSpPr>
          <p:nvPr>
            <p:ph type="sldNum" sz="quarter" idx="10"/>
          </p:nvPr>
        </p:nvSpPr>
        <p:spPr/>
        <p:txBody>
          <a:bodyPr/>
          <a:lstStyle/>
          <a:p>
            <a:pPr>
              <a:defRPr/>
            </a:pPr>
            <a:fld id="{0FEB68C0-E58A-4475-B126-CA6C47CBA3DE}"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487466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35866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a typeface="+mn-ea"/>
                <a:cs typeface="+mn-cs"/>
              </a:rPr>
              <a:t>There are six primary carry positions. These positions may be directed by the</a:t>
            </a:r>
          </a:p>
          <a:p>
            <a:r>
              <a:rPr lang="en-US" sz="1200" b="0" i="0" u="none" strike="noStrike" kern="1200" baseline="0" dirty="0">
                <a:solidFill>
                  <a:schemeClr val="tx1"/>
                </a:solidFill>
                <a:ea typeface="+mn-ea"/>
                <a:cs typeface="+mn-cs"/>
              </a:rPr>
              <a:t>leader, or assumed by the Soldier based on the tactical situation. The primary positions</a:t>
            </a:r>
          </a:p>
          <a:p>
            <a:r>
              <a:rPr lang="en-US" sz="1200" b="0" i="0" u="none" strike="noStrike" kern="1200" baseline="0" dirty="0">
                <a:solidFill>
                  <a:schemeClr val="tx1"/>
                </a:solidFill>
                <a:ea typeface="+mn-ea"/>
                <a:cs typeface="+mn-cs"/>
              </a:rPr>
              <a:t>are—</a:t>
            </a:r>
          </a:p>
          <a:p>
            <a:r>
              <a:rPr lang="en-US" sz="1200" b="0" i="0" u="none" strike="noStrike" kern="1200" baseline="0" dirty="0">
                <a:solidFill>
                  <a:schemeClr val="tx1"/>
                </a:solidFill>
                <a:ea typeface="+mn-ea"/>
                <a:cs typeface="+mn-cs"/>
              </a:rPr>
              <a:t> Hang.</a:t>
            </a:r>
          </a:p>
          <a:p>
            <a:r>
              <a:rPr lang="en-US" sz="1200" b="0" i="0" u="none" strike="noStrike" kern="1200" baseline="0" dirty="0">
                <a:solidFill>
                  <a:schemeClr val="tx1"/>
                </a:solidFill>
                <a:ea typeface="+mn-ea"/>
                <a:cs typeface="+mn-cs"/>
              </a:rPr>
              <a:t> Safe hang.</a:t>
            </a:r>
          </a:p>
          <a:p>
            <a:r>
              <a:rPr lang="en-US" sz="1200" b="0" i="0" u="none" strike="noStrike" kern="1200" baseline="0" dirty="0">
                <a:solidFill>
                  <a:schemeClr val="tx1"/>
                </a:solidFill>
                <a:ea typeface="+mn-ea"/>
                <a:cs typeface="+mn-cs"/>
              </a:rPr>
              <a:t> Collapsed low ready.</a:t>
            </a:r>
          </a:p>
          <a:p>
            <a:r>
              <a:rPr lang="en-US" sz="1200" b="0" i="0" u="none" strike="noStrike" kern="1200" baseline="0" dirty="0">
                <a:solidFill>
                  <a:schemeClr val="tx1"/>
                </a:solidFill>
                <a:ea typeface="+mn-ea"/>
                <a:cs typeface="+mn-cs"/>
              </a:rPr>
              <a:t> Low ready.</a:t>
            </a:r>
          </a:p>
          <a:p>
            <a:r>
              <a:rPr lang="en-US" sz="1200" b="0" i="0" u="none" strike="noStrike" kern="1200" baseline="0" dirty="0">
                <a:solidFill>
                  <a:schemeClr val="tx1"/>
                </a:solidFill>
                <a:ea typeface="+mn-ea"/>
                <a:cs typeface="+mn-cs"/>
              </a:rPr>
              <a:t> High ready.</a:t>
            </a:r>
          </a:p>
          <a:p>
            <a:r>
              <a:rPr lang="en-US" sz="1200" b="0" i="0" u="none" strike="noStrike" kern="1200" baseline="0" dirty="0">
                <a:solidFill>
                  <a:schemeClr val="tx1"/>
                </a:solidFill>
                <a:ea typeface="+mn-ea"/>
                <a:cs typeface="+mn-cs"/>
              </a:rPr>
              <a:t> Ready (or ready-up).</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safe hang is used when no immediate threat is present and the hands are not necessary. In the safe hang carry, the weapon is slung, the safety is engaged, and the Soldier has gripped the rifle’s pistol grip. The Soldier sustains Rule 3, keeping the finger off the trigger until ready to engage when transitioning to the ready or ready up position.</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low ready provides the highest level of readiness and with the maximum amount of observable area for target acquisition purposes. In the low ready position, the weapon is slung, the butt stock is in the Soldier’s shoulder, and the muzzle is angled down at a 30- to 45-degree angle and oriented towards the Soldier’s sector of fire. </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ready is used when enemy contact is imminent. This carry is used when the Soldier is preparing or prepared to engage a threat. In the ready, the weapon is slung, the toe of the butt stock is in the Soldier’s shoulder, and muzzle is oriented toward a threat or most likely direction of enemy contact. The Soldier is looking through his optics or sights. His non-firing side hand remains on the hand guards or the vertical foregrip.</a:t>
            </a:r>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8748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a typeface="+mn-ea"/>
                <a:cs typeface="+mn-cs"/>
              </a:rPr>
              <a:t>There are six primary carry positions. These positions may be directed by the</a:t>
            </a:r>
          </a:p>
          <a:p>
            <a:r>
              <a:rPr lang="en-US" sz="1200" b="0" i="0" u="none" strike="noStrike" kern="1200" baseline="0" dirty="0">
                <a:solidFill>
                  <a:schemeClr val="tx1"/>
                </a:solidFill>
                <a:ea typeface="+mn-ea"/>
                <a:cs typeface="+mn-cs"/>
              </a:rPr>
              <a:t>leader, or assumed by the Soldier based on the tactical situation. The primary positions</a:t>
            </a:r>
          </a:p>
          <a:p>
            <a:r>
              <a:rPr lang="en-US" sz="1200" b="0" i="0" u="none" strike="noStrike" kern="1200" baseline="0" dirty="0">
                <a:solidFill>
                  <a:schemeClr val="tx1"/>
                </a:solidFill>
                <a:ea typeface="+mn-ea"/>
                <a:cs typeface="+mn-cs"/>
              </a:rPr>
              <a:t>are—</a:t>
            </a:r>
          </a:p>
          <a:p>
            <a:r>
              <a:rPr lang="en-US" sz="1200" b="0" i="0" u="none" strike="noStrike" kern="1200" baseline="0" dirty="0">
                <a:solidFill>
                  <a:schemeClr val="tx1"/>
                </a:solidFill>
                <a:ea typeface="+mn-ea"/>
                <a:cs typeface="+mn-cs"/>
              </a:rPr>
              <a:t> Hang.</a:t>
            </a:r>
          </a:p>
          <a:p>
            <a:r>
              <a:rPr lang="en-US" sz="1200" b="0" i="0" u="none" strike="noStrike" kern="1200" baseline="0" dirty="0">
                <a:solidFill>
                  <a:schemeClr val="tx1"/>
                </a:solidFill>
                <a:ea typeface="+mn-ea"/>
                <a:cs typeface="+mn-cs"/>
              </a:rPr>
              <a:t> Safe hang.</a:t>
            </a:r>
          </a:p>
          <a:p>
            <a:r>
              <a:rPr lang="en-US" sz="1200" b="0" i="0" u="none" strike="noStrike" kern="1200" baseline="0" dirty="0">
                <a:solidFill>
                  <a:schemeClr val="tx1"/>
                </a:solidFill>
                <a:ea typeface="+mn-ea"/>
                <a:cs typeface="+mn-cs"/>
              </a:rPr>
              <a:t> Collapsed low ready.</a:t>
            </a:r>
          </a:p>
          <a:p>
            <a:r>
              <a:rPr lang="en-US" sz="1200" b="0" i="0" u="none" strike="noStrike" kern="1200" baseline="0" dirty="0">
                <a:solidFill>
                  <a:schemeClr val="tx1"/>
                </a:solidFill>
                <a:ea typeface="+mn-ea"/>
                <a:cs typeface="+mn-cs"/>
              </a:rPr>
              <a:t> Low ready.</a:t>
            </a:r>
          </a:p>
          <a:p>
            <a:r>
              <a:rPr lang="en-US" sz="1200" b="0" i="0" u="none" strike="noStrike" kern="1200" baseline="0" dirty="0">
                <a:solidFill>
                  <a:schemeClr val="tx1"/>
                </a:solidFill>
                <a:ea typeface="+mn-ea"/>
                <a:cs typeface="+mn-cs"/>
              </a:rPr>
              <a:t> High ready.</a:t>
            </a:r>
          </a:p>
          <a:p>
            <a:r>
              <a:rPr lang="en-US" sz="1200" b="0" i="0" u="none" strike="noStrike" kern="1200" baseline="0" dirty="0">
                <a:solidFill>
                  <a:schemeClr val="tx1"/>
                </a:solidFill>
                <a:ea typeface="+mn-ea"/>
                <a:cs typeface="+mn-cs"/>
              </a:rPr>
              <a:t> Ready (or ready-up).</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safe hang is used when no immediate threat is present and the hands are not necessary. In the safe hang carry, the weapon is slung, the safety is engaged, and the Soldier has gripped the rifle’s pistol grip. The Soldier sustains Rule 3, keeping the finger off the trigger until ready to engage when transitioning to the ready or ready up position.</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low ready provides the highest level of readiness and with the maximum amount of observable area for target acquisition purposes. In the low ready position, the weapon is slung, the butt stock is in the Soldier’s shoulder, and the muzzle is angled down at a 30- to 45-degree angle and oriented towards the Soldier’s sector of fire. </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ready is used when enemy contact is imminent. This carry is used when the Soldier is preparing or prepared to engage a threat. In the ready, the weapon is slung, the toe of the butt stock is in the Soldier’s shoulder, and muzzle is oriented toward a threat or most likely direction of enemy contact. The Soldier is looking through his optics or sights. His non-firing side hand remains on the hand guards or the vertical foregrip.</a:t>
            </a:r>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64773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a typeface="+mn-ea"/>
                <a:cs typeface="+mn-cs"/>
              </a:rPr>
              <a:t>There are six primary carry positions. These positions may be directed by the</a:t>
            </a:r>
          </a:p>
          <a:p>
            <a:r>
              <a:rPr lang="en-US" sz="1200" b="0" i="0" u="none" strike="noStrike" kern="1200" baseline="0" dirty="0">
                <a:solidFill>
                  <a:schemeClr val="tx1"/>
                </a:solidFill>
                <a:ea typeface="+mn-ea"/>
                <a:cs typeface="+mn-cs"/>
              </a:rPr>
              <a:t>leader, or assumed by the Soldier based on the tactical situation. The primary positions</a:t>
            </a:r>
          </a:p>
          <a:p>
            <a:r>
              <a:rPr lang="en-US" sz="1200" b="0" i="0" u="none" strike="noStrike" kern="1200" baseline="0" dirty="0">
                <a:solidFill>
                  <a:schemeClr val="tx1"/>
                </a:solidFill>
                <a:ea typeface="+mn-ea"/>
                <a:cs typeface="+mn-cs"/>
              </a:rPr>
              <a:t>are—</a:t>
            </a:r>
          </a:p>
          <a:p>
            <a:r>
              <a:rPr lang="en-US" sz="1200" b="0" i="0" u="none" strike="noStrike" kern="1200" baseline="0" dirty="0">
                <a:solidFill>
                  <a:schemeClr val="tx1"/>
                </a:solidFill>
                <a:ea typeface="+mn-ea"/>
                <a:cs typeface="+mn-cs"/>
              </a:rPr>
              <a:t> Hang.</a:t>
            </a:r>
          </a:p>
          <a:p>
            <a:r>
              <a:rPr lang="en-US" sz="1200" b="0" i="0" u="none" strike="noStrike" kern="1200" baseline="0" dirty="0">
                <a:solidFill>
                  <a:schemeClr val="tx1"/>
                </a:solidFill>
                <a:ea typeface="+mn-ea"/>
                <a:cs typeface="+mn-cs"/>
              </a:rPr>
              <a:t> Safe hang.</a:t>
            </a:r>
          </a:p>
          <a:p>
            <a:r>
              <a:rPr lang="en-US" sz="1200" b="0" i="0" u="none" strike="noStrike" kern="1200" baseline="0" dirty="0">
                <a:solidFill>
                  <a:schemeClr val="tx1"/>
                </a:solidFill>
                <a:ea typeface="+mn-ea"/>
                <a:cs typeface="+mn-cs"/>
              </a:rPr>
              <a:t> Collapsed low ready.</a:t>
            </a:r>
          </a:p>
          <a:p>
            <a:r>
              <a:rPr lang="en-US" sz="1200" b="0" i="0" u="none" strike="noStrike" kern="1200" baseline="0" dirty="0">
                <a:solidFill>
                  <a:schemeClr val="tx1"/>
                </a:solidFill>
                <a:ea typeface="+mn-ea"/>
                <a:cs typeface="+mn-cs"/>
              </a:rPr>
              <a:t> Low ready.</a:t>
            </a:r>
          </a:p>
          <a:p>
            <a:r>
              <a:rPr lang="en-US" sz="1200" b="0" i="0" u="none" strike="noStrike" kern="1200" baseline="0" dirty="0">
                <a:solidFill>
                  <a:schemeClr val="tx1"/>
                </a:solidFill>
                <a:ea typeface="+mn-ea"/>
                <a:cs typeface="+mn-cs"/>
              </a:rPr>
              <a:t> High ready.</a:t>
            </a:r>
          </a:p>
          <a:p>
            <a:r>
              <a:rPr lang="en-US" sz="1200" b="0" i="0" u="none" strike="noStrike" kern="1200" baseline="0" dirty="0">
                <a:solidFill>
                  <a:schemeClr val="tx1"/>
                </a:solidFill>
                <a:ea typeface="+mn-ea"/>
                <a:cs typeface="+mn-cs"/>
              </a:rPr>
              <a:t> Ready (or ready-up).</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safe hang is used when no immediate threat is present and the hands are not necessary. In the safe hang carry, the weapon is slung, the safety is engaged, and the Soldier has gripped the rifle’s pistol grip. The Soldier sustains Rule 3, keeping the finger off the trigger until ready to engage when transitioning to the ready or ready up position.</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low ready provides the highest level of readiness and with the maximum amount of observable area for target acquisition purposes. In the low ready position, the weapon is slung, the butt stock is in the Soldier’s shoulder, and the muzzle is angled down at a 30- to 45-degree angle and oriented towards the Soldier’s sector of fire. </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ready is used when enemy contact is imminent. This carry is used when the Soldier is preparing or prepared to engage a threat. In the ready, the weapon is slung, the toe of the butt stock is in the Soldier’s shoulder, and muzzle is oriented toward a threat or most likely direction of enemy contact. The Soldier is looking through his optics or sights. His non-firing side hand remains on the hand guards or the vertical foregrip.</a:t>
            </a:r>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0047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a typeface="+mn-ea"/>
                <a:cs typeface="+mn-cs"/>
              </a:rPr>
              <a:t>There are six primary carry positions. These positions may be directed by the</a:t>
            </a:r>
          </a:p>
          <a:p>
            <a:r>
              <a:rPr lang="en-US" sz="1200" b="0" i="0" u="none" strike="noStrike" kern="1200" baseline="0" dirty="0">
                <a:solidFill>
                  <a:schemeClr val="tx1"/>
                </a:solidFill>
                <a:ea typeface="+mn-ea"/>
                <a:cs typeface="+mn-cs"/>
              </a:rPr>
              <a:t>leader, or assumed by the Soldier based on the tactical situation. The primary positions</a:t>
            </a:r>
          </a:p>
          <a:p>
            <a:r>
              <a:rPr lang="en-US" sz="1200" b="0" i="0" u="none" strike="noStrike" kern="1200" baseline="0" dirty="0">
                <a:solidFill>
                  <a:schemeClr val="tx1"/>
                </a:solidFill>
                <a:ea typeface="+mn-ea"/>
                <a:cs typeface="+mn-cs"/>
              </a:rPr>
              <a:t>are—</a:t>
            </a:r>
          </a:p>
          <a:p>
            <a:r>
              <a:rPr lang="en-US" sz="1200" b="0" i="0" u="none" strike="noStrike" kern="1200" baseline="0" dirty="0">
                <a:solidFill>
                  <a:schemeClr val="tx1"/>
                </a:solidFill>
                <a:ea typeface="+mn-ea"/>
                <a:cs typeface="+mn-cs"/>
              </a:rPr>
              <a:t> Hang.</a:t>
            </a:r>
          </a:p>
          <a:p>
            <a:r>
              <a:rPr lang="en-US" sz="1200" b="0" i="0" u="none" strike="noStrike" kern="1200" baseline="0" dirty="0">
                <a:solidFill>
                  <a:schemeClr val="tx1"/>
                </a:solidFill>
                <a:ea typeface="+mn-ea"/>
                <a:cs typeface="+mn-cs"/>
              </a:rPr>
              <a:t> Safe hang.</a:t>
            </a:r>
          </a:p>
          <a:p>
            <a:r>
              <a:rPr lang="en-US" sz="1200" b="0" i="0" u="none" strike="noStrike" kern="1200" baseline="0" dirty="0">
                <a:solidFill>
                  <a:schemeClr val="tx1"/>
                </a:solidFill>
                <a:ea typeface="+mn-ea"/>
                <a:cs typeface="+mn-cs"/>
              </a:rPr>
              <a:t> Collapsed low ready.</a:t>
            </a:r>
          </a:p>
          <a:p>
            <a:r>
              <a:rPr lang="en-US" sz="1200" b="0" i="0" u="none" strike="noStrike" kern="1200" baseline="0" dirty="0">
                <a:solidFill>
                  <a:schemeClr val="tx1"/>
                </a:solidFill>
                <a:ea typeface="+mn-ea"/>
                <a:cs typeface="+mn-cs"/>
              </a:rPr>
              <a:t> Low ready.</a:t>
            </a:r>
          </a:p>
          <a:p>
            <a:r>
              <a:rPr lang="en-US" sz="1200" b="0" i="0" u="none" strike="noStrike" kern="1200" baseline="0" dirty="0">
                <a:solidFill>
                  <a:schemeClr val="tx1"/>
                </a:solidFill>
                <a:ea typeface="+mn-ea"/>
                <a:cs typeface="+mn-cs"/>
              </a:rPr>
              <a:t> High ready.</a:t>
            </a:r>
          </a:p>
          <a:p>
            <a:r>
              <a:rPr lang="en-US" sz="1200" b="0" i="0" u="none" strike="noStrike" kern="1200" baseline="0" dirty="0">
                <a:solidFill>
                  <a:schemeClr val="tx1"/>
                </a:solidFill>
                <a:ea typeface="+mn-ea"/>
                <a:cs typeface="+mn-cs"/>
              </a:rPr>
              <a:t> Ready (or ready-up).</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safe hang is used when no immediate threat is present and the hands are not necessary. In the safe hang carry, the weapon is slung, the safety is engaged, and the Soldier has gripped the rifle’s pistol grip. The Soldier sustains Rule 3, keeping the finger off the trigger until ready to engage when transitioning to the ready or ready up position.</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low ready provides the highest level of readiness and with the maximum amount of observable area for target acquisition purposes. In the low ready position, the weapon is slung, the butt stock is in the Soldier’s shoulder, and the muzzle is angled down at a 30- to 45-degree angle and oriented towards the Soldier’s sector of fire. </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ready is used when enemy contact is imminent. This carry is used when the Soldier is preparing or prepared to engage a threat. In the ready, the weapon is slung, the toe of the butt stock is in the Soldier’s shoulder, and muzzle is oriented toward a threat or most likely direction of enemy contact. The Soldier is looking through his optics or sights. His non-firing side hand remains on the hand guards or the vertical foregrip.</a:t>
            </a:r>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34379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a typeface="+mn-ea"/>
                <a:cs typeface="+mn-cs"/>
              </a:rPr>
              <a:t>There are six primary carry positions. These positions may be directed by the</a:t>
            </a:r>
          </a:p>
          <a:p>
            <a:r>
              <a:rPr lang="en-US" sz="1200" b="0" i="0" u="none" strike="noStrike" kern="1200" baseline="0" dirty="0">
                <a:solidFill>
                  <a:schemeClr val="tx1"/>
                </a:solidFill>
                <a:ea typeface="+mn-ea"/>
                <a:cs typeface="+mn-cs"/>
              </a:rPr>
              <a:t>leader, or assumed by the Soldier based on the tactical situation. The primary positions</a:t>
            </a:r>
          </a:p>
          <a:p>
            <a:r>
              <a:rPr lang="en-US" sz="1200" b="0" i="0" u="none" strike="noStrike" kern="1200" baseline="0" dirty="0">
                <a:solidFill>
                  <a:schemeClr val="tx1"/>
                </a:solidFill>
                <a:ea typeface="+mn-ea"/>
                <a:cs typeface="+mn-cs"/>
              </a:rPr>
              <a:t>are—</a:t>
            </a:r>
          </a:p>
          <a:p>
            <a:r>
              <a:rPr lang="en-US" sz="1200" b="0" i="0" u="none" strike="noStrike" kern="1200" baseline="0" dirty="0">
                <a:solidFill>
                  <a:schemeClr val="tx1"/>
                </a:solidFill>
                <a:ea typeface="+mn-ea"/>
                <a:cs typeface="+mn-cs"/>
              </a:rPr>
              <a:t> Hang.</a:t>
            </a:r>
          </a:p>
          <a:p>
            <a:r>
              <a:rPr lang="en-US" sz="1200" b="0" i="0" u="none" strike="noStrike" kern="1200" baseline="0" dirty="0">
                <a:solidFill>
                  <a:schemeClr val="tx1"/>
                </a:solidFill>
                <a:ea typeface="+mn-ea"/>
                <a:cs typeface="+mn-cs"/>
              </a:rPr>
              <a:t> Safe hang.</a:t>
            </a:r>
          </a:p>
          <a:p>
            <a:r>
              <a:rPr lang="en-US" sz="1200" b="0" i="0" u="none" strike="noStrike" kern="1200" baseline="0" dirty="0">
                <a:solidFill>
                  <a:schemeClr val="tx1"/>
                </a:solidFill>
                <a:ea typeface="+mn-ea"/>
                <a:cs typeface="+mn-cs"/>
              </a:rPr>
              <a:t> Collapsed low ready.</a:t>
            </a:r>
          </a:p>
          <a:p>
            <a:r>
              <a:rPr lang="en-US" sz="1200" b="0" i="0" u="none" strike="noStrike" kern="1200" baseline="0" dirty="0">
                <a:solidFill>
                  <a:schemeClr val="tx1"/>
                </a:solidFill>
                <a:ea typeface="+mn-ea"/>
                <a:cs typeface="+mn-cs"/>
              </a:rPr>
              <a:t> Low ready.</a:t>
            </a:r>
          </a:p>
          <a:p>
            <a:r>
              <a:rPr lang="en-US" sz="1200" b="0" i="0" u="none" strike="noStrike" kern="1200" baseline="0" dirty="0">
                <a:solidFill>
                  <a:schemeClr val="tx1"/>
                </a:solidFill>
                <a:ea typeface="+mn-ea"/>
                <a:cs typeface="+mn-cs"/>
              </a:rPr>
              <a:t> High ready.</a:t>
            </a:r>
          </a:p>
          <a:p>
            <a:r>
              <a:rPr lang="en-US" sz="1200" b="0" i="0" u="none" strike="noStrike" kern="1200" baseline="0" dirty="0">
                <a:solidFill>
                  <a:schemeClr val="tx1"/>
                </a:solidFill>
                <a:ea typeface="+mn-ea"/>
                <a:cs typeface="+mn-cs"/>
              </a:rPr>
              <a:t> Ready (or ready-up).</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safe hang is used when no immediate threat is present and the hands are not necessary. In the safe hang carry, the weapon is slung, the safety is engaged, and the Soldier has gripped the rifle’s pistol grip. The Soldier sustains Rule 3, keeping the finger off the trigger until ready to engage when transitioning to the ready or ready up position.</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low ready provides the highest level of readiness and with the maximum amount of observable area for target acquisition purposes. In the low ready position, the weapon is slung, the butt stock is in the Soldier’s shoulder, and the muzzle is angled down at a 30- to 45-degree angle and oriented towards the Soldier’s sector of fire. </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ready is used when enemy contact is imminent. This carry is used when the Soldier is preparing or prepared to engage a threat. In the ready, the weapon is slung, the toe of the butt stock is in the Soldier’s shoulder, and muzzle is oriented toward a threat or most likely direction of enemy contact. The Soldier is looking through his optics or sights. His non-firing side hand remains on the hand guards or the vertical foregrip.</a:t>
            </a:r>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12567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a typeface="+mn-ea"/>
                <a:cs typeface="+mn-cs"/>
              </a:rPr>
              <a:t>There are six primary carry positions. These positions may be directed by the</a:t>
            </a:r>
          </a:p>
          <a:p>
            <a:r>
              <a:rPr lang="en-US" sz="1200" b="0" i="0" u="none" strike="noStrike" kern="1200" baseline="0" dirty="0">
                <a:solidFill>
                  <a:schemeClr val="tx1"/>
                </a:solidFill>
                <a:ea typeface="+mn-ea"/>
                <a:cs typeface="+mn-cs"/>
              </a:rPr>
              <a:t>leader, or assumed by the Soldier based on the tactical situation. The primary positions</a:t>
            </a:r>
          </a:p>
          <a:p>
            <a:r>
              <a:rPr lang="en-US" sz="1200" b="0" i="0" u="none" strike="noStrike" kern="1200" baseline="0" dirty="0">
                <a:solidFill>
                  <a:schemeClr val="tx1"/>
                </a:solidFill>
                <a:ea typeface="+mn-ea"/>
                <a:cs typeface="+mn-cs"/>
              </a:rPr>
              <a:t>are—</a:t>
            </a:r>
          </a:p>
          <a:p>
            <a:r>
              <a:rPr lang="en-US" sz="1200" b="0" i="0" u="none" strike="noStrike" kern="1200" baseline="0" dirty="0">
                <a:solidFill>
                  <a:schemeClr val="tx1"/>
                </a:solidFill>
                <a:ea typeface="+mn-ea"/>
                <a:cs typeface="+mn-cs"/>
              </a:rPr>
              <a:t> Hang.</a:t>
            </a:r>
          </a:p>
          <a:p>
            <a:r>
              <a:rPr lang="en-US" sz="1200" b="0" i="0" u="none" strike="noStrike" kern="1200" baseline="0" dirty="0">
                <a:solidFill>
                  <a:schemeClr val="tx1"/>
                </a:solidFill>
                <a:ea typeface="+mn-ea"/>
                <a:cs typeface="+mn-cs"/>
              </a:rPr>
              <a:t> Safe hang.</a:t>
            </a:r>
          </a:p>
          <a:p>
            <a:r>
              <a:rPr lang="en-US" sz="1200" b="0" i="0" u="none" strike="noStrike" kern="1200" baseline="0" dirty="0">
                <a:solidFill>
                  <a:schemeClr val="tx1"/>
                </a:solidFill>
                <a:ea typeface="+mn-ea"/>
                <a:cs typeface="+mn-cs"/>
              </a:rPr>
              <a:t> Collapsed low ready.</a:t>
            </a:r>
          </a:p>
          <a:p>
            <a:r>
              <a:rPr lang="en-US" sz="1200" b="0" i="0" u="none" strike="noStrike" kern="1200" baseline="0" dirty="0">
                <a:solidFill>
                  <a:schemeClr val="tx1"/>
                </a:solidFill>
                <a:ea typeface="+mn-ea"/>
                <a:cs typeface="+mn-cs"/>
              </a:rPr>
              <a:t> Low ready.</a:t>
            </a:r>
          </a:p>
          <a:p>
            <a:r>
              <a:rPr lang="en-US" sz="1200" b="0" i="0" u="none" strike="noStrike" kern="1200" baseline="0" dirty="0">
                <a:solidFill>
                  <a:schemeClr val="tx1"/>
                </a:solidFill>
                <a:ea typeface="+mn-ea"/>
                <a:cs typeface="+mn-cs"/>
              </a:rPr>
              <a:t> High ready.</a:t>
            </a:r>
          </a:p>
          <a:p>
            <a:r>
              <a:rPr lang="en-US" sz="1200" b="0" i="0" u="none" strike="noStrike" kern="1200" baseline="0" dirty="0">
                <a:solidFill>
                  <a:schemeClr val="tx1"/>
                </a:solidFill>
                <a:ea typeface="+mn-ea"/>
                <a:cs typeface="+mn-cs"/>
              </a:rPr>
              <a:t> Ready (or ready-up).</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safe hang is used when no immediate threat is present and the hands are not necessary. In the safe hang carry, the weapon is slung, the safety is engaged, and the Soldier has gripped the rifle’s pistol grip. The Soldier sustains Rule 3, keeping the finger off the trigger until ready to engage when transitioning to the ready or ready up position.</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low ready provides the highest level of readiness and with the maximum amount of observable area for target acquisition purposes. In the low ready position, the weapon is slung, the butt stock is in the Soldier’s shoulder, and the muzzle is angled down at a 30- to 45-degree angle and oriented towards the Soldier’s sector of fire. </a:t>
            </a:r>
          </a:p>
          <a:p>
            <a:endParaRPr lang="en-US" sz="1200" b="0" i="0" u="none" strike="noStrike" kern="1200" baseline="0" dirty="0">
              <a:solidFill>
                <a:schemeClr val="tx1"/>
              </a:solidFill>
              <a:ea typeface="+mn-ea"/>
              <a:cs typeface="+mn-cs"/>
            </a:endParaRPr>
          </a:p>
          <a:p>
            <a:r>
              <a:rPr lang="en-US" sz="1200" b="0" i="0" u="none" strike="noStrike" kern="1200" baseline="0" dirty="0">
                <a:solidFill>
                  <a:schemeClr val="tx1"/>
                </a:solidFill>
                <a:ea typeface="+mn-ea"/>
                <a:cs typeface="+mn-cs"/>
              </a:rPr>
              <a:t>The ready is used when enemy contact is imminent. This carry is used when the Soldier is preparing or prepared to engage a threat. In the ready, the weapon is slung, the toe of the butt stock is in the Soldier’s shoulder, and muzzle is oriented toward a threat or most likely direction of enemy contact. The Soldier is looking through his optics or sights. His non-firing side hand remains on the hand guards or the vertical foregrip.</a:t>
            </a:r>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2622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Soldier stabilizes the weapon to provide a consistent base to fire from and maintain through the shot process until the recoil pulse has ceased. This process includes how the Soldier holds the weapon, uses structures or objects to provide stability, and the Soldier’s posture on the ground during the engagement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Support can be natural or artificial or a combination of both. Natural support comes from a combination of the shooter’s bones and muscles. Artificial support comes from objects outside the shooter’s body. The more support a particular position provides, the more stable the weapon.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Muscle relaxation is the ability of the Soldier to maintain orientation of the weapon appropriately during the shot process while keeping the major muscle groups from straining to maintain the weapon system’s position. Relaxed muscles contribute to stability provided by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natural point of aim is the point where the barrel naturally orients when the shooter’s muscles are relaxed and support is achieved. When a Soldier aims at a target, the lack of stability creates a wobble area, where the sights oscillate slightly around and through the point of aim.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Recoil management is the result of a Soldier assuming and maintaining a stable firing position which mitigates the disturbance of one's sight picture during the cycle of function of the weapon.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To create a stabilized platform, Soldiers must understand the physical relationship between the weapon system, the shooter’s body, the ground, and any other objects touching the weapon or shooter’s body. When a shooter assumes a stable firing position, movement from muscle tension, breathing, and other natural activities within the body will be transferred to the weapon and must be compensated for by the shooter. Failing to create an effective platform to fire from is termed a stabilization failure. These failures compound the firing occasion’s errors, which directly correlate to the accuracy of the shot taken. As a rule, positions that are lower to the ground provide a higher level of stability.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5964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276999"/>
          </a:xfrm>
          <a:prstGeom prst="rect">
            <a:avLst/>
          </a:prstGeom>
        </p:spPr>
        <p:txBody>
          <a:bodyPr wrap="square" lIns="0" tIns="0" rIns="0" bIns="0">
            <a:spAutoFit/>
          </a:bodyPr>
          <a:lstStyle>
            <a:lvl1pPr>
              <a:defRPr>
                <a:latin typeface="Arial" panose="020B0604020202020204" pitchFamily="34" charset="0"/>
              </a:defRPr>
            </a:lvl1pPr>
          </a:lstStyle>
          <a:p>
            <a:endParaRPr dirty="0"/>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11/15/2019</a:t>
            </a:fld>
            <a:endParaRPr lang="en-US" dirty="0">
              <a:solidFill>
                <a:prstClr val="black">
                  <a:tint val="75000"/>
                </a:prstClr>
              </a:solidFill>
            </a:endParaRPr>
          </a:p>
        </p:txBody>
      </p:sp>
    </p:spTree>
    <p:extLst>
      <p:ext uri="{BB962C8B-B14F-4D97-AF65-F5344CB8AC3E}">
        <p14:creationId xmlns:p14="http://schemas.microsoft.com/office/powerpoint/2010/main" val="2297685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dirty="0"/>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11/15/2019</a:t>
            </a:fld>
            <a:endParaRPr lang="en-US" dirty="0">
              <a:solidFill>
                <a:prstClr val="black">
                  <a:tint val="75000"/>
                </a:prstClr>
              </a:solidFill>
            </a:endParaRPr>
          </a:p>
        </p:txBody>
      </p:sp>
      <p:sp>
        <p:nvSpPr>
          <p:cNvPr id="6" name="Holder 6"/>
          <p:cNvSpPr>
            <a:spLocks noGrp="1"/>
          </p:cNvSpPr>
          <p:nvPr>
            <p:ph type="sldNum" sz="quarter" idx="7"/>
          </p:nvPr>
        </p:nvSpPr>
        <p:spPr>
          <a:xfrm>
            <a:off x="10921866" y="6553792"/>
            <a:ext cx="595205"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solidFill>
                  <a:prstClr val="black"/>
                </a:solidFill>
              </a:rPr>
              <a:pPr marL="25400">
                <a:lnSpc>
                  <a:spcPts val="3195"/>
                </a:lnSpc>
              </a:pPr>
              <a:t>‹#›</a:t>
            </a:fld>
            <a:endParaRPr lang="en-US" dirty="0">
              <a:solidFill>
                <a:prstClr val="black"/>
              </a:solidFill>
            </a:endParaRPr>
          </a:p>
        </p:txBody>
      </p:sp>
    </p:spTree>
    <p:extLst>
      <p:ext uri="{BB962C8B-B14F-4D97-AF65-F5344CB8AC3E}">
        <p14:creationId xmlns:p14="http://schemas.microsoft.com/office/powerpoint/2010/main" val="133083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99720"/>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11/15/2019</a:t>
            </a:fld>
            <a:endParaRPr lang="en-US" dirty="0">
              <a:solidFill>
                <a:prstClr val="black">
                  <a:tint val="75000"/>
                </a:prstClr>
              </a:solidFill>
            </a:endParaRPr>
          </a:p>
        </p:txBody>
      </p:sp>
      <p:sp>
        <p:nvSpPr>
          <p:cNvPr id="7" name="Holder 7"/>
          <p:cNvSpPr>
            <a:spLocks noGrp="1"/>
          </p:cNvSpPr>
          <p:nvPr>
            <p:ph type="sldNum" sz="quarter" idx="7"/>
          </p:nvPr>
        </p:nvSpPr>
        <p:spPr>
          <a:xfrm>
            <a:off x="10921866" y="6553792"/>
            <a:ext cx="595205"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solidFill>
                  <a:prstClr val="black"/>
                </a:solidFill>
              </a:rPr>
              <a:pPr marL="25400">
                <a:lnSpc>
                  <a:spcPts val="3195"/>
                </a:lnSpc>
              </a:pPr>
              <a:t>‹#›</a:t>
            </a:fld>
            <a:endParaRPr lang="en-US" dirty="0">
              <a:solidFill>
                <a:prstClr val="black"/>
              </a:solidFill>
            </a:endParaRPr>
          </a:p>
        </p:txBody>
      </p:sp>
    </p:spTree>
    <p:extLst>
      <p:ext uri="{BB962C8B-B14F-4D97-AF65-F5344CB8AC3E}">
        <p14:creationId xmlns:p14="http://schemas.microsoft.com/office/powerpoint/2010/main" val="53955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99720"/>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4" name="Holder 4"/>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11/15/2019</a:t>
            </a:fld>
            <a:endParaRPr lang="en-US" dirty="0">
              <a:solidFill>
                <a:prstClr val="black">
                  <a:tint val="75000"/>
                </a:prstClr>
              </a:solidFill>
            </a:endParaRPr>
          </a:p>
        </p:txBody>
      </p:sp>
      <p:sp>
        <p:nvSpPr>
          <p:cNvPr id="5" name="Holder 5"/>
          <p:cNvSpPr>
            <a:spLocks noGrp="1"/>
          </p:cNvSpPr>
          <p:nvPr>
            <p:ph type="sldNum" sz="quarter" idx="7"/>
          </p:nvPr>
        </p:nvSpPr>
        <p:spPr>
          <a:xfrm>
            <a:off x="10921866" y="6553792"/>
            <a:ext cx="595205"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solidFill>
                  <a:prstClr val="black"/>
                </a:solidFill>
              </a:rPr>
              <a:pPr marL="25400">
                <a:lnSpc>
                  <a:spcPts val="3195"/>
                </a:lnSpc>
              </a:pPr>
              <a:t>‹#›</a:t>
            </a:fld>
            <a:endParaRPr lang="en-US" dirty="0">
              <a:solidFill>
                <a:prstClr val="black"/>
              </a:solidFill>
            </a:endParaRPr>
          </a:p>
        </p:txBody>
      </p:sp>
    </p:spTree>
    <p:extLst>
      <p:ext uri="{BB962C8B-B14F-4D97-AF65-F5344CB8AC3E}">
        <p14:creationId xmlns:p14="http://schemas.microsoft.com/office/powerpoint/2010/main" val="108293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3" name="Holder 3"/>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11/15/2019</a:t>
            </a:fld>
            <a:endParaRPr lang="en-US" dirty="0">
              <a:solidFill>
                <a:prstClr val="black">
                  <a:tint val="75000"/>
                </a:prstClr>
              </a:solidFill>
            </a:endParaRPr>
          </a:p>
        </p:txBody>
      </p:sp>
      <p:sp>
        <p:nvSpPr>
          <p:cNvPr id="4" name="Holder 4"/>
          <p:cNvSpPr>
            <a:spLocks noGrp="1"/>
          </p:cNvSpPr>
          <p:nvPr>
            <p:ph type="sldNum" sz="quarter" idx="7"/>
          </p:nvPr>
        </p:nvSpPr>
        <p:spPr>
          <a:xfrm>
            <a:off x="10921866" y="6553792"/>
            <a:ext cx="595205"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solidFill>
                  <a:prstClr val="black"/>
                </a:solidFill>
              </a:rPr>
              <a:pPr marL="25400">
                <a:lnSpc>
                  <a:spcPts val="3195"/>
                </a:lnSpc>
              </a:pPr>
              <a:t>‹#›</a:t>
            </a:fld>
            <a:endParaRPr lang="en-US" dirty="0">
              <a:solidFill>
                <a:prstClr val="black"/>
              </a:solidFill>
            </a:endParaRPr>
          </a:p>
        </p:txBody>
      </p:sp>
    </p:spTree>
    <p:extLst>
      <p:ext uri="{BB962C8B-B14F-4D97-AF65-F5344CB8AC3E}">
        <p14:creationId xmlns:p14="http://schemas.microsoft.com/office/powerpoint/2010/main" val="650207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99720"/>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11/15/2019</a:t>
            </a:fld>
            <a:endParaRPr lang="en-US" dirty="0">
              <a:solidFill>
                <a:prstClr val="black">
                  <a:tint val="75000"/>
                </a:prstClr>
              </a:solidFill>
            </a:endParaRPr>
          </a:p>
        </p:txBody>
      </p:sp>
      <p:sp>
        <p:nvSpPr>
          <p:cNvPr id="6" name="Holder 6"/>
          <p:cNvSpPr>
            <a:spLocks noGrp="1"/>
          </p:cNvSpPr>
          <p:nvPr>
            <p:ph type="sldNum" sz="quarter" idx="7"/>
          </p:nvPr>
        </p:nvSpPr>
        <p:spPr>
          <a:xfrm>
            <a:off x="10921866" y="6553792"/>
            <a:ext cx="595205"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solidFill>
                  <a:prstClr val="black"/>
                </a:solidFill>
              </a:rPr>
              <a:pPr marL="25400">
                <a:lnSpc>
                  <a:spcPts val="3195"/>
                </a:lnSpc>
              </a:pPr>
              <a:t>‹#›</a:t>
            </a:fld>
            <a:endParaRPr lang="en-US" dirty="0">
              <a:solidFill>
                <a:prstClr val="black"/>
              </a:solidFill>
            </a:endParaRPr>
          </a:p>
        </p:txBody>
      </p:sp>
    </p:spTree>
    <p:extLst>
      <p:ext uri="{BB962C8B-B14F-4D97-AF65-F5344CB8AC3E}">
        <p14:creationId xmlns:p14="http://schemas.microsoft.com/office/powerpoint/2010/main" val="401192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715858" y="2301684"/>
            <a:ext cx="10760287" cy="207749"/>
          </a:xfrm>
          <a:prstGeom prst="rect">
            <a:avLst/>
          </a:prstGeom>
        </p:spPr>
        <p:txBody>
          <a:bodyPr lIns="0" tIns="0" rIns="0" bIns="0"/>
          <a:lstStyle>
            <a:lvl1pPr>
              <a:defRPr sz="1350" b="0" i="0">
                <a:solidFill>
                  <a:schemeClr val="tx1"/>
                </a:solidFill>
                <a:latin typeface="Arial"/>
                <a:cs typeface="Arial"/>
              </a:defRPr>
            </a:lvl1pPr>
          </a:lstStyle>
          <a:p>
            <a:endParaRPr dirty="0"/>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11/15/2019</a:t>
            </a:fld>
            <a:endParaRPr lang="en-US" dirty="0">
              <a:solidFill>
                <a:prstClr val="black">
                  <a:tint val="75000"/>
                </a:prstClr>
              </a:solidFill>
            </a:endParaRPr>
          </a:p>
        </p:txBody>
      </p:sp>
      <p:sp>
        <p:nvSpPr>
          <p:cNvPr id="6" name="Holder 6"/>
          <p:cNvSpPr>
            <a:spLocks noGrp="1"/>
          </p:cNvSpPr>
          <p:nvPr>
            <p:ph type="sldNum" sz="quarter" idx="7"/>
          </p:nvPr>
        </p:nvSpPr>
        <p:spPr>
          <a:xfrm>
            <a:off x="10921867" y="6553794"/>
            <a:ext cx="595205" cy="422909"/>
          </a:xfrm>
          <a:prstGeom prst="rect">
            <a:avLst/>
          </a:prstGeom>
        </p:spPr>
        <p:txBody>
          <a:bodyPr lIns="0" tIns="0" rIns="0" bIns="0"/>
          <a:lstStyle>
            <a:lvl1pPr>
              <a:defRPr sz="2100" b="0" i="0">
                <a:solidFill>
                  <a:schemeClr val="tx1"/>
                </a:solidFill>
                <a:latin typeface="Arial"/>
                <a:cs typeface="Arial"/>
              </a:defRPr>
            </a:lvl1pPr>
          </a:lstStyle>
          <a:p>
            <a:pPr marL="19050">
              <a:lnSpc>
                <a:spcPts val="2396"/>
              </a:lnSpc>
            </a:pPr>
            <a:fld id="{81D60167-4931-47E6-BA6A-407CBD079E47}" type="slidenum">
              <a:rPr lang="en-US" smtClean="0">
                <a:solidFill>
                  <a:prstClr val="black"/>
                </a:solidFill>
              </a:rPr>
              <a:pPr marL="19050">
                <a:lnSpc>
                  <a:spcPts val="2396"/>
                </a:lnSpc>
              </a:pPr>
              <a:t>‹#›</a:t>
            </a:fld>
            <a:endParaRPr lang="en-US" dirty="0">
              <a:solidFill>
                <a:prstClr val="black"/>
              </a:solidFill>
            </a:endParaRPr>
          </a:p>
        </p:txBody>
      </p:sp>
    </p:spTree>
    <p:extLst>
      <p:ext uri="{BB962C8B-B14F-4D97-AF65-F5344CB8AC3E}">
        <p14:creationId xmlns:p14="http://schemas.microsoft.com/office/powerpoint/2010/main" val="64656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715858" y="2301684"/>
            <a:ext cx="10760287" cy="207749"/>
          </a:xfrm>
          <a:prstGeom prst="rect">
            <a:avLst/>
          </a:prstGeom>
        </p:spPr>
        <p:txBody>
          <a:bodyPr lIns="0" tIns="0" rIns="0" bIns="0"/>
          <a:lstStyle>
            <a:lvl1pPr>
              <a:defRPr sz="1350" b="0" i="0">
                <a:solidFill>
                  <a:schemeClr val="tx1"/>
                </a:solidFill>
                <a:latin typeface="Arial"/>
                <a:cs typeface="Arial"/>
              </a:defRPr>
            </a:lvl1pPr>
          </a:lstStyle>
          <a:p>
            <a:endParaRPr dirty="0"/>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11/15/2019</a:t>
            </a:fld>
            <a:endParaRPr lang="en-US" dirty="0">
              <a:solidFill>
                <a:prstClr val="black">
                  <a:tint val="75000"/>
                </a:prstClr>
              </a:solidFill>
            </a:endParaRPr>
          </a:p>
        </p:txBody>
      </p:sp>
      <p:sp>
        <p:nvSpPr>
          <p:cNvPr id="6" name="Holder 6"/>
          <p:cNvSpPr>
            <a:spLocks noGrp="1"/>
          </p:cNvSpPr>
          <p:nvPr>
            <p:ph type="sldNum" sz="quarter" idx="7"/>
          </p:nvPr>
        </p:nvSpPr>
        <p:spPr>
          <a:xfrm>
            <a:off x="10921867" y="6553794"/>
            <a:ext cx="595205" cy="422909"/>
          </a:xfrm>
          <a:prstGeom prst="rect">
            <a:avLst/>
          </a:prstGeom>
        </p:spPr>
        <p:txBody>
          <a:bodyPr lIns="0" tIns="0" rIns="0" bIns="0"/>
          <a:lstStyle>
            <a:lvl1pPr>
              <a:defRPr sz="2100" b="0" i="0">
                <a:solidFill>
                  <a:schemeClr val="tx1"/>
                </a:solidFill>
                <a:latin typeface="Arial"/>
                <a:cs typeface="Arial"/>
              </a:defRPr>
            </a:lvl1pPr>
          </a:lstStyle>
          <a:p>
            <a:pPr marL="19050">
              <a:lnSpc>
                <a:spcPts val="2396"/>
              </a:lnSpc>
            </a:pPr>
            <a:fld id="{81D60167-4931-47E6-BA6A-407CBD079E47}" type="slidenum">
              <a:rPr lang="en-US" smtClean="0">
                <a:solidFill>
                  <a:prstClr val="black"/>
                </a:solidFill>
              </a:rPr>
              <a:pPr marL="19050">
                <a:lnSpc>
                  <a:spcPts val="2396"/>
                </a:lnSpc>
              </a:pPr>
              <a:t>‹#›</a:t>
            </a:fld>
            <a:endParaRPr lang="en-US" dirty="0">
              <a:solidFill>
                <a:prstClr val="black"/>
              </a:solidFill>
            </a:endParaRPr>
          </a:p>
        </p:txBody>
      </p:sp>
    </p:spTree>
    <p:extLst>
      <p:ext uri="{BB962C8B-B14F-4D97-AF65-F5344CB8AC3E}">
        <p14:creationId xmlns:p14="http://schemas.microsoft.com/office/powerpoint/2010/main" val="209369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7" name="Picture 12"/>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older 3"/>
          <p:cNvSpPr>
            <a:spLocks noGrp="1"/>
          </p:cNvSpPr>
          <p:nvPr>
            <p:ph type="body" idx="1"/>
          </p:nvPr>
        </p:nvSpPr>
        <p:spPr>
          <a:xfrm>
            <a:off x="715857" y="2301682"/>
            <a:ext cx="10760287" cy="276999"/>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343303" y="4483"/>
            <a:ext cx="1818815" cy="1443318"/>
          </a:xfrm>
          <a:prstGeom prst="rect">
            <a:avLst/>
          </a:prstGeom>
        </p:spPr>
      </p:pic>
      <p:sp>
        <p:nvSpPr>
          <p:cNvPr id="6" name="object 2"/>
          <p:cNvSpPr txBox="1"/>
          <p:nvPr userDrawn="1"/>
        </p:nvSpPr>
        <p:spPr>
          <a:xfrm>
            <a:off x="1887083" y="76200"/>
            <a:ext cx="7808807" cy="289375"/>
          </a:xfrm>
          <a:prstGeom prst="rect">
            <a:avLst/>
          </a:prstGeom>
        </p:spPr>
        <p:txBody>
          <a:bodyPr vert="horz" wrap="square" lIns="0" tIns="1270" rIns="0" bIns="0" rtlCol="0">
            <a:spAutoFit/>
          </a:bodyPr>
          <a:lstStyle/>
          <a:p>
            <a:pPr marL="12700" marR="5080" algn="ctr">
              <a:lnSpc>
                <a:spcPct val="104200"/>
              </a:lnSpc>
              <a:spcBef>
                <a:spcPts val="10"/>
              </a:spcBef>
            </a:pPr>
            <a:r>
              <a:rPr sz="1800" b="1" spc="-5" dirty="0">
                <a:solidFill>
                  <a:prstClr val="black"/>
                </a:solidFill>
                <a:latin typeface="Arial"/>
                <a:cs typeface="Arial"/>
              </a:rPr>
              <a:t>Preliminary Marksmanship Instruction and</a:t>
            </a:r>
            <a:r>
              <a:rPr sz="1800" b="1" spc="-90" dirty="0">
                <a:solidFill>
                  <a:prstClr val="black"/>
                </a:solidFill>
                <a:latin typeface="Arial"/>
                <a:cs typeface="Arial"/>
              </a:rPr>
              <a:t> </a:t>
            </a:r>
            <a:r>
              <a:rPr sz="1800" b="1" spc="-5" dirty="0">
                <a:solidFill>
                  <a:prstClr val="black"/>
                </a:solidFill>
                <a:latin typeface="Arial"/>
                <a:cs typeface="Arial"/>
              </a:rPr>
              <a:t>Evaluation</a:t>
            </a:r>
            <a:endParaRPr sz="1800" dirty="0">
              <a:solidFill>
                <a:prstClr val="black"/>
              </a:solidFill>
              <a:latin typeface="Arial"/>
              <a:cs typeface="Arial"/>
            </a:endParaRPr>
          </a:p>
        </p:txBody>
      </p:sp>
    </p:spTree>
    <p:extLst>
      <p:ext uri="{BB962C8B-B14F-4D97-AF65-F5344CB8AC3E}">
        <p14:creationId xmlns:p14="http://schemas.microsoft.com/office/powerpoint/2010/main" val="417199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3757" y="1143001"/>
            <a:ext cx="2895857" cy="1815882"/>
          </a:xfrm>
          <a:prstGeom prst="rect">
            <a:avLst/>
          </a:prstGeom>
          <a:noFill/>
        </p:spPr>
        <p:txBody>
          <a:bodyPr wrap="none" rtlCol="0">
            <a:spAutoFit/>
          </a:bodyPr>
          <a:lstStyle/>
          <a:p>
            <a:pPr algn="ctr"/>
            <a:r>
              <a:rPr lang="en-US" sz="2800" dirty="0">
                <a:solidFill>
                  <a:prstClr val="black"/>
                </a:solidFill>
              </a:rPr>
              <a:t>LSA 6:</a:t>
            </a:r>
          </a:p>
          <a:p>
            <a:endParaRPr lang="en-US" sz="2800" dirty="0">
              <a:solidFill>
                <a:prstClr val="black"/>
              </a:solidFill>
            </a:endParaRPr>
          </a:p>
          <a:p>
            <a:r>
              <a:rPr lang="en-US" sz="2800" dirty="0" smtClean="0">
                <a:solidFill>
                  <a:prstClr val="black"/>
                </a:solidFill>
              </a:rPr>
              <a:t>Shot Process Cont.</a:t>
            </a:r>
          </a:p>
          <a:p>
            <a:pPr algn="ctr"/>
            <a:r>
              <a:rPr lang="en-US" sz="2800" dirty="0" smtClean="0">
                <a:solidFill>
                  <a:prstClr val="black"/>
                </a:solidFill>
              </a:rPr>
              <a:t>Stability</a:t>
            </a:r>
            <a:endParaRPr lang="en-US" sz="2800" dirty="0">
              <a:solidFill>
                <a:prstClr val="black"/>
              </a:solidFill>
            </a:endParaRPr>
          </a:p>
        </p:txBody>
      </p:sp>
    </p:spTree>
    <p:extLst>
      <p:ext uri="{BB962C8B-B14F-4D97-AF65-F5344CB8AC3E}">
        <p14:creationId xmlns:p14="http://schemas.microsoft.com/office/powerpoint/2010/main" val="2930024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24001" y="1066800"/>
            <a:ext cx="9143999" cy="380232"/>
          </a:xfrm>
          <a:prstGeom prst="rect">
            <a:avLst/>
          </a:prstGeom>
        </p:spPr>
        <p:txBody>
          <a:bodyPr vert="horz" wrap="square" lIns="0" tIns="10795" rIns="0" bIns="0" rtlCol="0">
            <a:spAutoFit/>
          </a:bodyPr>
          <a:lstStyle/>
          <a:p>
            <a:pPr marL="55880" algn="ctr"/>
            <a:r>
              <a:rPr lang="en-US" sz="2400" spc="-5" dirty="0">
                <a:solidFill>
                  <a:prstClr val="black"/>
                </a:solidFill>
                <a:latin typeface="Arial"/>
                <a:cs typeface="Arial"/>
              </a:rPr>
              <a:t>STABILITY</a:t>
            </a:r>
            <a:endParaRPr lang="en-US" sz="2400" dirty="0">
              <a:solidFill>
                <a:prstClr val="black"/>
              </a:solidFill>
              <a:latin typeface="Arial"/>
              <a:cs typeface="Arial"/>
            </a:endParaRPr>
          </a:p>
        </p:txBody>
      </p:sp>
      <p:graphicFrame>
        <p:nvGraphicFramePr>
          <p:cNvPr id="7" name="Table 6">
            <a:extLst>
              <a:ext uri="{FF2B5EF4-FFF2-40B4-BE49-F238E27FC236}">
                <a16:creationId xmlns="" xmlns:a16="http://schemas.microsoft.com/office/drawing/2014/main" id="{4CBA1BE5-B022-4332-AE6B-05EC22D52A67}"/>
              </a:ext>
            </a:extLst>
          </p:cNvPr>
          <p:cNvGraphicFramePr>
            <a:graphicFrameLocks noGrp="1"/>
          </p:cNvGraphicFramePr>
          <p:nvPr>
            <p:extLst/>
          </p:nvPr>
        </p:nvGraphicFramePr>
        <p:xfrm>
          <a:off x="3066547" y="5181600"/>
          <a:ext cx="6094464" cy="1075428"/>
        </p:xfrm>
        <a:graphic>
          <a:graphicData uri="http://schemas.openxmlformats.org/drawingml/2006/table">
            <a:tbl>
              <a:tblPr>
                <a:tableStyleId>{5C22544A-7EE6-4342-B048-85BDC9FD1C3A}</a:tableStyleId>
              </a:tblPr>
              <a:tblGrid>
                <a:gridCol w="2031488">
                  <a:extLst>
                    <a:ext uri="{9D8B030D-6E8A-4147-A177-3AD203B41FA5}">
                      <a16:colId xmlns="" xmlns:a16="http://schemas.microsoft.com/office/drawing/2014/main" val="20000"/>
                    </a:ext>
                  </a:extLst>
                </a:gridCol>
                <a:gridCol w="2031488">
                  <a:extLst>
                    <a:ext uri="{9D8B030D-6E8A-4147-A177-3AD203B41FA5}">
                      <a16:colId xmlns="" xmlns:a16="http://schemas.microsoft.com/office/drawing/2014/main" val="20001"/>
                    </a:ext>
                  </a:extLst>
                </a:gridCol>
                <a:gridCol w="2031488">
                  <a:extLst>
                    <a:ext uri="{9D8B030D-6E8A-4147-A177-3AD203B41FA5}">
                      <a16:colId xmlns="" xmlns:a16="http://schemas.microsoft.com/office/drawing/2014/main" val="20002"/>
                    </a:ext>
                  </a:extLst>
                </a:gridCol>
              </a:tblGrid>
              <a:tr h="358476">
                <a:tc>
                  <a:txBody>
                    <a:bodyPr/>
                    <a:lstStyle/>
                    <a:p>
                      <a:pPr algn="ctr" fontAlgn="ctr"/>
                      <a:r>
                        <a:rPr lang="en-US" sz="1600" b="0" i="0" u="none" strike="noStrike" dirty="0">
                          <a:solidFill>
                            <a:schemeClr val="dk1"/>
                          </a:solidFill>
                          <a:effectLst/>
                          <a:latin typeface="Arial" panose="020B0604020202020204" pitchFamily="34" charset="0"/>
                        </a:rPr>
                        <a:t>Leg</a:t>
                      </a:r>
                      <a:r>
                        <a:rPr lang="en-US" sz="1600" b="0" i="0" u="none" strike="noStrike" baseline="0" dirty="0">
                          <a:solidFill>
                            <a:schemeClr val="dk1"/>
                          </a:solidFill>
                          <a:effectLst/>
                          <a:latin typeface="Arial" panose="020B0604020202020204" pitchFamily="34" charset="0"/>
                        </a:rPr>
                        <a:t> Position</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latin typeface="Arial" panose="020B0604020202020204" pitchFamily="34" charset="0"/>
                        </a:rPr>
                        <a:t>Stance/</a:t>
                      </a:r>
                      <a:r>
                        <a:rPr lang="en-US" sz="1600" u="none" strike="noStrike" dirty="0" err="1">
                          <a:effectLst/>
                          <a:latin typeface="Arial" panose="020B0604020202020204" pitchFamily="34" charset="0"/>
                        </a:rPr>
                        <a:t>CoG</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latin typeface="Arial" panose="020B0604020202020204" pitchFamily="34" charset="0"/>
                        </a:rPr>
                        <a:t>Firing</a:t>
                      </a:r>
                      <a:r>
                        <a:rPr lang="en-US" sz="1600" u="none" strike="noStrike" baseline="0" dirty="0">
                          <a:effectLst/>
                          <a:latin typeface="Arial" panose="020B0604020202020204" pitchFamily="34" charset="0"/>
                        </a:rPr>
                        <a:t> Elbow</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358476">
                <a:tc>
                  <a:txBody>
                    <a:bodyPr/>
                    <a:lstStyle/>
                    <a:p>
                      <a:pPr algn="ctr" fontAlgn="ctr"/>
                      <a:r>
                        <a:rPr lang="en-US" sz="1600" b="0" i="0" u="none" strike="noStrike" dirty="0">
                          <a:solidFill>
                            <a:schemeClr val="dk1"/>
                          </a:solidFill>
                          <a:effectLst/>
                          <a:latin typeface="Arial" panose="020B0604020202020204" pitchFamily="34" charset="0"/>
                        </a:rPr>
                        <a:t>Non-firing</a:t>
                      </a:r>
                      <a:r>
                        <a:rPr lang="en-US" sz="1600" b="0" i="0" u="none" strike="noStrike" baseline="0" dirty="0">
                          <a:solidFill>
                            <a:schemeClr val="dk1"/>
                          </a:solidFill>
                          <a:effectLst/>
                          <a:latin typeface="Arial" panose="020B0604020202020204" pitchFamily="34" charset="0"/>
                        </a:rPr>
                        <a:t> Elbow</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latin typeface="Arial" panose="020B0604020202020204" pitchFamily="34" charset="0"/>
                        </a:rPr>
                        <a:t>Firing Hand</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latin typeface="Arial" panose="020B0604020202020204" pitchFamily="34" charset="0"/>
                        </a:rPr>
                        <a:t>Non-Firing Hand</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r h="358476">
                <a:tc>
                  <a:txBody>
                    <a:bodyPr/>
                    <a:lstStyle/>
                    <a:p>
                      <a:pPr algn="ctr" fontAlgn="ctr"/>
                      <a:r>
                        <a:rPr lang="en-US" sz="1600" u="none" strike="noStrike" dirty="0">
                          <a:effectLst/>
                          <a:latin typeface="Arial" panose="020B0604020202020204" pitchFamily="34" charset="0"/>
                        </a:rPr>
                        <a:t>Buttstock</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600" u="none" strike="noStrike" dirty="0">
                          <a:effectLst/>
                          <a:latin typeface="Arial" panose="020B0604020202020204" pitchFamily="34" charset="0"/>
                        </a:rPr>
                        <a:t>Stock weld</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2"/>
                  </a:ext>
                </a:extLst>
              </a:tr>
            </a:tbl>
          </a:graphicData>
        </a:graphic>
      </p:graphicFrame>
      <p:sp>
        <p:nvSpPr>
          <p:cNvPr id="11" name="object 4"/>
          <p:cNvSpPr txBox="1"/>
          <p:nvPr/>
        </p:nvSpPr>
        <p:spPr>
          <a:xfrm>
            <a:off x="1508759" y="304800"/>
            <a:ext cx="9144000" cy="380232"/>
          </a:xfrm>
          <a:prstGeom prst="rect">
            <a:avLst/>
          </a:prstGeom>
        </p:spPr>
        <p:txBody>
          <a:bodyPr vert="horz" wrap="square" lIns="0" tIns="10795" rIns="0" bIns="0" rtlCol="0">
            <a:spAutoFit/>
          </a:bodyPr>
          <a:lstStyle/>
          <a:p>
            <a:pPr marL="55880" algn="ctr"/>
            <a:r>
              <a:rPr lang="en-US" sz="2400" spc="-5" dirty="0">
                <a:solidFill>
                  <a:prstClr val="black"/>
                </a:solidFill>
                <a:latin typeface="Arial"/>
                <a:cs typeface="Arial"/>
              </a:rPr>
              <a:t>FUNCTIONAL</a:t>
            </a:r>
            <a:r>
              <a:rPr lang="en-US" sz="2400" spc="-15" dirty="0">
                <a:solidFill>
                  <a:prstClr val="black"/>
                </a:solidFill>
                <a:latin typeface="Arial"/>
                <a:cs typeface="Arial"/>
              </a:rPr>
              <a:t> </a:t>
            </a:r>
            <a:r>
              <a:rPr lang="en-US" sz="2400" spc="-5" dirty="0">
                <a:solidFill>
                  <a:prstClr val="black"/>
                </a:solidFill>
                <a:latin typeface="Arial"/>
                <a:cs typeface="Arial"/>
              </a:rPr>
              <a:t>ELEMENTS</a:t>
            </a:r>
          </a:p>
        </p:txBody>
      </p:sp>
      <p:graphicFrame>
        <p:nvGraphicFramePr>
          <p:cNvPr id="9" name="Table 8">
            <a:extLst>
              <a:ext uri="{FF2B5EF4-FFF2-40B4-BE49-F238E27FC236}">
                <a16:creationId xmlns="" xmlns:a16="http://schemas.microsoft.com/office/drawing/2014/main" id="{4CBA1BE5-B022-4332-AE6B-05EC22D52A67}"/>
              </a:ext>
            </a:extLst>
          </p:cNvPr>
          <p:cNvGraphicFramePr>
            <a:graphicFrameLocks noGrp="1"/>
          </p:cNvGraphicFramePr>
          <p:nvPr>
            <p:extLst/>
          </p:nvPr>
        </p:nvGraphicFramePr>
        <p:xfrm>
          <a:off x="4049271" y="2121558"/>
          <a:ext cx="4062976" cy="716952"/>
        </p:xfrm>
        <a:graphic>
          <a:graphicData uri="http://schemas.openxmlformats.org/drawingml/2006/table">
            <a:tbl>
              <a:tblPr>
                <a:tableStyleId>{5C22544A-7EE6-4342-B048-85BDC9FD1C3A}</a:tableStyleId>
              </a:tblPr>
              <a:tblGrid>
                <a:gridCol w="2031488">
                  <a:extLst>
                    <a:ext uri="{9D8B030D-6E8A-4147-A177-3AD203B41FA5}">
                      <a16:colId xmlns="" xmlns:a16="http://schemas.microsoft.com/office/drawing/2014/main" val="20000"/>
                    </a:ext>
                  </a:extLst>
                </a:gridCol>
                <a:gridCol w="2031488">
                  <a:extLst>
                    <a:ext uri="{9D8B030D-6E8A-4147-A177-3AD203B41FA5}">
                      <a16:colId xmlns="" xmlns:a16="http://schemas.microsoft.com/office/drawing/2014/main" val="20001"/>
                    </a:ext>
                  </a:extLst>
                </a:gridCol>
              </a:tblGrid>
              <a:tr h="358476">
                <a:tc>
                  <a:txBody>
                    <a:bodyPr/>
                    <a:lstStyle/>
                    <a:p>
                      <a:pPr algn="ctr" fontAlgn="ctr"/>
                      <a:r>
                        <a:rPr lang="en-US" sz="1600" u="none" strike="noStrike" dirty="0">
                          <a:effectLst/>
                          <a:latin typeface="Arial" panose="020B0604020202020204" pitchFamily="34" charset="0"/>
                        </a:rPr>
                        <a:t>Support</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b="0" i="0" u="none" strike="noStrike" dirty="0">
                          <a:solidFill>
                            <a:schemeClr val="dk1"/>
                          </a:solidFill>
                          <a:effectLst/>
                          <a:latin typeface="Arial" panose="020B0604020202020204" pitchFamily="34" charset="0"/>
                        </a:rPr>
                        <a:t>Muscle</a:t>
                      </a:r>
                      <a:r>
                        <a:rPr lang="en-US" sz="1600" b="0" i="0" u="none" strike="noStrike" baseline="0" dirty="0">
                          <a:solidFill>
                            <a:schemeClr val="dk1"/>
                          </a:solidFill>
                          <a:effectLst/>
                          <a:latin typeface="Arial" panose="020B0604020202020204" pitchFamily="34" charset="0"/>
                        </a:rPr>
                        <a:t> Relaxation</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358476">
                <a:tc>
                  <a:txBody>
                    <a:bodyPr/>
                    <a:lstStyle/>
                    <a:p>
                      <a:pPr algn="ctr" fontAlgn="ctr"/>
                      <a:r>
                        <a:rPr lang="en-US" sz="1600" b="0" i="0" u="none" strike="noStrike" dirty="0">
                          <a:solidFill>
                            <a:schemeClr val="dk1"/>
                          </a:solidFill>
                          <a:effectLst/>
                          <a:latin typeface="Arial" panose="020B0604020202020204" pitchFamily="34" charset="0"/>
                        </a:rPr>
                        <a:t>Natural</a:t>
                      </a:r>
                      <a:r>
                        <a:rPr lang="en-US" sz="1600" b="0" i="0" u="none" strike="noStrike" baseline="0" dirty="0">
                          <a:solidFill>
                            <a:schemeClr val="dk1"/>
                          </a:solidFill>
                          <a:effectLst/>
                          <a:latin typeface="Arial" panose="020B0604020202020204" pitchFamily="34" charset="0"/>
                        </a:rPr>
                        <a:t> Point of Aim</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b="0" i="0" u="none" strike="noStrike" dirty="0">
                          <a:solidFill>
                            <a:schemeClr val="dk1"/>
                          </a:solidFill>
                          <a:effectLst/>
                          <a:latin typeface="Arial" panose="020B0604020202020204" pitchFamily="34" charset="0"/>
                        </a:rPr>
                        <a:t>Recoil</a:t>
                      </a:r>
                      <a:r>
                        <a:rPr lang="en-US" sz="1600" b="0" i="0" u="none" strike="noStrike" baseline="0" dirty="0">
                          <a:solidFill>
                            <a:schemeClr val="dk1"/>
                          </a:solidFill>
                          <a:effectLst/>
                          <a:latin typeface="Arial" panose="020B0604020202020204" pitchFamily="34" charset="0"/>
                        </a:rPr>
                        <a:t> Management</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bl>
          </a:graphicData>
        </a:graphic>
      </p:graphicFrame>
      <p:sp>
        <p:nvSpPr>
          <p:cNvPr id="2" name="TextBox 1"/>
          <p:cNvSpPr txBox="1"/>
          <p:nvPr/>
        </p:nvSpPr>
        <p:spPr>
          <a:xfrm>
            <a:off x="1524001" y="1752600"/>
            <a:ext cx="9128759" cy="400110"/>
          </a:xfrm>
          <a:prstGeom prst="rect">
            <a:avLst/>
          </a:prstGeom>
          <a:noFill/>
        </p:spPr>
        <p:txBody>
          <a:bodyPr wrap="square" rtlCol="0">
            <a:spAutoFit/>
          </a:bodyPr>
          <a:lstStyle/>
          <a:p>
            <a:pPr algn="ctr"/>
            <a:r>
              <a:rPr lang="en-US" sz="2000" dirty="0">
                <a:solidFill>
                  <a:prstClr val="black"/>
                </a:solidFill>
                <a:latin typeface="Arial" panose="020B0604020202020204" pitchFamily="34" charset="0"/>
                <a:cs typeface="Arial" panose="020B0604020202020204" pitchFamily="34" charset="0"/>
              </a:rPr>
              <a:t>FUNCTIONS OF STABILITY</a:t>
            </a:r>
          </a:p>
        </p:txBody>
      </p:sp>
      <p:sp>
        <p:nvSpPr>
          <p:cNvPr id="12" name="TextBox 11"/>
          <p:cNvSpPr txBox="1"/>
          <p:nvPr/>
        </p:nvSpPr>
        <p:spPr>
          <a:xfrm>
            <a:off x="1676401" y="4419600"/>
            <a:ext cx="9128759" cy="400110"/>
          </a:xfrm>
          <a:prstGeom prst="rect">
            <a:avLst/>
          </a:prstGeom>
          <a:noFill/>
        </p:spPr>
        <p:txBody>
          <a:bodyPr wrap="square" rtlCol="0">
            <a:spAutoFit/>
          </a:bodyPr>
          <a:lstStyle/>
          <a:p>
            <a:pPr algn="ctr"/>
            <a:r>
              <a:rPr lang="en-US" sz="2000" dirty="0">
                <a:solidFill>
                  <a:prstClr val="black"/>
                </a:solidFill>
                <a:latin typeface="Arial" panose="020B0604020202020204" pitchFamily="34" charset="0"/>
                <a:cs typeface="Arial" panose="020B0604020202020204" pitchFamily="34" charset="0"/>
              </a:rPr>
              <a:t>COMBINATIONS OF SUPPORT</a:t>
            </a:r>
          </a:p>
        </p:txBody>
      </p:sp>
    </p:spTree>
    <p:extLst>
      <p:ext uri="{BB962C8B-B14F-4D97-AF65-F5344CB8AC3E}">
        <p14:creationId xmlns:p14="http://schemas.microsoft.com/office/powerpoint/2010/main" val="3879679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334813" y="1447032"/>
            <a:ext cx="5522375" cy="5314850"/>
          </a:xfrm>
          <a:prstGeom prst="rect">
            <a:avLst/>
          </a:prstGeom>
          <a:blipFill>
            <a:blip r:embed="rId3" cstate="print"/>
            <a:stretch>
              <a:fillRect/>
            </a:stretch>
          </a:blipFill>
        </p:spPr>
        <p:txBody>
          <a:bodyPr wrap="square" lIns="0" tIns="0" rIns="0" bIns="0" rtlCol="0"/>
          <a:lstStyle/>
          <a:p>
            <a:endParaRPr dirty="0">
              <a:solidFill>
                <a:prstClr val="black"/>
              </a:solidFill>
              <a:latin typeface="Arial" panose="020B0604020202020204" pitchFamily="34" charset="0"/>
            </a:endParaRPr>
          </a:p>
        </p:txBody>
      </p:sp>
      <p:sp>
        <p:nvSpPr>
          <p:cNvPr id="3" name="object 4"/>
          <p:cNvSpPr txBox="1"/>
          <p:nvPr/>
        </p:nvSpPr>
        <p:spPr>
          <a:xfrm>
            <a:off x="1524000" y="342593"/>
            <a:ext cx="9144000" cy="380232"/>
          </a:xfrm>
          <a:prstGeom prst="rect">
            <a:avLst/>
          </a:prstGeom>
        </p:spPr>
        <p:txBody>
          <a:bodyPr vert="horz" wrap="square" lIns="0" tIns="10795" rIns="0" bIns="0" rtlCol="0">
            <a:spAutoFit/>
          </a:bodyPr>
          <a:lstStyle/>
          <a:p>
            <a:pPr marL="55880" algn="ctr"/>
            <a:r>
              <a:rPr lang="en-US" sz="2400" spc="-5" dirty="0">
                <a:solidFill>
                  <a:prstClr val="black"/>
                </a:solidFill>
                <a:latin typeface="Arial"/>
                <a:cs typeface="Arial"/>
              </a:rPr>
              <a:t>EMPLOYMENT</a:t>
            </a:r>
          </a:p>
        </p:txBody>
      </p:sp>
      <p:sp>
        <p:nvSpPr>
          <p:cNvPr id="5" name="object 4"/>
          <p:cNvSpPr txBox="1"/>
          <p:nvPr/>
        </p:nvSpPr>
        <p:spPr>
          <a:xfrm>
            <a:off x="1524000" y="1066800"/>
            <a:ext cx="9144000" cy="380232"/>
          </a:xfrm>
          <a:prstGeom prst="rect">
            <a:avLst/>
          </a:prstGeom>
        </p:spPr>
        <p:txBody>
          <a:bodyPr vert="horz" wrap="square" lIns="0" tIns="10795" rIns="0" bIns="0" rtlCol="0">
            <a:spAutoFit/>
          </a:bodyPr>
          <a:lstStyle/>
          <a:p>
            <a:pPr marL="438150" algn="ctr">
              <a:spcBef>
                <a:spcPts val="855"/>
              </a:spcBef>
            </a:pPr>
            <a:r>
              <a:rPr lang="en-US" sz="2400" spc="-5" dirty="0">
                <a:solidFill>
                  <a:prstClr val="black"/>
                </a:solidFill>
                <a:latin typeface="Arial"/>
                <a:cs typeface="Arial"/>
              </a:rPr>
              <a:t>PRINCIPLES OF STABILIZATION</a:t>
            </a:r>
            <a:endParaRPr lang="en-US" sz="2400" dirty="0">
              <a:solidFill>
                <a:prstClr val="black"/>
              </a:solidFill>
              <a:latin typeface="Arial"/>
              <a:cs typeface="Arial"/>
            </a:endParaRPr>
          </a:p>
        </p:txBody>
      </p:sp>
    </p:spTree>
    <p:extLst>
      <p:ext uri="{BB962C8B-B14F-4D97-AF65-F5344CB8AC3E}">
        <p14:creationId xmlns:p14="http://schemas.microsoft.com/office/powerpoint/2010/main" val="2758037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524000"/>
            <a:ext cx="6779554" cy="5181600"/>
          </a:xfrm>
          <a:prstGeom prst="rect">
            <a:avLst/>
          </a:prstGeom>
        </p:spPr>
      </p:pic>
      <p:sp>
        <p:nvSpPr>
          <p:cNvPr id="4" name="Text Box 2"/>
          <p:cNvSpPr txBox="1">
            <a:spLocks noChangeArrowheads="1"/>
          </p:cNvSpPr>
          <p:nvPr/>
        </p:nvSpPr>
        <p:spPr bwMode="auto">
          <a:xfrm>
            <a:off x="1524000" y="986136"/>
            <a:ext cx="9144000" cy="461665"/>
          </a:xfrm>
          <a:prstGeom prst="rect">
            <a:avLst/>
          </a:prstGeom>
          <a:noFill/>
          <a:ln w="9525">
            <a:noFill/>
            <a:miter lim="800000"/>
            <a:headEnd/>
            <a:tailEnd/>
          </a:ln>
        </p:spPr>
        <p:txBody>
          <a:bodyPr wrap="square">
            <a:spAutoFit/>
          </a:bodyPr>
          <a:lstStyle/>
          <a:p>
            <a:pPr algn="ctr" eaLnBrk="0" hangingPunct="0"/>
            <a:r>
              <a:rPr lang="en-US" sz="2400" dirty="0">
                <a:solidFill>
                  <a:prstClr val="black"/>
                </a:solidFill>
                <a:latin typeface="Arial" panose="020B0604020202020204" pitchFamily="34" charset="0"/>
                <a:cs typeface="Arial" panose="020B0604020202020204" pitchFamily="34" charset="0"/>
              </a:rPr>
              <a:t>STANDING UNSUPPORTED</a:t>
            </a:r>
          </a:p>
        </p:txBody>
      </p:sp>
    </p:spTree>
    <p:extLst>
      <p:ext uri="{BB962C8B-B14F-4D97-AF65-F5344CB8AC3E}">
        <p14:creationId xmlns:p14="http://schemas.microsoft.com/office/powerpoint/2010/main" val="2320197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447800"/>
            <a:ext cx="7467601" cy="5304212"/>
          </a:xfrm>
          <a:prstGeom prst="rect">
            <a:avLst/>
          </a:prstGeom>
        </p:spPr>
      </p:pic>
      <p:sp>
        <p:nvSpPr>
          <p:cNvPr id="3" name="Text Box 2"/>
          <p:cNvSpPr txBox="1">
            <a:spLocks noChangeArrowheads="1"/>
          </p:cNvSpPr>
          <p:nvPr/>
        </p:nvSpPr>
        <p:spPr bwMode="auto">
          <a:xfrm>
            <a:off x="1524000" y="986136"/>
            <a:ext cx="9144000" cy="461665"/>
          </a:xfrm>
          <a:prstGeom prst="rect">
            <a:avLst/>
          </a:prstGeom>
          <a:noFill/>
          <a:ln w="9525">
            <a:noFill/>
            <a:miter lim="800000"/>
            <a:headEnd/>
            <a:tailEnd/>
          </a:ln>
        </p:spPr>
        <p:txBody>
          <a:bodyPr wrap="square">
            <a:spAutoFit/>
          </a:bodyPr>
          <a:lstStyle/>
          <a:p>
            <a:pPr algn="ctr" eaLnBrk="0" hangingPunct="0"/>
            <a:r>
              <a:rPr lang="en-US" sz="2400" dirty="0">
                <a:solidFill>
                  <a:prstClr val="black"/>
                </a:solidFill>
                <a:latin typeface="Arial" panose="020B0604020202020204" pitchFamily="34" charset="0"/>
                <a:cs typeface="Arial" panose="020B0604020202020204" pitchFamily="34" charset="0"/>
              </a:rPr>
              <a:t>STANDING SUPPORTED</a:t>
            </a:r>
          </a:p>
        </p:txBody>
      </p:sp>
    </p:spTree>
    <p:extLst>
      <p:ext uri="{BB962C8B-B14F-4D97-AF65-F5344CB8AC3E}">
        <p14:creationId xmlns:p14="http://schemas.microsoft.com/office/powerpoint/2010/main" val="1513614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471" y="1466850"/>
            <a:ext cx="7669058" cy="5263762"/>
          </a:xfrm>
          <a:prstGeom prst="rect">
            <a:avLst/>
          </a:prstGeom>
        </p:spPr>
      </p:pic>
      <p:sp>
        <p:nvSpPr>
          <p:cNvPr id="3" name="Text Box 2"/>
          <p:cNvSpPr txBox="1">
            <a:spLocks noChangeArrowheads="1"/>
          </p:cNvSpPr>
          <p:nvPr/>
        </p:nvSpPr>
        <p:spPr bwMode="auto">
          <a:xfrm>
            <a:off x="1524000" y="986136"/>
            <a:ext cx="9144000" cy="461665"/>
          </a:xfrm>
          <a:prstGeom prst="rect">
            <a:avLst/>
          </a:prstGeom>
          <a:noFill/>
          <a:ln w="9525">
            <a:noFill/>
            <a:miter lim="800000"/>
            <a:headEnd/>
            <a:tailEnd/>
          </a:ln>
        </p:spPr>
        <p:txBody>
          <a:bodyPr wrap="square">
            <a:spAutoFit/>
          </a:bodyPr>
          <a:lstStyle/>
          <a:p>
            <a:pPr algn="ctr" eaLnBrk="0" hangingPunct="0"/>
            <a:r>
              <a:rPr lang="en-US" sz="2400" dirty="0">
                <a:solidFill>
                  <a:prstClr val="black"/>
                </a:solidFill>
                <a:latin typeface="Arial" panose="020B0604020202020204" pitchFamily="34" charset="0"/>
                <a:cs typeface="Arial" panose="020B0604020202020204" pitchFamily="34" charset="0"/>
              </a:rPr>
              <a:t>KNEELING UNSUPPORTED</a:t>
            </a:r>
          </a:p>
        </p:txBody>
      </p:sp>
    </p:spTree>
    <p:extLst>
      <p:ext uri="{BB962C8B-B14F-4D97-AF65-F5344CB8AC3E}">
        <p14:creationId xmlns:p14="http://schemas.microsoft.com/office/powerpoint/2010/main" val="3245648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0" y="986136"/>
            <a:ext cx="9144000" cy="461665"/>
          </a:xfrm>
          <a:prstGeom prst="rect">
            <a:avLst/>
          </a:prstGeom>
          <a:noFill/>
          <a:ln w="9525">
            <a:noFill/>
            <a:miter lim="800000"/>
            <a:headEnd/>
            <a:tailEnd/>
          </a:ln>
        </p:spPr>
        <p:txBody>
          <a:bodyPr wrap="square">
            <a:spAutoFit/>
          </a:bodyPr>
          <a:lstStyle/>
          <a:p>
            <a:pPr algn="ctr" eaLnBrk="0" hangingPunct="0"/>
            <a:r>
              <a:rPr lang="en-US" sz="2400" dirty="0">
                <a:solidFill>
                  <a:prstClr val="black"/>
                </a:solidFill>
                <a:latin typeface="Arial" panose="020B0604020202020204" pitchFamily="34" charset="0"/>
                <a:cs typeface="Arial" panose="020B0604020202020204" pitchFamily="34" charset="0"/>
              </a:rPr>
              <a:t>KNEELING SUPPORTED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735" y="1500830"/>
            <a:ext cx="7776530" cy="5280971"/>
          </a:xfrm>
          <a:prstGeom prst="rect">
            <a:avLst/>
          </a:prstGeom>
        </p:spPr>
      </p:pic>
    </p:spTree>
    <p:extLst>
      <p:ext uri="{BB962C8B-B14F-4D97-AF65-F5344CB8AC3E}">
        <p14:creationId xmlns:p14="http://schemas.microsoft.com/office/powerpoint/2010/main" val="1473221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952" y="1482091"/>
            <a:ext cx="7864096" cy="5297541"/>
          </a:xfrm>
          <a:prstGeom prst="rect">
            <a:avLst/>
          </a:prstGeom>
        </p:spPr>
      </p:pic>
      <p:sp>
        <p:nvSpPr>
          <p:cNvPr id="3" name="Text Box 2"/>
          <p:cNvSpPr txBox="1">
            <a:spLocks noChangeArrowheads="1"/>
          </p:cNvSpPr>
          <p:nvPr/>
        </p:nvSpPr>
        <p:spPr bwMode="auto">
          <a:xfrm>
            <a:off x="1524000" y="986136"/>
            <a:ext cx="9144000" cy="461665"/>
          </a:xfrm>
          <a:prstGeom prst="rect">
            <a:avLst/>
          </a:prstGeom>
          <a:noFill/>
          <a:ln w="9525">
            <a:noFill/>
            <a:miter lim="800000"/>
            <a:headEnd/>
            <a:tailEnd/>
          </a:ln>
        </p:spPr>
        <p:txBody>
          <a:bodyPr wrap="square">
            <a:spAutoFit/>
          </a:bodyPr>
          <a:lstStyle/>
          <a:p>
            <a:pPr algn="ctr" eaLnBrk="0" hangingPunct="0"/>
            <a:r>
              <a:rPr lang="en-US" sz="2400" dirty="0">
                <a:solidFill>
                  <a:prstClr val="black"/>
                </a:solidFill>
                <a:latin typeface="Arial" panose="020B0604020202020204" pitchFamily="34" charset="0"/>
                <a:cs typeface="Arial" panose="020B0604020202020204" pitchFamily="34" charset="0"/>
              </a:rPr>
              <a:t>SQUATTING</a:t>
            </a:r>
          </a:p>
        </p:txBody>
      </p:sp>
    </p:spTree>
    <p:extLst>
      <p:ext uri="{BB962C8B-B14F-4D97-AF65-F5344CB8AC3E}">
        <p14:creationId xmlns:p14="http://schemas.microsoft.com/office/powerpoint/2010/main" val="1770064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0" y="986136"/>
            <a:ext cx="9144000" cy="461665"/>
          </a:xfrm>
          <a:prstGeom prst="rect">
            <a:avLst/>
          </a:prstGeom>
          <a:noFill/>
          <a:ln w="9525">
            <a:noFill/>
            <a:miter lim="800000"/>
            <a:headEnd/>
            <a:tailEnd/>
          </a:ln>
        </p:spPr>
        <p:txBody>
          <a:bodyPr wrap="square">
            <a:spAutoFit/>
          </a:bodyPr>
          <a:lstStyle/>
          <a:p>
            <a:pPr algn="ctr" eaLnBrk="0" hangingPunct="0"/>
            <a:r>
              <a:rPr lang="en-US" sz="2400" dirty="0">
                <a:solidFill>
                  <a:prstClr val="black"/>
                </a:solidFill>
                <a:latin typeface="Arial" panose="020B0604020202020204" pitchFamily="34" charset="0"/>
              </a:rPr>
              <a:t>SITTING, CROSS-ANKLE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620" y="1447800"/>
            <a:ext cx="7920760" cy="5357314"/>
          </a:xfrm>
          <a:prstGeom prst="rect">
            <a:avLst/>
          </a:prstGeom>
        </p:spPr>
      </p:pic>
    </p:spTree>
    <p:extLst>
      <p:ext uri="{BB962C8B-B14F-4D97-AF65-F5344CB8AC3E}">
        <p14:creationId xmlns:p14="http://schemas.microsoft.com/office/powerpoint/2010/main" val="4133689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785" y="1482090"/>
            <a:ext cx="7846431" cy="5314174"/>
          </a:xfrm>
          <a:prstGeom prst="rect">
            <a:avLst/>
          </a:prstGeom>
        </p:spPr>
      </p:pic>
      <p:sp>
        <p:nvSpPr>
          <p:cNvPr id="3" name="Text Box 2"/>
          <p:cNvSpPr txBox="1">
            <a:spLocks noChangeArrowheads="1"/>
          </p:cNvSpPr>
          <p:nvPr/>
        </p:nvSpPr>
        <p:spPr bwMode="auto">
          <a:xfrm>
            <a:off x="1524000" y="986136"/>
            <a:ext cx="9144000" cy="461665"/>
          </a:xfrm>
          <a:prstGeom prst="rect">
            <a:avLst/>
          </a:prstGeom>
          <a:noFill/>
          <a:ln w="9525">
            <a:noFill/>
            <a:miter lim="800000"/>
            <a:headEnd/>
            <a:tailEnd/>
          </a:ln>
        </p:spPr>
        <p:txBody>
          <a:bodyPr wrap="square">
            <a:spAutoFit/>
          </a:bodyPr>
          <a:lstStyle/>
          <a:p>
            <a:pPr algn="ctr" eaLnBrk="0" hangingPunct="0"/>
            <a:r>
              <a:rPr lang="en-US" sz="2400" dirty="0">
                <a:solidFill>
                  <a:prstClr val="black"/>
                </a:solidFill>
                <a:latin typeface="Arial" panose="020B0604020202020204" pitchFamily="34" charset="0"/>
              </a:rPr>
              <a:t>SITTING, CROSS-LEGGED</a:t>
            </a:r>
          </a:p>
        </p:txBody>
      </p:sp>
    </p:spTree>
    <p:extLst>
      <p:ext uri="{BB962C8B-B14F-4D97-AF65-F5344CB8AC3E}">
        <p14:creationId xmlns:p14="http://schemas.microsoft.com/office/powerpoint/2010/main" val="351281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269" y="1474471"/>
            <a:ext cx="7835463" cy="5328115"/>
          </a:xfrm>
          <a:prstGeom prst="rect">
            <a:avLst/>
          </a:prstGeom>
        </p:spPr>
      </p:pic>
      <p:sp>
        <p:nvSpPr>
          <p:cNvPr id="4" name="Text Box 2"/>
          <p:cNvSpPr txBox="1">
            <a:spLocks noChangeArrowheads="1"/>
          </p:cNvSpPr>
          <p:nvPr/>
        </p:nvSpPr>
        <p:spPr bwMode="auto">
          <a:xfrm>
            <a:off x="1524000" y="986136"/>
            <a:ext cx="9144000" cy="461665"/>
          </a:xfrm>
          <a:prstGeom prst="rect">
            <a:avLst/>
          </a:prstGeom>
          <a:noFill/>
          <a:ln w="9525">
            <a:noFill/>
            <a:miter lim="800000"/>
            <a:headEnd/>
            <a:tailEnd/>
          </a:ln>
        </p:spPr>
        <p:txBody>
          <a:bodyPr wrap="square">
            <a:spAutoFit/>
          </a:bodyPr>
          <a:lstStyle/>
          <a:p>
            <a:pPr algn="ctr" eaLnBrk="0" hangingPunct="0"/>
            <a:r>
              <a:rPr lang="en-US" sz="2400" dirty="0">
                <a:solidFill>
                  <a:prstClr val="black"/>
                </a:solidFill>
                <a:latin typeface="Arial" panose="020B0604020202020204" pitchFamily="34" charset="0"/>
              </a:rPr>
              <a:t>SITTING, OPEN-LEGGED</a:t>
            </a:r>
          </a:p>
        </p:txBody>
      </p:sp>
    </p:spTree>
    <p:extLst>
      <p:ext uri="{BB962C8B-B14F-4D97-AF65-F5344CB8AC3E}">
        <p14:creationId xmlns:p14="http://schemas.microsoft.com/office/powerpoint/2010/main" val="1939328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4694" y="1447801"/>
            <a:ext cx="6705600" cy="3293209"/>
          </a:xfrm>
          <a:prstGeom prst="rect">
            <a:avLst/>
          </a:prstGeom>
        </p:spPr>
        <p:txBody>
          <a:bodyPr wrap="square">
            <a:spAutoFit/>
          </a:bodyPr>
          <a:lstStyle/>
          <a:p>
            <a:r>
              <a:rPr lang="en-US" sz="1600" b="1" dirty="0">
                <a:solidFill>
                  <a:srgbClr val="000000"/>
                </a:solidFill>
                <a:latin typeface="Arial" panose="020B0604020202020204" pitchFamily="34" charset="0"/>
                <a:cs typeface="Arial" panose="020B0604020202020204" pitchFamily="34" charset="0"/>
              </a:rPr>
              <a:t>ACTION:</a:t>
            </a:r>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Demonstrate knowledge of Army service Rifle preliminary marksmanship instruction. </a:t>
            </a:r>
          </a:p>
          <a:p>
            <a:endParaRPr lang="en-US" sz="1600" dirty="0">
              <a:solidFill>
                <a:srgbClr val="000000"/>
              </a:solidFill>
              <a:latin typeface="Arial" panose="020B0604020202020204" pitchFamily="34" charset="0"/>
              <a:cs typeface="Arial" panose="020B0604020202020204" pitchFamily="34" charset="0"/>
            </a:endParaRPr>
          </a:p>
          <a:p>
            <a:r>
              <a:rPr lang="en-US" sz="1600" b="1" dirty="0">
                <a:solidFill>
                  <a:srgbClr val="000000"/>
                </a:solidFill>
                <a:latin typeface="Arial" panose="020B0604020202020204" pitchFamily="34" charset="0"/>
                <a:cs typeface="Arial" panose="020B0604020202020204" pitchFamily="34" charset="0"/>
              </a:rPr>
              <a:t>CONDITION: </a:t>
            </a:r>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In a classroom environment, given TC 3-22.9, </a:t>
            </a:r>
            <a:r>
              <a:rPr lang="en-US" sz="1600" i="1" dirty="0">
                <a:solidFill>
                  <a:srgbClr val="000000"/>
                </a:solidFill>
                <a:latin typeface="Arial" panose="020B0604020202020204" pitchFamily="34" charset="0"/>
                <a:cs typeface="Arial" panose="020B0604020202020204" pitchFamily="34" charset="0"/>
              </a:rPr>
              <a:t>Rifle and Carbine</a:t>
            </a:r>
            <a:r>
              <a:rPr lang="en-US" sz="1600" dirty="0">
                <a:solidFill>
                  <a:srgbClr val="000000"/>
                </a:solidFill>
                <a:latin typeface="Arial" panose="020B0604020202020204" pitchFamily="34" charset="0"/>
                <a:cs typeface="Arial" panose="020B0604020202020204" pitchFamily="34" charset="0"/>
              </a:rPr>
              <a:t>. </a:t>
            </a:r>
          </a:p>
          <a:p>
            <a:endParaRPr lang="en-US" sz="1600" dirty="0">
              <a:solidFill>
                <a:srgbClr val="000000"/>
              </a:solidFill>
              <a:latin typeface="Arial" panose="020B0604020202020204" pitchFamily="34" charset="0"/>
              <a:cs typeface="Arial" panose="020B0604020202020204" pitchFamily="34" charset="0"/>
            </a:endParaRPr>
          </a:p>
          <a:p>
            <a:r>
              <a:rPr lang="en-US" sz="1600" b="1" dirty="0">
                <a:solidFill>
                  <a:srgbClr val="000000"/>
                </a:solidFill>
                <a:latin typeface="Arial" panose="020B0604020202020204" pitchFamily="34" charset="0"/>
                <a:cs typeface="Arial" panose="020B0604020202020204" pitchFamily="34" charset="0"/>
              </a:rPr>
              <a:t>STANDARD: </a:t>
            </a:r>
            <a:endParaRPr lang="en-US" sz="1600" dirty="0">
              <a:solidFill>
                <a:srgbClr val="000000"/>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Identify how to apply and train Rifle Marksmanship utilizing the US Army Service Rifle in accordance with applicable command guidance, TC 3-22.9 Rifle and Carbine and TC 3-20.0 Integrated Weapons Training</a:t>
            </a:r>
          </a:p>
          <a:p>
            <a:r>
              <a:rPr lang="en-US" sz="1600" dirty="0">
                <a:latin typeface="Arial" panose="020B0604020202020204" pitchFamily="34" charset="0"/>
                <a:cs typeface="Arial" panose="020B0604020202020204" pitchFamily="34" charset="0"/>
              </a:rPr>
              <a:t>Strategy.</a:t>
            </a:r>
            <a:endParaRPr lang="en-US" sz="1600" dirty="0">
              <a:solidFill>
                <a:srgbClr val="000000"/>
              </a:solidFill>
              <a:latin typeface="Arial" panose="020B0604020202020204" pitchFamily="34" charset="0"/>
              <a:cs typeface="Arial" panose="020B0604020202020204" pitchFamily="34" charset="0"/>
            </a:endParaRPr>
          </a:p>
          <a:p>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163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729" y="1463040"/>
            <a:ext cx="7798543" cy="5322026"/>
          </a:xfrm>
          <a:prstGeom prst="rect">
            <a:avLst/>
          </a:prstGeom>
        </p:spPr>
      </p:pic>
      <p:sp>
        <p:nvSpPr>
          <p:cNvPr id="3" name="Text Box 2"/>
          <p:cNvSpPr txBox="1">
            <a:spLocks noChangeArrowheads="1"/>
          </p:cNvSpPr>
          <p:nvPr/>
        </p:nvSpPr>
        <p:spPr bwMode="auto">
          <a:xfrm>
            <a:off x="1524000" y="986136"/>
            <a:ext cx="9144000" cy="461665"/>
          </a:xfrm>
          <a:prstGeom prst="rect">
            <a:avLst/>
          </a:prstGeom>
          <a:noFill/>
          <a:ln w="9525">
            <a:noFill/>
            <a:miter lim="800000"/>
            <a:headEnd/>
            <a:tailEnd/>
          </a:ln>
        </p:spPr>
        <p:txBody>
          <a:bodyPr wrap="square">
            <a:spAutoFit/>
          </a:bodyPr>
          <a:lstStyle/>
          <a:p>
            <a:pPr algn="ctr" eaLnBrk="0" hangingPunct="0"/>
            <a:r>
              <a:rPr lang="en-US" sz="2400" dirty="0">
                <a:solidFill>
                  <a:prstClr val="black"/>
                </a:solidFill>
                <a:latin typeface="Arial" panose="020B0604020202020204" pitchFamily="34" charset="0"/>
              </a:rPr>
              <a:t>PRONE UNSUPPORTED</a:t>
            </a:r>
          </a:p>
        </p:txBody>
      </p:sp>
    </p:spTree>
    <p:extLst>
      <p:ext uri="{BB962C8B-B14F-4D97-AF65-F5344CB8AC3E}">
        <p14:creationId xmlns:p14="http://schemas.microsoft.com/office/powerpoint/2010/main" val="636143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521" y="1510308"/>
            <a:ext cx="7710959" cy="5271492"/>
          </a:xfrm>
          <a:prstGeom prst="rect">
            <a:avLst/>
          </a:prstGeom>
        </p:spPr>
      </p:pic>
      <p:sp>
        <p:nvSpPr>
          <p:cNvPr id="3" name="Text Box 2"/>
          <p:cNvSpPr txBox="1">
            <a:spLocks noChangeArrowheads="1"/>
          </p:cNvSpPr>
          <p:nvPr/>
        </p:nvSpPr>
        <p:spPr bwMode="auto">
          <a:xfrm>
            <a:off x="1524000" y="986136"/>
            <a:ext cx="9144000" cy="461665"/>
          </a:xfrm>
          <a:prstGeom prst="rect">
            <a:avLst/>
          </a:prstGeom>
          <a:noFill/>
          <a:ln w="9525">
            <a:noFill/>
            <a:miter lim="800000"/>
            <a:headEnd/>
            <a:tailEnd/>
          </a:ln>
        </p:spPr>
        <p:txBody>
          <a:bodyPr wrap="square">
            <a:spAutoFit/>
          </a:bodyPr>
          <a:lstStyle/>
          <a:p>
            <a:pPr algn="ctr" eaLnBrk="0" hangingPunct="0"/>
            <a:r>
              <a:rPr lang="en-US" sz="2400" dirty="0">
                <a:solidFill>
                  <a:prstClr val="black"/>
                </a:solidFill>
                <a:latin typeface="Arial" panose="020B0604020202020204" pitchFamily="34" charset="0"/>
              </a:rPr>
              <a:t>PRONE SUPPORTED</a:t>
            </a:r>
          </a:p>
        </p:txBody>
      </p:sp>
    </p:spTree>
    <p:extLst>
      <p:ext uri="{BB962C8B-B14F-4D97-AF65-F5344CB8AC3E}">
        <p14:creationId xmlns:p14="http://schemas.microsoft.com/office/powerpoint/2010/main" val="350793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884" y="1478280"/>
            <a:ext cx="7690233" cy="5320242"/>
          </a:xfrm>
          <a:prstGeom prst="rect">
            <a:avLst/>
          </a:prstGeom>
        </p:spPr>
      </p:pic>
      <p:sp>
        <p:nvSpPr>
          <p:cNvPr id="3" name="Text Box 2"/>
          <p:cNvSpPr txBox="1">
            <a:spLocks noChangeArrowheads="1"/>
          </p:cNvSpPr>
          <p:nvPr/>
        </p:nvSpPr>
        <p:spPr bwMode="auto">
          <a:xfrm>
            <a:off x="1524000" y="986136"/>
            <a:ext cx="9144000" cy="461665"/>
          </a:xfrm>
          <a:prstGeom prst="rect">
            <a:avLst/>
          </a:prstGeom>
          <a:noFill/>
          <a:ln w="9525">
            <a:noFill/>
            <a:miter lim="800000"/>
            <a:headEnd/>
            <a:tailEnd/>
          </a:ln>
        </p:spPr>
        <p:txBody>
          <a:bodyPr wrap="square">
            <a:spAutoFit/>
          </a:bodyPr>
          <a:lstStyle/>
          <a:p>
            <a:pPr algn="ctr" eaLnBrk="0" hangingPunct="0"/>
            <a:r>
              <a:rPr lang="en-US" sz="2400" dirty="0">
                <a:solidFill>
                  <a:prstClr val="black"/>
                </a:solidFill>
                <a:latin typeface="Arial" panose="020B0604020202020204" pitchFamily="34" charset="0"/>
              </a:rPr>
              <a:t>ROLLOVER PRONE </a:t>
            </a:r>
          </a:p>
        </p:txBody>
      </p:sp>
    </p:spTree>
    <p:extLst>
      <p:ext uri="{BB962C8B-B14F-4D97-AF65-F5344CB8AC3E}">
        <p14:creationId xmlns:p14="http://schemas.microsoft.com/office/powerpoint/2010/main" val="3188353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0" y="986136"/>
            <a:ext cx="9144000" cy="461665"/>
          </a:xfrm>
          <a:prstGeom prst="rect">
            <a:avLst/>
          </a:prstGeom>
          <a:noFill/>
          <a:ln w="9525">
            <a:noFill/>
            <a:miter lim="800000"/>
            <a:headEnd/>
            <a:tailEnd/>
          </a:ln>
        </p:spPr>
        <p:txBody>
          <a:bodyPr wrap="square">
            <a:spAutoFit/>
          </a:bodyPr>
          <a:lstStyle/>
          <a:p>
            <a:pPr algn="ctr" eaLnBrk="0" hangingPunct="0"/>
            <a:r>
              <a:rPr lang="en-US" sz="2400" dirty="0">
                <a:solidFill>
                  <a:prstClr val="black"/>
                </a:solidFill>
                <a:latin typeface="Arial" panose="020B0604020202020204" pitchFamily="34" charset="0"/>
              </a:rPr>
              <a:t>REVERSE ROLLOVER PRONE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178" y="1447800"/>
            <a:ext cx="7833644" cy="5334000"/>
          </a:xfrm>
          <a:prstGeom prst="rect">
            <a:avLst/>
          </a:prstGeom>
        </p:spPr>
      </p:pic>
    </p:spTree>
    <p:extLst>
      <p:ext uri="{BB962C8B-B14F-4D97-AF65-F5344CB8AC3E}">
        <p14:creationId xmlns:p14="http://schemas.microsoft.com/office/powerpoint/2010/main" val="3693419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1"/>
            <a:ext cx="9144000" cy="461665"/>
          </a:xfrm>
          <a:prstGeom prst="rect">
            <a:avLst/>
          </a:prstGeom>
          <a:no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CHECK ON LEARNING</a:t>
            </a:r>
          </a:p>
        </p:txBody>
      </p:sp>
      <p:sp>
        <p:nvSpPr>
          <p:cNvPr id="3" name="TextBox 2"/>
          <p:cNvSpPr txBox="1"/>
          <p:nvPr/>
        </p:nvSpPr>
        <p:spPr>
          <a:xfrm>
            <a:off x="1524000" y="1743671"/>
            <a:ext cx="9144000" cy="461665"/>
          </a:xfrm>
          <a:prstGeom prst="rect">
            <a:avLst/>
          </a:prstGeom>
          <a:noFill/>
        </p:spPr>
        <p:txBody>
          <a:bodyPr wrap="square" rtlCol="0">
            <a:spAutoFit/>
          </a:bodyPr>
          <a:lstStyle/>
          <a:p>
            <a:r>
              <a:rPr lang="en-US" sz="2400" dirty="0">
                <a:solidFill>
                  <a:prstClr val="black"/>
                </a:solidFill>
                <a:latin typeface="Arial" panose="020B0604020202020204" pitchFamily="34" charset="0"/>
                <a:cs typeface="Arial" panose="020B0604020202020204" pitchFamily="34" charset="0"/>
              </a:rPr>
              <a:t>What are the carry positions?</a:t>
            </a:r>
          </a:p>
        </p:txBody>
      </p:sp>
      <p:grpSp>
        <p:nvGrpSpPr>
          <p:cNvPr id="18" name="Group 17"/>
          <p:cNvGrpSpPr/>
          <p:nvPr/>
        </p:nvGrpSpPr>
        <p:grpSpPr>
          <a:xfrm>
            <a:off x="1524000" y="2168932"/>
            <a:ext cx="9144000" cy="1267098"/>
            <a:chOff x="0" y="2168932"/>
            <a:chExt cx="9144000" cy="1267098"/>
          </a:xfrm>
        </p:grpSpPr>
        <p:sp>
          <p:nvSpPr>
            <p:cNvPr id="10" name="TextBox 9"/>
            <p:cNvSpPr txBox="1"/>
            <p:nvPr/>
          </p:nvSpPr>
          <p:spPr>
            <a:xfrm>
              <a:off x="0" y="2168932"/>
              <a:ext cx="9144000" cy="646331"/>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 Hang.  Safe hang.  Collapsed low ready.  Low ready.  High ready.  Ready (or ready-up). </a:t>
              </a:r>
            </a:p>
          </p:txBody>
        </p:sp>
        <p:sp>
          <p:nvSpPr>
            <p:cNvPr id="13" name="Rectangle 12"/>
            <p:cNvSpPr/>
            <p:nvPr/>
          </p:nvSpPr>
          <p:spPr>
            <a:xfrm>
              <a:off x="0" y="2971800"/>
              <a:ext cx="9144000" cy="464230"/>
            </a:xfrm>
            <a:prstGeom prst="rect">
              <a:avLst/>
            </a:prstGeom>
          </p:spPr>
          <p:txBody>
            <a:bodyPr wrap="square">
              <a:spAutoFit/>
            </a:bodyPr>
            <a:lstStyle/>
            <a:p>
              <a:pPr marL="12700" marR="302260">
                <a:lnSpc>
                  <a:spcPts val="2850"/>
                </a:lnSpc>
                <a:spcBef>
                  <a:spcPts val="125"/>
                </a:spcBef>
                <a:tabLst>
                  <a:tab pos="424815" algn="l"/>
                  <a:tab pos="425450" algn="l"/>
                </a:tabLst>
              </a:pPr>
              <a:endParaRPr lang="en-US" dirty="0">
                <a:solidFill>
                  <a:prstClr val="black"/>
                </a:solidFill>
                <a:latin typeface="Arial"/>
                <a:cs typeface="Arial"/>
              </a:endParaRPr>
            </a:p>
          </p:txBody>
        </p:sp>
      </p:grpSp>
      <p:sp>
        <p:nvSpPr>
          <p:cNvPr id="14" name="Rectangle 13"/>
          <p:cNvSpPr/>
          <p:nvPr/>
        </p:nvSpPr>
        <p:spPr>
          <a:xfrm>
            <a:off x="1524000" y="2964770"/>
            <a:ext cx="9144000" cy="464230"/>
          </a:xfrm>
          <a:prstGeom prst="rect">
            <a:avLst/>
          </a:prstGeom>
        </p:spPr>
        <p:txBody>
          <a:bodyPr wrap="square">
            <a:spAutoFit/>
          </a:bodyPr>
          <a:lstStyle/>
          <a:p>
            <a:pPr marL="12700" marR="302260">
              <a:lnSpc>
                <a:spcPts val="2850"/>
              </a:lnSpc>
              <a:spcBef>
                <a:spcPts val="125"/>
              </a:spcBef>
              <a:tabLst>
                <a:tab pos="424815" algn="l"/>
                <a:tab pos="425450" algn="l"/>
              </a:tabLst>
            </a:pPr>
            <a:r>
              <a:rPr lang="en-US" sz="2400" spc="-5" dirty="0">
                <a:solidFill>
                  <a:prstClr val="black"/>
                </a:solidFill>
                <a:latin typeface="Arial"/>
                <a:cs typeface="Arial"/>
              </a:rPr>
              <a:t>What are the </a:t>
            </a:r>
            <a:r>
              <a:rPr lang="en-US" sz="2400" b="1" spc="-5" dirty="0">
                <a:solidFill>
                  <a:prstClr val="black"/>
                </a:solidFill>
                <a:latin typeface="Arial"/>
                <a:cs typeface="Arial"/>
              </a:rPr>
              <a:t>primary</a:t>
            </a:r>
            <a:r>
              <a:rPr lang="en-US" sz="2400" spc="-5" dirty="0">
                <a:solidFill>
                  <a:prstClr val="black"/>
                </a:solidFill>
                <a:latin typeface="Arial"/>
                <a:cs typeface="Arial"/>
              </a:rPr>
              <a:t> positions?</a:t>
            </a:r>
            <a:endParaRPr lang="en-US" sz="2400" dirty="0">
              <a:solidFill>
                <a:prstClr val="black"/>
              </a:solidFill>
              <a:latin typeface="Arial"/>
              <a:cs typeface="Arial"/>
            </a:endParaRPr>
          </a:p>
        </p:txBody>
      </p:sp>
      <p:sp>
        <p:nvSpPr>
          <p:cNvPr id="15" name="Rectangle 14"/>
          <p:cNvSpPr/>
          <p:nvPr/>
        </p:nvSpPr>
        <p:spPr>
          <a:xfrm>
            <a:off x="1524000" y="3371671"/>
            <a:ext cx="9144000" cy="369332"/>
          </a:xfrm>
          <a:prstGeom prst="rect">
            <a:avLst/>
          </a:prstGeom>
        </p:spPr>
        <p:txBody>
          <a:bodyPr wrap="square">
            <a:spAutoFit/>
          </a:bodyPr>
          <a:lstStyle/>
          <a:p>
            <a:r>
              <a:rPr lang="en-US" dirty="0">
                <a:solidFill>
                  <a:prstClr val="black"/>
                </a:solidFill>
                <a:latin typeface="Arial" panose="020B0604020202020204" pitchFamily="34" charset="0"/>
                <a:cs typeface="Arial" panose="020B0604020202020204" pitchFamily="34" charset="0"/>
              </a:rPr>
              <a:t> Standing  Squatting  Kneeling  Sitting  Prone </a:t>
            </a:r>
          </a:p>
        </p:txBody>
      </p:sp>
      <p:sp>
        <p:nvSpPr>
          <p:cNvPr id="16" name="Rectangle 15"/>
          <p:cNvSpPr/>
          <p:nvPr/>
        </p:nvSpPr>
        <p:spPr>
          <a:xfrm>
            <a:off x="1524000" y="3886200"/>
            <a:ext cx="9144000" cy="464230"/>
          </a:xfrm>
          <a:prstGeom prst="rect">
            <a:avLst/>
          </a:prstGeom>
        </p:spPr>
        <p:txBody>
          <a:bodyPr wrap="square">
            <a:spAutoFit/>
          </a:bodyPr>
          <a:lstStyle/>
          <a:p>
            <a:pPr marL="12700" marR="302260">
              <a:lnSpc>
                <a:spcPts val="2850"/>
              </a:lnSpc>
              <a:spcBef>
                <a:spcPts val="125"/>
              </a:spcBef>
              <a:tabLst>
                <a:tab pos="424815" algn="l"/>
                <a:tab pos="425450" algn="l"/>
              </a:tabLst>
            </a:pPr>
            <a:r>
              <a:rPr lang="en-US" sz="2400" spc="-5" dirty="0">
                <a:solidFill>
                  <a:prstClr val="black"/>
                </a:solidFill>
                <a:latin typeface="Arial"/>
                <a:cs typeface="Arial"/>
              </a:rPr>
              <a:t>What are the 8 components of natural support?</a:t>
            </a:r>
            <a:endParaRPr lang="en-US" sz="2400" dirty="0">
              <a:solidFill>
                <a:prstClr val="black"/>
              </a:solidFill>
              <a:latin typeface="Arial"/>
              <a:cs typeface="Arial"/>
            </a:endParaRPr>
          </a:p>
        </p:txBody>
      </p:sp>
      <p:sp>
        <p:nvSpPr>
          <p:cNvPr id="19" name="Rectangle 18"/>
          <p:cNvSpPr/>
          <p:nvPr/>
        </p:nvSpPr>
        <p:spPr>
          <a:xfrm>
            <a:off x="1524000" y="4267200"/>
            <a:ext cx="9144000" cy="923330"/>
          </a:xfrm>
          <a:prstGeom prst="rect">
            <a:avLst/>
          </a:prstGeom>
        </p:spPr>
        <p:txBody>
          <a:bodyPr wrap="square">
            <a:spAutoFit/>
          </a:bodyPr>
          <a:lstStyle/>
          <a:p>
            <a:r>
              <a:rPr lang="en-US" dirty="0">
                <a:solidFill>
                  <a:prstClr val="black"/>
                </a:solidFill>
                <a:latin typeface="Arial" panose="020B0604020202020204" pitchFamily="34" charset="0"/>
                <a:cs typeface="Arial" panose="020B0604020202020204" pitchFamily="34" charset="0"/>
              </a:rPr>
              <a:t> Leg Position  Stance/ center of gravity  Firing elbow.  Non-firing Elbow.  Firing Hand.  Non-firing Hand  Buttstock  </a:t>
            </a:r>
            <a:r>
              <a:rPr lang="en-US" dirty="0" err="1">
                <a:solidFill>
                  <a:prstClr val="black"/>
                </a:solidFill>
                <a:latin typeface="Arial" panose="020B0604020202020204" pitchFamily="34" charset="0"/>
                <a:cs typeface="Arial" panose="020B0604020202020204" pitchFamily="34" charset="0"/>
              </a:rPr>
              <a:t>Stockweld</a:t>
            </a:r>
            <a:r>
              <a:rPr lang="en-US" dirty="0">
                <a:solidFill>
                  <a:prstClr val="black"/>
                </a:solidFill>
                <a:latin typeface="Arial" panose="020B0604020202020204" pitchFamily="34" charset="0"/>
                <a:cs typeface="Arial" panose="020B0604020202020204" pitchFamily="34" charset="0"/>
              </a:rPr>
              <a:t> </a:t>
            </a:r>
          </a:p>
          <a:p>
            <a:r>
              <a:rPr lang="en-US" dirty="0">
                <a:solidFill>
                  <a:prstClr val="black"/>
                </a:solidFill>
                <a:latin typeface="Arial" panose="020B0604020202020204" pitchFamily="34" charset="0"/>
                <a:cs typeface="Arial" panose="020B0604020202020204" pitchFamily="34" charset="0"/>
              </a:rPr>
              <a:t> </a:t>
            </a:r>
          </a:p>
        </p:txBody>
      </p:sp>
      <p:sp>
        <p:nvSpPr>
          <p:cNvPr id="12" name="object 4"/>
          <p:cNvSpPr txBox="1"/>
          <p:nvPr/>
        </p:nvSpPr>
        <p:spPr>
          <a:xfrm>
            <a:off x="1524000" y="1067568"/>
            <a:ext cx="9144000" cy="380232"/>
          </a:xfrm>
          <a:prstGeom prst="rect">
            <a:avLst/>
          </a:prstGeom>
        </p:spPr>
        <p:txBody>
          <a:bodyPr vert="horz" wrap="square" lIns="0" tIns="10795" rIns="0" bIns="0" rtlCol="0">
            <a:spAutoFit/>
          </a:bodyPr>
          <a:lstStyle/>
          <a:p>
            <a:pPr algn="ctr">
              <a:spcBef>
                <a:spcPts val="690"/>
              </a:spcBef>
            </a:pPr>
            <a:r>
              <a:rPr lang="en-US" sz="2400" spc="-5" dirty="0">
                <a:solidFill>
                  <a:prstClr val="black"/>
                </a:solidFill>
                <a:latin typeface="Arial"/>
                <a:cs typeface="Arial"/>
              </a:rPr>
              <a:t>STABILITY</a:t>
            </a:r>
            <a:endParaRPr lang="en-US" sz="2400" dirty="0">
              <a:solidFill>
                <a:prstClr val="black"/>
              </a:solidFill>
              <a:latin typeface="Arial"/>
              <a:cs typeface="Arial"/>
            </a:endParaRPr>
          </a:p>
        </p:txBody>
      </p:sp>
      <p:sp>
        <p:nvSpPr>
          <p:cNvPr id="4" name="TextBox 3"/>
          <p:cNvSpPr txBox="1"/>
          <p:nvPr/>
        </p:nvSpPr>
        <p:spPr>
          <a:xfrm>
            <a:off x="1524000" y="5105401"/>
            <a:ext cx="9144000" cy="461665"/>
          </a:xfrm>
          <a:prstGeom prst="rect">
            <a:avLst/>
          </a:prstGeom>
          <a:noFill/>
        </p:spPr>
        <p:txBody>
          <a:bodyPr wrap="square" rtlCol="0">
            <a:spAutoFit/>
          </a:bodyPr>
          <a:lstStyle/>
          <a:p>
            <a:r>
              <a:rPr lang="en-US" sz="2400" dirty="0">
                <a:solidFill>
                  <a:prstClr val="black"/>
                </a:solidFill>
                <a:latin typeface="Arial" panose="020B0604020202020204" pitchFamily="34" charset="0"/>
                <a:cs typeface="Arial" panose="020B0604020202020204" pitchFamily="34" charset="0"/>
              </a:rPr>
              <a:t>What are the  four functions of stability?</a:t>
            </a:r>
          </a:p>
        </p:txBody>
      </p:sp>
      <p:sp>
        <p:nvSpPr>
          <p:cNvPr id="20" name="TextBox 19"/>
          <p:cNvSpPr txBox="1"/>
          <p:nvPr/>
        </p:nvSpPr>
        <p:spPr>
          <a:xfrm>
            <a:off x="1524000" y="5486400"/>
            <a:ext cx="9144000" cy="369332"/>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 Support    Muscle Relaxation  Natural Point of Aim  Recoil Management </a:t>
            </a:r>
          </a:p>
        </p:txBody>
      </p:sp>
    </p:spTree>
    <p:extLst>
      <p:ext uri="{BB962C8B-B14F-4D97-AF65-F5344CB8AC3E}">
        <p14:creationId xmlns:p14="http://schemas.microsoft.com/office/powerpoint/2010/main" val="373920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4"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609601"/>
            <a:ext cx="5867400" cy="646331"/>
          </a:xfrm>
          <a:prstGeom prst="rect">
            <a:avLst/>
          </a:prstGeom>
          <a:noFill/>
        </p:spPr>
        <p:txBody>
          <a:bodyPr wrap="square" rtlCol="0">
            <a:spAutoFit/>
          </a:bodyPr>
          <a:lstStyle/>
          <a:p>
            <a:pPr algn="ctr"/>
            <a:r>
              <a:rPr lang="en-US" sz="3600" dirty="0"/>
              <a:t>INTRODUCTION</a:t>
            </a:r>
          </a:p>
        </p:txBody>
      </p:sp>
      <p:sp>
        <p:nvSpPr>
          <p:cNvPr id="4" name="TextBox 3"/>
          <p:cNvSpPr txBox="1"/>
          <p:nvPr/>
        </p:nvSpPr>
        <p:spPr>
          <a:xfrm>
            <a:off x="3733801" y="1905000"/>
            <a:ext cx="4647747" cy="4832092"/>
          </a:xfrm>
          <a:prstGeom prst="rect">
            <a:avLst/>
          </a:prstGeom>
          <a:noFill/>
        </p:spPr>
        <p:txBody>
          <a:bodyPr wrap="none" rtlCol="0">
            <a:spAutoFit/>
          </a:bodyPr>
          <a:lstStyle/>
          <a:p>
            <a:r>
              <a:rPr lang="en-US" sz="2800" dirty="0"/>
              <a:t>Safety Considerations:</a:t>
            </a:r>
          </a:p>
          <a:p>
            <a:endParaRPr lang="en-US" sz="2800" dirty="0"/>
          </a:p>
          <a:p>
            <a:endParaRPr lang="en-US" sz="2800" dirty="0"/>
          </a:p>
          <a:p>
            <a:r>
              <a:rPr lang="en-US" sz="2800" dirty="0"/>
              <a:t>Risk Assessment:</a:t>
            </a:r>
          </a:p>
          <a:p>
            <a:endParaRPr lang="en-US" sz="2800" dirty="0"/>
          </a:p>
          <a:p>
            <a:endParaRPr lang="en-US" sz="2800" dirty="0"/>
          </a:p>
          <a:p>
            <a:r>
              <a:rPr lang="en-US" sz="2800" dirty="0"/>
              <a:t>Environmental Considerations:</a:t>
            </a:r>
          </a:p>
          <a:p>
            <a:endParaRPr lang="en-US" sz="2800" dirty="0"/>
          </a:p>
          <a:p>
            <a:endParaRPr lang="en-US" sz="2800" dirty="0"/>
          </a:p>
          <a:p>
            <a:r>
              <a:rPr lang="en-US" sz="2800" dirty="0"/>
              <a:t>Evaluation:</a:t>
            </a:r>
          </a:p>
          <a:p>
            <a:endParaRPr lang="en-US" sz="2800" dirty="0"/>
          </a:p>
        </p:txBody>
      </p:sp>
    </p:spTree>
    <p:extLst>
      <p:ext uri="{BB962C8B-B14F-4D97-AF65-F5344CB8AC3E}">
        <p14:creationId xmlns:p14="http://schemas.microsoft.com/office/powerpoint/2010/main" val="2107271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24000" y="304800"/>
            <a:ext cx="9144000" cy="380232"/>
          </a:xfrm>
          <a:prstGeom prst="rect">
            <a:avLst/>
          </a:prstGeom>
        </p:spPr>
        <p:txBody>
          <a:bodyPr vert="horz" wrap="square" lIns="0" tIns="10795" rIns="0" bIns="0" rtlCol="0">
            <a:spAutoFit/>
          </a:bodyPr>
          <a:lstStyle/>
          <a:p>
            <a:pPr marL="438150" algn="ctr">
              <a:spcBef>
                <a:spcPts val="855"/>
              </a:spcBef>
            </a:pPr>
            <a:r>
              <a:rPr lang="en-US" sz="2400" spc="-5" dirty="0">
                <a:solidFill>
                  <a:prstClr val="black"/>
                </a:solidFill>
                <a:latin typeface="Arial"/>
                <a:cs typeface="Arial"/>
              </a:rPr>
              <a:t>CARRY</a:t>
            </a:r>
            <a:r>
              <a:rPr lang="en-US" sz="2400" spc="-20" dirty="0">
                <a:solidFill>
                  <a:prstClr val="black"/>
                </a:solidFill>
                <a:latin typeface="Arial"/>
                <a:cs typeface="Arial"/>
              </a:rPr>
              <a:t> </a:t>
            </a:r>
            <a:r>
              <a:rPr lang="en-US" sz="2400" spc="-5" dirty="0">
                <a:solidFill>
                  <a:prstClr val="black"/>
                </a:solidFill>
                <a:latin typeface="Arial"/>
                <a:cs typeface="Arial"/>
              </a:rPr>
              <a:t>POSITIONS</a:t>
            </a:r>
            <a:endParaRPr lang="en-US" sz="2400" dirty="0">
              <a:solidFill>
                <a:prstClr val="black"/>
              </a:solidFill>
              <a:latin typeface="Arial"/>
              <a:cs typeface="Arial"/>
            </a:endParaRPr>
          </a:p>
        </p:txBody>
      </p:sp>
      <p:sp>
        <p:nvSpPr>
          <p:cNvPr id="5" name="object 5"/>
          <p:cNvSpPr txBox="1"/>
          <p:nvPr/>
        </p:nvSpPr>
        <p:spPr>
          <a:xfrm>
            <a:off x="1524000" y="1056640"/>
            <a:ext cx="9144000" cy="391160"/>
          </a:xfrm>
          <a:prstGeom prst="rect">
            <a:avLst/>
          </a:prstGeom>
        </p:spPr>
        <p:txBody>
          <a:bodyPr vert="horz" wrap="square" lIns="0" tIns="12700" rIns="0" bIns="0" rtlCol="0">
            <a:spAutoFit/>
          </a:bodyPr>
          <a:lstStyle/>
          <a:p>
            <a:pPr marL="12700" algn="ctr">
              <a:spcBef>
                <a:spcPts val="100"/>
              </a:spcBef>
            </a:pPr>
            <a:r>
              <a:rPr lang="en-US" sz="2400" spc="-5" dirty="0">
                <a:solidFill>
                  <a:prstClr val="black"/>
                </a:solidFill>
                <a:latin typeface="Arial"/>
                <a:cs typeface="Arial"/>
              </a:rPr>
              <a:t>HANG</a:t>
            </a:r>
            <a:endParaRPr lang="en-US" sz="2400" dirty="0">
              <a:solidFill>
                <a:prstClr val="black"/>
              </a:solidFill>
              <a:latin typeface="Arial"/>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240" y="1447800"/>
            <a:ext cx="8019520" cy="5109210"/>
          </a:xfrm>
          <a:prstGeom prst="rect">
            <a:avLst/>
          </a:prstGeom>
        </p:spPr>
      </p:pic>
    </p:spTree>
    <p:extLst>
      <p:ext uri="{BB962C8B-B14F-4D97-AF65-F5344CB8AC3E}">
        <p14:creationId xmlns:p14="http://schemas.microsoft.com/office/powerpoint/2010/main" val="1944553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24000" y="304800"/>
            <a:ext cx="9144000" cy="380232"/>
          </a:xfrm>
          <a:prstGeom prst="rect">
            <a:avLst/>
          </a:prstGeom>
        </p:spPr>
        <p:txBody>
          <a:bodyPr vert="horz" wrap="square" lIns="0" tIns="10795" rIns="0" bIns="0" rtlCol="0">
            <a:spAutoFit/>
          </a:bodyPr>
          <a:lstStyle/>
          <a:p>
            <a:pPr marL="438150" algn="ctr">
              <a:spcBef>
                <a:spcPts val="855"/>
              </a:spcBef>
            </a:pPr>
            <a:r>
              <a:rPr lang="en-US" sz="2400" spc="-5" dirty="0">
                <a:solidFill>
                  <a:prstClr val="black"/>
                </a:solidFill>
                <a:latin typeface="Arial"/>
                <a:cs typeface="Arial"/>
              </a:rPr>
              <a:t>CARRY</a:t>
            </a:r>
            <a:r>
              <a:rPr lang="en-US" sz="2400" spc="-20" dirty="0">
                <a:solidFill>
                  <a:prstClr val="black"/>
                </a:solidFill>
                <a:latin typeface="Arial"/>
                <a:cs typeface="Arial"/>
              </a:rPr>
              <a:t> </a:t>
            </a:r>
            <a:r>
              <a:rPr lang="en-US" sz="2400" spc="-5" dirty="0">
                <a:solidFill>
                  <a:prstClr val="black"/>
                </a:solidFill>
                <a:latin typeface="Arial"/>
                <a:cs typeface="Arial"/>
              </a:rPr>
              <a:t>POSITIONS</a:t>
            </a:r>
            <a:endParaRPr lang="en-US" sz="2400" dirty="0">
              <a:solidFill>
                <a:prstClr val="black"/>
              </a:solidFill>
              <a:latin typeface="Arial"/>
              <a:cs typeface="Arial"/>
            </a:endParaRPr>
          </a:p>
        </p:txBody>
      </p:sp>
      <p:sp>
        <p:nvSpPr>
          <p:cNvPr id="5" name="object 5"/>
          <p:cNvSpPr txBox="1"/>
          <p:nvPr/>
        </p:nvSpPr>
        <p:spPr>
          <a:xfrm>
            <a:off x="1524000" y="1056640"/>
            <a:ext cx="9144000" cy="391160"/>
          </a:xfrm>
          <a:prstGeom prst="rect">
            <a:avLst/>
          </a:prstGeom>
        </p:spPr>
        <p:txBody>
          <a:bodyPr vert="horz" wrap="square" lIns="0" tIns="12700" rIns="0" bIns="0" rtlCol="0">
            <a:spAutoFit/>
          </a:bodyPr>
          <a:lstStyle/>
          <a:p>
            <a:pPr marL="12700" algn="ctr">
              <a:spcBef>
                <a:spcPts val="100"/>
              </a:spcBef>
            </a:pPr>
            <a:r>
              <a:rPr lang="en-US" sz="2400" spc="-5" dirty="0">
                <a:solidFill>
                  <a:prstClr val="black"/>
                </a:solidFill>
                <a:latin typeface="Arial"/>
                <a:cs typeface="Arial"/>
              </a:rPr>
              <a:t>SAFE HANG</a:t>
            </a:r>
            <a:endParaRPr lang="en-US" sz="2400" dirty="0">
              <a:solidFill>
                <a:prstClr val="black"/>
              </a:solidFill>
              <a:latin typeface="Arial"/>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328" y="1447800"/>
            <a:ext cx="7887344" cy="5109210"/>
          </a:xfrm>
          <a:prstGeom prst="rect">
            <a:avLst/>
          </a:prstGeom>
        </p:spPr>
      </p:pic>
    </p:spTree>
    <p:extLst>
      <p:ext uri="{BB962C8B-B14F-4D97-AF65-F5344CB8AC3E}">
        <p14:creationId xmlns:p14="http://schemas.microsoft.com/office/powerpoint/2010/main" val="717532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24000" y="304800"/>
            <a:ext cx="9144000" cy="380232"/>
          </a:xfrm>
          <a:prstGeom prst="rect">
            <a:avLst/>
          </a:prstGeom>
        </p:spPr>
        <p:txBody>
          <a:bodyPr vert="horz" wrap="square" lIns="0" tIns="10795" rIns="0" bIns="0" rtlCol="0">
            <a:spAutoFit/>
          </a:bodyPr>
          <a:lstStyle/>
          <a:p>
            <a:pPr marL="438150" algn="ctr">
              <a:spcBef>
                <a:spcPts val="855"/>
              </a:spcBef>
            </a:pPr>
            <a:r>
              <a:rPr lang="en-US" sz="2400" spc="-5" dirty="0">
                <a:solidFill>
                  <a:prstClr val="black"/>
                </a:solidFill>
                <a:latin typeface="Arial"/>
                <a:cs typeface="Arial"/>
              </a:rPr>
              <a:t>CARRY</a:t>
            </a:r>
            <a:r>
              <a:rPr lang="en-US" sz="2400" spc="-20" dirty="0">
                <a:solidFill>
                  <a:prstClr val="black"/>
                </a:solidFill>
                <a:latin typeface="Arial"/>
                <a:cs typeface="Arial"/>
              </a:rPr>
              <a:t> </a:t>
            </a:r>
            <a:r>
              <a:rPr lang="en-US" sz="2400" spc="-5" dirty="0">
                <a:solidFill>
                  <a:prstClr val="black"/>
                </a:solidFill>
                <a:latin typeface="Arial"/>
                <a:cs typeface="Arial"/>
              </a:rPr>
              <a:t>POSITIONS</a:t>
            </a:r>
            <a:endParaRPr lang="en-US" sz="2400" dirty="0">
              <a:solidFill>
                <a:prstClr val="black"/>
              </a:solidFill>
              <a:latin typeface="Arial"/>
              <a:cs typeface="Arial"/>
            </a:endParaRPr>
          </a:p>
        </p:txBody>
      </p:sp>
      <p:sp>
        <p:nvSpPr>
          <p:cNvPr id="5" name="object 5"/>
          <p:cNvSpPr txBox="1"/>
          <p:nvPr/>
        </p:nvSpPr>
        <p:spPr>
          <a:xfrm>
            <a:off x="1524000" y="1056640"/>
            <a:ext cx="9144000" cy="391160"/>
          </a:xfrm>
          <a:prstGeom prst="rect">
            <a:avLst/>
          </a:prstGeom>
        </p:spPr>
        <p:txBody>
          <a:bodyPr vert="horz" wrap="square" lIns="0" tIns="12700" rIns="0" bIns="0" rtlCol="0">
            <a:spAutoFit/>
          </a:bodyPr>
          <a:lstStyle/>
          <a:p>
            <a:pPr marL="12700" algn="ctr">
              <a:spcBef>
                <a:spcPts val="100"/>
              </a:spcBef>
            </a:pPr>
            <a:r>
              <a:rPr lang="en-US" sz="2400" spc="-5" dirty="0">
                <a:solidFill>
                  <a:prstClr val="black"/>
                </a:solidFill>
                <a:latin typeface="Arial"/>
                <a:cs typeface="Arial"/>
              </a:rPr>
              <a:t>COLLAPSED LOW READY</a:t>
            </a:r>
            <a:endParaRPr lang="en-US" sz="2400" dirty="0">
              <a:solidFill>
                <a:prstClr val="black"/>
              </a:solidFill>
              <a:latin typeface="Arial"/>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266" y="1447801"/>
            <a:ext cx="8063468" cy="5141685"/>
          </a:xfrm>
          <a:prstGeom prst="rect">
            <a:avLst/>
          </a:prstGeom>
        </p:spPr>
      </p:pic>
    </p:spTree>
    <p:extLst>
      <p:ext uri="{BB962C8B-B14F-4D97-AF65-F5344CB8AC3E}">
        <p14:creationId xmlns:p14="http://schemas.microsoft.com/office/powerpoint/2010/main" val="1433785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24000" y="304800"/>
            <a:ext cx="9144000" cy="380232"/>
          </a:xfrm>
          <a:prstGeom prst="rect">
            <a:avLst/>
          </a:prstGeom>
        </p:spPr>
        <p:txBody>
          <a:bodyPr vert="horz" wrap="square" lIns="0" tIns="10795" rIns="0" bIns="0" rtlCol="0">
            <a:spAutoFit/>
          </a:bodyPr>
          <a:lstStyle/>
          <a:p>
            <a:pPr marL="438150" algn="ctr">
              <a:spcBef>
                <a:spcPts val="855"/>
              </a:spcBef>
            </a:pPr>
            <a:r>
              <a:rPr lang="en-US" sz="2400" spc="-5" dirty="0">
                <a:solidFill>
                  <a:prstClr val="black"/>
                </a:solidFill>
                <a:latin typeface="Arial"/>
                <a:cs typeface="Arial"/>
              </a:rPr>
              <a:t>CARRY</a:t>
            </a:r>
            <a:r>
              <a:rPr lang="en-US" sz="2400" spc="-20" dirty="0">
                <a:solidFill>
                  <a:prstClr val="black"/>
                </a:solidFill>
                <a:latin typeface="Arial"/>
                <a:cs typeface="Arial"/>
              </a:rPr>
              <a:t> </a:t>
            </a:r>
            <a:r>
              <a:rPr lang="en-US" sz="2400" spc="-5" dirty="0">
                <a:solidFill>
                  <a:prstClr val="black"/>
                </a:solidFill>
                <a:latin typeface="Arial"/>
                <a:cs typeface="Arial"/>
              </a:rPr>
              <a:t>POSITIONS</a:t>
            </a:r>
            <a:endParaRPr lang="en-US" sz="2400" dirty="0">
              <a:solidFill>
                <a:prstClr val="black"/>
              </a:solidFill>
              <a:latin typeface="Arial"/>
              <a:cs typeface="Arial"/>
            </a:endParaRPr>
          </a:p>
        </p:txBody>
      </p:sp>
      <p:sp>
        <p:nvSpPr>
          <p:cNvPr id="5" name="object 5"/>
          <p:cNvSpPr txBox="1"/>
          <p:nvPr/>
        </p:nvSpPr>
        <p:spPr>
          <a:xfrm>
            <a:off x="1524000" y="1056640"/>
            <a:ext cx="9144000" cy="391160"/>
          </a:xfrm>
          <a:prstGeom prst="rect">
            <a:avLst/>
          </a:prstGeom>
        </p:spPr>
        <p:txBody>
          <a:bodyPr vert="horz" wrap="square" lIns="0" tIns="12700" rIns="0" bIns="0" rtlCol="0">
            <a:spAutoFit/>
          </a:bodyPr>
          <a:lstStyle/>
          <a:p>
            <a:pPr marL="12700" algn="ctr">
              <a:spcBef>
                <a:spcPts val="100"/>
              </a:spcBef>
            </a:pPr>
            <a:r>
              <a:rPr lang="en-US" sz="2400" spc="-5" dirty="0">
                <a:solidFill>
                  <a:prstClr val="black"/>
                </a:solidFill>
                <a:latin typeface="Arial"/>
                <a:cs typeface="Arial"/>
              </a:rPr>
              <a:t>LOW READY</a:t>
            </a:r>
            <a:endParaRPr lang="en-US" sz="2400" dirty="0">
              <a:solidFill>
                <a:prstClr val="black"/>
              </a:solidFill>
              <a:latin typeface="Arial"/>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555" y="1447801"/>
            <a:ext cx="6898890" cy="5303611"/>
          </a:xfrm>
          <a:prstGeom prst="rect">
            <a:avLst/>
          </a:prstGeom>
        </p:spPr>
      </p:pic>
    </p:spTree>
    <p:extLst>
      <p:ext uri="{BB962C8B-B14F-4D97-AF65-F5344CB8AC3E}">
        <p14:creationId xmlns:p14="http://schemas.microsoft.com/office/powerpoint/2010/main" val="3643128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24000" y="304800"/>
            <a:ext cx="9144000" cy="380232"/>
          </a:xfrm>
          <a:prstGeom prst="rect">
            <a:avLst/>
          </a:prstGeom>
        </p:spPr>
        <p:txBody>
          <a:bodyPr vert="horz" wrap="square" lIns="0" tIns="10795" rIns="0" bIns="0" rtlCol="0">
            <a:spAutoFit/>
          </a:bodyPr>
          <a:lstStyle/>
          <a:p>
            <a:pPr marL="438150" algn="ctr">
              <a:spcBef>
                <a:spcPts val="855"/>
              </a:spcBef>
            </a:pPr>
            <a:r>
              <a:rPr lang="en-US" sz="2400" spc="-5" dirty="0">
                <a:solidFill>
                  <a:prstClr val="black"/>
                </a:solidFill>
                <a:latin typeface="Arial"/>
                <a:cs typeface="Arial"/>
              </a:rPr>
              <a:t>CARRY</a:t>
            </a:r>
            <a:r>
              <a:rPr lang="en-US" sz="2400" spc="-20" dirty="0">
                <a:solidFill>
                  <a:prstClr val="black"/>
                </a:solidFill>
                <a:latin typeface="Arial"/>
                <a:cs typeface="Arial"/>
              </a:rPr>
              <a:t> </a:t>
            </a:r>
            <a:r>
              <a:rPr lang="en-US" sz="2400" spc="-5" dirty="0">
                <a:solidFill>
                  <a:prstClr val="black"/>
                </a:solidFill>
                <a:latin typeface="Arial"/>
                <a:cs typeface="Arial"/>
              </a:rPr>
              <a:t>POSITIONS</a:t>
            </a:r>
            <a:endParaRPr lang="en-US" sz="2400" dirty="0">
              <a:solidFill>
                <a:prstClr val="black"/>
              </a:solidFill>
              <a:latin typeface="Arial"/>
              <a:cs typeface="Arial"/>
            </a:endParaRPr>
          </a:p>
        </p:txBody>
      </p:sp>
      <p:sp>
        <p:nvSpPr>
          <p:cNvPr id="5" name="object 5"/>
          <p:cNvSpPr txBox="1"/>
          <p:nvPr/>
        </p:nvSpPr>
        <p:spPr>
          <a:xfrm>
            <a:off x="1524000" y="1056640"/>
            <a:ext cx="9144000" cy="391160"/>
          </a:xfrm>
          <a:prstGeom prst="rect">
            <a:avLst/>
          </a:prstGeom>
        </p:spPr>
        <p:txBody>
          <a:bodyPr vert="horz" wrap="square" lIns="0" tIns="12700" rIns="0" bIns="0" rtlCol="0">
            <a:spAutoFit/>
          </a:bodyPr>
          <a:lstStyle/>
          <a:p>
            <a:pPr marL="12700" algn="ctr">
              <a:spcBef>
                <a:spcPts val="100"/>
              </a:spcBef>
            </a:pPr>
            <a:r>
              <a:rPr lang="en-US" sz="2400" spc="-5" dirty="0">
                <a:solidFill>
                  <a:prstClr val="black"/>
                </a:solidFill>
                <a:latin typeface="Arial"/>
                <a:cs typeface="Arial"/>
              </a:rPr>
              <a:t>HIGH READY</a:t>
            </a:r>
            <a:endParaRPr lang="en-US" sz="2400" dirty="0">
              <a:solidFill>
                <a:prstClr val="black"/>
              </a:solidFill>
              <a:latin typeface="Arial"/>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3090" y="1447800"/>
            <a:ext cx="7145821" cy="5334000"/>
          </a:xfrm>
          <a:prstGeom prst="rect">
            <a:avLst/>
          </a:prstGeom>
        </p:spPr>
      </p:pic>
    </p:spTree>
    <p:extLst>
      <p:ext uri="{BB962C8B-B14F-4D97-AF65-F5344CB8AC3E}">
        <p14:creationId xmlns:p14="http://schemas.microsoft.com/office/powerpoint/2010/main" val="2109368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24000" y="304800"/>
            <a:ext cx="9144000" cy="380232"/>
          </a:xfrm>
          <a:prstGeom prst="rect">
            <a:avLst/>
          </a:prstGeom>
        </p:spPr>
        <p:txBody>
          <a:bodyPr vert="horz" wrap="square" lIns="0" tIns="10795" rIns="0" bIns="0" rtlCol="0">
            <a:spAutoFit/>
          </a:bodyPr>
          <a:lstStyle/>
          <a:p>
            <a:pPr marL="438150" algn="ctr">
              <a:spcBef>
                <a:spcPts val="855"/>
              </a:spcBef>
            </a:pPr>
            <a:r>
              <a:rPr lang="en-US" sz="2400" spc="-5" dirty="0">
                <a:solidFill>
                  <a:prstClr val="black"/>
                </a:solidFill>
                <a:latin typeface="Arial"/>
                <a:cs typeface="Arial"/>
              </a:rPr>
              <a:t>CARRY</a:t>
            </a:r>
            <a:r>
              <a:rPr lang="en-US" sz="2400" spc="-20" dirty="0">
                <a:solidFill>
                  <a:prstClr val="black"/>
                </a:solidFill>
                <a:latin typeface="Arial"/>
                <a:cs typeface="Arial"/>
              </a:rPr>
              <a:t> </a:t>
            </a:r>
            <a:r>
              <a:rPr lang="en-US" sz="2400" spc="-5" dirty="0">
                <a:solidFill>
                  <a:prstClr val="black"/>
                </a:solidFill>
                <a:latin typeface="Arial"/>
                <a:cs typeface="Arial"/>
              </a:rPr>
              <a:t>POSITIONS</a:t>
            </a:r>
            <a:endParaRPr lang="en-US" sz="2400" dirty="0">
              <a:solidFill>
                <a:prstClr val="black"/>
              </a:solidFill>
              <a:latin typeface="Arial"/>
              <a:cs typeface="Arial"/>
            </a:endParaRPr>
          </a:p>
        </p:txBody>
      </p:sp>
      <p:sp>
        <p:nvSpPr>
          <p:cNvPr id="5" name="object 5"/>
          <p:cNvSpPr txBox="1"/>
          <p:nvPr/>
        </p:nvSpPr>
        <p:spPr>
          <a:xfrm>
            <a:off x="1524000" y="1056640"/>
            <a:ext cx="9144000" cy="391160"/>
          </a:xfrm>
          <a:prstGeom prst="rect">
            <a:avLst/>
          </a:prstGeom>
        </p:spPr>
        <p:txBody>
          <a:bodyPr vert="horz" wrap="square" lIns="0" tIns="12700" rIns="0" bIns="0" rtlCol="0">
            <a:spAutoFit/>
          </a:bodyPr>
          <a:lstStyle/>
          <a:p>
            <a:pPr marL="12700" algn="ctr">
              <a:spcBef>
                <a:spcPts val="100"/>
              </a:spcBef>
            </a:pPr>
            <a:r>
              <a:rPr lang="en-US" sz="2400" spc="-5" dirty="0">
                <a:solidFill>
                  <a:prstClr val="black"/>
                </a:solidFill>
                <a:latin typeface="Arial"/>
                <a:cs typeface="Arial"/>
              </a:rPr>
              <a:t>READY OR READY UP</a:t>
            </a:r>
            <a:endParaRPr lang="en-US" sz="2400" dirty="0">
              <a:solidFill>
                <a:prstClr val="black"/>
              </a:solidFill>
              <a:latin typeface="Arial"/>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146" y="1447800"/>
            <a:ext cx="7059706" cy="5334000"/>
          </a:xfrm>
          <a:prstGeom prst="rect">
            <a:avLst/>
          </a:prstGeom>
        </p:spPr>
      </p:pic>
    </p:spTree>
    <p:extLst>
      <p:ext uri="{BB962C8B-B14F-4D97-AF65-F5344CB8AC3E}">
        <p14:creationId xmlns:p14="http://schemas.microsoft.com/office/powerpoint/2010/main" val="249002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5672</Words>
  <Application>Microsoft Office PowerPoint</Application>
  <PresentationFormat>Widescreen</PresentationFormat>
  <Paragraphs>288</Paragraphs>
  <Slides>24</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Stallings, Daniel E SFC MIL TRADOC USA</dc:creator>
  <cp:lastModifiedBy>Parker, James A SSG MIL USA FORSCOM</cp:lastModifiedBy>
  <cp:revision>3</cp:revision>
  <dcterms:created xsi:type="dcterms:W3CDTF">2019-10-11T19:08:25Z</dcterms:created>
  <dcterms:modified xsi:type="dcterms:W3CDTF">2019-11-15T17:17:36Z</dcterms:modified>
</cp:coreProperties>
</file>