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9" r:id="rId5"/>
    <p:sldMasterId id="2147483673" r:id="rId6"/>
  </p:sldMasterIdLst>
  <p:notesMasterIdLst>
    <p:notesMasterId r:id="rId8"/>
  </p:notesMasterIdLst>
  <p:handoutMasterIdLst>
    <p:handoutMasterId r:id="rId9"/>
  </p:handoutMasterIdLst>
  <p:sldIdLst>
    <p:sldId id="354" r:id="rId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16" autoAdjust="0"/>
    <p:restoredTop sz="87539" autoAdjust="0"/>
  </p:normalViewPr>
  <p:slideViewPr>
    <p:cSldViewPr snapToGrid="0">
      <p:cViewPr varScale="1">
        <p:scale>
          <a:sx n="99" d="100"/>
          <a:sy n="99" d="100"/>
        </p:scale>
        <p:origin x="16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735" cy="466088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en-US" dirty="0">
              <a:latin typeface=" 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081" y="1"/>
            <a:ext cx="3037735" cy="466088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84A5404B-6127-4F67-8ED0-8F27986A18EF}" type="datetimeFigureOut">
              <a:rPr lang="en-US" smtClean="0">
                <a:latin typeface=" Arial"/>
              </a:rPr>
              <a:t>3/22/2022</a:t>
            </a:fld>
            <a:endParaRPr lang="en-US" dirty="0">
              <a:latin typeface=" 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312"/>
            <a:ext cx="3037735" cy="466088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en-US" dirty="0">
              <a:latin typeface=" 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1081" y="8830312"/>
            <a:ext cx="3037735" cy="466088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213CCA8D-9BE6-443E-A50F-769A81AD3272}" type="slidenum">
              <a:rPr lang="en-US" smtClean="0">
                <a:latin typeface=" Arial"/>
              </a:rPr>
              <a:t>‹#›</a:t>
            </a:fld>
            <a:endParaRPr lang="en-US" dirty="0">
              <a:latin typeface=" Arial"/>
            </a:endParaRPr>
          </a:p>
        </p:txBody>
      </p:sp>
    </p:spTree>
    <p:extLst>
      <p:ext uri="{BB962C8B-B14F-4D97-AF65-F5344CB8AC3E}">
        <p14:creationId xmlns:p14="http://schemas.microsoft.com/office/powerpoint/2010/main" val="39729079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3175" tIns="46587" rIns="93175" bIns="46587" rtlCol="0"/>
          <a:lstStyle>
            <a:lvl1pPr algn="l">
              <a:defRPr sz="1200">
                <a:latin typeface=" Arial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5"/>
          </a:xfrm>
          <a:prstGeom prst="rect">
            <a:avLst/>
          </a:prstGeom>
        </p:spPr>
        <p:txBody>
          <a:bodyPr vert="horz" lIns="93175" tIns="46587" rIns="93175" bIns="46587" rtlCol="0"/>
          <a:lstStyle>
            <a:lvl1pPr algn="r">
              <a:defRPr sz="1200">
                <a:latin typeface=" Arial"/>
              </a:defRPr>
            </a:lvl1pPr>
          </a:lstStyle>
          <a:p>
            <a:fld id="{3D771F78-7368-46F6-BCEE-7FA94CE52208}" type="datetimeFigureOut">
              <a:rPr lang="en-US" smtClean="0"/>
              <a:pPr/>
              <a:t>3/22/2022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5" tIns="46587" rIns="93175" bIns="4658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7"/>
          </a:xfrm>
          <a:prstGeom prst="rect">
            <a:avLst/>
          </a:prstGeom>
        </p:spPr>
        <p:txBody>
          <a:bodyPr vert="horz" lIns="93175" tIns="46587" rIns="93175" bIns="46587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3175" tIns="46587" rIns="93175" bIns="46587" rtlCol="0" anchor="b"/>
          <a:lstStyle>
            <a:lvl1pPr algn="l">
              <a:defRPr sz="1200">
                <a:latin typeface=" 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4"/>
          </a:xfrm>
          <a:prstGeom prst="rect">
            <a:avLst/>
          </a:prstGeom>
        </p:spPr>
        <p:txBody>
          <a:bodyPr vert="horz" lIns="93175" tIns="46587" rIns="93175" bIns="46587" rtlCol="0" anchor="b"/>
          <a:lstStyle>
            <a:lvl1pPr algn="r">
              <a:defRPr sz="1200">
                <a:latin typeface=" Arial"/>
              </a:defRPr>
            </a:lvl1pPr>
          </a:lstStyle>
          <a:p>
            <a:fld id="{5ABD4203-B65A-4237-A353-B815B21A123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803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 Arial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 Arial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 Arial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 Arial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 Arial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24A94F-C419-4B6B-8714-35D87E8DEEBC}" type="slidenum">
              <a:rPr lang="en-US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3650" y="720725"/>
            <a:ext cx="4813300" cy="3609975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6797" y="4571103"/>
            <a:ext cx="5385116" cy="4329568"/>
          </a:xfrm>
          <a:noFill/>
          <a:ln/>
        </p:spPr>
        <p:txBody>
          <a:bodyPr/>
          <a:lstStyle/>
          <a:p>
            <a:pPr marL="178009" indent="-178009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Goal is a demanding, capstone training event</a:t>
            </a:r>
            <a:r>
              <a:rPr lang="en-US" baseline="0" dirty="0"/>
              <a:t> that builds confidence and strengthens the trainee’s bond to the Army</a:t>
            </a:r>
          </a:p>
          <a:p>
            <a:pPr marL="178009" marR="0" lvl="0" indent="-178009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/>
              <a:t>The sequence of events associated with this power point are not intended to be prescriptive. Please refer to the Forge Lesson Plan “Instructor Lead-In” for further guidance.</a:t>
            </a:r>
          </a:p>
          <a:p>
            <a:pPr marL="178009" indent="-178009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baseline="0" dirty="0"/>
              <a:t>72 hours, no less than 30 miles of foot movement, variety of tasks, high physical demands</a:t>
            </a:r>
          </a:p>
          <a:p>
            <a:pPr marL="178009" indent="-178009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baseline="0" dirty="0"/>
              <a:t>Interwoven with Army history</a:t>
            </a:r>
          </a:p>
          <a:p>
            <a:pPr marL="178009" indent="-178009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baseline="0" dirty="0"/>
              <a:t>Culminates with a Soldiers ceremony</a:t>
            </a:r>
          </a:p>
          <a:p>
            <a:pPr marL="652698" lvl="1" indent="-178009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baseline="0" dirty="0"/>
              <a:t>Wear Black Beret</a:t>
            </a:r>
          </a:p>
          <a:p>
            <a:pPr marL="652698" lvl="1" indent="-178009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baseline="0" dirty="0"/>
              <a:t>Wear US Army Patch</a:t>
            </a:r>
          </a:p>
          <a:p>
            <a:pPr marL="652698" lvl="1" indent="-178009" defTabSz="94938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baseline="0" dirty="0"/>
              <a:t>Trainees have earned the right to be called “Soldier” for the first time</a:t>
            </a:r>
          </a:p>
        </p:txBody>
      </p:sp>
    </p:spTree>
    <p:extLst>
      <p:ext uri="{BB962C8B-B14F-4D97-AF65-F5344CB8AC3E}">
        <p14:creationId xmlns:p14="http://schemas.microsoft.com/office/powerpoint/2010/main" val="9866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 userDrawn="1"/>
        </p:nvSpPr>
        <p:spPr>
          <a:xfrm>
            <a:off x="0" y="6225634"/>
            <a:ext cx="9144000" cy="632366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15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F</a:t>
            </a:r>
            <a:r>
              <a:rPr lang="en-US" sz="135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ORGING </a:t>
            </a:r>
            <a:r>
              <a:rPr lang="en-US" sz="15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A</a:t>
            </a:r>
            <a:r>
              <a:rPr lang="en-US" sz="135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MERICA’S </a:t>
            </a:r>
            <a:r>
              <a:rPr lang="en-US" sz="15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A</a:t>
            </a:r>
            <a:r>
              <a:rPr lang="en-US" sz="135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RMY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9260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82" y="6225636"/>
            <a:ext cx="585737" cy="61951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3" y="6250144"/>
            <a:ext cx="584608" cy="60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375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233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76012" y="6486111"/>
            <a:ext cx="939338" cy="365125"/>
          </a:xfrm>
          <a:prstGeom prst="rect">
            <a:avLst/>
          </a:prstGeom>
        </p:spPr>
        <p:txBody>
          <a:bodyPr/>
          <a:lstStyle/>
          <a:p>
            <a:fld id="{461B12D6-F1F8-4DA6-A51D-AD10B213E5BF}" type="datetimeFigureOut">
              <a:rPr lang="en-US" smtClean="0">
                <a:solidFill>
                  <a:prstClr val="black"/>
                </a:solidFill>
              </a:rPr>
              <a:pPr/>
              <a:t>3/22/2022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15350" y="6492875"/>
            <a:ext cx="628650" cy="365125"/>
          </a:xfrm>
          <a:prstGeom prst="rect">
            <a:avLst/>
          </a:prstGeom>
        </p:spPr>
        <p:txBody>
          <a:bodyPr/>
          <a:lstStyle/>
          <a:p>
            <a:fld id="{BC19A011-7CB6-435F-B2F2-93E1AAEDE3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" y="5830"/>
            <a:ext cx="1132464" cy="11774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015" y="19546"/>
            <a:ext cx="1308987" cy="11637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9546"/>
            <a:ext cx="7886700" cy="123119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66692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 userDrawn="1"/>
        </p:nvSpPr>
        <p:spPr>
          <a:xfrm>
            <a:off x="0" y="6225634"/>
            <a:ext cx="9144000" cy="632366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F</a:t>
            </a:r>
            <a:r>
              <a:rPr lang="en-US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ORGING </a:t>
            </a:r>
            <a:r>
              <a:rPr lang="en-US" sz="2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A</a:t>
            </a:r>
            <a:r>
              <a:rPr lang="en-US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MERICA’S </a:t>
            </a:r>
            <a:r>
              <a:rPr lang="en-US" sz="2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A</a:t>
            </a:r>
            <a:r>
              <a:rPr lang="en-US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RMY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3549535"/>
            <a:ext cx="7772400" cy="1082012"/>
          </a:xfrm>
        </p:spPr>
        <p:txBody>
          <a:bodyPr anchor="b">
            <a:normAutofit/>
          </a:bodyPr>
          <a:lstStyle>
            <a:lvl1pPr algn="ctr"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5370022"/>
            <a:ext cx="6858000" cy="951808"/>
          </a:xfrm>
        </p:spPr>
        <p:txBody>
          <a:bodyPr>
            <a:normAutofit/>
          </a:bodyPr>
          <a:lstStyle>
            <a:lvl1pPr marL="0" indent="0" algn="ctr">
              <a:buNone/>
              <a:defRPr sz="28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47956" y="6352831"/>
            <a:ext cx="96739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61B12D6-F1F8-4DA6-A51D-AD10B213E5BF}" type="datetimeFigureOut">
              <a:rPr lang="en-US" smtClean="0">
                <a:solidFill>
                  <a:prstClr val="white"/>
                </a:solidFill>
              </a:rPr>
              <a:pPr/>
              <a:t>3/22/2022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15350" y="6352831"/>
            <a:ext cx="51435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C19A011-7CB6-435F-B2F2-93E1AAEDE33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9260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81" y="6225634"/>
            <a:ext cx="585737" cy="61951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" y="6250144"/>
            <a:ext cx="584608" cy="60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636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86372"/>
            <a:ext cx="3990109" cy="472283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0" y="0"/>
            <a:ext cx="9144000" cy="1233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76012" y="6486111"/>
            <a:ext cx="939338" cy="365125"/>
          </a:xfrm>
        </p:spPr>
        <p:txBody>
          <a:bodyPr/>
          <a:lstStyle/>
          <a:p>
            <a:fld id="{461B12D6-F1F8-4DA6-A51D-AD10B213E5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15350" y="6492875"/>
            <a:ext cx="628650" cy="365125"/>
          </a:xfrm>
        </p:spPr>
        <p:txBody>
          <a:bodyPr/>
          <a:lstStyle/>
          <a:p>
            <a:fld id="{BC19A011-7CB6-435F-B2F2-93E1AAEDE3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2" y="613689"/>
            <a:ext cx="585737" cy="6195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" y="5830"/>
            <a:ext cx="584608" cy="6078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015" y="19546"/>
            <a:ext cx="1308987" cy="11637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9546"/>
            <a:ext cx="7886700" cy="1231199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064219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1233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76012" y="6486111"/>
            <a:ext cx="939338" cy="365125"/>
          </a:xfrm>
        </p:spPr>
        <p:txBody>
          <a:bodyPr/>
          <a:lstStyle/>
          <a:p>
            <a:fld id="{461B12D6-F1F8-4DA6-A51D-AD10B213E5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15350" y="6492875"/>
            <a:ext cx="628650" cy="365125"/>
          </a:xfrm>
        </p:spPr>
        <p:txBody>
          <a:bodyPr/>
          <a:lstStyle/>
          <a:p>
            <a:fld id="{BC19A011-7CB6-435F-B2F2-93E1AAEDE3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2" y="613689"/>
            <a:ext cx="585737" cy="6195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" y="5830"/>
            <a:ext cx="584608" cy="6078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015" y="19546"/>
            <a:ext cx="1308987" cy="11637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9546"/>
            <a:ext cx="7886700" cy="1231199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0965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1233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76012" y="6486111"/>
            <a:ext cx="939338" cy="365125"/>
          </a:xfrm>
        </p:spPr>
        <p:txBody>
          <a:bodyPr/>
          <a:lstStyle/>
          <a:p>
            <a:fld id="{461B12D6-F1F8-4DA6-A51D-AD10B213E5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15350" y="6492875"/>
            <a:ext cx="628650" cy="365125"/>
          </a:xfrm>
        </p:spPr>
        <p:txBody>
          <a:bodyPr/>
          <a:lstStyle/>
          <a:p>
            <a:fld id="{BC19A011-7CB6-435F-B2F2-93E1AAEDE3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" y="5830"/>
            <a:ext cx="1132464" cy="11774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015" y="19546"/>
            <a:ext cx="1308987" cy="11637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9546"/>
            <a:ext cx="7886700" cy="1231199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7102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B12D6-F1F8-4DA6-A51D-AD10B213E5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A011-7CB6-435F-B2F2-93E1AAEDE3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43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B12D6-F1F8-4DA6-A51D-AD10B213E5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A011-7CB6-435F-B2F2-93E1AAEDE3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8044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B12D6-F1F8-4DA6-A51D-AD10B213E5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A011-7CB6-435F-B2F2-93E1AAEDE3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167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3930"/>
            <a:ext cx="7886700" cy="1325563"/>
          </a:xfrm>
        </p:spPr>
        <p:txBody>
          <a:bodyPr>
            <a:normAutofit/>
          </a:bodyPr>
          <a:lstStyle>
            <a:lvl1pPr algn="ctr">
              <a:defRPr sz="4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B12D6-F1F8-4DA6-A51D-AD10B213E5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A011-7CB6-435F-B2F2-93E1AAEDE3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4583"/>
            <a:ext cx="9144000" cy="37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4543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58384"/>
            <a:ext cx="7886700" cy="1325563"/>
          </a:xfrm>
        </p:spPr>
        <p:txBody>
          <a:bodyPr>
            <a:normAutofit/>
          </a:bodyPr>
          <a:lstStyle>
            <a:lvl1pPr algn="ctr">
              <a:defRPr sz="4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B12D6-F1F8-4DA6-A51D-AD10B213E5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A011-7CB6-435F-B2F2-93E1AAEDE3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6"/>
            <a:ext cx="9144000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39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 Arial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 Arial"/>
              </a:defRPr>
            </a:lvl1pPr>
          </a:lstStyle>
          <a:p>
            <a:fld id="{9412D005-5208-4D81-BC63-F2A6F05FEA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9144000" cy="1233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  <a:latin typeface=" Arial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" y="5830"/>
            <a:ext cx="1132464" cy="117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50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B12D6-F1F8-4DA6-A51D-AD10B213E5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A011-7CB6-435F-B2F2-93E1AAEDE3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4579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B12D6-F1F8-4DA6-A51D-AD10B213E5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A011-7CB6-435F-B2F2-93E1AAEDE3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9933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B12D6-F1F8-4DA6-A51D-AD10B213E5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A011-7CB6-435F-B2F2-93E1AAEDE3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5496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B12D6-F1F8-4DA6-A51D-AD10B213E5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A011-7CB6-435F-B2F2-93E1AAEDE3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1858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B12D6-F1F8-4DA6-A51D-AD10B213E5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9A011-7CB6-435F-B2F2-93E1AAEDE3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9672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1146F-08E8-4AFF-8A25-A7ADE38EBE4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0" y="0"/>
            <a:ext cx="9144000" cy="1233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" y="5830"/>
            <a:ext cx="1132464" cy="117749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015" y="19546"/>
            <a:ext cx="1308987" cy="116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3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233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  <a:latin typeface=" Arial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76012" y="6486113"/>
            <a:ext cx="939338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 Arial"/>
              </a:defRPr>
            </a:lvl1pPr>
          </a:lstStyle>
          <a:p>
            <a:fld id="{461B12D6-F1F8-4DA6-A51D-AD10B213E5BF}" type="datetimeFigureOut">
              <a:rPr lang="en-US" smtClean="0">
                <a:solidFill>
                  <a:prstClr val="black"/>
                </a:solidFill>
              </a:rPr>
              <a:pPr/>
              <a:t>3/22/2022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15350" y="6492877"/>
            <a:ext cx="62865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 Arial"/>
              </a:defRPr>
            </a:lvl1pPr>
          </a:lstStyle>
          <a:p>
            <a:fld id="{BC19A011-7CB6-435F-B2F2-93E1AAEDE3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" y="5830"/>
            <a:ext cx="1132464" cy="11774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015" y="19546"/>
            <a:ext cx="1308987" cy="11637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9548"/>
            <a:ext cx="7886700" cy="123119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1657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944" y="-120650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 Arial"/>
              </a:defRPr>
            </a:lvl1pPr>
            <a:lvl2pPr>
              <a:defRPr>
                <a:latin typeface=" Arial"/>
              </a:defRPr>
            </a:lvl2pPr>
            <a:lvl3pPr>
              <a:defRPr>
                <a:latin typeface=" Arial"/>
              </a:defRPr>
            </a:lvl3pPr>
            <a:lvl4pPr>
              <a:defRPr>
                <a:latin typeface=" Arial"/>
              </a:defRPr>
            </a:lvl4pPr>
            <a:lvl5pPr>
              <a:defRPr>
                <a:latin typeface=" 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 Arial"/>
              </a:defRPr>
            </a:lvl1pPr>
          </a:lstStyle>
          <a:p>
            <a:fld id="{4BAB8516-FC60-44FE-B5FF-0D92B7ADD452}" type="datetimeFigureOut">
              <a:rPr lang="en-US" smtClean="0"/>
              <a:pPr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 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 Arial"/>
              </a:defRPr>
            </a:lvl1pPr>
          </a:lstStyle>
          <a:p>
            <a:fld id="{1CE08BDD-A76C-4D6F-9A6A-29D4A141D0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938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 Arial"/>
              </a:defRPr>
            </a:lvl1pPr>
          </a:lstStyle>
          <a:p>
            <a:fld id="{ADCCB904-7E45-400B-8962-A92A711D3D1A}" type="datetimeFigureOut">
              <a:rPr lang="en-US" smtClean="0"/>
              <a:pPr/>
              <a:t>3/22/2022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 Arial"/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76194" y="6601883"/>
            <a:ext cx="462213" cy="365125"/>
          </a:xfrm>
          <a:prstGeom prst="rect">
            <a:avLst/>
          </a:prstGeom>
        </p:spPr>
        <p:txBody>
          <a:bodyPr/>
          <a:lstStyle>
            <a:lvl1pPr>
              <a:defRPr sz="1200" b="1">
                <a:solidFill>
                  <a:srgbClr val="0000FF"/>
                </a:solidFill>
                <a:latin typeface=" Arial"/>
              </a:defRPr>
            </a:lvl1pPr>
          </a:lstStyle>
          <a:p>
            <a:fld id="{6D05BD00-F36B-4A77-B089-BF359BCE79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432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 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 Arial"/>
              </a:defRPr>
            </a:lvl1pPr>
          </a:lstStyle>
          <a:p>
            <a:fld id="{F7F09D2E-2A98-4F7B-BF17-195C156AB229}" type="datetimeFigureOut">
              <a:rPr lang="en-US" smtClean="0"/>
              <a:pPr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 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 Arial"/>
              </a:defRPr>
            </a:lvl1pPr>
          </a:lstStyle>
          <a:p>
            <a:fld id="{4D0F4D45-1E2A-473F-A3C0-ED85F136E2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488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F68632C-76D9-4B00-97AA-E2FD62455FB6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AF83579-3600-48CA-93BB-C77F72D29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035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 userDrawn="1"/>
        </p:nvSpPr>
        <p:spPr>
          <a:xfrm>
            <a:off x="0" y="6225634"/>
            <a:ext cx="9144000" cy="632366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F</a:t>
            </a:r>
            <a:r>
              <a:rPr lang="en-US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ORGING </a:t>
            </a:r>
            <a:r>
              <a:rPr lang="en-US" sz="2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A</a:t>
            </a:r>
            <a:r>
              <a:rPr lang="en-US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MERICA’S </a:t>
            </a:r>
            <a:r>
              <a:rPr lang="en-US" sz="2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A</a:t>
            </a:r>
            <a:r>
              <a:rPr lang="en-US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RMY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9260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81" y="6225634"/>
            <a:ext cx="585737" cy="61951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" y="6250144"/>
            <a:ext cx="584608" cy="60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68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412D005-5208-4D81-BC63-F2A6F05FEA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9144000" cy="123320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" y="5830"/>
            <a:ext cx="1132464" cy="117749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015" y="19546"/>
            <a:ext cx="1308987" cy="116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99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0" y="6225634"/>
            <a:ext cx="9144000" cy="632366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15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F</a:t>
            </a:r>
            <a:r>
              <a:rPr lang="en-US" sz="135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ORGING </a:t>
            </a:r>
            <a:r>
              <a:rPr lang="en-US" sz="15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A</a:t>
            </a:r>
            <a:r>
              <a:rPr lang="en-US" sz="135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MERICA’S </a:t>
            </a:r>
            <a:r>
              <a:rPr lang="en-US" sz="15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A</a:t>
            </a:r>
            <a:r>
              <a:rPr lang="en-US" sz="135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RMY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9260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82" y="6225636"/>
            <a:ext cx="585737" cy="61951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3" y="6250144"/>
            <a:ext cx="584608" cy="60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545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0" y="6225634"/>
            <a:ext cx="9144000" cy="632366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F</a:t>
            </a:r>
            <a:r>
              <a:rPr lang="en-US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ORGING </a:t>
            </a:r>
            <a:r>
              <a:rPr lang="en-US" sz="2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A</a:t>
            </a:r>
            <a:r>
              <a:rPr lang="en-US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MERICA’S </a:t>
            </a:r>
            <a:r>
              <a:rPr lang="en-US" sz="2000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A</a:t>
            </a:r>
            <a:r>
              <a:rPr lang="en-US" b="1" dirty="0">
                <a:solidFill>
                  <a:prstClr val="white"/>
                </a:solidFill>
                <a:latin typeface="Bookman Old Style" panose="02050604050505020204" pitchFamily="18" charset="0"/>
              </a:rPr>
              <a:t>RMY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9260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81" y="6225634"/>
            <a:ext cx="585737" cy="61951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" y="6250144"/>
            <a:ext cx="584608" cy="60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09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B12D6-F1F8-4DA6-A51D-AD10B213E5B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9A011-7CB6-435F-B2F2-93E1AAEDE3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736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g"/><Relationship Id="rId9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782" y="1224199"/>
            <a:ext cx="1786727" cy="132753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730" y="1198443"/>
            <a:ext cx="1811323" cy="1357442"/>
          </a:xfrm>
          <a:prstGeom prst="rect">
            <a:avLst/>
          </a:prstGeom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6"/>
          <a:stretch/>
        </p:blipFill>
        <p:spPr>
          <a:xfrm>
            <a:off x="288" y="1237237"/>
            <a:ext cx="1846375" cy="13007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7294028" y="2548795"/>
            <a:ext cx="1840802" cy="14465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prstClr val="black"/>
                </a:solidFill>
              </a:rPr>
              <a:t>The Soldier’s Ceremony</a:t>
            </a:r>
            <a:endParaRPr lang="en-US" sz="1000" b="1" dirty="0">
              <a:solidFill>
                <a:prstClr val="black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000" b="1" dirty="0">
                <a:solidFill>
                  <a:prstClr val="black"/>
                </a:solidFill>
              </a:rPr>
              <a:t>Black Beret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en-US" sz="1000" b="1" dirty="0">
              <a:solidFill>
                <a:prstClr val="black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000" b="1" dirty="0">
                <a:solidFill>
                  <a:prstClr val="black"/>
                </a:solidFill>
              </a:rPr>
              <a:t>US Army Patch </a:t>
            </a:r>
          </a:p>
          <a:p>
            <a:endParaRPr lang="en-US" sz="1000" b="1" dirty="0">
              <a:solidFill>
                <a:prstClr val="black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000" b="1" dirty="0">
                <a:solidFill>
                  <a:prstClr val="black"/>
                </a:solidFill>
              </a:rPr>
              <a:t>Trainee’s have earned the right to be called “Soldier”</a:t>
            </a:r>
          </a:p>
        </p:txBody>
      </p:sp>
      <p:sp>
        <p:nvSpPr>
          <p:cNvPr id="5" name="Right Arrow 4"/>
          <p:cNvSpPr/>
          <p:nvPr/>
        </p:nvSpPr>
        <p:spPr>
          <a:xfrm>
            <a:off x="85096" y="2572421"/>
            <a:ext cx="7186072" cy="917353"/>
          </a:xfrm>
          <a:prstGeom prst="rightArrow">
            <a:avLst/>
          </a:prstGeom>
          <a:gradFill flip="none" rotWithShape="1">
            <a:gsLst>
              <a:gs pos="0">
                <a:srgbClr val="00B050"/>
              </a:gs>
              <a:gs pos="95000">
                <a:srgbClr val="FF0000"/>
              </a:gs>
              <a:gs pos="37000">
                <a:srgbClr val="FFFF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i="1" dirty="0">
              <a:solidFill>
                <a:prstClr val="white"/>
              </a:solidFill>
            </a:endParaRPr>
          </a:p>
        </p:txBody>
      </p:sp>
      <p:sp>
        <p:nvSpPr>
          <p:cNvPr id="8203" name="AutoShape 25"/>
          <p:cNvSpPr>
            <a:spLocks noGrp="1" noChangeArrowheads="1"/>
          </p:cNvSpPr>
          <p:nvPr>
            <p:ph type="title"/>
          </p:nvPr>
        </p:nvSpPr>
        <p:spPr bwMode="auto">
          <a:xfrm>
            <a:off x="1168344" y="-49902"/>
            <a:ext cx="6589066" cy="1184878"/>
          </a:xfrm>
          <a:prstGeom prst="roundRect">
            <a:avLst>
              <a:gd name="adj" fmla="val 16667"/>
            </a:avLst>
          </a:prstGeom>
          <a:noFill/>
          <a:ln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THE FORGE</a:t>
            </a:r>
            <a:b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The Final Transformation to Soldier</a:t>
            </a:r>
            <a:b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071-BT071012 v 5.2  (CIMT approved)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891198" y="6633031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3920" y="3247753"/>
            <a:ext cx="130458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7475" algn="l"/>
              </a:tabLst>
            </a:pPr>
            <a:r>
              <a:rPr lang="en-US" sz="1050" b="1" dirty="0">
                <a:solidFill>
                  <a:prstClr val="black"/>
                </a:solidFill>
              </a:rPr>
              <a:t>10 Mile Approach 	march (out or in)</a:t>
            </a:r>
          </a:p>
          <a:p>
            <a:pPr>
              <a:tabLst>
                <a:tab pos="117475" algn="l"/>
              </a:tabLst>
            </a:pPr>
            <a:r>
              <a:rPr lang="en-US" sz="1050" b="1" dirty="0">
                <a:solidFill>
                  <a:prstClr val="black"/>
                </a:solidFill>
              </a:rPr>
              <a:t>Resupply Mission</a:t>
            </a:r>
          </a:p>
          <a:p>
            <a:pPr>
              <a:tabLst>
                <a:tab pos="117475" algn="l"/>
              </a:tabLst>
            </a:pPr>
            <a:r>
              <a:rPr lang="en-US" sz="1050" b="1" dirty="0">
                <a:solidFill>
                  <a:prstClr val="black"/>
                </a:solidFill>
              </a:rPr>
              <a:t>Tactical Operations                 	in TAA</a:t>
            </a:r>
          </a:p>
          <a:p>
            <a:endParaRPr lang="en-US" sz="1050" b="1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91198" y="6633031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3128" y="2733063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prstClr val="black"/>
                </a:solidFill>
              </a:rPr>
              <a:t>Day 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30258" y="2733063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prstClr val="black"/>
                </a:solidFill>
              </a:rPr>
              <a:t>Day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97388" y="2733063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prstClr val="black"/>
                </a:solidFill>
              </a:rPr>
              <a:t>Day 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58359" y="3247753"/>
            <a:ext cx="1682434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prstClr val="black"/>
                </a:solidFill>
              </a:rPr>
              <a:t>~ 10 mile movement</a:t>
            </a:r>
          </a:p>
          <a:p>
            <a:r>
              <a:rPr lang="en-US" sz="1050" b="1" dirty="0">
                <a:solidFill>
                  <a:prstClr val="black"/>
                </a:solidFill>
              </a:rPr>
              <a:t>Fire &amp; Movement </a:t>
            </a:r>
            <a:r>
              <a:rPr lang="en-US" sz="1050" b="1" dirty="0" err="1">
                <a:solidFill>
                  <a:prstClr val="black"/>
                </a:solidFill>
              </a:rPr>
              <a:t>Crs</a:t>
            </a:r>
            <a:endParaRPr lang="en-US" sz="1050" b="1" dirty="0">
              <a:solidFill>
                <a:prstClr val="black"/>
              </a:solidFill>
            </a:endParaRPr>
          </a:p>
          <a:p>
            <a:r>
              <a:rPr lang="en-US" sz="1050" b="1" dirty="0">
                <a:solidFill>
                  <a:prstClr val="black"/>
                </a:solidFill>
              </a:rPr>
              <a:t>Medical Skills Lane</a:t>
            </a:r>
          </a:p>
          <a:p>
            <a:r>
              <a:rPr lang="en-US" sz="1050" b="1" dirty="0">
                <a:solidFill>
                  <a:prstClr val="black"/>
                </a:solidFill>
              </a:rPr>
              <a:t>Assault Course</a:t>
            </a:r>
          </a:p>
          <a:p>
            <a:r>
              <a:rPr lang="en-US" sz="1050" b="1" dirty="0">
                <a:solidFill>
                  <a:prstClr val="black"/>
                </a:solidFill>
              </a:rPr>
              <a:t>Night Infiltration Course</a:t>
            </a:r>
          </a:p>
          <a:p>
            <a:endParaRPr lang="en-US" sz="1050" b="1" dirty="0">
              <a:solidFill>
                <a:prstClr val="black"/>
              </a:solidFill>
            </a:endParaRPr>
          </a:p>
          <a:p>
            <a:endParaRPr lang="en-US" sz="1050" b="1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87731" y="3247753"/>
            <a:ext cx="1632178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prstClr val="black"/>
                </a:solidFill>
              </a:rPr>
              <a:t>~ 10 mile movement</a:t>
            </a:r>
          </a:p>
          <a:p>
            <a:r>
              <a:rPr lang="en-US" sz="1050" b="1" dirty="0">
                <a:solidFill>
                  <a:prstClr val="black"/>
                </a:solidFill>
              </a:rPr>
              <a:t>Mass Casualty Exercise</a:t>
            </a:r>
          </a:p>
          <a:p>
            <a:r>
              <a:rPr lang="en-US" sz="1050" b="1" dirty="0">
                <a:solidFill>
                  <a:prstClr val="black"/>
                </a:solidFill>
              </a:rPr>
              <a:t>Equipment Movement</a:t>
            </a:r>
          </a:p>
          <a:p>
            <a:r>
              <a:rPr lang="en-US" sz="1050" b="1" dirty="0">
                <a:solidFill>
                  <a:prstClr val="black"/>
                </a:solidFill>
              </a:rPr>
              <a:t>Battle, March, and Shoot</a:t>
            </a:r>
          </a:p>
          <a:p>
            <a:r>
              <a:rPr lang="en-US" sz="1050" b="1" dirty="0">
                <a:solidFill>
                  <a:prstClr val="black"/>
                </a:solidFill>
              </a:rPr>
              <a:t>Soldiers Ceremony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283" y="1245682"/>
            <a:ext cx="2503977" cy="13006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1" name="TextBox 40"/>
          <p:cNvSpPr txBox="1"/>
          <p:nvPr/>
        </p:nvSpPr>
        <p:spPr>
          <a:xfrm>
            <a:off x="1875310" y="2997690"/>
            <a:ext cx="36742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u="sng" dirty="0">
                <a:solidFill>
                  <a:prstClr val="black"/>
                </a:solidFill>
              </a:rPr>
              <a:t>Continuous Operations in a Tactical Field Environment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0" y="4293357"/>
            <a:ext cx="9144000" cy="2554545"/>
          </a:xfrm>
          <a:prstGeom prst="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A personal and team gut check- a defining moment, ready for close combat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72 hour grueling and continuous field training exercise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Accumulate no less than 30 miles foot movement with the majority of the movement occurring at night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Continually increasing emotional, physical, and mental stress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Revolving peer leadership – agile and adaptive mindset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Perform critical basic combat tasks in a challenging, complex environment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Every challenge is linked to the Army story, Soldier’s Creed, and Army Values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Commanders will conduct the events of THE FORGE in the order that works for their local operational environment</a:t>
            </a:r>
          </a:p>
          <a:p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509" y="1224198"/>
            <a:ext cx="1635746" cy="132885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579360" y="19547"/>
            <a:ext cx="1566900" cy="12237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5460" y="9824"/>
            <a:ext cx="1182361" cy="12143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84694" y="2546360"/>
            <a:ext cx="658970" cy="85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4510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07162ab5-b109-4f87-a906-3def0ea628d3">
      <Terms xmlns="http://schemas.microsoft.com/office/infopath/2007/PartnerControls"/>
    </lcf76f155ced4ddcb4097134ff3c332f>
    <TaxCatchAll xmlns="ecf817a0-df72-4f02-8cdd-0565051756db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8D453F88C7274081E0D871425AFBB2" ma:contentTypeVersion="17" ma:contentTypeDescription="Create a new document." ma:contentTypeScope="" ma:versionID="2bc076a95cc67acf89aeff48f1f9808b">
  <xsd:schema xmlns:xsd="http://www.w3.org/2001/XMLSchema" xmlns:xs="http://www.w3.org/2001/XMLSchema" xmlns:p="http://schemas.microsoft.com/office/2006/metadata/properties" xmlns:ns1="http://schemas.microsoft.com/sharepoint/v3" xmlns:ns2="07162ab5-b109-4f87-a906-3def0ea628d3" xmlns:ns3="ecf817a0-df72-4f02-8cdd-0565051756db" targetNamespace="http://schemas.microsoft.com/office/2006/metadata/properties" ma:root="true" ma:fieldsID="3c50e06b7fe60cc37e4feb4d66ddd8db" ns1:_="" ns2:_="" ns3:_="">
    <xsd:import namespace="http://schemas.microsoft.com/sharepoint/v3"/>
    <xsd:import namespace="07162ab5-b109-4f87-a906-3def0ea628d3"/>
    <xsd:import namespace="ecf817a0-df72-4f02-8cdd-0565051756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2:MediaServiceDateTaken" minOccurs="0"/>
                <xsd:element ref="ns3:SharedWithDetails" minOccurs="0"/>
                <xsd:element ref="ns3:SharedWithUsers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162ab5-b109-4f87-a906-3def0ea628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c874fec-6985-468d-9a86-0194f6fd86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f817a0-df72-4f02-8cdd-0565051756db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57c86f33-570d-49e8-bea9-871612878d4e}" ma:internalName="TaxCatchAll" ma:showField="CatchAllData" ma:web="ecf817a0-df72-4f02-8cdd-0565051756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2346FF-2342-4104-B854-764B94FAEE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7D4E76-39CC-4BC5-8FA7-B3A58F023C95}">
  <ds:schemaRefs>
    <ds:schemaRef ds:uri="http://schemas.microsoft.com/office/2006/documentManagement/types"/>
    <ds:schemaRef ds:uri="http://schemas.openxmlformats.org/package/2006/metadata/core-properties"/>
    <ds:schemaRef ds:uri="34294df9-fa57-4557-8a50-88f6eb2c71a6"/>
    <ds:schemaRef ds:uri="http://purl.org/dc/elements/1.1/"/>
    <ds:schemaRef ds:uri="http://schemas.microsoft.com/office/infopath/2007/PartnerControls"/>
    <ds:schemaRef ds:uri="bbb7b874-8a26-4094-b2a6-81ffc00cf065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DFAAB5D-3205-4217-BF31-B1FB54637C9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13196</TotalTime>
  <Words>301</Words>
  <Application>Microsoft Office PowerPoint</Application>
  <PresentationFormat>On-screen Show (4:3)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 Arial</vt:lpstr>
      <vt:lpstr>Arial</vt:lpstr>
      <vt:lpstr>Bookman Old Style</vt:lpstr>
      <vt:lpstr>Calibri</vt:lpstr>
      <vt:lpstr>Calibri Light</vt:lpstr>
      <vt:lpstr>Wingdings</vt:lpstr>
      <vt:lpstr>1_Office Theme</vt:lpstr>
      <vt:lpstr>2_Office Theme</vt:lpstr>
      <vt:lpstr>Office Theme</vt:lpstr>
      <vt:lpstr>THE FORGE The Final Transformation to Soldier 071-BT071012 v 5.2  (CIMT approved)</vt:lpstr>
    </vt:vector>
  </TitlesOfParts>
  <Company>United States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DoD Admin</dc:creator>
  <cp:lastModifiedBy>Brown, Christopher L II SFC USARMY TRADOC (USA)</cp:lastModifiedBy>
  <cp:revision>238</cp:revision>
  <cp:lastPrinted>2019-05-10T12:38:46Z</cp:lastPrinted>
  <dcterms:created xsi:type="dcterms:W3CDTF">2017-11-02T13:43:41Z</dcterms:created>
  <dcterms:modified xsi:type="dcterms:W3CDTF">2022-03-22T10:52:47Z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0x0101002A8D453F88C7274081E0D871425AFBB2</vt:lpwstr>
  </property>
</Properties>
</file>